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ink/ink1.xml" ContentType="application/inkml+xml"/>
  <Override PartName="/ppt/notesSlides/notesSlide1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notesSlides/notesSlide23.xml" ContentType="application/vnd.openxmlformats-officedocument.presentationml.notesSlide+xml"/>
  <Override PartName="/ppt/charts/chart2.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9.xml" ContentType="application/vnd.openxmlformats-officedocument.presentationml.tag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4" r:id="rId1"/>
    <p:sldMasterId id="2147483800" r:id="rId2"/>
    <p:sldMasterId id="2147483818" r:id="rId3"/>
    <p:sldMasterId id="2147483834" r:id="rId4"/>
    <p:sldMasterId id="2147483847" r:id="rId5"/>
  </p:sldMasterIdLst>
  <p:notesMasterIdLst>
    <p:notesMasterId r:id="rId87"/>
  </p:notesMasterIdLst>
  <p:sldIdLst>
    <p:sldId id="258" r:id="rId6"/>
    <p:sldId id="2096975463" r:id="rId7"/>
    <p:sldId id="2096975415" r:id="rId8"/>
    <p:sldId id="2096975445" r:id="rId9"/>
    <p:sldId id="2096975462" r:id="rId10"/>
    <p:sldId id="2096975457" r:id="rId11"/>
    <p:sldId id="259" r:id="rId12"/>
    <p:sldId id="2096975447" r:id="rId13"/>
    <p:sldId id="2096975450" r:id="rId14"/>
    <p:sldId id="2096975451" r:id="rId15"/>
    <p:sldId id="2096975449" r:id="rId16"/>
    <p:sldId id="2096975443" r:id="rId17"/>
    <p:sldId id="2096975452" r:id="rId18"/>
    <p:sldId id="2096975454" r:id="rId19"/>
    <p:sldId id="2096975455" r:id="rId20"/>
    <p:sldId id="2096975469" r:id="rId21"/>
    <p:sldId id="272" r:id="rId22"/>
    <p:sldId id="2096975472" r:id="rId23"/>
    <p:sldId id="2096975471" r:id="rId24"/>
    <p:sldId id="385" r:id="rId25"/>
    <p:sldId id="388" r:id="rId26"/>
    <p:sldId id="2096975424" r:id="rId27"/>
    <p:sldId id="2096975440" r:id="rId28"/>
    <p:sldId id="2096975428" r:id="rId29"/>
    <p:sldId id="287" r:id="rId30"/>
    <p:sldId id="1519" r:id="rId31"/>
    <p:sldId id="269" r:id="rId32"/>
    <p:sldId id="2096975378" r:id="rId33"/>
    <p:sldId id="2096975383" r:id="rId34"/>
    <p:sldId id="2096975375" r:id="rId35"/>
    <p:sldId id="2096975385" r:id="rId36"/>
    <p:sldId id="2096975473" r:id="rId37"/>
    <p:sldId id="2393" r:id="rId38"/>
    <p:sldId id="2096975479" r:id="rId39"/>
    <p:sldId id="463" r:id="rId40"/>
    <p:sldId id="478" r:id="rId41"/>
    <p:sldId id="443" r:id="rId42"/>
    <p:sldId id="2413" r:id="rId43"/>
    <p:sldId id="2408" r:id="rId44"/>
    <p:sldId id="444" r:id="rId45"/>
    <p:sldId id="479" r:id="rId46"/>
    <p:sldId id="2096975474" r:id="rId47"/>
    <p:sldId id="2096975480" r:id="rId48"/>
    <p:sldId id="2437" r:id="rId49"/>
    <p:sldId id="2442" r:id="rId50"/>
    <p:sldId id="2441" r:id="rId51"/>
    <p:sldId id="2444" r:id="rId52"/>
    <p:sldId id="2443" r:id="rId53"/>
    <p:sldId id="2419" r:id="rId54"/>
    <p:sldId id="278" r:id="rId55"/>
    <p:sldId id="2096975482" r:id="rId56"/>
    <p:sldId id="2096975481" r:id="rId57"/>
    <p:sldId id="270" r:id="rId58"/>
    <p:sldId id="2096975476" r:id="rId59"/>
    <p:sldId id="264" r:id="rId60"/>
    <p:sldId id="265" r:id="rId61"/>
    <p:sldId id="303" r:id="rId62"/>
    <p:sldId id="325" r:id="rId63"/>
    <p:sldId id="326" r:id="rId64"/>
    <p:sldId id="327" r:id="rId65"/>
    <p:sldId id="2096975478" r:id="rId66"/>
    <p:sldId id="339" r:id="rId67"/>
    <p:sldId id="338" r:id="rId68"/>
    <p:sldId id="361" r:id="rId69"/>
    <p:sldId id="363" r:id="rId70"/>
    <p:sldId id="347" r:id="rId71"/>
    <p:sldId id="349" r:id="rId72"/>
    <p:sldId id="371" r:id="rId73"/>
    <p:sldId id="367" r:id="rId74"/>
    <p:sldId id="368" r:id="rId75"/>
    <p:sldId id="394" r:id="rId76"/>
    <p:sldId id="373" r:id="rId77"/>
    <p:sldId id="374" r:id="rId78"/>
    <p:sldId id="372" r:id="rId79"/>
    <p:sldId id="375" r:id="rId80"/>
    <p:sldId id="271" r:id="rId81"/>
    <p:sldId id="352" r:id="rId82"/>
    <p:sldId id="2096975475" r:id="rId83"/>
    <p:sldId id="2429" r:id="rId84"/>
    <p:sldId id="2096975448" r:id="rId85"/>
    <p:sldId id="257" r:id="rId8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2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viewProps" Target="view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90" Type="http://schemas.openxmlformats.org/officeDocument/2006/relationships/theme" Target="theme/theme1.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notesMaster" Target="notesMasters/notesMaster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sabina:Documents:DataCoordinatingCenter:Query:FOURIER:HxStroke:Lipid%20Templat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sabina:Documents:DataCoordinatingCenter:Query:FOURIER:HxStroke:KM%20Templat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469206974128317"/>
          <c:y val="2.1646385110952012E-2"/>
          <c:w val="0.8610408073990794"/>
          <c:h val="0.86652209098862598"/>
        </c:manualLayout>
      </c:layout>
      <c:scatterChart>
        <c:scatterStyle val="lineMarker"/>
        <c:varyColors val="0"/>
        <c:ser>
          <c:idx val="1"/>
          <c:order val="0"/>
          <c:tx>
            <c:strRef>
              <c:f>'Data for charts'!$A$3</c:f>
              <c:strCache>
                <c:ptCount val="1"/>
                <c:pt idx="0">
                  <c:v>Placebo</c:v>
                </c:pt>
              </c:strCache>
            </c:strRef>
          </c:tx>
          <c:spPr>
            <a:ln>
              <a:solidFill>
                <a:srgbClr val="0070C0"/>
              </a:solidFill>
            </a:ln>
          </c:spPr>
          <c:marker>
            <c:symbol val="circle"/>
            <c:size val="7"/>
            <c:spPr>
              <a:solidFill>
                <a:srgbClr val="0070C0"/>
              </a:solidFill>
              <a:ln>
                <a:solidFill>
                  <a:srgbClr val="0070C0"/>
                </a:solidFill>
              </a:ln>
            </c:spPr>
          </c:marker>
          <c:errBars>
            <c:errDir val="y"/>
            <c:errBarType val="both"/>
            <c:errValType val="fixedVal"/>
            <c:noEndCap val="0"/>
            <c:val val="1"/>
            <c:spPr>
              <a:ln>
                <a:solidFill>
                  <a:srgbClr val="0070C0"/>
                </a:solidFill>
              </a:ln>
            </c:spPr>
          </c:errBars>
          <c:errBars>
            <c:errDir val="x"/>
            <c:errBarType val="both"/>
            <c:errValType val="cust"/>
            <c:noEndCap val="1"/>
            <c:plus>
              <c:numLit>
                <c:formatCode>General</c:formatCode>
                <c:ptCount val="1"/>
                <c:pt idx="0">
                  <c:v>0</c:v>
                </c:pt>
              </c:numLit>
            </c:plus>
            <c:minus>
              <c:numLit>
                <c:formatCode>General</c:formatCode>
                <c:ptCount val="1"/>
                <c:pt idx="0">
                  <c:v>0</c:v>
                </c:pt>
              </c:numLit>
            </c:minus>
            <c:spPr>
              <a:ln w="0">
                <a:solidFill>
                  <a:schemeClr val="accent1"/>
                </a:solidFill>
              </a:ln>
            </c:spPr>
          </c:errBars>
          <c:xVal>
            <c:numRef>
              <c:f>'Data for charts'!$C$1:$L$1</c:f>
              <c:numCache>
                <c:formatCode>General</c:formatCode>
                <c:ptCount val="10"/>
                <c:pt idx="0">
                  <c:v>0</c:v>
                </c:pt>
                <c:pt idx="1">
                  <c:v>4</c:v>
                </c:pt>
                <c:pt idx="2">
                  <c:v>12</c:v>
                </c:pt>
                <c:pt idx="3">
                  <c:v>24</c:v>
                </c:pt>
                <c:pt idx="4">
                  <c:v>48</c:v>
                </c:pt>
                <c:pt idx="5">
                  <c:v>72</c:v>
                </c:pt>
                <c:pt idx="6">
                  <c:v>96</c:v>
                </c:pt>
                <c:pt idx="7">
                  <c:v>120</c:v>
                </c:pt>
                <c:pt idx="8">
                  <c:v>144</c:v>
                </c:pt>
                <c:pt idx="9">
                  <c:v>168</c:v>
                </c:pt>
              </c:numCache>
            </c:numRef>
          </c:xVal>
          <c:yVal>
            <c:numRef>
              <c:f>'Data for charts'!$C$3:$L$3</c:f>
              <c:numCache>
                <c:formatCode>General</c:formatCode>
                <c:ptCount val="10"/>
                <c:pt idx="0">
                  <c:v>92</c:v>
                </c:pt>
                <c:pt idx="1">
                  <c:v>87</c:v>
                </c:pt>
                <c:pt idx="2">
                  <c:v>88</c:v>
                </c:pt>
                <c:pt idx="3">
                  <c:v>89</c:v>
                </c:pt>
                <c:pt idx="4">
                  <c:v>89</c:v>
                </c:pt>
                <c:pt idx="5">
                  <c:v>89</c:v>
                </c:pt>
                <c:pt idx="6">
                  <c:v>89</c:v>
                </c:pt>
                <c:pt idx="7">
                  <c:v>89</c:v>
                </c:pt>
                <c:pt idx="8">
                  <c:v>91</c:v>
                </c:pt>
                <c:pt idx="9">
                  <c:v>93</c:v>
                </c:pt>
              </c:numCache>
            </c:numRef>
          </c:yVal>
          <c:smooth val="0"/>
          <c:extLst>
            <c:ext xmlns:c16="http://schemas.microsoft.com/office/drawing/2014/chart" uri="{C3380CC4-5D6E-409C-BE32-E72D297353CC}">
              <c16:uniqueId val="{00000000-77B6-44D7-B59A-2F6F89258982}"/>
            </c:ext>
          </c:extLst>
        </c:ser>
        <c:ser>
          <c:idx val="0"/>
          <c:order val="1"/>
          <c:tx>
            <c:strRef>
              <c:f>'Data for charts'!$A$7</c:f>
              <c:strCache>
                <c:ptCount val="1"/>
                <c:pt idx="0">
                  <c:v>Evolocumab</c:v>
                </c:pt>
              </c:strCache>
            </c:strRef>
          </c:tx>
          <c:spPr>
            <a:ln>
              <a:solidFill>
                <a:srgbClr val="C00000"/>
              </a:solidFill>
            </a:ln>
          </c:spPr>
          <c:marker>
            <c:symbol val="circle"/>
            <c:size val="7"/>
            <c:spPr>
              <a:solidFill>
                <a:srgbClr val="C00000"/>
              </a:solidFill>
              <a:ln>
                <a:solidFill>
                  <a:srgbClr val="C00000"/>
                </a:solidFill>
              </a:ln>
            </c:spPr>
          </c:marker>
          <c:errBars>
            <c:errDir val="y"/>
            <c:errBarType val="both"/>
            <c:errValType val="cust"/>
            <c:noEndCap val="0"/>
            <c:plus>
              <c:numRef>
                <c:f>'Data for charts'!$C$6:$L$6</c:f>
                <c:numCache>
                  <c:formatCode>General</c:formatCode>
                  <c:ptCount val="10"/>
                  <c:pt idx="0">
                    <c:v>1.14622</c:v>
                  </c:pt>
                  <c:pt idx="1">
                    <c:v>1</c:v>
                  </c:pt>
                  <c:pt idx="2">
                    <c:v>1</c:v>
                  </c:pt>
                  <c:pt idx="3">
                    <c:v>1</c:v>
                  </c:pt>
                  <c:pt idx="4">
                    <c:v>1</c:v>
                  </c:pt>
                  <c:pt idx="5">
                    <c:v>1</c:v>
                  </c:pt>
                  <c:pt idx="6">
                    <c:v>1.263570000000001</c:v>
                  </c:pt>
                  <c:pt idx="7">
                    <c:v>1</c:v>
                  </c:pt>
                  <c:pt idx="8">
                    <c:v>2</c:v>
                  </c:pt>
                  <c:pt idx="9">
                    <c:v>5</c:v>
                  </c:pt>
                </c:numCache>
              </c:numRef>
            </c:plus>
            <c:minus>
              <c:numRef>
                <c:f>'Data for charts'!$C$8:$L$8</c:f>
                <c:numCache>
                  <c:formatCode>General</c:formatCode>
                  <c:ptCount val="10"/>
                  <c:pt idx="0">
                    <c:v>1</c:v>
                  </c:pt>
                  <c:pt idx="1">
                    <c:v>0</c:v>
                  </c:pt>
                  <c:pt idx="2">
                    <c:v>1</c:v>
                  </c:pt>
                  <c:pt idx="3">
                    <c:v>1</c:v>
                  </c:pt>
                  <c:pt idx="4">
                    <c:v>0</c:v>
                  </c:pt>
                  <c:pt idx="5">
                    <c:v>1</c:v>
                  </c:pt>
                  <c:pt idx="6">
                    <c:v>1</c:v>
                  </c:pt>
                  <c:pt idx="7">
                    <c:v>2</c:v>
                  </c:pt>
                  <c:pt idx="8">
                    <c:v>3</c:v>
                  </c:pt>
                  <c:pt idx="9">
                    <c:v>8</c:v>
                  </c:pt>
                </c:numCache>
              </c:numRef>
            </c:minus>
            <c:spPr>
              <a:ln>
                <a:solidFill>
                  <a:srgbClr val="C00000"/>
                </a:solidFill>
              </a:ln>
            </c:spPr>
          </c:errBars>
          <c:errBars>
            <c:errDir val="x"/>
            <c:errBarType val="both"/>
            <c:errValType val="cust"/>
            <c:noEndCap val="1"/>
            <c:plus>
              <c:numLit>
                <c:formatCode>General</c:formatCode>
                <c:ptCount val="1"/>
                <c:pt idx="0">
                  <c:v>0</c:v>
                </c:pt>
              </c:numLit>
            </c:plus>
            <c:minus>
              <c:numLit>
                <c:formatCode>General</c:formatCode>
                <c:ptCount val="1"/>
                <c:pt idx="0">
                  <c:v>0</c:v>
                </c:pt>
              </c:numLit>
            </c:minus>
            <c:spPr>
              <a:ln w="0">
                <a:solidFill>
                  <a:srgbClr val="C00000"/>
                </a:solidFill>
              </a:ln>
            </c:spPr>
          </c:errBars>
          <c:xVal>
            <c:numRef>
              <c:f>'Data for charts'!$C$1:$L$1</c:f>
              <c:numCache>
                <c:formatCode>General</c:formatCode>
                <c:ptCount val="10"/>
                <c:pt idx="0">
                  <c:v>0</c:v>
                </c:pt>
                <c:pt idx="1">
                  <c:v>4</c:v>
                </c:pt>
                <c:pt idx="2">
                  <c:v>12</c:v>
                </c:pt>
                <c:pt idx="3">
                  <c:v>24</c:v>
                </c:pt>
                <c:pt idx="4">
                  <c:v>48</c:v>
                </c:pt>
                <c:pt idx="5">
                  <c:v>72</c:v>
                </c:pt>
                <c:pt idx="6">
                  <c:v>96</c:v>
                </c:pt>
                <c:pt idx="7">
                  <c:v>120</c:v>
                </c:pt>
                <c:pt idx="8">
                  <c:v>144</c:v>
                </c:pt>
                <c:pt idx="9">
                  <c:v>168</c:v>
                </c:pt>
              </c:numCache>
            </c:numRef>
          </c:xVal>
          <c:yVal>
            <c:numRef>
              <c:f>'Data for charts'!$C$7:$L$7</c:f>
              <c:numCache>
                <c:formatCode>General</c:formatCode>
                <c:ptCount val="10"/>
                <c:pt idx="0">
                  <c:v>90.5</c:v>
                </c:pt>
                <c:pt idx="1">
                  <c:v>31</c:v>
                </c:pt>
                <c:pt idx="2">
                  <c:v>28</c:v>
                </c:pt>
                <c:pt idx="3">
                  <c:v>29</c:v>
                </c:pt>
                <c:pt idx="4">
                  <c:v>29</c:v>
                </c:pt>
                <c:pt idx="5">
                  <c:v>30</c:v>
                </c:pt>
                <c:pt idx="6">
                  <c:v>32</c:v>
                </c:pt>
                <c:pt idx="7">
                  <c:v>33</c:v>
                </c:pt>
                <c:pt idx="8">
                  <c:v>35</c:v>
                </c:pt>
                <c:pt idx="9">
                  <c:v>36</c:v>
                </c:pt>
              </c:numCache>
            </c:numRef>
          </c:yVal>
          <c:smooth val="0"/>
          <c:extLst>
            <c:ext xmlns:c16="http://schemas.microsoft.com/office/drawing/2014/chart" uri="{C3380CC4-5D6E-409C-BE32-E72D297353CC}">
              <c16:uniqueId val="{00000001-77B6-44D7-B59A-2F6F89258982}"/>
            </c:ext>
          </c:extLst>
        </c:ser>
        <c:dLbls>
          <c:showLegendKey val="0"/>
          <c:showVal val="0"/>
          <c:showCatName val="0"/>
          <c:showSerName val="0"/>
          <c:showPercent val="0"/>
          <c:showBubbleSize val="0"/>
        </c:dLbls>
        <c:axId val="455642496"/>
        <c:axId val="455648768"/>
      </c:scatterChart>
      <c:valAx>
        <c:axId val="455642496"/>
        <c:scaling>
          <c:orientation val="minMax"/>
          <c:max val="170"/>
          <c:min val="0"/>
        </c:scaling>
        <c:delete val="0"/>
        <c:axPos val="b"/>
        <c:title>
          <c:tx>
            <c:rich>
              <a:bodyPr/>
              <a:lstStyle/>
              <a:p>
                <a:pPr>
                  <a:defRPr sz="1100"/>
                </a:pPr>
                <a:r>
                  <a:rPr lang="en-US" sz="1100"/>
                  <a:t>Weeks</a:t>
                </a:r>
              </a:p>
            </c:rich>
          </c:tx>
          <c:overlay val="0"/>
        </c:title>
        <c:numFmt formatCode="General" sourceLinked="1"/>
        <c:majorTickMark val="out"/>
        <c:minorTickMark val="none"/>
        <c:tickLblPos val="nextTo"/>
        <c:txPr>
          <a:bodyPr/>
          <a:lstStyle/>
          <a:p>
            <a:pPr>
              <a:defRPr sz="1100"/>
            </a:pPr>
            <a:endParaRPr lang="el-GR"/>
          </a:p>
        </c:txPr>
        <c:crossAx val="455648768"/>
        <c:crosses val="autoZero"/>
        <c:crossBetween val="midCat"/>
        <c:majorUnit val="12"/>
      </c:valAx>
      <c:valAx>
        <c:axId val="455648768"/>
        <c:scaling>
          <c:orientation val="minMax"/>
          <c:min val="0"/>
        </c:scaling>
        <c:delete val="0"/>
        <c:axPos val="l"/>
        <c:title>
          <c:tx>
            <c:rich>
              <a:bodyPr rot="-5400000" vert="horz"/>
              <a:lstStyle/>
              <a:p>
                <a:pPr>
                  <a:defRPr sz="1100"/>
                </a:pPr>
                <a:r>
                  <a:rPr lang="en-US" sz="1100"/>
                  <a:t>LDL Cholesterol (mg/dl)</a:t>
                </a:r>
              </a:p>
            </c:rich>
          </c:tx>
          <c:layout>
            <c:manualLayout>
              <c:xMode val="edge"/>
              <c:yMode val="edge"/>
              <c:x val="1.7597292880497894E-2"/>
              <c:y val="0.35836188658236034"/>
            </c:manualLayout>
          </c:layout>
          <c:overlay val="0"/>
        </c:title>
        <c:numFmt formatCode="General" sourceLinked="1"/>
        <c:majorTickMark val="out"/>
        <c:minorTickMark val="none"/>
        <c:tickLblPos val="nextTo"/>
        <c:txPr>
          <a:bodyPr/>
          <a:lstStyle/>
          <a:p>
            <a:pPr>
              <a:defRPr sz="1100"/>
            </a:pPr>
            <a:endParaRPr lang="el-GR"/>
          </a:p>
        </c:txPr>
        <c:crossAx val="455642496"/>
        <c:crosses val="autoZero"/>
        <c:crossBetween val="midCat"/>
      </c:valAx>
    </c:plotArea>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7444261774970403E-2"/>
          <c:y val="2.3622194765138674E-2"/>
          <c:w val="0.8801318681318675"/>
          <c:h val="0.88378365714875695"/>
        </c:manualLayout>
      </c:layout>
      <c:scatterChart>
        <c:scatterStyle val="lineMarker"/>
        <c:varyColors val="0"/>
        <c:ser>
          <c:idx val="0"/>
          <c:order val="0"/>
          <c:tx>
            <c:strRef>
              <c:f>PEP!$B$1:$B$2</c:f>
              <c:strCache>
                <c:ptCount val="1"/>
                <c:pt idx="0">
                  <c:v>FOURIER PEP, ITT Placebo</c:v>
                </c:pt>
              </c:strCache>
            </c:strRef>
          </c:tx>
          <c:spPr>
            <a:ln w="50800"/>
          </c:spPr>
          <c:marker>
            <c:symbol val="none"/>
          </c:marker>
          <c:xVal>
            <c:numRef>
              <c:f>PEP!$A$3:$A$1083</c:f>
              <c:numCache>
                <c:formatCode>General</c:formatCode>
                <c:ptCount val="108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numCache>
            </c:numRef>
          </c:xVal>
          <c:yVal>
            <c:numRef>
              <c:f>PEP!$B$3:$B$1083</c:f>
              <c:numCache>
                <c:formatCode>General</c:formatCode>
                <c:ptCount val="1081"/>
                <c:pt idx="0">
                  <c:v>0</c:v>
                </c:pt>
                <c:pt idx="1">
                  <c:v>0</c:v>
                </c:pt>
                <c:pt idx="2">
                  <c:v>4.0000000000000034E-4</c:v>
                </c:pt>
                <c:pt idx="3">
                  <c:v>4.0000000000000034E-4</c:v>
                </c:pt>
                <c:pt idx="4">
                  <c:v>4.0000000000000034E-4</c:v>
                </c:pt>
                <c:pt idx="5">
                  <c:v>4.0000000000000034E-4</c:v>
                </c:pt>
                <c:pt idx="6">
                  <c:v>4.0000000000000034E-4</c:v>
                </c:pt>
                <c:pt idx="7">
                  <c:v>4.0000000000000034E-4</c:v>
                </c:pt>
                <c:pt idx="8">
                  <c:v>4.0000000000000034E-4</c:v>
                </c:pt>
                <c:pt idx="9">
                  <c:v>1.1000000000000012E-3</c:v>
                </c:pt>
                <c:pt idx="10">
                  <c:v>1.1000000000000012E-3</c:v>
                </c:pt>
                <c:pt idx="11">
                  <c:v>1.1000000000000012E-3</c:v>
                </c:pt>
                <c:pt idx="12">
                  <c:v>1.5000000000000011E-3</c:v>
                </c:pt>
                <c:pt idx="13">
                  <c:v>1.9000000000000022E-3</c:v>
                </c:pt>
                <c:pt idx="14">
                  <c:v>2.5999999999999999E-3</c:v>
                </c:pt>
                <c:pt idx="15">
                  <c:v>2.5999999999999999E-3</c:v>
                </c:pt>
                <c:pt idx="16">
                  <c:v>3.0000000000000022E-3</c:v>
                </c:pt>
                <c:pt idx="17">
                  <c:v>3.4000000000000028E-3</c:v>
                </c:pt>
                <c:pt idx="18">
                  <c:v>3.4000000000000028E-3</c:v>
                </c:pt>
                <c:pt idx="19">
                  <c:v>3.4000000000000028E-3</c:v>
                </c:pt>
                <c:pt idx="20">
                  <c:v>3.4000000000000028E-3</c:v>
                </c:pt>
                <c:pt idx="21">
                  <c:v>3.4000000000000028E-3</c:v>
                </c:pt>
                <c:pt idx="22">
                  <c:v>3.4000000000000028E-3</c:v>
                </c:pt>
                <c:pt idx="23">
                  <c:v>3.4000000000000028E-3</c:v>
                </c:pt>
                <c:pt idx="24">
                  <c:v>3.8000000000000022E-3</c:v>
                </c:pt>
                <c:pt idx="25">
                  <c:v>3.8000000000000022E-3</c:v>
                </c:pt>
                <c:pt idx="26">
                  <c:v>4.1999999999999997E-3</c:v>
                </c:pt>
                <c:pt idx="27">
                  <c:v>4.9000000000000059E-3</c:v>
                </c:pt>
                <c:pt idx="28">
                  <c:v>4.9000000000000059E-3</c:v>
                </c:pt>
                <c:pt idx="29">
                  <c:v>4.9000000000000059E-3</c:v>
                </c:pt>
                <c:pt idx="30">
                  <c:v>5.3000000000000044E-3</c:v>
                </c:pt>
                <c:pt idx="31">
                  <c:v>5.7000000000000045E-3</c:v>
                </c:pt>
                <c:pt idx="32">
                  <c:v>5.7000000000000045E-3</c:v>
                </c:pt>
                <c:pt idx="33">
                  <c:v>5.7000000000000045E-3</c:v>
                </c:pt>
                <c:pt idx="34">
                  <c:v>5.7000000000000045E-3</c:v>
                </c:pt>
                <c:pt idx="35">
                  <c:v>5.7000000000000045E-3</c:v>
                </c:pt>
                <c:pt idx="36">
                  <c:v>5.7000000000000045E-3</c:v>
                </c:pt>
                <c:pt idx="37">
                  <c:v>6.4000000000000046E-3</c:v>
                </c:pt>
                <c:pt idx="38">
                  <c:v>6.4000000000000046E-3</c:v>
                </c:pt>
                <c:pt idx="39">
                  <c:v>6.8000000000000057E-3</c:v>
                </c:pt>
                <c:pt idx="40">
                  <c:v>7.5000000000000075E-3</c:v>
                </c:pt>
                <c:pt idx="41">
                  <c:v>7.5000000000000075E-3</c:v>
                </c:pt>
                <c:pt idx="42">
                  <c:v>7.5000000000000075E-3</c:v>
                </c:pt>
                <c:pt idx="43">
                  <c:v>7.9000000000000094E-3</c:v>
                </c:pt>
                <c:pt idx="44">
                  <c:v>7.9000000000000094E-3</c:v>
                </c:pt>
                <c:pt idx="45">
                  <c:v>7.9000000000000094E-3</c:v>
                </c:pt>
                <c:pt idx="46">
                  <c:v>7.9000000000000094E-3</c:v>
                </c:pt>
                <c:pt idx="47">
                  <c:v>8.3000000000000088E-3</c:v>
                </c:pt>
                <c:pt idx="48">
                  <c:v>8.3000000000000088E-3</c:v>
                </c:pt>
                <c:pt idx="49">
                  <c:v>9.1000000000000004E-3</c:v>
                </c:pt>
                <c:pt idx="50">
                  <c:v>9.400000000000009E-3</c:v>
                </c:pt>
                <c:pt idx="51">
                  <c:v>1.0200000000000001E-2</c:v>
                </c:pt>
                <c:pt idx="52">
                  <c:v>1.0200000000000001E-2</c:v>
                </c:pt>
                <c:pt idx="53">
                  <c:v>1.0200000000000001E-2</c:v>
                </c:pt>
                <c:pt idx="54">
                  <c:v>1.1299999999999998E-2</c:v>
                </c:pt>
                <c:pt idx="55">
                  <c:v>1.1299999999999998E-2</c:v>
                </c:pt>
                <c:pt idx="56">
                  <c:v>1.1299999999999998E-2</c:v>
                </c:pt>
                <c:pt idx="57">
                  <c:v>1.1700000000000016E-2</c:v>
                </c:pt>
                <c:pt idx="58">
                  <c:v>1.1700000000000016E-2</c:v>
                </c:pt>
                <c:pt idx="59">
                  <c:v>1.1700000000000016E-2</c:v>
                </c:pt>
                <c:pt idx="60">
                  <c:v>1.1700000000000016E-2</c:v>
                </c:pt>
                <c:pt idx="61">
                  <c:v>1.2100000000000001E-2</c:v>
                </c:pt>
                <c:pt idx="62">
                  <c:v>1.2100000000000001E-2</c:v>
                </c:pt>
                <c:pt idx="63">
                  <c:v>1.2500000000000001E-2</c:v>
                </c:pt>
                <c:pt idx="64">
                  <c:v>1.320000000000001E-2</c:v>
                </c:pt>
                <c:pt idx="65">
                  <c:v>1.320000000000001E-2</c:v>
                </c:pt>
                <c:pt idx="66">
                  <c:v>1.320000000000001E-2</c:v>
                </c:pt>
                <c:pt idx="67">
                  <c:v>1.320000000000001E-2</c:v>
                </c:pt>
                <c:pt idx="68">
                  <c:v>1.3599999999999998E-2</c:v>
                </c:pt>
                <c:pt idx="69">
                  <c:v>1.3599999999999998E-2</c:v>
                </c:pt>
                <c:pt idx="70">
                  <c:v>1.4E-2</c:v>
                </c:pt>
                <c:pt idx="71">
                  <c:v>1.4E-2</c:v>
                </c:pt>
                <c:pt idx="72">
                  <c:v>1.4E-2</c:v>
                </c:pt>
                <c:pt idx="73">
                  <c:v>1.4400000000000001E-2</c:v>
                </c:pt>
                <c:pt idx="74">
                  <c:v>1.4400000000000001E-2</c:v>
                </c:pt>
                <c:pt idx="75">
                  <c:v>1.4400000000000001E-2</c:v>
                </c:pt>
                <c:pt idx="76">
                  <c:v>1.4400000000000001E-2</c:v>
                </c:pt>
                <c:pt idx="77">
                  <c:v>1.4400000000000001E-2</c:v>
                </c:pt>
                <c:pt idx="78">
                  <c:v>1.4400000000000001E-2</c:v>
                </c:pt>
                <c:pt idx="79">
                  <c:v>1.4400000000000001E-2</c:v>
                </c:pt>
                <c:pt idx="80">
                  <c:v>1.4400000000000001E-2</c:v>
                </c:pt>
                <c:pt idx="81">
                  <c:v>1.4700000000000001E-2</c:v>
                </c:pt>
                <c:pt idx="82">
                  <c:v>1.4700000000000001E-2</c:v>
                </c:pt>
                <c:pt idx="83">
                  <c:v>1.4700000000000001E-2</c:v>
                </c:pt>
                <c:pt idx="84">
                  <c:v>1.5100000000000011E-2</c:v>
                </c:pt>
                <c:pt idx="85">
                  <c:v>1.5100000000000011E-2</c:v>
                </c:pt>
                <c:pt idx="86">
                  <c:v>1.5100000000000011E-2</c:v>
                </c:pt>
                <c:pt idx="87">
                  <c:v>1.550000000000001E-2</c:v>
                </c:pt>
                <c:pt idx="88">
                  <c:v>1.550000000000001E-2</c:v>
                </c:pt>
                <c:pt idx="89">
                  <c:v>1.550000000000001E-2</c:v>
                </c:pt>
                <c:pt idx="90">
                  <c:v>1.550000000000001E-2</c:v>
                </c:pt>
                <c:pt idx="91">
                  <c:v>1.550000000000001E-2</c:v>
                </c:pt>
                <c:pt idx="92">
                  <c:v>1.6199999999999999E-2</c:v>
                </c:pt>
                <c:pt idx="93">
                  <c:v>1.6600000000000018E-2</c:v>
                </c:pt>
                <c:pt idx="94">
                  <c:v>1.6600000000000018E-2</c:v>
                </c:pt>
                <c:pt idx="95">
                  <c:v>1.7399999999999999E-2</c:v>
                </c:pt>
                <c:pt idx="96">
                  <c:v>1.7399999999999999E-2</c:v>
                </c:pt>
                <c:pt idx="97">
                  <c:v>1.7399999999999999E-2</c:v>
                </c:pt>
                <c:pt idx="98">
                  <c:v>1.7800000000000003E-2</c:v>
                </c:pt>
                <c:pt idx="99">
                  <c:v>1.7800000000000003E-2</c:v>
                </c:pt>
                <c:pt idx="100">
                  <c:v>1.8900000000000017E-2</c:v>
                </c:pt>
                <c:pt idx="101">
                  <c:v>1.8900000000000017E-2</c:v>
                </c:pt>
                <c:pt idx="102">
                  <c:v>1.8900000000000017E-2</c:v>
                </c:pt>
                <c:pt idx="103">
                  <c:v>1.9699999999999999E-2</c:v>
                </c:pt>
                <c:pt idx="104">
                  <c:v>2.0000000000000011E-2</c:v>
                </c:pt>
                <c:pt idx="105">
                  <c:v>2.0000000000000011E-2</c:v>
                </c:pt>
                <c:pt idx="106">
                  <c:v>2.0400000000000001E-2</c:v>
                </c:pt>
                <c:pt idx="107">
                  <c:v>2.0400000000000001E-2</c:v>
                </c:pt>
                <c:pt idx="108">
                  <c:v>2.0799999999999999E-2</c:v>
                </c:pt>
                <c:pt idx="109">
                  <c:v>2.0799999999999999E-2</c:v>
                </c:pt>
                <c:pt idx="110">
                  <c:v>2.0799999999999999E-2</c:v>
                </c:pt>
                <c:pt idx="111">
                  <c:v>2.1200000000000021E-2</c:v>
                </c:pt>
                <c:pt idx="112">
                  <c:v>2.1500000000000002E-2</c:v>
                </c:pt>
                <c:pt idx="113">
                  <c:v>2.1900000000000006E-2</c:v>
                </c:pt>
                <c:pt idx="114">
                  <c:v>2.1900000000000006E-2</c:v>
                </c:pt>
                <c:pt idx="115">
                  <c:v>2.1900000000000006E-2</c:v>
                </c:pt>
                <c:pt idx="116">
                  <c:v>2.2300000000000011E-2</c:v>
                </c:pt>
                <c:pt idx="117">
                  <c:v>2.2700000000000001E-2</c:v>
                </c:pt>
                <c:pt idx="118">
                  <c:v>2.2700000000000001E-2</c:v>
                </c:pt>
                <c:pt idx="119">
                  <c:v>2.2700000000000001E-2</c:v>
                </c:pt>
                <c:pt idx="120">
                  <c:v>2.2700000000000001E-2</c:v>
                </c:pt>
                <c:pt idx="121">
                  <c:v>2.2700000000000001E-2</c:v>
                </c:pt>
                <c:pt idx="122">
                  <c:v>2.3099999999999999E-2</c:v>
                </c:pt>
                <c:pt idx="123">
                  <c:v>2.3099999999999999E-2</c:v>
                </c:pt>
                <c:pt idx="124">
                  <c:v>2.3099999999999999E-2</c:v>
                </c:pt>
                <c:pt idx="125">
                  <c:v>2.3400000000000001E-2</c:v>
                </c:pt>
                <c:pt idx="126">
                  <c:v>2.3400000000000001E-2</c:v>
                </c:pt>
                <c:pt idx="127">
                  <c:v>2.3400000000000001E-2</c:v>
                </c:pt>
                <c:pt idx="128">
                  <c:v>2.3800000000000002E-2</c:v>
                </c:pt>
                <c:pt idx="129">
                  <c:v>2.4199999999999989E-2</c:v>
                </c:pt>
                <c:pt idx="130">
                  <c:v>2.4199999999999989E-2</c:v>
                </c:pt>
                <c:pt idx="131">
                  <c:v>2.4199999999999989E-2</c:v>
                </c:pt>
                <c:pt idx="132">
                  <c:v>2.4199999999999989E-2</c:v>
                </c:pt>
                <c:pt idx="133">
                  <c:v>2.4199999999999989E-2</c:v>
                </c:pt>
                <c:pt idx="134">
                  <c:v>2.4600000000000011E-2</c:v>
                </c:pt>
                <c:pt idx="135">
                  <c:v>2.53E-2</c:v>
                </c:pt>
                <c:pt idx="136">
                  <c:v>2.53E-2</c:v>
                </c:pt>
                <c:pt idx="137">
                  <c:v>2.5700000000000001E-2</c:v>
                </c:pt>
                <c:pt idx="138">
                  <c:v>2.5700000000000001E-2</c:v>
                </c:pt>
                <c:pt idx="139">
                  <c:v>2.5700000000000001E-2</c:v>
                </c:pt>
                <c:pt idx="140">
                  <c:v>2.5700000000000001E-2</c:v>
                </c:pt>
                <c:pt idx="141">
                  <c:v>2.5700000000000001E-2</c:v>
                </c:pt>
                <c:pt idx="142">
                  <c:v>2.5700000000000001E-2</c:v>
                </c:pt>
                <c:pt idx="143">
                  <c:v>2.6100000000000002E-2</c:v>
                </c:pt>
                <c:pt idx="144">
                  <c:v>2.6100000000000002E-2</c:v>
                </c:pt>
                <c:pt idx="145">
                  <c:v>2.6500000000000006E-2</c:v>
                </c:pt>
                <c:pt idx="146">
                  <c:v>2.6500000000000006E-2</c:v>
                </c:pt>
                <c:pt idx="147">
                  <c:v>2.6800000000000022E-2</c:v>
                </c:pt>
                <c:pt idx="148">
                  <c:v>2.7200000000000012E-2</c:v>
                </c:pt>
                <c:pt idx="149">
                  <c:v>2.7200000000000012E-2</c:v>
                </c:pt>
                <c:pt idx="150">
                  <c:v>2.7600000000000027E-2</c:v>
                </c:pt>
                <c:pt idx="151">
                  <c:v>2.7600000000000027E-2</c:v>
                </c:pt>
                <c:pt idx="152">
                  <c:v>2.8000000000000001E-2</c:v>
                </c:pt>
                <c:pt idx="153">
                  <c:v>2.8400000000000002E-2</c:v>
                </c:pt>
                <c:pt idx="154">
                  <c:v>2.8400000000000002E-2</c:v>
                </c:pt>
                <c:pt idx="155">
                  <c:v>2.9100000000000001E-2</c:v>
                </c:pt>
                <c:pt idx="156">
                  <c:v>2.9100000000000001E-2</c:v>
                </c:pt>
                <c:pt idx="157">
                  <c:v>2.9899999999999999E-2</c:v>
                </c:pt>
                <c:pt idx="158">
                  <c:v>3.0300000000000001E-2</c:v>
                </c:pt>
                <c:pt idx="159">
                  <c:v>3.0300000000000001E-2</c:v>
                </c:pt>
                <c:pt idx="160">
                  <c:v>3.0599999999999999E-2</c:v>
                </c:pt>
                <c:pt idx="161">
                  <c:v>3.0599999999999999E-2</c:v>
                </c:pt>
                <c:pt idx="162">
                  <c:v>3.1000000000000021E-2</c:v>
                </c:pt>
                <c:pt idx="163">
                  <c:v>3.1000000000000021E-2</c:v>
                </c:pt>
                <c:pt idx="164">
                  <c:v>3.1000000000000021E-2</c:v>
                </c:pt>
                <c:pt idx="165">
                  <c:v>3.1000000000000021E-2</c:v>
                </c:pt>
                <c:pt idx="166">
                  <c:v>3.1000000000000021E-2</c:v>
                </c:pt>
                <c:pt idx="167">
                  <c:v>3.1000000000000021E-2</c:v>
                </c:pt>
                <c:pt idx="168">
                  <c:v>3.1000000000000021E-2</c:v>
                </c:pt>
                <c:pt idx="169">
                  <c:v>3.1000000000000021E-2</c:v>
                </c:pt>
                <c:pt idx="170">
                  <c:v>3.1399999999999997E-2</c:v>
                </c:pt>
                <c:pt idx="171">
                  <c:v>3.1399999999999997E-2</c:v>
                </c:pt>
                <c:pt idx="172">
                  <c:v>3.1800000000000002E-2</c:v>
                </c:pt>
                <c:pt idx="173">
                  <c:v>3.1800000000000002E-2</c:v>
                </c:pt>
                <c:pt idx="174">
                  <c:v>3.2199999999999999E-2</c:v>
                </c:pt>
                <c:pt idx="175">
                  <c:v>3.2199999999999999E-2</c:v>
                </c:pt>
                <c:pt idx="176">
                  <c:v>3.2500000000000001E-2</c:v>
                </c:pt>
                <c:pt idx="177">
                  <c:v>3.2500000000000001E-2</c:v>
                </c:pt>
                <c:pt idx="178">
                  <c:v>3.2500000000000001E-2</c:v>
                </c:pt>
                <c:pt idx="179">
                  <c:v>3.2900000000000006E-2</c:v>
                </c:pt>
                <c:pt idx="180">
                  <c:v>3.2900000000000006E-2</c:v>
                </c:pt>
                <c:pt idx="181">
                  <c:v>3.2900000000000006E-2</c:v>
                </c:pt>
                <c:pt idx="182">
                  <c:v>3.2900000000000006E-2</c:v>
                </c:pt>
                <c:pt idx="183">
                  <c:v>3.2900000000000006E-2</c:v>
                </c:pt>
                <c:pt idx="184">
                  <c:v>3.2900000000000006E-2</c:v>
                </c:pt>
                <c:pt idx="185">
                  <c:v>3.2900000000000006E-2</c:v>
                </c:pt>
                <c:pt idx="186">
                  <c:v>3.2900000000000006E-2</c:v>
                </c:pt>
                <c:pt idx="187">
                  <c:v>3.2900000000000006E-2</c:v>
                </c:pt>
                <c:pt idx="188">
                  <c:v>3.2900000000000006E-2</c:v>
                </c:pt>
                <c:pt idx="189">
                  <c:v>3.3300000000000003E-2</c:v>
                </c:pt>
                <c:pt idx="190">
                  <c:v>3.3300000000000003E-2</c:v>
                </c:pt>
                <c:pt idx="191">
                  <c:v>3.3300000000000003E-2</c:v>
                </c:pt>
                <c:pt idx="192">
                  <c:v>3.3700000000000001E-2</c:v>
                </c:pt>
                <c:pt idx="193">
                  <c:v>3.3700000000000001E-2</c:v>
                </c:pt>
                <c:pt idx="194">
                  <c:v>3.3700000000000001E-2</c:v>
                </c:pt>
                <c:pt idx="195">
                  <c:v>3.3700000000000001E-2</c:v>
                </c:pt>
                <c:pt idx="196">
                  <c:v>3.3700000000000001E-2</c:v>
                </c:pt>
                <c:pt idx="197">
                  <c:v>3.3700000000000001E-2</c:v>
                </c:pt>
                <c:pt idx="198">
                  <c:v>3.3700000000000001E-2</c:v>
                </c:pt>
                <c:pt idx="199">
                  <c:v>3.3700000000000001E-2</c:v>
                </c:pt>
                <c:pt idx="200">
                  <c:v>3.44E-2</c:v>
                </c:pt>
                <c:pt idx="201">
                  <c:v>3.44E-2</c:v>
                </c:pt>
                <c:pt idx="202">
                  <c:v>3.44E-2</c:v>
                </c:pt>
                <c:pt idx="203">
                  <c:v>3.44E-2</c:v>
                </c:pt>
                <c:pt idx="204">
                  <c:v>3.4799999999999998E-2</c:v>
                </c:pt>
                <c:pt idx="205">
                  <c:v>3.4799999999999998E-2</c:v>
                </c:pt>
                <c:pt idx="206">
                  <c:v>3.5600000000000034E-2</c:v>
                </c:pt>
                <c:pt idx="207">
                  <c:v>3.5600000000000034E-2</c:v>
                </c:pt>
                <c:pt idx="208">
                  <c:v>3.5999999999999997E-2</c:v>
                </c:pt>
                <c:pt idx="209">
                  <c:v>3.670000000000001E-2</c:v>
                </c:pt>
                <c:pt idx="210">
                  <c:v>3.7100000000000001E-2</c:v>
                </c:pt>
                <c:pt idx="211">
                  <c:v>3.7500000000000006E-2</c:v>
                </c:pt>
                <c:pt idx="212">
                  <c:v>3.8199999999999998E-2</c:v>
                </c:pt>
                <c:pt idx="213">
                  <c:v>3.8199999999999998E-2</c:v>
                </c:pt>
                <c:pt idx="214">
                  <c:v>3.8199999999999998E-2</c:v>
                </c:pt>
                <c:pt idx="215">
                  <c:v>3.8199999999999998E-2</c:v>
                </c:pt>
                <c:pt idx="216">
                  <c:v>3.8199999999999998E-2</c:v>
                </c:pt>
                <c:pt idx="217">
                  <c:v>3.8600000000000002E-2</c:v>
                </c:pt>
                <c:pt idx="218">
                  <c:v>3.8600000000000002E-2</c:v>
                </c:pt>
                <c:pt idx="219">
                  <c:v>3.8600000000000002E-2</c:v>
                </c:pt>
                <c:pt idx="220">
                  <c:v>3.9000000000000014E-2</c:v>
                </c:pt>
                <c:pt idx="221">
                  <c:v>3.9000000000000014E-2</c:v>
                </c:pt>
                <c:pt idx="222">
                  <c:v>3.9399999999999998E-2</c:v>
                </c:pt>
                <c:pt idx="223">
                  <c:v>3.9399999999999998E-2</c:v>
                </c:pt>
                <c:pt idx="224">
                  <c:v>3.9800000000000002E-2</c:v>
                </c:pt>
                <c:pt idx="225">
                  <c:v>3.9800000000000002E-2</c:v>
                </c:pt>
                <c:pt idx="226">
                  <c:v>4.0900000000000013E-2</c:v>
                </c:pt>
                <c:pt idx="227">
                  <c:v>4.0900000000000013E-2</c:v>
                </c:pt>
                <c:pt idx="228">
                  <c:v>4.0900000000000013E-2</c:v>
                </c:pt>
                <c:pt idx="229">
                  <c:v>4.0900000000000013E-2</c:v>
                </c:pt>
                <c:pt idx="230">
                  <c:v>4.0900000000000013E-2</c:v>
                </c:pt>
                <c:pt idx="231">
                  <c:v>4.0900000000000013E-2</c:v>
                </c:pt>
                <c:pt idx="232">
                  <c:v>4.1700000000000001E-2</c:v>
                </c:pt>
                <c:pt idx="233">
                  <c:v>4.2800000000000032E-2</c:v>
                </c:pt>
                <c:pt idx="234">
                  <c:v>4.2800000000000032E-2</c:v>
                </c:pt>
                <c:pt idx="235">
                  <c:v>4.3199999999999995E-2</c:v>
                </c:pt>
                <c:pt idx="236">
                  <c:v>4.3199999999999995E-2</c:v>
                </c:pt>
                <c:pt idx="237">
                  <c:v>4.3199999999999995E-2</c:v>
                </c:pt>
                <c:pt idx="238">
                  <c:v>4.3199999999999995E-2</c:v>
                </c:pt>
                <c:pt idx="239">
                  <c:v>4.3199999999999995E-2</c:v>
                </c:pt>
                <c:pt idx="240">
                  <c:v>4.36E-2</c:v>
                </c:pt>
                <c:pt idx="241">
                  <c:v>4.36E-2</c:v>
                </c:pt>
                <c:pt idx="242">
                  <c:v>4.3900000000000002E-2</c:v>
                </c:pt>
                <c:pt idx="243">
                  <c:v>4.4299999999999999E-2</c:v>
                </c:pt>
                <c:pt idx="244">
                  <c:v>4.4700000000000038E-2</c:v>
                </c:pt>
                <c:pt idx="245">
                  <c:v>4.4700000000000038E-2</c:v>
                </c:pt>
                <c:pt idx="246">
                  <c:v>4.4700000000000038E-2</c:v>
                </c:pt>
                <c:pt idx="247">
                  <c:v>4.5100000000000001E-2</c:v>
                </c:pt>
                <c:pt idx="248">
                  <c:v>4.5500000000000013E-2</c:v>
                </c:pt>
                <c:pt idx="249">
                  <c:v>4.5800000000000014E-2</c:v>
                </c:pt>
                <c:pt idx="250">
                  <c:v>4.5800000000000014E-2</c:v>
                </c:pt>
                <c:pt idx="251">
                  <c:v>4.6199999999999998E-2</c:v>
                </c:pt>
                <c:pt idx="252">
                  <c:v>4.6599999999999996E-2</c:v>
                </c:pt>
                <c:pt idx="253">
                  <c:v>4.6599999999999996E-2</c:v>
                </c:pt>
                <c:pt idx="254">
                  <c:v>4.7000000000000014E-2</c:v>
                </c:pt>
                <c:pt idx="255">
                  <c:v>4.7000000000000014E-2</c:v>
                </c:pt>
                <c:pt idx="256">
                  <c:v>4.7000000000000014E-2</c:v>
                </c:pt>
                <c:pt idx="257">
                  <c:v>4.7000000000000014E-2</c:v>
                </c:pt>
                <c:pt idx="258">
                  <c:v>4.7000000000000014E-2</c:v>
                </c:pt>
                <c:pt idx="259">
                  <c:v>4.7000000000000014E-2</c:v>
                </c:pt>
                <c:pt idx="260">
                  <c:v>4.7000000000000014E-2</c:v>
                </c:pt>
                <c:pt idx="261">
                  <c:v>4.7400000000000032E-2</c:v>
                </c:pt>
                <c:pt idx="262">
                  <c:v>4.7800000000000023E-2</c:v>
                </c:pt>
                <c:pt idx="263">
                  <c:v>4.7800000000000023E-2</c:v>
                </c:pt>
                <c:pt idx="264">
                  <c:v>4.7800000000000023E-2</c:v>
                </c:pt>
                <c:pt idx="265">
                  <c:v>4.7800000000000023E-2</c:v>
                </c:pt>
                <c:pt idx="266">
                  <c:v>4.7800000000000023E-2</c:v>
                </c:pt>
                <c:pt idx="267">
                  <c:v>4.8100000000000004E-2</c:v>
                </c:pt>
                <c:pt idx="268">
                  <c:v>4.8100000000000004E-2</c:v>
                </c:pt>
                <c:pt idx="269">
                  <c:v>4.8100000000000004E-2</c:v>
                </c:pt>
                <c:pt idx="270">
                  <c:v>4.8500000000000001E-2</c:v>
                </c:pt>
                <c:pt idx="271">
                  <c:v>4.8500000000000001E-2</c:v>
                </c:pt>
                <c:pt idx="272">
                  <c:v>4.8899999999999999E-2</c:v>
                </c:pt>
                <c:pt idx="273">
                  <c:v>4.9300000000000038E-2</c:v>
                </c:pt>
                <c:pt idx="274">
                  <c:v>4.9300000000000038E-2</c:v>
                </c:pt>
                <c:pt idx="275">
                  <c:v>4.9300000000000038E-2</c:v>
                </c:pt>
                <c:pt idx="276">
                  <c:v>4.9300000000000038E-2</c:v>
                </c:pt>
                <c:pt idx="277">
                  <c:v>4.9300000000000038E-2</c:v>
                </c:pt>
                <c:pt idx="278">
                  <c:v>4.9300000000000038E-2</c:v>
                </c:pt>
                <c:pt idx="279">
                  <c:v>4.9300000000000038E-2</c:v>
                </c:pt>
                <c:pt idx="280">
                  <c:v>4.9300000000000038E-2</c:v>
                </c:pt>
                <c:pt idx="281">
                  <c:v>4.9700000000000064E-2</c:v>
                </c:pt>
                <c:pt idx="282">
                  <c:v>4.9700000000000064E-2</c:v>
                </c:pt>
                <c:pt idx="283">
                  <c:v>4.9700000000000064E-2</c:v>
                </c:pt>
                <c:pt idx="284">
                  <c:v>4.9700000000000064E-2</c:v>
                </c:pt>
                <c:pt idx="285">
                  <c:v>0.05</c:v>
                </c:pt>
                <c:pt idx="286">
                  <c:v>0.05</c:v>
                </c:pt>
                <c:pt idx="287">
                  <c:v>5.0400000000000014E-2</c:v>
                </c:pt>
                <c:pt idx="288">
                  <c:v>5.1199999999999996E-2</c:v>
                </c:pt>
                <c:pt idx="289">
                  <c:v>5.1199999999999996E-2</c:v>
                </c:pt>
                <c:pt idx="290">
                  <c:v>5.16E-2</c:v>
                </c:pt>
                <c:pt idx="291">
                  <c:v>5.16E-2</c:v>
                </c:pt>
                <c:pt idx="292">
                  <c:v>5.1999999999999998E-2</c:v>
                </c:pt>
                <c:pt idx="293">
                  <c:v>5.1999999999999998E-2</c:v>
                </c:pt>
                <c:pt idx="294">
                  <c:v>5.1999999999999998E-2</c:v>
                </c:pt>
                <c:pt idx="295">
                  <c:v>5.1999999999999998E-2</c:v>
                </c:pt>
                <c:pt idx="296">
                  <c:v>5.2700000000000038E-2</c:v>
                </c:pt>
                <c:pt idx="297">
                  <c:v>5.2700000000000038E-2</c:v>
                </c:pt>
                <c:pt idx="298">
                  <c:v>5.2700000000000038E-2</c:v>
                </c:pt>
                <c:pt idx="299">
                  <c:v>5.2700000000000038E-2</c:v>
                </c:pt>
                <c:pt idx="300">
                  <c:v>5.2700000000000038E-2</c:v>
                </c:pt>
                <c:pt idx="301">
                  <c:v>5.2700000000000038E-2</c:v>
                </c:pt>
                <c:pt idx="302">
                  <c:v>5.2700000000000038E-2</c:v>
                </c:pt>
                <c:pt idx="303">
                  <c:v>5.2700000000000038E-2</c:v>
                </c:pt>
                <c:pt idx="304">
                  <c:v>5.3100000000000001E-2</c:v>
                </c:pt>
                <c:pt idx="305">
                  <c:v>5.3499999999999999E-2</c:v>
                </c:pt>
                <c:pt idx="306">
                  <c:v>5.3499999999999999E-2</c:v>
                </c:pt>
                <c:pt idx="307">
                  <c:v>5.3499999999999999E-2</c:v>
                </c:pt>
                <c:pt idx="308">
                  <c:v>5.3499999999999999E-2</c:v>
                </c:pt>
                <c:pt idx="309">
                  <c:v>5.3499999999999999E-2</c:v>
                </c:pt>
                <c:pt idx="310">
                  <c:v>5.3499999999999999E-2</c:v>
                </c:pt>
                <c:pt idx="311">
                  <c:v>5.3499999999999999E-2</c:v>
                </c:pt>
                <c:pt idx="312">
                  <c:v>5.3499999999999999E-2</c:v>
                </c:pt>
                <c:pt idx="313">
                  <c:v>5.3900000000000003E-2</c:v>
                </c:pt>
                <c:pt idx="314">
                  <c:v>5.4200000000000012E-2</c:v>
                </c:pt>
                <c:pt idx="315">
                  <c:v>5.4600000000000003E-2</c:v>
                </c:pt>
                <c:pt idx="316">
                  <c:v>5.5000000000000014E-2</c:v>
                </c:pt>
                <c:pt idx="317">
                  <c:v>5.5000000000000014E-2</c:v>
                </c:pt>
                <c:pt idx="318">
                  <c:v>5.5400000000000033E-2</c:v>
                </c:pt>
                <c:pt idx="319">
                  <c:v>5.5400000000000033E-2</c:v>
                </c:pt>
                <c:pt idx="320">
                  <c:v>5.5800000000000023E-2</c:v>
                </c:pt>
                <c:pt idx="321">
                  <c:v>5.5800000000000023E-2</c:v>
                </c:pt>
                <c:pt idx="322">
                  <c:v>5.5800000000000023E-2</c:v>
                </c:pt>
                <c:pt idx="323">
                  <c:v>5.62E-2</c:v>
                </c:pt>
                <c:pt idx="324">
                  <c:v>5.6500000000000002E-2</c:v>
                </c:pt>
                <c:pt idx="325">
                  <c:v>5.6500000000000002E-2</c:v>
                </c:pt>
                <c:pt idx="326">
                  <c:v>5.7300000000000038E-2</c:v>
                </c:pt>
                <c:pt idx="327">
                  <c:v>5.7300000000000038E-2</c:v>
                </c:pt>
                <c:pt idx="328">
                  <c:v>5.7300000000000038E-2</c:v>
                </c:pt>
                <c:pt idx="329">
                  <c:v>5.7300000000000038E-2</c:v>
                </c:pt>
                <c:pt idx="330">
                  <c:v>5.7300000000000038E-2</c:v>
                </c:pt>
                <c:pt idx="331">
                  <c:v>5.7300000000000038E-2</c:v>
                </c:pt>
                <c:pt idx="332">
                  <c:v>5.7300000000000038E-2</c:v>
                </c:pt>
                <c:pt idx="333">
                  <c:v>5.7300000000000038E-2</c:v>
                </c:pt>
                <c:pt idx="334">
                  <c:v>5.7300000000000038E-2</c:v>
                </c:pt>
                <c:pt idx="335">
                  <c:v>5.770000000000005E-2</c:v>
                </c:pt>
                <c:pt idx="336">
                  <c:v>5.8100000000000013E-2</c:v>
                </c:pt>
                <c:pt idx="337">
                  <c:v>5.8100000000000013E-2</c:v>
                </c:pt>
                <c:pt idx="338">
                  <c:v>5.8400000000000014E-2</c:v>
                </c:pt>
                <c:pt idx="339">
                  <c:v>5.8400000000000014E-2</c:v>
                </c:pt>
                <c:pt idx="340">
                  <c:v>5.8400000000000014E-2</c:v>
                </c:pt>
                <c:pt idx="341">
                  <c:v>5.8400000000000014E-2</c:v>
                </c:pt>
                <c:pt idx="342">
                  <c:v>5.8800000000000012E-2</c:v>
                </c:pt>
                <c:pt idx="343">
                  <c:v>5.9200000000000003E-2</c:v>
                </c:pt>
                <c:pt idx="344">
                  <c:v>5.9200000000000003E-2</c:v>
                </c:pt>
                <c:pt idx="345">
                  <c:v>5.9200000000000003E-2</c:v>
                </c:pt>
                <c:pt idx="346">
                  <c:v>5.9200000000000003E-2</c:v>
                </c:pt>
                <c:pt idx="347">
                  <c:v>5.9200000000000003E-2</c:v>
                </c:pt>
                <c:pt idx="348">
                  <c:v>5.9600000000000014E-2</c:v>
                </c:pt>
                <c:pt idx="349">
                  <c:v>5.9600000000000014E-2</c:v>
                </c:pt>
                <c:pt idx="350">
                  <c:v>5.9600000000000014E-2</c:v>
                </c:pt>
                <c:pt idx="351">
                  <c:v>5.9600000000000014E-2</c:v>
                </c:pt>
                <c:pt idx="352">
                  <c:v>5.9600000000000014E-2</c:v>
                </c:pt>
                <c:pt idx="353">
                  <c:v>6.0000000000000032E-2</c:v>
                </c:pt>
                <c:pt idx="354">
                  <c:v>6.0000000000000032E-2</c:v>
                </c:pt>
                <c:pt idx="355">
                  <c:v>6.0000000000000032E-2</c:v>
                </c:pt>
                <c:pt idx="356">
                  <c:v>6.0400000000000023E-2</c:v>
                </c:pt>
                <c:pt idx="357">
                  <c:v>6.0400000000000023E-2</c:v>
                </c:pt>
                <c:pt idx="358">
                  <c:v>6.0400000000000023E-2</c:v>
                </c:pt>
                <c:pt idx="359">
                  <c:v>6.0400000000000023E-2</c:v>
                </c:pt>
                <c:pt idx="360">
                  <c:v>6.0400000000000023E-2</c:v>
                </c:pt>
                <c:pt idx="361">
                  <c:v>6.0400000000000023E-2</c:v>
                </c:pt>
                <c:pt idx="362">
                  <c:v>6.0400000000000023E-2</c:v>
                </c:pt>
                <c:pt idx="363">
                  <c:v>6.0700000000000039E-2</c:v>
                </c:pt>
                <c:pt idx="364">
                  <c:v>6.1100000000000002E-2</c:v>
                </c:pt>
                <c:pt idx="365">
                  <c:v>6.1100000000000002E-2</c:v>
                </c:pt>
                <c:pt idx="366">
                  <c:v>6.1100000000000002E-2</c:v>
                </c:pt>
                <c:pt idx="367">
                  <c:v>6.1100000000000002E-2</c:v>
                </c:pt>
                <c:pt idx="368">
                  <c:v>6.1100000000000002E-2</c:v>
                </c:pt>
                <c:pt idx="369">
                  <c:v>6.1499999999999999E-2</c:v>
                </c:pt>
                <c:pt idx="370">
                  <c:v>6.1900000000000004E-2</c:v>
                </c:pt>
                <c:pt idx="371">
                  <c:v>6.1900000000000004E-2</c:v>
                </c:pt>
                <c:pt idx="372">
                  <c:v>6.1900000000000004E-2</c:v>
                </c:pt>
                <c:pt idx="373">
                  <c:v>6.2600000000000003E-2</c:v>
                </c:pt>
                <c:pt idx="374">
                  <c:v>6.3E-2</c:v>
                </c:pt>
                <c:pt idx="375">
                  <c:v>6.3400000000000012E-2</c:v>
                </c:pt>
                <c:pt idx="376">
                  <c:v>6.3400000000000012E-2</c:v>
                </c:pt>
                <c:pt idx="377">
                  <c:v>6.3800000000000009E-2</c:v>
                </c:pt>
                <c:pt idx="378">
                  <c:v>6.3800000000000009E-2</c:v>
                </c:pt>
                <c:pt idx="379">
                  <c:v>6.3800000000000009E-2</c:v>
                </c:pt>
                <c:pt idx="380">
                  <c:v>6.3800000000000009E-2</c:v>
                </c:pt>
                <c:pt idx="381">
                  <c:v>6.3800000000000009E-2</c:v>
                </c:pt>
                <c:pt idx="382">
                  <c:v>6.3800000000000009E-2</c:v>
                </c:pt>
                <c:pt idx="383">
                  <c:v>6.3800000000000009E-2</c:v>
                </c:pt>
                <c:pt idx="384">
                  <c:v>6.3800000000000009E-2</c:v>
                </c:pt>
                <c:pt idx="385">
                  <c:v>6.4199999999999993E-2</c:v>
                </c:pt>
                <c:pt idx="386">
                  <c:v>6.4199999999999993E-2</c:v>
                </c:pt>
                <c:pt idx="387">
                  <c:v>6.4600000000000019E-2</c:v>
                </c:pt>
                <c:pt idx="388">
                  <c:v>6.4600000000000019E-2</c:v>
                </c:pt>
                <c:pt idx="389">
                  <c:v>6.4900000000000013E-2</c:v>
                </c:pt>
                <c:pt idx="390">
                  <c:v>6.4900000000000013E-2</c:v>
                </c:pt>
                <c:pt idx="391">
                  <c:v>6.5299999999999997E-2</c:v>
                </c:pt>
                <c:pt idx="392">
                  <c:v>6.5299999999999997E-2</c:v>
                </c:pt>
                <c:pt idx="393">
                  <c:v>6.5299999999999997E-2</c:v>
                </c:pt>
                <c:pt idx="394">
                  <c:v>6.5299999999999997E-2</c:v>
                </c:pt>
                <c:pt idx="395">
                  <c:v>6.5299999999999997E-2</c:v>
                </c:pt>
                <c:pt idx="396">
                  <c:v>6.5299999999999997E-2</c:v>
                </c:pt>
                <c:pt idx="397">
                  <c:v>6.5299999999999997E-2</c:v>
                </c:pt>
                <c:pt idx="398">
                  <c:v>6.5699999999999995E-2</c:v>
                </c:pt>
                <c:pt idx="399">
                  <c:v>6.5699999999999995E-2</c:v>
                </c:pt>
                <c:pt idx="400">
                  <c:v>6.6100000000000006E-2</c:v>
                </c:pt>
                <c:pt idx="401">
                  <c:v>6.6100000000000006E-2</c:v>
                </c:pt>
                <c:pt idx="402">
                  <c:v>6.6100000000000006E-2</c:v>
                </c:pt>
                <c:pt idx="403">
                  <c:v>6.6500000000000004E-2</c:v>
                </c:pt>
                <c:pt idx="404">
                  <c:v>6.6900000000000001E-2</c:v>
                </c:pt>
                <c:pt idx="405">
                  <c:v>6.6900000000000001E-2</c:v>
                </c:pt>
                <c:pt idx="406">
                  <c:v>6.7599999999999993E-2</c:v>
                </c:pt>
                <c:pt idx="407">
                  <c:v>6.88E-2</c:v>
                </c:pt>
                <c:pt idx="408">
                  <c:v>6.9100000000000023E-2</c:v>
                </c:pt>
                <c:pt idx="409">
                  <c:v>6.9100000000000023E-2</c:v>
                </c:pt>
                <c:pt idx="410">
                  <c:v>6.9500000000000034E-2</c:v>
                </c:pt>
                <c:pt idx="411">
                  <c:v>6.9500000000000034E-2</c:v>
                </c:pt>
                <c:pt idx="412">
                  <c:v>6.9900000000000004E-2</c:v>
                </c:pt>
                <c:pt idx="413">
                  <c:v>6.9900000000000004E-2</c:v>
                </c:pt>
                <c:pt idx="414">
                  <c:v>6.9900000000000004E-2</c:v>
                </c:pt>
                <c:pt idx="415">
                  <c:v>6.9900000000000004E-2</c:v>
                </c:pt>
                <c:pt idx="416">
                  <c:v>6.9900000000000004E-2</c:v>
                </c:pt>
                <c:pt idx="417">
                  <c:v>7.0699999999999999E-2</c:v>
                </c:pt>
                <c:pt idx="418">
                  <c:v>7.0699999999999999E-2</c:v>
                </c:pt>
                <c:pt idx="419">
                  <c:v>7.0699999999999999E-2</c:v>
                </c:pt>
                <c:pt idx="420">
                  <c:v>7.0699999999999999E-2</c:v>
                </c:pt>
                <c:pt idx="421">
                  <c:v>7.0699999999999999E-2</c:v>
                </c:pt>
                <c:pt idx="422">
                  <c:v>7.1099999999999997E-2</c:v>
                </c:pt>
                <c:pt idx="423">
                  <c:v>7.1800000000000003E-2</c:v>
                </c:pt>
                <c:pt idx="424">
                  <c:v>7.1800000000000003E-2</c:v>
                </c:pt>
                <c:pt idx="425">
                  <c:v>7.1800000000000003E-2</c:v>
                </c:pt>
                <c:pt idx="426">
                  <c:v>7.1800000000000003E-2</c:v>
                </c:pt>
                <c:pt idx="427">
                  <c:v>7.1800000000000003E-2</c:v>
                </c:pt>
                <c:pt idx="428">
                  <c:v>7.1800000000000003E-2</c:v>
                </c:pt>
                <c:pt idx="429">
                  <c:v>7.1800000000000003E-2</c:v>
                </c:pt>
                <c:pt idx="430">
                  <c:v>7.1800000000000003E-2</c:v>
                </c:pt>
                <c:pt idx="431">
                  <c:v>7.1800000000000003E-2</c:v>
                </c:pt>
                <c:pt idx="432">
                  <c:v>7.22E-2</c:v>
                </c:pt>
                <c:pt idx="433">
                  <c:v>7.22E-2</c:v>
                </c:pt>
                <c:pt idx="434">
                  <c:v>7.22E-2</c:v>
                </c:pt>
                <c:pt idx="435">
                  <c:v>7.22E-2</c:v>
                </c:pt>
                <c:pt idx="436">
                  <c:v>7.22E-2</c:v>
                </c:pt>
                <c:pt idx="437">
                  <c:v>7.22E-2</c:v>
                </c:pt>
                <c:pt idx="438">
                  <c:v>7.2600000000000012E-2</c:v>
                </c:pt>
                <c:pt idx="439">
                  <c:v>7.2600000000000012E-2</c:v>
                </c:pt>
                <c:pt idx="440">
                  <c:v>7.2600000000000012E-2</c:v>
                </c:pt>
                <c:pt idx="441">
                  <c:v>7.3000000000000009E-2</c:v>
                </c:pt>
                <c:pt idx="442">
                  <c:v>7.3000000000000009E-2</c:v>
                </c:pt>
                <c:pt idx="443">
                  <c:v>7.3000000000000009E-2</c:v>
                </c:pt>
                <c:pt idx="444">
                  <c:v>7.3000000000000009E-2</c:v>
                </c:pt>
                <c:pt idx="445">
                  <c:v>7.3000000000000009E-2</c:v>
                </c:pt>
                <c:pt idx="446">
                  <c:v>7.3400000000000021E-2</c:v>
                </c:pt>
                <c:pt idx="447">
                  <c:v>7.3400000000000021E-2</c:v>
                </c:pt>
                <c:pt idx="448">
                  <c:v>7.3400000000000021E-2</c:v>
                </c:pt>
                <c:pt idx="449">
                  <c:v>7.3700000000000029E-2</c:v>
                </c:pt>
                <c:pt idx="450">
                  <c:v>7.4100000000000013E-2</c:v>
                </c:pt>
                <c:pt idx="451">
                  <c:v>7.4500000000000066E-2</c:v>
                </c:pt>
                <c:pt idx="452">
                  <c:v>7.4500000000000066E-2</c:v>
                </c:pt>
                <c:pt idx="453">
                  <c:v>7.4500000000000066E-2</c:v>
                </c:pt>
                <c:pt idx="454">
                  <c:v>7.4500000000000066E-2</c:v>
                </c:pt>
                <c:pt idx="455">
                  <c:v>7.4500000000000066E-2</c:v>
                </c:pt>
                <c:pt idx="456">
                  <c:v>7.4900000000000022E-2</c:v>
                </c:pt>
                <c:pt idx="457">
                  <c:v>7.4900000000000022E-2</c:v>
                </c:pt>
                <c:pt idx="458">
                  <c:v>7.4900000000000022E-2</c:v>
                </c:pt>
                <c:pt idx="459">
                  <c:v>7.4900000000000022E-2</c:v>
                </c:pt>
                <c:pt idx="460">
                  <c:v>7.5300000000000034E-2</c:v>
                </c:pt>
                <c:pt idx="461">
                  <c:v>7.5700000000000031E-2</c:v>
                </c:pt>
                <c:pt idx="462">
                  <c:v>7.5999999999999998E-2</c:v>
                </c:pt>
                <c:pt idx="463">
                  <c:v>7.5999999999999998E-2</c:v>
                </c:pt>
                <c:pt idx="464">
                  <c:v>7.640000000000001E-2</c:v>
                </c:pt>
                <c:pt idx="465">
                  <c:v>7.640000000000001E-2</c:v>
                </c:pt>
                <c:pt idx="466">
                  <c:v>7.640000000000001E-2</c:v>
                </c:pt>
                <c:pt idx="467">
                  <c:v>7.640000000000001E-2</c:v>
                </c:pt>
                <c:pt idx="468">
                  <c:v>7.640000000000001E-2</c:v>
                </c:pt>
                <c:pt idx="469">
                  <c:v>7.640000000000001E-2</c:v>
                </c:pt>
                <c:pt idx="470">
                  <c:v>7.640000000000001E-2</c:v>
                </c:pt>
                <c:pt idx="471">
                  <c:v>7.6799999999999993E-2</c:v>
                </c:pt>
                <c:pt idx="472">
                  <c:v>7.6799999999999993E-2</c:v>
                </c:pt>
                <c:pt idx="473">
                  <c:v>7.6799999999999993E-2</c:v>
                </c:pt>
                <c:pt idx="474">
                  <c:v>7.6799999999999993E-2</c:v>
                </c:pt>
                <c:pt idx="475">
                  <c:v>7.7600000000000002E-2</c:v>
                </c:pt>
                <c:pt idx="476">
                  <c:v>7.7600000000000002E-2</c:v>
                </c:pt>
                <c:pt idx="477">
                  <c:v>7.7600000000000002E-2</c:v>
                </c:pt>
                <c:pt idx="478">
                  <c:v>7.8000000000000014E-2</c:v>
                </c:pt>
                <c:pt idx="479">
                  <c:v>7.8000000000000014E-2</c:v>
                </c:pt>
                <c:pt idx="480">
                  <c:v>7.8299999999999995E-2</c:v>
                </c:pt>
                <c:pt idx="481">
                  <c:v>7.8299999999999995E-2</c:v>
                </c:pt>
                <c:pt idx="482">
                  <c:v>7.8700000000000034E-2</c:v>
                </c:pt>
                <c:pt idx="483">
                  <c:v>7.8700000000000034E-2</c:v>
                </c:pt>
                <c:pt idx="484">
                  <c:v>7.8700000000000034E-2</c:v>
                </c:pt>
                <c:pt idx="485">
                  <c:v>7.9100000000000004E-2</c:v>
                </c:pt>
                <c:pt idx="486">
                  <c:v>7.9100000000000004E-2</c:v>
                </c:pt>
                <c:pt idx="487">
                  <c:v>7.9500000000000071E-2</c:v>
                </c:pt>
                <c:pt idx="488">
                  <c:v>7.9500000000000071E-2</c:v>
                </c:pt>
                <c:pt idx="489">
                  <c:v>7.9500000000000071E-2</c:v>
                </c:pt>
                <c:pt idx="490">
                  <c:v>7.9900000000000068E-2</c:v>
                </c:pt>
                <c:pt idx="491">
                  <c:v>8.0300000000000024E-2</c:v>
                </c:pt>
                <c:pt idx="492">
                  <c:v>8.0600000000000047E-2</c:v>
                </c:pt>
                <c:pt idx="493">
                  <c:v>8.0600000000000047E-2</c:v>
                </c:pt>
                <c:pt idx="494">
                  <c:v>8.0600000000000047E-2</c:v>
                </c:pt>
                <c:pt idx="495">
                  <c:v>8.0600000000000047E-2</c:v>
                </c:pt>
                <c:pt idx="496">
                  <c:v>8.1000000000000003E-2</c:v>
                </c:pt>
                <c:pt idx="497">
                  <c:v>8.14E-2</c:v>
                </c:pt>
                <c:pt idx="498">
                  <c:v>8.14E-2</c:v>
                </c:pt>
                <c:pt idx="499">
                  <c:v>8.14E-2</c:v>
                </c:pt>
                <c:pt idx="500">
                  <c:v>8.14E-2</c:v>
                </c:pt>
                <c:pt idx="501">
                  <c:v>8.14E-2</c:v>
                </c:pt>
                <c:pt idx="502">
                  <c:v>8.2200000000000009E-2</c:v>
                </c:pt>
                <c:pt idx="503">
                  <c:v>8.2200000000000009E-2</c:v>
                </c:pt>
                <c:pt idx="504">
                  <c:v>8.2200000000000009E-2</c:v>
                </c:pt>
                <c:pt idx="505">
                  <c:v>8.2200000000000009E-2</c:v>
                </c:pt>
                <c:pt idx="506">
                  <c:v>8.2200000000000009E-2</c:v>
                </c:pt>
                <c:pt idx="507">
                  <c:v>8.2200000000000009E-2</c:v>
                </c:pt>
                <c:pt idx="508">
                  <c:v>8.2200000000000009E-2</c:v>
                </c:pt>
                <c:pt idx="509">
                  <c:v>8.2200000000000009E-2</c:v>
                </c:pt>
                <c:pt idx="510">
                  <c:v>8.2200000000000009E-2</c:v>
                </c:pt>
                <c:pt idx="511">
                  <c:v>8.2600000000000007E-2</c:v>
                </c:pt>
                <c:pt idx="512">
                  <c:v>8.2600000000000007E-2</c:v>
                </c:pt>
                <c:pt idx="513">
                  <c:v>8.2600000000000007E-2</c:v>
                </c:pt>
                <c:pt idx="514">
                  <c:v>8.2600000000000007E-2</c:v>
                </c:pt>
                <c:pt idx="515">
                  <c:v>8.2600000000000007E-2</c:v>
                </c:pt>
                <c:pt idx="516">
                  <c:v>8.3000000000000046E-2</c:v>
                </c:pt>
                <c:pt idx="517">
                  <c:v>8.3000000000000046E-2</c:v>
                </c:pt>
                <c:pt idx="518">
                  <c:v>8.3000000000000046E-2</c:v>
                </c:pt>
                <c:pt idx="519">
                  <c:v>8.3000000000000046E-2</c:v>
                </c:pt>
                <c:pt idx="520">
                  <c:v>8.3000000000000046E-2</c:v>
                </c:pt>
                <c:pt idx="521">
                  <c:v>8.3000000000000046E-2</c:v>
                </c:pt>
                <c:pt idx="522">
                  <c:v>8.3400000000000002E-2</c:v>
                </c:pt>
                <c:pt idx="523">
                  <c:v>8.3400000000000002E-2</c:v>
                </c:pt>
                <c:pt idx="524">
                  <c:v>8.3800000000000138E-2</c:v>
                </c:pt>
                <c:pt idx="525">
                  <c:v>8.3800000000000138E-2</c:v>
                </c:pt>
                <c:pt idx="526">
                  <c:v>8.4600000000000106E-2</c:v>
                </c:pt>
                <c:pt idx="527">
                  <c:v>8.4600000000000106E-2</c:v>
                </c:pt>
                <c:pt idx="528">
                  <c:v>8.4600000000000106E-2</c:v>
                </c:pt>
                <c:pt idx="529">
                  <c:v>8.4600000000000106E-2</c:v>
                </c:pt>
                <c:pt idx="530">
                  <c:v>8.4600000000000106E-2</c:v>
                </c:pt>
                <c:pt idx="531">
                  <c:v>8.5000000000000006E-2</c:v>
                </c:pt>
                <c:pt idx="532">
                  <c:v>8.5000000000000006E-2</c:v>
                </c:pt>
                <c:pt idx="533">
                  <c:v>8.5000000000000006E-2</c:v>
                </c:pt>
                <c:pt idx="534">
                  <c:v>8.5000000000000006E-2</c:v>
                </c:pt>
                <c:pt idx="535">
                  <c:v>8.5000000000000006E-2</c:v>
                </c:pt>
                <c:pt idx="536">
                  <c:v>8.5000000000000006E-2</c:v>
                </c:pt>
                <c:pt idx="537">
                  <c:v>8.5000000000000006E-2</c:v>
                </c:pt>
                <c:pt idx="538">
                  <c:v>8.5000000000000006E-2</c:v>
                </c:pt>
                <c:pt idx="539">
                  <c:v>8.5000000000000006E-2</c:v>
                </c:pt>
                <c:pt idx="540">
                  <c:v>8.5000000000000006E-2</c:v>
                </c:pt>
                <c:pt idx="541">
                  <c:v>8.5000000000000006E-2</c:v>
                </c:pt>
                <c:pt idx="542">
                  <c:v>8.5000000000000006E-2</c:v>
                </c:pt>
                <c:pt idx="543">
                  <c:v>8.5400000000000004E-2</c:v>
                </c:pt>
                <c:pt idx="544">
                  <c:v>8.5400000000000004E-2</c:v>
                </c:pt>
                <c:pt idx="545">
                  <c:v>8.5400000000000004E-2</c:v>
                </c:pt>
                <c:pt idx="546">
                  <c:v>8.5400000000000004E-2</c:v>
                </c:pt>
                <c:pt idx="547">
                  <c:v>8.5400000000000004E-2</c:v>
                </c:pt>
                <c:pt idx="548">
                  <c:v>8.5800000000000043E-2</c:v>
                </c:pt>
                <c:pt idx="549">
                  <c:v>8.5800000000000043E-2</c:v>
                </c:pt>
                <c:pt idx="550">
                  <c:v>8.5800000000000043E-2</c:v>
                </c:pt>
                <c:pt idx="551">
                  <c:v>8.6300000000000002E-2</c:v>
                </c:pt>
                <c:pt idx="552">
                  <c:v>8.6300000000000002E-2</c:v>
                </c:pt>
                <c:pt idx="553">
                  <c:v>8.6300000000000002E-2</c:v>
                </c:pt>
                <c:pt idx="554">
                  <c:v>8.7100000000000025E-2</c:v>
                </c:pt>
                <c:pt idx="555">
                  <c:v>8.7100000000000025E-2</c:v>
                </c:pt>
                <c:pt idx="556">
                  <c:v>8.7100000000000025E-2</c:v>
                </c:pt>
                <c:pt idx="557">
                  <c:v>8.7100000000000025E-2</c:v>
                </c:pt>
                <c:pt idx="558">
                  <c:v>8.7100000000000025E-2</c:v>
                </c:pt>
                <c:pt idx="559">
                  <c:v>8.7100000000000025E-2</c:v>
                </c:pt>
                <c:pt idx="560">
                  <c:v>8.7100000000000025E-2</c:v>
                </c:pt>
                <c:pt idx="561">
                  <c:v>8.7100000000000025E-2</c:v>
                </c:pt>
                <c:pt idx="562">
                  <c:v>8.7100000000000025E-2</c:v>
                </c:pt>
                <c:pt idx="563">
                  <c:v>8.7500000000000008E-2</c:v>
                </c:pt>
                <c:pt idx="564">
                  <c:v>8.7900000000000006E-2</c:v>
                </c:pt>
                <c:pt idx="565">
                  <c:v>8.7900000000000006E-2</c:v>
                </c:pt>
                <c:pt idx="566">
                  <c:v>8.7900000000000006E-2</c:v>
                </c:pt>
                <c:pt idx="567">
                  <c:v>8.8300000000000045E-2</c:v>
                </c:pt>
                <c:pt idx="568">
                  <c:v>8.8300000000000045E-2</c:v>
                </c:pt>
                <c:pt idx="569">
                  <c:v>8.8300000000000045E-2</c:v>
                </c:pt>
                <c:pt idx="570">
                  <c:v>8.8300000000000045E-2</c:v>
                </c:pt>
                <c:pt idx="571">
                  <c:v>8.8800000000000101E-2</c:v>
                </c:pt>
                <c:pt idx="572">
                  <c:v>8.8800000000000101E-2</c:v>
                </c:pt>
                <c:pt idx="573">
                  <c:v>8.8800000000000101E-2</c:v>
                </c:pt>
                <c:pt idx="574">
                  <c:v>8.9200000000000043E-2</c:v>
                </c:pt>
                <c:pt idx="575">
                  <c:v>8.9200000000000043E-2</c:v>
                </c:pt>
                <c:pt idx="576">
                  <c:v>8.9200000000000043E-2</c:v>
                </c:pt>
                <c:pt idx="577">
                  <c:v>8.9200000000000043E-2</c:v>
                </c:pt>
                <c:pt idx="578">
                  <c:v>8.9200000000000043E-2</c:v>
                </c:pt>
                <c:pt idx="579">
                  <c:v>8.9200000000000043E-2</c:v>
                </c:pt>
                <c:pt idx="580">
                  <c:v>8.9200000000000043E-2</c:v>
                </c:pt>
                <c:pt idx="581">
                  <c:v>8.9200000000000043E-2</c:v>
                </c:pt>
                <c:pt idx="582">
                  <c:v>8.9200000000000043E-2</c:v>
                </c:pt>
                <c:pt idx="583">
                  <c:v>8.9200000000000043E-2</c:v>
                </c:pt>
                <c:pt idx="584">
                  <c:v>8.9200000000000043E-2</c:v>
                </c:pt>
                <c:pt idx="585">
                  <c:v>8.9200000000000043E-2</c:v>
                </c:pt>
                <c:pt idx="586">
                  <c:v>8.9200000000000043E-2</c:v>
                </c:pt>
                <c:pt idx="587">
                  <c:v>8.9200000000000043E-2</c:v>
                </c:pt>
                <c:pt idx="588">
                  <c:v>8.9600000000000068E-2</c:v>
                </c:pt>
                <c:pt idx="589">
                  <c:v>8.9600000000000068E-2</c:v>
                </c:pt>
                <c:pt idx="590">
                  <c:v>9.0100000000000027E-2</c:v>
                </c:pt>
                <c:pt idx="591">
                  <c:v>9.0500000000000067E-2</c:v>
                </c:pt>
                <c:pt idx="592">
                  <c:v>9.0500000000000067E-2</c:v>
                </c:pt>
                <c:pt idx="593">
                  <c:v>9.0500000000000067E-2</c:v>
                </c:pt>
                <c:pt idx="594">
                  <c:v>9.0500000000000067E-2</c:v>
                </c:pt>
                <c:pt idx="595">
                  <c:v>9.0500000000000067E-2</c:v>
                </c:pt>
                <c:pt idx="596">
                  <c:v>9.1000000000000025E-2</c:v>
                </c:pt>
                <c:pt idx="597">
                  <c:v>9.1000000000000025E-2</c:v>
                </c:pt>
                <c:pt idx="598">
                  <c:v>9.1000000000000025E-2</c:v>
                </c:pt>
                <c:pt idx="599">
                  <c:v>9.1400000000000009E-2</c:v>
                </c:pt>
                <c:pt idx="600">
                  <c:v>9.1400000000000009E-2</c:v>
                </c:pt>
                <c:pt idx="601">
                  <c:v>9.1400000000000009E-2</c:v>
                </c:pt>
                <c:pt idx="602">
                  <c:v>9.1900000000000023E-2</c:v>
                </c:pt>
                <c:pt idx="603">
                  <c:v>9.240000000000001E-2</c:v>
                </c:pt>
                <c:pt idx="604">
                  <c:v>9.2800000000000021E-2</c:v>
                </c:pt>
                <c:pt idx="605">
                  <c:v>9.2800000000000021E-2</c:v>
                </c:pt>
                <c:pt idx="606">
                  <c:v>9.2800000000000021E-2</c:v>
                </c:pt>
                <c:pt idx="607">
                  <c:v>9.2800000000000021E-2</c:v>
                </c:pt>
                <c:pt idx="608">
                  <c:v>9.2800000000000021E-2</c:v>
                </c:pt>
                <c:pt idx="609">
                  <c:v>9.2800000000000021E-2</c:v>
                </c:pt>
                <c:pt idx="610">
                  <c:v>9.2800000000000021E-2</c:v>
                </c:pt>
                <c:pt idx="611">
                  <c:v>9.2800000000000021E-2</c:v>
                </c:pt>
                <c:pt idx="612">
                  <c:v>9.2800000000000021E-2</c:v>
                </c:pt>
                <c:pt idx="613">
                  <c:v>9.2800000000000021E-2</c:v>
                </c:pt>
                <c:pt idx="614">
                  <c:v>9.2800000000000021E-2</c:v>
                </c:pt>
                <c:pt idx="615">
                  <c:v>9.2800000000000021E-2</c:v>
                </c:pt>
                <c:pt idx="616">
                  <c:v>9.3800000000000106E-2</c:v>
                </c:pt>
                <c:pt idx="617">
                  <c:v>9.3800000000000106E-2</c:v>
                </c:pt>
                <c:pt idx="618">
                  <c:v>9.3800000000000106E-2</c:v>
                </c:pt>
                <c:pt idx="619">
                  <c:v>9.3800000000000106E-2</c:v>
                </c:pt>
                <c:pt idx="620">
                  <c:v>9.3800000000000106E-2</c:v>
                </c:pt>
                <c:pt idx="621">
                  <c:v>9.3800000000000106E-2</c:v>
                </c:pt>
                <c:pt idx="622">
                  <c:v>9.4200000000000006E-2</c:v>
                </c:pt>
                <c:pt idx="623">
                  <c:v>9.4200000000000006E-2</c:v>
                </c:pt>
                <c:pt idx="624">
                  <c:v>9.4700000000000048E-2</c:v>
                </c:pt>
                <c:pt idx="625">
                  <c:v>9.4700000000000048E-2</c:v>
                </c:pt>
                <c:pt idx="626">
                  <c:v>9.4700000000000048E-2</c:v>
                </c:pt>
                <c:pt idx="627">
                  <c:v>9.4700000000000048E-2</c:v>
                </c:pt>
                <c:pt idx="628">
                  <c:v>9.4700000000000048E-2</c:v>
                </c:pt>
                <c:pt idx="629">
                  <c:v>9.4700000000000048E-2</c:v>
                </c:pt>
                <c:pt idx="630">
                  <c:v>9.4700000000000048E-2</c:v>
                </c:pt>
                <c:pt idx="631">
                  <c:v>9.4700000000000048E-2</c:v>
                </c:pt>
                <c:pt idx="632">
                  <c:v>9.4700000000000048E-2</c:v>
                </c:pt>
                <c:pt idx="633">
                  <c:v>9.4700000000000048E-2</c:v>
                </c:pt>
                <c:pt idx="634">
                  <c:v>9.5200000000000007E-2</c:v>
                </c:pt>
                <c:pt idx="635">
                  <c:v>9.5200000000000007E-2</c:v>
                </c:pt>
                <c:pt idx="636">
                  <c:v>9.5200000000000007E-2</c:v>
                </c:pt>
                <c:pt idx="637">
                  <c:v>9.5200000000000007E-2</c:v>
                </c:pt>
                <c:pt idx="638">
                  <c:v>9.5200000000000007E-2</c:v>
                </c:pt>
                <c:pt idx="639">
                  <c:v>9.5200000000000007E-2</c:v>
                </c:pt>
                <c:pt idx="640">
                  <c:v>9.5200000000000007E-2</c:v>
                </c:pt>
                <c:pt idx="641">
                  <c:v>9.5200000000000007E-2</c:v>
                </c:pt>
                <c:pt idx="642">
                  <c:v>9.5200000000000007E-2</c:v>
                </c:pt>
                <c:pt idx="643">
                  <c:v>9.5700000000000063E-2</c:v>
                </c:pt>
                <c:pt idx="644">
                  <c:v>9.5700000000000063E-2</c:v>
                </c:pt>
                <c:pt idx="645">
                  <c:v>9.5700000000000063E-2</c:v>
                </c:pt>
                <c:pt idx="646">
                  <c:v>9.5700000000000063E-2</c:v>
                </c:pt>
                <c:pt idx="647">
                  <c:v>9.5700000000000063E-2</c:v>
                </c:pt>
                <c:pt idx="648">
                  <c:v>9.5700000000000063E-2</c:v>
                </c:pt>
                <c:pt idx="649">
                  <c:v>9.5700000000000063E-2</c:v>
                </c:pt>
                <c:pt idx="650">
                  <c:v>9.6200000000000022E-2</c:v>
                </c:pt>
                <c:pt idx="651">
                  <c:v>9.6600000000000005E-2</c:v>
                </c:pt>
                <c:pt idx="652">
                  <c:v>9.6600000000000005E-2</c:v>
                </c:pt>
                <c:pt idx="653">
                  <c:v>9.6600000000000005E-2</c:v>
                </c:pt>
                <c:pt idx="654">
                  <c:v>9.8100000000000048E-2</c:v>
                </c:pt>
                <c:pt idx="655">
                  <c:v>9.8100000000000048E-2</c:v>
                </c:pt>
                <c:pt idx="656">
                  <c:v>9.8100000000000048E-2</c:v>
                </c:pt>
                <c:pt idx="657">
                  <c:v>9.8100000000000048E-2</c:v>
                </c:pt>
                <c:pt idx="658">
                  <c:v>9.9600000000000105E-2</c:v>
                </c:pt>
                <c:pt idx="659">
                  <c:v>9.9600000000000105E-2</c:v>
                </c:pt>
                <c:pt idx="660">
                  <c:v>9.9600000000000105E-2</c:v>
                </c:pt>
                <c:pt idx="661">
                  <c:v>9.9600000000000105E-2</c:v>
                </c:pt>
                <c:pt idx="662">
                  <c:v>9.9600000000000105E-2</c:v>
                </c:pt>
                <c:pt idx="663">
                  <c:v>9.9600000000000105E-2</c:v>
                </c:pt>
                <c:pt idx="664">
                  <c:v>9.9600000000000105E-2</c:v>
                </c:pt>
                <c:pt idx="665">
                  <c:v>0.10009999999999998</c:v>
                </c:pt>
                <c:pt idx="666">
                  <c:v>0.10009999999999998</c:v>
                </c:pt>
                <c:pt idx="667">
                  <c:v>0.10009999999999998</c:v>
                </c:pt>
                <c:pt idx="668">
                  <c:v>0.10009999999999998</c:v>
                </c:pt>
                <c:pt idx="669">
                  <c:v>0.10009999999999998</c:v>
                </c:pt>
                <c:pt idx="670">
                  <c:v>0.10009999999999998</c:v>
                </c:pt>
                <c:pt idx="671">
                  <c:v>0.10009999999999998</c:v>
                </c:pt>
                <c:pt idx="672">
                  <c:v>0.10070000000000007</c:v>
                </c:pt>
                <c:pt idx="673">
                  <c:v>0.10120000000000007</c:v>
                </c:pt>
                <c:pt idx="674">
                  <c:v>0.10170000000000007</c:v>
                </c:pt>
                <c:pt idx="675">
                  <c:v>0.10170000000000007</c:v>
                </c:pt>
                <c:pt idx="676">
                  <c:v>0.1023</c:v>
                </c:pt>
                <c:pt idx="677">
                  <c:v>0.1023</c:v>
                </c:pt>
                <c:pt idx="678">
                  <c:v>0.1023</c:v>
                </c:pt>
                <c:pt idx="679">
                  <c:v>0.1023</c:v>
                </c:pt>
                <c:pt idx="680">
                  <c:v>0.1028</c:v>
                </c:pt>
                <c:pt idx="681">
                  <c:v>0.10340000000000002</c:v>
                </c:pt>
                <c:pt idx="682">
                  <c:v>0.10340000000000002</c:v>
                </c:pt>
                <c:pt idx="683">
                  <c:v>0.10340000000000002</c:v>
                </c:pt>
                <c:pt idx="684">
                  <c:v>0.10340000000000002</c:v>
                </c:pt>
                <c:pt idx="685">
                  <c:v>0.10340000000000002</c:v>
                </c:pt>
                <c:pt idx="686">
                  <c:v>0.10340000000000002</c:v>
                </c:pt>
                <c:pt idx="687">
                  <c:v>0.10340000000000002</c:v>
                </c:pt>
                <c:pt idx="688">
                  <c:v>0.10340000000000002</c:v>
                </c:pt>
                <c:pt idx="689">
                  <c:v>0.10340000000000002</c:v>
                </c:pt>
                <c:pt idx="690">
                  <c:v>0.10340000000000002</c:v>
                </c:pt>
                <c:pt idx="691">
                  <c:v>0.10340000000000002</c:v>
                </c:pt>
                <c:pt idx="692">
                  <c:v>0.10390000000000002</c:v>
                </c:pt>
                <c:pt idx="693">
                  <c:v>0.10390000000000002</c:v>
                </c:pt>
                <c:pt idx="694">
                  <c:v>0.10390000000000002</c:v>
                </c:pt>
                <c:pt idx="695">
                  <c:v>0.10390000000000002</c:v>
                </c:pt>
                <c:pt idx="696">
                  <c:v>0.10390000000000002</c:v>
                </c:pt>
                <c:pt idx="697">
                  <c:v>0.10390000000000002</c:v>
                </c:pt>
                <c:pt idx="698">
                  <c:v>0.10390000000000002</c:v>
                </c:pt>
                <c:pt idx="699">
                  <c:v>0.10390000000000002</c:v>
                </c:pt>
                <c:pt idx="700">
                  <c:v>0.10390000000000002</c:v>
                </c:pt>
                <c:pt idx="701">
                  <c:v>0.10390000000000002</c:v>
                </c:pt>
                <c:pt idx="702">
                  <c:v>0.10390000000000002</c:v>
                </c:pt>
                <c:pt idx="703">
                  <c:v>0.10390000000000002</c:v>
                </c:pt>
                <c:pt idx="704">
                  <c:v>0.10390000000000002</c:v>
                </c:pt>
                <c:pt idx="705">
                  <c:v>0.10450000000000002</c:v>
                </c:pt>
                <c:pt idx="706">
                  <c:v>0.10510000000000007</c:v>
                </c:pt>
                <c:pt idx="707">
                  <c:v>0.10510000000000007</c:v>
                </c:pt>
                <c:pt idx="708">
                  <c:v>0.10510000000000007</c:v>
                </c:pt>
                <c:pt idx="709">
                  <c:v>0.10510000000000007</c:v>
                </c:pt>
                <c:pt idx="710">
                  <c:v>0.10510000000000007</c:v>
                </c:pt>
                <c:pt idx="711">
                  <c:v>0.10510000000000007</c:v>
                </c:pt>
                <c:pt idx="712">
                  <c:v>0.10570000000000007</c:v>
                </c:pt>
                <c:pt idx="713">
                  <c:v>0.10630000000000002</c:v>
                </c:pt>
                <c:pt idx="714">
                  <c:v>0.10680000000000002</c:v>
                </c:pt>
                <c:pt idx="715">
                  <c:v>0.10680000000000002</c:v>
                </c:pt>
                <c:pt idx="716">
                  <c:v>0.10740000000000002</c:v>
                </c:pt>
                <c:pt idx="717">
                  <c:v>0.10740000000000002</c:v>
                </c:pt>
                <c:pt idx="718">
                  <c:v>0.10800000000000007</c:v>
                </c:pt>
                <c:pt idx="719">
                  <c:v>0.10800000000000007</c:v>
                </c:pt>
                <c:pt idx="720">
                  <c:v>0.10860000000000007</c:v>
                </c:pt>
                <c:pt idx="721">
                  <c:v>0.10860000000000007</c:v>
                </c:pt>
                <c:pt idx="722">
                  <c:v>0.10860000000000007</c:v>
                </c:pt>
                <c:pt idx="723">
                  <c:v>0.10860000000000007</c:v>
                </c:pt>
                <c:pt idx="724">
                  <c:v>0.10860000000000007</c:v>
                </c:pt>
                <c:pt idx="725">
                  <c:v>0.10860000000000007</c:v>
                </c:pt>
                <c:pt idx="726">
                  <c:v>0.10860000000000007</c:v>
                </c:pt>
                <c:pt idx="727">
                  <c:v>0.10860000000000007</c:v>
                </c:pt>
                <c:pt idx="728">
                  <c:v>0.10860000000000007</c:v>
                </c:pt>
                <c:pt idx="729">
                  <c:v>0.10860000000000007</c:v>
                </c:pt>
                <c:pt idx="730">
                  <c:v>0.10860000000000007</c:v>
                </c:pt>
                <c:pt idx="731">
                  <c:v>0.10860000000000007</c:v>
                </c:pt>
                <c:pt idx="732">
                  <c:v>0.10860000000000007</c:v>
                </c:pt>
                <c:pt idx="733">
                  <c:v>0.10860000000000007</c:v>
                </c:pt>
                <c:pt idx="734">
                  <c:v>0.10860000000000007</c:v>
                </c:pt>
                <c:pt idx="735">
                  <c:v>0.10860000000000007</c:v>
                </c:pt>
                <c:pt idx="736">
                  <c:v>0.10860000000000007</c:v>
                </c:pt>
                <c:pt idx="737">
                  <c:v>0.10860000000000007</c:v>
                </c:pt>
                <c:pt idx="738">
                  <c:v>0.10860000000000007</c:v>
                </c:pt>
                <c:pt idx="739">
                  <c:v>0.10860000000000007</c:v>
                </c:pt>
                <c:pt idx="740">
                  <c:v>0.10860000000000007</c:v>
                </c:pt>
                <c:pt idx="741">
                  <c:v>0.10860000000000007</c:v>
                </c:pt>
                <c:pt idx="742">
                  <c:v>0.10860000000000007</c:v>
                </c:pt>
                <c:pt idx="743">
                  <c:v>0.10860000000000007</c:v>
                </c:pt>
                <c:pt idx="744">
                  <c:v>0.10860000000000007</c:v>
                </c:pt>
                <c:pt idx="745">
                  <c:v>0.10860000000000007</c:v>
                </c:pt>
                <c:pt idx="746">
                  <c:v>0.10860000000000007</c:v>
                </c:pt>
                <c:pt idx="747">
                  <c:v>0.10860000000000007</c:v>
                </c:pt>
                <c:pt idx="748">
                  <c:v>0.10860000000000007</c:v>
                </c:pt>
                <c:pt idx="749">
                  <c:v>0.10860000000000007</c:v>
                </c:pt>
                <c:pt idx="750">
                  <c:v>0.10860000000000007</c:v>
                </c:pt>
                <c:pt idx="751">
                  <c:v>0.10860000000000007</c:v>
                </c:pt>
                <c:pt idx="752">
                  <c:v>0.10860000000000007</c:v>
                </c:pt>
                <c:pt idx="753">
                  <c:v>0.10860000000000007</c:v>
                </c:pt>
                <c:pt idx="754">
                  <c:v>0.10929999999999999</c:v>
                </c:pt>
                <c:pt idx="755">
                  <c:v>0.10929999999999999</c:v>
                </c:pt>
                <c:pt idx="756">
                  <c:v>0.10929999999999999</c:v>
                </c:pt>
                <c:pt idx="757">
                  <c:v>0.10929999999999999</c:v>
                </c:pt>
                <c:pt idx="758">
                  <c:v>0.10929999999999999</c:v>
                </c:pt>
                <c:pt idx="759">
                  <c:v>0.10929999999999999</c:v>
                </c:pt>
                <c:pt idx="760">
                  <c:v>0.10929999999999999</c:v>
                </c:pt>
                <c:pt idx="761">
                  <c:v>0.10929999999999999</c:v>
                </c:pt>
                <c:pt idx="762">
                  <c:v>0.10929999999999999</c:v>
                </c:pt>
                <c:pt idx="763">
                  <c:v>0.10929999999999999</c:v>
                </c:pt>
                <c:pt idx="764">
                  <c:v>0.10929999999999999</c:v>
                </c:pt>
                <c:pt idx="765">
                  <c:v>0.10929999999999999</c:v>
                </c:pt>
                <c:pt idx="766">
                  <c:v>0.10929999999999999</c:v>
                </c:pt>
                <c:pt idx="767">
                  <c:v>0.10929999999999999</c:v>
                </c:pt>
                <c:pt idx="768">
                  <c:v>0.10929999999999999</c:v>
                </c:pt>
                <c:pt idx="769">
                  <c:v>0.10929999999999999</c:v>
                </c:pt>
                <c:pt idx="770">
                  <c:v>0.10929999999999999</c:v>
                </c:pt>
                <c:pt idx="771">
                  <c:v>0.10929999999999999</c:v>
                </c:pt>
                <c:pt idx="772">
                  <c:v>0.10929999999999999</c:v>
                </c:pt>
                <c:pt idx="773">
                  <c:v>0.10929999999999999</c:v>
                </c:pt>
                <c:pt idx="774">
                  <c:v>0.10929999999999999</c:v>
                </c:pt>
                <c:pt idx="775">
                  <c:v>0.10929999999999999</c:v>
                </c:pt>
                <c:pt idx="776">
                  <c:v>0.10929999999999999</c:v>
                </c:pt>
                <c:pt idx="777">
                  <c:v>0.10929999999999999</c:v>
                </c:pt>
                <c:pt idx="778">
                  <c:v>0.10929999999999999</c:v>
                </c:pt>
                <c:pt idx="779">
                  <c:v>0.10929999999999999</c:v>
                </c:pt>
                <c:pt idx="780">
                  <c:v>0.10929999999999999</c:v>
                </c:pt>
                <c:pt idx="781">
                  <c:v>0.10929999999999999</c:v>
                </c:pt>
                <c:pt idx="782">
                  <c:v>0.11</c:v>
                </c:pt>
                <c:pt idx="783">
                  <c:v>0.1108</c:v>
                </c:pt>
                <c:pt idx="784">
                  <c:v>0.1108</c:v>
                </c:pt>
                <c:pt idx="785">
                  <c:v>0.1115</c:v>
                </c:pt>
                <c:pt idx="786">
                  <c:v>0.1115</c:v>
                </c:pt>
                <c:pt idx="787">
                  <c:v>0.1115</c:v>
                </c:pt>
                <c:pt idx="788">
                  <c:v>0.1115</c:v>
                </c:pt>
                <c:pt idx="789">
                  <c:v>0.1115</c:v>
                </c:pt>
                <c:pt idx="790">
                  <c:v>0.1115</c:v>
                </c:pt>
                <c:pt idx="791">
                  <c:v>0.1115</c:v>
                </c:pt>
                <c:pt idx="792">
                  <c:v>0.1115</c:v>
                </c:pt>
                <c:pt idx="793">
                  <c:v>0.1115</c:v>
                </c:pt>
                <c:pt idx="794">
                  <c:v>0.1115</c:v>
                </c:pt>
                <c:pt idx="795">
                  <c:v>0.1115</c:v>
                </c:pt>
                <c:pt idx="796">
                  <c:v>0.1115</c:v>
                </c:pt>
                <c:pt idx="797">
                  <c:v>0.1115</c:v>
                </c:pt>
                <c:pt idx="798">
                  <c:v>0.1115</c:v>
                </c:pt>
                <c:pt idx="799">
                  <c:v>0.1115</c:v>
                </c:pt>
                <c:pt idx="800">
                  <c:v>0.1115</c:v>
                </c:pt>
                <c:pt idx="801">
                  <c:v>0.1115</c:v>
                </c:pt>
                <c:pt idx="802">
                  <c:v>0.1115</c:v>
                </c:pt>
                <c:pt idx="803">
                  <c:v>0.1115</c:v>
                </c:pt>
                <c:pt idx="804">
                  <c:v>0.1115</c:v>
                </c:pt>
                <c:pt idx="805">
                  <c:v>0.1115</c:v>
                </c:pt>
                <c:pt idx="806">
                  <c:v>0.1115</c:v>
                </c:pt>
                <c:pt idx="807">
                  <c:v>0.1115</c:v>
                </c:pt>
                <c:pt idx="808">
                  <c:v>0.1115</c:v>
                </c:pt>
                <c:pt idx="809">
                  <c:v>0.1115</c:v>
                </c:pt>
                <c:pt idx="810">
                  <c:v>0.1115</c:v>
                </c:pt>
                <c:pt idx="811">
                  <c:v>0.1123</c:v>
                </c:pt>
                <c:pt idx="812">
                  <c:v>0.1123</c:v>
                </c:pt>
                <c:pt idx="813">
                  <c:v>0.1123</c:v>
                </c:pt>
                <c:pt idx="814">
                  <c:v>0.1123</c:v>
                </c:pt>
                <c:pt idx="815">
                  <c:v>0.1123</c:v>
                </c:pt>
                <c:pt idx="816">
                  <c:v>0.1123</c:v>
                </c:pt>
                <c:pt idx="817">
                  <c:v>0.1123</c:v>
                </c:pt>
                <c:pt idx="818">
                  <c:v>0.1123</c:v>
                </c:pt>
                <c:pt idx="819">
                  <c:v>0.114</c:v>
                </c:pt>
                <c:pt idx="820">
                  <c:v>0.114</c:v>
                </c:pt>
                <c:pt idx="821">
                  <c:v>0.114</c:v>
                </c:pt>
                <c:pt idx="822">
                  <c:v>0.114</c:v>
                </c:pt>
                <c:pt idx="823">
                  <c:v>0.1148</c:v>
                </c:pt>
                <c:pt idx="824">
                  <c:v>0.1148</c:v>
                </c:pt>
                <c:pt idx="825">
                  <c:v>0.11559999999999998</c:v>
                </c:pt>
                <c:pt idx="826">
                  <c:v>0.11559999999999998</c:v>
                </c:pt>
                <c:pt idx="827">
                  <c:v>0.11559999999999998</c:v>
                </c:pt>
                <c:pt idx="828">
                  <c:v>0.11559999999999998</c:v>
                </c:pt>
                <c:pt idx="829">
                  <c:v>0.11650000000000002</c:v>
                </c:pt>
                <c:pt idx="830">
                  <c:v>0.11650000000000002</c:v>
                </c:pt>
                <c:pt idx="831">
                  <c:v>0.11650000000000002</c:v>
                </c:pt>
                <c:pt idx="832">
                  <c:v>0.11650000000000002</c:v>
                </c:pt>
                <c:pt idx="833">
                  <c:v>0.1174</c:v>
                </c:pt>
                <c:pt idx="834">
                  <c:v>0.1174</c:v>
                </c:pt>
                <c:pt idx="835">
                  <c:v>0.11820000000000007</c:v>
                </c:pt>
                <c:pt idx="836">
                  <c:v>0.11820000000000007</c:v>
                </c:pt>
                <c:pt idx="837">
                  <c:v>0.11820000000000007</c:v>
                </c:pt>
                <c:pt idx="838">
                  <c:v>0.11910000000000007</c:v>
                </c:pt>
                <c:pt idx="839">
                  <c:v>0.11910000000000007</c:v>
                </c:pt>
                <c:pt idx="840">
                  <c:v>0.11910000000000007</c:v>
                </c:pt>
                <c:pt idx="841">
                  <c:v>0.11910000000000007</c:v>
                </c:pt>
                <c:pt idx="842">
                  <c:v>0.11910000000000007</c:v>
                </c:pt>
                <c:pt idx="843">
                  <c:v>0.11910000000000007</c:v>
                </c:pt>
                <c:pt idx="844">
                  <c:v>0.11910000000000007</c:v>
                </c:pt>
                <c:pt idx="845">
                  <c:v>0.11910000000000007</c:v>
                </c:pt>
                <c:pt idx="846">
                  <c:v>0.11910000000000007</c:v>
                </c:pt>
                <c:pt idx="847">
                  <c:v>0.11910000000000007</c:v>
                </c:pt>
                <c:pt idx="848">
                  <c:v>0.11910000000000007</c:v>
                </c:pt>
                <c:pt idx="849">
                  <c:v>0.11910000000000007</c:v>
                </c:pt>
                <c:pt idx="850">
                  <c:v>0.11910000000000007</c:v>
                </c:pt>
                <c:pt idx="851">
                  <c:v>0.11910000000000007</c:v>
                </c:pt>
                <c:pt idx="852">
                  <c:v>0.11910000000000007</c:v>
                </c:pt>
                <c:pt idx="853">
                  <c:v>0.11910000000000007</c:v>
                </c:pt>
                <c:pt idx="854">
                  <c:v>0.11910000000000007</c:v>
                </c:pt>
                <c:pt idx="855">
                  <c:v>0.11910000000000007</c:v>
                </c:pt>
                <c:pt idx="856">
                  <c:v>0.11910000000000007</c:v>
                </c:pt>
                <c:pt idx="857">
                  <c:v>0.11910000000000007</c:v>
                </c:pt>
                <c:pt idx="858">
                  <c:v>0.11910000000000007</c:v>
                </c:pt>
                <c:pt idx="859">
                  <c:v>0.11910000000000007</c:v>
                </c:pt>
                <c:pt idx="860">
                  <c:v>0.11910000000000007</c:v>
                </c:pt>
                <c:pt idx="861">
                  <c:v>0.11910000000000007</c:v>
                </c:pt>
                <c:pt idx="862">
                  <c:v>0.11910000000000007</c:v>
                </c:pt>
                <c:pt idx="863">
                  <c:v>0.11910000000000007</c:v>
                </c:pt>
                <c:pt idx="864">
                  <c:v>0.11910000000000007</c:v>
                </c:pt>
                <c:pt idx="865">
                  <c:v>0.12020000000000007</c:v>
                </c:pt>
                <c:pt idx="866">
                  <c:v>0.12130000000000002</c:v>
                </c:pt>
                <c:pt idx="867">
                  <c:v>0.12239999999999998</c:v>
                </c:pt>
                <c:pt idx="868">
                  <c:v>0.12239999999999998</c:v>
                </c:pt>
                <c:pt idx="869">
                  <c:v>0.12239999999999998</c:v>
                </c:pt>
                <c:pt idx="870">
                  <c:v>0.12350000000000007</c:v>
                </c:pt>
                <c:pt idx="871">
                  <c:v>0.12460000000000007</c:v>
                </c:pt>
                <c:pt idx="872">
                  <c:v>0.12570000000000001</c:v>
                </c:pt>
                <c:pt idx="873">
                  <c:v>0.12570000000000001</c:v>
                </c:pt>
                <c:pt idx="874">
                  <c:v>0.12570000000000001</c:v>
                </c:pt>
                <c:pt idx="875">
                  <c:v>0.12570000000000001</c:v>
                </c:pt>
                <c:pt idx="876">
                  <c:v>0.12570000000000001</c:v>
                </c:pt>
                <c:pt idx="877">
                  <c:v>0.12570000000000001</c:v>
                </c:pt>
                <c:pt idx="878">
                  <c:v>0.12570000000000001</c:v>
                </c:pt>
                <c:pt idx="879">
                  <c:v>0.12570000000000001</c:v>
                </c:pt>
                <c:pt idx="880">
                  <c:v>0.12570000000000001</c:v>
                </c:pt>
                <c:pt idx="881">
                  <c:v>0.12570000000000001</c:v>
                </c:pt>
                <c:pt idx="882">
                  <c:v>0.12570000000000001</c:v>
                </c:pt>
                <c:pt idx="883">
                  <c:v>0.12570000000000001</c:v>
                </c:pt>
                <c:pt idx="884">
                  <c:v>0.12570000000000001</c:v>
                </c:pt>
                <c:pt idx="885">
                  <c:v>0.12570000000000001</c:v>
                </c:pt>
                <c:pt idx="886">
                  <c:v>0.12570000000000001</c:v>
                </c:pt>
                <c:pt idx="887">
                  <c:v>0.12570000000000001</c:v>
                </c:pt>
                <c:pt idx="888">
                  <c:v>0.1268</c:v>
                </c:pt>
                <c:pt idx="889">
                  <c:v>0.1268</c:v>
                </c:pt>
                <c:pt idx="890">
                  <c:v>0.1268</c:v>
                </c:pt>
                <c:pt idx="891">
                  <c:v>0.1268</c:v>
                </c:pt>
                <c:pt idx="892">
                  <c:v>0.1268</c:v>
                </c:pt>
                <c:pt idx="893">
                  <c:v>0.1268</c:v>
                </c:pt>
                <c:pt idx="894">
                  <c:v>0.1268</c:v>
                </c:pt>
                <c:pt idx="895">
                  <c:v>0.1268</c:v>
                </c:pt>
                <c:pt idx="896">
                  <c:v>0.1268</c:v>
                </c:pt>
                <c:pt idx="897">
                  <c:v>0.1268</c:v>
                </c:pt>
                <c:pt idx="898">
                  <c:v>0.1268</c:v>
                </c:pt>
                <c:pt idx="899">
                  <c:v>0.12809999999999999</c:v>
                </c:pt>
                <c:pt idx="900">
                  <c:v>0.12809999999999999</c:v>
                </c:pt>
                <c:pt idx="901">
                  <c:v>0.12809999999999999</c:v>
                </c:pt>
                <c:pt idx="902">
                  <c:v>0.12809999999999999</c:v>
                </c:pt>
                <c:pt idx="903">
                  <c:v>0.12809999999999999</c:v>
                </c:pt>
                <c:pt idx="904">
                  <c:v>0.12809999999999999</c:v>
                </c:pt>
                <c:pt idx="905">
                  <c:v>0.12809999999999999</c:v>
                </c:pt>
                <c:pt idx="906">
                  <c:v>0.12809999999999999</c:v>
                </c:pt>
                <c:pt idx="907">
                  <c:v>0.12809999999999999</c:v>
                </c:pt>
                <c:pt idx="908">
                  <c:v>0.12809999999999999</c:v>
                </c:pt>
                <c:pt idx="909">
                  <c:v>0.12809999999999999</c:v>
                </c:pt>
                <c:pt idx="910">
                  <c:v>0.12809999999999999</c:v>
                </c:pt>
                <c:pt idx="911">
                  <c:v>0.12809999999999999</c:v>
                </c:pt>
                <c:pt idx="912">
                  <c:v>0.12809999999999999</c:v>
                </c:pt>
                <c:pt idx="913">
                  <c:v>0.12809999999999999</c:v>
                </c:pt>
                <c:pt idx="914">
                  <c:v>0.1295</c:v>
                </c:pt>
                <c:pt idx="915">
                  <c:v>0.1295</c:v>
                </c:pt>
                <c:pt idx="916">
                  <c:v>0.1295</c:v>
                </c:pt>
                <c:pt idx="917">
                  <c:v>0.1295</c:v>
                </c:pt>
                <c:pt idx="918">
                  <c:v>0.1295</c:v>
                </c:pt>
                <c:pt idx="919">
                  <c:v>0.1295</c:v>
                </c:pt>
                <c:pt idx="920">
                  <c:v>0.1295</c:v>
                </c:pt>
                <c:pt idx="921">
                  <c:v>0.1295</c:v>
                </c:pt>
                <c:pt idx="922">
                  <c:v>0.1295</c:v>
                </c:pt>
                <c:pt idx="923">
                  <c:v>0.1295</c:v>
                </c:pt>
                <c:pt idx="924">
                  <c:v>0.1295</c:v>
                </c:pt>
                <c:pt idx="925">
                  <c:v>0.13100000000000001</c:v>
                </c:pt>
                <c:pt idx="926">
                  <c:v>0.13100000000000001</c:v>
                </c:pt>
                <c:pt idx="927">
                  <c:v>0.13100000000000001</c:v>
                </c:pt>
                <c:pt idx="928">
                  <c:v>0.13100000000000001</c:v>
                </c:pt>
                <c:pt idx="929">
                  <c:v>0.13100000000000001</c:v>
                </c:pt>
                <c:pt idx="930">
                  <c:v>0.13100000000000001</c:v>
                </c:pt>
                <c:pt idx="931">
                  <c:v>0.13100000000000001</c:v>
                </c:pt>
                <c:pt idx="932">
                  <c:v>0.13270000000000001</c:v>
                </c:pt>
                <c:pt idx="933">
                  <c:v>0.13270000000000001</c:v>
                </c:pt>
                <c:pt idx="934">
                  <c:v>0.13270000000000001</c:v>
                </c:pt>
                <c:pt idx="935">
                  <c:v>0.13270000000000001</c:v>
                </c:pt>
                <c:pt idx="936">
                  <c:v>0.13270000000000001</c:v>
                </c:pt>
                <c:pt idx="937">
                  <c:v>0.13270000000000001</c:v>
                </c:pt>
                <c:pt idx="938">
                  <c:v>0.13270000000000001</c:v>
                </c:pt>
                <c:pt idx="939">
                  <c:v>0.13270000000000001</c:v>
                </c:pt>
                <c:pt idx="940">
                  <c:v>0.13270000000000001</c:v>
                </c:pt>
                <c:pt idx="941">
                  <c:v>0.13270000000000001</c:v>
                </c:pt>
                <c:pt idx="942">
                  <c:v>0.13270000000000001</c:v>
                </c:pt>
                <c:pt idx="943">
                  <c:v>0.13270000000000001</c:v>
                </c:pt>
                <c:pt idx="944">
                  <c:v>0.13270000000000001</c:v>
                </c:pt>
                <c:pt idx="945">
                  <c:v>0.13270000000000001</c:v>
                </c:pt>
                <c:pt idx="946">
                  <c:v>0.13270000000000001</c:v>
                </c:pt>
                <c:pt idx="947">
                  <c:v>0.13270000000000001</c:v>
                </c:pt>
                <c:pt idx="948">
                  <c:v>0.13270000000000001</c:v>
                </c:pt>
                <c:pt idx="949">
                  <c:v>0.13270000000000001</c:v>
                </c:pt>
                <c:pt idx="950">
                  <c:v>0.13270000000000001</c:v>
                </c:pt>
                <c:pt idx="951">
                  <c:v>0.13270000000000001</c:v>
                </c:pt>
                <c:pt idx="952">
                  <c:v>0.13270000000000001</c:v>
                </c:pt>
                <c:pt idx="953">
                  <c:v>0.1346</c:v>
                </c:pt>
                <c:pt idx="954">
                  <c:v>0.1346</c:v>
                </c:pt>
                <c:pt idx="955">
                  <c:v>0.1346</c:v>
                </c:pt>
                <c:pt idx="956">
                  <c:v>0.1346</c:v>
                </c:pt>
                <c:pt idx="957">
                  <c:v>0.1346</c:v>
                </c:pt>
                <c:pt idx="958">
                  <c:v>0.1346</c:v>
                </c:pt>
                <c:pt idx="959">
                  <c:v>0.1346</c:v>
                </c:pt>
                <c:pt idx="960">
                  <c:v>0.1346</c:v>
                </c:pt>
                <c:pt idx="961">
                  <c:v>0.1346</c:v>
                </c:pt>
                <c:pt idx="962">
                  <c:v>0.1346</c:v>
                </c:pt>
                <c:pt idx="963">
                  <c:v>0.1346</c:v>
                </c:pt>
                <c:pt idx="964">
                  <c:v>0.1346</c:v>
                </c:pt>
                <c:pt idx="965">
                  <c:v>0.1346</c:v>
                </c:pt>
                <c:pt idx="966">
                  <c:v>0.1366</c:v>
                </c:pt>
                <c:pt idx="967">
                  <c:v>0.1366</c:v>
                </c:pt>
                <c:pt idx="968">
                  <c:v>0.1366</c:v>
                </c:pt>
                <c:pt idx="969">
                  <c:v>0.1366</c:v>
                </c:pt>
                <c:pt idx="970">
                  <c:v>0.1366</c:v>
                </c:pt>
                <c:pt idx="971">
                  <c:v>0.1366</c:v>
                </c:pt>
                <c:pt idx="972">
                  <c:v>0.1366</c:v>
                </c:pt>
                <c:pt idx="973">
                  <c:v>0.1366</c:v>
                </c:pt>
                <c:pt idx="974">
                  <c:v>0.1366</c:v>
                </c:pt>
                <c:pt idx="975">
                  <c:v>0.1366</c:v>
                </c:pt>
                <c:pt idx="976">
                  <c:v>0.1366</c:v>
                </c:pt>
                <c:pt idx="977">
                  <c:v>0.1366</c:v>
                </c:pt>
                <c:pt idx="978">
                  <c:v>0.1366</c:v>
                </c:pt>
                <c:pt idx="979">
                  <c:v>0.1366</c:v>
                </c:pt>
                <c:pt idx="980">
                  <c:v>0.1366</c:v>
                </c:pt>
                <c:pt idx="981">
                  <c:v>0.1366</c:v>
                </c:pt>
                <c:pt idx="982">
                  <c:v>0.1366</c:v>
                </c:pt>
                <c:pt idx="983">
                  <c:v>0.1366</c:v>
                </c:pt>
                <c:pt idx="984">
                  <c:v>0.1366</c:v>
                </c:pt>
                <c:pt idx="985">
                  <c:v>0.1366</c:v>
                </c:pt>
                <c:pt idx="986">
                  <c:v>0.1366</c:v>
                </c:pt>
                <c:pt idx="987">
                  <c:v>0.13900000000000001</c:v>
                </c:pt>
                <c:pt idx="988">
                  <c:v>0.13900000000000001</c:v>
                </c:pt>
                <c:pt idx="989">
                  <c:v>0.13900000000000001</c:v>
                </c:pt>
                <c:pt idx="990">
                  <c:v>0.13900000000000001</c:v>
                </c:pt>
                <c:pt idx="991">
                  <c:v>0.13900000000000001</c:v>
                </c:pt>
                <c:pt idx="992">
                  <c:v>0.13900000000000001</c:v>
                </c:pt>
                <c:pt idx="993">
                  <c:v>0.13900000000000001</c:v>
                </c:pt>
                <c:pt idx="994">
                  <c:v>0.13900000000000001</c:v>
                </c:pt>
                <c:pt idx="995">
                  <c:v>0.13900000000000001</c:v>
                </c:pt>
                <c:pt idx="996">
                  <c:v>0.13900000000000001</c:v>
                </c:pt>
                <c:pt idx="997">
                  <c:v>0.13900000000000001</c:v>
                </c:pt>
                <c:pt idx="998">
                  <c:v>0.13900000000000001</c:v>
                </c:pt>
                <c:pt idx="999">
                  <c:v>0.13900000000000001</c:v>
                </c:pt>
                <c:pt idx="1000">
                  <c:v>0.13900000000000001</c:v>
                </c:pt>
                <c:pt idx="1001">
                  <c:v>0.13900000000000001</c:v>
                </c:pt>
                <c:pt idx="1002">
                  <c:v>0.13900000000000001</c:v>
                </c:pt>
                <c:pt idx="1003">
                  <c:v>0.13900000000000001</c:v>
                </c:pt>
                <c:pt idx="1004">
                  <c:v>0.13900000000000001</c:v>
                </c:pt>
                <c:pt idx="1005">
                  <c:v>0.13900000000000001</c:v>
                </c:pt>
                <c:pt idx="1006">
                  <c:v>0.13900000000000001</c:v>
                </c:pt>
                <c:pt idx="1007">
                  <c:v>0.13900000000000001</c:v>
                </c:pt>
                <c:pt idx="1008">
                  <c:v>0.13900000000000001</c:v>
                </c:pt>
                <c:pt idx="1009">
                  <c:v>0.13900000000000001</c:v>
                </c:pt>
                <c:pt idx="1010">
                  <c:v>0.13900000000000001</c:v>
                </c:pt>
                <c:pt idx="1011">
                  <c:v>0.13900000000000001</c:v>
                </c:pt>
                <c:pt idx="1012">
                  <c:v>0.13900000000000001</c:v>
                </c:pt>
                <c:pt idx="1013">
                  <c:v>0.13900000000000001</c:v>
                </c:pt>
                <c:pt idx="1014">
                  <c:v>0.13900000000000001</c:v>
                </c:pt>
                <c:pt idx="1015">
                  <c:v>0.13900000000000001</c:v>
                </c:pt>
                <c:pt idx="1016">
                  <c:v>0.13900000000000001</c:v>
                </c:pt>
                <c:pt idx="1017">
                  <c:v>0.13900000000000001</c:v>
                </c:pt>
                <c:pt idx="1018">
                  <c:v>0.13900000000000001</c:v>
                </c:pt>
                <c:pt idx="1019">
                  <c:v>0.13900000000000001</c:v>
                </c:pt>
                <c:pt idx="1020">
                  <c:v>0.13900000000000001</c:v>
                </c:pt>
                <c:pt idx="1021">
                  <c:v>0.13900000000000001</c:v>
                </c:pt>
                <c:pt idx="1022">
                  <c:v>0.13900000000000001</c:v>
                </c:pt>
                <c:pt idx="1023">
                  <c:v>0.14240000000000014</c:v>
                </c:pt>
                <c:pt idx="1024">
                  <c:v>0.14240000000000014</c:v>
                </c:pt>
                <c:pt idx="1025">
                  <c:v>0.14240000000000014</c:v>
                </c:pt>
                <c:pt idx="1026">
                  <c:v>0.14240000000000014</c:v>
                </c:pt>
                <c:pt idx="1027">
                  <c:v>0.14240000000000014</c:v>
                </c:pt>
                <c:pt idx="1028">
                  <c:v>0.14240000000000014</c:v>
                </c:pt>
                <c:pt idx="1029">
                  <c:v>0.14240000000000014</c:v>
                </c:pt>
                <c:pt idx="1030">
                  <c:v>0.14240000000000014</c:v>
                </c:pt>
                <c:pt idx="1031">
                  <c:v>0.14240000000000014</c:v>
                </c:pt>
                <c:pt idx="1032">
                  <c:v>0.14240000000000014</c:v>
                </c:pt>
                <c:pt idx="1033">
                  <c:v>0.14240000000000014</c:v>
                </c:pt>
                <c:pt idx="1034">
                  <c:v>0.14600000000000013</c:v>
                </c:pt>
                <c:pt idx="1035">
                  <c:v>0.14600000000000013</c:v>
                </c:pt>
                <c:pt idx="1036">
                  <c:v>0.14600000000000013</c:v>
                </c:pt>
                <c:pt idx="1037">
                  <c:v>0.14600000000000013</c:v>
                </c:pt>
                <c:pt idx="1038">
                  <c:v>0.14600000000000013</c:v>
                </c:pt>
                <c:pt idx="1039">
                  <c:v>0.14600000000000013</c:v>
                </c:pt>
                <c:pt idx="1040">
                  <c:v>0.14600000000000013</c:v>
                </c:pt>
                <c:pt idx="1041">
                  <c:v>0.14600000000000013</c:v>
                </c:pt>
                <c:pt idx="1042">
                  <c:v>0.14600000000000013</c:v>
                </c:pt>
                <c:pt idx="1043">
                  <c:v>0.14600000000000013</c:v>
                </c:pt>
                <c:pt idx="1044">
                  <c:v>0.14600000000000013</c:v>
                </c:pt>
                <c:pt idx="1045">
                  <c:v>0.14600000000000013</c:v>
                </c:pt>
                <c:pt idx="1046">
                  <c:v>0.14600000000000013</c:v>
                </c:pt>
                <c:pt idx="1047">
                  <c:v>0.14600000000000013</c:v>
                </c:pt>
                <c:pt idx="1048">
                  <c:v>0.14600000000000013</c:v>
                </c:pt>
                <c:pt idx="1049">
                  <c:v>0.14600000000000013</c:v>
                </c:pt>
                <c:pt idx="1050">
                  <c:v>0.14600000000000013</c:v>
                </c:pt>
                <c:pt idx="1051">
                  <c:v>0.14600000000000013</c:v>
                </c:pt>
                <c:pt idx="1052">
                  <c:v>0.14600000000000013</c:v>
                </c:pt>
                <c:pt idx="1053">
                  <c:v>0.14600000000000013</c:v>
                </c:pt>
                <c:pt idx="1054">
                  <c:v>0.14600000000000013</c:v>
                </c:pt>
                <c:pt idx="1055">
                  <c:v>0.14600000000000013</c:v>
                </c:pt>
                <c:pt idx="1056">
                  <c:v>0.14600000000000013</c:v>
                </c:pt>
                <c:pt idx="1057">
                  <c:v>0.14600000000000013</c:v>
                </c:pt>
                <c:pt idx="1058">
                  <c:v>0.14600000000000013</c:v>
                </c:pt>
                <c:pt idx="1059">
                  <c:v>0.14600000000000013</c:v>
                </c:pt>
                <c:pt idx="1060">
                  <c:v>0.14600000000000013</c:v>
                </c:pt>
                <c:pt idx="1061">
                  <c:v>0.14600000000000013</c:v>
                </c:pt>
                <c:pt idx="1062">
                  <c:v>0.14600000000000013</c:v>
                </c:pt>
                <c:pt idx="1063">
                  <c:v>0.14600000000000013</c:v>
                </c:pt>
                <c:pt idx="1064">
                  <c:v>0.14600000000000013</c:v>
                </c:pt>
                <c:pt idx="1065">
                  <c:v>0.14600000000000013</c:v>
                </c:pt>
                <c:pt idx="1066">
                  <c:v>0.14600000000000013</c:v>
                </c:pt>
                <c:pt idx="1067">
                  <c:v>0.14600000000000013</c:v>
                </c:pt>
                <c:pt idx="1068">
                  <c:v>0.14600000000000013</c:v>
                </c:pt>
                <c:pt idx="1069">
                  <c:v>0.14600000000000013</c:v>
                </c:pt>
                <c:pt idx="1070">
                  <c:v>0.14600000000000013</c:v>
                </c:pt>
                <c:pt idx="1071">
                  <c:v>0.14600000000000013</c:v>
                </c:pt>
                <c:pt idx="1072">
                  <c:v>0.14600000000000013</c:v>
                </c:pt>
                <c:pt idx="1073">
                  <c:v>0.14600000000000013</c:v>
                </c:pt>
                <c:pt idx="1074">
                  <c:v>0.14600000000000013</c:v>
                </c:pt>
                <c:pt idx="1075">
                  <c:v>0.14600000000000013</c:v>
                </c:pt>
                <c:pt idx="1076">
                  <c:v>0.14600000000000013</c:v>
                </c:pt>
                <c:pt idx="1077">
                  <c:v>0.14600000000000013</c:v>
                </c:pt>
                <c:pt idx="1078">
                  <c:v>0.14600000000000013</c:v>
                </c:pt>
                <c:pt idx="1079">
                  <c:v>0.14600000000000013</c:v>
                </c:pt>
                <c:pt idx="1080">
                  <c:v>0.14600000000000013</c:v>
                </c:pt>
              </c:numCache>
            </c:numRef>
          </c:yVal>
          <c:smooth val="0"/>
          <c:extLst>
            <c:ext xmlns:c16="http://schemas.microsoft.com/office/drawing/2014/chart" uri="{C3380CC4-5D6E-409C-BE32-E72D297353CC}">
              <c16:uniqueId val="{00000000-46EE-487F-BA1D-97FE1B551124}"/>
            </c:ext>
          </c:extLst>
        </c:ser>
        <c:ser>
          <c:idx val="1"/>
          <c:order val="1"/>
          <c:tx>
            <c:strRef>
              <c:f>PEP!$C$1:$C$2</c:f>
              <c:strCache>
                <c:ptCount val="1"/>
                <c:pt idx="0">
                  <c:v>FOURIER PEP, ITT Evolocumab</c:v>
                </c:pt>
              </c:strCache>
            </c:strRef>
          </c:tx>
          <c:spPr>
            <a:ln w="50800">
              <a:solidFill>
                <a:srgbClr val="C00000"/>
              </a:solidFill>
            </a:ln>
          </c:spPr>
          <c:marker>
            <c:symbol val="none"/>
          </c:marker>
          <c:xVal>
            <c:numRef>
              <c:f>PEP!$A$3:$A$1083</c:f>
              <c:numCache>
                <c:formatCode>General</c:formatCode>
                <c:ptCount val="108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numCache>
            </c:numRef>
          </c:xVal>
          <c:yVal>
            <c:numRef>
              <c:f>PEP!$C$3:$C$1083</c:f>
              <c:numCache>
                <c:formatCode>General</c:formatCode>
                <c:ptCount val="1081"/>
                <c:pt idx="0">
                  <c:v>0</c:v>
                </c:pt>
                <c:pt idx="1">
                  <c:v>4.0000000000000034E-4</c:v>
                </c:pt>
                <c:pt idx="2">
                  <c:v>4.0000000000000034E-4</c:v>
                </c:pt>
                <c:pt idx="3">
                  <c:v>4.0000000000000034E-4</c:v>
                </c:pt>
                <c:pt idx="4">
                  <c:v>7.0000000000000064E-4</c:v>
                </c:pt>
                <c:pt idx="5">
                  <c:v>7.0000000000000064E-4</c:v>
                </c:pt>
                <c:pt idx="6">
                  <c:v>1.1000000000000012E-3</c:v>
                </c:pt>
                <c:pt idx="7">
                  <c:v>1.1000000000000012E-3</c:v>
                </c:pt>
                <c:pt idx="8">
                  <c:v>1.5000000000000011E-3</c:v>
                </c:pt>
                <c:pt idx="9">
                  <c:v>1.5000000000000011E-3</c:v>
                </c:pt>
                <c:pt idx="10">
                  <c:v>1.5000000000000011E-3</c:v>
                </c:pt>
                <c:pt idx="11">
                  <c:v>1.5000000000000011E-3</c:v>
                </c:pt>
                <c:pt idx="12">
                  <c:v>1.9000000000000022E-3</c:v>
                </c:pt>
                <c:pt idx="13">
                  <c:v>1.9000000000000022E-3</c:v>
                </c:pt>
                <c:pt idx="14">
                  <c:v>1.9000000000000022E-3</c:v>
                </c:pt>
                <c:pt idx="15">
                  <c:v>2.5999999999999999E-3</c:v>
                </c:pt>
                <c:pt idx="16">
                  <c:v>2.5999999999999999E-3</c:v>
                </c:pt>
                <c:pt idx="17">
                  <c:v>3.0000000000000022E-3</c:v>
                </c:pt>
                <c:pt idx="18">
                  <c:v>3.0000000000000022E-3</c:v>
                </c:pt>
                <c:pt idx="19">
                  <c:v>3.0000000000000022E-3</c:v>
                </c:pt>
                <c:pt idx="20">
                  <c:v>3.4000000000000028E-3</c:v>
                </c:pt>
                <c:pt idx="21">
                  <c:v>3.7000000000000041E-3</c:v>
                </c:pt>
                <c:pt idx="22">
                  <c:v>4.1000000000000003E-3</c:v>
                </c:pt>
                <c:pt idx="23">
                  <c:v>4.5000000000000014E-3</c:v>
                </c:pt>
                <c:pt idx="24">
                  <c:v>4.8000000000000004E-3</c:v>
                </c:pt>
                <c:pt idx="25">
                  <c:v>4.8000000000000004E-3</c:v>
                </c:pt>
                <c:pt idx="26">
                  <c:v>4.8000000000000004E-3</c:v>
                </c:pt>
                <c:pt idx="27">
                  <c:v>4.8000000000000004E-3</c:v>
                </c:pt>
                <c:pt idx="28">
                  <c:v>4.8000000000000004E-3</c:v>
                </c:pt>
                <c:pt idx="29">
                  <c:v>5.6000000000000034E-3</c:v>
                </c:pt>
                <c:pt idx="30">
                  <c:v>5.6000000000000034E-3</c:v>
                </c:pt>
                <c:pt idx="31">
                  <c:v>6.0000000000000045E-3</c:v>
                </c:pt>
                <c:pt idx="32">
                  <c:v>6.0000000000000045E-3</c:v>
                </c:pt>
                <c:pt idx="33">
                  <c:v>6.0000000000000045E-3</c:v>
                </c:pt>
                <c:pt idx="34">
                  <c:v>6.0000000000000045E-3</c:v>
                </c:pt>
                <c:pt idx="35">
                  <c:v>6.3000000000000044E-3</c:v>
                </c:pt>
                <c:pt idx="36">
                  <c:v>6.3000000000000044E-3</c:v>
                </c:pt>
                <c:pt idx="37">
                  <c:v>6.3000000000000044E-3</c:v>
                </c:pt>
                <c:pt idx="38">
                  <c:v>6.3000000000000044E-3</c:v>
                </c:pt>
                <c:pt idx="39">
                  <c:v>6.7000000000000046E-3</c:v>
                </c:pt>
                <c:pt idx="40">
                  <c:v>7.1000000000000004E-3</c:v>
                </c:pt>
                <c:pt idx="41">
                  <c:v>7.1000000000000004E-3</c:v>
                </c:pt>
                <c:pt idx="42">
                  <c:v>7.1000000000000004E-3</c:v>
                </c:pt>
                <c:pt idx="43">
                  <c:v>7.1000000000000004E-3</c:v>
                </c:pt>
                <c:pt idx="44">
                  <c:v>7.1000000000000004E-3</c:v>
                </c:pt>
                <c:pt idx="45">
                  <c:v>7.1000000000000004E-3</c:v>
                </c:pt>
                <c:pt idx="46">
                  <c:v>7.1000000000000004E-3</c:v>
                </c:pt>
                <c:pt idx="47">
                  <c:v>7.1000000000000004E-3</c:v>
                </c:pt>
                <c:pt idx="48">
                  <c:v>7.1000000000000004E-3</c:v>
                </c:pt>
                <c:pt idx="49">
                  <c:v>7.1000000000000004E-3</c:v>
                </c:pt>
                <c:pt idx="50">
                  <c:v>7.1000000000000004E-3</c:v>
                </c:pt>
                <c:pt idx="51">
                  <c:v>7.1000000000000004E-3</c:v>
                </c:pt>
                <c:pt idx="52">
                  <c:v>7.5000000000000075E-3</c:v>
                </c:pt>
                <c:pt idx="53">
                  <c:v>7.5000000000000075E-3</c:v>
                </c:pt>
                <c:pt idx="54">
                  <c:v>7.5000000000000075E-3</c:v>
                </c:pt>
                <c:pt idx="55">
                  <c:v>7.5000000000000075E-3</c:v>
                </c:pt>
                <c:pt idx="56">
                  <c:v>8.2000000000000007E-3</c:v>
                </c:pt>
                <c:pt idx="57">
                  <c:v>8.9000000000000121E-3</c:v>
                </c:pt>
                <c:pt idx="58">
                  <c:v>9.3000000000000114E-3</c:v>
                </c:pt>
                <c:pt idx="59">
                  <c:v>9.3000000000000114E-3</c:v>
                </c:pt>
                <c:pt idx="60">
                  <c:v>9.3000000000000114E-3</c:v>
                </c:pt>
                <c:pt idx="61">
                  <c:v>9.3000000000000114E-3</c:v>
                </c:pt>
                <c:pt idx="62">
                  <c:v>9.3000000000000114E-3</c:v>
                </c:pt>
                <c:pt idx="63">
                  <c:v>9.3000000000000114E-3</c:v>
                </c:pt>
                <c:pt idx="64">
                  <c:v>9.7000000000000003E-3</c:v>
                </c:pt>
                <c:pt idx="65">
                  <c:v>9.7000000000000003E-3</c:v>
                </c:pt>
                <c:pt idx="66">
                  <c:v>9.7000000000000003E-3</c:v>
                </c:pt>
                <c:pt idx="67">
                  <c:v>1.0400000000000001E-2</c:v>
                </c:pt>
                <c:pt idx="68">
                  <c:v>1.0800000000000011E-2</c:v>
                </c:pt>
                <c:pt idx="69">
                  <c:v>1.0800000000000011E-2</c:v>
                </c:pt>
                <c:pt idx="70">
                  <c:v>1.1200000000000012E-2</c:v>
                </c:pt>
                <c:pt idx="71">
                  <c:v>1.1200000000000012E-2</c:v>
                </c:pt>
                <c:pt idx="72">
                  <c:v>1.1200000000000012E-2</c:v>
                </c:pt>
                <c:pt idx="73">
                  <c:v>1.1599999999999996E-2</c:v>
                </c:pt>
                <c:pt idx="74">
                  <c:v>1.2300000000000005E-2</c:v>
                </c:pt>
                <c:pt idx="75">
                  <c:v>1.2300000000000005E-2</c:v>
                </c:pt>
                <c:pt idx="76">
                  <c:v>1.2300000000000005E-2</c:v>
                </c:pt>
                <c:pt idx="77">
                  <c:v>1.2300000000000005E-2</c:v>
                </c:pt>
                <c:pt idx="78">
                  <c:v>1.2699999999999998E-2</c:v>
                </c:pt>
                <c:pt idx="79">
                  <c:v>1.2699999999999998E-2</c:v>
                </c:pt>
                <c:pt idx="80">
                  <c:v>1.2699999999999998E-2</c:v>
                </c:pt>
                <c:pt idx="81">
                  <c:v>1.3100000000000011E-2</c:v>
                </c:pt>
                <c:pt idx="82">
                  <c:v>1.3100000000000011E-2</c:v>
                </c:pt>
                <c:pt idx="83">
                  <c:v>1.3100000000000011E-2</c:v>
                </c:pt>
                <c:pt idx="84">
                  <c:v>1.3400000000000011E-2</c:v>
                </c:pt>
                <c:pt idx="85">
                  <c:v>1.3400000000000011E-2</c:v>
                </c:pt>
                <c:pt idx="86">
                  <c:v>1.3400000000000011E-2</c:v>
                </c:pt>
                <c:pt idx="87">
                  <c:v>1.3400000000000011E-2</c:v>
                </c:pt>
                <c:pt idx="88">
                  <c:v>1.3400000000000011E-2</c:v>
                </c:pt>
                <c:pt idx="89">
                  <c:v>1.3800000000000014E-2</c:v>
                </c:pt>
                <c:pt idx="90">
                  <c:v>1.3800000000000014E-2</c:v>
                </c:pt>
                <c:pt idx="91">
                  <c:v>1.4500000000000001E-2</c:v>
                </c:pt>
                <c:pt idx="92">
                  <c:v>1.4500000000000001E-2</c:v>
                </c:pt>
                <c:pt idx="93">
                  <c:v>1.4500000000000001E-2</c:v>
                </c:pt>
                <c:pt idx="94">
                  <c:v>1.4500000000000001E-2</c:v>
                </c:pt>
                <c:pt idx="95">
                  <c:v>1.4500000000000001E-2</c:v>
                </c:pt>
                <c:pt idx="96">
                  <c:v>1.4900000000000005E-2</c:v>
                </c:pt>
                <c:pt idx="97">
                  <c:v>1.4900000000000005E-2</c:v>
                </c:pt>
                <c:pt idx="98">
                  <c:v>1.5299999999999998E-2</c:v>
                </c:pt>
                <c:pt idx="99">
                  <c:v>1.5299999999999998E-2</c:v>
                </c:pt>
                <c:pt idx="100">
                  <c:v>1.5299999999999998E-2</c:v>
                </c:pt>
                <c:pt idx="101">
                  <c:v>1.5699999999999999E-2</c:v>
                </c:pt>
                <c:pt idx="102">
                  <c:v>1.5699999999999999E-2</c:v>
                </c:pt>
                <c:pt idx="103">
                  <c:v>1.5699999999999999E-2</c:v>
                </c:pt>
                <c:pt idx="104">
                  <c:v>1.5699999999999999E-2</c:v>
                </c:pt>
                <c:pt idx="105">
                  <c:v>1.5699999999999999E-2</c:v>
                </c:pt>
                <c:pt idx="106">
                  <c:v>1.5699999999999999E-2</c:v>
                </c:pt>
                <c:pt idx="107">
                  <c:v>1.5699999999999999E-2</c:v>
                </c:pt>
                <c:pt idx="108">
                  <c:v>1.5699999999999999E-2</c:v>
                </c:pt>
                <c:pt idx="109">
                  <c:v>1.5699999999999999E-2</c:v>
                </c:pt>
                <c:pt idx="110">
                  <c:v>1.6400000000000001E-2</c:v>
                </c:pt>
                <c:pt idx="111">
                  <c:v>1.6400000000000001E-2</c:v>
                </c:pt>
                <c:pt idx="112">
                  <c:v>1.6799999999999999E-2</c:v>
                </c:pt>
                <c:pt idx="113">
                  <c:v>1.6799999999999999E-2</c:v>
                </c:pt>
                <c:pt idx="114">
                  <c:v>1.72E-2</c:v>
                </c:pt>
                <c:pt idx="115">
                  <c:v>1.72E-2</c:v>
                </c:pt>
                <c:pt idx="116">
                  <c:v>1.7500000000000005E-2</c:v>
                </c:pt>
                <c:pt idx="117">
                  <c:v>1.7500000000000005E-2</c:v>
                </c:pt>
                <c:pt idx="118">
                  <c:v>1.7899999999999999E-2</c:v>
                </c:pt>
                <c:pt idx="119">
                  <c:v>1.7899999999999999E-2</c:v>
                </c:pt>
                <c:pt idx="120">
                  <c:v>1.7899999999999999E-2</c:v>
                </c:pt>
                <c:pt idx="121">
                  <c:v>1.7899999999999999E-2</c:v>
                </c:pt>
                <c:pt idx="122">
                  <c:v>1.7899999999999999E-2</c:v>
                </c:pt>
                <c:pt idx="123">
                  <c:v>1.8700000000000019E-2</c:v>
                </c:pt>
                <c:pt idx="124">
                  <c:v>1.8700000000000019E-2</c:v>
                </c:pt>
                <c:pt idx="125">
                  <c:v>1.9000000000000017E-2</c:v>
                </c:pt>
                <c:pt idx="126">
                  <c:v>2.01E-2</c:v>
                </c:pt>
                <c:pt idx="127">
                  <c:v>2.0500000000000001E-2</c:v>
                </c:pt>
                <c:pt idx="128">
                  <c:v>2.1300000000000006E-2</c:v>
                </c:pt>
                <c:pt idx="129">
                  <c:v>2.1300000000000006E-2</c:v>
                </c:pt>
                <c:pt idx="130">
                  <c:v>2.1999999999999999E-2</c:v>
                </c:pt>
                <c:pt idx="131">
                  <c:v>2.1999999999999999E-2</c:v>
                </c:pt>
                <c:pt idx="132">
                  <c:v>2.2400000000000024E-2</c:v>
                </c:pt>
                <c:pt idx="133">
                  <c:v>2.2800000000000022E-2</c:v>
                </c:pt>
                <c:pt idx="134">
                  <c:v>2.2800000000000022E-2</c:v>
                </c:pt>
                <c:pt idx="135">
                  <c:v>2.3099999999999999E-2</c:v>
                </c:pt>
                <c:pt idx="136">
                  <c:v>2.3900000000000001E-2</c:v>
                </c:pt>
                <c:pt idx="137">
                  <c:v>2.3900000000000001E-2</c:v>
                </c:pt>
                <c:pt idx="138">
                  <c:v>2.3900000000000001E-2</c:v>
                </c:pt>
                <c:pt idx="139">
                  <c:v>2.3900000000000001E-2</c:v>
                </c:pt>
                <c:pt idx="140">
                  <c:v>2.3900000000000001E-2</c:v>
                </c:pt>
                <c:pt idx="141">
                  <c:v>2.3900000000000001E-2</c:v>
                </c:pt>
                <c:pt idx="142">
                  <c:v>2.4299999999999999E-2</c:v>
                </c:pt>
                <c:pt idx="143">
                  <c:v>2.4299999999999999E-2</c:v>
                </c:pt>
                <c:pt idx="144">
                  <c:v>2.4299999999999999E-2</c:v>
                </c:pt>
                <c:pt idx="145">
                  <c:v>2.4600000000000011E-2</c:v>
                </c:pt>
                <c:pt idx="146">
                  <c:v>2.4600000000000011E-2</c:v>
                </c:pt>
                <c:pt idx="147">
                  <c:v>2.4600000000000011E-2</c:v>
                </c:pt>
                <c:pt idx="148">
                  <c:v>2.4600000000000011E-2</c:v>
                </c:pt>
                <c:pt idx="149">
                  <c:v>2.4600000000000011E-2</c:v>
                </c:pt>
                <c:pt idx="150">
                  <c:v>2.4600000000000011E-2</c:v>
                </c:pt>
                <c:pt idx="151">
                  <c:v>2.4600000000000011E-2</c:v>
                </c:pt>
                <c:pt idx="152">
                  <c:v>2.4600000000000011E-2</c:v>
                </c:pt>
                <c:pt idx="153">
                  <c:v>2.4600000000000011E-2</c:v>
                </c:pt>
                <c:pt idx="154">
                  <c:v>2.5000000000000001E-2</c:v>
                </c:pt>
                <c:pt idx="155">
                  <c:v>2.5399999999999999E-2</c:v>
                </c:pt>
                <c:pt idx="156">
                  <c:v>2.5399999999999999E-2</c:v>
                </c:pt>
                <c:pt idx="157">
                  <c:v>2.5399999999999999E-2</c:v>
                </c:pt>
                <c:pt idx="158">
                  <c:v>2.5399999999999999E-2</c:v>
                </c:pt>
                <c:pt idx="159">
                  <c:v>2.5399999999999999E-2</c:v>
                </c:pt>
                <c:pt idx="160">
                  <c:v>2.5399999999999999E-2</c:v>
                </c:pt>
                <c:pt idx="161">
                  <c:v>2.5399999999999999E-2</c:v>
                </c:pt>
                <c:pt idx="162">
                  <c:v>2.5800000000000021E-2</c:v>
                </c:pt>
                <c:pt idx="163">
                  <c:v>2.6100000000000002E-2</c:v>
                </c:pt>
                <c:pt idx="164">
                  <c:v>2.6500000000000006E-2</c:v>
                </c:pt>
                <c:pt idx="165">
                  <c:v>2.6500000000000006E-2</c:v>
                </c:pt>
                <c:pt idx="166">
                  <c:v>2.6500000000000006E-2</c:v>
                </c:pt>
                <c:pt idx="167">
                  <c:v>2.6500000000000006E-2</c:v>
                </c:pt>
                <c:pt idx="168">
                  <c:v>2.6900000000000011E-2</c:v>
                </c:pt>
                <c:pt idx="169">
                  <c:v>2.6900000000000011E-2</c:v>
                </c:pt>
                <c:pt idx="170">
                  <c:v>2.6900000000000011E-2</c:v>
                </c:pt>
                <c:pt idx="171">
                  <c:v>2.6900000000000011E-2</c:v>
                </c:pt>
                <c:pt idx="172">
                  <c:v>2.7200000000000012E-2</c:v>
                </c:pt>
                <c:pt idx="173">
                  <c:v>2.7200000000000012E-2</c:v>
                </c:pt>
                <c:pt idx="174">
                  <c:v>2.7200000000000012E-2</c:v>
                </c:pt>
                <c:pt idx="175">
                  <c:v>2.7200000000000012E-2</c:v>
                </c:pt>
                <c:pt idx="176">
                  <c:v>2.7200000000000012E-2</c:v>
                </c:pt>
                <c:pt idx="177">
                  <c:v>2.7200000000000012E-2</c:v>
                </c:pt>
                <c:pt idx="178">
                  <c:v>2.7200000000000012E-2</c:v>
                </c:pt>
                <c:pt idx="179">
                  <c:v>2.7200000000000012E-2</c:v>
                </c:pt>
                <c:pt idx="180">
                  <c:v>2.7600000000000027E-2</c:v>
                </c:pt>
                <c:pt idx="181">
                  <c:v>2.7600000000000027E-2</c:v>
                </c:pt>
                <c:pt idx="182">
                  <c:v>2.8000000000000001E-2</c:v>
                </c:pt>
                <c:pt idx="183">
                  <c:v>2.8000000000000001E-2</c:v>
                </c:pt>
                <c:pt idx="184">
                  <c:v>2.8000000000000001E-2</c:v>
                </c:pt>
                <c:pt idx="185">
                  <c:v>2.8000000000000001E-2</c:v>
                </c:pt>
                <c:pt idx="186">
                  <c:v>2.8000000000000001E-2</c:v>
                </c:pt>
                <c:pt idx="187">
                  <c:v>2.8000000000000001E-2</c:v>
                </c:pt>
                <c:pt idx="188">
                  <c:v>2.8000000000000001E-2</c:v>
                </c:pt>
                <c:pt idx="189">
                  <c:v>2.8000000000000001E-2</c:v>
                </c:pt>
                <c:pt idx="190">
                  <c:v>2.8400000000000002E-2</c:v>
                </c:pt>
                <c:pt idx="191">
                  <c:v>2.8400000000000002E-2</c:v>
                </c:pt>
                <c:pt idx="192">
                  <c:v>2.8400000000000002E-2</c:v>
                </c:pt>
                <c:pt idx="193">
                  <c:v>2.8400000000000002E-2</c:v>
                </c:pt>
                <c:pt idx="194">
                  <c:v>2.8400000000000002E-2</c:v>
                </c:pt>
                <c:pt idx="195">
                  <c:v>2.87E-2</c:v>
                </c:pt>
                <c:pt idx="196">
                  <c:v>2.87E-2</c:v>
                </c:pt>
                <c:pt idx="197">
                  <c:v>2.87E-2</c:v>
                </c:pt>
                <c:pt idx="198">
                  <c:v>2.87E-2</c:v>
                </c:pt>
                <c:pt idx="199">
                  <c:v>2.9500000000000002E-2</c:v>
                </c:pt>
                <c:pt idx="200">
                  <c:v>2.9899999999999999E-2</c:v>
                </c:pt>
                <c:pt idx="201">
                  <c:v>3.0200000000000012E-2</c:v>
                </c:pt>
                <c:pt idx="202">
                  <c:v>3.1000000000000021E-2</c:v>
                </c:pt>
                <c:pt idx="203">
                  <c:v>3.1000000000000021E-2</c:v>
                </c:pt>
                <c:pt idx="204">
                  <c:v>3.1000000000000021E-2</c:v>
                </c:pt>
                <c:pt idx="205">
                  <c:v>3.1399999999999997E-2</c:v>
                </c:pt>
                <c:pt idx="206">
                  <c:v>3.1700000000000006E-2</c:v>
                </c:pt>
                <c:pt idx="207">
                  <c:v>3.210000000000001E-2</c:v>
                </c:pt>
                <c:pt idx="208">
                  <c:v>3.210000000000001E-2</c:v>
                </c:pt>
                <c:pt idx="209">
                  <c:v>3.210000000000001E-2</c:v>
                </c:pt>
                <c:pt idx="210">
                  <c:v>3.210000000000001E-2</c:v>
                </c:pt>
                <c:pt idx="211">
                  <c:v>3.210000000000001E-2</c:v>
                </c:pt>
                <c:pt idx="212">
                  <c:v>3.210000000000001E-2</c:v>
                </c:pt>
                <c:pt idx="213">
                  <c:v>3.210000000000001E-2</c:v>
                </c:pt>
                <c:pt idx="214">
                  <c:v>3.210000000000001E-2</c:v>
                </c:pt>
                <c:pt idx="215">
                  <c:v>3.210000000000001E-2</c:v>
                </c:pt>
                <c:pt idx="216">
                  <c:v>3.210000000000001E-2</c:v>
                </c:pt>
                <c:pt idx="217">
                  <c:v>3.2500000000000001E-2</c:v>
                </c:pt>
                <c:pt idx="218">
                  <c:v>3.2500000000000001E-2</c:v>
                </c:pt>
                <c:pt idx="219">
                  <c:v>3.2500000000000001E-2</c:v>
                </c:pt>
                <c:pt idx="220">
                  <c:v>3.2900000000000006E-2</c:v>
                </c:pt>
                <c:pt idx="221">
                  <c:v>3.2900000000000006E-2</c:v>
                </c:pt>
                <c:pt idx="222">
                  <c:v>3.2900000000000006E-2</c:v>
                </c:pt>
                <c:pt idx="223">
                  <c:v>3.2900000000000006E-2</c:v>
                </c:pt>
                <c:pt idx="224">
                  <c:v>3.2900000000000006E-2</c:v>
                </c:pt>
                <c:pt idx="225">
                  <c:v>3.2900000000000006E-2</c:v>
                </c:pt>
                <c:pt idx="226">
                  <c:v>3.2900000000000006E-2</c:v>
                </c:pt>
                <c:pt idx="227">
                  <c:v>3.2900000000000006E-2</c:v>
                </c:pt>
                <c:pt idx="228">
                  <c:v>3.2900000000000006E-2</c:v>
                </c:pt>
                <c:pt idx="229">
                  <c:v>3.2900000000000006E-2</c:v>
                </c:pt>
                <c:pt idx="230">
                  <c:v>3.2900000000000006E-2</c:v>
                </c:pt>
                <c:pt idx="231">
                  <c:v>3.2900000000000006E-2</c:v>
                </c:pt>
                <c:pt idx="232">
                  <c:v>3.2900000000000006E-2</c:v>
                </c:pt>
                <c:pt idx="233">
                  <c:v>3.32E-2</c:v>
                </c:pt>
                <c:pt idx="234">
                  <c:v>3.32E-2</c:v>
                </c:pt>
                <c:pt idx="235">
                  <c:v>3.32E-2</c:v>
                </c:pt>
                <c:pt idx="236">
                  <c:v>3.32E-2</c:v>
                </c:pt>
                <c:pt idx="237">
                  <c:v>3.3599999999999998E-2</c:v>
                </c:pt>
                <c:pt idx="238">
                  <c:v>3.3599999999999998E-2</c:v>
                </c:pt>
                <c:pt idx="239">
                  <c:v>3.4000000000000002E-2</c:v>
                </c:pt>
                <c:pt idx="240">
                  <c:v>3.44E-2</c:v>
                </c:pt>
                <c:pt idx="241">
                  <c:v>3.44E-2</c:v>
                </c:pt>
                <c:pt idx="242">
                  <c:v>3.44E-2</c:v>
                </c:pt>
                <c:pt idx="243">
                  <c:v>3.4700000000000002E-2</c:v>
                </c:pt>
                <c:pt idx="244">
                  <c:v>3.4700000000000002E-2</c:v>
                </c:pt>
                <c:pt idx="245">
                  <c:v>3.5099999999999999E-2</c:v>
                </c:pt>
                <c:pt idx="246">
                  <c:v>3.5099999999999999E-2</c:v>
                </c:pt>
                <c:pt idx="247">
                  <c:v>3.5099999999999999E-2</c:v>
                </c:pt>
                <c:pt idx="248">
                  <c:v>3.5500000000000004E-2</c:v>
                </c:pt>
                <c:pt idx="249">
                  <c:v>3.5900000000000001E-2</c:v>
                </c:pt>
                <c:pt idx="250">
                  <c:v>3.5900000000000001E-2</c:v>
                </c:pt>
                <c:pt idx="251">
                  <c:v>3.6200000000000038E-2</c:v>
                </c:pt>
                <c:pt idx="252">
                  <c:v>3.6200000000000038E-2</c:v>
                </c:pt>
                <c:pt idx="253">
                  <c:v>3.6200000000000038E-2</c:v>
                </c:pt>
                <c:pt idx="254">
                  <c:v>3.6200000000000038E-2</c:v>
                </c:pt>
                <c:pt idx="255">
                  <c:v>3.6200000000000038E-2</c:v>
                </c:pt>
                <c:pt idx="256">
                  <c:v>3.6600000000000035E-2</c:v>
                </c:pt>
                <c:pt idx="257">
                  <c:v>3.6600000000000035E-2</c:v>
                </c:pt>
                <c:pt idx="258">
                  <c:v>3.6999999999999998E-2</c:v>
                </c:pt>
                <c:pt idx="259">
                  <c:v>3.7400000000000037E-2</c:v>
                </c:pt>
                <c:pt idx="260">
                  <c:v>3.7400000000000037E-2</c:v>
                </c:pt>
                <c:pt idx="261">
                  <c:v>3.7700000000000011E-2</c:v>
                </c:pt>
                <c:pt idx="262">
                  <c:v>3.7700000000000011E-2</c:v>
                </c:pt>
                <c:pt idx="263">
                  <c:v>3.7700000000000011E-2</c:v>
                </c:pt>
                <c:pt idx="264">
                  <c:v>3.7700000000000011E-2</c:v>
                </c:pt>
                <c:pt idx="265">
                  <c:v>3.7700000000000011E-2</c:v>
                </c:pt>
                <c:pt idx="266">
                  <c:v>3.7700000000000011E-2</c:v>
                </c:pt>
                <c:pt idx="267">
                  <c:v>3.7700000000000011E-2</c:v>
                </c:pt>
                <c:pt idx="268">
                  <c:v>3.7700000000000011E-2</c:v>
                </c:pt>
                <c:pt idx="269">
                  <c:v>3.7700000000000011E-2</c:v>
                </c:pt>
                <c:pt idx="270">
                  <c:v>3.7700000000000011E-2</c:v>
                </c:pt>
                <c:pt idx="271">
                  <c:v>3.7700000000000011E-2</c:v>
                </c:pt>
                <c:pt idx="272">
                  <c:v>3.7700000000000011E-2</c:v>
                </c:pt>
                <c:pt idx="273">
                  <c:v>3.7700000000000011E-2</c:v>
                </c:pt>
                <c:pt idx="274">
                  <c:v>3.7700000000000011E-2</c:v>
                </c:pt>
                <c:pt idx="275">
                  <c:v>3.7700000000000011E-2</c:v>
                </c:pt>
                <c:pt idx="276">
                  <c:v>3.7700000000000011E-2</c:v>
                </c:pt>
                <c:pt idx="277">
                  <c:v>3.7700000000000011E-2</c:v>
                </c:pt>
                <c:pt idx="278">
                  <c:v>3.8100000000000002E-2</c:v>
                </c:pt>
                <c:pt idx="279">
                  <c:v>3.8100000000000002E-2</c:v>
                </c:pt>
                <c:pt idx="280">
                  <c:v>3.8900000000000004E-2</c:v>
                </c:pt>
                <c:pt idx="281">
                  <c:v>3.9300000000000002E-2</c:v>
                </c:pt>
                <c:pt idx="282">
                  <c:v>3.960000000000001E-2</c:v>
                </c:pt>
                <c:pt idx="283">
                  <c:v>3.960000000000001E-2</c:v>
                </c:pt>
                <c:pt idx="284">
                  <c:v>3.960000000000001E-2</c:v>
                </c:pt>
                <c:pt idx="285">
                  <c:v>3.960000000000001E-2</c:v>
                </c:pt>
                <c:pt idx="286">
                  <c:v>3.960000000000001E-2</c:v>
                </c:pt>
                <c:pt idx="287">
                  <c:v>3.960000000000001E-2</c:v>
                </c:pt>
                <c:pt idx="288">
                  <c:v>3.960000000000001E-2</c:v>
                </c:pt>
                <c:pt idx="289">
                  <c:v>3.960000000000001E-2</c:v>
                </c:pt>
                <c:pt idx="290">
                  <c:v>3.960000000000001E-2</c:v>
                </c:pt>
                <c:pt idx="291">
                  <c:v>3.960000000000001E-2</c:v>
                </c:pt>
                <c:pt idx="292">
                  <c:v>4.0000000000000022E-2</c:v>
                </c:pt>
                <c:pt idx="293">
                  <c:v>4.0000000000000022E-2</c:v>
                </c:pt>
                <c:pt idx="294">
                  <c:v>4.0000000000000022E-2</c:v>
                </c:pt>
                <c:pt idx="295">
                  <c:v>4.0000000000000022E-2</c:v>
                </c:pt>
                <c:pt idx="296">
                  <c:v>4.0400000000000012E-2</c:v>
                </c:pt>
                <c:pt idx="297">
                  <c:v>4.0400000000000012E-2</c:v>
                </c:pt>
                <c:pt idx="298">
                  <c:v>4.0400000000000012E-2</c:v>
                </c:pt>
                <c:pt idx="299">
                  <c:v>4.0800000000000003E-2</c:v>
                </c:pt>
                <c:pt idx="300">
                  <c:v>4.0800000000000003E-2</c:v>
                </c:pt>
                <c:pt idx="301">
                  <c:v>4.1099999999999998E-2</c:v>
                </c:pt>
                <c:pt idx="302">
                  <c:v>4.1500000000000002E-2</c:v>
                </c:pt>
                <c:pt idx="303">
                  <c:v>4.19E-2</c:v>
                </c:pt>
                <c:pt idx="304">
                  <c:v>4.19E-2</c:v>
                </c:pt>
                <c:pt idx="305">
                  <c:v>4.19E-2</c:v>
                </c:pt>
                <c:pt idx="306">
                  <c:v>4.19E-2</c:v>
                </c:pt>
                <c:pt idx="307">
                  <c:v>4.19E-2</c:v>
                </c:pt>
                <c:pt idx="308">
                  <c:v>4.19E-2</c:v>
                </c:pt>
                <c:pt idx="309">
                  <c:v>4.19E-2</c:v>
                </c:pt>
                <c:pt idx="310">
                  <c:v>4.19E-2</c:v>
                </c:pt>
                <c:pt idx="311">
                  <c:v>4.19E-2</c:v>
                </c:pt>
                <c:pt idx="312">
                  <c:v>4.19E-2</c:v>
                </c:pt>
                <c:pt idx="313">
                  <c:v>4.19E-2</c:v>
                </c:pt>
                <c:pt idx="314">
                  <c:v>4.19E-2</c:v>
                </c:pt>
                <c:pt idx="315">
                  <c:v>4.19E-2</c:v>
                </c:pt>
                <c:pt idx="316">
                  <c:v>4.19E-2</c:v>
                </c:pt>
                <c:pt idx="317">
                  <c:v>4.19E-2</c:v>
                </c:pt>
                <c:pt idx="318">
                  <c:v>4.19E-2</c:v>
                </c:pt>
                <c:pt idx="319">
                  <c:v>4.19E-2</c:v>
                </c:pt>
                <c:pt idx="320">
                  <c:v>4.19E-2</c:v>
                </c:pt>
                <c:pt idx="321">
                  <c:v>4.19E-2</c:v>
                </c:pt>
                <c:pt idx="322">
                  <c:v>4.19E-2</c:v>
                </c:pt>
                <c:pt idx="323">
                  <c:v>4.2299999999999997E-2</c:v>
                </c:pt>
                <c:pt idx="324">
                  <c:v>4.2299999999999997E-2</c:v>
                </c:pt>
                <c:pt idx="325">
                  <c:v>4.2600000000000013E-2</c:v>
                </c:pt>
                <c:pt idx="326">
                  <c:v>4.2600000000000013E-2</c:v>
                </c:pt>
                <c:pt idx="327">
                  <c:v>4.2600000000000013E-2</c:v>
                </c:pt>
                <c:pt idx="328">
                  <c:v>4.2600000000000013E-2</c:v>
                </c:pt>
                <c:pt idx="329">
                  <c:v>4.2600000000000013E-2</c:v>
                </c:pt>
                <c:pt idx="330">
                  <c:v>4.2600000000000013E-2</c:v>
                </c:pt>
                <c:pt idx="331">
                  <c:v>4.3000000000000003E-2</c:v>
                </c:pt>
                <c:pt idx="332">
                  <c:v>4.3000000000000003E-2</c:v>
                </c:pt>
                <c:pt idx="333">
                  <c:v>4.3400000000000001E-2</c:v>
                </c:pt>
                <c:pt idx="334">
                  <c:v>4.3800000000000013E-2</c:v>
                </c:pt>
                <c:pt idx="335">
                  <c:v>4.3800000000000013E-2</c:v>
                </c:pt>
                <c:pt idx="336">
                  <c:v>4.3800000000000013E-2</c:v>
                </c:pt>
                <c:pt idx="337">
                  <c:v>4.3800000000000013E-2</c:v>
                </c:pt>
                <c:pt idx="338">
                  <c:v>4.4900000000000023E-2</c:v>
                </c:pt>
                <c:pt idx="339">
                  <c:v>4.4900000000000023E-2</c:v>
                </c:pt>
                <c:pt idx="340">
                  <c:v>4.4900000000000023E-2</c:v>
                </c:pt>
                <c:pt idx="341">
                  <c:v>4.4900000000000023E-2</c:v>
                </c:pt>
                <c:pt idx="342">
                  <c:v>4.4900000000000023E-2</c:v>
                </c:pt>
                <c:pt idx="343">
                  <c:v>4.4900000000000023E-2</c:v>
                </c:pt>
                <c:pt idx="344">
                  <c:v>4.5300000000000014E-2</c:v>
                </c:pt>
                <c:pt idx="345">
                  <c:v>4.5999999999999999E-2</c:v>
                </c:pt>
                <c:pt idx="346">
                  <c:v>4.5999999999999999E-2</c:v>
                </c:pt>
                <c:pt idx="347">
                  <c:v>4.5999999999999999E-2</c:v>
                </c:pt>
                <c:pt idx="348">
                  <c:v>4.5999999999999999E-2</c:v>
                </c:pt>
                <c:pt idx="349">
                  <c:v>4.5999999999999999E-2</c:v>
                </c:pt>
                <c:pt idx="350">
                  <c:v>4.5999999999999999E-2</c:v>
                </c:pt>
                <c:pt idx="351">
                  <c:v>4.6800000000000001E-2</c:v>
                </c:pt>
                <c:pt idx="352">
                  <c:v>4.6800000000000001E-2</c:v>
                </c:pt>
                <c:pt idx="353">
                  <c:v>4.6800000000000001E-2</c:v>
                </c:pt>
                <c:pt idx="354">
                  <c:v>4.6800000000000001E-2</c:v>
                </c:pt>
                <c:pt idx="355">
                  <c:v>4.6800000000000001E-2</c:v>
                </c:pt>
                <c:pt idx="356">
                  <c:v>4.6800000000000001E-2</c:v>
                </c:pt>
                <c:pt idx="357">
                  <c:v>4.6800000000000001E-2</c:v>
                </c:pt>
                <c:pt idx="358">
                  <c:v>4.7500000000000014E-2</c:v>
                </c:pt>
                <c:pt idx="359">
                  <c:v>4.7900000000000012E-2</c:v>
                </c:pt>
                <c:pt idx="360">
                  <c:v>4.7900000000000012E-2</c:v>
                </c:pt>
                <c:pt idx="361">
                  <c:v>4.7900000000000012E-2</c:v>
                </c:pt>
                <c:pt idx="362">
                  <c:v>4.7900000000000012E-2</c:v>
                </c:pt>
                <c:pt idx="363">
                  <c:v>4.8300000000000003E-2</c:v>
                </c:pt>
                <c:pt idx="364">
                  <c:v>4.8700000000000014E-2</c:v>
                </c:pt>
                <c:pt idx="365">
                  <c:v>4.8700000000000014E-2</c:v>
                </c:pt>
                <c:pt idx="366">
                  <c:v>4.8700000000000014E-2</c:v>
                </c:pt>
                <c:pt idx="367">
                  <c:v>4.8700000000000014E-2</c:v>
                </c:pt>
                <c:pt idx="368">
                  <c:v>4.8700000000000014E-2</c:v>
                </c:pt>
                <c:pt idx="369">
                  <c:v>4.8700000000000014E-2</c:v>
                </c:pt>
                <c:pt idx="370">
                  <c:v>4.9000000000000044E-2</c:v>
                </c:pt>
                <c:pt idx="371">
                  <c:v>4.9000000000000044E-2</c:v>
                </c:pt>
                <c:pt idx="372">
                  <c:v>4.9000000000000044E-2</c:v>
                </c:pt>
                <c:pt idx="373">
                  <c:v>4.9000000000000044E-2</c:v>
                </c:pt>
                <c:pt idx="374">
                  <c:v>4.9000000000000044E-2</c:v>
                </c:pt>
                <c:pt idx="375">
                  <c:v>4.9000000000000044E-2</c:v>
                </c:pt>
                <c:pt idx="376">
                  <c:v>4.9000000000000044E-2</c:v>
                </c:pt>
                <c:pt idx="377">
                  <c:v>4.9000000000000044E-2</c:v>
                </c:pt>
                <c:pt idx="378">
                  <c:v>4.9000000000000044E-2</c:v>
                </c:pt>
                <c:pt idx="379">
                  <c:v>4.9000000000000044E-2</c:v>
                </c:pt>
                <c:pt idx="380">
                  <c:v>4.9000000000000044E-2</c:v>
                </c:pt>
                <c:pt idx="381">
                  <c:v>4.9000000000000044E-2</c:v>
                </c:pt>
                <c:pt idx="382">
                  <c:v>4.9000000000000044E-2</c:v>
                </c:pt>
                <c:pt idx="383">
                  <c:v>4.9000000000000044E-2</c:v>
                </c:pt>
                <c:pt idx="384">
                  <c:v>4.9000000000000044E-2</c:v>
                </c:pt>
                <c:pt idx="385">
                  <c:v>4.9400000000000034E-2</c:v>
                </c:pt>
                <c:pt idx="386">
                  <c:v>4.9400000000000034E-2</c:v>
                </c:pt>
                <c:pt idx="387">
                  <c:v>4.9400000000000034E-2</c:v>
                </c:pt>
                <c:pt idx="388">
                  <c:v>5.0200000000000002E-2</c:v>
                </c:pt>
                <c:pt idx="389">
                  <c:v>5.0200000000000002E-2</c:v>
                </c:pt>
                <c:pt idx="390">
                  <c:v>5.0200000000000002E-2</c:v>
                </c:pt>
                <c:pt idx="391">
                  <c:v>5.0200000000000002E-2</c:v>
                </c:pt>
                <c:pt idx="392">
                  <c:v>5.0900000000000001E-2</c:v>
                </c:pt>
                <c:pt idx="393">
                  <c:v>5.0900000000000001E-2</c:v>
                </c:pt>
                <c:pt idx="394">
                  <c:v>5.1299999999999998E-2</c:v>
                </c:pt>
                <c:pt idx="395">
                  <c:v>5.1299999999999998E-2</c:v>
                </c:pt>
                <c:pt idx="396">
                  <c:v>5.1299999999999998E-2</c:v>
                </c:pt>
                <c:pt idx="397">
                  <c:v>5.1299999999999998E-2</c:v>
                </c:pt>
                <c:pt idx="398">
                  <c:v>5.1700000000000003E-2</c:v>
                </c:pt>
                <c:pt idx="399">
                  <c:v>5.1700000000000003E-2</c:v>
                </c:pt>
                <c:pt idx="400">
                  <c:v>5.2100000000000014E-2</c:v>
                </c:pt>
                <c:pt idx="401">
                  <c:v>5.2100000000000014E-2</c:v>
                </c:pt>
                <c:pt idx="402">
                  <c:v>5.2100000000000014E-2</c:v>
                </c:pt>
                <c:pt idx="403">
                  <c:v>5.2100000000000014E-2</c:v>
                </c:pt>
                <c:pt idx="404">
                  <c:v>5.2100000000000014E-2</c:v>
                </c:pt>
                <c:pt idx="405">
                  <c:v>5.2400000000000023E-2</c:v>
                </c:pt>
                <c:pt idx="406">
                  <c:v>5.2400000000000023E-2</c:v>
                </c:pt>
                <c:pt idx="407">
                  <c:v>5.2400000000000023E-2</c:v>
                </c:pt>
                <c:pt idx="408">
                  <c:v>5.2800000000000034E-2</c:v>
                </c:pt>
                <c:pt idx="409">
                  <c:v>5.2800000000000034E-2</c:v>
                </c:pt>
                <c:pt idx="410">
                  <c:v>5.3199999999999997E-2</c:v>
                </c:pt>
                <c:pt idx="411">
                  <c:v>5.3199999999999997E-2</c:v>
                </c:pt>
                <c:pt idx="412">
                  <c:v>5.3600000000000002E-2</c:v>
                </c:pt>
                <c:pt idx="413">
                  <c:v>5.3600000000000002E-2</c:v>
                </c:pt>
                <c:pt idx="414">
                  <c:v>5.3900000000000003E-2</c:v>
                </c:pt>
                <c:pt idx="415">
                  <c:v>5.3900000000000003E-2</c:v>
                </c:pt>
                <c:pt idx="416">
                  <c:v>5.3900000000000003E-2</c:v>
                </c:pt>
                <c:pt idx="417">
                  <c:v>5.3900000000000003E-2</c:v>
                </c:pt>
                <c:pt idx="418">
                  <c:v>5.3900000000000003E-2</c:v>
                </c:pt>
                <c:pt idx="419">
                  <c:v>5.3900000000000003E-2</c:v>
                </c:pt>
                <c:pt idx="420">
                  <c:v>5.4300000000000063E-2</c:v>
                </c:pt>
                <c:pt idx="421">
                  <c:v>5.4300000000000063E-2</c:v>
                </c:pt>
                <c:pt idx="422">
                  <c:v>5.4300000000000063E-2</c:v>
                </c:pt>
                <c:pt idx="423">
                  <c:v>5.4300000000000063E-2</c:v>
                </c:pt>
                <c:pt idx="424">
                  <c:v>5.4300000000000063E-2</c:v>
                </c:pt>
                <c:pt idx="425">
                  <c:v>5.4300000000000063E-2</c:v>
                </c:pt>
                <c:pt idx="426">
                  <c:v>5.4300000000000063E-2</c:v>
                </c:pt>
                <c:pt idx="427">
                  <c:v>5.4700000000000054E-2</c:v>
                </c:pt>
                <c:pt idx="428">
                  <c:v>5.4700000000000054E-2</c:v>
                </c:pt>
                <c:pt idx="429">
                  <c:v>5.5100000000000003E-2</c:v>
                </c:pt>
                <c:pt idx="430">
                  <c:v>5.5100000000000003E-2</c:v>
                </c:pt>
                <c:pt idx="431">
                  <c:v>5.5100000000000003E-2</c:v>
                </c:pt>
                <c:pt idx="432">
                  <c:v>5.5800000000000023E-2</c:v>
                </c:pt>
                <c:pt idx="433">
                  <c:v>5.6599999999999998E-2</c:v>
                </c:pt>
                <c:pt idx="434">
                  <c:v>5.7000000000000023E-2</c:v>
                </c:pt>
                <c:pt idx="435">
                  <c:v>5.7000000000000023E-2</c:v>
                </c:pt>
                <c:pt idx="436">
                  <c:v>5.7000000000000023E-2</c:v>
                </c:pt>
                <c:pt idx="437">
                  <c:v>5.7000000000000023E-2</c:v>
                </c:pt>
                <c:pt idx="438">
                  <c:v>5.7300000000000038E-2</c:v>
                </c:pt>
                <c:pt idx="439">
                  <c:v>5.770000000000005E-2</c:v>
                </c:pt>
                <c:pt idx="440">
                  <c:v>5.770000000000005E-2</c:v>
                </c:pt>
                <c:pt idx="441">
                  <c:v>5.770000000000005E-2</c:v>
                </c:pt>
                <c:pt idx="442">
                  <c:v>5.770000000000005E-2</c:v>
                </c:pt>
                <c:pt idx="443">
                  <c:v>5.8100000000000013E-2</c:v>
                </c:pt>
                <c:pt idx="444">
                  <c:v>5.8500000000000003E-2</c:v>
                </c:pt>
                <c:pt idx="445">
                  <c:v>5.8500000000000003E-2</c:v>
                </c:pt>
                <c:pt idx="446">
                  <c:v>5.8900000000000001E-2</c:v>
                </c:pt>
                <c:pt idx="447">
                  <c:v>5.8900000000000001E-2</c:v>
                </c:pt>
                <c:pt idx="448">
                  <c:v>5.8900000000000001E-2</c:v>
                </c:pt>
                <c:pt idx="449">
                  <c:v>5.9200000000000003E-2</c:v>
                </c:pt>
                <c:pt idx="450">
                  <c:v>5.9200000000000003E-2</c:v>
                </c:pt>
                <c:pt idx="451">
                  <c:v>5.9200000000000003E-2</c:v>
                </c:pt>
                <c:pt idx="452">
                  <c:v>5.9200000000000003E-2</c:v>
                </c:pt>
                <c:pt idx="453">
                  <c:v>5.9200000000000003E-2</c:v>
                </c:pt>
                <c:pt idx="454">
                  <c:v>5.9200000000000003E-2</c:v>
                </c:pt>
                <c:pt idx="455">
                  <c:v>5.9600000000000014E-2</c:v>
                </c:pt>
                <c:pt idx="456">
                  <c:v>5.9600000000000014E-2</c:v>
                </c:pt>
                <c:pt idx="457">
                  <c:v>6.0400000000000023E-2</c:v>
                </c:pt>
                <c:pt idx="458">
                  <c:v>6.0700000000000039E-2</c:v>
                </c:pt>
                <c:pt idx="459">
                  <c:v>6.0700000000000039E-2</c:v>
                </c:pt>
                <c:pt idx="460">
                  <c:v>6.0700000000000039E-2</c:v>
                </c:pt>
                <c:pt idx="461">
                  <c:v>6.0700000000000039E-2</c:v>
                </c:pt>
                <c:pt idx="462">
                  <c:v>6.0700000000000039E-2</c:v>
                </c:pt>
                <c:pt idx="463">
                  <c:v>6.1100000000000002E-2</c:v>
                </c:pt>
                <c:pt idx="464">
                  <c:v>6.1100000000000002E-2</c:v>
                </c:pt>
                <c:pt idx="465">
                  <c:v>6.1499999999999999E-2</c:v>
                </c:pt>
                <c:pt idx="466">
                  <c:v>6.1499999999999999E-2</c:v>
                </c:pt>
                <c:pt idx="467">
                  <c:v>6.1499999999999999E-2</c:v>
                </c:pt>
                <c:pt idx="468">
                  <c:v>6.1499999999999999E-2</c:v>
                </c:pt>
                <c:pt idx="469">
                  <c:v>6.1499999999999999E-2</c:v>
                </c:pt>
                <c:pt idx="470">
                  <c:v>6.1900000000000004E-2</c:v>
                </c:pt>
                <c:pt idx="471">
                  <c:v>6.1900000000000004E-2</c:v>
                </c:pt>
                <c:pt idx="472">
                  <c:v>6.1900000000000004E-2</c:v>
                </c:pt>
                <c:pt idx="473">
                  <c:v>6.230000000000005E-2</c:v>
                </c:pt>
                <c:pt idx="474">
                  <c:v>6.3E-2</c:v>
                </c:pt>
                <c:pt idx="475">
                  <c:v>6.3E-2</c:v>
                </c:pt>
                <c:pt idx="476">
                  <c:v>6.3E-2</c:v>
                </c:pt>
                <c:pt idx="477">
                  <c:v>6.3E-2</c:v>
                </c:pt>
                <c:pt idx="478">
                  <c:v>6.3E-2</c:v>
                </c:pt>
                <c:pt idx="479">
                  <c:v>6.3800000000000009E-2</c:v>
                </c:pt>
                <c:pt idx="480">
                  <c:v>6.3800000000000009E-2</c:v>
                </c:pt>
                <c:pt idx="481">
                  <c:v>6.3800000000000009E-2</c:v>
                </c:pt>
                <c:pt idx="482">
                  <c:v>6.3800000000000009E-2</c:v>
                </c:pt>
                <c:pt idx="483">
                  <c:v>6.4100000000000004E-2</c:v>
                </c:pt>
                <c:pt idx="484">
                  <c:v>6.4100000000000004E-2</c:v>
                </c:pt>
                <c:pt idx="485">
                  <c:v>6.4100000000000004E-2</c:v>
                </c:pt>
                <c:pt idx="486">
                  <c:v>6.4100000000000004E-2</c:v>
                </c:pt>
                <c:pt idx="487">
                  <c:v>6.4100000000000004E-2</c:v>
                </c:pt>
                <c:pt idx="488">
                  <c:v>6.4100000000000004E-2</c:v>
                </c:pt>
                <c:pt idx="489">
                  <c:v>6.4100000000000004E-2</c:v>
                </c:pt>
                <c:pt idx="490">
                  <c:v>6.4100000000000004E-2</c:v>
                </c:pt>
                <c:pt idx="491">
                  <c:v>6.4100000000000004E-2</c:v>
                </c:pt>
                <c:pt idx="492">
                  <c:v>6.4100000000000004E-2</c:v>
                </c:pt>
                <c:pt idx="493">
                  <c:v>6.4100000000000004E-2</c:v>
                </c:pt>
                <c:pt idx="494">
                  <c:v>6.450000000000003E-2</c:v>
                </c:pt>
                <c:pt idx="495">
                  <c:v>6.450000000000003E-2</c:v>
                </c:pt>
                <c:pt idx="496">
                  <c:v>6.450000000000003E-2</c:v>
                </c:pt>
                <c:pt idx="497">
                  <c:v>6.4900000000000013E-2</c:v>
                </c:pt>
                <c:pt idx="498">
                  <c:v>6.4900000000000013E-2</c:v>
                </c:pt>
                <c:pt idx="499">
                  <c:v>6.4900000000000013E-2</c:v>
                </c:pt>
                <c:pt idx="500">
                  <c:v>6.4900000000000013E-2</c:v>
                </c:pt>
                <c:pt idx="501">
                  <c:v>6.5299999999999997E-2</c:v>
                </c:pt>
                <c:pt idx="502">
                  <c:v>6.5299999999999997E-2</c:v>
                </c:pt>
                <c:pt idx="503">
                  <c:v>6.5299999999999997E-2</c:v>
                </c:pt>
                <c:pt idx="504">
                  <c:v>6.5299999999999997E-2</c:v>
                </c:pt>
                <c:pt idx="505">
                  <c:v>6.5299999999999997E-2</c:v>
                </c:pt>
                <c:pt idx="506">
                  <c:v>6.5299999999999997E-2</c:v>
                </c:pt>
                <c:pt idx="507">
                  <c:v>6.5699999999999995E-2</c:v>
                </c:pt>
                <c:pt idx="508">
                  <c:v>6.5699999999999995E-2</c:v>
                </c:pt>
                <c:pt idx="509">
                  <c:v>6.6100000000000006E-2</c:v>
                </c:pt>
                <c:pt idx="510">
                  <c:v>6.6100000000000006E-2</c:v>
                </c:pt>
                <c:pt idx="511">
                  <c:v>6.6100000000000006E-2</c:v>
                </c:pt>
                <c:pt idx="512">
                  <c:v>6.6100000000000006E-2</c:v>
                </c:pt>
                <c:pt idx="513">
                  <c:v>6.6100000000000006E-2</c:v>
                </c:pt>
                <c:pt idx="514">
                  <c:v>6.6100000000000006E-2</c:v>
                </c:pt>
                <c:pt idx="515">
                  <c:v>6.6100000000000006E-2</c:v>
                </c:pt>
                <c:pt idx="516">
                  <c:v>6.6500000000000004E-2</c:v>
                </c:pt>
                <c:pt idx="517">
                  <c:v>6.6500000000000004E-2</c:v>
                </c:pt>
                <c:pt idx="518">
                  <c:v>6.6500000000000004E-2</c:v>
                </c:pt>
                <c:pt idx="519">
                  <c:v>6.6500000000000004E-2</c:v>
                </c:pt>
                <c:pt idx="520">
                  <c:v>6.6500000000000004E-2</c:v>
                </c:pt>
                <c:pt idx="521">
                  <c:v>6.6500000000000004E-2</c:v>
                </c:pt>
                <c:pt idx="522">
                  <c:v>6.6500000000000004E-2</c:v>
                </c:pt>
                <c:pt idx="523">
                  <c:v>6.6500000000000004E-2</c:v>
                </c:pt>
                <c:pt idx="524">
                  <c:v>6.6500000000000004E-2</c:v>
                </c:pt>
                <c:pt idx="525">
                  <c:v>6.6500000000000004E-2</c:v>
                </c:pt>
                <c:pt idx="526">
                  <c:v>6.6500000000000004E-2</c:v>
                </c:pt>
                <c:pt idx="527">
                  <c:v>6.6900000000000001E-2</c:v>
                </c:pt>
                <c:pt idx="528">
                  <c:v>6.6900000000000001E-2</c:v>
                </c:pt>
                <c:pt idx="529">
                  <c:v>6.7299999999999999E-2</c:v>
                </c:pt>
                <c:pt idx="530">
                  <c:v>6.7299999999999999E-2</c:v>
                </c:pt>
                <c:pt idx="531">
                  <c:v>6.7299999999999999E-2</c:v>
                </c:pt>
                <c:pt idx="532">
                  <c:v>6.7299999999999999E-2</c:v>
                </c:pt>
                <c:pt idx="533">
                  <c:v>6.7299999999999999E-2</c:v>
                </c:pt>
                <c:pt idx="534">
                  <c:v>6.7299999999999999E-2</c:v>
                </c:pt>
                <c:pt idx="535">
                  <c:v>6.7299999999999999E-2</c:v>
                </c:pt>
                <c:pt idx="536">
                  <c:v>6.7700000000000024E-2</c:v>
                </c:pt>
                <c:pt idx="537">
                  <c:v>6.7700000000000024E-2</c:v>
                </c:pt>
                <c:pt idx="538">
                  <c:v>6.7700000000000024E-2</c:v>
                </c:pt>
                <c:pt idx="539">
                  <c:v>6.7700000000000024E-2</c:v>
                </c:pt>
                <c:pt idx="540">
                  <c:v>6.7700000000000024E-2</c:v>
                </c:pt>
                <c:pt idx="541">
                  <c:v>6.8099999999999994E-2</c:v>
                </c:pt>
                <c:pt idx="542">
                  <c:v>6.8099999999999994E-2</c:v>
                </c:pt>
                <c:pt idx="543">
                  <c:v>6.8500000000000019E-2</c:v>
                </c:pt>
                <c:pt idx="544">
                  <c:v>6.8500000000000019E-2</c:v>
                </c:pt>
                <c:pt idx="545">
                  <c:v>6.8500000000000019E-2</c:v>
                </c:pt>
                <c:pt idx="546">
                  <c:v>6.8500000000000019E-2</c:v>
                </c:pt>
                <c:pt idx="547">
                  <c:v>6.8500000000000019E-2</c:v>
                </c:pt>
                <c:pt idx="548">
                  <c:v>6.8500000000000019E-2</c:v>
                </c:pt>
                <c:pt idx="549">
                  <c:v>6.8500000000000019E-2</c:v>
                </c:pt>
                <c:pt idx="550">
                  <c:v>6.8500000000000019E-2</c:v>
                </c:pt>
                <c:pt idx="551">
                  <c:v>6.8500000000000019E-2</c:v>
                </c:pt>
                <c:pt idx="552">
                  <c:v>6.8900000000000003E-2</c:v>
                </c:pt>
                <c:pt idx="553">
                  <c:v>6.930000000000007E-2</c:v>
                </c:pt>
                <c:pt idx="554">
                  <c:v>6.930000000000007E-2</c:v>
                </c:pt>
                <c:pt idx="555">
                  <c:v>6.930000000000007E-2</c:v>
                </c:pt>
                <c:pt idx="556">
                  <c:v>6.930000000000007E-2</c:v>
                </c:pt>
                <c:pt idx="557">
                  <c:v>6.930000000000007E-2</c:v>
                </c:pt>
                <c:pt idx="558">
                  <c:v>6.9700000000000067E-2</c:v>
                </c:pt>
                <c:pt idx="559">
                  <c:v>6.9700000000000067E-2</c:v>
                </c:pt>
                <c:pt idx="560">
                  <c:v>6.9700000000000067E-2</c:v>
                </c:pt>
                <c:pt idx="561">
                  <c:v>6.9700000000000067E-2</c:v>
                </c:pt>
                <c:pt idx="562">
                  <c:v>6.9700000000000067E-2</c:v>
                </c:pt>
                <c:pt idx="563">
                  <c:v>6.9700000000000067E-2</c:v>
                </c:pt>
                <c:pt idx="564">
                  <c:v>6.9700000000000067E-2</c:v>
                </c:pt>
                <c:pt idx="565">
                  <c:v>6.9700000000000067E-2</c:v>
                </c:pt>
                <c:pt idx="566">
                  <c:v>6.9700000000000067E-2</c:v>
                </c:pt>
                <c:pt idx="567">
                  <c:v>7.010000000000001E-2</c:v>
                </c:pt>
                <c:pt idx="568">
                  <c:v>7.0499999999999993E-2</c:v>
                </c:pt>
                <c:pt idx="569">
                  <c:v>7.0499999999999993E-2</c:v>
                </c:pt>
                <c:pt idx="570">
                  <c:v>7.0499999999999993E-2</c:v>
                </c:pt>
                <c:pt idx="571">
                  <c:v>7.0499999999999993E-2</c:v>
                </c:pt>
                <c:pt idx="572">
                  <c:v>7.0999999999999994E-2</c:v>
                </c:pt>
                <c:pt idx="573">
                  <c:v>7.0999999999999994E-2</c:v>
                </c:pt>
                <c:pt idx="574">
                  <c:v>7.1400000000000019E-2</c:v>
                </c:pt>
                <c:pt idx="575">
                  <c:v>7.1400000000000019E-2</c:v>
                </c:pt>
                <c:pt idx="576">
                  <c:v>7.1400000000000019E-2</c:v>
                </c:pt>
                <c:pt idx="577">
                  <c:v>7.1400000000000019E-2</c:v>
                </c:pt>
                <c:pt idx="578">
                  <c:v>7.1400000000000019E-2</c:v>
                </c:pt>
                <c:pt idx="579">
                  <c:v>7.1400000000000019E-2</c:v>
                </c:pt>
                <c:pt idx="580">
                  <c:v>7.1400000000000019E-2</c:v>
                </c:pt>
                <c:pt idx="581">
                  <c:v>7.1400000000000019E-2</c:v>
                </c:pt>
                <c:pt idx="582">
                  <c:v>7.1400000000000019E-2</c:v>
                </c:pt>
                <c:pt idx="583">
                  <c:v>7.1400000000000019E-2</c:v>
                </c:pt>
                <c:pt idx="584">
                  <c:v>7.1800000000000003E-2</c:v>
                </c:pt>
                <c:pt idx="585">
                  <c:v>7.3099999999999998E-2</c:v>
                </c:pt>
                <c:pt idx="586">
                  <c:v>7.3099999999999998E-2</c:v>
                </c:pt>
                <c:pt idx="587">
                  <c:v>7.3099999999999998E-2</c:v>
                </c:pt>
                <c:pt idx="588">
                  <c:v>7.3099999999999998E-2</c:v>
                </c:pt>
                <c:pt idx="589">
                  <c:v>7.3099999999999998E-2</c:v>
                </c:pt>
                <c:pt idx="590">
                  <c:v>7.3099999999999998E-2</c:v>
                </c:pt>
                <c:pt idx="591">
                  <c:v>7.3099999999999998E-2</c:v>
                </c:pt>
                <c:pt idx="592">
                  <c:v>7.3099999999999998E-2</c:v>
                </c:pt>
                <c:pt idx="593">
                  <c:v>7.350000000000001E-2</c:v>
                </c:pt>
                <c:pt idx="594">
                  <c:v>7.350000000000001E-2</c:v>
                </c:pt>
                <c:pt idx="595">
                  <c:v>7.350000000000001E-2</c:v>
                </c:pt>
                <c:pt idx="596">
                  <c:v>7.3999999999999996E-2</c:v>
                </c:pt>
                <c:pt idx="597">
                  <c:v>7.4500000000000066E-2</c:v>
                </c:pt>
                <c:pt idx="598">
                  <c:v>7.4500000000000066E-2</c:v>
                </c:pt>
                <c:pt idx="599">
                  <c:v>7.4500000000000066E-2</c:v>
                </c:pt>
                <c:pt idx="600">
                  <c:v>7.4500000000000066E-2</c:v>
                </c:pt>
                <c:pt idx="601">
                  <c:v>7.4500000000000066E-2</c:v>
                </c:pt>
                <c:pt idx="602">
                  <c:v>7.4900000000000022E-2</c:v>
                </c:pt>
                <c:pt idx="603">
                  <c:v>7.4900000000000022E-2</c:v>
                </c:pt>
                <c:pt idx="604">
                  <c:v>7.4900000000000022E-2</c:v>
                </c:pt>
                <c:pt idx="605">
                  <c:v>7.4900000000000022E-2</c:v>
                </c:pt>
                <c:pt idx="606">
                  <c:v>7.4900000000000022E-2</c:v>
                </c:pt>
                <c:pt idx="607">
                  <c:v>7.4900000000000022E-2</c:v>
                </c:pt>
                <c:pt idx="608">
                  <c:v>7.4900000000000022E-2</c:v>
                </c:pt>
                <c:pt idx="609">
                  <c:v>7.5400000000000023E-2</c:v>
                </c:pt>
                <c:pt idx="610">
                  <c:v>7.5400000000000023E-2</c:v>
                </c:pt>
                <c:pt idx="611">
                  <c:v>7.5400000000000023E-2</c:v>
                </c:pt>
                <c:pt idx="612">
                  <c:v>7.5400000000000023E-2</c:v>
                </c:pt>
                <c:pt idx="613">
                  <c:v>7.580000000000002E-2</c:v>
                </c:pt>
                <c:pt idx="614">
                  <c:v>7.580000000000002E-2</c:v>
                </c:pt>
                <c:pt idx="615">
                  <c:v>7.580000000000002E-2</c:v>
                </c:pt>
                <c:pt idx="616">
                  <c:v>7.6300000000000021E-2</c:v>
                </c:pt>
                <c:pt idx="617">
                  <c:v>7.6300000000000021E-2</c:v>
                </c:pt>
                <c:pt idx="618">
                  <c:v>7.6300000000000021E-2</c:v>
                </c:pt>
                <c:pt idx="619">
                  <c:v>7.6300000000000021E-2</c:v>
                </c:pt>
                <c:pt idx="620">
                  <c:v>7.6300000000000021E-2</c:v>
                </c:pt>
                <c:pt idx="621">
                  <c:v>7.6300000000000021E-2</c:v>
                </c:pt>
                <c:pt idx="622">
                  <c:v>7.6300000000000021E-2</c:v>
                </c:pt>
                <c:pt idx="623">
                  <c:v>7.6300000000000021E-2</c:v>
                </c:pt>
                <c:pt idx="624">
                  <c:v>7.6300000000000021E-2</c:v>
                </c:pt>
                <c:pt idx="625">
                  <c:v>7.6799999999999993E-2</c:v>
                </c:pt>
                <c:pt idx="626">
                  <c:v>7.7200000000000019E-2</c:v>
                </c:pt>
                <c:pt idx="627">
                  <c:v>7.7200000000000019E-2</c:v>
                </c:pt>
                <c:pt idx="628">
                  <c:v>7.7200000000000019E-2</c:v>
                </c:pt>
                <c:pt idx="629">
                  <c:v>7.7700000000000075E-2</c:v>
                </c:pt>
                <c:pt idx="630">
                  <c:v>7.7700000000000075E-2</c:v>
                </c:pt>
                <c:pt idx="631">
                  <c:v>7.7700000000000075E-2</c:v>
                </c:pt>
                <c:pt idx="632">
                  <c:v>7.7700000000000075E-2</c:v>
                </c:pt>
                <c:pt idx="633">
                  <c:v>7.7700000000000075E-2</c:v>
                </c:pt>
                <c:pt idx="634">
                  <c:v>7.7700000000000075E-2</c:v>
                </c:pt>
                <c:pt idx="635">
                  <c:v>7.7700000000000075E-2</c:v>
                </c:pt>
                <c:pt idx="636">
                  <c:v>7.8200000000000006E-2</c:v>
                </c:pt>
                <c:pt idx="637">
                  <c:v>7.8200000000000006E-2</c:v>
                </c:pt>
                <c:pt idx="638">
                  <c:v>7.8200000000000006E-2</c:v>
                </c:pt>
                <c:pt idx="639">
                  <c:v>7.8200000000000006E-2</c:v>
                </c:pt>
                <c:pt idx="640">
                  <c:v>7.8200000000000006E-2</c:v>
                </c:pt>
                <c:pt idx="641">
                  <c:v>7.8200000000000006E-2</c:v>
                </c:pt>
                <c:pt idx="642">
                  <c:v>7.8700000000000034E-2</c:v>
                </c:pt>
                <c:pt idx="643">
                  <c:v>7.8700000000000034E-2</c:v>
                </c:pt>
                <c:pt idx="644">
                  <c:v>7.8700000000000034E-2</c:v>
                </c:pt>
                <c:pt idx="645">
                  <c:v>7.8700000000000034E-2</c:v>
                </c:pt>
                <c:pt idx="646">
                  <c:v>7.920000000000002E-2</c:v>
                </c:pt>
                <c:pt idx="647">
                  <c:v>7.920000000000002E-2</c:v>
                </c:pt>
                <c:pt idx="648">
                  <c:v>7.9699999999999993E-2</c:v>
                </c:pt>
                <c:pt idx="649">
                  <c:v>7.9699999999999993E-2</c:v>
                </c:pt>
                <c:pt idx="650">
                  <c:v>8.0100000000000005E-2</c:v>
                </c:pt>
                <c:pt idx="651">
                  <c:v>8.0100000000000005E-2</c:v>
                </c:pt>
                <c:pt idx="652">
                  <c:v>8.0100000000000005E-2</c:v>
                </c:pt>
                <c:pt idx="653">
                  <c:v>8.0100000000000005E-2</c:v>
                </c:pt>
                <c:pt idx="654">
                  <c:v>8.0600000000000047E-2</c:v>
                </c:pt>
                <c:pt idx="655">
                  <c:v>8.0600000000000047E-2</c:v>
                </c:pt>
                <c:pt idx="656">
                  <c:v>8.0600000000000047E-2</c:v>
                </c:pt>
                <c:pt idx="657">
                  <c:v>8.0600000000000047E-2</c:v>
                </c:pt>
                <c:pt idx="658">
                  <c:v>8.0600000000000047E-2</c:v>
                </c:pt>
                <c:pt idx="659">
                  <c:v>8.0600000000000047E-2</c:v>
                </c:pt>
                <c:pt idx="660">
                  <c:v>8.0600000000000047E-2</c:v>
                </c:pt>
                <c:pt idx="661">
                  <c:v>8.0600000000000047E-2</c:v>
                </c:pt>
                <c:pt idx="662">
                  <c:v>8.1100000000000005E-2</c:v>
                </c:pt>
                <c:pt idx="663">
                  <c:v>8.1100000000000005E-2</c:v>
                </c:pt>
                <c:pt idx="664">
                  <c:v>8.1600000000000006E-2</c:v>
                </c:pt>
                <c:pt idx="665">
                  <c:v>8.1600000000000006E-2</c:v>
                </c:pt>
                <c:pt idx="666">
                  <c:v>8.2600000000000007E-2</c:v>
                </c:pt>
                <c:pt idx="667">
                  <c:v>8.2600000000000007E-2</c:v>
                </c:pt>
                <c:pt idx="668">
                  <c:v>8.2600000000000007E-2</c:v>
                </c:pt>
                <c:pt idx="669">
                  <c:v>8.2600000000000007E-2</c:v>
                </c:pt>
                <c:pt idx="670">
                  <c:v>8.2600000000000007E-2</c:v>
                </c:pt>
                <c:pt idx="671">
                  <c:v>8.2600000000000007E-2</c:v>
                </c:pt>
                <c:pt idx="672">
                  <c:v>8.2600000000000007E-2</c:v>
                </c:pt>
                <c:pt idx="673">
                  <c:v>8.2600000000000007E-2</c:v>
                </c:pt>
                <c:pt idx="674">
                  <c:v>8.2600000000000007E-2</c:v>
                </c:pt>
                <c:pt idx="675">
                  <c:v>8.2600000000000007E-2</c:v>
                </c:pt>
                <c:pt idx="676">
                  <c:v>8.2600000000000007E-2</c:v>
                </c:pt>
                <c:pt idx="677">
                  <c:v>8.2600000000000007E-2</c:v>
                </c:pt>
                <c:pt idx="678">
                  <c:v>8.3200000000000024E-2</c:v>
                </c:pt>
                <c:pt idx="679">
                  <c:v>8.3200000000000024E-2</c:v>
                </c:pt>
                <c:pt idx="680">
                  <c:v>8.3200000000000024E-2</c:v>
                </c:pt>
                <c:pt idx="681">
                  <c:v>8.3200000000000024E-2</c:v>
                </c:pt>
                <c:pt idx="682">
                  <c:v>8.3200000000000024E-2</c:v>
                </c:pt>
                <c:pt idx="683">
                  <c:v>8.3200000000000024E-2</c:v>
                </c:pt>
                <c:pt idx="684">
                  <c:v>8.3700000000000066E-2</c:v>
                </c:pt>
                <c:pt idx="685">
                  <c:v>8.3700000000000066E-2</c:v>
                </c:pt>
                <c:pt idx="686">
                  <c:v>8.3700000000000066E-2</c:v>
                </c:pt>
                <c:pt idx="687">
                  <c:v>8.3700000000000066E-2</c:v>
                </c:pt>
                <c:pt idx="688">
                  <c:v>8.43E-2</c:v>
                </c:pt>
                <c:pt idx="689">
                  <c:v>8.43E-2</c:v>
                </c:pt>
                <c:pt idx="690">
                  <c:v>8.43E-2</c:v>
                </c:pt>
                <c:pt idx="691">
                  <c:v>8.4800000000000028E-2</c:v>
                </c:pt>
                <c:pt idx="692">
                  <c:v>8.4800000000000028E-2</c:v>
                </c:pt>
                <c:pt idx="693">
                  <c:v>8.4800000000000028E-2</c:v>
                </c:pt>
                <c:pt idx="694">
                  <c:v>8.4800000000000028E-2</c:v>
                </c:pt>
                <c:pt idx="695">
                  <c:v>8.4800000000000028E-2</c:v>
                </c:pt>
                <c:pt idx="696">
                  <c:v>8.4800000000000028E-2</c:v>
                </c:pt>
                <c:pt idx="697">
                  <c:v>8.4800000000000028E-2</c:v>
                </c:pt>
                <c:pt idx="698">
                  <c:v>8.4800000000000028E-2</c:v>
                </c:pt>
                <c:pt idx="699">
                  <c:v>8.4800000000000028E-2</c:v>
                </c:pt>
                <c:pt idx="700">
                  <c:v>8.4800000000000028E-2</c:v>
                </c:pt>
                <c:pt idx="701">
                  <c:v>8.5400000000000004E-2</c:v>
                </c:pt>
                <c:pt idx="702">
                  <c:v>8.5400000000000004E-2</c:v>
                </c:pt>
                <c:pt idx="703">
                  <c:v>8.6000000000000021E-2</c:v>
                </c:pt>
                <c:pt idx="704">
                  <c:v>8.6000000000000021E-2</c:v>
                </c:pt>
                <c:pt idx="705">
                  <c:v>8.7100000000000025E-2</c:v>
                </c:pt>
                <c:pt idx="706">
                  <c:v>8.7100000000000025E-2</c:v>
                </c:pt>
                <c:pt idx="707">
                  <c:v>8.7100000000000025E-2</c:v>
                </c:pt>
                <c:pt idx="708">
                  <c:v>8.7100000000000025E-2</c:v>
                </c:pt>
                <c:pt idx="709">
                  <c:v>8.7100000000000025E-2</c:v>
                </c:pt>
                <c:pt idx="710">
                  <c:v>8.7100000000000025E-2</c:v>
                </c:pt>
                <c:pt idx="711">
                  <c:v>8.7100000000000025E-2</c:v>
                </c:pt>
                <c:pt idx="712">
                  <c:v>8.7100000000000025E-2</c:v>
                </c:pt>
                <c:pt idx="713">
                  <c:v>8.7100000000000025E-2</c:v>
                </c:pt>
                <c:pt idx="714">
                  <c:v>8.7100000000000025E-2</c:v>
                </c:pt>
                <c:pt idx="715">
                  <c:v>8.77E-2</c:v>
                </c:pt>
                <c:pt idx="716">
                  <c:v>8.77E-2</c:v>
                </c:pt>
                <c:pt idx="717">
                  <c:v>8.77E-2</c:v>
                </c:pt>
                <c:pt idx="718">
                  <c:v>8.77E-2</c:v>
                </c:pt>
                <c:pt idx="719">
                  <c:v>8.77E-2</c:v>
                </c:pt>
                <c:pt idx="720">
                  <c:v>8.77E-2</c:v>
                </c:pt>
                <c:pt idx="721">
                  <c:v>8.77E-2</c:v>
                </c:pt>
                <c:pt idx="722">
                  <c:v>8.77E-2</c:v>
                </c:pt>
                <c:pt idx="723">
                  <c:v>8.77E-2</c:v>
                </c:pt>
                <c:pt idx="724">
                  <c:v>8.77E-2</c:v>
                </c:pt>
                <c:pt idx="725">
                  <c:v>8.8900000000000048E-2</c:v>
                </c:pt>
                <c:pt idx="726">
                  <c:v>8.8900000000000048E-2</c:v>
                </c:pt>
                <c:pt idx="727">
                  <c:v>9.0100000000000027E-2</c:v>
                </c:pt>
                <c:pt idx="728">
                  <c:v>9.0100000000000027E-2</c:v>
                </c:pt>
                <c:pt idx="729">
                  <c:v>9.0700000000000044E-2</c:v>
                </c:pt>
                <c:pt idx="730">
                  <c:v>9.0700000000000044E-2</c:v>
                </c:pt>
                <c:pt idx="731">
                  <c:v>9.0700000000000044E-2</c:v>
                </c:pt>
                <c:pt idx="732">
                  <c:v>9.0700000000000044E-2</c:v>
                </c:pt>
                <c:pt idx="733">
                  <c:v>9.0700000000000044E-2</c:v>
                </c:pt>
                <c:pt idx="734">
                  <c:v>9.0700000000000044E-2</c:v>
                </c:pt>
                <c:pt idx="735">
                  <c:v>9.0700000000000044E-2</c:v>
                </c:pt>
                <c:pt idx="736">
                  <c:v>9.0700000000000044E-2</c:v>
                </c:pt>
                <c:pt idx="737">
                  <c:v>9.0700000000000044E-2</c:v>
                </c:pt>
                <c:pt idx="738">
                  <c:v>9.0700000000000044E-2</c:v>
                </c:pt>
                <c:pt idx="739">
                  <c:v>9.0700000000000044E-2</c:v>
                </c:pt>
                <c:pt idx="740">
                  <c:v>9.0700000000000044E-2</c:v>
                </c:pt>
                <c:pt idx="741">
                  <c:v>9.0700000000000044E-2</c:v>
                </c:pt>
                <c:pt idx="742">
                  <c:v>9.0700000000000044E-2</c:v>
                </c:pt>
                <c:pt idx="743">
                  <c:v>9.0700000000000044E-2</c:v>
                </c:pt>
                <c:pt idx="744">
                  <c:v>9.0700000000000044E-2</c:v>
                </c:pt>
                <c:pt idx="745">
                  <c:v>9.1400000000000009E-2</c:v>
                </c:pt>
                <c:pt idx="746">
                  <c:v>9.1400000000000009E-2</c:v>
                </c:pt>
                <c:pt idx="747">
                  <c:v>9.1400000000000009E-2</c:v>
                </c:pt>
                <c:pt idx="748">
                  <c:v>9.1400000000000009E-2</c:v>
                </c:pt>
                <c:pt idx="749">
                  <c:v>9.2000000000000026E-2</c:v>
                </c:pt>
                <c:pt idx="750">
                  <c:v>9.2000000000000026E-2</c:v>
                </c:pt>
                <c:pt idx="751">
                  <c:v>9.2000000000000026E-2</c:v>
                </c:pt>
                <c:pt idx="752">
                  <c:v>9.2000000000000026E-2</c:v>
                </c:pt>
                <c:pt idx="753">
                  <c:v>9.2700000000000005E-2</c:v>
                </c:pt>
                <c:pt idx="754">
                  <c:v>9.2700000000000005E-2</c:v>
                </c:pt>
                <c:pt idx="755">
                  <c:v>9.2700000000000005E-2</c:v>
                </c:pt>
                <c:pt idx="756">
                  <c:v>9.2700000000000005E-2</c:v>
                </c:pt>
                <c:pt idx="757">
                  <c:v>9.2700000000000005E-2</c:v>
                </c:pt>
                <c:pt idx="758">
                  <c:v>9.3400000000000025E-2</c:v>
                </c:pt>
                <c:pt idx="759">
                  <c:v>9.3400000000000025E-2</c:v>
                </c:pt>
                <c:pt idx="760">
                  <c:v>9.3400000000000025E-2</c:v>
                </c:pt>
                <c:pt idx="761">
                  <c:v>9.3400000000000025E-2</c:v>
                </c:pt>
                <c:pt idx="762">
                  <c:v>9.3400000000000025E-2</c:v>
                </c:pt>
                <c:pt idx="763">
                  <c:v>9.3400000000000025E-2</c:v>
                </c:pt>
                <c:pt idx="764">
                  <c:v>9.4100000000000045E-2</c:v>
                </c:pt>
                <c:pt idx="765">
                  <c:v>9.4800000000000065E-2</c:v>
                </c:pt>
                <c:pt idx="766">
                  <c:v>9.4800000000000065E-2</c:v>
                </c:pt>
                <c:pt idx="767">
                  <c:v>9.4800000000000065E-2</c:v>
                </c:pt>
                <c:pt idx="768">
                  <c:v>9.4800000000000065E-2</c:v>
                </c:pt>
                <c:pt idx="769">
                  <c:v>9.4800000000000065E-2</c:v>
                </c:pt>
                <c:pt idx="770">
                  <c:v>9.4800000000000065E-2</c:v>
                </c:pt>
                <c:pt idx="771">
                  <c:v>9.4800000000000065E-2</c:v>
                </c:pt>
                <c:pt idx="772">
                  <c:v>9.4800000000000065E-2</c:v>
                </c:pt>
                <c:pt idx="773">
                  <c:v>9.4800000000000065E-2</c:v>
                </c:pt>
                <c:pt idx="774">
                  <c:v>9.4800000000000065E-2</c:v>
                </c:pt>
                <c:pt idx="775">
                  <c:v>9.4800000000000065E-2</c:v>
                </c:pt>
                <c:pt idx="776">
                  <c:v>9.4800000000000065E-2</c:v>
                </c:pt>
                <c:pt idx="777">
                  <c:v>9.4800000000000065E-2</c:v>
                </c:pt>
                <c:pt idx="778">
                  <c:v>9.4800000000000065E-2</c:v>
                </c:pt>
                <c:pt idx="779">
                  <c:v>9.4800000000000065E-2</c:v>
                </c:pt>
                <c:pt idx="780">
                  <c:v>9.4800000000000065E-2</c:v>
                </c:pt>
                <c:pt idx="781">
                  <c:v>9.4800000000000065E-2</c:v>
                </c:pt>
                <c:pt idx="782">
                  <c:v>9.4800000000000065E-2</c:v>
                </c:pt>
                <c:pt idx="783">
                  <c:v>9.4800000000000065E-2</c:v>
                </c:pt>
                <c:pt idx="784">
                  <c:v>9.4800000000000065E-2</c:v>
                </c:pt>
                <c:pt idx="785">
                  <c:v>9.5600000000000046E-2</c:v>
                </c:pt>
                <c:pt idx="786">
                  <c:v>9.5600000000000046E-2</c:v>
                </c:pt>
                <c:pt idx="787">
                  <c:v>9.5600000000000046E-2</c:v>
                </c:pt>
                <c:pt idx="788">
                  <c:v>9.5600000000000046E-2</c:v>
                </c:pt>
                <c:pt idx="789">
                  <c:v>9.5600000000000046E-2</c:v>
                </c:pt>
                <c:pt idx="790">
                  <c:v>9.5600000000000046E-2</c:v>
                </c:pt>
                <c:pt idx="791">
                  <c:v>9.5600000000000046E-2</c:v>
                </c:pt>
                <c:pt idx="792">
                  <c:v>9.5600000000000046E-2</c:v>
                </c:pt>
                <c:pt idx="793">
                  <c:v>9.6300000000000024E-2</c:v>
                </c:pt>
                <c:pt idx="794">
                  <c:v>9.6300000000000024E-2</c:v>
                </c:pt>
                <c:pt idx="795">
                  <c:v>9.7100000000000006E-2</c:v>
                </c:pt>
                <c:pt idx="796">
                  <c:v>9.7100000000000006E-2</c:v>
                </c:pt>
                <c:pt idx="797">
                  <c:v>9.7100000000000006E-2</c:v>
                </c:pt>
                <c:pt idx="798">
                  <c:v>9.7100000000000006E-2</c:v>
                </c:pt>
                <c:pt idx="799">
                  <c:v>9.7100000000000006E-2</c:v>
                </c:pt>
                <c:pt idx="800">
                  <c:v>9.7100000000000006E-2</c:v>
                </c:pt>
                <c:pt idx="801">
                  <c:v>9.7100000000000006E-2</c:v>
                </c:pt>
                <c:pt idx="802">
                  <c:v>9.7100000000000006E-2</c:v>
                </c:pt>
                <c:pt idx="803">
                  <c:v>9.7100000000000006E-2</c:v>
                </c:pt>
                <c:pt idx="804">
                  <c:v>9.7100000000000006E-2</c:v>
                </c:pt>
                <c:pt idx="805">
                  <c:v>9.7100000000000006E-2</c:v>
                </c:pt>
                <c:pt idx="806">
                  <c:v>9.7100000000000006E-2</c:v>
                </c:pt>
                <c:pt idx="807">
                  <c:v>9.7900000000000001E-2</c:v>
                </c:pt>
                <c:pt idx="808">
                  <c:v>9.7900000000000001E-2</c:v>
                </c:pt>
                <c:pt idx="809">
                  <c:v>9.7900000000000001E-2</c:v>
                </c:pt>
                <c:pt idx="810">
                  <c:v>9.7900000000000001E-2</c:v>
                </c:pt>
                <c:pt idx="811">
                  <c:v>9.7900000000000001E-2</c:v>
                </c:pt>
                <c:pt idx="812">
                  <c:v>9.8700000000000121E-2</c:v>
                </c:pt>
                <c:pt idx="813">
                  <c:v>9.8700000000000121E-2</c:v>
                </c:pt>
                <c:pt idx="814">
                  <c:v>9.8700000000000121E-2</c:v>
                </c:pt>
                <c:pt idx="815">
                  <c:v>9.8700000000000121E-2</c:v>
                </c:pt>
                <c:pt idx="816">
                  <c:v>9.8700000000000121E-2</c:v>
                </c:pt>
                <c:pt idx="817">
                  <c:v>9.8700000000000121E-2</c:v>
                </c:pt>
                <c:pt idx="818">
                  <c:v>9.8700000000000121E-2</c:v>
                </c:pt>
                <c:pt idx="819">
                  <c:v>9.9500000000000116E-2</c:v>
                </c:pt>
                <c:pt idx="820">
                  <c:v>0.1004</c:v>
                </c:pt>
                <c:pt idx="821">
                  <c:v>0.1004</c:v>
                </c:pt>
                <c:pt idx="822">
                  <c:v>0.1004</c:v>
                </c:pt>
                <c:pt idx="823">
                  <c:v>0.1004</c:v>
                </c:pt>
                <c:pt idx="824">
                  <c:v>0.1004</c:v>
                </c:pt>
                <c:pt idx="825">
                  <c:v>0.1004</c:v>
                </c:pt>
                <c:pt idx="826">
                  <c:v>0.1004</c:v>
                </c:pt>
                <c:pt idx="827">
                  <c:v>0.1004</c:v>
                </c:pt>
                <c:pt idx="828">
                  <c:v>0.1004</c:v>
                </c:pt>
                <c:pt idx="829">
                  <c:v>0.1004</c:v>
                </c:pt>
                <c:pt idx="830">
                  <c:v>0.1004</c:v>
                </c:pt>
                <c:pt idx="831">
                  <c:v>0.1004</c:v>
                </c:pt>
                <c:pt idx="832">
                  <c:v>0.10120000000000007</c:v>
                </c:pt>
                <c:pt idx="833">
                  <c:v>0.10120000000000007</c:v>
                </c:pt>
                <c:pt idx="834">
                  <c:v>0.10120000000000007</c:v>
                </c:pt>
                <c:pt idx="835">
                  <c:v>0.10120000000000007</c:v>
                </c:pt>
                <c:pt idx="836">
                  <c:v>0.10120000000000007</c:v>
                </c:pt>
                <c:pt idx="837">
                  <c:v>0.10120000000000007</c:v>
                </c:pt>
                <c:pt idx="838">
                  <c:v>0.10120000000000007</c:v>
                </c:pt>
                <c:pt idx="839">
                  <c:v>0.10120000000000007</c:v>
                </c:pt>
                <c:pt idx="840">
                  <c:v>0.10210000000000002</c:v>
                </c:pt>
                <c:pt idx="841">
                  <c:v>0.10210000000000002</c:v>
                </c:pt>
                <c:pt idx="842">
                  <c:v>0.10210000000000002</c:v>
                </c:pt>
                <c:pt idx="843">
                  <c:v>0.10210000000000002</c:v>
                </c:pt>
                <c:pt idx="844">
                  <c:v>0.10210000000000002</c:v>
                </c:pt>
                <c:pt idx="845">
                  <c:v>0.10210000000000002</c:v>
                </c:pt>
                <c:pt idx="846">
                  <c:v>0.10210000000000002</c:v>
                </c:pt>
                <c:pt idx="847">
                  <c:v>0.10210000000000002</c:v>
                </c:pt>
                <c:pt idx="848">
                  <c:v>0.10210000000000002</c:v>
                </c:pt>
                <c:pt idx="849">
                  <c:v>0.10210000000000002</c:v>
                </c:pt>
                <c:pt idx="850">
                  <c:v>0.10210000000000002</c:v>
                </c:pt>
                <c:pt idx="851">
                  <c:v>0.10210000000000002</c:v>
                </c:pt>
                <c:pt idx="852">
                  <c:v>0.10210000000000002</c:v>
                </c:pt>
                <c:pt idx="853">
                  <c:v>0.10320000000000007</c:v>
                </c:pt>
                <c:pt idx="854">
                  <c:v>0.10320000000000007</c:v>
                </c:pt>
                <c:pt idx="855">
                  <c:v>0.10320000000000007</c:v>
                </c:pt>
                <c:pt idx="856">
                  <c:v>0.10320000000000007</c:v>
                </c:pt>
                <c:pt idx="857">
                  <c:v>0.10320000000000007</c:v>
                </c:pt>
                <c:pt idx="858">
                  <c:v>0.10320000000000007</c:v>
                </c:pt>
                <c:pt idx="859">
                  <c:v>0.10320000000000007</c:v>
                </c:pt>
                <c:pt idx="860">
                  <c:v>0.10320000000000007</c:v>
                </c:pt>
                <c:pt idx="861">
                  <c:v>0.10320000000000007</c:v>
                </c:pt>
                <c:pt idx="862">
                  <c:v>0.10320000000000007</c:v>
                </c:pt>
                <c:pt idx="863">
                  <c:v>0.10320000000000007</c:v>
                </c:pt>
                <c:pt idx="864">
                  <c:v>0.1043</c:v>
                </c:pt>
                <c:pt idx="865">
                  <c:v>0.1043</c:v>
                </c:pt>
                <c:pt idx="866">
                  <c:v>0.1043</c:v>
                </c:pt>
                <c:pt idx="867">
                  <c:v>0.1043</c:v>
                </c:pt>
                <c:pt idx="868">
                  <c:v>0.1043</c:v>
                </c:pt>
                <c:pt idx="869">
                  <c:v>0.1043</c:v>
                </c:pt>
                <c:pt idx="870">
                  <c:v>0.1043</c:v>
                </c:pt>
                <c:pt idx="871">
                  <c:v>0.1043</c:v>
                </c:pt>
                <c:pt idx="872">
                  <c:v>0.10539999999999998</c:v>
                </c:pt>
                <c:pt idx="873">
                  <c:v>0.10539999999999998</c:v>
                </c:pt>
                <c:pt idx="874">
                  <c:v>0.10539999999999998</c:v>
                </c:pt>
                <c:pt idx="875">
                  <c:v>0.10539999999999998</c:v>
                </c:pt>
                <c:pt idx="876">
                  <c:v>0.10539999999999998</c:v>
                </c:pt>
                <c:pt idx="877">
                  <c:v>0.10650000000000007</c:v>
                </c:pt>
                <c:pt idx="878">
                  <c:v>0.10650000000000007</c:v>
                </c:pt>
                <c:pt idx="879">
                  <c:v>0.10650000000000007</c:v>
                </c:pt>
                <c:pt idx="880">
                  <c:v>0.10650000000000007</c:v>
                </c:pt>
                <c:pt idx="881">
                  <c:v>0.10650000000000007</c:v>
                </c:pt>
                <c:pt idx="882">
                  <c:v>0.10879999999999999</c:v>
                </c:pt>
                <c:pt idx="883">
                  <c:v>0.10879999999999999</c:v>
                </c:pt>
                <c:pt idx="884">
                  <c:v>0.10879999999999999</c:v>
                </c:pt>
                <c:pt idx="885">
                  <c:v>0.10879999999999999</c:v>
                </c:pt>
                <c:pt idx="886">
                  <c:v>0.10879999999999999</c:v>
                </c:pt>
                <c:pt idx="887">
                  <c:v>0.10879999999999999</c:v>
                </c:pt>
                <c:pt idx="888">
                  <c:v>0.10879999999999999</c:v>
                </c:pt>
                <c:pt idx="889">
                  <c:v>0.10879999999999999</c:v>
                </c:pt>
                <c:pt idx="890">
                  <c:v>0.11</c:v>
                </c:pt>
                <c:pt idx="891">
                  <c:v>0.11</c:v>
                </c:pt>
                <c:pt idx="892">
                  <c:v>0.11</c:v>
                </c:pt>
                <c:pt idx="893">
                  <c:v>0.11</c:v>
                </c:pt>
                <c:pt idx="894">
                  <c:v>0.11</c:v>
                </c:pt>
                <c:pt idx="895">
                  <c:v>0.11</c:v>
                </c:pt>
                <c:pt idx="896">
                  <c:v>0.11</c:v>
                </c:pt>
                <c:pt idx="897">
                  <c:v>0.11</c:v>
                </c:pt>
                <c:pt idx="898">
                  <c:v>0.1113</c:v>
                </c:pt>
                <c:pt idx="899">
                  <c:v>0.1113</c:v>
                </c:pt>
                <c:pt idx="900">
                  <c:v>0.1113</c:v>
                </c:pt>
                <c:pt idx="901">
                  <c:v>0.1113</c:v>
                </c:pt>
                <c:pt idx="902">
                  <c:v>0.1113</c:v>
                </c:pt>
                <c:pt idx="903">
                  <c:v>0.1113</c:v>
                </c:pt>
                <c:pt idx="904">
                  <c:v>0.1113</c:v>
                </c:pt>
                <c:pt idx="905">
                  <c:v>0.1113</c:v>
                </c:pt>
                <c:pt idx="906">
                  <c:v>0.1113</c:v>
                </c:pt>
                <c:pt idx="907">
                  <c:v>0.1113</c:v>
                </c:pt>
                <c:pt idx="908">
                  <c:v>0.1113</c:v>
                </c:pt>
                <c:pt idx="909">
                  <c:v>0.1113</c:v>
                </c:pt>
                <c:pt idx="910">
                  <c:v>0.1113</c:v>
                </c:pt>
                <c:pt idx="911">
                  <c:v>0.1113</c:v>
                </c:pt>
                <c:pt idx="912">
                  <c:v>0.1113</c:v>
                </c:pt>
                <c:pt idx="913">
                  <c:v>0.1113</c:v>
                </c:pt>
                <c:pt idx="914">
                  <c:v>0.1113</c:v>
                </c:pt>
                <c:pt idx="915">
                  <c:v>0.1113</c:v>
                </c:pt>
                <c:pt idx="916">
                  <c:v>0.1113</c:v>
                </c:pt>
                <c:pt idx="917">
                  <c:v>0.1113</c:v>
                </c:pt>
                <c:pt idx="918">
                  <c:v>0.1113</c:v>
                </c:pt>
                <c:pt idx="919">
                  <c:v>0.1113</c:v>
                </c:pt>
                <c:pt idx="920">
                  <c:v>0.1113</c:v>
                </c:pt>
                <c:pt idx="921">
                  <c:v>0.1113</c:v>
                </c:pt>
                <c:pt idx="922">
                  <c:v>0.1113</c:v>
                </c:pt>
                <c:pt idx="923">
                  <c:v>0.1113</c:v>
                </c:pt>
                <c:pt idx="924">
                  <c:v>0.1113</c:v>
                </c:pt>
                <c:pt idx="925">
                  <c:v>0.1113</c:v>
                </c:pt>
                <c:pt idx="926">
                  <c:v>0.1113</c:v>
                </c:pt>
                <c:pt idx="927">
                  <c:v>0.1113</c:v>
                </c:pt>
                <c:pt idx="928">
                  <c:v>0.1113</c:v>
                </c:pt>
                <c:pt idx="929">
                  <c:v>0.1113</c:v>
                </c:pt>
                <c:pt idx="930">
                  <c:v>0.1113</c:v>
                </c:pt>
                <c:pt idx="931">
                  <c:v>0.1113</c:v>
                </c:pt>
                <c:pt idx="932">
                  <c:v>0.1113</c:v>
                </c:pt>
                <c:pt idx="933">
                  <c:v>0.11310000000000002</c:v>
                </c:pt>
                <c:pt idx="934">
                  <c:v>0.11310000000000002</c:v>
                </c:pt>
                <c:pt idx="935">
                  <c:v>0.11310000000000002</c:v>
                </c:pt>
                <c:pt idx="936">
                  <c:v>0.11310000000000002</c:v>
                </c:pt>
                <c:pt idx="937">
                  <c:v>0.11310000000000002</c:v>
                </c:pt>
                <c:pt idx="938">
                  <c:v>0.11310000000000002</c:v>
                </c:pt>
                <c:pt idx="939">
                  <c:v>0.11310000000000002</c:v>
                </c:pt>
                <c:pt idx="940">
                  <c:v>0.115</c:v>
                </c:pt>
                <c:pt idx="941">
                  <c:v>0.115</c:v>
                </c:pt>
                <c:pt idx="942">
                  <c:v>0.115</c:v>
                </c:pt>
                <c:pt idx="943">
                  <c:v>0.115</c:v>
                </c:pt>
                <c:pt idx="944">
                  <c:v>0.115</c:v>
                </c:pt>
                <c:pt idx="945">
                  <c:v>0.115</c:v>
                </c:pt>
                <c:pt idx="946">
                  <c:v>0.115</c:v>
                </c:pt>
                <c:pt idx="947">
                  <c:v>0.115</c:v>
                </c:pt>
                <c:pt idx="948">
                  <c:v>0.1169</c:v>
                </c:pt>
                <c:pt idx="949">
                  <c:v>0.1169</c:v>
                </c:pt>
                <c:pt idx="950">
                  <c:v>0.1169</c:v>
                </c:pt>
                <c:pt idx="951">
                  <c:v>0.1169</c:v>
                </c:pt>
                <c:pt idx="952">
                  <c:v>0.1169</c:v>
                </c:pt>
                <c:pt idx="953">
                  <c:v>0.1169</c:v>
                </c:pt>
                <c:pt idx="954">
                  <c:v>0.1169</c:v>
                </c:pt>
                <c:pt idx="955">
                  <c:v>0.1169</c:v>
                </c:pt>
                <c:pt idx="956">
                  <c:v>0.1169</c:v>
                </c:pt>
                <c:pt idx="957">
                  <c:v>0.1169</c:v>
                </c:pt>
                <c:pt idx="958">
                  <c:v>0.1169</c:v>
                </c:pt>
                <c:pt idx="959">
                  <c:v>0.1169</c:v>
                </c:pt>
                <c:pt idx="960">
                  <c:v>0.1169</c:v>
                </c:pt>
                <c:pt idx="961">
                  <c:v>0.11899999999999998</c:v>
                </c:pt>
                <c:pt idx="962">
                  <c:v>0.11899999999999998</c:v>
                </c:pt>
                <c:pt idx="963">
                  <c:v>0.11899999999999998</c:v>
                </c:pt>
                <c:pt idx="964">
                  <c:v>0.11899999999999998</c:v>
                </c:pt>
                <c:pt idx="965">
                  <c:v>0.11899999999999998</c:v>
                </c:pt>
                <c:pt idx="966">
                  <c:v>0.11899999999999998</c:v>
                </c:pt>
                <c:pt idx="967">
                  <c:v>0.11899999999999998</c:v>
                </c:pt>
                <c:pt idx="968">
                  <c:v>0.11899999999999998</c:v>
                </c:pt>
                <c:pt idx="969">
                  <c:v>0.11899999999999998</c:v>
                </c:pt>
                <c:pt idx="970">
                  <c:v>0.11899999999999998</c:v>
                </c:pt>
                <c:pt idx="971">
                  <c:v>0.11899999999999998</c:v>
                </c:pt>
                <c:pt idx="972">
                  <c:v>0.12120000000000007</c:v>
                </c:pt>
                <c:pt idx="973">
                  <c:v>0.12120000000000007</c:v>
                </c:pt>
                <c:pt idx="974">
                  <c:v>0.12120000000000007</c:v>
                </c:pt>
                <c:pt idx="975">
                  <c:v>0.12120000000000007</c:v>
                </c:pt>
                <c:pt idx="976">
                  <c:v>0.12120000000000007</c:v>
                </c:pt>
                <c:pt idx="977">
                  <c:v>0.12120000000000007</c:v>
                </c:pt>
                <c:pt idx="978">
                  <c:v>0.12120000000000007</c:v>
                </c:pt>
                <c:pt idx="979">
                  <c:v>0.12120000000000007</c:v>
                </c:pt>
                <c:pt idx="980">
                  <c:v>0.12120000000000007</c:v>
                </c:pt>
                <c:pt idx="981">
                  <c:v>0.12120000000000007</c:v>
                </c:pt>
                <c:pt idx="982">
                  <c:v>0.12120000000000007</c:v>
                </c:pt>
                <c:pt idx="983">
                  <c:v>0.12120000000000007</c:v>
                </c:pt>
                <c:pt idx="984">
                  <c:v>0.12120000000000007</c:v>
                </c:pt>
                <c:pt idx="985">
                  <c:v>0.12120000000000007</c:v>
                </c:pt>
                <c:pt idx="986">
                  <c:v>0.12120000000000007</c:v>
                </c:pt>
                <c:pt idx="987">
                  <c:v>0.12120000000000007</c:v>
                </c:pt>
                <c:pt idx="988">
                  <c:v>0.12120000000000007</c:v>
                </c:pt>
                <c:pt idx="989">
                  <c:v>0.12120000000000007</c:v>
                </c:pt>
                <c:pt idx="990">
                  <c:v>0.12120000000000007</c:v>
                </c:pt>
                <c:pt idx="991">
                  <c:v>0.12120000000000007</c:v>
                </c:pt>
                <c:pt idx="992">
                  <c:v>0.12120000000000007</c:v>
                </c:pt>
                <c:pt idx="993">
                  <c:v>0.12120000000000007</c:v>
                </c:pt>
                <c:pt idx="994">
                  <c:v>0.12120000000000007</c:v>
                </c:pt>
                <c:pt idx="995">
                  <c:v>0.12120000000000007</c:v>
                </c:pt>
                <c:pt idx="996">
                  <c:v>0.12120000000000007</c:v>
                </c:pt>
                <c:pt idx="997">
                  <c:v>0.12120000000000007</c:v>
                </c:pt>
                <c:pt idx="998">
                  <c:v>0.12120000000000007</c:v>
                </c:pt>
                <c:pt idx="999">
                  <c:v>0.12120000000000007</c:v>
                </c:pt>
                <c:pt idx="1000">
                  <c:v>0.12120000000000007</c:v>
                </c:pt>
                <c:pt idx="1001">
                  <c:v>0.12120000000000007</c:v>
                </c:pt>
                <c:pt idx="1002">
                  <c:v>0.12120000000000007</c:v>
                </c:pt>
                <c:pt idx="1003">
                  <c:v>0.12120000000000007</c:v>
                </c:pt>
                <c:pt idx="1004">
                  <c:v>0.12120000000000007</c:v>
                </c:pt>
                <c:pt idx="1005">
                  <c:v>0.12120000000000007</c:v>
                </c:pt>
                <c:pt idx="1006">
                  <c:v>0.12120000000000007</c:v>
                </c:pt>
                <c:pt idx="1007">
                  <c:v>0.12120000000000007</c:v>
                </c:pt>
                <c:pt idx="1008">
                  <c:v>0.12120000000000007</c:v>
                </c:pt>
                <c:pt idx="1009">
                  <c:v>0.12120000000000007</c:v>
                </c:pt>
                <c:pt idx="1010">
                  <c:v>0.12120000000000007</c:v>
                </c:pt>
                <c:pt idx="1011">
                  <c:v>0.12120000000000007</c:v>
                </c:pt>
                <c:pt idx="1012">
                  <c:v>0.12120000000000007</c:v>
                </c:pt>
                <c:pt idx="1013">
                  <c:v>0.12120000000000007</c:v>
                </c:pt>
                <c:pt idx="1014">
                  <c:v>0.12120000000000007</c:v>
                </c:pt>
                <c:pt idx="1015">
                  <c:v>0.12120000000000007</c:v>
                </c:pt>
                <c:pt idx="1016">
                  <c:v>0.12120000000000007</c:v>
                </c:pt>
                <c:pt idx="1017">
                  <c:v>0.12120000000000007</c:v>
                </c:pt>
                <c:pt idx="1018">
                  <c:v>0.12120000000000007</c:v>
                </c:pt>
                <c:pt idx="1019">
                  <c:v>0.12120000000000007</c:v>
                </c:pt>
                <c:pt idx="1020">
                  <c:v>0.12120000000000007</c:v>
                </c:pt>
                <c:pt idx="1021">
                  <c:v>0.12120000000000007</c:v>
                </c:pt>
                <c:pt idx="1022">
                  <c:v>0.12120000000000007</c:v>
                </c:pt>
                <c:pt idx="1023">
                  <c:v>0.12120000000000007</c:v>
                </c:pt>
                <c:pt idx="1024">
                  <c:v>0.12490000000000002</c:v>
                </c:pt>
                <c:pt idx="1025">
                  <c:v>0.12490000000000002</c:v>
                </c:pt>
                <c:pt idx="1026">
                  <c:v>0.12490000000000002</c:v>
                </c:pt>
                <c:pt idx="1027">
                  <c:v>0.12490000000000002</c:v>
                </c:pt>
                <c:pt idx="1028">
                  <c:v>0.12490000000000002</c:v>
                </c:pt>
                <c:pt idx="1029">
                  <c:v>0.12490000000000002</c:v>
                </c:pt>
                <c:pt idx="1030">
                  <c:v>0.12490000000000002</c:v>
                </c:pt>
                <c:pt idx="1031">
                  <c:v>0.12490000000000002</c:v>
                </c:pt>
                <c:pt idx="1032">
                  <c:v>0.12490000000000002</c:v>
                </c:pt>
                <c:pt idx="1033">
                  <c:v>0.12490000000000002</c:v>
                </c:pt>
                <c:pt idx="1034">
                  <c:v>0.12490000000000002</c:v>
                </c:pt>
                <c:pt idx="1035">
                  <c:v>0.12490000000000002</c:v>
                </c:pt>
                <c:pt idx="1036">
                  <c:v>0.12490000000000002</c:v>
                </c:pt>
                <c:pt idx="1037">
                  <c:v>0.12490000000000002</c:v>
                </c:pt>
                <c:pt idx="1038">
                  <c:v>0.12889999999999999</c:v>
                </c:pt>
                <c:pt idx="1039">
                  <c:v>0.12889999999999999</c:v>
                </c:pt>
                <c:pt idx="1040">
                  <c:v>0.12889999999999999</c:v>
                </c:pt>
                <c:pt idx="1041">
                  <c:v>0.12889999999999999</c:v>
                </c:pt>
                <c:pt idx="1042">
                  <c:v>0.12889999999999999</c:v>
                </c:pt>
                <c:pt idx="1043">
                  <c:v>0.12889999999999999</c:v>
                </c:pt>
                <c:pt idx="1044">
                  <c:v>0.12889999999999999</c:v>
                </c:pt>
                <c:pt idx="1045">
                  <c:v>0.12889999999999999</c:v>
                </c:pt>
                <c:pt idx="1046">
                  <c:v>0.12889999999999999</c:v>
                </c:pt>
                <c:pt idx="1047">
                  <c:v>0.12889999999999999</c:v>
                </c:pt>
                <c:pt idx="1048">
                  <c:v>0.12889999999999999</c:v>
                </c:pt>
                <c:pt idx="1049">
                  <c:v>0.12889999999999999</c:v>
                </c:pt>
                <c:pt idx="1050">
                  <c:v>0.12889999999999999</c:v>
                </c:pt>
                <c:pt idx="1051">
                  <c:v>0.12889999999999999</c:v>
                </c:pt>
                <c:pt idx="1052">
                  <c:v>0.12889999999999999</c:v>
                </c:pt>
                <c:pt idx="1053">
                  <c:v>0.12889999999999999</c:v>
                </c:pt>
                <c:pt idx="1054">
                  <c:v>0.12889999999999999</c:v>
                </c:pt>
                <c:pt idx="1055">
                  <c:v>0.12889999999999999</c:v>
                </c:pt>
                <c:pt idx="1056">
                  <c:v>0.13350000000000001</c:v>
                </c:pt>
                <c:pt idx="1057">
                  <c:v>0.13350000000000001</c:v>
                </c:pt>
                <c:pt idx="1058">
                  <c:v>0.13350000000000001</c:v>
                </c:pt>
                <c:pt idx="1059">
                  <c:v>0.13350000000000001</c:v>
                </c:pt>
                <c:pt idx="1060">
                  <c:v>0.13350000000000001</c:v>
                </c:pt>
                <c:pt idx="1061">
                  <c:v>0.13350000000000001</c:v>
                </c:pt>
                <c:pt idx="1062">
                  <c:v>0.13350000000000001</c:v>
                </c:pt>
                <c:pt idx="1063">
                  <c:v>0.13350000000000001</c:v>
                </c:pt>
                <c:pt idx="1064">
                  <c:v>0.13350000000000001</c:v>
                </c:pt>
                <c:pt idx="1065">
                  <c:v>0.13350000000000001</c:v>
                </c:pt>
                <c:pt idx="1066">
                  <c:v>0.13350000000000001</c:v>
                </c:pt>
                <c:pt idx="1067">
                  <c:v>0.13350000000000001</c:v>
                </c:pt>
                <c:pt idx="1068">
                  <c:v>0.13350000000000001</c:v>
                </c:pt>
                <c:pt idx="1069">
                  <c:v>0.13350000000000001</c:v>
                </c:pt>
                <c:pt idx="1070">
                  <c:v>0.13350000000000001</c:v>
                </c:pt>
                <c:pt idx="1071">
                  <c:v>0.13350000000000001</c:v>
                </c:pt>
                <c:pt idx="1072">
                  <c:v>0.13350000000000001</c:v>
                </c:pt>
                <c:pt idx="1073">
                  <c:v>0.13350000000000001</c:v>
                </c:pt>
                <c:pt idx="1074">
                  <c:v>0.13350000000000001</c:v>
                </c:pt>
                <c:pt idx="1075">
                  <c:v>0.13350000000000001</c:v>
                </c:pt>
                <c:pt idx="1076">
                  <c:v>0.13350000000000001</c:v>
                </c:pt>
                <c:pt idx="1077">
                  <c:v>0.13350000000000001</c:v>
                </c:pt>
                <c:pt idx="1078">
                  <c:v>0.13350000000000001</c:v>
                </c:pt>
                <c:pt idx="1079">
                  <c:v>0.13350000000000001</c:v>
                </c:pt>
                <c:pt idx="1080">
                  <c:v>0.13350000000000001</c:v>
                </c:pt>
              </c:numCache>
            </c:numRef>
          </c:yVal>
          <c:smooth val="0"/>
          <c:extLst>
            <c:ext xmlns:c16="http://schemas.microsoft.com/office/drawing/2014/chart" uri="{C3380CC4-5D6E-409C-BE32-E72D297353CC}">
              <c16:uniqueId val="{00000001-46EE-487F-BA1D-97FE1B551124}"/>
            </c:ext>
          </c:extLst>
        </c:ser>
        <c:dLbls>
          <c:showLegendKey val="0"/>
          <c:showVal val="0"/>
          <c:showCatName val="0"/>
          <c:showSerName val="0"/>
          <c:showPercent val="0"/>
          <c:showBubbleSize val="0"/>
        </c:dLbls>
        <c:axId val="455541120"/>
        <c:axId val="455542656"/>
      </c:scatterChart>
      <c:valAx>
        <c:axId val="455541120"/>
        <c:scaling>
          <c:orientation val="minMax"/>
          <c:max val="1080"/>
        </c:scaling>
        <c:delete val="0"/>
        <c:axPos val="b"/>
        <c:numFmt formatCode="General" sourceLinked="1"/>
        <c:majorTickMark val="out"/>
        <c:minorTickMark val="none"/>
        <c:tickLblPos val="nextTo"/>
        <c:txPr>
          <a:bodyPr rot="0" vert="horz"/>
          <a:lstStyle/>
          <a:p>
            <a:pPr>
              <a:defRPr sz="1400" b="0" i="0" u="none" strike="noStrike" baseline="0">
                <a:solidFill>
                  <a:srgbClr val="000000"/>
                </a:solidFill>
                <a:latin typeface="Calibri"/>
                <a:ea typeface="Calibri"/>
                <a:cs typeface="Calibri"/>
              </a:defRPr>
            </a:pPr>
            <a:endParaRPr lang="el-GR"/>
          </a:p>
        </c:txPr>
        <c:crossAx val="455542656"/>
        <c:crosses val="autoZero"/>
        <c:crossBetween val="midCat"/>
        <c:majorUnit val="180"/>
      </c:valAx>
      <c:valAx>
        <c:axId val="455542656"/>
        <c:scaling>
          <c:orientation val="minMax"/>
        </c:scaling>
        <c:delete val="0"/>
        <c:axPos val="l"/>
        <c:numFmt formatCode="0%" sourceLinked="0"/>
        <c:majorTickMark val="out"/>
        <c:minorTickMark val="none"/>
        <c:tickLblPos val="nextTo"/>
        <c:txPr>
          <a:bodyPr/>
          <a:lstStyle/>
          <a:p>
            <a:pPr>
              <a:defRPr sz="1400"/>
            </a:pPr>
            <a:endParaRPr lang="el-GR"/>
          </a:p>
        </c:txPr>
        <c:crossAx val="455541120"/>
        <c:crosses val="autoZero"/>
        <c:crossBetween val="midCat"/>
      </c:valAx>
    </c:plotArea>
    <c:plotVisOnly val="1"/>
    <c:dispBlanksAs val="gap"/>
    <c:showDLblsOverMax val="0"/>
  </c:chart>
  <c:spPr>
    <a:ln>
      <a:noFill/>
    </a:ln>
  </c:spPr>
  <c:externalData r:id="rId1">
    <c:autoUpdate val="0"/>
  </c:externalData>
</c:chartSpac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5:19:03.532"/>
    </inkml:context>
    <inkml:brush xml:id="br0">
      <inkml:brushProperty name="width" value="0.2" units="cm"/>
      <inkml:brushProperty name="height" value="0.2" units="cm"/>
      <inkml:brushProperty name="color" value="#EDEFEE"/>
    </inkml:brush>
  </inkml:definitions>
  <inkml:trace contextRef="#ctx0" brushRef="#br0">25 60 24575,'0'16'0,"0"-3"0,0-7 0,0-3 0,1 4 0,0-3 0,2 5 0,-1-4 0,0 3 0,1-5 0,-1 3 0,0-1 0,0 0 0,2 3 0,0 0 0,1 2 0,-1-4 0,0 2 0,-3-25 0,-1 8 0,0-20 0,0 20 0,0-4 0,0 6 0,0 1 0,0-2 0,0 4 0,0-6 0,0 5 0,0-7 0,0 9 0,0-4 0,0 2 0,0 1 0,-9 4 0,6 2 0,-8 2 0,9-1 0,1 1 0,0 1 0,1 1 0,0 1 0,0-4 0,0 2 0,0-19 0,0 11 0,0-16 0,0 15 0,0 0 0,0-2 0,0 1 0,0 0 0,0-1 0,0 2 0,-2-1 0,-3 2 0,0 1 0,-3 2 0,4 0 0,0 2 0,1 3 0,0 1 0,0 1 0,2-4 0,3 3 0,-1 0 0,2-1 0,-3 1 0,0-2 0,0 1 0,0 1 0,0-1 0,0 0 0,2 0 0,0 0 0,1-1 0,1 1 0,-1 0 0,1-2 0,-1 2 0,0-2 0,0 1 0,0 1 0,0 0 0,0 0 0,0-1 0,2 0 0,1 0 0,2 0 0,-1 1 0,5 2 0,4 1 0,4 2 0,4-2 0,1 0 0,-1-1 0,-4-2 0,-4 0 0,-5-3 0,-3 0 0,-4 0 0,-1-1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51CBE3-BE73-4780-BC00-524633201933}" type="datetimeFigureOut">
              <a:rPr lang="el-GR" smtClean="0"/>
              <a:t>20/5/2024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547C60-20C4-44FA-A8E1-8FBF45A6E480}" type="slidenum">
              <a:rPr lang="el-GR" smtClean="0"/>
              <a:t>‹#›</a:t>
            </a:fld>
            <a:endParaRPr lang="el-GR"/>
          </a:p>
        </p:txBody>
      </p:sp>
    </p:spTree>
    <p:extLst>
      <p:ext uri="{BB962C8B-B14F-4D97-AF65-F5344CB8AC3E}">
        <p14:creationId xmlns:p14="http://schemas.microsoft.com/office/powerpoint/2010/main" val="851351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Ήπια υπαισθησία, </a:t>
            </a:r>
            <a:r>
              <a:rPr lang="en-US" dirty="0"/>
              <a:t>Barre </a:t>
            </a:r>
            <a:r>
              <a:rPr lang="el-GR" dirty="0"/>
              <a:t>άκρων</a:t>
            </a:r>
          </a:p>
        </p:txBody>
      </p:sp>
      <p:sp>
        <p:nvSpPr>
          <p:cNvPr id="4" name="Θέση αριθμού διαφάνειας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F90F0F-932D-4CB7-9CB1-1788A1EE5BC6}"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2126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b="0" i="0" dirty="0">
                <a:solidFill>
                  <a:srgbClr val="212121"/>
                </a:solidFill>
                <a:effectLst/>
                <a:latin typeface="Cambria" panose="02040503050406030204" pitchFamily="18" charset="0"/>
              </a:rPr>
              <a:t>more powerful prognostic factor than poststroke hyperglycemia </a:t>
            </a:r>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F8516D-D3A0-4E8E-B5C0-B480E71A1DAE}"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7162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CEF8516D-D3A0-4E8E-B5C0-B480E71A1DAE}" type="slidenum">
              <a:rPr lang="el-GR" smtClean="0"/>
              <a:t>29</a:t>
            </a:fld>
            <a:endParaRPr lang="el-GR"/>
          </a:p>
        </p:txBody>
      </p:sp>
    </p:spTree>
    <p:extLst>
      <p:ext uri="{BB962C8B-B14F-4D97-AF65-F5344CB8AC3E}">
        <p14:creationId xmlns:p14="http://schemas.microsoft.com/office/powerpoint/2010/main" val="1873497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CE82715-6E4F-4A08-B68A-928E2B788D39}" type="slidenum">
              <a:rPr lang="el-GR" smtClean="0"/>
              <a:pPr/>
              <a:t>40</a:t>
            </a:fld>
            <a:endParaRPr lang="el-GR"/>
          </a:p>
        </p:txBody>
      </p:sp>
    </p:spTree>
    <p:extLst>
      <p:ext uri="{BB962C8B-B14F-4D97-AF65-F5344CB8AC3E}">
        <p14:creationId xmlns:p14="http://schemas.microsoft.com/office/powerpoint/2010/main" val="2817514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9E5613-C4D1-48F7-A8EA-611D2445B9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9373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AdvTTa9c1b374"/>
              </a:rPr>
              <a:t>People with diabetes mellitus are at higher risk of </a:t>
            </a:r>
            <a:r>
              <a:rPr lang="en-US" sz="1800" b="0" i="0" u="none" strike="noStrike" baseline="0" dirty="0" err="1">
                <a:latin typeface="AdvTTa9c1b374"/>
              </a:rPr>
              <a:t>ischaemic</a:t>
            </a:r>
            <a:r>
              <a:rPr lang="en-US" sz="1800" b="0" i="0" u="none" strike="noStrike" baseline="0" dirty="0">
                <a:latin typeface="AdvTTa9c1b374"/>
              </a:rPr>
              <a:t> stroke and worse outcomes</a:t>
            </a:r>
          </a:p>
          <a:p>
            <a:pPr algn="l"/>
            <a:r>
              <a:rPr lang="en-US" sz="1800" b="0" i="0" u="none" strike="noStrike" baseline="0" dirty="0">
                <a:latin typeface="AdvTTa9c1b374"/>
              </a:rPr>
              <a:t>thereafter. However, whether it is better to prescribe intensive </a:t>
            </a:r>
            <a:r>
              <a:rPr lang="en-US" sz="1800" b="0" i="0" u="none" strike="noStrike" baseline="0" dirty="0" err="1">
                <a:latin typeface="AdvTTa9c1b374"/>
              </a:rPr>
              <a:t>glucoselowering</a:t>
            </a:r>
            <a:endParaRPr lang="en-US" sz="1800" b="0" i="0" u="none" strike="noStrike" baseline="0" dirty="0">
              <a:latin typeface="AdvTTa9c1b374"/>
            </a:endParaRPr>
          </a:p>
          <a:p>
            <a:pPr algn="l"/>
            <a:r>
              <a:rPr lang="en-US" sz="1800" b="0" i="0" u="none" strike="noStrike" baseline="0" dirty="0">
                <a:latin typeface="AdvTTa9c1b374"/>
              </a:rPr>
              <a:t>treatment compared with conventional treatment in people with diabetes to</a:t>
            </a:r>
          </a:p>
          <a:p>
            <a:pPr algn="l"/>
            <a:r>
              <a:rPr lang="en-US" sz="1800" b="0" i="0" u="none" strike="noStrike" baseline="0" dirty="0">
                <a:latin typeface="AdvTTa9c1b374"/>
              </a:rPr>
              <a:t>prevent recurrent stroke is debated. It is also crucial to consider whether specific antidiabetic</a:t>
            </a:r>
          </a:p>
          <a:p>
            <a:pPr algn="l"/>
            <a:r>
              <a:rPr lang="en-US" sz="1800" b="0" i="0" u="none" strike="noStrike" baseline="0" dirty="0">
                <a:latin typeface="AdvTTa9c1b374"/>
              </a:rPr>
              <a:t>agents are more efficacious and safer than others for prevention of stroke. In</a:t>
            </a:r>
          </a:p>
          <a:p>
            <a:pPr algn="l"/>
            <a:r>
              <a:rPr lang="en-US" sz="1800" b="0" i="0" u="none" strike="noStrike" baseline="0" dirty="0">
                <a:latin typeface="AdvTTa9c1b374"/>
              </a:rPr>
              <a:t>this review, we provide an overview of the efficacy of intensive and conventional</a:t>
            </a:r>
          </a:p>
          <a:p>
            <a:pPr algn="l"/>
            <a:r>
              <a:rPr lang="en-US" sz="1800" b="0" i="0" u="none" strike="noStrike" baseline="0" dirty="0">
                <a:latin typeface="AdvTTa9c1b374"/>
              </a:rPr>
              <a:t>glucose-lowering treatment in post-stroke management. Our conclusion is that the</a:t>
            </a:r>
          </a:p>
          <a:p>
            <a:pPr algn="l"/>
            <a:r>
              <a:rPr lang="en-US" sz="1800" b="0" i="0" u="none" strike="noStrike" baseline="0" dirty="0">
                <a:latin typeface="AdvTTa9c1b374"/>
              </a:rPr>
              <a:t>overall evidence for a beneficial effect of intensive </a:t>
            </a:r>
            <a:r>
              <a:rPr lang="en-US" sz="1800" b="0" i="0" u="none" strike="noStrike" baseline="0" dirty="0" err="1">
                <a:latin typeface="AdvTTa9c1b374"/>
              </a:rPr>
              <a:t>glycaemic</a:t>
            </a:r>
            <a:r>
              <a:rPr lang="en-US" sz="1800" b="0" i="0" u="none" strike="noStrike" baseline="0" dirty="0">
                <a:latin typeface="AdvTTa9c1b374"/>
              </a:rPr>
              <a:t> control on risk of</a:t>
            </a:r>
          </a:p>
          <a:p>
            <a:pPr algn="l"/>
            <a:r>
              <a:rPr lang="en-US" sz="1800" b="0" i="0" u="none" strike="noStrike" baseline="0" dirty="0">
                <a:latin typeface="AdvTTa9c1b374"/>
              </a:rPr>
              <a:t>stroke is limited. We also discuss evidence from recent large clinical trials of</a:t>
            </a:r>
          </a:p>
          <a:p>
            <a:pPr algn="l"/>
            <a:r>
              <a:rPr lang="en-US" sz="1800" b="0" i="0" u="none" strike="noStrike" baseline="0" dirty="0">
                <a:latin typeface="AdvTTa9c1b374"/>
              </a:rPr>
              <a:t>thiazolidinediones and new antidiabetic medications, including dipeptidyl peptidase-4</a:t>
            </a:r>
          </a:p>
          <a:p>
            <a:pPr algn="l"/>
            <a:r>
              <a:rPr lang="en-US" sz="1800" b="0" i="0" u="none" strike="noStrike" baseline="0" dirty="0">
                <a:latin typeface="AdvTTa9c1b374"/>
              </a:rPr>
              <a:t>inhibitors, glucagon-like peptide-1 receptor agonists (GLP-1RAs), and sodium-glucose</a:t>
            </a:r>
          </a:p>
          <a:p>
            <a:pPr algn="l"/>
            <a:r>
              <a:rPr lang="en-US" sz="1800" b="0" i="0" u="none" strike="noStrike" baseline="0" dirty="0">
                <a:latin typeface="AdvTTa9c1b374"/>
              </a:rPr>
              <a:t>co-transporter-2 inhibitors. On the basis of the findings of these trials, our conclusion</a:t>
            </a:r>
          </a:p>
          <a:p>
            <a:pPr algn="l"/>
            <a:r>
              <a:rPr lang="en-US" sz="1800" b="0" i="0" u="none" strike="noStrike" baseline="0" dirty="0">
                <a:latin typeface="AdvTTa9c1b374"/>
              </a:rPr>
              <a:t>is that pioglitazone and the GLP-1RA class (other than short-acting </a:t>
            </a:r>
            <a:r>
              <a:rPr lang="en-US" sz="1800" b="0" i="0" u="none" strike="noStrike" baseline="0" dirty="0" err="1">
                <a:latin typeface="AdvTTa9c1b374"/>
              </a:rPr>
              <a:t>lixisenatide</a:t>
            </a:r>
            <a:r>
              <a:rPr lang="en-US" sz="1800" b="0" i="0" u="none" strike="noStrike" baseline="0" dirty="0">
                <a:latin typeface="AdvTTa9c1b374"/>
              </a:rPr>
              <a:t>) are</a:t>
            </a:r>
          </a:p>
          <a:p>
            <a:pPr algn="l"/>
            <a:r>
              <a:rPr lang="en-US" sz="1800" b="0" i="0" u="none" strike="noStrike" baseline="0" dirty="0">
                <a:latin typeface="AdvTTa9c1b374"/>
              </a:rPr>
              <a:t>likely to lessen the occurrence of cerebrovascular disease (by mechanisms not dependent</a:t>
            </a:r>
          </a:p>
          <a:p>
            <a:pPr algn="l"/>
            <a:r>
              <a:rPr lang="en-US" sz="1800" b="0" i="0" u="none" strike="noStrike" baseline="0" dirty="0">
                <a:latin typeface="AdvTTa9c1b374"/>
              </a:rPr>
              <a:t>on glucose-lowering per se), whereas there is no consistent evidence for other</a:t>
            </a:r>
          </a:p>
          <a:p>
            <a:pPr algn="l"/>
            <a:r>
              <a:rPr lang="en-US" sz="1800" b="0" i="0" u="none" strike="noStrike" baseline="0" dirty="0">
                <a:latin typeface="AdvTTa9c1b374"/>
              </a:rPr>
              <a:t>drug classes.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9E5613-C4D1-48F7-A8EA-611D2445B906}"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299108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cap="all" dirty="0">
                <a:solidFill>
                  <a:schemeClr val="tx1"/>
                </a:solidFill>
                <a:effectLst/>
                <a:latin typeface="+mn-lt"/>
                <a:ea typeface="+mn-ea"/>
                <a:cs typeface="+mn-cs"/>
              </a:rPr>
              <a:t>BACKGROUND</a:t>
            </a:r>
          </a:p>
          <a:p>
            <a:pPr fontAlgn="base"/>
            <a:r>
              <a:rPr lang="en-US" sz="1200" b="0" i="0" kern="1200" dirty="0">
                <a:solidFill>
                  <a:schemeClr val="tx1"/>
                </a:solidFill>
                <a:effectLst/>
                <a:latin typeface="+mn-lt"/>
                <a:ea typeface="+mn-ea"/>
                <a:cs typeface="+mn-cs"/>
              </a:rPr>
              <a:t>Patients with ischemic stroke or transient ischemic attack (TIA) are at increased risk for future cardiovascular events despite current preventive therapies. The identification of insulin resistance as a risk factor for stroke and myocardial infarction raised the possibility that pioglitazone, which improves insulin sensitivity, might benefit patients with cerebrovascular disease.</a:t>
            </a:r>
          </a:p>
          <a:p>
            <a:pPr fontAlgn="base"/>
            <a:r>
              <a:rPr lang="en-US" sz="1200" b="1" i="0" kern="1200" cap="all" dirty="0">
                <a:solidFill>
                  <a:schemeClr val="tx1"/>
                </a:solidFill>
                <a:effectLst/>
                <a:latin typeface="+mn-lt"/>
                <a:ea typeface="+mn-ea"/>
                <a:cs typeface="+mn-cs"/>
              </a:rPr>
              <a:t>METHODS</a:t>
            </a:r>
          </a:p>
          <a:p>
            <a:pPr fontAlgn="base"/>
            <a:r>
              <a:rPr lang="en-US" sz="1200" b="0" i="0" kern="1200" dirty="0">
                <a:solidFill>
                  <a:schemeClr val="tx1"/>
                </a:solidFill>
                <a:effectLst/>
                <a:latin typeface="+mn-lt"/>
                <a:ea typeface="+mn-ea"/>
                <a:cs typeface="+mn-cs"/>
              </a:rPr>
              <a:t>n this multicenter, double-blind trial, we randomly assigned 3876 patients who had had a recent ischemic stroke or TIA to receive either pioglitazone (target dose, 45 mg daily) or placebo. Eligible patients did not have diabetes but were found to have insulin resistance on the basis of a score of more than 3.0 on the homeostasis model assessment of insulin resistance (HOMA-IR) index. The primary outcome was fatal or nonfatal stroke or myocardial infarction.</a:t>
            </a:r>
          </a:p>
          <a:p>
            <a:pPr fontAlgn="base"/>
            <a:r>
              <a:rPr lang="en-US" sz="1200" b="1" i="0" kern="1200" cap="all" dirty="0">
                <a:solidFill>
                  <a:schemeClr val="tx1"/>
                </a:solidFill>
                <a:effectLst/>
                <a:latin typeface="+mn-lt"/>
                <a:ea typeface="+mn-ea"/>
                <a:cs typeface="+mn-cs"/>
              </a:rPr>
              <a:t>RESULTS</a:t>
            </a:r>
          </a:p>
          <a:p>
            <a:pPr fontAlgn="base"/>
            <a:r>
              <a:rPr lang="en-US" sz="1200" b="0" i="0" kern="1200" dirty="0">
                <a:solidFill>
                  <a:schemeClr val="tx1"/>
                </a:solidFill>
                <a:effectLst/>
                <a:latin typeface="+mn-lt"/>
                <a:ea typeface="+mn-ea"/>
                <a:cs typeface="+mn-cs"/>
              </a:rPr>
              <a:t>By 4.8 years, a primary outcome had occurred in 175 of 1939 patients (9.0%) in the pioglitazone group and in 228 of 1937 (11.8%) in the placebo group (hazard ratio in the pioglitazone group, 0.76; 95% confidence interval [CI], 0.62 to 0.93; P=0.007). Diabetes developed in 73 patients (3.8%) and 149 patients (7.7%), respectively (hazard ratio, 0.48; 95% CI, 0.33 to 0.69; P&lt;0.001). There was no significant between-group difference in all-cause mortality (hazard ratio, 0.93; 95% CI, 0.73 to 1.17; P=0.52). Pioglitazone was associated with a greater frequency of weight gain exceeding 4.5 kg than was placebo (52.2% vs. 33.7%, P&lt;0.001), edema (35.6% vs. 24.9%, P&lt;0.001), and bone fracture requiring surgery or hospitalization (5.1% vs. 3.2%, P=0.003).</a:t>
            </a:r>
          </a:p>
          <a:p>
            <a:pPr fontAlgn="base"/>
            <a:r>
              <a:rPr lang="en-US" sz="1200" b="1" i="0" kern="1200" cap="all" dirty="0">
                <a:solidFill>
                  <a:schemeClr val="tx1"/>
                </a:solidFill>
                <a:effectLst/>
                <a:latin typeface="+mn-lt"/>
                <a:ea typeface="+mn-ea"/>
                <a:cs typeface="+mn-cs"/>
              </a:rPr>
              <a:t>CONCLUSIONS</a:t>
            </a:r>
          </a:p>
          <a:p>
            <a:pPr fontAlgn="base"/>
            <a:r>
              <a:rPr lang="en-US" sz="1200" b="0" i="0" kern="1200" dirty="0">
                <a:solidFill>
                  <a:schemeClr val="tx1"/>
                </a:solidFill>
                <a:effectLst/>
                <a:latin typeface="+mn-lt"/>
                <a:ea typeface="+mn-ea"/>
                <a:cs typeface="+mn-cs"/>
              </a:rPr>
              <a:t>In this trial involving patients without diabetes who had insulin resistance along with a recent history of ischemic stroke or TIA, the risk of stroke or myocardial infarction was lower among patients who received pioglitazone than among those who received placebo. Pioglitazone was also associated with a lower risk of diabetes but with higher risks of weight gain, edema, and fracture.</a:t>
            </a:r>
          </a:p>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8C0EB2-7D84-417E-9779-90B74244C824}"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0322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563" y="149225"/>
            <a:ext cx="7680326" cy="4321175"/>
          </a:xfrm>
        </p:spPr>
      </p:sp>
      <p:sp>
        <p:nvSpPr>
          <p:cNvPr id="3" name="Notes Placeholder 2"/>
          <p:cNvSpPr>
            <a:spLocks noGrp="1"/>
          </p:cNvSpPr>
          <p:nvPr>
            <p:ph type="body" idx="1"/>
          </p:nvPr>
        </p:nvSpPr>
        <p:spPr>
          <a:xfrm>
            <a:off x="701040" y="4664014"/>
            <a:ext cx="5722764" cy="347033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prstClr val="white"/>
                </a:solidFill>
              </a:rPr>
              <a:t>SPARCL was</a:t>
            </a:r>
            <a:r>
              <a:rPr lang="en-US" sz="1200" b="1" baseline="0" dirty="0">
                <a:solidFill>
                  <a:prstClr val="white"/>
                </a:solidFill>
              </a:rPr>
              <a:t> the firsts randomized CT to</a:t>
            </a:r>
            <a:r>
              <a:rPr lang="en-US" sz="1200" b="1" dirty="0">
                <a:solidFill>
                  <a:prstClr val="white"/>
                </a:solidFill>
              </a:rPr>
              <a:t> specifically assess stroke patients and showed consistent reductions in recurrent stroke with LDL-C lowering to a mean of 73</a:t>
            </a:r>
            <a:endParaRPr lang="en-US" sz="1200" b="1" baseline="30000" dirty="0">
              <a:solidFill>
                <a:prstClr val="whit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SPARCL patient population: 4,731 patients with ischemic or hemorrhagic stroke or TIA within 6 months prior to randomization; mean follow-up, patients were assessed at months 1, 3 and 6, followed by every 6 months. </a:t>
            </a:r>
          </a:p>
          <a:p>
            <a:endParaRPr lang="en-US" dirty="0"/>
          </a:p>
        </p:txBody>
      </p:sp>
      <p:sp>
        <p:nvSpPr>
          <p:cNvPr id="14" name="TextBox 13"/>
          <p:cNvSpPr txBox="1"/>
          <p:nvPr/>
        </p:nvSpPr>
        <p:spPr>
          <a:xfrm>
            <a:off x="111318" y="2839635"/>
            <a:ext cx="589722" cy="406265"/>
          </a:xfrm>
          <a:prstGeom prst="rect">
            <a:avLst/>
          </a:prstGeom>
          <a:noFill/>
          <a:ln>
            <a:solidFill>
              <a:srgbClr val="FF0000"/>
            </a:solidFill>
          </a:ln>
        </p:spPr>
        <p:txBody>
          <a:bodyPr wrap="square" lIns="18288" tIns="18288" rIns="18288" bIns="18288"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Amarenco</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en-US" sz="8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NEJM</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2006: 550-B-3</a:t>
            </a:r>
          </a:p>
        </p:txBody>
      </p:sp>
      <p:sp>
        <p:nvSpPr>
          <p:cNvPr id="15" name="TextBox 14"/>
          <p:cNvSpPr txBox="1"/>
          <p:nvPr/>
        </p:nvSpPr>
        <p:spPr>
          <a:xfrm>
            <a:off x="6538913" y="1101595"/>
            <a:ext cx="471487" cy="529376"/>
          </a:xfrm>
          <a:prstGeom prst="rect">
            <a:avLst/>
          </a:prstGeom>
          <a:noFill/>
          <a:ln>
            <a:solidFill>
              <a:srgbClr val="FF0000"/>
            </a:solidFill>
          </a:ln>
        </p:spPr>
        <p:txBody>
          <a:bodyPr wrap="square" lIns="18288" tIns="18288" rIns="18288" bIns="1828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Amarenco</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en-US" sz="8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NEJM</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2006: 550-A-3; B-3</a:t>
            </a:r>
          </a:p>
        </p:txBody>
      </p:sp>
      <p:sp>
        <p:nvSpPr>
          <p:cNvPr id="16" name="TextBox 15"/>
          <p:cNvSpPr txBox="1"/>
          <p:nvPr/>
        </p:nvSpPr>
        <p:spPr>
          <a:xfrm>
            <a:off x="111318" y="1507370"/>
            <a:ext cx="589722" cy="406265"/>
          </a:xfrm>
          <a:prstGeom prst="rect">
            <a:avLst/>
          </a:prstGeom>
          <a:noFill/>
          <a:ln>
            <a:solidFill>
              <a:srgbClr val="FF0000"/>
            </a:solidFill>
          </a:ln>
        </p:spPr>
        <p:txBody>
          <a:bodyPr wrap="square" lIns="18288" tIns="18288" rIns="18288" bIns="18288"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Amarenco</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en-US" sz="8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NEJM</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2006: 551-B-3</a:t>
            </a:r>
          </a:p>
        </p:txBody>
      </p:sp>
      <p:sp>
        <p:nvSpPr>
          <p:cNvPr id="17" name="TextBox 16"/>
          <p:cNvSpPr txBox="1"/>
          <p:nvPr/>
        </p:nvSpPr>
        <p:spPr>
          <a:xfrm>
            <a:off x="111318" y="2061855"/>
            <a:ext cx="589722" cy="406265"/>
          </a:xfrm>
          <a:prstGeom prst="rect">
            <a:avLst/>
          </a:prstGeom>
          <a:noFill/>
          <a:ln>
            <a:solidFill>
              <a:srgbClr val="FF0000"/>
            </a:solidFill>
          </a:ln>
        </p:spPr>
        <p:txBody>
          <a:bodyPr wrap="square" lIns="18288" tIns="18288" rIns="18288" bIns="18288"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Amarenco</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en-US" sz="8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NEJM</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2006: 550-A-3</a:t>
            </a:r>
          </a:p>
        </p:txBody>
      </p:sp>
      <p:sp>
        <p:nvSpPr>
          <p:cNvPr id="18" name="TextBox 17"/>
          <p:cNvSpPr txBox="1"/>
          <p:nvPr/>
        </p:nvSpPr>
        <p:spPr>
          <a:xfrm>
            <a:off x="6538913" y="2109328"/>
            <a:ext cx="471487" cy="529376"/>
          </a:xfrm>
          <a:prstGeom prst="rect">
            <a:avLst/>
          </a:prstGeom>
          <a:noFill/>
          <a:ln>
            <a:solidFill>
              <a:srgbClr val="FF0000"/>
            </a:solidFill>
          </a:ln>
        </p:spPr>
        <p:txBody>
          <a:bodyPr wrap="square" lIns="18288" tIns="18288" rIns="18288" bIns="1828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Amarenco</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en-US" sz="8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NEJM</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2006: 555-A-Fig 2A</a:t>
            </a:r>
          </a:p>
        </p:txBody>
      </p:sp>
      <p:sp>
        <p:nvSpPr>
          <p:cNvPr id="19" name="TextBox 18"/>
          <p:cNvSpPr txBox="1"/>
          <p:nvPr/>
        </p:nvSpPr>
        <p:spPr>
          <a:xfrm>
            <a:off x="111318" y="3525805"/>
            <a:ext cx="589722" cy="406265"/>
          </a:xfrm>
          <a:prstGeom prst="rect">
            <a:avLst/>
          </a:prstGeom>
          <a:noFill/>
          <a:ln>
            <a:solidFill>
              <a:srgbClr val="FF0000"/>
            </a:solidFill>
          </a:ln>
        </p:spPr>
        <p:txBody>
          <a:bodyPr wrap="square" lIns="18288" tIns="18288" rIns="18288" bIns="18288"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Amarenco</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en-US" sz="8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NEJM</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2006: 552-B-3</a:t>
            </a:r>
          </a:p>
        </p:txBody>
      </p:sp>
      <p:sp>
        <p:nvSpPr>
          <p:cNvPr id="20" name="TextBox 19"/>
          <p:cNvSpPr txBox="1"/>
          <p:nvPr/>
        </p:nvSpPr>
        <p:spPr>
          <a:xfrm>
            <a:off x="111318" y="231970"/>
            <a:ext cx="589722" cy="406265"/>
          </a:xfrm>
          <a:prstGeom prst="rect">
            <a:avLst/>
          </a:prstGeom>
          <a:noFill/>
          <a:ln>
            <a:solidFill>
              <a:srgbClr val="FF0000"/>
            </a:solidFill>
          </a:ln>
        </p:spPr>
        <p:txBody>
          <a:bodyPr wrap="square" lIns="18288" tIns="18288" rIns="18288" bIns="18288"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Amarenco</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en-US" sz="8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NEJM</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2006: 552-B-3</a:t>
            </a:r>
          </a:p>
        </p:txBody>
      </p:sp>
      <p:cxnSp>
        <p:nvCxnSpPr>
          <p:cNvPr id="8" name="Straight Arrow Connector 7"/>
          <p:cNvCxnSpPr>
            <a:stCxn id="20" idx="3"/>
          </p:cNvCxnSpPr>
          <p:nvPr/>
        </p:nvCxnSpPr>
        <p:spPr>
          <a:xfrm>
            <a:off x="701040" y="435103"/>
            <a:ext cx="391639" cy="767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6" idx="3"/>
          </p:cNvCxnSpPr>
          <p:nvPr/>
        </p:nvCxnSpPr>
        <p:spPr>
          <a:xfrm>
            <a:off x="701040" y="1710503"/>
            <a:ext cx="489405" cy="2161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7" idx="3"/>
          </p:cNvCxnSpPr>
          <p:nvPr/>
        </p:nvCxnSpPr>
        <p:spPr>
          <a:xfrm flipV="1">
            <a:off x="701040" y="2193540"/>
            <a:ext cx="195819" cy="714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4" idx="3"/>
          </p:cNvCxnSpPr>
          <p:nvPr/>
        </p:nvCxnSpPr>
        <p:spPr>
          <a:xfrm flipV="1">
            <a:off x="701040" y="2985903"/>
            <a:ext cx="299624" cy="5686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9" idx="3"/>
          </p:cNvCxnSpPr>
          <p:nvPr/>
        </p:nvCxnSpPr>
        <p:spPr>
          <a:xfrm flipV="1">
            <a:off x="701040" y="3683102"/>
            <a:ext cx="546915" cy="458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4572000" y="1270958"/>
            <a:ext cx="1966913" cy="1782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5791201" y="1242205"/>
            <a:ext cx="747712" cy="2875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Right Brace 34"/>
          <p:cNvSpPr/>
          <p:nvPr/>
        </p:nvSpPr>
        <p:spPr>
          <a:xfrm>
            <a:off x="6026989" y="1627414"/>
            <a:ext cx="276045" cy="1794397"/>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37" name="Straight Connector 36"/>
          <p:cNvCxnSpPr>
            <a:stCxn id="35" idx="1"/>
          </p:cNvCxnSpPr>
          <p:nvPr/>
        </p:nvCxnSpPr>
        <p:spPr>
          <a:xfrm flipV="1">
            <a:off x="6303034" y="2513162"/>
            <a:ext cx="235879" cy="114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11318" y="4008842"/>
            <a:ext cx="589722" cy="406265"/>
          </a:xfrm>
          <a:prstGeom prst="rect">
            <a:avLst/>
          </a:prstGeom>
          <a:noFill/>
          <a:ln>
            <a:solidFill>
              <a:srgbClr val="FF0000"/>
            </a:solidFill>
          </a:ln>
        </p:spPr>
        <p:txBody>
          <a:bodyPr wrap="square" lIns="18288" tIns="18288" rIns="18288" bIns="18288"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Amarenco</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en-US" sz="8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NEJM</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2006: 550-A-1</a:t>
            </a:r>
          </a:p>
        </p:txBody>
      </p:sp>
      <p:cxnSp>
        <p:nvCxnSpPr>
          <p:cNvPr id="23" name="Straight Arrow Connector 22"/>
          <p:cNvCxnSpPr>
            <a:stCxn id="21" idx="3"/>
          </p:cNvCxnSpPr>
          <p:nvPr/>
        </p:nvCxnSpPr>
        <p:spPr>
          <a:xfrm flipV="1">
            <a:off x="701040" y="4135395"/>
            <a:ext cx="391639" cy="765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4913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563" y="149225"/>
            <a:ext cx="7680326" cy="43211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prstClr val="white"/>
                </a:solidFill>
              </a:rPr>
              <a:t>In a post hoc analysis of SPARCL, subjects who achieved </a:t>
            </a:r>
            <a:r>
              <a:rPr lang="en-US" sz="1200" b="1" dirty="0">
                <a:solidFill>
                  <a:prstClr val="white"/>
                </a:solidFill>
                <a:sym typeface="Symbol" panose="05050102010706020507" pitchFamily="18" charset="2"/>
              </a:rPr>
              <a:t></a:t>
            </a:r>
            <a:r>
              <a:rPr lang="en-US" sz="1200" b="1" dirty="0">
                <a:solidFill>
                  <a:prstClr val="white"/>
                </a:solidFill>
              </a:rPr>
              <a:t> 50% reduction in LDL-C experienced a 33% reduction in ischemic stroke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SPARCL patient population: 4,731 patients with ischemic or hemorrhagic stroke, or TIA, within 6 months prior to randomization; mean follow-up, patients were assessed at months 1, 3 and 6, followed by every 6 months. </a:t>
            </a:r>
          </a:p>
          <a:p>
            <a:endParaRPr lang="en-US" dirty="0"/>
          </a:p>
        </p:txBody>
      </p:sp>
      <p:sp>
        <p:nvSpPr>
          <p:cNvPr id="11" name="TextBox 10"/>
          <p:cNvSpPr txBox="1"/>
          <p:nvPr/>
        </p:nvSpPr>
        <p:spPr>
          <a:xfrm>
            <a:off x="0" y="873449"/>
            <a:ext cx="737405" cy="540346"/>
          </a:xfrm>
          <a:prstGeom prst="rect">
            <a:avLst/>
          </a:prstGeom>
          <a:noFill/>
          <a:ln>
            <a:solidFill>
              <a:srgbClr val="FF0000"/>
            </a:solidFill>
          </a:ln>
        </p:spPr>
        <p:txBody>
          <a:bodyPr wrap="square" lIns="45720" tIns="54200" rIns="0" bIns="54200" rtlCol="0">
            <a:spAutoFit/>
          </a:bodyPr>
          <a:lstStyle/>
          <a:p>
            <a:pPr marL="0" marR="0" lvl="0" indent="0" algn="l" defTabSz="1041771"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err="1">
                <a:ln>
                  <a:noFill/>
                </a:ln>
                <a:solidFill>
                  <a:sysClr val="windowText" lastClr="000000"/>
                </a:solidFill>
                <a:effectLst/>
                <a:uLnTx/>
                <a:uFillTx/>
                <a:latin typeface="Arial"/>
                <a:ea typeface="+mn-ea"/>
                <a:cs typeface="+mn-cs"/>
              </a:rPr>
              <a:t>Amarenco</a:t>
            </a:r>
            <a:r>
              <a:rPr kumimoji="0" lang="en-US" sz="700" b="0" i="0" u="none" strike="noStrike" kern="0" cap="none" spc="0" normalizeH="0" baseline="0" noProof="0" dirty="0">
                <a:ln>
                  <a:noFill/>
                </a:ln>
                <a:solidFill>
                  <a:sysClr val="windowText" lastClr="000000"/>
                </a:solidFill>
                <a:effectLst/>
                <a:uLnTx/>
                <a:uFillTx/>
                <a:latin typeface="Arial"/>
                <a:ea typeface="+mn-ea"/>
                <a:cs typeface="+mn-cs"/>
              </a:rPr>
              <a:t> P, et al. </a:t>
            </a:r>
            <a:r>
              <a:rPr kumimoji="0" lang="en-US" sz="700" b="0" i="1" u="none" strike="noStrike" kern="0" cap="none" spc="0" normalizeH="0" baseline="0" noProof="0" dirty="0">
                <a:ln>
                  <a:noFill/>
                </a:ln>
                <a:solidFill>
                  <a:sysClr val="windowText" lastClr="000000"/>
                </a:solidFill>
                <a:effectLst/>
                <a:uLnTx/>
                <a:uFillTx/>
                <a:latin typeface="Arial"/>
                <a:ea typeface="+mn-ea"/>
                <a:cs typeface="+mn-cs"/>
              </a:rPr>
              <a:t>Stroke.</a:t>
            </a:r>
            <a:r>
              <a:rPr kumimoji="0" lang="en-US" sz="700" b="0" i="0" u="none" strike="noStrike" kern="0" cap="none" spc="0" normalizeH="0" baseline="0" noProof="0" dirty="0">
                <a:ln>
                  <a:noFill/>
                </a:ln>
                <a:solidFill>
                  <a:sysClr val="windowText" lastClr="000000"/>
                </a:solidFill>
                <a:effectLst/>
                <a:uLnTx/>
                <a:uFillTx/>
                <a:latin typeface="Arial"/>
                <a:ea typeface="+mn-ea"/>
                <a:cs typeface="+mn-cs"/>
              </a:rPr>
              <a:t> 2007;38:3198-B-1;3199-A-1</a:t>
            </a:r>
          </a:p>
        </p:txBody>
      </p:sp>
      <p:sp>
        <p:nvSpPr>
          <p:cNvPr id="13" name="TextBox 12"/>
          <p:cNvSpPr txBox="1"/>
          <p:nvPr/>
        </p:nvSpPr>
        <p:spPr>
          <a:xfrm>
            <a:off x="38883" y="5080055"/>
            <a:ext cx="737405" cy="540346"/>
          </a:xfrm>
          <a:prstGeom prst="rect">
            <a:avLst/>
          </a:prstGeom>
          <a:noFill/>
          <a:ln>
            <a:solidFill>
              <a:srgbClr val="FF0000"/>
            </a:solidFill>
          </a:ln>
        </p:spPr>
        <p:txBody>
          <a:bodyPr wrap="square" lIns="45720" tIns="54200" rIns="0" bIns="54200" rtlCol="0">
            <a:spAutoFit/>
          </a:bodyPr>
          <a:lstStyle/>
          <a:p>
            <a:pPr marL="0" marR="0" lvl="0" indent="0" algn="l" defTabSz="1041771"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err="1">
                <a:ln>
                  <a:noFill/>
                </a:ln>
                <a:solidFill>
                  <a:sysClr val="windowText" lastClr="000000"/>
                </a:solidFill>
                <a:effectLst/>
                <a:uLnTx/>
                <a:uFillTx/>
                <a:latin typeface="Arial"/>
                <a:ea typeface="+mn-ea"/>
                <a:cs typeface="+mn-cs"/>
              </a:rPr>
              <a:t>Amarenco</a:t>
            </a:r>
            <a:r>
              <a:rPr kumimoji="0" lang="en-US" sz="700" b="0" i="0" u="none" strike="noStrike" kern="0" cap="none" spc="0" normalizeH="0" baseline="0" noProof="0" dirty="0">
                <a:ln>
                  <a:noFill/>
                </a:ln>
                <a:solidFill>
                  <a:sysClr val="windowText" lastClr="000000"/>
                </a:solidFill>
                <a:effectLst/>
                <a:uLnTx/>
                <a:uFillTx/>
                <a:latin typeface="Arial"/>
                <a:ea typeface="+mn-ea"/>
                <a:cs typeface="+mn-cs"/>
              </a:rPr>
              <a:t> P, et al. </a:t>
            </a:r>
            <a:r>
              <a:rPr kumimoji="0" lang="en-US" sz="700" b="0" i="1" u="none" strike="noStrike" kern="0" cap="none" spc="0" normalizeH="0" baseline="0" noProof="0" dirty="0">
                <a:ln>
                  <a:noFill/>
                </a:ln>
                <a:solidFill>
                  <a:sysClr val="windowText" lastClr="000000"/>
                </a:solidFill>
                <a:effectLst/>
                <a:uLnTx/>
                <a:uFillTx/>
                <a:latin typeface="Arial"/>
                <a:ea typeface="+mn-ea"/>
                <a:cs typeface="+mn-cs"/>
              </a:rPr>
              <a:t>Stroke.</a:t>
            </a:r>
            <a:r>
              <a:rPr kumimoji="0" lang="en-US" sz="700" b="0" i="0" u="none" strike="noStrike" kern="0" cap="none" spc="0" normalizeH="0" baseline="0" noProof="0" dirty="0">
                <a:ln>
                  <a:noFill/>
                </a:ln>
                <a:solidFill>
                  <a:sysClr val="windowText" lastClr="000000"/>
                </a:solidFill>
                <a:effectLst/>
                <a:uLnTx/>
                <a:uFillTx/>
                <a:latin typeface="Arial"/>
                <a:ea typeface="+mn-ea"/>
                <a:cs typeface="+mn-cs"/>
              </a:rPr>
              <a:t> 2007;38:3198-B-1;3199-B-2</a:t>
            </a:r>
          </a:p>
        </p:txBody>
      </p:sp>
      <p:sp>
        <p:nvSpPr>
          <p:cNvPr id="14" name="TextBox 13"/>
          <p:cNvSpPr txBox="1"/>
          <p:nvPr/>
        </p:nvSpPr>
        <p:spPr>
          <a:xfrm>
            <a:off x="0" y="2799955"/>
            <a:ext cx="737405" cy="648068"/>
          </a:xfrm>
          <a:prstGeom prst="rect">
            <a:avLst/>
          </a:prstGeom>
          <a:noFill/>
          <a:ln>
            <a:solidFill>
              <a:srgbClr val="FF0000"/>
            </a:solidFill>
          </a:ln>
        </p:spPr>
        <p:txBody>
          <a:bodyPr wrap="square" lIns="45720" tIns="54200" rIns="0" bIns="54200" rtlCol="0">
            <a:spAutoFit/>
          </a:bodyPr>
          <a:lstStyle/>
          <a:p>
            <a:pPr marL="0" marR="0" lvl="0" indent="0" algn="l" defTabSz="1041771"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err="1">
                <a:ln>
                  <a:noFill/>
                </a:ln>
                <a:solidFill>
                  <a:sysClr val="windowText" lastClr="000000"/>
                </a:solidFill>
                <a:effectLst/>
                <a:uLnTx/>
                <a:uFillTx/>
                <a:latin typeface="Arial"/>
                <a:ea typeface="+mn-ea"/>
                <a:cs typeface="+mn-cs"/>
              </a:rPr>
              <a:t>Amarenco</a:t>
            </a:r>
            <a:r>
              <a:rPr kumimoji="0" lang="en-US" sz="700" b="0" i="0" u="none" strike="noStrike" kern="0" cap="none" spc="0" normalizeH="0" baseline="0" noProof="0" dirty="0">
                <a:ln>
                  <a:noFill/>
                </a:ln>
                <a:solidFill>
                  <a:sysClr val="windowText" lastClr="000000"/>
                </a:solidFill>
                <a:effectLst/>
                <a:uLnTx/>
                <a:uFillTx/>
                <a:latin typeface="Arial"/>
                <a:ea typeface="+mn-ea"/>
                <a:cs typeface="+mn-cs"/>
              </a:rPr>
              <a:t> P, et al. </a:t>
            </a:r>
            <a:r>
              <a:rPr kumimoji="0" lang="en-US" sz="700" b="0" i="1" u="none" strike="noStrike" kern="0" cap="none" spc="0" normalizeH="0" baseline="0" noProof="0" dirty="0">
                <a:ln>
                  <a:noFill/>
                </a:ln>
                <a:solidFill>
                  <a:sysClr val="windowText" lastClr="000000"/>
                </a:solidFill>
                <a:effectLst/>
                <a:uLnTx/>
                <a:uFillTx/>
                <a:latin typeface="Arial"/>
                <a:ea typeface="+mn-ea"/>
                <a:cs typeface="+mn-cs"/>
              </a:rPr>
              <a:t>Stroke.</a:t>
            </a:r>
            <a:r>
              <a:rPr kumimoji="0" lang="en-US" sz="700" b="0" i="0" u="none" strike="noStrike" kern="0" cap="none" spc="0" normalizeH="0" baseline="0" noProof="0" dirty="0">
                <a:ln>
                  <a:noFill/>
                </a:ln>
                <a:solidFill>
                  <a:sysClr val="windowText" lastClr="000000"/>
                </a:solidFill>
                <a:effectLst/>
                <a:uLnTx/>
                <a:uFillTx/>
                <a:latin typeface="Arial"/>
                <a:ea typeface="+mn-ea"/>
                <a:cs typeface="+mn-cs"/>
              </a:rPr>
              <a:t> 2007;38:3198-Methods;3199-A-3</a:t>
            </a:r>
          </a:p>
        </p:txBody>
      </p:sp>
      <p:sp>
        <p:nvSpPr>
          <p:cNvPr id="15" name="TextBox 14"/>
          <p:cNvSpPr txBox="1"/>
          <p:nvPr/>
        </p:nvSpPr>
        <p:spPr>
          <a:xfrm>
            <a:off x="0" y="2109200"/>
            <a:ext cx="737405" cy="540346"/>
          </a:xfrm>
          <a:prstGeom prst="rect">
            <a:avLst/>
          </a:prstGeom>
          <a:noFill/>
          <a:ln>
            <a:solidFill>
              <a:srgbClr val="FF0000"/>
            </a:solidFill>
          </a:ln>
        </p:spPr>
        <p:txBody>
          <a:bodyPr wrap="square" lIns="45720" tIns="54200" rIns="0" bIns="54200" rtlCol="0">
            <a:spAutoFit/>
          </a:bodyPr>
          <a:lstStyle/>
          <a:p>
            <a:pPr marL="0" marR="0" lvl="0" indent="0" algn="l" defTabSz="1041771"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err="1">
                <a:ln>
                  <a:noFill/>
                </a:ln>
                <a:solidFill>
                  <a:sysClr val="windowText" lastClr="000000"/>
                </a:solidFill>
                <a:effectLst/>
                <a:uLnTx/>
                <a:uFillTx/>
                <a:latin typeface="Arial"/>
                <a:ea typeface="+mn-ea"/>
                <a:cs typeface="+mn-cs"/>
              </a:rPr>
              <a:t>Amarenco</a:t>
            </a:r>
            <a:r>
              <a:rPr kumimoji="0" lang="en-US" sz="700" b="0" i="0" u="none" strike="noStrike" kern="0" cap="none" spc="0" normalizeH="0" baseline="0" noProof="0" dirty="0">
                <a:ln>
                  <a:noFill/>
                </a:ln>
                <a:solidFill>
                  <a:sysClr val="windowText" lastClr="000000"/>
                </a:solidFill>
                <a:effectLst/>
                <a:uLnTx/>
                <a:uFillTx/>
                <a:latin typeface="Arial"/>
                <a:ea typeface="+mn-ea"/>
                <a:cs typeface="+mn-cs"/>
              </a:rPr>
              <a:t> P, et al. </a:t>
            </a:r>
            <a:r>
              <a:rPr kumimoji="0" lang="en-US" sz="700" b="0" i="1" u="none" strike="noStrike" kern="0" cap="none" spc="0" normalizeH="0" baseline="0" noProof="0" dirty="0">
                <a:ln>
                  <a:noFill/>
                </a:ln>
                <a:solidFill>
                  <a:sysClr val="windowText" lastClr="000000"/>
                </a:solidFill>
                <a:effectLst/>
                <a:uLnTx/>
                <a:uFillTx/>
                <a:latin typeface="Arial"/>
                <a:ea typeface="+mn-ea"/>
                <a:cs typeface="+mn-cs"/>
              </a:rPr>
              <a:t>Stroke.</a:t>
            </a:r>
            <a:r>
              <a:rPr kumimoji="0" lang="en-US" sz="700" b="0" i="0" u="none" strike="noStrike" kern="0" cap="none" spc="0" normalizeH="0" baseline="0" noProof="0" dirty="0">
                <a:ln>
                  <a:noFill/>
                </a:ln>
                <a:solidFill>
                  <a:sysClr val="windowText" lastClr="000000"/>
                </a:solidFill>
                <a:effectLst/>
                <a:uLnTx/>
                <a:uFillTx/>
                <a:latin typeface="Arial"/>
                <a:ea typeface="+mn-ea"/>
                <a:cs typeface="+mn-cs"/>
              </a:rPr>
              <a:t> 2007;38:3201-Figure 3</a:t>
            </a:r>
          </a:p>
        </p:txBody>
      </p:sp>
      <p:sp>
        <p:nvSpPr>
          <p:cNvPr id="16" name="TextBox 15"/>
          <p:cNvSpPr txBox="1"/>
          <p:nvPr/>
        </p:nvSpPr>
        <p:spPr>
          <a:xfrm>
            <a:off x="0" y="3463471"/>
            <a:ext cx="737405" cy="540346"/>
          </a:xfrm>
          <a:prstGeom prst="rect">
            <a:avLst/>
          </a:prstGeom>
          <a:noFill/>
          <a:ln>
            <a:solidFill>
              <a:srgbClr val="FF0000"/>
            </a:solidFill>
          </a:ln>
        </p:spPr>
        <p:txBody>
          <a:bodyPr wrap="square" lIns="45720" tIns="54200" rIns="0" bIns="54200" rtlCol="0">
            <a:spAutoFit/>
          </a:bodyPr>
          <a:lstStyle/>
          <a:p>
            <a:pPr marL="0" marR="0" lvl="0" indent="0" algn="l" defTabSz="1041771"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err="1">
                <a:ln>
                  <a:noFill/>
                </a:ln>
                <a:solidFill>
                  <a:sysClr val="windowText" lastClr="000000"/>
                </a:solidFill>
                <a:effectLst/>
                <a:uLnTx/>
                <a:uFillTx/>
                <a:latin typeface="Arial"/>
                <a:ea typeface="+mn-ea"/>
                <a:cs typeface="+mn-cs"/>
              </a:rPr>
              <a:t>Amarenco</a:t>
            </a:r>
            <a:r>
              <a:rPr kumimoji="0" lang="en-US" sz="700" b="0" i="0" u="none" strike="noStrike" kern="0" cap="none" spc="0" normalizeH="0" baseline="0" noProof="0" dirty="0">
                <a:ln>
                  <a:noFill/>
                </a:ln>
                <a:solidFill>
                  <a:sysClr val="windowText" lastClr="000000"/>
                </a:solidFill>
                <a:effectLst/>
                <a:uLnTx/>
                <a:uFillTx/>
                <a:latin typeface="Arial"/>
                <a:ea typeface="+mn-ea"/>
                <a:cs typeface="+mn-cs"/>
              </a:rPr>
              <a:t> P, et al. </a:t>
            </a:r>
            <a:r>
              <a:rPr kumimoji="0" lang="en-US" sz="700" b="0" i="1" u="none" strike="noStrike" kern="0" cap="none" spc="0" normalizeH="0" baseline="0" noProof="0" dirty="0">
                <a:ln>
                  <a:noFill/>
                </a:ln>
                <a:solidFill>
                  <a:sysClr val="windowText" lastClr="000000"/>
                </a:solidFill>
                <a:effectLst/>
                <a:uLnTx/>
                <a:uFillTx/>
                <a:latin typeface="Arial"/>
                <a:ea typeface="+mn-ea"/>
                <a:cs typeface="+mn-cs"/>
              </a:rPr>
              <a:t>Stroke.</a:t>
            </a:r>
            <a:r>
              <a:rPr kumimoji="0" lang="en-US" sz="700" b="0" i="0" u="none" strike="noStrike" kern="0" cap="none" spc="0" normalizeH="0" baseline="0" noProof="0" dirty="0">
                <a:ln>
                  <a:noFill/>
                </a:ln>
                <a:solidFill>
                  <a:sysClr val="windowText" lastClr="000000"/>
                </a:solidFill>
                <a:effectLst/>
                <a:uLnTx/>
                <a:uFillTx/>
                <a:latin typeface="Arial"/>
                <a:ea typeface="+mn-ea"/>
                <a:cs typeface="+mn-cs"/>
              </a:rPr>
              <a:t> 2007;38:3202-A-1,2</a:t>
            </a:r>
          </a:p>
        </p:txBody>
      </p:sp>
      <p:cxnSp>
        <p:nvCxnSpPr>
          <p:cNvPr id="8" name="Straight Arrow Connector 7"/>
          <p:cNvCxnSpPr>
            <a:stCxn id="11" idx="3"/>
          </p:cNvCxnSpPr>
          <p:nvPr/>
        </p:nvCxnSpPr>
        <p:spPr>
          <a:xfrm>
            <a:off x="737405" y="1143622"/>
            <a:ext cx="324913" cy="1136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1" idx="3"/>
          </p:cNvCxnSpPr>
          <p:nvPr/>
        </p:nvCxnSpPr>
        <p:spPr>
          <a:xfrm>
            <a:off x="737405" y="1143622"/>
            <a:ext cx="405595" cy="6717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Left Brace 18"/>
          <p:cNvSpPr/>
          <p:nvPr/>
        </p:nvSpPr>
        <p:spPr>
          <a:xfrm>
            <a:off x="1707777" y="1546412"/>
            <a:ext cx="153296" cy="1606923"/>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21" name="Straight Connector 20"/>
          <p:cNvCxnSpPr>
            <a:stCxn id="2" idx="1"/>
            <a:endCxn id="19" idx="1"/>
          </p:cNvCxnSpPr>
          <p:nvPr/>
        </p:nvCxnSpPr>
        <p:spPr>
          <a:xfrm>
            <a:off x="776288" y="2309813"/>
            <a:ext cx="931489" cy="400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4" idx="3"/>
          </p:cNvCxnSpPr>
          <p:nvPr/>
        </p:nvCxnSpPr>
        <p:spPr>
          <a:xfrm flipV="1">
            <a:off x="737405" y="3065929"/>
            <a:ext cx="224060" cy="580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776288" y="3463471"/>
            <a:ext cx="622206" cy="1305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776288" y="3650876"/>
            <a:ext cx="286030" cy="1879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3" idx="3"/>
          </p:cNvCxnSpPr>
          <p:nvPr/>
        </p:nvCxnSpPr>
        <p:spPr>
          <a:xfrm flipV="1">
            <a:off x="776288" y="5105460"/>
            <a:ext cx="286030" cy="2447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538913" y="1880229"/>
            <a:ext cx="475467" cy="755789"/>
          </a:xfrm>
          <a:prstGeom prst="rect">
            <a:avLst/>
          </a:prstGeom>
          <a:noFill/>
          <a:ln>
            <a:solidFill>
              <a:srgbClr val="FF0000"/>
            </a:solidFill>
          </a:ln>
        </p:spPr>
        <p:txBody>
          <a:bodyPr wrap="square" lIns="45720" tIns="54200" rIns="0" bIns="54200" rtlCol="0">
            <a:spAutoFit/>
          </a:bodyPr>
          <a:lstStyle/>
          <a:p>
            <a:pPr marL="0" marR="0" lvl="0" indent="0" algn="l" defTabSz="1041771"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err="1">
                <a:ln>
                  <a:noFill/>
                </a:ln>
                <a:solidFill>
                  <a:sysClr val="windowText" lastClr="000000"/>
                </a:solidFill>
                <a:effectLst/>
                <a:uLnTx/>
                <a:uFillTx/>
                <a:latin typeface="Arial"/>
                <a:ea typeface="+mn-ea"/>
                <a:cs typeface="+mn-cs"/>
              </a:rPr>
              <a:t>Amarenco</a:t>
            </a:r>
            <a:r>
              <a:rPr kumimoji="0" lang="en-US" sz="700" b="0" i="0" u="none" strike="noStrike" kern="0" cap="none" spc="0" normalizeH="0" baseline="0" noProof="0" dirty="0">
                <a:ln>
                  <a:noFill/>
                </a:ln>
                <a:solidFill>
                  <a:sysClr val="windowText" lastClr="000000"/>
                </a:solidFill>
                <a:effectLst/>
                <a:uLnTx/>
                <a:uFillTx/>
                <a:latin typeface="Arial"/>
                <a:ea typeface="+mn-ea"/>
                <a:cs typeface="+mn-cs"/>
              </a:rPr>
              <a:t> P, et al. </a:t>
            </a:r>
            <a:r>
              <a:rPr kumimoji="0" lang="en-US" sz="700" b="0" i="1" u="none" strike="noStrike" kern="0" cap="none" spc="0" normalizeH="0" baseline="0" noProof="0" dirty="0">
                <a:ln>
                  <a:noFill/>
                </a:ln>
                <a:solidFill>
                  <a:sysClr val="windowText" lastClr="000000"/>
                </a:solidFill>
                <a:effectLst/>
                <a:uLnTx/>
                <a:uFillTx/>
                <a:latin typeface="Arial"/>
                <a:ea typeface="+mn-ea"/>
                <a:cs typeface="+mn-cs"/>
              </a:rPr>
              <a:t>Stroke.</a:t>
            </a:r>
            <a:r>
              <a:rPr kumimoji="0" lang="en-US" sz="700" b="0" i="0" u="none" strike="noStrike" kern="0" cap="none" spc="0" normalizeH="0" baseline="0" noProof="0" dirty="0">
                <a:ln>
                  <a:noFill/>
                </a:ln>
                <a:solidFill>
                  <a:sysClr val="windowText" lastClr="000000"/>
                </a:solidFill>
                <a:effectLst/>
                <a:uLnTx/>
                <a:uFillTx/>
                <a:latin typeface="Arial"/>
                <a:ea typeface="+mn-ea"/>
                <a:cs typeface="+mn-cs"/>
              </a:rPr>
              <a:t> 2007;38:3201-Figure 3</a:t>
            </a:r>
          </a:p>
        </p:txBody>
      </p:sp>
      <p:sp>
        <p:nvSpPr>
          <p:cNvPr id="32" name="TextBox 31"/>
          <p:cNvSpPr txBox="1"/>
          <p:nvPr/>
        </p:nvSpPr>
        <p:spPr>
          <a:xfrm>
            <a:off x="6577796" y="387632"/>
            <a:ext cx="436584" cy="774417"/>
          </a:xfrm>
          <a:prstGeom prst="rect">
            <a:avLst/>
          </a:prstGeom>
          <a:noFill/>
          <a:ln>
            <a:solidFill>
              <a:srgbClr val="FF0000"/>
            </a:solidFill>
          </a:ln>
        </p:spPr>
        <p:txBody>
          <a:bodyPr wrap="square" lIns="45720" tIns="54200" rIns="0" bIns="54200" rtlCol="0">
            <a:spAutoFit/>
          </a:bodyPr>
          <a:lstStyle/>
          <a:p>
            <a:pPr marL="0" marR="0" lvl="0" indent="0" algn="l" defTabSz="1041771"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err="1">
                <a:ln>
                  <a:noFill/>
                </a:ln>
                <a:solidFill>
                  <a:sysClr val="windowText" lastClr="000000"/>
                </a:solidFill>
                <a:effectLst/>
                <a:uLnTx/>
                <a:uFillTx/>
                <a:latin typeface="Arial"/>
                <a:ea typeface="+mn-ea"/>
                <a:cs typeface="+mn-cs"/>
              </a:rPr>
              <a:t>Amarenco</a:t>
            </a:r>
            <a:r>
              <a:rPr kumimoji="0" lang="en-US" sz="700" b="0" i="0" u="none" strike="noStrike" kern="0" cap="none" spc="0" normalizeH="0" baseline="0" noProof="0" dirty="0">
                <a:ln>
                  <a:noFill/>
                </a:ln>
                <a:solidFill>
                  <a:sysClr val="windowText" lastClr="000000"/>
                </a:solidFill>
                <a:effectLst/>
                <a:uLnTx/>
                <a:uFillTx/>
                <a:latin typeface="Arial"/>
                <a:ea typeface="+mn-ea"/>
                <a:cs typeface="+mn-cs"/>
              </a:rPr>
              <a:t> P, et al. </a:t>
            </a:r>
            <a:r>
              <a:rPr kumimoji="0" lang="en-US" sz="700" b="0" i="1" u="none" strike="noStrike" kern="0" cap="none" spc="0" normalizeH="0" baseline="0" noProof="0" dirty="0">
                <a:ln>
                  <a:noFill/>
                </a:ln>
                <a:solidFill>
                  <a:sysClr val="windowText" lastClr="000000"/>
                </a:solidFill>
                <a:effectLst/>
                <a:uLnTx/>
                <a:uFillTx/>
                <a:latin typeface="Arial"/>
                <a:ea typeface="+mn-ea"/>
                <a:cs typeface="+mn-cs"/>
              </a:rPr>
              <a:t>Stroke.</a:t>
            </a:r>
            <a:r>
              <a:rPr kumimoji="0" lang="en-US" sz="700" b="0" i="0" u="none" strike="noStrike" kern="0" cap="none" spc="0" normalizeH="0" baseline="0" noProof="0" dirty="0">
                <a:ln>
                  <a:noFill/>
                </a:ln>
                <a:solidFill>
                  <a:sysClr val="windowText" lastClr="000000"/>
                </a:solidFill>
                <a:effectLst/>
                <a:uLnTx/>
                <a:uFillTx/>
                <a:latin typeface="Arial"/>
                <a:ea typeface="+mn-ea"/>
                <a:cs typeface="+mn-cs"/>
              </a:rPr>
              <a:t> 2007;38:3202-A-1,2</a:t>
            </a:r>
          </a:p>
        </p:txBody>
      </p:sp>
      <p:sp>
        <p:nvSpPr>
          <p:cNvPr id="33" name="Right Brace 32"/>
          <p:cNvSpPr/>
          <p:nvPr/>
        </p:nvSpPr>
        <p:spPr>
          <a:xfrm>
            <a:off x="6309360" y="1687606"/>
            <a:ext cx="158675" cy="1573306"/>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35" name="Straight Arrow Connector 34"/>
          <p:cNvCxnSpPr>
            <a:stCxn id="32" idx="1"/>
          </p:cNvCxnSpPr>
          <p:nvPr/>
        </p:nvCxnSpPr>
        <p:spPr>
          <a:xfrm flipH="1" flipV="1">
            <a:off x="6165476" y="605118"/>
            <a:ext cx="412320" cy="16972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31" idx="0"/>
          </p:cNvCxnSpPr>
          <p:nvPr/>
        </p:nvCxnSpPr>
        <p:spPr>
          <a:xfrm flipH="1" flipV="1">
            <a:off x="6051176" y="665629"/>
            <a:ext cx="725471" cy="1214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8475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u="sng">
                <a:solidFill>
                  <a:schemeClr val="tx1"/>
                </a:solidFill>
                <a:latin typeface="Times" panose="02020603050405020304" pitchFamily="18" charset="0"/>
                <a:ea typeface="ＭＳ Ｐゴシック" panose="020B0600070205080204" pitchFamily="34" charset="-128"/>
              </a:defRPr>
            </a:lvl1pPr>
            <a:lvl2pPr marL="742950" indent="-285750" defTabSz="966788">
              <a:defRPr sz="2400" u="sng">
                <a:solidFill>
                  <a:schemeClr val="tx1"/>
                </a:solidFill>
                <a:latin typeface="Times" panose="02020603050405020304" pitchFamily="18" charset="0"/>
                <a:ea typeface="ＭＳ Ｐゴシック" panose="020B0600070205080204" pitchFamily="34" charset="-128"/>
              </a:defRPr>
            </a:lvl2pPr>
            <a:lvl3pPr marL="1143000" indent="-228600" defTabSz="966788">
              <a:defRPr sz="2400" u="sng">
                <a:solidFill>
                  <a:schemeClr val="tx1"/>
                </a:solidFill>
                <a:latin typeface="Times" panose="02020603050405020304" pitchFamily="18" charset="0"/>
                <a:ea typeface="ＭＳ Ｐゴシック" panose="020B0600070205080204" pitchFamily="34" charset="-128"/>
              </a:defRPr>
            </a:lvl3pPr>
            <a:lvl4pPr marL="1600200" indent="-228600" defTabSz="966788">
              <a:defRPr sz="2400" u="sng">
                <a:solidFill>
                  <a:schemeClr val="tx1"/>
                </a:solidFill>
                <a:latin typeface="Times" panose="02020603050405020304" pitchFamily="18" charset="0"/>
                <a:ea typeface="ＭＳ Ｐゴシック" panose="020B0600070205080204" pitchFamily="34" charset="-128"/>
              </a:defRPr>
            </a:lvl4pPr>
            <a:lvl5pPr marL="2057400" indent="-228600" defTabSz="966788">
              <a:defRPr sz="2400" u="sng">
                <a:solidFill>
                  <a:schemeClr val="tx1"/>
                </a:solidFill>
                <a:latin typeface="Times"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marL="0" marR="0" lvl="0" indent="0" algn="r" defTabSz="966788" rtl="0" eaLnBrk="1" fontAlgn="auto" latinLnBrk="0" hangingPunct="1">
              <a:lnSpc>
                <a:spcPct val="100000"/>
              </a:lnSpc>
              <a:spcBef>
                <a:spcPts val="0"/>
              </a:spcBef>
              <a:spcAft>
                <a:spcPts val="0"/>
              </a:spcAft>
              <a:buClrTx/>
              <a:buSzTx/>
              <a:buFontTx/>
              <a:buNone/>
              <a:tabLst/>
              <a:defRPr/>
            </a:pPr>
            <a:fld id="{2713B2C6-20F3-41B9-BFA2-E79FB5623EF9}" type="slidenum">
              <a:rPr kumimoji="0" lang="en-US" altLang="ko-KR" sz="1300" b="0" i="0" u="none" strike="noStrike" kern="1200" cap="none" spc="0" normalizeH="0" baseline="0" noProof="0">
                <a:ln>
                  <a:noFill/>
                </a:ln>
                <a:solidFill>
                  <a:prstClr val="black"/>
                </a:solidFill>
                <a:effectLst/>
                <a:uLnTx/>
                <a:uFillTx/>
                <a:latin typeface="Times" panose="02020603050405020304" pitchFamily="18" charset="0"/>
                <a:ea typeface="굴림" pitchFamily="-105" charset="-127"/>
                <a:cs typeface="+mn-cs"/>
              </a:rPr>
              <a:pPr marL="0" marR="0" lvl="0" indent="0" algn="r" defTabSz="966788" rtl="0" eaLnBrk="1" fontAlgn="auto" latinLnBrk="0" hangingPunct="1">
                <a:lnSpc>
                  <a:spcPct val="100000"/>
                </a:lnSpc>
                <a:spcBef>
                  <a:spcPts val="0"/>
                </a:spcBef>
                <a:spcAft>
                  <a:spcPts val="0"/>
                </a:spcAft>
                <a:buClrTx/>
                <a:buSzTx/>
                <a:buFontTx/>
                <a:buNone/>
                <a:tabLst/>
                <a:defRPr/>
              </a:pPr>
              <a:t>57</a:t>
            </a:fld>
            <a:endParaRPr kumimoji="0" lang="en-US" altLang="ko-KR" sz="1300" b="0" i="0" u="none" strike="noStrike" kern="1200" cap="none" spc="0" normalizeH="0" baseline="0" noProof="0">
              <a:ln>
                <a:noFill/>
              </a:ln>
              <a:solidFill>
                <a:prstClr val="black"/>
              </a:solidFill>
              <a:effectLst/>
              <a:uLnTx/>
              <a:uFillTx/>
              <a:latin typeface="Times" panose="02020603050405020304" pitchFamily="18" charset="0"/>
              <a:ea typeface="굴림" pitchFamily="-105" charset="-127"/>
              <a:cs typeface="+mn-cs"/>
            </a:endParaRPr>
          </a:p>
        </p:txBody>
      </p:sp>
      <p:sp>
        <p:nvSpPr>
          <p:cNvPr id="93187" name="Rectangle 2"/>
          <p:cNvSpPr>
            <a:spLocks noGrp="1" noRot="1" noChangeAspect="1" noChangeArrowheads="1" noTextEdit="1"/>
          </p:cNvSpPr>
          <p:nvPr>
            <p:ph type="sldImg"/>
          </p:nvPr>
        </p:nvSpPr>
        <p:spPr>
          <a:solidFill>
            <a:srgbClr val="FFFFFF"/>
          </a:solidFill>
          <a:ln/>
        </p:spPr>
      </p:sp>
      <p:sp>
        <p:nvSpPr>
          <p:cNvPr id="931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fr-FR" altLang="en-US" dirty="0" err="1">
                <a:latin typeface="Times" panose="02020603050405020304" pitchFamily="18" charset="0"/>
                <a:ea typeface="ＭＳ Ｐゴシック" panose="020B0600070205080204" pitchFamily="34" charset="-128"/>
              </a:rPr>
              <a:t>Obtain</a:t>
            </a:r>
            <a:r>
              <a:rPr lang="fr-FR" altLang="en-US" dirty="0">
                <a:latin typeface="Times" panose="02020603050405020304" pitchFamily="18" charset="0"/>
                <a:ea typeface="ＭＳ Ｐゴシック" panose="020B0600070205080204" pitchFamily="34" charset="-128"/>
              </a:rPr>
              <a:t> </a:t>
            </a:r>
            <a:r>
              <a:rPr lang="fr-FR" altLang="en-US" dirty="0" err="1">
                <a:latin typeface="Times" panose="02020603050405020304" pitchFamily="18" charset="0"/>
                <a:ea typeface="ＭＳ Ｐゴシック" panose="020B0600070205080204" pitchFamily="34" charset="-128"/>
              </a:rPr>
              <a:t>benefit</a:t>
            </a:r>
            <a:endParaRPr lang="fr-FR" altLang="en-US" dirty="0">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0218874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381000" y="685800"/>
            <a:ext cx="6096000" cy="3429000"/>
          </a:xfrm>
        </p:spPr>
      </p:sp>
      <p:sp>
        <p:nvSpPr>
          <p:cNvPr id="3" name="2 - Θέση σημειώσεων"/>
          <p:cNvSpPr>
            <a:spLocks noGrp="1"/>
          </p:cNvSpPr>
          <p:nvPr>
            <p:ph type="body" idx="1"/>
          </p:nvPr>
        </p:nvSpPr>
        <p:spPr/>
        <p:txBody>
          <a:bodyPr>
            <a:normAutofit/>
          </a:bodyPr>
          <a:lstStyle/>
          <a:p>
            <a:r>
              <a:rPr lang="el-GR" dirty="0"/>
              <a:t>65 </a:t>
            </a:r>
            <a:r>
              <a:rPr lang="en-US" dirty="0" err="1"/>
              <a:t>vs</a:t>
            </a:r>
            <a:r>
              <a:rPr lang="en-US" baseline="0" dirty="0"/>
              <a:t> </a:t>
            </a:r>
            <a:r>
              <a:rPr lang="el-GR" baseline="0" dirty="0"/>
              <a:t>96</a:t>
            </a:r>
            <a:endParaRPr lang="el-GR" dirty="0"/>
          </a:p>
        </p:txBody>
      </p:sp>
      <p:sp>
        <p:nvSpPr>
          <p:cNvPr id="4" name="3 - Θέση αριθμού διαφάνειας"/>
          <p:cNvSpPr>
            <a:spLocks noGrp="1"/>
          </p:cNvSpPr>
          <p:nvPr>
            <p:ph type="sldNum" sz="quarter" idx="10"/>
          </p:nvPr>
        </p:nvSpPr>
        <p:spPr/>
        <p:txBody>
          <a:bodyPr/>
          <a:lstStyle/>
          <a:p>
            <a:pPr marL="0" marR="0" lvl="0" indent="0" algn="r" defTabSz="1042680" rtl="0" eaLnBrk="1" fontAlgn="auto" latinLnBrk="0" hangingPunct="1">
              <a:lnSpc>
                <a:spcPct val="100000"/>
              </a:lnSpc>
              <a:spcBef>
                <a:spcPts val="0"/>
              </a:spcBef>
              <a:spcAft>
                <a:spcPts val="0"/>
              </a:spcAft>
              <a:buClrTx/>
              <a:buSzTx/>
              <a:buFontTx/>
              <a:buNone/>
              <a:tabLst/>
              <a:defRPr/>
            </a:pPr>
            <a:fld id="{E17BED34-9BA5-4CE2-8CDE-1E091FD6D6D7}"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2680" rtl="0" eaLnBrk="1" fontAlgn="auto" latinLnBrk="0" hangingPunct="1">
                <a:lnSpc>
                  <a:spcPct val="100000"/>
                </a:lnSpc>
                <a:spcBef>
                  <a:spcPts val="0"/>
                </a:spcBef>
                <a:spcAft>
                  <a:spcPts val="0"/>
                </a:spcAft>
                <a:buClrTx/>
                <a:buSzTx/>
                <a:buFontTx/>
                <a:buNone/>
                <a:tabLst/>
                <a:defRPr/>
              </a:pPr>
              <a:t>59</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6509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Ήπια υπαισθησία, </a:t>
            </a:r>
            <a:r>
              <a:rPr lang="en-US" dirty="0"/>
              <a:t>Barre </a:t>
            </a:r>
            <a:r>
              <a:rPr lang="el-GR" dirty="0"/>
              <a:t>άκρων</a:t>
            </a:r>
          </a:p>
        </p:txBody>
      </p:sp>
      <p:sp>
        <p:nvSpPr>
          <p:cNvPr id="4" name="Θέση αριθμού διαφάνειας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F90F0F-932D-4CB7-9CB1-1788A1EE5BC6}"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00149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725" y="519113"/>
            <a:ext cx="7315200" cy="4114800"/>
          </a:xfrm>
        </p:spPr>
      </p:sp>
      <p:sp>
        <p:nvSpPr>
          <p:cNvPr id="3" name="Notes Placeholder 2"/>
          <p:cNvSpPr>
            <a:spLocks noGrp="1"/>
          </p:cNvSpPr>
          <p:nvPr>
            <p:ph type="body" idx="1"/>
          </p:nvPr>
        </p:nvSpPr>
        <p:spPr/>
        <p:txBody>
          <a:bodyPr/>
          <a:lstStyle/>
          <a:p>
            <a:pPr defTabSz="924407">
              <a:defRPr/>
            </a:pPr>
            <a:r>
              <a:rPr lang="en-GB" sz="1000" b="1" dirty="0">
                <a:solidFill>
                  <a:prstClr val="black"/>
                </a:solidFill>
                <a:latin typeface="Arial" panose="020B0604020202020204" pitchFamily="34" charset="0"/>
                <a:cs typeface="Arial" panose="020B0604020202020204" pitchFamily="34" charset="0"/>
              </a:rPr>
              <a:t>Abbreviations</a:t>
            </a:r>
          </a:p>
          <a:p>
            <a:pPr defTabSz="924407">
              <a:defRPr/>
            </a:pPr>
            <a:r>
              <a:rPr lang="en-GB" sz="1000" dirty="0">
                <a:solidFill>
                  <a:prstClr val="black"/>
                </a:solidFill>
                <a:latin typeface="Arial" panose="020B0604020202020204" pitchFamily="34" charset="0"/>
                <a:cs typeface="Arial" panose="020B0604020202020204" pitchFamily="34" charset="0"/>
              </a:rPr>
              <a:t>CV, cardiovascular; HDL-C, high-density lipoprotein cholesterol; LDL-C, low-density lipoprotein cholesterol; PCSK9, </a:t>
            </a:r>
            <a:r>
              <a:rPr lang="en-GB" sz="1000" dirty="0" err="1">
                <a:solidFill>
                  <a:prstClr val="black"/>
                </a:solidFill>
                <a:latin typeface="Arial" panose="020B0604020202020204" pitchFamily="34" charset="0"/>
                <a:cs typeface="Arial" panose="020B0604020202020204" pitchFamily="34" charset="0"/>
              </a:rPr>
              <a:t>proprotein</a:t>
            </a:r>
            <a:r>
              <a:rPr lang="en-GB" sz="1000" dirty="0">
                <a:solidFill>
                  <a:prstClr val="black"/>
                </a:solidFill>
                <a:latin typeface="Arial" panose="020B0604020202020204" pitchFamily="34" charset="0"/>
                <a:cs typeface="Arial" panose="020B0604020202020204" pitchFamily="34" charset="0"/>
              </a:rPr>
              <a:t> convertase </a:t>
            </a:r>
            <a:r>
              <a:rPr lang="en-GB" sz="1000" dirty="0" err="1">
                <a:solidFill>
                  <a:prstClr val="black"/>
                </a:solidFill>
                <a:latin typeface="Arial" panose="020B0604020202020204" pitchFamily="34" charset="0"/>
                <a:cs typeface="Arial" panose="020B0604020202020204" pitchFamily="34" charset="0"/>
              </a:rPr>
              <a:t>subtilisin</a:t>
            </a:r>
            <a:r>
              <a:rPr lang="en-GB" sz="1000" dirty="0">
                <a:solidFill>
                  <a:prstClr val="black"/>
                </a:solidFill>
                <a:latin typeface="Arial" panose="020B0604020202020204" pitchFamily="34" charset="0"/>
                <a:cs typeface="Arial" panose="020B0604020202020204" pitchFamily="34" charset="0"/>
              </a:rPr>
              <a:t>/</a:t>
            </a:r>
            <a:r>
              <a:rPr lang="en-GB" sz="1000" dirty="0" err="1">
                <a:solidFill>
                  <a:prstClr val="black"/>
                </a:solidFill>
                <a:latin typeface="Arial" panose="020B0604020202020204" pitchFamily="34" charset="0"/>
                <a:cs typeface="Arial" panose="020B0604020202020204" pitchFamily="34" charset="0"/>
              </a:rPr>
              <a:t>kexin</a:t>
            </a:r>
            <a:r>
              <a:rPr lang="en-GB" sz="1000" dirty="0">
                <a:solidFill>
                  <a:prstClr val="black"/>
                </a:solidFill>
                <a:latin typeface="Arial" panose="020B0604020202020204" pitchFamily="34" charset="0"/>
                <a:cs typeface="Arial" panose="020B0604020202020204" pitchFamily="34" charset="0"/>
              </a:rPr>
              <a:t> type 9.</a:t>
            </a:r>
          </a:p>
          <a:p>
            <a:pPr defTabSz="924407">
              <a:defRPr/>
            </a:pPr>
            <a:endParaRPr lang="en-GB" sz="1000" dirty="0">
              <a:solidFill>
                <a:prstClr val="black"/>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66137" rtl="0" eaLnBrk="1" fontAlgn="auto" latinLnBrk="0" hangingPunct="1">
              <a:lnSpc>
                <a:spcPct val="100000"/>
              </a:lnSpc>
              <a:spcBef>
                <a:spcPts val="0"/>
              </a:spcBef>
              <a:spcAft>
                <a:spcPts val="0"/>
              </a:spcAft>
              <a:buClrTx/>
              <a:buSzTx/>
              <a:buFontTx/>
              <a:buNone/>
              <a:tabLst/>
              <a:defRPr/>
            </a:pPr>
            <a:fld id="{FFBB2FDC-D3F1-462F-9F98-A42D5A459697}" type="slidenum">
              <a:rPr kumimoji="0" lang="en-GB" sz="1300" b="0" i="0" u="none" strike="noStrike" kern="1200" cap="none" spc="0" normalizeH="0" baseline="0" noProof="0">
                <a:ln>
                  <a:noFill/>
                </a:ln>
                <a:solidFill>
                  <a:prstClr val="black"/>
                </a:solidFill>
                <a:effectLst/>
                <a:uLnTx/>
                <a:uFillTx/>
                <a:latin typeface="Calibri"/>
                <a:ea typeface="+mn-ea"/>
                <a:cs typeface="+mn-cs"/>
              </a:rPr>
              <a:pPr marL="0" marR="0" lvl="0" indent="0" algn="r" defTabSz="966137" rtl="0" eaLnBrk="1" fontAlgn="auto" latinLnBrk="0" hangingPunct="1">
                <a:lnSpc>
                  <a:spcPct val="100000"/>
                </a:lnSpc>
                <a:spcBef>
                  <a:spcPts val="0"/>
                </a:spcBef>
                <a:spcAft>
                  <a:spcPts val="0"/>
                </a:spcAft>
                <a:buClrTx/>
                <a:buSzTx/>
                <a:buFontTx/>
                <a:buNone/>
                <a:tabLst/>
                <a:defRPr/>
              </a:pPr>
              <a:t>64</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3973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80200" cy="37592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66137" rtl="0" eaLnBrk="1" fontAlgn="auto" latinLnBrk="0" hangingPunct="1">
              <a:lnSpc>
                <a:spcPct val="100000"/>
              </a:lnSpc>
              <a:spcBef>
                <a:spcPts val="0"/>
              </a:spcBef>
              <a:spcAft>
                <a:spcPts val="0"/>
              </a:spcAft>
              <a:buClrTx/>
              <a:buSzTx/>
              <a:buFontTx/>
              <a:buNone/>
              <a:tabLst/>
              <a:defRPr/>
            </a:pPr>
            <a:endParaRPr kumimoji="0" lang="nb-NO" sz="13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66137" rtl="0" eaLnBrk="1" fontAlgn="auto" latinLnBrk="0" hangingPunct="1">
              <a:lnSpc>
                <a:spcPct val="100000"/>
              </a:lnSpc>
              <a:spcBef>
                <a:spcPts val="0"/>
              </a:spcBef>
              <a:spcAft>
                <a:spcPts val="0"/>
              </a:spcAft>
              <a:buClrTx/>
              <a:buSzTx/>
              <a:buFontTx/>
              <a:buNone/>
              <a:tabLst/>
              <a:defRPr/>
            </a:pPr>
            <a:endParaRPr kumimoji="0" lang="nb-NO" sz="13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66137" rtl="0" eaLnBrk="1" fontAlgn="auto" latinLnBrk="0" hangingPunct="1">
              <a:lnSpc>
                <a:spcPct val="100000"/>
              </a:lnSpc>
              <a:spcBef>
                <a:spcPts val="0"/>
              </a:spcBef>
              <a:spcAft>
                <a:spcPts val="0"/>
              </a:spcAft>
              <a:buClrTx/>
              <a:buSzTx/>
              <a:buFontTx/>
              <a:buNone/>
              <a:tabLst/>
              <a:defRPr/>
            </a:pPr>
            <a:fld id="{3CD5419C-918A-413C-AE07-B132D21A259C}" type="slidenum">
              <a:rPr kumimoji="0" lang="nb-NO" sz="1300" b="0" i="0" u="none" strike="noStrike" kern="1200" cap="none" spc="0" normalizeH="0" baseline="0" noProof="0">
                <a:ln>
                  <a:noFill/>
                </a:ln>
                <a:solidFill>
                  <a:prstClr val="black"/>
                </a:solidFill>
                <a:effectLst/>
                <a:uLnTx/>
                <a:uFillTx/>
                <a:latin typeface="Calibri"/>
                <a:ea typeface="+mn-ea"/>
                <a:cs typeface="+mn-cs"/>
              </a:rPr>
              <a:pPr marL="0" marR="0" lvl="0" indent="0" algn="r" defTabSz="966137" rtl="0" eaLnBrk="1" fontAlgn="auto" latinLnBrk="0" hangingPunct="1">
                <a:lnSpc>
                  <a:spcPct val="100000"/>
                </a:lnSpc>
                <a:spcBef>
                  <a:spcPts val="0"/>
                </a:spcBef>
                <a:spcAft>
                  <a:spcPts val="0"/>
                </a:spcAft>
                <a:buClrTx/>
                <a:buSzTx/>
                <a:buFontTx/>
                <a:buNone/>
                <a:tabLst/>
                <a:defRPr/>
              </a:pPr>
              <a:t>65</a:t>
            </a:fld>
            <a:endParaRPr kumimoji="0" lang="nb-NO"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45381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80200" cy="37592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66137" rtl="0" eaLnBrk="1" fontAlgn="auto" latinLnBrk="0" hangingPunct="1">
              <a:lnSpc>
                <a:spcPct val="100000"/>
              </a:lnSpc>
              <a:spcBef>
                <a:spcPts val="0"/>
              </a:spcBef>
              <a:spcAft>
                <a:spcPts val="0"/>
              </a:spcAft>
              <a:buClrTx/>
              <a:buSzTx/>
              <a:buFontTx/>
              <a:buNone/>
              <a:tabLst/>
              <a:defRPr/>
            </a:pPr>
            <a:endParaRPr kumimoji="0" lang="nb-NO" sz="13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66137" rtl="0" eaLnBrk="1" fontAlgn="auto" latinLnBrk="0" hangingPunct="1">
              <a:lnSpc>
                <a:spcPct val="100000"/>
              </a:lnSpc>
              <a:spcBef>
                <a:spcPts val="0"/>
              </a:spcBef>
              <a:spcAft>
                <a:spcPts val="0"/>
              </a:spcAft>
              <a:buClrTx/>
              <a:buSzTx/>
              <a:buFontTx/>
              <a:buNone/>
              <a:tabLst/>
              <a:defRPr/>
            </a:pPr>
            <a:endParaRPr kumimoji="0" lang="nb-NO" sz="13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66137" rtl="0" eaLnBrk="1" fontAlgn="auto" latinLnBrk="0" hangingPunct="1">
              <a:lnSpc>
                <a:spcPct val="100000"/>
              </a:lnSpc>
              <a:spcBef>
                <a:spcPts val="0"/>
              </a:spcBef>
              <a:spcAft>
                <a:spcPts val="0"/>
              </a:spcAft>
              <a:buClrTx/>
              <a:buSzTx/>
              <a:buFontTx/>
              <a:buNone/>
              <a:tabLst/>
              <a:defRPr/>
            </a:pPr>
            <a:fld id="{3CD5419C-918A-413C-AE07-B132D21A259C}" type="slidenum">
              <a:rPr kumimoji="0" lang="nb-NO" sz="1300" b="0" i="0" u="none" strike="noStrike" kern="1200" cap="none" spc="0" normalizeH="0" baseline="0" noProof="0">
                <a:ln>
                  <a:noFill/>
                </a:ln>
                <a:solidFill>
                  <a:prstClr val="black"/>
                </a:solidFill>
                <a:effectLst/>
                <a:uLnTx/>
                <a:uFillTx/>
                <a:latin typeface="Calibri"/>
                <a:ea typeface="+mn-ea"/>
                <a:cs typeface="+mn-cs"/>
              </a:rPr>
              <a:pPr marL="0" marR="0" lvl="0" indent="0" algn="r" defTabSz="966137" rtl="0" eaLnBrk="1" fontAlgn="auto" latinLnBrk="0" hangingPunct="1">
                <a:lnSpc>
                  <a:spcPct val="100000"/>
                </a:lnSpc>
                <a:spcBef>
                  <a:spcPts val="0"/>
                </a:spcBef>
                <a:spcAft>
                  <a:spcPts val="0"/>
                </a:spcAft>
                <a:buClrTx/>
                <a:buSzTx/>
                <a:buFontTx/>
                <a:buNone/>
                <a:tabLst/>
                <a:defRPr/>
              </a:pPr>
              <a:t>66</a:t>
            </a:fld>
            <a:endParaRPr kumimoji="0" lang="nb-NO"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9993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80200" cy="37592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66137" rtl="0" eaLnBrk="1" fontAlgn="auto" latinLnBrk="0" hangingPunct="1">
              <a:lnSpc>
                <a:spcPct val="100000"/>
              </a:lnSpc>
              <a:spcBef>
                <a:spcPts val="0"/>
              </a:spcBef>
              <a:spcAft>
                <a:spcPts val="0"/>
              </a:spcAft>
              <a:buClrTx/>
              <a:buSzTx/>
              <a:buFontTx/>
              <a:buNone/>
              <a:tabLst/>
              <a:defRPr/>
            </a:pPr>
            <a:endParaRPr kumimoji="0" lang="nb-NO" sz="13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66137" rtl="0" eaLnBrk="1" fontAlgn="auto" latinLnBrk="0" hangingPunct="1">
              <a:lnSpc>
                <a:spcPct val="100000"/>
              </a:lnSpc>
              <a:spcBef>
                <a:spcPts val="0"/>
              </a:spcBef>
              <a:spcAft>
                <a:spcPts val="0"/>
              </a:spcAft>
              <a:buClrTx/>
              <a:buSzTx/>
              <a:buFontTx/>
              <a:buNone/>
              <a:tabLst/>
              <a:defRPr/>
            </a:pPr>
            <a:endParaRPr kumimoji="0" lang="nb-NO" sz="13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66137" rtl="0" eaLnBrk="1" fontAlgn="auto" latinLnBrk="0" hangingPunct="1">
              <a:lnSpc>
                <a:spcPct val="100000"/>
              </a:lnSpc>
              <a:spcBef>
                <a:spcPts val="0"/>
              </a:spcBef>
              <a:spcAft>
                <a:spcPts val="0"/>
              </a:spcAft>
              <a:buClrTx/>
              <a:buSzTx/>
              <a:buFontTx/>
              <a:buNone/>
              <a:tabLst/>
              <a:defRPr/>
            </a:pPr>
            <a:fld id="{3CD5419C-918A-413C-AE07-B132D21A259C}" type="slidenum">
              <a:rPr kumimoji="0" lang="nb-NO" sz="1300" b="0" i="0" u="none" strike="noStrike" kern="1200" cap="none" spc="0" normalizeH="0" baseline="0" noProof="0">
                <a:ln>
                  <a:noFill/>
                </a:ln>
                <a:solidFill>
                  <a:prstClr val="black"/>
                </a:solidFill>
                <a:effectLst/>
                <a:uLnTx/>
                <a:uFillTx/>
                <a:latin typeface="Calibri"/>
                <a:ea typeface="+mn-ea"/>
                <a:cs typeface="+mn-cs"/>
              </a:rPr>
              <a:pPr marL="0" marR="0" lvl="0" indent="0" algn="r" defTabSz="966137" rtl="0" eaLnBrk="1" fontAlgn="auto" latinLnBrk="0" hangingPunct="1">
                <a:lnSpc>
                  <a:spcPct val="100000"/>
                </a:lnSpc>
                <a:spcBef>
                  <a:spcPts val="0"/>
                </a:spcBef>
                <a:spcAft>
                  <a:spcPts val="0"/>
                </a:spcAft>
                <a:buClrTx/>
                <a:buSzTx/>
                <a:buFontTx/>
                <a:buNone/>
                <a:tabLst/>
                <a:defRPr/>
              </a:pPr>
              <a:t>67</a:t>
            </a:fld>
            <a:endParaRPr kumimoji="0" lang="nb-NO"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38270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381000" y="685800"/>
            <a:ext cx="6096000" cy="34290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E17BED34-9BA5-4CE2-8CDE-1E091FD6D6D7}" type="slidenum">
              <a:rPr lang="el-GR" smtClean="0"/>
              <a:pPr/>
              <a:t>68</a:t>
            </a:fld>
            <a:endParaRPr lang="el-G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1 - Θέση εικόνας διαφάνειας"/>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120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a:t>Attenuation of statin intensity</a:t>
            </a:r>
            <a:endParaRPr lang="el-GR"/>
          </a:p>
        </p:txBody>
      </p:sp>
      <p:sp>
        <p:nvSpPr>
          <p:cNvPr id="51204"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4E05210-48E1-448A-8D66-386E6A875F50}" type="slidenum">
              <a:rPr lang="el-GR" smtClean="0"/>
              <a:pPr/>
              <a:t>69</a:t>
            </a:fld>
            <a:endParaRPr 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 Θέση εικόνας διαφάνειας"/>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2227"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a:t>11,1 and 9,5%</a:t>
            </a:r>
            <a:endParaRPr lang="el-GR"/>
          </a:p>
        </p:txBody>
      </p:sp>
      <p:sp>
        <p:nvSpPr>
          <p:cNvPr id="52228"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7E22E82-4519-45DF-98CA-DDD7C95C4450}" type="slidenum">
              <a:rPr lang="el-GR" smtClean="0"/>
              <a:pPr/>
              <a:t>70</a:t>
            </a:fld>
            <a:endParaRPr 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Ήπια υπαισθησία, </a:t>
            </a:r>
            <a:r>
              <a:rPr lang="en-US" dirty="0"/>
              <a:t>Barre </a:t>
            </a:r>
            <a:r>
              <a:rPr lang="el-GR" dirty="0"/>
              <a:t>άκρων</a:t>
            </a:r>
          </a:p>
        </p:txBody>
      </p:sp>
      <p:sp>
        <p:nvSpPr>
          <p:cNvPr id="4" name="Θέση αριθμού διαφάνειας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F90F0F-932D-4CB7-9CB1-1788A1EE5BC6}"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490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F8516D-D3A0-4E8E-B5C0-B480E71A1DAE}"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325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212121"/>
                </a:solidFill>
                <a:effectLst/>
                <a:latin typeface="Merriweather" panose="00000500000000000000" pitchFamily="2" charset="0"/>
              </a:rPr>
              <a:t>Safe Implementation of Treatments in Stroke</a:t>
            </a:r>
          </a:p>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F8516D-D3A0-4E8E-B5C0-B480E71A1DAE}"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0901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212121"/>
                </a:solidFill>
                <a:effectLst/>
                <a:latin typeface="Merriweather" panose="00000500000000000000" pitchFamily="2" charset="0"/>
              </a:rPr>
              <a:t>Safe Implementation of Treatments in Stroke</a:t>
            </a:r>
          </a:p>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F8516D-D3A0-4E8E-B5C0-B480E71A1DAE}"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991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RCT</a:t>
            </a:r>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F8516D-D3A0-4E8E-B5C0-B480E71A1DAE}"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9349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Ήπια υπαισθησία, </a:t>
            </a:r>
            <a:r>
              <a:rPr lang="en-US" dirty="0"/>
              <a:t>Barre </a:t>
            </a:r>
            <a:r>
              <a:rPr lang="el-GR" dirty="0"/>
              <a:t>άκρων</a:t>
            </a:r>
          </a:p>
        </p:txBody>
      </p:sp>
      <p:sp>
        <p:nvSpPr>
          <p:cNvPr id="4" name="Θέση αριθμού διαφάνειας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F90F0F-932D-4CB7-9CB1-1788A1EE5BC6}"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762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017F7B1-4DCD-4CFC-8C00-DF2EF57B7112}" type="slidenum">
              <a:rPr lang="fr-FR" smtClean="0"/>
              <a:t>18</a:t>
            </a:fld>
            <a:endParaRPr lang="fr-FR"/>
          </a:p>
        </p:txBody>
      </p:sp>
    </p:spTree>
    <p:extLst>
      <p:ext uri="{BB962C8B-B14F-4D97-AF65-F5344CB8AC3E}">
        <p14:creationId xmlns:p14="http://schemas.microsoft.com/office/powerpoint/2010/main" val="2526926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Ήπια υπαισθησία, </a:t>
            </a:r>
            <a:r>
              <a:rPr lang="en-US" dirty="0"/>
              <a:t>Barre </a:t>
            </a:r>
            <a:r>
              <a:rPr lang="el-GR" dirty="0"/>
              <a:t>άκρων</a:t>
            </a:r>
          </a:p>
        </p:txBody>
      </p:sp>
      <p:sp>
        <p:nvSpPr>
          <p:cNvPr id="4" name="Θέση αριθμού διαφάνειας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F90F0F-932D-4CB7-9CB1-1788A1EE5BC6}"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471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F13356CE-8D66-4B66-A778-B9588D17C25A}" type="datetimeFigureOut">
              <a:rPr lang="el-GR" smtClean="0"/>
              <a:t>20/5/2024</a:t>
            </a:fld>
            <a:endParaRPr lang="el-GR"/>
          </a:p>
        </p:txBody>
      </p:sp>
      <p:sp>
        <p:nvSpPr>
          <p:cNvPr id="5" name="Footer Placeholder 4"/>
          <p:cNvSpPr>
            <a:spLocks noGrp="1"/>
          </p:cNvSpPr>
          <p:nvPr>
            <p:ph type="ftr" sz="quarter" idx="11"/>
          </p:nvPr>
        </p:nvSpPr>
        <p:spPr/>
        <p:txBody>
          <a:bodyPr/>
          <a:lstStyle/>
          <a:p>
            <a:endParaRPr lang="el-G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9BC27195-EE4B-4A66-AC85-8450EE9CBA09}" type="slidenum">
              <a:rPr lang="el-GR" smtClean="0"/>
              <a:t>‹#›</a:t>
            </a:fld>
            <a:endParaRPr lang="el-GR"/>
          </a:p>
        </p:txBody>
      </p:sp>
    </p:spTree>
    <p:extLst>
      <p:ext uri="{BB962C8B-B14F-4D97-AF65-F5344CB8AC3E}">
        <p14:creationId xmlns:p14="http://schemas.microsoft.com/office/powerpoint/2010/main" val="2251305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F13356CE-8D66-4B66-A778-B9588D17C25A}" type="datetimeFigureOut">
              <a:rPr lang="el-GR" smtClean="0"/>
              <a:t>20/5/2024</a:t>
            </a:fld>
            <a:endParaRPr lang="el-GR"/>
          </a:p>
        </p:txBody>
      </p:sp>
      <p:sp>
        <p:nvSpPr>
          <p:cNvPr id="5" name="Footer Placeholder 4"/>
          <p:cNvSpPr>
            <a:spLocks noGrp="1"/>
          </p:cNvSpPr>
          <p:nvPr>
            <p:ph type="ftr" sz="quarter" idx="11"/>
          </p:nvPr>
        </p:nvSpPr>
        <p:spPr/>
        <p:txBody>
          <a:bodyPr/>
          <a:lstStyle/>
          <a:p>
            <a:endParaRPr lang="el-G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BC27195-EE4B-4A66-AC85-8450EE9CBA09}" type="slidenum">
              <a:rPr lang="el-GR" smtClean="0"/>
              <a:t>‹#›</a:t>
            </a:fld>
            <a:endParaRPr lang="el-GR"/>
          </a:p>
        </p:txBody>
      </p:sp>
    </p:spTree>
    <p:extLst>
      <p:ext uri="{BB962C8B-B14F-4D97-AF65-F5344CB8AC3E}">
        <p14:creationId xmlns:p14="http://schemas.microsoft.com/office/powerpoint/2010/main" val="2897154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F13356CE-8D66-4B66-A778-B9588D17C25A}" type="datetimeFigureOut">
              <a:rPr lang="el-GR" smtClean="0"/>
              <a:t>20/5/2024</a:t>
            </a:fld>
            <a:endParaRPr lang="el-GR"/>
          </a:p>
        </p:txBody>
      </p:sp>
      <p:sp>
        <p:nvSpPr>
          <p:cNvPr id="5" name="Footer Placeholder 4"/>
          <p:cNvSpPr>
            <a:spLocks noGrp="1"/>
          </p:cNvSpPr>
          <p:nvPr>
            <p:ph type="ftr" sz="quarter" idx="11"/>
          </p:nvPr>
        </p:nvSpPr>
        <p:spPr/>
        <p:txBody>
          <a:bodyPr/>
          <a:lstStyle/>
          <a:p>
            <a:endParaRPr lang="el-G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BC27195-EE4B-4A66-AC85-8450EE9CBA09}" type="slidenum">
              <a:rPr lang="el-GR" smtClean="0"/>
              <a:t>‹#›</a:t>
            </a:fld>
            <a:endParaRPr lang="el-G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51947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fld id="{F13356CE-8D66-4B66-A778-B9588D17C25A}" type="datetimeFigureOut">
              <a:rPr lang="el-GR" smtClean="0"/>
              <a:t>20/5/2024</a:t>
            </a:fld>
            <a:endParaRPr lang="el-GR"/>
          </a:p>
        </p:txBody>
      </p:sp>
      <p:sp>
        <p:nvSpPr>
          <p:cNvPr id="6" name="Footer Placeholder 5"/>
          <p:cNvSpPr>
            <a:spLocks noGrp="1"/>
          </p:cNvSpPr>
          <p:nvPr>
            <p:ph type="ftr" sz="quarter" idx="11"/>
          </p:nvPr>
        </p:nvSpPr>
        <p:spPr/>
        <p:txBody>
          <a:bodyPr/>
          <a:lstStyle/>
          <a:p>
            <a:endParaRPr lang="el-G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BC27195-EE4B-4A66-AC85-8450EE9CBA09}" type="slidenum">
              <a:rPr lang="el-GR" smtClean="0"/>
              <a:t>‹#›</a:t>
            </a:fld>
            <a:endParaRPr lang="el-GR"/>
          </a:p>
        </p:txBody>
      </p:sp>
    </p:spTree>
    <p:extLst>
      <p:ext uri="{BB962C8B-B14F-4D97-AF65-F5344CB8AC3E}">
        <p14:creationId xmlns:p14="http://schemas.microsoft.com/office/powerpoint/2010/main" val="751818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fld id="{F13356CE-8D66-4B66-A778-B9588D17C25A}" type="datetimeFigureOut">
              <a:rPr lang="el-GR" smtClean="0"/>
              <a:t>20/5/2024</a:t>
            </a:fld>
            <a:endParaRPr lang="el-GR"/>
          </a:p>
        </p:txBody>
      </p:sp>
      <p:sp>
        <p:nvSpPr>
          <p:cNvPr id="6" name="Footer Placeholder 5"/>
          <p:cNvSpPr>
            <a:spLocks noGrp="1"/>
          </p:cNvSpPr>
          <p:nvPr>
            <p:ph type="ftr" sz="quarter" idx="11"/>
          </p:nvPr>
        </p:nvSpPr>
        <p:spPr/>
        <p:txBody>
          <a:bodyPr/>
          <a:lstStyle/>
          <a:p>
            <a:endParaRPr lang="el-G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BC27195-EE4B-4A66-AC85-8450EE9CBA09}" type="slidenum">
              <a:rPr lang="el-GR" smtClean="0"/>
              <a:t>‹#›</a:t>
            </a:fld>
            <a:endParaRPr lang="el-G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745025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l-GR"/>
              <a:t>Κάντε κλικ για να επεξεργαστείτε τον τίτλο υποδείγματος</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fld id="{F13356CE-8D66-4B66-A778-B9588D17C25A}" type="datetimeFigureOut">
              <a:rPr lang="el-GR" smtClean="0"/>
              <a:t>20/5/2024</a:t>
            </a:fld>
            <a:endParaRPr lang="el-GR"/>
          </a:p>
        </p:txBody>
      </p:sp>
      <p:sp>
        <p:nvSpPr>
          <p:cNvPr id="6" name="Footer Placeholder 5"/>
          <p:cNvSpPr>
            <a:spLocks noGrp="1"/>
          </p:cNvSpPr>
          <p:nvPr>
            <p:ph type="ftr" sz="quarter" idx="11"/>
          </p:nvPr>
        </p:nvSpPr>
        <p:spPr/>
        <p:txBody>
          <a:bodyPr/>
          <a:lstStyle/>
          <a:p>
            <a:endParaRPr lang="el-G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BC27195-EE4B-4A66-AC85-8450EE9CBA09}" type="slidenum">
              <a:rPr lang="el-GR" smtClean="0"/>
              <a:t>‹#›</a:t>
            </a:fld>
            <a:endParaRPr lang="el-GR"/>
          </a:p>
        </p:txBody>
      </p:sp>
    </p:spTree>
    <p:extLst>
      <p:ext uri="{BB962C8B-B14F-4D97-AF65-F5344CB8AC3E}">
        <p14:creationId xmlns:p14="http://schemas.microsoft.com/office/powerpoint/2010/main" val="4287694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13356CE-8D66-4B66-A778-B9588D17C25A}" type="datetimeFigureOut">
              <a:rPr lang="el-GR" smtClean="0"/>
              <a:t>20/5/2024</a:t>
            </a:fld>
            <a:endParaRPr lang="el-GR"/>
          </a:p>
        </p:txBody>
      </p:sp>
      <p:sp>
        <p:nvSpPr>
          <p:cNvPr id="5" name="Footer Placeholder 4"/>
          <p:cNvSpPr>
            <a:spLocks noGrp="1"/>
          </p:cNvSpPr>
          <p:nvPr>
            <p:ph type="ftr" sz="quarter" idx="11"/>
          </p:nvPr>
        </p:nvSpPr>
        <p:spPr/>
        <p:txBody>
          <a:bodyPr/>
          <a:lstStyle/>
          <a:p>
            <a:endParaRPr lang="el-G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BC27195-EE4B-4A66-AC85-8450EE9CBA09}" type="slidenum">
              <a:rPr lang="el-GR" smtClean="0"/>
              <a:t>‹#›</a:t>
            </a:fld>
            <a:endParaRPr lang="el-GR"/>
          </a:p>
        </p:txBody>
      </p:sp>
    </p:spTree>
    <p:extLst>
      <p:ext uri="{BB962C8B-B14F-4D97-AF65-F5344CB8AC3E}">
        <p14:creationId xmlns:p14="http://schemas.microsoft.com/office/powerpoint/2010/main" val="2931873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13356CE-8D66-4B66-A778-B9588D17C25A}" type="datetimeFigureOut">
              <a:rPr lang="el-GR" smtClean="0"/>
              <a:t>20/5/2024</a:t>
            </a:fld>
            <a:endParaRPr lang="el-GR"/>
          </a:p>
        </p:txBody>
      </p:sp>
      <p:sp>
        <p:nvSpPr>
          <p:cNvPr id="5" name="Footer Placeholder 4"/>
          <p:cNvSpPr>
            <a:spLocks noGrp="1"/>
          </p:cNvSpPr>
          <p:nvPr>
            <p:ph type="ftr" sz="quarter" idx="11"/>
          </p:nvPr>
        </p:nvSpPr>
        <p:spPr/>
        <p:txBody>
          <a:bodyPr/>
          <a:lstStyle/>
          <a:p>
            <a:endParaRPr lang="el-G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BC27195-EE4B-4A66-AC85-8450EE9CBA09}" type="slidenum">
              <a:rPr lang="el-GR" smtClean="0"/>
              <a:t>‹#›</a:t>
            </a:fld>
            <a:endParaRPr lang="el-GR"/>
          </a:p>
        </p:txBody>
      </p:sp>
    </p:spTree>
    <p:extLst>
      <p:ext uri="{BB962C8B-B14F-4D97-AF65-F5344CB8AC3E}">
        <p14:creationId xmlns:p14="http://schemas.microsoft.com/office/powerpoint/2010/main" val="8148075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28781C-DCCD-4A68-8247-CF08DD07CD90}"/>
              </a:ext>
            </a:extLst>
          </p:cNvPr>
          <p:cNvSpPr/>
          <p:nvPr userDrawn="1"/>
        </p:nvSpPr>
        <p:spPr>
          <a:xfrm>
            <a:off x="912251" y="767485"/>
            <a:ext cx="1125767" cy="91617"/>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912250" y="1053866"/>
            <a:ext cx="10366813" cy="1034129"/>
          </a:xfrm>
          <a:prstGeom prst="rect">
            <a:avLst/>
          </a:prstGeom>
        </p:spPr>
        <p:txBody>
          <a:bodyPr vert="horz" wrap="square" lIns="0" tIns="0" rIns="0" bIns="0" rtlCol="0" anchor="t" anchorCtr="0">
            <a:spAutoFit/>
          </a:bodyPr>
          <a:lstStyle>
            <a:lvl1pPr>
              <a:defRPr sz="3733"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br>
              <a:rPr lang="en-US" dirty="0"/>
            </a:br>
            <a:r>
              <a:rPr lang="en-US" dirty="0" err="1"/>
              <a:t>adipisicing</a:t>
            </a:r>
            <a:endParaRPr lang="en-US" dirty="0"/>
          </a:p>
        </p:txBody>
      </p:sp>
      <p:sp>
        <p:nvSpPr>
          <p:cNvPr id="27" name="Text Placeholder 7">
            <a:extLst>
              <a:ext uri="{FF2B5EF4-FFF2-40B4-BE49-F238E27FC236}">
                <a16:creationId xmlns:a16="http://schemas.microsoft.com/office/drawing/2014/main" id="{DBD9C579-5956-B949-A4A5-65F7D5D8BCAB}"/>
              </a:ext>
            </a:extLst>
          </p:cNvPr>
          <p:cNvSpPr>
            <a:spLocks noGrp="1"/>
          </p:cNvSpPr>
          <p:nvPr>
            <p:ph type="body" sz="quarter" idx="24"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dirty="0"/>
              <a:t>Kicker text HERE</a:t>
            </a:r>
          </a:p>
        </p:txBody>
      </p:sp>
      <p:sp>
        <p:nvSpPr>
          <p:cNvPr id="36" name="Text Placeholder 2">
            <a:extLst>
              <a:ext uri="{FF2B5EF4-FFF2-40B4-BE49-F238E27FC236}">
                <a16:creationId xmlns:a16="http://schemas.microsoft.com/office/drawing/2014/main" id="{0B521D4B-2740-0743-8A03-0930A43A725A}"/>
              </a:ext>
            </a:extLst>
          </p:cNvPr>
          <p:cNvSpPr>
            <a:spLocks noGrp="1"/>
          </p:cNvSpPr>
          <p:nvPr>
            <p:ph type="body" sz="quarter" idx="11" hasCustomPrompt="1"/>
          </p:nvPr>
        </p:nvSpPr>
        <p:spPr>
          <a:xfrm>
            <a:off x="912249" y="3167699"/>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37" name="Text Placeholder 22">
            <a:extLst>
              <a:ext uri="{FF2B5EF4-FFF2-40B4-BE49-F238E27FC236}">
                <a16:creationId xmlns:a16="http://schemas.microsoft.com/office/drawing/2014/main" id="{2F9AAD15-DC15-5743-B2CB-81DAB5BE9354}"/>
              </a:ext>
            </a:extLst>
          </p:cNvPr>
          <p:cNvSpPr>
            <a:spLocks noGrp="1"/>
          </p:cNvSpPr>
          <p:nvPr>
            <p:ph type="body" sz="quarter" idx="12" hasCustomPrompt="1"/>
          </p:nvPr>
        </p:nvSpPr>
        <p:spPr>
          <a:xfrm>
            <a:off x="912249" y="2749333"/>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dirty="0"/>
              <a:t>Lorem ipsum</a:t>
            </a:r>
          </a:p>
        </p:txBody>
      </p:sp>
      <p:sp>
        <p:nvSpPr>
          <p:cNvPr id="40" name="Text Placeholder 2">
            <a:extLst>
              <a:ext uri="{FF2B5EF4-FFF2-40B4-BE49-F238E27FC236}">
                <a16:creationId xmlns:a16="http://schemas.microsoft.com/office/drawing/2014/main" id="{E765D23B-1314-E242-BE32-44AB85C7E63F}"/>
              </a:ext>
            </a:extLst>
          </p:cNvPr>
          <p:cNvSpPr>
            <a:spLocks noGrp="1"/>
          </p:cNvSpPr>
          <p:nvPr>
            <p:ph type="body" sz="quarter" idx="25" hasCustomPrompt="1"/>
          </p:nvPr>
        </p:nvSpPr>
        <p:spPr>
          <a:xfrm>
            <a:off x="912249" y="5188373"/>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41" name="Text Placeholder 22">
            <a:extLst>
              <a:ext uri="{FF2B5EF4-FFF2-40B4-BE49-F238E27FC236}">
                <a16:creationId xmlns:a16="http://schemas.microsoft.com/office/drawing/2014/main" id="{417AE95B-53EC-024C-B901-A98431615EB9}"/>
              </a:ext>
            </a:extLst>
          </p:cNvPr>
          <p:cNvSpPr>
            <a:spLocks noGrp="1"/>
          </p:cNvSpPr>
          <p:nvPr>
            <p:ph type="body" sz="quarter" idx="26" hasCustomPrompt="1"/>
          </p:nvPr>
        </p:nvSpPr>
        <p:spPr>
          <a:xfrm>
            <a:off x="912249" y="4770008"/>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dirty="0"/>
              <a:t>Lorem ipsum</a:t>
            </a:r>
          </a:p>
        </p:txBody>
      </p:sp>
      <p:sp>
        <p:nvSpPr>
          <p:cNvPr id="42" name="Text Placeholder 2">
            <a:extLst>
              <a:ext uri="{FF2B5EF4-FFF2-40B4-BE49-F238E27FC236}">
                <a16:creationId xmlns:a16="http://schemas.microsoft.com/office/drawing/2014/main" id="{E67B2801-3608-674D-ADD4-1E44ED198498}"/>
              </a:ext>
            </a:extLst>
          </p:cNvPr>
          <p:cNvSpPr>
            <a:spLocks noGrp="1"/>
          </p:cNvSpPr>
          <p:nvPr>
            <p:ph type="body" sz="quarter" idx="27" hasCustomPrompt="1"/>
          </p:nvPr>
        </p:nvSpPr>
        <p:spPr>
          <a:xfrm>
            <a:off x="3610745" y="5188373"/>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43" name="Text Placeholder 22">
            <a:extLst>
              <a:ext uri="{FF2B5EF4-FFF2-40B4-BE49-F238E27FC236}">
                <a16:creationId xmlns:a16="http://schemas.microsoft.com/office/drawing/2014/main" id="{E215B41E-F15D-C841-82FA-4379FC3557EE}"/>
              </a:ext>
            </a:extLst>
          </p:cNvPr>
          <p:cNvSpPr>
            <a:spLocks noGrp="1"/>
          </p:cNvSpPr>
          <p:nvPr>
            <p:ph type="body" sz="quarter" idx="28" hasCustomPrompt="1"/>
          </p:nvPr>
        </p:nvSpPr>
        <p:spPr>
          <a:xfrm>
            <a:off x="3610745" y="4770008"/>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dirty="0"/>
              <a:t>Lorem ipsum</a:t>
            </a:r>
          </a:p>
        </p:txBody>
      </p:sp>
      <p:sp>
        <p:nvSpPr>
          <p:cNvPr id="44" name="Text Placeholder 2">
            <a:extLst>
              <a:ext uri="{FF2B5EF4-FFF2-40B4-BE49-F238E27FC236}">
                <a16:creationId xmlns:a16="http://schemas.microsoft.com/office/drawing/2014/main" id="{CD10A8B8-91CF-9E48-9318-8BA1ADF3299D}"/>
              </a:ext>
            </a:extLst>
          </p:cNvPr>
          <p:cNvSpPr>
            <a:spLocks noGrp="1"/>
          </p:cNvSpPr>
          <p:nvPr>
            <p:ph type="body" sz="quarter" idx="29" hasCustomPrompt="1"/>
          </p:nvPr>
        </p:nvSpPr>
        <p:spPr>
          <a:xfrm>
            <a:off x="6309241" y="5188373"/>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45" name="Text Placeholder 22">
            <a:extLst>
              <a:ext uri="{FF2B5EF4-FFF2-40B4-BE49-F238E27FC236}">
                <a16:creationId xmlns:a16="http://schemas.microsoft.com/office/drawing/2014/main" id="{75E94E2D-3D0F-6141-8986-3392B8CAD229}"/>
              </a:ext>
            </a:extLst>
          </p:cNvPr>
          <p:cNvSpPr>
            <a:spLocks noGrp="1"/>
          </p:cNvSpPr>
          <p:nvPr>
            <p:ph type="body" sz="quarter" idx="30" hasCustomPrompt="1"/>
          </p:nvPr>
        </p:nvSpPr>
        <p:spPr>
          <a:xfrm>
            <a:off x="6309241" y="4770008"/>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dirty="0"/>
              <a:t>Lorem ipsum</a:t>
            </a:r>
          </a:p>
        </p:txBody>
      </p:sp>
      <p:sp>
        <p:nvSpPr>
          <p:cNvPr id="46" name="Text Placeholder 2">
            <a:extLst>
              <a:ext uri="{FF2B5EF4-FFF2-40B4-BE49-F238E27FC236}">
                <a16:creationId xmlns:a16="http://schemas.microsoft.com/office/drawing/2014/main" id="{285B87F7-2B16-A041-958A-AA664AA1B105}"/>
              </a:ext>
            </a:extLst>
          </p:cNvPr>
          <p:cNvSpPr>
            <a:spLocks noGrp="1"/>
          </p:cNvSpPr>
          <p:nvPr>
            <p:ph type="body" sz="quarter" idx="31" hasCustomPrompt="1"/>
          </p:nvPr>
        </p:nvSpPr>
        <p:spPr>
          <a:xfrm>
            <a:off x="3610745" y="3167699"/>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47" name="Text Placeholder 22">
            <a:extLst>
              <a:ext uri="{FF2B5EF4-FFF2-40B4-BE49-F238E27FC236}">
                <a16:creationId xmlns:a16="http://schemas.microsoft.com/office/drawing/2014/main" id="{DBAD1EAA-1FD1-164B-A280-33E00754CEC2}"/>
              </a:ext>
            </a:extLst>
          </p:cNvPr>
          <p:cNvSpPr>
            <a:spLocks noGrp="1"/>
          </p:cNvSpPr>
          <p:nvPr>
            <p:ph type="body" sz="quarter" idx="32" hasCustomPrompt="1"/>
          </p:nvPr>
        </p:nvSpPr>
        <p:spPr>
          <a:xfrm>
            <a:off x="3610745" y="2749333"/>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dirty="0"/>
              <a:t>Lorem ipsum</a:t>
            </a:r>
          </a:p>
        </p:txBody>
      </p:sp>
      <p:sp>
        <p:nvSpPr>
          <p:cNvPr id="48" name="Text Placeholder 2">
            <a:extLst>
              <a:ext uri="{FF2B5EF4-FFF2-40B4-BE49-F238E27FC236}">
                <a16:creationId xmlns:a16="http://schemas.microsoft.com/office/drawing/2014/main" id="{705D251B-C902-2446-B74C-F68CD37D3BD8}"/>
              </a:ext>
            </a:extLst>
          </p:cNvPr>
          <p:cNvSpPr>
            <a:spLocks noGrp="1"/>
          </p:cNvSpPr>
          <p:nvPr>
            <p:ph type="body" sz="quarter" idx="33" hasCustomPrompt="1"/>
          </p:nvPr>
        </p:nvSpPr>
        <p:spPr>
          <a:xfrm>
            <a:off x="6309241" y="3167699"/>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49" name="Text Placeholder 22">
            <a:extLst>
              <a:ext uri="{FF2B5EF4-FFF2-40B4-BE49-F238E27FC236}">
                <a16:creationId xmlns:a16="http://schemas.microsoft.com/office/drawing/2014/main" id="{8B1D5655-0B6A-A347-9552-204BE998CE27}"/>
              </a:ext>
            </a:extLst>
          </p:cNvPr>
          <p:cNvSpPr>
            <a:spLocks noGrp="1"/>
          </p:cNvSpPr>
          <p:nvPr>
            <p:ph type="body" sz="quarter" idx="34" hasCustomPrompt="1"/>
          </p:nvPr>
        </p:nvSpPr>
        <p:spPr>
          <a:xfrm>
            <a:off x="6309241" y="2749333"/>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dirty="0"/>
              <a:t>Lorem ipsum</a:t>
            </a:r>
          </a:p>
        </p:txBody>
      </p:sp>
      <p:sp>
        <p:nvSpPr>
          <p:cNvPr id="50" name="Text Placeholder 2">
            <a:extLst>
              <a:ext uri="{FF2B5EF4-FFF2-40B4-BE49-F238E27FC236}">
                <a16:creationId xmlns:a16="http://schemas.microsoft.com/office/drawing/2014/main" id="{5614195E-C2C5-3C49-9146-74EC89312BF4}"/>
              </a:ext>
            </a:extLst>
          </p:cNvPr>
          <p:cNvSpPr>
            <a:spLocks noGrp="1"/>
          </p:cNvSpPr>
          <p:nvPr>
            <p:ph type="body" sz="quarter" idx="35" hasCustomPrompt="1"/>
          </p:nvPr>
        </p:nvSpPr>
        <p:spPr>
          <a:xfrm>
            <a:off x="9007737" y="3167699"/>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51" name="Text Placeholder 22">
            <a:extLst>
              <a:ext uri="{FF2B5EF4-FFF2-40B4-BE49-F238E27FC236}">
                <a16:creationId xmlns:a16="http://schemas.microsoft.com/office/drawing/2014/main" id="{ECAC70C6-1136-1B4C-80EB-F6D07E8EFB8E}"/>
              </a:ext>
            </a:extLst>
          </p:cNvPr>
          <p:cNvSpPr>
            <a:spLocks noGrp="1"/>
          </p:cNvSpPr>
          <p:nvPr>
            <p:ph type="body" sz="quarter" idx="36" hasCustomPrompt="1"/>
          </p:nvPr>
        </p:nvSpPr>
        <p:spPr>
          <a:xfrm>
            <a:off x="9007737" y="2749333"/>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dirty="0"/>
              <a:t>Lorem ipsum</a:t>
            </a:r>
          </a:p>
        </p:txBody>
      </p:sp>
      <p:sp>
        <p:nvSpPr>
          <p:cNvPr id="58" name="Text Placeholder 2">
            <a:extLst>
              <a:ext uri="{FF2B5EF4-FFF2-40B4-BE49-F238E27FC236}">
                <a16:creationId xmlns:a16="http://schemas.microsoft.com/office/drawing/2014/main" id="{F247382D-4DAC-6644-A8A9-8FBEF8331412}"/>
              </a:ext>
            </a:extLst>
          </p:cNvPr>
          <p:cNvSpPr>
            <a:spLocks noGrp="1"/>
          </p:cNvSpPr>
          <p:nvPr>
            <p:ph type="body" sz="quarter" idx="37" hasCustomPrompt="1"/>
          </p:nvPr>
        </p:nvSpPr>
        <p:spPr>
          <a:xfrm>
            <a:off x="9007737" y="5188373"/>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59" name="Text Placeholder 22">
            <a:extLst>
              <a:ext uri="{FF2B5EF4-FFF2-40B4-BE49-F238E27FC236}">
                <a16:creationId xmlns:a16="http://schemas.microsoft.com/office/drawing/2014/main" id="{1B4B640B-2C4E-0343-9F1E-1232FE2AB5E2}"/>
              </a:ext>
            </a:extLst>
          </p:cNvPr>
          <p:cNvSpPr>
            <a:spLocks noGrp="1"/>
          </p:cNvSpPr>
          <p:nvPr>
            <p:ph type="body" sz="quarter" idx="38" hasCustomPrompt="1"/>
          </p:nvPr>
        </p:nvSpPr>
        <p:spPr>
          <a:xfrm>
            <a:off x="9007737" y="4770008"/>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dirty="0"/>
              <a:t>Lorem ipsum</a:t>
            </a:r>
          </a:p>
        </p:txBody>
      </p:sp>
    </p:spTree>
    <p:extLst>
      <p:ext uri="{BB962C8B-B14F-4D97-AF65-F5344CB8AC3E}">
        <p14:creationId xmlns:p14="http://schemas.microsoft.com/office/powerpoint/2010/main" val="18511592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Τίτλος και περιεχόμενο">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744" y="188639"/>
            <a:ext cx="11055351" cy="828082"/>
          </a:xfrm>
        </p:spPr>
        <p:txBody>
          <a:bodyPr lIns="90000" anchor="ctr">
            <a:normAutofit/>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Edit Master text styles</a:t>
            </a:r>
          </a:p>
        </p:txBody>
      </p:sp>
      <p:sp>
        <p:nvSpPr>
          <p:cNvPr id="5" name="TextBox 4">
            <a:extLst>
              <a:ext uri="{FF2B5EF4-FFF2-40B4-BE49-F238E27FC236}">
                <a16:creationId xmlns:a16="http://schemas.microsoft.com/office/drawing/2014/main" id="{63C30238-5D3E-C94D-BFBB-81E7EA38E5D2}"/>
              </a:ext>
            </a:extLst>
          </p:cNvPr>
          <p:cNvSpPr txBox="1"/>
          <p:nvPr/>
        </p:nvSpPr>
        <p:spPr>
          <a:xfrm>
            <a:off x="5627537" y="6410065"/>
            <a:ext cx="6558116" cy="230832"/>
          </a:xfrm>
          <a:prstGeom prst="rect">
            <a:avLst/>
          </a:prstGeom>
          <a:noFill/>
        </p:spPr>
        <p:txBody>
          <a:bodyPr wrap="square" rtlCol="0">
            <a:spAutoFit/>
          </a:bodyPr>
          <a:lstStyle/>
          <a:p>
            <a:pPr algn="r"/>
            <a:endParaRPr lang="el-GR" sz="900" dirty="0">
              <a:solidFill>
                <a:schemeClr val="bg2">
                  <a:lumMod val="10000"/>
                </a:schemeClr>
              </a:solidFill>
            </a:endParaRPr>
          </a:p>
        </p:txBody>
      </p:sp>
      <p:sp>
        <p:nvSpPr>
          <p:cNvPr id="11" name="7 - Θέση κειμένου"/>
          <p:cNvSpPr>
            <a:spLocks noGrp="1"/>
          </p:cNvSpPr>
          <p:nvPr>
            <p:ph type="body" sz="quarter" idx="12" hasCustomPrompt="1"/>
          </p:nvPr>
        </p:nvSpPr>
        <p:spPr>
          <a:xfrm>
            <a:off x="5899149" y="6426202"/>
            <a:ext cx="6292851" cy="244475"/>
          </a:xfrm>
        </p:spPr>
        <p:txBody>
          <a:bodyPr>
            <a:noAutofit/>
          </a:bodyPr>
          <a:lstStyle>
            <a:lvl1pPr algn="r">
              <a:buNone/>
              <a:defRPr sz="1000"/>
            </a:lvl1pPr>
          </a:lstStyle>
          <a:p>
            <a:pPr lvl="0"/>
            <a:r>
              <a:rPr lang="en-US"/>
              <a:t>Edit Master text styles</a:t>
            </a:r>
          </a:p>
        </p:txBody>
      </p:sp>
    </p:spTree>
    <p:extLst>
      <p:ext uri="{BB962C8B-B14F-4D97-AF65-F5344CB8AC3E}">
        <p14:creationId xmlns:p14="http://schemas.microsoft.com/office/powerpoint/2010/main" val="1647958602"/>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Τίτλος και περιεχόμενο">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795" y="188643"/>
            <a:ext cx="11055351" cy="828082"/>
          </a:xfrm>
        </p:spPr>
        <p:txBody>
          <a:bodyPr lIns="102626" anchor="ctr">
            <a:normAutofit/>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Edit Master text styles</a:t>
            </a:r>
          </a:p>
        </p:txBody>
      </p:sp>
      <p:sp>
        <p:nvSpPr>
          <p:cNvPr id="5" name="TextBox 4">
            <a:extLst>
              <a:ext uri="{FF2B5EF4-FFF2-40B4-BE49-F238E27FC236}">
                <a16:creationId xmlns:a16="http://schemas.microsoft.com/office/drawing/2014/main" id="{63C30238-5D3E-C94D-BFBB-81E7EA38E5D2}"/>
              </a:ext>
            </a:extLst>
          </p:cNvPr>
          <p:cNvSpPr txBox="1"/>
          <p:nvPr/>
        </p:nvSpPr>
        <p:spPr>
          <a:xfrm>
            <a:off x="5627542" y="6410090"/>
            <a:ext cx="6558116" cy="235102"/>
          </a:xfrm>
          <a:prstGeom prst="rect">
            <a:avLst/>
          </a:prstGeom>
          <a:noFill/>
        </p:spPr>
        <p:txBody>
          <a:bodyPr wrap="square" lIns="94590" tIns="47294" rIns="94590" bIns="47294" rtlCol="0">
            <a:spAutoFit/>
          </a:bodyPr>
          <a:lstStyle/>
          <a:p>
            <a:pPr algn="r"/>
            <a:endParaRPr lang="el-GR" sz="907" dirty="0">
              <a:solidFill>
                <a:schemeClr val="bg2">
                  <a:lumMod val="10000"/>
                </a:schemeClr>
              </a:solidFill>
            </a:endParaRPr>
          </a:p>
        </p:txBody>
      </p:sp>
      <p:sp>
        <p:nvSpPr>
          <p:cNvPr id="11" name="7 - Θέση κειμένου"/>
          <p:cNvSpPr>
            <a:spLocks noGrp="1"/>
          </p:cNvSpPr>
          <p:nvPr>
            <p:ph type="body" sz="quarter" idx="12" hasCustomPrompt="1"/>
          </p:nvPr>
        </p:nvSpPr>
        <p:spPr>
          <a:xfrm>
            <a:off x="5899154" y="6426232"/>
            <a:ext cx="6292852" cy="244475"/>
          </a:xfrm>
        </p:spPr>
        <p:txBody>
          <a:bodyPr>
            <a:noAutofit/>
          </a:bodyPr>
          <a:lstStyle>
            <a:lvl1pPr algn="r">
              <a:buNone/>
              <a:defRPr sz="998"/>
            </a:lvl1pPr>
          </a:lstStyle>
          <a:p>
            <a:pPr lvl="0"/>
            <a:r>
              <a:rPr lang="en-US"/>
              <a:t>Edit Master text styles</a:t>
            </a:r>
          </a:p>
        </p:txBody>
      </p:sp>
    </p:spTree>
    <p:extLst>
      <p:ext uri="{BB962C8B-B14F-4D97-AF65-F5344CB8AC3E}">
        <p14:creationId xmlns:p14="http://schemas.microsoft.com/office/powerpoint/2010/main" val="3269173490"/>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13356CE-8D66-4B66-A778-B9588D17C25A}" type="datetimeFigureOut">
              <a:rPr lang="el-GR" smtClean="0"/>
              <a:t>20/5/2024</a:t>
            </a:fld>
            <a:endParaRPr lang="el-GR"/>
          </a:p>
        </p:txBody>
      </p:sp>
      <p:sp>
        <p:nvSpPr>
          <p:cNvPr id="5" name="Footer Placeholder 4"/>
          <p:cNvSpPr>
            <a:spLocks noGrp="1"/>
          </p:cNvSpPr>
          <p:nvPr>
            <p:ph type="ftr" sz="quarter" idx="11"/>
          </p:nvPr>
        </p:nvSpPr>
        <p:spPr/>
        <p:txBody>
          <a:bodyPr/>
          <a:lstStyle/>
          <a:p>
            <a:endParaRPr lang="el-G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BC27195-EE4B-4A66-AC85-8450EE9CBA09}" type="slidenum">
              <a:rPr lang="el-GR" smtClean="0"/>
              <a:t>‹#›</a:t>
            </a:fld>
            <a:endParaRPr lang="el-GR"/>
          </a:p>
        </p:txBody>
      </p:sp>
    </p:spTree>
    <p:extLst>
      <p:ext uri="{BB962C8B-B14F-4D97-AF65-F5344CB8AC3E}">
        <p14:creationId xmlns:p14="http://schemas.microsoft.com/office/powerpoint/2010/main" val="841801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Τίτλος και περιεχόμενο">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790" y="188643"/>
            <a:ext cx="11055351" cy="828082"/>
          </a:xfrm>
        </p:spPr>
        <p:txBody>
          <a:bodyPr lIns="102626" anchor="ctr">
            <a:normAutofit/>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Edit Master text styles</a:t>
            </a:r>
          </a:p>
        </p:txBody>
      </p:sp>
      <p:sp>
        <p:nvSpPr>
          <p:cNvPr id="5" name="TextBox 4">
            <a:extLst>
              <a:ext uri="{FF2B5EF4-FFF2-40B4-BE49-F238E27FC236}">
                <a16:creationId xmlns:a16="http://schemas.microsoft.com/office/drawing/2014/main" id="{63C30238-5D3E-C94D-BFBB-81E7EA38E5D2}"/>
              </a:ext>
            </a:extLst>
          </p:cNvPr>
          <p:cNvSpPr txBox="1"/>
          <p:nvPr/>
        </p:nvSpPr>
        <p:spPr>
          <a:xfrm>
            <a:off x="5627542" y="6410090"/>
            <a:ext cx="6558116" cy="235102"/>
          </a:xfrm>
          <a:prstGeom prst="rect">
            <a:avLst/>
          </a:prstGeom>
          <a:noFill/>
        </p:spPr>
        <p:txBody>
          <a:bodyPr wrap="square" lIns="94590" tIns="47294" rIns="94590" bIns="47294" rtlCol="0">
            <a:spAutoFit/>
          </a:bodyPr>
          <a:lstStyle/>
          <a:p>
            <a:pPr algn="r"/>
            <a:endParaRPr lang="el-GR" sz="907" dirty="0">
              <a:solidFill>
                <a:schemeClr val="bg2">
                  <a:lumMod val="10000"/>
                </a:schemeClr>
              </a:solidFill>
            </a:endParaRPr>
          </a:p>
        </p:txBody>
      </p:sp>
      <p:sp>
        <p:nvSpPr>
          <p:cNvPr id="11" name="7 - Θέση κειμένου"/>
          <p:cNvSpPr>
            <a:spLocks noGrp="1"/>
          </p:cNvSpPr>
          <p:nvPr>
            <p:ph type="body" sz="quarter" idx="12" hasCustomPrompt="1"/>
          </p:nvPr>
        </p:nvSpPr>
        <p:spPr>
          <a:xfrm>
            <a:off x="5899154" y="6426228"/>
            <a:ext cx="6292852" cy="244475"/>
          </a:xfrm>
        </p:spPr>
        <p:txBody>
          <a:bodyPr>
            <a:noAutofit/>
          </a:bodyPr>
          <a:lstStyle>
            <a:lvl1pPr algn="r">
              <a:buNone/>
              <a:defRPr sz="998"/>
            </a:lvl1pPr>
          </a:lstStyle>
          <a:p>
            <a:pPr lvl="0"/>
            <a:r>
              <a:rPr lang="en-US"/>
              <a:t>Edit Master text styles</a:t>
            </a:r>
          </a:p>
        </p:txBody>
      </p:sp>
    </p:spTree>
    <p:extLst>
      <p:ext uri="{BB962C8B-B14F-4D97-AF65-F5344CB8AC3E}">
        <p14:creationId xmlns:p14="http://schemas.microsoft.com/office/powerpoint/2010/main" val="4271122615"/>
      </p:ext>
    </p:extLst>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Τίτλος και περιεχόμενο">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744" y="188639"/>
            <a:ext cx="11055351" cy="828082"/>
          </a:xfrm>
        </p:spPr>
        <p:txBody>
          <a:bodyPr lIns="90000" anchor="ctr">
            <a:normAutofit/>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Edit Master text styles</a:t>
            </a:r>
          </a:p>
        </p:txBody>
      </p:sp>
      <p:sp>
        <p:nvSpPr>
          <p:cNvPr id="5" name="TextBox 4">
            <a:extLst>
              <a:ext uri="{FF2B5EF4-FFF2-40B4-BE49-F238E27FC236}">
                <a16:creationId xmlns:a16="http://schemas.microsoft.com/office/drawing/2014/main" id="{63C30238-5D3E-C94D-BFBB-81E7EA38E5D2}"/>
              </a:ext>
            </a:extLst>
          </p:cNvPr>
          <p:cNvSpPr txBox="1"/>
          <p:nvPr/>
        </p:nvSpPr>
        <p:spPr>
          <a:xfrm>
            <a:off x="5627537" y="6410065"/>
            <a:ext cx="6558116" cy="230832"/>
          </a:xfrm>
          <a:prstGeom prst="rect">
            <a:avLst/>
          </a:prstGeom>
          <a:noFill/>
        </p:spPr>
        <p:txBody>
          <a:bodyPr wrap="square" rtlCol="0">
            <a:spAutoFit/>
          </a:bodyPr>
          <a:lstStyle/>
          <a:p>
            <a:pPr algn="r"/>
            <a:endParaRPr lang="el-GR" sz="900" dirty="0">
              <a:solidFill>
                <a:schemeClr val="bg2">
                  <a:lumMod val="10000"/>
                </a:schemeClr>
              </a:solidFill>
            </a:endParaRPr>
          </a:p>
        </p:txBody>
      </p:sp>
      <p:sp>
        <p:nvSpPr>
          <p:cNvPr id="11" name="7 - Θέση κειμένου"/>
          <p:cNvSpPr>
            <a:spLocks noGrp="1"/>
          </p:cNvSpPr>
          <p:nvPr>
            <p:ph type="body" sz="quarter" idx="12" hasCustomPrompt="1"/>
          </p:nvPr>
        </p:nvSpPr>
        <p:spPr>
          <a:xfrm>
            <a:off x="5899149" y="6426202"/>
            <a:ext cx="6292851" cy="244475"/>
          </a:xfrm>
        </p:spPr>
        <p:txBody>
          <a:bodyPr>
            <a:noAutofit/>
          </a:bodyPr>
          <a:lstStyle>
            <a:lvl1pPr algn="r">
              <a:buNone/>
              <a:defRPr sz="1000"/>
            </a:lvl1pPr>
          </a:lstStyle>
          <a:p>
            <a:pPr lvl="0"/>
            <a:r>
              <a:rPr lang="en-US"/>
              <a:t>Edit Master text styles</a:t>
            </a:r>
          </a:p>
        </p:txBody>
      </p:sp>
    </p:spTree>
    <p:extLst>
      <p:ext uri="{BB962C8B-B14F-4D97-AF65-F5344CB8AC3E}">
        <p14:creationId xmlns:p14="http://schemas.microsoft.com/office/powerpoint/2010/main" val="387734973"/>
      </p:ext>
    </p:extLst>
  </p:cSld>
  <p:clrMapOvr>
    <a:masterClrMapping/>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7" name="Shape 27"/>
          <p:cNvSpPr>
            <a:spLocks noGrp="1"/>
          </p:cNvSpPr>
          <p:nvPr>
            <p:ph type="title"/>
          </p:nvPr>
        </p:nvSpPr>
        <p:spPr>
          <a:prstGeom prst="rect">
            <a:avLst/>
          </a:prstGeom>
        </p:spPr>
        <p:txBody>
          <a:bodyPr/>
          <a:lstStyle/>
          <a:p>
            <a:r>
              <a:t>Title Text</a:t>
            </a:r>
          </a:p>
        </p:txBody>
      </p:sp>
      <p:sp>
        <p:nvSpPr>
          <p:cNvPr id="28" name="Shape 28"/>
          <p:cNvSpPr>
            <a:spLocks noGrp="1"/>
          </p:cNvSpPr>
          <p:nvPr>
            <p:ph type="body" idx="1"/>
          </p:nvPr>
        </p:nvSpPr>
        <p:spPr>
          <a:prstGeom prst="rect">
            <a:avLst/>
          </a:prstGeom>
        </p:spPr>
        <p:txBody>
          <a:bodyPr/>
          <a:lstStyle>
            <a:lvl1pPr>
              <a:buClr>
                <a:srgbClr val="177BC1"/>
              </a:buClr>
              <a:defRPr>
                <a:latin typeface="Arial" panose="020B0604020202020204" pitchFamily="34" charset="0"/>
                <a:cs typeface="Arial" panose="020B0604020202020204" pitchFamily="34" charset="0"/>
              </a:defRPr>
            </a:lvl1pPr>
            <a:lvl2pPr>
              <a:buClr>
                <a:srgbClr val="177BC1"/>
              </a:buClr>
              <a:defRPr>
                <a:latin typeface="Arial" panose="020B0604020202020204" pitchFamily="34" charset="0"/>
                <a:cs typeface="Arial" panose="020B0604020202020204" pitchFamily="34" charset="0"/>
              </a:defRPr>
            </a:lvl2pPr>
            <a:lvl3pPr>
              <a:buClr>
                <a:srgbClr val="177BC1"/>
              </a:buClr>
              <a:defRPr sz="1814">
                <a:latin typeface="Arial" panose="020B0604020202020204" pitchFamily="34" charset="0"/>
                <a:cs typeface="Arial" panose="020B0604020202020204" pitchFamily="34" charset="0"/>
              </a:defRPr>
            </a:lvl3pPr>
            <a:lvl4pPr>
              <a:buClr>
                <a:srgbClr val="177BC1"/>
              </a:buClr>
              <a:defRPr sz="1633">
                <a:latin typeface="Arial" panose="020B0604020202020204" pitchFamily="34" charset="0"/>
                <a:cs typeface="Arial" panose="020B0604020202020204" pitchFamily="34" charset="0"/>
              </a:defRPr>
            </a:lvl4pPr>
            <a:lvl5pPr>
              <a:buClr>
                <a:srgbClr val="177BC1"/>
              </a:buClr>
              <a:defRPr sz="1452">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 name="Shape 29"/>
          <p:cNvSpPr>
            <a:spLocks noGrp="1"/>
          </p:cNvSpPr>
          <p:nvPr>
            <p:ph type="sldNum" sz="quarter" idx="2"/>
          </p:nvPr>
        </p:nvSpPr>
        <p:spPr>
          <a:xfrm>
            <a:off x="8457719" y="6217853"/>
            <a:ext cx="279883" cy="276999"/>
          </a:xfrm>
          <a:prstGeom prst="rect">
            <a:avLst/>
          </a:prstGeom>
        </p:spPr>
        <p:txBody>
          <a:bodyPr/>
          <a:lstStyle/>
          <a:p>
            <a:fld id="{86CB4B4D-7CA3-9044-876B-883B54F8677D}" type="slidenum">
              <a:rPr>
                <a:solidFill>
                  <a:srgbClr val="000000"/>
                </a:solidFill>
              </a:rPr>
              <a:pPr/>
              <a:t>‹#›</a:t>
            </a:fld>
            <a:endParaRPr dirty="0">
              <a:solidFill>
                <a:srgbClr val="000000"/>
              </a:solidFill>
            </a:endParaRPr>
          </a:p>
        </p:txBody>
      </p:sp>
      <p:sp>
        <p:nvSpPr>
          <p:cNvPr id="3" name="Text Placeholder 2"/>
          <p:cNvSpPr>
            <a:spLocks noGrp="1"/>
          </p:cNvSpPr>
          <p:nvPr>
            <p:ph type="body" sz="quarter" idx="10"/>
          </p:nvPr>
        </p:nvSpPr>
        <p:spPr>
          <a:xfrm>
            <a:off x="609612" y="6172204"/>
            <a:ext cx="5185832" cy="573088"/>
          </a:xfrm>
        </p:spPr>
        <p:txBody>
          <a:bodyPr anchor="b">
            <a:normAutofit/>
          </a:bodyPr>
          <a:lstStyle>
            <a:lvl1pPr marL="0" indent="0">
              <a:spcBef>
                <a:spcPts val="0"/>
              </a:spcBef>
              <a:buNone/>
              <a:defRPr sz="1089">
                <a:solidFill>
                  <a:srgbClr val="535353"/>
                </a:solidFill>
              </a:defRPr>
            </a:lvl1pPr>
          </a:lstStyle>
          <a:p>
            <a:pPr lvl="0"/>
            <a:r>
              <a:rPr lang="en-US" dirty="0"/>
              <a:t>Click to edit Master text styles</a:t>
            </a:r>
          </a:p>
        </p:txBody>
      </p:sp>
    </p:spTree>
    <p:extLst>
      <p:ext uri="{BB962C8B-B14F-4D97-AF65-F5344CB8AC3E}">
        <p14:creationId xmlns:p14="http://schemas.microsoft.com/office/powerpoint/2010/main" val="4077504939"/>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bg>
      <p:bgPr>
        <a:solidFill>
          <a:schemeClr val="bg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DA2477-D226-EC41-AD58-CB5B6DF1FE8F}"/>
              </a:ext>
            </a:extLst>
          </p:cNvPr>
          <p:cNvSpPr>
            <a:spLocks noGrp="1"/>
          </p:cNvSpPr>
          <p:nvPr>
            <p:ph idx="1"/>
          </p:nvPr>
        </p:nvSpPr>
        <p:spPr>
          <a:xfrm>
            <a:off x="218560" y="1608347"/>
            <a:ext cx="11053762" cy="4086288"/>
          </a:xfrm>
          <a:prstGeom prst="rect">
            <a:avLst/>
          </a:prstGeom>
        </p:spPr>
        <p:txBody>
          <a:bodyPr/>
          <a:lstStyle>
            <a:lvl1pPr>
              <a:lnSpc>
                <a:spcPct val="120000"/>
              </a:lnSpc>
              <a:defRPr sz="1400">
                <a:solidFill>
                  <a:schemeClr val="tx2"/>
                </a:solidFill>
              </a:defRPr>
            </a:lvl1pPr>
            <a:lvl2pPr marL="533400" indent="-228600">
              <a:defRPr sz="1200">
                <a:solidFill>
                  <a:schemeClr val="tx2"/>
                </a:solidFill>
              </a:defRPr>
            </a:lvl2pPr>
            <a:lvl3pPr marL="806450" indent="-228600">
              <a:defRPr sz="1200">
                <a:solidFill>
                  <a:schemeClr val="tx2"/>
                </a:solidFill>
              </a:defRPr>
            </a:lvl3pPr>
          </a:lstStyle>
          <a:p>
            <a:pPr lvl="0"/>
            <a:r>
              <a:rPr lang="en-GB" dirty="0"/>
              <a:t>Click to edit Master text styles</a:t>
            </a:r>
          </a:p>
          <a:p>
            <a:pPr lvl="1"/>
            <a:r>
              <a:rPr lang="en-GB" dirty="0"/>
              <a:t>Second level</a:t>
            </a:r>
          </a:p>
          <a:p>
            <a:pPr lvl="2"/>
            <a:r>
              <a:rPr lang="en-GB" dirty="0"/>
              <a:t>Third level</a:t>
            </a:r>
          </a:p>
        </p:txBody>
      </p:sp>
      <p:sp>
        <p:nvSpPr>
          <p:cNvPr id="9" name="Content Placeholder 8">
            <a:extLst>
              <a:ext uri="{FF2B5EF4-FFF2-40B4-BE49-F238E27FC236}">
                <a16:creationId xmlns:a16="http://schemas.microsoft.com/office/drawing/2014/main" id="{9F7A72D3-0C04-4838-9D24-4E96903000D3}"/>
              </a:ext>
            </a:extLst>
          </p:cNvPr>
          <p:cNvSpPr>
            <a:spLocks noGrp="1"/>
          </p:cNvSpPr>
          <p:nvPr>
            <p:ph sz="quarter" idx="13" hasCustomPrompt="1"/>
          </p:nvPr>
        </p:nvSpPr>
        <p:spPr>
          <a:xfrm>
            <a:off x="0" y="6618287"/>
            <a:ext cx="397669" cy="239712"/>
          </a:xfrm>
          <a:prstGeom prst="rect">
            <a:avLst/>
          </a:prstGeom>
        </p:spPr>
        <p:txBody>
          <a:bodyPr anchor="ctr">
            <a:noAutofit/>
          </a:bodyPr>
          <a:lstStyle>
            <a:lvl1pPr marL="0" indent="0" algn="ctr">
              <a:buNone/>
              <a:defRPr sz="700">
                <a:solidFill>
                  <a:srgbClr val="A6A6A6"/>
                </a:solidFill>
              </a:defRPr>
            </a:lvl1pPr>
          </a:lstStyle>
          <a:p>
            <a:pPr lvl="0"/>
            <a:fld id="{25502572-64D0-452D-9EFC-43D1EF5F8FC8}" type="slidenum">
              <a:rPr lang="en-GB" smtClean="0"/>
              <a:t>‹#›</a:t>
            </a:fld>
            <a:endParaRPr lang="en-GB" dirty="0"/>
          </a:p>
        </p:txBody>
      </p:sp>
      <p:sp>
        <p:nvSpPr>
          <p:cNvPr id="11" name="Text Placeholder 10">
            <a:extLst>
              <a:ext uri="{FF2B5EF4-FFF2-40B4-BE49-F238E27FC236}">
                <a16:creationId xmlns:a16="http://schemas.microsoft.com/office/drawing/2014/main" id="{25F032D1-E4AD-4D24-B3D3-6EDC7B71311A}"/>
              </a:ext>
            </a:extLst>
          </p:cNvPr>
          <p:cNvSpPr>
            <a:spLocks noGrp="1"/>
          </p:cNvSpPr>
          <p:nvPr>
            <p:ph type="body" sz="quarter" idx="14" hasCustomPrompt="1"/>
          </p:nvPr>
        </p:nvSpPr>
        <p:spPr>
          <a:xfrm>
            <a:off x="218560" y="6040825"/>
            <a:ext cx="5877440" cy="525463"/>
          </a:xfrm>
          <a:prstGeom prst="rect">
            <a:avLst/>
          </a:prstGeom>
        </p:spPr>
        <p:txBody>
          <a:bodyPr anchor="b">
            <a:noAutofit/>
          </a:bodyPr>
          <a:lstStyle>
            <a:lvl1pPr marL="0" indent="0">
              <a:buNone/>
              <a:defRPr sz="700">
                <a:solidFill>
                  <a:srgbClr val="A6A6A6"/>
                </a:solidFill>
              </a:defRPr>
            </a:lvl1pPr>
            <a:lvl2pPr>
              <a:defRPr sz="700"/>
            </a:lvl2pPr>
            <a:lvl3pPr>
              <a:defRPr sz="700"/>
            </a:lvl3pPr>
            <a:lvl4pPr>
              <a:defRPr sz="700"/>
            </a:lvl4pPr>
            <a:lvl5pPr>
              <a:defRPr sz="700"/>
            </a:lvl5pPr>
          </a:lstStyle>
          <a:p>
            <a:pPr lvl="0"/>
            <a:r>
              <a:rPr lang="en-GB" dirty="0"/>
              <a:t>Abbreviations</a:t>
            </a:r>
          </a:p>
        </p:txBody>
      </p:sp>
      <p:sp>
        <p:nvSpPr>
          <p:cNvPr id="12" name="Text Placeholder 10">
            <a:extLst>
              <a:ext uri="{FF2B5EF4-FFF2-40B4-BE49-F238E27FC236}">
                <a16:creationId xmlns:a16="http://schemas.microsoft.com/office/drawing/2014/main" id="{9A6F9348-C1D5-45C7-B77E-65810C4D7BF8}"/>
              </a:ext>
            </a:extLst>
          </p:cNvPr>
          <p:cNvSpPr>
            <a:spLocks noGrp="1"/>
          </p:cNvSpPr>
          <p:nvPr>
            <p:ph type="body" sz="quarter" idx="15" hasCustomPrompt="1"/>
          </p:nvPr>
        </p:nvSpPr>
        <p:spPr>
          <a:xfrm>
            <a:off x="7516770" y="6014264"/>
            <a:ext cx="4456670" cy="525463"/>
          </a:xfrm>
          <a:prstGeom prst="rect">
            <a:avLst/>
          </a:prstGeom>
        </p:spPr>
        <p:txBody>
          <a:bodyPr anchor="b">
            <a:noAutofit/>
          </a:bodyPr>
          <a:lstStyle>
            <a:lvl1pPr marL="0" indent="0" algn="r">
              <a:buNone/>
              <a:defRPr sz="700">
                <a:solidFill>
                  <a:srgbClr val="A6A6A6"/>
                </a:solidFill>
              </a:defRPr>
            </a:lvl1pPr>
            <a:lvl2pPr>
              <a:defRPr sz="700"/>
            </a:lvl2pPr>
            <a:lvl3pPr>
              <a:defRPr sz="700"/>
            </a:lvl3pPr>
            <a:lvl4pPr>
              <a:defRPr sz="700"/>
            </a:lvl4pPr>
            <a:lvl5pPr>
              <a:defRPr sz="700"/>
            </a:lvl5pPr>
          </a:lstStyle>
          <a:p>
            <a:pPr lvl="0"/>
            <a:r>
              <a:rPr lang="en-GB" dirty="0"/>
              <a:t>References</a:t>
            </a:r>
          </a:p>
        </p:txBody>
      </p:sp>
      <p:sp>
        <p:nvSpPr>
          <p:cNvPr id="7" name="Title 1">
            <a:extLst>
              <a:ext uri="{FF2B5EF4-FFF2-40B4-BE49-F238E27FC236}">
                <a16:creationId xmlns:a16="http://schemas.microsoft.com/office/drawing/2014/main" id="{4BDC27F2-7646-42B8-BE46-EDF665B28E3B}"/>
              </a:ext>
            </a:extLst>
          </p:cNvPr>
          <p:cNvSpPr>
            <a:spLocks noGrp="1"/>
          </p:cNvSpPr>
          <p:nvPr>
            <p:ph type="title"/>
          </p:nvPr>
        </p:nvSpPr>
        <p:spPr>
          <a:xfrm>
            <a:off x="209508" y="193108"/>
            <a:ext cx="11053762" cy="1325563"/>
          </a:xfrm>
          <a:prstGeom prst="rect">
            <a:avLst/>
          </a:prstGeom>
        </p:spPr>
        <p:txBody>
          <a:bodyPr>
            <a:normAutofit/>
          </a:bodyPr>
          <a:lstStyle>
            <a:lvl1pPr>
              <a:defRPr sz="2800">
                <a:solidFill>
                  <a:srgbClr val="333333"/>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646014931"/>
      </p:ext>
    </p:extLst>
  </p:cSld>
  <p:clrMapOvr>
    <a:masterClrMapping/>
  </p:clrMapOvr>
  <p:extLst>
    <p:ext uri="{DCECCB84-F9BA-43D5-87BE-67443E8EF086}">
      <p15:sldGuideLst xmlns:p15="http://schemas.microsoft.com/office/powerpoint/2012/main">
        <p15:guide id="1" orient="horz" pos="4133">
          <p15:clr>
            <a:srgbClr val="FBAE40"/>
          </p15:clr>
        </p15:guide>
        <p15:guide id="2" pos="189">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74258" y="4748645"/>
            <a:ext cx="8532126" cy="1472046"/>
          </a:xfrm>
        </p:spPr>
        <p:txBody>
          <a:bodyPr>
            <a:normAutofit/>
          </a:bodyPr>
          <a:lstStyle>
            <a:lvl1pPr marL="0" indent="0" algn="l">
              <a:buNone/>
              <a:defRPr sz="24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Date, time, location etc.</a:t>
            </a:r>
          </a:p>
        </p:txBody>
      </p:sp>
      <p:sp>
        <p:nvSpPr>
          <p:cNvPr id="4" name="Date Placeholder 3"/>
          <p:cNvSpPr>
            <a:spLocks noGrp="1"/>
          </p:cNvSpPr>
          <p:nvPr>
            <p:ph type="dt" sz="half" idx="10"/>
          </p:nvPr>
        </p:nvSpPr>
        <p:spPr>
          <a:xfrm>
            <a:off x="11028406" y="6372825"/>
            <a:ext cx="2743200" cy="365125"/>
          </a:xfrm>
        </p:spPr>
        <p:txBody>
          <a:bodyPr/>
          <a:lstStyle>
            <a:lvl1pPr>
              <a:defRPr>
                <a:solidFill>
                  <a:schemeClr val="bg1"/>
                </a:solidFill>
                <a:latin typeface="Arial" panose="020B0604020202020204" pitchFamily="34" charset="0"/>
                <a:cs typeface="Arial" panose="020B0604020202020204" pitchFamily="34" charset="0"/>
              </a:defRPr>
            </a:lvl1pPr>
          </a:lstStyle>
          <a:p>
            <a:fld id="{2752FB3E-B85F-40B3-98D0-A9CA57A82EAF}" type="datetimeFigureOut">
              <a:rPr lang="en-GB" smtClean="0"/>
              <a:pPr/>
              <a:t>20/05/2024</a:t>
            </a:fld>
            <a:endParaRPr lang="en-GB" dirty="0"/>
          </a:p>
        </p:txBody>
      </p:sp>
    </p:spTree>
    <p:extLst>
      <p:ext uri="{BB962C8B-B14F-4D97-AF65-F5344CB8AC3E}">
        <p14:creationId xmlns:p14="http://schemas.microsoft.com/office/powerpoint/2010/main" val="15015064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752FB3E-B85F-40B3-98D0-A9CA57A82EAF}" type="datetimeFigureOut">
              <a:rPr lang="en-GB" smtClean="0"/>
              <a:t>20/05/2024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17F38C-7F39-436B-A048-1F6915B2A27D}" type="slidenum">
              <a:rPr lang="en-GB" smtClean="0"/>
              <a:t>‹#›</a:t>
            </a:fld>
            <a:endParaRPr lang="en-GB"/>
          </a:p>
        </p:txBody>
      </p:sp>
    </p:spTree>
    <p:extLst>
      <p:ext uri="{BB962C8B-B14F-4D97-AF65-F5344CB8AC3E}">
        <p14:creationId xmlns:p14="http://schemas.microsoft.com/office/powerpoint/2010/main" val="33477297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752FB3E-B85F-40B3-98D0-A9CA57A82EAF}" type="datetimeFigureOut">
              <a:rPr lang="en-GB" smtClean="0"/>
              <a:t>20/05/2024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17F38C-7F39-436B-A048-1F6915B2A27D}" type="slidenum">
              <a:rPr lang="en-GB" smtClean="0"/>
              <a:t>‹#›</a:t>
            </a:fld>
            <a:endParaRPr lang="en-GB"/>
          </a:p>
        </p:txBody>
      </p:sp>
    </p:spTree>
    <p:extLst>
      <p:ext uri="{BB962C8B-B14F-4D97-AF65-F5344CB8AC3E}">
        <p14:creationId xmlns:p14="http://schemas.microsoft.com/office/powerpoint/2010/main" val="36563282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752FB3E-B85F-40B3-98D0-A9CA57A82EAF}" type="datetimeFigureOut">
              <a:rPr lang="en-GB" smtClean="0"/>
              <a:t>20/05/2024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17F38C-7F39-436B-A048-1F6915B2A27D}" type="slidenum">
              <a:rPr lang="en-GB" smtClean="0"/>
              <a:t>‹#›</a:t>
            </a:fld>
            <a:endParaRPr lang="en-GB"/>
          </a:p>
        </p:txBody>
      </p:sp>
    </p:spTree>
    <p:extLst>
      <p:ext uri="{BB962C8B-B14F-4D97-AF65-F5344CB8AC3E}">
        <p14:creationId xmlns:p14="http://schemas.microsoft.com/office/powerpoint/2010/main" val="18793884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752FB3E-B85F-40B3-98D0-A9CA57A82EAF}" type="datetimeFigureOut">
              <a:rPr lang="en-GB" smtClean="0"/>
              <a:t>20/05/2024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117F38C-7F39-436B-A048-1F6915B2A27D}" type="slidenum">
              <a:rPr lang="en-GB" smtClean="0"/>
              <a:t>‹#›</a:t>
            </a:fld>
            <a:endParaRPr lang="en-GB"/>
          </a:p>
        </p:txBody>
      </p:sp>
    </p:spTree>
    <p:extLst>
      <p:ext uri="{BB962C8B-B14F-4D97-AF65-F5344CB8AC3E}">
        <p14:creationId xmlns:p14="http://schemas.microsoft.com/office/powerpoint/2010/main" val="31204718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752FB3E-B85F-40B3-98D0-A9CA57A82EAF}" type="datetimeFigureOut">
              <a:rPr lang="en-GB" smtClean="0"/>
              <a:t>20/05/2024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117F38C-7F39-436B-A048-1F6915B2A27D}" type="slidenum">
              <a:rPr lang="en-GB" smtClean="0"/>
              <a:t>‹#›</a:t>
            </a:fld>
            <a:endParaRPr lang="en-GB"/>
          </a:p>
        </p:txBody>
      </p:sp>
    </p:spTree>
    <p:extLst>
      <p:ext uri="{BB962C8B-B14F-4D97-AF65-F5344CB8AC3E}">
        <p14:creationId xmlns:p14="http://schemas.microsoft.com/office/powerpoint/2010/main" val="1393278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F13356CE-8D66-4B66-A778-B9588D17C25A}" type="datetimeFigureOut">
              <a:rPr lang="el-GR" smtClean="0"/>
              <a:t>20/5/2024</a:t>
            </a:fld>
            <a:endParaRPr lang="el-GR"/>
          </a:p>
        </p:txBody>
      </p:sp>
      <p:sp>
        <p:nvSpPr>
          <p:cNvPr id="5" name="Footer Placeholder 4"/>
          <p:cNvSpPr>
            <a:spLocks noGrp="1"/>
          </p:cNvSpPr>
          <p:nvPr>
            <p:ph type="ftr" sz="quarter" idx="11"/>
          </p:nvPr>
        </p:nvSpPr>
        <p:spPr/>
        <p:txBody>
          <a:bodyPr/>
          <a:lstStyle/>
          <a:p>
            <a:endParaRPr lang="el-G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BC27195-EE4B-4A66-AC85-8450EE9CBA09}" type="slidenum">
              <a:rPr lang="el-GR" smtClean="0"/>
              <a:t>‹#›</a:t>
            </a:fld>
            <a:endParaRPr lang="el-GR"/>
          </a:p>
        </p:txBody>
      </p:sp>
    </p:spTree>
    <p:extLst>
      <p:ext uri="{BB962C8B-B14F-4D97-AF65-F5344CB8AC3E}">
        <p14:creationId xmlns:p14="http://schemas.microsoft.com/office/powerpoint/2010/main" val="11470073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52FB3E-B85F-40B3-98D0-A9CA57A82EAF}" type="datetimeFigureOut">
              <a:rPr lang="en-GB" smtClean="0"/>
              <a:t>20/05/2024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117F38C-7F39-436B-A048-1F6915B2A27D}" type="slidenum">
              <a:rPr lang="en-GB" smtClean="0"/>
              <a:t>‹#›</a:t>
            </a:fld>
            <a:endParaRPr lang="en-GB"/>
          </a:p>
        </p:txBody>
      </p:sp>
    </p:spTree>
    <p:extLst>
      <p:ext uri="{BB962C8B-B14F-4D97-AF65-F5344CB8AC3E}">
        <p14:creationId xmlns:p14="http://schemas.microsoft.com/office/powerpoint/2010/main" val="23259834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752FB3E-B85F-40B3-98D0-A9CA57A82EAF}" type="datetimeFigureOut">
              <a:rPr lang="en-GB" smtClean="0"/>
              <a:t>20/05/2024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17F38C-7F39-436B-A048-1F6915B2A27D}" type="slidenum">
              <a:rPr lang="en-GB" smtClean="0"/>
              <a:t>‹#›</a:t>
            </a:fld>
            <a:endParaRPr lang="en-GB"/>
          </a:p>
        </p:txBody>
      </p:sp>
    </p:spTree>
    <p:extLst>
      <p:ext uri="{BB962C8B-B14F-4D97-AF65-F5344CB8AC3E}">
        <p14:creationId xmlns:p14="http://schemas.microsoft.com/office/powerpoint/2010/main" val="34084823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752FB3E-B85F-40B3-98D0-A9CA57A82EAF}" type="datetimeFigureOut">
              <a:rPr lang="en-GB" smtClean="0"/>
              <a:t>20/05/2024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17F38C-7F39-436B-A048-1F6915B2A27D}" type="slidenum">
              <a:rPr lang="en-GB" smtClean="0"/>
              <a:t>‹#›</a:t>
            </a:fld>
            <a:endParaRPr lang="en-GB"/>
          </a:p>
        </p:txBody>
      </p:sp>
    </p:spTree>
    <p:extLst>
      <p:ext uri="{BB962C8B-B14F-4D97-AF65-F5344CB8AC3E}">
        <p14:creationId xmlns:p14="http://schemas.microsoft.com/office/powerpoint/2010/main" val="38045980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752FB3E-B85F-40B3-98D0-A9CA57A82EAF}" type="datetimeFigureOut">
              <a:rPr lang="en-GB" smtClean="0"/>
              <a:t>20/05/2024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17F38C-7F39-436B-A048-1F6915B2A27D}" type="slidenum">
              <a:rPr lang="en-GB" smtClean="0"/>
              <a:t>‹#›</a:t>
            </a:fld>
            <a:endParaRPr lang="en-GB"/>
          </a:p>
        </p:txBody>
      </p:sp>
    </p:spTree>
    <p:extLst>
      <p:ext uri="{BB962C8B-B14F-4D97-AF65-F5344CB8AC3E}">
        <p14:creationId xmlns:p14="http://schemas.microsoft.com/office/powerpoint/2010/main" val="5588999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752FB3E-B85F-40B3-98D0-A9CA57A82EAF}" type="datetimeFigureOut">
              <a:rPr lang="en-GB" smtClean="0"/>
              <a:t>20/05/2024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17F38C-7F39-436B-A048-1F6915B2A27D}" type="slidenum">
              <a:rPr lang="en-GB" smtClean="0"/>
              <a:t>‹#›</a:t>
            </a:fld>
            <a:endParaRPr lang="en-GB"/>
          </a:p>
        </p:txBody>
      </p:sp>
    </p:spTree>
    <p:extLst>
      <p:ext uri="{BB962C8B-B14F-4D97-AF65-F5344CB8AC3E}">
        <p14:creationId xmlns:p14="http://schemas.microsoft.com/office/powerpoint/2010/main" val="21430114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752FB3E-B85F-40B3-98D0-A9CA57A82EAF}" type="datetimeFigureOut">
              <a:rPr lang="en-GB" smtClean="0"/>
              <a:t>20/05/2024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117F38C-7F39-436B-A048-1F6915B2A27D}" type="slidenum">
              <a:rPr lang="en-GB" smtClean="0"/>
              <a:t>‹#›</a:t>
            </a:fld>
            <a:endParaRPr lang="en-GB"/>
          </a:p>
        </p:txBody>
      </p:sp>
    </p:spTree>
    <p:extLst>
      <p:ext uri="{BB962C8B-B14F-4D97-AF65-F5344CB8AC3E}">
        <p14:creationId xmlns:p14="http://schemas.microsoft.com/office/powerpoint/2010/main" val="36354306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19463" y="242707"/>
            <a:ext cx="8719066" cy="967152"/>
          </a:xfrm>
        </p:spPr>
        <p:txBody>
          <a:bodyPr/>
          <a:lstStyle/>
          <a:p>
            <a:r>
              <a:rPr lang="en-GB"/>
              <a:t>Click to edit Master title style</a:t>
            </a:r>
            <a:endParaRPr lang="en-US"/>
          </a:p>
        </p:txBody>
      </p:sp>
      <p:sp>
        <p:nvSpPr>
          <p:cNvPr id="3" name="Subtitle 2"/>
          <p:cNvSpPr>
            <a:spLocks noGrp="1"/>
          </p:cNvSpPr>
          <p:nvPr>
            <p:ph type="subTitle" idx="1"/>
          </p:nvPr>
        </p:nvSpPr>
        <p:spPr>
          <a:xfrm>
            <a:off x="319466" y="1397848"/>
            <a:ext cx="11602244" cy="987549"/>
          </a:xfrm>
        </p:spPr>
        <p:txBody>
          <a:bodyPr/>
          <a:lstStyle>
            <a:lvl1pPr marL="0" indent="0" algn="l">
              <a:buNone/>
              <a:defRPr>
                <a:solidFill>
                  <a:schemeClr val="tx1">
                    <a:tint val="75000"/>
                  </a:schemeClr>
                </a:solidFill>
              </a:defRPr>
            </a:lvl1pPr>
            <a:lvl2pPr marL="630597" indent="0" algn="ctr">
              <a:buNone/>
              <a:defRPr>
                <a:solidFill>
                  <a:schemeClr val="tx1">
                    <a:tint val="75000"/>
                  </a:schemeClr>
                </a:solidFill>
              </a:defRPr>
            </a:lvl2pPr>
            <a:lvl3pPr marL="1261195" indent="0" algn="ctr">
              <a:buNone/>
              <a:defRPr>
                <a:solidFill>
                  <a:schemeClr val="tx1">
                    <a:tint val="75000"/>
                  </a:schemeClr>
                </a:solidFill>
              </a:defRPr>
            </a:lvl3pPr>
            <a:lvl4pPr marL="1891791" indent="0" algn="ctr">
              <a:buNone/>
              <a:defRPr>
                <a:solidFill>
                  <a:schemeClr val="tx1">
                    <a:tint val="75000"/>
                  </a:schemeClr>
                </a:solidFill>
              </a:defRPr>
            </a:lvl4pPr>
            <a:lvl5pPr marL="2522390" indent="0" algn="ctr">
              <a:buNone/>
              <a:defRPr>
                <a:solidFill>
                  <a:schemeClr val="tx1">
                    <a:tint val="75000"/>
                  </a:schemeClr>
                </a:solidFill>
              </a:defRPr>
            </a:lvl5pPr>
            <a:lvl6pPr marL="3152987" indent="0" algn="ctr">
              <a:buNone/>
              <a:defRPr>
                <a:solidFill>
                  <a:schemeClr val="tx1">
                    <a:tint val="75000"/>
                  </a:schemeClr>
                </a:solidFill>
              </a:defRPr>
            </a:lvl6pPr>
            <a:lvl7pPr marL="3783584" indent="0" algn="ctr">
              <a:buNone/>
              <a:defRPr>
                <a:solidFill>
                  <a:schemeClr val="tx1">
                    <a:tint val="75000"/>
                  </a:schemeClr>
                </a:solidFill>
              </a:defRPr>
            </a:lvl7pPr>
            <a:lvl8pPr marL="4414181" indent="0" algn="ctr">
              <a:buNone/>
              <a:defRPr>
                <a:solidFill>
                  <a:schemeClr val="tx1">
                    <a:tint val="75000"/>
                  </a:schemeClr>
                </a:solidFill>
              </a:defRPr>
            </a:lvl8pPr>
            <a:lvl9pPr marL="5044779"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1904813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9266720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77587" y="3986499"/>
            <a:ext cx="11521263" cy="1362075"/>
          </a:xfrm>
        </p:spPr>
        <p:txBody>
          <a:bodyPr anchor="t"/>
          <a:lstStyle>
            <a:lvl1pPr algn="l">
              <a:defRPr sz="5443" b="1" cap="all"/>
            </a:lvl1pPr>
          </a:lstStyle>
          <a:p>
            <a:r>
              <a:rPr lang="en-GB"/>
              <a:t>Click to edit Master title style</a:t>
            </a:r>
            <a:endParaRPr lang="en-US"/>
          </a:p>
        </p:txBody>
      </p:sp>
      <p:sp>
        <p:nvSpPr>
          <p:cNvPr id="3" name="Text Placeholder 2"/>
          <p:cNvSpPr>
            <a:spLocks noGrp="1"/>
          </p:cNvSpPr>
          <p:nvPr>
            <p:ph type="body" idx="1"/>
          </p:nvPr>
        </p:nvSpPr>
        <p:spPr>
          <a:xfrm>
            <a:off x="377587" y="2486290"/>
            <a:ext cx="11521263" cy="1500187"/>
          </a:xfrm>
        </p:spPr>
        <p:txBody>
          <a:bodyPr anchor="b"/>
          <a:lstStyle>
            <a:lvl1pPr marL="0" indent="0">
              <a:buNone/>
              <a:defRPr sz="2722">
                <a:solidFill>
                  <a:schemeClr val="tx1">
                    <a:tint val="75000"/>
                  </a:schemeClr>
                </a:solidFill>
              </a:defRPr>
            </a:lvl1pPr>
            <a:lvl2pPr marL="630597" indent="0">
              <a:buNone/>
              <a:defRPr sz="2449">
                <a:solidFill>
                  <a:schemeClr val="tx1">
                    <a:tint val="75000"/>
                  </a:schemeClr>
                </a:solidFill>
              </a:defRPr>
            </a:lvl2pPr>
            <a:lvl3pPr marL="1261195" indent="0">
              <a:buNone/>
              <a:defRPr sz="2177">
                <a:solidFill>
                  <a:schemeClr val="tx1">
                    <a:tint val="75000"/>
                  </a:schemeClr>
                </a:solidFill>
              </a:defRPr>
            </a:lvl3pPr>
            <a:lvl4pPr marL="1891791" indent="0">
              <a:buNone/>
              <a:defRPr sz="1905">
                <a:solidFill>
                  <a:schemeClr val="tx1">
                    <a:tint val="75000"/>
                  </a:schemeClr>
                </a:solidFill>
              </a:defRPr>
            </a:lvl4pPr>
            <a:lvl5pPr marL="2522390" indent="0">
              <a:buNone/>
              <a:defRPr sz="1905">
                <a:solidFill>
                  <a:schemeClr val="tx1">
                    <a:tint val="75000"/>
                  </a:schemeClr>
                </a:solidFill>
              </a:defRPr>
            </a:lvl5pPr>
            <a:lvl6pPr marL="3152987" indent="0">
              <a:buNone/>
              <a:defRPr sz="1905">
                <a:solidFill>
                  <a:schemeClr val="tx1">
                    <a:tint val="75000"/>
                  </a:schemeClr>
                </a:solidFill>
              </a:defRPr>
            </a:lvl6pPr>
            <a:lvl7pPr marL="3783584" indent="0">
              <a:buNone/>
              <a:defRPr sz="1905">
                <a:solidFill>
                  <a:schemeClr val="tx1">
                    <a:tint val="75000"/>
                  </a:schemeClr>
                </a:solidFill>
              </a:defRPr>
            </a:lvl7pPr>
            <a:lvl8pPr marL="4414181" indent="0">
              <a:buNone/>
              <a:defRPr sz="1905">
                <a:solidFill>
                  <a:schemeClr val="tx1">
                    <a:tint val="75000"/>
                  </a:schemeClr>
                </a:solidFill>
              </a:defRPr>
            </a:lvl8pPr>
            <a:lvl9pPr marL="5044779" indent="0">
              <a:buNone/>
              <a:defRPr sz="1905">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4565845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369338" y="1390059"/>
            <a:ext cx="5625065" cy="4736115"/>
          </a:xfrm>
        </p:spPr>
        <p:txBody>
          <a:bodyPr/>
          <a:lstStyle>
            <a:lvl1pPr>
              <a:defRPr sz="3901"/>
            </a:lvl1pPr>
            <a:lvl2pPr>
              <a:defRPr sz="3266"/>
            </a:lvl2pPr>
            <a:lvl3pPr>
              <a:defRPr sz="2722"/>
            </a:lvl3pPr>
            <a:lvl4pPr>
              <a:defRPr sz="2449"/>
            </a:lvl4pPr>
            <a:lvl5pPr>
              <a:defRPr sz="2449"/>
            </a:lvl5pPr>
            <a:lvl6pPr>
              <a:defRPr sz="2449"/>
            </a:lvl6pPr>
            <a:lvl7pPr>
              <a:defRPr sz="2449"/>
            </a:lvl7pPr>
            <a:lvl8pPr>
              <a:defRPr sz="2449"/>
            </a:lvl8pPr>
            <a:lvl9pPr>
              <a:defRPr sz="2449"/>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1" y="1394268"/>
            <a:ext cx="5666896" cy="4731896"/>
          </a:xfrm>
        </p:spPr>
        <p:txBody>
          <a:bodyPr/>
          <a:lstStyle>
            <a:lvl1pPr>
              <a:defRPr sz="3901"/>
            </a:lvl1pPr>
            <a:lvl2pPr>
              <a:defRPr sz="3266"/>
            </a:lvl2pPr>
            <a:lvl3pPr>
              <a:defRPr sz="2722"/>
            </a:lvl3pPr>
            <a:lvl4pPr>
              <a:defRPr sz="2449"/>
            </a:lvl4pPr>
            <a:lvl5pPr>
              <a:defRPr sz="2449"/>
            </a:lvl5pPr>
            <a:lvl6pPr>
              <a:defRPr sz="2449"/>
            </a:lvl6pPr>
            <a:lvl7pPr>
              <a:defRPr sz="2449"/>
            </a:lvl7pPr>
            <a:lvl8pPr>
              <a:defRPr sz="2449"/>
            </a:lvl8pPr>
            <a:lvl9pPr>
              <a:defRPr sz="2449"/>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07460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F13356CE-8D66-4B66-A778-B9588D17C25A}" type="datetimeFigureOut">
              <a:rPr lang="el-GR" smtClean="0"/>
              <a:t>20/5/2024</a:t>
            </a:fld>
            <a:endParaRPr lang="el-GR"/>
          </a:p>
        </p:txBody>
      </p:sp>
      <p:sp>
        <p:nvSpPr>
          <p:cNvPr id="6" name="Footer Placeholder 5"/>
          <p:cNvSpPr>
            <a:spLocks noGrp="1"/>
          </p:cNvSpPr>
          <p:nvPr>
            <p:ph type="ftr" sz="quarter" idx="11"/>
          </p:nvPr>
        </p:nvSpPr>
        <p:spPr/>
        <p:txBody>
          <a:bodyPr/>
          <a:lstStyle/>
          <a:p>
            <a:endParaRPr lang="el-G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9BC27195-EE4B-4A66-AC85-8450EE9CBA09}" type="slidenum">
              <a:rPr lang="el-GR" smtClean="0"/>
              <a:t>‹#›</a:t>
            </a:fld>
            <a:endParaRPr lang="el-GR"/>
          </a:p>
        </p:txBody>
      </p:sp>
    </p:spTree>
    <p:extLst>
      <p:ext uri="{BB962C8B-B14F-4D97-AF65-F5344CB8AC3E}">
        <p14:creationId xmlns:p14="http://schemas.microsoft.com/office/powerpoint/2010/main" val="11823548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369337" y="1372105"/>
            <a:ext cx="5705925" cy="639763"/>
          </a:xfrm>
        </p:spPr>
        <p:txBody>
          <a:bodyPr anchor="b"/>
          <a:lstStyle>
            <a:lvl1pPr marL="0" indent="0">
              <a:buNone/>
              <a:defRPr sz="3266" b="1"/>
            </a:lvl1pPr>
            <a:lvl2pPr marL="630597" indent="0">
              <a:buNone/>
              <a:defRPr sz="2722" b="1"/>
            </a:lvl2pPr>
            <a:lvl3pPr marL="1261195" indent="0">
              <a:buNone/>
              <a:defRPr sz="2449" b="1"/>
            </a:lvl3pPr>
            <a:lvl4pPr marL="1891791" indent="0">
              <a:buNone/>
              <a:defRPr sz="2177" b="1"/>
            </a:lvl4pPr>
            <a:lvl5pPr marL="2522390" indent="0">
              <a:buNone/>
              <a:defRPr sz="2177" b="1"/>
            </a:lvl5pPr>
            <a:lvl6pPr marL="3152987" indent="0">
              <a:buNone/>
              <a:defRPr sz="2177" b="1"/>
            </a:lvl6pPr>
            <a:lvl7pPr marL="3783584" indent="0">
              <a:buNone/>
              <a:defRPr sz="2177" b="1"/>
            </a:lvl7pPr>
            <a:lvl8pPr marL="4414181" indent="0">
              <a:buNone/>
              <a:defRPr sz="2177" b="1"/>
            </a:lvl8pPr>
            <a:lvl9pPr marL="5044779" indent="0">
              <a:buNone/>
              <a:defRPr sz="2177" b="1"/>
            </a:lvl9pPr>
          </a:lstStyle>
          <a:p>
            <a:pPr lvl="0"/>
            <a:r>
              <a:rPr lang="en-GB"/>
              <a:t>Click to edit Master text styles</a:t>
            </a:r>
          </a:p>
        </p:txBody>
      </p:sp>
      <p:sp>
        <p:nvSpPr>
          <p:cNvPr id="4" name="Content Placeholder 3"/>
          <p:cNvSpPr>
            <a:spLocks noGrp="1"/>
          </p:cNvSpPr>
          <p:nvPr>
            <p:ph sz="half" idx="2"/>
          </p:nvPr>
        </p:nvSpPr>
        <p:spPr>
          <a:xfrm>
            <a:off x="369359" y="2011849"/>
            <a:ext cx="5705926" cy="4089267"/>
          </a:xfrm>
        </p:spPr>
        <p:txBody>
          <a:bodyPr/>
          <a:lstStyle>
            <a:lvl1pPr>
              <a:defRPr sz="3266"/>
            </a:lvl1pPr>
            <a:lvl2pPr>
              <a:defRPr sz="2722"/>
            </a:lvl2pPr>
            <a:lvl3pPr>
              <a:defRPr sz="2449"/>
            </a:lvl3pPr>
            <a:lvl4pPr>
              <a:defRPr sz="2177"/>
            </a:lvl4pPr>
            <a:lvl5pPr>
              <a:defRPr sz="2177"/>
            </a:lvl5pPr>
            <a:lvl6pPr>
              <a:defRPr sz="2177"/>
            </a:lvl6pPr>
            <a:lvl7pPr>
              <a:defRPr sz="2177"/>
            </a:lvl7pPr>
            <a:lvl8pPr>
              <a:defRPr sz="2177"/>
            </a:lvl8pPr>
            <a:lvl9pPr>
              <a:defRPr sz="2177"/>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258327" y="1371760"/>
            <a:ext cx="5621548" cy="639763"/>
          </a:xfrm>
        </p:spPr>
        <p:txBody>
          <a:bodyPr anchor="b"/>
          <a:lstStyle>
            <a:lvl1pPr marL="0" indent="0">
              <a:buNone/>
              <a:defRPr sz="3266" b="1"/>
            </a:lvl1pPr>
            <a:lvl2pPr marL="630597" indent="0">
              <a:buNone/>
              <a:defRPr sz="2722" b="1"/>
            </a:lvl2pPr>
            <a:lvl3pPr marL="1261195" indent="0">
              <a:buNone/>
              <a:defRPr sz="2449" b="1"/>
            </a:lvl3pPr>
            <a:lvl4pPr marL="1891791" indent="0">
              <a:buNone/>
              <a:defRPr sz="2177" b="1"/>
            </a:lvl4pPr>
            <a:lvl5pPr marL="2522390" indent="0">
              <a:buNone/>
              <a:defRPr sz="2177" b="1"/>
            </a:lvl5pPr>
            <a:lvl6pPr marL="3152987" indent="0">
              <a:buNone/>
              <a:defRPr sz="2177" b="1"/>
            </a:lvl6pPr>
            <a:lvl7pPr marL="3783584" indent="0">
              <a:buNone/>
              <a:defRPr sz="2177" b="1"/>
            </a:lvl7pPr>
            <a:lvl8pPr marL="4414181" indent="0">
              <a:buNone/>
              <a:defRPr sz="2177" b="1"/>
            </a:lvl8pPr>
            <a:lvl9pPr marL="5044779" indent="0">
              <a:buNone/>
              <a:defRPr sz="2177" b="1"/>
            </a:lvl9pPr>
          </a:lstStyle>
          <a:p>
            <a:pPr lvl="0"/>
            <a:r>
              <a:rPr lang="en-GB"/>
              <a:t>Click to edit Master text styles</a:t>
            </a:r>
          </a:p>
        </p:txBody>
      </p:sp>
      <p:sp>
        <p:nvSpPr>
          <p:cNvPr id="6" name="Content Placeholder 5"/>
          <p:cNvSpPr>
            <a:spLocks noGrp="1"/>
          </p:cNvSpPr>
          <p:nvPr>
            <p:ph sz="quarter" idx="4"/>
          </p:nvPr>
        </p:nvSpPr>
        <p:spPr>
          <a:xfrm>
            <a:off x="6258326" y="2011505"/>
            <a:ext cx="5621550" cy="4089267"/>
          </a:xfrm>
        </p:spPr>
        <p:txBody>
          <a:bodyPr/>
          <a:lstStyle>
            <a:lvl1pPr>
              <a:defRPr sz="3266"/>
            </a:lvl1pPr>
            <a:lvl2pPr>
              <a:defRPr sz="2722"/>
            </a:lvl2pPr>
            <a:lvl3pPr>
              <a:defRPr sz="2449"/>
            </a:lvl3pPr>
            <a:lvl4pPr>
              <a:defRPr sz="2177"/>
            </a:lvl4pPr>
            <a:lvl5pPr>
              <a:defRPr sz="2177"/>
            </a:lvl5pPr>
            <a:lvl6pPr>
              <a:defRPr sz="2177"/>
            </a:lvl6pPr>
            <a:lvl7pPr>
              <a:defRPr sz="2177"/>
            </a:lvl7pPr>
            <a:lvl8pPr>
              <a:defRPr sz="2177"/>
            </a:lvl8pPr>
            <a:lvl9pPr>
              <a:defRPr sz="2177"/>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249805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0616617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38012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0780" y="1338567"/>
            <a:ext cx="4011084" cy="1003924"/>
          </a:xfrm>
        </p:spPr>
        <p:txBody>
          <a:bodyPr anchor="b">
            <a:normAutofit/>
          </a:bodyPr>
          <a:lstStyle>
            <a:lvl1pPr algn="l">
              <a:defRPr sz="2449" b="1"/>
            </a:lvl1pPr>
          </a:lstStyle>
          <a:p>
            <a:r>
              <a:rPr lang="en-GB" dirty="0"/>
              <a:t>Click to edit Master title style</a:t>
            </a:r>
            <a:endParaRPr lang="en-US" dirty="0"/>
          </a:p>
        </p:txBody>
      </p:sp>
      <p:sp>
        <p:nvSpPr>
          <p:cNvPr id="3" name="Content Placeholder 2"/>
          <p:cNvSpPr>
            <a:spLocks noGrp="1"/>
          </p:cNvSpPr>
          <p:nvPr>
            <p:ph idx="1"/>
          </p:nvPr>
        </p:nvSpPr>
        <p:spPr>
          <a:xfrm>
            <a:off x="4618574" y="1338590"/>
            <a:ext cx="7268812" cy="4787599"/>
          </a:xfrm>
        </p:spPr>
        <p:txBody>
          <a:bodyPr/>
          <a:lstStyle>
            <a:lvl1pPr>
              <a:defRPr sz="4445"/>
            </a:lvl1pPr>
            <a:lvl2pPr>
              <a:defRPr sz="3901"/>
            </a:lvl2pPr>
            <a:lvl3pPr>
              <a:defRPr sz="3266"/>
            </a:lvl3pPr>
            <a:lvl4pPr>
              <a:defRPr sz="2722"/>
            </a:lvl4pPr>
            <a:lvl5pPr>
              <a:defRPr sz="2722"/>
            </a:lvl5pPr>
            <a:lvl6pPr>
              <a:defRPr sz="2722"/>
            </a:lvl6pPr>
            <a:lvl7pPr>
              <a:defRPr sz="2722"/>
            </a:lvl7pPr>
            <a:lvl8pPr>
              <a:defRPr sz="2722"/>
            </a:lvl8pPr>
            <a:lvl9pPr>
              <a:defRPr sz="2722"/>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380780" y="2342535"/>
            <a:ext cx="4011084" cy="3783675"/>
          </a:xfrm>
        </p:spPr>
        <p:txBody>
          <a:bodyPr/>
          <a:lstStyle>
            <a:lvl1pPr marL="0" indent="0">
              <a:buNone/>
              <a:defRPr sz="1905"/>
            </a:lvl1pPr>
            <a:lvl2pPr marL="630597" indent="0">
              <a:buNone/>
              <a:defRPr sz="1633"/>
            </a:lvl2pPr>
            <a:lvl3pPr marL="1261195" indent="0">
              <a:buNone/>
              <a:defRPr sz="1361"/>
            </a:lvl3pPr>
            <a:lvl4pPr marL="1891791" indent="0">
              <a:buNone/>
              <a:defRPr sz="1270"/>
            </a:lvl4pPr>
            <a:lvl5pPr marL="2522390" indent="0">
              <a:buNone/>
              <a:defRPr sz="1270"/>
            </a:lvl5pPr>
            <a:lvl6pPr marL="3152987" indent="0">
              <a:buNone/>
              <a:defRPr sz="1270"/>
            </a:lvl6pPr>
            <a:lvl7pPr marL="3783584" indent="0">
              <a:buNone/>
              <a:defRPr sz="1270"/>
            </a:lvl7pPr>
            <a:lvl8pPr marL="4414181" indent="0">
              <a:buNone/>
              <a:defRPr sz="1270"/>
            </a:lvl8pPr>
            <a:lvl9pPr marL="5044779" indent="0">
              <a:buNone/>
              <a:defRPr sz="1270"/>
            </a:lvl9pPr>
          </a:lstStyle>
          <a:p>
            <a:pPr lvl="0"/>
            <a:r>
              <a:rPr lang="en-GB" dirty="0"/>
              <a:t>Click to edit Master text styles</a:t>
            </a:r>
          </a:p>
        </p:txBody>
      </p:sp>
    </p:spTree>
    <p:extLst>
      <p:ext uri="{BB962C8B-B14F-4D97-AF65-F5344CB8AC3E}">
        <p14:creationId xmlns:p14="http://schemas.microsoft.com/office/powerpoint/2010/main" val="17926498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4631" y="4834967"/>
            <a:ext cx="11568516" cy="566739"/>
          </a:xfrm>
        </p:spPr>
        <p:txBody>
          <a:bodyPr anchor="b"/>
          <a:lstStyle>
            <a:lvl1pPr algn="l">
              <a:defRPr sz="2722" b="1"/>
            </a:lvl1pPr>
          </a:lstStyle>
          <a:p>
            <a:r>
              <a:rPr lang="en-GB"/>
              <a:t>Click to edit Master title style</a:t>
            </a:r>
            <a:endParaRPr lang="en-US"/>
          </a:p>
        </p:txBody>
      </p:sp>
      <p:sp>
        <p:nvSpPr>
          <p:cNvPr id="3" name="Picture Placeholder 2"/>
          <p:cNvSpPr>
            <a:spLocks noGrp="1"/>
          </p:cNvSpPr>
          <p:nvPr>
            <p:ph type="pic" idx="1"/>
          </p:nvPr>
        </p:nvSpPr>
        <p:spPr>
          <a:xfrm>
            <a:off x="364631" y="1269946"/>
            <a:ext cx="11568516" cy="3457655"/>
          </a:xfrm>
        </p:spPr>
        <p:txBody>
          <a:bodyPr/>
          <a:lstStyle>
            <a:lvl1pPr marL="0" indent="0">
              <a:buNone/>
              <a:defRPr sz="4445"/>
            </a:lvl1pPr>
            <a:lvl2pPr marL="630597" indent="0">
              <a:buNone/>
              <a:defRPr sz="3901"/>
            </a:lvl2pPr>
            <a:lvl3pPr marL="1261195" indent="0">
              <a:buNone/>
              <a:defRPr sz="3266"/>
            </a:lvl3pPr>
            <a:lvl4pPr marL="1891791" indent="0">
              <a:buNone/>
              <a:defRPr sz="2722"/>
            </a:lvl4pPr>
            <a:lvl5pPr marL="2522390" indent="0">
              <a:buNone/>
              <a:defRPr sz="2722"/>
            </a:lvl5pPr>
            <a:lvl6pPr marL="3152987" indent="0">
              <a:buNone/>
              <a:defRPr sz="2722"/>
            </a:lvl6pPr>
            <a:lvl7pPr marL="3783584" indent="0">
              <a:buNone/>
              <a:defRPr sz="2722"/>
            </a:lvl7pPr>
            <a:lvl8pPr marL="4414181" indent="0">
              <a:buNone/>
              <a:defRPr sz="2722"/>
            </a:lvl8pPr>
            <a:lvl9pPr marL="5044779" indent="0">
              <a:buNone/>
              <a:defRPr sz="2722"/>
            </a:lvl9pPr>
          </a:lstStyle>
          <a:p>
            <a:endParaRPr lang="en-US"/>
          </a:p>
        </p:txBody>
      </p:sp>
      <p:sp>
        <p:nvSpPr>
          <p:cNvPr id="4" name="Text Placeholder 3"/>
          <p:cNvSpPr>
            <a:spLocks noGrp="1"/>
          </p:cNvSpPr>
          <p:nvPr>
            <p:ph type="body" sz="half" idx="2"/>
          </p:nvPr>
        </p:nvSpPr>
        <p:spPr>
          <a:xfrm>
            <a:off x="364631" y="5401684"/>
            <a:ext cx="11568516" cy="804863"/>
          </a:xfrm>
        </p:spPr>
        <p:txBody>
          <a:bodyPr/>
          <a:lstStyle>
            <a:lvl1pPr marL="0" indent="0">
              <a:buNone/>
              <a:defRPr sz="1905"/>
            </a:lvl1pPr>
            <a:lvl2pPr marL="630597" indent="0">
              <a:buNone/>
              <a:defRPr sz="1633"/>
            </a:lvl2pPr>
            <a:lvl3pPr marL="1261195" indent="0">
              <a:buNone/>
              <a:defRPr sz="1361"/>
            </a:lvl3pPr>
            <a:lvl4pPr marL="1891791" indent="0">
              <a:buNone/>
              <a:defRPr sz="1270"/>
            </a:lvl4pPr>
            <a:lvl5pPr marL="2522390" indent="0">
              <a:buNone/>
              <a:defRPr sz="1270"/>
            </a:lvl5pPr>
            <a:lvl6pPr marL="3152987" indent="0">
              <a:buNone/>
              <a:defRPr sz="1270"/>
            </a:lvl6pPr>
            <a:lvl7pPr marL="3783584" indent="0">
              <a:buNone/>
              <a:defRPr sz="1270"/>
            </a:lvl7pPr>
            <a:lvl8pPr marL="4414181" indent="0">
              <a:buNone/>
              <a:defRPr sz="1270"/>
            </a:lvl8pPr>
            <a:lvl9pPr marL="5044779" indent="0">
              <a:buNone/>
              <a:defRPr sz="1270"/>
            </a:lvl9pPr>
          </a:lstStyle>
          <a:p>
            <a:pPr lvl="0"/>
            <a:r>
              <a:rPr lang="en-GB"/>
              <a:t>Click to edit Master text styles</a:t>
            </a:r>
          </a:p>
        </p:txBody>
      </p:sp>
    </p:spTree>
    <p:extLst>
      <p:ext uri="{BB962C8B-B14F-4D97-AF65-F5344CB8AC3E}">
        <p14:creationId xmlns:p14="http://schemas.microsoft.com/office/powerpoint/2010/main" val="35587352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25024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10148" y="1321430"/>
            <a:ext cx="2665793" cy="4804759"/>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366121" y="274686"/>
            <a:ext cx="8729614"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974402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953868" y="4071716"/>
            <a:ext cx="10363200" cy="1302589"/>
          </a:xfrm>
        </p:spPr>
        <p:txBody>
          <a:bodyPr anchor="t"/>
          <a:lstStyle>
            <a:lvl1pPr algn="l">
              <a:defRPr sz="2359" b="1" cap="all"/>
            </a:lvl1pPr>
          </a:lstStyle>
          <a:p>
            <a:r>
              <a:rPr lang="en-US"/>
              <a:t>Click to edit Master title style</a:t>
            </a:r>
            <a:endParaRPr lang="en-GB" dirty="0"/>
          </a:p>
        </p:txBody>
      </p:sp>
      <p:sp>
        <p:nvSpPr>
          <p:cNvPr id="3" name="Text Placeholder 2"/>
          <p:cNvSpPr>
            <a:spLocks noGrp="1"/>
          </p:cNvSpPr>
          <p:nvPr>
            <p:ph type="body" idx="1" hasCustomPrompt="1"/>
          </p:nvPr>
        </p:nvSpPr>
        <p:spPr>
          <a:xfrm>
            <a:off x="953868" y="5865990"/>
            <a:ext cx="10363200" cy="723421"/>
          </a:xfrm>
        </p:spPr>
        <p:txBody>
          <a:bodyPr anchor="b"/>
          <a:lstStyle>
            <a:lvl1pPr marL="0" indent="0">
              <a:buNone/>
              <a:defRPr sz="1179"/>
            </a:lvl1pPr>
            <a:lvl2pPr marL="266040" indent="0">
              <a:buNone/>
              <a:defRPr sz="1179"/>
            </a:lvl2pPr>
            <a:lvl3pPr marL="532080" indent="0">
              <a:buNone/>
              <a:defRPr sz="907"/>
            </a:lvl3pPr>
            <a:lvl4pPr marL="798120" indent="0">
              <a:buNone/>
              <a:defRPr sz="816"/>
            </a:lvl4pPr>
            <a:lvl5pPr marL="1064159" indent="0">
              <a:buNone/>
              <a:defRPr sz="816"/>
            </a:lvl5pPr>
            <a:lvl6pPr marL="1330199" indent="0">
              <a:buNone/>
              <a:defRPr sz="816"/>
            </a:lvl6pPr>
            <a:lvl7pPr marL="1596239" indent="0">
              <a:buNone/>
              <a:defRPr sz="816"/>
            </a:lvl7pPr>
            <a:lvl8pPr marL="1862279" indent="0">
              <a:buNone/>
              <a:defRPr sz="816"/>
            </a:lvl8pPr>
            <a:lvl9pPr marL="2128319" indent="0">
              <a:buNone/>
              <a:defRPr sz="816"/>
            </a:lvl9pPr>
          </a:lstStyle>
          <a:p>
            <a:pPr lvl="0"/>
            <a:r>
              <a:rPr lang="el-GR" dirty="0"/>
              <a:t>Θεοδόσιος Φιλιππάτος</a:t>
            </a:r>
          </a:p>
          <a:p>
            <a:pPr lvl="0"/>
            <a:endParaRPr lang="el-GR" dirty="0"/>
          </a:p>
          <a:p>
            <a:pPr lvl="0"/>
            <a:r>
              <a:rPr lang="el-GR" dirty="0"/>
              <a:t>Επίκουρος Καθηγητής Παθολογίας</a:t>
            </a:r>
            <a:endParaRPr lang="en-US" dirty="0"/>
          </a:p>
        </p:txBody>
      </p:sp>
      <p:sp>
        <p:nvSpPr>
          <p:cNvPr id="5" name="9 - Θέση κειμένου"/>
          <p:cNvSpPr>
            <a:spLocks noGrp="1"/>
          </p:cNvSpPr>
          <p:nvPr>
            <p:ph type="body" sz="quarter" idx="13" hasCustomPrompt="1"/>
          </p:nvPr>
        </p:nvSpPr>
        <p:spPr>
          <a:xfrm>
            <a:off x="6" y="6669360"/>
            <a:ext cx="12192000" cy="188640"/>
          </a:xfrm>
          <a:solidFill>
            <a:srgbClr val="CC3300"/>
          </a:solidFill>
          <a:ln>
            <a:solidFill>
              <a:srgbClr val="CC3300"/>
            </a:solidFill>
          </a:ln>
        </p:spPr>
        <p:txBody>
          <a:bodyPr anchor="ctr"/>
          <a:lstStyle>
            <a:lvl1pPr algn="ctr">
              <a:buNone/>
              <a:defRPr sz="1179">
                <a:solidFill>
                  <a:schemeClr val="tx2"/>
                </a:solidFill>
              </a:defRPr>
            </a:lvl1pPr>
            <a:lvl2pPr>
              <a:buNone/>
              <a:defRPr/>
            </a:lvl2pPr>
            <a:lvl3pPr>
              <a:buNone/>
              <a:defRPr/>
            </a:lvl3pPr>
            <a:lvl4pPr>
              <a:buNone/>
              <a:defRPr/>
            </a:lvl4pPr>
            <a:lvl5pPr>
              <a:buNone/>
              <a:defRPr/>
            </a:lvl5pPr>
          </a:lstStyle>
          <a:p>
            <a:r>
              <a:rPr lang="el-GR" dirty="0">
                <a:solidFill>
                  <a:schemeClr val="tx2"/>
                </a:solidFill>
                <a:ea typeface="Calibri" panose="020F0502020204030204" pitchFamily="34" charset="0"/>
                <a:cs typeface="MgHelveticaUCPol"/>
              </a:rPr>
              <a:t>Μονάδα Μεταβολικών Νοσημάτων, Εργαστήριο Εσωτερικής Παθολογίας, Ιατρική Σχολή, Πανεπιστήμιο Κρήτης</a:t>
            </a:r>
            <a:endParaRPr lang="el-GR" sz="998" dirty="0"/>
          </a:p>
        </p:txBody>
      </p:sp>
    </p:spTree>
    <p:extLst>
      <p:ext uri="{BB962C8B-B14F-4D97-AF65-F5344CB8AC3E}">
        <p14:creationId xmlns:p14="http://schemas.microsoft.com/office/powerpoint/2010/main" val="820912262"/>
      </p:ext>
    </p:extLst>
  </p:cSld>
  <p:clrMapOvr>
    <a:masterClrMapping/>
  </p:clrMapOvr>
  <p:transition>
    <p:wipe dir="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790" y="188643"/>
            <a:ext cx="11055351" cy="828082"/>
          </a:xfrm>
        </p:spPr>
        <p:txBody>
          <a:bodyPr lIns="102626" anchor="ctr">
            <a:normAutofit/>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Edit Master text styles</a:t>
            </a:r>
          </a:p>
        </p:txBody>
      </p:sp>
      <p:sp>
        <p:nvSpPr>
          <p:cNvPr id="5" name="TextBox 4">
            <a:extLst>
              <a:ext uri="{FF2B5EF4-FFF2-40B4-BE49-F238E27FC236}">
                <a16:creationId xmlns:a16="http://schemas.microsoft.com/office/drawing/2014/main" id="{63C30238-5D3E-C94D-BFBB-81E7EA38E5D2}"/>
              </a:ext>
            </a:extLst>
          </p:cNvPr>
          <p:cNvSpPr txBox="1"/>
          <p:nvPr/>
        </p:nvSpPr>
        <p:spPr>
          <a:xfrm>
            <a:off x="5627542" y="6410090"/>
            <a:ext cx="6558116" cy="235102"/>
          </a:xfrm>
          <a:prstGeom prst="rect">
            <a:avLst/>
          </a:prstGeom>
          <a:noFill/>
        </p:spPr>
        <p:txBody>
          <a:bodyPr wrap="square" lIns="94590" tIns="47294" rIns="94590" bIns="47294" rtlCol="0">
            <a:spAutoFit/>
          </a:bodyPr>
          <a:lstStyle/>
          <a:p>
            <a:pPr algn="r"/>
            <a:endParaRPr lang="el-GR" sz="907" dirty="0">
              <a:solidFill>
                <a:schemeClr val="bg2">
                  <a:lumMod val="10000"/>
                </a:schemeClr>
              </a:solidFill>
            </a:endParaRPr>
          </a:p>
        </p:txBody>
      </p:sp>
      <p:sp>
        <p:nvSpPr>
          <p:cNvPr id="11" name="7 - Θέση κειμένου"/>
          <p:cNvSpPr>
            <a:spLocks noGrp="1"/>
          </p:cNvSpPr>
          <p:nvPr>
            <p:ph type="body" sz="quarter" idx="12" hasCustomPrompt="1"/>
          </p:nvPr>
        </p:nvSpPr>
        <p:spPr>
          <a:xfrm>
            <a:off x="5899154" y="6426228"/>
            <a:ext cx="6292852" cy="244475"/>
          </a:xfrm>
        </p:spPr>
        <p:txBody>
          <a:bodyPr>
            <a:noAutofit/>
          </a:bodyPr>
          <a:lstStyle>
            <a:lvl1pPr algn="r">
              <a:buNone/>
              <a:defRPr sz="998"/>
            </a:lvl1pPr>
          </a:lstStyle>
          <a:p>
            <a:pPr lvl="0"/>
            <a:r>
              <a:rPr lang="en-US"/>
              <a:t>Edit Master text styles</a:t>
            </a:r>
          </a:p>
        </p:txBody>
      </p:sp>
    </p:spTree>
    <p:extLst>
      <p:ext uri="{BB962C8B-B14F-4D97-AF65-F5344CB8AC3E}">
        <p14:creationId xmlns:p14="http://schemas.microsoft.com/office/powerpoint/2010/main" val="816987719"/>
      </p:ext>
    </p:extLst>
  </p:cSld>
  <p:clrMapOvr>
    <a:masterClrMapping/>
  </p:clrMapOvr>
  <p:transition>
    <p:wipe dir="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ontent + subhead ">
    <p:spTree>
      <p:nvGrpSpPr>
        <p:cNvPr id="1" name=""/>
        <p:cNvGrpSpPr/>
        <p:nvPr/>
      </p:nvGrpSpPr>
      <p:grpSpPr>
        <a:xfrm>
          <a:off x="0" y="0"/>
          <a:ext cx="0" cy="0"/>
          <a:chOff x="0" y="0"/>
          <a:chExt cx="0" cy="0"/>
        </a:xfrm>
      </p:grpSpPr>
      <p:sp>
        <p:nvSpPr>
          <p:cNvPr id="3" name="Content Placeholder 2"/>
          <p:cNvSpPr>
            <a:spLocks noGrp="1"/>
          </p:cNvSpPr>
          <p:nvPr>
            <p:ph idx="1"/>
          </p:nvPr>
        </p:nvSpPr>
        <p:spPr>
          <a:xfrm>
            <a:off x="662518" y="1371602"/>
            <a:ext cx="10846731" cy="220285"/>
          </a:xfrm>
          <a:noFill/>
          <a:ln>
            <a:noFill/>
          </a:ln>
        </p:spPr>
        <p:txBody>
          <a:bodyPr vert="horz" wrap="square" lIns="0" tIns="0" rIns="0" bIns="0" numCol="1" anchor="t" anchorCtr="0" compatLnSpc="1">
            <a:prstTxWarp prst="textNoShape">
              <a:avLst/>
            </a:prstTxWarp>
            <a:spAutoFit/>
          </a:bodyPr>
          <a:lstStyle>
            <a:lvl1pPr marL="0" indent="0">
              <a:lnSpc>
                <a:spcPct val="100000"/>
              </a:lnSpc>
              <a:spcBef>
                <a:spcPts val="0"/>
              </a:spcBef>
              <a:buNone/>
              <a:defRPr lang="en-US" sz="1432" b="1" i="1" dirty="0" smtClean="0">
                <a:solidFill>
                  <a:schemeClr val="accent1"/>
                </a:solidFill>
              </a:defRPr>
            </a:lvl1pPr>
            <a:lvl2pPr marL="275270" indent="0">
              <a:buNone/>
              <a:defRPr lang="en-US" sz="1591" i="1" dirty="0" smtClean="0">
                <a:solidFill>
                  <a:schemeClr val="accent1"/>
                </a:solidFill>
              </a:defRPr>
            </a:lvl2pPr>
            <a:lvl3pPr marL="593472" indent="0">
              <a:buNone/>
              <a:defRPr lang="en-US" sz="1432" i="1" dirty="0" smtClean="0">
                <a:solidFill>
                  <a:schemeClr val="accent1"/>
                </a:solidFill>
              </a:defRPr>
            </a:lvl3pPr>
            <a:lvl4pPr marL="819496" indent="0">
              <a:buNone/>
              <a:defRPr lang="en-US" sz="1273" i="1" dirty="0" smtClean="0">
                <a:solidFill>
                  <a:schemeClr val="accent1"/>
                </a:solidFill>
              </a:defRPr>
            </a:lvl4pPr>
            <a:lvl5pPr marL="1045520" indent="0">
              <a:buNone/>
              <a:defRPr lang="en-US" sz="1273" i="1" dirty="0">
                <a:solidFill>
                  <a:schemeClr val="accent1"/>
                </a:solidFill>
              </a:defRPr>
            </a:lvl5pPr>
          </a:lstStyle>
          <a:p>
            <a:pPr lvl="0"/>
            <a:r>
              <a:rPr lang="en-US"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6" name="Text Placeholder 3"/>
          <p:cNvSpPr>
            <a:spLocks noGrp="1"/>
          </p:cNvSpPr>
          <p:nvPr>
            <p:ph type="body" sz="quarter" idx="10"/>
          </p:nvPr>
        </p:nvSpPr>
        <p:spPr>
          <a:xfrm>
            <a:off x="662519" y="6120064"/>
            <a:ext cx="9219420" cy="550748"/>
          </a:xfrm>
        </p:spPr>
        <p:txBody>
          <a:bodyPr anchor="b" anchorCtr="0">
            <a:noAutofit/>
          </a:bodyPr>
          <a:lstStyle>
            <a:lvl1pPr marL="0" indent="0">
              <a:spcBef>
                <a:spcPts val="79"/>
              </a:spcBef>
              <a:buNone/>
              <a:defRPr sz="716"/>
            </a:lvl1pPr>
            <a:lvl2pPr marL="275270" indent="0">
              <a:buNone/>
              <a:defRPr/>
            </a:lvl2pPr>
            <a:lvl3pPr marL="593472" indent="0">
              <a:buNone/>
              <a:defRPr/>
            </a:lvl3pPr>
            <a:lvl4pPr marL="819496" indent="0">
              <a:buNone/>
              <a:defRPr/>
            </a:lvl4pPr>
            <a:lvl5pPr marL="1045520" indent="0">
              <a:buNone/>
              <a:defRPr/>
            </a:lvl5pPr>
          </a:lstStyle>
          <a:p>
            <a:pPr lvl="0"/>
            <a:r>
              <a:rPr lang="en-US" dirty="0"/>
              <a:t>Click to edit Master text styles</a:t>
            </a:r>
          </a:p>
        </p:txBody>
      </p:sp>
    </p:spTree>
    <p:extLst>
      <p:ext uri="{BB962C8B-B14F-4D97-AF65-F5344CB8AC3E}">
        <p14:creationId xmlns:p14="http://schemas.microsoft.com/office/powerpoint/2010/main" val="84202335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F13356CE-8D66-4B66-A778-B9588D17C25A}" type="datetimeFigureOut">
              <a:rPr lang="el-GR" smtClean="0"/>
              <a:t>20/5/2024</a:t>
            </a:fld>
            <a:endParaRPr lang="el-GR"/>
          </a:p>
        </p:txBody>
      </p:sp>
      <p:sp>
        <p:nvSpPr>
          <p:cNvPr id="8" name="Footer Placeholder 7"/>
          <p:cNvSpPr>
            <a:spLocks noGrp="1"/>
          </p:cNvSpPr>
          <p:nvPr>
            <p:ph type="ftr" sz="quarter" idx="11"/>
          </p:nvPr>
        </p:nvSpPr>
        <p:spPr/>
        <p:txBody>
          <a:bodyPr/>
          <a:lstStyle/>
          <a:p>
            <a:endParaRPr lang="el-G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9BC27195-EE4B-4A66-AC85-8450EE9CBA09}" type="slidenum">
              <a:rPr lang="el-GR" smtClean="0"/>
              <a:t>‹#›</a:t>
            </a:fld>
            <a:endParaRPr lang="el-GR"/>
          </a:p>
        </p:txBody>
      </p:sp>
    </p:spTree>
    <p:extLst>
      <p:ext uri="{BB962C8B-B14F-4D97-AF65-F5344CB8AC3E}">
        <p14:creationId xmlns:p14="http://schemas.microsoft.com/office/powerpoint/2010/main" val="14929464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1_Τίτλος και περιεχόμενο">
    <p:spTree>
      <p:nvGrpSpPr>
        <p:cNvPr id="1" name=""/>
        <p:cNvGrpSpPr/>
        <p:nvPr/>
      </p:nvGrpSpPr>
      <p:grpSpPr>
        <a:xfrm>
          <a:off x="0" y="0"/>
          <a:ext cx="0" cy="0"/>
          <a:chOff x="0" y="0"/>
          <a:chExt cx="0" cy="0"/>
        </a:xfrm>
      </p:grpSpPr>
      <p:sp>
        <p:nvSpPr>
          <p:cNvPr id="168" name="Click to edit Master title style"/>
          <p:cNvSpPr txBox="1">
            <a:spLocks noGrp="1"/>
          </p:cNvSpPr>
          <p:nvPr>
            <p:ph type="title" hasCustomPrompt="1"/>
          </p:nvPr>
        </p:nvSpPr>
        <p:spPr>
          <a:xfrm>
            <a:off x="557764" y="188642"/>
            <a:ext cx="11055351" cy="828084"/>
          </a:xfrm>
          <a:prstGeom prst="rect">
            <a:avLst/>
          </a:prstGeom>
        </p:spPr>
        <p:txBody>
          <a:bodyPr lIns="45714" tIns="45714" rIns="45714" bIns="45714"/>
          <a:lstStyle>
            <a:lvl1pPr algn="ctr">
              <a:lnSpc>
                <a:spcPct val="100000"/>
              </a:lnSpc>
              <a:defRPr sz="3266">
                <a:solidFill>
                  <a:srgbClr val="002A56"/>
                </a:solidFill>
              </a:defRPr>
            </a:lvl1pPr>
          </a:lstStyle>
          <a:p>
            <a:r>
              <a:t>Click to edit Master title style</a:t>
            </a:r>
          </a:p>
        </p:txBody>
      </p:sp>
      <p:sp>
        <p:nvSpPr>
          <p:cNvPr id="169" name="Body Level One…"/>
          <p:cNvSpPr txBox="1">
            <a:spLocks noGrp="1"/>
          </p:cNvSpPr>
          <p:nvPr>
            <p:ph type="body" idx="1"/>
          </p:nvPr>
        </p:nvSpPr>
        <p:spPr>
          <a:xfrm>
            <a:off x="609604" y="1484312"/>
            <a:ext cx="11055352" cy="4608514"/>
          </a:xfrm>
          <a:prstGeom prst="rect">
            <a:avLst/>
          </a:prstGeom>
        </p:spPr>
        <p:txBody>
          <a:bodyPr/>
          <a:lstStyle>
            <a:lvl1pPr marL="174964" indent="-174964">
              <a:lnSpc>
                <a:spcPct val="100000"/>
              </a:lnSpc>
              <a:spcBef>
                <a:spcPts val="544"/>
              </a:spcBef>
              <a:buClrTx/>
              <a:buFontTx/>
              <a:buChar char="•"/>
              <a:defRPr b="1">
                <a:solidFill>
                  <a:srgbClr val="003366"/>
                </a:solidFill>
              </a:defRPr>
            </a:lvl1pPr>
            <a:lvl2pPr marL="403392" indent="-170105">
              <a:lnSpc>
                <a:spcPct val="100000"/>
              </a:lnSpc>
              <a:spcBef>
                <a:spcPts val="544"/>
              </a:spcBef>
              <a:buClrTx/>
              <a:buFontTx/>
              <a:buChar char="–"/>
              <a:defRPr b="1">
                <a:solidFill>
                  <a:srgbClr val="003366"/>
                </a:solidFill>
              </a:defRPr>
            </a:lvl2pPr>
            <a:lvl3pPr marL="629873" indent="-163301">
              <a:lnSpc>
                <a:spcPct val="100000"/>
              </a:lnSpc>
              <a:spcBef>
                <a:spcPts val="544"/>
              </a:spcBef>
              <a:buClrTx/>
              <a:buSzPct val="100000"/>
              <a:buFontTx/>
              <a:defRPr b="1">
                <a:solidFill>
                  <a:srgbClr val="003366"/>
                </a:solidFill>
              </a:defRPr>
            </a:lvl3pPr>
            <a:lvl4pPr marL="881304" indent="-181445">
              <a:lnSpc>
                <a:spcPct val="100000"/>
              </a:lnSpc>
              <a:spcBef>
                <a:spcPts val="544"/>
              </a:spcBef>
              <a:buClrTx/>
              <a:buSzPct val="100000"/>
              <a:buFontTx/>
              <a:buChar char="–"/>
              <a:defRPr b="1">
                <a:solidFill>
                  <a:srgbClr val="003366"/>
                </a:solidFill>
              </a:defRPr>
            </a:lvl4pPr>
            <a:lvl5pPr marL="1114590" indent="-181445">
              <a:lnSpc>
                <a:spcPct val="100000"/>
              </a:lnSpc>
              <a:spcBef>
                <a:spcPts val="544"/>
              </a:spcBef>
              <a:buClrTx/>
              <a:buSzPct val="100000"/>
              <a:buFontTx/>
              <a:buChar char="»"/>
              <a:defRPr b="1">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70" name="7 - Θέση κειμένου"/>
          <p:cNvSpPr>
            <a:spLocks noGrp="1"/>
          </p:cNvSpPr>
          <p:nvPr>
            <p:ph type="body" sz="quarter" idx="21" hasCustomPrompt="1"/>
          </p:nvPr>
        </p:nvSpPr>
        <p:spPr>
          <a:xfrm>
            <a:off x="5899153" y="6426201"/>
            <a:ext cx="6292852" cy="244476"/>
          </a:xfrm>
          <a:prstGeom prst="rect">
            <a:avLst/>
          </a:prstGeom>
        </p:spPr>
        <p:txBody>
          <a:bodyPr/>
          <a:lstStyle>
            <a:lvl1pPr marL="174963" indent="-174963" algn="r">
              <a:lnSpc>
                <a:spcPct val="100000"/>
              </a:lnSpc>
              <a:spcBef>
                <a:spcPts val="181"/>
              </a:spcBef>
              <a:buClrTx/>
              <a:buSzTx/>
              <a:buFontTx/>
              <a:buNone/>
              <a:defRPr sz="907" b="1">
                <a:solidFill>
                  <a:srgbClr val="003366"/>
                </a:solidFill>
              </a:defRPr>
            </a:lvl1pPr>
          </a:lstStyle>
          <a:p>
            <a:r>
              <a:t>Edit Master text styles</a:t>
            </a:r>
          </a:p>
        </p:txBody>
      </p:sp>
      <p:sp>
        <p:nvSpPr>
          <p:cNvPr id="17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90104690"/>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74258" y="4748645"/>
            <a:ext cx="8532126" cy="1472046"/>
          </a:xfrm>
        </p:spPr>
        <p:txBody>
          <a:bodyPr>
            <a:normAutofit/>
          </a:bodyPr>
          <a:lstStyle>
            <a:lvl1pPr marL="0" indent="0" algn="l">
              <a:buNone/>
              <a:defRPr sz="1909" b="0">
                <a:solidFill>
                  <a:schemeClr val="bg1"/>
                </a:solidFill>
                <a:latin typeface="Arial" panose="020B0604020202020204" pitchFamily="34" charset="0"/>
                <a:cs typeface="Arial" panose="020B0604020202020204" pitchFamily="34" charset="0"/>
              </a:defRPr>
            </a:lvl1pPr>
            <a:lvl2pPr marL="363672" indent="0" algn="ctr">
              <a:buNone/>
              <a:defRPr sz="1591"/>
            </a:lvl2pPr>
            <a:lvl3pPr marL="727344" indent="0" algn="ctr">
              <a:buNone/>
              <a:defRPr sz="1432"/>
            </a:lvl3pPr>
            <a:lvl4pPr marL="1091016" indent="0" algn="ctr">
              <a:buNone/>
              <a:defRPr sz="1273"/>
            </a:lvl4pPr>
            <a:lvl5pPr marL="1454688" indent="0" algn="ctr">
              <a:buNone/>
              <a:defRPr sz="1273"/>
            </a:lvl5pPr>
            <a:lvl6pPr marL="1818360" indent="0" algn="ctr">
              <a:buNone/>
              <a:defRPr sz="1273"/>
            </a:lvl6pPr>
            <a:lvl7pPr marL="2182032" indent="0" algn="ctr">
              <a:buNone/>
              <a:defRPr sz="1273"/>
            </a:lvl7pPr>
            <a:lvl8pPr marL="2545704" indent="0" algn="ctr">
              <a:buNone/>
              <a:defRPr sz="1273"/>
            </a:lvl8pPr>
            <a:lvl9pPr marL="2909376" indent="0" algn="ctr">
              <a:buNone/>
              <a:defRPr sz="1273"/>
            </a:lvl9pPr>
          </a:lstStyle>
          <a:p>
            <a:r>
              <a:rPr lang="en-US" dirty="0"/>
              <a:t>Date, time, location etc.</a:t>
            </a:r>
          </a:p>
        </p:txBody>
      </p:sp>
      <p:sp>
        <p:nvSpPr>
          <p:cNvPr id="4" name="Date Placeholder 3"/>
          <p:cNvSpPr>
            <a:spLocks noGrp="1"/>
          </p:cNvSpPr>
          <p:nvPr>
            <p:ph type="dt" sz="half" idx="10"/>
          </p:nvPr>
        </p:nvSpPr>
        <p:spPr>
          <a:xfrm>
            <a:off x="11028407" y="6372826"/>
            <a:ext cx="2743200" cy="365125"/>
          </a:xfrm>
        </p:spPr>
        <p:txBody>
          <a:bodyPr/>
          <a:lstStyle>
            <a:lvl1pPr>
              <a:defRPr>
                <a:solidFill>
                  <a:schemeClr val="bg1"/>
                </a:solidFill>
                <a:latin typeface="Arial" panose="020B0604020202020204" pitchFamily="34" charset="0"/>
                <a:cs typeface="Arial" panose="020B0604020202020204" pitchFamily="34" charset="0"/>
              </a:defRPr>
            </a:lvl1pPr>
          </a:lstStyle>
          <a:p>
            <a:fld id="{2752FB3E-B85F-40B3-98D0-A9CA57A82EAF}" type="datetimeFigureOut">
              <a:rPr lang="en-GB" smtClean="0"/>
              <a:pPr/>
              <a:t>20/05/2024</a:t>
            </a:fld>
            <a:endParaRPr lang="en-GB" dirty="0"/>
          </a:p>
        </p:txBody>
      </p:sp>
    </p:spTree>
    <p:extLst>
      <p:ext uri="{BB962C8B-B14F-4D97-AF65-F5344CB8AC3E}">
        <p14:creationId xmlns:p14="http://schemas.microsoft.com/office/powerpoint/2010/main" val="20520803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752FB3E-B85F-40B3-98D0-A9CA57A82EAF}" type="datetimeFigureOut">
              <a:rPr lang="en-GB" smtClean="0"/>
              <a:t>20/05/2024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17F38C-7F39-436B-A048-1F6915B2A27D}" type="slidenum">
              <a:rPr lang="en-GB" smtClean="0"/>
              <a:t>‹#›</a:t>
            </a:fld>
            <a:endParaRPr lang="en-GB"/>
          </a:p>
        </p:txBody>
      </p:sp>
    </p:spTree>
    <p:extLst>
      <p:ext uri="{BB962C8B-B14F-4D97-AF65-F5344CB8AC3E}">
        <p14:creationId xmlns:p14="http://schemas.microsoft.com/office/powerpoint/2010/main" val="3122473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4773"/>
            </a:lvl1pPr>
          </a:lstStyle>
          <a:p>
            <a:r>
              <a:rPr lang="en-US"/>
              <a:t>Click to edit Master title style</a:t>
            </a:r>
            <a:endParaRPr lang="en-GB"/>
          </a:p>
        </p:txBody>
      </p:sp>
      <p:sp>
        <p:nvSpPr>
          <p:cNvPr id="3" name="Text Placeholder 2"/>
          <p:cNvSpPr>
            <a:spLocks noGrp="1"/>
          </p:cNvSpPr>
          <p:nvPr>
            <p:ph type="body" idx="1"/>
          </p:nvPr>
        </p:nvSpPr>
        <p:spPr>
          <a:xfrm>
            <a:off x="831850" y="4589464"/>
            <a:ext cx="10515600" cy="1500187"/>
          </a:xfrm>
        </p:spPr>
        <p:txBody>
          <a:bodyPr/>
          <a:lstStyle>
            <a:lvl1pPr marL="0" indent="0">
              <a:buNone/>
              <a:defRPr sz="1909">
                <a:solidFill>
                  <a:schemeClr val="tx1">
                    <a:tint val="75000"/>
                  </a:schemeClr>
                </a:solidFill>
              </a:defRPr>
            </a:lvl1pPr>
            <a:lvl2pPr marL="363672" indent="0">
              <a:buNone/>
              <a:defRPr sz="1591">
                <a:solidFill>
                  <a:schemeClr val="tx1">
                    <a:tint val="75000"/>
                  </a:schemeClr>
                </a:solidFill>
              </a:defRPr>
            </a:lvl2pPr>
            <a:lvl3pPr marL="727344" indent="0">
              <a:buNone/>
              <a:defRPr sz="1432">
                <a:solidFill>
                  <a:schemeClr val="tx1">
                    <a:tint val="75000"/>
                  </a:schemeClr>
                </a:solidFill>
              </a:defRPr>
            </a:lvl3pPr>
            <a:lvl4pPr marL="1091016" indent="0">
              <a:buNone/>
              <a:defRPr sz="1273">
                <a:solidFill>
                  <a:schemeClr val="tx1">
                    <a:tint val="75000"/>
                  </a:schemeClr>
                </a:solidFill>
              </a:defRPr>
            </a:lvl4pPr>
            <a:lvl5pPr marL="1454688" indent="0">
              <a:buNone/>
              <a:defRPr sz="1273">
                <a:solidFill>
                  <a:schemeClr val="tx1">
                    <a:tint val="75000"/>
                  </a:schemeClr>
                </a:solidFill>
              </a:defRPr>
            </a:lvl5pPr>
            <a:lvl6pPr marL="1818360" indent="0">
              <a:buNone/>
              <a:defRPr sz="1273">
                <a:solidFill>
                  <a:schemeClr val="tx1">
                    <a:tint val="75000"/>
                  </a:schemeClr>
                </a:solidFill>
              </a:defRPr>
            </a:lvl6pPr>
            <a:lvl7pPr marL="2182032" indent="0">
              <a:buNone/>
              <a:defRPr sz="1273">
                <a:solidFill>
                  <a:schemeClr val="tx1">
                    <a:tint val="75000"/>
                  </a:schemeClr>
                </a:solidFill>
              </a:defRPr>
            </a:lvl7pPr>
            <a:lvl8pPr marL="2545704" indent="0">
              <a:buNone/>
              <a:defRPr sz="1273">
                <a:solidFill>
                  <a:schemeClr val="tx1">
                    <a:tint val="75000"/>
                  </a:schemeClr>
                </a:solidFill>
              </a:defRPr>
            </a:lvl8pPr>
            <a:lvl9pPr marL="2909376" indent="0">
              <a:buNone/>
              <a:defRPr sz="127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752FB3E-B85F-40B3-98D0-A9CA57A82EAF}" type="datetimeFigureOut">
              <a:rPr lang="en-GB" smtClean="0"/>
              <a:t>20/05/2024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17F38C-7F39-436B-A048-1F6915B2A27D}" type="slidenum">
              <a:rPr lang="en-GB" smtClean="0"/>
              <a:t>‹#›</a:t>
            </a:fld>
            <a:endParaRPr lang="en-GB"/>
          </a:p>
        </p:txBody>
      </p:sp>
    </p:spTree>
    <p:extLst>
      <p:ext uri="{BB962C8B-B14F-4D97-AF65-F5344CB8AC3E}">
        <p14:creationId xmlns:p14="http://schemas.microsoft.com/office/powerpoint/2010/main" val="11605155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752FB3E-B85F-40B3-98D0-A9CA57A82EAF}" type="datetimeFigureOut">
              <a:rPr lang="en-GB" smtClean="0"/>
              <a:t>20/05/2024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17F38C-7F39-436B-A048-1F6915B2A27D}" type="slidenum">
              <a:rPr lang="en-GB" smtClean="0"/>
              <a:t>‹#›</a:t>
            </a:fld>
            <a:endParaRPr lang="en-GB"/>
          </a:p>
        </p:txBody>
      </p:sp>
    </p:spTree>
    <p:extLst>
      <p:ext uri="{BB962C8B-B14F-4D97-AF65-F5344CB8AC3E}">
        <p14:creationId xmlns:p14="http://schemas.microsoft.com/office/powerpoint/2010/main" val="10168727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909" b="1"/>
            </a:lvl1pPr>
            <a:lvl2pPr marL="363672" indent="0">
              <a:buNone/>
              <a:defRPr sz="1591" b="1"/>
            </a:lvl2pPr>
            <a:lvl3pPr marL="727344" indent="0">
              <a:buNone/>
              <a:defRPr sz="1432" b="1"/>
            </a:lvl3pPr>
            <a:lvl4pPr marL="1091016" indent="0">
              <a:buNone/>
              <a:defRPr sz="1273" b="1"/>
            </a:lvl4pPr>
            <a:lvl5pPr marL="1454688" indent="0">
              <a:buNone/>
              <a:defRPr sz="1273" b="1"/>
            </a:lvl5pPr>
            <a:lvl6pPr marL="1818360" indent="0">
              <a:buNone/>
              <a:defRPr sz="1273" b="1"/>
            </a:lvl6pPr>
            <a:lvl7pPr marL="2182032" indent="0">
              <a:buNone/>
              <a:defRPr sz="1273" b="1"/>
            </a:lvl7pPr>
            <a:lvl8pPr marL="2545704" indent="0">
              <a:buNone/>
              <a:defRPr sz="1273" b="1"/>
            </a:lvl8pPr>
            <a:lvl9pPr marL="2909376" indent="0">
              <a:buNone/>
              <a:defRPr sz="1273"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909" b="1"/>
            </a:lvl1pPr>
            <a:lvl2pPr marL="363672" indent="0">
              <a:buNone/>
              <a:defRPr sz="1591" b="1"/>
            </a:lvl2pPr>
            <a:lvl3pPr marL="727344" indent="0">
              <a:buNone/>
              <a:defRPr sz="1432" b="1"/>
            </a:lvl3pPr>
            <a:lvl4pPr marL="1091016" indent="0">
              <a:buNone/>
              <a:defRPr sz="1273" b="1"/>
            </a:lvl4pPr>
            <a:lvl5pPr marL="1454688" indent="0">
              <a:buNone/>
              <a:defRPr sz="1273" b="1"/>
            </a:lvl5pPr>
            <a:lvl6pPr marL="1818360" indent="0">
              <a:buNone/>
              <a:defRPr sz="1273" b="1"/>
            </a:lvl6pPr>
            <a:lvl7pPr marL="2182032" indent="0">
              <a:buNone/>
              <a:defRPr sz="1273" b="1"/>
            </a:lvl7pPr>
            <a:lvl8pPr marL="2545704" indent="0">
              <a:buNone/>
              <a:defRPr sz="1273" b="1"/>
            </a:lvl8pPr>
            <a:lvl9pPr marL="2909376" indent="0">
              <a:buNone/>
              <a:defRPr sz="1273"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752FB3E-B85F-40B3-98D0-A9CA57A82EAF}" type="datetimeFigureOut">
              <a:rPr lang="en-GB" smtClean="0"/>
              <a:t>20/05/2024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117F38C-7F39-436B-A048-1F6915B2A27D}" type="slidenum">
              <a:rPr lang="en-GB" smtClean="0"/>
              <a:t>‹#›</a:t>
            </a:fld>
            <a:endParaRPr lang="en-GB"/>
          </a:p>
        </p:txBody>
      </p:sp>
    </p:spTree>
    <p:extLst>
      <p:ext uri="{BB962C8B-B14F-4D97-AF65-F5344CB8AC3E}">
        <p14:creationId xmlns:p14="http://schemas.microsoft.com/office/powerpoint/2010/main" val="14184231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752FB3E-B85F-40B3-98D0-A9CA57A82EAF}" type="datetimeFigureOut">
              <a:rPr lang="en-GB" smtClean="0"/>
              <a:t>20/05/2024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117F38C-7F39-436B-A048-1F6915B2A27D}" type="slidenum">
              <a:rPr lang="en-GB" smtClean="0"/>
              <a:t>‹#›</a:t>
            </a:fld>
            <a:endParaRPr lang="en-GB"/>
          </a:p>
        </p:txBody>
      </p:sp>
    </p:spTree>
    <p:extLst>
      <p:ext uri="{BB962C8B-B14F-4D97-AF65-F5344CB8AC3E}">
        <p14:creationId xmlns:p14="http://schemas.microsoft.com/office/powerpoint/2010/main" val="38361707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52FB3E-B85F-40B3-98D0-A9CA57A82EAF}" type="datetimeFigureOut">
              <a:rPr lang="en-GB" smtClean="0"/>
              <a:t>20/05/2024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117F38C-7F39-436B-A048-1F6915B2A27D}" type="slidenum">
              <a:rPr lang="en-GB" smtClean="0"/>
              <a:t>‹#›</a:t>
            </a:fld>
            <a:endParaRPr lang="en-GB"/>
          </a:p>
        </p:txBody>
      </p:sp>
    </p:spTree>
    <p:extLst>
      <p:ext uri="{BB962C8B-B14F-4D97-AF65-F5344CB8AC3E}">
        <p14:creationId xmlns:p14="http://schemas.microsoft.com/office/powerpoint/2010/main" val="3237868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2546"/>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p:spPr>
        <p:txBody>
          <a:bodyPr/>
          <a:lstStyle>
            <a:lvl1pPr>
              <a:defRPr sz="2546"/>
            </a:lvl1pPr>
            <a:lvl2pPr>
              <a:defRPr sz="2227"/>
            </a:lvl2pPr>
            <a:lvl3pPr>
              <a:defRPr sz="1909"/>
            </a:lvl3pPr>
            <a:lvl4pPr>
              <a:defRPr sz="1591"/>
            </a:lvl4pPr>
            <a:lvl5pPr>
              <a:defRPr sz="1591"/>
            </a:lvl5pPr>
            <a:lvl6pPr>
              <a:defRPr sz="1591"/>
            </a:lvl6pPr>
            <a:lvl7pPr>
              <a:defRPr sz="1591"/>
            </a:lvl7pPr>
            <a:lvl8pPr>
              <a:defRPr sz="1591"/>
            </a:lvl8pPr>
            <a:lvl9pPr>
              <a:defRPr sz="1591"/>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273"/>
            </a:lvl1pPr>
            <a:lvl2pPr marL="363672" indent="0">
              <a:buNone/>
              <a:defRPr sz="1114"/>
            </a:lvl2pPr>
            <a:lvl3pPr marL="727344" indent="0">
              <a:buNone/>
              <a:defRPr sz="954"/>
            </a:lvl3pPr>
            <a:lvl4pPr marL="1091016" indent="0">
              <a:buNone/>
              <a:defRPr sz="796"/>
            </a:lvl4pPr>
            <a:lvl5pPr marL="1454688" indent="0">
              <a:buNone/>
              <a:defRPr sz="796"/>
            </a:lvl5pPr>
            <a:lvl6pPr marL="1818360" indent="0">
              <a:buNone/>
              <a:defRPr sz="796"/>
            </a:lvl6pPr>
            <a:lvl7pPr marL="2182032" indent="0">
              <a:buNone/>
              <a:defRPr sz="796"/>
            </a:lvl7pPr>
            <a:lvl8pPr marL="2545704" indent="0">
              <a:buNone/>
              <a:defRPr sz="796"/>
            </a:lvl8pPr>
            <a:lvl9pPr marL="2909376" indent="0">
              <a:buNone/>
              <a:defRPr sz="796"/>
            </a:lvl9pPr>
          </a:lstStyle>
          <a:p>
            <a:pPr lvl="0"/>
            <a:r>
              <a:rPr lang="en-US"/>
              <a:t>Edit Master text styles</a:t>
            </a:r>
          </a:p>
        </p:txBody>
      </p:sp>
      <p:sp>
        <p:nvSpPr>
          <p:cNvPr id="5" name="Date Placeholder 4"/>
          <p:cNvSpPr>
            <a:spLocks noGrp="1"/>
          </p:cNvSpPr>
          <p:nvPr>
            <p:ph type="dt" sz="half" idx="10"/>
          </p:nvPr>
        </p:nvSpPr>
        <p:spPr/>
        <p:txBody>
          <a:bodyPr/>
          <a:lstStyle/>
          <a:p>
            <a:fld id="{2752FB3E-B85F-40B3-98D0-A9CA57A82EAF}" type="datetimeFigureOut">
              <a:rPr lang="en-GB" smtClean="0"/>
              <a:t>20/05/2024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17F38C-7F39-436B-A048-1F6915B2A27D}" type="slidenum">
              <a:rPr lang="en-GB" smtClean="0"/>
              <a:t>‹#›</a:t>
            </a:fld>
            <a:endParaRPr lang="en-GB"/>
          </a:p>
        </p:txBody>
      </p:sp>
    </p:spTree>
    <p:extLst>
      <p:ext uri="{BB962C8B-B14F-4D97-AF65-F5344CB8AC3E}">
        <p14:creationId xmlns:p14="http://schemas.microsoft.com/office/powerpoint/2010/main" val="37671788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2546"/>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p:spPr>
        <p:txBody>
          <a:bodyPr/>
          <a:lstStyle>
            <a:lvl1pPr marL="0" indent="0">
              <a:buNone/>
              <a:defRPr sz="2546"/>
            </a:lvl1pPr>
            <a:lvl2pPr marL="363672" indent="0">
              <a:buNone/>
              <a:defRPr sz="2227"/>
            </a:lvl2pPr>
            <a:lvl3pPr marL="727344" indent="0">
              <a:buNone/>
              <a:defRPr sz="1909"/>
            </a:lvl3pPr>
            <a:lvl4pPr marL="1091016" indent="0">
              <a:buNone/>
              <a:defRPr sz="1591"/>
            </a:lvl4pPr>
            <a:lvl5pPr marL="1454688" indent="0">
              <a:buNone/>
              <a:defRPr sz="1591"/>
            </a:lvl5pPr>
            <a:lvl6pPr marL="1818360" indent="0">
              <a:buNone/>
              <a:defRPr sz="1591"/>
            </a:lvl6pPr>
            <a:lvl7pPr marL="2182032" indent="0">
              <a:buNone/>
              <a:defRPr sz="1591"/>
            </a:lvl7pPr>
            <a:lvl8pPr marL="2545704" indent="0">
              <a:buNone/>
              <a:defRPr sz="1591"/>
            </a:lvl8pPr>
            <a:lvl9pPr marL="2909376" indent="0">
              <a:buNone/>
              <a:defRPr sz="1591"/>
            </a:lvl9pPr>
          </a:lstStyle>
          <a:p>
            <a:endParaRPr lang="en-GB"/>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273"/>
            </a:lvl1pPr>
            <a:lvl2pPr marL="363672" indent="0">
              <a:buNone/>
              <a:defRPr sz="1114"/>
            </a:lvl2pPr>
            <a:lvl3pPr marL="727344" indent="0">
              <a:buNone/>
              <a:defRPr sz="954"/>
            </a:lvl3pPr>
            <a:lvl4pPr marL="1091016" indent="0">
              <a:buNone/>
              <a:defRPr sz="796"/>
            </a:lvl4pPr>
            <a:lvl5pPr marL="1454688" indent="0">
              <a:buNone/>
              <a:defRPr sz="796"/>
            </a:lvl5pPr>
            <a:lvl6pPr marL="1818360" indent="0">
              <a:buNone/>
              <a:defRPr sz="796"/>
            </a:lvl6pPr>
            <a:lvl7pPr marL="2182032" indent="0">
              <a:buNone/>
              <a:defRPr sz="796"/>
            </a:lvl7pPr>
            <a:lvl8pPr marL="2545704" indent="0">
              <a:buNone/>
              <a:defRPr sz="796"/>
            </a:lvl8pPr>
            <a:lvl9pPr marL="2909376" indent="0">
              <a:buNone/>
              <a:defRPr sz="796"/>
            </a:lvl9pPr>
          </a:lstStyle>
          <a:p>
            <a:pPr lvl="0"/>
            <a:r>
              <a:rPr lang="en-US"/>
              <a:t>Edit Master text styles</a:t>
            </a:r>
          </a:p>
        </p:txBody>
      </p:sp>
      <p:sp>
        <p:nvSpPr>
          <p:cNvPr id="5" name="Date Placeholder 4"/>
          <p:cNvSpPr>
            <a:spLocks noGrp="1"/>
          </p:cNvSpPr>
          <p:nvPr>
            <p:ph type="dt" sz="half" idx="10"/>
          </p:nvPr>
        </p:nvSpPr>
        <p:spPr/>
        <p:txBody>
          <a:bodyPr/>
          <a:lstStyle/>
          <a:p>
            <a:fld id="{2752FB3E-B85F-40B3-98D0-A9CA57A82EAF}" type="datetimeFigureOut">
              <a:rPr lang="en-GB" smtClean="0"/>
              <a:t>20/05/2024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17F38C-7F39-436B-A048-1F6915B2A27D}" type="slidenum">
              <a:rPr lang="en-GB" smtClean="0"/>
              <a:t>‹#›</a:t>
            </a:fld>
            <a:endParaRPr lang="en-GB"/>
          </a:p>
        </p:txBody>
      </p:sp>
    </p:spTree>
    <p:extLst>
      <p:ext uri="{BB962C8B-B14F-4D97-AF65-F5344CB8AC3E}">
        <p14:creationId xmlns:p14="http://schemas.microsoft.com/office/powerpoint/2010/main" val="1847507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F13356CE-8D66-4B66-A778-B9588D17C25A}" type="datetimeFigureOut">
              <a:rPr lang="el-GR" smtClean="0"/>
              <a:t>20/5/2024</a:t>
            </a:fld>
            <a:endParaRPr lang="el-GR"/>
          </a:p>
        </p:txBody>
      </p:sp>
      <p:sp>
        <p:nvSpPr>
          <p:cNvPr id="4" name="Footer Placeholder 3"/>
          <p:cNvSpPr>
            <a:spLocks noGrp="1"/>
          </p:cNvSpPr>
          <p:nvPr>
            <p:ph type="ftr" sz="quarter" idx="11"/>
          </p:nvPr>
        </p:nvSpPr>
        <p:spPr/>
        <p:txBody>
          <a:bodyPr/>
          <a:lstStyle/>
          <a:p>
            <a:endParaRPr lang="el-G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9BC27195-EE4B-4A66-AC85-8450EE9CBA09}" type="slidenum">
              <a:rPr lang="el-GR" smtClean="0"/>
              <a:t>‹#›</a:t>
            </a:fld>
            <a:endParaRPr lang="el-GR"/>
          </a:p>
        </p:txBody>
      </p:sp>
    </p:spTree>
    <p:extLst>
      <p:ext uri="{BB962C8B-B14F-4D97-AF65-F5344CB8AC3E}">
        <p14:creationId xmlns:p14="http://schemas.microsoft.com/office/powerpoint/2010/main" val="33778935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752FB3E-B85F-40B3-98D0-A9CA57A82EAF}" type="datetimeFigureOut">
              <a:rPr lang="en-GB" smtClean="0"/>
              <a:t>20/05/2024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17F38C-7F39-436B-A048-1F6915B2A27D}" type="slidenum">
              <a:rPr lang="en-GB" smtClean="0"/>
              <a:t>‹#›</a:t>
            </a:fld>
            <a:endParaRPr lang="en-GB"/>
          </a:p>
        </p:txBody>
      </p:sp>
    </p:spTree>
    <p:extLst>
      <p:ext uri="{BB962C8B-B14F-4D97-AF65-F5344CB8AC3E}">
        <p14:creationId xmlns:p14="http://schemas.microsoft.com/office/powerpoint/2010/main" val="9643541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299"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752FB3E-B85F-40B3-98D0-A9CA57A82EAF}" type="datetimeFigureOut">
              <a:rPr lang="en-GB" smtClean="0"/>
              <a:t>20/05/2024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17F38C-7F39-436B-A048-1F6915B2A27D}" type="slidenum">
              <a:rPr lang="en-GB" smtClean="0"/>
              <a:t>‹#›</a:t>
            </a:fld>
            <a:endParaRPr lang="en-GB"/>
          </a:p>
        </p:txBody>
      </p:sp>
    </p:spTree>
    <p:extLst>
      <p:ext uri="{BB962C8B-B14F-4D97-AF65-F5344CB8AC3E}">
        <p14:creationId xmlns:p14="http://schemas.microsoft.com/office/powerpoint/2010/main" val="3582120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752FB3E-B85F-40B3-98D0-A9CA57A82EAF}" type="datetimeFigureOut">
              <a:rPr lang="en-GB" smtClean="0"/>
              <a:t>20/05/2024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117F38C-7F39-436B-A048-1F6915B2A27D}" type="slidenum">
              <a:rPr lang="en-GB" smtClean="0"/>
              <a:t>‹#›</a:t>
            </a:fld>
            <a:endParaRPr lang="en-GB"/>
          </a:p>
        </p:txBody>
      </p:sp>
    </p:spTree>
    <p:extLst>
      <p:ext uri="{BB962C8B-B14F-4D97-AF65-F5344CB8AC3E}">
        <p14:creationId xmlns:p14="http://schemas.microsoft.com/office/powerpoint/2010/main" val="14951766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19460" y="242707"/>
            <a:ext cx="8719067" cy="967152"/>
          </a:xfrm>
        </p:spPr>
        <p:txBody>
          <a:bodyPr/>
          <a:lstStyle/>
          <a:p>
            <a:r>
              <a:rPr lang="en-GB"/>
              <a:t>Click to edit Master title style</a:t>
            </a:r>
            <a:endParaRPr lang="en-US"/>
          </a:p>
        </p:txBody>
      </p:sp>
      <p:sp>
        <p:nvSpPr>
          <p:cNvPr id="3" name="Subtitle 2"/>
          <p:cNvSpPr>
            <a:spLocks noGrp="1"/>
          </p:cNvSpPr>
          <p:nvPr>
            <p:ph type="subTitle" idx="1"/>
          </p:nvPr>
        </p:nvSpPr>
        <p:spPr>
          <a:xfrm>
            <a:off x="319460" y="1397843"/>
            <a:ext cx="11602243" cy="987549"/>
          </a:xfrm>
        </p:spPr>
        <p:txBody>
          <a:bodyPr/>
          <a:lstStyle>
            <a:lvl1pPr marL="0" indent="0" algn="l">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38363660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683876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77559" y="3986453"/>
            <a:ext cx="11521261" cy="1362075"/>
          </a:xfrm>
        </p:spPr>
        <p:txBody>
          <a:bodyPr anchor="t"/>
          <a:lstStyle>
            <a:lvl1pPr algn="l">
              <a:defRPr sz="5333" b="1" cap="all"/>
            </a:lvl1pPr>
          </a:lstStyle>
          <a:p>
            <a:r>
              <a:rPr lang="en-GB"/>
              <a:t>Click to edit Master title style</a:t>
            </a:r>
            <a:endParaRPr lang="en-US"/>
          </a:p>
        </p:txBody>
      </p:sp>
      <p:sp>
        <p:nvSpPr>
          <p:cNvPr id="3" name="Text Placeholder 2"/>
          <p:cNvSpPr>
            <a:spLocks noGrp="1"/>
          </p:cNvSpPr>
          <p:nvPr>
            <p:ph type="body" idx="1"/>
          </p:nvPr>
        </p:nvSpPr>
        <p:spPr>
          <a:xfrm>
            <a:off x="377559" y="2486267"/>
            <a:ext cx="11521261"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0922604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369336" y="1390049"/>
            <a:ext cx="5625064" cy="473611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394267"/>
            <a:ext cx="5666896" cy="4731896"/>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026582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369336" y="1372083"/>
            <a:ext cx="5705925"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4" name="Content Placeholder 3"/>
          <p:cNvSpPr>
            <a:spLocks noGrp="1"/>
          </p:cNvSpPr>
          <p:nvPr>
            <p:ph sz="half" idx="2"/>
          </p:nvPr>
        </p:nvSpPr>
        <p:spPr>
          <a:xfrm>
            <a:off x="369337" y="2011845"/>
            <a:ext cx="5705927" cy="4089267"/>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258323" y="1371737"/>
            <a:ext cx="5621548"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6" name="Content Placeholder 5"/>
          <p:cNvSpPr>
            <a:spLocks noGrp="1"/>
          </p:cNvSpPr>
          <p:nvPr>
            <p:ph sz="quarter" idx="4"/>
          </p:nvPr>
        </p:nvSpPr>
        <p:spPr>
          <a:xfrm>
            <a:off x="6258323" y="2011500"/>
            <a:ext cx="5621549" cy="4089267"/>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242440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5786421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102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3356CE-8D66-4B66-A778-B9588D17C25A}" type="datetimeFigureOut">
              <a:rPr lang="el-GR" smtClean="0"/>
              <a:t>20/5/2024</a:t>
            </a:fld>
            <a:endParaRPr lang="el-GR"/>
          </a:p>
        </p:txBody>
      </p:sp>
      <p:sp>
        <p:nvSpPr>
          <p:cNvPr id="3" name="Footer Placeholder 2"/>
          <p:cNvSpPr>
            <a:spLocks noGrp="1"/>
          </p:cNvSpPr>
          <p:nvPr>
            <p:ph type="ftr" sz="quarter" idx="11"/>
          </p:nvPr>
        </p:nvSpPr>
        <p:spPr/>
        <p:txBody>
          <a:bodyPr/>
          <a:lstStyle/>
          <a:p>
            <a:endParaRPr lang="el-G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9BC27195-EE4B-4A66-AC85-8450EE9CBA09}" type="slidenum">
              <a:rPr lang="el-GR" smtClean="0"/>
              <a:t>‹#›</a:t>
            </a:fld>
            <a:endParaRPr lang="el-GR"/>
          </a:p>
        </p:txBody>
      </p:sp>
    </p:spTree>
    <p:extLst>
      <p:ext uri="{BB962C8B-B14F-4D97-AF65-F5344CB8AC3E}">
        <p14:creationId xmlns:p14="http://schemas.microsoft.com/office/powerpoint/2010/main" val="30083312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0779" y="1338566"/>
            <a:ext cx="4011084" cy="1003924"/>
          </a:xfrm>
        </p:spPr>
        <p:txBody>
          <a:bodyPr anchor="b">
            <a:normAutofit/>
          </a:bodyPr>
          <a:lstStyle>
            <a:lvl1pPr algn="l">
              <a:defRPr sz="2400" b="1"/>
            </a:lvl1pPr>
          </a:lstStyle>
          <a:p>
            <a:r>
              <a:rPr lang="en-GB" dirty="0"/>
              <a:t>Click to edit Master title style</a:t>
            </a:r>
            <a:endParaRPr lang="en-US" dirty="0"/>
          </a:p>
        </p:txBody>
      </p:sp>
      <p:sp>
        <p:nvSpPr>
          <p:cNvPr id="3" name="Content Placeholder 2"/>
          <p:cNvSpPr>
            <a:spLocks noGrp="1"/>
          </p:cNvSpPr>
          <p:nvPr>
            <p:ph idx="1"/>
          </p:nvPr>
        </p:nvSpPr>
        <p:spPr>
          <a:xfrm>
            <a:off x="4618567" y="1338564"/>
            <a:ext cx="7268812" cy="4787599"/>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380779" y="2342489"/>
            <a:ext cx="4011084" cy="3783675"/>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dirty="0"/>
              <a:t>Click to edit Master text styles</a:t>
            </a:r>
          </a:p>
        </p:txBody>
      </p:sp>
    </p:spTree>
    <p:extLst>
      <p:ext uri="{BB962C8B-B14F-4D97-AF65-F5344CB8AC3E}">
        <p14:creationId xmlns:p14="http://schemas.microsoft.com/office/powerpoint/2010/main" val="11325898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4629" y="4834920"/>
            <a:ext cx="11568515" cy="566739"/>
          </a:xfrm>
        </p:spPr>
        <p:txBody>
          <a:bodyPr anchor="b"/>
          <a:lstStyle>
            <a:lvl1pPr algn="l">
              <a:defRPr sz="2667" b="1"/>
            </a:lvl1pPr>
          </a:lstStyle>
          <a:p>
            <a:r>
              <a:rPr lang="en-GB"/>
              <a:t>Click to edit Master title style</a:t>
            </a:r>
            <a:endParaRPr lang="en-US"/>
          </a:p>
        </p:txBody>
      </p:sp>
      <p:sp>
        <p:nvSpPr>
          <p:cNvPr id="3" name="Picture Placeholder 2"/>
          <p:cNvSpPr>
            <a:spLocks noGrp="1"/>
          </p:cNvSpPr>
          <p:nvPr>
            <p:ph type="pic" idx="1"/>
          </p:nvPr>
        </p:nvSpPr>
        <p:spPr>
          <a:xfrm>
            <a:off x="364629" y="1269922"/>
            <a:ext cx="11568515" cy="3457655"/>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364629" y="5401658"/>
            <a:ext cx="11568515"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a:t>Click to edit Master text styles</a:t>
            </a:r>
          </a:p>
        </p:txBody>
      </p:sp>
    </p:spTree>
    <p:extLst>
      <p:ext uri="{BB962C8B-B14F-4D97-AF65-F5344CB8AC3E}">
        <p14:creationId xmlns:p14="http://schemas.microsoft.com/office/powerpoint/2010/main" val="3606330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77621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10145" y="1321404"/>
            <a:ext cx="2665792" cy="4804759"/>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366119" y="274639"/>
            <a:ext cx="8729613"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595282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953863" y="4071669"/>
            <a:ext cx="10363200" cy="1302589"/>
          </a:xfrm>
        </p:spPr>
        <p:txBody>
          <a:bodyPr anchor="t"/>
          <a:lstStyle>
            <a:lvl1pPr algn="l">
              <a:defRPr sz="2250" b="1" cap="all"/>
            </a:lvl1pPr>
          </a:lstStyle>
          <a:p>
            <a:r>
              <a:rPr lang="en-US"/>
              <a:t>Click to edit Master title style</a:t>
            </a:r>
            <a:endParaRPr lang="en-GB" dirty="0"/>
          </a:p>
        </p:txBody>
      </p:sp>
      <p:sp>
        <p:nvSpPr>
          <p:cNvPr id="3" name="Text Placeholder 2"/>
          <p:cNvSpPr>
            <a:spLocks noGrp="1"/>
          </p:cNvSpPr>
          <p:nvPr>
            <p:ph type="body" idx="1" hasCustomPrompt="1"/>
          </p:nvPr>
        </p:nvSpPr>
        <p:spPr>
          <a:xfrm>
            <a:off x="953863" y="5865964"/>
            <a:ext cx="10363200" cy="723421"/>
          </a:xfrm>
        </p:spPr>
        <p:txBody>
          <a:bodyPr anchor="b"/>
          <a:lstStyle>
            <a:lvl1pPr marL="0" indent="0">
              <a:buNone/>
              <a:defRPr sz="1100"/>
            </a:lvl1pPr>
            <a:lvl2pPr marL="257175" indent="0">
              <a:buNone/>
              <a:defRPr sz="1013"/>
            </a:lvl2pPr>
            <a:lvl3pPr marL="514350" indent="0">
              <a:buNone/>
              <a:defRPr sz="900"/>
            </a:lvl3pPr>
            <a:lvl4pPr marL="771525" indent="0">
              <a:buNone/>
              <a:defRPr sz="788"/>
            </a:lvl4pPr>
            <a:lvl5pPr marL="1028700" indent="0">
              <a:buNone/>
              <a:defRPr sz="788"/>
            </a:lvl5pPr>
            <a:lvl6pPr marL="1285875" indent="0">
              <a:buNone/>
              <a:defRPr sz="788"/>
            </a:lvl6pPr>
            <a:lvl7pPr marL="1543050" indent="0">
              <a:buNone/>
              <a:defRPr sz="788"/>
            </a:lvl7pPr>
            <a:lvl8pPr marL="1800225" indent="0">
              <a:buNone/>
              <a:defRPr sz="788"/>
            </a:lvl8pPr>
            <a:lvl9pPr marL="2057400" indent="0">
              <a:buNone/>
              <a:defRPr sz="788"/>
            </a:lvl9pPr>
          </a:lstStyle>
          <a:p>
            <a:pPr lvl="0"/>
            <a:r>
              <a:rPr lang="el-GR" dirty="0"/>
              <a:t>Θεοδόσιος Φιλιππάτος</a:t>
            </a:r>
          </a:p>
          <a:p>
            <a:pPr lvl="0"/>
            <a:endParaRPr lang="el-GR" dirty="0"/>
          </a:p>
          <a:p>
            <a:pPr lvl="0"/>
            <a:r>
              <a:rPr lang="el-GR" dirty="0"/>
              <a:t>Επίκουρος Καθηγητής Παθολογίας</a:t>
            </a:r>
            <a:endParaRPr lang="en-US" dirty="0"/>
          </a:p>
        </p:txBody>
      </p:sp>
      <p:sp>
        <p:nvSpPr>
          <p:cNvPr id="5" name="9 - Θέση κειμένου"/>
          <p:cNvSpPr>
            <a:spLocks noGrp="1"/>
          </p:cNvSpPr>
          <p:nvPr>
            <p:ph type="body" sz="quarter" idx="13" hasCustomPrompt="1"/>
          </p:nvPr>
        </p:nvSpPr>
        <p:spPr>
          <a:xfrm>
            <a:off x="0" y="6669360"/>
            <a:ext cx="12192000" cy="188640"/>
          </a:xfrm>
          <a:solidFill>
            <a:srgbClr val="CC3300"/>
          </a:solidFill>
          <a:ln>
            <a:solidFill>
              <a:srgbClr val="CC3300"/>
            </a:solidFill>
          </a:ln>
        </p:spPr>
        <p:txBody>
          <a:bodyPr anchor="ctr"/>
          <a:lstStyle>
            <a:lvl1pPr algn="ctr">
              <a:buNone/>
              <a:defRPr sz="1050">
                <a:solidFill>
                  <a:schemeClr val="tx2"/>
                </a:solidFill>
              </a:defRPr>
            </a:lvl1pPr>
            <a:lvl2pPr>
              <a:buNone/>
              <a:defRPr/>
            </a:lvl2pPr>
            <a:lvl3pPr>
              <a:buNone/>
              <a:defRPr/>
            </a:lvl3pPr>
            <a:lvl4pPr>
              <a:buNone/>
              <a:defRPr/>
            </a:lvl4pPr>
            <a:lvl5pPr>
              <a:buNone/>
              <a:defRPr/>
            </a:lvl5pPr>
          </a:lstStyle>
          <a:p>
            <a:r>
              <a:rPr lang="el-GR" dirty="0">
                <a:solidFill>
                  <a:schemeClr val="tx2"/>
                </a:solidFill>
                <a:ea typeface="Calibri" panose="020F0502020204030204" pitchFamily="34" charset="0"/>
                <a:cs typeface="MgHelveticaUCPol"/>
              </a:rPr>
              <a:t>Μονάδα Μεταβολικών Νοσημάτων, Εργαστήριο Εσωτερικής Παθολογίας, Ιατρική Σχολή, Πανεπιστήμιο Κρήτης</a:t>
            </a:r>
            <a:endParaRPr lang="el-GR" sz="1000" dirty="0"/>
          </a:p>
        </p:txBody>
      </p:sp>
    </p:spTree>
    <p:extLst>
      <p:ext uri="{BB962C8B-B14F-4D97-AF65-F5344CB8AC3E}">
        <p14:creationId xmlns:p14="http://schemas.microsoft.com/office/powerpoint/2010/main" val="1184793545"/>
      </p:ext>
    </p:extLst>
  </p:cSld>
  <p:clrMapOvr>
    <a:masterClrMapping/>
  </p:clrMapOvr>
  <p:transition>
    <p:wipe dir="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744" y="188639"/>
            <a:ext cx="11055351" cy="828082"/>
          </a:xfrm>
        </p:spPr>
        <p:txBody>
          <a:bodyPr lIns="90000" anchor="ctr">
            <a:normAutofit/>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Edit Master text styles</a:t>
            </a:r>
          </a:p>
        </p:txBody>
      </p:sp>
      <p:sp>
        <p:nvSpPr>
          <p:cNvPr id="5" name="TextBox 4">
            <a:extLst>
              <a:ext uri="{FF2B5EF4-FFF2-40B4-BE49-F238E27FC236}">
                <a16:creationId xmlns:a16="http://schemas.microsoft.com/office/drawing/2014/main" id="{63C30238-5D3E-C94D-BFBB-81E7EA38E5D2}"/>
              </a:ext>
            </a:extLst>
          </p:cNvPr>
          <p:cNvSpPr txBox="1"/>
          <p:nvPr/>
        </p:nvSpPr>
        <p:spPr>
          <a:xfrm>
            <a:off x="5627537" y="6410065"/>
            <a:ext cx="6558116" cy="230832"/>
          </a:xfrm>
          <a:prstGeom prst="rect">
            <a:avLst/>
          </a:prstGeom>
          <a:noFill/>
        </p:spPr>
        <p:txBody>
          <a:bodyPr wrap="square" rtlCol="0">
            <a:spAutoFit/>
          </a:bodyPr>
          <a:lstStyle/>
          <a:p>
            <a:pPr algn="r"/>
            <a:endParaRPr lang="el-GR" sz="900" dirty="0">
              <a:solidFill>
                <a:schemeClr val="bg2">
                  <a:lumMod val="10000"/>
                </a:schemeClr>
              </a:solidFill>
            </a:endParaRPr>
          </a:p>
        </p:txBody>
      </p:sp>
      <p:sp>
        <p:nvSpPr>
          <p:cNvPr id="11" name="7 - Θέση κειμένου"/>
          <p:cNvSpPr>
            <a:spLocks noGrp="1"/>
          </p:cNvSpPr>
          <p:nvPr>
            <p:ph type="body" sz="quarter" idx="12" hasCustomPrompt="1"/>
          </p:nvPr>
        </p:nvSpPr>
        <p:spPr>
          <a:xfrm>
            <a:off x="5899149" y="6426202"/>
            <a:ext cx="6292851" cy="244475"/>
          </a:xfrm>
        </p:spPr>
        <p:txBody>
          <a:bodyPr>
            <a:noAutofit/>
          </a:bodyPr>
          <a:lstStyle>
            <a:lvl1pPr algn="r">
              <a:buNone/>
              <a:defRPr sz="1000"/>
            </a:lvl1pPr>
          </a:lstStyle>
          <a:p>
            <a:pPr lvl="0"/>
            <a:r>
              <a:rPr lang="en-US"/>
              <a:t>Edit Master text styles</a:t>
            </a:r>
          </a:p>
        </p:txBody>
      </p:sp>
    </p:spTree>
    <p:extLst>
      <p:ext uri="{BB962C8B-B14F-4D97-AF65-F5344CB8AC3E}">
        <p14:creationId xmlns:p14="http://schemas.microsoft.com/office/powerpoint/2010/main" val="609466153"/>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F13356CE-8D66-4B66-A778-B9588D17C25A}" type="datetimeFigureOut">
              <a:rPr lang="el-GR" smtClean="0"/>
              <a:t>20/5/2024</a:t>
            </a:fld>
            <a:endParaRPr lang="el-GR"/>
          </a:p>
        </p:txBody>
      </p:sp>
      <p:sp>
        <p:nvSpPr>
          <p:cNvPr id="6" name="Footer Placeholder 5"/>
          <p:cNvSpPr>
            <a:spLocks noGrp="1"/>
          </p:cNvSpPr>
          <p:nvPr>
            <p:ph type="ftr" sz="quarter" idx="11"/>
          </p:nvPr>
        </p:nvSpPr>
        <p:spPr/>
        <p:txBody>
          <a:bodyPr/>
          <a:lstStyle/>
          <a:p>
            <a:endParaRPr lang="el-G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9BC27195-EE4B-4A66-AC85-8450EE9CBA09}" type="slidenum">
              <a:rPr lang="el-GR" smtClean="0"/>
              <a:t>‹#›</a:t>
            </a:fld>
            <a:endParaRPr lang="el-GR"/>
          </a:p>
        </p:txBody>
      </p:sp>
    </p:spTree>
    <p:extLst>
      <p:ext uri="{BB962C8B-B14F-4D97-AF65-F5344CB8AC3E}">
        <p14:creationId xmlns:p14="http://schemas.microsoft.com/office/powerpoint/2010/main" val="221341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F13356CE-8D66-4B66-A778-B9588D17C25A}" type="datetimeFigureOut">
              <a:rPr lang="el-GR" smtClean="0"/>
              <a:t>20/5/2024</a:t>
            </a:fld>
            <a:endParaRPr lang="el-GR"/>
          </a:p>
        </p:txBody>
      </p:sp>
      <p:sp>
        <p:nvSpPr>
          <p:cNvPr id="6" name="Footer Placeholder 5"/>
          <p:cNvSpPr>
            <a:spLocks noGrp="1"/>
          </p:cNvSpPr>
          <p:nvPr>
            <p:ph type="ftr" sz="quarter" idx="11"/>
          </p:nvPr>
        </p:nvSpPr>
        <p:spPr/>
        <p:txBody>
          <a:bodyPr/>
          <a:lstStyle/>
          <a:p>
            <a:endParaRPr lang="el-G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BC27195-EE4B-4A66-AC85-8450EE9CBA09}" type="slidenum">
              <a:rPr lang="el-GR" smtClean="0"/>
              <a:t>‹#›</a:t>
            </a:fld>
            <a:endParaRPr lang="el-GR"/>
          </a:p>
        </p:txBody>
      </p:sp>
    </p:spTree>
    <p:extLst>
      <p:ext uri="{BB962C8B-B14F-4D97-AF65-F5344CB8AC3E}">
        <p14:creationId xmlns:p14="http://schemas.microsoft.com/office/powerpoint/2010/main" val="4077398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theme" Target="../theme/theme3.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4.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3.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F13356CE-8D66-4B66-A778-B9588D17C25A}" type="datetimeFigureOut">
              <a:rPr lang="el-GR" smtClean="0"/>
              <a:t>20/5/2024</a:t>
            </a:fld>
            <a:endParaRPr lang="el-G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l-G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9BC27195-EE4B-4A66-AC85-8450EE9CBA09}" type="slidenum">
              <a:rPr lang="el-GR" smtClean="0"/>
              <a:t>‹#›</a:t>
            </a:fld>
            <a:endParaRPr lang="el-GR"/>
          </a:p>
        </p:txBody>
      </p:sp>
    </p:spTree>
    <p:extLst>
      <p:ext uri="{BB962C8B-B14F-4D97-AF65-F5344CB8AC3E}">
        <p14:creationId xmlns:p14="http://schemas.microsoft.com/office/powerpoint/2010/main" val="406608805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813" r:id="rId17"/>
    <p:sldLayoutId id="2147483814" r:id="rId18"/>
    <p:sldLayoutId id="2147483815" r:id="rId19"/>
    <p:sldLayoutId id="2147483816" r:id="rId20"/>
    <p:sldLayoutId id="2147483817" r:id="rId21"/>
    <p:sldLayoutId id="2147483861" r:id="rId22"/>
    <p:sldLayoutId id="2147483862" r:id="rId23"/>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4963" y="365125"/>
            <a:ext cx="9821408" cy="746126"/>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334963" y="1554956"/>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2752FB3E-B85F-40B3-98D0-A9CA57A82EAF}" type="datetimeFigureOut">
              <a:rPr lang="en-GB" smtClean="0"/>
              <a:pPr/>
              <a:t>20/05/2024</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2117F38C-7F39-436B-A048-1F6915B2A27D}" type="slidenum">
              <a:rPr lang="en-GB" smtClean="0"/>
              <a:pPr/>
              <a:t>‹#›</a:t>
            </a:fld>
            <a:endParaRPr lang="en-GB" dirty="0"/>
          </a:p>
        </p:txBody>
      </p:sp>
    </p:spTree>
    <p:extLst>
      <p:ext uri="{BB962C8B-B14F-4D97-AF65-F5344CB8AC3E}">
        <p14:creationId xmlns:p14="http://schemas.microsoft.com/office/powerpoint/2010/main" val="159453691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Lst>
  <p:txStyles>
    <p:titleStyle>
      <a:lvl1pPr algn="l" defTabSz="914400" rtl="0" eaLnBrk="1" latinLnBrk="0" hangingPunct="1">
        <a:lnSpc>
          <a:spcPct val="90000"/>
        </a:lnSpc>
        <a:spcBef>
          <a:spcPct val="0"/>
        </a:spcBef>
        <a:buNone/>
        <a:defRPr sz="3200" kern="1200" baseline="0">
          <a:solidFill>
            <a:srgbClr val="082163"/>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9343" y="274659"/>
            <a:ext cx="8577662" cy="918059"/>
          </a:xfrm>
          <a:prstGeom prst="rect">
            <a:avLst/>
          </a:prstGeom>
        </p:spPr>
        <p:txBody>
          <a:bodyPr vert="horz" lIns="104268" tIns="52133" rIns="104268" bIns="52133"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369364" y="1372892"/>
            <a:ext cx="11495161" cy="4753276"/>
          </a:xfrm>
          <a:prstGeom prst="rect">
            <a:avLst/>
          </a:prstGeom>
        </p:spPr>
        <p:txBody>
          <a:bodyPr vert="horz" lIns="104268" tIns="52133" rIns="104268" bIns="52133"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609600" y="6356398"/>
            <a:ext cx="2844800" cy="365125"/>
          </a:xfrm>
          <a:prstGeom prst="rect">
            <a:avLst/>
          </a:prstGeom>
        </p:spPr>
        <p:txBody>
          <a:bodyPr vert="horz" lIns="104268" tIns="52133" rIns="104268" bIns="52133" rtlCol="0" anchor="ctr"/>
          <a:lstStyle>
            <a:lvl1pPr algn="l" defTabSz="630597">
              <a:defRPr sz="1633">
                <a:solidFill>
                  <a:schemeClr val="tx1">
                    <a:tint val="75000"/>
                  </a:schemeClr>
                </a:solidFill>
              </a:defRPr>
            </a:lvl1pPr>
          </a:lstStyle>
          <a:p>
            <a:fld id="{988140B2-E13B-6C4E-B814-2E3AC03FDA72}" type="datetimeFigureOut">
              <a:rPr lang="en-US" smtClean="0">
                <a:solidFill>
                  <a:prstClr val="black">
                    <a:tint val="75000"/>
                  </a:prstClr>
                </a:solidFill>
              </a:rPr>
              <a:pPr/>
              <a:t>5/20/2024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1" y="6356398"/>
            <a:ext cx="3860800" cy="365125"/>
          </a:xfrm>
          <a:prstGeom prst="rect">
            <a:avLst/>
          </a:prstGeom>
        </p:spPr>
        <p:txBody>
          <a:bodyPr vert="horz" lIns="104268" tIns="52133" rIns="104268" bIns="52133" rtlCol="0" anchor="ctr"/>
          <a:lstStyle>
            <a:lvl1pPr algn="ctr" defTabSz="630597">
              <a:defRPr sz="1633">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98"/>
            <a:ext cx="2844800" cy="365125"/>
          </a:xfrm>
          <a:prstGeom prst="rect">
            <a:avLst/>
          </a:prstGeom>
        </p:spPr>
        <p:txBody>
          <a:bodyPr vert="horz" lIns="104268" tIns="52133" rIns="104268" bIns="52133" rtlCol="0" anchor="ctr"/>
          <a:lstStyle>
            <a:lvl1pPr algn="r" defTabSz="630597">
              <a:defRPr sz="1633">
                <a:solidFill>
                  <a:schemeClr val="tx1">
                    <a:tint val="75000"/>
                  </a:schemeClr>
                </a:solidFill>
              </a:defRPr>
            </a:lvl1pPr>
          </a:lstStyle>
          <a:p>
            <a:fld id="{EF1F77CB-1406-984C-AFD1-A932DBBD051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45361508"/>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Lst>
  <p:txStyles>
    <p:titleStyle>
      <a:lvl1pPr algn="l" defTabSz="630597" rtl="0" eaLnBrk="1" latinLnBrk="0" hangingPunct="1">
        <a:spcBef>
          <a:spcPct val="0"/>
        </a:spcBef>
        <a:buNone/>
        <a:defRPr sz="4990" b="1" kern="1200">
          <a:solidFill>
            <a:srgbClr val="CD071E"/>
          </a:solidFill>
          <a:latin typeface="+mj-lt"/>
          <a:ea typeface="+mj-ea"/>
          <a:cs typeface="+mj-cs"/>
        </a:defRPr>
      </a:lvl1pPr>
    </p:titleStyle>
    <p:bodyStyle>
      <a:lvl1pPr marL="472948" indent="-472948" algn="l" defTabSz="630597" rtl="0" eaLnBrk="1" latinLnBrk="0" hangingPunct="1">
        <a:spcBef>
          <a:spcPct val="20000"/>
        </a:spcBef>
        <a:buClr>
          <a:srgbClr val="15275E"/>
        </a:buClr>
        <a:buFont typeface="Arial"/>
        <a:buChar char="•"/>
        <a:defRPr sz="4445" kern="1200">
          <a:solidFill>
            <a:schemeClr val="tx1"/>
          </a:solidFill>
          <a:latin typeface="+mn-lt"/>
          <a:ea typeface="+mn-ea"/>
          <a:cs typeface="+mn-cs"/>
        </a:defRPr>
      </a:lvl1pPr>
      <a:lvl2pPr marL="1024721" indent="-394123" algn="l" defTabSz="630597" rtl="0" eaLnBrk="1" latinLnBrk="0" hangingPunct="1">
        <a:spcBef>
          <a:spcPct val="20000"/>
        </a:spcBef>
        <a:buClr>
          <a:srgbClr val="15275E"/>
        </a:buClr>
        <a:buFont typeface="Arial"/>
        <a:buChar char="–"/>
        <a:defRPr sz="3901" kern="1200">
          <a:solidFill>
            <a:schemeClr val="tx1"/>
          </a:solidFill>
          <a:latin typeface="+mn-lt"/>
          <a:ea typeface="+mn-ea"/>
          <a:cs typeface="+mn-cs"/>
        </a:defRPr>
      </a:lvl2pPr>
      <a:lvl3pPr marL="1576493" indent="-315299" algn="l" defTabSz="630597" rtl="0" eaLnBrk="1" latinLnBrk="0" hangingPunct="1">
        <a:spcBef>
          <a:spcPct val="20000"/>
        </a:spcBef>
        <a:buClr>
          <a:srgbClr val="15275E"/>
        </a:buClr>
        <a:buFont typeface="Arial"/>
        <a:buChar char="•"/>
        <a:defRPr sz="3266" kern="1200">
          <a:solidFill>
            <a:schemeClr val="tx1"/>
          </a:solidFill>
          <a:latin typeface="+mn-lt"/>
          <a:ea typeface="+mn-ea"/>
          <a:cs typeface="+mn-cs"/>
        </a:defRPr>
      </a:lvl3pPr>
      <a:lvl4pPr marL="2207091" indent="-315299" algn="l" defTabSz="630597" rtl="0" eaLnBrk="1" latinLnBrk="0" hangingPunct="1">
        <a:spcBef>
          <a:spcPct val="20000"/>
        </a:spcBef>
        <a:buClr>
          <a:srgbClr val="15275E"/>
        </a:buClr>
        <a:buFont typeface="Arial"/>
        <a:buChar char="–"/>
        <a:defRPr sz="2722" kern="1200">
          <a:solidFill>
            <a:schemeClr val="tx1"/>
          </a:solidFill>
          <a:latin typeface="+mn-lt"/>
          <a:ea typeface="+mn-ea"/>
          <a:cs typeface="+mn-cs"/>
        </a:defRPr>
      </a:lvl4pPr>
      <a:lvl5pPr marL="2837688" indent="-315299" algn="l" defTabSz="630597" rtl="0" eaLnBrk="1" latinLnBrk="0" hangingPunct="1">
        <a:spcBef>
          <a:spcPct val="20000"/>
        </a:spcBef>
        <a:buClr>
          <a:srgbClr val="15275E"/>
        </a:buClr>
        <a:buFont typeface="Arial"/>
        <a:buChar char="»"/>
        <a:defRPr sz="2722" kern="1200">
          <a:solidFill>
            <a:schemeClr val="tx1"/>
          </a:solidFill>
          <a:latin typeface="+mn-lt"/>
          <a:ea typeface="+mn-ea"/>
          <a:cs typeface="+mn-cs"/>
        </a:defRPr>
      </a:lvl5pPr>
      <a:lvl6pPr marL="3468285" indent="-315299" algn="l" defTabSz="630597" rtl="0" eaLnBrk="1" latinLnBrk="0" hangingPunct="1">
        <a:spcBef>
          <a:spcPct val="20000"/>
        </a:spcBef>
        <a:buFont typeface="Arial"/>
        <a:buChar char="•"/>
        <a:defRPr sz="2722" kern="1200">
          <a:solidFill>
            <a:schemeClr val="tx1"/>
          </a:solidFill>
          <a:latin typeface="+mn-lt"/>
          <a:ea typeface="+mn-ea"/>
          <a:cs typeface="+mn-cs"/>
        </a:defRPr>
      </a:lvl6pPr>
      <a:lvl7pPr marL="4098882" indent="-315299" algn="l" defTabSz="630597" rtl="0" eaLnBrk="1" latinLnBrk="0" hangingPunct="1">
        <a:spcBef>
          <a:spcPct val="20000"/>
        </a:spcBef>
        <a:buFont typeface="Arial"/>
        <a:buChar char="•"/>
        <a:defRPr sz="2722" kern="1200">
          <a:solidFill>
            <a:schemeClr val="tx1"/>
          </a:solidFill>
          <a:latin typeface="+mn-lt"/>
          <a:ea typeface="+mn-ea"/>
          <a:cs typeface="+mn-cs"/>
        </a:defRPr>
      </a:lvl7pPr>
      <a:lvl8pPr marL="4729479" indent="-315299" algn="l" defTabSz="630597" rtl="0" eaLnBrk="1" latinLnBrk="0" hangingPunct="1">
        <a:spcBef>
          <a:spcPct val="20000"/>
        </a:spcBef>
        <a:buFont typeface="Arial"/>
        <a:buChar char="•"/>
        <a:defRPr sz="2722" kern="1200">
          <a:solidFill>
            <a:schemeClr val="tx1"/>
          </a:solidFill>
          <a:latin typeface="+mn-lt"/>
          <a:ea typeface="+mn-ea"/>
          <a:cs typeface="+mn-cs"/>
        </a:defRPr>
      </a:lvl8pPr>
      <a:lvl9pPr marL="5360077" indent="-315299" algn="l" defTabSz="630597" rtl="0" eaLnBrk="1" latinLnBrk="0" hangingPunct="1">
        <a:spcBef>
          <a:spcPct val="20000"/>
        </a:spcBef>
        <a:buFont typeface="Arial"/>
        <a:buChar char="•"/>
        <a:defRPr sz="2722" kern="1200">
          <a:solidFill>
            <a:schemeClr val="tx1"/>
          </a:solidFill>
          <a:latin typeface="+mn-lt"/>
          <a:ea typeface="+mn-ea"/>
          <a:cs typeface="+mn-cs"/>
        </a:defRPr>
      </a:lvl9pPr>
    </p:bodyStyle>
    <p:otherStyle>
      <a:defPPr>
        <a:defRPr lang="en-US"/>
      </a:defPPr>
      <a:lvl1pPr marL="0" algn="l" defTabSz="630597" rtl="0" eaLnBrk="1" latinLnBrk="0" hangingPunct="1">
        <a:defRPr sz="2449" kern="1200">
          <a:solidFill>
            <a:schemeClr val="tx1"/>
          </a:solidFill>
          <a:latin typeface="+mn-lt"/>
          <a:ea typeface="+mn-ea"/>
          <a:cs typeface="+mn-cs"/>
        </a:defRPr>
      </a:lvl1pPr>
      <a:lvl2pPr marL="630597" algn="l" defTabSz="630597" rtl="0" eaLnBrk="1" latinLnBrk="0" hangingPunct="1">
        <a:defRPr sz="2449" kern="1200">
          <a:solidFill>
            <a:schemeClr val="tx1"/>
          </a:solidFill>
          <a:latin typeface="+mn-lt"/>
          <a:ea typeface="+mn-ea"/>
          <a:cs typeface="+mn-cs"/>
        </a:defRPr>
      </a:lvl2pPr>
      <a:lvl3pPr marL="1261195" algn="l" defTabSz="630597" rtl="0" eaLnBrk="1" latinLnBrk="0" hangingPunct="1">
        <a:defRPr sz="2449" kern="1200">
          <a:solidFill>
            <a:schemeClr val="tx1"/>
          </a:solidFill>
          <a:latin typeface="+mn-lt"/>
          <a:ea typeface="+mn-ea"/>
          <a:cs typeface="+mn-cs"/>
        </a:defRPr>
      </a:lvl3pPr>
      <a:lvl4pPr marL="1891791" algn="l" defTabSz="630597" rtl="0" eaLnBrk="1" latinLnBrk="0" hangingPunct="1">
        <a:defRPr sz="2449" kern="1200">
          <a:solidFill>
            <a:schemeClr val="tx1"/>
          </a:solidFill>
          <a:latin typeface="+mn-lt"/>
          <a:ea typeface="+mn-ea"/>
          <a:cs typeface="+mn-cs"/>
        </a:defRPr>
      </a:lvl4pPr>
      <a:lvl5pPr marL="2522390" algn="l" defTabSz="630597" rtl="0" eaLnBrk="1" latinLnBrk="0" hangingPunct="1">
        <a:defRPr sz="2449" kern="1200">
          <a:solidFill>
            <a:schemeClr val="tx1"/>
          </a:solidFill>
          <a:latin typeface="+mn-lt"/>
          <a:ea typeface="+mn-ea"/>
          <a:cs typeface="+mn-cs"/>
        </a:defRPr>
      </a:lvl5pPr>
      <a:lvl6pPr marL="3152987" algn="l" defTabSz="630597" rtl="0" eaLnBrk="1" latinLnBrk="0" hangingPunct="1">
        <a:defRPr sz="2449" kern="1200">
          <a:solidFill>
            <a:schemeClr val="tx1"/>
          </a:solidFill>
          <a:latin typeface="+mn-lt"/>
          <a:ea typeface="+mn-ea"/>
          <a:cs typeface="+mn-cs"/>
        </a:defRPr>
      </a:lvl6pPr>
      <a:lvl7pPr marL="3783584" algn="l" defTabSz="630597" rtl="0" eaLnBrk="1" latinLnBrk="0" hangingPunct="1">
        <a:defRPr sz="2449" kern="1200">
          <a:solidFill>
            <a:schemeClr val="tx1"/>
          </a:solidFill>
          <a:latin typeface="+mn-lt"/>
          <a:ea typeface="+mn-ea"/>
          <a:cs typeface="+mn-cs"/>
        </a:defRPr>
      </a:lvl7pPr>
      <a:lvl8pPr marL="4414181" algn="l" defTabSz="630597" rtl="0" eaLnBrk="1" latinLnBrk="0" hangingPunct="1">
        <a:defRPr sz="2449" kern="1200">
          <a:solidFill>
            <a:schemeClr val="tx1"/>
          </a:solidFill>
          <a:latin typeface="+mn-lt"/>
          <a:ea typeface="+mn-ea"/>
          <a:cs typeface="+mn-cs"/>
        </a:defRPr>
      </a:lvl8pPr>
      <a:lvl9pPr marL="5044779" algn="l" defTabSz="630597" rtl="0" eaLnBrk="1" latinLnBrk="0" hangingPunct="1">
        <a:defRPr sz="244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4963" y="365125"/>
            <a:ext cx="9821408" cy="746126"/>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334963" y="1554956"/>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21981" y="6356351"/>
            <a:ext cx="1407695" cy="365125"/>
          </a:xfrm>
          <a:prstGeom prst="rect">
            <a:avLst/>
          </a:prstGeom>
        </p:spPr>
        <p:txBody>
          <a:bodyPr vert="horz" lIns="91440" tIns="45720" rIns="91440" bIns="45720" rtlCol="0" anchor="ctr"/>
          <a:lstStyle>
            <a:lvl1pPr algn="l">
              <a:defRPr sz="954">
                <a:solidFill>
                  <a:schemeClr val="tx1">
                    <a:tint val="75000"/>
                  </a:schemeClr>
                </a:solidFill>
                <a:latin typeface="Arial" panose="020B0604020202020204" pitchFamily="34" charset="0"/>
                <a:cs typeface="Arial" panose="020B0604020202020204" pitchFamily="34" charset="0"/>
              </a:defRPr>
            </a:lvl1pPr>
          </a:lstStyle>
          <a:p>
            <a:fld id="{2752FB3E-B85F-40B3-98D0-A9CA57A82EAF}" type="datetimeFigureOut">
              <a:rPr lang="en-GB" smtClean="0"/>
              <a:pPr/>
              <a:t>20/05/2024</a:t>
            </a:fld>
            <a:endParaRPr lang="en-GB" dirty="0"/>
          </a:p>
        </p:txBody>
      </p:sp>
      <p:sp>
        <p:nvSpPr>
          <p:cNvPr id="5" name="Footer Placeholder 4"/>
          <p:cNvSpPr>
            <a:spLocks noGrp="1"/>
          </p:cNvSpPr>
          <p:nvPr>
            <p:ph type="ftr" sz="quarter" idx="3"/>
          </p:nvPr>
        </p:nvSpPr>
        <p:spPr>
          <a:xfrm>
            <a:off x="2955236" y="6356351"/>
            <a:ext cx="4114800" cy="365125"/>
          </a:xfrm>
          <a:prstGeom prst="rect">
            <a:avLst/>
          </a:prstGeom>
        </p:spPr>
        <p:txBody>
          <a:bodyPr vert="horz" lIns="91440" tIns="45720" rIns="91440" bIns="45720" rtlCol="0" anchor="ctr"/>
          <a:lstStyle>
            <a:lvl1pPr algn="ctr">
              <a:defRPr sz="954">
                <a:solidFill>
                  <a:schemeClr val="tx1">
                    <a:tint val="75000"/>
                  </a:schemeClr>
                </a:solidFill>
                <a:latin typeface="Arial" panose="020B0604020202020204" pitchFamily="34" charset="0"/>
                <a:cs typeface="Arial" panose="020B0604020202020204" pitchFamily="34" charset="0"/>
              </a:defRPr>
            </a:lvl1pPr>
          </a:lstStyle>
          <a:p>
            <a:endParaRPr lang="en-GB" dirty="0"/>
          </a:p>
        </p:txBody>
      </p:sp>
      <p:sp>
        <p:nvSpPr>
          <p:cNvPr id="6" name="Slide Number Placeholder 5"/>
          <p:cNvSpPr>
            <a:spLocks noGrp="1"/>
          </p:cNvSpPr>
          <p:nvPr>
            <p:ph type="sldNum" sz="quarter" idx="4"/>
          </p:nvPr>
        </p:nvSpPr>
        <p:spPr>
          <a:xfrm>
            <a:off x="7265505" y="6356351"/>
            <a:ext cx="725557" cy="365125"/>
          </a:xfrm>
          <a:prstGeom prst="rect">
            <a:avLst/>
          </a:prstGeom>
        </p:spPr>
        <p:txBody>
          <a:bodyPr vert="horz" lIns="91440" tIns="45720" rIns="91440" bIns="45720" rtlCol="0" anchor="ctr"/>
          <a:lstStyle>
            <a:lvl1pPr algn="r">
              <a:defRPr sz="954">
                <a:solidFill>
                  <a:schemeClr val="tx1">
                    <a:tint val="75000"/>
                  </a:schemeClr>
                </a:solidFill>
                <a:latin typeface="Arial" panose="020B0604020202020204" pitchFamily="34" charset="0"/>
                <a:cs typeface="Arial" panose="020B0604020202020204" pitchFamily="34" charset="0"/>
              </a:defRPr>
            </a:lvl1pPr>
          </a:lstStyle>
          <a:p>
            <a:fld id="{2117F38C-7F39-436B-A048-1F6915B2A27D}" type="slidenum">
              <a:rPr lang="en-GB" smtClean="0"/>
              <a:pPr/>
              <a:t>‹#›</a:t>
            </a:fld>
            <a:endParaRPr lang="en-GB" dirty="0"/>
          </a:p>
        </p:txBody>
      </p:sp>
    </p:spTree>
    <p:extLst>
      <p:ext uri="{BB962C8B-B14F-4D97-AF65-F5344CB8AC3E}">
        <p14:creationId xmlns:p14="http://schemas.microsoft.com/office/powerpoint/2010/main" val="1257072200"/>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Lst>
  <p:txStyles>
    <p:titleStyle>
      <a:lvl1pPr algn="l" defTabSz="727344" rtl="0" eaLnBrk="1" latinLnBrk="0" hangingPunct="1">
        <a:lnSpc>
          <a:spcPct val="90000"/>
        </a:lnSpc>
        <a:spcBef>
          <a:spcPct val="0"/>
        </a:spcBef>
        <a:buNone/>
        <a:defRPr sz="2546" kern="1200" baseline="0">
          <a:solidFill>
            <a:srgbClr val="082163"/>
          </a:solidFill>
          <a:latin typeface="Arial" panose="020B0604020202020204" pitchFamily="34" charset="0"/>
          <a:ea typeface="+mj-ea"/>
          <a:cs typeface="Arial" panose="020B0604020202020204" pitchFamily="34" charset="0"/>
        </a:defRPr>
      </a:lvl1pPr>
    </p:titleStyle>
    <p:bodyStyle>
      <a:lvl1pPr marL="181836" indent="-181836" algn="l" defTabSz="727344" rtl="0" eaLnBrk="1" latinLnBrk="0" hangingPunct="1">
        <a:lnSpc>
          <a:spcPct val="90000"/>
        </a:lnSpc>
        <a:spcBef>
          <a:spcPts val="796"/>
        </a:spcBef>
        <a:buFont typeface="Arial" panose="020B0604020202020204" pitchFamily="34" charset="0"/>
        <a:buChar char="•"/>
        <a:defRPr sz="2227"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545508" indent="-181836" algn="l" defTabSz="727344" rtl="0" eaLnBrk="1" latinLnBrk="0" hangingPunct="1">
        <a:lnSpc>
          <a:spcPct val="90000"/>
        </a:lnSpc>
        <a:spcBef>
          <a:spcPts val="397"/>
        </a:spcBef>
        <a:buFont typeface="Arial" panose="020B0604020202020204" pitchFamily="34" charset="0"/>
        <a:buChar char="•"/>
        <a:defRPr sz="1909"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09180" indent="-181836" algn="l" defTabSz="727344" rtl="0" eaLnBrk="1" latinLnBrk="0" hangingPunct="1">
        <a:lnSpc>
          <a:spcPct val="90000"/>
        </a:lnSpc>
        <a:spcBef>
          <a:spcPts val="397"/>
        </a:spcBef>
        <a:buFont typeface="Arial" panose="020B0604020202020204" pitchFamily="34" charset="0"/>
        <a:buChar char="•"/>
        <a:defRPr sz="1591"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272851" indent="-181836" algn="l" defTabSz="727344" rtl="0" eaLnBrk="1" latinLnBrk="0" hangingPunct="1">
        <a:lnSpc>
          <a:spcPct val="90000"/>
        </a:lnSpc>
        <a:spcBef>
          <a:spcPts val="397"/>
        </a:spcBef>
        <a:buFont typeface="Arial" panose="020B0604020202020204" pitchFamily="34" charset="0"/>
        <a:buChar char="•"/>
        <a:defRPr sz="1432"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636523" indent="-181836" algn="l" defTabSz="727344" rtl="0" eaLnBrk="1" latinLnBrk="0" hangingPunct="1">
        <a:lnSpc>
          <a:spcPct val="90000"/>
        </a:lnSpc>
        <a:spcBef>
          <a:spcPts val="397"/>
        </a:spcBef>
        <a:buFont typeface="Arial" panose="020B0604020202020204" pitchFamily="34" charset="0"/>
        <a:buChar char="•"/>
        <a:defRPr sz="1432"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000195" indent="-181836" algn="l" defTabSz="727344" rtl="0" eaLnBrk="1" latinLnBrk="0" hangingPunct="1">
        <a:lnSpc>
          <a:spcPct val="90000"/>
        </a:lnSpc>
        <a:spcBef>
          <a:spcPts val="397"/>
        </a:spcBef>
        <a:buFont typeface="Arial" panose="020B0604020202020204" pitchFamily="34" charset="0"/>
        <a:buChar char="•"/>
        <a:defRPr sz="1432" kern="1200">
          <a:solidFill>
            <a:schemeClr val="tx1"/>
          </a:solidFill>
          <a:latin typeface="+mn-lt"/>
          <a:ea typeface="+mn-ea"/>
          <a:cs typeface="+mn-cs"/>
        </a:defRPr>
      </a:lvl6pPr>
      <a:lvl7pPr marL="2363867" indent="-181836" algn="l" defTabSz="727344" rtl="0" eaLnBrk="1" latinLnBrk="0" hangingPunct="1">
        <a:lnSpc>
          <a:spcPct val="90000"/>
        </a:lnSpc>
        <a:spcBef>
          <a:spcPts val="397"/>
        </a:spcBef>
        <a:buFont typeface="Arial" panose="020B0604020202020204" pitchFamily="34" charset="0"/>
        <a:buChar char="•"/>
        <a:defRPr sz="1432" kern="1200">
          <a:solidFill>
            <a:schemeClr val="tx1"/>
          </a:solidFill>
          <a:latin typeface="+mn-lt"/>
          <a:ea typeface="+mn-ea"/>
          <a:cs typeface="+mn-cs"/>
        </a:defRPr>
      </a:lvl7pPr>
      <a:lvl8pPr marL="2727539" indent="-181836" algn="l" defTabSz="727344" rtl="0" eaLnBrk="1" latinLnBrk="0" hangingPunct="1">
        <a:lnSpc>
          <a:spcPct val="90000"/>
        </a:lnSpc>
        <a:spcBef>
          <a:spcPts val="397"/>
        </a:spcBef>
        <a:buFont typeface="Arial" panose="020B0604020202020204" pitchFamily="34" charset="0"/>
        <a:buChar char="•"/>
        <a:defRPr sz="1432" kern="1200">
          <a:solidFill>
            <a:schemeClr val="tx1"/>
          </a:solidFill>
          <a:latin typeface="+mn-lt"/>
          <a:ea typeface="+mn-ea"/>
          <a:cs typeface="+mn-cs"/>
        </a:defRPr>
      </a:lvl8pPr>
      <a:lvl9pPr marL="3091211" indent="-181836" algn="l" defTabSz="727344" rtl="0" eaLnBrk="1" latinLnBrk="0" hangingPunct="1">
        <a:lnSpc>
          <a:spcPct val="90000"/>
        </a:lnSpc>
        <a:spcBef>
          <a:spcPts val="397"/>
        </a:spcBef>
        <a:buFont typeface="Arial" panose="020B0604020202020204" pitchFamily="34" charset="0"/>
        <a:buChar char="•"/>
        <a:defRPr sz="1432" kern="1200">
          <a:solidFill>
            <a:schemeClr val="tx1"/>
          </a:solidFill>
          <a:latin typeface="+mn-lt"/>
          <a:ea typeface="+mn-ea"/>
          <a:cs typeface="+mn-cs"/>
        </a:defRPr>
      </a:lvl9pPr>
    </p:bodyStyle>
    <p:otherStyle>
      <a:defPPr>
        <a:defRPr lang="en-US"/>
      </a:defPPr>
      <a:lvl1pPr marL="0" algn="l" defTabSz="727344" rtl="0" eaLnBrk="1" latinLnBrk="0" hangingPunct="1">
        <a:defRPr sz="1432" kern="1200">
          <a:solidFill>
            <a:schemeClr val="tx1"/>
          </a:solidFill>
          <a:latin typeface="+mn-lt"/>
          <a:ea typeface="+mn-ea"/>
          <a:cs typeface="+mn-cs"/>
        </a:defRPr>
      </a:lvl1pPr>
      <a:lvl2pPr marL="363672" algn="l" defTabSz="727344" rtl="0" eaLnBrk="1" latinLnBrk="0" hangingPunct="1">
        <a:defRPr sz="1432" kern="1200">
          <a:solidFill>
            <a:schemeClr val="tx1"/>
          </a:solidFill>
          <a:latin typeface="+mn-lt"/>
          <a:ea typeface="+mn-ea"/>
          <a:cs typeface="+mn-cs"/>
        </a:defRPr>
      </a:lvl2pPr>
      <a:lvl3pPr marL="727344" algn="l" defTabSz="727344" rtl="0" eaLnBrk="1" latinLnBrk="0" hangingPunct="1">
        <a:defRPr sz="1432" kern="1200">
          <a:solidFill>
            <a:schemeClr val="tx1"/>
          </a:solidFill>
          <a:latin typeface="+mn-lt"/>
          <a:ea typeface="+mn-ea"/>
          <a:cs typeface="+mn-cs"/>
        </a:defRPr>
      </a:lvl3pPr>
      <a:lvl4pPr marL="1091016" algn="l" defTabSz="727344" rtl="0" eaLnBrk="1" latinLnBrk="0" hangingPunct="1">
        <a:defRPr sz="1432" kern="1200">
          <a:solidFill>
            <a:schemeClr val="tx1"/>
          </a:solidFill>
          <a:latin typeface="+mn-lt"/>
          <a:ea typeface="+mn-ea"/>
          <a:cs typeface="+mn-cs"/>
        </a:defRPr>
      </a:lvl4pPr>
      <a:lvl5pPr marL="1454688" algn="l" defTabSz="727344" rtl="0" eaLnBrk="1" latinLnBrk="0" hangingPunct="1">
        <a:defRPr sz="1432" kern="1200">
          <a:solidFill>
            <a:schemeClr val="tx1"/>
          </a:solidFill>
          <a:latin typeface="+mn-lt"/>
          <a:ea typeface="+mn-ea"/>
          <a:cs typeface="+mn-cs"/>
        </a:defRPr>
      </a:lvl5pPr>
      <a:lvl6pPr marL="1818360" algn="l" defTabSz="727344" rtl="0" eaLnBrk="1" latinLnBrk="0" hangingPunct="1">
        <a:defRPr sz="1432" kern="1200">
          <a:solidFill>
            <a:schemeClr val="tx1"/>
          </a:solidFill>
          <a:latin typeface="+mn-lt"/>
          <a:ea typeface="+mn-ea"/>
          <a:cs typeface="+mn-cs"/>
        </a:defRPr>
      </a:lvl6pPr>
      <a:lvl7pPr marL="2182032" algn="l" defTabSz="727344" rtl="0" eaLnBrk="1" latinLnBrk="0" hangingPunct="1">
        <a:defRPr sz="1432" kern="1200">
          <a:solidFill>
            <a:schemeClr val="tx1"/>
          </a:solidFill>
          <a:latin typeface="+mn-lt"/>
          <a:ea typeface="+mn-ea"/>
          <a:cs typeface="+mn-cs"/>
        </a:defRPr>
      </a:lvl7pPr>
      <a:lvl8pPr marL="2545704" algn="l" defTabSz="727344" rtl="0" eaLnBrk="1" latinLnBrk="0" hangingPunct="1">
        <a:defRPr sz="1432" kern="1200">
          <a:solidFill>
            <a:schemeClr val="tx1"/>
          </a:solidFill>
          <a:latin typeface="+mn-lt"/>
          <a:ea typeface="+mn-ea"/>
          <a:cs typeface="+mn-cs"/>
        </a:defRPr>
      </a:lvl8pPr>
      <a:lvl9pPr marL="2909376" algn="l" defTabSz="727344" rtl="0" eaLnBrk="1" latinLnBrk="0" hangingPunct="1">
        <a:defRPr sz="1432"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9336" y="274637"/>
            <a:ext cx="8577661" cy="918059"/>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369336" y="1372889"/>
            <a:ext cx="11495160" cy="4753276"/>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609585"/>
            <a:fld id="{988140B2-E13B-6C4E-B814-2E3AC03FDA72}" type="datetimeFigureOut">
              <a:rPr lang="en-US" smtClean="0">
                <a:solidFill>
                  <a:prstClr val="black">
                    <a:tint val="75000"/>
                  </a:prstClr>
                </a:solidFill>
              </a:rPr>
              <a:pPr defTabSz="609585"/>
              <a:t>5/20/2024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609585"/>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609585"/>
            <a:fld id="{EF1F77CB-1406-984C-AFD1-A932DBBD051C}" type="slidenum">
              <a:rPr lang="en-US" smtClean="0">
                <a:solidFill>
                  <a:prstClr val="black">
                    <a:tint val="75000"/>
                  </a:prstClr>
                </a:solidFill>
              </a:rPr>
              <a:pPr defTabSz="609585"/>
              <a:t>‹#›</a:t>
            </a:fld>
            <a:endParaRPr lang="en-US">
              <a:solidFill>
                <a:prstClr val="black">
                  <a:tint val="75000"/>
                </a:prstClr>
              </a:solidFill>
            </a:endParaRPr>
          </a:p>
        </p:txBody>
      </p:sp>
    </p:spTree>
    <p:extLst>
      <p:ext uri="{BB962C8B-B14F-4D97-AF65-F5344CB8AC3E}">
        <p14:creationId xmlns:p14="http://schemas.microsoft.com/office/powerpoint/2010/main" val="2788791458"/>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Lst>
  <p:txStyles>
    <p:titleStyle>
      <a:lvl1pPr algn="l" defTabSz="609585" rtl="0" eaLnBrk="1" latinLnBrk="0" hangingPunct="1">
        <a:spcBef>
          <a:spcPct val="0"/>
        </a:spcBef>
        <a:buNone/>
        <a:defRPr sz="4800" b="1" kern="1200">
          <a:solidFill>
            <a:srgbClr val="CD071E"/>
          </a:solidFill>
          <a:latin typeface="+mj-lt"/>
          <a:ea typeface="+mj-ea"/>
          <a:cs typeface="+mj-cs"/>
        </a:defRPr>
      </a:lvl1pPr>
    </p:titleStyle>
    <p:bodyStyle>
      <a:lvl1pPr marL="457189" indent="-457189" algn="l" defTabSz="609585" rtl="0" eaLnBrk="1" latinLnBrk="0" hangingPunct="1">
        <a:spcBef>
          <a:spcPct val="20000"/>
        </a:spcBef>
        <a:buClr>
          <a:srgbClr val="15275E"/>
        </a:buClr>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Clr>
          <a:srgbClr val="15275E"/>
        </a:buClr>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Clr>
          <a:srgbClr val="15275E"/>
        </a:buClr>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Clr>
          <a:srgbClr val="15275E"/>
        </a:buClr>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Clr>
          <a:srgbClr val="15275E"/>
        </a:buClr>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7.emf"/><Relationship Id="rId4" Type="http://schemas.openxmlformats.org/officeDocument/2006/relationships/image" Target="../media/image36.emf"/></Relationships>
</file>

<file path=ppt/slides/_rels/slide2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9.emf"/></Relationships>
</file>

<file path=ppt/slides/_rels/slide3.xml.rels><?xml version="1.0" encoding="UTF-8" standalone="yes"?>
<Relationships xmlns="http://schemas.openxmlformats.org/package/2006/relationships"><Relationship Id="rId2" Type="http://schemas.openxmlformats.org/officeDocument/2006/relationships/hyperlink" Target="https://drive.google.com/file/d/1L-zjpv1cYIWlItTDvlW_ljZR4q7esZkx/view"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customXml" Target="../ink/ink1.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drive.google.com/file/d/1L-zjpv1cYIWlItTDvlW_ljZR4q7esZkx/view"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tags" Target="../tags/tag5.xml"/><Relationship Id="rId7" Type="http://schemas.openxmlformats.org/officeDocument/2006/relationships/image" Target="../media/image59.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58.jpe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8.xml"/><Relationship Id="rId5" Type="http://schemas.openxmlformats.org/officeDocument/2006/relationships/image" Target="../media/image67.png"/><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9.xml"/><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6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7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73.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9.png"/></Relationships>
</file>

<file path=ppt/slides/_rels/slide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90.tif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9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63.xml"/><Relationship Id="rId1" Type="http://schemas.openxmlformats.org/officeDocument/2006/relationships/tags" Target="../tags/tag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8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468FC11-0301-D643-D950-CB1CC14E1EF8}"/>
              </a:ext>
            </a:extLst>
          </p:cNvPr>
          <p:cNvSpPr>
            <a:spLocks noGrp="1"/>
          </p:cNvSpPr>
          <p:nvPr>
            <p:ph type="ctrTitle"/>
          </p:nvPr>
        </p:nvSpPr>
        <p:spPr>
          <a:xfrm>
            <a:off x="2070612" y="1971982"/>
            <a:ext cx="9247188" cy="3562350"/>
          </a:xfrm>
        </p:spPr>
        <p:txBody>
          <a:bodyPr>
            <a:normAutofit fontScale="90000"/>
          </a:bodyPr>
          <a:lstStyle/>
          <a:p>
            <a:pPr algn="ctr"/>
            <a:r>
              <a:rPr lang="el-GR" sz="3000" b="1" i="0" dirty="0">
                <a:effectLst/>
                <a:latin typeface="Arial" panose="020B0604020202020204" pitchFamily="34" charset="0"/>
                <a:cs typeface="Arial" panose="020B0604020202020204" pitchFamily="34" charset="0"/>
              </a:rPr>
              <a:t>ΚΑΡΔΙΟΜΕΤΑΒΟΛΙΚΑ ΝΟΣΗΜΑΤΑ ΚΑΙ ΑΓΓΕΙΑΚΗ ΕΓΚΕΦΑΛΙΚΗ ΝΟΣΟΣ</a:t>
            </a:r>
            <a:br>
              <a:rPr lang="el-GR" sz="3000" b="0" i="0" dirty="0">
                <a:solidFill>
                  <a:srgbClr val="121212"/>
                </a:solidFill>
                <a:effectLst/>
                <a:latin typeface="Arial" panose="020B0604020202020204" pitchFamily="34" charset="0"/>
                <a:cs typeface="Arial" panose="020B0604020202020204" pitchFamily="34" charset="0"/>
              </a:rPr>
            </a:br>
            <a:br>
              <a:rPr lang="el-GR" sz="3000" b="1" dirty="0">
                <a:effectLst/>
                <a:latin typeface="Arial" panose="020B0604020202020204" pitchFamily="34" charset="0"/>
                <a:ea typeface="SimSun" panose="02010600030101010101" pitchFamily="2" charset="-122"/>
                <a:cs typeface="Arial" panose="020B0604020202020204" pitchFamily="34" charset="0"/>
              </a:rPr>
            </a:br>
            <a:r>
              <a:rPr lang="el-GR" sz="2400" b="1" dirty="0">
                <a:effectLst/>
                <a:latin typeface="Arial" panose="020B0604020202020204" pitchFamily="34" charset="0"/>
                <a:ea typeface="SimSun" panose="02010600030101010101" pitchFamily="2" charset="-122"/>
                <a:cs typeface="Arial" panose="020B0604020202020204" pitchFamily="34" charset="0"/>
              </a:rPr>
              <a:t>Αγγειακά εγκεφαλικά Επε</a:t>
            </a:r>
            <a:r>
              <a:rPr lang="el-GR" sz="2400" b="1" dirty="0">
                <a:latin typeface="Arial" panose="020B0604020202020204" pitchFamily="34" charset="0"/>
                <a:ea typeface="SimSun" panose="02010600030101010101" pitchFamily="2" charset="-122"/>
                <a:cs typeface="Arial" panose="020B0604020202020204" pitchFamily="34" charset="0"/>
              </a:rPr>
              <a:t>ι</a:t>
            </a:r>
            <a:r>
              <a:rPr lang="el-GR" sz="2400" b="1" dirty="0">
                <a:effectLst/>
                <a:latin typeface="Arial" panose="020B0604020202020204" pitchFamily="34" charset="0"/>
                <a:ea typeface="SimSun" panose="02010600030101010101" pitchFamily="2" charset="-122"/>
                <a:cs typeface="Arial" panose="020B0604020202020204" pitchFamily="34" charset="0"/>
              </a:rPr>
              <a:t>σόδια και Σακχαρώδης Διαβήτης</a:t>
            </a:r>
            <a:br>
              <a:rPr lang="el-GR" sz="2400" dirty="0">
                <a:effectLst/>
                <a:latin typeface="Arial" panose="020B0604020202020204" pitchFamily="34" charset="0"/>
                <a:ea typeface="SimSun" panose="02010600030101010101" pitchFamily="2" charset="-122"/>
                <a:cs typeface="Arial" panose="020B0604020202020204" pitchFamily="34" charset="0"/>
              </a:rPr>
            </a:br>
            <a:r>
              <a:rPr lang="el-GR" sz="2400" dirty="0">
                <a:effectLst/>
                <a:latin typeface="Arial" panose="020B0604020202020204" pitchFamily="34" charset="0"/>
                <a:ea typeface="SimSun" panose="02010600030101010101" pitchFamily="2" charset="-122"/>
                <a:cs typeface="Arial" panose="020B0604020202020204" pitchFamily="34" charset="0"/>
              </a:rPr>
              <a:t>Θεραπευτική αντιμετώπιση στην οξεία φάση και στη δευτερογενή πρόληψη </a:t>
            </a:r>
            <a:br>
              <a:rPr lang="en-US" sz="2400" dirty="0">
                <a:effectLst/>
                <a:latin typeface="Arial" panose="020B0604020202020204" pitchFamily="34" charset="0"/>
                <a:ea typeface="SimSun" panose="02010600030101010101" pitchFamily="2" charset="-122"/>
                <a:cs typeface="Arial" panose="020B0604020202020204" pitchFamily="34" charset="0"/>
              </a:rPr>
            </a:br>
            <a:br>
              <a:rPr lang="el-GR" sz="2400" dirty="0">
                <a:effectLst/>
                <a:latin typeface="Arial" panose="020B0604020202020204" pitchFamily="34" charset="0"/>
                <a:ea typeface="SimSun" panose="02010600030101010101" pitchFamily="2" charset="-122"/>
                <a:cs typeface="Arial" panose="020B0604020202020204" pitchFamily="34" charset="0"/>
              </a:rPr>
            </a:br>
            <a:br>
              <a:rPr lang="el-GR" sz="2400" dirty="0">
                <a:effectLst/>
                <a:latin typeface="Arial" panose="020B0604020202020204" pitchFamily="34" charset="0"/>
                <a:ea typeface="SimSun" panose="02010600030101010101" pitchFamily="2" charset="-122"/>
                <a:cs typeface="Arial" panose="020B0604020202020204" pitchFamily="34" charset="0"/>
              </a:rPr>
            </a:br>
            <a:r>
              <a:rPr lang="el-GR" sz="2400" dirty="0">
                <a:solidFill>
                  <a:schemeClr val="tx1"/>
                </a:solidFill>
                <a:effectLst/>
                <a:latin typeface="Arial" panose="020B0604020202020204" pitchFamily="34" charset="0"/>
                <a:ea typeface="SimSun" panose="02010600030101010101" pitchFamily="2" charset="-122"/>
                <a:cs typeface="Arial" panose="020B0604020202020204" pitchFamily="34" charset="0"/>
              </a:rPr>
              <a:t>Μ. </a:t>
            </a:r>
            <a:r>
              <a:rPr lang="el-GR" sz="2400" dirty="0" err="1">
                <a:solidFill>
                  <a:schemeClr val="tx1"/>
                </a:solidFill>
                <a:effectLst/>
                <a:latin typeface="Arial" panose="020B0604020202020204" pitchFamily="34" charset="0"/>
                <a:ea typeface="SimSun" panose="02010600030101010101" pitchFamily="2" charset="-122"/>
                <a:cs typeface="Arial" panose="020B0604020202020204" pitchFamily="34" charset="0"/>
              </a:rPr>
              <a:t>Φλωρεντίν</a:t>
            </a:r>
            <a:br>
              <a:rPr lang="en-US" sz="2400" dirty="0">
                <a:solidFill>
                  <a:schemeClr val="tx1"/>
                </a:solidFill>
                <a:effectLst/>
                <a:latin typeface="Arial" panose="020B0604020202020204" pitchFamily="34" charset="0"/>
                <a:ea typeface="SimSun" panose="02010600030101010101" pitchFamily="2" charset="-122"/>
                <a:cs typeface="Arial" panose="020B0604020202020204" pitchFamily="34" charset="0"/>
              </a:rPr>
            </a:br>
            <a:r>
              <a:rPr lang="el-GR" sz="2200" dirty="0">
                <a:solidFill>
                  <a:schemeClr val="tx1"/>
                </a:solidFill>
                <a:effectLst/>
                <a:latin typeface="Arial" panose="020B0604020202020204" pitchFamily="34" charset="0"/>
                <a:ea typeface="SimSun" panose="02010600030101010101" pitchFamily="2" charset="-122"/>
                <a:cs typeface="Arial" panose="020B0604020202020204" pitchFamily="34" charset="0"/>
              </a:rPr>
              <a:t>Επίκουρη Καθηγήτρια Παθολογίας</a:t>
            </a:r>
            <a:br>
              <a:rPr lang="el-GR" sz="2200" dirty="0">
                <a:solidFill>
                  <a:schemeClr val="tx1"/>
                </a:solidFill>
                <a:effectLst/>
                <a:latin typeface="Arial" panose="020B0604020202020204" pitchFamily="34" charset="0"/>
                <a:ea typeface="SimSun" panose="02010600030101010101" pitchFamily="2" charset="-122"/>
                <a:cs typeface="Arial" panose="020B0604020202020204" pitchFamily="34" charset="0"/>
              </a:rPr>
            </a:br>
            <a:r>
              <a:rPr lang="el-GR" sz="2200" dirty="0">
                <a:solidFill>
                  <a:schemeClr val="tx1"/>
                </a:solidFill>
                <a:effectLst/>
                <a:latin typeface="Arial" panose="020B0604020202020204" pitchFamily="34" charset="0"/>
                <a:ea typeface="SimSun" panose="02010600030101010101" pitchFamily="2" charset="-122"/>
                <a:cs typeface="Arial" panose="020B0604020202020204" pitchFamily="34" charset="0"/>
              </a:rPr>
              <a:t>Σχολή Επιστημών Υγείας</a:t>
            </a:r>
            <a:br>
              <a:rPr lang="el-GR" sz="2200" dirty="0">
                <a:solidFill>
                  <a:schemeClr val="tx1"/>
                </a:solidFill>
                <a:effectLst/>
                <a:latin typeface="Arial" panose="020B0604020202020204" pitchFamily="34" charset="0"/>
                <a:ea typeface="SimSun" panose="02010600030101010101" pitchFamily="2" charset="-122"/>
                <a:cs typeface="Arial" panose="020B0604020202020204" pitchFamily="34" charset="0"/>
              </a:rPr>
            </a:br>
            <a:r>
              <a:rPr lang="el-GR" sz="2200" dirty="0">
                <a:solidFill>
                  <a:schemeClr val="tx1"/>
                </a:solidFill>
                <a:effectLst/>
                <a:latin typeface="Arial" panose="020B0604020202020204" pitchFamily="34" charset="0"/>
                <a:ea typeface="SimSun" panose="02010600030101010101" pitchFamily="2" charset="-122"/>
                <a:cs typeface="Arial" panose="020B0604020202020204" pitchFamily="34" charset="0"/>
              </a:rPr>
              <a:t>Πανεπιστήμιο Ιωαννίνων</a:t>
            </a:r>
            <a:endParaRPr lang="el-GR" sz="2200" dirty="0">
              <a:latin typeface="Arial" panose="020B0604020202020204" pitchFamily="34" charset="0"/>
              <a:cs typeface="Arial" panose="020B0604020202020204" pitchFamily="34" charset="0"/>
            </a:endParaRPr>
          </a:p>
        </p:txBody>
      </p:sp>
      <p:sp>
        <p:nvSpPr>
          <p:cNvPr id="3" name="Υπότιτλος 2">
            <a:extLst>
              <a:ext uri="{FF2B5EF4-FFF2-40B4-BE49-F238E27FC236}">
                <a16:creationId xmlns:a16="http://schemas.microsoft.com/office/drawing/2014/main" id="{98C9CBF0-69B9-75A6-094D-2F69C6AE1B35}"/>
              </a:ext>
            </a:extLst>
          </p:cNvPr>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3010096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29C5628-AD10-6D0A-CEBA-26D759FF85D0}"/>
              </a:ext>
            </a:extLst>
          </p:cNvPr>
          <p:cNvSpPr>
            <a:spLocks noGrp="1"/>
          </p:cNvSpPr>
          <p:nvPr>
            <p:ph type="title"/>
          </p:nvPr>
        </p:nvSpPr>
        <p:spPr>
          <a:xfrm>
            <a:off x="1068488" y="474287"/>
            <a:ext cx="10515600" cy="1325563"/>
          </a:xfrm>
        </p:spPr>
        <p:txBody>
          <a:bodyPr/>
          <a:lstStyle/>
          <a:p>
            <a:r>
              <a:rPr kumimoji="0" lang="en-US" sz="2400" b="1" i="0" u="none" strike="noStrike" kern="1200" cap="none" spc="0" normalizeH="0" baseline="0" noProof="0" dirty="0">
                <a:ln>
                  <a:noFill/>
                </a:ln>
                <a:solidFill>
                  <a:srgbClr val="0070C0"/>
                </a:solidFill>
                <a:effectLst/>
                <a:uLnTx/>
                <a:uFillTx/>
                <a:latin typeface="Arial-BoldMT"/>
                <a:ea typeface="+mj-ea"/>
                <a:cs typeface="+mj-cs"/>
              </a:rPr>
              <a:t>             </a:t>
            </a:r>
            <a:r>
              <a:rPr kumimoji="0" lang="el-GR" sz="2400" b="1" i="0" u="none" strike="noStrike" kern="1200" cap="none" spc="0" normalizeH="0" baseline="0" noProof="0" dirty="0">
                <a:ln>
                  <a:noFill/>
                </a:ln>
                <a:solidFill>
                  <a:srgbClr val="002060"/>
                </a:solidFill>
                <a:effectLst/>
                <a:uLnTx/>
                <a:uFillTx/>
                <a:latin typeface="Arial-BoldMT"/>
                <a:ea typeface="+mj-ea"/>
                <a:cs typeface="+mj-cs"/>
              </a:rPr>
              <a:t>Μήπως να αποφύγουμε τη </a:t>
            </a:r>
            <a:r>
              <a:rPr kumimoji="0" lang="el-GR" sz="2400" b="1" i="0" u="none" strike="noStrike" kern="1200" cap="none" spc="0" normalizeH="0" baseline="0" noProof="0" dirty="0" err="1">
                <a:ln>
                  <a:noFill/>
                </a:ln>
                <a:solidFill>
                  <a:srgbClr val="002060"/>
                </a:solidFill>
                <a:effectLst/>
                <a:uLnTx/>
                <a:uFillTx/>
                <a:latin typeface="Arial-BoldMT"/>
                <a:ea typeface="+mj-ea"/>
                <a:cs typeface="+mj-cs"/>
              </a:rPr>
              <a:t>θρομβόλυση</a:t>
            </a:r>
            <a:r>
              <a:rPr kumimoji="0" lang="el-GR" sz="2400" b="1" i="0" u="none" strike="noStrike" kern="1200" cap="none" spc="0" normalizeH="0" baseline="0" noProof="0" dirty="0">
                <a:ln>
                  <a:noFill/>
                </a:ln>
                <a:solidFill>
                  <a:srgbClr val="002060"/>
                </a:solidFill>
                <a:effectLst/>
                <a:uLnTx/>
                <a:uFillTx/>
                <a:latin typeface="Arial-BoldMT"/>
                <a:ea typeface="+mj-ea"/>
                <a:cs typeface="+mj-cs"/>
              </a:rPr>
              <a:t> σε ασθενείς με ΣΔ</a:t>
            </a:r>
            <a:r>
              <a:rPr kumimoji="0" lang="en-US" sz="2400" b="1" i="0" u="none" strike="noStrike" kern="1200" cap="none" spc="0" normalizeH="0" baseline="0" noProof="0" dirty="0">
                <a:ln>
                  <a:noFill/>
                </a:ln>
                <a:solidFill>
                  <a:srgbClr val="002060"/>
                </a:solidFill>
                <a:effectLst/>
                <a:uLnTx/>
                <a:uFillTx/>
                <a:latin typeface="Arial-BoldMT"/>
                <a:ea typeface="+mj-ea"/>
                <a:cs typeface="+mj-cs"/>
              </a:rPr>
              <a:t>;</a:t>
            </a:r>
            <a:endParaRPr lang="el-GR" dirty="0">
              <a:solidFill>
                <a:srgbClr val="002060"/>
              </a:solidFill>
            </a:endParaRPr>
          </a:p>
        </p:txBody>
      </p:sp>
      <p:pic>
        <p:nvPicPr>
          <p:cNvPr id="5" name="Θέση περιεχομένου 4">
            <a:extLst>
              <a:ext uri="{FF2B5EF4-FFF2-40B4-BE49-F238E27FC236}">
                <a16:creationId xmlns:a16="http://schemas.microsoft.com/office/drawing/2014/main" id="{C93F5E7E-649D-9DA2-CAF7-3BB1A5E2BB12}"/>
              </a:ext>
            </a:extLst>
          </p:cNvPr>
          <p:cNvPicPr>
            <a:picLocks noGrp="1" noChangeAspect="1"/>
          </p:cNvPicPr>
          <p:nvPr>
            <p:ph idx="1"/>
          </p:nvPr>
        </p:nvPicPr>
        <p:blipFill>
          <a:blip r:embed="rId2"/>
          <a:stretch>
            <a:fillRect/>
          </a:stretch>
        </p:blipFill>
        <p:spPr>
          <a:xfrm>
            <a:off x="3310950" y="2455828"/>
            <a:ext cx="5811373" cy="3881437"/>
          </a:xfrm>
        </p:spPr>
      </p:pic>
      <p:pic>
        <p:nvPicPr>
          <p:cNvPr id="6" name="Εικόνα 5">
            <a:extLst>
              <a:ext uri="{FF2B5EF4-FFF2-40B4-BE49-F238E27FC236}">
                <a16:creationId xmlns:a16="http://schemas.microsoft.com/office/drawing/2014/main" id="{02833B10-5995-4585-6222-9A6F89D84A4B}"/>
              </a:ext>
            </a:extLst>
          </p:cNvPr>
          <p:cNvPicPr>
            <a:picLocks noChangeAspect="1"/>
          </p:cNvPicPr>
          <p:nvPr/>
        </p:nvPicPr>
        <p:blipFill>
          <a:blip r:embed="rId3"/>
          <a:stretch>
            <a:fillRect/>
          </a:stretch>
        </p:blipFill>
        <p:spPr>
          <a:xfrm>
            <a:off x="3459116" y="1051983"/>
            <a:ext cx="5734345" cy="1339221"/>
          </a:xfrm>
          <a:prstGeom prst="rect">
            <a:avLst/>
          </a:prstGeom>
        </p:spPr>
      </p:pic>
      <p:sp>
        <p:nvSpPr>
          <p:cNvPr id="7" name="Ορθογώνιο 6">
            <a:extLst>
              <a:ext uri="{FF2B5EF4-FFF2-40B4-BE49-F238E27FC236}">
                <a16:creationId xmlns:a16="http://schemas.microsoft.com/office/drawing/2014/main" id="{742B0363-070C-6FA8-CEBC-7A0B43F33545}"/>
              </a:ext>
            </a:extLst>
          </p:cNvPr>
          <p:cNvSpPr/>
          <p:nvPr/>
        </p:nvSpPr>
        <p:spPr>
          <a:xfrm>
            <a:off x="3310950" y="4705350"/>
            <a:ext cx="5811373" cy="890212"/>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9481717-B23C-8D38-A5D4-E2FA327C9C25}"/>
              </a:ext>
            </a:extLst>
          </p:cNvPr>
          <p:cNvSpPr txBox="1"/>
          <p:nvPr/>
        </p:nvSpPr>
        <p:spPr>
          <a:xfrm>
            <a:off x="2924176" y="6337265"/>
            <a:ext cx="98524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Effect of alteplase on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sICH</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within 7 days</a:t>
            </a:r>
            <a:endPar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D63D2D2-51F0-DEC7-B539-73E762975AEE}"/>
              </a:ext>
            </a:extLst>
          </p:cNvPr>
          <p:cNvSpPr txBox="1"/>
          <p:nvPr/>
        </p:nvSpPr>
        <p:spPr>
          <a:xfrm>
            <a:off x="9911256" y="6337265"/>
            <a:ext cx="21441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b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Stroke. 2015;46:746-756</a:t>
            </a:r>
            <a:endParaRPr kumimoji="0" lang="el-G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44535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A4EECEF-FF70-354A-EAFF-BE3EE2E3638F}"/>
              </a:ext>
            </a:extLst>
          </p:cNvPr>
          <p:cNvSpPr>
            <a:spLocks noGrp="1"/>
          </p:cNvSpPr>
          <p:nvPr>
            <p:ph type="title"/>
          </p:nvPr>
        </p:nvSpPr>
        <p:spPr>
          <a:xfrm>
            <a:off x="926465" y="495351"/>
            <a:ext cx="10515600" cy="1351915"/>
          </a:xfrm>
        </p:spPr>
        <p:txBody>
          <a:bodyPr>
            <a:normAutofit/>
          </a:bodyPr>
          <a:lstStyle/>
          <a:p>
            <a:pPr marL="0" marR="0" lvl="0" indent="0" defTabSz="914400" rtl="0" eaLnBrk="1" fontAlgn="auto" latinLnBrk="0" hangingPunct="1">
              <a:lnSpc>
                <a:spcPct val="100000"/>
              </a:lnSpc>
              <a:spcBef>
                <a:spcPts val="0"/>
              </a:spcBef>
              <a:spcAft>
                <a:spcPts val="0"/>
              </a:spcAft>
              <a:tabLst/>
              <a:defRPr/>
            </a:pPr>
            <a:r>
              <a:rPr kumimoji="0" lang="en-US" sz="2400" b="1" i="0" u="none" strike="noStrike" kern="1200" cap="none" spc="0" normalizeH="0" baseline="0" noProof="0" dirty="0">
                <a:ln>
                  <a:noFill/>
                </a:ln>
                <a:solidFill>
                  <a:srgbClr val="0070C0"/>
                </a:solidFill>
                <a:effectLst/>
                <a:uLnTx/>
                <a:uFillTx/>
                <a:latin typeface="Arial-BoldMT"/>
                <a:ea typeface="+mn-ea"/>
                <a:cs typeface="+mn-cs"/>
              </a:rPr>
              <a:t>          </a:t>
            </a:r>
            <a:r>
              <a:rPr kumimoji="0" lang="el-GR" sz="2400" b="1" i="0" u="none" strike="noStrike" kern="1200" cap="none" spc="0" normalizeH="0" baseline="0" noProof="0" dirty="0">
                <a:ln>
                  <a:noFill/>
                </a:ln>
                <a:solidFill>
                  <a:srgbClr val="002060"/>
                </a:solidFill>
                <a:effectLst/>
                <a:uLnTx/>
                <a:uFillTx/>
                <a:latin typeface="Arial-BoldMT"/>
                <a:ea typeface="+mn-ea"/>
                <a:cs typeface="+mn-cs"/>
              </a:rPr>
              <a:t>Μήπως να αποφύγουμε τη </a:t>
            </a:r>
            <a:r>
              <a:rPr kumimoji="0" lang="el-GR" sz="2400" b="1" i="0" u="none" strike="noStrike" kern="1200" cap="none" spc="0" normalizeH="0" baseline="0" noProof="0" dirty="0" err="1">
                <a:ln>
                  <a:noFill/>
                </a:ln>
                <a:solidFill>
                  <a:srgbClr val="002060"/>
                </a:solidFill>
                <a:effectLst/>
                <a:uLnTx/>
                <a:uFillTx/>
                <a:latin typeface="Arial-BoldMT"/>
                <a:ea typeface="+mn-ea"/>
                <a:cs typeface="+mn-cs"/>
              </a:rPr>
              <a:t>θρομβόλυση</a:t>
            </a:r>
            <a:r>
              <a:rPr kumimoji="0" lang="el-GR" sz="2400" b="1" i="0" u="none" strike="noStrike" kern="1200" cap="none" spc="0" normalizeH="0" baseline="0" noProof="0" dirty="0">
                <a:ln>
                  <a:noFill/>
                </a:ln>
                <a:solidFill>
                  <a:srgbClr val="002060"/>
                </a:solidFill>
                <a:effectLst/>
                <a:uLnTx/>
                <a:uFillTx/>
                <a:latin typeface="Arial-BoldMT"/>
                <a:ea typeface="+mn-ea"/>
                <a:cs typeface="+mn-cs"/>
              </a:rPr>
              <a:t> σε ασθενείς με ΣΔ</a:t>
            </a:r>
            <a:r>
              <a:rPr kumimoji="0" lang="en-US" sz="2400" b="1" i="0" u="none" strike="noStrike" kern="1200" cap="none" spc="0" normalizeH="0" baseline="0" noProof="0" dirty="0">
                <a:ln>
                  <a:noFill/>
                </a:ln>
                <a:solidFill>
                  <a:srgbClr val="002060"/>
                </a:solidFill>
                <a:effectLst/>
                <a:uLnTx/>
                <a:uFillTx/>
                <a:latin typeface="Arial-BoldMT"/>
                <a:ea typeface="+mn-ea"/>
                <a:cs typeface="+mn-cs"/>
              </a:rPr>
              <a:t>;</a:t>
            </a:r>
            <a:br>
              <a:rPr kumimoji="0" lang="el-GR" sz="2400" b="0" i="0" u="none" strike="noStrike" kern="1200" cap="none" spc="0" normalizeH="0" baseline="0" noProof="0" dirty="0">
                <a:ln>
                  <a:noFill/>
                </a:ln>
                <a:solidFill>
                  <a:srgbClr val="002060"/>
                </a:solidFill>
                <a:effectLst/>
                <a:uLnTx/>
                <a:uFillTx/>
                <a:latin typeface="Calibri" panose="020F0502020204030204"/>
                <a:ea typeface="+mn-ea"/>
                <a:cs typeface="+mn-cs"/>
              </a:rPr>
            </a:br>
            <a:endParaRPr lang="el-GR" sz="2600" dirty="0">
              <a:solidFill>
                <a:srgbClr val="002060"/>
              </a:solidFill>
              <a:latin typeface="Arial" panose="020B0604020202020204" pitchFamily="34" charset="0"/>
              <a:cs typeface="Arial" panose="020B0604020202020204" pitchFamily="34" charset="0"/>
            </a:endParaRPr>
          </a:p>
        </p:txBody>
      </p:sp>
      <p:pic>
        <p:nvPicPr>
          <p:cNvPr id="5" name="Θέση περιεχομένου 4">
            <a:extLst>
              <a:ext uri="{FF2B5EF4-FFF2-40B4-BE49-F238E27FC236}">
                <a16:creationId xmlns:a16="http://schemas.microsoft.com/office/drawing/2014/main" id="{362FC730-9455-973F-1DDC-590C9224285B}"/>
              </a:ext>
            </a:extLst>
          </p:cNvPr>
          <p:cNvPicPr>
            <a:picLocks noGrp="1" noChangeAspect="1"/>
          </p:cNvPicPr>
          <p:nvPr>
            <p:ph idx="1"/>
          </p:nvPr>
        </p:nvPicPr>
        <p:blipFill>
          <a:blip r:embed="rId3"/>
          <a:stretch>
            <a:fillRect/>
          </a:stretch>
        </p:blipFill>
        <p:spPr>
          <a:xfrm>
            <a:off x="3077693" y="1171308"/>
            <a:ext cx="5899453" cy="1473276"/>
          </a:xfrm>
        </p:spPr>
      </p:pic>
      <p:sp>
        <p:nvSpPr>
          <p:cNvPr id="6" name="TextBox 5">
            <a:extLst>
              <a:ext uri="{FF2B5EF4-FFF2-40B4-BE49-F238E27FC236}">
                <a16:creationId xmlns:a16="http://schemas.microsoft.com/office/drawing/2014/main" id="{CF8BEE7A-5696-B5E6-3D1B-C858785E87BD}"/>
              </a:ext>
            </a:extLst>
          </p:cNvPr>
          <p:cNvSpPr txBox="1"/>
          <p:nvPr/>
        </p:nvSpPr>
        <p:spPr>
          <a:xfrm>
            <a:off x="8261131" y="6401347"/>
            <a:ext cx="38047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Eur J Neurol. 2018 Feb;25(2):340-e11</a:t>
            </a:r>
            <a:endParaRPr kumimoji="0" lang="el-G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3B786844-E0E9-271F-F08B-5EE3440DDEC8}"/>
              </a:ext>
            </a:extLst>
          </p:cNvPr>
          <p:cNvSpPr txBox="1"/>
          <p:nvPr/>
        </p:nvSpPr>
        <p:spPr>
          <a:xfrm>
            <a:off x="1463040" y="3047999"/>
            <a:ext cx="9852660"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Amongst 54,206 acute ischemic stroke patients included in the SITS registry and treated with IVT, there was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interaction of the history of diabetes mellitus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on the association of admission hyperglycemia (144 mg/dL) with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sICH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according to the SITS definition (P for interaction 0.27), 3-month good functional outcome (P for interaction 0.92) and 3-month mortality (P for interaction 0.63).</a:t>
            </a:r>
            <a:endPar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03728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86470C8D-6F3F-A03F-E94D-36484305E099}"/>
              </a:ext>
            </a:extLst>
          </p:cNvPr>
          <p:cNvPicPr>
            <a:picLocks noChangeAspect="1"/>
          </p:cNvPicPr>
          <p:nvPr/>
        </p:nvPicPr>
        <p:blipFill>
          <a:blip r:embed="rId2"/>
          <a:stretch>
            <a:fillRect/>
          </a:stretch>
        </p:blipFill>
        <p:spPr>
          <a:xfrm>
            <a:off x="2959975" y="497654"/>
            <a:ext cx="6511648" cy="1726201"/>
          </a:xfrm>
          <a:prstGeom prst="rect">
            <a:avLst/>
          </a:prstGeom>
        </p:spPr>
      </p:pic>
      <p:pic>
        <p:nvPicPr>
          <p:cNvPr id="7" name="Εικόνα 6">
            <a:extLst>
              <a:ext uri="{FF2B5EF4-FFF2-40B4-BE49-F238E27FC236}">
                <a16:creationId xmlns:a16="http://schemas.microsoft.com/office/drawing/2014/main" id="{A189566B-2BF0-6DAE-047F-501D112DB05D}"/>
              </a:ext>
            </a:extLst>
          </p:cNvPr>
          <p:cNvPicPr>
            <a:picLocks noChangeAspect="1"/>
          </p:cNvPicPr>
          <p:nvPr/>
        </p:nvPicPr>
        <p:blipFill>
          <a:blip r:embed="rId3"/>
          <a:stretch>
            <a:fillRect/>
          </a:stretch>
        </p:blipFill>
        <p:spPr>
          <a:xfrm>
            <a:off x="2959976" y="2850931"/>
            <a:ext cx="6511647" cy="3102969"/>
          </a:xfrm>
          <a:prstGeom prst="rect">
            <a:avLst/>
          </a:prstGeom>
        </p:spPr>
      </p:pic>
    </p:spTree>
    <p:extLst>
      <p:ext uri="{BB962C8B-B14F-4D97-AF65-F5344CB8AC3E}">
        <p14:creationId xmlns:p14="http://schemas.microsoft.com/office/powerpoint/2010/main" val="2456813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A73B9C1-CDA8-C26E-B8DF-AE020273D48B}"/>
              </a:ext>
            </a:extLst>
          </p:cNvPr>
          <p:cNvSpPr>
            <a:spLocks noGrp="1"/>
          </p:cNvSpPr>
          <p:nvPr>
            <p:ph type="title"/>
          </p:nvPr>
        </p:nvSpPr>
        <p:spPr>
          <a:xfrm>
            <a:off x="1135933" y="641965"/>
            <a:ext cx="10515600" cy="1687195"/>
          </a:xfrm>
        </p:spPr>
        <p:txBody>
          <a:bodyPr>
            <a:normAutofit/>
          </a:bodyPr>
          <a:lstStyle/>
          <a:p>
            <a:pPr algn="ctr"/>
            <a:r>
              <a:rPr kumimoji="0" lang="en-US" sz="2400" b="1" i="0" u="none" strike="noStrike" kern="1200" cap="none" spc="0" normalizeH="0" baseline="0" noProof="0" dirty="0">
                <a:ln>
                  <a:noFill/>
                </a:ln>
                <a:solidFill>
                  <a:srgbClr val="0070C0"/>
                </a:solidFill>
                <a:effectLst/>
                <a:uLnTx/>
                <a:uFillTx/>
                <a:latin typeface="Arial-BoldMT"/>
                <a:ea typeface="+mj-ea"/>
                <a:cs typeface="+mj-cs"/>
              </a:rPr>
              <a:t> </a:t>
            </a:r>
            <a:r>
              <a:rPr kumimoji="0" lang="el-GR" sz="2400" b="1" i="0" u="none" strike="noStrike" kern="1200" cap="none" spc="0" normalizeH="0" baseline="0" noProof="0" dirty="0">
                <a:ln>
                  <a:noFill/>
                </a:ln>
                <a:solidFill>
                  <a:srgbClr val="002060"/>
                </a:solidFill>
                <a:effectLst/>
                <a:uLnTx/>
                <a:uFillTx/>
                <a:latin typeface="Arial-BoldMT"/>
                <a:ea typeface="+mj-ea"/>
                <a:cs typeface="+mj-cs"/>
              </a:rPr>
              <a:t>Μήπως να αποφύγουμε τη </a:t>
            </a:r>
            <a:r>
              <a:rPr kumimoji="0" lang="el-GR" sz="2400" b="1" i="0" u="none" strike="noStrike" kern="1200" cap="none" spc="0" normalizeH="0" baseline="0" noProof="0" dirty="0" err="1">
                <a:ln>
                  <a:noFill/>
                </a:ln>
                <a:solidFill>
                  <a:srgbClr val="002060"/>
                </a:solidFill>
                <a:effectLst/>
                <a:uLnTx/>
                <a:uFillTx/>
                <a:latin typeface="Arial-BoldMT"/>
                <a:ea typeface="+mj-ea"/>
                <a:cs typeface="+mj-cs"/>
              </a:rPr>
              <a:t>θρομβόλυση</a:t>
            </a:r>
            <a:r>
              <a:rPr kumimoji="0" lang="el-GR" sz="2400" b="1" i="0" u="none" strike="noStrike" kern="1200" cap="none" spc="0" normalizeH="0" baseline="0" noProof="0" dirty="0">
                <a:ln>
                  <a:noFill/>
                </a:ln>
                <a:solidFill>
                  <a:srgbClr val="002060"/>
                </a:solidFill>
                <a:effectLst/>
                <a:uLnTx/>
                <a:uFillTx/>
                <a:latin typeface="Arial-BoldMT"/>
                <a:ea typeface="+mj-ea"/>
                <a:cs typeface="+mj-cs"/>
              </a:rPr>
              <a:t> σε ασθενείς </a:t>
            </a:r>
            <a:br>
              <a:rPr kumimoji="0" lang="en-US" sz="2400" b="1" i="0" u="none" strike="noStrike" kern="1200" cap="none" spc="0" normalizeH="0" baseline="0" noProof="0" dirty="0">
                <a:ln>
                  <a:noFill/>
                </a:ln>
                <a:solidFill>
                  <a:srgbClr val="002060"/>
                </a:solidFill>
                <a:effectLst/>
                <a:uLnTx/>
                <a:uFillTx/>
                <a:latin typeface="Arial-BoldMT"/>
                <a:ea typeface="+mj-ea"/>
                <a:cs typeface="+mj-cs"/>
              </a:rPr>
            </a:br>
            <a:r>
              <a:rPr kumimoji="0" lang="el-GR" sz="2400" b="1" i="0" u="none" strike="noStrike" kern="1200" cap="none" spc="0" normalizeH="0" baseline="0" noProof="0" dirty="0">
                <a:ln>
                  <a:noFill/>
                </a:ln>
                <a:solidFill>
                  <a:srgbClr val="002060"/>
                </a:solidFill>
                <a:effectLst/>
                <a:uLnTx/>
                <a:uFillTx/>
                <a:latin typeface="Arial-BoldMT"/>
                <a:ea typeface="+mj-ea"/>
                <a:cs typeface="+mj-cs"/>
              </a:rPr>
              <a:t>με πολύ υψηλά επίπεδα γλυκόζης</a:t>
            </a:r>
            <a:r>
              <a:rPr kumimoji="0" lang="en-US" sz="2400" b="1" i="0" u="none" strike="noStrike" kern="1200" cap="none" spc="0" normalizeH="0" baseline="0" noProof="0" dirty="0">
                <a:ln>
                  <a:noFill/>
                </a:ln>
                <a:solidFill>
                  <a:srgbClr val="002060"/>
                </a:solidFill>
                <a:effectLst/>
                <a:uLnTx/>
                <a:uFillTx/>
                <a:latin typeface="Arial-BoldMT"/>
                <a:ea typeface="+mj-ea"/>
                <a:cs typeface="+mj-cs"/>
              </a:rPr>
              <a:t>;</a:t>
            </a:r>
            <a:br>
              <a:rPr kumimoji="0" lang="el-GR" sz="2400" b="0" i="0" u="none" strike="noStrike" kern="1200" cap="none" spc="0" normalizeH="0" baseline="0" noProof="0" dirty="0">
                <a:ln>
                  <a:noFill/>
                </a:ln>
                <a:solidFill>
                  <a:srgbClr val="002060"/>
                </a:solidFill>
                <a:effectLst/>
                <a:uLnTx/>
                <a:uFillTx/>
                <a:latin typeface="Calibri" panose="020F0502020204030204"/>
                <a:ea typeface="+mj-ea"/>
                <a:cs typeface="+mj-cs"/>
              </a:rPr>
            </a:br>
            <a:endParaRPr lang="el-GR" sz="2400" dirty="0">
              <a:solidFill>
                <a:srgbClr val="002060"/>
              </a:solidFill>
            </a:endParaRPr>
          </a:p>
        </p:txBody>
      </p:sp>
      <p:sp>
        <p:nvSpPr>
          <p:cNvPr id="3" name="Θέση περιεχομένου 2">
            <a:extLst>
              <a:ext uri="{FF2B5EF4-FFF2-40B4-BE49-F238E27FC236}">
                <a16:creationId xmlns:a16="http://schemas.microsoft.com/office/drawing/2014/main" id="{29E15C2D-62ED-4131-E830-B3C4DB5ECA68}"/>
              </a:ext>
            </a:extLst>
          </p:cNvPr>
          <p:cNvSpPr>
            <a:spLocks noGrp="1"/>
          </p:cNvSpPr>
          <p:nvPr>
            <p:ph idx="1"/>
          </p:nvPr>
        </p:nvSpPr>
        <p:spPr>
          <a:xfrm>
            <a:off x="1683173" y="2170749"/>
            <a:ext cx="9847791" cy="3880773"/>
          </a:xfrm>
        </p:spPr>
        <p:txBody>
          <a:bodyPr>
            <a:normAutofit lnSpcReduction="10000"/>
          </a:bodyPr>
          <a:lstStyle/>
          <a:p>
            <a:pPr algn="just">
              <a:buClr>
                <a:srgbClr val="0070C0"/>
              </a:buClr>
              <a:buFont typeface="Wingdings" panose="05000000000000000000" pitchFamily="2" charset="2"/>
              <a:buChar char="§"/>
            </a:pPr>
            <a:r>
              <a:rPr lang="el-GR" sz="2400" dirty="0">
                <a:solidFill>
                  <a:schemeClr val="tx1"/>
                </a:solidFill>
                <a:latin typeface="Arial" panose="020B0604020202020204" pitchFamily="34" charset="0"/>
                <a:cs typeface="Arial" panose="020B0604020202020204" pitchFamily="34" charset="0"/>
              </a:rPr>
              <a:t>Τα πολύ υψηλά επίπεδα γλυκόζης κατά την έλευση των ασθενών έχουν συσχετισθεί με </a:t>
            </a:r>
            <a:r>
              <a:rPr lang="el-GR" sz="2400" b="1" dirty="0">
                <a:solidFill>
                  <a:schemeClr val="tx1"/>
                </a:solidFill>
                <a:latin typeface="Arial" panose="020B0604020202020204" pitchFamily="34" charset="0"/>
                <a:cs typeface="Arial" panose="020B0604020202020204" pitchFamily="34" charset="0"/>
              </a:rPr>
              <a:t>πτωχότερη λειτουργική έκβαση </a:t>
            </a:r>
            <a:r>
              <a:rPr lang="el-GR" sz="2400" dirty="0">
                <a:solidFill>
                  <a:schemeClr val="tx1"/>
                </a:solidFill>
                <a:latin typeface="Arial" panose="020B0604020202020204" pitchFamily="34" charset="0"/>
                <a:cs typeface="Arial" panose="020B0604020202020204" pitchFamily="34" charset="0"/>
              </a:rPr>
              <a:t>και αυξημένο κίνδυνο εμφάνισης </a:t>
            </a:r>
            <a:r>
              <a:rPr lang="el-GR" sz="2400" b="1" dirty="0" err="1">
                <a:solidFill>
                  <a:schemeClr val="tx1"/>
                </a:solidFill>
                <a:latin typeface="Arial" panose="020B0604020202020204" pitchFamily="34" charset="0"/>
                <a:cs typeface="Arial" panose="020B0604020202020204" pitchFamily="34" charset="0"/>
              </a:rPr>
              <a:t>ενδοκράνιας</a:t>
            </a:r>
            <a:r>
              <a:rPr lang="el-GR" sz="2400" b="1" dirty="0">
                <a:solidFill>
                  <a:schemeClr val="tx1"/>
                </a:solidFill>
                <a:latin typeface="Arial" panose="020B0604020202020204" pitchFamily="34" charset="0"/>
                <a:cs typeface="Arial" panose="020B0604020202020204" pitchFamily="34" charset="0"/>
              </a:rPr>
              <a:t> αιμορραγίας </a:t>
            </a:r>
            <a:r>
              <a:rPr lang="el-GR" sz="2400" dirty="0">
                <a:solidFill>
                  <a:schemeClr val="tx1"/>
                </a:solidFill>
                <a:latin typeface="Arial" panose="020B0604020202020204" pitchFamily="34" charset="0"/>
                <a:cs typeface="Arial" panose="020B0604020202020204" pitchFamily="34" charset="0"/>
              </a:rPr>
              <a:t>στους ασθενείς με ισχαιμικό ΑΕΕ ανεξάρτητα από τη θεραπεία με </a:t>
            </a:r>
            <a:r>
              <a:rPr lang="el-GR" sz="2400" dirty="0" err="1">
                <a:solidFill>
                  <a:schemeClr val="tx1"/>
                </a:solidFill>
                <a:latin typeface="Arial" panose="020B0604020202020204" pitchFamily="34" charset="0"/>
                <a:cs typeface="Arial" panose="020B0604020202020204" pitchFamily="34" charset="0"/>
              </a:rPr>
              <a:t>θρομβόλυση</a:t>
            </a:r>
            <a:r>
              <a:rPr lang="el-GR" sz="2400" dirty="0">
                <a:solidFill>
                  <a:schemeClr val="tx1"/>
                </a:solidFill>
                <a:latin typeface="Arial" panose="020B0604020202020204" pitchFamily="34" charset="0"/>
                <a:cs typeface="Arial" panose="020B0604020202020204" pitchFamily="34" charset="0"/>
              </a:rPr>
              <a:t> </a:t>
            </a:r>
          </a:p>
          <a:p>
            <a:pPr algn="just">
              <a:buClr>
                <a:srgbClr val="0070C0"/>
              </a:buClr>
              <a:buFont typeface="Wingdings" panose="05000000000000000000" pitchFamily="2" charset="2"/>
              <a:buChar char="§"/>
            </a:pPr>
            <a:endParaRPr lang="el-GR" sz="2400" dirty="0">
              <a:solidFill>
                <a:schemeClr val="tx1"/>
              </a:solidFill>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r>
              <a:rPr lang="el-GR" sz="2400" dirty="0">
                <a:solidFill>
                  <a:schemeClr val="tx1"/>
                </a:solidFill>
                <a:latin typeface="Arial" panose="020B0604020202020204" pitchFamily="34" charset="0"/>
                <a:cs typeface="Arial" panose="020B0604020202020204" pitchFamily="34" charset="0"/>
              </a:rPr>
              <a:t>Ωστόσο, τα επίπεδα γλυκόζης </a:t>
            </a:r>
            <a:r>
              <a:rPr lang="el-GR" sz="2400" b="1" dirty="0">
                <a:solidFill>
                  <a:schemeClr val="tx1"/>
                </a:solidFill>
                <a:latin typeface="Arial" panose="020B0604020202020204" pitchFamily="34" charset="0"/>
                <a:cs typeface="Arial" panose="020B0604020202020204" pitchFamily="34" charset="0"/>
              </a:rPr>
              <a:t>δεν</a:t>
            </a:r>
            <a:r>
              <a:rPr lang="el-GR" sz="2400" dirty="0">
                <a:solidFill>
                  <a:schemeClr val="tx1"/>
                </a:solidFill>
                <a:latin typeface="Arial" panose="020B0604020202020204" pitchFamily="34" charset="0"/>
                <a:cs typeface="Arial" panose="020B0604020202020204" pitchFamily="34" charset="0"/>
              </a:rPr>
              <a:t> φάνηκε να επηρεάζουν το αποτέλεσμα της </a:t>
            </a:r>
            <a:r>
              <a:rPr lang="el-GR" sz="2400" dirty="0" err="1">
                <a:solidFill>
                  <a:schemeClr val="tx1"/>
                </a:solidFill>
                <a:latin typeface="Arial" panose="020B0604020202020204" pitchFamily="34" charset="0"/>
                <a:cs typeface="Arial" panose="020B0604020202020204" pitchFamily="34" charset="0"/>
              </a:rPr>
              <a:t>αλτεπλάσης</a:t>
            </a:r>
            <a:r>
              <a:rPr lang="el-GR" sz="2400" dirty="0">
                <a:solidFill>
                  <a:schemeClr val="tx1"/>
                </a:solidFill>
                <a:latin typeface="Arial" panose="020B0604020202020204" pitchFamily="34" charset="0"/>
                <a:cs typeface="Arial" panose="020B0604020202020204" pitchFamily="34" charset="0"/>
              </a:rPr>
              <a:t> αναφορικά με τη βελτίωση της λειτουργικής ικανότητας των ασθενών. Υπάρχουν όμως ελάχιστα δεδομένα για τιμές γλυκόζης </a:t>
            </a:r>
            <a:r>
              <a:rPr lang="en-US" sz="2400" u="sng" dirty="0">
                <a:solidFill>
                  <a:schemeClr val="tx1"/>
                </a:solidFill>
                <a:latin typeface="Arial" panose="020B0604020202020204" pitchFamily="34" charset="0"/>
                <a:cs typeface="Arial" panose="020B0604020202020204" pitchFamily="34" charset="0"/>
              </a:rPr>
              <a:t>&gt;400 mg/dL</a:t>
            </a:r>
            <a:r>
              <a:rPr lang="el-GR" sz="2400" dirty="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59543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86470C8D-6F3F-A03F-E94D-36484305E099}"/>
              </a:ext>
            </a:extLst>
          </p:cNvPr>
          <p:cNvPicPr>
            <a:picLocks noChangeAspect="1"/>
          </p:cNvPicPr>
          <p:nvPr/>
        </p:nvPicPr>
        <p:blipFill>
          <a:blip r:embed="rId2"/>
          <a:stretch>
            <a:fillRect/>
          </a:stretch>
        </p:blipFill>
        <p:spPr>
          <a:xfrm>
            <a:off x="2534480" y="341584"/>
            <a:ext cx="6731346" cy="1784442"/>
          </a:xfrm>
          <a:prstGeom prst="rect">
            <a:avLst/>
          </a:prstGeom>
        </p:spPr>
      </p:pic>
      <p:pic>
        <p:nvPicPr>
          <p:cNvPr id="3" name="Εικόνα 2">
            <a:extLst>
              <a:ext uri="{FF2B5EF4-FFF2-40B4-BE49-F238E27FC236}">
                <a16:creationId xmlns:a16="http://schemas.microsoft.com/office/drawing/2014/main" id="{088892BA-DC9E-CC4E-CD6E-FB856AFC64EC}"/>
              </a:ext>
            </a:extLst>
          </p:cNvPr>
          <p:cNvPicPr>
            <a:picLocks noChangeAspect="1"/>
          </p:cNvPicPr>
          <p:nvPr/>
        </p:nvPicPr>
        <p:blipFill>
          <a:blip r:embed="rId3"/>
          <a:stretch>
            <a:fillRect/>
          </a:stretch>
        </p:blipFill>
        <p:spPr>
          <a:xfrm>
            <a:off x="3238500" y="2428168"/>
            <a:ext cx="5323306" cy="3758134"/>
          </a:xfrm>
          <a:prstGeom prst="rect">
            <a:avLst/>
          </a:prstGeom>
        </p:spPr>
      </p:pic>
      <p:cxnSp>
        <p:nvCxnSpPr>
          <p:cNvPr id="4" name="Ευθεία γραμμή σύνδεσης 3">
            <a:extLst>
              <a:ext uri="{FF2B5EF4-FFF2-40B4-BE49-F238E27FC236}">
                <a16:creationId xmlns:a16="http://schemas.microsoft.com/office/drawing/2014/main" id="{608268A6-F4A1-03E7-4C20-951EBCA1A6DB}"/>
              </a:ext>
            </a:extLst>
          </p:cNvPr>
          <p:cNvCxnSpPr/>
          <p:nvPr/>
        </p:nvCxnSpPr>
        <p:spPr>
          <a:xfrm>
            <a:off x="5248275" y="5324475"/>
            <a:ext cx="14859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4090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E620889-017A-7B9C-463E-257A770E6DA1}"/>
              </a:ext>
            </a:extLst>
          </p:cNvPr>
          <p:cNvSpPr txBox="1"/>
          <p:nvPr/>
        </p:nvSpPr>
        <p:spPr>
          <a:xfrm>
            <a:off x="1425001" y="673519"/>
            <a:ext cx="9682480" cy="33239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Arial-BoldMT"/>
                <a:ea typeface="+mn-ea"/>
                <a:cs typeface="+mn-cs"/>
              </a:rPr>
              <a:t>    </a:t>
            </a:r>
            <a:r>
              <a:rPr kumimoji="0" lang="el-GR" sz="2400" b="1" i="0" u="none" strike="noStrike" kern="1200" cap="none" spc="0" normalizeH="0" baseline="0" noProof="0" dirty="0">
                <a:ln>
                  <a:noFill/>
                </a:ln>
                <a:solidFill>
                  <a:srgbClr val="002060"/>
                </a:solidFill>
                <a:effectLst/>
                <a:uLnTx/>
                <a:uFillTx/>
                <a:latin typeface="Arial-BoldMT"/>
                <a:ea typeface="+mn-ea"/>
                <a:cs typeface="+mn-cs"/>
              </a:rPr>
              <a:t>Μήπως να αποφύγουμε τη </a:t>
            </a:r>
            <a:r>
              <a:rPr kumimoji="0" lang="el-GR" sz="2400" b="1" i="0" u="none" strike="noStrike" kern="1200" cap="none" spc="0" normalizeH="0" baseline="0" noProof="0" dirty="0" err="1">
                <a:ln>
                  <a:noFill/>
                </a:ln>
                <a:solidFill>
                  <a:srgbClr val="002060"/>
                </a:solidFill>
                <a:effectLst/>
                <a:uLnTx/>
                <a:uFillTx/>
                <a:latin typeface="Arial-BoldMT"/>
                <a:ea typeface="+mn-ea"/>
                <a:cs typeface="+mn-cs"/>
              </a:rPr>
              <a:t>θρομβεκτομή</a:t>
            </a:r>
            <a:r>
              <a:rPr kumimoji="0" lang="el-GR" sz="2400" b="1" i="0" u="none" strike="noStrike" kern="1200" cap="none" spc="0" normalizeH="0" baseline="0" noProof="0" dirty="0">
                <a:ln>
                  <a:noFill/>
                </a:ln>
                <a:solidFill>
                  <a:srgbClr val="002060"/>
                </a:solidFill>
                <a:effectLst/>
                <a:uLnTx/>
                <a:uFillTx/>
                <a:latin typeface="Arial-BoldMT"/>
                <a:ea typeface="+mn-ea"/>
                <a:cs typeface="+mn-cs"/>
              </a:rPr>
              <a:t> στους ασθενείς με ΣΔ ή σε αυτούς με πολύ υψηλά επίπεδα γλυκόζης</a:t>
            </a:r>
            <a:r>
              <a:rPr kumimoji="0" lang="en-US" sz="2400" b="1" i="0" u="none" strike="noStrike" kern="1200" cap="none" spc="0" normalizeH="0" baseline="0" noProof="0" dirty="0">
                <a:ln>
                  <a:noFill/>
                </a:ln>
                <a:solidFill>
                  <a:srgbClr val="002060"/>
                </a:solidFill>
                <a:effectLst/>
                <a:uLnTx/>
                <a:uFillTx/>
                <a:latin typeface="Arial-BoldMT"/>
                <a:ea typeface="+mn-ea"/>
                <a:cs typeface="+mn-cs"/>
              </a:rPr>
              <a:t>;</a:t>
            </a:r>
            <a:br>
              <a:rPr kumimoji="0" lang="el-GR" sz="2400" b="0" i="0" u="none" strike="noStrike" kern="1200" cap="none" spc="0" normalizeH="0" baseline="0" noProof="0" dirty="0">
                <a:ln>
                  <a:noFill/>
                </a:ln>
                <a:solidFill>
                  <a:srgbClr val="002060"/>
                </a:solidFill>
                <a:effectLst/>
                <a:uLnTx/>
                <a:uFillTx/>
                <a:latin typeface="Calibri" panose="020F0502020204030204"/>
                <a:ea typeface="+mn-ea"/>
                <a:cs typeface="+mn-cs"/>
              </a:rPr>
            </a:br>
            <a:endParaRPr kumimoji="0" lang="el-GR" sz="24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l-GR" sz="2400" b="0" i="0" u="none" strike="noStrike" kern="1200" cap="none" spc="0" normalizeH="0" baseline="0" noProof="0" dirty="0">
                <a:ln>
                  <a:noFill/>
                </a:ln>
                <a:solidFill>
                  <a:srgbClr val="0070C0"/>
                </a:solidFill>
                <a:effectLst/>
                <a:uLnTx/>
                <a:uFillTx/>
                <a:latin typeface="Calibri" panose="020F0502020204030204"/>
                <a:ea typeface="+mn-ea"/>
                <a:cs typeface="+mn-cs"/>
              </a:rPr>
            </a:br>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D2FF837-96B8-D38E-51D7-61C73B9112B7}"/>
              </a:ext>
            </a:extLst>
          </p:cNvPr>
          <p:cNvSpPr txBox="1"/>
          <p:nvPr/>
        </p:nvSpPr>
        <p:spPr>
          <a:xfrm>
            <a:off x="762000" y="1859340"/>
            <a:ext cx="10698480" cy="3785652"/>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Ø"/>
              <a:tabLst/>
              <a:defRPr/>
            </a:pP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Η παρουσία ΣΔ και τα πολύ υψηλά επίπεδα γλυκόζης κατά την έλευση των ασθενών έχουν συσχετισθεί με </a:t>
            </a:r>
            <a:r>
              <a:rPr kumimoji="0" lang="el-GR"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πτωχότερη λειτουργική έκβαση</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l-GR"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υψηλότερη θνητότητα </a:t>
            </a: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και αυξημένο κίνδυνο εμφάνισης </a:t>
            </a:r>
            <a:r>
              <a:rPr kumimoji="0" lang="el-GR"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ενδοκράνιας</a:t>
            </a:r>
            <a:r>
              <a:rPr kumimoji="0" lang="el-GR"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αιμορραγίας </a:t>
            </a: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στους ασθενείς με ισχαιμικό ΑΕΕ  </a:t>
            </a:r>
          </a:p>
          <a:p>
            <a:pPr marL="342900" marR="0" lvl="0" indent="-342900" algn="just"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Ø"/>
              <a:tabLst/>
              <a:defRPr/>
            </a:pPr>
            <a:endPar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Ø"/>
              <a:tabLst/>
              <a:defRPr/>
            </a:pP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Ωστόσο, η επιτυχής </a:t>
            </a:r>
            <a:r>
              <a:rPr kumimoji="0" lang="el-GR"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επαναιμάτωση</a:t>
            </a: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δεν φαίνεται να επηρεάζεται από την παρουσία ΣΔ και των υψηλών τιμών γλυκόζης</a:t>
            </a:r>
          </a:p>
          <a:p>
            <a:pPr marL="342900" marR="0" lvl="0" indent="-342900" algn="just"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Ø"/>
              <a:tabLst/>
              <a:defRPr/>
            </a:pPr>
            <a:endPar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Ø"/>
              <a:tabLst/>
              <a:defRPr/>
            </a:pP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Δεν υπάρχουν ισχυρά δεδομένα από (τυχαιοποιημένες) κλινικές μελέτες που υποστηρίζουν την αποφυγή ή μη </a:t>
            </a:r>
            <a:r>
              <a:rPr kumimoji="0" lang="el-GR"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θρομβεκτομής</a:t>
            </a: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στους ασθενείς με ΣΔ</a:t>
            </a:r>
          </a:p>
        </p:txBody>
      </p:sp>
    </p:spTree>
    <p:extLst>
      <p:ext uri="{BB962C8B-B14F-4D97-AF65-F5344CB8AC3E}">
        <p14:creationId xmlns:p14="http://schemas.microsoft.com/office/powerpoint/2010/main" val="3643005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0586E26-1730-8170-9606-7DAA4ABDAA06}"/>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94405F38-0E0B-D855-70E9-BFCFC625A06E}"/>
              </a:ext>
            </a:extLst>
          </p:cNvPr>
          <p:cNvSpPr>
            <a:spLocks noGrp="1"/>
          </p:cNvSpPr>
          <p:nvPr>
            <p:ph idx="1"/>
          </p:nvPr>
        </p:nvSpPr>
        <p:spPr>
          <a:xfrm>
            <a:off x="1343026" y="123825"/>
            <a:ext cx="10161586" cy="4800864"/>
          </a:xfrm>
        </p:spPr>
        <p:txBody>
          <a:bodyPr/>
          <a:lstStyle/>
          <a:p>
            <a:pPr marL="0" indent="0" algn="ctr">
              <a:buNone/>
            </a:pPr>
            <a:endParaRPr lang="en-US" dirty="0">
              <a:latin typeface="Arial" panose="020B0604020202020204" pitchFamily="34" charset="0"/>
              <a:cs typeface="Arial" panose="020B0604020202020204" pitchFamily="34" charset="0"/>
            </a:endParaRPr>
          </a:p>
          <a:p>
            <a:pPr marL="0" indent="0" algn="ctr">
              <a:buNone/>
            </a:pPr>
            <a:r>
              <a:rPr lang="el-GR" sz="2600" dirty="0">
                <a:solidFill>
                  <a:schemeClr val="tx1"/>
                </a:solidFill>
                <a:latin typeface="Arial" panose="020B0604020202020204" pitchFamily="34" charset="0"/>
                <a:cs typeface="Arial" panose="020B0604020202020204" pitchFamily="34" charset="0"/>
              </a:rPr>
              <a:t> Ασθενής 70 ετών με ιστορικό σακχαρώδη διαβήτη και αρτηριακής</a:t>
            </a:r>
            <a:br>
              <a:rPr lang="el-GR" sz="2600" dirty="0">
                <a:solidFill>
                  <a:schemeClr val="tx1"/>
                </a:solidFill>
                <a:latin typeface="Arial" panose="020B0604020202020204" pitchFamily="34" charset="0"/>
                <a:cs typeface="Arial" panose="020B0604020202020204" pitchFamily="34" charset="0"/>
              </a:rPr>
            </a:br>
            <a:r>
              <a:rPr lang="el-GR" sz="2600" dirty="0">
                <a:solidFill>
                  <a:schemeClr val="tx1"/>
                </a:solidFill>
                <a:latin typeface="Arial" panose="020B0604020202020204" pitchFamily="34" charset="0"/>
                <a:cs typeface="Arial" panose="020B0604020202020204" pitchFamily="34" charset="0"/>
              </a:rPr>
              <a:t>υπέρτασης εμφανίζει αιφνίδια δεξιά ημιπληγία και αφασία εκπομπής</a:t>
            </a:r>
            <a:endParaRPr lang="en-US" sz="2600" dirty="0">
              <a:latin typeface="Arial" panose="020B0604020202020204" pitchFamily="34" charset="0"/>
              <a:cs typeface="Arial" panose="020B0604020202020204" pitchFamily="34" charset="0"/>
            </a:endParaRPr>
          </a:p>
        </p:txBody>
      </p:sp>
      <p:pic>
        <p:nvPicPr>
          <p:cNvPr id="7" name="Θέση περιεχομένου 4">
            <a:extLst>
              <a:ext uri="{FF2B5EF4-FFF2-40B4-BE49-F238E27FC236}">
                <a16:creationId xmlns:a16="http://schemas.microsoft.com/office/drawing/2014/main" id="{3C67B07D-621C-0520-5F99-5E6706B2FD28}"/>
              </a:ext>
            </a:extLst>
          </p:cNvPr>
          <p:cNvPicPr>
            <a:picLocks noChangeAspect="1"/>
          </p:cNvPicPr>
          <p:nvPr/>
        </p:nvPicPr>
        <p:blipFill>
          <a:blip r:embed="rId3"/>
          <a:stretch>
            <a:fillRect/>
          </a:stretch>
        </p:blipFill>
        <p:spPr>
          <a:xfrm>
            <a:off x="4635515" y="2151529"/>
            <a:ext cx="2634853" cy="1741083"/>
          </a:xfrm>
          <a:prstGeom prst="rect">
            <a:avLst/>
          </a:prstGeom>
        </p:spPr>
      </p:pic>
      <p:pic>
        <p:nvPicPr>
          <p:cNvPr id="5" name="Εικόνα 4">
            <a:extLst>
              <a:ext uri="{FF2B5EF4-FFF2-40B4-BE49-F238E27FC236}">
                <a16:creationId xmlns:a16="http://schemas.microsoft.com/office/drawing/2014/main" id="{EC0E5FC1-7D6E-5D29-C8F5-9F69614D9A97}"/>
              </a:ext>
            </a:extLst>
          </p:cNvPr>
          <p:cNvPicPr>
            <a:picLocks noChangeAspect="1"/>
          </p:cNvPicPr>
          <p:nvPr/>
        </p:nvPicPr>
        <p:blipFill>
          <a:blip r:embed="rId4"/>
          <a:stretch>
            <a:fillRect/>
          </a:stretch>
        </p:blipFill>
        <p:spPr>
          <a:xfrm>
            <a:off x="7949148" y="1733544"/>
            <a:ext cx="2184512" cy="2375022"/>
          </a:xfrm>
          <a:prstGeom prst="rect">
            <a:avLst/>
          </a:prstGeom>
        </p:spPr>
      </p:pic>
      <p:sp>
        <p:nvSpPr>
          <p:cNvPr id="6" name="TextBox 5">
            <a:extLst>
              <a:ext uri="{FF2B5EF4-FFF2-40B4-BE49-F238E27FC236}">
                <a16:creationId xmlns:a16="http://schemas.microsoft.com/office/drawing/2014/main" id="{018DAD9B-C5B7-669B-7431-E26448EC6AF6}"/>
              </a:ext>
            </a:extLst>
          </p:cNvPr>
          <p:cNvSpPr txBox="1"/>
          <p:nvPr/>
        </p:nvSpPr>
        <p:spPr>
          <a:xfrm>
            <a:off x="619593" y="2036439"/>
            <a:ext cx="222910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NIHSS=13</a:t>
            </a:r>
            <a:endPar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905223AB-81F1-6F51-5357-D99FC75613B5}"/>
              </a:ext>
            </a:extLst>
          </p:cNvPr>
          <p:cNvSpPr txBox="1"/>
          <p:nvPr/>
        </p:nvSpPr>
        <p:spPr>
          <a:xfrm>
            <a:off x="7772935" y="4290437"/>
            <a:ext cx="2536937" cy="6771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CT</a:t>
            </a:r>
            <a:r>
              <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εγκεφάλου: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822B726-2F44-1C45-C80C-A6A880BD7DE7}"/>
              </a:ext>
            </a:extLst>
          </p:cNvPr>
          <p:cNvSpPr txBox="1"/>
          <p:nvPr/>
        </p:nvSpPr>
        <p:spPr>
          <a:xfrm>
            <a:off x="1047418" y="2514070"/>
            <a:ext cx="344443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ΑΠ=172/98 </a:t>
            </a:r>
            <a:r>
              <a:rPr kumimoji="0" lang="en-US"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mmHg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72 bpm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Dextro</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stick: </a:t>
            </a:r>
            <a:r>
              <a:rPr kumimoji="0" lang="en-US" sz="20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280</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mg/dL</a:t>
            </a:r>
            <a:endPar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E506D007-B691-672F-A2B3-2AAB8ADB0014}"/>
              </a:ext>
            </a:extLst>
          </p:cNvPr>
          <p:cNvSpPr txBox="1"/>
          <p:nvPr/>
        </p:nvSpPr>
        <p:spPr>
          <a:xfrm>
            <a:off x="4419066" y="4563035"/>
            <a:ext cx="352425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ΘΡΟΜΒΟΛΥΣΗ</a:t>
            </a: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endParaRPr kumimoji="0" lang="el-GR"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1" name="Εικόνα 10">
            <a:extLst>
              <a:ext uri="{FF2B5EF4-FFF2-40B4-BE49-F238E27FC236}">
                <a16:creationId xmlns:a16="http://schemas.microsoft.com/office/drawing/2014/main" id="{20CE694E-5CB0-CE16-8308-C950C1290A92}"/>
              </a:ext>
            </a:extLst>
          </p:cNvPr>
          <p:cNvPicPr>
            <a:picLocks noChangeAspect="1"/>
          </p:cNvPicPr>
          <p:nvPr/>
        </p:nvPicPr>
        <p:blipFill>
          <a:blip r:embed="rId5"/>
          <a:stretch>
            <a:fillRect/>
          </a:stretch>
        </p:blipFill>
        <p:spPr>
          <a:xfrm>
            <a:off x="4476224" y="5024700"/>
            <a:ext cx="2794144" cy="1543129"/>
          </a:xfrm>
          <a:prstGeom prst="rect">
            <a:avLst/>
          </a:prstGeom>
        </p:spPr>
      </p:pic>
    </p:spTree>
    <p:extLst>
      <p:ext uri="{BB962C8B-B14F-4D97-AF65-F5344CB8AC3E}">
        <p14:creationId xmlns:p14="http://schemas.microsoft.com/office/powerpoint/2010/main" val="76811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nodeType="clickEffect">
                                  <p:stCondLst>
                                    <p:cond delay="0"/>
                                  </p:stCondLst>
                                  <p:iterate type="lt">
                                    <p:tmPct val="4000"/>
                                  </p:iterate>
                                  <p:childTnLst>
                                    <p:set>
                                      <p:cBhvr override="childStyle">
                                        <p:cTn id="16" dur="500" fill="hold"/>
                                        <p:tgtEl>
                                          <p:spTgt spid="10">
                                            <p:txEl>
                                              <p:pRg st="0" end="0"/>
                                            </p:txEl>
                                          </p:spTgt>
                                        </p:tgtEl>
                                        <p:attrNameLst>
                                          <p:attrName>style.color</p:attrName>
                                        </p:attrNameLst>
                                      </p:cBhvr>
                                      <p:to>
                                        <p:clrVal>
                                          <a:schemeClr val="accent2"/>
                                        </p:clrVal>
                                      </p:to>
                                    </p:set>
                                    <p:set>
                                      <p:cBhvr>
                                        <p:cTn id="17" dur="500" fill="hold"/>
                                        <p:tgtEl>
                                          <p:spTgt spid="10">
                                            <p:txEl>
                                              <p:pRg st="0" end="0"/>
                                            </p:txEl>
                                          </p:spTgt>
                                        </p:tgtEl>
                                        <p:attrNameLst>
                                          <p:attrName>fillcolor</p:attrName>
                                        </p:attrNameLst>
                                      </p:cBhvr>
                                      <p:to>
                                        <p:clrVal>
                                          <a:schemeClr val="accent2"/>
                                        </p:clrVal>
                                      </p:to>
                                    </p:set>
                                    <p:set>
                                      <p:cBhvr>
                                        <p:cTn id="18" dur="500" fill="hold"/>
                                        <p:tgtEl>
                                          <p:spTgt spid="1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963" y="271551"/>
            <a:ext cx="9821408" cy="746126"/>
          </a:xfrm>
        </p:spPr>
        <p:txBody>
          <a:bodyPr/>
          <a:lstStyle/>
          <a:p>
            <a:r>
              <a:rPr lang="en-GB" dirty="0"/>
              <a:t>Evidence-based Recommendation</a:t>
            </a:r>
          </a:p>
        </p:txBody>
      </p:sp>
      <p:sp>
        <p:nvSpPr>
          <p:cNvPr id="3" name="Content Placeholder 2"/>
          <p:cNvSpPr>
            <a:spLocks noGrp="1"/>
          </p:cNvSpPr>
          <p:nvPr>
            <p:ph idx="1"/>
          </p:nvPr>
        </p:nvSpPr>
        <p:spPr>
          <a:xfrm>
            <a:off x="377755" y="1998661"/>
            <a:ext cx="10515600" cy="4351338"/>
          </a:xfrm>
        </p:spPr>
        <p:txBody>
          <a:bodyPr>
            <a:normAutofit/>
          </a:bodyPr>
          <a:lstStyle/>
          <a:p>
            <a:pPr marL="0" indent="0">
              <a:buNone/>
            </a:pPr>
            <a:endParaRPr lang="en-GB" i="1" dirty="0">
              <a:solidFill>
                <a:srgbClr val="0070C0"/>
              </a:solidFill>
            </a:endParaRPr>
          </a:p>
          <a:p>
            <a:pPr marL="0" indent="0">
              <a:buNone/>
            </a:pPr>
            <a:endParaRPr lang="en-GB" i="1" dirty="0">
              <a:solidFill>
                <a:srgbClr val="0070C0"/>
              </a:solidFill>
            </a:endParaRPr>
          </a:p>
          <a:p>
            <a:pPr marL="0" indent="0">
              <a:buNone/>
            </a:pPr>
            <a:endParaRPr lang="en-GB" i="1" dirty="0">
              <a:solidFill>
                <a:srgbClr val="0070C0"/>
              </a:solidFill>
            </a:endParaRPr>
          </a:p>
          <a:p>
            <a:pPr marL="0" indent="0">
              <a:buNone/>
            </a:pPr>
            <a:endParaRPr lang="en-GB" i="1" dirty="0">
              <a:solidFill>
                <a:srgbClr val="0070C0"/>
              </a:solidFill>
            </a:endParaRPr>
          </a:p>
          <a:p>
            <a:pPr marL="0" indent="0">
              <a:buNone/>
            </a:pPr>
            <a:endParaRPr lang="en-GB" i="1" dirty="0">
              <a:solidFill>
                <a:srgbClr val="0070C0"/>
              </a:solidFill>
            </a:endParaRPr>
          </a:p>
          <a:p>
            <a:pPr marL="0" indent="0">
              <a:buNone/>
            </a:pPr>
            <a:endParaRPr lang="en-GB" i="1" dirty="0">
              <a:solidFill>
                <a:srgbClr val="0070C0"/>
              </a:solidFill>
            </a:endParaRPr>
          </a:p>
          <a:p>
            <a:pPr marL="0" indent="0">
              <a:buNone/>
            </a:pPr>
            <a:endParaRPr lang="en-GB" i="1" dirty="0">
              <a:solidFill>
                <a:srgbClr val="0070C0"/>
              </a:solidFill>
            </a:endParaRPr>
          </a:p>
          <a:p>
            <a:pPr marL="0" indent="0">
              <a:buNone/>
            </a:pPr>
            <a:endParaRPr lang="en-GB" i="1" dirty="0">
              <a:solidFill>
                <a:srgbClr val="0070C0"/>
              </a:solidFill>
            </a:endParaRPr>
          </a:p>
          <a:p>
            <a:pPr marL="0" indent="0">
              <a:buNone/>
            </a:pPr>
            <a:endParaRPr lang="en-GB" i="1" dirty="0">
              <a:solidFill>
                <a:srgbClr val="0070C0"/>
              </a:solidFill>
            </a:endParaRPr>
          </a:p>
          <a:p>
            <a:pPr marL="0" indent="0">
              <a:buNone/>
            </a:pPr>
            <a:endParaRPr lang="en-GB" i="1" dirty="0">
              <a:solidFill>
                <a:srgbClr val="0070C0"/>
              </a:solidFill>
            </a:endParaRPr>
          </a:p>
          <a:p>
            <a:pPr marL="0" indent="0">
              <a:buNone/>
            </a:pPr>
            <a:endParaRPr lang="en-GB" dirty="0"/>
          </a:p>
        </p:txBody>
      </p:sp>
      <p:sp>
        <p:nvSpPr>
          <p:cNvPr id="5" name="Espace réservé du contenu 1"/>
          <p:cNvSpPr txBox="1">
            <a:spLocks/>
          </p:cNvSpPr>
          <p:nvPr/>
        </p:nvSpPr>
        <p:spPr>
          <a:xfrm>
            <a:off x="377754" y="1086853"/>
            <a:ext cx="10156895" cy="1075322"/>
          </a:xfrm>
          <a:prstGeom prst="rect">
            <a:avLst/>
          </a:prstGeom>
          <a:solidFill>
            <a:schemeClr val="accent6">
              <a:lumMod val="20000"/>
              <a:lumOff val="80000"/>
            </a:schemeClr>
          </a:solidFill>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PICO 3 </a:t>
            </a:r>
            <a:r>
              <a:rPr kumimoji="0" lang="en-GB" sz="2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In hospitalised patients with acute ischaemic stroke and undergoing treatment with intravenous thrombolysis (with or without mechanical thrombectomy), does blood lowering therapies compared to control improve outcome?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6" name="Rectangle 5"/>
          <p:cNvSpPr/>
          <p:nvPr/>
        </p:nvSpPr>
        <p:spPr>
          <a:xfrm>
            <a:off x="334962" y="2272275"/>
            <a:ext cx="10515599" cy="4093428"/>
          </a:xfrm>
          <a:prstGeom prst="rect">
            <a:avLst/>
          </a:prstGeom>
          <a:ln w="12700">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patients with acute ischaemic stroke undergoing treatment with </a:t>
            </a:r>
            <a:r>
              <a:rPr kumimoji="0" lang="en-GB" sz="20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intravenous thrombolysis </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(with or without mechanical thrombectomy) we suggest maintaining blood pressure below </a:t>
            </a: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185/110 mmHg before bolus and below 180/105 mmHg after bolus</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for 24 hours after alteplase infusion</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specific blood pressure-lowering agent can be recommended</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Quality of evidence: </a:t>
            </a:r>
            <a:r>
              <a:rPr kumimoji="0" lang="en-GB" sz="2000" b="1" i="0" u="none" strike="noStrike" kern="1200" cap="none" spc="0" normalizeH="0" baseline="0" noProof="0" dirty="0">
                <a:ln>
                  <a:noFill/>
                </a:ln>
                <a:solidFill>
                  <a:srgbClr val="FF99FF"/>
                </a:solidFill>
                <a:effectLst/>
                <a:uLnTx/>
                <a:uFillTx/>
                <a:latin typeface="Arial" panose="020B0604020202020204" pitchFamily="34" charset="0"/>
                <a:ea typeface="+mn-ea"/>
                <a:cs typeface="Arial" panose="020B0604020202020204" pitchFamily="34" charset="0"/>
              </a:rPr>
              <a:t>Very low</a:t>
            </a:r>
            <a:r>
              <a:rPr kumimoji="0" lang="en-GB" sz="2000" b="0" i="0" u="none" strike="noStrike" kern="1200" cap="none" spc="0" normalizeH="0" baseline="0" noProof="0" dirty="0">
                <a:ln>
                  <a:noFill/>
                </a:ln>
                <a:solidFill>
                  <a:srgbClr val="FF99FF"/>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Strength of recommendation: </a:t>
            </a:r>
            <a:r>
              <a:rPr kumimoji="0" lang="en-GB" sz="20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Weak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patients with acute ischaemic stroke undergoing treatment with intravenous thrombolysis (with or without mechanical thrombectomy) we suggest </a:t>
            </a:r>
            <a:r>
              <a:rPr kumimoji="0" lang="en-GB"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against</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lowering systolic blood pressure to a target of </a:t>
            </a: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130-140 mmHg compared to &lt;180 mmHg </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during the </a:t>
            </a: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first 72 hours </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following of symptom onset.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Quality of evidence: </a:t>
            </a:r>
            <a:r>
              <a:rPr kumimoji="0" lang="en-GB" sz="2000" b="1" i="0" u="none" strike="noStrike" kern="1200" cap="none" spc="0" normalizeH="0" baseline="0" noProof="0" dirty="0">
                <a:ln>
                  <a:noFill/>
                </a:ln>
                <a:solidFill>
                  <a:srgbClr val="5B9BD5">
                    <a:lumMod val="60000"/>
                    <a:lumOff val="40000"/>
                  </a:srgbClr>
                </a:solidFill>
                <a:effectLst/>
                <a:uLnTx/>
                <a:uFillTx/>
                <a:latin typeface="Arial" panose="020B0604020202020204" pitchFamily="34" charset="0"/>
                <a:ea typeface="+mn-ea"/>
                <a:cs typeface="Arial" panose="020B0604020202020204" pitchFamily="34" charset="0"/>
              </a:rPr>
              <a:t>Moderate</a:t>
            </a:r>
            <a:r>
              <a:rPr kumimoji="0" lang="en-GB" sz="2000" b="0" i="0" u="none" strike="noStrike" kern="1200" cap="none" spc="0" normalizeH="0" baseline="0" noProof="0" dirty="0">
                <a:ln>
                  <a:noFill/>
                </a:ln>
                <a:solidFill>
                  <a:srgbClr val="5B9BD5">
                    <a:lumMod val="60000"/>
                    <a:lumOff val="40000"/>
                  </a:srgbClr>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Strength of recommendation: Weak ↓?</a:t>
            </a:r>
          </a:p>
        </p:txBody>
      </p:sp>
    </p:spTree>
    <p:extLst>
      <p:ext uri="{BB962C8B-B14F-4D97-AF65-F5344CB8AC3E}">
        <p14:creationId xmlns:p14="http://schemas.microsoft.com/office/powerpoint/2010/main" val="1666067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4963" y="2785542"/>
            <a:ext cx="10879884" cy="2709075"/>
          </a:xfrm>
          <a:prstGeom prst="rect">
            <a:avLst/>
          </a:prstGeom>
          <a:solidFill>
            <a:schemeClr val="bg1"/>
          </a:solidFill>
          <a:ln>
            <a:solidFill>
              <a:schemeClr val="tx1"/>
            </a:solidFill>
          </a:ln>
        </p:spPr>
        <p:txBody>
          <a:bodyPr wrap="square">
            <a:spAutoFit/>
          </a:bodyPr>
          <a:lstStyle/>
          <a:p>
            <a:r>
              <a:rPr lang="en-GB" sz="2000" dirty="0">
                <a:latin typeface="Arial" panose="020B0604020202020204" pitchFamily="34" charset="0"/>
                <a:cs typeface="Arial" panose="020B0604020202020204" pitchFamily="34" charset="0"/>
              </a:rPr>
              <a:t>In patients with acute ischaemic stroke not treated with intravenous thrombolysis or mechanical thrombectomy and blood pressure </a:t>
            </a:r>
            <a:r>
              <a:rPr lang="en-GB" sz="2000" b="1" dirty="0">
                <a:solidFill>
                  <a:schemeClr val="accent6"/>
                </a:solidFill>
                <a:latin typeface="Arial" panose="020B0604020202020204" pitchFamily="34" charset="0"/>
                <a:cs typeface="Arial" panose="020B0604020202020204" pitchFamily="34" charset="0"/>
              </a:rPr>
              <a:t>&gt; 220/120 mmHg</a:t>
            </a:r>
            <a:r>
              <a:rPr lang="en-GB" sz="2000" dirty="0">
                <a:latin typeface="Arial" panose="020B0604020202020204" pitchFamily="34" charset="0"/>
                <a:cs typeface="Arial" panose="020B0604020202020204" pitchFamily="34" charset="0"/>
              </a:rPr>
              <a:t>, careful blood pressure reduction </a:t>
            </a:r>
            <a:r>
              <a:rPr lang="en-GB" sz="2000" b="1" dirty="0">
                <a:latin typeface="Arial" panose="020B0604020202020204" pitchFamily="34" charset="0"/>
                <a:cs typeface="Arial" panose="020B0604020202020204" pitchFamily="34" charset="0"/>
              </a:rPr>
              <a:t>(&lt;15% systolic blood reduction in 24 hours</a:t>
            </a:r>
            <a:r>
              <a:rPr lang="en-GB" sz="2000" dirty="0">
                <a:latin typeface="Arial" panose="020B0604020202020204" pitchFamily="34" charset="0"/>
                <a:cs typeface="Arial" panose="020B0604020202020204" pitchFamily="34" charset="0"/>
              </a:rPr>
              <a:t>) is reasonable and likely to be safe. No specific blood pressure lowering agent can be recommended. Vote 10 of 10.</a:t>
            </a:r>
          </a:p>
          <a:p>
            <a:pPr>
              <a:lnSpc>
                <a:spcPct val="150000"/>
              </a:lnSpc>
            </a:pPr>
            <a:endParaRPr lang="en-GB" sz="20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endParaRPr lang="en-GB" sz="2133"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endParaRPr lang="en-GB" sz="2133" dirty="0">
              <a:latin typeface="Arial" panose="020B0604020202020204" pitchFamily="34" charset="0"/>
              <a:ea typeface="Times New Roman" panose="02020603050405020304" pitchFamily="18" charset="0"/>
              <a:cs typeface="Arial" panose="020B0604020202020204" pitchFamily="34" charset="0"/>
            </a:endParaRPr>
          </a:p>
        </p:txBody>
      </p:sp>
      <p:sp>
        <p:nvSpPr>
          <p:cNvPr id="6" name="Title 1"/>
          <p:cNvSpPr txBox="1">
            <a:spLocks/>
          </p:cNvSpPr>
          <p:nvPr/>
        </p:nvSpPr>
        <p:spPr>
          <a:xfrm>
            <a:off x="334963" y="271551"/>
            <a:ext cx="9821408" cy="7461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baseline="0">
                <a:solidFill>
                  <a:srgbClr val="082163"/>
                </a:solidFill>
                <a:latin typeface="Arial" panose="020B0604020202020204" pitchFamily="34" charset="0"/>
                <a:ea typeface="+mj-ea"/>
                <a:cs typeface="Arial" panose="020B0604020202020204" pitchFamily="34" charset="0"/>
              </a:defRPr>
            </a:lvl1pPr>
          </a:lstStyle>
          <a:p>
            <a:r>
              <a:rPr lang="en-GB" dirty="0"/>
              <a:t>Expert Consensus Statement</a:t>
            </a:r>
          </a:p>
        </p:txBody>
      </p:sp>
      <p:sp>
        <p:nvSpPr>
          <p:cNvPr id="7" name="Espace réservé du contenu 1">
            <a:extLst>
              <a:ext uri="{FF2B5EF4-FFF2-40B4-BE49-F238E27FC236}">
                <a16:creationId xmlns:a16="http://schemas.microsoft.com/office/drawing/2014/main" id="{C44609B4-8063-420A-8D5E-0815F0864763}"/>
              </a:ext>
            </a:extLst>
          </p:cNvPr>
          <p:cNvSpPr txBox="1">
            <a:spLocks/>
          </p:cNvSpPr>
          <p:nvPr/>
        </p:nvSpPr>
        <p:spPr>
          <a:xfrm>
            <a:off x="377754" y="1086853"/>
            <a:ext cx="10156895" cy="1075322"/>
          </a:xfrm>
          <a:prstGeom prst="rect">
            <a:avLst/>
          </a:prstGeom>
          <a:solidFill>
            <a:schemeClr val="accent6">
              <a:lumMod val="20000"/>
              <a:lumOff val="80000"/>
            </a:schemeClr>
          </a:solidFill>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t>PICO 2 </a:t>
            </a:r>
            <a:r>
              <a:rPr lang="en-GB" dirty="0"/>
              <a:t>In hospitalised patients with acute ischaemic stroke not treated with reperfusion therapies (intravenous thrombolysis or mechanical thrombectomy), does blood pressure lowering with any vasodepressor drug compared to no drug improve outcome?</a:t>
            </a:r>
          </a:p>
          <a:p>
            <a:pPr marL="0" indent="0">
              <a:buNone/>
            </a:pPr>
            <a:endParaRPr lang="en-GB" dirty="0"/>
          </a:p>
          <a:p>
            <a:pPr marL="0" indent="0">
              <a:buFont typeface="Arial" panose="020B0604020202020204" pitchFamily="34" charset="0"/>
              <a:buNone/>
            </a:pPr>
            <a:endParaRPr lang="fr-FR" dirty="0"/>
          </a:p>
        </p:txBody>
      </p:sp>
    </p:spTree>
    <p:extLst>
      <p:ext uri="{BB962C8B-B14F-4D97-AF65-F5344CB8AC3E}">
        <p14:creationId xmlns:p14="http://schemas.microsoft.com/office/powerpoint/2010/main" val="18016359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0586E26-1730-8170-9606-7DAA4ABDAA06}"/>
              </a:ext>
            </a:extLst>
          </p:cNvPr>
          <p:cNvSpPr>
            <a:spLocks noGrp="1"/>
          </p:cNvSpPr>
          <p:nvPr>
            <p:ph type="title"/>
          </p:nvPr>
        </p:nvSpPr>
        <p:spPr/>
        <p:txBody>
          <a:bodyPr/>
          <a:lstStyle/>
          <a:p>
            <a:endParaRPr lang="el-GR" dirty="0"/>
          </a:p>
        </p:txBody>
      </p:sp>
      <p:sp>
        <p:nvSpPr>
          <p:cNvPr id="3" name="Θέση περιεχομένου 2">
            <a:extLst>
              <a:ext uri="{FF2B5EF4-FFF2-40B4-BE49-F238E27FC236}">
                <a16:creationId xmlns:a16="http://schemas.microsoft.com/office/drawing/2014/main" id="{94405F38-0E0B-D855-70E9-BFCFC625A06E}"/>
              </a:ext>
            </a:extLst>
          </p:cNvPr>
          <p:cNvSpPr>
            <a:spLocks noGrp="1"/>
          </p:cNvSpPr>
          <p:nvPr>
            <p:ph idx="1"/>
          </p:nvPr>
        </p:nvSpPr>
        <p:spPr>
          <a:xfrm>
            <a:off x="2186344" y="-2362200"/>
            <a:ext cx="8911687" cy="7239264"/>
          </a:xfrm>
        </p:spPr>
        <p:txBody>
          <a:bodyPr/>
          <a:lstStyle/>
          <a:p>
            <a:pPr marL="0" indent="0" algn="ctr">
              <a:buNone/>
            </a:pPr>
            <a:endParaRPr lang="en-US" dirty="0">
              <a:latin typeface="Arial" panose="020B0604020202020204" pitchFamily="34" charset="0"/>
              <a:cs typeface="Arial" panose="020B0604020202020204" pitchFamily="34" charset="0"/>
            </a:endParaRPr>
          </a:p>
          <a:p>
            <a:pPr marL="0" indent="0" algn="ctr">
              <a:buNone/>
            </a:pPr>
            <a:r>
              <a:rPr lang="el-GR" sz="2600" dirty="0">
                <a:solidFill>
                  <a:schemeClr val="tx1"/>
                </a:solidFill>
                <a:latin typeface="Arial" panose="020B0604020202020204" pitchFamily="34" charset="0"/>
                <a:cs typeface="Arial" panose="020B0604020202020204" pitchFamily="34" charset="0"/>
              </a:rPr>
              <a:t>Ασθενής 70 ετών με ιστορικό σακχαρώδη διαβήτη και αρτηριακής</a:t>
            </a:r>
            <a:br>
              <a:rPr lang="el-GR" sz="2600" dirty="0">
                <a:solidFill>
                  <a:schemeClr val="tx1"/>
                </a:solidFill>
                <a:latin typeface="Arial" panose="020B0604020202020204" pitchFamily="34" charset="0"/>
                <a:cs typeface="Arial" panose="020B0604020202020204" pitchFamily="34" charset="0"/>
              </a:rPr>
            </a:br>
            <a:r>
              <a:rPr lang="el-GR" sz="2600" dirty="0">
                <a:solidFill>
                  <a:schemeClr val="tx1"/>
                </a:solidFill>
                <a:latin typeface="Arial" panose="020B0604020202020204" pitchFamily="34" charset="0"/>
                <a:cs typeface="Arial" panose="020B0604020202020204" pitchFamily="34" charset="0"/>
              </a:rPr>
              <a:t>υπέρτασης εμφανίζει αιφνιδίως δεξιά ημιπληγία και αφασία εκπομπής</a:t>
            </a:r>
            <a:endParaRPr lang="en-US" sz="26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506D007-B691-672F-A2B3-2AAB8ADB0014}"/>
              </a:ext>
            </a:extLst>
          </p:cNvPr>
          <p:cNvSpPr txBox="1"/>
          <p:nvPr/>
        </p:nvSpPr>
        <p:spPr>
          <a:xfrm>
            <a:off x="2186344" y="2252768"/>
            <a:ext cx="3524250"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ΘΡΟΜΒΟΛΥΣΗ</a:t>
            </a:r>
          </a:p>
        </p:txBody>
      </p:sp>
      <p:pic>
        <p:nvPicPr>
          <p:cNvPr id="11" name="Εικόνα 10">
            <a:extLst>
              <a:ext uri="{FF2B5EF4-FFF2-40B4-BE49-F238E27FC236}">
                <a16:creationId xmlns:a16="http://schemas.microsoft.com/office/drawing/2014/main" id="{20CE694E-5CB0-CE16-8308-C950C1290A92}"/>
              </a:ext>
            </a:extLst>
          </p:cNvPr>
          <p:cNvPicPr>
            <a:picLocks noChangeAspect="1"/>
          </p:cNvPicPr>
          <p:nvPr/>
        </p:nvPicPr>
        <p:blipFill>
          <a:blip r:embed="rId3"/>
          <a:stretch>
            <a:fillRect/>
          </a:stretch>
        </p:blipFill>
        <p:spPr>
          <a:xfrm>
            <a:off x="2733485" y="2768012"/>
            <a:ext cx="2495550" cy="1378224"/>
          </a:xfrm>
          <a:prstGeom prst="rect">
            <a:avLst/>
          </a:prstGeom>
        </p:spPr>
      </p:pic>
      <p:sp>
        <p:nvSpPr>
          <p:cNvPr id="4" name="TextBox 3">
            <a:extLst>
              <a:ext uri="{FF2B5EF4-FFF2-40B4-BE49-F238E27FC236}">
                <a16:creationId xmlns:a16="http://schemas.microsoft.com/office/drawing/2014/main" id="{EE12873A-20D8-E773-624D-059F970F13EB}"/>
              </a:ext>
            </a:extLst>
          </p:cNvPr>
          <p:cNvSpPr txBox="1"/>
          <p:nvPr/>
        </p:nvSpPr>
        <p:spPr>
          <a:xfrm>
            <a:off x="4586346" y="1868048"/>
            <a:ext cx="7974210" cy="769441"/>
          </a:xfrm>
          <a:prstGeom prst="rect">
            <a:avLst/>
          </a:prstGeom>
          <a:noFill/>
        </p:spPr>
        <p:txBody>
          <a:bodyPr wrap="square" rtlCol="0">
            <a:spAutoFit/>
          </a:bodyPr>
          <a:lstStyle/>
          <a:p>
            <a:pPr algn="ctr"/>
            <a:r>
              <a:rPr lang="el-GR" sz="2200" dirty="0">
                <a:latin typeface="Arial" panose="020B0604020202020204" pitchFamily="34" charset="0"/>
                <a:cs typeface="Arial" panose="020B0604020202020204" pitchFamily="34" charset="0"/>
              </a:rPr>
              <a:t>Σημαντική σταδιακή βελτίωση </a:t>
            </a:r>
          </a:p>
          <a:p>
            <a:pPr algn="ctr"/>
            <a:r>
              <a:rPr lang="el-GR" sz="2200" dirty="0">
                <a:latin typeface="Arial" panose="020B0604020202020204" pitchFamily="34" charset="0"/>
                <a:cs typeface="Arial" panose="020B0604020202020204" pitchFamily="34" charset="0"/>
              </a:rPr>
              <a:t>της νευρολογικής σημειολογίας</a:t>
            </a:r>
          </a:p>
        </p:txBody>
      </p:sp>
      <p:pic>
        <p:nvPicPr>
          <p:cNvPr id="7" name="Εικόνα 6">
            <a:extLst>
              <a:ext uri="{FF2B5EF4-FFF2-40B4-BE49-F238E27FC236}">
                <a16:creationId xmlns:a16="http://schemas.microsoft.com/office/drawing/2014/main" id="{B37B1041-5111-70C7-B23D-F1504C4E89F9}"/>
              </a:ext>
            </a:extLst>
          </p:cNvPr>
          <p:cNvPicPr>
            <a:picLocks noChangeAspect="1"/>
          </p:cNvPicPr>
          <p:nvPr/>
        </p:nvPicPr>
        <p:blipFill>
          <a:blip r:embed="rId4"/>
          <a:stretch>
            <a:fillRect/>
          </a:stretch>
        </p:blipFill>
        <p:spPr>
          <a:xfrm>
            <a:off x="6496941" y="2736791"/>
            <a:ext cx="3990975" cy="2321852"/>
          </a:xfrm>
          <a:prstGeom prst="rect">
            <a:avLst/>
          </a:prstGeom>
        </p:spPr>
      </p:pic>
      <p:sp>
        <p:nvSpPr>
          <p:cNvPr id="5" name="TextBox 4">
            <a:extLst>
              <a:ext uri="{FF2B5EF4-FFF2-40B4-BE49-F238E27FC236}">
                <a16:creationId xmlns:a16="http://schemas.microsoft.com/office/drawing/2014/main" id="{E8DBBAFD-B21A-8B54-2FAF-70E6F0F36C34}"/>
              </a:ext>
            </a:extLst>
          </p:cNvPr>
          <p:cNvSpPr txBox="1"/>
          <p:nvPr/>
        </p:nvSpPr>
        <p:spPr>
          <a:xfrm>
            <a:off x="2186344" y="5122195"/>
            <a:ext cx="3289896" cy="923330"/>
          </a:xfrm>
          <a:prstGeom prst="rect">
            <a:avLst/>
          </a:prstGeom>
          <a:noFill/>
        </p:spPr>
        <p:txBody>
          <a:bodyPr wrap="square" rtlCol="0">
            <a:spAutoFit/>
          </a:bodyPr>
          <a:lstStyle/>
          <a:p>
            <a:pPr algn="ctr"/>
            <a:r>
              <a:rPr lang="el-GR" dirty="0">
                <a:latin typeface="Arial" panose="020B0604020202020204" pitchFamily="34" charset="0"/>
                <a:cs typeface="Arial" panose="020B0604020202020204" pitchFamily="34" charset="0"/>
              </a:rPr>
              <a:t>Δεν χορηγούμε </a:t>
            </a:r>
            <a:r>
              <a:rPr lang="el-GR" dirty="0" err="1">
                <a:latin typeface="Arial" panose="020B0604020202020204" pitchFamily="34" charset="0"/>
                <a:cs typeface="Arial" panose="020B0604020202020204" pitchFamily="34" charset="0"/>
              </a:rPr>
              <a:t>αντιαιμοπεταλιακά</a:t>
            </a:r>
            <a:r>
              <a:rPr lang="el-GR" dirty="0">
                <a:latin typeface="Arial" panose="020B0604020202020204" pitchFamily="34" charset="0"/>
                <a:cs typeface="Arial" panose="020B0604020202020204" pitchFamily="34" charset="0"/>
              </a:rPr>
              <a:t> το πρώτο 24ωρο μετά από </a:t>
            </a:r>
            <a:r>
              <a:rPr lang="el-GR" dirty="0" err="1">
                <a:latin typeface="Arial" panose="020B0604020202020204" pitchFamily="34" charset="0"/>
                <a:cs typeface="Arial" panose="020B0604020202020204" pitchFamily="34" charset="0"/>
              </a:rPr>
              <a:t>θρομβόλυση</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748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0586E26-1730-8170-9606-7DAA4ABDAA06}"/>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94405F38-0E0B-D855-70E9-BFCFC625A06E}"/>
              </a:ext>
            </a:extLst>
          </p:cNvPr>
          <p:cNvSpPr>
            <a:spLocks noGrp="1"/>
          </p:cNvSpPr>
          <p:nvPr>
            <p:ph idx="1"/>
          </p:nvPr>
        </p:nvSpPr>
        <p:spPr>
          <a:xfrm>
            <a:off x="285182" y="103451"/>
            <a:ext cx="10812850" cy="4821238"/>
          </a:xfrm>
        </p:spPr>
        <p:txBody>
          <a:bodyPr/>
          <a:lstStyle/>
          <a:p>
            <a:pPr marL="0" indent="0" algn="ctr">
              <a:buNone/>
            </a:pPr>
            <a:endParaRPr lang="en-US" dirty="0">
              <a:latin typeface="Arial" panose="020B0604020202020204" pitchFamily="34" charset="0"/>
              <a:cs typeface="Arial" panose="020B0604020202020204" pitchFamily="34" charset="0"/>
            </a:endParaRPr>
          </a:p>
          <a:p>
            <a:pPr marL="0" indent="0" algn="just">
              <a:buNone/>
            </a:pPr>
            <a:r>
              <a:rPr lang="el-GR" sz="2600" dirty="0">
                <a:solidFill>
                  <a:schemeClr val="tx1"/>
                </a:solidFill>
                <a:latin typeface="Arial" panose="020B0604020202020204" pitchFamily="34" charset="0"/>
                <a:cs typeface="Arial" panose="020B0604020202020204" pitchFamily="34" charset="0"/>
              </a:rPr>
              <a:t>              </a:t>
            </a:r>
            <a:r>
              <a:rPr lang="el-GR" sz="2400" dirty="0">
                <a:solidFill>
                  <a:schemeClr val="tx1"/>
                </a:solidFill>
                <a:latin typeface="Arial" panose="020B0604020202020204" pitchFamily="34" charset="0"/>
                <a:cs typeface="Arial" panose="020B0604020202020204" pitchFamily="34" charset="0"/>
              </a:rPr>
              <a:t>Ασθενής 70 ετών με ιστορικό σακχαρώδη διαβήτη και αρτηριακής</a:t>
            </a:r>
            <a:br>
              <a:rPr lang="el-GR" sz="2400" dirty="0">
                <a:solidFill>
                  <a:schemeClr val="tx1"/>
                </a:solidFill>
                <a:latin typeface="Arial" panose="020B0604020202020204" pitchFamily="34" charset="0"/>
                <a:cs typeface="Arial" panose="020B0604020202020204" pitchFamily="34" charset="0"/>
              </a:rPr>
            </a:br>
            <a:r>
              <a:rPr lang="el-GR" sz="2400" dirty="0">
                <a:solidFill>
                  <a:schemeClr val="tx1"/>
                </a:solidFill>
                <a:latin typeface="Arial" panose="020B0604020202020204" pitchFamily="34" charset="0"/>
                <a:cs typeface="Arial" panose="020B0604020202020204" pitchFamily="34" charset="0"/>
              </a:rPr>
              <a:t>               υπέρτασης εμφανίζει αιφνίδια δεξιά ημιπληγία και αφασία εκπομπής</a:t>
            </a:r>
            <a:endParaRPr lang="en-US" sz="2400" dirty="0">
              <a:latin typeface="Arial" panose="020B0604020202020204" pitchFamily="34" charset="0"/>
              <a:cs typeface="Arial" panose="020B0604020202020204" pitchFamily="34" charset="0"/>
            </a:endParaRPr>
          </a:p>
        </p:txBody>
      </p:sp>
      <p:pic>
        <p:nvPicPr>
          <p:cNvPr id="4" name="jnn550818.fig1.gif" descr="jnn550818.fig1.gif">
            <a:extLst>
              <a:ext uri="{FF2B5EF4-FFF2-40B4-BE49-F238E27FC236}">
                <a16:creationId xmlns:a16="http://schemas.microsoft.com/office/drawing/2014/main" id="{B328554B-9F7C-704A-B0DB-37B7BB1D993F}"/>
              </a:ext>
            </a:extLst>
          </p:cNvPr>
          <p:cNvPicPr>
            <a:picLocks noChangeAspect="1"/>
          </p:cNvPicPr>
          <p:nvPr/>
        </p:nvPicPr>
        <p:blipFill>
          <a:blip r:embed="rId3"/>
          <a:stretch>
            <a:fillRect/>
          </a:stretch>
        </p:blipFill>
        <p:spPr>
          <a:xfrm>
            <a:off x="691157" y="1834672"/>
            <a:ext cx="3570515" cy="4582868"/>
          </a:xfrm>
          <a:prstGeom prst="rect">
            <a:avLst/>
          </a:prstGeom>
          <a:ln w="12700">
            <a:miter lim="400000"/>
          </a:ln>
        </p:spPr>
      </p:pic>
      <p:pic>
        <p:nvPicPr>
          <p:cNvPr id="7" name="Θέση περιεχομένου 4">
            <a:extLst>
              <a:ext uri="{FF2B5EF4-FFF2-40B4-BE49-F238E27FC236}">
                <a16:creationId xmlns:a16="http://schemas.microsoft.com/office/drawing/2014/main" id="{3C67B07D-621C-0520-5F99-5E6706B2FD28}"/>
              </a:ext>
            </a:extLst>
          </p:cNvPr>
          <p:cNvPicPr>
            <a:picLocks noChangeAspect="1"/>
          </p:cNvPicPr>
          <p:nvPr/>
        </p:nvPicPr>
        <p:blipFill>
          <a:blip r:embed="rId4"/>
          <a:stretch>
            <a:fillRect/>
          </a:stretch>
        </p:blipFill>
        <p:spPr>
          <a:xfrm>
            <a:off x="4491850" y="2436549"/>
            <a:ext cx="3848478" cy="2543033"/>
          </a:xfrm>
          <a:prstGeom prst="rect">
            <a:avLst/>
          </a:prstGeom>
        </p:spPr>
      </p:pic>
      <p:pic>
        <p:nvPicPr>
          <p:cNvPr id="5" name="Εικόνα 4">
            <a:extLst>
              <a:ext uri="{FF2B5EF4-FFF2-40B4-BE49-F238E27FC236}">
                <a16:creationId xmlns:a16="http://schemas.microsoft.com/office/drawing/2014/main" id="{EC0E5FC1-7D6E-5D29-C8F5-9F69614D9A97}"/>
              </a:ext>
            </a:extLst>
          </p:cNvPr>
          <p:cNvPicPr>
            <a:picLocks noChangeAspect="1"/>
          </p:cNvPicPr>
          <p:nvPr/>
        </p:nvPicPr>
        <p:blipFill>
          <a:blip r:embed="rId5"/>
          <a:stretch>
            <a:fillRect/>
          </a:stretch>
        </p:blipFill>
        <p:spPr>
          <a:xfrm>
            <a:off x="8913520" y="2514070"/>
            <a:ext cx="2184512" cy="2375022"/>
          </a:xfrm>
          <a:prstGeom prst="rect">
            <a:avLst/>
          </a:prstGeom>
        </p:spPr>
      </p:pic>
      <p:sp>
        <p:nvSpPr>
          <p:cNvPr id="6" name="TextBox 5">
            <a:extLst>
              <a:ext uri="{FF2B5EF4-FFF2-40B4-BE49-F238E27FC236}">
                <a16:creationId xmlns:a16="http://schemas.microsoft.com/office/drawing/2014/main" id="{018DAD9B-C5B7-669B-7431-E26448EC6AF6}"/>
              </a:ext>
            </a:extLst>
          </p:cNvPr>
          <p:cNvSpPr txBox="1"/>
          <p:nvPr/>
        </p:nvSpPr>
        <p:spPr>
          <a:xfrm>
            <a:off x="1137174" y="6452552"/>
            <a:ext cx="2229105" cy="400110"/>
          </a:xfrm>
          <a:prstGeom prst="rect">
            <a:avLst/>
          </a:prstGeom>
          <a:noFill/>
        </p:spPr>
        <p:txBody>
          <a:bodyPr wrap="square" rtlCol="0">
            <a:spAutoFit/>
          </a:bodyPr>
          <a:lstStyle/>
          <a:p>
            <a:pPr marL="0" indent="0" algn="ctr">
              <a:buNone/>
            </a:pPr>
            <a:r>
              <a:rPr lang="en-US" sz="2000" dirty="0">
                <a:solidFill>
                  <a:schemeClr val="tx1"/>
                </a:solidFill>
                <a:latin typeface="Arial" panose="020B0604020202020204" pitchFamily="34" charset="0"/>
                <a:cs typeface="Arial" panose="020B0604020202020204" pitchFamily="34" charset="0"/>
              </a:rPr>
              <a:t>NIHSS=13</a:t>
            </a:r>
            <a:endParaRPr lang="el-GR" sz="2000" dirty="0">
              <a:solidFill>
                <a:schemeClr val="tx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05223AB-81F1-6F51-5357-D99FC75613B5}"/>
              </a:ext>
            </a:extLst>
          </p:cNvPr>
          <p:cNvSpPr txBox="1"/>
          <p:nvPr/>
        </p:nvSpPr>
        <p:spPr>
          <a:xfrm>
            <a:off x="8829675" y="5169805"/>
            <a:ext cx="2536937" cy="677108"/>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CT</a:t>
            </a:r>
            <a:r>
              <a:rPr lang="el-GR" sz="2000" dirty="0">
                <a:latin typeface="Arial" panose="020B0604020202020204" pitchFamily="34" charset="0"/>
                <a:cs typeface="Arial" panose="020B0604020202020204" pitchFamily="34" charset="0"/>
              </a:rPr>
              <a:t> εγκεφάλου: </a:t>
            </a:r>
            <a:r>
              <a:rPr lang="en-US" sz="2000" dirty="0">
                <a:latin typeface="Arial" panose="020B0604020202020204" pitchFamily="34" charset="0"/>
                <a:cs typeface="Arial" panose="020B0604020202020204" pitchFamily="34" charset="0"/>
              </a:rPr>
              <a:t>(-)</a:t>
            </a:r>
          </a:p>
          <a:p>
            <a:pPr algn="ctr"/>
            <a:endParaRPr lang="el-GR" dirty="0"/>
          </a:p>
        </p:txBody>
      </p:sp>
      <p:sp>
        <p:nvSpPr>
          <p:cNvPr id="10" name="TextBox 9">
            <a:extLst>
              <a:ext uri="{FF2B5EF4-FFF2-40B4-BE49-F238E27FC236}">
                <a16:creationId xmlns:a16="http://schemas.microsoft.com/office/drawing/2014/main" id="{A822B726-2F44-1C45-C80C-A6A880BD7DE7}"/>
              </a:ext>
            </a:extLst>
          </p:cNvPr>
          <p:cNvSpPr txBox="1"/>
          <p:nvPr/>
        </p:nvSpPr>
        <p:spPr>
          <a:xfrm>
            <a:off x="4975668" y="5508359"/>
            <a:ext cx="3444432" cy="707886"/>
          </a:xfrm>
          <a:prstGeom prst="rect">
            <a:avLst/>
          </a:prstGeom>
          <a:noFill/>
        </p:spPr>
        <p:txBody>
          <a:bodyPr wrap="square" rtlCol="0">
            <a:spAutoFit/>
          </a:bodyPr>
          <a:lstStyle/>
          <a:p>
            <a:r>
              <a:rPr lang="el-GR" sz="2000" dirty="0">
                <a:latin typeface="Arial" panose="020B0604020202020204" pitchFamily="34" charset="0"/>
                <a:cs typeface="Arial" panose="020B0604020202020204" pitchFamily="34" charset="0"/>
              </a:rPr>
              <a:t>ΑΠ=</a:t>
            </a:r>
            <a:r>
              <a:rPr lang="el-GR" sz="2000" b="1" dirty="0">
                <a:latin typeface="Arial" panose="020B0604020202020204" pitchFamily="34" charset="0"/>
                <a:cs typeface="Arial" panose="020B0604020202020204" pitchFamily="34" charset="0"/>
              </a:rPr>
              <a:t>172/98</a:t>
            </a:r>
            <a:r>
              <a:rPr lang="el-GR"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mmHg, 72 bpm</a:t>
            </a:r>
          </a:p>
          <a:p>
            <a:r>
              <a:rPr lang="en-US" sz="2000" dirty="0" err="1">
                <a:latin typeface="Arial" panose="020B0604020202020204" pitchFamily="34" charset="0"/>
                <a:cs typeface="Arial" panose="020B0604020202020204" pitchFamily="34" charset="0"/>
              </a:rPr>
              <a:t>Dextro</a:t>
            </a:r>
            <a:r>
              <a:rPr lang="en-US" sz="2000" dirty="0">
                <a:latin typeface="Arial" panose="020B0604020202020204" pitchFamily="34" charset="0"/>
                <a:cs typeface="Arial" panose="020B0604020202020204" pitchFamily="34" charset="0"/>
              </a:rPr>
              <a:t> stick: </a:t>
            </a:r>
            <a:r>
              <a:rPr lang="en-US" sz="2000" b="1" dirty="0">
                <a:latin typeface="Arial" panose="020B0604020202020204" pitchFamily="34" charset="0"/>
                <a:cs typeface="Arial" panose="020B0604020202020204" pitchFamily="34" charset="0"/>
              </a:rPr>
              <a:t>280</a:t>
            </a:r>
            <a:r>
              <a:rPr lang="en-US" sz="2000" dirty="0">
                <a:latin typeface="Arial" panose="020B0604020202020204" pitchFamily="34" charset="0"/>
                <a:cs typeface="Arial" panose="020B0604020202020204" pitchFamily="34" charset="0"/>
              </a:rPr>
              <a:t> mg/dL</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2155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noChangeArrowheads="1"/>
          </p:cNvPicPr>
          <p:nvPr/>
        </p:nvPicPr>
        <p:blipFill>
          <a:blip r:embed="rId2" cstate="print"/>
          <a:srcRect l="8237" t="24414" r="21486" b="26805"/>
          <a:stretch>
            <a:fillRect/>
          </a:stretch>
        </p:blipFill>
        <p:spPr bwMode="auto">
          <a:xfrm>
            <a:off x="1419739" y="722549"/>
            <a:ext cx="5991253" cy="2027122"/>
          </a:xfrm>
          <a:prstGeom prst="rect">
            <a:avLst/>
          </a:prstGeom>
          <a:noFill/>
          <a:ln w="9525">
            <a:noFill/>
            <a:miter lim="800000"/>
            <a:headEnd/>
            <a:tailEnd/>
          </a:ln>
        </p:spPr>
      </p:pic>
      <p:pic>
        <p:nvPicPr>
          <p:cNvPr id="117761" name="Picture 1"/>
          <p:cNvPicPr>
            <a:picLocks noChangeAspect="1" noChangeArrowheads="1"/>
          </p:cNvPicPr>
          <p:nvPr/>
        </p:nvPicPr>
        <p:blipFill>
          <a:blip r:embed="rId3" cstate="print"/>
          <a:srcRect/>
          <a:stretch>
            <a:fillRect/>
          </a:stretch>
        </p:blipFill>
        <p:spPr bwMode="auto">
          <a:xfrm>
            <a:off x="1280160" y="2942098"/>
            <a:ext cx="6270413" cy="3666394"/>
          </a:xfrm>
          <a:prstGeom prst="rect">
            <a:avLst/>
          </a:prstGeom>
          <a:noFill/>
          <a:ln w="9525">
            <a:noFill/>
            <a:miter lim="800000"/>
            <a:headEnd/>
            <a:tailEnd/>
          </a:ln>
          <a:effectLst/>
        </p:spPr>
      </p:pic>
      <p:pic>
        <p:nvPicPr>
          <p:cNvPr id="3074" name="Picture 2"/>
          <p:cNvPicPr>
            <a:picLocks noChangeAspect="1" noChangeArrowheads="1"/>
          </p:cNvPicPr>
          <p:nvPr/>
        </p:nvPicPr>
        <p:blipFill>
          <a:blip r:embed="rId4" cstate="print"/>
          <a:srcRect/>
          <a:stretch>
            <a:fillRect/>
          </a:stretch>
        </p:blipFill>
        <p:spPr bwMode="auto">
          <a:xfrm>
            <a:off x="8023253" y="5430151"/>
            <a:ext cx="4038360" cy="862838"/>
          </a:xfrm>
          <a:prstGeom prst="rect">
            <a:avLst/>
          </a:prstGeom>
          <a:noFill/>
          <a:ln w="9525">
            <a:solidFill>
              <a:schemeClr val="accent1"/>
            </a:solidFill>
            <a:miter lim="800000"/>
            <a:headEnd/>
            <a:tailEnd/>
          </a:ln>
          <a:effectLst/>
        </p:spPr>
      </p:pic>
      <p:sp>
        <p:nvSpPr>
          <p:cNvPr id="6" name="5 - TextBox"/>
          <p:cNvSpPr txBox="1"/>
          <p:nvPr/>
        </p:nvSpPr>
        <p:spPr>
          <a:xfrm>
            <a:off x="8794653" y="4488674"/>
            <a:ext cx="2852063" cy="646331"/>
          </a:xfrm>
          <a:prstGeom prst="rect">
            <a:avLst/>
          </a:prstGeom>
          <a:noFill/>
        </p:spPr>
        <p:txBody>
          <a:bodyPr wrap="non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Intensive: 110</a:t>
            </a:r>
            <a:r>
              <a:rPr kumimoji="0" lang="el-GR" sz="18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18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mg/dl</a:t>
            </a: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Conventional: 200</a:t>
            </a:r>
            <a:r>
              <a:rPr kumimoji="0" lang="el-GR" sz="18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18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mg/dl</a:t>
            </a:r>
            <a:endParaRPr kumimoji="0" lang="el-GR" sz="18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p:cNvPicPr>
            <a:picLocks noChangeAspect="1" noChangeArrowheads="1"/>
          </p:cNvPicPr>
          <p:nvPr/>
        </p:nvPicPr>
        <p:blipFill>
          <a:blip r:embed="rId2" cstate="print"/>
          <a:srcRect/>
          <a:stretch>
            <a:fillRect/>
          </a:stretch>
        </p:blipFill>
        <p:spPr bwMode="auto">
          <a:xfrm>
            <a:off x="1" y="0"/>
            <a:ext cx="7429500" cy="2992437"/>
          </a:xfrm>
          <a:prstGeom prst="rect">
            <a:avLst/>
          </a:prstGeom>
          <a:noFill/>
          <a:ln w="9525">
            <a:noFill/>
            <a:miter lim="800000"/>
            <a:headEnd/>
            <a:tailEnd/>
          </a:ln>
        </p:spPr>
      </p:pic>
      <p:pic>
        <p:nvPicPr>
          <p:cNvPr id="30722" name="Picture 3"/>
          <p:cNvPicPr>
            <a:picLocks noChangeAspect="1" noChangeArrowheads="1"/>
          </p:cNvPicPr>
          <p:nvPr/>
        </p:nvPicPr>
        <p:blipFill>
          <a:blip r:embed="rId3" cstate="print"/>
          <a:srcRect/>
          <a:stretch>
            <a:fillRect/>
          </a:stretch>
        </p:blipFill>
        <p:spPr bwMode="auto">
          <a:xfrm>
            <a:off x="555706" y="3020460"/>
            <a:ext cx="4895447" cy="3580588"/>
          </a:xfrm>
          <a:prstGeom prst="rect">
            <a:avLst/>
          </a:prstGeom>
          <a:noFill/>
          <a:ln w="9525">
            <a:noFill/>
            <a:miter lim="800000"/>
            <a:headEnd/>
            <a:tailEnd/>
          </a:ln>
        </p:spPr>
      </p:pic>
      <p:pic>
        <p:nvPicPr>
          <p:cNvPr id="30723" name="Picture 4"/>
          <p:cNvPicPr>
            <a:picLocks noChangeAspect="1" noChangeArrowheads="1"/>
          </p:cNvPicPr>
          <p:nvPr/>
        </p:nvPicPr>
        <p:blipFill>
          <a:blip r:embed="rId4" cstate="print"/>
          <a:srcRect/>
          <a:stretch>
            <a:fillRect/>
          </a:stretch>
        </p:blipFill>
        <p:spPr bwMode="auto">
          <a:xfrm>
            <a:off x="5751752" y="2947948"/>
            <a:ext cx="6044715" cy="3758899"/>
          </a:xfrm>
          <a:prstGeom prst="rect">
            <a:avLst/>
          </a:prstGeom>
          <a:noFill/>
          <a:ln w="9525">
            <a:noFill/>
            <a:miter lim="800000"/>
            <a:headEnd/>
            <a:tailEnd/>
          </a:ln>
        </p:spPr>
      </p:pic>
      <p:sp>
        <p:nvSpPr>
          <p:cNvPr id="5" name="4 - TextBox"/>
          <p:cNvSpPr txBox="1"/>
          <p:nvPr/>
        </p:nvSpPr>
        <p:spPr>
          <a:xfrm>
            <a:off x="7882680" y="795943"/>
            <a:ext cx="1782860" cy="646331"/>
          </a:xfrm>
          <a:prstGeom prst="rect">
            <a:avLst/>
          </a:prstGeom>
          <a:noFill/>
        </p:spPr>
        <p:txBody>
          <a:bodyPr wrap="non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l-GR" sz="1800" b="1" i="0" u="none" strike="noStrike" kern="1200" cap="none" spc="0" normalizeH="0" baseline="0" noProof="0" dirty="0">
                <a:ln>
                  <a:noFill/>
                </a:ln>
                <a:effectLst/>
                <a:uLnTx/>
                <a:uFillTx/>
                <a:latin typeface="Arial" charset="0"/>
                <a:ea typeface="+mn-ea"/>
                <a:cs typeface="+mn-cs"/>
              </a:rPr>
              <a:t>42 κέντρα</a:t>
            </a: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el-GR" sz="1800" b="1" i="0" u="none" strike="noStrike" kern="1200" cap="none" spc="0" normalizeH="0" baseline="0" noProof="0" dirty="0">
                <a:ln>
                  <a:noFill/>
                </a:ln>
                <a:effectLst/>
                <a:uLnTx/>
                <a:uFillTx/>
                <a:latin typeface="Arial" charset="0"/>
                <a:ea typeface="+mn-ea"/>
                <a:cs typeface="+mn-cs"/>
              </a:rPr>
              <a:t>6.000 ασθενείς</a:t>
            </a:r>
          </a:p>
        </p:txBody>
      </p:sp>
      <p:sp>
        <p:nvSpPr>
          <p:cNvPr id="6" name="5 - TextBox"/>
          <p:cNvSpPr txBox="1"/>
          <p:nvPr/>
        </p:nvSpPr>
        <p:spPr>
          <a:xfrm>
            <a:off x="7277213" y="1717961"/>
            <a:ext cx="3520683" cy="95430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l-GR" sz="1867" b="1" i="0" u="none" strike="noStrike" kern="1200" cap="none" spc="0" normalizeH="0" baseline="0" noProof="0" dirty="0">
                <a:ln>
                  <a:noFill/>
                </a:ln>
                <a:solidFill>
                  <a:prstClr val="white"/>
                </a:solidFill>
                <a:effectLst/>
                <a:uLnTx/>
                <a:uFillTx/>
                <a:latin typeface="Calibri"/>
                <a:ea typeface="+mn-ea"/>
                <a:cs typeface="+mn-cs"/>
              </a:rPr>
              <a:t>ΑΥΞΗΣΗ ΤΗΣ ΘΝΗΣΙΜΟΤΗΤΑΣ</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l-GR" sz="1867" b="1" i="0" u="none" strike="noStrike" kern="1200" cap="none" spc="0" normalizeH="0" baseline="0" noProof="0" dirty="0">
                <a:ln>
                  <a:noFill/>
                </a:ln>
                <a:solidFill>
                  <a:prstClr val="white"/>
                </a:solidFill>
                <a:effectLst/>
                <a:uLnTx/>
                <a:uFillTx/>
                <a:latin typeface="Calibri"/>
                <a:ea typeface="+mn-ea"/>
                <a:cs typeface="+mn-cs"/>
              </a:rPr>
              <a:t>Υπογλυκαιμίες &lt; 40</a:t>
            </a:r>
            <a:r>
              <a:rPr kumimoji="0" lang="en-US" sz="1867" b="1" i="0" u="none" strike="noStrike" kern="1200" cap="none" spc="0" normalizeH="0" baseline="0" noProof="0" dirty="0">
                <a:ln>
                  <a:noFill/>
                </a:ln>
                <a:solidFill>
                  <a:prstClr val="white"/>
                </a:solidFill>
                <a:effectLst/>
                <a:uLnTx/>
                <a:uFillTx/>
                <a:latin typeface="Calibri"/>
                <a:ea typeface="+mn-ea"/>
                <a:cs typeface="+mn-cs"/>
              </a:rPr>
              <a:t>mg/dl</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Calibri"/>
                <a:ea typeface="+mn-ea"/>
                <a:cs typeface="+mn-cs"/>
              </a:rPr>
              <a:t>6.8% vs. 0.5%</a:t>
            </a:r>
            <a:endParaRPr kumimoji="0" lang="el-GR" sz="1867" b="1" i="0" u="none" strike="noStrike" kern="1200" cap="none" spc="0" normalizeH="0" baseline="0" noProof="0" dirty="0">
              <a:ln>
                <a:noFill/>
              </a:ln>
              <a:solidFill>
                <a:prstClr val="white"/>
              </a:solidFill>
              <a:effectLst/>
              <a:uLnTx/>
              <a:uFillTx/>
              <a:latin typeface="Calibri"/>
              <a:ea typeface="+mn-ea"/>
              <a:cs typeface="+mn-cs"/>
            </a:endParaRPr>
          </a:p>
        </p:txBody>
      </p:sp>
      <p:sp>
        <p:nvSpPr>
          <p:cNvPr id="7" name="6 - TextBox"/>
          <p:cNvSpPr txBox="1"/>
          <p:nvPr/>
        </p:nvSpPr>
        <p:spPr>
          <a:xfrm>
            <a:off x="9287071" y="5351703"/>
            <a:ext cx="756938" cy="307777"/>
          </a:xfrm>
          <a:prstGeom prst="rect">
            <a:avLst/>
          </a:prstGeom>
          <a:noFill/>
        </p:spPr>
        <p:txBody>
          <a:bodyPr wrap="non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mn-cs"/>
              </a:rPr>
              <a:t>P=0.02</a:t>
            </a:r>
            <a:endParaRPr kumimoji="0" lang="el-GR" sz="1400" b="1" i="0" u="none" strike="noStrike" kern="1200" cap="none" spc="0" normalizeH="0" baseline="0" noProof="0" dirty="0">
              <a:ln>
                <a:noFill/>
              </a:ln>
              <a:solidFill>
                <a:prstClr val="black"/>
              </a:solidFill>
              <a:effectLst/>
              <a:uLnTx/>
              <a:uFillTx/>
              <a:latin typeface="Arial" charset="0"/>
              <a:ea typeface="+mn-ea"/>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4F79642D-D398-46E7-A5EA-1BFFF11C68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468" y="370029"/>
            <a:ext cx="4646309" cy="1091853"/>
          </a:xfrm>
          <a:prstGeom prst="rect">
            <a:avLst/>
          </a:prstGeom>
        </p:spPr>
      </p:pic>
      <p:pic>
        <p:nvPicPr>
          <p:cNvPr id="4" name="Εικόνα 3">
            <a:extLst>
              <a:ext uri="{FF2B5EF4-FFF2-40B4-BE49-F238E27FC236}">
                <a16:creationId xmlns:a16="http://schemas.microsoft.com/office/drawing/2014/main" id="{FC991CEB-6397-4EBA-85A8-B3A2194C39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836186"/>
            <a:ext cx="5836742" cy="4527267"/>
          </a:xfrm>
          <a:prstGeom prst="rect">
            <a:avLst/>
          </a:prstGeom>
        </p:spPr>
      </p:pic>
      <p:sp>
        <p:nvSpPr>
          <p:cNvPr id="7" name="TextBox 6">
            <a:extLst>
              <a:ext uri="{FF2B5EF4-FFF2-40B4-BE49-F238E27FC236}">
                <a16:creationId xmlns:a16="http://schemas.microsoft.com/office/drawing/2014/main" id="{82DCC7A1-9DED-482A-B8E2-E87DA26F965C}"/>
              </a:ext>
            </a:extLst>
          </p:cNvPr>
          <p:cNvSpPr txBox="1"/>
          <p:nvPr/>
        </p:nvSpPr>
        <p:spPr>
          <a:xfrm>
            <a:off x="1231529" y="2611120"/>
            <a:ext cx="4646309" cy="1754326"/>
          </a:xfrm>
          <a:prstGeom prst="rect">
            <a:avLst/>
          </a:prstGeom>
          <a:noFill/>
        </p:spPr>
        <p:txBody>
          <a:bodyPr wrap="square">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sym typeface="Verdana"/>
              </a:rPr>
              <a:t>The UK Glucose Insulin in Stroke Trial (GIST) in patients with non-insulin-dependent diabetes </a:t>
            </a:r>
            <a:r>
              <a:rPr kumimoji="0" lang="en-US" b="1" i="0" u="sng" strike="noStrike" kern="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Verdana"/>
              </a:rPr>
              <a:t>failed </a:t>
            </a:r>
            <a:r>
              <a:rPr kumimoji="0" lang="en-US" b="1" i="0" u="none" strike="noStrike" kern="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Verdana"/>
              </a:rPr>
              <a:t>to show improved 90-day outcomes with </a:t>
            </a:r>
            <a:r>
              <a:rPr kumimoji="0" lang="en-US" b="1" i="0" u="none" strike="noStrike" kern="0" cap="none" spc="0" normalizeH="0" baseline="0" noProof="0" dirty="0" err="1">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Verdana"/>
              </a:rPr>
              <a:t>i.v.</a:t>
            </a:r>
            <a:r>
              <a:rPr kumimoji="0" lang="en-US" b="1" i="0" u="none" strike="noStrike" kern="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Verdana"/>
              </a:rPr>
              <a:t> glucose</a:t>
            </a:r>
            <a:r>
              <a:rPr kumimoji="0" lang="el-GR" b="1" i="0" u="none" strike="noStrike" kern="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Verdana"/>
              </a:rPr>
              <a:t>-</a:t>
            </a:r>
            <a:r>
              <a:rPr kumimoji="0" lang="en-US" b="1" i="0" u="none" strike="noStrike" kern="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Verdana"/>
              </a:rPr>
              <a:t>potassium</a:t>
            </a:r>
            <a:r>
              <a:rPr kumimoji="0" lang="el-GR" b="1" i="0" u="none" strike="noStrike" kern="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Verdana"/>
              </a:rPr>
              <a:t>-</a:t>
            </a:r>
            <a:r>
              <a:rPr kumimoji="0" lang="en-US" b="1" i="0" u="none" strike="noStrike" kern="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Verdana"/>
              </a:rPr>
              <a:t>insulin infusions for 24h</a:t>
            </a:r>
            <a:r>
              <a:rPr kumimoji="0" lang="en-US" b="1"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sym typeface="Verdana"/>
              </a:rPr>
              <a:t> </a:t>
            </a:r>
            <a:r>
              <a:rPr kumimoji="0" lang="en-US"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sym typeface="Verdana"/>
              </a:rPr>
              <a:t>after acute ischemic stroke </a:t>
            </a:r>
            <a:endParaRPr kumimoji="0" lang="el-GR"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Verdana"/>
            </a:endParaRPr>
          </a:p>
        </p:txBody>
      </p:sp>
      <p:sp>
        <p:nvSpPr>
          <p:cNvPr id="6" name="TextBox 5">
            <a:extLst>
              <a:ext uri="{FF2B5EF4-FFF2-40B4-BE49-F238E27FC236}">
                <a16:creationId xmlns:a16="http://schemas.microsoft.com/office/drawing/2014/main" id="{B3371398-2527-4E4D-9481-D07E3AF4AD2D}"/>
              </a:ext>
            </a:extLst>
          </p:cNvPr>
          <p:cNvSpPr txBox="1"/>
          <p:nvPr/>
        </p:nvSpPr>
        <p:spPr>
          <a:xfrm>
            <a:off x="0" y="6565158"/>
            <a:ext cx="6096000" cy="276999"/>
          </a:xfrm>
          <a:prstGeom prst="rect">
            <a:avLst/>
          </a:prstGeom>
          <a:noFill/>
        </p:spPr>
        <p:txBody>
          <a:bodyPr wrap="square">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fr-FR" sz="1200" b="0" i="1" u="none" strike="noStrike" kern="0" cap="none" spc="0" normalizeH="0" baseline="0" noProof="0" dirty="0">
                <a:ln>
                  <a:noFill/>
                </a:ln>
                <a:solidFill>
                  <a:prstClr val="white">
                    <a:lumMod val="65000"/>
                  </a:prstClr>
                </a:solidFill>
                <a:effectLst/>
                <a:uLnTx/>
                <a:uFillTx/>
                <a:latin typeface="Calibri" panose="020F0502020204030204"/>
                <a:ea typeface="+mn-ea"/>
                <a:cs typeface="+mn-cs"/>
                <a:sym typeface="Verdana"/>
              </a:rPr>
              <a:t>Lancet </a:t>
            </a:r>
            <a:r>
              <a:rPr kumimoji="0" lang="fr-FR" sz="1200" b="0" i="1" u="none" strike="noStrike" kern="0" cap="none" spc="0" normalizeH="0" baseline="0" noProof="0" dirty="0" err="1">
                <a:ln>
                  <a:noFill/>
                </a:ln>
                <a:solidFill>
                  <a:prstClr val="white">
                    <a:lumMod val="65000"/>
                  </a:prstClr>
                </a:solidFill>
                <a:effectLst/>
                <a:uLnTx/>
                <a:uFillTx/>
                <a:latin typeface="Calibri" panose="020F0502020204030204"/>
                <a:ea typeface="+mn-ea"/>
                <a:cs typeface="+mn-cs"/>
                <a:sym typeface="Verdana"/>
              </a:rPr>
              <a:t>Neurol</a:t>
            </a:r>
            <a:r>
              <a:rPr kumimoji="0" lang="fr-FR" sz="1200" b="0" i="1" u="none" strike="noStrike" kern="0" cap="none" spc="0" normalizeH="0" baseline="0" noProof="0" dirty="0">
                <a:ln>
                  <a:noFill/>
                </a:ln>
                <a:solidFill>
                  <a:prstClr val="white">
                    <a:lumMod val="65000"/>
                  </a:prstClr>
                </a:solidFill>
                <a:effectLst/>
                <a:uLnTx/>
                <a:uFillTx/>
                <a:latin typeface="Calibri" panose="020F0502020204030204"/>
                <a:ea typeface="+mn-ea"/>
                <a:cs typeface="+mn-cs"/>
                <a:sym typeface="Verdana"/>
              </a:rPr>
              <a:t> </a:t>
            </a:r>
            <a:r>
              <a:rPr kumimoji="0" lang="fr-FR" sz="1200" b="0" i="0" u="none" strike="noStrike" kern="0" cap="none" spc="0" normalizeH="0" baseline="0" noProof="0" dirty="0">
                <a:ln>
                  <a:noFill/>
                </a:ln>
                <a:solidFill>
                  <a:prstClr val="white">
                    <a:lumMod val="65000"/>
                  </a:prstClr>
                </a:solidFill>
                <a:effectLst/>
                <a:uLnTx/>
                <a:uFillTx/>
                <a:latin typeface="Calibri" panose="020F0502020204030204"/>
                <a:ea typeface="+mn-ea"/>
                <a:cs typeface="+mn-cs"/>
                <a:sym typeface="Verdana"/>
              </a:rPr>
              <a:t>2007; 6: 397–406</a:t>
            </a:r>
            <a:endParaRPr kumimoji="0" lang="el-GR" sz="2667" b="0" i="0" u="none" strike="noStrike" kern="0" cap="none" spc="0" normalizeH="0" baseline="0" noProof="0" dirty="0">
              <a:ln>
                <a:noFill/>
              </a:ln>
              <a:solidFill>
                <a:prstClr val="white">
                  <a:lumMod val="65000"/>
                </a:prstClr>
              </a:solidFill>
              <a:effectLst/>
              <a:uLnTx/>
              <a:uFillTx/>
              <a:latin typeface="Calibri" panose="020F0502020204030204"/>
              <a:ea typeface="+mn-ea"/>
              <a:cs typeface="+mn-cs"/>
              <a:sym typeface="Verdana"/>
            </a:endParaRPr>
          </a:p>
        </p:txBody>
      </p:sp>
    </p:spTree>
    <p:extLst>
      <p:ext uri="{BB962C8B-B14F-4D97-AF65-F5344CB8AC3E}">
        <p14:creationId xmlns:p14="http://schemas.microsoft.com/office/powerpoint/2010/main" val="21186901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39C3345C-134D-4C0C-AB89-41B61BC467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1388" y="431005"/>
            <a:ext cx="5126756" cy="1204755"/>
          </a:xfrm>
          <a:prstGeom prst="rect">
            <a:avLst/>
          </a:prstGeom>
        </p:spPr>
      </p:pic>
      <p:sp>
        <p:nvSpPr>
          <p:cNvPr id="9" name="TextBox 8">
            <a:extLst>
              <a:ext uri="{FF2B5EF4-FFF2-40B4-BE49-F238E27FC236}">
                <a16:creationId xmlns:a16="http://schemas.microsoft.com/office/drawing/2014/main" id="{AA19CBA1-513A-45E6-B6F9-ADB75F45DF60}"/>
              </a:ext>
            </a:extLst>
          </p:cNvPr>
          <p:cNvSpPr txBox="1"/>
          <p:nvPr/>
        </p:nvSpPr>
        <p:spPr>
          <a:xfrm>
            <a:off x="0" y="6565158"/>
            <a:ext cx="6096000" cy="276999"/>
          </a:xfrm>
          <a:prstGeom prst="rect">
            <a:avLst/>
          </a:prstGeom>
          <a:noFill/>
        </p:spPr>
        <p:txBody>
          <a:bodyPr wrap="square">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fr-FR" sz="1200" b="0" i="1" u="none" strike="noStrike" kern="0" cap="none" spc="0" normalizeH="0" baseline="0" noProof="0" dirty="0">
                <a:ln>
                  <a:noFill/>
                </a:ln>
                <a:solidFill>
                  <a:prstClr val="white">
                    <a:lumMod val="65000"/>
                  </a:prstClr>
                </a:solidFill>
                <a:effectLst/>
                <a:uLnTx/>
                <a:uFillTx/>
                <a:latin typeface="Calibri" panose="020F0502020204030204"/>
                <a:ea typeface="+mn-ea"/>
                <a:cs typeface="+mn-cs"/>
                <a:sym typeface="Verdana"/>
              </a:rPr>
              <a:t>Lancet </a:t>
            </a:r>
            <a:r>
              <a:rPr kumimoji="0" lang="fr-FR" sz="1200" b="0" i="1" u="none" strike="noStrike" kern="0" cap="none" spc="0" normalizeH="0" baseline="0" noProof="0" dirty="0" err="1">
                <a:ln>
                  <a:noFill/>
                </a:ln>
                <a:solidFill>
                  <a:prstClr val="white">
                    <a:lumMod val="65000"/>
                  </a:prstClr>
                </a:solidFill>
                <a:effectLst/>
                <a:uLnTx/>
                <a:uFillTx/>
                <a:latin typeface="Calibri" panose="020F0502020204030204"/>
                <a:ea typeface="+mn-ea"/>
                <a:cs typeface="+mn-cs"/>
                <a:sym typeface="Verdana"/>
              </a:rPr>
              <a:t>Neurol</a:t>
            </a:r>
            <a:r>
              <a:rPr kumimoji="0" lang="fr-FR" sz="1200" b="0" i="1" u="none" strike="noStrike" kern="0" cap="none" spc="0" normalizeH="0" baseline="0" noProof="0" dirty="0">
                <a:ln>
                  <a:noFill/>
                </a:ln>
                <a:solidFill>
                  <a:prstClr val="white">
                    <a:lumMod val="65000"/>
                  </a:prstClr>
                </a:solidFill>
                <a:effectLst/>
                <a:uLnTx/>
                <a:uFillTx/>
                <a:latin typeface="Calibri" panose="020F0502020204030204"/>
                <a:ea typeface="+mn-ea"/>
                <a:cs typeface="+mn-cs"/>
                <a:sym typeface="Verdana"/>
              </a:rPr>
              <a:t> </a:t>
            </a:r>
            <a:r>
              <a:rPr kumimoji="0" lang="fr-FR" sz="1200" b="0" i="0" u="none" strike="noStrike" kern="0" cap="none" spc="0" normalizeH="0" baseline="0" noProof="0" dirty="0">
                <a:ln>
                  <a:noFill/>
                </a:ln>
                <a:solidFill>
                  <a:prstClr val="white">
                    <a:lumMod val="65000"/>
                  </a:prstClr>
                </a:solidFill>
                <a:effectLst/>
                <a:uLnTx/>
                <a:uFillTx/>
                <a:latin typeface="Calibri" panose="020F0502020204030204"/>
                <a:ea typeface="+mn-ea"/>
                <a:cs typeface="+mn-cs"/>
                <a:sym typeface="Verdana"/>
              </a:rPr>
              <a:t>2007; 6: 397–406</a:t>
            </a:r>
            <a:endParaRPr kumimoji="0" lang="el-GR" sz="2667" b="0" i="0" u="none" strike="noStrike" kern="0" cap="none" spc="0" normalizeH="0" baseline="0" noProof="0" dirty="0">
              <a:ln>
                <a:noFill/>
              </a:ln>
              <a:solidFill>
                <a:prstClr val="white">
                  <a:lumMod val="65000"/>
                </a:prstClr>
              </a:solidFill>
              <a:effectLst/>
              <a:uLnTx/>
              <a:uFillTx/>
              <a:latin typeface="Calibri" panose="020F0502020204030204"/>
              <a:ea typeface="+mn-ea"/>
              <a:cs typeface="+mn-cs"/>
              <a:sym typeface="Verdana"/>
            </a:endParaRPr>
          </a:p>
        </p:txBody>
      </p:sp>
      <p:pic>
        <p:nvPicPr>
          <p:cNvPr id="6" name="Εικόνα 5">
            <a:extLst>
              <a:ext uri="{FF2B5EF4-FFF2-40B4-BE49-F238E27FC236}">
                <a16:creationId xmlns:a16="http://schemas.microsoft.com/office/drawing/2014/main" id="{1CFFD4D9-2EBF-4B13-8182-649E309F38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4390" y="2011680"/>
            <a:ext cx="6099864" cy="3872529"/>
          </a:xfrm>
          <a:prstGeom prst="rect">
            <a:avLst/>
          </a:prstGeom>
        </p:spPr>
      </p:pic>
      <p:sp>
        <p:nvSpPr>
          <p:cNvPr id="8" name="TextBox 7">
            <a:extLst>
              <a:ext uri="{FF2B5EF4-FFF2-40B4-BE49-F238E27FC236}">
                <a16:creationId xmlns:a16="http://schemas.microsoft.com/office/drawing/2014/main" id="{8885B14B-1A5F-47BC-ABEC-F070C8FF49AB}"/>
              </a:ext>
            </a:extLst>
          </p:cNvPr>
          <p:cNvSpPr txBox="1"/>
          <p:nvPr/>
        </p:nvSpPr>
        <p:spPr>
          <a:xfrm>
            <a:off x="801384" y="2161467"/>
            <a:ext cx="4777247" cy="1938992"/>
          </a:xfrm>
          <a:prstGeom prst="rect">
            <a:avLst/>
          </a:prstGeom>
          <a:noFill/>
        </p:spPr>
        <p:txBody>
          <a:bodyPr wrap="square">
            <a:spAutoFit/>
          </a:bodyPr>
          <a:lstStyle/>
          <a:p>
            <a:pPr marL="0" marR="0" lvl="0" indent="0" algn="ctr" defTabSz="121917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231F20"/>
                </a:solidFill>
                <a:effectLst/>
                <a:uLnTx/>
                <a:uFillTx/>
                <a:latin typeface="Arial" panose="020B0604020202020204" pitchFamily="34" charset="0"/>
                <a:cs typeface="Arial" panose="020B0604020202020204" pitchFamily="34" charset="0"/>
                <a:sym typeface="Verdana"/>
              </a:rPr>
              <a:t>For the secondary endpoints avoidance of severe disability (</a:t>
            </a:r>
            <a:r>
              <a:rPr kumimoji="0" lang="en-US" sz="2000" b="1" i="0" u="none" strike="noStrike" kern="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sym typeface="Verdana"/>
              </a:rPr>
              <a:t>mRS</a:t>
            </a:r>
            <a:r>
              <a:rPr kumimoji="0" lang="en-US" sz="20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Verdana"/>
              </a:rPr>
              <a:t> score &gt;3</a:t>
            </a:r>
            <a:r>
              <a:rPr kumimoji="0" lang="en-US" sz="2000" b="0" i="0" u="none" strike="noStrike" kern="0" cap="none" spc="0" normalizeH="0" baseline="0" noProof="0" dirty="0">
                <a:ln>
                  <a:noFill/>
                </a:ln>
                <a:solidFill>
                  <a:srgbClr val="231F20"/>
                </a:solidFill>
                <a:effectLst/>
                <a:uLnTx/>
                <a:uFillTx/>
                <a:latin typeface="Arial" panose="020B0604020202020204" pitchFamily="34" charset="0"/>
                <a:cs typeface="Arial" panose="020B0604020202020204" pitchFamily="34" charset="0"/>
                <a:sym typeface="Verdana"/>
              </a:rPr>
              <a:t>) or severe functional impairment</a:t>
            </a:r>
          </a:p>
          <a:p>
            <a:pPr marL="0" marR="0" lvl="0" indent="0" algn="ctr" defTabSz="121917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231F20"/>
                </a:solidFill>
                <a:effectLst/>
                <a:uLnTx/>
                <a:uFillTx/>
                <a:latin typeface="Arial" panose="020B0604020202020204" pitchFamily="34" charset="0"/>
                <a:cs typeface="Arial" panose="020B0604020202020204" pitchFamily="34" charset="0"/>
                <a:sym typeface="Verdana"/>
              </a:rPr>
              <a:t>(</a:t>
            </a:r>
            <a:r>
              <a:rPr kumimoji="0" lang="en-US" sz="20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Verdana"/>
              </a:rPr>
              <a:t>Barthel index &lt;9</a:t>
            </a:r>
            <a:r>
              <a:rPr kumimoji="0" lang="en-US" sz="2000" b="0" i="0" u="none" strike="noStrike" kern="0" cap="none" spc="0" normalizeH="0" baseline="0" noProof="0" dirty="0">
                <a:ln>
                  <a:noFill/>
                </a:ln>
                <a:solidFill>
                  <a:srgbClr val="231F20"/>
                </a:solidFill>
                <a:effectLst/>
                <a:uLnTx/>
                <a:uFillTx/>
                <a:latin typeface="Arial" panose="020B0604020202020204" pitchFamily="34" charset="0"/>
                <a:cs typeface="Arial" panose="020B0604020202020204" pitchFamily="34" charset="0"/>
                <a:sym typeface="Verdana"/>
              </a:rPr>
              <a:t>), </a:t>
            </a:r>
            <a:r>
              <a:rPr kumimoji="0" lang="en-US" sz="20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Verdana"/>
              </a:rPr>
              <a:t>there were </a:t>
            </a:r>
            <a:r>
              <a:rPr kumimoji="0" lang="en-US" sz="2000" b="1" i="0" u="sng"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Verdana"/>
              </a:rPr>
              <a:t>no significant </a:t>
            </a:r>
            <a:r>
              <a:rPr kumimoji="0" lang="en-US" sz="20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Verdana"/>
              </a:rPr>
              <a:t>differences</a:t>
            </a:r>
          </a:p>
          <a:p>
            <a:pPr marL="0" marR="0" lvl="0" indent="0" algn="ctr" defTabSz="1219170" rtl="0" eaLnBrk="1"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Verdana"/>
              </a:rPr>
              <a:t>between treatment groups at 90 days</a:t>
            </a:r>
            <a:endParaRPr kumimoji="0" lang="el-GR" sz="20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Verdana"/>
            </a:endParaRPr>
          </a:p>
        </p:txBody>
      </p:sp>
    </p:spTree>
    <p:extLst>
      <p:ext uri="{BB962C8B-B14F-4D97-AF65-F5344CB8AC3E}">
        <p14:creationId xmlns:p14="http://schemas.microsoft.com/office/powerpoint/2010/main" val="1233065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F79DA8-9D46-4E2F-883B-698913224881}"/>
              </a:ext>
            </a:extLst>
          </p:cNvPr>
          <p:cNvSpPr txBox="1"/>
          <p:nvPr/>
        </p:nvSpPr>
        <p:spPr>
          <a:xfrm>
            <a:off x="9550400" y="6428502"/>
            <a:ext cx="6096000" cy="307777"/>
          </a:xfrm>
          <a:prstGeom prst="rect">
            <a:avLst/>
          </a:prstGeom>
          <a:noFill/>
        </p:spPr>
        <p:txBody>
          <a:bodyPr wrap="square">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Verdana"/>
              </a:rPr>
              <a:t>JAMA. 2019;322(4):326-335</a:t>
            </a:r>
            <a:endParaRPr kumimoji="0" lang="el-GR"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Verdana"/>
            </a:endParaRPr>
          </a:p>
        </p:txBody>
      </p:sp>
      <p:pic>
        <p:nvPicPr>
          <p:cNvPr id="3" name="Εικόνα 2">
            <a:extLst>
              <a:ext uri="{FF2B5EF4-FFF2-40B4-BE49-F238E27FC236}">
                <a16:creationId xmlns:a16="http://schemas.microsoft.com/office/drawing/2014/main" id="{7B39CAFC-5804-4D69-B413-E812692BA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5762" y="237541"/>
            <a:ext cx="4837758" cy="1353157"/>
          </a:xfrm>
          <a:prstGeom prst="rect">
            <a:avLst/>
          </a:prstGeom>
        </p:spPr>
      </p:pic>
      <p:pic>
        <p:nvPicPr>
          <p:cNvPr id="5" name="Εικόνα 4">
            <a:extLst>
              <a:ext uri="{FF2B5EF4-FFF2-40B4-BE49-F238E27FC236}">
                <a16:creationId xmlns:a16="http://schemas.microsoft.com/office/drawing/2014/main" id="{C57ADE79-92AF-4A96-BA38-A7EEF002D3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440" y="2046766"/>
            <a:ext cx="6280771" cy="3843457"/>
          </a:xfrm>
          <a:prstGeom prst="rect">
            <a:avLst/>
          </a:prstGeom>
        </p:spPr>
      </p:pic>
      <p:sp>
        <p:nvSpPr>
          <p:cNvPr id="7" name="TextBox 6">
            <a:extLst>
              <a:ext uri="{FF2B5EF4-FFF2-40B4-BE49-F238E27FC236}">
                <a16:creationId xmlns:a16="http://schemas.microsoft.com/office/drawing/2014/main" id="{F2B92DC3-A6B9-4584-AFE5-02D0528F701C}"/>
              </a:ext>
            </a:extLst>
          </p:cNvPr>
          <p:cNvSpPr txBox="1"/>
          <p:nvPr/>
        </p:nvSpPr>
        <p:spPr>
          <a:xfrm>
            <a:off x="7388211" y="2387600"/>
            <a:ext cx="4702189" cy="2862322"/>
          </a:xfrm>
          <a:prstGeom prst="rect">
            <a:avLst/>
          </a:prstGeom>
          <a:noFill/>
        </p:spPr>
        <p:txBody>
          <a:bodyPr wrap="square">
            <a:spAutoFit/>
          </a:bodyPr>
          <a:lstStyle/>
          <a:p>
            <a:pPr marL="0" marR="0" lvl="0" indent="0" algn="ctr" defTabSz="121917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sym typeface="Verdana"/>
              </a:rPr>
              <a:t>The Stroke Hyperglycemia Insulin Network Effort trial, </a:t>
            </a:r>
            <a:r>
              <a:rPr kumimoji="0" lang="en-US" sz="2000" b="1" i="0"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Verdana"/>
              </a:rPr>
              <a:t>with 920 (80%) patients with diabetes</a:t>
            </a:r>
            <a:r>
              <a:rPr kumimoji="0" lang="en-US" sz="2000" b="0" i="0"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Verdana"/>
              </a:rPr>
              <a:t>, </a:t>
            </a:r>
            <a:r>
              <a:rPr kumimoji="0" lang="en-US" sz="20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sym typeface="Verdana"/>
              </a:rPr>
              <a:t>was stopped for futility because interim analyses revealed that </a:t>
            </a:r>
            <a:r>
              <a:rPr kumimoji="0" lang="en-US" sz="2000" b="1" i="0"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Verdana"/>
              </a:rPr>
              <a:t>intensive </a:t>
            </a:r>
            <a:r>
              <a:rPr kumimoji="0" lang="en-US" sz="2000" b="1" i="0" u="none" strike="noStrike" kern="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Verdana"/>
              </a:rPr>
              <a:t>i.v.</a:t>
            </a:r>
            <a:r>
              <a:rPr kumimoji="0" lang="en-US" sz="2000" b="1" i="0"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Verdana"/>
              </a:rPr>
              <a:t> insulin was </a:t>
            </a:r>
            <a:r>
              <a:rPr kumimoji="0" lang="en-US" sz="2000" b="1" i="0" u="sng"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Verdana"/>
              </a:rPr>
              <a:t>not superior </a:t>
            </a:r>
            <a:r>
              <a:rPr kumimoji="0" lang="en-US" sz="2000" b="1" i="0"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Verdana"/>
              </a:rPr>
              <a:t>respect to </a:t>
            </a:r>
            <a:r>
              <a:rPr kumimoji="0" lang="en-US" sz="2000" b="1" i="0" u="none" strike="noStrike" kern="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Verdana"/>
              </a:rPr>
              <a:t>sc</a:t>
            </a:r>
            <a:r>
              <a:rPr kumimoji="0" lang="en-US" sz="2000" b="1" i="0"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Verdana"/>
              </a:rPr>
              <a:t> insulin in attaining a favorable outcome at 90 days</a:t>
            </a:r>
            <a:r>
              <a:rPr kumimoji="0" lang="en-US" sz="2000" b="0" i="0"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Verdana"/>
              </a:rPr>
              <a:t> </a:t>
            </a:r>
            <a:r>
              <a:rPr kumimoji="0" lang="en-US" sz="20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sym typeface="Verdana"/>
              </a:rPr>
              <a:t>[adjusted RR = 0.97, 95% CI: 0.87</a:t>
            </a:r>
            <a:r>
              <a:rPr kumimoji="0" lang="el-GR" sz="20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sym typeface="Verdana"/>
              </a:rPr>
              <a:t>-</a:t>
            </a:r>
            <a:r>
              <a:rPr kumimoji="0" lang="en-US" sz="20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sym typeface="Verdana"/>
              </a:rPr>
              <a:t>1.08, P=0.55] </a:t>
            </a:r>
            <a:endParaRPr kumimoji="0" lang="el-GR" sz="20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sym typeface="Verdana"/>
            </a:endParaRPr>
          </a:p>
        </p:txBody>
      </p:sp>
    </p:spTree>
    <p:extLst>
      <p:ext uri="{BB962C8B-B14F-4D97-AF65-F5344CB8AC3E}">
        <p14:creationId xmlns:p14="http://schemas.microsoft.com/office/powerpoint/2010/main" val="15355950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5FCFA7B-CD22-4BD2-ABF0-9926707613EF}"/>
              </a:ext>
            </a:extLst>
          </p:cNvPr>
          <p:cNvSpPr>
            <a:spLocks noGrp="1"/>
          </p:cNvSpPr>
          <p:nvPr>
            <p:ph type="title"/>
          </p:nvPr>
        </p:nvSpPr>
        <p:spPr/>
        <p:txBody>
          <a:bodyPr/>
          <a:lstStyle/>
          <a:p>
            <a:r>
              <a:rPr lang="en-US"/>
              <a:t>What Should Be the Target Glucose Range?</a:t>
            </a:r>
            <a:endParaRPr lang="en-US" dirty="0"/>
          </a:p>
        </p:txBody>
      </p:sp>
      <p:pic>
        <p:nvPicPr>
          <p:cNvPr id="3" name="Picture 2">
            <a:extLst>
              <a:ext uri="{FF2B5EF4-FFF2-40B4-BE49-F238E27FC236}">
                <a16:creationId xmlns:a16="http://schemas.microsoft.com/office/drawing/2014/main" id="{CE420352-591D-468A-8020-7722B77DD61A}"/>
              </a:ext>
            </a:extLst>
          </p:cNvPr>
          <p:cNvPicPr/>
          <p:nvPr/>
        </p:nvPicPr>
        <p:blipFill>
          <a:blip r:embed="rId2"/>
          <a:stretch>
            <a:fillRect/>
          </a:stretch>
        </p:blipFill>
        <p:spPr>
          <a:xfrm>
            <a:off x="0" y="0"/>
            <a:ext cx="12192000" cy="6858000"/>
          </a:xfrm>
          <a:prstGeom prst="rect">
            <a:avLst/>
          </a:prstGeom>
        </p:spPr>
      </p:pic>
      <p:sp>
        <p:nvSpPr>
          <p:cNvPr id="4" name="Ορθογώνιο 3">
            <a:extLst>
              <a:ext uri="{FF2B5EF4-FFF2-40B4-BE49-F238E27FC236}">
                <a16:creationId xmlns:a16="http://schemas.microsoft.com/office/drawing/2014/main" id="{24C319C7-391B-44E3-9725-628D98BF2C74}"/>
              </a:ext>
            </a:extLst>
          </p:cNvPr>
          <p:cNvSpPr/>
          <p:nvPr/>
        </p:nvSpPr>
        <p:spPr>
          <a:xfrm>
            <a:off x="1455175" y="6626941"/>
            <a:ext cx="9350477" cy="2310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Ορθογώνιο 4">
            <a:extLst>
              <a:ext uri="{FF2B5EF4-FFF2-40B4-BE49-F238E27FC236}">
                <a16:creationId xmlns:a16="http://schemas.microsoft.com/office/drawing/2014/main" id="{6981EBB3-E45C-4644-B9E9-0EF4C0E7C6B7}"/>
              </a:ext>
            </a:extLst>
          </p:cNvPr>
          <p:cNvSpPr/>
          <p:nvPr/>
        </p:nvSpPr>
        <p:spPr>
          <a:xfrm>
            <a:off x="11353800" y="6194321"/>
            <a:ext cx="838200" cy="534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5772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1190787" y="1154595"/>
            <a:ext cx="11145432" cy="492443"/>
          </a:xfrm>
        </p:spPr>
        <p:txBody>
          <a:bodyPr/>
          <a:lstStyle/>
          <a:p>
            <a:r>
              <a:rPr lang="en-US" sz="3200" dirty="0">
                <a:solidFill>
                  <a:schemeClr val="tx1"/>
                </a:solidFill>
              </a:rPr>
              <a:t>Glucose-lowering Treatment in Hospitalized Patients</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82373" y="215576"/>
            <a:ext cx="10511028" cy="241625"/>
          </a:xfrm>
        </p:spPr>
        <p:txBody>
          <a:bodyPr>
            <a:normAutofit fontScale="62500" lnSpcReduction="20000"/>
          </a:bodyPr>
          <a:lstStyle/>
          <a:p>
            <a:r>
              <a:rPr lang="en-US" dirty="0"/>
              <a:t>Diabetes Care in the Hospital</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92727" y="2169103"/>
            <a:ext cx="10879004" cy="328808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A6192E"/>
                </a:solidFill>
                <a:effectLst/>
                <a:uLnTx/>
                <a:uFillTx/>
                <a:latin typeface="AdvOT8eb9eec2.B"/>
                <a:ea typeface="+mn-ea"/>
                <a:cs typeface="Arial" panose="020B0604020202020204" pitchFamily="34" charset="0"/>
                <a:sym typeface="Verdana"/>
              </a:rPr>
              <a:t>16.6 </a:t>
            </a:r>
            <a:r>
              <a:rPr kumimoji="0" lang="en-US" sz="2400" b="0" i="0" u="none" strike="noStrike" kern="1200" cap="none" spc="0" normalizeH="0" baseline="0" noProof="0" dirty="0">
                <a:ln>
                  <a:noFill/>
                </a:ln>
                <a:solidFill>
                  <a:srgbClr val="000000"/>
                </a:solidFill>
                <a:effectLst/>
                <a:uLnTx/>
                <a:uFillTx/>
                <a:latin typeface="AdvOT8eb9eec2.B"/>
                <a:ea typeface="+mn-ea"/>
                <a:cs typeface="Arial" panose="020B0604020202020204" pitchFamily="34" charset="0"/>
                <a:sym typeface="Verdana"/>
              </a:rPr>
              <a:t>	</a:t>
            </a:r>
            <a:r>
              <a:rPr kumimoji="0" lang="en-US" sz="2400" b="0" i="0" u="none" strike="noStrike" kern="1200" cap="none" spc="0" normalizeH="0" baseline="0" noProof="0" dirty="0">
                <a:ln>
                  <a:noFill/>
                </a:ln>
                <a:solidFill>
                  <a:prstClr val="black"/>
                </a:solidFill>
                <a:effectLst/>
                <a:uLnTx/>
                <a:uFillTx/>
                <a:latin typeface="AdvOT7b515deb"/>
                <a:ea typeface="+mn-ea"/>
                <a:cs typeface="Arial" panose="020B0604020202020204" pitchFamily="34" charset="0"/>
                <a:sym typeface="Verdana"/>
              </a:rPr>
              <a:t>Basal insulin or a basal plus bolus correction insulin regimen is the preferred 	treatment for noncritically ill hospitalized </a:t>
            </a:r>
            <a:r>
              <a:rPr kumimoji="0" lang="en-US" sz="24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sym typeface="Verdana"/>
              </a:rPr>
              <a:t>patients with poor oral intake or 	those who are taking nothing by mouth. </a:t>
            </a:r>
            <a:r>
              <a:rPr kumimoji="0" lang="en-US" sz="2400" b="0" i="0" u="none" strike="noStrike" kern="1200" cap="none" spc="0" normalizeH="0" baseline="0" noProof="0" dirty="0">
                <a:ln>
                  <a:noFill/>
                </a:ln>
                <a:solidFill>
                  <a:srgbClr val="A6192E"/>
                </a:solidFill>
                <a:effectLst/>
                <a:uLnTx/>
                <a:uFillTx/>
                <a:latin typeface="AdvOT8eb9eec2.B"/>
                <a:ea typeface="+mn-ea"/>
                <a:cs typeface="Arial" panose="020B0604020202020204" pitchFamily="34" charset="0"/>
                <a:sym typeface="Verdana"/>
              </a:rPr>
              <a:t>A</a:t>
            </a:r>
            <a:r>
              <a:rPr kumimoji="0" lang="en-US" sz="2400" b="0" i="0" u="none" strike="noStrike" kern="1200" cap="none" spc="0" normalizeH="0" baseline="0" noProof="0" dirty="0">
                <a:ln>
                  <a:noFill/>
                </a:ln>
                <a:solidFill>
                  <a:srgbClr val="000000"/>
                </a:solidFill>
                <a:effectLst/>
                <a:uLnTx/>
                <a:uFillTx/>
                <a:latin typeface="AdvOT8eb9eec2.B"/>
                <a:ea typeface="+mn-ea"/>
                <a:cs typeface="Arial" panose="020B0604020202020204" pitchFamily="34" charset="0"/>
                <a:sym typeface="Verdana"/>
              </a:rPr>
              <a:t> </a:t>
            </a:r>
          </a:p>
          <a:p>
            <a:pPr marL="0" marR="0" lvl="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A6192E"/>
                </a:solidFill>
                <a:effectLst/>
                <a:uLnTx/>
                <a:uFillTx/>
                <a:latin typeface="AdvOT8eb9eec2.B"/>
                <a:ea typeface="+mn-ea"/>
                <a:cs typeface="Arial" panose="020B0604020202020204" pitchFamily="34" charset="0"/>
                <a:sym typeface="Verdana"/>
              </a:rPr>
              <a:t>16.7 </a:t>
            </a:r>
            <a:r>
              <a:rPr kumimoji="0" lang="en-US" sz="2400" b="0" i="0" u="none" strike="noStrike" kern="1200" cap="none" spc="0" normalizeH="0" baseline="0" noProof="0" dirty="0">
                <a:ln>
                  <a:noFill/>
                </a:ln>
                <a:solidFill>
                  <a:srgbClr val="000000"/>
                </a:solidFill>
                <a:effectLst/>
                <a:uLnTx/>
                <a:uFillTx/>
                <a:latin typeface="AdvOT8eb9eec2.B"/>
                <a:ea typeface="+mn-ea"/>
                <a:cs typeface="Arial" panose="020B0604020202020204" pitchFamily="34" charset="0"/>
                <a:sym typeface="Verdana"/>
              </a:rPr>
              <a:t>	</a:t>
            </a:r>
            <a:r>
              <a:rPr kumimoji="0" lang="en-US" sz="24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sym typeface="Verdana"/>
              </a:rPr>
              <a:t>An insulin regimen with </a:t>
            </a:r>
            <a:r>
              <a:rPr kumimoji="0" lang="en-US" sz="2400" b="1" i="0" u="none" strike="noStrike" kern="1200" cap="none" spc="0" normalizeH="0" baseline="0" noProof="0" dirty="0">
                <a:ln>
                  <a:noFill/>
                </a:ln>
                <a:solidFill>
                  <a:srgbClr val="C00000"/>
                </a:solidFill>
                <a:effectLst/>
                <a:uLnTx/>
                <a:uFillTx/>
                <a:latin typeface="AdvOT7b515deb"/>
                <a:ea typeface="+mn-ea"/>
                <a:cs typeface="Arial" panose="020B0604020202020204" pitchFamily="34" charset="0"/>
                <a:sym typeface="Verdana"/>
              </a:rPr>
              <a:t>basal, prandial, and correction </a:t>
            </a:r>
            <a:r>
              <a:rPr kumimoji="0" lang="en-US" sz="24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sym typeface="Verdana"/>
              </a:rPr>
              <a:t>components is the 	preferred treatment for noncritically ill hospitalized patients with good 	nutritional intake. </a:t>
            </a:r>
            <a:r>
              <a:rPr kumimoji="0" lang="en-US" sz="2400" b="0" i="0" u="none" strike="noStrike" kern="1200" cap="none" spc="0" normalizeH="0" baseline="0" noProof="0" dirty="0">
                <a:ln>
                  <a:noFill/>
                </a:ln>
                <a:solidFill>
                  <a:srgbClr val="A6192E"/>
                </a:solidFill>
                <a:effectLst/>
                <a:uLnTx/>
                <a:uFillTx/>
                <a:latin typeface="AdvOT8eb9eec2.B"/>
                <a:ea typeface="+mn-ea"/>
                <a:cs typeface="Arial" panose="020B0604020202020204" pitchFamily="34" charset="0"/>
                <a:sym typeface="Verdana"/>
              </a:rPr>
              <a:t>A</a:t>
            </a:r>
          </a:p>
          <a:p>
            <a:pPr marL="0" marR="0" lvl="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A6192E"/>
                </a:solidFill>
                <a:effectLst/>
                <a:uLnTx/>
                <a:uFillTx/>
                <a:latin typeface="AdvOT8eb9eec2.B"/>
                <a:ea typeface="+mn-ea"/>
                <a:cs typeface="Arial" panose="020B0604020202020204" pitchFamily="34" charset="0"/>
                <a:sym typeface="Verdana"/>
              </a:rPr>
              <a:t>16.8 </a:t>
            </a:r>
            <a:r>
              <a:rPr kumimoji="0" lang="en-US" sz="2400" b="0" i="0" u="none" strike="noStrike" kern="1200" cap="none" spc="0" normalizeH="0" baseline="0" noProof="0" dirty="0">
                <a:ln>
                  <a:noFill/>
                </a:ln>
                <a:solidFill>
                  <a:srgbClr val="000000"/>
                </a:solidFill>
                <a:effectLst/>
                <a:uLnTx/>
                <a:uFillTx/>
                <a:latin typeface="AdvOT8eb9eec2.B"/>
                <a:ea typeface="+mn-ea"/>
                <a:cs typeface="Arial" panose="020B0604020202020204" pitchFamily="34" charset="0"/>
                <a:sym typeface="Verdana"/>
              </a:rPr>
              <a:t>	</a:t>
            </a:r>
            <a:r>
              <a:rPr kumimoji="0" lang="en-US" sz="2400" b="1" i="0" u="none" strike="noStrike" kern="1200" cap="none" spc="0" normalizeH="0" baseline="0" noProof="0" dirty="0">
                <a:ln>
                  <a:noFill/>
                </a:ln>
                <a:effectLst/>
                <a:uLnTx/>
                <a:uFillTx/>
                <a:latin typeface="AdvOT7b515deb"/>
                <a:ea typeface="+mn-ea"/>
                <a:cs typeface="Arial" panose="020B0604020202020204" pitchFamily="34" charset="0"/>
                <a:sym typeface="Verdana"/>
              </a:rPr>
              <a:t>Use of only a sliding scale insulin regimen in the inpatient hospital setting is </a:t>
            </a:r>
            <a:r>
              <a:rPr kumimoji="0" lang="en-US" sz="2400" b="1" i="0" u="none" strike="noStrike" kern="1200" cap="none" spc="0" normalizeH="0" baseline="0" noProof="0" dirty="0">
                <a:ln>
                  <a:noFill/>
                </a:ln>
                <a:solidFill>
                  <a:srgbClr val="C00000"/>
                </a:solidFill>
                <a:effectLst/>
                <a:uLnTx/>
                <a:uFillTx/>
                <a:latin typeface="AdvOT7b515deb"/>
                <a:ea typeface="+mn-ea"/>
                <a:cs typeface="Arial" panose="020B0604020202020204" pitchFamily="34" charset="0"/>
                <a:sym typeface="Verdana"/>
              </a:rPr>
              <a:t>	strongly discouraged</a:t>
            </a:r>
            <a:r>
              <a:rPr kumimoji="0" lang="en-US" sz="24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sym typeface="Verdana"/>
              </a:rPr>
              <a:t>. </a:t>
            </a:r>
            <a:r>
              <a:rPr kumimoji="0" lang="en-US" sz="2400" b="0" i="0" u="none" strike="noStrike" kern="1200" cap="none" spc="0" normalizeH="0" baseline="0" noProof="0" dirty="0">
                <a:ln>
                  <a:noFill/>
                </a:ln>
                <a:solidFill>
                  <a:srgbClr val="A6192E"/>
                </a:solidFill>
                <a:effectLst/>
                <a:uLnTx/>
                <a:uFillTx/>
                <a:latin typeface="AdvOT8eb9eec2.B"/>
                <a:ea typeface="+mn-ea"/>
                <a:cs typeface="Arial" panose="020B0604020202020204" pitchFamily="34" charset="0"/>
                <a:sym typeface="Verdana"/>
              </a:rPr>
              <a:t>A</a:t>
            </a:r>
          </a:p>
        </p:txBody>
      </p:sp>
    </p:spTree>
    <p:extLst>
      <p:ext uri="{BB962C8B-B14F-4D97-AF65-F5344CB8AC3E}">
        <p14:creationId xmlns:p14="http://schemas.microsoft.com/office/powerpoint/2010/main" val="10015381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Θέση περιεχομένου"/>
          <p:cNvSpPr>
            <a:spLocks noGrp="1"/>
          </p:cNvSpPr>
          <p:nvPr>
            <p:ph idx="4294967295"/>
          </p:nvPr>
        </p:nvSpPr>
        <p:spPr>
          <a:xfrm>
            <a:off x="1005840" y="1869440"/>
            <a:ext cx="11003280" cy="4482148"/>
          </a:xfrm>
        </p:spPr>
        <p:txBody>
          <a:bodyPr rtlCol="0">
            <a:normAutofit/>
          </a:bodyPr>
          <a:lstStyle/>
          <a:p>
            <a:pPr>
              <a:defRPr/>
            </a:pPr>
            <a:r>
              <a:rPr lang="el-GR" sz="2000" b="1" dirty="0">
                <a:solidFill>
                  <a:schemeClr val="tx1"/>
                </a:solidFill>
                <a:latin typeface="Arial" panose="020B0604020202020204" pitchFamily="34" charset="0"/>
                <a:cs typeface="Arial" panose="020B0604020202020204" pitchFamily="34" charset="0"/>
              </a:rPr>
              <a:t>Οι </a:t>
            </a:r>
            <a:r>
              <a:rPr lang="el-GR" sz="2000" b="1" dirty="0" err="1">
                <a:solidFill>
                  <a:schemeClr val="tx1"/>
                </a:solidFill>
                <a:latin typeface="Arial" panose="020B0604020202020204" pitchFamily="34" charset="0"/>
                <a:cs typeface="Arial" panose="020B0604020202020204" pitchFamily="34" charset="0"/>
              </a:rPr>
              <a:t>ινσουλινοθεραπευόμενοι</a:t>
            </a:r>
            <a:r>
              <a:rPr lang="el-GR" sz="2000" b="1" dirty="0">
                <a:solidFill>
                  <a:schemeClr val="tx1"/>
                </a:solidFill>
                <a:latin typeface="Arial" panose="020B0604020202020204" pitchFamily="34" charset="0"/>
                <a:cs typeface="Arial" panose="020B0604020202020204" pitchFamily="34" charset="0"/>
              </a:rPr>
              <a:t> ασθενείς που εμφανίζουν επιδείνωση της νευρολογικής τους κατάστασης ή κώμα έχουν υπογλυκαιμία μέχρι αποδείξεως του εναντίου</a:t>
            </a:r>
          </a:p>
          <a:p>
            <a:pPr>
              <a:defRPr/>
            </a:pPr>
            <a:r>
              <a:rPr lang="el-GR" sz="2000" dirty="0">
                <a:solidFill>
                  <a:schemeClr val="tx1"/>
                </a:solidFill>
                <a:latin typeface="Arial" panose="020B0604020202020204" pitchFamily="34" charset="0"/>
                <a:cs typeface="Arial" panose="020B0604020202020204" pitchFamily="34" charset="0"/>
              </a:rPr>
              <a:t>Γρήγορη επιβεβαίωση με μέτρηση </a:t>
            </a:r>
            <a:r>
              <a:rPr lang="en-US" sz="2000" dirty="0">
                <a:solidFill>
                  <a:schemeClr val="tx1"/>
                </a:solidFill>
                <a:latin typeface="Arial" panose="020B0604020202020204" pitchFamily="34" charset="0"/>
                <a:cs typeface="Arial" panose="020B0604020202020204" pitchFamily="34" charset="0"/>
              </a:rPr>
              <a:t>DXT</a:t>
            </a:r>
          </a:p>
          <a:p>
            <a:pPr>
              <a:defRPr/>
            </a:pPr>
            <a:r>
              <a:rPr lang="el-GR" sz="2000" dirty="0">
                <a:solidFill>
                  <a:schemeClr val="tx1"/>
                </a:solidFill>
                <a:latin typeface="Arial" panose="020B0604020202020204" pitchFamily="34" charset="0"/>
                <a:cs typeface="Arial" panose="020B0604020202020204" pitchFamily="34" charset="0"/>
              </a:rPr>
              <a:t>Σε ασθενή που </a:t>
            </a:r>
            <a:r>
              <a:rPr lang="el-GR" sz="2000" b="1" dirty="0">
                <a:solidFill>
                  <a:schemeClr val="tx1"/>
                </a:solidFill>
                <a:latin typeface="Arial" panose="020B0604020202020204" pitchFamily="34" charset="0"/>
                <a:cs typeface="Arial" panose="020B0604020202020204" pitchFamily="34" charset="0"/>
              </a:rPr>
              <a:t>σιτίζεται</a:t>
            </a:r>
            <a:r>
              <a:rPr lang="el-GR" sz="2000" dirty="0">
                <a:solidFill>
                  <a:schemeClr val="tx1"/>
                </a:solidFill>
                <a:latin typeface="Arial" panose="020B0604020202020204" pitchFamily="34" charset="0"/>
                <a:cs typeface="Arial" panose="020B0604020202020204" pitchFamily="34" charset="0"/>
              </a:rPr>
              <a:t> και δύναται να λάβει από του στόματος τροφή</a:t>
            </a:r>
          </a:p>
          <a:p>
            <a:pPr lvl="1">
              <a:buFont typeface="Arial" pitchFamily="34" charset="0"/>
              <a:buChar char="–"/>
              <a:defRPr/>
            </a:pPr>
            <a:r>
              <a:rPr lang="el-GR" sz="2000" b="1" dirty="0">
                <a:solidFill>
                  <a:srgbClr val="002060"/>
                </a:solidFill>
                <a:latin typeface="Arial" panose="020B0604020202020204" pitchFamily="34" charset="0"/>
                <a:cs typeface="Arial" panose="020B0604020202020204" pitchFamily="34" charset="0"/>
              </a:rPr>
              <a:t>Χορήγηση σακχαρούχου υγρού + 1-2 φρυγανιές. Επανάληψη σε 10-15 λεπτά</a:t>
            </a:r>
          </a:p>
          <a:p>
            <a:pPr>
              <a:defRPr/>
            </a:pPr>
            <a:r>
              <a:rPr lang="el-GR" sz="2000" dirty="0">
                <a:solidFill>
                  <a:schemeClr val="tx1"/>
                </a:solidFill>
                <a:latin typeface="Arial" panose="020B0604020202020204" pitchFamily="34" charset="0"/>
                <a:cs typeface="Arial" panose="020B0604020202020204" pitchFamily="34" charset="0"/>
              </a:rPr>
              <a:t>Σε ασθενή </a:t>
            </a:r>
            <a:r>
              <a:rPr lang="el-GR" sz="2000" b="1" dirty="0">
                <a:solidFill>
                  <a:schemeClr val="tx1"/>
                </a:solidFill>
                <a:latin typeface="Arial" panose="020B0604020202020204" pitchFamily="34" charset="0"/>
                <a:cs typeface="Arial" panose="020B0604020202020204" pitchFamily="34" charset="0"/>
              </a:rPr>
              <a:t>νοσηλευόμενο (αδυναμία κατάποσης)</a:t>
            </a:r>
          </a:p>
          <a:p>
            <a:pPr lvl="1">
              <a:buFont typeface="Arial" pitchFamily="34" charset="0"/>
              <a:buChar char="–"/>
              <a:defRPr/>
            </a:pPr>
            <a:r>
              <a:rPr lang="el-GR" sz="2000" b="1" dirty="0">
                <a:solidFill>
                  <a:srgbClr val="002060"/>
                </a:solidFill>
                <a:latin typeface="Arial" panose="020B0604020202020204" pitchFamily="34" charset="0"/>
                <a:cs typeface="Arial" panose="020B0604020202020204" pitchFamily="34" charset="0"/>
              </a:rPr>
              <a:t>Χορήγηση </a:t>
            </a:r>
            <a:r>
              <a:rPr lang="en-US" sz="2000" b="1" dirty="0" err="1">
                <a:solidFill>
                  <a:srgbClr val="002060"/>
                </a:solidFill>
                <a:latin typeface="Arial" panose="020B0604020202020204" pitchFamily="34" charset="0"/>
                <a:cs typeface="Arial" panose="020B0604020202020204" pitchFamily="34" charset="0"/>
              </a:rPr>
              <a:t>i.v.</a:t>
            </a:r>
            <a:r>
              <a:rPr lang="en-US" sz="2000" b="1" dirty="0">
                <a:solidFill>
                  <a:srgbClr val="002060"/>
                </a:solidFill>
                <a:latin typeface="Arial" panose="020B0604020202020204" pitchFamily="34" charset="0"/>
                <a:cs typeface="Arial" panose="020B0604020202020204" pitchFamily="34" charset="0"/>
              </a:rPr>
              <a:t> </a:t>
            </a:r>
            <a:r>
              <a:rPr lang="el-GR" sz="2000" b="1" dirty="0">
                <a:solidFill>
                  <a:srgbClr val="002060"/>
                </a:solidFill>
                <a:latin typeface="Arial" panose="020B0604020202020204" pitchFamily="34" charset="0"/>
                <a:cs typeface="Arial" panose="020B0604020202020204" pitchFamily="34" charset="0"/>
              </a:rPr>
              <a:t>γλυκόζης 35% (5 </a:t>
            </a:r>
            <a:r>
              <a:rPr lang="en-US" sz="2000" b="1" dirty="0">
                <a:solidFill>
                  <a:srgbClr val="002060"/>
                </a:solidFill>
                <a:latin typeface="Arial" panose="020B0604020202020204" pitchFamily="34" charset="0"/>
                <a:cs typeface="Arial" panose="020B0604020202020204" pitchFamily="34" charset="0"/>
              </a:rPr>
              <a:t>amp) =</a:t>
            </a:r>
            <a:r>
              <a:rPr lang="el-GR" sz="2000" b="1" dirty="0">
                <a:solidFill>
                  <a:srgbClr val="002060"/>
                </a:solidFill>
                <a:latin typeface="Arial" panose="020B0604020202020204" pitchFamily="34" charset="0"/>
                <a:cs typeface="Arial" panose="020B0604020202020204" pitchFamily="34" charset="0"/>
              </a:rPr>
              <a:t> </a:t>
            </a:r>
            <a:r>
              <a:rPr lang="en-US" sz="2000" b="1" dirty="0">
                <a:solidFill>
                  <a:srgbClr val="002060"/>
                </a:solidFill>
                <a:latin typeface="Arial" panose="020B0604020202020204" pitchFamily="34" charset="0"/>
                <a:cs typeface="Arial" panose="020B0604020202020204" pitchFamily="34" charset="0"/>
              </a:rPr>
              <a:t>17.5</a:t>
            </a:r>
            <a:r>
              <a:rPr lang="el-GR" sz="2000" b="1" dirty="0">
                <a:solidFill>
                  <a:srgbClr val="002060"/>
                </a:solidFill>
                <a:latin typeface="Arial" panose="020B0604020202020204" pitchFamily="34" charset="0"/>
                <a:cs typeface="Arial" panose="020B0604020202020204" pitchFamily="34" charset="0"/>
              </a:rPr>
              <a:t> </a:t>
            </a:r>
            <a:r>
              <a:rPr lang="en-US" sz="2000" b="1" dirty="0">
                <a:solidFill>
                  <a:srgbClr val="002060"/>
                </a:solidFill>
                <a:latin typeface="Arial" panose="020B0604020202020204" pitchFamily="34" charset="0"/>
                <a:cs typeface="Arial" panose="020B0604020202020204" pitchFamily="34" charset="0"/>
              </a:rPr>
              <a:t>g </a:t>
            </a:r>
            <a:r>
              <a:rPr lang="el-GR" sz="2000" b="1" dirty="0">
                <a:solidFill>
                  <a:srgbClr val="002060"/>
                </a:solidFill>
                <a:latin typeface="Arial" panose="020B0604020202020204" pitchFamily="34" charset="0"/>
                <a:cs typeface="Arial" panose="020B0604020202020204" pitchFamily="34" charset="0"/>
              </a:rPr>
              <a:t>και </a:t>
            </a:r>
            <a:r>
              <a:rPr lang="en-US" sz="2000" b="1" dirty="0" err="1">
                <a:solidFill>
                  <a:srgbClr val="002060"/>
                </a:solidFill>
                <a:latin typeface="Arial" panose="020B0604020202020204" pitchFamily="34" charset="0"/>
                <a:cs typeface="Arial" panose="020B0604020202020204" pitchFamily="34" charset="0"/>
              </a:rPr>
              <a:t>i.v.</a:t>
            </a:r>
            <a:r>
              <a:rPr lang="en-US" sz="2000" b="1" dirty="0">
                <a:solidFill>
                  <a:srgbClr val="002060"/>
                </a:solidFill>
                <a:latin typeface="Arial" panose="020B0604020202020204" pitchFamily="34" charset="0"/>
                <a:cs typeface="Arial" panose="020B0604020202020204" pitchFamily="34" charset="0"/>
              </a:rPr>
              <a:t> D/W 10% </a:t>
            </a:r>
            <a:r>
              <a:rPr lang="el-GR" sz="2000" b="1" dirty="0">
                <a:solidFill>
                  <a:srgbClr val="002060"/>
                </a:solidFill>
                <a:latin typeface="Arial" panose="020B0604020202020204" pitchFamily="34" charset="0"/>
                <a:cs typeface="Arial" panose="020B0604020202020204" pitchFamily="34" charset="0"/>
              </a:rPr>
              <a:t>με 50-100 </a:t>
            </a:r>
            <a:r>
              <a:rPr lang="en-US" sz="2000" b="1" dirty="0">
                <a:solidFill>
                  <a:srgbClr val="002060"/>
                </a:solidFill>
                <a:latin typeface="Arial" panose="020B0604020202020204" pitchFamily="34" charset="0"/>
                <a:cs typeface="Arial" panose="020B0604020202020204" pitchFamily="34" charset="0"/>
              </a:rPr>
              <a:t>ml/h. </a:t>
            </a:r>
            <a:endParaRPr lang="el-GR" sz="2000" b="1" dirty="0">
              <a:solidFill>
                <a:srgbClr val="002060"/>
              </a:solidFill>
              <a:latin typeface="Arial" panose="020B0604020202020204" pitchFamily="34" charset="0"/>
              <a:cs typeface="Arial" panose="020B0604020202020204" pitchFamily="34" charset="0"/>
            </a:endParaRPr>
          </a:p>
          <a:p>
            <a:pPr lvl="1">
              <a:buFont typeface="Arial" pitchFamily="34" charset="0"/>
              <a:buChar char="–"/>
              <a:defRPr/>
            </a:pPr>
            <a:r>
              <a:rPr lang="en-US" sz="2000" b="1" dirty="0">
                <a:solidFill>
                  <a:srgbClr val="002060"/>
                </a:solidFill>
                <a:latin typeface="Arial" panose="020B0604020202020204" pitchFamily="34" charset="0"/>
                <a:cs typeface="Arial" panose="020B0604020202020204" pitchFamily="34" charset="0"/>
              </a:rPr>
              <a:t>Stop </a:t>
            </a:r>
            <a:r>
              <a:rPr lang="en-US" sz="2000" b="1" dirty="0" err="1">
                <a:solidFill>
                  <a:srgbClr val="002060"/>
                </a:solidFill>
                <a:latin typeface="Arial" panose="020B0604020202020204" pitchFamily="34" charset="0"/>
                <a:cs typeface="Arial" panose="020B0604020202020204" pitchFamily="34" charset="0"/>
              </a:rPr>
              <a:t>i.v.</a:t>
            </a:r>
            <a:r>
              <a:rPr lang="en-US" sz="2000" b="1" dirty="0">
                <a:solidFill>
                  <a:srgbClr val="002060"/>
                </a:solidFill>
                <a:latin typeface="Arial" panose="020B0604020202020204" pitchFamily="34" charset="0"/>
                <a:cs typeface="Arial" panose="020B0604020202020204" pitchFamily="34" charset="0"/>
              </a:rPr>
              <a:t> </a:t>
            </a:r>
            <a:r>
              <a:rPr lang="el-GR" sz="2000" b="1" dirty="0">
                <a:solidFill>
                  <a:srgbClr val="002060"/>
                </a:solidFill>
                <a:latin typeface="Arial" panose="020B0604020202020204" pitchFamily="34" charset="0"/>
                <a:cs typeface="Arial" panose="020B0604020202020204" pitchFamily="34" charset="0"/>
              </a:rPr>
              <a:t>ινσουλίνη.  Επανάληψη σε 10-15 λεπτά</a:t>
            </a:r>
          </a:p>
        </p:txBody>
      </p:sp>
      <p:sp>
        <p:nvSpPr>
          <p:cNvPr id="6" name="TextBox 5">
            <a:extLst>
              <a:ext uri="{FF2B5EF4-FFF2-40B4-BE49-F238E27FC236}">
                <a16:creationId xmlns:a16="http://schemas.microsoft.com/office/drawing/2014/main" id="{F509D72B-D9D9-458A-B43B-EFB7DEFE9A83}"/>
              </a:ext>
            </a:extLst>
          </p:cNvPr>
          <p:cNvSpPr txBox="1"/>
          <p:nvPr/>
        </p:nvSpPr>
        <p:spPr>
          <a:xfrm>
            <a:off x="-304800" y="716332"/>
            <a:ext cx="9546076"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600" b="1" i="0" u="none" strike="noStrike" kern="1200" cap="none" spc="0" normalizeH="0" baseline="0" noProof="0" dirty="0">
                <a:ln>
                  <a:noFill/>
                </a:ln>
                <a:solidFill>
                  <a:srgbClr val="0070C0"/>
                </a:solidFill>
                <a:effectLst/>
                <a:uLnTx/>
                <a:uFillTx/>
                <a:latin typeface="Arial-BoldMT"/>
                <a:ea typeface="+mn-ea"/>
                <a:cs typeface="+mn-cs"/>
              </a:rPr>
              <a:t>                                        </a:t>
            </a:r>
            <a:r>
              <a:rPr kumimoji="0" lang="el-GR" sz="2600" b="1" i="0" u="none" strike="noStrike" kern="1200" cap="none" spc="0" normalizeH="0" baseline="0" noProof="0" dirty="0">
                <a:ln>
                  <a:noFill/>
                </a:ln>
                <a:effectLst/>
                <a:uLnTx/>
                <a:uFillTx/>
                <a:latin typeface="Arial-BoldMT"/>
                <a:ea typeface="+mn-ea"/>
                <a:cs typeface="+mn-cs"/>
              </a:rPr>
              <a:t>Αντιμετώπιση υπογλυκαιμίας</a:t>
            </a:r>
            <a:endParaRPr kumimoji="0" lang="el-GR" sz="2600" b="1" i="0" u="none" strike="noStrike" kern="1200" cap="none" spc="0" normalizeH="0" baseline="0" noProof="0" dirty="0">
              <a:ln>
                <a:noFill/>
              </a:ln>
              <a:effectLst/>
              <a:uLnTx/>
              <a:uFillTx/>
              <a:latin typeface="Calibri" panose="020F0502020204030204"/>
              <a:ea typeface="+mn-ea"/>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434D486B-796B-4148-A6A8-C108A09B5B99}"/>
              </a:ext>
            </a:extLst>
          </p:cNvPr>
          <p:cNvPicPr>
            <a:picLocks noChangeAspect="1"/>
          </p:cNvPicPr>
          <p:nvPr/>
        </p:nvPicPr>
        <p:blipFill>
          <a:blip r:embed="rId3"/>
          <a:stretch>
            <a:fillRect/>
          </a:stretch>
        </p:blipFill>
        <p:spPr>
          <a:xfrm>
            <a:off x="1620793" y="419842"/>
            <a:ext cx="3286487" cy="1239167"/>
          </a:xfrm>
          <a:prstGeom prst="rect">
            <a:avLst/>
          </a:prstGeom>
        </p:spPr>
      </p:pic>
      <p:pic>
        <p:nvPicPr>
          <p:cNvPr id="5" name="Εικόνα 4">
            <a:extLst>
              <a:ext uri="{FF2B5EF4-FFF2-40B4-BE49-F238E27FC236}">
                <a16:creationId xmlns:a16="http://schemas.microsoft.com/office/drawing/2014/main" id="{7B5C80B1-15CA-4812-AF46-FB355188CAC6}"/>
              </a:ext>
            </a:extLst>
          </p:cNvPr>
          <p:cNvPicPr>
            <a:picLocks noChangeAspect="1"/>
          </p:cNvPicPr>
          <p:nvPr/>
        </p:nvPicPr>
        <p:blipFill>
          <a:blip r:embed="rId4"/>
          <a:stretch>
            <a:fillRect/>
          </a:stretch>
        </p:blipFill>
        <p:spPr>
          <a:xfrm>
            <a:off x="6066264" y="3406698"/>
            <a:ext cx="59473" cy="44605"/>
          </a:xfrm>
          <a:prstGeom prst="rect">
            <a:avLst/>
          </a:prstGeom>
        </p:spPr>
      </p:pic>
      <p:pic>
        <p:nvPicPr>
          <p:cNvPr id="7" name="Εικόνα 6">
            <a:extLst>
              <a:ext uri="{FF2B5EF4-FFF2-40B4-BE49-F238E27FC236}">
                <a16:creationId xmlns:a16="http://schemas.microsoft.com/office/drawing/2014/main" id="{780A7F30-3973-41B3-BD55-FAA360D1A485}"/>
              </a:ext>
            </a:extLst>
          </p:cNvPr>
          <p:cNvPicPr>
            <a:picLocks noChangeAspect="1"/>
          </p:cNvPicPr>
          <p:nvPr/>
        </p:nvPicPr>
        <p:blipFill>
          <a:blip r:embed="rId5"/>
          <a:stretch>
            <a:fillRect/>
          </a:stretch>
        </p:blipFill>
        <p:spPr>
          <a:xfrm>
            <a:off x="4907280" y="795005"/>
            <a:ext cx="6908800" cy="5397500"/>
          </a:xfrm>
          <a:prstGeom prst="rect">
            <a:avLst/>
          </a:prstGeom>
        </p:spPr>
      </p:pic>
      <p:sp>
        <p:nvSpPr>
          <p:cNvPr id="9" name="TextBox 8">
            <a:extLst>
              <a:ext uri="{FF2B5EF4-FFF2-40B4-BE49-F238E27FC236}">
                <a16:creationId xmlns:a16="http://schemas.microsoft.com/office/drawing/2014/main" id="{29CCCBD2-C48C-4E68-BD9F-B24771B66628}"/>
              </a:ext>
            </a:extLst>
          </p:cNvPr>
          <p:cNvSpPr txBox="1"/>
          <p:nvPr/>
        </p:nvSpPr>
        <p:spPr>
          <a:xfrm>
            <a:off x="9308991" y="6413779"/>
            <a:ext cx="6096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Eur Neurol 2016;76:167–174</a:t>
            </a:r>
            <a:endParaRPr kumimoji="0" lang="el-G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5E522665-89C7-49C8-85B2-BD009140CF65}"/>
              </a:ext>
            </a:extLst>
          </p:cNvPr>
          <p:cNvSpPr txBox="1"/>
          <p:nvPr/>
        </p:nvSpPr>
        <p:spPr>
          <a:xfrm>
            <a:off x="965200" y="2171553"/>
            <a:ext cx="3497811"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Post-stroke hyperglycemia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was associated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infarct volume growth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during the acute phase of ischemic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stroke</a:t>
            </a:r>
            <a:endPar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813053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C75BA9C1-7487-472B-B8FC-B3D822DC238D}"/>
              </a:ext>
            </a:extLst>
          </p:cNvPr>
          <p:cNvPicPr>
            <a:picLocks noChangeAspect="1"/>
          </p:cNvPicPr>
          <p:nvPr/>
        </p:nvPicPr>
        <p:blipFill>
          <a:blip r:embed="rId3"/>
          <a:stretch>
            <a:fillRect/>
          </a:stretch>
        </p:blipFill>
        <p:spPr>
          <a:xfrm>
            <a:off x="1772004" y="404905"/>
            <a:ext cx="4799485" cy="1059197"/>
          </a:xfrm>
          <a:prstGeom prst="rect">
            <a:avLst/>
          </a:prstGeom>
        </p:spPr>
      </p:pic>
      <p:pic>
        <p:nvPicPr>
          <p:cNvPr id="5" name="Εικόνα 4">
            <a:extLst>
              <a:ext uri="{FF2B5EF4-FFF2-40B4-BE49-F238E27FC236}">
                <a16:creationId xmlns:a16="http://schemas.microsoft.com/office/drawing/2014/main" id="{A2DAEE3D-7C99-48CE-9AE1-E3DB0CC28E4E}"/>
              </a:ext>
            </a:extLst>
          </p:cNvPr>
          <p:cNvPicPr>
            <a:picLocks noChangeAspect="1"/>
          </p:cNvPicPr>
          <p:nvPr/>
        </p:nvPicPr>
        <p:blipFill>
          <a:blip r:embed="rId4"/>
          <a:stretch>
            <a:fillRect/>
          </a:stretch>
        </p:blipFill>
        <p:spPr>
          <a:xfrm>
            <a:off x="5259760" y="2184228"/>
            <a:ext cx="6194939" cy="3139611"/>
          </a:xfrm>
          <a:prstGeom prst="rect">
            <a:avLst/>
          </a:prstGeom>
        </p:spPr>
      </p:pic>
      <p:sp>
        <p:nvSpPr>
          <p:cNvPr id="7" name="TextBox 6">
            <a:extLst>
              <a:ext uri="{FF2B5EF4-FFF2-40B4-BE49-F238E27FC236}">
                <a16:creationId xmlns:a16="http://schemas.microsoft.com/office/drawing/2014/main" id="{6A4877E1-8415-4657-8773-C0699DA28E94}"/>
              </a:ext>
            </a:extLst>
          </p:cNvPr>
          <p:cNvSpPr txBox="1"/>
          <p:nvPr/>
        </p:nvSpPr>
        <p:spPr>
          <a:xfrm>
            <a:off x="9144000" y="6550223"/>
            <a:ext cx="6096000" cy="307777"/>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Can J Neurol Sci. 2014; 41: 486-492</a:t>
            </a:r>
            <a:endParaRPr lang="el-GR" sz="14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46C3EE6-AC0A-4279-807E-29E4C3747DEA}"/>
              </a:ext>
            </a:extLst>
          </p:cNvPr>
          <p:cNvSpPr txBox="1"/>
          <p:nvPr/>
        </p:nvSpPr>
        <p:spPr>
          <a:xfrm>
            <a:off x="863600" y="2514714"/>
            <a:ext cx="4061969" cy="1631216"/>
          </a:xfrm>
          <a:prstGeom prst="rect">
            <a:avLst/>
          </a:prstGeom>
          <a:noFill/>
        </p:spPr>
        <p:txBody>
          <a:bodyPr wrap="square">
            <a:spAutoFit/>
          </a:bodyPr>
          <a:lstStyle/>
          <a:p>
            <a:pPr algn="ctr"/>
            <a:r>
              <a:rPr lang="en-US" sz="2000" b="1" dirty="0">
                <a:solidFill>
                  <a:srgbClr val="002060"/>
                </a:solidFill>
                <a:latin typeface="Arial" panose="020B0604020202020204" pitchFamily="34" charset="0"/>
                <a:cs typeface="Arial" panose="020B0604020202020204" pitchFamily="34" charset="0"/>
              </a:rPr>
              <a:t>Larger glucose fluctuations </a:t>
            </a:r>
            <a:r>
              <a:rPr lang="en-US" sz="2000" dirty="0">
                <a:latin typeface="Arial" panose="020B0604020202020204" pitchFamily="34" charset="0"/>
                <a:cs typeface="Arial" panose="020B0604020202020204" pitchFamily="34" charset="0"/>
              </a:rPr>
              <a:t>are associated with more stroke risk factors and are associated with a </a:t>
            </a:r>
            <a:r>
              <a:rPr lang="en-US" sz="2000" b="1" dirty="0">
                <a:solidFill>
                  <a:srgbClr val="002060"/>
                </a:solidFill>
                <a:latin typeface="Arial" panose="020B0604020202020204" pitchFamily="34" charset="0"/>
                <a:cs typeface="Arial" panose="020B0604020202020204" pitchFamily="34" charset="0"/>
              </a:rPr>
              <a:t>poorer short-term</a:t>
            </a:r>
          </a:p>
          <a:p>
            <a:pPr algn="ctr"/>
            <a:r>
              <a:rPr lang="en-US" sz="2000" b="1" dirty="0">
                <a:solidFill>
                  <a:srgbClr val="002060"/>
                </a:solidFill>
                <a:latin typeface="Arial" panose="020B0604020202020204" pitchFamily="34" charset="0"/>
                <a:cs typeface="Arial" panose="020B0604020202020204" pitchFamily="34" charset="0"/>
              </a:rPr>
              <a:t>prognosis</a:t>
            </a:r>
            <a:endParaRPr lang="el-GR" sz="2000" b="1" dirty="0">
              <a:solidFill>
                <a:srgbClr val="00206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5DD6091-B6D4-42DA-A673-6880A6477D63}"/>
              </a:ext>
            </a:extLst>
          </p:cNvPr>
          <p:cNvSpPr txBox="1"/>
          <p:nvPr/>
        </p:nvSpPr>
        <p:spPr>
          <a:xfrm>
            <a:off x="5618480" y="5704895"/>
            <a:ext cx="7278939" cy="830997"/>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MAGE; mean amplitude of glycemic excursions</a:t>
            </a:r>
          </a:p>
          <a:p>
            <a:r>
              <a:rPr lang="en-US" sz="1600" dirty="0">
                <a:latin typeface="Arial" panose="020B0604020202020204" pitchFamily="34" charset="0"/>
                <a:cs typeface="Arial" panose="020B0604020202020204" pitchFamily="34" charset="0"/>
              </a:rPr>
              <a:t>Group A; acute cerebral infarction patients with T2DM, DMCI </a:t>
            </a:r>
          </a:p>
          <a:p>
            <a:r>
              <a:rPr lang="en-US" sz="1600" dirty="0">
                <a:latin typeface="Arial" panose="020B0604020202020204" pitchFamily="34" charset="0"/>
                <a:cs typeface="Arial" panose="020B0604020202020204" pitchFamily="34" charset="0"/>
              </a:rPr>
              <a:t>Group C; acute cerebral infarction without T2DM, NDMCI</a:t>
            </a:r>
            <a:endParaRPr lang="el-G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6654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730346"/>
            <a:ext cx="11656309" cy="4524315"/>
          </a:xfrm>
          <a:prstGeom prst="rect">
            <a:avLst/>
          </a:prstGeom>
        </p:spPr>
        <p:txBody>
          <a:bodyPr wrap="square">
            <a:spAutoFit/>
          </a:bodyPr>
          <a:lstStyle/>
          <a:p>
            <a:pPr marL="0" marR="0" lvl="0" indent="0" algn="ctr" defTabSz="1163623"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Τα ισχαιμικά ΑΕΕ εμφανίζονται </a:t>
            </a:r>
            <a:r>
              <a:rPr kumimoji="0" lang="el-GR" sz="2400" b="1" i="0" u="none" strike="noStrike" kern="1200" cap="none" spc="0" normalizeH="0" baseline="0" noProof="0" dirty="0">
                <a:ln>
                  <a:noFill/>
                </a:ln>
                <a:solidFill>
                  <a:srgbClr val="0070C0"/>
                </a:solidFill>
                <a:effectLst/>
                <a:uLnTx/>
                <a:uFillTx/>
                <a:latin typeface="Arial" panose="020B0604020202020204" pitchFamily="34" charset="0"/>
                <a:ea typeface="Calibri" charset="0"/>
                <a:cs typeface="Arial" panose="020B0604020202020204" pitchFamily="34" charset="0"/>
              </a:rPr>
              <a:t>πολύ συχνότερα </a:t>
            </a: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σε άτομα με ΣΔ </a:t>
            </a:r>
          </a:p>
          <a:p>
            <a:pPr marL="0" marR="0" lvl="0" indent="0" algn="ctr" defTabSz="1163623"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σε σύγκριση με το γενικό πληθυσμό (&gt;4% έναντι 2%, αντίστοιχα), ιδιαίτερα στις ηλικίες &lt;50 ετών </a:t>
            </a:r>
          </a:p>
          <a:p>
            <a:pPr marL="0" marR="0" lvl="0" indent="0" algn="ctr" defTabSz="1163623"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endParaRPr>
          </a:p>
          <a:p>
            <a:pPr marL="0" marR="0" lvl="0" indent="0" algn="ctr" defTabSz="1163623"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        Τα ισχαιμικά ΑΕΕ εμφανίζονται με συχνότητα </a:t>
            </a:r>
            <a:r>
              <a:rPr kumimoji="0" lang="el-GR" sz="2400" b="1" i="0" u="none" strike="noStrike" kern="1200" cap="none" spc="0" normalizeH="0" baseline="0" noProof="0" dirty="0">
                <a:ln>
                  <a:noFill/>
                </a:ln>
                <a:solidFill>
                  <a:srgbClr val="0070C0"/>
                </a:solidFill>
                <a:effectLst/>
                <a:uLnTx/>
                <a:uFillTx/>
                <a:latin typeface="Arial" panose="020B0604020202020204" pitchFamily="34" charset="0"/>
                <a:ea typeface="Calibri" charset="0"/>
                <a:cs typeface="Arial" panose="020B0604020202020204" pitchFamily="34" charset="0"/>
              </a:rPr>
              <a:t>4% στους άνδρες με ΣΔ </a:t>
            </a:r>
            <a:r>
              <a:rPr kumimoji="0" lang="el-GR" sz="2400" i="0" u="none" strike="noStrike" kern="1200" cap="none" spc="0" normalizeH="0" baseline="0" noProof="0" dirty="0">
                <a:ln>
                  <a:noFill/>
                </a:ln>
                <a:effectLst/>
                <a:uLnTx/>
                <a:uFillTx/>
                <a:latin typeface="Arial" panose="020B0604020202020204" pitchFamily="34" charset="0"/>
                <a:ea typeface="Calibri" charset="0"/>
                <a:cs typeface="Arial" panose="020B0604020202020204" pitchFamily="34" charset="0"/>
              </a:rPr>
              <a:t>και</a:t>
            </a:r>
            <a:r>
              <a:rPr kumimoji="0" lang="el-GR" sz="2400" b="1" i="0" u="none" strike="noStrike" kern="1200" cap="none" spc="0" normalizeH="0" baseline="0" noProof="0" dirty="0">
                <a:ln>
                  <a:noFill/>
                </a:ln>
                <a:solidFill>
                  <a:srgbClr val="0070C0"/>
                </a:solidFill>
                <a:effectLst/>
                <a:uLnTx/>
                <a:uFillTx/>
                <a:latin typeface="Arial" panose="020B0604020202020204" pitchFamily="34" charset="0"/>
                <a:ea typeface="Calibri" charset="0"/>
                <a:cs typeface="Arial" panose="020B0604020202020204" pitchFamily="34" charset="0"/>
              </a:rPr>
              <a:t> </a:t>
            </a:r>
          </a:p>
          <a:p>
            <a:pPr marL="0" marR="0" lvl="0" indent="0" algn="ctr" defTabSz="1163623"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srgbClr val="0070C0"/>
                </a:solidFill>
                <a:effectLst/>
                <a:uLnTx/>
                <a:uFillTx/>
                <a:latin typeface="Arial" panose="020B0604020202020204" pitchFamily="34" charset="0"/>
                <a:ea typeface="Calibri" charset="0"/>
                <a:cs typeface="Arial" panose="020B0604020202020204" pitchFamily="34" charset="0"/>
              </a:rPr>
              <a:t>         5% στις γυναίκες με ΣΔ</a:t>
            </a:r>
          </a:p>
          <a:p>
            <a:pPr marL="479988" marR="0" lvl="0" algn="ctr" defTabSz="1163623" rtl="0" eaLnBrk="1" fontAlgn="auto" latinLnBrk="0" hangingPunct="1">
              <a:lnSpc>
                <a:spcPct val="100000"/>
              </a:lnSpc>
              <a:spcBef>
                <a:spcPts val="0"/>
              </a:spcBef>
              <a:spcAft>
                <a:spcPts val="0"/>
              </a:spcAft>
              <a:buClr>
                <a:srgbClr val="0070C0"/>
              </a:buClr>
              <a:buSzTx/>
              <a:tabLst/>
              <a:defRPr/>
            </a:pP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Στις γυναίκες με ΣΔ η συχνότητα εμφάνισής τους στην </a:t>
            </a:r>
            <a:r>
              <a:rPr kumimoji="0" lang="el-GR" sz="2400" b="0" i="0" u="none" strike="noStrike" kern="1200" cap="none" spc="0" normalizeH="0" baseline="0" noProof="0" dirty="0" err="1">
                <a:ln>
                  <a:noFill/>
                </a:ln>
                <a:solidFill>
                  <a:prstClr val="black"/>
                </a:solidFill>
                <a:effectLst/>
                <a:uLnTx/>
                <a:uFillTx/>
                <a:latin typeface="Arial" panose="020B0604020202020204" pitchFamily="34" charset="0"/>
                <a:ea typeface="Calibri" charset="0"/>
                <a:cs typeface="Arial" panose="020B0604020202020204" pitchFamily="34" charset="0"/>
              </a:rPr>
              <a:t>προεμμηνοπαυσιακή</a:t>
            </a: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 περίοδο είναι χαμηλή, ενώ </a:t>
            </a:r>
            <a:r>
              <a:rPr kumimoji="0" lang="el-GR" sz="2400" b="1" i="0" u="none" strike="noStrike" kern="1200" cap="none" spc="0" normalizeH="0" baseline="0" noProof="0" dirty="0">
                <a:ln>
                  <a:noFill/>
                </a:ln>
                <a:solidFill>
                  <a:srgbClr val="0070C0"/>
                </a:solidFill>
                <a:effectLst/>
                <a:uLnTx/>
                <a:uFillTx/>
                <a:latin typeface="Arial" panose="020B0604020202020204" pitchFamily="34" charset="0"/>
                <a:ea typeface="Calibri" charset="0"/>
                <a:cs typeface="Arial" panose="020B0604020202020204" pitchFamily="34" charset="0"/>
              </a:rPr>
              <a:t>μετά την εμμηνόπαυση</a:t>
            </a: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 είναι ίση ή και υψηλότερη εκείνης των ανδρών</a:t>
            </a:r>
          </a:p>
          <a:p>
            <a:pPr marL="479988" marR="0" lvl="0" indent="0" algn="ctr" defTabSz="1163623" rtl="0" eaLnBrk="1" fontAlgn="auto" latinLnBrk="0" hangingPunct="1">
              <a:lnSpc>
                <a:spcPct val="100000"/>
              </a:lnSpc>
              <a:spcBef>
                <a:spcPts val="0"/>
              </a:spcBef>
              <a:spcAft>
                <a:spcPts val="0"/>
              </a:spcAft>
              <a:buClr>
                <a:srgbClr val="0070C0"/>
              </a:buClr>
              <a:buSzTx/>
              <a:buFontTx/>
              <a:buNone/>
              <a:tabLst/>
              <a:defRPr/>
            </a:pPr>
            <a:endPar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endParaRPr>
          </a:p>
          <a:p>
            <a:pPr marL="0" marR="0" lvl="0" indent="0" algn="ctr" defTabSz="1163623" rtl="0" eaLnBrk="1" fontAlgn="auto" latinLnBrk="0" hangingPunct="1">
              <a:lnSpc>
                <a:spcPct val="100000"/>
              </a:lnSpc>
              <a:spcBef>
                <a:spcPts val="0"/>
              </a:spcBef>
              <a:spcAft>
                <a:spcPts val="0"/>
              </a:spcAft>
              <a:buClr>
                <a:srgbClr val="0070C0"/>
              </a:buClr>
              <a:buSzTx/>
              <a:buFontTx/>
              <a:buNone/>
              <a:tabLst/>
              <a:defRPr/>
            </a:pP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       Τα </a:t>
            </a:r>
            <a:r>
              <a:rPr kumimoji="0" lang="el-GR" sz="2400" b="1" i="0" u="none" strike="noStrike" kern="1200" cap="none" spc="0" normalizeH="0" baseline="0" noProof="0" dirty="0" err="1">
                <a:ln>
                  <a:noFill/>
                </a:ln>
                <a:solidFill>
                  <a:srgbClr val="0070C0"/>
                </a:solidFill>
                <a:effectLst/>
                <a:uLnTx/>
                <a:uFillTx/>
                <a:latin typeface="Arial" panose="020B0604020202020204" pitchFamily="34" charset="0"/>
                <a:ea typeface="Calibri" charset="0"/>
                <a:cs typeface="Arial" panose="020B0604020202020204" pitchFamily="34" charset="0"/>
              </a:rPr>
              <a:t>κενοτοπιώδη</a:t>
            </a:r>
            <a:r>
              <a:rPr kumimoji="0" lang="el-GR" sz="2400" b="1" i="0" u="none" strike="noStrike" kern="1200" cap="none" spc="0" normalizeH="0" baseline="0" noProof="0" dirty="0">
                <a:ln>
                  <a:noFill/>
                </a:ln>
                <a:solidFill>
                  <a:srgbClr val="0070C0"/>
                </a:solidFill>
                <a:effectLst/>
                <a:uLnTx/>
                <a:uFillTx/>
                <a:latin typeface="Arial" panose="020B0604020202020204" pitchFamily="34" charset="0"/>
                <a:ea typeface="Calibri" charset="0"/>
                <a:cs typeface="Arial" panose="020B0604020202020204" pitchFamily="34" charset="0"/>
              </a:rPr>
              <a:t> </a:t>
            </a:r>
            <a:r>
              <a:rPr kumimoji="0" lang="el-GR" sz="2400" b="1" i="0" u="none" strike="noStrike" kern="1200" cap="none" spc="0" normalizeH="0" baseline="0" noProof="0" dirty="0" err="1">
                <a:ln>
                  <a:noFill/>
                </a:ln>
                <a:solidFill>
                  <a:srgbClr val="0070C0"/>
                </a:solidFill>
                <a:effectLst/>
                <a:uLnTx/>
                <a:uFillTx/>
                <a:latin typeface="Arial" panose="020B0604020202020204" pitchFamily="34" charset="0"/>
                <a:ea typeface="Calibri" charset="0"/>
                <a:cs typeface="Arial" panose="020B0604020202020204" pitchFamily="34" charset="0"/>
              </a:rPr>
              <a:t>έμφρακτα</a:t>
            </a:r>
            <a:r>
              <a:rPr kumimoji="0" lang="el-GR" sz="2400" b="1" i="0" u="none" strike="noStrike" kern="1200" cap="none" spc="0" normalizeH="0" baseline="0" noProof="0" dirty="0">
                <a:ln>
                  <a:noFill/>
                </a:ln>
                <a:solidFill>
                  <a:srgbClr val="0070C0"/>
                </a:solidFill>
                <a:effectLst/>
                <a:uLnTx/>
                <a:uFillTx/>
                <a:latin typeface="Arial" panose="020B0604020202020204" pitchFamily="34" charset="0"/>
                <a:ea typeface="Calibri" charset="0"/>
                <a:cs typeface="Arial" panose="020B0604020202020204" pitchFamily="34" charset="0"/>
              </a:rPr>
              <a:t> </a:t>
            </a: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είναι κατά </a:t>
            </a:r>
            <a:r>
              <a:rPr kumimoji="0" lang="el-GR" sz="2400" b="1" i="0" u="none" strike="noStrike" kern="1200" cap="none" spc="0" normalizeH="0" baseline="0" noProof="0" dirty="0">
                <a:ln>
                  <a:noFill/>
                </a:ln>
                <a:solidFill>
                  <a:srgbClr val="0070C0"/>
                </a:solidFill>
                <a:effectLst/>
                <a:uLnTx/>
                <a:uFillTx/>
                <a:latin typeface="Arial" panose="020B0604020202020204" pitchFamily="34" charset="0"/>
                <a:ea typeface="Calibri" charset="0"/>
                <a:cs typeface="Arial" panose="020B0604020202020204" pitchFamily="34" charset="0"/>
              </a:rPr>
              <a:t>34% </a:t>
            </a: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περισσότερα σε άτομα με ΣΔ, ενώ τα </a:t>
            </a:r>
            <a:r>
              <a:rPr kumimoji="0" lang="el-GR" sz="2400" b="1" i="0" u="none" strike="noStrike" kern="1200" cap="none" spc="0" normalizeH="0" baseline="0" noProof="0" dirty="0" err="1">
                <a:ln>
                  <a:noFill/>
                </a:ln>
                <a:solidFill>
                  <a:srgbClr val="0070C0"/>
                </a:solidFill>
                <a:effectLst/>
                <a:uLnTx/>
                <a:uFillTx/>
                <a:latin typeface="Arial" panose="020B0604020202020204" pitchFamily="34" charset="0"/>
                <a:ea typeface="Calibri" charset="0"/>
                <a:cs typeface="Arial" panose="020B0604020202020204" pitchFamily="34" charset="0"/>
              </a:rPr>
              <a:t>αθηροσκληρωτικά</a:t>
            </a:r>
            <a:r>
              <a:rPr kumimoji="0" lang="el-GR" sz="2400" b="1" i="0" u="none" strike="noStrike" kern="1200" cap="none" spc="0" normalizeH="0" baseline="0" noProof="0" dirty="0">
                <a:ln>
                  <a:noFill/>
                </a:ln>
                <a:solidFill>
                  <a:srgbClr val="0070C0"/>
                </a:solidFill>
                <a:effectLst/>
                <a:uLnTx/>
                <a:uFillTx/>
                <a:latin typeface="Arial" panose="020B0604020202020204" pitchFamily="34" charset="0"/>
                <a:ea typeface="Calibri" charset="0"/>
                <a:cs typeface="Arial" panose="020B0604020202020204" pitchFamily="34" charset="0"/>
              </a:rPr>
              <a:t> </a:t>
            </a: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ΑΕΕ είναι </a:t>
            </a:r>
            <a:r>
              <a:rPr kumimoji="0" lang="el-GR" sz="2400" b="1" i="0" u="none" strike="noStrike" kern="1200" cap="none" spc="0" normalizeH="0" baseline="0" noProof="0" dirty="0">
                <a:ln>
                  <a:noFill/>
                </a:ln>
                <a:solidFill>
                  <a:srgbClr val="0070C0"/>
                </a:solidFill>
                <a:effectLst/>
                <a:uLnTx/>
                <a:uFillTx/>
                <a:latin typeface="Arial" panose="020B0604020202020204" pitchFamily="34" charset="0"/>
                <a:ea typeface="Calibri" charset="0"/>
                <a:cs typeface="Arial" panose="020B0604020202020204" pitchFamily="34" charset="0"/>
              </a:rPr>
              <a:t>διπλάσια </a:t>
            </a: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σε σύγκριση με τα άτομα χωρίς ΣΔ.</a:t>
            </a:r>
          </a:p>
        </p:txBody>
      </p:sp>
      <p:sp>
        <p:nvSpPr>
          <p:cNvPr id="10" name="3 - Στρογγυλεμένο ορθογώνιο">
            <a:extLst>
              <a:ext uri="{FF2B5EF4-FFF2-40B4-BE49-F238E27FC236}">
                <a16:creationId xmlns:a16="http://schemas.microsoft.com/office/drawing/2014/main" id="{38A84E80-582C-413D-A716-E8FBCE329BF1}"/>
              </a:ext>
            </a:extLst>
          </p:cNvPr>
          <p:cNvSpPr/>
          <p:nvPr/>
        </p:nvSpPr>
        <p:spPr>
          <a:xfrm>
            <a:off x="1" y="6453336"/>
            <a:ext cx="11923415" cy="40466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l-GR" sz="900" b="1" i="0" u="none" strike="noStrike" kern="1200" cap="none" spc="0" normalizeH="0" baseline="0" noProof="0" dirty="0">
                <a:ln>
                  <a:noFill/>
                </a:ln>
                <a:solidFill>
                  <a:srgbClr val="002060"/>
                </a:solidFill>
                <a:effectLst/>
                <a:uLnTx/>
                <a:uFillTx/>
                <a:latin typeface="Calibri" panose="020F0502020204030204"/>
                <a:ea typeface="+mn-ea"/>
                <a:cs typeface="+mn-cs"/>
              </a:rPr>
              <a:t>Ελληνική Διαβητολογική Εταιρεία. Κατευθυντήριες Οδηγίες για τη Διαχείριση του Διαβητικού Ασθενούς (20</a:t>
            </a:r>
            <a:r>
              <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rPr>
              <a:t>2</a:t>
            </a:r>
            <a:r>
              <a:rPr kumimoji="0" lang="el-GR" sz="900" b="1" i="0" u="none" strike="noStrike" kern="1200" cap="none" spc="0" normalizeH="0" baseline="0" noProof="0" dirty="0">
                <a:ln>
                  <a:noFill/>
                </a:ln>
                <a:solidFill>
                  <a:srgbClr val="002060"/>
                </a:solidFill>
                <a:effectLst/>
                <a:uLnTx/>
                <a:uFillTx/>
                <a:latin typeface="Calibri" panose="020F0502020204030204"/>
                <a:ea typeface="+mn-ea"/>
                <a:cs typeface="+mn-cs"/>
              </a:rPr>
              <a:t>1). Διαθέσιμο σε  </a:t>
            </a:r>
            <a:r>
              <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hlinkClick r:id="rId2"/>
              </a:rPr>
              <a:t>https://drive.google.com/file/d/1L-zjpv1cYIWlItTDvlW_ljZR4q7esZkx/view</a:t>
            </a:r>
            <a:r>
              <a:rPr kumimoji="0" lang="el-GR" sz="900" b="1" i="0" u="none" strike="noStrike" kern="1200" cap="none" spc="0" normalizeH="0" baseline="0" noProof="0" dirty="0">
                <a:ln>
                  <a:noFill/>
                </a:ln>
                <a:solidFill>
                  <a:srgbClr val="002060"/>
                </a:solidFill>
                <a:effectLst/>
                <a:uLnTx/>
                <a:uFillTx/>
                <a:latin typeface="Calibri" panose="020F0502020204030204"/>
                <a:ea typeface="+mn-ea"/>
                <a:cs typeface="+mn-cs"/>
              </a:rPr>
              <a:t>. Τελευταία πρόσβαση </a:t>
            </a:r>
            <a:r>
              <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rPr>
              <a:t>06 </a:t>
            </a:r>
            <a:r>
              <a:rPr kumimoji="0" lang="el-GR" sz="900" b="1" i="0" u="none" strike="noStrike" kern="1200" cap="none" spc="0" normalizeH="0" baseline="0" noProof="0" dirty="0">
                <a:ln>
                  <a:noFill/>
                </a:ln>
                <a:solidFill>
                  <a:srgbClr val="002060"/>
                </a:solidFill>
                <a:effectLst/>
                <a:uLnTx/>
                <a:uFillTx/>
                <a:latin typeface="Calibri" panose="020F0502020204030204"/>
                <a:ea typeface="+mn-ea"/>
                <a:cs typeface="+mn-cs"/>
              </a:rPr>
              <a:t>Μαρτίου 2022. </a:t>
            </a:r>
          </a:p>
        </p:txBody>
      </p:sp>
      <p:sp>
        <p:nvSpPr>
          <p:cNvPr id="9" name="TextBox 8">
            <a:extLst>
              <a:ext uri="{FF2B5EF4-FFF2-40B4-BE49-F238E27FC236}">
                <a16:creationId xmlns:a16="http://schemas.microsoft.com/office/drawing/2014/main" id="{79F91EC4-C956-4F0F-B56E-AAA9A2E23AA4}"/>
              </a:ext>
            </a:extLst>
          </p:cNvPr>
          <p:cNvSpPr txBox="1"/>
          <p:nvPr/>
        </p:nvSpPr>
        <p:spPr>
          <a:xfrm>
            <a:off x="1683155" y="767061"/>
            <a:ext cx="1072880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effectLst/>
                <a:uLnTx/>
                <a:uFillTx/>
                <a:latin typeface="Arial-BoldMT"/>
                <a:ea typeface="+mn-ea"/>
                <a:cs typeface="+mn-cs"/>
              </a:rPr>
              <a:t>Αγγειακά εγκεφαλικά επεισόδια (ΑΕΕ) και Σακχαρώδης Διαβήτης (ΣΔ)</a:t>
            </a:r>
            <a:endParaRPr kumimoji="0" lang="el-GR" sz="2400" b="0"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315139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 calcmode="lin" valueType="num">
                                      <p:cBhvr additive="base">
                                        <p:cTn id="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anim calcmode="lin" valueType="num">
                                      <p:cBhvr additive="base">
                                        <p:cTn id="1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anim calcmode="lin" valueType="num">
                                      <p:cBhvr additive="base">
                                        <p:cTn id="15"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anim calcmode="lin" valueType="num">
                                      <p:cBhvr additive="base">
                                        <p:cTn id="21"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8A644821-DFF2-41A4-B723-DDBC98FAC6C3}"/>
              </a:ext>
            </a:extLst>
          </p:cNvPr>
          <p:cNvPicPr>
            <a:picLocks noChangeAspect="1"/>
          </p:cNvPicPr>
          <p:nvPr/>
        </p:nvPicPr>
        <p:blipFill>
          <a:blip r:embed="rId2"/>
          <a:stretch>
            <a:fillRect/>
          </a:stretch>
        </p:blipFill>
        <p:spPr>
          <a:xfrm rot="5400000">
            <a:off x="4893017" y="-1795275"/>
            <a:ext cx="2583766" cy="10937456"/>
          </a:xfrm>
          <a:prstGeom prst="rect">
            <a:avLst/>
          </a:prstGeom>
        </p:spPr>
      </p:pic>
      <p:sp>
        <p:nvSpPr>
          <p:cNvPr id="6" name="TextBox 5">
            <a:extLst>
              <a:ext uri="{FF2B5EF4-FFF2-40B4-BE49-F238E27FC236}">
                <a16:creationId xmlns:a16="http://schemas.microsoft.com/office/drawing/2014/main" id="{755EADDB-58B9-483C-B514-A3E6B5B54038}"/>
              </a:ext>
            </a:extLst>
          </p:cNvPr>
          <p:cNvSpPr txBox="1"/>
          <p:nvPr/>
        </p:nvSpPr>
        <p:spPr>
          <a:xfrm>
            <a:off x="968587" y="5120047"/>
            <a:ext cx="10574867" cy="1015663"/>
          </a:xfrm>
          <a:prstGeom prst="rect">
            <a:avLst/>
          </a:prstGeom>
          <a:noFill/>
        </p:spPr>
        <p:txBody>
          <a:bodyPr wrap="square">
            <a:spAutoFit/>
          </a:bodyPr>
          <a:lstStyle/>
          <a:p>
            <a:pPr algn="ctr"/>
            <a:r>
              <a:rPr lang="en-US" sz="2000" b="1" dirty="0">
                <a:solidFill>
                  <a:srgbClr val="002060"/>
                </a:solidFill>
                <a:latin typeface="Arial" panose="020B0604020202020204" pitchFamily="34" charset="0"/>
                <a:cs typeface="Arial" panose="020B0604020202020204" pitchFamily="34" charset="0"/>
              </a:rPr>
              <a:t>Greater GV </a:t>
            </a:r>
            <a:r>
              <a:rPr lang="en-US" sz="2000" dirty="0">
                <a:latin typeface="Arial" panose="020B0604020202020204" pitchFamily="34" charset="0"/>
                <a:cs typeface="Arial" panose="020B0604020202020204" pitchFamily="34" charset="0"/>
              </a:rPr>
              <a:t>of acute stroke patients may be related to </a:t>
            </a:r>
            <a:r>
              <a:rPr lang="en-US" sz="2000" b="1" dirty="0">
                <a:solidFill>
                  <a:srgbClr val="002060"/>
                </a:solidFill>
                <a:latin typeface="Arial" panose="020B0604020202020204" pitchFamily="34" charset="0"/>
                <a:cs typeface="Arial" panose="020B0604020202020204" pitchFamily="34" charset="0"/>
              </a:rPr>
              <a:t>lower odds of neurological</a:t>
            </a:r>
          </a:p>
          <a:p>
            <a:pPr algn="ctr"/>
            <a:r>
              <a:rPr lang="en-US" sz="2000" b="1" dirty="0">
                <a:solidFill>
                  <a:srgbClr val="002060"/>
                </a:solidFill>
                <a:latin typeface="Arial" panose="020B0604020202020204" pitchFamily="34" charset="0"/>
                <a:cs typeface="Arial" panose="020B0604020202020204" pitchFamily="34" charset="0"/>
              </a:rPr>
              <a:t>improvement during hospitalization. </a:t>
            </a:r>
          </a:p>
          <a:p>
            <a:pPr algn="ctr"/>
            <a:r>
              <a:rPr lang="en-US" sz="2000" dirty="0">
                <a:latin typeface="Arial" panose="020B0604020202020204" pitchFamily="34" charset="0"/>
                <a:cs typeface="Arial" panose="020B0604020202020204" pitchFamily="34" charset="0"/>
              </a:rPr>
              <a:t>No association was disclosed between GV indices and 3-month clinical outcomes.</a:t>
            </a:r>
            <a:endParaRPr lang="el-GR" sz="20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83941FF-E8B7-4B3F-98B3-B63D6EF1A823}"/>
              </a:ext>
            </a:extLst>
          </p:cNvPr>
          <p:cNvSpPr txBox="1"/>
          <p:nvPr/>
        </p:nvSpPr>
        <p:spPr>
          <a:xfrm>
            <a:off x="6096000" y="6529704"/>
            <a:ext cx="6096000" cy="307777"/>
          </a:xfrm>
          <a:prstGeom prst="rect">
            <a:avLst/>
          </a:prstGeom>
          <a:noFill/>
        </p:spPr>
        <p:txBody>
          <a:bodyPr wrap="square">
            <a:spAutoFit/>
          </a:bodyPr>
          <a:lstStyle/>
          <a:p>
            <a:pPr algn="r"/>
            <a:r>
              <a:rPr lang="nl-NL" sz="1400" dirty="0">
                <a:latin typeface="Arial" panose="020B0604020202020204" pitchFamily="34" charset="0"/>
                <a:cs typeface="Arial" panose="020B0604020202020204" pitchFamily="34" charset="0"/>
              </a:rPr>
              <a:t>Ther Adv Neurol Disord 2021, Vol. 14: 1–13</a:t>
            </a:r>
            <a:endParaRPr lang="el-GR" sz="1400" dirty="0">
              <a:latin typeface="Arial" panose="020B0604020202020204" pitchFamily="34" charset="0"/>
              <a:cs typeface="Arial" panose="020B0604020202020204" pitchFamily="34" charset="0"/>
            </a:endParaRPr>
          </a:p>
        </p:txBody>
      </p:sp>
      <p:pic>
        <p:nvPicPr>
          <p:cNvPr id="8" name="Εικόνα 7">
            <a:extLst>
              <a:ext uri="{FF2B5EF4-FFF2-40B4-BE49-F238E27FC236}">
                <a16:creationId xmlns:a16="http://schemas.microsoft.com/office/drawing/2014/main" id="{317FE0B4-5253-44ED-9B33-04C57D3FACA1}"/>
              </a:ext>
            </a:extLst>
          </p:cNvPr>
          <p:cNvPicPr>
            <a:picLocks noChangeAspect="1"/>
          </p:cNvPicPr>
          <p:nvPr/>
        </p:nvPicPr>
        <p:blipFill>
          <a:blip r:embed="rId3"/>
          <a:stretch>
            <a:fillRect/>
          </a:stretch>
        </p:blipFill>
        <p:spPr>
          <a:xfrm>
            <a:off x="2042159" y="252433"/>
            <a:ext cx="5344161" cy="1781387"/>
          </a:xfrm>
          <a:prstGeom prst="rect">
            <a:avLst/>
          </a:prstGeom>
        </p:spPr>
      </p:pic>
    </p:spTree>
    <p:extLst>
      <p:ext uri="{BB962C8B-B14F-4D97-AF65-F5344CB8AC3E}">
        <p14:creationId xmlns:p14="http://schemas.microsoft.com/office/powerpoint/2010/main" val="26730191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D391BB85-7972-48B7-9A1D-7C03F9D463D3}"/>
              </a:ext>
            </a:extLst>
          </p:cNvPr>
          <p:cNvPicPr>
            <a:picLocks noChangeAspect="1"/>
          </p:cNvPicPr>
          <p:nvPr/>
        </p:nvPicPr>
        <p:blipFill>
          <a:blip r:embed="rId2"/>
          <a:stretch>
            <a:fillRect/>
          </a:stretch>
        </p:blipFill>
        <p:spPr>
          <a:xfrm>
            <a:off x="2841825" y="115375"/>
            <a:ext cx="6508347" cy="2540064"/>
          </a:xfrm>
          <a:prstGeom prst="rect">
            <a:avLst/>
          </a:prstGeom>
        </p:spPr>
      </p:pic>
      <p:sp>
        <p:nvSpPr>
          <p:cNvPr id="6" name="TextBox 5">
            <a:extLst>
              <a:ext uri="{FF2B5EF4-FFF2-40B4-BE49-F238E27FC236}">
                <a16:creationId xmlns:a16="http://schemas.microsoft.com/office/drawing/2014/main" id="{A3EE59EE-B6C5-4438-9E9D-9F41E261A77E}"/>
              </a:ext>
            </a:extLst>
          </p:cNvPr>
          <p:cNvSpPr txBox="1"/>
          <p:nvPr/>
        </p:nvSpPr>
        <p:spPr>
          <a:xfrm>
            <a:off x="6236414" y="6434848"/>
            <a:ext cx="6096000" cy="307777"/>
          </a:xfrm>
          <a:prstGeom prst="rect">
            <a:avLst/>
          </a:prstGeom>
          <a:noFill/>
        </p:spPr>
        <p:txBody>
          <a:bodyPr wrap="square">
            <a:spAutoFit/>
          </a:bodyPr>
          <a:lstStyle/>
          <a:p>
            <a:pPr algn="l"/>
            <a:r>
              <a:rPr lang="en-US" sz="1400" dirty="0">
                <a:latin typeface="Arial" panose="020B0604020202020204" pitchFamily="34" charset="0"/>
                <a:cs typeface="Arial" panose="020B0604020202020204" pitchFamily="34" charset="0"/>
              </a:rPr>
              <a:t>J </a:t>
            </a:r>
            <a:r>
              <a:rPr lang="en-US" sz="1400" dirty="0" err="1">
                <a:latin typeface="Arial" panose="020B0604020202020204" pitchFamily="34" charset="0"/>
                <a:cs typeface="Arial" panose="020B0604020202020204" pitchFamily="34" charset="0"/>
              </a:rPr>
              <a:t>Transl</a:t>
            </a:r>
            <a:r>
              <a:rPr lang="en-US" sz="1400" dirty="0">
                <a:latin typeface="Arial" panose="020B0604020202020204" pitchFamily="34" charset="0"/>
                <a:cs typeface="Arial" panose="020B0604020202020204" pitchFamily="34" charset="0"/>
              </a:rPr>
              <a:t> Med (2020) 18:414 https://doi.org/10.1186/s12967-020-02586-4</a:t>
            </a:r>
            <a:endParaRPr lang="el-GR" sz="1400" dirty="0">
              <a:latin typeface="Arial" panose="020B0604020202020204" pitchFamily="34" charset="0"/>
              <a:cs typeface="Arial" panose="020B0604020202020204" pitchFamily="34" charset="0"/>
            </a:endParaRPr>
          </a:p>
        </p:txBody>
      </p:sp>
      <p:pic>
        <p:nvPicPr>
          <p:cNvPr id="3" name="Εικόνα 2">
            <a:extLst>
              <a:ext uri="{FF2B5EF4-FFF2-40B4-BE49-F238E27FC236}">
                <a16:creationId xmlns:a16="http://schemas.microsoft.com/office/drawing/2014/main" id="{D4BDACC3-6634-6F97-BA7D-16901827E63B}"/>
              </a:ext>
            </a:extLst>
          </p:cNvPr>
          <p:cNvPicPr>
            <a:picLocks noChangeAspect="1"/>
          </p:cNvPicPr>
          <p:nvPr/>
        </p:nvPicPr>
        <p:blipFill>
          <a:blip r:embed="rId3"/>
          <a:stretch>
            <a:fillRect/>
          </a:stretch>
        </p:blipFill>
        <p:spPr>
          <a:xfrm>
            <a:off x="2403270" y="2735615"/>
            <a:ext cx="7385455" cy="1627668"/>
          </a:xfrm>
          <a:prstGeom prst="rect">
            <a:avLst/>
          </a:prstGeom>
        </p:spPr>
      </p:pic>
      <p:pic>
        <p:nvPicPr>
          <p:cNvPr id="7" name="Εικόνα 6">
            <a:extLst>
              <a:ext uri="{FF2B5EF4-FFF2-40B4-BE49-F238E27FC236}">
                <a16:creationId xmlns:a16="http://schemas.microsoft.com/office/drawing/2014/main" id="{781659DB-6BEC-EF8E-AE5D-D0FA22377245}"/>
              </a:ext>
            </a:extLst>
          </p:cNvPr>
          <p:cNvPicPr>
            <a:picLocks noChangeAspect="1"/>
          </p:cNvPicPr>
          <p:nvPr/>
        </p:nvPicPr>
        <p:blipFill>
          <a:blip r:embed="rId4"/>
          <a:stretch>
            <a:fillRect/>
          </a:stretch>
        </p:blipFill>
        <p:spPr>
          <a:xfrm>
            <a:off x="4084320" y="4242581"/>
            <a:ext cx="3840479" cy="1753744"/>
          </a:xfrm>
          <a:prstGeom prst="rect">
            <a:avLst/>
          </a:prstGeom>
        </p:spPr>
      </p:pic>
    </p:spTree>
    <p:extLst>
      <p:ext uri="{BB962C8B-B14F-4D97-AF65-F5344CB8AC3E}">
        <p14:creationId xmlns:p14="http://schemas.microsoft.com/office/powerpoint/2010/main" val="11818130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93BF396-8FAC-D808-0D77-683833411D92}"/>
              </a:ext>
            </a:extLst>
          </p:cNvPr>
          <p:cNvSpPr>
            <a:spLocks noGrp="1"/>
          </p:cNvSpPr>
          <p:nvPr>
            <p:ph type="title"/>
          </p:nvPr>
        </p:nvSpPr>
        <p:spPr>
          <a:xfrm>
            <a:off x="1901196" y="703562"/>
            <a:ext cx="8911687" cy="737330"/>
          </a:xfrm>
        </p:spPr>
        <p:txBody>
          <a:bodyPr>
            <a:normAutofit/>
          </a:bodyPr>
          <a:lstStyle/>
          <a:p>
            <a:pPr algn="ctr"/>
            <a:r>
              <a:rPr lang="el-GR" sz="2800" b="1" dirty="0">
                <a:solidFill>
                  <a:schemeClr val="tx1"/>
                </a:solidFill>
                <a:latin typeface="Arial" panose="020B0604020202020204" pitchFamily="34" charset="0"/>
                <a:cs typeface="Arial" panose="020B0604020202020204" pitchFamily="34" charset="0"/>
              </a:rPr>
              <a:t>Συμπεράσματα</a:t>
            </a:r>
            <a:r>
              <a:rPr lang="en-US" sz="2800" b="1" dirty="0">
                <a:solidFill>
                  <a:schemeClr val="tx1"/>
                </a:solidFill>
                <a:latin typeface="Arial" panose="020B0604020202020204" pitchFamily="34" charset="0"/>
                <a:cs typeface="Arial" panose="020B0604020202020204" pitchFamily="34" charset="0"/>
              </a:rPr>
              <a:t> </a:t>
            </a:r>
            <a:r>
              <a:rPr lang="el-GR" sz="2800" b="1" dirty="0">
                <a:solidFill>
                  <a:schemeClr val="tx1"/>
                </a:solidFill>
                <a:latin typeface="Arial" panose="020B0604020202020204" pitchFamily="34" charset="0"/>
                <a:cs typeface="Arial" panose="020B0604020202020204" pitchFamily="34" charset="0"/>
              </a:rPr>
              <a:t>για την οξεία φάση</a:t>
            </a:r>
          </a:p>
        </p:txBody>
      </p:sp>
      <p:sp>
        <p:nvSpPr>
          <p:cNvPr id="3" name="Θέση περιεχομένου 2">
            <a:extLst>
              <a:ext uri="{FF2B5EF4-FFF2-40B4-BE49-F238E27FC236}">
                <a16:creationId xmlns:a16="http://schemas.microsoft.com/office/drawing/2014/main" id="{7CE2C651-9946-3FE4-EEDE-F73F088CB8CD}"/>
              </a:ext>
            </a:extLst>
          </p:cNvPr>
          <p:cNvSpPr>
            <a:spLocks noGrp="1"/>
          </p:cNvSpPr>
          <p:nvPr>
            <p:ph idx="1"/>
          </p:nvPr>
        </p:nvSpPr>
        <p:spPr>
          <a:xfrm>
            <a:off x="2130213" y="1905000"/>
            <a:ext cx="9085792" cy="3880773"/>
          </a:xfrm>
        </p:spPr>
        <p:txBody>
          <a:bodyPr>
            <a:noAutofit/>
          </a:bodyPr>
          <a:lstStyle/>
          <a:p>
            <a:pPr algn="just">
              <a:buClr>
                <a:srgbClr val="0070C0"/>
              </a:buClr>
              <a:buFont typeface="Wingdings" panose="05000000000000000000" pitchFamily="2" charset="2"/>
              <a:buChar char="§"/>
            </a:pPr>
            <a:r>
              <a:rPr lang="el-GR" sz="2000" b="1" dirty="0">
                <a:solidFill>
                  <a:schemeClr val="tx1"/>
                </a:solidFill>
                <a:latin typeface="Arial" panose="020B0604020202020204" pitchFamily="34" charset="0"/>
                <a:cs typeface="Arial" panose="020B0604020202020204" pitchFamily="34" charset="0"/>
              </a:rPr>
              <a:t>Πολύ περιορισμένα δεδομένα </a:t>
            </a:r>
            <a:r>
              <a:rPr lang="el-GR" sz="2000" dirty="0">
                <a:solidFill>
                  <a:schemeClr val="tx1"/>
                </a:solidFill>
                <a:latin typeface="Arial" panose="020B0604020202020204" pitchFamily="34" charset="0"/>
                <a:cs typeface="Arial" panose="020B0604020202020204" pitchFamily="34" charset="0"/>
              </a:rPr>
              <a:t>από τυχαιοποιημένες κλινικές μελέτες ΑΕΕ, οι οποίες δεν ήταν ειδικά σχεδιασμένες για ασθενείς με ΣΔ</a:t>
            </a:r>
            <a:endParaRPr lang="en-US" sz="2000" dirty="0">
              <a:solidFill>
                <a:schemeClr val="tx1"/>
              </a:solidFill>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r>
              <a:rPr lang="el-GR" sz="2000" dirty="0">
                <a:solidFill>
                  <a:schemeClr val="tx1"/>
                </a:solidFill>
                <a:latin typeface="Arial" panose="020B0604020202020204" pitchFamily="34" charset="0"/>
                <a:cs typeface="Arial" panose="020B0604020202020204" pitchFamily="34" charset="0"/>
              </a:rPr>
              <a:t>Η παρουσία του ΣΔ και των υψηλών τιμών γλυκόζης </a:t>
            </a:r>
            <a:r>
              <a:rPr lang="el-GR" sz="2000" b="1" dirty="0">
                <a:solidFill>
                  <a:schemeClr val="tx1"/>
                </a:solidFill>
                <a:latin typeface="Arial" panose="020B0604020202020204" pitchFamily="34" charset="0"/>
                <a:cs typeface="Arial" panose="020B0604020202020204" pitchFamily="34" charset="0"/>
              </a:rPr>
              <a:t>δεν</a:t>
            </a:r>
            <a:r>
              <a:rPr lang="el-GR" sz="2000" dirty="0">
                <a:solidFill>
                  <a:schemeClr val="tx1"/>
                </a:solidFill>
                <a:latin typeface="Arial" panose="020B0604020202020204" pitchFamily="34" charset="0"/>
                <a:cs typeface="Arial" panose="020B0604020202020204" pitchFamily="34" charset="0"/>
              </a:rPr>
              <a:t> αποτελούν αντένδειξη για τη χορήγηση </a:t>
            </a:r>
            <a:r>
              <a:rPr lang="el-GR" sz="2000" dirty="0" err="1">
                <a:solidFill>
                  <a:schemeClr val="tx1"/>
                </a:solidFill>
                <a:latin typeface="Arial" panose="020B0604020202020204" pitchFamily="34" charset="0"/>
                <a:cs typeface="Arial" panose="020B0604020202020204" pitchFamily="34" charset="0"/>
              </a:rPr>
              <a:t>θρομβόλυσης</a:t>
            </a:r>
            <a:r>
              <a:rPr lang="el-GR" sz="2000" dirty="0">
                <a:solidFill>
                  <a:schemeClr val="tx1"/>
                </a:solidFill>
                <a:latin typeface="Arial" panose="020B0604020202020204" pitchFamily="34" charset="0"/>
                <a:cs typeface="Arial" panose="020B0604020202020204" pitchFamily="34" charset="0"/>
              </a:rPr>
              <a:t> και τη διενέργεια </a:t>
            </a:r>
            <a:r>
              <a:rPr lang="el-GR" sz="2000" dirty="0" err="1">
                <a:solidFill>
                  <a:schemeClr val="tx1"/>
                </a:solidFill>
                <a:latin typeface="Arial" panose="020B0604020202020204" pitchFamily="34" charset="0"/>
                <a:cs typeface="Arial" panose="020B0604020202020204" pitchFamily="34" charset="0"/>
              </a:rPr>
              <a:t>θρομβεκτομής</a:t>
            </a:r>
            <a:endParaRPr lang="en-US" sz="2000" dirty="0">
              <a:solidFill>
                <a:schemeClr val="tx1"/>
              </a:solidFill>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r>
              <a:rPr lang="el-GR" sz="2000" dirty="0">
                <a:solidFill>
                  <a:schemeClr val="tx1"/>
                </a:solidFill>
                <a:latin typeface="Arial" panose="020B0604020202020204" pitchFamily="34" charset="0"/>
                <a:cs typeface="Arial" panose="020B0604020202020204" pitchFamily="34" charset="0"/>
              </a:rPr>
              <a:t>Η</a:t>
            </a:r>
            <a:r>
              <a:rPr lang="el-GR" sz="2000" i="1" dirty="0">
                <a:solidFill>
                  <a:schemeClr val="tx1"/>
                </a:solidFill>
                <a:latin typeface="Arial" panose="020B0604020202020204" pitchFamily="34" charset="0"/>
                <a:cs typeface="Arial" panose="020B0604020202020204" pitchFamily="34" charset="0"/>
              </a:rPr>
              <a:t> υπεργλυκαιμία </a:t>
            </a:r>
            <a:r>
              <a:rPr lang="en-US" sz="2000" i="1" dirty="0">
                <a:solidFill>
                  <a:schemeClr val="tx1"/>
                </a:solidFill>
                <a:latin typeface="Arial" panose="020B0604020202020204" pitchFamily="34" charset="0"/>
                <a:cs typeface="Arial" panose="020B0604020202020204" pitchFamily="34" charset="0"/>
              </a:rPr>
              <a:t>per se </a:t>
            </a:r>
            <a:r>
              <a:rPr lang="el-GR" sz="2000" dirty="0">
                <a:solidFill>
                  <a:schemeClr val="tx1"/>
                </a:solidFill>
                <a:latin typeface="Arial" panose="020B0604020202020204" pitchFamily="34" charset="0"/>
                <a:cs typeface="Arial" panose="020B0604020202020204" pitchFamily="34" charset="0"/>
              </a:rPr>
              <a:t>και η </a:t>
            </a:r>
            <a:r>
              <a:rPr lang="el-GR" sz="2000" i="1" dirty="0" err="1">
                <a:solidFill>
                  <a:schemeClr val="tx1"/>
                </a:solidFill>
                <a:latin typeface="Arial" panose="020B0604020202020204" pitchFamily="34" charset="0"/>
                <a:cs typeface="Arial" panose="020B0604020202020204" pitchFamily="34" charset="0"/>
              </a:rPr>
              <a:t>γλυκαιμική</a:t>
            </a:r>
            <a:r>
              <a:rPr lang="el-GR" sz="2000" i="1" dirty="0">
                <a:solidFill>
                  <a:schemeClr val="tx1"/>
                </a:solidFill>
                <a:latin typeface="Arial" panose="020B0604020202020204" pitchFamily="34" charset="0"/>
                <a:cs typeface="Arial" panose="020B0604020202020204" pitchFamily="34" charset="0"/>
              </a:rPr>
              <a:t> μεταβλητότητα</a:t>
            </a:r>
            <a:r>
              <a:rPr lang="en-US" sz="2000" i="1" dirty="0">
                <a:solidFill>
                  <a:schemeClr val="tx1"/>
                </a:solidFill>
                <a:latin typeface="Arial" panose="020B0604020202020204" pitchFamily="34" charset="0"/>
                <a:cs typeface="Arial" panose="020B0604020202020204" pitchFamily="34" charset="0"/>
              </a:rPr>
              <a:t> </a:t>
            </a:r>
            <a:r>
              <a:rPr lang="el-GR" sz="2000" dirty="0">
                <a:solidFill>
                  <a:schemeClr val="tx1"/>
                </a:solidFill>
                <a:latin typeface="Arial" panose="020B0604020202020204" pitchFamily="34" charset="0"/>
                <a:cs typeface="Arial" panose="020B0604020202020204" pitchFamily="34" charset="0"/>
              </a:rPr>
              <a:t>επηρεάζουν την πρόγνωση και την έκβαση των διαβητικών ασθενών</a:t>
            </a:r>
            <a:r>
              <a:rPr lang="el-GR" sz="2000" i="1" dirty="0">
                <a:solidFill>
                  <a:schemeClr val="tx1"/>
                </a:solidFill>
                <a:latin typeface="Arial" panose="020B0604020202020204" pitchFamily="34" charset="0"/>
                <a:cs typeface="Arial" panose="020B0604020202020204" pitchFamily="34" charset="0"/>
              </a:rPr>
              <a:t> </a:t>
            </a:r>
            <a:r>
              <a:rPr lang="el-GR" sz="2000" dirty="0">
                <a:solidFill>
                  <a:schemeClr val="tx1"/>
                </a:solidFill>
                <a:latin typeface="Arial" panose="020B0604020202020204" pitchFamily="34" charset="0"/>
                <a:cs typeface="Arial" panose="020B0604020202020204" pitchFamily="34" charset="0"/>
              </a:rPr>
              <a:t>με ΑΕΕ</a:t>
            </a:r>
            <a:endParaRPr lang="en-US" sz="2000" dirty="0">
              <a:solidFill>
                <a:schemeClr val="tx1"/>
              </a:solidFill>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r>
              <a:rPr lang="el-GR" sz="2000" dirty="0" err="1">
                <a:solidFill>
                  <a:schemeClr val="tx1"/>
                </a:solidFill>
                <a:latin typeface="Arial" panose="020B0604020202020204" pitchFamily="34" charset="0"/>
                <a:cs typeface="Arial" panose="020B0604020202020204" pitchFamily="34" charset="0"/>
              </a:rPr>
              <a:t>Ενδονοσοκομειακά</a:t>
            </a:r>
            <a:r>
              <a:rPr lang="el-GR" sz="2000" dirty="0">
                <a:solidFill>
                  <a:schemeClr val="tx1"/>
                </a:solidFill>
                <a:latin typeface="Arial" panose="020B0604020202020204" pitchFamily="34" charset="0"/>
                <a:cs typeface="Arial" panose="020B0604020202020204" pitchFamily="34" charset="0"/>
              </a:rPr>
              <a:t> χορηγούμε </a:t>
            </a:r>
            <a:r>
              <a:rPr lang="el-GR" sz="2000" b="1" dirty="0">
                <a:solidFill>
                  <a:srgbClr val="0070C0"/>
                </a:solidFill>
                <a:latin typeface="Arial" panose="020B0604020202020204" pitchFamily="34" charset="0"/>
                <a:cs typeface="Arial" panose="020B0604020202020204" pitchFamily="34" charset="0"/>
              </a:rPr>
              <a:t>ινσουλίνη</a:t>
            </a:r>
            <a:r>
              <a:rPr lang="el-GR" sz="2000" dirty="0">
                <a:solidFill>
                  <a:schemeClr val="tx1"/>
                </a:solidFill>
                <a:latin typeface="Arial" panose="020B0604020202020204" pitchFamily="34" charset="0"/>
                <a:cs typeface="Arial" panose="020B0604020202020204" pitchFamily="34" charset="0"/>
              </a:rPr>
              <a:t> με στόχο επιπέδων </a:t>
            </a:r>
            <a:r>
              <a:rPr lang="en-US" sz="2000" dirty="0" err="1">
                <a:solidFill>
                  <a:schemeClr val="tx1"/>
                </a:solidFill>
                <a:latin typeface="Arial" panose="020B0604020202020204" pitchFamily="34" charset="0"/>
                <a:cs typeface="Arial" panose="020B0604020202020204" pitchFamily="34" charset="0"/>
              </a:rPr>
              <a:t>Glc</a:t>
            </a:r>
            <a:r>
              <a:rPr lang="en-US" sz="2000" dirty="0">
                <a:solidFill>
                  <a:schemeClr val="tx1"/>
                </a:solidFill>
                <a:latin typeface="Arial" panose="020B0604020202020204" pitchFamily="34" charset="0"/>
                <a:cs typeface="Arial" panose="020B0604020202020204" pitchFamily="34" charset="0"/>
              </a:rPr>
              <a:t>=</a:t>
            </a:r>
            <a:r>
              <a:rPr lang="en-US" sz="2000" b="1" dirty="0">
                <a:solidFill>
                  <a:srgbClr val="0070C0"/>
                </a:solidFill>
                <a:latin typeface="Arial" panose="020B0604020202020204" pitchFamily="34" charset="0"/>
                <a:cs typeface="Arial" panose="020B0604020202020204" pitchFamily="34" charset="0"/>
              </a:rPr>
              <a:t>140-180 </a:t>
            </a:r>
            <a:r>
              <a:rPr lang="en-US" sz="2000" dirty="0">
                <a:solidFill>
                  <a:schemeClr val="tx1"/>
                </a:solidFill>
                <a:latin typeface="Arial" panose="020B0604020202020204" pitchFamily="34" charset="0"/>
                <a:cs typeface="Arial" panose="020B0604020202020204" pitchFamily="34" charset="0"/>
              </a:rPr>
              <a:t>(110-140) mg/dL</a:t>
            </a:r>
          </a:p>
          <a:p>
            <a:pPr>
              <a:buClr>
                <a:srgbClr val="0070C0"/>
              </a:buClr>
              <a:buFont typeface="Wingdings" panose="05000000000000000000" pitchFamily="2" charset="2"/>
              <a:buChar char="§"/>
            </a:pPr>
            <a:r>
              <a:rPr lang="el-GR" sz="2000" dirty="0">
                <a:solidFill>
                  <a:schemeClr val="tx1"/>
                </a:solidFill>
                <a:latin typeface="Arial" panose="020B0604020202020204" pitchFamily="34" charset="0"/>
                <a:cs typeface="Arial" panose="020B0604020202020204" pitchFamily="34" charset="0"/>
              </a:rPr>
              <a:t>Τις πρώτες 72 ώρες </a:t>
            </a:r>
            <a:r>
              <a:rPr lang="el-GR" sz="2000" b="1" dirty="0">
                <a:solidFill>
                  <a:schemeClr val="tx1"/>
                </a:solidFill>
                <a:latin typeface="Arial" panose="020B0604020202020204" pitchFamily="34" charset="0"/>
                <a:cs typeface="Arial" panose="020B0604020202020204" pitchFamily="34" charset="0"/>
              </a:rPr>
              <a:t>δεν</a:t>
            </a:r>
            <a:r>
              <a:rPr lang="el-GR" sz="2000" dirty="0">
                <a:solidFill>
                  <a:schemeClr val="tx1"/>
                </a:solidFill>
                <a:latin typeface="Arial" panose="020B0604020202020204" pitchFamily="34" charset="0"/>
                <a:cs typeface="Arial" panose="020B0604020202020204" pitchFamily="34" charset="0"/>
              </a:rPr>
              <a:t> παρεμβαίνουμε στα επίπεδα της ΑΠ, εκτός αν είναι </a:t>
            </a:r>
            <a:r>
              <a:rPr lang="el-GR" sz="2000" b="1" dirty="0">
                <a:solidFill>
                  <a:srgbClr val="0070C0"/>
                </a:solidFill>
                <a:latin typeface="Arial" panose="020B0604020202020204" pitchFamily="34" charset="0"/>
                <a:cs typeface="Arial" panose="020B0604020202020204" pitchFamily="34" charset="0"/>
              </a:rPr>
              <a:t>&gt;185/110 </a:t>
            </a:r>
            <a:r>
              <a:rPr lang="en-US" sz="2000" b="1" dirty="0">
                <a:solidFill>
                  <a:srgbClr val="0070C0"/>
                </a:solidFill>
                <a:latin typeface="Arial" panose="020B0604020202020204" pitchFamily="34" charset="0"/>
                <a:cs typeface="Arial" panose="020B0604020202020204" pitchFamily="34" charset="0"/>
              </a:rPr>
              <a:t>mmHg </a:t>
            </a:r>
            <a:r>
              <a:rPr lang="el-GR" sz="2000" dirty="0">
                <a:solidFill>
                  <a:schemeClr val="tx1"/>
                </a:solidFill>
                <a:latin typeface="Arial" panose="020B0604020202020204" pitchFamily="34" charset="0"/>
                <a:cs typeface="Arial" panose="020B0604020202020204" pitchFamily="34" charset="0"/>
              </a:rPr>
              <a:t>πριν από </a:t>
            </a:r>
            <a:r>
              <a:rPr lang="el-GR" sz="2000" dirty="0" err="1">
                <a:solidFill>
                  <a:schemeClr val="tx1"/>
                </a:solidFill>
                <a:latin typeface="Arial" panose="020B0604020202020204" pitchFamily="34" charset="0"/>
                <a:cs typeface="Arial" panose="020B0604020202020204" pitchFamily="34" charset="0"/>
              </a:rPr>
              <a:t>θρομβόλυση</a:t>
            </a:r>
            <a:r>
              <a:rPr lang="el-GR" sz="2000" dirty="0">
                <a:solidFill>
                  <a:schemeClr val="tx1"/>
                </a:solidFill>
                <a:latin typeface="Arial" panose="020B0604020202020204" pitchFamily="34" charset="0"/>
                <a:cs typeface="Arial" panose="020B0604020202020204" pitchFamily="34" charset="0"/>
              </a:rPr>
              <a:t>/</a:t>
            </a:r>
            <a:r>
              <a:rPr lang="el-GR" sz="2000" dirty="0" err="1">
                <a:solidFill>
                  <a:schemeClr val="tx1"/>
                </a:solidFill>
                <a:latin typeface="Arial" panose="020B0604020202020204" pitchFamily="34" charset="0"/>
                <a:cs typeface="Arial" panose="020B0604020202020204" pitchFamily="34" charset="0"/>
              </a:rPr>
              <a:t>θρομβεκτομή</a:t>
            </a:r>
            <a:r>
              <a:rPr lang="el-GR" sz="2000" dirty="0">
                <a:solidFill>
                  <a:schemeClr val="tx1"/>
                </a:solidFill>
                <a:latin typeface="Arial" panose="020B0604020202020204" pitchFamily="34" charset="0"/>
                <a:cs typeface="Arial" panose="020B0604020202020204" pitchFamily="34" charset="0"/>
              </a:rPr>
              <a:t> ή </a:t>
            </a:r>
            <a:r>
              <a:rPr lang="el-GR" sz="2000" b="1" dirty="0">
                <a:solidFill>
                  <a:srgbClr val="0070C0"/>
                </a:solidFill>
                <a:latin typeface="Arial" panose="020B0604020202020204" pitchFamily="34" charset="0"/>
                <a:cs typeface="Arial" panose="020B0604020202020204" pitchFamily="34" charset="0"/>
              </a:rPr>
              <a:t>&gt;220/120 </a:t>
            </a:r>
            <a:r>
              <a:rPr lang="en-US" sz="2000" b="1" dirty="0">
                <a:solidFill>
                  <a:srgbClr val="0070C0"/>
                </a:solidFill>
                <a:latin typeface="Arial" panose="020B0604020202020204" pitchFamily="34" charset="0"/>
                <a:cs typeface="Arial" panose="020B0604020202020204" pitchFamily="34" charset="0"/>
              </a:rPr>
              <a:t>mmHg </a:t>
            </a:r>
            <a:r>
              <a:rPr lang="el-GR" sz="2000" dirty="0">
                <a:solidFill>
                  <a:schemeClr val="tx1"/>
                </a:solidFill>
                <a:latin typeface="Arial" panose="020B0604020202020204" pitchFamily="34" charset="0"/>
                <a:cs typeface="Arial" panose="020B0604020202020204" pitchFamily="34" charset="0"/>
              </a:rPr>
              <a:t>στους υπόλοιπους ασθενείς</a:t>
            </a:r>
          </a:p>
        </p:txBody>
      </p:sp>
    </p:spTree>
    <p:extLst>
      <p:ext uri="{BB962C8B-B14F-4D97-AF65-F5344CB8AC3E}">
        <p14:creationId xmlns:p14="http://schemas.microsoft.com/office/powerpoint/2010/main" val="15247019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 Τίτλος">
            <a:extLst>
              <a:ext uri="{FF2B5EF4-FFF2-40B4-BE49-F238E27FC236}">
                <a16:creationId xmlns:a16="http://schemas.microsoft.com/office/drawing/2014/main" id="{65B73C50-A782-A547-9A9B-2262A51E1291}"/>
              </a:ext>
            </a:extLst>
          </p:cNvPr>
          <p:cNvSpPr>
            <a:spLocks noGrp="1"/>
          </p:cNvSpPr>
          <p:nvPr>
            <p:ph type="title"/>
          </p:nvPr>
        </p:nvSpPr>
        <p:spPr>
          <a:xfrm>
            <a:off x="807317" y="512838"/>
            <a:ext cx="11055351" cy="828082"/>
          </a:xfrm>
        </p:spPr>
        <p:txBody>
          <a:bodyPr>
            <a:noAutofit/>
          </a:bodyPr>
          <a:lstStyle/>
          <a:p>
            <a:pPr lvl="0" algn="ctr" defTabSz="914400">
              <a:spcBef>
                <a:spcPts val="0"/>
              </a:spcBef>
            </a:pPr>
            <a:r>
              <a:rPr lang="el-GR" sz="3000" dirty="0">
                <a:solidFill>
                  <a:srgbClr val="002060"/>
                </a:solidFill>
                <a:latin typeface="Arial" panose="020B0604020202020204" pitchFamily="34" charset="0"/>
                <a:ea typeface="+mn-ea"/>
                <a:cs typeface="Arial" panose="020B0604020202020204" pitchFamily="34" charset="0"/>
              </a:rPr>
              <a:t>Πώς θα </a:t>
            </a:r>
            <a:r>
              <a:rPr lang="el-GR" sz="3000" dirty="0" err="1">
                <a:solidFill>
                  <a:srgbClr val="002060"/>
                </a:solidFill>
                <a:latin typeface="Arial" panose="020B0604020202020204" pitchFamily="34" charset="0"/>
                <a:ea typeface="+mn-ea"/>
                <a:cs typeface="Arial" panose="020B0604020202020204" pitchFamily="34" charset="0"/>
              </a:rPr>
              <a:t>προφυλάξω</a:t>
            </a:r>
            <a:r>
              <a:rPr lang="el-GR" sz="3000" dirty="0">
                <a:solidFill>
                  <a:srgbClr val="002060"/>
                </a:solidFill>
                <a:latin typeface="Arial" panose="020B0604020202020204" pitchFamily="34" charset="0"/>
                <a:ea typeface="+mn-ea"/>
                <a:cs typeface="Arial" panose="020B0604020202020204" pitchFamily="34" charset="0"/>
              </a:rPr>
              <a:t> τον ασθενή μου από το να μην υποστεί </a:t>
            </a:r>
            <a:br>
              <a:rPr lang="el-GR" sz="3000" dirty="0">
                <a:solidFill>
                  <a:srgbClr val="002060"/>
                </a:solidFill>
                <a:latin typeface="Arial" panose="020B0604020202020204" pitchFamily="34" charset="0"/>
                <a:ea typeface="+mn-ea"/>
                <a:cs typeface="Arial" panose="020B0604020202020204" pitchFamily="34" charset="0"/>
              </a:rPr>
            </a:br>
            <a:r>
              <a:rPr lang="el-GR" sz="3000" dirty="0">
                <a:solidFill>
                  <a:srgbClr val="002060"/>
                </a:solidFill>
                <a:latin typeface="Arial" panose="020B0604020202020204" pitchFamily="34" charset="0"/>
                <a:ea typeface="+mn-ea"/>
                <a:cs typeface="Arial" panose="020B0604020202020204" pitchFamily="34" charset="0"/>
              </a:rPr>
              <a:t>νέο ισχαιμικό εγκεφαλικό</a:t>
            </a:r>
            <a:r>
              <a:rPr lang="en-US" sz="3000" dirty="0">
                <a:solidFill>
                  <a:srgbClr val="1F497D"/>
                </a:solidFill>
                <a:latin typeface="Arial" panose="020B0604020202020204" pitchFamily="34" charset="0"/>
                <a:ea typeface="+mn-ea"/>
                <a:cs typeface="Arial" panose="020B0604020202020204" pitchFamily="34" charset="0"/>
              </a:rPr>
              <a:t>;</a:t>
            </a:r>
            <a:r>
              <a:rPr lang="el-GR" sz="3000" dirty="0">
                <a:solidFill>
                  <a:srgbClr val="1F497D"/>
                </a:solidFill>
                <a:latin typeface="Arial" panose="020B0604020202020204" pitchFamily="34" charset="0"/>
                <a:ea typeface="+mn-ea"/>
                <a:cs typeface="Arial" panose="020B0604020202020204" pitchFamily="34" charset="0"/>
              </a:rPr>
              <a:t> </a:t>
            </a:r>
            <a:endParaRPr lang="en-US" sz="3000" dirty="0">
              <a:solidFill>
                <a:srgbClr val="1F497D"/>
              </a:solidFill>
              <a:latin typeface="Arial" panose="020B0604020202020204" pitchFamily="34" charset="0"/>
              <a:ea typeface="+mn-ea"/>
              <a:cs typeface="Arial" panose="020B0604020202020204" pitchFamily="34" charset="0"/>
            </a:endParaRPr>
          </a:p>
        </p:txBody>
      </p:sp>
      <p:pic>
        <p:nvPicPr>
          <p:cNvPr id="35" name="Εικόνα 34">
            <a:extLst>
              <a:ext uri="{FF2B5EF4-FFF2-40B4-BE49-F238E27FC236}">
                <a16:creationId xmlns:a16="http://schemas.microsoft.com/office/drawing/2014/main" id="{F0BCE977-B2F3-A4AA-3A22-EB40E94D2EE5}"/>
              </a:ext>
            </a:extLst>
          </p:cNvPr>
          <p:cNvPicPr>
            <a:picLocks noChangeAspect="1"/>
          </p:cNvPicPr>
          <p:nvPr/>
        </p:nvPicPr>
        <p:blipFill rotWithShape="1">
          <a:blip r:embed="rId2">
            <a:extLst>
              <a:ext uri="{28A0092B-C50C-407E-A947-70E740481C1C}">
                <a14:useLocalDpi xmlns:a14="http://schemas.microsoft.com/office/drawing/2010/main" val="0"/>
              </a:ext>
            </a:extLst>
          </a:blip>
          <a:srcRect l="904" r="857" b="1424"/>
          <a:stretch/>
        </p:blipFill>
        <p:spPr>
          <a:xfrm>
            <a:off x="4302064" y="1859279"/>
            <a:ext cx="4720716" cy="4262363"/>
          </a:xfrm>
          <a:prstGeom prst="rect">
            <a:avLst/>
          </a:prstGeom>
        </p:spPr>
      </p:pic>
      <p:sp>
        <p:nvSpPr>
          <p:cNvPr id="2" name="TextBox 1">
            <a:extLst>
              <a:ext uri="{FF2B5EF4-FFF2-40B4-BE49-F238E27FC236}">
                <a16:creationId xmlns:a16="http://schemas.microsoft.com/office/drawing/2014/main" id="{0C18CEAE-7D3F-11F7-7D9C-0C108EB5E9A8}"/>
              </a:ext>
            </a:extLst>
          </p:cNvPr>
          <p:cNvSpPr txBox="1"/>
          <p:nvPr/>
        </p:nvSpPr>
        <p:spPr>
          <a:xfrm>
            <a:off x="8697431" y="6444055"/>
            <a:ext cx="3376245"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Lip et al. </a:t>
            </a:r>
            <a:r>
              <a:rPr lang="en" sz="1400" dirty="0">
                <a:latin typeface="Arial" panose="020B0604020202020204" pitchFamily="34" charset="0"/>
                <a:cs typeface="Arial" panose="020B0604020202020204" pitchFamily="34" charset="0"/>
              </a:rPr>
              <a:t>European Heart Journal (2022)</a:t>
            </a:r>
          </a:p>
        </p:txBody>
      </p:sp>
    </p:spTree>
    <p:extLst>
      <p:ext uri="{BB962C8B-B14F-4D97-AF65-F5344CB8AC3E}">
        <p14:creationId xmlns:p14="http://schemas.microsoft.com/office/powerpoint/2010/main" val="3837137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164B26C-AEAD-909B-4848-9D4F6AA3289E}"/>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0580BBE2-EC02-ED0D-A1A2-664DBD68F88B}"/>
              </a:ext>
            </a:extLst>
          </p:cNvPr>
          <p:cNvSpPr>
            <a:spLocks noGrp="1"/>
          </p:cNvSpPr>
          <p:nvPr>
            <p:ph idx="1"/>
          </p:nvPr>
        </p:nvSpPr>
        <p:spPr/>
        <p:txBody>
          <a:bodyPr>
            <a:normAutofit/>
          </a:bodyPr>
          <a:lstStyle/>
          <a:p>
            <a:r>
              <a:rPr lang="el-GR" sz="2400" dirty="0">
                <a:solidFill>
                  <a:srgbClr val="002060"/>
                </a:solidFill>
                <a:latin typeface="Arial" panose="020B0604020202020204" pitchFamily="34" charset="0"/>
                <a:cs typeface="Arial" panose="020B0604020202020204" pitchFamily="34" charset="0"/>
              </a:rPr>
              <a:t>ΑΡΤΗΡΙΑΚΗ ΠΙΕΣΗ</a:t>
            </a:r>
          </a:p>
        </p:txBody>
      </p:sp>
      <p:sp>
        <p:nvSpPr>
          <p:cNvPr id="4" name="Θέση κειμένου 3">
            <a:extLst>
              <a:ext uri="{FF2B5EF4-FFF2-40B4-BE49-F238E27FC236}">
                <a16:creationId xmlns:a16="http://schemas.microsoft.com/office/drawing/2014/main" id="{9F42EF01-25E0-B437-07C9-56E34CAC7B30}"/>
              </a:ext>
            </a:extLst>
          </p:cNvPr>
          <p:cNvSpPr>
            <a:spLocks noGrp="1"/>
          </p:cNvSpPr>
          <p:nvPr>
            <p:ph type="body" sz="quarter" idx="12"/>
          </p:nvPr>
        </p:nvSpPr>
        <p:spPr/>
        <p:txBody>
          <a:bodyPr/>
          <a:lstStyle/>
          <a:p>
            <a:endParaRPr lang="el-GR"/>
          </a:p>
        </p:txBody>
      </p:sp>
    </p:spTree>
    <p:extLst>
      <p:ext uri="{BB962C8B-B14F-4D97-AF65-F5344CB8AC3E}">
        <p14:creationId xmlns:p14="http://schemas.microsoft.com/office/powerpoint/2010/main" val="808733984"/>
      </p:ext>
    </p:extLst>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480" y="299791"/>
            <a:ext cx="12192000" cy="1143000"/>
          </a:xfrm>
        </p:spPr>
        <p:txBody>
          <a:bodyPr>
            <a:normAutofit/>
          </a:bodyPr>
          <a:lstStyle/>
          <a:p>
            <a:pPr algn="ctr"/>
            <a:r>
              <a:rPr lang="en-US" sz="2800" b="1" dirty="0">
                <a:solidFill>
                  <a:srgbClr val="003366"/>
                </a:solidFill>
                <a:latin typeface="Arial"/>
              </a:rPr>
              <a:t>Hypertension is the most important modifiable risk factor</a:t>
            </a:r>
            <a:br>
              <a:rPr lang="en-US" sz="2800" b="1" dirty="0">
                <a:solidFill>
                  <a:srgbClr val="003366"/>
                </a:solidFill>
                <a:latin typeface="Arial"/>
              </a:rPr>
            </a:br>
            <a:r>
              <a:rPr lang="en-US" sz="2800" b="1" dirty="0">
                <a:solidFill>
                  <a:srgbClr val="003366"/>
                </a:solidFill>
                <a:latin typeface="Arial"/>
              </a:rPr>
              <a:t>INTERSTROKE 2</a:t>
            </a:r>
            <a:endParaRPr lang="el-GR" sz="2800" b="1" dirty="0">
              <a:solidFill>
                <a:srgbClr val="003366"/>
              </a:solidFill>
              <a:latin typeface="Arial"/>
            </a:endParaRPr>
          </a:p>
        </p:txBody>
      </p:sp>
      <p:pic>
        <p:nvPicPr>
          <p:cNvPr id="2253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41700" y="1328376"/>
            <a:ext cx="7069199" cy="5025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904312" y="6473551"/>
            <a:ext cx="3312368" cy="307777"/>
          </a:xfrm>
          <a:prstGeom prst="rect">
            <a:avLst/>
          </a:prstGeom>
          <a:noFill/>
        </p:spPr>
        <p:txBody>
          <a:bodyPr wrap="square" rtlCol="0">
            <a:spAutoFit/>
          </a:bodyPr>
          <a:lstStyle/>
          <a:p>
            <a:r>
              <a:rPr lang="el-GR"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O’Donnell M et al. Lancet 2016</a:t>
            </a:r>
            <a:endParaRPr lang="el-GR" sz="1400" dirty="0">
              <a:latin typeface="Arial" panose="020B0604020202020204" pitchFamily="34" charset="0"/>
              <a:cs typeface="Arial" panose="020B0604020202020204" pitchFamily="34" charset="0"/>
            </a:endParaRPr>
          </a:p>
        </p:txBody>
      </p:sp>
      <p:sp>
        <p:nvSpPr>
          <p:cNvPr id="6" name="Rectangle 79"/>
          <p:cNvSpPr>
            <a:spLocks noChangeArrowheads="1"/>
          </p:cNvSpPr>
          <p:nvPr/>
        </p:nvSpPr>
        <p:spPr bwMode="auto">
          <a:xfrm>
            <a:off x="2541700" y="1847850"/>
            <a:ext cx="7108600" cy="571500"/>
          </a:xfrm>
          <a:prstGeom prst="rect">
            <a:avLst/>
          </a:prstGeom>
          <a:noFill/>
          <a:ln w="38100" algn="ctr">
            <a:solidFill>
              <a:srgbClr val="C00000"/>
            </a:solidFill>
            <a:miter lim="800000"/>
            <a:headEnd/>
            <a:tailEnd/>
          </a:ln>
          <a:effectLst/>
        </p:spPr>
        <p:txBody>
          <a:bodyPr wrap="none" anchor="ctr"/>
          <a:lstStyle/>
          <a:p>
            <a:endParaRPr lang="en-US">
              <a:solidFill>
                <a:srgbClr val="FF0000"/>
              </a:solidFill>
            </a:endParaRPr>
          </a:p>
        </p:txBody>
      </p:sp>
    </p:spTree>
    <p:extLst>
      <p:ext uri="{BB962C8B-B14F-4D97-AF65-F5344CB8AC3E}">
        <p14:creationId xmlns:p14="http://schemas.microsoft.com/office/powerpoint/2010/main" val="1048586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085" y="208206"/>
            <a:ext cx="8577661" cy="918059"/>
          </a:xfrm>
        </p:spPr>
        <p:txBody>
          <a:bodyPr>
            <a:normAutofit fontScale="90000"/>
          </a:bodyPr>
          <a:lstStyle/>
          <a:p>
            <a:pPr algn="ctr"/>
            <a:r>
              <a:rPr lang="en-US" sz="2800" b="1" dirty="0">
                <a:solidFill>
                  <a:srgbClr val="003366"/>
                </a:solidFill>
                <a:latin typeface="Arial"/>
              </a:rPr>
              <a:t>Impact of BP reduction on stroke risk and CHD events in patients with a history of stroke</a:t>
            </a:r>
            <a:endParaRPr lang="el-GR" sz="2800" b="1" dirty="0">
              <a:solidFill>
                <a:srgbClr val="003366"/>
              </a:solidFill>
              <a:latin typeface="Aria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9164" y="1660804"/>
            <a:ext cx="9993671" cy="3344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79"/>
          <p:cNvSpPr>
            <a:spLocks noChangeArrowheads="1"/>
          </p:cNvSpPr>
          <p:nvPr/>
        </p:nvSpPr>
        <p:spPr bwMode="auto">
          <a:xfrm>
            <a:off x="1099164" y="3031963"/>
            <a:ext cx="10210520" cy="300768"/>
          </a:xfrm>
          <a:prstGeom prst="rect">
            <a:avLst/>
          </a:prstGeom>
          <a:noFill/>
          <a:ln w="38100" algn="ctr">
            <a:solidFill>
              <a:srgbClr val="C00000"/>
            </a:solidFill>
            <a:miter lim="800000"/>
            <a:headEnd/>
            <a:tailEnd/>
          </a:ln>
          <a:effectLst/>
        </p:spPr>
        <p:txBody>
          <a:bodyPr wrap="none" anchor="ctr"/>
          <a:lstStyle/>
          <a:p>
            <a:endParaRPr lang="en-US"/>
          </a:p>
        </p:txBody>
      </p:sp>
      <p:sp>
        <p:nvSpPr>
          <p:cNvPr id="6" name="TextBox 5"/>
          <p:cNvSpPr txBox="1"/>
          <p:nvPr/>
        </p:nvSpPr>
        <p:spPr>
          <a:xfrm>
            <a:off x="8860587" y="5233112"/>
            <a:ext cx="2232248"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Law MR et al. BMJ 2009</a:t>
            </a:r>
            <a:endParaRPr lang="el-GR"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80284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135887" y="6533147"/>
            <a:ext cx="3150466" cy="307777"/>
          </a:xfrm>
          <a:prstGeom prst="rect">
            <a:avLst/>
          </a:prstGeom>
          <a:noFill/>
        </p:spPr>
        <p:txBody>
          <a:bodyPr wrap="square" rtlCol="0">
            <a:spAutoFit/>
          </a:bodyPr>
          <a:lstStyle/>
          <a:p>
            <a:r>
              <a:rPr lang="en-US" sz="1400" dirty="0" err="1">
                <a:latin typeface="Arial" panose="020B0604020202020204" pitchFamily="34" charset="0"/>
                <a:cs typeface="Arial" panose="020B0604020202020204" pitchFamily="34" charset="0"/>
              </a:rPr>
              <a:t>Katsanos</a:t>
            </a:r>
            <a:r>
              <a:rPr lang="en-US" sz="1400" dirty="0">
                <a:latin typeface="Arial" panose="020B0604020202020204" pitchFamily="34" charset="0"/>
                <a:cs typeface="Arial" panose="020B0604020202020204" pitchFamily="34" charset="0"/>
              </a:rPr>
              <a:t> A et al. Hypertension 2017</a:t>
            </a:r>
            <a:endParaRPr lang="el-GR" sz="1400" dirty="0">
              <a:latin typeface="Arial" panose="020B0604020202020204" pitchFamily="34" charset="0"/>
              <a:cs typeface="Arial" panose="020B0604020202020204" pitchFamily="34" charset="0"/>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7567" y="1285469"/>
            <a:ext cx="7525067" cy="2791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3342" y="4119238"/>
            <a:ext cx="7741091" cy="2459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850052" y="3033961"/>
            <a:ext cx="1440160" cy="646331"/>
          </a:xfrm>
          <a:prstGeom prst="rect">
            <a:avLst/>
          </a:prstGeom>
          <a:noFill/>
        </p:spPr>
        <p:txBody>
          <a:bodyPr wrap="square" rtlCol="0">
            <a:spAutoFit/>
          </a:bodyPr>
          <a:lstStyle/>
          <a:p>
            <a:r>
              <a:rPr lang="en-US" b="1" dirty="0">
                <a:solidFill>
                  <a:srgbClr val="C00000"/>
                </a:solidFill>
                <a:latin typeface="Arial" panose="020B0604020202020204" pitchFamily="34" charset="0"/>
                <a:cs typeface="Arial" panose="020B0604020202020204" pitchFamily="34" charset="0"/>
              </a:rPr>
              <a:t>Stroke </a:t>
            </a:r>
          </a:p>
          <a:p>
            <a:r>
              <a:rPr lang="en-US" b="1" dirty="0">
                <a:solidFill>
                  <a:srgbClr val="C00000"/>
                </a:solidFill>
                <a:latin typeface="Arial" panose="020B0604020202020204" pitchFamily="34" charset="0"/>
                <a:cs typeface="Arial" panose="020B0604020202020204" pitchFamily="34" charset="0"/>
              </a:rPr>
              <a:t>recurrence</a:t>
            </a:r>
            <a:endParaRPr lang="el-GR" b="1" dirty="0">
              <a:solidFill>
                <a:srgbClr val="C00000"/>
              </a:solidFill>
              <a:latin typeface="Arial" panose="020B0604020202020204" pitchFamily="34" charset="0"/>
              <a:cs typeface="Arial" panose="020B0604020202020204" pitchFamily="34" charset="0"/>
            </a:endParaRPr>
          </a:p>
        </p:txBody>
      </p:sp>
      <p:sp>
        <p:nvSpPr>
          <p:cNvPr id="8" name="TextBox 7"/>
          <p:cNvSpPr txBox="1"/>
          <p:nvPr/>
        </p:nvSpPr>
        <p:spPr>
          <a:xfrm>
            <a:off x="8760296" y="5572531"/>
            <a:ext cx="1872208" cy="369332"/>
          </a:xfrm>
          <a:prstGeom prst="rect">
            <a:avLst/>
          </a:prstGeom>
          <a:noFill/>
        </p:spPr>
        <p:txBody>
          <a:bodyPr wrap="square" rtlCol="0">
            <a:spAutoFit/>
          </a:bodyPr>
          <a:lstStyle/>
          <a:p>
            <a:r>
              <a:rPr lang="en-US" b="1" dirty="0">
                <a:solidFill>
                  <a:srgbClr val="C00000"/>
                </a:solidFill>
                <a:latin typeface="Arial" panose="020B0604020202020204" pitchFamily="34" charset="0"/>
                <a:cs typeface="Arial" panose="020B0604020202020204" pitchFamily="34" charset="0"/>
              </a:rPr>
              <a:t>CV death</a:t>
            </a:r>
            <a:endParaRPr lang="el-GR" b="1" dirty="0">
              <a:solidFill>
                <a:srgbClr val="C00000"/>
              </a:solidFill>
              <a:latin typeface="Arial" panose="020B0604020202020204" pitchFamily="34" charset="0"/>
              <a:cs typeface="Arial" panose="020B0604020202020204" pitchFamily="34" charset="0"/>
            </a:endParaRPr>
          </a:p>
        </p:txBody>
      </p:sp>
      <p:sp>
        <p:nvSpPr>
          <p:cNvPr id="5" name="Down Arrow 4"/>
          <p:cNvSpPr/>
          <p:nvPr/>
        </p:nvSpPr>
        <p:spPr>
          <a:xfrm>
            <a:off x="8670540" y="2866617"/>
            <a:ext cx="179512" cy="72008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3" name="Title 1">
            <a:extLst>
              <a:ext uri="{FF2B5EF4-FFF2-40B4-BE49-F238E27FC236}">
                <a16:creationId xmlns:a16="http://schemas.microsoft.com/office/drawing/2014/main" id="{D9AD5ED0-8A8B-78C9-6DF6-6F422BF4A765}"/>
              </a:ext>
            </a:extLst>
          </p:cNvPr>
          <p:cNvSpPr>
            <a:spLocks noGrp="1"/>
          </p:cNvSpPr>
          <p:nvPr>
            <p:ph type="title"/>
          </p:nvPr>
        </p:nvSpPr>
        <p:spPr>
          <a:xfrm>
            <a:off x="1828085" y="208206"/>
            <a:ext cx="8577661" cy="918059"/>
          </a:xfrm>
        </p:spPr>
        <p:txBody>
          <a:bodyPr>
            <a:normAutofit fontScale="90000"/>
          </a:bodyPr>
          <a:lstStyle/>
          <a:p>
            <a:pPr algn="ctr"/>
            <a:r>
              <a:rPr lang="en-US" sz="2800" b="1" dirty="0">
                <a:solidFill>
                  <a:srgbClr val="003366"/>
                </a:solidFill>
                <a:latin typeface="Arial"/>
              </a:rPr>
              <a:t>Impact of BP treatment on stroke recurrence and CV death in patients with ischemic stroke</a:t>
            </a:r>
            <a:endParaRPr lang="el-GR" sz="2800" b="1" dirty="0">
              <a:solidFill>
                <a:srgbClr val="003366"/>
              </a:solidFill>
              <a:latin typeface="Arial"/>
            </a:endParaRPr>
          </a:p>
        </p:txBody>
      </p:sp>
      <p:sp>
        <p:nvSpPr>
          <p:cNvPr id="2" name="Down Arrow 4">
            <a:extLst>
              <a:ext uri="{FF2B5EF4-FFF2-40B4-BE49-F238E27FC236}">
                <a16:creationId xmlns:a16="http://schemas.microsoft.com/office/drawing/2014/main" id="{0FA90183-6E26-AE48-9F32-526D48722033}"/>
              </a:ext>
            </a:extLst>
          </p:cNvPr>
          <p:cNvSpPr/>
          <p:nvPr/>
        </p:nvSpPr>
        <p:spPr>
          <a:xfrm>
            <a:off x="8670540" y="5256032"/>
            <a:ext cx="179512" cy="72008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Tree>
    <p:custDataLst>
      <p:tags r:id="rId1"/>
    </p:custDataLst>
    <p:extLst>
      <p:ext uri="{BB962C8B-B14F-4D97-AF65-F5344CB8AC3E}">
        <p14:creationId xmlns:p14="http://schemas.microsoft.com/office/powerpoint/2010/main" val="3506148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5" grpId="0" animBg="1"/>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5" name="Γραφή 4">
                <a:extLst>
                  <a:ext uri="{FF2B5EF4-FFF2-40B4-BE49-F238E27FC236}">
                    <a16:creationId xmlns:a16="http://schemas.microsoft.com/office/drawing/2014/main" id="{76B2E6ED-967E-7FCD-D945-FB8684A0549B}"/>
                  </a:ext>
                </a:extLst>
              </p14:cNvPr>
              <p14:cNvContentPartPr/>
              <p14:nvPr/>
            </p14:nvContentPartPr>
            <p14:xfrm>
              <a:off x="9930189" y="2065603"/>
              <a:ext cx="91440" cy="76680"/>
            </p14:xfrm>
          </p:contentPart>
        </mc:Choice>
        <mc:Fallback xmlns="">
          <p:pic>
            <p:nvPicPr>
              <p:cNvPr id="5" name="Γραφή 4">
                <a:extLst>
                  <a:ext uri="{FF2B5EF4-FFF2-40B4-BE49-F238E27FC236}">
                    <a16:creationId xmlns:a16="http://schemas.microsoft.com/office/drawing/2014/main" id="{76B2E6ED-967E-7FCD-D945-FB8684A0549B}"/>
                  </a:ext>
                </a:extLst>
              </p:cNvPr>
              <p:cNvPicPr/>
              <p:nvPr/>
            </p:nvPicPr>
            <p:blipFill>
              <a:blip r:embed="rId3"/>
              <a:stretch>
                <a:fillRect/>
              </a:stretch>
            </p:blipFill>
            <p:spPr>
              <a:xfrm>
                <a:off x="9894330" y="2029433"/>
                <a:ext cx="162799" cy="148658"/>
              </a:xfrm>
              <a:prstGeom prst="rect">
                <a:avLst/>
              </a:prstGeom>
            </p:spPr>
          </p:pic>
        </mc:Fallback>
      </mc:AlternateContent>
      <p:sp>
        <p:nvSpPr>
          <p:cNvPr id="9" name="Title 4">
            <a:extLst>
              <a:ext uri="{FF2B5EF4-FFF2-40B4-BE49-F238E27FC236}">
                <a16:creationId xmlns:a16="http://schemas.microsoft.com/office/drawing/2014/main" id="{81196525-B1D2-40C9-2BFC-CA6B507AFD79}"/>
              </a:ext>
            </a:extLst>
          </p:cNvPr>
          <p:cNvSpPr>
            <a:spLocks noGrp="1"/>
          </p:cNvSpPr>
          <p:nvPr>
            <p:ph type="title"/>
          </p:nvPr>
        </p:nvSpPr>
        <p:spPr>
          <a:xfrm>
            <a:off x="1042151" y="631467"/>
            <a:ext cx="11697700" cy="918059"/>
          </a:xfrm>
        </p:spPr>
        <p:txBody>
          <a:bodyPr>
            <a:normAutofit/>
          </a:bodyPr>
          <a:lstStyle/>
          <a:p>
            <a:pPr algn="ctr"/>
            <a:r>
              <a:rPr lang="en-US" sz="2500" b="1" dirty="0">
                <a:solidFill>
                  <a:srgbClr val="002060"/>
                </a:solidFill>
                <a:latin typeface="Arial"/>
              </a:rPr>
              <a:t>Drug classes effect on recurrent strokes and cardiovascular events</a:t>
            </a:r>
            <a:endParaRPr lang="el-GR" sz="2500" b="1" dirty="0">
              <a:solidFill>
                <a:srgbClr val="002060"/>
              </a:solidFill>
              <a:latin typeface="Arial"/>
            </a:endParaRPr>
          </a:p>
        </p:txBody>
      </p:sp>
      <p:grpSp>
        <p:nvGrpSpPr>
          <p:cNvPr id="30" name="Ομάδα 29">
            <a:extLst>
              <a:ext uri="{FF2B5EF4-FFF2-40B4-BE49-F238E27FC236}">
                <a16:creationId xmlns:a16="http://schemas.microsoft.com/office/drawing/2014/main" id="{515FF922-E0E8-F0DF-B968-A95E99482BAB}"/>
              </a:ext>
            </a:extLst>
          </p:cNvPr>
          <p:cNvGrpSpPr/>
          <p:nvPr/>
        </p:nvGrpSpPr>
        <p:grpSpPr>
          <a:xfrm>
            <a:off x="8199634" y="2272157"/>
            <a:ext cx="2586274" cy="3608270"/>
            <a:chOff x="6393390" y="1501991"/>
            <a:chExt cx="2586274" cy="5151385"/>
          </a:xfrm>
        </p:grpSpPr>
        <p:sp>
          <p:nvSpPr>
            <p:cNvPr id="4" name="Τρίγωνο 3">
              <a:extLst>
                <a:ext uri="{FF2B5EF4-FFF2-40B4-BE49-F238E27FC236}">
                  <a16:creationId xmlns:a16="http://schemas.microsoft.com/office/drawing/2014/main" id="{C149ED55-F871-13B3-4B32-00B2267C938D}"/>
                </a:ext>
              </a:extLst>
            </p:cNvPr>
            <p:cNvSpPr/>
            <p:nvPr/>
          </p:nvSpPr>
          <p:spPr>
            <a:xfrm rot="10800000">
              <a:off x="6393390" y="1501991"/>
              <a:ext cx="2586274" cy="5151385"/>
            </a:xfrm>
            <a:prstGeom prst="triangle">
              <a:avLst>
                <a:gd name="adj" fmla="val 50000"/>
              </a:avLst>
            </a:prstGeom>
            <a:gradFill flip="none" rotWithShape="1">
              <a:gsLst>
                <a:gs pos="100000">
                  <a:srgbClr val="FF0000">
                    <a:lumMod val="0"/>
                    <a:lumOff val="100000"/>
                  </a:srgbClr>
                </a:gs>
                <a:gs pos="81000">
                  <a:srgbClr val="FF0000">
                    <a:lumMod val="67000"/>
                  </a:srgbClr>
                </a:gs>
                <a:gs pos="4000">
                  <a:schemeClr val="accent2">
                    <a:lumMod val="65000"/>
                  </a:schemeClr>
                </a:gs>
              </a:gsLst>
              <a:path path="circle">
                <a:fillToRect l="50000" t="-80000" r="50000" b="18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11" name="TextBox 10">
              <a:extLst>
                <a:ext uri="{FF2B5EF4-FFF2-40B4-BE49-F238E27FC236}">
                  <a16:creationId xmlns:a16="http://schemas.microsoft.com/office/drawing/2014/main" id="{7764AD41-DBA0-40BB-9E3C-DDABB01C05EB}"/>
                </a:ext>
              </a:extLst>
            </p:cNvPr>
            <p:cNvSpPr txBox="1"/>
            <p:nvPr/>
          </p:nvSpPr>
          <p:spPr>
            <a:xfrm>
              <a:off x="7030319" y="1960575"/>
              <a:ext cx="1312411" cy="461665"/>
            </a:xfrm>
            <a:prstGeom prst="rect">
              <a:avLst/>
            </a:prstGeom>
            <a:noFill/>
          </p:spPr>
          <p:txBody>
            <a:bodyPr wrap="none" rtlCol="0">
              <a:spAutoFit/>
            </a:bodyPr>
            <a:lstStyle/>
            <a:p>
              <a:r>
                <a:rPr lang="en-US" sz="2400" b="1" dirty="0">
                  <a:solidFill>
                    <a:schemeClr val="bg1"/>
                  </a:solidFill>
                </a:rPr>
                <a:t>Diuretics</a:t>
              </a:r>
              <a:endParaRPr lang="el-GR" sz="2400" b="1" dirty="0">
                <a:solidFill>
                  <a:schemeClr val="bg1"/>
                </a:solidFill>
              </a:endParaRPr>
            </a:p>
          </p:txBody>
        </p:sp>
        <p:sp>
          <p:nvSpPr>
            <p:cNvPr id="12" name="TextBox 11">
              <a:extLst>
                <a:ext uri="{FF2B5EF4-FFF2-40B4-BE49-F238E27FC236}">
                  <a16:creationId xmlns:a16="http://schemas.microsoft.com/office/drawing/2014/main" id="{5BFE7A3A-E627-34B6-A05C-F6CCB751E733}"/>
                </a:ext>
              </a:extLst>
            </p:cNvPr>
            <p:cNvSpPr txBox="1"/>
            <p:nvPr/>
          </p:nvSpPr>
          <p:spPr>
            <a:xfrm>
              <a:off x="7104473" y="2542424"/>
              <a:ext cx="1164101" cy="461665"/>
            </a:xfrm>
            <a:prstGeom prst="rect">
              <a:avLst/>
            </a:prstGeom>
            <a:noFill/>
          </p:spPr>
          <p:txBody>
            <a:bodyPr wrap="none" rtlCol="0">
              <a:spAutoFit/>
            </a:bodyPr>
            <a:lstStyle/>
            <a:p>
              <a:r>
                <a:rPr lang="en-US" sz="2400" b="1" dirty="0">
                  <a:solidFill>
                    <a:schemeClr val="bg1"/>
                  </a:solidFill>
                </a:rPr>
                <a:t>RAS </a:t>
              </a:r>
              <a:r>
                <a:rPr lang="en-US" sz="2400" b="1" dirty="0" err="1">
                  <a:solidFill>
                    <a:schemeClr val="bg1"/>
                  </a:solidFill>
                </a:rPr>
                <a:t>inh</a:t>
              </a:r>
              <a:endParaRPr lang="el-GR" sz="2400" b="1" dirty="0">
                <a:solidFill>
                  <a:schemeClr val="bg1"/>
                </a:solidFill>
              </a:endParaRPr>
            </a:p>
          </p:txBody>
        </p:sp>
        <p:sp>
          <p:nvSpPr>
            <p:cNvPr id="13" name="TextBox 12">
              <a:extLst>
                <a:ext uri="{FF2B5EF4-FFF2-40B4-BE49-F238E27FC236}">
                  <a16:creationId xmlns:a16="http://schemas.microsoft.com/office/drawing/2014/main" id="{D04429A9-50FF-C69F-7E74-20BC7D93E1F0}"/>
                </a:ext>
              </a:extLst>
            </p:cNvPr>
            <p:cNvSpPr txBox="1"/>
            <p:nvPr/>
          </p:nvSpPr>
          <p:spPr>
            <a:xfrm>
              <a:off x="7282405" y="4136235"/>
              <a:ext cx="808235" cy="461665"/>
            </a:xfrm>
            <a:prstGeom prst="rect">
              <a:avLst/>
            </a:prstGeom>
            <a:noFill/>
          </p:spPr>
          <p:txBody>
            <a:bodyPr wrap="none" rtlCol="0">
              <a:spAutoFit/>
            </a:bodyPr>
            <a:lstStyle/>
            <a:p>
              <a:r>
                <a:rPr lang="en-US" sz="2400" b="1" dirty="0">
                  <a:solidFill>
                    <a:schemeClr val="bg1"/>
                  </a:solidFill>
                </a:rPr>
                <a:t>CCBs</a:t>
              </a:r>
              <a:endParaRPr lang="el-GR" sz="2400" b="1" dirty="0">
                <a:solidFill>
                  <a:schemeClr val="bg1"/>
                </a:solidFill>
              </a:endParaRPr>
            </a:p>
          </p:txBody>
        </p:sp>
      </p:grpSp>
      <p:pic>
        <p:nvPicPr>
          <p:cNvPr id="20" name="Εικόνα 19" descr="Εικόνα που περιέχει πίνακας&#10;&#10;Περιγραφή που δημιουργήθηκε αυτόματα">
            <a:extLst>
              <a:ext uri="{FF2B5EF4-FFF2-40B4-BE49-F238E27FC236}">
                <a16:creationId xmlns:a16="http://schemas.microsoft.com/office/drawing/2014/main" id="{205F2C8C-43E4-D65F-2E26-4DDB73B6B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451" y="1410176"/>
            <a:ext cx="6432550" cy="5080870"/>
          </a:xfrm>
          <a:prstGeom prst="rect">
            <a:avLst/>
          </a:prstGeom>
        </p:spPr>
      </p:pic>
      <p:sp>
        <p:nvSpPr>
          <p:cNvPr id="21" name="Ορθογώνιο 20">
            <a:extLst>
              <a:ext uri="{FF2B5EF4-FFF2-40B4-BE49-F238E27FC236}">
                <a16:creationId xmlns:a16="http://schemas.microsoft.com/office/drawing/2014/main" id="{6CED38E4-3C62-1C40-BDBC-D23C1826150D}"/>
              </a:ext>
            </a:extLst>
          </p:cNvPr>
          <p:cNvSpPr/>
          <p:nvPr/>
        </p:nvSpPr>
        <p:spPr>
          <a:xfrm>
            <a:off x="5347951" y="2985256"/>
            <a:ext cx="1028700" cy="247650"/>
          </a:xfrm>
          <a:prstGeom prst="rect">
            <a:avLst/>
          </a:prstGeom>
          <a:solidFill>
            <a:srgbClr val="FF0000">
              <a:alpha val="18000"/>
            </a:srgbClr>
          </a:solidFill>
          <a:ln w="222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22" name="Ορθογώνιο 21">
            <a:extLst>
              <a:ext uri="{FF2B5EF4-FFF2-40B4-BE49-F238E27FC236}">
                <a16:creationId xmlns:a16="http://schemas.microsoft.com/office/drawing/2014/main" id="{481CF4F6-6848-220B-F2B6-15A567D03372}"/>
              </a:ext>
            </a:extLst>
          </p:cNvPr>
          <p:cNvSpPr/>
          <p:nvPr/>
        </p:nvSpPr>
        <p:spPr>
          <a:xfrm>
            <a:off x="5099651" y="3632957"/>
            <a:ext cx="1543700" cy="247650"/>
          </a:xfrm>
          <a:prstGeom prst="rect">
            <a:avLst/>
          </a:prstGeom>
          <a:solidFill>
            <a:srgbClr val="FF0000">
              <a:alpha val="18000"/>
            </a:srgbClr>
          </a:solidFill>
          <a:ln w="222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31" name="Ορθογώνιο 30">
            <a:extLst>
              <a:ext uri="{FF2B5EF4-FFF2-40B4-BE49-F238E27FC236}">
                <a16:creationId xmlns:a16="http://schemas.microsoft.com/office/drawing/2014/main" id="{4396E924-874A-8785-355C-BFC9C8BACFF3}"/>
              </a:ext>
            </a:extLst>
          </p:cNvPr>
          <p:cNvSpPr/>
          <p:nvPr/>
        </p:nvSpPr>
        <p:spPr>
          <a:xfrm>
            <a:off x="4939916" y="4280658"/>
            <a:ext cx="884285" cy="247650"/>
          </a:xfrm>
          <a:prstGeom prst="rect">
            <a:avLst/>
          </a:prstGeom>
          <a:solidFill>
            <a:srgbClr val="FF0000">
              <a:alpha val="18000"/>
            </a:srgbClr>
          </a:solidFill>
          <a:ln w="222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32" name="Ορθογώνιο 31">
            <a:extLst>
              <a:ext uri="{FF2B5EF4-FFF2-40B4-BE49-F238E27FC236}">
                <a16:creationId xmlns:a16="http://schemas.microsoft.com/office/drawing/2014/main" id="{4A16F977-8F6A-1855-CDED-0A09442E842F}"/>
              </a:ext>
            </a:extLst>
          </p:cNvPr>
          <p:cNvSpPr/>
          <p:nvPr/>
        </p:nvSpPr>
        <p:spPr>
          <a:xfrm>
            <a:off x="5420158" y="5208037"/>
            <a:ext cx="884285" cy="247650"/>
          </a:xfrm>
          <a:prstGeom prst="rect">
            <a:avLst/>
          </a:prstGeom>
          <a:solidFill>
            <a:srgbClr val="FF0000">
              <a:alpha val="18000"/>
            </a:srgbClr>
          </a:solidFill>
          <a:ln w="222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33" name="Ορθογώνιο 32">
            <a:extLst>
              <a:ext uri="{FF2B5EF4-FFF2-40B4-BE49-F238E27FC236}">
                <a16:creationId xmlns:a16="http://schemas.microsoft.com/office/drawing/2014/main" id="{E2DCC4DA-DC11-E44D-CD8C-69E0991256E0}"/>
              </a:ext>
            </a:extLst>
          </p:cNvPr>
          <p:cNvSpPr/>
          <p:nvPr/>
        </p:nvSpPr>
        <p:spPr>
          <a:xfrm>
            <a:off x="5025316" y="5560461"/>
            <a:ext cx="798885" cy="276222"/>
          </a:xfrm>
          <a:prstGeom prst="rect">
            <a:avLst/>
          </a:prstGeom>
          <a:solidFill>
            <a:srgbClr val="FF0000">
              <a:alpha val="18000"/>
            </a:srgbClr>
          </a:solidFill>
          <a:ln w="222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34" name="Ορθογώνιο 33">
            <a:extLst>
              <a:ext uri="{FF2B5EF4-FFF2-40B4-BE49-F238E27FC236}">
                <a16:creationId xmlns:a16="http://schemas.microsoft.com/office/drawing/2014/main" id="{95C8579E-23D7-960A-FB10-D9926849DDEB}"/>
              </a:ext>
            </a:extLst>
          </p:cNvPr>
          <p:cNvSpPr/>
          <p:nvPr/>
        </p:nvSpPr>
        <p:spPr>
          <a:xfrm>
            <a:off x="5244716" y="5872171"/>
            <a:ext cx="1131936" cy="231217"/>
          </a:xfrm>
          <a:prstGeom prst="rect">
            <a:avLst/>
          </a:prstGeom>
          <a:solidFill>
            <a:srgbClr val="FF0000">
              <a:alpha val="18000"/>
            </a:srgbClr>
          </a:solidFill>
          <a:ln w="222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35" name="Ορθογώνιο 34">
            <a:extLst>
              <a:ext uri="{FF2B5EF4-FFF2-40B4-BE49-F238E27FC236}">
                <a16:creationId xmlns:a16="http://schemas.microsoft.com/office/drawing/2014/main" id="{6BDB020D-D3DD-A22F-6218-D0C3501B351A}"/>
              </a:ext>
            </a:extLst>
          </p:cNvPr>
          <p:cNvSpPr/>
          <p:nvPr/>
        </p:nvSpPr>
        <p:spPr>
          <a:xfrm>
            <a:off x="5673041" y="3280532"/>
            <a:ext cx="1217960" cy="276223"/>
          </a:xfrm>
          <a:prstGeom prst="rect">
            <a:avLst/>
          </a:prstGeom>
          <a:solidFill>
            <a:srgbClr val="FFFF00">
              <a:alpha val="18000"/>
            </a:srgbClr>
          </a:solidFill>
          <a:ln w="2222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36" name="Ορθογώνιο 35">
            <a:extLst>
              <a:ext uri="{FF2B5EF4-FFF2-40B4-BE49-F238E27FC236}">
                <a16:creationId xmlns:a16="http://schemas.microsoft.com/office/drawing/2014/main" id="{6AC481CE-1E47-622C-22F0-0ADCBD828EA8}"/>
              </a:ext>
            </a:extLst>
          </p:cNvPr>
          <p:cNvSpPr/>
          <p:nvPr/>
        </p:nvSpPr>
        <p:spPr>
          <a:xfrm>
            <a:off x="5341460" y="4838123"/>
            <a:ext cx="1217960" cy="276223"/>
          </a:xfrm>
          <a:prstGeom prst="rect">
            <a:avLst/>
          </a:prstGeom>
          <a:solidFill>
            <a:srgbClr val="FFFF00">
              <a:alpha val="18000"/>
            </a:srgbClr>
          </a:solidFill>
          <a:ln w="2222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37" name="Ορθογώνιο 36">
            <a:extLst>
              <a:ext uri="{FF2B5EF4-FFF2-40B4-BE49-F238E27FC236}">
                <a16:creationId xmlns:a16="http://schemas.microsoft.com/office/drawing/2014/main" id="{0480F3D4-BF65-1CE5-391B-CF18A3B50A8E}"/>
              </a:ext>
            </a:extLst>
          </p:cNvPr>
          <p:cNvSpPr/>
          <p:nvPr/>
        </p:nvSpPr>
        <p:spPr>
          <a:xfrm>
            <a:off x="5810684" y="5530480"/>
            <a:ext cx="884285" cy="276223"/>
          </a:xfrm>
          <a:prstGeom prst="rect">
            <a:avLst/>
          </a:prstGeom>
          <a:solidFill>
            <a:srgbClr val="FFFF00">
              <a:alpha val="18000"/>
            </a:srgbClr>
          </a:solidFill>
          <a:ln w="2222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322320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FABA0BB3-B69B-8128-B190-269389B86874}"/>
              </a:ext>
            </a:extLst>
          </p:cNvPr>
          <p:cNvPicPr>
            <a:picLocks noChangeAspect="1"/>
          </p:cNvPicPr>
          <p:nvPr/>
        </p:nvPicPr>
        <p:blipFill rotWithShape="1">
          <a:blip r:embed="rId2">
            <a:extLst>
              <a:ext uri="{28A0092B-C50C-407E-A947-70E740481C1C}">
                <a14:useLocalDpi xmlns:a14="http://schemas.microsoft.com/office/drawing/2010/main" val="0"/>
              </a:ext>
            </a:extLst>
          </a:blip>
          <a:srcRect b="23509"/>
          <a:stretch/>
        </p:blipFill>
        <p:spPr>
          <a:xfrm>
            <a:off x="1727200" y="1607316"/>
            <a:ext cx="5279838" cy="4988875"/>
          </a:xfrm>
          <a:prstGeom prst="rect">
            <a:avLst/>
          </a:prstGeom>
        </p:spPr>
      </p:pic>
      <p:sp>
        <p:nvSpPr>
          <p:cNvPr id="6" name="TextBox 5">
            <a:extLst>
              <a:ext uri="{FF2B5EF4-FFF2-40B4-BE49-F238E27FC236}">
                <a16:creationId xmlns:a16="http://schemas.microsoft.com/office/drawing/2014/main" id="{581E6750-CE91-0CC0-154B-9B04F33AB899}"/>
              </a:ext>
            </a:extLst>
          </p:cNvPr>
          <p:cNvSpPr txBox="1"/>
          <p:nvPr/>
        </p:nvSpPr>
        <p:spPr>
          <a:xfrm>
            <a:off x="8171196" y="6477864"/>
            <a:ext cx="3943708"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The Progress Collaborative group, Lancet 2001</a:t>
            </a:r>
            <a:endParaRPr lang="el-GR" sz="140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CF65F49B-043C-F5BB-9EDA-36E0ECB7FF75}"/>
              </a:ext>
            </a:extLst>
          </p:cNvPr>
          <p:cNvSpPr>
            <a:spLocks noGrp="1"/>
          </p:cNvSpPr>
          <p:nvPr>
            <p:ph type="title"/>
          </p:nvPr>
        </p:nvSpPr>
        <p:spPr>
          <a:xfrm>
            <a:off x="1807169" y="598771"/>
            <a:ext cx="8577661" cy="918059"/>
          </a:xfrm>
        </p:spPr>
        <p:txBody>
          <a:bodyPr>
            <a:normAutofit/>
          </a:bodyPr>
          <a:lstStyle/>
          <a:p>
            <a:pPr algn="ctr"/>
            <a:r>
              <a:rPr lang="en-US" sz="2800" b="1" dirty="0">
                <a:solidFill>
                  <a:srgbClr val="003366"/>
                </a:solidFill>
                <a:latin typeface="Arial"/>
              </a:rPr>
              <a:t>Dual or single post stroke?</a:t>
            </a:r>
            <a:endParaRPr lang="el-GR" sz="2800" b="1" dirty="0">
              <a:solidFill>
                <a:srgbClr val="003366"/>
              </a:solidFill>
              <a:latin typeface="Arial"/>
            </a:endParaRPr>
          </a:p>
        </p:txBody>
      </p:sp>
      <p:sp>
        <p:nvSpPr>
          <p:cNvPr id="11" name="TextBox 10">
            <a:extLst>
              <a:ext uri="{FF2B5EF4-FFF2-40B4-BE49-F238E27FC236}">
                <a16:creationId xmlns:a16="http://schemas.microsoft.com/office/drawing/2014/main" id="{6B7B5BD0-2310-C5D5-0A3E-FCD4C3474A82}"/>
              </a:ext>
            </a:extLst>
          </p:cNvPr>
          <p:cNvSpPr txBox="1"/>
          <p:nvPr/>
        </p:nvSpPr>
        <p:spPr>
          <a:xfrm>
            <a:off x="7144307" y="3018557"/>
            <a:ext cx="5070677" cy="2554545"/>
          </a:xfrm>
          <a:prstGeom prst="rect">
            <a:avLst/>
          </a:prstGeom>
          <a:noFill/>
        </p:spPr>
        <p:txBody>
          <a:bodyPr wrap="square" rtlCol="0">
            <a:spAutoFit/>
          </a:bodyPr>
          <a:lstStyle/>
          <a:p>
            <a:r>
              <a:rPr lang="en" sz="2000" dirty="0">
                <a:latin typeface="Arial" panose="020B0604020202020204" pitchFamily="34" charset="0"/>
                <a:cs typeface="Arial" panose="020B0604020202020204" pitchFamily="34" charset="0"/>
              </a:rPr>
              <a:t>The randomized treatment was stratified </a:t>
            </a:r>
            <a:endParaRPr lang="el-GR" sz="2000" dirty="0">
              <a:latin typeface="Arial" panose="020B0604020202020204" pitchFamily="34" charset="0"/>
              <a:cs typeface="Arial" panose="020B0604020202020204" pitchFamily="34" charset="0"/>
            </a:endParaRPr>
          </a:p>
          <a:p>
            <a:r>
              <a:rPr lang="en" sz="2000" dirty="0">
                <a:latin typeface="Arial" panose="020B0604020202020204" pitchFamily="34" charset="0"/>
                <a:cs typeface="Arial" panose="020B0604020202020204" pitchFamily="34" charset="0"/>
              </a:rPr>
              <a:t>by the intention to use: </a:t>
            </a:r>
          </a:p>
          <a:p>
            <a:pPr marL="285750" indent="-285750">
              <a:buFontTx/>
              <a:buChar char="-"/>
            </a:pPr>
            <a:r>
              <a:rPr lang="en" sz="2000" dirty="0">
                <a:latin typeface="Arial" panose="020B0604020202020204" pitchFamily="34" charset="0"/>
                <a:cs typeface="Arial" panose="020B0604020202020204" pitchFamily="34" charset="0"/>
              </a:rPr>
              <a:t>single study tablet </a:t>
            </a:r>
          </a:p>
          <a:p>
            <a:pPr marL="742950" lvl="1" indent="-285750">
              <a:buFontTx/>
              <a:buChar char="-"/>
            </a:pPr>
            <a:r>
              <a:rPr lang="en" sz="2000" dirty="0">
                <a:latin typeface="Arial" panose="020B0604020202020204" pitchFamily="34" charset="0"/>
                <a:cs typeface="Arial" panose="020B0604020202020204" pitchFamily="34" charset="0"/>
              </a:rPr>
              <a:t>perindopril </a:t>
            </a:r>
          </a:p>
          <a:p>
            <a:pPr marL="742950" lvl="1" indent="-285750">
              <a:buFontTx/>
              <a:buChar char="-"/>
            </a:pPr>
            <a:r>
              <a:rPr lang="en" sz="2000" dirty="0">
                <a:latin typeface="Arial" panose="020B0604020202020204" pitchFamily="34" charset="0"/>
                <a:cs typeface="Arial" panose="020B0604020202020204" pitchFamily="34" charset="0"/>
              </a:rPr>
              <a:t>single placebo</a:t>
            </a:r>
          </a:p>
          <a:p>
            <a:pPr marL="285750" indent="-285750">
              <a:buFontTx/>
              <a:buChar char="-"/>
            </a:pPr>
            <a:r>
              <a:rPr lang="en" sz="2000" dirty="0">
                <a:latin typeface="Arial" panose="020B0604020202020204" pitchFamily="34" charset="0"/>
                <a:cs typeface="Arial" panose="020B0604020202020204" pitchFamily="34" charset="0"/>
              </a:rPr>
              <a:t>combination study tablets </a:t>
            </a:r>
          </a:p>
          <a:p>
            <a:pPr marL="742950" lvl="1" indent="-285750">
              <a:buFontTx/>
              <a:buChar char="-"/>
            </a:pPr>
            <a:r>
              <a:rPr lang="en" sz="2000" dirty="0">
                <a:latin typeface="Arial" panose="020B0604020202020204" pitchFamily="34" charset="0"/>
                <a:cs typeface="Arial" panose="020B0604020202020204" pitchFamily="34" charset="0"/>
              </a:rPr>
              <a:t>perindopril plus indapamide </a:t>
            </a:r>
          </a:p>
          <a:p>
            <a:pPr marL="742950" lvl="1" indent="-285750">
              <a:buFontTx/>
              <a:buChar char="-"/>
            </a:pPr>
            <a:r>
              <a:rPr lang="en" sz="2000" dirty="0">
                <a:latin typeface="Arial" panose="020B0604020202020204" pitchFamily="34" charset="0"/>
                <a:cs typeface="Arial" panose="020B0604020202020204" pitchFamily="34" charset="0"/>
              </a:rPr>
              <a:t>double placebo</a:t>
            </a:r>
          </a:p>
        </p:txBody>
      </p:sp>
      <p:sp>
        <p:nvSpPr>
          <p:cNvPr id="2" name="TextBox 1">
            <a:extLst>
              <a:ext uri="{FF2B5EF4-FFF2-40B4-BE49-F238E27FC236}">
                <a16:creationId xmlns:a16="http://schemas.microsoft.com/office/drawing/2014/main" id="{516CC72A-0008-9DFB-87CD-49FE000F8BDE}"/>
              </a:ext>
            </a:extLst>
          </p:cNvPr>
          <p:cNvSpPr txBox="1"/>
          <p:nvPr/>
        </p:nvSpPr>
        <p:spPr>
          <a:xfrm>
            <a:off x="8280400" y="2083019"/>
            <a:ext cx="2651760" cy="646331"/>
          </a:xfrm>
          <a:prstGeom prst="rect">
            <a:avLst/>
          </a:prstGeom>
          <a:noFill/>
        </p:spPr>
        <p:txBody>
          <a:bodyPr wrap="square" rtlCol="0">
            <a:spAutoFit/>
          </a:bodyPr>
          <a:lstStyle/>
          <a:p>
            <a:pPr algn="ctr"/>
            <a:r>
              <a:rPr lang="en-US" b="1" dirty="0">
                <a:solidFill>
                  <a:prstClr val="black"/>
                </a:solidFill>
                <a:latin typeface="Arial" panose="020B0604020202020204" pitchFamily="34" charset="0"/>
                <a:cs typeface="Arial" panose="020B0604020202020204" pitchFamily="34" charset="0"/>
              </a:rPr>
              <a:t>Comb: 12/5 mmHg</a:t>
            </a:r>
          </a:p>
          <a:p>
            <a:pPr algn="ctr"/>
            <a:r>
              <a:rPr lang="en-US" b="1" dirty="0">
                <a:solidFill>
                  <a:prstClr val="black"/>
                </a:solidFill>
                <a:latin typeface="Arial" panose="020B0604020202020204" pitchFamily="34" charset="0"/>
                <a:cs typeface="Arial" panose="020B0604020202020204" pitchFamily="34" charset="0"/>
              </a:rPr>
              <a:t>Single: 5/3 mmHg</a:t>
            </a:r>
            <a:endParaRPr lang="el-GR" b="1" dirty="0">
              <a:solidFill>
                <a:prstClr val="black"/>
              </a:solidFill>
              <a:latin typeface="Arial" panose="020B0604020202020204" pitchFamily="34" charset="0"/>
              <a:cs typeface="Arial" panose="020B0604020202020204" pitchFamily="34" charset="0"/>
            </a:endParaRPr>
          </a:p>
        </p:txBody>
      </p:sp>
      <p:sp>
        <p:nvSpPr>
          <p:cNvPr id="3" name="Down Arrow 6">
            <a:extLst>
              <a:ext uri="{FF2B5EF4-FFF2-40B4-BE49-F238E27FC236}">
                <a16:creationId xmlns:a16="http://schemas.microsoft.com/office/drawing/2014/main" id="{7ACF9DE1-3EDF-1906-1703-9CDA55763B7F}"/>
              </a:ext>
            </a:extLst>
          </p:cNvPr>
          <p:cNvSpPr/>
          <p:nvPr/>
        </p:nvSpPr>
        <p:spPr>
          <a:xfrm>
            <a:off x="8280400" y="2083019"/>
            <a:ext cx="216024" cy="646331"/>
          </a:xfrm>
          <a:prstGeom prst="down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solidFill>
                <a:prstClr val="white"/>
              </a:solidFill>
              <a:latin typeface="Calibri"/>
            </a:endParaRPr>
          </a:p>
        </p:txBody>
      </p:sp>
      <p:sp>
        <p:nvSpPr>
          <p:cNvPr id="4" name="Ορθογώνιο 3">
            <a:extLst>
              <a:ext uri="{FF2B5EF4-FFF2-40B4-BE49-F238E27FC236}">
                <a16:creationId xmlns:a16="http://schemas.microsoft.com/office/drawing/2014/main" id="{8FA544FA-C191-F05C-9876-FAEDB3C54575}"/>
              </a:ext>
            </a:extLst>
          </p:cNvPr>
          <p:cNvSpPr/>
          <p:nvPr/>
        </p:nvSpPr>
        <p:spPr>
          <a:xfrm>
            <a:off x="1943663" y="2428240"/>
            <a:ext cx="5063375" cy="513494"/>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04505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85825" y="1809750"/>
            <a:ext cx="10608966" cy="2308324"/>
          </a:xfrm>
          <a:prstGeom prst="rect">
            <a:avLst/>
          </a:prstGeom>
        </p:spPr>
        <p:txBody>
          <a:bodyPr wrap="square">
            <a:spAutoFit/>
          </a:bodyPr>
          <a:lstStyle/>
          <a:p>
            <a:pPr marL="822888" marR="0" lvl="0" indent="-342900" algn="just" defTabSz="1163623"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Από το σύνολο των ασθενών με ΑΕΕ το </a:t>
            </a:r>
            <a:r>
              <a:rPr kumimoji="0" lang="el-GR" sz="2400" b="1" i="0" u="none" strike="noStrike" kern="1200" cap="none" spc="0" normalizeH="0" baseline="0" noProof="0" dirty="0">
                <a:ln>
                  <a:noFill/>
                </a:ln>
                <a:solidFill>
                  <a:srgbClr val="0070C0"/>
                </a:solidFill>
                <a:effectLst/>
                <a:uLnTx/>
                <a:uFillTx/>
                <a:latin typeface="Arial" panose="020B0604020202020204" pitchFamily="34" charset="0"/>
                <a:ea typeface="Calibri" charset="0"/>
                <a:cs typeface="Arial" panose="020B0604020202020204" pitchFamily="34" charset="0"/>
              </a:rPr>
              <a:t>30% </a:t>
            </a: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έχουν ΣΔ</a:t>
            </a:r>
          </a:p>
          <a:p>
            <a:pPr marL="822888" marR="0" lvl="0" indent="-342900" algn="just" defTabSz="1163623"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Η </a:t>
            </a:r>
            <a:r>
              <a:rPr kumimoji="0" lang="el-GR" sz="2400" b="1" i="0" u="none" strike="noStrike" kern="1200" cap="none" spc="0" normalizeH="0" baseline="0" noProof="0" dirty="0">
                <a:ln>
                  <a:noFill/>
                </a:ln>
                <a:solidFill>
                  <a:srgbClr val="0070C0"/>
                </a:solidFill>
                <a:effectLst/>
                <a:uLnTx/>
                <a:uFillTx/>
                <a:latin typeface="Arial" panose="020B0604020202020204" pitchFamily="34" charset="0"/>
                <a:ea typeface="Calibri" charset="0"/>
                <a:cs typeface="Arial" panose="020B0604020202020204" pitchFamily="34" charset="0"/>
              </a:rPr>
              <a:t>θνητότητα</a:t>
            </a: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 από ΑΕΕ είναι </a:t>
            </a:r>
            <a:r>
              <a:rPr kumimoji="0" lang="el-GR" sz="2400" b="1" i="0" u="none" strike="noStrike" kern="1200" cap="none" spc="0" normalizeH="0" baseline="0" noProof="0" dirty="0">
                <a:ln>
                  <a:noFill/>
                </a:ln>
                <a:solidFill>
                  <a:srgbClr val="0070C0"/>
                </a:solidFill>
                <a:effectLst/>
                <a:uLnTx/>
                <a:uFillTx/>
                <a:latin typeface="Arial" panose="020B0604020202020204" pitchFamily="34" charset="0"/>
                <a:ea typeface="Calibri" charset="0"/>
                <a:cs typeface="Arial" panose="020B0604020202020204" pitchFamily="34" charset="0"/>
              </a:rPr>
              <a:t>διπλάσια</a:t>
            </a: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 στα άτομα με ΣΔ (</a:t>
            </a:r>
            <a:r>
              <a:rPr kumimoji="0" lang="el-GR" sz="2400" b="1" i="0" u="none" strike="noStrike" kern="1200" cap="none" spc="0" normalizeH="0" baseline="0" noProof="0" dirty="0">
                <a:ln>
                  <a:noFill/>
                </a:ln>
                <a:solidFill>
                  <a:srgbClr val="0070C0"/>
                </a:solidFill>
                <a:effectLst/>
                <a:uLnTx/>
                <a:uFillTx/>
                <a:latin typeface="Arial" panose="020B0604020202020204" pitchFamily="34" charset="0"/>
                <a:ea typeface="Calibri" charset="0"/>
                <a:cs typeface="Arial" panose="020B0604020202020204" pitchFamily="34" charset="0"/>
              </a:rPr>
              <a:t>20% </a:t>
            </a: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έναντι 10% στο γενικό πληθυσμό)</a:t>
            </a:r>
          </a:p>
          <a:p>
            <a:pPr marL="822888" marR="0" lvl="0" indent="-342900" algn="just" defTabSz="1163623"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Η ύπαρξη </a:t>
            </a:r>
            <a:r>
              <a:rPr kumimoji="0" lang="el-GR" sz="2400" b="1" i="0" u="none" strike="noStrike" kern="1200" cap="none" spc="0" normalizeH="0" baseline="0" noProof="0" dirty="0">
                <a:ln>
                  <a:noFill/>
                </a:ln>
                <a:solidFill>
                  <a:srgbClr val="0070C0"/>
                </a:solidFill>
                <a:effectLst/>
                <a:uLnTx/>
                <a:uFillTx/>
                <a:latin typeface="Arial" panose="020B0604020202020204" pitchFamily="34" charset="0"/>
                <a:ea typeface="Calibri" charset="0"/>
                <a:cs typeface="Arial" panose="020B0604020202020204" pitchFamily="34" charset="0"/>
              </a:rPr>
              <a:t>παθολογικής ανοχής στη γλυκόζη </a:t>
            </a: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έχει επίσης συσχετισθεί με αυξημένο κίνδυνο εμφάνισης ΑΕΕ.</a:t>
            </a:r>
          </a:p>
          <a:p>
            <a:pPr marL="479988" marR="0" lvl="0" indent="0" algn="just" defTabSz="1163623" rtl="0" eaLnBrk="1" fontAlgn="auto" latinLnBrk="0" hangingPunct="1">
              <a:lnSpc>
                <a:spcPct val="100000"/>
              </a:lnSpc>
              <a:spcBef>
                <a:spcPts val="0"/>
              </a:spcBef>
              <a:spcAft>
                <a:spcPts val="0"/>
              </a:spcAft>
              <a:buClr>
                <a:srgbClr val="0070C0"/>
              </a:buClr>
              <a:buSzTx/>
              <a:buFontTx/>
              <a:buNone/>
              <a:tabLst/>
              <a:defRPr/>
            </a:pPr>
            <a:endPar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endParaRPr>
          </a:p>
        </p:txBody>
      </p:sp>
      <p:sp>
        <p:nvSpPr>
          <p:cNvPr id="10" name="3 - Στρογγυλεμένο ορθογώνιο">
            <a:extLst>
              <a:ext uri="{FF2B5EF4-FFF2-40B4-BE49-F238E27FC236}">
                <a16:creationId xmlns:a16="http://schemas.microsoft.com/office/drawing/2014/main" id="{38A84E80-582C-413D-A716-E8FBCE329BF1}"/>
              </a:ext>
            </a:extLst>
          </p:cNvPr>
          <p:cNvSpPr/>
          <p:nvPr/>
        </p:nvSpPr>
        <p:spPr>
          <a:xfrm>
            <a:off x="1" y="6453336"/>
            <a:ext cx="11923415" cy="40466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l-GR" sz="900" b="1" i="0" u="none" strike="noStrike" kern="1200" cap="none" spc="0" normalizeH="0" baseline="0" noProof="0" dirty="0">
                <a:ln>
                  <a:noFill/>
                </a:ln>
                <a:solidFill>
                  <a:srgbClr val="002060"/>
                </a:solidFill>
                <a:effectLst/>
                <a:uLnTx/>
                <a:uFillTx/>
                <a:latin typeface="Calibri" panose="020F0502020204030204"/>
                <a:ea typeface="+mn-ea"/>
                <a:cs typeface="+mn-cs"/>
              </a:rPr>
              <a:t>Ελληνική Διαβητολογική Εταιρεία. Κατευθυντήριες Οδηγίες για τη Διαχείριση του Διαβητικού Ασθενούς (20</a:t>
            </a:r>
            <a:r>
              <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rPr>
              <a:t>2</a:t>
            </a:r>
            <a:r>
              <a:rPr kumimoji="0" lang="el-GR" sz="900" b="1" i="0" u="none" strike="noStrike" kern="1200" cap="none" spc="0" normalizeH="0" baseline="0" noProof="0" dirty="0">
                <a:ln>
                  <a:noFill/>
                </a:ln>
                <a:solidFill>
                  <a:srgbClr val="002060"/>
                </a:solidFill>
                <a:effectLst/>
                <a:uLnTx/>
                <a:uFillTx/>
                <a:latin typeface="Calibri" panose="020F0502020204030204"/>
                <a:ea typeface="+mn-ea"/>
                <a:cs typeface="+mn-cs"/>
              </a:rPr>
              <a:t>1). Διαθέσιμο σε  </a:t>
            </a:r>
            <a:r>
              <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hlinkClick r:id="rId2"/>
              </a:rPr>
              <a:t>https://drive.google.com/file/d/1L-zjpv1cYIWlItTDvlW_ljZR4q7esZkx/view</a:t>
            </a:r>
            <a:r>
              <a:rPr kumimoji="0" lang="el-GR" sz="900" b="1" i="0" u="none" strike="noStrike" kern="1200" cap="none" spc="0" normalizeH="0" baseline="0" noProof="0" dirty="0">
                <a:ln>
                  <a:noFill/>
                </a:ln>
                <a:solidFill>
                  <a:srgbClr val="002060"/>
                </a:solidFill>
                <a:effectLst/>
                <a:uLnTx/>
                <a:uFillTx/>
                <a:latin typeface="Calibri" panose="020F0502020204030204"/>
                <a:ea typeface="+mn-ea"/>
                <a:cs typeface="+mn-cs"/>
              </a:rPr>
              <a:t>. Τελευταία πρόσβαση </a:t>
            </a:r>
            <a:r>
              <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rPr>
              <a:t>06 </a:t>
            </a:r>
            <a:r>
              <a:rPr kumimoji="0" lang="el-GR" sz="900" b="1" i="0" u="none" strike="noStrike" kern="1200" cap="none" spc="0" normalizeH="0" baseline="0" noProof="0" dirty="0">
                <a:ln>
                  <a:noFill/>
                </a:ln>
                <a:solidFill>
                  <a:srgbClr val="002060"/>
                </a:solidFill>
                <a:effectLst/>
                <a:uLnTx/>
                <a:uFillTx/>
                <a:latin typeface="Calibri" panose="020F0502020204030204"/>
                <a:ea typeface="+mn-ea"/>
                <a:cs typeface="+mn-cs"/>
              </a:rPr>
              <a:t>Μαρτίου 2022. </a:t>
            </a:r>
          </a:p>
        </p:txBody>
      </p:sp>
      <p:sp>
        <p:nvSpPr>
          <p:cNvPr id="9" name="TextBox 8">
            <a:extLst>
              <a:ext uri="{FF2B5EF4-FFF2-40B4-BE49-F238E27FC236}">
                <a16:creationId xmlns:a16="http://schemas.microsoft.com/office/drawing/2014/main" id="{79F91EC4-C956-4F0F-B56E-AAA9A2E23AA4}"/>
              </a:ext>
            </a:extLst>
          </p:cNvPr>
          <p:cNvSpPr txBox="1"/>
          <p:nvPr/>
        </p:nvSpPr>
        <p:spPr>
          <a:xfrm>
            <a:off x="809625" y="781051"/>
            <a:ext cx="1124902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effectLst/>
                <a:uLnTx/>
                <a:uFillTx/>
                <a:latin typeface="Arial-BoldMT"/>
                <a:ea typeface="+mn-ea"/>
                <a:cs typeface="+mn-cs"/>
              </a:rPr>
              <a:t>         Αγγειακά εγκεφαλικά επεισόδια (ΑΕΕ) και Σακχαρώδης Διαβήτης (ΣΔ)</a:t>
            </a:r>
            <a:endParaRPr kumimoji="0" lang="el-GR" sz="2400" b="0"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10545779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041534" y="6390433"/>
            <a:ext cx="3150466" cy="307777"/>
          </a:xfrm>
          <a:prstGeom prst="rect">
            <a:avLst/>
          </a:prstGeom>
          <a:noFill/>
        </p:spPr>
        <p:txBody>
          <a:bodyPr wrap="square" rtlCol="0">
            <a:spAutoFit/>
          </a:bodyPr>
          <a:lstStyle/>
          <a:p>
            <a:r>
              <a:rPr lang="en-US" sz="1400" dirty="0" err="1">
                <a:latin typeface="Arial" panose="020B0604020202020204" pitchFamily="34" charset="0"/>
                <a:cs typeface="Arial" panose="020B0604020202020204" pitchFamily="34" charset="0"/>
              </a:rPr>
              <a:t>Katsanos</a:t>
            </a:r>
            <a:r>
              <a:rPr lang="en-US" sz="1400" dirty="0">
                <a:latin typeface="Arial" panose="020B0604020202020204" pitchFamily="34" charset="0"/>
                <a:cs typeface="Arial" panose="020B0604020202020204" pitchFamily="34" charset="0"/>
              </a:rPr>
              <a:t> A et al. Hypertension 2017</a:t>
            </a:r>
            <a:endParaRPr lang="el-GR" sz="1400" dirty="0">
              <a:latin typeface="Arial" panose="020B0604020202020204" pitchFamily="34" charset="0"/>
              <a:cs typeface="Arial" panose="020B0604020202020204" pitchFamily="34"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7694" y="1503834"/>
            <a:ext cx="8170754"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9"/>
          <p:cNvSpPr>
            <a:spLocks noChangeArrowheads="1"/>
          </p:cNvSpPr>
          <p:nvPr/>
        </p:nvSpPr>
        <p:spPr bwMode="auto">
          <a:xfrm>
            <a:off x="2567608" y="1484784"/>
            <a:ext cx="1116124" cy="4248472"/>
          </a:xfrm>
          <a:prstGeom prst="rect">
            <a:avLst/>
          </a:prstGeom>
          <a:noFill/>
          <a:ln w="38100" algn="ctr">
            <a:solidFill>
              <a:srgbClr val="C00000"/>
            </a:solidFill>
            <a:miter lim="800000"/>
            <a:headEnd/>
            <a:tailEnd/>
          </a:ln>
          <a:effectLst/>
        </p:spPr>
        <p:txBody>
          <a:bodyPr wrap="none" anchor="ctr"/>
          <a:lstStyle/>
          <a:p>
            <a:endParaRPr lang="en-US">
              <a:solidFill>
                <a:srgbClr val="C00000"/>
              </a:solidFill>
            </a:endParaRPr>
          </a:p>
        </p:txBody>
      </p:sp>
      <p:sp>
        <p:nvSpPr>
          <p:cNvPr id="9" name="Rectangle 79"/>
          <p:cNvSpPr>
            <a:spLocks noChangeArrowheads="1"/>
          </p:cNvSpPr>
          <p:nvPr/>
        </p:nvSpPr>
        <p:spPr bwMode="auto">
          <a:xfrm>
            <a:off x="9012324" y="1484784"/>
            <a:ext cx="1116124" cy="4248472"/>
          </a:xfrm>
          <a:prstGeom prst="rect">
            <a:avLst/>
          </a:prstGeom>
          <a:noFill/>
          <a:ln w="38100" algn="ctr">
            <a:solidFill>
              <a:srgbClr val="C00000"/>
            </a:solidFill>
            <a:miter lim="800000"/>
            <a:headEnd/>
            <a:tailEnd/>
          </a:ln>
          <a:effectLst/>
        </p:spPr>
        <p:txBody>
          <a:bodyPr wrap="none" anchor="ctr"/>
          <a:lstStyle/>
          <a:p>
            <a:endParaRPr lang="en-US">
              <a:solidFill>
                <a:srgbClr val="C00000"/>
              </a:solidFill>
            </a:endParaRPr>
          </a:p>
        </p:txBody>
      </p:sp>
      <p:sp>
        <p:nvSpPr>
          <p:cNvPr id="7" name="Title 1">
            <a:extLst>
              <a:ext uri="{FF2B5EF4-FFF2-40B4-BE49-F238E27FC236}">
                <a16:creationId xmlns:a16="http://schemas.microsoft.com/office/drawing/2014/main" id="{DC92E3CD-E929-86CB-7CAA-77A00DB04EE4}"/>
              </a:ext>
            </a:extLst>
          </p:cNvPr>
          <p:cNvSpPr>
            <a:spLocks noGrp="1"/>
          </p:cNvSpPr>
          <p:nvPr>
            <p:ph type="title"/>
          </p:nvPr>
        </p:nvSpPr>
        <p:spPr>
          <a:xfrm>
            <a:off x="599185" y="238136"/>
            <a:ext cx="11592815" cy="918059"/>
          </a:xfrm>
        </p:spPr>
        <p:txBody>
          <a:bodyPr>
            <a:normAutofit fontScale="90000"/>
          </a:bodyPr>
          <a:lstStyle/>
          <a:p>
            <a:pPr algn="ctr"/>
            <a:r>
              <a:rPr lang="en-US" sz="2800" b="1" dirty="0">
                <a:solidFill>
                  <a:srgbClr val="003366"/>
                </a:solidFill>
                <a:latin typeface="Arial"/>
              </a:rPr>
              <a:t>Lower BP targets are more effective for the prevention of recurrent stroke and CV death – meta-analysis</a:t>
            </a:r>
            <a:endParaRPr lang="el-GR" sz="2800" b="1" dirty="0">
              <a:solidFill>
                <a:srgbClr val="003366"/>
              </a:solidFill>
              <a:latin typeface="Arial"/>
            </a:endParaRPr>
          </a:p>
        </p:txBody>
      </p:sp>
    </p:spTree>
    <p:extLst>
      <p:ext uri="{BB962C8B-B14F-4D97-AF65-F5344CB8AC3E}">
        <p14:creationId xmlns:p14="http://schemas.microsoft.com/office/powerpoint/2010/main" val="2873531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AC4D2-F429-4F48-BEAC-124760131964}"/>
              </a:ext>
            </a:extLst>
          </p:cNvPr>
          <p:cNvSpPr>
            <a:spLocks noGrp="1"/>
          </p:cNvSpPr>
          <p:nvPr>
            <p:ph type="title"/>
          </p:nvPr>
        </p:nvSpPr>
        <p:spPr>
          <a:xfrm>
            <a:off x="369336" y="274637"/>
            <a:ext cx="11667766" cy="918059"/>
          </a:xfrm>
        </p:spPr>
        <p:txBody>
          <a:bodyPr>
            <a:normAutofit fontScale="90000"/>
          </a:bodyPr>
          <a:lstStyle/>
          <a:p>
            <a:pPr algn="ctr"/>
            <a:r>
              <a:rPr lang="en-US" sz="2800" b="1" dirty="0">
                <a:solidFill>
                  <a:srgbClr val="003366"/>
                </a:solidFill>
                <a:latin typeface="Arial"/>
              </a:rPr>
              <a:t>Effects of Intensive Blood Pressure Lowering </a:t>
            </a:r>
            <a:br>
              <a:rPr lang="en-US" sz="2800" b="1" dirty="0">
                <a:solidFill>
                  <a:srgbClr val="003366"/>
                </a:solidFill>
                <a:latin typeface="Arial"/>
              </a:rPr>
            </a:br>
            <a:r>
              <a:rPr lang="en-US" sz="2800" b="1" dirty="0">
                <a:solidFill>
                  <a:srgbClr val="003366"/>
                </a:solidFill>
                <a:latin typeface="Arial"/>
              </a:rPr>
              <a:t>on Recurrent Stroke</a:t>
            </a:r>
            <a:endParaRPr lang="el-GR" sz="2800" b="1" dirty="0">
              <a:solidFill>
                <a:srgbClr val="003366"/>
              </a:solidFill>
              <a:latin typeface="Arial"/>
            </a:endParaRPr>
          </a:p>
        </p:txBody>
      </p:sp>
      <p:pic>
        <p:nvPicPr>
          <p:cNvPr id="4" name="Content Placeholder 3">
            <a:extLst>
              <a:ext uri="{FF2B5EF4-FFF2-40B4-BE49-F238E27FC236}">
                <a16:creationId xmlns:a16="http://schemas.microsoft.com/office/drawing/2014/main" id="{8840A9AE-8241-4C1D-806C-7123FB6E7230}"/>
              </a:ext>
            </a:extLst>
          </p:cNvPr>
          <p:cNvPicPr>
            <a:picLocks noGrp="1" noChangeAspect="1"/>
          </p:cNvPicPr>
          <p:nvPr>
            <p:ph idx="1"/>
          </p:nvPr>
        </p:nvPicPr>
        <p:blipFill>
          <a:blip r:embed="rId2"/>
          <a:stretch>
            <a:fillRect/>
          </a:stretch>
        </p:blipFill>
        <p:spPr>
          <a:xfrm>
            <a:off x="2107871" y="1998214"/>
            <a:ext cx="9479937" cy="3508506"/>
          </a:xfrm>
          <a:prstGeom prst="rect">
            <a:avLst/>
          </a:prstGeom>
        </p:spPr>
      </p:pic>
      <p:sp>
        <p:nvSpPr>
          <p:cNvPr id="6" name="TextBox 5">
            <a:extLst>
              <a:ext uri="{FF2B5EF4-FFF2-40B4-BE49-F238E27FC236}">
                <a16:creationId xmlns:a16="http://schemas.microsoft.com/office/drawing/2014/main" id="{381A0CBE-4213-408B-AC34-7B502A2725AE}"/>
              </a:ext>
            </a:extLst>
          </p:cNvPr>
          <p:cNvSpPr txBox="1"/>
          <p:nvPr/>
        </p:nvSpPr>
        <p:spPr>
          <a:xfrm>
            <a:off x="8945146" y="5853655"/>
            <a:ext cx="3781644"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Kitagawa K et al. JAMA Neurol 2019</a:t>
            </a:r>
            <a:endParaRPr lang="el-GR"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89372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descr="Εικόνα που περιέχει κείμενο&#10;&#10;Περιγραφή που δημιουργήθηκε αυτόματα">
            <a:extLst>
              <a:ext uri="{FF2B5EF4-FFF2-40B4-BE49-F238E27FC236}">
                <a16:creationId xmlns:a16="http://schemas.microsoft.com/office/drawing/2014/main" id="{2090F0B7-BA19-DD08-5B96-2AC2DD2F52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4567" y="439883"/>
            <a:ext cx="5343737" cy="2279073"/>
          </a:xfrm>
          <a:prstGeom prst="rect">
            <a:avLst/>
          </a:prstGeom>
        </p:spPr>
      </p:pic>
      <p:pic>
        <p:nvPicPr>
          <p:cNvPr id="9" name="Εικόνα 8" descr="Εικόνα που περιέχει κείμενο&#10;&#10;Περιγραφή που δημιουργήθηκε αυτόματα">
            <a:extLst>
              <a:ext uri="{FF2B5EF4-FFF2-40B4-BE49-F238E27FC236}">
                <a16:creationId xmlns:a16="http://schemas.microsoft.com/office/drawing/2014/main" id="{9C748199-5AFF-513B-446F-176643F1CD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8484" y="523012"/>
            <a:ext cx="4807182" cy="2279072"/>
          </a:xfrm>
          <a:prstGeom prst="rect">
            <a:avLst/>
          </a:prstGeom>
          <a:ln>
            <a:solidFill>
              <a:schemeClr val="tx1"/>
            </a:solidFill>
          </a:ln>
        </p:spPr>
      </p:pic>
      <p:pic>
        <p:nvPicPr>
          <p:cNvPr id="3" name="Εικόνα 2">
            <a:extLst>
              <a:ext uri="{FF2B5EF4-FFF2-40B4-BE49-F238E27FC236}">
                <a16:creationId xmlns:a16="http://schemas.microsoft.com/office/drawing/2014/main" id="{C73ED1F4-49A2-CC39-C577-3E0F792C51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4697" y="3720636"/>
            <a:ext cx="5023607" cy="2611582"/>
          </a:xfrm>
          <a:prstGeom prst="rect">
            <a:avLst/>
          </a:prstGeom>
        </p:spPr>
      </p:pic>
      <p:pic>
        <p:nvPicPr>
          <p:cNvPr id="5" name="Εικόνα 4" descr="Εικόνα που περιέχει κείμενο&#10;&#10;Περιγραφή που δημιουργήθηκε αυτόματα">
            <a:extLst>
              <a:ext uri="{FF2B5EF4-FFF2-40B4-BE49-F238E27FC236}">
                <a16:creationId xmlns:a16="http://schemas.microsoft.com/office/drawing/2014/main" id="{D41CA72A-CC9B-D400-1637-6F3B7ECC32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7551" y="3720636"/>
            <a:ext cx="5277016" cy="2111646"/>
          </a:xfrm>
          <a:prstGeom prst="rect">
            <a:avLst/>
          </a:prstGeom>
          <a:ln>
            <a:solidFill>
              <a:schemeClr val="tx1"/>
            </a:solidFill>
          </a:ln>
        </p:spPr>
      </p:pic>
    </p:spTree>
    <p:custDataLst>
      <p:tags r:id="rId1"/>
    </p:custDataLst>
    <p:extLst>
      <p:ext uri="{BB962C8B-B14F-4D97-AF65-F5344CB8AC3E}">
        <p14:creationId xmlns:p14="http://schemas.microsoft.com/office/powerpoint/2010/main" val="279943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164B26C-AEAD-909B-4848-9D4F6AA3289E}"/>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0580BBE2-EC02-ED0D-A1A2-664DBD68F88B}"/>
              </a:ext>
            </a:extLst>
          </p:cNvPr>
          <p:cNvSpPr>
            <a:spLocks noGrp="1"/>
          </p:cNvSpPr>
          <p:nvPr>
            <p:ph idx="1"/>
          </p:nvPr>
        </p:nvSpPr>
        <p:spPr/>
        <p:txBody>
          <a:bodyPr>
            <a:normAutofit/>
          </a:bodyPr>
          <a:lstStyle/>
          <a:p>
            <a:r>
              <a:rPr lang="el-GR" sz="2400" dirty="0">
                <a:solidFill>
                  <a:srgbClr val="002060"/>
                </a:solidFill>
                <a:latin typeface="Arial" panose="020B0604020202020204" pitchFamily="34" charset="0"/>
                <a:cs typeface="Arial" panose="020B0604020202020204" pitchFamily="34" charset="0"/>
              </a:rPr>
              <a:t>ΓΛΥΚΑΙΜΙΚΗ ΡΥΘΜΙΣΗ</a:t>
            </a:r>
          </a:p>
        </p:txBody>
      </p:sp>
      <p:sp>
        <p:nvSpPr>
          <p:cNvPr id="4" name="Θέση κειμένου 3">
            <a:extLst>
              <a:ext uri="{FF2B5EF4-FFF2-40B4-BE49-F238E27FC236}">
                <a16:creationId xmlns:a16="http://schemas.microsoft.com/office/drawing/2014/main" id="{9F42EF01-25E0-B437-07C9-56E34CAC7B30}"/>
              </a:ext>
            </a:extLst>
          </p:cNvPr>
          <p:cNvSpPr>
            <a:spLocks noGrp="1"/>
          </p:cNvSpPr>
          <p:nvPr>
            <p:ph type="body" sz="quarter" idx="12"/>
          </p:nvPr>
        </p:nvSpPr>
        <p:spPr/>
        <p:txBody>
          <a:bodyPr/>
          <a:lstStyle/>
          <a:p>
            <a:endParaRPr lang="el-GR"/>
          </a:p>
        </p:txBody>
      </p:sp>
    </p:spTree>
    <p:extLst>
      <p:ext uri="{BB962C8B-B14F-4D97-AF65-F5344CB8AC3E}">
        <p14:creationId xmlns:p14="http://schemas.microsoft.com/office/powerpoint/2010/main" val="3947630487"/>
      </p:ext>
    </p:extLst>
  </p:cSld>
  <p:clrMapOvr>
    <a:masterClrMapping/>
  </p:clrMapOvr>
  <p:transition>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1 - Τίτλος">
            <a:extLst>
              <a:ext uri="{FF2B5EF4-FFF2-40B4-BE49-F238E27FC236}">
                <a16:creationId xmlns:a16="http://schemas.microsoft.com/office/drawing/2014/main" id="{77960369-EA07-A442-743A-CF2F323A1854}"/>
              </a:ext>
            </a:extLst>
          </p:cNvPr>
          <p:cNvSpPr txBox="1">
            <a:spLocks/>
          </p:cNvSpPr>
          <p:nvPr/>
        </p:nvSpPr>
        <p:spPr>
          <a:xfrm>
            <a:off x="568324" y="402792"/>
            <a:ext cx="11055351" cy="828082"/>
          </a:xfrm>
          <a:prstGeom prst="rect">
            <a:avLst/>
          </a:prstGeom>
        </p:spPr>
        <p:txBody>
          <a:bodyPr vert="horz" lIns="91440" tIns="45720" rIns="91440" bIns="45720" rtlCol="0" anchor="ctr">
            <a:normAutofit fontScale="97500"/>
          </a:bodyPr>
          <a:lstStyle>
            <a:lvl1pPr algn="l" defTabSz="609585" rtl="0" eaLnBrk="1" latinLnBrk="0" hangingPunct="1">
              <a:spcBef>
                <a:spcPct val="0"/>
              </a:spcBef>
              <a:buNone/>
              <a:defRPr sz="4800" b="1" kern="1200">
                <a:solidFill>
                  <a:srgbClr val="CD071E"/>
                </a:solidFill>
                <a:latin typeface="+mj-lt"/>
                <a:ea typeface="+mj-ea"/>
                <a:cs typeface="+mj-cs"/>
              </a:defRPr>
            </a:lvl1pPr>
          </a:lstStyle>
          <a:p>
            <a:pPr algn="ctr" defTabSz="914400">
              <a:spcBef>
                <a:spcPts val="0"/>
              </a:spcBef>
            </a:pPr>
            <a:r>
              <a:rPr lang="en" sz="3600" dirty="0">
                <a:solidFill>
                  <a:srgbClr val="002060"/>
                </a:solidFill>
                <a:latin typeface="Calibri" panose="020F0502020204030204" pitchFamily="34" charset="0"/>
                <a:ea typeface="+mn-ea"/>
                <a:cs typeface="Calibri" panose="020F0502020204030204" pitchFamily="34" charset="0"/>
              </a:rPr>
              <a:t>Individualized target</a:t>
            </a:r>
            <a:endParaRPr lang="en-US" sz="3600" dirty="0">
              <a:solidFill>
                <a:srgbClr val="002060"/>
              </a:solidFill>
              <a:latin typeface="Calibri" panose="020F0502020204030204" pitchFamily="34" charset="0"/>
              <a:ea typeface="+mn-ea"/>
              <a:cs typeface="Calibri" panose="020F0502020204030204" pitchFamily="34" charset="0"/>
            </a:endParaRPr>
          </a:p>
        </p:txBody>
      </p:sp>
      <p:sp>
        <p:nvSpPr>
          <p:cNvPr id="2" name="Text Placeholder 2">
            <a:extLst>
              <a:ext uri="{FF2B5EF4-FFF2-40B4-BE49-F238E27FC236}">
                <a16:creationId xmlns:a16="http://schemas.microsoft.com/office/drawing/2014/main" id="{95174C3F-96CB-EEC3-97FB-CFCF76FAAD3C}"/>
              </a:ext>
            </a:extLst>
          </p:cNvPr>
          <p:cNvSpPr txBox="1">
            <a:spLocks noChangeArrowheads="1"/>
          </p:cNvSpPr>
          <p:nvPr>
            <p:custDataLst>
              <p:tags r:id="rId2"/>
            </p:custDataLst>
          </p:nvPr>
        </p:nvSpPr>
        <p:spPr bwMode="auto">
          <a:xfrm>
            <a:off x="8825" y="6272440"/>
            <a:ext cx="9144000" cy="215900"/>
          </a:xfrm>
          <a:prstGeom prst="rect">
            <a:avLst/>
          </a:prstGeom>
          <a:noFill/>
          <a:ln w="9525" cap="flat" cmpd="sng" algn="ctr">
            <a:noFill/>
            <a:prstDash val="solid"/>
            <a:round/>
            <a:headEnd type="none" w="med" len="med"/>
            <a:tailEnd type="none" w="med" len="med"/>
          </a:ln>
        </p:spPr>
        <p:txBody>
          <a:bodyPr lIns="254000" tIns="0" rIns="127000" bIns="63500"/>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altLang="en-US" sz="1200" dirty="0">
                <a:ln w="9525" cap="flat" cmpd="sng" algn="ctr">
                  <a:noFill/>
                  <a:prstDash val="solid"/>
                  <a:round/>
                  <a:headEnd type="none" w="med" len="med"/>
                  <a:tailEnd type="none" w="med" len="med"/>
                </a:ln>
                <a:solidFill>
                  <a:srgbClr val="000000"/>
                </a:solidFill>
                <a:cs typeface="Arial" panose="020B0604020202020204" pitchFamily="34" charset="0"/>
                <a:sym typeface="Wingdings"/>
              </a:rPr>
              <a:t>Diabetes Care. 2020;44(Supplement_1):S73-S84. doi:10.2337/dc21-S006</a:t>
            </a:r>
          </a:p>
        </p:txBody>
      </p:sp>
      <p:pic>
        <p:nvPicPr>
          <p:cNvPr id="25" name="New picture">
            <a:extLst>
              <a:ext uri="{FF2B5EF4-FFF2-40B4-BE49-F238E27FC236}">
                <a16:creationId xmlns:a16="http://schemas.microsoft.com/office/drawing/2014/main" id="{7CC8403C-9996-A7E5-2978-AB2596C97632}"/>
              </a:ext>
            </a:extLst>
          </p:cNvPr>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272814" y="1417729"/>
            <a:ext cx="5598510" cy="4802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pic>
        <p:nvPicPr>
          <p:cNvPr id="27" name="Εικόνα 26" descr="Εικόνα που περιέχει κείμενο&#10;&#10;Περιγραφή που δημιουργήθηκε αυτόματα">
            <a:extLst>
              <a:ext uri="{FF2B5EF4-FFF2-40B4-BE49-F238E27FC236}">
                <a16:creationId xmlns:a16="http://schemas.microsoft.com/office/drawing/2014/main" id="{27BE7098-B688-78FE-6672-100604F5B7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9668" y="1603654"/>
            <a:ext cx="5174007" cy="2110129"/>
          </a:xfrm>
          <a:prstGeom prst="rect">
            <a:avLst/>
          </a:prstGeom>
        </p:spPr>
      </p:pic>
      <p:sp>
        <p:nvSpPr>
          <p:cNvPr id="31" name="TextBox 30">
            <a:extLst>
              <a:ext uri="{FF2B5EF4-FFF2-40B4-BE49-F238E27FC236}">
                <a16:creationId xmlns:a16="http://schemas.microsoft.com/office/drawing/2014/main" id="{3B62DAF9-F38A-CDCD-4AA9-217A3F45C2A1}"/>
              </a:ext>
            </a:extLst>
          </p:cNvPr>
          <p:cNvSpPr txBox="1"/>
          <p:nvPr/>
        </p:nvSpPr>
        <p:spPr>
          <a:xfrm>
            <a:off x="8362530" y="3738428"/>
            <a:ext cx="5196741" cy="276999"/>
          </a:xfrm>
          <a:prstGeom prst="rect">
            <a:avLst/>
          </a:prstGeom>
          <a:noFill/>
        </p:spPr>
        <p:txBody>
          <a:bodyPr wrap="square" rtlCol="0">
            <a:spAutoFit/>
          </a:bodyPr>
          <a:lstStyle/>
          <a:p>
            <a:r>
              <a:rPr lang="en-US" sz="1200" dirty="0"/>
              <a:t>Dawson et al; European Stroke Journal 2022</a:t>
            </a:r>
            <a:endParaRPr lang="el-GR" sz="1200" dirty="0"/>
          </a:p>
        </p:txBody>
      </p:sp>
      <p:pic>
        <p:nvPicPr>
          <p:cNvPr id="35" name="Εικόνα 34">
            <a:extLst>
              <a:ext uri="{FF2B5EF4-FFF2-40B4-BE49-F238E27FC236}">
                <a16:creationId xmlns:a16="http://schemas.microsoft.com/office/drawing/2014/main" id="{7892511A-9922-F017-0CFA-2428079FBD54}"/>
              </a:ext>
            </a:extLst>
          </p:cNvPr>
          <p:cNvPicPr>
            <a:picLocks noChangeAspect="1"/>
          </p:cNvPicPr>
          <p:nvPr/>
        </p:nvPicPr>
        <p:blipFill rotWithShape="1">
          <a:blip r:embed="rId8">
            <a:extLst>
              <a:ext uri="{28A0092B-C50C-407E-A947-70E740481C1C}">
                <a14:useLocalDpi xmlns:a14="http://schemas.microsoft.com/office/drawing/2010/main" val="0"/>
              </a:ext>
            </a:extLst>
          </a:blip>
          <a:srcRect t="24096"/>
          <a:stretch/>
        </p:blipFill>
        <p:spPr>
          <a:xfrm>
            <a:off x="6565822" y="4234058"/>
            <a:ext cx="5174007" cy="2207390"/>
          </a:xfrm>
          <a:prstGeom prst="rect">
            <a:avLst/>
          </a:prstGeom>
        </p:spPr>
      </p:pic>
      <p:sp>
        <p:nvSpPr>
          <p:cNvPr id="36" name="TextBox 35">
            <a:extLst>
              <a:ext uri="{FF2B5EF4-FFF2-40B4-BE49-F238E27FC236}">
                <a16:creationId xmlns:a16="http://schemas.microsoft.com/office/drawing/2014/main" id="{8C13CEEC-4261-D46B-8AEB-0A6AD8958631}"/>
              </a:ext>
            </a:extLst>
          </p:cNvPr>
          <p:cNvSpPr txBox="1"/>
          <p:nvPr/>
        </p:nvSpPr>
        <p:spPr>
          <a:xfrm>
            <a:off x="5871324" y="6519384"/>
            <a:ext cx="5756704" cy="461665"/>
          </a:xfrm>
          <a:prstGeom prst="rect">
            <a:avLst/>
          </a:prstGeom>
          <a:noFill/>
        </p:spPr>
        <p:txBody>
          <a:bodyPr wrap="none" rtlCol="0">
            <a:spAutoFit/>
          </a:bodyPr>
          <a:lstStyle/>
          <a:p>
            <a:r>
              <a:rPr lang="en" sz="1200" dirty="0" err="1">
                <a:latin typeface="Arial" panose="020B0604020202020204" pitchFamily="34" charset="0"/>
                <a:cs typeface="Arial" panose="020B0604020202020204" pitchFamily="34" charset="0"/>
              </a:rPr>
              <a:t>Kleindorfer</a:t>
            </a:r>
            <a:r>
              <a:rPr lang="en" sz="1200" dirty="0">
                <a:latin typeface="Arial" panose="020B0604020202020204" pitchFamily="34" charset="0"/>
                <a:cs typeface="Arial" panose="020B0604020202020204" pitchFamily="34" charset="0"/>
              </a:rPr>
              <a:t> et al; 2021 Guideline for the Secondary Prevention of Ischemic Stroke </a:t>
            </a:r>
          </a:p>
          <a:p>
            <a:endParaRPr lang="el-GR" sz="12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01483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descr="Εικόνα που περιέχει κείμενο&#10;&#10;Περιγραφή που δημιουργήθηκε αυτόματα">
            <a:extLst>
              <a:ext uri="{FF2B5EF4-FFF2-40B4-BE49-F238E27FC236}">
                <a16:creationId xmlns:a16="http://schemas.microsoft.com/office/drawing/2014/main" id="{3F3C801F-9394-6BB2-F5A8-1DE4F8DD9A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3608" y="1479764"/>
            <a:ext cx="3560384" cy="5142692"/>
          </a:xfrm>
          <a:prstGeom prst="rect">
            <a:avLst/>
          </a:prstGeom>
          <a:ln>
            <a:solidFill>
              <a:srgbClr val="002060"/>
            </a:solidFill>
          </a:ln>
          <a:scene3d>
            <a:camera prst="perspectiveHeroicExtremeLeftFacing" fov="3000000">
              <a:rot lat="600000" lon="1200000" rev="21594000"/>
            </a:camera>
            <a:lightRig rig="threePt" dir="t"/>
          </a:scene3d>
        </p:spPr>
      </p:pic>
      <p:pic>
        <p:nvPicPr>
          <p:cNvPr id="9" name="Εικόνα 8">
            <a:extLst>
              <a:ext uri="{FF2B5EF4-FFF2-40B4-BE49-F238E27FC236}">
                <a16:creationId xmlns:a16="http://schemas.microsoft.com/office/drawing/2014/main" id="{4F639F50-3614-151E-E5FD-2A5BCED52950}"/>
              </a:ext>
            </a:extLst>
          </p:cNvPr>
          <p:cNvPicPr>
            <a:picLocks noChangeAspect="1"/>
          </p:cNvPicPr>
          <p:nvPr/>
        </p:nvPicPr>
        <p:blipFill rotWithShape="1">
          <a:blip r:embed="rId3">
            <a:extLst>
              <a:ext uri="{28A0092B-C50C-407E-A947-70E740481C1C}">
                <a14:useLocalDpi xmlns:a14="http://schemas.microsoft.com/office/drawing/2010/main" val="0"/>
              </a:ext>
            </a:extLst>
          </a:blip>
          <a:srcRect t="2464"/>
          <a:stretch/>
        </p:blipFill>
        <p:spPr>
          <a:xfrm>
            <a:off x="99468" y="2204719"/>
            <a:ext cx="7572193" cy="4590373"/>
          </a:xfrm>
          <a:prstGeom prst="rect">
            <a:avLst/>
          </a:prstGeom>
        </p:spPr>
      </p:pic>
      <p:sp>
        <p:nvSpPr>
          <p:cNvPr id="4" name="1 - Τίτλος">
            <a:extLst>
              <a:ext uri="{FF2B5EF4-FFF2-40B4-BE49-F238E27FC236}">
                <a16:creationId xmlns:a16="http://schemas.microsoft.com/office/drawing/2014/main" id="{AD042871-C78C-4A7A-9BAE-9C56F1E26B76}"/>
              </a:ext>
            </a:extLst>
          </p:cNvPr>
          <p:cNvSpPr txBox="1">
            <a:spLocks/>
          </p:cNvSpPr>
          <p:nvPr/>
        </p:nvSpPr>
        <p:spPr bwMode="auto">
          <a:xfrm>
            <a:off x="561537" y="248879"/>
            <a:ext cx="11055351" cy="82808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800">
                <a:solidFill>
                  <a:schemeClr val="tx2"/>
                </a:solidFill>
                <a:latin typeface="+mj-lt"/>
                <a:ea typeface="+mj-ea"/>
                <a:cs typeface="+mj-cs"/>
              </a:defRPr>
            </a:lvl1pPr>
            <a:lvl2pPr algn="ctr" rtl="0" eaLnBrk="0" fontAlgn="base" hangingPunct="0">
              <a:spcBef>
                <a:spcPct val="0"/>
              </a:spcBef>
              <a:spcAft>
                <a:spcPct val="0"/>
              </a:spcAft>
              <a:defRPr sz="4800">
                <a:solidFill>
                  <a:schemeClr val="tx2"/>
                </a:solidFill>
                <a:latin typeface="Arial" charset="0"/>
              </a:defRPr>
            </a:lvl2pPr>
            <a:lvl3pPr algn="ctr" rtl="0" eaLnBrk="0" fontAlgn="base" hangingPunct="0">
              <a:spcBef>
                <a:spcPct val="0"/>
              </a:spcBef>
              <a:spcAft>
                <a:spcPct val="0"/>
              </a:spcAft>
              <a:defRPr sz="4800">
                <a:solidFill>
                  <a:schemeClr val="tx2"/>
                </a:solidFill>
                <a:latin typeface="Arial" charset="0"/>
              </a:defRPr>
            </a:lvl3pPr>
            <a:lvl4pPr algn="ctr" rtl="0" eaLnBrk="0" fontAlgn="base" hangingPunct="0">
              <a:spcBef>
                <a:spcPct val="0"/>
              </a:spcBef>
              <a:spcAft>
                <a:spcPct val="0"/>
              </a:spcAft>
              <a:defRPr sz="4800">
                <a:solidFill>
                  <a:schemeClr val="tx2"/>
                </a:solidFill>
                <a:latin typeface="Arial" charset="0"/>
              </a:defRPr>
            </a:lvl4pPr>
            <a:lvl5pPr algn="ctr" rtl="0" eaLnBrk="0" fontAlgn="base" hangingPunct="0">
              <a:spcBef>
                <a:spcPct val="0"/>
              </a:spcBef>
              <a:spcAft>
                <a:spcPct val="0"/>
              </a:spcAft>
              <a:defRPr sz="4800">
                <a:solidFill>
                  <a:schemeClr val="tx2"/>
                </a:solidFill>
                <a:latin typeface="Arial" charset="0"/>
              </a:defRPr>
            </a:lvl5pPr>
            <a:lvl6pPr marL="609570" algn="ctr" rtl="0" fontAlgn="base">
              <a:spcBef>
                <a:spcPct val="0"/>
              </a:spcBef>
              <a:spcAft>
                <a:spcPct val="0"/>
              </a:spcAft>
              <a:defRPr sz="4800">
                <a:solidFill>
                  <a:schemeClr val="tx2"/>
                </a:solidFill>
                <a:latin typeface="Arial" charset="0"/>
              </a:defRPr>
            </a:lvl6pPr>
            <a:lvl7pPr marL="1219140" algn="ctr" rtl="0" fontAlgn="base">
              <a:spcBef>
                <a:spcPct val="0"/>
              </a:spcBef>
              <a:spcAft>
                <a:spcPct val="0"/>
              </a:spcAft>
              <a:defRPr sz="4800">
                <a:solidFill>
                  <a:schemeClr val="tx2"/>
                </a:solidFill>
                <a:latin typeface="Arial" charset="0"/>
              </a:defRPr>
            </a:lvl7pPr>
            <a:lvl8pPr marL="1828709" algn="ctr" rtl="0" fontAlgn="base">
              <a:spcBef>
                <a:spcPct val="0"/>
              </a:spcBef>
              <a:spcAft>
                <a:spcPct val="0"/>
              </a:spcAft>
              <a:defRPr sz="4800">
                <a:solidFill>
                  <a:schemeClr val="tx2"/>
                </a:solidFill>
                <a:latin typeface="Arial" charset="0"/>
              </a:defRPr>
            </a:lvl8pPr>
            <a:lvl9pPr marL="2438278" algn="ctr" rtl="0" fontAlgn="base">
              <a:spcBef>
                <a:spcPct val="0"/>
              </a:spcBef>
              <a:spcAft>
                <a:spcPct val="0"/>
              </a:spcAft>
              <a:defRPr sz="4800">
                <a:solidFill>
                  <a:schemeClr val="tx2"/>
                </a:solidFill>
                <a:latin typeface="Arial" charset="0"/>
              </a:defRPr>
            </a:lvl9pPr>
          </a:lstStyle>
          <a:p>
            <a:pPr>
              <a:spcBef>
                <a:spcPts val="0"/>
              </a:spcBef>
            </a:pPr>
            <a:r>
              <a:rPr lang="en" sz="3200" b="1" kern="0" dirty="0">
                <a:solidFill>
                  <a:srgbClr val="1F497D"/>
                </a:solidFill>
                <a:latin typeface="Calibri" panose="020F0502020204030204" pitchFamily="34" charset="0"/>
                <a:ea typeface="+mn-ea"/>
                <a:cs typeface="Calibri" panose="020F0502020204030204" pitchFamily="34" charset="0"/>
              </a:rPr>
              <a:t>Antidiabetic drugs and ‘protection’ against stroke</a:t>
            </a:r>
            <a:br>
              <a:rPr lang="en" sz="3200" b="1" kern="0" dirty="0">
                <a:solidFill>
                  <a:srgbClr val="1F497D"/>
                </a:solidFill>
                <a:latin typeface="Calibri" panose="020F0502020204030204" pitchFamily="34" charset="0"/>
                <a:ea typeface="+mn-ea"/>
                <a:cs typeface="Calibri" panose="020F0502020204030204" pitchFamily="34" charset="0"/>
              </a:rPr>
            </a:br>
            <a:r>
              <a:rPr lang="en" sz="3200" b="1" kern="0" dirty="0">
                <a:solidFill>
                  <a:srgbClr val="1F497D"/>
                </a:solidFill>
                <a:latin typeface="Calibri" panose="020F0502020204030204" pitchFamily="34" charset="0"/>
                <a:ea typeface="+mn-ea"/>
                <a:cs typeface="Calibri" panose="020F0502020204030204" pitchFamily="34" charset="0"/>
              </a:rPr>
              <a:t>Evidence from RCTs</a:t>
            </a:r>
            <a:endParaRPr lang="en-US" sz="3200" b="1" kern="0" dirty="0">
              <a:solidFill>
                <a:srgbClr val="1F497D"/>
              </a:solidFill>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EEDC7FA4-CF5D-B377-39C7-A107A24113FA}"/>
              </a:ext>
            </a:extLst>
          </p:cNvPr>
          <p:cNvSpPr txBox="1"/>
          <p:nvPr/>
        </p:nvSpPr>
        <p:spPr>
          <a:xfrm>
            <a:off x="729955" y="1386776"/>
            <a:ext cx="4532010" cy="1015663"/>
          </a:xfrm>
          <a:prstGeom prst="rect">
            <a:avLst/>
          </a:prstGeom>
          <a:noFill/>
        </p:spPr>
        <p:txBody>
          <a:bodyPr wrap="none" rtlCol="0">
            <a:spAutoFit/>
          </a:bodyPr>
          <a:lstStyle/>
          <a:p>
            <a:r>
              <a:rPr lang="en" sz="2000" b="1" dirty="0">
                <a:solidFill>
                  <a:srgbClr val="002060"/>
                </a:solidFill>
                <a:effectLst/>
                <a:latin typeface="Calibri" panose="020F0502020204030204" pitchFamily="34" charset="0"/>
                <a:cs typeface="Calibri" panose="020F0502020204030204" pitchFamily="34" charset="0"/>
              </a:rPr>
              <a:t>SUSTAIN 6 and PIONEER 6 included 6480 </a:t>
            </a:r>
          </a:p>
          <a:p>
            <a:r>
              <a:rPr lang="en" sz="2000" b="1" dirty="0">
                <a:solidFill>
                  <a:srgbClr val="002060"/>
                </a:solidFill>
                <a:effectLst/>
                <a:latin typeface="Calibri" panose="020F0502020204030204" pitchFamily="34" charset="0"/>
                <a:cs typeface="Calibri" panose="020F0502020204030204" pitchFamily="34" charset="0"/>
              </a:rPr>
              <a:t>(</a:t>
            </a:r>
            <a:r>
              <a:rPr lang="en" sz="2000" b="1" dirty="0" err="1">
                <a:solidFill>
                  <a:srgbClr val="002060"/>
                </a:solidFill>
                <a:effectLst/>
                <a:latin typeface="Calibri" panose="020F0502020204030204" pitchFamily="34" charset="0"/>
                <a:cs typeface="Calibri" panose="020F0502020204030204" pitchFamily="34" charset="0"/>
              </a:rPr>
              <a:t>semaglutide</a:t>
            </a:r>
            <a:r>
              <a:rPr lang="en" sz="2000" b="1" dirty="0">
                <a:solidFill>
                  <a:srgbClr val="002060"/>
                </a:solidFill>
                <a:effectLst/>
                <a:latin typeface="Calibri" panose="020F0502020204030204" pitchFamily="34" charset="0"/>
                <a:cs typeface="Calibri" panose="020F0502020204030204" pitchFamily="34" charset="0"/>
              </a:rPr>
              <a:t>, n=3239; placebo, n=3241)</a:t>
            </a:r>
          </a:p>
          <a:p>
            <a:endParaRPr lang="en" sz="2000" b="1" dirty="0">
              <a:solidFill>
                <a:srgbClr val="00206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0541C88D-E926-7341-858B-70A934F70521}"/>
              </a:ext>
            </a:extLst>
          </p:cNvPr>
          <p:cNvSpPr txBox="1"/>
          <p:nvPr/>
        </p:nvSpPr>
        <p:spPr>
          <a:xfrm>
            <a:off x="1196610" y="3160865"/>
            <a:ext cx="2401619" cy="369332"/>
          </a:xfrm>
          <a:prstGeom prst="rect">
            <a:avLst/>
          </a:prstGeom>
          <a:noFill/>
        </p:spPr>
        <p:txBody>
          <a:bodyPr wrap="none" rtlCol="0">
            <a:spAutoFit/>
          </a:bodyPr>
          <a:lstStyle/>
          <a:p>
            <a:r>
              <a:rPr lang="en" sz="1800" b="1" dirty="0">
                <a:solidFill>
                  <a:srgbClr val="002060"/>
                </a:solidFill>
                <a:effectLst/>
                <a:latin typeface="Calibri" panose="020F0502020204030204" pitchFamily="34" charset="0"/>
                <a:cs typeface="Calibri" panose="020F0502020204030204" pitchFamily="34" charset="0"/>
              </a:rPr>
              <a:t>0.8 Vs. 1.1 strokes /p-y </a:t>
            </a:r>
            <a:endParaRPr lang="en" sz="1800" b="1" dirty="0">
              <a:solidFill>
                <a:srgbClr val="002060"/>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4F1363D8-D7B8-0F48-0C80-550C9511EA6B}"/>
              </a:ext>
            </a:extLst>
          </p:cNvPr>
          <p:cNvSpPr txBox="1"/>
          <p:nvPr/>
        </p:nvSpPr>
        <p:spPr>
          <a:xfrm>
            <a:off x="8463608" y="6487315"/>
            <a:ext cx="2105063"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Strain et al, Stroke 2022</a:t>
            </a:r>
            <a:endParaRPr lang="el-GR"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36461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1 - Τίτλος">
            <a:extLst>
              <a:ext uri="{FF2B5EF4-FFF2-40B4-BE49-F238E27FC236}">
                <a16:creationId xmlns:a16="http://schemas.microsoft.com/office/drawing/2014/main" id="{AD042871-C78C-4A7A-9BAE-9C56F1E26B76}"/>
              </a:ext>
            </a:extLst>
          </p:cNvPr>
          <p:cNvSpPr txBox="1">
            <a:spLocks/>
          </p:cNvSpPr>
          <p:nvPr/>
        </p:nvSpPr>
        <p:spPr bwMode="auto">
          <a:xfrm>
            <a:off x="561537" y="248879"/>
            <a:ext cx="11055351" cy="82808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800">
                <a:solidFill>
                  <a:schemeClr val="tx2"/>
                </a:solidFill>
                <a:latin typeface="+mj-lt"/>
                <a:ea typeface="+mj-ea"/>
                <a:cs typeface="+mj-cs"/>
              </a:defRPr>
            </a:lvl1pPr>
            <a:lvl2pPr algn="ctr" rtl="0" eaLnBrk="0" fontAlgn="base" hangingPunct="0">
              <a:spcBef>
                <a:spcPct val="0"/>
              </a:spcBef>
              <a:spcAft>
                <a:spcPct val="0"/>
              </a:spcAft>
              <a:defRPr sz="4800">
                <a:solidFill>
                  <a:schemeClr val="tx2"/>
                </a:solidFill>
                <a:latin typeface="Arial" charset="0"/>
              </a:defRPr>
            </a:lvl2pPr>
            <a:lvl3pPr algn="ctr" rtl="0" eaLnBrk="0" fontAlgn="base" hangingPunct="0">
              <a:spcBef>
                <a:spcPct val="0"/>
              </a:spcBef>
              <a:spcAft>
                <a:spcPct val="0"/>
              </a:spcAft>
              <a:defRPr sz="4800">
                <a:solidFill>
                  <a:schemeClr val="tx2"/>
                </a:solidFill>
                <a:latin typeface="Arial" charset="0"/>
              </a:defRPr>
            </a:lvl3pPr>
            <a:lvl4pPr algn="ctr" rtl="0" eaLnBrk="0" fontAlgn="base" hangingPunct="0">
              <a:spcBef>
                <a:spcPct val="0"/>
              </a:spcBef>
              <a:spcAft>
                <a:spcPct val="0"/>
              </a:spcAft>
              <a:defRPr sz="4800">
                <a:solidFill>
                  <a:schemeClr val="tx2"/>
                </a:solidFill>
                <a:latin typeface="Arial" charset="0"/>
              </a:defRPr>
            </a:lvl4pPr>
            <a:lvl5pPr algn="ctr" rtl="0" eaLnBrk="0" fontAlgn="base" hangingPunct="0">
              <a:spcBef>
                <a:spcPct val="0"/>
              </a:spcBef>
              <a:spcAft>
                <a:spcPct val="0"/>
              </a:spcAft>
              <a:defRPr sz="4800">
                <a:solidFill>
                  <a:schemeClr val="tx2"/>
                </a:solidFill>
                <a:latin typeface="Arial" charset="0"/>
              </a:defRPr>
            </a:lvl5pPr>
            <a:lvl6pPr marL="609570" algn="ctr" rtl="0" fontAlgn="base">
              <a:spcBef>
                <a:spcPct val="0"/>
              </a:spcBef>
              <a:spcAft>
                <a:spcPct val="0"/>
              </a:spcAft>
              <a:defRPr sz="4800">
                <a:solidFill>
                  <a:schemeClr val="tx2"/>
                </a:solidFill>
                <a:latin typeface="Arial" charset="0"/>
              </a:defRPr>
            </a:lvl6pPr>
            <a:lvl7pPr marL="1219140" algn="ctr" rtl="0" fontAlgn="base">
              <a:spcBef>
                <a:spcPct val="0"/>
              </a:spcBef>
              <a:spcAft>
                <a:spcPct val="0"/>
              </a:spcAft>
              <a:defRPr sz="4800">
                <a:solidFill>
                  <a:schemeClr val="tx2"/>
                </a:solidFill>
                <a:latin typeface="Arial" charset="0"/>
              </a:defRPr>
            </a:lvl7pPr>
            <a:lvl8pPr marL="1828709" algn="ctr" rtl="0" fontAlgn="base">
              <a:spcBef>
                <a:spcPct val="0"/>
              </a:spcBef>
              <a:spcAft>
                <a:spcPct val="0"/>
              </a:spcAft>
              <a:defRPr sz="4800">
                <a:solidFill>
                  <a:schemeClr val="tx2"/>
                </a:solidFill>
                <a:latin typeface="Arial" charset="0"/>
              </a:defRPr>
            </a:lvl8pPr>
            <a:lvl9pPr marL="2438278" algn="ctr" rtl="0" fontAlgn="base">
              <a:spcBef>
                <a:spcPct val="0"/>
              </a:spcBef>
              <a:spcAft>
                <a:spcPct val="0"/>
              </a:spcAft>
              <a:defRPr sz="4800">
                <a:solidFill>
                  <a:schemeClr val="tx2"/>
                </a:solidFill>
                <a:latin typeface="Arial" charset="0"/>
              </a:defRPr>
            </a:lvl9pPr>
          </a:lstStyle>
          <a:p>
            <a:pPr>
              <a:spcBef>
                <a:spcPts val="0"/>
              </a:spcBef>
            </a:pPr>
            <a:r>
              <a:rPr lang="en" sz="3200" b="1" kern="0" dirty="0">
                <a:solidFill>
                  <a:srgbClr val="1F497D"/>
                </a:solidFill>
                <a:latin typeface="Calibri" panose="020F0502020204030204" pitchFamily="34" charset="0"/>
                <a:ea typeface="+mn-ea"/>
                <a:cs typeface="Calibri" panose="020F0502020204030204" pitchFamily="34" charset="0"/>
              </a:rPr>
              <a:t>Antidiabetic drugs and ‘protection’ against stroke</a:t>
            </a:r>
            <a:br>
              <a:rPr lang="en" sz="3200" b="1" kern="0" dirty="0">
                <a:solidFill>
                  <a:srgbClr val="1F497D"/>
                </a:solidFill>
                <a:latin typeface="Calibri" panose="020F0502020204030204" pitchFamily="34" charset="0"/>
                <a:ea typeface="+mn-ea"/>
                <a:cs typeface="Calibri" panose="020F0502020204030204" pitchFamily="34" charset="0"/>
              </a:rPr>
            </a:br>
            <a:r>
              <a:rPr lang="en" sz="3200" b="1" kern="0" dirty="0">
                <a:solidFill>
                  <a:srgbClr val="1F497D"/>
                </a:solidFill>
                <a:latin typeface="Calibri" panose="020F0502020204030204" pitchFamily="34" charset="0"/>
                <a:ea typeface="+mn-ea"/>
                <a:cs typeface="Calibri" panose="020F0502020204030204" pitchFamily="34" charset="0"/>
              </a:rPr>
              <a:t>Evidence from RCTs</a:t>
            </a:r>
            <a:endParaRPr lang="en-US" sz="3200" b="1" kern="0" dirty="0">
              <a:solidFill>
                <a:srgbClr val="1F497D"/>
              </a:solidFill>
              <a:latin typeface="Calibri" panose="020F0502020204030204" pitchFamily="34" charset="0"/>
              <a:ea typeface="+mn-ea"/>
              <a:cs typeface="Calibri" panose="020F0502020204030204" pitchFamily="34" charset="0"/>
            </a:endParaRPr>
          </a:p>
        </p:txBody>
      </p:sp>
      <p:pic>
        <p:nvPicPr>
          <p:cNvPr id="7" name="Εικόνα 6">
            <a:extLst>
              <a:ext uri="{FF2B5EF4-FFF2-40B4-BE49-F238E27FC236}">
                <a16:creationId xmlns:a16="http://schemas.microsoft.com/office/drawing/2014/main" id="{532FF82A-B857-8F3F-DEA0-7AEFEE116B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008" y="2402439"/>
            <a:ext cx="8477840" cy="3878633"/>
          </a:xfrm>
          <a:prstGeom prst="rect">
            <a:avLst/>
          </a:prstGeom>
        </p:spPr>
      </p:pic>
      <p:sp>
        <p:nvSpPr>
          <p:cNvPr id="12" name="TextBox 11">
            <a:extLst>
              <a:ext uri="{FF2B5EF4-FFF2-40B4-BE49-F238E27FC236}">
                <a16:creationId xmlns:a16="http://schemas.microsoft.com/office/drawing/2014/main" id="{EEDC7FA4-CF5D-B377-39C7-A107A24113FA}"/>
              </a:ext>
            </a:extLst>
          </p:cNvPr>
          <p:cNvSpPr txBox="1"/>
          <p:nvPr/>
        </p:nvSpPr>
        <p:spPr>
          <a:xfrm>
            <a:off x="729955" y="1386776"/>
            <a:ext cx="4532010" cy="1015663"/>
          </a:xfrm>
          <a:prstGeom prst="rect">
            <a:avLst/>
          </a:prstGeom>
          <a:noFill/>
        </p:spPr>
        <p:txBody>
          <a:bodyPr wrap="none" rtlCol="0">
            <a:spAutoFit/>
          </a:bodyPr>
          <a:lstStyle/>
          <a:p>
            <a:r>
              <a:rPr lang="en" sz="2000" b="1" dirty="0">
                <a:solidFill>
                  <a:srgbClr val="002060"/>
                </a:solidFill>
                <a:effectLst/>
                <a:latin typeface="Calibri" panose="020F0502020204030204" pitchFamily="34" charset="0"/>
                <a:cs typeface="Calibri" panose="020F0502020204030204" pitchFamily="34" charset="0"/>
              </a:rPr>
              <a:t>SUSTAIN 6 and PIONEER 6 included 6480 </a:t>
            </a:r>
          </a:p>
          <a:p>
            <a:r>
              <a:rPr lang="en" sz="2000" b="1" dirty="0">
                <a:solidFill>
                  <a:srgbClr val="002060"/>
                </a:solidFill>
                <a:effectLst/>
                <a:latin typeface="Calibri" panose="020F0502020204030204" pitchFamily="34" charset="0"/>
                <a:cs typeface="Calibri" panose="020F0502020204030204" pitchFamily="34" charset="0"/>
              </a:rPr>
              <a:t>(</a:t>
            </a:r>
            <a:r>
              <a:rPr lang="en" sz="2000" b="1" dirty="0" err="1">
                <a:solidFill>
                  <a:srgbClr val="002060"/>
                </a:solidFill>
                <a:effectLst/>
                <a:latin typeface="Calibri" panose="020F0502020204030204" pitchFamily="34" charset="0"/>
                <a:cs typeface="Calibri" panose="020F0502020204030204" pitchFamily="34" charset="0"/>
              </a:rPr>
              <a:t>semaglutide</a:t>
            </a:r>
            <a:r>
              <a:rPr lang="en" sz="2000" b="1" dirty="0">
                <a:solidFill>
                  <a:srgbClr val="002060"/>
                </a:solidFill>
                <a:effectLst/>
                <a:latin typeface="Calibri" panose="020F0502020204030204" pitchFamily="34" charset="0"/>
                <a:cs typeface="Calibri" panose="020F0502020204030204" pitchFamily="34" charset="0"/>
              </a:rPr>
              <a:t>, n=3239; placebo, n=3241)</a:t>
            </a:r>
          </a:p>
          <a:p>
            <a:endParaRPr lang="en" sz="2000" b="1" dirty="0">
              <a:solidFill>
                <a:srgbClr val="002060"/>
              </a:solidFill>
              <a:latin typeface="Calibri" panose="020F0502020204030204" pitchFamily="34" charset="0"/>
              <a:cs typeface="Calibri" panose="020F0502020204030204" pitchFamily="34" charset="0"/>
            </a:endParaRPr>
          </a:p>
        </p:txBody>
      </p:sp>
      <p:pic>
        <p:nvPicPr>
          <p:cNvPr id="14" name="Εικόνα 13" descr="Εικόνα που περιέχει κείμενο&#10;&#10;Περιγραφή που δημιουργήθηκε αυτόματα">
            <a:extLst>
              <a:ext uri="{FF2B5EF4-FFF2-40B4-BE49-F238E27FC236}">
                <a16:creationId xmlns:a16="http://schemas.microsoft.com/office/drawing/2014/main" id="{4FA1E242-E055-87C7-C7A6-91D519AE6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3608" y="1479764"/>
            <a:ext cx="3560384" cy="5142692"/>
          </a:xfrm>
          <a:prstGeom prst="rect">
            <a:avLst/>
          </a:prstGeom>
          <a:ln>
            <a:solidFill>
              <a:srgbClr val="002060"/>
            </a:solidFill>
          </a:ln>
          <a:scene3d>
            <a:camera prst="perspectiveHeroicExtremeLeftFacing" fov="3000000">
              <a:rot lat="600000" lon="1200000" rev="21594000"/>
            </a:camera>
            <a:lightRig rig="threePt" dir="t"/>
          </a:scene3d>
        </p:spPr>
      </p:pic>
      <p:sp>
        <p:nvSpPr>
          <p:cNvPr id="15" name="TextBox 14">
            <a:extLst>
              <a:ext uri="{FF2B5EF4-FFF2-40B4-BE49-F238E27FC236}">
                <a16:creationId xmlns:a16="http://schemas.microsoft.com/office/drawing/2014/main" id="{E1F22134-41AE-34C2-F1CB-889A07FBAAA9}"/>
              </a:ext>
            </a:extLst>
          </p:cNvPr>
          <p:cNvSpPr txBox="1"/>
          <p:nvPr/>
        </p:nvSpPr>
        <p:spPr>
          <a:xfrm>
            <a:off x="8138737" y="6485370"/>
            <a:ext cx="2105063"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Strain et al, Stroke 2022</a:t>
            </a:r>
            <a:endParaRPr lang="el-GR"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5963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a:extLst>
              <a:ext uri="{FF2B5EF4-FFF2-40B4-BE49-F238E27FC236}">
                <a16:creationId xmlns:a16="http://schemas.microsoft.com/office/drawing/2014/main" id="{AD042871-C78C-4A7A-9BAE-9C56F1E26B76}"/>
              </a:ext>
            </a:extLst>
          </p:cNvPr>
          <p:cNvSpPr txBox="1">
            <a:spLocks/>
          </p:cNvSpPr>
          <p:nvPr/>
        </p:nvSpPr>
        <p:spPr bwMode="auto">
          <a:xfrm>
            <a:off x="561537" y="248879"/>
            <a:ext cx="11055351" cy="82808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800">
                <a:solidFill>
                  <a:schemeClr val="tx2"/>
                </a:solidFill>
                <a:latin typeface="+mj-lt"/>
                <a:ea typeface="+mj-ea"/>
                <a:cs typeface="+mj-cs"/>
              </a:defRPr>
            </a:lvl1pPr>
            <a:lvl2pPr algn="ctr" rtl="0" eaLnBrk="0" fontAlgn="base" hangingPunct="0">
              <a:spcBef>
                <a:spcPct val="0"/>
              </a:spcBef>
              <a:spcAft>
                <a:spcPct val="0"/>
              </a:spcAft>
              <a:defRPr sz="4800">
                <a:solidFill>
                  <a:schemeClr val="tx2"/>
                </a:solidFill>
                <a:latin typeface="Arial" charset="0"/>
              </a:defRPr>
            </a:lvl2pPr>
            <a:lvl3pPr algn="ctr" rtl="0" eaLnBrk="0" fontAlgn="base" hangingPunct="0">
              <a:spcBef>
                <a:spcPct val="0"/>
              </a:spcBef>
              <a:spcAft>
                <a:spcPct val="0"/>
              </a:spcAft>
              <a:defRPr sz="4800">
                <a:solidFill>
                  <a:schemeClr val="tx2"/>
                </a:solidFill>
                <a:latin typeface="Arial" charset="0"/>
              </a:defRPr>
            </a:lvl3pPr>
            <a:lvl4pPr algn="ctr" rtl="0" eaLnBrk="0" fontAlgn="base" hangingPunct="0">
              <a:spcBef>
                <a:spcPct val="0"/>
              </a:spcBef>
              <a:spcAft>
                <a:spcPct val="0"/>
              </a:spcAft>
              <a:defRPr sz="4800">
                <a:solidFill>
                  <a:schemeClr val="tx2"/>
                </a:solidFill>
                <a:latin typeface="Arial" charset="0"/>
              </a:defRPr>
            </a:lvl4pPr>
            <a:lvl5pPr algn="ctr" rtl="0" eaLnBrk="0" fontAlgn="base" hangingPunct="0">
              <a:spcBef>
                <a:spcPct val="0"/>
              </a:spcBef>
              <a:spcAft>
                <a:spcPct val="0"/>
              </a:spcAft>
              <a:defRPr sz="4800">
                <a:solidFill>
                  <a:schemeClr val="tx2"/>
                </a:solidFill>
                <a:latin typeface="Arial" charset="0"/>
              </a:defRPr>
            </a:lvl5pPr>
            <a:lvl6pPr marL="609570" algn="ctr" rtl="0" fontAlgn="base">
              <a:spcBef>
                <a:spcPct val="0"/>
              </a:spcBef>
              <a:spcAft>
                <a:spcPct val="0"/>
              </a:spcAft>
              <a:defRPr sz="4800">
                <a:solidFill>
                  <a:schemeClr val="tx2"/>
                </a:solidFill>
                <a:latin typeface="Arial" charset="0"/>
              </a:defRPr>
            </a:lvl6pPr>
            <a:lvl7pPr marL="1219140" algn="ctr" rtl="0" fontAlgn="base">
              <a:spcBef>
                <a:spcPct val="0"/>
              </a:spcBef>
              <a:spcAft>
                <a:spcPct val="0"/>
              </a:spcAft>
              <a:defRPr sz="4800">
                <a:solidFill>
                  <a:schemeClr val="tx2"/>
                </a:solidFill>
                <a:latin typeface="Arial" charset="0"/>
              </a:defRPr>
            </a:lvl7pPr>
            <a:lvl8pPr marL="1828709" algn="ctr" rtl="0" fontAlgn="base">
              <a:spcBef>
                <a:spcPct val="0"/>
              </a:spcBef>
              <a:spcAft>
                <a:spcPct val="0"/>
              </a:spcAft>
              <a:defRPr sz="4800">
                <a:solidFill>
                  <a:schemeClr val="tx2"/>
                </a:solidFill>
                <a:latin typeface="Arial" charset="0"/>
              </a:defRPr>
            </a:lvl8pPr>
            <a:lvl9pPr marL="2438278" algn="ctr" rtl="0" fontAlgn="base">
              <a:spcBef>
                <a:spcPct val="0"/>
              </a:spcBef>
              <a:spcAft>
                <a:spcPct val="0"/>
              </a:spcAft>
              <a:defRPr sz="4800">
                <a:solidFill>
                  <a:schemeClr val="tx2"/>
                </a:solidFill>
                <a:latin typeface="Arial" charset="0"/>
              </a:defRPr>
            </a:lvl9pPr>
          </a:lstStyle>
          <a:p>
            <a:pPr>
              <a:spcBef>
                <a:spcPts val="0"/>
              </a:spcBef>
            </a:pPr>
            <a:r>
              <a:rPr lang="en" sz="3200" b="1" kern="0" dirty="0">
                <a:solidFill>
                  <a:srgbClr val="1F497D"/>
                </a:solidFill>
                <a:latin typeface="Calibri" panose="020F0502020204030204" pitchFamily="34" charset="0"/>
                <a:ea typeface="+mn-ea"/>
                <a:cs typeface="Calibri" panose="020F0502020204030204" pitchFamily="34" charset="0"/>
              </a:rPr>
              <a:t>Antidiabetic drugs and ‘protection’ against stroke</a:t>
            </a:r>
            <a:br>
              <a:rPr lang="en" sz="3200" b="1" kern="0" dirty="0">
                <a:solidFill>
                  <a:srgbClr val="1F497D"/>
                </a:solidFill>
                <a:latin typeface="Calibri" panose="020F0502020204030204" pitchFamily="34" charset="0"/>
                <a:ea typeface="+mn-ea"/>
                <a:cs typeface="Calibri" panose="020F0502020204030204" pitchFamily="34" charset="0"/>
              </a:rPr>
            </a:br>
            <a:r>
              <a:rPr lang="en" sz="3200" b="1" kern="0" dirty="0">
                <a:solidFill>
                  <a:srgbClr val="1F497D"/>
                </a:solidFill>
                <a:latin typeface="Calibri" panose="020F0502020204030204" pitchFamily="34" charset="0"/>
                <a:ea typeface="+mn-ea"/>
                <a:cs typeface="Calibri" panose="020F0502020204030204" pitchFamily="34" charset="0"/>
              </a:rPr>
              <a:t>Evidence from RCTs</a:t>
            </a:r>
            <a:endParaRPr lang="en-US" sz="3200" b="1" kern="0" dirty="0">
              <a:solidFill>
                <a:srgbClr val="1F497D"/>
              </a:solidFill>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EEDC7FA4-CF5D-B377-39C7-A107A24113FA}"/>
              </a:ext>
            </a:extLst>
          </p:cNvPr>
          <p:cNvSpPr txBox="1"/>
          <p:nvPr/>
        </p:nvSpPr>
        <p:spPr>
          <a:xfrm>
            <a:off x="8256809" y="2689843"/>
            <a:ext cx="4463511" cy="2251065"/>
          </a:xfrm>
          <a:prstGeom prst="rect">
            <a:avLst/>
          </a:prstGeom>
          <a:noFill/>
        </p:spPr>
        <p:txBody>
          <a:bodyPr wrap="square" rtlCol="0">
            <a:spAutoFit/>
          </a:bodyPr>
          <a:lstStyle/>
          <a:p>
            <a:pPr>
              <a:lnSpc>
                <a:spcPct val="150000"/>
              </a:lnSpc>
            </a:pPr>
            <a:r>
              <a:rPr lang="en" sz="2400" b="1" dirty="0">
                <a:solidFill>
                  <a:srgbClr val="002060"/>
                </a:solidFill>
                <a:effectLst/>
                <a:latin typeface="Calibri" panose="020F0502020204030204" pitchFamily="34" charset="0"/>
                <a:cs typeface="Calibri" panose="020F0502020204030204" pitchFamily="34" charset="0"/>
              </a:rPr>
              <a:t>REWIND</a:t>
            </a:r>
          </a:p>
          <a:p>
            <a:pPr marL="342900" indent="-342900">
              <a:lnSpc>
                <a:spcPct val="150000"/>
              </a:lnSpc>
              <a:buFont typeface="Arial" panose="020B0604020202020204" pitchFamily="34" charset="0"/>
              <a:buChar char="•"/>
            </a:pPr>
            <a:r>
              <a:rPr lang="en" sz="2400" b="1" dirty="0">
                <a:solidFill>
                  <a:srgbClr val="002060"/>
                </a:solidFill>
                <a:effectLst/>
                <a:latin typeface="Calibri" panose="020F0502020204030204" pitchFamily="34" charset="0"/>
                <a:cs typeface="Calibri" panose="020F0502020204030204" pitchFamily="34" charset="0"/>
              </a:rPr>
              <a:t>135 strokes in dulaglutide </a:t>
            </a:r>
          </a:p>
          <a:p>
            <a:pPr marL="342900" indent="-342900">
              <a:lnSpc>
                <a:spcPct val="150000"/>
              </a:lnSpc>
              <a:buFont typeface="Arial" panose="020B0604020202020204" pitchFamily="34" charset="0"/>
              <a:buChar char="•"/>
            </a:pPr>
            <a:r>
              <a:rPr lang="en" sz="2400" b="1" dirty="0">
                <a:solidFill>
                  <a:srgbClr val="002060"/>
                </a:solidFill>
                <a:effectLst/>
                <a:latin typeface="Calibri" panose="020F0502020204030204" pitchFamily="34" charset="0"/>
                <a:cs typeface="Calibri" panose="020F0502020204030204" pitchFamily="34" charset="0"/>
              </a:rPr>
              <a:t>175 strokes in placebo </a:t>
            </a:r>
          </a:p>
          <a:p>
            <a:pPr marL="342900" indent="-342900">
              <a:lnSpc>
                <a:spcPct val="150000"/>
              </a:lnSpc>
              <a:buFont typeface="Arial" panose="020B0604020202020204" pitchFamily="34" charset="0"/>
              <a:buChar char="•"/>
            </a:pPr>
            <a:r>
              <a:rPr lang="en" sz="2400" b="1" dirty="0">
                <a:solidFill>
                  <a:srgbClr val="002060"/>
                </a:solidFill>
                <a:effectLst/>
                <a:latin typeface="Calibri" panose="020F0502020204030204" pitchFamily="34" charset="0"/>
                <a:cs typeface="Calibri" panose="020F0502020204030204" pitchFamily="34" charset="0"/>
              </a:rPr>
              <a:t>5.4y</a:t>
            </a:r>
          </a:p>
        </p:txBody>
      </p:sp>
      <p:sp>
        <p:nvSpPr>
          <p:cNvPr id="15" name="TextBox 14">
            <a:extLst>
              <a:ext uri="{FF2B5EF4-FFF2-40B4-BE49-F238E27FC236}">
                <a16:creationId xmlns:a16="http://schemas.microsoft.com/office/drawing/2014/main" id="{E1F22134-41AE-34C2-F1CB-889A07FBAAA9}"/>
              </a:ext>
            </a:extLst>
          </p:cNvPr>
          <p:cNvSpPr txBox="1"/>
          <p:nvPr/>
        </p:nvSpPr>
        <p:spPr>
          <a:xfrm>
            <a:off x="9416664" y="6399903"/>
            <a:ext cx="2571538"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Goldenberg et al, Stroke 2022</a:t>
            </a:r>
            <a:endParaRPr lang="el-GR" sz="1400" dirty="0">
              <a:latin typeface="Arial" panose="020B0604020202020204" pitchFamily="34" charset="0"/>
              <a:cs typeface="Arial" panose="020B0604020202020204" pitchFamily="34" charset="0"/>
            </a:endParaRPr>
          </a:p>
        </p:txBody>
      </p:sp>
      <p:pic>
        <p:nvPicPr>
          <p:cNvPr id="3" name="Εικόνα 2">
            <a:extLst>
              <a:ext uri="{FF2B5EF4-FFF2-40B4-BE49-F238E27FC236}">
                <a16:creationId xmlns:a16="http://schemas.microsoft.com/office/drawing/2014/main" id="{70953465-097B-A694-298E-1DE9D008D7C4}"/>
              </a:ext>
            </a:extLst>
          </p:cNvPr>
          <p:cNvPicPr>
            <a:picLocks noChangeAspect="1"/>
          </p:cNvPicPr>
          <p:nvPr/>
        </p:nvPicPr>
        <p:blipFill rotWithShape="1">
          <a:blip r:embed="rId2">
            <a:extLst>
              <a:ext uri="{28A0092B-C50C-407E-A947-70E740481C1C}">
                <a14:useLocalDpi xmlns:a14="http://schemas.microsoft.com/office/drawing/2010/main" val="0"/>
              </a:ext>
            </a:extLst>
          </a:blip>
          <a:srcRect t="15268"/>
          <a:stretch/>
        </p:blipFill>
        <p:spPr>
          <a:xfrm>
            <a:off x="1493519" y="2542170"/>
            <a:ext cx="6616587" cy="3700201"/>
          </a:xfrm>
          <a:prstGeom prst="rect">
            <a:avLst/>
          </a:prstGeom>
        </p:spPr>
      </p:pic>
      <p:sp>
        <p:nvSpPr>
          <p:cNvPr id="6" name="TextBox 5">
            <a:extLst>
              <a:ext uri="{FF2B5EF4-FFF2-40B4-BE49-F238E27FC236}">
                <a16:creationId xmlns:a16="http://schemas.microsoft.com/office/drawing/2014/main" id="{0F6AA233-978C-B62E-A910-0DFF54370699}"/>
              </a:ext>
            </a:extLst>
          </p:cNvPr>
          <p:cNvSpPr txBox="1"/>
          <p:nvPr/>
        </p:nvSpPr>
        <p:spPr>
          <a:xfrm>
            <a:off x="5543372" y="2967335"/>
            <a:ext cx="1276311" cy="461665"/>
          </a:xfrm>
          <a:prstGeom prst="rect">
            <a:avLst/>
          </a:prstGeom>
          <a:noFill/>
        </p:spPr>
        <p:txBody>
          <a:bodyPr wrap="square" rtlCol="0">
            <a:spAutoFit/>
          </a:bodyPr>
          <a:lstStyle/>
          <a:p>
            <a:r>
              <a:rPr lang="en" sz="2400" b="1" dirty="0">
                <a:solidFill>
                  <a:srgbClr val="002060"/>
                </a:solidFill>
                <a:effectLst/>
                <a:latin typeface="Calibri" panose="020F0502020204030204" pitchFamily="34" charset="0"/>
                <a:cs typeface="Calibri" panose="020F0502020204030204" pitchFamily="34" charset="0"/>
              </a:rPr>
              <a:t>NNT 120</a:t>
            </a:r>
          </a:p>
        </p:txBody>
      </p:sp>
    </p:spTree>
    <p:extLst>
      <p:ext uri="{BB962C8B-B14F-4D97-AF65-F5344CB8AC3E}">
        <p14:creationId xmlns:p14="http://schemas.microsoft.com/office/powerpoint/2010/main" val="15406296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a:extLst>
              <a:ext uri="{FF2B5EF4-FFF2-40B4-BE49-F238E27FC236}">
                <a16:creationId xmlns:a16="http://schemas.microsoft.com/office/drawing/2014/main" id="{AD042871-C78C-4A7A-9BAE-9C56F1E26B76}"/>
              </a:ext>
            </a:extLst>
          </p:cNvPr>
          <p:cNvSpPr txBox="1">
            <a:spLocks/>
          </p:cNvSpPr>
          <p:nvPr/>
        </p:nvSpPr>
        <p:spPr bwMode="auto">
          <a:xfrm>
            <a:off x="561537" y="248879"/>
            <a:ext cx="11055351" cy="82808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800">
                <a:solidFill>
                  <a:schemeClr val="tx2"/>
                </a:solidFill>
                <a:latin typeface="+mj-lt"/>
                <a:ea typeface="+mj-ea"/>
                <a:cs typeface="+mj-cs"/>
              </a:defRPr>
            </a:lvl1pPr>
            <a:lvl2pPr algn="ctr" rtl="0" eaLnBrk="0" fontAlgn="base" hangingPunct="0">
              <a:spcBef>
                <a:spcPct val="0"/>
              </a:spcBef>
              <a:spcAft>
                <a:spcPct val="0"/>
              </a:spcAft>
              <a:defRPr sz="4800">
                <a:solidFill>
                  <a:schemeClr val="tx2"/>
                </a:solidFill>
                <a:latin typeface="Arial" charset="0"/>
              </a:defRPr>
            </a:lvl2pPr>
            <a:lvl3pPr algn="ctr" rtl="0" eaLnBrk="0" fontAlgn="base" hangingPunct="0">
              <a:spcBef>
                <a:spcPct val="0"/>
              </a:spcBef>
              <a:spcAft>
                <a:spcPct val="0"/>
              </a:spcAft>
              <a:defRPr sz="4800">
                <a:solidFill>
                  <a:schemeClr val="tx2"/>
                </a:solidFill>
                <a:latin typeface="Arial" charset="0"/>
              </a:defRPr>
            </a:lvl3pPr>
            <a:lvl4pPr algn="ctr" rtl="0" eaLnBrk="0" fontAlgn="base" hangingPunct="0">
              <a:spcBef>
                <a:spcPct val="0"/>
              </a:spcBef>
              <a:spcAft>
                <a:spcPct val="0"/>
              </a:spcAft>
              <a:defRPr sz="4800">
                <a:solidFill>
                  <a:schemeClr val="tx2"/>
                </a:solidFill>
                <a:latin typeface="Arial" charset="0"/>
              </a:defRPr>
            </a:lvl4pPr>
            <a:lvl5pPr algn="ctr" rtl="0" eaLnBrk="0" fontAlgn="base" hangingPunct="0">
              <a:spcBef>
                <a:spcPct val="0"/>
              </a:spcBef>
              <a:spcAft>
                <a:spcPct val="0"/>
              </a:spcAft>
              <a:defRPr sz="4800">
                <a:solidFill>
                  <a:schemeClr val="tx2"/>
                </a:solidFill>
                <a:latin typeface="Arial" charset="0"/>
              </a:defRPr>
            </a:lvl5pPr>
            <a:lvl6pPr marL="609570" algn="ctr" rtl="0" fontAlgn="base">
              <a:spcBef>
                <a:spcPct val="0"/>
              </a:spcBef>
              <a:spcAft>
                <a:spcPct val="0"/>
              </a:spcAft>
              <a:defRPr sz="4800">
                <a:solidFill>
                  <a:schemeClr val="tx2"/>
                </a:solidFill>
                <a:latin typeface="Arial" charset="0"/>
              </a:defRPr>
            </a:lvl6pPr>
            <a:lvl7pPr marL="1219140" algn="ctr" rtl="0" fontAlgn="base">
              <a:spcBef>
                <a:spcPct val="0"/>
              </a:spcBef>
              <a:spcAft>
                <a:spcPct val="0"/>
              </a:spcAft>
              <a:defRPr sz="4800">
                <a:solidFill>
                  <a:schemeClr val="tx2"/>
                </a:solidFill>
                <a:latin typeface="Arial" charset="0"/>
              </a:defRPr>
            </a:lvl7pPr>
            <a:lvl8pPr marL="1828709" algn="ctr" rtl="0" fontAlgn="base">
              <a:spcBef>
                <a:spcPct val="0"/>
              </a:spcBef>
              <a:spcAft>
                <a:spcPct val="0"/>
              </a:spcAft>
              <a:defRPr sz="4800">
                <a:solidFill>
                  <a:schemeClr val="tx2"/>
                </a:solidFill>
                <a:latin typeface="Arial" charset="0"/>
              </a:defRPr>
            </a:lvl8pPr>
            <a:lvl9pPr marL="2438278" algn="ctr" rtl="0" fontAlgn="base">
              <a:spcBef>
                <a:spcPct val="0"/>
              </a:spcBef>
              <a:spcAft>
                <a:spcPct val="0"/>
              </a:spcAft>
              <a:defRPr sz="4800">
                <a:solidFill>
                  <a:schemeClr val="tx2"/>
                </a:solidFill>
                <a:latin typeface="Arial" charset="0"/>
              </a:defRPr>
            </a:lvl9pPr>
          </a:lstStyle>
          <a:p>
            <a:pPr>
              <a:spcBef>
                <a:spcPts val="0"/>
              </a:spcBef>
            </a:pPr>
            <a:r>
              <a:rPr lang="en" sz="3200" b="1" kern="0" dirty="0">
                <a:solidFill>
                  <a:srgbClr val="1F497D"/>
                </a:solidFill>
                <a:latin typeface="Calibri" panose="020F0502020204030204" pitchFamily="34" charset="0"/>
                <a:ea typeface="+mn-ea"/>
                <a:cs typeface="Calibri" panose="020F0502020204030204" pitchFamily="34" charset="0"/>
              </a:rPr>
              <a:t>What about SGLT2 inhibitors?</a:t>
            </a:r>
            <a:endParaRPr lang="en-US" sz="3200" b="1" kern="0" dirty="0">
              <a:solidFill>
                <a:srgbClr val="1F497D"/>
              </a:solidFill>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EEDC7FA4-CF5D-B377-39C7-A107A24113FA}"/>
              </a:ext>
            </a:extLst>
          </p:cNvPr>
          <p:cNvSpPr txBox="1"/>
          <p:nvPr/>
        </p:nvSpPr>
        <p:spPr>
          <a:xfrm>
            <a:off x="8199591" y="2552899"/>
            <a:ext cx="3890809" cy="2805320"/>
          </a:xfrm>
          <a:prstGeom prst="rect">
            <a:avLst/>
          </a:prstGeom>
          <a:noFill/>
        </p:spPr>
        <p:txBody>
          <a:bodyPr wrap="square" rtlCol="0">
            <a:spAutoFit/>
          </a:bodyPr>
          <a:lstStyle/>
          <a:p>
            <a:pPr marL="342900" indent="-342900" algn="ctr">
              <a:lnSpc>
                <a:spcPct val="150000"/>
              </a:lnSpc>
              <a:buFont typeface="Arial" panose="020B0604020202020204" pitchFamily="34" charset="0"/>
              <a:buChar char="•"/>
            </a:pPr>
            <a:r>
              <a:rPr lang="en" sz="2000" b="1" dirty="0">
                <a:solidFill>
                  <a:srgbClr val="002060"/>
                </a:solidFill>
                <a:effectLst/>
                <a:latin typeface="Arial" panose="020B0604020202020204" pitchFamily="34" charset="0"/>
                <a:cs typeface="Arial" panose="020B0604020202020204" pitchFamily="34" charset="0"/>
              </a:rPr>
              <a:t>1:1 propensity score-matched T2D patients</a:t>
            </a:r>
          </a:p>
          <a:p>
            <a:pPr marL="342900" indent="-342900" algn="ctr">
              <a:lnSpc>
                <a:spcPct val="150000"/>
              </a:lnSpc>
              <a:buFont typeface="Arial" panose="020B0604020202020204" pitchFamily="34" charset="0"/>
              <a:buChar char="•"/>
            </a:pPr>
            <a:r>
              <a:rPr lang="en" sz="2000" b="1" dirty="0">
                <a:solidFill>
                  <a:srgbClr val="002060"/>
                </a:solidFill>
                <a:latin typeface="Arial" panose="020B0604020202020204" pitchFamily="34" charset="0"/>
                <a:cs typeface="Arial" panose="020B0604020202020204" pitchFamily="34" charset="0"/>
              </a:rPr>
              <a:t>156,824 patients with baseline CVD </a:t>
            </a:r>
          </a:p>
          <a:p>
            <a:pPr marL="342900" indent="-342900" algn="ctr">
              <a:lnSpc>
                <a:spcPct val="150000"/>
              </a:lnSpc>
              <a:buFont typeface="Arial" panose="020B0604020202020204" pitchFamily="34" charset="0"/>
              <a:buChar char="•"/>
            </a:pPr>
            <a:r>
              <a:rPr lang="en" sz="2000" b="1" dirty="0">
                <a:solidFill>
                  <a:srgbClr val="002060"/>
                </a:solidFill>
                <a:latin typeface="Arial" panose="020B0604020202020204" pitchFamily="34" charset="0"/>
                <a:cs typeface="Arial" panose="020B0604020202020204" pitchFamily="34" charset="0"/>
              </a:rPr>
              <a:t>82,625 with SGLT2i </a:t>
            </a:r>
          </a:p>
          <a:p>
            <a:pPr marL="342900" indent="-342900" algn="ctr">
              <a:lnSpc>
                <a:spcPct val="150000"/>
              </a:lnSpc>
              <a:buFont typeface="Arial" panose="020B0604020202020204" pitchFamily="34" charset="0"/>
              <a:buChar char="•"/>
            </a:pPr>
            <a:r>
              <a:rPr lang="en" sz="2000" b="1" dirty="0">
                <a:solidFill>
                  <a:srgbClr val="002060"/>
                </a:solidFill>
                <a:latin typeface="Arial" panose="020B0604020202020204" pitchFamily="34" charset="0"/>
                <a:cs typeface="Arial" panose="020B0604020202020204" pitchFamily="34" charset="0"/>
              </a:rPr>
              <a:t>74,200 with GLP-1RA </a:t>
            </a:r>
          </a:p>
        </p:txBody>
      </p:sp>
      <p:sp>
        <p:nvSpPr>
          <p:cNvPr id="15" name="TextBox 14">
            <a:extLst>
              <a:ext uri="{FF2B5EF4-FFF2-40B4-BE49-F238E27FC236}">
                <a16:creationId xmlns:a16="http://schemas.microsoft.com/office/drawing/2014/main" id="{E1F22134-41AE-34C2-F1CB-889A07FBAAA9}"/>
              </a:ext>
            </a:extLst>
          </p:cNvPr>
          <p:cNvSpPr txBox="1"/>
          <p:nvPr/>
        </p:nvSpPr>
        <p:spPr>
          <a:xfrm>
            <a:off x="8880311" y="6369681"/>
            <a:ext cx="3058594" cy="307777"/>
          </a:xfrm>
          <a:prstGeom prst="rect">
            <a:avLst/>
          </a:prstGeom>
          <a:noFill/>
        </p:spPr>
        <p:txBody>
          <a:bodyPr wrap="none" rtlCol="0">
            <a:spAutoFit/>
          </a:bodyPr>
          <a:lstStyle/>
          <a:p>
            <a:r>
              <a:rPr lang="en-US" sz="1400" dirty="0" err="1">
                <a:latin typeface="Arial" panose="020B0604020202020204" pitchFamily="34" charset="0"/>
                <a:cs typeface="Arial" panose="020B0604020202020204" pitchFamily="34" charset="0"/>
              </a:rPr>
              <a:t>Patorno</a:t>
            </a:r>
            <a:r>
              <a:rPr lang="en-US" sz="1400" dirty="0">
                <a:latin typeface="Arial" panose="020B0604020202020204" pitchFamily="34" charset="0"/>
                <a:cs typeface="Arial" panose="020B0604020202020204" pitchFamily="34" charset="0"/>
              </a:rPr>
              <a:t> et al, Ann Intern Med. 2021 </a:t>
            </a:r>
          </a:p>
        </p:txBody>
      </p:sp>
      <p:pic>
        <p:nvPicPr>
          <p:cNvPr id="3" name="Εικόνα 2">
            <a:extLst>
              <a:ext uri="{FF2B5EF4-FFF2-40B4-BE49-F238E27FC236}">
                <a16:creationId xmlns:a16="http://schemas.microsoft.com/office/drawing/2014/main" id="{2AFBC33D-0814-295D-053F-50C5865015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1440" y="2578389"/>
            <a:ext cx="7030689" cy="3791292"/>
          </a:xfrm>
          <a:prstGeom prst="rect">
            <a:avLst/>
          </a:prstGeom>
        </p:spPr>
      </p:pic>
      <p:sp>
        <p:nvSpPr>
          <p:cNvPr id="9" name="TextBox 8">
            <a:extLst>
              <a:ext uri="{FF2B5EF4-FFF2-40B4-BE49-F238E27FC236}">
                <a16:creationId xmlns:a16="http://schemas.microsoft.com/office/drawing/2014/main" id="{C2EC16B8-ABFD-A024-CCE2-71CD32C55E5B}"/>
              </a:ext>
            </a:extLst>
          </p:cNvPr>
          <p:cNvSpPr txBox="1"/>
          <p:nvPr/>
        </p:nvSpPr>
        <p:spPr>
          <a:xfrm>
            <a:off x="3695484" y="2917125"/>
            <a:ext cx="2607765" cy="369332"/>
          </a:xfrm>
          <a:prstGeom prst="rect">
            <a:avLst/>
          </a:prstGeom>
          <a:noFill/>
        </p:spPr>
        <p:txBody>
          <a:bodyPr wrap="none" rtlCol="0">
            <a:spAutoFit/>
          </a:bodyPr>
          <a:lstStyle/>
          <a:p>
            <a:r>
              <a:rPr lang="en" b="1" dirty="0">
                <a:solidFill>
                  <a:srgbClr val="002060"/>
                </a:solidFill>
                <a:effectLst/>
                <a:latin typeface="Calibri" panose="020F0502020204030204" pitchFamily="34" charset="0"/>
                <a:cs typeface="Calibri" panose="020F0502020204030204" pitchFamily="34" charset="0"/>
              </a:rPr>
              <a:t>HR 0.90 [CI, 0.82 to 0.98] </a:t>
            </a:r>
            <a:endParaRPr lang="en" b="1" dirty="0">
              <a:solidFill>
                <a:srgbClr val="00206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A761BCC1-36A5-4559-A644-8B1EBD23E6BE}"/>
              </a:ext>
            </a:extLst>
          </p:cNvPr>
          <p:cNvSpPr txBox="1"/>
          <p:nvPr/>
        </p:nvSpPr>
        <p:spPr>
          <a:xfrm>
            <a:off x="1361440" y="1506042"/>
            <a:ext cx="7568097" cy="461665"/>
          </a:xfrm>
          <a:prstGeom prst="rect">
            <a:avLst/>
          </a:prstGeom>
          <a:noFill/>
        </p:spPr>
        <p:txBody>
          <a:bodyPr wrap="none" rtlCol="0">
            <a:spAutoFit/>
          </a:bodyPr>
          <a:lstStyle/>
          <a:p>
            <a:r>
              <a:rPr lang="en" sz="2400" b="1" dirty="0">
                <a:solidFill>
                  <a:srgbClr val="002060"/>
                </a:solidFill>
                <a:latin typeface="Calibri" panose="020F0502020204030204" pitchFamily="34" charset="0"/>
                <a:cs typeface="Calibri" panose="020F0502020204030204" pitchFamily="34" charset="0"/>
              </a:rPr>
              <a:t>SGLT2i vs. GLP-1RA in real world population-based cohort </a:t>
            </a:r>
          </a:p>
        </p:txBody>
      </p:sp>
    </p:spTree>
    <p:custDataLst>
      <p:tags r:id="rId1"/>
    </p:custDataLst>
    <p:extLst>
      <p:ext uri="{BB962C8B-B14F-4D97-AF65-F5344CB8AC3E}">
        <p14:creationId xmlns:p14="http://schemas.microsoft.com/office/powerpoint/2010/main" val="1725914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5"/>
          <p:cNvSpPr>
            <a:spLocks noChangeShapeType="1"/>
          </p:cNvSpPr>
          <p:nvPr/>
        </p:nvSpPr>
        <p:spPr bwMode="auto">
          <a:xfrm>
            <a:off x="6069781" y="1861576"/>
            <a:ext cx="25516" cy="2741321"/>
          </a:xfrm>
          <a:prstGeom prst="line">
            <a:avLst/>
          </a:prstGeom>
          <a:noFill/>
          <a:ln w="19050">
            <a:solidFill>
              <a:schemeClr val="tx1"/>
            </a:solidFill>
            <a:round/>
            <a:headEnd/>
            <a:tailEnd/>
          </a:ln>
          <a:effectLst/>
        </p:spPr>
        <p:txBody>
          <a:bodyPr wrap="none" anchor="ctr">
            <a:prstTxWarp prst="textNoShape">
              <a:avLst/>
            </a:prstTxWarp>
          </a:bodyPr>
          <a:lstStyle/>
          <a:p>
            <a:pPr defTabSz="1219140" fontAlgn="base">
              <a:spcBef>
                <a:spcPct val="0"/>
              </a:spcBef>
              <a:spcAft>
                <a:spcPct val="0"/>
              </a:spcAft>
              <a:defRPr/>
            </a:pPr>
            <a:endParaRPr lang="de-DE" sz="2400">
              <a:solidFill>
                <a:srgbClr val="000000"/>
              </a:solidFill>
              <a:latin typeface="Arial" charset="0"/>
              <a:cs typeface="Arial"/>
              <a:sym typeface="Arial"/>
            </a:endParaRPr>
          </a:p>
        </p:txBody>
      </p:sp>
      <p:sp>
        <p:nvSpPr>
          <p:cNvPr id="5" name="Line 6"/>
          <p:cNvSpPr>
            <a:spLocks noChangeShapeType="1"/>
          </p:cNvSpPr>
          <p:nvPr/>
        </p:nvSpPr>
        <p:spPr bwMode="auto">
          <a:xfrm rot="16200000">
            <a:off x="6512463" y="2331797"/>
            <a:ext cx="0" cy="4542200"/>
          </a:xfrm>
          <a:prstGeom prst="line">
            <a:avLst/>
          </a:prstGeom>
          <a:noFill/>
          <a:ln w="19050">
            <a:solidFill>
              <a:schemeClr val="tx1"/>
            </a:solidFill>
            <a:round/>
            <a:headEnd/>
            <a:tailEnd/>
          </a:ln>
          <a:effectLst/>
        </p:spPr>
        <p:txBody>
          <a:bodyPr wrap="none" anchor="ctr">
            <a:prstTxWarp prst="textNoShape">
              <a:avLst/>
            </a:prstTxWarp>
          </a:bodyPr>
          <a:lstStyle/>
          <a:p>
            <a:pPr defTabSz="1219140" fontAlgn="base">
              <a:spcBef>
                <a:spcPct val="0"/>
              </a:spcBef>
              <a:spcAft>
                <a:spcPct val="0"/>
              </a:spcAft>
              <a:defRPr/>
            </a:pPr>
            <a:endParaRPr lang="de-DE" sz="2400">
              <a:solidFill>
                <a:srgbClr val="000000"/>
              </a:solidFill>
              <a:latin typeface="Arial" charset="0"/>
              <a:cs typeface="Arial"/>
              <a:sym typeface="Arial"/>
            </a:endParaRPr>
          </a:p>
        </p:txBody>
      </p:sp>
      <p:sp>
        <p:nvSpPr>
          <p:cNvPr id="6" name="Line 7"/>
          <p:cNvSpPr>
            <a:spLocks noChangeShapeType="1"/>
          </p:cNvSpPr>
          <p:nvPr/>
        </p:nvSpPr>
        <p:spPr bwMode="auto">
          <a:xfrm>
            <a:off x="4259171" y="4602897"/>
            <a:ext cx="0" cy="228600"/>
          </a:xfrm>
          <a:prstGeom prst="line">
            <a:avLst/>
          </a:prstGeom>
          <a:noFill/>
          <a:ln w="19050">
            <a:solidFill>
              <a:schemeClr val="tx1"/>
            </a:solidFill>
            <a:round/>
            <a:headEnd/>
            <a:tailEnd/>
          </a:ln>
          <a:effectLst/>
        </p:spPr>
        <p:txBody>
          <a:bodyPr wrap="none" anchor="ctr">
            <a:prstTxWarp prst="textNoShape">
              <a:avLst/>
            </a:prstTxWarp>
          </a:bodyPr>
          <a:lstStyle/>
          <a:p>
            <a:pPr defTabSz="1219140" fontAlgn="base">
              <a:spcBef>
                <a:spcPct val="0"/>
              </a:spcBef>
              <a:spcAft>
                <a:spcPct val="0"/>
              </a:spcAft>
              <a:defRPr/>
            </a:pPr>
            <a:endParaRPr lang="de-DE" sz="2400">
              <a:solidFill>
                <a:srgbClr val="000000"/>
              </a:solidFill>
              <a:latin typeface="Arial" charset="0"/>
              <a:cs typeface="Arial"/>
              <a:sym typeface="Arial"/>
            </a:endParaRPr>
          </a:p>
        </p:txBody>
      </p:sp>
      <p:sp>
        <p:nvSpPr>
          <p:cNvPr id="7" name="Line 8"/>
          <p:cNvSpPr>
            <a:spLocks noChangeShapeType="1"/>
          </p:cNvSpPr>
          <p:nvPr/>
        </p:nvSpPr>
        <p:spPr bwMode="auto">
          <a:xfrm>
            <a:off x="5155763" y="4602897"/>
            <a:ext cx="0" cy="228600"/>
          </a:xfrm>
          <a:prstGeom prst="line">
            <a:avLst/>
          </a:prstGeom>
          <a:noFill/>
          <a:ln w="19050">
            <a:solidFill>
              <a:schemeClr val="tx1"/>
            </a:solidFill>
            <a:round/>
            <a:headEnd/>
            <a:tailEnd/>
          </a:ln>
          <a:effectLst/>
        </p:spPr>
        <p:txBody>
          <a:bodyPr wrap="none" anchor="ctr">
            <a:prstTxWarp prst="textNoShape">
              <a:avLst/>
            </a:prstTxWarp>
          </a:bodyPr>
          <a:lstStyle/>
          <a:p>
            <a:pPr defTabSz="1219140" fontAlgn="base">
              <a:spcBef>
                <a:spcPct val="0"/>
              </a:spcBef>
              <a:spcAft>
                <a:spcPct val="0"/>
              </a:spcAft>
              <a:defRPr/>
            </a:pPr>
            <a:endParaRPr lang="de-DE" sz="2400">
              <a:solidFill>
                <a:srgbClr val="000000"/>
              </a:solidFill>
              <a:latin typeface="Arial" charset="0"/>
              <a:cs typeface="Arial"/>
              <a:sym typeface="Arial"/>
            </a:endParaRPr>
          </a:p>
        </p:txBody>
      </p:sp>
      <p:sp>
        <p:nvSpPr>
          <p:cNvPr id="8" name="Line 9"/>
          <p:cNvSpPr>
            <a:spLocks noChangeShapeType="1"/>
          </p:cNvSpPr>
          <p:nvPr/>
        </p:nvSpPr>
        <p:spPr bwMode="auto">
          <a:xfrm>
            <a:off x="6089213" y="4602897"/>
            <a:ext cx="0" cy="228600"/>
          </a:xfrm>
          <a:prstGeom prst="line">
            <a:avLst/>
          </a:prstGeom>
          <a:noFill/>
          <a:ln w="19050">
            <a:solidFill>
              <a:schemeClr val="tx1"/>
            </a:solidFill>
            <a:round/>
            <a:headEnd/>
            <a:tailEnd/>
          </a:ln>
          <a:effectLst/>
        </p:spPr>
        <p:txBody>
          <a:bodyPr wrap="none" anchor="ctr">
            <a:prstTxWarp prst="textNoShape">
              <a:avLst/>
            </a:prstTxWarp>
          </a:bodyPr>
          <a:lstStyle/>
          <a:p>
            <a:pPr defTabSz="1219140" fontAlgn="base">
              <a:spcBef>
                <a:spcPct val="0"/>
              </a:spcBef>
              <a:spcAft>
                <a:spcPct val="0"/>
              </a:spcAft>
              <a:defRPr/>
            </a:pPr>
            <a:endParaRPr lang="de-DE" sz="2400">
              <a:solidFill>
                <a:srgbClr val="000000"/>
              </a:solidFill>
              <a:latin typeface="Arial" charset="0"/>
              <a:cs typeface="Arial"/>
              <a:sym typeface="Arial"/>
            </a:endParaRPr>
          </a:p>
        </p:txBody>
      </p:sp>
      <p:sp>
        <p:nvSpPr>
          <p:cNvPr id="9" name="Line 10"/>
          <p:cNvSpPr>
            <a:spLocks noChangeShapeType="1"/>
          </p:cNvSpPr>
          <p:nvPr/>
        </p:nvSpPr>
        <p:spPr bwMode="auto">
          <a:xfrm>
            <a:off x="6990913" y="4602897"/>
            <a:ext cx="0" cy="228600"/>
          </a:xfrm>
          <a:prstGeom prst="line">
            <a:avLst/>
          </a:prstGeom>
          <a:noFill/>
          <a:ln w="19050">
            <a:solidFill>
              <a:schemeClr val="tx1"/>
            </a:solidFill>
            <a:round/>
            <a:headEnd/>
            <a:tailEnd/>
          </a:ln>
          <a:effectLst/>
        </p:spPr>
        <p:txBody>
          <a:bodyPr wrap="none" anchor="ctr">
            <a:prstTxWarp prst="textNoShape">
              <a:avLst/>
            </a:prstTxWarp>
          </a:bodyPr>
          <a:lstStyle/>
          <a:p>
            <a:pPr defTabSz="1219140" fontAlgn="base">
              <a:spcBef>
                <a:spcPct val="0"/>
              </a:spcBef>
              <a:spcAft>
                <a:spcPct val="0"/>
              </a:spcAft>
              <a:defRPr/>
            </a:pPr>
            <a:endParaRPr lang="de-DE" sz="2400">
              <a:solidFill>
                <a:srgbClr val="000000"/>
              </a:solidFill>
              <a:latin typeface="Arial" charset="0"/>
              <a:cs typeface="Arial"/>
              <a:sym typeface="Arial"/>
            </a:endParaRPr>
          </a:p>
        </p:txBody>
      </p:sp>
      <p:sp>
        <p:nvSpPr>
          <p:cNvPr id="10" name="Line 11"/>
          <p:cNvSpPr>
            <a:spLocks noChangeShapeType="1"/>
          </p:cNvSpPr>
          <p:nvPr/>
        </p:nvSpPr>
        <p:spPr bwMode="auto">
          <a:xfrm>
            <a:off x="7887951" y="4602897"/>
            <a:ext cx="0" cy="228600"/>
          </a:xfrm>
          <a:prstGeom prst="line">
            <a:avLst/>
          </a:prstGeom>
          <a:noFill/>
          <a:ln w="19050">
            <a:solidFill>
              <a:schemeClr val="tx1"/>
            </a:solidFill>
            <a:round/>
            <a:headEnd/>
            <a:tailEnd/>
          </a:ln>
          <a:effectLst/>
        </p:spPr>
        <p:txBody>
          <a:bodyPr wrap="none" anchor="ctr">
            <a:prstTxWarp prst="textNoShape">
              <a:avLst/>
            </a:prstTxWarp>
          </a:bodyPr>
          <a:lstStyle/>
          <a:p>
            <a:pPr defTabSz="1219140" fontAlgn="base">
              <a:spcBef>
                <a:spcPct val="0"/>
              </a:spcBef>
              <a:spcAft>
                <a:spcPct val="0"/>
              </a:spcAft>
              <a:defRPr/>
            </a:pPr>
            <a:endParaRPr lang="de-DE" sz="2400">
              <a:solidFill>
                <a:srgbClr val="000000"/>
              </a:solidFill>
              <a:latin typeface="Arial" charset="0"/>
              <a:cs typeface="Arial"/>
              <a:sym typeface="Arial"/>
            </a:endParaRPr>
          </a:p>
        </p:txBody>
      </p:sp>
      <p:sp>
        <p:nvSpPr>
          <p:cNvPr id="11" name="Text Box 18"/>
          <p:cNvSpPr txBox="1">
            <a:spLocks noChangeArrowheads="1"/>
          </p:cNvSpPr>
          <p:nvPr/>
        </p:nvSpPr>
        <p:spPr bwMode="auto">
          <a:xfrm>
            <a:off x="7324639" y="1650685"/>
            <a:ext cx="2061783" cy="543675"/>
          </a:xfrm>
          <a:prstGeom prst="rect">
            <a:avLst/>
          </a:prstGeom>
          <a:noFill/>
          <a:ln w="9525">
            <a:noFill/>
            <a:miter lim="800000"/>
            <a:headEnd/>
            <a:tailEnd/>
          </a:ln>
        </p:spPr>
        <p:txBody>
          <a:bodyPr wrap="none">
            <a:prstTxWarp prst="textNoShape">
              <a:avLst/>
            </a:prstTxWarp>
            <a:spAutoFit/>
          </a:bodyPr>
          <a:lstStyle/>
          <a:p>
            <a:pPr algn="ctr" defTabSz="1219140" eaLnBrk="0" fontAlgn="base" hangingPunct="0">
              <a:spcBef>
                <a:spcPct val="0"/>
              </a:spcBef>
              <a:spcAft>
                <a:spcPct val="0"/>
              </a:spcAft>
              <a:defRPr/>
            </a:pPr>
            <a:r>
              <a:rPr lang="en-US" sz="2933" dirty="0">
                <a:solidFill>
                  <a:srgbClr val="000000"/>
                </a:solidFill>
                <a:latin typeface="Arial" charset="0"/>
                <a:cs typeface="Arial"/>
                <a:sym typeface="Arial"/>
              </a:rPr>
              <a:t>Odds Ratio</a:t>
            </a:r>
          </a:p>
        </p:txBody>
      </p:sp>
      <p:sp>
        <p:nvSpPr>
          <p:cNvPr id="12" name="Text Box 12"/>
          <p:cNvSpPr txBox="1">
            <a:spLocks noChangeArrowheads="1"/>
          </p:cNvSpPr>
          <p:nvPr/>
        </p:nvSpPr>
        <p:spPr bwMode="auto">
          <a:xfrm>
            <a:off x="4038848" y="4801025"/>
            <a:ext cx="567784" cy="400110"/>
          </a:xfrm>
          <a:prstGeom prst="rect">
            <a:avLst/>
          </a:prstGeom>
          <a:noFill/>
          <a:ln w="9525">
            <a:noFill/>
            <a:miter lim="800000"/>
            <a:headEnd/>
            <a:tailEnd/>
          </a:ln>
          <a:effectLst/>
        </p:spPr>
        <p:txBody>
          <a:bodyPr wrap="none">
            <a:prstTxWarp prst="textNoShape">
              <a:avLst/>
            </a:prstTxWarp>
            <a:spAutoFit/>
          </a:bodyPr>
          <a:lstStyle/>
          <a:p>
            <a:pPr defTabSz="1219140" eaLnBrk="0" fontAlgn="base" hangingPunct="0">
              <a:spcBef>
                <a:spcPct val="0"/>
              </a:spcBef>
              <a:spcAft>
                <a:spcPct val="0"/>
              </a:spcAft>
              <a:defRPr/>
            </a:pPr>
            <a:r>
              <a:rPr lang="de-CH" sz="2000" dirty="0">
                <a:solidFill>
                  <a:srgbClr val="000000"/>
                </a:solidFill>
                <a:latin typeface="Gill Sans"/>
                <a:cs typeface="Gill Sans"/>
                <a:sym typeface="Arial"/>
              </a:rPr>
              <a:t>0.1 </a:t>
            </a:r>
          </a:p>
        </p:txBody>
      </p:sp>
      <p:sp>
        <p:nvSpPr>
          <p:cNvPr id="13" name="Text Box 13"/>
          <p:cNvSpPr txBox="1">
            <a:spLocks noChangeArrowheads="1"/>
          </p:cNvSpPr>
          <p:nvPr/>
        </p:nvSpPr>
        <p:spPr bwMode="auto">
          <a:xfrm>
            <a:off x="4872319" y="4801025"/>
            <a:ext cx="497252" cy="400110"/>
          </a:xfrm>
          <a:prstGeom prst="rect">
            <a:avLst/>
          </a:prstGeom>
          <a:noFill/>
          <a:ln w="9525">
            <a:noFill/>
            <a:miter lim="800000"/>
            <a:headEnd/>
            <a:tailEnd/>
          </a:ln>
          <a:effectLst/>
        </p:spPr>
        <p:txBody>
          <a:bodyPr wrap="none">
            <a:prstTxWarp prst="textNoShape">
              <a:avLst/>
            </a:prstTxWarp>
            <a:spAutoFit/>
          </a:bodyPr>
          <a:lstStyle/>
          <a:p>
            <a:pPr defTabSz="1219140" eaLnBrk="0" fontAlgn="base" hangingPunct="0">
              <a:spcBef>
                <a:spcPct val="0"/>
              </a:spcBef>
              <a:spcAft>
                <a:spcPct val="0"/>
              </a:spcAft>
              <a:defRPr/>
            </a:pPr>
            <a:r>
              <a:rPr lang="de-CH" sz="2000" dirty="0">
                <a:solidFill>
                  <a:srgbClr val="000000"/>
                </a:solidFill>
                <a:latin typeface="Gill Sans"/>
                <a:cs typeface="Gill Sans"/>
                <a:sym typeface="Arial"/>
              </a:rPr>
              <a:t>0.5</a:t>
            </a:r>
          </a:p>
        </p:txBody>
      </p:sp>
      <p:sp>
        <p:nvSpPr>
          <p:cNvPr id="14" name="Text Box 14"/>
          <p:cNvSpPr txBox="1">
            <a:spLocks noChangeArrowheads="1"/>
          </p:cNvSpPr>
          <p:nvPr/>
        </p:nvSpPr>
        <p:spPr bwMode="auto">
          <a:xfrm>
            <a:off x="5793071" y="4801025"/>
            <a:ext cx="497252" cy="400110"/>
          </a:xfrm>
          <a:prstGeom prst="rect">
            <a:avLst/>
          </a:prstGeom>
          <a:noFill/>
          <a:ln w="9525">
            <a:noFill/>
            <a:miter lim="800000"/>
            <a:headEnd/>
            <a:tailEnd/>
          </a:ln>
          <a:effectLst/>
        </p:spPr>
        <p:txBody>
          <a:bodyPr wrap="none">
            <a:prstTxWarp prst="textNoShape">
              <a:avLst/>
            </a:prstTxWarp>
            <a:spAutoFit/>
          </a:bodyPr>
          <a:lstStyle/>
          <a:p>
            <a:pPr defTabSz="1219140" eaLnBrk="0" fontAlgn="base" hangingPunct="0">
              <a:spcBef>
                <a:spcPct val="0"/>
              </a:spcBef>
              <a:spcAft>
                <a:spcPct val="0"/>
              </a:spcAft>
              <a:defRPr/>
            </a:pPr>
            <a:r>
              <a:rPr lang="de-CH" sz="2000">
                <a:solidFill>
                  <a:srgbClr val="000000"/>
                </a:solidFill>
                <a:latin typeface="Gill Sans"/>
                <a:cs typeface="Gill Sans"/>
                <a:sym typeface="Arial"/>
              </a:rPr>
              <a:t>1.0</a:t>
            </a:r>
          </a:p>
        </p:txBody>
      </p:sp>
      <p:sp>
        <p:nvSpPr>
          <p:cNvPr id="15" name="Text Box 15"/>
          <p:cNvSpPr txBox="1">
            <a:spLocks noChangeArrowheads="1"/>
          </p:cNvSpPr>
          <p:nvPr/>
        </p:nvSpPr>
        <p:spPr bwMode="auto">
          <a:xfrm>
            <a:off x="6815417" y="4801025"/>
            <a:ext cx="312906" cy="400110"/>
          </a:xfrm>
          <a:prstGeom prst="rect">
            <a:avLst/>
          </a:prstGeom>
          <a:noFill/>
          <a:ln w="9525">
            <a:noFill/>
            <a:miter lim="800000"/>
            <a:headEnd/>
            <a:tailEnd/>
          </a:ln>
          <a:effectLst/>
        </p:spPr>
        <p:txBody>
          <a:bodyPr wrap="none">
            <a:prstTxWarp prst="textNoShape">
              <a:avLst/>
            </a:prstTxWarp>
            <a:spAutoFit/>
          </a:bodyPr>
          <a:lstStyle/>
          <a:p>
            <a:pPr defTabSz="1219140" eaLnBrk="0" fontAlgn="base" hangingPunct="0">
              <a:spcBef>
                <a:spcPct val="0"/>
              </a:spcBef>
              <a:spcAft>
                <a:spcPct val="0"/>
              </a:spcAft>
              <a:defRPr/>
            </a:pPr>
            <a:r>
              <a:rPr lang="de-CH" sz="2000" dirty="0">
                <a:solidFill>
                  <a:srgbClr val="000000"/>
                </a:solidFill>
                <a:latin typeface="Gill Sans"/>
                <a:cs typeface="Gill Sans"/>
                <a:sym typeface="Arial"/>
              </a:rPr>
              <a:t>2</a:t>
            </a:r>
          </a:p>
        </p:txBody>
      </p:sp>
      <p:sp>
        <p:nvSpPr>
          <p:cNvPr id="16" name="Text Box 16"/>
          <p:cNvSpPr txBox="1">
            <a:spLocks noChangeArrowheads="1"/>
          </p:cNvSpPr>
          <p:nvPr/>
        </p:nvSpPr>
        <p:spPr bwMode="auto">
          <a:xfrm>
            <a:off x="7657204" y="4801025"/>
            <a:ext cx="312906" cy="400110"/>
          </a:xfrm>
          <a:prstGeom prst="rect">
            <a:avLst/>
          </a:prstGeom>
          <a:noFill/>
          <a:ln w="9525">
            <a:noFill/>
            <a:miter lim="800000"/>
            <a:headEnd/>
            <a:tailEnd/>
          </a:ln>
          <a:effectLst/>
        </p:spPr>
        <p:txBody>
          <a:bodyPr wrap="none">
            <a:prstTxWarp prst="textNoShape">
              <a:avLst/>
            </a:prstTxWarp>
            <a:spAutoFit/>
          </a:bodyPr>
          <a:lstStyle/>
          <a:p>
            <a:pPr defTabSz="1219140" eaLnBrk="0" fontAlgn="base" hangingPunct="0">
              <a:spcBef>
                <a:spcPct val="0"/>
              </a:spcBef>
              <a:spcAft>
                <a:spcPct val="0"/>
              </a:spcAft>
              <a:defRPr/>
            </a:pPr>
            <a:r>
              <a:rPr lang="de-CH" sz="2000" dirty="0">
                <a:solidFill>
                  <a:srgbClr val="000000"/>
                </a:solidFill>
                <a:latin typeface="Gill Sans"/>
                <a:cs typeface="Gill Sans"/>
                <a:sym typeface="Arial"/>
              </a:rPr>
              <a:t>4</a:t>
            </a:r>
          </a:p>
        </p:txBody>
      </p:sp>
      <p:sp>
        <p:nvSpPr>
          <p:cNvPr id="17" name="Text Box 17"/>
          <p:cNvSpPr txBox="1">
            <a:spLocks noChangeArrowheads="1"/>
          </p:cNvSpPr>
          <p:nvPr/>
        </p:nvSpPr>
        <p:spPr bwMode="auto">
          <a:xfrm>
            <a:off x="2366569" y="5317581"/>
            <a:ext cx="7471988" cy="502766"/>
          </a:xfrm>
          <a:prstGeom prst="rect">
            <a:avLst/>
          </a:prstGeom>
          <a:noFill/>
          <a:ln w="9525">
            <a:noFill/>
            <a:miter lim="800000"/>
            <a:headEnd/>
            <a:tailEnd/>
          </a:ln>
        </p:spPr>
        <p:txBody>
          <a:bodyPr wrap="square">
            <a:prstTxWarp prst="textNoShape">
              <a:avLst/>
            </a:prstTxWarp>
            <a:spAutoFit/>
          </a:bodyPr>
          <a:lstStyle/>
          <a:p>
            <a:pPr algn="ctr" defTabSz="1219140" eaLnBrk="0" fontAlgn="base" hangingPunct="0">
              <a:spcBef>
                <a:spcPct val="0"/>
              </a:spcBef>
              <a:spcAft>
                <a:spcPct val="0"/>
              </a:spcAft>
              <a:defRPr/>
            </a:pPr>
            <a:r>
              <a:rPr lang="en-US" sz="2667" dirty="0">
                <a:solidFill>
                  <a:srgbClr val="000000"/>
                </a:solidFill>
                <a:latin typeface="Arial" charset="0"/>
                <a:cs typeface="Arial"/>
                <a:sym typeface="Arial"/>
              </a:rPr>
              <a:t>Benefit		Harm</a:t>
            </a:r>
          </a:p>
        </p:txBody>
      </p:sp>
      <p:sp>
        <p:nvSpPr>
          <p:cNvPr id="30" name="Rectangle 29"/>
          <p:cNvSpPr/>
          <p:nvPr/>
        </p:nvSpPr>
        <p:spPr>
          <a:xfrm>
            <a:off x="7028407" y="6109295"/>
            <a:ext cx="5163593" cy="769634"/>
          </a:xfrm>
          <a:prstGeom prst="rect">
            <a:avLst/>
          </a:prstGeom>
        </p:spPr>
        <p:txBody>
          <a:bodyPr wrap="none">
            <a:spAutoFit/>
          </a:bodyPr>
          <a:lstStyle/>
          <a:p>
            <a:pPr algn="r" defTabSz="1219140" fontAlgn="base">
              <a:spcBef>
                <a:spcPct val="0"/>
              </a:spcBef>
              <a:spcAft>
                <a:spcPct val="0"/>
              </a:spcAft>
              <a:defRPr/>
            </a:pPr>
            <a:r>
              <a:rPr lang="en-US" sz="1467" kern="0" dirty="0" err="1">
                <a:solidFill>
                  <a:srgbClr val="000000"/>
                </a:solidFill>
                <a:latin typeface="Arial" panose="020B0604020202020204" pitchFamily="34" charset="0"/>
                <a:cs typeface="Arial"/>
                <a:sym typeface="Arial"/>
              </a:rPr>
              <a:t>Barkas</a:t>
            </a:r>
            <a:r>
              <a:rPr lang="en-US" sz="1467" kern="0" dirty="0">
                <a:solidFill>
                  <a:srgbClr val="000000"/>
                </a:solidFill>
                <a:latin typeface="Arial" panose="020B0604020202020204" pitchFamily="34" charset="0"/>
                <a:cs typeface="Arial"/>
                <a:sym typeface="Arial"/>
              </a:rPr>
              <a:t> F et al. Diab </a:t>
            </a:r>
            <a:r>
              <a:rPr lang="en-US" sz="1467" kern="0" dirty="0" err="1">
                <a:solidFill>
                  <a:srgbClr val="000000"/>
                </a:solidFill>
                <a:latin typeface="Arial" panose="020B0604020202020204" pitchFamily="34" charset="0"/>
                <a:cs typeface="Arial"/>
                <a:sym typeface="Arial"/>
              </a:rPr>
              <a:t>Metab</a:t>
            </a:r>
            <a:r>
              <a:rPr lang="en-US" sz="1467" kern="0" dirty="0">
                <a:solidFill>
                  <a:srgbClr val="000000"/>
                </a:solidFill>
                <a:latin typeface="Arial" panose="020B0604020202020204" pitchFamily="34" charset="0"/>
                <a:cs typeface="Arial"/>
                <a:sym typeface="Arial"/>
              </a:rPr>
              <a:t> 2017</a:t>
            </a:r>
            <a:r>
              <a:rPr lang="fr-CH" sz="1467" dirty="0">
                <a:latin typeface="Arial" charset="0"/>
              </a:rPr>
              <a:t> </a:t>
            </a:r>
          </a:p>
          <a:p>
            <a:pPr algn="r" defTabSz="1219140" fontAlgn="base">
              <a:spcBef>
                <a:spcPct val="0"/>
              </a:spcBef>
              <a:spcAft>
                <a:spcPct val="0"/>
              </a:spcAft>
              <a:defRPr/>
            </a:pPr>
            <a:r>
              <a:rPr lang="en-US" sz="1467" kern="0" dirty="0" err="1">
                <a:solidFill>
                  <a:srgbClr val="000000"/>
                </a:solidFill>
                <a:latin typeface="Arial" panose="020B0604020202020204" pitchFamily="34" charset="0"/>
                <a:cs typeface="Arial"/>
                <a:sym typeface="Arial"/>
              </a:rPr>
              <a:t>Barkas</a:t>
            </a:r>
            <a:r>
              <a:rPr lang="en-US" sz="1467" kern="0" dirty="0">
                <a:solidFill>
                  <a:srgbClr val="000000"/>
                </a:solidFill>
                <a:latin typeface="Arial" panose="020B0604020202020204" pitchFamily="34" charset="0"/>
                <a:cs typeface="Arial"/>
                <a:sym typeface="Arial"/>
              </a:rPr>
              <a:t> F et al. Eur J Neurol 2019</a:t>
            </a:r>
          </a:p>
          <a:p>
            <a:pPr algn="r" defTabSz="1219140" fontAlgn="base">
              <a:spcBef>
                <a:spcPct val="0"/>
              </a:spcBef>
              <a:spcAft>
                <a:spcPct val="0"/>
              </a:spcAft>
              <a:defRPr/>
            </a:pPr>
            <a:r>
              <a:rPr lang="en-US" sz="1467" dirty="0" err="1">
                <a:latin typeface="Arial" panose="020B0604020202020204" pitchFamily="34" charset="0"/>
              </a:rPr>
              <a:t>Barkas</a:t>
            </a:r>
            <a:r>
              <a:rPr lang="en-US" sz="1467" dirty="0">
                <a:latin typeface="Arial" panose="020B0604020202020204" pitchFamily="34" charset="0"/>
              </a:rPr>
              <a:t> F et al. J. Stroke and Cerebrovascular disease 2021</a:t>
            </a:r>
            <a:endParaRPr lang="en-US" sz="1467" kern="0" dirty="0">
              <a:solidFill>
                <a:srgbClr val="000000"/>
              </a:solidFill>
              <a:latin typeface="Arial" panose="020B0604020202020204" pitchFamily="34" charset="0"/>
              <a:cs typeface="Arial"/>
              <a:sym typeface="Arial"/>
            </a:endParaRPr>
          </a:p>
        </p:txBody>
      </p:sp>
      <p:sp>
        <p:nvSpPr>
          <p:cNvPr id="32" name="Line 11"/>
          <p:cNvSpPr>
            <a:spLocks noChangeShapeType="1"/>
          </p:cNvSpPr>
          <p:nvPr/>
        </p:nvSpPr>
        <p:spPr bwMode="auto">
          <a:xfrm>
            <a:off x="8783563" y="4577736"/>
            <a:ext cx="0" cy="228600"/>
          </a:xfrm>
          <a:prstGeom prst="line">
            <a:avLst/>
          </a:prstGeom>
          <a:noFill/>
          <a:ln w="19050">
            <a:solidFill>
              <a:schemeClr val="tx1"/>
            </a:solidFill>
            <a:round/>
            <a:headEnd/>
            <a:tailEnd/>
          </a:ln>
          <a:effectLst/>
        </p:spPr>
        <p:txBody>
          <a:bodyPr wrap="none" anchor="ctr">
            <a:prstTxWarp prst="textNoShape">
              <a:avLst/>
            </a:prstTxWarp>
          </a:bodyPr>
          <a:lstStyle/>
          <a:p>
            <a:pPr defTabSz="1219140" fontAlgn="base">
              <a:spcBef>
                <a:spcPct val="0"/>
              </a:spcBef>
              <a:spcAft>
                <a:spcPct val="0"/>
              </a:spcAft>
              <a:defRPr/>
            </a:pPr>
            <a:endParaRPr lang="de-DE" sz="2400">
              <a:solidFill>
                <a:srgbClr val="000000"/>
              </a:solidFill>
              <a:latin typeface="Arial" charset="0"/>
              <a:cs typeface="Arial"/>
              <a:sym typeface="Arial"/>
            </a:endParaRPr>
          </a:p>
        </p:txBody>
      </p:sp>
      <p:sp>
        <p:nvSpPr>
          <p:cNvPr id="33" name="Text Box 16"/>
          <p:cNvSpPr txBox="1">
            <a:spLocks noChangeArrowheads="1"/>
          </p:cNvSpPr>
          <p:nvPr/>
        </p:nvSpPr>
        <p:spPr bwMode="auto">
          <a:xfrm>
            <a:off x="8552816" y="4775863"/>
            <a:ext cx="312906" cy="400110"/>
          </a:xfrm>
          <a:prstGeom prst="rect">
            <a:avLst/>
          </a:prstGeom>
          <a:noFill/>
          <a:ln w="9525">
            <a:noFill/>
            <a:miter lim="800000"/>
            <a:headEnd/>
            <a:tailEnd/>
          </a:ln>
          <a:effectLst/>
        </p:spPr>
        <p:txBody>
          <a:bodyPr wrap="none">
            <a:prstTxWarp prst="textNoShape">
              <a:avLst/>
            </a:prstTxWarp>
            <a:spAutoFit/>
          </a:bodyPr>
          <a:lstStyle/>
          <a:p>
            <a:pPr defTabSz="1219140" eaLnBrk="0" fontAlgn="base" hangingPunct="0">
              <a:spcBef>
                <a:spcPct val="0"/>
              </a:spcBef>
              <a:spcAft>
                <a:spcPct val="0"/>
              </a:spcAft>
              <a:defRPr/>
            </a:pPr>
            <a:r>
              <a:rPr lang="de-CH" sz="2000" dirty="0">
                <a:solidFill>
                  <a:srgbClr val="000000"/>
                </a:solidFill>
                <a:latin typeface="Gill Sans"/>
                <a:cs typeface="Gill Sans"/>
                <a:sym typeface="Arial"/>
              </a:rPr>
              <a:t>6</a:t>
            </a:r>
          </a:p>
        </p:txBody>
      </p:sp>
      <p:grpSp>
        <p:nvGrpSpPr>
          <p:cNvPr id="3" name="Groupe 26"/>
          <p:cNvGrpSpPr/>
          <p:nvPr/>
        </p:nvGrpSpPr>
        <p:grpSpPr>
          <a:xfrm>
            <a:off x="533944" y="3025511"/>
            <a:ext cx="11137237" cy="584775"/>
            <a:chOff x="323528" y="4532346"/>
            <a:chExt cx="8784976" cy="638549"/>
          </a:xfrm>
        </p:grpSpPr>
        <p:sp>
          <p:nvSpPr>
            <p:cNvPr id="28" name="Text Box 19"/>
            <p:cNvSpPr txBox="1">
              <a:spLocks noChangeArrowheads="1"/>
            </p:cNvSpPr>
            <p:nvPr/>
          </p:nvSpPr>
          <p:spPr bwMode="auto">
            <a:xfrm>
              <a:off x="323528" y="4532346"/>
              <a:ext cx="8784976" cy="638549"/>
            </a:xfrm>
            <a:prstGeom prst="rect">
              <a:avLst/>
            </a:prstGeom>
            <a:noFill/>
            <a:ln w="9525">
              <a:noFill/>
              <a:miter lim="800000"/>
              <a:headEnd/>
              <a:tailEnd/>
            </a:ln>
          </p:spPr>
          <p:txBody>
            <a:bodyPr wrap="square">
              <a:prstTxWarp prst="textNoShape">
                <a:avLst/>
              </a:prstTxWarp>
              <a:spAutoFit/>
            </a:bodyPr>
            <a:lstStyle/>
            <a:p>
              <a:pPr defTabSz="1219140" eaLnBrk="0" fontAlgn="base" hangingPunct="0">
                <a:spcBef>
                  <a:spcPct val="0"/>
                </a:spcBef>
                <a:spcAft>
                  <a:spcPct val="0"/>
                </a:spcAft>
                <a:tabLst>
                  <a:tab pos="122764" algn="l"/>
                </a:tabLst>
                <a:defRPr/>
              </a:pPr>
              <a:r>
                <a:rPr lang="en-US" sz="2667" dirty="0">
                  <a:solidFill>
                    <a:srgbClr val="FF0000"/>
                  </a:solidFill>
                  <a:latin typeface="Arial" panose="020B0604020202020204" pitchFamily="34" charset="0"/>
                  <a:cs typeface="Arial" panose="020B0604020202020204" pitchFamily="34" charset="0"/>
                  <a:sym typeface="Arial"/>
                </a:rPr>
                <a:t>	</a:t>
              </a:r>
              <a:r>
                <a:rPr lang="en-US" sz="2667" b="1" dirty="0">
                  <a:solidFill>
                    <a:srgbClr val="000000"/>
                  </a:solidFill>
                  <a:latin typeface="Arial" panose="020B0604020202020204" pitchFamily="34" charset="0"/>
                  <a:cs typeface="Arial" panose="020B0604020202020204" pitchFamily="34" charset="0"/>
                  <a:sym typeface="Arial"/>
                </a:rPr>
                <a:t>GLP-1R agonists</a:t>
              </a:r>
              <a:r>
                <a:rPr lang="en-US" sz="2667" dirty="0">
                  <a:solidFill>
                    <a:srgbClr val="000000"/>
                  </a:solidFill>
                  <a:latin typeface="Arial" panose="020B0604020202020204" pitchFamily="34" charset="0"/>
                  <a:cs typeface="Arial" panose="020B0604020202020204" pitchFamily="34" charset="0"/>
                  <a:sym typeface="Arial"/>
                </a:rPr>
                <a:t>		</a:t>
              </a:r>
              <a:r>
                <a:rPr lang="de-CH" sz="2667" dirty="0">
                  <a:solidFill>
                    <a:srgbClr val="000000"/>
                  </a:solidFill>
                  <a:latin typeface="Arial" charset="0"/>
                  <a:cs typeface="Arial"/>
                  <a:sym typeface="Arial"/>
                </a:rPr>
                <a:t>	</a:t>
              </a:r>
              <a:r>
                <a:rPr lang="de-CH" sz="2667" dirty="0">
                  <a:latin typeface="Arial" charset="0"/>
                </a:rPr>
                <a:t>           </a:t>
              </a:r>
              <a:r>
                <a:rPr lang="de-CH" sz="3200" dirty="0">
                  <a:solidFill>
                    <a:srgbClr val="000000"/>
                  </a:solidFill>
                  <a:latin typeface="Arial" charset="0"/>
                  <a:cs typeface="Arial"/>
                  <a:sym typeface="Arial"/>
                </a:rPr>
                <a:t>0.87</a:t>
              </a:r>
              <a:r>
                <a:rPr lang="fr-CH" sz="2667" dirty="0">
                  <a:solidFill>
                    <a:srgbClr val="000000"/>
                  </a:solidFill>
                  <a:latin typeface="Arial" charset="0"/>
                  <a:cs typeface="Arial"/>
                  <a:sym typeface="Arial"/>
                </a:rPr>
                <a:t>   </a:t>
              </a:r>
              <a:r>
                <a:rPr lang="fr-CH" sz="1600" dirty="0">
                  <a:latin typeface="Arial" charset="0"/>
                  <a:cs typeface="Arial"/>
                  <a:sym typeface="Arial"/>
                </a:rPr>
                <a:t>(</a:t>
              </a:r>
              <a:r>
                <a:rPr lang="en-US" sz="1600" dirty="0">
                  <a:latin typeface="Arial" charset="0"/>
                  <a:cs typeface="Arial"/>
                  <a:sym typeface="Arial"/>
                </a:rPr>
                <a:t>0.78-0.98</a:t>
              </a:r>
              <a:r>
                <a:rPr lang="de-CH" sz="1600" dirty="0">
                  <a:latin typeface="Arial" charset="0"/>
                  <a:cs typeface="Arial"/>
                  <a:sym typeface="Arial"/>
                </a:rPr>
                <a:t>)</a:t>
              </a:r>
            </a:p>
          </p:txBody>
        </p:sp>
        <p:sp>
          <p:nvSpPr>
            <p:cNvPr id="29" name="AutoShape 20"/>
            <p:cNvSpPr>
              <a:spLocks noChangeArrowheads="1"/>
            </p:cNvSpPr>
            <p:nvPr/>
          </p:nvSpPr>
          <p:spPr bwMode="auto">
            <a:xfrm flipV="1">
              <a:off x="4138098" y="4753214"/>
              <a:ext cx="526212" cy="374874"/>
            </a:xfrm>
            <a:prstGeom prst="diamond">
              <a:avLst/>
            </a:prstGeom>
            <a:solidFill>
              <a:schemeClr val="accent6"/>
            </a:solidFill>
            <a:ln w="9525">
              <a:solidFill>
                <a:schemeClr val="tx1"/>
              </a:solidFill>
              <a:miter lim="800000"/>
              <a:headEnd/>
              <a:tailEnd/>
            </a:ln>
            <a:effectLst/>
          </p:spPr>
          <p:txBody>
            <a:bodyPr wrap="none" anchor="ctr">
              <a:prstTxWarp prst="textNoShape">
                <a:avLst/>
              </a:prstTxWarp>
            </a:bodyPr>
            <a:lstStyle/>
            <a:p>
              <a:pPr defTabSz="1219140" fontAlgn="base">
                <a:spcBef>
                  <a:spcPct val="0"/>
                </a:spcBef>
                <a:spcAft>
                  <a:spcPct val="0"/>
                </a:spcAft>
                <a:defRPr/>
              </a:pPr>
              <a:endParaRPr lang="de-DE" sz="2400">
                <a:solidFill>
                  <a:srgbClr val="AAE2CA"/>
                </a:solidFill>
                <a:latin typeface="Arial" charset="0"/>
                <a:cs typeface="Arial"/>
                <a:sym typeface="Arial"/>
              </a:endParaRPr>
            </a:p>
          </p:txBody>
        </p:sp>
      </p:grpSp>
      <p:grpSp>
        <p:nvGrpSpPr>
          <p:cNvPr id="18" name="Groupe 17"/>
          <p:cNvGrpSpPr/>
          <p:nvPr/>
        </p:nvGrpSpPr>
        <p:grpSpPr>
          <a:xfrm>
            <a:off x="293560" y="2295093"/>
            <a:ext cx="10999021" cy="584775"/>
            <a:chOff x="1241497" y="4532344"/>
            <a:chExt cx="8675952" cy="638551"/>
          </a:xfrm>
        </p:grpSpPr>
        <p:sp>
          <p:nvSpPr>
            <p:cNvPr id="19" name="Text Box 19"/>
            <p:cNvSpPr txBox="1">
              <a:spLocks noChangeArrowheads="1"/>
            </p:cNvSpPr>
            <p:nvPr/>
          </p:nvSpPr>
          <p:spPr bwMode="auto">
            <a:xfrm>
              <a:off x="1241497" y="4532344"/>
              <a:ext cx="8675952" cy="638551"/>
            </a:xfrm>
            <a:prstGeom prst="rect">
              <a:avLst/>
            </a:prstGeom>
            <a:noFill/>
            <a:ln w="9525">
              <a:noFill/>
              <a:miter lim="800000"/>
              <a:headEnd/>
              <a:tailEnd/>
            </a:ln>
          </p:spPr>
          <p:txBody>
            <a:bodyPr wrap="square">
              <a:prstTxWarp prst="textNoShape">
                <a:avLst/>
              </a:prstTxWarp>
              <a:spAutoFit/>
            </a:bodyPr>
            <a:lstStyle/>
            <a:p>
              <a:pPr defTabSz="1219140" eaLnBrk="0" fontAlgn="base" hangingPunct="0">
                <a:spcBef>
                  <a:spcPct val="0"/>
                </a:spcBef>
                <a:spcAft>
                  <a:spcPct val="0"/>
                </a:spcAft>
                <a:tabLst>
                  <a:tab pos="353475" algn="l"/>
                </a:tabLst>
                <a:defRPr/>
              </a:pPr>
              <a:r>
                <a:rPr lang="en-US" sz="2667" dirty="0">
                  <a:solidFill>
                    <a:srgbClr val="FF0000"/>
                  </a:solidFill>
                  <a:latin typeface="Arial" panose="020B0604020202020204" pitchFamily="34" charset="0"/>
                  <a:cs typeface="Arial" panose="020B0604020202020204" pitchFamily="34" charset="0"/>
                  <a:sym typeface="Arial"/>
                </a:rPr>
                <a:t>	</a:t>
              </a:r>
              <a:r>
                <a:rPr lang="en-US" sz="2667" b="1" dirty="0">
                  <a:solidFill>
                    <a:srgbClr val="FF0000"/>
                  </a:solidFill>
                  <a:latin typeface="Arial" panose="020B0604020202020204" pitchFamily="34" charset="0"/>
                  <a:cs typeface="Arial" panose="020B0604020202020204" pitchFamily="34" charset="0"/>
                  <a:sym typeface="Arial"/>
                </a:rPr>
                <a:t>DPP4 i</a:t>
              </a:r>
              <a:r>
                <a:rPr lang="en-US" sz="2667" b="1" dirty="0" err="1">
                  <a:solidFill>
                    <a:srgbClr val="FF0000"/>
                  </a:solidFill>
                  <a:latin typeface="Arial" panose="020B0604020202020204" pitchFamily="34" charset="0"/>
                  <a:cs typeface="Arial" panose="020B0604020202020204" pitchFamily="34" charset="0"/>
                </a:rPr>
                <a:t>nhibitors</a:t>
              </a:r>
              <a:r>
                <a:rPr lang="en-US" sz="2667" dirty="0">
                  <a:solidFill>
                    <a:srgbClr val="FF0000"/>
                  </a:solidFill>
                  <a:latin typeface="Arial" panose="020B0604020202020204" pitchFamily="34" charset="0"/>
                  <a:cs typeface="Arial" panose="020B0604020202020204" pitchFamily="34" charset="0"/>
                  <a:sym typeface="Arial"/>
                </a:rPr>
                <a:t>	 </a:t>
              </a:r>
              <a:r>
                <a:rPr lang="de-CH" sz="2667" dirty="0">
                  <a:solidFill>
                    <a:srgbClr val="000000"/>
                  </a:solidFill>
                  <a:latin typeface="Arial" charset="0"/>
                  <a:cs typeface="Arial"/>
                  <a:sym typeface="Arial"/>
                </a:rPr>
                <a:t>			</a:t>
              </a:r>
              <a:r>
                <a:rPr lang="fr-CH" sz="3200" dirty="0">
                  <a:solidFill>
                    <a:srgbClr val="000000"/>
                  </a:solidFill>
                  <a:latin typeface="Arial" charset="0"/>
                  <a:cs typeface="Arial"/>
                  <a:sym typeface="Arial"/>
                </a:rPr>
                <a:t>0.99  </a:t>
              </a:r>
              <a:r>
                <a:rPr lang="fr-CH" sz="1600" dirty="0">
                  <a:latin typeface="Arial" charset="0"/>
                  <a:cs typeface="Arial"/>
                  <a:sym typeface="Arial"/>
                </a:rPr>
                <a:t>(0.850–1.166)</a:t>
              </a:r>
              <a:endParaRPr lang="de-CH" sz="1600" dirty="0">
                <a:latin typeface="Arial" charset="0"/>
                <a:cs typeface="Arial"/>
                <a:sym typeface="Arial"/>
              </a:endParaRPr>
            </a:p>
          </p:txBody>
        </p:sp>
        <p:sp>
          <p:nvSpPr>
            <p:cNvPr id="20" name="AutoShape 20"/>
            <p:cNvSpPr>
              <a:spLocks noChangeArrowheads="1"/>
            </p:cNvSpPr>
            <p:nvPr/>
          </p:nvSpPr>
          <p:spPr bwMode="auto">
            <a:xfrm flipV="1">
              <a:off x="5378717" y="4685479"/>
              <a:ext cx="838044" cy="447156"/>
            </a:xfrm>
            <a:prstGeom prst="diamond">
              <a:avLst/>
            </a:prstGeom>
            <a:solidFill>
              <a:srgbClr val="FF0000"/>
            </a:solidFill>
            <a:ln w="9525">
              <a:solidFill>
                <a:schemeClr val="tx1"/>
              </a:solidFill>
              <a:miter lim="800000"/>
              <a:headEnd/>
              <a:tailEnd/>
            </a:ln>
            <a:effectLst/>
          </p:spPr>
          <p:txBody>
            <a:bodyPr wrap="none" anchor="ctr">
              <a:prstTxWarp prst="textNoShape">
                <a:avLst/>
              </a:prstTxWarp>
            </a:bodyPr>
            <a:lstStyle/>
            <a:p>
              <a:pPr defTabSz="1219140" fontAlgn="base">
                <a:spcBef>
                  <a:spcPct val="0"/>
                </a:spcBef>
                <a:spcAft>
                  <a:spcPct val="0"/>
                </a:spcAft>
                <a:defRPr/>
              </a:pPr>
              <a:endParaRPr lang="de-DE" sz="2400">
                <a:solidFill>
                  <a:srgbClr val="000000"/>
                </a:solidFill>
                <a:latin typeface="Arial" charset="0"/>
                <a:cs typeface="Arial"/>
                <a:sym typeface="Arial"/>
              </a:endParaRPr>
            </a:p>
          </p:txBody>
        </p:sp>
      </p:grpSp>
      <p:grpSp>
        <p:nvGrpSpPr>
          <p:cNvPr id="36" name="Groupe 17"/>
          <p:cNvGrpSpPr/>
          <p:nvPr/>
        </p:nvGrpSpPr>
        <p:grpSpPr>
          <a:xfrm>
            <a:off x="444320" y="3674224"/>
            <a:ext cx="10999021" cy="584775"/>
            <a:chOff x="1241497" y="4532347"/>
            <a:chExt cx="8675952" cy="732268"/>
          </a:xfrm>
        </p:grpSpPr>
        <p:sp>
          <p:nvSpPr>
            <p:cNvPr id="37" name="Text Box 19"/>
            <p:cNvSpPr txBox="1">
              <a:spLocks noChangeArrowheads="1"/>
            </p:cNvSpPr>
            <p:nvPr/>
          </p:nvSpPr>
          <p:spPr bwMode="auto">
            <a:xfrm>
              <a:off x="1241497" y="4532347"/>
              <a:ext cx="8675952" cy="732268"/>
            </a:xfrm>
            <a:prstGeom prst="rect">
              <a:avLst/>
            </a:prstGeom>
            <a:noFill/>
            <a:ln w="9525">
              <a:noFill/>
              <a:miter lim="800000"/>
              <a:headEnd/>
              <a:tailEnd/>
            </a:ln>
          </p:spPr>
          <p:txBody>
            <a:bodyPr wrap="square">
              <a:prstTxWarp prst="textNoShape">
                <a:avLst/>
              </a:prstTxWarp>
              <a:spAutoFit/>
            </a:bodyPr>
            <a:lstStyle/>
            <a:p>
              <a:pPr defTabSz="1219140" eaLnBrk="0" fontAlgn="base" hangingPunct="0">
                <a:spcBef>
                  <a:spcPct val="0"/>
                </a:spcBef>
                <a:spcAft>
                  <a:spcPct val="0"/>
                </a:spcAft>
                <a:tabLst>
                  <a:tab pos="243411" algn="l"/>
                </a:tabLst>
                <a:defRPr/>
              </a:pPr>
              <a:r>
                <a:rPr lang="en-US" sz="2667" dirty="0">
                  <a:solidFill>
                    <a:srgbClr val="FF0000"/>
                  </a:solidFill>
                  <a:latin typeface="Arial" panose="020B0604020202020204" pitchFamily="34" charset="0"/>
                  <a:cs typeface="Arial" panose="020B0604020202020204" pitchFamily="34" charset="0"/>
                  <a:sym typeface="Arial"/>
                </a:rPr>
                <a:t>	</a:t>
              </a:r>
              <a:r>
                <a:rPr lang="en-US" sz="2667" b="1" dirty="0">
                  <a:solidFill>
                    <a:srgbClr val="FF0000"/>
                  </a:solidFill>
                  <a:latin typeface="Arial" panose="020B0604020202020204" pitchFamily="34" charset="0"/>
                  <a:cs typeface="Arial" panose="020B0604020202020204" pitchFamily="34" charset="0"/>
                  <a:sym typeface="Arial"/>
                </a:rPr>
                <a:t>SGLT2 inhibitors</a:t>
              </a:r>
              <a:r>
                <a:rPr lang="en-US" sz="2667" dirty="0">
                  <a:solidFill>
                    <a:srgbClr val="FF0000"/>
                  </a:solidFill>
                  <a:latin typeface="Arial" panose="020B0604020202020204" pitchFamily="34" charset="0"/>
                  <a:cs typeface="Arial" panose="020B0604020202020204" pitchFamily="34" charset="0"/>
                  <a:sym typeface="Arial"/>
                </a:rPr>
                <a:t>	 </a:t>
              </a:r>
              <a:r>
                <a:rPr lang="de-CH" sz="2667" dirty="0">
                  <a:solidFill>
                    <a:srgbClr val="000000"/>
                  </a:solidFill>
                  <a:latin typeface="Arial" charset="0"/>
                  <a:cs typeface="Arial"/>
                  <a:sym typeface="Arial"/>
                </a:rPr>
                <a:t>		</a:t>
              </a:r>
              <a:r>
                <a:rPr lang="el-GR" sz="2667" dirty="0">
                  <a:solidFill>
                    <a:srgbClr val="000000"/>
                  </a:solidFill>
                  <a:latin typeface="Arial" charset="0"/>
                  <a:cs typeface="Arial"/>
                  <a:sym typeface="Arial"/>
                </a:rPr>
                <a:t>            </a:t>
              </a:r>
              <a:r>
                <a:rPr lang="fr-CH" sz="3200" dirty="0">
                  <a:solidFill>
                    <a:srgbClr val="000000"/>
                  </a:solidFill>
                  <a:latin typeface="Arial" charset="0"/>
                  <a:cs typeface="Arial"/>
                  <a:sym typeface="Arial"/>
                </a:rPr>
                <a:t>0.95  </a:t>
              </a:r>
              <a:r>
                <a:rPr lang="fr-CH" sz="1600" dirty="0">
                  <a:latin typeface="Arial" charset="0"/>
                  <a:cs typeface="Arial"/>
                  <a:sym typeface="Arial"/>
                </a:rPr>
                <a:t>(0.77–1.18)</a:t>
              </a:r>
              <a:endParaRPr lang="de-CH" sz="1600" dirty="0">
                <a:latin typeface="Arial" charset="0"/>
                <a:cs typeface="Arial"/>
                <a:sym typeface="Arial"/>
              </a:endParaRPr>
            </a:p>
          </p:txBody>
        </p:sp>
        <p:sp>
          <p:nvSpPr>
            <p:cNvPr id="38" name="AutoShape 20"/>
            <p:cNvSpPr>
              <a:spLocks noChangeArrowheads="1"/>
            </p:cNvSpPr>
            <p:nvPr/>
          </p:nvSpPr>
          <p:spPr bwMode="auto">
            <a:xfrm flipV="1">
              <a:off x="5308918" y="4653323"/>
              <a:ext cx="739803" cy="447157"/>
            </a:xfrm>
            <a:prstGeom prst="diamond">
              <a:avLst/>
            </a:prstGeom>
            <a:solidFill>
              <a:srgbClr val="FF0000"/>
            </a:solidFill>
            <a:ln w="9525">
              <a:solidFill>
                <a:schemeClr val="tx1"/>
              </a:solidFill>
              <a:miter lim="800000"/>
              <a:headEnd/>
              <a:tailEnd/>
            </a:ln>
            <a:effectLst/>
          </p:spPr>
          <p:txBody>
            <a:bodyPr wrap="none" anchor="ctr">
              <a:prstTxWarp prst="textNoShape">
                <a:avLst/>
              </a:prstTxWarp>
            </a:bodyPr>
            <a:lstStyle/>
            <a:p>
              <a:pPr defTabSz="1219140" fontAlgn="base">
                <a:spcBef>
                  <a:spcPct val="0"/>
                </a:spcBef>
                <a:spcAft>
                  <a:spcPct val="0"/>
                </a:spcAft>
                <a:defRPr/>
              </a:pPr>
              <a:endParaRPr lang="de-DE" sz="2400">
                <a:solidFill>
                  <a:srgbClr val="000000"/>
                </a:solidFill>
                <a:latin typeface="Arial" charset="0"/>
                <a:cs typeface="Arial"/>
                <a:sym typeface="Arial"/>
              </a:endParaRPr>
            </a:p>
          </p:txBody>
        </p:sp>
      </p:grpSp>
      <p:sp>
        <p:nvSpPr>
          <p:cNvPr id="21" name="1 - Τίτλος">
            <a:extLst>
              <a:ext uri="{FF2B5EF4-FFF2-40B4-BE49-F238E27FC236}">
                <a16:creationId xmlns:a16="http://schemas.microsoft.com/office/drawing/2014/main" id="{B3425933-7E7D-C2D4-C9C3-CC9829ED52FF}"/>
              </a:ext>
            </a:extLst>
          </p:cNvPr>
          <p:cNvSpPr txBox="1">
            <a:spLocks/>
          </p:cNvSpPr>
          <p:nvPr/>
        </p:nvSpPr>
        <p:spPr bwMode="auto">
          <a:xfrm>
            <a:off x="561537" y="248879"/>
            <a:ext cx="11055351" cy="82808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800">
                <a:solidFill>
                  <a:schemeClr val="tx2"/>
                </a:solidFill>
                <a:latin typeface="+mj-lt"/>
                <a:ea typeface="+mj-ea"/>
                <a:cs typeface="+mj-cs"/>
              </a:defRPr>
            </a:lvl1pPr>
            <a:lvl2pPr algn="ctr" rtl="0" eaLnBrk="0" fontAlgn="base" hangingPunct="0">
              <a:spcBef>
                <a:spcPct val="0"/>
              </a:spcBef>
              <a:spcAft>
                <a:spcPct val="0"/>
              </a:spcAft>
              <a:defRPr sz="4800">
                <a:solidFill>
                  <a:schemeClr val="tx2"/>
                </a:solidFill>
                <a:latin typeface="Arial" charset="0"/>
              </a:defRPr>
            </a:lvl2pPr>
            <a:lvl3pPr algn="ctr" rtl="0" eaLnBrk="0" fontAlgn="base" hangingPunct="0">
              <a:spcBef>
                <a:spcPct val="0"/>
              </a:spcBef>
              <a:spcAft>
                <a:spcPct val="0"/>
              </a:spcAft>
              <a:defRPr sz="4800">
                <a:solidFill>
                  <a:schemeClr val="tx2"/>
                </a:solidFill>
                <a:latin typeface="Arial" charset="0"/>
              </a:defRPr>
            </a:lvl3pPr>
            <a:lvl4pPr algn="ctr" rtl="0" eaLnBrk="0" fontAlgn="base" hangingPunct="0">
              <a:spcBef>
                <a:spcPct val="0"/>
              </a:spcBef>
              <a:spcAft>
                <a:spcPct val="0"/>
              </a:spcAft>
              <a:defRPr sz="4800">
                <a:solidFill>
                  <a:schemeClr val="tx2"/>
                </a:solidFill>
                <a:latin typeface="Arial" charset="0"/>
              </a:defRPr>
            </a:lvl4pPr>
            <a:lvl5pPr algn="ctr" rtl="0" eaLnBrk="0" fontAlgn="base" hangingPunct="0">
              <a:spcBef>
                <a:spcPct val="0"/>
              </a:spcBef>
              <a:spcAft>
                <a:spcPct val="0"/>
              </a:spcAft>
              <a:defRPr sz="4800">
                <a:solidFill>
                  <a:schemeClr val="tx2"/>
                </a:solidFill>
                <a:latin typeface="Arial" charset="0"/>
              </a:defRPr>
            </a:lvl5pPr>
            <a:lvl6pPr marL="609570" algn="ctr" rtl="0" fontAlgn="base">
              <a:spcBef>
                <a:spcPct val="0"/>
              </a:spcBef>
              <a:spcAft>
                <a:spcPct val="0"/>
              </a:spcAft>
              <a:defRPr sz="4800">
                <a:solidFill>
                  <a:schemeClr val="tx2"/>
                </a:solidFill>
                <a:latin typeface="Arial" charset="0"/>
              </a:defRPr>
            </a:lvl6pPr>
            <a:lvl7pPr marL="1219140" algn="ctr" rtl="0" fontAlgn="base">
              <a:spcBef>
                <a:spcPct val="0"/>
              </a:spcBef>
              <a:spcAft>
                <a:spcPct val="0"/>
              </a:spcAft>
              <a:defRPr sz="4800">
                <a:solidFill>
                  <a:schemeClr val="tx2"/>
                </a:solidFill>
                <a:latin typeface="Arial" charset="0"/>
              </a:defRPr>
            </a:lvl7pPr>
            <a:lvl8pPr marL="1828709" algn="ctr" rtl="0" fontAlgn="base">
              <a:spcBef>
                <a:spcPct val="0"/>
              </a:spcBef>
              <a:spcAft>
                <a:spcPct val="0"/>
              </a:spcAft>
              <a:defRPr sz="4800">
                <a:solidFill>
                  <a:schemeClr val="tx2"/>
                </a:solidFill>
                <a:latin typeface="Arial" charset="0"/>
              </a:defRPr>
            </a:lvl8pPr>
            <a:lvl9pPr marL="2438278" algn="ctr" rtl="0" fontAlgn="base">
              <a:spcBef>
                <a:spcPct val="0"/>
              </a:spcBef>
              <a:spcAft>
                <a:spcPct val="0"/>
              </a:spcAft>
              <a:defRPr sz="4800">
                <a:solidFill>
                  <a:schemeClr val="tx2"/>
                </a:solidFill>
                <a:latin typeface="Arial" charset="0"/>
              </a:defRPr>
            </a:lvl9pPr>
          </a:lstStyle>
          <a:p>
            <a:pPr>
              <a:spcBef>
                <a:spcPts val="0"/>
              </a:spcBef>
            </a:pPr>
            <a:r>
              <a:rPr lang="en" sz="3200" b="1" kern="0" dirty="0">
                <a:solidFill>
                  <a:srgbClr val="1F497D"/>
                </a:solidFill>
                <a:latin typeface="Calibri" panose="020F0502020204030204" pitchFamily="34" charset="0"/>
                <a:ea typeface="+mn-ea"/>
                <a:cs typeface="Calibri" panose="020F0502020204030204" pitchFamily="34" charset="0"/>
              </a:rPr>
              <a:t>Antidiabetic drugs and ‘protection’ against stroke</a:t>
            </a:r>
            <a:br>
              <a:rPr lang="en" sz="3200" b="1" kern="0" dirty="0">
                <a:solidFill>
                  <a:srgbClr val="1F497D"/>
                </a:solidFill>
                <a:latin typeface="Calibri" panose="020F0502020204030204" pitchFamily="34" charset="0"/>
                <a:ea typeface="+mn-ea"/>
                <a:cs typeface="Calibri" panose="020F0502020204030204" pitchFamily="34" charset="0"/>
              </a:rPr>
            </a:br>
            <a:r>
              <a:rPr lang="en" sz="3200" b="1" kern="0" dirty="0">
                <a:solidFill>
                  <a:srgbClr val="1F497D"/>
                </a:solidFill>
                <a:latin typeface="Calibri" panose="020F0502020204030204" pitchFamily="34" charset="0"/>
                <a:ea typeface="+mn-ea"/>
                <a:cs typeface="Calibri" panose="020F0502020204030204" pitchFamily="34" charset="0"/>
              </a:rPr>
              <a:t>Evidence from RCTs</a:t>
            </a:r>
            <a:endParaRPr lang="en-US" sz="3200" b="1" kern="0" dirty="0">
              <a:solidFill>
                <a:srgbClr val="1F497D"/>
              </a:solidFill>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243328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par>
                                <p:cTn id="13" presetID="10" presetClass="entr" presetSubtype="0" fill="hold" nodeType="withEffect">
                                  <p:stCondLst>
                                    <p:cond delay="0"/>
                                  </p:stCondLst>
                                  <p:childTnLst>
                                    <p:set>
                                      <p:cBhvr>
                                        <p:cTn id="14" dur="1" fill="hold">
                                          <p:stCondLst>
                                            <p:cond delay="0"/>
                                          </p:stCondLst>
                                        </p:cTn>
                                        <p:tgtEl>
                                          <p:spTgt spid="30">
                                            <p:txEl>
                                              <p:pRg st="0" end="0"/>
                                            </p:txEl>
                                          </p:spTgt>
                                        </p:tgtEl>
                                        <p:attrNameLst>
                                          <p:attrName>style.visibility</p:attrName>
                                        </p:attrNameLst>
                                      </p:cBhvr>
                                      <p:to>
                                        <p:strVal val="visible"/>
                                      </p:to>
                                    </p:set>
                                    <p:animEffect transition="in" filter="fade">
                                      <p:cBhvr>
                                        <p:cTn id="15" dur="500"/>
                                        <p:tgtEl>
                                          <p:spTgt spid="30">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0">
                                            <p:txEl>
                                              <p:pRg st="2" end="2"/>
                                            </p:txEl>
                                          </p:spTgt>
                                        </p:tgtEl>
                                        <p:attrNameLst>
                                          <p:attrName>style.visibility</p:attrName>
                                        </p:attrNameLst>
                                      </p:cBhvr>
                                      <p:to>
                                        <p:strVal val="visible"/>
                                      </p:to>
                                    </p:set>
                                    <p:animEffect transition="in" filter="fade">
                                      <p:cBhvr>
                                        <p:cTn id="18" dur="500"/>
                                        <p:tgtEl>
                                          <p:spTgt spid="30">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nodeType="withEffect">
                                  <p:stCondLst>
                                    <p:cond delay="0"/>
                                  </p:stCondLst>
                                  <p:childTnLst>
                                    <p:set>
                                      <p:cBhvr>
                                        <p:cTn id="25" dur="1" fill="hold">
                                          <p:stCondLst>
                                            <p:cond delay="0"/>
                                          </p:stCondLst>
                                        </p:cTn>
                                        <p:tgtEl>
                                          <p:spTgt spid="30">
                                            <p:txEl>
                                              <p:pRg st="1" end="1"/>
                                            </p:txEl>
                                          </p:spTgt>
                                        </p:tgtEl>
                                        <p:attrNameLst>
                                          <p:attrName>style.visibility</p:attrName>
                                        </p:attrNameLst>
                                      </p:cBhvr>
                                      <p:to>
                                        <p:strVal val="visible"/>
                                      </p:to>
                                    </p:set>
                                    <p:animEffect transition="in" filter="fade">
                                      <p:cBhvr>
                                        <p:cTn id="26"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1178004-B3DE-FC65-4B42-5DE99C7F799B}"/>
              </a:ext>
            </a:extLst>
          </p:cNvPr>
          <p:cNvSpPr>
            <a:spLocks noGrp="1"/>
          </p:cNvSpPr>
          <p:nvPr>
            <p:ph type="title"/>
          </p:nvPr>
        </p:nvSpPr>
        <p:spPr>
          <a:xfrm>
            <a:off x="566459" y="821587"/>
            <a:ext cx="11445240" cy="1325563"/>
          </a:xfrm>
        </p:spPr>
        <p:txBody>
          <a:bodyPr>
            <a:noAutofit/>
          </a:bodyPr>
          <a:lstStyle/>
          <a:p>
            <a:r>
              <a:rPr lang="el-GR" sz="2400" b="1" dirty="0">
                <a:solidFill>
                  <a:srgbClr val="002060"/>
                </a:solidFill>
                <a:latin typeface="Arial" panose="020B0604020202020204" pitchFamily="34" charset="0"/>
                <a:cs typeface="Arial" panose="020B0604020202020204" pitchFamily="34" charset="0"/>
              </a:rPr>
              <a:t>               Υπεργλυκαιμία μετά το ΑΕΕ </a:t>
            </a:r>
            <a:r>
              <a:rPr lang="en-US" sz="2400" b="1" dirty="0">
                <a:solidFill>
                  <a:srgbClr val="002060"/>
                </a:solidFill>
                <a:latin typeface="Arial" panose="020B0604020202020204" pitchFamily="34" charset="0"/>
                <a:cs typeface="Arial" panose="020B0604020202020204" pitchFamily="34" charset="0"/>
              </a:rPr>
              <a:t>(Post-stroke hyperglycemia; PSH)</a:t>
            </a:r>
            <a:endParaRPr lang="el-GR" sz="2400" b="1" dirty="0">
              <a:solidFill>
                <a:srgbClr val="002060"/>
              </a:solidFill>
              <a:latin typeface="Arial" panose="020B0604020202020204" pitchFamily="34" charset="0"/>
              <a:cs typeface="Arial" panose="020B0604020202020204" pitchFamily="34" charset="0"/>
            </a:endParaRPr>
          </a:p>
        </p:txBody>
      </p:sp>
      <p:pic>
        <p:nvPicPr>
          <p:cNvPr id="9" name="Θέση περιεχομένου 8">
            <a:extLst>
              <a:ext uri="{FF2B5EF4-FFF2-40B4-BE49-F238E27FC236}">
                <a16:creationId xmlns:a16="http://schemas.microsoft.com/office/drawing/2014/main" id="{21EE6A6C-585F-24EE-CF43-6B609F35F7A5}"/>
              </a:ext>
            </a:extLst>
          </p:cNvPr>
          <p:cNvPicPr>
            <a:picLocks noGrp="1" noChangeAspect="1"/>
          </p:cNvPicPr>
          <p:nvPr>
            <p:ph idx="1"/>
          </p:nvPr>
        </p:nvPicPr>
        <p:blipFill>
          <a:blip r:embed="rId2"/>
          <a:stretch>
            <a:fillRect/>
          </a:stretch>
        </p:blipFill>
        <p:spPr>
          <a:xfrm>
            <a:off x="2167811" y="1636602"/>
            <a:ext cx="3928189" cy="4188982"/>
          </a:xfrm>
        </p:spPr>
      </p:pic>
      <p:pic>
        <p:nvPicPr>
          <p:cNvPr id="11" name="Εικόνα 10">
            <a:extLst>
              <a:ext uri="{FF2B5EF4-FFF2-40B4-BE49-F238E27FC236}">
                <a16:creationId xmlns:a16="http://schemas.microsoft.com/office/drawing/2014/main" id="{B2AA9583-BAE5-9DB7-F5F4-3BC60FC8A745}"/>
              </a:ext>
            </a:extLst>
          </p:cNvPr>
          <p:cNvPicPr>
            <a:picLocks noChangeAspect="1"/>
          </p:cNvPicPr>
          <p:nvPr/>
        </p:nvPicPr>
        <p:blipFill>
          <a:blip r:embed="rId3"/>
          <a:stretch>
            <a:fillRect/>
          </a:stretch>
        </p:blipFill>
        <p:spPr>
          <a:xfrm>
            <a:off x="1551265" y="6219926"/>
            <a:ext cx="7461633" cy="381020"/>
          </a:xfrm>
          <a:prstGeom prst="rect">
            <a:avLst/>
          </a:prstGeom>
        </p:spPr>
      </p:pic>
      <p:pic>
        <p:nvPicPr>
          <p:cNvPr id="17" name="Εικόνα 16">
            <a:extLst>
              <a:ext uri="{FF2B5EF4-FFF2-40B4-BE49-F238E27FC236}">
                <a16:creationId xmlns:a16="http://schemas.microsoft.com/office/drawing/2014/main" id="{67E27D69-8060-CFCC-6B51-0AFD32CD3810}"/>
              </a:ext>
            </a:extLst>
          </p:cNvPr>
          <p:cNvPicPr>
            <a:picLocks noChangeAspect="1"/>
          </p:cNvPicPr>
          <p:nvPr/>
        </p:nvPicPr>
        <p:blipFill>
          <a:blip r:embed="rId4"/>
          <a:stretch>
            <a:fillRect/>
          </a:stretch>
        </p:blipFill>
        <p:spPr>
          <a:xfrm>
            <a:off x="7187850" y="2294230"/>
            <a:ext cx="2469913" cy="2453053"/>
          </a:xfrm>
          <a:prstGeom prst="rect">
            <a:avLst/>
          </a:prstGeom>
        </p:spPr>
      </p:pic>
    </p:spTree>
    <p:extLst>
      <p:ext uri="{BB962C8B-B14F-4D97-AF65-F5344CB8AC3E}">
        <p14:creationId xmlns:p14="http://schemas.microsoft.com/office/powerpoint/2010/main" val="34350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 Τίτλος">
            <a:extLst>
              <a:ext uri="{FF2B5EF4-FFF2-40B4-BE49-F238E27FC236}">
                <a16:creationId xmlns:a16="http://schemas.microsoft.com/office/drawing/2014/main" id="{35B9A34A-EDB4-B64E-F3D8-AD7907BC2197}"/>
              </a:ext>
            </a:extLst>
          </p:cNvPr>
          <p:cNvSpPr txBox="1">
            <a:spLocks/>
          </p:cNvSpPr>
          <p:nvPr/>
        </p:nvSpPr>
        <p:spPr>
          <a:xfrm>
            <a:off x="568324" y="205398"/>
            <a:ext cx="11055351" cy="828082"/>
          </a:xfrm>
          <a:prstGeom prst="rect">
            <a:avLst/>
          </a:prstGeom>
        </p:spPr>
        <p:txBody>
          <a:bodyPr vert="horz" lIns="91440" tIns="45720" rIns="91440" bIns="45720" rtlCol="0" anchor="ctr">
            <a:normAutofit fontScale="97500"/>
          </a:bodyPr>
          <a:lstStyle>
            <a:lvl1pPr algn="l" defTabSz="609585" rtl="0" eaLnBrk="1" latinLnBrk="0" hangingPunct="1">
              <a:spcBef>
                <a:spcPct val="0"/>
              </a:spcBef>
              <a:buNone/>
              <a:defRPr sz="4800" b="1" kern="1200">
                <a:solidFill>
                  <a:srgbClr val="CD071E"/>
                </a:solidFill>
                <a:latin typeface="+mj-lt"/>
                <a:ea typeface="+mj-ea"/>
                <a:cs typeface="+mj-cs"/>
              </a:defRPr>
            </a:lvl1pPr>
          </a:lstStyle>
          <a:p>
            <a:pPr algn="ctr" defTabSz="914400">
              <a:spcBef>
                <a:spcPts val="0"/>
              </a:spcBef>
            </a:pPr>
            <a:r>
              <a:rPr lang="en" sz="3600" dirty="0">
                <a:solidFill>
                  <a:srgbClr val="1F497D"/>
                </a:solidFill>
                <a:latin typeface="Calibri" panose="020F0502020204030204" pitchFamily="34" charset="0"/>
                <a:ea typeface="+mn-ea"/>
                <a:cs typeface="Calibri" panose="020F0502020204030204" pitchFamily="34" charset="0"/>
              </a:rPr>
              <a:t>Pioglitazone after Ischemic Stroke or TIA</a:t>
            </a:r>
          </a:p>
        </p:txBody>
      </p:sp>
      <p:pic>
        <p:nvPicPr>
          <p:cNvPr id="12" name="Εικόνα 11" descr="Εικόνα που περιέχει πίνακας&#10;&#10;Περιγραφή που δημιουργήθηκε αυτόματα">
            <a:extLst>
              <a:ext uri="{FF2B5EF4-FFF2-40B4-BE49-F238E27FC236}">
                <a16:creationId xmlns:a16="http://schemas.microsoft.com/office/drawing/2014/main" id="{82D90F3C-C4EE-5075-63BC-96604B6AFC90}"/>
              </a:ext>
            </a:extLst>
          </p:cNvPr>
          <p:cNvPicPr>
            <a:picLocks noChangeAspect="1"/>
          </p:cNvPicPr>
          <p:nvPr/>
        </p:nvPicPr>
        <p:blipFill rotWithShape="1">
          <a:blip r:embed="rId4">
            <a:extLst>
              <a:ext uri="{28A0092B-C50C-407E-A947-70E740481C1C}">
                <a14:useLocalDpi xmlns:a14="http://schemas.microsoft.com/office/drawing/2010/main" val="0"/>
              </a:ext>
            </a:extLst>
          </a:blip>
          <a:srcRect t="6107" b="6156"/>
          <a:stretch/>
        </p:blipFill>
        <p:spPr>
          <a:xfrm>
            <a:off x="2254251" y="1503601"/>
            <a:ext cx="7238624" cy="3028335"/>
          </a:xfrm>
          <a:prstGeom prst="rect">
            <a:avLst/>
          </a:prstGeom>
        </p:spPr>
      </p:pic>
      <p:sp>
        <p:nvSpPr>
          <p:cNvPr id="16" name="TextBox 15">
            <a:extLst>
              <a:ext uri="{FF2B5EF4-FFF2-40B4-BE49-F238E27FC236}">
                <a16:creationId xmlns:a16="http://schemas.microsoft.com/office/drawing/2014/main" id="{52B0DF36-69A9-ADBE-EB8C-9F69754C53EA}"/>
              </a:ext>
            </a:extLst>
          </p:cNvPr>
          <p:cNvSpPr txBox="1"/>
          <p:nvPr/>
        </p:nvSpPr>
        <p:spPr>
          <a:xfrm>
            <a:off x="8319379" y="4777793"/>
            <a:ext cx="3419526" cy="1015663"/>
          </a:xfrm>
          <a:prstGeom prst="rect">
            <a:avLst/>
          </a:prstGeom>
          <a:solidFill>
            <a:srgbClr val="FFFF00"/>
          </a:solidFill>
        </p:spPr>
        <p:txBody>
          <a:bodyPr wrap="none" rtlCol="0">
            <a:spAutoFit/>
          </a:bodyPr>
          <a:lstStyle/>
          <a:p>
            <a:pPr marL="342900" indent="-342900">
              <a:buFont typeface="Γραμματοσειρά συστήματος, κανονικά"/>
              <a:buChar char="✗"/>
            </a:pPr>
            <a:r>
              <a:rPr lang="en-US" sz="2000" b="1" dirty="0">
                <a:solidFill>
                  <a:srgbClr val="002060"/>
                </a:solidFill>
                <a:latin typeface="Arial" panose="020B0604020202020204" pitchFamily="34" charset="0"/>
                <a:cs typeface="Arial" panose="020B0604020202020204" pitchFamily="34" charset="0"/>
              </a:rPr>
              <a:t>Higher risk of fractures </a:t>
            </a:r>
          </a:p>
          <a:p>
            <a:pPr marL="342900" indent="-342900">
              <a:buFont typeface="Γραμματοσειρά συστήματος, κανονικά"/>
              <a:buChar char="✗"/>
            </a:pPr>
            <a:r>
              <a:rPr lang="en-US" sz="2000" b="1" dirty="0">
                <a:solidFill>
                  <a:srgbClr val="002060"/>
                </a:solidFill>
                <a:latin typeface="Arial" panose="020B0604020202020204" pitchFamily="34" charset="0"/>
                <a:cs typeface="Arial" panose="020B0604020202020204" pitchFamily="34" charset="0"/>
              </a:rPr>
              <a:t>Weight gain </a:t>
            </a:r>
          </a:p>
          <a:p>
            <a:pPr marL="342900" indent="-342900">
              <a:buFont typeface="Γραμματοσειρά συστήματος, κανονικά"/>
              <a:buChar char="✗"/>
            </a:pPr>
            <a:r>
              <a:rPr lang="en-US" sz="2000" b="1" dirty="0">
                <a:solidFill>
                  <a:srgbClr val="002060"/>
                </a:solidFill>
                <a:latin typeface="Arial" panose="020B0604020202020204" pitchFamily="34" charset="0"/>
                <a:cs typeface="Arial" panose="020B0604020202020204" pitchFamily="34" charset="0"/>
              </a:rPr>
              <a:t>Heart failure</a:t>
            </a:r>
          </a:p>
        </p:txBody>
      </p:sp>
      <p:pic>
        <p:nvPicPr>
          <p:cNvPr id="4" name="Εικόνα 3">
            <a:extLst>
              <a:ext uri="{FF2B5EF4-FFF2-40B4-BE49-F238E27FC236}">
                <a16:creationId xmlns:a16="http://schemas.microsoft.com/office/drawing/2014/main" id="{A87CA885-66AE-3DD8-44F6-971E71631C87}"/>
              </a:ext>
            </a:extLst>
          </p:cNvPr>
          <p:cNvPicPr>
            <a:picLocks noChangeAspect="1"/>
          </p:cNvPicPr>
          <p:nvPr/>
        </p:nvPicPr>
        <p:blipFill rotWithShape="1">
          <a:blip r:embed="rId5">
            <a:extLst>
              <a:ext uri="{28A0092B-C50C-407E-A947-70E740481C1C}">
                <a14:useLocalDpi xmlns:a14="http://schemas.microsoft.com/office/drawing/2010/main" val="0"/>
              </a:ext>
            </a:extLst>
          </a:blip>
          <a:srcRect t="1111"/>
          <a:stretch/>
        </p:blipFill>
        <p:spPr>
          <a:xfrm>
            <a:off x="2254251" y="4687683"/>
            <a:ext cx="5983609" cy="1333432"/>
          </a:xfrm>
          <a:prstGeom prst="rect">
            <a:avLst/>
          </a:prstGeom>
        </p:spPr>
      </p:pic>
      <p:sp>
        <p:nvSpPr>
          <p:cNvPr id="7" name="TextBox 6">
            <a:extLst>
              <a:ext uri="{FF2B5EF4-FFF2-40B4-BE49-F238E27FC236}">
                <a16:creationId xmlns:a16="http://schemas.microsoft.com/office/drawing/2014/main" id="{93160F3E-2D7B-BF49-D363-DE9235AC0336}"/>
              </a:ext>
            </a:extLst>
          </p:cNvPr>
          <p:cNvSpPr txBox="1"/>
          <p:nvPr/>
        </p:nvSpPr>
        <p:spPr>
          <a:xfrm>
            <a:off x="5598602" y="6344825"/>
            <a:ext cx="6393097" cy="307777"/>
          </a:xfrm>
          <a:prstGeom prst="rect">
            <a:avLst/>
          </a:prstGeom>
          <a:noFill/>
        </p:spPr>
        <p:txBody>
          <a:bodyPr wrap="none" rtlCol="0">
            <a:spAutoFit/>
          </a:bodyPr>
          <a:lstStyle/>
          <a:p>
            <a:r>
              <a:rPr lang="en" sz="1400" dirty="0">
                <a:latin typeface="Arial" panose="020B0604020202020204" pitchFamily="34" charset="0"/>
                <a:cs typeface="Arial" panose="020B0604020202020204" pitchFamily="34" charset="0"/>
              </a:rPr>
              <a:t>2021 Guideline for the Secondary Prevention of Ischemic Stroke, Stroke 2021 </a:t>
            </a:r>
          </a:p>
        </p:txBody>
      </p:sp>
    </p:spTree>
    <p:custDataLst>
      <p:tags r:id="rId1"/>
    </p:custDataLst>
    <p:extLst>
      <p:ext uri="{BB962C8B-B14F-4D97-AF65-F5344CB8AC3E}">
        <p14:creationId xmlns:p14="http://schemas.microsoft.com/office/powerpoint/2010/main" val="2269054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D188213-CF6D-47EE-D5B9-4904F21C1B33}"/>
              </a:ext>
            </a:extLst>
          </p:cNvPr>
          <p:cNvSpPr>
            <a:spLocks noGrp="1"/>
          </p:cNvSpPr>
          <p:nvPr>
            <p:ph type="title"/>
          </p:nvPr>
        </p:nvSpPr>
        <p:spPr/>
        <p:txBody>
          <a:bodyPr/>
          <a:lstStyle/>
          <a:p>
            <a:endParaRPr lang="el-GR" dirty="0"/>
          </a:p>
        </p:txBody>
      </p:sp>
      <p:pic>
        <p:nvPicPr>
          <p:cNvPr id="4" name="Εικόνα 3">
            <a:extLst>
              <a:ext uri="{FF2B5EF4-FFF2-40B4-BE49-F238E27FC236}">
                <a16:creationId xmlns:a16="http://schemas.microsoft.com/office/drawing/2014/main" id="{9D4832B0-6D99-D6FC-1628-2E1F77525DEC}"/>
              </a:ext>
            </a:extLst>
          </p:cNvPr>
          <p:cNvPicPr>
            <a:picLocks noChangeAspect="1"/>
          </p:cNvPicPr>
          <p:nvPr/>
        </p:nvPicPr>
        <p:blipFill>
          <a:blip r:embed="rId2"/>
          <a:stretch>
            <a:fillRect/>
          </a:stretch>
        </p:blipFill>
        <p:spPr>
          <a:xfrm>
            <a:off x="4458984" y="88022"/>
            <a:ext cx="4017198" cy="1308697"/>
          </a:xfrm>
          <a:prstGeom prst="rect">
            <a:avLst/>
          </a:prstGeom>
        </p:spPr>
      </p:pic>
      <p:pic>
        <p:nvPicPr>
          <p:cNvPr id="6" name="Εικόνα 5">
            <a:extLst>
              <a:ext uri="{FF2B5EF4-FFF2-40B4-BE49-F238E27FC236}">
                <a16:creationId xmlns:a16="http://schemas.microsoft.com/office/drawing/2014/main" id="{E46C7960-851C-9E3F-2144-DA463162CC46}"/>
              </a:ext>
            </a:extLst>
          </p:cNvPr>
          <p:cNvPicPr>
            <a:picLocks noChangeAspect="1"/>
          </p:cNvPicPr>
          <p:nvPr/>
        </p:nvPicPr>
        <p:blipFill>
          <a:blip r:embed="rId3"/>
          <a:stretch>
            <a:fillRect/>
          </a:stretch>
        </p:blipFill>
        <p:spPr>
          <a:xfrm>
            <a:off x="3180351" y="1396720"/>
            <a:ext cx="6898597" cy="5427990"/>
          </a:xfrm>
          <a:prstGeom prst="rect">
            <a:avLst/>
          </a:prstGeom>
        </p:spPr>
      </p:pic>
    </p:spTree>
    <p:extLst>
      <p:ext uri="{BB962C8B-B14F-4D97-AF65-F5344CB8AC3E}">
        <p14:creationId xmlns:p14="http://schemas.microsoft.com/office/powerpoint/2010/main" val="5352452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164B26C-AEAD-909B-4848-9D4F6AA3289E}"/>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0580BBE2-EC02-ED0D-A1A2-664DBD68F88B}"/>
              </a:ext>
            </a:extLst>
          </p:cNvPr>
          <p:cNvSpPr>
            <a:spLocks noGrp="1"/>
          </p:cNvSpPr>
          <p:nvPr>
            <p:ph idx="1"/>
          </p:nvPr>
        </p:nvSpPr>
        <p:spPr/>
        <p:txBody>
          <a:bodyPr>
            <a:normAutofit/>
          </a:bodyPr>
          <a:lstStyle/>
          <a:p>
            <a:r>
              <a:rPr lang="el-GR" sz="2400" dirty="0">
                <a:solidFill>
                  <a:srgbClr val="002060"/>
                </a:solidFill>
                <a:latin typeface="Arial" panose="020B0604020202020204" pitchFamily="34" charset="0"/>
                <a:cs typeface="Arial" panose="020B0604020202020204" pitchFamily="34" charset="0"/>
              </a:rPr>
              <a:t>ΥΠΟΛΙΠΙΔΑΙΜΙΚΗ ΑΓΩΓΗ</a:t>
            </a:r>
          </a:p>
        </p:txBody>
      </p:sp>
      <p:sp>
        <p:nvSpPr>
          <p:cNvPr id="4" name="Θέση κειμένου 3">
            <a:extLst>
              <a:ext uri="{FF2B5EF4-FFF2-40B4-BE49-F238E27FC236}">
                <a16:creationId xmlns:a16="http://schemas.microsoft.com/office/drawing/2014/main" id="{9F42EF01-25E0-B437-07C9-56E34CAC7B30}"/>
              </a:ext>
            </a:extLst>
          </p:cNvPr>
          <p:cNvSpPr>
            <a:spLocks noGrp="1"/>
          </p:cNvSpPr>
          <p:nvPr>
            <p:ph type="body" sz="quarter" idx="12"/>
          </p:nvPr>
        </p:nvSpPr>
        <p:spPr/>
        <p:txBody>
          <a:bodyPr/>
          <a:lstStyle/>
          <a:p>
            <a:endParaRPr lang="el-GR"/>
          </a:p>
        </p:txBody>
      </p:sp>
    </p:spTree>
    <p:extLst>
      <p:ext uri="{BB962C8B-B14F-4D97-AF65-F5344CB8AC3E}">
        <p14:creationId xmlns:p14="http://schemas.microsoft.com/office/powerpoint/2010/main" val="2216839473"/>
      </p:ext>
    </p:extLst>
  </p:cSld>
  <p:clrMapOvr>
    <a:masterClrMapping/>
  </p:clrMapOvr>
  <p:transition>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Εικόνα 20">
            <a:extLst>
              <a:ext uri="{FF2B5EF4-FFF2-40B4-BE49-F238E27FC236}">
                <a16:creationId xmlns:a16="http://schemas.microsoft.com/office/drawing/2014/main" id="{45774289-4FF4-6449-ADD1-D3E839217CF2}"/>
              </a:ext>
            </a:extLst>
          </p:cNvPr>
          <p:cNvPicPr>
            <a:picLocks noChangeAspect="1"/>
          </p:cNvPicPr>
          <p:nvPr/>
        </p:nvPicPr>
        <p:blipFill rotWithShape="1">
          <a:blip r:embed="rId2">
            <a:extLst>
              <a:ext uri="{28A0092B-C50C-407E-A947-70E740481C1C}">
                <a14:useLocalDpi xmlns:a14="http://schemas.microsoft.com/office/drawing/2010/main" val="0"/>
              </a:ext>
            </a:extLst>
          </a:blip>
          <a:srcRect b="42989"/>
          <a:stretch/>
        </p:blipFill>
        <p:spPr>
          <a:xfrm>
            <a:off x="1788547" y="636194"/>
            <a:ext cx="3876691" cy="4903755"/>
          </a:xfrm>
          <a:prstGeom prst="rect">
            <a:avLst/>
          </a:prstGeom>
        </p:spPr>
      </p:pic>
      <p:cxnSp>
        <p:nvCxnSpPr>
          <p:cNvPr id="20" name="Ευθεία γραμμή σύνδεσης 19">
            <a:extLst>
              <a:ext uri="{FF2B5EF4-FFF2-40B4-BE49-F238E27FC236}">
                <a16:creationId xmlns:a16="http://schemas.microsoft.com/office/drawing/2014/main" id="{4A1D055E-8C36-BC4C-B31B-E554497E2E7A}"/>
              </a:ext>
            </a:extLst>
          </p:cNvPr>
          <p:cNvCxnSpPr>
            <a:cxnSpLocks/>
          </p:cNvCxnSpPr>
          <p:nvPr/>
        </p:nvCxnSpPr>
        <p:spPr>
          <a:xfrm>
            <a:off x="2764416" y="1125232"/>
            <a:ext cx="1228967"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Ευθεία γραμμή σύνδεσης 22">
            <a:extLst>
              <a:ext uri="{FF2B5EF4-FFF2-40B4-BE49-F238E27FC236}">
                <a16:creationId xmlns:a16="http://schemas.microsoft.com/office/drawing/2014/main" id="{595920A2-8337-2E43-9C6B-5326C6F4541F}"/>
              </a:ext>
            </a:extLst>
          </p:cNvPr>
          <p:cNvCxnSpPr>
            <a:cxnSpLocks/>
          </p:cNvCxnSpPr>
          <p:nvPr/>
        </p:nvCxnSpPr>
        <p:spPr>
          <a:xfrm>
            <a:off x="4436276" y="2097438"/>
            <a:ext cx="88641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A60496DF-C5D8-FD45-902F-B96465A203FD}"/>
              </a:ext>
            </a:extLst>
          </p:cNvPr>
          <p:cNvSpPr txBox="1"/>
          <p:nvPr/>
        </p:nvSpPr>
        <p:spPr>
          <a:xfrm>
            <a:off x="7517267" y="6433010"/>
            <a:ext cx="3294441" cy="290950"/>
          </a:xfrm>
          <a:prstGeom prst="rect">
            <a:avLst/>
          </a:prstGeom>
          <a:noFill/>
        </p:spPr>
        <p:txBody>
          <a:bodyPr wrap="none" lIns="94590" tIns="47294" rIns="94590" bIns="47294" rtlCol="0">
            <a:spAutoFit/>
          </a:bodyPr>
          <a:lstStyle/>
          <a:p>
            <a:r>
              <a:rPr lang="en" sz="1270" dirty="0">
                <a:latin typeface="Arial" pitchFamily="34" charset="0"/>
                <a:cs typeface="Arial" pitchFamily="34" charset="0"/>
              </a:rPr>
              <a:t>Mach et al; European Heart Journal (2020)</a:t>
            </a:r>
          </a:p>
        </p:txBody>
      </p:sp>
      <p:pic>
        <p:nvPicPr>
          <p:cNvPr id="27" name="Εικόνα 26" descr="Εικόνα που περιέχει κείμενο&#10;&#10;Περιγραφή που δημιουργήθηκε αυτόματα">
            <a:extLst>
              <a:ext uri="{FF2B5EF4-FFF2-40B4-BE49-F238E27FC236}">
                <a16:creationId xmlns:a16="http://schemas.microsoft.com/office/drawing/2014/main" id="{17AC1866-6F0C-CE42-990D-74D5EE0623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1734" y="489070"/>
            <a:ext cx="5453275" cy="5391808"/>
          </a:xfrm>
          <a:prstGeom prst="rect">
            <a:avLst/>
          </a:prstGeom>
          <a:scene3d>
            <a:camera prst="perspectiveHeroicExtremeLeftFacing" fov="1500000">
              <a:rot lat="0" lon="1800000" rev="21594000"/>
            </a:camera>
            <a:lightRig rig="threePt" dir="t"/>
          </a:scene3d>
        </p:spPr>
      </p:pic>
      <p:pic>
        <p:nvPicPr>
          <p:cNvPr id="11" name="Εικόνα 6">
            <a:extLst>
              <a:ext uri="{FF2B5EF4-FFF2-40B4-BE49-F238E27FC236}">
                <a16:creationId xmlns:a16="http://schemas.microsoft.com/office/drawing/2014/main" id="{80FC8D1C-C0C2-8443-A1BB-0F60E90366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6912" y="2428922"/>
            <a:ext cx="5684327" cy="3933973"/>
          </a:xfrm>
          <a:prstGeom prst="rect">
            <a:avLst/>
          </a:prstGeom>
        </p:spPr>
      </p:pic>
      <p:grpSp>
        <p:nvGrpSpPr>
          <p:cNvPr id="12" name="Ομάδα 2">
            <a:extLst>
              <a:ext uri="{FF2B5EF4-FFF2-40B4-BE49-F238E27FC236}">
                <a16:creationId xmlns:a16="http://schemas.microsoft.com/office/drawing/2014/main" id="{5C37E7FD-8A5F-D243-8844-6A6D1246B7DA}"/>
              </a:ext>
            </a:extLst>
          </p:cNvPr>
          <p:cNvGrpSpPr/>
          <p:nvPr/>
        </p:nvGrpSpPr>
        <p:grpSpPr>
          <a:xfrm>
            <a:off x="4580684" y="5214951"/>
            <a:ext cx="3788299" cy="847644"/>
            <a:chOff x="4386732" y="5421590"/>
            <a:chExt cx="3496025" cy="847644"/>
          </a:xfrm>
        </p:grpSpPr>
        <p:sp>
          <p:nvSpPr>
            <p:cNvPr id="13" name="Ορθογώνιο 7">
              <a:extLst>
                <a:ext uri="{FF2B5EF4-FFF2-40B4-BE49-F238E27FC236}">
                  <a16:creationId xmlns:a16="http://schemas.microsoft.com/office/drawing/2014/main" id="{BD61F6DB-6322-9942-8B65-E9D9ED7FA5D8}"/>
                </a:ext>
              </a:extLst>
            </p:cNvPr>
            <p:cNvSpPr/>
            <p:nvPr/>
          </p:nvSpPr>
          <p:spPr>
            <a:xfrm>
              <a:off x="4386732" y="5421590"/>
              <a:ext cx="2652173" cy="847642"/>
            </a:xfrm>
            <a:prstGeom prst="rect">
              <a:avLst/>
            </a:prstGeom>
            <a:solidFill>
              <a:srgbClr val="FF0000">
                <a:alpha val="21921"/>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sz="1633"/>
            </a:p>
          </p:txBody>
        </p:sp>
        <p:sp>
          <p:nvSpPr>
            <p:cNvPr id="14" name="Τρίγωνο 1">
              <a:extLst>
                <a:ext uri="{FF2B5EF4-FFF2-40B4-BE49-F238E27FC236}">
                  <a16:creationId xmlns:a16="http://schemas.microsoft.com/office/drawing/2014/main" id="{FF3CD70A-B46D-0B41-8885-329FA594F391}"/>
                </a:ext>
              </a:extLst>
            </p:cNvPr>
            <p:cNvSpPr/>
            <p:nvPr/>
          </p:nvSpPr>
          <p:spPr>
            <a:xfrm rot="5400000">
              <a:off x="7078911" y="5465387"/>
              <a:ext cx="763840" cy="843853"/>
            </a:xfrm>
            <a:prstGeom prst="triangle">
              <a:avLst>
                <a:gd name="adj" fmla="val 100000"/>
              </a:avLst>
            </a:prstGeom>
            <a:solidFill>
              <a:srgbClr val="FF0000">
                <a:alpha val="22733"/>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sz="1633"/>
            </a:p>
          </p:txBody>
        </p:sp>
      </p:grpSp>
    </p:spTree>
    <p:extLst>
      <p:ext uri="{BB962C8B-B14F-4D97-AF65-F5344CB8AC3E}">
        <p14:creationId xmlns:p14="http://schemas.microsoft.com/office/powerpoint/2010/main" val="248349243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ppt_x"/>
                                          </p:val>
                                        </p:tav>
                                        <p:tav tm="100000">
                                          <p:val>
                                            <p:strVal val="#ppt_x"/>
                                          </p:val>
                                        </p:tav>
                                      </p:tavLst>
                                    </p:anim>
                                    <p:anim calcmode="lin" valueType="num">
                                      <p:cBhvr additive="base">
                                        <p:cTn id="1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53E3911-7695-4CA1-8C5E-0A261D69FCA8}"/>
              </a:ext>
            </a:extLst>
          </p:cNvPr>
          <p:cNvSpPr>
            <a:spLocks noGrp="1"/>
          </p:cNvSpPr>
          <p:nvPr>
            <p:ph type="title"/>
          </p:nvPr>
        </p:nvSpPr>
        <p:spPr>
          <a:xfrm>
            <a:off x="1699116" y="422325"/>
            <a:ext cx="8793844" cy="828082"/>
          </a:xfrm>
          <a:ln>
            <a:noFill/>
          </a:ln>
        </p:spPr>
        <p:txBody>
          <a:bodyPr>
            <a:noAutofit/>
          </a:bodyPr>
          <a:lstStyle/>
          <a:p>
            <a:pPr algn="ctr"/>
            <a:r>
              <a:rPr lang="en-US" sz="2722" dirty="0">
                <a:solidFill>
                  <a:schemeClr val="tx1"/>
                </a:solidFill>
                <a:latin typeface="Arial" pitchFamily="34" charset="0"/>
                <a:cs typeface="Arial" pitchFamily="34" charset="0"/>
              </a:rPr>
              <a:t>Secondary prevention trials of hypolipidemic therapy including patients with stroke as per protocol</a:t>
            </a:r>
          </a:p>
        </p:txBody>
      </p:sp>
      <p:pic>
        <p:nvPicPr>
          <p:cNvPr id="6" name="Θέση περιεχομένου 5">
            <a:extLst>
              <a:ext uri="{FF2B5EF4-FFF2-40B4-BE49-F238E27FC236}">
                <a16:creationId xmlns:a16="http://schemas.microsoft.com/office/drawing/2014/main" id="{AB632FBC-ED7E-4F6E-9A00-143A784E83AD}"/>
              </a:ext>
            </a:extLst>
          </p:cNvPr>
          <p:cNvPicPr>
            <a:picLocks noGrp="1" noChangeAspect="1"/>
          </p:cNvPicPr>
          <p:nvPr>
            <p:ph idx="1"/>
          </p:nvPr>
        </p:nvPicPr>
        <p:blipFill>
          <a:blip r:embed="rId2" cstate="print"/>
          <a:stretch>
            <a:fillRect/>
          </a:stretch>
        </p:blipFill>
        <p:spPr>
          <a:xfrm>
            <a:off x="1524204" y="1713338"/>
            <a:ext cx="9143627" cy="3915255"/>
          </a:xfrm>
          <a:noFill/>
        </p:spPr>
      </p:pic>
      <p:sp>
        <p:nvSpPr>
          <p:cNvPr id="2" name="TextBox 1">
            <a:extLst>
              <a:ext uri="{FF2B5EF4-FFF2-40B4-BE49-F238E27FC236}">
                <a16:creationId xmlns:a16="http://schemas.microsoft.com/office/drawing/2014/main" id="{9A444826-46D9-1E42-9BBD-F20806C42408}"/>
              </a:ext>
            </a:extLst>
          </p:cNvPr>
          <p:cNvSpPr txBox="1"/>
          <p:nvPr/>
        </p:nvSpPr>
        <p:spPr>
          <a:xfrm>
            <a:off x="7721072" y="6422701"/>
            <a:ext cx="4020602" cy="310955"/>
          </a:xfrm>
          <a:prstGeom prst="rect">
            <a:avLst/>
          </a:prstGeom>
          <a:noFill/>
        </p:spPr>
        <p:txBody>
          <a:bodyPr wrap="none" lIns="94590" tIns="47294" rIns="94590" bIns="47294" rtlCol="0">
            <a:spAutoFit/>
          </a:bodyPr>
          <a:lstStyle/>
          <a:p>
            <a:r>
              <a:rPr lang="en-US" sz="1400" dirty="0" err="1">
                <a:latin typeface="Arial" pitchFamily="34" charset="0"/>
                <a:cs typeface="Arial" pitchFamily="34" charset="0"/>
              </a:rPr>
              <a:t>Sagris</a:t>
            </a:r>
            <a:r>
              <a:rPr lang="en-US" sz="1400" dirty="0">
                <a:latin typeface="Arial" pitchFamily="34" charset="0"/>
                <a:cs typeface="Arial" pitchFamily="34" charset="0"/>
              </a:rPr>
              <a:t> et al; International Journal of Stroke 2020</a:t>
            </a:r>
            <a:endParaRPr lang="el-GR" sz="1400" dirty="0">
              <a:latin typeface="Arial" pitchFamily="34" charset="0"/>
              <a:cs typeface="Arial" pitchFamily="34" charset="0"/>
            </a:endParaRPr>
          </a:p>
        </p:txBody>
      </p:sp>
      <p:sp>
        <p:nvSpPr>
          <p:cNvPr id="13" name="12 - Ορθογώνιο"/>
          <p:cNvSpPr/>
          <p:nvPr/>
        </p:nvSpPr>
        <p:spPr>
          <a:xfrm>
            <a:off x="1524171" y="3429000"/>
            <a:ext cx="9108338" cy="522595"/>
          </a:xfrm>
          <a:prstGeom prst="rect">
            <a:avLst/>
          </a:prstGeom>
          <a:noFill/>
          <a:ln w="44450">
            <a:solidFill>
              <a:srgbClr val="FFFF00"/>
            </a:solidFill>
          </a:ln>
        </p:spPr>
        <p:style>
          <a:lnRef idx="1">
            <a:schemeClr val="accent1"/>
          </a:lnRef>
          <a:fillRef idx="3">
            <a:schemeClr val="accent1"/>
          </a:fillRef>
          <a:effectRef idx="2">
            <a:schemeClr val="accent1"/>
          </a:effectRef>
          <a:fontRef idx="minor">
            <a:schemeClr val="lt1"/>
          </a:fontRef>
        </p:style>
        <p:txBody>
          <a:bodyPr lIns="82945" tIns="41472" rIns="82945" bIns="41472" rtlCol="0" anchor="ctr"/>
          <a:lstStyle/>
          <a:p>
            <a:pPr algn="ctr"/>
            <a:endParaRPr lang="el-GR" sz="1633"/>
          </a:p>
        </p:txBody>
      </p:sp>
      <p:sp>
        <p:nvSpPr>
          <p:cNvPr id="14" name="13 - Ορθογώνιο"/>
          <p:cNvSpPr/>
          <p:nvPr/>
        </p:nvSpPr>
        <p:spPr>
          <a:xfrm>
            <a:off x="1542148" y="4931460"/>
            <a:ext cx="9073016" cy="666854"/>
          </a:xfrm>
          <a:prstGeom prst="rect">
            <a:avLst/>
          </a:prstGeom>
          <a:noFill/>
          <a:ln w="44450">
            <a:solidFill>
              <a:srgbClr val="FFFF00"/>
            </a:solidFill>
          </a:ln>
        </p:spPr>
        <p:style>
          <a:lnRef idx="1">
            <a:schemeClr val="accent1"/>
          </a:lnRef>
          <a:fillRef idx="3">
            <a:schemeClr val="accent1"/>
          </a:fillRef>
          <a:effectRef idx="2">
            <a:schemeClr val="accent1"/>
          </a:effectRef>
          <a:fontRef idx="minor">
            <a:schemeClr val="lt1"/>
          </a:fontRef>
        </p:style>
        <p:txBody>
          <a:bodyPr lIns="82945" tIns="41472" rIns="82945" bIns="41472" rtlCol="0" anchor="ctr"/>
          <a:lstStyle/>
          <a:p>
            <a:pPr algn="ctr"/>
            <a:endParaRPr lang="el-GR" sz="1633"/>
          </a:p>
        </p:txBody>
      </p:sp>
    </p:spTree>
    <p:extLst>
      <p:ext uri="{BB962C8B-B14F-4D97-AF65-F5344CB8AC3E}">
        <p14:creationId xmlns:p14="http://schemas.microsoft.com/office/powerpoint/2010/main" val="560878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459354" y="2447313"/>
            <a:ext cx="1776362" cy="267830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319"/>
            <a:endParaRPr lang="en-US" sz="2227">
              <a:solidFill>
                <a:prstClr val="white"/>
              </a:solidFill>
              <a:latin typeface="Calibri"/>
            </a:endParaRPr>
          </a:p>
        </p:txBody>
      </p:sp>
      <p:sp>
        <p:nvSpPr>
          <p:cNvPr id="2" name="Content Placeholder 1"/>
          <p:cNvSpPr>
            <a:spLocks noGrp="1"/>
          </p:cNvSpPr>
          <p:nvPr>
            <p:ph idx="1"/>
          </p:nvPr>
        </p:nvSpPr>
        <p:spPr>
          <a:xfrm>
            <a:off x="2854586" y="1683280"/>
            <a:ext cx="6698183" cy="783484"/>
          </a:xfrm>
          <a:solidFill>
            <a:srgbClr val="FFFF00"/>
          </a:solidFill>
        </p:spPr>
        <p:txBody>
          <a:bodyPr/>
          <a:lstStyle/>
          <a:p>
            <a:pPr algn="ctr"/>
            <a:r>
              <a:rPr lang="en-US" sz="2227" i="0" dirty="0">
                <a:solidFill>
                  <a:srgbClr val="0070C0"/>
                </a:solidFill>
              </a:rPr>
              <a:t>SPARCL</a:t>
            </a:r>
          </a:p>
          <a:p>
            <a:pPr algn="ctr"/>
            <a:r>
              <a:rPr lang="en-US" b="0" i="0" dirty="0">
                <a:solidFill>
                  <a:schemeClr val="tx1"/>
                </a:solidFill>
              </a:rPr>
              <a:t>Global secondary prevention clinical trial in patients with recent stroke/TIA without CHD</a:t>
            </a:r>
          </a:p>
          <a:p>
            <a:pPr algn="ctr"/>
            <a:r>
              <a:rPr lang="en-US" b="0" i="0" dirty="0">
                <a:solidFill>
                  <a:schemeClr val="tx1"/>
                </a:solidFill>
              </a:rPr>
              <a:t>Primary endpoint</a:t>
            </a:r>
          </a:p>
        </p:txBody>
      </p:sp>
      <p:sp>
        <p:nvSpPr>
          <p:cNvPr id="10" name="Rectangle 2"/>
          <p:cNvSpPr>
            <a:spLocks noGrp="1" noChangeArrowheads="1"/>
          </p:cNvSpPr>
          <p:nvPr>
            <p:ph type="title"/>
          </p:nvPr>
        </p:nvSpPr>
        <p:spPr>
          <a:xfrm>
            <a:off x="1437309" y="302805"/>
            <a:ext cx="9317383" cy="1054376"/>
          </a:xfrm>
        </p:spPr>
        <p:txBody>
          <a:bodyPr>
            <a:noAutofit/>
          </a:bodyPr>
          <a:lstStyle/>
          <a:p>
            <a:pPr lvl="0" algn="ctr"/>
            <a:r>
              <a:rPr lang="en-US" sz="2177" dirty="0">
                <a:solidFill>
                  <a:srgbClr val="FF0000"/>
                </a:solidFill>
                <a:latin typeface="Arial" panose="020B0604020202020204" pitchFamily="34" charset="0"/>
                <a:cs typeface="Arial" panose="020B0604020202020204" pitchFamily="34" charset="0"/>
              </a:rPr>
              <a:t>LDL-C Lowering With Statin Reduces the Risk of Recurrent Stroke in Patients With Prior Cerebrovascular Disease </a:t>
            </a:r>
            <a:endParaRPr lang="en-US" altLang="ja-JP" sz="2177" dirty="0">
              <a:solidFill>
                <a:srgbClr val="FF0000"/>
              </a:solidFill>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0"/>
          </p:nvPr>
        </p:nvSpPr>
        <p:spPr>
          <a:xfrm>
            <a:off x="1247011" y="5701219"/>
            <a:ext cx="7333283" cy="438074"/>
          </a:xfrm>
        </p:spPr>
        <p:txBody>
          <a:bodyPr/>
          <a:lstStyle/>
          <a:p>
            <a:pPr>
              <a:spcBef>
                <a:spcPts val="0"/>
              </a:spcBef>
            </a:pPr>
            <a:r>
              <a:rPr lang="en-US" sz="865" dirty="0">
                <a:sym typeface="Helvetica"/>
              </a:rPr>
              <a:t>*Stroke/TIA 1–6 months prior</a:t>
            </a:r>
          </a:p>
          <a:p>
            <a:pPr>
              <a:spcBef>
                <a:spcPts val="0"/>
              </a:spcBef>
            </a:pPr>
            <a:r>
              <a:rPr lang="en-US" sz="865" dirty="0">
                <a:sym typeface="Helvetica"/>
              </a:rPr>
              <a:t>SPARCL = Stroke Prevention by Aggressive Reduction of Cholesterol Levels</a:t>
            </a:r>
            <a:endParaRPr lang="en-GB" sz="865" dirty="0">
              <a:sym typeface="Helvetica"/>
            </a:endParaRPr>
          </a:p>
          <a:p>
            <a:pPr lvl="0"/>
            <a:r>
              <a:rPr lang="en-US" sz="1273" dirty="0" err="1"/>
              <a:t>Amarenco</a:t>
            </a:r>
            <a:r>
              <a:rPr lang="en-US" sz="1273" dirty="0"/>
              <a:t> P, et al. </a:t>
            </a:r>
            <a:r>
              <a:rPr lang="en-US" sz="1273" i="1" dirty="0"/>
              <a:t>N </a:t>
            </a:r>
            <a:r>
              <a:rPr lang="en-US" sz="1273" i="1" dirty="0" err="1"/>
              <a:t>Engl</a:t>
            </a:r>
            <a:r>
              <a:rPr lang="en-US" sz="1273" i="1" dirty="0"/>
              <a:t> J Med. </a:t>
            </a:r>
            <a:r>
              <a:rPr lang="en-US" sz="1273" dirty="0"/>
              <a:t>2006;355:549-559.</a:t>
            </a:r>
            <a:r>
              <a:rPr lang="en-US" i="1" dirty="0"/>
              <a:t> </a:t>
            </a:r>
            <a:endParaRPr lang="en-US" dirty="0"/>
          </a:p>
        </p:txBody>
      </p:sp>
      <p:sp>
        <p:nvSpPr>
          <p:cNvPr id="4" name="Rectangle 3"/>
          <p:cNvSpPr/>
          <p:nvPr/>
        </p:nvSpPr>
        <p:spPr>
          <a:xfrm>
            <a:off x="2240374" y="2508391"/>
            <a:ext cx="2072497" cy="1355564"/>
          </a:xfrm>
          <a:prstGeom prst="rect">
            <a:avLst/>
          </a:prstGeom>
        </p:spPr>
        <p:txBody>
          <a:bodyPr wrap="square">
            <a:spAutoFit/>
          </a:bodyPr>
          <a:lstStyle/>
          <a:p>
            <a:pPr algn="ctr" defTabSz="353558">
              <a:lnSpc>
                <a:spcPct val="95000"/>
              </a:lnSpc>
              <a:spcBef>
                <a:spcPts val="159"/>
              </a:spcBef>
            </a:pPr>
            <a:r>
              <a:rPr lang="en-US" sz="1432" b="1" dirty="0">
                <a:solidFill>
                  <a:prstClr val="black"/>
                </a:solidFill>
                <a:latin typeface="Calibri"/>
              </a:rPr>
              <a:t>Patients:</a:t>
            </a:r>
          </a:p>
          <a:p>
            <a:pPr algn="ctr" defTabSz="353558">
              <a:lnSpc>
                <a:spcPct val="95000"/>
              </a:lnSpc>
              <a:spcBef>
                <a:spcPts val="159"/>
              </a:spcBef>
            </a:pPr>
            <a:r>
              <a:rPr lang="en-US" sz="1432" dirty="0">
                <a:solidFill>
                  <a:prstClr val="black"/>
                </a:solidFill>
                <a:latin typeface="Calibri"/>
              </a:rPr>
              <a:t>N = 4,731</a:t>
            </a:r>
            <a:br>
              <a:rPr lang="en-US" sz="1432" dirty="0">
                <a:solidFill>
                  <a:prstClr val="black"/>
                </a:solidFill>
                <a:latin typeface="Calibri"/>
              </a:rPr>
            </a:br>
            <a:br>
              <a:rPr lang="en-US" sz="1432" dirty="0">
                <a:solidFill>
                  <a:prstClr val="black"/>
                </a:solidFill>
                <a:latin typeface="Calibri"/>
              </a:rPr>
            </a:br>
            <a:r>
              <a:rPr lang="en-US" sz="1432" dirty="0">
                <a:solidFill>
                  <a:prstClr val="black"/>
                </a:solidFill>
                <a:latin typeface="Calibri"/>
              </a:rPr>
              <a:t>Recent stroke/TIA;*</a:t>
            </a:r>
          </a:p>
          <a:p>
            <a:pPr algn="ctr" defTabSz="353558">
              <a:lnSpc>
                <a:spcPct val="95000"/>
              </a:lnSpc>
              <a:spcBef>
                <a:spcPts val="159"/>
              </a:spcBef>
            </a:pPr>
            <a:r>
              <a:rPr lang="en-US" sz="1432" dirty="0">
                <a:solidFill>
                  <a:prstClr val="black"/>
                </a:solidFill>
                <a:latin typeface="Calibri"/>
              </a:rPr>
              <a:t>no CHD</a:t>
            </a:r>
          </a:p>
          <a:p>
            <a:pPr algn="ctr" defTabSz="353558">
              <a:lnSpc>
                <a:spcPct val="95000"/>
              </a:lnSpc>
              <a:spcBef>
                <a:spcPts val="159"/>
              </a:spcBef>
            </a:pPr>
            <a:endParaRPr lang="en-US" sz="1432" baseline="30000" dirty="0">
              <a:solidFill>
                <a:prstClr val="black"/>
              </a:solidFill>
              <a:latin typeface="Calibri"/>
            </a:endParaRPr>
          </a:p>
        </p:txBody>
      </p:sp>
      <p:cxnSp>
        <p:nvCxnSpPr>
          <p:cNvPr id="27" name="Straight Connector 26"/>
          <p:cNvCxnSpPr/>
          <p:nvPr/>
        </p:nvCxnSpPr>
        <p:spPr>
          <a:xfrm>
            <a:off x="2588734" y="3762333"/>
            <a:ext cx="1517601" cy="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2588734" y="3852956"/>
            <a:ext cx="1517601" cy="1164742"/>
          </a:xfrm>
          <a:prstGeom prst="rect">
            <a:avLst/>
          </a:prstGeom>
        </p:spPr>
        <p:txBody>
          <a:bodyPr wrap="square">
            <a:spAutoFit/>
          </a:bodyPr>
          <a:lstStyle/>
          <a:p>
            <a:pPr algn="ctr" defTabSz="353558">
              <a:lnSpc>
                <a:spcPct val="95000"/>
              </a:lnSpc>
              <a:spcBef>
                <a:spcPts val="159"/>
              </a:spcBef>
            </a:pPr>
            <a:r>
              <a:rPr lang="en-US" sz="1432" b="1" dirty="0">
                <a:solidFill>
                  <a:prstClr val="black"/>
                </a:solidFill>
                <a:latin typeface="Calibri"/>
              </a:rPr>
              <a:t>4.9 </a:t>
            </a:r>
            <a:r>
              <a:rPr lang="en-US" sz="1432" b="1" dirty="0" err="1">
                <a:solidFill>
                  <a:prstClr val="black"/>
                </a:solidFill>
                <a:latin typeface="Calibri"/>
              </a:rPr>
              <a:t>yrs</a:t>
            </a:r>
            <a:r>
              <a:rPr lang="en-US" sz="1432" b="1" dirty="0">
                <a:solidFill>
                  <a:prstClr val="black"/>
                </a:solidFill>
                <a:latin typeface="Calibri"/>
              </a:rPr>
              <a:t> Median Follow-up:</a:t>
            </a:r>
          </a:p>
          <a:p>
            <a:pPr algn="ctr" defTabSz="353558">
              <a:lnSpc>
                <a:spcPct val="95000"/>
              </a:lnSpc>
              <a:spcBef>
                <a:spcPts val="159"/>
              </a:spcBef>
            </a:pPr>
            <a:r>
              <a:rPr lang="en-US" sz="1432" dirty="0">
                <a:solidFill>
                  <a:prstClr val="black"/>
                </a:solidFill>
                <a:latin typeface="Calibri"/>
              </a:rPr>
              <a:t>Assessed fatal and nonfatal stroke</a:t>
            </a:r>
          </a:p>
        </p:txBody>
      </p:sp>
      <p:pic>
        <p:nvPicPr>
          <p:cNvPr id="6" name="Picture 5">
            <a:extLst>
              <a:ext uri="{FF2B5EF4-FFF2-40B4-BE49-F238E27FC236}">
                <a16:creationId xmlns:a16="http://schemas.microsoft.com/office/drawing/2014/main" id="{535C4CF3-074F-4E6B-87BB-BFED74F9B9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8089" y="2586015"/>
            <a:ext cx="4524681" cy="3349050"/>
          </a:xfrm>
          <a:prstGeom prst="rect">
            <a:avLst/>
          </a:prstGeom>
          <a:ln>
            <a:solidFill>
              <a:srgbClr val="0070C0"/>
            </a:solidFill>
          </a:ln>
        </p:spPr>
      </p:pic>
      <p:cxnSp>
        <p:nvCxnSpPr>
          <p:cNvPr id="12" name="Straight Connector 11"/>
          <p:cNvCxnSpPr/>
          <p:nvPr/>
        </p:nvCxnSpPr>
        <p:spPr>
          <a:xfrm>
            <a:off x="2459354" y="2464410"/>
            <a:ext cx="7273293"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711440" y="4061453"/>
            <a:ext cx="1778764" cy="533095"/>
          </a:xfrm>
          <a:prstGeom prst="rect">
            <a:avLst/>
          </a:prstGeom>
          <a:solidFill>
            <a:schemeClr val="accent1">
              <a:lumMod val="20000"/>
              <a:lumOff val="80000"/>
            </a:schemeClr>
          </a:solidFill>
        </p:spPr>
        <p:txBody>
          <a:bodyPr wrap="square" rtlCol="0">
            <a:spAutoFit/>
          </a:bodyPr>
          <a:lstStyle/>
          <a:p>
            <a:pPr algn="ctr" defTabSz="727319"/>
            <a:r>
              <a:rPr lang="en-US" sz="1432" b="1" dirty="0">
                <a:solidFill>
                  <a:prstClr val="black"/>
                </a:solidFill>
                <a:latin typeface="Calibri"/>
              </a:rPr>
              <a:t>Mean LDL-C on ATV: </a:t>
            </a:r>
          </a:p>
          <a:p>
            <a:pPr algn="ctr" defTabSz="727319"/>
            <a:r>
              <a:rPr lang="en-US" sz="1432" b="1" dirty="0">
                <a:solidFill>
                  <a:prstClr val="black"/>
                </a:solidFill>
                <a:latin typeface="Calibri"/>
              </a:rPr>
              <a:t>73 mg/dL</a:t>
            </a:r>
          </a:p>
        </p:txBody>
      </p:sp>
    </p:spTree>
    <p:extLst>
      <p:ext uri="{BB962C8B-B14F-4D97-AF65-F5344CB8AC3E}">
        <p14:creationId xmlns:p14="http://schemas.microsoft.com/office/powerpoint/2010/main" val="370631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958826" y="2417488"/>
            <a:ext cx="1661861" cy="2999937"/>
            <a:chOff x="3977640" y="2154200"/>
            <a:chExt cx="1463040" cy="2941531"/>
          </a:xfrm>
          <a:solidFill>
            <a:schemeClr val="accent1">
              <a:lumMod val="20000"/>
              <a:lumOff val="80000"/>
            </a:schemeClr>
          </a:solidFill>
        </p:grpSpPr>
        <p:sp>
          <p:nvSpPr>
            <p:cNvPr id="8" name="Rectangle 7"/>
            <p:cNvSpPr/>
            <p:nvPr/>
          </p:nvSpPr>
          <p:spPr>
            <a:xfrm>
              <a:off x="3977640" y="2154200"/>
              <a:ext cx="1463040" cy="29415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319"/>
              <a:endParaRPr lang="en-US" sz="1432">
                <a:solidFill>
                  <a:prstClr val="white"/>
                </a:solidFill>
                <a:latin typeface="Calibri"/>
              </a:endParaRPr>
            </a:p>
          </p:txBody>
        </p:sp>
        <p:sp>
          <p:nvSpPr>
            <p:cNvPr id="4" name="Rectangle 3"/>
            <p:cNvSpPr/>
            <p:nvPr/>
          </p:nvSpPr>
          <p:spPr>
            <a:xfrm>
              <a:off x="3977640" y="2297856"/>
              <a:ext cx="1463040" cy="1559597"/>
            </a:xfrm>
            <a:prstGeom prst="rect">
              <a:avLst/>
            </a:prstGeom>
            <a:grpFill/>
          </p:spPr>
          <p:txBody>
            <a:bodyPr wrap="square">
              <a:spAutoFit/>
            </a:bodyPr>
            <a:lstStyle/>
            <a:p>
              <a:pPr algn="ctr" defTabSz="353558">
                <a:lnSpc>
                  <a:spcPct val="95000"/>
                </a:lnSpc>
                <a:spcBef>
                  <a:spcPts val="159"/>
                </a:spcBef>
              </a:pPr>
              <a:r>
                <a:rPr lang="en-US" sz="1432" b="1" dirty="0">
                  <a:solidFill>
                    <a:prstClr val="black"/>
                  </a:solidFill>
                  <a:latin typeface="Calibri"/>
                </a:rPr>
                <a:t>Patients:</a:t>
              </a:r>
            </a:p>
            <a:p>
              <a:pPr algn="ctr" defTabSz="353558">
                <a:lnSpc>
                  <a:spcPct val="95000"/>
                </a:lnSpc>
                <a:spcBef>
                  <a:spcPts val="159"/>
                </a:spcBef>
              </a:pPr>
              <a:r>
                <a:rPr lang="en-US" sz="1432" dirty="0">
                  <a:solidFill>
                    <a:prstClr val="black"/>
                  </a:solidFill>
                  <a:latin typeface="Calibri"/>
                </a:rPr>
                <a:t>N = 4,731</a:t>
              </a:r>
              <a:br>
                <a:rPr lang="en-US" sz="1432" dirty="0">
                  <a:solidFill>
                    <a:prstClr val="black"/>
                  </a:solidFill>
                  <a:latin typeface="Calibri"/>
                </a:rPr>
              </a:br>
              <a:r>
                <a:rPr lang="en-US" sz="1432" dirty="0">
                  <a:solidFill>
                    <a:prstClr val="black"/>
                  </a:solidFill>
                  <a:latin typeface="Calibri"/>
                </a:rPr>
                <a:t>Recent stroke/TIA; </a:t>
              </a:r>
              <a:br>
                <a:rPr lang="en-US" sz="1432" dirty="0">
                  <a:solidFill>
                    <a:prstClr val="black"/>
                  </a:solidFill>
                  <a:latin typeface="Calibri"/>
                </a:rPr>
              </a:br>
              <a:r>
                <a:rPr lang="en-US" sz="1432" dirty="0">
                  <a:solidFill>
                    <a:prstClr val="black"/>
                  </a:solidFill>
                  <a:latin typeface="Calibri"/>
                </a:rPr>
                <a:t>no CHD</a:t>
              </a:r>
            </a:p>
            <a:p>
              <a:pPr algn="ctr" defTabSz="353558">
                <a:lnSpc>
                  <a:spcPct val="95000"/>
                </a:lnSpc>
                <a:spcBef>
                  <a:spcPts val="159"/>
                </a:spcBef>
              </a:pPr>
              <a:endParaRPr lang="en-US" sz="1432" dirty="0">
                <a:solidFill>
                  <a:prstClr val="black"/>
                </a:solidFill>
                <a:latin typeface="Calibri"/>
              </a:endParaRPr>
            </a:p>
            <a:p>
              <a:pPr algn="ctr" defTabSz="353558">
                <a:lnSpc>
                  <a:spcPct val="95000"/>
                </a:lnSpc>
                <a:spcBef>
                  <a:spcPts val="159"/>
                </a:spcBef>
              </a:pPr>
              <a:endParaRPr lang="en-US" sz="1432" dirty="0">
                <a:solidFill>
                  <a:prstClr val="black"/>
                </a:solidFill>
                <a:latin typeface="Calibri"/>
              </a:endParaRPr>
            </a:p>
            <a:p>
              <a:pPr algn="ctr" defTabSz="353558">
                <a:lnSpc>
                  <a:spcPct val="95000"/>
                </a:lnSpc>
                <a:spcBef>
                  <a:spcPts val="159"/>
                </a:spcBef>
              </a:pPr>
              <a:endParaRPr lang="en-US" sz="1432" baseline="30000" dirty="0">
                <a:solidFill>
                  <a:prstClr val="black"/>
                </a:solidFill>
                <a:latin typeface="Calibri"/>
              </a:endParaRPr>
            </a:p>
          </p:txBody>
        </p:sp>
        <p:cxnSp>
          <p:nvCxnSpPr>
            <p:cNvPr id="27" name="Straight Connector 26"/>
            <p:cNvCxnSpPr/>
            <p:nvPr/>
          </p:nvCxnSpPr>
          <p:spPr>
            <a:xfrm>
              <a:off x="4206240" y="3459517"/>
              <a:ext cx="99669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3977641" y="3584486"/>
              <a:ext cx="1463039" cy="936789"/>
            </a:xfrm>
            <a:prstGeom prst="rect">
              <a:avLst/>
            </a:prstGeom>
            <a:grpFill/>
          </p:spPr>
          <p:txBody>
            <a:bodyPr wrap="square">
              <a:spAutoFit/>
            </a:bodyPr>
            <a:lstStyle/>
            <a:p>
              <a:pPr algn="ctr" defTabSz="353558">
                <a:lnSpc>
                  <a:spcPct val="95000"/>
                </a:lnSpc>
                <a:spcBef>
                  <a:spcPts val="159"/>
                </a:spcBef>
              </a:pPr>
              <a:r>
                <a:rPr lang="en-US" sz="1432" b="1" dirty="0">
                  <a:solidFill>
                    <a:prstClr val="black"/>
                  </a:solidFill>
                  <a:latin typeface="Calibri"/>
                </a:rPr>
                <a:t>4.9 </a:t>
              </a:r>
              <a:r>
                <a:rPr lang="en-US" sz="1432" b="1" dirty="0" err="1">
                  <a:solidFill>
                    <a:prstClr val="black"/>
                  </a:solidFill>
                  <a:latin typeface="Calibri"/>
                </a:rPr>
                <a:t>yrs</a:t>
              </a:r>
              <a:r>
                <a:rPr lang="en-US" sz="1432" b="1" dirty="0">
                  <a:solidFill>
                    <a:prstClr val="black"/>
                  </a:solidFill>
                  <a:latin typeface="Calibri"/>
                </a:rPr>
                <a:t> Median </a:t>
              </a:r>
              <a:br>
                <a:rPr lang="en-US" sz="1432" b="1" dirty="0">
                  <a:solidFill>
                    <a:prstClr val="black"/>
                  </a:solidFill>
                  <a:latin typeface="Calibri"/>
                </a:rPr>
              </a:br>
              <a:r>
                <a:rPr lang="en-US" sz="1432" b="1" dirty="0">
                  <a:solidFill>
                    <a:prstClr val="black"/>
                  </a:solidFill>
                  <a:latin typeface="Calibri"/>
                </a:rPr>
                <a:t>Follow-up:</a:t>
              </a:r>
            </a:p>
            <a:p>
              <a:pPr algn="ctr" defTabSz="353558">
                <a:lnSpc>
                  <a:spcPct val="95000"/>
                </a:lnSpc>
                <a:spcBef>
                  <a:spcPts val="159"/>
                </a:spcBef>
              </a:pPr>
              <a:r>
                <a:rPr lang="en-US" sz="1432" dirty="0">
                  <a:solidFill>
                    <a:prstClr val="black"/>
                  </a:solidFill>
                  <a:latin typeface="Calibri"/>
                </a:rPr>
                <a:t>Assessed fatal and nonfatal stroke</a:t>
              </a:r>
            </a:p>
          </p:txBody>
        </p:sp>
      </p:grpSp>
      <p:sp>
        <p:nvSpPr>
          <p:cNvPr id="2" name="Content Placeholder 1"/>
          <p:cNvSpPr>
            <a:spLocks noGrp="1"/>
          </p:cNvSpPr>
          <p:nvPr>
            <p:ph idx="1"/>
          </p:nvPr>
        </p:nvSpPr>
        <p:spPr>
          <a:xfrm>
            <a:off x="2689996" y="1271088"/>
            <a:ext cx="6470755" cy="734688"/>
          </a:xfrm>
          <a:solidFill>
            <a:srgbClr val="FFFF00"/>
          </a:solidFill>
        </p:spPr>
        <p:txBody>
          <a:bodyPr/>
          <a:lstStyle/>
          <a:p>
            <a:pPr algn="ctr"/>
            <a:r>
              <a:rPr lang="en-US" sz="1910" i="0" dirty="0">
                <a:solidFill>
                  <a:srgbClr val="0070C0"/>
                </a:solidFill>
              </a:rPr>
              <a:t>SPARCL</a:t>
            </a:r>
          </a:p>
          <a:p>
            <a:pPr algn="ctr"/>
            <a:r>
              <a:rPr lang="en-US" b="0" i="0" dirty="0">
                <a:solidFill>
                  <a:schemeClr val="tx1"/>
                </a:solidFill>
              </a:rPr>
              <a:t>Global secondary prevention clinical trial in patients with stroke/TIA without CHD </a:t>
            </a:r>
          </a:p>
          <a:p>
            <a:pPr algn="ctr"/>
            <a:r>
              <a:rPr lang="en-US" b="0" i="0" dirty="0">
                <a:solidFill>
                  <a:schemeClr val="tx1"/>
                </a:solidFill>
              </a:rPr>
              <a:t>Post-hoc analysis</a:t>
            </a:r>
          </a:p>
        </p:txBody>
      </p:sp>
      <p:sp>
        <p:nvSpPr>
          <p:cNvPr id="10" name="Rectangle 2"/>
          <p:cNvSpPr>
            <a:spLocks noGrp="1" noChangeArrowheads="1"/>
          </p:cNvSpPr>
          <p:nvPr>
            <p:ph type="title"/>
          </p:nvPr>
        </p:nvSpPr>
        <p:spPr>
          <a:xfrm>
            <a:off x="1408124" y="699428"/>
            <a:ext cx="9427247" cy="1054376"/>
          </a:xfrm>
        </p:spPr>
        <p:txBody>
          <a:bodyPr>
            <a:normAutofit/>
          </a:bodyPr>
          <a:lstStyle/>
          <a:p>
            <a:pPr lvl="0"/>
            <a:endParaRPr lang="en-US" altLang="ja-JP" sz="2863" dirty="0">
              <a:solidFill>
                <a:srgbClr val="C00000"/>
              </a:solidFill>
              <a:latin typeface="+mn-lt"/>
            </a:endParaRPr>
          </a:p>
        </p:txBody>
      </p:sp>
      <p:sp>
        <p:nvSpPr>
          <p:cNvPr id="3" name="Text Placeholder 2"/>
          <p:cNvSpPr>
            <a:spLocks noGrp="1"/>
          </p:cNvSpPr>
          <p:nvPr>
            <p:ph type="body" sz="quarter" idx="10"/>
          </p:nvPr>
        </p:nvSpPr>
        <p:spPr>
          <a:xfrm>
            <a:off x="1247139" y="5718411"/>
            <a:ext cx="9697723" cy="438074"/>
          </a:xfrm>
        </p:spPr>
        <p:txBody>
          <a:bodyPr/>
          <a:lstStyle/>
          <a:p>
            <a:r>
              <a:rPr lang="en-US" dirty="0"/>
              <a:t>Compared with no change or an increase in LDL-C, analysis of time-varying LDL-C change showed that patients with ≥</a:t>
            </a:r>
            <a:r>
              <a:rPr lang="en-US" b="1" dirty="0"/>
              <a:t> </a:t>
            </a:r>
            <a:r>
              <a:rPr lang="en-US" dirty="0"/>
              <a:t>50% LDL-C reduction had a 31% reduction in stroke risk (hazard ratio, 0.69, 95% CI: 0.55–0.87, P = 0.0016), a 33% reduction in ischemic stroke </a:t>
            </a:r>
          </a:p>
          <a:p>
            <a:r>
              <a:rPr lang="en-US" dirty="0"/>
              <a:t>(P = 0.0018), no statistically significant increase in hemorrhagic stroke (P = 0.8864), and a 37% reduction in major coronary events (P = 0.0323).</a:t>
            </a:r>
          </a:p>
          <a:p>
            <a:r>
              <a:rPr lang="en-US" dirty="0">
                <a:solidFill>
                  <a:srgbClr val="000000"/>
                </a:solidFill>
                <a:sym typeface="Helvetica"/>
              </a:rPr>
              <a:t>SPARCL = Stroke Prevention by Aggressive Reduction of Cholesterol Levels</a:t>
            </a:r>
            <a:endParaRPr lang="en-US" dirty="0"/>
          </a:p>
          <a:p>
            <a:pPr lvl="0"/>
            <a:r>
              <a:rPr lang="en-US" sz="1273" dirty="0" err="1"/>
              <a:t>Amarenco</a:t>
            </a:r>
            <a:r>
              <a:rPr lang="en-US" sz="1273" dirty="0"/>
              <a:t> P, et al. </a:t>
            </a:r>
            <a:r>
              <a:rPr lang="en-US" sz="1273" i="1" dirty="0"/>
              <a:t>Stroke</a:t>
            </a:r>
            <a:r>
              <a:rPr lang="en-US" sz="1273" dirty="0"/>
              <a:t>. 2007;38:3198-3204.</a:t>
            </a:r>
            <a:endParaRPr lang="en-US" dirty="0"/>
          </a:p>
        </p:txBody>
      </p:sp>
      <p:sp>
        <p:nvSpPr>
          <p:cNvPr id="132" name="Title 2">
            <a:extLst>
              <a:ext uri="{FF2B5EF4-FFF2-40B4-BE49-F238E27FC236}">
                <a16:creationId xmlns:a16="http://schemas.microsoft.com/office/drawing/2014/main" id="{4BA76460-8CC0-4469-910F-8C38806F2F49}"/>
              </a:ext>
            </a:extLst>
          </p:cNvPr>
          <p:cNvSpPr txBox="1">
            <a:spLocks/>
          </p:cNvSpPr>
          <p:nvPr/>
        </p:nvSpPr>
        <p:spPr bwMode="auto">
          <a:xfrm>
            <a:off x="-11946" y="1484587"/>
            <a:ext cx="2783096" cy="164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95000"/>
              </a:lnSpc>
              <a:spcBef>
                <a:spcPct val="0"/>
              </a:spcBef>
              <a:spcAft>
                <a:spcPct val="0"/>
              </a:spcAft>
              <a:defRPr lang="en-US" sz="2800" b="1" kern="1200">
                <a:solidFill>
                  <a:schemeClr val="tx1"/>
                </a:solidFill>
                <a:latin typeface="+mj-lt"/>
                <a:ea typeface="+mj-ea"/>
                <a:cs typeface="+mj-cs"/>
              </a:defRPr>
            </a:lvl1pPr>
            <a:lvl2pPr algn="ctr" rtl="0" eaLnBrk="0" fontAlgn="base" hangingPunct="0">
              <a:spcBef>
                <a:spcPct val="0"/>
              </a:spcBef>
              <a:spcAft>
                <a:spcPct val="0"/>
              </a:spcAft>
              <a:defRPr sz="3200" b="1">
                <a:solidFill>
                  <a:schemeClr val="tx1"/>
                </a:solidFill>
                <a:latin typeface="Arial" pitchFamily="34" charset="0"/>
              </a:defRPr>
            </a:lvl2pPr>
            <a:lvl3pPr algn="ctr" rtl="0" eaLnBrk="0" fontAlgn="base" hangingPunct="0">
              <a:spcBef>
                <a:spcPct val="0"/>
              </a:spcBef>
              <a:spcAft>
                <a:spcPct val="0"/>
              </a:spcAft>
              <a:defRPr sz="3200" b="1">
                <a:solidFill>
                  <a:schemeClr val="tx1"/>
                </a:solidFill>
                <a:latin typeface="Arial" pitchFamily="34" charset="0"/>
              </a:defRPr>
            </a:lvl3pPr>
            <a:lvl4pPr algn="ctr" rtl="0" eaLnBrk="0" fontAlgn="base" hangingPunct="0">
              <a:spcBef>
                <a:spcPct val="0"/>
              </a:spcBef>
              <a:spcAft>
                <a:spcPct val="0"/>
              </a:spcAft>
              <a:defRPr sz="3200" b="1">
                <a:solidFill>
                  <a:schemeClr val="tx1"/>
                </a:solidFill>
                <a:latin typeface="Arial" pitchFamily="34" charset="0"/>
              </a:defRPr>
            </a:lvl4pPr>
            <a:lvl5pPr algn="ctr" rtl="0" eaLnBrk="0" fontAlgn="base" hangingPunct="0">
              <a:spcBef>
                <a:spcPct val="0"/>
              </a:spcBef>
              <a:spcAft>
                <a:spcPct val="0"/>
              </a:spcAft>
              <a:defRPr sz="3200" b="1">
                <a:solidFill>
                  <a:schemeClr val="tx1"/>
                </a:solidFill>
                <a:latin typeface="Arial" pitchFamily="34" charset="0"/>
              </a:defRPr>
            </a:lvl5pPr>
            <a:lvl6pPr marL="457200" algn="ctr" rtl="0" fontAlgn="base">
              <a:spcBef>
                <a:spcPct val="0"/>
              </a:spcBef>
              <a:spcAft>
                <a:spcPct val="0"/>
              </a:spcAft>
              <a:defRPr sz="3200" b="1">
                <a:solidFill>
                  <a:schemeClr val="tx1"/>
                </a:solidFill>
                <a:latin typeface="Arial" pitchFamily="34" charset="0"/>
              </a:defRPr>
            </a:lvl6pPr>
            <a:lvl7pPr marL="914400" algn="ctr" rtl="0" fontAlgn="base">
              <a:spcBef>
                <a:spcPct val="0"/>
              </a:spcBef>
              <a:spcAft>
                <a:spcPct val="0"/>
              </a:spcAft>
              <a:defRPr sz="3200" b="1">
                <a:solidFill>
                  <a:schemeClr val="tx1"/>
                </a:solidFill>
                <a:latin typeface="Arial" pitchFamily="34" charset="0"/>
              </a:defRPr>
            </a:lvl7pPr>
            <a:lvl8pPr marL="1371600" algn="ctr" rtl="0" fontAlgn="base">
              <a:spcBef>
                <a:spcPct val="0"/>
              </a:spcBef>
              <a:spcAft>
                <a:spcPct val="0"/>
              </a:spcAft>
              <a:defRPr sz="3200" b="1">
                <a:solidFill>
                  <a:schemeClr val="tx1"/>
                </a:solidFill>
                <a:latin typeface="Arial" pitchFamily="34" charset="0"/>
              </a:defRPr>
            </a:lvl8pPr>
            <a:lvl9pPr marL="1828800" algn="ctr" rtl="0" fontAlgn="base">
              <a:spcBef>
                <a:spcPct val="0"/>
              </a:spcBef>
              <a:spcAft>
                <a:spcPct val="0"/>
              </a:spcAft>
              <a:defRPr sz="3200" b="1">
                <a:solidFill>
                  <a:schemeClr val="tx1"/>
                </a:solidFill>
                <a:latin typeface="Arial" pitchFamily="34" charset="0"/>
              </a:defRPr>
            </a:lvl9pPr>
          </a:lstStyle>
          <a:p>
            <a:pPr defTabSz="727319"/>
            <a:endParaRPr lang="en-US" sz="1432" i="1" dirty="0">
              <a:solidFill>
                <a:srgbClr val="0070C0"/>
              </a:solidFill>
              <a:latin typeface="Calibri Light"/>
            </a:endParaRPr>
          </a:p>
        </p:txBody>
      </p:sp>
      <p:graphicFrame>
        <p:nvGraphicFramePr>
          <p:cNvPr id="13" name="Table 12"/>
          <p:cNvGraphicFramePr>
            <a:graphicFrameLocks noGrp="1"/>
          </p:cNvGraphicFramePr>
          <p:nvPr/>
        </p:nvGraphicFramePr>
        <p:xfrm>
          <a:off x="3751380" y="2626565"/>
          <a:ext cx="3363247" cy="2008788"/>
        </p:xfrm>
        <a:graphic>
          <a:graphicData uri="http://schemas.openxmlformats.org/drawingml/2006/table">
            <a:tbl>
              <a:tblPr firstRow="1" bandRow="1">
                <a:tableStyleId>{5C22544A-7EE6-4342-B048-85BDC9FD1C3A}</a:tableStyleId>
              </a:tblPr>
              <a:tblGrid>
                <a:gridCol w="1636953">
                  <a:extLst>
                    <a:ext uri="{9D8B030D-6E8A-4147-A177-3AD203B41FA5}">
                      <a16:colId xmlns:a16="http://schemas.microsoft.com/office/drawing/2014/main" val="20000"/>
                    </a:ext>
                  </a:extLst>
                </a:gridCol>
                <a:gridCol w="576222">
                  <a:extLst>
                    <a:ext uri="{9D8B030D-6E8A-4147-A177-3AD203B41FA5}">
                      <a16:colId xmlns:a16="http://schemas.microsoft.com/office/drawing/2014/main" val="20001"/>
                    </a:ext>
                  </a:extLst>
                </a:gridCol>
                <a:gridCol w="1150072">
                  <a:extLst>
                    <a:ext uri="{9D8B030D-6E8A-4147-A177-3AD203B41FA5}">
                      <a16:colId xmlns:a16="http://schemas.microsoft.com/office/drawing/2014/main" val="20002"/>
                    </a:ext>
                  </a:extLst>
                </a:gridCol>
              </a:tblGrid>
              <a:tr h="358684">
                <a:tc>
                  <a:txBody>
                    <a:bodyPr/>
                    <a:lstStyle/>
                    <a:p>
                      <a:endParaRPr lang="en-US" sz="1100" dirty="0">
                        <a:solidFill>
                          <a:schemeClr val="bg1"/>
                        </a:solidFill>
                      </a:endParaRPr>
                    </a:p>
                  </a:txBody>
                  <a:tcPr marL="7274" marR="7274"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pPr algn="ctr"/>
                      <a:r>
                        <a:rPr lang="en-US" sz="1100" dirty="0">
                          <a:solidFill>
                            <a:schemeClr val="bg1"/>
                          </a:solidFill>
                        </a:rPr>
                        <a:t>Events</a:t>
                      </a:r>
                    </a:p>
                  </a:txBody>
                  <a:tcPr marL="7274" marR="7274"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pPr algn="ctr"/>
                      <a:r>
                        <a:rPr lang="en-US" sz="1100" dirty="0">
                          <a:solidFill>
                            <a:schemeClr val="bg1"/>
                          </a:solidFill>
                        </a:rPr>
                        <a:t>Model 1: p-value/</a:t>
                      </a:r>
                    </a:p>
                    <a:p>
                      <a:pPr algn="ctr"/>
                      <a:r>
                        <a:rPr lang="en-US" sz="1100" dirty="0">
                          <a:solidFill>
                            <a:schemeClr val="bg1"/>
                          </a:solidFill>
                        </a:rPr>
                        <a:t>HR (95% CI)</a:t>
                      </a:r>
                    </a:p>
                  </a:txBody>
                  <a:tcPr marL="7274" marR="7274"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extLst>
                  <a:ext uri="{0D108BD9-81ED-4DB2-BD59-A6C34878D82A}">
                    <a16:rowId xmlns:a16="http://schemas.microsoft.com/office/drawing/2014/main" val="10000"/>
                  </a:ext>
                </a:extLst>
              </a:tr>
              <a:tr h="215368">
                <a:tc>
                  <a:txBody>
                    <a:bodyPr/>
                    <a:lstStyle/>
                    <a:p>
                      <a:r>
                        <a:rPr lang="en-US" sz="1100" b="1" dirty="0">
                          <a:solidFill>
                            <a:schemeClr val="tx1"/>
                          </a:solidFill>
                        </a:rPr>
                        <a:t>All Stroke</a:t>
                      </a:r>
                    </a:p>
                  </a:txBody>
                  <a:tcPr marL="7274" marR="727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sz="1100" b="1" dirty="0">
                        <a:solidFill>
                          <a:schemeClr val="tx1"/>
                        </a:solidFill>
                      </a:endParaRPr>
                    </a:p>
                  </a:txBody>
                  <a:tcPr marL="7274" marR="727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sz="1100" b="1" dirty="0">
                        <a:solidFill>
                          <a:schemeClr val="tx1"/>
                        </a:solidFill>
                      </a:endParaRPr>
                    </a:p>
                  </a:txBody>
                  <a:tcPr marL="7274" marR="727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1"/>
                  </a:ext>
                </a:extLst>
              </a:tr>
              <a:tr h="179342">
                <a:tc>
                  <a:txBody>
                    <a:bodyPr/>
                    <a:lstStyle/>
                    <a:p>
                      <a:pPr marL="233363" indent="0"/>
                      <a:r>
                        <a:rPr lang="en-US" sz="1100" b="1" dirty="0">
                          <a:solidFill>
                            <a:schemeClr val="tx1"/>
                          </a:solidFill>
                          <a:sym typeface="Symbol" panose="05050102010706020507" pitchFamily="18" charset="2"/>
                        </a:rPr>
                        <a:t> 0%</a:t>
                      </a:r>
                      <a:r>
                        <a:rPr lang="en-US" sz="1100" b="1" baseline="0" dirty="0">
                          <a:solidFill>
                            <a:schemeClr val="tx1"/>
                          </a:solidFill>
                          <a:sym typeface="Symbol" panose="05050102010706020507" pitchFamily="18" charset="2"/>
                        </a:rPr>
                        <a:t> Increase in LDL-C</a:t>
                      </a:r>
                      <a:endParaRPr lang="en-US" sz="1100" b="1" dirty="0">
                        <a:solidFill>
                          <a:schemeClr val="tx1"/>
                        </a:solidFill>
                      </a:endParaRPr>
                    </a:p>
                  </a:txBody>
                  <a:tcPr marL="7274" marR="727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100" b="1" dirty="0">
                          <a:solidFill>
                            <a:schemeClr val="tx1"/>
                          </a:solidFill>
                        </a:rPr>
                        <a:t>210</a:t>
                      </a:r>
                    </a:p>
                  </a:txBody>
                  <a:tcPr marL="7274" marR="727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100" b="1" dirty="0">
                          <a:solidFill>
                            <a:schemeClr val="tx1"/>
                          </a:solidFill>
                        </a:rPr>
                        <a:t>0.0063</a:t>
                      </a:r>
                    </a:p>
                  </a:txBody>
                  <a:tcPr marL="7274" marR="727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2"/>
                  </a:ext>
                </a:extLst>
              </a:tr>
              <a:tr h="179342">
                <a:tc>
                  <a:txBody>
                    <a:bodyPr/>
                    <a:lstStyle/>
                    <a:p>
                      <a:pPr marL="233363" indent="0"/>
                      <a:r>
                        <a:rPr lang="en-US" sz="1100" b="1" dirty="0">
                          <a:solidFill>
                            <a:schemeClr val="tx1"/>
                          </a:solidFill>
                        </a:rPr>
                        <a:t>&lt; 50%</a:t>
                      </a:r>
                      <a:r>
                        <a:rPr lang="en-US" sz="1100" b="1" baseline="0" dirty="0">
                          <a:solidFill>
                            <a:schemeClr val="tx1"/>
                          </a:solidFill>
                        </a:rPr>
                        <a:t> Decrease </a:t>
                      </a:r>
                      <a:r>
                        <a:rPr lang="en-US" sz="1100" b="1" baseline="0" dirty="0">
                          <a:solidFill>
                            <a:schemeClr val="tx1"/>
                          </a:solidFill>
                          <a:sym typeface="Symbol" panose="05050102010706020507" pitchFamily="18" charset="2"/>
                        </a:rPr>
                        <a:t>LDL-C</a:t>
                      </a:r>
                      <a:endParaRPr lang="en-US" sz="1100" b="1" dirty="0">
                        <a:solidFill>
                          <a:schemeClr val="tx1"/>
                        </a:solidFill>
                      </a:endParaRPr>
                    </a:p>
                  </a:txBody>
                  <a:tcPr marL="7274" marR="727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100" b="1" dirty="0">
                          <a:solidFill>
                            <a:schemeClr val="tx1"/>
                          </a:solidFill>
                        </a:rPr>
                        <a:t>237</a:t>
                      </a:r>
                    </a:p>
                  </a:txBody>
                  <a:tcPr marL="7274" marR="727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100" b="1" dirty="0">
                          <a:solidFill>
                            <a:schemeClr val="tx1"/>
                          </a:solidFill>
                        </a:rPr>
                        <a:t>0.89</a:t>
                      </a:r>
                      <a:r>
                        <a:rPr lang="en-US" sz="1100" b="1" baseline="0" dirty="0">
                          <a:solidFill>
                            <a:schemeClr val="tx1"/>
                          </a:solidFill>
                        </a:rPr>
                        <a:t> (0.73, 1.08)</a:t>
                      </a:r>
                      <a:endParaRPr lang="en-US" sz="1100" b="1" dirty="0">
                        <a:solidFill>
                          <a:schemeClr val="tx1"/>
                        </a:solidFill>
                      </a:endParaRPr>
                    </a:p>
                  </a:txBody>
                  <a:tcPr marL="7274" marR="727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3"/>
                  </a:ext>
                </a:extLst>
              </a:tr>
              <a:tr h="179342">
                <a:tc>
                  <a:txBody>
                    <a:bodyPr/>
                    <a:lstStyle/>
                    <a:p>
                      <a:pPr marL="233363" indent="0"/>
                      <a:r>
                        <a:rPr lang="en-US" sz="1100" b="1" dirty="0">
                          <a:solidFill>
                            <a:schemeClr val="tx1"/>
                          </a:solidFill>
                          <a:sym typeface="Symbol" panose="05050102010706020507" pitchFamily="18" charset="2"/>
                        </a:rPr>
                        <a:t> 50 %</a:t>
                      </a:r>
                      <a:r>
                        <a:rPr lang="en-US" sz="1100" b="1" baseline="0" dirty="0">
                          <a:solidFill>
                            <a:schemeClr val="tx1"/>
                          </a:solidFill>
                          <a:sym typeface="Symbol" panose="05050102010706020507" pitchFamily="18" charset="2"/>
                        </a:rPr>
                        <a:t> Decrease LDL-C</a:t>
                      </a:r>
                      <a:endParaRPr lang="en-US" sz="1100" b="1" dirty="0">
                        <a:solidFill>
                          <a:schemeClr val="tx1"/>
                        </a:solidFill>
                      </a:endParaRPr>
                    </a:p>
                  </a:txBody>
                  <a:tcPr marL="7274" marR="727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100" b="1" dirty="0">
                          <a:solidFill>
                            <a:schemeClr val="tx1"/>
                          </a:solidFill>
                        </a:rPr>
                        <a:t>129</a:t>
                      </a:r>
                    </a:p>
                  </a:txBody>
                  <a:tcPr marL="7274" marR="727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100" b="1" dirty="0">
                          <a:solidFill>
                            <a:schemeClr val="tx1"/>
                          </a:solidFill>
                        </a:rPr>
                        <a:t>0.69</a:t>
                      </a:r>
                      <a:r>
                        <a:rPr lang="en-US" sz="1100" b="1" baseline="0" dirty="0">
                          <a:solidFill>
                            <a:schemeClr val="tx1"/>
                          </a:solidFill>
                        </a:rPr>
                        <a:t> (0.55, 0.87)</a:t>
                      </a:r>
                      <a:endParaRPr lang="en-US" sz="1100" b="1" dirty="0">
                        <a:solidFill>
                          <a:schemeClr val="tx1"/>
                        </a:solidFill>
                      </a:endParaRPr>
                    </a:p>
                  </a:txBody>
                  <a:tcPr marL="7274" marR="727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4"/>
                  </a:ext>
                </a:extLst>
              </a:tr>
              <a:tr h="179342">
                <a:tc>
                  <a:txBody>
                    <a:bodyPr/>
                    <a:lstStyle/>
                    <a:p>
                      <a:pPr marL="233363" indent="0"/>
                      <a:endParaRPr lang="en-US" sz="1100" b="1" dirty="0">
                        <a:solidFill>
                          <a:schemeClr val="tx1"/>
                        </a:solidFill>
                      </a:endParaRPr>
                    </a:p>
                  </a:txBody>
                  <a:tcPr marL="7274" marR="727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endParaRPr lang="en-US" sz="1100" b="1" dirty="0">
                        <a:solidFill>
                          <a:schemeClr val="tx1"/>
                        </a:solidFill>
                      </a:endParaRPr>
                    </a:p>
                  </a:txBody>
                  <a:tcPr marL="7274" marR="727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endParaRPr lang="en-US" sz="1100" b="1" dirty="0">
                        <a:solidFill>
                          <a:schemeClr val="tx1"/>
                        </a:solidFill>
                      </a:endParaRPr>
                    </a:p>
                  </a:txBody>
                  <a:tcPr marL="7274" marR="727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349145245"/>
                  </a:ext>
                </a:extLst>
              </a:tr>
              <a:tr h="179342">
                <a:tc>
                  <a:txBody>
                    <a:bodyPr/>
                    <a:lstStyle/>
                    <a:p>
                      <a:r>
                        <a:rPr lang="en-US" sz="1100" b="1" i="0" dirty="0">
                          <a:solidFill>
                            <a:schemeClr val="tx1"/>
                          </a:solidFill>
                        </a:rPr>
                        <a:t>Ischemic Stroke</a:t>
                      </a:r>
                    </a:p>
                  </a:txBody>
                  <a:tcPr marL="7274" marR="727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sz="1100" b="1" dirty="0"/>
                    </a:p>
                  </a:txBody>
                  <a:tcPr marL="7274" marR="727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sz="1100" b="1" dirty="0"/>
                    </a:p>
                  </a:txBody>
                  <a:tcPr marL="7274" marR="727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11453309"/>
                  </a:ext>
                </a:extLst>
              </a:tr>
              <a:tr h="179342">
                <a:tc>
                  <a:txBody>
                    <a:bodyPr/>
                    <a:lstStyle/>
                    <a:p>
                      <a:pPr marL="233363" indent="0"/>
                      <a:r>
                        <a:rPr lang="en-US" sz="1100" b="1" dirty="0">
                          <a:sym typeface="Symbol" panose="05050102010706020507" pitchFamily="18" charset="2"/>
                        </a:rPr>
                        <a:t> 0% Increase </a:t>
                      </a:r>
                      <a:r>
                        <a:rPr lang="en-US" sz="1100" b="1" baseline="0" dirty="0">
                          <a:solidFill>
                            <a:schemeClr val="tx1"/>
                          </a:solidFill>
                          <a:sym typeface="Symbol" panose="05050102010706020507" pitchFamily="18" charset="2"/>
                        </a:rPr>
                        <a:t>LDL-C</a:t>
                      </a:r>
                      <a:endParaRPr lang="en-US" sz="1100" b="1" dirty="0"/>
                    </a:p>
                  </a:txBody>
                  <a:tcPr marL="7274" marR="727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100" b="1" dirty="0">
                          <a:solidFill>
                            <a:schemeClr val="tx1"/>
                          </a:solidFill>
                        </a:rPr>
                        <a:t>182</a:t>
                      </a:r>
                    </a:p>
                  </a:txBody>
                  <a:tcPr marL="7274" marR="727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100" b="1" dirty="0">
                          <a:solidFill>
                            <a:schemeClr val="tx1"/>
                          </a:solidFill>
                        </a:rPr>
                        <a:t>0.0063</a:t>
                      </a:r>
                    </a:p>
                  </a:txBody>
                  <a:tcPr marL="7274" marR="727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524906185"/>
                  </a:ext>
                </a:extLst>
              </a:tr>
              <a:tr h="179342">
                <a:tc>
                  <a:txBody>
                    <a:bodyPr/>
                    <a:lstStyle/>
                    <a:p>
                      <a:pPr marL="233363" indent="0"/>
                      <a:r>
                        <a:rPr lang="en-US" sz="1100" b="1" dirty="0"/>
                        <a:t>&lt; 50% Decrease </a:t>
                      </a:r>
                      <a:r>
                        <a:rPr lang="en-US" sz="1100" b="1" baseline="0" dirty="0">
                          <a:solidFill>
                            <a:schemeClr val="tx1"/>
                          </a:solidFill>
                          <a:sym typeface="Symbol" panose="05050102010706020507" pitchFamily="18" charset="2"/>
                        </a:rPr>
                        <a:t>LDL-C</a:t>
                      </a:r>
                      <a:endParaRPr lang="en-US" sz="1100" b="1" dirty="0"/>
                    </a:p>
                  </a:txBody>
                  <a:tcPr marL="7274" marR="727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100" b="1" dirty="0">
                          <a:solidFill>
                            <a:schemeClr val="tx1"/>
                          </a:solidFill>
                        </a:rPr>
                        <a:t>204</a:t>
                      </a:r>
                    </a:p>
                  </a:txBody>
                  <a:tcPr marL="7274" marR="727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100" b="1" dirty="0">
                          <a:solidFill>
                            <a:schemeClr val="tx1"/>
                          </a:solidFill>
                        </a:rPr>
                        <a:t>0.90 (0.73, 1.12)</a:t>
                      </a:r>
                    </a:p>
                  </a:txBody>
                  <a:tcPr marL="7274" marR="727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204227211"/>
                  </a:ext>
                </a:extLst>
              </a:tr>
              <a:tr h="179342">
                <a:tc>
                  <a:txBody>
                    <a:bodyPr/>
                    <a:lstStyle/>
                    <a:p>
                      <a:pPr marL="233363" indent="0"/>
                      <a:r>
                        <a:rPr lang="en-US" sz="1100" b="1" dirty="0">
                          <a:sym typeface="Symbol" panose="05050102010706020507" pitchFamily="18" charset="2"/>
                        </a:rPr>
                        <a:t> 50 % Decrease </a:t>
                      </a:r>
                      <a:r>
                        <a:rPr lang="en-US" sz="1100" b="1" baseline="0" dirty="0">
                          <a:solidFill>
                            <a:schemeClr val="tx1"/>
                          </a:solidFill>
                          <a:sym typeface="Symbol" panose="05050102010706020507" pitchFamily="18" charset="2"/>
                        </a:rPr>
                        <a:t>LDL-C</a:t>
                      </a:r>
                      <a:endParaRPr lang="en-US" sz="1100" b="1" dirty="0"/>
                    </a:p>
                  </a:txBody>
                  <a:tcPr marL="7274" marR="727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100" b="1" dirty="0">
                          <a:solidFill>
                            <a:schemeClr val="tx1"/>
                          </a:solidFill>
                        </a:rPr>
                        <a:t>106</a:t>
                      </a:r>
                    </a:p>
                  </a:txBody>
                  <a:tcPr marL="7274" marR="727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100" b="1" dirty="0">
                          <a:solidFill>
                            <a:schemeClr val="tx1"/>
                          </a:solidFill>
                        </a:rPr>
                        <a:t>0.67 (0.52, 0.86)</a:t>
                      </a:r>
                    </a:p>
                  </a:txBody>
                  <a:tcPr marL="7274" marR="727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381917499"/>
                  </a:ext>
                </a:extLst>
              </a:tr>
            </a:tbl>
          </a:graphicData>
        </a:graphic>
      </p:graphicFrame>
      <p:cxnSp>
        <p:nvCxnSpPr>
          <p:cNvPr id="15" name="Straight Connector 14">
            <a:extLst>
              <a:ext uri="{FF2B5EF4-FFF2-40B4-BE49-F238E27FC236}">
                <a16:creationId xmlns:a16="http://schemas.microsoft.com/office/drawing/2014/main" id="{FC7C3823-AA6E-42FD-9FA5-82DDFD987770}"/>
              </a:ext>
            </a:extLst>
          </p:cNvPr>
          <p:cNvCxnSpPr>
            <a:cxnSpLocks/>
          </p:cNvCxnSpPr>
          <p:nvPr/>
        </p:nvCxnSpPr>
        <p:spPr>
          <a:xfrm>
            <a:off x="7917080" y="2996089"/>
            <a:ext cx="0" cy="176966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279129" y="4938417"/>
            <a:ext cx="1977426" cy="146835"/>
          </a:xfrm>
          <a:prstGeom prst="rect">
            <a:avLst/>
          </a:prstGeom>
          <a:noFill/>
        </p:spPr>
        <p:txBody>
          <a:bodyPr wrap="square" lIns="0" tIns="0" rIns="0" bIns="0" rtlCol="0" anchor="t" anchorCtr="0">
            <a:spAutoFit/>
          </a:bodyPr>
          <a:lstStyle/>
          <a:p>
            <a:pPr algn="ctr" defTabSz="727319"/>
            <a:r>
              <a:rPr lang="en-US" sz="954" b="1" dirty="0">
                <a:solidFill>
                  <a:srgbClr val="000000"/>
                </a:solidFill>
                <a:latin typeface="Calibri"/>
              </a:rPr>
              <a:t>Model 1 Hazard Ratio (95% CI)</a:t>
            </a:r>
          </a:p>
        </p:txBody>
      </p:sp>
      <p:grpSp>
        <p:nvGrpSpPr>
          <p:cNvPr id="17" name="Group 16">
            <a:extLst>
              <a:ext uri="{FF2B5EF4-FFF2-40B4-BE49-F238E27FC236}">
                <a16:creationId xmlns:a16="http://schemas.microsoft.com/office/drawing/2014/main" id="{F38550CF-540B-4065-B3A7-9384ACB130BF}"/>
              </a:ext>
            </a:extLst>
          </p:cNvPr>
          <p:cNvGrpSpPr/>
          <p:nvPr/>
        </p:nvGrpSpPr>
        <p:grpSpPr>
          <a:xfrm>
            <a:off x="7240297" y="2956325"/>
            <a:ext cx="2029521" cy="1793838"/>
            <a:chOff x="5359029" y="2819400"/>
            <a:chExt cx="2551518" cy="1761299"/>
          </a:xfrm>
        </p:grpSpPr>
        <p:cxnSp>
          <p:nvCxnSpPr>
            <p:cNvPr id="18" name="Straight Connector 17">
              <a:extLst>
                <a:ext uri="{FF2B5EF4-FFF2-40B4-BE49-F238E27FC236}">
                  <a16:creationId xmlns:a16="http://schemas.microsoft.com/office/drawing/2014/main" id="{944464BE-B5DC-4944-991C-0F42CC1F11C6}"/>
                </a:ext>
              </a:extLst>
            </p:cNvPr>
            <p:cNvCxnSpPr>
              <a:cxnSpLocks/>
            </p:cNvCxnSpPr>
            <p:nvPr/>
          </p:nvCxnSpPr>
          <p:spPr>
            <a:xfrm>
              <a:off x="5359029" y="4489248"/>
              <a:ext cx="255151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676D8CFD-726E-44A9-A85E-7B0687CE310B}"/>
                </a:ext>
              </a:extLst>
            </p:cNvPr>
            <p:cNvGrpSpPr/>
            <p:nvPr/>
          </p:nvGrpSpPr>
          <p:grpSpPr>
            <a:xfrm>
              <a:off x="5363791" y="2819400"/>
              <a:ext cx="2539583" cy="1761299"/>
              <a:chOff x="5363791" y="2819400"/>
              <a:chExt cx="2539583" cy="1761299"/>
            </a:xfrm>
          </p:grpSpPr>
          <p:cxnSp>
            <p:nvCxnSpPr>
              <p:cNvPr id="20" name="Straight Connector 19">
                <a:extLst>
                  <a:ext uri="{FF2B5EF4-FFF2-40B4-BE49-F238E27FC236}">
                    <a16:creationId xmlns:a16="http://schemas.microsoft.com/office/drawing/2014/main" id="{722666F2-3FB1-4317-93FB-AB952576091F}"/>
                  </a:ext>
                </a:extLst>
              </p:cNvPr>
              <p:cNvCxnSpPr/>
              <p:nvPr/>
            </p:nvCxnSpPr>
            <p:spPr>
              <a:xfrm>
                <a:off x="5363791" y="4489259"/>
                <a:ext cx="0"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D3DF7A0-8AE9-4EA3-BCD1-E7F9D5FB6451}"/>
                  </a:ext>
                </a:extLst>
              </p:cNvPr>
              <p:cNvCxnSpPr/>
              <p:nvPr/>
            </p:nvCxnSpPr>
            <p:spPr>
              <a:xfrm>
                <a:off x="6177939" y="4489259"/>
                <a:ext cx="0"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0A1D004-E773-4143-AAF1-4E5BAB0277D8}"/>
                  </a:ext>
                </a:extLst>
              </p:cNvPr>
              <p:cNvCxnSpPr/>
              <p:nvPr/>
            </p:nvCxnSpPr>
            <p:spPr>
              <a:xfrm>
                <a:off x="6636903" y="4489259"/>
                <a:ext cx="0"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8C854F8-38E4-4D3F-9D56-DCB53145CAEB}"/>
                  </a:ext>
                </a:extLst>
              </p:cNvPr>
              <p:cNvCxnSpPr/>
              <p:nvPr/>
            </p:nvCxnSpPr>
            <p:spPr>
              <a:xfrm>
                <a:off x="7108117" y="4489259"/>
                <a:ext cx="0"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B0A38EB-9227-403C-930C-E0BB40CF80BF}"/>
                  </a:ext>
                </a:extLst>
              </p:cNvPr>
              <p:cNvCxnSpPr/>
              <p:nvPr/>
            </p:nvCxnSpPr>
            <p:spPr>
              <a:xfrm>
                <a:off x="7903374" y="4489259"/>
                <a:ext cx="0"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CB6FF8A-192B-47C9-8D37-454C3CA8F9C3}"/>
                  </a:ext>
                </a:extLst>
              </p:cNvPr>
              <p:cNvCxnSpPr>
                <a:cxnSpLocks/>
              </p:cNvCxnSpPr>
              <p:nvPr/>
            </p:nvCxnSpPr>
            <p:spPr>
              <a:xfrm>
                <a:off x="6636903" y="2819400"/>
                <a:ext cx="0" cy="16870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6" name="Group 25">
            <a:extLst>
              <a:ext uri="{FF2B5EF4-FFF2-40B4-BE49-F238E27FC236}">
                <a16:creationId xmlns:a16="http://schemas.microsoft.com/office/drawing/2014/main" id="{FEDB65FB-5511-4BAD-ABE0-203B736FE71F}"/>
              </a:ext>
            </a:extLst>
          </p:cNvPr>
          <p:cNvGrpSpPr/>
          <p:nvPr/>
        </p:nvGrpSpPr>
        <p:grpSpPr>
          <a:xfrm>
            <a:off x="7140789" y="4772307"/>
            <a:ext cx="2238036" cy="146835"/>
            <a:chOff x="5226752" y="4598787"/>
            <a:chExt cx="2813663" cy="184601"/>
          </a:xfrm>
        </p:grpSpPr>
        <p:sp>
          <p:nvSpPr>
            <p:cNvPr id="28" name="TextBox 27">
              <a:extLst>
                <a:ext uri="{FF2B5EF4-FFF2-40B4-BE49-F238E27FC236}">
                  <a16:creationId xmlns:a16="http://schemas.microsoft.com/office/drawing/2014/main" id="{E9DBF5BA-37EC-4155-8458-98C8F0E0FA36}"/>
                </a:ext>
              </a:extLst>
            </p:cNvPr>
            <p:cNvSpPr txBox="1"/>
            <p:nvPr/>
          </p:nvSpPr>
          <p:spPr>
            <a:xfrm>
              <a:off x="5226752" y="4598787"/>
              <a:ext cx="274080" cy="184601"/>
            </a:xfrm>
            <a:prstGeom prst="rect">
              <a:avLst/>
            </a:prstGeom>
            <a:noFill/>
          </p:spPr>
          <p:txBody>
            <a:bodyPr wrap="none" lIns="0" tIns="0" rIns="0" bIns="0" rtlCol="0" anchor="t" anchorCtr="0">
              <a:spAutoFit/>
            </a:bodyPr>
            <a:lstStyle/>
            <a:p>
              <a:pPr algn="ctr" defTabSz="727319"/>
              <a:r>
                <a:rPr lang="en-US" sz="954" dirty="0">
                  <a:solidFill>
                    <a:prstClr val="black"/>
                  </a:solidFill>
                  <a:latin typeface="Calibri"/>
                </a:rPr>
                <a:t>0.33</a:t>
              </a:r>
            </a:p>
          </p:txBody>
        </p:sp>
        <p:sp>
          <p:nvSpPr>
            <p:cNvPr id="30" name="TextBox 29">
              <a:extLst>
                <a:ext uri="{FF2B5EF4-FFF2-40B4-BE49-F238E27FC236}">
                  <a16:creationId xmlns:a16="http://schemas.microsoft.com/office/drawing/2014/main" id="{85845ADE-EA77-4AA6-BD8B-E1EA4D6271BD}"/>
                </a:ext>
              </a:extLst>
            </p:cNvPr>
            <p:cNvSpPr txBox="1"/>
            <p:nvPr/>
          </p:nvSpPr>
          <p:spPr>
            <a:xfrm>
              <a:off x="6040901" y="4598787"/>
              <a:ext cx="274080" cy="184601"/>
            </a:xfrm>
            <a:prstGeom prst="rect">
              <a:avLst/>
            </a:prstGeom>
            <a:noFill/>
          </p:spPr>
          <p:txBody>
            <a:bodyPr wrap="none" lIns="0" tIns="0" rIns="0" bIns="0" rtlCol="0" anchor="t" anchorCtr="0">
              <a:spAutoFit/>
            </a:bodyPr>
            <a:lstStyle/>
            <a:p>
              <a:pPr algn="ctr" defTabSz="727319"/>
              <a:r>
                <a:rPr lang="en-US" sz="954" dirty="0">
                  <a:solidFill>
                    <a:prstClr val="black"/>
                  </a:solidFill>
                  <a:latin typeface="Calibri"/>
                </a:rPr>
                <a:t>0.67</a:t>
              </a:r>
            </a:p>
          </p:txBody>
        </p:sp>
        <p:sp>
          <p:nvSpPr>
            <p:cNvPr id="31" name="TextBox 30">
              <a:extLst>
                <a:ext uri="{FF2B5EF4-FFF2-40B4-BE49-F238E27FC236}">
                  <a16:creationId xmlns:a16="http://schemas.microsoft.com/office/drawing/2014/main" id="{75B93265-554F-4053-A779-265195B0C1C5}"/>
                </a:ext>
              </a:extLst>
            </p:cNvPr>
            <p:cNvSpPr txBox="1"/>
            <p:nvPr/>
          </p:nvSpPr>
          <p:spPr>
            <a:xfrm>
              <a:off x="7010375" y="4598787"/>
              <a:ext cx="195485" cy="184601"/>
            </a:xfrm>
            <a:prstGeom prst="rect">
              <a:avLst/>
            </a:prstGeom>
            <a:noFill/>
          </p:spPr>
          <p:txBody>
            <a:bodyPr wrap="none" lIns="0" tIns="0" rIns="0" bIns="0" rtlCol="0" anchor="t" anchorCtr="0">
              <a:spAutoFit/>
            </a:bodyPr>
            <a:lstStyle/>
            <a:p>
              <a:pPr algn="ctr" defTabSz="727319"/>
              <a:r>
                <a:rPr lang="en-US" sz="954" dirty="0">
                  <a:solidFill>
                    <a:prstClr val="black"/>
                  </a:solidFill>
                  <a:latin typeface="Calibri"/>
                </a:rPr>
                <a:t>1.5</a:t>
              </a:r>
            </a:p>
          </p:txBody>
        </p:sp>
        <p:sp>
          <p:nvSpPr>
            <p:cNvPr id="32" name="TextBox 31">
              <a:extLst>
                <a:ext uri="{FF2B5EF4-FFF2-40B4-BE49-F238E27FC236}">
                  <a16:creationId xmlns:a16="http://schemas.microsoft.com/office/drawing/2014/main" id="{6F3DEDAE-D791-467A-822D-5EC8810BEFCB}"/>
                </a:ext>
              </a:extLst>
            </p:cNvPr>
            <p:cNvSpPr txBox="1"/>
            <p:nvPr/>
          </p:nvSpPr>
          <p:spPr>
            <a:xfrm>
              <a:off x="7766335" y="4598787"/>
              <a:ext cx="274080" cy="184601"/>
            </a:xfrm>
            <a:prstGeom prst="rect">
              <a:avLst/>
            </a:prstGeom>
            <a:noFill/>
          </p:spPr>
          <p:txBody>
            <a:bodyPr wrap="none" lIns="0" tIns="0" rIns="0" bIns="0" rtlCol="0" anchor="t" anchorCtr="0">
              <a:spAutoFit/>
            </a:bodyPr>
            <a:lstStyle/>
            <a:p>
              <a:pPr algn="ctr" defTabSz="727319"/>
              <a:r>
                <a:rPr lang="en-US" sz="954" dirty="0">
                  <a:solidFill>
                    <a:prstClr val="black"/>
                  </a:solidFill>
                  <a:latin typeface="Calibri"/>
                </a:rPr>
                <a:t>3.00</a:t>
              </a:r>
            </a:p>
          </p:txBody>
        </p:sp>
      </p:grpSp>
      <p:cxnSp>
        <p:nvCxnSpPr>
          <p:cNvPr id="33" name="Straight Connector 32">
            <a:extLst>
              <a:ext uri="{FF2B5EF4-FFF2-40B4-BE49-F238E27FC236}">
                <a16:creationId xmlns:a16="http://schemas.microsoft.com/office/drawing/2014/main" id="{2E92A1C1-FA84-4AF3-961E-7D4F28FCC257}"/>
              </a:ext>
            </a:extLst>
          </p:cNvPr>
          <p:cNvCxnSpPr/>
          <p:nvPr/>
        </p:nvCxnSpPr>
        <p:spPr>
          <a:xfrm>
            <a:off x="7671736" y="4553939"/>
            <a:ext cx="4657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8ECA8CC1-5AB4-4B5F-A535-86E0ADC24E82}"/>
              </a:ext>
            </a:extLst>
          </p:cNvPr>
          <p:cNvSpPr/>
          <p:nvPr/>
        </p:nvSpPr>
        <p:spPr>
          <a:xfrm>
            <a:off x="7852261" y="4501614"/>
            <a:ext cx="104652" cy="1046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319"/>
            <a:endParaRPr lang="en-US" sz="1432">
              <a:solidFill>
                <a:prstClr val="white"/>
              </a:solidFill>
              <a:latin typeface="Calibri"/>
            </a:endParaRPr>
          </a:p>
        </p:txBody>
      </p:sp>
      <p:cxnSp>
        <p:nvCxnSpPr>
          <p:cNvPr id="35" name="Straight Connector 34">
            <a:extLst>
              <a:ext uri="{FF2B5EF4-FFF2-40B4-BE49-F238E27FC236}">
                <a16:creationId xmlns:a16="http://schemas.microsoft.com/office/drawing/2014/main" id="{5F2E1A52-FB87-4A5C-8ADC-050773C46C0C}"/>
              </a:ext>
            </a:extLst>
          </p:cNvPr>
          <p:cNvCxnSpPr>
            <a:cxnSpLocks/>
          </p:cNvCxnSpPr>
          <p:nvPr/>
        </p:nvCxnSpPr>
        <p:spPr>
          <a:xfrm>
            <a:off x="7978046" y="4376117"/>
            <a:ext cx="38700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A893C191-4C86-42A4-89EE-07AEA583C35A}"/>
              </a:ext>
            </a:extLst>
          </p:cNvPr>
          <p:cNvSpPr/>
          <p:nvPr/>
        </p:nvSpPr>
        <p:spPr>
          <a:xfrm>
            <a:off x="8121998" y="4323792"/>
            <a:ext cx="93929" cy="101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319"/>
            <a:endParaRPr lang="en-US" sz="1432">
              <a:solidFill>
                <a:prstClr val="white"/>
              </a:solidFill>
              <a:latin typeface="Calibri"/>
            </a:endParaRPr>
          </a:p>
        </p:txBody>
      </p:sp>
      <p:sp>
        <p:nvSpPr>
          <p:cNvPr id="37" name="Freeform 61">
            <a:extLst>
              <a:ext uri="{FF2B5EF4-FFF2-40B4-BE49-F238E27FC236}">
                <a16:creationId xmlns:a16="http://schemas.microsoft.com/office/drawing/2014/main" id="{4E4CEDB5-ABD2-4594-AE9F-1618062B9C43}"/>
              </a:ext>
            </a:extLst>
          </p:cNvPr>
          <p:cNvSpPr>
            <a:spLocks noEditPoints="1"/>
          </p:cNvSpPr>
          <p:nvPr/>
        </p:nvSpPr>
        <p:spPr bwMode="auto">
          <a:xfrm rot="2700000">
            <a:off x="8200058" y="4138243"/>
            <a:ext cx="118800" cy="118800"/>
          </a:xfrm>
          <a:custGeom>
            <a:avLst/>
            <a:gdLst>
              <a:gd name="T0" fmla="*/ 0 w 133"/>
              <a:gd name="T1" fmla="*/ 0 h 134"/>
              <a:gd name="T2" fmla="*/ 0 w 133"/>
              <a:gd name="T3" fmla="*/ 0 h 134"/>
              <a:gd name="T4" fmla="*/ 0 w 133"/>
              <a:gd name="T5" fmla="*/ 0 h 134"/>
              <a:gd name="T6" fmla="*/ 0 w 133"/>
              <a:gd name="T7" fmla="*/ 0 h 134"/>
              <a:gd name="T8" fmla="*/ 0 60000 65536"/>
              <a:gd name="T9" fmla="*/ 0 60000 65536"/>
              <a:gd name="T10" fmla="*/ 0 60000 65536"/>
              <a:gd name="T11" fmla="*/ 0 60000 65536"/>
              <a:gd name="T12" fmla="*/ 0 w 133"/>
              <a:gd name="T13" fmla="*/ 0 h 134"/>
              <a:gd name="T14" fmla="*/ 133 w 133"/>
              <a:gd name="T15" fmla="*/ 134 h 134"/>
            </a:gdLst>
            <a:ahLst/>
            <a:cxnLst>
              <a:cxn ang="T8">
                <a:pos x="T0" y="T1"/>
              </a:cxn>
              <a:cxn ang="T9">
                <a:pos x="T2" y="T3"/>
              </a:cxn>
              <a:cxn ang="T10">
                <a:pos x="T4" y="T5"/>
              </a:cxn>
              <a:cxn ang="T11">
                <a:pos x="T6" y="T7"/>
              </a:cxn>
            </a:cxnLst>
            <a:rect l="T12" t="T13" r="T14" b="T15"/>
            <a:pathLst>
              <a:path w="133" h="134">
                <a:moveTo>
                  <a:pt x="0" y="67"/>
                </a:moveTo>
                <a:lnTo>
                  <a:pt x="133" y="67"/>
                </a:lnTo>
                <a:moveTo>
                  <a:pt x="67" y="0"/>
                </a:moveTo>
                <a:lnTo>
                  <a:pt x="67" y="134"/>
                </a:lnTo>
              </a:path>
            </a:pathLst>
          </a:custGeom>
          <a:noFill/>
          <a:ln w="1587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defTabSz="727319"/>
            <a:endParaRPr lang="es-ES_tradnl" sz="1432" dirty="0">
              <a:solidFill>
                <a:prstClr val="black"/>
              </a:solidFill>
              <a:latin typeface="Calibri"/>
            </a:endParaRPr>
          </a:p>
        </p:txBody>
      </p:sp>
      <p:sp>
        <p:nvSpPr>
          <p:cNvPr id="38" name="Freeform 61">
            <a:extLst>
              <a:ext uri="{FF2B5EF4-FFF2-40B4-BE49-F238E27FC236}">
                <a16:creationId xmlns:a16="http://schemas.microsoft.com/office/drawing/2014/main" id="{A6B0A0BD-21E5-4002-A68B-CBE48C7499D7}"/>
              </a:ext>
            </a:extLst>
          </p:cNvPr>
          <p:cNvSpPr>
            <a:spLocks noEditPoints="1"/>
          </p:cNvSpPr>
          <p:nvPr/>
        </p:nvSpPr>
        <p:spPr bwMode="auto">
          <a:xfrm rot="2700000">
            <a:off x="8200058" y="3199434"/>
            <a:ext cx="118800" cy="118800"/>
          </a:xfrm>
          <a:custGeom>
            <a:avLst/>
            <a:gdLst>
              <a:gd name="T0" fmla="*/ 0 w 133"/>
              <a:gd name="T1" fmla="*/ 0 h 134"/>
              <a:gd name="T2" fmla="*/ 0 w 133"/>
              <a:gd name="T3" fmla="*/ 0 h 134"/>
              <a:gd name="T4" fmla="*/ 0 w 133"/>
              <a:gd name="T5" fmla="*/ 0 h 134"/>
              <a:gd name="T6" fmla="*/ 0 w 133"/>
              <a:gd name="T7" fmla="*/ 0 h 134"/>
              <a:gd name="T8" fmla="*/ 0 60000 65536"/>
              <a:gd name="T9" fmla="*/ 0 60000 65536"/>
              <a:gd name="T10" fmla="*/ 0 60000 65536"/>
              <a:gd name="T11" fmla="*/ 0 60000 65536"/>
              <a:gd name="T12" fmla="*/ 0 w 133"/>
              <a:gd name="T13" fmla="*/ 0 h 134"/>
              <a:gd name="T14" fmla="*/ 133 w 133"/>
              <a:gd name="T15" fmla="*/ 134 h 134"/>
            </a:gdLst>
            <a:ahLst/>
            <a:cxnLst>
              <a:cxn ang="T8">
                <a:pos x="T0" y="T1"/>
              </a:cxn>
              <a:cxn ang="T9">
                <a:pos x="T2" y="T3"/>
              </a:cxn>
              <a:cxn ang="T10">
                <a:pos x="T4" y="T5"/>
              </a:cxn>
              <a:cxn ang="T11">
                <a:pos x="T6" y="T7"/>
              </a:cxn>
            </a:cxnLst>
            <a:rect l="T12" t="T13" r="T14" b="T15"/>
            <a:pathLst>
              <a:path w="133" h="134">
                <a:moveTo>
                  <a:pt x="0" y="67"/>
                </a:moveTo>
                <a:lnTo>
                  <a:pt x="133" y="67"/>
                </a:lnTo>
                <a:moveTo>
                  <a:pt x="67" y="0"/>
                </a:moveTo>
                <a:lnTo>
                  <a:pt x="67" y="134"/>
                </a:lnTo>
              </a:path>
            </a:pathLst>
          </a:custGeom>
          <a:noFill/>
          <a:ln w="1587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defTabSz="727319"/>
            <a:endParaRPr lang="es-ES_tradnl" sz="1432" dirty="0">
              <a:solidFill>
                <a:prstClr val="black"/>
              </a:solidFill>
              <a:latin typeface="Calibri"/>
            </a:endParaRPr>
          </a:p>
        </p:txBody>
      </p:sp>
      <p:cxnSp>
        <p:nvCxnSpPr>
          <p:cNvPr id="39" name="Straight Connector 38">
            <a:extLst>
              <a:ext uri="{FF2B5EF4-FFF2-40B4-BE49-F238E27FC236}">
                <a16:creationId xmlns:a16="http://schemas.microsoft.com/office/drawing/2014/main" id="{3AD0A8EA-05D1-460C-BC76-4CB451C22102}"/>
              </a:ext>
            </a:extLst>
          </p:cNvPr>
          <p:cNvCxnSpPr>
            <a:cxnSpLocks/>
          </p:cNvCxnSpPr>
          <p:nvPr/>
        </p:nvCxnSpPr>
        <p:spPr>
          <a:xfrm>
            <a:off x="7974259" y="3470558"/>
            <a:ext cx="3579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C164F2EF-0D9C-40BD-89D9-79B5AAADAF9E}"/>
              </a:ext>
            </a:extLst>
          </p:cNvPr>
          <p:cNvSpPr/>
          <p:nvPr/>
        </p:nvSpPr>
        <p:spPr>
          <a:xfrm>
            <a:off x="8104952" y="3424910"/>
            <a:ext cx="93929" cy="928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319"/>
            <a:endParaRPr lang="en-US" sz="1432">
              <a:solidFill>
                <a:prstClr val="white"/>
              </a:solidFill>
              <a:latin typeface="Calibri"/>
            </a:endParaRPr>
          </a:p>
        </p:txBody>
      </p:sp>
      <p:cxnSp>
        <p:nvCxnSpPr>
          <p:cNvPr id="41" name="Straight Connector 40">
            <a:extLst>
              <a:ext uri="{FF2B5EF4-FFF2-40B4-BE49-F238E27FC236}">
                <a16:creationId xmlns:a16="http://schemas.microsoft.com/office/drawing/2014/main" id="{F62BC960-8DAE-45E9-B829-FDB6581AB3BC}"/>
              </a:ext>
            </a:extLst>
          </p:cNvPr>
          <p:cNvCxnSpPr>
            <a:cxnSpLocks/>
          </p:cNvCxnSpPr>
          <p:nvPr/>
        </p:nvCxnSpPr>
        <p:spPr>
          <a:xfrm>
            <a:off x="7714768" y="3647982"/>
            <a:ext cx="4280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982C11AB-E775-4406-B44B-9424AC87E78D}"/>
              </a:ext>
            </a:extLst>
          </p:cNvPr>
          <p:cNvSpPr/>
          <p:nvPr/>
        </p:nvSpPr>
        <p:spPr>
          <a:xfrm>
            <a:off x="7875765" y="3602334"/>
            <a:ext cx="106070" cy="911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319"/>
            <a:endParaRPr lang="en-US" sz="1432">
              <a:solidFill>
                <a:prstClr val="white"/>
              </a:solidFill>
              <a:latin typeface="Calibri"/>
            </a:endParaRPr>
          </a:p>
        </p:txBody>
      </p:sp>
      <p:cxnSp>
        <p:nvCxnSpPr>
          <p:cNvPr id="43" name="Straight Connector 42"/>
          <p:cNvCxnSpPr/>
          <p:nvPr/>
        </p:nvCxnSpPr>
        <p:spPr>
          <a:xfrm>
            <a:off x="2459354" y="2417487"/>
            <a:ext cx="7273293"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509003" y="4323793"/>
            <a:ext cx="651747" cy="312714"/>
          </a:xfrm>
          <a:prstGeom prst="rect">
            <a:avLst/>
          </a:prstGeom>
          <a:noFill/>
        </p:spPr>
        <p:txBody>
          <a:bodyPr wrap="square" rtlCol="0">
            <a:spAutoFit/>
          </a:bodyPr>
          <a:lstStyle/>
          <a:p>
            <a:pPr defTabSz="727319"/>
            <a:r>
              <a:rPr lang="en-US" sz="1432" b="1" dirty="0">
                <a:solidFill>
                  <a:srgbClr val="FF0000"/>
                </a:solidFill>
                <a:latin typeface="Calibri"/>
                <a:sym typeface="Symbol" panose="05050102010706020507" pitchFamily="18" charset="2"/>
              </a:rPr>
              <a:t></a:t>
            </a:r>
            <a:r>
              <a:rPr lang="en-US" sz="1432" b="1" dirty="0">
                <a:solidFill>
                  <a:srgbClr val="FF0000"/>
                </a:solidFill>
                <a:latin typeface="Calibri"/>
              </a:rPr>
              <a:t>33%</a:t>
            </a:r>
            <a:endParaRPr lang="en-US" sz="1432" dirty="0">
              <a:solidFill>
                <a:srgbClr val="FF0000"/>
              </a:solidFill>
              <a:latin typeface="Calibri"/>
            </a:endParaRPr>
          </a:p>
        </p:txBody>
      </p:sp>
    </p:spTree>
    <p:extLst>
      <p:ext uri="{BB962C8B-B14F-4D97-AF65-F5344CB8AC3E}">
        <p14:creationId xmlns:p14="http://schemas.microsoft.com/office/powerpoint/2010/main" val="15882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1582389" y="719191"/>
            <a:ext cx="9027223" cy="5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1">
            <a:spAutoFit/>
          </a:bodyPr>
          <a:lstStyle>
            <a:lvl1pPr>
              <a:defRPr sz="2400" u="sng">
                <a:solidFill>
                  <a:schemeClr val="tx1"/>
                </a:solidFill>
                <a:latin typeface="Times" panose="02020603050405020304" pitchFamily="18" charset="0"/>
                <a:ea typeface="ＭＳ Ｐゴシック" panose="020B0600070205080204" pitchFamily="34" charset="-128"/>
              </a:defRPr>
            </a:lvl1pPr>
            <a:lvl2pPr marL="742950" indent="-285750">
              <a:defRPr sz="2400" u="sng">
                <a:solidFill>
                  <a:schemeClr val="tx1"/>
                </a:solidFill>
                <a:latin typeface="Times" panose="02020603050405020304" pitchFamily="18" charset="0"/>
                <a:ea typeface="ＭＳ Ｐゴシック" panose="020B0600070205080204" pitchFamily="34" charset="-128"/>
              </a:defRPr>
            </a:lvl2pPr>
            <a:lvl3pPr marL="1143000" indent="-228600">
              <a:defRPr sz="2400" u="sng">
                <a:solidFill>
                  <a:schemeClr val="tx1"/>
                </a:solidFill>
                <a:latin typeface="Times" panose="02020603050405020304" pitchFamily="18" charset="0"/>
                <a:ea typeface="ＭＳ Ｐゴシック" panose="020B0600070205080204" pitchFamily="34" charset="-128"/>
              </a:defRPr>
            </a:lvl3pPr>
            <a:lvl4pPr marL="1600200" indent="-228600">
              <a:defRPr sz="2400" u="sng">
                <a:solidFill>
                  <a:schemeClr val="tx1"/>
                </a:solidFill>
                <a:latin typeface="Times" panose="02020603050405020304" pitchFamily="18" charset="0"/>
                <a:ea typeface="ＭＳ Ｐゴシック" panose="020B0600070205080204" pitchFamily="34" charset="-128"/>
              </a:defRPr>
            </a:lvl4pPr>
            <a:lvl5pPr marL="2057400" indent="-228600">
              <a:defRPr sz="2400" u="sng">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defTabSz="727319"/>
            <a:r>
              <a:rPr lang="fr-FR" altLang="en-US" sz="3084" b="1" u="none" dirty="0">
                <a:solidFill>
                  <a:prstClr val="black"/>
                </a:solidFill>
                <a:latin typeface="Arial" panose="020B0604020202020204" pitchFamily="34" charset="0"/>
                <a:cs typeface="Arial" panose="020B0604020202020204" pitchFamily="34" charset="0"/>
              </a:rPr>
              <a:t>SPARCL:</a:t>
            </a:r>
            <a:r>
              <a:rPr lang="fr-FR" altLang="en-US" sz="3084" b="1" u="none" dirty="0">
                <a:solidFill>
                  <a:srgbClr val="C00000"/>
                </a:solidFill>
                <a:latin typeface="Arial" panose="020B0604020202020204" pitchFamily="34" charset="0"/>
                <a:cs typeface="Arial" panose="020B0604020202020204" pitchFamily="34" charset="0"/>
              </a:rPr>
              <a:t> Time </a:t>
            </a:r>
            <a:r>
              <a:rPr lang="fr-FR" altLang="en-US" sz="3084" b="1" u="none" dirty="0" err="1">
                <a:solidFill>
                  <a:srgbClr val="C00000"/>
                </a:solidFill>
                <a:latin typeface="Arial" panose="020B0604020202020204" pitchFamily="34" charset="0"/>
                <a:cs typeface="Arial" panose="020B0604020202020204" pitchFamily="34" charset="0"/>
              </a:rPr>
              <a:t>Varying</a:t>
            </a:r>
            <a:r>
              <a:rPr lang="fr-FR" altLang="en-US" sz="3084" b="1" u="none" dirty="0">
                <a:solidFill>
                  <a:srgbClr val="C00000"/>
                </a:solidFill>
                <a:latin typeface="Arial" panose="020B0604020202020204" pitchFamily="34" charset="0"/>
                <a:cs typeface="Arial" panose="020B0604020202020204" pitchFamily="34" charset="0"/>
              </a:rPr>
              <a:t> LDL-C and Stroke Risk</a:t>
            </a:r>
          </a:p>
        </p:txBody>
      </p:sp>
      <p:sp>
        <p:nvSpPr>
          <p:cNvPr id="49155" name="Text Box 3"/>
          <p:cNvSpPr txBox="1">
            <a:spLocks noChangeArrowheads="1"/>
          </p:cNvSpPr>
          <p:nvPr/>
        </p:nvSpPr>
        <p:spPr bwMode="auto">
          <a:xfrm>
            <a:off x="1771240" y="5516078"/>
            <a:ext cx="4790452"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Times" panose="02020603050405020304" pitchFamily="18" charset="0"/>
                <a:ea typeface="ＭＳ Ｐゴシック" panose="020B0600070205080204" pitchFamily="34" charset="-128"/>
              </a:defRPr>
            </a:lvl1pPr>
            <a:lvl2pPr marL="742950" indent="-285750">
              <a:defRPr sz="2400" u="sng">
                <a:solidFill>
                  <a:schemeClr val="tx1"/>
                </a:solidFill>
                <a:latin typeface="Times" panose="02020603050405020304" pitchFamily="18" charset="0"/>
                <a:ea typeface="ＭＳ Ｐゴシック" panose="020B0600070205080204" pitchFamily="34" charset="-128"/>
              </a:defRPr>
            </a:lvl2pPr>
            <a:lvl3pPr marL="1143000" indent="-228600">
              <a:defRPr sz="2400" u="sng">
                <a:solidFill>
                  <a:schemeClr val="tx1"/>
                </a:solidFill>
                <a:latin typeface="Times" panose="02020603050405020304" pitchFamily="18" charset="0"/>
                <a:ea typeface="ＭＳ Ｐゴシック" panose="020B0600070205080204" pitchFamily="34" charset="-128"/>
              </a:defRPr>
            </a:lvl3pPr>
            <a:lvl4pPr marL="1600200" indent="-228600">
              <a:defRPr sz="2400" u="sng">
                <a:solidFill>
                  <a:schemeClr val="tx1"/>
                </a:solidFill>
                <a:latin typeface="Times" panose="02020603050405020304" pitchFamily="18" charset="0"/>
                <a:ea typeface="ＭＳ Ｐゴシック" panose="020B0600070205080204" pitchFamily="34" charset="-128"/>
              </a:defRPr>
            </a:lvl4pPr>
            <a:lvl5pPr marL="2057400" indent="-228600">
              <a:defRPr sz="2400" u="sng">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defTabSz="727319">
              <a:spcBef>
                <a:spcPct val="50000"/>
              </a:spcBef>
            </a:pPr>
            <a:r>
              <a:rPr lang="en-US" altLang="en-US" sz="875" u="none" dirty="0">
                <a:solidFill>
                  <a:prstClr val="black"/>
                </a:solidFill>
                <a:latin typeface="Arial" panose="020B0604020202020204" pitchFamily="34" charset="0"/>
              </a:rPr>
              <a:t>Note:  Nominal value effects from Cox proportional hazards models with adjustment for gender and baseline age with  reference group = no change or increase</a:t>
            </a:r>
          </a:p>
        </p:txBody>
      </p:sp>
      <p:sp>
        <p:nvSpPr>
          <p:cNvPr id="49156" name="Line 4"/>
          <p:cNvSpPr>
            <a:spLocks noChangeShapeType="1"/>
          </p:cNvSpPr>
          <p:nvPr/>
        </p:nvSpPr>
        <p:spPr bwMode="auto">
          <a:xfrm>
            <a:off x="6380115" y="4233359"/>
            <a:ext cx="1262" cy="6692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defTabSz="727319"/>
            <a:endParaRPr lang="en-US" sz="1432" b="1">
              <a:solidFill>
                <a:prstClr val="black"/>
              </a:solidFill>
              <a:latin typeface="Calibri"/>
            </a:endParaRPr>
          </a:p>
        </p:txBody>
      </p:sp>
      <p:sp>
        <p:nvSpPr>
          <p:cNvPr id="49157" name="Line 5"/>
          <p:cNvSpPr>
            <a:spLocks noChangeShapeType="1"/>
          </p:cNvSpPr>
          <p:nvPr/>
        </p:nvSpPr>
        <p:spPr bwMode="auto">
          <a:xfrm>
            <a:off x="7301905" y="4233359"/>
            <a:ext cx="1262" cy="6692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defTabSz="727319"/>
            <a:endParaRPr lang="en-US" sz="1432" b="1">
              <a:solidFill>
                <a:prstClr val="black"/>
              </a:solidFill>
              <a:latin typeface="Calibri"/>
            </a:endParaRPr>
          </a:p>
        </p:txBody>
      </p:sp>
      <p:sp>
        <p:nvSpPr>
          <p:cNvPr id="49158" name="Line 6"/>
          <p:cNvSpPr>
            <a:spLocks noChangeShapeType="1"/>
          </p:cNvSpPr>
          <p:nvPr/>
        </p:nvSpPr>
        <p:spPr bwMode="auto">
          <a:xfrm>
            <a:off x="7923165" y="4233359"/>
            <a:ext cx="1262" cy="6692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defTabSz="727319"/>
            <a:endParaRPr lang="en-US" sz="1432" b="1">
              <a:solidFill>
                <a:prstClr val="black"/>
              </a:solidFill>
              <a:latin typeface="Calibri"/>
            </a:endParaRPr>
          </a:p>
        </p:txBody>
      </p:sp>
      <p:sp>
        <p:nvSpPr>
          <p:cNvPr id="49159" name="Line 7"/>
          <p:cNvSpPr>
            <a:spLocks noChangeShapeType="1"/>
          </p:cNvSpPr>
          <p:nvPr/>
        </p:nvSpPr>
        <p:spPr bwMode="auto">
          <a:xfrm>
            <a:off x="8365118" y="4233359"/>
            <a:ext cx="1262" cy="6692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defTabSz="727319"/>
            <a:endParaRPr lang="en-US" sz="1432" b="1">
              <a:solidFill>
                <a:prstClr val="black"/>
              </a:solidFill>
              <a:latin typeface="Calibri"/>
            </a:endParaRPr>
          </a:p>
        </p:txBody>
      </p:sp>
      <p:sp>
        <p:nvSpPr>
          <p:cNvPr id="49160" name="Line 8"/>
          <p:cNvSpPr>
            <a:spLocks noChangeShapeType="1"/>
          </p:cNvSpPr>
          <p:nvPr/>
        </p:nvSpPr>
        <p:spPr bwMode="auto">
          <a:xfrm>
            <a:off x="8713630" y="4233359"/>
            <a:ext cx="1262" cy="6692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defTabSz="727319"/>
            <a:endParaRPr lang="en-US" sz="1432" b="1">
              <a:solidFill>
                <a:prstClr val="black"/>
              </a:solidFill>
              <a:latin typeface="Calibri"/>
            </a:endParaRPr>
          </a:p>
        </p:txBody>
      </p:sp>
      <p:sp>
        <p:nvSpPr>
          <p:cNvPr id="49161" name="Line 9"/>
          <p:cNvSpPr>
            <a:spLocks noChangeShapeType="1"/>
          </p:cNvSpPr>
          <p:nvPr/>
        </p:nvSpPr>
        <p:spPr bwMode="auto">
          <a:xfrm>
            <a:off x="9004057" y="4233359"/>
            <a:ext cx="1262" cy="6692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defTabSz="727319"/>
            <a:endParaRPr lang="en-US" sz="1432" b="1">
              <a:solidFill>
                <a:prstClr val="black"/>
              </a:solidFill>
              <a:latin typeface="Calibri"/>
            </a:endParaRPr>
          </a:p>
        </p:txBody>
      </p:sp>
      <p:sp>
        <p:nvSpPr>
          <p:cNvPr id="49162" name="Line 10"/>
          <p:cNvSpPr>
            <a:spLocks noChangeShapeType="1"/>
          </p:cNvSpPr>
          <p:nvPr/>
        </p:nvSpPr>
        <p:spPr bwMode="auto">
          <a:xfrm>
            <a:off x="9251551" y="4233359"/>
            <a:ext cx="1262" cy="6692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defTabSz="727319"/>
            <a:endParaRPr lang="en-US" sz="1432" b="1">
              <a:solidFill>
                <a:prstClr val="black"/>
              </a:solidFill>
              <a:latin typeface="Calibri"/>
            </a:endParaRPr>
          </a:p>
        </p:txBody>
      </p:sp>
      <p:sp>
        <p:nvSpPr>
          <p:cNvPr id="49163" name="Line 11"/>
          <p:cNvSpPr>
            <a:spLocks noChangeShapeType="1"/>
          </p:cNvSpPr>
          <p:nvPr/>
        </p:nvSpPr>
        <p:spPr bwMode="auto">
          <a:xfrm>
            <a:off x="9466215" y="4233359"/>
            <a:ext cx="1262" cy="6692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defTabSz="727319"/>
            <a:endParaRPr lang="en-US" sz="1432" b="1">
              <a:solidFill>
                <a:prstClr val="black"/>
              </a:solidFill>
              <a:latin typeface="Calibri"/>
            </a:endParaRPr>
          </a:p>
        </p:txBody>
      </p:sp>
      <p:sp>
        <p:nvSpPr>
          <p:cNvPr id="49164" name="Line 12"/>
          <p:cNvSpPr>
            <a:spLocks noChangeShapeType="1"/>
          </p:cNvSpPr>
          <p:nvPr/>
        </p:nvSpPr>
        <p:spPr bwMode="auto">
          <a:xfrm>
            <a:off x="6380114" y="4233358"/>
            <a:ext cx="3086098" cy="1262"/>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defTabSz="727319"/>
            <a:endParaRPr lang="en-US" sz="1432" b="1">
              <a:solidFill>
                <a:prstClr val="black"/>
              </a:solidFill>
              <a:latin typeface="Calibri"/>
            </a:endParaRPr>
          </a:p>
        </p:txBody>
      </p:sp>
      <p:sp>
        <p:nvSpPr>
          <p:cNvPr id="49165" name="Rectangle 13"/>
          <p:cNvSpPr>
            <a:spLocks noChangeArrowheads="1"/>
          </p:cNvSpPr>
          <p:nvPr/>
        </p:nvSpPr>
        <p:spPr bwMode="auto">
          <a:xfrm>
            <a:off x="6315714" y="4397511"/>
            <a:ext cx="168316" cy="14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u="sng">
                <a:solidFill>
                  <a:schemeClr val="tx1"/>
                </a:solidFill>
                <a:latin typeface="Times" panose="02020603050405020304" pitchFamily="18" charset="0"/>
                <a:ea typeface="ＭＳ Ｐゴシック" panose="020B0600070205080204" pitchFamily="34" charset="-128"/>
              </a:defRPr>
            </a:lvl1pPr>
            <a:lvl2pPr marL="742950" indent="-285750">
              <a:defRPr sz="2400" u="sng">
                <a:solidFill>
                  <a:schemeClr val="tx1"/>
                </a:solidFill>
                <a:latin typeface="Times" panose="02020603050405020304" pitchFamily="18" charset="0"/>
                <a:ea typeface="ＭＳ Ｐゴシック" panose="020B0600070205080204" pitchFamily="34" charset="-128"/>
              </a:defRPr>
            </a:lvl2pPr>
            <a:lvl3pPr marL="1143000" indent="-228600">
              <a:defRPr sz="2400" u="sng">
                <a:solidFill>
                  <a:schemeClr val="tx1"/>
                </a:solidFill>
                <a:latin typeface="Times" panose="02020603050405020304" pitchFamily="18" charset="0"/>
                <a:ea typeface="ＭＳ Ｐゴシック" panose="020B0600070205080204" pitchFamily="34" charset="-128"/>
              </a:defRPr>
            </a:lvl3pPr>
            <a:lvl4pPr marL="1600200" indent="-228600">
              <a:defRPr sz="2400" u="sng">
                <a:solidFill>
                  <a:schemeClr val="tx1"/>
                </a:solidFill>
                <a:latin typeface="Times" panose="02020603050405020304" pitchFamily="18" charset="0"/>
                <a:ea typeface="ＭＳ Ｐゴシック" panose="020B0600070205080204" pitchFamily="34" charset="-128"/>
              </a:defRPr>
            </a:lvl4pPr>
            <a:lvl5pPr marL="2057400" indent="-228600">
              <a:defRPr sz="2400" u="sng">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defTabSz="727319"/>
            <a:r>
              <a:rPr lang="en-US" altLang="en-US" sz="954" b="1" u="none">
                <a:solidFill>
                  <a:prstClr val="black"/>
                </a:solidFill>
                <a:latin typeface="Arial" panose="020B0604020202020204" pitchFamily="34" charset="0"/>
              </a:rPr>
              <a:t>0.4</a:t>
            </a:r>
            <a:endParaRPr lang="en-US" altLang="en-US" sz="954" b="1" u="none">
              <a:solidFill>
                <a:prstClr val="black"/>
              </a:solidFill>
            </a:endParaRPr>
          </a:p>
        </p:txBody>
      </p:sp>
      <p:sp>
        <p:nvSpPr>
          <p:cNvPr id="49166" name="Rectangle 14"/>
          <p:cNvSpPr>
            <a:spLocks noChangeArrowheads="1"/>
          </p:cNvSpPr>
          <p:nvPr/>
        </p:nvSpPr>
        <p:spPr bwMode="auto">
          <a:xfrm>
            <a:off x="7256444" y="4397511"/>
            <a:ext cx="168316" cy="14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u="sng">
                <a:solidFill>
                  <a:schemeClr val="tx1"/>
                </a:solidFill>
                <a:latin typeface="Times" panose="02020603050405020304" pitchFamily="18" charset="0"/>
                <a:ea typeface="ＭＳ Ｐゴシック" panose="020B0600070205080204" pitchFamily="34" charset="-128"/>
              </a:defRPr>
            </a:lvl1pPr>
            <a:lvl2pPr marL="742950" indent="-285750">
              <a:defRPr sz="2400" u="sng">
                <a:solidFill>
                  <a:schemeClr val="tx1"/>
                </a:solidFill>
                <a:latin typeface="Times" panose="02020603050405020304" pitchFamily="18" charset="0"/>
                <a:ea typeface="ＭＳ Ｐゴシック" panose="020B0600070205080204" pitchFamily="34" charset="-128"/>
              </a:defRPr>
            </a:lvl2pPr>
            <a:lvl3pPr marL="1143000" indent="-228600">
              <a:defRPr sz="2400" u="sng">
                <a:solidFill>
                  <a:schemeClr val="tx1"/>
                </a:solidFill>
                <a:latin typeface="Times" panose="02020603050405020304" pitchFamily="18" charset="0"/>
                <a:ea typeface="ＭＳ Ｐゴシック" panose="020B0600070205080204" pitchFamily="34" charset="-128"/>
              </a:defRPr>
            </a:lvl3pPr>
            <a:lvl4pPr marL="1600200" indent="-228600">
              <a:defRPr sz="2400" u="sng">
                <a:solidFill>
                  <a:schemeClr val="tx1"/>
                </a:solidFill>
                <a:latin typeface="Times" panose="02020603050405020304" pitchFamily="18" charset="0"/>
                <a:ea typeface="ＭＳ Ｐゴシック" panose="020B0600070205080204" pitchFamily="34" charset="-128"/>
              </a:defRPr>
            </a:lvl4pPr>
            <a:lvl5pPr marL="2057400" indent="-228600">
              <a:defRPr sz="2400" u="sng">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defTabSz="727319"/>
            <a:r>
              <a:rPr lang="en-US" altLang="en-US" sz="954" b="1" u="none">
                <a:solidFill>
                  <a:prstClr val="black"/>
                </a:solidFill>
                <a:latin typeface="Arial" panose="020B0604020202020204" pitchFamily="34" charset="0"/>
              </a:rPr>
              <a:t>0.7</a:t>
            </a:r>
            <a:endParaRPr lang="en-US" altLang="en-US" sz="954" b="1" u="none">
              <a:solidFill>
                <a:prstClr val="black"/>
              </a:solidFill>
            </a:endParaRPr>
          </a:p>
        </p:txBody>
      </p:sp>
      <p:sp>
        <p:nvSpPr>
          <p:cNvPr id="49167" name="Rectangle 15"/>
          <p:cNvSpPr>
            <a:spLocks noChangeArrowheads="1"/>
          </p:cNvSpPr>
          <p:nvPr/>
        </p:nvSpPr>
        <p:spPr bwMode="auto">
          <a:xfrm>
            <a:off x="7857501" y="4397511"/>
            <a:ext cx="168316" cy="14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u="sng">
                <a:solidFill>
                  <a:schemeClr val="tx1"/>
                </a:solidFill>
                <a:latin typeface="Times" panose="02020603050405020304" pitchFamily="18" charset="0"/>
                <a:ea typeface="ＭＳ Ｐゴシック" panose="020B0600070205080204" pitchFamily="34" charset="-128"/>
              </a:defRPr>
            </a:lvl1pPr>
            <a:lvl2pPr marL="742950" indent="-285750">
              <a:defRPr sz="2400" u="sng">
                <a:solidFill>
                  <a:schemeClr val="tx1"/>
                </a:solidFill>
                <a:latin typeface="Times" panose="02020603050405020304" pitchFamily="18" charset="0"/>
                <a:ea typeface="ＭＳ Ｐゴシック" panose="020B0600070205080204" pitchFamily="34" charset="-128"/>
              </a:defRPr>
            </a:lvl2pPr>
            <a:lvl3pPr marL="1143000" indent="-228600">
              <a:defRPr sz="2400" u="sng">
                <a:solidFill>
                  <a:schemeClr val="tx1"/>
                </a:solidFill>
                <a:latin typeface="Times" panose="02020603050405020304" pitchFamily="18" charset="0"/>
                <a:ea typeface="ＭＳ Ｐゴシック" panose="020B0600070205080204" pitchFamily="34" charset="-128"/>
              </a:defRPr>
            </a:lvl3pPr>
            <a:lvl4pPr marL="1600200" indent="-228600">
              <a:defRPr sz="2400" u="sng">
                <a:solidFill>
                  <a:schemeClr val="tx1"/>
                </a:solidFill>
                <a:latin typeface="Times" panose="02020603050405020304" pitchFamily="18" charset="0"/>
                <a:ea typeface="ＭＳ Ｐゴシック" panose="020B0600070205080204" pitchFamily="34" charset="-128"/>
              </a:defRPr>
            </a:lvl4pPr>
            <a:lvl5pPr marL="2057400" indent="-228600">
              <a:defRPr sz="2400" u="sng">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defTabSz="727319"/>
            <a:r>
              <a:rPr lang="en-US" altLang="en-US" sz="954" b="1" u="none">
                <a:solidFill>
                  <a:prstClr val="black"/>
                </a:solidFill>
                <a:latin typeface="Arial" panose="020B0604020202020204" pitchFamily="34" charset="0"/>
              </a:rPr>
              <a:t>1.0</a:t>
            </a:r>
            <a:endParaRPr lang="en-US" altLang="en-US" sz="954" b="1" u="none">
              <a:solidFill>
                <a:prstClr val="black"/>
              </a:solidFill>
            </a:endParaRPr>
          </a:p>
        </p:txBody>
      </p:sp>
      <p:sp>
        <p:nvSpPr>
          <p:cNvPr id="49168" name="Rectangle 16"/>
          <p:cNvSpPr>
            <a:spLocks noChangeArrowheads="1"/>
          </p:cNvSpPr>
          <p:nvPr/>
        </p:nvSpPr>
        <p:spPr bwMode="auto">
          <a:xfrm>
            <a:off x="8299454" y="4397511"/>
            <a:ext cx="168316" cy="14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u="sng">
                <a:solidFill>
                  <a:schemeClr val="tx1"/>
                </a:solidFill>
                <a:latin typeface="Times" panose="02020603050405020304" pitchFamily="18" charset="0"/>
                <a:ea typeface="ＭＳ Ｐゴシック" panose="020B0600070205080204" pitchFamily="34" charset="-128"/>
              </a:defRPr>
            </a:lvl1pPr>
            <a:lvl2pPr marL="742950" indent="-285750">
              <a:defRPr sz="2400" u="sng">
                <a:solidFill>
                  <a:schemeClr val="tx1"/>
                </a:solidFill>
                <a:latin typeface="Times" panose="02020603050405020304" pitchFamily="18" charset="0"/>
                <a:ea typeface="ＭＳ Ｐゴシック" panose="020B0600070205080204" pitchFamily="34" charset="-128"/>
              </a:defRPr>
            </a:lvl2pPr>
            <a:lvl3pPr marL="1143000" indent="-228600">
              <a:defRPr sz="2400" u="sng">
                <a:solidFill>
                  <a:schemeClr val="tx1"/>
                </a:solidFill>
                <a:latin typeface="Times" panose="02020603050405020304" pitchFamily="18" charset="0"/>
                <a:ea typeface="ＭＳ Ｐゴシック" panose="020B0600070205080204" pitchFamily="34" charset="-128"/>
              </a:defRPr>
            </a:lvl3pPr>
            <a:lvl4pPr marL="1600200" indent="-228600">
              <a:defRPr sz="2400" u="sng">
                <a:solidFill>
                  <a:schemeClr val="tx1"/>
                </a:solidFill>
                <a:latin typeface="Times" panose="02020603050405020304" pitchFamily="18" charset="0"/>
                <a:ea typeface="ＭＳ Ｐゴシック" panose="020B0600070205080204" pitchFamily="34" charset="-128"/>
              </a:defRPr>
            </a:lvl4pPr>
            <a:lvl5pPr marL="2057400" indent="-228600">
              <a:defRPr sz="2400" u="sng">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defTabSz="727319"/>
            <a:r>
              <a:rPr lang="en-US" altLang="en-US" sz="954" b="1" u="none">
                <a:solidFill>
                  <a:prstClr val="black"/>
                </a:solidFill>
                <a:latin typeface="Arial" panose="020B0604020202020204" pitchFamily="34" charset="0"/>
              </a:rPr>
              <a:t>1.3</a:t>
            </a:r>
            <a:endParaRPr lang="en-US" altLang="en-US" sz="954" b="1" u="none">
              <a:solidFill>
                <a:prstClr val="black"/>
              </a:solidFill>
            </a:endParaRPr>
          </a:p>
        </p:txBody>
      </p:sp>
      <p:sp>
        <p:nvSpPr>
          <p:cNvPr id="49169" name="Rectangle 17"/>
          <p:cNvSpPr>
            <a:spLocks noChangeArrowheads="1"/>
          </p:cNvSpPr>
          <p:nvPr/>
        </p:nvSpPr>
        <p:spPr bwMode="auto">
          <a:xfrm>
            <a:off x="8649229" y="4397511"/>
            <a:ext cx="168316" cy="14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u="sng">
                <a:solidFill>
                  <a:schemeClr val="tx1"/>
                </a:solidFill>
                <a:latin typeface="Times" panose="02020603050405020304" pitchFamily="18" charset="0"/>
                <a:ea typeface="ＭＳ Ｐゴシック" panose="020B0600070205080204" pitchFamily="34" charset="-128"/>
              </a:defRPr>
            </a:lvl1pPr>
            <a:lvl2pPr marL="742950" indent="-285750">
              <a:defRPr sz="2400" u="sng">
                <a:solidFill>
                  <a:schemeClr val="tx1"/>
                </a:solidFill>
                <a:latin typeface="Times" panose="02020603050405020304" pitchFamily="18" charset="0"/>
                <a:ea typeface="ＭＳ Ｐゴシック" panose="020B0600070205080204" pitchFamily="34" charset="-128"/>
              </a:defRPr>
            </a:lvl2pPr>
            <a:lvl3pPr marL="1143000" indent="-228600">
              <a:defRPr sz="2400" u="sng">
                <a:solidFill>
                  <a:schemeClr val="tx1"/>
                </a:solidFill>
                <a:latin typeface="Times" panose="02020603050405020304" pitchFamily="18" charset="0"/>
                <a:ea typeface="ＭＳ Ｐゴシック" panose="020B0600070205080204" pitchFamily="34" charset="-128"/>
              </a:defRPr>
            </a:lvl3pPr>
            <a:lvl4pPr marL="1600200" indent="-228600">
              <a:defRPr sz="2400" u="sng">
                <a:solidFill>
                  <a:schemeClr val="tx1"/>
                </a:solidFill>
                <a:latin typeface="Times" panose="02020603050405020304" pitchFamily="18" charset="0"/>
                <a:ea typeface="ＭＳ Ｐゴシック" panose="020B0600070205080204" pitchFamily="34" charset="-128"/>
              </a:defRPr>
            </a:lvl4pPr>
            <a:lvl5pPr marL="2057400" indent="-228600">
              <a:defRPr sz="2400" u="sng">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defTabSz="727319"/>
            <a:r>
              <a:rPr lang="en-US" altLang="en-US" sz="954" b="1" u="none">
                <a:solidFill>
                  <a:prstClr val="black"/>
                </a:solidFill>
                <a:latin typeface="Arial" panose="020B0604020202020204" pitchFamily="34" charset="0"/>
              </a:rPr>
              <a:t>1.6</a:t>
            </a:r>
            <a:endParaRPr lang="en-US" altLang="en-US" sz="954" b="1" u="none">
              <a:solidFill>
                <a:prstClr val="black"/>
              </a:solidFill>
            </a:endParaRPr>
          </a:p>
        </p:txBody>
      </p:sp>
      <p:sp>
        <p:nvSpPr>
          <p:cNvPr id="49170" name="Rectangle 18"/>
          <p:cNvSpPr>
            <a:spLocks noChangeArrowheads="1"/>
          </p:cNvSpPr>
          <p:nvPr/>
        </p:nvSpPr>
        <p:spPr bwMode="auto">
          <a:xfrm>
            <a:off x="8938393" y="4397511"/>
            <a:ext cx="168316" cy="14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u="sng">
                <a:solidFill>
                  <a:schemeClr val="tx1"/>
                </a:solidFill>
                <a:latin typeface="Times" panose="02020603050405020304" pitchFamily="18" charset="0"/>
                <a:ea typeface="ＭＳ Ｐゴシック" panose="020B0600070205080204" pitchFamily="34" charset="-128"/>
              </a:defRPr>
            </a:lvl1pPr>
            <a:lvl2pPr marL="742950" indent="-285750">
              <a:defRPr sz="2400" u="sng">
                <a:solidFill>
                  <a:schemeClr val="tx1"/>
                </a:solidFill>
                <a:latin typeface="Times" panose="02020603050405020304" pitchFamily="18" charset="0"/>
                <a:ea typeface="ＭＳ Ｐゴシック" panose="020B0600070205080204" pitchFamily="34" charset="-128"/>
              </a:defRPr>
            </a:lvl2pPr>
            <a:lvl3pPr marL="1143000" indent="-228600">
              <a:defRPr sz="2400" u="sng">
                <a:solidFill>
                  <a:schemeClr val="tx1"/>
                </a:solidFill>
                <a:latin typeface="Times" panose="02020603050405020304" pitchFamily="18" charset="0"/>
                <a:ea typeface="ＭＳ Ｐゴシック" panose="020B0600070205080204" pitchFamily="34" charset="-128"/>
              </a:defRPr>
            </a:lvl3pPr>
            <a:lvl4pPr marL="1600200" indent="-228600">
              <a:defRPr sz="2400" u="sng">
                <a:solidFill>
                  <a:schemeClr val="tx1"/>
                </a:solidFill>
                <a:latin typeface="Times" panose="02020603050405020304" pitchFamily="18" charset="0"/>
                <a:ea typeface="ＭＳ Ｐゴシック" panose="020B0600070205080204" pitchFamily="34" charset="-128"/>
              </a:defRPr>
            </a:lvl4pPr>
            <a:lvl5pPr marL="2057400" indent="-228600">
              <a:defRPr sz="2400" u="sng">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defTabSz="727319"/>
            <a:r>
              <a:rPr lang="en-US" altLang="en-US" sz="954" b="1" u="none">
                <a:solidFill>
                  <a:prstClr val="black"/>
                </a:solidFill>
                <a:latin typeface="Arial" panose="020B0604020202020204" pitchFamily="34" charset="0"/>
              </a:rPr>
              <a:t>1.9</a:t>
            </a:r>
            <a:endParaRPr lang="en-US" altLang="en-US" sz="954" b="1" u="none">
              <a:solidFill>
                <a:prstClr val="black"/>
              </a:solidFill>
            </a:endParaRPr>
          </a:p>
        </p:txBody>
      </p:sp>
      <p:sp>
        <p:nvSpPr>
          <p:cNvPr id="49171" name="Rectangle 19"/>
          <p:cNvSpPr>
            <a:spLocks noChangeArrowheads="1"/>
          </p:cNvSpPr>
          <p:nvPr/>
        </p:nvSpPr>
        <p:spPr bwMode="auto">
          <a:xfrm>
            <a:off x="9185887" y="4397511"/>
            <a:ext cx="168316" cy="14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u="sng">
                <a:solidFill>
                  <a:schemeClr val="tx1"/>
                </a:solidFill>
                <a:latin typeface="Times" panose="02020603050405020304" pitchFamily="18" charset="0"/>
                <a:ea typeface="ＭＳ Ｐゴシック" panose="020B0600070205080204" pitchFamily="34" charset="-128"/>
              </a:defRPr>
            </a:lvl1pPr>
            <a:lvl2pPr marL="742950" indent="-285750">
              <a:defRPr sz="2400" u="sng">
                <a:solidFill>
                  <a:schemeClr val="tx1"/>
                </a:solidFill>
                <a:latin typeface="Times" panose="02020603050405020304" pitchFamily="18" charset="0"/>
                <a:ea typeface="ＭＳ Ｐゴシック" panose="020B0600070205080204" pitchFamily="34" charset="-128"/>
              </a:defRPr>
            </a:lvl2pPr>
            <a:lvl3pPr marL="1143000" indent="-228600">
              <a:defRPr sz="2400" u="sng">
                <a:solidFill>
                  <a:schemeClr val="tx1"/>
                </a:solidFill>
                <a:latin typeface="Times" panose="02020603050405020304" pitchFamily="18" charset="0"/>
                <a:ea typeface="ＭＳ Ｐゴシック" panose="020B0600070205080204" pitchFamily="34" charset="-128"/>
              </a:defRPr>
            </a:lvl3pPr>
            <a:lvl4pPr marL="1600200" indent="-228600">
              <a:defRPr sz="2400" u="sng">
                <a:solidFill>
                  <a:schemeClr val="tx1"/>
                </a:solidFill>
                <a:latin typeface="Times" panose="02020603050405020304" pitchFamily="18" charset="0"/>
                <a:ea typeface="ＭＳ Ｐゴシック" panose="020B0600070205080204" pitchFamily="34" charset="-128"/>
              </a:defRPr>
            </a:lvl4pPr>
            <a:lvl5pPr marL="2057400" indent="-228600">
              <a:defRPr sz="2400" u="sng">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defTabSz="727319"/>
            <a:r>
              <a:rPr lang="en-US" altLang="en-US" sz="954" b="1" u="none">
                <a:solidFill>
                  <a:prstClr val="black"/>
                </a:solidFill>
                <a:latin typeface="Arial" panose="020B0604020202020204" pitchFamily="34" charset="0"/>
              </a:rPr>
              <a:t>2.2</a:t>
            </a:r>
            <a:endParaRPr lang="en-US" altLang="en-US" sz="954" b="1" u="none">
              <a:solidFill>
                <a:prstClr val="black"/>
              </a:solidFill>
            </a:endParaRPr>
          </a:p>
        </p:txBody>
      </p:sp>
      <p:sp>
        <p:nvSpPr>
          <p:cNvPr id="49172" name="Line 20"/>
          <p:cNvSpPr>
            <a:spLocks noChangeShapeType="1"/>
          </p:cNvSpPr>
          <p:nvPr/>
        </p:nvSpPr>
        <p:spPr bwMode="auto">
          <a:xfrm flipV="1">
            <a:off x="7299379" y="4254824"/>
            <a:ext cx="1262" cy="12501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defTabSz="727319"/>
            <a:endParaRPr lang="en-US" sz="1432" b="1">
              <a:solidFill>
                <a:prstClr val="black"/>
              </a:solidFill>
              <a:latin typeface="Calibri"/>
            </a:endParaRPr>
          </a:p>
        </p:txBody>
      </p:sp>
      <p:sp>
        <p:nvSpPr>
          <p:cNvPr id="49173" name="Line 21"/>
          <p:cNvSpPr>
            <a:spLocks noChangeShapeType="1"/>
          </p:cNvSpPr>
          <p:nvPr/>
        </p:nvSpPr>
        <p:spPr bwMode="auto">
          <a:xfrm flipV="1">
            <a:off x="7339786" y="4084354"/>
            <a:ext cx="1262" cy="12501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defTabSz="727319"/>
            <a:endParaRPr lang="en-US" sz="1432" b="1">
              <a:solidFill>
                <a:prstClr val="black"/>
              </a:solidFill>
              <a:latin typeface="Calibri"/>
            </a:endParaRPr>
          </a:p>
        </p:txBody>
      </p:sp>
      <p:sp>
        <p:nvSpPr>
          <p:cNvPr id="49174" name="Line 22"/>
          <p:cNvSpPr>
            <a:spLocks noChangeShapeType="1"/>
          </p:cNvSpPr>
          <p:nvPr/>
        </p:nvSpPr>
        <p:spPr bwMode="auto">
          <a:xfrm flipV="1">
            <a:off x="7339786" y="3929040"/>
            <a:ext cx="1262" cy="12501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defTabSz="727319"/>
            <a:endParaRPr lang="en-US" sz="1432" b="1">
              <a:solidFill>
                <a:prstClr val="black"/>
              </a:solidFill>
              <a:latin typeface="Calibri"/>
            </a:endParaRPr>
          </a:p>
        </p:txBody>
      </p:sp>
      <p:sp>
        <p:nvSpPr>
          <p:cNvPr id="49175" name="Line 23"/>
          <p:cNvSpPr>
            <a:spLocks noChangeShapeType="1"/>
          </p:cNvSpPr>
          <p:nvPr/>
        </p:nvSpPr>
        <p:spPr bwMode="auto">
          <a:xfrm flipV="1">
            <a:off x="7339786" y="3773725"/>
            <a:ext cx="1262" cy="123747"/>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defTabSz="727319"/>
            <a:endParaRPr lang="en-US" sz="1432" b="1">
              <a:solidFill>
                <a:prstClr val="black"/>
              </a:solidFill>
              <a:latin typeface="Calibri"/>
            </a:endParaRPr>
          </a:p>
        </p:txBody>
      </p:sp>
      <p:sp>
        <p:nvSpPr>
          <p:cNvPr id="49176" name="Line 24"/>
          <p:cNvSpPr>
            <a:spLocks noChangeShapeType="1"/>
          </p:cNvSpPr>
          <p:nvPr/>
        </p:nvSpPr>
        <p:spPr bwMode="auto">
          <a:xfrm flipV="1">
            <a:off x="7339786" y="3617146"/>
            <a:ext cx="1262" cy="12501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defTabSz="727319"/>
            <a:endParaRPr lang="en-US" sz="1432" b="1">
              <a:solidFill>
                <a:prstClr val="black"/>
              </a:solidFill>
              <a:latin typeface="Calibri"/>
            </a:endParaRPr>
          </a:p>
        </p:txBody>
      </p:sp>
      <p:sp>
        <p:nvSpPr>
          <p:cNvPr id="49177" name="Line 25"/>
          <p:cNvSpPr>
            <a:spLocks noChangeShapeType="1"/>
          </p:cNvSpPr>
          <p:nvPr/>
        </p:nvSpPr>
        <p:spPr bwMode="auto">
          <a:xfrm flipV="1">
            <a:off x="7339786" y="3461833"/>
            <a:ext cx="1262" cy="12501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defTabSz="727319"/>
            <a:endParaRPr lang="en-US" sz="1432" b="1">
              <a:solidFill>
                <a:prstClr val="black"/>
              </a:solidFill>
              <a:latin typeface="Calibri"/>
            </a:endParaRPr>
          </a:p>
        </p:txBody>
      </p:sp>
      <p:sp>
        <p:nvSpPr>
          <p:cNvPr id="49178" name="Line 26"/>
          <p:cNvSpPr>
            <a:spLocks noChangeShapeType="1"/>
          </p:cNvSpPr>
          <p:nvPr/>
        </p:nvSpPr>
        <p:spPr bwMode="auto">
          <a:xfrm flipV="1">
            <a:off x="7339786" y="3306516"/>
            <a:ext cx="1262" cy="12501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defTabSz="727319"/>
            <a:endParaRPr lang="en-US" sz="1432" b="1">
              <a:solidFill>
                <a:prstClr val="black"/>
              </a:solidFill>
              <a:latin typeface="Calibri"/>
            </a:endParaRPr>
          </a:p>
        </p:txBody>
      </p:sp>
      <p:sp>
        <p:nvSpPr>
          <p:cNvPr id="49179" name="Line 27"/>
          <p:cNvSpPr>
            <a:spLocks noChangeShapeType="1"/>
          </p:cNvSpPr>
          <p:nvPr/>
        </p:nvSpPr>
        <p:spPr bwMode="auto">
          <a:xfrm flipV="1">
            <a:off x="7339786" y="3151202"/>
            <a:ext cx="1262" cy="123747"/>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defTabSz="727319"/>
            <a:endParaRPr lang="en-US" sz="1432" b="1">
              <a:solidFill>
                <a:prstClr val="black"/>
              </a:solidFill>
              <a:latin typeface="Calibri"/>
            </a:endParaRPr>
          </a:p>
        </p:txBody>
      </p:sp>
      <p:sp>
        <p:nvSpPr>
          <p:cNvPr id="49180" name="Line 28"/>
          <p:cNvSpPr>
            <a:spLocks noChangeShapeType="1"/>
          </p:cNvSpPr>
          <p:nvPr/>
        </p:nvSpPr>
        <p:spPr bwMode="auto">
          <a:xfrm flipV="1">
            <a:off x="7339786" y="2994625"/>
            <a:ext cx="1262" cy="12501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defTabSz="727319"/>
            <a:endParaRPr lang="en-US" sz="1432" b="1">
              <a:solidFill>
                <a:prstClr val="black"/>
              </a:solidFill>
              <a:latin typeface="Calibri"/>
            </a:endParaRPr>
          </a:p>
        </p:txBody>
      </p:sp>
      <p:sp>
        <p:nvSpPr>
          <p:cNvPr id="49181" name="Line 29"/>
          <p:cNvSpPr>
            <a:spLocks noChangeShapeType="1"/>
          </p:cNvSpPr>
          <p:nvPr/>
        </p:nvSpPr>
        <p:spPr bwMode="auto">
          <a:xfrm flipV="1">
            <a:off x="7339786" y="2839308"/>
            <a:ext cx="1262" cy="12501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defTabSz="727319"/>
            <a:endParaRPr lang="en-US" sz="1432" b="1">
              <a:solidFill>
                <a:prstClr val="black"/>
              </a:solidFill>
              <a:latin typeface="Calibri"/>
            </a:endParaRPr>
          </a:p>
        </p:txBody>
      </p:sp>
      <p:sp>
        <p:nvSpPr>
          <p:cNvPr id="49182" name="Line 30"/>
          <p:cNvSpPr>
            <a:spLocks noChangeShapeType="1"/>
          </p:cNvSpPr>
          <p:nvPr/>
        </p:nvSpPr>
        <p:spPr bwMode="auto">
          <a:xfrm flipV="1">
            <a:off x="7339786" y="2683994"/>
            <a:ext cx="1262" cy="12501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defTabSz="727319"/>
            <a:endParaRPr lang="en-US" sz="1432" b="1">
              <a:solidFill>
                <a:prstClr val="black"/>
              </a:solidFill>
              <a:latin typeface="Calibri"/>
            </a:endParaRPr>
          </a:p>
        </p:txBody>
      </p:sp>
      <p:sp>
        <p:nvSpPr>
          <p:cNvPr id="49183" name="Line 31"/>
          <p:cNvSpPr>
            <a:spLocks noChangeShapeType="1"/>
          </p:cNvSpPr>
          <p:nvPr/>
        </p:nvSpPr>
        <p:spPr bwMode="auto">
          <a:xfrm flipV="1">
            <a:off x="7339786" y="2528680"/>
            <a:ext cx="1262" cy="123747"/>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defTabSz="727319"/>
            <a:endParaRPr lang="en-US" sz="1432" b="1">
              <a:solidFill>
                <a:prstClr val="black"/>
              </a:solidFill>
              <a:latin typeface="Calibri"/>
            </a:endParaRPr>
          </a:p>
        </p:txBody>
      </p:sp>
      <p:sp>
        <p:nvSpPr>
          <p:cNvPr id="49184" name="Line 32"/>
          <p:cNvSpPr>
            <a:spLocks noChangeShapeType="1"/>
          </p:cNvSpPr>
          <p:nvPr/>
        </p:nvSpPr>
        <p:spPr bwMode="auto">
          <a:xfrm flipV="1">
            <a:off x="7339786" y="2372100"/>
            <a:ext cx="1262" cy="12501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defTabSz="727319"/>
            <a:endParaRPr lang="en-US" sz="1432" b="1">
              <a:solidFill>
                <a:prstClr val="black"/>
              </a:solidFill>
              <a:latin typeface="Calibri"/>
            </a:endParaRPr>
          </a:p>
        </p:txBody>
      </p:sp>
      <p:sp>
        <p:nvSpPr>
          <p:cNvPr id="49185" name="Line 33"/>
          <p:cNvSpPr>
            <a:spLocks noChangeShapeType="1"/>
          </p:cNvSpPr>
          <p:nvPr/>
        </p:nvSpPr>
        <p:spPr bwMode="auto">
          <a:xfrm flipV="1">
            <a:off x="7923165" y="2711773"/>
            <a:ext cx="1262" cy="1521583"/>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defTabSz="727319"/>
            <a:endParaRPr lang="en-US" sz="1432" b="1">
              <a:solidFill>
                <a:prstClr val="black"/>
              </a:solidFill>
              <a:latin typeface="Calibri"/>
            </a:endParaRPr>
          </a:p>
        </p:txBody>
      </p:sp>
      <p:sp>
        <p:nvSpPr>
          <p:cNvPr id="49186" name="Freeform 34"/>
          <p:cNvSpPr>
            <a:spLocks/>
          </p:cNvSpPr>
          <p:nvPr/>
        </p:nvSpPr>
        <p:spPr bwMode="auto">
          <a:xfrm>
            <a:off x="7592330" y="3335558"/>
            <a:ext cx="659142" cy="1263"/>
          </a:xfrm>
          <a:custGeom>
            <a:avLst/>
            <a:gdLst>
              <a:gd name="T0" fmla="*/ 2147483647 w 522"/>
              <a:gd name="T1" fmla="*/ 0 h 1588"/>
              <a:gd name="T2" fmla="*/ 2147483647 w 522"/>
              <a:gd name="T3" fmla="*/ 0 h 1588"/>
              <a:gd name="T4" fmla="*/ 0 w 522"/>
              <a:gd name="T5" fmla="*/ 0 h 1588"/>
              <a:gd name="T6" fmla="*/ 0 60000 65536"/>
              <a:gd name="T7" fmla="*/ 0 60000 65536"/>
              <a:gd name="T8" fmla="*/ 0 60000 65536"/>
              <a:gd name="T9" fmla="*/ 0 w 522"/>
              <a:gd name="T10" fmla="*/ 0 h 1588"/>
              <a:gd name="T11" fmla="*/ 522 w 522"/>
              <a:gd name="T12" fmla="*/ 1588 h 1588"/>
            </a:gdLst>
            <a:ahLst/>
            <a:cxnLst>
              <a:cxn ang="T6">
                <a:pos x="T0" y="T1"/>
              </a:cxn>
              <a:cxn ang="T7">
                <a:pos x="T2" y="T3"/>
              </a:cxn>
              <a:cxn ang="T8">
                <a:pos x="T4" y="T5"/>
              </a:cxn>
            </a:cxnLst>
            <a:rect l="T9" t="T10" r="T11" b="T12"/>
            <a:pathLst>
              <a:path w="522" h="1588">
                <a:moveTo>
                  <a:pt x="522" y="0"/>
                </a:moveTo>
                <a:lnTo>
                  <a:pt x="261" y="0"/>
                </a:lnTo>
                <a:lnTo>
                  <a:pt x="0" y="0"/>
                </a:lnTo>
              </a:path>
            </a:pathLst>
          </a:custGeom>
          <a:solidFill>
            <a:schemeClr val="accent1"/>
          </a:solidFill>
          <a:ln w="26988">
            <a:solidFill>
              <a:schemeClr val="accent1"/>
            </a:solidFill>
            <a:round/>
            <a:headEnd/>
            <a:tailEnd/>
          </a:ln>
        </p:spPr>
        <p:txBody>
          <a:bodyPr/>
          <a:lstStyle/>
          <a:p>
            <a:pPr defTabSz="727319"/>
            <a:endParaRPr lang="en-US" sz="1432" b="1">
              <a:solidFill>
                <a:prstClr val="black"/>
              </a:solidFill>
              <a:latin typeface="Calibri"/>
            </a:endParaRPr>
          </a:p>
        </p:txBody>
      </p:sp>
      <p:sp>
        <p:nvSpPr>
          <p:cNvPr id="49187" name="Freeform 35"/>
          <p:cNvSpPr>
            <a:spLocks/>
          </p:cNvSpPr>
          <p:nvPr/>
        </p:nvSpPr>
        <p:spPr bwMode="auto">
          <a:xfrm>
            <a:off x="6952129" y="3532544"/>
            <a:ext cx="766474" cy="1263"/>
          </a:xfrm>
          <a:custGeom>
            <a:avLst/>
            <a:gdLst>
              <a:gd name="T0" fmla="*/ 2147483647 w 607"/>
              <a:gd name="T1" fmla="*/ 0 h 1588"/>
              <a:gd name="T2" fmla="*/ 2147483647 w 607"/>
              <a:gd name="T3" fmla="*/ 0 h 1588"/>
              <a:gd name="T4" fmla="*/ 0 w 607"/>
              <a:gd name="T5" fmla="*/ 0 h 1588"/>
              <a:gd name="T6" fmla="*/ 0 60000 65536"/>
              <a:gd name="T7" fmla="*/ 0 60000 65536"/>
              <a:gd name="T8" fmla="*/ 0 60000 65536"/>
              <a:gd name="T9" fmla="*/ 0 w 607"/>
              <a:gd name="T10" fmla="*/ 0 h 1588"/>
              <a:gd name="T11" fmla="*/ 607 w 607"/>
              <a:gd name="T12" fmla="*/ 1588 h 1588"/>
            </a:gdLst>
            <a:ahLst/>
            <a:cxnLst>
              <a:cxn ang="T6">
                <a:pos x="T0" y="T1"/>
              </a:cxn>
              <a:cxn ang="T7">
                <a:pos x="T2" y="T3"/>
              </a:cxn>
              <a:cxn ang="T8">
                <a:pos x="T4" y="T5"/>
              </a:cxn>
            </a:cxnLst>
            <a:rect l="T9" t="T10" r="T11" b="T12"/>
            <a:pathLst>
              <a:path w="607" h="1588">
                <a:moveTo>
                  <a:pt x="607" y="0"/>
                </a:moveTo>
                <a:lnTo>
                  <a:pt x="304" y="0"/>
                </a:lnTo>
                <a:lnTo>
                  <a:pt x="0" y="0"/>
                </a:lnTo>
              </a:path>
            </a:pathLst>
          </a:custGeom>
          <a:solidFill>
            <a:schemeClr val="accent1"/>
          </a:solidFill>
          <a:ln w="26988">
            <a:solidFill>
              <a:schemeClr val="accent1"/>
            </a:solidFill>
            <a:round/>
            <a:headEnd/>
            <a:tailEnd/>
          </a:ln>
        </p:spPr>
        <p:txBody>
          <a:bodyPr/>
          <a:lstStyle/>
          <a:p>
            <a:pPr defTabSz="727319"/>
            <a:endParaRPr lang="en-US" sz="1432" b="1">
              <a:solidFill>
                <a:prstClr val="black"/>
              </a:solidFill>
              <a:latin typeface="Calibri"/>
            </a:endParaRPr>
          </a:p>
        </p:txBody>
      </p:sp>
      <p:sp>
        <p:nvSpPr>
          <p:cNvPr id="49188" name="Rectangle 36"/>
          <p:cNvSpPr>
            <a:spLocks noChangeArrowheads="1"/>
          </p:cNvSpPr>
          <p:nvPr/>
        </p:nvSpPr>
        <p:spPr bwMode="auto">
          <a:xfrm>
            <a:off x="3866029" y="2378414"/>
            <a:ext cx="44884" cy="19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u="sng">
                <a:solidFill>
                  <a:schemeClr val="tx1"/>
                </a:solidFill>
                <a:latin typeface="Times" panose="02020603050405020304" pitchFamily="18" charset="0"/>
                <a:ea typeface="ＭＳ Ｐゴシック" panose="020B0600070205080204" pitchFamily="34" charset="-128"/>
              </a:defRPr>
            </a:lvl1pPr>
            <a:lvl2pPr marL="742950" indent="-285750">
              <a:defRPr sz="2400" u="sng">
                <a:solidFill>
                  <a:schemeClr val="tx1"/>
                </a:solidFill>
                <a:latin typeface="Times" panose="02020603050405020304" pitchFamily="18" charset="0"/>
                <a:ea typeface="ＭＳ Ｐゴシック" panose="020B0600070205080204" pitchFamily="34" charset="-128"/>
              </a:defRPr>
            </a:lvl2pPr>
            <a:lvl3pPr marL="1143000" indent="-228600">
              <a:defRPr sz="2400" u="sng">
                <a:solidFill>
                  <a:schemeClr val="tx1"/>
                </a:solidFill>
                <a:latin typeface="Times" panose="02020603050405020304" pitchFamily="18" charset="0"/>
                <a:ea typeface="ＭＳ Ｐゴシック" panose="020B0600070205080204" pitchFamily="34" charset="-128"/>
              </a:defRPr>
            </a:lvl3pPr>
            <a:lvl4pPr marL="1600200" indent="-228600">
              <a:defRPr sz="2400" u="sng">
                <a:solidFill>
                  <a:schemeClr val="tx1"/>
                </a:solidFill>
                <a:latin typeface="Times" panose="02020603050405020304" pitchFamily="18" charset="0"/>
                <a:ea typeface="ＭＳ Ｐゴシック" panose="020B0600070205080204" pitchFamily="34" charset="-128"/>
              </a:defRPr>
            </a:lvl4pPr>
            <a:lvl5pPr marL="2057400" indent="-228600">
              <a:defRPr sz="2400" u="sng">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defTabSz="727319"/>
            <a:r>
              <a:rPr lang="en-US" altLang="en-US" sz="1273" b="1" u="none">
                <a:solidFill>
                  <a:prstClr val="black"/>
                </a:solidFill>
                <a:latin typeface="Arial" panose="020B0604020202020204" pitchFamily="34" charset="0"/>
              </a:rPr>
              <a:t> </a:t>
            </a:r>
            <a:endParaRPr lang="en-US" altLang="en-US" sz="2227" b="1" u="none">
              <a:solidFill>
                <a:prstClr val="black"/>
              </a:solidFill>
            </a:endParaRPr>
          </a:p>
        </p:txBody>
      </p:sp>
      <p:sp>
        <p:nvSpPr>
          <p:cNvPr id="49189" name="Rectangle 37"/>
          <p:cNvSpPr>
            <a:spLocks noChangeArrowheads="1"/>
          </p:cNvSpPr>
          <p:nvPr/>
        </p:nvSpPr>
        <p:spPr bwMode="auto">
          <a:xfrm>
            <a:off x="2849537" y="3278738"/>
            <a:ext cx="1373774" cy="19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u="sng">
                <a:solidFill>
                  <a:schemeClr val="tx1"/>
                </a:solidFill>
                <a:latin typeface="Times" panose="02020603050405020304" pitchFamily="18" charset="0"/>
                <a:ea typeface="ＭＳ Ｐゴシック" panose="020B0600070205080204" pitchFamily="34" charset="-128"/>
              </a:defRPr>
            </a:lvl1pPr>
            <a:lvl2pPr marL="742950" indent="-285750">
              <a:defRPr sz="2400" u="sng">
                <a:solidFill>
                  <a:schemeClr val="tx1"/>
                </a:solidFill>
                <a:latin typeface="Times" panose="02020603050405020304" pitchFamily="18" charset="0"/>
                <a:ea typeface="ＭＳ Ｐゴシック" panose="020B0600070205080204" pitchFamily="34" charset="-128"/>
              </a:defRPr>
            </a:lvl2pPr>
            <a:lvl3pPr marL="1143000" indent="-228600">
              <a:defRPr sz="2400" u="sng">
                <a:solidFill>
                  <a:schemeClr val="tx1"/>
                </a:solidFill>
                <a:latin typeface="Times" panose="02020603050405020304" pitchFamily="18" charset="0"/>
                <a:ea typeface="ＭＳ Ｐゴシック" panose="020B0600070205080204" pitchFamily="34" charset="-128"/>
              </a:defRPr>
            </a:lvl3pPr>
            <a:lvl4pPr marL="1600200" indent="-228600">
              <a:defRPr sz="2400" u="sng">
                <a:solidFill>
                  <a:schemeClr val="tx1"/>
                </a:solidFill>
                <a:latin typeface="Times" panose="02020603050405020304" pitchFamily="18" charset="0"/>
                <a:ea typeface="ＭＳ Ｐゴシック" panose="020B0600070205080204" pitchFamily="34" charset="-128"/>
              </a:defRPr>
            </a:lvl4pPr>
            <a:lvl5pPr marL="2057400" indent="-228600">
              <a:defRPr sz="2400" u="sng">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defTabSz="727319"/>
            <a:r>
              <a:rPr lang="en-US" altLang="en-US" sz="1273" b="1" u="none">
                <a:solidFill>
                  <a:prstClr val="black"/>
                </a:solidFill>
                <a:latin typeface="Arial" panose="020B0604020202020204" pitchFamily="34" charset="0"/>
              </a:rPr>
              <a:t>70 to &lt; 100 mg/dL</a:t>
            </a:r>
            <a:endParaRPr lang="en-US" altLang="en-US" sz="2227" b="1" u="none">
              <a:solidFill>
                <a:prstClr val="black"/>
              </a:solidFill>
            </a:endParaRPr>
          </a:p>
        </p:txBody>
      </p:sp>
      <p:sp>
        <p:nvSpPr>
          <p:cNvPr id="49190" name="Rectangle 38"/>
          <p:cNvSpPr>
            <a:spLocks noChangeArrowheads="1"/>
          </p:cNvSpPr>
          <p:nvPr/>
        </p:nvSpPr>
        <p:spPr bwMode="auto">
          <a:xfrm>
            <a:off x="2887419" y="3476985"/>
            <a:ext cx="856004" cy="19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u="sng">
                <a:solidFill>
                  <a:schemeClr val="tx1"/>
                </a:solidFill>
                <a:latin typeface="Times" panose="02020603050405020304" pitchFamily="18" charset="0"/>
                <a:ea typeface="ＭＳ Ｐゴシック" panose="020B0600070205080204" pitchFamily="34" charset="-128"/>
              </a:defRPr>
            </a:lvl1pPr>
            <a:lvl2pPr marL="742950" indent="-285750">
              <a:defRPr sz="2400" u="sng">
                <a:solidFill>
                  <a:schemeClr val="tx1"/>
                </a:solidFill>
                <a:latin typeface="Times" panose="02020603050405020304" pitchFamily="18" charset="0"/>
                <a:ea typeface="ＭＳ Ｐゴシック" panose="020B0600070205080204" pitchFamily="34" charset="-128"/>
              </a:defRPr>
            </a:lvl2pPr>
            <a:lvl3pPr marL="1143000" indent="-228600">
              <a:defRPr sz="2400" u="sng">
                <a:solidFill>
                  <a:schemeClr val="tx1"/>
                </a:solidFill>
                <a:latin typeface="Times" panose="02020603050405020304" pitchFamily="18" charset="0"/>
                <a:ea typeface="ＭＳ Ｐゴシック" panose="020B0600070205080204" pitchFamily="34" charset="-128"/>
              </a:defRPr>
            </a:lvl3pPr>
            <a:lvl4pPr marL="1600200" indent="-228600">
              <a:defRPr sz="2400" u="sng">
                <a:solidFill>
                  <a:schemeClr val="tx1"/>
                </a:solidFill>
                <a:latin typeface="Times" panose="02020603050405020304" pitchFamily="18" charset="0"/>
                <a:ea typeface="ＭＳ Ｐゴシック" panose="020B0600070205080204" pitchFamily="34" charset="-128"/>
              </a:defRPr>
            </a:lvl4pPr>
            <a:lvl5pPr marL="2057400" indent="-228600">
              <a:defRPr sz="2400" u="sng">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defTabSz="727319"/>
            <a:r>
              <a:rPr lang="en-US" altLang="en-US" sz="1273" b="1" u="none">
                <a:solidFill>
                  <a:prstClr val="black"/>
                </a:solidFill>
                <a:latin typeface="Arial" panose="020B0604020202020204" pitchFamily="34" charset="0"/>
              </a:rPr>
              <a:t>&lt; 70 mg/dL</a:t>
            </a:r>
            <a:endParaRPr lang="en-US" altLang="en-US" sz="2227" b="1" u="none">
              <a:solidFill>
                <a:prstClr val="black"/>
              </a:solidFill>
            </a:endParaRPr>
          </a:p>
        </p:txBody>
      </p:sp>
      <p:sp>
        <p:nvSpPr>
          <p:cNvPr id="49191" name="Rectangle 39"/>
          <p:cNvSpPr>
            <a:spLocks noChangeArrowheads="1"/>
          </p:cNvSpPr>
          <p:nvPr/>
        </p:nvSpPr>
        <p:spPr bwMode="auto">
          <a:xfrm>
            <a:off x="4446883" y="2378415"/>
            <a:ext cx="1043555" cy="220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u="sng">
                <a:solidFill>
                  <a:schemeClr val="tx1"/>
                </a:solidFill>
                <a:latin typeface="Times" panose="02020603050405020304" pitchFamily="18" charset="0"/>
                <a:ea typeface="ＭＳ Ｐゴシック" panose="020B0600070205080204" pitchFamily="34" charset="-128"/>
              </a:defRPr>
            </a:lvl1pPr>
            <a:lvl2pPr marL="742950" indent="-285750">
              <a:defRPr sz="2400" u="sng">
                <a:solidFill>
                  <a:schemeClr val="tx1"/>
                </a:solidFill>
                <a:latin typeface="Times" panose="02020603050405020304" pitchFamily="18" charset="0"/>
                <a:ea typeface="ＭＳ Ｐゴシック" panose="020B0600070205080204" pitchFamily="34" charset="-128"/>
              </a:defRPr>
            </a:lvl2pPr>
            <a:lvl3pPr marL="1143000" indent="-228600">
              <a:defRPr sz="2400" u="sng">
                <a:solidFill>
                  <a:schemeClr val="tx1"/>
                </a:solidFill>
                <a:latin typeface="Times" panose="02020603050405020304" pitchFamily="18" charset="0"/>
                <a:ea typeface="ＭＳ Ｐゴシック" panose="020B0600070205080204" pitchFamily="34" charset="-128"/>
              </a:defRPr>
            </a:lvl3pPr>
            <a:lvl4pPr marL="1600200" indent="-228600">
              <a:defRPr sz="2400" u="sng">
                <a:solidFill>
                  <a:schemeClr val="tx1"/>
                </a:solidFill>
                <a:latin typeface="Times" panose="02020603050405020304" pitchFamily="18" charset="0"/>
                <a:ea typeface="ＭＳ Ｐゴシック" panose="020B0600070205080204" pitchFamily="34" charset="-128"/>
              </a:defRPr>
            </a:lvl4pPr>
            <a:lvl5pPr marL="2057400" indent="-228600">
              <a:defRPr sz="2400" u="sng">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defTabSz="727319"/>
            <a:r>
              <a:rPr lang="en-US" altLang="en-US" sz="1432" b="1" u="none">
                <a:solidFill>
                  <a:prstClr val="black"/>
                </a:solidFill>
                <a:latin typeface="Arial" panose="020B0604020202020204" pitchFamily="34" charset="0"/>
              </a:rPr>
              <a:t>HR (95% CI)</a:t>
            </a:r>
            <a:endParaRPr lang="en-US" altLang="en-US" sz="1432" b="1" u="none">
              <a:solidFill>
                <a:prstClr val="black"/>
              </a:solidFill>
            </a:endParaRPr>
          </a:p>
        </p:txBody>
      </p:sp>
      <p:sp>
        <p:nvSpPr>
          <p:cNvPr id="49192" name="Rectangle 40"/>
          <p:cNvSpPr>
            <a:spLocks noChangeArrowheads="1"/>
          </p:cNvSpPr>
          <p:nvPr/>
        </p:nvSpPr>
        <p:spPr bwMode="auto">
          <a:xfrm>
            <a:off x="4328186" y="3278738"/>
            <a:ext cx="1200650" cy="19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u="sng">
                <a:solidFill>
                  <a:schemeClr val="tx1"/>
                </a:solidFill>
                <a:latin typeface="Times" panose="02020603050405020304" pitchFamily="18" charset="0"/>
                <a:ea typeface="ＭＳ Ｐゴシック" panose="020B0600070205080204" pitchFamily="34" charset="-128"/>
              </a:defRPr>
            </a:lvl1pPr>
            <a:lvl2pPr marL="742950" indent="-285750">
              <a:defRPr sz="2400" u="sng">
                <a:solidFill>
                  <a:schemeClr val="tx1"/>
                </a:solidFill>
                <a:latin typeface="Times" panose="02020603050405020304" pitchFamily="18" charset="0"/>
                <a:ea typeface="ＭＳ Ｐゴシック" panose="020B0600070205080204" pitchFamily="34" charset="-128"/>
              </a:defRPr>
            </a:lvl2pPr>
            <a:lvl3pPr marL="1143000" indent="-228600">
              <a:defRPr sz="2400" u="sng">
                <a:solidFill>
                  <a:schemeClr val="tx1"/>
                </a:solidFill>
                <a:latin typeface="Times" panose="02020603050405020304" pitchFamily="18" charset="0"/>
                <a:ea typeface="ＭＳ Ｐゴシック" panose="020B0600070205080204" pitchFamily="34" charset="-128"/>
              </a:defRPr>
            </a:lvl3pPr>
            <a:lvl4pPr marL="1600200" indent="-228600">
              <a:defRPr sz="2400" u="sng">
                <a:solidFill>
                  <a:schemeClr val="tx1"/>
                </a:solidFill>
                <a:latin typeface="Times" panose="02020603050405020304" pitchFamily="18" charset="0"/>
                <a:ea typeface="ＭＳ Ｐゴシック" panose="020B0600070205080204" pitchFamily="34" charset="-128"/>
              </a:defRPr>
            </a:lvl4pPr>
            <a:lvl5pPr marL="2057400" indent="-228600">
              <a:defRPr sz="2400" u="sng">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defTabSz="727319"/>
            <a:r>
              <a:rPr lang="en-US" altLang="en-US" sz="1273" b="1" u="none">
                <a:solidFill>
                  <a:prstClr val="black"/>
                </a:solidFill>
                <a:latin typeface="Arial" panose="020B0604020202020204" pitchFamily="34" charset="0"/>
              </a:rPr>
              <a:t>1.01 (0.81, 1.27)</a:t>
            </a:r>
            <a:endParaRPr lang="en-US" altLang="en-US" sz="2227" b="1" u="none">
              <a:solidFill>
                <a:prstClr val="black"/>
              </a:solidFill>
            </a:endParaRPr>
          </a:p>
        </p:txBody>
      </p:sp>
      <p:sp>
        <p:nvSpPr>
          <p:cNvPr id="49193" name="Rectangle 41"/>
          <p:cNvSpPr>
            <a:spLocks noChangeArrowheads="1"/>
          </p:cNvSpPr>
          <p:nvPr/>
        </p:nvSpPr>
        <p:spPr bwMode="auto">
          <a:xfrm>
            <a:off x="4328186" y="3476985"/>
            <a:ext cx="1200650" cy="19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u="sng">
                <a:solidFill>
                  <a:schemeClr val="tx1"/>
                </a:solidFill>
                <a:latin typeface="Times" panose="02020603050405020304" pitchFamily="18" charset="0"/>
                <a:ea typeface="ＭＳ Ｐゴシック" panose="020B0600070205080204" pitchFamily="34" charset="-128"/>
              </a:defRPr>
            </a:lvl1pPr>
            <a:lvl2pPr marL="742950" indent="-285750">
              <a:defRPr sz="2400" u="sng">
                <a:solidFill>
                  <a:schemeClr val="tx1"/>
                </a:solidFill>
                <a:latin typeface="Times" panose="02020603050405020304" pitchFamily="18" charset="0"/>
                <a:ea typeface="ＭＳ Ｐゴシック" panose="020B0600070205080204" pitchFamily="34" charset="-128"/>
              </a:defRPr>
            </a:lvl2pPr>
            <a:lvl3pPr marL="1143000" indent="-228600">
              <a:defRPr sz="2400" u="sng">
                <a:solidFill>
                  <a:schemeClr val="tx1"/>
                </a:solidFill>
                <a:latin typeface="Times" panose="02020603050405020304" pitchFamily="18" charset="0"/>
                <a:ea typeface="ＭＳ Ｐゴシック" panose="020B0600070205080204" pitchFamily="34" charset="-128"/>
              </a:defRPr>
            </a:lvl3pPr>
            <a:lvl4pPr marL="1600200" indent="-228600">
              <a:defRPr sz="2400" u="sng">
                <a:solidFill>
                  <a:schemeClr val="tx1"/>
                </a:solidFill>
                <a:latin typeface="Times" panose="02020603050405020304" pitchFamily="18" charset="0"/>
                <a:ea typeface="ＭＳ Ｐゴシック" panose="020B0600070205080204" pitchFamily="34" charset="-128"/>
              </a:defRPr>
            </a:lvl4pPr>
            <a:lvl5pPr marL="2057400" indent="-228600">
              <a:defRPr sz="2400" u="sng">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defTabSz="727319"/>
            <a:r>
              <a:rPr lang="en-US" altLang="en-US" sz="1273" b="1" u="none">
                <a:solidFill>
                  <a:prstClr val="black"/>
                </a:solidFill>
                <a:latin typeface="Arial" panose="020B0604020202020204" pitchFamily="34" charset="0"/>
              </a:rPr>
              <a:t>0.72 (0.59, 0.89)</a:t>
            </a:r>
            <a:endParaRPr lang="en-US" altLang="en-US" sz="2227" b="1" u="none">
              <a:solidFill>
                <a:prstClr val="black"/>
              </a:solidFill>
            </a:endParaRPr>
          </a:p>
        </p:txBody>
      </p:sp>
      <p:sp>
        <p:nvSpPr>
          <p:cNvPr id="49194" name="Rectangle 42"/>
          <p:cNvSpPr>
            <a:spLocks noChangeArrowheads="1"/>
          </p:cNvSpPr>
          <p:nvPr/>
        </p:nvSpPr>
        <p:spPr bwMode="auto">
          <a:xfrm>
            <a:off x="5876288" y="2378415"/>
            <a:ext cx="644407" cy="220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u="sng">
                <a:solidFill>
                  <a:schemeClr val="tx1"/>
                </a:solidFill>
                <a:latin typeface="Times" panose="02020603050405020304" pitchFamily="18" charset="0"/>
                <a:ea typeface="ＭＳ Ｐゴシック" panose="020B0600070205080204" pitchFamily="34" charset="-128"/>
              </a:defRPr>
            </a:lvl1pPr>
            <a:lvl2pPr marL="742950" indent="-285750">
              <a:defRPr sz="2400" u="sng">
                <a:solidFill>
                  <a:schemeClr val="tx1"/>
                </a:solidFill>
                <a:latin typeface="Times" panose="02020603050405020304" pitchFamily="18" charset="0"/>
                <a:ea typeface="ＭＳ Ｐゴシック" panose="020B0600070205080204" pitchFamily="34" charset="-128"/>
              </a:defRPr>
            </a:lvl2pPr>
            <a:lvl3pPr marL="1143000" indent="-228600">
              <a:defRPr sz="2400" u="sng">
                <a:solidFill>
                  <a:schemeClr val="tx1"/>
                </a:solidFill>
                <a:latin typeface="Times" panose="02020603050405020304" pitchFamily="18" charset="0"/>
                <a:ea typeface="ＭＳ Ｐゴシック" panose="020B0600070205080204" pitchFamily="34" charset="-128"/>
              </a:defRPr>
            </a:lvl3pPr>
            <a:lvl4pPr marL="1600200" indent="-228600">
              <a:defRPr sz="2400" u="sng">
                <a:solidFill>
                  <a:schemeClr val="tx1"/>
                </a:solidFill>
                <a:latin typeface="Times" panose="02020603050405020304" pitchFamily="18" charset="0"/>
                <a:ea typeface="ＭＳ Ｐゴシック" panose="020B0600070205080204" pitchFamily="34" charset="-128"/>
              </a:defRPr>
            </a:lvl4pPr>
            <a:lvl5pPr marL="2057400" indent="-228600">
              <a:defRPr sz="2400" u="sng">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defTabSz="727319"/>
            <a:r>
              <a:rPr lang="en-US" altLang="en-US" sz="1432" b="1" u="none">
                <a:solidFill>
                  <a:prstClr val="black"/>
                </a:solidFill>
                <a:latin typeface="Arial" panose="020B0604020202020204" pitchFamily="34" charset="0"/>
              </a:rPr>
              <a:t>p-value</a:t>
            </a:r>
            <a:endParaRPr lang="en-US" altLang="en-US" sz="1432" b="1" u="none">
              <a:solidFill>
                <a:prstClr val="black"/>
              </a:solidFill>
            </a:endParaRPr>
          </a:p>
        </p:txBody>
      </p:sp>
      <p:sp>
        <p:nvSpPr>
          <p:cNvPr id="49195" name="Rectangle 43"/>
          <p:cNvSpPr>
            <a:spLocks noChangeArrowheads="1"/>
          </p:cNvSpPr>
          <p:nvPr/>
        </p:nvSpPr>
        <p:spPr bwMode="auto">
          <a:xfrm>
            <a:off x="5890178" y="3278738"/>
            <a:ext cx="501740" cy="19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u="sng">
                <a:solidFill>
                  <a:schemeClr val="tx1"/>
                </a:solidFill>
                <a:latin typeface="Times" panose="02020603050405020304" pitchFamily="18" charset="0"/>
                <a:ea typeface="ＭＳ Ｐゴシック" panose="020B0600070205080204" pitchFamily="34" charset="-128"/>
              </a:defRPr>
            </a:lvl1pPr>
            <a:lvl2pPr marL="742950" indent="-285750">
              <a:defRPr sz="2400" u="sng">
                <a:solidFill>
                  <a:schemeClr val="tx1"/>
                </a:solidFill>
                <a:latin typeface="Times" panose="02020603050405020304" pitchFamily="18" charset="0"/>
                <a:ea typeface="ＭＳ Ｐゴシック" panose="020B0600070205080204" pitchFamily="34" charset="-128"/>
              </a:defRPr>
            </a:lvl2pPr>
            <a:lvl3pPr marL="1143000" indent="-228600">
              <a:defRPr sz="2400" u="sng">
                <a:solidFill>
                  <a:schemeClr val="tx1"/>
                </a:solidFill>
                <a:latin typeface="Times" panose="02020603050405020304" pitchFamily="18" charset="0"/>
                <a:ea typeface="ＭＳ Ｐゴシック" panose="020B0600070205080204" pitchFamily="34" charset="-128"/>
              </a:defRPr>
            </a:lvl3pPr>
            <a:lvl4pPr marL="1600200" indent="-228600">
              <a:defRPr sz="2400" u="sng">
                <a:solidFill>
                  <a:schemeClr val="tx1"/>
                </a:solidFill>
                <a:latin typeface="Times" panose="02020603050405020304" pitchFamily="18" charset="0"/>
                <a:ea typeface="ＭＳ Ｐゴシック" panose="020B0600070205080204" pitchFamily="34" charset="-128"/>
              </a:defRPr>
            </a:lvl4pPr>
            <a:lvl5pPr marL="2057400" indent="-228600">
              <a:defRPr sz="2400" u="sng">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defTabSz="727319"/>
            <a:r>
              <a:rPr lang="en-US" altLang="en-US" sz="1273" b="1" u="none">
                <a:solidFill>
                  <a:prstClr val="black"/>
                </a:solidFill>
                <a:latin typeface="Arial" panose="020B0604020202020204" pitchFamily="34" charset="0"/>
              </a:rPr>
              <a:t>0.9076</a:t>
            </a:r>
            <a:endParaRPr lang="en-US" altLang="en-US" sz="2227" b="1" u="none">
              <a:solidFill>
                <a:prstClr val="black"/>
              </a:solidFill>
            </a:endParaRPr>
          </a:p>
        </p:txBody>
      </p:sp>
      <p:sp>
        <p:nvSpPr>
          <p:cNvPr id="49196" name="Rectangle 44"/>
          <p:cNvSpPr>
            <a:spLocks noChangeArrowheads="1"/>
          </p:cNvSpPr>
          <p:nvPr/>
        </p:nvSpPr>
        <p:spPr bwMode="auto">
          <a:xfrm>
            <a:off x="5890178" y="3476985"/>
            <a:ext cx="501740" cy="19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u="sng">
                <a:solidFill>
                  <a:schemeClr val="tx1"/>
                </a:solidFill>
                <a:latin typeface="Times" panose="02020603050405020304" pitchFamily="18" charset="0"/>
                <a:ea typeface="ＭＳ Ｐゴシック" panose="020B0600070205080204" pitchFamily="34" charset="-128"/>
              </a:defRPr>
            </a:lvl1pPr>
            <a:lvl2pPr marL="742950" indent="-285750">
              <a:defRPr sz="2400" u="sng">
                <a:solidFill>
                  <a:schemeClr val="tx1"/>
                </a:solidFill>
                <a:latin typeface="Times" panose="02020603050405020304" pitchFamily="18" charset="0"/>
                <a:ea typeface="ＭＳ Ｐゴシック" panose="020B0600070205080204" pitchFamily="34" charset="-128"/>
              </a:defRPr>
            </a:lvl2pPr>
            <a:lvl3pPr marL="1143000" indent="-228600">
              <a:defRPr sz="2400" u="sng">
                <a:solidFill>
                  <a:schemeClr val="tx1"/>
                </a:solidFill>
                <a:latin typeface="Times" panose="02020603050405020304" pitchFamily="18" charset="0"/>
                <a:ea typeface="ＭＳ Ｐゴシック" panose="020B0600070205080204" pitchFamily="34" charset="-128"/>
              </a:defRPr>
            </a:lvl3pPr>
            <a:lvl4pPr marL="1600200" indent="-228600">
              <a:defRPr sz="2400" u="sng">
                <a:solidFill>
                  <a:schemeClr val="tx1"/>
                </a:solidFill>
                <a:latin typeface="Times" panose="02020603050405020304" pitchFamily="18" charset="0"/>
                <a:ea typeface="ＭＳ Ｐゴシック" panose="020B0600070205080204" pitchFamily="34" charset="-128"/>
              </a:defRPr>
            </a:lvl4pPr>
            <a:lvl5pPr marL="2057400" indent="-228600">
              <a:defRPr sz="2400" u="sng">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defTabSz="727319"/>
            <a:r>
              <a:rPr lang="en-US" altLang="en-US" sz="1273" b="1" u="none">
                <a:solidFill>
                  <a:prstClr val="black"/>
                </a:solidFill>
                <a:latin typeface="Arial" panose="020B0604020202020204" pitchFamily="34" charset="0"/>
              </a:rPr>
              <a:t>0.0016</a:t>
            </a:r>
            <a:endParaRPr lang="en-US" altLang="en-US" sz="2227" b="1" u="none">
              <a:solidFill>
                <a:prstClr val="black"/>
              </a:solidFill>
            </a:endParaRPr>
          </a:p>
        </p:txBody>
      </p:sp>
      <p:sp>
        <p:nvSpPr>
          <p:cNvPr id="49197" name="Rectangle 45"/>
          <p:cNvSpPr>
            <a:spLocks noChangeArrowheads="1"/>
          </p:cNvSpPr>
          <p:nvPr/>
        </p:nvSpPr>
        <p:spPr bwMode="auto">
          <a:xfrm>
            <a:off x="2646238" y="2636009"/>
            <a:ext cx="952184" cy="24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u="sng">
                <a:solidFill>
                  <a:schemeClr val="tx1"/>
                </a:solidFill>
                <a:latin typeface="Times" panose="02020603050405020304" pitchFamily="18" charset="0"/>
                <a:ea typeface="ＭＳ Ｐゴシック" panose="020B0600070205080204" pitchFamily="34" charset="-128"/>
              </a:defRPr>
            </a:lvl1pPr>
            <a:lvl2pPr marL="742950" indent="-285750">
              <a:defRPr sz="2400" u="sng">
                <a:solidFill>
                  <a:schemeClr val="tx1"/>
                </a:solidFill>
                <a:latin typeface="Times" panose="02020603050405020304" pitchFamily="18" charset="0"/>
                <a:ea typeface="ＭＳ Ｐゴシック" panose="020B0600070205080204" pitchFamily="34" charset="-128"/>
              </a:defRPr>
            </a:lvl2pPr>
            <a:lvl3pPr marL="1143000" indent="-228600">
              <a:defRPr sz="2400" u="sng">
                <a:solidFill>
                  <a:schemeClr val="tx1"/>
                </a:solidFill>
                <a:latin typeface="Times" panose="02020603050405020304" pitchFamily="18" charset="0"/>
                <a:ea typeface="ＭＳ Ｐゴシック" panose="020B0600070205080204" pitchFamily="34" charset="-128"/>
              </a:defRPr>
            </a:lvl3pPr>
            <a:lvl4pPr marL="1600200" indent="-228600">
              <a:defRPr sz="2400" u="sng">
                <a:solidFill>
                  <a:schemeClr val="tx1"/>
                </a:solidFill>
                <a:latin typeface="Times" panose="02020603050405020304" pitchFamily="18" charset="0"/>
                <a:ea typeface="ＭＳ Ｐゴシック" panose="020B0600070205080204" pitchFamily="34" charset="-128"/>
              </a:defRPr>
            </a:lvl4pPr>
            <a:lvl5pPr marL="2057400" indent="-228600">
              <a:defRPr sz="2400" u="sng">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defTabSz="727319"/>
            <a:r>
              <a:rPr lang="en-US" altLang="en-US" sz="1591" b="1" u="none">
                <a:solidFill>
                  <a:prstClr val="black"/>
                </a:solidFill>
                <a:latin typeface="Arial" panose="020B0604020202020204" pitchFamily="34" charset="0"/>
              </a:rPr>
              <a:t>All Stroke</a:t>
            </a:r>
            <a:endParaRPr lang="en-US" altLang="en-US" sz="2227" b="1" u="none">
              <a:solidFill>
                <a:prstClr val="black"/>
              </a:solidFill>
            </a:endParaRPr>
          </a:p>
        </p:txBody>
      </p:sp>
      <p:sp>
        <p:nvSpPr>
          <p:cNvPr id="49198" name="Rectangle 46"/>
          <p:cNvSpPr>
            <a:spLocks noChangeArrowheads="1"/>
          </p:cNvSpPr>
          <p:nvPr/>
        </p:nvSpPr>
        <p:spPr bwMode="auto">
          <a:xfrm>
            <a:off x="7212251" y="4578079"/>
            <a:ext cx="1481175" cy="171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u="sng">
                <a:solidFill>
                  <a:schemeClr val="tx1"/>
                </a:solidFill>
                <a:latin typeface="Times" panose="02020603050405020304" pitchFamily="18" charset="0"/>
                <a:ea typeface="ＭＳ Ｐゴシック" panose="020B0600070205080204" pitchFamily="34" charset="-128"/>
              </a:defRPr>
            </a:lvl1pPr>
            <a:lvl2pPr marL="742950" indent="-285750">
              <a:defRPr sz="2400" u="sng">
                <a:solidFill>
                  <a:schemeClr val="tx1"/>
                </a:solidFill>
                <a:latin typeface="Times" panose="02020603050405020304" pitchFamily="18" charset="0"/>
                <a:ea typeface="ＭＳ Ｐゴシック" panose="020B0600070205080204" pitchFamily="34" charset="-128"/>
              </a:defRPr>
            </a:lvl2pPr>
            <a:lvl3pPr marL="1143000" indent="-228600">
              <a:defRPr sz="2400" u="sng">
                <a:solidFill>
                  <a:schemeClr val="tx1"/>
                </a:solidFill>
                <a:latin typeface="Times" panose="02020603050405020304" pitchFamily="18" charset="0"/>
                <a:ea typeface="ＭＳ Ｐゴシック" panose="020B0600070205080204" pitchFamily="34" charset="-128"/>
              </a:defRPr>
            </a:lvl3pPr>
            <a:lvl4pPr marL="1600200" indent="-228600">
              <a:defRPr sz="2400" u="sng">
                <a:solidFill>
                  <a:schemeClr val="tx1"/>
                </a:solidFill>
                <a:latin typeface="Times" panose="02020603050405020304" pitchFamily="18" charset="0"/>
                <a:ea typeface="ＭＳ Ｐゴシック" panose="020B0600070205080204" pitchFamily="34" charset="-128"/>
              </a:defRPr>
            </a:lvl4pPr>
            <a:lvl5pPr marL="2057400" indent="-228600">
              <a:defRPr sz="2400" u="sng">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defTabSz="727319"/>
            <a:r>
              <a:rPr lang="en-US" altLang="en-US" sz="1113" b="1" u="none">
                <a:solidFill>
                  <a:prstClr val="black"/>
                </a:solidFill>
                <a:latin typeface="Arial" panose="020B0604020202020204" pitchFamily="34" charset="0"/>
              </a:rPr>
              <a:t>Hazard Ratio (95% CI)</a:t>
            </a:r>
            <a:endParaRPr lang="en-US" altLang="en-US" sz="1910" b="1" u="none">
              <a:solidFill>
                <a:prstClr val="black"/>
              </a:solidFill>
            </a:endParaRPr>
          </a:p>
        </p:txBody>
      </p:sp>
      <p:sp>
        <p:nvSpPr>
          <p:cNvPr id="49199" name="Rectangle 47"/>
          <p:cNvSpPr>
            <a:spLocks noChangeArrowheads="1"/>
          </p:cNvSpPr>
          <p:nvPr/>
        </p:nvSpPr>
        <p:spPr bwMode="auto">
          <a:xfrm>
            <a:off x="7868866" y="3282523"/>
            <a:ext cx="104807" cy="106070"/>
          </a:xfrm>
          <a:prstGeom prst="rect">
            <a:avLst/>
          </a:prstGeom>
          <a:solidFill>
            <a:srgbClr val="FF0000"/>
          </a:solidFill>
          <a:ln w="0">
            <a:solidFill>
              <a:srgbClr val="FFFF00"/>
            </a:solidFill>
            <a:miter lim="800000"/>
            <a:headEnd/>
            <a:tailEnd/>
          </a:ln>
        </p:spPr>
        <p:txBody>
          <a:bodyPr/>
          <a:lstStyle>
            <a:lvl1pPr>
              <a:defRPr sz="2400" u="sng">
                <a:solidFill>
                  <a:schemeClr val="tx1"/>
                </a:solidFill>
                <a:latin typeface="Times" panose="02020603050405020304" pitchFamily="18" charset="0"/>
                <a:ea typeface="ＭＳ Ｐゴシック" panose="020B0600070205080204" pitchFamily="34" charset="-128"/>
              </a:defRPr>
            </a:lvl1pPr>
            <a:lvl2pPr marL="742950" indent="-285750">
              <a:defRPr sz="2400" u="sng">
                <a:solidFill>
                  <a:schemeClr val="tx1"/>
                </a:solidFill>
                <a:latin typeface="Times" panose="02020603050405020304" pitchFamily="18" charset="0"/>
                <a:ea typeface="ＭＳ Ｐゴシック" panose="020B0600070205080204" pitchFamily="34" charset="-128"/>
              </a:defRPr>
            </a:lvl2pPr>
            <a:lvl3pPr marL="1143000" indent="-228600">
              <a:defRPr sz="2400" u="sng">
                <a:solidFill>
                  <a:schemeClr val="tx1"/>
                </a:solidFill>
                <a:latin typeface="Times" panose="02020603050405020304" pitchFamily="18" charset="0"/>
                <a:ea typeface="ＭＳ Ｐゴシック" panose="020B0600070205080204" pitchFamily="34" charset="-128"/>
              </a:defRPr>
            </a:lvl3pPr>
            <a:lvl4pPr marL="1600200" indent="-228600">
              <a:defRPr sz="2400" u="sng">
                <a:solidFill>
                  <a:schemeClr val="tx1"/>
                </a:solidFill>
                <a:latin typeface="Times" panose="02020603050405020304" pitchFamily="18" charset="0"/>
                <a:ea typeface="ＭＳ Ｐゴシック" panose="020B0600070205080204" pitchFamily="34" charset="-128"/>
              </a:defRPr>
            </a:lvl4pPr>
            <a:lvl5pPr marL="2057400" indent="-228600">
              <a:defRPr sz="2400" u="sng">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defTabSz="727319"/>
            <a:endParaRPr lang="nl-NL" altLang="en-US" sz="1910" b="1">
              <a:solidFill>
                <a:prstClr val="black"/>
              </a:solidFill>
            </a:endParaRPr>
          </a:p>
        </p:txBody>
      </p:sp>
      <p:sp>
        <p:nvSpPr>
          <p:cNvPr id="49200" name="Rectangle 48"/>
          <p:cNvSpPr>
            <a:spLocks noChangeArrowheads="1"/>
          </p:cNvSpPr>
          <p:nvPr/>
        </p:nvSpPr>
        <p:spPr bwMode="auto">
          <a:xfrm>
            <a:off x="7282960" y="3480773"/>
            <a:ext cx="106070" cy="104806"/>
          </a:xfrm>
          <a:prstGeom prst="rect">
            <a:avLst/>
          </a:prstGeom>
          <a:solidFill>
            <a:srgbClr val="FF0000"/>
          </a:solidFill>
          <a:ln w="0">
            <a:solidFill>
              <a:srgbClr val="FFFF00"/>
            </a:solidFill>
            <a:miter lim="800000"/>
            <a:headEnd/>
            <a:tailEnd/>
          </a:ln>
        </p:spPr>
        <p:txBody>
          <a:bodyPr/>
          <a:lstStyle>
            <a:lvl1pPr>
              <a:defRPr sz="2400" u="sng">
                <a:solidFill>
                  <a:schemeClr val="tx1"/>
                </a:solidFill>
                <a:latin typeface="Times" panose="02020603050405020304" pitchFamily="18" charset="0"/>
                <a:ea typeface="ＭＳ Ｐゴシック" panose="020B0600070205080204" pitchFamily="34" charset="-128"/>
              </a:defRPr>
            </a:lvl1pPr>
            <a:lvl2pPr marL="742950" indent="-285750">
              <a:defRPr sz="2400" u="sng">
                <a:solidFill>
                  <a:schemeClr val="tx1"/>
                </a:solidFill>
                <a:latin typeface="Times" panose="02020603050405020304" pitchFamily="18" charset="0"/>
                <a:ea typeface="ＭＳ Ｐゴシック" panose="020B0600070205080204" pitchFamily="34" charset="-128"/>
              </a:defRPr>
            </a:lvl2pPr>
            <a:lvl3pPr marL="1143000" indent="-228600">
              <a:defRPr sz="2400" u="sng">
                <a:solidFill>
                  <a:schemeClr val="tx1"/>
                </a:solidFill>
                <a:latin typeface="Times" panose="02020603050405020304" pitchFamily="18" charset="0"/>
                <a:ea typeface="ＭＳ Ｐゴシック" panose="020B0600070205080204" pitchFamily="34" charset="-128"/>
              </a:defRPr>
            </a:lvl3pPr>
            <a:lvl4pPr marL="1600200" indent="-228600">
              <a:defRPr sz="2400" u="sng">
                <a:solidFill>
                  <a:schemeClr val="tx1"/>
                </a:solidFill>
                <a:latin typeface="Times" panose="02020603050405020304" pitchFamily="18" charset="0"/>
                <a:ea typeface="ＭＳ Ｐゴシック" panose="020B0600070205080204" pitchFamily="34" charset="-128"/>
              </a:defRPr>
            </a:lvl4pPr>
            <a:lvl5pPr marL="2057400" indent="-228600">
              <a:defRPr sz="2400" u="sng">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defTabSz="727319"/>
            <a:endParaRPr lang="nl-NL" altLang="en-US" sz="1910" b="1">
              <a:solidFill>
                <a:prstClr val="black"/>
              </a:solidFill>
            </a:endParaRPr>
          </a:p>
        </p:txBody>
      </p:sp>
      <p:sp>
        <p:nvSpPr>
          <p:cNvPr id="49201" name="Rectangle 49"/>
          <p:cNvSpPr>
            <a:spLocks noChangeArrowheads="1"/>
          </p:cNvSpPr>
          <p:nvPr/>
        </p:nvSpPr>
        <p:spPr bwMode="auto">
          <a:xfrm>
            <a:off x="2849537" y="3046397"/>
            <a:ext cx="1002603" cy="19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u="sng">
                <a:solidFill>
                  <a:schemeClr val="tx1"/>
                </a:solidFill>
                <a:latin typeface="Times" panose="02020603050405020304" pitchFamily="18" charset="0"/>
                <a:ea typeface="ＭＳ Ｐゴシック" panose="020B0600070205080204" pitchFamily="34" charset="-128"/>
              </a:defRPr>
            </a:lvl1pPr>
            <a:lvl2pPr marL="742950" indent="-285750">
              <a:defRPr sz="2400" u="sng">
                <a:solidFill>
                  <a:schemeClr val="tx1"/>
                </a:solidFill>
                <a:latin typeface="Times" panose="02020603050405020304" pitchFamily="18" charset="0"/>
                <a:ea typeface="ＭＳ Ｐゴシック" panose="020B0600070205080204" pitchFamily="34" charset="-128"/>
              </a:defRPr>
            </a:lvl2pPr>
            <a:lvl3pPr marL="1143000" indent="-228600">
              <a:defRPr sz="2400" u="sng">
                <a:solidFill>
                  <a:schemeClr val="tx1"/>
                </a:solidFill>
                <a:latin typeface="Times" panose="02020603050405020304" pitchFamily="18" charset="0"/>
                <a:ea typeface="ＭＳ Ｐゴシック" panose="020B0600070205080204" pitchFamily="34" charset="-128"/>
              </a:defRPr>
            </a:lvl3pPr>
            <a:lvl4pPr marL="1600200" indent="-228600">
              <a:defRPr sz="2400" u="sng">
                <a:solidFill>
                  <a:schemeClr val="tx1"/>
                </a:solidFill>
                <a:latin typeface="Times" panose="02020603050405020304" pitchFamily="18" charset="0"/>
                <a:ea typeface="ＭＳ Ｐゴシック" panose="020B0600070205080204" pitchFamily="34" charset="-128"/>
              </a:defRPr>
            </a:lvl4pPr>
            <a:lvl5pPr marL="2057400" indent="-228600">
              <a:defRPr sz="2400" u="sng">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defTabSz="727319"/>
            <a:r>
              <a:rPr lang="en-US" altLang="en-US" sz="1273" b="1" u="none" dirty="0">
                <a:solidFill>
                  <a:prstClr val="black"/>
                </a:solidFill>
                <a:latin typeface="Arial" panose="020B0604020202020204" pitchFamily="34" charset="0"/>
              </a:rPr>
              <a:t> ≥ 100 mg/</a:t>
            </a:r>
            <a:r>
              <a:rPr lang="en-US" altLang="en-US" sz="1273" b="1" u="none" dirty="0" err="1">
                <a:solidFill>
                  <a:prstClr val="black"/>
                </a:solidFill>
                <a:latin typeface="Arial" panose="020B0604020202020204" pitchFamily="34" charset="0"/>
              </a:rPr>
              <a:t>dL</a:t>
            </a:r>
            <a:endParaRPr lang="en-US" altLang="en-US" sz="2227" b="1" u="none" dirty="0">
              <a:solidFill>
                <a:prstClr val="black"/>
              </a:solidFill>
            </a:endParaRPr>
          </a:p>
        </p:txBody>
      </p:sp>
      <p:sp>
        <p:nvSpPr>
          <p:cNvPr id="49202" name="Rectangle 50"/>
          <p:cNvSpPr>
            <a:spLocks noChangeArrowheads="1"/>
          </p:cNvSpPr>
          <p:nvPr/>
        </p:nvSpPr>
        <p:spPr bwMode="auto">
          <a:xfrm>
            <a:off x="4328186" y="3046397"/>
            <a:ext cx="318998" cy="19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u="sng">
                <a:solidFill>
                  <a:schemeClr val="tx1"/>
                </a:solidFill>
                <a:latin typeface="Times" panose="02020603050405020304" pitchFamily="18" charset="0"/>
                <a:ea typeface="ＭＳ Ｐゴシック" panose="020B0600070205080204" pitchFamily="34" charset="-128"/>
              </a:defRPr>
            </a:lvl1pPr>
            <a:lvl2pPr marL="742950" indent="-285750">
              <a:defRPr sz="2400" u="sng">
                <a:solidFill>
                  <a:schemeClr val="tx1"/>
                </a:solidFill>
                <a:latin typeface="Times" panose="02020603050405020304" pitchFamily="18" charset="0"/>
                <a:ea typeface="ＭＳ Ｐゴシック" panose="020B0600070205080204" pitchFamily="34" charset="-128"/>
              </a:defRPr>
            </a:lvl2pPr>
            <a:lvl3pPr marL="1143000" indent="-228600">
              <a:defRPr sz="2400" u="sng">
                <a:solidFill>
                  <a:schemeClr val="tx1"/>
                </a:solidFill>
                <a:latin typeface="Times" panose="02020603050405020304" pitchFamily="18" charset="0"/>
                <a:ea typeface="ＭＳ Ｐゴシック" panose="020B0600070205080204" pitchFamily="34" charset="-128"/>
              </a:defRPr>
            </a:lvl3pPr>
            <a:lvl4pPr marL="1600200" indent="-228600">
              <a:defRPr sz="2400" u="sng">
                <a:solidFill>
                  <a:schemeClr val="tx1"/>
                </a:solidFill>
                <a:latin typeface="Times" panose="02020603050405020304" pitchFamily="18" charset="0"/>
                <a:ea typeface="ＭＳ Ｐゴシック" panose="020B0600070205080204" pitchFamily="34" charset="-128"/>
              </a:defRPr>
            </a:lvl4pPr>
            <a:lvl5pPr marL="2057400" indent="-228600">
              <a:defRPr sz="2400" u="sng">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defTabSz="727319"/>
            <a:r>
              <a:rPr lang="en-US" altLang="en-US" sz="1273" b="1" u="none">
                <a:solidFill>
                  <a:prstClr val="black"/>
                </a:solidFill>
                <a:latin typeface="Arial" panose="020B0604020202020204" pitchFamily="34" charset="0"/>
              </a:rPr>
              <a:t>1.00</a:t>
            </a:r>
            <a:endParaRPr lang="en-US" altLang="en-US" sz="2227" b="1" u="none">
              <a:solidFill>
                <a:prstClr val="black"/>
              </a:solidFill>
            </a:endParaRPr>
          </a:p>
        </p:txBody>
      </p:sp>
      <p:grpSp>
        <p:nvGrpSpPr>
          <p:cNvPr id="49203" name="Group 51"/>
          <p:cNvGrpSpPr>
            <a:grpSpLocks/>
          </p:cNvGrpSpPr>
          <p:nvPr/>
        </p:nvGrpSpPr>
        <p:grpSpPr bwMode="auto">
          <a:xfrm>
            <a:off x="7872654" y="3052710"/>
            <a:ext cx="101018" cy="108594"/>
            <a:chOff x="4437" y="1317"/>
            <a:chExt cx="80" cy="86"/>
          </a:xfrm>
        </p:grpSpPr>
        <p:sp>
          <p:nvSpPr>
            <p:cNvPr id="49206" name="Line 52"/>
            <p:cNvSpPr>
              <a:spLocks noChangeShapeType="1"/>
            </p:cNvSpPr>
            <p:nvPr/>
          </p:nvSpPr>
          <p:spPr bwMode="auto">
            <a:xfrm>
              <a:off x="4437" y="1317"/>
              <a:ext cx="80" cy="8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defTabSz="727319"/>
              <a:endParaRPr lang="en-US" sz="1432" b="1">
                <a:solidFill>
                  <a:prstClr val="black"/>
                </a:solidFill>
                <a:latin typeface="Calibri"/>
              </a:endParaRPr>
            </a:p>
          </p:txBody>
        </p:sp>
        <p:sp>
          <p:nvSpPr>
            <p:cNvPr id="49207" name="Line 53"/>
            <p:cNvSpPr>
              <a:spLocks noChangeShapeType="1"/>
            </p:cNvSpPr>
            <p:nvPr/>
          </p:nvSpPr>
          <p:spPr bwMode="auto">
            <a:xfrm flipH="1">
              <a:off x="4438" y="1318"/>
              <a:ext cx="79" cy="8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defTabSz="727319"/>
              <a:endParaRPr lang="en-US" sz="1432" b="1">
                <a:solidFill>
                  <a:prstClr val="black"/>
                </a:solidFill>
                <a:latin typeface="Calibri"/>
              </a:endParaRPr>
            </a:p>
          </p:txBody>
        </p:sp>
      </p:grpSp>
      <p:sp>
        <p:nvSpPr>
          <p:cNvPr id="49205" name="Text Box 56"/>
          <p:cNvSpPr txBox="1">
            <a:spLocks noChangeArrowheads="1"/>
          </p:cNvSpPr>
          <p:nvPr/>
        </p:nvSpPr>
        <p:spPr bwMode="auto">
          <a:xfrm>
            <a:off x="1771240" y="5976099"/>
            <a:ext cx="4547110" cy="241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2723" tIns="36362" rIns="72723" bIns="36362">
            <a:spAutoFit/>
          </a:bodyPr>
          <a:lstStyle>
            <a:lvl1pPr>
              <a:defRPr sz="2400" u="sng">
                <a:solidFill>
                  <a:schemeClr val="tx1"/>
                </a:solidFill>
                <a:latin typeface="Times" panose="02020603050405020304" pitchFamily="18" charset="0"/>
                <a:ea typeface="ＭＳ Ｐゴシック" panose="020B0600070205080204" pitchFamily="34" charset="-128"/>
              </a:defRPr>
            </a:lvl1pPr>
            <a:lvl2pPr marL="742950" indent="-285750">
              <a:defRPr sz="2400" u="sng">
                <a:solidFill>
                  <a:schemeClr val="tx1"/>
                </a:solidFill>
                <a:latin typeface="Times" panose="02020603050405020304" pitchFamily="18" charset="0"/>
                <a:ea typeface="ＭＳ Ｐゴシック" panose="020B0600070205080204" pitchFamily="34" charset="-128"/>
              </a:defRPr>
            </a:lvl2pPr>
            <a:lvl3pPr marL="1143000" indent="-228600">
              <a:defRPr sz="2400" u="sng">
                <a:solidFill>
                  <a:schemeClr val="tx1"/>
                </a:solidFill>
                <a:latin typeface="Times" panose="02020603050405020304" pitchFamily="18" charset="0"/>
                <a:ea typeface="ＭＳ Ｐゴシック" panose="020B0600070205080204" pitchFamily="34" charset="-128"/>
              </a:defRPr>
            </a:lvl3pPr>
            <a:lvl4pPr marL="1600200" indent="-228600">
              <a:defRPr sz="2400" u="sng">
                <a:solidFill>
                  <a:schemeClr val="tx1"/>
                </a:solidFill>
                <a:latin typeface="Times" panose="02020603050405020304" pitchFamily="18" charset="0"/>
                <a:ea typeface="ＭＳ Ｐゴシック" panose="020B0600070205080204" pitchFamily="34" charset="-128"/>
              </a:defRPr>
            </a:lvl4pPr>
            <a:lvl5pPr marL="2057400" indent="-228600">
              <a:defRPr sz="2400" u="sng">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defTabSz="727319"/>
            <a:r>
              <a:rPr lang="fr-FR" altLang="en-US" sz="1089" u="none" dirty="0" err="1">
                <a:latin typeface="Arial" panose="020B0604020202020204" pitchFamily="34" charset="0"/>
              </a:rPr>
              <a:t>Amarenco</a:t>
            </a:r>
            <a:r>
              <a:rPr lang="fr-FR" altLang="en-US" sz="1089" u="none" dirty="0">
                <a:latin typeface="Arial" panose="020B0604020202020204" pitchFamily="34" charset="0"/>
              </a:rPr>
              <a:t> P, Goldstein LB, </a:t>
            </a:r>
            <a:r>
              <a:rPr lang="fr-FR" altLang="en-US" sz="1089" u="none" dirty="0" err="1">
                <a:latin typeface="Arial" panose="020B0604020202020204" pitchFamily="34" charset="0"/>
              </a:rPr>
              <a:t>Szarek</a:t>
            </a:r>
            <a:r>
              <a:rPr lang="fr-FR" altLang="en-US" sz="1089" u="none" dirty="0">
                <a:latin typeface="Arial" panose="020B0604020202020204" pitchFamily="34" charset="0"/>
              </a:rPr>
              <a:t> M, et al. </a:t>
            </a:r>
            <a:r>
              <a:rPr lang="fr-FR" altLang="en-US" sz="1089" i="1" u="none" dirty="0">
                <a:latin typeface="Arial" panose="020B0604020202020204" pitchFamily="34" charset="0"/>
              </a:rPr>
              <a:t>Stroke. 2007;38:3198-3204</a:t>
            </a:r>
            <a:endParaRPr lang="fr-FR" altLang="en-US" sz="1089" u="none" dirty="0">
              <a:latin typeface="Arial" panose="020B0604020202020204" pitchFamily="34" charset="0"/>
            </a:endParaRPr>
          </a:p>
        </p:txBody>
      </p:sp>
    </p:spTree>
    <p:extLst>
      <p:ext uri="{BB962C8B-B14F-4D97-AF65-F5344CB8AC3E}">
        <p14:creationId xmlns:p14="http://schemas.microsoft.com/office/powerpoint/2010/main" val="4489037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1689107" y="2780927"/>
            <a:ext cx="6091882" cy="2357784"/>
          </a:xfrm>
          <a:prstGeom prst="rect">
            <a:avLst/>
          </a:prstGeom>
          <a:noFill/>
          <a:ln w="9525">
            <a:noFill/>
            <a:miter lim="800000"/>
            <a:headEnd/>
            <a:tailEnd/>
          </a:ln>
          <a:effectLst/>
        </p:spPr>
      </p:pic>
      <p:pic>
        <p:nvPicPr>
          <p:cNvPr id="5" name="Content Placeholder 4" descr="Content Placeholder 4"/>
          <p:cNvPicPr>
            <a:picLocks noChangeAspect="1"/>
          </p:cNvPicPr>
          <p:nvPr/>
        </p:nvPicPr>
        <p:blipFill rotWithShape="1">
          <a:blip r:embed="rId3"/>
          <a:srcRect b="14404"/>
          <a:stretch/>
        </p:blipFill>
        <p:spPr>
          <a:xfrm>
            <a:off x="2013152" y="447867"/>
            <a:ext cx="3820617" cy="1834524"/>
          </a:xfrm>
          <a:prstGeom prst="rect">
            <a:avLst/>
          </a:prstGeom>
          <a:ln w="12700">
            <a:miter lim="400000"/>
          </a:ln>
        </p:spPr>
      </p:pic>
      <p:sp>
        <p:nvSpPr>
          <p:cNvPr id="6" name="5 - TextBox"/>
          <p:cNvSpPr txBox="1"/>
          <p:nvPr/>
        </p:nvSpPr>
        <p:spPr>
          <a:xfrm>
            <a:off x="8032234" y="2511539"/>
            <a:ext cx="3552844" cy="3444213"/>
          </a:xfrm>
          <a:prstGeom prst="rect">
            <a:avLst/>
          </a:prstGeom>
          <a:noFill/>
        </p:spPr>
        <p:txBody>
          <a:bodyPr wrap="square" rtlCol="0">
            <a:spAutoFit/>
          </a:bodyPr>
          <a:lstStyle/>
          <a:p>
            <a:pPr marL="259208" indent="-259208">
              <a:buSzPct val="100000"/>
              <a:buFont typeface="Tahoma"/>
              <a:buChar char="•"/>
              <a:defRPr b="1">
                <a:solidFill>
                  <a:srgbClr val="003366"/>
                </a:solidFill>
              </a:defRPr>
            </a:pPr>
            <a:r>
              <a:rPr lang="en-US" sz="1452" dirty="0">
                <a:latin typeface="Arial" pitchFamily="34" charset="0"/>
                <a:cs typeface="Arial" pitchFamily="34" charset="0"/>
              </a:rPr>
              <a:t>France and South Korea.</a:t>
            </a:r>
          </a:p>
          <a:p>
            <a:pPr marL="259208" indent="-259208">
              <a:buSzPct val="100000"/>
              <a:buFont typeface="Tahoma"/>
              <a:buChar char="•"/>
              <a:defRPr b="1">
                <a:solidFill>
                  <a:srgbClr val="003366"/>
                </a:solidFill>
              </a:defRPr>
            </a:pPr>
            <a:r>
              <a:rPr lang="en-US" sz="1452" dirty="0">
                <a:latin typeface="Arial" pitchFamily="34" charset="0"/>
                <a:cs typeface="Arial" pitchFamily="34" charset="0"/>
              </a:rPr>
              <a:t>Patients with ischemic stroke in the previous 3 months or a TIA within the previous 15 days.</a:t>
            </a:r>
          </a:p>
          <a:p>
            <a:pPr marL="259208" indent="-259208">
              <a:buSzPct val="100000"/>
              <a:buFont typeface="Tahoma"/>
              <a:buChar char="•"/>
              <a:defRPr b="1">
                <a:solidFill>
                  <a:srgbClr val="003366"/>
                </a:solidFill>
              </a:defRPr>
            </a:pPr>
            <a:r>
              <a:rPr lang="en-US" sz="1452" dirty="0">
                <a:latin typeface="Arial" pitchFamily="34" charset="0"/>
                <a:cs typeface="Arial" pitchFamily="34" charset="0"/>
              </a:rPr>
              <a:t>All patients had evidence of </a:t>
            </a:r>
            <a:r>
              <a:rPr lang="en-US" sz="1452" dirty="0" err="1">
                <a:latin typeface="Arial" pitchFamily="34" charset="0"/>
                <a:cs typeface="Arial" pitchFamily="34" charset="0"/>
              </a:rPr>
              <a:t>cerebrovascular</a:t>
            </a:r>
            <a:r>
              <a:rPr lang="en-US" sz="1452" dirty="0">
                <a:latin typeface="Arial" pitchFamily="34" charset="0"/>
                <a:cs typeface="Arial" pitchFamily="34" charset="0"/>
              </a:rPr>
              <a:t> or coronary-artery atherosclerosis.</a:t>
            </a:r>
          </a:p>
          <a:p>
            <a:pPr marL="259208" indent="-259208">
              <a:buSzPct val="100000"/>
              <a:buFont typeface="Tahoma"/>
              <a:buChar char="•"/>
              <a:defRPr b="1">
                <a:solidFill>
                  <a:srgbClr val="003366"/>
                </a:solidFill>
              </a:defRPr>
            </a:pPr>
            <a:r>
              <a:rPr lang="en-US" sz="1452" dirty="0">
                <a:latin typeface="Arial" pitchFamily="34" charset="0"/>
                <a:cs typeface="Arial" pitchFamily="34" charset="0"/>
              </a:rPr>
              <a:t>Received a </a:t>
            </a:r>
            <a:r>
              <a:rPr lang="en-US" sz="1452" dirty="0" err="1">
                <a:latin typeface="Arial" pitchFamily="34" charset="0"/>
                <a:cs typeface="Arial" pitchFamily="34" charset="0"/>
              </a:rPr>
              <a:t>statin</a:t>
            </a:r>
            <a:r>
              <a:rPr lang="en-US" sz="1452" dirty="0">
                <a:latin typeface="Arial" pitchFamily="34" charset="0"/>
                <a:cs typeface="Arial" pitchFamily="34" charset="0"/>
              </a:rPr>
              <a:t>, </a:t>
            </a:r>
            <a:r>
              <a:rPr lang="en-US" sz="1452" dirty="0" err="1">
                <a:latin typeface="Arial" pitchFamily="34" charset="0"/>
                <a:cs typeface="Arial" pitchFamily="34" charset="0"/>
              </a:rPr>
              <a:t>ezetimibe</a:t>
            </a:r>
            <a:r>
              <a:rPr lang="en-US" sz="1452" dirty="0">
                <a:latin typeface="Arial" pitchFamily="34" charset="0"/>
                <a:cs typeface="Arial" pitchFamily="34" charset="0"/>
              </a:rPr>
              <a:t> or both</a:t>
            </a:r>
          </a:p>
          <a:p>
            <a:pPr marL="259208" indent="-259208">
              <a:buSzPct val="100000"/>
              <a:buFont typeface="Tahoma"/>
              <a:buChar char="•"/>
              <a:defRPr b="1">
                <a:solidFill>
                  <a:srgbClr val="003366"/>
                </a:solidFill>
              </a:defRPr>
            </a:pPr>
            <a:r>
              <a:rPr lang="en-US" sz="1452" dirty="0">
                <a:latin typeface="Arial" pitchFamily="34" charset="0"/>
                <a:cs typeface="Arial" pitchFamily="34" charset="0"/>
              </a:rPr>
              <a:t>Target LDL cholesterol level &lt;70 mg/dl (lower-target group) or </a:t>
            </a:r>
          </a:p>
          <a:p>
            <a:pPr marL="259208" indent="-259208">
              <a:buSzPct val="100000"/>
              <a:defRPr b="1">
                <a:solidFill>
                  <a:srgbClr val="003366"/>
                </a:solidFill>
              </a:defRPr>
            </a:pPr>
            <a:r>
              <a:rPr lang="en-US" sz="1452" dirty="0">
                <a:latin typeface="Arial" pitchFamily="34" charset="0"/>
                <a:cs typeface="Arial" pitchFamily="34" charset="0"/>
              </a:rPr>
              <a:t>     target range of 90-110 mg/dl (higher-target group). </a:t>
            </a:r>
          </a:p>
          <a:p>
            <a:pPr marL="259208" indent="-259208">
              <a:buSzPct val="100000"/>
              <a:buFont typeface="Tahoma"/>
              <a:buChar char="•"/>
              <a:defRPr b="1">
                <a:solidFill>
                  <a:srgbClr val="003366"/>
                </a:solidFill>
              </a:defRPr>
            </a:pPr>
            <a:r>
              <a:rPr lang="en-US" sz="1452" dirty="0" err="1">
                <a:latin typeface="Arial" pitchFamily="34" charset="0"/>
                <a:cs typeface="Arial" pitchFamily="34" charset="0"/>
              </a:rPr>
              <a:t>Statin</a:t>
            </a:r>
            <a:r>
              <a:rPr lang="en-US" sz="1452" dirty="0">
                <a:latin typeface="Arial" pitchFamily="34" charset="0"/>
                <a:cs typeface="Arial" pitchFamily="34" charset="0"/>
              </a:rPr>
              <a:t> </a:t>
            </a:r>
            <a:r>
              <a:rPr lang="en-US" sz="1452" b="1" dirty="0">
                <a:latin typeface="Arial" pitchFamily="34" charset="0"/>
                <a:cs typeface="Arial" pitchFamily="34" charset="0"/>
              </a:rPr>
              <a:t>± </a:t>
            </a:r>
            <a:r>
              <a:rPr lang="en-US" sz="1452" b="1" dirty="0" err="1">
                <a:latin typeface="Arial" pitchFamily="34" charset="0"/>
                <a:cs typeface="Arial" pitchFamily="34" charset="0"/>
              </a:rPr>
              <a:t>Ezetimibe</a:t>
            </a:r>
            <a:endParaRPr lang="en-US" sz="1452" b="1" dirty="0">
              <a:latin typeface="Arial" pitchFamily="34" charset="0"/>
              <a:cs typeface="Arial" pitchFamily="34" charset="0"/>
            </a:endParaRPr>
          </a:p>
          <a:p>
            <a:endParaRPr lang="el-GR" sz="1452" dirty="0"/>
          </a:p>
        </p:txBody>
      </p:sp>
    </p:spTree>
    <p:extLst>
      <p:ext uri="{BB962C8B-B14F-4D97-AF65-F5344CB8AC3E}">
        <p14:creationId xmlns:p14="http://schemas.microsoft.com/office/powerpoint/2010/main" val="30958048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grpSp>
        <p:nvGrpSpPr>
          <p:cNvPr id="3" name="Content Placeholder 4"/>
          <p:cNvGrpSpPr/>
          <p:nvPr/>
        </p:nvGrpSpPr>
        <p:grpSpPr>
          <a:xfrm>
            <a:off x="1429877" y="1419985"/>
            <a:ext cx="4451371" cy="5009967"/>
            <a:chOff x="0" y="0"/>
            <a:chExt cx="5596125" cy="5009965"/>
          </a:xfrm>
        </p:grpSpPr>
        <p:sp>
          <p:nvSpPr>
            <p:cNvPr id="11" name="Rectangle"/>
            <p:cNvSpPr/>
            <p:nvPr/>
          </p:nvSpPr>
          <p:spPr>
            <a:xfrm>
              <a:off x="0" y="0"/>
              <a:ext cx="5596126" cy="5009966"/>
            </a:xfrm>
            <a:prstGeom prst="rect">
              <a:avLst/>
            </a:prstGeom>
            <a:solidFill>
              <a:srgbClr val="FFFFFF"/>
            </a:solidFill>
            <a:ln w="12700" cap="flat">
              <a:noFill/>
              <a:miter lim="400000"/>
            </a:ln>
            <a:effectLst/>
          </p:spPr>
          <p:txBody>
            <a:bodyPr wrap="square" lIns="41475" tIns="41475" rIns="41475" bIns="41475" numCol="1" anchor="ctr">
              <a:noAutofit/>
            </a:bodyPr>
            <a:lstStyle/>
            <a:p>
              <a:pPr defTabSz="945919">
                <a:defRPr/>
              </a:pPr>
              <a:endParaRPr sz="1905">
                <a:solidFill>
                  <a:prstClr val="black"/>
                </a:solidFill>
                <a:latin typeface="Georgia"/>
              </a:endParaRPr>
            </a:p>
          </p:txBody>
        </p:sp>
        <p:pic>
          <p:nvPicPr>
            <p:cNvPr id="12" name="image36.tif" descr="image36.tif"/>
            <p:cNvPicPr>
              <a:picLocks noChangeAspect="1"/>
            </p:cNvPicPr>
            <p:nvPr/>
          </p:nvPicPr>
          <p:blipFill>
            <a:blip r:embed="rId3"/>
            <a:stretch>
              <a:fillRect/>
            </a:stretch>
          </p:blipFill>
          <p:spPr>
            <a:xfrm>
              <a:off x="0" y="0"/>
              <a:ext cx="5596126" cy="5009966"/>
            </a:xfrm>
            <a:prstGeom prst="rect">
              <a:avLst/>
            </a:prstGeom>
            <a:ln w="12700" cap="flat">
              <a:noFill/>
              <a:miter lim="400000"/>
            </a:ln>
            <a:effectLst/>
          </p:spPr>
        </p:pic>
      </p:grpSp>
      <p:sp>
        <p:nvSpPr>
          <p:cNvPr id="13" name="12 - Ορθογώνιο"/>
          <p:cNvSpPr/>
          <p:nvPr/>
        </p:nvSpPr>
        <p:spPr>
          <a:xfrm>
            <a:off x="1429880" y="4595531"/>
            <a:ext cx="4406894" cy="453651"/>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5919">
              <a:defRPr/>
            </a:pPr>
            <a:endParaRPr lang="el-GR" sz="1905">
              <a:solidFill>
                <a:prstClr val="white"/>
              </a:solidFill>
              <a:latin typeface="Georgia"/>
            </a:endParaRPr>
          </a:p>
        </p:txBody>
      </p:sp>
      <p:pic>
        <p:nvPicPr>
          <p:cNvPr id="14" name="Content Placeholder 10" descr="Content Placeholder 10"/>
          <p:cNvPicPr>
            <a:picLocks noChangeAspect="1"/>
          </p:cNvPicPr>
          <p:nvPr/>
        </p:nvPicPr>
        <p:blipFill>
          <a:blip r:embed="rId4"/>
          <a:stretch>
            <a:fillRect/>
          </a:stretch>
        </p:blipFill>
        <p:spPr>
          <a:xfrm>
            <a:off x="5966386" y="1677989"/>
            <a:ext cx="4795737" cy="4531230"/>
          </a:xfrm>
          <a:prstGeom prst="rect">
            <a:avLst/>
          </a:prstGeom>
          <a:ln w="12700">
            <a:miter lim="400000"/>
          </a:ln>
        </p:spPr>
      </p:pic>
      <p:pic>
        <p:nvPicPr>
          <p:cNvPr id="15" name="Content Placeholder 4" descr="Content Placeholder 4"/>
          <p:cNvPicPr>
            <a:picLocks noChangeAspect="1"/>
          </p:cNvPicPr>
          <p:nvPr/>
        </p:nvPicPr>
        <p:blipFill rotWithShape="1">
          <a:blip r:embed="rId5"/>
          <a:srcRect b="14404"/>
          <a:stretch/>
        </p:blipFill>
        <p:spPr>
          <a:xfrm>
            <a:off x="7910603" y="318261"/>
            <a:ext cx="2657098" cy="1275843"/>
          </a:xfrm>
          <a:prstGeom prst="rect">
            <a:avLst/>
          </a:prstGeom>
          <a:ln w="12700">
            <a:miter lim="400000"/>
          </a:ln>
        </p:spPr>
      </p:pic>
    </p:spTree>
    <p:extLst>
      <p:ext uri="{BB962C8B-B14F-4D97-AF65-F5344CB8AC3E}">
        <p14:creationId xmlns:p14="http://schemas.microsoft.com/office/powerpoint/2010/main" val="4079141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0586E26-1730-8170-9606-7DAA4ABDAA06}"/>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94405F38-0E0B-D855-70E9-BFCFC625A06E}"/>
              </a:ext>
            </a:extLst>
          </p:cNvPr>
          <p:cNvSpPr>
            <a:spLocks noGrp="1"/>
          </p:cNvSpPr>
          <p:nvPr>
            <p:ph idx="1"/>
          </p:nvPr>
        </p:nvSpPr>
        <p:spPr>
          <a:xfrm>
            <a:off x="285182" y="103451"/>
            <a:ext cx="10812850" cy="4821238"/>
          </a:xfrm>
        </p:spPr>
        <p:txBody>
          <a:bodyPr/>
          <a:lstStyle/>
          <a:p>
            <a:pPr marL="0" indent="0" algn="ctr">
              <a:buNone/>
            </a:pPr>
            <a:endParaRPr lang="en-US" dirty="0">
              <a:latin typeface="Arial" panose="020B0604020202020204" pitchFamily="34" charset="0"/>
              <a:cs typeface="Arial" panose="020B0604020202020204" pitchFamily="34" charset="0"/>
            </a:endParaRPr>
          </a:p>
          <a:p>
            <a:pPr marL="0" indent="0" algn="ctr">
              <a:buNone/>
            </a:pP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Ασθενής 70 ετών με ιστορικό σακχαρώδη διαβήτη και αρτηριακής</a:t>
            </a:r>
            <a:b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υπέρτασης εμφανίζει αιφνίδια δεξιά ημιπληγία και αφασία εκπομπής</a:t>
            </a:r>
            <a:endParaRPr lang="en-US" sz="2600" dirty="0">
              <a:latin typeface="Arial" panose="020B0604020202020204" pitchFamily="34" charset="0"/>
              <a:cs typeface="Arial" panose="020B0604020202020204" pitchFamily="34" charset="0"/>
            </a:endParaRPr>
          </a:p>
        </p:txBody>
      </p:sp>
      <p:pic>
        <p:nvPicPr>
          <p:cNvPr id="7" name="Θέση περιεχομένου 4">
            <a:extLst>
              <a:ext uri="{FF2B5EF4-FFF2-40B4-BE49-F238E27FC236}">
                <a16:creationId xmlns:a16="http://schemas.microsoft.com/office/drawing/2014/main" id="{3C67B07D-621C-0520-5F99-5E6706B2FD28}"/>
              </a:ext>
            </a:extLst>
          </p:cNvPr>
          <p:cNvPicPr>
            <a:picLocks noChangeAspect="1"/>
          </p:cNvPicPr>
          <p:nvPr/>
        </p:nvPicPr>
        <p:blipFill>
          <a:blip r:embed="rId3"/>
          <a:stretch>
            <a:fillRect/>
          </a:stretch>
        </p:blipFill>
        <p:spPr>
          <a:xfrm>
            <a:off x="5362985" y="1997471"/>
            <a:ext cx="2634853" cy="1741083"/>
          </a:xfrm>
          <a:prstGeom prst="rect">
            <a:avLst/>
          </a:prstGeom>
        </p:spPr>
      </p:pic>
      <p:pic>
        <p:nvPicPr>
          <p:cNvPr id="5" name="Εικόνα 4">
            <a:extLst>
              <a:ext uri="{FF2B5EF4-FFF2-40B4-BE49-F238E27FC236}">
                <a16:creationId xmlns:a16="http://schemas.microsoft.com/office/drawing/2014/main" id="{EC0E5FC1-7D6E-5D29-C8F5-9F69614D9A97}"/>
              </a:ext>
            </a:extLst>
          </p:cNvPr>
          <p:cNvPicPr>
            <a:picLocks noChangeAspect="1"/>
          </p:cNvPicPr>
          <p:nvPr/>
        </p:nvPicPr>
        <p:blipFill>
          <a:blip r:embed="rId4"/>
          <a:stretch>
            <a:fillRect/>
          </a:stretch>
        </p:blipFill>
        <p:spPr>
          <a:xfrm>
            <a:off x="8587323" y="1745580"/>
            <a:ext cx="2184512" cy="2375022"/>
          </a:xfrm>
          <a:prstGeom prst="rect">
            <a:avLst/>
          </a:prstGeom>
        </p:spPr>
      </p:pic>
      <p:sp>
        <p:nvSpPr>
          <p:cNvPr id="6" name="TextBox 5">
            <a:extLst>
              <a:ext uri="{FF2B5EF4-FFF2-40B4-BE49-F238E27FC236}">
                <a16:creationId xmlns:a16="http://schemas.microsoft.com/office/drawing/2014/main" id="{018DAD9B-C5B7-669B-7431-E26448EC6AF6}"/>
              </a:ext>
            </a:extLst>
          </p:cNvPr>
          <p:cNvSpPr txBox="1"/>
          <p:nvPr/>
        </p:nvSpPr>
        <p:spPr>
          <a:xfrm>
            <a:off x="2006233" y="2084816"/>
            <a:ext cx="2229105" cy="400110"/>
          </a:xfrm>
          <a:prstGeom prst="rect">
            <a:avLst/>
          </a:prstGeom>
          <a:noFill/>
        </p:spPr>
        <p:txBody>
          <a:bodyPr wrap="square" rtlCol="0">
            <a:spAutoFit/>
          </a:bodyPr>
          <a:lstStyle/>
          <a:p>
            <a:pPr marL="0" indent="0" algn="ctr">
              <a:buNone/>
            </a:pPr>
            <a:r>
              <a:rPr lang="en-US" sz="2000" dirty="0">
                <a:solidFill>
                  <a:schemeClr val="tx1"/>
                </a:solidFill>
                <a:latin typeface="Arial" panose="020B0604020202020204" pitchFamily="34" charset="0"/>
                <a:cs typeface="Arial" panose="020B0604020202020204" pitchFamily="34" charset="0"/>
              </a:rPr>
              <a:t>NIHSS=13</a:t>
            </a:r>
            <a:endParaRPr lang="el-GR" sz="2000" dirty="0">
              <a:solidFill>
                <a:schemeClr val="tx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05223AB-81F1-6F51-5357-D99FC75613B5}"/>
              </a:ext>
            </a:extLst>
          </p:cNvPr>
          <p:cNvSpPr txBox="1"/>
          <p:nvPr/>
        </p:nvSpPr>
        <p:spPr>
          <a:xfrm>
            <a:off x="8587323" y="4276725"/>
            <a:ext cx="2274464" cy="677108"/>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CT</a:t>
            </a:r>
            <a:r>
              <a:rPr lang="el-GR" sz="2000" dirty="0">
                <a:latin typeface="Arial" panose="020B0604020202020204" pitchFamily="34" charset="0"/>
                <a:cs typeface="Arial" panose="020B0604020202020204" pitchFamily="34" charset="0"/>
              </a:rPr>
              <a:t> εγκεφάλου: </a:t>
            </a:r>
            <a:r>
              <a:rPr lang="en-US" sz="2000" dirty="0">
                <a:latin typeface="Arial" panose="020B0604020202020204" pitchFamily="34" charset="0"/>
                <a:cs typeface="Arial" panose="020B0604020202020204" pitchFamily="34" charset="0"/>
              </a:rPr>
              <a:t>(-)</a:t>
            </a:r>
          </a:p>
          <a:p>
            <a:pPr algn="ctr"/>
            <a:endParaRPr lang="el-GR" dirty="0"/>
          </a:p>
        </p:txBody>
      </p:sp>
      <p:sp>
        <p:nvSpPr>
          <p:cNvPr id="10" name="TextBox 9">
            <a:extLst>
              <a:ext uri="{FF2B5EF4-FFF2-40B4-BE49-F238E27FC236}">
                <a16:creationId xmlns:a16="http://schemas.microsoft.com/office/drawing/2014/main" id="{A822B726-2F44-1C45-C80C-A6A880BD7DE7}"/>
              </a:ext>
            </a:extLst>
          </p:cNvPr>
          <p:cNvSpPr txBox="1"/>
          <p:nvPr/>
        </p:nvSpPr>
        <p:spPr>
          <a:xfrm>
            <a:off x="1918553" y="2594013"/>
            <a:ext cx="3444432" cy="707886"/>
          </a:xfrm>
          <a:prstGeom prst="rect">
            <a:avLst/>
          </a:prstGeom>
          <a:noFill/>
        </p:spPr>
        <p:txBody>
          <a:bodyPr wrap="square" rtlCol="0">
            <a:spAutoFit/>
          </a:bodyPr>
          <a:lstStyle/>
          <a:p>
            <a:r>
              <a:rPr lang="el-GR" sz="2000" dirty="0">
                <a:latin typeface="Arial" panose="020B0604020202020204" pitchFamily="34" charset="0"/>
                <a:cs typeface="Arial" panose="020B0604020202020204" pitchFamily="34" charset="0"/>
              </a:rPr>
              <a:t>ΑΠ=</a:t>
            </a:r>
            <a:r>
              <a:rPr lang="el-GR" sz="2000" b="1" dirty="0">
                <a:latin typeface="Arial" panose="020B0604020202020204" pitchFamily="34" charset="0"/>
                <a:cs typeface="Arial" panose="020B0604020202020204" pitchFamily="34" charset="0"/>
              </a:rPr>
              <a:t>172/98 </a:t>
            </a:r>
            <a:r>
              <a:rPr lang="en-US" sz="2000" dirty="0">
                <a:latin typeface="Arial" panose="020B0604020202020204" pitchFamily="34" charset="0"/>
                <a:cs typeface="Arial" panose="020B0604020202020204" pitchFamily="34" charset="0"/>
              </a:rPr>
              <a:t>mmHg, 72 bpm</a:t>
            </a:r>
          </a:p>
          <a:p>
            <a:r>
              <a:rPr lang="en-US" sz="2000" dirty="0" err="1">
                <a:latin typeface="Arial" panose="020B0604020202020204" pitchFamily="34" charset="0"/>
                <a:cs typeface="Arial" panose="020B0604020202020204" pitchFamily="34" charset="0"/>
              </a:rPr>
              <a:t>Dextro</a:t>
            </a:r>
            <a:r>
              <a:rPr lang="en-US" sz="2000" dirty="0">
                <a:latin typeface="Arial" panose="020B0604020202020204" pitchFamily="34" charset="0"/>
                <a:cs typeface="Arial" panose="020B0604020202020204" pitchFamily="34" charset="0"/>
              </a:rPr>
              <a:t> stick: </a:t>
            </a:r>
            <a:r>
              <a:rPr lang="en-US" sz="2000" b="1" dirty="0">
                <a:latin typeface="Arial" panose="020B0604020202020204" pitchFamily="34" charset="0"/>
                <a:cs typeface="Arial" panose="020B0604020202020204" pitchFamily="34" charset="0"/>
              </a:rPr>
              <a:t>280</a:t>
            </a:r>
            <a:r>
              <a:rPr lang="en-US" sz="2000" dirty="0">
                <a:latin typeface="Arial" panose="020B0604020202020204" pitchFamily="34" charset="0"/>
                <a:cs typeface="Arial" panose="020B0604020202020204" pitchFamily="34" charset="0"/>
              </a:rPr>
              <a:t> mg/dL</a:t>
            </a:r>
            <a:endParaRPr lang="el-GR" sz="2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506D007-B691-672F-A2B3-2AAB8ADB0014}"/>
              </a:ext>
            </a:extLst>
          </p:cNvPr>
          <p:cNvSpPr txBox="1"/>
          <p:nvPr/>
        </p:nvSpPr>
        <p:spPr>
          <a:xfrm>
            <a:off x="1918552" y="4453588"/>
            <a:ext cx="4761859" cy="1637690"/>
          </a:xfrm>
          <a:prstGeom prst="rect">
            <a:avLst/>
          </a:prstGeom>
          <a:noFill/>
        </p:spPr>
        <p:txBody>
          <a:bodyPr wrap="square" rtlCol="0">
            <a:spAutoFit/>
          </a:bodyPr>
          <a:lstStyle/>
          <a:p>
            <a:r>
              <a:rPr lang="el-GR" sz="2000" b="1" dirty="0">
                <a:latin typeface="Arial" panose="020B0604020202020204" pitchFamily="34" charset="0"/>
                <a:cs typeface="Arial" panose="020B0604020202020204" pitchFamily="34" charset="0"/>
              </a:rPr>
              <a:t>Φ/Α</a:t>
            </a:r>
          </a:p>
          <a:p>
            <a:r>
              <a:rPr lang="el-GR" sz="2000" dirty="0" err="1">
                <a:latin typeface="Arial" panose="020B0604020202020204" pitchFamily="34" charset="0"/>
                <a:cs typeface="Arial" panose="020B0604020202020204" pitchFamily="34" charset="0"/>
              </a:rPr>
              <a:t>Μετφορμίνη</a:t>
            </a:r>
            <a:r>
              <a:rPr lang="en-US" sz="2000" dirty="0">
                <a:latin typeface="Arial" panose="020B0604020202020204" pitchFamily="34" charset="0"/>
                <a:cs typeface="Arial" panose="020B0604020202020204" pitchFamily="34" charset="0"/>
              </a:rPr>
              <a:t> 1000 mg 1x2</a:t>
            </a:r>
            <a:endParaRPr lang="el-GR" sz="2000" dirty="0">
              <a:latin typeface="Arial" panose="020B0604020202020204" pitchFamily="34" charset="0"/>
              <a:cs typeface="Arial" panose="020B0604020202020204" pitchFamily="34" charset="0"/>
            </a:endParaRPr>
          </a:p>
          <a:p>
            <a:r>
              <a:rPr lang="el-GR" sz="2000" dirty="0" err="1">
                <a:latin typeface="Arial" panose="020B0604020202020204" pitchFamily="34" charset="0"/>
                <a:cs typeface="Arial" panose="020B0604020202020204" pitchFamily="34" charset="0"/>
              </a:rPr>
              <a:t>Ολμεσαρτάνη</a:t>
            </a:r>
            <a:r>
              <a:rPr lang="en-US" sz="2000" dirty="0">
                <a:latin typeface="Arial" panose="020B0604020202020204" pitchFamily="34" charset="0"/>
                <a:cs typeface="Arial" panose="020B0604020202020204" pitchFamily="34" charset="0"/>
              </a:rPr>
              <a:t>/</a:t>
            </a:r>
            <a:r>
              <a:rPr lang="el-GR" sz="2000" dirty="0" err="1">
                <a:latin typeface="Arial" panose="020B0604020202020204" pitchFamily="34" charset="0"/>
                <a:cs typeface="Arial" panose="020B0604020202020204" pitchFamily="34" charset="0"/>
              </a:rPr>
              <a:t>αμλοδιπίνη</a:t>
            </a:r>
            <a:r>
              <a:rPr lang="en-US" sz="2000" dirty="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20/5 </a:t>
            </a:r>
            <a:r>
              <a:rPr lang="en-US" sz="2000" dirty="0">
                <a:latin typeface="Arial" panose="020B0604020202020204" pitchFamily="34" charset="0"/>
                <a:cs typeface="Arial" panose="020B0604020202020204" pitchFamily="34" charset="0"/>
              </a:rPr>
              <a:t>mg 1x1</a:t>
            </a:r>
          </a:p>
          <a:p>
            <a:r>
              <a:rPr lang="el-GR" sz="2000" dirty="0" err="1">
                <a:latin typeface="Arial" panose="020B0604020202020204" pitchFamily="34" charset="0"/>
                <a:cs typeface="Arial" panose="020B0604020202020204" pitchFamily="34" charset="0"/>
              </a:rPr>
              <a:t>Ατορβαστατίνη</a:t>
            </a:r>
            <a:r>
              <a:rPr lang="el-GR" sz="2000" dirty="0">
                <a:latin typeface="Arial" panose="020B0604020202020204" pitchFamily="34" charset="0"/>
                <a:cs typeface="Arial" panose="020B0604020202020204" pitchFamily="34" charset="0"/>
              </a:rPr>
              <a:t> 20 </a:t>
            </a:r>
            <a:r>
              <a:rPr lang="en-US" sz="2000" dirty="0">
                <a:latin typeface="Arial" panose="020B0604020202020204" pitchFamily="34" charset="0"/>
                <a:cs typeface="Arial" panose="020B0604020202020204" pitchFamily="34" charset="0"/>
              </a:rPr>
              <a:t>mg</a:t>
            </a:r>
            <a:r>
              <a:rPr lang="el-GR" sz="2000" dirty="0">
                <a:latin typeface="Arial" panose="020B0604020202020204" pitchFamily="34" charset="0"/>
                <a:cs typeface="Arial" panose="020B0604020202020204" pitchFamily="34" charset="0"/>
              </a:rPr>
              <a:t> 1</a:t>
            </a:r>
            <a:r>
              <a:rPr lang="en-US" sz="2000" dirty="0">
                <a:latin typeface="Arial" panose="020B0604020202020204" pitchFamily="34" charset="0"/>
                <a:cs typeface="Arial" panose="020B0604020202020204" pitchFamily="34" charset="0"/>
              </a:rPr>
              <a:t>x</a:t>
            </a:r>
            <a:r>
              <a:rPr lang="el-GR" sz="2000" dirty="0">
                <a:latin typeface="Arial" panose="020B0604020202020204" pitchFamily="34" charset="0"/>
                <a:cs typeface="Arial" panose="020B0604020202020204" pitchFamily="34" charset="0"/>
              </a:rPr>
              <a:t>1</a:t>
            </a:r>
          </a:p>
          <a:p>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00491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2">
            <a:extLst>
              <a:ext uri="{FF2B5EF4-FFF2-40B4-BE49-F238E27FC236}">
                <a16:creationId xmlns:a16="http://schemas.microsoft.com/office/drawing/2014/main" id="{F69856EB-8CD0-8E4B-860E-9CF852ECEB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9493" y="2262470"/>
            <a:ext cx="5463639" cy="4013332"/>
          </a:xfrm>
          <a:prstGeom prst="rect">
            <a:avLst/>
          </a:prstGeom>
        </p:spPr>
      </p:pic>
      <p:pic>
        <p:nvPicPr>
          <p:cNvPr id="5" name="Εικόνα 3" descr="Εικόνα που περιέχει κείμενο&#10;&#10;Περιγραφή που δημιουργήθηκε αυτόματα">
            <a:extLst>
              <a:ext uri="{FF2B5EF4-FFF2-40B4-BE49-F238E27FC236}">
                <a16:creationId xmlns:a16="http://schemas.microsoft.com/office/drawing/2014/main" id="{717F2A31-2214-3441-A26F-D5895B2C8A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6182" y="1225558"/>
            <a:ext cx="3029288" cy="5093639"/>
          </a:xfrm>
          <a:prstGeom prst="rect">
            <a:avLst/>
          </a:prstGeom>
          <a:noFill/>
          <a:ln>
            <a:solidFill>
              <a:schemeClr val="tx1"/>
            </a:solidFill>
          </a:ln>
          <a:scene3d>
            <a:camera prst="perspectiveHeroicExtremeLeftFacing" fov="2400000">
              <a:rot lat="0" lon="2067641" rev="21594000"/>
            </a:camera>
            <a:lightRig rig="threePt" dir="t"/>
          </a:scene3d>
        </p:spPr>
      </p:pic>
      <p:sp>
        <p:nvSpPr>
          <p:cNvPr id="6" name="5 - Ορθογώνιο"/>
          <p:cNvSpPr/>
          <p:nvPr/>
        </p:nvSpPr>
        <p:spPr>
          <a:xfrm>
            <a:off x="4281406" y="5178797"/>
            <a:ext cx="1835759" cy="315792"/>
          </a:xfrm>
          <a:prstGeom prst="rect">
            <a:avLst/>
          </a:prstGeom>
        </p:spPr>
        <p:txBody>
          <a:bodyPr wrap="none">
            <a:spAutoFit/>
          </a:bodyPr>
          <a:lstStyle/>
          <a:p>
            <a:pPr defTabSz="945919">
              <a:defRPr/>
            </a:pPr>
            <a:r>
              <a:rPr lang="en-US" sz="1452" b="1" dirty="0">
                <a:solidFill>
                  <a:srgbClr val="FF0000"/>
                </a:solidFill>
                <a:latin typeface="Arial" pitchFamily="34" charset="0"/>
                <a:cs typeface="Arial" pitchFamily="34" charset="0"/>
              </a:rPr>
              <a:t>HR </a:t>
            </a:r>
            <a:r>
              <a:rPr lang="el-GR" sz="1452" b="1" dirty="0">
                <a:solidFill>
                  <a:srgbClr val="FF0000"/>
                </a:solidFill>
                <a:latin typeface="Arial" pitchFamily="34" charset="0"/>
                <a:cs typeface="Arial" pitchFamily="34" charset="0"/>
              </a:rPr>
              <a:t>0.78 (0.61-0.98)</a:t>
            </a:r>
          </a:p>
        </p:txBody>
      </p:sp>
      <p:sp>
        <p:nvSpPr>
          <p:cNvPr id="7" name="6 - TextBox"/>
          <p:cNvSpPr txBox="1"/>
          <p:nvPr/>
        </p:nvSpPr>
        <p:spPr>
          <a:xfrm>
            <a:off x="1559492" y="771913"/>
            <a:ext cx="6221497" cy="455381"/>
          </a:xfrm>
          <a:prstGeom prst="rect">
            <a:avLst/>
          </a:prstGeom>
          <a:noFill/>
        </p:spPr>
        <p:txBody>
          <a:bodyPr wrap="square" rtlCol="0">
            <a:spAutoFit/>
          </a:bodyPr>
          <a:lstStyle/>
          <a:p>
            <a:pPr defTabSz="945919">
              <a:defRPr/>
            </a:pPr>
            <a:r>
              <a:rPr lang="en-US" sz="2359" dirty="0">
                <a:solidFill>
                  <a:prstClr val="black"/>
                </a:solidFill>
                <a:latin typeface="Arial" pitchFamily="34" charset="0"/>
                <a:cs typeface="Arial" pitchFamily="34" charset="0"/>
              </a:rPr>
              <a:t>Reduction in MACE with lower LDL-C levels</a:t>
            </a:r>
            <a:endParaRPr lang="el-GR" sz="2359"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8518821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3453" y="991877"/>
            <a:ext cx="8405543" cy="593497"/>
          </a:xfrm>
        </p:spPr>
        <p:txBody>
          <a:bodyPr>
            <a:normAutofit/>
          </a:bodyPr>
          <a:lstStyle/>
          <a:p>
            <a:pPr algn="ctr"/>
            <a:r>
              <a:rPr lang="en-GB" dirty="0"/>
              <a:t>Evidence-based Recommendation: Lipid lowering</a:t>
            </a:r>
          </a:p>
        </p:txBody>
      </p:sp>
      <p:sp>
        <p:nvSpPr>
          <p:cNvPr id="5" name="Rechteck 4">
            <a:extLst>
              <a:ext uri="{FF2B5EF4-FFF2-40B4-BE49-F238E27FC236}">
                <a16:creationId xmlns:a16="http://schemas.microsoft.com/office/drawing/2014/main" id="{67F83942-A8E2-F745-BA07-9E475E0EC6FC}"/>
              </a:ext>
            </a:extLst>
          </p:cNvPr>
          <p:cNvSpPr>
            <a:spLocks/>
          </p:cNvSpPr>
          <p:nvPr/>
        </p:nvSpPr>
        <p:spPr>
          <a:xfrm>
            <a:off x="9015496" y="701444"/>
            <a:ext cx="1929493" cy="10708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344"/>
            <a:endParaRPr lang="de-DE" sz="1432">
              <a:solidFill>
                <a:prstClr val="white"/>
              </a:solidFill>
              <a:latin typeface="Calibri" panose="020F0502020204030204"/>
            </a:endParaRPr>
          </a:p>
        </p:txBody>
      </p:sp>
      <p:sp>
        <p:nvSpPr>
          <p:cNvPr id="19" name="Title 1"/>
          <p:cNvSpPr txBox="1">
            <a:spLocks/>
          </p:cNvSpPr>
          <p:nvPr/>
        </p:nvSpPr>
        <p:spPr>
          <a:xfrm>
            <a:off x="2568485" y="940104"/>
            <a:ext cx="7350512" cy="593497"/>
          </a:xfrm>
          <a:prstGeom prst="rect">
            <a:avLst/>
          </a:prstGeom>
        </p:spPr>
        <p:txBody>
          <a:bodyPr vert="horz" lIns="72735" tIns="36367" rIns="72735" bIns="36367" rtlCol="0" anchor="ctr">
            <a:normAutofit/>
          </a:bodyPr>
          <a:lstStyle>
            <a:lvl1pPr algn="l" defTabSz="914400" rtl="0" eaLnBrk="1" latinLnBrk="0" hangingPunct="1">
              <a:lnSpc>
                <a:spcPct val="90000"/>
              </a:lnSpc>
              <a:spcBef>
                <a:spcPct val="0"/>
              </a:spcBef>
              <a:buNone/>
              <a:defRPr sz="3200" kern="1200" baseline="0">
                <a:solidFill>
                  <a:srgbClr val="082163"/>
                </a:solidFill>
                <a:latin typeface="Arial" panose="020B0604020202020204" pitchFamily="34" charset="0"/>
                <a:ea typeface="+mj-ea"/>
                <a:cs typeface="Arial" panose="020B0604020202020204" pitchFamily="34" charset="0"/>
              </a:defRPr>
            </a:lvl1pPr>
          </a:lstStyle>
          <a:p>
            <a:pPr defTabSz="727344"/>
            <a:endParaRPr lang="en-GB" sz="2546" dirty="0"/>
          </a:p>
        </p:txBody>
      </p:sp>
      <p:sp>
        <p:nvSpPr>
          <p:cNvPr id="20" name="Rechteck 4">
            <a:extLst>
              <a:ext uri="{FF2B5EF4-FFF2-40B4-BE49-F238E27FC236}">
                <a16:creationId xmlns:a16="http://schemas.microsoft.com/office/drawing/2014/main" id="{67F83942-A8E2-F745-BA07-9E475E0EC6FC}"/>
              </a:ext>
            </a:extLst>
          </p:cNvPr>
          <p:cNvSpPr>
            <a:spLocks/>
          </p:cNvSpPr>
          <p:nvPr/>
        </p:nvSpPr>
        <p:spPr>
          <a:xfrm>
            <a:off x="9015496" y="701444"/>
            <a:ext cx="1929493" cy="10708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344"/>
            <a:endParaRPr lang="de-DE" sz="1432">
              <a:solidFill>
                <a:prstClr val="white"/>
              </a:solidFill>
              <a:latin typeface="Calibri" panose="020F0502020204030204"/>
            </a:endParaRPr>
          </a:p>
        </p:txBody>
      </p:sp>
      <p:sp>
        <p:nvSpPr>
          <p:cNvPr id="22" name="TextBox 21"/>
          <p:cNvSpPr txBox="1"/>
          <p:nvPr/>
        </p:nvSpPr>
        <p:spPr>
          <a:xfrm>
            <a:off x="1725538" y="1800851"/>
            <a:ext cx="8740924" cy="797526"/>
          </a:xfrm>
          <a:prstGeom prst="rect">
            <a:avLst/>
          </a:prstGeom>
          <a:solidFill>
            <a:schemeClr val="accent6">
              <a:lumMod val="20000"/>
              <a:lumOff val="80000"/>
            </a:schemeClr>
          </a:solidFill>
        </p:spPr>
        <p:txBody>
          <a:bodyPr wrap="square" rtlCol="0">
            <a:spAutoFit/>
          </a:bodyPr>
          <a:lstStyle/>
          <a:p>
            <a:pPr defTabSz="727344">
              <a:lnSpc>
                <a:spcPct val="80000"/>
              </a:lnSpc>
              <a:spcBef>
                <a:spcPts val="796"/>
              </a:spcBef>
            </a:pPr>
            <a:r>
              <a:rPr lang="fr-FR" sz="1909" dirty="0">
                <a:solidFill>
                  <a:prstClr val="black">
                    <a:lumMod val="65000"/>
                    <a:lumOff val="35000"/>
                  </a:prstClr>
                </a:solidFill>
                <a:latin typeface="Arial" panose="020B0604020202020204" pitchFamily="34" charset="0"/>
                <a:cs typeface="Arial" panose="020B0604020202020204" pitchFamily="34" charset="0"/>
              </a:rPr>
              <a:t>PICO 6: </a:t>
            </a:r>
            <a:r>
              <a:rPr lang="en-GB" sz="1909" dirty="0">
                <a:solidFill>
                  <a:prstClr val="black"/>
                </a:solidFill>
                <a:latin typeface="Arial" panose="020B0604020202020204" pitchFamily="34" charset="0"/>
                <a:cs typeface="Arial" panose="020B0604020202020204" pitchFamily="34" charset="0"/>
              </a:rPr>
              <a:t>In people with ischaemic stroke or TIA does working to an intensive cholesterol treatment target, compared to a less intensive target, reduce the risk of recurrent stroke?</a:t>
            </a:r>
            <a:endParaRPr lang="fr-FR" sz="1909" dirty="0">
              <a:solidFill>
                <a:prstClr val="black">
                  <a:lumMod val="65000"/>
                  <a:lumOff val="35000"/>
                </a:prstClr>
              </a:solidFill>
              <a:latin typeface="Arial" panose="020B0604020202020204" pitchFamily="34" charset="0"/>
              <a:cs typeface="Arial" panose="020B0604020202020204" pitchFamily="34" charset="0"/>
            </a:endParaRPr>
          </a:p>
        </p:txBody>
      </p:sp>
      <p:sp>
        <p:nvSpPr>
          <p:cNvPr id="23" name="Rectangle 22"/>
          <p:cNvSpPr/>
          <p:nvPr/>
        </p:nvSpPr>
        <p:spPr>
          <a:xfrm>
            <a:off x="2208658" y="2882165"/>
            <a:ext cx="7350512" cy="2809872"/>
          </a:xfrm>
          <a:prstGeom prst="rect">
            <a:avLst/>
          </a:prstGeom>
          <a:ln>
            <a:solidFill>
              <a:schemeClr val="accent1"/>
            </a:solidFill>
          </a:ln>
        </p:spPr>
        <p:txBody>
          <a:bodyPr wrap="square">
            <a:spAutoFit/>
          </a:bodyPr>
          <a:lstStyle/>
          <a:p>
            <a:pPr defTabSz="727344">
              <a:lnSpc>
                <a:spcPct val="150000"/>
              </a:lnSpc>
            </a:pPr>
            <a:r>
              <a:rPr lang="en-GB" sz="1909" b="1" dirty="0">
                <a:solidFill>
                  <a:prstClr val="black"/>
                </a:solidFill>
                <a:latin typeface="Arial" panose="020B0604020202020204" pitchFamily="34" charset="0"/>
                <a:ea typeface="Times New Roman" panose="02020603050405020304" pitchFamily="18" charset="0"/>
                <a:cs typeface="Arial" panose="020B0604020202020204" pitchFamily="34" charset="0"/>
              </a:rPr>
              <a:t>Evidence-based Recommendation</a:t>
            </a:r>
          </a:p>
          <a:p>
            <a:pPr defTabSz="727344">
              <a:lnSpc>
                <a:spcPct val="150000"/>
              </a:lnSpc>
            </a:pPr>
            <a:endParaRPr lang="fr-FR" sz="954"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algn="just" defTabSz="727344"/>
            <a:r>
              <a:rPr lang="en-US" altLang="zh-CN" sz="1909" dirty="0">
                <a:solidFill>
                  <a:prstClr val="black"/>
                </a:solidFill>
                <a:latin typeface="Arial" panose="020B0604020202020204" pitchFamily="34" charset="0"/>
                <a:ea typeface="等线" panose="020B0503020204020204" pitchFamily="2" charset="-122"/>
                <a:cs typeface="Arial" panose="020B0604020202020204" pitchFamily="34" charset="0"/>
              </a:rPr>
              <a:t>In people with </a:t>
            </a:r>
            <a:r>
              <a:rPr lang="en-US" altLang="zh-CN" sz="1909" dirty="0" err="1">
                <a:solidFill>
                  <a:prstClr val="black"/>
                </a:solidFill>
                <a:latin typeface="Arial" panose="020B0604020202020204" pitchFamily="34" charset="0"/>
                <a:ea typeface="等线" panose="020B0503020204020204" pitchFamily="2" charset="-122"/>
                <a:cs typeface="Arial" panose="020B0604020202020204" pitchFamily="34" charset="0"/>
              </a:rPr>
              <a:t>ischaemic</a:t>
            </a:r>
            <a:r>
              <a:rPr lang="en-US" altLang="zh-CN" sz="1909" dirty="0">
                <a:solidFill>
                  <a:prstClr val="black"/>
                </a:solidFill>
                <a:latin typeface="Arial" panose="020B0604020202020204" pitchFamily="34" charset="0"/>
                <a:ea typeface="等线" panose="020B0503020204020204" pitchFamily="2" charset="-122"/>
                <a:cs typeface="Arial" panose="020B0604020202020204" pitchFamily="34" charset="0"/>
              </a:rPr>
              <a:t> stroke or TIA, we recommend aiming for an LDL cholesterol level of &lt;1.8 mmol/l (70 mg/dl) to reduce the risk of major cardiovascular events.</a:t>
            </a:r>
          </a:p>
          <a:p>
            <a:pPr algn="just" defTabSz="727344"/>
            <a:endParaRPr lang="en-GB" altLang="zh-CN" sz="1909" dirty="0">
              <a:solidFill>
                <a:prstClr val="black"/>
              </a:solidFill>
              <a:latin typeface="Arial" panose="020B0604020202020204" pitchFamily="34" charset="0"/>
              <a:ea typeface="等线" panose="020B0503020204020204" pitchFamily="2" charset="-122"/>
              <a:cs typeface="Arial" panose="020B0604020202020204" pitchFamily="34" charset="0"/>
            </a:endParaRPr>
          </a:p>
          <a:p>
            <a:pPr algn="just" defTabSz="727344"/>
            <a:r>
              <a:rPr lang="en-GB" altLang="zh-CN" sz="1909" dirty="0">
                <a:solidFill>
                  <a:prstClr val="black"/>
                </a:solidFill>
                <a:latin typeface="Arial" panose="020B0604020202020204" pitchFamily="34" charset="0"/>
                <a:ea typeface="等线" panose="020B0503020204020204" pitchFamily="2" charset="-122"/>
                <a:cs typeface="Arial" panose="020B0604020202020204" pitchFamily="34" charset="0"/>
              </a:rPr>
              <a:t>Quality of evidence: </a:t>
            </a:r>
            <a:r>
              <a:rPr lang="en-GB" sz="1909" b="1" dirty="0">
                <a:solidFill>
                  <a:srgbClr val="5481C4"/>
                </a:solidFill>
                <a:latin typeface="Arial" panose="020B0604020202020204" pitchFamily="34" charset="0"/>
                <a:ea typeface="SimSun" panose="02010600030101010101" pitchFamily="2" charset="-122"/>
              </a:rPr>
              <a:t>Moderate</a:t>
            </a:r>
            <a:r>
              <a:rPr lang="en-GB" sz="1909" b="1" dirty="0">
                <a:solidFill>
                  <a:srgbClr val="92D050"/>
                </a:solidFill>
                <a:latin typeface="Arial" panose="020B0604020202020204" pitchFamily="34" charset="0"/>
                <a:ea typeface="SimSun" panose="02010600030101010101" pitchFamily="2" charset="-122"/>
              </a:rPr>
              <a:t> </a:t>
            </a:r>
            <a:r>
              <a:rPr lang="en-GB" sz="1909" b="1" dirty="0">
                <a:solidFill>
                  <a:srgbClr val="5481C4"/>
                </a:solidFill>
                <a:latin typeface="Cambria Math" panose="02040503050406030204" pitchFamily="18" charset="0"/>
                <a:ea typeface="SimSun" panose="02010600030101010101" pitchFamily="2" charset="-122"/>
                <a:cs typeface="Cambria Math" panose="02040503050406030204" pitchFamily="18" charset="0"/>
              </a:rPr>
              <a:t>⊕⊕⊕</a:t>
            </a:r>
            <a:endParaRPr lang="en-GB" altLang="zh-CN" sz="1909" dirty="0">
              <a:solidFill>
                <a:srgbClr val="0070C0"/>
              </a:solidFill>
              <a:latin typeface="Arial" panose="020B0604020202020204" pitchFamily="34" charset="0"/>
              <a:ea typeface="等线" panose="020B0503020204020204" pitchFamily="2" charset="-122"/>
              <a:cs typeface="Arial" panose="020B0604020202020204" pitchFamily="34" charset="0"/>
            </a:endParaRPr>
          </a:p>
          <a:p>
            <a:pPr algn="just" defTabSz="727344"/>
            <a:endParaRPr lang="en-GB" altLang="zh-CN" sz="1909" b="1" dirty="0">
              <a:solidFill>
                <a:srgbClr val="B2A1C7"/>
              </a:solidFill>
              <a:latin typeface="Arial" panose="020B0604020202020204" pitchFamily="34" charset="0"/>
              <a:ea typeface="等线" panose="020B0503020204020204" pitchFamily="2" charset="-122"/>
              <a:cs typeface="Arial" panose="020B0604020202020204" pitchFamily="34" charset="0"/>
            </a:endParaRPr>
          </a:p>
          <a:p>
            <a:pPr algn="just" defTabSz="727344"/>
            <a:r>
              <a:rPr lang="en-US" altLang="zh-CN" sz="1909" dirty="0">
                <a:solidFill>
                  <a:prstClr val="black"/>
                </a:solidFill>
                <a:latin typeface="Arial" panose="020B0604020202020204" pitchFamily="34" charset="0"/>
                <a:ea typeface="等线" panose="020B0503020204020204" pitchFamily="2" charset="-122"/>
                <a:cs typeface="Arial" panose="020B0604020202020204" pitchFamily="34" charset="0"/>
              </a:rPr>
              <a:t>Strength of recommendation: </a:t>
            </a:r>
            <a:r>
              <a:rPr lang="en-US" altLang="zh-CN" sz="1909" b="1" dirty="0">
                <a:solidFill>
                  <a:srgbClr val="00B050"/>
                </a:solidFill>
                <a:latin typeface="Arial" panose="020B0604020202020204" pitchFamily="34" charset="0"/>
                <a:ea typeface="等线" panose="020B0503020204020204" pitchFamily="2" charset="-122"/>
                <a:cs typeface="Arial" panose="020B0604020202020204" pitchFamily="34" charset="0"/>
              </a:rPr>
              <a:t>Strong for intervention</a:t>
            </a:r>
            <a:r>
              <a:rPr lang="en-US" altLang="zh-CN" sz="1909" dirty="0">
                <a:solidFill>
                  <a:srgbClr val="00B050"/>
                </a:solidFill>
                <a:latin typeface="Arial" panose="020B0604020202020204" pitchFamily="34" charset="0"/>
                <a:ea typeface="等线" panose="020B0503020204020204" pitchFamily="2" charset="-122"/>
                <a:cs typeface="Arial" panose="020B0604020202020204" pitchFamily="34" charset="0"/>
              </a:rPr>
              <a:t> ↑↑ </a:t>
            </a:r>
          </a:p>
        </p:txBody>
      </p:sp>
    </p:spTree>
    <p:extLst>
      <p:ext uri="{BB962C8B-B14F-4D97-AF65-F5344CB8AC3E}">
        <p14:creationId xmlns:p14="http://schemas.microsoft.com/office/powerpoint/2010/main" val="22080867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2661224" y="836710"/>
            <a:ext cx="6902949" cy="5224820"/>
          </a:xfrm>
          <a:prstGeom prst="rect">
            <a:avLst/>
          </a:prstGeom>
          <a:noFill/>
          <a:ln w="9525">
            <a:noFill/>
            <a:miter lim="800000"/>
            <a:headEnd/>
            <a:tailEnd/>
          </a:ln>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2531601" y="1031141"/>
            <a:ext cx="7101414" cy="5282537"/>
          </a:xfrm>
          <a:prstGeom prst="rect">
            <a:avLst/>
          </a:prstGeom>
          <a:noFill/>
          <a:ln w="9525">
            <a:noFill/>
            <a:miter lim="800000"/>
            <a:headEnd/>
            <a:tailEnd/>
          </a:ln>
          <a:effectLst/>
        </p:spPr>
      </p:pic>
      <p:sp>
        <p:nvSpPr>
          <p:cNvPr id="3" name="2 - Ορθογώνιο"/>
          <p:cNvSpPr/>
          <p:nvPr/>
        </p:nvSpPr>
        <p:spPr>
          <a:xfrm>
            <a:off x="2726025" y="3882651"/>
            <a:ext cx="6869569" cy="259229"/>
          </a:xfrm>
          <a:prstGeom prst="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633"/>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32033" y="1268823"/>
            <a:ext cx="8727952" cy="4525844"/>
          </a:xfrm>
        </p:spPr>
        <p:txBody>
          <a:bodyPr/>
          <a:lstStyle/>
          <a:p>
            <a:pPr marL="0" indent="0" algn="ctr">
              <a:buNone/>
            </a:pPr>
            <a:r>
              <a:rPr lang="en-GB" sz="2540" dirty="0"/>
              <a:t>FOURIER: </a:t>
            </a:r>
            <a:r>
              <a:rPr lang="en-GB" sz="2540" b="1" dirty="0">
                <a:solidFill>
                  <a:srgbClr val="FF0000"/>
                </a:solidFill>
              </a:rPr>
              <a:t>F</a:t>
            </a:r>
            <a:r>
              <a:rPr lang="en-GB" sz="2540" dirty="0"/>
              <a:t>urther cardiovascular </a:t>
            </a:r>
            <a:r>
              <a:rPr lang="en-GB" sz="2540" b="1" dirty="0" err="1">
                <a:solidFill>
                  <a:srgbClr val="FF0000"/>
                </a:solidFill>
              </a:rPr>
              <a:t>OU</a:t>
            </a:r>
            <a:r>
              <a:rPr lang="en-GB" sz="2540" dirty="0" err="1"/>
              <a:t>tcomes</a:t>
            </a:r>
            <a:r>
              <a:rPr lang="en-GB" sz="2540" dirty="0"/>
              <a:t> </a:t>
            </a:r>
            <a:r>
              <a:rPr lang="en-GB" sz="2540" b="1" dirty="0">
                <a:solidFill>
                  <a:srgbClr val="FF0000"/>
                </a:solidFill>
              </a:rPr>
              <a:t>R</a:t>
            </a:r>
            <a:r>
              <a:rPr lang="en-GB" sz="2540" dirty="0"/>
              <a:t>esearch with PCSK9 </a:t>
            </a:r>
            <a:r>
              <a:rPr lang="en-GB" sz="2540" b="1" dirty="0">
                <a:solidFill>
                  <a:srgbClr val="FF0000"/>
                </a:solidFill>
              </a:rPr>
              <a:t>I</a:t>
            </a:r>
            <a:r>
              <a:rPr lang="en-GB" sz="2540" dirty="0"/>
              <a:t>nhibition in subjects with </a:t>
            </a:r>
            <a:r>
              <a:rPr lang="en-GB" sz="2540" b="1" dirty="0">
                <a:solidFill>
                  <a:srgbClr val="FF0000"/>
                </a:solidFill>
              </a:rPr>
              <a:t>E</a:t>
            </a:r>
            <a:r>
              <a:rPr lang="en-GB" sz="2540" dirty="0"/>
              <a:t>levated </a:t>
            </a:r>
            <a:r>
              <a:rPr lang="en-GB" sz="2540" b="1" dirty="0">
                <a:solidFill>
                  <a:srgbClr val="FF0000"/>
                </a:solidFill>
              </a:rPr>
              <a:t>R</a:t>
            </a:r>
            <a:r>
              <a:rPr lang="en-GB" sz="2540" dirty="0"/>
              <a:t>isk</a:t>
            </a:r>
          </a:p>
          <a:p>
            <a:endParaRPr lang="en-GB" sz="2540" dirty="0">
              <a:latin typeface="+mn-lt"/>
            </a:endParaRPr>
          </a:p>
          <a:p>
            <a:endParaRPr lang="en-GB" dirty="0"/>
          </a:p>
          <a:p>
            <a:endParaRPr lang="en-GB" dirty="0"/>
          </a:p>
          <a:p>
            <a:pPr marL="0" indent="0">
              <a:buNone/>
            </a:pPr>
            <a:r>
              <a:rPr lang="en-GB" dirty="0"/>
              <a:t> </a:t>
            </a:r>
          </a:p>
        </p:txBody>
      </p:sp>
      <p:sp>
        <p:nvSpPr>
          <p:cNvPr id="7" name="Text Placeholder 6"/>
          <p:cNvSpPr>
            <a:spLocks noGrp="1"/>
          </p:cNvSpPr>
          <p:nvPr>
            <p:ph type="body" sz="quarter" idx="10"/>
          </p:nvPr>
        </p:nvSpPr>
        <p:spPr>
          <a:xfrm>
            <a:off x="7416738" y="6360156"/>
            <a:ext cx="4585965" cy="279586"/>
          </a:xfrm>
        </p:spPr>
        <p:txBody>
          <a:bodyPr>
            <a:noAutofit/>
          </a:bodyPr>
          <a:lstStyle/>
          <a:p>
            <a:r>
              <a:rPr lang="en-GB" sz="1400" dirty="0">
                <a:solidFill>
                  <a:schemeClr val="tx1"/>
                </a:solidFill>
                <a:latin typeface="Arial" pitchFamily="34" charset="0"/>
                <a:cs typeface="Arial" pitchFamily="34" charset="0"/>
              </a:rPr>
              <a:t>    </a:t>
            </a:r>
            <a:r>
              <a:rPr lang="en-GB" sz="1400" dirty="0" err="1">
                <a:solidFill>
                  <a:schemeClr val="tx1"/>
                </a:solidFill>
                <a:latin typeface="Arial" pitchFamily="34" charset="0"/>
                <a:cs typeface="Arial" pitchFamily="34" charset="0"/>
              </a:rPr>
              <a:t>Sabatine</a:t>
            </a:r>
            <a:r>
              <a:rPr lang="en-GB" sz="1400" dirty="0">
                <a:solidFill>
                  <a:schemeClr val="tx1"/>
                </a:solidFill>
                <a:latin typeface="Arial" pitchFamily="34" charset="0"/>
                <a:cs typeface="Arial" pitchFamily="34" charset="0"/>
              </a:rPr>
              <a:t> MS, et al. Am Heart J 2016;173:94-101</a:t>
            </a:r>
          </a:p>
        </p:txBody>
      </p:sp>
      <p:sp>
        <p:nvSpPr>
          <p:cNvPr id="4" name="Rectangle 3"/>
          <p:cNvSpPr/>
          <p:nvPr/>
        </p:nvSpPr>
        <p:spPr>
          <a:xfrm>
            <a:off x="2258483" y="2420928"/>
            <a:ext cx="7715390" cy="362937"/>
          </a:xfrm>
          <a:prstGeom prst="rect">
            <a:avLst/>
          </a:prstGeom>
          <a:solidFill>
            <a:schemeClr val="accent4"/>
          </a:solidFill>
          <a:ln w="25400" cap="flat">
            <a:solidFill>
              <a:schemeClr val="accent4"/>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1474" tIns="41474" rIns="41474" bIns="41474" numCol="1" spcCol="38100" rtlCol="0" anchor="ctr">
            <a:spAutoFit/>
          </a:bodyPr>
          <a:lstStyle/>
          <a:p>
            <a:pPr algn="ctr" defTabSz="829544" hangingPunct="0">
              <a:defRPr/>
            </a:pPr>
            <a:r>
              <a:rPr lang="en-GB" sz="1814" dirty="0">
                <a:solidFill>
                  <a:srgbClr val="FFFFFF"/>
                </a:solidFill>
                <a:latin typeface="Arial"/>
                <a:ea typeface="Calibri"/>
                <a:cs typeface="Calibri"/>
                <a:sym typeface="Calibri"/>
              </a:rPr>
              <a:t>27,564 patients aged 40-85 years of age</a:t>
            </a:r>
          </a:p>
        </p:txBody>
      </p:sp>
      <p:sp>
        <p:nvSpPr>
          <p:cNvPr id="5" name="Rectangle 4"/>
          <p:cNvSpPr/>
          <p:nvPr/>
        </p:nvSpPr>
        <p:spPr>
          <a:xfrm>
            <a:off x="2258483" y="5186579"/>
            <a:ext cx="7715390" cy="642116"/>
          </a:xfrm>
          <a:prstGeom prst="rect">
            <a:avLst/>
          </a:prstGeom>
          <a:solidFill>
            <a:schemeClr val="accent6"/>
          </a:solidFill>
          <a:ln w="25400" cap="flat">
            <a:solidFill>
              <a:schemeClr val="accent6"/>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1474" tIns="41474" rIns="41474" bIns="41474" numCol="1" spcCol="38100" rtlCol="0" anchor="ctr">
            <a:spAutoFit/>
          </a:bodyPr>
          <a:lstStyle/>
          <a:p>
            <a:pPr algn="ctr" defTabSz="829544" hangingPunct="0">
              <a:defRPr/>
            </a:pPr>
            <a:r>
              <a:rPr lang="en-GB" sz="1814" dirty="0">
                <a:solidFill>
                  <a:srgbClr val="FFFFFF"/>
                </a:solidFill>
                <a:latin typeface="Arial"/>
                <a:ea typeface="Calibri"/>
                <a:cs typeface="Calibri"/>
                <a:sym typeface="Calibri"/>
              </a:rPr>
              <a:t>Fasting LDL-C ≥70 mg/dL (1.8 mmol/L) or non-HDL-C ≥100 mg/dL (2.6 mmol/L)</a:t>
            </a:r>
          </a:p>
        </p:txBody>
      </p:sp>
      <p:sp>
        <p:nvSpPr>
          <p:cNvPr id="6" name="Rectangle 5"/>
          <p:cNvSpPr/>
          <p:nvPr/>
        </p:nvSpPr>
        <p:spPr>
          <a:xfrm>
            <a:off x="2258483" y="3057936"/>
            <a:ext cx="7715390" cy="1116798"/>
          </a:xfrm>
          <a:prstGeom prst="rect">
            <a:avLst/>
          </a:prstGeom>
          <a:solidFill>
            <a:schemeClr val="accent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1474" tIns="41474" rIns="41474" bIns="41474" numCol="1" spcCol="38100" rtlCol="0" anchor="ctr">
            <a:spAutoFit/>
          </a:bodyPr>
          <a:lstStyle/>
          <a:p>
            <a:pPr algn="ctr" defTabSz="829544" hangingPunct="0">
              <a:defRPr/>
            </a:pPr>
            <a:r>
              <a:rPr lang="en-GB" sz="1814" dirty="0">
                <a:solidFill>
                  <a:srgbClr val="FFFFFF"/>
                </a:solidFill>
                <a:latin typeface="Arial"/>
                <a:ea typeface="Calibri"/>
                <a:cs typeface="Calibri"/>
                <a:sym typeface="Calibri"/>
              </a:rPr>
              <a:t>Clinically evident cardiovascular disease</a:t>
            </a:r>
          </a:p>
          <a:p>
            <a:pPr marL="1140623" lvl="2" indent="-162741" defTabSz="829544" hangingPunct="0">
              <a:buFont typeface="Arial" panose="020B0604020202020204" pitchFamily="34" charset="0"/>
              <a:buChar char="•"/>
              <a:defRPr/>
            </a:pPr>
            <a:r>
              <a:rPr lang="en-GB" sz="1633" dirty="0">
                <a:solidFill>
                  <a:srgbClr val="FFFFFF"/>
                </a:solidFill>
                <a:latin typeface="Arial"/>
                <a:ea typeface="Calibri"/>
                <a:cs typeface="Calibri"/>
                <a:sym typeface="Calibri"/>
              </a:rPr>
              <a:t>History of myocardial infarction</a:t>
            </a:r>
          </a:p>
          <a:p>
            <a:pPr marL="1140623" lvl="2" indent="-162741" defTabSz="829544" hangingPunct="0">
              <a:buFont typeface="Arial" panose="020B0604020202020204" pitchFamily="34" charset="0"/>
              <a:buChar char="•"/>
              <a:defRPr/>
            </a:pPr>
            <a:r>
              <a:rPr lang="en-GB" sz="1633" dirty="0">
                <a:solidFill>
                  <a:srgbClr val="FFFFFF"/>
                </a:solidFill>
                <a:latin typeface="Arial"/>
                <a:ea typeface="Calibri"/>
                <a:cs typeface="Calibri"/>
                <a:sym typeface="Calibri"/>
              </a:rPr>
              <a:t>Non-haemorrhagic stroke</a:t>
            </a:r>
            <a:endParaRPr lang="el-GR" sz="1633" dirty="0">
              <a:solidFill>
                <a:srgbClr val="FFFFFF"/>
              </a:solidFill>
              <a:latin typeface="Arial"/>
              <a:ea typeface="Calibri"/>
              <a:cs typeface="Calibri"/>
              <a:sym typeface="Calibri"/>
            </a:endParaRPr>
          </a:p>
          <a:p>
            <a:pPr marL="1140623" lvl="2" indent="-162741" defTabSz="829544" hangingPunct="0">
              <a:buFont typeface="Arial" panose="020B0604020202020204" pitchFamily="34" charset="0"/>
              <a:buChar char="•"/>
              <a:defRPr/>
            </a:pPr>
            <a:r>
              <a:rPr lang="en-GB" sz="1633" dirty="0">
                <a:solidFill>
                  <a:srgbClr val="FFFFFF"/>
                </a:solidFill>
                <a:latin typeface="Arial"/>
                <a:ea typeface="Calibri"/>
                <a:cs typeface="Calibri"/>
                <a:sym typeface="Calibri"/>
              </a:rPr>
              <a:t>Symptomatic peripheral artery disease</a:t>
            </a:r>
          </a:p>
        </p:txBody>
      </p:sp>
      <p:sp>
        <p:nvSpPr>
          <p:cNvPr id="8" name="Rectangle 7"/>
          <p:cNvSpPr/>
          <p:nvPr/>
        </p:nvSpPr>
        <p:spPr>
          <a:xfrm>
            <a:off x="2258483" y="4525934"/>
            <a:ext cx="7715390" cy="362937"/>
          </a:xfrm>
          <a:prstGeom prst="rect">
            <a:avLst/>
          </a:prstGeom>
          <a:solidFill>
            <a:schemeClr val="accent5"/>
          </a:solidFill>
          <a:ln w="25400" cap="flat">
            <a:solidFill>
              <a:schemeClr val="accent5"/>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1474" tIns="41474" rIns="41474" bIns="41474" numCol="1" spcCol="38100" rtlCol="0" anchor="ctr">
            <a:spAutoFit/>
          </a:bodyPr>
          <a:lstStyle/>
          <a:p>
            <a:pPr algn="ctr" defTabSz="829544" hangingPunct="0">
              <a:defRPr/>
            </a:pPr>
            <a:r>
              <a:rPr lang="en-GB" sz="1814" dirty="0">
                <a:solidFill>
                  <a:srgbClr val="FFFFFF"/>
                </a:solidFill>
                <a:latin typeface="Arial"/>
                <a:ea typeface="Calibri"/>
                <a:cs typeface="Calibri"/>
                <a:sym typeface="Calibri"/>
              </a:rPr>
              <a:t>Plus ≥1 additional CV risk factors</a:t>
            </a:r>
          </a:p>
        </p:txBody>
      </p:sp>
      <p:sp>
        <p:nvSpPr>
          <p:cNvPr id="15" name="Title 3">
            <a:extLst>
              <a:ext uri="{FF2B5EF4-FFF2-40B4-BE49-F238E27FC236}">
                <a16:creationId xmlns:a16="http://schemas.microsoft.com/office/drawing/2014/main" id="{D852B9A4-A47C-4728-A575-E04536B5B9CE}"/>
              </a:ext>
            </a:extLst>
          </p:cNvPr>
          <p:cNvSpPr txBox="1">
            <a:spLocks/>
          </p:cNvSpPr>
          <p:nvPr/>
        </p:nvSpPr>
        <p:spPr>
          <a:xfrm>
            <a:off x="1763316" y="100"/>
            <a:ext cx="8727952" cy="1164023"/>
          </a:xfrm>
          <a:prstGeom prst="rect">
            <a:avLst/>
          </a:prstGeom>
        </p:spPr>
        <p:txBody>
          <a:bodyPr vert="horz" lIns="82932" tIns="41467" rIns="82932" bIns="41467" rtlCol="0" anchor="ctr">
            <a:normAutofit/>
          </a:bodyPr>
          <a:lstStyle>
            <a:lvl1pPr algn="ctr" defTabSz="914210" rtl="0" eaLnBrk="1" latinLnBrk="0" hangingPunct="1">
              <a:spcBef>
                <a:spcPct val="0"/>
              </a:spcBef>
              <a:buNone/>
              <a:defRPr sz="4400" kern="1200">
                <a:solidFill>
                  <a:schemeClr val="tx1"/>
                </a:solidFill>
                <a:latin typeface="+mj-lt"/>
                <a:ea typeface="+mj-ea"/>
                <a:cs typeface="+mj-cs"/>
              </a:defRPr>
            </a:lvl1pPr>
          </a:lstStyle>
          <a:p>
            <a:pPr>
              <a:defRPr/>
            </a:pPr>
            <a:endParaRPr lang="en-GB" sz="3992" b="1" dirty="0">
              <a:solidFill>
                <a:prstClr val="black"/>
              </a:solidFill>
              <a:latin typeface="Calibri"/>
            </a:endParaRPr>
          </a:p>
        </p:txBody>
      </p:sp>
      <p:sp>
        <p:nvSpPr>
          <p:cNvPr id="18" name="Arrow: Right 17">
            <a:extLst>
              <a:ext uri="{FF2B5EF4-FFF2-40B4-BE49-F238E27FC236}">
                <a16:creationId xmlns:a16="http://schemas.microsoft.com/office/drawing/2014/main" id="{31C7DEFF-C9B3-48FC-8E75-A45287E2B167}"/>
              </a:ext>
            </a:extLst>
          </p:cNvPr>
          <p:cNvSpPr/>
          <p:nvPr/>
        </p:nvSpPr>
        <p:spPr>
          <a:xfrm flipH="1">
            <a:off x="6160806" y="3623425"/>
            <a:ext cx="1684944" cy="32402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371">
              <a:defRPr/>
            </a:pPr>
            <a:r>
              <a:rPr lang="en-GB" sz="1633" b="1" dirty="0">
                <a:solidFill>
                  <a:prstClr val="white"/>
                </a:solidFill>
                <a:latin typeface="Calibri"/>
              </a:rPr>
              <a:t>5337 (19.4%)</a:t>
            </a:r>
          </a:p>
        </p:txBody>
      </p:sp>
    </p:spTree>
    <p:extLst>
      <p:ext uri="{BB962C8B-B14F-4D97-AF65-F5344CB8AC3E}">
        <p14:creationId xmlns:p14="http://schemas.microsoft.com/office/powerpoint/2010/main" val="10282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Table 50"/>
          <p:cNvGraphicFramePr>
            <a:graphicFrameLocks noGrp="1"/>
          </p:cNvGraphicFramePr>
          <p:nvPr/>
        </p:nvGraphicFramePr>
        <p:xfrm>
          <a:off x="2716703" y="1196812"/>
          <a:ext cx="6814369" cy="4737073"/>
        </p:xfrm>
        <a:graphic>
          <a:graphicData uri="http://schemas.openxmlformats.org/drawingml/2006/table">
            <a:tbl>
              <a:tblPr firstRow="1" bandRow="1">
                <a:tableStyleId>{5C22544A-7EE6-4342-B048-85BDC9FD1C3A}</a:tableStyleId>
              </a:tblPr>
              <a:tblGrid>
                <a:gridCol w="2554475">
                  <a:extLst>
                    <a:ext uri="{9D8B030D-6E8A-4147-A177-3AD203B41FA5}">
                      <a16:colId xmlns:a16="http://schemas.microsoft.com/office/drawing/2014/main" val="20000"/>
                    </a:ext>
                  </a:extLst>
                </a:gridCol>
                <a:gridCol w="1284731">
                  <a:extLst>
                    <a:ext uri="{9D8B030D-6E8A-4147-A177-3AD203B41FA5}">
                      <a16:colId xmlns:a16="http://schemas.microsoft.com/office/drawing/2014/main" val="20001"/>
                    </a:ext>
                  </a:extLst>
                </a:gridCol>
                <a:gridCol w="98133">
                  <a:extLst>
                    <a:ext uri="{9D8B030D-6E8A-4147-A177-3AD203B41FA5}">
                      <a16:colId xmlns:a16="http://schemas.microsoft.com/office/drawing/2014/main" val="20002"/>
                    </a:ext>
                  </a:extLst>
                </a:gridCol>
                <a:gridCol w="1153298">
                  <a:extLst>
                    <a:ext uri="{9D8B030D-6E8A-4147-A177-3AD203B41FA5}">
                      <a16:colId xmlns:a16="http://schemas.microsoft.com/office/drawing/2014/main" val="20004"/>
                    </a:ext>
                  </a:extLst>
                </a:gridCol>
                <a:gridCol w="1723732">
                  <a:extLst>
                    <a:ext uri="{9D8B030D-6E8A-4147-A177-3AD203B41FA5}">
                      <a16:colId xmlns:a16="http://schemas.microsoft.com/office/drawing/2014/main" val="20003"/>
                    </a:ext>
                  </a:extLst>
                </a:gridCol>
              </a:tblGrid>
              <a:tr h="898083">
                <a:tc rowSpan="2">
                  <a:txBody>
                    <a:bodyPr/>
                    <a:lstStyle/>
                    <a:p>
                      <a:pPr algn="l"/>
                      <a:r>
                        <a:rPr lang="en-US" sz="1500" b="1" dirty="0">
                          <a:solidFill>
                            <a:schemeClr val="tx1"/>
                          </a:solidFill>
                          <a:latin typeface="Arial" pitchFamily="34" charset="0"/>
                          <a:cs typeface="Arial" pitchFamily="34" charset="0"/>
                        </a:rPr>
                        <a:t>Endpoint</a:t>
                      </a:r>
                    </a:p>
                  </a:txBody>
                  <a:tcPr marL="72733" marR="72733" marT="34289" marB="34289"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US" sz="1500" b="1" dirty="0">
                          <a:solidFill>
                            <a:srgbClr val="C00000"/>
                          </a:solidFill>
                          <a:latin typeface="Arial" pitchFamily="34" charset="0"/>
                          <a:cs typeface="Arial" pitchFamily="34" charset="0"/>
                        </a:rPr>
                        <a:t>Evolocumab</a:t>
                      </a:r>
                      <a:br>
                        <a:rPr lang="en-US" sz="1500" b="1" dirty="0">
                          <a:solidFill>
                            <a:srgbClr val="C00000"/>
                          </a:solidFill>
                          <a:latin typeface="Arial" pitchFamily="34" charset="0"/>
                          <a:cs typeface="Arial" pitchFamily="34" charset="0"/>
                        </a:rPr>
                      </a:br>
                      <a:r>
                        <a:rPr lang="en-US" sz="1500" b="1" dirty="0">
                          <a:solidFill>
                            <a:srgbClr val="C00000"/>
                          </a:solidFill>
                          <a:latin typeface="Arial" pitchFamily="34" charset="0"/>
                          <a:cs typeface="Arial" pitchFamily="34" charset="0"/>
                        </a:rPr>
                        <a:t>(N=13,784)</a:t>
                      </a:r>
                    </a:p>
                  </a:txBody>
                  <a:tcPr marL="72733" marR="72733" marT="34289" marB="34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algn="ctr"/>
                      <a:endParaRPr lang="en-US" sz="2000" b="1" dirty="0">
                        <a:solidFill>
                          <a:srgbClr val="0070C0"/>
                        </a:solidFill>
                      </a:endParaRPr>
                    </a:p>
                  </a:txBody>
                  <a:tcPr marL="80177" marR="80177" marT="37798" marB="3779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500" b="1" dirty="0">
                          <a:solidFill>
                            <a:srgbClr val="0070C0"/>
                          </a:solidFill>
                          <a:latin typeface="Arial" pitchFamily="34" charset="0"/>
                          <a:cs typeface="Arial" pitchFamily="34" charset="0"/>
                        </a:rPr>
                        <a:t>Placebo</a:t>
                      </a:r>
                      <a:br>
                        <a:rPr lang="en-US" sz="1500" b="1" dirty="0">
                          <a:solidFill>
                            <a:srgbClr val="0070C0"/>
                          </a:solidFill>
                          <a:latin typeface="Arial" pitchFamily="34" charset="0"/>
                          <a:cs typeface="Arial" pitchFamily="34" charset="0"/>
                        </a:rPr>
                      </a:br>
                      <a:r>
                        <a:rPr lang="en-US" sz="1500" b="1" dirty="0">
                          <a:solidFill>
                            <a:srgbClr val="0070C0"/>
                          </a:solidFill>
                          <a:latin typeface="Arial" pitchFamily="34" charset="0"/>
                          <a:cs typeface="Arial" pitchFamily="34" charset="0"/>
                        </a:rPr>
                        <a:t>(N=13,780)</a:t>
                      </a:r>
                    </a:p>
                  </a:txBody>
                  <a:tcPr marL="72733" marR="72733" marT="34289" marB="34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latin typeface="Arial" pitchFamily="34" charset="0"/>
                          <a:cs typeface="Arial" pitchFamily="34" charset="0"/>
                        </a:rPr>
                        <a:t>HR (95% CI)</a:t>
                      </a:r>
                    </a:p>
                  </a:txBody>
                  <a:tcPr marL="72733" marR="72733" marT="34289" marB="34289"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17429">
                <a:tc vMerge="1">
                  <a:txBody>
                    <a:bodyPr/>
                    <a:lstStyle/>
                    <a:p>
                      <a:endParaRPr 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r>
                        <a:rPr lang="en-US" sz="1500" b="1" i="1" dirty="0">
                          <a:solidFill>
                            <a:schemeClr val="tx1"/>
                          </a:solidFill>
                          <a:latin typeface="Arial" pitchFamily="34" charset="0"/>
                          <a:cs typeface="Arial" pitchFamily="34" charset="0"/>
                        </a:rPr>
                        <a:t>3-yr Kaplan-Meyer rate</a:t>
                      </a:r>
                    </a:p>
                  </a:txBody>
                  <a:tcPr marL="72733" marR="72733" marT="34289" marB="34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b="1" dirty="0">
                        <a:solidFill>
                          <a:srgbClr val="0070C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l-GR"/>
                    </a:p>
                  </a:txBody>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tx1"/>
                        </a:solidFill>
                        <a:latin typeface="+mj-l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21581">
                <a:tc>
                  <a:txBody>
                    <a:bodyPr/>
                    <a:lstStyle/>
                    <a:p>
                      <a:pPr algn="l">
                        <a:tabLst>
                          <a:tab pos="230188" algn="l"/>
                        </a:tabLst>
                      </a:pPr>
                      <a:r>
                        <a:rPr lang="en-US" sz="1500" b="1" dirty="0">
                          <a:solidFill>
                            <a:schemeClr val="tx1"/>
                          </a:solidFill>
                          <a:latin typeface="Arial" pitchFamily="34" charset="0"/>
                          <a:cs typeface="Arial" pitchFamily="34" charset="0"/>
                        </a:rPr>
                        <a:t>CV death, MI, or stroke</a:t>
                      </a:r>
                    </a:p>
                  </a:txBody>
                  <a:tcPr marL="72733" marR="72733" marT="34289" marB="34289"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b="1" dirty="0">
                          <a:solidFill>
                            <a:srgbClr val="C00000"/>
                          </a:solidFill>
                          <a:latin typeface="Arial" pitchFamily="34" charset="0"/>
                          <a:cs typeface="Arial" pitchFamily="34" charset="0"/>
                        </a:rPr>
                        <a:t>5.9</a:t>
                      </a:r>
                    </a:p>
                  </a:txBody>
                  <a:tcPr marL="72733" marR="72733" marT="34289" marB="34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US" sz="1500" b="1" dirty="0">
                          <a:solidFill>
                            <a:srgbClr val="0070C0"/>
                          </a:solidFill>
                          <a:latin typeface="Arial" pitchFamily="34" charset="0"/>
                          <a:cs typeface="Arial" pitchFamily="34" charset="0"/>
                        </a:rPr>
                        <a:t>7.4</a:t>
                      </a:r>
                    </a:p>
                  </a:txBody>
                  <a:tcPr marL="72733" marR="72733" marT="34289" marB="34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l-G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latin typeface="Arial" pitchFamily="34" charset="0"/>
                          <a:cs typeface="Arial" pitchFamily="34" charset="0"/>
                        </a:rPr>
                        <a:t>0.80 (0.73−0.88)</a:t>
                      </a:r>
                    </a:p>
                  </a:txBody>
                  <a:tcPr marL="72733" marR="72733" marT="34289" marB="34289"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21581">
                <a:tc>
                  <a:txBody>
                    <a:bodyPr/>
                    <a:lstStyle/>
                    <a:p>
                      <a:pPr algn="l">
                        <a:tabLst>
                          <a:tab pos="230188" algn="l"/>
                        </a:tabLst>
                      </a:pPr>
                      <a:r>
                        <a:rPr lang="en-US" sz="1500" b="1" dirty="0">
                          <a:solidFill>
                            <a:schemeClr val="tx1"/>
                          </a:solidFill>
                          <a:latin typeface="Arial" pitchFamily="34" charset="0"/>
                          <a:cs typeface="Arial" pitchFamily="34" charset="0"/>
                        </a:rPr>
                        <a:t>Cardiovascular death</a:t>
                      </a:r>
                      <a:endParaRPr lang="en-US" sz="1500" b="0" dirty="0">
                        <a:solidFill>
                          <a:schemeClr val="tx1"/>
                        </a:solidFill>
                        <a:latin typeface="Arial" pitchFamily="34" charset="0"/>
                        <a:cs typeface="Arial" pitchFamily="34" charset="0"/>
                      </a:endParaRPr>
                    </a:p>
                  </a:txBody>
                  <a:tcPr marL="72733" marR="72733" marT="34289" marB="34289"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500" b="1" dirty="0">
                          <a:solidFill>
                            <a:srgbClr val="C00000"/>
                          </a:solidFill>
                          <a:latin typeface="Arial" pitchFamily="34" charset="0"/>
                          <a:cs typeface="Arial" pitchFamily="34" charset="0"/>
                        </a:rPr>
                        <a:t>1.8</a:t>
                      </a:r>
                    </a:p>
                  </a:txBody>
                  <a:tcPr marL="72733" marR="72733" marT="34289" marB="34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pPr algn="ctr"/>
                      <a:r>
                        <a:rPr lang="en-US" sz="1500" b="1" dirty="0">
                          <a:solidFill>
                            <a:srgbClr val="0070C0"/>
                          </a:solidFill>
                          <a:latin typeface="Arial" pitchFamily="34" charset="0"/>
                          <a:cs typeface="Arial" pitchFamily="34" charset="0"/>
                        </a:rPr>
                        <a:t>1.7</a:t>
                      </a:r>
                    </a:p>
                  </a:txBody>
                  <a:tcPr marL="72733" marR="72733" marT="34289" marB="34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l-G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latin typeface="Arial" pitchFamily="34" charset="0"/>
                          <a:cs typeface="Arial" pitchFamily="34" charset="0"/>
                        </a:rPr>
                        <a:t>1.05</a:t>
                      </a:r>
                      <a:r>
                        <a:rPr lang="en-US" sz="1500" b="1" baseline="0" dirty="0">
                          <a:solidFill>
                            <a:schemeClr val="tx1"/>
                          </a:solidFill>
                          <a:latin typeface="Arial" pitchFamily="34" charset="0"/>
                          <a:cs typeface="Arial" pitchFamily="34" charset="0"/>
                        </a:rPr>
                        <a:t> </a:t>
                      </a:r>
                      <a:r>
                        <a:rPr lang="en-US" sz="1500" b="1" dirty="0">
                          <a:solidFill>
                            <a:schemeClr val="tx1"/>
                          </a:solidFill>
                          <a:latin typeface="Arial" pitchFamily="34" charset="0"/>
                          <a:cs typeface="Arial" pitchFamily="34" charset="0"/>
                        </a:rPr>
                        <a:t>(0.88−1.25)</a:t>
                      </a:r>
                    </a:p>
                  </a:txBody>
                  <a:tcPr marL="72733" marR="72733" marT="34289" marB="34289"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3"/>
                  </a:ext>
                </a:extLst>
              </a:tr>
              <a:tr h="345079">
                <a:tc>
                  <a:txBody>
                    <a:bodyPr/>
                    <a:lstStyle/>
                    <a:p>
                      <a:pPr algn="l">
                        <a:tabLst>
                          <a:tab pos="230188" algn="l"/>
                        </a:tabLst>
                      </a:pPr>
                      <a:r>
                        <a:rPr lang="en-US" sz="1500" b="0" dirty="0">
                          <a:solidFill>
                            <a:schemeClr val="tx1"/>
                          </a:solidFill>
                          <a:latin typeface="Arial" pitchFamily="34" charset="0"/>
                          <a:cs typeface="Arial" pitchFamily="34" charset="0"/>
                        </a:rPr>
                        <a:t>	Death due to acute MI</a:t>
                      </a:r>
                    </a:p>
                  </a:txBody>
                  <a:tcPr marL="72733" marR="72733" marT="34289" marB="34289"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500" b="0" dirty="0">
                          <a:solidFill>
                            <a:srgbClr val="C00000"/>
                          </a:solidFill>
                          <a:latin typeface="Arial" pitchFamily="34" charset="0"/>
                          <a:cs typeface="Arial" pitchFamily="34" charset="0"/>
                        </a:rPr>
                        <a:t>0.18</a:t>
                      </a:r>
                    </a:p>
                  </a:txBody>
                  <a:tcPr marL="72733" marR="72733" marT="34289" marB="34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pPr algn="ctr"/>
                      <a:r>
                        <a:rPr lang="en-US" sz="1500" b="0" dirty="0">
                          <a:solidFill>
                            <a:srgbClr val="0070C0"/>
                          </a:solidFill>
                          <a:latin typeface="Arial" pitchFamily="34" charset="0"/>
                          <a:cs typeface="Arial" pitchFamily="34" charset="0"/>
                        </a:rPr>
                        <a:t>0.22</a:t>
                      </a:r>
                    </a:p>
                  </a:txBody>
                  <a:tcPr marL="72733" marR="72733" marT="34289" marB="34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l-G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dirty="0">
                          <a:solidFill>
                            <a:schemeClr val="tx1"/>
                          </a:solidFill>
                          <a:latin typeface="Arial" pitchFamily="34" charset="0"/>
                          <a:cs typeface="Arial" pitchFamily="34" charset="0"/>
                        </a:rPr>
                        <a:t>0.84</a:t>
                      </a:r>
                      <a:r>
                        <a:rPr lang="en-US" sz="1500" b="0" baseline="0" dirty="0">
                          <a:solidFill>
                            <a:schemeClr val="tx1"/>
                          </a:solidFill>
                          <a:latin typeface="Arial" pitchFamily="34" charset="0"/>
                          <a:cs typeface="Arial" pitchFamily="34" charset="0"/>
                        </a:rPr>
                        <a:t> </a:t>
                      </a:r>
                      <a:r>
                        <a:rPr lang="en-US" sz="1500" b="0" dirty="0">
                          <a:solidFill>
                            <a:schemeClr val="tx1"/>
                          </a:solidFill>
                          <a:latin typeface="Arial" pitchFamily="34" charset="0"/>
                          <a:cs typeface="Arial" pitchFamily="34" charset="0"/>
                        </a:rPr>
                        <a:t>(0.49−1.42)</a:t>
                      </a:r>
                    </a:p>
                  </a:txBody>
                  <a:tcPr marL="72733" marR="72733" marT="34289" marB="34289"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4"/>
                  </a:ext>
                </a:extLst>
              </a:tr>
              <a:tr h="345079">
                <a:tc>
                  <a:txBody>
                    <a:bodyPr/>
                    <a:lstStyle/>
                    <a:p>
                      <a:pPr algn="l">
                        <a:tabLst>
                          <a:tab pos="230188" algn="l"/>
                        </a:tabLst>
                      </a:pPr>
                      <a:r>
                        <a:rPr lang="en-US" sz="1500" b="0" dirty="0">
                          <a:solidFill>
                            <a:schemeClr val="tx1"/>
                          </a:solidFill>
                          <a:latin typeface="Arial" pitchFamily="34" charset="0"/>
                          <a:cs typeface="Arial" pitchFamily="34" charset="0"/>
                        </a:rPr>
                        <a:t>	Death due to stroke</a:t>
                      </a:r>
                    </a:p>
                  </a:txBody>
                  <a:tcPr marL="72733" marR="72733" marT="34289" marB="34289"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500" b="0" dirty="0">
                          <a:solidFill>
                            <a:srgbClr val="C00000"/>
                          </a:solidFill>
                          <a:latin typeface="Arial" pitchFamily="34" charset="0"/>
                          <a:cs typeface="Arial" pitchFamily="34" charset="0"/>
                        </a:rPr>
                        <a:t>0.22</a:t>
                      </a:r>
                    </a:p>
                  </a:txBody>
                  <a:tcPr marL="72733" marR="72733" marT="34289" marB="34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pPr algn="ctr"/>
                      <a:r>
                        <a:rPr lang="en-US" sz="1500" b="0" dirty="0">
                          <a:solidFill>
                            <a:srgbClr val="0070C0"/>
                          </a:solidFill>
                          <a:latin typeface="Arial" pitchFamily="34" charset="0"/>
                          <a:cs typeface="Arial" pitchFamily="34" charset="0"/>
                        </a:rPr>
                        <a:t>0.24</a:t>
                      </a:r>
                    </a:p>
                  </a:txBody>
                  <a:tcPr marL="72733" marR="72733" marT="34289" marB="34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l-G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Arial" pitchFamily="34" charset="0"/>
                          <a:ea typeface="+mn-ea"/>
                          <a:cs typeface="Arial" pitchFamily="34" charset="0"/>
                        </a:rPr>
                        <a:t>0.94</a:t>
                      </a:r>
                      <a:r>
                        <a:rPr lang="en-US" sz="1500" b="0" kern="1200" baseline="0" dirty="0">
                          <a:solidFill>
                            <a:schemeClr val="tx1"/>
                          </a:solidFill>
                          <a:latin typeface="Arial" pitchFamily="34" charset="0"/>
                          <a:ea typeface="+mn-ea"/>
                          <a:cs typeface="Arial" pitchFamily="34" charset="0"/>
                        </a:rPr>
                        <a:t> </a:t>
                      </a:r>
                      <a:r>
                        <a:rPr lang="en-US" sz="1500" b="0" kern="1200" dirty="0">
                          <a:solidFill>
                            <a:schemeClr val="tx1"/>
                          </a:solidFill>
                          <a:latin typeface="Arial" pitchFamily="34" charset="0"/>
                          <a:ea typeface="+mn-ea"/>
                          <a:cs typeface="Arial" pitchFamily="34" charset="0"/>
                        </a:rPr>
                        <a:t>(0.58−1.54)</a:t>
                      </a:r>
                    </a:p>
                  </a:txBody>
                  <a:tcPr marL="72733" marR="72733" marT="34289" marB="34289"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5"/>
                  </a:ext>
                </a:extLst>
              </a:tr>
              <a:tr h="345079">
                <a:tc>
                  <a:txBody>
                    <a:bodyPr/>
                    <a:lstStyle/>
                    <a:p>
                      <a:pPr algn="l">
                        <a:tabLst>
                          <a:tab pos="230188" algn="l"/>
                        </a:tabLst>
                      </a:pPr>
                      <a:r>
                        <a:rPr lang="en-US" sz="1500" b="0" dirty="0">
                          <a:solidFill>
                            <a:schemeClr val="tx1"/>
                          </a:solidFill>
                          <a:latin typeface="Arial" pitchFamily="34" charset="0"/>
                          <a:cs typeface="Arial" pitchFamily="34" charset="0"/>
                        </a:rPr>
                        <a:t>	Other CV death</a:t>
                      </a:r>
                    </a:p>
                  </a:txBody>
                  <a:tcPr marL="72733" marR="72733" marT="34289" marB="34289"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b="0" dirty="0">
                          <a:solidFill>
                            <a:srgbClr val="C00000"/>
                          </a:solidFill>
                          <a:latin typeface="Arial" pitchFamily="34" charset="0"/>
                          <a:cs typeface="Arial" pitchFamily="34" charset="0"/>
                        </a:rPr>
                        <a:t>1.4</a:t>
                      </a:r>
                    </a:p>
                  </a:txBody>
                  <a:tcPr marL="72733" marR="72733" marT="34289" marB="34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US" sz="1500" b="0" dirty="0">
                          <a:solidFill>
                            <a:srgbClr val="0070C0"/>
                          </a:solidFill>
                          <a:latin typeface="Arial" pitchFamily="34" charset="0"/>
                          <a:cs typeface="Arial" pitchFamily="34" charset="0"/>
                        </a:rPr>
                        <a:t>1.3</a:t>
                      </a:r>
                    </a:p>
                  </a:txBody>
                  <a:tcPr marL="72733" marR="72733" marT="34289" marB="34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l-G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dirty="0">
                          <a:solidFill>
                            <a:schemeClr val="tx1"/>
                          </a:solidFill>
                          <a:latin typeface="Arial" pitchFamily="34" charset="0"/>
                          <a:cs typeface="Arial" pitchFamily="34" charset="0"/>
                        </a:rPr>
                        <a:t>1.10 (0.90−1.35)</a:t>
                      </a:r>
                    </a:p>
                  </a:txBody>
                  <a:tcPr marL="72733" marR="72733" marT="34289" marB="34289"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621581">
                <a:tc>
                  <a:txBody>
                    <a:bodyPr/>
                    <a:lstStyle/>
                    <a:p>
                      <a:pPr algn="l">
                        <a:tabLst>
                          <a:tab pos="230188" algn="l"/>
                        </a:tabLst>
                      </a:pPr>
                      <a:r>
                        <a:rPr lang="en-US" sz="1500" b="1" dirty="0">
                          <a:solidFill>
                            <a:schemeClr val="tx1"/>
                          </a:solidFill>
                          <a:latin typeface="Arial" pitchFamily="34" charset="0"/>
                          <a:cs typeface="Arial" pitchFamily="34" charset="0"/>
                        </a:rPr>
                        <a:t>MI</a:t>
                      </a:r>
                    </a:p>
                  </a:txBody>
                  <a:tcPr marL="72733" marR="72733" marT="34289" marB="34289"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b="1" dirty="0">
                          <a:solidFill>
                            <a:srgbClr val="C00000"/>
                          </a:solidFill>
                          <a:latin typeface="Arial" pitchFamily="34" charset="0"/>
                          <a:cs typeface="Arial" pitchFamily="34" charset="0"/>
                        </a:rPr>
                        <a:t>3.4</a:t>
                      </a:r>
                    </a:p>
                  </a:txBody>
                  <a:tcPr marL="72733" marR="72733" marT="34289" marB="34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US" sz="1500" b="1" dirty="0">
                          <a:solidFill>
                            <a:srgbClr val="0070C0"/>
                          </a:solidFill>
                          <a:latin typeface="Arial" pitchFamily="34" charset="0"/>
                          <a:cs typeface="Arial" pitchFamily="34" charset="0"/>
                        </a:rPr>
                        <a:t>4.6</a:t>
                      </a:r>
                    </a:p>
                  </a:txBody>
                  <a:tcPr marL="72733" marR="72733" marT="34289" marB="34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l-G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latin typeface="Arial" pitchFamily="34" charset="0"/>
                          <a:cs typeface="Arial" pitchFamily="34" charset="0"/>
                        </a:rPr>
                        <a:t>0.73</a:t>
                      </a:r>
                      <a:r>
                        <a:rPr lang="en-US" sz="1500" b="1" baseline="0" dirty="0">
                          <a:solidFill>
                            <a:schemeClr val="tx1"/>
                          </a:solidFill>
                          <a:latin typeface="Arial" pitchFamily="34" charset="0"/>
                          <a:cs typeface="Arial" pitchFamily="34" charset="0"/>
                        </a:rPr>
                        <a:t> (0.65−0.82)</a:t>
                      </a:r>
                      <a:endParaRPr lang="en-US" sz="1500" b="1" dirty="0">
                        <a:solidFill>
                          <a:schemeClr val="tx1"/>
                        </a:solidFill>
                        <a:latin typeface="Arial" pitchFamily="34" charset="0"/>
                        <a:cs typeface="Arial" pitchFamily="34" charset="0"/>
                      </a:endParaRPr>
                    </a:p>
                  </a:txBody>
                  <a:tcPr marL="72733" marR="72733" marT="34289" marB="34289"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621581">
                <a:tc>
                  <a:txBody>
                    <a:bodyPr/>
                    <a:lstStyle/>
                    <a:p>
                      <a:pPr algn="l">
                        <a:tabLst>
                          <a:tab pos="230188" algn="l"/>
                        </a:tabLst>
                      </a:pPr>
                      <a:r>
                        <a:rPr lang="en-US" sz="1500" b="1" dirty="0">
                          <a:solidFill>
                            <a:schemeClr val="tx1"/>
                          </a:solidFill>
                          <a:latin typeface="Arial" pitchFamily="34" charset="0"/>
                          <a:cs typeface="Arial" pitchFamily="34" charset="0"/>
                        </a:rPr>
                        <a:t>Stroke</a:t>
                      </a:r>
                    </a:p>
                  </a:txBody>
                  <a:tcPr marL="72733" marR="72733" marT="34289" marB="34289"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b="1" dirty="0">
                          <a:solidFill>
                            <a:srgbClr val="C00000"/>
                          </a:solidFill>
                          <a:latin typeface="Arial" pitchFamily="34" charset="0"/>
                          <a:cs typeface="Arial" pitchFamily="34" charset="0"/>
                        </a:rPr>
                        <a:t>1.5</a:t>
                      </a:r>
                    </a:p>
                  </a:txBody>
                  <a:tcPr marL="72733" marR="72733" marT="34289" marB="34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US" sz="1500" b="1" dirty="0">
                          <a:solidFill>
                            <a:srgbClr val="0070C0"/>
                          </a:solidFill>
                          <a:latin typeface="Arial" pitchFamily="34" charset="0"/>
                          <a:cs typeface="Arial" pitchFamily="34" charset="0"/>
                        </a:rPr>
                        <a:t>1.9</a:t>
                      </a:r>
                    </a:p>
                  </a:txBody>
                  <a:tcPr marL="72733" marR="72733" marT="34289" marB="34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l-G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latin typeface="Arial" pitchFamily="34" charset="0"/>
                          <a:cs typeface="Arial" pitchFamily="34" charset="0"/>
                        </a:rPr>
                        <a:t>0.79 (0.66−0.95)</a:t>
                      </a:r>
                    </a:p>
                  </a:txBody>
                  <a:tcPr marL="72733" marR="72733" marT="34289" marB="34289"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graphicFrame>
        <p:nvGraphicFramePr>
          <p:cNvPr id="4" name="Πίνακας 3"/>
          <p:cNvGraphicFramePr>
            <a:graphicFrameLocks noGrp="1"/>
          </p:cNvGraphicFramePr>
          <p:nvPr/>
        </p:nvGraphicFramePr>
        <p:xfrm>
          <a:off x="2726115" y="4726003"/>
          <a:ext cx="6814369" cy="1520793"/>
        </p:xfrm>
        <a:graphic>
          <a:graphicData uri="http://schemas.openxmlformats.org/drawingml/2006/table">
            <a:tbl>
              <a:tblPr firstRow="1" firstCol="1" bandRow="1">
                <a:tableStyleId>{5C22544A-7EE6-4342-B048-85BDC9FD1C3A}</a:tableStyleId>
              </a:tblPr>
              <a:tblGrid>
                <a:gridCol w="2408526">
                  <a:extLst>
                    <a:ext uri="{9D8B030D-6E8A-4147-A177-3AD203B41FA5}">
                      <a16:colId xmlns:a16="http://schemas.microsoft.com/office/drawing/2014/main" val="20000"/>
                    </a:ext>
                  </a:extLst>
                </a:gridCol>
                <a:gridCol w="1527359">
                  <a:extLst>
                    <a:ext uri="{9D8B030D-6E8A-4147-A177-3AD203B41FA5}">
                      <a16:colId xmlns:a16="http://schemas.microsoft.com/office/drawing/2014/main" val="20001"/>
                    </a:ext>
                  </a:extLst>
                </a:gridCol>
                <a:gridCol w="1116146">
                  <a:extLst>
                    <a:ext uri="{9D8B030D-6E8A-4147-A177-3AD203B41FA5}">
                      <a16:colId xmlns:a16="http://schemas.microsoft.com/office/drawing/2014/main" val="20002"/>
                    </a:ext>
                  </a:extLst>
                </a:gridCol>
                <a:gridCol w="1762338">
                  <a:extLst>
                    <a:ext uri="{9D8B030D-6E8A-4147-A177-3AD203B41FA5}">
                      <a16:colId xmlns:a16="http://schemas.microsoft.com/office/drawing/2014/main" val="20003"/>
                    </a:ext>
                  </a:extLst>
                </a:gridCol>
              </a:tblGrid>
              <a:tr h="386599">
                <a:tc>
                  <a:txBody>
                    <a:bodyPr/>
                    <a:lstStyle/>
                    <a:p>
                      <a:pPr marL="365760" marR="0">
                        <a:lnSpc>
                          <a:spcPct val="85000"/>
                        </a:lnSpc>
                        <a:spcBef>
                          <a:spcPts val="200"/>
                        </a:spcBef>
                        <a:spcAft>
                          <a:spcPts val="200"/>
                        </a:spcAft>
                      </a:pPr>
                      <a:r>
                        <a:rPr lang="en-US" sz="15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Ischemic</a:t>
                      </a:r>
                    </a:p>
                  </a:txBody>
                  <a:tcPr marL="72733" marR="72733" marT="45719" marB="45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algn="ctr">
                        <a:lnSpc>
                          <a:spcPct val="115000"/>
                        </a:lnSpc>
                        <a:spcBef>
                          <a:spcPts val="200"/>
                        </a:spcBef>
                        <a:spcAft>
                          <a:spcPts val="200"/>
                        </a:spcAft>
                      </a:pPr>
                      <a:r>
                        <a:rPr lang="en-US" sz="1500" dirty="0">
                          <a:solidFill>
                            <a:schemeClr val="tx1"/>
                          </a:solidFill>
                          <a:effectLst/>
                          <a:latin typeface="Arial" panose="020B0604020202020204" pitchFamily="34" charset="0"/>
                          <a:ea typeface="Calibri" panose="020F0502020204030204" pitchFamily="34" charset="0"/>
                          <a:cs typeface="Arial" panose="020B0604020202020204" pitchFamily="34" charset="0"/>
                        </a:rPr>
                        <a:t>171 (1.2)</a:t>
                      </a:r>
                      <a:endParaRPr lang="en-US" sz="150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36366" marR="3636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algn="ctr">
                        <a:lnSpc>
                          <a:spcPct val="115000"/>
                        </a:lnSpc>
                        <a:spcBef>
                          <a:spcPts val="200"/>
                        </a:spcBef>
                        <a:spcAft>
                          <a:spcPts val="200"/>
                        </a:spcAft>
                      </a:pPr>
                      <a:r>
                        <a:rPr lang="en-US" sz="150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226 (1.6)</a:t>
                      </a:r>
                    </a:p>
                  </a:txBody>
                  <a:tcPr marL="36366" marR="3636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algn="ctr">
                        <a:lnSpc>
                          <a:spcPct val="115000"/>
                        </a:lnSpc>
                        <a:spcBef>
                          <a:spcPts val="200"/>
                        </a:spcBef>
                        <a:spcAft>
                          <a:spcPts val="200"/>
                        </a:spcAft>
                      </a:pPr>
                      <a:r>
                        <a:rPr lang="en-US" sz="150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0.75 (0.62–0.92)</a:t>
                      </a:r>
                    </a:p>
                  </a:txBody>
                  <a:tcPr marL="36366" marR="3636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0"/>
                  </a:ext>
                </a:extLst>
              </a:tr>
              <a:tr h="332147">
                <a:tc>
                  <a:txBody>
                    <a:bodyPr/>
                    <a:lstStyle/>
                    <a:p>
                      <a:pPr marL="365760" marR="0">
                        <a:lnSpc>
                          <a:spcPct val="85000"/>
                        </a:lnSpc>
                        <a:spcBef>
                          <a:spcPts val="200"/>
                        </a:spcBef>
                        <a:spcAft>
                          <a:spcPts val="200"/>
                        </a:spcAft>
                      </a:pPr>
                      <a:r>
                        <a:rPr lang="en-US" sz="15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Hemorrhagic</a:t>
                      </a:r>
                    </a:p>
                  </a:txBody>
                  <a:tcPr marL="72733" marR="72733" marT="45719" marB="45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algn="ctr">
                        <a:lnSpc>
                          <a:spcPct val="115000"/>
                        </a:lnSpc>
                        <a:spcBef>
                          <a:spcPts val="200"/>
                        </a:spcBef>
                        <a:spcAft>
                          <a:spcPts val="200"/>
                        </a:spcAft>
                      </a:pPr>
                      <a:r>
                        <a:rPr lang="en-US" sz="1500" dirty="0">
                          <a:solidFill>
                            <a:schemeClr val="tx1"/>
                          </a:solidFill>
                          <a:effectLst/>
                          <a:latin typeface="Arial" panose="020B0604020202020204" pitchFamily="34" charset="0"/>
                          <a:ea typeface="Calibri" panose="020F0502020204030204" pitchFamily="34" charset="0"/>
                          <a:cs typeface="Arial" panose="020B0604020202020204" pitchFamily="34" charset="0"/>
                        </a:rPr>
                        <a:t>29 (0.21)</a:t>
                      </a:r>
                      <a:endParaRPr lang="en-US" sz="150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36366" marR="3636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algn="ctr">
                        <a:lnSpc>
                          <a:spcPct val="115000"/>
                        </a:lnSpc>
                        <a:spcBef>
                          <a:spcPts val="200"/>
                        </a:spcBef>
                        <a:spcAft>
                          <a:spcPts val="200"/>
                        </a:spcAft>
                      </a:pPr>
                      <a:r>
                        <a:rPr lang="en-US" sz="150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25 (0.18)</a:t>
                      </a:r>
                    </a:p>
                  </a:txBody>
                  <a:tcPr marL="36366" marR="3636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algn="ctr">
                        <a:lnSpc>
                          <a:spcPct val="115000"/>
                        </a:lnSpc>
                        <a:spcBef>
                          <a:spcPts val="200"/>
                        </a:spcBef>
                        <a:spcAft>
                          <a:spcPts val="200"/>
                        </a:spcAft>
                      </a:pPr>
                      <a:r>
                        <a:rPr lang="en-US" sz="150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1.16 (0.68–1.98)</a:t>
                      </a:r>
                    </a:p>
                  </a:txBody>
                  <a:tcPr marL="36366" marR="3636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1"/>
                  </a:ext>
                </a:extLst>
              </a:tr>
              <a:tr h="332147">
                <a:tc>
                  <a:txBody>
                    <a:bodyPr/>
                    <a:lstStyle/>
                    <a:p>
                      <a:pPr marL="365760" marR="0">
                        <a:lnSpc>
                          <a:spcPct val="85000"/>
                        </a:lnSpc>
                        <a:spcBef>
                          <a:spcPts val="200"/>
                        </a:spcBef>
                        <a:spcAft>
                          <a:spcPts val="200"/>
                        </a:spcAft>
                      </a:pPr>
                      <a:r>
                        <a:rPr lang="en-US" sz="15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Unknown</a:t>
                      </a:r>
                    </a:p>
                  </a:txBody>
                  <a:tcPr marL="72733" marR="72733" marT="45719" marB="45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algn="ctr">
                        <a:lnSpc>
                          <a:spcPct val="115000"/>
                        </a:lnSpc>
                        <a:spcBef>
                          <a:spcPts val="200"/>
                        </a:spcBef>
                        <a:spcAft>
                          <a:spcPts val="200"/>
                        </a:spcAft>
                      </a:pPr>
                      <a:r>
                        <a:rPr lang="en-US" sz="1500" dirty="0">
                          <a:solidFill>
                            <a:schemeClr val="tx1"/>
                          </a:solidFill>
                          <a:effectLst/>
                          <a:latin typeface="Arial" panose="020B0604020202020204" pitchFamily="34" charset="0"/>
                          <a:ea typeface="Calibri" panose="020F0502020204030204" pitchFamily="34" charset="0"/>
                          <a:cs typeface="Arial" panose="020B0604020202020204" pitchFamily="34" charset="0"/>
                        </a:rPr>
                        <a:t>13 (0.09)</a:t>
                      </a:r>
                      <a:endParaRPr lang="en-US" sz="150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36366" marR="3636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algn="ctr">
                        <a:lnSpc>
                          <a:spcPct val="115000"/>
                        </a:lnSpc>
                        <a:spcBef>
                          <a:spcPts val="200"/>
                        </a:spcBef>
                        <a:spcAft>
                          <a:spcPts val="200"/>
                        </a:spcAft>
                      </a:pPr>
                      <a:r>
                        <a:rPr lang="en-US" sz="150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14 (0.10)</a:t>
                      </a:r>
                    </a:p>
                  </a:txBody>
                  <a:tcPr marL="36366" marR="3636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algn="ctr">
                        <a:lnSpc>
                          <a:spcPct val="115000"/>
                        </a:lnSpc>
                        <a:spcBef>
                          <a:spcPts val="200"/>
                        </a:spcBef>
                        <a:spcAft>
                          <a:spcPts val="200"/>
                        </a:spcAft>
                      </a:pPr>
                      <a:r>
                        <a:rPr lang="en-US" sz="150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0.93 (0.44–1.97)</a:t>
                      </a:r>
                    </a:p>
                  </a:txBody>
                  <a:tcPr marL="36366" marR="3636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2"/>
                  </a:ext>
                </a:extLst>
              </a:tr>
              <a:tr h="469900">
                <a:tc>
                  <a:txBody>
                    <a:bodyPr/>
                    <a:lstStyle/>
                    <a:p>
                      <a:pPr marL="0" marR="0" lvl="0" indent="0" algn="l" defTabSz="914400" rtl="0" eaLnBrk="1" latinLnBrk="0" hangingPunct="1">
                        <a:lnSpc>
                          <a:spcPct val="85000"/>
                        </a:lnSpc>
                        <a:spcBef>
                          <a:spcPts val="200"/>
                        </a:spcBef>
                        <a:spcAft>
                          <a:spcPts val="200"/>
                        </a:spcAft>
                      </a:pPr>
                      <a:r>
                        <a:rPr lang="en-US" sz="1500" b="1" kern="1200" dirty="0">
                          <a:solidFill>
                            <a:schemeClr val="lt1"/>
                          </a:solidFill>
                          <a:effectLst/>
                          <a:latin typeface="Arial" panose="020B0604020202020204" pitchFamily="34" charset="0"/>
                          <a:ea typeface="MS Mincho" panose="02020609040205080304" pitchFamily="49" charset="-128"/>
                          <a:cs typeface="Arial" panose="020B0604020202020204" pitchFamily="34" charset="0"/>
                        </a:rPr>
                        <a:t> Ischemic stroke or TIA</a:t>
                      </a:r>
                    </a:p>
                  </a:txBody>
                  <a:tcPr marL="72733" marR="72733" marT="45719" marB="45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algn="ctr">
                        <a:lnSpc>
                          <a:spcPct val="115000"/>
                        </a:lnSpc>
                        <a:spcBef>
                          <a:spcPts val="200"/>
                        </a:spcBef>
                        <a:spcAft>
                          <a:spcPts val="200"/>
                        </a:spcAft>
                      </a:pPr>
                      <a:r>
                        <a:rPr lang="en-US"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229 (1.7)</a:t>
                      </a:r>
                      <a:endParaRPr lang="en-US" sz="1500" dirty="0">
                        <a:effectLst/>
                        <a:latin typeface="Arial" panose="020B0604020202020204" pitchFamily="34" charset="0"/>
                        <a:ea typeface="MS Mincho" panose="02020609040205080304" pitchFamily="49" charset="-128"/>
                        <a:cs typeface="Arial" panose="020B0604020202020204" pitchFamily="34" charset="0"/>
                      </a:endParaRPr>
                    </a:p>
                  </a:txBody>
                  <a:tcPr marL="36366" marR="3636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algn="ctr">
                        <a:lnSpc>
                          <a:spcPct val="115000"/>
                        </a:lnSpc>
                        <a:spcBef>
                          <a:spcPts val="200"/>
                        </a:spcBef>
                        <a:spcAft>
                          <a:spcPts val="200"/>
                        </a:spcAft>
                      </a:pPr>
                      <a:r>
                        <a:rPr lang="en-US" sz="15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295 (2.1)</a:t>
                      </a:r>
                      <a:endParaRPr lang="en-US" sz="1500" dirty="0">
                        <a:effectLst/>
                        <a:latin typeface="Arial" panose="020B0604020202020204" pitchFamily="34" charset="0"/>
                        <a:ea typeface="MS Mincho" panose="02020609040205080304" pitchFamily="49" charset="-128"/>
                        <a:cs typeface="Arial" panose="020B0604020202020204" pitchFamily="34" charset="0"/>
                      </a:endParaRPr>
                    </a:p>
                  </a:txBody>
                  <a:tcPr marL="36366" marR="3636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algn="ctr">
                        <a:lnSpc>
                          <a:spcPct val="115000"/>
                        </a:lnSpc>
                        <a:spcBef>
                          <a:spcPts val="200"/>
                        </a:spcBef>
                        <a:spcAft>
                          <a:spcPts val="200"/>
                        </a:spcAft>
                      </a:pPr>
                      <a:r>
                        <a:rPr lang="en-US" sz="15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0.77 (0.65–0.92)</a:t>
                      </a:r>
                      <a:endParaRPr lang="en-US" sz="1500" b="1" dirty="0">
                        <a:effectLst/>
                        <a:latin typeface="Arial" panose="020B0604020202020204" pitchFamily="34" charset="0"/>
                        <a:ea typeface="MS Mincho" panose="02020609040205080304" pitchFamily="49" charset="-128"/>
                        <a:cs typeface="Arial" panose="020B0604020202020204" pitchFamily="34" charset="0"/>
                      </a:endParaRPr>
                    </a:p>
                  </a:txBody>
                  <a:tcPr marL="36366" marR="3636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3"/>
                  </a:ext>
                </a:extLst>
              </a:tr>
            </a:tbl>
          </a:graphicData>
        </a:graphic>
      </p:graphicFrame>
      <p:sp>
        <p:nvSpPr>
          <p:cNvPr id="10" name="Title 3">
            <a:extLst>
              <a:ext uri="{FF2B5EF4-FFF2-40B4-BE49-F238E27FC236}">
                <a16:creationId xmlns:a16="http://schemas.microsoft.com/office/drawing/2014/main" id="{4F434A75-8A2A-40EB-8E65-075273806FAE}"/>
              </a:ext>
            </a:extLst>
          </p:cNvPr>
          <p:cNvSpPr txBox="1">
            <a:spLocks/>
          </p:cNvSpPr>
          <p:nvPr/>
        </p:nvSpPr>
        <p:spPr>
          <a:xfrm>
            <a:off x="1763316" y="101"/>
            <a:ext cx="8727952" cy="1164023"/>
          </a:xfrm>
          <a:prstGeom prst="rect">
            <a:avLst/>
          </a:prstGeom>
        </p:spPr>
        <p:txBody>
          <a:bodyPr vert="horz" lIns="82932" tIns="41467" rIns="82932" bIns="41467" rtlCol="0" anchor="ctr">
            <a:normAutofit/>
          </a:bodyPr>
          <a:lstStyle>
            <a:lvl1pPr algn="ctr" defTabSz="914210" rtl="0" eaLnBrk="1" latinLnBrk="0" hangingPunct="1">
              <a:spcBef>
                <a:spcPct val="0"/>
              </a:spcBef>
              <a:buNone/>
              <a:defRPr sz="4400" kern="1200">
                <a:solidFill>
                  <a:schemeClr val="tx1"/>
                </a:solidFill>
                <a:latin typeface="+mj-lt"/>
                <a:ea typeface="+mj-ea"/>
                <a:cs typeface="+mj-cs"/>
              </a:defRPr>
            </a:lvl1pPr>
          </a:lstStyle>
          <a:p>
            <a:pPr>
              <a:defRPr/>
            </a:pPr>
            <a:endParaRPr lang="en-US" sz="2359" b="1" dirty="0">
              <a:solidFill>
                <a:srgbClr val="C00000"/>
              </a:solidFill>
              <a:latin typeface="Arial" pitchFamily="34" charset="0"/>
              <a:cs typeface="Arial" pitchFamily="34" charset="0"/>
            </a:endParaRPr>
          </a:p>
          <a:p>
            <a:pPr>
              <a:defRPr/>
            </a:pPr>
            <a:r>
              <a:rPr lang="en-US" sz="2800" b="1" dirty="0">
                <a:latin typeface="Arial" pitchFamily="34" charset="0"/>
                <a:cs typeface="Arial" pitchFamily="34" charset="0"/>
              </a:rPr>
              <a:t>Types of CV Outcomes</a:t>
            </a:r>
            <a:endParaRPr lang="en-GB" sz="2800" b="1" dirty="0">
              <a:latin typeface="Arial" pitchFamily="34" charset="0"/>
              <a:cs typeface="Arial" pitchFamily="34" charset="0"/>
            </a:endParaRPr>
          </a:p>
        </p:txBody>
      </p:sp>
      <p:sp>
        <p:nvSpPr>
          <p:cNvPr id="12" name="TextBox 11">
            <a:extLst>
              <a:ext uri="{FF2B5EF4-FFF2-40B4-BE49-F238E27FC236}">
                <a16:creationId xmlns:a16="http://schemas.microsoft.com/office/drawing/2014/main" id="{28F97C72-E016-4418-9FD4-F55D5135E641}"/>
              </a:ext>
            </a:extLst>
          </p:cNvPr>
          <p:cNvSpPr txBox="1"/>
          <p:nvPr/>
        </p:nvSpPr>
        <p:spPr>
          <a:xfrm>
            <a:off x="5861786" y="6406135"/>
            <a:ext cx="6445848" cy="307777"/>
          </a:xfrm>
          <a:prstGeom prst="rect">
            <a:avLst/>
          </a:prstGeom>
          <a:noFill/>
        </p:spPr>
        <p:txBody>
          <a:bodyPr wrap="square" rtlCol="0">
            <a:spAutoFit/>
          </a:bodyPr>
          <a:lstStyle/>
          <a:p>
            <a:pPr defTabSz="829544">
              <a:defRPr/>
            </a:pPr>
            <a:r>
              <a:rPr lang="nb-NO" sz="1400" dirty="0">
                <a:solidFill>
                  <a:srgbClr val="000000"/>
                </a:solidFill>
                <a:latin typeface="Arial" pitchFamily="34" charset="0"/>
                <a:cs typeface="Arial" pitchFamily="34" charset="0"/>
              </a:rPr>
              <a:t>             Modified from Sabatine MS, et al. N Engl J Med 2017;376:1713-22</a:t>
            </a:r>
          </a:p>
        </p:txBody>
      </p:sp>
    </p:spTree>
    <p:extLst>
      <p:ext uri="{BB962C8B-B14F-4D97-AF65-F5344CB8AC3E}">
        <p14:creationId xmlns:p14="http://schemas.microsoft.com/office/powerpoint/2010/main" val="36577337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5B8B4B7B-1204-4EDE-9395-3F78C83DA616}"/>
              </a:ext>
            </a:extLst>
          </p:cNvPr>
          <p:cNvSpPr txBox="1">
            <a:spLocks/>
          </p:cNvSpPr>
          <p:nvPr/>
        </p:nvSpPr>
        <p:spPr>
          <a:xfrm>
            <a:off x="1763316" y="100"/>
            <a:ext cx="8727952" cy="1164023"/>
          </a:xfrm>
          <a:prstGeom prst="rect">
            <a:avLst/>
          </a:prstGeom>
        </p:spPr>
        <p:txBody>
          <a:bodyPr vert="horz" lIns="82932" tIns="41467" rIns="82932" bIns="41467" rtlCol="0" anchor="ctr">
            <a:noAutofit/>
          </a:bodyPr>
          <a:lstStyle>
            <a:lvl1pPr algn="ctr" defTabSz="914210" rtl="0" eaLnBrk="1" latinLnBrk="0" hangingPunct="1">
              <a:spcBef>
                <a:spcPct val="0"/>
              </a:spcBef>
              <a:buNone/>
              <a:defRPr sz="4400" kern="1200">
                <a:solidFill>
                  <a:schemeClr val="tx1"/>
                </a:solidFill>
                <a:latin typeface="+mj-lt"/>
                <a:ea typeface="+mj-ea"/>
                <a:cs typeface="+mj-cs"/>
              </a:defRPr>
            </a:lvl1pPr>
          </a:lstStyle>
          <a:p>
            <a:pPr>
              <a:defRPr/>
            </a:pPr>
            <a:endParaRPr lang="en-US" sz="2400" b="1" dirty="0">
              <a:solidFill>
                <a:srgbClr val="C00000"/>
              </a:solidFill>
              <a:latin typeface="Arial" pitchFamily="34" charset="0"/>
              <a:cs typeface="Arial" pitchFamily="34" charset="0"/>
            </a:endParaRPr>
          </a:p>
          <a:p>
            <a:pPr>
              <a:defRPr/>
            </a:pPr>
            <a:endParaRPr lang="en-US" sz="2400" b="1" dirty="0">
              <a:solidFill>
                <a:srgbClr val="C00000"/>
              </a:solidFill>
              <a:latin typeface="Arial" pitchFamily="34" charset="0"/>
              <a:cs typeface="Arial" pitchFamily="34" charset="0"/>
            </a:endParaRPr>
          </a:p>
          <a:p>
            <a:pPr>
              <a:defRPr/>
            </a:pPr>
            <a:r>
              <a:rPr lang="en-US" sz="2400" b="1" dirty="0">
                <a:latin typeface="Arial" pitchFamily="34" charset="0"/>
                <a:cs typeface="Arial" pitchFamily="34" charset="0"/>
              </a:rPr>
              <a:t>History of Stroke Cohort: LDL Cholesterol</a:t>
            </a:r>
            <a:endParaRPr lang="en-GB" sz="2400" b="1" dirty="0">
              <a:latin typeface="Arial" pitchFamily="34" charset="0"/>
              <a:cs typeface="Arial" pitchFamily="34" charset="0"/>
            </a:endParaRPr>
          </a:p>
        </p:txBody>
      </p:sp>
      <p:graphicFrame>
        <p:nvGraphicFramePr>
          <p:cNvPr id="12" name="Chart 11">
            <a:extLst>
              <a:ext uri="{FF2B5EF4-FFF2-40B4-BE49-F238E27FC236}">
                <a16:creationId xmlns:a16="http://schemas.microsoft.com/office/drawing/2014/main" id="{38EABD39-35AF-4D95-BC1B-0F5941726BEB}"/>
              </a:ext>
            </a:extLst>
          </p:cNvPr>
          <p:cNvGraphicFramePr>
            <a:graphicFrameLocks noGrp="1"/>
          </p:cNvGraphicFramePr>
          <p:nvPr/>
        </p:nvGraphicFramePr>
        <p:xfrm>
          <a:off x="2754012" y="2021603"/>
          <a:ext cx="6663558" cy="3750052"/>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 12">
            <a:extLst>
              <a:ext uri="{FF2B5EF4-FFF2-40B4-BE49-F238E27FC236}">
                <a16:creationId xmlns:a16="http://schemas.microsoft.com/office/drawing/2014/main" id="{D1723F67-D30B-48C2-9749-9F0B8275D95A}"/>
              </a:ext>
            </a:extLst>
          </p:cNvPr>
          <p:cNvGrpSpPr/>
          <p:nvPr/>
        </p:nvGrpSpPr>
        <p:grpSpPr>
          <a:xfrm>
            <a:off x="5280910" y="1628855"/>
            <a:ext cx="4885152" cy="3142567"/>
            <a:chOff x="3605773" y="1062718"/>
            <a:chExt cx="6141630" cy="4190200"/>
          </a:xfrm>
        </p:grpSpPr>
        <p:sp>
          <p:nvSpPr>
            <p:cNvPr id="14" name="Rectangle 13">
              <a:extLst>
                <a:ext uri="{FF2B5EF4-FFF2-40B4-BE49-F238E27FC236}">
                  <a16:creationId xmlns:a16="http://schemas.microsoft.com/office/drawing/2014/main" id="{9957D34C-05E2-47FE-ABB1-09617D92D686}"/>
                </a:ext>
              </a:extLst>
            </p:cNvPr>
            <p:cNvSpPr/>
            <p:nvPr/>
          </p:nvSpPr>
          <p:spPr>
            <a:xfrm>
              <a:off x="4086035" y="4794746"/>
              <a:ext cx="5641230" cy="458172"/>
            </a:xfrm>
            <a:prstGeom prst="rect">
              <a:avLst/>
            </a:prstGeom>
          </p:spPr>
          <p:txBody>
            <a:bodyPr wrap="none">
              <a:spAutoFit/>
            </a:bodyPr>
            <a:lstStyle/>
            <a:p>
              <a:pPr algn="ctr" defTabSz="829544">
                <a:defRPr/>
              </a:pPr>
              <a:r>
                <a:rPr lang="en-US" sz="1633" b="1" dirty="0">
                  <a:solidFill>
                    <a:srgbClr val="C00000"/>
                  </a:solidFill>
                  <a:latin typeface="Calibri"/>
                  <a:ea typeface="Times New Roman" pitchFamily="18" charset="0"/>
                  <a:cs typeface="Times New Roman" pitchFamily="18" charset="0"/>
                </a:rPr>
                <a:t>Evolocumab: </a:t>
              </a:r>
              <a:r>
                <a:rPr lang="en-US" sz="1633" b="1" dirty="0">
                  <a:solidFill>
                    <a:srgbClr val="C00000"/>
                  </a:solidFill>
                  <a:latin typeface="Calibri"/>
                  <a:cs typeface="Times New Roman" pitchFamily="18" charset="0"/>
                </a:rPr>
                <a:t>median 29 mg/dL, IQR 18–48 mg/dL</a:t>
              </a:r>
              <a:endParaRPr lang="en-US" sz="1633" dirty="0">
                <a:solidFill>
                  <a:srgbClr val="000000"/>
                </a:solidFill>
                <a:latin typeface="Calibri"/>
              </a:endParaRPr>
            </a:p>
          </p:txBody>
        </p:sp>
        <p:sp>
          <p:nvSpPr>
            <p:cNvPr id="15" name="Rectangle 14">
              <a:extLst>
                <a:ext uri="{FF2B5EF4-FFF2-40B4-BE49-F238E27FC236}">
                  <a16:creationId xmlns:a16="http://schemas.microsoft.com/office/drawing/2014/main" id="{BF19BD36-84E1-4E9E-985A-C201F5A4487E}"/>
                </a:ext>
              </a:extLst>
            </p:cNvPr>
            <p:cNvSpPr/>
            <p:nvPr/>
          </p:nvSpPr>
          <p:spPr>
            <a:xfrm>
              <a:off x="4439503" y="1062718"/>
              <a:ext cx="5307900" cy="458172"/>
            </a:xfrm>
            <a:prstGeom prst="rect">
              <a:avLst/>
            </a:prstGeom>
          </p:spPr>
          <p:txBody>
            <a:bodyPr wrap="none">
              <a:spAutoFit/>
            </a:bodyPr>
            <a:lstStyle/>
            <a:p>
              <a:pPr defTabSz="829544">
                <a:defRPr/>
              </a:pPr>
              <a:r>
                <a:rPr lang="en-US" sz="1633" b="1" dirty="0">
                  <a:solidFill>
                    <a:srgbClr val="4F81BD"/>
                  </a:solidFill>
                  <a:latin typeface="Calibri"/>
                  <a:ea typeface="Times New Roman" pitchFamily="18" charset="0"/>
                  <a:cs typeface="Times New Roman" pitchFamily="18" charset="0"/>
                </a:rPr>
                <a:t>Placebo</a:t>
              </a:r>
              <a:r>
                <a:rPr lang="en-US" sz="1633" b="1" dirty="0">
                  <a:solidFill>
                    <a:srgbClr val="336699"/>
                  </a:solidFill>
                  <a:latin typeface="Calibri"/>
                  <a:ea typeface="Times New Roman" pitchFamily="18" charset="0"/>
                  <a:cs typeface="Times New Roman" pitchFamily="18" charset="0"/>
                </a:rPr>
                <a:t>: </a:t>
              </a:r>
              <a:r>
                <a:rPr lang="en-US" sz="1633" b="1" dirty="0">
                  <a:solidFill>
                    <a:srgbClr val="336699"/>
                  </a:solidFill>
                  <a:latin typeface="Calibri"/>
                  <a:cs typeface="Times New Roman" pitchFamily="18" charset="0"/>
                </a:rPr>
                <a:t>median 89 mg/dL, IQR 74–110 mg/dL</a:t>
              </a:r>
              <a:endParaRPr lang="en-US" sz="1633" dirty="0">
                <a:solidFill>
                  <a:srgbClr val="336699"/>
                </a:solidFill>
                <a:latin typeface="Calibri"/>
              </a:endParaRPr>
            </a:p>
          </p:txBody>
        </p:sp>
        <p:grpSp>
          <p:nvGrpSpPr>
            <p:cNvPr id="3" name="Group 15">
              <a:extLst>
                <a:ext uri="{FF2B5EF4-FFF2-40B4-BE49-F238E27FC236}">
                  <a16:creationId xmlns:a16="http://schemas.microsoft.com/office/drawing/2014/main" id="{138F4CFD-277A-42E8-A3FF-47EF0FE9984C}"/>
                </a:ext>
              </a:extLst>
            </p:cNvPr>
            <p:cNvGrpSpPr/>
            <p:nvPr/>
          </p:nvGrpSpPr>
          <p:grpSpPr>
            <a:xfrm>
              <a:off x="3605773" y="2726048"/>
              <a:ext cx="5163844" cy="1064668"/>
              <a:chOff x="3605773" y="2726048"/>
              <a:chExt cx="5163844" cy="1064668"/>
            </a:xfrm>
          </p:grpSpPr>
          <p:sp>
            <p:nvSpPr>
              <p:cNvPr id="17" name="TextBox 16">
                <a:extLst>
                  <a:ext uri="{FF2B5EF4-FFF2-40B4-BE49-F238E27FC236}">
                    <a16:creationId xmlns:a16="http://schemas.microsoft.com/office/drawing/2014/main" id="{BA7E6A30-2B3F-4F8E-9001-E088EE30ECC4}"/>
                  </a:ext>
                </a:extLst>
              </p:cNvPr>
              <p:cNvSpPr txBox="1"/>
              <p:nvPr/>
            </p:nvSpPr>
            <p:spPr>
              <a:xfrm>
                <a:off x="3605773" y="2726048"/>
                <a:ext cx="5160621" cy="458172"/>
              </a:xfrm>
              <a:prstGeom prst="rect">
                <a:avLst/>
              </a:prstGeom>
              <a:noFill/>
            </p:spPr>
            <p:txBody>
              <a:bodyPr wrap="none" rtlCol="0">
                <a:spAutoFit/>
              </a:bodyPr>
              <a:lstStyle/>
              <a:p>
                <a:pPr defTabSz="829544">
                  <a:defRPr/>
                </a:pPr>
                <a:r>
                  <a:rPr lang="en-US" sz="1633" b="1" dirty="0">
                    <a:solidFill>
                      <a:srgbClr val="000000"/>
                    </a:solidFill>
                    <a:latin typeface="Calibri"/>
                  </a:rPr>
                  <a:t>56% mean reduction (95% CI 55–58), P&lt;0.001</a:t>
                </a:r>
              </a:p>
            </p:txBody>
          </p:sp>
          <p:sp>
            <p:nvSpPr>
              <p:cNvPr id="18" name="TextBox 17">
                <a:extLst>
                  <a:ext uri="{FF2B5EF4-FFF2-40B4-BE49-F238E27FC236}">
                    <a16:creationId xmlns:a16="http://schemas.microsoft.com/office/drawing/2014/main" id="{2B832B93-D74F-422A-BE50-9421A601ED86}"/>
                  </a:ext>
                </a:extLst>
              </p:cNvPr>
              <p:cNvSpPr txBox="1"/>
              <p:nvPr/>
            </p:nvSpPr>
            <p:spPr>
              <a:xfrm>
                <a:off x="3605773" y="3332544"/>
                <a:ext cx="5163844" cy="458172"/>
              </a:xfrm>
              <a:prstGeom prst="rect">
                <a:avLst/>
              </a:prstGeom>
              <a:noFill/>
            </p:spPr>
            <p:txBody>
              <a:bodyPr wrap="none" rtlCol="0">
                <a:spAutoFit/>
              </a:bodyPr>
              <a:lstStyle/>
              <a:p>
                <a:pPr defTabSz="829544">
                  <a:defRPr/>
                </a:pPr>
                <a:r>
                  <a:rPr lang="en-US" sz="1633" b="1" dirty="0">
                    <a:solidFill>
                      <a:srgbClr val="000000"/>
                    </a:solidFill>
                    <a:latin typeface="Calibri"/>
                  </a:rPr>
                  <a:t>Absolute reduction: 53 mg/dL (95% CI 51–55)</a:t>
                </a:r>
              </a:p>
            </p:txBody>
          </p:sp>
        </p:grpSp>
      </p:grpSp>
      <p:sp>
        <p:nvSpPr>
          <p:cNvPr id="19" name="TextBox 18">
            <a:extLst>
              <a:ext uri="{FF2B5EF4-FFF2-40B4-BE49-F238E27FC236}">
                <a16:creationId xmlns:a16="http://schemas.microsoft.com/office/drawing/2014/main" id="{74F6F00D-42A7-4161-9D28-0DF108063FDD}"/>
              </a:ext>
            </a:extLst>
          </p:cNvPr>
          <p:cNvSpPr txBox="1"/>
          <p:nvPr/>
        </p:nvSpPr>
        <p:spPr>
          <a:xfrm>
            <a:off x="7815459" y="5710457"/>
            <a:ext cx="1944763" cy="245901"/>
          </a:xfrm>
          <a:prstGeom prst="rect">
            <a:avLst/>
          </a:prstGeom>
          <a:noFill/>
        </p:spPr>
        <p:txBody>
          <a:bodyPr wrap="none" rtlCol="0">
            <a:spAutoFit/>
          </a:bodyPr>
          <a:lstStyle/>
          <a:p>
            <a:pPr defTabSz="829544">
              <a:defRPr/>
            </a:pPr>
            <a:r>
              <a:rPr lang="en-US" sz="998" dirty="0">
                <a:solidFill>
                  <a:srgbClr val="000000"/>
                </a:solidFill>
                <a:latin typeface="Calibri"/>
              </a:rPr>
              <a:t>* Reduction at 48 week </a:t>
            </a:r>
            <a:r>
              <a:rPr lang="en-US" sz="998" dirty="0" err="1">
                <a:solidFill>
                  <a:srgbClr val="000000"/>
                </a:solidFill>
                <a:latin typeface="Calibri"/>
              </a:rPr>
              <a:t>timepoint</a:t>
            </a:r>
            <a:endParaRPr lang="en-US" sz="998" dirty="0">
              <a:solidFill>
                <a:srgbClr val="000000"/>
              </a:solidFill>
              <a:latin typeface="Calibri"/>
            </a:endParaRPr>
          </a:p>
        </p:txBody>
      </p:sp>
      <p:sp>
        <p:nvSpPr>
          <p:cNvPr id="20" name="Rectangle 19">
            <a:extLst>
              <a:ext uri="{FF2B5EF4-FFF2-40B4-BE49-F238E27FC236}">
                <a16:creationId xmlns:a16="http://schemas.microsoft.com/office/drawing/2014/main" id="{16D3717A-E8D9-43AF-B2B0-C22E5D497EFC}"/>
              </a:ext>
            </a:extLst>
          </p:cNvPr>
          <p:cNvSpPr/>
          <p:nvPr/>
        </p:nvSpPr>
        <p:spPr>
          <a:xfrm>
            <a:off x="6310372" y="1899621"/>
            <a:ext cx="3565335" cy="315792"/>
          </a:xfrm>
          <a:prstGeom prst="rect">
            <a:avLst/>
          </a:prstGeom>
        </p:spPr>
        <p:txBody>
          <a:bodyPr wrap="none">
            <a:spAutoFit/>
          </a:bodyPr>
          <a:lstStyle/>
          <a:p>
            <a:pPr defTabSz="829544">
              <a:defRPr/>
            </a:pPr>
            <a:r>
              <a:rPr lang="en-US" sz="1452" dirty="0">
                <a:solidFill>
                  <a:srgbClr val="1F497D"/>
                </a:solidFill>
                <a:latin typeface="Calibri"/>
                <a:cs typeface="Times New Roman" pitchFamily="18" charset="0"/>
              </a:rPr>
              <a:t>(median 2.3 mmol/L, IQR 1.91–2.84 mmol/L)</a:t>
            </a:r>
            <a:endParaRPr lang="en-US" sz="1452" dirty="0">
              <a:solidFill>
                <a:srgbClr val="1F497D"/>
              </a:solidFill>
              <a:latin typeface="Calibri"/>
            </a:endParaRPr>
          </a:p>
        </p:txBody>
      </p:sp>
      <p:sp>
        <p:nvSpPr>
          <p:cNvPr id="21" name="Rectangle 20">
            <a:extLst>
              <a:ext uri="{FF2B5EF4-FFF2-40B4-BE49-F238E27FC236}">
                <a16:creationId xmlns:a16="http://schemas.microsoft.com/office/drawing/2014/main" id="{12D836D4-54D5-4911-8799-57628A428C8A}"/>
              </a:ext>
            </a:extLst>
          </p:cNvPr>
          <p:cNvSpPr/>
          <p:nvPr/>
        </p:nvSpPr>
        <p:spPr>
          <a:xfrm>
            <a:off x="6703445" y="3594498"/>
            <a:ext cx="1258678" cy="315792"/>
          </a:xfrm>
          <a:prstGeom prst="rect">
            <a:avLst/>
          </a:prstGeom>
        </p:spPr>
        <p:txBody>
          <a:bodyPr wrap="none">
            <a:spAutoFit/>
          </a:bodyPr>
          <a:lstStyle/>
          <a:p>
            <a:pPr defTabSz="829544">
              <a:defRPr/>
            </a:pPr>
            <a:r>
              <a:rPr lang="en-US" sz="1452" dirty="0">
                <a:solidFill>
                  <a:prstClr val="black"/>
                </a:solidFill>
                <a:latin typeface="Calibri"/>
                <a:cs typeface="Times New Roman" pitchFamily="18" charset="0"/>
              </a:rPr>
              <a:t>(1.37 mmol/L)</a:t>
            </a:r>
            <a:endParaRPr lang="en-US" sz="1452" dirty="0">
              <a:solidFill>
                <a:prstClr val="black"/>
              </a:solidFill>
              <a:latin typeface="Calibri"/>
            </a:endParaRPr>
          </a:p>
        </p:txBody>
      </p:sp>
      <p:sp>
        <p:nvSpPr>
          <p:cNvPr id="23" name="Rectangle 22">
            <a:extLst>
              <a:ext uri="{FF2B5EF4-FFF2-40B4-BE49-F238E27FC236}">
                <a16:creationId xmlns:a16="http://schemas.microsoft.com/office/drawing/2014/main" id="{43719F91-4339-400A-8245-C1C65A6815C3}"/>
              </a:ext>
            </a:extLst>
          </p:cNvPr>
          <p:cNvSpPr/>
          <p:nvPr/>
        </p:nvSpPr>
        <p:spPr>
          <a:xfrm>
            <a:off x="6227485" y="4702234"/>
            <a:ext cx="3659913" cy="315792"/>
          </a:xfrm>
          <a:prstGeom prst="rect">
            <a:avLst/>
          </a:prstGeom>
        </p:spPr>
        <p:txBody>
          <a:bodyPr wrap="none">
            <a:spAutoFit/>
          </a:bodyPr>
          <a:lstStyle/>
          <a:p>
            <a:pPr defTabSz="829544">
              <a:defRPr/>
            </a:pPr>
            <a:r>
              <a:rPr lang="en-US" sz="1452" dirty="0">
                <a:solidFill>
                  <a:srgbClr val="FF0000"/>
                </a:solidFill>
                <a:latin typeface="Calibri"/>
                <a:cs typeface="Times New Roman" pitchFamily="18" charset="0"/>
              </a:rPr>
              <a:t>(median 0.75 mmol/L, IQR 0.47–1.24 mmol/L)</a:t>
            </a:r>
            <a:endParaRPr lang="en-US" sz="1452" dirty="0">
              <a:solidFill>
                <a:srgbClr val="FF0000"/>
              </a:solidFill>
              <a:latin typeface="Calibri"/>
            </a:endParaRPr>
          </a:p>
        </p:txBody>
      </p:sp>
      <p:sp>
        <p:nvSpPr>
          <p:cNvPr id="24" name="TextBox 23">
            <a:extLst>
              <a:ext uri="{FF2B5EF4-FFF2-40B4-BE49-F238E27FC236}">
                <a16:creationId xmlns:a16="http://schemas.microsoft.com/office/drawing/2014/main" id="{F6294854-D39B-4C0F-BF1B-819DB99A4199}"/>
              </a:ext>
            </a:extLst>
          </p:cNvPr>
          <p:cNvSpPr txBox="1"/>
          <p:nvPr/>
        </p:nvSpPr>
        <p:spPr>
          <a:xfrm>
            <a:off x="6744056" y="6345251"/>
            <a:ext cx="3888333" cy="287771"/>
          </a:xfrm>
          <a:prstGeom prst="rect">
            <a:avLst/>
          </a:prstGeom>
          <a:noFill/>
        </p:spPr>
        <p:txBody>
          <a:bodyPr wrap="square" rtlCol="0">
            <a:spAutoFit/>
          </a:bodyPr>
          <a:lstStyle/>
          <a:p>
            <a:pPr defTabSz="829544">
              <a:defRPr/>
            </a:pPr>
            <a:r>
              <a:rPr lang="nb-NO" sz="1270" dirty="0">
                <a:solidFill>
                  <a:srgbClr val="000000"/>
                </a:solidFill>
                <a:latin typeface="Arial" pitchFamily="34" charset="0"/>
                <a:cs typeface="Arial" pitchFamily="34" charset="0"/>
              </a:rPr>
              <a:t>        Pedersen TR, et al. Presented at ESC 2017</a:t>
            </a:r>
          </a:p>
        </p:txBody>
      </p:sp>
    </p:spTree>
    <p:extLst>
      <p:ext uri="{BB962C8B-B14F-4D97-AF65-F5344CB8AC3E}">
        <p14:creationId xmlns:p14="http://schemas.microsoft.com/office/powerpoint/2010/main" val="42544752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5B8B4B7B-1204-4EDE-9395-3F78C83DA616}"/>
              </a:ext>
            </a:extLst>
          </p:cNvPr>
          <p:cNvSpPr txBox="1">
            <a:spLocks/>
          </p:cNvSpPr>
          <p:nvPr/>
        </p:nvSpPr>
        <p:spPr>
          <a:xfrm>
            <a:off x="1763316" y="318334"/>
            <a:ext cx="8727952" cy="1101694"/>
          </a:xfrm>
          <a:prstGeom prst="rect">
            <a:avLst/>
          </a:prstGeom>
        </p:spPr>
        <p:txBody>
          <a:bodyPr vert="horz" lIns="82932" tIns="41467" rIns="82932" bIns="41467" rtlCol="0" anchor="ctr">
            <a:normAutofit/>
          </a:bodyPr>
          <a:lstStyle>
            <a:lvl1pPr algn="ctr" defTabSz="914210" rtl="0" eaLnBrk="1" latinLnBrk="0" hangingPunct="1">
              <a:spcBef>
                <a:spcPct val="0"/>
              </a:spcBef>
              <a:buNone/>
              <a:defRPr sz="4400" kern="1200">
                <a:solidFill>
                  <a:schemeClr val="tx1"/>
                </a:solidFill>
                <a:latin typeface="+mj-lt"/>
                <a:ea typeface="+mj-ea"/>
                <a:cs typeface="+mj-cs"/>
              </a:defRPr>
            </a:lvl1pPr>
          </a:lstStyle>
          <a:p>
            <a:pPr>
              <a:defRPr/>
            </a:pPr>
            <a:endParaRPr lang="en-US" sz="2400" b="1" dirty="0">
              <a:latin typeface="Arial" pitchFamily="34" charset="0"/>
              <a:cs typeface="Arial" pitchFamily="34" charset="0"/>
            </a:endParaRPr>
          </a:p>
          <a:p>
            <a:pPr>
              <a:defRPr/>
            </a:pPr>
            <a:r>
              <a:rPr lang="en-US" sz="2400" b="1" dirty="0">
                <a:latin typeface="Arial" pitchFamily="34" charset="0"/>
                <a:cs typeface="Arial" pitchFamily="34" charset="0"/>
              </a:rPr>
              <a:t>History of Stroke Cohort: Primary Endpoint</a:t>
            </a:r>
            <a:endParaRPr lang="en-GB" sz="2400" b="1" dirty="0">
              <a:latin typeface="Arial" pitchFamily="34" charset="0"/>
              <a:cs typeface="Arial" pitchFamily="34" charset="0"/>
            </a:endParaRPr>
          </a:p>
        </p:txBody>
      </p:sp>
      <p:graphicFrame>
        <p:nvGraphicFramePr>
          <p:cNvPr id="22" name="Chart 21">
            <a:extLst>
              <a:ext uri="{FF2B5EF4-FFF2-40B4-BE49-F238E27FC236}">
                <a16:creationId xmlns:a16="http://schemas.microsoft.com/office/drawing/2014/main" id="{76326CEE-8E60-44C0-9607-2218C2191A77}"/>
              </a:ext>
            </a:extLst>
          </p:cNvPr>
          <p:cNvGraphicFramePr>
            <a:graphicFrameLocks noGrp="1"/>
          </p:cNvGraphicFramePr>
          <p:nvPr/>
        </p:nvGraphicFramePr>
        <p:xfrm>
          <a:off x="2992541" y="1809916"/>
          <a:ext cx="6315555" cy="3846773"/>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tangle 23">
            <a:extLst>
              <a:ext uri="{FF2B5EF4-FFF2-40B4-BE49-F238E27FC236}">
                <a16:creationId xmlns:a16="http://schemas.microsoft.com/office/drawing/2014/main" id="{F03BA53E-6FE3-4BFE-A3F1-84B7FF152045}"/>
              </a:ext>
            </a:extLst>
          </p:cNvPr>
          <p:cNvSpPr/>
          <p:nvPr/>
        </p:nvSpPr>
        <p:spPr>
          <a:xfrm>
            <a:off x="7082642" y="3727066"/>
            <a:ext cx="1240083" cy="343620"/>
          </a:xfrm>
          <a:prstGeom prst="rect">
            <a:avLst/>
          </a:prstGeom>
        </p:spPr>
        <p:txBody>
          <a:bodyPr wrap="none">
            <a:spAutoFit/>
          </a:bodyPr>
          <a:lstStyle/>
          <a:p>
            <a:pPr defTabSz="829544">
              <a:defRPr/>
            </a:pPr>
            <a:r>
              <a:rPr lang="en-US" sz="1633" b="1" dirty="0">
                <a:solidFill>
                  <a:srgbClr val="C00000"/>
                </a:solidFill>
                <a:latin typeface="Calibri"/>
                <a:ea typeface="Times New Roman" pitchFamily="18" charset="0"/>
                <a:cs typeface="Times New Roman" pitchFamily="18" charset="0"/>
              </a:rPr>
              <a:t>Evolocumab</a:t>
            </a:r>
            <a:endParaRPr lang="en-US" sz="1633" dirty="0">
              <a:solidFill>
                <a:srgbClr val="C00000"/>
              </a:solidFill>
              <a:latin typeface="Calibri"/>
            </a:endParaRPr>
          </a:p>
        </p:txBody>
      </p:sp>
      <p:sp>
        <p:nvSpPr>
          <p:cNvPr id="25" name="Rectangle 24">
            <a:extLst>
              <a:ext uri="{FF2B5EF4-FFF2-40B4-BE49-F238E27FC236}">
                <a16:creationId xmlns:a16="http://schemas.microsoft.com/office/drawing/2014/main" id="{0D7815A1-BEB5-45BF-AC46-96D5B072FB19}"/>
              </a:ext>
            </a:extLst>
          </p:cNvPr>
          <p:cNvSpPr/>
          <p:nvPr/>
        </p:nvSpPr>
        <p:spPr>
          <a:xfrm>
            <a:off x="6122615" y="2626153"/>
            <a:ext cx="869149" cy="343620"/>
          </a:xfrm>
          <a:prstGeom prst="rect">
            <a:avLst/>
          </a:prstGeom>
        </p:spPr>
        <p:txBody>
          <a:bodyPr wrap="none">
            <a:spAutoFit/>
          </a:bodyPr>
          <a:lstStyle/>
          <a:p>
            <a:pPr defTabSz="829544">
              <a:defRPr/>
            </a:pPr>
            <a:r>
              <a:rPr lang="en-US" sz="1633" b="1" dirty="0">
                <a:solidFill>
                  <a:srgbClr val="4F81BD"/>
                </a:solidFill>
                <a:latin typeface="Calibri"/>
                <a:ea typeface="Times New Roman" pitchFamily="18" charset="0"/>
                <a:cs typeface="Times New Roman" pitchFamily="18" charset="0"/>
              </a:rPr>
              <a:t>Placebo</a:t>
            </a:r>
            <a:endParaRPr lang="en-US" sz="1633" dirty="0">
              <a:solidFill>
                <a:srgbClr val="4F81BD"/>
              </a:solidFill>
              <a:latin typeface="Calibri"/>
            </a:endParaRPr>
          </a:p>
        </p:txBody>
      </p:sp>
      <p:sp>
        <p:nvSpPr>
          <p:cNvPr id="26" name="Text Box 27">
            <a:extLst>
              <a:ext uri="{FF2B5EF4-FFF2-40B4-BE49-F238E27FC236}">
                <a16:creationId xmlns:a16="http://schemas.microsoft.com/office/drawing/2014/main" id="{7C78D03E-557B-47BA-8505-9F998B230434}"/>
              </a:ext>
            </a:extLst>
          </p:cNvPr>
          <p:cNvSpPr txBox="1">
            <a:spLocks noChangeArrowheads="1"/>
          </p:cNvSpPr>
          <p:nvPr/>
        </p:nvSpPr>
        <p:spPr bwMode="auto">
          <a:xfrm>
            <a:off x="5425994" y="5633682"/>
            <a:ext cx="2194833" cy="287771"/>
          </a:xfrm>
          <a:prstGeom prst="rect">
            <a:avLst/>
          </a:prstGeom>
          <a:noFill/>
          <a:ln w="9525">
            <a:noFill/>
            <a:miter lim="800000"/>
            <a:headEnd/>
            <a:tailEnd/>
          </a:ln>
        </p:spPr>
        <p:txBody>
          <a:bodyPr wrap="none">
            <a:spAutoFit/>
          </a:bodyPr>
          <a:lstStyle/>
          <a:p>
            <a:pPr algn="ctr" defTabSz="829544" eaLnBrk="0" hangingPunct="0">
              <a:defRPr/>
            </a:pPr>
            <a:r>
              <a:rPr lang="en-US" sz="1270" b="1" dirty="0">
                <a:solidFill>
                  <a:srgbClr val="000000"/>
                </a:solidFill>
                <a:latin typeface="Arial" pitchFamily="34" charset="0"/>
                <a:cs typeface="Arial" pitchFamily="34" charset="0"/>
              </a:rPr>
              <a:t>Days from Randomization</a:t>
            </a:r>
          </a:p>
        </p:txBody>
      </p:sp>
      <p:sp>
        <p:nvSpPr>
          <p:cNvPr id="27" name="Text Box 27">
            <a:extLst>
              <a:ext uri="{FF2B5EF4-FFF2-40B4-BE49-F238E27FC236}">
                <a16:creationId xmlns:a16="http://schemas.microsoft.com/office/drawing/2014/main" id="{46EBFBDC-3832-41CA-AC76-37E24884EA49}"/>
              </a:ext>
            </a:extLst>
          </p:cNvPr>
          <p:cNvSpPr txBox="1">
            <a:spLocks noChangeArrowheads="1"/>
          </p:cNvSpPr>
          <p:nvPr/>
        </p:nvSpPr>
        <p:spPr bwMode="auto">
          <a:xfrm rot="-5400000">
            <a:off x="1221948" y="3307225"/>
            <a:ext cx="3328013" cy="539250"/>
          </a:xfrm>
          <a:prstGeom prst="rect">
            <a:avLst/>
          </a:prstGeom>
          <a:noFill/>
          <a:ln w="9525">
            <a:noFill/>
            <a:miter lim="800000"/>
            <a:headEnd/>
            <a:tailEnd/>
          </a:ln>
        </p:spPr>
        <p:txBody>
          <a:bodyPr wrap="square">
            <a:spAutoFit/>
          </a:bodyPr>
          <a:lstStyle/>
          <a:p>
            <a:pPr algn="ctr" defTabSz="829544" eaLnBrk="0" hangingPunct="0">
              <a:defRPr/>
            </a:pPr>
            <a:r>
              <a:rPr lang="en-US" sz="1452" b="1" dirty="0">
                <a:solidFill>
                  <a:srgbClr val="000000"/>
                </a:solidFill>
                <a:latin typeface="Arial" pitchFamily="34" charset="0"/>
                <a:cs typeface="Arial" pitchFamily="34" charset="0"/>
              </a:rPr>
              <a:t>CV Death, MI, Stroke,</a:t>
            </a:r>
            <a:br>
              <a:rPr lang="en-US" sz="1452" b="1" dirty="0">
                <a:solidFill>
                  <a:srgbClr val="000000"/>
                </a:solidFill>
                <a:latin typeface="Arial" pitchFamily="34" charset="0"/>
                <a:cs typeface="Arial" pitchFamily="34" charset="0"/>
              </a:rPr>
            </a:br>
            <a:r>
              <a:rPr lang="en-US" sz="1452" b="1" dirty="0">
                <a:solidFill>
                  <a:srgbClr val="000000"/>
                </a:solidFill>
                <a:latin typeface="Arial" pitchFamily="34" charset="0"/>
                <a:cs typeface="Arial" pitchFamily="34" charset="0"/>
              </a:rPr>
              <a:t>Hosp for UA, or </a:t>
            </a:r>
            <a:r>
              <a:rPr lang="en-US" sz="1452" b="1" dirty="0" err="1">
                <a:solidFill>
                  <a:srgbClr val="000000"/>
                </a:solidFill>
                <a:latin typeface="Arial" pitchFamily="34" charset="0"/>
                <a:cs typeface="Arial" pitchFamily="34" charset="0"/>
              </a:rPr>
              <a:t>Cor</a:t>
            </a:r>
            <a:r>
              <a:rPr lang="en-US" sz="1452" b="1" dirty="0">
                <a:solidFill>
                  <a:srgbClr val="000000"/>
                </a:solidFill>
                <a:latin typeface="Arial" pitchFamily="34" charset="0"/>
                <a:cs typeface="Arial" pitchFamily="34" charset="0"/>
              </a:rPr>
              <a:t> </a:t>
            </a:r>
            <a:r>
              <a:rPr lang="en-US" sz="1452" b="1" dirty="0" err="1">
                <a:solidFill>
                  <a:srgbClr val="000000"/>
                </a:solidFill>
                <a:latin typeface="Arial" pitchFamily="34" charset="0"/>
                <a:cs typeface="Arial" pitchFamily="34" charset="0"/>
              </a:rPr>
              <a:t>Revasc</a:t>
            </a:r>
            <a:endParaRPr lang="en-US" sz="1452" b="1" dirty="0">
              <a:solidFill>
                <a:srgbClr val="000000"/>
              </a:solidFill>
              <a:latin typeface="Arial" pitchFamily="34" charset="0"/>
              <a:cs typeface="Arial" pitchFamily="34" charset="0"/>
            </a:endParaRPr>
          </a:p>
        </p:txBody>
      </p:sp>
      <p:sp>
        <p:nvSpPr>
          <p:cNvPr id="28" name="TextBox 27">
            <a:extLst>
              <a:ext uri="{FF2B5EF4-FFF2-40B4-BE49-F238E27FC236}">
                <a16:creationId xmlns:a16="http://schemas.microsoft.com/office/drawing/2014/main" id="{F4D037B2-29D1-4640-B93B-68BECCA180B0}"/>
              </a:ext>
            </a:extLst>
          </p:cNvPr>
          <p:cNvSpPr txBox="1"/>
          <p:nvPr/>
        </p:nvSpPr>
        <p:spPr>
          <a:xfrm>
            <a:off x="3843113" y="2072170"/>
            <a:ext cx="1848583" cy="846194"/>
          </a:xfrm>
          <a:prstGeom prst="rect">
            <a:avLst/>
          </a:prstGeom>
          <a:noFill/>
        </p:spPr>
        <p:txBody>
          <a:bodyPr wrap="none" rtlCol="0">
            <a:spAutoFit/>
          </a:bodyPr>
          <a:lstStyle/>
          <a:p>
            <a:pPr algn="ctr" defTabSz="829544">
              <a:defRPr/>
            </a:pPr>
            <a:r>
              <a:rPr lang="en-US" sz="1633" b="1" dirty="0">
                <a:solidFill>
                  <a:srgbClr val="000000"/>
                </a:solidFill>
                <a:latin typeface="Calibri"/>
              </a:rPr>
              <a:t>Hazard ratio 0.85</a:t>
            </a:r>
          </a:p>
          <a:p>
            <a:pPr algn="ctr" defTabSz="829544">
              <a:defRPr/>
            </a:pPr>
            <a:r>
              <a:rPr lang="en-US" sz="1633" b="1" dirty="0">
                <a:solidFill>
                  <a:srgbClr val="000000"/>
                </a:solidFill>
                <a:latin typeface="Calibri"/>
              </a:rPr>
              <a:t>(95% CI, 0.72–1.00)</a:t>
            </a:r>
          </a:p>
          <a:p>
            <a:pPr algn="ctr" defTabSz="829544">
              <a:defRPr/>
            </a:pPr>
            <a:r>
              <a:rPr lang="en-US" sz="1633" b="1" dirty="0">
                <a:solidFill>
                  <a:srgbClr val="000000"/>
                </a:solidFill>
                <a:latin typeface="Calibri"/>
              </a:rPr>
              <a:t>P=0.047</a:t>
            </a:r>
          </a:p>
        </p:txBody>
      </p:sp>
      <p:sp>
        <p:nvSpPr>
          <p:cNvPr id="29" name="Rectangle 28">
            <a:extLst>
              <a:ext uri="{FF2B5EF4-FFF2-40B4-BE49-F238E27FC236}">
                <a16:creationId xmlns:a16="http://schemas.microsoft.com/office/drawing/2014/main" id="{32E25531-66C4-4A22-986A-680B486054AE}"/>
              </a:ext>
            </a:extLst>
          </p:cNvPr>
          <p:cNvSpPr/>
          <p:nvPr/>
        </p:nvSpPr>
        <p:spPr>
          <a:xfrm>
            <a:off x="8899616" y="2529551"/>
            <a:ext cx="710451" cy="343620"/>
          </a:xfrm>
          <a:prstGeom prst="rect">
            <a:avLst/>
          </a:prstGeom>
        </p:spPr>
        <p:txBody>
          <a:bodyPr wrap="none">
            <a:spAutoFit/>
          </a:bodyPr>
          <a:lstStyle/>
          <a:p>
            <a:pPr defTabSz="829544">
              <a:defRPr/>
            </a:pPr>
            <a:r>
              <a:rPr lang="en-US" sz="1633" b="1" dirty="0">
                <a:solidFill>
                  <a:srgbClr val="C00000"/>
                </a:solidFill>
                <a:latin typeface="Calibri"/>
                <a:ea typeface="Times New Roman" pitchFamily="18" charset="0"/>
                <a:cs typeface="Times New Roman" pitchFamily="18" charset="0"/>
              </a:rPr>
              <a:t>13.9%</a:t>
            </a:r>
            <a:endParaRPr lang="en-US" sz="1633" dirty="0">
              <a:solidFill>
                <a:srgbClr val="C00000"/>
              </a:solidFill>
              <a:latin typeface="Calibri"/>
            </a:endParaRPr>
          </a:p>
        </p:txBody>
      </p:sp>
      <p:sp>
        <p:nvSpPr>
          <p:cNvPr id="30" name="Rectangle 29">
            <a:extLst>
              <a:ext uri="{FF2B5EF4-FFF2-40B4-BE49-F238E27FC236}">
                <a16:creationId xmlns:a16="http://schemas.microsoft.com/office/drawing/2014/main" id="{412AFA3E-7694-4342-AF54-B104AA3A58ED}"/>
              </a:ext>
            </a:extLst>
          </p:cNvPr>
          <p:cNvSpPr/>
          <p:nvPr/>
        </p:nvSpPr>
        <p:spPr>
          <a:xfrm>
            <a:off x="8930170" y="1886451"/>
            <a:ext cx="710451" cy="343620"/>
          </a:xfrm>
          <a:prstGeom prst="rect">
            <a:avLst/>
          </a:prstGeom>
        </p:spPr>
        <p:txBody>
          <a:bodyPr wrap="none">
            <a:spAutoFit/>
          </a:bodyPr>
          <a:lstStyle/>
          <a:p>
            <a:pPr defTabSz="829544">
              <a:defRPr/>
            </a:pPr>
            <a:r>
              <a:rPr lang="en-US" sz="1633" b="1" dirty="0">
                <a:solidFill>
                  <a:srgbClr val="4F81BD"/>
                </a:solidFill>
                <a:latin typeface="Calibri"/>
                <a:ea typeface="Times New Roman" pitchFamily="18" charset="0"/>
                <a:cs typeface="Times New Roman" pitchFamily="18" charset="0"/>
              </a:rPr>
              <a:t>14.6%</a:t>
            </a:r>
            <a:endParaRPr lang="en-US" sz="1633" dirty="0">
              <a:solidFill>
                <a:srgbClr val="4F81BD"/>
              </a:solidFill>
              <a:latin typeface="Calibri"/>
            </a:endParaRPr>
          </a:p>
        </p:txBody>
      </p:sp>
      <p:sp>
        <p:nvSpPr>
          <p:cNvPr id="15" name="TextBox 14">
            <a:extLst>
              <a:ext uri="{FF2B5EF4-FFF2-40B4-BE49-F238E27FC236}">
                <a16:creationId xmlns:a16="http://schemas.microsoft.com/office/drawing/2014/main" id="{1B3FFD5A-F30E-462E-AA9D-A5CA31E92F0A}"/>
              </a:ext>
            </a:extLst>
          </p:cNvPr>
          <p:cNvSpPr txBox="1"/>
          <p:nvPr/>
        </p:nvSpPr>
        <p:spPr>
          <a:xfrm>
            <a:off x="1247147" y="6582280"/>
            <a:ext cx="3387534" cy="259943"/>
          </a:xfrm>
          <a:prstGeom prst="rect">
            <a:avLst/>
          </a:prstGeom>
          <a:noFill/>
        </p:spPr>
        <p:txBody>
          <a:bodyPr wrap="square" rtlCol="0">
            <a:spAutoFit/>
          </a:bodyPr>
          <a:lstStyle/>
          <a:p>
            <a:pPr defTabSz="829544">
              <a:defRPr/>
            </a:pPr>
            <a:r>
              <a:rPr lang="nb-NO" sz="1089" dirty="0">
                <a:solidFill>
                  <a:srgbClr val="000000"/>
                </a:solidFill>
                <a:latin typeface="Calibri"/>
              </a:rPr>
              <a:t>Pedersen TR, et al. Presented at ESC 2017.</a:t>
            </a:r>
          </a:p>
        </p:txBody>
      </p:sp>
      <p:sp>
        <p:nvSpPr>
          <p:cNvPr id="2" name="Κάτω βέλος 1">
            <a:extLst>
              <a:ext uri="{FF2B5EF4-FFF2-40B4-BE49-F238E27FC236}">
                <a16:creationId xmlns:a16="http://schemas.microsoft.com/office/drawing/2014/main" id="{C64269FC-3F0F-E945-A5A9-5F0A52D2548A}"/>
              </a:ext>
            </a:extLst>
          </p:cNvPr>
          <p:cNvSpPr/>
          <p:nvPr/>
        </p:nvSpPr>
        <p:spPr>
          <a:xfrm>
            <a:off x="9725111" y="1744060"/>
            <a:ext cx="1036889" cy="129611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70" b="1" dirty="0">
                <a:solidFill>
                  <a:schemeClr val="tx1"/>
                </a:solidFill>
                <a:latin typeface="Arial" pitchFamily="34" charset="0"/>
                <a:cs typeface="Arial" pitchFamily="34" charset="0"/>
              </a:rPr>
              <a:t>15%</a:t>
            </a:r>
            <a:endParaRPr lang="el-GR" sz="127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95001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8" grpId="0"/>
      <p:bldP spid="29" grpId="0"/>
      <p:bldP spid="3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Image"/>
          <p:cNvPicPr>
            <a:picLocks noChangeAspect="1"/>
          </p:cNvPicPr>
          <p:nvPr/>
        </p:nvPicPr>
        <p:blipFill>
          <a:blip r:embed="rId3"/>
          <a:srcRect/>
          <a:stretch>
            <a:fillRect/>
          </a:stretch>
        </p:blipFill>
        <p:spPr bwMode="auto">
          <a:xfrm>
            <a:off x="10342131" y="441462"/>
            <a:ext cx="1368793" cy="528624"/>
          </a:xfrm>
          <a:prstGeom prst="rect">
            <a:avLst/>
          </a:prstGeom>
          <a:noFill/>
          <a:ln w="9525">
            <a:noFill/>
            <a:miter lim="800000"/>
            <a:headEnd/>
            <a:tailEnd/>
          </a:ln>
        </p:spPr>
      </p:pic>
      <p:sp>
        <p:nvSpPr>
          <p:cNvPr id="14340" name="text 1"/>
          <p:cNvSpPr txBox="1">
            <a:spLocks noChangeArrowheads="1"/>
          </p:cNvSpPr>
          <p:nvPr/>
        </p:nvSpPr>
        <p:spPr bwMode="auto">
          <a:xfrm>
            <a:off x="10342131" y="71535"/>
            <a:ext cx="65" cy="223459"/>
          </a:xfrm>
          <a:prstGeom prst="rect">
            <a:avLst/>
          </a:prstGeom>
          <a:noFill/>
          <a:ln w="9525">
            <a:noFill/>
            <a:miter lim="800000"/>
            <a:headEnd/>
            <a:tailEnd/>
          </a:ln>
        </p:spPr>
        <p:txBody>
          <a:bodyPr wrap="none" lIns="0" tIns="0" rIns="0" bIns="0">
            <a:spAutoFit/>
          </a:bodyPr>
          <a:lstStyle/>
          <a:p>
            <a:endParaRPr lang="el-GR" sz="1452" dirty="0">
              <a:latin typeface="Calibri" pitchFamily="34" charset="0"/>
              <a:cs typeface="Calibri" pitchFamily="34" charset="0"/>
            </a:endParaRPr>
          </a:p>
        </p:txBody>
      </p:sp>
      <p:sp>
        <p:nvSpPr>
          <p:cNvPr id="14341" name="object 16"/>
          <p:cNvSpPr>
            <a:spLocks noChangeArrowheads="1"/>
          </p:cNvSpPr>
          <p:nvPr/>
        </p:nvSpPr>
        <p:spPr bwMode="auto">
          <a:xfrm>
            <a:off x="5949526" y="1949499"/>
            <a:ext cx="271064" cy="2144657"/>
          </a:xfrm>
          <a:custGeom>
            <a:avLst/>
            <a:gdLst>
              <a:gd name="T0" fmla="*/ 0 w 256032"/>
              <a:gd name="T1" fmla="*/ 0 h 1609090"/>
              <a:gd name="T2" fmla="*/ 256032 w 256032"/>
              <a:gd name="T3" fmla="*/ 1609090 h 1609090"/>
            </a:gdLst>
            <a:ahLst/>
            <a:cxnLst/>
            <a:rect l="T0" t="T1" r="T2" b="T3"/>
            <a:pathLst>
              <a:path w="256032" h="1609090">
                <a:moveTo>
                  <a:pt x="170688" y="0"/>
                </a:moveTo>
                <a:lnTo>
                  <a:pt x="170688" y="1481075"/>
                </a:lnTo>
                <a:lnTo>
                  <a:pt x="85344" y="1481075"/>
                </a:lnTo>
                <a:lnTo>
                  <a:pt x="85344" y="0"/>
                </a:lnTo>
                <a:close/>
                <a:moveTo>
                  <a:pt x="256032" y="1438403"/>
                </a:moveTo>
                <a:lnTo>
                  <a:pt x="128016" y="1609091"/>
                </a:lnTo>
                <a:lnTo>
                  <a:pt x="0" y="1438403"/>
                </a:lnTo>
                <a:close/>
              </a:path>
            </a:pathLst>
          </a:custGeom>
          <a:solidFill>
            <a:srgbClr val="AFABAB"/>
          </a:solidFill>
          <a:ln w="9525">
            <a:noFill/>
            <a:miter lim="800000"/>
            <a:headEnd/>
            <a:tailEnd/>
          </a:ln>
        </p:spPr>
        <p:txBody>
          <a:bodyPr lIns="0" tIns="0" rIns="0" bIns="0"/>
          <a:lstStyle/>
          <a:p>
            <a:endParaRPr lang="el-GR" sz="1633">
              <a:latin typeface="Calibri" pitchFamily="34" charset="0"/>
            </a:endParaRPr>
          </a:p>
        </p:txBody>
      </p:sp>
      <p:sp>
        <p:nvSpPr>
          <p:cNvPr id="14342" name="object 17"/>
          <p:cNvSpPr>
            <a:spLocks noChangeArrowheads="1"/>
          </p:cNvSpPr>
          <p:nvPr/>
        </p:nvSpPr>
        <p:spPr bwMode="auto">
          <a:xfrm>
            <a:off x="3563817" y="1733595"/>
            <a:ext cx="5059317" cy="430202"/>
          </a:xfrm>
          <a:custGeom>
            <a:avLst/>
            <a:gdLst>
              <a:gd name="T0" fmla="*/ 0 w 4771644"/>
              <a:gd name="T1" fmla="*/ 0 h 323088"/>
              <a:gd name="T2" fmla="*/ 4771644 w 4771644"/>
              <a:gd name="T3" fmla="*/ 323088 h 323088"/>
            </a:gdLst>
            <a:ahLst/>
            <a:cxnLst/>
            <a:rect l="T0" t="T1" r="T2" b="T3"/>
            <a:pathLst>
              <a:path w="4771644" h="323088">
                <a:moveTo>
                  <a:pt x="0" y="323088"/>
                </a:moveTo>
                <a:lnTo>
                  <a:pt x="0" y="0"/>
                </a:lnTo>
                <a:lnTo>
                  <a:pt x="4771644" y="0"/>
                </a:lnTo>
                <a:lnTo>
                  <a:pt x="4771644" y="323088"/>
                </a:lnTo>
                <a:lnTo>
                  <a:pt x="0" y="323088"/>
                </a:lnTo>
                <a:close/>
              </a:path>
            </a:pathLst>
          </a:custGeom>
          <a:solidFill>
            <a:srgbClr val="767171"/>
          </a:solidFill>
          <a:ln w="9525">
            <a:noFill/>
            <a:miter lim="800000"/>
            <a:headEnd/>
            <a:tailEnd/>
          </a:ln>
        </p:spPr>
        <p:txBody>
          <a:bodyPr lIns="0" tIns="0" rIns="0" bIns="0"/>
          <a:lstStyle/>
          <a:p>
            <a:endParaRPr lang="el-GR" sz="1633">
              <a:latin typeface="Calibri" pitchFamily="34" charset="0"/>
            </a:endParaRPr>
          </a:p>
        </p:txBody>
      </p:sp>
      <p:sp>
        <p:nvSpPr>
          <p:cNvPr id="5" name="text 1"/>
          <p:cNvSpPr txBox="1"/>
          <p:nvPr/>
        </p:nvSpPr>
        <p:spPr>
          <a:xfrm>
            <a:off x="4668288" y="1841553"/>
            <a:ext cx="2975495" cy="223459"/>
          </a:xfrm>
          <a:prstGeom prst="rect">
            <a:avLst/>
          </a:prstGeom>
        </p:spPr>
        <p:txBody>
          <a:bodyPr wrap="none" lIns="0" tIns="0" rIns="0" bIns="0">
            <a:spAutoFit/>
          </a:bodyPr>
          <a:lstStyle/>
          <a:p>
            <a:pPr>
              <a:defRPr/>
            </a:pPr>
            <a:r>
              <a:rPr sz="1452" spc="10" dirty="0">
                <a:solidFill>
                  <a:srgbClr val="FFFFFF"/>
                </a:solidFill>
                <a:latin typeface="Arial" panose="020B0604020202020204" pitchFamily="34" charset="0"/>
                <a:cs typeface="Arial" panose="020B0604020202020204" pitchFamily="34" charset="0"/>
              </a:rPr>
              <a:t>Post-ACS patients (1 to 12 months)</a:t>
            </a:r>
            <a:endParaRPr sz="1452" dirty="0">
              <a:latin typeface="Arial" panose="020B0604020202020204" pitchFamily="34" charset="0"/>
              <a:cs typeface="Arial" panose="020B0604020202020204" pitchFamily="34" charset="0"/>
            </a:endParaRPr>
          </a:p>
        </p:txBody>
      </p:sp>
      <p:sp>
        <p:nvSpPr>
          <p:cNvPr id="14344" name="object 18"/>
          <p:cNvSpPr>
            <a:spLocks noChangeArrowheads="1"/>
          </p:cNvSpPr>
          <p:nvPr/>
        </p:nvSpPr>
        <p:spPr bwMode="auto">
          <a:xfrm>
            <a:off x="3552036" y="2387628"/>
            <a:ext cx="5060999" cy="738169"/>
          </a:xfrm>
          <a:custGeom>
            <a:avLst/>
            <a:gdLst>
              <a:gd name="T0" fmla="*/ 0 w 4771643"/>
              <a:gd name="T1" fmla="*/ 0 h 554736"/>
              <a:gd name="T2" fmla="*/ 4771643 w 4771643"/>
              <a:gd name="T3" fmla="*/ 554736 h 554736"/>
            </a:gdLst>
            <a:ahLst/>
            <a:cxnLst/>
            <a:rect l="T0" t="T1" r="T2" b="T3"/>
            <a:pathLst>
              <a:path w="4771643" h="554736">
                <a:moveTo>
                  <a:pt x="0" y="554736"/>
                </a:moveTo>
                <a:lnTo>
                  <a:pt x="0" y="0"/>
                </a:lnTo>
                <a:lnTo>
                  <a:pt x="4771643" y="0"/>
                </a:lnTo>
                <a:lnTo>
                  <a:pt x="4771643" y="554736"/>
                </a:lnTo>
                <a:lnTo>
                  <a:pt x="0" y="554736"/>
                </a:lnTo>
                <a:close/>
              </a:path>
            </a:pathLst>
          </a:custGeom>
          <a:solidFill>
            <a:srgbClr val="767171"/>
          </a:solidFill>
          <a:ln w="9525">
            <a:noFill/>
            <a:miter lim="800000"/>
            <a:headEnd/>
            <a:tailEnd/>
          </a:ln>
        </p:spPr>
        <p:txBody>
          <a:bodyPr lIns="0" tIns="0" rIns="0" bIns="0"/>
          <a:lstStyle/>
          <a:p>
            <a:endParaRPr lang="el-GR" sz="1633">
              <a:latin typeface="Calibri" pitchFamily="34" charset="0"/>
            </a:endParaRPr>
          </a:p>
        </p:txBody>
      </p:sp>
      <p:sp>
        <p:nvSpPr>
          <p:cNvPr id="6" name="text 1"/>
          <p:cNvSpPr txBox="1"/>
          <p:nvPr/>
        </p:nvSpPr>
        <p:spPr>
          <a:xfrm>
            <a:off x="4082377" y="2497172"/>
            <a:ext cx="4075475" cy="223459"/>
          </a:xfrm>
          <a:prstGeom prst="rect">
            <a:avLst/>
          </a:prstGeom>
        </p:spPr>
        <p:txBody>
          <a:bodyPr wrap="none" lIns="0" tIns="0" rIns="0" bIns="0">
            <a:spAutoFit/>
          </a:bodyPr>
          <a:lstStyle/>
          <a:p>
            <a:pPr>
              <a:defRPr/>
            </a:pPr>
            <a:r>
              <a:rPr sz="1452" spc="10" dirty="0">
                <a:solidFill>
                  <a:srgbClr val="FFFFFF"/>
                </a:solidFill>
                <a:latin typeface="Arial" panose="020B0604020202020204" pitchFamily="34" charset="0"/>
                <a:cs typeface="Arial" panose="020B0604020202020204" pitchFamily="34" charset="0"/>
              </a:rPr>
              <a:t>Run-in period of 2−16 weeks on high-intensity or</a:t>
            </a:r>
            <a:endParaRPr sz="1452" dirty="0">
              <a:latin typeface="Arial" panose="020B0604020202020204" pitchFamily="34" charset="0"/>
              <a:cs typeface="Arial" panose="020B0604020202020204" pitchFamily="34" charset="0"/>
            </a:endParaRPr>
          </a:p>
        </p:txBody>
      </p:sp>
      <p:sp>
        <p:nvSpPr>
          <p:cNvPr id="7" name="text 1"/>
          <p:cNvSpPr txBox="1"/>
          <p:nvPr/>
        </p:nvSpPr>
        <p:spPr>
          <a:xfrm>
            <a:off x="3789424" y="2801964"/>
            <a:ext cx="4624984" cy="223459"/>
          </a:xfrm>
          <a:prstGeom prst="rect">
            <a:avLst/>
          </a:prstGeom>
        </p:spPr>
        <p:txBody>
          <a:bodyPr wrap="none" lIns="0" tIns="0" rIns="0" bIns="0">
            <a:spAutoFit/>
          </a:bodyPr>
          <a:lstStyle/>
          <a:p>
            <a:pPr>
              <a:defRPr/>
            </a:pPr>
            <a:r>
              <a:rPr sz="1452" spc="10" dirty="0">
                <a:solidFill>
                  <a:srgbClr val="FFFFFF"/>
                </a:solidFill>
                <a:latin typeface="Arial" panose="020B0604020202020204" pitchFamily="34" charset="0"/>
                <a:cs typeface="Arial" panose="020B0604020202020204" pitchFamily="34" charset="0"/>
              </a:rPr>
              <a:t>maximum-tolerated dose of atorvastatin or rosuvastatin</a:t>
            </a:r>
            <a:endParaRPr sz="1452" dirty="0">
              <a:latin typeface="Arial" panose="020B0604020202020204" pitchFamily="34" charset="0"/>
              <a:cs typeface="Arial" panose="020B0604020202020204" pitchFamily="34" charset="0"/>
            </a:endParaRPr>
          </a:p>
        </p:txBody>
      </p:sp>
      <p:sp>
        <p:nvSpPr>
          <p:cNvPr id="14347" name="object 19"/>
          <p:cNvSpPr>
            <a:spLocks noChangeArrowheads="1"/>
          </p:cNvSpPr>
          <p:nvPr/>
        </p:nvSpPr>
        <p:spPr bwMode="auto">
          <a:xfrm>
            <a:off x="4387115" y="3282954"/>
            <a:ext cx="3407672" cy="431789"/>
          </a:xfrm>
          <a:custGeom>
            <a:avLst/>
            <a:gdLst>
              <a:gd name="T0" fmla="*/ 0 w 3212592"/>
              <a:gd name="T1" fmla="*/ 0 h 323088"/>
              <a:gd name="T2" fmla="*/ 3212592 w 3212592"/>
              <a:gd name="T3" fmla="*/ 323088 h 323088"/>
            </a:gdLst>
            <a:ahLst/>
            <a:cxnLst/>
            <a:rect l="T0" t="T1" r="T2" b="T3"/>
            <a:pathLst>
              <a:path w="3212592" h="323088">
                <a:moveTo>
                  <a:pt x="0" y="323088"/>
                </a:moveTo>
                <a:lnTo>
                  <a:pt x="0" y="0"/>
                </a:lnTo>
                <a:lnTo>
                  <a:pt x="3212592" y="0"/>
                </a:lnTo>
                <a:lnTo>
                  <a:pt x="3212592" y="323088"/>
                </a:lnTo>
                <a:lnTo>
                  <a:pt x="0" y="323088"/>
                </a:lnTo>
                <a:close/>
              </a:path>
            </a:pathLst>
          </a:custGeom>
          <a:solidFill>
            <a:srgbClr val="DADADA"/>
          </a:solidFill>
          <a:ln w="9525">
            <a:noFill/>
            <a:miter lim="800000"/>
            <a:headEnd/>
            <a:tailEnd/>
          </a:ln>
        </p:spPr>
        <p:txBody>
          <a:bodyPr lIns="0" tIns="0" rIns="0" bIns="0"/>
          <a:lstStyle/>
          <a:p>
            <a:endParaRPr lang="el-GR" sz="1633">
              <a:latin typeface="Calibri" pitchFamily="34" charset="0"/>
            </a:endParaRPr>
          </a:p>
        </p:txBody>
      </p:sp>
      <p:sp>
        <p:nvSpPr>
          <p:cNvPr id="14348" name="object 20"/>
          <p:cNvSpPr>
            <a:spLocks noChangeArrowheads="1"/>
          </p:cNvSpPr>
          <p:nvPr/>
        </p:nvSpPr>
        <p:spPr bwMode="auto">
          <a:xfrm>
            <a:off x="4383746" y="3278203"/>
            <a:ext cx="3414407" cy="441313"/>
          </a:xfrm>
          <a:custGeom>
            <a:avLst/>
            <a:gdLst>
              <a:gd name="T0" fmla="*/ 0 w 3218688"/>
              <a:gd name="T1" fmla="*/ 0 h 329184"/>
              <a:gd name="T2" fmla="*/ 3218688 w 3218688"/>
              <a:gd name="T3" fmla="*/ 329184 h 329184"/>
            </a:gdLst>
            <a:ahLst/>
            <a:cxnLst/>
            <a:rect l="T0" t="T1" r="T2" b="T3"/>
            <a:pathLst>
              <a:path w="3218688" h="329184">
                <a:moveTo>
                  <a:pt x="3048" y="326136"/>
                </a:moveTo>
                <a:lnTo>
                  <a:pt x="3048" y="3048"/>
                </a:lnTo>
                <a:lnTo>
                  <a:pt x="3215640" y="3048"/>
                </a:lnTo>
                <a:lnTo>
                  <a:pt x="3215640" y="326136"/>
                </a:lnTo>
                <a:lnTo>
                  <a:pt x="3048" y="326136"/>
                </a:lnTo>
                <a:close/>
              </a:path>
            </a:pathLst>
          </a:custGeom>
          <a:noFill/>
          <a:ln w="6096">
            <a:solidFill>
              <a:srgbClr val="000000"/>
            </a:solidFill>
            <a:miter lim="800000"/>
            <a:headEnd/>
            <a:tailEnd/>
          </a:ln>
        </p:spPr>
        <p:txBody>
          <a:bodyPr lIns="0" tIns="0" rIns="0" bIns="0"/>
          <a:lstStyle/>
          <a:p>
            <a:endParaRPr lang="el-GR" sz="1633">
              <a:latin typeface="Calibri" pitchFamily="34" charset="0"/>
            </a:endParaRPr>
          </a:p>
        </p:txBody>
      </p:sp>
      <p:sp>
        <p:nvSpPr>
          <p:cNvPr id="8" name="text 1"/>
          <p:cNvSpPr txBox="1"/>
          <p:nvPr/>
        </p:nvSpPr>
        <p:spPr>
          <a:xfrm>
            <a:off x="4607670" y="3390911"/>
            <a:ext cx="2962991" cy="223459"/>
          </a:xfrm>
          <a:prstGeom prst="rect">
            <a:avLst/>
          </a:prstGeom>
        </p:spPr>
        <p:txBody>
          <a:bodyPr wrap="none" lIns="0" tIns="0" rIns="0" bIns="0">
            <a:spAutoFit/>
          </a:bodyPr>
          <a:lstStyle/>
          <a:p>
            <a:pPr>
              <a:defRPr/>
            </a:pPr>
            <a:r>
              <a:rPr sz="1452" spc="10" dirty="0">
                <a:latin typeface="Arial" panose="020B0604020202020204" pitchFamily="34" charset="0"/>
                <a:cs typeface="Arial" panose="020B0604020202020204" pitchFamily="34" charset="0"/>
              </a:rPr>
              <a:t>At least one lipid entry criterion met</a:t>
            </a:r>
            <a:endParaRPr sz="1452" dirty="0">
              <a:latin typeface="Arial" panose="020B0604020202020204" pitchFamily="34" charset="0"/>
              <a:cs typeface="Arial" panose="020B0604020202020204" pitchFamily="34" charset="0"/>
            </a:endParaRPr>
          </a:p>
        </p:txBody>
      </p:sp>
      <p:sp>
        <p:nvSpPr>
          <p:cNvPr id="14350" name="object 21"/>
          <p:cNvSpPr>
            <a:spLocks noChangeArrowheads="1"/>
          </p:cNvSpPr>
          <p:nvPr/>
        </p:nvSpPr>
        <p:spPr bwMode="auto">
          <a:xfrm>
            <a:off x="7421020" y="4802152"/>
            <a:ext cx="3010335" cy="715944"/>
          </a:xfrm>
          <a:custGeom>
            <a:avLst/>
            <a:gdLst>
              <a:gd name="T0" fmla="*/ 0 w 2837688"/>
              <a:gd name="T1" fmla="*/ 0 h 536448"/>
              <a:gd name="T2" fmla="*/ 2837688 w 2837688"/>
              <a:gd name="T3" fmla="*/ 536448 h 536448"/>
            </a:gdLst>
            <a:ahLst/>
            <a:cxnLst/>
            <a:rect l="T0" t="T1" r="T2" b="T3"/>
            <a:pathLst>
              <a:path w="2837688" h="536448">
                <a:moveTo>
                  <a:pt x="0" y="536448"/>
                </a:moveTo>
                <a:lnTo>
                  <a:pt x="0" y="0"/>
                </a:lnTo>
                <a:lnTo>
                  <a:pt x="2837688" y="0"/>
                </a:lnTo>
                <a:lnTo>
                  <a:pt x="2837688" y="536448"/>
                </a:lnTo>
                <a:lnTo>
                  <a:pt x="0" y="536448"/>
                </a:lnTo>
                <a:close/>
              </a:path>
            </a:pathLst>
          </a:custGeom>
          <a:solidFill>
            <a:srgbClr val="4682B4"/>
          </a:solidFill>
          <a:ln w="9525">
            <a:noFill/>
            <a:miter lim="800000"/>
            <a:headEnd/>
            <a:tailEnd/>
          </a:ln>
        </p:spPr>
        <p:txBody>
          <a:bodyPr lIns="0" tIns="0" rIns="0" bIns="0"/>
          <a:lstStyle/>
          <a:p>
            <a:endParaRPr lang="el-GR" sz="1633">
              <a:latin typeface="Calibri" pitchFamily="34" charset="0"/>
            </a:endParaRPr>
          </a:p>
        </p:txBody>
      </p:sp>
      <p:sp>
        <p:nvSpPr>
          <p:cNvPr id="9" name="text 1"/>
          <p:cNvSpPr txBox="1"/>
          <p:nvPr/>
        </p:nvSpPr>
        <p:spPr>
          <a:xfrm>
            <a:off x="8101208" y="5035508"/>
            <a:ext cx="1609736" cy="237309"/>
          </a:xfrm>
          <a:prstGeom prst="rect">
            <a:avLst/>
          </a:prstGeom>
        </p:spPr>
        <p:txBody>
          <a:bodyPr wrap="none" lIns="0" tIns="0" rIns="0" bIns="0">
            <a:spAutoFit/>
          </a:bodyPr>
          <a:lstStyle/>
          <a:p>
            <a:pPr>
              <a:defRPr/>
            </a:pPr>
            <a:r>
              <a:rPr sz="1542" b="1" spc="10" dirty="0">
                <a:solidFill>
                  <a:srgbClr val="FFFFFF"/>
                </a:solidFill>
                <a:latin typeface="Arial"/>
                <a:cs typeface="Arial"/>
              </a:rPr>
              <a:t>Placebo SC Q2W</a:t>
            </a:r>
            <a:endParaRPr sz="1542">
              <a:latin typeface="Arial"/>
              <a:cs typeface="Arial"/>
            </a:endParaRPr>
          </a:p>
        </p:txBody>
      </p:sp>
      <p:sp>
        <p:nvSpPr>
          <p:cNvPr id="14352" name="object 22"/>
          <p:cNvSpPr>
            <a:spLocks noChangeArrowheads="1"/>
          </p:cNvSpPr>
          <p:nvPr/>
        </p:nvSpPr>
        <p:spPr bwMode="auto">
          <a:xfrm>
            <a:off x="1799375" y="4843437"/>
            <a:ext cx="3008652" cy="674669"/>
          </a:xfrm>
          <a:custGeom>
            <a:avLst/>
            <a:gdLst>
              <a:gd name="T0" fmla="*/ 0 w 2836164"/>
              <a:gd name="T1" fmla="*/ 0 h 507492"/>
              <a:gd name="T2" fmla="*/ 2836164 w 2836164"/>
              <a:gd name="T3" fmla="*/ 507492 h 507492"/>
            </a:gdLst>
            <a:ahLst/>
            <a:cxnLst/>
            <a:rect l="T0" t="T1" r="T2" b="T3"/>
            <a:pathLst>
              <a:path w="2836164" h="507492">
                <a:moveTo>
                  <a:pt x="0" y="507492"/>
                </a:moveTo>
                <a:lnTo>
                  <a:pt x="0" y="0"/>
                </a:lnTo>
                <a:lnTo>
                  <a:pt x="2836164" y="0"/>
                </a:lnTo>
                <a:lnTo>
                  <a:pt x="2836164" y="507492"/>
                </a:lnTo>
                <a:lnTo>
                  <a:pt x="0" y="507492"/>
                </a:lnTo>
                <a:close/>
              </a:path>
            </a:pathLst>
          </a:custGeom>
          <a:solidFill>
            <a:srgbClr val="B22222"/>
          </a:solidFill>
          <a:ln w="9525">
            <a:noFill/>
            <a:miter lim="800000"/>
            <a:headEnd/>
            <a:tailEnd/>
          </a:ln>
        </p:spPr>
        <p:txBody>
          <a:bodyPr lIns="0" tIns="0" rIns="0" bIns="0"/>
          <a:lstStyle/>
          <a:p>
            <a:endParaRPr lang="el-GR" sz="1633">
              <a:latin typeface="Calibri" pitchFamily="34" charset="0"/>
            </a:endParaRPr>
          </a:p>
        </p:txBody>
      </p:sp>
      <p:sp>
        <p:nvSpPr>
          <p:cNvPr id="11" name="text 1"/>
          <p:cNvSpPr txBox="1"/>
          <p:nvPr/>
        </p:nvSpPr>
        <p:spPr>
          <a:xfrm>
            <a:off x="2294360" y="5056147"/>
            <a:ext cx="1942198" cy="237309"/>
          </a:xfrm>
          <a:prstGeom prst="rect">
            <a:avLst/>
          </a:prstGeom>
        </p:spPr>
        <p:txBody>
          <a:bodyPr wrap="none" lIns="0" tIns="0" rIns="0" bIns="0">
            <a:spAutoFit/>
          </a:bodyPr>
          <a:lstStyle/>
          <a:p>
            <a:pPr>
              <a:defRPr/>
            </a:pPr>
            <a:r>
              <a:rPr sz="1542" b="1" spc="10" dirty="0">
                <a:solidFill>
                  <a:srgbClr val="FFFFFF"/>
                </a:solidFill>
                <a:latin typeface="Arial"/>
                <a:cs typeface="Arial"/>
              </a:rPr>
              <a:t>Alirocumab SC Q2W</a:t>
            </a:r>
            <a:endParaRPr sz="1542" dirty="0">
              <a:latin typeface="Arial"/>
              <a:cs typeface="Arial"/>
            </a:endParaRPr>
          </a:p>
        </p:txBody>
      </p:sp>
      <p:sp>
        <p:nvSpPr>
          <p:cNvPr id="14354" name="object 23"/>
          <p:cNvSpPr>
            <a:spLocks noChangeArrowheads="1"/>
          </p:cNvSpPr>
          <p:nvPr/>
        </p:nvSpPr>
        <p:spPr bwMode="auto">
          <a:xfrm>
            <a:off x="4861899" y="4457674"/>
            <a:ext cx="341777" cy="336541"/>
          </a:xfrm>
          <a:custGeom>
            <a:avLst/>
            <a:gdLst>
              <a:gd name="T0" fmla="*/ 0 w 323088"/>
              <a:gd name="T1" fmla="*/ 0 h 251968"/>
              <a:gd name="T2" fmla="*/ 323088 w 323088"/>
              <a:gd name="T3" fmla="*/ 251968 h 251968"/>
            </a:gdLst>
            <a:ahLst/>
            <a:cxnLst/>
            <a:rect l="T0" t="T1" r="T2" b="T3"/>
            <a:pathLst>
              <a:path w="323088" h="251968">
                <a:moveTo>
                  <a:pt x="273939" y="7366"/>
                </a:moveTo>
                <a:lnTo>
                  <a:pt x="150114" y="94361"/>
                </a:lnTo>
                <a:lnTo>
                  <a:pt x="199136" y="164211"/>
                </a:lnTo>
                <a:lnTo>
                  <a:pt x="323088" y="77216"/>
                </a:lnTo>
                <a:close/>
                <a:moveTo>
                  <a:pt x="135889" y="0"/>
                </a:moveTo>
                <a:lnTo>
                  <a:pt x="0" y="251968"/>
                </a:lnTo>
                <a:lnTo>
                  <a:pt x="283082" y="209550"/>
                </a:lnTo>
                <a:close/>
              </a:path>
            </a:pathLst>
          </a:custGeom>
          <a:solidFill>
            <a:srgbClr val="B22222"/>
          </a:solidFill>
          <a:ln w="9525">
            <a:noFill/>
            <a:miter lim="800000"/>
            <a:headEnd/>
            <a:tailEnd/>
          </a:ln>
        </p:spPr>
        <p:txBody>
          <a:bodyPr lIns="0" tIns="0" rIns="0" bIns="0"/>
          <a:lstStyle/>
          <a:p>
            <a:endParaRPr lang="el-GR" sz="1633">
              <a:latin typeface="Calibri" pitchFamily="34" charset="0"/>
            </a:endParaRPr>
          </a:p>
        </p:txBody>
      </p:sp>
      <p:sp>
        <p:nvSpPr>
          <p:cNvPr id="14355" name="object 24"/>
          <p:cNvSpPr>
            <a:spLocks noChangeArrowheads="1"/>
          </p:cNvSpPr>
          <p:nvPr/>
        </p:nvSpPr>
        <p:spPr bwMode="auto">
          <a:xfrm>
            <a:off x="7037152" y="4452912"/>
            <a:ext cx="338410" cy="336541"/>
          </a:xfrm>
          <a:custGeom>
            <a:avLst/>
            <a:gdLst>
              <a:gd name="T0" fmla="*/ 0 w 319659"/>
              <a:gd name="T1" fmla="*/ 0 h 252095"/>
              <a:gd name="T2" fmla="*/ 319659 w 319659"/>
              <a:gd name="T3" fmla="*/ 252095 h 252095"/>
            </a:gdLst>
            <a:ahLst/>
            <a:cxnLst/>
            <a:rect l="T0" t="T1" r="T2" b="T3"/>
            <a:pathLst>
              <a:path w="319659" h="252095">
                <a:moveTo>
                  <a:pt x="49276" y="9144"/>
                </a:moveTo>
                <a:lnTo>
                  <a:pt x="169799" y="94234"/>
                </a:lnTo>
                <a:lnTo>
                  <a:pt x="120650" y="164084"/>
                </a:lnTo>
                <a:lnTo>
                  <a:pt x="0" y="78994"/>
                </a:lnTo>
                <a:close/>
                <a:moveTo>
                  <a:pt x="184150" y="0"/>
                </a:moveTo>
                <a:lnTo>
                  <a:pt x="319659" y="252095"/>
                </a:lnTo>
                <a:lnTo>
                  <a:pt x="36576" y="209169"/>
                </a:lnTo>
                <a:close/>
              </a:path>
            </a:pathLst>
          </a:custGeom>
          <a:solidFill>
            <a:srgbClr val="4682B4"/>
          </a:solidFill>
          <a:ln w="9525">
            <a:noFill/>
            <a:miter lim="800000"/>
            <a:headEnd/>
            <a:tailEnd/>
          </a:ln>
        </p:spPr>
        <p:txBody>
          <a:bodyPr lIns="0" tIns="0" rIns="0" bIns="0"/>
          <a:lstStyle/>
          <a:p>
            <a:endParaRPr lang="el-GR" sz="1633">
              <a:latin typeface="Calibri" pitchFamily="34" charset="0"/>
            </a:endParaRPr>
          </a:p>
        </p:txBody>
      </p:sp>
      <p:sp>
        <p:nvSpPr>
          <p:cNvPr id="14356" name="object 25"/>
          <p:cNvSpPr>
            <a:spLocks noChangeArrowheads="1"/>
          </p:cNvSpPr>
          <p:nvPr/>
        </p:nvSpPr>
        <p:spPr bwMode="auto">
          <a:xfrm>
            <a:off x="5202001" y="4110030"/>
            <a:ext cx="1816639" cy="663558"/>
          </a:xfrm>
          <a:custGeom>
            <a:avLst/>
            <a:gdLst>
              <a:gd name="T0" fmla="*/ 0 w 1712976"/>
              <a:gd name="T1" fmla="*/ 0 h 496824"/>
              <a:gd name="T2" fmla="*/ 1712976 w 1712976"/>
              <a:gd name="T3" fmla="*/ 496824 h 496824"/>
            </a:gdLst>
            <a:ahLst/>
            <a:cxnLst/>
            <a:rect l="T0" t="T1" r="T2" b="T3"/>
            <a:pathLst>
              <a:path w="1712976" h="496824">
                <a:moveTo>
                  <a:pt x="17526" y="248412"/>
                </a:moveTo>
                <a:cubicBezTo>
                  <a:pt x="17526" y="120904"/>
                  <a:pt x="393193" y="17526"/>
                  <a:pt x="856489" y="17526"/>
                </a:cubicBezTo>
                <a:cubicBezTo>
                  <a:pt x="1319785" y="17526"/>
                  <a:pt x="1695451" y="120904"/>
                  <a:pt x="1695451" y="248412"/>
                </a:cubicBezTo>
                <a:cubicBezTo>
                  <a:pt x="1695451" y="375920"/>
                  <a:pt x="1319785" y="479298"/>
                  <a:pt x="856489" y="479298"/>
                </a:cubicBezTo>
                <a:cubicBezTo>
                  <a:pt x="393193" y="479298"/>
                  <a:pt x="17526" y="375920"/>
                  <a:pt x="17526" y="248412"/>
                </a:cubicBezTo>
                <a:close/>
              </a:path>
            </a:pathLst>
          </a:custGeom>
          <a:noFill/>
          <a:ln w="35052">
            <a:solidFill>
              <a:srgbClr val="000000"/>
            </a:solidFill>
            <a:miter lim="800000"/>
            <a:headEnd/>
            <a:tailEnd/>
          </a:ln>
        </p:spPr>
        <p:txBody>
          <a:bodyPr lIns="0" tIns="0" rIns="0" bIns="0"/>
          <a:lstStyle/>
          <a:p>
            <a:endParaRPr lang="el-GR" sz="1633">
              <a:latin typeface="Calibri" pitchFamily="34" charset="0"/>
            </a:endParaRPr>
          </a:p>
        </p:txBody>
      </p:sp>
      <p:sp>
        <p:nvSpPr>
          <p:cNvPr id="13" name="text 1"/>
          <p:cNvSpPr txBox="1"/>
          <p:nvPr/>
        </p:nvSpPr>
        <p:spPr>
          <a:xfrm>
            <a:off x="5602698" y="4357664"/>
            <a:ext cx="1013739" cy="167610"/>
          </a:xfrm>
          <a:prstGeom prst="rect">
            <a:avLst/>
          </a:prstGeom>
        </p:spPr>
        <p:txBody>
          <a:bodyPr wrap="none" lIns="0" tIns="0" rIns="0" bIns="0">
            <a:spAutoFit/>
          </a:bodyPr>
          <a:lstStyle/>
          <a:p>
            <a:pPr>
              <a:defRPr/>
            </a:pPr>
            <a:r>
              <a:rPr sz="1089" b="1" spc="10" dirty="0">
                <a:latin typeface="Arial"/>
                <a:cs typeface="Arial"/>
              </a:rPr>
              <a:t>Randomization</a:t>
            </a:r>
            <a:endParaRPr sz="998" dirty="0">
              <a:latin typeface="Arial"/>
              <a:cs typeface="Arial"/>
            </a:endParaRPr>
          </a:p>
        </p:txBody>
      </p:sp>
      <p:sp>
        <p:nvSpPr>
          <p:cNvPr id="14" name="text 1"/>
          <p:cNvSpPr txBox="1"/>
          <p:nvPr/>
        </p:nvSpPr>
        <p:spPr>
          <a:xfrm>
            <a:off x="7651818" y="6481894"/>
            <a:ext cx="4353179" cy="215444"/>
          </a:xfrm>
          <a:prstGeom prst="rect">
            <a:avLst/>
          </a:prstGeom>
        </p:spPr>
        <p:txBody>
          <a:bodyPr wrap="none" lIns="0" tIns="0" rIns="0" bIns="0">
            <a:spAutoFit/>
          </a:bodyPr>
          <a:lstStyle/>
          <a:p>
            <a:pPr>
              <a:defRPr/>
            </a:pPr>
            <a:r>
              <a:rPr sz="1400" spc="10" dirty="0">
                <a:latin typeface="Arial" panose="020B0604020202020204" pitchFamily="34" charset="0"/>
                <a:cs typeface="Arial" panose="020B0604020202020204" pitchFamily="34" charset="0"/>
              </a:rPr>
              <a:t>Schwartz GG, et al. Am Heart J 2014;168:682-689.e1.</a:t>
            </a:r>
            <a:endParaRPr sz="1400" dirty="0">
              <a:latin typeface="Arial" panose="020B0604020202020204" pitchFamily="34" charset="0"/>
              <a:cs typeface="Arial" panose="020B0604020202020204" pitchFamily="34" charset="0"/>
            </a:endParaRPr>
          </a:p>
        </p:txBody>
      </p:sp>
      <p:sp>
        <p:nvSpPr>
          <p:cNvPr id="26" name="text 1"/>
          <p:cNvSpPr txBox="1"/>
          <p:nvPr/>
        </p:nvSpPr>
        <p:spPr>
          <a:xfrm>
            <a:off x="2009835" y="5932434"/>
            <a:ext cx="8837676" cy="223459"/>
          </a:xfrm>
          <a:prstGeom prst="rect">
            <a:avLst/>
          </a:prstGeom>
        </p:spPr>
        <p:txBody>
          <a:bodyPr wrap="none" lIns="0" tIns="0" rIns="0" bIns="0">
            <a:spAutoFit/>
          </a:bodyPr>
          <a:lstStyle/>
          <a:p>
            <a:pPr>
              <a:defRPr/>
            </a:pPr>
            <a:r>
              <a:rPr sz="1452" spc="10" dirty="0">
                <a:latin typeface="Arial" panose="020B0604020202020204" pitchFamily="34" charset="0"/>
                <a:cs typeface="Arial" panose="020B0604020202020204" pitchFamily="34" charset="0"/>
              </a:rPr>
              <a:t>Patient and investigators remained blinded to treatment and lipid levels for the entire duration of the study</a:t>
            </a:r>
            <a:endParaRPr sz="1361" dirty="0">
              <a:latin typeface="Arial" panose="020B0604020202020204" pitchFamily="34" charset="0"/>
              <a:cs typeface="Arial" panose="020B0604020202020204" pitchFamily="34" charset="0"/>
            </a:endParaRPr>
          </a:p>
        </p:txBody>
      </p:sp>
      <p:sp>
        <p:nvSpPr>
          <p:cNvPr id="27" name="26 - TextBox"/>
          <p:cNvSpPr txBox="1">
            <a:spLocks noChangeArrowheads="1"/>
          </p:cNvSpPr>
          <p:nvPr/>
        </p:nvSpPr>
        <p:spPr bwMode="auto">
          <a:xfrm>
            <a:off x="7990097" y="3214695"/>
            <a:ext cx="2954774" cy="765896"/>
          </a:xfrm>
          <a:prstGeom prst="rect">
            <a:avLst/>
          </a:prstGeom>
          <a:noFill/>
          <a:ln w="9525">
            <a:noFill/>
            <a:miter lim="800000"/>
            <a:headEnd/>
            <a:tailEnd/>
          </a:ln>
        </p:spPr>
        <p:txBody>
          <a:bodyPr lIns="94597" tIns="47298" rIns="94597" bIns="47298">
            <a:spAutoFit/>
          </a:bodyPr>
          <a:lstStyle/>
          <a:p>
            <a:r>
              <a:rPr lang="en-US" sz="1452" dirty="0">
                <a:latin typeface="Arial" panose="020B0604020202020204" pitchFamily="34" charset="0"/>
                <a:cs typeface="Arial" panose="020B0604020202020204" pitchFamily="34" charset="0"/>
              </a:rPr>
              <a:t>LDL-C&gt;70 mg/</a:t>
            </a:r>
            <a:r>
              <a:rPr lang="en-US" sz="1452" dirty="0" err="1">
                <a:latin typeface="Arial" panose="020B0604020202020204" pitchFamily="34" charset="0"/>
                <a:cs typeface="Arial" panose="020B0604020202020204" pitchFamily="34" charset="0"/>
              </a:rPr>
              <a:t>dL</a:t>
            </a:r>
            <a:endParaRPr lang="en-US" sz="1452" dirty="0">
              <a:latin typeface="Arial" panose="020B0604020202020204" pitchFamily="34" charset="0"/>
              <a:cs typeface="Arial" panose="020B0604020202020204" pitchFamily="34" charset="0"/>
            </a:endParaRPr>
          </a:p>
          <a:p>
            <a:r>
              <a:rPr lang="en-US" sz="1452" dirty="0">
                <a:latin typeface="Arial" panose="020B0604020202020204" pitchFamily="34" charset="0"/>
                <a:cs typeface="Arial" panose="020B0604020202020204" pitchFamily="34" charset="0"/>
              </a:rPr>
              <a:t>Non-HDL-C&gt;100 mg/</a:t>
            </a:r>
            <a:r>
              <a:rPr lang="en-US" sz="1452" dirty="0" err="1">
                <a:latin typeface="Arial" panose="020B0604020202020204" pitchFamily="34" charset="0"/>
                <a:cs typeface="Arial" panose="020B0604020202020204" pitchFamily="34" charset="0"/>
              </a:rPr>
              <a:t>dL</a:t>
            </a:r>
            <a:endParaRPr lang="en-US" sz="1452" dirty="0">
              <a:latin typeface="Arial" panose="020B0604020202020204" pitchFamily="34" charset="0"/>
              <a:cs typeface="Arial" panose="020B0604020202020204" pitchFamily="34" charset="0"/>
            </a:endParaRPr>
          </a:p>
          <a:p>
            <a:r>
              <a:rPr lang="en-US" sz="1452" dirty="0" err="1">
                <a:latin typeface="Arial" panose="020B0604020202020204" pitchFamily="34" charset="0"/>
                <a:cs typeface="Arial" panose="020B0604020202020204" pitchFamily="34" charset="0"/>
              </a:rPr>
              <a:t>apoB</a:t>
            </a:r>
            <a:r>
              <a:rPr lang="en-US" sz="1452" dirty="0">
                <a:latin typeface="Arial" panose="020B0604020202020204" pitchFamily="34" charset="0"/>
                <a:cs typeface="Arial" panose="020B0604020202020204" pitchFamily="34" charset="0"/>
              </a:rPr>
              <a:t>&gt;80 mg/</a:t>
            </a:r>
            <a:r>
              <a:rPr lang="en-US" sz="1452" dirty="0" err="1">
                <a:latin typeface="Arial" panose="020B0604020202020204" pitchFamily="34" charset="0"/>
                <a:cs typeface="Arial" panose="020B0604020202020204" pitchFamily="34" charset="0"/>
              </a:rPr>
              <a:t>dL</a:t>
            </a:r>
            <a:endParaRPr lang="el-GR" sz="1452"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1BFD9C1-3E5F-467B-5F2C-50281E8B4022}"/>
              </a:ext>
            </a:extLst>
          </p:cNvPr>
          <p:cNvSpPr txBox="1"/>
          <p:nvPr/>
        </p:nvSpPr>
        <p:spPr>
          <a:xfrm>
            <a:off x="2554698" y="5557712"/>
            <a:ext cx="7686582" cy="646331"/>
          </a:xfrm>
          <a:prstGeom prst="rect">
            <a:avLst/>
          </a:prstGeom>
          <a:noFill/>
        </p:spPr>
        <p:txBody>
          <a:bodyPr wrap="square">
            <a:spAutoFit/>
          </a:bodyPr>
          <a:lstStyle/>
          <a:p>
            <a:r>
              <a:rPr lang="en-US" sz="1800" b="1" spc="10" dirty="0">
                <a:latin typeface="Arial"/>
                <a:cs typeface="Arial"/>
              </a:rPr>
              <a:t>N=9462                                                                             N=9462</a:t>
            </a:r>
            <a:endParaRPr lang="el-GR" dirty="0"/>
          </a:p>
          <a:p>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Image"/>
          <p:cNvPicPr>
            <a:picLocks noChangeAspect="1"/>
          </p:cNvPicPr>
          <p:nvPr/>
        </p:nvPicPr>
        <p:blipFill>
          <a:blip r:embed="rId3"/>
          <a:srcRect/>
          <a:stretch>
            <a:fillRect/>
          </a:stretch>
        </p:blipFill>
        <p:spPr bwMode="auto">
          <a:xfrm>
            <a:off x="10452462" y="294994"/>
            <a:ext cx="1368793" cy="528624"/>
          </a:xfrm>
          <a:prstGeom prst="rect">
            <a:avLst/>
          </a:prstGeom>
          <a:noFill/>
          <a:ln w="9525">
            <a:noFill/>
            <a:miter lim="800000"/>
            <a:headEnd/>
            <a:tailEnd/>
          </a:ln>
        </p:spPr>
      </p:pic>
      <p:sp>
        <p:nvSpPr>
          <p:cNvPr id="26628" name="text 1"/>
          <p:cNvSpPr txBox="1">
            <a:spLocks noChangeArrowheads="1"/>
          </p:cNvSpPr>
          <p:nvPr/>
        </p:nvSpPr>
        <p:spPr bwMode="auto">
          <a:xfrm>
            <a:off x="10342131" y="71535"/>
            <a:ext cx="65" cy="223459"/>
          </a:xfrm>
          <a:prstGeom prst="rect">
            <a:avLst/>
          </a:prstGeom>
          <a:noFill/>
          <a:ln w="9525">
            <a:noFill/>
            <a:miter lim="800000"/>
            <a:headEnd/>
            <a:tailEnd/>
          </a:ln>
        </p:spPr>
        <p:txBody>
          <a:bodyPr wrap="none" lIns="0" tIns="0" rIns="0" bIns="0">
            <a:spAutoFit/>
          </a:bodyPr>
          <a:lstStyle/>
          <a:p>
            <a:endParaRPr lang="el-GR" sz="1452" dirty="0">
              <a:latin typeface="Calibri" pitchFamily="34" charset="0"/>
              <a:cs typeface="Calibri" pitchFamily="34" charset="0"/>
            </a:endParaRPr>
          </a:p>
        </p:txBody>
      </p:sp>
      <p:sp>
        <p:nvSpPr>
          <p:cNvPr id="26629" name="object 229"/>
          <p:cNvSpPr>
            <a:spLocks noChangeArrowheads="1"/>
          </p:cNvSpPr>
          <p:nvPr/>
        </p:nvSpPr>
        <p:spPr bwMode="auto">
          <a:xfrm>
            <a:off x="2562060" y="2044740"/>
            <a:ext cx="3367" cy="3255877"/>
          </a:xfrm>
          <a:custGeom>
            <a:avLst/>
            <a:gdLst>
              <a:gd name="T0" fmla="*/ 0 w 3048"/>
              <a:gd name="T1" fmla="*/ 0 h 2441448"/>
              <a:gd name="T2" fmla="*/ 3048 w 3048"/>
              <a:gd name="T3" fmla="*/ 2441448 h 2441448"/>
            </a:gdLst>
            <a:ahLst/>
            <a:cxnLst/>
            <a:rect l="T0" t="T1" r="T2" b="T3"/>
            <a:pathLst>
              <a:path w="3048" h="2441448">
                <a:moveTo>
                  <a:pt x="1524" y="2439924"/>
                </a:moveTo>
                <a:lnTo>
                  <a:pt x="1524" y="1524"/>
                </a:lnTo>
              </a:path>
            </a:pathLst>
          </a:custGeom>
          <a:noFill/>
          <a:ln w="3048">
            <a:solidFill>
              <a:srgbClr val="000000"/>
            </a:solidFill>
            <a:miter lim="800000"/>
            <a:headEnd/>
            <a:tailEnd/>
          </a:ln>
        </p:spPr>
        <p:txBody>
          <a:bodyPr lIns="0" tIns="0" rIns="0" bIns="0"/>
          <a:lstStyle/>
          <a:p>
            <a:endParaRPr lang="el-GR" sz="1633">
              <a:latin typeface="Calibri" pitchFamily="34" charset="0"/>
            </a:endParaRPr>
          </a:p>
        </p:txBody>
      </p:sp>
      <p:sp>
        <p:nvSpPr>
          <p:cNvPr id="26630" name="object 230"/>
          <p:cNvSpPr>
            <a:spLocks noChangeArrowheads="1"/>
          </p:cNvSpPr>
          <p:nvPr/>
        </p:nvSpPr>
        <p:spPr bwMode="auto">
          <a:xfrm>
            <a:off x="2504813" y="2044740"/>
            <a:ext cx="60611" cy="3255877"/>
          </a:xfrm>
          <a:custGeom>
            <a:avLst/>
            <a:gdLst>
              <a:gd name="T0" fmla="*/ 0 w 57912"/>
              <a:gd name="T1" fmla="*/ 0 h 2441448"/>
              <a:gd name="T2" fmla="*/ 57912 w 57912"/>
              <a:gd name="T3" fmla="*/ 2441448 h 2441448"/>
            </a:gdLst>
            <a:ahLst/>
            <a:cxnLst/>
            <a:rect l="T0" t="T1" r="T2" b="T3"/>
            <a:pathLst>
              <a:path w="57912" h="2441448">
                <a:moveTo>
                  <a:pt x="1524" y="2439924"/>
                </a:moveTo>
                <a:lnTo>
                  <a:pt x="56388" y="2439924"/>
                </a:lnTo>
                <a:moveTo>
                  <a:pt x="1524" y="2090928"/>
                </a:moveTo>
                <a:lnTo>
                  <a:pt x="56388" y="2090928"/>
                </a:lnTo>
                <a:moveTo>
                  <a:pt x="1524" y="1743456"/>
                </a:moveTo>
                <a:lnTo>
                  <a:pt x="56388" y="1743456"/>
                </a:lnTo>
                <a:moveTo>
                  <a:pt x="1524" y="1394460"/>
                </a:moveTo>
                <a:lnTo>
                  <a:pt x="56388" y="1394460"/>
                </a:lnTo>
                <a:moveTo>
                  <a:pt x="1524" y="1046988"/>
                </a:moveTo>
                <a:lnTo>
                  <a:pt x="56388" y="1046988"/>
                </a:lnTo>
                <a:moveTo>
                  <a:pt x="1524" y="697992"/>
                </a:moveTo>
                <a:lnTo>
                  <a:pt x="56388" y="697992"/>
                </a:lnTo>
                <a:moveTo>
                  <a:pt x="1524" y="348996"/>
                </a:moveTo>
                <a:lnTo>
                  <a:pt x="56388" y="348996"/>
                </a:lnTo>
                <a:moveTo>
                  <a:pt x="1524" y="1524"/>
                </a:moveTo>
                <a:lnTo>
                  <a:pt x="56388" y="1524"/>
                </a:lnTo>
              </a:path>
            </a:pathLst>
          </a:custGeom>
          <a:noFill/>
          <a:ln w="3048">
            <a:solidFill>
              <a:srgbClr val="000000"/>
            </a:solidFill>
            <a:miter lim="800000"/>
            <a:headEnd/>
            <a:tailEnd/>
          </a:ln>
        </p:spPr>
        <p:txBody>
          <a:bodyPr lIns="0" tIns="0" rIns="0" bIns="0"/>
          <a:lstStyle/>
          <a:p>
            <a:endParaRPr lang="el-GR" sz="1633">
              <a:latin typeface="Calibri" pitchFamily="34" charset="0"/>
            </a:endParaRPr>
          </a:p>
        </p:txBody>
      </p:sp>
      <p:sp>
        <p:nvSpPr>
          <p:cNvPr id="26631" name="object 231"/>
          <p:cNvSpPr>
            <a:spLocks noChangeArrowheads="1"/>
          </p:cNvSpPr>
          <p:nvPr/>
        </p:nvSpPr>
        <p:spPr bwMode="auto">
          <a:xfrm>
            <a:off x="2562058" y="5295855"/>
            <a:ext cx="6214288" cy="4763"/>
          </a:xfrm>
          <a:custGeom>
            <a:avLst/>
            <a:gdLst>
              <a:gd name="T0" fmla="*/ 0 w 5858256"/>
              <a:gd name="T1" fmla="*/ 0 h 3048"/>
              <a:gd name="T2" fmla="*/ 5858256 w 5858256"/>
              <a:gd name="T3" fmla="*/ 3048 h 3048"/>
            </a:gdLst>
            <a:ahLst/>
            <a:cxnLst/>
            <a:rect l="T0" t="T1" r="T2" b="T3"/>
            <a:pathLst>
              <a:path w="5858256" h="3048">
                <a:moveTo>
                  <a:pt x="1524" y="1524"/>
                </a:moveTo>
                <a:lnTo>
                  <a:pt x="5856732" y="1524"/>
                </a:lnTo>
              </a:path>
            </a:pathLst>
          </a:custGeom>
          <a:noFill/>
          <a:ln w="3048">
            <a:solidFill>
              <a:srgbClr val="000000"/>
            </a:solidFill>
            <a:miter lim="800000"/>
            <a:headEnd/>
            <a:tailEnd/>
          </a:ln>
        </p:spPr>
        <p:txBody>
          <a:bodyPr lIns="0" tIns="0" rIns="0" bIns="0"/>
          <a:lstStyle/>
          <a:p>
            <a:endParaRPr lang="el-GR" sz="1633">
              <a:latin typeface="Calibri" pitchFamily="34" charset="0"/>
            </a:endParaRPr>
          </a:p>
        </p:txBody>
      </p:sp>
      <p:sp>
        <p:nvSpPr>
          <p:cNvPr id="26632" name="object 232"/>
          <p:cNvSpPr>
            <a:spLocks noChangeArrowheads="1"/>
          </p:cNvSpPr>
          <p:nvPr/>
        </p:nvSpPr>
        <p:spPr bwMode="auto">
          <a:xfrm>
            <a:off x="2562058" y="5295861"/>
            <a:ext cx="6214288" cy="74611"/>
          </a:xfrm>
          <a:custGeom>
            <a:avLst/>
            <a:gdLst>
              <a:gd name="T0" fmla="*/ 0 w 5858256"/>
              <a:gd name="T1" fmla="*/ 0 h 56388"/>
              <a:gd name="T2" fmla="*/ 5858256 w 5858256"/>
              <a:gd name="T3" fmla="*/ 56388 h 56388"/>
            </a:gdLst>
            <a:ahLst/>
            <a:cxnLst/>
            <a:rect l="T0" t="T1" r="T2" b="T3"/>
            <a:pathLst>
              <a:path w="5858256" h="56388">
                <a:moveTo>
                  <a:pt x="1524" y="1524"/>
                </a:moveTo>
                <a:lnTo>
                  <a:pt x="1524" y="54864"/>
                </a:lnTo>
                <a:moveTo>
                  <a:pt x="489204" y="1524"/>
                </a:moveTo>
                <a:lnTo>
                  <a:pt x="489204" y="54864"/>
                </a:lnTo>
                <a:moveTo>
                  <a:pt x="976884" y="1524"/>
                </a:moveTo>
                <a:lnTo>
                  <a:pt x="976884" y="54864"/>
                </a:lnTo>
                <a:moveTo>
                  <a:pt x="1464564" y="1524"/>
                </a:moveTo>
                <a:lnTo>
                  <a:pt x="1464564" y="54864"/>
                </a:lnTo>
                <a:moveTo>
                  <a:pt x="1952244" y="1524"/>
                </a:moveTo>
                <a:lnTo>
                  <a:pt x="1952244" y="54864"/>
                </a:lnTo>
                <a:moveTo>
                  <a:pt x="2439923" y="1524"/>
                </a:moveTo>
                <a:lnTo>
                  <a:pt x="2439923" y="54864"/>
                </a:lnTo>
                <a:moveTo>
                  <a:pt x="2929128" y="1524"/>
                </a:moveTo>
                <a:lnTo>
                  <a:pt x="2929128" y="54864"/>
                </a:lnTo>
                <a:moveTo>
                  <a:pt x="3416808" y="1524"/>
                </a:moveTo>
                <a:lnTo>
                  <a:pt x="3416808" y="54864"/>
                </a:lnTo>
                <a:moveTo>
                  <a:pt x="3904488" y="1524"/>
                </a:moveTo>
                <a:lnTo>
                  <a:pt x="3904488" y="54864"/>
                </a:lnTo>
                <a:moveTo>
                  <a:pt x="4392168" y="1524"/>
                </a:moveTo>
                <a:lnTo>
                  <a:pt x="4392168" y="54864"/>
                </a:lnTo>
                <a:moveTo>
                  <a:pt x="4879848" y="1524"/>
                </a:moveTo>
                <a:lnTo>
                  <a:pt x="4879848" y="54864"/>
                </a:lnTo>
                <a:moveTo>
                  <a:pt x="5369052" y="1524"/>
                </a:moveTo>
                <a:lnTo>
                  <a:pt x="5369052" y="54864"/>
                </a:lnTo>
                <a:moveTo>
                  <a:pt x="5856732" y="1524"/>
                </a:moveTo>
                <a:lnTo>
                  <a:pt x="5856732" y="54864"/>
                </a:lnTo>
              </a:path>
            </a:pathLst>
          </a:custGeom>
          <a:noFill/>
          <a:ln w="3048">
            <a:solidFill>
              <a:srgbClr val="000000"/>
            </a:solidFill>
            <a:miter lim="800000"/>
            <a:headEnd/>
            <a:tailEnd/>
          </a:ln>
        </p:spPr>
        <p:txBody>
          <a:bodyPr lIns="0" tIns="0" rIns="0" bIns="0"/>
          <a:lstStyle/>
          <a:p>
            <a:endParaRPr lang="el-GR" sz="1633">
              <a:latin typeface="Calibri" pitchFamily="34" charset="0"/>
            </a:endParaRPr>
          </a:p>
        </p:txBody>
      </p:sp>
      <p:pic>
        <p:nvPicPr>
          <p:cNvPr id="26633" name="Image"/>
          <p:cNvPicPr>
            <a:picLocks noChangeAspect="1"/>
          </p:cNvPicPr>
          <p:nvPr/>
        </p:nvPicPr>
        <p:blipFill>
          <a:blip r:embed="rId4"/>
          <a:srcRect/>
          <a:stretch>
            <a:fillRect/>
          </a:stretch>
        </p:blipFill>
        <p:spPr bwMode="auto">
          <a:xfrm>
            <a:off x="2550272" y="2139984"/>
            <a:ext cx="6236175" cy="382578"/>
          </a:xfrm>
          <a:prstGeom prst="rect">
            <a:avLst/>
          </a:prstGeom>
          <a:noFill/>
          <a:ln w="9525">
            <a:noFill/>
            <a:miter lim="800000"/>
            <a:headEnd/>
            <a:tailEnd/>
          </a:ln>
        </p:spPr>
      </p:pic>
      <p:sp>
        <p:nvSpPr>
          <p:cNvPr id="26634" name="object 233"/>
          <p:cNvSpPr>
            <a:spLocks noChangeArrowheads="1"/>
          </p:cNvSpPr>
          <p:nvPr/>
        </p:nvSpPr>
        <p:spPr bwMode="auto">
          <a:xfrm>
            <a:off x="2516600" y="2382866"/>
            <a:ext cx="94284" cy="119059"/>
          </a:xfrm>
          <a:custGeom>
            <a:avLst/>
            <a:gdLst>
              <a:gd name="T0" fmla="*/ 0 w 88392"/>
              <a:gd name="T1" fmla="*/ 0 h 88392"/>
              <a:gd name="T2" fmla="*/ 88392 w 88392"/>
              <a:gd name="T3" fmla="*/ 88392 h 88392"/>
            </a:gdLst>
            <a:ahLst/>
            <a:cxnLst/>
            <a:rect l="T0" t="T1" r="T2" b="T3"/>
            <a:pathLst>
              <a:path w="88392" h="88392">
                <a:moveTo>
                  <a:pt x="88392" y="44195"/>
                </a:moveTo>
                <a:cubicBezTo>
                  <a:pt x="88392" y="68580"/>
                  <a:pt x="68605" y="88392"/>
                  <a:pt x="44196" y="88392"/>
                </a:cubicBezTo>
                <a:cubicBezTo>
                  <a:pt x="19786" y="88392"/>
                  <a:pt x="0" y="68580"/>
                  <a:pt x="0" y="44195"/>
                </a:cubicBezTo>
                <a:cubicBezTo>
                  <a:pt x="0" y="19812"/>
                  <a:pt x="19786" y="0"/>
                  <a:pt x="44196" y="0"/>
                </a:cubicBezTo>
                <a:cubicBezTo>
                  <a:pt x="68605" y="0"/>
                  <a:pt x="88392" y="19812"/>
                  <a:pt x="88392" y="44195"/>
                </a:cubicBezTo>
                <a:close/>
              </a:path>
            </a:pathLst>
          </a:custGeom>
          <a:solidFill>
            <a:srgbClr val="4682B4"/>
          </a:solidFill>
          <a:ln w="9525">
            <a:noFill/>
            <a:miter lim="800000"/>
            <a:headEnd/>
            <a:tailEnd/>
          </a:ln>
        </p:spPr>
        <p:txBody>
          <a:bodyPr lIns="0" tIns="0" rIns="0" bIns="0"/>
          <a:lstStyle/>
          <a:p>
            <a:endParaRPr lang="el-GR" sz="1633">
              <a:latin typeface="Calibri" pitchFamily="34" charset="0"/>
            </a:endParaRPr>
          </a:p>
        </p:txBody>
      </p:sp>
      <p:sp>
        <p:nvSpPr>
          <p:cNvPr id="26635" name="object 234"/>
          <p:cNvSpPr>
            <a:spLocks noChangeArrowheads="1"/>
          </p:cNvSpPr>
          <p:nvPr/>
        </p:nvSpPr>
        <p:spPr bwMode="auto">
          <a:xfrm>
            <a:off x="2646241" y="2449539"/>
            <a:ext cx="94284" cy="117472"/>
          </a:xfrm>
          <a:custGeom>
            <a:avLst/>
            <a:gdLst>
              <a:gd name="T0" fmla="*/ 0 w 88392"/>
              <a:gd name="T1" fmla="*/ 0 h 88392"/>
              <a:gd name="T2" fmla="*/ 88392 w 88392"/>
              <a:gd name="T3" fmla="*/ 88392 h 88392"/>
            </a:gdLst>
            <a:ahLst/>
            <a:cxnLst/>
            <a:rect l="T0" t="T1" r="T2" b="T3"/>
            <a:pathLst>
              <a:path w="88392" h="88392">
                <a:moveTo>
                  <a:pt x="88392" y="44195"/>
                </a:moveTo>
                <a:cubicBezTo>
                  <a:pt x="88392" y="68580"/>
                  <a:pt x="68580" y="88392"/>
                  <a:pt x="44196" y="88392"/>
                </a:cubicBezTo>
                <a:cubicBezTo>
                  <a:pt x="19812" y="88392"/>
                  <a:pt x="0" y="68580"/>
                  <a:pt x="0" y="44195"/>
                </a:cubicBezTo>
                <a:cubicBezTo>
                  <a:pt x="0" y="19812"/>
                  <a:pt x="19812" y="0"/>
                  <a:pt x="44196" y="0"/>
                </a:cubicBezTo>
                <a:cubicBezTo>
                  <a:pt x="68580" y="0"/>
                  <a:pt x="88392" y="19812"/>
                  <a:pt x="88392" y="44195"/>
                </a:cubicBezTo>
                <a:close/>
              </a:path>
            </a:pathLst>
          </a:custGeom>
          <a:solidFill>
            <a:srgbClr val="4682B4"/>
          </a:solidFill>
          <a:ln w="9525">
            <a:noFill/>
            <a:miter lim="800000"/>
            <a:headEnd/>
            <a:tailEnd/>
          </a:ln>
        </p:spPr>
        <p:txBody>
          <a:bodyPr lIns="0" tIns="0" rIns="0" bIns="0"/>
          <a:lstStyle/>
          <a:p>
            <a:endParaRPr lang="el-GR" sz="1633">
              <a:latin typeface="Calibri" pitchFamily="34" charset="0"/>
            </a:endParaRPr>
          </a:p>
        </p:txBody>
      </p:sp>
      <p:sp>
        <p:nvSpPr>
          <p:cNvPr id="26636" name="object 235"/>
          <p:cNvSpPr>
            <a:spLocks noChangeArrowheads="1"/>
          </p:cNvSpPr>
          <p:nvPr/>
        </p:nvSpPr>
        <p:spPr bwMode="auto">
          <a:xfrm>
            <a:off x="2775886" y="2398745"/>
            <a:ext cx="92600" cy="117472"/>
          </a:xfrm>
          <a:custGeom>
            <a:avLst/>
            <a:gdLst>
              <a:gd name="T0" fmla="*/ 0 w 88392"/>
              <a:gd name="T1" fmla="*/ 0 h 88392"/>
              <a:gd name="T2" fmla="*/ 88392 w 88392"/>
              <a:gd name="T3" fmla="*/ 88392 h 88392"/>
            </a:gdLst>
            <a:ahLst/>
            <a:cxnLst/>
            <a:rect l="T0" t="T1" r="T2" b="T3"/>
            <a:pathLst>
              <a:path w="88392" h="88392">
                <a:moveTo>
                  <a:pt x="88392" y="44195"/>
                </a:moveTo>
                <a:cubicBezTo>
                  <a:pt x="88392" y="68580"/>
                  <a:pt x="68580" y="88392"/>
                  <a:pt x="44196" y="88392"/>
                </a:cubicBezTo>
                <a:cubicBezTo>
                  <a:pt x="19812" y="88392"/>
                  <a:pt x="0" y="68580"/>
                  <a:pt x="0" y="44195"/>
                </a:cubicBezTo>
                <a:cubicBezTo>
                  <a:pt x="0" y="19812"/>
                  <a:pt x="19812" y="0"/>
                  <a:pt x="44196" y="0"/>
                </a:cubicBezTo>
                <a:cubicBezTo>
                  <a:pt x="68580" y="0"/>
                  <a:pt x="88392" y="19812"/>
                  <a:pt x="88392" y="44195"/>
                </a:cubicBezTo>
                <a:close/>
              </a:path>
            </a:pathLst>
          </a:custGeom>
          <a:solidFill>
            <a:srgbClr val="4682B4"/>
          </a:solidFill>
          <a:ln w="9525">
            <a:noFill/>
            <a:miter lim="800000"/>
            <a:headEnd/>
            <a:tailEnd/>
          </a:ln>
        </p:spPr>
        <p:txBody>
          <a:bodyPr lIns="0" tIns="0" rIns="0" bIns="0"/>
          <a:lstStyle/>
          <a:p>
            <a:endParaRPr lang="el-GR" sz="1633">
              <a:latin typeface="Calibri" pitchFamily="34" charset="0"/>
            </a:endParaRPr>
          </a:p>
        </p:txBody>
      </p:sp>
      <p:sp>
        <p:nvSpPr>
          <p:cNvPr id="26637" name="object 236"/>
          <p:cNvSpPr>
            <a:spLocks noChangeArrowheads="1"/>
          </p:cNvSpPr>
          <p:nvPr/>
        </p:nvSpPr>
        <p:spPr bwMode="auto">
          <a:xfrm>
            <a:off x="3033478" y="2349539"/>
            <a:ext cx="94284" cy="119060"/>
          </a:xfrm>
          <a:custGeom>
            <a:avLst/>
            <a:gdLst>
              <a:gd name="T0" fmla="*/ 0 w 88392"/>
              <a:gd name="T1" fmla="*/ 0 h 88392"/>
              <a:gd name="T2" fmla="*/ 88392 w 88392"/>
              <a:gd name="T3" fmla="*/ 88392 h 88392"/>
            </a:gdLst>
            <a:ahLst/>
            <a:cxnLst/>
            <a:rect l="T0" t="T1" r="T2" b="T3"/>
            <a:pathLst>
              <a:path w="88392" h="88392">
                <a:moveTo>
                  <a:pt x="88392" y="44196"/>
                </a:moveTo>
                <a:cubicBezTo>
                  <a:pt x="88392" y="68580"/>
                  <a:pt x="68580" y="88392"/>
                  <a:pt x="44196" y="88392"/>
                </a:cubicBezTo>
                <a:cubicBezTo>
                  <a:pt x="19812" y="88392"/>
                  <a:pt x="0" y="68580"/>
                  <a:pt x="0" y="44196"/>
                </a:cubicBezTo>
                <a:cubicBezTo>
                  <a:pt x="0" y="19812"/>
                  <a:pt x="19812" y="0"/>
                  <a:pt x="44196" y="0"/>
                </a:cubicBezTo>
                <a:cubicBezTo>
                  <a:pt x="68580" y="0"/>
                  <a:pt x="88392" y="19812"/>
                  <a:pt x="88392" y="44196"/>
                </a:cubicBezTo>
                <a:close/>
              </a:path>
            </a:pathLst>
          </a:custGeom>
          <a:solidFill>
            <a:srgbClr val="4682B4"/>
          </a:solidFill>
          <a:ln w="9525">
            <a:noFill/>
            <a:miter lim="800000"/>
            <a:headEnd/>
            <a:tailEnd/>
          </a:ln>
        </p:spPr>
        <p:txBody>
          <a:bodyPr lIns="0" tIns="0" rIns="0" bIns="0"/>
          <a:lstStyle/>
          <a:p>
            <a:endParaRPr lang="el-GR" sz="1633">
              <a:latin typeface="Calibri" pitchFamily="34" charset="0"/>
            </a:endParaRPr>
          </a:p>
        </p:txBody>
      </p:sp>
      <p:sp>
        <p:nvSpPr>
          <p:cNvPr id="26638" name="object 237"/>
          <p:cNvSpPr>
            <a:spLocks noChangeArrowheads="1"/>
          </p:cNvSpPr>
          <p:nvPr/>
        </p:nvSpPr>
        <p:spPr bwMode="auto">
          <a:xfrm>
            <a:off x="3550350" y="2303493"/>
            <a:ext cx="94284" cy="117472"/>
          </a:xfrm>
          <a:custGeom>
            <a:avLst/>
            <a:gdLst>
              <a:gd name="T0" fmla="*/ 0 w 88392"/>
              <a:gd name="T1" fmla="*/ 0 h 88392"/>
              <a:gd name="T2" fmla="*/ 88392 w 88392"/>
              <a:gd name="T3" fmla="*/ 88392 h 88392"/>
            </a:gdLst>
            <a:ahLst/>
            <a:cxnLst/>
            <a:rect l="T0" t="T1" r="T2" b="T3"/>
            <a:pathLst>
              <a:path w="88392" h="88392">
                <a:moveTo>
                  <a:pt x="88392" y="44196"/>
                </a:moveTo>
                <a:cubicBezTo>
                  <a:pt x="88392" y="68580"/>
                  <a:pt x="68580" y="88392"/>
                  <a:pt x="44196" y="88392"/>
                </a:cubicBezTo>
                <a:cubicBezTo>
                  <a:pt x="19812" y="88392"/>
                  <a:pt x="0" y="68580"/>
                  <a:pt x="0" y="44196"/>
                </a:cubicBezTo>
                <a:cubicBezTo>
                  <a:pt x="0" y="19811"/>
                  <a:pt x="19812" y="0"/>
                  <a:pt x="44196" y="0"/>
                </a:cubicBezTo>
                <a:cubicBezTo>
                  <a:pt x="68580" y="0"/>
                  <a:pt x="88392" y="19811"/>
                  <a:pt x="88392" y="44196"/>
                </a:cubicBezTo>
                <a:close/>
              </a:path>
            </a:pathLst>
          </a:custGeom>
          <a:solidFill>
            <a:srgbClr val="4682B4"/>
          </a:solidFill>
          <a:ln w="9525">
            <a:noFill/>
            <a:miter lim="800000"/>
            <a:headEnd/>
            <a:tailEnd/>
          </a:ln>
        </p:spPr>
        <p:txBody>
          <a:bodyPr lIns="0" tIns="0" rIns="0" bIns="0"/>
          <a:lstStyle/>
          <a:p>
            <a:endParaRPr lang="el-GR" sz="1633">
              <a:latin typeface="Calibri" pitchFamily="34" charset="0"/>
            </a:endParaRPr>
          </a:p>
        </p:txBody>
      </p:sp>
      <p:sp>
        <p:nvSpPr>
          <p:cNvPr id="26639" name="object 238"/>
          <p:cNvSpPr>
            <a:spLocks noChangeArrowheads="1"/>
          </p:cNvSpPr>
          <p:nvPr/>
        </p:nvSpPr>
        <p:spPr bwMode="auto">
          <a:xfrm>
            <a:off x="4068916" y="2254291"/>
            <a:ext cx="92600" cy="119060"/>
          </a:xfrm>
          <a:custGeom>
            <a:avLst/>
            <a:gdLst>
              <a:gd name="T0" fmla="*/ 0 w 88392"/>
              <a:gd name="T1" fmla="*/ 0 h 88392"/>
              <a:gd name="T2" fmla="*/ 88392 w 88392"/>
              <a:gd name="T3" fmla="*/ 88392 h 88392"/>
            </a:gdLst>
            <a:ahLst/>
            <a:cxnLst/>
            <a:rect l="T0" t="T1" r="T2" b="T3"/>
            <a:pathLst>
              <a:path w="88392" h="88392">
                <a:moveTo>
                  <a:pt x="88392" y="44197"/>
                </a:moveTo>
                <a:cubicBezTo>
                  <a:pt x="88392" y="68581"/>
                  <a:pt x="68580" y="88393"/>
                  <a:pt x="44196" y="88393"/>
                </a:cubicBezTo>
                <a:cubicBezTo>
                  <a:pt x="19812" y="88393"/>
                  <a:pt x="0" y="68581"/>
                  <a:pt x="0" y="44197"/>
                </a:cubicBezTo>
                <a:cubicBezTo>
                  <a:pt x="0" y="19813"/>
                  <a:pt x="19812" y="0"/>
                  <a:pt x="44196" y="0"/>
                </a:cubicBezTo>
                <a:cubicBezTo>
                  <a:pt x="68580" y="0"/>
                  <a:pt x="88392" y="19813"/>
                  <a:pt x="88392" y="44197"/>
                </a:cubicBezTo>
                <a:close/>
              </a:path>
            </a:pathLst>
          </a:custGeom>
          <a:solidFill>
            <a:srgbClr val="4682B4"/>
          </a:solidFill>
          <a:ln w="9525">
            <a:noFill/>
            <a:miter lim="800000"/>
            <a:headEnd/>
            <a:tailEnd/>
          </a:ln>
        </p:spPr>
        <p:txBody>
          <a:bodyPr lIns="0" tIns="0" rIns="0" bIns="0"/>
          <a:lstStyle/>
          <a:p>
            <a:endParaRPr lang="el-GR" sz="1633">
              <a:latin typeface="Calibri" pitchFamily="34" charset="0"/>
            </a:endParaRPr>
          </a:p>
        </p:txBody>
      </p:sp>
      <p:sp>
        <p:nvSpPr>
          <p:cNvPr id="26640" name="object 239"/>
          <p:cNvSpPr>
            <a:spLocks noChangeArrowheads="1"/>
          </p:cNvSpPr>
          <p:nvPr/>
        </p:nvSpPr>
        <p:spPr bwMode="auto">
          <a:xfrm>
            <a:off x="4585785" y="2235241"/>
            <a:ext cx="94284" cy="119060"/>
          </a:xfrm>
          <a:custGeom>
            <a:avLst/>
            <a:gdLst>
              <a:gd name="T0" fmla="*/ 0 w 88392"/>
              <a:gd name="T1" fmla="*/ 0 h 88392"/>
              <a:gd name="T2" fmla="*/ 88392 w 88392"/>
              <a:gd name="T3" fmla="*/ 88392 h 88392"/>
            </a:gdLst>
            <a:ahLst/>
            <a:cxnLst/>
            <a:rect l="T0" t="T1" r="T2" b="T3"/>
            <a:pathLst>
              <a:path w="88392" h="88392">
                <a:moveTo>
                  <a:pt x="88392" y="44196"/>
                </a:moveTo>
                <a:cubicBezTo>
                  <a:pt x="88392" y="68580"/>
                  <a:pt x="68580" y="88392"/>
                  <a:pt x="44196" y="88392"/>
                </a:cubicBezTo>
                <a:cubicBezTo>
                  <a:pt x="19812" y="88392"/>
                  <a:pt x="0" y="68580"/>
                  <a:pt x="0" y="44196"/>
                </a:cubicBezTo>
                <a:cubicBezTo>
                  <a:pt x="0" y="19812"/>
                  <a:pt x="19812" y="0"/>
                  <a:pt x="44196" y="0"/>
                </a:cubicBezTo>
                <a:cubicBezTo>
                  <a:pt x="68580" y="0"/>
                  <a:pt x="88392" y="19812"/>
                  <a:pt x="88392" y="44196"/>
                </a:cubicBezTo>
                <a:close/>
              </a:path>
            </a:pathLst>
          </a:custGeom>
          <a:solidFill>
            <a:srgbClr val="4682B4"/>
          </a:solidFill>
          <a:ln w="9525">
            <a:noFill/>
            <a:miter lim="800000"/>
            <a:headEnd/>
            <a:tailEnd/>
          </a:ln>
        </p:spPr>
        <p:txBody>
          <a:bodyPr lIns="0" tIns="0" rIns="0" bIns="0"/>
          <a:lstStyle/>
          <a:p>
            <a:endParaRPr lang="el-GR" sz="1633">
              <a:latin typeface="Calibri" pitchFamily="34" charset="0"/>
            </a:endParaRPr>
          </a:p>
        </p:txBody>
      </p:sp>
      <p:sp>
        <p:nvSpPr>
          <p:cNvPr id="26641" name="object 240"/>
          <p:cNvSpPr>
            <a:spLocks noChangeArrowheads="1"/>
          </p:cNvSpPr>
          <p:nvPr/>
        </p:nvSpPr>
        <p:spPr bwMode="auto">
          <a:xfrm>
            <a:off x="5102659" y="2228892"/>
            <a:ext cx="94284" cy="119060"/>
          </a:xfrm>
          <a:custGeom>
            <a:avLst/>
            <a:gdLst>
              <a:gd name="T0" fmla="*/ 0 w 88392"/>
              <a:gd name="T1" fmla="*/ 0 h 88391"/>
              <a:gd name="T2" fmla="*/ 88392 w 88392"/>
              <a:gd name="T3" fmla="*/ 88391 h 88391"/>
            </a:gdLst>
            <a:ahLst/>
            <a:cxnLst/>
            <a:rect l="T0" t="T1" r="T2" b="T3"/>
            <a:pathLst>
              <a:path w="88392" h="88391">
                <a:moveTo>
                  <a:pt x="88392" y="44196"/>
                </a:moveTo>
                <a:cubicBezTo>
                  <a:pt x="88392" y="68580"/>
                  <a:pt x="68580" y="88392"/>
                  <a:pt x="44196" y="88392"/>
                </a:cubicBezTo>
                <a:cubicBezTo>
                  <a:pt x="19812" y="88392"/>
                  <a:pt x="0" y="68580"/>
                  <a:pt x="0" y="44196"/>
                </a:cubicBezTo>
                <a:cubicBezTo>
                  <a:pt x="0" y="19812"/>
                  <a:pt x="19812" y="0"/>
                  <a:pt x="44196" y="0"/>
                </a:cubicBezTo>
                <a:cubicBezTo>
                  <a:pt x="68580" y="0"/>
                  <a:pt x="88392" y="19812"/>
                  <a:pt x="88392" y="44196"/>
                </a:cubicBezTo>
                <a:close/>
              </a:path>
            </a:pathLst>
          </a:custGeom>
          <a:solidFill>
            <a:srgbClr val="4682B4"/>
          </a:solidFill>
          <a:ln w="9525">
            <a:noFill/>
            <a:miter lim="800000"/>
            <a:headEnd/>
            <a:tailEnd/>
          </a:ln>
        </p:spPr>
        <p:txBody>
          <a:bodyPr lIns="0" tIns="0" rIns="0" bIns="0"/>
          <a:lstStyle/>
          <a:p>
            <a:endParaRPr lang="el-GR" sz="1633">
              <a:latin typeface="Calibri" pitchFamily="34" charset="0"/>
            </a:endParaRPr>
          </a:p>
        </p:txBody>
      </p:sp>
      <p:sp>
        <p:nvSpPr>
          <p:cNvPr id="26642" name="object 241"/>
          <p:cNvSpPr>
            <a:spLocks noChangeArrowheads="1"/>
          </p:cNvSpPr>
          <p:nvPr/>
        </p:nvSpPr>
        <p:spPr bwMode="auto">
          <a:xfrm>
            <a:off x="5621217" y="2189201"/>
            <a:ext cx="94284" cy="117472"/>
          </a:xfrm>
          <a:custGeom>
            <a:avLst/>
            <a:gdLst>
              <a:gd name="T0" fmla="*/ 0 w 88392"/>
              <a:gd name="T1" fmla="*/ 0 h 88392"/>
              <a:gd name="T2" fmla="*/ 88392 w 88392"/>
              <a:gd name="T3" fmla="*/ 88392 h 88392"/>
            </a:gdLst>
            <a:ahLst/>
            <a:cxnLst/>
            <a:rect l="T0" t="T1" r="T2" b="T3"/>
            <a:pathLst>
              <a:path w="88392" h="88392">
                <a:moveTo>
                  <a:pt x="88392" y="44197"/>
                </a:moveTo>
                <a:cubicBezTo>
                  <a:pt x="88392" y="68581"/>
                  <a:pt x="68580" y="88393"/>
                  <a:pt x="44196" y="88393"/>
                </a:cubicBezTo>
                <a:cubicBezTo>
                  <a:pt x="19812" y="88393"/>
                  <a:pt x="0" y="68581"/>
                  <a:pt x="0" y="44197"/>
                </a:cubicBezTo>
                <a:cubicBezTo>
                  <a:pt x="0" y="19812"/>
                  <a:pt x="19812" y="0"/>
                  <a:pt x="44196" y="0"/>
                </a:cubicBezTo>
                <a:cubicBezTo>
                  <a:pt x="68580" y="0"/>
                  <a:pt x="88392" y="19812"/>
                  <a:pt x="88392" y="44197"/>
                </a:cubicBezTo>
                <a:close/>
              </a:path>
            </a:pathLst>
          </a:custGeom>
          <a:solidFill>
            <a:srgbClr val="4682B4"/>
          </a:solidFill>
          <a:ln w="9525">
            <a:noFill/>
            <a:miter lim="800000"/>
            <a:headEnd/>
            <a:tailEnd/>
          </a:ln>
        </p:spPr>
        <p:txBody>
          <a:bodyPr lIns="0" tIns="0" rIns="0" bIns="0"/>
          <a:lstStyle/>
          <a:p>
            <a:endParaRPr lang="el-GR" sz="1633">
              <a:latin typeface="Calibri" pitchFamily="34" charset="0"/>
            </a:endParaRPr>
          </a:p>
        </p:txBody>
      </p:sp>
      <p:sp>
        <p:nvSpPr>
          <p:cNvPr id="26643" name="object 242"/>
          <p:cNvSpPr>
            <a:spLocks noChangeArrowheads="1"/>
          </p:cNvSpPr>
          <p:nvPr/>
        </p:nvSpPr>
        <p:spPr bwMode="auto">
          <a:xfrm>
            <a:off x="6397375" y="2171743"/>
            <a:ext cx="94284" cy="119060"/>
          </a:xfrm>
          <a:custGeom>
            <a:avLst/>
            <a:gdLst>
              <a:gd name="T0" fmla="*/ 0 w 88392"/>
              <a:gd name="T1" fmla="*/ 0 h 88391"/>
              <a:gd name="T2" fmla="*/ 88392 w 88392"/>
              <a:gd name="T3" fmla="*/ 88391 h 88391"/>
            </a:gdLst>
            <a:ahLst/>
            <a:cxnLst/>
            <a:rect l="T0" t="T1" r="T2" b="T3"/>
            <a:pathLst>
              <a:path w="88392" h="88391">
                <a:moveTo>
                  <a:pt x="88392" y="44196"/>
                </a:moveTo>
                <a:cubicBezTo>
                  <a:pt x="88392" y="68580"/>
                  <a:pt x="68580" y="88391"/>
                  <a:pt x="44196" y="88391"/>
                </a:cubicBezTo>
                <a:cubicBezTo>
                  <a:pt x="19812" y="88391"/>
                  <a:pt x="0" y="68580"/>
                  <a:pt x="0" y="44196"/>
                </a:cubicBezTo>
                <a:cubicBezTo>
                  <a:pt x="0" y="19812"/>
                  <a:pt x="19812" y="0"/>
                  <a:pt x="44196" y="0"/>
                </a:cubicBezTo>
                <a:cubicBezTo>
                  <a:pt x="68580" y="0"/>
                  <a:pt x="88392" y="19812"/>
                  <a:pt x="88392" y="44196"/>
                </a:cubicBezTo>
                <a:close/>
              </a:path>
            </a:pathLst>
          </a:custGeom>
          <a:solidFill>
            <a:srgbClr val="4682B4"/>
          </a:solidFill>
          <a:ln w="9525">
            <a:noFill/>
            <a:miter lim="800000"/>
            <a:headEnd/>
            <a:tailEnd/>
          </a:ln>
        </p:spPr>
        <p:txBody>
          <a:bodyPr lIns="0" tIns="0" rIns="0" bIns="0"/>
          <a:lstStyle/>
          <a:p>
            <a:endParaRPr lang="el-GR" sz="1633">
              <a:latin typeface="Calibri" pitchFamily="34" charset="0"/>
            </a:endParaRPr>
          </a:p>
        </p:txBody>
      </p:sp>
      <p:sp>
        <p:nvSpPr>
          <p:cNvPr id="26644" name="object 243"/>
          <p:cNvSpPr>
            <a:spLocks noChangeArrowheads="1"/>
          </p:cNvSpPr>
          <p:nvPr/>
        </p:nvSpPr>
        <p:spPr bwMode="auto">
          <a:xfrm>
            <a:off x="7173528" y="2122523"/>
            <a:ext cx="94284" cy="119059"/>
          </a:xfrm>
          <a:custGeom>
            <a:avLst/>
            <a:gdLst>
              <a:gd name="T0" fmla="*/ 0 w 88392"/>
              <a:gd name="T1" fmla="*/ 0 h 88392"/>
              <a:gd name="T2" fmla="*/ 88392 w 88392"/>
              <a:gd name="T3" fmla="*/ 88392 h 88392"/>
            </a:gdLst>
            <a:ahLst/>
            <a:cxnLst/>
            <a:rect l="T0" t="T1" r="T2" b="T3"/>
            <a:pathLst>
              <a:path w="88392" h="88392">
                <a:moveTo>
                  <a:pt x="88392" y="44196"/>
                </a:moveTo>
                <a:cubicBezTo>
                  <a:pt x="88392" y="68579"/>
                  <a:pt x="68580" y="88392"/>
                  <a:pt x="44196" y="88392"/>
                </a:cubicBezTo>
                <a:cubicBezTo>
                  <a:pt x="19812" y="88392"/>
                  <a:pt x="0" y="68579"/>
                  <a:pt x="0" y="44196"/>
                </a:cubicBezTo>
                <a:cubicBezTo>
                  <a:pt x="0" y="19812"/>
                  <a:pt x="19812" y="0"/>
                  <a:pt x="44196" y="0"/>
                </a:cubicBezTo>
                <a:cubicBezTo>
                  <a:pt x="68580" y="0"/>
                  <a:pt x="88392" y="19812"/>
                  <a:pt x="88392" y="44196"/>
                </a:cubicBezTo>
                <a:close/>
              </a:path>
            </a:pathLst>
          </a:custGeom>
          <a:solidFill>
            <a:srgbClr val="4682B4"/>
          </a:solidFill>
          <a:ln w="9525">
            <a:noFill/>
            <a:miter lim="800000"/>
            <a:headEnd/>
            <a:tailEnd/>
          </a:ln>
        </p:spPr>
        <p:txBody>
          <a:bodyPr lIns="0" tIns="0" rIns="0" bIns="0"/>
          <a:lstStyle/>
          <a:p>
            <a:endParaRPr lang="el-GR" sz="1633">
              <a:latin typeface="Calibri" pitchFamily="34" charset="0"/>
            </a:endParaRPr>
          </a:p>
        </p:txBody>
      </p:sp>
      <p:sp>
        <p:nvSpPr>
          <p:cNvPr id="26645" name="object 244"/>
          <p:cNvSpPr>
            <a:spLocks noChangeArrowheads="1"/>
          </p:cNvSpPr>
          <p:nvPr/>
        </p:nvSpPr>
        <p:spPr bwMode="auto">
          <a:xfrm>
            <a:off x="7949680" y="2128873"/>
            <a:ext cx="92599" cy="119059"/>
          </a:xfrm>
          <a:custGeom>
            <a:avLst/>
            <a:gdLst>
              <a:gd name="T0" fmla="*/ 0 w 88392"/>
              <a:gd name="T1" fmla="*/ 0 h 88392"/>
              <a:gd name="T2" fmla="*/ 88392 w 88392"/>
              <a:gd name="T3" fmla="*/ 88392 h 88392"/>
            </a:gdLst>
            <a:ahLst/>
            <a:cxnLst/>
            <a:rect l="T0" t="T1" r="T2" b="T3"/>
            <a:pathLst>
              <a:path w="88392" h="88392">
                <a:moveTo>
                  <a:pt x="88392" y="44195"/>
                </a:moveTo>
                <a:cubicBezTo>
                  <a:pt x="88392" y="68580"/>
                  <a:pt x="68580" y="88392"/>
                  <a:pt x="44196" y="88392"/>
                </a:cubicBezTo>
                <a:cubicBezTo>
                  <a:pt x="19812" y="88392"/>
                  <a:pt x="0" y="68580"/>
                  <a:pt x="0" y="44195"/>
                </a:cubicBezTo>
                <a:cubicBezTo>
                  <a:pt x="0" y="19812"/>
                  <a:pt x="19812" y="0"/>
                  <a:pt x="44196" y="0"/>
                </a:cubicBezTo>
                <a:cubicBezTo>
                  <a:pt x="68580" y="0"/>
                  <a:pt x="88392" y="19812"/>
                  <a:pt x="88392" y="44195"/>
                </a:cubicBezTo>
                <a:close/>
              </a:path>
            </a:pathLst>
          </a:custGeom>
          <a:solidFill>
            <a:srgbClr val="4682B4"/>
          </a:solidFill>
          <a:ln w="9525">
            <a:noFill/>
            <a:miter lim="800000"/>
            <a:headEnd/>
            <a:tailEnd/>
          </a:ln>
        </p:spPr>
        <p:txBody>
          <a:bodyPr lIns="0" tIns="0" rIns="0" bIns="0"/>
          <a:lstStyle/>
          <a:p>
            <a:endParaRPr lang="el-GR" sz="1633">
              <a:latin typeface="Calibri" pitchFamily="34" charset="0"/>
            </a:endParaRPr>
          </a:p>
        </p:txBody>
      </p:sp>
      <p:sp>
        <p:nvSpPr>
          <p:cNvPr id="26646" name="object 245"/>
          <p:cNvSpPr>
            <a:spLocks noChangeArrowheads="1"/>
          </p:cNvSpPr>
          <p:nvPr/>
        </p:nvSpPr>
        <p:spPr bwMode="auto">
          <a:xfrm>
            <a:off x="8725836" y="2100302"/>
            <a:ext cx="94284" cy="117472"/>
          </a:xfrm>
          <a:custGeom>
            <a:avLst/>
            <a:gdLst>
              <a:gd name="T0" fmla="*/ 0 w 88392"/>
              <a:gd name="T1" fmla="*/ 0 h 88392"/>
              <a:gd name="T2" fmla="*/ 88392 w 88392"/>
              <a:gd name="T3" fmla="*/ 88392 h 88392"/>
            </a:gdLst>
            <a:ahLst/>
            <a:cxnLst/>
            <a:rect l="T0" t="T1" r="T2" b="T3"/>
            <a:pathLst>
              <a:path w="88392" h="88392">
                <a:moveTo>
                  <a:pt x="88392" y="44196"/>
                </a:moveTo>
                <a:cubicBezTo>
                  <a:pt x="88392" y="68580"/>
                  <a:pt x="68580" y="88392"/>
                  <a:pt x="44196" y="88392"/>
                </a:cubicBezTo>
                <a:cubicBezTo>
                  <a:pt x="19812" y="88392"/>
                  <a:pt x="0" y="68580"/>
                  <a:pt x="0" y="44196"/>
                </a:cubicBezTo>
                <a:cubicBezTo>
                  <a:pt x="0" y="19811"/>
                  <a:pt x="19812" y="0"/>
                  <a:pt x="44196" y="0"/>
                </a:cubicBezTo>
                <a:cubicBezTo>
                  <a:pt x="68580" y="0"/>
                  <a:pt x="88392" y="19811"/>
                  <a:pt x="88392" y="44196"/>
                </a:cubicBezTo>
                <a:close/>
              </a:path>
            </a:pathLst>
          </a:custGeom>
          <a:solidFill>
            <a:srgbClr val="4682B4"/>
          </a:solidFill>
          <a:ln w="9525">
            <a:noFill/>
            <a:miter lim="800000"/>
            <a:headEnd/>
            <a:tailEnd/>
          </a:ln>
        </p:spPr>
        <p:txBody>
          <a:bodyPr lIns="0" tIns="0" rIns="0" bIns="0"/>
          <a:lstStyle/>
          <a:p>
            <a:endParaRPr lang="el-GR" sz="1633">
              <a:latin typeface="Calibri" pitchFamily="34" charset="0"/>
            </a:endParaRPr>
          </a:p>
        </p:txBody>
      </p:sp>
      <p:pic>
        <p:nvPicPr>
          <p:cNvPr id="26647" name="Image"/>
          <p:cNvPicPr>
            <a:picLocks noChangeAspect="1"/>
          </p:cNvPicPr>
          <p:nvPr/>
        </p:nvPicPr>
        <p:blipFill>
          <a:blip r:embed="rId5"/>
          <a:srcRect/>
          <a:stretch>
            <a:fillRect/>
          </a:stretch>
        </p:blipFill>
        <p:spPr bwMode="auto">
          <a:xfrm>
            <a:off x="2550272" y="2414615"/>
            <a:ext cx="6236175" cy="1733505"/>
          </a:xfrm>
          <a:prstGeom prst="rect">
            <a:avLst/>
          </a:prstGeom>
          <a:noFill/>
          <a:ln w="9525">
            <a:noFill/>
            <a:miter lim="800000"/>
            <a:headEnd/>
            <a:tailEnd/>
          </a:ln>
        </p:spPr>
      </p:pic>
      <p:sp>
        <p:nvSpPr>
          <p:cNvPr id="26648" name="object 246"/>
          <p:cNvSpPr>
            <a:spLocks noChangeArrowheads="1"/>
          </p:cNvSpPr>
          <p:nvPr/>
        </p:nvSpPr>
        <p:spPr bwMode="auto">
          <a:xfrm>
            <a:off x="2516600" y="2374929"/>
            <a:ext cx="94284" cy="115885"/>
          </a:xfrm>
          <a:custGeom>
            <a:avLst/>
            <a:gdLst>
              <a:gd name="T0" fmla="*/ 0 w 88392"/>
              <a:gd name="T1" fmla="*/ 0 h 88392"/>
              <a:gd name="T2" fmla="*/ 88392 w 88392"/>
              <a:gd name="T3" fmla="*/ 88392 h 88392"/>
            </a:gdLst>
            <a:ahLst/>
            <a:cxnLst/>
            <a:rect l="T0" t="T1" r="T2" b="T3"/>
            <a:pathLst>
              <a:path w="88392" h="88392">
                <a:moveTo>
                  <a:pt x="88392" y="44196"/>
                </a:moveTo>
                <a:cubicBezTo>
                  <a:pt x="88392" y="68580"/>
                  <a:pt x="68605" y="88392"/>
                  <a:pt x="44196" y="88392"/>
                </a:cubicBezTo>
                <a:cubicBezTo>
                  <a:pt x="19786" y="88392"/>
                  <a:pt x="0" y="68580"/>
                  <a:pt x="0" y="44196"/>
                </a:cubicBezTo>
                <a:cubicBezTo>
                  <a:pt x="0" y="19812"/>
                  <a:pt x="19786" y="0"/>
                  <a:pt x="44196" y="0"/>
                </a:cubicBezTo>
                <a:cubicBezTo>
                  <a:pt x="68605" y="0"/>
                  <a:pt x="88392" y="19812"/>
                  <a:pt x="88392" y="44196"/>
                </a:cubicBezTo>
                <a:close/>
              </a:path>
            </a:pathLst>
          </a:custGeom>
          <a:solidFill>
            <a:srgbClr val="B22222"/>
          </a:solidFill>
          <a:ln w="9525">
            <a:noFill/>
            <a:miter lim="800000"/>
            <a:headEnd/>
            <a:tailEnd/>
          </a:ln>
        </p:spPr>
        <p:txBody>
          <a:bodyPr lIns="0" tIns="0" rIns="0" bIns="0"/>
          <a:lstStyle/>
          <a:p>
            <a:endParaRPr lang="el-GR" sz="1633">
              <a:latin typeface="Calibri" pitchFamily="34" charset="0"/>
            </a:endParaRPr>
          </a:p>
        </p:txBody>
      </p:sp>
      <p:sp>
        <p:nvSpPr>
          <p:cNvPr id="26649" name="object 247"/>
          <p:cNvSpPr>
            <a:spLocks noChangeArrowheads="1"/>
          </p:cNvSpPr>
          <p:nvPr/>
        </p:nvSpPr>
        <p:spPr bwMode="auto">
          <a:xfrm>
            <a:off x="2646241" y="3935406"/>
            <a:ext cx="94284" cy="115884"/>
          </a:xfrm>
          <a:custGeom>
            <a:avLst/>
            <a:gdLst>
              <a:gd name="T0" fmla="*/ 0 w 88392"/>
              <a:gd name="T1" fmla="*/ 0 h 88392"/>
              <a:gd name="T2" fmla="*/ 88392 w 88392"/>
              <a:gd name="T3" fmla="*/ 88392 h 88392"/>
            </a:gdLst>
            <a:ahLst/>
            <a:cxnLst/>
            <a:rect l="T0" t="T1" r="T2" b="T3"/>
            <a:pathLst>
              <a:path w="88392" h="88392">
                <a:moveTo>
                  <a:pt x="88392" y="44196"/>
                </a:moveTo>
                <a:cubicBezTo>
                  <a:pt x="88392" y="68580"/>
                  <a:pt x="68580" y="88392"/>
                  <a:pt x="44196" y="88392"/>
                </a:cubicBezTo>
                <a:cubicBezTo>
                  <a:pt x="19812" y="88392"/>
                  <a:pt x="0" y="68580"/>
                  <a:pt x="0" y="44196"/>
                </a:cubicBezTo>
                <a:cubicBezTo>
                  <a:pt x="0" y="19812"/>
                  <a:pt x="19812" y="0"/>
                  <a:pt x="44196" y="0"/>
                </a:cubicBezTo>
                <a:cubicBezTo>
                  <a:pt x="68580" y="0"/>
                  <a:pt x="88392" y="19812"/>
                  <a:pt x="88392" y="44196"/>
                </a:cubicBezTo>
                <a:close/>
              </a:path>
            </a:pathLst>
          </a:custGeom>
          <a:solidFill>
            <a:srgbClr val="B22222"/>
          </a:solidFill>
          <a:ln w="9525">
            <a:noFill/>
            <a:miter lim="800000"/>
            <a:headEnd/>
            <a:tailEnd/>
          </a:ln>
        </p:spPr>
        <p:txBody>
          <a:bodyPr lIns="0" tIns="0" rIns="0" bIns="0"/>
          <a:lstStyle/>
          <a:p>
            <a:endParaRPr lang="el-GR" sz="1633">
              <a:latin typeface="Calibri" pitchFamily="34" charset="0"/>
            </a:endParaRPr>
          </a:p>
        </p:txBody>
      </p:sp>
      <p:sp>
        <p:nvSpPr>
          <p:cNvPr id="26650" name="object 248"/>
          <p:cNvSpPr>
            <a:spLocks noChangeArrowheads="1"/>
          </p:cNvSpPr>
          <p:nvPr/>
        </p:nvSpPr>
        <p:spPr bwMode="auto">
          <a:xfrm>
            <a:off x="2775886" y="3981446"/>
            <a:ext cx="92600" cy="119060"/>
          </a:xfrm>
          <a:custGeom>
            <a:avLst/>
            <a:gdLst>
              <a:gd name="T0" fmla="*/ 0 w 88392"/>
              <a:gd name="T1" fmla="*/ 0 h 88392"/>
              <a:gd name="T2" fmla="*/ 88392 w 88392"/>
              <a:gd name="T3" fmla="*/ 88392 h 88392"/>
            </a:gdLst>
            <a:ahLst/>
            <a:cxnLst/>
            <a:rect l="T0" t="T1" r="T2" b="T3"/>
            <a:pathLst>
              <a:path w="88392" h="88392">
                <a:moveTo>
                  <a:pt x="88392" y="44196"/>
                </a:moveTo>
                <a:cubicBezTo>
                  <a:pt x="88392" y="68580"/>
                  <a:pt x="68580" y="88392"/>
                  <a:pt x="44196" y="88392"/>
                </a:cubicBezTo>
                <a:cubicBezTo>
                  <a:pt x="19812" y="88392"/>
                  <a:pt x="0" y="68580"/>
                  <a:pt x="0" y="44196"/>
                </a:cubicBezTo>
                <a:cubicBezTo>
                  <a:pt x="0" y="19812"/>
                  <a:pt x="19812" y="0"/>
                  <a:pt x="44196" y="0"/>
                </a:cubicBezTo>
                <a:cubicBezTo>
                  <a:pt x="68580" y="0"/>
                  <a:pt x="88392" y="19812"/>
                  <a:pt x="88392" y="44196"/>
                </a:cubicBezTo>
                <a:close/>
              </a:path>
            </a:pathLst>
          </a:custGeom>
          <a:solidFill>
            <a:srgbClr val="B22222"/>
          </a:solidFill>
          <a:ln w="9525">
            <a:noFill/>
            <a:miter lim="800000"/>
            <a:headEnd/>
            <a:tailEnd/>
          </a:ln>
        </p:spPr>
        <p:txBody>
          <a:bodyPr lIns="0" tIns="0" rIns="0" bIns="0"/>
          <a:lstStyle/>
          <a:p>
            <a:endParaRPr lang="el-GR" sz="1633">
              <a:latin typeface="Calibri" pitchFamily="34" charset="0"/>
            </a:endParaRPr>
          </a:p>
        </p:txBody>
      </p:sp>
      <p:sp>
        <p:nvSpPr>
          <p:cNvPr id="26651" name="object 249"/>
          <p:cNvSpPr>
            <a:spLocks noChangeArrowheads="1"/>
          </p:cNvSpPr>
          <p:nvPr/>
        </p:nvSpPr>
        <p:spPr bwMode="auto">
          <a:xfrm>
            <a:off x="3033478" y="4075097"/>
            <a:ext cx="94284" cy="117472"/>
          </a:xfrm>
          <a:custGeom>
            <a:avLst/>
            <a:gdLst>
              <a:gd name="T0" fmla="*/ 0 w 88392"/>
              <a:gd name="T1" fmla="*/ 0 h 88392"/>
              <a:gd name="T2" fmla="*/ 88392 w 88392"/>
              <a:gd name="T3" fmla="*/ 88392 h 88392"/>
            </a:gdLst>
            <a:ahLst/>
            <a:cxnLst/>
            <a:rect l="T0" t="T1" r="T2" b="T3"/>
            <a:pathLst>
              <a:path w="88392" h="88392">
                <a:moveTo>
                  <a:pt x="88392" y="44196"/>
                </a:moveTo>
                <a:cubicBezTo>
                  <a:pt x="88392" y="68580"/>
                  <a:pt x="68580" y="88392"/>
                  <a:pt x="44196" y="88392"/>
                </a:cubicBezTo>
                <a:cubicBezTo>
                  <a:pt x="19812" y="88392"/>
                  <a:pt x="0" y="68580"/>
                  <a:pt x="0" y="44196"/>
                </a:cubicBezTo>
                <a:cubicBezTo>
                  <a:pt x="0" y="19812"/>
                  <a:pt x="19812" y="0"/>
                  <a:pt x="44196" y="0"/>
                </a:cubicBezTo>
                <a:cubicBezTo>
                  <a:pt x="68580" y="0"/>
                  <a:pt x="88392" y="19812"/>
                  <a:pt x="88392" y="44196"/>
                </a:cubicBezTo>
                <a:close/>
              </a:path>
            </a:pathLst>
          </a:custGeom>
          <a:solidFill>
            <a:srgbClr val="B22222"/>
          </a:solidFill>
          <a:ln w="9525">
            <a:noFill/>
            <a:miter lim="800000"/>
            <a:headEnd/>
            <a:tailEnd/>
          </a:ln>
        </p:spPr>
        <p:txBody>
          <a:bodyPr lIns="0" tIns="0" rIns="0" bIns="0"/>
          <a:lstStyle/>
          <a:p>
            <a:endParaRPr lang="el-GR" sz="1633">
              <a:latin typeface="Calibri" pitchFamily="34" charset="0"/>
            </a:endParaRPr>
          </a:p>
        </p:txBody>
      </p:sp>
      <p:sp>
        <p:nvSpPr>
          <p:cNvPr id="26652" name="object 250"/>
          <p:cNvSpPr>
            <a:spLocks noChangeArrowheads="1"/>
          </p:cNvSpPr>
          <p:nvPr/>
        </p:nvSpPr>
        <p:spPr bwMode="auto">
          <a:xfrm>
            <a:off x="3550350" y="3979852"/>
            <a:ext cx="94284" cy="117472"/>
          </a:xfrm>
          <a:custGeom>
            <a:avLst/>
            <a:gdLst>
              <a:gd name="T0" fmla="*/ 0 w 88392"/>
              <a:gd name="T1" fmla="*/ 0 h 88392"/>
              <a:gd name="T2" fmla="*/ 88392 w 88392"/>
              <a:gd name="T3" fmla="*/ 88392 h 88392"/>
            </a:gdLst>
            <a:ahLst/>
            <a:cxnLst/>
            <a:rect l="T0" t="T1" r="T2" b="T3"/>
            <a:pathLst>
              <a:path w="88392" h="88392">
                <a:moveTo>
                  <a:pt x="88392" y="44196"/>
                </a:moveTo>
                <a:cubicBezTo>
                  <a:pt x="88392" y="68580"/>
                  <a:pt x="68580" y="88392"/>
                  <a:pt x="44196" y="88392"/>
                </a:cubicBezTo>
                <a:cubicBezTo>
                  <a:pt x="19812" y="88392"/>
                  <a:pt x="0" y="68580"/>
                  <a:pt x="0" y="44196"/>
                </a:cubicBezTo>
                <a:cubicBezTo>
                  <a:pt x="0" y="19812"/>
                  <a:pt x="19812" y="0"/>
                  <a:pt x="44196" y="0"/>
                </a:cubicBezTo>
                <a:cubicBezTo>
                  <a:pt x="68580" y="0"/>
                  <a:pt x="88392" y="19812"/>
                  <a:pt x="88392" y="44196"/>
                </a:cubicBezTo>
                <a:close/>
              </a:path>
            </a:pathLst>
          </a:custGeom>
          <a:solidFill>
            <a:srgbClr val="B22222"/>
          </a:solidFill>
          <a:ln w="9525">
            <a:noFill/>
            <a:miter lim="800000"/>
            <a:headEnd/>
            <a:tailEnd/>
          </a:ln>
        </p:spPr>
        <p:txBody>
          <a:bodyPr lIns="0" tIns="0" rIns="0" bIns="0"/>
          <a:lstStyle/>
          <a:p>
            <a:endParaRPr lang="el-GR" sz="1633">
              <a:latin typeface="Calibri" pitchFamily="34" charset="0"/>
            </a:endParaRPr>
          </a:p>
        </p:txBody>
      </p:sp>
      <p:sp>
        <p:nvSpPr>
          <p:cNvPr id="26653" name="object 251"/>
          <p:cNvSpPr>
            <a:spLocks noChangeArrowheads="1"/>
          </p:cNvSpPr>
          <p:nvPr/>
        </p:nvSpPr>
        <p:spPr bwMode="auto">
          <a:xfrm>
            <a:off x="4068916" y="3929051"/>
            <a:ext cx="92600" cy="117472"/>
          </a:xfrm>
          <a:custGeom>
            <a:avLst/>
            <a:gdLst>
              <a:gd name="T0" fmla="*/ 0 w 88392"/>
              <a:gd name="T1" fmla="*/ 0 h 88392"/>
              <a:gd name="T2" fmla="*/ 88392 w 88392"/>
              <a:gd name="T3" fmla="*/ 88392 h 88392"/>
            </a:gdLst>
            <a:ahLst/>
            <a:cxnLst/>
            <a:rect l="T0" t="T1" r="T2" b="T3"/>
            <a:pathLst>
              <a:path w="88392" h="88392">
                <a:moveTo>
                  <a:pt x="88392" y="44196"/>
                </a:moveTo>
                <a:cubicBezTo>
                  <a:pt x="88392" y="68580"/>
                  <a:pt x="68580" y="88392"/>
                  <a:pt x="44196" y="88392"/>
                </a:cubicBezTo>
                <a:cubicBezTo>
                  <a:pt x="19812" y="88392"/>
                  <a:pt x="0" y="68580"/>
                  <a:pt x="0" y="44196"/>
                </a:cubicBezTo>
                <a:cubicBezTo>
                  <a:pt x="0" y="19812"/>
                  <a:pt x="19812" y="0"/>
                  <a:pt x="44196" y="0"/>
                </a:cubicBezTo>
                <a:cubicBezTo>
                  <a:pt x="68580" y="0"/>
                  <a:pt x="88392" y="19812"/>
                  <a:pt x="88392" y="44196"/>
                </a:cubicBezTo>
                <a:close/>
              </a:path>
            </a:pathLst>
          </a:custGeom>
          <a:solidFill>
            <a:srgbClr val="B22222"/>
          </a:solidFill>
          <a:ln w="9525">
            <a:noFill/>
            <a:miter lim="800000"/>
            <a:headEnd/>
            <a:tailEnd/>
          </a:ln>
        </p:spPr>
        <p:txBody>
          <a:bodyPr lIns="0" tIns="0" rIns="0" bIns="0"/>
          <a:lstStyle/>
          <a:p>
            <a:endParaRPr lang="el-GR" sz="1633">
              <a:latin typeface="Calibri" pitchFamily="34" charset="0"/>
            </a:endParaRPr>
          </a:p>
        </p:txBody>
      </p:sp>
      <p:sp>
        <p:nvSpPr>
          <p:cNvPr id="26654" name="object 252"/>
          <p:cNvSpPr>
            <a:spLocks noChangeArrowheads="1"/>
          </p:cNvSpPr>
          <p:nvPr/>
        </p:nvSpPr>
        <p:spPr bwMode="auto">
          <a:xfrm>
            <a:off x="4585785" y="3875077"/>
            <a:ext cx="94284" cy="119059"/>
          </a:xfrm>
          <a:custGeom>
            <a:avLst/>
            <a:gdLst>
              <a:gd name="T0" fmla="*/ 0 w 88392"/>
              <a:gd name="T1" fmla="*/ 0 h 88392"/>
              <a:gd name="T2" fmla="*/ 88392 w 88392"/>
              <a:gd name="T3" fmla="*/ 88392 h 88392"/>
            </a:gdLst>
            <a:ahLst/>
            <a:cxnLst/>
            <a:rect l="T0" t="T1" r="T2" b="T3"/>
            <a:pathLst>
              <a:path w="88392" h="88392">
                <a:moveTo>
                  <a:pt x="88392" y="44196"/>
                </a:moveTo>
                <a:cubicBezTo>
                  <a:pt x="88392" y="68580"/>
                  <a:pt x="68580" y="88392"/>
                  <a:pt x="44196" y="88392"/>
                </a:cubicBezTo>
                <a:cubicBezTo>
                  <a:pt x="19812" y="88392"/>
                  <a:pt x="0" y="68580"/>
                  <a:pt x="0" y="44196"/>
                </a:cubicBezTo>
                <a:cubicBezTo>
                  <a:pt x="0" y="19812"/>
                  <a:pt x="19812" y="0"/>
                  <a:pt x="44196" y="0"/>
                </a:cubicBezTo>
                <a:cubicBezTo>
                  <a:pt x="68580" y="0"/>
                  <a:pt x="88392" y="19812"/>
                  <a:pt x="88392" y="44196"/>
                </a:cubicBezTo>
                <a:close/>
              </a:path>
            </a:pathLst>
          </a:custGeom>
          <a:solidFill>
            <a:srgbClr val="B22222"/>
          </a:solidFill>
          <a:ln w="9525">
            <a:noFill/>
            <a:miter lim="800000"/>
            <a:headEnd/>
            <a:tailEnd/>
          </a:ln>
        </p:spPr>
        <p:txBody>
          <a:bodyPr lIns="0" tIns="0" rIns="0" bIns="0"/>
          <a:lstStyle/>
          <a:p>
            <a:endParaRPr lang="el-GR" sz="1633">
              <a:latin typeface="Calibri" pitchFamily="34" charset="0"/>
            </a:endParaRPr>
          </a:p>
        </p:txBody>
      </p:sp>
      <p:sp>
        <p:nvSpPr>
          <p:cNvPr id="26655" name="object 253"/>
          <p:cNvSpPr>
            <a:spLocks noChangeArrowheads="1"/>
          </p:cNvSpPr>
          <p:nvPr/>
        </p:nvSpPr>
        <p:spPr bwMode="auto">
          <a:xfrm>
            <a:off x="5102659" y="3822700"/>
            <a:ext cx="94284" cy="119060"/>
          </a:xfrm>
          <a:custGeom>
            <a:avLst/>
            <a:gdLst>
              <a:gd name="T0" fmla="*/ 0 w 88392"/>
              <a:gd name="T1" fmla="*/ 0 h 88392"/>
              <a:gd name="T2" fmla="*/ 88392 w 88392"/>
              <a:gd name="T3" fmla="*/ 88392 h 88392"/>
            </a:gdLst>
            <a:ahLst/>
            <a:cxnLst/>
            <a:rect l="T0" t="T1" r="T2" b="T3"/>
            <a:pathLst>
              <a:path w="88392" h="88392">
                <a:moveTo>
                  <a:pt x="88392" y="44196"/>
                </a:moveTo>
                <a:cubicBezTo>
                  <a:pt x="88392" y="68580"/>
                  <a:pt x="68580" y="88392"/>
                  <a:pt x="44196" y="88392"/>
                </a:cubicBezTo>
                <a:cubicBezTo>
                  <a:pt x="19812" y="88392"/>
                  <a:pt x="0" y="68580"/>
                  <a:pt x="0" y="44196"/>
                </a:cubicBezTo>
                <a:cubicBezTo>
                  <a:pt x="0" y="19812"/>
                  <a:pt x="19812" y="0"/>
                  <a:pt x="44196" y="0"/>
                </a:cubicBezTo>
                <a:cubicBezTo>
                  <a:pt x="68580" y="0"/>
                  <a:pt x="88392" y="19812"/>
                  <a:pt x="88392" y="44196"/>
                </a:cubicBezTo>
                <a:close/>
              </a:path>
            </a:pathLst>
          </a:custGeom>
          <a:solidFill>
            <a:srgbClr val="B22222"/>
          </a:solidFill>
          <a:ln w="9525">
            <a:noFill/>
            <a:miter lim="800000"/>
            <a:headEnd/>
            <a:tailEnd/>
          </a:ln>
        </p:spPr>
        <p:txBody>
          <a:bodyPr lIns="0" tIns="0" rIns="0" bIns="0"/>
          <a:lstStyle/>
          <a:p>
            <a:endParaRPr lang="el-GR" sz="1633">
              <a:latin typeface="Calibri" pitchFamily="34" charset="0"/>
            </a:endParaRPr>
          </a:p>
        </p:txBody>
      </p:sp>
      <p:sp>
        <p:nvSpPr>
          <p:cNvPr id="26656" name="object 254"/>
          <p:cNvSpPr>
            <a:spLocks noChangeArrowheads="1"/>
          </p:cNvSpPr>
          <p:nvPr/>
        </p:nvSpPr>
        <p:spPr bwMode="auto">
          <a:xfrm>
            <a:off x="5621217" y="3803650"/>
            <a:ext cx="94284" cy="119060"/>
          </a:xfrm>
          <a:custGeom>
            <a:avLst/>
            <a:gdLst>
              <a:gd name="T0" fmla="*/ 0 w 88392"/>
              <a:gd name="T1" fmla="*/ 0 h 88392"/>
              <a:gd name="T2" fmla="*/ 88392 w 88392"/>
              <a:gd name="T3" fmla="*/ 88392 h 88392"/>
            </a:gdLst>
            <a:ahLst/>
            <a:cxnLst/>
            <a:rect l="T0" t="T1" r="T2" b="T3"/>
            <a:pathLst>
              <a:path w="88392" h="88392">
                <a:moveTo>
                  <a:pt x="88392" y="44196"/>
                </a:moveTo>
                <a:cubicBezTo>
                  <a:pt x="88392" y="68580"/>
                  <a:pt x="68580" y="88392"/>
                  <a:pt x="44196" y="88392"/>
                </a:cubicBezTo>
                <a:cubicBezTo>
                  <a:pt x="19812" y="88392"/>
                  <a:pt x="0" y="68580"/>
                  <a:pt x="0" y="44196"/>
                </a:cubicBezTo>
                <a:cubicBezTo>
                  <a:pt x="0" y="19812"/>
                  <a:pt x="19812" y="0"/>
                  <a:pt x="44196" y="0"/>
                </a:cubicBezTo>
                <a:cubicBezTo>
                  <a:pt x="68580" y="0"/>
                  <a:pt x="88392" y="19812"/>
                  <a:pt x="88392" y="44196"/>
                </a:cubicBezTo>
                <a:close/>
              </a:path>
            </a:pathLst>
          </a:custGeom>
          <a:solidFill>
            <a:srgbClr val="B22222"/>
          </a:solidFill>
          <a:ln w="9525">
            <a:noFill/>
            <a:miter lim="800000"/>
            <a:headEnd/>
            <a:tailEnd/>
          </a:ln>
        </p:spPr>
        <p:txBody>
          <a:bodyPr lIns="0" tIns="0" rIns="0" bIns="0"/>
          <a:lstStyle/>
          <a:p>
            <a:endParaRPr lang="el-GR" sz="1633">
              <a:latin typeface="Calibri" pitchFamily="34" charset="0"/>
            </a:endParaRPr>
          </a:p>
        </p:txBody>
      </p:sp>
      <p:sp>
        <p:nvSpPr>
          <p:cNvPr id="26657" name="object 255"/>
          <p:cNvSpPr>
            <a:spLocks noChangeArrowheads="1"/>
          </p:cNvSpPr>
          <p:nvPr/>
        </p:nvSpPr>
        <p:spPr bwMode="auto">
          <a:xfrm>
            <a:off x="6397375" y="3751260"/>
            <a:ext cx="94284" cy="117472"/>
          </a:xfrm>
          <a:custGeom>
            <a:avLst/>
            <a:gdLst>
              <a:gd name="T0" fmla="*/ 0 w 88392"/>
              <a:gd name="T1" fmla="*/ 0 h 88392"/>
              <a:gd name="T2" fmla="*/ 88392 w 88392"/>
              <a:gd name="T3" fmla="*/ 88392 h 88392"/>
            </a:gdLst>
            <a:ahLst/>
            <a:cxnLst/>
            <a:rect l="T0" t="T1" r="T2" b="T3"/>
            <a:pathLst>
              <a:path w="88392" h="88392">
                <a:moveTo>
                  <a:pt x="88392" y="44196"/>
                </a:moveTo>
                <a:cubicBezTo>
                  <a:pt x="88392" y="68580"/>
                  <a:pt x="68580" y="88392"/>
                  <a:pt x="44196" y="88392"/>
                </a:cubicBezTo>
                <a:cubicBezTo>
                  <a:pt x="19812" y="88392"/>
                  <a:pt x="0" y="68580"/>
                  <a:pt x="0" y="44196"/>
                </a:cubicBezTo>
                <a:cubicBezTo>
                  <a:pt x="0" y="19812"/>
                  <a:pt x="19812" y="0"/>
                  <a:pt x="44196" y="0"/>
                </a:cubicBezTo>
                <a:cubicBezTo>
                  <a:pt x="68580" y="0"/>
                  <a:pt x="88392" y="19812"/>
                  <a:pt x="88392" y="44196"/>
                </a:cubicBezTo>
                <a:close/>
              </a:path>
            </a:pathLst>
          </a:custGeom>
          <a:solidFill>
            <a:srgbClr val="B22222"/>
          </a:solidFill>
          <a:ln w="9525">
            <a:noFill/>
            <a:miter lim="800000"/>
            <a:headEnd/>
            <a:tailEnd/>
          </a:ln>
        </p:spPr>
        <p:txBody>
          <a:bodyPr lIns="0" tIns="0" rIns="0" bIns="0"/>
          <a:lstStyle/>
          <a:p>
            <a:endParaRPr lang="el-GR" sz="1633">
              <a:latin typeface="Calibri" pitchFamily="34" charset="0"/>
            </a:endParaRPr>
          </a:p>
        </p:txBody>
      </p:sp>
      <p:sp>
        <p:nvSpPr>
          <p:cNvPr id="26658" name="object 256"/>
          <p:cNvSpPr>
            <a:spLocks noChangeArrowheads="1"/>
          </p:cNvSpPr>
          <p:nvPr/>
        </p:nvSpPr>
        <p:spPr bwMode="auto">
          <a:xfrm>
            <a:off x="7173528" y="3690932"/>
            <a:ext cx="94284" cy="117472"/>
          </a:xfrm>
          <a:custGeom>
            <a:avLst/>
            <a:gdLst>
              <a:gd name="T0" fmla="*/ 0 w 88392"/>
              <a:gd name="T1" fmla="*/ 0 h 88392"/>
              <a:gd name="T2" fmla="*/ 88392 w 88392"/>
              <a:gd name="T3" fmla="*/ 88392 h 88392"/>
            </a:gdLst>
            <a:ahLst/>
            <a:cxnLst/>
            <a:rect l="T0" t="T1" r="T2" b="T3"/>
            <a:pathLst>
              <a:path w="88392" h="88392">
                <a:moveTo>
                  <a:pt x="88392" y="44196"/>
                </a:moveTo>
                <a:cubicBezTo>
                  <a:pt x="88392" y="68580"/>
                  <a:pt x="68580" y="88392"/>
                  <a:pt x="44196" y="88392"/>
                </a:cubicBezTo>
                <a:cubicBezTo>
                  <a:pt x="19812" y="88392"/>
                  <a:pt x="0" y="68580"/>
                  <a:pt x="0" y="44196"/>
                </a:cubicBezTo>
                <a:cubicBezTo>
                  <a:pt x="0" y="19812"/>
                  <a:pt x="19812" y="0"/>
                  <a:pt x="44196" y="0"/>
                </a:cubicBezTo>
                <a:cubicBezTo>
                  <a:pt x="68580" y="0"/>
                  <a:pt x="88392" y="19812"/>
                  <a:pt x="88392" y="44196"/>
                </a:cubicBezTo>
                <a:close/>
              </a:path>
            </a:pathLst>
          </a:custGeom>
          <a:solidFill>
            <a:srgbClr val="B22222"/>
          </a:solidFill>
          <a:ln w="9525">
            <a:noFill/>
            <a:miter lim="800000"/>
            <a:headEnd/>
            <a:tailEnd/>
          </a:ln>
        </p:spPr>
        <p:txBody>
          <a:bodyPr lIns="0" tIns="0" rIns="0" bIns="0"/>
          <a:lstStyle/>
          <a:p>
            <a:endParaRPr lang="el-GR" sz="1633">
              <a:latin typeface="Calibri" pitchFamily="34" charset="0"/>
            </a:endParaRPr>
          </a:p>
        </p:txBody>
      </p:sp>
      <p:sp>
        <p:nvSpPr>
          <p:cNvPr id="26659" name="object 257"/>
          <p:cNvSpPr>
            <a:spLocks noChangeArrowheads="1"/>
          </p:cNvSpPr>
          <p:nvPr/>
        </p:nvSpPr>
        <p:spPr bwMode="auto">
          <a:xfrm>
            <a:off x="7949680" y="3619505"/>
            <a:ext cx="92599" cy="119060"/>
          </a:xfrm>
          <a:custGeom>
            <a:avLst/>
            <a:gdLst>
              <a:gd name="T0" fmla="*/ 0 w 88392"/>
              <a:gd name="T1" fmla="*/ 0 h 88392"/>
              <a:gd name="T2" fmla="*/ 88392 w 88392"/>
              <a:gd name="T3" fmla="*/ 88392 h 88392"/>
            </a:gdLst>
            <a:ahLst/>
            <a:cxnLst/>
            <a:rect l="T0" t="T1" r="T2" b="T3"/>
            <a:pathLst>
              <a:path w="88392" h="88392">
                <a:moveTo>
                  <a:pt x="88392" y="44196"/>
                </a:moveTo>
                <a:cubicBezTo>
                  <a:pt x="88392" y="68580"/>
                  <a:pt x="68580" y="88392"/>
                  <a:pt x="44196" y="88392"/>
                </a:cubicBezTo>
                <a:cubicBezTo>
                  <a:pt x="19812" y="88392"/>
                  <a:pt x="0" y="68580"/>
                  <a:pt x="0" y="44196"/>
                </a:cubicBezTo>
                <a:cubicBezTo>
                  <a:pt x="0" y="19812"/>
                  <a:pt x="19812" y="0"/>
                  <a:pt x="44196" y="0"/>
                </a:cubicBezTo>
                <a:cubicBezTo>
                  <a:pt x="68580" y="0"/>
                  <a:pt x="88392" y="19812"/>
                  <a:pt x="88392" y="44196"/>
                </a:cubicBezTo>
                <a:close/>
              </a:path>
            </a:pathLst>
          </a:custGeom>
          <a:solidFill>
            <a:srgbClr val="B22222"/>
          </a:solidFill>
          <a:ln w="9525">
            <a:noFill/>
            <a:miter lim="800000"/>
            <a:headEnd/>
            <a:tailEnd/>
          </a:ln>
        </p:spPr>
        <p:txBody>
          <a:bodyPr lIns="0" tIns="0" rIns="0" bIns="0"/>
          <a:lstStyle/>
          <a:p>
            <a:endParaRPr lang="el-GR" sz="1633">
              <a:latin typeface="Calibri" pitchFamily="34" charset="0"/>
            </a:endParaRPr>
          </a:p>
        </p:txBody>
      </p:sp>
      <p:sp>
        <p:nvSpPr>
          <p:cNvPr id="26660" name="object 258"/>
          <p:cNvSpPr>
            <a:spLocks noChangeArrowheads="1"/>
          </p:cNvSpPr>
          <p:nvPr/>
        </p:nvSpPr>
        <p:spPr bwMode="auto">
          <a:xfrm>
            <a:off x="8725836" y="3589335"/>
            <a:ext cx="94284" cy="117472"/>
          </a:xfrm>
          <a:custGeom>
            <a:avLst/>
            <a:gdLst>
              <a:gd name="T0" fmla="*/ 0 w 88392"/>
              <a:gd name="T1" fmla="*/ 0 h 88392"/>
              <a:gd name="T2" fmla="*/ 88392 w 88392"/>
              <a:gd name="T3" fmla="*/ 88392 h 88392"/>
            </a:gdLst>
            <a:ahLst/>
            <a:cxnLst/>
            <a:rect l="T0" t="T1" r="T2" b="T3"/>
            <a:pathLst>
              <a:path w="88392" h="88392">
                <a:moveTo>
                  <a:pt x="88392" y="44196"/>
                </a:moveTo>
                <a:cubicBezTo>
                  <a:pt x="88392" y="68580"/>
                  <a:pt x="68580" y="88392"/>
                  <a:pt x="44196" y="88392"/>
                </a:cubicBezTo>
                <a:cubicBezTo>
                  <a:pt x="19812" y="88392"/>
                  <a:pt x="0" y="68580"/>
                  <a:pt x="0" y="44196"/>
                </a:cubicBezTo>
                <a:cubicBezTo>
                  <a:pt x="0" y="19812"/>
                  <a:pt x="19812" y="0"/>
                  <a:pt x="44196" y="0"/>
                </a:cubicBezTo>
                <a:cubicBezTo>
                  <a:pt x="68580" y="0"/>
                  <a:pt x="88392" y="19812"/>
                  <a:pt x="88392" y="44196"/>
                </a:cubicBezTo>
                <a:close/>
              </a:path>
            </a:pathLst>
          </a:custGeom>
          <a:solidFill>
            <a:srgbClr val="B22222"/>
          </a:solidFill>
          <a:ln w="9525">
            <a:noFill/>
            <a:miter lim="800000"/>
            <a:headEnd/>
            <a:tailEnd/>
          </a:ln>
        </p:spPr>
        <p:txBody>
          <a:bodyPr lIns="0" tIns="0" rIns="0" bIns="0"/>
          <a:lstStyle/>
          <a:p>
            <a:endParaRPr lang="el-GR" sz="1633">
              <a:latin typeface="Calibri" pitchFamily="34" charset="0"/>
            </a:endParaRPr>
          </a:p>
        </p:txBody>
      </p:sp>
      <p:sp>
        <p:nvSpPr>
          <p:cNvPr id="4" name="text 1"/>
          <p:cNvSpPr txBox="1"/>
          <p:nvPr/>
        </p:nvSpPr>
        <p:spPr>
          <a:xfrm>
            <a:off x="2870163" y="2049510"/>
            <a:ext cx="369012" cy="223459"/>
          </a:xfrm>
          <a:prstGeom prst="rect">
            <a:avLst/>
          </a:prstGeom>
        </p:spPr>
        <p:txBody>
          <a:bodyPr wrap="none" lIns="0" tIns="0" rIns="0" bIns="0">
            <a:spAutoFit/>
          </a:bodyPr>
          <a:lstStyle/>
          <a:p>
            <a:pPr>
              <a:defRPr/>
            </a:pPr>
            <a:r>
              <a:rPr sz="1452" spc="10" dirty="0">
                <a:latin typeface="Arial"/>
                <a:cs typeface="Arial"/>
              </a:rPr>
              <a:t>93.3</a:t>
            </a:r>
            <a:endParaRPr sz="1452">
              <a:latin typeface="Arial"/>
              <a:cs typeface="Arial"/>
            </a:endParaRPr>
          </a:p>
        </p:txBody>
      </p:sp>
      <p:sp>
        <p:nvSpPr>
          <p:cNvPr id="5" name="text 1"/>
          <p:cNvSpPr txBox="1"/>
          <p:nvPr/>
        </p:nvSpPr>
        <p:spPr>
          <a:xfrm>
            <a:off x="3932540" y="1849489"/>
            <a:ext cx="369012" cy="223459"/>
          </a:xfrm>
          <a:prstGeom prst="rect">
            <a:avLst/>
          </a:prstGeom>
        </p:spPr>
        <p:txBody>
          <a:bodyPr wrap="none" lIns="0" tIns="0" rIns="0" bIns="0">
            <a:spAutoFit/>
          </a:bodyPr>
          <a:lstStyle/>
          <a:p>
            <a:pPr>
              <a:defRPr/>
            </a:pPr>
            <a:r>
              <a:rPr sz="1452" spc="10" dirty="0">
                <a:latin typeface="Arial"/>
                <a:cs typeface="Arial"/>
              </a:rPr>
              <a:t>96.4</a:t>
            </a:r>
            <a:endParaRPr sz="1452">
              <a:latin typeface="Arial"/>
              <a:cs typeface="Arial"/>
            </a:endParaRPr>
          </a:p>
        </p:txBody>
      </p:sp>
      <p:sp>
        <p:nvSpPr>
          <p:cNvPr id="6" name="text 1"/>
          <p:cNvSpPr txBox="1"/>
          <p:nvPr/>
        </p:nvSpPr>
        <p:spPr>
          <a:xfrm>
            <a:off x="8538952" y="1728844"/>
            <a:ext cx="474489" cy="223459"/>
          </a:xfrm>
          <a:prstGeom prst="rect">
            <a:avLst/>
          </a:prstGeom>
        </p:spPr>
        <p:txBody>
          <a:bodyPr wrap="none" lIns="0" tIns="0" rIns="0" bIns="0">
            <a:spAutoFit/>
          </a:bodyPr>
          <a:lstStyle/>
          <a:p>
            <a:pPr>
              <a:defRPr/>
            </a:pPr>
            <a:r>
              <a:rPr sz="1452" spc="10" dirty="0">
                <a:latin typeface="Arial"/>
                <a:cs typeface="Arial"/>
              </a:rPr>
              <a:t>101.4</a:t>
            </a:r>
            <a:endParaRPr sz="1452">
              <a:latin typeface="Arial"/>
              <a:cs typeface="Arial"/>
            </a:endParaRPr>
          </a:p>
        </p:txBody>
      </p:sp>
      <p:sp>
        <p:nvSpPr>
          <p:cNvPr id="7" name="text 1"/>
          <p:cNvSpPr txBox="1"/>
          <p:nvPr/>
        </p:nvSpPr>
        <p:spPr>
          <a:xfrm>
            <a:off x="2897104" y="4265601"/>
            <a:ext cx="369012" cy="223459"/>
          </a:xfrm>
          <a:prstGeom prst="rect">
            <a:avLst/>
          </a:prstGeom>
        </p:spPr>
        <p:txBody>
          <a:bodyPr wrap="none" lIns="0" tIns="0" rIns="0" bIns="0">
            <a:spAutoFit/>
          </a:bodyPr>
          <a:lstStyle/>
          <a:p>
            <a:pPr>
              <a:defRPr/>
            </a:pPr>
            <a:r>
              <a:rPr sz="1452" spc="10" dirty="0">
                <a:latin typeface="Arial"/>
                <a:cs typeface="Arial"/>
              </a:rPr>
              <a:t>37.6</a:t>
            </a:r>
            <a:endParaRPr sz="1452">
              <a:latin typeface="Arial"/>
              <a:cs typeface="Arial"/>
            </a:endParaRPr>
          </a:p>
        </p:txBody>
      </p:sp>
      <p:sp>
        <p:nvSpPr>
          <p:cNvPr id="8" name="text 1"/>
          <p:cNvSpPr txBox="1"/>
          <p:nvPr/>
        </p:nvSpPr>
        <p:spPr>
          <a:xfrm>
            <a:off x="3932540" y="4119555"/>
            <a:ext cx="369012" cy="223459"/>
          </a:xfrm>
          <a:prstGeom prst="rect">
            <a:avLst/>
          </a:prstGeom>
        </p:spPr>
        <p:txBody>
          <a:bodyPr wrap="none" lIns="0" tIns="0" rIns="0" bIns="0">
            <a:spAutoFit/>
          </a:bodyPr>
          <a:lstStyle/>
          <a:p>
            <a:pPr>
              <a:defRPr/>
            </a:pPr>
            <a:r>
              <a:rPr sz="1452" spc="10" dirty="0">
                <a:latin typeface="Arial"/>
                <a:cs typeface="Arial"/>
              </a:rPr>
              <a:t>42.3</a:t>
            </a:r>
            <a:endParaRPr sz="1452">
              <a:latin typeface="Arial"/>
              <a:cs typeface="Arial"/>
            </a:endParaRPr>
          </a:p>
        </p:txBody>
      </p:sp>
      <p:sp>
        <p:nvSpPr>
          <p:cNvPr id="9" name="text 1"/>
          <p:cNvSpPr txBox="1"/>
          <p:nvPr/>
        </p:nvSpPr>
        <p:spPr>
          <a:xfrm>
            <a:off x="8589468" y="3778251"/>
            <a:ext cx="369012" cy="223459"/>
          </a:xfrm>
          <a:prstGeom prst="rect">
            <a:avLst/>
          </a:prstGeom>
        </p:spPr>
        <p:txBody>
          <a:bodyPr wrap="none" lIns="0" tIns="0" rIns="0" bIns="0">
            <a:spAutoFit/>
          </a:bodyPr>
          <a:lstStyle/>
          <a:p>
            <a:pPr>
              <a:defRPr/>
            </a:pPr>
            <a:r>
              <a:rPr sz="1452" spc="10" dirty="0">
                <a:latin typeface="Arial"/>
                <a:cs typeface="Arial"/>
              </a:rPr>
              <a:t>53.3</a:t>
            </a:r>
            <a:endParaRPr sz="1452">
              <a:latin typeface="Arial"/>
              <a:cs typeface="Arial"/>
            </a:endParaRPr>
          </a:p>
        </p:txBody>
      </p:sp>
      <p:sp>
        <p:nvSpPr>
          <p:cNvPr id="10" name="text 1"/>
          <p:cNvSpPr txBox="1"/>
          <p:nvPr/>
        </p:nvSpPr>
        <p:spPr>
          <a:xfrm>
            <a:off x="2296041" y="5148228"/>
            <a:ext cx="105478" cy="223459"/>
          </a:xfrm>
          <a:prstGeom prst="rect">
            <a:avLst/>
          </a:prstGeom>
        </p:spPr>
        <p:txBody>
          <a:bodyPr wrap="none" lIns="0" tIns="0" rIns="0" bIns="0">
            <a:spAutoFit/>
          </a:bodyPr>
          <a:lstStyle/>
          <a:p>
            <a:pPr>
              <a:defRPr/>
            </a:pPr>
            <a:r>
              <a:rPr sz="1452" spc="10" dirty="0">
                <a:latin typeface="Arial"/>
                <a:cs typeface="Arial"/>
              </a:rPr>
              <a:t>0</a:t>
            </a:r>
            <a:endParaRPr sz="1452">
              <a:latin typeface="Arial"/>
              <a:cs typeface="Arial"/>
            </a:endParaRPr>
          </a:p>
        </p:txBody>
      </p:sp>
      <p:sp>
        <p:nvSpPr>
          <p:cNvPr id="11" name="text 1"/>
          <p:cNvSpPr txBox="1"/>
          <p:nvPr/>
        </p:nvSpPr>
        <p:spPr>
          <a:xfrm>
            <a:off x="2191657" y="4684691"/>
            <a:ext cx="210955" cy="223459"/>
          </a:xfrm>
          <a:prstGeom prst="rect">
            <a:avLst/>
          </a:prstGeom>
        </p:spPr>
        <p:txBody>
          <a:bodyPr wrap="none" lIns="0" tIns="0" rIns="0" bIns="0">
            <a:spAutoFit/>
          </a:bodyPr>
          <a:lstStyle/>
          <a:p>
            <a:pPr>
              <a:defRPr/>
            </a:pPr>
            <a:r>
              <a:rPr sz="1452" spc="10" dirty="0">
                <a:latin typeface="Arial"/>
                <a:cs typeface="Arial"/>
              </a:rPr>
              <a:t>15</a:t>
            </a:r>
            <a:endParaRPr sz="1452">
              <a:latin typeface="Arial"/>
              <a:cs typeface="Arial"/>
            </a:endParaRPr>
          </a:p>
        </p:txBody>
      </p:sp>
      <p:sp>
        <p:nvSpPr>
          <p:cNvPr id="12" name="text 1"/>
          <p:cNvSpPr txBox="1"/>
          <p:nvPr/>
        </p:nvSpPr>
        <p:spPr>
          <a:xfrm>
            <a:off x="2191657" y="4217978"/>
            <a:ext cx="210955" cy="223459"/>
          </a:xfrm>
          <a:prstGeom prst="rect">
            <a:avLst/>
          </a:prstGeom>
        </p:spPr>
        <p:txBody>
          <a:bodyPr wrap="none" lIns="0" tIns="0" rIns="0" bIns="0">
            <a:spAutoFit/>
          </a:bodyPr>
          <a:lstStyle/>
          <a:p>
            <a:pPr>
              <a:defRPr/>
            </a:pPr>
            <a:r>
              <a:rPr sz="1452" spc="10" dirty="0">
                <a:latin typeface="Arial"/>
                <a:cs typeface="Arial"/>
              </a:rPr>
              <a:t>30</a:t>
            </a:r>
            <a:endParaRPr sz="1452">
              <a:latin typeface="Arial"/>
              <a:cs typeface="Arial"/>
            </a:endParaRPr>
          </a:p>
        </p:txBody>
      </p:sp>
      <p:sp>
        <p:nvSpPr>
          <p:cNvPr id="13" name="text 1"/>
          <p:cNvSpPr txBox="1"/>
          <p:nvPr/>
        </p:nvSpPr>
        <p:spPr>
          <a:xfrm>
            <a:off x="2191657" y="3754440"/>
            <a:ext cx="210955" cy="223459"/>
          </a:xfrm>
          <a:prstGeom prst="rect">
            <a:avLst/>
          </a:prstGeom>
        </p:spPr>
        <p:txBody>
          <a:bodyPr wrap="none" lIns="0" tIns="0" rIns="0" bIns="0">
            <a:spAutoFit/>
          </a:bodyPr>
          <a:lstStyle/>
          <a:p>
            <a:pPr>
              <a:defRPr/>
            </a:pPr>
            <a:r>
              <a:rPr sz="1452" spc="10" dirty="0">
                <a:latin typeface="Arial"/>
                <a:cs typeface="Arial"/>
              </a:rPr>
              <a:t>45</a:t>
            </a:r>
            <a:endParaRPr sz="1452">
              <a:latin typeface="Arial"/>
              <a:cs typeface="Arial"/>
            </a:endParaRPr>
          </a:p>
        </p:txBody>
      </p:sp>
      <p:sp>
        <p:nvSpPr>
          <p:cNvPr id="14" name="text 1"/>
          <p:cNvSpPr txBox="1"/>
          <p:nvPr/>
        </p:nvSpPr>
        <p:spPr>
          <a:xfrm>
            <a:off x="2191657" y="3289312"/>
            <a:ext cx="210955" cy="223459"/>
          </a:xfrm>
          <a:prstGeom prst="rect">
            <a:avLst/>
          </a:prstGeom>
        </p:spPr>
        <p:txBody>
          <a:bodyPr wrap="none" lIns="0" tIns="0" rIns="0" bIns="0">
            <a:spAutoFit/>
          </a:bodyPr>
          <a:lstStyle/>
          <a:p>
            <a:pPr>
              <a:defRPr/>
            </a:pPr>
            <a:r>
              <a:rPr sz="1452" spc="10" dirty="0">
                <a:latin typeface="Arial"/>
                <a:cs typeface="Arial"/>
              </a:rPr>
              <a:t>60</a:t>
            </a:r>
            <a:endParaRPr sz="1452">
              <a:latin typeface="Arial"/>
              <a:cs typeface="Arial"/>
            </a:endParaRPr>
          </a:p>
        </p:txBody>
      </p:sp>
      <p:sp>
        <p:nvSpPr>
          <p:cNvPr id="15" name="text 1"/>
          <p:cNvSpPr txBox="1"/>
          <p:nvPr/>
        </p:nvSpPr>
        <p:spPr>
          <a:xfrm>
            <a:off x="2191657" y="2825775"/>
            <a:ext cx="210955" cy="223459"/>
          </a:xfrm>
          <a:prstGeom prst="rect">
            <a:avLst/>
          </a:prstGeom>
        </p:spPr>
        <p:txBody>
          <a:bodyPr wrap="none" lIns="0" tIns="0" rIns="0" bIns="0">
            <a:spAutoFit/>
          </a:bodyPr>
          <a:lstStyle/>
          <a:p>
            <a:pPr>
              <a:defRPr/>
            </a:pPr>
            <a:r>
              <a:rPr sz="1452" spc="10" dirty="0">
                <a:latin typeface="Arial"/>
                <a:cs typeface="Arial"/>
              </a:rPr>
              <a:t>75</a:t>
            </a:r>
            <a:endParaRPr sz="1452">
              <a:latin typeface="Arial"/>
              <a:cs typeface="Arial"/>
            </a:endParaRPr>
          </a:p>
        </p:txBody>
      </p:sp>
      <p:sp>
        <p:nvSpPr>
          <p:cNvPr id="16" name="text 1"/>
          <p:cNvSpPr txBox="1"/>
          <p:nvPr/>
        </p:nvSpPr>
        <p:spPr>
          <a:xfrm>
            <a:off x="2191657" y="2360651"/>
            <a:ext cx="210955" cy="223459"/>
          </a:xfrm>
          <a:prstGeom prst="rect">
            <a:avLst/>
          </a:prstGeom>
        </p:spPr>
        <p:txBody>
          <a:bodyPr wrap="none" lIns="0" tIns="0" rIns="0" bIns="0">
            <a:spAutoFit/>
          </a:bodyPr>
          <a:lstStyle/>
          <a:p>
            <a:pPr>
              <a:defRPr/>
            </a:pPr>
            <a:r>
              <a:rPr sz="1452" spc="10" dirty="0">
                <a:latin typeface="Arial"/>
                <a:cs typeface="Arial"/>
              </a:rPr>
              <a:t>90</a:t>
            </a:r>
            <a:endParaRPr sz="1452">
              <a:latin typeface="Arial"/>
              <a:cs typeface="Arial"/>
            </a:endParaRPr>
          </a:p>
        </p:txBody>
      </p:sp>
      <p:sp>
        <p:nvSpPr>
          <p:cNvPr id="17" name="text 1"/>
          <p:cNvSpPr txBox="1"/>
          <p:nvPr/>
        </p:nvSpPr>
        <p:spPr>
          <a:xfrm>
            <a:off x="2087273" y="1897114"/>
            <a:ext cx="316433" cy="223459"/>
          </a:xfrm>
          <a:prstGeom prst="rect">
            <a:avLst/>
          </a:prstGeom>
        </p:spPr>
        <p:txBody>
          <a:bodyPr wrap="none" lIns="0" tIns="0" rIns="0" bIns="0">
            <a:spAutoFit/>
          </a:bodyPr>
          <a:lstStyle/>
          <a:p>
            <a:pPr>
              <a:defRPr/>
            </a:pPr>
            <a:r>
              <a:rPr sz="1452" spc="10" dirty="0">
                <a:latin typeface="Arial"/>
                <a:cs typeface="Arial"/>
              </a:rPr>
              <a:t>105</a:t>
            </a:r>
            <a:endParaRPr sz="1452">
              <a:latin typeface="Arial"/>
              <a:cs typeface="Arial"/>
            </a:endParaRPr>
          </a:p>
        </p:txBody>
      </p:sp>
      <p:sp>
        <p:nvSpPr>
          <p:cNvPr id="18" name="text 1"/>
          <p:cNvSpPr txBox="1"/>
          <p:nvPr/>
        </p:nvSpPr>
        <p:spPr>
          <a:xfrm>
            <a:off x="2511547" y="5430794"/>
            <a:ext cx="105478" cy="223459"/>
          </a:xfrm>
          <a:prstGeom prst="rect">
            <a:avLst/>
          </a:prstGeom>
        </p:spPr>
        <p:txBody>
          <a:bodyPr wrap="none" lIns="0" tIns="0" rIns="0" bIns="0">
            <a:spAutoFit/>
          </a:bodyPr>
          <a:lstStyle/>
          <a:p>
            <a:pPr>
              <a:defRPr/>
            </a:pPr>
            <a:r>
              <a:rPr sz="1452" spc="10" dirty="0">
                <a:latin typeface="Arial"/>
                <a:cs typeface="Arial"/>
              </a:rPr>
              <a:t>0</a:t>
            </a:r>
            <a:endParaRPr sz="1452">
              <a:latin typeface="Arial"/>
              <a:cs typeface="Arial"/>
            </a:endParaRPr>
          </a:p>
        </p:txBody>
      </p:sp>
      <p:sp>
        <p:nvSpPr>
          <p:cNvPr id="19" name="text 1"/>
          <p:cNvSpPr txBox="1"/>
          <p:nvPr/>
        </p:nvSpPr>
        <p:spPr>
          <a:xfrm>
            <a:off x="3028423" y="5430794"/>
            <a:ext cx="105478" cy="223459"/>
          </a:xfrm>
          <a:prstGeom prst="rect">
            <a:avLst/>
          </a:prstGeom>
        </p:spPr>
        <p:txBody>
          <a:bodyPr wrap="none" lIns="0" tIns="0" rIns="0" bIns="0">
            <a:spAutoFit/>
          </a:bodyPr>
          <a:lstStyle/>
          <a:p>
            <a:pPr>
              <a:defRPr/>
            </a:pPr>
            <a:r>
              <a:rPr sz="1452" spc="10" dirty="0">
                <a:latin typeface="Arial"/>
                <a:cs typeface="Arial"/>
              </a:rPr>
              <a:t>4</a:t>
            </a:r>
            <a:endParaRPr sz="1452">
              <a:latin typeface="Arial"/>
              <a:cs typeface="Arial"/>
            </a:endParaRPr>
          </a:p>
        </p:txBody>
      </p:sp>
      <p:sp>
        <p:nvSpPr>
          <p:cNvPr id="20" name="text 1"/>
          <p:cNvSpPr txBox="1"/>
          <p:nvPr/>
        </p:nvSpPr>
        <p:spPr>
          <a:xfrm>
            <a:off x="3546981" y="5430794"/>
            <a:ext cx="105478" cy="223459"/>
          </a:xfrm>
          <a:prstGeom prst="rect">
            <a:avLst/>
          </a:prstGeom>
        </p:spPr>
        <p:txBody>
          <a:bodyPr wrap="none" lIns="0" tIns="0" rIns="0" bIns="0">
            <a:spAutoFit/>
          </a:bodyPr>
          <a:lstStyle/>
          <a:p>
            <a:pPr>
              <a:defRPr/>
            </a:pPr>
            <a:r>
              <a:rPr sz="1452" spc="10" dirty="0">
                <a:latin typeface="Arial"/>
                <a:cs typeface="Arial"/>
              </a:rPr>
              <a:t>8</a:t>
            </a:r>
            <a:endParaRPr sz="1452">
              <a:latin typeface="Arial"/>
              <a:cs typeface="Arial"/>
            </a:endParaRPr>
          </a:p>
        </p:txBody>
      </p:sp>
      <p:sp>
        <p:nvSpPr>
          <p:cNvPr id="21" name="text 1"/>
          <p:cNvSpPr txBox="1"/>
          <p:nvPr/>
        </p:nvSpPr>
        <p:spPr>
          <a:xfrm>
            <a:off x="4011664" y="5430794"/>
            <a:ext cx="210955" cy="223459"/>
          </a:xfrm>
          <a:prstGeom prst="rect">
            <a:avLst/>
          </a:prstGeom>
        </p:spPr>
        <p:txBody>
          <a:bodyPr wrap="none" lIns="0" tIns="0" rIns="0" bIns="0">
            <a:spAutoFit/>
          </a:bodyPr>
          <a:lstStyle/>
          <a:p>
            <a:pPr>
              <a:defRPr/>
            </a:pPr>
            <a:r>
              <a:rPr sz="1452" spc="10" dirty="0">
                <a:latin typeface="Arial"/>
                <a:cs typeface="Arial"/>
              </a:rPr>
              <a:t>12</a:t>
            </a:r>
            <a:endParaRPr sz="1452">
              <a:latin typeface="Arial"/>
              <a:cs typeface="Arial"/>
            </a:endParaRPr>
          </a:p>
        </p:txBody>
      </p:sp>
      <p:sp>
        <p:nvSpPr>
          <p:cNvPr id="22" name="text 1"/>
          <p:cNvSpPr txBox="1"/>
          <p:nvPr/>
        </p:nvSpPr>
        <p:spPr>
          <a:xfrm>
            <a:off x="4530223" y="5430794"/>
            <a:ext cx="210955" cy="223459"/>
          </a:xfrm>
          <a:prstGeom prst="rect">
            <a:avLst/>
          </a:prstGeom>
        </p:spPr>
        <p:txBody>
          <a:bodyPr wrap="none" lIns="0" tIns="0" rIns="0" bIns="0">
            <a:spAutoFit/>
          </a:bodyPr>
          <a:lstStyle/>
          <a:p>
            <a:pPr>
              <a:defRPr/>
            </a:pPr>
            <a:r>
              <a:rPr sz="1452" spc="10" dirty="0">
                <a:latin typeface="Arial"/>
                <a:cs typeface="Arial"/>
              </a:rPr>
              <a:t>16</a:t>
            </a:r>
            <a:endParaRPr sz="1452">
              <a:latin typeface="Arial"/>
              <a:cs typeface="Arial"/>
            </a:endParaRPr>
          </a:p>
        </p:txBody>
      </p:sp>
      <p:sp>
        <p:nvSpPr>
          <p:cNvPr id="23" name="text 1"/>
          <p:cNvSpPr txBox="1"/>
          <p:nvPr/>
        </p:nvSpPr>
        <p:spPr>
          <a:xfrm>
            <a:off x="5047098" y="5430794"/>
            <a:ext cx="210955" cy="223459"/>
          </a:xfrm>
          <a:prstGeom prst="rect">
            <a:avLst/>
          </a:prstGeom>
        </p:spPr>
        <p:txBody>
          <a:bodyPr wrap="none" lIns="0" tIns="0" rIns="0" bIns="0">
            <a:spAutoFit/>
          </a:bodyPr>
          <a:lstStyle/>
          <a:p>
            <a:pPr>
              <a:defRPr/>
            </a:pPr>
            <a:r>
              <a:rPr sz="1452" spc="10" dirty="0">
                <a:latin typeface="Arial"/>
                <a:cs typeface="Arial"/>
              </a:rPr>
              <a:t>20</a:t>
            </a:r>
            <a:endParaRPr sz="1452">
              <a:latin typeface="Arial"/>
              <a:cs typeface="Arial"/>
            </a:endParaRPr>
          </a:p>
        </p:txBody>
      </p:sp>
      <p:sp>
        <p:nvSpPr>
          <p:cNvPr id="24" name="text 1"/>
          <p:cNvSpPr txBox="1"/>
          <p:nvPr/>
        </p:nvSpPr>
        <p:spPr>
          <a:xfrm>
            <a:off x="5563974" y="5430794"/>
            <a:ext cx="210955" cy="223459"/>
          </a:xfrm>
          <a:prstGeom prst="rect">
            <a:avLst/>
          </a:prstGeom>
        </p:spPr>
        <p:txBody>
          <a:bodyPr wrap="none" lIns="0" tIns="0" rIns="0" bIns="0">
            <a:spAutoFit/>
          </a:bodyPr>
          <a:lstStyle/>
          <a:p>
            <a:pPr>
              <a:defRPr/>
            </a:pPr>
            <a:r>
              <a:rPr sz="1452" spc="10" dirty="0">
                <a:latin typeface="Arial"/>
                <a:cs typeface="Arial"/>
              </a:rPr>
              <a:t>24</a:t>
            </a:r>
            <a:endParaRPr sz="1452">
              <a:latin typeface="Arial"/>
              <a:cs typeface="Arial"/>
            </a:endParaRPr>
          </a:p>
        </p:txBody>
      </p:sp>
      <p:sp>
        <p:nvSpPr>
          <p:cNvPr id="25" name="text 1"/>
          <p:cNvSpPr txBox="1"/>
          <p:nvPr/>
        </p:nvSpPr>
        <p:spPr>
          <a:xfrm>
            <a:off x="6082533" y="5430794"/>
            <a:ext cx="210955" cy="223459"/>
          </a:xfrm>
          <a:prstGeom prst="rect">
            <a:avLst/>
          </a:prstGeom>
        </p:spPr>
        <p:txBody>
          <a:bodyPr wrap="none" lIns="0" tIns="0" rIns="0" bIns="0">
            <a:spAutoFit/>
          </a:bodyPr>
          <a:lstStyle/>
          <a:p>
            <a:pPr>
              <a:defRPr/>
            </a:pPr>
            <a:r>
              <a:rPr sz="1452" spc="10" dirty="0">
                <a:latin typeface="Arial"/>
                <a:cs typeface="Arial"/>
              </a:rPr>
              <a:t>28</a:t>
            </a:r>
            <a:endParaRPr sz="1452">
              <a:latin typeface="Arial"/>
              <a:cs typeface="Arial"/>
            </a:endParaRPr>
          </a:p>
        </p:txBody>
      </p:sp>
      <p:sp>
        <p:nvSpPr>
          <p:cNvPr id="26" name="text 1"/>
          <p:cNvSpPr txBox="1"/>
          <p:nvPr/>
        </p:nvSpPr>
        <p:spPr>
          <a:xfrm>
            <a:off x="6599408" y="5430794"/>
            <a:ext cx="210955" cy="223459"/>
          </a:xfrm>
          <a:prstGeom prst="rect">
            <a:avLst/>
          </a:prstGeom>
        </p:spPr>
        <p:txBody>
          <a:bodyPr wrap="none" lIns="0" tIns="0" rIns="0" bIns="0">
            <a:spAutoFit/>
          </a:bodyPr>
          <a:lstStyle/>
          <a:p>
            <a:pPr>
              <a:defRPr/>
            </a:pPr>
            <a:r>
              <a:rPr sz="1452" spc="10" dirty="0">
                <a:latin typeface="Arial"/>
                <a:cs typeface="Arial"/>
              </a:rPr>
              <a:t>32</a:t>
            </a:r>
            <a:endParaRPr sz="1452">
              <a:latin typeface="Arial"/>
              <a:cs typeface="Arial"/>
            </a:endParaRPr>
          </a:p>
        </p:txBody>
      </p:sp>
      <p:sp>
        <p:nvSpPr>
          <p:cNvPr id="27" name="text 1"/>
          <p:cNvSpPr txBox="1"/>
          <p:nvPr/>
        </p:nvSpPr>
        <p:spPr>
          <a:xfrm>
            <a:off x="7117966" y="5430794"/>
            <a:ext cx="210955" cy="223459"/>
          </a:xfrm>
          <a:prstGeom prst="rect">
            <a:avLst/>
          </a:prstGeom>
        </p:spPr>
        <p:txBody>
          <a:bodyPr wrap="none" lIns="0" tIns="0" rIns="0" bIns="0">
            <a:spAutoFit/>
          </a:bodyPr>
          <a:lstStyle/>
          <a:p>
            <a:pPr>
              <a:defRPr/>
            </a:pPr>
            <a:r>
              <a:rPr sz="1452" spc="10" dirty="0">
                <a:latin typeface="Arial"/>
                <a:cs typeface="Arial"/>
              </a:rPr>
              <a:t>36</a:t>
            </a:r>
            <a:endParaRPr sz="1452">
              <a:latin typeface="Arial"/>
              <a:cs typeface="Arial"/>
            </a:endParaRPr>
          </a:p>
        </p:txBody>
      </p:sp>
      <p:sp>
        <p:nvSpPr>
          <p:cNvPr id="28" name="text 1"/>
          <p:cNvSpPr txBox="1"/>
          <p:nvPr/>
        </p:nvSpPr>
        <p:spPr>
          <a:xfrm>
            <a:off x="7634841" y="5430794"/>
            <a:ext cx="210955" cy="223459"/>
          </a:xfrm>
          <a:prstGeom prst="rect">
            <a:avLst/>
          </a:prstGeom>
        </p:spPr>
        <p:txBody>
          <a:bodyPr wrap="none" lIns="0" tIns="0" rIns="0" bIns="0">
            <a:spAutoFit/>
          </a:bodyPr>
          <a:lstStyle/>
          <a:p>
            <a:pPr>
              <a:defRPr/>
            </a:pPr>
            <a:r>
              <a:rPr sz="1452" spc="10" dirty="0">
                <a:latin typeface="Arial"/>
                <a:cs typeface="Arial"/>
              </a:rPr>
              <a:t>40</a:t>
            </a:r>
            <a:endParaRPr sz="1452">
              <a:latin typeface="Arial"/>
              <a:cs typeface="Arial"/>
            </a:endParaRPr>
          </a:p>
        </p:txBody>
      </p:sp>
      <p:sp>
        <p:nvSpPr>
          <p:cNvPr id="29" name="text 1"/>
          <p:cNvSpPr txBox="1"/>
          <p:nvPr/>
        </p:nvSpPr>
        <p:spPr>
          <a:xfrm>
            <a:off x="8151717" y="5430794"/>
            <a:ext cx="210955" cy="223459"/>
          </a:xfrm>
          <a:prstGeom prst="rect">
            <a:avLst/>
          </a:prstGeom>
        </p:spPr>
        <p:txBody>
          <a:bodyPr wrap="none" lIns="0" tIns="0" rIns="0" bIns="0">
            <a:spAutoFit/>
          </a:bodyPr>
          <a:lstStyle/>
          <a:p>
            <a:pPr>
              <a:defRPr/>
            </a:pPr>
            <a:r>
              <a:rPr sz="1452" spc="10" dirty="0">
                <a:latin typeface="Arial"/>
                <a:cs typeface="Arial"/>
              </a:rPr>
              <a:t>44</a:t>
            </a:r>
            <a:endParaRPr sz="1452">
              <a:latin typeface="Arial"/>
              <a:cs typeface="Arial"/>
            </a:endParaRPr>
          </a:p>
        </p:txBody>
      </p:sp>
      <p:sp>
        <p:nvSpPr>
          <p:cNvPr id="30" name="text 1"/>
          <p:cNvSpPr txBox="1"/>
          <p:nvPr/>
        </p:nvSpPr>
        <p:spPr>
          <a:xfrm>
            <a:off x="8670275" y="5430794"/>
            <a:ext cx="210955" cy="223459"/>
          </a:xfrm>
          <a:prstGeom prst="rect">
            <a:avLst/>
          </a:prstGeom>
        </p:spPr>
        <p:txBody>
          <a:bodyPr wrap="none" lIns="0" tIns="0" rIns="0" bIns="0">
            <a:spAutoFit/>
          </a:bodyPr>
          <a:lstStyle/>
          <a:p>
            <a:pPr>
              <a:defRPr/>
            </a:pPr>
            <a:r>
              <a:rPr sz="1452" spc="10" dirty="0">
                <a:latin typeface="Arial"/>
                <a:cs typeface="Arial"/>
              </a:rPr>
              <a:t>48</a:t>
            </a:r>
            <a:endParaRPr sz="1452">
              <a:latin typeface="Arial"/>
              <a:cs typeface="Arial"/>
            </a:endParaRPr>
          </a:p>
        </p:txBody>
      </p:sp>
      <p:sp>
        <p:nvSpPr>
          <p:cNvPr id="31" name="text 1"/>
          <p:cNvSpPr txBox="1"/>
          <p:nvPr/>
        </p:nvSpPr>
        <p:spPr>
          <a:xfrm rot="-5400000">
            <a:off x="1028884" y="3446659"/>
            <a:ext cx="1778372" cy="223459"/>
          </a:xfrm>
          <a:prstGeom prst="rect">
            <a:avLst/>
          </a:prstGeom>
        </p:spPr>
        <p:txBody>
          <a:bodyPr wrap="none" lIns="0" tIns="0" rIns="0" bIns="0">
            <a:spAutoFit/>
          </a:bodyPr>
          <a:lstStyle/>
          <a:p>
            <a:pPr>
              <a:defRPr/>
            </a:pPr>
            <a:r>
              <a:rPr sz="1452" spc="10" dirty="0">
                <a:latin typeface="Arial"/>
                <a:cs typeface="Arial"/>
              </a:rPr>
              <a:t>Mean LDL-C (mg/dL)</a:t>
            </a:r>
            <a:endParaRPr sz="1361">
              <a:latin typeface="Arial"/>
              <a:cs typeface="Arial"/>
            </a:endParaRPr>
          </a:p>
        </p:txBody>
      </p:sp>
      <p:sp>
        <p:nvSpPr>
          <p:cNvPr id="224" name="text 1"/>
          <p:cNvSpPr txBox="1"/>
          <p:nvPr/>
        </p:nvSpPr>
        <p:spPr>
          <a:xfrm>
            <a:off x="4607677" y="5821310"/>
            <a:ext cx="2461892" cy="223459"/>
          </a:xfrm>
          <a:prstGeom prst="rect">
            <a:avLst/>
          </a:prstGeom>
        </p:spPr>
        <p:txBody>
          <a:bodyPr wrap="none" lIns="0" tIns="0" rIns="0" bIns="0">
            <a:spAutoFit/>
          </a:bodyPr>
          <a:lstStyle/>
          <a:p>
            <a:pPr>
              <a:defRPr/>
            </a:pPr>
            <a:r>
              <a:rPr sz="1452" spc="10" dirty="0">
                <a:latin typeface="Arial"/>
                <a:cs typeface="Arial"/>
              </a:rPr>
              <a:t>Months Since Randomization</a:t>
            </a:r>
            <a:endParaRPr sz="1361">
              <a:latin typeface="Arial"/>
              <a:cs typeface="Arial"/>
            </a:endParaRPr>
          </a:p>
        </p:txBody>
      </p:sp>
      <p:sp>
        <p:nvSpPr>
          <p:cNvPr id="26690" name="object 259"/>
          <p:cNvSpPr>
            <a:spLocks noChangeArrowheads="1"/>
          </p:cNvSpPr>
          <p:nvPr/>
        </p:nvSpPr>
        <p:spPr bwMode="auto">
          <a:xfrm>
            <a:off x="2984653" y="2509863"/>
            <a:ext cx="191934" cy="1503322"/>
          </a:xfrm>
          <a:custGeom>
            <a:avLst/>
            <a:gdLst>
              <a:gd name="T0" fmla="*/ 0 w 181356"/>
              <a:gd name="T1" fmla="*/ 0 h 1127760"/>
              <a:gd name="T2" fmla="*/ 181356 w 181356"/>
              <a:gd name="T3" fmla="*/ 1127760 h 1127760"/>
            </a:gdLst>
            <a:ahLst/>
            <a:cxnLst/>
            <a:rect l="T0" t="T1" r="T2" b="T3"/>
            <a:pathLst>
              <a:path w="181356" h="1127760">
                <a:moveTo>
                  <a:pt x="0" y="1037082"/>
                </a:moveTo>
                <a:lnTo>
                  <a:pt x="45338" y="1037082"/>
                </a:lnTo>
                <a:lnTo>
                  <a:pt x="45338" y="0"/>
                </a:lnTo>
                <a:lnTo>
                  <a:pt x="136016" y="0"/>
                </a:lnTo>
                <a:lnTo>
                  <a:pt x="136016" y="1037082"/>
                </a:lnTo>
                <a:lnTo>
                  <a:pt x="181356" y="1037082"/>
                </a:lnTo>
                <a:lnTo>
                  <a:pt x="90678" y="1127760"/>
                </a:lnTo>
                <a:close/>
              </a:path>
            </a:pathLst>
          </a:custGeom>
          <a:solidFill>
            <a:srgbClr val="B22222"/>
          </a:solidFill>
          <a:ln w="9525">
            <a:noFill/>
            <a:miter lim="800000"/>
            <a:headEnd/>
            <a:tailEnd/>
          </a:ln>
        </p:spPr>
        <p:txBody>
          <a:bodyPr lIns="0" tIns="0" rIns="0" bIns="0"/>
          <a:lstStyle/>
          <a:p>
            <a:endParaRPr lang="el-GR" sz="1633">
              <a:latin typeface="Calibri" pitchFamily="34" charset="0"/>
            </a:endParaRPr>
          </a:p>
        </p:txBody>
      </p:sp>
      <p:sp>
        <p:nvSpPr>
          <p:cNvPr id="26691" name="object 260"/>
          <p:cNvSpPr>
            <a:spLocks noChangeArrowheads="1"/>
          </p:cNvSpPr>
          <p:nvPr/>
        </p:nvSpPr>
        <p:spPr bwMode="auto">
          <a:xfrm>
            <a:off x="2964444" y="2487639"/>
            <a:ext cx="230659" cy="1550946"/>
          </a:xfrm>
          <a:custGeom>
            <a:avLst/>
            <a:gdLst>
              <a:gd name="T0" fmla="*/ 0 w 216408"/>
              <a:gd name="T1" fmla="*/ 0 h 1162812"/>
              <a:gd name="T2" fmla="*/ 216408 w 216408"/>
              <a:gd name="T3" fmla="*/ 1162812 h 1162812"/>
            </a:gdLst>
            <a:ahLst/>
            <a:cxnLst/>
            <a:rect l="T0" t="T1" r="T2" b="T3"/>
            <a:pathLst>
              <a:path w="216408" h="1162812">
                <a:moveTo>
                  <a:pt x="17526" y="1054608"/>
                </a:moveTo>
                <a:lnTo>
                  <a:pt x="62864" y="1054608"/>
                </a:lnTo>
                <a:lnTo>
                  <a:pt x="62864" y="17526"/>
                </a:lnTo>
                <a:lnTo>
                  <a:pt x="153542" y="17526"/>
                </a:lnTo>
                <a:lnTo>
                  <a:pt x="153542" y="1054608"/>
                </a:lnTo>
                <a:lnTo>
                  <a:pt x="198882" y="1054608"/>
                </a:lnTo>
                <a:lnTo>
                  <a:pt x="108204" y="1145286"/>
                </a:lnTo>
                <a:close/>
              </a:path>
            </a:pathLst>
          </a:custGeom>
          <a:noFill/>
          <a:ln w="35052">
            <a:solidFill>
              <a:srgbClr val="B22222"/>
            </a:solidFill>
            <a:miter lim="800000"/>
            <a:headEnd/>
            <a:tailEnd/>
          </a:ln>
        </p:spPr>
        <p:txBody>
          <a:bodyPr lIns="0" tIns="0" rIns="0" bIns="0"/>
          <a:lstStyle/>
          <a:p>
            <a:endParaRPr lang="el-GR" sz="1633">
              <a:latin typeface="Calibri" pitchFamily="34" charset="0"/>
            </a:endParaRPr>
          </a:p>
        </p:txBody>
      </p:sp>
      <p:sp>
        <p:nvSpPr>
          <p:cNvPr id="26692" name="object 261"/>
          <p:cNvSpPr>
            <a:spLocks noChangeArrowheads="1"/>
          </p:cNvSpPr>
          <p:nvPr/>
        </p:nvSpPr>
        <p:spPr bwMode="auto">
          <a:xfrm>
            <a:off x="4021765" y="2414615"/>
            <a:ext cx="190251" cy="1458873"/>
          </a:xfrm>
          <a:custGeom>
            <a:avLst/>
            <a:gdLst>
              <a:gd name="T0" fmla="*/ 0 w 179832"/>
              <a:gd name="T1" fmla="*/ 0 h 1094232"/>
              <a:gd name="T2" fmla="*/ 179832 w 179832"/>
              <a:gd name="T3" fmla="*/ 1094232 h 1094232"/>
            </a:gdLst>
            <a:ahLst/>
            <a:cxnLst/>
            <a:rect l="T0" t="T1" r="T2" b="T3"/>
            <a:pathLst>
              <a:path w="179832" h="1094232">
                <a:moveTo>
                  <a:pt x="0" y="1004316"/>
                </a:moveTo>
                <a:lnTo>
                  <a:pt x="44958" y="1004316"/>
                </a:lnTo>
                <a:lnTo>
                  <a:pt x="44958" y="0"/>
                </a:lnTo>
                <a:lnTo>
                  <a:pt x="134874" y="0"/>
                </a:lnTo>
                <a:lnTo>
                  <a:pt x="134874" y="1004316"/>
                </a:lnTo>
                <a:lnTo>
                  <a:pt x="179832" y="1004316"/>
                </a:lnTo>
                <a:lnTo>
                  <a:pt x="89916" y="1094232"/>
                </a:lnTo>
                <a:close/>
              </a:path>
            </a:pathLst>
          </a:custGeom>
          <a:solidFill>
            <a:srgbClr val="B22222"/>
          </a:solidFill>
          <a:ln w="9525">
            <a:noFill/>
            <a:miter lim="800000"/>
            <a:headEnd/>
            <a:tailEnd/>
          </a:ln>
        </p:spPr>
        <p:txBody>
          <a:bodyPr lIns="0" tIns="0" rIns="0" bIns="0"/>
          <a:lstStyle/>
          <a:p>
            <a:endParaRPr lang="el-GR" sz="1633">
              <a:latin typeface="Calibri" pitchFamily="34" charset="0"/>
            </a:endParaRPr>
          </a:p>
        </p:txBody>
      </p:sp>
      <p:sp>
        <p:nvSpPr>
          <p:cNvPr id="26693" name="object 262"/>
          <p:cNvSpPr>
            <a:spLocks noChangeArrowheads="1"/>
          </p:cNvSpPr>
          <p:nvPr/>
        </p:nvSpPr>
        <p:spPr bwMode="auto">
          <a:xfrm>
            <a:off x="4003245" y="2392392"/>
            <a:ext cx="227290" cy="1504911"/>
          </a:xfrm>
          <a:custGeom>
            <a:avLst/>
            <a:gdLst>
              <a:gd name="T0" fmla="*/ 0 w 214884"/>
              <a:gd name="T1" fmla="*/ 0 h 1129284"/>
              <a:gd name="T2" fmla="*/ 214884 w 214884"/>
              <a:gd name="T3" fmla="*/ 1129284 h 1129284"/>
            </a:gdLst>
            <a:ahLst/>
            <a:cxnLst/>
            <a:rect l="T0" t="T1" r="T2" b="T3"/>
            <a:pathLst>
              <a:path w="214884" h="1129284">
                <a:moveTo>
                  <a:pt x="17526" y="1021842"/>
                </a:moveTo>
                <a:lnTo>
                  <a:pt x="62484" y="1021842"/>
                </a:lnTo>
                <a:lnTo>
                  <a:pt x="62484" y="17526"/>
                </a:lnTo>
                <a:lnTo>
                  <a:pt x="152400" y="17526"/>
                </a:lnTo>
                <a:lnTo>
                  <a:pt x="152400" y="1021842"/>
                </a:lnTo>
                <a:lnTo>
                  <a:pt x="197358" y="1021842"/>
                </a:lnTo>
                <a:lnTo>
                  <a:pt x="107442" y="1111758"/>
                </a:lnTo>
                <a:close/>
              </a:path>
            </a:pathLst>
          </a:custGeom>
          <a:noFill/>
          <a:ln w="35052">
            <a:solidFill>
              <a:srgbClr val="B22222"/>
            </a:solidFill>
            <a:miter lim="800000"/>
            <a:headEnd/>
            <a:tailEnd/>
          </a:ln>
        </p:spPr>
        <p:txBody>
          <a:bodyPr lIns="0" tIns="0" rIns="0" bIns="0"/>
          <a:lstStyle/>
          <a:p>
            <a:endParaRPr lang="el-GR" sz="1633">
              <a:latin typeface="Calibri" pitchFamily="34" charset="0"/>
            </a:endParaRPr>
          </a:p>
        </p:txBody>
      </p:sp>
      <p:sp>
        <p:nvSpPr>
          <p:cNvPr id="26694" name="object 263"/>
          <p:cNvSpPr>
            <a:spLocks noChangeArrowheads="1"/>
          </p:cNvSpPr>
          <p:nvPr/>
        </p:nvSpPr>
        <p:spPr bwMode="auto">
          <a:xfrm>
            <a:off x="8687117" y="2278104"/>
            <a:ext cx="191934" cy="1241392"/>
          </a:xfrm>
          <a:custGeom>
            <a:avLst/>
            <a:gdLst>
              <a:gd name="T0" fmla="*/ 0 w 179832"/>
              <a:gd name="T1" fmla="*/ 0 h 932688"/>
              <a:gd name="T2" fmla="*/ 179832 w 179832"/>
              <a:gd name="T3" fmla="*/ 932688 h 932688"/>
            </a:gdLst>
            <a:ahLst/>
            <a:cxnLst/>
            <a:rect l="T0" t="T1" r="T2" b="T3"/>
            <a:pathLst>
              <a:path w="179832" h="932688">
                <a:moveTo>
                  <a:pt x="0" y="842772"/>
                </a:moveTo>
                <a:lnTo>
                  <a:pt x="44958" y="842772"/>
                </a:lnTo>
                <a:lnTo>
                  <a:pt x="44958" y="0"/>
                </a:lnTo>
                <a:lnTo>
                  <a:pt x="134873" y="0"/>
                </a:lnTo>
                <a:lnTo>
                  <a:pt x="134873" y="842772"/>
                </a:lnTo>
                <a:lnTo>
                  <a:pt x="179832" y="842772"/>
                </a:lnTo>
                <a:lnTo>
                  <a:pt x="89916" y="932688"/>
                </a:lnTo>
                <a:close/>
              </a:path>
            </a:pathLst>
          </a:custGeom>
          <a:solidFill>
            <a:srgbClr val="B22222"/>
          </a:solidFill>
          <a:ln w="9525">
            <a:noFill/>
            <a:miter lim="800000"/>
            <a:headEnd/>
            <a:tailEnd/>
          </a:ln>
        </p:spPr>
        <p:txBody>
          <a:bodyPr lIns="0" tIns="0" rIns="0" bIns="0"/>
          <a:lstStyle/>
          <a:p>
            <a:endParaRPr lang="el-GR" sz="1633">
              <a:latin typeface="Calibri" pitchFamily="34" charset="0"/>
            </a:endParaRPr>
          </a:p>
        </p:txBody>
      </p:sp>
      <p:sp>
        <p:nvSpPr>
          <p:cNvPr id="26695" name="object 264"/>
          <p:cNvSpPr>
            <a:spLocks noChangeArrowheads="1"/>
          </p:cNvSpPr>
          <p:nvPr/>
        </p:nvSpPr>
        <p:spPr bwMode="auto">
          <a:xfrm>
            <a:off x="8668592" y="2254283"/>
            <a:ext cx="228974" cy="1289016"/>
          </a:xfrm>
          <a:custGeom>
            <a:avLst/>
            <a:gdLst>
              <a:gd name="T0" fmla="*/ 0 w 214885"/>
              <a:gd name="T1" fmla="*/ 0 h 967740"/>
              <a:gd name="T2" fmla="*/ 214885 w 214885"/>
              <a:gd name="T3" fmla="*/ 967740 h 967740"/>
            </a:gdLst>
            <a:ahLst/>
            <a:cxnLst/>
            <a:rect l="T0" t="T1" r="T2" b="T3"/>
            <a:pathLst>
              <a:path w="214885" h="967740">
                <a:moveTo>
                  <a:pt x="17527" y="860299"/>
                </a:moveTo>
                <a:lnTo>
                  <a:pt x="62485" y="860299"/>
                </a:lnTo>
                <a:lnTo>
                  <a:pt x="62485" y="17527"/>
                </a:lnTo>
                <a:lnTo>
                  <a:pt x="152400" y="17527"/>
                </a:lnTo>
                <a:lnTo>
                  <a:pt x="152400" y="860299"/>
                </a:lnTo>
                <a:lnTo>
                  <a:pt x="197359" y="860299"/>
                </a:lnTo>
                <a:lnTo>
                  <a:pt x="107443" y="950215"/>
                </a:lnTo>
                <a:close/>
              </a:path>
            </a:pathLst>
          </a:custGeom>
          <a:noFill/>
          <a:ln w="35052">
            <a:solidFill>
              <a:srgbClr val="B22222"/>
            </a:solidFill>
            <a:miter lim="800000"/>
            <a:headEnd/>
            <a:tailEnd/>
          </a:ln>
        </p:spPr>
        <p:txBody>
          <a:bodyPr lIns="0" tIns="0" rIns="0" bIns="0"/>
          <a:lstStyle/>
          <a:p>
            <a:endParaRPr lang="el-GR" sz="1633">
              <a:latin typeface="Calibri" pitchFamily="34" charset="0"/>
            </a:endParaRPr>
          </a:p>
        </p:txBody>
      </p:sp>
      <p:sp>
        <p:nvSpPr>
          <p:cNvPr id="225" name="text 1"/>
          <p:cNvSpPr txBox="1"/>
          <p:nvPr/>
        </p:nvSpPr>
        <p:spPr>
          <a:xfrm>
            <a:off x="3220357" y="2497174"/>
            <a:ext cx="557525" cy="223459"/>
          </a:xfrm>
          <a:prstGeom prst="rect">
            <a:avLst/>
          </a:prstGeom>
        </p:spPr>
        <p:txBody>
          <a:bodyPr wrap="none" lIns="0" tIns="0" rIns="0" bIns="0">
            <a:spAutoFit/>
          </a:bodyPr>
          <a:lstStyle/>
          <a:p>
            <a:pPr>
              <a:defRPr/>
            </a:pPr>
            <a:r>
              <a:rPr sz="1452" spc="10" dirty="0">
                <a:solidFill>
                  <a:srgbClr val="B22222"/>
                </a:solidFill>
                <a:latin typeface="Arial"/>
                <a:cs typeface="Arial"/>
              </a:rPr>
              <a:t>D </a:t>
            </a:r>
            <a:r>
              <a:rPr sz="1452" b="1" spc="10" dirty="0">
                <a:solidFill>
                  <a:srgbClr val="B22222"/>
                </a:solidFill>
                <a:latin typeface="Arial"/>
                <a:cs typeface="Arial"/>
              </a:rPr>
              <a:t>55.7</a:t>
            </a:r>
            <a:endParaRPr sz="1452">
              <a:latin typeface="Arial"/>
              <a:cs typeface="Arial"/>
            </a:endParaRPr>
          </a:p>
        </p:txBody>
      </p:sp>
      <p:sp>
        <p:nvSpPr>
          <p:cNvPr id="226" name="text 1"/>
          <p:cNvSpPr txBox="1"/>
          <p:nvPr/>
        </p:nvSpPr>
        <p:spPr>
          <a:xfrm>
            <a:off x="3220357" y="2889265"/>
            <a:ext cx="597921" cy="237309"/>
          </a:xfrm>
          <a:prstGeom prst="rect">
            <a:avLst/>
          </a:prstGeom>
        </p:spPr>
        <p:txBody>
          <a:bodyPr wrap="none" lIns="0" tIns="0" rIns="0" bIns="0">
            <a:spAutoFit/>
          </a:bodyPr>
          <a:lstStyle/>
          <a:p>
            <a:pPr>
              <a:defRPr/>
            </a:pPr>
            <a:r>
              <a:rPr sz="1542" b="1" spc="10" dirty="0">
                <a:solidFill>
                  <a:srgbClr val="B22222"/>
                </a:solidFill>
                <a:latin typeface="Arial"/>
                <a:cs typeface="Arial"/>
              </a:rPr>
              <a:t>mg/dL</a:t>
            </a:r>
            <a:endParaRPr sz="1452">
              <a:latin typeface="Arial"/>
              <a:cs typeface="Arial"/>
            </a:endParaRPr>
          </a:p>
        </p:txBody>
      </p:sp>
      <p:sp>
        <p:nvSpPr>
          <p:cNvPr id="227" name="text 1"/>
          <p:cNvSpPr txBox="1"/>
          <p:nvPr/>
        </p:nvSpPr>
        <p:spPr>
          <a:xfrm>
            <a:off x="3220358" y="3538536"/>
            <a:ext cx="680956" cy="237309"/>
          </a:xfrm>
          <a:prstGeom prst="rect">
            <a:avLst/>
          </a:prstGeom>
        </p:spPr>
        <p:txBody>
          <a:bodyPr wrap="none" lIns="0" tIns="0" rIns="0" bIns="0">
            <a:spAutoFit/>
          </a:bodyPr>
          <a:lstStyle/>
          <a:p>
            <a:pPr>
              <a:defRPr/>
            </a:pPr>
            <a:r>
              <a:rPr sz="1542" b="1" spc="10" dirty="0">
                <a:solidFill>
                  <a:srgbClr val="B22222"/>
                </a:solidFill>
                <a:latin typeface="Arial"/>
                <a:cs typeface="Arial"/>
              </a:rPr>
              <a:t>–62.7%</a:t>
            </a:r>
            <a:endParaRPr sz="1542">
              <a:latin typeface="Arial"/>
              <a:cs typeface="Arial"/>
            </a:endParaRPr>
          </a:p>
        </p:txBody>
      </p:sp>
      <p:sp>
        <p:nvSpPr>
          <p:cNvPr id="265" name="text 1"/>
          <p:cNvSpPr txBox="1"/>
          <p:nvPr/>
        </p:nvSpPr>
        <p:spPr>
          <a:xfrm>
            <a:off x="4309668" y="2413038"/>
            <a:ext cx="557525" cy="223459"/>
          </a:xfrm>
          <a:prstGeom prst="rect">
            <a:avLst/>
          </a:prstGeom>
        </p:spPr>
        <p:txBody>
          <a:bodyPr wrap="none" lIns="0" tIns="0" rIns="0" bIns="0">
            <a:spAutoFit/>
          </a:bodyPr>
          <a:lstStyle/>
          <a:p>
            <a:pPr>
              <a:defRPr/>
            </a:pPr>
            <a:r>
              <a:rPr sz="1452" spc="10" dirty="0">
                <a:solidFill>
                  <a:srgbClr val="B22222"/>
                </a:solidFill>
                <a:latin typeface="Arial"/>
                <a:cs typeface="Arial"/>
              </a:rPr>
              <a:t>D </a:t>
            </a:r>
            <a:r>
              <a:rPr sz="1452" b="1" spc="10" dirty="0">
                <a:solidFill>
                  <a:srgbClr val="B22222"/>
                </a:solidFill>
                <a:latin typeface="Arial"/>
                <a:cs typeface="Arial"/>
              </a:rPr>
              <a:t>54.1</a:t>
            </a:r>
            <a:endParaRPr sz="1452">
              <a:latin typeface="Arial"/>
              <a:cs typeface="Arial"/>
            </a:endParaRPr>
          </a:p>
        </p:txBody>
      </p:sp>
      <p:sp>
        <p:nvSpPr>
          <p:cNvPr id="266" name="text 1"/>
          <p:cNvSpPr txBox="1"/>
          <p:nvPr/>
        </p:nvSpPr>
        <p:spPr>
          <a:xfrm>
            <a:off x="4309668" y="2805128"/>
            <a:ext cx="597921" cy="237309"/>
          </a:xfrm>
          <a:prstGeom prst="rect">
            <a:avLst/>
          </a:prstGeom>
        </p:spPr>
        <p:txBody>
          <a:bodyPr wrap="none" lIns="0" tIns="0" rIns="0" bIns="0">
            <a:spAutoFit/>
          </a:bodyPr>
          <a:lstStyle/>
          <a:p>
            <a:pPr>
              <a:defRPr/>
            </a:pPr>
            <a:r>
              <a:rPr sz="1542" b="1" spc="10" dirty="0">
                <a:solidFill>
                  <a:srgbClr val="B22222"/>
                </a:solidFill>
                <a:latin typeface="Arial"/>
                <a:cs typeface="Arial"/>
              </a:rPr>
              <a:t>mg/dL</a:t>
            </a:r>
            <a:endParaRPr sz="1452">
              <a:latin typeface="Arial"/>
              <a:cs typeface="Arial"/>
            </a:endParaRPr>
          </a:p>
        </p:txBody>
      </p:sp>
      <p:sp>
        <p:nvSpPr>
          <p:cNvPr id="267" name="text 1"/>
          <p:cNvSpPr txBox="1"/>
          <p:nvPr/>
        </p:nvSpPr>
        <p:spPr>
          <a:xfrm>
            <a:off x="4309669" y="3454401"/>
            <a:ext cx="680956" cy="237309"/>
          </a:xfrm>
          <a:prstGeom prst="rect">
            <a:avLst/>
          </a:prstGeom>
        </p:spPr>
        <p:txBody>
          <a:bodyPr wrap="none" lIns="0" tIns="0" rIns="0" bIns="0">
            <a:spAutoFit/>
          </a:bodyPr>
          <a:lstStyle/>
          <a:p>
            <a:pPr>
              <a:defRPr/>
            </a:pPr>
            <a:r>
              <a:rPr sz="1542" b="1" spc="10" dirty="0">
                <a:solidFill>
                  <a:srgbClr val="B22222"/>
                </a:solidFill>
                <a:latin typeface="Arial"/>
                <a:cs typeface="Arial"/>
              </a:rPr>
              <a:t>–61.0%</a:t>
            </a:r>
            <a:endParaRPr sz="1542">
              <a:latin typeface="Arial"/>
              <a:cs typeface="Arial"/>
            </a:endParaRPr>
          </a:p>
        </p:txBody>
      </p:sp>
      <p:sp>
        <p:nvSpPr>
          <p:cNvPr id="268" name="text 1"/>
          <p:cNvSpPr txBox="1"/>
          <p:nvPr/>
        </p:nvSpPr>
        <p:spPr>
          <a:xfrm>
            <a:off x="8912719" y="2084433"/>
            <a:ext cx="557525" cy="223459"/>
          </a:xfrm>
          <a:prstGeom prst="rect">
            <a:avLst/>
          </a:prstGeom>
        </p:spPr>
        <p:txBody>
          <a:bodyPr wrap="none" lIns="0" tIns="0" rIns="0" bIns="0">
            <a:spAutoFit/>
          </a:bodyPr>
          <a:lstStyle/>
          <a:p>
            <a:pPr>
              <a:defRPr/>
            </a:pPr>
            <a:r>
              <a:rPr sz="1452" spc="10" dirty="0">
                <a:solidFill>
                  <a:srgbClr val="B22222"/>
                </a:solidFill>
                <a:latin typeface="Arial"/>
                <a:cs typeface="Arial"/>
              </a:rPr>
              <a:t>D </a:t>
            </a:r>
            <a:r>
              <a:rPr sz="1452" b="1" spc="10" dirty="0">
                <a:solidFill>
                  <a:srgbClr val="B22222"/>
                </a:solidFill>
                <a:latin typeface="Arial"/>
                <a:cs typeface="Arial"/>
              </a:rPr>
              <a:t>48.1</a:t>
            </a:r>
            <a:endParaRPr sz="1452">
              <a:latin typeface="Arial"/>
              <a:cs typeface="Arial"/>
            </a:endParaRPr>
          </a:p>
        </p:txBody>
      </p:sp>
      <p:sp>
        <p:nvSpPr>
          <p:cNvPr id="269" name="text 1"/>
          <p:cNvSpPr txBox="1"/>
          <p:nvPr/>
        </p:nvSpPr>
        <p:spPr>
          <a:xfrm>
            <a:off x="8912719" y="2476523"/>
            <a:ext cx="597921" cy="237309"/>
          </a:xfrm>
          <a:prstGeom prst="rect">
            <a:avLst/>
          </a:prstGeom>
        </p:spPr>
        <p:txBody>
          <a:bodyPr wrap="none" lIns="0" tIns="0" rIns="0" bIns="0">
            <a:spAutoFit/>
          </a:bodyPr>
          <a:lstStyle/>
          <a:p>
            <a:pPr>
              <a:defRPr/>
            </a:pPr>
            <a:r>
              <a:rPr sz="1542" b="1" spc="10" dirty="0">
                <a:solidFill>
                  <a:srgbClr val="B22222"/>
                </a:solidFill>
                <a:latin typeface="Arial"/>
                <a:cs typeface="Arial"/>
              </a:rPr>
              <a:t>mg/dL</a:t>
            </a:r>
            <a:endParaRPr sz="1452">
              <a:latin typeface="Arial"/>
              <a:cs typeface="Arial"/>
            </a:endParaRPr>
          </a:p>
        </p:txBody>
      </p:sp>
      <p:sp>
        <p:nvSpPr>
          <p:cNvPr id="270" name="text 1"/>
          <p:cNvSpPr txBox="1"/>
          <p:nvPr/>
        </p:nvSpPr>
        <p:spPr>
          <a:xfrm>
            <a:off x="8912722" y="3128972"/>
            <a:ext cx="680956" cy="237309"/>
          </a:xfrm>
          <a:prstGeom prst="rect">
            <a:avLst/>
          </a:prstGeom>
        </p:spPr>
        <p:txBody>
          <a:bodyPr wrap="none" lIns="0" tIns="0" rIns="0" bIns="0">
            <a:spAutoFit/>
          </a:bodyPr>
          <a:lstStyle/>
          <a:p>
            <a:pPr>
              <a:defRPr/>
            </a:pPr>
            <a:r>
              <a:rPr sz="1542" b="1" spc="10" dirty="0">
                <a:solidFill>
                  <a:srgbClr val="B22222"/>
                </a:solidFill>
                <a:latin typeface="Arial"/>
                <a:cs typeface="Arial"/>
              </a:rPr>
              <a:t>–54.7%</a:t>
            </a:r>
            <a:endParaRPr sz="1542">
              <a:latin typeface="Arial"/>
              <a:cs typeface="Arial"/>
            </a:endParaRPr>
          </a:p>
        </p:txBody>
      </p:sp>
      <p:sp>
        <p:nvSpPr>
          <p:cNvPr id="271" name="text 1"/>
          <p:cNvSpPr txBox="1"/>
          <p:nvPr/>
        </p:nvSpPr>
        <p:spPr>
          <a:xfrm>
            <a:off x="3474721" y="1002033"/>
            <a:ext cx="5251116" cy="369332"/>
          </a:xfrm>
          <a:prstGeom prst="rect">
            <a:avLst/>
          </a:prstGeom>
        </p:spPr>
        <p:txBody>
          <a:bodyPr wrap="square" lIns="0" tIns="0" rIns="0" bIns="0">
            <a:spAutoFit/>
          </a:bodyPr>
          <a:lstStyle/>
          <a:p>
            <a:pPr algn="ctr">
              <a:defRPr/>
            </a:pPr>
            <a:r>
              <a:rPr sz="2400" b="1" spc="10" dirty="0">
                <a:latin typeface="Arial" panose="020B0604020202020204" pitchFamily="34" charset="0"/>
                <a:cs typeface="Arial" panose="020B0604020202020204" pitchFamily="34" charset="0"/>
              </a:rPr>
              <a:t>LDL-C: On-Treatment Analysis</a:t>
            </a:r>
            <a:endParaRPr sz="2400" b="1" dirty="0">
              <a:latin typeface="Arial" panose="020B0604020202020204" pitchFamily="34" charset="0"/>
              <a:cs typeface="Arial" panose="020B0604020202020204" pitchFamily="34" charset="0"/>
            </a:endParaRPr>
          </a:p>
        </p:txBody>
      </p:sp>
      <p:sp>
        <p:nvSpPr>
          <p:cNvPr id="272" name="text 1"/>
          <p:cNvSpPr txBox="1"/>
          <p:nvPr/>
        </p:nvSpPr>
        <p:spPr>
          <a:xfrm>
            <a:off x="6717263" y="1857426"/>
            <a:ext cx="944518" cy="279179"/>
          </a:xfrm>
          <a:prstGeom prst="rect">
            <a:avLst/>
          </a:prstGeom>
        </p:spPr>
        <p:txBody>
          <a:bodyPr lIns="0" tIns="0" rIns="0" bIns="0">
            <a:spAutoFit/>
          </a:bodyPr>
          <a:lstStyle/>
          <a:p>
            <a:pPr>
              <a:defRPr/>
            </a:pPr>
            <a:r>
              <a:rPr sz="1814" b="1" spc="10" dirty="0">
                <a:solidFill>
                  <a:srgbClr val="4682B4"/>
                </a:solidFill>
                <a:latin typeface="Arial"/>
                <a:cs typeface="Arial"/>
              </a:rPr>
              <a:t>Placebo</a:t>
            </a:r>
            <a:endParaRPr sz="1724">
              <a:latin typeface="Arial"/>
              <a:cs typeface="Arial"/>
            </a:endParaRPr>
          </a:p>
        </p:txBody>
      </p:sp>
      <p:sp>
        <p:nvSpPr>
          <p:cNvPr id="273" name="text 1"/>
          <p:cNvSpPr txBox="1"/>
          <p:nvPr/>
        </p:nvSpPr>
        <p:spPr>
          <a:xfrm>
            <a:off x="6718954" y="4017957"/>
            <a:ext cx="1293624" cy="279179"/>
          </a:xfrm>
          <a:prstGeom prst="rect">
            <a:avLst/>
          </a:prstGeom>
        </p:spPr>
        <p:txBody>
          <a:bodyPr wrap="none" lIns="0" tIns="0" rIns="0" bIns="0">
            <a:spAutoFit/>
          </a:bodyPr>
          <a:lstStyle/>
          <a:p>
            <a:pPr>
              <a:defRPr/>
            </a:pPr>
            <a:r>
              <a:rPr sz="1814" b="1" spc="10" dirty="0">
                <a:solidFill>
                  <a:srgbClr val="B22222"/>
                </a:solidFill>
                <a:latin typeface="Arial"/>
                <a:cs typeface="Arial"/>
              </a:rPr>
              <a:t>Alirocumab</a:t>
            </a:r>
            <a:endParaRPr sz="1724">
              <a:latin typeface="Arial"/>
              <a:cs typeface="Arial"/>
            </a:endParaRPr>
          </a:p>
        </p:txBody>
      </p:sp>
      <p:sp>
        <p:nvSpPr>
          <p:cNvPr id="274" name="text 1"/>
          <p:cNvSpPr txBox="1"/>
          <p:nvPr/>
        </p:nvSpPr>
        <p:spPr>
          <a:xfrm>
            <a:off x="2610884" y="6168957"/>
            <a:ext cx="7559121" cy="215444"/>
          </a:xfrm>
          <a:prstGeom prst="rect">
            <a:avLst/>
          </a:prstGeom>
        </p:spPr>
        <p:txBody>
          <a:bodyPr wrap="none" lIns="0" tIns="0" rIns="0" bIns="0">
            <a:spAutoFit/>
          </a:bodyPr>
          <a:lstStyle/>
          <a:p>
            <a:pPr>
              <a:defRPr/>
            </a:pPr>
            <a:r>
              <a:rPr sz="1400" spc="10" dirty="0">
                <a:latin typeface="Arial" panose="020B0604020202020204" pitchFamily="34" charset="0"/>
                <a:cs typeface="Arial" panose="020B0604020202020204" pitchFamily="34" charset="0"/>
              </a:rPr>
              <a:t>Excludes LDL-C values after premature treatment discontinuation or blinded switch to placebo</a:t>
            </a:r>
            <a:endParaRPr sz="1400" dirty="0">
              <a:latin typeface="Arial" panose="020B0604020202020204" pitchFamily="34" charset="0"/>
              <a:cs typeface="Arial" panose="020B0604020202020204" pitchFamily="34" charset="0"/>
            </a:endParaRPr>
          </a:p>
        </p:txBody>
      </p:sp>
      <p:sp>
        <p:nvSpPr>
          <p:cNvPr id="275" name="text 1"/>
          <p:cNvSpPr txBox="1"/>
          <p:nvPr/>
        </p:nvSpPr>
        <p:spPr>
          <a:xfrm>
            <a:off x="4261336" y="6475570"/>
            <a:ext cx="5908669" cy="215444"/>
          </a:xfrm>
          <a:prstGeom prst="rect">
            <a:avLst/>
          </a:prstGeom>
        </p:spPr>
        <p:txBody>
          <a:bodyPr wrap="none" lIns="0" tIns="0" rIns="0" bIns="0">
            <a:spAutoFit/>
          </a:bodyPr>
          <a:lstStyle/>
          <a:p>
            <a:pPr>
              <a:defRPr/>
            </a:pPr>
            <a:r>
              <a:rPr sz="1400" spc="10" dirty="0">
                <a:latin typeface="Arial" panose="020B0604020202020204" pitchFamily="34" charset="0"/>
                <a:cs typeface="Arial" panose="020B0604020202020204" pitchFamily="34" charset="0"/>
              </a:rPr>
              <a:t>Approximately 75% of months of active treatment were at the 75 mg dose</a:t>
            </a:r>
            <a:endParaRPr sz="1400" dirty="0">
              <a:latin typeface="Arial" panose="020B0604020202020204" pitchFamily="34" charset="0"/>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70CDF5C-4580-2EF0-2F72-E60E613F8AED}"/>
              </a:ext>
            </a:extLst>
          </p:cNvPr>
          <p:cNvSpPr>
            <a:spLocks noGrp="1"/>
          </p:cNvSpPr>
          <p:nvPr>
            <p:ph type="title"/>
          </p:nvPr>
        </p:nvSpPr>
        <p:spPr/>
        <p:txBody>
          <a:bodyPr/>
          <a:lstStyle/>
          <a:p>
            <a:endParaRPr lang="el-GR" dirty="0"/>
          </a:p>
        </p:txBody>
      </p:sp>
      <p:sp>
        <p:nvSpPr>
          <p:cNvPr id="3" name="Θέση περιεχομένου 2">
            <a:extLst>
              <a:ext uri="{FF2B5EF4-FFF2-40B4-BE49-F238E27FC236}">
                <a16:creationId xmlns:a16="http://schemas.microsoft.com/office/drawing/2014/main" id="{0C776DF3-3A46-2CDF-AD75-A7DD800B0419}"/>
              </a:ext>
            </a:extLst>
          </p:cNvPr>
          <p:cNvSpPr>
            <a:spLocks noGrp="1"/>
          </p:cNvSpPr>
          <p:nvPr>
            <p:ph idx="1"/>
          </p:nvPr>
        </p:nvSpPr>
        <p:spPr>
          <a:xfrm>
            <a:off x="2132012" y="2124075"/>
            <a:ext cx="8915400" cy="3777622"/>
          </a:xfrm>
        </p:spPr>
        <p:txBody>
          <a:bodyPr>
            <a:normAutofit/>
          </a:bodyPr>
          <a:lstStyle/>
          <a:p>
            <a:pPr algn="ctr"/>
            <a:r>
              <a:rPr lang="el-GR" sz="2400" dirty="0">
                <a:latin typeface="Arial" panose="020B0604020202020204" pitchFamily="34" charset="0"/>
                <a:cs typeface="Arial" panose="020B0604020202020204" pitchFamily="34" charset="0"/>
              </a:rPr>
              <a:t>Υπάρχουν περιορισμοί στη διενέργεια </a:t>
            </a:r>
            <a:r>
              <a:rPr lang="el-GR" sz="2400" dirty="0" err="1">
                <a:latin typeface="Arial" panose="020B0604020202020204" pitchFamily="34" charset="0"/>
                <a:cs typeface="Arial" panose="020B0604020202020204" pitchFamily="34" charset="0"/>
              </a:rPr>
              <a:t>θρομβόλυσης</a:t>
            </a:r>
            <a:r>
              <a:rPr lang="el-GR" sz="2400" dirty="0">
                <a:latin typeface="Arial" panose="020B0604020202020204" pitchFamily="34" charset="0"/>
                <a:cs typeface="Arial" panose="020B0604020202020204" pitchFamily="34" charset="0"/>
              </a:rPr>
              <a:t> και </a:t>
            </a:r>
            <a:r>
              <a:rPr lang="el-GR" sz="2400" dirty="0" err="1">
                <a:latin typeface="Arial" panose="020B0604020202020204" pitchFamily="34" charset="0"/>
                <a:cs typeface="Arial" panose="020B0604020202020204" pitchFamily="34" charset="0"/>
              </a:rPr>
              <a:t>θρομβεκτομής</a:t>
            </a:r>
            <a:r>
              <a:rPr lang="el-GR" sz="2400" dirty="0">
                <a:latin typeface="Arial" panose="020B0604020202020204" pitchFamily="34" charset="0"/>
                <a:cs typeface="Arial" panose="020B0604020202020204" pitchFamily="34" charset="0"/>
              </a:rPr>
              <a:t> σε ασθενείς με ΣΔ</a:t>
            </a:r>
            <a:r>
              <a:rPr lang="en-US" sz="2400" dirty="0">
                <a:latin typeface="Arial" panose="020B0604020202020204" pitchFamily="34" charset="0"/>
                <a:cs typeface="Arial" panose="020B0604020202020204" pitchFamily="34" charset="0"/>
              </a:rPr>
              <a:t>;</a:t>
            </a:r>
            <a:endParaRPr lang="el-G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22123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Image"/>
          <p:cNvPicPr>
            <a:picLocks noChangeAspect="1"/>
          </p:cNvPicPr>
          <p:nvPr/>
        </p:nvPicPr>
        <p:blipFill>
          <a:blip r:embed="rId3"/>
          <a:srcRect/>
          <a:stretch>
            <a:fillRect/>
          </a:stretch>
        </p:blipFill>
        <p:spPr bwMode="auto">
          <a:xfrm>
            <a:off x="10539572" y="153285"/>
            <a:ext cx="1368793" cy="528624"/>
          </a:xfrm>
          <a:prstGeom prst="rect">
            <a:avLst/>
          </a:prstGeom>
          <a:noFill/>
          <a:ln w="9525">
            <a:noFill/>
            <a:miter lim="800000"/>
            <a:headEnd/>
            <a:tailEnd/>
          </a:ln>
        </p:spPr>
      </p:pic>
      <p:sp>
        <p:nvSpPr>
          <p:cNvPr id="28676" name="text 1"/>
          <p:cNvSpPr txBox="1">
            <a:spLocks noChangeArrowheads="1"/>
          </p:cNvSpPr>
          <p:nvPr/>
        </p:nvSpPr>
        <p:spPr bwMode="auto">
          <a:xfrm>
            <a:off x="10342131" y="71535"/>
            <a:ext cx="65" cy="223459"/>
          </a:xfrm>
          <a:prstGeom prst="rect">
            <a:avLst/>
          </a:prstGeom>
          <a:noFill/>
          <a:ln w="9525">
            <a:noFill/>
            <a:miter lim="800000"/>
            <a:headEnd/>
            <a:tailEnd/>
          </a:ln>
        </p:spPr>
        <p:txBody>
          <a:bodyPr wrap="none" lIns="0" tIns="0" rIns="0" bIns="0">
            <a:spAutoFit/>
          </a:bodyPr>
          <a:lstStyle/>
          <a:p>
            <a:endParaRPr lang="el-GR" sz="1452" dirty="0">
              <a:latin typeface="Calibri" pitchFamily="34" charset="0"/>
              <a:cs typeface="Calibri" pitchFamily="34" charset="0"/>
            </a:endParaRPr>
          </a:p>
        </p:txBody>
      </p:sp>
      <p:sp>
        <p:nvSpPr>
          <p:cNvPr id="4" name="text 1"/>
          <p:cNvSpPr txBox="1"/>
          <p:nvPr/>
        </p:nvSpPr>
        <p:spPr>
          <a:xfrm>
            <a:off x="3903063" y="681909"/>
            <a:ext cx="5223386" cy="369332"/>
          </a:xfrm>
          <a:prstGeom prst="rect">
            <a:avLst/>
          </a:prstGeom>
        </p:spPr>
        <p:txBody>
          <a:bodyPr wrap="square" lIns="0" tIns="0" rIns="0" bIns="0">
            <a:spAutoFit/>
          </a:bodyPr>
          <a:lstStyle/>
          <a:p>
            <a:pPr>
              <a:defRPr/>
            </a:pPr>
            <a:r>
              <a:rPr sz="2400" b="1" spc="10" dirty="0">
                <a:latin typeface="Arial" pitchFamily="34" charset="0"/>
                <a:cs typeface="Arial" pitchFamily="34" charset="0"/>
              </a:rPr>
              <a:t>Primary Efficacy Endpoint: MACE</a:t>
            </a:r>
            <a:endParaRPr sz="2400" b="1" dirty="0">
              <a:latin typeface="Arial" pitchFamily="34" charset="0"/>
              <a:cs typeface="Arial" pitchFamily="34" charset="0"/>
            </a:endParaRPr>
          </a:p>
        </p:txBody>
      </p:sp>
      <p:sp>
        <p:nvSpPr>
          <p:cNvPr id="28678" name="object 268"/>
          <p:cNvSpPr>
            <a:spLocks noChangeArrowheads="1"/>
          </p:cNvSpPr>
          <p:nvPr/>
        </p:nvSpPr>
        <p:spPr bwMode="auto">
          <a:xfrm>
            <a:off x="5570710" y="5014882"/>
            <a:ext cx="3355481" cy="492112"/>
          </a:xfrm>
          <a:custGeom>
            <a:avLst/>
            <a:gdLst>
              <a:gd name="T0" fmla="*/ 0 w 3163824"/>
              <a:gd name="T1" fmla="*/ 0 h 368808"/>
              <a:gd name="T2" fmla="*/ 3163824 w 3163824"/>
              <a:gd name="T3" fmla="*/ 368808 h 368808"/>
            </a:gdLst>
            <a:ahLst/>
            <a:cxnLst/>
            <a:rect l="T0" t="T1" r="T2" b="T3"/>
            <a:pathLst>
              <a:path w="3163824" h="368808">
                <a:moveTo>
                  <a:pt x="0" y="368808"/>
                </a:moveTo>
                <a:lnTo>
                  <a:pt x="0" y="0"/>
                </a:lnTo>
                <a:lnTo>
                  <a:pt x="3163824" y="0"/>
                </a:lnTo>
                <a:lnTo>
                  <a:pt x="3163824" y="368808"/>
                </a:lnTo>
                <a:lnTo>
                  <a:pt x="0" y="368808"/>
                </a:lnTo>
                <a:close/>
              </a:path>
            </a:pathLst>
          </a:custGeom>
          <a:solidFill>
            <a:srgbClr val="FFFFFF"/>
          </a:solidFill>
          <a:ln w="9525">
            <a:noFill/>
            <a:miter lim="800000"/>
            <a:headEnd/>
            <a:tailEnd/>
          </a:ln>
        </p:spPr>
        <p:txBody>
          <a:bodyPr lIns="0" tIns="0" rIns="0" bIns="0"/>
          <a:lstStyle/>
          <a:p>
            <a:endParaRPr lang="el-GR" sz="1633">
              <a:latin typeface="Calibri" pitchFamily="34" charset="0"/>
            </a:endParaRPr>
          </a:p>
        </p:txBody>
      </p:sp>
      <p:pic>
        <p:nvPicPr>
          <p:cNvPr id="28679" name="Image"/>
          <p:cNvPicPr>
            <a:picLocks noChangeAspect="1"/>
          </p:cNvPicPr>
          <p:nvPr/>
        </p:nvPicPr>
        <p:blipFill>
          <a:blip r:embed="rId4"/>
          <a:srcRect/>
          <a:stretch>
            <a:fillRect/>
          </a:stretch>
        </p:blipFill>
        <p:spPr bwMode="auto">
          <a:xfrm>
            <a:off x="3523410" y="1515115"/>
            <a:ext cx="5788329" cy="4981444"/>
          </a:xfrm>
          <a:prstGeom prst="rect">
            <a:avLst/>
          </a:prstGeom>
          <a:noFill/>
          <a:ln w="9525">
            <a:noFill/>
            <a:miter lim="800000"/>
            <a:headEnd/>
            <a:tailEnd/>
          </a:ln>
        </p:spPr>
      </p:pic>
      <p:sp>
        <p:nvSpPr>
          <p:cNvPr id="5" name="text 1"/>
          <p:cNvSpPr txBox="1"/>
          <p:nvPr/>
        </p:nvSpPr>
        <p:spPr>
          <a:xfrm>
            <a:off x="7424054" y="1843118"/>
            <a:ext cx="1518637" cy="223459"/>
          </a:xfrm>
          <a:prstGeom prst="rect">
            <a:avLst/>
          </a:prstGeom>
        </p:spPr>
        <p:txBody>
          <a:bodyPr lIns="0" tIns="0" rIns="0" bIns="0">
            <a:spAutoFit/>
          </a:bodyPr>
          <a:lstStyle/>
          <a:p>
            <a:pPr>
              <a:defRPr/>
            </a:pPr>
            <a:r>
              <a:rPr lang="en-US" sz="1452" spc="10" dirty="0">
                <a:latin typeface="Arial" panose="020B0604020202020204" pitchFamily="34" charset="0"/>
                <a:cs typeface="Arial" panose="020B0604020202020204" pitchFamily="34" charset="0"/>
              </a:rPr>
              <a:t>       </a:t>
            </a:r>
            <a:r>
              <a:rPr sz="1452" spc="10" dirty="0">
                <a:latin typeface="Arial" panose="020B0604020202020204" pitchFamily="34" charset="0"/>
                <a:cs typeface="Arial" panose="020B0604020202020204" pitchFamily="34" charset="0"/>
              </a:rPr>
              <a:t>ARR* 1.6%</a:t>
            </a:r>
            <a:endParaRPr sz="1452" dirty="0">
              <a:latin typeface="Arial" panose="020B0604020202020204" pitchFamily="34" charset="0"/>
              <a:cs typeface="Arial" panose="020B0604020202020204" pitchFamily="34" charset="0"/>
            </a:endParaRPr>
          </a:p>
        </p:txBody>
      </p:sp>
      <p:sp>
        <p:nvSpPr>
          <p:cNvPr id="6" name="text 1"/>
          <p:cNvSpPr txBox="1"/>
          <p:nvPr/>
        </p:nvSpPr>
        <p:spPr>
          <a:xfrm>
            <a:off x="1353175" y="6558929"/>
            <a:ext cx="1639873" cy="200055"/>
          </a:xfrm>
          <a:prstGeom prst="rect">
            <a:avLst/>
          </a:prstGeom>
        </p:spPr>
        <p:txBody>
          <a:bodyPr wrap="none" lIns="0" tIns="0" rIns="0" bIns="0">
            <a:spAutoFit/>
          </a:bodyPr>
          <a:lstStyle/>
          <a:p>
            <a:pPr>
              <a:defRPr/>
            </a:pPr>
            <a:r>
              <a:rPr sz="1300" spc="10" dirty="0">
                <a:latin typeface="Arial" panose="020B0604020202020204" pitchFamily="34" charset="0"/>
                <a:cs typeface="Arial" panose="020B0604020202020204" pitchFamily="34" charset="0"/>
              </a:rPr>
              <a:t>*Based on cumulative</a:t>
            </a:r>
            <a:endParaRPr sz="1300" dirty="0">
              <a:latin typeface="Arial" panose="020B0604020202020204" pitchFamily="34" charset="0"/>
              <a:cs typeface="Arial" panose="020B0604020202020204" pitchFamily="34" charset="0"/>
            </a:endParaRPr>
          </a:p>
        </p:txBody>
      </p:sp>
      <p:sp>
        <p:nvSpPr>
          <p:cNvPr id="7" name="text 1"/>
          <p:cNvSpPr txBox="1"/>
          <p:nvPr/>
        </p:nvSpPr>
        <p:spPr>
          <a:xfrm>
            <a:off x="3077131" y="6558929"/>
            <a:ext cx="1229741" cy="200055"/>
          </a:xfrm>
          <a:prstGeom prst="rect">
            <a:avLst/>
          </a:prstGeom>
        </p:spPr>
        <p:txBody>
          <a:bodyPr wrap="square" lIns="0" tIns="0" rIns="0" bIns="0">
            <a:spAutoFit/>
          </a:bodyPr>
          <a:lstStyle/>
          <a:p>
            <a:pPr>
              <a:defRPr/>
            </a:pPr>
            <a:r>
              <a:rPr sz="1300" spc="10" dirty="0">
                <a:latin typeface="Arial" panose="020B0604020202020204" pitchFamily="34" charset="0"/>
                <a:cs typeface="Arial" panose="020B0604020202020204" pitchFamily="34" charset="0"/>
              </a:rPr>
              <a:t>incidence</a:t>
            </a:r>
            <a:endParaRPr sz="1300" dirty="0">
              <a:latin typeface="Arial" panose="020B0604020202020204" pitchFamily="34" charset="0"/>
              <a:cs typeface="Arial" panose="020B0604020202020204" pitchFamily="34" charset="0"/>
            </a:endParaRPr>
          </a:p>
        </p:txBody>
      </p:sp>
      <p:sp>
        <p:nvSpPr>
          <p:cNvPr id="8" name="text 1"/>
          <p:cNvSpPr txBox="1"/>
          <p:nvPr/>
        </p:nvSpPr>
        <p:spPr>
          <a:xfrm>
            <a:off x="1526621" y="4491011"/>
            <a:ext cx="1466427" cy="200055"/>
          </a:xfrm>
          <a:prstGeom prst="rect">
            <a:avLst/>
          </a:prstGeom>
        </p:spPr>
        <p:txBody>
          <a:bodyPr wrap="none" lIns="0" tIns="0" rIns="0" bIns="0">
            <a:spAutoFit/>
          </a:bodyPr>
          <a:lstStyle/>
          <a:p>
            <a:pPr>
              <a:defRPr/>
            </a:pPr>
            <a:r>
              <a:rPr sz="1300" spc="10" dirty="0">
                <a:latin typeface="Arial" panose="020B0604020202020204" pitchFamily="34" charset="0"/>
                <a:cs typeface="Arial" panose="020B0604020202020204" pitchFamily="34" charset="0"/>
              </a:rPr>
              <a:t>MACE: CHD death,</a:t>
            </a:r>
            <a:endParaRPr sz="1300" dirty="0">
              <a:latin typeface="Arial" panose="020B0604020202020204" pitchFamily="34" charset="0"/>
              <a:cs typeface="Arial" panose="020B0604020202020204" pitchFamily="34" charset="0"/>
            </a:endParaRPr>
          </a:p>
        </p:txBody>
      </p:sp>
      <p:sp>
        <p:nvSpPr>
          <p:cNvPr id="9" name="text 1"/>
          <p:cNvSpPr txBox="1"/>
          <p:nvPr/>
        </p:nvSpPr>
        <p:spPr>
          <a:xfrm>
            <a:off x="1526632" y="4760879"/>
            <a:ext cx="946413" cy="200055"/>
          </a:xfrm>
          <a:prstGeom prst="rect">
            <a:avLst/>
          </a:prstGeom>
        </p:spPr>
        <p:txBody>
          <a:bodyPr wrap="none" lIns="0" tIns="0" rIns="0" bIns="0">
            <a:spAutoFit/>
          </a:bodyPr>
          <a:lstStyle/>
          <a:p>
            <a:pPr>
              <a:defRPr/>
            </a:pPr>
            <a:r>
              <a:rPr sz="1300" spc="10" dirty="0">
                <a:latin typeface="Arial" panose="020B0604020202020204" pitchFamily="34" charset="0"/>
                <a:cs typeface="Arial" panose="020B0604020202020204" pitchFamily="34" charset="0"/>
              </a:rPr>
              <a:t>non-fatal MI,</a:t>
            </a:r>
            <a:endParaRPr sz="1300" dirty="0">
              <a:latin typeface="Arial" panose="020B0604020202020204" pitchFamily="34" charset="0"/>
              <a:cs typeface="Arial" panose="020B0604020202020204" pitchFamily="34" charset="0"/>
            </a:endParaRPr>
          </a:p>
        </p:txBody>
      </p:sp>
      <p:sp>
        <p:nvSpPr>
          <p:cNvPr id="10" name="text 1"/>
          <p:cNvSpPr txBox="1"/>
          <p:nvPr/>
        </p:nvSpPr>
        <p:spPr>
          <a:xfrm>
            <a:off x="1526624" y="5029159"/>
            <a:ext cx="1417376" cy="200055"/>
          </a:xfrm>
          <a:prstGeom prst="rect">
            <a:avLst/>
          </a:prstGeom>
        </p:spPr>
        <p:txBody>
          <a:bodyPr wrap="none" lIns="0" tIns="0" rIns="0" bIns="0">
            <a:spAutoFit/>
          </a:bodyPr>
          <a:lstStyle/>
          <a:p>
            <a:pPr>
              <a:defRPr/>
            </a:pPr>
            <a:r>
              <a:rPr sz="1300" spc="10" dirty="0">
                <a:latin typeface="Arial" panose="020B0604020202020204" pitchFamily="34" charset="0"/>
                <a:cs typeface="Arial" panose="020B0604020202020204" pitchFamily="34" charset="0"/>
              </a:rPr>
              <a:t>ischemic stroke, or</a:t>
            </a:r>
            <a:endParaRPr sz="1300" dirty="0">
              <a:latin typeface="Arial" panose="020B0604020202020204" pitchFamily="34" charset="0"/>
              <a:cs typeface="Arial" panose="020B0604020202020204" pitchFamily="34" charset="0"/>
            </a:endParaRPr>
          </a:p>
        </p:txBody>
      </p:sp>
      <p:sp>
        <p:nvSpPr>
          <p:cNvPr id="11" name="text 1"/>
          <p:cNvSpPr txBox="1"/>
          <p:nvPr/>
        </p:nvSpPr>
        <p:spPr>
          <a:xfrm>
            <a:off x="1526631" y="5297440"/>
            <a:ext cx="1909177" cy="200055"/>
          </a:xfrm>
          <a:prstGeom prst="rect">
            <a:avLst/>
          </a:prstGeom>
        </p:spPr>
        <p:txBody>
          <a:bodyPr wrap="none" lIns="0" tIns="0" rIns="0" bIns="0">
            <a:spAutoFit/>
          </a:bodyPr>
          <a:lstStyle/>
          <a:p>
            <a:pPr>
              <a:defRPr/>
            </a:pPr>
            <a:r>
              <a:rPr sz="1300" spc="10" dirty="0">
                <a:latin typeface="Arial" panose="020B0604020202020204" pitchFamily="34" charset="0"/>
                <a:cs typeface="Arial" panose="020B0604020202020204" pitchFamily="34" charset="0"/>
              </a:rPr>
              <a:t>unstable angina requiring</a:t>
            </a:r>
            <a:endParaRPr sz="1300" dirty="0">
              <a:latin typeface="Arial" panose="020B0604020202020204" pitchFamily="34" charset="0"/>
              <a:cs typeface="Arial" panose="020B0604020202020204" pitchFamily="34" charset="0"/>
            </a:endParaRPr>
          </a:p>
        </p:txBody>
      </p:sp>
      <p:sp>
        <p:nvSpPr>
          <p:cNvPr id="12" name="text 1"/>
          <p:cNvSpPr txBox="1"/>
          <p:nvPr/>
        </p:nvSpPr>
        <p:spPr>
          <a:xfrm>
            <a:off x="1526623" y="5564133"/>
            <a:ext cx="1077218" cy="200055"/>
          </a:xfrm>
          <a:prstGeom prst="rect">
            <a:avLst/>
          </a:prstGeom>
        </p:spPr>
        <p:txBody>
          <a:bodyPr wrap="none" lIns="0" tIns="0" rIns="0" bIns="0">
            <a:spAutoFit/>
          </a:bodyPr>
          <a:lstStyle/>
          <a:p>
            <a:pPr>
              <a:defRPr/>
            </a:pPr>
            <a:r>
              <a:rPr sz="1300" spc="10" dirty="0">
                <a:latin typeface="Arial" panose="020B0604020202020204" pitchFamily="34" charset="0"/>
                <a:cs typeface="Arial" panose="020B0604020202020204" pitchFamily="34" charset="0"/>
              </a:rPr>
              <a:t>hospitalization</a:t>
            </a:r>
            <a:endParaRPr sz="1300" dirty="0">
              <a:latin typeface="Arial" panose="020B0604020202020204" pitchFamily="34" charset="0"/>
              <a:cs typeface="Arial" panose="020B0604020202020204" pitchFamily="34" charset="0"/>
            </a:endParaRPr>
          </a:p>
        </p:txBody>
      </p:sp>
      <p:sp>
        <p:nvSpPr>
          <p:cNvPr id="13" name="text 1"/>
          <p:cNvSpPr txBox="1"/>
          <p:nvPr/>
        </p:nvSpPr>
        <p:spPr>
          <a:xfrm>
            <a:off x="7011898" y="4129079"/>
            <a:ext cx="1171475" cy="586507"/>
          </a:xfrm>
          <a:prstGeom prst="rect">
            <a:avLst/>
          </a:prstGeom>
        </p:spPr>
        <p:txBody>
          <a:bodyPr wrap="none" lIns="0" tIns="0" rIns="0" bIns="0">
            <a:spAutoFit/>
          </a:bodyPr>
          <a:lstStyle/>
          <a:p>
            <a:pPr marL="409938">
              <a:defRPr/>
            </a:pPr>
            <a:r>
              <a:rPr sz="1452" b="1" spc="10" dirty="0">
                <a:latin typeface="Arial"/>
                <a:cs typeface="Arial"/>
              </a:rPr>
              <a:t>HR 0.85</a:t>
            </a:r>
            <a:endParaRPr sz="1452">
              <a:latin typeface="Arial"/>
              <a:cs typeface="Arial"/>
            </a:endParaRPr>
          </a:p>
          <a:p>
            <a:pPr>
              <a:defRPr/>
            </a:pPr>
            <a:r>
              <a:rPr sz="907" b="1" spc="10" dirty="0">
                <a:latin typeface="Arial"/>
                <a:cs typeface="Arial"/>
              </a:rPr>
              <a:t>(95% CI 0.78, 0.93)</a:t>
            </a:r>
            <a:endParaRPr sz="907">
              <a:latin typeface="Arial"/>
              <a:cs typeface="Arial"/>
            </a:endParaRPr>
          </a:p>
          <a:p>
            <a:pPr marL="353177">
              <a:defRPr/>
            </a:pPr>
            <a:r>
              <a:rPr sz="1452" b="1" spc="10" dirty="0">
                <a:latin typeface="Arial"/>
                <a:cs typeface="Arial"/>
              </a:rPr>
              <a:t>P=0.0003</a:t>
            </a:r>
            <a:endParaRPr sz="1452">
              <a:latin typeface="Arial"/>
              <a:cs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Image"/>
          <p:cNvPicPr>
            <a:picLocks noChangeAspect="1"/>
          </p:cNvPicPr>
          <p:nvPr/>
        </p:nvPicPr>
        <p:blipFill>
          <a:blip r:embed="rId2"/>
          <a:srcRect/>
          <a:stretch>
            <a:fillRect/>
          </a:stretch>
        </p:blipFill>
        <p:spPr bwMode="auto">
          <a:xfrm>
            <a:off x="10448901" y="6247866"/>
            <a:ext cx="1368793" cy="528624"/>
          </a:xfrm>
          <a:prstGeom prst="rect">
            <a:avLst/>
          </a:prstGeom>
          <a:noFill/>
          <a:ln w="9525">
            <a:noFill/>
            <a:miter lim="800000"/>
            <a:headEnd/>
            <a:tailEnd/>
          </a:ln>
        </p:spPr>
      </p:pic>
      <p:sp>
        <p:nvSpPr>
          <p:cNvPr id="30724" name="text 1"/>
          <p:cNvSpPr txBox="1">
            <a:spLocks noChangeArrowheads="1"/>
          </p:cNvSpPr>
          <p:nvPr/>
        </p:nvSpPr>
        <p:spPr bwMode="auto">
          <a:xfrm>
            <a:off x="10683909" y="6589630"/>
            <a:ext cx="65" cy="195438"/>
          </a:xfrm>
          <a:prstGeom prst="rect">
            <a:avLst/>
          </a:prstGeom>
          <a:noFill/>
          <a:ln w="9525">
            <a:noFill/>
            <a:miter lim="800000"/>
            <a:headEnd/>
            <a:tailEnd/>
          </a:ln>
        </p:spPr>
        <p:txBody>
          <a:bodyPr wrap="none" lIns="0" tIns="0" rIns="0" bIns="0">
            <a:spAutoFit/>
          </a:bodyPr>
          <a:lstStyle/>
          <a:p>
            <a:endParaRPr lang="el-GR" sz="1270" dirty="0">
              <a:latin typeface="Calibri" pitchFamily="34" charset="0"/>
              <a:cs typeface="Calibri" pitchFamily="34" charset="0"/>
            </a:endParaRPr>
          </a:p>
        </p:txBody>
      </p:sp>
      <p:sp>
        <p:nvSpPr>
          <p:cNvPr id="4" name="text 1"/>
          <p:cNvSpPr txBox="1"/>
          <p:nvPr/>
        </p:nvSpPr>
        <p:spPr>
          <a:xfrm>
            <a:off x="3292755" y="1031194"/>
            <a:ext cx="6361218" cy="369332"/>
          </a:xfrm>
          <a:prstGeom prst="rect">
            <a:avLst/>
          </a:prstGeom>
        </p:spPr>
        <p:txBody>
          <a:bodyPr wrap="square" lIns="0" tIns="0" rIns="0" bIns="0">
            <a:spAutoFit/>
          </a:bodyPr>
          <a:lstStyle/>
          <a:p>
            <a:pPr>
              <a:defRPr/>
            </a:pPr>
            <a:r>
              <a:rPr lang="en-US" sz="2359" spc="10" dirty="0">
                <a:solidFill>
                  <a:srgbClr val="4682B4"/>
                </a:solidFill>
                <a:latin typeface="Arial" pitchFamily="34" charset="0"/>
                <a:cs typeface="Arial" pitchFamily="34" charset="0"/>
              </a:rPr>
              <a:t>     </a:t>
            </a:r>
            <a:r>
              <a:rPr sz="2400" b="1" spc="10" dirty="0">
                <a:latin typeface="Arial" pitchFamily="34" charset="0"/>
                <a:cs typeface="Arial" pitchFamily="34" charset="0"/>
              </a:rPr>
              <a:t>Main Secondary Efficacy Endpoints</a:t>
            </a:r>
            <a:endParaRPr sz="2400" b="1" dirty="0">
              <a:latin typeface="Arial" pitchFamily="34" charset="0"/>
              <a:cs typeface="Arial" pitchFamily="34" charset="0"/>
            </a:endParaRPr>
          </a:p>
        </p:txBody>
      </p:sp>
      <p:sp>
        <p:nvSpPr>
          <p:cNvPr id="30726" name="object 290"/>
          <p:cNvSpPr>
            <a:spLocks noChangeArrowheads="1"/>
          </p:cNvSpPr>
          <p:nvPr/>
        </p:nvSpPr>
        <p:spPr bwMode="auto">
          <a:xfrm>
            <a:off x="2699456" y="1805031"/>
            <a:ext cx="2222395" cy="758805"/>
          </a:xfrm>
          <a:custGeom>
            <a:avLst/>
            <a:gdLst>
              <a:gd name="T0" fmla="*/ 0 w 2095626"/>
              <a:gd name="T1" fmla="*/ 0 h 699998"/>
              <a:gd name="T2" fmla="*/ 2095626 w 2095626"/>
              <a:gd name="T3" fmla="*/ 699998 h 699998"/>
            </a:gdLst>
            <a:ahLst/>
            <a:cxnLst/>
            <a:rect l="T0" t="T1" r="T2" b="T3"/>
            <a:pathLst>
              <a:path w="2095626" h="699998">
                <a:moveTo>
                  <a:pt x="0" y="699999"/>
                </a:moveTo>
                <a:lnTo>
                  <a:pt x="0" y="0"/>
                </a:lnTo>
                <a:lnTo>
                  <a:pt x="2095627" y="0"/>
                </a:lnTo>
                <a:lnTo>
                  <a:pt x="2095627" y="699999"/>
                </a:lnTo>
                <a:lnTo>
                  <a:pt x="0" y="699999"/>
                </a:lnTo>
                <a:close/>
              </a:path>
            </a:pathLst>
          </a:custGeom>
          <a:solidFill>
            <a:srgbClr val="FFFFFF"/>
          </a:solidFill>
          <a:ln w="9525">
            <a:noFill/>
            <a:miter lim="800000"/>
            <a:headEnd/>
            <a:tailEnd/>
          </a:ln>
        </p:spPr>
        <p:txBody>
          <a:bodyPr lIns="0" tIns="0" rIns="0" bIns="0"/>
          <a:lstStyle/>
          <a:p>
            <a:endParaRPr lang="el-GR" sz="1633">
              <a:latin typeface="Calibri" pitchFamily="34" charset="0"/>
            </a:endParaRPr>
          </a:p>
        </p:txBody>
      </p:sp>
      <p:sp>
        <p:nvSpPr>
          <p:cNvPr id="30727" name="object 291"/>
          <p:cNvSpPr>
            <a:spLocks noChangeArrowheads="1"/>
          </p:cNvSpPr>
          <p:nvPr/>
        </p:nvSpPr>
        <p:spPr bwMode="auto">
          <a:xfrm>
            <a:off x="4181713" y="1785982"/>
            <a:ext cx="1646593" cy="758805"/>
          </a:xfrm>
          <a:custGeom>
            <a:avLst/>
            <a:gdLst>
              <a:gd name="T0" fmla="*/ 0 w 1552829"/>
              <a:gd name="T1" fmla="*/ 0 h 699998"/>
              <a:gd name="T2" fmla="*/ 1552829 w 1552829"/>
              <a:gd name="T3" fmla="*/ 699998 h 699998"/>
            </a:gdLst>
            <a:ahLst/>
            <a:cxnLst/>
            <a:rect l="T0" t="T1" r="T2" b="T3"/>
            <a:pathLst>
              <a:path w="1552829" h="699998">
                <a:moveTo>
                  <a:pt x="0" y="699999"/>
                </a:moveTo>
                <a:lnTo>
                  <a:pt x="0" y="0"/>
                </a:lnTo>
                <a:lnTo>
                  <a:pt x="1552829" y="0"/>
                </a:lnTo>
                <a:lnTo>
                  <a:pt x="1552829" y="699999"/>
                </a:lnTo>
                <a:lnTo>
                  <a:pt x="0" y="699999"/>
                </a:lnTo>
                <a:close/>
              </a:path>
            </a:pathLst>
          </a:custGeom>
          <a:solidFill>
            <a:srgbClr val="B22222"/>
          </a:solidFill>
          <a:ln w="9525">
            <a:noFill/>
            <a:miter lim="800000"/>
            <a:headEnd/>
            <a:tailEnd/>
          </a:ln>
        </p:spPr>
        <p:txBody>
          <a:bodyPr lIns="0" tIns="0" rIns="0" bIns="0"/>
          <a:lstStyle/>
          <a:p>
            <a:endParaRPr lang="el-GR" sz="1633">
              <a:latin typeface="Calibri" pitchFamily="34" charset="0"/>
            </a:endParaRPr>
          </a:p>
        </p:txBody>
      </p:sp>
      <p:sp>
        <p:nvSpPr>
          <p:cNvPr id="30728" name="object 292"/>
          <p:cNvSpPr>
            <a:spLocks noChangeArrowheads="1"/>
          </p:cNvSpPr>
          <p:nvPr/>
        </p:nvSpPr>
        <p:spPr bwMode="auto">
          <a:xfrm>
            <a:off x="5868712" y="1785982"/>
            <a:ext cx="1535473" cy="758805"/>
          </a:xfrm>
          <a:custGeom>
            <a:avLst/>
            <a:gdLst>
              <a:gd name="T0" fmla="*/ 0 w 1447292"/>
              <a:gd name="T1" fmla="*/ 0 h 699998"/>
              <a:gd name="T2" fmla="*/ 1447292 w 1447292"/>
              <a:gd name="T3" fmla="*/ 699998 h 699998"/>
            </a:gdLst>
            <a:ahLst/>
            <a:cxnLst/>
            <a:rect l="T0" t="T1" r="T2" b="T3"/>
            <a:pathLst>
              <a:path w="1447292" h="699998">
                <a:moveTo>
                  <a:pt x="0" y="699999"/>
                </a:moveTo>
                <a:lnTo>
                  <a:pt x="0" y="0"/>
                </a:lnTo>
                <a:lnTo>
                  <a:pt x="1447292" y="0"/>
                </a:lnTo>
                <a:lnTo>
                  <a:pt x="1447292" y="699999"/>
                </a:lnTo>
                <a:lnTo>
                  <a:pt x="0" y="699999"/>
                </a:lnTo>
                <a:close/>
              </a:path>
            </a:pathLst>
          </a:custGeom>
          <a:solidFill>
            <a:srgbClr val="4682B4"/>
          </a:solidFill>
          <a:ln w="9525">
            <a:noFill/>
            <a:miter lim="800000"/>
            <a:headEnd/>
            <a:tailEnd/>
          </a:ln>
        </p:spPr>
        <p:txBody>
          <a:bodyPr lIns="0" tIns="0" rIns="0" bIns="0"/>
          <a:lstStyle/>
          <a:p>
            <a:endParaRPr lang="el-GR" sz="1633">
              <a:latin typeface="Calibri" pitchFamily="34" charset="0"/>
            </a:endParaRPr>
          </a:p>
        </p:txBody>
      </p:sp>
      <p:sp>
        <p:nvSpPr>
          <p:cNvPr id="30729" name="object 293"/>
          <p:cNvSpPr>
            <a:spLocks noChangeArrowheads="1"/>
          </p:cNvSpPr>
          <p:nvPr/>
        </p:nvSpPr>
        <p:spPr bwMode="auto">
          <a:xfrm>
            <a:off x="7363786" y="1857417"/>
            <a:ext cx="1806537" cy="687370"/>
          </a:xfrm>
          <a:custGeom>
            <a:avLst/>
            <a:gdLst>
              <a:gd name="T0" fmla="*/ 0 w 1703705"/>
              <a:gd name="T1" fmla="*/ 0 h 699998"/>
              <a:gd name="T2" fmla="*/ 1703705 w 1703705"/>
              <a:gd name="T3" fmla="*/ 699998 h 699998"/>
            </a:gdLst>
            <a:ahLst/>
            <a:cxnLst/>
            <a:rect l="T0" t="T1" r="T2" b="T3"/>
            <a:pathLst>
              <a:path w="1703705" h="699998">
                <a:moveTo>
                  <a:pt x="0" y="699999"/>
                </a:moveTo>
                <a:lnTo>
                  <a:pt x="0" y="0"/>
                </a:lnTo>
                <a:lnTo>
                  <a:pt x="1703705" y="0"/>
                </a:lnTo>
                <a:lnTo>
                  <a:pt x="1703705" y="699999"/>
                </a:lnTo>
                <a:lnTo>
                  <a:pt x="0" y="699999"/>
                </a:lnTo>
                <a:close/>
              </a:path>
            </a:pathLst>
          </a:custGeom>
          <a:solidFill>
            <a:srgbClr val="FFFFFF"/>
          </a:solidFill>
          <a:ln w="9525">
            <a:noFill/>
            <a:miter lim="800000"/>
            <a:headEnd/>
            <a:tailEnd/>
          </a:ln>
        </p:spPr>
        <p:txBody>
          <a:bodyPr lIns="0" tIns="0" rIns="0" bIns="0"/>
          <a:lstStyle/>
          <a:p>
            <a:endParaRPr lang="el-GR" sz="1633">
              <a:latin typeface="Calibri" pitchFamily="34" charset="0"/>
            </a:endParaRPr>
          </a:p>
        </p:txBody>
      </p:sp>
      <p:sp>
        <p:nvSpPr>
          <p:cNvPr id="30730" name="object 294"/>
          <p:cNvSpPr>
            <a:spLocks noChangeArrowheads="1"/>
          </p:cNvSpPr>
          <p:nvPr/>
        </p:nvSpPr>
        <p:spPr bwMode="auto">
          <a:xfrm>
            <a:off x="9170323" y="1800931"/>
            <a:ext cx="1156656" cy="743856"/>
          </a:xfrm>
          <a:custGeom>
            <a:avLst/>
            <a:gdLst>
              <a:gd name="T0" fmla="*/ 0 w 1090218"/>
              <a:gd name="T1" fmla="*/ 0 h 699998"/>
              <a:gd name="T2" fmla="*/ 1090218 w 1090218"/>
              <a:gd name="T3" fmla="*/ 699998 h 699998"/>
            </a:gdLst>
            <a:ahLst/>
            <a:cxnLst/>
            <a:rect l="T0" t="T1" r="T2" b="T3"/>
            <a:pathLst>
              <a:path w="1090218" h="699998">
                <a:moveTo>
                  <a:pt x="0" y="699999"/>
                </a:moveTo>
                <a:lnTo>
                  <a:pt x="0" y="0"/>
                </a:lnTo>
                <a:lnTo>
                  <a:pt x="1090219" y="0"/>
                </a:lnTo>
                <a:lnTo>
                  <a:pt x="1090219" y="699999"/>
                </a:lnTo>
                <a:lnTo>
                  <a:pt x="0" y="699999"/>
                </a:lnTo>
                <a:close/>
              </a:path>
            </a:pathLst>
          </a:custGeom>
          <a:solidFill>
            <a:srgbClr val="FFFFFF"/>
          </a:solidFill>
          <a:ln w="9525">
            <a:noFill/>
            <a:miter lim="800000"/>
            <a:headEnd/>
            <a:tailEnd/>
          </a:ln>
        </p:spPr>
        <p:txBody>
          <a:bodyPr lIns="0" tIns="0" rIns="0" bIns="0"/>
          <a:lstStyle/>
          <a:p>
            <a:endParaRPr lang="el-GR" sz="1633">
              <a:latin typeface="Calibri" pitchFamily="34" charset="0"/>
            </a:endParaRPr>
          </a:p>
        </p:txBody>
      </p:sp>
      <p:sp>
        <p:nvSpPr>
          <p:cNvPr id="30731" name="object 295"/>
          <p:cNvSpPr>
            <a:spLocks noChangeArrowheads="1"/>
          </p:cNvSpPr>
          <p:nvPr/>
        </p:nvSpPr>
        <p:spPr bwMode="auto">
          <a:xfrm>
            <a:off x="1959317" y="4738654"/>
            <a:ext cx="2222395" cy="457188"/>
          </a:xfrm>
          <a:custGeom>
            <a:avLst/>
            <a:gdLst>
              <a:gd name="T0" fmla="*/ 0 w 2095626"/>
              <a:gd name="T1" fmla="*/ 0 h 342900"/>
              <a:gd name="T2" fmla="*/ 2095626 w 2095626"/>
              <a:gd name="T3" fmla="*/ 342900 h 342900"/>
            </a:gdLst>
            <a:ahLst/>
            <a:cxnLst/>
            <a:rect l="T0" t="T1" r="T2" b="T3"/>
            <a:pathLst>
              <a:path w="2095626" h="342900">
                <a:moveTo>
                  <a:pt x="0" y="342900"/>
                </a:moveTo>
                <a:lnTo>
                  <a:pt x="0" y="0"/>
                </a:lnTo>
                <a:lnTo>
                  <a:pt x="2095627" y="0"/>
                </a:lnTo>
                <a:lnTo>
                  <a:pt x="2095627" y="342900"/>
                </a:lnTo>
                <a:lnTo>
                  <a:pt x="0" y="342900"/>
                </a:lnTo>
                <a:close/>
              </a:path>
            </a:pathLst>
          </a:custGeom>
          <a:solidFill>
            <a:srgbClr val="DADADA"/>
          </a:solidFill>
          <a:ln w="9525">
            <a:noFill/>
            <a:miter lim="800000"/>
            <a:headEnd/>
            <a:tailEnd/>
          </a:ln>
        </p:spPr>
        <p:txBody>
          <a:bodyPr lIns="0" tIns="0" rIns="0" bIns="0"/>
          <a:lstStyle/>
          <a:p>
            <a:endParaRPr lang="el-GR" sz="1633">
              <a:latin typeface="Calibri" pitchFamily="34" charset="0"/>
            </a:endParaRPr>
          </a:p>
        </p:txBody>
      </p:sp>
      <p:sp>
        <p:nvSpPr>
          <p:cNvPr id="30732" name="object 296"/>
          <p:cNvSpPr>
            <a:spLocks noChangeArrowheads="1"/>
          </p:cNvSpPr>
          <p:nvPr/>
        </p:nvSpPr>
        <p:spPr bwMode="auto">
          <a:xfrm>
            <a:off x="4181713" y="4738654"/>
            <a:ext cx="1646593" cy="457188"/>
          </a:xfrm>
          <a:custGeom>
            <a:avLst/>
            <a:gdLst>
              <a:gd name="T0" fmla="*/ 0 w 1552829"/>
              <a:gd name="T1" fmla="*/ 0 h 342900"/>
              <a:gd name="T2" fmla="*/ 1552829 w 1552829"/>
              <a:gd name="T3" fmla="*/ 342900 h 342900"/>
            </a:gdLst>
            <a:ahLst/>
            <a:cxnLst/>
            <a:rect l="T0" t="T1" r="T2" b="T3"/>
            <a:pathLst>
              <a:path w="1552829" h="342900">
                <a:moveTo>
                  <a:pt x="0" y="342900"/>
                </a:moveTo>
                <a:lnTo>
                  <a:pt x="0" y="0"/>
                </a:lnTo>
                <a:lnTo>
                  <a:pt x="1552829" y="0"/>
                </a:lnTo>
                <a:lnTo>
                  <a:pt x="1552829" y="342900"/>
                </a:lnTo>
                <a:lnTo>
                  <a:pt x="0" y="342900"/>
                </a:lnTo>
                <a:close/>
              </a:path>
            </a:pathLst>
          </a:custGeom>
          <a:solidFill>
            <a:srgbClr val="DADADA"/>
          </a:solidFill>
          <a:ln w="9525">
            <a:noFill/>
            <a:miter lim="800000"/>
            <a:headEnd/>
            <a:tailEnd/>
          </a:ln>
        </p:spPr>
        <p:txBody>
          <a:bodyPr lIns="0" tIns="0" rIns="0" bIns="0"/>
          <a:lstStyle/>
          <a:p>
            <a:endParaRPr lang="el-GR" sz="1633">
              <a:latin typeface="Calibri" pitchFamily="34" charset="0"/>
            </a:endParaRPr>
          </a:p>
        </p:txBody>
      </p:sp>
      <p:sp>
        <p:nvSpPr>
          <p:cNvPr id="30733" name="object 297"/>
          <p:cNvSpPr>
            <a:spLocks noChangeArrowheads="1"/>
          </p:cNvSpPr>
          <p:nvPr/>
        </p:nvSpPr>
        <p:spPr bwMode="auto">
          <a:xfrm>
            <a:off x="5828305" y="4738654"/>
            <a:ext cx="1535473" cy="457188"/>
          </a:xfrm>
          <a:custGeom>
            <a:avLst/>
            <a:gdLst>
              <a:gd name="T0" fmla="*/ 0 w 1447292"/>
              <a:gd name="T1" fmla="*/ 0 h 342900"/>
              <a:gd name="T2" fmla="*/ 1447292 w 1447292"/>
              <a:gd name="T3" fmla="*/ 342900 h 342900"/>
            </a:gdLst>
            <a:ahLst/>
            <a:cxnLst/>
            <a:rect l="T0" t="T1" r="T2" b="T3"/>
            <a:pathLst>
              <a:path w="1447292" h="342900">
                <a:moveTo>
                  <a:pt x="0" y="342900"/>
                </a:moveTo>
                <a:lnTo>
                  <a:pt x="0" y="0"/>
                </a:lnTo>
                <a:lnTo>
                  <a:pt x="1447292" y="0"/>
                </a:lnTo>
                <a:lnTo>
                  <a:pt x="1447292" y="342900"/>
                </a:lnTo>
                <a:lnTo>
                  <a:pt x="0" y="342900"/>
                </a:lnTo>
                <a:close/>
              </a:path>
            </a:pathLst>
          </a:custGeom>
          <a:solidFill>
            <a:srgbClr val="DADADA"/>
          </a:solidFill>
          <a:ln w="9525">
            <a:noFill/>
            <a:miter lim="800000"/>
            <a:headEnd/>
            <a:tailEnd/>
          </a:ln>
        </p:spPr>
        <p:txBody>
          <a:bodyPr lIns="0" tIns="0" rIns="0" bIns="0"/>
          <a:lstStyle/>
          <a:p>
            <a:endParaRPr lang="el-GR" sz="1633">
              <a:latin typeface="Calibri" pitchFamily="34" charset="0"/>
            </a:endParaRPr>
          </a:p>
        </p:txBody>
      </p:sp>
      <p:sp>
        <p:nvSpPr>
          <p:cNvPr id="30734" name="object 298"/>
          <p:cNvSpPr>
            <a:spLocks noChangeArrowheads="1"/>
          </p:cNvSpPr>
          <p:nvPr/>
        </p:nvSpPr>
        <p:spPr bwMode="auto">
          <a:xfrm>
            <a:off x="7363786" y="4738654"/>
            <a:ext cx="1806537" cy="457188"/>
          </a:xfrm>
          <a:custGeom>
            <a:avLst/>
            <a:gdLst>
              <a:gd name="T0" fmla="*/ 0 w 1703705"/>
              <a:gd name="T1" fmla="*/ 0 h 342900"/>
              <a:gd name="T2" fmla="*/ 1703705 w 1703705"/>
              <a:gd name="T3" fmla="*/ 342900 h 342900"/>
            </a:gdLst>
            <a:ahLst/>
            <a:cxnLst/>
            <a:rect l="T0" t="T1" r="T2" b="T3"/>
            <a:pathLst>
              <a:path w="1703705" h="342900">
                <a:moveTo>
                  <a:pt x="0" y="342900"/>
                </a:moveTo>
                <a:lnTo>
                  <a:pt x="0" y="0"/>
                </a:lnTo>
                <a:lnTo>
                  <a:pt x="1703705" y="0"/>
                </a:lnTo>
                <a:lnTo>
                  <a:pt x="1703705" y="342900"/>
                </a:lnTo>
                <a:lnTo>
                  <a:pt x="0" y="342900"/>
                </a:lnTo>
                <a:close/>
              </a:path>
            </a:pathLst>
          </a:custGeom>
          <a:solidFill>
            <a:srgbClr val="DADADA"/>
          </a:solidFill>
          <a:ln w="9525">
            <a:noFill/>
            <a:miter lim="800000"/>
            <a:headEnd/>
            <a:tailEnd/>
          </a:ln>
        </p:spPr>
        <p:txBody>
          <a:bodyPr lIns="0" tIns="0" rIns="0" bIns="0"/>
          <a:lstStyle/>
          <a:p>
            <a:endParaRPr lang="el-GR" sz="1633">
              <a:latin typeface="Calibri" pitchFamily="34" charset="0"/>
            </a:endParaRPr>
          </a:p>
        </p:txBody>
      </p:sp>
      <p:sp>
        <p:nvSpPr>
          <p:cNvPr id="30735" name="object 299"/>
          <p:cNvSpPr>
            <a:spLocks noChangeArrowheads="1"/>
          </p:cNvSpPr>
          <p:nvPr/>
        </p:nvSpPr>
        <p:spPr bwMode="auto">
          <a:xfrm>
            <a:off x="9170323" y="4738654"/>
            <a:ext cx="1156656" cy="457188"/>
          </a:xfrm>
          <a:custGeom>
            <a:avLst/>
            <a:gdLst>
              <a:gd name="T0" fmla="*/ 0 w 1090218"/>
              <a:gd name="T1" fmla="*/ 0 h 342900"/>
              <a:gd name="T2" fmla="*/ 1090218 w 1090218"/>
              <a:gd name="T3" fmla="*/ 342900 h 342900"/>
            </a:gdLst>
            <a:ahLst/>
            <a:cxnLst/>
            <a:rect l="T0" t="T1" r="T2" b="T3"/>
            <a:pathLst>
              <a:path w="1090218" h="342900">
                <a:moveTo>
                  <a:pt x="0" y="342900"/>
                </a:moveTo>
                <a:lnTo>
                  <a:pt x="0" y="0"/>
                </a:lnTo>
                <a:lnTo>
                  <a:pt x="1090219" y="0"/>
                </a:lnTo>
                <a:lnTo>
                  <a:pt x="1090219" y="342900"/>
                </a:lnTo>
                <a:lnTo>
                  <a:pt x="0" y="342900"/>
                </a:lnTo>
                <a:close/>
              </a:path>
            </a:pathLst>
          </a:custGeom>
          <a:solidFill>
            <a:srgbClr val="DADADA"/>
          </a:solidFill>
          <a:ln w="9525">
            <a:noFill/>
            <a:miter lim="800000"/>
            <a:headEnd/>
            <a:tailEnd/>
          </a:ln>
        </p:spPr>
        <p:txBody>
          <a:bodyPr lIns="0" tIns="0" rIns="0" bIns="0"/>
          <a:lstStyle/>
          <a:p>
            <a:endParaRPr lang="el-GR" sz="1633">
              <a:latin typeface="Calibri" pitchFamily="34" charset="0"/>
            </a:endParaRPr>
          </a:p>
        </p:txBody>
      </p:sp>
      <p:sp>
        <p:nvSpPr>
          <p:cNvPr id="30736" name="object 300"/>
          <p:cNvSpPr>
            <a:spLocks noChangeArrowheads="1"/>
          </p:cNvSpPr>
          <p:nvPr/>
        </p:nvSpPr>
        <p:spPr bwMode="auto">
          <a:xfrm>
            <a:off x="1959317" y="5195842"/>
            <a:ext cx="2222395" cy="457188"/>
          </a:xfrm>
          <a:custGeom>
            <a:avLst/>
            <a:gdLst>
              <a:gd name="T0" fmla="*/ 0 w 2095626"/>
              <a:gd name="T1" fmla="*/ 0 h 342900"/>
              <a:gd name="T2" fmla="*/ 2095626 w 2095626"/>
              <a:gd name="T3" fmla="*/ 342900 h 342900"/>
            </a:gdLst>
            <a:ahLst/>
            <a:cxnLst/>
            <a:rect l="T0" t="T1" r="T2" b="T3"/>
            <a:pathLst>
              <a:path w="2095626" h="342900">
                <a:moveTo>
                  <a:pt x="0" y="342900"/>
                </a:moveTo>
                <a:lnTo>
                  <a:pt x="0" y="0"/>
                </a:lnTo>
                <a:lnTo>
                  <a:pt x="2095627" y="0"/>
                </a:lnTo>
                <a:lnTo>
                  <a:pt x="2095627" y="342900"/>
                </a:lnTo>
                <a:lnTo>
                  <a:pt x="0" y="342900"/>
                </a:lnTo>
                <a:close/>
              </a:path>
            </a:pathLst>
          </a:custGeom>
          <a:solidFill>
            <a:srgbClr val="DADADA"/>
          </a:solidFill>
          <a:ln w="9525">
            <a:noFill/>
            <a:miter lim="800000"/>
            <a:headEnd/>
            <a:tailEnd/>
          </a:ln>
        </p:spPr>
        <p:txBody>
          <a:bodyPr lIns="0" tIns="0" rIns="0" bIns="0"/>
          <a:lstStyle/>
          <a:p>
            <a:endParaRPr lang="el-GR" sz="1633">
              <a:latin typeface="Calibri" pitchFamily="34" charset="0"/>
            </a:endParaRPr>
          </a:p>
        </p:txBody>
      </p:sp>
      <p:sp>
        <p:nvSpPr>
          <p:cNvPr id="30737" name="object 301"/>
          <p:cNvSpPr>
            <a:spLocks noChangeArrowheads="1"/>
          </p:cNvSpPr>
          <p:nvPr/>
        </p:nvSpPr>
        <p:spPr bwMode="auto">
          <a:xfrm>
            <a:off x="4181713" y="5195842"/>
            <a:ext cx="1646593" cy="457188"/>
          </a:xfrm>
          <a:custGeom>
            <a:avLst/>
            <a:gdLst>
              <a:gd name="T0" fmla="*/ 0 w 1552829"/>
              <a:gd name="T1" fmla="*/ 0 h 342900"/>
              <a:gd name="T2" fmla="*/ 1552829 w 1552829"/>
              <a:gd name="T3" fmla="*/ 342900 h 342900"/>
            </a:gdLst>
            <a:ahLst/>
            <a:cxnLst/>
            <a:rect l="T0" t="T1" r="T2" b="T3"/>
            <a:pathLst>
              <a:path w="1552829" h="342900">
                <a:moveTo>
                  <a:pt x="0" y="342900"/>
                </a:moveTo>
                <a:lnTo>
                  <a:pt x="0" y="0"/>
                </a:lnTo>
                <a:lnTo>
                  <a:pt x="1552829" y="0"/>
                </a:lnTo>
                <a:lnTo>
                  <a:pt x="1552829" y="342900"/>
                </a:lnTo>
                <a:lnTo>
                  <a:pt x="0" y="342900"/>
                </a:lnTo>
                <a:close/>
              </a:path>
            </a:pathLst>
          </a:custGeom>
          <a:solidFill>
            <a:srgbClr val="DADADA"/>
          </a:solidFill>
          <a:ln w="9525">
            <a:noFill/>
            <a:miter lim="800000"/>
            <a:headEnd/>
            <a:tailEnd/>
          </a:ln>
        </p:spPr>
        <p:txBody>
          <a:bodyPr lIns="0" tIns="0" rIns="0" bIns="0"/>
          <a:lstStyle/>
          <a:p>
            <a:endParaRPr lang="el-GR" sz="1633">
              <a:latin typeface="Calibri" pitchFamily="34" charset="0"/>
            </a:endParaRPr>
          </a:p>
        </p:txBody>
      </p:sp>
      <p:sp>
        <p:nvSpPr>
          <p:cNvPr id="30738" name="object 302"/>
          <p:cNvSpPr>
            <a:spLocks noChangeArrowheads="1"/>
          </p:cNvSpPr>
          <p:nvPr/>
        </p:nvSpPr>
        <p:spPr bwMode="auto">
          <a:xfrm>
            <a:off x="5828305" y="5195842"/>
            <a:ext cx="1535473" cy="457188"/>
          </a:xfrm>
          <a:custGeom>
            <a:avLst/>
            <a:gdLst>
              <a:gd name="T0" fmla="*/ 0 w 1447292"/>
              <a:gd name="T1" fmla="*/ 0 h 342900"/>
              <a:gd name="T2" fmla="*/ 1447292 w 1447292"/>
              <a:gd name="T3" fmla="*/ 342900 h 342900"/>
            </a:gdLst>
            <a:ahLst/>
            <a:cxnLst/>
            <a:rect l="T0" t="T1" r="T2" b="T3"/>
            <a:pathLst>
              <a:path w="1447292" h="342900">
                <a:moveTo>
                  <a:pt x="0" y="342900"/>
                </a:moveTo>
                <a:lnTo>
                  <a:pt x="0" y="0"/>
                </a:lnTo>
                <a:lnTo>
                  <a:pt x="1447292" y="0"/>
                </a:lnTo>
                <a:lnTo>
                  <a:pt x="1447292" y="342900"/>
                </a:lnTo>
                <a:lnTo>
                  <a:pt x="0" y="342900"/>
                </a:lnTo>
                <a:close/>
              </a:path>
            </a:pathLst>
          </a:custGeom>
          <a:solidFill>
            <a:srgbClr val="DADADA"/>
          </a:solidFill>
          <a:ln w="9525">
            <a:noFill/>
            <a:miter lim="800000"/>
            <a:headEnd/>
            <a:tailEnd/>
          </a:ln>
        </p:spPr>
        <p:txBody>
          <a:bodyPr lIns="0" tIns="0" rIns="0" bIns="0"/>
          <a:lstStyle/>
          <a:p>
            <a:endParaRPr lang="el-GR" sz="1633">
              <a:latin typeface="Calibri" pitchFamily="34" charset="0"/>
            </a:endParaRPr>
          </a:p>
        </p:txBody>
      </p:sp>
      <p:sp>
        <p:nvSpPr>
          <p:cNvPr id="30739" name="object 303"/>
          <p:cNvSpPr>
            <a:spLocks noChangeArrowheads="1"/>
          </p:cNvSpPr>
          <p:nvPr/>
        </p:nvSpPr>
        <p:spPr bwMode="auto">
          <a:xfrm>
            <a:off x="7363786" y="5195842"/>
            <a:ext cx="1806537" cy="457188"/>
          </a:xfrm>
          <a:custGeom>
            <a:avLst/>
            <a:gdLst>
              <a:gd name="T0" fmla="*/ 0 w 1703705"/>
              <a:gd name="T1" fmla="*/ 0 h 342900"/>
              <a:gd name="T2" fmla="*/ 1703705 w 1703705"/>
              <a:gd name="T3" fmla="*/ 342900 h 342900"/>
            </a:gdLst>
            <a:ahLst/>
            <a:cxnLst/>
            <a:rect l="T0" t="T1" r="T2" b="T3"/>
            <a:pathLst>
              <a:path w="1703705" h="342900">
                <a:moveTo>
                  <a:pt x="0" y="342900"/>
                </a:moveTo>
                <a:lnTo>
                  <a:pt x="0" y="0"/>
                </a:lnTo>
                <a:lnTo>
                  <a:pt x="1703705" y="0"/>
                </a:lnTo>
                <a:lnTo>
                  <a:pt x="1703705" y="342900"/>
                </a:lnTo>
                <a:lnTo>
                  <a:pt x="0" y="342900"/>
                </a:lnTo>
                <a:close/>
              </a:path>
            </a:pathLst>
          </a:custGeom>
          <a:solidFill>
            <a:srgbClr val="DADADA"/>
          </a:solidFill>
          <a:ln w="9525">
            <a:noFill/>
            <a:miter lim="800000"/>
            <a:headEnd/>
            <a:tailEnd/>
          </a:ln>
        </p:spPr>
        <p:txBody>
          <a:bodyPr lIns="0" tIns="0" rIns="0" bIns="0"/>
          <a:lstStyle/>
          <a:p>
            <a:endParaRPr lang="el-GR" sz="1633">
              <a:latin typeface="Calibri" pitchFamily="34" charset="0"/>
            </a:endParaRPr>
          </a:p>
        </p:txBody>
      </p:sp>
      <p:sp>
        <p:nvSpPr>
          <p:cNvPr id="30740" name="object 304"/>
          <p:cNvSpPr>
            <a:spLocks noChangeArrowheads="1"/>
          </p:cNvSpPr>
          <p:nvPr/>
        </p:nvSpPr>
        <p:spPr bwMode="auto">
          <a:xfrm>
            <a:off x="9170323" y="5195842"/>
            <a:ext cx="1156656" cy="457188"/>
          </a:xfrm>
          <a:custGeom>
            <a:avLst/>
            <a:gdLst>
              <a:gd name="T0" fmla="*/ 0 w 1090218"/>
              <a:gd name="T1" fmla="*/ 0 h 342900"/>
              <a:gd name="T2" fmla="*/ 1090218 w 1090218"/>
              <a:gd name="T3" fmla="*/ 342900 h 342900"/>
            </a:gdLst>
            <a:ahLst/>
            <a:cxnLst/>
            <a:rect l="T0" t="T1" r="T2" b="T3"/>
            <a:pathLst>
              <a:path w="1090218" h="342900">
                <a:moveTo>
                  <a:pt x="0" y="342900"/>
                </a:moveTo>
                <a:lnTo>
                  <a:pt x="0" y="0"/>
                </a:lnTo>
                <a:lnTo>
                  <a:pt x="1090219" y="0"/>
                </a:lnTo>
                <a:lnTo>
                  <a:pt x="1090219" y="342900"/>
                </a:lnTo>
                <a:lnTo>
                  <a:pt x="0" y="342900"/>
                </a:lnTo>
                <a:close/>
              </a:path>
            </a:pathLst>
          </a:custGeom>
          <a:solidFill>
            <a:srgbClr val="DADADA"/>
          </a:solidFill>
          <a:ln w="9525">
            <a:noFill/>
            <a:miter lim="800000"/>
            <a:headEnd/>
            <a:tailEnd/>
          </a:ln>
        </p:spPr>
        <p:txBody>
          <a:bodyPr lIns="0" tIns="0" rIns="0" bIns="0"/>
          <a:lstStyle/>
          <a:p>
            <a:endParaRPr lang="el-GR" sz="1633">
              <a:latin typeface="Calibri" pitchFamily="34" charset="0"/>
            </a:endParaRPr>
          </a:p>
        </p:txBody>
      </p:sp>
      <p:sp>
        <p:nvSpPr>
          <p:cNvPr id="30741" name="object 305"/>
          <p:cNvSpPr>
            <a:spLocks noChangeArrowheads="1"/>
          </p:cNvSpPr>
          <p:nvPr/>
        </p:nvSpPr>
        <p:spPr bwMode="auto">
          <a:xfrm flipH="1">
            <a:off x="4188445" y="1785982"/>
            <a:ext cx="48825" cy="4341698"/>
          </a:xfrm>
          <a:custGeom>
            <a:avLst/>
            <a:gdLst>
              <a:gd name="T0" fmla="*/ 0 w 12700"/>
              <a:gd name="T1" fmla="*/ 0 h 3400044"/>
              <a:gd name="T2" fmla="*/ 12700 w 12700"/>
              <a:gd name="T3" fmla="*/ 3400044 h 3400044"/>
            </a:gdLst>
            <a:ahLst/>
            <a:cxnLst/>
            <a:rect l="T0" t="T1" r="T2" b="T3"/>
            <a:pathLst>
              <a:path w="12700" h="3400044">
                <a:moveTo>
                  <a:pt x="6350" y="6350"/>
                </a:moveTo>
                <a:lnTo>
                  <a:pt x="6350" y="3393694"/>
                </a:lnTo>
              </a:path>
            </a:pathLst>
          </a:custGeom>
          <a:noFill/>
          <a:ln w="12700">
            <a:solidFill>
              <a:srgbClr val="000000"/>
            </a:solidFill>
            <a:miter lim="800000"/>
            <a:headEnd/>
            <a:tailEnd/>
          </a:ln>
        </p:spPr>
        <p:txBody>
          <a:bodyPr lIns="0" tIns="0" rIns="0" bIns="0"/>
          <a:lstStyle/>
          <a:p>
            <a:endParaRPr lang="el-GR" sz="1633">
              <a:latin typeface="Calibri" pitchFamily="34" charset="0"/>
            </a:endParaRPr>
          </a:p>
        </p:txBody>
      </p:sp>
      <p:sp>
        <p:nvSpPr>
          <p:cNvPr id="30742" name="object 306"/>
          <p:cNvSpPr>
            <a:spLocks noChangeArrowheads="1"/>
          </p:cNvSpPr>
          <p:nvPr/>
        </p:nvSpPr>
        <p:spPr bwMode="auto">
          <a:xfrm flipH="1">
            <a:off x="5835039" y="1857417"/>
            <a:ext cx="48825" cy="4270263"/>
          </a:xfrm>
          <a:custGeom>
            <a:avLst/>
            <a:gdLst>
              <a:gd name="T0" fmla="*/ 0 w 12700"/>
              <a:gd name="T1" fmla="*/ 0 h 3400044"/>
              <a:gd name="T2" fmla="*/ 12700 w 12700"/>
              <a:gd name="T3" fmla="*/ 3400044 h 3400044"/>
            </a:gdLst>
            <a:ahLst/>
            <a:cxnLst/>
            <a:rect l="T0" t="T1" r="T2" b="T3"/>
            <a:pathLst>
              <a:path w="12700" h="3400044">
                <a:moveTo>
                  <a:pt x="6350" y="6350"/>
                </a:moveTo>
                <a:lnTo>
                  <a:pt x="6350" y="3393694"/>
                </a:lnTo>
              </a:path>
            </a:pathLst>
          </a:custGeom>
          <a:noFill/>
          <a:ln w="12700">
            <a:solidFill>
              <a:srgbClr val="000000"/>
            </a:solidFill>
            <a:miter lim="800000"/>
            <a:headEnd/>
            <a:tailEnd/>
          </a:ln>
        </p:spPr>
        <p:txBody>
          <a:bodyPr lIns="0" tIns="0" rIns="0" bIns="0"/>
          <a:lstStyle/>
          <a:p>
            <a:endParaRPr lang="el-GR" sz="1633">
              <a:latin typeface="Calibri" pitchFamily="34" charset="0"/>
            </a:endParaRPr>
          </a:p>
        </p:txBody>
      </p:sp>
      <p:sp>
        <p:nvSpPr>
          <p:cNvPr id="30743" name="object 307"/>
          <p:cNvSpPr>
            <a:spLocks noChangeArrowheads="1"/>
          </p:cNvSpPr>
          <p:nvPr/>
        </p:nvSpPr>
        <p:spPr bwMode="auto">
          <a:xfrm flipH="1">
            <a:off x="7370512" y="1785982"/>
            <a:ext cx="48825" cy="4341698"/>
          </a:xfrm>
          <a:custGeom>
            <a:avLst/>
            <a:gdLst>
              <a:gd name="T0" fmla="*/ 0 w 12700"/>
              <a:gd name="T1" fmla="*/ 0 h 3400044"/>
              <a:gd name="T2" fmla="*/ 12700 w 12700"/>
              <a:gd name="T3" fmla="*/ 3400044 h 3400044"/>
            </a:gdLst>
            <a:ahLst/>
            <a:cxnLst/>
            <a:rect l="T0" t="T1" r="T2" b="T3"/>
            <a:pathLst>
              <a:path w="12700" h="3400044">
                <a:moveTo>
                  <a:pt x="6350" y="6350"/>
                </a:moveTo>
                <a:lnTo>
                  <a:pt x="6350" y="3393694"/>
                </a:lnTo>
              </a:path>
            </a:pathLst>
          </a:custGeom>
          <a:noFill/>
          <a:ln w="12700">
            <a:solidFill>
              <a:srgbClr val="000000"/>
            </a:solidFill>
            <a:miter lim="800000"/>
            <a:headEnd/>
            <a:tailEnd/>
          </a:ln>
        </p:spPr>
        <p:txBody>
          <a:bodyPr lIns="0" tIns="0" rIns="0" bIns="0"/>
          <a:lstStyle/>
          <a:p>
            <a:endParaRPr lang="el-GR" sz="1633">
              <a:latin typeface="Calibri" pitchFamily="34" charset="0"/>
            </a:endParaRPr>
          </a:p>
        </p:txBody>
      </p:sp>
      <p:sp>
        <p:nvSpPr>
          <p:cNvPr id="30744" name="object 308"/>
          <p:cNvSpPr>
            <a:spLocks noChangeArrowheads="1"/>
          </p:cNvSpPr>
          <p:nvPr/>
        </p:nvSpPr>
        <p:spPr bwMode="auto">
          <a:xfrm flipH="1">
            <a:off x="9177053" y="1785982"/>
            <a:ext cx="48826" cy="4341698"/>
          </a:xfrm>
          <a:custGeom>
            <a:avLst/>
            <a:gdLst>
              <a:gd name="T0" fmla="*/ 0 w 12700"/>
              <a:gd name="T1" fmla="*/ 0 h 3400044"/>
              <a:gd name="T2" fmla="*/ 12700 w 12700"/>
              <a:gd name="T3" fmla="*/ 3400044 h 3400044"/>
            </a:gdLst>
            <a:ahLst/>
            <a:cxnLst/>
            <a:rect l="T0" t="T1" r="T2" b="T3"/>
            <a:pathLst>
              <a:path w="12700" h="3400044">
                <a:moveTo>
                  <a:pt x="6350" y="6350"/>
                </a:moveTo>
                <a:lnTo>
                  <a:pt x="6350" y="3393694"/>
                </a:lnTo>
              </a:path>
            </a:pathLst>
          </a:custGeom>
          <a:noFill/>
          <a:ln w="12700">
            <a:solidFill>
              <a:srgbClr val="000000"/>
            </a:solidFill>
            <a:miter lim="800000"/>
            <a:headEnd/>
            <a:tailEnd/>
          </a:ln>
        </p:spPr>
        <p:txBody>
          <a:bodyPr lIns="0" tIns="0" rIns="0" bIns="0"/>
          <a:lstStyle/>
          <a:p>
            <a:endParaRPr lang="el-GR" sz="1633">
              <a:latin typeface="Calibri" pitchFamily="34" charset="0"/>
            </a:endParaRPr>
          </a:p>
        </p:txBody>
      </p:sp>
      <p:sp>
        <p:nvSpPr>
          <p:cNvPr id="30745" name="object 309"/>
          <p:cNvSpPr>
            <a:spLocks noChangeArrowheads="1"/>
          </p:cNvSpPr>
          <p:nvPr/>
        </p:nvSpPr>
        <p:spPr bwMode="auto">
          <a:xfrm>
            <a:off x="1945847" y="2535263"/>
            <a:ext cx="8394592" cy="17462"/>
          </a:xfrm>
          <a:custGeom>
            <a:avLst/>
            <a:gdLst>
              <a:gd name="T0" fmla="*/ 0 w 7915084"/>
              <a:gd name="T1" fmla="*/ 0 h 12700"/>
              <a:gd name="T2" fmla="*/ 7915084 w 7915084"/>
              <a:gd name="T3" fmla="*/ 12700 h 12700"/>
            </a:gdLst>
            <a:ahLst/>
            <a:cxnLst/>
            <a:rect l="T0" t="T1" r="T2" b="T3"/>
            <a:pathLst>
              <a:path w="7915084" h="12700">
                <a:moveTo>
                  <a:pt x="6350" y="6350"/>
                </a:moveTo>
                <a:lnTo>
                  <a:pt x="7908735" y="6350"/>
                </a:lnTo>
              </a:path>
            </a:pathLst>
          </a:custGeom>
          <a:noFill/>
          <a:ln w="12700">
            <a:solidFill>
              <a:srgbClr val="000000"/>
            </a:solidFill>
            <a:miter lim="800000"/>
            <a:headEnd/>
            <a:tailEnd/>
          </a:ln>
        </p:spPr>
        <p:txBody>
          <a:bodyPr lIns="0" tIns="0" rIns="0" bIns="0"/>
          <a:lstStyle/>
          <a:p>
            <a:endParaRPr lang="el-GR" sz="1633">
              <a:latin typeface="Calibri" pitchFamily="34" charset="0"/>
            </a:endParaRPr>
          </a:p>
        </p:txBody>
      </p:sp>
      <p:sp>
        <p:nvSpPr>
          <p:cNvPr id="30746" name="object 310"/>
          <p:cNvSpPr>
            <a:spLocks noChangeArrowheads="1"/>
          </p:cNvSpPr>
          <p:nvPr/>
        </p:nvSpPr>
        <p:spPr bwMode="auto">
          <a:xfrm>
            <a:off x="1945847" y="2992455"/>
            <a:ext cx="8394592" cy="17462"/>
          </a:xfrm>
          <a:custGeom>
            <a:avLst/>
            <a:gdLst>
              <a:gd name="T0" fmla="*/ 0 w 7915084"/>
              <a:gd name="T1" fmla="*/ 0 h 12700"/>
              <a:gd name="T2" fmla="*/ 7915084 w 7915084"/>
              <a:gd name="T3" fmla="*/ 12700 h 12700"/>
            </a:gdLst>
            <a:ahLst/>
            <a:cxnLst/>
            <a:rect l="T0" t="T1" r="T2" b="T3"/>
            <a:pathLst>
              <a:path w="7915084" h="12700">
                <a:moveTo>
                  <a:pt x="6350" y="6350"/>
                </a:moveTo>
                <a:lnTo>
                  <a:pt x="7908735" y="6350"/>
                </a:lnTo>
              </a:path>
            </a:pathLst>
          </a:custGeom>
          <a:noFill/>
          <a:ln w="12700">
            <a:solidFill>
              <a:srgbClr val="000000"/>
            </a:solidFill>
            <a:miter lim="800000"/>
            <a:headEnd/>
            <a:tailEnd/>
          </a:ln>
        </p:spPr>
        <p:txBody>
          <a:bodyPr lIns="0" tIns="0" rIns="0" bIns="0"/>
          <a:lstStyle/>
          <a:p>
            <a:endParaRPr lang="el-GR" sz="1633">
              <a:latin typeface="Calibri" pitchFamily="34" charset="0"/>
            </a:endParaRPr>
          </a:p>
        </p:txBody>
      </p:sp>
      <p:sp>
        <p:nvSpPr>
          <p:cNvPr id="30747" name="object 311"/>
          <p:cNvSpPr>
            <a:spLocks noChangeArrowheads="1"/>
          </p:cNvSpPr>
          <p:nvPr/>
        </p:nvSpPr>
        <p:spPr bwMode="auto">
          <a:xfrm>
            <a:off x="1945847" y="3449640"/>
            <a:ext cx="8394592" cy="17462"/>
          </a:xfrm>
          <a:custGeom>
            <a:avLst/>
            <a:gdLst>
              <a:gd name="T0" fmla="*/ 0 w 7915084"/>
              <a:gd name="T1" fmla="*/ 0 h 12700"/>
              <a:gd name="T2" fmla="*/ 7915084 w 7915084"/>
              <a:gd name="T3" fmla="*/ 12700 h 12700"/>
            </a:gdLst>
            <a:ahLst/>
            <a:cxnLst/>
            <a:rect l="T0" t="T1" r="T2" b="T3"/>
            <a:pathLst>
              <a:path w="7915084" h="12700">
                <a:moveTo>
                  <a:pt x="6350" y="6350"/>
                </a:moveTo>
                <a:lnTo>
                  <a:pt x="7908735" y="6350"/>
                </a:lnTo>
              </a:path>
            </a:pathLst>
          </a:custGeom>
          <a:noFill/>
          <a:ln w="12700">
            <a:solidFill>
              <a:srgbClr val="000000"/>
            </a:solidFill>
            <a:miter lim="800000"/>
            <a:headEnd/>
            <a:tailEnd/>
          </a:ln>
        </p:spPr>
        <p:txBody>
          <a:bodyPr lIns="0" tIns="0" rIns="0" bIns="0"/>
          <a:lstStyle/>
          <a:p>
            <a:endParaRPr lang="el-GR" sz="1633">
              <a:latin typeface="Calibri" pitchFamily="34" charset="0"/>
            </a:endParaRPr>
          </a:p>
        </p:txBody>
      </p:sp>
      <p:sp>
        <p:nvSpPr>
          <p:cNvPr id="30748" name="object 312"/>
          <p:cNvSpPr>
            <a:spLocks noChangeArrowheads="1"/>
          </p:cNvSpPr>
          <p:nvPr/>
        </p:nvSpPr>
        <p:spPr bwMode="auto">
          <a:xfrm>
            <a:off x="1945847" y="3906827"/>
            <a:ext cx="8394592" cy="17462"/>
          </a:xfrm>
          <a:custGeom>
            <a:avLst/>
            <a:gdLst>
              <a:gd name="T0" fmla="*/ 0 w 7915084"/>
              <a:gd name="T1" fmla="*/ 0 h 12700"/>
              <a:gd name="T2" fmla="*/ 7915084 w 7915084"/>
              <a:gd name="T3" fmla="*/ 12700 h 12700"/>
            </a:gdLst>
            <a:ahLst/>
            <a:cxnLst/>
            <a:rect l="T0" t="T1" r="T2" b="T3"/>
            <a:pathLst>
              <a:path w="7915084" h="12700">
                <a:moveTo>
                  <a:pt x="6350" y="6350"/>
                </a:moveTo>
                <a:lnTo>
                  <a:pt x="7908735" y="6350"/>
                </a:lnTo>
              </a:path>
            </a:pathLst>
          </a:custGeom>
          <a:noFill/>
          <a:ln w="12700">
            <a:solidFill>
              <a:srgbClr val="000000"/>
            </a:solidFill>
            <a:miter lim="800000"/>
            <a:headEnd/>
            <a:tailEnd/>
          </a:ln>
        </p:spPr>
        <p:txBody>
          <a:bodyPr lIns="0" tIns="0" rIns="0" bIns="0"/>
          <a:lstStyle/>
          <a:p>
            <a:endParaRPr lang="el-GR" sz="1633">
              <a:latin typeface="Calibri" pitchFamily="34" charset="0"/>
            </a:endParaRPr>
          </a:p>
        </p:txBody>
      </p:sp>
      <p:sp>
        <p:nvSpPr>
          <p:cNvPr id="30749" name="object 313"/>
          <p:cNvSpPr>
            <a:spLocks noChangeArrowheads="1"/>
          </p:cNvSpPr>
          <p:nvPr/>
        </p:nvSpPr>
        <p:spPr bwMode="auto">
          <a:xfrm>
            <a:off x="1945847" y="4730716"/>
            <a:ext cx="8394592" cy="17463"/>
          </a:xfrm>
          <a:custGeom>
            <a:avLst/>
            <a:gdLst>
              <a:gd name="T0" fmla="*/ 0 w 7915084"/>
              <a:gd name="T1" fmla="*/ 0 h 12700"/>
              <a:gd name="T2" fmla="*/ 7915084 w 7915084"/>
              <a:gd name="T3" fmla="*/ 12700 h 12700"/>
            </a:gdLst>
            <a:ahLst/>
            <a:cxnLst/>
            <a:rect l="T0" t="T1" r="T2" b="T3"/>
            <a:pathLst>
              <a:path w="7915084" h="12700">
                <a:moveTo>
                  <a:pt x="6350" y="6350"/>
                </a:moveTo>
                <a:lnTo>
                  <a:pt x="7908735" y="6350"/>
                </a:lnTo>
              </a:path>
            </a:pathLst>
          </a:custGeom>
          <a:noFill/>
          <a:ln w="12700">
            <a:solidFill>
              <a:srgbClr val="000000"/>
            </a:solidFill>
            <a:miter lim="800000"/>
            <a:headEnd/>
            <a:tailEnd/>
          </a:ln>
        </p:spPr>
        <p:txBody>
          <a:bodyPr lIns="0" tIns="0" rIns="0" bIns="0"/>
          <a:lstStyle/>
          <a:p>
            <a:endParaRPr lang="el-GR" sz="1633">
              <a:latin typeface="Calibri" pitchFamily="34" charset="0"/>
            </a:endParaRPr>
          </a:p>
        </p:txBody>
      </p:sp>
      <p:sp>
        <p:nvSpPr>
          <p:cNvPr id="30750" name="object 314"/>
          <p:cNvSpPr>
            <a:spLocks noChangeArrowheads="1"/>
          </p:cNvSpPr>
          <p:nvPr/>
        </p:nvSpPr>
        <p:spPr bwMode="auto">
          <a:xfrm>
            <a:off x="1945847" y="5187909"/>
            <a:ext cx="8394592" cy="17463"/>
          </a:xfrm>
          <a:custGeom>
            <a:avLst/>
            <a:gdLst>
              <a:gd name="T0" fmla="*/ 0 w 7915084"/>
              <a:gd name="T1" fmla="*/ 0 h 12700"/>
              <a:gd name="T2" fmla="*/ 7915084 w 7915084"/>
              <a:gd name="T3" fmla="*/ 12700 h 12700"/>
            </a:gdLst>
            <a:ahLst/>
            <a:cxnLst/>
            <a:rect l="T0" t="T1" r="T2" b="T3"/>
            <a:pathLst>
              <a:path w="7915084" h="12700">
                <a:moveTo>
                  <a:pt x="6350" y="6350"/>
                </a:moveTo>
                <a:lnTo>
                  <a:pt x="7908735" y="6350"/>
                </a:lnTo>
              </a:path>
            </a:pathLst>
          </a:custGeom>
          <a:noFill/>
          <a:ln w="12700">
            <a:solidFill>
              <a:srgbClr val="000000"/>
            </a:solidFill>
            <a:miter lim="800000"/>
            <a:headEnd/>
            <a:tailEnd/>
          </a:ln>
        </p:spPr>
        <p:txBody>
          <a:bodyPr lIns="0" tIns="0" rIns="0" bIns="0"/>
          <a:lstStyle/>
          <a:p>
            <a:endParaRPr lang="el-GR" sz="1633">
              <a:latin typeface="Calibri" pitchFamily="34" charset="0"/>
            </a:endParaRPr>
          </a:p>
        </p:txBody>
      </p:sp>
      <p:sp>
        <p:nvSpPr>
          <p:cNvPr id="30751" name="object 315"/>
          <p:cNvSpPr>
            <a:spLocks noChangeArrowheads="1"/>
          </p:cNvSpPr>
          <p:nvPr/>
        </p:nvSpPr>
        <p:spPr bwMode="auto">
          <a:xfrm>
            <a:off x="1945847" y="5645094"/>
            <a:ext cx="8394592" cy="17463"/>
          </a:xfrm>
          <a:custGeom>
            <a:avLst/>
            <a:gdLst>
              <a:gd name="T0" fmla="*/ 0 w 7915084"/>
              <a:gd name="T1" fmla="*/ 0 h 12700"/>
              <a:gd name="T2" fmla="*/ 7915084 w 7915084"/>
              <a:gd name="T3" fmla="*/ 12700 h 12700"/>
            </a:gdLst>
            <a:ahLst/>
            <a:cxnLst/>
            <a:rect l="T0" t="T1" r="T2" b="T3"/>
            <a:pathLst>
              <a:path w="7915084" h="12700">
                <a:moveTo>
                  <a:pt x="6350" y="6350"/>
                </a:moveTo>
                <a:lnTo>
                  <a:pt x="7908735" y="6350"/>
                </a:lnTo>
              </a:path>
            </a:pathLst>
          </a:custGeom>
          <a:noFill/>
          <a:ln w="12700">
            <a:solidFill>
              <a:srgbClr val="000000"/>
            </a:solidFill>
            <a:miter lim="800000"/>
            <a:headEnd/>
            <a:tailEnd/>
          </a:ln>
        </p:spPr>
        <p:txBody>
          <a:bodyPr lIns="0" tIns="0" rIns="0" bIns="0"/>
          <a:lstStyle/>
          <a:p>
            <a:endParaRPr lang="el-GR" sz="1633">
              <a:latin typeface="Calibri" pitchFamily="34" charset="0"/>
            </a:endParaRPr>
          </a:p>
        </p:txBody>
      </p:sp>
      <p:sp>
        <p:nvSpPr>
          <p:cNvPr id="30752" name="object 316"/>
          <p:cNvSpPr>
            <a:spLocks noChangeArrowheads="1"/>
          </p:cNvSpPr>
          <p:nvPr/>
        </p:nvSpPr>
        <p:spPr bwMode="auto">
          <a:xfrm>
            <a:off x="1917226" y="1785982"/>
            <a:ext cx="48826" cy="4341698"/>
          </a:xfrm>
          <a:custGeom>
            <a:avLst/>
            <a:gdLst>
              <a:gd name="T0" fmla="*/ 0 w 12700"/>
              <a:gd name="T1" fmla="*/ 0 h 3400044"/>
              <a:gd name="T2" fmla="*/ 12700 w 12700"/>
              <a:gd name="T3" fmla="*/ 3400044 h 3400044"/>
            </a:gdLst>
            <a:ahLst/>
            <a:cxnLst/>
            <a:rect l="T0" t="T1" r="T2" b="T3"/>
            <a:pathLst>
              <a:path w="12700" h="3400044">
                <a:moveTo>
                  <a:pt x="6350" y="6350"/>
                </a:moveTo>
                <a:lnTo>
                  <a:pt x="6350" y="3393694"/>
                </a:lnTo>
              </a:path>
            </a:pathLst>
          </a:custGeom>
          <a:noFill/>
          <a:ln w="12700">
            <a:solidFill>
              <a:srgbClr val="000000"/>
            </a:solidFill>
            <a:miter lim="800000"/>
            <a:headEnd/>
            <a:tailEnd/>
          </a:ln>
        </p:spPr>
        <p:txBody>
          <a:bodyPr lIns="0" tIns="0" rIns="0" bIns="0"/>
          <a:lstStyle/>
          <a:p>
            <a:endParaRPr lang="el-GR" sz="1633">
              <a:latin typeface="Calibri" pitchFamily="34" charset="0"/>
            </a:endParaRPr>
          </a:p>
        </p:txBody>
      </p:sp>
      <p:sp>
        <p:nvSpPr>
          <p:cNvPr id="30753" name="object 317"/>
          <p:cNvSpPr>
            <a:spLocks noChangeArrowheads="1"/>
          </p:cNvSpPr>
          <p:nvPr/>
        </p:nvSpPr>
        <p:spPr bwMode="auto">
          <a:xfrm>
            <a:off x="10262992" y="1785982"/>
            <a:ext cx="70713" cy="4341698"/>
          </a:xfrm>
          <a:custGeom>
            <a:avLst/>
            <a:gdLst>
              <a:gd name="T0" fmla="*/ 0 w 12700"/>
              <a:gd name="T1" fmla="*/ 0 h 3400044"/>
              <a:gd name="T2" fmla="*/ 12700 w 12700"/>
              <a:gd name="T3" fmla="*/ 3400044 h 3400044"/>
            </a:gdLst>
            <a:ahLst/>
            <a:cxnLst/>
            <a:rect l="T0" t="T1" r="T2" b="T3"/>
            <a:pathLst>
              <a:path w="12700" h="3400044">
                <a:moveTo>
                  <a:pt x="6350" y="6350"/>
                </a:moveTo>
                <a:lnTo>
                  <a:pt x="6350" y="3393694"/>
                </a:lnTo>
              </a:path>
            </a:pathLst>
          </a:custGeom>
          <a:noFill/>
          <a:ln w="12700">
            <a:solidFill>
              <a:srgbClr val="000000"/>
            </a:solidFill>
            <a:miter lim="800000"/>
            <a:headEnd/>
            <a:tailEnd/>
          </a:ln>
        </p:spPr>
        <p:txBody>
          <a:bodyPr lIns="0" tIns="0" rIns="0" bIns="0"/>
          <a:lstStyle/>
          <a:p>
            <a:endParaRPr lang="el-GR" sz="1633">
              <a:latin typeface="Calibri" pitchFamily="34" charset="0"/>
            </a:endParaRPr>
          </a:p>
        </p:txBody>
      </p:sp>
      <p:sp>
        <p:nvSpPr>
          <p:cNvPr id="30754" name="object 318"/>
          <p:cNvSpPr>
            <a:spLocks noChangeArrowheads="1"/>
          </p:cNvSpPr>
          <p:nvPr/>
        </p:nvSpPr>
        <p:spPr bwMode="auto">
          <a:xfrm>
            <a:off x="1974649" y="1610465"/>
            <a:ext cx="8394592" cy="398452"/>
          </a:xfrm>
          <a:custGeom>
            <a:avLst/>
            <a:gdLst>
              <a:gd name="T0" fmla="*/ 0 w 7915084"/>
              <a:gd name="T1" fmla="*/ 0 h 12700"/>
              <a:gd name="T2" fmla="*/ 7915084 w 7915084"/>
              <a:gd name="T3" fmla="*/ 12700 h 12700"/>
            </a:gdLst>
            <a:ahLst/>
            <a:cxnLst/>
            <a:rect l="T0" t="T1" r="T2" b="T3"/>
            <a:pathLst>
              <a:path w="7915084" h="12700">
                <a:moveTo>
                  <a:pt x="6350" y="6350"/>
                </a:moveTo>
                <a:lnTo>
                  <a:pt x="7908735" y="6350"/>
                </a:lnTo>
              </a:path>
            </a:pathLst>
          </a:custGeom>
          <a:noFill/>
          <a:ln w="12700">
            <a:solidFill>
              <a:srgbClr val="000000"/>
            </a:solidFill>
            <a:miter lim="800000"/>
            <a:headEnd/>
            <a:tailEnd/>
          </a:ln>
        </p:spPr>
        <p:txBody>
          <a:bodyPr lIns="0" tIns="0" rIns="0" bIns="0"/>
          <a:lstStyle/>
          <a:p>
            <a:endParaRPr lang="el-GR" sz="1633">
              <a:latin typeface="Calibri" pitchFamily="34" charset="0"/>
            </a:endParaRPr>
          </a:p>
        </p:txBody>
      </p:sp>
      <p:sp>
        <p:nvSpPr>
          <p:cNvPr id="30755" name="object 319"/>
          <p:cNvSpPr>
            <a:spLocks noChangeArrowheads="1"/>
          </p:cNvSpPr>
          <p:nvPr/>
        </p:nvSpPr>
        <p:spPr bwMode="auto">
          <a:xfrm>
            <a:off x="1945847" y="6102280"/>
            <a:ext cx="8394592" cy="17463"/>
          </a:xfrm>
          <a:custGeom>
            <a:avLst/>
            <a:gdLst>
              <a:gd name="T0" fmla="*/ 0 w 7915084"/>
              <a:gd name="T1" fmla="*/ 0 h 12700"/>
              <a:gd name="T2" fmla="*/ 7915084 w 7915084"/>
              <a:gd name="T3" fmla="*/ 12700 h 12700"/>
            </a:gdLst>
            <a:ahLst/>
            <a:cxnLst/>
            <a:rect l="T0" t="T1" r="T2" b="T3"/>
            <a:pathLst>
              <a:path w="7915084" h="12700">
                <a:moveTo>
                  <a:pt x="6350" y="6350"/>
                </a:moveTo>
                <a:lnTo>
                  <a:pt x="7908735" y="6350"/>
                </a:lnTo>
              </a:path>
            </a:pathLst>
          </a:custGeom>
          <a:noFill/>
          <a:ln w="12700">
            <a:solidFill>
              <a:srgbClr val="000000"/>
            </a:solidFill>
            <a:miter lim="800000"/>
            <a:headEnd/>
            <a:tailEnd/>
          </a:ln>
        </p:spPr>
        <p:txBody>
          <a:bodyPr lIns="0" tIns="0" rIns="0" bIns="0"/>
          <a:lstStyle/>
          <a:p>
            <a:endParaRPr lang="el-GR" sz="1633">
              <a:latin typeface="Calibri" pitchFamily="34" charset="0"/>
            </a:endParaRPr>
          </a:p>
        </p:txBody>
      </p:sp>
      <p:sp>
        <p:nvSpPr>
          <p:cNvPr id="6" name="text 1"/>
          <p:cNvSpPr txBox="1"/>
          <p:nvPr/>
        </p:nvSpPr>
        <p:spPr>
          <a:xfrm>
            <a:off x="2031711" y="1951078"/>
            <a:ext cx="1636666" cy="265329"/>
          </a:xfrm>
          <a:prstGeom prst="rect">
            <a:avLst/>
          </a:prstGeom>
        </p:spPr>
        <p:txBody>
          <a:bodyPr wrap="none" lIns="0" tIns="0" rIns="0" bIns="0">
            <a:spAutoFit/>
          </a:bodyPr>
          <a:lstStyle/>
          <a:p>
            <a:pPr>
              <a:defRPr/>
            </a:pPr>
            <a:r>
              <a:rPr sz="1724" b="1" spc="10" dirty="0">
                <a:latin typeface="Arial"/>
                <a:cs typeface="Arial"/>
              </a:rPr>
              <a:t>Endpoint, n (%)</a:t>
            </a:r>
            <a:endParaRPr sz="1633">
              <a:latin typeface="Arial"/>
              <a:cs typeface="Arial"/>
            </a:endParaRPr>
          </a:p>
        </p:txBody>
      </p:sp>
      <p:sp>
        <p:nvSpPr>
          <p:cNvPr id="7" name="text 1"/>
          <p:cNvSpPr txBox="1"/>
          <p:nvPr/>
        </p:nvSpPr>
        <p:spPr>
          <a:xfrm>
            <a:off x="4425837" y="1857426"/>
            <a:ext cx="1059005" cy="223459"/>
          </a:xfrm>
          <a:prstGeom prst="rect">
            <a:avLst/>
          </a:prstGeom>
        </p:spPr>
        <p:txBody>
          <a:bodyPr lIns="0" tIns="0" rIns="0" bIns="0">
            <a:spAutoFit/>
          </a:bodyPr>
          <a:lstStyle/>
          <a:p>
            <a:pPr>
              <a:defRPr/>
            </a:pPr>
            <a:r>
              <a:rPr sz="1452" b="1" spc="10" dirty="0">
                <a:solidFill>
                  <a:srgbClr val="FFFFFF"/>
                </a:solidFill>
                <a:latin typeface="Arial"/>
                <a:cs typeface="Arial"/>
              </a:rPr>
              <a:t>Alirocumab</a:t>
            </a:r>
            <a:endParaRPr sz="1452">
              <a:latin typeface="Arial"/>
              <a:cs typeface="Arial"/>
            </a:endParaRPr>
          </a:p>
        </p:txBody>
      </p:sp>
      <p:sp>
        <p:nvSpPr>
          <p:cNvPr id="8" name="text 1"/>
          <p:cNvSpPr txBox="1"/>
          <p:nvPr/>
        </p:nvSpPr>
        <p:spPr>
          <a:xfrm>
            <a:off x="4543694" y="2133636"/>
            <a:ext cx="818173" cy="265329"/>
          </a:xfrm>
          <a:prstGeom prst="rect">
            <a:avLst/>
          </a:prstGeom>
        </p:spPr>
        <p:txBody>
          <a:bodyPr wrap="none" lIns="0" tIns="0" rIns="0" bIns="0">
            <a:spAutoFit/>
          </a:bodyPr>
          <a:lstStyle/>
          <a:p>
            <a:pPr>
              <a:defRPr/>
            </a:pPr>
            <a:r>
              <a:rPr sz="1724" b="1" spc="10" dirty="0">
                <a:solidFill>
                  <a:srgbClr val="FFFFFF"/>
                </a:solidFill>
                <a:latin typeface="Arial"/>
                <a:cs typeface="Arial"/>
              </a:rPr>
              <a:t>(</a:t>
            </a:r>
            <a:r>
              <a:rPr sz="1452" b="1" spc="10" dirty="0">
                <a:solidFill>
                  <a:srgbClr val="FFFFFF"/>
                </a:solidFill>
                <a:latin typeface="Arial"/>
                <a:cs typeface="Arial"/>
              </a:rPr>
              <a:t>N=9462</a:t>
            </a:r>
            <a:r>
              <a:rPr sz="1724" b="1" spc="10" dirty="0">
                <a:solidFill>
                  <a:srgbClr val="FFFFFF"/>
                </a:solidFill>
                <a:latin typeface="Arial"/>
                <a:cs typeface="Arial"/>
              </a:rPr>
              <a:t>)</a:t>
            </a:r>
            <a:endParaRPr sz="1633">
              <a:latin typeface="Arial"/>
              <a:cs typeface="Arial"/>
            </a:endParaRPr>
          </a:p>
        </p:txBody>
      </p:sp>
      <p:sp>
        <p:nvSpPr>
          <p:cNvPr id="9" name="text 1"/>
          <p:cNvSpPr txBox="1"/>
          <p:nvPr/>
        </p:nvSpPr>
        <p:spPr>
          <a:xfrm>
            <a:off x="6247528" y="1928861"/>
            <a:ext cx="723916" cy="223459"/>
          </a:xfrm>
          <a:prstGeom prst="rect">
            <a:avLst/>
          </a:prstGeom>
        </p:spPr>
        <p:txBody>
          <a:bodyPr wrap="none" lIns="0" tIns="0" rIns="0" bIns="0">
            <a:spAutoFit/>
          </a:bodyPr>
          <a:lstStyle/>
          <a:p>
            <a:pPr>
              <a:defRPr/>
            </a:pPr>
            <a:r>
              <a:rPr sz="1452" b="1" spc="10" dirty="0">
                <a:solidFill>
                  <a:srgbClr val="FFFFFF"/>
                </a:solidFill>
                <a:latin typeface="Arial"/>
                <a:cs typeface="Arial"/>
              </a:rPr>
              <a:t>Placebo</a:t>
            </a:r>
            <a:endParaRPr sz="1452">
              <a:latin typeface="Arial"/>
              <a:cs typeface="Arial"/>
            </a:endParaRPr>
          </a:p>
        </p:txBody>
      </p:sp>
      <p:sp>
        <p:nvSpPr>
          <p:cNvPr id="10" name="text 1"/>
          <p:cNvSpPr txBox="1"/>
          <p:nvPr/>
        </p:nvSpPr>
        <p:spPr>
          <a:xfrm>
            <a:off x="6133043" y="2133636"/>
            <a:ext cx="880369" cy="265329"/>
          </a:xfrm>
          <a:prstGeom prst="rect">
            <a:avLst/>
          </a:prstGeom>
        </p:spPr>
        <p:txBody>
          <a:bodyPr wrap="none" lIns="0" tIns="0" rIns="0" bIns="0">
            <a:spAutoFit/>
          </a:bodyPr>
          <a:lstStyle/>
          <a:p>
            <a:pPr>
              <a:defRPr/>
            </a:pPr>
            <a:r>
              <a:rPr lang="en-US" sz="1724" b="1" spc="10" dirty="0">
                <a:solidFill>
                  <a:srgbClr val="FFFFFF"/>
                </a:solidFill>
                <a:latin typeface="Arial"/>
                <a:cs typeface="Arial"/>
              </a:rPr>
              <a:t> </a:t>
            </a:r>
            <a:r>
              <a:rPr sz="1724" b="1" spc="10" dirty="0">
                <a:solidFill>
                  <a:srgbClr val="FFFFFF"/>
                </a:solidFill>
                <a:latin typeface="Arial"/>
                <a:cs typeface="Arial"/>
              </a:rPr>
              <a:t>(</a:t>
            </a:r>
            <a:r>
              <a:rPr sz="1452" b="1" spc="10" dirty="0">
                <a:solidFill>
                  <a:srgbClr val="FFFFFF"/>
                </a:solidFill>
                <a:latin typeface="Arial"/>
                <a:cs typeface="Arial"/>
              </a:rPr>
              <a:t>N=9462</a:t>
            </a:r>
            <a:r>
              <a:rPr sz="1724" b="1" spc="10" dirty="0">
                <a:solidFill>
                  <a:srgbClr val="FFFFFF"/>
                </a:solidFill>
                <a:latin typeface="Arial"/>
                <a:cs typeface="Arial"/>
              </a:rPr>
              <a:t>)</a:t>
            </a:r>
            <a:endParaRPr sz="1633" dirty="0">
              <a:latin typeface="Arial"/>
              <a:cs typeface="Arial"/>
            </a:endParaRPr>
          </a:p>
        </p:txBody>
      </p:sp>
      <p:sp>
        <p:nvSpPr>
          <p:cNvPr id="11" name="text 1"/>
          <p:cNvSpPr txBox="1"/>
          <p:nvPr/>
        </p:nvSpPr>
        <p:spPr>
          <a:xfrm>
            <a:off x="7683675" y="1951089"/>
            <a:ext cx="1030410" cy="215444"/>
          </a:xfrm>
          <a:prstGeom prst="rect">
            <a:avLst/>
          </a:prstGeom>
        </p:spPr>
        <p:txBody>
          <a:bodyPr wrap="none" lIns="0" tIns="0" rIns="0" bIns="0">
            <a:spAutoFit/>
          </a:bodyPr>
          <a:lstStyle/>
          <a:p>
            <a:pPr algn="ctr">
              <a:defRPr/>
            </a:pPr>
            <a:r>
              <a:rPr sz="1400" b="1" spc="10" dirty="0">
                <a:latin typeface="Arial"/>
                <a:cs typeface="Arial"/>
              </a:rPr>
              <a:t>HR (95% CI)</a:t>
            </a:r>
            <a:endParaRPr sz="1400" dirty="0">
              <a:latin typeface="Arial"/>
              <a:cs typeface="Arial"/>
            </a:endParaRPr>
          </a:p>
        </p:txBody>
      </p:sp>
      <p:sp>
        <p:nvSpPr>
          <p:cNvPr id="12" name="text 1"/>
          <p:cNvSpPr txBox="1"/>
          <p:nvPr/>
        </p:nvSpPr>
        <p:spPr>
          <a:xfrm>
            <a:off x="9332245" y="1888423"/>
            <a:ext cx="774892" cy="215444"/>
          </a:xfrm>
          <a:prstGeom prst="rect">
            <a:avLst/>
          </a:prstGeom>
        </p:spPr>
        <p:txBody>
          <a:bodyPr wrap="none" lIns="0" tIns="0" rIns="0" bIns="0">
            <a:spAutoFit/>
          </a:bodyPr>
          <a:lstStyle/>
          <a:p>
            <a:pPr>
              <a:defRPr/>
            </a:pPr>
            <a:r>
              <a:rPr sz="1400" b="1" spc="10" dirty="0">
                <a:latin typeface="Arial"/>
                <a:cs typeface="Arial"/>
              </a:rPr>
              <a:t>Log-rank</a:t>
            </a:r>
            <a:endParaRPr sz="1400" dirty="0">
              <a:latin typeface="Arial"/>
              <a:cs typeface="Arial"/>
            </a:endParaRPr>
          </a:p>
        </p:txBody>
      </p:sp>
      <p:sp>
        <p:nvSpPr>
          <p:cNvPr id="13" name="text 1"/>
          <p:cNvSpPr txBox="1"/>
          <p:nvPr/>
        </p:nvSpPr>
        <p:spPr>
          <a:xfrm>
            <a:off x="9375717" y="2133636"/>
            <a:ext cx="645369" cy="215444"/>
          </a:xfrm>
          <a:prstGeom prst="rect">
            <a:avLst/>
          </a:prstGeom>
        </p:spPr>
        <p:txBody>
          <a:bodyPr wrap="none" lIns="0" tIns="0" rIns="0" bIns="0">
            <a:spAutoFit/>
          </a:bodyPr>
          <a:lstStyle/>
          <a:p>
            <a:pPr>
              <a:defRPr/>
            </a:pPr>
            <a:r>
              <a:rPr sz="1400" b="1" spc="10" dirty="0">
                <a:latin typeface="Arial"/>
                <a:cs typeface="Arial"/>
              </a:rPr>
              <a:t>P-value</a:t>
            </a:r>
            <a:endParaRPr sz="1400" dirty="0">
              <a:latin typeface="Arial"/>
              <a:cs typeface="Arial"/>
            </a:endParaRPr>
          </a:p>
        </p:txBody>
      </p:sp>
      <p:sp>
        <p:nvSpPr>
          <p:cNvPr id="14" name="text 1"/>
          <p:cNvSpPr txBox="1"/>
          <p:nvPr/>
        </p:nvSpPr>
        <p:spPr>
          <a:xfrm>
            <a:off x="2031712" y="2647971"/>
            <a:ext cx="1132041" cy="265329"/>
          </a:xfrm>
          <a:prstGeom prst="rect">
            <a:avLst/>
          </a:prstGeom>
        </p:spPr>
        <p:txBody>
          <a:bodyPr wrap="none" lIns="0" tIns="0" rIns="0" bIns="0">
            <a:spAutoFit/>
          </a:bodyPr>
          <a:lstStyle/>
          <a:p>
            <a:pPr>
              <a:defRPr/>
            </a:pPr>
            <a:r>
              <a:rPr sz="1724" b="1" spc="10" dirty="0">
                <a:latin typeface="Arial"/>
                <a:cs typeface="Arial"/>
              </a:rPr>
              <a:t>CHD event</a:t>
            </a:r>
            <a:endParaRPr sz="1633">
              <a:latin typeface="Arial"/>
              <a:cs typeface="Arial"/>
            </a:endParaRPr>
          </a:p>
        </p:txBody>
      </p:sp>
      <p:sp>
        <p:nvSpPr>
          <p:cNvPr id="15" name="text 1"/>
          <p:cNvSpPr txBox="1"/>
          <p:nvPr/>
        </p:nvSpPr>
        <p:spPr>
          <a:xfrm>
            <a:off x="4439307" y="2647971"/>
            <a:ext cx="1135247" cy="265329"/>
          </a:xfrm>
          <a:prstGeom prst="rect">
            <a:avLst/>
          </a:prstGeom>
        </p:spPr>
        <p:txBody>
          <a:bodyPr wrap="none" lIns="0" tIns="0" rIns="0" bIns="0">
            <a:spAutoFit/>
          </a:bodyPr>
          <a:lstStyle/>
          <a:p>
            <a:pPr>
              <a:defRPr/>
            </a:pPr>
            <a:r>
              <a:rPr sz="1724" b="1" spc="10" dirty="0">
                <a:solidFill>
                  <a:srgbClr val="B22222"/>
                </a:solidFill>
                <a:latin typeface="Arial"/>
                <a:cs typeface="Arial"/>
              </a:rPr>
              <a:t>1199 (12.7)</a:t>
            </a:r>
            <a:endParaRPr sz="1633">
              <a:latin typeface="Arial"/>
              <a:cs typeface="Arial"/>
            </a:endParaRPr>
          </a:p>
        </p:txBody>
      </p:sp>
      <p:sp>
        <p:nvSpPr>
          <p:cNvPr id="16" name="text 1"/>
          <p:cNvSpPr txBox="1"/>
          <p:nvPr/>
        </p:nvSpPr>
        <p:spPr>
          <a:xfrm>
            <a:off x="6030344" y="2647971"/>
            <a:ext cx="1147430" cy="265329"/>
          </a:xfrm>
          <a:prstGeom prst="rect">
            <a:avLst/>
          </a:prstGeom>
        </p:spPr>
        <p:txBody>
          <a:bodyPr wrap="none" lIns="0" tIns="0" rIns="0" bIns="0">
            <a:spAutoFit/>
          </a:bodyPr>
          <a:lstStyle/>
          <a:p>
            <a:pPr>
              <a:defRPr/>
            </a:pPr>
            <a:r>
              <a:rPr sz="1724" b="1" spc="10" dirty="0">
                <a:solidFill>
                  <a:srgbClr val="4682B4"/>
                </a:solidFill>
                <a:latin typeface="Arial"/>
                <a:cs typeface="Arial"/>
              </a:rPr>
              <a:t>1349 (14.3)</a:t>
            </a:r>
            <a:endParaRPr sz="1633">
              <a:latin typeface="Arial"/>
              <a:cs typeface="Arial"/>
            </a:endParaRPr>
          </a:p>
        </p:txBody>
      </p:sp>
      <p:sp>
        <p:nvSpPr>
          <p:cNvPr id="17" name="text 1"/>
          <p:cNvSpPr txBox="1"/>
          <p:nvPr/>
        </p:nvSpPr>
        <p:spPr>
          <a:xfrm>
            <a:off x="7456377" y="2647971"/>
            <a:ext cx="1645643" cy="265329"/>
          </a:xfrm>
          <a:prstGeom prst="rect">
            <a:avLst/>
          </a:prstGeom>
        </p:spPr>
        <p:txBody>
          <a:bodyPr wrap="none" lIns="0" tIns="0" rIns="0" bIns="0">
            <a:spAutoFit/>
          </a:bodyPr>
          <a:lstStyle/>
          <a:p>
            <a:pPr>
              <a:defRPr/>
            </a:pPr>
            <a:r>
              <a:rPr sz="1724" b="1" spc="10" dirty="0">
                <a:latin typeface="Arial"/>
                <a:cs typeface="Arial"/>
              </a:rPr>
              <a:t>0.88 (0.81, 0.95)</a:t>
            </a:r>
            <a:endParaRPr sz="1633">
              <a:latin typeface="Arial"/>
              <a:cs typeface="Arial"/>
            </a:endParaRPr>
          </a:p>
        </p:txBody>
      </p:sp>
      <p:sp>
        <p:nvSpPr>
          <p:cNvPr id="18" name="text 1"/>
          <p:cNvSpPr txBox="1"/>
          <p:nvPr/>
        </p:nvSpPr>
        <p:spPr>
          <a:xfrm>
            <a:off x="9471684" y="2647981"/>
            <a:ext cx="532197" cy="251287"/>
          </a:xfrm>
          <a:prstGeom prst="rect">
            <a:avLst/>
          </a:prstGeom>
        </p:spPr>
        <p:txBody>
          <a:bodyPr wrap="none" lIns="0" tIns="0" rIns="0" bIns="0">
            <a:spAutoFit/>
          </a:bodyPr>
          <a:lstStyle/>
          <a:p>
            <a:pPr>
              <a:defRPr/>
            </a:pPr>
            <a:r>
              <a:rPr sz="1633" b="1" spc="10" dirty="0">
                <a:latin typeface="Arial"/>
                <a:cs typeface="Arial"/>
              </a:rPr>
              <a:t>0.001</a:t>
            </a:r>
            <a:endParaRPr sz="1633">
              <a:latin typeface="Arial"/>
              <a:cs typeface="Arial"/>
            </a:endParaRPr>
          </a:p>
        </p:txBody>
      </p:sp>
      <p:sp>
        <p:nvSpPr>
          <p:cNvPr id="19" name="text 1"/>
          <p:cNvSpPr txBox="1"/>
          <p:nvPr/>
        </p:nvSpPr>
        <p:spPr>
          <a:xfrm>
            <a:off x="2031721" y="3105161"/>
            <a:ext cx="1790555" cy="265329"/>
          </a:xfrm>
          <a:prstGeom prst="rect">
            <a:avLst/>
          </a:prstGeom>
        </p:spPr>
        <p:txBody>
          <a:bodyPr wrap="none" lIns="0" tIns="0" rIns="0" bIns="0">
            <a:spAutoFit/>
          </a:bodyPr>
          <a:lstStyle/>
          <a:p>
            <a:pPr>
              <a:defRPr/>
            </a:pPr>
            <a:r>
              <a:rPr sz="1724" b="1" spc="10" dirty="0">
                <a:latin typeface="Arial"/>
                <a:cs typeface="Arial"/>
              </a:rPr>
              <a:t>Major CHD event</a:t>
            </a:r>
            <a:endParaRPr sz="1633">
              <a:latin typeface="Arial"/>
              <a:cs typeface="Arial"/>
            </a:endParaRPr>
          </a:p>
        </p:txBody>
      </p:sp>
      <p:sp>
        <p:nvSpPr>
          <p:cNvPr id="20" name="text 1"/>
          <p:cNvSpPr txBox="1"/>
          <p:nvPr/>
        </p:nvSpPr>
        <p:spPr>
          <a:xfrm>
            <a:off x="4563896" y="3105161"/>
            <a:ext cx="942887" cy="279179"/>
          </a:xfrm>
          <a:prstGeom prst="rect">
            <a:avLst/>
          </a:prstGeom>
        </p:spPr>
        <p:txBody>
          <a:bodyPr wrap="none" lIns="0" tIns="0" rIns="0" bIns="0">
            <a:spAutoFit/>
          </a:bodyPr>
          <a:lstStyle/>
          <a:p>
            <a:pPr>
              <a:defRPr/>
            </a:pPr>
            <a:r>
              <a:rPr sz="1814" b="1" spc="10" dirty="0">
                <a:solidFill>
                  <a:srgbClr val="B22222"/>
                </a:solidFill>
                <a:latin typeface="Arial"/>
                <a:cs typeface="Arial"/>
              </a:rPr>
              <a:t>793 (8.4)</a:t>
            </a:r>
            <a:endParaRPr sz="1724">
              <a:latin typeface="Arial"/>
              <a:cs typeface="Arial"/>
            </a:endParaRPr>
          </a:p>
        </p:txBody>
      </p:sp>
      <p:sp>
        <p:nvSpPr>
          <p:cNvPr id="21" name="text 1"/>
          <p:cNvSpPr txBox="1"/>
          <p:nvPr/>
        </p:nvSpPr>
        <p:spPr>
          <a:xfrm>
            <a:off x="6153249" y="3105161"/>
            <a:ext cx="942887" cy="279179"/>
          </a:xfrm>
          <a:prstGeom prst="rect">
            <a:avLst/>
          </a:prstGeom>
        </p:spPr>
        <p:txBody>
          <a:bodyPr wrap="none" lIns="0" tIns="0" rIns="0" bIns="0">
            <a:spAutoFit/>
          </a:bodyPr>
          <a:lstStyle/>
          <a:p>
            <a:pPr>
              <a:defRPr/>
            </a:pPr>
            <a:r>
              <a:rPr sz="1814" b="1" spc="10" dirty="0">
                <a:solidFill>
                  <a:srgbClr val="4682B4"/>
                </a:solidFill>
                <a:latin typeface="Arial"/>
                <a:cs typeface="Arial"/>
              </a:rPr>
              <a:t>899 (9.5)</a:t>
            </a:r>
            <a:endParaRPr sz="1724">
              <a:latin typeface="Arial"/>
              <a:cs typeface="Arial"/>
            </a:endParaRPr>
          </a:p>
        </p:txBody>
      </p:sp>
      <p:sp>
        <p:nvSpPr>
          <p:cNvPr id="22" name="text 1"/>
          <p:cNvSpPr txBox="1"/>
          <p:nvPr/>
        </p:nvSpPr>
        <p:spPr>
          <a:xfrm>
            <a:off x="7456377" y="3105161"/>
            <a:ext cx="1645643" cy="265329"/>
          </a:xfrm>
          <a:prstGeom prst="rect">
            <a:avLst/>
          </a:prstGeom>
        </p:spPr>
        <p:txBody>
          <a:bodyPr wrap="none" lIns="0" tIns="0" rIns="0" bIns="0">
            <a:spAutoFit/>
          </a:bodyPr>
          <a:lstStyle/>
          <a:p>
            <a:pPr>
              <a:defRPr/>
            </a:pPr>
            <a:r>
              <a:rPr sz="1724" b="1" spc="10" dirty="0">
                <a:latin typeface="Arial"/>
                <a:cs typeface="Arial"/>
              </a:rPr>
              <a:t>0.88 (0.80, 0.96)</a:t>
            </a:r>
            <a:endParaRPr sz="1633">
              <a:latin typeface="Arial"/>
              <a:cs typeface="Arial"/>
            </a:endParaRPr>
          </a:p>
        </p:txBody>
      </p:sp>
      <p:sp>
        <p:nvSpPr>
          <p:cNvPr id="23" name="text 1"/>
          <p:cNvSpPr txBox="1"/>
          <p:nvPr/>
        </p:nvSpPr>
        <p:spPr>
          <a:xfrm>
            <a:off x="9471684" y="3105169"/>
            <a:ext cx="532197" cy="251287"/>
          </a:xfrm>
          <a:prstGeom prst="rect">
            <a:avLst/>
          </a:prstGeom>
        </p:spPr>
        <p:txBody>
          <a:bodyPr wrap="none" lIns="0" tIns="0" rIns="0" bIns="0">
            <a:spAutoFit/>
          </a:bodyPr>
          <a:lstStyle/>
          <a:p>
            <a:pPr>
              <a:defRPr/>
            </a:pPr>
            <a:r>
              <a:rPr sz="1633" b="1" spc="10" dirty="0">
                <a:latin typeface="Arial"/>
                <a:cs typeface="Arial"/>
              </a:rPr>
              <a:t>0.006</a:t>
            </a:r>
            <a:endParaRPr sz="1633">
              <a:latin typeface="Arial"/>
              <a:cs typeface="Arial"/>
            </a:endParaRPr>
          </a:p>
        </p:txBody>
      </p:sp>
      <p:sp>
        <p:nvSpPr>
          <p:cNvPr id="24" name="text 1"/>
          <p:cNvSpPr txBox="1"/>
          <p:nvPr/>
        </p:nvSpPr>
        <p:spPr>
          <a:xfrm>
            <a:off x="2031722" y="3560761"/>
            <a:ext cx="957634" cy="265329"/>
          </a:xfrm>
          <a:prstGeom prst="rect">
            <a:avLst/>
          </a:prstGeom>
        </p:spPr>
        <p:txBody>
          <a:bodyPr wrap="none" lIns="0" tIns="0" rIns="0" bIns="0">
            <a:spAutoFit/>
          </a:bodyPr>
          <a:lstStyle/>
          <a:p>
            <a:pPr>
              <a:defRPr/>
            </a:pPr>
            <a:r>
              <a:rPr sz="1724" b="1" spc="10" dirty="0">
                <a:latin typeface="Arial"/>
                <a:cs typeface="Arial"/>
              </a:rPr>
              <a:t>CV event</a:t>
            </a:r>
            <a:endParaRPr sz="1633">
              <a:latin typeface="Arial"/>
              <a:cs typeface="Arial"/>
            </a:endParaRPr>
          </a:p>
        </p:txBody>
      </p:sp>
      <p:sp>
        <p:nvSpPr>
          <p:cNvPr id="25" name="text 1"/>
          <p:cNvSpPr txBox="1"/>
          <p:nvPr/>
        </p:nvSpPr>
        <p:spPr>
          <a:xfrm>
            <a:off x="4439310" y="3560761"/>
            <a:ext cx="1147430" cy="265329"/>
          </a:xfrm>
          <a:prstGeom prst="rect">
            <a:avLst/>
          </a:prstGeom>
        </p:spPr>
        <p:txBody>
          <a:bodyPr wrap="none" lIns="0" tIns="0" rIns="0" bIns="0">
            <a:spAutoFit/>
          </a:bodyPr>
          <a:lstStyle/>
          <a:p>
            <a:pPr>
              <a:defRPr/>
            </a:pPr>
            <a:r>
              <a:rPr sz="1724" b="1" spc="10" dirty="0">
                <a:solidFill>
                  <a:srgbClr val="B22222"/>
                </a:solidFill>
                <a:latin typeface="Arial"/>
                <a:cs typeface="Arial"/>
              </a:rPr>
              <a:t>1301 (13.7)</a:t>
            </a:r>
            <a:endParaRPr sz="1633">
              <a:latin typeface="Arial"/>
              <a:cs typeface="Arial"/>
            </a:endParaRPr>
          </a:p>
        </p:txBody>
      </p:sp>
      <p:sp>
        <p:nvSpPr>
          <p:cNvPr id="26" name="text 1"/>
          <p:cNvSpPr txBox="1"/>
          <p:nvPr/>
        </p:nvSpPr>
        <p:spPr>
          <a:xfrm>
            <a:off x="6030344" y="3560761"/>
            <a:ext cx="1147430" cy="265329"/>
          </a:xfrm>
          <a:prstGeom prst="rect">
            <a:avLst/>
          </a:prstGeom>
        </p:spPr>
        <p:txBody>
          <a:bodyPr wrap="none" lIns="0" tIns="0" rIns="0" bIns="0">
            <a:spAutoFit/>
          </a:bodyPr>
          <a:lstStyle/>
          <a:p>
            <a:pPr>
              <a:defRPr/>
            </a:pPr>
            <a:r>
              <a:rPr sz="1724" b="1" spc="10" dirty="0">
                <a:solidFill>
                  <a:srgbClr val="4682B4"/>
                </a:solidFill>
                <a:latin typeface="Arial"/>
                <a:cs typeface="Arial"/>
              </a:rPr>
              <a:t>1474 (15.6)</a:t>
            </a:r>
            <a:endParaRPr sz="1633">
              <a:latin typeface="Arial"/>
              <a:cs typeface="Arial"/>
            </a:endParaRPr>
          </a:p>
        </p:txBody>
      </p:sp>
      <p:sp>
        <p:nvSpPr>
          <p:cNvPr id="27" name="text 1"/>
          <p:cNvSpPr txBox="1"/>
          <p:nvPr/>
        </p:nvSpPr>
        <p:spPr>
          <a:xfrm>
            <a:off x="7456377" y="3560761"/>
            <a:ext cx="1645643" cy="265329"/>
          </a:xfrm>
          <a:prstGeom prst="rect">
            <a:avLst/>
          </a:prstGeom>
        </p:spPr>
        <p:txBody>
          <a:bodyPr wrap="none" lIns="0" tIns="0" rIns="0" bIns="0">
            <a:spAutoFit/>
          </a:bodyPr>
          <a:lstStyle/>
          <a:p>
            <a:pPr>
              <a:defRPr/>
            </a:pPr>
            <a:r>
              <a:rPr sz="1724" b="1" spc="10" dirty="0">
                <a:latin typeface="Arial"/>
                <a:cs typeface="Arial"/>
              </a:rPr>
              <a:t>0.87 (0.81, 0.94)</a:t>
            </a:r>
            <a:endParaRPr sz="1633" dirty="0">
              <a:latin typeface="Arial"/>
              <a:cs typeface="Arial"/>
            </a:endParaRPr>
          </a:p>
        </p:txBody>
      </p:sp>
      <p:sp>
        <p:nvSpPr>
          <p:cNvPr id="28" name="text 1"/>
          <p:cNvSpPr txBox="1"/>
          <p:nvPr/>
        </p:nvSpPr>
        <p:spPr>
          <a:xfrm>
            <a:off x="9409400" y="3560770"/>
            <a:ext cx="650499" cy="251287"/>
          </a:xfrm>
          <a:prstGeom prst="rect">
            <a:avLst/>
          </a:prstGeom>
        </p:spPr>
        <p:txBody>
          <a:bodyPr wrap="none" lIns="0" tIns="0" rIns="0" bIns="0">
            <a:spAutoFit/>
          </a:bodyPr>
          <a:lstStyle/>
          <a:p>
            <a:pPr>
              <a:defRPr/>
            </a:pPr>
            <a:r>
              <a:rPr sz="1633" b="1" spc="10" dirty="0">
                <a:latin typeface="Arial"/>
                <a:cs typeface="Arial"/>
              </a:rPr>
              <a:t>0.0003</a:t>
            </a:r>
            <a:endParaRPr sz="1633">
              <a:latin typeface="Arial"/>
              <a:cs typeface="Arial"/>
            </a:endParaRPr>
          </a:p>
        </p:txBody>
      </p:sp>
      <p:sp>
        <p:nvSpPr>
          <p:cNvPr id="29" name="text 1"/>
          <p:cNvSpPr txBox="1"/>
          <p:nvPr/>
        </p:nvSpPr>
        <p:spPr>
          <a:xfrm>
            <a:off x="2031713" y="4019538"/>
            <a:ext cx="2076209" cy="516616"/>
          </a:xfrm>
          <a:prstGeom prst="rect">
            <a:avLst/>
          </a:prstGeom>
        </p:spPr>
        <p:txBody>
          <a:bodyPr wrap="none" lIns="0" tIns="0" rIns="0" bIns="0">
            <a:spAutoFit/>
          </a:bodyPr>
          <a:lstStyle/>
          <a:p>
            <a:pPr>
              <a:defRPr/>
            </a:pPr>
            <a:r>
              <a:rPr sz="1724" b="1" spc="10" dirty="0">
                <a:latin typeface="Arial"/>
                <a:cs typeface="Arial"/>
              </a:rPr>
              <a:t>Death, MI, ischemic</a:t>
            </a:r>
            <a:endParaRPr sz="1633" dirty="0">
              <a:latin typeface="Arial"/>
              <a:cs typeface="Arial"/>
            </a:endParaRPr>
          </a:p>
          <a:p>
            <a:pPr>
              <a:defRPr/>
            </a:pPr>
            <a:r>
              <a:rPr sz="1633" b="1" spc="10" dirty="0">
                <a:latin typeface="Arial"/>
                <a:cs typeface="Arial"/>
              </a:rPr>
              <a:t>stroke</a:t>
            </a:r>
            <a:endParaRPr sz="1633" dirty="0">
              <a:latin typeface="Arial"/>
              <a:cs typeface="Arial"/>
            </a:endParaRPr>
          </a:p>
        </p:txBody>
      </p:sp>
      <p:sp>
        <p:nvSpPr>
          <p:cNvPr id="30" name="text 1"/>
          <p:cNvSpPr txBox="1"/>
          <p:nvPr/>
        </p:nvSpPr>
        <p:spPr>
          <a:xfrm>
            <a:off x="4501601" y="4202094"/>
            <a:ext cx="1022716" cy="265329"/>
          </a:xfrm>
          <a:prstGeom prst="rect">
            <a:avLst/>
          </a:prstGeom>
        </p:spPr>
        <p:txBody>
          <a:bodyPr wrap="none" lIns="0" tIns="0" rIns="0" bIns="0">
            <a:spAutoFit/>
          </a:bodyPr>
          <a:lstStyle/>
          <a:p>
            <a:pPr>
              <a:defRPr/>
            </a:pPr>
            <a:r>
              <a:rPr sz="1724" b="1" spc="10" dirty="0">
                <a:solidFill>
                  <a:srgbClr val="B22222"/>
                </a:solidFill>
                <a:latin typeface="Arial"/>
                <a:cs typeface="Arial"/>
              </a:rPr>
              <a:t>973 (10.3)</a:t>
            </a:r>
            <a:endParaRPr sz="1633">
              <a:latin typeface="Arial"/>
              <a:cs typeface="Arial"/>
            </a:endParaRPr>
          </a:p>
        </p:txBody>
      </p:sp>
      <p:sp>
        <p:nvSpPr>
          <p:cNvPr id="31" name="text 1"/>
          <p:cNvSpPr txBox="1"/>
          <p:nvPr/>
        </p:nvSpPr>
        <p:spPr>
          <a:xfrm>
            <a:off x="6030340" y="4202099"/>
            <a:ext cx="1179490" cy="279179"/>
          </a:xfrm>
          <a:prstGeom prst="rect">
            <a:avLst/>
          </a:prstGeom>
        </p:spPr>
        <p:txBody>
          <a:bodyPr wrap="none" lIns="0" tIns="0" rIns="0" bIns="0">
            <a:spAutoFit/>
          </a:bodyPr>
          <a:lstStyle/>
          <a:p>
            <a:pPr>
              <a:defRPr/>
            </a:pPr>
            <a:r>
              <a:rPr sz="1814" b="1" spc="10" dirty="0">
                <a:solidFill>
                  <a:srgbClr val="4682B4"/>
                </a:solidFill>
                <a:latin typeface="Arial"/>
                <a:cs typeface="Arial"/>
              </a:rPr>
              <a:t>1126 (11.9)</a:t>
            </a:r>
            <a:endParaRPr sz="1724">
              <a:latin typeface="Arial"/>
              <a:cs typeface="Arial"/>
            </a:endParaRPr>
          </a:p>
        </p:txBody>
      </p:sp>
      <p:sp>
        <p:nvSpPr>
          <p:cNvPr id="288" name="text 1"/>
          <p:cNvSpPr txBox="1"/>
          <p:nvPr/>
        </p:nvSpPr>
        <p:spPr>
          <a:xfrm>
            <a:off x="7456377" y="4202094"/>
            <a:ext cx="1645643" cy="265329"/>
          </a:xfrm>
          <a:prstGeom prst="rect">
            <a:avLst/>
          </a:prstGeom>
        </p:spPr>
        <p:txBody>
          <a:bodyPr wrap="none" lIns="0" tIns="0" rIns="0" bIns="0">
            <a:spAutoFit/>
          </a:bodyPr>
          <a:lstStyle/>
          <a:p>
            <a:pPr>
              <a:defRPr/>
            </a:pPr>
            <a:r>
              <a:rPr sz="1724" b="1" spc="10" dirty="0">
                <a:latin typeface="Arial"/>
                <a:cs typeface="Arial"/>
              </a:rPr>
              <a:t>0.86 (0.79, 0.93)</a:t>
            </a:r>
            <a:endParaRPr sz="1633">
              <a:latin typeface="Arial"/>
              <a:cs typeface="Arial"/>
            </a:endParaRPr>
          </a:p>
        </p:txBody>
      </p:sp>
      <p:sp>
        <p:nvSpPr>
          <p:cNvPr id="96" name="text 1"/>
          <p:cNvSpPr txBox="1"/>
          <p:nvPr/>
        </p:nvSpPr>
        <p:spPr>
          <a:xfrm>
            <a:off x="9409400" y="4202103"/>
            <a:ext cx="650499" cy="251287"/>
          </a:xfrm>
          <a:prstGeom prst="rect">
            <a:avLst/>
          </a:prstGeom>
        </p:spPr>
        <p:txBody>
          <a:bodyPr wrap="none" lIns="0" tIns="0" rIns="0" bIns="0">
            <a:spAutoFit/>
          </a:bodyPr>
          <a:lstStyle/>
          <a:p>
            <a:pPr>
              <a:defRPr/>
            </a:pPr>
            <a:r>
              <a:rPr sz="1633" b="1" spc="10" dirty="0">
                <a:latin typeface="Arial"/>
                <a:cs typeface="Arial"/>
              </a:rPr>
              <a:t>0.0003</a:t>
            </a:r>
            <a:endParaRPr sz="1633">
              <a:latin typeface="Arial"/>
              <a:cs typeface="Arial"/>
            </a:endParaRPr>
          </a:p>
        </p:txBody>
      </p:sp>
      <p:sp>
        <p:nvSpPr>
          <p:cNvPr id="97" name="text 1"/>
          <p:cNvSpPr txBox="1"/>
          <p:nvPr/>
        </p:nvSpPr>
        <p:spPr>
          <a:xfrm>
            <a:off x="2031712" y="4843437"/>
            <a:ext cx="1146468" cy="266227"/>
          </a:xfrm>
          <a:prstGeom prst="rect">
            <a:avLst/>
          </a:prstGeom>
        </p:spPr>
        <p:txBody>
          <a:bodyPr wrap="none" lIns="0" tIns="0" rIns="0" bIns="0">
            <a:spAutoFit/>
          </a:bodyPr>
          <a:lstStyle/>
          <a:p>
            <a:pPr>
              <a:defRPr/>
            </a:pPr>
            <a:r>
              <a:rPr sz="1730" b="1" spc="10" dirty="0">
                <a:latin typeface="Arial" panose="020B0604020202020204" pitchFamily="34" charset="0"/>
                <a:cs typeface="Arial" panose="020B0604020202020204" pitchFamily="34" charset="0"/>
              </a:rPr>
              <a:t>CHD death</a:t>
            </a:r>
            <a:endParaRPr sz="1730" b="1" dirty="0">
              <a:latin typeface="Arial" panose="020B0604020202020204" pitchFamily="34" charset="0"/>
              <a:cs typeface="Arial" panose="020B0604020202020204" pitchFamily="34" charset="0"/>
            </a:endParaRPr>
          </a:p>
        </p:txBody>
      </p:sp>
      <p:sp>
        <p:nvSpPr>
          <p:cNvPr id="98" name="text 1"/>
          <p:cNvSpPr txBox="1"/>
          <p:nvPr/>
        </p:nvSpPr>
        <p:spPr>
          <a:xfrm>
            <a:off x="4563896" y="4843435"/>
            <a:ext cx="942887" cy="279179"/>
          </a:xfrm>
          <a:prstGeom prst="rect">
            <a:avLst/>
          </a:prstGeom>
        </p:spPr>
        <p:txBody>
          <a:bodyPr wrap="none" lIns="0" tIns="0" rIns="0" bIns="0">
            <a:spAutoFit/>
          </a:bodyPr>
          <a:lstStyle/>
          <a:p>
            <a:pPr>
              <a:defRPr/>
            </a:pPr>
            <a:r>
              <a:rPr sz="1814" b="1" spc="10" dirty="0">
                <a:solidFill>
                  <a:srgbClr val="B22222"/>
                </a:solidFill>
                <a:latin typeface="Arial"/>
                <a:cs typeface="Arial"/>
              </a:rPr>
              <a:t>205 (2.2)</a:t>
            </a:r>
            <a:endParaRPr sz="1724">
              <a:latin typeface="Arial"/>
              <a:cs typeface="Arial"/>
            </a:endParaRPr>
          </a:p>
        </p:txBody>
      </p:sp>
      <p:sp>
        <p:nvSpPr>
          <p:cNvPr id="99" name="text 1"/>
          <p:cNvSpPr txBox="1"/>
          <p:nvPr/>
        </p:nvSpPr>
        <p:spPr>
          <a:xfrm>
            <a:off x="6153249" y="4843435"/>
            <a:ext cx="942887" cy="279179"/>
          </a:xfrm>
          <a:prstGeom prst="rect">
            <a:avLst/>
          </a:prstGeom>
        </p:spPr>
        <p:txBody>
          <a:bodyPr wrap="none" lIns="0" tIns="0" rIns="0" bIns="0">
            <a:spAutoFit/>
          </a:bodyPr>
          <a:lstStyle/>
          <a:p>
            <a:pPr>
              <a:defRPr/>
            </a:pPr>
            <a:r>
              <a:rPr sz="1814" b="1" spc="10" dirty="0">
                <a:solidFill>
                  <a:srgbClr val="4682B4"/>
                </a:solidFill>
                <a:latin typeface="Arial"/>
                <a:cs typeface="Arial"/>
              </a:rPr>
              <a:t>222 (2.3)</a:t>
            </a:r>
            <a:endParaRPr sz="1724">
              <a:latin typeface="Arial"/>
              <a:cs typeface="Arial"/>
            </a:endParaRPr>
          </a:p>
        </p:txBody>
      </p:sp>
      <p:sp>
        <p:nvSpPr>
          <p:cNvPr id="100" name="text 1"/>
          <p:cNvSpPr txBox="1"/>
          <p:nvPr/>
        </p:nvSpPr>
        <p:spPr>
          <a:xfrm>
            <a:off x="7464795" y="4843437"/>
            <a:ext cx="1629292" cy="264688"/>
          </a:xfrm>
          <a:prstGeom prst="rect">
            <a:avLst/>
          </a:prstGeom>
        </p:spPr>
        <p:txBody>
          <a:bodyPr wrap="none" lIns="0" tIns="0" rIns="0" bIns="0">
            <a:spAutoFit/>
          </a:bodyPr>
          <a:lstStyle/>
          <a:p>
            <a:pPr>
              <a:defRPr/>
            </a:pPr>
            <a:r>
              <a:rPr sz="1720" spc="10" dirty="0">
                <a:latin typeface="Arial" panose="020B0604020202020204" pitchFamily="34" charset="0"/>
                <a:cs typeface="Arial" panose="020B0604020202020204" pitchFamily="34" charset="0"/>
              </a:rPr>
              <a:t>0.92 (0.76, 1.11)</a:t>
            </a:r>
            <a:endParaRPr sz="1720" dirty="0">
              <a:latin typeface="Arial" panose="020B0604020202020204" pitchFamily="34" charset="0"/>
              <a:cs typeface="Arial" panose="020B0604020202020204" pitchFamily="34" charset="0"/>
            </a:endParaRPr>
          </a:p>
        </p:txBody>
      </p:sp>
      <p:sp>
        <p:nvSpPr>
          <p:cNvPr id="101" name="text 1"/>
          <p:cNvSpPr txBox="1"/>
          <p:nvPr/>
        </p:nvSpPr>
        <p:spPr>
          <a:xfrm>
            <a:off x="9533987" y="4843437"/>
            <a:ext cx="436338" cy="264688"/>
          </a:xfrm>
          <a:prstGeom prst="rect">
            <a:avLst/>
          </a:prstGeom>
        </p:spPr>
        <p:txBody>
          <a:bodyPr wrap="none" lIns="0" tIns="0" rIns="0" bIns="0">
            <a:spAutoFit/>
          </a:bodyPr>
          <a:lstStyle/>
          <a:p>
            <a:pPr>
              <a:defRPr/>
            </a:pPr>
            <a:r>
              <a:rPr sz="1720" spc="10" dirty="0">
                <a:latin typeface="Arial" panose="020B0604020202020204" pitchFamily="34" charset="0"/>
                <a:cs typeface="Arial" panose="020B0604020202020204" pitchFamily="34" charset="0"/>
              </a:rPr>
              <a:t>0.38</a:t>
            </a:r>
            <a:endParaRPr sz="1720" dirty="0">
              <a:latin typeface="Arial" panose="020B0604020202020204" pitchFamily="34" charset="0"/>
              <a:cs typeface="Arial" panose="020B0604020202020204" pitchFamily="34" charset="0"/>
            </a:endParaRPr>
          </a:p>
        </p:txBody>
      </p:sp>
      <p:sp>
        <p:nvSpPr>
          <p:cNvPr id="102" name="text 1"/>
          <p:cNvSpPr txBox="1"/>
          <p:nvPr/>
        </p:nvSpPr>
        <p:spPr>
          <a:xfrm>
            <a:off x="2031720" y="5300624"/>
            <a:ext cx="972061" cy="266227"/>
          </a:xfrm>
          <a:prstGeom prst="rect">
            <a:avLst/>
          </a:prstGeom>
        </p:spPr>
        <p:txBody>
          <a:bodyPr wrap="none" lIns="0" tIns="0" rIns="0" bIns="0">
            <a:spAutoFit/>
          </a:bodyPr>
          <a:lstStyle/>
          <a:p>
            <a:pPr>
              <a:defRPr/>
            </a:pPr>
            <a:r>
              <a:rPr sz="1730" b="1" spc="10" dirty="0">
                <a:latin typeface="Arial" panose="020B0604020202020204" pitchFamily="34" charset="0"/>
                <a:cs typeface="Arial" panose="020B0604020202020204" pitchFamily="34" charset="0"/>
              </a:rPr>
              <a:t>CV death</a:t>
            </a:r>
            <a:endParaRPr sz="1730" b="1" dirty="0">
              <a:latin typeface="Arial" panose="020B0604020202020204" pitchFamily="34" charset="0"/>
              <a:cs typeface="Arial" panose="020B0604020202020204" pitchFamily="34" charset="0"/>
            </a:endParaRPr>
          </a:p>
        </p:txBody>
      </p:sp>
      <p:sp>
        <p:nvSpPr>
          <p:cNvPr id="103" name="text 1"/>
          <p:cNvSpPr txBox="1"/>
          <p:nvPr/>
        </p:nvSpPr>
        <p:spPr>
          <a:xfrm>
            <a:off x="4563896" y="5300621"/>
            <a:ext cx="942887" cy="279179"/>
          </a:xfrm>
          <a:prstGeom prst="rect">
            <a:avLst/>
          </a:prstGeom>
        </p:spPr>
        <p:txBody>
          <a:bodyPr wrap="none" lIns="0" tIns="0" rIns="0" bIns="0">
            <a:spAutoFit/>
          </a:bodyPr>
          <a:lstStyle/>
          <a:p>
            <a:pPr>
              <a:defRPr/>
            </a:pPr>
            <a:r>
              <a:rPr sz="1814" b="1" spc="10" dirty="0">
                <a:solidFill>
                  <a:srgbClr val="B22222"/>
                </a:solidFill>
                <a:latin typeface="Arial"/>
                <a:cs typeface="Arial"/>
              </a:rPr>
              <a:t>240 (2.5)</a:t>
            </a:r>
            <a:endParaRPr sz="1724">
              <a:latin typeface="Arial"/>
              <a:cs typeface="Arial"/>
            </a:endParaRPr>
          </a:p>
        </p:txBody>
      </p:sp>
      <p:sp>
        <p:nvSpPr>
          <p:cNvPr id="106" name="text 1"/>
          <p:cNvSpPr txBox="1"/>
          <p:nvPr/>
        </p:nvSpPr>
        <p:spPr>
          <a:xfrm>
            <a:off x="6153249" y="5300621"/>
            <a:ext cx="942887" cy="279179"/>
          </a:xfrm>
          <a:prstGeom prst="rect">
            <a:avLst/>
          </a:prstGeom>
        </p:spPr>
        <p:txBody>
          <a:bodyPr wrap="none" lIns="0" tIns="0" rIns="0" bIns="0">
            <a:spAutoFit/>
          </a:bodyPr>
          <a:lstStyle/>
          <a:p>
            <a:pPr>
              <a:defRPr/>
            </a:pPr>
            <a:r>
              <a:rPr sz="1814" b="1" spc="10" dirty="0">
                <a:solidFill>
                  <a:srgbClr val="4682B4"/>
                </a:solidFill>
                <a:latin typeface="Arial"/>
                <a:cs typeface="Arial"/>
              </a:rPr>
              <a:t>271 (2.9)</a:t>
            </a:r>
            <a:endParaRPr sz="1724">
              <a:latin typeface="Arial"/>
              <a:cs typeface="Arial"/>
            </a:endParaRPr>
          </a:p>
        </p:txBody>
      </p:sp>
      <p:sp>
        <p:nvSpPr>
          <p:cNvPr id="107" name="text 1"/>
          <p:cNvSpPr txBox="1"/>
          <p:nvPr/>
        </p:nvSpPr>
        <p:spPr>
          <a:xfrm>
            <a:off x="7464795" y="5300624"/>
            <a:ext cx="1645643" cy="264688"/>
          </a:xfrm>
          <a:prstGeom prst="rect">
            <a:avLst/>
          </a:prstGeom>
        </p:spPr>
        <p:txBody>
          <a:bodyPr wrap="none" lIns="0" tIns="0" rIns="0" bIns="0">
            <a:spAutoFit/>
          </a:bodyPr>
          <a:lstStyle/>
          <a:p>
            <a:pPr>
              <a:defRPr/>
            </a:pPr>
            <a:r>
              <a:rPr sz="1720" spc="10" dirty="0">
                <a:latin typeface="Arial" panose="020B0604020202020204" pitchFamily="34" charset="0"/>
                <a:cs typeface="Arial" panose="020B0604020202020204" pitchFamily="34" charset="0"/>
              </a:rPr>
              <a:t>0.88 (0.74, 1.05)</a:t>
            </a:r>
            <a:endParaRPr sz="1720" dirty="0">
              <a:latin typeface="Arial" panose="020B0604020202020204" pitchFamily="34" charset="0"/>
              <a:cs typeface="Arial" panose="020B0604020202020204" pitchFamily="34" charset="0"/>
            </a:endParaRPr>
          </a:p>
        </p:txBody>
      </p:sp>
      <p:sp>
        <p:nvSpPr>
          <p:cNvPr id="108" name="text 1"/>
          <p:cNvSpPr txBox="1"/>
          <p:nvPr/>
        </p:nvSpPr>
        <p:spPr>
          <a:xfrm>
            <a:off x="9533987" y="5300624"/>
            <a:ext cx="436338" cy="264688"/>
          </a:xfrm>
          <a:prstGeom prst="rect">
            <a:avLst/>
          </a:prstGeom>
        </p:spPr>
        <p:txBody>
          <a:bodyPr wrap="none" lIns="0" tIns="0" rIns="0" bIns="0">
            <a:spAutoFit/>
          </a:bodyPr>
          <a:lstStyle/>
          <a:p>
            <a:pPr>
              <a:defRPr/>
            </a:pPr>
            <a:r>
              <a:rPr sz="1720" spc="10" dirty="0">
                <a:latin typeface="Arial" panose="020B0604020202020204" pitchFamily="34" charset="0"/>
                <a:cs typeface="Arial" panose="020B0604020202020204" pitchFamily="34" charset="0"/>
              </a:rPr>
              <a:t>0.15</a:t>
            </a:r>
            <a:endParaRPr sz="1720" dirty="0">
              <a:latin typeface="Arial" panose="020B0604020202020204" pitchFamily="34" charset="0"/>
              <a:cs typeface="Arial" panose="020B0604020202020204" pitchFamily="34" charset="0"/>
            </a:endParaRPr>
          </a:p>
        </p:txBody>
      </p:sp>
      <p:sp>
        <p:nvSpPr>
          <p:cNvPr id="109" name="text 1"/>
          <p:cNvSpPr txBox="1"/>
          <p:nvPr/>
        </p:nvSpPr>
        <p:spPr>
          <a:xfrm>
            <a:off x="2031721" y="5757813"/>
            <a:ext cx="1570943" cy="251287"/>
          </a:xfrm>
          <a:prstGeom prst="rect">
            <a:avLst/>
          </a:prstGeom>
        </p:spPr>
        <p:txBody>
          <a:bodyPr wrap="none" lIns="0" tIns="0" rIns="0" bIns="0">
            <a:spAutoFit/>
          </a:bodyPr>
          <a:lstStyle/>
          <a:p>
            <a:pPr>
              <a:defRPr/>
            </a:pPr>
            <a:r>
              <a:rPr sz="1633" b="1" spc="10" dirty="0">
                <a:latin typeface="Arial"/>
                <a:cs typeface="Arial"/>
              </a:rPr>
              <a:t>All-cause death</a:t>
            </a:r>
            <a:endParaRPr sz="1542">
              <a:latin typeface="Arial"/>
              <a:cs typeface="Arial"/>
            </a:endParaRPr>
          </a:p>
        </p:txBody>
      </p:sp>
      <p:sp>
        <p:nvSpPr>
          <p:cNvPr id="110" name="text 1"/>
          <p:cNvSpPr txBox="1"/>
          <p:nvPr/>
        </p:nvSpPr>
        <p:spPr>
          <a:xfrm>
            <a:off x="4563896" y="5757812"/>
            <a:ext cx="942887" cy="279179"/>
          </a:xfrm>
          <a:prstGeom prst="rect">
            <a:avLst/>
          </a:prstGeom>
        </p:spPr>
        <p:txBody>
          <a:bodyPr wrap="none" lIns="0" tIns="0" rIns="0" bIns="0">
            <a:spAutoFit/>
          </a:bodyPr>
          <a:lstStyle/>
          <a:p>
            <a:pPr>
              <a:defRPr/>
            </a:pPr>
            <a:r>
              <a:rPr sz="1814" b="1" spc="10" dirty="0">
                <a:solidFill>
                  <a:srgbClr val="B22222"/>
                </a:solidFill>
                <a:latin typeface="Arial"/>
                <a:cs typeface="Arial"/>
              </a:rPr>
              <a:t>334 (3.5)</a:t>
            </a:r>
            <a:endParaRPr sz="1724">
              <a:latin typeface="Arial"/>
              <a:cs typeface="Arial"/>
            </a:endParaRPr>
          </a:p>
        </p:txBody>
      </p:sp>
      <p:sp>
        <p:nvSpPr>
          <p:cNvPr id="111" name="text 1"/>
          <p:cNvSpPr txBox="1"/>
          <p:nvPr/>
        </p:nvSpPr>
        <p:spPr>
          <a:xfrm>
            <a:off x="6153249" y="5757812"/>
            <a:ext cx="942887" cy="279179"/>
          </a:xfrm>
          <a:prstGeom prst="rect">
            <a:avLst/>
          </a:prstGeom>
        </p:spPr>
        <p:txBody>
          <a:bodyPr wrap="none" lIns="0" tIns="0" rIns="0" bIns="0">
            <a:spAutoFit/>
          </a:bodyPr>
          <a:lstStyle/>
          <a:p>
            <a:pPr>
              <a:defRPr/>
            </a:pPr>
            <a:r>
              <a:rPr sz="1814" b="1" spc="10" dirty="0">
                <a:solidFill>
                  <a:srgbClr val="4682B4"/>
                </a:solidFill>
                <a:latin typeface="Arial"/>
                <a:cs typeface="Arial"/>
              </a:rPr>
              <a:t>392 (4.1)</a:t>
            </a:r>
            <a:endParaRPr sz="1724">
              <a:latin typeface="Arial"/>
              <a:cs typeface="Arial"/>
            </a:endParaRPr>
          </a:p>
        </p:txBody>
      </p:sp>
      <p:sp>
        <p:nvSpPr>
          <p:cNvPr id="112" name="text 1"/>
          <p:cNvSpPr txBox="1"/>
          <p:nvPr/>
        </p:nvSpPr>
        <p:spPr>
          <a:xfrm>
            <a:off x="7456377" y="5757801"/>
            <a:ext cx="1645643" cy="265329"/>
          </a:xfrm>
          <a:prstGeom prst="rect">
            <a:avLst/>
          </a:prstGeom>
        </p:spPr>
        <p:txBody>
          <a:bodyPr wrap="none" lIns="0" tIns="0" rIns="0" bIns="0">
            <a:spAutoFit/>
          </a:bodyPr>
          <a:lstStyle/>
          <a:p>
            <a:pPr>
              <a:defRPr/>
            </a:pPr>
            <a:r>
              <a:rPr sz="1724" b="1" spc="10" dirty="0">
                <a:latin typeface="Arial"/>
                <a:cs typeface="Arial"/>
              </a:rPr>
              <a:t>0.85 (0.73, 0.98)</a:t>
            </a:r>
            <a:endParaRPr sz="1633">
              <a:latin typeface="Arial"/>
              <a:cs typeface="Arial"/>
            </a:endParaRPr>
          </a:p>
        </p:txBody>
      </p:sp>
      <p:sp>
        <p:nvSpPr>
          <p:cNvPr id="113" name="text 1"/>
          <p:cNvSpPr txBox="1"/>
          <p:nvPr/>
        </p:nvSpPr>
        <p:spPr>
          <a:xfrm>
            <a:off x="9411082" y="5757812"/>
            <a:ext cx="615233" cy="251287"/>
          </a:xfrm>
          <a:prstGeom prst="rect">
            <a:avLst/>
          </a:prstGeom>
        </p:spPr>
        <p:txBody>
          <a:bodyPr wrap="none" lIns="0" tIns="0" rIns="0" bIns="0">
            <a:spAutoFit/>
          </a:bodyPr>
          <a:lstStyle/>
          <a:p>
            <a:pPr>
              <a:defRPr/>
            </a:pPr>
            <a:r>
              <a:rPr sz="1633" b="1" spc="10" dirty="0">
                <a:latin typeface="Arial"/>
                <a:cs typeface="Arial"/>
              </a:rPr>
              <a:t>0.026*</a:t>
            </a:r>
            <a:endParaRPr sz="1633">
              <a:latin typeface="Arial"/>
              <a:cs typeface="Arial"/>
            </a:endParaRPr>
          </a:p>
        </p:txBody>
      </p:sp>
      <p:sp>
        <p:nvSpPr>
          <p:cNvPr id="114" name="text 1"/>
          <p:cNvSpPr txBox="1"/>
          <p:nvPr/>
        </p:nvSpPr>
        <p:spPr>
          <a:xfrm>
            <a:off x="1974649" y="6288719"/>
            <a:ext cx="1463221" cy="223459"/>
          </a:xfrm>
          <a:prstGeom prst="rect">
            <a:avLst/>
          </a:prstGeom>
        </p:spPr>
        <p:txBody>
          <a:bodyPr wrap="none" lIns="0" tIns="0" rIns="0" bIns="0">
            <a:spAutoFit/>
          </a:bodyPr>
          <a:lstStyle/>
          <a:p>
            <a:pPr>
              <a:defRPr/>
            </a:pPr>
            <a:r>
              <a:rPr sz="1452" spc="10" dirty="0">
                <a:latin typeface="Arial" panose="020B0604020202020204" pitchFamily="34" charset="0"/>
                <a:cs typeface="Arial" panose="020B0604020202020204" pitchFamily="34" charset="0"/>
              </a:rPr>
              <a:t>*Nominal P-value</a:t>
            </a:r>
            <a:endParaRPr sz="1452" dirty="0">
              <a:latin typeface="Arial" panose="020B0604020202020204" pitchFamily="34" charset="0"/>
              <a:cs typeface="Arial" panose="020B060402020202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763306" y="885901"/>
            <a:ext cx="8727952" cy="1142970"/>
          </a:xfrm>
        </p:spPr>
        <p:txBody>
          <a:bodyPr>
            <a:noAutofit/>
          </a:bodyPr>
          <a:lstStyle/>
          <a:p>
            <a:pPr algn="ctr"/>
            <a:r>
              <a:rPr lang="en-US" sz="2359" b="1" dirty="0">
                <a:solidFill>
                  <a:schemeClr val="tx1"/>
                </a:solidFill>
                <a:latin typeface="Arial" pitchFamily="34" charset="0"/>
                <a:cs typeface="Arial" pitchFamily="34" charset="0"/>
              </a:rPr>
              <a:t>Effect of </a:t>
            </a:r>
            <a:r>
              <a:rPr lang="en-US" sz="2359" b="1" dirty="0" err="1">
                <a:solidFill>
                  <a:schemeClr val="tx1"/>
                </a:solidFill>
                <a:latin typeface="Arial" pitchFamily="34" charset="0"/>
                <a:cs typeface="Arial" pitchFamily="34" charset="0"/>
              </a:rPr>
              <a:t>Alirocumab</a:t>
            </a:r>
            <a:r>
              <a:rPr lang="en-US" sz="2359" b="1" dirty="0">
                <a:solidFill>
                  <a:schemeClr val="tx1"/>
                </a:solidFill>
                <a:latin typeface="Arial" pitchFamily="34" charset="0"/>
                <a:cs typeface="Arial" pitchFamily="34" charset="0"/>
              </a:rPr>
              <a:t> on Stroke</a:t>
            </a:r>
            <a:endParaRPr lang="en-US" sz="2359" dirty="0">
              <a:solidFill>
                <a:schemeClr val="tx1"/>
              </a:solidFill>
              <a:latin typeface="Arial" pitchFamily="34" charset="0"/>
              <a:cs typeface="Arial" pitchFamily="34" charset="0"/>
            </a:endParaRPr>
          </a:p>
        </p:txBody>
      </p:sp>
      <p:pic>
        <p:nvPicPr>
          <p:cNvPr id="6" name="Θέση περιεχομένου 5"/>
          <p:cNvPicPr>
            <a:picLocks noGrp="1" noChangeAspect="1"/>
          </p:cNvPicPr>
          <p:nvPr>
            <p:ph idx="1"/>
          </p:nvPr>
        </p:nvPicPr>
        <p:blipFill>
          <a:blip r:embed="rId2" cstate="print"/>
          <a:stretch>
            <a:fillRect/>
          </a:stretch>
        </p:blipFill>
        <p:spPr>
          <a:xfrm>
            <a:off x="1732034" y="1836517"/>
            <a:ext cx="8727952" cy="2695892"/>
          </a:xfrm>
          <a:prstGeom prst="rect">
            <a:avLst/>
          </a:prstGeom>
        </p:spPr>
      </p:pic>
      <p:pic>
        <p:nvPicPr>
          <p:cNvPr id="8" name="Εικόνα 7"/>
          <p:cNvPicPr>
            <a:picLocks noChangeAspect="1"/>
          </p:cNvPicPr>
          <p:nvPr/>
        </p:nvPicPr>
        <p:blipFill>
          <a:blip r:embed="rId3" cstate="print"/>
          <a:stretch>
            <a:fillRect/>
          </a:stretch>
        </p:blipFill>
        <p:spPr>
          <a:xfrm>
            <a:off x="1747666" y="4635441"/>
            <a:ext cx="8743592" cy="1300159"/>
          </a:xfrm>
          <a:prstGeom prst="rect">
            <a:avLst/>
          </a:prstGeom>
        </p:spPr>
      </p:pic>
      <p:sp>
        <p:nvSpPr>
          <p:cNvPr id="9" name="TextBox 8"/>
          <p:cNvSpPr txBox="1"/>
          <p:nvPr/>
        </p:nvSpPr>
        <p:spPr>
          <a:xfrm>
            <a:off x="6355230" y="6345251"/>
            <a:ext cx="4330416" cy="287771"/>
          </a:xfrm>
          <a:prstGeom prst="rect">
            <a:avLst/>
          </a:prstGeom>
          <a:noFill/>
        </p:spPr>
        <p:txBody>
          <a:bodyPr wrap="square" rtlCol="0">
            <a:spAutoFit/>
          </a:bodyPr>
          <a:lstStyle/>
          <a:p>
            <a:pPr defTabSz="829544">
              <a:defRPr/>
            </a:pPr>
            <a:r>
              <a:rPr lang="en-US" sz="1270" dirty="0">
                <a:solidFill>
                  <a:prstClr val="black"/>
                </a:solidFill>
                <a:latin typeface="Arial" pitchFamily="34" charset="0"/>
                <a:cs typeface="Arial" pitchFamily="34" charset="0"/>
              </a:rPr>
              <a:t>               </a:t>
            </a:r>
            <a:r>
              <a:rPr lang="en-US" sz="1270" dirty="0" err="1">
                <a:solidFill>
                  <a:prstClr val="black"/>
                </a:solidFill>
                <a:latin typeface="Arial" pitchFamily="34" charset="0"/>
                <a:cs typeface="Arial" pitchFamily="34" charset="0"/>
              </a:rPr>
              <a:t>Jukema</a:t>
            </a:r>
            <a:r>
              <a:rPr lang="en-US" sz="1270" dirty="0">
                <a:solidFill>
                  <a:prstClr val="black"/>
                </a:solidFill>
                <a:latin typeface="Arial" pitchFamily="34" charset="0"/>
                <a:cs typeface="Arial" pitchFamily="34" charset="0"/>
              </a:rPr>
              <a:t> JW et al. Circulation 2019;140:2054-62</a:t>
            </a:r>
          </a:p>
        </p:txBody>
      </p:sp>
      <p:sp>
        <p:nvSpPr>
          <p:cNvPr id="7" name="Βέλος προς τα κάτω 6"/>
          <p:cNvSpPr/>
          <p:nvPr/>
        </p:nvSpPr>
        <p:spPr>
          <a:xfrm>
            <a:off x="9660313" y="3364195"/>
            <a:ext cx="999765" cy="886342"/>
          </a:xfrm>
          <a:prstGeom prst="down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544">
              <a:defRPr/>
            </a:pPr>
            <a:r>
              <a:rPr lang="en-US" sz="1100" b="1" dirty="0">
                <a:solidFill>
                  <a:prstClr val="black"/>
                </a:solidFill>
                <a:latin typeface="Arial" pitchFamily="34" charset="0"/>
                <a:cs typeface="Arial" pitchFamily="34" charset="0"/>
              </a:rPr>
              <a:t>RR </a:t>
            </a:r>
            <a:r>
              <a:rPr lang="el-GR" sz="1100" b="1" dirty="0">
                <a:solidFill>
                  <a:prstClr val="black"/>
                </a:solidFill>
                <a:latin typeface="Arial" pitchFamily="34" charset="0"/>
                <a:cs typeface="Arial" pitchFamily="34" charset="0"/>
              </a:rPr>
              <a:t>27</a:t>
            </a:r>
            <a:r>
              <a:rPr lang="en-US" sz="1100" b="1" dirty="0">
                <a:solidFill>
                  <a:prstClr val="black"/>
                </a:solidFill>
                <a:latin typeface="Arial" pitchFamily="34" charset="0"/>
                <a:cs typeface="Arial" pitchFamily="34" charset="0"/>
              </a:rPr>
              <a:t>%</a:t>
            </a:r>
          </a:p>
        </p:txBody>
      </p:sp>
      <p:pic>
        <p:nvPicPr>
          <p:cNvPr id="11" name="Image"/>
          <p:cNvPicPr>
            <a:picLocks noChangeAspect="1"/>
          </p:cNvPicPr>
          <p:nvPr/>
        </p:nvPicPr>
        <p:blipFill>
          <a:blip r:embed="rId4"/>
          <a:srcRect/>
          <a:stretch>
            <a:fillRect/>
          </a:stretch>
        </p:blipFill>
        <p:spPr bwMode="auto">
          <a:xfrm>
            <a:off x="10491258" y="236685"/>
            <a:ext cx="1368793" cy="528624"/>
          </a:xfrm>
          <a:prstGeom prst="rect">
            <a:avLst/>
          </a:prstGeom>
          <a:noFill/>
          <a:ln w="9525">
            <a:noFill/>
            <a:miter lim="800000"/>
            <a:headEnd/>
            <a:tailEnd/>
          </a:ln>
        </p:spPr>
      </p:pic>
    </p:spTree>
    <p:extLst>
      <p:ext uri="{BB962C8B-B14F-4D97-AF65-F5344CB8AC3E}">
        <p14:creationId xmlns:p14="http://schemas.microsoft.com/office/powerpoint/2010/main" val="38435510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709045" y="775293"/>
            <a:ext cx="8727952" cy="1142970"/>
          </a:xfrm>
        </p:spPr>
        <p:txBody>
          <a:bodyPr>
            <a:noAutofit/>
          </a:bodyPr>
          <a:lstStyle/>
          <a:p>
            <a:pPr algn="ctr"/>
            <a:r>
              <a:rPr lang="en-US" sz="2359" b="1" dirty="0">
                <a:solidFill>
                  <a:schemeClr val="tx1"/>
                </a:solidFill>
                <a:latin typeface="Arial" pitchFamily="34" charset="0"/>
                <a:cs typeface="Arial" pitchFamily="34" charset="0"/>
              </a:rPr>
              <a:t>Effect of Alirocumab on Stroke</a:t>
            </a:r>
            <a:endParaRPr lang="en-US" sz="2359" dirty="0">
              <a:solidFill>
                <a:srgbClr val="C00000"/>
              </a:solidFill>
              <a:latin typeface="Arial" pitchFamily="34" charset="0"/>
              <a:cs typeface="Arial" pitchFamily="34" charset="0"/>
            </a:endParaRPr>
          </a:p>
        </p:txBody>
      </p:sp>
      <p:pic>
        <p:nvPicPr>
          <p:cNvPr id="6" name="Θέση περιεχομένου 5"/>
          <p:cNvPicPr>
            <a:picLocks noGrp="1" noChangeAspect="1"/>
          </p:cNvPicPr>
          <p:nvPr>
            <p:ph idx="1"/>
          </p:nvPr>
        </p:nvPicPr>
        <p:blipFill>
          <a:blip r:embed="rId2" cstate="print"/>
          <a:stretch>
            <a:fillRect/>
          </a:stretch>
        </p:blipFill>
        <p:spPr>
          <a:xfrm>
            <a:off x="1732034" y="1836517"/>
            <a:ext cx="8727952" cy="2695892"/>
          </a:xfrm>
          <a:prstGeom prst="rect">
            <a:avLst/>
          </a:prstGeom>
        </p:spPr>
      </p:pic>
      <p:pic>
        <p:nvPicPr>
          <p:cNvPr id="8" name="Εικόνα 7"/>
          <p:cNvPicPr>
            <a:picLocks noChangeAspect="1"/>
          </p:cNvPicPr>
          <p:nvPr/>
        </p:nvPicPr>
        <p:blipFill>
          <a:blip r:embed="rId3" cstate="print"/>
          <a:stretch>
            <a:fillRect/>
          </a:stretch>
        </p:blipFill>
        <p:spPr>
          <a:xfrm>
            <a:off x="1747666" y="4635441"/>
            <a:ext cx="8743592" cy="1300159"/>
          </a:xfrm>
          <a:prstGeom prst="rect">
            <a:avLst/>
          </a:prstGeom>
        </p:spPr>
      </p:pic>
      <p:sp>
        <p:nvSpPr>
          <p:cNvPr id="9" name="TextBox 8"/>
          <p:cNvSpPr txBox="1"/>
          <p:nvPr/>
        </p:nvSpPr>
        <p:spPr>
          <a:xfrm>
            <a:off x="6808861" y="6280452"/>
            <a:ext cx="3879089" cy="287771"/>
          </a:xfrm>
          <a:prstGeom prst="rect">
            <a:avLst/>
          </a:prstGeom>
          <a:noFill/>
        </p:spPr>
        <p:txBody>
          <a:bodyPr wrap="square" rtlCol="0">
            <a:spAutoFit/>
          </a:bodyPr>
          <a:lstStyle/>
          <a:p>
            <a:pPr defTabSz="829544">
              <a:defRPr/>
            </a:pPr>
            <a:r>
              <a:rPr lang="en-US" sz="1270" dirty="0" err="1">
                <a:solidFill>
                  <a:prstClr val="black"/>
                </a:solidFill>
                <a:latin typeface="Arial" pitchFamily="34" charset="0"/>
                <a:cs typeface="Arial" pitchFamily="34" charset="0"/>
              </a:rPr>
              <a:t>Jukema</a:t>
            </a:r>
            <a:r>
              <a:rPr lang="en-US" sz="1270" dirty="0">
                <a:solidFill>
                  <a:prstClr val="black"/>
                </a:solidFill>
                <a:latin typeface="Arial" pitchFamily="34" charset="0"/>
                <a:cs typeface="Arial" pitchFamily="34" charset="0"/>
              </a:rPr>
              <a:t> JW et al. Circulation 2019;140:2054-62</a:t>
            </a:r>
          </a:p>
        </p:txBody>
      </p:sp>
      <p:pic>
        <p:nvPicPr>
          <p:cNvPr id="3" name="Εικόνα 2"/>
          <p:cNvPicPr>
            <a:picLocks noChangeAspect="1"/>
          </p:cNvPicPr>
          <p:nvPr/>
        </p:nvPicPr>
        <p:blipFill>
          <a:blip r:embed="rId4" cstate="print"/>
          <a:stretch>
            <a:fillRect/>
          </a:stretch>
        </p:blipFill>
        <p:spPr>
          <a:xfrm>
            <a:off x="1710176" y="2648301"/>
            <a:ext cx="8772799" cy="2127566"/>
          </a:xfrm>
          <a:prstGeom prst="rect">
            <a:avLst/>
          </a:prstGeom>
        </p:spPr>
      </p:pic>
      <p:sp>
        <p:nvSpPr>
          <p:cNvPr id="11" name="Βέλος προς τα κάτω 10"/>
          <p:cNvSpPr/>
          <p:nvPr/>
        </p:nvSpPr>
        <p:spPr>
          <a:xfrm>
            <a:off x="9591040" y="3665597"/>
            <a:ext cx="937708" cy="1110270"/>
          </a:xfrm>
          <a:prstGeom prst="down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544">
              <a:defRPr/>
            </a:pPr>
            <a:r>
              <a:rPr lang="en-US" sz="1100" b="1" dirty="0">
                <a:solidFill>
                  <a:prstClr val="black"/>
                </a:solidFill>
                <a:latin typeface="Arial" pitchFamily="34" charset="0"/>
                <a:cs typeface="Arial" pitchFamily="34" charset="0"/>
              </a:rPr>
              <a:t>RR </a:t>
            </a:r>
            <a:r>
              <a:rPr lang="el-GR" sz="1100" b="1" dirty="0">
                <a:solidFill>
                  <a:prstClr val="black"/>
                </a:solidFill>
                <a:latin typeface="Arial" pitchFamily="34" charset="0"/>
                <a:cs typeface="Arial" pitchFamily="34" charset="0"/>
              </a:rPr>
              <a:t>41</a:t>
            </a:r>
            <a:r>
              <a:rPr lang="en-US" sz="1100" b="1" dirty="0">
                <a:solidFill>
                  <a:prstClr val="black"/>
                </a:solidFill>
                <a:latin typeface="Arial" pitchFamily="34" charset="0"/>
                <a:cs typeface="Arial" pitchFamily="34" charset="0"/>
              </a:rPr>
              <a:t>%</a:t>
            </a:r>
          </a:p>
        </p:txBody>
      </p:sp>
      <p:pic>
        <p:nvPicPr>
          <p:cNvPr id="12" name="Image"/>
          <p:cNvPicPr>
            <a:picLocks noChangeAspect="1"/>
          </p:cNvPicPr>
          <p:nvPr/>
        </p:nvPicPr>
        <p:blipFill>
          <a:blip r:embed="rId5"/>
          <a:srcRect/>
          <a:stretch>
            <a:fillRect/>
          </a:stretch>
        </p:blipFill>
        <p:spPr bwMode="auto">
          <a:xfrm>
            <a:off x="10436997" y="372343"/>
            <a:ext cx="1368793" cy="528624"/>
          </a:xfrm>
          <a:prstGeom prst="rect">
            <a:avLst/>
          </a:prstGeom>
          <a:noFill/>
          <a:ln w="9525">
            <a:noFill/>
            <a:miter lim="800000"/>
            <a:headEnd/>
            <a:tailEnd/>
          </a:ln>
        </p:spPr>
      </p:pic>
    </p:spTree>
    <p:extLst>
      <p:ext uri="{BB962C8B-B14F-4D97-AF65-F5344CB8AC3E}">
        <p14:creationId xmlns:p14="http://schemas.microsoft.com/office/powerpoint/2010/main" val="5712753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AD6E7516-E345-F241-B732-1176D9237F79}"/>
              </a:ext>
            </a:extLst>
          </p:cNvPr>
          <p:cNvPicPr>
            <a:picLocks noChangeAspect="1"/>
          </p:cNvPicPr>
          <p:nvPr/>
        </p:nvPicPr>
        <p:blipFill rotWithShape="1">
          <a:blip r:embed="rId2"/>
          <a:srcRect b="19"/>
          <a:stretch/>
        </p:blipFill>
        <p:spPr>
          <a:xfrm>
            <a:off x="2296160" y="502569"/>
            <a:ext cx="8862072" cy="6265722"/>
          </a:xfrm>
          <a:prstGeom prst="rect">
            <a:avLst/>
          </a:prstGeom>
        </p:spPr>
      </p:pic>
      <p:pic>
        <p:nvPicPr>
          <p:cNvPr id="6" name="Image"/>
          <p:cNvPicPr>
            <a:picLocks noChangeAspect="1"/>
          </p:cNvPicPr>
          <p:nvPr/>
        </p:nvPicPr>
        <p:blipFill>
          <a:blip r:embed="rId3"/>
          <a:srcRect/>
          <a:stretch>
            <a:fillRect/>
          </a:stretch>
        </p:blipFill>
        <p:spPr bwMode="auto">
          <a:xfrm>
            <a:off x="9401084" y="5826807"/>
            <a:ext cx="1368793" cy="528624"/>
          </a:xfrm>
          <a:prstGeom prst="rect">
            <a:avLst/>
          </a:prstGeom>
          <a:noFill/>
          <a:ln w="9525">
            <a:noFill/>
            <a:miter lim="800000"/>
            <a:headEnd/>
            <a:tailEnd/>
          </a:ln>
        </p:spPr>
      </p:pic>
      <p:sp>
        <p:nvSpPr>
          <p:cNvPr id="7" name="6 - Ορθογώνιο"/>
          <p:cNvSpPr/>
          <p:nvPr/>
        </p:nvSpPr>
        <p:spPr>
          <a:xfrm>
            <a:off x="9529319" y="649768"/>
            <a:ext cx="1425722" cy="842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633"/>
          </a:p>
        </p:txBody>
      </p:sp>
    </p:spTree>
    <p:extLst>
      <p:ext uri="{BB962C8B-B14F-4D97-AF65-F5344CB8AC3E}">
        <p14:creationId xmlns:p14="http://schemas.microsoft.com/office/powerpoint/2010/main" val="38513180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732034" y="787773"/>
            <a:ext cx="8727952" cy="528624"/>
          </a:xfrm>
        </p:spPr>
        <p:txBody>
          <a:bodyPr>
            <a:noAutofit/>
          </a:bodyPr>
          <a:lstStyle/>
          <a:p>
            <a:pPr algn="ctr"/>
            <a:r>
              <a:rPr lang="en-US" sz="2359" b="1" dirty="0">
                <a:solidFill>
                  <a:schemeClr val="tx1"/>
                </a:solidFill>
                <a:latin typeface="Arial" pitchFamily="34" charset="0"/>
                <a:cs typeface="Arial" pitchFamily="34" charset="0"/>
              </a:rPr>
              <a:t>Effect of Alirocumab on Stroke</a:t>
            </a:r>
            <a:endParaRPr lang="en-US" sz="2359" dirty="0">
              <a:solidFill>
                <a:srgbClr val="C00000"/>
              </a:solidFill>
              <a:latin typeface="Arial" pitchFamily="34" charset="0"/>
              <a:cs typeface="Arial" pitchFamily="34" charset="0"/>
            </a:endParaRPr>
          </a:p>
        </p:txBody>
      </p:sp>
      <p:pic>
        <p:nvPicPr>
          <p:cNvPr id="6" name="Θέση περιεχομένου 5"/>
          <p:cNvPicPr>
            <a:picLocks noGrp="1" noChangeAspect="1"/>
          </p:cNvPicPr>
          <p:nvPr>
            <p:ph idx="1"/>
          </p:nvPr>
        </p:nvPicPr>
        <p:blipFill>
          <a:blip r:embed="rId2" cstate="print"/>
          <a:stretch>
            <a:fillRect/>
          </a:stretch>
        </p:blipFill>
        <p:spPr>
          <a:xfrm>
            <a:off x="1732034" y="1836517"/>
            <a:ext cx="8727952" cy="2695892"/>
          </a:xfrm>
          <a:prstGeom prst="rect">
            <a:avLst/>
          </a:prstGeom>
        </p:spPr>
      </p:pic>
      <p:pic>
        <p:nvPicPr>
          <p:cNvPr id="8" name="Εικόνα 7"/>
          <p:cNvPicPr>
            <a:picLocks noChangeAspect="1"/>
          </p:cNvPicPr>
          <p:nvPr/>
        </p:nvPicPr>
        <p:blipFill>
          <a:blip r:embed="rId3" cstate="print"/>
          <a:stretch>
            <a:fillRect/>
          </a:stretch>
        </p:blipFill>
        <p:spPr>
          <a:xfrm>
            <a:off x="1732034" y="4734560"/>
            <a:ext cx="8749610" cy="1286366"/>
          </a:xfrm>
          <a:prstGeom prst="rect">
            <a:avLst/>
          </a:prstGeom>
        </p:spPr>
      </p:pic>
      <p:sp>
        <p:nvSpPr>
          <p:cNvPr id="9" name="TextBox 8"/>
          <p:cNvSpPr txBox="1"/>
          <p:nvPr/>
        </p:nvSpPr>
        <p:spPr>
          <a:xfrm>
            <a:off x="6479540" y="6223077"/>
            <a:ext cx="4594860" cy="307777"/>
          </a:xfrm>
          <a:prstGeom prst="rect">
            <a:avLst/>
          </a:prstGeom>
          <a:noFill/>
        </p:spPr>
        <p:txBody>
          <a:bodyPr wrap="square" rtlCol="0">
            <a:spAutoFit/>
          </a:bodyPr>
          <a:lstStyle/>
          <a:p>
            <a:pPr defTabSz="829544">
              <a:defRPr/>
            </a:pPr>
            <a:r>
              <a:rPr lang="en-US" sz="1400" dirty="0" err="1">
                <a:solidFill>
                  <a:prstClr val="black"/>
                </a:solidFill>
                <a:latin typeface="Arial" panose="020B0604020202020204" pitchFamily="34" charset="0"/>
                <a:cs typeface="Arial" panose="020B0604020202020204" pitchFamily="34" charset="0"/>
              </a:rPr>
              <a:t>Jukema</a:t>
            </a:r>
            <a:r>
              <a:rPr lang="en-US" sz="1400" dirty="0">
                <a:solidFill>
                  <a:prstClr val="black"/>
                </a:solidFill>
                <a:latin typeface="Arial" panose="020B0604020202020204" pitchFamily="34" charset="0"/>
                <a:cs typeface="Arial" panose="020B0604020202020204" pitchFamily="34" charset="0"/>
              </a:rPr>
              <a:t> JW et al. Circulation 2019;140:2054-62</a:t>
            </a:r>
          </a:p>
        </p:txBody>
      </p:sp>
      <p:pic>
        <p:nvPicPr>
          <p:cNvPr id="3" name="Εικόνα 2"/>
          <p:cNvPicPr>
            <a:picLocks noChangeAspect="1"/>
          </p:cNvPicPr>
          <p:nvPr/>
        </p:nvPicPr>
        <p:blipFill>
          <a:blip r:embed="rId4" cstate="print"/>
          <a:stretch>
            <a:fillRect/>
          </a:stretch>
        </p:blipFill>
        <p:spPr>
          <a:xfrm>
            <a:off x="1828799" y="3095596"/>
            <a:ext cx="8631167" cy="1723450"/>
          </a:xfrm>
          <a:prstGeom prst="rect">
            <a:avLst/>
          </a:prstGeom>
        </p:spPr>
      </p:pic>
      <p:sp>
        <p:nvSpPr>
          <p:cNvPr id="11" name="Βέλος προς τα κάτω 10"/>
          <p:cNvSpPr/>
          <p:nvPr/>
        </p:nvSpPr>
        <p:spPr>
          <a:xfrm>
            <a:off x="9732657" y="3769360"/>
            <a:ext cx="999765" cy="1051016"/>
          </a:xfrm>
          <a:prstGeom prst="down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544">
              <a:defRPr/>
            </a:pPr>
            <a:r>
              <a:rPr lang="en-US" sz="1100" b="1" dirty="0">
                <a:solidFill>
                  <a:prstClr val="black"/>
                </a:solidFill>
                <a:latin typeface="Arial" pitchFamily="34" charset="0"/>
                <a:cs typeface="Arial" pitchFamily="34" charset="0"/>
              </a:rPr>
              <a:t>RR </a:t>
            </a:r>
            <a:r>
              <a:rPr lang="el-GR" sz="1100" b="1" dirty="0">
                <a:solidFill>
                  <a:prstClr val="black"/>
                </a:solidFill>
                <a:latin typeface="Arial" pitchFamily="34" charset="0"/>
                <a:cs typeface="Arial" pitchFamily="34" charset="0"/>
              </a:rPr>
              <a:t>10</a:t>
            </a:r>
            <a:r>
              <a:rPr lang="en-US" sz="1100" b="1" dirty="0">
                <a:solidFill>
                  <a:prstClr val="black"/>
                </a:solidFill>
                <a:latin typeface="Arial" pitchFamily="34" charset="0"/>
                <a:cs typeface="Arial" pitchFamily="34" charset="0"/>
              </a:rPr>
              <a:t>%</a:t>
            </a:r>
          </a:p>
        </p:txBody>
      </p:sp>
      <p:pic>
        <p:nvPicPr>
          <p:cNvPr id="12" name="Image"/>
          <p:cNvPicPr>
            <a:picLocks noChangeAspect="1"/>
          </p:cNvPicPr>
          <p:nvPr/>
        </p:nvPicPr>
        <p:blipFill>
          <a:blip r:embed="rId5"/>
          <a:srcRect/>
          <a:stretch>
            <a:fillRect/>
          </a:stretch>
        </p:blipFill>
        <p:spPr bwMode="auto">
          <a:xfrm>
            <a:off x="10232539" y="370325"/>
            <a:ext cx="1368793" cy="528624"/>
          </a:xfrm>
          <a:prstGeom prst="rect">
            <a:avLst/>
          </a:prstGeom>
          <a:noFill/>
          <a:ln w="9525">
            <a:noFill/>
            <a:miter lim="800000"/>
            <a:headEnd/>
            <a:tailEnd/>
          </a:ln>
        </p:spPr>
      </p:pic>
    </p:spTree>
    <p:extLst>
      <p:ext uri="{BB962C8B-B14F-4D97-AF65-F5344CB8AC3E}">
        <p14:creationId xmlns:p14="http://schemas.microsoft.com/office/powerpoint/2010/main" val="7582109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1FA67E-981B-4D70-9CB1-5297E013C97D}"/>
              </a:ext>
            </a:extLst>
          </p:cNvPr>
          <p:cNvSpPr>
            <a:spLocks noGrp="1"/>
          </p:cNvSpPr>
          <p:nvPr>
            <p:ph sz="quarter" idx="13"/>
          </p:nvPr>
        </p:nvSpPr>
        <p:spPr/>
        <p:txBody>
          <a:bodyPr/>
          <a:lstStyle/>
          <a:p>
            <a:fld id="{B5676DAC-8775-4C7F-B207-AC014D028C33}" type="slidenum">
              <a:rPr lang="en-GB" smtClean="0"/>
              <a:t>76</a:t>
            </a:fld>
            <a:endParaRPr lang="en-GB" dirty="0"/>
          </a:p>
        </p:txBody>
      </p:sp>
      <p:sp>
        <p:nvSpPr>
          <p:cNvPr id="4" name="Text Placeholder 3">
            <a:extLst>
              <a:ext uri="{FF2B5EF4-FFF2-40B4-BE49-F238E27FC236}">
                <a16:creationId xmlns:a16="http://schemas.microsoft.com/office/drawing/2014/main" id="{1579D300-6634-4781-842D-C3F5F1567941}"/>
              </a:ext>
            </a:extLst>
          </p:cNvPr>
          <p:cNvSpPr>
            <a:spLocks noGrp="1"/>
          </p:cNvSpPr>
          <p:nvPr>
            <p:ph type="body" sz="quarter" idx="14"/>
          </p:nvPr>
        </p:nvSpPr>
        <p:spPr>
          <a:xfrm>
            <a:off x="1200909" y="5652694"/>
            <a:ext cx="5877440" cy="502985"/>
          </a:xfrm>
        </p:spPr>
        <p:txBody>
          <a:bodyPr/>
          <a:lstStyle/>
          <a:p>
            <a:r>
              <a:rPr lang="en-GB" sz="1400" baseline="30000" dirty="0" err="1">
                <a:solidFill>
                  <a:srgbClr val="000818"/>
                </a:solidFill>
                <a:latin typeface="Arial" panose="020B0604020202020204" pitchFamily="34" charset="0"/>
                <a:cs typeface="Arial" panose="020B0604020202020204" pitchFamily="34" charset="0"/>
              </a:rPr>
              <a:t>a</a:t>
            </a:r>
            <a:r>
              <a:rPr lang="en-GB" sz="1400" dirty="0" err="1">
                <a:solidFill>
                  <a:srgbClr val="000818"/>
                </a:solidFill>
                <a:latin typeface="Arial" panose="020B0604020202020204" pitchFamily="34" charset="0"/>
                <a:cs typeface="Arial" panose="020B0604020202020204" pitchFamily="34" charset="0"/>
              </a:rPr>
              <a:t>Class</a:t>
            </a:r>
            <a:r>
              <a:rPr lang="en-GB" sz="1400" dirty="0">
                <a:solidFill>
                  <a:srgbClr val="000818"/>
                </a:solidFill>
                <a:latin typeface="Arial" panose="020B0604020202020204" pitchFamily="34" charset="0"/>
                <a:cs typeface="Arial" panose="020B0604020202020204" pitchFamily="34" charset="0"/>
              </a:rPr>
              <a:t> of recommendation; </a:t>
            </a:r>
            <a:r>
              <a:rPr lang="en-GB" sz="1400" baseline="30000" dirty="0" err="1">
                <a:solidFill>
                  <a:srgbClr val="000818"/>
                </a:solidFill>
                <a:latin typeface="Arial" panose="020B0604020202020204" pitchFamily="34" charset="0"/>
                <a:cs typeface="Arial" panose="020B0604020202020204" pitchFamily="34" charset="0"/>
              </a:rPr>
              <a:t>b</a:t>
            </a:r>
            <a:r>
              <a:rPr lang="en-GB" sz="1400" dirty="0" err="1">
                <a:solidFill>
                  <a:srgbClr val="000818"/>
                </a:solidFill>
                <a:latin typeface="Arial" panose="020B0604020202020204" pitchFamily="34" charset="0"/>
                <a:cs typeface="Arial" panose="020B0604020202020204" pitchFamily="34" charset="0"/>
              </a:rPr>
              <a:t>Level</a:t>
            </a:r>
            <a:r>
              <a:rPr lang="en-GB" sz="1400" dirty="0">
                <a:solidFill>
                  <a:srgbClr val="000818"/>
                </a:solidFill>
                <a:latin typeface="Arial" panose="020B0604020202020204" pitchFamily="34" charset="0"/>
                <a:cs typeface="Arial" panose="020B0604020202020204" pitchFamily="34" charset="0"/>
              </a:rPr>
              <a:t> of evidence</a:t>
            </a:r>
          </a:p>
        </p:txBody>
      </p:sp>
      <p:sp>
        <p:nvSpPr>
          <p:cNvPr id="5" name="Text Placeholder 4">
            <a:extLst>
              <a:ext uri="{FF2B5EF4-FFF2-40B4-BE49-F238E27FC236}">
                <a16:creationId xmlns:a16="http://schemas.microsoft.com/office/drawing/2014/main" id="{3912011C-7F50-478E-A0F7-5C9907899075}"/>
              </a:ext>
            </a:extLst>
          </p:cNvPr>
          <p:cNvSpPr>
            <a:spLocks noGrp="1"/>
          </p:cNvSpPr>
          <p:nvPr>
            <p:ph type="body" sz="quarter" idx="15"/>
          </p:nvPr>
        </p:nvSpPr>
        <p:spPr>
          <a:xfrm>
            <a:off x="7516770" y="6014264"/>
            <a:ext cx="4455774" cy="525463"/>
          </a:xfrm>
        </p:spPr>
        <p:txBody>
          <a:bodyPr/>
          <a:lstStyle/>
          <a:p>
            <a:r>
              <a:rPr lang="en-GB" sz="1400" dirty="0">
                <a:solidFill>
                  <a:srgbClr val="000818"/>
                </a:solidFill>
                <a:latin typeface="Arial" panose="020B0604020202020204" pitchFamily="34" charset="0"/>
                <a:cs typeface="Arial" panose="020B0604020202020204" pitchFamily="34" charset="0"/>
              </a:rPr>
              <a:t>Mach F, et al. Eur Heart J. 2020;41(1):111–88.</a:t>
            </a:r>
          </a:p>
        </p:txBody>
      </p:sp>
      <p:sp>
        <p:nvSpPr>
          <p:cNvPr id="6" name="Title 5">
            <a:extLst>
              <a:ext uri="{FF2B5EF4-FFF2-40B4-BE49-F238E27FC236}">
                <a16:creationId xmlns:a16="http://schemas.microsoft.com/office/drawing/2014/main" id="{4CD85616-B0F8-4397-A458-90A9915508C2}"/>
              </a:ext>
            </a:extLst>
          </p:cNvPr>
          <p:cNvSpPr>
            <a:spLocks noGrp="1"/>
          </p:cNvSpPr>
          <p:nvPr>
            <p:ph type="title"/>
          </p:nvPr>
        </p:nvSpPr>
        <p:spPr>
          <a:xfrm>
            <a:off x="748522" y="463030"/>
            <a:ext cx="11053762" cy="702041"/>
          </a:xfrm>
        </p:spPr>
        <p:txBody>
          <a:bodyPr/>
          <a:lstStyle/>
          <a:p>
            <a:pPr algn="ctr"/>
            <a:r>
              <a:rPr lang="en-GB" dirty="0">
                <a:solidFill>
                  <a:schemeClr val="tx1"/>
                </a:solidFill>
                <a:latin typeface="Arial" panose="020B0604020202020204" pitchFamily="34" charset="0"/>
                <a:cs typeface="Arial" panose="020B0604020202020204" pitchFamily="34" charset="0"/>
              </a:rPr>
              <a:t>Pharmacological LDL-C-lowering</a:t>
            </a:r>
          </a:p>
        </p:txBody>
      </p:sp>
      <p:graphicFrame>
        <p:nvGraphicFramePr>
          <p:cNvPr id="7" name="Table 6">
            <a:extLst>
              <a:ext uri="{FF2B5EF4-FFF2-40B4-BE49-F238E27FC236}">
                <a16:creationId xmlns:a16="http://schemas.microsoft.com/office/drawing/2014/main" id="{DAA929D4-DF2F-42C0-A809-DF0DFF9CD40D}"/>
              </a:ext>
            </a:extLst>
          </p:cNvPr>
          <p:cNvGraphicFramePr>
            <a:graphicFrameLocks noGrp="1"/>
          </p:cNvGraphicFramePr>
          <p:nvPr/>
        </p:nvGraphicFramePr>
        <p:xfrm>
          <a:off x="1203158" y="1275149"/>
          <a:ext cx="10688805" cy="4518960"/>
        </p:xfrm>
        <a:graphic>
          <a:graphicData uri="http://schemas.openxmlformats.org/drawingml/2006/table">
            <a:tbl>
              <a:tblPr firstRow="1" bandRow="1"/>
              <a:tblGrid>
                <a:gridCol w="8361708">
                  <a:extLst>
                    <a:ext uri="{9D8B030D-6E8A-4147-A177-3AD203B41FA5}">
                      <a16:colId xmlns:a16="http://schemas.microsoft.com/office/drawing/2014/main" val="3675359589"/>
                    </a:ext>
                  </a:extLst>
                </a:gridCol>
                <a:gridCol w="1138197">
                  <a:extLst>
                    <a:ext uri="{9D8B030D-6E8A-4147-A177-3AD203B41FA5}">
                      <a16:colId xmlns:a16="http://schemas.microsoft.com/office/drawing/2014/main" val="2877943540"/>
                    </a:ext>
                  </a:extLst>
                </a:gridCol>
                <a:gridCol w="1188900">
                  <a:extLst>
                    <a:ext uri="{9D8B030D-6E8A-4147-A177-3AD203B41FA5}">
                      <a16:colId xmlns:a16="http://schemas.microsoft.com/office/drawing/2014/main" val="1957195527"/>
                    </a:ext>
                  </a:extLst>
                </a:gridCol>
              </a:tblGrid>
              <a:tr h="31451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algn="l" defTabSz="914400" rtl="0" eaLnBrk="1" latinLnBrk="0" hangingPunct="1">
                        <a:lnSpc>
                          <a:spcPct val="100000"/>
                        </a:lnSpc>
                      </a:pPr>
                      <a:r>
                        <a:rPr lang="en-GB" sz="1600" b="1" kern="1200" dirty="0">
                          <a:solidFill>
                            <a:schemeClr val="bg1"/>
                          </a:solidFill>
                          <a:latin typeface="Arial" panose="020B0604020202020204" pitchFamily="34" charset="0"/>
                          <a:ea typeface="+mn-ea"/>
                          <a:cs typeface="Arial" panose="020B0604020202020204" pitchFamily="34" charset="0"/>
                        </a:rPr>
                        <a:t>Recommendations</a:t>
                      </a:r>
                    </a:p>
                  </a:txBody>
                  <a:tcPr marT="36000" marB="36000">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rgbClr val="3690FE"/>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algn="ctr" defTabSz="914400" rtl="0" eaLnBrk="1" latinLnBrk="0" hangingPunct="1">
                        <a:lnSpc>
                          <a:spcPct val="100000"/>
                        </a:lnSpc>
                      </a:pPr>
                      <a:r>
                        <a:rPr lang="en-GB" sz="1600" b="1" kern="1200" dirty="0" err="1">
                          <a:solidFill>
                            <a:schemeClr val="bg1"/>
                          </a:solidFill>
                          <a:latin typeface="Arial" panose="020B0604020202020204" pitchFamily="34" charset="0"/>
                          <a:ea typeface="+mn-ea"/>
                          <a:cs typeface="Arial" panose="020B0604020202020204" pitchFamily="34" charset="0"/>
                        </a:rPr>
                        <a:t>Class</a:t>
                      </a:r>
                      <a:r>
                        <a:rPr lang="en-GB" sz="1600" b="1" kern="1200" baseline="30000" dirty="0" err="1">
                          <a:solidFill>
                            <a:schemeClr val="bg1"/>
                          </a:solidFill>
                          <a:latin typeface="Arial" panose="020B0604020202020204" pitchFamily="34" charset="0"/>
                          <a:ea typeface="+mn-ea"/>
                          <a:cs typeface="Arial" panose="020B0604020202020204" pitchFamily="34" charset="0"/>
                        </a:rPr>
                        <a:t>a</a:t>
                      </a:r>
                      <a:endParaRPr lang="en-GB" sz="1600" b="1" kern="1200" baseline="30000" dirty="0">
                        <a:solidFill>
                          <a:schemeClr val="bg1"/>
                        </a:solidFill>
                        <a:latin typeface="Arial" panose="020B0604020202020204" pitchFamily="34" charset="0"/>
                        <a:ea typeface="+mn-ea"/>
                        <a:cs typeface="Arial" panose="020B0604020202020204" pitchFamily="34" charset="0"/>
                      </a:endParaRPr>
                    </a:p>
                  </a:txBody>
                  <a:tcPr marT="36000" marB="36000" anchor="ctr">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rgbClr val="3690FE"/>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algn="ctr" defTabSz="914400" rtl="0" eaLnBrk="1" latinLnBrk="0" hangingPunct="1">
                        <a:lnSpc>
                          <a:spcPct val="100000"/>
                        </a:lnSpc>
                      </a:pPr>
                      <a:r>
                        <a:rPr lang="en-GB" sz="1600" b="1" kern="1200" dirty="0" err="1">
                          <a:solidFill>
                            <a:schemeClr val="bg1"/>
                          </a:solidFill>
                          <a:latin typeface="Arial" panose="020B0604020202020204" pitchFamily="34" charset="0"/>
                          <a:ea typeface="+mn-ea"/>
                          <a:cs typeface="Arial" panose="020B0604020202020204" pitchFamily="34" charset="0"/>
                        </a:rPr>
                        <a:t>Level</a:t>
                      </a:r>
                      <a:r>
                        <a:rPr lang="en-GB" sz="1600" b="1" kern="1200" baseline="30000" dirty="0" err="1">
                          <a:solidFill>
                            <a:schemeClr val="bg1"/>
                          </a:solidFill>
                          <a:latin typeface="Arial" panose="020B0604020202020204" pitchFamily="34" charset="0"/>
                          <a:ea typeface="+mn-ea"/>
                          <a:cs typeface="Arial" panose="020B0604020202020204" pitchFamily="34" charset="0"/>
                        </a:rPr>
                        <a:t>b</a:t>
                      </a:r>
                      <a:endParaRPr lang="en-GB" sz="1600" b="1" kern="1200" baseline="30000" dirty="0">
                        <a:solidFill>
                          <a:schemeClr val="bg1"/>
                        </a:solidFill>
                        <a:latin typeface="Arial" panose="020B0604020202020204" pitchFamily="34" charset="0"/>
                        <a:ea typeface="+mn-ea"/>
                        <a:cs typeface="Arial" panose="020B0604020202020204" pitchFamily="34" charset="0"/>
                      </a:endParaRPr>
                    </a:p>
                  </a:txBody>
                  <a:tcPr marT="36000" marB="36000" anchor="ctr">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rgbClr val="3690FE"/>
                    </a:solidFill>
                  </a:tcPr>
                </a:tc>
                <a:extLst>
                  <a:ext uri="{0D108BD9-81ED-4DB2-BD59-A6C34878D82A}">
                    <a16:rowId xmlns:a16="http://schemas.microsoft.com/office/drawing/2014/main" val="1385506084"/>
                  </a:ext>
                </a:extLst>
              </a:tr>
              <a:tr h="49662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
                          <a:srgbClr val="092841"/>
                        </a:buClr>
                        <a:buSzTx/>
                        <a:buFont typeface="Arial" panose="020B0604020202020204" pitchFamily="34" charset="0"/>
                        <a:buNone/>
                        <a:tabLst/>
                      </a:pPr>
                      <a:r>
                        <a:rPr lang="en-GB" sz="1400" b="0" kern="1200" baseline="0" dirty="0">
                          <a:solidFill>
                            <a:schemeClr val="tx1"/>
                          </a:solidFill>
                          <a:latin typeface="Arial" panose="020B0604020202020204" pitchFamily="34" charset="0"/>
                          <a:ea typeface="+mn-ea"/>
                          <a:cs typeface="Arial" panose="020B0604020202020204" pitchFamily="34" charset="0"/>
                        </a:rPr>
                        <a:t>It is recommended that a high-intensity statin is prescribed up to the highest tolerated dose </a:t>
                      </a:r>
                      <a:br>
                        <a:rPr lang="en-GB" sz="1400" b="0" kern="1200" baseline="0" dirty="0">
                          <a:solidFill>
                            <a:schemeClr val="tx1"/>
                          </a:solidFill>
                          <a:latin typeface="Arial" panose="020B0604020202020204" pitchFamily="34" charset="0"/>
                          <a:ea typeface="+mn-ea"/>
                          <a:cs typeface="Arial" panose="020B0604020202020204" pitchFamily="34" charset="0"/>
                        </a:rPr>
                      </a:br>
                      <a:r>
                        <a:rPr lang="en-GB" sz="1400" b="0" kern="1200" baseline="0" dirty="0">
                          <a:solidFill>
                            <a:schemeClr val="tx1"/>
                          </a:solidFill>
                          <a:latin typeface="Arial" panose="020B0604020202020204" pitchFamily="34" charset="0"/>
                          <a:ea typeface="+mn-ea"/>
                          <a:cs typeface="Arial" panose="020B0604020202020204" pitchFamily="34" charset="0"/>
                        </a:rPr>
                        <a:t>to reach the goals set for the specific level of risk</a:t>
                      </a:r>
                    </a:p>
                  </a:txBody>
                  <a:tcPr marT="36000" marB="36000">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rgbClr val="E9EE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
                          <a:srgbClr val="092841"/>
                        </a:buClr>
                        <a:buSzTx/>
                        <a:buFont typeface="Arial" panose="020B0604020202020204" pitchFamily="34" charset="0"/>
                        <a:buNone/>
                        <a:tabLst/>
                      </a:pPr>
                      <a:r>
                        <a:rPr lang="en-GB" sz="1400" b="0" kern="1200" baseline="0" dirty="0">
                          <a:solidFill>
                            <a:schemeClr val="tx1"/>
                          </a:solidFill>
                          <a:latin typeface="Arial" panose="020B0604020202020204" pitchFamily="34" charset="0"/>
                          <a:ea typeface="+mn-ea"/>
                          <a:cs typeface="Arial" panose="020B0604020202020204" pitchFamily="34" charset="0"/>
                        </a:rPr>
                        <a:t>I</a:t>
                      </a:r>
                    </a:p>
                  </a:txBody>
                  <a:tcPr marT="36000" marB="36000" anchor="ctr">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rgbClr val="37AB3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
                          <a:srgbClr val="092841"/>
                        </a:buClr>
                        <a:buSzTx/>
                        <a:buFont typeface="Arial" panose="020B0604020202020204" pitchFamily="34" charset="0"/>
                        <a:buNone/>
                        <a:tabLst/>
                      </a:pPr>
                      <a:r>
                        <a:rPr lang="en-GB" sz="1400" b="0" kern="1200" baseline="0" dirty="0">
                          <a:solidFill>
                            <a:schemeClr val="tx1"/>
                          </a:solidFill>
                          <a:latin typeface="Arial" panose="020B0604020202020204" pitchFamily="34" charset="0"/>
                          <a:ea typeface="+mn-ea"/>
                          <a:cs typeface="Arial" panose="020B0604020202020204" pitchFamily="34" charset="0"/>
                        </a:rPr>
                        <a:t>A</a:t>
                      </a:r>
                    </a:p>
                  </a:txBody>
                  <a:tcPr marT="36000" marB="36000" anchor="ctr">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3143746920"/>
                  </a:ext>
                </a:extLst>
              </a:tr>
              <a:tr h="49662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
                          <a:srgbClr val="092841"/>
                        </a:buClr>
                        <a:buSzTx/>
                        <a:buFont typeface="Arial" panose="020B0604020202020204" pitchFamily="34" charset="0"/>
                        <a:buNone/>
                        <a:tabLst/>
                      </a:pPr>
                      <a:r>
                        <a:rPr lang="en-GB" sz="1400" b="0" kern="1200" baseline="0" dirty="0">
                          <a:solidFill>
                            <a:schemeClr val="tx1"/>
                          </a:solidFill>
                          <a:latin typeface="Arial" panose="020B0604020202020204" pitchFamily="34" charset="0"/>
                          <a:ea typeface="+mn-ea"/>
                          <a:cs typeface="Arial" panose="020B0604020202020204" pitchFamily="34" charset="0"/>
                        </a:rPr>
                        <a:t>If the goals are not achieved with the maximally tolerated dose of a statin, combination with ezetimibe is recommended</a:t>
                      </a:r>
                    </a:p>
                  </a:txBody>
                  <a:tcPr marT="36000" marB="36000">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
                          <a:srgbClr val="092841"/>
                        </a:buClr>
                        <a:buSzTx/>
                        <a:buFont typeface="Arial" panose="020B0604020202020204" pitchFamily="34" charset="0"/>
                        <a:buNone/>
                        <a:tabLst/>
                      </a:pPr>
                      <a:r>
                        <a:rPr lang="en-GB" sz="1400" b="0" kern="1200" baseline="0">
                          <a:solidFill>
                            <a:schemeClr val="tx1"/>
                          </a:solidFill>
                          <a:latin typeface="Arial" panose="020B0604020202020204" pitchFamily="34" charset="0"/>
                          <a:ea typeface="+mn-ea"/>
                          <a:cs typeface="Arial" panose="020B0604020202020204" pitchFamily="34" charset="0"/>
                        </a:rPr>
                        <a:t>I</a:t>
                      </a:r>
                    </a:p>
                  </a:txBody>
                  <a:tcPr marT="36000" marB="36000" anchor="ctr">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rgbClr val="37AB3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
                          <a:srgbClr val="092841"/>
                        </a:buClr>
                        <a:buSzTx/>
                        <a:buFont typeface="Arial" panose="020B0604020202020204" pitchFamily="34" charset="0"/>
                        <a:buNone/>
                        <a:tabLst/>
                      </a:pPr>
                      <a:r>
                        <a:rPr lang="en-GB" sz="1400" b="0" kern="1200" baseline="0" dirty="0">
                          <a:solidFill>
                            <a:schemeClr val="tx1"/>
                          </a:solidFill>
                          <a:latin typeface="Arial" panose="020B0604020202020204" pitchFamily="34" charset="0"/>
                          <a:ea typeface="+mn-ea"/>
                          <a:cs typeface="Arial" panose="020B0604020202020204" pitchFamily="34" charset="0"/>
                        </a:rPr>
                        <a:t>B</a:t>
                      </a:r>
                    </a:p>
                  </a:txBody>
                  <a:tcPr marT="36000" marB="36000" anchor="ctr">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693237631"/>
                  </a:ext>
                </a:extLst>
              </a:tr>
              <a:tr h="70909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
                          <a:srgbClr val="092841"/>
                        </a:buClr>
                        <a:buSzTx/>
                        <a:buFont typeface="Arial" panose="020B0604020202020204" pitchFamily="34" charset="0"/>
                        <a:buNone/>
                        <a:tabLst/>
                      </a:pPr>
                      <a:r>
                        <a:rPr lang="en-GB" sz="1400" b="0" kern="1200" baseline="0" dirty="0">
                          <a:solidFill>
                            <a:schemeClr val="tx1"/>
                          </a:solidFill>
                          <a:latin typeface="Arial" panose="020B0604020202020204" pitchFamily="34" charset="0"/>
                          <a:ea typeface="+mn-ea"/>
                          <a:cs typeface="Arial" panose="020B0604020202020204" pitchFamily="34" charset="0"/>
                        </a:rPr>
                        <a:t>For primary prevention, patients at very high risk but without FH, if the LDL-C goal is not achieved on a maximally tolerated dose of a statin and ezetimibe, a combination with a PCSK9 inhibitor may be considered </a:t>
                      </a:r>
                    </a:p>
                  </a:txBody>
                  <a:tcPr marT="36000" marB="36000">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rgbClr val="A5A5A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
                          <a:srgbClr val="092841"/>
                        </a:buClr>
                        <a:buSzTx/>
                        <a:buFont typeface="Arial" panose="020B0604020202020204" pitchFamily="34" charset="0"/>
                        <a:buNone/>
                        <a:tabLst/>
                      </a:pPr>
                      <a:r>
                        <a:rPr lang="en-GB" sz="1400" b="0" kern="1200" baseline="0" dirty="0">
                          <a:solidFill>
                            <a:schemeClr val="tx1"/>
                          </a:solidFill>
                          <a:latin typeface="Arial" panose="020B0604020202020204" pitchFamily="34" charset="0"/>
                          <a:ea typeface="+mn-ea"/>
                          <a:cs typeface="Arial" panose="020B0604020202020204" pitchFamily="34" charset="0"/>
                        </a:rPr>
                        <a:t>IIb</a:t>
                      </a:r>
                    </a:p>
                  </a:txBody>
                  <a:tcPr marT="36000" marB="36000" anchor="ctr">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
                          <a:srgbClr val="092841"/>
                        </a:buClr>
                        <a:buSzTx/>
                        <a:buFont typeface="Arial" panose="020B0604020202020204" pitchFamily="34" charset="0"/>
                        <a:buNone/>
                        <a:tabLst/>
                      </a:pPr>
                      <a:r>
                        <a:rPr lang="en-GB" sz="1400" b="0" kern="1200" baseline="0" dirty="0">
                          <a:solidFill>
                            <a:schemeClr val="tx1"/>
                          </a:solidFill>
                          <a:latin typeface="Arial" panose="020B0604020202020204" pitchFamily="34" charset="0"/>
                          <a:ea typeface="+mn-ea"/>
                          <a:cs typeface="Arial" panose="020B0604020202020204" pitchFamily="34" charset="0"/>
                        </a:rPr>
                        <a:t>C</a:t>
                      </a:r>
                    </a:p>
                  </a:txBody>
                  <a:tcPr marT="36000" marB="36000" anchor="ctr">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rgbClr val="66CCFF"/>
                    </a:solidFill>
                  </a:tcPr>
                </a:tc>
                <a:extLst>
                  <a:ext uri="{0D108BD9-81ED-4DB2-BD59-A6C34878D82A}">
                    <a16:rowId xmlns:a16="http://schemas.microsoft.com/office/drawing/2014/main" val="1806141727"/>
                  </a:ext>
                </a:extLst>
              </a:tr>
              <a:tr h="49662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
                          <a:srgbClr val="092841"/>
                        </a:buClr>
                        <a:buSzTx/>
                        <a:buFont typeface="Arial" panose="020B0604020202020204" pitchFamily="34" charset="0"/>
                        <a:buNone/>
                        <a:tabLst/>
                      </a:pPr>
                      <a:r>
                        <a:rPr lang="en-GB" sz="1400" b="0" kern="1200" baseline="0" dirty="0">
                          <a:solidFill>
                            <a:schemeClr val="tx1"/>
                          </a:solidFill>
                          <a:latin typeface="Arial" panose="020B0604020202020204" pitchFamily="34" charset="0"/>
                          <a:ea typeface="+mn-ea"/>
                          <a:cs typeface="Arial" panose="020B0604020202020204" pitchFamily="34" charset="0"/>
                        </a:rPr>
                        <a:t>For secondary prevention, patients at very high risk not achieving their goal on a maximally-tolerated dose of a statin and ezetimibe, a combination with PCSK9 inhibitor is recommended </a:t>
                      </a:r>
                    </a:p>
                  </a:txBody>
                  <a:tcPr marT="36000" marB="36000">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
                          <a:srgbClr val="092841"/>
                        </a:buClr>
                        <a:buSzTx/>
                        <a:buFont typeface="Arial" panose="020B0604020202020204" pitchFamily="34" charset="0"/>
                        <a:buNone/>
                        <a:tabLst/>
                      </a:pPr>
                      <a:r>
                        <a:rPr lang="en-GB" sz="1400" b="0" kern="1200" baseline="0">
                          <a:solidFill>
                            <a:schemeClr val="tx1"/>
                          </a:solidFill>
                          <a:latin typeface="Arial" panose="020B0604020202020204" pitchFamily="34" charset="0"/>
                          <a:ea typeface="+mn-ea"/>
                          <a:cs typeface="Arial" panose="020B0604020202020204" pitchFamily="34" charset="0"/>
                        </a:rPr>
                        <a:t>I</a:t>
                      </a:r>
                    </a:p>
                  </a:txBody>
                  <a:tcPr marT="36000" marB="36000" anchor="ctr">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rgbClr val="37AB3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
                          <a:srgbClr val="092841"/>
                        </a:buClr>
                        <a:buSzTx/>
                        <a:buFont typeface="Arial" panose="020B0604020202020204" pitchFamily="34" charset="0"/>
                        <a:buNone/>
                        <a:tabLst/>
                      </a:pPr>
                      <a:r>
                        <a:rPr lang="en-GB" sz="1400" b="0" kern="1200" baseline="0" dirty="0">
                          <a:solidFill>
                            <a:schemeClr val="tx1"/>
                          </a:solidFill>
                          <a:latin typeface="Arial" panose="020B0604020202020204" pitchFamily="34" charset="0"/>
                          <a:ea typeface="+mn-ea"/>
                          <a:cs typeface="Arial" panose="020B0604020202020204" pitchFamily="34" charset="0"/>
                        </a:rPr>
                        <a:t>A</a:t>
                      </a:r>
                    </a:p>
                  </a:txBody>
                  <a:tcPr marT="36000" marB="36000" anchor="ctr">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400540901"/>
                  </a:ext>
                </a:extLst>
              </a:tr>
              <a:tr h="70909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
                          <a:srgbClr val="092841"/>
                        </a:buClr>
                        <a:buSzTx/>
                        <a:buFont typeface="Arial" panose="020B0604020202020204" pitchFamily="34" charset="0"/>
                        <a:buNone/>
                        <a:tabLst/>
                      </a:pPr>
                      <a:r>
                        <a:rPr lang="en-GB" sz="1400" b="0" kern="1200" baseline="0" dirty="0">
                          <a:solidFill>
                            <a:schemeClr val="tx1"/>
                          </a:solidFill>
                          <a:latin typeface="Arial" panose="020B0604020202020204" pitchFamily="34" charset="0"/>
                          <a:ea typeface="+mn-ea"/>
                          <a:cs typeface="Arial" panose="020B0604020202020204" pitchFamily="34" charset="0"/>
                        </a:rPr>
                        <a:t>For very high-risk FH patients (i.e., with ASCVD or with another major risk factor) who do not achieve their goal on a maximally tolerated dose of a statin and ezetimibe, a combination with a PCSK9 inhibitor is recommended</a:t>
                      </a:r>
                    </a:p>
                  </a:txBody>
                  <a:tcPr marT="36000" marB="36000">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rgbClr val="A5A5A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
                          <a:srgbClr val="092841"/>
                        </a:buClr>
                        <a:buSzTx/>
                        <a:buFont typeface="Arial" panose="020B0604020202020204" pitchFamily="34" charset="0"/>
                        <a:buNone/>
                        <a:tabLst/>
                      </a:pPr>
                      <a:r>
                        <a:rPr lang="en-GB" sz="1400" b="0" kern="1200" baseline="0">
                          <a:solidFill>
                            <a:schemeClr val="tx1"/>
                          </a:solidFill>
                          <a:latin typeface="Arial" panose="020B0604020202020204" pitchFamily="34" charset="0"/>
                          <a:ea typeface="+mn-ea"/>
                          <a:cs typeface="Arial" panose="020B0604020202020204" pitchFamily="34" charset="0"/>
                        </a:rPr>
                        <a:t>I</a:t>
                      </a:r>
                    </a:p>
                  </a:txBody>
                  <a:tcPr marT="36000" marB="36000" anchor="ctr">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rgbClr val="37AB3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
                          <a:srgbClr val="092841"/>
                        </a:buClr>
                        <a:buSzTx/>
                        <a:buFont typeface="Arial" panose="020B0604020202020204" pitchFamily="34" charset="0"/>
                        <a:buNone/>
                        <a:tabLst/>
                      </a:pPr>
                      <a:r>
                        <a:rPr lang="en-GB" sz="1400" b="0" kern="1200" baseline="0">
                          <a:solidFill>
                            <a:schemeClr val="tx1"/>
                          </a:solidFill>
                          <a:latin typeface="Arial" panose="020B0604020202020204" pitchFamily="34" charset="0"/>
                          <a:ea typeface="+mn-ea"/>
                          <a:cs typeface="Arial" panose="020B0604020202020204" pitchFamily="34" charset="0"/>
                        </a:rPr>
                        <a:t>C</a:t>
                      </a:r>
                    </a:p>
                  </a:txBody>
                  <a:tcPr marT="36000" marB="36000" anchor="ctr">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rgbClr val="66CCFF"/>
                    </a:solidFill>
                  </a:tcPr>
                </a:tc>
                <a:extLst>
                  <a:ext uri="{0D108BD9-81ED-4DB2-BD59-A6C34878D82A}">
                    <a16:rowId xmlns:a16="http://schemas.microsoft.com/office/drawing/2014/main" val="3394648483"/>
                  </a:ext>
                </a:extLst>
              </a:tr>
              <a:tr h="49662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
                          <a:srgbClr val="092841"/>
                        </a:buClr>
                        <a:buSzTx/>
                        <a:buFont typeface="Arial" panose="020B0604020202020204" pitchFamily="34" charset="0"/>
                        <a:buNone/>
                        <a:tabLst/>
                      </a:pPr>
                      <a:r>
                        <a:rPr lang="en-GB" sz="1400" b="0" kern="1200" baseline="0">
                          <a:solidFill>
                            <a:schemeClr val="tx1"/>
                          </a:solidFill>
                          <a:latin typeface="Arial" panose="020B0604020202020204" pitchFamily="34" charset="0"/>
                          <a:ea typeface="+mn-ea"/>
                          <a:cs typeface="Arial" panose="020B0604020202020204" pitchFamily="34" charset="0"/>
                        </a:rPr>
                        <a:t>If a statin-based regimen is not tolerated at any dosage (even after re-challenge), ezetimibe should be considered</a:t>
                      </a:r>
                    </a:p>
                  </a:txBody>
                  <a:tcPr marT="36000" marB="36000">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
                          <a:srgbClr val="092841"/>
                        </a:buClr>
                        <a:buSzTx/>
                        <a:buFont typeface="Arial" panose="020B0604020202020204" pitchFamily="34" charset="0"/>
                        <a:buNone/>
                        <a:tabLst/>
                      </a:pPr>
                      <a:r>
                        <a:rPr lang="en-GB" sz="1400" b="0" kern="1200" baseline="0" err="1">
                          <a:solidFill>
                            <a:schemeClr val="tx1"/>
                          </a:solidFill>
                          <a:latin typeface="Arial" panose="020B0604020202020204" pitchFamily="34" charset="0"/>
                          <a:ea typeface="+mn-ea"/>
                          <a:cs typeface="Arial" panose="020B0604020202020204" pitchFamily="34" charset="0"/>
                        </a:rPr>
                        <a:t>IIa</a:t>
                      </a:r>
                      <a:endParaRPr lang="en-GB" sz="1400" b="0" kern="1200" baseline="0">
                        <a:solidFill>
                          <a:schemeClr val="tx1"/>
                        </a:solidFill>
                        <a:latin typeface="Arial" panose="020B0604020202020204" pitchFamily="34" charset="0"/>
                        <a:ea typeface="+mn-ea"/>
                        <a:cs typeface="Arial" panose="020B0604020202020204" pitchFamily="34" charset="0"/>
                      </a:endParaRPr>
                    </a:p>
                  </a:txBody>
                  <a:tcPr marT="36000" marB="36000" anchor="ctr">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
                          <a:srgbClr val="092841"/>
                        </a:buClr>
                        <a:buSzTx/>
                        <a:buFont typeface="Arial" panose="020B0604020202020204" pitchFamily="34" charset="0"/>
                        <a:buNone/>
                        <a:tabLst/>
                      </a:pPr>
                      <a:r>
                        <a:rPr lang="en-GB" sz="1400" b="0" kern="1200" baseline="0">
                          <a:solidFill>
                            <a:schemeClr val="tx1"/>
                          </a:solidFill>
                          <a:latin typeface="Arial" panose="020B0604020202020204" pitchFamily="34" charset="0"/>
                          <a:ea typeface="+mn-ea"/>
                          <a:cs typeface="Arial" panose="020B0604020202020204" pitchFamily="34" charset="0"/>
                        </a:rPr>
                        <a:t>C</a:t>
                      </a:r>
                    </a:p>
                  </a:txBody>
                  <a:tcPr marT="36000" marB="36000" anchor="ctr">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rgbClr val="66CCFF"/>
                    </a:solidFill>
                  </a:tcPr>
                </a:tc>
                <a:extLst>
                  <a:ext uri="{0D108BD9-81ED-4DB2-BD59-A6C34878D82A}">
                    <a16:rowId xmlns:a16="http://schemas.microsoft.com/office/drawing/2014/main" val="1497885995"/>
                  </a:ext>
                </a:extLst>
              </a:tr>
              <a:tr h="49662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
                          <a:srgbClr val="092841"/>
                        </a:buClr>
                        <a:buSzTx/>
                        <a:buFont typeface="Arial" panose="020B0604020202020204" pitchFamily="34" charset="0"/>
                        <a:buNone/>
                        <a:tabLst/>
                      </a:pPr>
                      <a:r>
                        <a:rPr lang="en-GB" sz="1400" b="0" kern="1200" baseline="0" dirty="0">
                          <a:solidFill>
                            <a:schemeClr val="tx1"/>
                          </a:solidFill>
                          <a:latin typeface="Arial" panose="020B0604020202020204" pitchFamily="34" charset="0"/>
                          <a:ea typeface="+mn-ea"/>
                          <a:cs typeface="Arial" panose="020B0604020202020204" pitchFamily="34" charset="0"/>
                        </a:rPr>
                        <a:t>If a statin-based regimen is not tolerated at any dosage (even after re-challenge), a PCSK9 inhibitor in addition to ezetimibe may be also be considered</a:t>
                      </a:r>
                    </a:p>
                  </a:txBody>
                  <a:tcPr marT="36000" marB="36000">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rgbClr val="A5A5A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
                          <a:srgbClr val="092841"/>
                        </a:buClr>
                        <a:buSzTx/>
                        <a:buFont typeface="Arial" panose="020B0604020202020204" pitchFamily="34" charset="0"/>
                        <a:buNone/>
                        <a:tabLst/>
                      </a:pPr>
                      <a:r>
                        <a:rPr lang="en-GB" sz="1400" b="0" kern="1200" baseline="0" dirty="0">
                          <a:solidFill>
                            <a:schemeClr val="tx1"/>
                          </a:solidFill>
                          <a:latin typeface="Arial" panose="020B0604020202020204" pitchFamily="34" charset="0"/>
                          <a:ea typeface="+mn-ea"/>
                          <a:cs typeface="Arial" panose="020B0604020202020204" pitchFamily="34" charset="0"/>
                        </a:rPr>
                        <a:t>IIb</a:t>
                      </a:r>
                    </a:p>
                  </a:txBody>
                  <a:tcPr marT="36000" marB="36000" anchor="ctr">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
                          <a:srgbClr val="092841"/>
                        </a:buClr>
                        <a:buSzTx/>
                        <a:buFont typeface="Arial" panose="020B0604020202020204" pitchFamily="34" charset="0"/>
                        <a:buNone/>
                        <a:tabLst/>
                      </a:pPr>
                      <a:r>
                        <a:rPr lang="en-GB" sz="1400" b="0" kern="1200" baseline="0">
                          <a:solidFill>
                            <a:schemeClr val="tx1"/>
                          </a:solidFill>
                          <a:latin typeface="Arial" panose="020B0604020202020204" pitchFamily="34" charset="0"/>
                          <a:ea typeface="+mn-ea"/>
                          <a:cs typeface="Arial" panose="020B0604020202020204" pitchFamily="34" charset="0"/>
                        </a:rPr>
                        <a:t>C</a:t>
                      </a:r>
                    </a:p>
                  </a:txBody>
                  <a:tcPr marT="36000" marB="36000" anchor="ctr">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rgbClr val="66CCFF"/>
                    </a:solidFill>
                  </a:tcPr>
                </a:tc>
                <a:extLst>
                  <a:ext uri="{0D108BD9-81ED-4DB2-BD59-A6C34878D82A}">
                    <a16:rowId xmlns:a16="http://schemas.microsoft.com/office/drawing/2014/main" val="3186417554"/>
                  </a:ext>
                </a:extLst>
              </a:tr>
              <a:tr h="28416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
                          <a:srgbClr val="092841"/>
                        </a:buClr>
                        <a:buSzTx/>
                        <a:buFont typeface="Arial" panose="020B0604020202020204" pitchFamily="34" charset="0"/>
                        <a:buNone/>
                        <a:tabLst/>
                      </a:pPr>
                      <a:r>
                        <a:rPr lang="en-GB" sz="1400" b="0" kern="1200" baseline="0" dirty="0">
                          <a:solidFill>
                            <a:schemeClr val="tx1"/>
                          </a:solidFill>
                          <a:latin typeface="Arial" panose="020B0604020202020204" pitchFamily="34" charset="0"/>
                          <a:ea typeface="+mn-ea"/>
                          <a:cs typeface="Arial" panose="020B0604020202020204" pitchFamily="34" charset="0"/>
                        </a:rPr>
                        <a:t>If the goal is not achieved, statin combination with a bile acid sequestrant may be considered</a:t>
                      </a:r>
                    </a:p>
                  </a:txBody>
                  <a:tcPr marT="36000" marB="36000">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
                          <a:srgbClr val="092841"/>
                        </a:buClr>
                        <a:buSzTx/>
                        <a:buFont typeface="Arial" panose="020B0604020202020204" pitchFamily="34" charset="0"/>
                        <a:buNone/>
                        <a:tabLst/>
                      </a:pPr>
                      <a:r>
                        <a:rPr lang="en-GB" sz="1400" b="0" kern="1200" baseline="0" dirty="0">
                          <a:solidFill>
                            <a:schemeClr val="tx1"/>
                          </a:solidFill>
                          <a:latin typeface="Arial" panose="020B0604020202020204" pitchFamily="34" charset="0"/>
                          <a:ea typeface="+mn-ea"/>
                          <a:cs typeface="Arial" panose="020B0604020202020204" pitchFamily="34" charset="0"/>
                        </a:rPr>
                        <a:t>IIb</a:t>
                      </a:r>
                    </a:p>
                  </a:txBody>
                  <a:tcPr marT="36000" marB="36000" anchor="ctr">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
                          <a:srgbClr val="092841"/>
                        </a:buClr>
                        <a:buSzTx/>
                        <a:buFont typeface="Arial" panose="020B0604020202020204" pitchFamily="34" charset="0"/>
                        <a:buNone/>
                        <a:tabLst/>
                      </a:pPr>
                      <a:r>
                        <a:rPr lang="en-GB" sz="1400" b="0" kern="1200" baseline="0" dirty="0">
                          <a:solidFill>
                            <a:schemeClr val="tx1"/>
                          </a:solidFill>
                          <a:latin typeface="Arial" panose="020B0604020202020204" pitchFamily="34" charset="0"/>
                          <a:ea typeface="+mn-ea"/>
                          <a:cs typeface="Arial" panose="020B0604020202020204" pitchFamily="34" charset="0"/>
                        </a:rPr>
                        <a:t>C</a:t>
                      </a:r>
                    </a:p>
                  </a:txBody>
                  <a:tcPr marT="36000" marB="36000" anchor="ctr">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rgbClr val="66CCFF"/>
                    </a:solidFill>
                  </a:tcPr>
                </a:tc>
                <a:extLst>
                  <a:ext uri="{0D108BD9-81ED-4DB2-BD59-A6C34878D82A}">
                    <a16:rowId xmlns:a16="http://schemas.microsoft.com/office/drawing/2014/main" val="3953834061"/>
                  </a:ext>
                </a:extLst>
              </a:tr>
            </a:tbl>
          </a:graphicData>
        </a:graphic>
      </p:graphicFrame>
      <p:sp>
        <p:nvSpPr>
          <p:cNvPr id="2" name="Ορθογώνιο 1">
            <a:extLst>
              <a:ext uri="{FF2B5EF4-FFF2-40B4-BE49-F238E27FC236}">
                <a16:creationId xmlns:a16="http://schemas.microsoft.com/office/drawing/2014/main" id="{034ACEB1-DB2C-17D8-00FB-37176CEDBF19}"/>
              </a:ext>
            </a:extLst>
          </p:cNvPr>
          <p:cNvSpPr/>
          <p:nvPr/>
        </p:nvSpPr>
        <p:spPr>
          <a:xfrm>
            <a:off x="1203157" y="3301466"/>
            <a:ext cx="10688805" cy="502985"/>
          </a:xfrm>
          <a:prstGeom prst="rect">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8505720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Στρογγυλεμένο ορθογώνιο 91">
            <a:extLst>
              <a:ext uri="{FF2B5EF4-FFF2-40B4-BE49-F238E27FC236}">
                <a16:creationId xmlns:a16="http://schemas.microsoft.com/office/drawing/2014/main" id="{B7F77946-9021-AD45-9C0A-FBFF5EEE514E}"/>
              </a:ext>
            </a:extLst>
          </p:cNvPr>
          <p:cNvSpPr/>
          <p:nvPr/>
        </p:nvSpPr>
        <p:spPr>
          <a:xfrm>
            <a:off x="498602" y="578040"/>
            <a:ext cx="9730612" cy="6243383"/>
          </a:xfrm>
          <a:prstGeom prst="roundRect">
            <a:avLst>
              <a:gd name="adj" fmla="val 21636"/>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61228" tIns="30614" rIns="61228" bIns="3061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3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Στρογγυλεμένο ορθογώνιο 27">
            <a:extLst>
              <a:ext uri="{FF2B5EF4-FFF2-40B4-BE49-F238E27FC236}">
                <a16:creationId xmlns:a16="http://schemas.microsoft.com/office/drawing/2014/main" id="{69417F05-F239-6D4E-B113-2A5E3BE5B77A}"/>
              </a:ext>
            </a:extLst>
          </p:cNvPr>
          <p:cNvSpPr/>
          <p:nvPr/>
        </p:nvSpPr>
        <p:spPr>
          <a:xfrm>
            <a:off x="2207419" y="797847"/>
            <a:ext cx="2091961" cy="372434"/>
          </a:xfrm>
          <a:prstGeom prst="roundRect">
            <a:avLst/>
          </a:prstGeom>
          <a:solidFill>
            <a:schemeClr val="accent5">
              <a:lumMod val="40000"/>
              <a:lumOff val="6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921" tIns="22960" rIns="45921" bIns="22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Ischemic stroke</a:t>
            </a:r>
            <a:endParaRPr kumimoji="0" lang="el-GR" sz="13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9" name="Ομάδα 18">
            <a:extLst>
              <a:ext uri="{FF2B5EF4-FFF2-40B4-BE49-F238E27FC236}">
                <a16:creationId xmlns:a16="http://schemas.microsoft.com/office/drawing/2014/main" id="{D21CB417-4829-214B-B8DD-7EF5CF7E6159}"/>
              </a:ext>
            </a:extLst>
          </p:cNvPr>
          <p:cNvGrpSpPr/>
          <p:nvPr/>
        </p:nvGrpSpPr>
        <p:grpSpPr>
          <a:xfrm>
            <a:off x="3967280" y="4240889"/>
            <a:ext cx="1388002" cy="1050762"/>
            <a:chOff x="4557830" y="4240889"/>
            <a:chExt cx="1388002" cy="1050762"/>
          </a:xfrm>
        </p:grpSpPr>
        <p:cxnSp>
          <p:nvCxnSpPr>
            <p:cNvPr id="49" name="Ευθύγραμμο βέλος σύνδεσης 48">
              <a:extLst>
                <a:ext uri="{FF2B5EF4-FFF2-40B4-BE49-F238E27FC236}">
                  <a16:creationId xmlns:a16="http://schemas.microsoft.com/office/drawing/2014/main" id="{223D38B0-ED2C-2C40-A328-E3AA18769162}"/>
                </a:ext>
              </a:extLst>
            </p:cNvPr>
            <p:cNvCxnSpPr>
              <a:cxnSpLocks/>
              <a:stCxn id="30" idx="2"/>
              <a:endCxn id="54" idx="0"/>
            </p:cNvCxnSpPr>
            <p:nvPr/>
          </p:nvCxnSpPr>
          <p:spPr>
            <a:xfrm flipH="1">
              <a:off x="5251831" y="4240889"/>
              <a:ext cx="846" cy="7247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Έλλειψη 49">
              <a:extLst>
                <a:ext uri="{FF2B5EF4-FFF2-40B4-BE49-F238E27FC236}">
                  <a16:creationId xmlns:a16="http://schemas.microsoft.com/office/drawing/2014/main" id="{A7AA13D8-1DE1-844E-8A8D-B4DE575AD483}"/>
                </a:ext>
              </a:extLst>
            </p:cNvPr>
            <p:cNvSpPr/>
            <p:nvPr/>
          </p:nvSpPr>
          <p:spPr>
            <a:xfrm>
              <a:off x="5017823" y="4633499"/>
              <a:ext cx="457231" cy="1601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921" tIns="22960" rIns="45921" bIns="22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alibri"/>
                  <a:ea typeface="+mn-ea"/>
                  <a:cs typeface="+mn-cs"/>
                </a:rPr>
                <a:t>No</a:t>
              </a:r>
              <a:endParaRPr kumimoji="0" lang="el-GR" sz="13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Στρογγυλεμένο ορθογώνιο 53">
              <a:extLst>
                <a:ext uri="{FF2B5EF4-FFF2-40B4-BE49-F238E27FC236}">
                  <a16:creationId xmlns:a16="http://schemas.microsoft.com/office/drawing/2014/main" id="{C365B9C7-5416-7343-A768-165C1156A692}"/>
                </a:ext>
              </a:extLst>
            </p:cNvPr>
            <p:cNvSpPr/>
            <p:nvPr/>
          </p:nvSpPr>
          <p:spPr>
            <a:xfrm>
              <a:off x="4557830" y="4965679"/>
              <a:ext cx="1388002" cy="325972"/>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921" tIns="22960" rIns="45921" bIns="22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Add ezetimibe </a:t>
              </a:r>
              <a:endParaRPr kumimoji="0" lang="el-GR" sz="1300" b="1" i="0" u="none" strike="noStrike" kern="1200" cap="none" spc="0" normalizeH="0" baseline="0" noProof="0" dirty="0">
                <a:ln>
                  <a:noFill/>
                </a:ln>
                <a:solidFill>
                  <a:prstClr val="black"/>
                </a:solidFill>
                <a:effectLst/>
                <a:uLnTx/>
                <a:uFillTx/>
                <a:latin typeface="Calibri"/>
                <a:ea typeface="+mn-ea"/>
                <a:cs typeface="+mn-cs"/>
              </a:endParaRPr>
            </a:p>
          </p:txBody>
        </p:sp>
      </p:grpSp>
      <p:cxnSp>
        <p:nvCxnSpPr>
          <p:cNvPr id="36" name="Ευθύγραμμο βέλος σύνδεσης 35">
            <a:extLst>
              <a:ext uri="{FF2B5EF4-FFF2-40B4-BE49-F238E27FC236}">
                <a16:creationId xmlns:a16="http://schemas.microsoft.com/office/drawing/2014/main" id="{F6B4F381-4615-E34A-A915-FB3554B4AE5B}"/>
              </a:ext>
            </a:extLst>
          </p:cNvPr>
          <p:cNvCxnSpPr>
            <a:cxnSpLocks/>
            <a:stCxn id="28" idx="2"/>
            <a:endCxn id="6" idx="0"/>
          </p:cNvCxnSpPr>
          <p:nvPr/>
        </p:nvCxnSpPr>
        <p:spPr>
          <a:xfrm flipH="1">
            <a:off x="3244857" y="1170280"/>
            <a:ext cx="8543" cy="1732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Ρόμβος 5">
            <a:extLst>
              <a:ext uri="{FF2B5EF4-FFF2-40B4-BE49-F238E27FC236}">
                <a16:creationId xmlns:a16="http://schemas.microsoft.com/office/drawing/2014/main" id="{B5EFDD1E-FF73-864B-8261-6553E9BE84D2}"/>
              </a:ext>
            </a:extLst>
          </p:cNvPr>
          <p:cNvSpPr/>
          <p:nvPr/>
        </p:nvSpPr>
        <p:spPr>
          <a:xfrm>
            <a:off x="2264227" y="1343497"/>
            <a:ext cx="1961259" cy="654259"/>
          </a:xfrm>
          <a:prstGeom prst="diamond">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638" tIns="40819" rIns="81638" bIns="4081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Calibri"/>
                <a:ea typeface="+mn-ea"/>
                <a:cs typeface="+mn-cs"/>
              </a:rPr>
              <a:t>High intensity statin</a:t>
            </a:r>
            <a:endParaRPr kumimoji="0" lang="el-GR" sz="1300" b="1"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Στρογγυλεμένο ορθογώνιο 39">
            <a:extLst>
              <a:ext uri="{FF2B5EF4-FFF2-40B4-BE49-F238E27FC236}">
                <a16:creationId xmlns:a16="http://schemas.microsoft.com/office/drawing/2014/main" id="{E317D688-2ACF-4B46-90BB-975970346534}"/>
              </a:ext>
            </a:extLst>
          </p:cNvPr>
          <p:cNvSpPr/>
          <p:nvPr/>
        </p:nvSpPr>
        <p:spPr>
          <a:xfrm>
            <a:off x="4649148" y="1532096"/>
            <a:ext cx="1774473" cy="288855"/>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921" tIns="22960" rIns="45921" bIns="22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Life-style modification </a:t>
            </a:r>
            <a:endParaRPr kumimoji="0" lang="el-GR"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Σταυρός 42">
            <a:extLst>
              <a:ext uri="{FF2B5EF4-FFF2-40B4-BE49-F238E27FC236}">
                <a16:creationId xmlns:a16="http://schemas.microsoft.com/office/drawing/2014/main" id="{DFA54385-08B0-5041-90E7-741E89F095D6}"/>
              </a:ext>
            </a:extLst>
          </p:cNvPr>
          <p:cNvSpPr/>
          <p:nvPr/>
        </p:nvSpPr>
        <p:spPr>
          <a:xfrm>
            <a:off x="4314453" y="1594445"/>
            <a:ext cx="220565" cy="160106"/>
          </a:xfrm>
          <a:prstGeom prst="plus">
            <a:avLst>
              <a:gd name="adj" fmla="val 40352"/>
            </a:avLst>
          </a:prstGeom>
        </p:spPr>
        <p:style>
          <a:lnRef idx="2">
            <a:schemeClr val="accent1">
              <a:shade val="50000"/>
            </a:schemeClr>
          </a:lnRef>
          <a:fillRef idx="1">
            <a:schemeClr val="accent1"/>
          </a:fillRef>
          <a:effectRef idx="0">
            <a:schemeClr val="accent1"/>
          </a:effectRef>
          <a:fontRef idx="minor">
            <a:schemeClr val="lt1"/>
          </a:fontRef>
        </p:style>
        <p:txBody>
          <a:bodyPr lIns="61228" tIns="30614" rIns="61228" bIns="3061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3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Στρογγυλεμένο ορθογώνιο 44">
            <a:extLst>
              <a:ext uri="{FF2B5EF4-FFF2-40B4-BE49-F238E27FC236}">
                <a16:creationId xmlns:a16="http://schemas.microsoft.com/office/drawing/2014/main" id="{A21C7CA7-97C2-9443-9793-FBF4683FFEA2}"/>
              </a:ext>
            </a:extLst>
          </p:cNvPr>
          <p:cNvSpPr/>
          <p:nvPr/>
        </p:nvSpPr>
        <p:spPr>
          <a:xfrm>
            <a:off x="2502161" y="2166000"/>
            <a:ext cx="1504166" cy="22650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921" tIns="22960" rIns="45921" bIns="22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alibri"/>
                <a:ea typeface="+mn-ea"/>
                <a:cs typeface="+mn-cs"/>
              </a:rPr>
              <a:t>Statin intolerance?</a:t>
            </a:r>
            <a:endParaRPr kumimoji="0" lang="el-GR" sz="13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9" name="Ομάδα 8">
            <a:extLst>
              <a:ext uri="{FF2B5EF4-FFF2-40B4-BE49-F238E27FC236}">
                <a16:creationId xmlns:a16="http://schemas.microsoft.com/office/drawing/2014/main" id="{6BA74340-E55A-F145-9679-338C44ED5831}"/>
              </a:ext>
            </a:extLst>
          </p:cNvPr>
          <p:cNvGrpSpPr/>
          <p:nvPr/>
        </p:nvGrpSpPr>
        <p:grpSpPr>
          <a:xfrm>
            <a:off x="3598372" y="2279253"/>
            <a:ext cx="2127509" cy="1961636"/>
            <a:chOff x="4188922" y="2279253"/>
            <a:chExt cx="2127509" cy="1961636"/>
          </a:xfrm>
        </p:grpSpPr>
        <p:sp>
          <p:nvSpPr>
            <p:cNvPr id="30" name="Στρογγυλεμένο ορθογώνιο 29">
              <a:extLst>
                <a:ext uri="{FF2B5EF4-FFF2-40B4-BE49-F238E27FC236}">
                  <a16:creationId xmlns:a16="http://schemas.microsoft.com/office/drawing/2014/main" id="{684FEDCE-2B28-A641-89BC-CBB6BE890AF4}"/>
                </a:ext>
              </a:extLst>
            </p:cNvPr>
            <p:cNvSpPr/>
            <p:nvPr/>
          </p:nvSpPr>
          <p:spPr>
            <a:xfrm>
              <a:off x="4188922" y="4014385"/>
              <a:ext cx="2127509" cy="22650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921" tIns="22960" rIns="45921" bIns="22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alibri"/>
                  <a:ea typeface="+mn-ea"/>
                  <a:cs typeface="+mn-cs"/>
                </a:rPr>
                <a:t>Is LDL-C &lt;55mg/dl ?</a:t>
              </a:r>
              <a:endParaRPr kumimoji="0" lang="el-GR" sz="13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1" name="Γωνιώδης σύνδεση 10">
              <a:extLst>
                <a:ext uri="{FF2B5EF4-FFF2-40B4-BE49-F238E27FC236}">
                  <a16:creationId xmlns:a16="http://schemas.microsoft.com/office/drawing/2014/main" id="{99C79291-CD6A-8249-98F7-DB34E27E6413}"/>
                </a:ext>
              </a:extLst>
            </p:cNvPr>
            <p:cNvCxnSpPr>
              <a:cxnSpLocks/>
              <a:stCxn id="45" idx="3"/>
              <a:endCxn id="30" idx="0"/>
            </p:cNvCxnSpPr>
            <p:nvPr/>
          </p:nvCxnSpPr>
          <p:spPr>
            <a:xfrm>
              <a:off x="4577827" y="2279253"/>
              <a:ext cx="674850" cy="173513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Έλλειψη 52">
              <a:extLst>
                <a:ext uri="{FF2B5EF4-FFF2-40B4-BE49-F238E27FC236}">
                  <a16:creationId xmlns:a16="http://schemas.microsoft.com/office/drawing/2014/main" id="{D152E0C7-7D72-5C44-8D0C-835C96B19877}"/>
                </a:ext>
              </a:extLst>
            </p:cNvPr>
            <p:cNvSpPr/>
            <p:nvPr/>
          </p:nvSpPr>
          <p:spPr>
            <a:xfrm>
              <a:off x="5030610" y="2523961"/>
              <a:ext cx="457231" cy="1601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921" tIns="22960" rIns="45921" bIns="22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alibri"/>
                  <a:ea typeface="+mn-ea"/>
                  <a:cs typeface="+mn-cs"/>
                </a:rPr>
                <a:t>No</a:t>
              </a:r>
              <a:endParaRPr kumimoji="0" lang="el-GR" sz="13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91" name="Ρόμβος 90">
            <a:extLst>
              <a:ext uri="{FF2B5EF4-FFF2-40B4-BE49-F238E27FC236}">
                <a16:creationId xmlns:a16="http://schemas.microsoft.com/office/drawing/2014/main" id="{5B68E810-6C77-AD46-AE0B-CCAB26E279AE}"/>
              </a:ext>
            </a:extLst>
          </p:cNvPr>
          <p:cNvSpPr/>
          <p:nvPr/>
        </p:nvSpPr>
        <p:spPr>
          <a:xfrm>
            <a:off x="7267729" y="6177710"/>
            <a:ext cx="1785742" cy="501121"/>
          </a:xfrm>
          <a:prstGeom prst="diamond">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638" tIns="40819" rIns="81638" bIns="4081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Calibri"/>
                <a:ea typeface="+mn-ea"/>
                <a:cs typeface="+mn-cs"/>
              </a:rPr>
              <a:t>Monitor adherence</a:t>
            </a:r>
            <a:endParaRPr kumimoji="0" lang="el-GR" sz="13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5" name="Ομάδα 14">
            <a:extLst>
              <a:ext uri="{FF2B5EF4-FFF2-40B4-BE49-F238E27FC236}">
                <a16:creationId xmlns:a16="http://schemas.microsoft.com/office/drawing/2014/main" id="{CF445021-111B-B144-A6AB-A7911B3B7D29}"/>
              </a:ext>
            </a:extLst>
          </p:cNvPr>
          <p:cNvGrpSpPr/>
          <p:nvPr/>
        </p:nvGrpSpPr>
        <p:grpSpPr>
          <a:xfrm>
            <a:off x="3797734" y="5632979"/>
            <a:ext cx="3450945" cy="943605"/>
            <a:chOff x="4388284" y="5632979"/>
            <a:chExt cx="3450945" cy="943605"/>
          </a:xfrm>
        </p:grpSpPr>
        <p:cxnSp>
          <p:nvCxnSpPr>
            <p:cNvPr id="59" name="Ευθύγραμμο βέλος σύνδεσης 58">
              <a:extLst>
                <a:ext uri="{FF2B5EF4-FFF2-40B4-BE49-F238E27FC236}">
                  <a16:creationId xmlns:a16="http://schemas.microsoft.com/office/drawing/2014/main" id="{39AF99B4-842D-014B-8A9F-835AAA08C35F}"/>
                </a:ext>
              </a:extLst>
            </p:cNvPr>
            <p:cNvCxnSpPr>
              <a:cxnSpLocks/>
              <a:stCxn id="77" idx="2"/>
              <a:endCxn id="63" idx="0"/>
            </p:cNvCxnSpPr>
            <p:nvPr/>
          </p:nvCxnSpPr>
          <p:spPr>
            <a:xfrm flipH="1">
              <a:off x="5281155" y="5632979"/>
              <a:ext cx="1" cy="6469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Έλλειψη 59">
              <a:extLst>
                <a:ext uri="{FF2B5EF4-FFF2-40B4-BE49-F238E27FC236}">
                  <a16:creationId xmlns:a16="http://schemas.microsoft.com/office/drawing/2014/main" id="{95A42F60-E7AF-E949-8668-86F7A6C541C4}"/>
                </a:ext>
              </a:extLst>
            </p:cNvPr>
            <p:cNvSpPr/>
            <p:nvPr/>
          </p:nvSpPr>
          <p:spPr>
            <a:xfrm>
              <a:off x="5029930" y="5859517"/>
              <a:ext cx="502450" cy="1601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921" tIns="22960" rIns="45921" bIns="22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alibri"/>
                  <a:ea typeface="+mn-ea"/>
                  <a:cs typeface="+mn-cs"/>
                </a:rPr>
                <a:t>No</a:t>
              </a:r>
              <a:endParaRPr kumimoji="0" lang="el-GR" sz="1300" b="0" i="0" u="none" strike="noStrike" kern="1200" cap="none" spc="0" normalizeH="0" baseline="0" noProof="0" dirty="0">
                <a:ln>
                  <a:noFill/>
                </a:ln>
                <a:solidFill>
                  <a:prstClr val="white"/>
                </a:solidFill>
                <a:effectLst/>
                <a:uLnTx/>
                <a:uFillTx/>
                <a:latin typeface="Calibri"/>
                <a:ea typeface="+mn-ea"/>
                <a:cs typeface="+mn-cs"/>
              </a:endParaRPr>
            </a:p>
          </p:txBody>
        </p:sp>
        <p:sp>
          <p:nvSpPr>
            <p:cNvPr id="63" name="Στρογγυλεμένο ορθογώνιο 62">
              <a:extLst>
                <a:ext uri="{FF2B5EF4-FFF2-40B4-BE49-F238E27FC236}">
                  <a16:creationId xmlns:a16="http://schemas.microsoft.com/office/drawing/2014/main" id="{365D9DD5-A4DD-F943-8268-EC2F688628CB}"/>
                </a:ext>
              </a:extLst>
            </p:cNvPr>
            <p:cNvSpPr/>
            <p:nvPr/>
          </p:nvSpPr>
          <p:spPr>
            <a:xfrm>
              <a:off x="4388284" y="6279959"/>
              <a:ext cx="1785742" cy="296625"/>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921" tIns="22960" rIns="45921" bIns="22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Start PCSK9-inhibitor</a:t>
              </a:r>
            </a:p>
          </p:txBody>
        </p:sp>
        <p:cxnSp>
          <p:nvCxnSpPr>
            <p:cNvPr id="93" name="Ευθύγραμμο βέλος σύνδεσης 92">
              <a:extLst>
                <a:ext uri="{FF2B5EF4-FFF2-40B4-BE49-F238E27FC236}">
                  <a16:creationId xmlns:a16="http://schemas.microsoft.com/office/drawing/2014/main" id="{A996D2E0-73AF-204E-9BE6-FA8D57271212}"/>
                </a:ext>
              </a:extLst>
            </p:cNvPr>
            <p:cNvCxnSpPr>
              <a:cxnSpLocks/>
              <a:stCxn id="63" idx="3"/>
              <a:endCxn id="91" idx="1"/>
            </p:cNvCxnSpPr>
            <p:nvPr/>
          </p:nvCxnSpPr>
          <p:spPr>
            <a:xfrm flipV="1">
              <a:off x="6174026" y="6428271"/>
              <a:ext cx="1665203"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2" name="Ομάδα 11">
            <a:extLst>
              <a:ext uri="{FF2B5EF4-FFF2-40B4-BE49-F238E27FC236}">
                <a16:creationId xmlns:a16="http://schemas.microsoft.com/office/drawing/2014/main" id="{9E0B4475-BA14-8944-B5B2-556D7858D5D2}"/>
              </a:ext>
            </a:extLst>
          </p:cNvPr>
          <p:cNvGrpSpPr/>
          <p:nvPr/>
        </p:nvGrpSpPr>
        <p:grpSpPr>
          <a:xfrm>
            <a:off x="5725881" y="3956170"/>
            <a:ext cx="3682307" cy="2472101"/>
            <a:chOff x="5725881" y="3956170"/>
            <a:chExt cx="3682307" cy="2472101"/>
          </a:xfrm>
        </p:grpSpPr>
        <p:cxnSp>
          <p:nvCxnSpPr>
            <p:cNvPr id="32" name="Ευθύγραμμο βέλος σύνδεσης 31">
              <a:extLst>
                <a:ext uri="{FF2B5EF4-FFF2-40B4-BE49-F238E27FC236}">
                  <a16:creationId xmlns:a16="http://schemas.microsoft.com/office/drawing/2014/main" id="{3D04C76E-0D13-5C4A-9701-3DBCC32B2510}"/>
                </a:ext>
              </a:extLst>
            </p:cNvPr>
            <p:cNvCxnSpPr>
              <a:cxnSpLocks/>
              <a:stCxn id="30" idx="3"/>
              <a:endCxn id="34" idx="1"/>
            </p:cNvCxnSpPr>
            <p:nvPr/>
          </p:nvCxnSpPr>
          <p:spPr>
            <a:xfrm flipV="1">
              <a:off x="5725881" y="4085442"/>
              <a:ext cx="2309590" cy="421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Έλλειψη 32">
              <a:extLst>
                <a:ext uri="{FF2B5EF4-FFF2-40B4-BE49-F238E27FC236}">
                  <a16:creationId xmlns:a16="http://schemas.microsoft.com/office/drawing/2014/main" id="{03C925CC-438E-3F43-96D3-104C8179FDCA}"/>
                </a:ext>
              </a:extLst>
            </p:cNvPr>
            <p:cNvSpPr/>
            <p:nvPr/>
          </p:nvSpPr>
          <p:spPr>
            <a:xfrm>
              <a:off x="6914674" y="4005390"/>
              <a:ext cx="522552" cy="160103"/>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921" tIns="22960" rIns="45921" bIns="22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alibri"/>
                  <a:ea typeface="+mn-ea"/>
                  <a:cs typeface="+mn-cs"/>
                </a:rPr>
                <a:t>Yes</a:t>
              </a:r>
              <a:endParaRPr kumimoji="0" lang="el-GR" sz="13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Στρογγυλεμένο ορθογώνιο 33">
              <a:extLst>
                <a:ext uri="{FF2B5EF4-FFF2-40B4-BE49-F238E27FC236}">
                  <a16:creationId xmlns:a16="http://schemas.microsoft.com/office/drawing/2014/main" id="{4EA8A9E5-2C15-2A43-B6D1-1365E0D41E6D}"/>
                </a:ext>
              </a:extLst>
            </p:cNvPr>
            <p:cNvSpPr/>
            <p:nvPr/>
          </p:nvSpPr>
          <p:spPr>
            <a:xfrm>
              <a:off x="8035471" y="3956170"/>
              <a:ext cx="1372717" cy="258544"/>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921" tIns="22960" rIns="45921" bIns="22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alibri"/>
                  <a:ea typeface="+mn-ea"/>
                  <a:cs typeface="+mn-cs"/>
                </a:rPr>
                <a:t>Continue therapy</a:t>
              </a:r>
              <a:endParaRPr kumimoji="0" lang="el-GR" sz="13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85" name="Γωνιώδης σύνδεση 84">
              <a:extLst>
                <a:ext uri="{FF2B5EF4-FFF2-40B4-BE49-F238E27FC236}">
                  <a16:creationId xmlns:a16="http://schemas.microsoft.com/office/drawing/2014/main" id="{C1727CE6-F4D5-E744-A7D1-9121493EAA10}"/>
                </a:ext>
              </a:extLst>
            </p:cNvPr>
            <p:cNvCxnSpPr>
              <a:stCxn id="34" idx="3"/>
              <a:endCxn id="91" idx="3"/>
            </p:cNvCxnSpPr>
            <p:nvPr/>
          </p:nvCxnSpPr>
          <p:spPr>
            <a:xfrm flipH="1">
              <a:off x="9053471" y="4085442"/>
              <a:ext cx="354717" cy="2342829"/>
            </a:xfrm>
            <a:prstGeom prst="bentConnector3">
              <a:avLst>
                <a:gd name="adj1" fmla="val -64446"/>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4" name="Ομάδα 13">
            <a:extLst>
              <a:ext uri="{FF2B5EF4-FFF2-40B4-BE49-F238E27FC236}">
                <a16:creationId xmlns:a16="http://schemas.microsoft.com/office/drawing/2014/main" id="{2BC66382-B4E0-CF43-AFD4-99D45DF46102}"/>
              </a:ext>
            </a:extLst>
          </p:cNvPr>
          <p:cNvGrpSpPr/>
          <p:nvPr/>
        </p:nvGrpSpPr>
        <p:grpSpPr>
          <a:xfrm>
            <a:off x="5754360" y="5411463"/>
            <a:ext cx="3280061" cy="1016808"/>
            <a:chOff x="6344910" y="5411463"/>
            <a:chExt cx="3280061" cy="1016808"/>
          </a:xfrm>
        </p:grpSpPr>
        <p:cxnSp>
          <p:nvCxnSpPr>
            <p:cNvPr id="70" name="Ευθύγραμμο βέλος σύνδεσης 69">
              <a:extLst>
                <a:ext uri="{FF2B5EF4-FFF2-40B4-BE49-F238E27FC236}">
                  <a16:creationId xmlns:a16="http://schemas.microsoft.com/office/drawing/2014/main" id="{A653B27E-4C2D-8C46-B2FF-EC12088DCD5A}"/>
                </a:ext>
              </a:extLst>
            </p:cNvPr>
            <p:cNvCxnSpPr>
              <a:cxnSpLocks/>
              <a:stCxn id="77" idx="3"/>
              <a:endCxn id="72" idx="1"/>
            </p:cNvCxnSpPr>
            <p:nvPr/>
          </p:nvCxnSpPr>
          <p:spPr>
            <a:xfrm flipV="1">
              <a:off x="6344910" y="5540735"/>
              <a:ext cx="1690556" cy="3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1" name="Έλλειψη 70">
              <a:extLst>
                <a:ext uri="{FF2B5EF4-FFF2-40B4-BE49-F238E27FC236}">
                  <a16:creationId xmlns:a16="http://schemas.microsoft.com/office/drawing/2014/main" id="{6DFC9669-2FD2-3B43-9E5E-07D59832ADD4}"/>
                </a:ext>
              </a:extLst>
            </p:cNvPr>
            <p:cNvSpPr/>
            <p:nvPr/>
          </p:nvSpPr>
          <p:spPr>
            <a:xfrm>
              <a:off x="6925457" y="5472875"/>
              <a:ext cx="522552" cy="160103"/>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921" tIns="22960" rIns="45921" bIns="22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alibri"/>
                  <a:ea typeface="+mn-ea"/>
                  <a:cs typeface="+mn-cs"/>
                </a:rPr>
                <a:t>Yes</a:t>
              </a:r>
              <a:endParaRPr kumimoji="0" lang="el-GR" sz="1300" b="0" i="0" u="none" strike="noStrike" kern="1200" cap="none" spc="0" normalizeH="0" baseline="0" noProof="0" dirty="0">
                <a:ln>
                  <a:noFill/>
                </a:ln>
                <a:solidFill>
                  <a:prstClr val="white"/>
                </a:solidFill>
                <a:effectLst/>
                <a:uLnTx/>
                <a:uFillTx/>
                <a:latin typeface="Calibri"/>
                <a:ea typeface="+mn-ea"/>
                <a:cs typeface="+mn-cs"/>
              </a:endParaRPr>
            </a:p>
          </p:txBody>
        </p:sp>
        <p:sp>
          <p:nvSpPr>
            <p:cNvPr id="72" name="Στρογγυλεμένο ορθογώνιο 71">
              <a:extLst>
                <a:ext uri="{FF2B5EF4-FFF2-40B4-BE49-F238E27FC236}">
                  <a16:creationId xmlns:a16="http://schemas.microsoft.com/office/drawing/2014/main" id="{BED2558D-360A-9444-B2D2-5ACCC77F9A7F}"/>
                </a:ext>
              </a:extLst>
            </p:cNvPr>
            <p:cNvSpPr/>
            <p:nvPr/>
          </p:nvSpPr>
          <p:spPr>
            <a:xfrm>
              <a:off x="8035466" y="5411463"/>
              <a:ext cx="1372717" cy="258544"/>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921" tIns="22960" rIns="45921" bIns="22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alibri"/>
                  <a:ea typeface="+mn-ea"/>
                  <a:cs typeface="+mn-cs"/>
                </a:rPr>
                <a:t>Continue therapy</a:t>
              </a:r>
              <a:endParaRPr kumimoji="0" lang="el-GR" sz="13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02" name="Γωνιώδης σύνδεση 101">
              <a:extLst>
                <a:ext uri="{FF2B5EF4-FFF2-40B4-BE49-F238E27FC236}">
                  <a16:creationId xmlns:a16="http://schemas.microsoft.com/office/drawing/2014/main" id="{3CDE30CA-71A7-F64B-B450-BC00BC5E6A00}"/>
                </a:ext>
              </a:extLst>
            </p:cNvPr>
            <p:cNvCxnSpPr>
              <a:cxnSpLocks/>
              <a:stCxn id="72" idx="3"/>
              <a:endCxn id="91" idx="3"/>
            </p:cNvCxnSpPr>
            <p:nvPr/>
          </p:nvCxnSpPr>
          <p:spPr>
            <a:xfrm>
              <a:off x="9408183" y="5540735"/>
              <a:ext cx="216788" cy="887536"/>
            </a:xfrm>
            <a:prstGeom prst="bentConnector3">
              <a:avLst>
                <a:gd name="adj1" fmla="val 205449"/>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0" name="Ομάδα 9">
            <a:extLst>
              <a:ext uri="{FF2B5EF4-FFF2-40B4-BE49-F238E27FC236}">
                <a16:creationId xmlns:a16="http://schemas.microsoft.com/office/drawing/2014/main" id="{8A7C7FB8-4800-B74C-BDAB-967FC1DFE06D}"/>
              </a:ext>
            </a:extLst>
          </p:cNvPr>
          <p:cNvGrpSpPr/>
          <p:nvPr/>
        </p:nvGrpSpPr>
        <p:grpSpPr>
          <a:xfrm>
            <a:off x="1035086" y="2279253"/>
            <a:ext cx="1504166" cy="1406403"/>
            <a:chOff x="1625636" y="2279253"/>
            <a:chExt cx="1504166" cy="1406403"/>
          </a:xfrm>
        </p:grpSpPr>
        <p:sp>
          <p:nvSpPr>
            <p:cNvPr id="111" name="Στρογγυλεμένο ορθογώνιο 110">
              <a:extLst>
                <a:ext uri="{FF2B5EF4-FFF2-40B4-BE49-F238E27FC236}">
                  <a16:creationId xmlns:a16="http://schemas.microsoft.com/office/drawing/2014/main" id="{20027B5C-AB9D-2D41-AF6C-02759F598DBB}"/>
                </a:ext>
              </a:extLst>
            </p:cNvPr>
            <p:cNvSpPr/>
            <p:nvPr/>
          </p:nvSpPr>
          <p:spPr>
            <a:xfrm>
              <a:off x="1625636" y="3143819"/>
              <a:ext cx="1504166" cy="541837"/>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921" tIns="22960" rIns="45921" bIns="22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Start a different statin regimen</a:t>
              </a:r>
              <a:endParaRPr kumimoji="0" lang="el-GR" sz="13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05" name="Γωνιώδης σύνδεση 104">
              <a:extLst>
                <a:ext uri="{FF2B5EF4-FFF2-40B4-BE49-F238E27FC236}">
                  <a16:creationId xmlns:a16="http://schemas.microsoft.com/office/drawing/2014/main" id="{71DB4E58-D32C-C24F-B2CC-533B6ACA395B}"/>
                </a:ext>
              </a:extLst>
            </p:cNvPr>
            <p:cNvCxnSpPr>
              <a:cxnSpLocks/>
              <a:stCxn id="45" idx="1"/>
              <a:endCxn id="111" idx="0"/>
            </p:cNvCxnSpPr>
            <p:nvPr/>
          </p:nvCxnSpPr>
          <p:spPr>
            <a:xfrm rot="10800000" flipV="1">
              <a:off x="2377719" y="2279253"/>
              <a:ext cx="695942" cy="86456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Έλλειψη 51">
              <a:extLst>
                <a:ext uri="{FF2B5EF4-FFF2-40B4-BE49-F238E27FC236}">
                  <a16:creationId xmlns:a16="http://schemas.microsoft.com/office/drawing/2014/main" id="{569A9F91-76C5-A74A-B2B9-E5E0BBC49B9B}"/>
                </a:ext>
              </a:extLst>
            </p:cNvPr>
            <p:cNvSpPr/>
            <p:nvPr/>
          </p:nvSpPr>
          <p:spPr>
            <a:xfrm>
              <a:off x="2123048" y="2532538"/>
              <a:ext cx="522552" cy="160103"/>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921" tIns="22960" rIns="45921" bIns="22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alibri"/>
                  <a:ea typeface="+mn-ea"/>
                  <a:cs typeface="+mn-cs"/>
                </a:rPr>
                <a:t>Yes</a:t>
              </a:r>
              <a:endParaRPr kumimoji="0" lang="el-GR" sz="1300" b="0"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46" name="Ευθύγραμμο βέλος σύνδεσης 35">
            <a:extLst>
              <a:ext uri="{FF2B5EF4-FFF2-40B4-BE49-F238E27FC236}">
                <a16:creationId xmlns:a16="http://schemas.microsoft.com/office/drawing/2014/main" id="{1F395A06-5265-42AE-9CB5-2DCAFE65E12F}"/>
              </a:ext>
            </a:extLst>
          </p:cNvPr>
          <p:cNvCxnSpPr>
            <a:cxnSpLocks/>
          </p:cNvCxnSpPr>
          <p:nvPr/>
        </p:nvCxnSpPr>
        <p:spPr>
          <a:xfrm>
            <a:off x="3258503" y="1997755"/>
            <a:ext cx="381" cy="1682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6" name="Ομάδα 15">
            <a:extLst>
              <a:ext uri="{FF2B5EF4-FFF2-40B4-BE49-F238E27FC236}">
                <a16:creationId xmlns:a16="http://schemas.microsoft.com/office/drawing/2014/main" id="{CCA8625D-3082-F24C-82AB-ED51469555C6}"/>
              </a:ext>
            </a:extLst>
          </p:cNvPr>
          <p:cNvGrpSpPr/>
          <p:nvPr/>
        </p:nvGrpSpPr>
        <p:grpSpPr>
          <a:xfrm>
            <a:off x="988656" y="3685656"/>
            <a:ext cx="1603337" cy="536283"/>
            <a:chOff x="1579206" y="3685656"/>
            <a:chExt cx="1603337" cy="536283"/>
          </a:xfrm>
        </p:grpSpPr>
        <p:sp>
          <p:nvSpPr>
            <p:cNvPr id="58" name="Στρογγυλεμένο ορθογώνιο 57">
              <a:extLst>
                <a:ext uri="{FF2B5EF4-FFF2-40B4-BE49-F238E27FC236}">
                  <a16:creationId xmlns:a16="http://schemas.microsoft.com/office/drawing/2014/main" id="{BE06137F-D60F-484C-9503-E04D221D7E38}"/>
                </a:ext>
              </a:extLst>
            </p:cNvPr>
            <p:cNvSpPr/>
            <p:nvPr/>
          </p:nvSpPr>
          <p:spPr>
            <a:xfrm>
              <a:off x="1579206" y="3995434"/>
              <a:ext cx="1603337" cy="22650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921" tIns="22960" rIns="45921" bIns="22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alibri"/>
                  <a:ea typeface="+mn-ea"/>
                  <a:cs typeface="+mn-cs"/>
                </a:rPr>
                <a:t>Statin intolerance?</a:t>
              </a:r>
              <a:endParaRPr kumimoji="0" lang="el-GR" sz="13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6" name="Ευθύγραμμο βέλος σύνδεσης 34">
              <a:extLst>
                <a:ext uri="{FF2B5EF4-FFF2-40B4-BE49-F238E27FC236}">
                  <a16:creationId xmlns:a16="http://schemas.microsoft.com/office/drawing/2014/main" id="{F615FC97-755D-4B3E-A71D-E12F8F48269E}"/>
                </a:ext>
              </a:extLst>
            </p:cNvPr>
            <p:cNvCxnSpPr>
              <a:cxnSpLocks/>
              <a:stCxn id="111" idx="2"/>
              <a:endCxn id="58" idx="0"/>
            </p:cNvCxnSpPr>
            <p:nvPr/>
          </p:nvCxnSpPr>
          <p:spPr>
            <a:xfrm>
              <a:off x="2358669" y="3685656"/>
              <a:ext cx="22206" cy="3097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7" name="Ομάδα 16">
            <a:extLst>
              <a:ext uri="{FF2B5EF4-FFF2-40B4-BE49-F238E27FC236}">
                <a16:creationId xmlns:a16="http://schemas.microsoft.com/office/drawing/2014/main" id="{04DE078D-5F9D-F04A-A149-72518ACEA2D5}"/>
              </a:ext>
            </a:extLst>
          </p:cNvPr>
          <p:cNvGrpSpPr/>
          <p:nvPr/>
        </p:nvGrpSpPr>
        <p:grpSpPr>
          <a:xfrm>
            <a:off x="2591992" y="4022639"/>
            <a:ext cx="1006375" cy="160106"/>
            <a:chOff x="2591992" y="4022639"/>
            <a:chExt cx="1006375" cy="160106"/>
          </a:xfrm>
        </p:grpSpPr>
        <p:cxnSp>
          <p:nvCxnSpPr>
            <p:cNvPr id="75" name="Ευθύγραμμο βέλος σύνδεσης 80">
              <a:extLst>
                <a:ext uri="{FF2B5EF4-FFF2-40B4-BE49-F238E27FC236}">
                  <a16:creationId xmlns:a16="http://schemas.microsoft.com/office/drawing/2014/main" id="{A6F22FD6-F9A7-48DD-A83C-162364E4B07D}"/>
                </a:ext>
              </a:extLst>
            </p:cNvPr>
            <p:cNvCxnSpPr>
              <a:cxnSpLocks/>
              <a:stCxn id="58" idx="3"/>
            </p:cNvCxnSpPr>
            <p:nvPr/>
          </p:nvCxnSpPr>
          <p:spPr>
            <a:xfrm flipV="1">
              <a:off x="2591992" y="4102692"/>
              <a:ext cx="1006375" cy="59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8" name="Έλλειψη 49">
              <a:extLst>
                <a:ext uri="{FF2B5EF4-FFF2-40B4-BE49-F238E27FC236}">
                  <a16:creationId xmlns:a16="http://schemas.microsoft.com/office/drawing/2014/main" id="{EC441898-BC24-49CA-88D0-621CD626D6CF}"/>
                </a:ext>
              </a:extLst>
            </p:cNvPr>
            <p:cNvSpPr/>
            <p:nvPr/>
          </p:nvSpPr>
          <p:spPr>
            <a:xfrm>
              <a:off x="2890110" y="4022639"/>
              <a:ext cx="457231" cy="1601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921" tIns="22960" rIns="45921" bIns="22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alibri"/>
                  <a:ea typeface="+mn-ea"/>
                  <a:cs typeface="+mn-cs"/>
                </a:rPr>
                <a:t>No</a:t>
              </a:r>
              <a:endParaRPr kumimoji="0" lang="el-GR" sz="13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20" name="Ομάδα 19">
            <a:extLst>
              <a:ext uri="{FF2B5EF4-FFF2-40B4-BE49-F238E27FC236}">
                <a16:creationId xmlns:a16="http://schemas.microsoft.com/office/drawing/2014/main" id="{F45087E9-95D2-2D4C-8A34-AC40F84B874C}"/>
              </a:ext>
            </a:extLst>
          </p:cNvPr>
          <p:cNvGrpSpPr/>
          <p:nvPr/>
        </p:nvGrpSpPr>
        <p:grpSpPr>
          <a:xfrm>
            <a:off x="3626851" y="5291651"/>
            <a:ext cx="2127509" cy="341328"/>
            <a:chOff x="4217401" y="5291651"/>
            <a:chExt cx="2127509" cy="341328"/>
          </a:xfrm>
        </p:grpSpPr>
        <p:sp>
          <p:nvSpPr>
            <p:cNvPr id="77" name="Στρογγυλεμένο ορθογώνιο 76">
              <a:extLst>
                <a:ext uri="{FF2B5EF4-FFF2-40B4-BE49-F238E27FC236}">
                  <a16:creationId xmlns:a16="http://schemas.microsoft.com/office/drawing/2014/main" id="{6E51A420-79B8-7B48-96A2-3347CBB96D5E}"/>
                </a:ext>
              </a:extLst>
            </p:cNvPr>
            <p:cNvSpPr/>
            <p:nvPr/>
          </p:nvSpPr>
          <p:spPr>
            <a:xfrm>
              <a:off x="4217401" y="5456365"/>
              <a:ext cx="2127509" cy="17661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921" tIns="22960" rIns="45921" bIns="22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alibri"/>
                  <a:ea typeface="+mn-ea"/>
                  <a:cs typeface="+mn-cs"/>
                </a:rPr>
                <a:t>Is LDL-C &lt;55mg/dl ?</a:t>
              </a:r>
              <a:endParaRPr kumimoji="0" lang="el-GR" sz="13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94" name="Ευθύγραμμο βέλος σύνδεσης 48">
              <a:extLst>
                <a:ext uri="{FF2B5EF4-FFF2-40B4-BE49-F238E27FC236}">
                  <a16:creationId xmlns:a16="http://schemas.microsoft.com/office/drawing/2014/main" id="{EDC8557F-5B71-4453-862B-46D087F581B1}"/>
                </a:ext>
              </a:extLst>
            </p:cNvPr>
            <p:cNvCxnSpPr>
              <a:cxnSpLocks/>
              <a:endCxn id="77" idx="0"/>
            </p:cNvCxnSpPr>
            <p:nvPr/>
          </p:nvCxnSpPr>
          <p:spPr>
            <a:xfrm>
              <a:off x="5281155" y="5291651"/>
              <a:ext cx="1" cy="1647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8" name="Ομάδα 17">
            <a:extLst>
              <a:ext uri="{FF2B5EF4-FFF2-40B4-BE49-F238E27FC236}">
                <a16:creationId xmlns:a16="http://schemas.microsoft.com/office/drawing/2014/main" id="{AD70C13F-88DE-6D46-8481-31B520630E38}"/>
              </a:ext>
            </a:extLst>
          </p:cNvPr>
          <p:cNvGrpSpPr/>
          <p:nvPr/>
        </p:nvGrpSpPr>
        <p:grpSpPr>
          <a:xfrm>
            <a:off x="1105849" y="4212620"/>
            <a:ext cx="2501952" cy="1526565"/>
            <a:chOff x="1696399" y="4212620"/>
            <a:chExt cx="2501952" cy="1526565"/>
          </a:xfrm>
        </p:grpSpPr>
        <p:sp>
          <p:nvSpPr>
            <p:cNvPr id="125" name="Στρογγυλεμένο ορθογώνιο 124">
              <a:extLst>
                <a:ext uri="{FF2B5EF4-FFF2-40B4-BE49-F238E27FC236}">
                  <a16:creationId xmlns:a16="http://schemas.microsoft.com/office/drawing/2014/main" id="{2EECD707-317F-1141-B7D0-5AA414D7F8FF}"/>
                </a:ext>
              </a:extLst>
            </p:cNvPr>
            <p:cNvSpPr/>
            <p:nvPr/>
          </p:nvSpPr>
          <p:spPr>
            <a:xfrm>
              <a:off x="1696399" y="4985586"/>
              <a:ext cx="1431085" cy="753599"/>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921" tIns="22960" rIns="45921" bIns="22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Alternate day statin as tolerated + ezetimibe </a:t>
              </a:r>
              <a:endParaRPr kumimoji="0" lang="el-GR" sz="13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65" name="Ευθύγραμμο βέλος σύνδεσης 48">
              <a:extLst>
                <a:ext uri="{FF2B5EF4-FFF2-40B4-BE49-F238E27FC236}">
                  <a16:creationId xmlns:a16="http://schemas.microsoft.com/office/drawing/2014/main" id="{8F0396B7-EBAB-48CE-B7A6-C7875824729B}"/>
                </a:ext>
              </a:extLst>
            </p:cNvPr>
            <p:cNvCxnSpPr>
              <a:cxnSpLocks/>
            </p:cNvCxnSpPr>
            <p:nvPr/>
          </p:nvCxnSpPr>
          <p:spPr>
            <a:xfrm rot="5400000">
              <a:off x="2004076" y="4588727"/>
              <a:ext cx="753598" cy="13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Έλλειψη 60">
              <a:extLst>
                <a:ext uri="{FF2B5EF4-FFF2-40B4-BE49-F238E27FC236}">
                  <a16:creationId xmlns:a16="http://schemas.microsoft.com/office/drawing/2014/main" id="{C11C4051-9B17-4D49-A3E3-E8649C21290B}"/>
                </a:ext>
              </a:extLst>
            </p:cNvPr>
            <p:cNvSpPr/>
            <p:nvPr/>
          </p:nvSpPr>
          <p:spPr>
            <a:xfrm>
              <a:off x="2113150" y="4466738"/>
              <a:ext cx="522552" cy="160103"/>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921" tIns="22960" rIns="45921" bIns="22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alibri"/>
                  <a:ea typeface="+mn-ea"/>
                  <a:cs typeface="+mn-cs"/>
                </a:rPr>
                <a:t>Yes</a:t>
              </a:r>
              <a:endParaRPr kumimoji="0" lang="el-GR" sz="13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42" name="Ευθύγραμμο βέλος σύνδεσης 48">
              <a:extLst>
                <a:ext uri="{FF2B5EF4-FFF2-40B4-BE49-F238E27FC236}">
                  <a16:creationId xmlns:a16="http://schemas.microsoft.com/office/drawing/2014/main" id="{8F0396B7-EBAB-48CE-B7A6-C7875824729B}"/>
                </a:ext>
              </a:extLst>
            </p:cNvPr>
            <p:cNvCxnSpPr>
              <a:cxnSpLocks/>
            </p:cNvCxnSpPr>
            <p:nvPr/>
          </p:nvCxnSpPr>
          <p:spPr>
            <a:xfrm flipV="1">
              <a:off x="3124836" y="5561622"/>
              <a:ext cx="1073515" cy="49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62" name="1 - Τίτλος"/>
          <p:cNvSpPr txBox="1">
            <a:spLocks/>
          </p:cNvSpPr>
          <p:nvPr/>
        </p:nvSpPr>
        <p:spPr>
          <a:xfrm>
            <a:off x="568324" y="-61382"/>
            <a:ext cx="11055351" cy="828082"/>
          </a:xfrm>
          <a:prstGeom prst="rect">
            <a:avLst/>
          </a:prstGeom>
        </p:spPr>
        <p:txBody>
          <a:bodyPr vert="horz" lIns="91440" tIns="45720" rIns="91440" bIns="45720" rtlCol="0" anchor="ctr">
            <a:normAutofit fontScale="62500" lnSpcReduction="20000"/>
          </a:body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itchFamily="34" charset="0"/>
                <a:ea typeface="+mn-ea"/>
                <a:cs typeface="+mn-cs"/>
              </a:rPr>
              <a:t>Step by step lipid lowering therapy in patients with ischemic stroke</a:t>
            </a:r>
            <a:endParaRPr kumimoji="0" lang="el-GR" sz="4800" b="1"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47" name="Text Placeholder 3">
            <a:extLst>
              <a:ext uri="{FF2B5EF4-FFF2-40B4-BE49-F238E27FC236}">
                <a16:creationId xmlns:a16="http://schemas.microsoft.com/office/drawing/2014/main" id="{1FAA304C-00BE-4E4B-BEE9-1F0219677B52}"/>
              </a:ext>
            </a:extLst>
          </p:cNvPr>
          <p:cNvSpPr txBox="1">
            <a:spLocks/>
          </p:cNvSpPr>
          <p:nvPr/>
        </p:nvSpPr>
        <p:spPr>
          <a:xfrm>
            <a:off x="9659911" y="6556593"/>
            <a:ext cx="6292851" cy="244475"/>
          </a:xfrm>
          <a:prstGeom prst="rect">
            <a:avLst/>
          </a:prstGeom>
        </p:spPr>
        <p:txBody>
          <a:bodyPr/>
          <a:lstStyle>
            <a:lvl1pPr marL="457189" indent="-457189" algn="l" defTabSz="609585" rtl="0" eaLnBrk="1" latinLnBrk="0" hangingPunct="1">
              <a:spcBef>
                <a:spcPct val="20000"/>
              </a:spcBef>
              <a:buClr>
                <a:srgbClr val="15275E"/>
              </a:buClr>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Clr>
                <a:srgbClr val="15275E"/>
              </a:buClr>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Clr>
                <a:srgbClr val="15275E"/>
              </a:buClr>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Clr>
                <a:srgbClr val="15275E"/>
              </a:buClr>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Clr>
                <a:srgbClr val="15275E"/>
              </a:buClr>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ct val="20000"/>
              </a:spcBef>
              <a:spcAft>
                <a:spcPts val="0"/>
              </a:spcAft>
              <a:buClr>
                <a:srgbClr val="15275E"/>
              </a:buClr>
              <a:buSzTx/>
              <a:buFont typeface="Arial"/>
              <a:buNone/>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Sagris</a:t>
            </a:r>
            <a:r>
              <a:rPr kumimoji="0" lang="en-US" sz="1400" b="0" i="0" u="none" strike="noStrike" kern="1200" cap="none" spc="0" normalizeH="0" baseline="0" noProof="0" dirty="0">
                <a:ln>
                  <a:noFill/>
                </a:ln>
                <a:solidFill>
                  <a:prstClr val="black"/>
                </a:solidFill>
                <a:effectLst/>
                <a:uLnTx/>
                <a:uFillTx/>
                <a:latin typeface="Calibri"/>
                <a:ea typeface="+mn-ea"/>
                <a:cs typeface="+mn-cs"/>
              </a:rPr>
              <a:t> D et al. Int J Stroke 2020</a:t>
            </a:r>
          </a:p>
        </p:txBody>
      </p:sp>
      <p:pic>
        <p:nvPicPr>
          <p:cNvPr id="3" name="Picture 2">
            <a:extLst>
              <a:ext uri="{FF2B5EF4-FFF2-40B4-BE49-F238E27FC236}">
                <a16:creationId xmlns:a16="http://schemas.microsoft.com/office/drawing/2014/main" id="{4A2111C3-E1AF-8EF7-3D56-165B3491D56B}"/>
              </a:ext>
            </a:extLst>
          </p:cNvPr>
          <p:cNvPicPr>
            <a:picLocks noChangeAspect="1" noChangeArrowheads="1"/>
          </p:cNvPicPr>
          <p:nvPr/>
        </p:nvPicPr>
        <p:blipFill>
          <a:blip r:embed="rId3" cstate="print"/>
          <a:srcRect/>
          <a:stretch>
            <a:fillRect/>
          </a:stretch>
        </p:blipFill>
        <p:spPr bwMode="auto">
          <a:xfrm>
            <a:off x="6914675" y="625072"/>
            <a:ext cx="4987872" cy="304124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scene3d>
            <a:camera prst="perspectiveHeroicExtremeLeftFacing" fov="3900000">
              <a:rot lat="300000" lon="1200000" rev="21594000"/>
            </a:camera>
            <a:lightRig rig="threePt" dir="t"/>
          </a:scene3d>
        </p:spPr>
      </p:pic>
    </p:spTree>
    <p:custDataLst>
      <p:tags r:id="rId1"/>
    </p:custDataLst>
    <p:extLst>
      <p:ext uri="{BB962C8B-B14F-4D97-AF65-F5344CB8AC3E}">
        <p14:creationId xmlns:p14="http://schemas.microsoft.com/office/powerpoint/2010/main" val="412087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up)">
                                      <p:cBhvr>
                                        <p:cTn id="7" dur="500"/>
                                        <p:tgtEl>
                                          <p:spTgt spid="4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up)">
                                      <p:cBhvr>
                                        <p:cTn id="11" dur="500"/>
                                        <p:tgtEl>
                                          <p:spTgt spid="45"/>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fade">
                                      <p:cBhvr>
                                        <p:cTn id="24" dur="500"/>
                                        <p:tgtEl>
                                          <p:spTgt spid="9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up)">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up)">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up)">
                                      <p:cBhvr>
                                        <p:cTn id="49" dur="500"/>
                                        <p:tgtEl>
                                          <p:spTgt spid="10"/>
                                        </p:tgtEl>
                                      </p:cBhvr>
                                    </p:animEffect>
                                  </p:childTnLst>
                                </p:cTn>
                              </p:par>
                            </p:childTnLst>
                          </p:cTn>
                        </p:par>
                        <p:par>
                          <p:cTn id="50" fill="hold">
                            <p:stCondLst>
                              <p:cond delay="500"/>
                            </p:stCondLst>
                            <p:childTnLst>
                              <p:par>
                                <p:cTn id="51" presetID="22" presetClass="entr" presetSubtype="1"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up)">
                                      <p:cBhvr>
                                        <p:cTn id="53" dur="500"/>
                                        <p:tgtEl>
                                          <p:spTgt spid="16"/>
                                        </p:tgtEl>
                                      </p:cBhvr>
                                    </p:animEffect>
                                  </p:childTnLst>
                                </p:cTn>
                              </p:par>
                            </p:childTnLst>
                          </p:cTn>
                        </p:par>
                        <p:par>
                          <p:cTn id="54" fill="hold">
                            <p:stCondLst>
                              <p:cond delay="1000"/>
                            </p:stCondLst>
                            <p:childTnLst>
                              <p:par>
                                <p:cTn id="55" presetID="22" presetClass="entr" presetSubtype="8" fill="hold"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left)">
                                      <p:cBhvr>
                                        <p:cTn id="57" dur="500"/>
                                        <p:tgtEl>
                                          <p:spTgt spid="17"/>
                                        </p:tgtEl>
                                      </p:cBhvr>
                                    </p:animEffect>
                                  </p:childTnLst>
                                </p:cTn>
                              </p:par>
                            </p:childTnLst>
                          </p:cTn>
                        </p:par>
                        <p:par>
                          <p:cTn id="58" fill="hold">
                            <p:stCondLst>
                              <p:cond delay="1500"/>
                            </p:stCondLst>
                            <p:childTnLst>
                              <p:par>
                                <p:cTn id="59" presetID="10" presetClass="entr" presetSubtype="0" fill="hold"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9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0586E26-1730-8170-9606-7DAA4ABDAA06}"/>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94405F38-0E0B-D855-70E9-BFCFC625A06E}"/>
              </a:ext>
            </a:extLst>
          </p:cNvPr>
          <p:cNvSpPr>
            <a:spLocks noGrp="1"/>
          </p:cNvSpPr>
          <p:nvPr>
            <p:ph idx="1"/>
          </p:nvPr>
        </p:nvSpPr>
        <p:spPr>
          <a:xfrm>
            <a:off x="285182" y="103451"/>
            <a:ext cx="10812850" cy="4821238"/>
          </a:xfrm>
        </p:spPr>
        <p:txBody>
          <a:bodyPr/>
          <a:lstStyle/>
          <a:p>
            <a:pPr marL="0" indent="0" algn="ctr">
              <a:buNone/>
            </a:pPr>
            <a:endParaRPr lang="en-US" dirty="0">
              <a:latin typeface="Arial" panose="020B0604020202020204" pitchFamily="34" charset="0"/>
              <a:cs typeface="Arial" panose="020B0604020202020204" pitchFamily="34" charset="0"/>
            </a:endParaRPr>
          </a:p>
          <a:p>
            <a:pPr marL="0" indent="0" algn="ctr">
              <a:buNone/>
            </a:pP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Ασθενής 70 ετών με ιστορικό σακχαρώδη διαβήτη και αρτηριακής</a:t>
            </a:r>
            <a:b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υπέρτασης εμφανίζει αιφνίδια δεξιά ημιπληγία και αφασία εκπομπής</a:t>
            </a:r>
            <a:endParaRPr lang="en-US" sz="26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506D007-B691-672F-A2B3-2AAB8ADB0014}"/>
              </a:ext>
            </a:extLst>
          </p:cNvPr>
          <p:cNvSpPr txBox="1"/>
          <p:nvPr/>
        </p:nvSpPr>
        <p:spPr>
          <a:xfrm>
            <a:off x="2592925" y="1975223"/>
            <a:ext cx="4761859" cy="1637690"/>
          </a:xfrm>
          <a:prstGeom prst="rect">
            <a:avLst/>
          </a:prstGeom>
          <a:noFill/>
        </p:spPr>
        <p:txBody>
          <a:bodyPr wrap="square" rtlCol="0">
            <a:spAutoFit/>
          </a:bodyPr>
          <a:lstStyle/>
          <a:p>
            <a:r>
              <a:rPr lang="el-GR" sz="2000" b="1" dirty="0">
                <a:latin typeface="Arial" panose="020B0604020202020204" pitchFamily="34" charset="0"/>
                <a:cs typeface="Arial" panose="020B0604020202020204" pitchFamily="34" charset="0"/>
              </a:rPr>
              <a:t>Φ/Α</a:t>
            </a:r>
          </a:p>
          <a:p>
            <a:r>
              <a:rPr lang="el-GR" sz="2000" dirty="0" err="1">
                <a:latin typeface="Arial" panose="020B0604020202020204" pitchFamily="34" charset="0"/>
                <a:cs typeface="Arial" panose="020B0604020202020204" pitchFamily="34" charset="0"/>
              </a:rPr>
              <a:t>Μετφορμίνη</a:t>
            </a:r>
            <a:r>
              <a:rPr lang="en-US" sz="2000" dirty="0">
                <a:latin typeface="Arial" panose="020B0604020202020204" pitchFamily="34" charset="0"/>
                <a:cs typeface="Arial" panose="020B0604020202020204" pitchFamily="34" charset="0"/>
              </a:rPr>
              <a:t> 1000 mg 1x2</a:t>
            </a:r>
            <a:endParaRPr lang="el-GR" sz="2000" dirty="0">
              <a:latin typeface="Arial" panose="020B0604020202020204" pitchFamily="34" charset="0"/>
              <a:cs typeface="Arial" panose="020B0604020202020204" pitchFamily="34" charset="0"/>
            </a:endParaRPr>
          </a:p>
          <a:p>
            <a:r>
              <a:rPr lang="el-GR" sz="2000" dirty="0" err="1">
                <a:latin typeface="Arial" panose="020B0604020202020204" pitchFamily="34" charset="0"/>
                <a:cs typeface="Arial" panose="020B0604020202020204" pitchFamily="34" charset="0"/>
              </a:rPr>
              <a:t>Ολμεσαρτάνη</a:t>
            </a:r>
            <a:r>
              <a:rPr lang="en-US" sz="2000" dirty="0">
                <a:latin typeface="Arial" panose="020B0604020202020204" pitchFamily="34" charset="0"/>
                <a:cs typeface="Arial" panose="020B0604020202020204" pitchFamily="34" charset="0"/>
              </a:rPr>
              <a:t>/</a:t>
            </a:r>
            <a:r>
              <a:rPr lang="el-GR" sz="2000" dirty="0" err="1">
                <a:latin typeface="Arial" panose="020B0604020202020204" pitchFamily="34" charset="0"/>
                <a:cs typeface="Arial" panose="020B0604020202020204" pitchFamily="34" charset="0"/>
              </a:rPr>
              <a:t>αμλοδιπίνη</a:t>
            </a:r>
            <a:r>
              <a:rPr lang="en-US" sz="2000" dirty="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20/5 </a:t>
            </a:r>
            <a:r>
              <a:rPr lang="en-US" sz="2000" dirty="0">
                <a:latin typeface="Arial" panose="020B0604020202020204" pitchFamily="34" charset="0"/>
                <a:cs typeface="Arial" panose="020B0604020202020204" pitchFamily="34" charset="0"/>
              </a:rPr>
              <a:t>mg 1x1</a:t>
            </a:r>
          </a:p>
          <a:p>
            <a:r>
              <a:rPr lang="el-GR" sz="2000" dirty="0" err="1">
                <a:latin typeface="Arial" panose="020B0604020202020204" pitchFamily="34" charset="0"/>
                <a:cs typeface="Arial" panose="020B0604020202020204" pitchFamily="34" charset="0"/>
              </a:rPr>
              <a:t>Ατορβαστατίνη</a:t>
            </a:r>
            <a:r>
              <a:rPr lang="el-GR" sz="2000" dirty="0">
                <a:latin typeface="Arial" panose="020B0604020202020204" pitchFamily="34" charset="0"/>
                <a:cs typeface="Arial" panose="020B0604020202020204" pitchFamily="34" charset="0"/>
              </a:rPr>
              <a:t> 20 </a:t>
            </a:r>
            <a:r>
              <a:rPr lang="en-US" sz="2000" dirty="0">
                <a:latin typeface="Arial" panose="020B0604020202020204" pitchFamily="34" charset="0"/>
                <a:cs typeface="Arial" panose="020B0604020202020204" pitchFamily="34" charset="0"/>
              </a:rPr>
              <a:t>mg</a:t>
            </a:r>
            <a:r>
              <a:rPr lang="el-GR" sz="2000" dirty="0">
                <a:latin typeface="Arial" panose="020B0604020202020204" pitchFamily="34" charset="0"/>
                <a:cs typeface="Arial" panose="020B0604020202020204" pitchFamily="34" charset="0"/>
              </a:rPr>
              <a:t> 1</a:t>
            </a:r>
            <a:r>
              <a:rPr lang="en-US" sz="2000" dirty="0">
                <a:latin typeface="Arial" panose="020B0604020202020204" pitchFamily="34" charset="0"/>
                <a:cs typeface="Arial" panose="020B0604020202020204" pitchFamily="34" charset="0"/>
              </a:rPr>
              <a:t>x</a:t>
            </a:r>
            <a:r>
              <a:rPr lang="el-GR" sz="2000" dirty="0">
                <a:latin typeface="Arial" panose="020B0604020202020204" pitchFamily="34" charset="0"/>
                <a:cs typeface="Arial" panose="020B0604020202020204" pitchFamily="34" charset="0"/>
              </a:rPr>
              <a:t>1</a:t>
            </a:r>
          </a:p>
          <a:p>
            <a:endParaRPr lang="el-GR"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A7CE816-BB34-80D7-605C-943C67DD70AF}"/>
              </a:ext>
            </a:extLst>
          </p:cNvPr>
          <p:cNvSpPr txBox="1"/>
          <p:nvPr/>
        </p:nvSpPr>
        <p:spPr>
          <a:xfrm>
            <a:off x="2592925" y="3987121"/>
            <a:ext cx="8337834" cy="3170099"/>
          </a:xfrm>
          <a:prstGeom prst="rect">
            <a:avLst/>
          </a:prstGeom>
          <a:noFill/>
        </p:spPr>
        <p:txBody>
          <a:bodyPr wrap="square" rtlCol="0">
            <a:spAutoFit/>
          </a:bodyPr>
          <a:lstStyle/>
          <a:p>
            <a:r>
              <a:rPr lang="el-GR" sz="2000" b="1" dirty="0">
                <a:latin typeface="Arial" panose="020B0604020202020204" pitchFamily="34" charset="0"/>
                <a:cs typeface="Arial" panose="020B0604020202020204" pitchFamily="34" charset="0"/>
              </a:rPr>
              <a:t>Τροποποίηση Φ/Α</a:t>
            </a:r>
            <a:endParaRPr lang="en-US" sz="2000" b="1" dirty="0">
              <a:latin typeface="Arial" panose="020B0604020202020204" pitchFamily="34" charset="0"/>
              <a:cs typeface="Arial" panose="020B0604020202020204" pitchFamily="34" charset="0"/>
            </a:endParaRPr>
          </a:p>
          <a:p>
            <a:r>
              <a:rPr lang="el-GR" sz="2000" dirty="0">
                <a:latin typeface="Arial" panose="020B0604020202020204" pitchFamily="34" charset="0"/>
                <a:cs typeface="Arial" panose="020B0604020202020204" pitchFamily="34" charset="0"/>
              </a:rPr>
              <a:t>Προσθήκη </a:t>
            </a:r>
            <a:r>
              <a:rPr lang="el-GR" sz="2000" dirty="0" err="1">
                <a:latin typeface="Arial" panose="020B0604020202020204" pitchFamily="34" charset="0"/>
                <a:cs typeface="Arial" panose="020B0604020202020204" pitchFamily="34" charset="0"/>
              </a:rPr>
              <a:t>σεμαγλουτίδης</a:t>
            </a:r>
            <a:r>
              <a:rPr lang="el-GR"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HbA1c=7,8%)</a:t>
            </a:r>
            <a:endParaRPr lang="el-GR" sz="2000" dirty="0">
              <a:latin typeface="Arial" panose="020B0604020202020204" pitchFamily="34" charset="0"/>
              <a:cs typeface="Arial" panose="020B0604020202020204" pitchFamily="34" charset="0"/>
            </a:endParaRPr>
          </a:p>
          <a:p>
            <a:endParaRPr lang="el-GR" sz="2000" dirty="0">
              <a:latin typeface="Arial" panose="020B0604020202020204" pitchFamily="34" charset="0"/>
              <a:cs typeface="Arial" panose="020B0604020202020204" pitchFamily="34" charset="0"/>
            </a:endParaRPr>
          </a:p>
          <a:p>
            <a:r>
              <a:rPr lang="el-GR" sz="2000" dirty="0">
                <a:latin typeface="Arial" panose="020B0604020202020204" pitchFamily="34" charset="0"/>
                <a:cs typeface="Arial" panose="020B0604020202020204" pitchFamily="34" charset="0"/>
              </a:rPr>
              <a:t>Αλλαγή </a:t>
            </a:r>
            <a:r>
              <a:rPr lang="el-GR" sz="2000" dirty="0" err="1">
                <a:latin typeface="Arial" panose="020B0604020202020204" pitchFamily="34" charset="0"/>
                <a:cs typeface="Arial" panose="020B0604020202020204" pitchFamily="34" charset="0"/>
              </a:rPr>
              <a:t>αντιυπερτασικής</a:t>
            </a:r>
            <a:r>
              <a:rPr lang="el-GR" sz="2000" dirty="0">
                <a:latin typeface="Arial" panose="020B0604020202020204" pitchFamily="34" charset="0"/>
                <a:cs typeface="Arial" panose="020B0604020202020204" pitchFamily="34" charset="0"/>
              </a:rPr>
              <a:t> αγωγής σε </a:t>
            </a:r>
            <a:r>
              <a:rPr lang="el-GR" sz="2000" dirty="0" err="1">
                <a:latin typeface="Arial" panose="020B0604020202020204" pitchFamily="34" charset="0"/>
                <a:cs typeface="Arial" panose="020B0604020202020204" pitchFamily="34" charset="0"/>
              </a:rPr>
              <a:t>καντεσαρτάνη</a:t>
            </a:r>
            <a:r>
              <a:rPr lang="el-GR" sz="2000" dirty="0">
                <a:latin typeface="Arial" panose="020B0604020202020204" pitchFamily="34" charset="0"/>
                <a:cs typeface="Arial" panose="020B0604020202020204" pitchFamily="34" charset="0"/>
              </a:rPr>
              <a:t>/</a:t>
            </a:r>
            <a:r>
              <a:rPr lang="el-GR" sz="2000" dirty="0" err="1">
                <a:latin typeface="Arial" panose="020B0604020202020204" pitchFamily="34" charset="0"/>
                <a:cs typeface="Arial" panose="020B0604020202020204" pitchFamily="34" charset="0"/>
              </a:rPr>
              <a:t>υδροχλωροθειαζίδη</a:t>
            </a:r>
            <a:endParaRPr lang="el-GR"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l-GR" sz="2000" dirty="0">
                <a:latin typeface="Arial" panose="020B0604020202020204" pitchFamily="34" charset="0"/>
                <a:cs typeface="Arial" panose="020B0604020202020204" pitchFamily="34" charset="0"/>
              </a:rPr>
              <a:t>Αύξηση δόσης </a:t>
            </a:r>
            <a:r>
              <a:rPr lang="el-GR" sz="2000" dirty="0" err="1">
                <a:latin typeface="Arial" panose="020B0604020202020204" pitchFamily="34" charset="0"/>
                <a:cs typeface="Arial" panose="020B0604020202020204" pitchFamily="34" charset="0"/>
              </a:rPr>
              <a:t>ατορβαστατίνης</a:t>
            </a:r>
            <a:r>
              <a:rPr lang="el-GR" sz="2000" dirty="0">
                <a:latin typeface="Arial" panose="020B0604020202020204" pitchFamily="34" charset="0"/>
                <a:cs typeface="Arial" panose="020B0604020202020204" pitchFamily="34" charset="0"/>
              </a:rPr>
              <a:t> (40 </a:t>
            </a:r>
            <a:r>
              <a:rPr lang="en-US" sz="2000" dirty="0">
                <a:latin typeface="Arial" panose="020B0604020202020204" pitchFamily="34" charset="0"/>
                <a:cs typeface="Arial" panose="020B0604020202020204" pitchFamily="34" charset="0"/>
              </a:rPr>
              <a:t>mg) </a:t>
            </a:r>
            <a:r>
              <a:rPr lang="el-GR" sz="2000" dirty="0">
                <a:latin typeface="Arial" panose="020B0604020202020204" pitchFamily="34" charset="0"/>
                <a:cs typeface="Arial" panose="020B0604020202020204" pitchFamily="34" charset="0"/>
              </a:rPr>
              <a:t>και προσθήκη </a:t>
            </a:r>
            <a:r>
              <a:rPr lang="el-GR" sz="2000" dirty="0" err="1">
                <a:latin typeface="Arial" panose="020B0604020202020204" pitchFamily="34" charset="0"/>
                <a:cs typeface="Arial" panose="020B0604020202020204" pitchFamily="34" charset="0"/>
              </a:rPr>
              <a:t>εζετιμίμπης</a:t>
            </a:r>
            <a:r>
              <a:rPr lang="el-GR" sz="2000" dirty="0">
                <a:latin typeface="Arial" panose="020B0604020202020204" pitchFamily="34" charset="0"/>
                <a:cs typeface="Arial" panose="020B0604020202020204" pitchFamily="34" charset="0"/>
              </a:rPr>
              <a:t> (έτοιμος συνδυασμός)</a:t>
            </a:r>
            <a:r>
              <a:rPr lang="en-US" sz="2000" dirty="0">
                <a:latin typeface="Arial" panose="020B0604020202020204" pitchFamily="34" charset="0"/>
                <a:cs typeface="Arial" panose="020B0604020202020204" pitchFamily="34" charset="0"/>
              </a:rPr>
              <a:t> (LDL-C=87 mg/dL) </a:t>
            </a:r>
            <a:r>
              <a:rPr lang="el-GR" sz="2000" dirty="0">
                <a:latin typeface="Arial" panose="020B0604020202020204" pitchFamily="34" charset="0"/>
                <a:cs typeface="Arial" panose="020B0604020202020204" pitchFamily="34" charset="0"/>
              </a:rPr>
              <a:t>και ακολούθως </a:t>
            </a:r>
            <a:r>
              <a:rPr lang="en-US" sz="2000" dirty="0">
                <a:latin typeface="Arial" panose="020B0604020202020204" pitchFamily="34" charset="0"/>
                <a:cs typeface="Arial" panose="020B0604020202020204" pitchFamily="34" charset="0"/>
              </a:rPr>
              <a:t>PCSK9 </a:t>
            </a:r>
            <a:r>
              <a:rPr lang="el-GR" sz="2000" dirty="0">
                <a:latin typeface="Arial" panose="020B0604020202020204" pitchFamily="34" charset="0"/>
                <a:cs typeface="Arial" panose="020B0604020202020204" pitchFamily="34" charset="0"/>
              </a:rPr>
              <a:t>αναστολέα</a:t>
            </a:r>
          </a:p>
          <a:p>
            <a:endParaRPr lang="el-GR" sz="2000" b="1" dirty="0">
              <a:latin typeface="Arial" panose="020B0604020202020204" pitchFamily="34" charset="0"/>
              <a:cs typeface="Arial" panose="020B0604020202020204" pitchFamily="34" charset="0"/>
            </a:endParaRPr>
          </a:p>
          <a:p>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564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 Τίτλος">
            <a:extLst>
              <a:ext uri="{FF2B5EF4-FFF2-40B4-BE49-F238E27FC236}">
                <a16:creationId xmlns:a16="http://schemas.microsoft.com/office/drawing/2014/main" id="{65B73C50-A782-A547-9A9B-2262A51E1291}"/>
              </a:ext>
            </a:extLst>
          </p:cNvPr>
          <p:cNvSpPr>
            <a:spLocks noGrp="1"/>
          </p:cNvSpPr>
          <p:nvPr>
            <p:ph type="title"/>
          </p:nvPr>
        </p:nvSpPr>
        <p:spPr>
          <a:xfrm>
            <a:off x="557744" y="188639"/>
            <a:ext cx="11055351" cy="828082"/>
          </a:xfrm>
        </p:spPr>
        <p:txBody>
          <a:bodyPr>
            <a:normAutofit/>
          </a:bodyPr>
          <a:lstStyle/>
          <a:p>
            <a:pPr lvl="0" algn="ctr" defTabSz="914400">
              <a:spcBef>
                <a:spcPts val="0"/>
              </a:spcBef>
            </a:pPr>
            <a:endParaRPr lang="en-US" sz="3600" dirty="0">
              <a:solidFill>
                <a:srgbClr val="1F497D"/>
              </a:solidFill>
              <a:ea typeface="+mn-ea"/>
              <a:cs typeface="+mn-cs"/>
            </a:endParaRPr>
          </a:p>
        </p:txBody>
      </p:sp>
      <p:sp>
        <p:nvSpPr>
          <p:cNvPr id="5" name="Έλλειψη 4">
            <a:extLst>
              <a:ext uri="{FF2B5EF4-FFF2-40B4-BE49-F238E27FC236}">
                <a16:creationId xmlns:a16="http://schemas.microsoft.com/office/drawing/2014/main" id="{343F49F5-3086-27CA-EA4E-AE1ED2DCB56E}"/>
              </a:ext>
            </a:extLst>
          </p:cNvPr>
          <p:cNvSpPr/>
          <p:nvPr/>
        </p:nvSpPr>
        <p:spPr>
          <a:xfrm>
            <a:off x="5124450" y="2971801"/>
            <a:ext cx="1943100" cy="1771650"/>
          </a:xfrm>
          <a:prstGeom prst="ellipse">
            <a:avLst/>
          </a:prstGeom>
          <a:noFill/>
          <a:ln w="73025">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Έλλειψη 5">
            <a:extLst>
              <a:ext uri="{FF2B5EF4-FFF2-40B4-BE49-F238E27FC236}">
                <a16:creationId xmlns:a16="http://schemas.microsoft.com/office/drawing/2014/main" id="{A2A30D61-108C-5F89-899B-9C7ED3D890A0}"/>
              </a:ext>
            </a:extLst>
          </p:cNvPr>
          <p:cNvSpPr/>
          <p:nvPr/>
        </p:nvSpPr>
        <p:spPr>
          <a:xfrm>
            <a:off x="8673721" y="1966120"/>
            <a:ext cx="1503760" cy="1352590"/>
          </a:xfrm>
          <a:prstGeom prst="ellipse">
            <a:avLst/>
          </a:prstGeom>
          <a:solidFill>
            <a:srgbClr val="7030A0"/>
          </a:solidFill>
          <a:ln w="60325">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200" b="1" i="0" u="none" strike="noStrike" kern="1200" cap="none" spc="0" normalizeH="0" baseline="0" noProof="0" dirty="0">
                <a:ln>
                  <a:noFill/>
                </a:ln>
                <a:solidFill>
                  <a:prstClr val="white"/>
                </a:solidFill>
                <a:effectLst/>
                <a:uLnTx/>
                <a:uFillTx/>
                <a:latin typeface="Calibri"/>
                <a:ea typeface="+mn-ea"/>
                <a:cs typeface="+mn-cs"/>
              </a:rPr>
              <a:t>ΣΔ</a:t>
            </a:r>
          </a:p>
        </p:txBody>
      </p:sp>
      <p:sp>
        <p:nvSpPr>
          <p:cNvPr id="7" name="Έλλειψη 6">
            <a:extLst>
              <a:ext uri="{FF2B5EF4-FFF2-40B4-BE49-F238E27FC236}">
                <a16:creationId xmlns:a16="http://schemas.microsoft.com/office/drawing/2014/main" id="{F8D81510-5FF1-2923-E8BE-C8F1FFF3FE4C}"/>
              </a:ext>
            </a:extLst>
          </p:cNvPr>
          <p:cNvSpPr/>
          <p:nvPr/>
        </p:nvSpPr>
        <p:spPr>
          <a:xfrm>
            <a:off x="2611038" y="5055440"/>
            <a:ext cx="1503761" cy="1352589"/>
          </a:xfrm>
          <a:prstGeom prst="ellipse">
            <a:avLst/>
          </a:prstGeom>
          <a:solidFill>
            <a:srgbClr val="7030A0"/>
          </a:solidFill>
          <a:ln w="53975">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200" b="1" i="0" u="none" strike="noStrike" kern="1200" cap="none" spc="0" normalizeH="0" baseline="0" noProof="0" dirty="0">
                <a:ln>
                  <a:noFill/>
                </a:ln>
                <a:solidFill>
                  <a:prstClr val="white"/>
                </a:solidFill>
                <a:effectLst/>
                <a:uLnTx/>
                <a:uFillTx/>
                <a:latin typeface="Calibri"/>
                <a:ea typeface="+mn-ea"/>
                <a:cs typeface="+mn-cs"/>
              </a:rPr>
              <a:t>ΑΠ</a:t>
            </a:r>
          </a:p>
        </p:txBody>
      </p:sp>
      <p:sp>
        <p:nvSpPr>
          <p:cNvPr id="8" name="Έλλειψη 7">
            <a:extLst>
              <a:ext uri="{FF2B5EF4-FFF2-40B4-BE49-F238E27FC236}">
                <a16:creationId xmlns:a16="http://schemas.microsoft.com/office/drawing/2014/main" id="{3C31D2BB-F78D-3B0D-0E56-9EE6D549E8E4}"/>
              </a:ext>
            </a:extLst>
          </p:cNvPr>
          <p:cNvSpPr/>
          <p:nvPr/>
        </p:nvSpPr>
        <p:spPr>
          <a:xfrm>
            <a:off x="1439056" y="1508888"/>
            <a:ext cx="2746285" cy="1352589"/>
          </a:xfrm>
          <a:prstGeom prst="ellipse">
            <a:avLst/>
          </a:prstGeom>
          <a:solidFill>
            <a:srgbClr val="7030A0"/>
          </a:solidFill>
          <a:ln w="508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000" b="1" i="0" u="none" strike="noStrike" kern="1200" cap="none" spc="0" normalizeH="0" baseline="0" noProof="0" dirty="0" err="1">
                <a:ln>
                  <a:noFill/>
                </a:ln>
                <a:solidFill>
                  <a:prstClr val="white"/>
                </a:solidFill>
                <a:effectLst/>
                <a:uLnTx/>
                <a:uFillTx/>
                <a:latin typeface="Calibri"/>
                <a:ea typeface="+mn-ea"/>
                <a:cs typeface="+mn-cs"/>
              </a:rPr>
              <a:t>Αντιθρομβωτικ</a:t>
            </a:r>
            <a:r>
              <a:rPr kumimoji="0" lang="en-US" sz="2000" b="1" i="0" u="none" strike="noStrike" kern="1200" cap="none" spc="0" normalizeH="0" baseline="0" noProof="0" dirty="0" err="1">
                <a:ln>
                  <a:noFill/>
                </a:ln>
                <a:solidFill>
                  <a:prstClr val="white"/>
                </a:solidFill>
                <a:effectLst/>
                <a:uLnTx/>
                <a:uFillTx/>
                <a:latin typeface="Calibri"/>
                <a:ea typeface="+mn-ea"/>
                <a:cs typeface="+mn-cs"/>
              </a:rPr>
              <a:t>ή</a:t>
            </a:r>
            <a:r>
              <a:rPr kumimoji="0" lang="en-US" sz="2000" b="1" i="0" u="none" strike="noStrike" kern="1200" cap="none" spc="0" normalizeH="0" baseline="0" noProof="0" dirty="0">
                <a:ln>
                  <a:noFill/>
                </a:ln>
                <a:solidFill>
                  <a:prstClr val="white"/>
                </a:solidFill>
                <a:effectLst/>
                <a:uLnTx/>
                <a:uFillTx/>
                <a:latin typeface="Calibri"/>
                <a:ea typeface="+mn-ea"/>
                <a:cs typeface="+mn-cs"/>
              </a:rPr>
              <a:t> </a:t>
            </a:r>
            <a:r>
              <a:rPr kumimoji="0" lang="el-GR" sz="2000" b="1" i="0" u="none" strike="noStrike" kern="1200" cap="none" spc="0" normalizeH="0" baseline="0" noProof="0" dirty="0">
                <a:ln>
                  <a:noFill/>
                </a:ln>
                <a:solidFill>
                  <a:prstClr val="white"/>
                </a:solidFill>
                <a:effectLst/>
                <a:uLnTx/>
                <a:uFillTx/>
                <a:latin typeface="Calibri"/>
                <a:ea typeface="+mn-ea"/>
                <a:cs typeface="+mn-cs"/>
              </a:rPr>
              <a:t>αγωγή</a:t>
            </a:r>
          </a:p>
        </p:txBody>
      </p:sp>
      <p:sp>
        <p:nvSpPr>
          <p:cNvPr id="9" name="Έλλειψη 8">
            <a:extLst>
              <a:ext uri="{FF2B5EF4-FFF2-40B4-BE49-F238E27FC236}">
                <a16:creationId xmlns:a16="http://schemas.microsoft.com/office/drawing/2014/main" id="{AE6C571B-6710-DBCA-48BA-82320A5DB410}"/>
              </a:ext>
            </a:extLst>
          </p:cNvPr>
          <p:cNvSpPr/>
          <p:nvPr/>
        </p:nvSpPr>
        <p:spPr>
          <a:xfrm>
            <a:off x="7457480" y="5129219"/>
            <a:ext cx="1503760" cy="1352587"/>
          </a:xfrm>
          <a:prstGeom prst="ellipse">
            <a:avLst/>
          </a:prstGeom>
          <a:solidFill>
            <a:srgbClr val="7030A0"/>
          </a:solidFill>
          <a:ln w="60325">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LDL</a:t>
            </a:r>
            <a:endParaRPr kumimoji="0" lang="el-GR" sz="3200" b="1"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9" name="Ευθεία γραμμή σύνδεσης 18">
            <a:extLst>
              <a:ext uri="{FF2B5EF4-FFF2-40B4-BE49-F238E27FC236}">
                <a16:creationId xmlns:a16="http://schemas.microsoft.com/office/drawing/2014/main" id="{BA67CBB0-A487-7216-5C3F-B61E0E244D99}"/>
              </a:ext>
            </a:extLst>
          </p:cNvPr>
          <p:cNvCxnSpPr>
            <a:cxnSpLocks/>
          </p:cNvCxnSpPr>
          <p:nvPr/>
        </p:nvCxnSpPr>
        <p:spPr>
          <a:xfrm flipV="1">
            <a:off x="7067461" y="2936775"/>
            <a:ext cx="1687588" cy="717177"/>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1" name="Ευθεία γραμμή σύνδεσης 20">
            <a:extLst>
              <a:ext uri="{FF2B5EF4-FFF2-40B4-BE49-F238E27FC236}">
                <a16:creationId xmlns:a16="http://schemas.microsoft.com/office/drawing/2014/main" id="{2FCB450E-3DDD-8E85-870B-0BEE9E26F555}"/>
              </a:ext>
            </a:extLst>
          </p:cNvPr>
          <p:cNvCxnSpPr>
            <a:cxnSpLocks/>
            <a:stCxn id="5" idx="5"/>
            <a:endCxn id="9" idx="1"/>
          </p:cNvCxnSpPr>
          <p:nvPr/>
        </p:nvCxnSpPr>
        <p:spPr>
          <a:xfrm>
            <a:off x="6782990" y="4483999"/>
            <a:ext cx="894711" cy="843302"/>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6" name="Ευθεία γραμμή σύνδεσης 25">
            <a:extLst>
              <a:ext uri="{FF2B5EF4-FFF2-40B4-BE49-F238E27FC236}">
                <a16:creationId xmlns:a16="http://schemas.microsoft.com/office/drawing/2014/main" id="{E565E037-957F-50E1-E7DE-5FBEF3DB540A}"/>
              </a:ext>
            </a:extLst>
          </p:cNvPr>
          <p:cNvCxnSpPr>
            <a:cxnSpLocks/>
          </p:cNvCxnSpPr>
          <p:nvPr/>
        </p:nvCxnSpPr>
        <p:spPr>
          <a:xfrm flipV="1">
            <a:off x="3879588" y="4240296"/>
            <a:ext cx="1395332" cy="1028216"/>
          </a:xfrm>
          <a:prstGeom prst="line">
            <a:avLst/>
          </a:prstGeom>
          <a:ln w="47625">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9" name="Ευθεία γραμμή σύνδεσης 28">
            <a:extLst>
              <a:ext uri="{FF2B5EF4-FFF2-40B4-BE49-F238E27FC236}">
                <a16:creationId xmlns:a16="http://schemas.microsoft.com/office/drawing/2014/main" id="{ED36338A-21F8-FB04-6890-FA3AF88BD065}"/>
              </a:ext>
            </a:extLst>
          </p:cNvPr>
          <p:cNvCxnSpPr>
            <a:cxnSpLocks/>
          </p:cNvCxnSpPr>
          <p:nvPr/>
        </p:nvCxnSpPr>
        <p:spPr>
          <a:xfrm>
            <a:off x="4047933" y="2505085"/>
            <a:ext cx="1167723" cy="900242"/>
          </a:xfrm>
          <a:prstGeom prst="line">
            <a:avLst/>
          </a:prstGeom>
          <a:ln w="41275">
            <a:solidFill>
              <a:srgbClr val="7030A0"/>
            </a:solidFill>
          </a:ln>
        </p:spPr>
        <p:style>
          <a:lnRef idx="2">
            <a:schemeClr val="accent1"/>
          </a:lnRef>
          <a:fillRef idx="0">
            <a:schemeClr val="accent1"/>
          </a:fillRef>
          <a:effectRef idx="1">
            <a:schemeClr val="accent1"/>
          </a:effectRef>
          <a:fontRef idx="minor">
            <a:schemeClr val="tx1"/>
          </a:fontRef>
        </p:style>
      </p:cxnSp>
      <p:grpSp>
        <p:nvGrpSpPr>
          <p:cNvPr id="36" name="Group 3">
            <a:extLst>
              <a:ext uri="{FF2B5EF4-FFF2-40B4-BE49-F238E27FC236}">
                <a16:creationId xmlns:a16="http://schemas.microsoft.com/office/drawing/2014/main" id="{1ACDCAC7-A098-9D20-BAE8-C61ACD0A2473}"/>
              </a:ext>
            </a:extLst>
          </p:cNvPr>
          <p:cNvGrpSpPr>
            <a:grpSpLocks/>
          </p:cNvGrpSpPr>
          <p:nvPr/>
        </p:nvGrpSpPr>
        <p:grpSpPr bwMode="auto">
          <a:xfrm>
            <a:off x="5314009" y="3134614"/>
            <a:ext cx="1545182" cy="1349385"/>
            <a:chOff x="1392" y="957"/>
            <a:chExt cx="2985" cy="2582"/>
          </a:xfrm>
        </p:grpSpPr>
        <p:grpSp>
          <p:nvGrpSpPr>
            <p:cNvPr id="37" name="Group 4">
              <a:extLst>
                <a:ext uri="{FF2B5EF4-FFF2-40B4-BE49-F238E27FC236}">
                  <a16:creationId xmlns:a16="http://schemas.microsoft.com/office/drawing/2014/main" id="{AE2619ED-5D74-84CD-256C-993F6D85BEFC}"/>
                </a:ext>
              </a:extLst>
            </p:cNvPr>
            <p:cNvGrpSpPr>
              <a:grpSpLocks/>
            </p:cNvGrpSpPr>
            <p:nvPr/>
          </p:nvGrpSpPr>
          <p:grpSpPr bwMode="auto">
            <a:xfrm>
              <a:off x="1392" y="960"/>
              <a:ext cx="2985" cy="2579"/>
              <a:chOff x="1392" y="960"/>
              <a:chExt cx="2985" cy="2579"/>
            </a:xfrm>
          </p:grpSpPr>
          <p:sp>
            <p:nvSpPr>
              <p:cNvPr id="429" name="Freeform 5">
                <a:extLst>
                  <a:ext uri="{FF2B5EF4-FFF2-40B4-BE49-F238E27FC236}">
                    <a16:creationId xmlns:a16="http://schemas.microsoft.com/office/drawing/2014/main" id="{50201657-FB8B-DC51-FFF7-326AC36290ED}"/>
                  </a:ext>
                </a:extLst>
              </p:cNvPr>
              <p:cNvSpPr>
                <a:spLocks/>
              </p:cNvSpPr>
              <p:nvPr/>
            </p:nvSpPr>
            <p:spPr bwMode="auto">
              <a:xfrm>
                <a:off x="4106" y="1471"/>
                <a:ext cx="271" cy="1666"/>
              </a:xfrm>
              <a:custGeom>
                <a:avLst/>
                <a:gdLst>
                  <a:gd name="T0" fmla="*/ 2213 w 90"/>
                  <a:gd name="T1" fmla="*/ 7449 h 518"/>
                  <a:gd name="T2" fmla="*/ 2213 w 90"/>
                  <a:gd name="T3" fmla="*/ 5027 h 518"/>
                  <a:gd name="T4" fmla="*/ 1478 w 90"/>
                  <a:gd name="T5" fmla="*/ 2927 h 518"/>
                  <a:gd name="T6" fmla="*/ 1262 w 90"/>
                  <a:gd name="T7" fmla="*/ 1862 h 518"/>
                  <a:gd name="T8" fmla="*/ 0 w 90"/>
                  <a:gd name="T9" fmla="*/ 0 h 518"/>
                  <a:gd name="T10" fmla="*/ 653 w 90"/>
                  <a:gd name="T11" fmla="*/ 901 h 518"/>
                  <a:gd name="T12" fmla="*/ 599 w 90"/>
                  <a:gd name="T13" fmla="*/ 2763 h 518"/>
                  <a:gd name="T14" fmla="*/ 1831 w 90"/>
                  <a:gd name="T15" fmla="*/ 4397 h 518"/>
                  <a:gd name="T16" fmla="*/ 1912 w 90"/>
                  <a:gd name="T17" fmla="*/ 7188 h 518"/>
                  <a:gd name="T18" fmla="*/ 1141 w 90"/>
                  <a:gd name="T19" fmla="*/ 8317 h 518"/>
                  <a:gd name="T20" fmla="*/ 1885 w 90"/>
                  <a:gd name="T21" fmla="*/ 10552 h 518"/>
                  <a:gd name="T22" fmla="*/ 1695 w 90"/>
                  <a:gd name="T23" fmla="*/ 12308 h 518"/>
                  <a:gd name="T24" fmla="*/ 762 w 90"/>
                  <a:gd name="T25" fmla="*/ 12939 h 518"/>
                  <a:gd name="T26" fmla="*/ 1560 w 90"/>
                  <a:gd name="T27" fmla="*/ 14470 h 518"/>
                  <a:gd name="T28" fmla="*/ 762 w 90"/>
                  <a:gd name="T29" fmla="*/ 16798 h 518"/>
                  <a:gd name="T30" fmla="*/ 545 w 90"/>
                  <a:gd name="T31" fmla="*/ 17232 h 518"/>
                  <a:gd name="T32" fmla="*/ 1804 w 90"/>
                  <a:gd name="T33" fmla="*/ 14605 h 518"/>
                  <a:gd name="T34" fmla="*/ 1858 w 90"/>
                  <a:gd name="T35" fmla="*/ 12775 h 518"/>
                  <a:gd name="T36" fmla="*/ 2132 w 90"/>
                  <a:gd name="T37" fmla="*/ 10417 h 518"/>
                  <a:gd name="T38" fmla="*/ 1804 w 90"/>
                  <a:gd name="T39" fmla="*/ 8285 h 518"/>
                  <a:gd name="T40" fmla="*/ 2213 w 90"/>
                  <a:gd name="T41" fmla="*/ 7449 h 5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0" h="518">
                    <a:moveTo>
                      <a:pt x="81" y="224"/>
                    </a:moveTo>
                    <a:cubicBezTo>
                      <a:pt x="84" y="205"/>
                      <a:pt x="90" y="193"/>
                      <a:pt x="81" y="151"/>
                    </a:cubicBezTo>
                    <a:cubicBezTo>
                      <a:pt x="72" y="109"/>
                      <a:pt x="63" y="98"/>
                      <a:pt x="54" y="88"/>
                    </a:cubicBezTo>
                    <a:cubicBezTo>
                      <a:pt x="45" y="78"/>
                      <a:pt x="52" y="75"/>
                      <a:pt x="46" y="56"/>
                    </a:cubicBezTo>
                    <a:cubicBezTo>
                      <a:pt x="40" y="38"/>
                      <a:pt x="20" y="15"/>
                      <a:pt x="0" y="0"/>
                    </a:cubicBezTo>
                    <a:cubicBezTo>
                      <a:pt x="8" y="9"/>
                      <a:pt x="16" y="19"/>
                      <a:pt x="24" y="27"/>
                    </a:cubicBezTo>
                    <a:cubicBezTo>
                      <a:pt x="39" y="44"/>
                      <a:pt x="27" y="78"/>
                      <a:pt x="22" y="83"/>
                    </a:cubicBezTo>
                    <a:cubicBezTo>
                      <a:pt x="41" y="81"/>
                      <a:pt x="60" y="98"/>
                      <a:pt x="67" y="132"/>
                    </a:cubicBezTo>
                    <a:cubicBezTo>
                      <a:pt x="74" y="166"/>
                      <a:pt x="69" y="201"/>
                      <a:pt x="70" y="216"/>
                    </a:cubicBezTo>
                    <a:cubicBezTo>
                      <a:pt x="71" y="231"/>
                      <a:pt x="51" y="247"/>
                      <a:pt x="42" y="250"/>
                    </a:cubicBezTo>
                    <a:cubicBezTo>
                      <a:pt x="63" y="257"/>
                      <a:pt x="68" y="286"/>
                      <a:pt x="69" y="317"/>
                    </a:cubicBezTo>
                    <a:cubicBezTo>
                      <a:pt x="70" y="348"/>
                      <a:pt x="71" y="356"/>
                      <a:pt x="62" y="370"/>
                    </a:cubicBezTo>
                    <a:cubicBezTo>
                      <a:pt x="53" y="384"/>
                      <a:pt x="34" y="390"/>
                      <a:pt x="28" y="389"/>
                    </a:cubicBezTo>
                    <a:cubicBezTo>
                      <a:pt x="39" y="397"/>
                      <a:pt x="58" y="408"/>
                      <a:pt x="57" y="435"/>
                    </a:cubicBezTo>
                    <a:cubicBezTo>
                      <a:pt x="57" y="465"/>
                      <a:pt x="36" y="490"/>
                      <a:pt x="28" y="505"/>
                    </a:cubicBezTo>
                    <a:cubicBezTo>
                      <a:pt x="25" y="510"/>
                      <a:pt x="22" y="514"/>
                      <a:pt x="20" y="518"/>
                    </a:cubicBezTo>
                    <a:cubicBezTo>
                      <a:pt x="42" y="497"/>
                      <a:pt x="62" y="462"/>
                      <a:pt x="66" y="439"/>
                    </a:cubicBezTo>
                    <a:cubicBezTo>
                      <a:pt x="71" y="414"/>
                      <a:pt x="61" y="397"/>
                      <a:pt x="68" y="384"/>
                    </a:cubicBezTo>
                    <a:cubicBezTo>
                      <a:pt x="75" y="371"/>
                      <a:pt x="80" y="359"/>
                      <a:pt x="78" y="313"/>
                    </a:cubicBezTo>
                    <a:cubicBezTo>
                      <a:pt x="76" y="267"/>
                      <a:pt x="61" y="255"/>
                      <a:pt x="66" y="249"/>
                    </a:cubicBezTo>
                    <a:cubicBezTo>
                      <a:pt x="71" y="243"/>
                      <a:pt x="78" y="243"/>
                      <a:pt x="81" y="224"/>
                    </a:cubicBezTo>
                    <a:close/>
                  </a:path>
                </a:pathLst>
              </a:custGeom>
              <a:solidFill>
                <a:srgbClr val="195A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30" name="Freeform 6">
                <a:extLst>
                  <a:ext uri="{FF2B5EF4-FFF2-40B4-BE49-F238E27FC236}">
                    <a16:creationId xmlns:a16="http://schemas.microsoft.com/office/drawing/2014/main" id="{B0200FB7-2B5F-EE89-6F82-4DC1377CEA11}"/>
                  </a:ext>
                </a:extLst>
              </p:cNvPr>
              <p:cNvSpPr>
                <a:spLocks/>
              </p:cNvSpPr>
              <p:nvPr/>
            </p:nvSpPr>
            <p:spPr bwMode="auto">
              <a:xfrm>
                <a:off x="1392" y="1555"/>
                <a:ext cx="253" cy="1601"/>
              </a:xfrm>
              <a:custGeom>
                <a:avLst/>
                <a:gdLst>
                  <a:gd name="T0" fmla="*/ 1916 w 84"/>
                  <a:gd name="T1" fmla="*/ 16351 h 498"/>
                  <a:gd name="T2" fmla="*/ 1154 w 84"/>
                  <a:gd name="T3" fmla="*/ 14116 h 498"/>
                  <a:gd name="T4" fmla="*/ 2105 w 84"/>
                  <a:gd name="T5" fmla="*/ 10696 h 498"/>
                  <a:gd name="T6" fmla="*/ 1858 w 84"/>
                  <a:gd name="T7" fmla="*/ 10532 h 498"/>
                  <a:gd name="T8" fmla="*/ 298 w 84"/>
                  <a:gd name="T9" fmla="*/ 9375 h 498"/>
                  <a:gd name="T10" fmla="*/ 1316 w 84"/>
                  <a:gd name="T11" fmla="*/ 7008 h 498"/>
                  <a:gd name="T12" fmla="*/ 681 w 84"/>
                  <a:gd name="T13" fmla="*/ 5147 h 498"/>
                  <a:gd name="T14" fmla="*/ 1997 w 84"/>
                  <a:gd name="T15" fmla="*/ 3192 h 498"/>
                  <a:gd name="T16" fmla="*/ 2295 w 84"/>
                  <a:gd name="T17" fmla="*/ 0 h 498"/>
                  <a:gd name="T18" fmla="*/ 2295 w 84"/>
                  <a:gd name="T19" fmla="*/ 0 h 498"/>
                  <a:gd name="T20" fmla="*/ 925 w 84"/>
                  <a:gd name="T21" fmla="*/ 2562 h 498"/>
                  <a:gd name="T22" fmla="*/ 708 w 84"/>
                  <a:gd name="T23" fmla="*/ 3617 h 498"/>
                  <a:gd name="T24" fmla="*/ 163 w 84"/>
                  <a:gd name="T25" fmla="*/ 5684 h 498"/>
                  <a:gd name="T26" fmla="*/ 190 w 84"/>
                  <a:gd name="T27" fmla="*/ 7140 h 498"/>
                  <a:gd name="T28" fmla="*/ 108 w 84"/>
                  <a:gd name="T29" fmla="*/ 9240 h 498"/>
                  <a:gd name="T30" fmla="*/ 762 w 84"/>
                  <a:gd name="T31" fmla="*/ 10667 h 498"/>
                  <a:gd name="T32" fmla="*/ 654 w 84"/>
                  <a:gd name="T33" fmla="*/ 12930 h 498"/>
                  <a:gd name="T34" fmla="*/ 1262 w 84"/>
                  <a:gd name="T35" fmla="*/ 15451 h 498"/>
                  <a:gd name="T36" fmla="*/ 2214 w 84"/>
                  <a:gd name="T37" fmla="*/ 16547 h 498"/>
                  <a:gd name="T38" fmla="*/ 1916 w 84"/>
                  <a:gd name="T39" fmla="*/ 16351 h 49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4" h="498">
                    <a:moveTo>
                      <a:pt x="70" y="492"/>
                    </a:moveTo>
                    <a:cubicBezTo>
                      <a:pt x="50" y="476"/>
                      <a:pt x="49" y="447"/>
                      <a:pt x="42" y="425"/>
                    </a:cubicBezTo>
                    <a:cubicBezTo>
                      <a:pt x="27" y="374"/>
                      <a:pt x="20" y="329"/>
                      <a:pt x="77" y="322"/>
                    </a:cubicBezTo>
                    <a:cubicBezTo>
                      <a:pt x="68" y="317"/>
                      <a:pt x="68" y="317"/>
                      <a:pt x="68" y="317"/>
                    </a:cubicBezTo>
                    <a:cubicBezTo>
                      <a:pt x="44" y="314"/>
                      <a:pt x="17" y="302"/>
                      <a:pt x="11" y="282"/>
                    </a:cubicBezTo>
                    <a:cubicBezTo>
                      <a:pt x="1" y="247"/>
                      <a:pt x="7" y="210"/>
                      <a:pt x="48" y="211"/>
                    </a:cubicBezTo>
                    <a:cubicBezTo>
                      <a:pt x="16" y="197"/>
                      <a:pt x="20" y="189"/>
                      <a:pt x="25" y="155"/>
                    </a:cubicBezTo>
                    <a:cubicBezTo>
                      <a:pt x="31" y="121"/>
                      <a:pt x="44" y="110"/>
                      <a:pt x="73" y="96"/>
                    </a:cubicBezTo>
                    <a:cubicBezTo>
                      <a:pt x="30" y="85"/>
                      <a:pt x="54" y="26"/>
                      <a:pt x="84" y="0"/>
                    </a:cubicBezTo>
                    <a:cubicBezTo>
                      <a:pt x="84" y="0"/>
                      <a:pt x="84" y="0"/>
                      <a:pt x="84" y="0"/>
                    </a:cubicBezTo>
                    <a:cubicBezTo>
                      <a:pt x="58" y="18"/>
                      <a:pt x="38" y="55"/>
                      <a:pt x="34" y="77"/>
                    </a:cubicBezTo>
                    <a:cubicBezTo>
                      <a:pt x="30" y="99"/>
                      <a:pt x="26" y="109"/>
                      <a:pt x="26" y="109"/>
                    </a:cubicBezTo>
                    <a:cubicBezTo>
                      <a:pt x="26" y="109"/>
                      <a:pt x="8" y="135"/>
                      <a:pt x="6" y="171"/>
                    </a:cubicBezTo>
                    <a:cubicBezTo>
                      <a:pt x="4" y="207"/>
                      <a:pt x="13" y="199"/>
                      <a:pt x="7" y="215"/>
                    </a:cubicBezTo>
                    <a:cubicBezTo>
                      <a:pt x="1" y="231"/>
                      <a:pt x="0" y="260"/>
                      <a:pt x="4" y="278"/>
                    </a:cubicBezTo>
                    <a:cubicBezTo>
                      <a:pt x="11" y="304"/>
                      <a:pt x="29" y="311"/>
                      <a:pt x="28" y="321"/>
                    </a:cubicBezTo>
                    <a:cubicBezTo>
                      <a:pt x="26" y="332"/>
                      <a:pt x="16" y="333"/>
                      <a:pt x="24" y="389"/>
                    </a:cubicBezTo>
                    <a:cubicBezTo>
                      <a:pt x="31" y="445"/>
                      <a:pt x="40" y="439"/>
                      <a:pt x="46" y="465"/>
                    </a:cubicBezTo>
                    <a:cubicBezTo>
                      <a:pt x="50" y="484"/>
                      <a:pt x="67" y="495"/>
                      <a:pt x="81" y="498"/>
                    </a:cubicBezTo>
                    <a:cubicBezTo>
                      <a:pt x="77" y="497"/>
                      <a:pt x="73" y="494"/>
                      <a:pt x="70" y="492"/>
                    </a:cubicBezTo>
                    <a:close/>
                  </a:path>
                </a:pathLst>
              </a:custGeom>
              <a:solidFill>
                <a:srgbClr val="B6AC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31" name="Oval 7">
                <a:extLst>
                  <a:ext uri="{FF2B5EF4-FFF2-40B4-BE49-F238E27FC236}">
                    <a16:creationId xmlns:a16="http://schemas.microsoft.com/office/drawing/2014/main" id="{BA1819A9-37CB-4118-AE19-D0EC31C8216A}"/>
                  </a:ext>
                </a:extLst>
              </p:cNvPr>
              <p:cNvSpPr>
                <a:spLocks noChangeArrowheads="1"/>
              </p:cNvSpPr>
              <p:nvPr/>
            </p:nvSpPr>
            <p:spPr bwMode="auto">
              <a:xfrm>
                <a:off x="2815" y="2928"/>
                <a:ext cx="67" cy="55"/>
              </a:xfrm>
              <a:prstGeom prst="ellipse">
                <a:avLst/>
              </a:prstGeom>
              <a:solidFill>
                <a:srgbClr val="BFBAC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2" name="Oval 8">
                <a:extLst>
                  <a:ext uri="{FF2B5EF4-FFF2-40B4-BE49-F238E27FC236}">
                    <a16:creationId xmlns:a16="http://schemas.microsoft.com/office/drawing/2014/main" id="{E8F818DD-27A4-C8C9-A21D-79CF3BD8A693}"/>
                  </a:ext>
                </a:extLst>
              </p:cNvPr>
              <p:cNvSpPr>
                <a:spLocks noChangeArrowheads="1"/>
              </p:cNvSpPr>
              <p:nvPr/>
            </p:nvSpPr>
            <p:spPr bwMode="auto">
              <a:xfrm>
                <a:off x="2918" y="2928"/>
                <a:ext cx="66" cy="55"/>
              </a:xfrm>
              <a:prstGeom prst="ellipse">
                <a:avLst/>
              </a:prstGeom>
              <a:solidFill>
                <a:srgbClr val="BFBAC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3" name="Freeform 9">
                <a:extLst>
                  <a:ext uri="{FF2B5EF4-FFF2-40B4-BE49-F238E27FC236}">
                    <a16:creationId xmlns:a16="http://schemas.microsoft.com/office/drawing/2014/main" id="{4D71C661-3918-1F2F-334A-2EDD148CBE7C}"/>
                  </a:ext>
                </a:extLst>
              </p:cNvPr>
              <p:cNvSpPr>
                <a:spLocks/>
              </p:cNvSpPr>
              <p:nvPr/>
            </p:nvSpPr>
            <p:spPr bwMode="auto">
              <a:xfrm>
                <a:off x="2809" y="2886"/>
                <a:ext cx="181" cy="68"/>
              </a:xfrm>
              <a:custGeom>
                <a:avLst/>
                <a:gdLst>
                  <a:gd name="T0" fmla="*/ 830 w 60"/>
                  <a:gd name="T1" fmla="*/ 0 h 21"/>
                  <a:gd name="T2" fmla="*/ 830 w 60"/>
                  <a:gd name="T3" fmla="*/ 0 h 21"/>
                  <a:gd name="T4" fmla="*/ 0 w 60"/>
                  <a:gd name="T5" fmla="*/ 440 h 21"/>
                  <a:gd name="T6" fmla="*/ 0 w 60"/>
                  <a:gd name="T7" fmla="*/ 712 h 21"/>
                  <a:gd name="T8" fmla="*/ 54 w 60"/>
                  <a:gd name="T9" fmla="*/ 712 h 21"/>
                  <a:gd name="T10" fmla="*/ 356 w 60"/>
                  <a:gd name="T11" fmla="*/ 440 h 21"/>
                  <a:gd name="T12" fmla="*/ 655 w 60"/>
                  <a:gd name="T13" fmla="*/ 712 h 21"/>
                  <a:gd name="T14" fmla="*/ 992 w 60"/>
                  <a:gd name="T15" fmla="*/ 712 h 21"/>
                  <a:gd name="T16" fmla="*/ 1291 w 60"/>
                  <a:gd name="T17" fmla="*/ 440 h 21"/>
                  <a:gd name="T18" fmla="*/ 1566 w 60"/>
                  <a:gd name="T19" fmla="*/ 609 h 21"/>
                  <a:gd name="T20" fmla="*/ 1647 w 60"/>
                  <a:gd name="T21" fmla="*/ 544 h 21"/>
                  <a:gd name="T22" fmla="*/ 1620 w 60"/>
                  <a:gd name="T23" fmla="*/ 408 h 21"/>
                  <a:gd name="T24" fmla="*/ 830 w 60"/>
                  <a:gd name="T25" fmla="*/ 0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0" h="21">
                    <a:moveTo>
                      <a:pt x="30" y="0"/>
                    </a:moveTo>
                    <a:cubicBezTo>
                      <a:pt x="30" y="0"/>
                      <a:pt x="30" y="0"/>
                      <a:pt x="30" y="0"/>
                    </a:cubicBezTo>
                    <a:cubicBezTo>
                      <a:pt x="19" y="0"/>
                      <a:pt x="15" y="11"/>
                      <a:pt x="0" y="13"/>
                    </a:cubicBezTo>
                    <a:cubicBezTo>
                      <a:pt x="0" y="21"/>
                      <a:pt x="0" y="21"/>
                      <a:pt x="0" y="21"/>
                    </a:cubicBezTo>
                    <a:cubicBezTo>
                      <a:pt x="2" y="21"/>
                      <a:pt x="2" y="21"/>
                      <a:pt x="2" y="21"/>
                    </a:cubicBezTo>
                    <a:cubicBezTo>
                      <a:pt x="2" y="17"/>
                      <a:pt x="7" y="13"/>
                      <a:pt x="13" y="13"/>
                    </a:cubicBezTo>
                    <a:cubicBezTo>
                      <a:pt x="19" y="13"/>
                      <a:pt x="24" y="17"/>
                      <a:pt x="24" y="21"/>
                    </a:cubicBezTo>
                    <a:cubicBezTo>
                      <a:pt x="24" y="15"/>
                      <a:pt x="36" y="15"/>
                      <a:pt x="36" y="21"/>
                    </a:cubicBezTo>
                    <a:cubicBezTo>
                      <a:pt x="36" y="17"/>
                      <a:pt x="41" y="13"/>
                      <a:pt x="47" y="13"/>
                    </a:cubicBezTo>
                    <a:cubicBezTo>
                      <a:pt x="52" y="13"/>
                      <a:pt x="56" y="15"/>
                      <a:pt x="57" y="18"/>
                    </a:cubicBezTo>
                    <a:cubicBezTo>
                      <a:pt x="60" y="16"/>
                      <a:pt x="60" y="16"/>
                      <a:pt x="60" y="16"/>
                    </a:cubicBezTo>
                    <a:cubicBezTo>
                      <a:pt x="59" y="12"/>
                      <a:pt x="59" y="12"/>
                      <a:pt x="59" y="12"/>
                    </a:cubicBezTo>
                    <a:cubicBezTo>
                      <a:pt x="46" y="10"/>
                      <a:pt x="41" y="0"/>
                      <a:pt x="30" y="0"/>
                    </a:cubicBezTo>
                    <a:close/>
                  </a:path>
                </a:pathLst>
              </a:custGeom>
              <a:solidFill>
                <a:srgbClr val="EDEC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34" name="Freeform 10">
                <a:extLst>
                  <a:ext uri="{FF2B5EF4-FFF2-40B4-BE49-F238E27FC236}">
                    <a16:creationId xmlns:a16="http://schemas.microsoft.com/office/drawing/2014/main" id="{AF486B8F-71A1-EAB7-FA86-E8F0C695D617}"/>
                  </a:ext>
                </a:extLst>
              </p:cNvPr>
              <p:cNvSpPr>
                <a:spLocks/>
              </p:cNvSpPr>
              <p:nvPr/>
            </p:nvSpPr>
            <p:spPr bwMode="auto">
              <a:xfrm>
                <a:off x="3883" y="3134"/>
                <a:ext cx="96" cy="161"/>
              </a:xfrm>
              <a:custGeom>
                <a:avLst/>
                <a:gdLst>
                  <a:gd name="T0" fmla="*/ 27 w 32"/>
                  <a:gd name="T1" fmla="*/ 167 h 50"/>
                  <a:gd name="T2" fmla="*/ 135 w 32"/>
                  <a:gd name="T3" fmla="*/ 602 h 50"/>
                  <a:gd name="T4" fmla="*/ 270 w 32"/>
                  <a:gd name="T5" fmla="*/ 1069 h 50"/>
                  <a:gd name="T6" fmla="*/ 405 w 32"/>
                  <a:gd name="T7" fmla="*/ 1472 h 50"/>
                  <a:gd name="T8" fmla="*/ 513 w 32"/>
                  <a:gd name="T9" fmla="*/ 1668 h 50"/>
                  <a:gd name="T10" fmla="*/ 864 w 32"/>
                  <a:gd name="T11" fmla="*/ 1098 h 50"/>
                  <a:gd name="T12" fmla="*/ 621 w 32"/>
                  <a:gd name="T13" fmla="*/ 869 h 50"/>
                  <a:gd name="T14" fmla="*/ 351 w 32"/>
                  <a:gd name="T15" fmla="*/ 705 h 50"/>
                  <a:gd name="T16" fmla="*/ 135 w 32"/>
                  <a:gd name="T17" fmla="*/ 364 h 50"/>
                  <a:gd name="T18" fmla="*/ 27 w 32"/>
                  <a:gd name="T19" fmla="*/ 0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 h="50">
                    <a:moveTo>
                      <a:pt x="1" y="5"/>
                    </a:moveTo>
                    <a:cubicBezTo>
                      <a:pt x="2" y="10"/>
                      <a:pt x="4" y="14"/>
                      <a:pt x="5" y="18"/>
                    </a:cubicBezTo>
                    <a:cubicBezTo>
                      <a:pt x="7" y="23"/>
                      <a:pt x="8" y="28"/>
                      <a:pt x="10" y="32"/>
                    </a:cubicBezTo>
                    <a:cubicBezTo>
                      <a:pt x="11" y="36"/>
                      <a:pt x="13" y="40"/>
                      <a:pt x="15" y="44"/>
                    </a:cubicBezTo>
                    <a:cubicBezTo>
                      <a:pt x="17" y="46"/>
                      <a:pt x="18" y="48"/>
                      <a:pt x="19" y="50"/>
                    </a:cubicBezTo>
                    <a:cubicBezTo>
                      <a:pt x="20" y="44"/>
                      <a:pt x="25" y="34"/>
                      <a:pt x="32" y="33"/>
                    </a:cubicBezTo>
                    <a:cubicBezTo>
                      <a:pt x="29" y="31"/>
                      <a:pt x="26" y="29"/>
                      <a:pt x="23" y="26"/>
                    </a:cubicBezTo>
                    <a:cubicBezTo>
                      <a:pt x="20" y="24"/>
                      <a:pt x="17" y="23"/>
                      <a:pt x="13" y="21"/>
                    </a:cubicBezTo>
                    <a:cubicBezTo>
                      <a:pt x="10" y="18"/>
                      <a:pt x="7" y="15"/>
                      <a:pt x="5" y="11"/>
                    </a:cubicBezTo>
                    <a:cubicBezTo>
                      <a:pt x="3" y="9"/>
                      <a:pt x="0" y="3"/>
                      <a:pt x="1" y="0"/>
                    </a:cubicBezTo>
                  </a:path>
                </a:pathLst>
              </a:custGeom>
              <a:solidFill>
                <a:srgbClr val="B6AC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35" name="Freeform 11">
                <a:extLst>
                  <a:ext uri="{FF2B5EF4-FFF2-40B4-BE49-F238E27FC236}">
                    <a16:creationId xmlns:a16="http://schemas.microsoft.com/office/drawing/2014/main" id="{6C936CD4-A308-813C-A5D1-057888B48EFD}"/>
                  </a:ext>
                </a:extLst>
              </p:cNvPr>
              <p:cNvSpPr>
                <a:spLocks noEditPoints="1"/>
              </p:cNvSpPr>
              <p:nvPr/>
            </p:nvSpPr>
            <p:spPr bwMode="auto">
              <a:xfrm>
                <a:off x="3880" y="3131"/>
                <a:ext cx="105" cy="170"/>
              </a:xfrm>
              <a:custGeom>
                <a:avLst/>
                <a:gdLst>
                  <a:gd name="T0" fmla="*/ 27 w 35"/>
                  <a:gd name="T1" fmla="*/ 32 h 53"/>
                  <a:gd name="T2" fmla="*/ 0 w 35"/>
                  <a:gd name="T3" fmla="*/ 103 h 53"/>
                  <a:gd name="T4" fmla="*/ 27 w 35"/>
                  <a:gd name="T5" fmla="*/ 164 h 53"/>
                  <a:gd name="T6" fmla="*/ 0 w 35"/>
                  <a:gd name="T7" fmla="*/ 196 h 53"/>
                  <a:gd name="T8" fmla="*/ 0 w 35"/>
                  <a:gd name="T9" fmla="*/ 228 h 53"/>
                  <a:gd name="T10" fmla="*/ 81 w 35"/>
                  <a:gd name="T11" fmla="*/ 494 h 53"/>
                  <a:gd name="T12" fmla="*/ 243 w 35"/>
                  <a:gd name="T13" fmla="*/ 1123 h 53"/>
                  <a:gd name="T14" fmla="*/ 270 w 35"/>
                  <a:gd name="T15" fmla="*/ 1152 h 53"/>
                  <a:gd name="T16" fmla="*/ 405 w 35"/>
                  <a:gd name="T17" fmla="*/ 1524 h 53"/>
                  <a:gd name="T18" fmla="*/ 432 w 35"/>
                  <a:gd name="T19" fmla="*/ 1585 h 53"/>
                  <a:gd name="T20" fmla="*/ 513 w 35"/>
                  <a:gd name="T21" fmla="*/ 1719 h 53"/>
                  <a:gd name="T22" fmla="*/ 540 w 35"/>
                  <a:gd name="T23" fmla="*/ 1748 h 53"/>
                  <a:gd name="T24" fmla="*/ 594 w 35"/>
                  <a:gd name="T25" fmla="*/ 1687 h 53"/>
                  <a:gd name="T26" fmla="*/ 891 w 35"/>
                  <a:gd name="T27" fmla="*/ 1184 h 53"/>
                  <a:gd name="T28" fmla="*/ 945 w 35"/>
                  <a:gd name="T29" fmla="*/ 1152 h 53"/>
                  <a:gd name="T30" fmla="*/ 918 w 35"/>
                  <a:gd name="T31" fmla="*/ 1091 h 53"/>
                  <a:gd name="T32" fmla="*/ 783 w 35"/>
                  <a:gd name="T33" fmla="*/ 956 h 53"/>
                  <a:gd name="T34" fmla="*/ 675 w 35"/>
                  <a:gd name="T35" fmla="*/ 853 h 53"/>
                  <a:gd name="T36" fmla="*/ 513 w 35"/>
                  <a:gd name="T37" fmla="*/ 760 h 53"/>
                  <a:gd name="T38" fmla="*/ 405 w 35"/>
                  <a:gd name="T39" fmla="*/ 658 h 53"/>
                  <a:gd name="T40" fmla="*/ 189 w 35"/>
                  <a:gd name="T41" fmla="*/ 359 h 53"/>
                  <a:gd name="T42" fmla="*/ 81 w 35"/>
                  <a:gd name="T43" fmla="*/ 61 h 53"/>
                  <a:gd name="T44" fmla="*/ 81 w 35"/>
                  <a:gd name="T45" fmla="*/ 0 h 53"/>
                  <a:gd name="T46" fmla="*/ 27 w 35"/>
                  <a:gd name="T47" fmla="*/ 32 h 53"/>
                  <a:gd name="T48" fmla="*/ 513 w 35"/>
                  <a:gd name="T49" fmla="*/ 1524 h 53"/>
                  <a:gd name="T50" fmla="*/ 459 w 35"/>
                  <a:gd name="T51" fmla="*/ 1450 h 53"/>
                  <a:gd name="T52" fmla="*/ 351 w 35"/>
                  <a:gd name="T53" fmla="*/ 1123 h 53"/>
                  <a:gd name="T54" fmla="*/ 324 w 35"/>
                  <a:gd name="T55" fmla="*/ 1091 h 53"/>
                  <a:gd name="T56" fmla="*/ 162 w 35"/>
                  <a:gd name="T57" fmla="*/ 494 h 53"/>
                  <a:gd name="T58" fmla="*/ 351 w 35"/>
                  <a:gd name="T59" fmla="*/ 760 h 53"/>
                  <a:gd name="T60" fmla="*/ 486 w 35"/>
                  <a:gd name="T61" fmla="*/ 824 h 53"/>
                  <a:gd name="T62" fmla="*/ 621 w 35"/>
                  <a:gd name="T63" fmla="*/ 956 h 53"/>
                  <a:gd name="T64" fmla="*/ 729 w 35"/>
                  <a:gd name="T65" fmla="*/ 1058 h 53"/>
                  <a:gd name="T66" fmla="*/ 810 w 35"/>
                  <a:gd name="T67" fmla="*/ 1123 h 53"/>
                  <a:gd name="T68" fmla="*/ 540 w 35"/>
                  <a:gd name="T69" fmla="*/ 1552 h 53"/>
                  <a:gd name="T70" fmla="*/ 513 w 35"/>
                  <a:gd name="T71" fmla="*/ 1524 h 5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5" h="53">
                    <a:moveTo>
                      <a:pt x="1" y="1"/>
                    </a:moveTo>
                    <a:cubicBezTo>
                      <a:pt x="0" y="1"/>
                      <a:pt x="0" y="2"/>
                      <a:pt x="0" y="3"/>
                    </a:cubicBezTo>
                    <a:cubicBezTo>
                      <a:pt x="0" y="3"/>
                      <a:pt x="1" y="4"/>
                      <a:pt x="1" y="5"/>
                    </a:cubicBezTo>
                    <a:cubicBezTo>
                      <a:pt x="1" y="5"/>
                      <a:pt x="0" y="6"/>
                      <a:pt x="0" y="6"/>
                    </a:cubicBezTo>
                    <a:cubicBezTo>
                      <a:pt x="0" y="6"/>
                      <a:pt x="0" y="7"/>
                      <a:pt x="0" y="7"/>
                    </a:cubicBezTo>
                    <a:cubicBezTo>
                      <a:pt x="3" y="15"/>
                      <a:pt x="3" y="15"/>
                      <a:pt x="3" y="15"/>
                    </a:cubicBezTo>
                    <a:cubicBezTo>
                      <a:pt x="9" y="34"/>
                      <a:pt x="9" y="34"/>
                      <a:pt x="9" y="34"/>
                    </a:cubicBezTo>
                    <a:cubicBezTo>
                      <a:pt x="10" y="35"/>
                      <a:pt x="10" y="35"/>
                      <a:pt x="10" y="35"/>
                    </a:cubicBezTo>
                    <a:cubicBezTo>
                      <a:pt x="11" y="39"/>
                      <a:pt x="13" y="42"/>
                      <a:pt x="15" y="46"/>
                    </a:cubicBezTo>
                    <a:cubicBezTo>
                      <a:pt x="15" y="46"/>
                      <a:pt x="16" y="48"/>
                      <a:pt x="16" y="48"/>
                    </a:cubicBezTo>
                    <a:cubicBezTo>
                      <a:pt x="17" y="49"/>
                      <a:pt x="18" y="50"/>
                      <a:pt x="19" y="52"/>
                    </a:cubicBezTo>
                    <a:cubicBezTo>
                      <a:pt x="19" y="52"/>
                      <a:pt x="19" y="53"/>
                      <a:pt x="20" y="53"/>
                    </a:cubicBezTo>
                    <a:cubicBezTo>
                      <a:pt x="21" y="53"/>
                      <a:pt x="21" y="52"/>
                      <a:pt x="22" y="51"/>
                    </a:cubicBezTo>
                    <a:cubicBezTo>
                      <a:pt x="22" y="45"/>
                      <a:pt x="27" y="37"/>
                      <a:pt x="33" y="36"/>
                    </a:cubicBezTo>
                    <a:cubicBezTo>
                      <a:pt x="34" y="36"/>
                      <a:pt x="34" y="35"/>
                      <a:pt x="35" y="35"/>
                    </a:cubicBezTo>
                    <a:cubicBezTo>
                      <a:pt x="35" y="34"/>
                      <a:pt x="35" y="33"/>
                      <a:pt x="34" y="33"/>
                    </a:cubicBezTo>
                    <a:cubicBezTo>
                      <a:pt x="29" y="29"/>
                      <a:pt x="29" y="29"/>
                      <a:pt x="29" y="29"/>
                    </a:cubicBezTo>
                    <a:cubicBezTo>
                      <a:pt x="25" y="26"/>
                      <a:pt x="25" y="26"/>
                      <a:pt x="25" y="26"/>
                    </a:cubicBezTo>
                    <a:cubicBezTo>
                      <a:pt x="25" y="26"/>
                      <a:pt x="19" y="23"/>
                      <a:pt x="19" y="23"/>
                    </a:cubicBezTo>
                    <a:cubicBezTo>
                      <a:pt x="15" y="20"/>
                      <a:pt x="15" y="20"/>
                      <a:pt x="15" y="20"/>
                    </a:cubicBezTo>
                    <a:cubicBezTo>
                      <a:pt x="11" y="18"/>
                      <a:pt x="9" y="14"/>
                      <a:pt x="7" y="11"/>
                    </a:cubicBezTo>
                    <a:cubicBezTo>
                      <a:pt x="3" y="5"/>
                      <a:pt x="3" y="3"/>
                      <a:pt x="3" y="2"/>
                    </a:cubicBezTo>
                    <a:cubicBezTo>
                      <a:pt x="4" y="1"/>
                      <a:pt x="3" y="0"/>
                      <a:pt x="3" y="0"/>
                    </a:cubicBezTo>
                    <a:cubicBezTo>
                      <a:pt x="2" y="0"/>
                      <a:pt x="1" y="0"/>
                      <a:pt x="1" y="1"/>
                    </a:cubicBezTo>
                    <a:close/>
                    <a:moveTo>
                      <a:pt x="19" y="46"/>
                    </a:moveTo>
                    <a:cubicBezTo>
                      <a:pt x="17" y="44"/>
                      <a:pt x="17" y="44"/>
                      <a:pt x="17" y="44"/>
                    </a:cubicBezTo>
                    <a:cubicBezTo>
                      <a:pt x="15" y="41"/>
                      <a:pt x="14" y="38"/>
                      <a:pt x="13" y="34"/>
                    </a:cubicBezTo>
                    <a:cubicBezTo>
                      <a:pt x="12" y="33"/>
                      <a:pt x="12" y="33"/>
                      <a:pt x="12" y="33"/>
                    </a:cubicBezTo>
                    <a:cubicBezTo>
                      <a:pt x="12" y="33"/>
                      <a:pt x="7" y="17"/>
                      <a:pt x="6" y="15"/>
                    </a:cubicBezTo>
                    <a:cubicBezTo>
                      <a:pt x="8" y="18"/>
                      <a:pt x="10" y="21"/>
                      <a:pt x="13" y="23"/>
                    </a:cubicBezTo>
                    <a:cubicBezTo>
                      <a:pt x="18" y="25"/>
                      <a:pt x="18" y="25"/>
                      <a:pt x="18" y="25"/>
                    </a:cubicBezTo>
                    <a:cubicBezTo>
                      <a:pt x="23" y="29"/>
                      <a:pt x="23" y="29"/>
                      <a:pt x="23" y="29"/>
                    </a:cubicBezTo>
                    <a:cubicBezTo>
                      <a:pt x="23" y="29"/>
                      <a:pt x="27" y="32"/>
                      <a:pt x="27" y="32"/>
                    </a:cubicBezTo>
                    <a:cubicBezTo>
                      <a:pt x="27" y="32"/>
                      <a:pt x="29" y="33"/>
                      <a:pt x="30" y="34"/>
                    </a:cubicBezTo>
                    <a:cubicBezTo>
                      <a:pt x="25" y="36"/>
                      <a:pt x="21" y="42"/>
                      <a:pt x="20" y="47"/>
                    </a:cubicBezTo>
                    <a:cubicBezTo>
                      <a:pt x="19" y="47"/>
                      <a:pt x="19" y="46"/>
                      <a:pt x="19" y="4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36" name="Freeform 12">
                <a:extLst>
                  <a:ext uri="{FF2B5EF4-FFF2-40B4-BE49-F238E27FC236}">
                    <a16:creationId xmlns:a16="http://schemas.microsoft.com/office/drawing/2014/main" id="{3F4E5765-D313-9E74-3D13-820465217320}"/>
                  </a:ext>
                </a:extLst>
              </p:cNvPr>
              <p:cNvSpPr>
                <a:spLocks/>
              </p:cNvSpPr>
              <p:nvPr/>
            </p:nvSpPr>
            <p:spPr bwMode="auto">
              <a:xfrm>
                <a:off x="1941" y="1224"/>
                <a:ext cx="129" cy="234"/>
              </a:xfrm>
              <a:custGeom>
                <a:avLst/>
                <a:gdLst>
                  <a:gd name="T0" fmla="*/ 0 w 43"/>
                  <a:gd name="T1" fmla="*/ 760 h 73"/>
                  <a:gd name="T2" fmla="*/ 837 w 43"/>
                  <a:gd name="T3" fmla="*/ 0 h 73"/>
                  <a:gd name="T4" fmla="*/ 1080 w 43"/>
                  <a:gd name="T5" fmla="*/ 1314 h 73"/>
                  <a:gd name="T6" fmla="*/ 351 w 43"/>
                  <a:gd name="T7" fmla="*/ 2241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73">
                    <a:moveTo>
                      <a:pt x="0" y="23"/>
                    </a:moveTo>
                    <a:cubicBezTo>
                      <a:pt x="16" y="25"/>
                      <a:pt x="23" y="10"/>
                      <a:pt x="31" y="0"/>
                    </a:cubicBezTo>
                    <a:cubicBezTo>
                      <a:pt x="31" y="14"/>
                      <a:pt x="39" y="27"/>
                      <a:pt x="40" y="40"/>
                    </a:cubicBezTo>
                    <a:cubicBezTo>
                      <a:pt x="43" y="61"/>
                      <a:pt x="34" y="73"/>
                      <a:pt x="13" y="68"/>
                    </a:cubicBezTo>
                  </a:path>
                </a:pathLst>
              </a:custGeom>
              <a:solidFill>
                <a:srgbClr val="B6AC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37" name="Freeform 13">
                <a:extLst>
                  <a:ext uri="{FF2B5EF4-FFF2-40B4-BE49-F238E27FC236}">
                    <a16:creationId xmlns:a16="http://schemas.microsoft.com/office/drawing/2014/main" id="{A59E6908-EB49-4108-8D86-E872E0FA7098}"/>
                  </a:ext>
                </a:extLst>
              </p:cNvPr>
              <p:cNvSpPr>
                <a:spLocks/>
              </p:cNvSpPr>
              <p:nvPr/>
            </p:nvSpPr>
            <p:spPr bwMode="auto">
              <a:xfrm>
                <a:off x="1395" y="973"/>
                <a:ext cx="2934" cy="2566"/>
              </a:xfrm>
              <a:custGeom>
                <a:avLst/>
                <a:gdLst>
                  <a:gd name="T0" fmla="*/ 271 w 973"/>
                  <a:gd name="T1" fmla="*/ 15396 h 798"/>
                  <a:gd name="T2" fmla="*/ 654 w 973"/>
                  <a:gd name="T3" fmla="*/ 11168 h 798"/>
                  <a:gd name="T4" fmla="*/ 2883 w 973"/>
                  <a:gd name="T5" fmla="*/ 5656 h 798"/>
                  <a:gd name="T6" fmla="*/ 5756 w 973"/>
                  <a:gd name="T7" fmla="*/ 3691 h 798"/>
                  <a:gd name="T8" fmla="*/ 7101 w 973"/>
                  <a:gd name="T9" fmla="*/ 1666 h 798"/>
                  <a:gd name="T10" fmla="*/ 9875 w 973"/>
                  <a:gd name="T11" fmla="*/ 662 h 798"/>
                  <a:gd name="T12" fmla="*/ 13021 w 973"/>
                  <a:gd name="T13" fmla="*/ 1457 h 798"/>
                  <a:gd name="T14" fmla="*/ 13657 w 973"/>
                  <a:gd name="T15" fmla="*/ 3920 h 798"/>
                  <a:gd name="T16" fmla="*/ 12722 w 973"/>
                  <a:gd name="T17" fmla="*/ 6679 h 798"/>
                  <a:gd name="T18" fmla="*/ 11513 w 973"/>
                  <a:gd name="T19" fmla="*/ 6753 h 798"/>
                  <a:gd name="T20" fmla="*/ 13440 w 973"/>
                  <a:gd name="T21" fmla="*/ 6720 h 798"/>
                  <a:gd name="T22" fmla="*/ 12858 w 973"/>
                  <a:gd name="T23" fmla="*/ 8676 h 798"/>
                  <a:gd name="T24" fmla="*/ 13684 w 973"/>
                  <a:gd name="T25" fmla="*/ 9245 h 798"/>
                  <a:gd name="T26" fmla="*/ 15249 w 973"/>
                  <a:gd name="T27" fmla="*/ 8811 h 798"/>
                  <a:gd name="T28" fmla="*/ 14504 w 973"/>
                  <a:gd name="T29" fmla="*/ 8643 h 798"/>
                  <a:gd name="T30" fmla="*/ 13931 w 973"/>
                  <a:gd name="T31" fmla="*/ 6720 h 798"/>
                  <a:gd name="T32" fmla="*/ 14857 w 973"/>
                  <a:gd name="T33" fmla="*/ 6081 h 798"/>
                  <a:gd name="T34" fmla="*/ 13738 w 973"/>
                  <a:gd name="T35" fmla="*/ 5222 h 798"/>
                  <a:gd name="T36" fmla="*/ 13904 w 973"/>
                  <a:gd name="T37" fmla="*/ 2222 h 798"/>
                  <a:gd name="T38" fmla="*/ 14884 w 973"/>
                  <a:gd name="T39" fmla="*/ 299 h 798"/>
                  <a:gd name="T40" fmla="*/ 18813 w 973"/>
                  <a:gd name="T41" fmla="*/ 2129 h 798"/>
                  <a:gd name="T42" fmla="*/ 22013 w 973"/>
                  <a:gd name="T43" fmla="*/ 2865 h 798"/>
                  <a:gd name="T44" fmla="*/ 24024 w 973"/>
                  <a:gd name="T45" fmla="*/ 4383 h 798"/>
                  <a:gd name="T46" fmla="*/ 25251 w 973"/>
                  <a:gd name="T47" fmla="*/ 7910 h 798"/>
                  <a:gd name="T48" fmla="*/ 26569 w 973"/>
                  <a:gd name="T49" fmla="*/ 12335 h 798"/>
                  <a:gd name="T50" fmla="*/ 26542 w 973"/>
                  <a:gd name="T51" fmla="*/ 15695 h 798"/>
                  <a:gd name="T52" fmla="*/ 25414 w 973"/>
                  <a:gd name="T53" fmla="*/ 18084 h 798"/>
                  <a:gd name="T54" fmla="*/ 25414 w 973"/>
                  <a:gd name="T55" fmla="*/ 21940 h 798"/>
                  <a:gd name="T56" fmla="*/ 22676 w 973"/>
                  <a:gd name="T57" fmla="*/ 22313 h 798"/>
                  <a:gd name="T58" fmla="*/ 21741 w 973"/>
                  <a:gd name="T59" fmla="*/ 25663 h 798"/>
                  <a:gd name="T60" fmla="*/ 19440 w 973"/>
                  <a:gd name="T61" fmla="*/ 25467 h 798"/>
                  <a:gd name="T62" fmla="*/ 16775 w 973"/>
                  <a:gd name="T63" fmla="*/ 24837 h 798"/>
                  <a:gd name="T64" fmla="*/ 16232 w 973"/>
                  <a:gd name="T65" fmla="*/ 23637 h 798"/>
                  <a:gd name="T66" fmla="*/ 15740 w 973"/>
                  <a:gd name="T67" fmla="*/ 21641 h 798"/>
                  <a:gd name="T68" fmla="*/ 15412 w 973"/>
                  <a:gd name="T69" fmla="*/ 20017 h 798"/>
                  <a:gd name="T70" fmla="*/ 14613 w 973"/>
                  <a:gd name="T71" fmla="*/ 20213 h 798"/>
                  <a:gd name="T72" fmla="*/ 13684 w 973"/>
                  <a:gd name="T73" fmla="*/ 19779 h 798"/>
                  <a:gd name="T74" fmla="*/ 12010 w 973"/>
                  <a:gd name="T75" fmla="*/ 19853 h 798"/>
                  <a:gd name="T76" fmla="*/ 11766 w 973"/>
                  <a:gd name="T77" fmla="*/ 21081 h 798"/>
                  <a:gd name="T78" fmla="*/ 11130 w 973"/>
                  <a:gd name="T79" fmla="*/ 23409 h 798"/>
                  <a:gd name="T80" fmla="*/ 10147 w 973"/>
                  <a:gd name="T81" fmla="*/ 25705 h 798"/>
                  <a:gd name="T82" fmla="*/ 6501 w 973"/>
                  <a:gd name="T83" fmla="*/ 25663 h 798"/>
                  <a:gd name="T84" fmla="*/ 3046 w 973"/>
                  <a:gd name="T85" fmla="*/ 23666 h 798"/>
                  <a:gd name="T86" fmla="*/ 1891 w 973"/>
                  <a:gd name="T87" fmla="*/ 22374 h 798"/>
                  <a:gd name="T88" fmla="*/ 2301 w 973"/>
                  <a:gd name="T89" fmla="*/ 16689 h 79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73" h="798">
                    <a:moveTo>
                      <a:pt x="70" y="498"/>
                    </a:moveTo>
                    <a:cubicBezTo>
                      <a:pt x="45" y="496"/>
                      <a:pt x="16" y="483"/>
                      <a:pt x="10" y="463"/>
                    </a:cubicBezTo>
                    <a:cubicBezTo>
                      <a:pt x="0" y="428"/>
                      <a:pt x="6" y="391"/>
                      <a:pt x="47" y="392"/>
                    </a:cubicBezTo>
                    <a:cubicBezTo>
                      <a:pt x="15" y="378"/>
                      <a:pt x="19" y="370"/>
                      <a:pt x="24" y="336"/>
                    </a:cubicBezTo>
                    <a:cubicBezTo>
                      <a:pt x="30" y="302"/>
                      <a:pt x="43" y="291"/>
                      <a:pt x="72" y="277"/>
                    </a:cubicBezTo>
                    <a:cubicBezTo>
                      <a:pt x="19" y="264"/>
                      <a:pt x="68" y="176"/>
                      <a:pt x="105" y="170"/>
                    </a:cubicBezTo>
                    <a:cubicBezTo>
                      <a:pt x="83" y="127"/>
                      <a:pt x="181" y="66"/>
                      <a:pt x="208" y="119"/>
                    </a:cubicBezTo>
                    <a:cubicBezTo>
                      <a:pt x="210" y="111"/>
                      <a:pt x="210" y="111"/>
                      <a:pt x="210" y="111"/>
                    </a:cubicBezTo>
                    <a:cubicBezTo>
                      <a:pt x="210" y="95"/>
                      <a:pt x="207" y="75"/>
                      <a:pt x="216" y="65"/>
                    </a:cubicBezTo>
                    <a:cubicBezTo>
                      <a:pt x="224" y="56"/>
                      <a:pt x="248" y="54"/>
                      <a:pt x="259" y="50"/>
                    </a:cubicBezTo>
                    <a:cubicBezTo>
                      <a:pt x="301" y="36"/>
                      <a:pt x="317" y="30"/>
                      <a:pt x="341" y="73"/>
                    </a:cubicBezTo>
                    <a:cubicBezTo>
                      <a:pt x="344" y="47"/>
                      <a:pt x="332" y="31"/>
                      <a:pt x="360" y="20"/>
                    </a:cubicBezTo>
                    <a:cubicBezTo>
                      <a:pt x="381" y="12"/>
                      <a:pt x="403" y="14"/>
                      <a:pt x="425" y="9"/>
                    </a:cubicBezTo>
                    <a:cubicBezTo>
                      <a:pt x="463" y="0"/>
                      <a:pt x="487" y="26"/>
                      <a:pt x="475" y="44"/>
                    </a:cubicBezTo>
                    <a:cubicBezTo>
                      <a:pt x="491" y="37"/>
                      <a:pt x="490" y="58"/>
                      <a:pt x="495" y="67"/>
                    </a:cubicBezTo>
                    <a:cubicBezTo>
                      <a:pt x="501" y="87"/>
                      <a:pt x="498" y="94"/>
                      <a:pt x="498" y="118"/>
                    </a:cubicBezTo>
                    <a:cubicBezTo>
                      <a:pt x="498" y="141"/>
                      <a:pt x="490" y="158"/>
                      <a:pt x="495" y="169"/>
                    </a:cubicBezTo>
                    <a:cubicBezTo>
                      <a:pt x="499" y="181"/>
                      <a:pt x="473" y="201"/>
                      <a:pt x="464" y="201"/>
                    </a:cubicBezTo>
                    <a:cubicBezTo>
                      <a:pt x="456" y="202"/>
                      <a:pt x="436" y="205"/>
                      <a:pt x="424" y="197"/>
                    </a:cubicBezTo>
                    <a:cubicBezTo>
                      <a:pt x="417" y="193"/>
                      <a:pt x="410" y="195"/>
                      <a:pt x="420" y="203"/>
                    </a:cubicBezTo>
                    <a:cubicBezTo>
                      <a:pt x="426" y="207"/>
                      <a:pt x="457" y="205"/>
                      <a:pt x="470" y="202"/>
                    </a:cubicBezTo>
                    <a:cubicBezTo>
                      <a:pt x="480" y="199"/>
                      <a:pt x="486" y="198"/>
                      <a:pt x="490" y="202"/>
                    </a:cubicBezTo>
                    <a:cubicBezTo>
                      <a:pt x="498" y="213"/>
                      <a:pt x="505" y="245"/>
                      <a:pt x="496" y="254"/>
                    </a:cubicBezTo>
                    <a:cubicBezTo>
                      <a:pt x="487" y="262"/>
                      <a:pt x="482" y="259"/>
                      <a:pt x="469" y="261"/>
                    </a:cubicBezTo>
                    <a:cubicBezTo>
                      <a:pt x="451" y="258"/>
                      <a:pt x="438" y="256"/>
                      <a:pt x="438" y="261"/>
                    </a:cubicBezTo>
                    <a:cubicBezTo>
                      <a:pt x="438" y="266"/>
                      <a:pt x="454" y="278"/>
                      <a:pt x="499" y="278"/>
                    </a:cubicBezTo>
                    <a:cubicBezTo>
                      <a:pt x="512" y="278"/>
                      <a:pt x="542" y="278"/>
                      <a:pt x="558" y="270"/>
                    </a:cubicBezTo>
                    <a:cubicBezTo>
                      <a:pt x="564" y="268"/>
                      <a:pt x="562" y="263"/>
                      <a:pt x="556" y="265"/>
                    </a:cubicBezTo>
                    <a:cubicBezTo>
                      <a:pt x="550" y="267"/>
                      <a:pt x="541" y="262"/>
                      <a:pt x="528" y="260"/>
                    </a:cubicBezTo>
                    <a:cubicBezTo>
                      <a:pt x="529" y="260"/>
                      <a:pt x="529" y="260"/>
                      <a:pt x="529" y="260"/>
                    </a:cubicBezTo>
                    <a:cubicBezTo>
                      <a:pt x="516" y="256"/>
                      <a:pt x="512" y="259"/>
                      <a:pt x="511" y="247"/>
                    </a:cubicBezTo>
                    <a:cubicBezTo>
                      <a:pt x="510" y="235"/>
                      <a:pt x="503" y="217"/>
                      <a:pt x="508" y="202"/>
                    </a:cubicBezTo>
                    <a:cubicBezTo>
                      <a:pt x="511" y="191"/>
                      <a:pt x="521" y="189"/>
                      <a:pt x="527" y="189"/>
                    </a:cubicBezTo>
                    <a:cubicBezTo>
                      <a:pt x="539" y="190"/>
                      <a:pt x="550" y="188"/>
                      <a:pt x="542" y="183"/>
                    </a:cubicBezTo>
                    <a:cubicBezTo>
                      <a:pt x="535" y="178"/>
                      <a:pt x="509" y="183"/>
                      <a:pt x="507" y="176"/>
                    </a:cubicBezTo>
                    <a:cubicBezTo>
                      <a:pt x="504" y="169"/>
                      <a:pt x="499" y="165"/>
                      <a:pt x="501" y="157"/>
                    </a:cubicBezTo>
                    <a:cubicBezTo>
                      <a:pt x="502" y="148"/>
                      <a:pt x="503" y="139"/>
                      <a:pt x="503" y="123"/>
                    </a:cubicBezTo>
                    <a:cubicBezTo>
                      <a:pt x="503" y="100"/>
                      <a:pt x="501" y="87"/>
                      <a:pt x="507" y="67"/>
                    </a:cubicBezTo>
                    <a:cubicBezTo>
                      <a:pt x="511" y="58"/>
                      <a:pt x="508" y="21"/>
                      <a:pt x="540" y="10"/>
                    </a:cubicBezTo>
                    <a:cubicBezTo>
                      <a:pt x="543" y="9"/>
                      <a:pt x="543" y="9"/>
                      <a:pt x="543" y="9"/>
                    </a:cubicBezTo>
                    <a:cubicBezTo>
                      <a:pt x="561" y="6"/>
                      <a:pt x="626" y="13"/>
                      <a:pt x="649" y="22"/>
                    </a:cubicBezTo>
                    <a:cubicBezTo>
                      <a:pt x="672" y="31"/>
                      <a:pt x="687" y="43"/>
                      <a:pt x="686" y="64"/>
                    </a:cubicBezTo>
                    <a:cubicBezTo>
                      <a:pt x="696" y="47"/>
                      <a:pt x="720" y="46"/>
                      <a:pt x="741" y="56"/>
                    </a:cubicBezTo>
                    <a:cubicBezTo>
                      <a:pt x="762" y="66"/>
                      <a:pt x="783" y="74"/>
                      <a:pt x="803" y="86"/>
                    </a:cubicBezTo>
                    <a:cubicBezTo>
                      <a:pt x="823" y="98"/>
                      <a:pt x="831" y="124"/>
                      <a:pt x="827" y="137"/>
                    </a:cubicBezTo>
                    <a:cubicBezTo>
                      <a:pt x="842" y="114"/>
                      <a:pt x="863" y="124"/>
                      <a:pt x="876" y="132"/>
                    </a:cubicBezTo>
                    <a:cubicBezTo>
                      <a:pt x="889" y="140"/>
                      <a:pt x="908" y="165"/>
                      <a:pt x="923" y="182"/>
                    </a:cubicBezTo>
                    <a:cubicBezTo>
                      <a:pt x="938" y="199"/>
                      <a:pt x="926" y="233"/>
                      <a:pt x="921" y="238"/>
                    </a:cubicBezTo>
                    <a:cubicBezTo>
                      <a:pt x="940" y="236"/>
                      <a:pt x="959" y="253"/>
                      <a:pt x="966" y="287"/>
                    </a:cubicBezTo>
                    <a:cubicBezTo>
                      <a:pt x="973" y="321"/>
                      <a:pt x="968" y="356"/>
                      <a:pt x="969" y="371"/>
                    </a:cubicBezTo>
                    <a:cubicBezTo>
                      <a:pt x="970" y="386"/>
                      <a:pt x="950" y="402"/>
                      <a:pt x="941" y="405"/>
                    </a:cubicBezTo>
                    <a:cubicBezTo>
                      <a:pt x="962" y="412"/>
                      <a:pt x="967" y="441"/>
                      <a:pt x="968" y="472"/>
                    </a:cubicBezTo>
                    <a:cubicBezTo>
                      <a:pt x="969" y="503"/>
                      <a:pt x="970" y="511"/>
                      <a:pt x="961" y="525"/>
                    </a:cubicBezTo>
                    <a:cubicBezTo>
                      <a:pt x="952" y="539"/>
                      <a:pt x="933" y="545"/>
                      <a:pt x="927" y="544"/>
                    </a:cubicBezTo>
                    <a:cubicBezTo>
                      <a:pt x="938" y="552"/>
                      <a:pt x="957" y="563"/>
                      <a:pt x="956" y="590"/>
                    </a:cubicBezTo>
                    <a:cubicBezTo>
                      <a:pt x="956" y="620"/>
                      <a:pt x="935" y="645"/>
                      <a:pt x="927" y="660"/>
                    </a:cubicBezTo>
                    <a:cubicBezTo>
                      <a:pt x="911" y="688"/>
                      <a:pt x="898" y="697"/>
                      <a:pt x="887" y="706"/>
                    </a:cubicBezTo>
                    <a:cubicBezTo>
                      <a:pt x="876" y="715"/>
                      <a:pt x="830" y="699"/>
                      <a:pt x="827" y="671"/>
                    </a:cubicBezTo>
                    <a:cubicBezTo>
                      <a:pt x="826" y="687"/>
                      <a:pt x="836" y="708"/>
                      <a:pt x="846" y="725"/>
                    </a:cubicBezTo>
                    <a:cubicBezTo>
                      <a:pt x="856" y="742"/>
                      <a:pt x="834" y="758"/>
                      <a:pt x="793" y="772"/>
                    </a:cubicBezTo>
                    <a:cubicBezTo>
                      <a:pt x="752" y="786"/>
                      <a:pt x="733" y="794"/>
                      <a:pt x="717" y="792"/>
                    </a:cubicBezTo>
                    <a:cubicBezTo>
                      <a:pt x="701" y="790"/>
                      <a:pt x="709" y="766"/>
                      <a:pt x="709" y="766"/>
                    </a:cubicBezTo>
                    <a:cubicBezTo>
                      <a:pt x="705" y="784"/>
                      <a:pt x="690" y="792"/>
                      <a:pt x="667" y="788"/>
                    </a:cubicBezTo>
                    <a:cubicBezTo>
                      <a:pt x="644" y="784"/>
                      <a:pt x="615" y="759"/>
                      <a:pt x="612" y="747"/>
                    </a:cubicBezTo>
                    <a:cubicBezTo>
                      <a:pt x="609" y="735"/>
                      <a:pt x="626" y="717"/>
                      <a:pt x="632" y="713"/>
                    </a:cubicBezTo>
                    <a:cubicBezTo>
                      <a:pt x="617" y="718"/>
                      <a:pt x="605" y="739"/>
                      <a:pt x="592" y="711"/>
                    </a:cubicBezTo>
                    <a:cubicBezTo>
                      <a:pt x="587" y="701"/>
                      <a:pt x="575" y="687"/>
                      <a:pt x="568" y="670"/>
                    </a:cubicBezTo>
                    <a:cubicBezTo>
                      <a:pt x="566" y="665"/>
                      <a:pt x="574" y="657"/>
                      <a:pt x="574" y="651"/>
                    </a:cubicBezTo>
                    <a:cubicBezTo>
                      <a:pt x="572" y="644"/>
                      <a:pt x="562" y="639"/>
                      <a:pt x="562" y="631"/>
                    </a:cubicBezTo>
                    <a:cubicBezTo>
                      <a:pt x="557" y="610"/>
                      <a:pt x="562" y="602"/>
                      <a:pt x="562" y="602"/>
                    </a:cubicBezTo>
                    <a:cubicBezTo>
                      <a:pt x="555" y="608"/>
                      <a:pt x="567" y="590"/>
                      <a:pt x="561" y="590"/>
                    </a:cubicBezTo>
                    <a:cubicBezTo>
                      <a:pt x="560" y="600"/>
                      <a:pt x="549" y="609"/>
                      <a:pt x="533" y="608"/>
                    </a:cubicBezTo>
                    <a:cubicBezTo>
                      <a:pt x="516" y="608"/>
                      <a:pt x="511" y="595"/>
                      <a:pt x="499" y="595"/>
                    </a:cubicBezTo>
                    <a:cubicBezTo>
                      <a:pt x="499" y="595"/>
                      <a:pt x="499" y="595"/>
                      <a:pt x="499" y="595"/>
                    </a:cubicBezTo>
                    <a:cubicBezTo>
                      <a:pt x="487" y="595"/>
                      <a:pt x="483" y="608"/>
                      <a:pt x="466" y="608"/>
                    </a:cubicBezTo>
                    <a:cubicBezTo>
                      <a:pt x="450" y="609"/>
                      <a:pt x="440" y="607"/>
                      <a:pt x="438" y="597"/>
                    </a:cubicBezTo>
                    <a:cubicBezTo>
                      <a:pt x="432" y="597"/>
                      <a:pt x="419" y="599"/>
                      <a:pt x="424" y="601"/>
                    </a:cubicBezTo>
                    <a:cubicBezTo>
                      <a:pt x="432" y="605"/>
                      <a:pt x="447" y="622"/>
                      <a:pt x="429" y="634"/>
                    </a:cubicBezTo>
                    <a:cubicBezTo>
                      <a:pt x="410" y="646"/>
                      <a:pt x="409" y="633"/>
                      <a:pt x="421" y="650"/>
                    </a:cubicBezTo>
                    <a:cubicBezTo>
                      <a:pt x="434" y="666"/>
                      <a:pt x="417" y="687"/>
                      <a:pt x="406" y="704"/>
                    </a:cubicBezTo>
                    <a:cubicBezTo>
                      <a:pt x="396" y="721"/>
                      <a:pt x="394" y="740"/>
                      <a:pt x="370" y="729"/>
                    </a:cubicBezTo>
                    <a:cubicBezTo>
                      <a:pt x="398" y="758"/>
                      <a:pt x="370" y="773"/>
                      <a:pt x="370" y="773"/>
                    </a:cubicBezTo>
                    <a:cubicBezTo>
                      <a:pt x="370" y="773"/>
                      <a:pt x="337" y="796"/>
                      <a:pt x="312" y="794"/>
                    </a:cubicBezTo>
                    <a:cubicBezTo>
                      <a:pt x="287" y="792"/>
                      <a:pt x="245" y="798"/>
                      <a:pt x="237" y="772"/>
                    </a:cubicBezTo>
                    <a:cubicBezTo>
                      <a:pt x="229" y="791"/>
                      <a:pt x="169" y="775"/>
                      <a:pt x="140" y="756"/>
                    </a:cubicBezTo>
                    <a:cubicBezTo>
                      <a:pt x="124" y="742"/>
                      <a:pt x="103" y="740"/>
                      <a:pt x="111" y="712"/>
                    </a:cubicBezTo>
                    <a:cubicBezTo>
                      <a:pt x="117" y="690"/>
                      <a:pt x="149" y="686"/>
                      <a:pt x="154" y="665"/>
                    </a:cubicBezTo>
                    <a:cubicBezTo>
                      <a:pt x="133" y="684"/>
                      <a:pt x="93" y="692"/>
                      <a:pt x="69" y="673"/>
                    </a:cubicBezTo>
                    <a:cubicBezTo>
                      <a:pt x="49" y="657"/>
                      <a:pt x="48" y="628"/>
                      <a:pt x="41" y="606"/>
                    </a:cubicBezTo>
                    <a:cubicBezTo>
                      <a:pt x="26" y="552"/>
                      <a:pt x="18" y="506"/>
                      <a:pt x="84" y="502"/>
                    </a:cubicBezTo>
                    <a:lnTo>
                      <a:pt x="70" y="498"/>
                    </a:lnTo>
                    <a:close/>
                  </a:path>
                </a:pathLst>
              </a:cu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38" name="Freeform 14">
                <a:extLst>
                  <a:ext uri="{FF2B5EF4-FFF2-40B4-BE49-F238E27FC236}">
                    <a16:creationId xmlns:a16="http://schemas.microsoft.com/office/drawing/2014/main" id="{362FB6D6-78E7-407B-BCE2-EBDF8373BF7F}"/>
                  </a:ext>
                </a:extLst>
              </p:cNvPr>
              <p:cNvSpPr>
                <a:spLocks/>
              </p:cNvSpPr>
              <p:nvPr/>
            </p:nvSpPr>
            <p:spPr bwMode="auto">
              <a:xfrm>
                <a:off x="3216" y="2787"/>
                <a:ext cx="974" cy="640"/>
              </a:xfrm>
              <a:custGeom>
                <a:avLst/>
                <a:gdLst>
                  <a:gd name="T0" fmla="*/ 217 w 323"/>
                  <a:gd name="T1" fmla="*/ 2132 h 199"/>
                  <a:gd name="T2" fmla="*/ 136 w 323"/>
                  <a:gd name="T3" fmla="*/ 3361 h 199"/>
                  <a:gd name="T4" fmla="*/ 492 w 323"/>
                  <a:gd name="T5" fmla="*/ 4023 h 199"/>
                  <a:gd name="T6" fmla="*/ 709 w 323"/>
                  <a:gd name="T7" fmla="*/ 3393 h 199"/>
                  <a:gd name="T8" fmla="*/ 1209 w 323"/>
                  <a:gd name="T9" fmla="*/ 3226 h 199"/>
                  <a:gd name="T10" fmla="*/ 1999 w 323"/>
                  <a:gd name="T11" fmla="*/ 3827 h 199"/>
                  <a:gd name="T12" fmla="*/ 1728 w 323"/>
                  <a:gd name="T13" fmla="*/ 5152 h 199"/>
                  <a:gd name="T14" fmla="*/ 1755 w 323"/>
                  <a:gd name="T15" fmla="*/ 5792 h 199"/>
                  <a:gd name="T16" fmla="*/ 1565 w 323"/>
                  <a:gd name="T17" fmla="*/ 6156 h 199"/>
                  <a:gd name="T18" fmla="*/ 1972 w 323"/>
                  <a:gd name="T19" fmla="*/ 6217 h 199"/>
                  <a:gd name="T20" fmla="*/ 2192 w 323"/>
                  <a:gd name="T21" fmla="*/ 6287 h 199"/>
                  <a:gd name="T22" fmla="*/ 2666 w 323"/>
                  <a:gd name="T23" fmla="*/ 6021 h 199"/>
                  <a:gd name="T24" fmla="*/ 3181 w 323"/>
                  <a:gd name="T25" fmla="*/ 5918 h 199"/>
                  <a:gd name="T26" fmla="*/ 3700 w 323"/>
                  <a:gd name="T27" fmla="*/ 6287 h 199"/>
                  <a:gd name="T28" fmla="*/ 4991 w 323"/>
                  <a:gd name="T29" fmla="*/ 6185 h 199"/>
                  <a:gd name="T30" fmla="*/ 5564 w 323"/>
                  <a:gd name="T31" fmla="*/ 5120 h 199"/>
                  <a:gd name="T32" fmla="*/ 5428 w 323"/>
                  <a:gd name="T33" fmla="*/ 4355 h 199"/>
                  <a:gd name="T34" fmla="*/ 5401 w 323"/>
                  <a:gd name="T35" fmla="*/ 3589 h 199"/>
                  <a:gd name="T36" fmla="*/ 5102 w 323"/>
                  <a:gd name="T37" fmla="*/ 2898 h 199"/>
                  <a:gd name="T38" fmla="*/ 5211 w 323"/>
                  <a:gd name="T39" fmla="*/ 2132 h 199"/>
                  <a:gd name="T40" fmla="*/ 6257 w 323"/>
                  <a:gd name="T41" fmla="*/ 1801 h 199"/>
                  <a:gd name="T42" fmla="*/ 6939 w 323"/>
                  <a:gd name="T43" fmla="*/ 2264 h 199"/>
                  <a:gd name="T44" fmla="*/ 7047 w 323"/>
                  <a:gd name="T45" fmla="*/ 3165 h 199"/>
                  <a:gd name="T46" fmla="*/ 7291 w 323"/>
                  <a:gd name="T47" fmla="*/ 3660 h 199"/>
                  <a:gd name="T48" fmla="*/ 7702 w 323"/>
                  <a:gd name="T49" fmla="*/ 3496 h 199"/>
                  <a:gd name="T50" fmla="*/ 8558 w 323"/>
                  <a:gd name="T51" fmla="*/ 2161 h 199"/>
                  <a:gd name="T52" fmla="*/ 8612 w 323"/>
                  <a:gd name="T53" fmla="*/ 663 h 199"/>
                  <a:gd name="T54" fmla="*/ 7376 w 323"/>
                  <a:gd name="T55" fmla="*/ 135 h 199"/>
                  <a:gd name="T56" fmla="*/ 6164 w 323"/>
                  <a:gd name="T57" fmla="*/ 270 h 199"/>
                  <a:gd name="T58" fmla="*/ 4774 w 323"/>
                  <a:gd name="T59" fmla="*/ 363 h 199"/>
                  <a:gd name="T60" fmla="*/ 2910 w 323"/>
                  <a:gd name="T61" fmla="*/ 798 h 199"/>
                  <a:gd name="T62" fmla="*/ 1782 w 323"/>
                  <a:gd name="T63" fmla="*/ 1666 h 199"/>
                  <a:gd name="T64" fmla="*/ 217 w 323"/>
                  <a:gd name="T65" fmla="*/ 2132 h 1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23" h="199">
                    <a:moveTo>
                      <a:pt x="8" y="64"/>
                    </a:moveTo>
                    <a:cubicBezTo>
                      <a:pt x="0" y="69"/>
                      <a:pt x="7" y="93"/>
                      <a:pt x="5" y="101"/>
                    </a:cubicBezTo>
                    <a:cubicBezTo>
                      <a:pt x="3" y="109"/>
                      <a:pt x="10" y="136"/>
                      <a:pt x="18" y="121"/>
                    </a:cubicBezTo>
                    <a:cubicBezTo>
                      <a:pt x="22" y="115"/>
                      <a:pt x="21" y="107"/>
                      <a:pt x="26" y="102"/>
                    </a:cubicBezTo>
                    <a:cubicBezTo>
                      <a:pt x="30" y="97"/>
                      <a:pt x="38" y="97"/>
                      <a:pt x="44" y="97"/>
                    </a:cubicBezTo>
                    <a:cubicBezTo>
                      <a:pt x="58" y="97"/>
                      <a:pt x="70" y="99"/>
                      <a:pt x="73" y="115"/>
                    </a:cubicBezTo>
                    <a:cubicBezTo>
                      <a:pt x="76" y="132"/>
                      <a:pt x="61" y="139"/>
                      <a:pt x="63" y="155"/>
                    </a:cubicBezTo>
                    <a:cubicBezTo>
                      <a:pt x="64" y="161"/>
                      <a:pt x="68" y="168"/>
                      <a:pt x="64" y="174"/>
                    </a:cubicBezTo>
                    <a:cubicBezTo>
                      <a:pt x="61" y="178"/>
                      <a:pt x="51" y="179"/>
                      <a:pt x="57" y="185"/>
                    </a:cubicBezTo>
                    <a:cubicBezTo>
                      <a:pt x="59" y="186"/>
                      <a:pt x="69" y="186"/>
                      <a:pt x="72" y="187"/>
                    </a:cubicBezTo>
                    <a:cubicBezTo>
                      <a:pt x="75" y="188"/>
                      <a:pt x="77" y="189"/>
                      <a:pt x="80" y="189"/>
                    </a:cubicBezTo>
                    <a:cubicBezTo>
                      <a:pt x="86" y="188"/>
                      <a:pt x="91" y="184"/>
                      <a:pt x="97" y="181"/>
                    </a:cubicBezTo>
                    <a:cubicBezTo>
                      <a:pt x="103" y="177"/>
                      <a:pt x="109" y="177"/>
                      <a:pt x="116" y="178"/>
                    </a:cubicBezTo>
                    <a:cubicBezTo>
                      <a:pt x="126" y="179"/>
                      <a:pt x="128" y="183"/>
                      <a:pt x="135" y="189"/>
                    </a:cubicBezTo>
                    <a:cubicBezTo>
                      <a:pt x="146" y="199"/>
                      <a:pt x="169" y="191"/>
                      <a:pt x="182" y="186"/>
                    </a:cubicBezTo>
                    <a:cubicBezTo>
                      <a:pt x="192" y="177"/>
                      <a:pt x="204" y="168"/>
                      <a:pt x="203" y="154"/>
                    </a:cubicBezTo>
                    <a:cubicBezTo>
                      <a:pt x="202" y="146"/>
                      <a:pt x="200" y="139"/>
                      <a:pt x="198" y="131"/>
                    </a:cubicBezTo>
                    <a:cubicBezTo>
                      <a:pt x="197" y="124"/>
                      <a:pt x="198" y="115"/>
                      <a:pt x="197" y="108"/>
                    </a:cubicBezTo>
                    <a:cubicBezTo>
                      <a:pt x="196" y="99"/>
                      <a:pt x="188" y="95"/>
                      <a:pt x="186" y="87"/>
                    </a:cubicBezTo>
                    <a:cubicBezTo>
                      <a:pt x="185" y="81"/>
                      <a:pt x="187" y="70"/>
                      <a:pt x="190" y="64"/>
                    </a:cubicBezTo>
                    <a:cubicBezTo>
                      <a:pt x="198" y="50"/>
                      <a:pt x="214" y="48"/>
                      <a:pt x="228" y="54"/>
                    </a:cubicBezTo>
                    <a:cubicBezTo>
                      <a:pt x="236" y="58"/>
                      <a:pt x="246" y="63"/>
                      <a:pt x="253" y="68"/>
                    </a:cubicBezTo>
                    <a:cubicBezTo>
                      <a:pt x="262" y="75"/>
                      <a:pt x="260" y="85"/>
                      <a:pt x="257" y="95"/>
                    </a:cubicBezTo>
                    <a:cubicBezTo>
                      <a:pt x="254" y="104"/>
                      <a:pt x="255" y="108"/>
                      <a:pt x="266" y="110"/>
                    </a:cubicBezTo>
                    <a:cubicBezTo>
                      <a:pt x="272" y="111"/>
                      <a:pt x="276" y="109"/>
                      <a:pt x="281" y="105"/>
                    </a:cubicBezTo>
                    <a:cubicBezTo>
                      <a:pt x="293" y="95"/>
                      <a:pt x="306" y="79"/>
                      <a:pt x="312" y="65"/>
                    </a:cubicBezTo>
                    <a:cubicBezTo>
                      <a:pt x="318" y="53"/>
                      <a:pt x="323" y="31"/>
                      <a:pt x="314" y="20"/>
                    </a:cubicBezTo>
                    <a:cubicBezTo>
                      <a:pt x="305" y="6"/>
                      <a:pt x="283" y="0"/>
                      <a:pt x="269" y="4"/>
                    </a:cubicBezTo>
                    <a:cubicBezTo>
                      <a:pt x="255" y="8"/>
                      <a:pt x="245" y="6"/>
                      <a:pt x="225" y="8"/>
                    </a:cubicBezTo>
                    <a:cubicBezTo>
                      <a:pt x="205" y="10"/>
                      <a:pt x="196" y="3"/>
                      <a:pt x="174" y="11"/>
                    </a:cubicBezTo>
                    <a:cubicBezTo>
                      <a:pt x="152" y="19"/>
                      <a:pt x="133" y="18"/>
                      <a:pt x="106" y="24"/>
                    </a:cubicBezTo>
                    <a:cubicBezTo>
                      <a:pt x="99" y="26"/>
                      <a:pt x="93" y="32"/>
                      <a:pt x="65" y="50"/>
                    </a:cubicBezTo>
                    <a:cubicBezTo>
                      <a:pt x="37" y="68"/>
                      <a:pt x="21" y="60"/>
                      <a:pt x="8" y="64"/>
                    </a:cubicBezTo>
                    <a:close/>
                  </a:path>
                </a:pathLst>
              </a:cu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39" name="Freeform 15">
                <a:extLst>
                  <a:ext uri="{FF2B5EF4-FFF2-40B4-BE49-F238E27FC236}">
                    <a16:creationId xmlns:a16="http://schemas.microsoft.com/office/drawing/2014/main" id="{33D87E11-B57C-77D2-38DB-2A88FB89E167}"/>
                  </a:ext>
                </a:extLst>
              </p:cNvPr>
              <p:cNvSpPr>
                <a:spLocks/>
              </p:cNvSpPr>
              <p:nvPr/>
            </p:nvSpPr>
            <p:spPr bwMode="auto">
              <a:xfrm>
                <a:off x="1648" y="1108"/>
                <a:ext cx="2600" cy="1698"/>
              </a:xfrm>
              <a:custGeom>
                <a:avLst/>
                <a:gdLst>
                  <a:gd name="T0" fmla="*/ 10807 w 862"/>
                  <a:gd name="T1" fmla="*/ 6380 h 528"/>
                  <a:gd name="T2" fmla="*/ 8126 w 862"/>
                  <a:gd name="T3" fmla="*/ 5026 h 528"/>
                  <a:gd name="T4" fmla="*/ 9908 w 862"/>
                  <a:gd name="T5" fmla="*/ 4518 h 528"/>
                  <a:gd name="T6" fmla="*/ 9742 w 862"/>
                  <a:gd name="T7" fmla="*/ 2988 h 528"/>
                  <a:gd name="T8" fmla="*/ 9688 w 862"/>
                  <a:gd name="T9" fmla="*/ 1666 h 528"/>
                  <a:gd name="T10" fmla="*/ 9797 w 862"/>
                  <a:gd name="T11" fmla="*/ 363 h 528"/>
                  <a:gd name="T12" fmla="*/ 8343 w 862"/>
                  <a:gd name="T13" fmla="*/ 1933 h 528"/>
                  <a:gd name="T14" fmla="*/ 7161 w 862"/>
                  <a:gd name="T15" fmla="*/ 3332 h 528"/>
                  <a:gd name="T16" fmla="*/ 5704 w 862"/>
                  <a:gd name="T17" fmla="*/ 1759 h 528"/>
                  <a:gd name="T18" fmla="*/ 4995 w 862"/>
                  <a:gd name="T19" fmla="*/ 3795 h 528"/>
                  <a:gd name="T20" fmla="*/ 5541 w 862"/>
                  <a:gd name="T21" fmla="*/ 5223 h 528"/>
                  <a:gd name="T22" fmla="*/ 3785 w 862"/>
                  <a:gd name="T23" fmla="*/ 6216 h 528"/>
                  <a:gd name="T24" fmla="*/ 2084 w 862"/>
                  <a:gd name="T25" fmla="*/ 4055 h 528"/>
                  <a:gd name="T26" fmla="*/ 1403 w 862"/>
                  <a:gd name="T27" fmla="*/ 5059 h 528"/>
                  <a:gd name="T28" fmla="*/ 2139 w 862"/>
                  <a:gd name="T29" fmla="*/ 7052 h 528"/>
                  <a:gd name="T30" fmla="*/ 2301 w 862"/>
                  <a:gd name="T31" fmla="*/ 9246 h 528"/>
                  <a:gd name="T32" fmla="*/ 356 w 862"/>
                  <a:gd name="T33" fmla="*/ 10580 h 528"/>
                  <a:gd name="T34" fmla="*/ 573 w 862"/>
                  <a:gd name="T35" fmla="*/ 12410 h 528"/>
                  <a:gd name="T36" fmla="*/ 410 w 862"/>
                  <a:gd name="T37" fmla="*/ 14169 h 528"/>
                  <a:gd name="T38" fmla="*/ 2464 w 862"/>
                  <a:gd name="T39" fmla="*/ 14501 h 528"/>
                  <a:gd name="T40" fmla="*/ 2938 w 862"/>
                  <a:gd name="T41" fmla="*/ 11468 h 528"/>
                  <a:gd name="T42" fmla="*/ 4138 w 862"/>
                  <a:gd name="T43" fmla="*/ 8014 h 528"/>
                  <a:gd name="T44" fmla="*/ 4693 w 862"/>
                  <a:gd name="T45" fmla="*/ 10281 h 528"/>
                  <a:gd name="T46" fmla="*/ 4666 w 862"/>
                  <a:gd name="T47" fmla="*/ 14903 h 528"/>
                  <a:gd name="T48" fmla="*/ 7661 w 862"/>
                  <a:gd name="T49" fmla="*/ 16163 h 528"/>
                  <a:gd name="T50" fmla="*/ 11064 w 862"/>
                  <a:gd name="T51" fmla="*/ 16433 h 528"/>
                  <a:gd name="T52" fmla="*/ 12535 w 862"/>
                  <a:gd name="T53" fmla="*/ 17562 h 528"/>
                  <a:gd name="T54" fmla="*/ 14520 w 862"/>
                  <a:gd name="T55" fmla="*/ 16163 h 528"/>
                  <a:gd name="T56" fmla="*/ 16659 w 862"/>
                  <a:gd name="T57" fmla="*/ 15835 h 528"/>
                  <a:gd name="T58" fmla="*/ 18468 w 862"/>
                  <a:gd name="T59" fmla="*/ 14108 h 528"/>
                  <a:gd name="T60" fmla="*/ 17868 w 862"/>
                  <a:gd name="T61" fmla="*/ 12233 h 528"/>
                  <a:gd name="T62" fmla="*/ 16930 w 862"/>
                  <a:gd name="T63" fmla="*/ 9381 h 528"/>
                  <a:gd name="T64" fmla="*/ 18686 w 862"/>
                  <a:gd name="T65" fmla="*/ 7911 h 528"/>
                  <a:gd name="T66" fmla="*/ 19732 w 862"/>
                  <a:gd name="T67" fmla="*/ 11439 h 528"/>
                  <a:gd name="T68" fmla="*/ 20441 w 862"/>
                  <a:gd name="T69" fmla="*/ 14230 h 528"/>
                  <a:gd name="T70" fmla="*/ 23080 w 862"/>
                  <a:gd name="T71" fmla="*/ 15761 h 528"/>
                  <a:gd name="T72" fmla="*/ 23572 w 862"/>
                  <a:gd name="T73" fmla="*/ 14169 h 528"/>
                  <a:gd name="T74" fmla="*/ 22999 w 862"/>
                  <a:gd name="T75" fmla="*/ 12741 h 528"/>
                  <a:gd name="T76" fmla="*/ 22999 w 862"/>
                  <a:gd name="T77" fmla="*/ 11272 h 528"/>
                  <a:gd name="T78" fmla="*/ 23626 w 862"/>
                  <a:gd name="T79" fmla="*/ 10249 h 528"/>
                  <a:gd name="T80" fmla="*/ 23053 w 862"/>
                  <a:gd name="T81" fmla="*/ 8583 h 528"/>
                  <a:gd name="T82" fmla="*/ 21898 w 862"/>
                  <a:gd name="T83" fmla="*/ 10342 h 528"/>
                  <a:gd name="T84" fmla="*/ 19952 w 862"/>
                  <a:gd name="T85" fmla="*/ 9908 h 528"/>
                  <a:gd name="T86" fmla="*/ 19515 w 862"/>
                  <a:gd name="T87" fmla="*/ 7654 h 528"/>
                  <a:gd name="T88" fmla="*/ 22145 w 862"/>
                  <a:gd name="T89" fmla="*/ 4756 h 528"/>
                  <a:gd name="T90" fmla="*/ 20878 w 862"/>
                  <a:gd name="T91" fmla="*/ 4457 h 528"/>
                  <a:gd name="T92" fmla="*/ 18852 w 862"/>
                  <a:gd name="T93" fmla="*/ 4592 h 528"/>
                  <a:gd name="T94" fmla="*/ 19397 w 862"/>
                  <a:gd name="T95" fmla="*/ 2656 h 528"/>
                  <a:gd name="T96" fmla="*/ 17950 w 862"/>
                  <a:gd name="T97" fmla="*/ 1634 h 528"/>
                  <a:gd name="T98" fmla="*/ 17585 w 862"/>
                  <a:gd name="T99" fmla="*/ 3164 h 528"/>
                  <a:gd name="T100" fmla="*/ 16794 w 862"/>
                  <a:gd name="T101" fmla="*/ 5522 h 528"/>
                  <a:gd name="T102" fmla="*/ 15229 w 862"/>
                  <a:gd name="T103" fmla="*/ 4097 h 528"/>
                  <a:gd name="T104" fmla="*/ 14439 w 862"/>
                  <a:gd name="T105" fmla="*/ 3454 h 528"/>
                  <a:gd name="T106" fmla="*/ 15503 w 862"/>
                  <a:gd name="T107" fmla="*/ 1428 h 528"/>
                  <a:gd name="T108" fmla="*/ 13474 w 862"/>
                  <a:gd name="T109" fmla="*/ 238 h 528"/>
                  <a:gd name="T110" fmla="*/ 12128 w 862"/>
                  <a:gd name="T111" fmla="*/ 2656 h 528"/>
                  <a:gd name="T112" fmla="*/ 13229 w 862"/>
                  <a:gd name="T113" fmla="*/ 3859 h 528"/>
                  <a:gd name="T114" fmla="*/ 12590 w 862"/>
                  <a:gd name="T115" fmla="*/ 6020 h 528"/>
                  <a:gd name="T116" fmla="*/ 12291 w 862"/>
                  <a:gd name="T117" fmla="*/ 6847 h 52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62" h="528">
                    <a:moveTo>
                      <a:pt x="360" y="218"/>
                    </a:moveTo>
                    <a:cubicBezTo>
                      <a:pt x="379" y="218"/>
                      <a:pt x="400" y="202"/>
                      <a:pt x="394" y="192"/>
                    </a:cubicBezTo>
                    <a:cubicBezTo>
                      <a:pt x="389" y="186"/>
                      <a:pt x="354" y="192"/>
                      <a:pt x="326" y="188"/>
                    </a:cubicBezTo>
                    <a:cubicBezTo>
                      <a:pt x="310" y="185"/>
                      <a:pt x="295" y="158"/>
                      <a:pt x="296" y="151"/>
                    </a:cubicBezTo>
                    <a:cubicBezTo>
                      <a:pt x="299" y="133"/>
                      <a:pt x="305" y="110"/>
                      <a:pt x="312" y="108"/>
                    </a:cubicBezTo>
                    <a:cubicBezTo>
                      <a:pt x="336" y="98"/>
                      <a:pt x="344" y="134"/>
                      <a:pt x="361" y="136"/>
                    </a:cubicBezTo>
                    <a:cubicBezTo>
                      <a:pt x="375" y="138"/>
                      <a:pt x="379" y="115"/>
                      <a:pt x="375" y="104"/>
                    </a:cubicBezTo>
                    <a:cubicBezTo>
                      <a:pt x="366" y="83"/>
                      <a:pt x="367" y="100"/>
                      <a:pt x="355" y="90"/>
                    </a:cubicBezTo>
                    <a:cubicBezTo>
                      <a:pt x="352" y="88"/>
                      <a:pt x="349" y="82"/>
                      <a:pt x="347" y="75"/>
                    </a:cubicBezTo>
                    <a:cubicBezTo>
                      <a:pt x="345" y="69"/>
                      <a:pt x="347" y="53"/>
                      <a:pt x="353" y="50"/>
                    </a:cubicBezTo>
                    <a:cubicBezTo>
                      <a:pt x="359" y="47"/>
                      <a:pt x="365" y="43"/>
                      <a:pt x="367" y="39"/>
                    </a:cubicBezTo>
                    <a:cubicBezTo>
                      <a:pt x="371" y="29"/>
                      <a:pt x="357" y="17"/>
                      <a:pt x="357" y="11"/>
                    </a:cubicBezTo>
                    <a:cubicBezTo>
                      <a:pt x="356" y="1"/>
                      <a:pt x="323" y="0"/>
                      <a:pt x="315" y="4"/>
                    </a:cubicBezTo>
                    <a:cubicBezTo>
                      <a:pt x="303" y="10"/>
                      <a:pt x="302" y="48"/>
                      <a:pt x="304" y="58"/>
                    </a:cubicBezTo>
                    <a:cubicBezTo>
                      <a:pt x="306" y="71"/>
                      <a:pt x="304" y="74"/>
                      <a:pt x="293" y="84"/>
                    </a:cubicBezTo>
                    <a:cubicBezTo>
                      <a:pt x="285" y="91"/>
                      <a:pt x="271" y="99"/>
                      <a:pt x="261" y="100"/>
                    </a:cubicBezTo>
                    <a:cubicBezTo>
                      <a:pt x="236" y="104"/>
                      <a:pt x="234" y="101"/>
                      <a:pt x="225" y="77"/>
                    </a:cubicBezTo>
                    <a:cubicBezTo>
                      <a:pt x="221" y="67"/>
                      <a:pt x="219" y="57"/>
                      <a:pt x="208" y="53"/>
                    </a:cubicBezTo>
                    <a:cubicBezTo>
                      <a:pt x="192" y="46"/>
                      <a:pt x="173" y="65"/>
                      <a:pt x="174" y="79"/>
                    </a:cubicBezTo>
                    <a:cubicBezTo>
                      <a:pt x="174" y="88"/>
                      <a:pt x="176" y="107"/>
                      <a:pt x="182" y="114"/>
                    </a:cubicBezTo>
                    <a:cubicBezTo>
                      <a:pt x="185" y="118"/>
                      <a:pt x="193" y="117"/>
                      <a:pt x="196" y="121"/>
                    </a:cubicBezTo>
                    <a:cubicBezTo>
                      <a:pt x="202" y="129"/>
                      <a:pt x="206" y="147"/>
                      <a:pt x="202" y="157"/>
                    </a:cubicBezTo>
                    <a:cubicBezTo>
                      <a:pt x="202" y="157"/>
                      <a:pt x="202" y="157"/>
                      <a:pt x="202" y="157"/>
                    </a:cubicBezTo>
                    <a:cubicBezTo>
                      <a:pt x="186" y="184"/>
                      <a:pt x="173" y="203"/>
                      <a:pt x="138" y="187"/>
                    </a:cubicBezTo>
                    <a:cubicBezTo>
                      <a:pt x="123" y="181"/>
                      <a:pt x="98" y="169"/>
                      <a:pt x="93" y="153"/>
                    </a:cubicBezTo>
                    <a:cubicBezTo>
                      <a:pt x="90" y="146"/>
                      <a:pt x="94" y="115"/>
                      <a:pt x="76" y="122"/>
                    </a:cubicBezTo>
                    <a:cubicBezTo>
                      <a:pt x="70" y="125"/>
                      <a:pt x="69" y="134"/>
                      <a:pt x="66" y="139"/>
                    </a:cubicBezTo>
                    <a:cubicBezTo>
                      <a:pt x="61" y="144"/>
                      <a:pt x="55" y="147"/>
                      <a:pt x="51" y="152"/>
                    </a:cubicBezTo>
                    <a:cubicBezTo>
                      <a:pt x="45" y="158"/>
                      <a:pt x="14" y="187"/>
                      <a:pt x="18" y="195"/>
                    </a:cubicBezTo>
                    <a:cubicBezTo>
                      <a:pt x="23" y="210"/>
                      <a:pt x="66" y="209"/>
                      <a:pt x="78" y="212"/>
                    </a:cubicBezTo>
                    <a:cubicBezTo>
                      <a:pt x="94" y="217"/>
                      <a:pt x="105" y="226"/>
                      <a:pt x="105" y="240"/>
                    </a:cubicBezTo>
                    <a:cubicBezTo>
                      <a:pt x="104" y="256"/>
                      <a:pt x="94" y="266"/>
                      <a:pt x="84" y="278"/>
                    </a:cubicBezTo>
                    <a:cubicBezTo>
                      <a:pt x="74" y="290"/>
                      <a:pt x="72" y="301"/>
                      <a:pt x="70" y="316"/>
                    </a:cubicBezTo>
                    <a:cubicBezTo>
                      <a:pt x="66" y="341"/>
                      <a:pt x="29" y="318"/>
                      <a:pt x="13" y="318"/>
                    </a:cubicBezTo>
                    <a:cubicBezTo>
                      <a:pt x="0" y="319"/>
                      <a:pt x="15" y="333"/>
                      <a:pt x="17" y="344"/>
                    </a:cubicBezTo>
                    <a:cubicBezTo>
                      <a:pt x="19" y="353"/>
                      <a:pt x="18" y="364"/>
                      <a:pt x="21" y="373"/>
                    </a:cubicBezTo>
                    <a:cubicBezTo>
                      <a:pt x="23" y="381"/>
                      <a:pt x="28" y="390"/>
                      <a:pt x="31" y="398"/>
                    </a:cubicBezTo>
                    <a:cubicBezTo>
                      <a:pt x="27" y="413"/>
                      <a:pt x="7" y="417"/>
                      <a:pt x="15" y="426"/>
                    </a:cubicBezTo>
                    <a:cubicBezTo>
                      <a:pt x="23" y="436"/>
                      <a:pt x="42" y="433"/>
                      <a:pt x="59" y="445"/>
                    </a:cubicBezTo>
                    <a:cubicBezTo>
                      <a:pt x="77" y="457"/>
                      <a:pt x="83" y="453"/>
                      <a:pt x="90" y="436"/>
                    </a:cubicBezTo>
                    <a:cubicBezTo>
                      <a:pt x="97" y="418"/>
                      <a:pt x="95" y="398"/>
                      <a:pt x="90" y="381"/>
                    </a:cubicBezTo>
                    <a:cubicBezTo>
                      <a:pt x="85" y="364"/>
                      <a:pt x="94" y="362"/>
                      <a:pt x="107" y="345"/>
                    </a:cubicBezTo>
                    <a:cubicBezTo>
                      <a:pt x="121" y="328"/>
                      <a:pt x="107" y="329"/>
                      <a:pt x="115" y="300"/>
                    </a:cubicBezTo>
                    <a:cubicBezTo>
                      <a:pt x="123" y="270"/>
                      <a:pt x="139" y="249"/>
                      <a:pt x="151" y="241"/>
                    </a:cubicBezTo>
                    <a:cubicBezTo>
                      <a:pt x="163" y="233"/>
                      <a:pt x="173" y="238"/>
                      <a:pt x="171" y="254"/>
                    </a:cubicBezTo>
                    <a:cubicBezTo>
                      <a:pt x="170" y="270"/>
                      <a:pt x="166" y="280"/>
                      <a:pt x="171" y="309"/>
                    </a:cubicBezTo>
                    <a:cubicBezTo>
                      <a:pt x="177" y="338"/>
                      <a:pt x="185" y="352"/>
                      <a:pt x="175" y="385"/>
                    </a:cubicBezTo>
                    <a:cubicBezTo>
                      <a:pt x="166" y="418"/>
                      <a:pt x="154" y="432"/>
                      <a:pt x="170" y="448"/>
                    </a:cubicBezTo>
                    <a:cubicBezTo>
                      <a:pt x="186" y="464"/>
                      <a:pt x="193" y="460"/>
                      <a:pt x="225" y="465"/>
                    </a:cubicBezTo>
                    <a:cubicBezTo>
                      <a:pt x="257" y="470"/>
                      <a:pt x="257" y="472"/>
                      <a:pt x="279" y="486"/>
                    </a:cubicBezTo>
                    <a:cubicBezTo>
                      <a:pt x="302" y="501"/>
                      <a:pt x="326" y="492"/>
                      <a:pt x="345" y="496"/>
                    </a:cubicBezTo>
                    <a:cubicBezTo>
                      <a:pt x="363" y="500"/>
                      <a:pt x="383" y="509"/>
                      <a:pt x="403" y="494"/>
                    </a:cubicBezTo>
                    <a:cubicBezTo>
                      <a:pt x="427" y="492"/>
                      <a:pt x="427" y="492"/>
                      <a:pt x="427" y="492"/>
                    </a:cubicBezTo>
                    <a:cubicBezTo>
                      <a:pt x="429" y="504"/>
                      <a:pt x="447" y="528"/>
                      <a:pt x="457" y="528"/>
                    </a:cubicBezTo>
                    <a:cubicBezTo>
                      <a:pt x="467" y="528"/>
                      <a:pt x="465" y="518"/>
                      <a:pt x="475" y="510"/>
                    </a:cubicBezTo>
                    <a:cubicBezTo>
                      <a:pt x="485" y="502"/>
                      <a:pt x="521" y="502"/>
                      <a:pt x="529" y="486"/>
                    </a:cubicBezTo>
                    <a:cubicBezTo>
                      <a:pt x="537" y="470"/>
                      <a:pt x="555" y="478"/>
                      <a:pt x="567" y="484"/>
                    </a:cubicBezTo>
                    <a:cubicBezTo>
                      <a:pt x="579" y="490"/>
                      <a:pt x="593" y="484"/>
                      <a:pt x="607" y="476"/>
                    </a:cubicBezTo>
                    <a:cubicBezTo>
                      <a:pt x="621" y="468"/>
                      <a:pt x="631" y="476"/>
                      <a:pt x="649" y="464"/>
                    </a:cubicBezTo>
                    <a:cubicBezTo>
                      <a:pt x="667" y="452"/>
                      <a:pt x="675" y="438"/>
                      <a:pt x="673" y="424"/>
                    </a:cubicBezTo>
                    <a:cubicBezTo>
                      <a:pt x="671" y="410"/>
                      <a:pt x="641" y="414"/>
                      <a:pt x="635" y="394"/>
                    </a:cubicBezTo>
                    <a:cubicBezTo>
                      <a:pt x="629" y="374"/>
                      <a:pt x="643" y="382"/>
                      <a:pt x="651" y="368"/>
                    </a:cubicBezTo>
                    <a:cubicBezTo>
                      <a:pt x="659" y="354"/>
                      <a:pt x="645" y="338"/>
                      <a:pt x="641" y="322"/>
                    </a:cubicBezTo>
                    <a:cubicBezTo>
                      <a:pt x="637" y="306"/>
                      <a:pt x="625" y="306"/>
                      <a:pt x="617" y="282"/>
                    </a:cubicBezTo>
                    <a:cubicBezTo>
                      <a:pt x="609" y="258"/>
                      <a:pt x="621" y="252"/>
                      <a:pt x="645" y="250"/>
                    </a:cubicBezTo>
                    <a:cubicBezTo>
                      <a:pt x="669" y="248"/>
                      <a:pt x="661" y="246"/>
                      <a:pt x="681" y="238"/>
                    </a:cubicBezTo>
                    <a:cubicBezTo>
                      <a:pt x="701" y="230"/>
                      <a:pt x="707" y="258"/>
                      <a:pt x="703" y="282"/>
                    </a:cubicBezTo>
                    <a:cubicBezTo>
                      <a:pt x="699" y="306"/>
                      <a:pt x="715" y="328"/>
                      <a:pt x="719" y="344"/>
                    </a:cubicBezTo>
                    <a:cubicBezTo>
                      <a:pt x="723" y="360"/>
                      <a:pt x="741" y="348"/>
                      <a:pt x="747" y="370"/>
                    </a:cubicBezTo>
                    <a:cubicBezTo>
                      <a:pt x="753" y="392"/>
                      <a:pt x="745" y="396"/>
                      <a:pt x="745" y="428"/>
                    </a:cubicBezTo>
                    <a:cubicBezTo>
                      <a:pt x="745" y="460"/>
                      <a:pt x="755" y="462"/>
                      <a:pt x="775" y="460"/>
                    </a:cubicBezTo>
                    <a:cubicBezTo>
                      <a:pt x="795" y="458"/>
                      <a:pt x="823" y="474"/>
                      <a:pt x="841" y="474"/>
                    </a:cubicBezTo>
                    <a:cubicBezTo>
                      <a:pt x="859" y="474"/>
                      <a:pt x="861" y="470"/>
                      <a:pt x="861" y="455"/>
                    </a:cubicBezTo>
                    <a:cubicBezTo>
                      <a:pt x="861" y="445"/>
                      <a:pt x="861" y="435"/>
                      <a:pt x="859" y="426"/>
                    </a:cubicBezTo>
                    <a:cubicBezTo>
                      <a:pt x="858" y="417"/>
                      <a:pt x="858" y="409"/>
                      <a:pt x="854" y="401"/>
                    </a:cubicBezTo>
                    <a:cubicBezTo>
                      <a:pt x="849" y="394"/>
                      <a:pt x="844" y="388"/>
                      <a:pt x="838" y="383"/>
                    </a:cubicBezTo>
                    <a:cubicBezTo>
                      <a:pt x="832" y="378"/>
                      <a:pt x="823" y="371"/>
                      <a:pt x="824" y="362"/>
                    </a:cubicBezTo>
                    <a:cubicBezTo>
                      <a:pt x="824" y="354"/>
                      <a:pt x="832" y="344"/>
                      <a:pt x="838" y="339"/>
                    </a:cubicBezTo>
                    <a:cubicBezTo>
                      <a:pt x="844" y="334"/>
                      <a:pt x="852" y="334"/>
                      <a:pt x="856" y="327"/>
                    </a:cubicBezTo>
                    <a:cubicBezTo>
                      <a:pt x="859" y="322"/>
                      <a:pt x="861" y="314"/>
                      <a:pt x="861" y="308"/>
                    </a:cubicBezTo>
                    <a:cubicBezTo>
                      <a:pt x="862" y="294"/>
                      <a:pt x="861" y="278"/>
                      <a:pt x="855" y="265"/>
                    </a:cubicBezTo>
                    <a:cubicBezTo>
                      <a:pt x="851" y="257"/>
                      <a:pt x="848" y="254"/>
                      <a:pt x="840" y="258"/>
                    </a:cubicBezTo>
                    <a:cubicBezTo>
                      <a:pt x="835" y="261"/>
                      <a:pt x="824" y="273"/>
                      <a:pt x="822" y="278"/>
                    </a:cubicBezTo>
                    <a:cubicBezTo>
                      <a:pt x="815" y="286"/>
                      <a:pt x="804" y="301"/>
                      <a:pt x="798" y="311"/>
                    </a:cubicBezTo>
                    <a:cubicBezTo>
                      <a:pt x="794" y="318"/>
                      <a:pt x="758" y="334"/>
                      <a:pt x="746" y="328"/>
                    </a:cubicBezTo>
                    <a:cubicBezTo>
                      <a:pt x="733" y="322"/>
                      <a:pt x="725" y="312"/>
                      <a:pt x="727" y="298"/>
                    </a:cubicBezTo>
                    <a:cubicBezTo>
                      <a:pt x="728" y="284"/>
                      <a:pt x="728" y="278"/>
                      <a:pt x="716" y="269"/>
                    </a:cubicBezTo>
                    <a:cubicBezTo>
                      <a:pt x="711" y="265"/>
                      <a:pt x="703" y="244"/>
                      <a:pt x="711" y="230"/>
                    </a:cubicBezTo>
                    <a:cubicBezTo>
                      <a:pt x="719" y="217"/>
                      <a:pt x="742" y="211"/>
                      <a:pt x="746" y="215"/>
                    </a:cubicBezTo>
                    <a:cubicBezTo>
                      <a:pt x="755" y="221"/>
                      <a:pt x="821" y="162"/>
                      <a:pt x="807" y="143"/>
                    </a:cubicBezTo>
                    <a:cubicBezTo>
                      <a:pt x="801" y="135"/>
                      <a:pt x="788" y="121"/>
                      <a:pt x="778" y="119"/>
                    </a:cubicBezTo>
                    <a:cubicBezTo>
                      <a:pt x="770" y="117"/>
                      <a:pt x="765" y="127"/>
                      <a:pt x="761" y="134"/>
                    </a:cubicBezTo>
                    <a:cubicBezTo>
                      <a:pt x="752" y="150"/>
                      <a:pt x="748" y="180"/>
                      <a:pt x="724" y="180"/>
                    </a:cubicBezTo>
                    <a:cubicBezTo>
                      <a:pt x="702" y="180"/>
                      <a:pt x="680" y="160"/>
                      <a:pt x="687" y="138"/>
                    </a:cubicBezTo>
                    <a:cubicBezTo>
                      <a:pt x="690" y="127"/>
                      <a:pt x="702" y="121"/>
                      <a:pt x="707" y="110"/>
                    </a:cubicBezTo>
                    <a:cubicBezTo>
                      <a:pt x="711" y="101"/>
                      <a:pt x="712" y="89"/>
                      <a:pt x="707" y="80"/>
                    </a:cubicBezTo>
                    <a:cubicBezTo>
                      <a:pt x="702" y="71"/>
                      <a:pt x="693" y="66"/>
                      <a:pt x="684" y="62"/>
                    </a:cubicBezTo>
                    <a:cubicBezTo>
                      <a:pt x="675" y="58"/>
                      <a:pt x="664" y="49"/>
                      <a:pt x="654" y="49"/>
                    </a:cubicBezTo>
                    <a:cubicBezTo>
                      <a:pt x="645" y="49"/>
                      <a:pt x="637" y="59"/>
                      <a:pt x="636" y="68"/>
                    </a:cubicBezTo>
                    <a:cubicBezTo>
                      <a:pt x="635" y="77"/>
                      <a:pt x="640" y="86"/>
                      <a:pt x="641" y="95"/>
                    </a:cubicBezTo>
                    <a:cubicBezTo>
                      <a:pt x="643" y="108"/>
                      <a:pt x="642" y="120"/>
                      <a:pt x="637" y="132"/>
                    </a:cubicBezTo>
                    <a:cubicBezTo>
                      <a:pt x="633" y="144"/>
                      <a:pt x="625" y="160"/>
                      <a:pt x="612" y="166"/>
                    </a:cubicBezTo>
                    <a:cubicBezTo>
                      <a:pt x="596" y="173"/>
                      <a:pt x="578" y="168"/>
                      <a:pt x="565" y="158"/>
                    </a:cubicBezTo>
                    <a:cubicBezTo>
                      <a:pt x="551" y="147"/>
                      <a:pt x="555" y="139"/>
                      <a:pt x="555" y="123"/>
                    </a:cubicBezTo>
                    <a:cubicBezTo>
                      <a:pt x="556" y="115"/>
                      <a:pt x="552" y="106"/>
                      <a:pt x="544" y="104"/>
                    </a:cubicBezTo>
                    <a:cubicBezTo>
                      <a:pt x="538" y="103"/>
                      <a:pt x="532" y="107"/>
                      <a:pt x="526" y="104"/>
                    </a:cubicBezTo>
                    <a:cubicBezTo>
                      <a:pt x="512" y="98"/>
                      <a:pt x="528" y="60"/>
                      <a:pt x="536" y="50"/>
                    </a:cubicBezTo>
                    <a:cubicBezTo>
                      <a:pt x="542" y="43"/>
                      <a:pt x="559" y="49"/>
                      <a:pt x="565" y="43"/>
                    </a:cubicBezTo>
                    <a:cubicBezTo>
                      <a:pt x="572" y="36"/>
                      <a:pt x="567" y="23"/>
                      <a:pt x="560" y="19"/>
                    </a:cubicBezTo>
                    <a:cubicBezTo>
                      <a:pt x="548" y="9"/>
                      <a:pt x="507" y="8"/>
                      <a:pt x="491" y="7"/>
                    </a:cubicBezTo>
                    <a:cubicBezTo>
                      <a:pt x="473" y="6"/>
                      <a:pt x="461" y="20"/>
                      <a:pt x="454" y="36"/>
                    </a:cubicBezTo>
                    <a:cubicBezTo>
                      <a:pt x="448" y="48"/>
                      <a:pt x="443" y="66"/>
                      <a:pt x="442" y="80"/>
                    </a:cubicBezTo>
                    <a:cubicBezTo>
                      <a:pt x="441" y="91"/>
                      <a:pt x="451" y="95"/>
                      <a:pt x="458" y="100"/>
                    </a:cubicBezTo>
                    <a:cubicBezTo>
                      <a:pt x="467" y="107"/>
                      <a:pt x="476" y="107"/>
                      <a:pt x="482" y="116"/>
                    </a:cubicBezTo>
                    <a:cubicBezTo>
                      <a:pt x="490" y="127"/>
                      <a:pt x="486" y="145"/>
                      <a:pt x="483" y="158"/>
                    </a:cubicBezTo>
                    <a:cubicBezTo>
                      <a:pt x="479" y="173"/>
                      <a:pt x="473" y="178"/>
                      <a:pt x="459" y="181"/>
                    </a:cubicBezTo>
                    <a:cubicBezTo>
                      <a:pt x="452" y="182"/>
                      <a:pt x="449" y="181"/>
                      <a:pt x="448" y="189"/>
                    </a:cubicBezTo>
                    <a:cubicBezTo>
                      <a:pt x="447" y="195"/>
                      <a:pt x="447" y="201"/>
                      <a:pt x="448" y="206"/>
                    </a:cubicBezTo>
                    <a:cubicBezTo>
                      <a:pt x="451" y="221"/>
                      <a:pt x="463" y="217"/>
                      <a:pt x="474" y="222"/>
                    </a:cubicBezTo>
                  </a:path>
                </a:pathLst>
              </a:cu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40" name="Freeform 16">
                <a:extLst>
                  <a:ext uri="{FF2B5EF4-FFF2-40B4-BE49-F238E27FC236}">
                    <a16:creationId xmlns:a16="http://schemas.microsoft.com/office/drawing/2014/main" id="{E6D4D4B4-0491-8BC2-5FA4-DE9ADB8ADA95}"/>
                  </a:ext>
                </a:extLst>
              </p:cNvPr>
              <p:cNvSpPr>
                <a:spLocks noEditPoints="1"/>
              </p:cNvSpPr>
              <p:nvPr/>
            </p:nvSpPr>
            <p:spPr bwMode="auto">
              <a:xfrm>
                <a:off x="2478" y="2291"/>
                <a:ext cx="787" cy="344"/>
              </a:xfrm>
              <a:custGeom>
                <a:avLst/>
                <a:gdLst>
                  <a:gd name="T0" fmla="*/ 6993 w 261"/>
                  <a:gd name="T1" fmla="*/ 2955 h 107"/>
                  <a:gd name="T2" fmla="*/ 7074 w 261"/>
                  <a:gd name="T3" fmla="*/ 2926 h 107"/>
                  <a:gd name="T4" fmla="*/ 6993 w 261"/>
                  <a:gd name="T5" fmla="*/ 2955 h 107"/>
                  <a:gd name="T6" fmla="*/ 6830 w 261"/>
                  <a:gd name="T7" fmla="*/ 2852 h 107"/>
                  <a:gd name="T8" fmla="*/ 7047 w 261"/>
                  <a:gd name="T9" fmla="*/ 2729 h 107"/>
                  <a:gd name="T10" fmla="*/ 6993 w 261"/>
                  <a:gd name="T11" fmla="*/ 2431 h 107"/>
                  <a:gd name="T12" fmla="*/ 6772 w 261"/>
                  <a:gd name="T13" fmla="*/ 2389 h 107"/>
                  <a:gd name="T14" fmla="*/ 6884 w 261"/>
                  <a:gd name="T15" fmla="*/ 2222 h 107"/>
                  <a:gd name="T16" fmla="*/ 6528 w 261"/>
                  <a:gd name="T17" fmla="*/ 2263 h 107"/>
                  <a:gd name="T18" fmla="*/ 5373 w 261"/>
                  <a:gd name="T19" fmla="*/ 1498 h 107"/>
                  <a:gd name="T20" fmla="*/ 4408 w 261"/>
                  <a:gd name="T21" fmla="*/ 495 h 107"/>
                  <a:gd name="T22" fmla="*/ 3920 w 261"/>
                  <a:gd name="T23" fmla="*/ 0 h 107"/>
                  <a:gd name="T24" fmla="*/ 3401 w 261"/>
                  <a:gd name="T25" fmla="*/ 238 h 107"/>
                  <a:gd name="T26" fmla="*/ 3018 w 261"/>
                  <a:gd name="T27" fmla="*/ 993 h 107"/>
                  <a:gd name="T28" fmla="*/ 2138 w 261"/>
                  <a:gd name="T29" fmla="*/ 1829 h 107"/>
                  <a:gd name="T30" fmla="*/ 1565 w 261"/>
                  <a:gd name="T31" fmla="*/ 2025 h 107"/>
                  <a:gd name="T32" fmla="*/ 410 w 261"/>
                  <a:gd name="T33" fmla="*/ 2025 h 107"/>
                  <a:gd name="T34" fmla="*/ 410 w 261"/>
                  <a:gd name="T35" fmla="*/ 2058 h 107"/>
                  <a:gd name="T36" fmla="*/ 329 w 261"/>
                  <a:gd name="T37" fmla="*/ 1993 h 107"/>
                  <a:gd name="T38" fmla="*/ 329 w 261"/>
                  <a:gd name="T39" fmla="*/ 2128 h 107"/>
                  <a:gd name="T40" fmla="*/ 136 w 261"/>
                  <a:gd name="T41" fmla="*/ 2160 h 107"/>
                  <a:gd name="T42" fmla="*/ 329 w 261"/>
                  <a:gd name="T43" fmla="*/ 2431 h 107"/>
                  <a:gd name="T44" fmla="*/ 109 w 261"/>
                  <a:gd name="T45" fmla="*/ 2562 h 107"/>
                  <a:gd name="T46" fmla="*/ 271 w 261"/>
                  <a:gd name="T47" fmla="*/ 2791 h 107"/>
                  <a:gd name="T48" fmla="*/ 0 w 261"/>
                  <a:gd name="T49" fmla="*/ 2852 h 107"/>
                  <a:gd name="T50" fmla="*/ 356 w 261"/>
                  <a:gd name="T51" fmla="*/ 2987 h 107"/>
                  <a:gd name="T52" fmla="*/ 356 w 261"/>
                  <a:gd name="T53" fmla="*/ 2987 h 107"/>
                  <a:gd name="T54" fmla="*/ 383 w 261"/>
                  <a:gd name="T55" fmla="*/ 3028 h 107"/>
                  <a:gd name="T56" fmla="*/ 410 w 261"/>
                  <a:gd name="T57" fmla="*/ 3028 h 107"/>
                  <a:gd name="T58" fmla="*/ 410 w 261"/>
                  <a:gd name="T59" fmla="*/ 3028 h 107"/>
                  <a:gd name="T60" fmla="*/ 3920 w 261"/>
                  <a:gd name="T61" fmla="*/ 1923 h 107"/>
                  <a:gd name="T62" fmla="*/ 6691 w 261"/>
                  <a:gd name="T63" fmla="*/ 3090 h 107"/>
                  <a:gd name="T64" fmla="*/ 6691 w 261"/>
                  <a:gd name="T65" fmla="*/ 3090 h 107"/>
                  <a:gd name="T66" fmla="*/ 7155 w 261"/>
                  <a:gd name="T67" fmla="*/ 2955 h 107"/>
                  <a:gd name="T68" fmla="*/ 6830 w 261"/>
                  <a:gd name="T69" fmla="*/ 2852 h 1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61" h="107">
                    <a:moveTo>
                      <a:pt x="255" y="89"/>
                    </a:moveTo>
                    <a:cubicBezTo>
                      <a:pt x="256" y="89"/>
                      <a:pt x="257" y="89"/>
                      <a:pt x="258" y="88"/>
                    </a:cubicBezTo>
                    <a:cubicBezTo>
                      <a:pt x="257" y="89"/>
                      <a:pt x="256" y="89"/>
                      <a:pt x="255" y="89"/>
                    </a:cubicBezTo>
                    <a:close/>
                    <a:moveTo>
                      <a:pt x="249" y="86"/>
                    </a:moveTo>
                    <a:cubicBezTo>
                      <a:pt x="251" y="85"/>
                      <a:pt x="255" y="84"/>
                      <a:pt x="257" y="82"/>
                    </a:cubicBezTo>
                    <a:cubicBezTo>
                      <a:pt x="247" y="79"/>
                      <a:pt x="249" y="78"/>
                      <a:pt x="255" y="73"/>
                    </a:cubicBezTo>
                    <a:cubicBezTo>
                      <a:pt x="253" y="73"/>
                      <a:pt x="250" y="72"/>
                      <a:pt x="247" y="72"/>
                    </a:cubicBezTo>
                    <a:cubicBezTo>
                      <a:pt x="248" y="70"/>
                      <a:pt x="250" y="68"/>
                      <a:pt x="251" y="67"/>
                    </a:cubicBezTo>
                    <a:cubicBezTo>
                      <a:pt x="247" y="69"/>
                      <a:pt x="242" y="69"/>
                      <a:pt x="238" y="68"/>
                    </a:cubicBezTo>
                    <a:cubicBezTo>
                      <a:pt x="196" y="45"/>
                      <a:pt x="196" y="45"/>
                      <a:pt x="196" y="45"/>
                    </a:cubicBezTo>
                    <a:cubicBezTo>
                      <a:pt x="161" y="15"/>
                      <a:pt x="161" y="15"/>
                      <a:pt x="161" y="15"/>
                    </a:cubicBezTo>
                    <a:cubicBezTo>
                      <a:pt x="143" y="0"/>
                      <a:pt x="143" y="0"/>
                      <a:pt x="143" y="0"/>
                    </a:cubicBezTo>
                    <a:cubicBezTo>
                      <a:pt x="124" y="7"/>
                      <a:pt x="124" y="7"/>
                      <a:pt x="124" y="7"/>
                    </a:cubicBezTo>
                    <a:cubicBezTo>
                      <a:pt x="110" y="30"/>
                      <a:pt x="110" y="30"/>
                      <a:pt x="110" y="30"/>
                    </a:cubicBezTo>
                    <a:cubicBezTo>
                      <a:pt x="78" y="55"/>
                      <a:pt x="78" y="55"/>
                      <a:pt x="78" y="55"/>
                    </a:cubicBezTo>
                    <a:cubicBezTo>
                      <a:pt x="57" y="61"/>
                      <a:pt x="57" y="61"/>
                      <a:pt x="57" y="61"/>
                    </a:cubicBezTo>
                    <a:cubicBezTo>
                      <a:pt x="15" y="61"/>
                      <a:pt x="15" y="61"/>
                      <a:pt x="15" y="61"/>
                    </a:cubicBezTo>
                    <a:cubicBezTo>
                      <a:pt x="15" y="62"/>
                      <a:pt x="15" y="62"/>
                      <a:pt x="15" y="62"/>
                    </a:cubicBezTo>
                    <a:cubicBezTo>
                      <a:pt x="14" y="61"/>
                      <a:pt x="13" y="61"/>
                      <a:pt x="12" y="60"/>
                    </a:cubicBezTo>
                    <a:cubicBezTo>
                      <a:pt x="12" y="61"/>
                      <a:pt x="12" y="63"/>
                      <a:pt x="12" y="64"/>
                    </a:cubicBezTo>
                    <a:cubicBezTo>
                      <a:pt x="10" y="65"/>
                      <a:pt x="8" y="65"/>
                      <a:pt x="5" y="65"/>
                    </a:cubicBezTo>
                    <a:cubicBezTo>
                      <a:pt x="6" y="68"/>
                      <a:pt x="8" y="72"/>
                      <a:pt x="12" y="73"/>
                    </a:cubicBezTo>
                    <a:cubicBezTo>
                      <a:pt x="10" y="76"/>
                      <a:pt x="7" y="77"/>
                      <a:pt x="4" y="77"/>
                    </a:cubicBezTo>
                    <a:cubicBezTo>
                      <a:pt x="5" y="80"/>
                      <a:pt x="8" y="82"/>
                      <a:pt x="10" y="84"/>
                    </a:cubicBezTo>
                    <a:cubicBezTo>
                      <a:pt x="7" y="85"/>
                      <a:pt x="4" y="86"/>
                      <a:pt x="0" y="86"/>
                    </a:cubicBezTo>
                    <a:cubicBezTo>
                      <a:pt x="4" y="88"/>
                      <a:pt x="9" y="89"/>
                      <a:pt x="13" y="90"/>
                    </a:cubicBezTo>
                    <a:cubicBezTo>
                      <a:pt x="13" y="90"/>
                      <a:pt x="13" y="90"/>
                      <a:pt x="13" y="90"/>
                    </a:cubicBezTo>
                    <a:cubicBezTo>
                      <a:pt x="13" y="90"/>
                      <a:pt x="14" y="91"/>
                      <a:pt x="14" y="91"/>
                    </a:cubicBezTo>
                    <a:cubicBezTo>
                      <a:pt x="14" y="91"/>
                      <a:pt x="15" y="91"/>
                      <a:pt x="15" y="91"/>
                    </a:cubicBezTo>
                    <a:cubicBezTo>
                      <a:pt x="15" y="91"/>
                      <a:pt x="15" y="91"/>
                      <a:pt x="15" y="91"/>
                    </a:cubicBezTo>
                    <a:cubicBezTo>
                      <a:pt x="64" y="107"/>
                      <a:pt x="99" y="58"/>
                      <a:pt x="143" y="58"/>
                    </a:cubicBezTo>
                    <a:cubicBezTo>
                      <a:pt x="187" y="58"/>
                      <a:pt x="182" y="94"/>
                      <a:pt x="244" y="93"/>
                    </a:cubicBezTo>
                    <a:cubicBezTo>
                      <a:pt x="244" y="93"/>
                      <a:pt x="244" y="93"/>
                      <a:pt x="244" y="93"/>
                    </a:cubicBezTo>
                    <a:cubicBezTo>
                      <a:pt x="248" y="93"/>
                      <a:pt x="257" y="91"/>
                      <a:pt x="261" y="89"/>
                    </a:cubicBezTo>
                    <a:cubicBezTo>
                      <a:pt x="258" y="90"/>
                      <a:pt x="250" y="90"/>
                      <a:pt x="249" y="8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41" name="Freeform 17">
                <a:extLst>
                  <a:ext uri="{FF2B5EF4-FFF2-40B4-BE49-F238E27FC236}">
                    <a16:creationId xmlns:a16="http://schemas.microsoft.com/office/drawing/2014/main" id="{43A66EA8-BC20-8EA2-0F26-B75159D9C7BF}"/>
                  </a:ext>
                </a:extLst>
              </p:cNvPr>
              <p:cNvSpPr>
                <a:spLocks/>
              </p:cNvSpPr>
              <p:nvPr/>
            </p:nvSpPr>
            <p:spPr bwMode="auto">
              <a:xfrm>
                <a:off x="2366" y="1957"/>
                <a:ext cx="1073" cy="556"/>
              </a:xfrm>
              <a:custGeom>
                <a:avLst/>
                <a:gdLst>
                  <a:gd name="T0" fmla="*/ 7505 w 356"/>
                  <a:gd name="T1" fmla="*/ 0 h 173"/>
                  <a:gd name="T2" fmla="*/ 7366 w 356"/>
                  <a:gd name="T3" fmla="*/ 103 h 173"/>
                  <a:gd name="T4" fmla="*/ 6022 w 356"/>
                  <a:gd name="T5" fmla="*/ 1591 h 173"/>
                  <a:gd name="T6" fmla="*/ 5778 w 356"/>
                  <a:gd name="T7" fmla="*/ 4544 h 173"/>
                  <a:gd name="T8" fmla="*/ 5534 w 356"/>
                  <a:gd name="T9" fmla="*/ 4647 h 173"/>
                  <a:gd name="T10" fmla="*/ 4880 w 356"/>
                  <a:gd name="T11" fmla="*/ 3150 h 173"/>
                  <a:gd name="T12" fmla="*/ 4880 w 356"/>
                  <a:gd name="T13" fmla="*/ 3150 h 173"/>
                  <a:gd name="T14" fmla="*/ 4880 w 356"/>
                  <a:gd name="T15" fmla="*/ 3150 h 173"/>
                  <a:gd name="T16" fmla="*/ 4187 w 356"/>
                  <a:gd name="T17" fmla="*/ 4647 h 173"/>
                  <a:gd name="T18" fmla="*/ 3969 w 356"/>
                  <a:gd name="T19" fmla="*/ 4544 h 173"/>
                  <a:gd name="T20" fmla="*/ 3725 w 356"/>
                  <a:gd name="T21" fmla="*/ 1591 h 173"/>
                  <a:gd name="T22" fmla="*/ 2381 w 356"/>
                  <a:gd name="T23" fmla="*/ 103 h 173"/>
                  <a:gd name="T24" fmla="*/ 2215 w 356"/>
                  <a:gd name="T25" fmla="*/ 0 h 173"/>
                  <a:gd name="T26" fmla="*/ 271 w 356"/>
                  <a:gd name="T27" fmla="*/ 3657 h 173"/>
                  <a:gd name="T28" fmla="*/ 2354 w 356"/>
                  <a:gd name="T29" fmla="*/ 5743 h 173"/>
                  <a:gd name="T30" fmla="*/ 3834 w 356"/>
                  <a:gd name="T31" fmla="*/ 5113 h 173"/>
                  <a:gd name="T32" fmla="*/ 4880 w 356"/>
                  <a:gd name="T33" fmla="*/ 2385 h 173"/>
                  <a:gd name="T34" fmla="*/ 4880 w 356"/>
                  <a:gd name="T35" fmla="*/ 2385 h 173"/>
                  <a:gd name="T36" fmla="*/ 4880 w 356"/>
                  <a:gd name="T37" fmla="*/ 2385 h 173"/>
                  <a:gd name="T38" fmla="*/ 5914 w 356"/>
                  <a:gd name="T39" fmla="*/ 5113 h 173"/>
                  <a:gd name="T40" fmla="*/ 7532 w 356"/>
                  <a:gd name="T41" fmla="*/ 5743 h 173"/>
                  <a:gd name="T42" fmla="*/ 9476 w 356"/>
                  <a:gd name="T43" fmla="*/ 3657 h 173"/>
                  <a:gd name="T44" fmla="*/ 7505 w 356"/>
                  <a:gd name="T45" fmla="*/ 0 h 1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6" h="173">
                    <a:moveTo>
                      <a:pt x="274" y="0"/>
                    </a:moveTo>
                    <a:cubicBezTo>
                      <a:pt x="272" y="1"/>
                      <a:pt x="270" y="2"/>
                      <a:pt x="269" y="3"/>
                    </a:cubicBezTo>
                    <a:cubicBezTo>
                      <a:pt x="247" y="12"/>
                      <a:pt x="229" y="32"/>
                      <a:pt x="220" y="48"/>
                    </a:cubicBezTo>
                    <a:cubicBezTo>
                      <a:pt x="211" y="63"/>
                      <a:pt x="195" y="99"/>
                      <a:pt x="211" y="137"/>
                    </a:cubicBezTo>
                    <a:cubicBezTo>
                      <a:pt x="221" y="157"/>
                      <a:pt x="211" y="156"/>
                      <a:pt x="202" y="140"/>
                    </a:cubicBezTo>
                    <a:cubicBezTo>
                      <a:pt x="193" y="125"/>
                      <a:pt x="190" y="95"/>
                      <a:pt x="178" y="95"/>
                    </a:cubicBezTo>
                    <a:cubicBezTo>
                      <a:pt x="178" y="95"/>
                      <a:pt x="178" y="95"/>
                      <a:pt x="178" y="95"/>
                    </a:cubicBezTo>
                    <a:cubicBezTo>
                      <a:pt x="178" y="95"/>
                      <a:pt x="178" y="95"/>
                      <a:pt x="178" y="95"/>
                    </a:cubicBezTo>
                    <a:cubicBezTo>
                      <a:pt x="166" y="95"/>
                      <a:pt x="162" y="125"/>
                      <a:pt x="153" y="140"/>
                    </a:cubicBezTo>
                    <a:cubicBezTo>
                      <a:pt x="145" y="156"/>
                      <a:pt x="135" y="157"/>
                      <a:pt x="145" y="137"/>
                    </a:cubicBezTo>
                    <a:cubicBezTo>
                      <a:pt x="161" y="99"/>
                      <a:pt x="145" y="63"/>
                      <a:pt x="136" y="48"/>
                    </a:cubicBezTo>
                    <a:cubicBezTo>
                      <a:pt x="127" y="32"/>
                      <a:pt x="109" y="12"/>
                      <a:pt x="87" y="3"/>
                    </a:cubicBezTo>
                    <a:cubicBezTo>
                      <a:pt x="85" y="2"/>
                      <a:pt x="83" y="1"/>
                      <a:pt x="81" y="0"/>
                    </a:cubicBezTo>
                    <a:cubicBezTo>
                      <a:pt x="50" y="2"/>
                      <a:pt x="0" y="35"/>
                      <a:pt x="10" y="110"/>
                    </a:cubicBezTo>
                    <a:cubicBezTo>
                      <a:pt x="13" y="137"/>
                      <a:pt x="41" y="171"/>
                      <a:pt x="86" y="173"/>
                    </a:cubicBezTo>
                    <a:cubicBezTo>
                      <a:pt x="103" y="172"/>
                      <a:pt x="122" y="165"/>
                      <a:pt x="140" y="154"/>
                    </a:cubicBezTo>
                    <a:cubicBezTo>
                      <a:pt x="153" y="146"/>
                      <a:pt x="166" y="84"/>
                      <a:pt x="178" y="72"/>
                    </a:cubicBezTo>
                    <a:cubicBezTo>
                      <a:pt x="178" y="72"/>
                      <a:pt x="178" y="72"/>
                      <a:pt x="178" y="72"/>
                    </a:cubicBezTo>
                    <a:cubicBezTo>
                      <a:pt x="178" y="72"/>
                      <a:pt x="178" y="72"/>
                      <a:pt x="178" y="72"/>
                    </a:cubicBezTo>
                    <a:cubicBezTo>
                      <a:pt x="190" y="84"/>
                      <a:pt x="203" y="146"/>
                      <a:pt x="216" y="154"/>
                    </a:cubicBezTo>
                    <a:cubicBezTo>
                      <a:pt x="236" y="166"/>
                      <a:pt x="257" y="173"/>
                      <a:pt x="275" y="173"/>
                    </a:cubicBezTo>
                    <a:cubicBezTo>
                      <a:pt x="313" y="171"/>
                      <a:pt x="342" y="137"/>
                      <a:pt x="346" y="110"/>
                    </a:cubicBezTo>
                    <a:cubicBezTo>
                      <a:pt x="356" y="35"/>
                      <a:pt x="306" y="2"/>
                      <a:pt x="274" y="0"/>
                    </a:cubicBezTo>
                    <a:close/>
                  </a:path>
                </a:pathLst>
              </a:cu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42" name="Freeform 18">
                <a:extLst>
                  <a:ext uri="{FF2B5EF4-FFF2-40B4-BE49-F238E27FC236}">
                    <a16:creationId xmlns:a16="http://schemas.microsoft.com/office/drawing/2014/main" id="{44F0D8CE-5AD7-73A4-6CFF-E8C97647A1AB}"/>
                  </a:ext>
                </a:extLst>
              </p:cNvPr>
              <p:cNvSpPr>
                <a:spLocks/>
              </p:cNvSpPr>
              <p:nvPr/>
            </p:nvSpPr>
            <p:spPr bwMode="auto">
              <a:xfrm>
                <a:off x="2399" y="1687"/>
                <a:ext cx="989" cy="321"/>
              </a:xfrm>
              <a:custGeom>
                <a:avLst/>
                <a:gdLst>
                  <a:gd name="T0" fmla="*/ 8991 w 328"/>
                  <a:gd name="T1" fmla="*/ 1258 h 100"/>
                  <a:gd name="T2" fmla="*/ 8937 w 328"/>
                  <a:gd name="T3" fmla="*/ 732 h 100"/>
                  <a:gd name="T4" fmla="*/ 8391 w 328"/>
                  <a:gd name="T5" fmla="*/ 825 h 100"/>
                  <a:gd name="T6" fmla="*/ 8337 w 328"/>
                  <a:gd name="T7" fmla="*/ 299 h 100"/>
                  <a:gd name="T8" fmla="*/ 6338 w 328"/>
                  <a:gd name="T9" fmla="*/ 1525 h 100"/>
                  <a:gd name="T10" fmla="*/ 2491 w 328"/>
                  <a:gd name="T11" fmla="*/ 1361 h 100"/>
                  <a:gd name="T12" fmla="*/ 1372 w 328"/>
                  <a:gd name="T13" fmla="*/ 164 h 100"/>
                  <a:gd name="T14" fmla="*/ 965 w 328"/>
                  <a:gd name="T15" fmla="*/ 0 h 100"/>
                  <a:gd name="T16" fmla="*/ 573 w 328"/>
                  <a:gd name="T17" fmla="*/ 299 h 100"/>
                  <a:gd name="T18" fmla="*/ 383 w 328"/>
                  <a:gd name="T19" fmla="*/ 825 h 100"/>
                  <a:gd name="T20" fmla="*/ 356 w 328"/>
                  <a:gd name="T21" fmla="*/ 1390 h 100"/>
                  <a:gd name="T22" fmla="*/ 0 w 328"/>
                  <a:gd name="T23" fmla="*/ 2019 h 100"/>
                  <a:gd name="T24" fmla="*/ 1155 w 328"/>
                  <a:gd name="T25" fmla="*/ 2112 h 100"/>
                  <a:gd name="T26" fmla="*/ 1155 w 328"/>
                  <a:gd name="T27" fmla="*/ 2112 h 100"/>
                  <a:gd name="T28" fmla="*/ 1728 w 328"/>
                  <a:gd name="T29" fmla="*/ 2276 h 100"/>
                  <a:gd name="T30" fmla="*/ 4381 w 328"/>
                  <a:gd name="T31" fmla="*/ 3143 h 100"/>
                  <a:gd name="T32" fmla="*/ 6691 w 328"/>
                  <a:gd name="T33" fmla="*/ 2513 h 100"/>
                  <a:gd name="T34" fmla="*/ 8801 w 328"/>
                  <a:gd name="T35" fmla="*/ 2247 h 100"/>
                  <a:gd name="T36" fmla="*/ 8883 w 328"/>
                  <a:gd name="T37" fmla="*/ 1782 h 100"/>
                  <a:gd name="T38" fmla="*/ 8991 w 328"/>
                  <a:gd name="T39" fmla="*/ 1258 h 1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28" h="100">
                    <a:moveTo>
                      <a:pt x="328" y="38"/>
                    </a:moveTo>
                    <a:cubicBezTo>
                      <a:pt x="314" y="38"/>
                      <a:pt x="319" y="25"/>
                      <a:pt x="326" y="22"/>
                    </a:cubicBezTo>
                    <a:cubicBezTo>
                      <a:pt x="322" y="23"/>
                      <a:pt x="310" y="27"/>
                      <a:pt x="306" y="25"/>
                    </a:cubicBezTo>
                    <a:cubicBezTo>
                      <a:pt x="303" y="23"/>
                      <a:pt x="304" y="9"/>
                      <a:pt x="304" y="9"/>
                    </a:cubicBezTo>
                    <a:cubicBezTo>
                      <a:pt x="304" y="9"/>
                      <a:pt x="301" y="28"/>
                      <a:pt x="231" y="46"/>
                    </a:cubicBezTo>
                    <a:cubicBezTo>
                      <a:pt x="161" y="63"/>
                      <a:pt x="118" y="55"/>
                      <a:pt x="91" y="41"/>
                    </a:cubicBezTo>
                    <a:cubicBezTo>
                      <a:pt x="79" y="34"/>
                      <a:pt x="49" y="12"/>
                      <a:pt x="50" y="5"/>
                    </a:cubicBezTo>
                    <a:cubicBezTo>
                      <a:pt x="50" y="14"/>
                      <a:pt x="35" y="9"/>
                      <a:pt x="35" y="0"/>
                    </a:cubicBezTo>
                    <a:cubicBezTo>
                      <a:pt x="36" y="8"/>
                      <a:pt x="28" y="21"/>
                      <a:pt x="21" y="9"/>
                    </a:cubicBezTo>
                    <a:cubicBezTo>
                      <a:pt x="24" y="16"/>
                      <a:pt x="24" y="28"/>
                      <a:pt x="14" y="25"/>
                    </a:cubicBezTo>
                    <a:cubicBezTo>
                      <a:pt x="22" y="30"/>
                      <a:pt x="25" y="41"/>
                      <a:pt x="13" y="42"/>
                    </a:cubicBezTo>
                    <a:cubicBezTo>
                      <a:pt x="20" y="47"/>
                      <a:pt x="10" y="59"/>
                      <a:pt x="0" y="61"/>
                    </a:cubicBezTo>
                    <a:cubicBezTo>
                      <a:pt x="10" y="57"/>
                      <a:pt x="31" y="61"/>
                      <a:pt x="42" y="64"/>
                    </a:cubicBezTo>
                    <a:cubicBezTo>
                      <a:pt x="42" y="64"/>
                      <a:pt x="42" y="64"/>
                      <a:pt x="42" y="64"/>
                    </a:cubicBezTo>
                    <a:cubicBezTo>
                      <a:pt x="49" y="66"/>
                      <a:pt x="56" y="68"/>
                      <a:pt x="63" y="69"/>
                    </a:cubicBezTo>
                    <a:cubicBezTo>
                      <a:pt x="78" y="72"/>
                      <a:pt x="106" y="90"/>
                      <a:pt x="160" y="95"/>
                    </a:cubicBezTo>
                    <a:cubicBezTo>
                      <a:pt x="214" y="100"/>
                      <a:pt x="200" y="86"/>
                      <a:pt x="244" y="76"/>
                    </a:cubicBezTo>
                    <a:cubicBezTo>
                      <a:pt x="266" y="70"/>
                      <a:pt x="292" y="56"/>
                      <a:pt x="321" y="68"/>
                    </a:cubicBezTo>
                    <a:cubicBezTo>
                      <a:pt x="309" y="64"/>
                      <a:pt x="314" y="54"/>
                      <a:pt x="324" y="54"/>
                    </a:cubicBezTo>
                    <a:cubicBezTo>
                      <a:pt x="314" y="48"/>
                      <a:pt x="316" y="41"/>
                      <a:pt x="328" y="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43" name="Freeform 19">
                <a:extLst>
                  <a:ext uri="{FF2B5EF4-FFF2-40B4-BE49-F238E27FC236}">
                    <a16:creationId xmlns:a16="http://schemas.microsoft.com/office/drawing/2014/main" id="{E0930747-ED71-F03A-3FB2-7144597A1F76}"/>
                  </a:ext>
                </a:extLst>
              </p:cNvPr>
              <p:cNvSpPr>
                <a:spLocks/>
              </p:cNvSpPr>
              <p:nvPr/>
            </p:nvSpPr>
            <p:spPr bwMode="auto">
              <a:xfrm>
                <a:off x="2083" y="960"/>
                <a:ext cx="1368" cy="907"/>
              </a:xfrm>
              <a:custGeom>
                <a:avLst/>
                <a:gdLst>
                  <a:gd name="T0" fmla="*/ 844 w 454"/>
                  <a:gd name="T1" fmla="*/ 1801 h 282"/>
                  <a:gd name="T2" fmla="*/ 3086 w 454"/>
                  <a:gd name="T3" fmla="*/ 2567 h 282"/>
                  <a:gd name="T4" fmla="*/ 3613 w 454"/>
                  <a:gd name="T5" fmla="*/ 798 h 282"/>
                  <a:gd name="T6" fmla="*/ 5394 w 454"/>
                  <a:gd name="T7" fmla="*/ 434 h 282"/>
                  <a:gd name="T8" fmla="*/ 6756 w 454"/>
                  <a:gd name="T9" fmla="*/ 1592 h 282"/>
                  <a:gd name="T10" fmla="*/ 7310 w 454"/>
                  <a:gd name="T11" fmla="*/ 2358 h 282"/>
                  <a:gd name="T12" fmla="*/ 7391 w 454"/>
                  <a:gd name="T13" fmla="*/ 4056 h 282"/>
                  <a:gd name="T14" fmla="*/ 7000 w 454"/>
                  <a:gd name="T15" fmla="*/ 6053 h 282"/>
                  <a:gd name="T16" fmla="*/ 6373 w 454"/>
                  <a:gd name="T17" fmla="*/ 6590 h 282"/>
                  <a:gd name="T18" fmla="*/ 5367 w 454"/>
                  <a:gd name="T19" fmla="*/ 6683 h 282"/>
                  <a:gd name="T20" fmla="*/ 5258 w 454"/>
                  <a:gd name="T21" fmla="*/ 6889 h 282"/>
                  <a:gd name="T22" fmla="*/ 6620 w 454"/>
                  <a:gd name="T23" fmla="*/ 6857 h 282"/>
                  <a:gd name="T24" fmla="*/ 7162 w 454"/>
                  <a:gd name="T25" fmla="*/ 6857 h 282"/>
                  <a:gd name="T26" fmla="*/ 7337 w 454"/>
                  <a:gd name="T27" fmla="*/ 8588 h 282"/>
                  <a:gd name="T28" fmla="*/ 6593 w 454"/>
                  <a:gd name="T29" fmla="*/ 8813 h 282"/>
                  <a:gd name="T30" fmla="*/ 5746 w 454"/>
                  <a:gd name="T31" fmla="*/ 8813 h 282"/>
                  <a:gd name="T32" fmla="*/ 7419 w 454"/>
                  <a:gd name="T33" fmla="*/ 9382 h 282"/>
                  <a:gd name="T34" fmla="*/ 9025 w 454"/>
                  <a:gd name="T35" fmla="*/ 9115 h 282"/>
                  <a:gd name="T36" fmla="*/ 8970 w 454"/>
                  <a:gd name="T37" fmla="*/ 8948 h 282"/>
                  <a:gd name="T38" fmla="*/ 8235 w 454"/>
                  <a:gd name="T39" fmla="*/ 8784 h 282"/>
                  <a:gd name="T40" fmla="*/ 8235 w 454"/>
                  <a:gd name="T41" fmla="*/ 8784 h 282"/>
                  <a:gd name="T42" fmla="*/ 8208 w 454"/>
                  <a:gd name="T43" fmla="*/ 8784 h 282"/>
                  <a:gd name="T44" fmla="*/ 8235 w 454"/>
                  <a:gd name="T45" fmla="*/ 8784 h 282"/>
                  <a:gd name="T46" fmla="*/ 7744 w 454"/>
                  <a:gd name="T47" fmla="*/ 8350 h 282"/>
                  <a:gd name="T48" fmla="*/ 7663 w 454"/>
                  <a:gd name="T49" fmla="*/ 6857 h 282"/>
                  <a:gd name="T50" fmla="*/ 8181 w 454"/>
                  <a:gd name="T51" fmla="*/ 6423 h 282"/>
                  <a:gd name="T52" fmla="*/ 8591 w 454"/>
                  <a:gd name="T53" fmla="*/ 6217 h 282"/>
                  <a:gd name="T54" fmla="*/ 7635 w 454"/>
                  <a:gd name="T55" fmla="*/ 5989 h 282"/>
                  <a:gd name="T56" fmla="*/ 7473 w 454"/>
                  <a:gd name="T57" fmla="*/ 5358 h 282"/>
                  <a:gd name="T58" fmla="*/ 7527 w 454"/>
                  <a:gd name="T59" fmla="*/ 4220 h 282"/>
                  <a:gd name="T60" fmla="*/ 7635 w 454"/>
                  <a:gd name="T61" fmla="*/ 2358 h 282"/>
                  <a:gd name="T62" fmla="*/ 8533 w 454"/>
                  <a:gd name="T63" fmla="*/ 466 h 282"/>
                  <a:gd name="T64" fmla="*/ 8618 w 454"/>
                  <a:gd name="T65" fmla="*/ 434 h 282"/>
                  <a:gd name="T66" fmla="*/ 11523 w 454"/>
                  <a:gd name="T67" fmla="*/ 868 h 282"/>
                  <a:gd name="T68" fmla="*/ 12393 w 454"/>
                  <a:gd name="T69" fmla="*/ 1634 h 282"/>
                  <a:gd name="T70" fmla="*/ 12420 w 454"/>
                  <a:gd name="T71" fmla="*/ 1592 h 282"/>
                  <a:gd name="T72" fmla="*/ 10995 w 454"/>
                  <a:gd name="T73" fmla="*/ 466 h 282"/>
                  <a:gd name="T74" fmla="*/ 8425 w 454"/>
                  <a:gd name="T75" fmla="*/ 196 h 282"/>
                  <a:gd name="T76" fmla="*/ 7446 w 454"/>
                  <a:gd name="T77" fmla="*/ 994 h 282"/>
                  <a:gd name="T78" fmla="*/ 6729 w 454"/>
                  <a:gd name="T79" fmla="*/ 196 h 282"/>
                  <a:gd name="T80" fmla="*/ 4866 w 454"/>
                  <a:gd name="T81" fmla="*/ 196 h 282"/>
                  <a:gd name="T82" fmla="*/ 2787 w 454"/>
                  <a:gd name="T83" fmla="*/ 930 h 282"/>
                  <a:gd name="T84" fmla="*/ 1971 w 454"/>
                  <a:gd name="T85" fmla="*/ 1065 h 282"/>
                  <a:gd name="T86" fmla="*/ 0 w 454"/>
                  <a:gd name="T87" fmla="*/ 2058 h 282"/>
                  <a:gd name="T88" fmla="*/ 844 w 454"/>
                  <a:gd name="T89" fmla="*/ 1801 h 28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54" h="282">
                    <a:moveTo>
                      <a:pt x="31" y="54"/>
                    </a:moveTo>
                    <a:cubicBezTo>
                      <a:pt x="73" y="40"/>
                      <a:pt x="89" y="34"/>
                      <a:pt x="113" y="77"/>
                    </a:cubicBezTo>
                    <a:cubicBezTo>
                      <a:pt x="116" y="51"/>
                      <a:pt x="104" y="35"/>
                      <a:pt x="132" y="24"/>
                    </a:cubicBezTo>
                    <a:cubicBezTo>
                      <a:pt x="153" y="16"/>
                      <a:pt x="175" y="18"/>
                      <a:pt x="197" y="13"/>
                    </a:cubicBezTo>
                    <a:cubicBezTo>
                      <a:pt x="235" y="4"/>
                      <a:pt x="259" y="30"/>
                      <a:pt x="247" y="48"/>
                    </a:cubicBezTo>
                    <a:cubicBezTo>
                      <a:pt x="263" y="41"/>
                      <a:pt x="262" y="62"/>
                      <a:pt x="267" y="71"/>
                    </a:cubicBezTo>
                    <a:cubicBezTo>
                      <a:pt x="273" y="91"/>
                      <a:pt x="270" y="98"/>
                      <a:pt x="270" y="122"/>
                    </a:cubicBezTo>
                    <a:cubicBezTo>
                      <a:pt x="270" y="145"/>
                      <a:pt x="265" y="179"/>
                      <a:pt x="256" y="182"/>
                    </a:cubicBezTo>
                    <a:cubicBezTo>
                      <a:pt x="248" y="184"/>
                      <a:pt x="243" y="198"/>
                      <a:pt x="233" y="198"/>
                    </a:cubicBezTo>
                    <a:cubicBezTo>
                      <a:pt x="225" y="199"/>
                      <a:pt x="208" y="209"/>
                      <a:pt x="196" y="201"/>
                    </a:cubicBezTo>
                    <a:cubicBezTo>
                      <a:pt x="189" y="197"/>
                      <a:pt x="182" y="199"/>
                      <a:pt x="192" y="207"/>
                    </a:cubicBezTo>
                    <a:cubicBezTo>
                      <a:pt x="198" y="211"/>
                      <a:pt x="229" y="209"/>
                      <a:pt x="242" y="206"/>
                    </a:cubicBezTo>
                    <a:cubicBezTo>
                      <a:pt x="252" y="203"/>
                      <a:pt x="258" y="202"/>
                      <a:pt x="262" y="206"/>
                    </a:cubicBezTo>
                    <a:cubicBezTo>
                      <a:pt x="270" y="217"/>
                      <a:pt x="277" y="249"/>
                      <a:pt x="268" y="258"/>
                    </a:cubicBezTo>
                    <a:cubicBezTo>
                      <a:pt x="259" y="266"/>
                      <a:pt x="254" y="263"/>
                      <a:pt x="241" y="265"/>
                    </a:cubicBezTo>
                    <a:cubicBezTo>
                      <a:pt x="223" y="262"/>
                      <a:pt x="210" y="260"/>
                      <a:pt x="210" y="265"/>
                    </a:cubicBezTo>
                    <a:cubicBezTo>
                      <a:pt x="210" y="270"/>
                      <a:pt x="226" y="282"/>
                      <a:pt x="271" y="282"/>
                    </a:cubicBezTo>
                    <a:cubicBezTo>
                      <a:pt x="284" y="282"/>
                      <a:pt x="314" y="282"/>
                      <a:pt x="330" y="274"/>
                    </a:cubicBezTo>
                    <a:cubicBezTo>
                      <a:pt x="336" y="272"/>
                      <a:pt x="334" y="267"/>
                      <a:pt x="328" y="269"/>
                    </a:cubicBezTo>
                    <a:cubicBezTo>
                      <a:pt x="322" y="271"/>
                      <a:pt x="313" y="266"/>
                      <a:pt x="301" y="264"/>
                    </a:cubicBezTo>
                    <a:cubicBezTo>
                      <a:pt x="301" y="264"/>
                      <a:pt x="301" y="264"/>
                      <a:pt x="301" y="264"/>
                    </a:cubicBezTo>
                    <a:cubicBezTo>
                      <a:pt x="300" y="264"/>
                      <a:pt x="300" y="264"/>
                      <a:pt x="300" y="264"/>
                    </a:cubicBezTo>
                    <a:cubicBezTo>
                      <a:pt x="300" y="264"/>
                      <a:pt x="301" y="264"/>
                      <a:pt x="301" y="264"/>
                    </a:cubicBezTo>
                    <a:cubicBezTo>
                      <a:pt x="288" y="260"/>
                      <a:pt x="284" y="263"/>
                      <a:pt x="283" y="251"/>
                    </a:cubicBezTo>
                    <a:cubicBezTo>
                      <a:pt x="282" y="239"/>
                      <a:pt x="275" y="221"/>
                      <a:pt x="280" y="206"/>
                    </a:cubicBezTo>
                    <a:cubicBezTo>
                      <a:pt x="283" y="195"/>
                      <a:pt x="293" y="193"/>
                      <a:pt x="299" y="193"/>
                    </a:cubicBezTo>
                    <a:cubicBezTo>
                      <a:pt x="311" y="194"/>
                      <a:pt x="322" y="192"/>
                      <a:pt x="314" y="187"/>
                    </a:cubicBezTo>
                    <a:cubicBezTo>
                      <a:pt x="307" y="182"/>
                      <a:pt x="281" y="187"/>
                      <a:pt x="279" y="180"/>
                    </a:cubicBezTo>
                    <a:cubicBezTo>
                      <a:pt x="276" y="173"/>
                      <a:pt x="271" y="169"/>
                      <a:pt x="273" y="161"/>
                    </a:cubicBezTo>
                    <a:cubicBezTo>
                      <a:pt x="274" y="152"/>
                      <a:pt x="275" y="143"/>
                      <a:pt x="275" y="127"/>
                    </a:cubicBezTo>
                    <a:cubicBezTo>
                      <a:pt x="275" y="104"/>
                      <a:pt x="273" y="91"/>
                      <a:pt x="279" y="71"/>
                    </a:cubicBezTo>
                    <a:cubicBezTo>
                      <a:pt x="283" y="62"/>
                      <a:pt x="280" y="25"/>
                      <a:pt x="312" y="14"/>
                    </a:cubicBezTo>
                    <a:cubicBezTo>
                      <a:pt x="315" y="13"/>
                      <a:pt x="315" y="13"/>
                      <a:pt x="315" y="13"/>
                    </a:cubicBezTo>
                    <a:cubicBezTo>
                      <a:pt x="333" y="10"/>
                      <a:pt x="398" y="17"/>
                      <a:pt x="421" y="26"/>
                    </a:cubicBezTo>
                    <a:cubicBezTo>
                      <a:pt x="435" y="32"/>
                      <a:pt x="446" y="39"/>
                      <a:pt x="453" y="49"/>
                    </a:cubicBezTo>
                    <a:cubicBezTo>
                      <a:pt x="454" y="48"/>
                      <a:pt x="454" y="48"/>
                      <a:pt x="454" y="48"/>
                    </a:cubicBezTo>
                    <a:cubicBezTo>
                      <a:pt x="454" y="48"/>
                      <a:pt x="434" y="20"/>
                      <a:pt x="402" y="14"/>
                    </a:cubicBezTo>
                    <a:cubicBezTo>
                      <a:pt x="370" y="8"/>
                      <a:pt x="326" y="4"/>
                      <a:pt x="308" y="6"/>
                    </a:cubicBezTo>
                    <a:cubicBezTo>
                      <a:pt x="290" y="8"/>
                      <a:pt x="278" y="8"/>
                      <a:pt x="272" y="30"/>
                    </a:cubicBezTo>
                    <a:cubicBezTo>
                      <a:pt x="270" y="22"/>
                      <a:pt x="260" y="12"/>
                      <a:pt x="246" y="6"/>
                    </a:cubicBezTo>
                    <a:cubicBezTo>
                      <a:pt x="232" y="0"/>
                      <a:pt x="202" y="0"/>
                      <a:pt x="178" y="6"/>
                    </a:cubicBezTo>
                    <a:cubicBezTo>
                      <a:pt x="154" y="12"/>
                      <a:pt x="110" y="10"/>
                      <a:pt x="102" y="28"/>
                    </a:cubicBezTo>
                    <a:cubicBezTo>
                      <a:pt x="102" y="28"/>
                      <a:pt x="90" y="24"/>
                      <a:pt x="72" y="32"/>
                    </a:cubicBezTo>
                    <a:cubicBezTo>
                      <a:pt x="57" y="39"/>
                      <a:pt x="22" y="51"/>
                      <a:pt x="0" y="62"/>
                    </a:cubicBezTo>
                    <a:cubicBezTo>
                      <a:pt x="11" y="58"/>
                      <a:pt x="24" y="57"/>
                      <a:pt x="31" y="54"/>
                    </a:cubicBezTo>
                    <a:close/>
                  </a:path>
                </a:pathLst>
              </a:custGeom>
              <a:solidFill>
                <a:srgbClr val="B6AC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44" name="Freeform 20">
                <a:extLst>
                  <a:ext uri="{FF2B5EF4-FFF2-40B4-BE49-F238E27FC236}">
                    <a16:creationId xmlns:a16="http://schemas.microsoft.com/office/drawing/2014/main" id="{F20B5626-A957-12D4-A6C7-4544C530D797}"/>
                  </a:ext>
                </a:extLst>
              </p:cNvPr>
              <p:cNvSpPr>
                <a:spLocks/>
              </p:cNvSpPr>
              <p:nvPr/>
            </p:nvSpPr>
            <p:spPr bwMode="auto">
              <a:xfrm>
                <a:off x="2927" y="1770"/>
                <a:ext cx="60" cy="90"/>
              </a:xfrm>
              <a:custGeom>
                <a:avLst/>
                <a:gdLst>
                  <a:gd name="T0" fmla="*/ 81 w 20"/>
                  <a:gd name="T1" fmla="*/ 0 h 28"/>
                  <a:gd name="T2" fmla="*/ 54 w 20"/>
                  <a:gd name="T3" fmla="*/ 61 h 28"/>
                  <a:gd name="T4" fmla="*/ 0 w 20"/>
                  <a:gd name="T5" fmla="*/ 598 h 28"/>
                  <a:gd name="T6" fmla="*/ 0 w 20"/>
                  <a:gd name="T7" fmla="*/ 598 h 28"/>
                  <a:gd name="T8" fmla="*/ 27 w 20"/>
                  <a:gd name="T9" fmla="*/ 630 h 28"/>
                  <a:gd name="T10" fmla="*/ 27 w 20"/>
                  <a:gd name="T11" fmla="*/ 630 h 28"/>
                  <a:gd name="T12" fmla="*/ 243 w 20"/>
                  <a:gd name="T13" fmla="*/ 929 h 28"/>
                  <a:gd name="T14" fmla="*/ 486 w 20"/>
                  <a:gd name="T15" fmla="*/ 630 h 28"/>
                  <a:gd name="T16" fmla="*/ 540 w 20"/>
                  <a:gd name="T17" fmla="*/ 402 h 28"/>
                  <a:gd name="T18" fmla="*/ 486 w 20"/>
                  <a:gd name="T19" fmla="*/ 331 h 28"/>
                  <a:gd name="T20" fmla="*/ 378 w 20"/>
                  <a:gd name="T21" fmla="*/ 299 h 28"/>
                  <a:gd name="T22" fmla="*/ 135 w 20"/>
                  <a:gd name="T23" fmla="*/ 61 h 28"/>
                  <a:gd name="T24" fmla="*/ 81 w 20"/>
                  <a:gd name="T25" fmla="*/ 0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 h="28">
                    <a:moveTo>
                      <a:pt x="3" y="0"/>
                    </a:moveTo>
                    <a:cubicBezTo>
                      <a:pt x="3" y="0"/>
                      <a:pt x="2" y="1"/>
                      <a:pt x="2" y="2"/>
                    </a:cubicBezTo>
                    <a:cubicBezTo>
                      <a:pt x="0" y="18"/>
                      <a:pt x="0" y="18"/>
                      <a:pt x="0" y="18"/>
                    </a:cubicBezTo>
                    <a:cubicBezTo>
                      <a:pt x="0" y="18"/>
                      <a:pt x="0" y="18"/>
                      <a:pt x="0" y="18"/>
                    </a:cubicBezTo>
                    <a:cubicBezTo>
                      <a:pt x="0" y="18"/>
                      <a:pt x="0" y="19"/>
                      <a:pt x="1" y="19"/>
                    </a:cubicBezTo>
                    <a:cubicBezTo>
                      <a:pt x="1" y="19"/>
                      <a:pt x="1" y="19"/>
                      <a:pt x="1" y="19"/>
                    </a:cubicBezTo>
                    <a:cubicBezTo>
                      <a:pt x="1" y="24"/>
                      <a:pt x="5" y="28"/>
                      <a:pt x="9" y="28"/>
                    </a:cubicBezTo>
                    <a:cubicBezTo>
                      <a:pt x="14" y="28"/>
                      <a:pt x="18" y="24"/>
                      <a:pt x="18" y="19"/>
                    </a:cubicBezTo>
                    <a:cubicBezTo>
                      <a:pt x="20" y="12"/>
                      <a:pt x="20" y="12"/>
                      <a:pt x="20" y="12"/>
                    </a:cubicBezTo>
                    <a:cubicBezTo>
                      <a:pt x="20" y="11"/>
                      <a:pt x="19" y="10"/>
                      <a:pt x="18" y="10"/>
                    </a:cubicBezTo>
                    <a:cubicBezTo>
                      <a:pt x="14" y="9"/>
                      <a:pt x="14" y="9"/>
                      <a:pt x="14" y="9"/>
                    </a:cubicBezTo>
                    <a:cubicBezTo>
                      <a:pt x="8" y="8"/>
                      <a:pt x="6" y="7"/>
                      <a:pt x="5" y="2"/>
                    </a:cubicBezTo>
                    <a:cubicBezTo>
                      <a:pt x="5" y="1"/>
                      <a:pt x="4" y="0"/>
                      <a:pt x="3"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45" name="Oval 21">
                <a:extLst>
                  <a:ext uri="{FF2B5EF4-FFF2-40B4-BE49-F238E27FC236}">
                    <a16:creationId xmlns:a16="http://schemas.microsoft.com/office/drawing/2014/main" id="{FC04AA80-573E-B8B6-5D58-02DB75BD2DD0}"/>
                  </a:ext>
                </a:extLst>
              </p:cNvPr>
              <p:cNvSpPr>
                <a:spLocks noChangeArrowheads="1"/>
              </p:cNvSpPr>
              <p:nvPr/>
            </p:nvSpPr>
            <p:spPr bwMode="auto">
              <a:xfrm>
                <a:off x="2933" y="1809"/>
                <a:ext cx="45" cy="45"/>
              </a:xfrm>
              <a:prstGeom prst="ellipse">
                <a:avLst/>
              </a:prstGeom>
              <a:solidFill>
                <a:srgbClr val="F7BBA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6" name="Oval 22">
                <a:extLst>
                  <a:ext uri="{FF2B5EF4-FFF2-40B4-BE49-F238E27FC236}">
                    <a16:creationId xmlns:a16="http://schemas.microsoft.com/office/drawing/2014/main" id="{C72DABDB-B9A7-DC94-DEC9-D3AA51FE5CE7}"/>
                  </a:ext>
                </a:extLst>
              </p:cNvPr>
              <p:cNvSpPr>
                <a:spLocks noChangeArrowheads="1"/>
              </p:cNvSpPr>
              <p:nvPr/>
            </p:nvSpPr>
            <p:spPr bwMode="auto">
              <a:xfrm>
                <a:off x="2951" y="1825"/>
                <a:ext cx="9" cy="13"/>
              </a:xfrm>
              <a:prstGeom prst="ellipse">
                <a:avLst/>
              </a:prstGeom>
              <a:solidFill>
                <a:srgbClr val="6D0D0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7" name="Oval 23">
                <a:extLst>
                  <a:ext uri="{FF2B5EF4-FFF2-40B4-BE49-F238E27FC236}">
                    <a16:creationId xmlns:a16="http://schemas.microsoft.com/office/drawing/2014/main" id="{A16A32E5-441D-A529-C1BA-D943DD223FE3}"/>
                  </a:ext>
                </a:extLst>
              </p:cNvPr>
              <p:cNvSpPr>
                <a:spLocks noChangeArrowheads="1"/>
              </p:cNvSpPr>
              <p:nvPr/>
            </p:nvSpPr>
            <p:spPr bwMode="auto">
              <a:xfrm>
                <a:off x="2945" y="1819"/>
                <a:ext cx="21" cy="25"/>
              </a:xfrm>
              <a:prstGeom prst="ellipse">
                <a:avLst/>
              </a:prstGeom>
              <a:solidFill>
                <a:srgbClr val="6D0D0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8" name="Freeform 24">
                <a:extLst>
                  <a:ext uri="{FF2B5EF4-FFF2-40B4-BE49-F238E27FC236}">
                    <a16:creationId xmlns:a16="http://schemas.microsoft.com/office/drawing/2014/main" id="{A8C32581-E9B5-60F1-CAAB-805B1375A363}"/>
                  </a:ext>
                </a:extLst>
              </p:cNvPr>
              <p:cNvSpPr>
                <a:spLocks/>
              </p:cNvSpPr>
              <p:nvPr/>
            </p:nvSpPr>
            <p:spPr bwMode="auto">
              <a:xfrm>
                <a:off x="2933" y="1777"/>
                <a:ext cx="48" cy="55"/>
              </a:xfrm>
              <a:custGeom>
                <a:avLst/>
                <a:gdLst>
                  <a:gd name="T0" fmla="*/ 189 w 16"/>
                  <a:gd name="T1" fmla="*/ 336 h 17"/>
                  <a:gd name="T2" fmla="*/ 405 w 16"/>
                  <a:gd name="T3" fmla="*/ 576 h 17"/>
                  <a:gd name="T4" fmla="*/ 432 w 16"/>
                  <a:gd name="T5" fmla="*/ 304 h 17"/>
                  <a:gd name="T6" fmla="*/ 27 w 16"/>
                  <a:gd name="T7" fmla="*/ 0 h 17"/>
                  <a:gd name="T8" fmla="*/ 27 w 16"/>
                  <a:gd name="T9" fmla="*/ 0 h 17"/>
                  <a:gd name="T10" fmla="*/ 0 w 16"/>
                  <a:gd name="T11" fmla="*/ 544 h 17"/>
                  <a:gd name="T12" fmla="*/ 0 w 16"/>
                  <a:gd name="T13" fmla="*/ 544 h 17"/>
                  <a:gd name="T14" fmla="*/ 189 w 16"/>
                  <a:gd name="T15" fmla="*/ 336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17">
                    <a:moveTo>
                      <a:pt x="7" y="10"/>
                    </a:moveTo>
                    <a:cubicBezTo>
                      <a:pt x="11" y="10"/>
                      <a:pt x="15" y="13"/>
                      <a:pt x="15" y="17"/>
                    </a:cubicBezTo>
                    <a:cubicBezTo>
                      <a:pt x="16" y="9"/>
                      <a:pt x="16" y="9"/>
                      <a:pt x="16" y="9"/>
                    </a:cubicBezTo>
                    <a:cubicBezTo>
                      <a:pt x="7" y="7"/>
                      <a:pt x="3" y="8"/>
                      <a:pt x="1" y="0"/>
                    </a:cubicBezTo>
                    <a:cubicBezTo>
                      <a:pt x="1" y="0"/>
                      <a:pt x="1" y="0"/>
                      <a:pt x="1" y="0"/>
                    </a:cubicBezTo>
                    <a:cubicBezTo>
                      <a:pt x="0" y="16"/>
                      <a:pt x="0" y="16"/>
                      <a:pt x="0" y="16"/>
                    </a:cubicBezTo>
                    <a:cubicBezTo>
                      <a:pt x="0" y="16"/>
                      <a:pt x="0" y="16"/>
                      <a:pt x="0" y="16"/>
                    </a:cubicBezTo>
                    <a:cubicBezTo>
                      <a:pt x="1" y="13"/>
                      <a:pt x="4" y="10"/>
                      <a:pt x="7" y="10"/>
                    </a:cubicBez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49" name="Freeform 25">
                <a:extLst>
                  <a:ext uri="{FF2B5EF4-FFF2-40B4-BE49-F238E27FC236}">
                    <a16:creationId xmlns:a16="http://schemas.microsoft.com/office/drawing/2014/main" id="{EF8EF9E5-2E2E-B6F9-5F88-FCC3DB21FFDF}"/>
                  </a:ext>
                </a:extLst>
              </p:cNvPr>
              <p:cNvSpPr>
                <a:spLocks/>
              </p:cNvSpPr>
              <p:nvPr/>
            </p:nvSpPr>
            <p:spPr bwMode="auto">
              <a:xfrm>
                <a:off x="2836" y="1783"/>
                <a:ext cx="58" cy="81"/>
              </a:xfrm>
              <a:custGeom>
                <a:avLst/>
                <a:gdLst>
                  <a:gd name="T0" fmla="*/ 485 w 19"/>
                  <a:gd name="T1" fmla="*/ 32 h 25"/>
                  <a:gd name="T2" fmla="*/ 55 w 19"/>
                  <a:gd name="T3" fmla="*/ 243 h 25"/>
                  <a:gd name="T4" fmla="*/ 0 w 19"/>
                  <a:gd name="T5" fmla="*/ 272 h 25"/>
                  <a:gd name="T6" fmla="*/ 0 w 19"/>
                  <a:gd name="T7" fmla="*/ 473 h 25"/>
                  <a:gd name="T8" fmla="*/ 27 w 19"/>
                  <a:gd name="T9" fmla="*/ 515 h 25"/>
                  <a:gd name="T10" fmla="*/ 0 w 19"/>
                  <a:gd name="T11" fmla="*/ 544 h 25"/>
                  <a:gd name="T12" fmla="*/ 250 w 19"/>
                  <a:gd name="T13" fmla="*/ 849 h 25"/>
                  <a:gd name="T14" fmla="*/ 513 w 19"/>
                  <a:gd name="T15" fmla="*/ 544 h 25"/>
                  <a:gd name="T16" fmla="*/ 513 w 19"/>
                  <a:gd name="T17" fmla="*/ 577 h 25"/>
                  <a:gd name="T18" fmla="*/ 540 w 19"/>
                  <a:gd name="T19" fmla="*/ 62 h 25"/>
                  <a:gd name="T20" fmla="*/ 513 w 19"/>
                  <a:gd name="T21" fmla="*/ 32 h 25"/>
                  <a:gd name="T22" fmla="*/ 485 w 19"/>
                  <a:gd name="T23" fmla="*/ 32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 h="25">
                    <a:moveTo>
                      <a:pt x="17" y="1"/>
                    </a:moveTo>
                    <a:cubicBezTo>
                      <a:pt x="11" y="6"/>
                      <a:pt x="7" y="6"/>
                      <a:pt x="2" y="7"/>
                    </a:cubicBezTo>
                    <a:cubicBezTo>
                      <a:pt x="1" y="7"/>
                      <a:pt x="0" y="7"/>
                      <a:pt x="0" y="8"/>
                    </a:cubicBezTo>
                    <a:cubicBezTo>
                      <a:pt x="0" y="14"/>
                      <a:pt x="0" y="14"/>
                      <a:pt x="0" y="14"/>
                    </a:cubicBezTo>
                    <a:cubicBezTo>
                      <a:pt x="0" y="15"/>
                      <a:pt x="1" y="15"/>
                      <a:pt x="1" y="15"/>
                    </a:cubicBezTo>
                    <a:cubicBezTo>
                      <a:pt x="1" y="16"/>
                      <a:pt x="0" y="16"/>
                      <a:pt x="0" y="16"/>
                    </a:cubicBezTo>
                    <a:cubicBezTo>
                      <a:pt x="0" y="21"/>
                      <a:pt x="4" y="25"/>
                      <a:pt x="9" y="25"/>
                    </a:cubicBezTo>
                    <a:cubicBezTo>
                      <a:pt x="14" y="25"/>
                      <a:pt x="18" y="21"/>
                      <a:pt x="18" y="16"/>
                    </a:cubicBezTo>
                    <a:cubicBezTo>
                      <a:pt x="18" y="17"/>
                      <a:pt x="18" y="17"/>
                      <a:pt x="18" y="17"/>
                    </a:cubicBezTo>
                    <a:cubicBezTo>
                      <a:pt x="19" y="12"/>
                      <a:pt x="19" y="2"/>
                      <a:pt x="19" y="2"/>
                    </a:cubicBezTo>
                    <a:cubicBezTo>
                      <a:pt x="19" y="1"/>
                      <a:pt x="19" y="1"/>
                      <a:pt x="18" y="1"/>
                    </a:cubicBezTo>
                    <a:cubicBezTo>
                      <a:pt x="18" y="0"/>
                      <a:pt x="17" y="1"/>
                      <a:pt x="17"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50" name="Oval 26">
                <a:extLst>
                  <a:ext uri="{FF2B5EF4-FFF2-40B4-BE49-F238E27FC236}">
                    <a16:creationId xmlns:a16="http://schemas.microsoft.com/office/drawing/2014/main" id="{A7197D44-5192-C192-FBF1-D87318F2CAA1}"/>
                  </a:ext>
                </a:extLst>
              </p:cNvPr>
              <p:cNvSpPr>
                <a:spLocks noChangeArrowheads="1"/>
              </p:cNvSpPr>
              <p:nvPr/>
            </p:nvSpPr>
            <p:spPr bwMode="auto">
              <a:xfrm>
                <a:off x="2842" y="1812"/>
                <a:ext cx="43" cy="45"/>
              </a:xfrm>
              <a:prstGeom prst="ellipse">
                <a:avLst/>
              </a:prstGeom>
              <a:solidFill>
                <a:srgbClr val="F7BBA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1" name="Oval 27">
                <a:extLst>
                  <a:ext uri="{FF2B5EF4-FFF2-40B4-BE49-F238E27FC236}">
                    <a16:creationId xmlns:a16="http://schemas.microsoft.com/office/drawing/2014/main" id="{5BB0D6C5-4A92-B497-CE7B-D83742485947}"/>
                  </a:ext>
                </a:extLst>
              </p:cNvPr>
              <p:cNvSpPr>
                <a:spLocks noChangeArrowheads="1"/>
              </p:cNvSpPr>
              <p:nvPr/>
            </p:nvSpPr>
            <p:spPr bwMode="auto">
              <a:xfrm>
                <a:off x="2857" y="1832"/>
                <a:ext cx="13" cy="9"/>
              </a:xfrm>
              <a:prstGeom prst="ellipse">
                <a:avLst/>
              </a:prstGeom>
              <a:solidFill>
                <a:srgbClr val="6D0D0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2" name="Oval 28">
                <a:extLst>
                  <a:ext uri="{FF2B5EF4-FFF2-40B4-BE49-F238E27FC236}">
                    <a16:creationId xmlns:a16="http://schemas.microsoft.com/office/drawing/2014/main" id="{039A1F58-4E16-D80D-9497-19BDBC8279AD}"/>
                  </a:ext>
                </a:extLst>
              </p:cNvPr>
              <p:cNvSpPr>
                <a:spLocks noChangeArrowheads="1"/>
              </p:cNvSpPr>
              <p:nvPr/>
            </p:nvSpPr>
            <p:spPr bwMode="auto">
              <a:xfrm>
                <a:off x="2851" y="1825"/>
                <a:ext cx="25" cy="23"/>
              </a:xfrm>
              <a:prstGeom prst="ellipse">
                <a:avLst/>
              </a:prstGeom>
              <a:solidFill>
                <a:srgbClr val="6D0D0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3" name="Freeform 29">
                <a:extLst>
                  <a:ext uri="{FF2B5EF4-FFF2-40B4-BE49-F238E27FC236}">
                    <a16:creationId xmlns:a16="http://schemas.microsoft.com/office/drawing/2014/main" id="{AA5F09E6-A4C4-C816-56BD-0C6EF1F072C4}"/>
                  </a:ext>
                </a:extLst>
              </p:cNvPr>
              <p:cNvSpPr>
                <a:spLocks/>
              </p:cNvSpPr>
              <p:nvPr/>
            </p:nvSpPr>
            <p:spPr bwMode="auto">
              <a:xfrm>
                <a:off x="2842" y="1790"/>
                <a:ext cx="49" cy="45"/>
              </a:xfrm>
              <a:custGeom>
                <a:avLst/>
                <a:gdLst>
                  <a:gd name="T0" fmla="*/ 459 w 16"/>
                  <a:gd name="T1" fmla="*/ 0 h 14"/>
                  <a:gd name="T2" fmla="*/ 0 w 16"/>
                  <a:gd name="T3" fmla="*/ 196 h 14"/>
                  <a:gd name="T4" fmla="*/ 0 w 16"/>
                  <a:gd name="T5" fmla="*/ 402 h 14"/>
                  <a:gd name="T6" fmla="*/ 0 w 16"/>
                  <a:gd name="T7" fmla="*/ 434 h 14"/>
                  <a:gd name="T8" fmla="*/ 196 w 16"/>
                  <a:gd name="T9" fmla="*/ 238 h 14"/>
                  <a:gd name="T10" fmla="*/ 404 w 16"/>
                  <a:gd name="T11" fmla="*/ 466 h 14"/>
                  <a:gd name="T12" fmla="*/ 459 w 16"/>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4">
                    <a:moveTo>
                      <a:pt x="16" y="0"/>
                    </a:moveTo>
                    <a:cubicBezTo>
                      <a:pt x="10" y="5"/>
                      <a:pt x="6" y="6"/>
                      <a:pt x="0" y="6"/>
                    </a:cubicBezTo>
                    <a:cubicBezTo>
                      <a:pt x="0" y="12"/>
                      <a:pt x="0" y="12"/>
                      <a:pt x="0" y="12"/>
                    </a:cubicBezTo>
                    <a:cubicBezTo>
                      <a:pt x="0" y="13"/>
                      <a:pt x="0" y="13"/>
                      <a:pt x="0" y="13"/>
                    </a:cubicBezTo>
                    <a:cubicBezTo>
                      <a:pt x="1" y="10"/>
                      <a:pt x="4" y="7"/>
                      <a:pt x="7" y="7"/>
                    </a:cubicBezTo>
                    <a:cubicBezTo>
                      <a:pt x="11" y="7"/>
                      <a:pt x="14" y="10"/>
                      <a:pt x="14" y="14"/>
                    </a:cubicBezTo>
                    <a:cubicBezTo>
                      <a:pt x="16" y="9"/>
                      <a:pt x="16" y="0"/>
                      <a:pt x="16" y="0"/>
                    </a:cubicBez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54" name="Freeform 30">
                <a:extLst>
                  <a:ext uri="{FF2B5EF4-FFF2-40B4-BE49-F238E27FC236}">
                    <a16:creationId xmlns:a16="http://schemas.microsoft.com/office/drawing/2014/main" id="{0A093AEC-D338-CFB6-DB85-4EF7E3952CCE}"/>
                  </a:ext>
                </a:extLst>
              </p:cNvPr>
              <p:cNvSpPr>
                <a:spLocks/>
              </p:cNvSpPr>
              <p:nvPr/>
            </p:nvSpPr>
            <p:spPr bwMode="auto">
              <a:xfrm>
                <a:off x="2894" y="1529"/>
                <a:ext cx="69" cy="74"/>
              </a:xfrm>
              <a:custGeom>
                <a:avLst/>
                <a:gdLst>
                  <a:gd name="T0" fmla="*/ 216 w 23"/>
                  <a:gd name="T1" fmla="*/ 32 h 23"/>
                  <a:gd name="T2" fmla="*/ 81 w 23"/>
                  <a:gd name="T3" fmla="*/ 299 h 23"/>
                  <a:gd name="T4" fmla="*/ 0 w 23"/>
                  <a:gd name="T5" fmla="*/ 467 h 23"/>
                  <a:gd name="T6" fmla="*/ 243 w 23"/>
                  <a:gd name="T7" fmla="*/ 766 h 23"/>
                  <a:gd name="T8" fmla="*/ 459 w 23"/>
                  <a:gd name="T9" fmla="*/ 528 h 23"/>
                  <a:gd name="T10" fmla="*/ 459 w 23"/>
                  <a:gd name="T11" fmla="*/ 528 h 23"/>
                  <a:gd name="T12" fmla="*/ 594 w 23"/>
                  <a:gd name="T13" fmla="*/ 270 h 23"/>
                  <a:gd name="T14" fmla="*/ 621 w 23"/>
                  <a:gd name="T15" fmla="*/ 238 h 23"/>
                  <a:gd name="T16" fmla="*/ 594 w 23"/>
                  <a:gd name="T17" fmla="*/ 196 h 23"/>
                  <a:gd name="T18" fmla="*/ 567 w 23"/>
                  <a:gd name="T19" fmla="*/ 196 h 23"/>
                  <a:gd name="T20" fmla="*/ 297 w 23"/>
                  <a:gd name="T21" fmla="*/ 103 h 23"/>
                  <a:gd name="T22" fmla="*/ 270 w 23"/>
                  <a:gd name="T23" fmla="*/ 32 h 23"/>
                  <a:gd name="T24" fmla="*/ 243 w 23"/>
                  <a:gd name="T25" fmla="*/ 0 h 23"/>
                  <a:gd name="T26" fmla="*/ 216 w 23"/>
                  <a:gd name="T27" fmla="*/ 32 h 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3" h="23">
                    <a:moveTo>
                      <a:pt x="8" y="1"/>
                    </a:moveTo>
                    <a:cubicBezTo>
                      <a:pt x="3" y="9"/>
                      <a:pt x="3" y="9"/>
                      <a:pt x="3" y="9"/>
                    </a:cubicBezTo>
                    <a:cubicBezTo>
                      <a:pt x="1" y="10"/>
                      <a:pt x="0" y="12"/>
                      <a:pt x="0" y="14"/>
                    </a:cubicBezTo>
                    <a:cubicBezTo>
                      <a:pt x="0" y="19"/>
                      <a:pt x="4" y="23"/>
                      <a:pt x="9" y="23"/>
                    </a:cubicBezTo>
                    <a:cubicBezTo>
                      <a:pt x="13" y="23"/>
                      <a:pt x="16" y="20"/>
                      <a:pt x="17" y="16"/>
                    </a:cubicBezTo>
                    <a:cubicBezTo>
                      <a:pt x="17" y="16"/>
                      <a:pt x="17" y="16"/>
                      <a:pt x="17" y="16"/>
                    </a:cubicBezTo>
                    <a:cubicBezTo>
                      <a:pt x="22" y="8"/>
                      <a:pt x="22" y="8"/>
                      <a:pt x="22" y="8"/>
                    </a:cubicBezTo>
                    <a:cubicBezTo>
                      <a:pt x="23" y="8"/>
                      <a:pt x="23" y="7"/>
                      <a:pt x="23" y="7"/>
                    </a:cubicBezTo>
                    <a:cubicBezTo>
                      <a:pt x="23" y="7"/>
                      <a:pt x="23" y="7"/>
                      <a:pt x="22" y="6"/>
                    </a:cubicBezTo>
                    <a:cubicBezTo>
                      <a:pt x="22" y="6"/>
                      <a:pt x="22" y="6"/>
                      <a:pt x="21" y="6"/>
                    </a:cubicBezTo>
                    <a:cubicBezTo>
                      <a:pt x="19" y="6"/>
                      <a:pt x="12" y="5"/>
                      <a:pt x="11" y="3"/>
                    </a:cubicBezTo>
                    <a:cubicBezTo>
                      <a:pt x="11" y="3"/>
                      <a:pt x="10" y="1"/>
                      <a:pt x="10" y="1"/>
                    </a:cubicBezTo>
                    <a:cubicBezTo>
                      <a:pt x="10" y="1"/>
                      <a:pt x="10" y="0"/>
                      <a:pt x="9" y="0"/>
                    </a:cubicBezTo>
                    <a:cubicBezTo>
                      <a:pt x="8" y="0"/>
                      <a:pt x="8" y="0"/>
                      <a:pt x="8"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55" name="Oval 31">
                <a:extLst>
                  <a:ext uri="{FF2B5EF4-FFF2-40B4-BE49-F238E27FC236}">
                    <a16:creationId xmlns:a16="http://schemas.microsoft.com/office/drawing/2014/main" id="{BC532DB0-864A-1507-EA43-70ACB7B5BF4D}"/>
                  </a:ext>
                </a:extLst>
              </p:cNvPr>
              <p:cNvSpPr>
                <a:spLocks noChangeArrowheads="1"/>
              </p:cNvSpPr>
              <p:nvPr/>
            </p:nvSpPr>
            <p:spPr bwMode="auto">
              <a:xfrm>
                <a:off x="2900" y="1552"/>
                <a:ext cx="42" cy="45"/>
              </a:xfrm>
              <a:prstGeom prst="ellipse">
                <a:avLst/>
              </a:prstGeom>
              <a:solidFill>
                <a:srgbClr val="F7BBA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6" name="Oval 32">
                <a:extLst>
                  <a:ext uri="{FF2B5EF4-FFF2-40B4-BE49-F238E27FC236}">
                    <a16:creationId xmlns:a16="http://schemas.microsoft.com/office/drawing/2014/main" id="{D47B7567-39D0-7D48-CE43-76174F4C02BD}"/>
                  </a:ext>
                </a:extLst>
              </p:cNvPr>
              <p:cNvSpPr>
                <a:spLocks noChangeArrowheads="1"/>
              </p:cNvSpPr>
              <p:nvPr/>
            </p:nvSpPr>
            <p:spPr bwMode="auto">
              <a:xfrm>
                <a:off x="2915" y="1571"/>
                <a:ext cx="12" cy="10"/>
              </a:xfrm>
              <a:prstGeom prst="ellipse">
                <a:avLst/>
              </a:prstGeom>
              <a:solidFill>
                <a:srgbClr val="6D0D0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7" name="Oval 33">
                <a:extLst>
                  <a:ext uri="{FF2B5EF4-FFF2-40B4-BE49-F238E27FC236}">
                    <a16:creationId xmlns:a16="http://schemas.microsoft.com/office/drawing/2014/main" id="{5D0B17A5-DE5B-197A-4291-F2A8CC60BF06}"/>
                  </a:ext>
                </a:extLst>
              </p:cNvPr>
              <p:cNvSpPr>
                <a:spLocks noChangeArrowheads="1"/>
              </p:cNvSpPr>
              <p:nvPr/>
            </p:nvSpPr>
            <p:spPr bwMode="auto">
              <a:xfrm>
                <a:off x="2909" y="1565"/>
                <a:ext cx="24" cy="22"/>
              </a:xfrm>
              <a:prstGeom prst="ellipse">
                <a:avLst/>
              </a:prstGeom>
              <a:solidFill>
                <a:srgbClr val="6D0D0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8" name="Freeform 34">
                <a:extLst>
                  <a:ext uri="{FF2B5EF4-FFF2-40B4-BE49-F238E27FC236}">
                    <a16:creationId xmlns:a16="http://schemas.microsoft.com/office/drawing/2014/main" id="{5FFD8242-E183-81FF-FCB8-219BBDD361E7}"/>
                  </a:ext>
                </a:extLst>
              </p:cNvPr>
              <p:cNvSpPr>
                <a:spLocks/>
              </p:cNvSpPr>
              <p:nvPr/>
            </p:nvSpPr>
            <p:spPr bwMode="auto">
              <a:xfrm>
                <a:off x="2906" y="1532"/>
                <a:ext cx="51" cy="45"/>
              </a:xfrm>
              <a:custGeom>
                <a:avLst/>
                <a:gdLst>
                  <a:gd name="T0" fmla="*/ 324 w 17"/>
                  <a:gd name="T1" fmla="*/ 434 h 14"/>
                  <a:gd name="T2" fmla="*/ 324 w 17"/>
                  <a:gd name="T3" fmla="*/ 466 h 14"/>
                  <a:gd name="T4" fmla="*/ 459 w 17"/>
                  <a:gd name="T5" fmla="*/ 196 h 14"/>
                  <a:gd name="T6" fmla="*/ 162 w 17"/>
                  <a:gd name="T7" fmla="*/ 61 h 14"/>
                  <a:gd name="T8" fmla="*/ 135 w 17"/>
                  <a:gd name="T9" fmla="*/ 0 h 14"/>
                  <a:gd name="T10" fmla="*/ 0 w 17"/>
                  <a:gd name="T11" fmla="*/ 270 h 14"/>
                  <a:gd name="T12" fmla="*/ 135 w 17"/>
                  <a:gd name="T13" fmla="*/ 196 h 14"/>
                  <a:gd name="T14" fmla="*/ 324 w 17"/>
                  <a:gd name="T15" fmla="*/ 434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 h="14">
                    <a:moveTo>
                      <a:pt x="12" y="13"/>
                    </a:moveTo>
                    <a:cubicBezTo>
                      <a:pt x="12" y="14"/>
                      <a:pt x="12" y="14"/>
                      <a:pt x="12" y="14"/>
                    </a:cubicBezTo>
                    <a:cubicBezTo>
                      <a:pt x="17" y="6"/>
                      <a:pt x="17" y="6"/>
                      <a:pt x="17" y="6"/>
                    </a:cubicBezTo>
                    <a:cubicBezTo>
                      <a:pt x="11" y="6"/>
                      <a:pt x="6" y="5"/>
                      <a:pt x="6" y="2"/>
                    </a:cubicBezTo>
                    <a:cubicBezTo>
                      <a:pt x="5" y="1"/>
                      <a:pt x="5" y="1"/>
                      <a:pt x="5" y="0"/>
                    </a:cubicBezTo>
                    <a:cubicBezTo>
                      <a:pt x="0" y="8"/>
                      <a:pt x="0" y="8"/>
                      <a:pt x="0" y="8"/>
                    </a:cubicBezTo>
                    <a:cubicBezTo>
                      <a:pt x="1" y="7"/>
                      <a:pt x="3" y="6"/>
                      <a:pt x="5" y="6"/>
                    </a:cubicBezTo>
                    <a:cubicBezTo>
                      <a:pt x="9" y="6"/>
                      <a:pt x="12" y="9"/>
                      <a:pt x="12" y="13"/>
                    </a:cubicBez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59" name="Freeform 35">
                <a:extLst>
                  <a:ext uri="{FF2B5EF4-FFF2-40B4-BE49-F238E27FC236}">
                    <a16:creationId xmlns:a16="http://schemas.microsoft.com/office/drawing/2014/main" id="{443E4087-2B9E-BF3F-49EB-7561311F1A12}"/>
                  </a:ext>
                </a:extLst>
              </p:cNvPr>
              <p:cNvSpPr>
                <a:spLocks/>
              </p:cNvSpPr>
              <p:nvPr/>
            </p:nvSpPr>
            <p:spPr bwMode="auto">
              <a:xfrm>
                <a:off x="2830" y="1520"/>
                <a:ext cx="61" cy="83"/>
              </a:xfrm>
              <a:custGeom>
                <a:avLst/>
                <a:gdLst>
                  <a:gd name="T0" fmla="*/ 400 w 20"/>
                  <a:gd name="T1" fmla="*/ 0 h 26"/>
                  <a:gd name="T2" fmla="*/ 345 w 20"/>
                  <a:gd name="T3" fmla="*/ 32 h 26"/>
                  <a:gd name="T4" fmla="*/ 223 w 20"/>
                  <a:gd name="T5" fmla="*/ 223 h 26"/>
                  <a:gd name="T6" fmla="*/ 0 w 20"/>
                  <a:gd name="T7" fmla="*/ 386 h 26"/>
                  <a:gd name="T8" fmla="*/ 0 w 20"/>
                  <a:gd name="T9" fmla="*/ 428 h 26"/>
                  <a:gd name="T10" fmla="*/ 82 w 20"/>
                  <a:gd name="T11" fmla="*/ 623 h 26"/>
                  <a:gd name="T12" fmla="*/ 82 w 20"/>
                  <a:gd name="T13" fmla="*/ 623 h 26"/>
                  <a:gd name="T14" fmla="*/ 317 w 20"/>
                  <a:gd name="T15" fmla="*/ 846 h 26"/>
                  <a:gd name="T16" fmla="*/ 567 w 20"/>
                  <a:gd name="T17" fmla="*/ 549 h 26"/>
                  <a:gd name="T18" fmla="*/ 540 w 20"/>
                  <a:gd name="T19" fmla="*/ 488 h 26"/>
                  <a:gd name="T20" fmla="*/ 454 w 20"/>
                  <a:gd name="T21" fmla="*/ 61 h 26"/>
                  <a:gd name="T22" fmla="*/ 454 w 20"/>
                  <a:gd name="T23" fmla="*/ 32 h 26"/>
                  <a:gd name="T24" fmla="*/ 427 w 20"/>
                  <a:gd name="T25" fmla="*/ 32 h 26"/>
                  <a:gd name="T26" fmla="*/ 400 w 20"/>
                  <a:gd name="T27" fmla="*/ 0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 h="26">
                    <a:moveTo>
                      <a:pt x="14" y="0"/>
                    </a:moveTo>
                    <a:cubicBezTo>
                      <a:pt x="13" y="0"/>
                      <a:pt x="13" y="0"/>
                      <a:pt x="12" y="1"/>
                    </a:cubicBezTo>
                    <a:cubicBezTo>
                      <a:pt x="11" y="5"/>
                      <a:pt x="9" y="6"/>
                      <a:pt x="8" y="7"/>
                    </a:cubicBezTo>
                    <a:cubicBezTo>
                      <a:pt x="5" y="7"/>
                      <a:pt x="2" y="10"/>
                      <a:pt x="0" y="12"/>
                    </a:cubicBezTo>
                    <a:cubicBezTo>
                      <a:pt x="0" y="12"/>
                      <a:pt x="0" y="13"/>
                      <a:pt x="0" y="13"/>
                    </a:cubicBezTo>
                    <a:cubicBezTo>
                      <a:pt x="3" y="19"/>
                      <a:pt x="3" y="19"/>
                      <a:pt x="3" y="19"/>
                    </a:cubicBezTo>
                    <a:cubicBezTo>
                      <a:pt x="3" y="19"/>
                      <a:pt x="3" y="19"/>
                      <a:pt x="3" y="19"/>
                    </a:cubicBezTo>
                    <a:cubicBezTo>
                      <a:pt x="3" y="23"/>
                      <a:pt x="7" y="26"/>
                      <a:pt x="11" y="26"/>
                    </a:cubicBezTo>
                    <a:cubicBezTo>
                      <a:pt x="16" y="26"/>
                      <a:pt x="20" y="22"/>
                      <a:pt x="20" y="17"/>
                    </a:cubicBezTo>
                    <a:cubicBezTo>
                      <a:pt x="19" y="15"/>
                      <a:pt x="19" y="15"/>
                      <a:pt x="19" y="15"/>
                    </a:cubicBezTo>
                    <a:cubicBezTo>
                      <a:pt x="20" y="15"/>
                      <a:pt x="16" y="6"/>
                      <a:pt x="16" y="2"/>
                    </a:cubicBezTo>
                    <a:cubicBezTo>
                      <a:pt x="16" y="2"/>
                      <a:pt x="16" y="2"/>
                      <a:pt x="16" y="1"/>
                    </a:cubicBezTo>
                    <a:cubicBezTo>
                      <a:pt x="15" y="1"/>
                      <a:pt x="15" y="1"/>
                      <a:pt x="15" y="1"/>
                    </a:cubicBezTo>
                    <a:cubicBezTo>
                      <a:pt x="15" y="0"/>
                      <a:pt x="14" y="0"/>
                      <a:pt x="14"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60" name="Oval 36">
                <a:extLst>
                  <a:ext uri="{FF2B5EF4-FFF2-40B4-BE49-F238E27FC236}">
                    <a16:creationId xmlns:a16="http://schemas.microsoft.com/office/drawing/2014/main" id="{F28EF64B-35A8-6CEE-7A53-A7978960D170}"/>
                  </a:ext>
                </a:extLst>
              </p:cNvPr>
              <p:cNvSpPr>
                <a:spLocks noChangeArrowheads="1"/>
              </p:cNvSpPr>
              <p:nvPr/>
            </p:nvSpPr>
            <p:spPr bwMode="auto">
              <a:xfrm>
                <a:off x="2842" y="1552"/>
                <a:ext cx="43" cy="45"/>
              </a:xfrm>
              <a:prstGeom prst="ellipse">
                <a:avLst/>
              </a:prstGeom>
              <a:solidFill>
                <a:srgbClr val="F7BBA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1" name="Oval 37">
                <a:extLst>
                  <a:ext uri="{FF2B5EF4-FFF2-40B4-BE49-F238E27FC236}">
                    <a16:creationId xmlns:a16="http://schemas.microsoft.com/office/drawing/2014/main" id="{22AA87A0-14C1-9265-B75A-B2CA054EAF48}"/>
                  </a:ext>
                </a:extLst>
              </p:cNvPr>
              <p:cNvSpPr>
                <a:spLocks noChangeArrowheads="1"/>
              </p:cNvSpPr>
              <p:nvPr/>
            </p:nvSpPr>
            <p:spPr bwMode="auto">
              <a:xfrm>
                <a:off x="2857" y="1571"/>
                <a:ext cx="13" cy="10"/>
              </a:xfrm>
              <a:prstGeom prst="ellipse">
                <a:avLst/>
              </a:prstGeom>
              <a:solidFill>
                <a:srgbClr val="6D0D0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2" name="Oval 38">
                <a:extLst>
                  <a:ext uri="{FF2B5EF4-FFF2-40B4-BE49-F238E27FC236}">
                    <a16:creationId xmlns:a16="http://schemas.microsoft.com/office/drawing/2014/main" id="{DBB1CDAF-A4C0-50EA-20ED-CF733FB0AB55}"/>
                  </a:ext>
                </a:extLst>
              </p:cNvPr>
              <p:cNvSpPr>
                <a:spLocks noChangeArrowheads="1"/>
              </p:cNvSpPr>
              <p:nvPr/>
            </p:nvSpPr>
            <p:spPr bwMode="auto">
              <a:xfrm>
                <a:off x="2851" y="1565"/>
                <a:ext cx="25" cy="22"/>
              </a:xfrm>
              <a:prstGeom prst="ellipse">
                <a:avLst/>
              </a:prstGeom>
              <a:solidFill>
                <a:srgbClr val="6D0D0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3" name="Freeform 39">
                <a:extLst>
                  <a:ext uri="{FF2B5EF4-FFF2-40B4-BE49-F238E27FC236}">
                    <a16:creationId xmlns:a16="http://schemas.microsoft.com/office/drawing/2014/main" id="{2472572D-CCC7-FCA7-98B7-50A122932E28}"/>
                  </a:ext>
                </a:extLst>
              </p:cNvPr>
              <p:cNvSpPr>
                <a:spLocks/>
              </p:cNvSpPr>
              <p:nvPr/>
            </p:nvSpPr>
            <p:spPr bwMode="auto">
              <a:xfrm>
                <a:off x="2833" y="1523"/>
                <a:ext cx="52" cy="58"/>
              </a:xfrm>
              <a:custGeom>
                <a:avLst/>
                <a:gdLst>
                  <a:gd name="T0" fmla="*/ 196 w 17"/>
                  <a:gd name="T1" fmla="*/ 238 h 18"/>
                  <a:gd name="T2" fmla="*/ 0 w 17"/>
                  <a:gd name="T3" fmla="*/ 406 h 18"/>
                  <a:gd name="T4" fmla="*/ 86 w 17"/>
                  <a:gd name="T5" fmla="*/ 603 h 18"/>
                  <a:gd name="T6" fmla="*/ 86 w 17"/>
                  <a:gd name="T7" fmla="*/ 603 h 18"/>
                  <a:gd name="T8" fmla="*/ 86 w 17"/>
                  <a:gd name="T9" fmla="*/ 541 h 18"/>
                  <a:gd name="T10" fmla="*/ 291 w 17"/>
                  <a:gd name="T11" fmla="*/ 300 h 18"/>
                  <a:gd name="T12" fmla="*/ 486 w 17"/>
                  <a:gd name="T13" fmla="*/ 499 h 18"/>
                  <a:gd name="T14" fmla="*/ 486 w 17"/>
                  <a:gd name="T15" fmla="*/ 499 h 18"/>
                  <a:gd name="T16" fmla="*/ 373 w 17"/>
                  <a:gd name="T17" fmla="*/ 32 h 18"/>
                  <a:gd name="T18" fmla="*/ 373 w 17"/>
                  <a:gd name="T19" fmla="*/ 0 h 18"/>
                  <a:gd name="T20" fmla="*/ 196 w 17"/>
                  <a:gd name="T21" fmla="*/ 238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 h="18">
                    <a:moveTo>
                      <a:pt x="7" y="7"/>
                    </a:moveTo>
                    <a:cubicBezTo>
                      <a:pt x="5" y="8"/>
                      <a:pt x="3" y="10"/>
                      <a:pt x="0" y="12"/>
                    </a:cubicBezTo>
                    <a:cubicBezTo>
                      <a:pt x="3" y="18"/>
                      <a:pt x="3" y="18"/>
                      <a:pt x="3" y="18"/>
                    </a:cubicBezTo>
                    <a:cubicBezTo>
                      <a:pt x="3" y="18"/>
                      <a:pt x="3" y="18"/>
                      <a:pt x="3" y="18"/>
                    </a:cubicBezTo>
                    <a:cubicBezTo>
                      <a:pt x="3" y="17"/>
                      <a:pt x="3" y="17"/>
                      <a:pt x="3" y="16"/>
                    </a:cubicBezTo>
                    <a:cubicBezTo>
                      <a:pt x="3" y="12"/>
                      <a:pt x="6" y="9"/>
                      <a:pt x="10" y="9"/>
                    </a:cubicBezTo>
                    <a:cubicBezTo>
                      <a:pt x="13" y="9"/>
                      <a:pt x="16" y="12"/>
                      <a:pt x="17" y="15"/>
                    </a:cubicBezTo>
                    <a:cubicBezTo>
                      <a:pt x="17" y="15"/>
                      <a:pt x="17" y="15"/>
                      <a:pt x="17" y="15"/>
                    </a:cubicBezTo>
                    <a:cubicBezTo>
                      <a:pt x="17" y="15"/>
                      <a:pt x="14" y="5"/>
                      <a:pt x="13" y="1"/>
                    </a:cubicBezTo>
                    <a:cubicBezTo>
                      <a:pt x="13" y="0"/>
                      <a:pt x="13" y="0"/>
                      <a:pt x="13" y="0"/>
                    </a:cubicBezTo>
                    <a:cubicBezTo>
                      <a:pt x="11" y="4"/>
                      <a:pt x="9" y="6"/>
                      <a:pt x="7" y="7"/>
                    </a:cubicBez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64" name="Freeform 40">
                <a:extLst>
                  <a:ext uri="{FF2B5EF4-FFF2-40B4-BE49-F238E27FC236}">
                    <a16:creationId xmlns:a16="http://schemas.microsoft.com/office/drawing/2014/main" id="{1C97FB34-671A-DD55-08C7-86F86BD5F400}"/>
                  </a:ext>
                </a:extLst>
              </p:cNvPr>
              <p:cNvSpPr>
                <a:spLocks/>
              </p:cNvSpPr>
              <p:nvPr/>
            </p:nvSpPr>
            <p:spPr bwMode="auto">
              <a:xfrm>
                <a:off x="1672" y="3111"/>
                <a:ext cx="187" cy="129"/>
              </a:xfrm>
              <a:custGeom>
                <a:avLst/>
                <a:gdLst>
                  <a:gd name="T0" fmla="*/ 1701 w 62"/>
                  <a:gd name="T1" fmla="*/ 0 h 40"/>
                  <a:gd name="T2" fmla="*/ 0 w 62"/>
                  <a:gd name="T3" fmla="*/ 603 h 40"/>
                  <a:gd name="T4" fmla="*/ 600 w 62"/>
                  <a:gd name="T5" fmla="*/ 1342 h 40"/>
                  <a:gd name="T6" fmla="*/ 600 w 62"/>
                  <a:gd name="T7" fmla="*/ 1342 h 40"/>
                  <a:gd name="T8" fmla="*/ 1701 w 62"/>
                  <a:gd name="T9" fmla="*/ 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40">
                    <a:moveTo>
                      <a:pt x="62" y="0"/>
                    </a:moveTo>
                    <a:cubicBezTo>
                      <a:pt x="47" y="14"/>
                      <a:pt x="22" y="22"/>
                      <a:pt x="0" y="18"/>
                    </a:cubicBezTo>
                    <a:cubicBezTo>
                      <a:pt x="10" y="21"/>
                      <a:pt x="24" y="31"/>
                      <a:pt x="22" y="40"/>
                    </a:cubicBezTo>
                    <a:cubicBezTo>
                      <a:pt x="22" y="40"/>
                      <a:pt x="22" y="40"/>
                      <a:pt x="22" y="40"/>
                    </a:cubicBezTo>
                    <a:cubicBezTo>
                      <a:pt x="32" y="24"/>
                      <a:pt x="58" y="19"/>
                      <a:pt x="62" y="0"/>
                    </a:cubicBezTo>
                    <a:close/>
                  </a:path>
                </a:pathLst>
              </a:custGeom>
              <a:solidFill>
                <a:srgbClr val="B6AC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65" name="Freeform 41">
                <a:extLst>
                  <a:ext uri="{FF2B5EF4-FFF2-40B4-BE49-F238E27FC236}">
                    <a16:creationId xmlns:a16="http://schemas.microsoft.com/office/drawing/2014/main" id="{87A38B85-6554-2052-F15C-14E69BD9F2F8}"/>
                  </a:ext>
                </a:extLst>
              </p:cNvPr>
              <p:cNvSpPr>
                <a:spLocks noEditPoints="1"/>
              </p:cNvSpPr>
              <p:nvPr/>
            </p:nvSpPr>
            <p:spPr bwMode="auto">
              <a:xfrm>
                <a:off x="1666" y="3105"/>
                <a:ext cx="199" cy="141"/>
              </a:xfrm>
              <a:custGeom>
                <a:avLst/>
                <a:gdLst>
                  <a:gd name="T0" fmla="*/ 1728 w 66"/>
                  <a:gd name="T1" fmla="*/ 0 h 44"/>
                  <a:gd name="T2" fmla="*/ 54 w 66"/>
                  <a:gd name="T3" fmla="*/ 625 h 44"/>
                  <a:gd name="T4" fmla="*/ 27 w 66"/>
                  <a:gd name="T5" fmla="*/ 657 h 44"/>
                  <a:gd name="T6" fmla="*/ 54 w 66"/>
                  <a:gd name="T7" fmla="*/ 689 h 44"/>
                  <a:gd name="T8" fmla="*/ 600 w 66"/>
                  <a:gd name="T9" fmla="*/ 1388 h 44"/>
                  <a:gd name="T10" fmla="*/ 627 w 66"/>
                  <a:gd name="T11" fmla="*/ 1448 h 44"/>
                  <a:gd name="T12" fmla="*/ 681 w 66"/>
                  <a:gd name="T13" fmla="*/ 1416 h 44"/>
                  <a:gd name="T14" fmla="*/ 1209 w 66"/>
                  <a:gd name="T15" fmla="*/ 852 h 44"/>
                  <a:gd name="T16" fmla="*/ 1809 w 66"/>
                  <a:gd name="T17" fmla="*/ 61 h 44"/>
                  <a:gd name="T18" fmla="*/ 1782 w 66"/>
                  <a:gd name="T19" fmla="*/ 0 h 44"/>
                  <a:gd name="T20" fmla="*/ 1728 w 66"/>
                  <a:gd name="T21" fmla="*/ 0 h 44"/>
                  <a:gd name="T22" fmla="*/ 54 w 66"/>
                  <a:gd name="T23" fmla="*/ 689 h 44"/>
                  <a:gd name="T24" fmla="*/ 54 w 66"/>
                  <a:gd name="T25" fmla="*/ 731 h 44"/>
                  <a:gd name="T26" fmla="*/ 54 w 66"/>
                  <a:gd name="T27" fmla="*/ 689 h 44"/>
                  <a:gd name="T28" fmla="*/ 1673 w 66"/>
                  <a:gd name="T29" fmla="*/ 195 h 44"/>
                  <a:gd name="T30" fmla="*/ 1155 w 66"/>
                  <a:gd name="T31" fmla="*/ 792 h 44"/>
                  <a:gd name="T32" fmla="*/ 681 w 66"/>
                  <a:gd name="T33" fmla="*/ 1253 h 44"/>
                  <a:gd name="T34" fmla="*/ 302 w 66"/>
                  <a:gd name="T35" fmla="*/ 731 h 44"/>
                  <a:gd name="T36" fmla="*/ 1673 w 66"/>
                  <a:gd name="T37" fmla="*/ 195 h 44"/>
                  <a:gd name="T38" fmla="*/ 681 w 66"/>
                  <a:gd name="T39" fmla="*/ 1388 h 44"/>
                  <a:gd name="T40" fmla="*/ 681 w 66"/>
                  <a:gd name="T41" fmla="*/ 1388 h 44"/>
                  <a:gd name="T42" fmla="*/ 681 w 66"/>
                  <a:gd name="T43" fmla="*/ 1388 h 44"/>
                  <a:gd name="T44" fmla="*/ 681 w 66"/>
                  <a:gd name="T45" fmla="*/ 1388 h 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6" h="44">
                    <a:moveTo>
                      <a:pt x="63" y="0"/>
                    </a:moveTo>
                    <a:cubicBezTo>
                      <a:pt x="48" y="15"/>
                      <a:pt x="23" y="22"/>
                      <a:pt x="2" y="19"/>
                    </a:cubicBezTo>
                    <a:cubicBezTo>
                      <a:pt x="1" y="18"/>
                      <a:pt x="1" y="19"/>
                      <a:pt x="1" y="20"/>
                    </a:cubicBezTo>
                    <a:cubicBezTo>
                      <a:pt x="0" y="20"/>
                      <a:pt x="1" y="21"/>
                      <a:pt x="2" y="21"/>
                    </a:cubicBezTo>
                    <a:cubicBezTo>
                      <a:pt x="11" y="24"/>
                      <a:pt x="24" y="34"/>
                      <a:pt x="22" y="42"/>
                    </a:cubicBezTo>
                    <a:cubicBezTo>
                      <a:pt x="22" y="42"/>
                      <a:pt x="23" y="43"/>
                      <a:pt x="23" y="44"/>
                    </a:cubicBezTo>
                    <a:cubicBezTo>
                      <a:pt x="24" y="44"/>
                      <a:pt x="25" y="44"/>
                      <a:pt x="25" y="43"/>
                    </a:cubicBezTo>
                    <a:cubicBezTo>
                      <a:pt x="30" y="36"/>
                      <a:pt x="37" y="31"/>
                      <a:pt x="44" y="26"/>
                    </a:cubicBezTo>
                    <a:cubicBezTo>
                      <a:pt x="53" y="20"/>
                      <a:pt x="63" y="13"/>
                      <a:pt x="66" y="2"/>
                    </a:cubicBezTo>
                    <a:cubicBezTo>
                      <a:pt x="66" y="1"/>
                      <a:pt x="66" y="1"/>
                      <a:pt x="65" y="0"/>
                    </a:cubicBezTo>
                    <a:cubicBezTo>
                      <a:pt x="65" y="0"/>
                      <a:pt x="64" y="0"/>
                      <a:pt x="63" y="0"/>
                    </a:cubicBezTo>
                    <a:close/>
                    <a:moveTo>
                      <a:pt x="2" y="21"/>
                    </a:moveTo>
                    <a:cubicBezTo>
                      <a:pt x="2" y="22"/>
                      <a:pt x="2" y="21"/>
                      <a:pt x="2" y="22"/>
                    </a:cubicBezTo>
                    <a:cubicBezTo>
                      <a:pt x="2" y="22"/>
                      <a:pt x="2" y="22"/>
                      <a:pt x="2" y="21"/>
                    </a:cubicBezTo>
                    <a:close/>
                    <a:moveTo>
                      <a:pt x="61" y="6"/>
                    </a:moveTo>
                    <a:cubicBezTo>
                      <a:pt x="57" y="13"/>
                      <a:pt x="50" y="18"/>
                      <a:pt x="42" y="24"/>
                    </a:cubicBezTo>
                    <a:cubicBezTo>
                      <a:pt x="36" y="28"/>
                      <a:pt x="30" y="32"/>
                      <a:pt x="25" y="38"/>
                    </a:cubicBezTo>
                    <a:cubicBezTo>
                      <a:pt x="24" y="32"/>
                      <a:pt x="18" y="26"/>
                      <a:pt x="11" y="22"/>
                    </a:cubicBezTo>
                    <a:cubicBezTo>
                      <a:pt x="28" y="23"/>
                      <a:pt x="47" y="17"/>
                      <a:pt x="61" y="6"/>
                    </a:cubicBezTo>
                    <a:close/>
                    <a:moveTo>
                      <a:pt x="25" y="42"/>
                    </a:moveTo>
                    <a:cubicBezTo>
                      <a:pt x="25" y="42"/>
                      <a:pt x="25" y="42"/>
                      <a:pt x="25" y="42"/>
                    </a:cubicBezTo>
                    <a:cubicBezTo>
                      <a:pt x="25" y="42"/>
                      <a:pt x="25" y="42"/>
                      <a:pt x="25" y="42"/>
                    </a:cubicBezTo>
                    <a:cubicBezTo>
                      <a:pt x="25" y="42"/>
                      <a:pt x="25" y="42"/>
                      <a:pt x="25" y="4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66" name="Freeform 42">
                <a:extLst>
                  <a:ext uri="{FF2B5EF4-FFF2-40B4-BE49-F238E27FC236}">
                    <a16:creationId xmlns:a16="http://schemas.microsoft.com/office/drawing/2014/main" id="{E8993755-F43E-C672-6FF9-A8E7685183F3}"/>
                  </a:ext>
                </a:extLst>
              </p:cNvPr>
              <p:cNvSpPr>
                <a:spLocks/>
              </p:cNvSpPr>
              <p:nvPr/>
            </p:nvSpPr>
            <p:spPr bwMode="auto">
              <a:xfrm>
                <a:off x="2049" y="1134"/>
                <a:ext cx="208" cy="170"/>
              </a:xfrm>
              <a:custGeom>
                <a:avLst/>
                <a:gdLst>
                  <a:gd name="T0" fmla="*/ 1890 w 69"/>
                  <a:gd name="T1" fmla="*/ 0 h 53"/>
                  <a:gd name="T2" fmla="*/ 600 w 69"/>
                  <a:gd name="T3" fmla="*/ 433 h 53"/>
                  <a:gd name="T4" fmla="*/ 27 w 69"/>
                  <a:gd name="T5" fmla="*/ 1748 h 53"/>
                  <a:gd name="T6" fmla="*/ 654 w 69"/>
                  <a:gd name="T7" fmla="*/ 629 h 53"/>
                  <a:gd name="T8" fmla="*/ 1890 w 69"/>
                  <a:gd name="T9" fmla="*/ 0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53">
                    <a:moveTo>
                      <a:pt x="69" y="0"/>
                    </a:moveTo>
                    <a:cubicBezTo>
                      <a:pt x="61" y="5"/>
                      <a:pt x="36" y="11"/>
                      <a:pt x="22" y="13"/>
                    </a:cubicBezTo>
                    <a:cubicBezTo>
                      <a:pt x="8" y="15"/>
                      <a:pt x="0" y="25"/>
                      <a:pt x="1" y="53"/>
                    </a:cubicBezTo>
                    <a:cubicBezTo>
                      <a:pt x="2" y="39"/>
                      <a:pt x="11" y="22"/>
                      <a:pt x="24" y="19"/>
                    </a:cubicBezTo>
                    <a:cubicBezTo>
                      <a:pt x="37" y="16"/>
                      <a:pt x="60" y="8"/>
                      <a:pt x="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67" name="Freeform 43">
                <a:extLst>
                  <a:ext uri="{FF2B5EF4-FFF2-40B4-BE49-F238E27FC236}">
                    <a16:creationId xmlns:a16="http://schemas.microsoft.com/office/drawing/2014/main" id="{742C259E-5A8E-B95B-9D97-B2E202723181}"/>
                  </a:ext>
                </a:extLst>
              </p:cNvPr>
              <p:cNvSpPr>
                <a:spLocks/>
              </p:cNvSpPr>
              <p:nvPr/>
            </p:nvSpPr>
            <p:spPr bwMode="auto">
              <a:xfrm>
                <a:off x="1570" y="1574"/>
                <a:ext cx="102" cy="209"/>
              </a:xfrm>
              <a:custGeom>
                <a:avLst/>
                <a:gdLst>
                  <a:gd name="T0" fmla="*/ 918 w 34"/>
                  <a:gd name="T1" fmla="*/ 0 h 65"/>
                  <a:gd name="T2" fmla="*/ 54 w 34"/>
                  <a:gd name="T3" fmla="*/ 2161 h 65"/>
                  <a:gd name="T4" fmla="*/ 918 w 34"/>
                  <a:gd name="T5" fmla="*/ 0 h 65"/>
                  <a:gd name="T6" fmla="*/ 0 60000 65536"/>
                  <a:gd name="T7" fmla="*/ 0 60000 65536"/>
                  <a:gd name="T8" fmla="*/ 0 60000 65536"/>
                </a:gdLst>
                <a:ahLst/>
                <a:cxnLst>
                  <a:cxn ang="T6">
                    <a:pos x="T0" y="T1"/>
                  </a:cxn>
                  <a:cxn ang="T7">
                    <a:pos x="T2" y="T3"/>
                  </a:cxn>
                  <a:cxn ang="T8">
                    <a:pos x="T4" y="T5"/>
                  </a:cxn>
                </a:cxnLst>
                <a:rect l="0" t="0" r="r" b="b"/>
                <a:pathLst>
                  <a:path w="34" h="65">
                    <a:moveTo>
                      <a:pt x="34" y="0"/>
                    </a:moveTo>
                    <a:cubicBezTo>
                      <a:pt x="13" y="13"/>
                      <a:pt x="0" y="52"/>
                      <a:pt x="2" y="65"/>
                    </a:cubicBezTo>
                    <a:cubicBezTo>
                      <a:pt x="7" y="52"/>
                      <a:pt x="22" y="12"/>
                      <a:pt x="3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68" name="Freeform 44">
                <a:extLst>
                  <a:ext uri="{FF2B5EF4-FFF2-40B4-BE49-F238E27FC236}">
                    <a16:creationId xmlns:a16="http://schemas.microsoft.com/office/drawing/2014/main" id="{47214309-5005-DF31-4F07-3A8B7724CAF6}"/>
                  </a:ext>
                </a:extLst>
              </p:cNvPr>
              <p:cNvSpPr>
                <a:spLocks/>
              </p:cNvSpPr>
              <p:nvPr/>
            </p:nvSpPr>
            <p:spPr bwMode="auto">
              <a:xfrm>
                <a:off x="1489" y="1925"/>
                <a:ext cx="75" cy="206"/>
              </a:xfrm>
              <a:custGeom>
                <a:avLst/>
                <a:gdLst>
                  <a:gd name="T0" fmla="*/ 675 w 25"/>
                  <a:gd name="T1" fmla="*/ 0 h 64"/>
                  <a:gd name="T2" fmla="*/ 0 w 25"/>
                  <a:gd name="T3" fmla="*/ 2134 h 64"/>
                  <a:gd name="T4" fmla="*/ 0 60000 65536"/>
                  <a:gd name="T5" fmla="*/ 0 60000 65536"/>
                </a:gdLst>
                <a:ahLst/>
                <a:cxnLst>
                  <a:cxn ang="T4">
                    <a:pos x="T0" y="T1"/>
                  </a:cxn>
                  <a:cxn ang="T5">
                    <a:pos x="T2" y="T3"/>
                  </a:cxn>
                </a:cxnLst>
                <a:rect l="0" t="0" r="r" b="b"/>
                <a:pathLst>
                  <a:path w="25" h="64">
                    <a:moveTo>
                      <a:pt x="25" y="0"/>
                    </a:moveTo>
                    <a:cubicBezTo>
                      <a:pt x="11" y="14"/>
                      <a:pt x="2" y="33"/>
                      <a:pt x="0" y="6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69" name="Freeform 45">
                <a:extLst>
                  <a:ext uri="{FF2B5EF4-FFF2-40B4-BE49-F238E27FC236}">
                    <a16:creationId xmlns:a16="http://schemas.microsoft.com/office/drawing/2014/main" id="{88161691-7AB3-716D-72A1-00707549CCDF}"/>
                  </a:ext>
                </a:extLst>
              </p:cNvPr>
              <p:cNvSpPr>
                <a:spLocks/>
              </p:cNvSpPr>
              <p:nvPr/>
            </p:nvSpPr>
            <p:spPr bwMode="auto">
              <a:xfrm>
                <a:off x="2942" y="1008"/>
                <a:ext cx="235" cy="216"/>
              </a:xfrm>
              <a:custGeom>
                <a:avLst/>
                <a:gdLst>
                  <a:gd name="T0" fmla="*/ 2133 w 78"/>
                  <a:gd name="T1" fmla="*/ 239 h 67"/>
                  <a:gd name="T2" fmla="*/ 410 w 78"/>
                  <a:gd name="T3" fmla="*/ 571 h 67"/>
                  <a:gd name="T4" fmla="*/ 0 w 78"/>
                  <a:gd name="T5" fmla="*/ 2244 h 67"/>
                  <a:gd name="T6" fmla="*/ 762 w 78"/>
                  <a:gd name="T7" fmla="*/ 500 h 67"/>
                  <a:gd name="T8" fmla="*/ 2133 w 78"/>
                  <a:gd name="T9" fmla="*/ 239 h 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67">
                    <a:moveTo>
                      <a:pt x="78" y="7"/>
                    </a:moveTo>
                    <a:cubicBezTo>
                      <a:pt x="57" y="4"/>
                      <a:pt x="24" y="0"/>
                      <a:pt x="15" y="17"/>
                    </a:cubicBezTo>
                    <a:cubicBezTo>
                      <a:pt x="6" y="34"/>
                      <a:pt x="6" y="56"/>
                      <a:pt x="0" y="67"/>
                    </a:cubicBezTo>
                    <a:cubicBezTo>
                      <a:pt x="16" y="44"/>
                      <a:pt x="12" y="21"/>
                      <a:pt x="28" y="15"/>
                    </a:cubicBezTo>
                    <a:cubicBezTo>
                      <a:pt x="44" y="9"/>
                      <a:pt x="66" y="5"/>
                      <a:pt x="78"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70" name="Freeform 46">
                <a:extLst>
                  <a:ext uri="{FF2B5EF4-FFF2-40B4-BE49-F238E27FC236}">
                    <a16:creationId xmlns:a16="http://schemas.microsoft.com/office/drawing/2014/main" id="{C34B2984-77F3-B665-024D-8C02EA80918C}"/>
                  </a:ext>
                </a:extLst>
              </p:cNvPr>
              <p:cNvSpPr>
                <a:spLocks/>
              </p:cNvSpPr>
              <p:nvPr/>
            </p:nvSpPr>
            <p:spPr bwMode="auto">
              <a:xfrm>
                <a:off x="3479" y="1156"/>
                <a:ext cx="93" cy="325"/>
              </a:xfrm>
              <a:custGeom>
                <a:avLst/>
                <a:gdLst>
                  <a:gd name="T0" fmla="*/ 837 w 31"/>
                  <a:gd name="T1" fmla="*/ 61 h 101"/>
                  <a:gd name="T2" fmla="*/ 54 w 31"/>
                  <a:gd name="T3" fmla="*/ 1129 h 101"/>
                  <a:gd name="T4" fmla="*/ 108 w 31"/>
                  <a:gd name="T5" fmla="*/ 3366 h 101"/>
                  <a:gd name="T6" fmla="*/ 189 w 31"/>
                  <a:gd name="T7" fmla="*/ 962 h 101"/>
                  <a:gd name="T8" fmla="*/ 837 w 31"/>
                  <a:gd name="T9" fmla="*/ 61 h 1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01">
                    <a:moveTo>
                      <a:pt x="31" y="2"/>
                    </a:moveTo>
                    <a:cubicBezTo>
                      <a:pt x="13" y="0"/>
                      <a:pt x="4" y="12"/>
                      <a:pt x="2" y="34"/>
                    </a:cubicBezTo>
                    <a:cubicBezTo>
                      <a:pt x="0" y="56"/>
                      <a:pt x="8" y="90"/>
                      <a:pt x="4" y="101"/>
                    </a:cubicBezTo>
                    <a:cubicBezTo>
                      <a:pt x="8" y="83"/>
                      <a:pt x="4" y="40"/>
                      <a:pt x="7" y="29"/>
                    </a:cubicBezTo>
                    <a:cubicBezTo>
                      <a:pt x="10" y="18"/>
                      <a:pt x="22" y="4"/>
                      <a:pt x="3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71" name="Freeform 47">
                <a:extLst>
                  <a:ext uri="{FF2B5EF4-FFF2-40B4-BE49-F238E27FC236}">
                    <a16:creationId xmlns:a16="http://schemas.microsoft.com/office/drawing/2014/main" id="{F8226DAD-F6B9-A21D-43C1-38ACBCE11A21}"/>
                  </a:ext>
                </a:extLst>
              </p:cNvPr>
              <p:cNvSpPr>
                <a:spLocks/>
              </p:cNvSpPr>
              <p:nvPr/>
            </p:nvSpPr>
            <p:spPr bwMode="auto">
              <a:xfrm>
                <a:off x="2426" y="3246"/>
                <a:ext cx="61" cy="68"/>
              </a:xfrm>
              <a:custGeom>
                <a:avLst/>
                <a:gdLst>
                  <a:gd name="T0" fmla="*/ 372 w 20"/>
                  <a:gd name="T1" fmla="*/ 0 h 21"/>
                  <a:gd name="T2" fmla="*/ 290 w 20"/>
                  <a:gd name="T3" fmla="*/ 408 h 21"/>
                  <a:gd name="T4" fmla="*/ 0 w 20"/>
                  <a:gd name="T5" fmla="*/ 680 h 21"/>
                  <a:gd name="T6" fmla="*/ 567 w 20"/>
                  <a:gd name="T7" fmla="*/ 680 h 21"/>
                  <a:gd name="T8" fmla="*/ 454 w 20"/>
                  <a:gd name="T9" fmla="*/ 0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21">
                    <a:moveTo>
                      <a:pt x="13" y="0"/>
                    </a:moveTo>
                    <a:cubicBezTo>
                      <a:pt x="14" y="4"/>
                      <a:pt x="12" y="9"/>
                      <a:pt x="10" y="12"/>
                    </a:cubicBezTo>
                    <a:cubicBezTo>
                      <a:pt x="7" y="15"/>
                      <a:pt x="3" y="16"/>
                      <a:pt x="0" y="20"/>
                    </a:cubicBezTo>
                    <a:cubicBezTo>
                      <a:pt x="6" y="21"/>
                      <a:pt x="15" y="15"/>
                      <a:pt x="20" y="20"/>
                    </a:cubicBezTo>
                    <a:cubicBezTo>
                      <a:pt x="16" y="14"/>
                      <a:pt x="14" y="6"/>
                      <a:pt x="16" y="0"/>
                    </a:cubicBezTo>
                  </a:path>
                </a:pathLst>
              </a:custGeom>
              <a:solidFill>
                <a:srgbClr val="ACA6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72" name="Freeform 48">
                <a:extLst>
                  <a:ext uri="{FF2B5EF4-FFF2-40B4-BE49-F238E27FC236}">
                    <a16:creationId xmlns:a16="http://schemas.microsoft.com/office/drawing/2014/main" id="{E09434DD-F706-D357-97C9-28C5B53D56CF}"/>
                  </a:ext>
                </a:extLst>
              </p:cNvPr>
              <p:cNvSpPr>
                <a:spLocks/>
              </p:cNvSpPr>
              <p:nvPr/>
            </p:nvSpPr>
            <p:spPr bwMode="auto">
              <a:xfrm>
                <a:off x="2119" y="3311"/>
                <a:ext cx="66" cy="51"/>
              </a:xfrm>
              <a:custGeom>
                <a:avLst/>
                <a:gdLst>
                  <a:gd name="T0" fmla="*/ 0 w 22"/>
                  <a:gd name="T1" fmla="*/ 131 h 16"/>
                  <a:gd name="T2" fmla="*/ 162 w 22"/>
                  <a:gd name="T3" fmla="*/ 520 h 16"/>
                  <a:gd name="T4" fmla="*/ 594 w 22"/>
                  <a:gd name="T5" fmla="*/ 102 h 16"/>
                  <a:gd name="T6" fmla="*/ 189 w 22"/>
                  <a:gd name="T7" fmla="*/ 102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16">
                    <a:moveTo>
                      <a:pt x="0" y="4"/>
                    </a:moveTo>
                    <a:cubicBezTo>
                      <a:pt x="4" y="7"/>
                      <a:pt x="4" y="11"/>
                      <a:pt x="6" y="16"/>
                    </a:cubicBezTo>
                    <a:cubicBezTo>
                      <a:pt x="6" y="6"/>
                      <a:pt x="19" y="9"/>
                      <a:pt x="22" y="3"/>
                    </a:cubicBezTo>
                    <a:cubicBezTo>
                      <a:pt x="18" y="0"/>
                      <a:pt x="11" y="4"/>
                      <a:pt x="7" y="3"/>
                    </a:cubicBezTo>
                  </a:path>
                </a:pathLst>
              </a:custGeom>
              <a:solidFill>
                <a:srgbClr val="ACA6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73" name="Freeform 49">
                <a:extLst>
                  <a:ext uri="{FF2B5EF4-FFF2-40B4-BE49-F238E27FC236}">
                    <a16:creationId xmlns:a16="http://schemas.microsoft.com/office/drawing/2014/main" id="{EAEBDD6C-453B-3DE8-FF26-E8C509204AB3}"/>
                  </a:ext>
                </a:extLst>
              </p:cNvPr>
              <p:cNvSpPr>
                <a:spLocks/>
              </p:cNvSpPr>
              <p:nvPr/>
            </p:nvSpPr>
            <p:spPr bwMode="auto">
              <a:xfrm>
                <a:off x="3865" y="3044"/>
                <a:ext cx="36" cy="48"/>
              </a:xfrm>
              <a:custGeom>
                <a:avLst/>
                <a:gdLst>
                  <a:gd name="T0" fmla="*/ 54 w 12"/>
                  <a:gd name="T1" fmla="*/ 32 h 15"/>
                  <a:gd name="T2" fmla="*/ 162 w 12"/>
                  <a:gd name="T3" fmla="*/ 493 h 15"/>
                  <a:gd name="T4" fmla="*/ 324 w 12"/>
                  <a:gd name="T5" fmla="*/ 195 h 15"/>
                  <a:gd name="T6" fmla="*/ 0 w 12"/>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5">
                    <a:moveTo>
                      <a:pt x="2" y="1"/>
                    </a:moveTo>
                    <a:cubicBezTo>
                      <a:pt x="6" y="5"/>
                      <a:pt x="6" y="11"/>
                      <a:pt x="6" y="15"/>
                    </a:cubicBezTo>
                    <a:cubicBezTo>
                      <a:pt x="7" y="10"/>
                      <a:pt x="8" y="8"/>
                      <a:pt x="12" y="6"/>
                    </a:cubicBezTo>
                    <a:cubicBezTo>
                      <a:pt x="8" y="3"/>
                      <a:pt x="5" y="0"/>
                      <a:pt x="0" y="0"/>
                    </a:cubicBezTo>
                  </a:path>
                </a:pathLst>
              </a:custGeom>
              <a:solidFill>
                <a:srgbClr val="ACA6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74" name="Freeform 50">
                <a:extLst>
                  <a:ext uri="{FF2B5EF4-FFF2-40B4-BE49-F238E27FC236}">
                    <a16:creationId xmlns:a16="http://schemas.microsoft.com/office/drawing/2014/main" id="{7533EB12-EFE3-50D8-BB83-796B3BE2512C}"/>
                  </a:ext>
                </a:extLst>
              </p:cNvPr>
              <p:cNvSpPr>
                <a:spLocks/>
              </p:cNvSpPr>
              <p:nvPr/>
            </p:nvSpPr>
            <p:spPr bwMode="auto">
              <a:xfrm>
                <a:off x="3421" y="1468"/>
                <a:ext cx="30" cy="68"/>
              </a:xfrm>
              <a:custGeom>
                <a:avLst/>
                <a:gdLst>
                  <a:gd name="T0" fmla="*/ 216 w 10"/>
                  <a:gd name="T1" fmla="*/ 0 h 21"/>
                  <a:gd name="T2" fmla="*/ 81 w 10"/>
                  <a:gd name="T3" fmla="*/ 712 h 21"/>
                  <a:gd name="T4" fmla="*/ 270 w 10"/>
                  <a:gd name="T5" fmla="*/ 104 h 21"/>
                  <a:gd name="T6" fmla="*/ 0 60000 65536"/>
                  <a:gd name="T7" fmla="*/ 0 60000 65536"/>
                  <a:gd name="T8" fmla="*/ 0 60000 65536"/>
                </a:gdLst>
                <a:ahLst/>
                <a:cxnLst>
                  <a:cxn ang="T6">
                    <a:pos x="T0" y="T1"/>
                  </a:cxn>
                  <a:cxn ang="T7">
                    <a:pos x="T2" y="T3"/>
                  </a:cxn>
                  <a:cxn ang="T8">
                    <a:pos x="T4" y="T5"/>
                  </a:cxn>
                </a:cxnLst>
                <a:rect l="0" t="0" r="r" b="b"/>
                <a:pathLst>
                  <a:path w="10" h="21">
                    <a:moveTo>
                      <a:pt x="8" y="0"/>
                    </a:moveTo>
                    <a:cubicBezTo>
                      <a:pt x="3" y="5"/>
                      <a:pt x="0" y="15"/>
                      <a:pt x="3" y="21"/>
                    </a:cubicBezTo>
                    <a:cubicBezTo>
                      <a:pt x="10" y="17"/>
                      <a:pt x="5" y="7"/>
                      <a:pt x="10" y="3"/>
                    </a:cubicBezTo>
                  </a:path>
                </a:pathLst>
              </a:custGeom>
              <a:solidFill>
                <a:srgbClr val="ACA6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75" name="Freeform 51">
                <a:extLst>
                  <a:ext uri="{FF2B5EF4-FFF2-40B4-BE49-F238E27FC236}">
                    <a16:creationId xmlns:a16="http://schemas.microsoft.com/office/drawing/2014/main" id="{2BC70760-A312-21AC-AE3D-2A798CB1AB1E}"/>
                  </a:ext>
                </a:extLst>
              </p:cNvPr>
              <p:cNvSpPr>
                <a:spLocks/>
              </p:cNvSpPr>
              <p:nvPr/>
            </p:nvSpPr>
            <p:spPr bwMode="auto">
              <a:xfrm>
                <a:off x="3063" y="2272"/>
                <a:ext cx="45" cy="126"/>
              </a:xfrm>
              <a:custGeom>
                <a:avLst/>
                <a:gdLst>
                  <a:gd name="T0" fmla="*/ 189 w 15"/>
                  <a:gd name="T1" fmla="*/ 0 h 39"/>
                  <a:gd name="T2" fmla="*/ 0 w 15"/>
                  <a:gd name="T3" fmla="*/ 1315 h 39"/>
                  <a:gd name="T4" fmla="*/ 189 w 15"/>
                  <a:gd name="T5" fmla="*/ 0 h 39"/>
                  <a:gd name="T6" fmla="*/ 0 60000 65536"/>
                  <a:gd name="T7" fmla="*/ 0 60000 65536"/>
                  <a:gd name="T8" fmla="*/ 0 60000 65536"/>
                </a:gdLst>
                <a:ahLst/>
                <a:cxnLst>
                  <a:cxn ang="T6">
                    <a:pos x="T0" y="T1"/>
                  </a:cxn>
                  <a:cxn ang="T7">
                    <a:pos x="T2" y="T3"/>
                  </a:cxn>
                  <a:cxn ang="T8">
                    <a:pos x="T4" y="T5"/>
                  </a:cxn>
                </a:cxnLst>
                <a:rect l="0" t="0" r="r" b="b"/>
                <a:pathLst>
                  <a:path w="15" h="39">
                    <a:moveTo>
                      <a:pt x="7" y="0"/>
                    </a:moveTo>
                    <a:cubicBezTo>
                      <a:pt x="9" y="11"/>
                      <a:pt x="13" y="19"/>
                      <a:pt x="0" y="39"/>
                    </a:cubicBezTo>
                    <a:cubicBezTo>
                      <a:pt x="12" y="25"/>
                      <a:pt x="15" y="17"/>
                      <a:pt x="7" y="0"/>
                    </a:cubicBezTo>
                    <a:close/>
                  </a:path>
                </a:pathLst>
              </a:custGeom>
              <a:solidFill>
                <a:srgbClr val="F8F7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76" name="Freeform 52">
                <a:extLst>
                  <a:ext uri="{FF2B5EF4-FFF2-40B4-BE49-F238E27FC236}">
                    <a16:creationId xmlns:a16="http://schemas.microsoft.com/office/drawing/2014/main" id="{9A3EAC7B-46C6-B5DD-9CD7-A28F139808FC}"/>
                  </a:ext>
                </a:extLst>
              </p:cNvPr>
              <p:cNvSpPr>
                <a:spLocks/>
              </p:cNvSpPr>
              <p:nvPr/>
            </p:nvSpPr>
            <p:spPr bwMode="auto">
              <a:xfrm>
                <a:off x="1573" y="2706"/>
                <a:ext cx="1007" cy="708"/>
              </a:xfrm>
              <a:custGeom>
                <a:avLst/>
                <a:gdLst>
                  <a:gd name="T0" fmla="*/ 298 w 334"/>
                  <a:gd name="T1" fmla="*/ 299 h 220"/>
                  <a:gd name="T2" fmla="*/ 546 w 334"/>
                  <a:gd name="T3" fmla="*/ 2433 h 220"/>
                  <a:gd name="T4" fmla="*/ 992 w 334"/>
                  <a:gd name="T5" fmla="*/ 3469 h 220"/>
                  <a:gd name="T6" fmla="*/ 1972 w 334"/>
                  <a:gd name="T7" fmla="*/ 3469 h 220"/>
                  <a:gd name="T8" fmla="*/ 2882 w 334"/>
                  <a:gd name="T9" fmla="*/ 3698 h 220"/>
                  <a:gd name="T10" fmla="*/ 3262 w 334"/>
                  <a:gd name="T11" fmla="*/ 4100 h 220"/>
                  <a:gd name="T12" fmla="*/ 2738 w 334"/>
                  <a:gd name="T13" fmla="*/ 4972 h 220"/>
                  <a:gd name="T14" fmla="*/ 2355 w 334"/>
                  <a:gd name="T15" fmla="*/ 5696 h 220"/>
                  <a:gd name="T16" fmla="*/ 3181 w 334"/>
                  <a:gd name="T17" fmla="*/ 6671 h 220"/>
                  <a:gd name="T18" fmla="*/ 4055 w 334"/>
                  <a:gd name="T19" fmla="*/ 6897 h 220"/>
                  <a:gd name="T20" fmla="*/ 3808 w 334"/>
                  <a:gd name="T21" fmla="*/ 5967 h 220"/>
                  <a:gd name="T22" fmla="*/ 4218 w 334"/>
                  <a:gd name="T23" fmla="*/ 4631 h 220"/>
                  <a:gd name="T24" fmla="*/ 5125 w 334"/>
                  <a:gd name="T25" fmla="*/ 5094 h 220"/>
                  <a:gd name="T26" fmla="*/ 6217 w 334"/>
                  <a:gd name="T27" fmla="*/ 5603 h 220"/>
                  <a:gd name="T28" fmla="*/ 6353 w 334"/>
                  <a:gd name="T29" fmla="*/ 6700 h 220"/>
                  <a:gd name="T30" fmla="*/ 7127 w 334"/>
                  <a:gd name="T31" fmla="*/ 7199 h 220"/>
                  <a:gd name="T32" fmla="*/ 7073 w 334"/>
                  <a:gd name="T33" fmla="*/ 6234 h 220"/>
                  <a:gd name="T34" fmla="*/ 7399 w 334"/>
                  <a:gd name="T35" fmla="*/ 5304 h 220"/>
                  <a:gd name="T36" fmla="*/ 7863 w 334"/>
                  <a:gd name="T37" fmla="*/ 4235 h 220"/>
                  <a:gd name="T38" fmla="*/ 8499 w 334"/>
                  <a:gd name="T39" fmla="*/ 4837 h 220"/>
                  <a:gd name="T40" fmla="*/ 9099 w 334"/>
                  <a:gd name="T41" fmla="*/ 4132 h 220"/>
                  <a:gd name="T42" fmla="*/ 8499 w 334"/>
                  <a:gd name="T43" fmla="*/ 3563 h 220"/>
                  <a:gd name="T44" fmla="*/ 7453 w 334"/>
                  <a:gd name="T45" fmla="*/ 3096 h 220"/>
                  <a:gd name="T46" fmla="*/ 6772 w 334"/>
                  <a:gd name="T47" fmla="*/ 1834 h 220"/>
                  <a:gd name="T48" fmla="*/ 5017 w 334"/>
                  <a:gd name="T49" fmla="*/ 1303 h 220"/>
                  <a:gd name="T50" fmla="*/ 2599 w 334"/>
                  <a:gd name="T51" fmla="*/ 570 h 220"/>
                  <a:gd name="T52" fmla="*/ 298 w 334"/>
                  <a:gd name="T53" fmla="*/ 299 h 2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4" h="220">
                    <a:moveTo>
                      <a:pt x="11" y="9"/>
                    </a:moveTo>
                    <a:cubicBezTo>
                      <a:pt x="0" y="28"/>
                      <a:pt x="18" y="53"/>
                      <a:pt x="20" y="73"/>
                    </a:cubicBezTo>
                    <a:cubicBezTo>
                      <a:pt x="23" y="93"/>
                      <a:pt x="26" y="97"/>
                      <a:pt x="36" y="104"/>
                    </a:cubicBezTo>
                    <a:cubicBezTo>
                      <a:pt x="47" y="111"/>
                      <a:pt x="55" y="111"/>
                      <a:pt x="72" y="104"/>
                    </a:cubicBezTo>
                    <a:cubicBezTo>
                      <a:pt x="90" y="97"/>
                      <a:pt x="92" y="110"/>
                      <a:pt x="105" y="111"/>
                    </a:cubicBezTo>
                    <a:cubicBezTo>
                      <a:pt x="118" y="111"/>
                      <a:pt x="122" y="112"/>
                      <a:pt x="119" y="123"/>
                    </a:cubicBezTo>
                    <a:cubicBezTo>
                      <a:pt x="116" y="133"/>
                      <a:pt x="104" y="143"/>
                      <a:pt x="100" y="149"/>
                    </a:cubicBezTo>
                    <a:cubicBezTo>
                      <a:pt x="96" y="156"/>
                      <a:pt x="80" y="155"/>
                      <a:pt x="86" y="171"/>
                    </a:cubicBezTo>
                    <a:cubicBezTo>
                      <a:pt x="91" y="187"/>
                      <a:pt x="98" y="193"/>
                      <a:pt x="116" y="200"/>
                    </a:cubicBezTo>
                    <a:cubicBezTo>
                      <a:pt x="135" y="207"/>
                      <a:pt x="148" y="215"/>
                      <a:pt x="148" y="207"/>
                    </a:cubicBezTo>
                    <a:cubicBezTo>
                      <a:pt x="148" y="199"/>
                      <a:pt x="142" y="203"/>
                      <a:pt x="139" y="179"/>
                    </a:cubicBezTo>
                    <a:cubicBezTo>
                      <a:pt x="136" y="155"/>
                      <a:pt x="138" y="139"/>
                      <a:pt x="154" y="139"/>
                    </a:cubicBezTo>
                    <a:cubicBezTo>
                      <a:pt x="170" y="139"/>
                      <a:pt x="162" y="137"/>
                      <a:pt x="187" y="153"/>
                    </a:cubicBezTo>
                    <a:cubicBezTo>
                      <a:pt x="212" y="169"/>
                      <a:pt x="214" y="164"/>
                      <a:pt x="227" y="168"/>
                    </a:cubicBezTo>
                    <a:cubicBezTo>
                      <a:pt x="240" y="172"/>
                      <a:pt x="235" y="183"/>
                      <a:pt x="232" y="201"/>
                    </a:cubicBezTo>
                    <a:cubicBezTo>
                      <a:pt x="230" y="220"/>
                      <a:pt x="252" y="217"/>
                      <a:pt x="260" y="216"/>
                    </a:cubicBezTo>
                    <a:cubicBezTo>
                      <a:pt x="268" y="215"/>
                      <a:pt x="258" y="203"/>
                      <a:pt x="258" y="187"/>
                    </a:cubicBezTo>
                    <a:cubicBezTo>
                      <a:pt x="258" y="171"/>
                      <a:pt x="264" y="177"/>
                      <a:pt x="270" y="159"/>
                    </a:cubicBezTo>
                    <a:cubicBezTo>
                      <a:pt x="275" y="140"/>
                      <a:pt x="270" y="127"/>
                      <a:pt x="287" y="127"/>
                    </a:cubicBezTo>
                    <a:cubicBezTo>
                      <a:pt x="304" y="127"/>
                      <a:pt x="298" y="145"/>
                      <a:pt x="310" y="145"/>
                    </a:cubicBezTo>
                    <a:cubicBezTo>
                      <a:pt x="322" y="145"/>
                      <a:pt x="334" y="131"/>
                      <a:pt x="332" y="124"/>
                    </a:cubicBezTo>
                    <a:cubicBezTo>
                      <a:pt x="331" y="117"/>
                      <a:pt x="327" y="113"/>
                      <a:pt x="310" y="107"/>
                    </a:cubicBezTo>
                    <a:cubicBezTo>
                      <a:pt x="292" y="100"/>
                      <a:pt x="284" y="108"/>
                      <a:pt x="272" y="93"/>
                    </a:cubicBezTo>
                    <a:cubicBezTo>
                      <a:pt x="260" y="79"/>
                      <a:pt x="259" y="61"/>
                      <a:pt x="247" y="55"/>
                    </a:cubicBezTo>
                    <a:cubicBezTo>
                      <a:pt x="235" y="48"/>
                      <a:pt x="214" y="44"/>
                      <a:pt x="183" y="39"/>
                    </a:cubicBezTo>
                    <a:cubicBezTo>
                      <a:pt x="152" y="33"/>
                      <a:pt x="122" y="35"/>
                      <a:pt x="95" y="17"/>
                    </a:cubicBezTo>
                    <a:cubicBezTo>
                      <a:pt x="68" y="0"/>
                      <a:pt x="14" y="0"/>
                      <a:pt x="11" y="9"/>
                    </a:cubicBezTo>
                    <a:close/>
                  </a:path>
                </a:pathLst>
              </a:cu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77" name="Freeform 53">
                <a:extLst>
                  <a:ext uri="{FF2B5EF4-FFF2-40B4-BE49-F238E27FC236}">
                    <a16:creationId xmlns:a16="http://schemas.microsoft.com/office/drawing/2014/main" id="{6435EB35-AAC5-BE2A-3D31-AE7E50B9AFE8}"/>
                  </a:ext>
                </a:extLst>
              </p:cNvPr>
              <p:cNvSpPr>
                <a:spLocks/>
              </p:cNvSpPr>
              <p:nvPr/>
            </p:nvSpPr>
            <p:spPr bwMode="auto">
              <a:xfrm>
                <a:off x="2532" y="1880"/>
                <a:ext cx="739" cy="582"/>
              </a:xfrm>
              <a:custGeom>
                <a:avLst/>
                <a:gdLst>
                  <a:gd name="T0" fmla="*/ 3375 w 245"/>
                  <a:gd name="T1" fmla="*/ 4489 h 181"/>
                  <a:gd name="T2" fmla="*/ 4030 w 245"/>
                  <a:gd name="T3" fmla="*/ 5450 h 181"/>
                  <a:gd name="T4" fmla="*/ 4286 w 245"/>
                  <a:gd name="T5" fmla="*/ 5357 h 181"/>
                  <a:gd name="T6" fmla="*/ 4531 w 245"/>
                  <a:gd name="T7" fmla="*/ 2399 h 181"/>
                  <a:gd name="T8" fmla="*/ 5870 w 245"/>
                  <a:gd name="T9" fmla="*/ 900 h 181"/>
                  <a:gd name="T10" fmla="*/ 6506 w 245"/>
                  <a:gd name="T11" fmla="*/ 238 h 181"/>
                  <a:gd name="T12" fmla="*/ 4721 w 245"/>
                  <a:gd name="T13" fmla="*/ 900 h 181"/>
                  <a:gd name="T14" fmla="*/ 3375 w 245"/>
                  <a:gd name="T15" fmla="*/ 1125 h 181"/>
                  <a:gd name="T16" fmla="*/ 3375 w 245"/>
                  <a:gd name="T17" fmla="*/ 1125 h 181"/>
                  <a:gd name="T18" fmla="*/ 2030 w 245"/>
                  <a:gd name="T19" fmla="*/ 900 h 181"/>
                  <a:gd name="T20" fmla="*/ 244 w 245"/>
                  <a:gd name="T21" fmla="*/ 238 h 181"/>
                  <a:gd name="T22" fmla="*/ 884 w 245"/>
                  <a:gd name="T23" fmla="*/ 900 h 181"/>
                  <a:gd name="T24" fmla="*/ 2220 w 245"/>
                  <a:gd name="T25" fmla="*/ 2399 h 181"/>
                  <a:gd name="T26" fmla="*/ 2464 w 245"/>
                  <a:gd name="T27" fmla="*/ 5357 h 181"/>
                  <a:gd name="T28" fmla="*/ 2694 w 245"/>
                  <a:gd name="T29" fmla="*/ 5450 h 181"/>
                  <a:gd name="T30" fmla="*/ 3375 w 245"/>
                  <a:gd name="T31" fmla="*/ 4489 h 18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45" h="181">
                    <a:moveTo>
                      <a:pt x="123" y="135"/>
                    </a:moveTo>
                    <a:cubicBezTo>
                      <a:pt x="135" y="135"/>
                      <a:pt x="138" y="149"/>
                      <a:pt x="147" y="164"/>
                    </a:cubicBezTo>
                    <a:cubicBezTo>
                      <a:pt x="156" y="180"/>
                      <a:pt x="166" y="181"/>
                      <a:pt x="156" y="161"/>
                    </a:cubicBezTo>
                    <a:cubicBezTo>
                      <a:pt x="140" y="123"/>
                      <a:pt x="156" y="87"/>
                      <a:pt x="165" y="72"/>
                    </a:cubicBezTo>
                    <a:cubicBezTo>
                      <a:pt x="174" y="56"/>
                      <a:pt x="192" y="36"/>
                      <a:pt x="214" y="27"/>
                    </a:cubicBezTo>
                    <a:cubicBezTo>
                      <a:pt x="226" y="20"/>
                      <a:pt x="245" y="15"/>
                      <a:pt x="237" y="7"/>
                    </a:cubicBezTo>
                    <a:cubicBezTo>
                      <a:pt x="230" y="0"/>
                      <a:pt x="192" y="22"/>
                      <a:pt x="172" y="27"/>
                    </a:cubicBezTo>
                    <a:cubicBezTo>
                      <a:pt x="152" y="31"/>
                      <a:pt x="137" y="34"/>
                      <a:pt x="123" y="34"/>
                    </a:cubicBezTo>
                    <a:cubicBezTo>
                      <a:pt x="123" y="34"/>
                      <a:pt x="123" y="34"/>
                      <a:pt x="123" y="34"/>
                    </a:cubicBezTo>
                    <a:cubicBezTo>
                      <a:pt x="109" y="34"/>
                      <a:pt x="94" y="31"/>
                      <a:pt x="74" y="27"/>
                    </a:cubicBezTo>
                    <a:cubicBezTo>
                      <a:pt x="54" y="22"/>
                      <a:pt x="16" y="0"/>
                      <a:pt x="9" y="7"/>
                    </a:cubicBezTo>
                    <a:cubicBezTo>
                      <a:pt x="0" y="15"/>
                      <a:pt x="20" y="20"/>
                      <a:pt x="32" y="27"/>
                    </a:cubicBezTo>
                    <a:cubicBezTo>
                      <a:pt x="54" y="36"/>
                      <a:pt x="72" y="56"/>
                      <a:pt x="81" y="72"/>
                    </a:cubicBezTo>
                    <a:cubicBezTo>
                      <a:pt x="90" y="87"/>
                      <a:pt x="106" y="123"/>
                      <a:pt x="90" y="161"/>
                    </a:cubicBezTo>
                    <a:cubicBezTo>
                      <a:pt x="80" y="181"/>
                      <a:pt x="90" y="180"/>
                      <a:pt x="98" y="164"/>
                    </a:cubicBezTo>
                    <a:cubicBezTo>
                      <a:pt x="107" y="149"/>
                      <a:pt x="111" y="135"/>
                      <a:pt x="123" y="135"/>
                    </a:cubicBezTo>
                    <a:close/>
                  </a:path>
                </a:pathLst>
              </a:custGeom>
              <a:solidFill>
                <a:srgbClr val="9D91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78" name="Freeform 54">
                <a:extLst>
                  <a:ext uri="{FF2B5EF4-FFF2-40B4-BE49-F238E27FC236}">
                    <a16:creationId xmlns:a16="http://schemas.microsoft.com/office/drawing/2014/main" id="{7F55BAD3-D595-D76A-2D56-7DE107454866}"/>
                  </a:ext>
                </a:extLst>
              </p:cNvPr>
              <p:cNvSpPr>
                <a:spLocks/>
              </p:cNvSpPr>
              <p:nvPr/>
            </p:nvSpPr>
            <p:spPr bwMode="auto">
              <a:xfrm>
                <a:off x="2538" y="1880"/>
                <a:ext cx="733" cy="296"/>
              </a:xfrm>
              <a:custGeom>
                <a:avLst/>
                <a:gdLst>
                  <a:gd name="T0" fmla="*/ 4666 w 243"/>
                  <a:gd name="T1" fmla="*/ 901 h 92"/>
                  <a:gd name="T2" fmla="*/ 3321 w 243"/>
                  <a:gd name="T3" fmla="*/ 1129 h 92"/>
                  <a:gd name="T4" fmla="*/ 3321 w 243"/>
                  <a:gd name="T5" fmla="*/ 1129 h 92"/>
                  <a:gd name="T6" fmla="*/ 1976 w 243"/>
                  <a:gd name="T7" fmla="*/ 901 h 92"/>
                  <a:gd name="T8" fmla="*/ 190 w 243"/>
                  <a:gd name="T9" fmla="*/ 238 h 92"/>
                  <a:gd name="T10" fmla="*/ 655 w 243"/>
                  <a:gd name="T11" fmla="*/ 798 h 92"/>
                  <a:gd name="T12" fmla="*/ 655 w 243"/>
                  <a:gd name="T13" fmla="*/ 766 h 92"/>
                  <a:gd name="T14" fmla="*/ 1457 w 243"/>
                  <a:gd name="T15" fmla="*/ 1036 h 92"/>
                  <a:gd name="T16" fmla="*/ 2410 w 243"/>
                  <a:gd name="T17" fmla="*/ 1293 h 92"/>
                  <a:gd name="T18" fmla="*/ 3131 w 243"/>
                  <a:gd name="T19" fmla="*/ 1998 h 92"/>
                  <a:gd name="T20" fmla="*/ 3240 w 243"/>
                  <a:gd name="T21" fmla="*/ 2493 h 92"/>
                  <a:gd name="T22" fmla="*/ 3213 w 243"/>
                  <a:gd name="T23" fmla="*/ 3063 h 92"/>
                  <a:gd name="T24" fmla="*/ 3348 w 243"/>
                  <a:gd name="T25" fmla="*/ 2629 h 92"/>
                  <a:gd name="T26" fmla="*/ 3538 w 243"/>
                  <a:gd name="T27" fmla="*/ 2133 h 92"/>
                  <a:gd name="T28" fmla="*/ 3921 w 243"/>
                  <a:gd name="T29" fmla="*/ 1503 h 92"/>
                  <a:gd name="T30" fmla="*/ 4612 w 243"/>
                  <a:gd name="T31" fmla="*/ 1129 h 92"/>
                  <a:gd name="T32" fmla="*/ 4751 w 243"/>
                  <a:gd name="T33" fmla="*/ 1634 h 92"/>
                  <a:gd name="T34" fmla="*/ 4395 w 243"/>
                  <a:gd name="T35" fmla="*/ 2600 h 92"/>
                  <a:gd name="T36" fmla="*/ 4476 w 243"/>
                  <a:gd name="T37" fmla="*/ 2400 h 92"/>
                  <a:gd name="T38" fmla="*/ 5816 w 243"/>
                  <a:gd name="T39" fmla="*/ 901 h 92"/>
                  <a:gd name="T40" fmla="*/ 6452 w 243"/>
                  <a:gd name="T41" fmla="*/ 238 h 92"/>
                  <a:gd name="T42" fmla="*/ 4666 w 243"/>
                  <a:gd name="T43" fmla="*/ 901 h 9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3" h="92">
                    <a:moveTo>
                      <a:pt x="170" y="27"/>
                    </a:moveTo>
                    <a:cubicBezTo>
                      <a:pt x="150" y="31"/>
                      <a:pt x="135" y="34"/>
                      <a:pt x="121" y="34"/>
                    </a:cubicBezTo>
                    <a:cubicBezTo>
                      <a:pt x="121" y="34"/>
                      <a:pt x="121" y="34"/>
                      <a:pt x="121" y="34"/>
                    </a:cubicBezTo>
                    <a:cubicBezTo>
                      <a:pt x="107" y="34"/>
                      <a:pt x="92" y="31"/>
                      <a:pt x="72" y="27"/>
                    </a:cubicBezTo>
                    <a:cubicBezTo>
                      <a:pt x="52" y="22"/>
                      <a:pt x="14" y="0"/>
                      <a:pt x="7" y="7"/>
                    </a:cubicBezTo>
                    <a:cubicBezTo>
                      <a:pt x="0" y="14"/>
                      <a:pt x="13" y="18"/>
                      <a:pt x="24" y="24"/>
                    </a:cubicBezTo>
                    <a:cubicBezTo>
                      <a:pt x="24" y="23"/>
                      <a:pt x="24" y="23"/>
                      <a:pt x="24" y="23"/>
                    </a:cubicBezTo>
                    <a:cubicBezTo>
                      <a:pt x="24" y="14"/>
                      <a:pt x="49" y="29"/>
                      <a:pt x="53" y="31"/>
                    </a:cubicBezTo>
                    <a:cubicBezTo>
                      <a:pt x="64" y="38"/>
                      <a:pt x="76" y="37"/>
                      <a:pt x="88" y="39"/>
                    </a:cubicBezTo>
                    <a:cubicBezTo>
                      <a:pt x="100" y="41"/>
                      <a:pt x="109" y="49"/>
                      <a:pt x="114" y="60"/>
                    </a:cubicBezTo>
                    <a:cubicBezTo>
                      <a:pt x="116" y="65"/>
                      <a:pt x="117" y="70"/>
                      <a:pt x="118" y="75"/>
                    </a:cubicBezTo>
                    <a:cubicBezTo>
                      <a:pt x="118" y="81"/>
                      <a:pt x="116" y="87"/>
                      <a:pt x="117" y="92"/>
                    </a:cubicBezTo>
                    <a:cubicBezTo>
                      <a:pt x="120" y="89"/>
                      <a:pt x="120" y="83"/>
                      <a:pt x="122" y="79"/>
                    </a:cubicBezTo>
                    <a:cubicBezTo>
                      <a:pt x="124" y="74"/>
                      <a:pt x="127" y="69"/>
                      <a:pt x="129" y="64"/>
                    </a:cubicBezTo>
                    <a:cubicBezTo>
                      <a:pt x="133" y="57"/>
                      <a:pt x="136" y="51"/>
                      <a:pt x="143" y="45"/>
                    </a:cubicBezTo>
                    <a:cubicBezTo>
                      <a:pt x="149" y="39"/>
                      <a:pt x="160" y="36"/>
                      <a:pt x="168" y="34"/>
                    </a:cubicBezTo>
                    <a:cubicBezTo>
                      <a:pt x="179" y="32"/>
                      <a:pt x="177" y="42"/>
                      <a:pt x="173" y="49"/>
                    </a:cubicBezTo>
                    <a:cubicBezTo>
                      <a:pt x="167" y="57"/>
                      <a:pt x="163" y="65"/>
                      <a:pt x="160" y="78"/>
                    </a:cubicBezTo>
                    <a:cubicBezTo>
                      <a:pt x="161" y="75"/>
                      <a:pt x="162" y="73"/>
                      <a:pt x="163" y="72"/>
                    </a:cubicBezTo>
                    <a:cubicBezTo>
                      <a:pt x="172" y="56"/>
                      <a:pt x="190" y="36"/>
                      <a:pt x="212" y="27"/>
                    </a:cubicBezTo>
                    <a:cubicBezTo>
                      <a:pt x="224" y="20"/>
                      <a:pt x="243" y="15"/>
                      <a:pt x="235" y="7"/>
                    </a:cubicBezTo>
                    <a:cubicBezTo>
                      <a:pt x="228" y="0"/>
                      <a:pt x="190" y="22"/>
                      <a:pt x="170" y="27"/>
                    </a:cubicBezTo>
                    <a:close/>
                  </a:path>
                </a:pathLst>
              </a:custGeom>
              <a:solidFill>
                <a:srgbClr val="8677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79" name="Freeform 55">
                <a:extLst>
                  <a:ext uri="{FF2B5EF4-FFF2-40B4-BE49-F238E27FC236}">
                    <a16:creationId xmlns:a16="http://schemas.microsoft.com/office/drawing/2014/main" id="{3450DD1E-C64C-7F23-B9E0-21596E846E2A}"/>
                  </a:ext>
                </a:extLst>
              </p:cNvPr>
              <p:cNvSpPr>
                <a:spLocks/>
              </p:cNvSpPr>
              <p:nvPr/>
            </p:nvSpPr>
            <p:spPr bwMode="auto">
              <a:xfrm>
                <a:off x="2845" y="1957"/>
                <a:ext cx="115" cy="305"/>
              </a:xfrm>
              <a:custGeom>
                <a:avLst/>
                <a:gdLst>
                  <a:gd name="T0" fmla="*/ 560 w 38"/>
                  <a:gd name="T1" fmla="*/ 0 h 95"/>
                  <a:gd name="T2" fmla="*/ 0 w 38"/>
                  <a:gd name="T3" fmla="*/ 299 h 95"/>
                  <a:gd name="T4" fmla="*/ 0 w 38"/>
                  <a:gd name="T5" fmla="*/ 299 h 95"/>
                  <a:gd name="T6" fmla="*/ 330 w 38"/>
                  <a:gd name="T7" fmla="*/ 854 h 95"/>
                  <a:gd name="T8" fmla="*/ 439 w 38"/>
                  <a:gd name="T9" fmla="*/ 2289 h 95"/>
                  <a:gd name="T10" fmla="*/ 533 w 38"/>
                  <a:gd name="T11" fmla="*/ 3143 h 95"/>
                  <a:gd name="T12" fmla="*/ 533 w 38"/>
                  <a:gd name="T13" fmla="*/ 3143 h 95"/>
                  <a:gd name="T14" fmla="*/ 533 w 38"/>
                  <a:gd name="T15" fmla="*/ 3143 h 95"/>
                  <a:gd name="T16" fmla="*/ 533 w 38"/>
                  <a:gd name="T17" fmla="*/ 3143 h 95"/>
                  <a:gd name="T18" fmla="*/ 493 w 38"/>
                  <a:gd name="T19" fmla="*/ 2289 h 95"/>
                  <a:gd name="T20" fmla="*/ 723 w 38"/>
                  <a:gd name="T21" fmla="*/ 854 h 95"/>
                  <a:gd name="T22" fmla="*/ 1053 w 38"/>
                  <a:gd name="T23" fmla="*/ 299 h 95"/>
                  <a:gd name="T24" fmla="*/ 1053 w 38"/>
                  <a:gd name="T25" fmla="*/ 299 h 95"/>
                  <a:gd name="T26" fmla="*/ 614 w 38"/>
                  <a:gd name="T27" fmla="*/ 61 h 95"/>
                  <a:gd name="T28" fmla="*/ 560 w 38"/>
                  <a:gd name="T29" fmla="*/ 0 h 9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8" h="95">
                    <a:moveTo>
                      <a:pt x="20" y="0"/>
                    </a:moveTo>
                    <a:cubicBezTo>
                      <a:pt x="14" y="0"/>
                      <a:pt x="7" y="10"/>
                      <a:pt x="0" y="9"/>
                    </a:cubicBezTo>
                    <a:cubicBezTo>
                      <a:pt x="0" y="9"/>
                      <a:pt x="0" y="9"/>
                      <a:pt x="0" y="9"/>
                    </a:cubicBezTo>
                    <a:cubicBezTo>
                      <a:pt x="5" y="10"/>
                      <a:pt x="9" y="20"/>
                      <a:pt x="12" y="26"/>
                    </a:cubicBezTo>
                    <a:cubicBezTo>
                      <a:pt x="14" y="31"/>
                      <a:pt x="15" y="42"/>
                      <a:pt x="16" y="69"/>
                    </a:cubicBezTo>
                    <a:cubicBezTo>
                      <a:pt x="17" y="76"/>
                      <a:pt x="19" y="82"/>
                      <a:pt x="19" y="95"/>
                    </a:cubicBezTo>
                    <a:cubicBezTo>
                      <a:pt x="19" y="95"/>
                      <a:pt x="19" y="95"/>
                      <a:pt x="19" y="95"/>
                    </a:cubicBezTo>
                    <a:cubicBezTo>
                      <a:pt x="19" y="95"/>
                      <a:pt x="19" y="95"/>
                      <a:pt x="19" y="95"/>
                    </a:cubicBezTo>
                    <a:cubicBezTo>
                      <a:pt x="19" y="95"/>
                      <a:pt x="19" y="95"/>
                      <a:pt x="19" y="95"/>
                    </a:cubicBezTo>
                    <a:cubicBezTo>
                      <a:pt x="19" y="85"/>
                      <a:pt x="18" y="76"/>
                      <a:pt x="18" y="69"/>
                    </a:cubicBezTo>
                    <a:cubicBezTo>
                      <a:pt x="19" y="42"/>
                      <a:pt x="23" y="31"/>
                      <a:pt x="26" y="26"/>
                    </a:cubicBezTo>
                    <a:cubicBezTo>
                      <a:pt x="29" y="20"/>
                      <a:pt x="32" y="10"/>
                      <a:pt x="38" y="9"/>
                    </a:cubicBezTo>
                    <a:cubicBezTo>
                      <a:pt x="38" y="9"/>
                      <a:pt x="38" y="9"/>
                      <a:pt x="38" y="9"/>
                    </a:cubicBezTo>
                    <a:cubicBezTo>
                      <a:pt x="31" y="10"/>
                      <a:pt x="29" y="2"/>
                      <a:pt x="22" y="2"/>
                    </a:cubicBezTo>
                    <a:lnTo>
                      <a:pt x="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80" name="Freeform 56">
                <a:extLst>
                  <a:ext uri="{FF2B5EF4-FFF2-40B4-BE49-F238E27FC236}">
                    <a16:creationId xmlns:a16="http://schemas.microsoft.com/office/drawing/2014/main" id="{164335ED-1106-737A-579A-A37801229853}"/>
                  </a:ext>
                </a:extLst>
              </p:cNvPr>
              <p:cNvSpPr>
                <a:spLocks/>
              </p:cNvSpPr>
              <p:nvPr/>
            </p:nvSpPr>
            <p:spPr bwMode="auto">
              <a:xfrm>
                <a:off x="2882" y="2005"/>
                <a:ext cx="36" cy="52"/>
              </a:xfrm>
              <a:custGeom>
                <a:avLst/>
                <a:gdLst>
                  <a:gd name="T0" fmla="*/ 0 w 12"/>
                  <a:gd name="T1" fmla="*/ 0 h 16"/>
                  <a:gd name="T2" fmla="*/ 162 w 12"/>
                  <a:gd name="T3" fmla="*/ 549 h 16"/>
                  <a:gd name="T4" fmla="*/ 324 w 12"/>
                  <a:gd name="T5" fmla="*/ 0 h 16"/>
                  <a:gd name="T6" fmla="*/ 0 w 12"/>
                  <a:gd name="T7" fmla="*/ 0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6">
                    <a:moveTo>
                      <a:pt x="0" y="0"/>
                    </a:moveTo>
                    <a:cubicBezTo>
                      <a:pt x="4" y="5"/>
                      <a:pt x="6" y="10"/>
                      <a:pt x="6" y="16"/>
                    </a:cubicBezTo>
                    <a:cubicBezTo>
                      <a:pt x="8" y="8"/>
                      <a:pt x="11" y="2"/>
                      <a:pt x="12" y="0"/>
                    </a:cubicBezTo>
                    <a:cubicBezTo>
                      <a:pt x="9" y="1"/>
                      <a:pt x="1" y="2"/>
                      <a:pt x="0" y="0"/>
                    </a:cubicBezTo>
                    <a:close/>
                  </a:path>
                </a:pathLst>
              </a:custGeom>
              <a:solidFill>
                <a:srgbClr val="B6AC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81" name="Freeform 57">
                <a:extLst>
                  <a:ext uri="{FF2B5EF4-FFF2-40B4-BE49-F238E27FC236}">
                    <a16:creationId xmlns:a16="http://schemas.microsoft.com/office/drawing/2014/main" id="{C94133D1-BEF7-CDE5-C769-09CE050EFE28}"/>
                  </a:ext>
                </a:extLst>
              </p:cNvPr>
              <p:cNvSpPr>
                <a:spLocks/>
              </p:cNvSpPr>
              <p:nvPr/>
            </p:nvSpPr>
            <p:spPr bwMode="auto">
              <a:xfrm>
                <a:off x="2924" y="2298"/>
                <a:ext cx="108" cy="164"/>
              </a:xfrm>
              <a:custGeom>
                <a:avLst/>
                <a:gdLst>
                  <a:gd name="T0" fmla="*/ 513 w 36"/>
                  <a:gd name="T1" fmla="*/ 0 h 51"/>
                  <a:gd name="T2" fmla="*/ 459 w 36"/>
                  <a:gd name="T3" fmla="*/ 662 h 51"/>
                  <a:gd name="T4" fmla="*/ 0 w 36"/>
                  <a:gd name="T5" fmla="*/ 196 h 51"/>
                  <a:gd name="T6" fmla="*/ 459 w 36"/>
                  <a:gd name="T7" fmla="*/ 1129 h 51"/>
                  <a:gd name="T8" fmla="*/ 702 w 36"/>
                  <a:gd name="T9" fmla="*/ 1035 h 51"/>
                  <a:gd name="T10" fmla="*/ 513 w 36"/>
                  <a:gd name="T11" fmla="*/ 0 h 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51">
                    <a:moveTo>
                      <a:pt x="19" y="0"/>
                    </a:moveTo>
                    <a:cubicBezTo>
                      <a:pt x="18" y="6"/>
                      <a:pt x="19" y="19"/>
                      <a:pt x="17" y="20"/>
                    </a:cubicBezTo>
                    <a:cubicBezTo>
                      <a:pt x="14" y="21"/>
                      <a:pt x="1" y="8"/>
                      <a:pt x="0" y="6"/>
                    </a:cubicBezTo>
                    <a:cubicBezTo>
                      <a:pt x="5" y="16"/>
                      <a:pt x="12" y="25"/>
                      <a:pt x="17" y="34"/>
                    </a:cubicBezTo>
                    <a:cubicBezTo>
                      <a:pt x="26" y="50"/>
                      <a:pt x="36" y="51"/>
                      <a:pt x="26" y="31"/>
                    </a:cubicBezTo>
                    <a:cubicBezTo>
                      <a:pt x="22" y="21"/>
                      <a:pt x="20" y="10"/>
                      <a:pt x="19" y="0"/>
                    </a:cubicBezTo>
                    <a:close/>
                  </a:path>
                </a:pathLst>
              </a:custGeom>
              <a:solidFill>
                <a:srgbClr val="8677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82" name="Freeform 58">
                <a:extLst>
                  <a:ext uri="{FF2B5EF4-FFF2-40B4-BE49-F238E27FC236}">
                    <a16:creationId xmlns:a16="http://schemas.microsoft.com/office/drawing/2014/main" id="{956633E3-7352-FD13-C829-D4B843E784F2}"/>
                  </a:ext>
                </a:extLst>
              </p:cNvPr>
              <p:cNvSpPr>
                <a:spLocks/>
              </p:cNvSpPr>
              <p:nvPr/>
            </p:nvSpPr>
            <p:spPr bwMode="auto">
              <a:xfrm>
                <a:off x="2963" y="2121"/>
                <a:ext cx="48" cy="180"/>
              </a:xfrm>
              <a:custGeom>
                <a:avLst/>
                <a:gdLst>
                  <a:gd name="T0" fmla="*/ 432 w 16"/>
                  <a:gd name="T1" fmla="*/ 0 h 56"/>
                  <a:gd name="T2" fmla="*/ 108 w 16"/>
                  <a:gd name="T3" fmla="*/ 1861 h 56"/>
                  <a:gd name="T4" fmla="*/ 432 w 16"/>
                  <a:gd name="T5" fmla="*/ 0 h 56"/>
                  <a:gd name="T6" fmla="*/ 0 60000 65536"/>
                  <a:gd name="T7" fmla="*/ 0 60000 65536"/>
                  <a:gd name="T8" fmla="*/ 0 60000 65536"/>
                </a:gdLst>
                <a:ahLst/>
                <a:cxnLst>
                  <a:cxn ang="T6">
                    <a:pos x="T0" y="T1"/>
                  </a:cxn>
                  <a:cxn ang="T7">
                    <a:pos x="T2" y="T3"/>
                  </a:cxn>
                  <a:cxn ang="T8">
                    <a:pos x="T4" y="T5"/>
                  </a:cxn>
                </a:cxnLst>
                <a:rect l="0" t="0" r="r" b="b"/>
                <a:pathLst>
                  <a:path w="16" h="56">
                    <a:moveTo>
                      <a:pt x="16" y="0"/>
                    </a:moveTo>
                    <a:cubicBezTo>
                      <a:pt x="7" y="18"/>
                      <a:pt x="1" y="36"/>
                      <a:pt x="4" y="56"/>
                    </a:cubicBezTo>
                    <a:cubicBezTo>
                      <a:pt x="0" y="41"/>
                      <a:pt x="0" y="16"/>
                      <a:pt x="16" y="0"/>
                    </a:cubicBezTo>
                    <a:close/>
                  </a:path>
                </a:pathLst>
              </a:custGeom>
              <a:solidFill>
                <a:srgbClr val="D3D0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83" name="Freeform 59">
                <a:extLst>
                  <a:ext uri="{FF2B5EF4-FFF2-40B4-BE49-F238E27FC236}">
                    <a16:creationId xmlns:a16="http://schemas.microsoft.com/office/drawing/2014/main" id="{68DC2021-FC00-F062-C47F-62B32AB7281A}"/>
                  </a:ext>
                </a:extLst>
              </p:cNvPr>
              <p:cNvSpPr>
                <a:spLocks/>
              </p:cNvSpPr>
              <p:nvPr/>
            </p:nvSpPr>
            <p:spPr bwMode="auto">
              <a:xfrm>
                <a:off x="2411" y="2018"/>
                <a:ext cx="377" cy="495"/>
              </a:xfrm>
              <a:custGeom>
                <a:avLst/>
                <a:gdLst>
                  <a:gd name="T0" fmla="*/ 3293 w 125"/>
                  <a:gd name="T1" fmla="*/ 2893 h 154"/>
                  <a:gd name="T2" fmla="*/ 3073 w 125"/>
                  <a:gd name="T3" fmla="*/ 2594 h 154"/>
                  <a:gd name="T4" fmla="*/ 2829 w 125"/>
                  <a:gd name="T5" fmla="*/ 2623 h 154"/>
                  <a:gd name="T6" fmla="*/ 2856 w 125"/>
                  <a:gd name="T7" fmla="*/ 2388 h 154"/>
                  <a:gd name="T8" fmla="*/ 2639 w 125"/>
                  <a:gd name="T9" fmla="*/ 2221 h 154"/>
                  <a:gd name="T10" fmla="*/ 2383 w 125"/>
                  <a:gd name="T11" fmla="*/ 2295 h 154"/>
                  <a:gd name="T12" fmla="*/ 2585 w 125"/>
                  <a:gd name="T13" fmla="*/ 1633 h 154"/>
                  <a:gd name="T14" fmla="*/ 2193 w 125"/>
                  <a:gd name="T15" fmla="*/ 1861 h 154"/>
                  <a:gd name="T16" fmla="*/ 2220 w 125"/>
                  <a:gd name="T17" fmla="*/ 1755 h 154"/>
                  <a:gd name="T18" fmla="*/ 1918 w 125"/>
                  <a:gd name="T19" fmla="*/ 1395 h 154"/>
                  <a:gd name="T20" fmla="*/ 1701 w 125"/>
                  <a:gd name="T21" fmla="*/ 1064 h 154"/>
                  <a:gd name="T22" fmla="*/ 1457 w 125"/>
                  <a:gd name="T23" fmla="*/ 765 h 154"/>
                  <a:gd name="T24" fmla="*/ 1209 w 125"/>
                  <a:gd name="T25" fmla="*/ 363 h 154"/>
                  <a:gd name="T26" fmla="*/ 884 w 125"/>
                  <a:gd name="T27" fmla="*/ 495 h 154"/>
                  <a:gd name="T28" fmla="*/ 1019 w 125"/>
                  <a:gd name="T29" fmla="*/ 135 h 154"/>
                  <a:gd name="T30" fmla="*/ 654 w 125"/>
                  <a:gd name="T31" fmla="*/ 0 h 154"/>
                  <a:gd name="T32" fmla="*/ 546 w 125"/>
                  <a:gd name="T33" fmla="*/ 103 h 154"/>
                  <a:gd name="T34" fmla="*/ 546 w 125"/>
                  <a:gd name="T35" fmla="*/ 103 h 154"/>
                  <a:gd name="T36" fmla="*/ 464 w 125"/>
                  <a:gd name="T37" fmla="*/ 238 h 154"/>
                  <a:gd name="T38" fmla="*/ 437 w 125"/>
                  <a:gd name="T39" fmla="*/ 238 h 154"/>
                  <a:gd name="T40" fmla="*/ 356 w 125"/>
                  <a:gd name="T41" fmla="*/ 363 h 154"/>
                  <a:gd name="T42" fmla="*/ 356 w 125"/>
                  <a:gd name="T43" fmla="*/ 363 h 154"/>
                  <a:gd name="T44" fmla="*/ 54 w 125"/>
                  <a:gd name="T45" fmla="*/ 993 h 154"/>
                  <a:gd name="T46" fmla="*/ 54 w 125"/>
                  <a:gd name="T47" fmla="*/ 993 h 154"/>
                  <a:gd name="T48" fmla="*/ 0 w 125"/>
                  <a:gd name="T49" fmla="*/ 1167 h 154"/>
                  <a:gd name="T50" fmla="*/ 0 w 125"/>
                  <a:gd name="T51" fmla="*/ 1167 h 154"/>
                  <a:gd name="T52" fmla="*/ 217 w 125"/>
                  <a:gd name="T53" fmla="*/ 1395 h 154"/>
                  <a:gd name="T54" fmla="*/ 546 w 125"/>
                  <a:gd name="T55" fmla="*/ 1498 h 154"/>
                  <a:gd name="T56" fmla="*/ 884 w 125"/>
                  <a:gd name="T57" fmla="*/ 1861 h 154"/>
                  <a:gd name="T58" fmla="*/ 1155 w 125"/>
                  <a:gd name="T59" fmla="*/ 2189 h 154"/>
                  <a:gd name="T60" fmla="*/ 1538 w 125"/>
                  <a:gd name="T61" fmla="*/ 1964 h 154"/>
                  <a:gd name="T62" fmla="*/ 1484 w 125"/>
                  <a:gd name="T63" fmla="*/ 2491 h 154"/>
                  <a:gd name="T64" fmla="*/ 1484 w 125"/>
                  <a:gd name="T65" fmla="*/ 2491 h 154"/>
                  <a:gd name="T66" fmla="*/ 1182 w 125"/>
                  <a:gd name="T67" fmla="*/ 2790 h 154"/>
                  <a:gd name="T68" fmla="*/ 1182 w 125"/>
                  <a:gd name="T69" fmla="*/ 3192 h 154"/>
                  <a:gd name="T70" fmla="*/ 1101 w 125"/>
                  <a:gd name="T71" fmla="*/ 3719 h 154"/>
                  <a:gd name="T72" fmla="*/ 1128 w 125"/>
                  <a:gd name="T73" fmla="*/ 4153 h 154"/>
                  <a:gd name="T74" fmla="*/ 1264 w 125"/>
                  <a:gd name="T75" fmla="*/ 4516 h 154"/>
                  <a:gd name="T76" fmla="*/ 1457 w 125"/>
                  <a:gd name="T77" fmla="*/ 4886 h 154"/>
                  <a:gd name="T78" fmla="*/ 1592 w 125"/>
                  <a:gd name="T79" fmla="*/ 5082 h 154"/>
                  <a:gd name="T80" fmla="*/ 1945 w 125"/>
                  <a:gd name="T81" fmla="*/ 5114 h 154"/>
                  <a:gd name="T82" fmla="*/ 2084 w 125"/>
                  <a:gd name="T83" fmla="*/ 5114 h 154"/>
                  <a:gd name="T84" fmla="*/ 2084 w 125"/>
                  <a:gd name="T85" fmla="*/ 4979 h 154"/>
                  <a:gd name="T86" fmla="*/ 1918 w 125"/>
                  <a:gd name="T87" fmla="*/ 4950 h 154"/>
                  <a:gd name="T88" fmla="*/ 1972 w 125"/>
                  <a:gd name="T89" fmla="*/ 4754 h 154"/>
                  <a:gd name="T90" fmla="*/ 1837 w 125"/>
                  <a:gd name="T91" fmla="*/ 4349 h 154"/>
                  <a:gd name="T92" fmla="*/ 1728 w 125"/>
                  <a:gd name="T93" fmla="*/ 3915 h 154"/>
                  <a:gd name="T94" fmla="*/ 1701 w 125"/>
                  <a:gd name="T95" fmla="*/ 3523 h 154"/>
                  <a:gd name="T96" fmla="*/ 1701 w 125"/>
                  <a:gd name="T97" fmla="*/ 3285 h 154"/>
                  <a:gd name="T98" fmla="*/ 1674 w 125"/>
                  <a:gd name="T99" fmla="*/ 3224 h 154"/>
                  <a:gd name="T100" fmla="*/ 1864 w 125"/>
                  <a:gd name="T101" fmla="*/ 3150 h 154"/>
                  <a:gd name="T102" fmla="*/ 1891 w 125"/>
                  <a:gd name="T103" fmla="*/ 3192 h 154"/>
                  <a:gd name="T104" fmla="*/ 3266 w 125"/>
                  <a:gd name="T105" fmla="*/ 4545 h 154"/>
                  <a:gd name="T106" fmla="*/ 3212 w 125"/>
                  <a:gd name="T107" fmla="*/ 4349 h 154"/>
                  <a:gd name="T108" fmla="*/ 3266 w 125"/>
                  <a:gd name="T109" fmla="*/ 3989 h 154"/>
                  <a:gd name="T110" fmla="*/ 3429 w 125"/>
                  <a:gd name="T111" fmla="*/ 3616 h 154"/>
                  <a:gd name="T112" fmla="*/ 3321 w 125"/>
                  <a:gd name="T113" fmla="*/ 3256 h 154"/>
                  <a:gd name="T114" fmla="*/ 3293 w 125"/>
                  <a:gd name="T115" fmla="*/ 2893 h 1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5" h="154">
                    <a:moveTo>
                      <a:pt x="120" y="87"/>
                    </a:moveTo>
                    <a:cubicBezTo>
                      <a:pt x="111" y="90"/>
                      <a:pt x="112" y="85"/>
                      <a:pt x="112" y="78"/>
                    </a:cubicBezTo>
                    <a:cubicBezTo>
                      <a:pt x="109" y="79"/>
                      <a:pt x="106" y="80"/>
                      <a:pt x="103" y="79"/>
                    </a:cubicBezTo>
                    <a:cubicBezTo>
                      <a:pt x="103" y="77"/>
                      <a:pt x="103" y="74"/>
                      <a:pt x="104" y="72"/>
                    </a:cubicBezTo>
                    <a:cubicBezTo>
                      <a:pt x="98" y="75"/>
                      <a:pt x="92" y="74"/>
                      <a:pt x="96" y="67"/>
                    </a:cubicBezTo>
                    <a:cubicBezTo>
                      <a:pt x="93" y="68"/>
                      <a:pt x="90" y="69"/>
                      <a:pt x="87" y="69"/>
                    </a:cubicBezTo>
                    <a:cubicBezTo>
                      <a:pt x="86" y="62"/>
                      <a:pt x="91" y="55"/>
                      <a:pt x="94" y="49"/>
                    </a:cubicBezTo>
                    <a:cubicBezTo>
                      <a:pt x="88" y="50"/>
                      <a:pt x="85" y="54"/>
                      <a:pt x="80" y="56"/>
                    </a:cubicBezTo>
                    <a:cubicBezTo>
                      <a:pt x="80" y="55"/>
                      <a:pt x="81" y="54"/>
                      <a:pt x="81" y="53"/>
                    </a:cubicBezTo>
                    <a:cubicBezTo>
                      <a:pt x="69" y="58"/>
                      <a:pt x="62" y="54"/>
                      <a:pt x="70" y="42"/>
                    </a:cubicBezTo>
                    <a:cubicBezTo>
                      <a:pt x="62" y="39"/>
                      <a:pt x="54" y="45"/>
                      <a:pt x="62" y="32"/>
                    </a:cubicBezTo>
                    <a:cubicBezTo>
                      <a:pt x="52" y="35"/>
                      <a:pt x="44" y="31"/>
                      <a:pt x="53" y="23"/>
                    </a:cubicBezTo>
                    <a:cubicBezTo>
                      <a:pt x="42" y="29"/>
                      <a:pt x="43" y="19"/>
                      <a:pt x="44" y="11"/>
                    </a:cubicBezTo>
                    <a:cubicBezTo>
                      <a:pt x="40" y="11"/>
                      <a:pt x="36" y="14"/>
                      <a:pt x="32" y="15"/>
                    </a:cubicBezTo>
                    <a:cubicBezTo>
                      <a:pt x="31" y="11"/>
                      <a:pt x="35" y="8"/>
                      <a:pt x="37" y="4"/>
                    </a:cubicBezTo>
                    <a:cubicBezTo>
                      <a:pt x="31" y="6"/>
                      <a:pt x="23" y="6"/>
                      <a:pt x="24" y="0"/>
                    </a:cubicBezTo>
                    <a:cubicBezTo>
                      <a:pt x="22" y="1"/>
                      <a:pt x="21" y="2"/>
                      <a:pt x="20" y="3"/>
                    </a:cubicBezTo>
                    <a:cubicBezTo>
                      <a:pt x="20" y="3"/>
                      <a:pt x="20" y="3"/>
                      <a:pt x="20" y="3"/>
                    </a:cubicBezTo>
                    <a:cubicBezTo>
                      <a:pt x="19" y="5"/>
                      <a:pt x="18" y="6"/>
                      <a:pt x="17" y="7"/>
                    </a:cubicBezTo>
                    <a:cubicBezTo>
                      <a:pt x="17" y="7"/>
                      <a:pt x="17" y="7"/>
                      <a:pt x="16" y="7"/>
                    </a:cubicBezTo>
                    <a:cubicBezTo>
                      <a:pt x="15" y="8"/>
                      <a:pt x="14" y="10"/>
                      <a:pt x="13" y="11"/>
                    </a:cubicBezTo>
                    <a:cubicBezTo>
                      <a:pt x="13" y="11"/>
                      <a:pt x="13" y="11"/>
                      <a:pt x="13" y="11"/>
                    </a:cubicBezTo>
                    <a:cubicBezTo>
                      <a:pt x="9" y="16"/>
                      <a:pt x="5" y="23"/>
                      <a:pt x="2" y="30"/>
                    </a:cubicBezTo>
                    <a:cubicBezTo>
                      <a:pt x="2" y="30"/>
                      <a:pt x="2" y="30"/>
                      <a:pt x="2" y="30"/>
                    </a:cubicBezTo>
                    <a:cubicBezTo>
                      <a:pt x="1" y="32"/>
                      <a:pt x="0" y="33"/>
                      <a:pt x="0" y="35"/>
                    </a:cubicBezTo>
                    <a:cubicBezTo>
                      <a:pt x="0" y="35"/>
                      <a:pt x="0" y="35"/>
                      <a:pt x="0" y="35"/>
                    </a:cubicBezTo>
                    <a:cubicBezTo>
                      <a:pt x="3" y="37"/>
                      <a:pt x="7" y="38"/>
                      <a:pt x="8" y="42"/>
                    </a:cubicBezTo>
                    <a:cubicBezTo>
                      <a:pt x="14" y="38"/>
                      <a:pt x="21" y="36"/>
                      <a:pt x="20" y="45"/>
                    </a:cubicBezTo>
                    <a:cubicBezTo>
                      <a:pt x="30" y="39"/>
                      <a:pt x="34" y="44"/>
                      <a:pt x="32" y="56"/>
                    </a:cubicBezTo>
                    <a:cubicBezTo>
                      <a:pt x="42" y="51"/>
                      <a:pt x="42" y="59"/>
                      <a:pt x="42" y="66"/>
                    </a:cubicBezTo>
                    <a:cubicBezTo>
                      <a:pt x="47" y="64"/>
                      <a:pt x="51" y="60"/>
                      <a:pt x="56" y="59"/>
                    </a:cubicBezTo>
                    <a:cubicBezTo>
                      <a:pt x="59" y="64"/>
                      <a:pt x="56" y="70"/>
                      <a:pt x="54" y="75"/>
                    </a:cubicBezTo>
                    <a:cubicBezTo>
                      <a:pt x="54" y="75"/>
                      <a:pt x="54" y="75"/>
                      <a:pt x="54" y="75"/>
                    </a:cubicBezTo>
                    <a:cubicBezTo>
                      <a:pt x="51" y="80"/>
                      <a:pt x="46" y="80"/>
                      <a:pt x="43" y="84"/>
                    </a:cubicBezTo>
                    <a:cubicBezTo>
                      <a:pt x="52" y="87"/>
                      <a:pt x="49" y="91"/>
                      <a:pt x="43" y="96"/>
                    </a:cubicBezTo>
                    <a:cubicBezTo>
                      <a:pt x="52" y="102"/>
                      <a:pt x="45" y="107"/>
                      <a:pt x="40" y="112"/>
                    </a:cubicBezTo>
                    <a:cubicBezTo>
                      <a:pt x="50" y="112"/>
                      <a:pt x="43" y="121"/>
                      <a:pt x="41" y="125"/>
                    </a:cubicBezTo>
                    <a:cubicBezTo>
                      <a:pt x="49" y="122"/>
                      <a:pt x="53" y="131"/>
                      <a:pt x="46" y="136"/>
                    </a:cubicBezTo>
                    <a:cubicBezTo>
                      <a:pt x="56" y="131"/>
                      <a:pt x="56" y="141"/>
                      <a:pt x="53" y="147"/>
                    </a:cubicBezTo>
                    <a:cubicBezTo>
                      <a:pt x="58" y="142"/>
                      <a:pt x="59" y="148"/>
                      <a:pt x="58" y="153"/>
                    </a:cubicBezTo>
                    <a:cubicBezTo>
                      <a:pt x="62" y="153"/>
                      <a:pt x="67" y="154"/>
                      <a:pt x="71" y="154"/>
                    </a:cubicBezTo>
                    <a:cubicBezTo>
                      <a:pt x="73" y="154"/>
                      <a:pt x="74" y="154"/>
                      <a:pt x="76" y="154"/>
                    </a:cubicBezTo>
                    <a:cubicBezTo>
                      <a:pt x="76" y="153"/>
                      <a:pt x="76" y="151"/>
                      <a:pt x="76" y="150"/>
                    </a:cubicBezTo>
                    <a:cubicBezTo>
                      <a:pt x="74" y="150"/>
                      <a:pt x="71" y="149"/>
                      <a:pt x="70" y="149"/>
                    </a:cubicBezTo>
                    <a:cubicBezTo>
                      <a:pt x="70" y="148"/>
                      <a:pt x="71" y="144"/>
                      <a:pt x="72" y="143"/>
                    </a:cubicBezTo>
                    <a:cubicBezTo>
                      <a:pt x="65" y="142"/>
                      <a:pt x="62" y="136"/>
                      <a:pt x="67" y="131"/>
                    </a:cubicBezTo>
                    <a:cubicBezTo>
                      <a:pt x="63" y="128"/>
                      <a:pt x="55" y="122"/>
                      <a:pt x="63" y="118"/>
                    </a:cubicBezTo>
                    <a:cubicBezTo>
                      <a:pt x="61" y="115"/>
                      <a:pt x="57" y="107"/>
                      <a:pt x="62" y="106"/>
                    </a:cubicBezTo>
                    <a:cubicBezTo>
                      <a:pt x="61" y="102"/>
                      <a:pt x="61" y="100"/>
                      <a:pt x="62" y="99"/>
                    </a:cubicBezTo>
                    <a:cubicBezTo>
                      <a:pt x="61" y="97"/>
                      <a:pt x="61" y="97"/>
                      <a:pt x="61" y="97"/>
                    </a:cubicBezTo>
                    <a:cubicBezTo>
                      <a:pt x="63" y="96"/>
                      <a:pt x="66" y="95"/>
                      <a:pt x="68" y="95"/>
                    </a:cubicBezTo>
                    <a:cubicBezTo>
                      <a:pt x="68" y="95"/>
                      <a:pt x="70" y="95"/>
                      <a:pt x="69" y="96"/>
                    </a:cubicBezTo>
                    <a:cubicBezTo>
                      <a:pt x="85" y="98"/>
                      <a:pt x="103" y="123"/>
                      <a:pt x="119" y="137"/>
                    </a:cubicBezTo>
                    <a:cubicBezTo>
                      <a:pt x="119" y="135"/>
                      <a:pt x="118" y="133"/>
                      <a:pt x="117" y="131"/>
                    </a:cubicBezTo>
                    <a:cubicBezTo>
                      <a:pt x="119" y="128"/>
                      <a:pt x="118" y="124"/>
                      <a:pt x="119" y="120"/>
                    </a:cubicBezTo>
                    <a:cubicBezTo>
                      <a:pt x="120" y="116"/>
                      <a:pt x="124" y="113"/>
                      <a:pt x="125" y="109"/>
                    </a:cubicBezTo>
                    <a:cubicBezTo>
                      <a:pt x="125" y="104"/>
                      <a:pt x="122" y="102"/>
                      <a:pt x="121" y="98"/>
                    </a:cubicBezTo>
                    <a:cubicBezTo>
                      <a:pt x="120" y="94"/>
                      <a:pt x="120" y="90"/>
                      <a:pt x="120" y="87"/>
                    </a:cubicBezTo>
                    <a:close/>
                  </a:path>
                </a:pathLst>
              </a:cu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84" name="Freeform 60">
                <a:extLst>
                  <a:ext uri="{FF2B5EF4-FFF2-40B4-BE49-F238E27FC236}">
                    <a16:creationId xmlns:a16="http://schemas.microsoft.com/office/drawing/2014/main" id="{BF3A1494-F990-0A2F-4981-7A8BD29F4927}"/>
                  </a:ext>
                </a:extLst>
              </p:cNvPr>
              <p:cNvSpPr>
                <a:spLocks/>
              </p:cNvSpPr>
              <p:nvPr/>
            </p:nvSpPr>
            <p:spPr bwMode="auto">
              <a:xfrm>
                <a:off x="3014" y="2018"/>
                <a:ext cx="380" cy="495"/>
              </a:xfrm>
              <a:custGeom>
                <a:avLst/>
                <a:gdLst>
                  <a:gd name="T0" fmla="*/ 3456 w 126"/>
                  <a:gd name="T1" fmla="*/ 1167 h 154"/>
                  <a:gd name="T2" fmla="*/ 3100 w 126"/>
                  <a:gd name="T3" fmla="*/ 363 h 154"/>
                  <a:gd name="T4" fmla="*/ 3073 w 126"/>
                  <a:gd name="T5" fmla="*/ 363 h 154"/>
                  <a:gd name="T6" fmla="*/ 2992 w 126"/>
                  <a:gd name="T7" fmla="*/ 238 h 154"/>
                  <a:gd name="T8" fmla="*/ 2992 w 126"/>
                  <a:gd name="T9" fmla="*/ 238 h 154"/>
                  <a:gd name="T10" fmla="*/ 2802 w 126"/>
                  <a:gd name="T11" fmla="*/ 0 h 154"/>
                  <a:gd name="T12" fmla="*/ 2437 w 126"/>
                  <a:gd name="T13" fmla="*/ 135 h 154"/>
                  <a:gd name="T14" fmla="*/ 2545 w 126"/>
                  <a:gd name="T15" fmla="*/ 495 h 154"/>
                  <a:gd name="T16" fmla="*/ 2220 w 126"/>
                  <a:gd name="T17" fmla="*/ 363 h 154"/>
                  <a:gd name="T18" fmla="*/ 2000 w 126"/>
                  <a:gd name="T19" fmla="*/ 765 h 154"/>
                  <a:gd name="T20" fmla="*/ 1755 w 126"/>
                  <a:gd name="T21" fmla="*/ 1064 h 154"/>
                  <a:gd name="T22" fmla="*/ 1538 w 126"/>
                  <a:gd name="T23" fmla="*/ 1395 h 154"/>
                  <a:gd name="T24" fmla="*/ 1237 w 126"/>
                  <a:gd name="T25" fmla="*/ 1755 h 154"/>
                  <a:gd name="T26" fmla="*/ 1264 w 126"/>
                  <a:gd name="T27" fmla="*/ 1861 h 154"/>
                  <a:gd name="T28" fmla="*/ 884 w 126"/>
                  <a:gd name="T29" fmla="*/ 1633 h 154"/>
                  <a:gd name="T30" fmla="*/ 1074 w 126"/>
                  <a:gd name="T31" fmla="*/ 2295 h 154"/>
                  <a:gd name="T32" fmla="*/ 790 w 126"/>
                  <a:gd name="T33" fmla="*/ 2221 h 154"/>
                  <a:gd name="T34" fmla="*/ 600 w 126"/>
                  <a:gd name="T35" fmla="*/ 2388 h 154"/>
                  <a:gd name="T36" fmla="*/ 627 w 126"/>
                  <a:gd name="T37" fmla="*/ 2623 h 154"/>
                  <a:gd name="T38" fmla="*/ 383 w 126"/>
                  <a:gd name="T39" fmla="*/ 2594 h 154"/>
                  <a:gd name="T40" fmla="*/ 163 w 126"/>
                  <a:gd name="T41" fmla="*/ 2893 h 154"/>
                  <a:gd name="T42" fmla="*/ 136 w 126"/>
                  <a:gd name="T43" fmla="*/ 3256 h 154"/>
                  <a:gd name="T44" fmla="*/ 27 w 126"/>
                  <a:gd name="T45" fmla="*/ 3616 h 154"/>
                  <a:gd name="T46" fmla="*/ 190 w 126"/>
                  <a:gd name="T47" fmla="*/ 3989 h 154"/>
                  <a:gd name="T48" fmla="*/ 244 w 126"/>
                  <a:gd name="T49" fmla="*/ 4349 h 154"/>
                  <a:gd name="T50" fmla="*/ 190 w 126"/>
                  <a:gd name="T51" fmla="*/ 4545 h 154"/>
                  <a:gd name="T52" fmla="*/ 1538 w 126"/>
                  <a:gd name="T53" fmla="*/ 3192 h 154"/>
                  <a:gd name="T54" fmla="*/ 1592 w 126"/>
                  <a:gd name="T55" fmla="*/ 3150 h 154"/>
                  <a:gd name="T56" fmla="*/ 1782 w 126"/>
                  <a:gd name="T57" fmla="*/ 3224 h 154"/>
                  <a:gd name="T58" fmla="*/ 1728 w 126"/>
                  <a:gd name="T59" fmla="*/ 3285 h 154"/>
                  <a:gd name="T60" fmla="*/ 1755 w 126"/>
                  <a:gd name="T61" fmla="*/ 3523 h 154"/>
                  <a:gd name="T62" fmla="*/ 1728 w 126"/>
                  <a:gd name="T63" fmla="*/ 3915 h 154"/>
                  <a:gd name="T64" fmla="*/ 1620 w 126"/>
                  <a:gd name="T65" fmla="*/ 4349 h 154"/>
                  <a:gd name="T66" fmla="*/ 1484 w 126"/>
                  <a:gd name="T67" fmla="*/ 4754 h 154"/>
                  <a:gd name="T68" fmla="*/ 1538 w 126"/>
                  <a:gd name="T69" fmla="*/ 4950 h 154"/>
                  <a:gd name="T70" fmla="*/ 1372 w 126"/>
                  <a:gd name="T71" fmla="*/ 4979 h 154"/>
                  <a:gd name="T72" fmla="*/ 1372 w 126"/>
                  <a:gd name="T73" fmla="*/ 5114 h 154"/>
                  <a:gd name="T74" fmla="*/ 1647 w 126"/>
                  <a:gd name="T75" fmla="*/ 5114 h 154"/>
                  <a:gd name="T76" fmla="*/ 1864 w 126"/>
                  <a:gd name="T77" fmla="*/ 5082 h 154"/>
                  <a:gd name="T78" fmla="*/ 2000 w 126"/>
                  <a:gd name="T79" fmla="*/ 4886 h 154"/>
                  <a:gd name="T80" fmla="*/ 2165 w 126"/>
                  <a:gd name="T81" fmla="*/ 4516 h 154"/>
                  <a:gd name="T82" fmla="*/ 2301 w 126"/>
                  <a:gd name="T83" fmla="*/ 4153 h 154"/>
                  <a:gd name="T84" fmla="*/ 2355 w 126"/>
                  <a:gd name="T85" fmla="*/ 3719 h 154"/>
                  <a:gd name="T86" fmla="*/ 2247 w 126"/>
                  <a:gd name="T87" fmla="*/ 3192 h 154"/>
                  <a:gd name="T88" fmla="*/ 2274 w 126"/>
                  <a:gd name="T89" fmla="*/ 2790 h 154"/>
                  <a:gd name="T90" fmla="*/ 1972 w 126"/>
                  <a:gd name="T91" fmla="*/ 2491 h 154"/>
                  <a:gd name="T92" fmla="*/ 1972 w 126"/>
                  <a:gd name="T93" fmla="*/ 2491 h 154"/>
                  <a:gd name="T94" fmla="*/ 1918 w 126"/>
                  <a:gd name="T95" fmla="*/ 1964 h 154"/>
                  <a:gd name="T96" fmla="*/ 2301 w 126"/>
                  <a:gd name="T97" fmla="*/ 2189 h 154"/>
                  <a:gd name="T98" fmla="*/ 2573 w 126"/>
                  <a:gd name="T99" fmla="*/ 1861 h 154"/>
                  <a:gd name="T100" fmla="*/ 2910 w 126"/>
                  <a:gd name="T101" fmla="*/ 1498 h 154"/>
                  <a:gd name="T102" fmla="*/ 3212 w 126"/>
                  <a:gd name="T103" fmla="*/ 1395 h 154"/>
                  <a:gd name="T104" fmla="*/ 3456 w 126"/>
                  <a:gd name="T105" fmla="*/ 1167 h 154"/>
                  <a:gd name="T106" fmla="*/ 3456 w 126"/>
                  <a:gd name="T107" fmla="*/ 1167 h 1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26" h="154">
                    <a:moveTo>
                      <a:pt x="126" y="35"/>
                    </a:moveTo>
                    <a:cubicBezTo>
                      <a:pt x="123" y="26"/>
                      <a:pt x="118" y="18"/>
                      <a:pt x="113" y="11"/>
                    </a:cubicBezTo>
                    <a:cubicBezTo>
                      <a:pt x="113" y="11"/>
                      <a:pt x="113" y="11"/>
                      <a:pt x="112" y="11"/>
                    </a:cubicBezTo>
                    <a:cubicBezTo>
                      <a:pt x="111" y="10"/>
                      <a:pt x="110" y="8"/>
                      <a:pt x="109" y="7"/>
                    </a:cubicBezTo>
                    <a:cubicBezTo>
                      <a:pt x="109" y="7"/>
                      <a:pt x="109" y="7"/>
                      <a:pt x="109" y="7"/>
                    </a:cubicBezTo>
                    <a:cubicBezTo>
                      <a:pt x="107" y="4"/>
                      <a:pt x="105" y="2"/>
                      <a:pt x="102" y="0"/>
                    </a:cubicBezTo>
                    <a:cubicBezTo>
                      <a:pt x="103" y="6"/>
                      <a:pt x="95" y="6"/>
                      <a:pt x="89" y="4"/>
                    </a:cubicBezTo>
                    <a:cubicBezTo>
                      <a:pt x="91" y="8"/>
                      <a:pt x="95" y="11"/>
                      <a:pt x="93" y="15"/>
                    </a:cubicBezTo>
                    <a:cubicBezTo>
                      <a:pt x="89" y="14"/>
                      <a:pt x="86" y="11"/>
                      <a:pt x="81" y="11"/>
                    </a:cubicBezTo>
                    <a:cubicBezTo>
                      <a:pt x="83" y="19"/>
                      <a:pt x="84" y="29"/>
                      <a:pt x="73" y="23"/>
                    </a:cubicBezTo>
                    <a:cubicBezTo>
                      <a:pt x="81" y="31"/>
                      <a:pt x="73" y="35"/>
                      <a:pt x="64" y="32"/>
                    </a:cubicBezTo>
                    <a:cubicBezTo>
                      <a:pt x="71" y="45"/>
                      <a:pt x="64" y="39"/>
                      <a:pt x="56" y="42"/>
                    </a:cubicBezTo>
                    <a:cubicBezTo>
                      <a:pt x="63" y="54"/>
                      <a:pt x="57" y="58"/>
                      <a:pt x="45" y="53"/>
                    </a:cubicBezTo>
                    <a:cubicBezTo>
                      <a:pt x="45" y="54"/>
                      <a:pt x="45" y="55"/>
                      <a:pt x="46" y="56"/>
                    </a:cubicBezTo>
                    <a:cubicBezTo>
                      <a:pt x="41" y="54"/>
                      <a:pt x="38" y="50"/>
                      <a:pt x="32" y="49"/>
                    </a:cubicBezTo>
                    <a:cubicBezTo>
                      <a:pt x="35" y="55"/>
                      <a:pt x="40" y="62"/>
                      <a:pt x="39" y="69"/>
                    </a:cubicBezTo>
                    <a:cubicBezTo>
                      <a:pt x="35" y="69"/>
                      <a:pt x="32" y="68"/>
                      <a:pt x="29" y="67"/>
                    </a:cubicBezTo>
                    <a:cubicBezTo>
                      <a:pt x="34" y="74"/>
                      <a:pt x="27" y="75"/>
                      <a:pt x="22" y="72"/>
                    </a:cubicBezTo>
                    <a:cubicBezTo>
                      <a:pt x="23" y="74"/>
                      <a:pt x="23" y="77"/>
                      <a:pt x="23" y="79"/>
                    </a:cubicBezTo>
                    <a:cubicBezTo>
                      <a:pt x="20" y="80"/>
                      <a:pt x="17" y="79"/>
                      <a:pt x="14" y="78"/>
                    </a:cubicBezTo>
                    <a:cubicBezTo>
                      <a:pt x="14" y="85"/>
                      <a:pt x="14" y="90"/>
                      <a:pt x="6" y="87"/>
                    </a:cubicBezTo>
                    <a:cubicBezTo>
                      <a:pt x="6" y="90"/>
                      <a:pt x="6" y="94"/>
                      <a:pt x="5" y="98"/>
                    </a:cubicBezTo>
                    <a:cubicBezTo>
                      <a:pt x="4" y="102"/>
                      <a:pt x="0" y="104"/>
                      <a:pt x="1" y="109"/>
                    </a:cubicBezTo>
                    <a:cubicBezTo>
                      <a:pt x="2" y="113"/>
                      <a:pt x="5" y="116"/>
                      <a:pt x="7" y="120"/>
                    </a:cubicBezTo>
                    <a:cubicBezTo>
                      <a:pt x="8" y="124"/>
                      <a:pt x="7" y="128"/>
                      <a:pt x="9" y="131"/>
                    </a:cubicBezTo>
                    <a:cubicBezTo>
                      <a:pt x="8" y="133"/>
                      <a:pt x="7" y="135"/>
                      <a:pt x="7" y="137"/>
                    </a:cubicBezTo>
                    <a:cubicBezTo>
                      <a:pt x="23" y="123"/>
                      <a:pt x="41" y="98"/>
                      <a:pt x="56" y="96"/>
                    </a:cubicBezTo>
                    <a:cubicBezTo>
                      <a:pt x="56" y="95"/>
                      <a:pt x="57" y="95"/>
                      <a:pt x="58" y="95"/>
                    </a:cubicBezTo>
                    <a:cubicBezTo>
                      <a:pt x="60" y="95"/>
                      <a:pt x="62" y="96"/>
                      <a:pt x="65" y="97"/>
                    </a:cubicBezTo>
                    <a:cubicBezTo>
                      <a:pt x="63" y="99"/>
                      <a:pt x="63" y="99"/>
                      <a:pt x="63" y="99"/>
                    </a:cubicBezTo>
                    <a:cubicBezTo>
                      <a:pt x="65" y="100"/>
                      <a:pt x="65" y="102"/>
                      <a:pt x="64" y="106"/>
                    </a:cubicBezTo>
                    <a:cubicBezTo>
                      <a:pt x="68" y="107"/>
                      <a:pt x="65" y="115"/>
                      <a:pt x="63" y="118"/>
                    </a:cubicBezTo>
                    <a:cubicBezTo>
                      <a:pt x="71" y="122"/>
                      <a:pt x="63" y="128"/>
                      <a:pt x="59" y="131"/>
                    </a:cubicBezTo>
                    <a:cubicBezTo>
                      <a:pt x="64" y="136"/>
                      <a:pt x="61" y="142"/>
                      <a:pt x="54" y="143"/>
                    </a:cubicBezTo>
                    <a:cubicBezTo>
                      <a:pt x="55" y="144"/>
                      <a:pt x="55" y="148"/>
                      <a:pt x="56" y="149"/>
                    </a:cubicBezTo>
                    <a:cubicBezTo>
                      <a:pt x="54" y="149"/>
                      <a:pt x="52" y="150"/>
                      <a:pt x="50" y="150"/>
                    </a:cubicBezTo>
                    <a:cubicBezTo>
                      <a:pt x="50" y="151"/>
                      <a:pt x="50" y="152"/>
                      <a:pt x="50" y="154"/>
                    </a:cubicBezTo>
                    <a:cubicBezTo>
                      <a:pt x="53" y="154"/>
                      <a:pt x="57" y="154"/>
                      <a:pt x="60" y="154"/>
                    </a:cubicBezTo>
                    <a:cubicBezTo>
                      <a:pt x="63" y="154"/>
                      <a:pt x="65" y="154"/>
                      <a:pt x="68" y="153"/>
                    </a:cubicBezTo>
                    <a:cubicBezTo>
                      <a:pt x="66" y="149"/>
                      <a:pt x="67" y="142"/>
                      <a:pt x="73" y="147"/>
                    </a:cubicBezTo>
                    <a:cubicBezTo>
                      <a:pt x="69" y="141"/>
                      <a:pt x="69" y="131"/>
                      <a:pt x="79" y="136"/>
                    </a:cubicBezTo>
                    <a:cubicBezTo>
                      <a:pt x="73" y="131"/>
                      <a:pt x="76" y="122"/>
                      <a:pt x="84" y="125"/>
                    </a:cubicBezTo>
                    <a:cubicBezTo>
                      <a:pt x="83" y="121"/>
                      <a:pt x="76" y="112"/>
                      <a:pt x="86" y="112"/>
                    </a:cubicBezTo>
                    <a:cubicBezTo>
                      <a:pt x="80" y="107"/>
                      <a:pt x="74" y="102"/>
                      <a:pt x="82" y="96"/>
                    </a:cubicBezTo>
                    <a:cubicBezTo>
                      <a:pt x="77" y="91"/>
                      <a:pt x="74" y="87"/>
                      <a:pt x="83" y="84"/>
                    </a:cubicBezTo>
                    <a:cubicBezTo>
                      <a:pt x="80" y="80"/>
                      <a:pt x="75" y="80"/>
                      <a:pt x="72" y="75"/>
                    </a:cubicBezTo>
                    <a:cubicBezTo>
                      <a:pt x="72" y="75"/>
                      <a:pt x="72" y="75"/>
                      <a:pt x="72" y="75"/>
                    </a:cubicBezTo>
                    <a:cubicBezTo>
                      <a:pt x="69" y="70"/>
                      <a:pt x="67" y="64"/>
                      <a:pt x="70" y="59"/>
                    </a:cubicBezTo>
                    <a:cubicBezTo>
                      <a:pt x="75" y="60"/>
                      <a:pt x="79" y="64"/>
                      <a:pt x="84" y="66"/>
                    </a:cubicBezTo>
                    <a:cubicBezTo>
                      <a:pt x="84" y="59"/>
                      <a:pt x="84" y="51"/>
                      <a:pt x="94" y="56"/>
                    </a:cubicBezTo>
                    <a:cubicBezTo>
                      <a:pt x="92" y="44"/>
                      <a:pt x="96" y="39"/>
                      <a:pt x="106" y="45"/>
                    </a:cubicBezTo>
                    <a:cubicBezTo>
                      <a:pt x="104" y="36"/>
                      <a:pt x="112" y="38"/>
                      <a:pt x="117" y="42"/>
                    </a:cubicBezTo>
                    <a:cubicBezTo>
                      <a:pt x="119" y="38"/>
                      <a:pt x="123" y="37"/>
                      <a:pt x="126" y="35"/>
                    </a:cubicBezTo>
                    <a:cubicBezTo>
                      <a:pt x="126" y="35"/>
                      <a:pt x="126" y="35"/>
                      <a:pt x="126" y="35"/>
                    </a:cubicBezTo>
                    <a:close/>
                  </a:path>
                </a:pathLst>
              </a:cu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85" name="Freeform 61">
                <a:extLst>
                  <a:ext uri="{FF2B5EF4-FFF2-40B4-BE49-F238E27FC236}">
                    <a16:creationId xmlns:a16="http://schemas.microsoft.com/office/drawing/2014/main" id="{D13E24BC-74EE-F569-8E76-6F3FC07F9D7D}"/>
                  </a:ext>
                </a:extLst>
              </p:cNvPr>
              <p:cNvSpPr>
                <a:spLocks/>
              </p:cNvSpPr>
              <p:nvPr/>
            </p:nvSpPr>
            <p:spPr bwMode="auto">
              <a:xfrm>
                <a:off x="2393" y="2172"/>
                <a:ext cx="100" cy="283"/>
              </a:xfrm>
              <a:custGeom>
                <a:avLst/>
                <a:gdLst>
                  <a:gd name="T0" fmla="*/ 918 w 33"/>
                  <a:gd name="T1" fmla="*/ 2926 h 88"/>
                  <a:gd name="T2" fmla="*/ 221 w 33"/>
                  <a:gd name="T3" fmla="*/ 0 h 88"/>
                  <a:gd name="T4" fmla="*/ 918 w 33"/>
                  <a:gd name="T5" fmla="*/ 2926 h 88"/>
                  <a:gd name="T6" fmla="*/ 0 60000 65536"/>
                  <a:gd name="T7" fmla="*/ 0 60000 65536"/>
                  <a:gd name="T8" fmla="*/ 0 60000 65536"/>
                </a:gdLst>
                <a:ahLst/>
                <a:cxnLst>
                  <a:cxn ang="T6">
                    <a:pos x="T0" y="T1"/>
                  </a:cxn>
                  <a:cxn ang="T7">
                    <a:pos x="T2" y="T3"/>
                  </a:cxn>
                  <a:cxn ang="T8">
                    <a:pos x="T4" y="T5"/>
                  </a:cxn>
                </a:cxnLst>
                <a:rect l="0" t="0" r="r" b="b"/>
                <a:pathLst>
                  <a:path w="33" h="88">
                    <a:moveTo>
                      <a:pt x="33" y="88"/>
                    </a:moveTo>
                    <a:cubicBezTo>
                      <a:pt x="0" y="64"/>
                      <a:pt x="4" y="24"/>
                      <a:pt x="8" y="0"/>
                    </a:cubicBezTo>
                    <a:cubicBezTo>
                      <a:pt x="7" y="29"/>
                      <a:pt x="18" y="55"/>
                      <a:pt x="33"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86" name="Freeform 62">
                <a:extLst>
                  <a:ext uri="{FF2B5EF4-FFF2-40B4-BE49-F238E27FC236}">
                    <a16:creationId xmlns:a16="http://schemas.microsoft.com/office/drawing/2014/main" id="{157B5F65-9B13-9B97-708C-660A3C54B376}"/>
                  </a:ext>
                </a:extLst>
              </p:cNvPr>
              <p:cNvSpPr>
                <a:spLocks/>
              </p:cNvSpPr>
              <p:nvPr/>
            </p:nvSpPr>
            <p:spPr bwMode="auto">
              <a:xfrm>
                <a:off x="2999" y="1989"/>
                <a:ext cx="172" cy="270"/>
              </a:xfrm>
              <a:custGeom>
                <a:avLst/>
                <a:gdLst>
                  <a:gd name="T0" fmla="*/ 1566 w 57"/>
                  <a:gd name="T1" fmla="*/ 0 h 84"/>
                  <a:gd name="T2" fmla="*/ 0 w 57"/>
                  <a:gd name="T3" fmla="*/ 2790 h 84"/>
                  <a:gd name="T4" fmla="*/ 1566 w 57"/>
                  <a:gd name="T5" fmla="*/ 0 h 84"/>
                  <a:gd name="T6" fmla="*/ 0 60000 65536"/>
                  <a:gd name="T7" fmla="*/ 0 60000 65536"/>
                  <a:gd name="T8" fmla="*/ 0 60000 65536"/>
                </a:gdLst>
                <a:ahLst/>
                <a:cxnLst>
                  <a:cxn ang="T6">
                    <a:pos x="T0" y="T1"/>
                  </a:cxn>
                  <a:cxn ang="T7">
                    <a:pos x="T2" y="T3"/>
                  </a:cxn>
                  <a:cxn ang="T8">
                    <a:pos x="T4" y="T5"/>
                  </a:cxn>
                </a:cxnLst>
                <a:rect l="0" t="0" r="r" b="b"/>
                <a:pathLst>
                  <a:path w="57" h="84">
                    <a:moveTo>
                      <a:pt x="57" y="0"/>
                    </a:moveTo>
                    <a:cubicBezTo>
                      <a:pt x="43" y="4"/>
                      <a:pt x="4" y="39"/>
                      <a:pt x="0" y="84"/>
                    </a:cubicBezTo>
                    <a:cubicBezTo>
                      <a:pt x="3" y="69"/>
                      <a:pt x="24" y="23"/>
                      <a:pt x="5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87" name="Freeform 63">
                <a:extLst>
                  <a:ext uri="{FF2B5EF4-FFF2-40B4-BE49-F238E27FC236}">
                    <a16:creationId xmlns:a16="http://schemas.microsoft.com/office/drawing/2014/main" id="{B97781CC-24F6-53ED-28EE-FC1668F7560A}"/>
                  </a:ext>
                </a:extLst>
              </p:cNvPr>
              <p:cNvSpPr>
                <a:spLocks/>
              </p:cNvSpPr>
              <p:nvPr/>
            </p:nvSpPr>
            <p:spPr bwMode="auto">
              <a:xfrm>
                <a:off x="2273" y="2118"/>
                <a:ext cx="211" cy="469"/>
              </a:xfrm>
              <a:custGeom>
                <a:avLst/>
                <a:gdLst>
                  <a:gd name="T0" fmla="*/ 654 w 70"/>
                  <a:gd name="T1" fmla="*/ 1124 h 146"/>
                  <a:gd name="T2" fmla="*/ 1426 w 70"/>
                  <a:gd name="T3" fmla="*/ 4179 h 146"/>
                  <a:gd name="T4" fmla="*/ 54 w 70"/>
                  <a:gd name="T5" fmla="*/ 2518 h 146"/>
                  <a:gd name="T6" fmla="*/ 546 w 70"/>
                  <a:gd name="T7" fmla="*/ 0 h 146"/>
                  <a:gd name="T8" fmla="*/ 654 w 70"/>
                  <a:gd name="T9" fmla="*/ 1124 h 1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146">
                    <a:moveTo>
                      <a:pt x="24" y="34"/>
                    </a:moveTo>
                    <a:cubicBezTo>
                      <a:pt x="22" y="78"/>
                      <a:pt x="34" y="106"/>
                      <a:pt x="52" y="126"/>
                    </a:cubicBezTo>
                    <a:cubicBezTo>
                      <a:pt x="70" y="146"/>
                      <a:pt x="4" y="112"/>
                      <a:pt x="2" y="76"/>
                    </a:cubicBezTo>
                    <a:cubicBezTo>
                      <a:pt x="0" y="40"/>
                      <a:pt x="10" y="0"/>
                      <a:pt x="20" y="0"/>
                    </a:cubicBezTo>
                    <a:cubicBezTo>
                      <a:pt x="30" y="0"/>
                      <a:pt x="24" y="8"/>
                      <a:pt x="24" y="34"/>
                    </a:cubicBezTo>
                    <a:close/>
                  </a:path>
                </a:pathLst>
              </a:cu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88" name="Freeform 64">
                <a:extLst>
                  <a:ext uri="{FF2B5EF4-FFF2-40B4-BE49-F238E27FC236}">
                    <a16:creationId xmlns:a16="http://schemas.microsoft.com/office/drawing/2014/main" id="{370961DA-B27B-5F20-37E5-C3AA3F124D77}"/>
                  </a:ext>
                </a:extLst>
              </p:cNvPr>
              <p:cNvSpPr>
                <a:spLocks/>
              </p:cNvSpPr>
              <p:nvPr/>
            </p:nvSpPr>
            <p:spPr bwMode="auto">
              <a:xfrm>
                <a:off x="3319" y="2118"/>
                <a:ext cx="211" cy="469"/>
              </a:xfrm>
              <a:custGeom>
                <a:avLst/>
                <a:gdLst>
                  <a:gd name="T0" fmla="*/ 1263 w 70"/>
                  <a:gd name="T1" fmla="*/ 1124 h 146"/>
                  <a:gd name="T2" fmla="*/ 491 w 70"/>
                  <a:gd name="T3" fmla="*/ 4179 h 146"/>
                  <a:gd name="T4" fmla="*/ 1863 w 70"/>
                  <a:gd name="T5" fmla="*/ 2518 h 146"/>
                  <a:gd name="T6" fmla="*/ 1372 w 70"/>
                  <a:gd name="T7" fmla="*/ 0 h 146"/>
                  <a:gd name="T8" fmla="*/ 1263 w 70"/>
                  <a:gd name="T9" fmla="*/ 1124 h 1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146">
                    <a:moveTo>
                      <a:pt x="46" y="34"/>
                    </a:moveTo>
                    <a:cubicBezTo>
                      <a:pt x="48" y="78"/>
                      <a:pt x="36" y="106"/>
                      <a:pt x="18" y="126"/>
                    </a:cubicBezTo>
                    <a:cubicBezTo>
                      <a:pt x="0" y="146"/>
                      <a:pt x="66" y="112"/>
                      <a:pt x="68" y="76"/>
                    </a:cubicBezTo>
                    <a:cubicBezTo>
                      <a:pt x="70" y="40"/>
                      <a:pt x="60" y="0"/>
                      <a:pt x="50" y="0"/>
                    </a:cubicBezTo>
                    <a:cubicBezTo>
                      <a:pt x="40" y="0"/>
                      <a:pt x="46" y="8"/>
                      <a:pt x="46" y="34"/>
                    </a:cubicBezTo>
                    <a:close/>
                  </a:path>
                </a:pathLst>
              </a:cu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89" name="Freeform 65">
                <a:extLst>
                  <a:ext uri="{FF2B5EF4-FFF2-40B4-BE49-F238E27FC236}">
                    <a16:creationId xmlns:a16="http://schemas.microsoft.com/office/drawing/2014/main" id="{A734BD88-8095-10F8-9659-9C32F463EC14}"/>
                  </a:ext>
                </a:extLst>
              </p:cNvPr>
              <p:cNvSpPr>
                <a:spLocks/>
              </p:cNvSpPr>
              <p:nvPr/>
            </p:nvSpPr>
            <p:spPr bwMode="auto">
              <a:xfrm>
                <a:off x="2851" y="2471"/>
                <a:ext cx="103" cy="447"/>
              </a:xfrm>
              <a:custGeom>
                <a:avLst/>
                <a:gdLst>
                  <a:gd name="T0" fmla="*/ 479 w 34"/>
                  <a:gd name="T1" fmla="*/ 0 h 139"/>
                  <a:gd name="T2" fmla="*/ 27 w 34"/>
                  <a:gd name="T3" fmla="*/ 601 h 139"/>
                  <a:gd name="T4" fmla="*/ 248 w 34"/>
                  <a:gd name="T5" fmla="*/ 4094 h 139"/>
                  <a:gd name="T6" fmla="*/ 670 w 34"/>
                  <a:gd name="T7" fmla="*/ 4261 h 139"/>
                  <a:gd name="T8" fmla="*/ 918 w 34"/>
                  <a:gd name="T9" fmla="*/ 402 h 139"/>
                  <a:gd name="T10" fmla="*/ 479 w 34"/>
                  <a:gd name="T11" fmla="*/ 0 h 1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139">
                    <a:moveTo>
                      <a:pt x="17" y="0"/>
                    </a:moveTo>
                    <a:cubicBezTo>
                      <a:pt x="8" y="0"/>
                      <a:pt x="0" y="4"/>
                      <a:pt x="1" y="18"/>
                    </a:cubicBezTo>
                    <a:cubicBezTo>
                      <a:pt x="1" y="33"/>
                      <a:pt x="9" y="107"/>
                      <a:pt x="9" y="123"/>
                    </a:cubicBezTo>
                    <a:cubicBezTo>
                      <a:pt x="9" y="139"/>
                      <a:pt x="24" y="128"/>
                      <a:pt x="24" y="128"/>
                    </a:cubicBezTo>
                    <a:cubicBezTo>
                      <a:pt x="24" y="128"/>
                      <a:pt x="34" y="19"/>
                      <a:pt x="33" y="12"/>
                    </a:cubicBezTo>
                    <a:cubicBezTo>
                      <a:pt x="33" y="6"/>
                      <a:pt x="26" y="0"/>
                      <a:pt x="17" y="0"/>
                    </a:cubicBezTo>
                    <a:close/>
                  </a:path>
                </a:pathLst>
              </a:custGeom>
              <a:solidFill>
                <a:srgbClr val="B6AC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90" name="Freeform 66">
                <a:extLst>
                  <a:ext uri="{FF2B5EF4-FFF2-40B4-BE49-F238E27FC236}">
                    <a16:creationId xmlns:a16="http://schemas.microsoft.com/office/drawing/2014/main" id="{D4AD95E6-F891-1972-B25D-545EFBE1599B}"/>
                  </a:ext>
                </a:extLst>
              </p:cNvPr>
              <p:cNvSpPr>
                <a:spLocks/>
              </p:cNvSpPr>
              <p:nvPr/>
            </p:nvSpPr>
            <p:spPr bwMode="auto">
              <a:xfrm>
                <a:off x="2743" y="2063"/>
                <a:ext cx="124" cy="399"/>
              </a:xfrm>
              <a:custGeom>
                <a:avLst/>
                <a:gdLst>
                  <a:gd name="T0" fmla="*/ 998 w 41"/>
                  <a:gd name="T1" fmla="*/ 2494 h 124"/>
                  <a:gd name="T2" fmla="*/ 0 w 41"/>
                  <a:gd name="T3" fmla="*/ 0 h 124"/>
                  <a:gd name="T4" fmla="*/ 27 w 41"/>
                  <a:gd name="T5" fmla="*/ 32 h 124"/>
                  <a:gd name="T6" fmla="*/ 330 w 41"/>
                  <a:gd name="T7" fmla="*/ 570 h 124"/>
                  <a:gd name="T8" fmla="*/ 547 w 41"/>
                  <a:gd name="T9" fmla="*/ 3469 h 124"/>
                  <a:gd name="T10" fmla="*/ 777 w 41"/>
                  <a:gd name="T11" fmla="*/ 3562 h 124"/>
                  <a:gd name="T12" fmla="*/ 1134 w 41"/>
                  <a:gd name="T13" fmla="*/ 2838 h 124"/>
                  <a:gd name="T14" fmla="*/ 998 w 41"/>
                  <a:gd name="T15" fmla="*/ 2494 h 12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 h="124">
                    <a:moveTo>
                      <a:pt x="36" y="75"/>
                    </a:moveTo>
                    <a:cubicBezTo>
                      <a:pt x="36" y="57"/>
                      <a:pt x="26" y="8"/>
                      <a:pt x="0" y="0"/>
                    </a:cubicBezTo>
                    <a:cubicBezTo>
                      <a:pt x="0" y="0"/>
                      <a:pt x="0" y="0"/>
                      <a:pt x="1" y="1"/>
                    </a:cubicBezTo>
                    <a:cubicBezTo>
                      <a:pt x="4" y="4"/>
                      <a:pt x="8" y="10"/>
                      <a:pt x="12" y="17"/>
                    </a:cubicBezTo>
                    <a:cubicBezTo>
                      <a:pt x="21" y="33"/>
                      <a:pt x="36" y="67"/>
                      <a:pt x="20" y="104"/>
                    </a:cubicBezTo>
                    <a:cubicBezTo>
                      <a:pt x="10" y="124"/>
                      <a:pt x="20" y="123"/>
                      <a:pt x="28" y="107"/>
                    </a:cubicBezTo>
                    <a:cubicBezTo>
                      <a:pt x="33" y="99"/>
                      <a:pt x="37" y="91"/>
                      <a:pt x="41" y="85"/>
                    </a:cubicBezTo>
                    <a:cubicBezTo>
                      <a:pt x="37" y="89"/>
                      <a:pt x="35" y="88"/>
                      <a:pt x="36" y="75"/>
                    </a:cubicBezTo>
                    <a:close/>
                  </a:path>
                </a:pathLst>
              </a:custGeom>
              <a:solidFill>
                <a:srgbClr val="8677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91" name="Freeform 67">
                <a:extLst>
                  <a:ext uri="{FF2B5EF4-FFF2-40B4-BE49-F238E27FC236}">
                    <a16:creationId xmlns:a16="http://schemas.microsoft.com/office/drawing/2014/main" id="{04251B32-9AC2-6A3F-69F5-39F7E65E40F9}"/>
                  </a:ext>
                </a:extLst>
              </p:cNvPr>
              <p:cNvSpPr>
                <a:spLocks/>
              </p:cNvSpPr>
              <p:nvPr/>
            </p:nvSpPr>
            <p:spPr bwMode="auto">
              <a:xfrm>
                <a:off x="1416" y="2250"/>
                <a:ext cx="172" cy="250"/>
              </a:xfrm>
              <a:custGeom>
                <a:avLst/>
                <a:gdLst>
                  <a:gd name="T0" fmla="*/ 1566 w 57"/>
                  <a:gd name="T1" fmla="*/ 494 h 78"/>
                  <a:gd name="T2" fmla="*/ 465 w 57"/>
                  <a:gd name="T3" fmla="*/ 433 h 78"/>
                  <a:gd name="T4" fmla="*/ 573 w 57"/>
                  <a:gd name="T5" fmla="*/ 2567 h 78"/>
                  <a:gd name="T6" fmla="*/ 628 w 57"/>
                  <a:gd name="T7" fmla="*/ 689 h 78"/>
                  <a:gd name="T8" fmla="*/ 1566 w 57"/>
                  <a:gd name="T9" fmla="*/ 494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78">
                    <a:moveTo>
                      <a:pt x="57" y="15"/>
                    </a:moveTo>
                    <a:cubicBezTo>
                      <a:pt x="45" y="5"/>
                      <a:pt x="28" y="0"/>
                      <a:pt x="17" y="13"/>
                    </a:cubicBezTo>
                    <a:cubicBezTo>
                      <a:pt x="0" y="34"/>
                      <a:pt x="5" y="67"/>
                      <a:pt x="21" y="78"/>
                    </a:cubicBezTo>
                    <a:cubicBezTo>
                      <a:pt x="10" y="56"/>
                      <a:pt x="15" y="31"/>
                      <a:pt x="23" y="21"/>
                    </a:cubicBezTo>
                    <a:cubicBezTo>
                      <a:pt x="31" y="11"/>
                      <a:pt x="50" y="8"/>
                      <a:pt x="57"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92" name="Freeform 68">
                <a:extLst>
                  <a:ext uri="{FF2B5EF4-FFF2-40B4-BE49-F238E27FC236}">
                    <a16:creationId xmlns:a16="http://schemas.microsoft.com/office/drawing/2014/main" id="{4EF8FF47-3D54-B6B8-6060-0BA2ACCCCD81}"/>
                  </a:ext>
                </a:extLst>
              </p:cNvPr>
              <p:cNvSpPr>
                <a:spLocks/>
              </p:cNvSpPr>
              <p:nvPr/>
            </p:nvSpPr>
            <p:spPr bwMode="auto">
              <a:xfrm>
                <a:off x="3135" y="1372"/>
                <a:ext cx="1194" cy="1823"/>
              </a:xfrm>
              <a:custGeom>
                <a:avLst/>
                <a:gdLst>
                  <a:gd name="T0" fmla="*/ 10665 w 396"/>
                  <a:gd name="T1" fmla="*/ 5418 h 567"/>
                  <a:gd name="T2" fmla="*/ 9428 w 396"/>
                  <a:gd name="T3" fmla="*/ 3794 h 567"/>
                  <a:gd name="T4" fmla="*/ 9483 w 396"/>
                  <a:gd name="T5" fmla="*/ 1923 h 567"/>
                  <a:gd name="T6" fmla="*/ 8201 w 396"/>
                  <a:gd name="T7" fmla="*/ 270 h 567"/>
                  <a:gd name="T8" fmla="*/ 7728 w 396"/>
                  <a:gd name="T9" fmla="*/ 0 h 567"/>
                  <a:gd name="T10" fmla="*/ 7674 w 396"/>
                  <a:gd name="T11" fmla="*/ 238 h 567"/>
                  <a:gd name="T12" fmla="*/ 6881 w 396"/>
                  <a:gd name="T13" fmla="*/ 4154 h 567"/>
                  <a:gd name="T14" fmla="*/ 5292 w 396"/>
                  <a:gd name="T15" fmla="*/ 3958 h 567"/>
                  <a:gd name="T16" fmla="*/ 3672 w 396"/>
                  <a:gd name="T17" fmla="*/ 4591 h 567"/>
                  <a:gd name="T18" fmla="*/ 3072 w 396"/>
                  <a:gd name="T19" fmla="*/ 6884 h 567"/>
                  <a:gd name="T20" fmla="*/ 1972 w 396"/>
                  <a:gd name="T21" fmla="*/ 7080 h 567"/>
                  <a:gd name="T22" fmla="*/ 54 w 396"/>
                  <a:gd name="T23" fmla="*/ 9138 h 567"/>
                  <a:gd name="T24" fmla="*/ 992 w 396"/>
                  <a:gd name="T25" fmla="*/ 11960 h 567"/>
                  <a:gd name="T26" fmla="*/ 1345 w 396"/>
                  <a:gd name="T27" fmla="*/ 13533 h 567"/>
                  <a:gd name="T28" fmla="*/ 1372 w 396"/>
                  <a:gd name="T29" fmla="*/ 14719 h 567"/>
                  <a:gd name="T30" fmla="*/ 1372 w 396"/>
                  <a:gd name="T31" fmla="*/ 14719 h 567"/>
                  <a:gd name="T32" fmla="*/ 1701 w 396"/>
                  <a:gd name="T33" fmla="*/ 16221 h 567"/>
                  <a:gd name="T34" fmla="*/ 4300 w 396"/>
                  <a:gd name="T35" fmla="*/ 16156 h 567"/>
                  <a:gd name="T36" fmla="*/ 7481 w 396"/>
                  <a:gd name="T37" fmla="*/ 16581 h 567"/>
                  <a:gd name="T38" fmla="*/ 8774 w 396"/>
                  <a:gd name="T39" fmla="*/ 18182 h 567"/>
                  <a:gd name="T40" fmla="*/ 8964 w 396"/>
                  <a:gd name="T41" fmla="*/ 18844 h 567"/>
                  <a:gd name="T42" fmla="*/ 9591 w 396"/>
                  <a:gd name="T43" fmla="*/ 17812 h 567"/>
                  <a:gd name="T44" fmla="*/ 10390 w 396"/>
                  <a:gd name="T45" fmla="*/ 15484 h 567"/>
                  <a:gd name="T46" fmla="*/ 9591 w 396"/>
                  <a:gd name="T47" fmla="*/ 13954 h 567"/>
                  <a:gd name="T48" fmla="*/ 10529 w 396"/>
                  <a:gd name="T49" fmla="*/ 13324 h 567"/>
                  <a:gd name="T50" fmla="*/ 10719 w 396"/>
                  <a:gd name="T51" fmla="*/ 11568 h 567"/>
                  <a:gd name="T52" fmla="*/ 9983 w 396"/>
                  <a:gd name="T53" fmla="*/ 9334 h 567"/>
                  <a:gd name="T54" fmla="*/ 10746 w 396"/>
                  <a:gd name="T55" fmla="*/ 8208 h 567"/>
                  <a:gd name="T56" fmla="*/ 10665 w 396"/>
                  <a:gd name="T57" fmla="*/ 5418 h 56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6" h="567">
                    <a:moveTo>
                      <a:pt x="389" y="163"/>
                    </a:moveTo>
                    <a:cubicBezTo>
                      <a:pt x="382" y="129"/>
                      <a:pt x="363" y="112"/>
                      <a:pt x="344" y="114"/>
                    </a:cubicBezTo>
                    <a:cubicBezTo>
                      <a:pt x="349" y="109"/>
                      <a:pt x="361" y="75"/>
                      <a:pt x="346" y="58"/>
                    </a:cubicBezTo>
                    <a:cubicBezTo>
                      <a:pt x="331" y="41"/>
                      <a:pt x="312" y="16"/>
                      <a:pt x="299" y="8"/>
                    </a:cubicBezTo>
                    <a:cubicBezTo>
                      <a:pt x="294" y="5"/>
                      <a:pt x="288" y="2"/>
                      <a:pt x="282" y="0"/>
                    </a:cubicBezTo>
                    <a:cubicBezTo>
                      <a:pt x="281" y="2"/>
                      <a:pt x="280" y="5"/>
                      <a:pt x="280" y="7"/>
                    </a:cubicBezTo>
                    <a:cubicBezTo>
                      <a:pt x="271" y="43"/>
                      <a:pt x="298" y="104"/>
                      <a:pt x="251" y="125"/>
                    </a:cubicBezTo>
                    <a:cubicBezTo>
                      <a:pt x="231" y="134"/>
                      <a:pt x="213" y="123"/>
                      <a:pt x="193" y="119"/>
                    </a:cubicBezTo>
                    <a:cubicBezTo>
                      <a:pt x="175" y="115"/>
                      <a:pt x="147" y="124"/>
                      <a:pt x="134" y="138"/>
                    </a:cubicBezTo>
                    <a:cubicBezTo>
                      <a:pt x="117" y="157"/>
                      <a:pt x="128" y="188"/>
                      <a:pt x="112" y="207"/>
                    </a:cubicBezTo>
                    <a:cubicBezTo>
                      <a:pt x="101" y="220"/>
                      <a:pt x="87" y="209"/>
                      <a:pt x="72" y="213"/>
                    </a:cubicBezTo>
                    <a:cubicBezTo>
                      <a:pt x="46" y="219"/>
                      <a:pt x="0" y="244"/>
                      <a:pt x="2" y="275"/>
                    </a:cubicBezTo>
                    <a:cubicBezTo>
                      <a:pt x="4" y="303"/>
                      <a:pt x="26" y="335"/>
                      <a:pt x="36" y="360"/>
                    </a:cubicBezTo>
                    <a:cubicBezTo>
                      <a:pt x="42" y="376"/>
                      <a:pt x="48" y="391"/>
                      <a:pt x="49" y="407"/>
                    </a:cubicBezTo>
                    <a:cubicBezTo>
                      <a:pt x="50" y="419"/>
                      <a:pt x="43" y="425"/>
                      <a:pt x="50" y="443"/>
                    </a:cubicBezTo>
                    <a:cubicBezTo>
                      <a:pt x="50" y="443"/>
                      <a:pt x="50" y="443"/>
                      <a:pt x="50" y="443"/>
                    </a:cubicBezTo>
                    <a:cubicBezTo>
                      <a:pt x="57" y="459"/>
                      <a:pt x="43" y="477"/>
                      <a:pt x="62" y="488"/>
                    </a:cubicBezTo>
                    <a:cubicBezTo>
                      <a:pt x="105" y="511"/>
                      <a:pt x="133" y="496"/>
                      <a:pt x="157" y="486"/>
                    </a:cubicBezTo>
                    <a:cubicBezTo>
                      <a:pt x="195" y="471"/>
                      <a:pt x="252" y="456"/>
                      <a:pt x="273" y="499"/>
                    </a:cubicBezTo>
                    <a:cubicBezTo>
                      <a:pt x="283" y="523"/>
                      <a:pt x="305" y="528"/>
                      <a:pt x="320" y="547"/>
                    </a:cubicBezTo>
                    <a:cubicBezTo>
                      <a:pt x="324" y="552"/>
                      <a:pt x="325" y="561"/>
                      <a:pt x="327" y="567"/>
                    </a:cubicBezTo>
                    <a:cubicBezTo>
                      <a:pt x="334" y="560"/>
                      <a:pt x="342" y="550"/>
                      <a:pt x="350" y="536"/>
                    </a:cubicBezTo>
                    <a:cubicBezTo>
                      <a:pt x="358" y="521"/>
                      <a:pt x="379" y="496"/>
                      <a:pt x="379" y="466"/>
                    </a:cubicBezTo>
                    <a:cubicBezTo>
                      <a:pt x="380" y="439"/>
                      <a:pt x="361" y="428"/>
                      <a:pt x="350" y="420"/>
                    </a:cubicBezTo>
                    <a:cubicBezTo>
                      <a:pt x="356" y="421"/>
                      <a:pt x="375" y="415"/>
                      <a:pt x="384" y="401"/>
                    </a:cubicBezTo>
                    <a:cubicBezTo>
                      <a:pt x="393" y="387"/>
                      <a:pt x="392" y="379"/>
                      <a:pt x="391" y="348"/>
                    </a:cubicBezTo>
                    <a:cubicBezTo>
                      <a:pt x="390" y="317"/>
                      <a:pt x="385" y="288"/>
                      <a:pt x="364" y="281"/>
                    </a:cubicBezTo>
                    <a:cubicBezTo>
                      <a:pt x="373" y="278"/>
                      <a:pt x="393" y="262"/>
                      <a:pt x="392" y="247"/>
                    </a:cubicBezTo>
                    <a:cubicBezTo>
                      <a:pt x="391" y="232"/>
                      <a:pt x="396" y="197"/>
                      <a:pt x="389" y="163"/>
                    </a:cubicBezTo>
                    <a:close/>
                  </a:path>
                </a:pathLst>
              </a:cu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93" name="Freeform 69">
                <a:extLst>
                  <a:ext uri="{FF2B5EF4-FFF2-40B4-BE49-F238E27FC236}">
                    <a16:creationId xmlns:a16="http://schemas.microsoft.com/office/drawing/2014/main" id="{A812396F-9C7A-D307-1C00-F1813F5CC10A}"/>
                  </a:ext>
                </a:extLst>
              </p:cNvPr>
              <p:cNvSpPr>
                <a:spLocks/>
              </p:cNvSpPr>
              <p:nvPr/>
            </p:nvSpPr>
            <p:spPr bwMode="auto">
              <a:xfrm>
                <a:off x="3135" y="1487"/>
                <a:ext cx="1113" cy="1197"/>
              </a:xfrm>
              <a:custGeom>
                <a:avLst/>
                <a:gdLst>
                  <a:gd name="T0" fmla="*/ 7743 w 369"/>
                  <a:gd name="T1" fmla="*/ 11391 h 372"/>
                  <a:gd name="T2" fmla="*/ 9552 w 369"/>
                  <a:gd name="T3" fmla="*/ 11867 h 372"/>
                  <a:gd name="T4" fmla="*/ 10098 w 369"/>
                  <a:gd name="T5" fmla="*/ 11223 h 372"/>
                  <a:gd name="T6" fmla="*/ 10044 w 369"/>
                  <a:gd name="T7" fmla="*/ 10261 h 372"/>
                  <a:gd name="T8" fmla="*/ 9908 w 369"/>
                  <a:gd name="T9" fmla="*/ 9431 h 372"/>
                  <a:gd name="T10" fmla="*/ 9471 w 369"/>
                  <a:gd name="T11" fmla="*/ 8833 h 372"/>
                  <a:gd name="T12" fmla="*/ 9079 w 369"/>
                  <a:gd name="T13" fmla="*/ 8128 h 372"/>
                  <a:gd name="T14" fmla="*/ 9471 w 369"/>
                  <a:gd name="T15" fmla="*/ 7362 h 372"/>
                  <a:gd name="T16" fmla="*/ 9963 w 369"/>
                  <a:gd name="T17" fmla="*/ 6970 h 372"/>
                  <a:gd name="T18" fmla="*/ 10098 w 369"/>
                  <a:gd name="T19" fmla="*/ 6326 h 372"/>
                  <a:gd name="T20" fmla="*/ 9936 w 369"/>
                  <a:gd name="T21" fmla="*/ 4897 h 372"/>
                  <a:gd name="T22" fmla="*/ 9525 w 369"/>
                  <a:gd name="T23" fmla="*/ 4659 h 372"/>
                  <a:gd name="T24" fmla="*/ 9025 w 369"/>
                  <a:gd name="T25" fmla="*/ 5332 h 372"/>
                  <a:gd name="T26" fmla="*/ 8370 w 369"/>
                  <a:gd name="T27" fmla="*/ 6429 h 372"/>
                  <a:gd name="T28" fmla="*/ 6940 w 369"/>
                  <a:gd name="T29" fmla="*/ 6999 h 372"/>
                  <a:gd name="T30" fmla="*/ 6422 w 369"/>
                  <a:gd name="T31" fmla="*/ 5995 h 372"/>
                  <a:gd name="T32" fmla="*/ 6123 w 369"/>
                  <a:gd name="T33" fmla="*/ 5033 h 372"/>
                  <a:gd name="T34" fmla="*/ 5987 w 369"/>
                  <a:gd name="T35" fmla="*/ 3726 h 372"/>
                  <a:gd name="T36" fmla="*/ 6940 w 369"/>
                  <a:gd name="T37" fmla="*/ 3231 h 372"/>
                  <a:gd name="T38" fmla="*/ 8614 w 369"/>
                  <a:gd name="T39" fmla="*/ 827 h 372"/>
                  <a:gd name="T40" fmla="*/ 7824 w 369"/>
                  <a:gd name="T41" fmla="*/ 32 h 372"/>
                  <a:gd name="T42" fmla="*/ 7634 w 369"/>
                  <a:gd name="T43" fmla="*/ 61 h 372"/>
                  <a:gd name="T44" fmla="*/ 6886 w 369"/>
                  <a:gd name="T45" fmla="*/ 2960 h 372"/>
                  <a:gd name="T46" fmla="*/ 5294 w 369"/>
                  <a:gd name="T47" fmla="*/ 2764 h 372"/>
                  <a:gd name="T48" fmla="*/ 3677 w 369"/>
                  <a:gd name="T49" fmla="*/ 3395 h 372"/>
                  <a:gd name="T50" fmla="*/ 3074 w 369"/>
                  <a:gd name="T51" fmla="*/ 5695 h 372"/>
                  <a:gd name="T52" fmla="*/ 1976 w 369"/>
                  <a:gd name="T53" fmla="*/ 5901 h 372"/>
                  <a:gd name="T54" fmla="*/ 54 w 369"/>
                  <a:gd name="T55" fmla="*/ 7961 h 372"/>
                  <a:gd name="T56" fmla="*/ 992 w 369"/>
                  <a:gd name="T57" fmla="*/ 10799 h 372"/>
                  <a:gd name="T58" fmla="*/ 1291 w 369"/>
                  <a:gd name="T59" fmla="*/ 11957 h 372"/>
                  <a:gd name="T60" fmla="*/ 2030 w 369"/>
                  <a:gd name="T61" fmla="*/ 12198 h 372"/>
                  <a:gd name="T62" fmla="*/ 3131 w 369"/>
                  <a:gd name="T63" fmla="*/ 11928 h 372"/>
                  <a:gd name="T64" fmla="*/ 4286 w 369"/>
                  <a:gd name="T65" fmla="*/ 11523 h 372"/>
                  <a:gd name="T66" fmla="*/ 4941 w 369"/>
                  <a:gd name="T67" fmla="*/ 10197 h 372"/>
                  <a:gd name="T68" fmla="*/ 3894 w 369"/>
                  <a:gd name="T69" fmla="*/ 9193 h 372"/>
                  <a:gd name="T70" fmla="*/ 4340 w 369"/>
                  <a:gd name="T71" fmla="*/ 8324 h 372"/>
                  <a:gd name="T72" fmla="*/ 4057 w 369"/>
                  <a:gd name="T73" fmla="*/ 6793 h 372"/>
                  <a:gd name="T74" fmla="*/ 3402 w 369"/>
                  <a:gd name="T75" fmla="*/ 5467 h 372"/>
                  <a:gd name="T76" fmla="*/ 4165 w 369"/>
                  <a:gd name="T77" fmla="*/ 4402 h 372"/>
                  <a:gd name="T78" fmla="*/ 5158 w 369"/>
                  <a:gd name="T79" fmla="*/ 3996 h 372"/>
                  <a:gd name="T80" fmla="*/ 5758 w 369"/>
                  <a:gd name="T81" fmla="*/ 5467 h 372"/>
                  <a:gd name="T82" fmla="*/ 6204 w 369"/>
                  <a:gd name="T83" fmla="*/ 7526 h 372"/>
                  <a:gd name="T84" fmla="*/ 6968 w 369"/>
                  <a:gd name="T85" fmla="*/ 8398 h 372"/>
                  <a:gd name="T86" fmla="*/ 6913 w 369"/>
                  <a:gd name="T87" fmla="*/ 10332 h 372"/>
                  <a:gd name="T88" fmla="*/ 7743 w 369"/>
                  <a:gd name="T89" fmla="*/ 11391 h 3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69" h="372">
                    <a:moveTo>
                      <a:pt x="282" y="342"/>
                    </a:moveTo>
                    <a:cubicBezTo>
                      <a:pt x="302" y="340"/>
                      <a:pt x="330" y="356"/>
                      <a:pt x="348" y="356"/>
                    </a:cubicBezTo>
                    <a:cubicBezTo>
                      <a:pt x="366" y="356"/>
                      <a:pt x="368" y="352"/>
                      <a:pt x="368" y="337"/>
                    </a:cubicBezTo>
                    <a:cubicBezTo>
                      <a:pt x="368" y="327"/>
                      <a:pt x="368" y="317"/>
                      <a:pt x="366" y="308"/>
                    </a:cubicBezTo>
                    <a:cubicBezTo>
                      <a:pt x="365" y="299"/>
                      <a:pt x="365" y="291"/>
                      <a:pt x="361" y="283"/>
                    </a:cubicBezTo>
                    <a:cubicBezTo>
                      <a:pt x="356" y="276"/>
                      <a:pt x="351" y="270"/>
                      <a:pt x="345" y="265"/>
                    </a:cubicBezTo>
                    <a:cubicBezTo>
                      <a:pt x="339" y="260"/>
                      <a:pt x="330" y="253"/>
                      <a:pt x="331" y="244"/>
                    </a:cubicBezTo>
                    <a:cubicBezTo>
                      <a:pt x="331" y="236"/>
                      <a:pt x="339" y="226"/>
                      <a:pt x="345" y="221"/>
                    </a:cubicBezTo>
                    <a:cubicBezTo>
                      <a:pt x="351" y="216"/>
                      <a:pt x="359" y="216"/>
                      <a:pt x="363" y="209"/>
                    </a:cubicBezTo>
                    <a:cubicBezTo>
                      <a:pt x="366" y="204"/>
                      <a:pt x="368" y="196"/>
                      <a:pt x="368" y="190"/>
                    </a:cubicBezTo>
                    <a:cubicBezTo>
                      <a:pt x="369" y="176"/>
                      <a:pt x="368" y="160"/>
                      <a:pt x="362" y="147"/>
                    </a:cubicBezTo>
                    <a:cubicBezTo>
                      <a:pt x="358" y="139"/>
                      <a:pt x="355" y="136"/>
                      <a:pt x="347" y="140"/>
                    </a:cubicBezTo>
                    <a:cubicBezTo>
                      <a:pt x="342" y="143"/>
                      <a:pt x="331" y="155"/>
                      <a:pt x="329" y="160"/>
                    </a:cubicBezTo>
                    <a:cubicBezTo>
                      <a:pt x="322" y="168"/>
                      <a:pt x="311" y="183"/>
                      <a:pt x="305" y="193"/>
                    </a:cubicBezTo>
                    <a:cubicBezTo>
                      <a:pt x="301" y="200"/>
                      <a:pt x="265" y="216"/>
                      <a:pt x="253" y="210"/>
                    </a:cubicBezTo>
                    <a:cubicBezTo>
                      <a:pt x="240" y="204"/>
                      <a:pt x="232" y="194"/>
                      <a:pt x="234" y="180"/>
                    </a:cubicBezTo>
                    <a:cubicBezTo>
                      <a:pt x="235" y="166"/>
                      <a:pt x="235" y="160"/>
                      <a:pt x="223" y="151"/>
                    </a:cubicBezTo>
                    <a:cubicBezTo>
                      <a:pt x="218" y="147"/>
                      <a:pt x="210" y="126"/>
                      <a:pt x="218" y="112"/>
                    </a:cubicBezTo>
                    <a:cubicBezTo>
                      <a:pt x="226" y="99"/>
                      <a:pt x="249" y="93"/>
                      <a:pt x="253" y="97"/>
                    </a:cubicBezTo>
                    <a:cubicBezTo>
                      <a:pt x="262" y="103"/>
                      <a:pt x="328" y="44"/>
                      <a:pt x="314" y="25"/>
                    </a:cubicBezTo>
                    <a:cubicBezTo>
                      <a:pt x="308" y="17"/>
                      <a:pt x="295" y="3"/>
                      <a:pt x="285" y="1"/>
                    </a:cubicBezTo>
                    <a:cubicBezTo>
                      <a:pt x="282" y="0"/>
                      <a:pt x="280" y="1"/>
                      <a:pt x="278" y="2"/>
                    </a:cubicBezTo>
                    <a:cubicBezTo>
                      <a:pt x="280" y="36"/>
                      <a:pt x="286" y="74"/>
                      <a:pt x="251" y="89"/>
                    </a:cubicBezTo>
                    <a:cubicBezTo>
                      <a:pt x="231" y="98"/>
                      <a:pt x="213" y="87"/>
                      <a:pt x="193" y="83"/>
                    </a:cubicBezTo>
                    <a:cubicBezTo>
                      <a:pt x="175" y="79"/>
                      <a:pt x="147" y="88"/>
                      <a:pt x="134" y="102"/>
                    </a:cubicBezTo>
                    <a:cubicBezTo>
                      <a:pt x="117" y="121"/>
                      <a:pt x="128" y="152"/>
                      <a:pt x="112" y="171"/>
                    </a:cubicBezTo>
                    <a:cubicBezTo>
                      <a:pt x="101" y="184"/>
                      <a:pt x="87" y="173"/>
                      <a:pt x="72" y="177"/>
                    </a:cubicBezTo>
                    <a:cubicBezTo>
                      <a:pt x="46" y="183"/>
                      <a:pt x="0" y="208"/>
                      <a:pt x="2" y="239"/>
                    </a:cubicBezTo>
                    <a:cubicBezTo>
                      <a:pt x="4" y="267"/>
                      <a:pt x="26" y="299"/>
                      <a:pt x="36" y="324"/>
                    </a:cubicBezTo>
                    <a:cubicBezTo>
                      <a:pt x="41" y="337"/>
                      <a:pt x="45" y="348"/>
                      <a:pt x="47" y="359"/>
                    </a:cubicBezTo>
                    <a:cubicBezTo>
                      <a:pt x="56" y="358"/>
                      <a:pt x="66" y="363"/>
                      <a:pt x="74" y="366"/>
                    </a:cubicBezTo>
                    <a:cubicBezTo>
                      <a:pt x="86" y="372"/>
                      <a:pt x="100" y="366"/>
                      <a:pt x="114" y="358"/>
                    </a:cubicBezTo>
                    <a:cubicBezTo>
                      <a:pt x="128" y="350"/>
                      <a:pt x="138" y="358"/>
                      <a:pt x="156" y="346"/>
                    </a:cubicBezTo>
                    <a:cubicBezTo>
                      <a:pt x="174" y="334"/>
                      <a:pt x="182" y="320"/>
                      <a:pt x="180" y="306"/>
                    </a:cubicBezTo>
                    <a:cubicBezTo>
                      <a:pt x="178" y="292"/>
                      <a:pt x="148" y="296"/>
                      <a:pt x="142" y="276"/>
                    </a:cubicBezTo>
                    <a:cubicBezTo>
                      <a:pt x="136" y="256"/>
                      <a:pt x="150" y="264"/>
                      <a:pt x="158" y="250"/>
                    </a:cubicBezTo>
                    <a:cubicBezTo>
                      <a:pt x="166" y="236"/>
                      <a:pt x="152" y="220"/>
                      <a:pt x="148" y="204"/>
                    </a:cubicBezTo>
                    <a:cubicBezTo>
                      <a:pt x="144" y="188"/>
                      <a:pt x="132" y="188"/>
                      <a:pt x="124" y="164"/>
                    </a:cubicBezTo>
                    <a:cubicBezTo>
                      <a:pt x="116" y="140"/>
                      <a:pt x="128" y="134"/>
                      <a:pt x="152" y="132"/>
                    </a:cubicBezTo>
                    <a:cubicBezTo>
                      <a:pt x="176" y="130"/>
                      <a:pt x="168" y="128"/>
                      <a:pt x="188" y="120"/>
                    </a:cubicBezTo>
                    <a:cubicBezTo>
                      <a:pt x="208" y="112"/>
                      <a:pt x="214" y="140"/>
                      <a:pt x="210" y="164"/>
                    </a:cubicBezTo>
                    <a:cubicBezTo>
                      <a:pt x="206" y="188"/>
                      <a:pt x="222" y="210"/>
                      <a:pt x="226" y="226"/>
                    </a:cubicBezTo>
                    <a:cubicBezTo>
                      <a:pt x="230" y="242"/>
                      <a:pt x="248" y="230"/>
                      <a:pt x="254" y="252"/>
                    </a:cubicBezTo>
                    <a:cubicBezTo>
                      <a:pt x="260" y="274"/>
                      <a:pt x="252" y="278"/>
                      <a:pt x="252" y="310"/>
                    </a:cubicBezTo>
                    <a:cubicBezTo>
                      <a:pt x="252" y="342"/>
                      <a:pt x="262" y="344"/>
                      <a:pt x="282" y="342"/>
                    </a:cubicBezTo>
                    <a:close/>
                  </a:path>
                </a:pathLst>
              </a:cu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94" name="Freeform 70">
                <a:extLst>
                  <a:ext uri="{FF2B5EF4-FFF2-40B4-BE49-F238E27FC236}">
                    <a16:creationId xmlns:a16="http://schemas.microsoft.com/office/drawing/2014/main" id="{D9BD4CDC-4523-9E83-BE42-A6237239E6CF}"/>
                  </a:ext>
                </a:extLst>
              </p:cNvPr>
              <p:cNvSpPr>
                <a:spLocks/>
              </p:cNvSpPr>
              <p:nvPr/>
            </p:nvSpPr>
            <p:spPr bwMode="auto">
              <a:xfrm>
                <a:off x="3382" y="2787"/>
                <a:ext cx="808" cy="321"/>
              </a:xfrm>
              <a:custGeom>
                <a:avLst/>
                <a:gdLst>
                  <a:gd name="T0" fmla="*/ 7046 w 268"/>
                  <a:gd name="T1" fmla="*/ 2154 h 100"/>
                  <a:gd name="T2" fmla="*/ 7100 w 268"/>
                  <a:gd name="T3" fmla="*/ 658 h 100"/>
                  <a:gd name="T4" fmla="*/ 5864 w 268"/>
                  <a:gd name="T5" fmla="*/ 135 h 100"/>
                  <a:gd name="T6" fmla="*/ 4664 w 268"/>
                  <a:gd name="T7" fmla="*/ 266 h 100"/>
                  <a:gd name="T8" fmla="*/ 3262 w 268"/>
                  <a:gd name="T9" fmla="*/ 360 h 100"/>
                  <a:gd name="T10" fmla="*/ 1399 w 268"/>
                  <a:gd name="T11" fmla="*/ 793 h 100"/>
                  <a:gd name="T12" fmla="*/ 271 w 268"/>
                  <a:gd name="T13" fmla="*/ 1660 h 100"/>
                  <a:gd name="T14" fmla="*/ 0 w 268"/>
                  <a:gd name="T15" fmla="*/ 1855 h 100"/>
                  <a:gd name="T16" fmla="*/ 2053 w 268"/>
                  <a:gd name="T17" fmla="*/ 1525 h 100"/>
                  <a:gd name="T18" fmla="*/ 5237 w 268"/>
                  <a:gd name="T19" fmla="*/ 1948 h 100"/>
                  <a:gd name="T20" fmla="*/ 5318 w 268"/>
                  <a:gd name="T21" fmla="*/ 2154 h 100"/>
                  <a:gd name="T22" fmla="*/ 5427 w 268"/>
                  <a:gd name="T23" fmla="*/ 2247 h 100"/>
                  <a:gd name="T24" fmla="*/ 5590 w 268"/>
                  <a:gd name="T25" fmla="*/ 2578 h 100"/>
                  <a:gd name="T26" fmla="*/ 6325 w 268"/>
                  <a:gd name="T27" fmla="*/ 3306 h 100"/>
                  <a:gd name="T28" fmla="*/ 7046 w 268"/>
                  <a:gd name="T29" fmla="*/ 2154 h 1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8" h="100">
                    <a:moveTo>
                      <a:pt x="257" y="65"/>
                    </a:moveTo>
                    <a:cubicBezTo>
                      <a:pt x="263" y="53"/>
                      <a:pt x="268" y="31"/>
                      <a:pt x="259" y="20"/>
                    </a:cubicBezTo>
                    <a:cubicBezTo>
                      <a:pt x="250" y="6"/>
                      <a:pt x="228" y="0"/>
                      <a:pt x="214" y="4"/>
                    </a:cubicBezTo>
                    <a:cubicBezTo>
                      <a:pt x="200" y="8"/>
                      <a:pt x="190" y="6"/>
                      <a:pt x="170" y="8"/>
                    </a:cubicBezTo>
                    <a:cubicBezTo>
                      <a:pt x="150" y="10"/>
                      <a:pt x="141" y="3"/>
                      <a:pt x="119" y="11"/>
                    </a:cubicBezTo>
                    <a:cubicBezTo>
                      <a:pt x="97" y="19"/>
                      <a:pt x="78" y="18"/>
                      <a:pt x="51" y="24"/>
                    </a:cubicBezTo>
                    <a:cubicBezTo>
                      <a:pt x="44" y="26"/>
                      <a:pt x="38" y="32"/>
                      <a:pt x="10" y="50"/>
                    </a:cubicBezTo>
                    <a:cubicBezTo>
                      <a:pt x="7" y="53"/>
                      <a:pt x="3" y="55"/>
                      <a:pt x="0" y="56"/>
                    </a:cubicBezTo>
                    <a:cubicBezTo>
                      <a:pt x="32" y="66"/>
                      <a:pt x="55" y="54"/>
                      <a:pt x="75" y="46"/>
                    </a:cubicBezTo>
                    <a:cubicBezTo>
                      <a:pt x="113" y="31"/>
                      <a:pt x="170" y="16"/>
                      <a:pt x="191" y="59"/>
                    </a:cubicBezTo>
                    <a:cubicBezTo>
                      <a:pt x="192" y="62"/>
                      <a:pt x="193" y="63"/>
                      <a:pt x="194" y="65"/>
                    </a:cubicBezTo>
                    <a:cubicBezTo>
                      <a:pt x="195" y="66"/>
                      <a:pt x="197" y="67"/>
                      <a:pt x="198" y="68"/>
                    </a:cubicBezTo>
                    <a:cubicBezTo>
                      <a:pt x="202" y="71"/>
                      <a:pt x="203" y="74"/>
                      <a:pt x="204" y="78"/>
                    </a:cubicBezTo>
                    <a:cubicBezTo>
                      <a:pt x="213" y="86"/>
                      <a:pt x="222" y="92"/>
                      <a:pt x="231" y="100"/>
                    </a:cubicBezTo>
                    <a:cubicBezTo>
                      <a:pt x="242" y="90"/>
                      <a:pt x="252" y="77"/>
                      <a:pt x="257" y="65"/>
                    </a:cubicBezTo>
                    <a:close/>
                  </a:path>
                </a:pathLst>
              </a:cu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95" name="Oval 71">
                <a:extLst>
                  <a:ext uri="{FF2B5EF4-FFF2-40B4-BE49-F238E27FC236}">
                    <a16:creationId xmlns:a16="http://schemas.microsoft.com/office/drawing/2014/main" id="{BE9EB496-0C20-2AB7-AE59-F41398EFADF6}"/>
                  </a:ext>
                </a:extLst>
              </p:cNvPr>
              <p:cNvSpPr>
                <a:spLocks noChangeArrowheads="1"/>
              </p:cNvSpPr>
              <p:nvPr/>
            </p:nvSpPr>
            <p:spPr bwMode="auto">
              <a:xfrm>
                <a:off x="3554" y="2951"/>
                <a:ext cx="15" cy="1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6" name="Oval 72">
                <a:extLst>
                  <a:ext uri="{FF2B5EF4-FFF2-40B4-BE49-F238E27FC236}">
                    <a16:creationId xmlns:a16="http://schemas.microsoft.com/office/drawing/2014/main" id="{9195F34F-4D80-4E13-64C9-244C0EE2A802}"/>
                  </a:ext>
                </a:extLst>
              </p:cNvPr>
              <p:cNvSpPr>
                <a:spLocks noChangeArrowheads="1"/>
              </p:cNvSpPr>
              <p:nvPr/>
            </p:nvSpPr>
            <p:spPr bwMode="auto">
              <a:xfrm>
                <a:off x="3587" y="2951"/>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7" name="Oval 73">
                <a:extLst>
                  <a:ext uri="{FF2B5EF4-FFF2-40B4-BE49-F238E27FC236}">
                    <a16:creationId xmlns:a16="http://schemas.microsoft.com/office/drawing/2014/main" id="{6806E417-7ECB-A842-AC66-95CF8E050897}"/>
                  </a:ext>
                </a:extLst>
              </p:cNvPr>
              <p:cNvSpPr>
                <a:spLocks noChangeArrowheads="1"/>
              </p:cNvSpPr>
              <p:nvPr/>
            </p:nvSpPr>
            <p:spPr bwMode="auto">
              <a:xfrm>
                <a:off x="3599" y="2931"/>
                <a:ext cx="18"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8" name="Oval 74">
                <a:extLst>
                  <a:ext uri="{FF2B5EF4-FFF2-40B4-BE49-F238E27FC236}">
                    <a16:creationId xmlns:a16="http://schemas.microsoft.com/office/drawing/2014/main" id="{BD43B75C-2957-1F47-7753-8778A6D0B7E4}"/>
                  </a:ext>
                </a:extLst>
              </p:cNvPr>
              <p:cNvSpPr>
                <a:spLocks noChangeArrowheads="1"/>
              </p:cNvSpPr>
              <p:nvPr/>
            </p:nvSpPr>
            <p:spPr bwMode="auto">
              <a:xfrm>
                <a:off x="3575" y="2938"/>
                <a:ext cx="15" cy="1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9" name="Oval 75">
                <a:extLst>
                  <a:ext uri="{FF2B5EF4-FFF2-40B4-BE49-F238E27FC236}">
                    <a16:creationId xmlns:a16="http://schemas.microsoft.com/office/drawing/2014/main" id="{64045DDD-E1D3-87E2-AB19-ED1C2365CA4F}"/>
                  </a:ext>
                </a:extLst>
              </p:cNvPr>
              <p:cNvSpPr>
                <a:spLocks noChangeArrowheads="1"/>
              </p:cNvSpPr>
              <p:nvPr/>
            </p:nvSpPr>
            <p:spPr bwMode="auto">
              <a:xfrm>
                <a:off x="3623" y="2918"/>
                <a:ext cx="18" cy="2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0" name="Oval 76">
                <a:extLst>
                  <a:ext uri="{FF2B5EF4-FFF2-40B4-BE49-F238E27FC236}">
                    <a16:creationId xmlns:a16="http://schemas.microsoft.com/office/drawing/2014/main" id="{FC1FECB8-FD24-9031-D03E-5C3A1BCDDFEF}"/>
                  </a:ext>
                </a:extLst>
              </p:cNvPr>
              <p:cNvSpPr>
                <a:spLocks noChangeArrowheads="1"/>
              </p:cNvSpPr>
              <p:nvPr/>
            </p:nvSpPr>
            <p:spPr bwMode="auto">
              <a:xfrm>
                <a:off x="3650" y="2912"/>
                <a:ext cx="19" cy="1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1" name="Oval 77">
                <a:extLst>
                  <a:ext uri="{FF2B5EF4-FFF2-40B4-BE49-F238E27FC236}">
                    <a16:creationId xmlns:a16="http://schemas.microsoft.com/office/drawing/2014/main" id="{1CDAB761-8F90-8FF1-8DEC-C1EFF761A4A3}"/>
                  </a:ext>
                </a:extLst>
              </p:cNvPr>
              <p:cNvSpPr>
                <a:spLocks noChangeArrowheads="1"/>
              </p:cNvSpPr>
              <p:nvPr/>
            </p:nvSpPr>
            <p:spPr bwMode="auto">
              <a:xfrm>
                <a:off x="3678" y="2899"/>
                <a:ext cx="18" cy="1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2" name="Oval 78">
                <a:extLst>
                  <a:ext uri="{FF2B5EF4-FFF2-40B4-BE49-F238E27FC236}">
                    <a16:creationId xmlns:a16="http://schemas.microsoft.com/office/drawing/2014/main" id="{A7D58B4C-9F21-74CC-E05B-1436D544289F}"/>
                  </a:ext>
                </a:extLst>
              </p:cNvPr>
              <p:cNvSpPr>
                <a:spLocks noChangeArrowheads="1"/>
              </p:cNvSpPr>
              <p:nvPr/>
            </p:nvSpPr>
            <p:spPr bwMode="auto">
              <a:xfrm>
                <a:off x="3669" y="2918"/>
                <a:ext cx="18" cy="17"/>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3" name="Oval 79">
                <a:extLst>
                  <a:ext uri="{FF2B5EF4-FFF2-40B4-BE49-F238E27FC236}">
                    <a16:creationId xmlns:a16="http://schemas.microsoft.com/office/drawing/2014/main" id="{962B6E63-C87B-37E7-944C-B7885B848151}"/>
                  </a:ext>
                </a:extLst>
              </p:cNvPr>
              <p:cNvSpPr>
                <a:spLocks noChangeArrowheads="1"/>
              </p:cNvSpPr>
              <p:nvPr/>
            </p:nvSpPr>
            <p:spPr bwMode="auto">
              <a:xfrm>
                <a:off x="3702" y="2896"/>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4" name="Oval 80">
                <a:extLst>
                  <a:ext uri="{FF2B5EF4-FFF2-40B4-BE49-F238E27FC236}">
                    <a16:creationId xmlns:a16="http://schemas.microsoft.com/office/drawing/2014/main" id="{29F05EE7-C38C-C71F-A2B6-FEBA9DFE5E66}"/>
                  </a:ext>
                </a:extLst>
              </p:cNvPr>
              <p:cNvSpPr>
                <a:spLocks noChangeArrowheads="1"/>
              </p:cNvSpPr>
              <p:nvPr/>
            </p:nvSpPr>
            <p:spPr bwMode="auto">
              <a:xfrm>
                <a:off x="3720" y="2890"/>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5" name="Oval 81">
                <a:extLst>
                  <a:ext uri="{FF2B5EF4-FFF2-40B4-BE49-F238E27FC236}">
                    <a16:creationId xmlns:a16="http://schemas.microsoft.com/office/drawing/2014/main" id="{33DEBD84-9064-800F-7455-B351CEF9A477}"/>
                  </a:ext>
                </a:extLst>
              </p:cNvPr>
              <p:cNvSpPr>
                <a:spLocks noChangeArrowheads="1"/>
              </p:cNvSpPr>
              <p:nvPr/>
            </p:nvSpPr>
            <p:spPr bwMode="auto">
              <a:xfrm>
                <a:off x="3735" y="2880"/>
                <a:ext cx="18"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6" name="Oval 82">
                <a:extLst>
                  <a:ext uri="{FF2B5EF4-FFF2-40B4-BE49-F238E27FC236}">
                    <a16:creationId xmlns:a16="http://schemas.microsoft.com/office/drawing/2014/main" id="{D560EE27-06C5-8CAA-2A71-446071445010}"/>
                  </a:ext>
                </a:extLst>
              </p:cNvPr>
              <p:cNvSpPr>
                <a:spLocks noChangeArrowheads="1"/>
              </p:cNvSpPr>
              <p:nvPr/>
            </p:nvSpPr>
            <p:spPr bwMode="auto">
              <a:xfrm>
                <a:off x="3744" y="2896"/>
                <a:ext cx="15" cy="1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7" name="Oval 83">
                <a:extLst>
                  <a:ext uri="{FF2B5EF4-FFF2-40B4-BE49-F238E27FC236}">
                    <a16:creationId xmlns:a16="http://schemas.microsoft.com/office/drawing/2014/main" id="{2BE39219-88C6-B978-6129-950B7E47EB88}"/>
                  </a:ext>
                </a:extLst>
              </p:cNvPr>
              <p:cNvSpPr>
                <a:spLocks noChangeArrowheads="1"/>
              </p:cNvSpPr>
              <p:nvPr/>
            </p:nvSpPr>
            <p:spPr bwMode="auto">
              <a:xfrm>
                <a:off x="3753" y="2883"/>
                <a:ext cx="18"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8" name="Oval 84">
                <a:extLst>
                  <a:ext uri="{FF2B5EF4-FFF2-40B4-BE49-F238E27FC236}">
                    <a16:creationId xmlns:a16="http://schemas.microsoft.com/office/drawing/2014/main" id="{34937F67-3D1F-5EA1-E862-2E00B4BDB976}"/>
                  </a:ext>
                </a:extLst>
              </p:cNvPr>
              <p:cNvSpPr>
                <a:spLocks noChangeArrowheads="1"/>
              </p:cNvSpPr>
              <p:nvPr/>
            </p:nvSpPr>
            <p:spPr bwMode="auto">
              <a:xfrm>
                <a:off x="3771" y="2880"/>
                <a:ext cx="18" cy="1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9" name="Oval 85">
                <a:extLst>
                  <a:ext uri="{FF2B5EF4-FFF2-40B4-BE49-F238E27FC236}">
                    <a16:creationId xmlns:a16="http://schemas.microsoft.com/office/drawing/2014/main" id="{CAE654B7-8ADB-F851-BBFC-93B3A5CAEB60}"/>
                  </a:ext>
                </a:extLst>
              </p:cNvPr>
              <p:cNvSpPr>
                <a:spLocks noChangeArrowheads="1"/>
              </p:cNvSpPr>
              <p:nvPr/>
            </p:nvSpPr>
            <p:spPr bwMode="auto">
              <a:xfrm>
                <a:off x="3795" y="2880"/>
                <a:ext cx="18"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0" name="Oval 86">
                <a:extLst>
                  <a:ext uri="{FF2B5EF4-FFF2-40B4-BE49-F238E27FC236}">
                    <a16:creationId xmlns:a16="http://schemas.microsoft.com/office/drawing/2014/main" id="{F9E75634-5AC5-6702-FF4B-DCD85F15FDBB}"/>
                  </a:ext>
                </a:extLst>
              </p:cNvPr>
              <p:cNvSpPr>
                <a:spLocks noChangeArrowheads="1"/>
              </p:cNvSpPr>
              <p:nvPr/>
            </p:nvSpPr>
            <p:spPr bwMode="auto">
              <a:xfrm>
                <a:off x="3816" y="2880"/>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1" name="Oval 87">
                <a:extLst>
                  <a:ext uri="{FF2B5EF4-FFF2-40B4-BE49-F238E27FC236}">
                    <a16:creationId xmlns:a16="http://schemas.microsoft.com/office/drawing/2014/main" id="{87032944-8961-CE07-F4F2-A59B2D0F8D93}"/>
                  </a:ext>
                </a:extLst>
              </p:cNvPr>
              <p:cNvSpPr>
                <a:spLocks noChangeArrowheads="1"/>
              </p:cNvSpPr>
              <p:nvPr/>
            </p:nvSpPr>
            <p:spPr bwMode="auto">
              <a:xfrm>
                <a:off x="3780" y="2873"/>
                <a:ext cx="18" cy="17"/>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2" name="Oval 88">
                <a:extLst>
                  <a:ext uri="{FF2B5EF4-FFF2-40B4-BE49-F238E27FC236}">
                    <a16:creationId xmlns:a16="http://schemas.microsoft.com/office/drawing/2014/main" id="{BC4A04E4-B948-F546-69EA-E26680512409}"/>
                  </a:ext>
                </a:extLst>
              </p:cNvPr>
              <p:cNvSpPr>
                <a:spLocks noChangeArrowheads="1"/>
              </p:cNvSpPr>
              <p:nvPr/>
            </p:nvSpPr>
            <p:spPr bwMode="auto">
              <a:xfrm>
                <a:off x="3837" y="2880"/>
                <a:ext cx="16"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3" name="Oval 89">
                <a:extLst>
                  <a:ext uri="{FF2B5EF4-FFF2-40B4-BE49-F238E27FC236}">
                    <a16:creationId xmlns:a16="http://schemas.microsoft.com/office/drawing/2014/main" id="{26C41CE9-3313-33F5-5503-35B94C2D56B8}"/>
                  </a:ext>
                </a:extLst>
              </p:cNvPr>
              <p:cNvSpPr>
                <a:spLocks noChangeArrowheads="1"/>
              </p:cNvSpPr>
              <p:nvPr/>
            </p:nvSpPr>
            <p:spPr bwMode="auto">
              <a:xfrm>
                <a:off x="3862" y="2886"/>
                <a:ext cx="15" cy="2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4" name="Oval 90">
                <a:extLst>
                  <a:ext uri="{FF2B5EF4-FFF2-40B4-BE49-F238E27FC236}">
                    <a16:creationId xmlns:a16="http://schemas.microsoft.com/office/drawing/2014/main" id="{2D28A847-793E-F95B-0BEB-41DF82BC53B0}"/>
                  </a:ext>
                </a:extLst>
              </p:cNvPr>
              <p:cNvSpPr>
                <a:spLocks noChangeArrowheads="1"/>
              </p:cNvSpPr>
              <p:nvPr/>
            </p:nvSpPr>
            <p:spPr bwMode="auto">
              <a:xfrm>
                <a:off x="3840" y="2896"/>
                <a:ext cx="16"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5" name="Oval 91">
                <a:extLst>
                  <a:ext uri="{FF2B5EF4-FFF2-40B4-BE49-F238E27FC236}">
                    <a16:creationId xmlns:a16="http://schemas.microsoft.com/office/drawing/2014/main" id="{29304123-C5BC-1565-DF5F-7A2E466163F5}"/>
                  </a:ext>
                </a:extLst>
              </p:cNvPr>
              <p:cNvSpPr>
                <a:spLocks noChangeArrowheads="1"/>
              </p:cNvSpPr>
              <p:nvPr/>
            </p:nvSpPr>
            <p:spPr bwMode="auto">
              <a:xfrm>
                <a:off x="3880" y="2896"/>
                <a:ext cx="15" cy="1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6" name="Oval 92">
                <a:extLst>
                  <a:ext uri="{FF2B5EF4-FFF2-40B4-BE49-F238E27FC236}">
                    <a16:creationId xmlns:a16="http://schemas.microsoft.com/office/drawing/2014/main" id="{EE5CB01B-5864-9547-630D-37D7C230556B}"/>
                  </a:ext>
                </a:extLst>
              </p:cNvPr>
              <p:cNvSpPr>
                <a:spLocks noChangeArrowheads="1"/>
              </p:cNvSpPr>
              <p:nvPr/>
            </p:nvSpPr>
            <p:spPr bwMode="auto">
              <a:xfrm>
                <a:off x="3898" y="2902"/>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7" name="Oval 93">
                <a:extLst>
                  <a:ext uri="{FF2B5EF4-FFF2-40B4-BE49-F238E27FC236}">
                    <a16:creationId xmlns:a16="http://schemas.microsoft.com/office/drawing/2014/main" id="{CEB5EA27-2D1C-EA60-6378-B91257DDB11A}"/>
                  </a:ext>
                </a:extLst>
              </p:cNvPr>
              <p:cNvSpPr>
                <a:spLocks noChangeArrowheads="1"/>
              </p:cNvSpPr>
              <p:nvPr/>
            </p:nvSpPr>
            <p:spPr bwMode="auto">
              <a:xfrm>
                <a:off x="3910" y="2918"/>
                <a:ext cx="15" cy="17"/>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8" name="Oval 94">
                <a:extLst>
                  <a:ext uri="{FF2B5EF4-FFF2-40B4-BE49-F238E27FC236}">
                    <a16:creationId xmlns:a16="http://schemas.microsoft.com/office/drawing/2014/main" id="{084613A0-1D7F-87E3-AE0E-292ECE2FE807}"/>
                  </a:ext>
                </a:extLst>
              </p:cNvPr>
              <p:cNvSpPr>
                <a:spLocks noChangeArrowheads="1"/>
              </p:cNvSpPr>
              <p:nvPr/>
            </p:nvSpPr>
            <p:spPr bwMode="auto">
              <a:xfrm>
                <a:off x="3925" y="2935"/>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9" name="Oval 95">
                <a:extLst>
                  <a:ext uri="{FF2B5EF4-FFF2-40B4-BE49-F238E27FC236}">
                    <a16:creationId xmlns:a16="http://schemas.microsoft.com/office/drawing/2014/main" id="{881037C1-5A15-F1E7-8A54-7AEB95711490}"/>
                  </a:ext>
                </a:extLst>
              </p:cNvPr>
              <p:cNvSpPr>
                <a:spLocks noChangeArrowheads="1"/>
              </p:cNvSpPr>
              <p:nvPr/>
            </p:nvSpPr>
            <p:spPr bwMode="auto">
              <a:xfrm>
                <a:off x="3940" y="2944"/>
                <a:ext cx="15" cy="1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0" name="Oval 96">
                <a:extLst>
                  <a:ext uri="{FF2B5EF4-FFF2-40B4-BE49-F238E27FC236}">
                    <a16:creationId xmlns:a16="http://schemas.microsoft.com/office/drawing/2014/main" id="{4FA15EC0-351D-2DB9-B12B-6F31B2AD4E65}"/>
                  </a:ext>
                </a:extLst>
              </p:cNvPr>
              <p:cNvSpPr>
                <a:spLocks noChangeArrowheads="1"/>
              </p:cNvSpPr>
              <p:nvPr/>
            </p:nvSpPr>
            <p:spPr bwMode="auto">
              <a:xfrm>
                <a:off x="3946" y="2963"/>
                <a:ext cx="18" cy="17"/>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1" name="Oval 97">
                <a:extLst>
                  <a:ext uri="{FF2B5EF4-FFF2-40B4-BE49-F238E27FC236}">
                    <a16:creationId xmlns:a16="http://schemas.microsoft.com/office/drawing/2014/main" id="{EADCC22F-DF9D-D1DD-AD7E-795611451438}"/>
                  </a:ext>
                </a:extLst>
              </p:cNvPr>
              <p:cNvSpPr>
                <a:spLocks noChangeArrowheads="1"/>
              </p:cNvSpPr>
              <p:nvPr/>
            </p:nvSpPr>
            <p:spPr bwMode="auto">
              <a:xfrm>
                <a:off x="3388" y="2970"/>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2" name="Oval 98">
                <a:extLst>
                  <a:ext uri="{FF2B5EF4-FFF2-40B4-BE49-F238E27FC236}">
                    <a16:creationId xmlns:a16="http://schemas.microsoft.com/office/drawing/2014/main" id="{92DE0F36-922B-80C2-A44C-5E2315260EBA}"/>
                  </a:ext>
                </a:extLst>
              </p:cNvPr>
              <p:cNvSpPr>
                <a:spLocks noChangeArrowheads="1"/>
              </p:cNvSpPr>
              <p:nvPr/>
            </p:nvSpPr>
            <p:spPr bwMode="auto">
              <a:xfrm>
                <a:off x="3406" y="2970"/>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3" name="Oval 99">
                <a:extLst>
                  <a:ext uri="{FF2B5EF4-FFF2-40B4-BE49-F238E27FC236}">
                    <a16:creationId xmlns:a16="http://schemas.microsoft.com/office/drawing/2014/main" id="{BAC0E182-7250-979C-97CB-D26744F1AFFA}"/>
                  </a:ext>
                </a:extLst>
              </p:cNvPr>
              <p:cNvSpPr>
                <a:spLocks noChangeArrowheads="1"/>
              </p:cNvSpPr>
              <p:nvPr/>
            </p:nvSpPr>
            <p:spPr bwMode="auto">
              <a:xfrm>
                <a:off x="3427" y="2973"/>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4" name="Oval 100">
                <a:extLst>
                  <a:ext uri="{FF2B5EF4-FFF2-40B4-BE49-F238E27FC236}">
                    <a16:creationId xmlns:a16="http://schemas.microsoft.com/office/drawing/2014/main" id="{5F1B287C-319D-849D-D59E-238C2FCAA142}"/>
                  </a:ext>
                </a:extLst>
              </p:cNvPr>
              <p:cNvSpPr>
                <a:spLocks noChangeArrowheads="1"/>
              </p:cNvSpPr>
              <p:nvPr/>
            </p:nvSpPr>
            <p:spPr bwMode="auto">
              <a:xfrm>
                <a:off x="3448" y="2973"/>
                <a:ext cx="16"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5" name="Oval 101">
                <a:extLst>
                  <a:ext uri="{FF2B5EF4-FFF2-40B4-BE49-F238E27FC236}">
                    <a16:creationId xmlns:a16="http://schemas.microsoft.com/office/drawing/2014/main" id="{49667688-0662-C9BE-4860-AACE1EE1E370}"/>
                  </a:ext>
                </a:extLst>
              </p:cNvPr>
              <p:cNvSpPr>
                <a:spLocks noChangeArrowheads="1"/>
              </p:cNvSpPr>
              <p:nvPr/>
            </p:nvSpPr>
            <p:spPr bwMode="auto">
              <a:xfrm>
                <a:off x="3283" y="2902"/>
                <a:ext cx="15" cy="16"/>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6" name="Oval 102">
                <a:extLst>
                  <a:ext uri="{FF2B5EF4-FFF2-40B4-BE49-F238E27FC236}">
                    <a16:creationId xmlns:a16="http://schemas.microsoft.com/office/drawing/2014/main" id="{686FB196-7F09-4C9E-2805-96E1A470673F}"/>
                  </a:ext>
                </a:extLst>
              </p:cNvPr>
              <p:cNvSpPr>
                <a:spLocks noChangeArrowheads="1"/>
              </p:cNvSpPr>
              <p:nvPr/>
            </p:nvSpPr>
            <p:spPr bwMode="auto">
              <a:xfrm>
                <a:off x="3292" y="2915"/>
                <a:ext cx="15" cy="16"/>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7" name="Oval 103">
                <a:extLst>
                  <a:ext uri="{FF2B5EF4-FFF2-40B4-BE49-F238E27FC236}">
                    <a16:creationId xmlns:a16="http://schemas.microsoft.com/office/drawing/2014/main" id="{EF50C3CE-2C7D-41C1-0DA2-01E062184B53}"/>
                  </a:ext>
                </a:extLst>
              </p:cNvPr>
              <p:cNvSpPr>
                <a:spLocks noChangeArrowheads="1"/>
              </p:cNvSpPr>
              <p:nvPr/>
            </p:nvSpPr>
            <p:spPr bwMode="auto">
              <a:xfrm>
                <a:off x="3271" y="2925"/>
                <a:ext cx="15" cy="19"/>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8" name="Oval 104">
                <a:extLst>
                  <a:ext uri="{FF2B5EF4-FFF2-40B4-BE49-F238E27FC236}">
                    <a16:creationId xmlns:a16="http://schemas.microsoft.com/office/drawing/2014/main" id="{889C3B9B-F5A8-5D36-2217-8DF0EDF4291E}"/>
                  </a:ext>
                </a:extLst>
              </p:cNvPr>
              <p:cNvSpPr>
                <a:spLocks noChangeArrowheads="1"/>
              </p:cNvSpPr>
              <p:nvPr/>
            </p:nvSpPr>
            <p:spPr bwMode="auto">
              <a:xfrm>
                <a:off x="3310" y="2935"/>
                <a:ext cx="15" cy="19"/>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9" name="Oval 105">
                <a:extLst>
                  <a:ext uri="{FF2B5EF4-FFF2-40B4-BE49-F238E27FC236}">
                    <a16:creationId xmlns:a16="http://schemas.microsoft.com/office/drawing/2014/main" id="{412E3DEE-4A5E-6CBE-7750-AD47BA9E6915}"/>
                  </a:ext>
                </a:extLst>
              </p:cNvPr>
              <p:cNvSpPr>
                <a:spLocks noChangeArrowheads="1"/>
              </p:cNvSpPr>
              <p:nvPr/>
            </p:nvSpPr>
            <p:spPr bwMode="auto">
              <a:xfrm>
                <a:off x="3337" y="2941"/>
                <a:ext cx="15" cy="16"/>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30" name="Oval 106">
                <a:extLst>
                  <a:ext uri="{FF2B5EF4-FFF2-40B4-BE49-F238E27FC236}">
                    <a16:creationId xmlns:a16="http://schemas.microsoft.com/office/drawing/2014/main" id="{75BF8177-18D2-B37C-6976-F81CF3C30213}"/>
                  </a:ext>
                </a:extLst>
              </p:cNvPr>
              <p:cNvSpPr>
                <a:spLocks noChangeArrowheads="1"/>
              </p:cNvSpPr>
              <p:nvPr/>
            </p:nvSpPr>
            <p:spPr bwMode="auto">
              <a:xfrm>
                <a:off x="3349" y="2954"/>
                <a:ext cx="15" cy="16"/>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31" name="Oval 107">
                <a:extLst>
                  <a:ext uri="{FF2B5EF4-FFF2-40B4-BE49-F238E27FC236}">
                    <a16:creationId xmlns:a16="http://schemas.microsoft.com/office/drawing/2014/main" id="{2C6E7416-8AF1-3D06-C66A-73DE0D672565}"/>
                  </a:ext>
                </a:extLst>
              </p:cNvPr>
              <p:cNvSpPr>
                <a:spLocks noChangeArrowheads="1"/>
              </p:cNvSpPr>
              <p:nvPr/>
            </p:nvSpPr>
            <p:spPr bwMode="auto">
              <a:xfrm>
                <a:off x="4082" y="3115"/>
                <a:ext cx="18" cy="16"/>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32" name="Oval 108">
                <a:extLst>
                  <a:ext uri="{FF2B5EF4-FFF2-40B4-BE49-F238E27FC236}">
                    <a16:creationId xmlns:a16="http://schemas.microsoft.com/office/drawing/2014/main" id="{6D66614A-BD71-6CF1-D731-47586177244B}"/>
                  </a:ext>
                </a:extLst>
              </p:cNvPr>
              <p:cNvSpPr>
                <a:spLocks noChangeArrowheads="1"/>
              </p:cNvSpPr>
              <p:nvPr/>
            </p:nvSpPr>
            <p:spPr bwMode="auto">
              <a:xfrm>
                <a:off x="4091" y="3131"/>
                <a:ext cx="15" cy="16"/>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33" name="Oval 109">
                <a:extLst>
                  <a:ext uri="{FF2B5EF4-FFF2-40B4-BE49-F238E27FC236}">
                    <a16:creationId xmlns:a16="http://schemas.microsoft.com/office/drawing/2014/main" id="{80009036-A6C7-C3FA-C87B-763AF5C63F00}"/>
                  </a:ext>
                </a:extLst>
              </p:cNvPr>
              <p:cNvSpPr>
                <a:spLocks noChangeArrowheads="1"/>
              </p:cNvSpPr>
              <p:nvPr/>
            </p:nvSpPr>
            <p:spPr bwMode="auto">
              <a:xfrm>
                <a:off x="4100" y="3147"/>
                <a:ext cx="15" cy="16"/>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34" name="Oval 110">
                <a:extLst>
                  <a:ext uri="{FF2B5EF4-FFF2-40B4-BE49-F238E27FC236}">
                    <a16:creationId xmlns:a16="http://schemas.microsoft.com/office/drawing/2014/main" id="{578175F9-89E4-A832-E225-49BB66BD3B0C}"/>
                  </a:ext>
                </a:extLst>
              </p:cNvPr>
              <p:cNvSpPr>
                <a:spLocks noChangeArrowheads="1"/>
              </p:cNvSpPr>
              <p:nvPr/>
            </p:nvSpPr>
            <p:spPr bwMode="auto">
              <a:xfrm>
                <a:off x="4103" y="3166"/>
                <a:ext cx="15" cy="16"/>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35" name="Oval 111">
                <a:extLst>
                  <a:ext uri="{FF2B5EF4-FFF2-40B4-BE49-F238E27FC236}">
                    <a16:creationId xmlns:a16="http://schemas.microsoft.com/office/drawing/2014/main" id="{6E1A6C12-17BE-48D0-9D3D-E677DE142E8E}"/>
                  </a:ext>
                </a:extLst>
              </p:cNvPr>
              <p:cNvSpPr>
                <a:spLocks noChangeArrowheads="1"/>
              </p:cNvSpPr>
              <p:nvPr/>
            </p:nvSpPr>
            <p:spPr bwMode="auto">
              <a:xfrm>
                <a:off x="4079" y="3144"/>
                <a:ext cx="15" cy="16"/>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36" name="Oval 112">
                <a:extLst>
                  <a:ext uri="{FF2B5EF4-FFF2-40B4-BE49-F238E27FC236}">
                    <a16:creationId xmlns:a16="http://schemas.microsoft.com/office/drawing/2014/main" id="{8D015BCB-D6CB-8485-6429-6A7BA8D34DEB}"/>
                  </a:ext>
                </a:extLst>
              </p:cNvPr>
              <p:cNvSpPr>
                <a:spLocks noChangeArrowheads="1"/>
              </p:cNvSpPr>
              <p:nvPr/>
            </p:nvSpPr>
            <p:spPr bwMode="auto">
              <a:xfrm>
                <a:off x="3268" y="2652"/>
                <a:ext cx="18" cy="19"/>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37" name="Oval 113">
                <a:extLst>
                  <a:ext uri="{FF2B5EF4-FFF2-40B4-BE49-F238E27FC236}">
                    <a16:creationId xmlns:a16="http://schemas.microsoft.com/office/drawing/2014/main" id="{3AC3E491-DB7C-3174-90DE-EC2F567E363D}"/>
                  </a:ext>
                </a:extLst>
              </p:cNvPr>
              <p:cNvSpPr>
                <a:spLocks noChangeArrowheads="1"/>
              </p:cNvSpPr>
              <p:nvPr/>
            </p:nvSpPr>
            <p:spPr bwMode="auto">
              <a:xfrm>
                <a:off x="3268" y="2681"/>
                <a:ext cx="15" cy="19"/>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38" name="Oval 114">
                <a:extLst>
                  <a:ext uri="{FF2B5EF4-FFF2-40B4-BE49-F238E27FC236}">
                    <a16:creationId xmlns:a16="http://schemas.microsoft.com/office/drawing/2014/main" id="{62583F26-3653-D415-10D2-0931DDDD9266}"/>
                  </a:ext>
                </a:extLst>
              </p:cNvPr>
              <p:cNvSpPr>
                <a:spLocks noChangeArrowheads="1"/>
              </p:cNvSpPr>
              <p:nvPr/>
            </p:nvSpPr>
            <p:spPr bwMode="auto">
              <a:xfrm>
                <a:off x="3265" y="2709"/>
                <a:ext cx="15" cy="17"/>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39" name="Oval 115">
                <a:extLst>
                  <a:ext uri="{FF2B5EF4-FFF2-40B4-BE49-F238E27FC236}">
                    <a16:creationId xmlns:a16="http://schemas.microsoft.com/office/drawing/2014/main" id="{A1C53479-1E4B-452A-90AA-057EAD232E57}"/>
                  </a:ext>
                </a:extLst>
              </p:cNvPr>
              <p:cNvSpPr>
                <a:spLocks noChangeArrowheads="1"/>
              </p:cNvSpPr>
              <p:nvPr/>
            </p:nvSpPr>
            <p:spPr bwMode="auto">
              <a:xfrm>
                <a:off x="3970" y="1375"/>
                <a:ext cx="15" cy="19"/>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40" name="Oval 116">
                <a:extLst>
                  <a:ext uri="{FF2B5EF4-FFF2-40B4-BE49-F238E27FC236}">
                    <a16:creationId xmlns:a16="http://schemas.microsoft.com/office/drawing/2014/main" id="{96AE7C4E-99A3-4247-3E12-DA4403087F8C}"/>
                  </a:ext>
                </a:extLst>
              </p:cNvPr>
              <p:cNvSpPr>
                <a:spLocks noChangeArrowheads="1"/>
              </p:cNvSpPr>
              <p:nvPr/>
            </p:nvSpPr>
            <p:spPr bwMode="auto">
              <a:xfrm>
                <a:off x="3949" y="1381"/>
                <a:ext cx="15" cy="16"/>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41" name="Oval 117">
                <a:extLst>
                  <a:ext uri="{FF2B5EF4-FFF2-40B4-BE49-F238E27FC236}">
                    <a16:creationId xmlns:a16="http://schemas.microsoft.com/office/drawing/2014/main" id="{C87D74F7-0427-545B-EE5D-7032BEF7A7F8}"/>
                  </a:ext>
                </a:extLst>
              </p:cNvPr>
              <p:cNvSpPr>
                <a:spLocks noChangeArrowheads="1"/>
              </p:cNvSpPr>
              <p:nvPr/>
            </p:nvSpPr>
            <p:spPr bwMode="auto">
              <a:xfrm>
                <a:off x="3961" y="1394"/>
                <a:ext cx="15" cy="16"/>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42" name="Oval 118">
                <a:extLst>
                  <a:ext uri="{FF2B5EF4-FFF2-40B4-BE49-F238E27FC236}">
                    <a16:creationId xmlns:a16="http://schemas.microsoft.com/office/drawing/2014/main" id="{2D59ED2A-E88F-25DE-9EBA-5CF7034D31AC}"/>
                  </a:ext>
                </a:extLst>
              </p:cNvPr>
              <p:cNvSpPr>
                <a:spLocks noChangeArrowheads="1"/>
              </p:cNvSpPr>
              <p:nvPr/>
            </p:nvSpPr>
            <p:spPr bwMode="auto">
              <a:xfrm>
                <a:off x="3964" y="1410"/>
                <a:ext cx="15" cy="16"/>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43" name="Oval 119">
                <a:extLst>
                  <a:ext uri="{FF2B5EF4-FFF2-40B4-BE49-F238E27FC236}">
                    <a16:creationId xmlns:a16="http://schemas.microsoft.com/office/drawing/2014/main" id="{3FA0520B-25C7-806A-5722-C598A19A6608}"/>
                  </a:ext>
                </a:extLst>
              </p:cNvPr>
              <p:cNvSpPr>
                <a:spLocks noChangeArrowheads="1"/>
              </p:cNvSpPr>
              <p:nvPr/>
            </p:nvSpPr>
            <p:spPr bwMode="auto">
              <a:xfrm>
                <a:off x="3964" y="1439"/>
                <a:ext cx="15" cy="16"/>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44" name="Oval 120">
                <a:extLst>
                  <a:ext uri="{FF2B5EF4-FFF2-40B4-BE49-F238E27FC236}">
                    <a16:creationId xmlns:a16="http://schemas.microsoft.com/office/drawing/2014/main" id="{DEBC0CB4-0C54-DDF8-84A7-80C161352CD1}"/>
                  </a:ext>
                </a:extLst>
              </p:cNvPr>
              <p:cNvSpPr>
                <a:spLocks noChangeArrowheads="1"/>
              </p:cNvSpPr>
              <p:nvPr/>
            </p:nvSpPr>
            <p:spPr bwMode="auto">
              <a:xfrm>
                <a:off x="3961" y="1462"/>
                <a:ext cx="18" cy="19"/>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45" name="Oval 121">
                <a:extLst>
                  <a:ext uri="{FF2B5EF4-FFF2-40B4-BE49-F238E27FC236}">
                    <a16:creationId xmlns:a16="http://schemas.microsoft.com/office/drawing/2014/main" id="{02A422C4-5FAA-8848-36F6-306C67CAEFD5}"/>
                  </a:ext>
                </a:extLst>
              </p:cNvPr>
              <p:cNvSpPr>
                <a:spLocks noChangeArrowheads="1"/>
              </p:cNvSpPr>
              <p:nvPr/>
            </p:nvSpPr>
            <p:spPr bwMode="auto">
              <a:xfrm>
                <a:off x="3949" y="1426"/>
                <a:ext cx="15" cy="16"/>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46" name="Oval 122">
                <a:extLst>
                  <a:ext uri="{FF2B5EF4-FFF2-40B4-BE49-F238E27FC236}">
                    <a16:creationId xmlns:a16="http://schemas.microsoft.com/office/drawing/2014/main" id="{1A5EBD93-AD19-C86C-5562-0CF445D13F4B}"/>
                  </a:ext>
                </a:extLst>
              </p:cNvPr>
              <p:cNvSpPr>
                <a:spLocks noChangeArrowheads="1"/>
              </p:cNvSpPr>
              <p:nvPr/>
            </p:nvSpPr>
            <p:spPr bwMode="auto">
              <a:xfrm>
                <a:off x="3934" y="1397"/>
                <a:ext cx="18" cy="20"/>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47" name="Oval 123">
                <a:extLst>
                  <a:ext uri="{FF2B5EF4-FFF2-40B4-BE49-F238E27FC236}">
                    <a16:creationId xmlns:a16="http://schemas.microsoft.com/office/drawing/2014/main" id="{1E73D7D4-8035-31E5-5F25-C42F9C51FFB1}"/>
                  </a:ext>
                </a:extLst>
              </p:cNvPr>
              <p:cNvSpPr>
                <a:spLocks noChangeArrowheads="1"/>
              </p:cNvSpPr>
              <p:nvPr/>
            </p:nvSpPr>
            <p:spPr bwMode="auto">
              <a:xfrm>
                <a:off x="3277" y="2668"/>
                <a:ext cx="18" cy="16"/>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48" name="Oval 124">
                <a:extLst>
                  <a:ext uri="{FF2B5EF4-FFF2-40B4-BE49-F238E27FC236}">
                    <a16:creationId xmlns:a16="http://schemas.microsoft.com/office/drawing/2014/main" id="{896C3430-D4DC-E9F1-AEFC-AF8A1451F434}"/>
                  </a:ext>
                </a:extLst>
              </p:cNvPr>
              <p:cNvSpPr>
                <a:spLocks noChangeArrowheads="1"/>
              </p:cNvSpPr>
              <p:nvPr/>
            </p:nvSpPr>
            <p:spPr bwMode="auto">
              <a:xfrm>
                <a:off x="3252" y="2664"/>
                <a:ext cx="16" cy="17"/>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49" name="Oval 125">
                <a:extLst>
                  <a:ext uri="{FF2B5EF4-FFF2-40B4-BE49-F238E27FC236}">
                    <a16:creationId xmlns:a16="http://schemas.microsoft.com/office/drawing/2014/main" id="{9F7D0D6D-117D-E5C0-613F-ABA97AAF26F9}"/>
                  </a:ext>
                </a:extLst>
              </p:cNvPr>
              <p:cNvSpPr>
                <a:spLocks noChangeArrowheads="1"/>
              </p:cNvSpPr>
              <p:nvPr/>
            </p:nvSpPr>
            <p:spPr bwMode="auto">
              <a:xfrm>
                <a:off x="3470" y="2970"/>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0" name="Oval 126">
                <a:extLst>
                  <a:ext uri="{FF2B5EF4-FFF2-40B4-BE49-F238E27FC236}">
                    <a16:creationId xmlns:a16="http://schemas.microsoft.com/office/drawing/2014/main" id="{C2387D8D-6FC8-192B-2DA9-BE643402AE68}"/>
                  </a:ext>
                </a:extLst>
              </p:cNvPr>
              <p:cNvSpPr>
                <a:spLocks noChangeArrowheads="1"/>
              </p:cNvSpPr>
              <p:nvPr/>
            </p:nvSpPr>
            <p:spPr bwMode="auto">
              <a:xfrm>
                <a:off x="3132" y="2275"/>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1" name="Oval 127">
                <a:extLst>
                  <a:ext uri="{FF2B5EF4-FFF2-40B4-BE49-F238E27FC236}">
                    <a16:creationId xmlns:a16="http://schemas.microsoft.com/office/drawing/2014/main" id="{E4743206-286C-CEC1-6887-C1EC05745267}"/>
                  </a:ext>
                </a:extLst>
              </p:cNvPr>
              <p:cNvSpPr>
                <a:spLocks noChangeArrowheads="1"/>
              </p:cNvSpPr>
              <p:nvPr/>
            </p:nvSpPr>
            <p:spPr bwMode="auto">
              <a:xfrm>
                <a:off x="3135" y="2288"/>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2" name="Oval 128">
                <a:extLst>
                  <a:ext uri="{FF2B5EF4-FFF2-40B4-BE49-F238E27FC236}">
                    <a16:creationId xmlns:a16="http://schemas.microsoft.com/office/drawing/2014/main" id="{9838057D-85DE-C525-6574-62604227A313}"/>
                  </a:ext>
                </a:extLst>
              </p:cNvPr>
              <p:cNvSpPr>
                <a:spLocks noChangeArrowheads="1"/>
              </p:cNvSpPr>
              <p:nvPr/>
            </p:nvSpPr>
            <p:spPr bwMode="auto">
              <a:xfrm>
                <a:off x="3135" y="2307"/>
                <a:ext cx="15" cy="17"/>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3" name="Oval 129">
                <a:extLst>
                  <a:ext uri="{FF2B5EF4-FFF2-40B4-BE49-F238E27FC236}">
                    <a16:creationId xmlns:a16="http://schemas.microsoft.com/office/drawing/2014/main" id="{A6052120-8118-D1C5-6AB5-7DF12D41E10B}"/>
                  </a:ext>
                </a:extLst>
              </p:cNvPr>
              <p:cNvSpPr>
                <a:spLocks noChangeArrowheads="1"/>
              </p:cNvSpPr>
              <p:nvPr/>
            </p:nvSpPr>
            <p:spPr bwMode="auto">
              <a:xfrm>
                <a:off x="3150" y="2330"/>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4" name="Oval 130">
                <a:extLst>
                  <a:ext uri="{FF2B5EF4-FFF2-40B4-BE49-F238E27FC236}">
                    <a16:creationId xmlns:a16="http://schemas.microsoft.com/office/drawing/2014/main" id="{0FE15038-7C7F-6EF2-058E-1ED97C2FBB4B}"/>
                  </a:ext>
                </a:extLst>
              </p:cNvPr>
              <p:cNvSpPr>
                <a:spLocks noChangeArrowheads="1"/>
              </p:cNvSpPr>
              <p:nvPr/>
            </p:nvSpPr>
            <p:spPr bwMode="auto">
              <a:xfrm>
                <a:off x="3159" y="2356"/>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5" name="Oval 131">
                <a:extLst>
                  <a:ext uri="{FF2B5EF4-FFF2-40B4-BE49-F238E27FC236}">
                    <a16:creationId xmlns:a16="http://schemas.microsoft.com/office/drawing/2014/main" id="{9BDD4AC7-124B-CF98-F5BF-1EFAC63427CB}"/>
                  </a:ext>
                </a:extLst>
              </p:cNvPr>
              <p:cNvSpPr>
                <a:spLocks noChangeArrowheads="1"/>
              </p:cNvSpPr>
              <p:nvPr/>
            </p:nvSpPr>
            <p:spPr bwMode="auto">
              <a:xfrm>
                <a:off x="3168" y="2381"/>
                <a:ext cx="15" cy="17"/>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6" name="Oval 132">
                <a:extLst>
                  <a:ext uri="{FF2B5EF4-FFF2-40B4-BE49-F238E27FC236}">
                    <a16:creationId xmlns:a16="http://schemas.microsoft.com/office/drawing/2014/main" id="{3F9316D5-EFB1-D0B7-10C8-2BCDDDAD5A07}"/>
                  </a:ext>
                </a:extLst>
              </p:cNvPr>
              <p:cNvSpPr>
                <a:spLocks noChangeArrowheads="1"/>
              </p:cNvSpPr>
              <p:nvPr/>
            </p:nvSpPr>
            <p:spPr bwMode="auto">
              <a:xfrm>
                <a:off x="3183" y="2407"/>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7" name="Oval 133">
                <a:extLst>
                  <a:ext uri="{FF2B5EF4-FFF2-40B4-BE49-F238E27FC236}">
                    <a16:creationId xmlns:a16="http://schemas.microsoft.com/office/drawing/2014/main" id="{D58B802E-CD79-6C7A-A966-8244A08D605F}"/>
                  </a:ext>
                </a:extLst>
              </p:cNvPr>
              <p:cNvSpPr>
                <a:spLocks noChangeArrowheads="1"/>
              </p:cNvSpPr>
              <p:nvPr/>
            </p:nvSpPr>
            <p:spPr bwMode="auto">
              <a:xfrm>
                <a:off x="3174" y="2426"/>
                <a:ext cx="15" cy="17"/>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8" name="Oval 134">
                <a:extLst>
                  <a:ext uri="{FF2B5EF4-FFF2-40B4-BE49-F238E27FC236}">
                    <a16:creationId xmlns:a16="http://schemas.microsoft.com/office/drawing/2014/main" id="{808A53BB-FD8F-780D-5817-4871201AC48A}"/>
                  </a:ext>
                </a:extLst>
              </p:cNvPr>
              <p:cNvSpPr>
                <a:spLocks noChangeArrowheads="1"/>
              </p:cNvSpPr>
              <p:nvPr/>
            </p:nvSpPr>
            <p:spPr bwMode="auto">
              <a:xfrm>
                <a:off x="3192" y="2436"/>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9" name="Oval 135">
                <a:extLst>
                  <a:ext uri="{FF2B5EF4-FFF2-40B4-BE49-F238E27FC236}">
                    <a16:creationId xmlns:a16="http://schemas.microsoft.com/office/drawing/2014/main" id="{CEA3D201-DF17-C327-EF51-5ED8B373E55F}"/>
                  </a:ext>
                </a:extLst>
              </p:cNvPr>
              <p:cNvSpPr>
                <a:spLocks noChangeArrowheads="1"/>
              </p:cNvSpPr>
              <p:nvPr/>
            </p:nvSpPr>
            <p:spPr bwMode="auto">
              <a:xfrm>
                <a:off x="3201" y="2455"/>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0" name="Oval 136">
                <a:extLst>
                  <a:ext uri="{FF2B5EF4-FFF2-40B4-BE49-F238E27FC236}">
                    <a16:creationId xmlns:a16="http://schemas.microsoft.com/office/drawing/2014/main" id="{7F0A8586-EF4D-D2C4-A91C-C014D6FF3F18}"/>
                  </a:ext>
                </a:extLst>
              </p:cNvPr>
              <p:cNvSpPr>
                <a:spLocks noChangeArrowheads="1"/>
              </p:cNvSpPr>
              <p:nvPr/>
            </p:nvSpPr>
            <p:spPr bwMode="auto">
              <a:xfrm>
                <a:off x="3192" y="2471"/>
                <a:ext cx="15" cy="17"/>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1" name="Oval 137">
                <a:extLst>
                  <a:ext uri="{FF2B5EF4-FFF2-40B4-BE49-F238E27FC236}">
                    <a16:creationId xmlns:a16="http://schemas.microsoft.com/office/drawing/2014/main" id="{CBB40A0D-D48C-AA44-0775-9138880E2A9C}"/>
                  </a:ext>
                </a:extLst>
              </p:cNvPr>
              <p:cNvSpPr>
                <a:spLocks noChangeArrowheads="1"/>
              </p:cNvSpPr>
              <p:nvPr/>
            </p:nvSpPr>
            <p:spPr bwMode="auto">
              <a:xfrm>
                <a:off x="3207" y="2471"/>
                <a:ext cx="15" cy="17"/>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2" name="Oval 138">
                <a:extLst>
                  <a:ext uri="{FF2B5EF4-FFF2-40B4-BE49-F238E27FC236}">
                    <a16:creationId xmlns:a16="http://schemas.microsoft.com/office/drawing/2014/main" id="{01889DD5-E987-4777-8642-3D0776B32262}"/>
                  </a:ext>
                </a:extLst>
              </p:cNvPr>
              <p:cNvSpPr>
                <a:spLocks noChangeArrowheads="1"/>
              </p:cNvSpPr>
              <p:nvPr/>
            </p:nvSpPr>
            <p:spPr bwMode="auto">
              <a:xfrm>
                <a:off x="3216" y="2491"/>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3" name="Oval 139">
                <a:extLst>
                  <a:ext uri="{FF2B5EF4-FFF2-40B4-BE49-F238E27FC236}">
                    <a16:creationId xmlns:a16="http://schemas.microsoft.com/office/drawing/2014/main" id="{E6BF9C22-57B9-CDDF-5766-BCE2352130EB}"/>
                  </a:ext>
                </a:extLst>
              </p:cNvPr>
              <p:cNvSpPr>
                <a:spLocks noChangeArrowheads="1"/>
              </p:cNvSpPr>
              <p:nvPr/>
            </p:nvSpPr>
            <p:spPr bwMode="auto">
              <a:xfrm>
                <a:off x="3225" y="2510"/>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4" name="Oval 140">
                <a:extLst>
                  <a:ext uri="{FF2B5EF4-FFF2-40B4-BE49-F238E27FC236}">
                    <a16:creationId xmlns:a16="http://schemas.microsoft.com/office/drawing/2014/main" id="{D8B98BAF-8779-1990-E234-4FB773228A4D}"/>
                  </a:ext>
                </a:extLst>
              </p:cNvPr>
              <p:cNvSpPr>
                <a:spLocks noChangeArrowheads="1"/>
              </p:cNvSpPr>
              <p:nvPr/>
            </p:nvSpPr>
            <p:spPr bwMode="auto">
              <a:xfrm>
                <a:off x="3213" y="2526"/>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5" name="Oval 141">
                <a:extLst>
                  <a:ext uri="{FF2B5EF4-FFF2-40B4-BE49-F238E27FC236}">
                    <a16:creationId xmlns:a16="http://schemas.microsoft.com/office/drawing/2014/main" id="{C2DE8225-49CB-048F-7D8E-9A2D686C61E8}"/>
                  </a:ext>
                </a:extLst>
              </p:cNvPr>
              <p:cNvSpPr>
                <a:spLocks noChangeArrowheads="1"/>
              </p:cNvSpPr>
              <p:nvPr/>
            </p:nvSpPr>
            <p:spPr bwMode="auto">
              <a:xfrm>
                <a:off x="3231" y="2526"/>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6" name="Oval 142">
                <a:extLst>
                  <a:ext uri="{FF2B5EF4-FFF2-40B4-BE49-F238E27FC236}">
                    <a16:creationId xmlns:a16="http://schemas.microsoft.com/office/drawing/2014/main" id="{E552EC4C-C659-3F8B-D7F0-87C9A9B2C140}"/>
                  </a:ext>
                </a:extLst>
              </p:cNvPr>
              <p:cNvSpPr>
                <a:spLocks noChangeArrowheads="1"/>
              </p:cNvSpPr>
              <p:nvPr/>
            </p:nvSpPr>
            <p:spPr bwMode="auto">
              <a:xfrm>
                <a:off x="3237" y="2545"/>
                <a:ext cx="15" cy="17"/>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7" name="Oval 143">
                <a:extLst>
                  <a:ext uri="{FF2B5EF4-FFF2-40B4-BE49-F238E27FC236}">
                    <a16:creationId xmlns:a16="http://schemas.microsoft.com/office/drawing/2014/main" id="{FD567C6A-699E-1653-3C4E-E4EFF2228E05}"/>
                  </a:ext>
                </a:extLst>
              </p:cNvPr>
              <p:cNvSpPr>
                <a:spLocks noChangeArrowheads="1"/>
              </p:cNvSpPr>
              <p:nvPr/>
            </p:nvSpPr>
            <p:spPr bwMode="auto">
              <a:xfrm>
                <a:off x="3246" y="2568"/>
                <a:ext cx="16"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8" name="Oval 144">
                <a:extLst>
                  <a:ext uri="{FF2B5EF4-FFF2-40B4-BE49-F238E27FC236}">
                    <a16:creationId xmlns:a16="http://schemas.microsoft.com/office/drawing/2014/main" id="{A3CBC87F-287C-3209-9567-6686EEB0D8C1}"/>
                  </a:ext>
                </a:extLst>
              </p:cNvPr>
              <p:cNvSpPr>
                <a:spLocks noChangeArrowheads="1"/>
              </p:cNvSpPr>
              <p:nvPr/>
            </p:nvSpPr>
            <p:spPr bwMode="auto">
              <a:xfrm>
                <a:off x="3234" y="2590"/>
                <a:ext cx="15" cy="17"/>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9" name="Oval 145">
                <a:extLst>
                  <a:ext uri="{FF2B5EF4-FFF2-40B4-BE49-F238E27FC236}">
                    <a16:creationId xmlns:a16="http://schemas.microsoft.com/office/drawing/2014/main" id="{D911ABAE-B32A-370B-D154-2D65BBBB22A7}"/>
                  </a:ext>
                </a:extLst>
              </p:cNvPr>
              <p:cNvSpPr>
                <a:spLocks noChangeArrowheads="1"/>
              </p:cNvSpPr>
              <p:nvPr/>
            </p:nvSpPr>
            <p:spPr bwMode="auto">
              <a:xfrm>
                <a:off x="3252" y="2581"/>
                <a:ext cx="16"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0" name="Oval 146">
                <a:extLst>
                  <a:ext uri="{FF2B5EF4-FFF2-40B4-BE49-F238E27FC236}">
                    <a16:creationId xmlns:a16="http://schemas.microsoft.com/office/drawing/2014/main" id="{CD9875C0-49CE-B8D3-B0AD-5105D6697322}"/>
                  </a:ext>
                </a:extLst>
              </p:cNvPr>
              <p:cNvSpPr>
                <a:spLocks noChangeArrowheads="1"/>
              </p:cNvSpPr>
              <p:nvPr/>
            </p:nvSpPr>
            <p:spPr bwMode="auto">
              <a:xfrm>
                <a:off x="3262" y="2603"/>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1" name="Oval 147">
                <a:extLst>
                  <a:ext uri="{FF2B5EF4-FFF2-40B4-BE49-F238E27FC236}">
                    <a16:creationId xmlns:a16="http://schemas.microsoft.com/office/drawing/2014/main" id="{C27458E1-9609-FE25-EC37-65BD3330339E}"/>
                  </a:ext>
                </a:extLst>
              </p:cNvPr>
              <p:cNvSpPr>
                <a:spLocks noChangeArrowheads="1"/>
              </p:cNvSpPr>
              <p:nvPr/>
            </p:nvSpPr>
            <p:spPr bwMode="auto">
              <a:xfrm>
                <a:off x="3265" y="2616"/>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2" name="Oval 148">
                <a:extLst>
                  <a:ext uri="{FF2B5EF4-FFF2-40B4-BE49-F238E27FC236}">
                    <a16:creationId xmlns:a16="http://schemas.microsoft.com/office/drawing/2014/main" id="{2F072E3C-3BCA-C15C-75F5-19F54D59B09B}"/>
                  </a:ext>
                </a:extLst>
              </p:cNvPr>
              <p:cNvSpPr>
                <a:spLocks noChangeArrowheads="1"/>
              </p:cNvSpPr>
              <p:nvPr/>
            </p:nvSpPr>
            <p:spPr bwMode="auto">
              <a:xfrm>
                <a:off x="3246" y="2616"/>
                <a:ext cx="16"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3" name="Oval 149">
                <a:extLst>
                  <a:ext uri="{FF2B5EF4-FFF2-40B4-BE49-F238E27FC236}">
                    <a16:creationId xmlns:a16="http://schemas.microsoft.com/office/drawing/2014/main" id="{7C6F7DCB-F69C-3DB3-8633-C0D03E76EA35}"/>
                  </a:ext>
                </a:extLst>
              </p:cNvPr>
              <p:cNvSpPr>
                <a:spLocks noChangeArrowheads="1"/>
              </p:cNvSpPr>
              <p:nvPr/>
            </p:nvSpPr>
            <p:spPr bwMode="auto">
              <a:xfrm>
                <a:off x="3132" y="2250"/>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4" name="Oval 150">
                <a:extLst>
                  <a:ext uri="{FF2B5EF4-FFF2-40B4-BE49-F238E27FC236}">
                    <a16:creationId xmlns:a16="http://schemas.microsoft.com/office/drawing/2014/main" id="{B8622194-6D44-4DEB-275D-154AB7F233FC}"/>
                  </a:ext>
                </a:extLst>
              </p:cNvPr>
              <p:cNvSpPr>
                <a:spLocks noChangeArrowheads="1"/>
              </p:cNvSpPr>
              <p:nvPr/>
            </p:nvSpPr>
            <p:spPr bwMode="auto">
              <a:xfrm>
                <a:off x="3105" y="2246"/>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5" name="Oval 151">
                <a:extLst>
                  <a:ext uri="{FF2B5EF4-FFF2-40B4-BE49-F238E27FC236}">
                    <a16:creationId xmlns:a16="http://schemas.microsoft.com/office/drawing/2014/main" id="{A44F7D3C-9075-2E7C-2D31-FF53182B1FA1}"/>
                  </a:ext>
                </a:extLst>
              </p:cNvPr>
              <p:cNvSpPr>
                <a:spLocks noChangeArrowheads="1"/>
              </p:cNvSpPr>
              <p:nvPr/>
            </p:nvSpPr>
            <p:spPr bwMode="auto">
              <a:xfrm>
                <a:off x="3117" y="2217"/>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6" name="Oval 152">
                <a:extLst>
                  <a:ext uri="{FF2B5EF4-FFF2-40B4-BE49-F238E27FC236}">
                    <a16:creationId xmlns:a16="http://schemas.microsoft.com/office/drawing/2014/main" id="{F2AA113E-52BD-A72D-74DB-CF3B2932CB34}"/>
                  </a:ext>
                </a:extLst>
              </p:cNvPr>
              <p:cNvSpPr>
                <a:spLocks noChangeArrowheads="1"/>
              </p:cNvSpPr>
              <p:nvPr/>
            </p:nvSpPr>
            <p:spPr bwMode="auto">
              <a:xfrm>
                <a:off x="3129" y="2221"/>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7" name="Oval 153">
                <a:extLst>
                  <a:ext uri="{FF2B5EF4-FFF2-40B4-BE49-F238E27FC236}">
                    <a16:creationId xmlns:a16="http://schemas.microsoft.com/office/drawing/2014/main" id="{CB9B730F-B322-67D3-26ED-D1B716E7DC86}"/>
                  </a:ext>
                </a:extLst>
              </p:cNvPr>
              <p:cNvSpPr>
                <a:spLocks noChangeArrowheads="1"/>
              </p:cNvSpPr>
              <p:nvPr/>
            </p:nvSpPr>
            <p:spPr bwMode="auto">
              <a:xfrm>
                <a:off x="3138" y="2198"/>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8" name="Oval 154">
                <a:extLst>
                  <a:ext uri="{FF2B5EF4-FFF2-40B4-BE49-F238E27FC236}">
                    <a16:creationId xmlns:a16="http://schemas.microsoft.com/office/drawing/2014/main" id="{AA988283-F48A-E342-172B-F53961CFDEAC}"/>
                  </a:ext>
                </a:extLst>
              </p:cNvPr>
              <p:cNvSpPr>
                <a:spLocks noChangeArrowheads="1"/>
              </p:cNvSpPr>
              <p:nvPr/>
            </p:nvSpPr>
            <p:spPr bwMode="auto">
              <a:xfrm>
                <a:off x="3150" y="2176"/>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9" name="Oval 155">
                <a:extLst>
                  <a:ext uri="{FF2B5EF4-FFF2-40B4-BE49-F238E27FC236}">
                    <a16:creationId xmlns:a16="http://schemas.microsoft.com/office/drawing/2014/main" id="{94E00412-485D-2A1B-F890-03C7135B7B7C}"/>
                  </a:ext>
                </a:extLst>
              </p:cNvPr>
              <p:cNvSpPr>
                <a:spLocks noChangeArrowheads="1"/>
              </p:cNvSpPr>
              <p:nvPr/>
            </p:nvSpPr>
            <p:spPr bwMode="auto">
              <a:xfrm>
                <a:off x="3159" y="2156"/>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80" name="Oval 156">
                <a:extLst>
                  <a:ext uri="{FF2B5EF4-FFF2-40B4-BE49-F238E27FC236}">
                    <a16:creationId xmlns:a16="http://schemas.microsoft.com/office/drawing/2014/main" id="{57BBC785-1996-4ED6-F9D9-5AB5F1A43461}"/>
                  </a:ext>
                </a:extLst>
              </p:cNvPr>
              <p:cNvSpPr>
                <a:spLocks noChangeArrowheads="1"/>
              </p:cNvSpPr>
              <p:nvPr/>
            </p:nvSpPr>
            <p:spPr bwMode="auto">
              <a:xfrm>
                <a:off x="3138" y="2147"/>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81" name="Oval 157">
                <a:extLst>
                  <a:ext uri="{FF2B5EF4-FFF2-40B4-BE49-F238E27FC236}">
                    <a16:creationId xmlns:a16="http://schemas.microsoft.com/office/drawing/2014/main" id="{B3AC494A-48A7-9D2C-DE7D-EF23F58B5054}"/>
                  </a:ext>
                </a:extLst>
              </p:cNvPr>
              <p:cNvSpPr>
                <a:spLocks noChangeArrowheads="1"/>
              </p:cNvSpPr>
              <p:nvPr/>
            </p:nvSpPr>
            <p:spPr bwMode="auto">
              <a:xfrm>
                <a:off x="3165" y="2131"/>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82" name="Oval 158">
                <a:extLst>
                  <a:ext uri="{FF2B5EF4-FFF2-40B4-BE49-F238E27FC236}">
                    <a16:creationId xmlns:a16="http://schemas.microsoft.com/office/drawing/2014/main" id="{6B07BC1D-4C19-4522-EA1C-9FACBFB1546F}"/>
                  </a:ext>
                </a:extLst>
              </p:cNvPr>
              <p:cNvSpPr>
                <a:spLocks noChangeArrowheads="1"/>
              </p:cNvSpPr>
              <p:nvPr/>
            </p:nvSpPr>
            <p:spPr bwMode="auto">
              <a:xfrm>
                <a:off x="3174" y="2143"/>
                <a:ext cx="15" cy="17"/>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83" name="Oval 159">
                <a:extLst>
                  <a:ext uri="{FF2B5EF4-FFF2-40B4-BE49-F238E27FC236}">
                    <a16:creationId xmlns:a16="http://schemas.microsoft.com/office/drawing/2014/main" id="{DD0DF168-429A-ADFC-633E-3F53EDA35BFF}"/>
                  </a:ext>
                </a:extLst>
              </p:cNvPr>
              <p:cNvSpPr>
                <a:spLocks noChangeArrowheads="1"/>
              </p:cNvSpPr>
              <p:nvPr/>
            </p:nvSpPr>
            <p:spPr bwMode="auto">
              <a:xfrm>
                <a:off x="3186" y="2134"/>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84" name="Oval 160">
                <a:extLst>
                  <a:ext uri="{FF2B5EF4-FFF2-40B4-BE49-F238E27FC236}">
                    <a16:creationId xmlns:a16="http://schemas.microsoft.com/office/drawing/2014/main" id="{ED78A518-BE67-6020-26FC-E68F0AE0B66E}"/>
                  </a:ext>
                </a:extLst>
              </p:cNvPr>
              <p:cNvSpPr>
                <a:spLocks noChangeArrowheads="1"/>
              </p:cNvSpPr>
              <p:nvPr/>
            </p:nvSpPr>
            <p:spPr bwMode="auto">
              <a:xfrm>
                <a:off x="3201" y="2115"/>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85" name="Oval 161">
                <a:extLst>
                  <a:ext uri="{FF2B5EF4-FFF2-40B4-BE49-F238E27FC236}">
                    <a16:creationId xmlns:a16="http://schemas.microsoft.com/office/drawing/2014/main" id="{8933373D-702E-1A98-238C-37E0E4CD9AD7}"/>
                  </a:ext>
                </a:extLst>
              </p:cNvPr>
              <p:cNvSpPr>
                <a:spLocks noChangeArrowheads="1"/>
              </p:cNvSpPr>
              <p:nvPr/>
            </p:nvSpPr>
            <p:spPr bwMode="auto">
              <a:xfrm>
                <a:off x="3213" y="2092"/>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86" name="Oval 162">
                <a:extLst>
                  <a:ext uri="{FF2B5EF4-FFF2-40B4-BE49-F238E27FC236}">
                    <a16:creationId xmlns:a16="http://schemas.microsoft.com/office/drawing/2014/main" id="{59EC1477-54C7-302A-589C-5ADFD0385B26}"/>
                  </a:ext>
                </a:extLst>
              </p:cNvPr>
              <p:cNvSpPr>
                <a:spLocks noChangeArrowheads="1"/>
              </p:cNvSpPr>
              <p:nvPr/>
            </p:nvSpPr>
            <p:spPr bwMode="auto">
              <a:xfrm>
                <a:off x="3219" y="2108"/>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87" name="Oval 163">
                <a:extLst>
                  <a:ext uri="{FF2B5EF4-FFF2-40B4-BE49-F238E27FC236}">
                    <a16:creationId xmlns:a16="http://schemas.microsoft.com/office/drawing/2014/main" id="{A5291894-4BC1-B407-8DB0-856BE3C443F3}"/>
                  </a:ext>
                </a:extLst>
              </p:cNvPr>
              <p:cNvSpPr>
                <a:spLocks noChangeArrowheads="1"/>
              </p:cNvSpPr>
              <p:nvPr/>
            </p:nvSpPr>
            <p:spPr bwMode="auto">
              <a:xfrm>
                <a:off x="3240" y="2095"/>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88" name="Oval 164">
                <a:extLst>
                  <a:ext uri="{FF2B5EF4-FFF2-40B4-BE49-F238E27FC236}">
                    <a16:creationId xmlns:a16="http://schemas.microsoft.com/office/drawing/2014/main" id="{7196C3EF-F42E-C7DE-BBC7-C7D94268A234}"/>
                  </a:ext>
                </a:extLst>
              </p:cNvPr>
              <p:cNvSpPr>
                <a:spLocks noChangeArrowheads="1"/>
              </p:cNvSpPr>
              <p:nvPr/>
            </p:nvSpPr>
            <p:spPr bwMode="auto">
              <a:xfrm>
                <a:off x="3231" y="2076"/>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89" name="Oval 165">
                <a:extLst>
                  <a:ext uri="{FF2B5EF4-FFF2-40B4-BE49-F238E27FC236}">
                    <a16:creationId xmlns:a16="http://schemas.microsoft.com/office/drawing/2014/main" id="{E882FF48-BB8A-9CAC-1B25-E3049B784771}"/>
                  </a:ext>
                </a:extLst>
              </p:cNvPr>
              <p:cNvSpPr>
                <a:spLocks noChangeArrowheads="1"/>
              </p:cNvSpPr>
              <p:nvPr/>
            </p:nvSpPr>
            <p:spPr bwMode="auto">
              <a:xfrm>
                <a:off x="3249" y="2063"/>
                <a:ext cx="16"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0" name="Oval 166">
                <a:extLst>
                  <a:ext uri="{FF2B5EF4-FFF2-40B4-BE49-F238E27FC236}">
                    <a16:creationId xmlns:a16="http://schemas.microsoft.com/office/drawing/2014/main" id="{E115E828-687E-9A9F-E6EF-EE8FDDB1CFC4}"/>
                  </a:ext>
                </a:extLst>
              </p:cNvPr>
              <p:cNvSpPr>
                <a:spLocks noChangeArrowheads="1"/>
              </p:cNvSpPr>
              <p:nvPr/>
            </p:nvSpPr>
            <p:spPr bwMode="auto">
              <a:xfrm>
                <a:off x="3255" y="2079"/>
                <a:ext cx="16"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1" name="Oval 167">
                <a:extLst>
                  <a:ext uri="{FF2B5EF4-FFF2-40B4-BE49-F238E27FC236}">
                    <a16:creationId xmlns:a16="http://schemas.microsoft.com/office/drawing/2014/main" id="{B77BBBF3-3B09-8787-C350-67A418F56954}"/>
                  </a:ext>
                </a:extLst>
              </p:cNvPr>
              <p:cNvSpPr>
                <a:spLocks noChangeArrowheads="1"/>
              </p:cNvSpPr>
              <p:nvPr/>
            </p:nvSpPr>
            <p:spPr bwMode="auto">
              <a:xfrm>
                <a:off x="3274" y="2069"/>
                <a:ext cx="15" cy="17"/>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2" name="Oval 168">
                <a:extLst>
                  <a:ext uri="{FF2B5EF4-FFF2-40B4-BE49-F238E27FC236}">
                    <a16:creationId xmlns:a16="http://schemas.microsoft.com/office/drawing/2014/main" id="{AFDA951E-5B94-53FD-1E9E-F30A7FFC955D}"/>
                  </a:ext>
                </a:extLst>
              </p:cNvPr>
              <p:cNvSpPr>
                <a:spLocks noChangeArrowheads="1"/>
              </p:cNvSpPr>
              <p:nvPr/>
            </p:nvSpPr>
            <p:spPr bwMode="auto">
              <a:xfrm>
                <a:off x="3286" y="2050"/>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3" name="Oval 169">
                <a:extLst>
                  <a:ext uri="{FF2B5EF4-FFF2-40B4-BE49-F238E27FC236}">
                    <a16:creationId xmlns:a16="http://schemas.microsoft.com/office/drawing/2014/main" id="{E8D37557-C64A-E69E-F127-B122E8C0A37B}"/>
                  </a:ext>
                </a:extLst>
              </p:cNvPr>
              <p:cNvSpPr>
                <a:spLocks noChangeArrowheads="1"/>
              </p:cNvSpPr>
              <p:nvPr/>
            </p:nvSpPr>
            <p:spPr bwMode="auto">
              <a:xfrm>
                <a:off x="3292" y="2063"/>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4" name="Oval 170">
                <a:extLst>
                  <a:ext uri="{FF2B5EF4-FFF2-40B4-BE49-F238E27FC236}">
                    <a16:creationId xmlns:a16="http://schemas.microsoft.com/office/drawing/2014/main" id="{AD6601A8-4DC1-BAA8-DF3F-7414BA6ECC72}"/>
                  </a:ext>
                </a:extLst>
              </p:cNvPr>
              <p:cNvSpPr>
                <a:spLocks noChangeArrowheads="1"/>
              </p:cNvSpPr>
              <p:nvPr/>
            </p:nvSpPr>
            <p:spPr bwMode="auto">
              <a:xfrm>
                <a:off x="3337" y="2037"/>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5" name="Oval 171">
                <a:extLst>
                  <a:ext uri="{FF2B5EF4-FFF2-40B4-BE49-F238E27FC236}">
                    <a16:creationId xmlns:a16="http://schemas.microsoft.com/office/drawing/2014/main" id="{742CFB85-50C0-17C3-CEA5-4D1BF7CFF37F}"/>
                  </a:ext>
                </a:extLst>
              </p:cNvPr>
              <p:cNvSpPr>
                <a:spLocks noChangeArrowheads="1"/>
              </p:cNvSpPr>
              <p:nvPr/>
            </p:nvSpPr>
            <p:spPr bwMode="auto">
              <a:xfrm>
                <a:off x="3322" y="2053"/>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6" name="Oval 172">
                <a:extLst>
                  <a:ext uri="{FF2B5EF4-FFF2-40B4-BE49-F238E27FC236}">
                    <a16:creationId xmlns:a16="http://schemas.microsoft.com/office/drawing/2014/main" id="{2FD51D92-7F2E-FC92-8D78-9A162E6169B2}"/>
                  </a:ext>
                </a:extLst>
              </p:cNvPr>
              <p:cNvSpPr>
                <a:spLocks noChangeArrowheads="1"/>
              </p:cNvSpPr>
              <p:nvPr/>
            </p:nvSpPr>
            <p:spPr bwMode="auto">
              <a:xfrm>
                <a:off x="3304" y="2037"/>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7" name="Oval 173">
                <a:extLst>
                  <a:ext uri="{FF2B5EF4-FFF2-40B4-BE49-F238E27FC236}">
                    <a16:creationId xmlns:a16="http://schemas.microsoft.com/office/drawing/2014/main" id="{D112B4E3-620F-0FC7-0015-8827799B3153}"/>
                  </a:ext>
                </a:extLst>
              </p:cNvPr>
              <p:cNvSpPr>
                <a:spLocks noChangeArrowheads="1"/>
              </p:cNvSpPr>
              <p:nvPr/>
            </p:nvSpPr>
            <p:spPr bwMode="auto">
              <a:xfrm>
                <a:off x="3358" y="2044"/>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8" name="Oval 174">
                <a:extLst>
                  <a:ext uri="{FF2B5EF4-FFF2-40B4-BE49-F238E27FC236}">
                    <a16:creationId xmlns:a16="http://schemas.microsoft.com/office/drawing/2014/main" id="{EF2E3009-B1D1-66F9-EACC-5B3C0D109E6A}"/>
                  </a:ext>
                </a:extLst>
              </p:cNvPr>
              <p:cNvSpPr>
                <a:spLocks noChangeArrowheads="1"/>
              </p:cNvSpPr>
              <p:nvPr/>
            </p:nvSpPr>
            <p:spPr bwMode="auto">
              <a:xfrm>
                <a:off x="3382" y="2037"/>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9" name="Oval 175">
                <a:extLst>
                  <a:ext uri="{FF2B5EF4-FFF2-40B4-BE49-F238E27FC236}">
                    <a16:creationId xmlns:a16="http://schemas.microsoft.com/office/drawing/2014/main" id="{8C0BBE93-1958-88DA-425B-55689916A122}"/>
                  </a:ext>
                </a:extLst>
              </p:cNvPr>
              <p:cNvSpPr>
                <a:spLocks noChangeArrowheads="1"/>
              </p:cNvSpPr>
              <p:nvPr/>
            </p:nvSpPr>
            <p:spPr bwMode="auto">
              <a:xfrm>
                <a:off x="3394" y="2012"/>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0" name="Oval 176">
                <a:extLst>
                  <a:ext uri="{FF2B5EF4-FFF2-40B4-BE49-F238E27FC236}">
                    <a16:creationId xmlns:a16="http://schemas.microsoft.com/office/drawing/2014/main" id="{473675E4-1ACE-2B84-9DBE-7B78A87D1C7B}"/>
                  </a:ext>
                </a:extLst>
              </p:cNvPr>
              <p:cNvSpPr>
                <a:spLocks noChangeArrowheads="1"/>
              </p:cNvSpPr>
              <p:nvPr/>
            </p:nvSpPr>
            <p:spPr bwMode="auto">
              <a:xfrm>
                <a:off x="3400" y="2041"/>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1" name="Oval 177">
                <a:extLst>
                  <a:ext uri="{FF2B5EF4-FFF2-40B4-BE49-F238E27FC236}">
                    <a16:creationId xmlns:a16="http://schemas.microsoft.com/office/drawing/2014/main" id="{08EAE893-1C21-347B-0098-94CB4142ADEE}"/>
                  </a:ext>
                </a:extLst>
              </p:cNvPr>
              <p:cNvSpPr>
                <a:spLocks noChangeArrowheads="1"/>
              </p:cNvSpPr>
              <p:nvPr/>
            </p:nvSpPr>
            <p:spPr bwMode="auto">
              <a:xfrm>
                <a:off x="3421" y="2044"/>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2" name="Oval 178">
                <a:extLst>
                  <a:ext uri="{FF2B5EF4-FFF2-40B4-BE49-F238E27FC236}">
                    <a16:creationId xmlns:a16="http://schemas.microsoft.com/office/drawing/2014/main" id="{7F549461-3CCE-2679-0098-373233571907}"/>
                  </a:ext>
                </a:extLst>
              </p:cNvPr>
              <p:cNvSpPr>
                <a:spLocks noChangeArrowheads="1"/>
              </p:cNvSpPr>
              <p:nvPr/>
            </p:nvSpPr>
            <p:spPr bwMode="auto">
              <a:xfrm>
                <a:off x="3439" y="2041"/>
                <a:ext cx="16"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3" name="Oval 179">
                <a:extLst>
                  <a:ext uri="{FF2B5EF4-FFF2-40B4-BE49-F238E27FC236}">
                    <a16:creationId xmlns:a16="http://schemas.microsoft.com/office/drawing/2014/main" id="{CD605B4D-2EEE-DA56-F390-65519F9BCF7C}"/>
                  </a:ext>
                </a:extLst>
              </p:cNvPr>
              <p:cNvSpPr>
                <a:spLocks noChangeArrowheads="1"/>
              </p:cNvSpPr>
              <p:nvPr/>
            </p:nvSpPr>
            <p:spPr bwMode="auto">
              <a:xfrm>
                <a:off x="3421" y="2018"/>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4" name="Oval 180">
                <a:extLst>
                  <a:ext uri="{FF2B5EF4-FFF2-40B4-BE49-F238E27FC236}">
                    <a16:creationId xmlns:a16="http://schemas.microsoft.com/office/drawing/2014/main" id="{7C8F588C-7D12-894E-56F4-BCF13EFA4D78}"/>
                  </a:ext>
                </a:extLst>
              </p:cNvPr>
              <p:cNvSpPr>
                <a:spLocks noChangeArrowheads="1"/>
              </p:cNvSpPr>
              <p:nvPr/>
            </p:nvSpPr>
            <p:spPr bwMode="auto">
              <a:xfrm>
                <a:off x="3461" y="2024"/>
                <a:ext cx="15" cy="17"/>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5" name="Oval 181">
                <a:extLst>
                  <a:ext uri="{FF2B5EF4-FFF2-40B4-BE49-F238E27FC236}">
                    <a16:creationId xmlns:a16="http://schemas.microsoft.com/office/drawing/2014/main" id="{0D52E26A-57BB-68AC-FE8F-969DF7B5BECE}"/>
                  </a:ext>
                </a:extLst>
              </p:cNvPr>
              <p:cNvSpPr>
                <a:spLocks noChangeArrowheads="1"/>
              </p:cNvSpPr>
              <p:nvPr/>
            </p:nvSpPr>
            <p:spPr bwMode="auto">
              <a:xfrm>
                <a:off x="3479" y="1999"/>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6" name="Oval 182">
                <a:extLst>
                  <a:ext uri="{FF2B5EF4-FFF2-40B4-BE49-F238E27FC236}">
                    <a16:creationId xmlns:a16="http://schemas.microsoft.com/office/drawing/2014/main" id="{1DABA64F-A93B-B991-14FE-2DBD5C95F7FB}"/>
                  </a:ext>
                </a:extLst>
              </p:cNvPr>
              <p:cNvSpPr>
                <a:spLocks noChangeArrowheads="1"/>
              </p:cNvSpPr>
              <p:nvPr/>
            </p:nvSpPr>
            <p:spPr bwMode="auto">
              <a:xfrm>
                <a:off x="3455" y="1999"/>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7" name="Oval 183">
                <a:extLst>
                  <a:ext uri="{FF2B5EF4-FFF2-40B4-BE49-F238E27FC236}">
                    <a16:creationId xmlns:a16="http://schemas.microsoft.com/office/drawing/2014/main" id="{B16E6E7C-ED5B-4261-39B2-8ADAAE755488}"/>
                  </a:ext>
                </a:extLst>
              </p:cNvPr>
              <p:cNvSpPr>
                <a:spLocks noChangeArrowheads="1"/>
              </p:cNvSpPr>
              <p:nvPr/>
            </p:nvSpPr>
            <p:spPr bwMode="auto">
              <a:xfrm>
                <a:off x="3470" y="1902"/>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8" name="Oval 184">
                <a:extLst>
                  <a:ext uri="{FF2B5EF4-FFF2-40B4-BE49-F238E27FC236}">
                    <a16:creationId xmlns:a16="http://schemas.microsoft.com/office/drawing/2014/main" id="{607F336F-E44E-54DC-B895-25125CFDDFE7}"/>
                  </a:ext>
                </a:extLst>
              </p:cNvPr>
              <p:cNvSpPr>
                <a:spLocks noChangeArrowheads="1"/>
              </p:cNvSpPr>
              <p:nvPr/>
            </p:nvSpPr>
            <p:spPr bwMode="auto">
              <a:xfrm>
                <a:off x="3539" y="1758"/>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9" name="Oval 185">
                <a:extLst>
                  <a:ext uri="{FF2B5EF4-FFF2-40B4-BE49-F238E27FC236}">
                    <a16:creationId xmlns:a16="http://schemas.microsoft.com/office/drawing/2014/main" id="{D1D686D7-B3CD-5CA6-6C15-7E39E956333A}"/>
                  </a:ext>
                </a:extLst>
              </p:cNvPr>
              <p:cNvSpPr>
                <a:spLocks noChangeArrowheads="1"/>
              </p:cNvSpPr>
              <p:nvPr/>
            </p:nvSpPr>
            <p:spPr bwMode="auto">
              <a:xfrm>
                <a:off x="3439" y="2015"/>
                <a:ext cx="16"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0" name="Oval 186">
                <a:extLst>
                  <a:ext uri="{FF2B5EF4-FFF2-40B4-BE49-F238E27FC236}">
                    <a16:creationId xmlns:a16="http://schemas.microsoft.com/office/drawing/2014/main" id="{82226C0B-74AF-D206-C41A-0099FC770F31}"/>
                  </a:ext>
                </a:extLst>
              </p:cNvPr>
              <p:cNvSpPr>
                <a:spLocks noChangeArrowheads="1"/>
              </p:cNvSpPr>
              <p:nvPr/>
            </p:nvSpPr>
            <p:spPr bwMode="auto">
              <a:xfrm>
                <a:off x="3494" y="1915"/>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1" name="Oval 187">
                <a:extLst>
                  <a:ext uri="{FF2B5EF4-FFF2-40B4-BE49-F238E27FC236}">
                    <a16:creationId xmlns:a16="http://schemas.microsoft.com/office/drawing/2014/main" id="{EEDB08DD-3B8A-0CAC-E9A7-89DEDB95E571}"/>
                  </a:ext>
                </a:extLst>
              </p:cNvPr>
              <p:cNvSpPr>
                <a:spLocks noChangeArrowheads="1"/>
              </p:cNvSpPr>
              <p:nvPr/>
            </p:nvSpPr>
            <p:spPr bwMode="auto">
              <a:xfrm>
                <a:off x="3497" y="1880"/>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2" name="Oval 188">
                <a:extLst>
                  <a:ext uri="{FF2B5EF4-FFF2-40B4-BE49-F238E27FC236}">
                    <a16:creationId xmlns:a16="http://schemas.microsoft.com/office/drawing/2014/main" id="{A9884333-9A37-F1AB-D3F5-5EEB2DAACD8A}"/>
                  </a:ext>
                </a:extLst>
              </p:cNvPr>
              <p:cNvSpPr>
                <a:spLocks noChangeArrowheads="1"/>
              </p:cNvSpPr>
              <p:nvPr/>
            </p:nvSpPr>
            <p:spPr bwMode="auto">
              <a:xfrm>
                <a:off x="3500" y="1854"/>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3" name="Oval 189">
                <a:extLst>
                  <a:ext uri="{FF2B5EF4-FFF2-40B4-BE49-F238E27FC236}">
                    <a16:creationId xmlns:a16="http://schemas.microsoft.com/office/drawing/2014/main" id="{EEE28DF4-5D6C-9EF2-3574-0E036EE3216E}"/>
                  </a:ext>
                </a:extLst>
              </p:cNvPr>
              <p:cNvSpPr>
                <a:spLocks noChangeArrowheads="1"/>
              </p:cNvSpPr>
              <p:nvPr/>
            </p:nvSpPr>
            <p:spPr bwMode="auto">
              <a:xfrm>
                <a:off x="3509" y="1828"/>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4" name="Oval 190">
                <a:extLst>
                  <a:ext uri="{FF2B5EF4-FFF2-40B4-BE49-F238E27FC236}">
                    <a16:creationId xmlns:a16="http://schemas.microsoft.com/office/drawing/2014/main" id="{1C900968-4EF9-35F7-DC49-870F10FCCB8D}"/>
                  </a:ext>
                </a:extLst>
              </p:cNvPr>
              <p:cNvSpPr>
                <a:spLocks noChangeArrowheads="1"/>
              </p:cNvSpPr>
              <p:nvPr/>
            </p:nvSpPr>
            <p:spPr bwMode="auto">
              <a:xfrm>
                <a:off x="3524" y="1812"/>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5" name="Oval 191">
                <a:extLst>
                  <a:ext uri="{FF2B5EF4-FFF2-40B4-BE49-F238E27FC236}">
                    <a16:creationId xmlns:a16="http://schemas.microsoft.com/office/drawing/2014/main" id="{52FC6D71-C35E-4473-ABDF-3BD9AEA652DC}"/>
                  </a:ext>
                </a:extLst>
              </p:cNvPr>
              <p:cNvSpPr>
                <a:spLocks noChangeArrowheads="1"/>
              </p:cNvSpPr>
              <p:nvPr/>
            </p:nvSpPr>
            <p:spPr bwMode="auto">
              <a:xfrm>
                <a:off x="3536" y="1790"/>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6" name="Oval 192">
                <a:extLst>
                  <a:ext uri="{FF2B5EF4-FFF2-40B4-BE49-F238E27FC236}">
                    <a16:creationId xmlns:a16="http://schemas.microsoft.com/office/drawing/2014/main" id="{A916C0DC-AABE-A6BB-1DF0-F94EE6BD57C1}"/>
                  </a:ext>
                </a:extLst>
              </p:cNvPr>
              <p:cNvSpPr>
                <a:spLocks noChangeArrowheads="1"/>
              </p:cNvSpPr>
              <p:nvPr/>
            </p:nvSpPr>
            <p:spPr bwMode="auto">
              <a:xfrm>
                <a:off x="3560" y="1783"/>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7" name="Oval 193">
                <a:extLst>
                  <a:ext uri="{FF2B5EF4-FFF2-40B4-BE49-F238E27FC236}">
                    <a16:creationId xmlns:a16="http://schemas.microsoft.com/office/drawing/2014/main" id="{77B7220F-6212-8A83-1897-9E3CEE745A1C}"/>
                  </a:ext>
                </a:extLst>
              </p:cNvPr>
              <p:cNvSpPr>
                <a:spLocks noChangeArrowheads="1"/>
              </p:cNvSpPr>
              <p:nvPr/>
            </p:nvSpPr>
            <p:spPr bwMode="auto">
              <a:xfrm>
                <a:off x="3569" y="1758"/>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8" name="Oval 194">
                <a:extLst>
                  <a:ext uri="{FF2B5EF4-FFF2-40B4-BE49-F238E27FC236}">
                    <a16:creationId xmlns:a16="http://schemas.microsoft.com/office/drawing/2014/main" id="{930C0FE6-773B-C2A9-1795-84AB792BEC68}"/>
                  </a:ext>
                </a:extLst>
              </p:cNvPr>
              <p:cNvSpPr>
                <a:spLocks noChangeArrowheads="1"/>
              </p:cNvSpPr>
              <p:nvPr/>
            </p:nvSpPr>
            <p:spPr bwMode="auto">
              <a:xfrm>
                <a:off x="3596" y="1741"/>
                <a:ext cx="15" cy="17"/>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9" name="Oval 195">
                <a:extLst>
                  <a:ext uri="{FF2B5EF4-FFF2-40B4-BE49-F238E27FC236}">
                    <a16:creationId xmlns:a16="http://schemas.microsoft.com/office/drawing/2014/main" id="{FA3CB969-E1EA-122C-064F-5C1ACA079815}"/>
                  </a:ext>
                </a:extLst>
              </p:cNvPr>
              <p:cNvSpPr>
                <a:spLocks noChangeArrowheads="1"/>
              </p:cNvSpPr>
              <p:nvPr/>
            </p:nvSpPr>
            <p:spPr bwMode="auto">
              <a:xfrm>
                <a:off x="3590" y="1758"/>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0" name="Oval 196">
                <a:extLst>
                  <a:ext uri="{FF2B5EF4-FFF2-40B4-BE49-F238E27FC236}">
                    <a16:creationId xmlns:a16="http://schemas.microsoft.com/office/drawing/2014/main" id="{519B300F-C262-1D1B-5E70-52DFB73B10C9}"/>
                  </a:ext>
                </a:extLst>
              </p:cNvPr>
              <p:cNvSpPr>
                <a:spLocks noChangeArrowheads="1"/>
              </p:cNvSpPr>
              <p:nvPr/>
            </p:nvSpPr>
            <p:spPr bwMode="auto">
              <a:xfrm>
                <a:off x="3623" y="1741"/>
                <a:ext cx="15" cy="17"/>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1" name="Oval 197">
                <a:extLst>
                  <a:ext uri="{FF2B5EF4-FFF2-40B4-BE49-F238E27FC236}">
                    <a16:creationId xmlns:a16="http://schemas.microsoft.com/office/drawing/2014/main" id="{8630453B-B739-95D7-A3E9-7086EF1D5980}"/>
                  </a:ext>
                </a:extLst>
              </p:cNvPr>
              <p:cNvSpPr>
                <a:spLocks noChangeArrowheads="1"/>
              </p:cNvSpPr>
              <p:nvPr/>
            </p:nvSpPr>
            <p:spPr bwMode="auto">
              <a:xfrm>
                <a:off x="3650" y="1741"/>
                <a:ext cx="16" cy="17"/>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2" name="Oval 198">
                <a:extLst>
                  <a:ext uri="{FF2B5EF4-FFF2-40B4-BE49-F238E27FC236}">
                    <a16:creationId xmlns:a16="http://schemas.microsoft.com/office/drawing/2014/main" id="{B63086DB-E98D-9BEC-C128-A2E597558D0A}"/>
                  </a:ext>
                </a:extLst>
              </p:cNvPr>
              <p:cNvSpPr>
                <a:spLocks noChangeArrowheads="1"/>
              </p:cNvSpPr>
              <p:nvPr/>
            </p:nvSpPr>
            <p:spPr bwMode="auto">
              <a:xfrm>
                <a:off x="3678" y="1735"/>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3" name="Oval 199">
                <a:extLst>
                  <a:ext uri="{FF2B5EF4-FFF2-40B4-BE49-F238E27FC236}">
                    <a16:creationId xmlns:a16="http://schemas.microsoft.com/office/drawing/2014/main" id="{ACAC2159-A07D-AAAF-AC73-706117932CBA}"/>
                  </a:ext>
                </a:extLst>
              </p:cNvPr>
              <p:cNvSpPr>
                <a:spLocks noChangeArrowheads="1"/>
              </p:cNvSpPr>
              <p:nvPr/>
            </p:nvSpPr>
            <p:spPr bwMode="auto">
              <a:xfrm>
                <a:off x="3699" y="1732"/>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4" name="Oval 200">
                <a:extLst>
                  <a:ext uri="{FF2B5EF4-FFF2-40B4-BE49-F238E27FC236}">
                    <a16:creationId xmlns:a16="http://schemas.microsoft.com/office/drawing/2014/main" id="{503BE074-2004-6314-E704-3C581FC1761B}"/>
                  </a:ext>
                </a:extLst>
              </p:cNvPr>
              <p:cNvSpPr>
                <a:spLocks noChangeArrowheads="1"/>
              </p:cNvSpPr>
              <p:nvPr/>
            </p:nvSpPr>
            <p:spPr bwMode="auto">
              <a:xfrm>
                <a:off x="3714" y="1745"/>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5" name="Oval 201">
                <a:extLst>
                  <a:ext uri="{FF2B5EF4-FFF2-40B4-BE49-F238E27FC236}">
                    <a16:creationId xmlns:a16="http://schemas.microsoft.com/office/drawing/2014/main" id="{4FEA9BA2-72B6-D05C-B64A-D3307BAC5A21}"/>
                  </a:ext>
                </a:extLst>
              </p:cNvPr>
              <p:cNvSpPr>
                <a:spLocks noChangeArrowheads="1"/>
              </p:cNvSpPr>
              <p:nvPr/>
            </p:nvSpPr>
            <p:spPr bwMode="auto">
              <a:xfrm>
                <a:off x="3738" y="1738"/>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6" name="Oval 202">
                <a:extLst>
                  <a:ext uri="{FF2B5EF4-FFF2-40B4-BE49-F238E27FC236}">
                    <a16:creationId xmlns:a16="http://schemas.microsoft.com/office/drawing/2014/main" id="{52148BBE-7EB2-6C2B-FD62-67FFBD993E95}"/>
                  </a:ext>
                </a:extLst>
              </p:cNvPr>
              <p:cNvSpPr>
                <a:spLocks noChangeArrowheads="1"/>
              </p:cNvSpPr>
              <p:nvPr/>
            </p:nvSpPr>
            <p:spPr bwMode="auto">
              <a:xfrm>
                <a:off x="3741" y="1754"/>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7" name="Oval 203">
                <a:extLst>
                  <a:ext uri="{FF2B5EF4-FFF2-40B4-BE49-F238E27FC236}">
                    <a16:creationId xmlns:a16="http://schemas.microsoft.com/office/drawing/2014/main" id="{2E284A50-EF03-56CF-0AB1-E81BB1DD8116}"/>
                  </a:ext>
                </a:extLst>
              </p:cNvPr>
              <p:cNvSpPr>
                <a:spLocks noChangeArrowheads="1"/>
              </p:cNvSpPr>
              <p:nvPr/>
            </p:nvSpPr>
            <p:spPr bwMode="auto">
              <a:xfrm>
                <a:off x="3768" y="1764"/>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8" name="Oval 204">
                <a:extLst>
                  <a:ext uri="{FF2B5EF4-FFF2-40B4-BE49-F238E27FC236}">
                    <a16:creationId xmlns:a16="http://schemas.microsoft.com/office/drawing/2014/main" id="{06AC8C55-083B-4CB6-5B71-BAC4E7B25331}"/>
                  </a:ext>
                </a:extLst>
              </p:cNvPr>
              <p:cNvSpPr>
                <a:spLocks noChangeArrowheads="1"/>
              </p:cNvSpPr>
              <p:nvPr/>
            </p:nvSpPr>
            <p:spPr bwMode="auto">
              <a:xfrm>
                <a:off x="3777" y="1741"/>
                <a:ext cx="15" cy="17"/>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38" name="Group 205">
              <a:extLst>
                <a:ext uri="{FF2B5EF4-FFF2-40B4-BE49-F238E27FC236}">
                  <a16:creationId xmlns:a16="http://schemas.microsoft.com/office/drawing/2014/main" id="{DA146243-77DA-7E5D-6C64-A46F1A24A0AA}"/>
                </a:ext>
              </a:extLst>
            </p:cNvPr>
            <p:cNvGrpSpPr>
              <a:grpSpLocks/>
            </p:cNvGrpSpPr>
            <p:nvPr/>
          </p:nvGrpSpPr>
          <p:grpSpPr bwMode="auto">
            <a:xfrm>
              <a:off x="3096" y="1381"/>
              <a:ext cx="983" cy="1782"/>
              <a:chOff x="3096" y="1381"/>
              <a:chExt cx="983" cy="1782"/>
            </a:xfrm>
          </p:grpSpPr>
          <p:sp>
            <p:nvSpPr>
              <p:cNvPr id="229" name="Oval 206">
                <a:extLst>
                  <a:ext uri="{FF2B5EF4-FFF2-40B4-BE49-F238E27FC236}">
                    <a16:creationId xmlns:a16="http://schemas.microsoft.com/office/drawing/2014/main" id="{456557F1-FC3D-791C-076B-E7A6F724396C}"/>
                  </a:ext>
                </a:extLst>
              </p:cNvPr>
              <p:cNvSpPr>
                <a:spLocks noChangeArrowheads="1"/>
              </p:cNvSpPr>
              <p:nvPr/>
            </p:nvSpPr>
            <p:spPr bwMode="auto">
              <a:xfrm>
                <a:off x="3759" y="1722"/>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0" name="Oval 207">
                <a:extLst>
                  <a:ext uri="{FF2B5EF4-FFF2-40B4-BE49-F238E27FC236}">
                    <a16:creationId xmlns:a16="http://schemas.microsoft.com/office/drawing/2014/main" id="{4A8BDD00-ED4B-94FF-D8A5-153904A2CD1A}"/>
                  </a:ext>
                </a:extLst>
              </p:cNvPr>
              <p:cNvSpPr>
                <a:spLocks noChangeArrowheads="1"/>
              </p:cNvSpPr>
              <p:nvPr/>
            </p:nvSpPr>
            <p:spPr bwMode="auto">
              <a:xfrm>
                <a:off x="3798" y="1751"/>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1" name="Oval 208">
                <a:extLst>
                  <a:ext uri="{FF2B5EF4-FFF2-40B4-BE49-F238E27FC236}">
                    <a16:creationId xmlns:a16="http://schemas.microsoft.com/office/drawing/2014/main" id="{BCA806AF-875C-1458-B0CD-005A2EE347CF}"/>
                  </a:ext>
                </a:extLst>
              </p:cNvPr>
              <p:cNvSpPr>
                <a:spLocks noChangeArrowheads="1"/>
              </p:cNvSpPr>
              <p:nvPr/>
            </p:nvSpPr>
            <p:spPr bwMode="auto">
              <a:xfrm>
                <a:off x="3804" y="1767"/>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2" name="Oval 209">
                <a:extLst>
                  <a:ext uri="{FF2B5EF4-FFF2-40B4-BE49-F238E27FC236}">
                    <a16:creationId xmlns:a16="http://schemas.microsoft.com/office/drawing/2014/main" id="{2BAEF4EB-C5B5-5CFB-44E3-FD57C0EA7D37}"/>
                  </a:ext>
                </a:extLst>
              </p:cNvPr>
              <p:cNvSpPr>
                <a:spLocks noChangeArrowheads="1"/>
              </p:cNvSpPr>
              <p:nvPr/>
            </p:nvSpPr>
            <p:spPr bwMode="auto">
              <a:xfrm>
                <a:off x="3840" y="1770"/>
                <a:ext cx="16"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3" name="Oval 210">
                <a:extLst>
                  <a:ext uri="{FF2B5EF4-FFF2-40B4-BE49-F238E27FC236}">
                    <a16:creationId xmlns:a16="http://schemas.microsoft.com/office/drawing/2014/main" id="{160CA2F8-F3C3-6D3D-9CCA-B1700530E2CE}"/>
                  </a:ext>
                </a:extLst>
              </p:cNvPr>
              <p:cNvSpPr>
                <a:spLocks noChangeArrowheads="1"/>
              </p:cNvSpPr>
              <p:nvPr/>
            </p:nvSpPr>
            <p:spPr bwMode="auto">
              <a:xfrm>
                <a:off x="3883" y="1764"/>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4" name="Oval 211">
                <a:extLst>
                  <a:ext uri="{FF2B5EF4-FFF2-40B4-BE49-F238E27FC236}">
                    <a16:creationId xmlns:a16="http://schemas.microsoft.com/office/drawing/2014/main" id="{E3C8DE1C-08B1-5FAF-2F66-6691CF7BFA8E}"/>
                  </a:ext>
                </a:extLst>
              </p:cNvPr>
              <p:cNvSpPr>
                <a:spLocks noChangeArrowheads="1"/>
              </p:cNvSpPr>
              <p:nvPr/>
            </p:nvSpPr>
            <p:spPr bwMode="auto">
              <a:xfrm>
                <a:off x="3862" y="1761"/>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5" name="Oval 212">
                <a:extLst>
                  <a:ext uri="{FF2B5EF4-FFF2-40B4-BE49-F238E27FC236}">
                    <a16:creationId xmlns:a16="http://schemas.microsoft.com/office/drawing/2014/main" id="{ED9A1894-7B83-8B37-AC26-AA2622A6E143}"/>
                  </a:ext>
                </a:extLst>
              </p:cNvPr>
              <p:cNvSpPr>
                <a:spLocks noChangeArrowheads="1"/>
              </p:cNvSpPr>
              <p:nvPr/>
            </p:nvSpPr>
            <p:spPr bwMode="auto">
              <a:xfrm>
                <a:off x="3919" y="1709"/>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6" name="Oval 213">
                <a:extLst>
                  <a:ext uri="{FF2B5EF4-FFF2-40B4-BE49-F238E27FC236}">
                    <a16:creationId xmlns:a16="http://schemas.microsoft.com/office/drawing/2014/main" id="{A2B181DC-31AE-1AB2-C855-FFEB5B859371}"/>
                  </a:ext>
                </a:extLst>
              </p:cNvPr>
              <p:cNvSpPr>
                <a:spLocks noChangeArrowheads="1"/>
              </p:cNvSpPr>
              <p:nvPr/>
            </p:nvSpPr>
            <p:spPr bwMode="auto">
              <a:xfrm>
                <a:off x="3931" y="1725"/>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7" name="Oval 214">
                <a:extLst>
                  <a:ext uri="{FF2B5EF4-FFF2-40B4-BE49-F238E27FC236}">
                    <a16:creationId xmlns:a16="http://schemas.microsoft.com/office/drawing/2014/main" id="{BF38F686-A884-72EA-251C-9B74D117088C}"/>
                  </a:ext>
                </a:extLst>
              </p:cNvPr>
              <p:cNvSpPr>
                <a:spLocks noChangeArrowheads="1"/>
              </p:cNvSpPr>
              <p:nvPr/>
            </p:nvSpPr>
            <p:spPr bwMode="auto">
              <a:xfrm>
                <a:off x="3949" y="1684"/>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8" name="Oval 215">
                <a:extLst>
                  <a:ext uri="{FF2B5EF4-FFF2-40B4-BE49-F238E27FC236}">
                    <a16:creationId xmlns:a16="http://schemas.microsoft.com/office/drawing/2014/main" id="{931E969E-B2FB-9A7C-B561-800716674D30}"/>
                  </a:ext>
                </a:extLst>
              </p:cNvPr>
              <p:cNvSpPr>
                <a:spLocks noChangeArrowheads="1"/>
              </p:cNvSpPr>
              <p:nvPr/>
            </p:nvSpPr>
            <p:spPr bwMode="auto">
              <a:xfrm>
                <a:off x="3949" y="1648"/>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9" name="Oval 216">
                <a:extLst>
                  <a:ext uri="{FF2B5EF4-FFF2-40B4-BE49-F238E27FC236}">
                    <a16:creationId xmlns:a16="http://schemas.microsoft.com/office/drawing/2014/main" id="{0F2AB034-8EA0-22CA-8FBD-EC3489821029}"/>
                  </a:ext>
                </a:extLst>
              </p:cNvPr>
              <p:cNvSpPr>
                <a:spLocks noChangeArrowheads="1"/>
              </p:cNvSpPr>
              <p:nvPr/>
            </p:nvSpPr>
            <p:spPr bwMode="auto">
              <a:xfrm>
                <a:off x="3967" y="1613"/>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0" name="Oval 217">
                <a:extLst>
                  <a:ext uri="{FF2B5EF4-FFF2-40B4-BE49-F238E27FC236}">
                    <a16:creationId xmlns:a16="http://schemas.microsoft.com/office/drawing/2014/main" id="{3A94ABC5-F735-E64B-E65C-D1E67C48FEF8}"/>
                  </a:ext>
                </a:extLst>
              </p:cNvPr>
              <p:cNvSpPr>
                <a:spLocks noChangeArrowheads="1"/>
              </p:cNvSpPr>
              <p:nvPr/>
            </p:nvSpPr>
            <p:spPr bwMode="auto">
              <a:xfrm>
                <a:off x="3967" y="1571"/>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1" name="Oval 218">
                <a:extLst>
                  <a:ext uri="{FF2B5EF4-FFF2-40B4-BE49-F238E27FC236}">
                    <a16:creationId xmlns:a16="http://schemas.microsoft.com/office/drawing/2014/main" id="{3AE0FBFA-184B-B05E-4065-734B6B2F4846}"/>
                  </a:ext>
                </a:extLst>
              </p:cNvPr>
              <p:cNvSpPr>
                <a:spLocks noChangeArrowheads="1"/>
              </p:cNvSpPr>
              <p:nvPr/>
            </p:nvSpPr>
            <p:spPr bwMode="auto">
              <a:xfrm>
                <a:off x="3964" y="1529"/>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2" name="Oval 219">
                <a:extLst>
                  <a:ext uri="{FF2B5EF4-FFF2-40B4-BE49-F238E27FC236}">
                    <a16:creationId xmlns:a16="http://schemas.microsoft.com/office/drawing/2014/main" id="{4864A157-94AE-6969-7215-6CD7EBE72F64}"/>
                  </a:ext>
                </a:extLst>
              </p:cNvPr>
              <p:cNvSpPr>
                <a:spLocks noChangeArrowheads="1"/>
              </p:cNvSpPr>
              <p:nvPr/>
            </p:nvSpPr>
            <p:spPr bwMode="auto">
              <a:xfrm>
                <a:off x="3952" y="1555"/>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3" name="Oval 220">
                <a:extLst>
                  <a:ext uri="{FF2B5EF4-FFF2-40B4-BE49-F238E27FC236}">
                    <a16:creationId xmlns:a16="http://schemas.microsoft.com/office/drawing/2014/main" id="{3D4FEB5E-C61B-85C8-BA3C-4DBA8BF9D0C6}"/>
                  </a:ext>
                </a:extLst>
              </p:cNvPr>
              <p:cNvSpPr>
                <a:spLocks noChangeArrowheads="1"/>
              </p:cNvSpPr>
              <p:nvPr/>
            </p:nvSpPr>
            <p:spPr bwMode="auto">
              <a:xfrm>
                <a:off x="3952" y="1587"/>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4" name="Oval 221">
                <a:extLst>
                  <a:ext uri="{FF2B5EF4-FFF2-40B4-BE49-F238E27FC236}">
                    <a16:creationId xmlns:a16="http://schemas.microsoft.com/office/drawing/2014/main" id="{97EBC6D6-098D-DFCC-0A50-4D1F71AC5DA4}"/>
                  </a:ext>
                </a:extLst>
              </p:cNvPr>
              <p:cNvSpPr>
                <a:spLocks noChangeArrowheads="1"/>
              </p:cNvSpPr>
              <p:nvPr/>
            </p:nvSpPr>
            <p:spPr bwMode="auto">
              <a:xfrm>
                <a:off x="3964" y="1632"/>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5" name="Oval 222">
                <a:extLst>
                  <a:ext uri="{FF2B5EF4-FFF2-40B4-BE49-F238E27FC236}">
                    <a16:creationId xmlns:a16="http://schemas.microsoft.com/office/drawing/2014/main" id="{75046DAE-18F2-318E-09DD-BD5B810AC1BE}"/>
                  </a:ext>
                </a:extLst>
              </p:cNvPr>
              <p:cNvSpPr>
                <a:spLocks noChangeArrowheads="1"/>
              </p:cNvSpPr>
              <p:nvPr/>
            </p:nvSpPr>
            <p:spPr bwMode="auto">
              <a:xfrm>
                <a:off x="3964" y="1664"/>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6" name="Oval 223">
                <a:extLst>
                  <a:ext uri="{FF2B5EF4-FFF2-40B4-BE49-F238E27FC236}">
                    <a16:creationId xmlns:a16="http://schemas.microsoft.com/office/drawing/2014/main" id="{FE60D613-0407-EBDF-31A9-F6EF8571ECE5}"/>
                  </a:ext>
                </a:extLst>
              </p:cNvPr>
              <p:cNvSpPr>
                <a:spLocks noChangeArrowheads="1"/>
              </p:cNvSpPr>
              <p:nvPr/>
            </p:nvSpPr>
            <p:spPr bwMode="auto">
              <a:xfrm>
                <a:off x="3946" y="1706"/>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7" name="Oval 224">
                <a:extLst>
                  <a:ext uri="{FF2B5EF4-FFF2-40B4-BE49-F238E27FC236}">
                    <a16:creationId xmlns:a16="http://schemas.microsoft.com/office/drawing/2014/main" id="{1DCB3DB9-0F03-B67A-91F7-74A22E6D8570}"/>
                  </a:ext>
                </a:extLst>
              </p:cNvPr>
              <p:cNvSpPr>
                <a:spLocks noChangeArrowheads="1"/>
              </p:cNvSpPr>
              <p:nvPr/>
            </p:nvSpPr>
            <p:spPr bwMode="auto">
              <a:xfrm>
                <a:off x="3856" y="1741"/>
                <a:ext cx="15" cy="17"/>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8" name="Oval 225">
                <a:extLst>
                  <a:ext uri="{FF2B5EF4-FFF2-40B4-BE49-F238E27FC236}">
                    <a16:creationId xmlns:a16="http://schemas.microsoft.com/office/drawing/2014/main" id="{35319BE8-31F6-7C01-BA0C-B89D98F744AB}"/>
                  </a:ext>
                </a:extLst>
              </p:cNvPr>
              <p:cNvSpPr>
                <a:spLocks noChangeArrowheads="1"/>
              </p:cNvSpPr>
              <p:nvPr/>
            </p:nvSpPr>
            <p:spPr bwMode="auto">
              <a:xfrm>
                <a:off x="3822" y="1770"/>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9" name="Oval 226">
                <a:extLst>
                  <a:ext uri="{FF2B5EF4-FFF2-40B4-BE49-F238E27FC236}">
                    <a16:creationId xmlns:a16="http://schemas.microsoft.com/office/drawing/2014/main" id="{DEFA0458-9C8B-0535-4C21-10A61B9A36C2}"/>
                  </a:ext>
                </a:extLst>
              </p:cNvPr>
              <p:cNvSpPr>
                <a:spLocks noChangeArrowheads="1"/>
              </p:cNvSpPr>
              <p:nvPr/>
            </p:nvSpPr>
            <p:spPr bwMode="auto">
              <a:xfrm>
                <a:off x="3786" y="1764"/>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0" name="Oval 227">
                <a:extLst>
                  <a:ext uri="{FF2B5EF4-FFF2-40B4-BE49-F238E27FC236}">
                    <a16:creationId xmlns:a16="http://schemas.microsoft.com/office/drawing/2014/main" id="{67E33EC4-60BB-91CD-CA8A-DEA834EA99C2}"/>
                  </a:ext>
                </a:extLst>
              </p:cNvPr>
              <p:cNvSpPr>
                <a:spLocks noChangeArrowheads="1"/>
              </p:cNvSpPr>
              <p:nvPr/>
            </p:nvSpPr>
            <p:spPr bwMode="auto">
              <a:xfrm>
                <a:off x="3904" y="1735"/>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1" name="Oval 228">
                <a:extLst>
                  <a:ext uri="{FF2B5EF4-FFF2-40B4-BE49-F238E27FC236}">
                    <a16:creationId xmlns:a16="http://schemas.microsoft.com/office/drawing/2014/main" id="{849B4CDF-20F1-48C5-A5E8-00100648A468}"/>
                  </a:ext>
                </a:extLst>
              </p:cNvPr>
              <p:cNvSpPr>
                <a:spLocks noChangeArrowheads="1"/>
              </p:cNvSpPr>
              <p:nvPr/>
            </p:nvSpPr>
            <p:spPr bwMode="auto">
              <a:xfrm>
                <a:off x="3916" y="1751"/>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2" name="Oval 229">
                <a:extLst>
                  <a:ext uri="{FF2B5EF4-FFF2-40B4-BE49-F238E27FC236}">
                    <a16:creationId xmlns:a16="http://schemas.microsoft.com/office/drawing/2014/main" id="{46ABD30D-80DE-0DDE-5E0B-A331294CD49F}"/>
                  </a:ext>
                </a:extLst>
              </p:cNvPr>
              <p:cNvSpPr>
                <a:spLocks noChangeArrowheads="1"/>
              </p:cNvSpPr>
              <p:nvPr/>
            </p:nvSpPr>
            <p:spPr bwMode="auto">
              <a:xfrm>
                <a:off x="3482" y="1944"/>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3" name="Oval 230">
                <a:extLst>
                  <a:ext uri="{FF2B5EF4-FFF2-40B4-BE49-F238E27FC236}">
                    <a16:creationId xmlns:a16="http://schemas.microsoft.com/office/drawing/2014/main" id="{9AEAB69D-8D99-4BCA-AE61-35D970203E65}"/>
                  </a:ext>
                </a:extLst>
              </p:cNvPr>
              <p:cNvSpPr>
                <a:spLocks noChangeArrowheads="1"/>
              </p:cNvSpPr>
              <p:nvPr/>
            </p:nvSpPr>
            <p:spPr bwMode="auto">
              <a:xfrm>
                <a:off x="3482" y="1970"/>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4" name="Oval 231">
                <a:extLst>
                  <a:ext uri="{FF2B5EF4-FFF2-40B4-BE49-F238E27FC236}">
                    <a16:creationId xmlns:a16="http://schemas.microsoft.com/office/drawing/2014/main" id="{88448E6E-01EF-F2AE-8C9E-E398ECE79850}"/>
                  </a:ext>
                </a:extLst>
              </p:cNvPr>
              <p:cNvSpPr>
                <a:spLocks noChangeArrowheads="1"/>
              </p:cNvSpPr>
              <p:nvPr/>
            </p:nvSpPr>
            <p:spPr bwMode="auto">
              <a:xfrm>
                <a:off x="3491" y="2970"/>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5" name="Oval 232">
                <a:extLst>
                  <a:ext uri="{FF2B5EF4-FFF2-40B4-BE49-F238E27FC236}">
                    <a16:creationId xmlns:a16="http://schemas.microsoft.com/office/drawing/2014/main" id="{E23AB175-59DE-05C5-C20D-1E6BB030A0A6}"/>
                  </a:ext>
                </a:extLst>
              </p:cNvPr>
              <p:cNvSpPr>
                <a:spLocks noChangeArrowheads="1"/>
              </p:cNvSpPr>
              <p:nvPr/>
            </p:nvSpPr>
            <p:spPr bwMode="auto">
              <a:xfrm>
                <a:off x="3506" y="2963"/>
                <a:ext cx="15" cy="17"/>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6" name="Oval 233">
                <a:extLst>
                  <a:ext uri="{FF2B5EF4-FFF2-40B4-BE49-F238E27FC236}">
                    <a16:creationId xmlns:a16="http://schemas.microsoft.com/office/drawing/2014/main" id="{7F517413-AC7C-0B3A-F68F-69FB98A1BF00}"/>
                  </a:ext>
                </a:extLst>
              </p:cNvPr>
              <p:cNvSpPr>
                <a:spLocks noChangeArrowheads="1"/>
              </p:cNvSpPr>
              <p:nvPr/>
            </p:nvSpPr>
            <p:spPr bwMode="auto">
              <a:xfrm>
                <a:off x="3524" y="2957"/>
                <a:ext cx="18" cy="1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7" name="Oval 234">
                <a:extLst>
                  <a:ext uri="{FF2B5EF4-FFF2-40B4-BE49-F238E27FC236}">
                    <a16:creationId xmlns:a16="http://schemas.microsoft.com/office/drawing/2014/main" id="{EEF6F0BB-16F9-BB99-E701-B59F2CC48DCE}"/>
                  </a:ext>
                </a:extLst>
              </p:cNvPr>
              <p:cNvSpPr>
                <a:spLocks noChangeArrowheads="1"/>
              </p:cNvSpPr>
              <p:nvPr/>
            </p:nvSpPr>
            <p:spPr bwMode="auto">
              <a:xfrm>
                <a:off x="3539" y="2957"/>
                <a:ext cx="15" cy="1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8" name="Oval 235">
                <a:extLst>
                  <a:ext uri="{FF2B5EF4-FFF2-40B4-BE49-F238E27FC236}">
                    <a16:creationId xmlns:a16="http://schemas.microsoft.com/office/drawing/2014/main" id="{1527F782-C478-6C11-3093-BBF63B84A627}"/>
                  </a:ext>
                </a:extLst>
              </p:cNvPr>
              <p:cNvSpPr>
                <a:spLocks noChangeArrowheads="1"/>
              </p:cNvSpPr>
              <p:nvPr/>
            </p:nvSpPr>
            <p:spPr bwMode="auto">
              <a:xfrm>
                <a:off x="4003" y="3044"/>
                <a:ext cx="15" cy="1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9" name="Oval 236">
                <a:extLst>
                  <a:ext uri="{FF2B5EF4-FFF2-40B4-BE49-F238E27FC236}">
                    <a16:creationId xmlns:a16="http://schemas.microsoft.com/office/drawing/2014/main" id="{4F6F8F0B-26B0-BA2E-E5D0-2DDBEC585498}"/>
                  </a:ext>
                </a:extLst>
              </p:cNvPr>
              <p:cNvSpPr>
                <a:spLocks noChangeArrowheads="1"/>
              </p:cNvSpPr>
              <p:nvPr/>
            </p:nvSpPr>
            <p:spPr bwMode="auto">
              <a:xfrm>
                <a:off x="4015" y="3057"/>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0" name="Oval 237">
                <a:extLst>
                  <a:ext uri="{FF2B5EF4-FFF2-40B4-BE49-F238E27FC236}">
                    <a16:creationId xmlns:a16="http://schemas.microsoft.com/office/drawing/2014/main" id="{3665390B-3F94-3246-22B7-49793BD702A0}"/>
                  </a:ext>
                </a:extLst>
              </p:cNvPr>
              <p:cNvSpPr>
                <a:spLocks noChangeArrowheads="1"/>
              </p:cNvSpPr>
              <p:nvPr/>
            </p:nvSpPr>
            <p:spPr bwMode="auto">
              <a:xfrm>
                <a:off x="4033" y="3063"/>
                <a:ext cx="16" cy="1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1" name="Oval 238">
                <a:extLst>
                  <a:ext uri="{FF2B5EF4-FFF2-40B4-BE49-F238E27FC236}">
                    <a16:creationId xmlns:a16="http://schemas.microsoft.com/office/drawing/2014/main" id="{58210083-260B-0C3D-9E3A-023C60633BFD}"/>
                  </a:ext>
                </a:extLst>
              </p:cNvPr>
              <p:cNvSpPr>
                <a:spLocks noChangeArrowheads="1"/>
              </p:cNvSpPr>
              <p:nvPr/>
            </p:nvSpPr>
            <p:spPr bwMode="auto">
              <a:xfrm>
                <a:off x="4024" y="3086"/>
                <a:ext cx="18"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2" name="Oval 239">
                <a:extLst>
                  <a:ext uri="{FF2B5EF4-FFF2-40B4-BE49-F238E27FC236}">
                    <a16:creationId xmlns:a16="http://schemas.microsoft.com/office/drawing/2014/main" id="{AC2672D4-0395-24BB-2CAB-CEDFF279DC47}"/>
                  </a:ext>
                </a:extLst>
              </p:cNvPr>
              <p:cNvSpPr>
                <a:spLocks noChangeArrowheads="1"/>
              </p:cNvSpPr>
              <p:nvPr/>
            </p:nvSpPr>
            <p:spPr bwMode="auto">
              <a:xfrm>
                <a:off x="4042" y="3079"/>
                <a:ext cx="19"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3" name="Oval 240">
                <a:extLst>
                  <a:ext uri="{FF2B5EF4-FFF2-40B4-BE49-F238E27FC236}">
                    <a16:creationId xmlns:a16="http://schemas.microsoft.com/office/drawing/2014/main" id="{7F86B658-9CFE-B03E-618D-1AC8BCC56202}"/>
                  </a:ext>
                </a:extLst>
              </p:cNvPr>
              <p:cNvSpPr>
                <a:spLocks noChangeArrowheads="1"/>
              </p:cNvSpPr>
              <p:nvPr/>
            </p:nvSpPr>
            <p:spPr bwMode="auto">
              <a:xfrm>
                <a:off x="4055" y="3092"/>
                <a:ext cx="18"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4" name="Oval 241">
                <a:extLst>
                  <a:ext uri="{FF2B5EF4-FFF2-40B4-BE49-F238E27FC236}">
                    <a16:creationId xmlns:a16="http://schemas.microsoft.com/office/drawing/2014/main" id="{C7134D1D-45EA-901D-5D30-5DE37A58BF69}"/>
                  </a:ext>
                </a:extLst>
              </p:cNvPr>
              <p:cNvSpPr>
                <a:spLocks noChangeArrowheads="1"/>
              </p:cNvSpPr>
              <p:nvPr/>
            </p:nvSpPr>
            <p:spPr bwMode="auto">
              <a:xfrm>
                <a:off x="3394" y="2986"/>
                <a:ext cx="12"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5" name="Oval 242">
                <a:extLst>
                  <a:ext uri="{FF2B5EF4-FFF2-40B4-BE49-F238E27FC236}">
                    <a16:creationId xmlns:a16="http://schemas.microsoft.com/office/drawing/2014/main" id="{5616FF85-5746-6A1A-4094-31A1DFCE8799}"/>
                  </a:ext>
                </a:extLst>
              </p:cNvPr>
              <p:cNvSpPr>
                <a:spLocks noChangeArrowheads="1"/>
              </p:cNvSpPr>
              <p:nvPr/>
            </p:nvSpPr>
            <p:spPr bwMode="auto">
              <a:xfrm>
                <a:off x="3415" y="2992"/>
                <a:ext cx="12"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6" name="Oval 243">
                <a:extLst>
                  <a:ext uri="{FF2B5EF4-FFF2-40B4-BE49-F238E27FC236}">
                    <a16:creationId xmlns:a16="http://schemas.microsoft.com/office/drawing/2014/main" id="{96C13E65-3859-9D44-5B71-CCD083212EC3}"/>
                  </a:ext>
                </a:extLst>
              </p:cNvPr>
              <p:cNvSpPr>
                <a:spLocks noChangeArrowheads="1"/>
              </p:cNvSpPr>
              <p:nvPr/>
            </p:nvSpPr>
            <p:spPr bwMode="auto">
              <a:xfrm>
                <a:off x="3436" y="2992"/>
                <a:ext cx="9"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7" name="Oval 244">
                <a:extLst>
                  <a:ext uri="{FF2B5EF4-FFF2-40B4-BE49-F238E27FC236}">
                    <a16:creationId xmlns:a16="http://schemas.microsoft.com/office/drawing/2014/main" id="{7D9C88AE-4E85-83F3-FE23-3760DAD4B8B2}"/>
                  </a:ext>
                </a:extLst>
              </p:cNvPr>
              <p:cNvSpPr>
                <a:spLocks noChangeArrowheads="1"/>
              </p:cNvSpPr>
              <p:nvPr/>
            </p:nvSpPr>
            <p:spPr bwMode="auto">
              <a:xfrm>
                <a:off x="3458" y="2996"/>
                <a:ext cx="9" cy="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8" name="Oval 245">
                <a:extLst>
                  <a:ext uri="{FF2B5EF4-FFF2-40B4-BE49-F238E27FC236}">
                    <a16:creationId xmlns:a16="http://schemas.microsoft.com/office/drawing/2014/main" id="{3A970233-79C7-8CD9-9953-DE9F1C35A23F}"/>
                  </a:ext>
                </a:extLst>
              </p:cNvPr>
              <p:cNvSpPr>
                <a:spLocks noChangeArrowheads="1"/>
              </p:cNvSpPr>
              <p:nvPr/>
            </p:nvSpPr>
            <p:spPr bwMode="auto">
              <a:xfrm>
                <a:off x="3479" y="2992"/>
                <a:ext cx="9"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9" name="Oval 246">
                <a:extLst>
                  <a:ext uri="{FF2B5EF4-FFF2-40B4-BE49-F238E27FC236}">
                    <a16:creationId xmlns:a16="http://schemas.microsoft.com/office/drawing/2014/main" id="{58544ACF-5C61-6435-096B-F7747E8FED48}"/>
                  </a:ext>
                </a:extLst>
              </p:cNvPr>
              <p:cNvSpPr>
                <a:spLocks noChangeArrowheads="1"/>
              </p:cNvSpPr>
              <p:nvPr/>
            </p:nvSpPr>
            <p:spPr bwMode="auto">
              <a:xfrm>
                <a:off x="3464" y="3012"/>
                <a:ext cx="9" cy="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0" name="Oval 247">
                <a:extLst>
                  <a:ext uri="{FF2B5EF4-FFF2-40B4-BE49-F238E27FC236}">
                    <a16:creationId xmlns:a16="http://schemas.microsoft.com/office/drawing/2014/main" id="{A1B2A3A3-A20B-8842-EB29-255B376523B5}"/>
                  </a:ext>
                </a:extLst>
              </p:cNvPr>
              <p:cNvSpPr>
                <a:spLocks noChangeArrowheads="1"/>
              </p:cNvSpPr>
              <p:nvPr/>
            </p:nvSpPr>
            <p:spPr bwMode="auto">
              <a:xfrm>
                <a:off x="3445" y="3009"/>
                <a:ext cx="10" cy="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1" name="Oval 248">
                <a:extLst>
                  <a:ext uri="{FF2B5EF4-FFF2-40B4-BE49-F238E27FC236}">
                    <a16:creationId xmlns:a16="http://schemas.microsoft.com/office/drawing/2014/main" id="{6B49D27C-1D78-CFE4-9122-D8FE2A1EBFF5}"/>
                  </a:ext>
                </a:extLst>
              </p:cNvPr>
              <p:cNvSpPr>
                <a:spLocks noChangeArrowheads="1"/>
              </p:cNvSpPr>
              <p:nvPr/>
            </p:nvSpPr>
            <p:spPr bwMode="auto">
              <a:xfrm>
                <a:off x="3506" y="2986"/>
                <a:ext cx="9"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2" name="Oval 249">
                <a:extLst>
                  <a:ext uri="{FF2B5EF4-FFF2-40B4-BE49-F238E27FC236}">
                    <a16:creationId xmlns:a16="http://schemas.microsoft.com/office/drawing/2014/main" id="{8E8448FE-82CF-135E-2AF8-E48EE637AE9D}"/>
                  </a:ext>
                </a:extLst>
              </p:cNvPr>
              <p:cNvSpPr>
                <a:spLocks noChangeArrowheads="1"/>
              </p:cNvSpPr>
              <p:nvPr/>
            </p:nvSpPr>
            <p:spPr bwMode="auto">
              <a:xfrm>
                <a:off x="3524" y="2980"/>
                <a:ext cx="12" cy="12"/>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3" name="Oval 250">
                <a:extLst>
                  <a:ext uri="{FF2B5EF4-FFF2-40B4-BE49-F238E27FC236}">
                    <a16:creationId xmlns:a16="http://schemas.microsoft.com/office/drawing/2014/main" id="{EAB80AB1-C041-D0CF-CD25-FB28FBED8767}"/>
                  </a:ext>
                </a:extLst>
              </p:cNvPr>
              <p:cNvSpPr>
                <a:spLocks noChangeArrowheads="1"/>
              </p:cNvSpPr>
              <p:nvPr/>
            </p:nvSpPr>
            <p:spPr bwMode="auto">
              <a:xfrm>
                <a:off x="3551" y="2976"/>
                <a:ext cx="9"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4" name="Oval 251">
                <a:extLst>
                  <a:ext uri="{FF2B5EF4-FFF2-40B4-BE49-F238E27FC236}">
                    <a16:creationId xmlns:a16="http://schemas.microsoft.com/office/drawing/2014/main" id="{08A7E714-2E8D-5414-B507-58666FFFAAA0}"/>
                  </a:ext>
                </a:extLst>
              </p:cNvPr>
              <p:cNvSpPr>
                <a:spLocks noChangeArrowheads="1"/>
              </p:cNvSpPr>
              <p:nvPr/>
            </p:nvSpPr>
            <p:spPr bwMode="auto">
              <a:xfrm>
                <a:off x="3566" y="2967"/>
                <a:ext cx="9" cy="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5" name="Oval 252">
                <a:extLst>
                  <a:ext uri="{FF2B5EF4-FFF2-40B4-BE49-F238E27FC236}">
                    <a16:creationId xmlns:a16="http://schemas.microsoft.com/office/drawing/2014/main" id="{6C4104AC-6D59-12DC-D810-02BDEF6049CB}"/>
                  </a:ext>
                </a:extLst>
              </p:cNvPr>
              <p:cNvSpPr>
                <a:spLocks noChangeArrowheads="1"/>
              </p:cNvSpPr>
              <p:nvPr/>
            </p:nvSpPr>
            <p:spPr bwMode="auto">
              <a:xfrm>
                <a:off x="3608" y="2951"/>
                <a:ext cx="9" cy="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6" name="Oval 253">
                <a:extLst>
                  <a:ext uri="{FF2B5EF4-FFF2-40B4-BE49-F238E27FC236}">
                    <a16:creationId xmlns:a16="http://schemas.microsoft.com/office/drawing/2014/main" id="{5DEAE921-62E9-9876-07CE-2C3294671226}"/>
                  </a:ext>
                </a:extLst>
              </p:cNvPr>
              <p:cNvSpPr>
                <a:spLocks noChangeArrowheads="1"/>
              </p:cNvSpPr>
              <p:nvPr/>
            </p:nvSpPr>
            <p:spPr bwMode="auto">
              <a:xfrm>
                <a:off x="3596" y="2973"/>
                <a:ext cx="9"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7" name="Oval 254">
                <a:extLst>
                  <a:ext uri="{FF2B5EF4-FFF2-40B4-BE49-F238E27FC236}">
                    <a16:creationId xmlns:a16="http://schemas.microsoft.com/office/drawing/2014/main" id="{CA09F5C6-A1BF-E80E-BBE8-F762FD1D5051}"/>
                  </a:ext>
                </a:extLst>
              </p:cNvPr>
              <p:cNvSpPr>
                <a:spLocks noChangeArrowheads="1"/>
              </p:cNvSpPr>
              <p:nvPr/>
            </p:nvSpPr>
            <p:spPr bwMode="auto">
              <a:xfrm>
                <a:off x="3620" y="2941"/>
                <a:ext cx="9"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8" name="Oval 255">
                <a:extLst>
                  <a:ext uri="{FF2B5EF4-FFF2-40B4-BE49-F238E27FC236}">
                    <a16:creationId xmlns:a16="http://schemas.microsoft.com/office/drawing/2014/main" id="{79F76A38-38CC-3FA1-5589-CAA05A200429}"/>
                  </a:ext>
                </a:extLst>
              </p:cNvPr>
              <p:cNvSpPr>
                <a:spLocks noChangeArrowheads="1"/>
              </p:cNvSpPr>
              <p:nvPr/>
            </p:nvSpPr>
            <p:spPr bwMode="auto">
              <a:xfrm>
                <a:off x="3641" y="2935"/>
                <a:ext cx="9" cy="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9" name="Oval 256">
                <a:extLst>
                  <a:ext uri="{FF2B5EF4-FFF2-40B4-BE49-F238E27FC236}">
                    <a16:creationId xmlns:a16="http://schemas.microsoft.com/office/drawing/2014/main" id="{66C79258-E1CC-0CC9-3A50-EE1AF494A1B0}"/>
                  </a:ext>
                </a:extLst>
              </p:cNvPr>
              <p:cNvSpPr>
                <a:spLocks noChangeArrowheads="1"/>
              </p:cNvSpPr>
              <p:nvPr/>
            </p:nvSpPr>
            <p:spPr bwMode="auto">
              <a:xfrm>
                <a:off x="3638" y="2947"/>
                <a:ext cx="12"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0" name="Oval 257">
                <a:extLst>
                  <a:ext uri="{FF2B5EF4-FFF2-40B4-BE49-F238E27FC236}">
                    <a16:creationId xmlns:a16="http://schemas.microsoft.com/office/drawing/2014/main" id="{45E53A43-9F17-A372-74FA-E3540FA1E09E}"/>
                  </a:ext>
                </a:extLst>
              </p:cNvPr>
              <p:cNvSpPr>
                <a:spLocks noChangeArrowheads="1"/>
              </p:cNvSpPr>
              <p:nvPr/>
            </p:nvSpPr>
            <p:spPr bwMode="auto">
              <a:xfrm>
                <a:off x="3663" y="2938"/>
                <a:ext cx="9" cy="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1" name="Oval 258">
                <a:extLst>
                  <a:ext uri="{FF2B5EF4-FFF2-40B4-BE49-F238E27FC236}">
                    <a16:creationId xmlns:a16="http://schemas.microsoft.com/office/drawing/2014/main" id="{3E36EA58-2D3A-289D-A4C7-22A2E5958D96}"/>
                  </a:ext>
                </a:extLst>
              </p:cNvPr>
              <p:cNvSpPr>
                <a:spLocks noChangeArrowheads="1"/>
              </p:cNvSpPr>
              <p:nvPr/>
            </p:nvSpPr>
            <p:spPr bwMode="auto">
              <a:xfrm>
                <a:off x="3696" y="2915"/>
                <a:ext cx="12"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2" name="Oval 259">
                <a:extLst>
                  <a:ext uri="{FF2B5EF4-FFF2-40B4-BE49-F238E27FC236}">
                    <a16:creationId xmlns:a16="http://schemas.microsoft.com/office/drawing/2014/main" id="{A0E8B113-6CE6-5E00-EFD9-93930F6CD578}"/>
                  </a:ext>
                </a:extLst>
              </p:cNvPr>
              <p:cNvSpPr>
                <a:spLocks noChangeArrowheads="1"/>
              </p:cNvSpPr>
              <p:nvPr/>
            </p:nvSpPr>
            <p:spPr bwMode="auto">
              <a:xfrm>
                <a:off x="3717" y="2915"/>
                <a:ext cx="9"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3" name="Oval 260">
                <a:extLst>
                  <a:ext uri="{FF2B5EF4-FFF2-40B4-BE49-F238E27FC236}">
                    <a16:creationId xmlns:a16="http://schemas.microsoft.com/office/drawing/2014/main" id="{91F62E01-2EC8-2BBA-DD3D-0E52C5EC0D6C}"/>
                  </a:ext>
                </a:extLst>
              </p:cNvPr>
              <p:cNvSpPr>
                <a:spLocks noChangeArrowheads="1"/>
              </p:cNvSpPr>
              <p:nvPr/>
            </p:nvSpPr>
            <p:spPr bwMode="auto">
              <a:xfrm>
                <a:off x="3693" y="2931"/>
                <a:ext cx="9"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4" name="Oval 261">
                <a:extLst>
                  <a:ext uri="{FF2B5EF4-FFF2-40B4-BE49-F238E27FC236}">
                    <a16:creationId xmlns:a16="http://schemas.microsoft.com/office/drawing/2014/main" id="{C581A36B-ABFF-F4CA-77A1-91278B227BD7}"/>
                  </a:ext>
                </a:extLst>
              </p:cNvPr>
              <p:cNvSpPr>
                <a:spLocks noChangeArrowheads="1"/>
              </p:cNvSpPr>
              <p:nvPr/>
            </p:nvSpPr>
            <p:spPr bwMode="auto">
              <a:xfrm>
                <a:off x="3768" y="2902"/>
                <a:ext cx="12"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5" name="Oval 262">
                <a:extLst>
                  <a:ext uri="{FF2B5EF4-FFF2-40B4-BE49-F238E27FC236}">
                    <a16:creationId xmlns:a16="http://schemas.microsoft.com/office/drawing/2014/main" id="{44E56293-21D2-3CEE-FEE4-9BA3EC80B2E0}"/>
                  </a:ext>
                </a:extLst>
              </p:cNvPr>
              <p:cNvSpPr>
                <a:spLocks noChangeArrowheads="1"/>
              </p:cNvSpPr>
              <p:nvPr/>
            </p:nvSpPr>
            <p:spPr bwMode="auto">
              <a:xfrm>
                <a:off x="3786" y="2899"/>
                <a:ext cx="9"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6" name="Oval 263">
                <a:extLst>
                  <a:ext uri="{FF2B5EF4-FFF2-40B4-BE49-F238E27FC236}">
                    <a16:creationId xmlns:a16="http://schemas.microsoft.com/office/drawing/2014/main" id="{F156C397-60A8-957A-D784-4BEBF37911DC}"/>
                  </a:ext>
                </a:extLst>
              </p:cNvPr>
              <p:cNvSpPr>
                <a:spLocks noChangeArrowheads="1"/>
              </p:cNvSpPr>
              <p:nvPr/>
            </p:nvSpPr>
            <p:spPr bwMode="auto">
              <a:xfrm>
                <a:off x="3807" y="2899"/>
                <a:ext cx="12"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7" name="Oval 264">
                <a:extLst>
                  <a:ext uri="{FF2B5EF4-FFF2-40B4-BE49-F238E27FC236}">
                    <a16:creationId xmlns:a16="http://schemas.microsoft.com/office/drawing/2014/main" id="{7442E5EE-BD09-2230-8F4E-DB95B093A938}"/>
                  </a:ext>
                </a:extLst>
              </p:cNvPr>
              <p:cNvSpPr>
                <a:spLocks noChangeArrowheads="1"/>
              </p:cNvSpPr>
              <p:nvPr/>
            </p:nvSpPr>
            <p:spPr bwMode="auto">
              <a:xfrm>
                <a:off x="3786" y="2915"/>
                <a:ext cx="12"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8" name="Oval 265">
                <a:extLst>
                  <a:ext uri="{FF2B5EF4-FFF2-40B4-BE49-F238E27FC236}">
                    <a16:creationId xmlns:a16="http://schemas.microsoft.com/office/drawing/2014/main" id="{AB1F4F7A-CE4A-65AF-2AE3-30199572B42D}"/>
                  </a:ext>
                </a:extLst>
              </p:cNvPr>
              <p:cNvSpPr>
                <a:spLocks noChangeArrowheads="1"/>
              </p:cNvSpPr>
              <p:nvPr/>
            </p:nvSpPr>
            <p:spPr bwMode="auto">
              <a:xfrm>
                <a:off x="3859" y="2909"/>
                <a:ext cx="9" cy="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9" name="Oval 266">
                <a:extLst>
                  <a:ext uri="{FF2B5EF4-FFF2-40B4-BE49-F238E27FC236}">
                    <a16:creationId xmlns:a16="http://schemas.microsoft.com/office/drawing/2014/main" id="{BEC4B445-F4E2-82D4-A248-D1C6C069E794}"/>
                  </a:ext>
                </a:extLst>
              </p:cNvPr>
              <p:cNvSpPr>
                <a:spLocks noChangeArrowheads="1"/>
              </p:cNvSpPr>
              <p:nvPr/>
            </p:nvSpPr>
            <p:spPr bwMode="auto">
              <a:xfrm>
                <a:off x="3877" y="2915"/>
                <a:ext cx="12"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0" name="Oval 267">
                <a:extLst>
                  <a:ext uri="{FF2B5EF4-FFF2-40B4-BE49-F238E27FC236}">
                    <a16:creationId xmlns:a16="http://schemas.microsoft.com/office/drawing/2014/main" id="{E7ED76A8-AD5A-9CB9-D8FB-C92915373B5F}"/>
                  </a:ext>
                </a:extLst>
              </p:cNvPr>
              <p:cNvSpPr>
                <a:spLocks noChangeArrowheads="1"/>
              </p:cNvSpPr>
              <p:nvPr/>
            </p:nvSpPr>
            <p:spPr bwMode="auto">
              <a:xfrm>
                <a:off x="3892" y="2918"/>
                <a:ext cx="9"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1" name="Oval 268">
                <a:extLst>
                  <a:ext uri="{FF2B5EF4-FFF2-40B4-BE49-F238E27FC236}">
                    <a16:creationId xmlns:a16="http://schemas.microsoft.com/office/drawing/2014/main" id="{D075A2C0-5EA5-D947-9CF1-109DE8FFC082}"/>
                  </a:ext>
                </a:extLst>
              </p:cNvPr>
              <p:cNvSpPr>
                <a:spLocks noChangeArrowheads="1"/>
              </p:cNvSpPr>
              <p:nvPr/>
            </p:nvSpPr>
            <p:spPr bwMode="auto">
              <a:xfrm>
                <a:off x="3901" y="2938"/>
                <a:ext cx="9" cy="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2" name="Oval 269">
                <a:extLst>
                  <a:ext uri="{FF2B5EF4-FFF2-40B4-BE49-F238E27FC236}">
                    <a16:creationId xmlns:a16="http://schemas.microsoft.com/office/drawing/2014/main" id="{B0F1DAAB-C869-4459-B935-9C0A0999A104}"/>
                  </a:ext>
                </a:extLst>
              </p:cNvPr>
              <p:cNvSpPr>
                <a:spLocks noChangeArrowheads="1"/>
              </p:cNvSpPr>
              <p:nvPr/>
            </p:nvSpPr>
            <p:spPr bwMode="auto">
              <a:xfrm>
                <a:off x="3919" y="2951"/>
                <a:ext cx="9" cy="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3" name="Oval 270">
                <a:extLst>
                  <a:ext uri="{FF2B5EF4-FFF2-40B4-BE49-F238E27FC236}">
                    <a16:creationId xmlns:a16="http://schemas.microsoft.com/office/drawing/2014/main" id="{C57D6F26-53F1-9781-03BE-765F42BCF555}"/>
                  </a:ext>
                </a:extLst>
              </p:cNvPr>
              <p:cNvSpPr>
                <a:spLocks noChangeArrowheads="1"/>
              </p:cNvSpPr>
              <p:nvPr/>
            </p:nvSpPr>
            <p:spPr bwMode="auto">
              <a:xfrm>
                <a:off x="4009" y="3079"/>
                <a:ext cx="9"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4" name="Oval 271">
                <a:extLst>
                  <a:ext uri="{FF2B5EF4-FFF2-40B4-BE49-F238E27FC236}">
                    <a16:creationId xmlns:a16="http://schemas.microsoft.com/office/drawing/2014/main" id="{E1AEF090-27D0-BD59-3A9C-84BC01AB5257}"/>
                  </a:ext>
                </a:extLst>
              </p:cNvPr>
              <p:cNvSpPr>
                <a:spLocks noChangeArrowheads="1"/>
              </p:cNvSpPr>
              <p:nvPr/>
            </p:nvSpPr>
            <p:spPr bwMode="auto">
              <a:xfrm>
                <a:off x="4009" y="3099"/>
                <a:ext cx="12" cy="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5" name="Oval 272">
                <a:extLst>
                  <a:ext uri="{FF2B5EF4-FFF2-40B4-BE49-F238E27FC236}">
                    <a16:creationId xmlns:a16="http://schemas.microsoft.com/office/drawing/2014/main" id="{11CEE727-562F-DE67-28AE-C3341232B48E}"/>
                  </a:ext>
                </a:extLst>
              </p:cNvPr>
              <p:cNvSpPr>
                <a:spLocks noChangeArrowheads="1"/>
              </p:cNvSpPr>
              <p:nvPr/>
            </p:nvSpPr>
            <p:spPr bwMode="auto">
              <a:xfrm>
                <a:off x="4039" y="3105"/>
                <a:ext cx="13"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6" name="Oval 273">
                <a:extLst>
                  <a:ext uri="{FF2B5EF4-FFF2-40B4-BE49-F238E27FC236}">
                    <a16:creationId xmlns:a16="http://schemas.microsoft.com/office/drawing/2014/main" id="{D2432275-351B-FA81-9699-F2E4E3CD38EA}"/>
                  </a:ext>
                </a:extLst>
              </p:cNvPr>
              <p:cNvSpPr>
                <a:spLocks noChangeArrowheads="1"/>
              </p:cNvSpPr>
              <p:nvPr/>
            </p:nvSpPr>
            <p:spPr bwMode="auto">
              <a:xfrm>
                <a:off x="3367" y="2989"/>
                <a:ext cx="9"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7" name="Oval 274">
                <a:extLst>
                  <a:ext uri="{FF2B5EF4-FFF2-40B4-BE49-F238E27FC236}">
                    <a16:creationId xmlns:a16="http://schemas.microsoft.com/office/drawing/2014/main" id="{D568E522-B408-731C-AB5D-A48D86E620AE}"/>
                  </a:ext>
                </a:extLst>
              </p:cNvPr>
              <p:cNvSpPr>
                <a:spLocks noChangeArrowheads="1"/>
              </p:cNvSpPr>
              <p:nvPr/>
            </p:nvSpPr>
            <p:spPr bwMode="auto">
              <a:xfrm>
                <a:off x="3216" y="2565"/>
                <a:ext cx="12"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8" name="Oval 275">
                <a:extLst>
                  <a:ext uri="{FF2B5EF4-FFF2-40B4-BE49-F238E27FC236}">
                    <a16:creationId xmlns:a16="http://schemas.microsoft.com/office/drawing/2014/main" id="{069FCC53-7B7A-1772-3ED5-3E1A0C97BB58}"/>
                  </a:ext>
                </a:extLst>
              </p:cNvPr>
              <p:cNvSpPr>
                <a:spLocks noChangeArrowheads="1"/>
              </p:cNvSpPr>
              <p:nvPr/>
            </p:nvSpPr>
            <p:spPr bwMode="auto">
              <a:xfrm>
                <a:off x="3228" y="2565"/>
                <a:ext cx="12"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9" name="Oval 276">
                <a:extLst>
                  <a:ext uri="{FF2B5EF4-FFF2-40B4-BE49-F238E27FC236}">
                    <a16:creationId xmlns:a16="http://schemas.microsoft.com/office/drawing/2014/main" id="{2F8497CC-C763-B285-C04B-54577191D4AC}"/>
                  </a:ext>
                </a:extLst>
              </p:cNvPr>
              <p:cNvSpPr>
                <a:spLocks noChangeArrowheads="1"/>
              </p:cNvSpPr>
              <p:nvPr/>
            </p:nvSpPr>
            <p:spPr bwMode="auto">
              <a:xfrm>
                <a:off x="3219" y="2597"/>
                <a:ext cx="9"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0" name="Oval 277">
                <a:extLst>
                  <a:ext uri="{FF2B5EF4-FFF2-40B4-BE49-F238E27FC236}">
                    <a16:creationId xmlns:a16="http://schemas.microsoft.com/office/drawing/2014/main" id="{B8465E54-7A47-3989-7F4A-D7826627ED76}"/>
                  </a:ext>
                </a:extLst>
              </p:cNvPr>
              <p:cNvSpPr>
                <a:spLocks noChangeArrowheads="1"/>
              </p:cNvSpPr>
              <p:nvPr/>
            </p:nvSpPr>
            <p:spPr bwMode="auto">
              <a:xfrm>
                <a:off x="3228" y="2623"/>
                <a:ext cx="9" cy="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1" name="Oval 278">
                <a:extLst>
                  <a:ext uri="{FF2B5EF4-FFF2-40B4-BE49-F238E27FC236}">
                    <a16:creationId xmlns:a16="http://schemas.microsoft.com/office/drawing/2014/main" id="{569A94D1-EAF6-965C-D90E-556050A7397F}"/>
                  </a:ext>
                </a:extLst>
              </p:cNvPr>
              <p:cNvSpPr>
                <a:spLocks noChangeArrowheads="1"/>
              </p:cNvSpPr>
              <p:nvPr/>
            </p:nvSpPr>
            <p:spPr bwMode="auto">
              <a:xfrm>
                <a:off x="3234" y="2645"/>
                <a:ext cx="9"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2" name="Oval 279">
                <a:extLst>
                  <a:ext uri="{FF2B5EF4-FFF2-40B4-BE49-F238E27FC236}">
                    <a16:creationId xmlns:a16="http://schemas.microsoft.com/office/drawing/2014/main" id="{B3A975D1-AE36-6CF8-94CE-87407B21C6BE}"/>
                  </a:ext>
                </a:extLst>
              </p:cNvPr>
              <p:cNvSpPr>
                <a:spLocks noChangeArrowheads="1"/>
              </p:cNvSpPr>
              <p:nvPr/>
            </p:nvSpPr>
            <p:spPr bwMode="auto">
              <a:xfrm>
                <a:off x="3177" y="2446"/>
                <a:ext cx="12" cy="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3" name="Oval 280">
                <a:extLst>
                  <a:ext uri="{FF2B5EF4-FFF2-40B4-BE49-F238E27FC236}">
                    <a16:creationId xmlns:a16="http://schemas.microsoft.com/office/drawing/2014/main" id="{7D84F942-91A0-681C-9FA3-F3F602CEC678}"/>
                  </a:ext>
                </a:extLst>
              </p:cNvPr>
              <p:cNvSpPr>
                <a:spLocks noChangeArrowheads="1"/>
              </p:cNvSpPr>
              <p:nvPr/>
            </p:nvSpPr>
            <p:spPr bwMode="auto">
              <a:xfrm>
                <a:off x="3180" y="2484"/>
                <a:ext cx="9"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4" name="Oval 281">
                <a:extLst>
                  <a:ext uri="{FF2B5EF4-FFF2-40B4-BE49-F238E27FC236}">
                    <a16:creationId xmlns:a16="http://schemas.microsoft.com/office/drawing/2014/main" id="{06C933E4-6F7A-FB50-0E29-0D99CE69F9B4}"/>
                  </a:ext>
                </a:extLst>
              </p:cNvPr>
              <p:cNvSpPr>
                <a:spLocks noChangeArrowheads="1"/>
              </p:cNvSpPr>
              <p:nvPr/>
            </p:nvSpPr>
            <p:spPr bwMode="auto">
              <a:xfrm>
                <a:off x="3150" y="2369"/>
                <a:ext cx="9" cy="12"/>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5" name="Oval 282">
                <a:extLst>
                  <a:ext uri="{FF2B5EF4-FFF2-40B4-BE49-F238E27FC236}">
                    <a16:creationId xmlns:a16="http://schemas.microsoft.com/office/drawing/2014/main" id="{4BF1E210-118C-38A9-F6DE-11FCFB385E07}"/>
                  </a:ext>
                </a:extLst>
              </p:cNvPr>
              <p:cNvSpPr>
                <a:spLocks noChangeArrowheads="1"/>
              </p:cNvSpPr>
              <p:nvPr/>
            </p:nvSpPr>
            <p:spPr bwMode="auto">
              <a:xfrm>
                <a:off x="3135" y="2340"/>
                <a:ext cx="12" cy="12"/>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6" name="Oval 283">
                <a:extLst>
                  <a:ext uri="{FF2B5EF4-FFF2-40B4-BE49-F238E27FC236}">
                    <a16:creationId xmlns:a16="http://schemas.microsoft.com/office/drawing/2014/main" id="{4EAE7E83-1CF5-5632-73DF-B6EF8724500C}"/>
                  </a:ext>
                </a:extLst>
              </p:cNvPr>
              <p:cNvSpPr>
                <a:spLocks noChangeArrowheads="1"/>
              </p:cNvSpPr>
              <p:nvPr/>
            </p:nvSpPr>
            <p:spPr bwMode="auto">
              <a:xfrm>
                <a:off x="3105" y="2285"/>
                <a:ext cx="9"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7" name="Oval 284">
                <a:extLst>
                  <a:ext uri="{FF2B5EF4-FFF2-40B4-BE49-F238E27FC236}">
                    <a16:creationId xmlns:a16="http://schemas.microsoft.com/office/drawing/2014/main" id="{53CFD6EE-50D7-A75C-EA04-F3C305C14B0F}"/>
                  </a:ext>
                </a:extLst>
              </p:cNvPr>
              <p:cNvSpPr>
                <a:spLocks noChangeArrowheads="1"/>
              </p:cNvSpPr>
              <p:nvPr/>
            </p:nvSpPr>
            <p:spPr bwMode="auto">
              <a:xfrm>
                <a:off x="3096" y="2224"/>
                <a:ext cx="9" cy="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8" name="Oval 285">
                <a:extLst>
                  <a:ext uri="{FF2B5EF4-FFF2-40B4-BE49-F238E27FC236}">
                    <a16:creationId xmlns:a16="http://schemas.microsoft.com/office/drawing/2014/main" id="{D2C0F6A8-C517-8EB8-EDB8-8FA8DC0FBBA4}"/>
                  </a:ext>
                </a:extLst>
              </p:cNvPr>
              <p:cNvSpPr>
                <a:spLocks noChangeArrowheads="1"/>
              </p:cNvSpPr>
              <p:nvPr/>
            </p:nvSpPr>
            <p:spPr bwMode="auto">
              <a:xfrm>
                <a:off x="3120" y="2195"/>
                <a:ext cx="9"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9" name="Oval 286">
                <a:extLst>
                  <a:ext uri="{FF2B5EF4-FFF2-40B4-BE49-F238E27FC236}">
                    <a16:creationId xmlns:a16="http://schemas.microsoft.com/office/drawing/2014/main" id="{CFCA6613-952B-0518-0329-C9AB3C9ACAEB}"/>
                  </a:ext>
                </a:extLst>
              </p:cNvPr>
              <p:cNvSpPr>
                <a:spLocks noChangeArrowheads="1"/>
              </p:cNvSpPr>
              <p:nvPr/>
            </p:nvSpPr>
            <p:spPr bwMode="auto">
              <a:xfrm>
                <a:off x="3132" y="2169"/>
                <a:ext cx="9"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0" name="Oval 287">
                <a:extLst>
                  <a:ext uri="{FF2B5EF4-FFF2-40B4-BE49-F238E27FC236}">
                    <a16:creationId xmlns:a16="http://schemas.microsoft.com/office/drawing/2014/main" id="{34614C55-4D31-B5BC-3EC1-2E1C09828F79}"/>
                  </a:ext>
                </a:extLst>
              </p:cNvPr>
              <p:cNvSpPr>
                <a:spLocks noChangeArrowheads="1"/>
              </p:cNvSpPr>
              <p:nvPr/>
            </p:nvSpPr>
            <p:spPr bwMode="auto">
              <a:xfrm>
                <a:off x="3141" y="2124"/>
                <a:ext cx="12"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1" name="Oval 288">
                <a:extLst>
                  <a:ext uri="{FF2B5EF4-FFF2-40B4-BE49-F238E27FC236}">
                    <a16:creationId xmlns:a16="http://schemas.microsoft.com/office/drawing/2014/main" id="{7B46AF2E-2146-B545-FADA-04149C2A19FA}"/>
                  </a:ext>
                </a:extLst>
              </p:cNvPr>
              <p:cNvSpPr>
                <a:spLocks noChangeArrowheads="1"/>
              </p:cNvSpPr>
              <p:nvPr/>
            </p:nvSpPr>
            <p:spPr bwMode="auto">
              <a:xfrm>
                <a:off x="3174" y="2105"/>
                <a:ext cx="9"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2" name="Oval 289">
                <a:extLst>
                  <a:ext uri="{FF2B5EF4-FFF2-40B4-BE49-F238E27FC236}">
                    <a16:creationId xmlns:a16="http://schemas.microsoft.com/office/drawing/2014/main" id="{C3996726-6982-189B-2CD5-72A2E813EF88}"/>
                  </a:ext>
                </a:extLst>
              </p:cNvPr>
              <p:cNvSpPr>
                <a:spLocks noChangeArrowheads="1"/>
              </p:cNvSpPr>
              <p:nvPr/>
            </p:nvSpPr>
            <p:spPr bwMode="auto">
              <a:xfrm>
                <a:off x="3198" y="2076"/>
                <a:ext cx="12"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3" name="Oval 290">
                <a:extLst>
                  <a:ext uri="{FF2B5EF4-FFF2-40B4-BE49-F238E27FC236}">
                    <a16:creationId xmlns:a16="http://schemas.microsoft.com/office/drawing/2014/main" id="{88FAA6A3-2F29-F87F-A67E-7C06C1ACB247}"/>
                  </a:ext>
                </a:extLst>
              </p:cNvPr>
              <p:cNvSpPr>
                <a:spLocks noChangeArrowheads="1"/>
              </p:cNvSpPr>
              <p:nvPr/>
            </p:nvSpPr>
            <p:spPr bwMode="auto">
              <a:xfrm>
                <a:off x="3228" y="2060"/>
                <a:ext cx="12"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4" name="Oval 291">
                <a:extLst>
                  <a:ext uri="{FF2B5EF4-FFF2-40B4-BE49-F238E27FC236}">
                    <a16:creationId xmlns:a16="http://schemas.microsoft.com/office/drawing/2014/main" id="{86AAF07C-E00D-287B-1122-74014103FB98}"/>
                  </a:ext>
                </a:extLst>
              </p:cNvPr>
              <p:cNvSpPr>
                <a:spLocks noChangeArrowheads="1"/>
              </p:cNvSpPr>
              <p:nvPr/>
            </p:nvSpPr>
            <p:spPr bwMode="auto">
              <a:xfrm>
                <a:off x="3268" y="2044"/>
                <a:ext cx="12"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5" name="Oval 292">
                <a:extLst>
                  <a:ext uri="{FF2B5EF4-FFF2-40B4-BE49-F238E27FC236}">
                    <a16:creationId xmlns:a16="http://schemas.microsoft.com/office/drawing/2014/main" id="{79F1E3DF-2E2B-FEE5-7AA8-1664AC54BE8C}"/>
                  </a:ext>
                </a:extLst>
              </p:cNvPr>
              <p:cNvSpPr>
                <a:spLocks noChangeArrowheads="1"/>
              </p:cNvSpPr>
              <p:nvPr/>
            </p:nvSpPr>
            <p:spPr bwMode="auto">
              <a:xfrm>
                <a:off x="3283" y="2024"/>
                <a:ext cx="12"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6" name="Oval 293">
                <a:extLst>
                  <a:ext uri="{FF2B5EF4-FFF2-40B4-BE49-F238E27FC236}">
                    <a16:creationId xmlns:a16="http://schemas.microsoft.com/office/drawing/2014/main" id="{D278CAD0-CBC1-93DB-D77C-2461AA3CBC66}"/>
                  </a:ext>
                </a:extLst>
              </p:cNvPr>
              <p:cNvSpPr>
                <a:spLocks noChangeArrowheads="1"/>
              </p:cNvSpPr>
              <p:nvPr/>
            </p:nvSpPr>
            <p:spPr bwMode="auto">
              <a:xfrm>
                <a:off x="3319" y="2015"/>
                <a:ext cx="9" cy="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7" name="Oval 294">
                <a:extLst>
                  <a:ext uri="{FF2B5EF4-FFF2-40B4-BE49-F238E27FC236}">
                    <a16:creationId xmlns:a16="http://schemas.microsoft.com/office/drawing/2014/main" id="{A6E0CB21-A6D3-4369-C13D-E44ED73E1FD8}"/>
                  </a:ext>
                </a:extLst>
              </p:cNvPr>
              <p:cNvSpPr>
                <a:spLocks noChangeArrowheads="1"/>
              </p:cNvSpPr>
              <p:nvPr/>
            </p:nvSpPr>
            <p:spPr bwMode="auto">
              <a:xfrm>
                <a:off x="3325" y="2024"/>
                <a:ext cx="12"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8" name="Oval 295">
                <a:extLst>
                  <a:ext uri="{FF2B5EF4-FFF2-40B4-BE49-F238E27FC236}">
                    <a16:creationId xmlns:a16="http://schemas.microsoft.com/office/drawing/2014/main" id="{880A40A4-E0F8-B65B-D310-7EE51A701851}"/>
                  </a:ext>
                </a:extLst>
              </p:cNvPr>
              <p:cNvSpPr>
                <a:spLocks noChangeArrowheads="1"/>
              </p:cNvSpPr>
              <p:nvPr/>
            </p:nvSpPr>
            <p:spPr bwMode="auto">
              <a:xfrm>
                <a:off x="3346" y="2015"/>
                <a:ext cx="9" cy="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9" name="Oval 296">
                <a:extLst>
                  <a:ext uri="{FF2B5EF4-FFF2-40B4-BE49-F238E27FC236}">
                    <a16:creationId xmlns:a16="http://schemas.microsoft.com/office/drawing/2014/main" id="{DE354F0A-3997-7085-D49D-B1E67526B8B4}"/>
                  </a:ext>
                </a:extLst>
              </p:cNvPr>
              <p:cNvSpPr>
                <a:spLocks noChangeArrowheads="1"/>
              </p:cNvSpPr>
              <p:nvPr/>
            </p:nvSpPr>
            <p:spPr bwMode="auto">
              <a:xfrm>
                <a:off x="3370" y="2021"/>
                <a:ext cx="9"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0" name="Oval 297">
                <a:extLst>
                  <a:ext uri="{FF2B5EF4-FFF2-40B4-BE49-F238E27FC236}">
                    <a16:creationId xmlns:a16="http://schemas.microsoft.com/office/drawing/2014/main" id="{8B4DE5D3-6A3B-D856-F0E3-DBDBFC0FBC4A}"/>
                  </a:ext>
                </a:extLst>
              </p:cNvPr>
              <p:cNvSpPr>
                <a:spLocks noChangeArrowheads="1"/>
              </p:cNvSpPr>
              <p:nvPr/>
            </p:nvSpPr>
            <p:spPr bwMode="auto">
              <a:xfrm>
                <a:off x="3409" y="1999"/>
                <a:ext cx="12" cy="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1" name="Oval 298">
                <a:extLst>
                  <a:ext uri="{FF2B5EF4-FFF2-40B4-BE49-F238E27FC236}">
                    <a16:creationId xmlns:a16="http://schemas.microsoft.com/office/drawing/2014/main" id="{90C17F1D-50AC-4939-6D67-921D27D89D8D}"/>
                  </a:ext>
                </a:extLst>
              </p:cNvPr>
              <p:cNvSpPr>
                <a:spLocks noChangeArrowheads="1"/>
              </p:cNvSpPr>
              <p:nvPr/>
            </p:nvSpPr>
            <p:spPr bwMode="auto">
              <a:xfrm>
                <a:off x="3436" y="1996"/>
                <a:ext cx="9" cy="12"/>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2" name="Oval 299">
                <a:extLst>
                  <a:ext uri="{FF2B5EF4-FFF2-40B4-BE49-F238E27FC236}">
                    <a16:creationId xmlns:a16="http://schemas.microsoft.com/office/drawing/2014/main" id="{D554F9BE-54B7-4E89-EC64-47194C9C5966}"/>
                  </a:ext>
                </a:extLst>
              </p:cNvPr>
              <p:cNvSpPr>
                <a:spLocks noChangeArrowheads="1"/>
              </p:cNvSpPr>
              <p:nvPr/>
            </p:nvSpPr>
            <p:spPr bwMode="auto">
              <a:xfrm>
                <a:off x="3461" y="1970"/>
                <a:ext cx="12"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3" name="Oval 300">
                <a:extLst>
                  <a:ext uri="{FF2B5EF4-FFF2-40B4-BE49-F238E27FC236}">
                    <a16:creationId xmlns:a16="http://schemas.microsoft.com/office/drawing/2014/main" id="{8D4EE037-9D66-CE84-7E28-0F5249CD4E81}"/>
                  </a:ext>
                </a:extLst>
              </p:cNvPr>
              <p:cNvSpPr>
                <a:spLocks noChangeArrowheads="1"/>
              </p:cNvSpPr>
              <p:nvPr/>
            </p:nvSpPr>
            <p:spPr bwMode="auto">
              <a:xfrm>
                <a:off x="3467" y="1931"/>
                <a:ext cx="12"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4" name="Oval 301">
                <a:extLst>
                  <a:ext uri="{FF2B5EF4-FFF2-40B4-BE49-F238E27FC236}">
                    <a16:creationId xmlns:a16="http://schemas.microsoft.com/office/drawing/2014/main" id="{CF24AA8A-E83A-A2CD-36F1-95FA1046D5C4}"/>
                  </a:ext>
                </a:extLst>
              </p:cNvPr>
              <p:cNvSpPr>
                <a:spLocks noChangeArrowheads="1"/>
              </p:cNvSpPr>
              <p:nvPr/>
            </p:nvSpPr>
            <p:spPr bwMode="auto">
              <a:xfrm>
                <a:off x="3479" y="1886"/>
                <a:ext cx="12"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5" name="Oval 302">
                <a:extLst>
                  <a:ext uri="{FF2B5EF4-FFF2-40B4-BE49-F238E27FC236}">
                    <a16:creationId xmlns:a16="http://schemas.microsoft.com/office/drawing/2014/main" id="{9E53EE03-6C41-C4DF-921C-EC6CE8CC22BC}"/>
                  </a:ext>
                </a:extLst>
              </p:cNvPr>
              <p:cNvSpPr>
                <a:spLocks noChangeArrowheads="1"/>
              </p:cNvSpPr>
              <p:nvPr/>
            </p:nvSpPr>
            <p:spPr bwMode="auto">
              <a:xfrm>
                <a:off x="3485" y="1838"/>
                <a:ext cx="12"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6" name="Oval 303">
                <a:extLst>
                  <a:ext uri="{FF2B5EF4-FFF2-40B4-BE49-F238E27FC236}">
                    <a16:creationId xmlns:a16="http://schemas.microsoft.com/office/drawing/2014/main" id="{B25D56FF-1349-A0BD-EA2A-B42C80E9C604}"/>
                  </a:ext>
                </a:extLst>
              </p:cNvPr>
              <p:cNvSpPr>
                <a:spLocks noChangeArrowheads="1"/>
              </p:cNvSpPr>
              <p:nvPr/>
            </p:nvSpPr>
            <p:spPr bwMode="auto">
              <a:xfrm>
                <a:off x="3500" y="1809"/>
                <a:ext cx="9"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7" name="Oval 304">
                <a:extLst>
                  <a:ext uri="{FF2B5EF4-FFF2-40B4-BE49-F238E27FC236}">
                    <a16:creationId xmlns:a16="http://schemas.microsoft.com/office/drawing/2014/main" id="{6FF9BBA2-2B5D-DEA3-A12E-0C16ECCFBEF7}"/>
                  </a:ext>
                </a:extLst>
              </p:cNvPr>
              <p:cNvSpPr>
                <a:spLocks noChangeArrowheads="1"/>
              </p:cNvSpPr>
              <p:nvPr/>
            </p:nvSpPr>
            <p:spPr bwMode="auto">
              <a:xfrm>
                <a:off x="3515" y="1793"/>
                <a:ext cx="9"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8" name="Oval 305">
                <a:extLst>
                  <a:ext uri="{FF2B5EF4-FFF2-40B4-BE49-F238E27FC236}">
                    <a16:creationId xmlns:a16="http://schemas.microsoft.com/office/drawing/2014/main" id="{F3B178EA-0C66-0C54-B92B-594C5E56D12B}"/>
                  </a:ext>
                </a:extLst>
              </p:cNvPr>
              <p:cNvSpPr>
                <a:spLocks noChangeArrowheads="1"/>
              </p:cNvSpPr>
              <p:nvPr/>
            </p:nvSpPr>
            <p:spPr bwMode="auto">
              <a:xfrm>
                <a:off x="3524" y="1751"/>
                <a:ext cx="12"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9" name="Oval 306">
                <a:extLst>
                  <a:ext uri="{FF2B5EF4-FFF2-40B4-BE49-F238E27FC236}">
                    <a16:creationId xmlns:a16="http://schemas.microsoft.com/office/drawing/2014/main" id="{BFD555F1-32C2-8FAE-D8F2-39200C540EA8}"/>
                  </a:ext>
                </a:extLst>
              </p:cNvPr>
              <p:cNvSpPr>
                <a:spLocks noChangeArrowheads="1"/>
              </p:cNvSpPr>
              <p:nvPr/>
            </p:nvSpPr>
            <p:spPr bwMode="auto">
              <a:xfrm>
                <a:off x="3551" y="1738"/>
                <a:ext cx="12"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0" name="Oval 307">
                <a:extLst>
                  <a:ext uri="{FF2B5EF4-FFF2-40B4-BE49-F238E27FC236}">
                    <a16:creationId xmlns:a16="http://schemas.microsoft.com/office/drawing/2014/main" id="{42A9027E-BFE5-E2DA-AD41-CFB87039C0EB}"/>
                  </a:ext>
                </a:extLst>
              </p:cNvPr>
              <p:cNvSpPr>
                <a:spLocks noChangeArrowheads="1"/>
              </p:cNvSpPr>
              <p:nvPr/>
            </p:nvSpPr>
            <p:spPr bwMode="auto">
              <a:xfrm>
                <a:off x="3575" y="1735"/>
                <a:ext cx="9"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1" name="Oval 308">
                <a:extLst>
                  <a:ext uri="{FF2B5EF4-FFF2-40B4-BE49-F238E27FC236}">
                    <a16:creationId xmlns:a16="http://schemas.microsoft.com/office/drawing/2014/main" id="{0D2F2B76-350A-E105-7A52-509984FF2B4A}"/>
                  </a:ext>
                </a:extLst>
              </p:cNvPr>
              <p:cNvSpPr>
                <a:spLocks noChangeArrowheads="1"/>
              </p:cNvSpPr>
              <p:nvPr/>
            </p:nvSpPr>
            <p:spPr bwMode="auto">
              <a:xfrm>
                <a:off x="3611" y="1719"/>
                <a:ext cx="12"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2" name="Oval 309">
                <a:extLst>
                  <a:ext uri="{FF2B5EF4-FFF2-40B4-BE49-F238E27FC236}">
                    <a16:creationId xmlns:a16="http://schemas.microsoft.com/office/drawing/2014/main" id="{1AE6AD6B-62D6-ABE1-52ED-DCC14ADC1B43}"/>
                  </a:ext>
                </a:extLst>
              </p:cNvPr>
              <p:cNvSpPr>
                <a:spLocks noChangeArrowheads="1"/>
              </p:cNvSpPr>
              <p:nvPr/>
            </p:nvSpPr>
            <p:spPr bwMode="auto">
              <a:xfrm>
                <a:off x="3647" y="1722"/>
                <a:ext cx="10"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3" name="Oval 310">
                <a:extLst>
                  <a:ext uri="{FF2B5EF4-FFF2-40B4-BE49-F238E27FC236}">
                    <a16:creationId xmlns:a16="http://schemas.microsoft.com/office/drawing/2014/main" id="{A490524B-F4A6-B747-AB4B-57F7BEE44C91}"/>
                  </a:ext>
                </a:extLst>
              </p:cNvPr>
              <p:cNvSpPr>
                <a:spLocks noChangeArrowheads="1"/>
              </p:cNvSpPr>
              <p:nvPr/>
            </p:nvSpPr>
            <p:spPr bwMode="auto">
              <a:xfrm>
                <a:off x="3681" y="1716"/>
                <a:ext cx="12"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4" name="Oval 311">
                <a:extLst>
                  <a:ext uri="{FF2B5EF4-FFF2-40B4-BE49-F238E27FC236}">
                    <a16:creationId xmlns:a16="http://schemas.microsoft.com/office/drawing/2014/main" id="{6ACDB25C-3685-D807-347A-E724993C7C6E}"/>
                  </a:ext>
                </a:extLst>
              </p:cNvPr>
              <p:cNvSpPr>
                <a:spLocks noChangeArrowheads="1"/>
              </p:cNvSpPr>
              <p:nvPr/>
            </p:nvSpPr>
            <p:spPr bwMode="auto">
              <a:xfrm>
                <a:off x="3723" y="1722"/>
                <a:ext cx="9"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5" name="Oval 312">
                <a:extLst>
                  <a:ext uri="{FF2B5EF4-FFF2-40B4-BE49-F238E27FC236}">
                    <a16:creationId xmlns:a16="http://schemas.microsoft.com/office/drawing/2014/main" id="{862ACA0A-076E-6486-26A0-825A1131B174}"/>
                  </a:ext>
                </a:extLst>
              </p:cNvPr>
              <p:cNvSpPr>
                <a:spLocks noChangeArrowheads="1"/>
              </p:cNvSpPr>
              <p:nvPr/>
            </p:nvSpPr>
            <p:spPr bwMode="auto">
              <a:xfrm>
                <a:off x="3759" y="1741"/>
                <a:ext cx="12"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6" name="Oval 313">
                <a:extLst>
                  <a:ext uri="{FF2B5EF4-FFF2-40B4-BE49-F238E27FC236}">
                    <a16:creationId xmlns:a16="http://schemas.microsoft.com/office/drawing/2014/main" id="{0B2B36C4-2A7C-3C5D-5AEF-56EAEA34805B}"/>
                  </a:ext>
                </a:extLst>
              </p:cNvPr>
              <p:cNvSpPr>
                <a:spLocks noChangeArrowheads="1"/>
              </p:cNvSpPr>
              <p:nvPr/>
            </p:nvSpPr>
            <p:spPr bwMode="auto">
              <a:xfrm>
                <a:off x="3780" y="1719"/>
                <a:ext cx="9"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7" name="Oval 314">
                <a:extLst>
                  <a:ext uri="{FF2B5EF4-FFF2-40B4-BE49-F238E27FC236}">
                    <a16:creationId xmlns:a16="http://schemas.microsoft.com/office/drawing/2014/main" id="{9EC8503F-96C7-AE06-1A90-3F84B6EAFF59}"/>
                  </a:ext>
                </a:extLst>
              </p:cNvPr>
              <p:cNvSpPr>
                <a:spLocks noChangeArrowheads="1"/>
              </p:cNvSpPr>
              <p:nvPr/>
            </p:nvSpPr>
            <p:spPr bwMode="auto">
              <a:xfrm>
                <a:off x="3804" y="1732"/>
                <a:ext cx="9"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8" name="Oval 315">
                <a:extLst>
                  <a:ext uri="{FF2B5EF4-FFF2-40B4-BE49-F238E27FC236}">
                    <a16:creationId xmlns:a16="http://schemas.microsoft.com/office/drawing/2014/main" id="{ACBE2D2B-9071-7682-87B2-AF33BB085920}"/>
                  </a:ext>
                </a:extLst>
              </p:cNvPr>
              <p:cNvSpPr>
                <a:spLocks noChangeArrowheads="1"/>
              </p:cNvSpPr>
              <p:nvPr/>
            </p:nvSpPr>
            <p:spPr bwMode="auto">
              <a:xfrm>
                <a:off x="3828" y="1745"/>
                <a:ext cx="9" cy="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9" name="Oval 316">
                <a:extLst>
                  <a:ext uri="{FF2B5EF4-FFF2-40B4-BE49-F238E27FC236}">
                    <a16:creationId xmlns:a16="http://schemas.microsoft.com/office/drawing/2014/main" id="{62B6F760-C543-93D9-57FD-F7BB0B65D57E}"/>
                  </a:ext>
                </a:extLst>
              </p:cNvPr>
              <p:cNvSpPr>
                <a:spLocks noChangeArrowheads="1"/>
              </p:cNvSpPr>
              <p:nvPr/>
            </p:nvSpPr>
            <p:spPr bwMode="auto">
              <a:xfrm>
                <a:off x="3865" y="1729"/>
                <a:ext cx="9" cy="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0" name="Oval 317">
                <a:extLst>
                  <a:ext uri="{FF2B5EF4-FFF2-40B4-BE49-F238E27FC236}">
                    <a16:creationId xmlns:a16="http://schemas.microsoft.com/office/drawing/2014/main" id="{3FF440FA-5986-5C8A-7EB5-97F8A6FB1E03}"/>
                  </a:ext>
                </a:extLst>
              </p:cNvPr>
              <p:cNvSpPr>
                <a:spLocks noChangeArrowheads="1"/>
              </p:cNvSpPr>
              <p:nvPr/>
            </p:nvSpPr>
            <p:spPr bwMode="auto">
              <a:xfrm>
                <a:off x="3898" y="1713"/>
                <a:ext cx="9" cy="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1" name="Oval 318">
                <a:extLst>
                  <a:ext uri="{FF2B5EF4-FFF2-40B4-BE49-F238E27FC236}">
                    <a16:creationId xmlns:a16="http://schemas.microsoft.com/office/drawing/2014/main" id="{840D1FAD-95DD-4418-0BDE-3044FD8992AE}"/>
                  </a:ext>
                </a:extLst>
              </p:cNvPr>
              <p:cNvSpPr>
                <a:spLocks noChangeArrowheads="1"/>
              </p:cNvSpPr>
              <p:nvPr/>
            </p:nvSpPr>
            <p:spPr bwMode="auto">
              <a:xfrm>
                <a:off x="3922" y="1687"/>
                <a:ext cx="12"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2" name="Oval 319">
                <a:extLst>
                  <a:ext uri="{FF2B5EF4-FFF2-40B4-BE49-F238E27FC236}">
                    <a16:creationId xmlns:a16="http://schemas.microsoft.com/office/drawing/2014/main" id="{13208097-C893-2054-B03C-2D9E0F9E4A46}"/>
                  </a:ext>
                </a:extLst>
              </p:cNvPr>
              <p:cNvSpPr>
                <a:spLocks noChangeArrowheads="1"/>
              </p:cNvSpPr>
              <p:nvPr/>
            </p:nvSpPr>
            <p:spPr bwMode="auto">
              <a:xfrm>
                <a:off x="3946" y="1619"/>
                <a:ext cx="12"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3" name="Oval 320">
                <a:extLst>
                  <a:ext uri="{FF2B5EF4-FFF2-40B4-BE49-F238E27FC236}">
                    <a16:creationId xmlns:a16="http://schemas.microsoft.com/office/drawing/2014/main" id="{D0B080FD-9F31-FEA1-4D48-A489161506B8}"/>
                  </a:ext>
                </a:extLst>
              </p:cNvPr>
              <p:cNvSpPr>
                <a:spLocks noChangeArrowheads="1"/>
              </p:cNvSpPr>
              <p:nvPr/>
            </p:nvSpPr>
            <p:spPr bwMode="auto">
              <a:xfrm>
                <a:off x="3943" y="1581"/>
                <a:ext cx="9"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4" name="Oval 321">
                <a:extLst>
                  <a:ext uri="{FF2B5EF4-FFF2-40B4-BE49-F238E27FC236}">
                    <a16:creationId xmlns:a16="http://schemas.microsoft.com/office/drawing/2014/main" id="{4B24E630-7E73-D5D2-211E-9EF30525F4B3}"/>
                  </a:ext>
                </a:extLst>
              </p:cNvPr>
              <p:cNvSpPr>
                <a:spLocks noChangeArrowheads="1"/>
              </p:cNvSpPr>
              <p:nvPr/>
            </p:nvSpPr>
            <p:spPr bwMode="auto">
              <a:xfrm>
                <a:off x="3880" y="1738"/>
                <a:ext cx="9"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5" name="Oval 322">
                <a:extLst>
                  <a:ext uri="{FF2B5EF4-FFF2-40B4-BE49-F238E27FC236}">
                    <a16:creationId xmlns:a16="http://schemas.microsoft.com/office/drawing/2014/main" id="{53D2C736-336D-1721-606D-1E8ECA8C484C}"/>
                  </a:ext>
                </a:extLst>
              </p:cNvPr>
              <p:cNvSpPr>
                <a:spLocks noChangeArrowheads="1"/>
              </p:cNvSpPr>
              <p:nvPr/>
            </p:nvSpPr>
            <p:spPr bwMode="auto">
              <a:xfrm>
                <a:off x="3325" y="2954"/>
                <a:ext cx="9" cy="9"/>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6" name="Oval 323">
                <a:extLst>
                  <a:ext uri="{FF2B5EF4-FFF2-40B4-BE49-F238E27FC236}">
                    <a16:creationId xmlns:a16="http://schemas.microsoft.com/office/drawing/2014/main" id="{6905EE1D-8B9D-9180-5B72-A0B6DE5839D8}"/>
                  </a:ext>
                </a:extLst>
              </p:cNvPr>
              <p:cNvSpPr>
                <a:spLocks noChangeArrowheads="1"/>
              </p:cNvSpPr>
              <p:nvPr/>
            </p:nvSpPr>
            <p:spPr bwMode="auto">
              <a:xfrm>
                <a:off x="3292" y="2941"/>
                <a:ext cx="9" cy="13"/>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7" name="Oval 324">
                <a:extLst>
                  <a:ext uri="{FF2B5EF4-FFF2-40B4-BE49-F238E27FC236}">
                    <a16:creationId xmlns:a16="http://schemas.microsoft.com/office/drawing/2014/main" id="{4C02A8A2-E915-D901-1E36-C023E09D4382}"/>
                  </a:ext>
                </a:extLst>
              </p:cNvPr>
              <p:cNvSpPr>
                <a:spLocks noChangeArrowheads="1"/>
              </p:cNvSpPr>
              <p:nvPr/>
            </p:nvSpPr>
            <p:spPr bwMode="auto">
              <a:xfrm>
                <a:off x="3307" y="2957"/>
                <a:ext cx="9" cy="13"/>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8" name="Oval 325">
                <a:extLst>
                  <a:ext uri="{FF2B5EF4-FFF2-40B4-BE49-F238E27FC236}">
                    <a16:creationId xmlns:a16="http://schemas.microsoft.com/office/drawing/2014/main" id="{C06DF295-5EB2-8C89-99B7-0F8DACAD3AAB}"/>
                  </a:ext>
                </a:extLst>
              </p:cNvPr>
              <p:cNvSpPr>
                <a:spLocks noChangeArrowheads="1"/>
              </p:cNvSpPr>
              <p:nvPr/>
            </p:nvSpPr>
            <p:spPr bwMode="auto">
              <a:xfrm>
                <a:off x="3265" y="2912"/>
                <a:ext cx="12" cy="10"/>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9" name="Oval 326">
                <a:extLst>
                  <a:ext uri="{FF2B5EF4-FFF2-40B4-BE49-F238E27FC236}">
                    <a16:creationId xmlns:a16="http://schemas.microsoft.com/office/drawing/2014/main" id="{1F5D3A0C-1851-DB43-7A0A-973E0754231C}"/>
                  </a:ext>
                </a:extLst>
              </p:cNvPr>
              <p:cNvSpPr>
                <a:spLocks noChangeArrowheads="1"/>
              </p:cNvSpPr>
              <p:nvPr/>
            </p:nvSpPr>
            <p:spPr bwMode="auto">
              <a:xfrm>
                <a:off x="3274" y="2951"/>
                <a:ext cx="9" cy="12"/>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0" name="Oval 327">
                <a:extLst>
                  <a:ext uri="{FF2B5EF4-FFF2-40B4-BE49-F238E27FC236}">
                    <a16:creationId xmlns:a16="http://schemas.microsoft.com/office/drawing/2014/main" id="{AD0EBDAE-B8C7-DEE3-167D-2755E86C4314}"/>
                  </a:ext>
                </a:extLst>
              </p:cNvPr>
              <p:cNvSpPr>
                <a:spLocks noChangeArrowheads="1"/>
              </p:cNvSpPr>
              <p:nvPr/>
            </p:nvSpPr>
            <p:spPr bwMode="auto">
              <a:xfrm>
                <a:off x="3334" y="2963"/>
                <a:ext cx="9" cy="10"/>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1" name="Oval 328">
                <a:extLst>
                  <a:ext uri="{FF2B5EF4-FFF2-40B4-BE49-F238E27FC236}">
                    <a16:creationId xmlns:a16="http://schemas.microsoft.com/office/drawing/2014/main" id="{BEB8481C-630F-FFED-18E5-CA6DD0702846}"/>
                  </a:ext>
                </a:extLst>
              </p:cNvPr>
              <p:cNvSpPr>
                <a:spLocks noChangeArrowheads="1"/>
              </p:cNvSpPr>
              <p:nvPr/>
            </p:nvSpPr>
            <p:spPr bwMode="auto">
              <a:xfrm>
                <a:off x="4070" y="3131"/>
                <a:ext cx="9" cy="9"/>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2" name="Oval 329">
                <a:extLst>
                  <a:ext uri="{FF2B5EF4-FFF2-40B4-BE49-F238E27FC236}">
                    <a16:creationId xmlns:a16="http://schemas.microsoft.com/office/drawing/2014/main" id="{4470C43F-C8E8-ADDB-86DB-D1B62A6E5285}"/>
                  </a:ext>
                </a:extLst>
              </p:cNvPr>
              <p:cNvSpPr>
                <a:spLocks noChangeArrowheads="1"/>
              </p:cNvSpPr>
              <p:nvPr/>
            </p:nvSpPr>
            <p:spPr bwMode="auto">
              <a:xfrm>
                <a:off x="4067" y="3153"/>
                <a:ext cx="9" cy="10"/>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3" name="Oval 330">
                <a:extLst>
                  <a:ext uri="{FF2B5EF4-FFF2-40B4-BE49-F238E27FC236}">
                    <a16:creationId xmlns:a16="http://schemas.microsoft.com/office/drawing/2014/main" id="{081E71CA-8C55-C87D-35FA-12CD088E4746}"/>
                  </a:ext>
                </a:extLst>
              </p:cNvPr>
              <p:cNvSpPr>
                <a:spLocks noChangeArrowheads="1"/>
              </p:cNvSpPr>
              <p:nvPr/>
            </p:nvSpPr>
            <p:spPr bwMode="auto">
              <a:xfrm>
                <a:off x="3246" y="2687"/>
                <a:ext cx="9" cy="13"/>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4" name="Oval 331">
                <a:extLst>
                  <a:ext uri="{FF2B5EF4-FFF2-40B4-BE49-F238E27FC236}">
                    <a16:creationId xmlns:a16="http://schemas.microsoft.com/office/drawing/2014/main" id="{F169E131-CDE4-85C6-CEEF-AFE0EDB12468}"/>
                  </a:ext>
                </a:extLst>
              </p:cNvPr>
              <p:cNvSpPr>
                <a:spLocks noChangeArrowheads="1"/>
              </p:cNvSpPr>
              <p:nvPr/>
            </p:nvSpPr>
            <p:spPr bwMode="auto">
              <a:xfrm>
                <a:off x="3249" y="2716"/>
                <a:ext cx="10" cy="13"/>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5" name="Oval 332">
                <a:extLst>
                  <a:ext uri="{FF2B5EF4-FFF2-40B4-BE49-F238E27FC236}">
                    <a16:creationId xmlns:a16="http://schemas.microsoft.com/office/drawing/2014/main" id="{20054920-38A8-B9B4-2657-83BFEC95DB73}"/>
                  </a:ext>
                </a:extLst>
              </p:cNvPr>
              <p:cNvSpPr>
                <a:spLocks noChangeArrowheads="1"/>
              </p:cNvSpPr>
              <p:nvPr/>
            </p:nvSpPr>
            <p:spPr bwMode="auto">
              <a:xfrm>
                <a:off x="3943" y="1449"/>
                <a:ext cx="9" cy="9"/>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6" name="Oval 333">
                <a:extLst>
                  <a:ext uri="{FF2B5EF4-FFF2-40B4-BE49-F238E27FC236}">
                    <a16:creationId xmlns:a16="http://schemas.microsoft.com/office/drawing/2014/main" id="{25662C7D-0392-B060-50BA-916E5FBEB59F}"/>
                  </a:ext>
                </a:extLst>
              </p:cNvPr>
              <p:cNvSpPr>
                <a:spLocks noChangeArrowheads="1"/>
              </p:cNvSpPr>
              <p:nvPr/>
            </p:nvSpPr>
            <p:spPr bwMode="auto">
              <a:xfrm>
                <a:off x="3928" y="1423"/>
                <a:ext cx="12" cy="13"/>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7" name="Oval 334">
                <a:extLst>
                  <a:ext uri="{FF2B5EF4-FFF2-40B4-BE49-F238E27FC236}">
                    <a16:creationId xmlns:a16="http://schemas.microsoft.com/office/drawing/2014/main" id="{FC777815-B368-6DD6-6E3D-1BA335DBF01F}"/>
                  </a:ext>
                </a:extLst>
              </p:cNvPr>
              <p:cNvSpPr>
                <a:spLocks noChangeArrowheads="1"/>
              </p:cNvSpPr>
              <p:nvPr/>
            </p:nvSpPr>
            <p:spPr bwMode="auto">
              <a:xfrm>
                <a:off x="3928" y="1381"/>
                <a:ext cx="12" cy="10"/>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8" name="Oval 335">
                <a:extLst>
                  <a:ext uri="{FF2B5EF4-FFF2-40B4-BE49-F238E27FC236}">
                    <a16:creationId xmlns:a16="http://schemas.microsoft.com/office/drawing/2014/main" id="{0C533D68-1A97-9377-A2F9-F49278FC9C14}"/>
                  </a:ext>
                </a:extLst>
              </p:cNvPr>
              <p:cNvSpPr>
                <a:spLocks noChangeArrowheads="1"/>
              </p:cNvSpPr>
              <p:nvPr/>
            </p:nvSpPr>
            <p:spPr bwMode="auto">
              <a:xfrm>
                <a:off x="3916" y="1426"/>
                <a:ext cx="9" cy="13"/>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9" name="Oval 336">
                <a:extLst>
                  <a:ext uri="{FF2B5EF4-FFF2-40B4-BE49-F238E27FC236}">
                    <a16:creationId xmlns:a16="http://schemas.microsoft.com/office/drawing/2014/main" id="{F18E3C73-0080-1FCC-DE92-D7CD0374659F}"/>
                  </a:ext>
                </a:extLst>
              </p:cNvPr>
              <p:cNvSpPr>
                <a:spLocks noChangeArrowheads="1"/>
              </p:cNvSpPr>
              <p:nvPr/>
            </p:nvSpPr>
            <p:spPr bwMode="auto">
              <a:xfrm>
                <a:off x="3970" y="1426"/>
                <a:ext cx="12" cy="13"/>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0" name="Oval 337">
                <a:extLst>
                  <a:ext uri="{FF2B5EF4-FFF2-40B4-BE49-F238E27FC236}">
                    <a16:creationId xmlns:a16="http://schemas.microsoft.com/office/drawing/2014/main" id="{8EA96E5C-626B-A911-6295-91472091D1DC}"/>
                  </a:ext>
                </a:extLst>
              </p:cNvPr>
              <p:cNvSpPr>
                <a:spLocks noChangeArrowheads="1"/>
              </p:cNvSpPr>
              <p:nvPr/>
            </p:nvSpPr>
            <p:spPr bwMode="auto">
              <a:xfrm>
                <a:off x="3973" y="1455"/>
                <a:ext cx="9" cy="10"/>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1" name="Oval 338">
                <a:extLst>
                  <a:ext uri="{FF2B5EF4-FFF2-40B4-BE49-F238E27FC236}">
                    <a16:creationId xmlns:a16="http://schemas.microsoft.com/office/drawing/2014/main" id="{A2D0008A-806A-322C-21DC-842748A448E3}"/>
                  </a:ext>
                </a:extLst>
              </p:cNvPr>
              <p:cNvSpPr>
                <a:spLocks noChangeArrowheads="1"/>
              </p:cNvSpPr>
              <p:nvPr/>
            </p:nvSpPr>
            <p:spPr bwMode="auto">
              <a:xfrm>
                <a:off x="3991" y="1430"/>
                <a:ext cx="9" cy="9"/>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2" name="Oval 339">
                <a:extLst>
                  <a:ext uri="{FF2B5EF4-FFF2-40B4-BE49-F238E27FC236}">
                    <a16:creationId xmlns:a16="http://schemas.microsoft.com/office/drawing/2014/main" id="{FA6E54F8-49BA-CE61-D53B-9C7B0F59D966}"/>
                  </a:ext>
                </a:extLst>
              </p:cNvPr>
              <p:cNvSpPr>
                <a:spLocks noChangeArrowheads="1"/>
              </p:cNvSpPr>
              <p:nvPr/>
            </p:nvSpPr>
            <p:spPr bwMode="auto">
              <a:xfrm>
                <a:off x="3982" y="1410"/>
                <a:ext cx="12" cy="10"/>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3" name="Oval 340">
                <a:extLst>
                  <a:ext uri="{FF2B5EF4-FFF2-40B4-BE49-F238E27FC236}">
                    <a16:creationId xmlns:a16="http://schemas.microsoft.com/office/drawing/2014/main" id="{56B8831D-F956-40F0-F8AB-F5AF8D19A86E}"/>
                  </a:ext>
                </a:extLst>
              </p:cNvPr>
              <p:cNvSpPr>
                <a:spLocks noChangeArrowheads="1"/>
              </p:cNvSpPr>
              <p:nvPr/>
            </p:nvSpPr>
            <p:spPr bwMode="auto">
              <a:xfrm>
                <a:off x="3985" y="1388"/>
                <a:ext cx="9" cy="9"/>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4" name="Oval 341">
                <a:extLst>
                  <a:ext uri="{FF2B5EF4-FFF2-40B4-BE49-F238E27FC236}">
                    <a16:creationId xmlns:a16="http://schemas.microsoft.com/office/drawing/2014/main" id="{C7924084-5FBB-55EC-CE6B-D2928D87F582}"/>
                  </a:ext>
                </a:extLst>
              </p:cNvPr>
              <p:cNvSpPr>
                <a:spLocks noChangeArrowheads="1"/>
              </p:cNvSpPr>
              <p:nvPr/>
            </p:nvSpPr>
            <p:spPr bwMode="auto">
              <a:xfrm>
                <a:off x="3985" y="1465"/>
                <a:ext cx="12" cy="10"/>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5" name="Oval 342">
                <a:extLst>
                  <a:ext uri="{FF2B5EF4-FFF2-40B4-BE49-F238E27FC236}">
                    <a16:creationId xmlns:a16="http://schemas.microsoft.com/office/drawing/2014/main" id="{977AE4C5-4CCE-BE0F-F0C1-3EDEFA2A50FD}"/>
                  </a:ext>
                </a:extLst>
              </p:cNvPr>
              <p:cNvSpPr>
                <a:spLocks noChangeArrowheads="1"/>
              </p:cNvSpPr>
              <p:nvPr/>
            </p:nvSpPr>
            <p:spPr bwMode="auto">
              <a:xfrm>
                <a:off x="3310" y="2912"/>
                <a:ext cx="12" cy="13"/>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6" name="Oval 343">
                <a:extLst>
                  <a:ext uri="{FF2B5EF4-FFF2-40B4-BE49-F238E27FC236}">
                    <a16:creationId xmlns:a16="http://schemas.microsoft.com/office/drawing/2014/main" id="{0302D3EE-4BDF-0307-6846-6C914B70F217}"/>
                  </a:ext>
                </a:extLst>
              </p:cNvPr>
              <p:cNvSpPr>
                <a:spLocks noChangeArrowheads="1"/>
              </p:cNvSpPr>
              <p:nvPr/>
            </p:nvSpPr>
            <p:spPr bwMode="auto">
              <a:xfrm>
                <a:off x="3328" y="2938"/>
                <a:ext cx="9" cy="9"/>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7" name="Oval 344">
                <a:extLst>
                  <a:ext uri="{FF2B5EF4-FFF2-40B4-BE49-F238E27FC236}">
                    <a16:creationId xmlns:a16="http://schemas.microsoft.com/office/drawing/2014/main" id="{6AD7EBBA-0288-8A7D-2C84-996538F98BAB}"/>
                  </a:ext>
                </a:extLst>
              </p:cNvPr>
              <p:cNvSpPr>
                <a:spLocks noChangeArrowheads="1"/>
              </p:cNvSpPr>
              <p:nvPr/>
            </p:nvSpPr>
            <p:spPr bwMode="auto">
              <a:xfrm>
                <a:off x="3346" y="2935"/>
                <a:ext cx="9" cy="9"/>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8" name="Oval 345">
                <a:extLst>
                  <a:ext uri="{FF2B5EF4-FFF2-40B4-BE49-F238E27FC236}">
                    <a16:creationId xmlns:a16="http://schemas.microsoft.com/office/drawing/2014/main" id="{6A212537-2987-F367-DC8C-9DDD3ED48A37}"/>
                  </a:ext>
                </a:extLst>
              </p:cNvPr>
              <p:cNvSpPr>
                <a:spLocks noChangeArrowheads="1"/>
              </p:cNvSpPr>
              <p:nvPr/>
            </p:nvSpPr>
            <p:spPr bwMode="auto">
              <a:xfrm>
                <a:off x="3364" y="2947"/>
                <a:ext cx="9" cy="10"/>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9" name="Oval 346">
                <a:extLst>
                  <a:ext uri="{FF2B5EF4-FFF2-40B4-BE49-F238E27FC236}">
                    <a16:creationId xmlns:a16="http://schemas.microsoft.com/office/drawing/2014/main" id="{9E13AD95-613B-9534-679F-85015C1153BB}"/>
                  </a:ext>
                </a:extLst>
              </p:cNvPr>
              <p:cNvSpPr>
                <a:spLocks noChangeArrowheads="1"/>
              </p:cNvSpPr>
              <p:nvPr/>
            </p:nvSpPr>
            <p:spPr bwMode="auto">
              <a:xfrm>
                <a:off x="3331" y="2915"/>
                <a:ext cx="12" cy="10"/>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0" name="Oval 347">
                <a:extLst>
                  <a:ext uri="{FF2B5EF4-FFF2-40B4-BE49-F238E27FC236}">
                    <a16:creationId xmlns:a16="http://schemas.microsoft.com/office/drawing/2014/main" id="{1498DBD0-D1DB-AFC1-7940-7F17343028C4}"/>
                  </a:ext>
                </a:extLst>
              </p:cNvPr>
              <p:cNvSpPr>
                <a:spLocks noChangeArrowheads="1"/>
              </p:cNvSpPr>
              <p:nvPr/>
            </p:nvSpPr>
            <p:spPr bwMode="auto">
              <a:xfrm>
                <a:off x="3316" y="2896"/>
                <a:ext cx="12" cy="10"/>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1" name="Oval 348">
                <a:extLst>
                  <a:ext uri="{FF2B5EF4-FFF2-40B4-BE49-F238E27FC236}">
                    <a16:creationId xmlns:a16="http://schemas.microsoft.com/office/drawing/2014/main" id="{5DA7C622-F5A8-7CE7-2E9A-5DF85C4BA91B}"/>
                  </a:ext>
                </a:extLst>
              </p:cNvPr>
              <p:cNvSpPr>
                <a:spLocks noChangeArrowheads="1"/>
              </p:cNvSpPr>
              <p:nvPr/>
            </p:nvSpPr>
            <p:spPr bwMode="auto">
              <a:xfrm>
                <a:off x="3352" y="2912"/>
                <a:ext cx="9" cy="13"/>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2" name="Oval 349">
                <a:extLst>
                  <a:ext uri="{FF2B5EF4-FFF2-40B4-BE49-F238E27FC236}">
                    <a16:creationId xmlns:a16="http://schemas.microsoft.com/office/drawing/2014/main" id="{83379F8D-EF61-53DA-C14A-B6CFE15DBC54}"/>
                  </a:ext>
                </a:extLst>
              </p:cNvPr>
              <p:cNvSpPr>
                <a:spLocks noChangeArrowheads="1"/>
              </p:cNvSpPr>
              <p:nvPr/>
            </p:nvSpPr>
            <p:spPr bwMode="auto">
              <a:xfrm>
                <a:off x="3970" y="1513"/>
                <a:ext cx="12" cy="13"/>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3" name="Oval 350">
                <a:extLst>
                  <a:ext uri="{FF2B5EF4-FFF2-40B4-BE49-F238E27FC236}">
                    <a16:creationId xmlns:a16="http://schemas.microsoft.com/office/drawing/2014/main" id="{6EE770CE-5099-802B-ABED-14C70A81768F}"/>
                  </a:ext>
                </a:extLst>
              </p:cNvPr>
              <p:cNvSpPr>
                <a:spLocks noChangeArrowheads="1"/>
              </p:cNvSpPr>
              <p:nvPr/>
            </p:nvSpPr>
            <p:spPr bwMode="auto">
              <a:xfrm>
                <a:off x="3973" y="1549"/>
                <a:ext cx="12"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4" name="Oval 351">
                <a:extLst>
                  <a:ext uri="{FF2B5EF4-FFF2-40B4-BE49-F238E27FC236}">
                    <a16:creationId xmlns:a16="http://schemas.microsoft.com/office/drawing/2014/main" id="{F7187A6F-AA39-1E5C-D92D-86D2FB98CD66}"/>
                  </a:ext>
                </a:extLst>
              </p:cNvPr>
              <p:cNvSpPr>
                <a:spLocks noChangeArrowheads="1"/>
              </p:cNvSpPr>
              <p:nvPr/>
            </p:nvSpPr>
            <p:spPr bwMode="auto">
              <a:xfrm>
                <a:off x="3985" y="1532"/>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5" name="Oval 352">
                <a:extLst>
                  <a:ext uri="{FF2B5EF4-FFF2-40B4-BE49-F238E27FC236}">
                    <a16:creationId xmlns:a16="http://schemas.microsoft.com/office/drawing/2014/main" id="{B47E6258-FEB7-2474-8702-24FE3C9F1036}"/>
                  </a:ext>
                </a:extLst>
              </p:cNvPr>
              <p:cNvSpPr>
                <a:spLocks noChangeArrowheads="1"/>
              </p:cNvSpPr>
              <p:nvPr/>
            </p:nvSpPr>
            <p:spPr bwMode="auto">
              <a:xfrm>
                <a:off x="3973" y="1587"/>
                <a:ext cx="12"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6" name="Oval 353">
                <a:extLst>
                  <a:ext uri="{FF2B5EF4-FFF2-40B4-BE49-F238E27FC236}">
                    <a16:creationId xmlns:a16="http://schemas.microsoft.com/office/drawing/2014/main" id="{6F699541-FA51-E919-E4FA-7973F72D0DF6}"/>
                  </a:ext>
                </a:extLst>
              </p:cNvPr>
              <p:cNvSpPr>
                <a:spLocks noChangeArrowheads="1"/>
              </p:cNvSpPr>
              <p:nvPr/>
            </p:nvSpPr>
            <p:spPr bwMode="auto">
              <a:xfrm>
                <a:off x="3973" y="1600"/>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7" name="Oval 354">
                <a:extLst>
                  <a:ext uri="{FF2B5EF4-FFF2-40B4-BE49-F238E27FC236}">
                    <a16:creationId xmlns:a16="http://schemas.microsoft.com/office/drawing/2014/main" id="{7200393E-C52B-0202-9105-0F3FBAF1C6FB}"/>
                  </a:ext>
                </a:extLst>
              </p:cNvPr>
              <p:cNvSpPr>
                <a:spLocks noChangeArrowheads="1"/>
              </p:cNvSpPr>
              <p:nvPr/>
            </p:nvSpPr>
            <p:spPr bwMode="auto">
              <a:xfrm>
                <a:off x="3988" y="1594"/>
                <a:ext cx="9"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8" name="Oval 355">
                <a:extLst>
                  <a:ext uri="{FF2B5EF4-FFF2-40B4-BE49-F238E27FC236}">
                    <a16:creationId xmlns:a16="http://schemas.microsoft.com/office/drawing/2014/main" id="{9665B908-48E0-0B31-574A-ED33275579E3}"/>
                  </a:ext>
                </a:extLst>
              </p:cNvPr>
              <p:cNvSpPr>
                <a:spLocks noChangeArrowheads="1"/>
              </p:cNvSpPr>
              <p:nvPr/>
            </p:nvSpPr>
            <p:spPr bwMode="auto">
              <a:xfrm>
                <a:off x="3973" y="1622"/>
                <a:ext cx="12"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9" name="Oval 356">
                <a:extLst>
                  <a:ext uri="{FF2B5EF4-FFF2-40B4-BE49-F238E27FC236}">
                    <a16:creationId xmlns:a16="http://schemas.microsoft.com/office/drawing/2014/main" id="{4259DF35-BF59-9036-A3EF-D1DB6035810C}"/>
                  </a:ext>
                </a:extLst>
              </p:cNvPr>
              <p:cNvSpPr>
                <a:spLocks noChangeArrowheads="1"/>
              </p:cNvSpPr>
              <p:nvPr/>
            </p:nvSpPr>
            <p:spPr bwMode="auto">
              <a:xfrm>
                <a:off x="3967" y="1651"/>
                <a:ext cx="12"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0" name="Oval 357">
                <a:extLst>
                  <a:ext uri="{FF2B5EF4-FFF2-40B4-BE49-F238E27FC236}">
                    <a16:creationId xmlns:a16="http://schemas.microsoft.com/office/drawing/2014/main" id="{A9D4B418-2ACF-C9B1-B54E-68E9F1C13BDE}"/>
                  </a:ext>
                </a:extLst>
              </p:cNvPr>
              <p:cNvSpPr>
                <a:spLocks noChangeArrowheads="1"/>
              </p:cNvSpPr>
              <p:nvPr/>
            </p:nvSpPr>
            <p:spPr bwMode="auto">
              <a:xfrm>
                <a:off x="3979" y="1655"/>
                <a:ext cx="9"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1" name="Oval 358">
                <a:extLst>
                  <a:ext uri="{FF2B5EF4-FFF2-40B4-BE49-F238E27FC236}">
                    <a16:creationId xmlns:a16="http://schemas.microsoft.com/office/drawing/2014/main" id="{3C2872C5-716F-BDFE-0777-CF23E20F0791}"/>
                  </a:ext>
                </a:extLst>
              </p:cNvPr>
              <p:cNvSpPr>
                <a:spLocks noChangeArrowheads="1"/>
              </p:cNvSpPr>
              <p:nvPr/>
            </p:nvSpPr>
            <p:spPr bwMode="auto">
              <a:xfrm>
                <a:off x="3964" y="1684"/>
                <a:ext cx="9"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2" name="Oval 359">
                <a:extLst>
                  <a:ext uri="{FF2B5EF4-FFF2-40B4-BE49-F238E27FC236}">
                    <a16:creationId xmlns:a16="http://schemas.microsoft.com/office/drawing/2014/main" id="{EF8FC88E-7416-AA54-BD7C-11E2FB1A3A56}"/>
                  </a:ext>
                </a:extLst>
              </p:cNvPr>
              <p:cNvSpPr>
                <a:spLocks noChangeArrowheads="1"/>
              </p:cNvSpPr>
              <p:nvPr/>
            </p:nvSpPr>
            <p:spPr bwMode="auto">
              <a:xfrm>
                <a:off x="3958" y="1700"/>
                <a:ext cx="12"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3" name="Oval 360">
                <a:extLst>
                  <a:ext uri="{FF2B5EF4-FFF2-40B4-BE49-F238E27FC236}">
                    <a16:creationId xmlns:a16="http://schemas.microsoft.com/office/drawing/2014/main" id="{0D4988C0-8974-1F6A-66F4-7ADD2DEEFF29}"/>
                  </a:ext>
                </a:extLst>
              </p:cNvPr>
              <p:cNvSpPr>
                <a:spLocks noChangeArrowheads="1"/>
              </p:cNvSpPr>
              <p:nvPr/>
            </p:nvSpPr>
            <p:spPr bwMode="auto">
              <a:xfrm>
                <a:off x="3943" y="1722"/>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4" name="Oval 361">
                <a:extLst>
                  <a:ext uri="{FF2B5EF4-FFF2-40B4-BE49-F238E27FC236}">
                    <a16:creationId xmlns:a16="http://schemas.microsoft.com/office/drawing/2014/main" id="{5ACAF735-6351-8B15-E17A-626F59F0902C}"/>
                  </a:ext>
                </a:extLst>
              </p:cNvPr>
              <p:cNvSpPr>
                <a:spLocks noChangeArrowheads="1"/>
              </p:cNvSpPr>
              <p:nvPr/>
            </p:nvSpPr>
            <p:spPr bwMode="auto">
              <a:xfrm>
                <a:off x="3937" y="1741"/>
                <a:ext cx="12"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5" name="Oval 362">
                <a:extLst>
                  <a:ext uri="{FF2B5EF4-FFF2-40B4-BE49-F238E27FC236}">
                    <a16:creationId xmlns:a16="http://schemas.microsoft.com/office/drawing/2014/main" id="{EBC93AA5-9C84-FE0B-A695-535DFB06954E}"/>
                  </a:ext>
                </a:extLst>
              </p:cNvPr>
              <p:cNvSpPr>
                <a:spLocks noChangeArrowheads="1"/>
              </p:cNvSpPr>
              <p:nvPr/>
            </p:nvSpPr>
            <p:spPr bwMode="auto">
              <a:xfrm>
                <a:off x="3925" y="1741"/>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6" name="Oval 363">
                <a:extLst>
                  <a:ext uri="{FF2B5EF4-FFF2-40B4-BE49-F238E27FC236}">
                    <a16:creationId xmlns:a16="http://schemas.microsoft.com/office/drawing/2014/main" id="{7E052A32-49C3-49F5-E22F-11035E29CD04}"/>
                  </a:ext>
                </a:extLst>
              </p:cNvPr>
              <p:cNvSpPr>
                <a:spLocks noChangeArrowheads="1"/>
              </p:cNvSpPr>
              <p:nvPr/>
            </p:nvSpPr>
            <p:spPr bwMode="auto">
              <a:xfrm>
                <a:off x="3901" y="1761"/>
                <a:ext cx="12"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7" name="Oval 364">
                <a:extLst>
                  <a:ext uri="{FF2B5EF4-FFF2-40B4-BE49-F238E27FC236}">
                    <a16:creationId xmlns:a16="http://schemas.microsoft.com/office/drawing/2014/main" id="{55BE31D2-DE3D-00C0-469C-FFB0EEB6A36C}"/>
                  </a:ext>
                </a:extLst>
              </p:cNvPr>
              <p:cNvSpPr>
                <a:spLocks noChangeArrowheads="1"/>
              </p:cNvSpPr>
              <p:nvPr/>
            </p:nvSpPr>
            <p:spPr bwMode="auto">
              <a:xfrm>
                <a:off x="3871" y="1774"/>
                <a:ext cx="12"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8" name="Oval 365">
                <a:extLst>
                  <a:ext uri="{FF2B5EF4-FFF2-40B4-BE49-F238E27FC236}">
                    <a16:creationId xmlns:a16="http://schemas.microsoft.com/office/drawing/2014/main" id="{418F56E2-9F75-62F2-F505-C4BD6C531187}"/>
                  </a:ext>
                </a:extLst>
              </p:cNvPr>
              <p:cNvSpPr>
                <a:spLocks noChangeArrowheads="1"/>
              </p:cNvSpPr>
              <p:nvPr/>
            </p:nvSpPr>
            <p:spPr bwMode="auto">
              <a:xfrm>
                <a:off x="3859" y="1777"/>
                <a:ext cx="9"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9" name="Oval 366">
                <a:extLst>
                  <a:ext uri="{FF2B5EF4-FFF2-40B4-BE49-F238E27FC236}">
                    <a16:creationId xmlns:a16="http://schemas.microsoft.com/office/drawing/2014/main" id="{19418522-0397-E751-FF71-177D62C71ACB}"/>
                  </a:ext>
                </a:extLst>
              </p:cNvPr>
              <p:cNvSpPr>
                <a:spLocks noChangeArrowheads="1"/>
              </p:cNvSpPr>
              <p:nvPr/>
            </p:nvSpPr>
            <p:spPr bwMode="auto">
              <a:xfrm>
                <a:off x="3979" y="1680"/>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0" name="Oval 367">
                <a:extLst>
                  <a:ext uri="{FF2B5EF4-FFF2-40B4-BE49-F238E27FC236}">
                    <a16:creationId xmlns:a16="http://schemas.microsoft.com/office/drawing/2014/main" id="{5723FABF-372F-B612-54AE-015ABB5198D9}"/>
                  </a:ext>
                </a:extLst>
              </p:cNvPr>
              <p:cNvSpPr>
                <a:spLocks noChangeArrowheads="1"/>
              </p:cNvSpPr>
              <p:nvPr/>
            </p:nvSpPr>
            <p:spPr bwMode="auto">
              <a:xfrm>
                <a:off x="3991" y="1565"/>
                <a:ext cx="12"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1" name="Oval 368">
                <a:extLst>
                  <a:ext uri="{FF2B5EF4-FFF2-40B4-BE49-F238E27FC236}">
                    <a16:creationId xmlns:a16="http://schemas.microsoft.com/office/drawing/2014/main" id="{D018A834-487F-0E05-54A9-4741BCC57287}"/>
                  </a:ext>
                </a:extLst>
              </p:cNvPr>
              <p:cNvSpPr>
                <a:spLocks noChangeArrowheads="1"/>
              </p:cNvSpPr>
              <p:nvPr/>
            </p:nvSpPr>
            <p:spPr bwMode="auto">
              <a:xfrm>
                <a:off x="3988" y="1507"/>
                <a:ext cx="9"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2" name="Oval 369">
                <a:extLst>
                  <a:ext uri="{FF2B5EF4-FFF2-40B4-BE49-F238E27FC236}">
                    <a16:creationId xmlns:a16="http://schemas.microsoft.com/office/drawing/2014/main" id="{A65D927F-23BF-9BA5-E029-3436A379F692}"/>
                  </a:ext>
                </a:extLst>
              </p:cNvPr>
              <p:cNvSpPr>
                <a:spLocks noChangeArrowheads="1"/>
              </p:cNvSpPr>
              <p:nvPr/>
            </p:nvSpPr>
            <p:spPr bwMode="auto">
              <a:xfrm>
                <a:off x="3795" y="1777"/>
                <a:ext cx="9" cy="13"/>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3" name="Oval 370">
                <a:extLst>
                  <a:ext uri="{FF2B5EF4-FFF2-40B4-BE49-F238E27FC236}">
                    <a16:creationId xmlns:a16="http://schemas.microsoft.com/office/drawing/2014/main" id="{E34DBA4D-32FF-E462-37BE-8CA457B9F124}"/>
                  </a:ext>
                </a:extLst>
              </p:cNvPr>
              <p:cNvSpPr>
                <a:spLocks noChangeArrowheads="1"/>
              </p:cNvSpPr>
              <p:nvPr/>
            </p:nvSpPr>
            <p:spPr bwMode="auto">
              <a:xfrm>
                <a:off x="3813" y="1780"/>
                <a:ext cx="9" cy="13"/>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4" name="Oval 371">
                <a:extLst>
                  <a:ext uri="{FF2B5EF4-FFF2-40B4-BE49-F238E27FC236}">
                    <a16:creationId xmlns:a16="http://schemas.microsoft.com/office/drawing/2014/main" id="{F1B01D06-7415-94C2-EE5A-13BD122BFD2B}"/>
                  </a:ext>
                </a:extLst>
              </p:cNvPr>
              <p:cNvSpPr>
                <a:spLocks noChangeArrowheads="1"/>
              </p:cNvSpPr>
              <p:nvPr/>
            </p:nvSpPr>
            <p:spPr bwMode="auto">
              <a:xfrm>
                <a:off x="3795" y="1796"/>
                <a:ext cx="9" cy="13"/>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5" name="Oval 372">
                <a:extLst>
                  <a:ext uri="{FF2B5EF4-FFF2-40B4-BE49-F238E27FC236}">
                    <a16:creationId xmlns:a16="http://schemas.microsoft.com/office/drawing/2014/main" id="{6D78BFB7-A3C9-4548-A9B0-4AB098CA84D4}"/>
                  </a:ext>
                </a:extLst>
              </p:cNvPr>
              <p:cNvSpPr>
                <a:spLocks noChangeArrowheads="1"/>
              </p:cNvSpPr>
              <p:nvPr/>
            </p:nvSpPr>
            <p:spPr bwMode="auto">
              <a:xfrm>
                <a:off x="3756" y="1761"/>
                <a:ext cx="9"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6" name="Oval 373">
                <a:extLst>
                  <a:ext uri="{FF2B5EF4-FFF2-40B4-BE49-F238E27FC236}">
                    <a16:creationId xmlns:a16="http://schemas.microsoft.com/office/drawing/2014/main" id="{084E4C95-E6C2-DC9E-2C3C-79DBB732E291}"/>
                  </a:ext>
                </a:extLst>
              </p:cNvPr>
              <p:cNvSpPr>
                <a:spLocks noChangeArrowheads="1"/>
              </p:cNvSpPr>
              <p:nvPr/>
            </p:nvSpPr>
            <p:spPr bwMode="auto">
              <a:xfrm>
                <a:off x="3744" y="1777"/>
                <a:ext cx="9"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7" name="Oval 374">
                <a:extLst>
                  <a:ext uri="{FF2B5EF4-FFF2-40B4-BE49-F238E27FC236}">
                    <a16:creationId xmlns:a16="http://schemas.microsoft.com/office/drawing/2014/main" id="{E3824E2D-9C86-C43B-17CB-8F595276D402}"/>
                  </a:ext>
                </a:extLst>
              </p:cNvPr>
              <p:cNvSpPr>
                <a:spLocks noChangeArrowheads="1"/>
              </p:cNvSpPr>
              <p:nvPr/>
            </p:nvSpPr>
            <p:spPr bwMode="auto">
              <a:xfrm>
                <a:off x="3729" y="1754"/>
                <a:ext cx="12" cy="13"/>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8" name="Oval 375">
                <a:extLst>
                  <a:ext uri="{FF2B5EF4-FFF2-40B4-BE49-F238E27FC236}">
                    <a16:creationId xmlns:a16="http://schemas.microsoft.com/office/drawing/2014/main" id="{02B1D80C-A5C6-3B99-F2D9-0AB351D07AD6}"/>
                  </a:ext>
                </a:extLst>
              </p:cNvPr>
              <p:cNvSpPr>
                <a:spLocks noChangeArrowheads="1"/>
              </p:cNvSpPr>
              <p:nvPr/>
            </p:nvSpPr>
            <p:spPr bwMode="auto">
              <a:xfrm>
                <a:off x="3699" y="1748"/>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9" name="Oval 376">
                <a:extLst>
                  <a:ext uri="{FF2B5EF4-FFF2-40B4-BE49-F238E27FC236}">
                    <a16:creationId xmlns:a16="http://schemas.microsoft.com/office/drawing/2014/main" id="{A074FC3B-103F-4E86-F70D-C3421A7A0D6B}"/>
                  </a:ext>
                </a:extLst>
              </p:cNvPr>
              <p:cNvSpPr>
                <a:spLocks noChangeArrowheads="1"/>
              </p:cNvSpPr>
              <p:nvPr/>
            </p:nvSpPr>
            <p:spPr bwMode="auto">
              <a:xfrm>
                <a:off x="3687" y="1761"/>
                <a:ext cx="9"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0" name="Oval 377">
                <a:extLst>
                  <a:ext uri="{FF2B5EF4-FFF2-40B4-BE49-F238E27FC236}">
                    <a16:creationId xmlns:a16="http://schemas.microsoft.com/office/drawing/2014/main" id="{94657F3D-F0BC-0A06-9005-01F2E215CDE8}"/>
                  </a:ext>
                </a:extLst>
              </p:cNvPr>
              <p:cNvSpPr>
                <a:spLocks noChangeArrowheads="1"/>
              </p:cNvSpPr>
              <p:nvPr/>
            </p:nvSpPr>
            <p:spPr bwMode="auto">
              <a:xfrm>
                <a:off x="3708" y="1764"/>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1" name="Oval 378">
                <a:extLst>
                  <a:ext uri="{FF2B5EF4-FFF2-40B4-BE49-F238E27FC236}">
                    <a16:creationId xmlns:a16="http://schemas.microsoft.com/office/drawing/2014/main" id="{90AA3018-250B-6E77-CF9A-9336E83263D8}"/>
                  </a:ext>
                </a:extLst>
              </p:cNvPr>
              <p:cNvSpPr>
                <a:spLocks noChangeArrowheads="1"/>
              </p:cNvSpPr>
              <p:nvPr/>
            </p:nvSpPr>
            <p:spPr bwMode="auto">
              <a:xfrm>
                <a:off x="3768" y="1780"/>
                <a:ext cx="9" cy="13"/>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2" name="Oval 379">
                <a:extLst>
                  <a:ext uri="{FF2B5EF4-FFF2-40B4-BE49-F238E27FC236}">
                    <a16:creationId xmlns:a16="http://schemas.microsoft.com/office/drawing/2014/main" id="{F4194425-D756-1DA7-7F77-3AA76DD256EB}"/>
                  </a:ext>
                </a:extLst>
              </p:cNvPr>
              <p:cNvSpPr>
                <a:spLocks noChangeArrowheads="1"/>
              </p:cNvSpPr>
              <p:nvPr/>
            </p:nvSpPr>
            <p:spPr bwMode="auto">
              <a:xfrm>
                <a:off x="3614" y="1761"/>
                <a:ext cx="9" cy="13"/>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3" name="Oval 380">
                <a:extLst>
                  <a:ext uri="{FF2B5EF4-FFF2-40B4-BE49-F238E27FC236}">
                    <a16:creationId xmlns:a16="http://schemas.microsoft.com/office/drawing/2014/main" id="{D89C8A7E-AAD5-6FA1-50C0-483BB2C6DCDC}"/>
                  </a:ext>
                </a:extLst>
              </p:cNvPr>
              <p:cNvSpPr>
                <a:spLocks noChangeArrowheads="1"/>
              </p:cNvSpPr>
              <p:nvPr/>
            </p:nvSpPr>
            <p:spPr bwMode="auto">
              <a:xfrm>
                <a:off x="3638" y="1764"/>
                <a:ext cx="9" cy="13"/>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4" name="Oval 381">
                <a:extLst>
                  <a:ext uri="{FF2B5EF4-FFF2-40B4-BE49-F238E27FC236}">
                    <a16:creationId xmlns:a16="http://schemas.microsoft.com/office/drawing/2014/main" id="{0BB2E395-BE93-E29D-15BF-2DD06B3C9096}"/>
                  </a:ext>
                </a:extLst>
              </p:cNvPr>
              <p:cNvSpPr>
                <a:spLocks noChangeArrowheads="1"/>
              </p:cNvSpPr>
              <p:nvPr/>
            </p:nvSpPr>
            <p:spPr bwMode="auto">
              <a:xfrm>
                <a:off x="3638" y="1751"/>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5" name="Oval 382">
                <a:extLst>
                  <a:ext uri="{FF2B5EF4-FFF2-40B4-BE49-F238E27FC236}">
                    <a16:creationId xmlns:a16="http://schemas.microsoft.com/office/drawing/2014/main" id="{B80757BE-7649-BFA2-1CB0-50DD6AF90A87}"/>
                  </a:ext>
                </a:extLst>
              </p:cNvPr>
              <p:cNvSpPr>
                <a:spLocks noChangeArrowheads="1"/>
              </p:cNvSpPr>
              <p:nvPr/>
            </p:nvSpPr>
            <p:spPr bwMode="auto">
              <a:xfrm>
                <a:off x="3666" y="1748"/>
                <a:ext cx="12"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6" name="Oval 383">
                <a:extLst>
                  <a:ext uri="{FF2B5EF4-FFF2-40B4-BE49-F238E27FC236}">
                    <a16:creationId xmlns:a16="http://schemas.microsoft.com/office/drawing/2014/main" id="{5C6C74A9-0FFF-8282-63C2-9F79739261A0}"/>
                  </a:ext>
                </a:extLst>
              </p:cNvPr>
              <p:cNvSpPr>
                <a:spLocks noChangeArrowheads="1"/>
              </p:cNvSpPr>
              <p:nvPr/>
            </p:nvSpPr>
            <p:spPr bwMode="auto">
              <a:xfrm>
                <a:off x="3660" y="1770"/>
                <a:ext cx="9" cy="13"/>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7" name="Oval 384">
                <a:extLst>
                  <a:ext uri="{FF2B5EF4-FFF2-40B4-BE49-F238E27FC236}">
                    <a16:creationId xmlns:a16="http://schemas.microsoft.com/office/drawing/2014/main" id="{3B3C07D2-82D0-394B-8621-7D4E90EE8007}"/>
                  </a:ext>
                </a:extLst>
              </p:cNvPr>
              <p:cNvSpPr>
                <a:spLocks noChangeArrowheads="1"/>
              </p:cNvSpPr>
              <p:nvPr/>
            </p:nvSpPr>
            <p:spPr bwMode="auto">
              <a:xfrm>
                <a:off x="3605" y="1796"/>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8" name="Oval 385">
                <a:extLst>
                  <a:ext uri="{FF2B5EF4-FFF2-40B4-BE49-F238E27FC236}">
                    <a16:creationId xmlns:a16="http://schemas.microsoft.com/office/drawing/2014/main" id="{872EBF64-B333-F4BD-7AC7-F37355149629}"/>
                  </a:ext>
                </a:extLst>
              </p:cNvPr>
              <p:cNvSpPr>
                <a:spLocks noChangeArrowheads="1"/>
              </p:cNvSpPr>
              <p:nvPr/>
            </p:nvSpPr>
            <p:spPr bwMode="auto">
              <a:xfrm>
                <a:off x="3581" y="1777"/>
                <a:ext cx="9"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9" name="Oval 386">
                <a:extLst>
                  <a:ext uri="{FF2B5EF4-FFF2-40B4-BE49-F238E27FC236}">
                    <a16:creationId xmlns:a16="http://schemas.microsoft.com/office/drawing/2014/main" id="{DEFC4172-DCE9-7B40-1D39-4FE71742570F}"/>
                  </a:ext>
                </a:extLst>
              </p:cNvPr>
              <p:cNvSpPr>
                <a:spLocks noChangeArrowheads="1"/>
              </p:cNvSpPr>
              <p:nvPr/>
            </p:nvSpPr>
            <p:spPr bwMode="auto">
              <a:xfrm>
                <a:off x="3548" y="1799"/>
                <a:ext cx="12"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0" name="Oval 387">
                <a:extLst>
                  <a:ext uri="{FF2B5EF4-FFF2-40B4-BE49-F238E27FC236}">
                    <a16:creationId xmlns:a16="http://schemas.microsoft.com/office/drawing/2014/main" id="{1CA5CFA4-3BD9-B26D-C7F3-81718D0ADE8B}"/>
                  </a:ext>
                </a:extLst>
              </p:cNvPr>
              <p:cNvSpPr>
                <a:spLocks noChangeArrowheads="1"/>
              </p:cNvSpPr>
              <p:nvPr/>
            </p:nvSpPr>
            <p:spPr bwMode="auto">
              <a:xfrm>
                <a:off x="3542" y="1819"/>
                <a:ext cx="12"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1" name="Oval 388">
                <a:extLst>
                  <a:ext uri="{FF2B5EF4-FFF2-40B4-BE49-F238E27FC236}">
                    <a16:creationId xmlns:a16="http://schemas.microsoft.com/office/drawing/2014/main" id="{65AA4D98-42CD-63C6-7B25-13E6B084EDD2}"/>
                  </a:ext>
                </a:extLst>
              </p:cNvPr>
              <p:cNvSpPr>
                <a:spLocks noChangeArrowheads="1"/>
              </p:cNvSpPr>
              <p:nvPr/>
            </p:nvSpPr>
            <p:spPr bwMode="auto">
              <a:xfrm>
                <a:off x="3572" y="1803"/>
                <a:ext cx="12"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2" name="Oval 389">
                <a:extLst>
                  <a:ext uri="{FF2B5EF4-FFF2-40B4-BE49-F238E27FC236}">
                    <a16:creationId xmlns:a16="http://schemas.microsoft.com/office/drawing/2014/main" id="{FD56188B-DDDE-8C5E-A677-760211FD7AEF}"/>
                  </a:ext>
                </a:extLst>
              </p:cNvPr>
              <p:cNvSpPr>
                <a:spLocks noChangeArrowheads="1"/>
              </p:cNvSpPr>
              <p:nvPr/>
            </p:nvSpPr>
            <p:spPr bwMode="auto">
              <a:xfrm>
                <a:off x="3539" y="1844"/>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3" name="Oval 390">
                <a:extLst>
                  <a:ext uri="{FF2B5EF4-FFF2-40B4-BE49-F238E27FC236}">
                    <a16:creationId xmlns:a16="http://schemas.microsoft.com/office/drawing/2014/main" id="{0A421091-5E93-B8C4-A615-06A0303339FC}"/>
                  </a:ext>
                </a:extLst>
              </p:cNvPr>
              <p:cNvSpPr>
                <a:spLocks noChangeArrowheads="1"/>
              </p:cNvSpPr>
              <p:nvPr/>
            </p:nvSpPr>
            <p:spPr bwMode="auto">
              <a:xfrm>
                <a:off x="3521" y="1848"/>
                <a:ext cx="9"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4" name="Oval 391">
                <a:extLst>
                  <a:ext uri="{FF2B5EF4-FFF2-40B4-BE49-F238E27FC236}">
                    <a16:creationId xmlns:a16="http://schemas.microsoft.com/office/drawing/2014/main" id="{5412D95E-A84E-2666-1CC0-EE23F05608E5}"/>
                  </a:ext>
                </a:extLst>
              </p:cNvPr>
              <p:cNvSpPr>
                <a:spLocks noChangeArrowheads="1"/>
              </p:cNvSpPr>
              <p:nvPr/>
            </p:nvSpPr>
            <p:spPr bwMode="auto">
              <a:xfrm>
                <a:off x="3509" y="1867"/>
                <a:ext cx="9" cy="13"/>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5" name="Oval 392">
                <a:extLst>
                  <a:ext uri="{FF2B5EF4-FFF2-40B4-BE49-F238E27FC236}">
                    <a16:creationId xmlns:a16="http://schemas.microsoft.com/office/drawing/2014/main" id="{8A213AAA-FFE0-10D6-AC8A-7A1255C9378C}"/>
                  </a:ext>
                </a:extLst>
              </p:cNvPr>
              <p:cNvSpPr>
                <a:spLocks noChangeArrowheads="1"/>
              </p:cNvSpPr>
              <p:nvPr/>
            </p:nvSpPr>
            <p:spPr bwMode="auto">
              <a:xfrm>
                <a:off x="3503" y="1899"/>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6" name="Oval 393">
                <a:extLst>
                  <a:ext uri="{FF2B5EF4-FFF2-40B4-BE49-F238E27FC236}">
                    <a16:creationId xmlns:a16="http://schemas.microsoft.com/office/drawing/2014/main" id="{5593A2AA-8956-034A-2088-FAE95AB19184}"/>
                  </a:ext>
                </a:extLst>
              </p:cNvPr>
              <p:cNvSpPr>
                <a:spLocks noChangeArrowheads="1"/>
              </p:cNvSpPr>
              <p:nvPr/>
            </p:nvSpPr>
            <p:spPr bwMode="auto">
              <a:xfrm>
                <a:off x="3518" y="1883"/>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7" name="Oval 394">
                <a:extLst>
                  <a:ext uri="{FF2B5EF4-FFF2-40B4-BE49-F238E27FC236}">
                    <a16:creationId xmlns:a16="http://schemas.microsoft.com/office/drawing/2014/main" id="{FD82FB73-C028-FF9E-B639-E65BE5EDA556}"/>
                  </a:ext>
                </a:extLst>
              </p:cNvPr>
              <p:cNvSpPr>
                <a:spLocks noChangeArrowheads="1"/>
              </p:cNvSpPr>
              <p:nvPr/>
            </p:nvSpPr>
            <p:spPr bwMode="auto">
              <a:xfrm>
                <a:off x="3530" y="1860"/>
                <a:ext cx="9" cy="13"/>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8" name="Oval 395">
                <a:extLst>
                  <a:ext uri="{FF2B5EF4-FFF2-40B4-BE49-F238E27FC236}">
                    <a16:creationId xmlns:a16="http://schemas.microsoft.com/office/drawing/2014/main" id="{A03D5D82-D6EA-C0C2-5527-FBFD29376087}"/>
                  </a:ext>
                </a:extLst>
              </p:cNvPr>
              <p:cNvSpPr>
                <a:spLocks noChangeArrowheads="1"/>
              </p:cNvSpPr>
              <p:nvPr/>
            </p:nvSpPr>
            <p:spPr bwMode="auto">
              <a:xfrm>
                <a:off x="3524" y="1905"/>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9" name="Oval 396">
                <a:extLst>
                  <a:ext uri="{FF2B5EF4-FFF2-40B4-BE49-F238E27FC236}">
                    <a16:creationId xmlns:a16="http://schemas.microsoft.com/office/drawing/2014/main" id="{8173FD1D-5F0C-1A54-1800-C19B1C58B499}"/>
                  </a:ext>
                </a:extLst>
              </p:cNvPr>
              <p:cNvSpPr>
                <a:spLocks noChangeArrowheads="1"/>
              </p:cNvSpPr>
              <p:nvPr/>
            </p:nvSpPr>
            <p:spPr bwMode="auto">
              <a:xfrm>
                <a:off x="3488" y="2031"/>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0" name="Oval 397">
                <a:extLst>
                  <a:ext uri="{FF2B5EF4-FFF2-40B4-BE49-F238E27FC236}">
                    <a16:creationId xmlns:a16="http://schemas.microsoft.com/office/drawing/2014/main" id="{F0BE978D-7666-5302-0065-572DCC1AE073}"/>
                  </a:ext>
                </a:extLst>
              </p:cNvPr>
              <p:cNvSpPr>
                <a:spLocks noChangeArrowheads="1"/>
              </p:cNvSpPr>
              <p:nvPr/>
            </p:nvSpPr>
            <p:spPr bwMode="auto">
              <a:xfrm>
                <a:off x="3458" y="2041"/>
                <a:ext cx="9"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1" name="Oval 398">
                <a:extLst>
                  <a:ext uri="{FF2B5EF4-FFF2-40B4-BE49-F238E27FC236}">
                    <a16:creationId xmlns:a16="http://schemas.microsoft.com/office/drawing/2014/main" id="{F1ACC506-B2D3-0741-1FD7-05443F1A9314}"/>
                  </a:ext>
                </a:extLst>
              </p:cNvPr>
              <p:cNvSpPr>
                <a:spLocks noChangeArrowheads="1"/>
              </p:cNvSpPr>
              <p:nvPr/>
            </p:nvSpPr>
            <p:spPr bwMode="auto">
              <a:xfrm>
                <a:off x="3430" y="2066"/>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2" name="Oval 399">
                <a:extLst>
                  <a:ext uri="{FF2B5EF4-FFF2-40B4-BE49-F238E27FC236}">
                    <a16:creationId xmlns:a16="http://schemas.microsoft.com/office/drawing/2014/main" id="{2E6AA697-FC4E-7E2D-E823-50FAC41F7386}"/>
                  </a:ext>
                </a:extLst>
              </p:cNvPr>
              <p:cNvSpPr>
                <a:spLocks noChangeArrowheads="1"/>
              </p:cNvSpPr>
              <p:nvPr/>
            </p:nvSpPr>
            <p:spPr bwMode="auto">
              <a:xfrm>
                <a:off x="3394" y="2060"/>
                <a:ext cx="9"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3" name="Oval 400">
                <a:extLst>
                  <a:ext uri="{FF2B5EF4-FFF2-40B4-BE49-F238E27FC236}">
                    <a16:creationId xmlns:a16="http://schemas.microsoft.com/office/drawing/2014/main" id="{2F30003F-0DE4-4A6D-F738-CBCADE7397B4}"/>
                  </a:ext>
                </a:extLst>
              </p:cNvPr>
              <p:cNvSpPr>
                <a:spLocks noChangeArrowheads="1"/>
              </p:cNvSpPr>
              <p:nvPr/>
            </p:nvSpPr>
            <p:spPr bwMode="auto">
              <a:xfrm>
                <a:off x="3358" y="2066"/>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4" name="Oval 401">
                <a:extLst>
                  <a:ext uri="{FF2B5EF4-FFF2-40B4-BE49-F238E27FC236}">
                    <a16:creationId xmlns:a16="http://schemas.microsoft.com/office/drawing/2014/main" id="{22FA9B76-DC15-01E7-50F5-B5D70174B1A2}"/>
                  </a:ext>
                </a:extLst>
              </p:cNvPr>
              <p:cNvSpPr>
                <a:spLocks noChangeArrowheads="1"/>
              </p:cNvSpPr>
              <p:nvPr/>
            </p:nvSpPr>
            <p:spPr bwMode="auto">
              <a:xfrm>
                <a:off x="3337" y="2069"/>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5" name="Oval 402">
                <a:extLst>
                  <a:ext uri="{FF2B5EF4-FFF2-40B4-BE49-F238E27FC236}">
                    <a16:creationId xmlns:a16="http://schemas.microsoft.com/office/drawing/2014/main" id="{B40A469A-6AFD-F686-491E-3F165342C854}"/>
                  </a:ext>
                </a:extLst>
              </p:cNvPr>
              <p:cNvSpPr>
                <a:spLocks noChangeArrowheads="1"/>
              </p:cNvSpPr>
              <p:nvPr/>
            </p:nvSpPr>
            <p:spPr bwMode="auto">
              <a:xfrm>
                <a:off x="3461" y="2957"/>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6" name="Oval 403">
                <a:extLst>
                  <a:ext uri="{FF2B5EF4-FFF2-40B4-BE49-F238E27FC236}">
                    <a16:creationId xmlns:a16="http://schemas.microsoft.com/office/drawing/2014/main" id="{4ADA1016-A1F4-0FFF-4B49-CF8C2DF703D3}"/>
                  </a:ext>
                </a:extLst>
              </p:cNvPr>
              <p:cNvSpPr>
                <a:spLocks noChangeArrowheads="1"/>
              </p:cNvSpPr>
              <p:nvPr/>
            </p:nvSpPr>
            <p:spPr bwMode="auto">
              <a:xfrm>
                <a:off x="3418" y="2970"/>
                <a:ext cx="12"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7" name="Oval 404">
                <a:extLst>
                  <a:ext uri="{FF2B5EF4-FFF2-40B4-BE49-F238E27FC236}">
                    <a16:creationId xmlns:a16="http://schemas.microsoft.com/office/drawing/2014/main" id="{1C03E4A4-B5E6-6C42-C582-D25730D9DC20}"/>
                  </a:ext>
                </a:extLst>
              </p:cNvPr>
              <p:cNvSpPr>
                <a:spLocks noChangeArrowheads="1"/>
              </p:cNvSpPr>
              <p:nvPr/>
            </p:nvSpPr>
            <p:spPr bwMode="auto">
              <a:xfrm>
                <a:off x="3436" y="2960"/>
                <a:ext cx="12"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8" name="Oval 405">
                <a:extLst>
                  <a:ext uri="{FF2B5EF4-FFF2-40B4-BE49-F238E27FC236}">
                    <a16:creationId xmlns:a16="http://schemas.microsoft.com/office/drawing/2014/main" id="{58EEA710-08D0-C091-0180-14FD385E9059}"/>
                  </a:ext>
                </a:extLst>
              </p:cNvPr>
              <p:cNvSpPr>
                <a:spLocks noChangeArrowheads="1"/>
              </p:cNvSpPr>
              <p:nvPr/>
            </p:nvSpPr>
            <p:spPr bwMode="auto">
              <a:xfrm>
                <a:off x="3421" y="2954"/>
                <a:ext cx="9"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9" name="Oval 406">
              <a:extLst>
                <a:ext uri="{FF2B5EF4-FFF2-40B4-BE49-F238E27FC236}">
                  <a16:creationId xmlns:a16="http://schemas.microsoft.com/office/drawing/2014/main" id="{E1E86DD5-15DB-347A-DB6E-35A38D34CB17}"/>
                </a:ext>
              </a:extLst>
            </p:cNvPr>
            <p:cNvSpPr>
              <a:spLocks noChangeArrowheads="1"/>
            </p:cNvSpPr>
            <p:nvPr/>
          </p:nvSpPr>
          <p:spPr bwMode="auto">
            <a:xfrm>
              <a:off x="3464" y="2970"/>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 name="Oval 407">
              <a:extLst>
                <a:ext uri="{FF2B5EF4-FFF2-40B4-BE49-F238E27FC236}">
                  <a16:creationId xmlns:a16="http://schemas.microsoft.com/office/drawing/2014/main" id="{42FCAEE6-8EEE-CF88-8B0A-FD79B7108B31}"/>
                </a:ext>
              </a:extLst>
            </p:cNvPr>
            <p:cNvSpPr>
              <a:spLocks noChangeArrowheads="1"/>
            </p:cNvSpPr>
            <p:nvPr/>
          </p:nvSpPr>
          <p:spPr bwMode="auto">
            <a:xfrm>
              <a:off x="3482" y="2963"/>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 name="Oval 408">
              <a:extLst>
                <a:ext uri="{FF2B5EF4-FFF2-40B4-BE49-F238E27FC236}">
                  <a16:creationId xmlns:a16="http://schemas.microsoft.com/office/drawing/2014/main" id="{D87745D3-B08C-0BA5-33D1-493ED5AC997C}"/>
                </a:ext>
              </a:extLst>
            </p:cNvPr>
            <p:cNvSpPr>
              <a:spLocks noChangeArrowheads="1"/>
            </p:cNvSpPr>
            <p:nvPr/>
          </p:nvSpPr>
          <p:spPr bwMode="auto">
            <a:xfrm>
              <a:off x="3500" y="2951"/>
              <a:ext cx="9"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 name="Oval 409">
              <a:extLst>
                <a:ext uri="{FF2B5EF4-FFF2-40B4-BE49-F238E27FC236}">
                  <a16:creationId xmlns:a16="http://schemas.microsoft.com/office/drawing/2014/main" id="{D47F2860-1B9F-E8F6-E3C8-96304B9F7179}"/>
                </a:ext>
              </a:extLst>
            </p:cNvPr>
            <p:cNvSpPr>
              <a:spLocks noChangeArrowheads="1"/>
            </p:cNvSpPr>
            <p:nvPr/>
          </p:nvSpPr>
          <p:spPr bwMode="auto">
            <a:xfrm>
              <a:off x="3515" y="2960"/>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 name="Oval 410">
              <a:extLst>
                <a:ext uri="{FF2B5EF4-FFF2-40B4-BE49-F238E27FC236}">
                  <a16:creationId xmlns:a16="http://schemas.microsoft.com/office/drawing/2014/main" id="{7B0C866B-CD72-762A-881D-6CF7706B7304}"/>
                </a:ext>
              </a:extLst>
            </p:cNvPr>
            <p:cNvSpPr>
              <a:spLocks noChangeArrowheads="1"/>
            </p:cNvSpPr>
            <p:nvPr/>
          </p:nvSpPr>
          <p:spPr bwMode="auto">
            <a:xfrm>
              <a:off x="3527" y="2947"/>
              <a:ext cx="9" cy="13"/>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 name="Oval 411">
              <a:extLst>
                <a:ext uri="{FF2B5EF4-FFF2-40B4-BE49-F238E27FC236}">
                  <a16:creationId xmlns:a16="http://schemas.microsoft.com/office/drawing/2014/main" id="{34BB724D-BCD0-034F-7908-1BC80899587A}"/>
                </a:ext>
              </a:extLst>
            </p:cNvPr>
            <p:cNvSpPr>
              <a:spLocks noChangeArrowheads="1"/>
            </p:cNvSpPr>
            <p:nvPr/>
          </p:nvSpPr>
          <p:spPr bwMode="auto">
            <a:xfrm>
              <a:off x="3542" y="2938"/>
              <a:ext cx="12"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 name="Oval 412">
              <a:extLst>
                <a:ext uri="{FF2B5EF4-FFF2-40B4-BE49-F238E27FC236}">
                  <a16:creationId xmlns:a16="http://schemas.microsoft.com/office/drawing/2014/main" id="{1372F9F9-2438-D713-6ED1-2EB2BA404D33}"/>
                </a:ext>
              </a:extLst>
            </p:cNvPr>
            <p:cNvSpPr>
              <a:spLocks noChangeArrowheads="1"/>
            </p:cNvSpPr>
            <p:nvPr/>
          </p:nvSpPr>
          <p:spPr bwMode="auto">
            <a:xfrm>
              <a:off x="3560" y="2941"/>
              <a:ext cx="9" cy="13"/>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 name="Oval 413">
              <a:extLst>
                <a:ext uri="{FF2B5EF4-FFF2-40B4-BE49-F238E27FC236}">
                  <a16:creationId xmlns:a16="http://schemas.microsoft.com/office/drawing/2014/main" id="{3E52C832-68E7-7555-4898-712B3D978956}"/>
                </a:ext>
              </a:extLst>
            </p:cNvPr>
            <p:cNvSpPr>
              <a:spLocks noChangeArrowheads="1"/>
            </p:cNvSpPr>
            <p:nvPr/>
          </p:nvSpPr>
          <p:spPr bwMode="auto">
            <a:xfrm>
              <a:off x="3569" y="2925"/>
              <a:ext cx="12"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Oval 414">
              <a:extLst>
                <a:ext uri="{FF2B5EF4-FFF2-40B4-BE49-F238E27FC236}">
                  <a16:creationId xmlns:a16="http://schemas.microsoft.com/office/drawing/2014/main" id="{2A569684-3E3C-BCAC-00A3-F9C10048B363}"/>
                </a:ext>
              </a:extLst>
            </p:cNvPr>
            <p:cNvSpPr>
              <a:spLocks noChangeArrowheads="1"/>
            </p:cNvSpPr>
            <p:nvPr/>
          </p:nvSpPr>
          <p:spPr bwMode="auto">
            <a:xfrm>
              <a:off x="3590" y="2935"/>
              <a:ext cx="9" cy="12"/>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 name="Oval 415">
              <a:extLst>
                <a:ext uri="{FF2B5EF4-FFF2-40B4-BE49-F238E27FC236}">
                  <a16:creationId xmlns:a16="http://schemas.microsoft.com/office/drawing/2014/main" id="{15C0A02D-D7F9-DDD2-1A2F-914C97FE647E}"/>
                </a:ext>
              </a:extLst>
            </p:cNvPr>
            <p:cNvSpPr>
              <a:spLocks noChangeArrowheads="1"/>
            </p:cNvSpPr>
            <p:nvPr/>
          </p:nvSpPr>
          <p:spPr bwMode="auto">
            <a:xfrm>
              <a:off x="3614" y="2925"/>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 name="Oval 416">
              <a:extLst>
                <a:ext uri="{FF2B5EF4-FFF2-40B4-BE49-F238E27FC236}">
                  <a16:creationId xmlns:a16="http://schemas.microsoft.com/office/drawing/2014/main" id="{6D9AFF2B-4083-334D-AABD-E4CCA2C7896F}"/>
                </a:ext>
              </a:extLst>
            </p:cNvPr>
            <p:cNvSpPr>
              <a:spLocks noChangeArrowheads="1"/>
            </p:cNvSpPr>
            <p:nvPr/>
          </p:nvSpPr>
          <p:spPr bwMode="auto">
            <a:xfrm>
              <a:off x="3599" y="2918"/>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 name="Oval 417">
              <a:extLst>
                <a:ext uri="{FF2B5EF4-FFF2-40B4-BE49-F238E27FC236}">
                  <a16:creationId xmlns:a16="http://schemas.microsoft.com/office/drawing/2014/main" id="{5A046A9B-4506-DA28-8AE5-51B7ABF4DC5B}"/>
                </a:ext>
              </a:extLst>
            </p:cNvPr>
            <p:cNvSpPr>
              <a:spLocks noChangeArrowheads="1"/>
            </p:cNvSpPr>
            <p:nvPr/>
          </p:nvSpPr>
          <p:spPr bwMode="auto">
            <a:xfrm>
              <a:off x="3620" y="2902"/>
              <a:ext cx="12"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 name="Oval 418">
              <a:extLst>
                <a:ext uri="{FF2B5EF4-FFF2-40B4-BE49-F238E27FC236}">
                  <a16:creationId xmlns:a16="http://schemas.microsoft.com/office/drawing/2014/main" id="{B4751E57-AE73-A265-575A-210F146C2085}"/>
                </a:ext>
              </a:extLst>
            </p:cNvPr>
            <p:cNvSpPr>
              <a:spLocks noChangeArrowheads="1"/>
            </p:cNvSpPr>
            <p:nvPr/>
          </p:nvSpPr>
          <p:spPr bwMode="auto">
            <a:xfrm>
              <a:off x="3638" y="2912"/>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 name="Oval 419">
              <a:extLst>
                <a:ext uri="{FF2B5EF4-FFF2-40B4-BE49-F238E27FC236}">
                  <a16:creationId xmlns:a16="http://schemas.microsoft.com/office/drawing/2014/main" id="{D6D61A42-3C6C-6466-971C-D1ED947BAB1D}"/>
                </a:ext>
              </a:extLst>
            </p:cNvPr>
            <p:cNvSpPr>
              <a:spLocks noChangeArrowheads="1"/>
            </p:cNvSpPr>
            <p:nvPr/>
          </p:nvSpPr>
          <p:spPr bwMode="auto">
            <a:xfrm>
              <a:off x="3654" y="2899"/>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3" name="Oval 420">
              <a:extLst>
                <a:ext uri="{FF2B5EF4-FFF2-40B4-BE49-F238E27FC236}">
                  <a16:creationId xmlns:a16="http://schemas.microsoft.com/office/drawing/2014/main" id="{E9D2DD32-D91C-497C-AEE7-FE400F8A07B0}"/>
                </a:ext>
              </a:extLst>
            </p:cNvPr>
            <p:cNvSpPr>
              <a:spLocks noChangeArrowheads="1"/>
            </p:cNvSpPr>
            <p:nvPr/>
          </p:nvSpPr>
          <p:spPr bwMode="auto">
            <a:xfrm>
              <a:off x="3669" y="2902"/>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4" name="Oval 421">
              <a:extLst>
                <a:ext uri="{FF2B5EF4-FFF2-40B4-BE49-F238E27FC236}">
                  <a16:creationId xmlns:a16="http://schemas.microsoft.com/office/drawing/2014/main" id="{CCCD8BAE-2AEB-02B4-B654-F8352F7D81C1}"/>
                </a:ext>
              </a:extLst>
            </p:cNvPr>
            <p:cNvSpPr>
              <a:spLocks noChangeArrowheads="1"/>
            </p:cNvSpPr>
            <p:nvPr/>
          </p:nvSpPr>
          <p:spPr bwMode="auto">
            <a:xfrm>
              <a:off x="3693" y="2896"/>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 name="Oval 422">
              <a:extLst>
                <a:ext uri="{FF2B5EF4-FFF2-40B4-BE49-F238E27FC236}">
                  <a16:creationId xmlns:a16="http://schemas.microsoft.com/office/drawing/2014/main" id="{2AF4EC25-583E-4DBD-65F8-2D88BA015A90}"/>
                </a:ext>
              </a:extLst>
            </p:cNvPr>
            <p:cNvSpPr>
              <a:spLocks noChangeArrowheads="1"/>
            </p:cNvSpPr>
            <p:nvPr/>
          </p:nvSpPr>
          <p:spPr bwMode="auto">
            <a:xfrm>
              <a:off x="3714" y="2890"/>
              <a:ext cx="12"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 name="Oval 423">
              <a:extLst>
                <a:ext uri="{FF2B5EF4-FFF2-40B4-BE49-F238E27FC236}">
                  <a16:creationId xmlns:a16="http://schemas.microsoft.com/office/drawing/2014/main" id="{6D5D4E39-CEA0-B4A3-1475-76851CC34805}"/>
                </a:ext>
              </a:extLst>
            </p:cNvPr>
            <p:cNvSpPr>
              <a:spLocks noChangeArrowheads="1"/>
            </p:cNvSpPr>
            <p:nvPr/>
          </p:nvSpPr>
          <p:spPr bwMode="auto">
            <a:xfrm>
              <a:off x="3717" y="2864"/>
              <a:ext cx="12"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 name="Oval 424">
              <a:extLst>
                <a:ext uri="{FF2B5EF4-FFF2-40B4-BE49-F238E27FC236}">
                  <a16:creationId xmlns:a16="http://schemas.microsoft.com/office/drawing/2014/main" id="{A236628A-D4D0-AF04-BCF4-BE8BBE89C74E}"/>
                </a:ext>
              </a:extLst>
            </p:cNvPr>
            <p:cNvSpPr>
              <a:spLocks noChangeArrowheads="1"/>
            </p:cNvSpPr>
            <p:nvPr/>
          </p:nvSpPr>
          <p:spPr bwMode="auto">
            <a:xfrm>
              <a:off x="3693" y="2877"/>
              <a:ext cx="12" cy="13"/>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8" name="Oval 425">
              <a:extLst>
                <a:ext uri="{FF2B5EF4-FFF2-40B4-BE49-F238E27FC236}">
                  <a16:creationId xmlns:a16="http://schemas.microsoft.com/office/drawing/2014/main" id="{9AABC5F8-7F74-3243-1434-2EE0B369183B}"/>
                </a:ext>
              </a:extLst>
            </p:cNvPr>
            <p:cNvSpPr>
              <a:spLocks noChangeArrowheads="1"/>
            </p:cNvSpPr>
            <p:nvPr/>
          </p:nvSpPr>
          <p:spPr bwMode="auto">
            <a:xfrm>
              <a:off x="3735" y="2873"/>
              <a:ext cx="12"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 name="Oval 426">
              <a:extLst>
                <a:ext uri="{FF2B5EF4-FFF2-40B4-BE49-F238E27FC236}">
                  <a16:creationId xmlns:a16="http://schemas.microsoft.com/office/drawing/2014/main" id="{E223A4D5-4DC9-9870-BBE4-C510399F06FD}"/>
                </a:ext>
              </a:extLst>
            </p:cNvPr>
            <p:cNvSpPr>
              <a:spLocks noChangeArrowheads="1"/>
            </p:cNvSpPr>
            <p:nvPr/>
          </p:nvSpPr>
          <p:spPr bwMode="auto">
            <a:xfrm>
              <a:off x="3759" y="2867"/>
              <a:ext cx="9" cy="13"/>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 name="Oval 427">
              <a:extLst>
                <a:ext uri="{FF2B5EF4-FFF2-40B4-BE49-F238E27FC236}">
                  <a16:creationId xmlns:a16="http://schemas.microsoft.com/office/drawing/2014/main" id="{5B15B32A-0D6E-BD3B-FE03-4EFEB9F69930}"/>
                </a:ext>
              </a:extLst>
            </p:cNvPr>
            <p:cNvSpPr>
              <a:spLocks noChangeArrowheads="1"/>
            </p:cNvSpPr>
            <p:nvPr/>
          </p:nvSpPr>
          <p:spPr bwMode="auto">
            <a:xfrm>
              <a:off x="3780" y="2870"/>
              <a:ext cx="12" cy="13"/>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 name="Oval 428">
              <a:extLst>
                <a:ext uri="{FF2B5EF4-FFF2-40B4-BE49-F238E27FC236}">
                  <a16:creationId xmlns:a16="http://schemas.microsoft.com/office/drawing/2014/main" id="{5B128CDB-8482-4769-C492-13D1BDCA63B2}"/>
                </a:ext>
              </a:extLst>
            </p:cNvPr>
            <p:cNvSpPr>
              <a:spLocks noChangeArrowheads="1"/>
            </p:cNvSpPr>
            <p:nvPr/>
          </p:nvSpPr>
          <p:spPr bwMode="auto">
            <a:xfrm>
              <a:off x="3807" y="2864"/>
              <a:ext cx="9"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 name="Oval 429">
              <a:extLst>
                <a:ext uri="{FF2B5EF4-FFF2-40B4-BE49-F238E27FC236}">
                  <a16:creationId xmlns:a16="http://schemas.microsoft.com/office/drawing/2014/main" id="{CA11E62B-95CF-DFB7-EC58-C487EBBE9268}"/>
                </a:ext>
              </a:extLst>
            </p:cNvPr>
            <p:cNvSpPr>
              <a:spLocks noChangeArrowheads="1"/>
            </p:cNvSpPr>
            <p:nvPr/>
          </p:nvSpPr>
          <p:spPr bwMode="auto">
            <a:xfrm>
              <a:off x="3810" y="2877"/>
              <a:ext cx="9"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3" name="Oval 430">
              <a:extLst>
                <a:ext uri="{FF2B5EF4-FFF2-40B4-BE49-F238E27FC236}">
                  <a16:creationId xmlns:a16="http://schemas.microsoft.com/office/drawing/2014/main" id="{ED606AEC-D8EB-EF4E-DD66-5FC6CE2AD0B0}"/>
                </a:ext>
              </a:extLst>
            </p:cNvPr>
            <p:cNvSpPr>
              <a:spLocks noChangeArrowheads="1"/>
            </p:cNvSpPr>
            <p:nvPr/>
          </p:nvSpPr>
          <p:spPr bwMode="auto">
            <a:xfrm>
              <a:off x="3831" y="2867"/>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4" name="Oval 431">
              <a:extLst>
                <a:ext uri="{FF2B5EF4-FFF2-40B4-BE49-F238E27FC236}">
                  <a16:creationId xmlns:a16="http://schemas.microsoft.com/office/drawing/2014/main" id="{2891C51F-BC9D-C01B-563A-1E77139D1F23}"/>
                </a:ext>
              </a:extLst>
            </p:cNvPr>
            <p:cNvSpPr>
              <a:spLocks noChangeArrowheads="1"/>
            </p:cNvSpPr>
            <p:nvPr/>
          </p:nvSpPr>
          <p:spPr bwMode="auto">
            <a:xfrm>
              <a:off x="3850" y="2877"/>
              <a:ext cx="9"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5" name="Oval 432">
              <a:extLst>
                <a:ext uri="{FF2B5EF4-FFF2-40B4-BE49-F238E27FC236}">
                  <a16:creationId xmlns:a16="http://schemas.microsoft.com/office/drawing/2014/main" id="{AC1297BC-4EA1-1037-AF6C-E38FFFF5C9C5}"/>
                </a:ext>
              </a:extLst>
            </p:cNvPr>
            <p:cNvSpPr>
              <a:spLocks noChangeArrowheads="1"/>
            </p:cNvSpPr>
            <p:nvPr/>
          </p:nvSpPr>
          <p:spPr bwMode="auto">
            <a:xfrm>
              <a:off x="3868" y="2867"/>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6" name="Oval 433">
              <a:extLst>
                <a:ext uri="{FF2B5EF4-FFF2-40B4-BE49-F238E27FC236}">
                  <a16:creationId xmlns:a16="http://schemas.microsoft.com/office/drawing/2014/main" id="{339B1163-C32B-2632-FAC7-53B4276569CB}"/>
                </a:ext>
              </a:extLst>
            </p:cNvPr>
            <p:cNvSpPr>
              <a:spLocks noChangeArrowheads="1"/>
            </p:cNvSpPr>
            <p:nvPr/>
          </p:nvSpPr>
          <p:spPr bwMode="auto">
            <a:xfrm>
              <a:off x="3874" y="2880"/>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7" name="Oval 434">
              <a:extLst>
                <a:ext uri="{FF2B5EF4-FFF2-40B4-BE49-F238E27FC236}">
                  <a16:creationId xmlns:a16="http://schemas.microsoft.com/office/drawing/2014/main" id="{9FD4DC19-5014-28C8-4071-6DF94C8BE120}"/>
                </a:ext>
              </a:extLst>
            </p:cNvPr>
            <p:cNvSpPr>
              <a:spLocks noChangeArrowheads="1"/>
            </p:cNvSpPr>
            <p:nvPr/>
          </p:nvSpPr>
          <p:spPr bwMode="auto">
            <a:xfrm>
              <a:off x="3889" y="2886"/>
              <a:ext cx="12"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8" name="Oval 435">
              <a:extLst>
                <a:ext uri="{FF2B5EF4-FFF2-40B4-BE49-F238E27FC236}">
                  <a16:creationId xmlns:a16="http://schemas.microsoft.com/office/drawing/2014/main" id="{102BA856-0D9F-1B59-CFD8-E390DCFB3D16}"/>
                </a:ext>
              </a:extLst>
            </p:cNvPr>
            <p:cNvSpPr>
              <a:spLocks noChangeArrowheads="1"/>
            </p:cNvSpPr>
            <p:nvPr/>
          </p:nvSpPr>
          <p:spPr bwMode="auto">
            <a:xfrm>
              <a:off x="3895" y="2899"/>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9" name="Oval 436">
              <a:extLst>
                <a:ext uri="{FF2B5EF4-FFF2-40B4-BE49-F238E27FC236}">
                  <a16:creationId xmlns:a16="http://schemas.microsoft.com/office/drawing/2014/main" id="{CFD25F04-EBA3-1F08-E4CB-E6DA60695677}"/>
                </a:ext>
              </a:extLst>
            </p:cNvPr>
            <p:cNvSpPr>
              <a:spLocks noChangeArrowheads="1"/>
            </p:cNvSpPr>
            <p:nvPr/>
          </p:nvSpPr>
          <p:spPr bwMode="auto">
            <a:xfrm>
              <a:off x="3922" y="2902"/>
              <a:ext cx="9" cy="13"/>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0" name="Oval 437">
              <a:extLst>
                <a:ext uri="{FF2B5EF4-FFF2-40B4-BE49-F238E27FC236}">
                  <a16:creationId xmlns:a16="http://schemas.microsoft.com/office/drawing/2014/main" id="{95C971F3-D6F1-6714-7636-94E67CD2DC33}"/>
                </a:ext>
              </a:extLst>
            </p:cNvPr>
            <p:cNvSpPr>
              <a:spLocks noChangeArrowheads="1"/>
            </p:cNvSpPr>
            <p:nvPr/>
          </p:nvSpPr>
          <p:spPr bwMode="auto">
            <a:xfrm>
              <a:off x="3925" y="2918"/>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 name="Oval 438">
              <a:extLst>
                <a:ext uri="{FF2B5EF4-FFF2-40B4-BE49-F238E27FC236}">
                  <a16:creationId xmlns:a16="http://schemas.microsoft.com/office/drawing/2014/main" id="{F8C0B09B-2BE8-ECAD-D21C-6C609CB2DB92}"/>
                </a:ext>
              </a:extLst>
            </p:cNvPr>
            <p:cNvSpPr>
              <a:spLocks noChangeArrowheads="1"/>
            </p:cNvSpPr>
            <p:nvPr/>
          </p:nvSpPr>
          <p:spPr bwMode="auto">
            <a:xfrm>
              <a:off x="3940" y="2925"/>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2" name="Oval 439">
              <a:extLst>
                <a:ext uri="{FF2B5EF4-FFF2-40B4-BE49-F238E27FC236}">
                  <a16:creationId xmlns:a16="http://schemas.microsoft.com/office/drawing/2014/main" id="{9401D688-4DA1-2D1F-4443-3D8ADCF89F4A}"/>
                </a:ext>
              </a:extLst>
            </p:cNvPr>
            <p:cNvSpPr>
              <a:spLocks noChangeArrowheads="1"/>
            </p:cNvSpPr>
            <p:nvPr/>
          </p:nvSpPr>
          <p:spPr bwMode="auto">
            <a:xfrm>
              <a:off x="3940" y="2935"/>
              <a:ext cx="9" cy="12"/>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3" name="Oval 440">
              <a:extLst>
                <a:ext uri="{FF2B5EF4-FFF2-40B4-BE49-F238E27FC236}">
                  <a16:creationId xmlns:a16="http://schemas.microsoft.com/office/drawing/2014/main" id="{AAF3BF2A-1AC7-DD36-5BD3-BB8F222B7116}"/>
                </a:ext>
              </a:extLst>
            </p:cNvPr>
            <p:cNvSpPr>
              <a:spLocks noChangeArrowheads="1"/>
            </p:cNvSpPr>
            <p:nvPr/>
          </p:nvSpPr>
          <p:spPr bwMode="auto">
            <a:xfrm>
              <a:off x="3955" y="2941"/>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4" name="Oval 441">
              <a:extLst>
                <a:ext uri="{FF2B5EF4-FFF2-40B4-BE49-F238E27FC236}">
                  <a16:creationId xmlns:a16="http://schemas.microsoft.com/office/drawing/2014/main" id="{41F854F5-A8CA-8309-F1B2-857B7551794F}"/>
                </a:ext>
              </a:extLst>
            </p:cNvPr>
            <p:cNvSpPr>
              <a:spLocks noChangeArrowheads="1"/>
            </p:cNvSpPr>
            <p:nvPr/>
          </p:nvSpPr>
          <p:spPr bwMode="auto">
            <a:xfrm>
              <a:off x="4006" y="3037"/>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5" name="Oval 442">
              <a:extLst>
                <a:ext uri="{FF2B5EF4-FFF2-40B4-BE49-F238E27FC236}">
                  <a16:creationId xmlns:a16="http://schemas.microsoft.com/office/drawing/2014/main" id="{DFA4A3DC-C70E-8E84-2989-768D8E9A90AB}"/>
                </a:ext>
              </a:extLst>
            </p:cNvPr>
            <p:cNvSpPr>
              <a:spLocks noChangeArrowheads="1"/>
            </p:cNvSpPr>
            <p:nvPr/>
          </p:nvSpPr>
          <p:spPr bwMode="auto">
            <a:xfrm>
              <a:off x="4030" y="3044"/>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6" name="Oval 443">
              <a:extLst>
                <a:ext uri="{FF2B5EF4-FFF2-40B4-BE49-F238E27FC236}">
                  <a16:creationId xmlns:a16="http://schemas.microsoft.com/office/drawing/2014/main" id="{464F9815-44B7-6EDA-52FB-72F053307F08}"/>
                </a:ext>
              </a:extLst>
            </p:cNvPr>
            <p:cNvSpPr>
              <a:spLocks noChangeArrowheads="1"/>
            </p:cNvSpPr>
            <p:nvPr/>
          </p:nvSpPr>
          <p:spPr bwMode="auto">
            <a:xfrm>
              <a:off x="4006" y="3018"/>
              <a:ext cx="12" cy="13"/>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7" name="Oval 444">
              <a:extLst>
                <a:ext uri="{FF2B5EF4-FFF2-40B4-BE49-F238E27FC236}">
                  <a16:creationId xmlns:a16="http://schemas.microsoft.com/office/drawing/2014/main" id="{C9B983C0-45B1-0B53-F34C-D1AC2683A66F}"/>
                </a:ext>
              </a:extLst>
            </p:cNvPr>
            <p:cNvSpPr>
              <a:spLocks noChangeArrowheads="1"/>
            </p:cNvSpPr>
            <p:nvPr/>
          </p:nvSpPr>
          <p:spPr bwMode="auto">
            <a:xfrm>
              <a:off x="3994" y="2996"/>
              <a:ext cx="9"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8" name="Oval 445">
              <a:extLst>
                <a:ext uri="{FF2B5EF4-FFF2-40B4-BE49-F238E27FC236}">
                  <a16:creationId xmlns:a16="http://schemas.microsoft.com/office/drawing/2014/main" id="{97F7E4B4-7B2E-C07D-4386-1D023875C005}"/>
                </a:ext>
              </a:extLst>
            </p:cNvPr>
            <p:cNvSpPr>
              <a:spLocks noChangeArrowheads="1"/>
            </p:cNvSpPr>
            <p:nvPr/>
          </p:nvSpPr>
          <p:spPr bwMode="auto">
            <a:xfrm>
              <a:off x="4012" y="2983"/>
              <a:ext cx="12"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9" name="Oval 446">
              <a:extLst>
                <a:ext uri="{FF2B5EF4-FFF2-40B4-BE49-F238E27FC236}">
                  <a16:creationId xmlns:a16="http://schemas.microsoft.com/office/drawing/2014/main" id="{3E54B8A5-143E-22CC-4441-AAA64A08AB30}"/>
                </a:ext>
              </a:extLst>
            </p:cNvPr>
            <p:cNvSpPr>
              <a:spLocks noChangeArrowheads="1"/>
            </p:cNvSpPr>
            <p:nvPr/>
          </p:nvSpPr>
          <p:spPr bwMode="auto">
            <a:xfrm>
              <a:off x="4009" y="2999"/>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0" name="Oval 447">
              <a:extLst>
                <a:ext uri="{FF2B5EF4-FFF2-40B4-BE49-F238E27FC236}">
                  <a16:creationId xmlns:a16="http://schemas.microsoft.com/office/drawing/2014/main" id="{3FACE172-000F-A7B9-16DC-8377DFBC7E04}"/>
                </a:ext>
              </a:extLst>
            </p:cNvPr>
            <p:cNvSpPr>
              <a:spLocks noChangeArrowheads="1"/>
            </p:cNvSpPr>
            <p:nvPr/>
          </p:nvSpPr>
          <p:spPr bwMode="auto">
            <a:xfrm>
              <a:off x="4027" y="3018"/>
              <a:ext cx="9" cy="13"/>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1" name="Oval 448">
              <a:extLst>
                <a:ext uri="{FF2B5EF4-FFF2-40B4-BE49-F238E27FC236}">
                  <a16:creationId xmlns:a16="http://schemas.microsoft.com/office/drawing/2014/main" id="{0579167D-E32A-3184-AC27-EAD675789ADD}"/>
                </a:ext>
              </a:extLst>
            </p:cNvPr>
            <p:cNvSpPr>
              <a:spLocks noChangeArrowheads="1"/>
            </p:cNvSpPr>
            <p:nvPr/>
          </p:nvSpPr>
          <p:spPr bwMode="auto">
            <a:xfrm>
              <a:off x="4036" y="3060"/>
              <a:ext cx="13"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2" name="Oval 449">
              <a:extLst>
                <a:ext uri="{FF2B5EF4-FFF2-40B4-BE49-F238E27FC236}">
                  <a16:creationId xmlns:a16="http://schemas.microsoft.com/office/drawing/2014/main" id="{0C125E27-E786-2ACC-2E59-3E82061FC6F0}"/>
                </a:ext>
              </a:extLst>
            </p:cNvPr>
            <p:cNvSpPr>
              <a:spLocks noChangeArrowheads="1"/>
            </p:cNvSpPr>
            <p:nvPr/>
          </p:nvSpPr>
          <p:spPr bwMode="auto">
            <a:xfrm>
              <a:off x="4058" y="3070"/>
              <a:ext cx="9"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3" name="Oval 450">
              <a:extLst>
                <a:ext uri="{FF2B5EF4-FFF2-40B4-BE49-F238E27FC236}">
                  <a16:creationId xmlns:a16="http://schemas.microsoft.com/office/drawing/2014/main" id="{4F34BE13-1C8E-9E52-D186-DFA6014CC4D7}"/>
                </a:ext>
              </a:extLst>
            </p:cNvPr>
            <p:cNvSpPr>
              <a:spLocks noChangeArrowheads="1"/>
            </p:cNvSpPr>
            <p:nvPr/>
          </p:nvSpPr>
          <p:spPr bwMode="auto">
            <a:xfrm>
              <a:off x="4097" y="3102"/>
              <a:ext cx="9" cy="9"/>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4" name="Oval 451">
              <a:extLst>
                <a:ext uri="{FF2B5EF4-FFF2-40B4-BE49-F238E27FC236}">
                  <a16:creationId xmlns:a16="http://schemas.microsoft.com/office/drawing/2014/main" id="{6F92B163-3894-B14B-C076-B333FE8DC166}"/>
                </a:ext>
              </a:extLst>
            </p:cNvPr>
            <p:cNvSpPr>
              <a:spLocks noChangeArrowheads="1"/>
            </p:cNvSpPr>
            <p:nvPr/>
          </p:nvSpPr>
          <p:spPr bwMode="auto">
            <a:xfrm>
              <a:off x="4103" y="3124"/>
              <a:ext cx="9" cy="10"/>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5" name="Oval 452">
              <a:extLst>
                <a:ext uri="{FF2B5EF4-FFF2-40B4-BE49-F238E27FC236}">
                  <a16:creationId xmlns:a16="http://schemas.microsoft.com/office/drawing/2014/main" id="{D6A08A07-8E65-11C2-BFB7-F5104D2A08EE}"/>
                </a:ext>
              </a:extLst>
            </p:cNvPr>
            <p:cNvSpPr>
              <a:spLocks noChangeArrowheads="1"/>
            </p:cNvSpPr>
            <p:nvPr/>
          </p:nvSpPr>
          <p:spPr bwMode="auto">
            <a:xfrm>
              <a:off x="4121" y="3108"/>
              <a:ext cx="12" cy="10"/>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6" name="Oval 453">
              <a:extLst>
                <a:ext uri="{FF2B5EF4-FFF2-40B4-BE49-F238E27FC236}">
                  <a16:creationId xmlns:a16="http://schemas.microsoft.com/office/drawing/2014/main" id="{02F03240-0C66-D249-BA63-29C39CEC322E}"/>
                </a:ext>
              </a:extLst>
            </p:cNvPr>
            <p:cNvSpPr>
              <a:spLocks noChangeArrowheads="1"/>
            </p:cNvSpPr>
            <p:nvPr/>
          </p:nvSpPr>
          <p:spPr bwMode="auto">
            <a:xfrm>
              <a:off x="4121" y="3134"/>
              <a:ext cx="9" cy="13"/>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7" name="Oval 454">
              <a:extLst>
                <a:ext uri="{FF2B5EF4-FFF2-40B4-BE49-F238E27FC236}">
                  <a16:creationId xmlns:a16="http://schemas.microsoft.com/office/drawing/2014/main" id="{80075786-DA7D-C77A-EE51-A10CC85D8CF1}"/>
                </a:ext>
              </a:extLst>
            </p:cNvPr>
            <p:cNvSpPr>
              <a:spLocks noChangeArrowheads="1"/>
            </p:cNvSpPr>
            <p:nvPr/>
          </p:nvSpPr>
          <p:spPr bwMode="auto">
            <a:xfrm>
              <a:off x="4118" y="3150"/>
              <a:ext cx="9" cy="10"/>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8" name="Oval 455">
              <a:extLst>
                <a:ext uri="{FF2B5EF4-FFF2-40B4-BE49-F238E27FC236}">
                  <a16:creationId xmlns:a16="http://schemas.microsoft.com/office/drawing/2014/main" id="{A99E5EA4-925D-30FD-F733-50EF810AA420}"/>
                </a:ext>
              </a:extLst>
            </p:cNvPr>
            <p:cNvSpPr>
              <a:spLocks noChangeArrowheads="1"/>
            </p:cNvSpPr>
            <p:nvPr/>
          </p:nvSpPr>
          <p:spPr bwMode="auto">
            <a:xfrm>
              <a:off x="4124" y="3163"/>
              <a:ext cx="9" cy="10"/>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9" name="Oval 456">
              <a:extLst>
                <a:ext uri="{FF2B5EF4-FFF2-40B4-BE49-F238E27FC236}">
                  <a16:creationId xmlns:a16="http://schemas.microsoft.com/office/drawing/2014/main" id="{E9A910DA-A676-9BB3-B928-AC3659302935}"/>
                </a:ext>
              </a:extLst>
            </p:cNvPr>
            <p:cNvSpPr>
              <a:spLocks noChangeArrowheads="1"/>
            </p:cNvSpPr>
            <p:nvPr/>
          </p:nvSpPr>
          <p:spPr bwMode="auto">
            <a:xfrm>
              <a:off x="4139" y="3121"/>
              <a:ext cx="9" cy="13"/>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0" name="Oval 457">
              <a:extLst>
                <a:ext uri="{FF2B5EF4-FFF2-40B4-BE49-F238E27FC236}">
                  <a16:creationId xmlns:a16="http://schemas.microsoft.com/office/drawing/2014/main" id="{6F464578-45A2-01F4-3054-6E6065385D6C}"/>
                </a:ext>
              </a:extLst>
            </p:cNvPr>
            <p:cNvSpPr>
              <a:spLocks noChangeArrowheads="1"/>
            </p:cNvSpPr>
            <p:nvPr/>
          </p:nvSpPr>
          <p:spPr bwMode="auto">
            <a:xfrm>
              <a:off x="4064" y="3079"/>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1" name="Oval 458">
              <a:extLst>
                <a:ext uri="{FF2B5EF4-FFF2-40B4-BE49-F238E27FC236}">
                  <a16:creationId xmlns:a16="http://schemas.microsoft.com/office/drawing/2014/main" id="{EF211D01-6F3C-0B9D-B03D-0C5016FC658E}"/>
                </a:ext>
              </a:extLst>
            </p:cNvPr>
            <p:cNvSpPr>
              <a:spLocks noChangeArrowheads="1"/>
            </p:cNvSpPr>
            <p:nvPr/>
          </p:nvSpPr>
          <p:spPr bwMode="auto">
            <a:xfrm>
              <a:off x="3949" y="2957"/>
              <a:ext cx="12"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2" name="Oval 459">
              <a:extLst>
                <a:ext uri="{FF2B5EF4-FFF2-40B4-BE49-F238E27FC236}">
                  <a16:creationId xmlns:a16="http://schemas.microsoft.com/office/drawing/2014/main" id="{57A022D3-8760-4284-0656-ED25C0D5F67C}"/>
                </a:ext>
              </a:extLst>
            </p:cNvPr>
            <p:cNvSpPr>
              <a:spLocks noChangeArrowheads="1"/>
            </p:cNvSpPr>
            <p:nvPr/>
          </p:nvSpPr>
          <p:spPr bwMode="auto">
            <a:xfrm>
              <a:off x="3970" y="2973"/>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3" name="Oval 460">
              <a:extLst>
                <a:ext uri="{FF2B5EF4-FFF2-40B4-BE49-F238E27FC236}">
                  <a16:creationId xmlns:a16="http://schemas.microsoft.com/office/drawing/2014/main" id="{2EAE59B0-A865-9211-F34D-778F6DF7F130}"/>
                </a:ext>
              </a:extLst>
            </p:cNvPr>
            <p:cNvSpPr>
              <a:spLocks noChangeArrowheads="1"/>
            </p:cNvSpPr>
            <p:nvPr/>
          </p:nvSpPr>
          <p:spPr bwMode="auto">
            <a:xfrm>
              <a:off x="3307" y="2066"/>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4" name="Oval 461">
              <a:extLst>
                <a:ext uri="{FF2B5EF4-FFF2-40B4-BE49-F238E27FC236}">
                  <a16:creationId xmlns:a16="http://schemas.microsoft.com/office/drawing/2014/main" id="{8C0D1E5F-6464-5BC3-9906-028E3EBA5E42}"/>
                </a:ext>
              </a:extLst>
            </p:cNvPr>
            <p:cNvSpPr>
              <a:spLocks noChangeArrowheads="1"/>
            </p:cNvSpPr>
            <p:nvPr/>
          </p:nvSpPr>
          <p:spPr bwMode="auto">
            <a:xfrm>
              <a:off x="3301" y="2092"/>
              <a:ext cx="9" cy="10"/>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5" name="Oval 462">
              <a:extLst>
                <a:ext uri="{FF2B5EF4-FFF2-40B4-BE49-F238E27FC236}">
                  <a16:creationId xmlns:a16="http://schemas.microsoft.com/office/drawing/2014/main" id="{A6A73994-3C6A-A2DC-1398-2A2E670C9F90}"/>
                </a:ext>
              </a:extLst>
            </p:cNvPr>
            <p:cNvSpPr>
              <a:spLocks noChangeArrowheads="1"/>
            </p:cNvSpPr>
            <p:nvPr/>
          </p:nvSpPr>
          <p:spPr bwMode="auto">
            <a:xfrm>
              <a:off x="3210" y="2127"/>
              <a:ext cx="9" cy="10"/>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6" name="Oval 463">
              <a:extLst>
                <a:ext uri="{FF2B5EF4-FFF2-40B4-BE49-F238E27FC236}">
                  <a16:creationId xmlns:a16="http://schemas.microsoft.com/office/drawing/2014/main" id="{D532B861-F729-BAE7-B95A-CB8A971C88B9}"/>
                </a:ext>
              </a:extLst>
            </p:cNvPr>
            <p:cNvSpPr>
              <a:spLocks noChangeArrowheads="1"/>
            </p:cNvSpPr>
            <p:nvPr/>
          </p:nvSpPr>
          <p:spPr bwMode="auto">
            <a:xfrm>
              <a:off x="3174" y="2163"/>
              <a:ext cx="9" cy="9"/>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7" name="Oval 464">
              <a:extLst>
                <a:ext uri="{FF2B5EF4-FFF2-40B4-BE49-F238E27FC236}">
                  <a16:creationId xmlns:a16="http://schemas.microsoft.com/office/drawing/2014/main" id="{5C312C36-09E5-C1BB-5846-E6E7C6459F9E}"/>
                </a:ext>
              </a:extLst>
            </p:cNvPr>
            <p:cNvSpPr>
              <a:spLocks noChangeArrowheads="1"/>
            </p:cNvSpPr>
            <p:nvPr/>
          </p:nvSpPr>
          <p:spPr bwMode="auto">
            <a:xfrm>
              <a:off x="3174" y="2185"/>
              <a:ext cx="9" cy="10"/>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8" name="Oval 465">
              <a:extLst>
                <a:ext uri="{FF2B5EF4-FFF2-40B4-BE49-F238E27FC236}">
                  <a16:creationId xmlns:a16="http://schemas.microsoft.com/office/drawing/2014/main" id="{1F86ACBC-B1C1-037E-0216-D415BBACFECB}"/>
                </a:ext>
              </a:extLst>
            </p:cNvPr>
            <p:cNvSpPr>
              <a:spLocks noChangeArrowheads="1"/>
            </p:cNvSpPr>
            <p:nvPr/>
          </p:nvSpPr>
          <p:spPr bwMode="auto">
            <a:xfrm>
              <a:off x="3207" y="2185"/>
              <a:ext cx="9" cy="10"/>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 name="Oval 466">
              <a:extLst>
                <a:ext uri="{FF2B5EF4-FFF2-40B4-BE49-F238E27FC236}">
                  <a16:creationId xmlns:a16="http://schemas.microsoft.com/office/drawing/2014/main" id="{7AC80E24-45E5-E301-1E1A-4FC49F6DB66B}"/>
                </a:ext>
              </a:extLst>
            </p:cNvPr>
            <p:cNvSpPr>
              <a:spLocks noChangeArrowheads="1"/>
            </p:cNvSpPr>
            <p:nvPr/>
          </p:nvSpPr>
          <p:spPr bwMode="auto">
            <a:xfrm>
              <a:off x="3201" y="2153"/>
              <a:ext cx="9" cy="10"/>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0" name="Oval 467">
              <a:extLst>
                <a:ext uri="{FF2B5EF4-FFF2-40B4-BE49-F238E27FC236}">
                  <a16:creationId xmlns:a16="http://schemas.microsoft.com/office/drawing/2014/main" id="{C8386359-5AA9-8419-48B7-BAAFA5A02DAE}"/>
                </a:ext>
              </a:extLst>
            </p:cNvPr>
            <p:cNvSpPr>
              <a:spLocks noChangeArrowheads="1"/>
            </p:cNvSpPr>
            <p:nvPr/>
          </p:nvSpPr>
          <p:spPr bwMode="auto">
            <a:xfrm>
              <a:off x="3231" y="2147"/>
              <a:ext cx="9" cy="9"/>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 name="Oval 468">
              <a:extLst>
                <a:ext uri="{FF2B5EF4-FFF2-40B4-BE49-F238E27FC236}">
                  <a16:creationId xmlns:a16="http://schemas.microsoft.com/office/drawing/2014/main" id="{14AB14BA-0A90-A706-FCBF-4FD242A464E3}"/>
                </a:ext>
              </a:extLst>
            </p:cNvPr>
            <p:cNvSpPr>
              <a:spLocks noChangeArrowheads="1"/>
            </p:cNvSpPr>
            <p:nvPr/>
          </p:nvSpPr>
          <p:spPr bwMode="auto">
            <a:xfrm>
              <a:off x="3240" y="2118"/>
              <a:ext cx="9" cy="9"/>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 name="Oval 469">
              <a:extLst>
                <a:ext uri="{FF2B5EF4-FFF2-40B4-BE49-F238E27FC236}">
                  <a16:creationId xmlns:a16="http://schemas.microsoft.com/office/drawing/2014/main" id="{7F74CF65-B9C3-D85D-DB8B-7EAB8B117E3E}"/>
                </a:ext>
              </a:extLst>
            </p:cNvPr>
            <p:cNvSpPr>
              <a:spLocks noChangeArrowheads="1"/>
            </p:cNvSpPr>
            <p:nvPr/>
          </p:nvSpPr>
          <p:spPr bwMode="auto">
            <a:xfrm>
              <a:off x="3147" y="2230"/>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3" name="Oval 470">
              <a:extLst>
                <a:ext uri="{FF2B5EF4-FFF2-40B4-BE49-F238E27FC236}">
                  <a16:creationId xmlns:a16="http://schemas.microsoft.com/office/drawing/2014/main" id="{10684698-4956-7755-9949-8CF3E70A0F19}"/>
                </a:ext>
              </a:extLst>
            </p:cNvPr>
            <p:cNvSpPr>
              <a:spLocks noChangeArrowheads="1"/>
            </p:cNvSpPr>
            <p:nvPr/>
          </p:nvSpPr>
          <p:spPr bwMode="auto">
            <a:xfrm>
              <a:off x="3150" y="2250"/>
              <a:ext cx="9"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4" name="Oval 471">
              <a:extLst>
                <a:ext uri="{FF2B5EF4-FFF2-40B4-BE49-F238E27FC236}">
                  <a16:creationId xmlns:a16="http://schemas.microsoft.com/office/drawing/2014/main" id="{E685ED8B-114F-BCEE-1C69-3B36699D394C}"/>
                </a:ext>
              </a:extLst>
            </p:cNvPr>
            <p:cNvSpPr>
              <a:spLocks noChangeArrowheads="1"/>
            </p:cNvSpPr>
            <p:nvPr/>
          </p:nvSpPr>
          <p:spPr bwMode="auto">
            <a:xfrm>
              <a:off x="3165" y="2201"/>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5" name="Oval 472">
              <a:extLst>
                <a:ext uri="{FF2B5EF4-FFF2-40B4-BE49-F238E27FC236}">
                  <a16:creationId xmlns:a16="http://schemas.microsoft.com/office/drawing/2014/main" id="{667BD1CC-238B-ED67-24B3-94C1F9357CEB}"/>
                </a:ext>
              </a:extLst>
            </p:cNvPr>
            <p:cNvSpPr>
              <a:spLocks noChangeArrowheads="1"/>
            </p:cNvSpPr>
            <p:nvPr/>
          </p:nvSpPr>
          <p:spPr bwMode="auto">
            <a:xfrm>
              <a:off x="3174" y="2240"/>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6" name="Oval 473">
              <a:extLst>
                <a:ext uri="{FF2B5EF4-FFF2-40B4-BE49-F238E27FC236}">
                  <a16:creationId xmlns:a16="http://schemas.microsoft.com/office/drawing/2014/main" id="{288AA9BA-71C3-3F23-48ED-0CF437C5B9A7}"/>
                </a:ext>
              </a:extLst>
            </p:cNvPr>
            <p:cNvSpPr>
              <a:spLocks noChangeArrowheads="1"/>
            </p:cNvSpPr>
            <p:nvPr/>
          </p:nvSpPr>
          <p:spPr bwMode="auto">
            <a:xfrm>
              <a:off x="3168" y="2269"/>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7" name="Oval 474">
              <a:extLst>
                <a:ext uri="{FF2B5EF4-FFF2-40B4-BE49-F238E27FC236}">
                  <a16:creationId xmlns:a16="http://schemas.microsoft.com/office/drawing/2014/main" id="{B55904FD-A030-A396-11B7-26938846159B}"/>
                </a:ext>
              </a:extLst>
            </p:cNvPr>
            <p:cNvSpPr>
              <a:spLocks noChangeArrowheads="1"/>
            </p:cNvSpPr>
            <p:nvPr/>
          </p:nvSpPr>
          <p:spPr bwMode="auto">
            <a:xfrm>
              <a:off x="3153" y="2304"/>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8" name="Oval 475">
              <a:extLst>
                <a:ext uri="{FF2B5EF4-FFF2-40B4-BE49-F238E27FC236}">
                  <a16:creationId xmlns:a16="http://schemas.microsoft.com/office/drawing/2014/main" id="{F2F330A7-E084-F02C-E26F-C847DAD8F1AB}"/>
                </a:ext>
              </a:extLst>
            </p:cNvPr>
            <p:cNvSpPr>
              <a:spLocks noChangeArrowheads="1"/>
            </p:cNvSpPr>
            <p:nvPr/>
          </p:nvSpPr>
          <p:spPr bwMode="auto">
            <a:xfrm>
              <a:off x="3162" y="2336"/>
              <a:ext cx="9" cy="10"/>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9" name="Oval 476">
              <a:extLst>
                <a:ext uri="{FF2B5EF4-FFF2-40B4-BE49-F238E27FC236}">
                  <a16:creationId xmlns:a16="http://schemas.microsoft.com/office/drawing/2014/main" id="{EAA2C2CC-5C8F-8AC6-D0E8-C657D1799607}"/>
                </a:ext>
              </a:extLst>
            </p:cNvPr>
            <p:cNvSpPr>
              <a:spLocks noChangeArrowheads="1"/>
            </p:cNvSpPr>
            <p:nvPr/>
          </p:nvSpPr>
          <p:spPr bwMode="auto">
            <a:xfrm>
              <a:off x="3183" y="2352"/>
              <a:ext cx="9" cy="10"/>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0" name="Oval 477">
              <a:extLst>
                <a:ext uri="{FF2B5EF4-FFF2-40B4-BE49-F238E27FC236}">
                  <a16:creationId xmlns:a16="http://schemas.microsoft.com/office/drawing/2014/main" id="{547BC991-C0C3-5B9C-D13E-E323FBCB67EE}"/>
                </a:ext>
              </a:extLst>
            </p:cNvPr>
            <p:cNvSpPr>
              <a:spLocks noChangeArrowheads="1"/>
            </p:cNvSpPr>
            <p:nvPr/>
          </p:nvSpPr>
          <p:spPr bwMode="auto">
            <a:xfrm>
              <a:off x="3189" y="2388"/>
              <a:ext cx="9" cy="10"/>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1" name="Oval 478">
              <a:extLst>
                <a:ext uri="{FF2B5EF4-FFF2-40B4-BE49-F238E27FC236}">
                  <a16:creationId xmlns:a16="http://schemas.microsoft.com/office/drawing/2014/main" id="{AEA78308-FF62-05D0-6555-1995509F4E2B}"/>
                </a:ext>
              </a:extLst>
            </p:cNvPr>
            <p:cNvSpPr>
              <a:spLocks noChangeArrowheads="1"/>
            </p:cNvSpPr>
            <p:nvPr/>
          </p:nvSpPr>
          <p:spPr bwMode="auto">
            <a:xfrm>
              <a:off x="3207" y="2388"/>
              <a:ext cx="9" cy="10"/>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2" name="Oval 479">
              <a:extLst>
                <a:ext uri="{FF2B5EF4-FFF2-40B4-BE49-F238E27FC236}">
                  <a16:creationId xmlns:a16="http://schemas.microsoft.com/office/drawing/2014/main" id="{CA671060-664B-FBA2-1ACD-11587B4CD134}"/>
                </a:ext>
              </a:extLst>
            </p:cNvPr>
            <p:cNvSpPr>
              <a:spLocks noChangeArrowheads="1"/>
            </p:cNvSpPr>
            <p:nvPr/>
          </p:nvSpPr>
          <p:spPr bwMode="auto">
            <a:xfrm>
              <a:off x="3207" y="2410"/>
              <a:ext cx="9" cy="10"/>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3" name="Oval 480">
              <a:extLst>
                <a:ext uri="{FF2B5EF4-FFF2-40B4-BE49-F238E27FC236}">
                  <a16:creationId xmlns:a16="http://schemas.microsoft.com/office/drawing/2014/main" id="{0189A98F-4AF3-051C-642A-62456203267B}"/>
                </a:ext>
              </a:extLst>
            </p:cNvPr>
            <p:cNvSpPr>
              <a:spLocks noChangeArrowheads="1"/>
            </p:cNvSpPr>
            <p:nvPr/>
          </p:nvSpPr>
          <p:spPr bwMode="auto">
            <a:xfrm>
              <a:off x="3174" y="2317"/>
              <a:ext cx="9" cy="10"/>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4" name="Oval 481">
              <a:extLst>
                <a:ext uri="{FF2B5EF4-FFF2-40B4-BE49-F238E27FC236}">
                  <a16:creationId xmlns:a16="http://schemas.microsoft.com/office/drawing/2014/main" id="{8623DE4C-AC2E-856C-167F-7301535637AC}"/>
                </a:ext>
              </a:extLst>
            </p:cNvPr>
            <p:cNvSpPr>
              <a:spLocks noChangeArrowheads="1"/>
            </p:cNvSpPr>
            <p:nvPr/>
          </p:nvSpPr>
          <p:spPr bwMode="auto">
            <a:xfrm>
              <a:off x="3150" y="2282"/>
              <a:ext cx="9"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5" name="Oval 482">
              <a:extLst>
                <a:ext uri="{FF2B5EF4-FFF2-40B4-BE49-F238E27FC236}">
                  <a16:creationId xmlns:a16="http://schemas.microsoft.com/office/drawing/2014/main" id="{9B4ED82C-AAB5-9601-37B1-4B38B16017A9}"/>
                </a:ext>
              </a:extLst>
            </p:cNvPr>
            <p:cNvSpPr>
              <a:spLocks noChangeArrowheads="1"/>
            </p:cNvSpPr>
            <p:nvPr/>
          </p:nvSpPr>
          <p:spPr bwMode="auto">
            <a:xfrm>
              <a:off x="3265" y="2108"/>
              <a:ext cx="9" cy="10"/>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6" name="Oval 483">
              <a:extLst>
                <a:ext uri="{FF2B5EF4-FFF2-40B4-BE49-F238E27FC236}">
                  <a16:creationId xmlns:a16="http://schemas.microsoft.com/office/drawing/2014/main" id="{3A94CF6D-31ED-4E7F-3DD8-88A43D693FB0}"/>
                </a:ext>
              </a:extLst>
            </p:cNvPr>
            <p:cNvSpPr>
              <a:spLocks noChangeArrowheads="1"/>
            </p:cNvSpPr>
            <p:nvPr/>
          </p:nvSpPr>
          <p:spPr bwMode="auto">
            <a:xfrm>
              <a:off x="3602" y="1783"/>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7" name="Oval 484">
              <a:extLst>
                <a:ext uri="{FF2B5EF4-FFF2-40B4-BE49-F238E27FC236}">
                  <a16:creationId xmlns:a16="http://schemas.microsoft.com/office/drawing/2014/main" id="{B31639DB-339E-12DC-FA78-C08617E67071}"/>
                </a:ext>
              </a:extLst>
            </p:cNvPr>
            <p:cNvSpPr>
              <a:spLocks noChangeArrowheads="1"/>
            </p:cNvSpPr>
            <p:nvPr/>
          </p:nvSpPr>
          <p:spPr bwMode="auto">
            <a:xfrm>
              <a:off x="3943" y="1468"/>
              <a:ext cx="9" cy="13"/>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8" name="Oval 485">
              <a:extLst>
                <a:ext uri="{FF2B5EF4-FFF2-40B4-BE49-F238E27FC236}">
                  <a16:creationId xmlns:a16="http://schemas.microsoft.com/office/drawing/2014/main" id="{3EF1D7AC-E00C-ACE9-5718-436E72893FD4}"/>
                </a:ext>
              </a:extLst>
            </p:cNvPr>
            <p:cNvSpPr>
              <a:spLocks noChangeArrowheads="1"/>
            </p:cNvSpPr>
            <p:nvPr/>
          </p:nvSpPr>
          <p:spPr bwMode="auto">
            <a:xfrm>
              <a:off x="3940" y="1487"/>
              <a:ext cx="9" cy="10"/>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9" name="Oval 486">
              <a:extLst>
                <a:ext uri="{FF2B5EF4-FFF2-40B4-BE49-F238E27FC236}">
                  <a16:creationId xmlns:a16="http://schemas.microsoft.com/office/drawing/2014/main" id="{E918FE30-0ADB-208A-4983-83EFDCF5A4FE}"/>
                </a:ext>
              </a:extLst>
            </p:cNvPr>
            <p:cNvSpPr>
              <a:spLocks noChangeArrowheads="1"/>
            </p:cNvSpPr>
            <p:nvPr/>
          </p:nvSpPr>
          <p:spPr bwMode="auto">
            <a:xfrm>
              <a:off x="3952" y="1478"/>
              <a:ext cx="12" cy="9"/>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0" name="Oval 487">
              <a:extLst>
                <a:ext uri="{FF2B5EF4-FFF2-40B4-BE49-F238E27FC236}">
                  <a16:creationId xmlns:a16="http://schemas.microsoft.com/office/drawing/2014/main" id="{0DC7FE8D-E914-F76A-7EC3-64C36181CE76}"/>
                </a:ext>
              </a:extLst>
            </p:cNvPr>
            <p:cNvSpPr>
              <a:spLocks noChangeArrowheads="1"/>
            </p:cNvSpPr>
            <p:nvPr/>
          </p:nvSpPr>
          <p:spPr bwMode="auto">
            <a:xfrm>
              <a:off x="3252" y="2738"/>
              <a:ext cx="13" cy="10"/>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1" name="Oval 488">
              <a:extLst>
                <a:ext uri="{FF2B5EF4-FFF2-40B4-BE49-F238E27FC236}">
                  <a16:creationId xmlns:a16="http://schemas.microsoft.com/office/drawing/2014/main" id="{CA686715-9336-5570-6A88-315C20A0405C}"/>
                </a:ext>
              </a:extLst>
            </p:cNvPr>
            <p:cNvSpPr>
              <a:spLocks noChangeArrowheads="1"/>
            </p:cNvSpPr>
            <p:nvPr/>
          </p:nvSpPr>
          <p:spPr bwMode="auto">
            <a:xfrm>
              <a:off x="3234" y="2703"/>
              <a:ext cx="9" cy="10"/>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2" name="Oval 489">
              <a:extLst>
                <a:ext uri="{FF2B5EF4-FFF2-40B4-BE49-F238E27FC236}">
                  <a16:creationId xmlns:a16="http://schemas.microsoft.com/office/drawing/2014/main" id="{C7E442A9-762D-29CC-3CD6-9CEAA6037894}"/>
                </a:ext>
              </a:extLst>
            </p:cNvPr>
            <p:cNvSpPr>
              <a:spLocks noChangeArrowheads="1"/>
            </p:cNvSpPr>
            <p:nvPr/>
          </p:nvSpPr>
          <p:spPr bwMode="auto">
            <a:xfrm>
              <a:off x="4082" y="3182"/>
              <a:ext cx="9" cy="10"/>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 name="Oval 490">
              <a:extLst>
                <a:ext uri="{FF2B5EF4-FFF2-40B4-BE49-F238E27FC236}">
                  <a16:creationId xmlns:a16="http://schemas.microsoft.com/office/drawing/2014/main" id="{C2835759-AB74-3969-F5FC-071E37E4A5DE}"/>
                </a:ext>
              </a:extLst>
            </p:cNvPr>
            <p:cNvSpPr>
              <a:spLocks noChangeArrowheads="1"/>
            </p:cNvSpPr>
            <p:nvPr/>
          </p:nvSpPr>
          <p:spPr bwMode="auto">
            <a:xfrm>
              <a:off x="4067" y="3176"/>
              <a:ext cx="12" cy="9"/>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4" name="Oval 491">
              <a:extLst>
                <a:ext uri="{FF2B5EF4-FFF2-40B4-BE49-F238E27FC236}">
                  <a16:creationId xmlns:a16="http://schemas.microsoft.com/office/drawing/2014/main" id="{A36644DE-607F-0740-0FD6-B7448FD0AC5A}"/>
                </a:ext>
              </a:extLst>
            </p:cNvPr>
            <p:cNvSpPr>
              <a:spLocks noChangeArrowheads="1"/>
            </p:cNvSpPr>
            <p:nvPr/>
          </p:nvSpPr>
          <p:spPr bwMode="auto">
            <a:xfrm>
              <a:off x="4097" y="3182"/>
              <a:ext cx="12" cy="10"/>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5" name="Oval 492">
              <a:extLst>
                <a:ext uri="{FF2B5EF4-FFF2-40B4-BE49-F238E27FC236}">
                  <a16:creationId xmlns:a16="http://schemas.microsoft.com/office/drawing/2014/main" id="{199D360C-5777-98DD-B193-4DC75755A988}"/>
                </a:ext>
              </a:extLst>
            </p:cNvPr>
            <p:cNvSpPr>
              <a:spLocks noChangeArrowheads="1"/>
            </p:cNvSpPr>
            <p:nvPr/>
          </p:nvSpPr>
          <p:spPr bwMode="auto">
            <a:xfrm>
              <a:off x="4085" y="3163"/>
              <a:ext cx="9" cy="13"/>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6" name="Freeform 493">
              <a:extLst>
                <a:ext uri="{FF2B5EF4-FFF2-40B4-BE49-F238E27FC236}">
                  <a16:creationId xmlns:a16="http://schemas.microsoft.com/office/drawing/2014/main" id="{E8575D42-0CF1-C83B-AC83-B56F6548FC44}"/>
                </a:ext>
              </a:extLst>
            </p:cNvPr>
            <p:cNvSpPr>
              <a:spLocks noEditPoints="1"/>
            </p:cNvSpPr>
            <p:nvPr/>
          </p:nvSpPr>
          <p:spPr bwMode="auto">
            <a:xfrm>
              <a:off x="4100" y="1465"/>
              <a:ext cx="277" cy="1679"/>
            </a:xfrm>
            <a:custGeom>
              <a:avLst/>
              <a:gdLst>
                <a:gd name="T0" fmla="*/ 27 w 92"/>
                <a:gd name="T1" fmla="*/ 103 h 522"/>
                <a:gd name="T2" fmla="*/ 680 w 92"/>
                <a:gd name="T3" fmla="*/ 994 h 522"/>
                <a:gd name="T4" fmla="*/ 599 w 92"/>
                <a:gd name="T5" fmla="*/ 2866 h 522"/>
                <a:gd name="T6" fmla="*/ 1831 w 92"/>
                <a:gd name="T7" fmla="*/ 4490 h 522"/>
                <a:gd name="T8" fmla="*/ 1912 w 92"/>
                <a:gd name="T9" fmla="*/ 7282 h 522"/>
                <a:gd name="T10" fmla="*/ 1141 w 92"/>
                <a:gd name="T11" fmla="*/ 8392 h 522"/>
                <a:gd name="T12" fmla="*/ 1885 w 92"/>
                <a:gd name="T13" fmla="*/ 10614 h 522"/>
                <a:gd name="T14" fmla="*/ 1722 w 92"/>
                <a:gd name="T15" fmla="*/ 12342 h 522"/>
                <a:gd name="T16" fmla="*/ 789 w 92"/>
                <a:gd name="T17" fmla="*/ 12972 h 522"/>
                <a:gd name="T18" fmla="*/ 843 w 92"/>
                <a:gd name="T19" fmla="*/ 13107 h 522"/>
                <a:gd name="T20" fmla="*/ 951 w 92"/>
                <a:gd name="T21" fmla="*/ 16501 h 522"/>
                <a:gd name="T22" fmla="*/ 572 w 92"/>
                <a:gd name="T23" fmla="*/ 17340 h 522"/>
                <a:gd name="T24" fmla="*/ 1912 w 92"/>
                <a:gd name="T25" fmla="*/ 14712 h 522"/>
                <a:gd name="T26" fmla="*/ 1966 w 92"/>
                <a:gd name="T27" fmla="*/ 12882 h 522"/>
                <a:gd name="T28" fmla="*/ 1939 w 92"/>
                <a:gd name="T29" fmla="*/ 8752 h 522"/>
                <a:gd name="T30" fmla="*/ 1993 w 92"/>
                <a:gd name="T31" fmla="*/ 8286 h 522"/>
                <a:gd name="T32" fmla="*/ 2348 w 92"/>
                <a:gd name="T33" fmla="*/ 7221 h 522"/>
                <a:gd name="T34" fmla="*/ 1560 w 92"/>
                <a:gd name="T35" fmla="*/ 2959 h 522"/>
                <a:gd name="T36" fmla="*/ 1370 w 92"/>
                <a:gd name="T37" fmla="*/ 1933 h 522"/>
                <a:gd name="T38" fmla="*/ 27 w 92"/>
                <a:gd name="T39" fmla="*/ 32 h 522"/>
                <a:gd name="T40" fmla="*/ 735 w 92"/>
                <a:gd name="T41" fmla="*/ 930 h 522"/>
                <a:gd name="T42" fmla="*/ 1289 w 92"/>
                <a:gd name="T43" fmla="*/ 1965 h 522"/>
                <a:gd name="T44" fmla="*/ 1505 w 92"/>
                <a:gd name="T45" fmla="*/ 3030 h 522"/>
                <a:gd name="T46" fmla="*/ 2376 w 92"/>
                <a:gd name="T47" fmla="*/ 6353 h 522"/>
                <a:gd name="T48" fmla="*/ 2240 w 92"/>
                <a:gd name="T49" fmla="*/ 7520 h 522"/>
                <a:gd name="T50" fmla="*/ 1831 w 92"/>
                <a:gd name="T51" fmla="*/ 8318 h 522"/>
                <a:gd name="T52" fmla="*/ 1885 w 92"/>
                <a:gd name="T53" fmla="*/ 8784 h 522"/>
                <a:gd name="T54" fmla="*/ 2159 w 92"/>
                <a:gd name="T55" fmla="*/ 11110 h 522"/>
                <a:gd name="T56" fmla="*/ 1804 w 92"/>
                <a:gd name="T57" fmla="*/ 13242 h 522"/>
                <a:gd name="T58" fmla="*/ 1858 w 92"/>
                <a:gd name="T59" fmla="*/ 14175 h 522"/>
                <a:gd name="T60" fmla="*/ 843 w 92"/>
                <a:gd name="T61" fmla="*/ 16906 h 522"/>
                <a:gd name="T62" fmla="*/ 1668 w 92"/>
                <a:gd name="T63" fmla="*/ 14545 h 522"/>
                <a:gd name="T64" fmla="*/ 951 w 92"/>
                <a:gd name="T65" fmla="*/ 13046 h 522"/>
                <a:gd name="T66" fmla="*/ 1993 w 92"/>
                <a:gd name="T67" fmla="*/ 11483 h 522"/>
                <a:gd name="T68" fmla="*/ 1966 w 92"/>
                <a:gd name="T69" fmla="*/ 10614 h 522"/>
                <a:gd name="T70" fmla="*/ 1993 w 92"/>
                <a:gd name="T71" fmla="*/ 7282 h 522"/>
                <a:gd name="T72" fmla="*/ 1993 w 92"/>
                <a:gd name="T73" fmla="*/ 7086 h 522"/>
                <a:gd name="T74" fmla="*/ 2020 w 92"/>
                <a:gd name="T75" fmla="*/ 5886 h 522"/>
                <a:gd name="T76" fmla="*/ 735 w 92"/>
                <a:gd name="T77" fmla="*/ 2792 h 522"/>
                <a:gd name="T78" fmla="*/ 816 w 92"/>
                <a:gd name="T79" fmla="*/ 13078 h 522"/>
                <a:gd name="T80" fmla="*/ 816 w 92"/>
                <a:gd name="T81" fmla="*/ 13078 h 5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92" h="522">
                  <a:moveTo>
                    <a:pt x="1" y="1"/>
                  </a:moveTo>
                  <a:cubicBezTo>
                    <a:pt x="0" y="1"/>
                    <a:pt x="0" y="2"/>
                    <a:pt x="1" y="3"/>
                  </a:cubicBezTo>
                  <a:cubicBezTo>
                    <a:pt x="13" y="17"/>
                    <a:pt x="13" y="17"/>
                    <a:pt x="13" y="17"/>
                  </a:cubicBezTo>
                  <a:cubicBezTo>
                    <a:pt x="25" y="30"/>
                    <a:pt x="25" y="30"/>
                    <a:pt x="25" y="30"/>
                  </a:cubicBezTo>
                  <a:cubicBezTo>
                    <a:pt x="39" y="47"/>
                    <a:pt x="27" y="80"/>
                    <a:pt x="23" y="84"/>
                  </a:cubicBezTo>
                  <a:cubicBezTo>
                    <a:pt x="22" y="85"/>
                    <a:pt x="22" y="85"/>
                    <a:pt x="22" y="86"/>
                  </a:cubicBezTo>
                  <a:cubicBezTo>
                    <a:pt x="23" y="87"/>
                    <a:pt x="23" y="87"/>
                    <a:pt x="24" y="87"/>
                  </a:cubicBezTo>
                  <a:cubicBezTo>
                    <a:pt x="43" y="85"/>
                    <a:pt x="61" y="104"/>
                    <a:pt x="67" y="135"/>
                  </a:cubicBezTo>
                  <a:cubicBezTo>
                    <a:pt x="72" y="158"/>
                    <a:pt x="71" y="182"/>
                    <a:pt x="70" y="200"/>
                  </a:cubicBezTo>
                  <a:cubicBezTo>
                    <a:pt x="70" y="207"/>
                    <a:pt x="70" y="214"/>
                    <a:pt x="70" y="219"/>
                  </a:cubicBezTo>
                  <a:cubicBezTo>
                    <a:pt x="71" y="233"/>
                    <a:pt x="52" y="248"/>
                    <a:pt x="43" y="251"/>
                  </a:cubicBezTo>
                  <a:cubicBezTo>
                    <a:pt x="43" y="251"/>
                    <a:pt x="42" y="252"/>
                    <a:pt x="42" y="252"/>
                  </a:cubicBezTo>
                  <a:cubicBezTo>
                    <a:pt x="42" y="253"/>
                    <a:pt x="43" y="254"/>
                    <a:pt x="43" y="254"/>
                  </a:cubicBezTo>
                  <a:cubicBezTo>
                    <a:pt x="65" y="261"/>
                    <a:pt x="68" y="293"/>
                    <a:pt x="69" y="319"/>
                  </a:cubicBezTo>
                  <a:cubicBezTo>
                    <a:pt x="70" y="330"/>
                    <a:pt x="70" y="330"/>
                    <a:pt x="70" y="330"/>
                  </a:cubicBezTo>
                  <a:cubicBezTo>
                    <a:pt x="70" y="353"/>
                    <a:pt x="71" y="359"/>
                    <a:pt x="63" y="371"/>
                  </a:cubicBezTo>
                  <a:cubicBezTo>
                    <a:pt x="55" y="385"/>
                    <a:pt x="36" y="391"/>
                    <a:pt x="31" y="390"/>
                  </a:cubicBezTo>
                  <a:cubicBezTo>
                    <a:pt x="30" y="389"/>
                    <a:pt x="29" y="390"/>
                    <a:pt x="29" y="390"/>
                  </a:cubicBezTo>
                  <a:cubicBezTo>
                    <a:pt x="29" y="391"/>
                    <a:pt x="29" y="392"/>
                    <a:pt x="29" y="392"/>
                  </a:cubicBezTo>
                  <a:cubicBezTo>
                    <a:pt x="31" y="394"/>
                    <a:pt x="31" y="394"/>
                    <a:pt x="31" y="394"/>
                  </a:cubicBezTo>
                  <a:cubicBezTo>
                    <a:pt x="42" y="401"/>
                    <a:pt x="58" y="413"/>
                    <a:pt x="58" y="437"/>
                  </a:cubicBezTo>
                  <a:cubicBezTo>
                    <a:pt x="58" y="461"/>
                    <a:pt x="44" y="481"/>
                    <a:pt x="35" y="496"/>
                  </a:cubicBezTo>
                  <a:cubicBezTo>
                    <a:pt x="20" y="519"/>
                    <a:pt x="20" y="519"/>
                    <a:pt x="20" y="519"/>
                  </a:cubicBezTo>
                  <a:cubicBezTo>
                    <a:pt x="20" y="520"/>
                    <a:pt x="20" y="521"/>
                    <a:pt x="21" y="521"/>
                  </a:cubicBezTo>
                  <a:cubicBezTo>
                    <a:pt x="21" y="522"/>
                    <a:pt x="22" y="522"/>
                    <a:pt x="23" y="521"/>
                  </a:cubicBezTo>
                  <a:cubicBezTo>
                    <a:pt x="44" y="501"/>
                    <a:pt x="65" y="466"/>
                    <a:pt x="70" y="442"/>
                  </a:cubicBezTo>
                  <a:cubicBezTo>
                    <a:pt x="72" y="429"/>
                    <a:pt x="71" y="419"/>
                    <a:pt x="70" y="410"/>
                  </a:cubicBezTo>
                  <a:cubicBezTo>
                    <a:pt x="69" y="401"/>
                    <a:pt x="68" y="393"/>
                    <a:pt x="72" y="387"/>
                  </a:cubicBezTo>
                  <a:cubicBezTo>
                    <a:pt x="79" y="373"/>
                    <a:pt x="84" y="361"/>
                    <a:pt x="82" y="315"/>
                  </a:cubicBezTo>
                  <a:cubicBezTo>
                    <a:pt x="81" y="288"/>
                    <a:pt x="75" y="272"/>
                    <a:pt x="71" y="263"/>
                  </a:cubicBezTo>
                  <a:cubicBezTo>
                    <a:pt x="69" y="257"/>
                    <a:pt x="68" y="254"/>
                    <a:pt x="69" y="252"/>
                  </a:cubicBezTo>
                  <a:cubicBezTo>
                    <a:pt x="73" y="249"/>
                    <a:pt x="73" y="249"/>
                    <a:pt x="73" y="249"/>
                  </a:cubicBezTo>
                  <a:cubicBezTo>
                    <a:pt x="78" y="245"/>
                    <a:pt x="82" y="241"/>
                    <a:pt x="85" y="227"/>
                  </a:cubicBezTo>
                  <a:cubicBezTo>
                    <a:pt x="86" y="217"/>
                    <a:pt x="86" y="217"/>
                    <a:pt x="86" y="217"/>
                  </a:cubicBezTo>
                  <a:cubicBezTo>
                    <a:pt x="89" y="202"/>
                    <a:pt x="92" y="188"/>
                    <a:pt x="85" y="153"/>
                  </a:cubicBezTo>
                  <a:cubicBezTo>
                    <a:pt x="75" y="109"/>
                    <a:pt x="66" y="99"/>
                    <a:pt x="57" y="89"/>
                  </a:cubicBezTo>
                  <a:cubicBezTo>
                    <a:pt x="53" y="84"/>
                    <a:pt x="53" y="81"/>
                    <a:pt x="53" y="76"/>
                  </a:cubicBezTo>
                  <a:cubicBezTo>
                    <a:pt x="53" y="72"/>
                    <a:pt x="52" y="67"/>
                    <a:pt x="50" y="58"/>
                  </a:cubicBezTo>
                  <a:cubicBezTo>
                    <a:pt x="44" y="40"/>
                    <a:pt x="25" y="17"/>
                    <a:pt x="3" y="1"/>
                  </a:cubicBezTo>
                  <a:cubicBezTo>
                    <a:pt x="2" y="0"/>
                    <a:pt x="1" y="0"/>
                    <a:pt x="1" y="1"/>
                  </a:cubicBezTo>
                  <a:close/>
                  <a:moveTo>
                    <a:pt x="35" y="52"/>
                  </a:moveTo>
                  <a:cubicBezTo>
                    <a:pt x="35" y="44"/>
                    <a:pt x="33" y="35"/>
                    <a:pt x="27" y="28"/>
                  </a:cubicBezTo>
                  <a:cubicBezTo>
                    <a:pt x="27" y="28"/>
                    <a:pt x="15" y="14"/>
                    <a:pt x="15" y="14"/>
                  </a:cubicBezTo>
                  <a:cubicBezTo>
                    <a:pt x="30" y="29"/>
                    <a:pt x="43" y="46"/>
                    <a:pt x="47" y="59"/>
                  </a:cubicBezTo>
                  <a:cubicBezTo>
                    <a:pt x="49" y="67"/>
                    <a:pt x="50" y="72"/>
                    <a:pt x="50" y="76"/>
                  </a:cubicBezTo>
                  <a:cubicBezTo>
                    <a:pt x="50" y="82"/>
                    <a:pt x="50" y="85"/>
                    <a:pt x="55" y="91"/>
                  </a:cubicBezTo>
                  <a:cubicBezTo>
                    <a:pt x="63" y="101"/>
                    <a:pt x="73" y="111"/>
                    <a:pt x="82" y="154"/>
                  </a:cubicBezTo>
                  <a:cubicBezTo>
                    <a:pt x="85" y="170"/>
                    <a:pt x="87" y="182"/>
                    <a:pt x="87" y="191"/>
                  </a:cubicBezTo>
                  <a:cubicBezTo>
                    <a:pt x="87" y="202"/>
                    <a:pt x="85" y="209"/>
                    <a:pt x="84" y="217"/>
                  </a:cubicBezTo>
                  <a:cubicBezTo>
                    <a:pt x="82" y="226"/>
                    <a:pt x="82" y="226"/>
                    <a:pt x="82" y="226"/>
                  </a:cubicBezTo>
                  <a:cubicBezTo>
                    <a:pt x="80" y="240"/>
                    <a:pt x="75" y="243"/>
                    <a:pt x="71" y="246"/>
                  </a:cubicBezTo>
                  <a:cubicBezTo>
                    <a:pt x="67" y="250"/>
                    <a:pt x="67" y="250"/>
                    <a:pt x="67" y="250"/>
                  </a:cubicBezTo>
                  <a:cubicBezTo>
                    <a:pt x="66" y="252"/>
                    <a:pt x="66" y="253"/>
                    <a:pt x="66" y="254"/>
                  </a:cubicBezTo>
                  <a:cubicBezTo>
                    <a:pt x="66" y="257"/>
                    <a:pt x="67" y="260"/>
                    <a:pt x="69" y="264"/>
                  </a:cubicBezTo>
                  <a:cubicBezTo>
                    <a:pt x="72" y="273"/>
                    <a:pt x="78" y="289"/>
                    <a:pt x="79" y="316"/>
                  </a:cubicBezTo>
                  <a:cubicBezTo>
                    <a:pt x="79" y="323"/>
                    <a:pt x="79" y="329"/>
                    <a:pt x="79" y="334"/>
                  </a:cubicBezTo>
                  <a:cubicBezTo>
                    <a:pt x="79" y="364"/>
                    <a:pt x="75" y="374"/>
                    <a:pt x="69" y="386"/>
                  </a:cubicBezTo>
                  <a:cubicBezTo>
                    <a:pt x="67" y="390"/>
                    <a:pt x="66" y="394"/>
                    <a:pt x="66" y="398"/>
                  </a:cubicBezTo>
                  <a:cubicBezTo>
                    <a:pt x="66" y="402"/>
                    <a:pt x="67" y="406"/>
                    <a:pt x="67" y="410"/>
                  </a:cubicBezTo>
                  <a:cubicBezTo>
                    <a:pt x="68" y="415"/>
                    <a:pt x="68" y="420"/>
                    <a:pt x="68" y="426"/>
                  </a:cubicBezTo>
                  <a:cubicBezTo>
                    <a:pt x="68" y="431"/>
                    <a:pt x="68" y="436"/>
                    <a:pt x="67" y="441"/>
                  </a:cubicBezTo>
                  <a:cubicBezTo>
                    <a:pt x="63" y="461"/>
                    <a:pt x="48" y="488"/>
                    <a:pt x="31" y="508"/>
                  </a:cubicBezTo>
                  <a:cubicBezTo>
                    <a:pt x="31" y="508"/>
                    <a:pt x="37" y="498"/>
                    <a:pt x="37" y="498"/>
                  </a:cubicBezTo>
                  <a:cubicBezTo>
                    <a:pt x="47" y="483"/>
                    <a:pt x="61" y="462"/>
                    <a:pt x="61" y="437"/>
                  </a:cubicBezTo>
                  <a:cubicBezTo>
                    <a:pt x="61" y="437"/>
                    <a:pt x="61" y="437"/>
                    <a:pt x="61" y="437"/>
                  </a:cubicBezTo>
                  <a:cubicBezTo>
                    <a:pt x="61" y="412"/>
                    <a:pt x="46" y="400"/>
                    <a:pt x="35" y="392"/>
                  </a:cubicBezTo>
                  <a:cubicBezTo>
                    <a:pt x="44" y="391"/>
                    <a:pt x="58" y="385"/>
                    <a:pt x="66" y="373"/>
                  </a:cubicBezTo>
                  <a:cubicBezTo>
                    <a:pt x="72" y="364"/>
                    <a:pt x="73" y="357"/>
                    <a:pt x="73" y="345"/>
                  </a:cubicBezTo>
                  <a:cubicBezTo>
                    <a:pt x="73" y="341"/>
                    <a:pt x="73" y="336"/>
                    <a:pt x="73" y="330"/>
                  </a:cubicBezTo>
                  <a:cubicBezTo>
                    <a:pt x="72" y="319"/>
                    <a:pt x="72" y="319"/>
                    <a:pt x="72" y="319"/>
                  </a:cubicBezTo>
                  <a:cubicBezTo>
                    <a:pt x="71" y="293"/>
                    <a:pt x="67" y="262"/>
                    <a:pt x="47" y="253"/>
                  </a:cubicBezTo>
                  <a:cubicBezTo>
                    <a:pt x="57" y="248"/>
                    <a:pt x="73" y="233"/>
                    <a:pt x="73" y="219"/>
                  </a:cubicBezTo>
                  <a:cubicBezTo>
                    <a:pt x="73" y="219"/>
                    <a:pt x="73" y="219"/>
                    <a:pt x="73" y="218"/>
                  </a:cubicBezTo>
                  <a:cubicBezTo>
                    <a:pt x="73" y="217"/>
                    <a:pt x="73" y="215"/>
                    <a:pt x="73" y="213"/>
                  </a:cubicBezTo>
                  <a:cubicBezTo>
                    <a:pt x="73" y="210"/>
                    <a:pt x="73" y="205"/>
                    <a:pt x="73" y="200"/>
                  </a:cubicBezTo>
                  <a:cubicBezTo>
                    <a:pt x="74" y="193"/>
                    <a:pt x="74" y="185"/>
                    <a:pt x="74" y="177"/>
                  </a:cubicBezTo>
                  <a:cubicBezTo>
                    <a:pt x="74" y="164"/>
                    <a:pt x="73" y="149"/>
                    <a:pt x="70" y="134"/>
                  </a:cubicBezTo>
                  <a:cubicBezTo>
                    <a:pt x="64" y="103"/>
                    <a:pt x="47" y="84"/>
                    <a:pt x="27" y="84"/>
                  </a:cubicBezTo>
                  <a:cubicBezTo>
                    <a:pt x="30" y="78"/>
                    <a:pt x="35" y="65"/>
                    <a:pt x="35" y="52"/>
                  </a:cubicBezTo>
                  <a:close/>
                  <a:moveTo>
                    <a:pt x="30" y="393"/>
                  </a:moveTo>
                  <a:cubicBezTo>
                    <a:pt x="30" y="393"/>
                    <a:pt x="30" y="393"/>
                    <a:pt x="30" y="393"/>
                  </a:cubicBezTo>
                  <a:cubicBezTo>
                    <a:pt x="30" y="393"/>
                    <a:pt x="30" y="393"/>
                    <a:pt x="30" y="3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27" name="Freeform 494">
              <a:extLst>
                <a:ext uri="{FF2B5EF4-FFF2-40B4-BE49-F238E27FC236}">
                  <a16:creationId xmlns:a16="http://schemas.microsoft.com/office/drawing/2014/main" id="{63C88CBD-07D2-AD12-5004-DF96B6BCF2FA}"/>
                </a:ext>
              </a:extLst>
            </p:cNvPr>
            <p:cNvSpPr>
              <a:spLocks/>
            </p:cNvSpPr>
            <p:nvPr/>
          </p:nvSpPr>
          <p:spPr bwMode="auto">
            <a:xfrm>
              <a:off x="2930" y="1121"/>
              <a:ext cx="1324" cy="1691"/>
            </a:xfrm>
            <a:custGeom>
              <a:avLst/>
              <a:gdLst>
                <a:gd name="T0" fmla="*/ 884 w 439"/>
                <a:gd name="T1" fmla="*/ 3257 h 526"/>
                <a:gd name="T2" fmla="*/ 911 w 439"/>
                <a:gd name="T3" fmla="*/ 5819 h 526"/>
                <a:gd name="T4" fmla="*/ 1047 w 439"/>
                <a:gd name="T5" fmla="*/ 7214 h 526"/>
                <a:gd name="T6" fmla="*/ 1074 w 439"/>
                <a:gd name="T7" fmla="*/ 7079 h 526"/>
                <a:gd name="T8" fmla="*/ 938 w 439"/>
                <a:gd name="T9" fmla="*/ 5944 h 526"/>
                <a:gd name="T10" fmla="*/ 965 w 439"/>
                <a:gd name="T11" fmla="*/ 3154 h 526"/>
                <a:gd name="T12" fmla="*/ 1810 w 439"/>
                <a:gd name="T13" fmla="*/ 164 h 526"/>
                <a:gd name="T14" fmla="*/ 3785 w 439"/>
                <a:gd name="T15" fmla="*/ 1260 h 526"/>
                <a:gd name="T16" fmla="*/ 2775 w 439"/>
                <a:gd name="T17" fmla="*/ 3388 h 526"/>
                <a:gd name="T18" fmla="*/ 3511 w 439"/>
                <a:gd name="T19" fmla="*/ 4218 h 526"/>
                <a:gd name="T20" fmla="*/ 5975 w 439"/>
                <a:gd name="T21" fmla="*/ 3028 h 526"/>
                <a:gd name="T22" fmla="*/ 6858 w 439"/>
                <a:gd name="T23" fmla="*/ 1829 h 526"/>
                <a:gd name="T24" fmla="*/ 7431 w 439"/>
                <a:gd name="T25" fmla="*/ 3916 h 526"/>
                <a:gd name="T26" fmla="*/ 9105 w 439"/>
                <a:gd name="T27" fmla="*/ 4784 h 526"/>
                <a:gd name="T28" fmla="*/ 9989 w 439"/>
                <a:gd name="T29" fmla="*/ 5880 h 526"/>
                <a:gd name="T30" fmla="*/ 7959 w 439"/>
                <a:gd name="T31" fmla="*/ 8866 h 526"/>
                <a:gd name="T32" fmla="*/ 10833 w 439"/>
                <a:gd name="T33" fmla="*/ 9272 h 526"/>
                <a:gd name="T34" fmla="*/ 11744 w 439"/>
                <a:gd name="T35" fmla="*/ 8703 h 526"/>
                <a:gd name="T36" fmla="*/ 11307 w 439"/>
                <a:gd name="T37" fmla="*/ 11101 h 526"/>
                <a:gd name="T38" fmla="*/ 11717 w 439"/>
                <a:gd name="T39" fmla="*/ 13229 h 526"/>
                <a:gd name="T40" fmla="*/ 11907 w 439"/>
                <a:gd name="T41" fmla="*/ 14988 h 526"/>
                <a:gd name="T42" fmla="*/ 9024 w 439"/>
                <a:gd name="T43" fmla="*/ 14988 h 526"/>
                <a:gd name="T44" fmla="*/ 8424 w 439"/>
                <a:gd name="T45" fmla="*/ 11596 h 526"/>
                <a:gd name="T46" fmla="*/ 7458 w 439"/>
                <a:gd name="T47" fmla="*/ 7773 h 526"/>
                <a:gd name="T48" fmla="*/ 5239 w 439"/>
                <a:gd name="T49" fmla="*/ 8506 h 526"/>
                <a:gd name="T50" fmla="*/ 6041 w 439"/>
                <a:gd name="T51" fmla="*/ 11130 h 526"/>
                <a:gd name="T52" fmla="*/ 6367 w 439"/>
                <a:gd name="T53" fmla="*/ 13621 h 526"/>
                <a:gd name="T54" fmla="*/ 4967 w 439"/>
                <a:gd name="T55" fmla="*/ 15647 h 526"/>
                <a:gd name="T56" fmla="*/ 1918 w 439"/>
                <a:gd name="T57" fmla="*/ 16515 h 526"/>
                <a:gd name="T58" fmla="*/ 109 w 439"/>
                <a:gd name="T59" fmla="*/ 16216 h 526"/>
                <a:gd name="T60" fmla="*/ 1209 w 439"/>
                <a:gd name="T61" fmla="*/ 17209 h 526"/>
                <a:gd name="T62" fmla="*/ 3866 w 439"/>
                <a:gd name="T63" fmla="*/ 16019 h 526"/>
                <a:gd name="T64" fmla="*/ 6858 w 439"/>
                <a:gd name="T65" fmla="*/ 13952 h 526"/>
                <a:gd name="T66" fmla="*/ 6258 w 439"/>
                <a:gd name="T67" fmla="*/ 12123 h 526"/>
                <a:gd name="T68" fmla="*/ 5320 w 439"/>
                <a:gd name="T69" fmla="*/ 9239 h 526"/>
                <a:gd name="T70" fmla="*/ 7048 w 439"/>
                <a:gd name="T71" fmla="*/ 7844 h 526"/>
                <a:gd name="T72" fmla="*/ 8013 w 439"/>
                <a:gd name="T73" fmla="*/ 11326 h 526"/>
                <a:gd name="T74" fmla="*/ 8722 w 439"/>
                <a:gd name="T75" fmla="*/ 14087 h 526"/>
                <a:gd name="T76" fmla="*/ 11415 w 439"/>
                <a:gd name="T77" fmla="*/ 15679 h 526"/>
                <a:gd name="T78" fmla="*/ 11934 w 439"/>
                <a:gd name="T79" fmla="*/ 13756 h 526"/>
                <a:gd name="T80" fmla="*/ 10996 w 439"/>
                <a:gd name="T81" fmla="*/ 11895 h 526"/>
                <a:gd name="T82" fmla="*/ 12016 w 439"/>
                <a:gd name="T83" fmla="*/ 10098 h 526"/>
                <a:gd name="T84" fmla="*/ 10833 w 439"/>
                <a:gd name="T85" fmla="*/ 9075 h 526"/>
                <a:gd name="T86" fmla="*/ 8315 w 439"/>
                <a:gd name="T87" fmla="*/ 9767 h 526"/>
                <a:gd name="T88" fmla="*/ 8776 w 439"/>
                <a:gd name="T89" fmla="*/ 7050 h 526"/>
                <a:gd name="T90" fmla="*/ 9159 w 439"/>
                <a:gd name="T91" fmla="*/ 4289 h 526"/>
                <a:gd name="T92" fmla="*/ 7241 w 439"/>
                <a:gd name="T93" fmla="*/ 4456 h 526"/>
                <a:gd name="T94" fmla="*/ 7133 w 439"/>
                <a:gd name="T95" fmla="*/ 1861 h 526"/>
                <a:gd name="T96" fmla="*/ 5812 w 439"/>
                <a:gd name="T97" fmla="*/ 2729 h 526"/>
                <a:gd name="T98" fmla="*/ 3866 w 439"/>
                <a:gd name="T99" fmla="*/ 5086 h 526"/>
                <a:gd name="T100" fmla="*/ 3019 w 439"/>
                <a:gd name="T101" fmla="*/ 3286 h 526"/>
                <a:gd name="T102" fmla="*/ 3456 w 439"/>
                <a:gd name="T103" fmla="*/ 1456 h 526"/>
                <a:gd name="T104" fmla="*/ 1891 w 439"/>
                <a:gd name="T105" fmla="*/ 32 h 5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39" h="526">
                  <a:moveTo>
                    <a:pt x="27" y="31"/>
                  </a:moveTo>
                  <a:cubicBezTo>
                    <a:pt x="21" y="44"/>
                    <a:pt x="16" y="62"/>
                    <a:pt x="15" y="75"/>
                  </a:cubicBezTo>
                  <a:cubicBezTo>
                    <a:pt x="14" y="86"/>
                    <a:pt x="21" y="90"/>
                    <a:pt x="28" y="95"/>
                  </a:cubicBezTo>
                  <a:cubicBezTo>
                    <a:pt x="32" y="98"/>
                    <a:pt x="32" y="98"/>
                    <a:pt x="32" y="98"/>
                  </a:cubicBezTo>
                  <a:cubicBezTo>
                    <a:pt x="36" y="101"/>
                    <a:pt x="39" y="102"/>
                    <a:pt x="43" y="104"/>
                  </a:cubicBezTo>
                  <a:cubicBezTo>
                    <a:pt x="48" y="106"/>
                    <a:pt x="52" y="108"/>
                    <a:pt x="56" y="113"/>
                  </a:cubicBezTo>
                  <a:cubicBezTo>
                    <a:pt x="62" y="123"/>
                    <a:pt x="60" y="139"/>
                    <a:pt x="56" y="153"/>
                  </a:cubicBezTo>
                  <a:cubicBezTo>
                    <a:pt x="53" y="167"/>
                    <a:pt x="48" y="172"/>
                    <a:pt x="33" y="175"/>
                  </a:cubicBezTo>
                  <a:cubicBezTo>
                    <a:pt x="31" y="175"/>
                    <a:pt x="31" y="175"/>
                    <a:pt x="31" y="175"/>
                  </a:cubicBezTo>
                  <a:cubicBezTo>
                    <a:pt x="25" y="176"/>
                    <a:pt x="22" y="177"/>
                    <a:pt x="21" y="185"/>
                  </a:cubicBezTo>
                  <a:cubicBezTo>
                    <a:pt x="20" y="190"/>
                    <a:pt x="20" y="197"/>
                    <a:pt x="21" y="203"/>
                  </a:cubicBezTo>
                  <a:cubicBezTo>
                    <a:pt x="23" y="214"/>
                    <a:pt x="31" y="216"/>
                    <a:pt x="38" y="217"/>
                  </a:cubicBezTo>
                  <a:cubicBezTo>
                    <a:pt x="42" y="218"/>
                    <a:pt x="45" y="218"/>
                    <a:pt x="48" y="220"/>
                  </a:cubicBezTo>
                  <a:cubicBezTo>
                    <a:pt x="49" y="221"/>
                    <a:pt x="51" y="220"/>
                    <a:pt x="51" y="219"/>
                  </a:cubicBezTo>
                  <a:cubicBezTo>
                    <a:pt x="52" y="218"/>
                    <a:pt x="51" y="217"/>
                    <a:pt x="50" y="217"/>
                  </a:cubicBezTo>
                  <a:cubicBezTo>
                    <a:pt x="46" y="215"/>
                    <a:pt x="42" y="214"/>
                    <a:pt x="39" y="213"/>
                  </a:cubicBezTo>
                  <a:cubicBezTo>
                    <a:pt x="32" y="212"/>
                    <a:pt x="27" y="211"/>
                    <a:pt x="25" y="202"/>
                  </a:cubicBezTo>
                  <a:cubicBezTo>
                    <a:pt x="24" y="197"/>
                    <a:pt x="24" y="191"/>
                    <a:pt x="25" y="185"/>
                  </a:cubicBezTo>
                  <a:cubicBezTo>
                    <a:pt x="26" y="180"/>
                    <a:pt x="27" y="180"/>
                    <a:pt x="31" y="179"/>
                  </a:cubicBezTo>
                  <a:cubicBezTo>
                    <a:pt x="34" y="179"/>
                    <a:pt x="34" y="179"/>
                    <a:pt x="34" y="179"/>
                  </a:cubicBezTo>
                  <a:cubicBezTo>
                    <a:pt x="50" y="176"/>
                    <a:pt x="56" y="170"/>
                    <a:pt x="60" y="154"/>
                  </a:cubicBezTo>
                  <a:cubicBezTo>
                    <a:pt x="64" y="139"/>
                    <a:pt x="67" y="122"/>
                    <a:pt x="59" y="111"/>
                  </a:cubicBezTo>
                  <a:cubicBezTo>
                    <a:pt x="55" y="105"/>
                    <a:pt x="50" y="102"/>
                    <a:pt x="44" y="100"/>
                  </a:cubicBezTo>
                  <a:cubicBezTo>
                    <a:pt x="41" y="99"/>
                    <a:pt x="38" y="97"/>
                    <a:pt x="35" y="95"/>
                  </a:cubicBezTo>
                  <a:cubicBezTo>
                    <a:pt x="30" y="92"/>
                    <a:pt x="30" y="92"/>
                    <a:pt x="30" y="92"/>
                  </a:cubicBezTo>
                  <a:cubicBezTo>
                    <a:pt x="24" y="87"/>
                    <a:pt x="18" y="84"/>
                    <a:pt x="19" y="76"/>
                  </a:cubicBezTo>
                  <a:cubicBezTo>
                    <a:pt x="20" y="63"/>
                    <a:pt x="25" y="45"/>
                    <a:pt x="31" y="33"/>
                  </a:cubicBezTo>
                  <a:cubicBezTo>
                    <a:pt x="34" y="24"/>
                    <a:pt x="46" y="4"/>
                    <a:pt x="66" y="5"/>
                  </a:cubicBezTo>
                  <a:cubicBezTo>
                    <a:pt x="69" y="5"/>
                    <a:pt x="69" y="5"/>
                    <a:pt x="69" y="5"/>
                  </a:cubicBezTo>
                  <a:cubicBezTo>
                    <a:pt x="85" y="6"/>
                    <a:pt x="123" y="8"/>
                    <a:pt x="134" y="16"/>
                  </a:cubicBezTo>
                  <a:cubicBezTo>
                    <a:pt x="138" y="19"/>
                    <a:pt x="141" y="25"/>
                    <a:pt x="141" y="30"/>
                  </a:cubicBezTo>
                  <a:cubicBezTo>
                    <a:pt x="141" y="32"/>
                    <a:pt x="141" y="35"/>
                    <a:pt x="138" y="38"/>
                  </a:cubicBezTo>
                  <a:cubicBezTo>
                    <a:pt x="136" y="40"/>
                    <a:pt x="131" y="40"/>
                    <a:pt x="126" y="40"/>
                  </a:cubicBezTo>
                  <a:cubicBezTo>
                    <a:pt x="120" y="40"/>
                    <a:pt x="113" y="40"/>
                    <a:pt x="109" y="45"/>
                  </a:cubicBezTo>
                  <a:cubicBezTo>
                    <a:pt x="103" y="53"/>
                    <a:pt x="91" y="80"/>
                    <a:pt x="94" y="94"/>
                  </a:cubicBezTo>
                  <a:cubicBezTo>
                    <a:pt x="95" y="98"/>
                    <a:pt x="97" y="101"/>
                    <a:pt x="101" y="102"/>
                  </a:cubicBezTo>
                  <a:cubicBezTo>
                    <a:pt x="104" y="104"/>
                    <a:pt x="108" y="103"/>
                    <a:pt x="111" y="103"/>
                  </a:cubicBezTo>
                  <a:cubicBezTo>
                    <a:pt x="114" y="102"/>
                    <a:pt x="116" y="102"/>
                    <a:pt x="118" y="102"/>
                  </a:cubicBezTo>
                  <a:cubicBezTo>
                    <a:pt x="126" y="104"/>
                    <a:pt x="128" y="112"/>
                    <a:pt x="128" y="119"/>
                  </a:cubicBezTo>
                  <a:cubicBezTo>
                    <a:pt x="128" y="127"/>
                    <a:pt x="128" y="127"/>
                    <a:pt x="128" y="127"/>
                  </a:cubicBezTo>
                  <a:cubicBezTo>
                    <a:pt x="127" y="138"/>
                    <a:pt x="126" y="146"/>
                    <a:pt x="139" y="156"/>
                  </a:cubicBezTo>
                  <a:cubicBezTo>
                    <a:pt x="153" y="167"/>
                    <a:pt x="172" y="170"/>
                    <a:pt x="188" y="164"/>
                  </a:cubicBezTo>
                  <a:cubicBezTo>
                    <a:pt x="198" y="159"/>
                    <a:pt x="207" y="148"/>
                    <a:pt x="214" y="129"/>
                  </a:cubicBezTo>
                  <a:cubicBezTo>
                    <a:pt x="219" y="117"/>
                    <a:pt x="220" y="104"/>
                    <a:pt x="218" y="91"/>
                  </a:cubicBezTo>
                  <a:cubicBezTo>
                    <a:pt x="216" y="81"/>
                    <a:pt x="216" y="81"/>
                    <a:pt x="216" y="81"/>
                  </a:cubicBezTo>
                  <a:cubicBezTo>
                    <a:pt x="214" y="75"/>
                    <a:pt x="213" y="70"/>
                    <a:pt x="213" y="64"/>
                  </a:cubicBezTo>
                  <a:cubicBezTo>
                    <a:pt x="214" y="56"/>
                    <a:pt x="221" y="47"/>
                    <a:pt x="229" y="47"/>
                  </a:cubicBezTo>
                  <a:cubicBezTo>
                    <a:pt x="235" y="47"/>
                    <a:pt x="243" y="51"/>
                    <a:pt x="250" y="55"/>
                  </a:cubicBezTo>
                  <a:cubicBezTo>
                    <a:pt x="258" y="60"/>
                    <a:pt x="258" y="60"/>
                    <a:pt x="258" y="60"/>
                  </a:cubicBezTo>
                  <a:cubicBezTo>
                    <a:pt x="269" y="65"/>
                    <a:pt x="276" y="70"/>
                    <a:pt x="280" y="77"/>
                  </a:cubicBezTo>
                  <a:cubicBezTo>
                    <a:pt x="284" y="84"/>
                    <a:pt x="284" y="95"/>
                    <a:pt x="280" y="106"/>
                  </a:cubicBezTo>
                  <a:cubicBezTo>
                    <a:pt x="278" y="110"/>
                    <a:pt x="274" y="114"/>
                    <a:pt x="271" y="118"/>
                  </a:cubicBezTo>
                  <a:cubicBezTo>
                    <a:pt x="266" y="122"/>
                    <a:pt x="262" y="127"/>
                    <a:pt x="260" y="133"/>
                  </a:cubicBezTo>
                  <a:cubicBezTo>
                    <a:pt x="257" y="143"/>
                    <a:pt x="259" y="153"/>
                    <a:pt x="265" y="161"/>
                  </a:cubicBezTo>
                  <a:cubicBezTo>
                    <a:pt x="273" y="172"/>
                    <a:pt x="286" y="178"/>
                    <a:pt x="299" y="178"/>
                  </a:cubicBezTo>
                  <a:cubicBezTo>
                    <a:pt x="318" y="178"/>
                    <a:pt x="326" y="159"/>
                    <a:pt x="332" y="144"/>
                  </a:cubicBezTo>
                  <a:cubicBezTo>
                    <a:pt x="334" y="139"/>
                    <a:pt x="336" y="134"/>
                    <a:pt x="338" y="131"/>
                  </a:cubicBezTo>
                  <a:cubicBezTo>
                    <a:pt x="341" y="125"/>
                    <a:pt x="346" y="116"/>
                    <a:pt x="352" y="117"/>
                  </a:cubicBezTo>
                  <a:cubicBezTo>
                    <a:pt x="362" y="119"/>
                    <a:pt x="374" y="132"/>
                    <a:pt x="380" y="140"/>
                  </a:cubicBezTo>
                  <a:cubicBezTo>
                    <a:pt x="385" y="147"/>
                    <a:pt x="379" y="160"/>
                    <a:pt x="364" y="177"/>
                  </a:cubicBezTo>
                  <a:cubicBezTo>
                    <a:pt x="345" y="198"/>
                    <a:pt x="325" y="211"/>
                    <a:pt x="322" y="209"/>
                  </a:cubicBezTo>
                  <a:cubicBezTo>
                    <a:pt x="320" y="207"/>
                    <a:pt x="314" y="208"/>
                    <a:pt x="311" y="208"/>
                  </a:cubicBezTo>
                  <a:cubicBezTo>
                    <a:pt x="302" y="210"/>
                    <a:pt x="290" y="216"/>
                    <a:pt x="285" y="225"/>
                  </a:cubicBezTo>
                  <a:cubicBezTo>
                    <a:pt x="276" y="240"/>
                    <a:pt x="284" y="262"/>
                    <a:pt x="290" y="267"/>
                  </a:cubicBezTo>
                  <a:cubicBezTo>
                    <a:pt x="301" y="275"/>
                    <a:pt x="301" y="280"/>
                    <a:pt x="300" y="293"/>
                  </a:cubicBezTo>
                  <a:cubicBezTo>
                    <a:pt x="298" y="307"/>
                    <a:pt x="305" y="319"/>
                    <a:pt x="320" y="326"/>
                  </a:cubicBezTo>
                  <a:cubicBezTo>
                    <a:pt x="333" y="333"/>
                    <a:pt x="371" y="315"/>
                    <a:pt x="375" y="308"/>
                  </a:cubicBezTo>
                  <a:cubicBezTo>
                    <a:pt x="380" y="300"/>
                    <a:pt x="389" y="288"/>
                    <a:pt x="395" y="279"/>
                  </a:cubicBezTo>
                  <a:cubicBezTo>
                    <a:pt x="398" y="275"/>
                    <a:pt x="398" y="275"/>
                    <a:pt x="398" y="275"/>
                  </a:cubicBezTo>
                  <a:cubicBezTo>
                    <a:pt x="401" y="270"/>
                    <a:pt x="411" y="259"/>
                    <a:pt x="416" y="256"/>
                  </a:cubicBezTo>
                  <a:cubicBezTo>
                    <a:pt x="419" y="254"/>
                    <a:pt x="421" y="254"/>
                    <a:pt x="422" y="254"/>
                  </a:cubicBezTo>
                  <a:cubicBezTo>
                    <a:pt x="424" y="255"/>
                    <a:pt x="426" y="257"/>
                    <a:pt x="428" y="262"/>
                  </a:cubicBezTo>
                  <a:cubicBezTo>
                    <a:pt x="433" y="273"/>
                    <a:pt x="435" y="288"/>
                    <a:pt x="434" y="304"/>
                  </a:cubicBezTo>
                  <a:cubicBezTo>
                    <a:pt x="434" y="310"/>
                    <a:pt x="432" y="318"/>
                    <a:pt x="430" y="322"/>
                  </a:cubicBezTo>
                  <a:cubicBezTo>
                    <a:pt x="428" y="326"/>
                    <a:pt x="424" y="327"/>
                    <a:pt x="420" y="329"/>
                  </a:cubicBezTo>
                  <a:cubicBezTo>
                    <a:pt x="417" y="330"/>
                    <a:pt x="414" y="331"/>
                    <a:pt x="412" y="334"/>
                  </a:cubicBezTo>
                  <a:cubicBezTo>
                    <a:pt x="406" y="338"/>
                    <a:pt x="397" y="349"/>
                    <a:pt x="397" y="358"/>
                  </a:cubicBezTo>
                  <a:cubicBezTo>
                    <a:pt x="396" y="367"/>
                    <a:pt x="404" y="374"/>
                    <a:pt x="410" y="379"/>
                  </a:cubicBezTo>
                  <a:cubicBezTo>
                    <a:pt x="411" y="381"/>
                    <a:pt x="411" y="381"/>
                    <a:pt x="411" y="381"/>
                  </a:cubicBezTo>
                  <a:cubicBezTo>
                    <a:pt x="418" y="386"/>
                    <a:pt x="423" y="392"/>
                    <a:pt x="427" y="398"/>
                  </a:cubicBezTo>
                  <a:cubicBezTo>
                    <a:pt x="430" y="403"/>
                    <a:pt x="431" y="409"/>
                    <a:pt x="431" y="414"/>
                  </a:cubicBezTo>
                  <a:cubicBezTo>
                    <a:pt x="432" y="422"/>
                    <a:pt x="432" y="422"/>
                    <a:pt x="432" y="422"/>
                  </a:cubicBezTo>
                  <a:cubicBezTo>
                    <a:pt x="433" y="429"/>
                    <a:pt x="434" y="435"/>
                    <a:pt x="434" y="442"/>
                  </a:cubicBezTo>
                  <a:cubicBezTo>
                    <a:pt x="434" y="451"/>
                    <a:pt x="434" y="451"/>
                    <a:pt x="434" y="451"/>
                  </a:cubicBezTo>
                  <a:cubicBezTo>
                    <a:pt x="434" y="466"/>
                    <a:pt x="433" y="468"/>
                    <a:pt x="416" y="468"/>
                  </a:cubicBezTo>
                  <a:cubicBezTo>
                    <a:pt x="408" y="468"/>
                    <a:pt x="398" y="465"/>
                    <a:pt x="388" y="462"/>
                  </a:cubicBezTo>
                  <a:cubicBezTo>
                    <a:pt x="375" y="458"/>
                    <a:pt x="361" y="453"/>
                    <a:pt x="350" y="454"/>
                  </a:cubicBezTo>
                  <a:cubicBezTo>
                    <a:pt x="340" y="455"/>
                    <a:pt x="333" y="455"/>
                    <a:pt x="329" y="451"/>
                  </a:cubicBezTo>
                  <a:cubicBezTo>
                    <a:pt x="324" y="447"/>
                    <a:pt x="322" y="439"/>
                    <a:pt x="322" y="424"/>
                  </a:cubicBezTo>
                  <a:cubicBezTo>
                    <a:pt x="322" y="411"/>
                    <a:pt x="324" y="402"/>
                    <a:pt x="325" y="395"/>
                  </a:cubicBezTo>
                  <a:cubicBezTo>
                    <a:pt x="327" y="386"/>
                    <a:pt x="328" y="379"/>
                    <a:pt x="324" y="366"/>
                  </a:cubicBezTo>
                  <a:cubicBezTo>
                    <a:pt x="321" y="353"/>
                    <a:pt x="313" y="351"/>
                    <a:pt x="307" y="349"/>
                  </a:cubicBezTo>
                  <a:cubicBezTo>
                    <a:pt x="302" y="347"/>
                    <a:pt x="298" y="346"/>
                    <a:pt x="296" y="340"/>
                  </a:cubicBezTo>
                  <a:cubicBezTo>
                    <a:pt x="295" y="335"/>
                    <a:pt x="292" y="329"/>
                    <a:pt x="290" y="323"/>
                  </a:cubicBezTo>
                  <a:cubicBezTo>
                    <a:pt x="284" y="310"/>
                    <a:pt x="278" y="295"/>
                    <a:pt x="280" y="279"/>
                  </a:cubicBezTo>
                  <a:cubicBezTo>
                    <a:pt x="283" y="262"/>
                    <a:pt x="281" y="242"/>
                    <a:pt x="272" y="234"/>
                  </a:cubicBezTo>
                  <a:cubicBezTo>
                    <a:pt x="269" y="232"/>
                    <a:pt x="263" y="229"/>
                    <a:pt x="256" y="233"/>
                  </a:cubicBezTo>
                  <a:cubicBezTo>
                    <a:pt x="248" y="235"/>
                    <a:pt x="245" y="238"/>
                    <a:pt x="242" y="239"/>
                  </a:cubicBezTo>
                  <a:cubicBezTo>
                    <a:pt x="237" y="242"/>
                    <a:pt x="235" y="243"/>
                    <a:pt x="220" y="244"/>
                  </a:cubicBezTo>
                  <a:cubicBezTo>
                    <a:pt x="208" y="245"/>
                    <a:pt x="196" y="247"/>
                    <a:pt x="191" y="256"/>
                  </a:cubicBezTo>
                  <a:cubicBezTo>
                    <a:pt x="187" y="261"/>
                    <a:pt x="187" y="269"/>
                    <a:pt x="190" y="279"/>
                  </a:cubicBezTo>
                  <a:cubicBezTo>
                    <a:pt x="195" y="292"/>
                    <a:pt x="200" y="298"/>
                    <a:pt x="205" y="304"/>
                  </a:cubicBezTo>
                  <a:cubicBezTo>
                    <a:pt x="209" y="308"/>
                    <a:pt x="213" y="312"/>
                    <a:pt x="214" y="319"/>
                  </a:cubicBezTo>
                  <a:cubicBezTo>
                    <a:pt x="216" y="324"/>
                    <a:pt x="218" y="330"/>
                    <a:pt x="220" y="335"/>
                  </a:cubicBezTo>
                  <a:cubicBezTo>
                    <a:pt x="225" y="345"/>
                    <a:pt x="229" y="355"/>
                    <a:pt x="225" y="363"/>
                  </a:cubicBezTo>
                  <a:cubicBezTo>
                    <a:pt x="222" y="368"/>
                    <a:pt x="218" y="370"/>
                    <a:pt x="215" y="372"/>
                  </a:cubicBezTo>
                  <a:cubicBezTo>
                    <a:pt x="208" y="375"/>
                    <a:pt x="205" y="378"/>
                    <a:pt x="208" y="391"/>
                  </a:cubicBezTo>
                  <a:cubicBezTo>
                    <a:pt x="212" y="403"/>
                    <a:pt x="223" y="407"/>
                    <a:pt x="232" y="410"/>
                  </a:cubicBezTo>
                  <a:cubicBezTo>
                    <a:pt x="239" y="413"/>
                    <a:pt x="246" y="415"/>
                    <a:pt x="246" y="421"/>
                  </a:cubicBezTo>
                  <a:cubicBezTo>
                    <a:pt x="248" y="434"/>
                    <a:pt x="240" y="447"/>
                    <a:pt x="223" y="459"/>
                  </a:cubicBezTo>
                  <a:cubicBezTo>
                    <a:pt x="214" y="465"/>
                    <a:pt x="207" y="466"/>
                    <a:pt x="200" y="466"/>
                  </a:cubicBezTo>
                  <a:cubicBezTo>
                    <a:pt x="194" y="466"/>
                    <a:pt x="188" y="467"/>
                    <a:pt x="181" y="471"/>
                  </a:cubicBezTo>
                  <a:cubicBezTo>
                    <a:pt x="168" y="478"/>
                    <a:pt x="155" y="484"/>
                    <a:pt x="143" y="479"/>
                  </a:cubicBezTo>
                  <a:cubicBezTo>
                    <a:pt x="136" y="475"/>
                    <a:pt x="129" y="472"/>
                    <a:pt x="122" y="471"/>
                  </a:cubicBezTo>
                  <a:cubicBezTo>
                    <a:pt x="113" y="470"/>
                    <a:pt x="106" y="474"/>
                    <a:pt x="102" y="482"/>
                  </a:cubicBezTo>
                  <a:cubicBezTo>
                    <a:pt x="98" y="491"/>
                    <a:pt x="83" y="494"/>
                    <a:pt x="70" y="497"/>
                  </a:cubicBezTo>
                  <a:cubicBezTo>
                    <a:pt x="61" y="500"/>
                    <a:pt x="53" y="502"/>
                    <a:pt x="49" y="505"/>
                  </a:cubicBezTo>
                  <a:cubicBezTo>
                    <a:pt x="44" y="509"/>
                    <a:pt x="42" y="513"/>
                    <a:pt x="40" y="516"/>
                  </a:cubicBezTo>
                  <a:cubicBezTo>
                    <a:pt x="38" y="520"/>
                    <a:pt x="37" y="522"/>
                    <a:pt x="32" y="522"/>
                  </a:cubicBezTo>
                  <a:cubicBezTo>
                    <a:pt x="24" y="522"/>
                    <a:pt x="6" y="500"/>
                    <a:pt x="4" y="488"/>
                  </a:cubicBezTo>
                  <a:cubicBezTo>
                    <a:pt x="4" y="487"/>
                    <a:pt x="3" y="486"/>
                    <a:pt x="2" y="486"/>
                  </a:cubicBezTo>
                  <a:cubicBezTo>
                    <a:pt x="1" y="487"/>
                    <a:pt x="0" y="488"/>
                    <a:pt x="0" y="489"/>
                  </a:cubicBezTo>
                  <a:cubicBezTo>
                    <a:pt x="2" y="501"/>
                    <a:pt x="21" y="526"/>
                    <a:pt x="32" y="526"/>
                  </a:cubicBezTo>
                  <a:cubicBezTo>
                    <a:pt x="39" y="526"/>
                    <a:pt x="41" y="522"/>
                    <a:pt x="44" y="518"/>
                  </a:cubicBezTo>
                  <a:cubicBezTo>
                    <a:pt x="46" y="515"/>
                    <a:pt x="48" y="511"/>
                    <a:pt x="52" y="508"/>
                  </a:cubicBezTo>
                  <a:cubicBezTo>
                    <a:pt x="55" y="505"/>
                    <a:pt x="63" y="503"/>
                    <a:pt x="71" y="501"/>
                  </a:cubicBezTo>
                  <a:cubicBezTo>
                    <a:pt x="85" y="498"/>
                    <a:pt x="101" y="494"/>
                    <a:pt x="106" y="483"/>
                  </a:cubicBezTo>
                  <a:cubicBezTo>
                    <a:pt x="113" y="470"/>
                    <a:pt x="127" y="475"/>
                    <a:pt x="141" y="482"/>
                  </a:cubicBezTo>
                  <a:cubicBezTo>
                    <a:pt x="154" y="489"/>
                    <a:pt x="169" y="482"/>
                    <a:pt x="183" y="474"/>
                  </a:cubicBezTo>
                  <a:cubicBezTo>
                    <a:pt x="189" y="471"/>
                    <a:pt x="194" y="470"/>
                    <a:pt x="200" y="470"/>
                  </a:cubicBezTo>
                  <a:cubicBezTo>
                    <a:pt x="207" y="470"/>
                    <a:pt x="215" y="469"/>
                    <a:pt x="225" y="462"/>
                  </a:cubicBezTo>
                  <a:cubicBezTo>
                    <a:pt x="244" y="450"/>
                    <a:pt x="252" y="435"/>
                    <a:pt x="250" y="420"/>
                  </a:cubicBezTo>
                  <a:cubicBezTo>
                    <a:pt x="249" y="412"/>
                    <a:pt x="241" y="410"/>
                    <a:pt x="233" y="407"/>
                  </a:cubicBezTo>
                  <a:cubicBezTo>
                    <a:pt x="224" y="403"/>
                    <a:pt x="215" y="400"/>
                    <a:pt x="212" y="390"/>
                  </a:cubicBezTo>
                  <a:cubicBezTo>
                    <a:pt x="209" y="379"/>
                    <a:pt x="212" y="378"/>
                    <a:pt x="216" y="376"/>
                  </a:cubicBezTo>
                  <a:cubicBezTo>
                    <a:pt x="220" y="374"/>
                    <a:pt x="225" y="371"/>
                    <a:pt x="228" y="365"/>
                  </a:cubicBezTo>
                  <a:cubicBezTo>
                    <a:pt x="234" y="355"/>
                    <a:pt x="229" y="344"/>
                    <a:pt x="224" y="333"/>
                  </a:cubicBezTo>
                  <a:cubicBezTo>
                    <a:pt x="222" y="328"/>
                    <a:pt x="219" y="323"/>
                    <a:pt x="218" y="318"/>
                  </a:cubicBezTo>
                  <a:cubicBezTo>
                    <a:pt x="216" y="310"/>
                    <a:pt x="212" y="306"/>
                    <a:pt x="208" y="301"/>
                  </a:cubicBezTo>
                  <a:cubicBezTo>
                    <a:pt x="204" y="296"/>
                    <a:pt x="198" y="290"/>
                    <a:pt x="194" y="278"/>
                  </a:cubicBezTo>
                  <a:cubicBezTo>
                    <a:pt x="191" y="269"/>
                    <a:pt x="191" y="262"/>
                    <a:pt x="194" y="258"/>
                  </a:cubicBezTo>
                  <a:cubicBezTo>
                    <a:pt x="197" y="252"/>
                    <a:pt x="205" y="250"/>
                    <a:pt x="220" y="248"/>
                  </a:cubicBezTo>
                  <a:cubicBezTo>
                    <a:pt x="236" y="247"/>
                    <a:pt x="239" y="246"/>
                    <a:pt x="244" y="243"/>
                  </a:cubicBezTo>
                  <a:cubicBezTo>
                    <a:pt x="247" y="241"/>
                    <a:pt x="250" y="239"/>
                    <a:pt x="257" y="236"/>
                  </a:cubicBezTo>
                  <a:cubicBezTo>
                    <a:pt x="262" y="234"/>
                    <a:pt x="266" y="235"/>
                    <a:pt x="269" y="237"/>
                  </a:cubicBezTo>
                  <a:cubicBezTo>
                    <a:pt x="276" y="243"/>
                    <a:pt x="279" y="260"/>
                    <a:pt x="276" y="278"/>
                  </a:cubicBezTo>
                  <a:cubicBezTo>
                    <a:pt x="273" y="295"/>
                    <a:pt x="280" y="311"/>
                    <a:pt x="286" y="325"/>
                  </a:cubicBezTo>
                  <a:cubicBezTo>
                    <a:pt x="289" y="331"/>
                    <a:pt x="291" y="336"/>
                    <a:pt x="292" y="341"/>
                  </a:cubicBezTo>
                  <a:cubicBezTo>
                    <a:pt x="294" y="349"/>
                    <a:pt x="300" y="351"/>
                    <a:pt x="306" y="353"/>
                  </a:cubicBezTo>
                  <a:cubicBezTo>
                    <a:pt x="312" y="354"/>
                    <a:pt x="317" y="356"/>
                    <a:pt x="320" y="367"/>
                  </a:cubicBezTo>
                  <a:cubicBezTo>
                    <a:pt x="324" y="379"/>
                    <a:pt x="323" y="385"/>
                    <a:pt x="321" y="395"/>
                  </a:cubicBezTo>
                  <a:cubicBezTo>
                    <a:pt x="320" y="402"/>
                    <a:pt x="318" y="411"/>
                    <a:pt x="318" y="424"/>
                  </a:cubicBezTo>
                  <a:cubicBezTo>
                    <a:pt x="318" y="440"/>
                    <a:pt x="321" y="449"/>
                    <a:pt x="326" y="454"/>
                  </a:cubicBezTo>
                  <a:cubicBezTo>
                    <a:pt x="332" y="460"/>
                    <a:pt x="341" y="459"/>
                    <a:pt x="350" y="458"/>
                  </a:cubicBezTo>
                  <a:cubicBezTo>
                    <a:pt x="361" y="457"/>
                    <a:pt x="374" y="462"/>
                    <a:pt x="387" y="466"/>
                  </a:cubicBezTo>
                  <a:cubicBezTo>
                    <a:pt x="398" y="469"/>
                    <a:pt x="408" y="472"/>
                    <a:pt x="416" y="472"/>
                  </a:cubicBezTo>
                  <a:cubicBezTo>
                    <a:pt x="435" y="472"/>
                    <a:pt x="438" y="468"/>
                    <a:pt x="438" y="451"/>
                  </a:cubicBezTo>
                  <a:cubicBezTo>
                    <a:pt x="438" y="450"/>
                    <a:pt x="438" y="441"/>
                    <a:pt x="438" y="441"/>
                  </a:cubicBezTo>
                  <a:cubicBezTo>
                    <a:pt x="438" y="435"/>
                    <a:pt x="437" y="428"/>
                    <a:pt x="436" y="421"/>
                  </a:cubicBezTo>
                  <a:cubicBezTo>
                    <a:pt x="435" y="414"/>
                    <a:pt x="435" y="414"/>
                    <a:pt x="435" y="414"/>
                  </a:cubicBezTo>
                  <a:cubicBezTo>
                    <a:pt x="435" y="408"/>
                    <a:pt x="434" y="402"/>
                    <a:pt x="430" y="396"/>
                  </a:cubicBezTo>
                  <a:cubicBezTo>
                    <a:pt x="426" y="388"/>
                    <a:pt x="420" y="382"/>
                    <a:pt x="414" y="378"/>
                  </a:cubicBezTo>
                  <a:cubicBezTo>
                    <a:pt x="412" y="376"/>
                    <a:pt x="412" y="376"/>
                    <a:pt x="412" y="376"/>
                  </a:cubicBezTo>
                  <a:cubicBezTo>
                    <a:pt x="407" y="371"/>
                    <a:pt x="400" y="365"/>
                    <a:pt x="401" y="358"/>
                  </a:cubicBezTo>
                  <a:cubicBezTo>
                    <a:pt x="401" y="351"/>
                    <a:pt x="408" y="342"/>
                    <a:pt x="414" y="337"/>
                  </a:cubicBezTo>
                  <a:cubicBezTo>
                    <a:pt x="416" y="335"/>
                    <a:pt x="419" y="334"/>
                    <a:pt x="422" y="333"/>
                  </a:cubicBezTo>
                  <a:cubicBezTo>
                    <a:pt x="426" y="331"/>
                    <a:pt x="430" y="329"/>
                    <a:pt x="433" y="324"/>
                  </a:cubicBezTo>
                  <a:cubicBezTo>
                    <a:pt x="436" y="319"/>
                    <a:pt x="438" y="311"/>
                    <a:pt x="438" y="304"/>
                  </a:cubicBezTo>
                  <a:cubicBezTo>
                    <a:pt x="439" y="294"/>
                    <a:pt x="439" y="276"/>
                    <a:pt x="432" y="260"/>
                  </a:cubicBezTo>
                  <a:cubicBezTo>
                    <a:pt x="430" y="256"/>
                    <a:pt x="427" y="252"/>
                    <a:pt x="423" y="250"/>
                  </a:cubicBezTo>
                  <a:cubicBezTo>
                    <a:pt x="421" y="250"/>
                    <a:pt x="418" y="250"/>
                    <a:pt x="414" y="252"/>
                  </a:cubicBezTo>
                  <a:cubicBezTo>
                    <a:pt x="409" y="255"/>
                    <a:pt x="398" y="267"/>
                    <a:pt x="395" y="273"/>
                  </a:cubicBezTo>
                  <a:cubicBezTo>
                    <a:pt x="395" y="273"/>
                    <a:pt x="392" y="276"/>
                    <a:pt x="392" y="276"/>
                  </a:cubicBezTo>
                  <a:cubicBezTo>
                    <a:pt x="385" y="285"/>
                    <a:pt x="376" y="297"/>
                    <a:pt x="372" y="306"/>
                  </a:cubicBezTo>
                  <a:cubicBezTo>
                    <a:pt x="368" y="312"/>
                    <a:pt x="333" y="328"/>
                    <a:pt x="322" y="323"/>
                  </a:cubicBezTo>
                  <a:cubicBezTo>
                    <a:pt x="308" y="316"/>
                    <a:pt x="302" y="306"/>
                    <a:pt x="303" y="294"/>
                  </a:cubicBezTo>
                  <a:cubicBezTo>
                    <a:pt x="305" y="279"/>
                    <a:pt x="305" y="273"/>
                    <a:pt x="292" y="263"/>
                  </a:cubicBezTo>
                  <a:cubicBezTo>
                    <a:pt x="288" y="260"/>
                    <a:pt x="281" y="240"/>
                    <a:pt x="288" y="227"/>
                  </a:cubicBezTo>
                  <a:cubicBezTo>
                    <a:pt x="293" y="220"/>
                    <a:pt x="304" y="214"/>
                    <a:pt x="312" y="212"/>
                  </a:cubicBezTo>
                  <a:cubicBezTo>
                    <a:pt x="317" y="211"/>
                    <a:pt x="320" y="212"/>
                    <a:pt x="320" y="212"/>
                  </a:cubicBezTo>
                  <a:cubicBezTo>
                    <a:pt x="327" y="217"/>
                    <a:pt x="351" y="196"/>
                    <a:pt x="359" y="188"/>
                  </a:cubicBezTo>
                  <a:cubicBezTo>
                    <a:pt x="367" y="180"/>
                    <a:pt x="393" y="152"/>
                    <a:pt x="383" y="138"/>
                  </a:cubicBezTo>
                  <a:cubicBezTo>
                    <a:pt x="377" y="130"/>
                    <a:pt x="365" y="116"/>
                    <a:pt x="353" y="113"/>
                  </a:cubicBezTo>
                  <a:cubicBezTo>
                    <a:pt x="344" y="111"/>
                    <a:pt x="338" y="122"/>
                    <a:pt x="334" y="129"/>
                  </a:cubicBezTo>
                  <a:cubicBezTo>
                    <a:pt x="332" y="133"/>
                    <a:pt x="330" y="137"/>
                    <a:pt x="328" y="142"/>
                  </a:cubicBezTo>
                  <a:cubicBezTo>
                    <a:pt x="322" y="157"/>
                    <a:pt x="315" y="174"/>
                    <a:pt x="299" y="174"/>
                  </a:cubicBezTo>
                  <a:cubicBezTo>
                    <a:pt x="287" y="174"/>
                    <a:pt x="275" y="168"/>
                    <a:pt x="269" y="159"/>
                  </a:cubicBezTo>
                  <a:cubicBezTo>
                    <a:pt x="263" y="151"/>
                    <a:pt x="261" y="142"/>
                    <a:pt x="264" y="134"/>
                  </a:cubicBezTo>
                  <a:cubicBezTo>
                    <a:pt x="265" y="129"/>
                    <a:pt x="269" y="125"/>
                    <a:pt x="273" y="121"/>
                  </a:cubicBezTo>
                  <a:cubicBezTo>
                    <a:pt x="277" y="117"/>
                    <a:pt x="281" y="113"/>
                    <a:pt x="284" y="107"/>
                  </a:cubicBezTo>
                  <a:cubicBezTo>
                    <a:pt x="289" y="96"/>
                    <a:pt x="289" y="83"/>
                    <a:pt x="284" y="75"/>
                  </a:cubicBezTo>
                  <a:cubicBezTo>
                    <a:pt x="279" y="67"/>
                    <a:pt x="272" y="61"/>
                    <a:pt x="260" y="56"/>
                  </a:cubicBezTo>
                  <a:cubicBezTo>
                    <a:pt x="252" y="52"/>
                    <a:pt x="252" y="52"/>
                    <a:pt x="252" y="52"/>
                  </a:cubicBezTo>
                  <a:cubicBezTo>
                    <a:pt x="244" y="48"/>
                    <a:pt x="236" y="43"/>
                    <a:pt x="229" y="43"/>
                  </a:cubicBezTo>
                  <a:cubicBezTo>
                    <a:pt x="219" y="43"/>
                    <a:pt x="210" y="54"/>
                    <a:pt x="209" y="64"/>
                  </a:cubicBezTo>
                  <a:cubicBezTo>
                    <a:pt x="209" y="70"/>
                    <a:pt x="210" y="76"/>
                    <a:pt x="212" y="82"/>
                  </a:cubicBezTo>
                  <a:cubicBezTo>
                    <a:pt x="214" y="91"/>
                    <a:pt x="214" y="91"/>
                    <a:pt x="214" y="91"/>
                  </a:cubicBezTo>
                  <a:cubicBezTo>
                    <a:pt x="216" y="104"/>
                    <a:pt x="215" y="116"/>
                    <a:pt x="210" y="127"/>
                  </a:cubicBezTo>
                  <a:cubicBezTo>
                    <a:pt x="204" y="145"/>
                    <a:pt x="196" y="156"/>
                    <a:pt x="186" y="160"/>
                  </a:cubicBezTo>
                  <a:cubicBezTo>
                    <a:pt x="172" y="166"/>
                    <a:pt x="155" y="163"/>
                    <a:pt x="141" y="153"/>
                  </a:cubicBezTo>
                  <a:cubicBezTo>
                    <a:pt x="130" y="144"/>
                    <a:pt x="131" y="138"/>
                    <a:pt x="132" y="127"/>
                  </a:cubicBezTo>
                  <a:cubicBezTo>
                    <a:pt x="132" y="119"/>
                    <a:pt x="132" y="119"/>
                    <a:pt x="132" y="119"/>
                  </a:cubicBezTo>
                  <a:cubicBezTo>
                    <a:pt x="133" y="111"/>
                    <a:pt x="129" y="101"/>
                    <a:pt x="119" y="98"/>
                  </a:cubicBezTo>
                  <a:cubicBezTo>
                    <a:pt x="116" y="98"/>
                    <a:pt x="113" y="98"/>
                    <a:pt x="110" y="99"/>
                  </a:cubicBezTo>
                  <a:cubicBezTo>
                    <a:pt x="107" y="99"/>
                    <a:pt x="105" y="100"/>
                    <a:pt x="102" y="99"/>
                  </a:cubicBezTo>
                  <a:cubicBezTo>
                    <a:pt x="100" y="98"/>
                    <a:pt x="99" y="96"/>
                    <a:pt x="98" y="93"/>
                  </a:cubicBezTo>
                  <a:cubicBezTo>
                    <a:pt x="95" y="81"/>
                    <a:pt x="106" y="55"/>
                    <a:pt x="112" y="48"/>
                  </a:cubicBezTo>
                  <a:cubicBezTo>
                    <a:pt x="115" y="44"/>
                    <a:pt x="121" y="44"/>
                    <a:pt x="126" y="44"/>
                  </a:cubicBezTo>
                  <a:cubicBezTo>
                    <a:pt x="132" y="44"/>
                    <a:pt x="138" y="44"/>
                    <a:pt x="141" y="41"/>
                  </a:cubicBezTo>
                  <a:cubicBezTo>
                    <a:pt x="144" y="38"/>
                    <a:pt x="145" y="34"/>
                    <a:pt x="145" y="29"/>
                  </a:cubicBezTo>
                  <a:cubicBezTo>
                    <a:pt x="145" y="23"/>
                    <a:pt x="141" y="16"/>
                    <a:pt x="136" y="13"/>
                  </a:cubicBezTo>
                  <a:cubicBezTo>
                    <a:pt x="124" y="4"/>
                    <a:pt x="87" y="2"/>
                    <a:pt x="69" y="1"/>
                  </a:cubicBezTo>
                  <a:cubicBezTo>
                    <a:pt x="66" y="1"/>
                    <a:pt x="66" y="1"/>
                    <a:pt x="66" y="1"/>
                  </a:cubicBezTo>
                  <a:cubicBezTo>
                    <a:pt x="50" y="0"/>
                    <a:pt x="36" y="11"/>
                    <a:pt x="27" y="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28" name="Freeform 495">
              <a:extLst>
                <a:ext uri="{FF2B5EF4-FFF2-40B4-BE49-F238E27FC236}">
                  <a16:creationId xmlns:a16="http://schemas.microsoft.com/office/drawing/2014/main" id="{01DE8D92-3E75-ED67-0434-603341F35884}"/>
                </a:ext>
              </a:extLst>
            </p:cNvPr>
            <p:cNvSpPr>
              <a:spLocks/>
            </p:cNvSpPr>
            <p:nvPr/>
          </p:nvSpPr>
          <p:spPr bwMode="auto">
            <a:xfrm>
              <a:off x="1666" y="1105"/>
              <a:ext cx="1207" cy="1640"/>
            </a:xfrm>
            <a:custGeom>
              <a:avLst/>
              <a:gdLst>
                <a:gd name="T0" fmla="*/ 7858 w 400"/>
                <a:gd name="T1" fmla="*/ 2791 h 510"/>
                <a:gd name="T2" fmla="*/ 6020 w 400"/>
                <a:gd name="T3" fmla="*/ 2399 h 510"/>
                <a:gd name="T4" fmla="*/ 4562 w 400"/>
                <a:gd name="T5" fmla="*/ 2656 h 510"/>
                <a:gd name="T6" fmla="*/ 5163 w 400"/>
                <a:gd name="T7" fmla="*/ 4126 h 510"/>
                <a:gd name="T8" fmla="*/ 2450 w 400"/>
                <a:gd name="T9" fmla="*/ 5119 h 510"/>
                <a:gd name="T10" fmla="*/ 1922 w 400"/>
                <a:gd name="T11" fmla="*/ 4055 h 510"/>
                <a:gd name="T12" fmla="*/ 1403 w 400"/>
                <a:gd name="T13" fmla="*/ 4820 h 510"/>
                <a:gd name="T14" fmla="*/ 275 w 400"/>
                <a:gd name="T15" fmla="*/ 6547 h 510"/>
                <a:gd name="T16" fmla="*/ 2667 w 400"/>
                <a:gd name="T17" fmla="*/ 8013 h 510"/>
                <a:gd name="T18" fmla="*/ 1702 w 400"/>
                <a:gd name="T19" fmla="*/ 10538 h 510"/>
                <a:gd name="T20" fmla="*/ 190 w 400"/>
                <a:gd name="T21" fmla="*/ 10538 h 510"/>
                <a:gd name="T22" fmla="*/ 109 w 400"/>
                <a:gd name="T23" fmla="*/ 11107 h 510"/>
                <a:gd name="T24" fmla="*/ 356 w 400"/>
                <a:gd name="T25" fmla="*/ 12470 h 510"/>
                <a:gd name="T26" fmla="*/ 329 w 400"/>
                <a:gd name="T27" fmla="*/ 13731 h 510"/>
                <a:gd name="T28" fmla="*/ 736 w 400"/>
                <a:gd name="T29" fmla="*/ 14561 h 510"/>
                <a:gd name="T30" fmla="*/ 2369 w 400"/>
                <a:gd name="T31" fmla="*/ 14528 h 510"/>
                <a:gd name="T32" fmla="*/ 2830 w 400"/>
                <a:gd name="T33" fmla="*/ 11541 h 510"/>
                <a:gd name="T34" fmla="*/ 4016 w 400"/>
                <a:gd name="T35" fmla="*/ 8116 h 510"/>
                <a:gd name="T36" fmla="*/ 4454 w 400"/>
                <a:gd name="T37" fmla="*/ 8811 h 510"/>
                <a:gd name="T38" fmla="*/ 4590 w 400"/>
                <a:gd name="T39" fmla="*/ 12834 h 510"/>
                <a:gd name="T40" fmla="*/ 5435 w 400"/>
                <a:gd name="T41" fmla="*/ 15458 h 510"/>
                <a:gd name="T42" fmla="*/ 7474 w 400"/>
                <a:gd name="T43" fmla="*/ 16255 h 510"/>
                <a:gd name="T44" fmla="*/ 9559 w 400"/>
                <a:gd name="T45" fmla="*/ 16657 h 510"/>
                <a:gd name="T46" fmla="*/ 10881 w 400"/>
                <a:gd name="T47" fmla="*/ 16432 h 510"/>
                <a:gd name="T48" fmla="*/ 8715 w 400"/>
                <a:gd name="T49" fmla="*/ 16432 h 510"/>
                <a:gd name="T50" fmla="*/ 6020 w 400"/>
                <a:gd name="T51" fmla="*/ 15429 h 510"/>
                <a:gd name="T52" fmla="*/ 4508 w 400"/>
                <a:gd name="T53" fmla="*/ 13599 h 510"/>
                <a:gd name="T54" fmla="*/ 4590 w 400"/>
                <a:gd name="T55" fmla="*/ 10309 h 510"/>
                <a:gd name="T56" fmla="*/ 4427 w 400"/>
                <a:gd name="T57" fmla="*/ 7911 h 510"/>
                <a:gd name="T58" fmla="*/ 2888 w 400"/>
                <a:gd name="T59" fmla="*/ 10879 h 510"/>
                <a:gd name="T60" fmla="*/ 2248 w 400"/>
                <a:gd name="T61" fmla="*/ 12741 h 510"/>
                <a:gd name="T62" fmla="*/ 1485 w 400"/>
                <a:gd name="T63" fmla="*/ 14766 h 510"/>
                <a:gd name="T64" fmla="*/ 410 w 400"/>
                <a:gd name="T65" fmla="*/ 13837 h 510"/>
                <a:gd name="T66" fmla="*/ 600 w 400"/>
                <a:gd name="T67" fmla="*/ 12834 h 510"/>
                <a:gd name="T68" fmla="*/ 356 w 400"/>
                <a:gd name="T69" fmla="*/ 11438 h 510"/>
                <a:gd name="T70" fmla="*/ 190 w 400"/>
                <a:gd name="T71" fmla="*/ 10673 h 510"/>
                <a:gd name="T72" fmla="*/ 1811 w 400"/>
                <a:gd name="T73" fmla="*/ 10580 h 510"/>
                <a:gd name="T74" fmla="*/ 2776 w 400"/>
                <a:gd name="T75" fmla="*/ 8046 h 510"/>
                <a:gd name="T76" fmla="*/ 383 w 400"/>
                <a:gd name="T77" fmla="*/ 6515 h 510"/>
                <a:gd name="T78" fmla="*/ 1457 w 400"/>
                <a:gd name="T79" fmla="*/ 4952 h 510"/>
                <a:gd name="T80" fmla="*/ 1949 w 400"/>
                <a:gd name="T81" fmla="*/ 4158 h 510"/>
                <a:gd name="T82" fmla="*/ 2330 w 400"/>
                <a:gd name="T83" fmla="*/ 5148 h 510"/>
                <a:gd name="T84" fmla="*/ 5244 w 400"/>
                <a:gd name="T85" fmla="*/ 4023 h 510"/>
                <a:gd name="T86" fmla="*/ 4671 w 400"/>
                <a:gd name="T87" fmla="*/ 2656 h 510"/>
                <a:gd name="T88" fmla="*/ 5908 w 400"/>
                <a:gd name="T89" fmla="*/ 2460 h 510"/>
                <a:gd name="T90" fmla="*/ 7912 w 400"/>
                <a:gd name="T91" fmla="*/ 2894 h 510"/>
                <a:gd name="T92" fmla="*/ 9478 w 400"/>
                <a:gd name="T93" fmla="*/ 299 h 510"/>
                <a:gd name="T94" fmla="*/ 9861 w 400"/>
                <a:gd name="T95" fmla="*/ 1335 h 510"/>
                <a:gd name="T96" fmla="*/ 9532 w 400"/>
                <a:gd name="T97" fmla="*/ 3090 h 510"/>
                <a:gd name="T98" fmla="*/ 9997 w 400"/>
                <a:gd name="T99" fmla="*/ 4354 h 510"/>
                <a:gd name="T100" fmla="*/ 8377 w 400"/>
                <a:gd name="T101" fmla="*/ 3557 h 510"/>
                <a:gd name="T102" fmla="*/ 8905 w 400"/>
                <a:gd name="T103" fmla="*/ 6348 h 510"/>
                <a:gd name="T104" fmla="*/ 10607 w 400"/>
                <a:gd name="T105" fmla="*/ 6650 h 510"/>
                <a:gd name="T106" fmla="*/ 9725 w 400"/>
                <a:gd name="T107" fmla="*/ 7248 h 510"/>
                <a:gd name="T108" fmla="*/ 9943 w 400"/>
                <a:gd name="T109" fmla="*/ 6287 h 510"/>
                <a:gd name="T110" fmla="*/ 8021 w 400"/>
                <a:gd name="T111" fmla="*/ 5055 h 510"/>
                <a:gd name="T112" fmla="*/ 9725 w 400"/>
                <a:gd name="T113" fmla="*/ 4621 h 510"/>
                <a:gd name="T114" fmla="*/ 9861 w 400"/>
                <a:gd name="T115" fmla="*/ 3061 h 510"/>
                <a:gd name="T116" fmla="*/ 9559 w 400"/>
                <a:gd name="T117" fmla="*/ 1759 h 510"/>
                <a:gd name="T118" fmla="*/ 9698 w 400"/>
                <a:gd name="T119" fmla="*/ 402 h 5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00" h="510">
                  <a:moveTo>
                    <a:pt x="308" y="4"/>
                  </a:moveTo>
                  <a:cubicBezTo>
                    <a:pt x="295" y="10"/>
                    <a:pt x="294" y="49"/>
                    <a:pt x="296" y="60"/>
                  </a:cubicBezTo>
                  <a:cubicBezTo>
                    <a:pt x="298" y="71"/>
                    <a:pt x="297" y="74"/>
                    <a:pt x="286" y="84"/>
                  </a:cubicBezTo>
                  <a:cubicBezTo>
                    <a:pt x="277" y="91"/>
                    <a:pt x="263" y="98"/>
                    <a:pt x="254" y="99"/>
                  </a:cubicBezTo>
                  <a:cubicBezTo>
                    <a:pt x="231" y="103"/>
                    <a:pt x="230" y="101"/>
                    <a:pt x="221" y="77"/>
                  </a:cubicBezTo>
                  <a:cubicBezTo>
                    <a:pt x="219" y="72"/>
                    <a:pt x="219" y="72"/>
                    <a:pt x="219" y="72"/>
                  </a:cubicBezTo>
                  <a:cubicBezTo>
                    <a:pt x="216" y="64"/>
                    <a:pt x="213" y="56"/>
                    <a:pt x="203" y="52"/>
                  </a:cubicBezTo>
                  <a:cubicBezTo>
                    <a:pt x="196" y="49"/>
                    <a:pt x="188" y="50"/>
                    <a:pt x="180" y="55"/>
                  </a:cubicBezTo>
                  <a:cubicBezTo>
                    <a:pt x="172" y="62"/>
                    <a:pt x="166" y="72"/>
                    <a:pt x="166" y="80"/>
                  </a:cubicBezTo>
                  <a:cubicBezTo>
                    <a:pt x="166" y="88"/>
                    <a:pt x="168" y="108"/>
                    <a:pt x="174" y="117"/>
                  </a:cubicBezTo>
                  <a:cubicBezTo>
                    <a:pt x="176" y="119"/>
                    <a:pt x="179" y="120"/>
                    <a:pt x="182" y="121"/>
                  </a:cubicBezTo>
                  <a:cubicBezTo>
                    <a:pt x="185" y="122"/>
                    <a:pt x="187" y="122"/>
                    <a:pt x="188" y="124"/>
                  </a:cubicBezTo>
                  <a:cubicBezTo>
                    <a:pt x="194" y="130"/>
                    <a:pt x="198" y="148"/>
                    <a:pt x="194" y="157"/>
                  </a:cubicBezTo>
                  <a:cubicBezTo>
                    <a:pt x="177" y="185"/>
                    <a:pt x="165" y="201"/>
                    <a:pt x="132" y="186"/>
                  </a:cubicBezTo>
                  <a:cubicBezTo>
                    <a:pt x="107" y="175"/>
                    <a:pt x="92" y="164"/>
                    <a:pt x="89" y="154"/>
                  </a:cubicBezTo>
                  <a:cubicBezTo>
                    <a:pt x="88" y="152"/>
                    <a:pt x="88" y="149"/>
                    <a:pt x="88" y="145"/>
                  </a:cubicBezTo>
                  <a:cubicBezTo>
                    <a:pt x="87" y="136"/>
                    <a:pt x="86" y="125"/>
                    <a:pt x="80" y="122"/>
                  </a:cubicBezTo>
                  <a:cubicBezTo>
                    <a:pt x="77" y="120"/>
                    <a:pt x="74" y="120"/>
                    <a:pt x="70" y="122"/>
                  </a:cubicBezTo>
                  <a:cubicBezTo>
                    <a:pt x="65" y="123"/>
                    <a:pt x="63" y="128"/>
                    <a:pt x="61" y="133"/>
                  </a:cubicBezTo>
                  <a:cubicBezTo>
                    <a:pt x="60" y="135"/>
                    <a:pt x="59" y="137"/>
                    <a:pt x="58" y="139"/>
                  </a:cubicBezTo>
                  <a:cubicBezTo>
                    <a:pt x="56" y="141"/>
                    <a:pt x="53" y="143"/>
                    <a:pt x="51" y="145"/>
                  </a:cubicBezTo>
                  <a:cubicBezTo>
                    <a:pt x="48" y="147"/>
                    <a:pt x="45" y="149"/>
                    <a:pt x="43" y="152"/>
                  </a:cubicBezTo>
                  <a:cubicBezTo>
                    <a:pt x="38" y="158"/>
                    <a:pt x="38" y="158"/>
                    <a:pt x="38" y="158"/>
                  </a:cubicBezTo>
                  <a:cubicBezTo>
                    <a:pt x="22" y="173"/>
                    <a:pt x="7" y="190"/>
                    <a:pt x="10" y="197"/>
                  </a:cubicBezTo>
                  <a:cubicBezTo>
                    <a:pt x="14" y="209"/>
                    <a:pt x="37" y="211"/>
                    <a:pt x="56" y="213"/>
                  </a:cubicBezTo>
                  <a:cubicBezTo>
                    <a:pt x="63" y="214"/>
                    <a:pt x="68" y="214"/>
                    <a:pt x="71" y="215"/>
                  </a:cubicBezTo>
                  <a:cubicBezTo>
                    <a:pt x="89" y="220"/>
                    <a:pt x="97" y="229"/>
                    <a:pt x="97" y="241"/>
                  </a:cubicBezTo>
                  <a:cubicBezTo>
                    <a:pt x="96" y="256"/>
                    <a:pt x="88" y="265"/>
                    <a:pt x="79" y="276"/>
                  </a:cubicBezTo>
                  <a:cubicBezTo>
                    <a:pt x="77" y="278"/>
                    <a:pt x="77" y="278"/>
                    <a:pt x="77" y="278"/>
                  </a:cubicBezTo>
                  <a:cubicBezTo>
                    <a:pt x="67" y="290"/>
                    <a:pt x="64" y="301"/>
                    <a:pt x="62" y="317"/>
                  </a:cubicBezTo>
                  <a:cubicBezTo>
                    <a:pt x="61" y="321"/>
                    <a:pt x="60" y="324"/>
                    <a:pt x="57" y="325"/>
                  </a:cubicBezTo>
                  <a:cubicBezTo>
                    <a:pt x="51" y="329"/>
                    <a:pt x="38" y="325"/>
                    <a:pt x="27" y="322"/>
                  </a:cubicBezTo>
                  <a:cubicBezTo>
                    <a:pt x="19" y="320"/>
                    <a:pt x="12" y="317"/>
                    <a:pt x="7" y="317"/>
                  </a:cubicBezTo>
                  <a:cubicBezTo>
                    <a:pt x="3" y="317"/>
                    <a:pt x="1" y="318"/>
                    <a:pt x="0" y="320"/>
                  </a:cubicBezTo>
                  <a:cubicBezTo>
                    <a:pt x="0" y="321"/>
                    <a:pt x="0" y="322"/>
                    <a:pt x="0" y="323"/>
                  </a:cubicBezTo>
                  <a:cubicBezTo>
                    <a:pt x="0" y="326"/>
                    <a:pt x="2" y="330"/>
                    <a:pt x="4" y="334"/>
                  </a:cubicBezTo>
                  <a:cubicBezTo>
                    <a:pt x="6" y="338"/>
                    <a:pt x="8" y="342"/>
                    <a:pt x="9" y="345"/>
                  </a:cubicBezTo>
                  <a:cubicBezTo>
                    <a:pt x="10" y="350"/>
                    <a:pt x="10" y="354"/>
                    <a:pt x="11" y="359"/>
                  </a:cubicBezTo>
                  <a:cubicBezTo>
                    <a:pt x="11" y="364"/>
                    <a:pt x="12" y="370"/>
                    <a:pt x="13" y="375"/>
                  </a:cubicBezTo>
                  <a:cubicBezTo>
                    <a:pt x="14" y="379"/>
                    <a:pt x="16" y="383"/>
                    <a:pt x="18" y="387"/>
                  </a:cubicBezTo>
                  <a:cubicBezTo>
                    <a:pt x="20" y="391"/>
                    <a:pt x="21" y="395"/>
                    <a:pt x="22" y="399"/>
                  </a:cubicBezTo>
                  <a:cubicBezTo>
                    <a:pt x="21" y="405"/>
                    <a:pt x="16" y="409"/>
                    <a:pt x="12" y="413"/>
                  </a:cubicBezTo>
                  <a:cubicBezTo>
                    <a:pt x="9" y="416"/>
                    <a:pt x="5" y="419"/>
                    <a:pt x="5" y="423"/>
                  </a:cubicBezTo>
                  <a:cubicBezTo>
                    <a:pt x="5" y="425"/>
                    <a:pt x="6" y="427"/>
                    <a:pt x="8" y="429"/>
                  </a:cubicBezTo>
                  <a:cubicBezTo>
                    <a:pt x="12" y="434"/>
                    <a:pt x="19" y="436"/>
                    <a:pt x="27" y="438"/>
                  </a:cubicBezTo>
                  <a:cubicBezTo>
                    <a:pt x="35" y="440"/>
                    <a:pt x="44" y="442"/>
                    <a:pt x="52" y="448"/>
                  </a:cubicBezTo>
                  <a:cubicBezTo>
                    <a:pt x="61" y="454"/>
                    <a:pt x="68" y="456"/>
                    <a:pt x="73" y="454"/>
                  </a:cubicBezTo>
                  <a:cubicBezTo>
                    <a:pt x="78" y="453"/>
                    <a:pt x="82" y="448"/>
                    <a:pt x="86" y="437"/>
                  </a:cubicBezTo>
                  <a:cubicBezTo>
                    <a:pt x="92" y="421"/>
                    <a:pt x="92" y="402"/>
                    <a:pt x="86" y="382"/>
                  </a:cubicBezTo>
                  <a:cubicBezTo>
                    <a:pt x="82" y="370"/>
                    <a:pt x="85" y="367"/>
                    <a:pt x="93" y="359"/>
                  </a:cubicBezTo>
                  <a:cubicBezTo>
                    <a:pt x="103" y="347"/>
                    <a:pt x="103" y="347"/>
                    <a:pt x="103" y="347"/>
                  </a:cubicBezTo>
                  <a:cubicBezTo>
                    <a:pt x="110" y="337"/>
                    <a:pt x="110" y="333"/>
                    <a:pt x="109" y="327"/>
                  </a:cubicBezTo>
                  <a:cubicBezTo>
                    <a:pt x="108" y="321"/>
                    <a:pt x="108" y="315"/>
                    <a:pt x="111" y="301"/>
                  </a:cubicBezTo>
                  <a:cubicBezTo>
                    <a:pt x="119" y="273"/>
                    <a:pt x="135" y="252"/>
                    <a:pt x="146" y="244"/>
                  </a:cubicBezTo>
                  <a:cubicBezTo>
                    <a:pt x="151" y="240"/>
                    <a:pt x="156" y="240"/>
                    <a:pt x="159" y="241"/>
                  </a:cubicBezTo>
                  <a:cubicBezTo>
                    <a:pt x="162" y="243"/>
                    <a:pt x="164" y="248"/>
                    <a:pt x="163" y="255"/>
                  </a:cubicBezTo>
                  <a:cubicBezTo>
                    <a:pt x="162" y="265"/>
                    <a:pt x="162" y="265"/>
                    <a:pt x="162" y="265"/>
                  </a:cubicBezTo>
                  <a:cubicBezTo>
                    <a:pt x="161" y="277"/>
                    <a:pt x="159" y="288"/>
                    <a:pt x="163" y="310"/>
                  </a:cubicBezTo>
                  <a:cubicBezTo>
                    <a:pt x="167" y="328"/>
                    <a:pt x="167" y="328"/>
                    <a:pt x="167" y="328"/>
                  </a:cubicBezTo>
                  <a:cubicBezTo>
                    <a:pt x="171" y="347"/>
                    <a:pt x="174" y="360"/>
                    <a:pt x="167" y="386"/>
                  </a:cubicBezTo>
                  <a:cubicBezTo>
                    <a:pt x="160" y="407"/>
                    <a:pt x="160" y="407"/>
                    <a:pt x="160" y="407"/>
                  </a:cubicBezTo>
                  <a:cubicBezTo>
                    <a:pt x="154" y="426"/>
                    <a:pt x="150" y="437"/>
                    <a:pt x="163" y="450"/>
                  </a:cubicBezTo>
                  <a:cubicBezTo>
                    <a:pt x="175" y="463"/>
                    <a:pt x="182" y="463"/>
                    <a:pt x="198" y="465"/>
                  </a:cubicBezTo>
                  <a:cubicBezTo>
                    <a:pt x="218" y="468"/>
                    <a:pt x="218" y="468"/>
                    <a:pt x="218" y="468"/>
                  </a:cubicBezTo>
                  <a:cubicBezTo>
                    <a:pt x="247" y="473"/>
                    <a:pt x="250" y="474"/>
                    <a:pt x="267" y="486"/>
                  </a:cubicBezTo>
                  <a:cubicBezTo>
                    <a:pt x="272" y="489"/>
                    <a:pt x="272" y="489"/>
                    <a:pt x="272" y="489"/>
                  </a:cubicBezTo>
                  <a:cubicBezTo>
                    <a:pt x="287" y="499"/>
                    <a:pt x="303" y="498"/>
                    <a:pt x="317" y="498"/>
                  </a:cubicBezTo>
                  <a:cubicBezTo>
                    <a:pt x="325" y="498"/>
                    <a:pt x="332" y="497"/>
                    <a:pt x="338" y="499"/>
                  </a:cubicBezTo>
                  <a:cubicBezTo>
                    <a:pt x="348" y="501"/>
                    <a:pt x="348" y="501"/>
                    <a:pt x="348" y="501"/>
                  </a:cubicBezTo>
                  <a:cubicBezTo>
                    <a:pt x="363" y="505"/>
                    <a:pt x="381" y="510"/>
                    <a:pt x="398" y="497"/>
                  </a:cubicBezTo>
                  <a:cubicBezTo>
                    <a:pt x="399" y="496"/>
                    <a:pt x="400" y="495"/>
                    <a:pt x="399" y="494"/>
                  </a:cubicBezTo>
                  <a:cubicBezTo>
                    <a:pt x="398" y="493"/>
                    <a:pt x="397" y="493"/>
                    <a:pt x="396" y="494"/>
                  </a:cubicBezTo>
                  <a:cubicBezTo>
                    <a:pt x="380" y="505"/>
                    <a:pt x="364" y="501"/>
                    <a:pt x="349" y="497"/>
                  </a:cubicBezTo>
                  <a:cubicBezTo>
                    <a:pt x="339" y="495"/>
                    <a:pt x="339" y="495"/>
                    <a:pt x="339" y="495"/>
                  </a:cubicBezTo>
                  <a:cubicBezTo>
                    <a:pt x="332" y="493"/>
                    <a:pt x="325" y="494"/>
                    <a:pt x="317" y="494"/>
                  </a:cubicBezTo>
                  <a:cubicBezTo>
                    <a:pt x="303" y="494"/>
                    <a:pt x="288" y="495"/>
                    <a:pt x="274" y="486"/>
                  </a:cubicBezTo>
                  <a:cubicBezTo>
                    <a:pt x="269" y="483"/>
                    <a:pt x="269" y="483"/>
                    <a:pt x="269" y="483"/>
                  </a:cubicBezTo>
                  <a:cubicBezTo>
                    <a:pt x="252" y="471"/>
                    <a:pt x="249" y="469"/>
                    <a:pt x="219" y="464"/>
                  </a:cubicBezTo>
                  <a:cubicBezTo>
                    <a:pt x="199" y="461"/>
                    <a:pt x="199" y="461"/>
                    <a:pt x="199" y="461"/>
                  </a:cubicBezTo>
                  <a:cubicBezTo>
                    <a:pt x="183" y="460"/>
                    <a:pt x="177" y="459"/>
                    <a:pt x="165" y="447"/>
                  </a:cubicBezTo>
                  <a:cubicBezTo>
                    <a:pt x="154" y="436"/>
                    <a:pt x="158" y="427"/>
                    <a:pt x="164" y="409"/>
                  </a:cubicBezTo>
                  <a:cubicBezTo>
                    <a:pt x="171" y="387"/>
                    <a:pt x="171" y="387"/>
                    <a:pt x="171" y="387"/>
                  </a:cubicBezTo>
                  <a:cubicBezTo>
                    <a:pt x="179" y="360"/>
                    <a:pt x="175" y="346"/>
                    <a:pt x="171" y="327"/>
                  </a:cubicBezTo>
                  <a:cubicBezTo>
                    <a:pt x="167" y="310"/>
                    <a:pt x="167" y="310"/>
                    <a:pt x="167" y="310"/>
                  </a:cubicBezTo>
                  <a:cubicBezTo>
                    <a:pt x="163" y="287"/>
                    <a:pt x="165" y="277"/>
                    <a:pt x="166" y="266"/>
                  </a:cubicBezTo>
                  <a:cubicBezTo>
                    <a:pt x="167" y="256"/>
                    <a:pt x="167" y="256"/>
                    <a:pt x="167" y="256"/>
                  </a:cubicBezTo>
                  <a:cubicBezTo>
                    <a:pt x="168" y="247"/>
                    <a:pt x="166" y="241"/>
                    <a:pt x="161" y="238"/>
                  </a:cubicBezTo>
                  <a:cubicBezTo>
                    <a:pt x="157" y="235"/>
                    <a:pt x="151" y="236"/>
                    <a:pt x="144" y="240"/>
                  </a:cubicBezTo>
                  <a:cubicBezTo>
                    <a:pt x="132" y="249"/>
                    <a:pt x="115" y="270"/>
                    <a:pt x="107" y="300"/>
                  </a:cubicBezTo>
                  <a:cubicBezTo>
                    <a:pt x="104" y="314"/>
                    <a:pt x="104" y="322"/>
                    <a:pt x="105" y="327"/>
                  </a:cubicBezTo>
                  <a:cubicBezTo>
                    <a:pt x="106" y="333"/>
                    <a:pt x="106" y="336"/>
                    <a:pt x="100" y="345"/>
                  </a:cubicBezTo>
                  <a:cubicBezTo>
                    <a:pt x="90" y="356"/>
                    <a:pt x="90" y="356"/>
                    <a:pt x="90" y="356"/>
                  </a:cubicBezTo>
                  <a:cubicBezTo>
                    <a:pt x="82" y="364"/>
                    <a:pt x="78" y="369"/>
                    <a:pt x="82" y="383"/>
                  </a:cubicBezTo>
                  <a:cubicBezTo>
                    <a:pt x="88" y="402"/>
                    <a:pt x="88" y="421"/>
                    <a:pt x="82" y="436"/>
                  </a:cubicBezTo>
                  <a:cubicBezTo>
                    <a:pt x="79" y="445"/>
                    <a:pt x="75" y="449"/>
                    <a:pt x="72" y="451"/>
                  </a:cubicBezTo>
                  <a:cubicBezTo>
                    <a:pt x="68" y="452"/>
                    <a:pt x="62" y="450"/>
                    <a:pt x="54" y="444"/>
                  </a:cubicBezTo>
                  <a:cubicBezTo>
                    <a:pt x="45" y="438"/>
                    <a:pt x="36" y="436"/>
                    <a:pt x="28" y="434"/>
                  </a:cubicBezTo>
                  <a:cubicBezTo>
                    <a:pt x="21" y="432"/>
                    <a:pt x="14" y="430"/>
                    <a:pt x="11" y="426"/>
                  </a:cubicBezTo>
                  <a:cubicBezTo>
                    <a:pt x="8" y="423"/>
                    <a:pt x="10" y="421"/>
                    <a:pt x="15" y="416"/>
                  </a:cubicBezTo>
                  <a:cubicBezTo>
                    <a:pt x="19" y="412"/>
                    <a:pt x="25" y="407"/>
                    <a:pt x="26" y="399"/>
                  </a:cubicBezTo>
                  <a:cubicBezTo>
                    <a:pt x="27" y="399"/>
                    <a:pt x="27" y="398"/>
                    <a:pt x="26" y="398"/>
                  </a:cubicBezTo>
                  <a:cubicBezTo>
                    <a:pt x="25" y="394"/>
                    <a:pt x="23" y="390"/>
                    <a:pt x="22" y="386"/>
                  </a:cubicBezTo>
                  <a:cubicBezTo>
                    <a:pt x="20" y="382"/>
                    <a:pt x="18" y="378"/>
                    <a:pt x="17" y="374"/>
                  </a:cubicBezTo>
                  <a:cubicBezTo>
                    <a:pt x="16" y="369"/>
                    <a:pt x="15" y="364"/>
                    <a:pt x="15" y="359"/>
                  </a:cubicBezTo>
                  <a:cubicBezTo>
                    <a:pt x="14" y="354"/>
                    <a:pt x="14" y="349"/>
                    <a:pt x="13" y="344"/>
                  </a:cubicBezTo>
                  <a:cubicBezTo>
                    <a:pt x="12" y="340"/>
                    <a:pt x="10" y="336"/>
                    <a:pt x="8" y="332"/>
                  </a:cubicBezTo>
                  <a:cubicBezTo>
                    <a:pt x="6" y="329"/>
                    <a:pt x="3" y="324"/>
                    <a:pt x="4" y="322"/>
                  </a:cubicBezTo>
                  <a:cubicBezTo>
                    <a:pt x="4" y="322"/>
                    <a:pt x="5" y="321"/>
                    <a:pt x="7" y="321"/>
                  </a:cubicBezTo>
                  <a:cubicBezTo>
                    <a:pt x="12" y="321"/>
                    <a:pt x="18" y="323"/>
                    <a:pt x="26" y="326"/>
                  </a:cubicBezTo>
                  <a:cubicBezTo>
                    <a:pt x="38" y="330"/>
                    <a:pt x="51" y="333"/>
                    <a:pt x="59" y="329"/>
                  </a:cubicBezTo>
                  <a:cubicBezTo>
                    <a:pt x="63" y="326"/>
                    <a:pt x="65" y="323"/>
                    <a:pt x="66" y="318"/>
                  </a:cubicBezTo>
                  <a:cubicBezTo>
                    <a:pt x="68" y="302"/>
                    <a:pt x="70" y="292"/>
                    <a:pt x="80" y="281"/>
                  </a:cubicBezTo>
                  <a:cubicBezTo>
                    <a:pt x="82" y="278"/>
                    <a:pt x="82" y="278"/>
                    <a:pt x="82" y="278"/>
                  </a:cubicBezTo>
                  <a:cubicBezTo>
                    <a:pt x="91" y="267"/>
                    <a:pt x="100" y="257"/>
                    <a:pt x="101" y="242"/>
                  </a:cubicBezTo>
                  <a:cubicBezTo>
                    <a:pt x="101" y="227"/>
                    <a:pt x="92" y="217"/>
                    <a:pt x="72" y="211"/>
                  </a:cubicBezTo>
                  <a:cubicBezTo>
                    <a:pt x="69" y="211"/>
                    <a:pt x="63" y="210"/>
                    <a:pt x="56" y="209"/>
                  </a:cubicBezTo>
                  <a:cubicBezTo>
                    <a:pt x="41" y="208"/>
                    <a:pt x="17" y="205"/>
                    <a:pt x="14" y="196"/>
                  </a:cubicBezTo>
                  <a:cubicBezTo>
                    <a:pt x="11" y="190"/>
                    <a:pt x="32" y="168"/>
                    <a:pt x="40" y="160"/>
                  </a:cubicBezTo>
                  <a:cubicBezTo>
                    <a:pt x="46" y="155"/>
                    <a:pt x="46" y="155"/>
                    <a:pt x="46" y="155"/>
                  </a:cubicBezTo>
                  <a:cubicBezTo>
                    <a:pt x="48" y="152"/>
                    <a:pt x="51" y="150"/>
                    <a:pt x="53" y="149"/>
                  </a:cubicBezTo>
                  <a:cubicBezTo>
                    <a:pt x="56" y="146"/>
                    <a:pt x="59" y="144"/>
                    <a:pt x="61" y="141"/>
                  </a:cubicBezTo>
                  <a:cubicBezTo>
                    <a:pt x="63" y="139"/>
                    <a:pt x="64" y="137"/>
                    <a:pt x="65" y="134"/>
                  </a:cubicBezTo>
                  <a:cubicBezTo>
                    <a:pt x="67" y="130"/>
                    <a:pt x="68" y="127"/>
                    <a:pt x="71" y="125"/>
                  </a:cubicBezTo>
                  <a:cubicBezTo>
                    <a:pt x="74" y="124"/>
                    <a:pt x="76" y="124"/>
                    <a:pt x="78" y="125"/>
                  </a:cubicBezTo>
                  <a:cubicBezTo>
                    <a:pt x="82" y="128"/>
                    <a:pt x="83" y="138"/>
                    <a:pt x="84" y="145"/>
                  </a:cubicBezTo>
                  <a:cubicBezTo>
                    <a:pt x="84" y="149"/>
                    <a:pt x="84" y="153"/>
                    <a:pt x="85" y="155"/>
                  </a:cubicBezTo>
                  <a:cubicBezTo>
                    <a:pt x="89" y="167"/>
                    <a:pt x="105" y="178"/>
                    <a:pt x="131" y="190"/>
                  </a:cubicBezTo>
                  <a:cubicBezTo>
                    <a:pt x="169" y="207"/>
                    <a:pt x="182" y="185"/>
                    <a:pt x="197" y="159"/>
                  </a:cubicBezTo>
                  <a:cubicBezTo>
                    <a:pt x="202" y="148"/>
                    <a:pt x="198" y="129"/>
                    <a:pt x="191" y="121"/>
                  </a:cubicBezTo>
                  <a:cubicBezTo>
                    <a:pt x="189" y="119"/>
                    <a:pt x="186" y="118"/>
                    <a:pt x="183" y="117"/>
                  </a:cubicBezTo>
                  <a:cubicBezTo>
                    <a:pt x="181" y="116"/>
                    <a:pt x="178" y="116"/>
                    <a:pt x="177" y="114"/>
                  </a:cubicBezTo>
                  <a:cubicBezTo>
                    <a:pt x="172" y="107"/>
                    <a:pt x="170" y="90"/>
                    <a:pt x="170" y="80"/>
                  </a:cubicBezTo>
                  <a:cubicBezTo>
                    <a:pt x="170" y="73"/>
                    <a:pt x="175" y="64"/>
                    <a:pt x="183" y="59"/>
                  </a:cubicBezTo>
                  <a:cubicBezTo>
                    <a:pt x="186" y="56"/>
                    <a:pt x="194" y="52"/>
                    <a:pt x="202" y="56"/>
                  </a:cubicBezTo>
                  <a:cubicBezTo>
                    <a:pt x="210" y="59"/>
                    <a:pt x="212" y="66"/>
                    <a:pt x="215" y="74"/>
                  </a:cubicBezTo>
                  <a:cubicBezTo>
                    <a:pt x="217" y="78"/>
                    <a:pt x="217" y="78"/>
                    <a:pt x="217" y="78"/>
                  </a:cubicBezTo>
                  <a:cubicBezTo>
                    <a:pt x="227" y="104"/>
                    <a:pt x="230" y="107"/>
                    <a:pt x="255" y="103"/>
                  </a:cubicBezTo>
                  <a:cubicBezTo>
                    <a:pt x="265" y="102"/>
                    <a:pt x="279" y="95"/>
                    <a:pt x="288" y="87"/>
                  </a:cubicBezTo>
                  <a:cubicBezTo>
                    <a:pt x="300" y="76"/>
                    <a:pt x="302" y="73"/>
                    <a:pt x="300" y="59"/>
                  </a:cubicBezTo>
                  <a:cubicBezTo>
                    <a:pt x="297" y="47"/>
                    <a:pt x="300" y="12"/>
                    <a:pt x="310" y="7"/>
                  </a:cubicBezTo>
                  <a:cubicBezTo>
                    <a:pt x="316" y="4"/>
                    <a:pt x="337" y="4"/>
                    <a:pt x="345" y="9"/>
                  </a:cubicBezTo>
                  <a:cubicBezTo>
                    <a:pt x="347" y="10"/>
                    <a:pt x="349" y="11"/>
                    <a:pt x="349" y="13"/>
                  </a:cubicBezTo>
                  <a:cubicBezTo>
                    <a:pt x="349" y="15"/>
                    <a:pt x="351" y="18"/>
                    <a:pt x="353" y="22"/>
                  </a:cubicBezTo>
                  <a:cubicBezTo>
                    <a:pt x="357" y="27"/>
                    <a:pt x="361" y="34"/>
                    <a:pt x="359" y="40"/>
                  </a:cubicBezTo>
                  <a:cubicBezTo>
                    <a:pt x="357" y="43"/>
                    <a:pt x="351" y="46"/>
                    <a:pt x="346" y="49"/>
                  </a:cubicBezTo>
                  <a:cubicBezTo>
                    <a:pt x="339" y="53"/>
                    <a:pt x="337" y="70"/>
                    <a:pt x="339" y="77"/>
                  </a:cubicBezTo>
                  <a:cubicBezTo>
                    <a:pt x="342" y="85"/>
                    <a:pt x="345" y="91"/>
                    <a:pt x="347" y="93"/>
                  </a:cubicBezTo>
                  <a:cubicBezTo>
                    <a:pt x="353" y="98"/>
                    <a:pt x="357" y="97"/>
                    <a:pt x="359" y="96"/>
                  </a:cubicBezTo>
                  <a:cubicBezTo>
                    <a:pt x="361" y="96"/>
                    <a:pt x="363" y="96"/>
                    <a:pt x="367" y="106"/>
                  </a:cubicBezTo>
                  <a:cubicBezTo>
                    <a:pt x="370" y="113"/>
                    <a:pt x="369" y="125"/>
                    <a:pt x="364" y="131"/>
                  </a:cubicBezTo>
                  <a:cubicBezTo>
                    <a:pt x="361" y="135"/>
                    <a:pt x="358" y="136"/>
                    <a:pt x="355" y="135"/>
                  </a:cubicBezTo>
                  <a:cubicBezTo>
                    <a:pt x="349" y="135"/>
                    <a:pt x="344" y="128"/>
                    <a:pt x="338" y="122"/>
                  </a:cubicBezTo>
                  <a:cubicBezTo>
                    <a:pt x="330" y="112"/>
                    <a:pt x="320" y="100"/>
                    <a:pt x="305" y="107"/>
                  </a:cubicBezTo>
                  <a:cubicBezTo>
                    <a:pt x="295" y="111"/>
                    <a:pt x="288" y="150"/>
                    <a:pt x="288" y="152"/>
                  </a:cubicBezTo>
                  <a:cubicBezTo>
                    <a:pt x="287" y="157"/>
                    <a:pt x="292" y="165"/>
                    <a:pt x="297" y="172"/>
                  </a:cubicBezTo>
                  <a:cubicBezTo>
                    <a:pt x="301" y="177"/>
                    <a:pt x="311" y="190"/>
                    <a:pt x="324" y="191"/>
                  </a:cubicBezTo>
                  <a:cubicBezTo>
                    <a:pt x="337" y="193"/>
                    <a:pt x="351" y="193"/>
                    <a:pt x="362" y="193"/>
                  </a:cubicBezTo>
                  <a:cubicBezTo>
                    <a:pt x="372" y="193"/>
                    <a:pt x="384" y="192"/>
                    <a:pt x="386" y="195"/>
                  </a:cubicBezTo>
                  <a:cubicBezTo>
                    <a:pt x="387" y="196"/>
                    <a:pt x="387" y="198"/>
                    <a:pt x="386" y="200"/>
                  </a:cubicBezTo>
                  <a:cubicBezTo>
                    <a:pt x="383" y="207"/>
                    <a:pt x="368" y="214"/>
                    <a:pt x="354" y="214"/>
                  </a:cubicBezTo>
                  <a:cubicBezTo>
                    <a:pt x="353" y="214"/>
                    <a:pt x="352" y="215"/>
                    <a:pt x="352" y="216"/>
                  </a:cubicBezTo>
                  <a:cubicBezTo>
                    <a:pt x="352" y="218"/>
                    <a:pt x="353" y="218"/>
                    <a:pt x="354" y="218"/>
                  </a:cubicBezTo>
                  <a:cubicBezTo>
                    <a:pt x="369" y="218"/>
                    <a:pt x="385" y="211"/>
                    <a:pt x="390" y="202"/>
                  </a:cubicBezTo>
                  <a:cubicBezTo>
                    <a:pt x="391" y="198"/>
                    <a:pt x="391" y="195"/>
                    <a:pt x="389" y="192"/>
                  </a:cubicBezTo>
                  <a:cubicBezTo>
                    <a:pt x="387" y="188"/>
                    <a:pt x="378" y="188"/>
                    <a:pt x="362" y="189"/>
                  </a:cubicBezTo>
                  <a:cubicBezTo>
                    <a:pt x="351" y="189"/>
                    <a:pt x="337" y="189"/>
                    <a:pt x="324" y="187"/>
                  </a:cubicBezTo>
                  <a:cubicBezTo>
                    <a:pt x="317" y="186"/>
                    <a:pt x="308" y="180"/>
                    <a:pt x="300" y="170"/>
                  </a:cubicBezTo>
                  <a:cubicBezTo>
                    <a:pt x="294" y="162"/>
                    <a:pt x="292" y="155"/>
                    <a:pt x="292" y="152"/>
                  </a:cubicBezTo>
                  <a:cubicBezTo>
                    <a:pt x="295" y="131"/>
                    <a:pt x="302" y="112"/>
                    <a:pt x="306" y="110"/>
                  </a:cubicBezTo>
                  <a:cubicBezTo>
                    <a:pt x="319" y="105"/>
                    <a:pt x="327" y="115"/>
                    <a:pt x="335" y="124"/>
                  </a:cubicBezTo>
                  <a:cubicBezTo>
                    <a:pt x="341" y="132"/>
                    <a:pt x="347" y="138"/>
                    <a:pt x="354" y="139"/>
                  </a:cubicBezTo>
                  <a:cubicBezTo>
                    <a:pt x="359" y="140"/>
                    <a:pt x="364" y="138"/>
                    <a:pt x="367" y="134"/>
                  </a:cubicBezTo>
                  <a:cubicBezTo>
                    <a:pt x="373" y="126"/>
                    <a:pt x="374" y="112"/>
                    <a:pt x="371" y="105"/>
                  </a:cubicBezTo>
                  <a:cubicBezTo>
                    <a:pt x="366" y="93"/>
                    <a:pt x="364" y="91"/>
                    <a:pt x="359" y="92"/>
                  </a:cubicBezTo>
                  <a:cubicBezTo>
                    <a:pt x="356" y="93"/>
                    <a:pt x="354" y="93"/>
                    <a:pt x="350" y="90"/>
                  </a:cubicBezTo>
                  <a:cubicBezTo>
                    <a:pt x="348" y="88"/>
                    <a:pt x="345" y="83"/>
                    <a:pt x="343" y="75"/>
                  </a:cubicBezTo>
                  <a:cubicBezTo>
                    <a:pt x="341" y="69"/>
                    <a:pt x="343" y="55"/>
                    <a:pt x="348" y="53"/>
                  </a:cubicBezTo>
                  <a:cubicBezTo>
                    <a:pt x="354" y="50"/>
                    <a:pt x="361" y="46"/>
                    <a:pt x="363" y="41"/>
                  </a:cubicBezTo>
                  <a:cubicBezTo>
                    <a:pt x="366" y="34"/>
                    <a:pt x="361" y="26"/>
                    <a:pt x="356" y="20"/>
                  </a:cubicBezTo>
                  <a:cubicBezTo>
                    <a:pt x="355" y="17"/>
                    <a:pt x="353" y="14"/>
                    <a:pt x="353" y="12"/>
                  </a:cubicBezTo>
                  <a:cubicBezTo>
                    <a:pt x="352" y="9"/>
                    <a:pt x="351" y="7"/>
                    <a:pt x="347" y="5"/>
                  </a:cubicBezTo>
                  <a:cubicBezTo>
                    <a:pt x="337" y="0"/>
                    <a:pt x="315" y="0"/>
                    <a:pt x="308"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29" name="Freeform 496">
              <a:extLst>
                <a:ext uri="{FF2B5EF4-FFF2-40B4-BE49-F238E27FC236}">
                  <a16:creationId xmlns:a16="http://schemas.microsoft.com/office/drawing/2014/main" id="{CEA6B5AB-E3D5-BE43-4B3F-46E402199175}"/>
                </a:ext>
              </a:extLst>
            </p:cNvPr>
            <p:cNvSpPr>
              <a:spLocks noEditPoints="1"/>
            </p:cNvSpPr>
            <p:nvPr/>
          </p:nvSpPr>
          <p:spPr bwMode="auto">
            <a:xfrm>
              <a:off x="1588" y="2700"/>
              <a:ext cx="995" cy="714"/>
            </a:xfrm>
            <a:custGeom>
              <a:avLst/>
              <a:gdLst>
                <a:gd name="T0" fmla="*/ 109 w 330"/>
                <a:gd name="T1" fmla="*/ 363 h 222"/>
                <a:gd name="T2" fmla="*/ 190 w 330"/>
                <a:gd name="T3" fmla="*/ 1830 h 222"/>
                <a:gd name="T4" fmla="*/ 817 w 330"/>
                <a:gd name="T5" fmla="*/ 3589 h 222"/>
                <a:gd name="T6" fmla="*/ 2382 w 330"/>
                <a:gd name="T7" fmla="*/ 3663 h 222"/>
                <a:gd name="T8" fmla="*/ 3072 w 330"/>
                <a:gd name="T9" fmla="*/ 3888 h 222"/>
                <a:gd name="T10" fmla="*/ 2747 w 330"/>
                <a:gd name="T11" fmla="*/ 4728 h 222"/>
                <a:gd name="T12" fmla="*/ 2409 w 330"/>
                <a:gd name="T13" fmla="*/ 5162 h 222"/>
                <a:gd name="T14" fmla="*/ 3045 w 330"/>
                <a:gd name="T15" fmla="*/ 6786 h 222"/>
                <a:gd name="T16" fmla="*/ 3920 w 330"/>
                <a:gd name="T17" fmla="*/ 7085 h 222"/>
                <a:gd name="T18" fmla="*/ 3920 w 330"/>
                <a:gd name="T19" fmla="*/ 6683 h 222"/>
                <a:gd name="T20" fmla="*/ 3808 w 330"/>
                <a:gd name="T21" fmla="*/ 4863 h 222"/>
                <a:gd name="T22" fmla="*/ 4164 w 330"/>
                <a:gd name="T23" fmla="*/ 4757 h 222"/>
                <a:gd name="T24" fmla="*/ 4963 w 330"/>
                <a:gd name="T25" fmla="*/ 5223 h 222"/>
                <a:gd name="T26" fmla="*/ 6054 w 330"/>
                <a:gd name="T27" fmla="*/ 5722 h 222"/>
                <a:gd name="T28" fmla="*/ 6163 w 330"/>
                <a:gd name="T29" fmla="*/ 6754 h 222"/>
                <a:gd name="T30" fmla="*/ 7019 w 330"/>
                <a:gd name="T31" fmla="*/ 7323 h 222"/>
                <a:gd name="T32" fmla="*/ 7074 w 330"/>
                <a:gd name="T33" fmla="*/ 6857 h 222"/>
                <a:gd name="T34" fmla="*/ 7101 w 330"/>
                <a:gd name="T35" fmla="*/ 5886 h 222"/>
                <a:gd name="T36" fmla="*/ 7372 w 330"/>
                <a:gd name="T37" fmla="*/ 4863 h 222"/>
                <a:gd name="T38" fmla="*/ 8053 w 330"/>
                <a:gd name="T39" fmla="*/ 4654 h 222"/>
                <a:gd name="T40" fmla="*/ 8883 w 330"/>
                <a:gd name="T41" fmla="*/ 4625 h 222"/>
                <a:gd name="T42" fmla="*/ 8364 w 330"/>
                <a:gd name="T43" fmla="*/ 3557 h 222"/>
                <a:gd name="T44" fmla="*/ 7372 w 330"/>
                <a:gd name="T45" fmla="*/ 3123 h 222"/>
                <a:gd name="T46" fmla="*/ 6663 w 330"/>
                <a:gd name="T47" fmla="*/ 1830 h 222"/>
                <a:gd name="T48" fmla="*/ 4218 w 330"/>
                <a:gd name="T49" fmla="*/ 1200 h 222"/>
                <a:gd name="T50" fmla="*/ 271 w 330"/>
                <a:gd name="T51" fmla="*/ 196 h 222"/>
                <a:gd name="T52" fmla="*/ 464 w 330"/>
                <a:gd name="T53" fmla="*/ 2493 h 222"/>
                <a:gd name="T54" fmla="*/ 217 w 330"/>
                <a:gd name="T55" fmla="*/ 402 h 222"/>
                <a:gd name="T56" fmla="*/ 302 w 330"/>
                <a:gd name="T57" fmla="*/ 331 h 222"/>
                <a:gd name="T58" fmla="*/ 4218 w 330"/>
                <a:gd name="T59" fmla="*/ 1335 h 222"/>
                <a:gd name="T60" fmla="*/ 6609 w 330"/>
                <a:gd name="T61" fmla="*/ 1965 h 222"/>
                <a:gd name="T62" fmla="*/ 7291 w 330"/>
                <a:gd name="T63" fmla="*/ 3226 h 222"/>
                <a:gd name="T64" fmla="*/ 8337 w 330"/>
                <a:gd name="T65" fmla="*/ 3692 h 222"/>
                <a:gd name="T66" fmla="*/ 8801 w 330"/>
                <a:gd name="T67" fmla="*/ 4519 h 222"/>
                <a:gd name="T68" fmla="*/ 8174 w 330"/>
                <a:gd name="T69" fmla="*/ 4625 h 222"/>
                <a:gd name="T70" fmla="*/ 7264 w 330"/>
                <a:gd name="T71" fmla="*/ 4863 h 222"/>
                <a:gd name="T72" fmla="*/ 7019 w 330"/>
                <a:gd name="T73" fmla="*/ 5792 h 222"/>
                <a:gd name="T74" fmla="*/ 6965 w 330"/>
                <a:gd name="T75" fmla="*/ 6921 h 222"/>
                <a:gd name="T76" fmla="*/ 6992 w 330"/>
                <a:gd name="T77" fmla="*/ 7188 h 222"/>
                <a:gd name="T78" fmla="*/ 6272 w 330"/>
                <a:gd name="T79" fmla="*/ 6786 h 222"/>
                <a:gd name="T80" fmla="*/ 6109 w 330"/>
                <a:gd name="T81" fmla="*/ 5587 h 222"/>
                <a:gd name="T82" fmla="*/ 5017 w 330"/>
                <a:gd name="T83" fmla="*/ 5120 h 222"/>
                <a:gd name="T84" fmla="*/ 4164 w 330"/>
                <a:gd name="T85" fmla="*/ 4625 h 222"/>
                <a:gd name="T86" fmla="*/ 3727 w 330"/>
                <a:gd name="T87" fmla="*/ 4789 h 222"/>
                <a:gd name="T88" fmla="*/ 3808 w 330"/>
                <a:gd name="T89" fmla="*/ 6786 h 222"/>
                <a:gd name="T90" fmla="*/ 3862 w 330"/>
                <a:gd name="T91" fmla="*/ 6982 h 222"/>
                <a:gd name="T92" fmla="*/ 3072 w 330"/>
                <a:gd name="T93" fmla="*/ 6651 h 222"/>
                <a:gd name="T94" fmla="*/ 2436 w 330"/>
                <a:gd name="T95" fmla="*/ 5255 h 222"/>
                <a:gd name="T96" fmla="*/ 2828 w 330"/>
                <a:gd name="T97" fmla="*/ 4821 h 222"/>
                <a:gd name="T98" fmla="*/ 3154 w 330"/>
                <a:gd name="T99" fmla="*/ 3795 h 222"/>
                <a:gd name="T100" fmla="*/ 2436 w 330"/>
                <a:gd name="T101" fmla="*/ 3557 h 222"/>
                <a:gd name="T102" fmla="*/ 871 w 330"/>
                <a:gd name="T103" fmla="*/ 3454 h 222"/>
                <a:gd name="T104" fmla="*/ 109 w 330"/>
                <a:gd name="T105" fmla="*/ 363 h 222"/>
                <a:gd name="T106" fmla="*/ 109 w 330"/>
                <a:gd name="T107" fmla="*/ 363 h 22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30" h="222">
                  <a:moveTo>
                    <a:pt x="10" y="6"/>
                  </a:moveTo>
                  <a:cubicBezTo>
                    <a:pt x="7" y="7"/>
                    <a:pt x="5" y="9"/>
                    <a:pt x="4" y="11"/>
                  </a:cubicBezTo>
                  <a:cubicBezTo>
                    <a:pt x="2" y="15"/>
                    <a:pt x="0" y="20"/>
                    <a:pt x="0" y="25"/>
                  </a:cubicBezTo>
                  <a:cubicBezTo>
                    <a:pt x="0" y="35"/>
                    <a:pt x="4" y="45"/>
                    <a:pt x="7" y="55"/>
                  </a:cubicBezTo>
                  <a:cubicBezTo>
                    <a:pt x="10" y="62"/>
                    <a:pt x="12" y="69"/>
                    <a:pt x="13" y="76"/>
                  </a:cubicBezTo>
                  <a:cubicBezTo>
                    <a:pt x="16" y="96"/>
                    <a:pt x="19" y="101"/>
                    <a:pt x="30" y="108"/>
                  </a:cubicBezTo>
                  <a:cubicBezTo>
                    <a:pt x="42" y="115"/>
                    <a:pt x="50" y="115"/>
                    <a:pt x="68" y="108"/>
                  </a:cubicBezTo>
                  <a:cubicBezTo>
                    <a:pt x="77" y="104"/>
                    <a:pt x="82" y="107"/>
                    <a:pt x="87" y="110"/>
                  </a:cubicBezTo>
                  <a:cubicBezTo>
                    <a:pt x="90" y="112"/>
                    <a:pt x="94" y="115"/>
                    <a:pt x="100" y="115"/>
                  </a:cubicBezTo>
                  <a:cubicBezTo>
                    <a:pt x="106" y="115"/>
                    <a:pt x="111" y="115"/>
                    <a:pt x="112" y="117"/>
                  </a:cubicBezTo>
                  <a:cubicBezTo>
                    <a:pt x="113" y="118"/>
                    <a:pt x="113" y="120"/>
                    <a:pt x="112" y="124"/>
                  </a:cubicBezTo>
                  <a:cubicBezTo>
                    <a:pt x="110" y="131"/>
                    <a:pt x="105" y="137"/>
                    <a:pt x="100" y="142"/>
                  </a:cubicBezTo>
                  <a:cubicBezTo>
                    <a:pt x="98" y="145"/>
                    <a:pt x="95" y="148"/>
                    <a:pt x="94" y="150"/>
                  </a:cubicBezTo>
                  <a:cubicBezTo>
                    <a:pt x="93" y="152"/>
                    <a:pt x="90" y="153"/>
                    <a:pt x="88" y="155"/>
                  </a:cubicBezTo>
                  <a:cubicBezTo>
                    <a:pt x="82" y="157"/>
                    <a:pt x="75" y="161"/>
                    <a:pt x="79" y="173"/>
                  </a:cubicBezTo>
                  <a:cubicBezTo>
                    <a:pt x="84" y="190"/>
                    <a:pt x="92" y="197"/>
                    <a:pt x="111" y="204"/>
                  </a:cubicBezTo>
                  <a:cubicBezTo>
                    <a:pt x="123" y="209"/>
                    <a:pt x="123" y="209"/>
                    <a:pt x="123" y="209"/>
                  </a:cubicBezTo>
                  <a:cubicBezTo>
                    <a:pt x="134" y="213"/>
                    <a:pt x="140" y="216"/>
                    <a:pt x="143" y="213"/>
                  </a:cubicBezTo>
                  <a:cubicBezTo>
                    <a:pt x="144" y="213"/>
                    <a:pt x="145" y="211"/>
                    <a:pt x="145" y="209"/>
                  </a:cubicBezTo>
                  <a:cubicBezTo>
                    <a:pt x="145" y="205"/>
                    <a:pt x="144" y="203"/>
                    <a:pt x="143" y="201"/>
                  </a:cubicBezTo>
                  <a:cubicBezTo>
                    <a:pt x="140" y="199"/>
                    <a:pt x="138" y="195"/>
                    <a:pt x="136" y="181"/>
                  </a:cubicBezTo>
                  <a:cubicBezTo>
                    <a:pt x="134" y="167"/>
                    <a:pt x="134" y="153"/>
                    <a:pt x="139" y="146"/>
                  </a:cubicBezTo>
                  <a:cubicBezTo>
                    <a:pt x="141" y="144"/>
                    <a:pt x="144" y="143"/>
                    <a:pt x="149" y="143"/>
                  </a:cubicBezTo>
                  <a:cubicBezTo>
                    <a:pt x="152" y="143"/>
                    <a:pt x="152" y="143"/>
                    <a:pt x="152" y="143"/>
                  </a:cubicBezTo>
                  <a:cubicBezTo>
                    <a:pt x="159" y="143"/>
                    <a:pt x="159" y="143"/>
                    <a:pt x="166" y="147"/>
                  </a:cubicBezTo>
                  <a:cubicBezTo>
                    <a:pt x="181" y="157"/>
                    <a:pt x="181" y="157"/>
                    <a:pt x="181" y="157"/>
                  </a:cubicBezTo>
                  <a:cubicBezTo>
                    <a:pt x="199" y="169"/>
                    <a:pt x="205" y="169"/>
                    <a:pt x="212" y="170"/>
                  </a:cubicBezTo>
                  <a:cubicBezTo>
                    <a:pt x="215" y="171"/>
                    <a:pt x="218" y="171"/>
                    <a:pt x="221" y="172"/>
                  </a:cubicBezTo>
                  <a:cubicBezTo>
                    <a:pt x="230" y="175"/>
                    <a:pt x="230" y="179"/>
                    <a:pt x="227" y="193"/>
                  </a:cubicBezTo>
                  <a:cubicBezTo>
                    <a:pt x="225" y="203"/>
                    <a:pt x="225" y="203"/>
                    <a:pt x="225" y="203"/>
                  </a:cubicBezTo>
                  <a:cubicBezTo>
                    <a:pt x="225" y="209"/>
                    <a:pt x="226" y="213"/>
                    <a:pt x="229" y="216"/>
                  </a:cubicBezTo>
                  <a:cubicBezTo>
                    <a:pt x="235" y="222"/>
                    <a:pt x="247" y="222"/>
                    <a:pt x="256" y="220"/>
                  </a:cubicBezTo>
                  <a:cubicBezTo>
                    <a:pt x="257" y="220"/>
                    <a:pt x="259" y="219"/>
                    <a:pt x="260" y="218"/>
                  </a:cubicBezTo>
                  <a:cubicBezTo>
                    <a:pt x="261" y="215"/>
                    <a:pt x="260" y="211"/>
                    <a:pt x="258" y="206"/>
                  </a:cubicBezTo>
                  <a:cubicBezTo>
                    <a:pt x="257" y="202"/>
                    <a:pt x="255" y="196"/>
                    <a:pt x="255" y="189"/>
                  </a:cubicBezTo>
                  <a:cubicBezTo>
                    <a:pt x="255" y="181"/>
                    <a:pt x="256" y="179"/>
                    <a:pt x="259" y="177"/>
                  </a:cubicBezTo>
                  <a:cubicBezTo>
                    <a:pt x="261" y="174"/>
                    <a:pt x="264" y="171"/>
                    <a:pt x="267" y="161"/>
                  </a:cubicBezTo>
                  <a:cubicBezTo>
                    <a:pt x="268" y="156"/>
                    <a:pt x="269" y="151"/>
                    <a:pt x="269" y="146"/>
                  </a:cubicBezTo>
                  <a:cubicBezTo>
                    <a:pt x="271" y="136"/>
                    <a:pt x="271" y="131"/>
                    <a:pt x="282" y="131"/>
                  </a:cubicBezTo>
                  <a:cubicBezTo>
                    <a:pt x="290" y="131"/>
                    <a:pt x="292" y="135"/>
                    <a:pt x="294" y="140"/>
                  </a:cubicBezTo>
                  <a:cubicBezTo>
                    <a:pt x="296" y="145"/>
                    <a:pt x="298" y="149"/>
                    <a:pt x="305" y="149"/>
                  </a:cubicBezTo>
                  <a:cubicBezTo>
                    <a:pt x="313" y="149"/>
                    <a:pt x="320" y="144"/>
                    <a:pt x="324" y="139"/>
                  </a:cubicBezTo>
                  <a:cubicBezTo>
                    <a:pt x="328" y="134"/>
                    <a:pt x="330" y="129"/>
                    <a:pt x="329" y="126"/>
                  </a:cubicBezTo>
                  <a:cubicBezTo>
                    <a:pt x="328" y="118"/>
                    <a:pt x="322" y="113"/>
                    <a:pt x="305" y="107"/>
                  </a:cubicBezTo>
                  <a:cubicBezTo>
                    <a:pt x="298" y="104"/>
                    <a:pt x="293" y="104"/>
                    <a:pt x="288" y="103"/>
                  </a:cubicBezTo>
                  <a:cubicBezTo>
                    <a:pt x="281" y="103"/>
                    <a:pt x="276" y="103"/>
                    <a:pt x="269" y="94"/>
                  </a:cubicBezTo>
                  <a:cubicBezTo>
                    <a:pt x="264" y="88"/>
                    <a:pt x="261" y="81"/>
                    <a:pt x="258" y="75"/>
                  </a:cubicBezTo>
                  <a:cubicBezTo>
                    <a:pt x="254" y="67"/>
                    <a:pt x="250" y="59"/>
                    <a:pt x="243" y="55"/>
                  </a:cubicBezTo>
                  <a:cubicBezTo>
                    <a:pt x="231" y="48"/>
                    <a:pt x="209" y="44"/>
                    <a:pt x="178" y="39"/>
                  </a:cubicBezTo>
                  <a:cubicBezTo>
                    <a:pt x="154" y="36"/>
                    <a:pt x="154" y="36"/>
                    <a:pt x="154" y="36"/>
                  </a:cubicBezTo>
                  <a:cubicBezTo>
                    <a:pt x="132" y="33"/>
                    <a:pt x="110" y="30"/>
                    <a:pt x="91" y="18"/>
                  </a:cubicBezTo>
                  <a:cubicBezTo>
                    <a:pt x="69" y="3"/>
                    <a:pt x="25" y="0"/>
                    <a:pt x="10" y="6"/>
                  </a:cubicBezTo>
                  <a:close/>
                  <a:moveTo>
                    <a:pt x="32" y="104"/>
                  </a:moveTo>
                  <a:cubicBezTo>
                    <a:pt x="22" y="98"/>
                    <a:pt x="20" y="95"/>
                    <a:pt x="17" y="75"/>
                  </a:cubicBezTo>
                  <a:cubicBezTo>
                    <a:pt x="16" y="68"/>
                    <a:pt x="14" y="61"/>
                    <a:pt x="11" y="53"/>
                  </a:cubicBezTo>
                  <a:cubicBezTo>
                    <a:pt x="6" y="39"/>
                    <a:pt x="1" y="24"/>
                    <a:pt x="8" y="12"/>
                  </a:cubicBezTo>
                  <a:cubicBezTo>
                    <a:pt x="8" y="12"/>
                    <a:pt x="8" y="12"/>
                    <a:pt x="8" y="12"/>
                  </a:cubicBezTo>
                  <a:cubicBezTo>
                    <a:pt x="8" y="11"/>
                    <a:pt x="9" y="11"/>
                    <a:pt x="11" y="10"/>
                  </a:cubicBezTo>
                  <a:cubicBezTo>
                    <a:pt x="24" y="5"/>
                    <a:pt x="66" y="6"/>
                    <a:pt x="89" y="21"/>
                  </a:cubicBezTo>
                  <a:cubicBezTo>
                    <a:pt x="109" y="34"/>
                    <a:pt x="131" y="37"/>
                    <a:pt x="154" y="40"/>
                  </a:cubicBezTo>
                  <a:cubicBezTo>
                    <a:pt x="178" y="43"/>
                    <a:pt x="178" y="43"/>
                    <a:pt x="178" y="43"/>
                  </a:cubicBezTo>
                  <a:cubicBezTo>
                    <a:pt x="208" y="48"/>
                    <a:pt x="229" y="52"/>
                    <a:pt x="241" y="59"/>
                  </a:cubicBezTo>
                  <a:cubicBezTo>
                    <a:pt x="247" y="62"/>
                    <a:pt x="250" y="69"/>
                    <a:pt x="254" y="77"/>
                  </a:cubicBezTo>
                  <a:cubicBezTo>
                    <a:pt x="257" y="83"/>
                    <a:pt x="260" y="90"/>
                    <a:pt x="266" y="97"/>
                  </a:cubicBezTo>
                  <a:cubicBezTo>
                    <a:pt x="274" y="106"/>
                    <a:pt x="280" y="107"/>
                    <a:pt x="288" y="107"/>
                  </a:cubicBezTo>
                  <a:cubicBezTo>
                    <a:pt x="292" y="108"/>
                    <a:pt x="298" y="108"/>
                    <a:pt x="304" y="111"/>
                  </a:cubicBezTo>
                  <a:cubicBezTo>
                    <a:pt x="321" y="117"/>
                    <a:pt x="324" y="121"/>
                    <a:pt x="325" y="127"/>
                  </a:cubicBezTo>
                  <a:cubicBezTo>
                    <a:pt x="326" y="128"/>
                    <a:pt x="325" y="132"/>
                    <a:pt x="321" y="136"/>
                  </a:cubicBezTo>
                  <a:cubicBezTo>
                    <a:pt x="317" y="141"/>
                    <a:pt x="311" y="145"/>
                    <a:pt x="305" y="145"/>
                  </a:cubicBezTo>
                  <a:cubicBezTo>
                    <a:pt x="301" y="145"/>
                    <a:pt x="300" y="143"/>
                    <a:pt x="298" y="139"/>
                  </a:cubicBezTo>
                  <a:cubicBezTo>
                    <a:pt x="296" y="134"/>
                    <a:pt x="293" y="127"/>
                    <a:pt x="282" y="127"/>
                  </a:cubicBezTo>
                  <a:cubicBezTo>
                    <a:pt x="268" y="127"/>
                    <a:pt x="267" y="135"/>
                    <a:pt x="265" y="146"/>
                  </a:cubicBezTo>
                  <a:cubicBezTo>
                    <a:pt x="265" y="150"/>
                    <a:pt x="264" y="155"/>
                    <a:pt x="263" y="160"/>
                  </a:cubicBezTo>
                  <a:cubicBezTo>
                    <a:pt x="260" y="169"/>
                    <a:pt x="258" y="171"/>
                    <a:pt x="256" y="174"/>
                  </a:cubicBezTo>
                  <a:cubicBezTo>
                    <a:pt x="253" y="177"/>
                    <a:pt x="251" y="180"/>
                    <a:pt x="251" y="189"/>
                  </a:cubicBezTo>
                  <a:cubicBezTo>
                    <a:pt x="251" y="196"/>
                    <a:pt x="253" y="203"/>
                    <a:pt x="254" y="208"/>
                  </a:cubicBezTo>
                  <a:cubicBezTo>
                    <a:pt x="256" y="211"/>
                    <a:pt x="257" y="215"/>
                    <a:pt x="256" y="216"/>
                  </a:cubicBezTo>
                  <a:cubicBezTo>
                    <a:pt x="256" y="216"/>
                    <a:pt x="255" y="216"/>
                    <a:pt x="255" y="216"/>
                  </a:cubicBezTo>
                  <a:cubicBezTo>
                    <a:pt x="244" y="218"/>
                    <a:pt x="235" y="217"/>
                    <a:pt x="232" y="213"/>
                  </a:cubicBezTo>
                  <a:cubicBezTo>
                    <a:pt x="229" y="211"/>
                    <a:pt x="229" y="208"/>
                    <a:pt x="229" y="204"/>
                  </a:cubicBezTo>
                  <a:cubicBezTo>
                    <a:pt x="231" y="194"/>
                    <a:pt x="231" y="194"/>
                    <a:pt x="231" y="194"/>
                  </a:cubicBezTo>
                  <a:cubicBezTo>
                    <a:pt x="233" y="181"/>
                    <a:pt x="235" y="172"/>
                    <a:pt x="223" y="168"/>
                  </a:cubicBezTo>
                  <a:cubicBezTo>
                    <a:pt x="218" y="167"/>
                    <a:pt x="215" y="167"/>
                    <a:pt x="212" y="166"/>
                  </a:cubicBezTo>
                  <a:cubicBezTo>
                    <a:pt x="206" y="165"/>
                    <a:pt x="200" y="165"/>
                    <a:pt x="183" y="154"/>
                  </a:cubicBezTo>
                  <a:cubicBezTo>
                    <a:pt x="169" y="144"/>
                    <a:pt x="169" y="144"/>
                    <a:pt x="169" y="144"/>
                  </a:cubicBezTo>
                  <a:cubicBezTo>
                    <a:pt x="161" y="139"/>
                    <a:pt x="160" y="139"/>
                    <a:pt x="152" y="139"/>
                  </a:cubicBezTo>
                  <a:cubicBezTo>
                    <a:pt x="149" y="139"/>
                    <a:pt x="149" y="139"/>
                    <a:pt x="149" y="139"/>
                  </a:cubicBezTo>
                  <a:cubicBezTo>
                    <a:pt x="143" y="139"/>
                    <a:pt x="139" y="140"/>
                    <a:pt x="136" y="144"/>
                  </a:cubicBezTo>
                  <a:cubicBezTo>
                    <a:pt x="130" y="151"/>
                    <a:pt x="130" y="166"/>
                    <a:pt x="132" y="181"/>
                  </a:cubicBezTo>
                  <a:cubicBezTo>
                    <a:pt x="134" y="196"/>
                    <a:pt x="137" y="201"/>
                    <a:pt x="139" y="204"/>
                  </a:cubicBezTo>
                  <a:cubicBezTo>
                    <a:pt x="141" y="206"/>
                    <a:pt x="141" y="206"/>
                    <a:pt x="141" y="209"/>
                  </a:cubicBezTo>
                  <a:cubicBezTo>
                    <a:pt x="141" y="209"/>
                    <a:pt x="141" y="210"/>
                    <a:pt x="141" y="210"/>
                  </a:cubicBezTo>
                  <a:cubicBezTo>
                    <a:pt x="139" y="211"/>
                    <a:pt x="132" y="208"/>
                    <a:pt x="125" y="205"/>
                  </a:cubicBezTo>
                  <a:cubicBezTo>
                    <a:pt x="112" y="200"/>
                    <a:pt x="112" y="200"/>
                    <a:pt x="112" y="200"/>
                  </a:cubicBezTo>
                  <a:cubicBezTo>
                    <a:pt x="94" y="194"/>
                    <a:pt x="88" y="188"/>
                    <a:pt x="83" y="172"/>
                  </a:cubicBezTo>
                  <a:cubicBezTo>
                    <a:pt x="80" y="163"/>
                    <a:pt x="84" y="161"/>
                    <a:pt x="89" y="158"/>
                  </a:cubicBezTo>
                  <a:cubicBezTo>
                    <a:pt x="92" y="157"/>
                    <a:pt x="95" y="155"/>
                    <a:pt x="97" y="152"/>
                  </a:cubicBezTo>
                  <a:cubicBezTo>
                    <a:pt x="98" y="150"/>
                    <a:pt x="101" y="148"/>
                    <a:pt x="103" y="145"/>
                  </a:cubicBezTo>
                  <a:cubicBezTo>
                    <a:pt x="108" y="139"/>
                    <a:pt x="114" y="133"/>
                    <a:pt x="116" y="125"/>
                  </a:cubicBezTo>
                  <a:cubicBezTo>
                    <a:pt x="117" y="120"/>
                    <a:pt x="117" y="117"/>
                    <a:pt x="115" y="114"/>
                  </a:cubicBezTo>
                  <a:cubicBezTo>
                    <a:pt x="113" y="111"/>
                    <a:pt x="108" y="111"/>
                    <a:pt x="100" y="111"/>
                  </a:cubicBezTo>
                  <a:cubicBezTo>
                    <a:pt x="95" y="111"/>
                    <a:pt x="92" y="109"/>
                    <a:pt x="89" y="107"/>
                  </a:cubicBezTo>
                  <a:cubicBezTo>
                    <a:pt x="84" y="103"/>
                    <a:pt x="78" y="100"/>
                    <a:pt x="67" y="104"/>
                  </a:cubicBezTo>
                  <a:cubicBezTo>
                    <a:pt x="50" y="111"/>
                    <a:pt x="42" y="111"/>
                    <a:pt x="32" y="104"/>
                  </a:cubicBezTo>
                  <a:close/>
                  <a:moveTo>
                    <a:pt x="4" y="11"/>
                  </a:moveTo>
                  <a:cubicBezTo>
                    <a:pt x="4" y="11"/>
                    <a:pt x="4" y="11"/>
                    <a:pt x="4" y="11"/>
                  </a:cubicBezTo>
                  <a:cubicBezTo>
                    <a:pt x="4" y="11"/>
                    <a:pt x="4" y="11"/>
                    <a:pt x="4" y="10"/>
                  </a:cubicBezTo>
                  <a:cubicBezTo>
                    <a:pt x="4" y="11"/>
                    <a:pt x="4" y="11"/>
                    <a:pt x="4"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30" name="Freeform 497">
              <a:extLst>
                <a:ext uri="{FF2B5EF4-FFF2-40B4-BE49-F238E27FC236}">
                  <a16:creationId xmlns:a16="http://schemas.microsoft.com/office/drawing/2014/main" id="{5EE2B6BB-D479-2DD8-C6DA-A3B5AE5A0F58}"/>
                </a:ext>
              </a:extLst>
            </p:cNvPr>
            <p:cNvSpPr>
              <a:spLocks noEditPoints="1"/>
            </p:cNvSpPr>
            <p:nvPr/>
          </p:nvSpPr>
          <p:spPr bwMode="auto">
            <a:xfrm>
              <a:off x="3219" y="2780"/>
              <a:ext cx="980" cy="656"/>
            </a:xfrm>
            <a:custGeom>
              <a:avLst/>
              <a:gdLst>
                <a:gd name="T0" fmla="*/ 6691 w 325"/>
                <a:gd name="T1" fmla="*/ 238 h 204"/>
                <a:gd name="T2" fmla="*/ 5621 w 325"/>
                <a:gd name="T3" fmla="*/ 270 h 204"/>
                <a:gd name="T4" fmla="*/ 3727 w 325"/>
                <a:gd name="T5" fmla="*/ 630 h 204"/>
                <a:gd name="T6" fmla="*/ 2409 w 325"/>
                <a:gd name="T7" fmla="*/ 1129 h 204"/>
                <a:gd name="T8" fmla="*/ 573 w 325"/>
                <a:gd name="T9" fmla="*/ 2100 h 204"/>
                <a:gd name="T10" fmla="*/ 163 w 325"/>
                <a:gd name="T11" fmla="*/ 2161 h 204"/>
                <a:gd name="T12" fmla="*/ 54 w 325"/>
                <a:gd name="T13" fmla="*/ 3393 h 204"/>
                <a:gd name="T14" fmla="*/ 519 w 325"/>
                <a:gd name="T15" fmla="*/ 4126 h 204"/>
                <a:gd name="T16" fmla="*/ 709 w 325"/>
                <a:gd name="T17" fmla="*/ 3495 h 204"/>
                <a:gd name="T18" fmla="*/ 1918 w 325"/>
                <a:gd name="T19" fmla="*/ 3920 h 204"/>
                <a:gd name="T20" fmla="*/ 1646 w 325"/>
                <a:gd name="T21" fmla="*/ 5222 h 204"/>
                <a:gd name="T22" fmla="*/ 1674 w 325"/>
                <a:gd name="T23" fmla="*/ 5820 h 204"/>
                <a:gd name="T24" fmla="*/ 1426 w 325"/>
                <a:gd name="T25" fmla="*/ 6081 h 204"/>
                <a:gd name="T26" fmla="*/ 1782 w 325"/>
                <a:gd name="T27" fmla="*/ 6319 h 204"/>
                <a:gd name="T28" fmla="*/ 1999 w 325"/>
                <a:gd name="T29" fmla="*/ 6380 h 204"/>
                <a:gd name="T30" fmla="*/ 2545 w 325"/>
                <a:gd name="T31" fmla="*/ 6216 h 204"/>
                <a:gd name="T32" fmla="*/ 3154 w 325"/>
                <a:gd name="T33" fmla="*/ 6049 h 204"/>
                <a:gd name="T34" fmla="*/ 3646 w 325"/>
                <a:gd name="T35" fmla="*/ 6422 h 204"/>
                <a:gd name="T36" fmla="*/ 4990 w 325"/>
                <a:gd name="T37" fmla="*/ 6287 h 204"/>
                <a:gd name="T38" fmla="*/ 5591 w 325"/>
                <a:gd name="T39" fmla="*/ 5190 h 204"/>
                <a:gd name="T40" fmla="*/ 5455 w 325"/>
                <a:gd name="T41" fmla="*/ 4425 h 204"/>
                <a:gd name="T42" fmla="*/ 5428 w 325"/>
                <a:gd name="T43" fmla="*/ 3659 h 204"/>
                <a:gd name="T44" fmla="*/ 5129 w 325"/>
                <a:gd name="T45" fmla="*/ 2958 h 204"/>
                <a:gd name="T46" fmla="*/ 6191 w 325"/>
                <a:gd name="T47" fmla="*/ 1933 h 204"/>
                <a:gd name="T48" fmla="*/ 6966 w 325"/>
                <a:gd name="T49" fmla="*/ 3225 h 204"/>
                <a:gd name="T50" fmla="*/ 7237 w 325"/>
                <a:gd name="T51" fmla="*/ 3795 h 204"/>
                <a:gd name="T52" fmla="*/ 8585 w 325"/>
                <a:gd name="T53" fmla="*/ 2264 h 204"/>
                <a:gd name="T54" fmla="*/ 7345 w 325"/>
                <a:gd name="T55" fmla="*/ 164 h 204"/>
                <a:gd name="T56" fmla="*/ 6691 w 325"/>
                <a:gd name="T57" fmla="*/ 363 h 204"/>
                <a:gd name="T58" fmla="*/ 8528 w 325"/>
                <a:gd name="T59" fmla="*/ 765 h 204"/>
                <a:gd name="T60" fmla="*/ 7620 w 325"/>
                <a:gd name="T61" fmla="*/ 3528 h 204"/>
                <a:gd name="T62" fmla="*/ 7047 w 325"/>
                <a:gd name="T63" fmla="*/ 3557 h 204"/>
                <a:gd name="T64" fmla="*/ 6938 w 325"/>
                <a:gd name="T65" fmla="*/ 2296 h 204"/>
                <a:gd name="T66" fmla="*/ 5156 w 325"/>
                <a:gd name="T67" fmla="*/ 2161 h 204"/>
                <a:gd name="T68" fmla="*/ 5018 w 325"/>
                <a:gd name="T69" fmla="*/ 2987 h 204"/>
                <a:gd name="T70" fmla="*/ 5319 w 325"/>
                <a:gd name="T71" fmla="*/ 3659 h 204"/>
                <a:gd name="T72" fmla="*/ 5346 w 325"/>
                <a:gd name="T73" fmla="*/ 4425 h 204"/>
                <a:gd name="T74" fmla="*/ 5482 w 325"/>
                <a:gd name="T75" fmla="*/ 5190 h 204"/>
                <a:gd name="T76" fmla="*/ 4963 w 325"/>
                <a:gd name="T77" fmla="*/ 6152 h 204"/>
                <a:gd name="T78" fmla="*/ 3700 w 325"/>
                <a:gd name="T79" fmla="*/ 6319 h 204"/>
                <a:gd name="T80" fmla="*/ 3181 w 325"/>
                <a:gd name="T81" fmla="*/ 5914 h 204"/>
                <a:gd name="T82" fmla="*/ 2491 w 325"/>
                <a:gd name="T83" fmla="*/ 6081 h 204"/>
                <a:gd name="T84" fmla="*/ 2026 w 325"/>
                <a:gd name="T85" fmla="*/ 6255 h 204"/>
                <a:gd name="T86" fmla="*/ 1782 w 325"/>
                <a:gd name="T87" fmla="*/ 6184 h 204"/>
                <a:gd name="T88" fmla="*/ 1538 w 325"/>
                <a:gd name="T89" fmla="*/ 6123 h 204"/>
                <a:gd name="T90" fmla="*/ 1755 w 325"/>
                <a:gd name="T91" fmla="*/ 5914 h 204"/>
                <a:gd name="T92" fmla="*/ 1755 w 325"/>
                <a:gd name="T93" fmla="*/ 5222 h 204"/>
                <a:gd name="T94" fmla="*/ 2026 w 325"/>
                <a:gd name="T95" fmla="*/ 3888 h 204"/>
                <a:gd name="T96" fmla="*/ 627 w 325"/>
                <a:gd name="T97" fmla="*/ 3393 h 204"/>
                <a:gd name="T98" fmla="*/ 437 w 325"/>
                <a:gd name="T99" fmla="*/ 4055 h 204"/>
                <a:gd name="T100" fmla="*/ 136 w 325"/>
                <a:gd name="T101" fmla="*/ 3557 h 204"/>
                <a:gd name="T102" fmla="*/ 190 w 325"/>
                <a:gd name="T103" fmla="*/ 3257 h 204"/>
                <a:gd name="T104" fmla="*/ 136 w 325"/>
                <a:gd name="T105" fmla="*/ 2563 h 204"/>
                <a:gd name="T106" fmla="*/ 573 w 325"/>
                <a:gd name="T107" fmla="*/ 2222 h 204"/>
                <a:gd name="T108" fmla="*/ 2491 w 325"/>
                <a:gd name="T109" fmla="*/ 1232 h 204"/>
                <a:gd name="T110" fmla="*/ 3754 w 325"/>
                <a:gd name="T111" fmla="*/ 765 h 204"/>
                <a:gd name="T112" fmla="*/ 5591 w 325"/>
                <a:gd name="T113" fmla="*/ 402 h 2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25" h="204">
                  <a:moveTo>
                    <a:pt x="268" y="5"/>
                  </a:moveTo>
                  <a:cubicBezTo>
                    <a:pt x="259" y="7"/>
                    <a:pt x="252" y="7"/>
                    <a:pt x="244" y="7"/>
                  </a:cubicBezTo>
                  <a:cubicBezTo>
                    <a:pt x="224" y="8"/>
                    <a:pt x="224" y="8"/>
                    <a:pt x="224" y="8"/>
                  </a:cubicBezTo>
                  <a:cubicBezTo>
                    <a:pt x="217" y="9"/>
                    <a:pt x="211" y="9"/>
                    <a:pt x="205" y="8"/>
                  </a:cubicBezTo>
                  <a:cubicBezTo>
                    <a:pt x="195" y="7"/>
                    <a:pt x="186" y="6"/>
                    <a:pt x="172" y="11"/>
                  </a:cubicBezTo>
                  <a:cubicBezTo>
                    <a:pt x="160" y="16"/>
                    <a:pt x="149" y="17"/>
                    <a:pt x="136" y="19"/>
                  </a:cubicBezTo>
                  <a:cubicBezTo>
                    <a:pt x="126" y="20"/>
                    <a:pt x="116" y="22"/>
                    <a:pt x="104" y="25"/>
                  </a:cubicBezTo>
                  <a:cubicBezTo>
                    <a:pt x="100" y="26"/>
                    <a:pt x="96" y="28"/>
                    <a:pt x="88" y="34"/>
                  </a:cubicBezTo>
                  <a:cubicBezTo>
                    <a:pt x="63" y="51"/>
                    <a:pt x="63" y="51"/>
                    <a:pt x="63" y="51"/>
                  </a:cubicBezTo>
                  <a:cubicBezTo>
                    <a:pt x="45" y="62"/>
                    <a:pt x="32" y="63"/>
                    <a:pt x="21" y="63"/>
                  </a:cubicBezTo>
                  <a:cubicBezTo>
                    <a:pt x="16" y="63"/>
                    <a:pt x="11" y="63"/>
                    <a:pt x="6" y="64"/>
                  </a:cubicBezTo>
                  <a:cubicBezTo>
                    <a:pt x="6" y="65"/>
                    <a:pt x="6" y="65"/>
                    <a:pt x="6" y="65"/>
                  </a:cubicBezTo>
                  <a:cubicBezTo>
                    <a:pt x="0" y="68"/>
                    <a:pt x="1" y="78"/>
                    <a:pt x="2" y="88"/>
                  </a:cubicBezTo>
                  <a:cubicBezTo>
                    <a:pt x="2" y="94"/>
                    <a:pt x="3" y="100"/>
                    <a:pt x="2" y="102"/>
                  </a:cubicBezTo>
                  <a:cubicBezTo>
                    <a:pt x="0" y="109"/>
                    <a:pt x="3" y="126"/>
                    <a:pt x="10" y="129"/>
                  </a:cubicBezTo>
                  <a:cubicBezTo>
                    <a:pt x="12" y="130"/>
                    <a:pt x="16" y="130"/>
                    <a:pt x="19" y="124"/>
                  </a:cubicBezTo>
                  <a:cubicBezTo>
                    <a:pt x="21" y="121"/>
                    <a:pt x="22" y="118"/>
                    <a:pt x="22" y="115"/>
                  </a:cubicBezTo>
                  <a:cubicBezTo>
                    <a:pt x="23" y="111"/>
                    <a:pt x="24" y="108"/>
                    <a:pt x="26" y="105"/>
                  </a:cubicBezTo>
                  <a:cubicBezTo>
                    <a:pt x="29" y="102"/>
                    <a:pt x="35" y="101"/>
                    <a:pt x="43" y="101"/>
                  </a:cubicBezTo>
                  <a:cubicBezTo>
                    <a:pt x="57" y="101"/>
                    <a:pt x="68" y="102"/>
                    <a:pt x="70" y="118"/>
                  </a:cubicBezTo>
                  <a:cubicBezTo>
                    <a:pt x="72" y="125"/>
                    <a:pt x="69" y="131"/>
                    <a:pt x="65" y="136"/>
                  </a:cubicBezTo>
                  <a:cubicBezTo>
                    <a:pt x="62" y="142"/>
                    <a:pt x="59" y="148"/>
                    <a:pt x="60" y="157"/>
                  </a:cubicBezTo>
                  <a:cubicBezTo>
                    <a:pt x="61" y="163"/>
                    <a:pt x="61" y="163"/>
                    <a:pt x="61" y="163"/>
                  </a:cubicBezTo>
                  <a:cubicBezTo>
                    <a:pt x="63" y="167"/>
                    <a:pt x="64" y="171"/>
                    <a:pt x="61" y="175"/>
                  </a:cubicBezTo>
                  <a:cubicBezTo>
                    <a:pt x="60" y="176"/>
                    <a:pt x="59" y="177"/>
                    <a:pt x="58" y="177"/>
                  </a:cubicBezTo>
                  <a:cubicBezTo>
                    <a:pt x="55" y="179"/>
                    <a:pt x="52" y="180"/>
                    <a:pt x="52" y="183"/>
                  </a:cubicBezTo>
                  <a:cubicBezTo>
                    <a:pt x="52" y="185"/>
                    <a:pt x="53" y="187"/>
                    <a:pt x="55" y="189"/>
                  </a:cubicBezTo>
                  <a:cubicBezTo>
                    <a:pt x="56" y="190"/>
                    <a:pt x="59" y="190"/>
                    <a:pt x="65" y="190"/>
                  </a:cubicBezTo>
                  <a:cubicBezTo>
                    <a:pt x="70" y="191"/>
                    <a:pt x="70" y="191"/>
                    <a:pt x="70" y="191"/>
                  </a:cubicBezTo>
                  <a:cubicBezTo>
                    <a:pt x="73" y="192"/>
                    <a:pt x="73" y="192"/>
                    <a:pt x="73" y="192"/>
                  </a:cubicBezTo>
                  <a:cubicBezTo>
                    <a:pt x="75" y="192"/>
                    <a:pt x="76" y="193"/>
                    <a:pt x="80" y="193"/>
                  </a:cubicBezTo>
                  <a:cubicBezTo>
                    <a:pt x="85" y="192"/>
                    <a:pt x="89" y="189"/>
                    <a:pt x="93" y="187"/>
                  </a:cubicBezTo>
                  <a:cubicBezTo>
                    <a:pt x="97" y="185"/>
                    <a:pt x="97" y="185"/>
                    <a:pt x="97" y="185"/>
                  </a:cubicBezTo>
                  <a:cubicBezTo>
                    <a:pt x="103" y="182"/>
                    <a:pt x="107" y="181"/>
                    <a:pt x="115" y="182"/>
                  </a:cubicBezTo>
                  <a:cubicBezTo>
                    <a:pt x="122" y="183"/>
                    <a:pt x="125" y="185"/>
                    <a:pt x="129" y="190"/>
                  </a:cubicBezTo>
                  <a:cubicBezTo>
                    <a:pt x="133" y="193"/>
                    <a:pt x="133" y="193"/>
                    <a:pt x="133" y="193"/>
                  </a:cubicBezTo>
                  <a:cubicBezTo>
                    <a:pt x="145" y="204"/>
                    <a:pt x="169" y="195"/>
                    <a:pt x="181" y="190"/>
                  </a:cubicBezTo>
                  <a:cubicBezTo>
                    <a:pt x="182" y="189"/>
                    <a:pt x="182" y="189"/>
                    <a:pt x="182" y="189"/>
                  </a:cubicBezTo>
                  <a:cubicBezTo>
                    <a:pt x="183" y="188"/>
                    <a:pt x="183" y="188"/>
                    <a:pt x="183" y="188"/>
                  </a:cubicBezTo>
                  <a:cubicBezTo>
                    <a:pt x="194" y="180"/>
                    <a:pt x="205" y="170"/>
                    <a:pt x="204" y="156"/>
                  </a:cubicBezTo>
                  <a:cubicBezTo>
                    <a:pt x="203" y="151"/>
                    <a:pt x="202" y="146"/>
                    <a:pt x="201" y="142"/>
                  </a:cubicBezTo>
                  <a:cubicBezTo>
                    <a:pt x="199" y="133"/>
                    <a:pt x="199" y="133"/>
                    <a:pt x="199" y="133"/>
                  </a:cubicBezTo>
                  <a:cubicBezTo>
                    <a:pt x="199" y="129"/>
                    <a:pt x="199" y="125"/>
                    <a:pt x="199" y="121"/>
                  </a:cubicBezTo>
                  <a:cubicBezTo>
                    <a:pt x="198" y="110"/>
                    <a:pt x="198" y="110"/>
                    <a:pt x="198" y="110"/>
                  </a:cubicBezTo>
                  <a:cubicBezTo>
                    <a:pt x="197" y="104"/>
                    <a:pt x="195" y="101"/>
                    <a:pt x="192" y="97"/>
                  </a:cubicBezTo>
                  <a:cubicBezTo>
                    <a:pt x="190" y="94"/>
                    <a:pt x="188" y="92"/>
                    <a:pt x="187" y="89"/>
                  </a:cubicBezTo>
                  <a:cubicBezTo>
                    <a:pt x="186" y="83"/>
                    <a:pt x="188" y="72"/>
                    <a:pt x="191" y="67"/>
                  </a:cubicBezTo>
                  <a:cubicBezTo>
                    <a:pt x="198" y="53"/>
                    <a:pt x="214" y="53"/>
                    <a:pt x="226" y="58"/>
                  </a:cubicBezTo>
                  <a:cubicBezTo>
                    <a:pt x="234" y="62"/>
                    <a:pt x="244" y="67"/>
                    <a:pt x="251" y="72"/>
                  </a:cubicBezTo>
                  <a:cubicBezTo>
                    <a:pt x="259" y="78"/>
                    <a:pt x="257" y="86"/>
                    <a:pt x="254" y="97"/>
                  </a:cubicBezTo>
                  <a:cubicBezTo>
                    <a:pt x="253" y="102"/>
                    <a:pt x="252" y="106"/>
                    <a:pt x="254" y="109"/>
                  </a:cubicBezTo>
                  <a:cubicBezTo>
                    <a:pt x="256" y="111"/>
                    <a:pt x="259" y="113"/>
                    <a:pt x="264" y="114"/>
                  </a:cubicBezTo>
                  <a:cubicBezTo>
                    <a:pt x="271" y="115"/>
                    <a:pt x="275" y="113"/>
                    <a:pt x="281" y="109"/>
                  </a:cubicBezTo>
                  <a:cubicBezTo>
                    <a:pt x="292" y="99"/>
                    <a:pt x="306" y="84"/>
                    <a:pt x="313" y="68"/>
                  </a:cubicBezTo>
                  <a:cubicBezTo>
                    <a:pt x="318" y="57"/>
                    <a:pt x="325" y="33"/>
                    <a:pt x="314" y="21"/>
                  </a:cubicBezTo>
                  <a:cubicBezTo>
                    <a:pt x="306" y="7"/>
                    <a:pt x="282" y="0"/>
                    <a:pt x="268" y="5"/>
                  </a:cubicBezTo>
                  <a:close/>
                  <a:moveTo>
                    <a:pt x="224" y="12"/>
                  </a:moveTo>
                  <a:cubicBezTo>
                    <a:pt x="244" y="11"/>
                    <a:pt x="244" y="11"/>
                    <a:pt x="244" y="11"/>
                  </a:cubicBezTo>
                  <a:cubicBezTo>
                    <a:pt x="253" y="11"/>
                    <a:pt x="260" y="11"/>
                    <a:pt x="269" y="8"/>
                  </a:cubicBezTo>
                  <a:cubicBezTo>
                    <a:pt x="282" y="5"/>
                    <a:pt x="303" y="10"/>
                    <a:pt x="311" y="23"/>
                  </a:cubicBezTo>
                  <a:cubicBezTo>
                    <a:pt x="320" y="34"/>
                    <a:pt x="315" y="55"/>
                    <a:pt x="310" y="66"/>
                  </a:cubicBezTo>
                  <a:cubicBezTo>
                    <a:pt x="303" y="81"/>
                    <a:pt x="289" y="97"/>
                    <a:pt x="278" y="106"/>
                  </a:cubicBezTo>
                  <a:cubicBezTo>
                    <a:pt x="274" y="110"/>
                    <a:pt x="270" y="111"/>
                    <a:pt x="265" y="110"/>
                  </a:cubicBezTo>
                  <a:cubicBezTo>
                    <a:pt x="261" y="109"/>
                    <a:pt x="258" y="108"/>
                    <a:pt x="257" y="107"/>
                  </a:cubicBezTo>
                  <a:cubicBezTo>
                    <a:pt x="256" y="105"/>
                    <a:pt x="257" y="103"/>
                    <a:pt x="258" y="98"/>
                  </a:cubicBezTo>
                  <a:cubicBezTo>
                    <a:pt x="260" y="89"/>
                    <a:pt x="264" y="77"/>
                    <a:pt x="253" y="69"/>
                  </a:cubicBezTo>
                  <a:cubicBezTo>
                    <a:pt x="246" y="63"/>
                    <a:pt x="236" y="58"/>
                    <a:pt x="227" y="55"/>
                  </a:cubicBezTo>
                  <a:cubicBezTo>
                    <a:pt x="214" y="48"/>
                    <a:pt x="196" y="49"/>
                    <a:pt x="188" y="65"/>
                  </a:cubicBezTo>
                  <a:cubicBezTo>
                    <a:pt x="185" y="70"/>
                    <a:pt x="183" y="78"/>
                    <a:pt x="183" y="84"/>
                  </a:cubicBezTo>
                  <a:cubicBezTo>
                    <a:pt x="183" y="86"/>
                    <a:pt x="183" y="88"/>
                    <a:pt x="183" y="90"/>
                  </a:cubicBezTo>
                  <a:cubicBezTo>
                    <a:pt x="184" y="94"/>
                    <a:pt x="187" y="97"/>
                    <a:pt x="189" y="100"/>
                  </a:cubicBezTo>
                  <a:cubicBezTo>
                    <a:pt x="191" y="103"/>
                    <a:pt x="193" y="106"/>
                    <a:pt x="194" y="110"/>
                  </a:cubicBezTo>
                  <a:cubicBezTo>
                    <a:pt x="195" y="121"/>
                    <a:pt x="195" y="121"/>
                    <a:pt x="195" y="121"/>
                  </a:cubicBezTo>
                  <a:cubicBezTo>
                    <a:pt x="195" y="125"/>
                    <a:pt x="195" y="129"/>
                    <a:pt x="195" y="133"/>
                  </a:cubicBezTo>
                  <a:cubicBezTo>
                    <a:pt x="197" y="143"/>
                    <a:pt x="197" y="143"/>
                    <a:pt x="197" y="143"/>
                  </a:cubicBezTo>
                  <a:cubicBezTo>
                    <a:pt x="198" y="147"/>
                    <a:pt x="199" y="151"/>
                    <a:pt x="200" y="156"/>
                  </a:cubicBezTo>
                  <a:cubicBezTo>
                    <a:pt x="200" y="157"/>
                    <a:pt x="200" y="157"/>
                    <a:pt x="200" y="158"/>
                  </a:cubicBezTo>
                  <a:cubicBezTo>
                    <a:pt x="200" y="170"/>
                    <a:pt x="190" y="177"/>
                    <a:pt x="181" y="185"/>
                  </a:cubicBezTo>
                  <a:cubicBezTo>
                    <a:pt x="181" y="185"/>
                    <a:pt x="180" y="186"/>
                    <a:pt x="180" y="186"/>
                  </a:cubicBezTo>
                  <a:cubicBezTo>
                    <a:pt x="167" y="191"/>
                    <a:pt x="146" y="199"/>
                    <a:pt x="135" y="190"/>
                  </a:cubicBezTo>
                  <a:cubicBezTo>
                    <a:pt x="132" y="187"/>
                    <a:pt x="132" y="187"/>
                    <a:pt x="132" y="187"/>
                  </a:cubicBezTo>
                  <a:cubicBezTo>
                    <a:pt x="127" y="182"/>
                    <a:pt x="124" y="179"/>
                    <a:pt x="116" y="178"/>
                  </a:cubicBezTo>
                  <a:cubicBezTo>
                    <a:pt x="108" y="177"/>
                    <a:pt x="102" y="177"/>
                    <a:pt x="95" y="181"/>
                  </a:cubicBezTo>
                  <a:cubicBezTo>
                    <a:pt x="91" y="183"/>
                    <a:pt x="91" y="183"/>
                    <a:pt x="91" y="183"/>
                  </a:cubicBezTo>
                  <a:cubicBezTo>
                    <a:pt x="87" y="186"/>
                    <a:pt x="84" y="188"/>
                    <a:pt x="79" y="189"/>
                  </a:cubicBezTo>
                  <a:cubicBezTo>
                    <a:pt x="77" y="189"/>
                    <a:pt x="76" y="188"/>
                    <a:pt x="74" y="188"/>
                  </a:cubicBezTo>
                  <a:cubicBezTo>
                    <a:pt x="71" y="187"/>
                    <a:pt x="71" y="187"/>
                    <a:pt x="71" y="187"/>
                  </a:cubicBezTo>
                  <a:cubicBezTo>
                    <a:pt x="71" y="187"/>
                    <a:pt x="65" y="186"/>
                    <a:pt x="65" y="186"/>
                  </a:cubicBezTo>
                  <a:cubicBezTo>
                    <a:pt x="63" y="186"/>
                    <a:pt x="58" y="186"/>
                    <a:pt x="58" y="185"/>
                  </a:cubicBezTo>
                  <a:cubicBezTo>
                    <a:pt x="56" y="184"/>
                    <a:pt x="56" y="184"/>
                    <a:pt x="56" y="184"/>
                  </a:cubicBezTo>
                  <a:cubicBezTo>
                    <a:pt x="56" y="183"/>
                    <a:pt x="58" y="181"/>
                    <a:pt x="60" y="181"/>
                  </a:cubicBezTo>
                  <a:cubicBezTo>
                    <a:pt x="61" y="180"/>
                    <a:pt x="63" y="179"/>
                    <a:pt x="64" y="178"/>
                  </a:cubicBezTo>
                  <a:cubicBezTo>
                    <a:pt x="68" y="172"/>
                    <a:pt x="67" y="166"/>
                    <a:pt x="65" y="162"/>
                  </a:cubicBezTo>
                  <a:cubicBezTo>
                    <a:pt x="64" y="157"/>
                    <a:pt x="64" y="157"/>
                    <a:pt x="64" y="157"/>
                  </a:cubicBezTo>
                  <a:cubicBezTo>
                    <a:pt x="63" y="149"/>
                    <a:pt x="66" y="144"/>
                    <a:pt x="69" y="138"/>
                  </a:cubicBezTo>
                  <a:cubicBezTo>
                    <a:pt x="72" y="132"/>
                    <a:pt x="76" y="126"/>
                    <a:pt x="74" y="117"/>
                  </a:cubicBezTo>
                  <a:cubicBezTo>
                    <a:pt x="71" y="99"/>
                    <a:pt x="57" y="97"/>
                    <a:pt x="43" y="97"/>
                  </a:cubicBezTo>
                  <a:cubicBezTo>
                    <a:pt x="34" y="97"/>
                    <a:pt x="27" y="99"/>
                    <a:pt x="23" y="102"/>
                  </a:cubicBezTo>
                  <a:cubicBezTo>
                    <a:pt x="20" y="106"/>
                    <a:pt x="19" y="110"/>
                    <a:pt x="18" y="114"/>
                  </a:cubicBezTo>
                  <a:cubicBezTo>
                    <a:pt x="18" y="117"/>
                    <a:pt x="17" y="120"/>
                    <a:pt x="16" y="122"/>
                  </a:cubicBezTo>
                  <a:cubicBezTo>
                    <a:pt x="15" y="124"/>
                    <a:pt x="13" y="126"/>
                    <a:pt x="12" y="125"/>
                  </a:cubicBezTo>
                  <a:cubicBezTo>
                    <a:pt x="8" y="124"/>
                    <a:pt x="5" y="114"/>
                    <a:pt x="5" y="107"/>
                  </a:cubicBezTo>
                  <a:cubicBezTo>
                    <a:pt x="5" y="106"/>
                    <a:pt x="6" y="105"/>
                    <a:pt x="6" y="104"/>
                  </a:cubicBezTo>
                  <a:cubicBezTo>
                    <a:pt x="6" y="102"/>
                    <a:pt x="7" y="100"/>
                    <a:pt x="7" y="98"/>
                  </a:cubicBezTo>
                  <a:cubicBezTo>
                    <a:pt x="7" y="95"/>
                    <a:pt x="6" y="92"/>
                    <a:pt x="6" y="88"/>
                  </a:cubicBezTo>
                  <a:cubicBezTo>
                    <a:pt x="6" y="85"/>
                    <a:pt x="5" y="81"/>
                    <a:pt x="5" y="77"/>
                  </a:cubicBezTo>
                  <a:cubicBezTo>
                    <a:pt x="5" y="73"/>
                    <a:pt x="6" y="69"/>
                    <a:pt x="8" y="68"/>
                  </a:cubicBezTo>
                  <a:cubicBezTo>
                    <a:pt x="12" y="67"/>
                    <a:pt x="16" y="67"/>
                    <a:pt x="21" y="67"/>
                  </a:cubicBezTo>
                  <a:cubicBezTo>
                    <a:pt x="32" y="67"/>
                    <a:pt x="46" y="66"/>
                    <a:pt x="65" y="54"/>
                  </a:cubicBezTo>
                  <a:cubicBezTo>
                    <a:pt x="91" y="37"/>
                    <a:pt x="91" y="37"/>
                    <a:pt x="91" y="37"/>
                  </a:cubicBezTo>
                  <a:cubicBezTo>
                    <a:pt x="98" y="32"/>
                    <a:pt x="102" y="29"/>
                    <a:pt x="105" y="28"/>
                  </a:cubicBezTo>
                  <a:cubicBezTo>
                    <a:pt x="117" y="25"/>
                    <a:pt x="127" y="24"/>
                    <a:pt x="137" y="23"/>
                  </a:cubicBezTo>
                  <a:cubicBezTo>
                    <a:pt x="149" y="21"/>
                    <a:pt x="161" y="20"/>
                    <a:pt x="174" y="15"/>
                  </a:cubicBezTo>
                  <a:cubicBezTo>
                    <a:pt x="187" y="10"/>
                    <a:pt x="195" y="11"/>
                    <a:pt x="204" y="12"/>
                  </a:cubicBezTo>
                  <a:cubicBezTo>
                    <a:pt x="210" y="13"/>
                    <a:pt x="217" y="13"/>
                    <a:pt x="224"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31" name="Freeform 498">
              <a:extLst>
                <a:ext uri="{FF2B5EF4-FFF2-40B4-BE49-F238E27FC236}">
                  <a16:creationId xmlns:a16="http://schemas.microsoft.com/office/drawing/2014/main" id="{F3893BC9-BDEB-6AC4-3604-2A4787CCC370}"/>
                </a:ext>
              </a:extLst>
            </p:cNvPr>
            <p:cNvSpPr>
              <a:spLocks/>
            </p:cNvSpPr>
            <p:nvPr/>
          </p:nvSpPr>
          <p:spPr bwMode="auto">
            <a:xfrm>
              <a:off x="1959" y="1227"/>
              <a:ext cx="75" cy="74"/>
            </a:xfrm>
            <a:custGeom>
              <a:avLst/>
              <a:gdLst>
                <a:gd name="T0" fmla="*/ 594 w 25"/>
                <a:gd name="T1" fmla="*/ 32 h 23"/>
                <a:gd name="T2" fmla="*/ 54 w 25"/>
                <a:gd name="T3" fmla="*/ 663 h 23"/>
                <a:gd name="T4" fmla="*/ 0 w 25"/>
                <a:gd name="T5" fmla="*/ 705 h 23"/>
                <a:gd name="T6" fmla="*/ 54 w 25"/>
                <a:gd name="T7" fmla="*/ 766 h 23"/>
                <a:gd name="T8" fmla="*/ 648 w 25"/>
                <a:gd name="T9" fmla="*/ 103 h 23"/>
                <a:gd name="T10" fmla="*/ 648 w 25"/>
                <a:gd name="T11" fmla="*/ 32 h 23"/>
                <a:gd name="T12" fmla="*/ 594 w 25"/>
                <a:gd name="T13" fmla="*/ 3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23">
                  <a:moveTo>
                    <a:pt x="22" y="1"/>
                  </a:moveTo>
                  <a:cubicBezTo>
                    <a:pt x="16" y="11"/>
                    <a:pt x="5" y="20"/>
                    <a:pt x="2" y="20"/>
                  </a:cubicBezTo>
                  <a:cubicBezTo>
                    <a:pt x="1" y="20"/>
                    <a:pt x="0" y="20"/>
                    <a:pt x="0" y="21"/>
                  </a:cubicBezTo>
                  <a:cubicBezTo>
                    <a:pt x="0" y="22"/>
                    <a:pt x="1" y="23"/>
                    <a:pt x="2" y="23"/>
                  </a:cubicBezTo>
                  <a:cubicBezTo>
                    <a:pt x="7" y="22"/>
                    <a:pt x="19" y="13"/>
                    <a:pt x="24" y="3"/>
                  </a:cubicBezTo>
                  <a:cubicBezTo>
                    <a:pt x="25" y="2"/>
                    <a:pt x="24" y="1"/>
                    <a:pt x="24" y="1"/>
                  </a:cubicBezTo>
                  <a:cubicBezTo>
                    <a:pt x="23" y="0"/>
                    <a:pt x="22" y="0"/>
                    <a:pt x="22"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32" name="Freeform 499">
              <a:extLst>
                <a:ext uri="{FF2B5EF4-FFF2-40B4-BE49-F238E27FC236}">
                  <a16:creationId xmlns:a16="http://schemas.microsoft.com/office/drawing/2014/main" id="{037F5374-997D-8299-0523-772136463E1B}"/>
                </a:ext>
              </a:extLst>
            </p:cNvPr>
            <p:cNvSpPr>
              <a:spLocks/>
            </p:cNvSpPr>
            <p:nvPr/>
          </p:nvSpPr>
          <p:spPr bwMode="auto">
            <a:xfrm>
              <a:off x="1666" y="3163"/>
              <a:ext cx="82" cy="83"/>
            </a:xfrm>
            <a:custGeom>
              <a:avLst/>
              <a:gdLst>
                <a:gd name="T0" fmla="*/ 0 w 27"/>
                <a:gd name="T1" fmla="*/ 32 h 26"/>
                <a:gd name="T2" fmla="*/ 27 w 27"/>
                <a:gd name="T3" fmla="*/ 102 h 26"/>
                <a:gd name="T4" fmla="*/ 617 w 27"/>
                <a:gd name="T5" fmla="*/ 785 h 26"/>
                <a:gd name="T6" fmla="*/ 647 w 27"/>
                <a:gd name="T7" fmla="*/ 814 h 26"/>
                <a:gd name="T8" fmla="*/ 702 w 27"/>
                <a:gd name="T9" fmla="*/ 785 h 26"/>
                <a:gd name="T10" fmla="*/ 55 w 27"/>
                <a:gd name="T11" fmla="*/ 0 h 26"/>
                <a:gd name="T12" fmla="*/ 0 w 27"/>
                <a:gd name="T13" fmla="*/ 32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26">
                  <a:moveTo>
                    <a:pt x="0" y="1"/>
                  </a:moveTo>
                  <a:cubicBezTo>
                    <a:pt x="0" y="2"/>
                    <a:pt x="0" y="3"/>
                    <a:pt x="1" y="3"/>
                  </a:cubicBezTo>
                  <a:cubicBezTo>
                    <a:pt x="10" y="6"/>
                    <a:pt x="24" y="16"/>
                    <a:pt x="22" y="24"/>
                  </a:cubicBezTo>
                  <a:cubicBezTo>
                    <a:pt x="22" y="24"/>
                    <a:pt x="23" y="25"/>
                    <a:pt x="23" y="25"/>
                  </a:cubicBezTo>
                  <a:cubicBezTo>
                    <a:pt x="24" y="26"/>
                    <a:pt x="25" y="25"/>
                    <a:pt x="25" y="24"/>
                  </a:cubicBezTo>
                  <a:cubicBezTo>
                    <a:pt x="27" y="15"/>
                    <a:pt x="12" y="3"/>
                    <a:pt x="2" y="0"/>
                  </a:cubicBezTo>
                  <a:cubicBezTo>
                    <a:pt x="1"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33" name="Freeform 500">
              <a:extLst>
                <a:ext uri="{FF2B5EF4-FFF2-40B4-BE49-F238E27FC236}">
                  <a16:creationId xmlns:a16="http://schemas.microsoft.com/office/drawing/2014/main" id="{A03F8018-41E8-8C00-C990-EC9E8ACD327A}"/>
                </a:ext>
              </a:extLst>
            </p:cNvPr>
            <p:cNvSpPr>
              <a:spLocks/>
            </p:cNvSpPr>
            <p:nvPr/>
          </p:nvSpPr>
          <p:spPr bwMode="auto">
            <a:xfrm>
              <a:off x="3937" y="3237"/>
              <a:ext cx="54" cy="71"/>
            </a:xfrm>
            <a:custGeom>
              <a:avLst/>
              <a:gdLst>
                <a:gd name="T0" fmla="*/ 135 w 18"/>
                <a:gd name="T1" fmla="*/ 197 h 22"/>
                <a:gd name="T2" fmla="*/ 27 w 18"/>
                <a:gd name="T3" fmla="*/ 707 h 22"/>
                <a:gd name="T4" fmla="*/ 81 w 18"/>
                <a:gd name="T5" fmla="*/ 739 h 22"/>
                <a:gd name="T6" fmla="*/ 108 w 18"/>
                <a:gd name="T7" fmla="*/ 678 h 22"/>
                <a:gd name="T8" fmla="*/ 216 w 18"/>
                <a:gd name="T9" fmla="*/ 271 h 22"/>
                <a:gd name="T10" fmla="*/ 432 w 18"/>
                <a:gd name="T11" fmla="*/ 103 h 22"/>
                <a:gd name="T12" fmla="*/ 486 w 18"/>
                <a:gd name="T13" fmla="*/ 61 h 22"/>
                <a:gd name="T14" fmla="*/ 432 w 18"/>
                <a:gd name="T15" fmla="*/ 0 h 22"/>
                <a:gd name="T16" fmla="*/ 135 w 18"/>
                <a:gd name="T17" fmla="*/ 197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22">
                  <a:moveTo>
                    <a:pt x="5" y="6"/>
                  </a:moveTo>
                  <a:cubicBezTo>
                    <a:pt x="2" y="10"/>
                    <a:pt x="0" y="16"/>
                    <a:pt x="1" y="21"/>
                  </a:cubicBezTo>
                  <a:cubicBezTo>
                    <a:pt x="2" y="22"/>
                    <a:pt x="2" y="22"/>
                    <a:pt x="3" y="22"/>
                  </a:cubicBezTo>
                  <a:cubicBezTo>
                    <a:pt x="4" y="22"/>
                    <a:pt x="4" y="21"/>
                    <a:pt x="4" y="20"/>
                  </a:cubicBezTo>
                  <a:cubicBezTo>
                    <a:pt x="4" y="16"/>
                    <a:pt x="5" y="11"/>
                    <a:pt x="8" y="8"/>
                  </a:cubicBezTo>
                  <a:cubicBezTo>
                    <a:pt x="10" y="5"/>
                    <a:pt x="13" y="3"/>
                    <a:pt x="16" y="3"/>
                  </a:cubicBezTo>
                  <a:cubicBezTo>
                    <a:pt x="17" y="3"/>
                    <a:pt x="18" y="3"/>
                    <a:pt x="18" y="2"/>
                  </a:cubicBezTo>
                  <a:cubicBezTo>
                    <a:pt x="18" y="1"/>
                    <a:pt x="17" y="0"/>
                    <a:pt x="16" y="0"/>
                  </a:cubicBezTo>
                  <a:cubicBezTo>
                    <a:pt x="12" y="0"/>
                    <a:pt x="8" y="2"/>
                    <a:pt x="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34" name="Freeform 501">
              <a:extLst>
                <a:ext uri="{FF2B5EF4-FFF2-40B4-BE49-F238E27FC236}">
                  <a16:creationId xmlns:a16="http://schemas.microsoft.com/office/drawing/2014/main" id="{8F22EE23-BCD8-2617-13F3-B4E1936F0518}"/>
                </a:ext>
              </a:extLst>
            </p:cNvPr>
            <p:cNvSpPr>
              <a:spLocks/>
            </p:cNvSpPr>
            <p:nvPr/>
          </p:nvSpPr>
          <p:spPr bwMode="auto">
            <a:xfrm>
              <a:off x="2894" y="1053"/>
              <a:ext cx="24" cy="235"/>
            </a:xfrm>
            <a:custGeom>
              <a:avLst/>
              <a:gdLst>
                <a:gd name="T0" fmla="*/ 54 w 8"/>
                <a:gd name="T1" fmla="*/ 0 h 73"/>
                <a:gd name="T2" fmla="*/ 27 w 8"/>
                <a:gd name="T3" fmla="*/ 61 h 73"/>
                <a:gd name="T4" fmla="*/ 0 w 8"/>
                <a:gd name="T5" fmla="*/ 2373 h 73"/>
                <a:gd name="T6" fmla="*/ 27 w 8"/>
                <a:gd name="T7" fmla="*/ 2405 h 73"/>
                <a:gd name="T8" fmla="*/ 81 w 8"/>
                <a:gd name="T9" fmla="*/ 2373 h 73"/>
                <a:gd name="T10" fmla="*/ 108 w 8"/>
                <a:gd name="T11" fmla="*/ 32 h 73"/>
                <a:gd name="T12" fmla="*/ 54 w 8"/>
                <a:gd name="T13" fmla="*/ 0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73">
                  <a:moveTo>
                    <a:pt x="2" y="0"/>
                  </a:moveTo>
                  <a:cubicBezTo>
                    <a:pt x="2" y="0"/>
                    <a:pt x="1" y="1"/>
                    <a:pt x="1" y="2"/>
                  </a:cubicBezTo>
                  <a:cubicBezTo>
                    <a:pt x="3" y="11"/>
                    <a:pt x="5" y="51"/>
                    <a:pt x="0" y="71"/>
                  </a:cubicBezTo>
                  <a:cubicBezTo>
                    <a:pt x="0" y="71"/>
                    <a:pt x="1" y="72"/>
                    <a:pt x="1" y="72"/>
                  </a:cubicBezTo>
                  <a:cubicBezTo>
                    <a:pt x="2" y="73"/>
                    <a:pt x="3" y="72"/>
                    <a:pt x="3" y="71"/>
                  </a:cubicBezTo>
                  <a:cubicBezTo>
                    <a:pt x="8" y="52"/>
                    <a:pt x="6" y="11"/>
                    <a:pt x="4" y="1"/>
                  </a:cubicBezTo>
                  <a:cubicBezTo>
                    <a:pt x="4" y="0"/>
                    <a:pt x="3" y="0"/>
                    <a:pt x="2"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35" name="Freeform 502">
              <a:extLst>
                <a:ext uri="{FF2B5EF4-FFF2-40B4-BE49-F238E27FC236}">
                  <a16:creationId xmlns:a16="http://schemas.microsoft.com/office/drawing/2014/main" id="{2BF71A9D-B8C2-1136-E4D2-86ABF0BCF886}"/>
                </a:ext>
              </a:extLst>
            </p:cNvPr>
            <p:cNvSpPr>
              <a:spLocks/>
            </p:cNvSpPr>
            <p:nvPr/>
          </p:nvSpPr>
          <p:spPr bwMode="auto">
            <a:xfrm>
              <a:off x="2381" y="1044"/>
              <a:ext cx="42" cy="167"/>
            </a:xfrm>
            <a:custGeom>
              <a:avLst/>
              <a:gdLst>
                <a:gd name="T0" fmla="*/ 54 w 14"/>
                <a:gd name="T1" fmla="*/ 32 h 52"/>
                <a:gd name="T2" fmla="*/ 135 w 14"/>
                <a:gd name="T3" fmla="*/ 690 h 52"/>
                <a:gd name="T4" fmla="*/ 189 w 14"/>
                <a:gd name="T5" fmla="*/ 928 h 52"/>
                <a:gd name="T6" fmla="*/ 216 w 14"/>
                <a:gd name="T7" fmla="*/ 1156 h 52"/>
                <a:gd name="T8" fmla="*/ 243 w 14"/>
                <a:gd name="T9" fmla="*/ 1362 h 52"/>
                <a:gd name="T10" fmla="*/ 270 w 14"/>
                <a:gd name="T11" fmla="*/ 1497 h 52"/>
                <a:gd name="T12" fmla="*/ 297 w 14"/>
                <a:gd name="T13" fmla="*/ 1660 h 52"/>
                <a:gd name="T14" fmla="*/ 351 w 14"/>
                <a:gd name="T15" fmla="*/ 1721 h 52"/>
                <a:gd name="T16" fmla="*/ 378 w 14"/>
                <a:gd name="T17" fmla="*/ 1660 h 52"/>
                <a:gd name="T18" fmla="*/ 351 w 14"/>
                <a:gd name="T19" fmla="*/ 1455 h 52"/>
                <a:gd name="T20" fmla="*/ 297 w 14"/>
                <a:gd name="T21" fmla="*/ 1320 h 52"/>
                <a:gd name="T22" fmla="*/ 297 w 14"/>
                <a:gd name="T23" fmla="*/ 1156 h 52"/>
                <a:gd name="T24" fmla="*/ 270 w 14"/>
                <a:gd name="T25" fmla="*/ 896 h 52"/>
                <a:gd name="T26" fmla="*/ 189 w 14"/>
                <a:gd name="T27" fmla="*/ 662 h 52"/>
                <a:gd name="T28" fmla="*/ 135 w 14"/>
                <a:gd name="T29" fmla="*/ 61 h 52"/>
                <a:gd name="T30" fmla="*/ 108 w 14"/>
                <a:gd name="T31" fmla="*/ 0 h 52"/>
                <a:gd name="T32" fmla="*/ 54 w 14"/>
                <a:gd name="T33" fmla="*/ 32 h 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52">
                  <a:moveTo>
                    <a:pt x="2" y="1"/>
                  </a:moveTo>
                  <a:cubicBezTo>
                    <a:pt x="0" y="8"/>
                    <a:pt x="2" y="15"/>
                    <a:pt x="5" y="21"/>
                  </a:cubicBezTo>
                  <a:cubicBezTo>
                    <a:pt x="7" y="28"/>
                    <a:pt x="7" y="28"/>
                    <a:pt x="7" y="28"/>
                  </a:cubicBezTo>
                  <a:cubicBezTo>
                    <a:pt x="8" y="35"/>
                    <a:pt x="8" y="35"/>
                    <a:pt x="8" y="35"/>
                  </a:cubicBezTo>
                  <a:cubicBezTo>
                    <a:pt x="9" y="41"/>
                    <a:pt x="9" y="41"/>
                    <a:pt x="9" y="41"/>
                  </a:cubicBezTo>
                  <a:cubicBezTo>
                    <a:pt x="10" y="45"/>
                    <a:pt x="10" y="45"/>
                    <a:pt x="10" y="45"/>
                  </a:cubicBezTo>
                  <a:cubicBezTo>
                    <a:pt x="10" y="47"/>
                    <a:pt x="11" y="49"/>
                    <a:pt x="11" y="50"/>
                  </a:cubicBezTo>
                  <a:cubicBezTo>
                    <a:pt x="11" y="51"/>
                    <a:pt x="12" y="52"/>
                    <a:pt x="13" y="52"/>
                  </a:cubicBezTo>
                  <a:cubicBezTo>
                    <a:pt x="14" y="52"/>
                    <a:pt x="14" y="51"/>
                    <a:pt x="14" y="50"/>
                  </a:cubicBezTo>
                  <a:cubicBezTo>
                    <a:pt x="14" y="48"/>
                    <a:pt x="13" y="46"/>
                    <a:pt x="13" y="44"/>
                  </a:cubicBezTo>
                  <a:cubicBezTo>
                    <a:pt x="11" y="40"/>
                    <a:pt x="11" y="40"/>
                    <a:pt x="11" y="40"/>
                  </a:cubicBezTo>
                  <a:cubicBezTo>
                    <a:pt x="11" y="35"/>
                    <a:pt x="11" y="35"/>
                    <a:pt x="11" y="35"/>
                  </a:cubicBezTo>
                  <a:cubicBezTo>
                    <a:pt x="10" y="27"/>
                    <a:pt x="10" y="27"/>
                    <a:pt x="10" y="27"/>
                  </a:cubicBezTo>
                  <a:cubicBezTo>
                    <a:pt x="7" y="20"/>
                    <a:pt x="7" y="20"/>
                    <a:pt x="7" y="20"/>
                  </a:cubicBezTo>
                  <a:cubicBezTo>
                    <a:pt x="5" y="14"/>
                    <a:pt x="3" y="8"/>
                    <a:pt x="5" y="2"/>
                  </a:cubicBezTo>
                  <a:cubicBezTo>
                    <a:pt x="5" y="1"/>
                    <a:pt x="5" y="1"/>
                    <a:pt x="4" y="0"/>
                  </a:cubicBezTo>
                  <a:cubicBezTo>
                    <a:pt x="3" y="0"/>
                    <a:pt x="2" y="1"/>
                    <a:pt x="2"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36" name="Freeform 503">
              <a:extLst>
                <a:ext uri="{FF2B5EF4-FFF2-40B4-BE49-F238E27FC236}">
                  <a16:creationId xmlns:a16="http://schemas.microsoft.com/office/drawing/2014/main" id="{2A6236EC-C8FD-37A0-1FB7-D872AFAC0625}"/>
                </a:ext>
              </a:extLst>
            </p:cNvPr>
            <p:cNvSpPr>
              <a:spLocks/>
            </p:cNvSpPr>
            <p:nvPr/>
          </p:nvSpPr>
          <p:spPr bwMode="auto">
            <a:xfrm>
              <a:off x="2851" y="2471"/>
              <a:ext cx="103" cy="447"/>
            </a:xfrm>
            <a:custGeom>
              <a:avLst/>
              <a:gdLst>
                <a:gd name="T0" fmla="*/ 479 w 34"/>
                <a:gd name="T1" fmla="*/ 0 h 139"/>
                <a:gd name="T2" fmla="*/ 27 w 34"/>
                <a:gd name="T3" fmla="*/ 601 h 139"/>
                <a:gd name="T4" fmla="*/ 248 w 34"/>
                <a:gd name="T5" fmla="*/ 4094 h 139"/>
                <a:gd name="T6" fmla="*/ 670 w 34"/>
                <a:gd name="T7" fmla="*/ 4261 h 139"/>
                <a:gd name="T8" fmla="*/ 918 w 34"/>
                <a:gd name="T9" fmla="*/ 402 h 139"/>
                <a:gd name="T10" fmla="*/ 479 w 34"/>
                <a:gd name="T11" fmla="*/ 0 h 1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139">
                  <a:moveTo>
                    <a:pt x="17" y="0"/>
                  </a:moveTo>
                  <a:cubicBezTo>
                    <a:pt x="8" y="0"/>
                    <a:pt x="0" y="4"/>
                    <a:pt x="1" y="18"/>
                  </a:cubicBezTo>
                  <a:cubicBezTo>
                    <a:pt x="1" y="33"/>
                    <a:pt x="9" y="107"/>
                    <a:pt x="9" y="123"/>
                  </a:cubicBezTo>
                  <a:cubicBezTo>
                    <a:pt x="9" y="139"/>
                    <a:pt x="24" y="128"/>
                    <a:pt x="24" y="128"/>
                  </a:cubicBezTo>
                  <a:cubicBezTo>
                    <a:pt x="24" y="128"/>
                    <a:pt x="34" y="19"/>
                    <a:pt x="33" y="12"/>
                  </a:cubicBezTo>
                  <a:cubicBezTo>
                    <a:pt x="33" y="6"/>
                    <a:pt x="26" y="0"/>
                    <a:pt x="17" y="0"/>
                  </a:cubicBezTo>
                  <a:close/>
                </a:path>
              </a:pathLst>
            </a:custGeom>
            <a:solidFill>
              <a:srgbClr val="897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37" name="Freeform 504">
              <a:extLst>
                <a:ext uri="{FF2B5EF4-FFF2-40B4-BE49-F238E27FC236}">
                  <a16:creationId xmlns:a16="http://schemas.microsoft.com/office/drawing/2014/main" id="{A725375D-0F23-7D02-1E6F-2C259F669E70}"/>
                </a:ext>
              </a:extLst>
            </p:cNvPr>
            <p:cNvSpPr>
              <a:spLocks noEditPoints="1"/>
            </p:cNvSpPr>
            <p:nvPr/>
          </p:nvSpPr>
          <p:spPr bwMode="auto">
            <a:xfrm>
              <a:off x="2848" y="2468"/>
              <a:ext cx="109" cy="438"/>
            </a:xfrm>
            <a:custGeom>
              <a:avLst/>
              <a:gdLst>
                <a:gd name="T0" fmla="*/ 136 w 36"/>
                <a:gd name="T1" fmla="*/ 167 h 136"/>
                <a:gd name="T2" fmla="*/ 0 w 36"/>
                <a:gd name="T3" fmla="*/ 631 h 136"/>
                <a:gd name="T4" fmla="*/ 109 w 36"/>
                <a:gd name="T5" fmla="*/ 2074 h 136"/>
                <a:gd name="T6" fmla="*/ 221 w 36"/>
                <a:gd name="T7" fmla="*/ 4138 h 136"/>
                <a:gd name="T8" fmla="*/ 330 w 36"/>
                <a:gd name="T9" fmla="*/ 4438 h 136"/>
                <a:gd name="T10" fmla="*/ 724 w 36"/>
                <a:gd name="T11" fmla="*/ 4345 h 136"/>
                <a:gd name="T12" fmla="*/ 751 w 36"/>
                <a:gd name="T13" fmla="*/ 4306 h 136"/>
                <a:gd name="T14" fmla="*/ 999 w 36"/>
                <a:gd name="T15" fmla="*/ 435 h 136"/>
                <a:gd name="T16" fmla="*/ 506 w 36"/>
                <a:gd name="T17" fmla="*/ 0 h 136"/>
                <a:gd name="T18" fmla="*/ 136 w 36"/>
                <a:gd name="T19" fmla="*/ 167 h 136"/>
                <a:gd name="T20" fmla="*/ 385 w 36"/>
                <a:gd name="T21" fmla="*/ 4377 h 136"/>
                <a:gd name="T22" fmla="*/ 303 w 36"/>
                <a:gd name="T23" fmla="*/ 4138 h 136"/>
                <a:gd name="T24" fmla="*/ 194 w 36"/>
                <a:gd name="T25" fmla="*/ 2074 h 136"/>
                <a:gd name="T26" fmla="*/ 82 w 36"/>
                <a:gd name="T27" fmla="*/ 631 h 136"/>
                <a:gd name="T28" fmla="*/ 194 w 36"/>
                <a:gd name="T29" fmla="*/ 238 h 136"/>
                <a:gd name="T30" fmla="*/ 506 w 36"/>
                <a:gd name="T31" fmla="*/ 103 h 136"/>
                <a:gd name="T32" fmla="*/ 917 w 36"/>
                <a:gd name="T33" fmla="*/ 467 h 136"/>
                <a:gd name="T34" fmla="*/ 917 w 36"/>
                <a:gd name="T35" fmla="*/ 467 h 136"/>
                <a:gd name="T36" fmla="*/ 669 w 36"/>
                <a:gd name="T37" fmla="*/ 4274 h 136"/>
                <a:gd name="T38" fmla="*/ 385 w 36"/>
                <a:gd name="T39" fmla="*/ 4377 h 1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6" h="136">
                  <a:moveTo>
                    <a:pt x="5" y="5"/>
                  </a:moveTo>
                  <a:cubicBezTo>
                    <a:pt x="1" y="8"/>
                    <a:pt x="0" y="13"/>
                    <a:pt x="0" y="19"/>
                  </a:cubicBezTo>
                  <a:cubicBezTo>
                    <a:pt x="0" y="26"/>
                    <a:pt x="2" y="43"/>
                    <a:pt x="4" y="62"/>
                  </a:cubicBezTo>
                  <a:cubicBezTo>
                    <a:pt x="6" y="87"/>
                    <a:pt x="8" y="115"/>
                    <a:pt x="8" y="124"/>
                  </a:cubicBezTo>
                  <a:cubicBezTo>
                    <a:pt x="8" y="129"/>
                    <a:pt x="10" y="132"/>
                    <a:pt x="12" y="133"/>
                  </a:cubicBezTo>
                  <a:cubicBezTo>
                    <a:pt x="18" y="136"/>
                    <a:pt x="25" y="131"/>
                    <a:pt x="26" y="130"/>
                  </a:cubicBezTo>
                  <a:cubicBezTo>
                    <a:pt x="26" y="130"/>
                    <a:pt x="27" y="129"/>
                    <a:pt x="27" y="129"/>
                  </a:cubicBezTo>
                  <a:cubicBezTo>
                    <a:pt x="27" y="124"/>
                    <a:pt x="36" y="20"/>
                    <a:pt x="36" y="13"/>
                  </a:cubicBezTo>
                  <a:cubicBezTo>
                    <a:pt x="35" y="6"/>
                    <a:pt x="27" y="0"/>
                    <a:pt x="18" y="0"/>
                  </a:cubicBezTo>
                  <a:cubicBezTo>
                    <a:pt x="12" y="0"/>
                    <a:pt x="8" y="1"/>
                    <a:pt x="5" y="5"/>
                  </a:cubicBezTo>
                  <a:close/>
                  <a:moveTo>
                    <a:pt x="14" y="131"/>
                  </a:moveTo>
                  <a:cubicBezTo>
                    <a:pt x="12" y="130"/>
                    <a:pt x="11" y="127"/>
                    <a:pt x="11" y="124"/>
                  </a:cubicBezTo>
                  <a:cubicBezTo>
                    <a:pt x="11" y="115"/>
                    <a:pt x="9" y="87"/>
                    <a:pt x="7" y="62"/>
                  </a:cubicBezTo>
                  <a:cubicBezTo>
                    <a:pt x="5" y="43"/>
                    <a:pt x="3" y="26"/>
                    <a:pt x="3" y="19"/>
                  </a:cubicBezTo>
                  <a:cubicBezTo>
                    <a:pt x="3" y="14"/>
                    <a:pt x="4" y="9"/>
                    <a:pt x="7" y="7"/>
                  </a:cubicBezTo>
                  <a:cubicBezTo>
                    <a:pt x="9" y="4"/>
                    <a:pt x="13" y="3"/>
                    <a:pt x="18" y="3"/>
                  </a:cubicBezTo>
                  <a:cubicBezTo>
                    <a:pt x="26" y="3"/>
                    <a:pt x="32" y="8"/>
                    <a:pt x="33" y="14"/>
                  </a:cubicBezTo>
                  <a:cubicBezTo>
                    <a:pt x="33" y="14"/>
                    <a:pt x="33" y="14"/>
                    <a:pt x="33" y="14"/>
                  </a:cubicBezTo>
                  <a:cubicBezTo>
                    <a:pt x="33" y="23"/>
                    <a:pt x="27" y="91"/>
                    <a:pt x="24" y="128"/>
                  </a:cubicBezTo>
                  <a:cubicBezTo>
                    <a:pt x="21" y="129"/>
                    <a:pt x="16" y="132"/>
                    <a:pt x="14" y="13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38" name="Freeform 505">
              <a:extLst>
                <a:ext uri="{FF2B5EF4-FFF2-40B4-BE49-F238E27FC236}">
                  <a16:creationId xmlns:a16="http://schemas.microsoft.com/office/drawing/2014/main" id="{596E64EB-6EF0-D69D-739F-03398A114FDA}"/>
                </a:ext>
              </a:extLst>
            </p:cNvPr>
            <p:cNvSpPr>
              <a:spLocks/>
            </p:cNvSpPr>
            <p:nvPr/>
          </p:nvSpPr>
          <p:spPr bwMode="auto">
            <a:xfrm>
              <a:off x="2016" y="1330"/>
              <a:ext cx="36" cy="215"/>
            </a:xfrm>
            <a:custGeom>
              <a:avLst/>
              <a:gdLst>
                <a:gd name="T0" fmla="*/ 54 w 12"/>
                <a:gd name="T1" fmla="*/ 266 h 67"/>
                <a:gd name="T2" fmla="*/ 108 w 12"/>
                <a:gd name="T3" fmla="*/ 1884 h 67"/>
                <a:gd name="T4" fmla="*/ 243 w 12"/>
                <a:gd name="T5" fmla="*/ 1855 h 67"/>
                <a:gd name="T6" fmla="*/ 108 w 12"/>
                <a:gd name="T7" fmla="*/ 0 h 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7">
                  <a:moveTo>
                    <a:pt x="2" y="8"/>
                  </a:moveTo>
                  <a:cubicBezTo>
                    <a:pt x="3" y="23"/>
                    <a:pt x="0" y="42"/>
                    <a:pt x="4" y="57"/>
                  </a:cubicBezTo>
                  <a:cubicBezTo>
                    <a:pt x="6" y="66"/>
                    <a:pt x="12" y="67"/>
                    <a:pt x="9" y="56"/>
                  </a:cubicBezTo>
                  <a:cubicBezTo>
                    <a:pt x="5" y="39"/>
                    <a:pt x="9" y="16"/>
                    <a:pt x="4" y="0"/>
                  </a:cubicBezTo>
                </a:path>
              </a:pathLst>
            </a:custGeom>
            <a:solidFill>
              <a:srgbClr val="B6AC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39" name="Freeform 506">
              <a:extLst>
                <a:ext uri="{FF2B5EF4-FFF2-40B4-BE49-F238E27FC236}">
                  <a16:creationId xmlns:a16="http://schemas.microsoft.com/office/drawing/2014/main" id="{B71F6E2F-3365-773C-16AA-4CC2AB162265}"/>
                </a:ext>
              </a:extLst>
            </p:cNvPr>
            <p:cNvSpPr>
              <a:spLocks/>
            </p:cNvSpPr>
            <p:nvPr/>
          </p:nvSpPr>
          <p:spPr bwMode="auto">
            <a:xfrm>
              <a:off x="2016" y="1323"/>
              <a:ext cx="36" cy="219"/>
            </a:xfrm>
            <a:custGeom>
              <a:avLst/>
              <a:gdLst>
                <a:gd name="T0" fmla="*/ 81 w 12"/>
                <a:gd name="T1" fmla="*/ 0 h 68"/>
                <a:gd name="T2" fmla="*/ 54 w 12"/>
                <a:gd name="T3" fmla="*/ 61 h 68"/>
                <a:gd name="T4" fmla="*/ 162 w 12"/>
                <a:gd name="T5" fmla="*/ 1069 h 68"/>
                <a:gd name="T6" fmla="*/ 216 w 12"/>
                <a:gd name="T7" fmla="*/ 1939 h 68"/>
                <a:gd name="T8" fmla="*/ 216 w 12"/>
                <a:gd name="T9" fmla="*/ 2135 h 68"/>
                <a:gd name="T10" fmla="*/ 135 w 12"/>
                <a:gd name="T11" fmla="*/ 1971 h 68"/>
                <a:gd name="T12" fmla="*/ 108 w 12"/>
                <a:gd name="T13" fmla="*/ 841 h 68"/>
                <a:gd name="T14" fmla="*/ 108 w 12"/>
                <a:gd name="T15" fmla="*/ 332 h 68"/>
                <a:gd name="T16" fmla="*/ 54 w 12"/>
                <a:gd name="T17" fmla="*/ 300 h 68"/>
                <a:gd name="T18" fmla="*/ 27 w 12"/>
                <a:gd name="T19" fmla="*/ 332 h 68"/>
                <a:gd name="T20" fmla="*/ 27 w 12"/>
                <a:gd name="T21" fmla="*/ 841 h 68"/>
                <a:gd name="T22" fmla="*/ 54 w 12"/>
                <a:gd name="T23" fmla="*/ 2003 h 68"/>
                <a:gd name="T24" fmla="*/ 243 w 12"/>
                <a:gd name="T25" fmla="*/ 2242 h 68"/>
                <a:gd name="T26" fmla="*/ 297 w 12"/>
                <a:gd name="T27" fmla="*/ 1939 h 68"/>
                <a:gd name="T28" fmla="*/ 243 w 12"/>
                <a:gd name="T29" fmla="*/ 1069 h 68"/>
                <a:gd name="T30" fmla="*/ 135 w 12"/>
                <a:gd name="T31" fmla="*/ 32 h 68"/>
                <a:gd name="T32" fmla="*/ 81 w 12"/>
                <a:gd name="T33" fmla="*/ 0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 h="68">
                  <a:moveTo>
                    <a:pt x="3" y="0"/>
                  </a:moveTo>
                  <a:cubicBezTo>
                    <a:pt x="3" y="1"/>
                    <a:pt x="2" y="1"/>
                    <a:pt x="2" y="2"/>
                  </a:cubicBezTo>
                  <a:cubicBezTo>
                    <a:pt x="5" y="11"/>
                    <a:pt x="6" y="22"/>
                    <a:pt x="6" y="32"/>
                  </a:cubicBezTo>
                  <a:cubicBezTo>
                    <a:pt x="6" y="41"/>
                    <a:pt x="6" y="50"/>
                    <a:pt x="8" y="58"/>
                  </a:cubicBezTo>
                  <a:cubicBezTo>
                    <a:pt x="9" y="62"/>
                    <a:pt x="8" y="64"/>
                    <a:pt x="8" y="64"/>
                  </a:cubicBezTo>
                  <a:cubicBezTo>
                    <a:pt x="8" y="64"/>
                    <a:pt x="6" y="63"/>
                    <a:pt x="5" y="59"/>
                  </a:cubicBezTo>
                  <a:cubicBezTo>
                    <a:pt x="3" y="49"/>
                    <a:pt x="3" y="37"/>
                    <a:pt x="4" y="25"/>
                  </a:cubicBezTo>
                  <a:cubicBezTo>
                    <a:pt x="4" y="10"/>
                    <a:pt x="4" y="10"/>
                    <a:pt x="4" y="10"/>
                  </a:cubicBezTo>
                  <a:cubicBezTo>
                    <a:pt x="4" y="9"/>
                    <a:pt x="3" y="9"/>
                    <a:pt x="2" y="9"/>
                  </a:cubicBezTo>
                  <a:cubicBezTo>
                    <a:pt x="2" y="9"/>
                    <a:pt x="1" y="9"/>
                    <a:pt x="1" y="10"/>
                  </a:cubicBezTo>
                  <a:cubicBezTo>
                    <a:pt x="1" y="25"/>
                    <a:pt x="1" y="25"/>
                    <a:pt x="1" y="25"/>
                  </a:cubicBezTo>
                  <a:cubicBezTo>
                    <a:pt x="0" y="36"/>
                    <a:pt x="0" y="49"/>
                    <a:pt x="2" y="60"/>
                  </a:cubicBezTo>
                  <a:cubicBezTo>
                    <a:pt x="4" y="65"/>
                    <a:pt x="6" y="68"/>
                    <a:pt x="9" y="67"/>
                  </a:cubicBezTo>
                  <a:cubicBezTo>
                    <a:pt x="10" y="67"/>
                    <a:pt x="12" y="65"/>
                    <a:pt x="11" y="58"/>
                  </a:cubicBezTo>
                  <a:cubicBezTo>
                    <a:pt x="9" y="50"/>
                    <a:pt x="9" y="41"/>
                    <a:pt x="9" y="32"/>
                  </a:cubicBezTo>
                  <a:cubicBezTo>
                    <a:pt x="8" y="21"/>
                    <a:pt x="8" y="10"/>
                    <a:pt x="5" y="1"/>
                  </a:cubicBezTo>
                  <a:cubicBezTo>
                    <a:pt x="5" y="0"/>
                    <a:pt x="4" y="0"/>
                    <a:pt x="3"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40" name="Freeform 507">
              <a:extLst>
                <a:ext uri="{FF2B5EF4-FFF2-40B4-BE49-F238E27FC236}">
                  <a16:creationId xmlns:a16="http://schemas.microsoft.com/office/drawing/2014/main" id="{7F8F2B2F-9C16-5737-E87A-DBC710C57A7B}"/>
                </a:ext>
              </a:extLst>
            </p:cNvPr>
            <p:cNvSpPr>
              <a:spLocks/>
            </p:cNvSpPr>
            <p:nvPr/>
          </p:nvSpPr>
          <p:spPr bwMode="auto">
            <a:xfrm>
              <a:off x="2405" y="1195"/>
              <a:ext cx="64" cy="132"/>
            </a:xfrm>
            <a:custGeom>
              <a:avLst/>
              <a:gdLst>
                <a:gd name="T0" fmla="*/ 140 w 21"/>
                <a:gd name="T1" fmla="*/ 32 h 41"/>
                <a:gd name="T2" fmla="*/ 222 w 21"/>
                <a:gd name="T3" fmla="*/ 1368 h 41"/>
                <a:gd name="T4" fmla="*/ 195 w 21"/>
                <a:gd name="T5" fmla="*/ 0 h 41"/>
                <a:gd name="T6" fmla="*/ 0 60000 65536"/>
                <a:gd name="T7" fmla="*/ 0 60000 65536"/>
                <a:gd name="T8" fmla="*/ 0 60000 65536"/>
              </a:gdLst>
              <a:ahLst/>
              <a:cxnLst>
                <a:cxn ang="T6">
                  <a:pos x="T0" y="T1"/>
                </a:cxn>
                <a:cxn ang="T7">
                  <a:pos x="T2" y="T3"/>
                </a:cxn>
                <a:cxn ang="T8">
                  <a:pos x="T4" y="T5"/>
                </a:cxn>
              </a:cxnLst>
              <a:rect l="0" t="0" r="r" b="b"/>
              <a:pathLst>
                <a:path w="21" h="41">
                  <a:moveTo>
                    <a:pt x="5" y="1"/>
                  </a:moveTo>
                  <a:cubicBezTo>
                    <a:pt x="9" y="12"/>
                    <a:pt x="0" y="34"/>
                    <a:pt x="8" y="41"/>
                  </a:cubicBezTo>
                  <a:cubicBezTo>
                    <a:pt x="21" y="38"/>
                    <a:pt x="8" y="9"/>
                    <a:pt x="7" y="0"/>
                  </a:cubicBezTo>
                </a:path>
              </a:pathLst>
            </a:custGeom>
            <a:solidFill>
              <a:srgbClr val="B6AC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41" name="Freeform 508">
              <a:extLst>
                <a:ext uri="{FF2B5EF4-FFF2-40B4-BE49-F238E27FC236}">
                  <a16:creationId xmlns:a16="http://schemas.microsoft.com/office/drawing/2014/main" id="{CDF9B90F-A5FD-8A77-3531-4A6D07BBCDD1}"/>
                </a:ext>
              </a:extLst>
            </p:cNvPr>
            <p:cNvSpPr>
              <a:spLocks noEditPoints="1"/>
            </p:cNvSpPr>
            <p:nvPr/>
          </p:nvSpPr>
          <p:spPr bwMode="auto">
            <a:xfrm>
              <a:off x="2411" y="1188"/>
              <a:ext cx="48" cy="142"/>
            </a:xfrm>
            <a:custGeom>
              <a:avLst/>
              <a:gdLst>
                <a:gd name="T0" fmla="*/ 108 w 16"/>
                <a:gd name="T1" fmla="*/ 32 h 44"/>
                <a:gd name="T2" fmla="*/ 81 w 16"/>
                <a:gd name="T3" fmla="*/ 61 h 44"/>
                <a:gd name="T4" fmla="*/ 81 w 16"/>
                <a:gd name="T5" fmla="*/ 61 h 44"/>
                <a:gd name="T6" fmla="*/ 54 w 16"/>
                <a:gd name="T7" fmla="*/ 61 h 44"/>
                <a:gd name="T8" fmla="*/ 27 w 16"/>
                <a:gd name="T9" fmla="*/ 136 h 44"/>
                <a:gd name="T10" fmla="*/ 54 w 16"/>
                <a:gd name="T11" fmla="*/ 707 h 44"/>
                <a:gd name="T12" fmla="*/ 135 w 16"/>
                <a:gd name="T13" fmla="*/ 1478 h 44"/>
                <a:gd name="T14" fmla="*/ 162 w 16"/>
                <a:gd name="T15" fmla="*/ 1478 h 44"/>
                <a:gd name="T16" fmla="*/ 324 w 16"/>
                <a:gd name="T17" fmla="*/ 1343 h 44"/>
                <a:gd name="T18" fmla="*/ 243 w 16"/>
                <a:gd name="T19" fmla="*/ 374 h 44"/>
                <a:gd name="T20" fmla="*/ 162 w 16"/>
                <a:gd name="T21" fmla="*/ 61 h 44"/>
                <a:gd name="T22" fmla="*/ 108 w 16"/>
                <a:gd name="T23" fmla="*/ 32 h 44"/>
                <a:gd name="T24" fmla="*/ 108 w 16"/>
                <a:gd name="T25" fmla="*/ 1042 h 44"/>
                <a:gd name="T26" fmla="*/ 135 w 16"/>
                <a:gd name="T27" fmla="*/ 707 h 44"/>
                <a:gd name="T28" fmla="*/ 135 w 16"/>
                <a:gd name="T29" fmla="*/ 374 h 44"/>
                <a:gd name="T30" fmla="*/ 135 w 16"/>
                <a:gd name="T31" fmla="*/ 332 h 44"/>
                <a:gd name="T32" fmla="*/ 162 w 16"/>
                <a:gd name="T33" fmla="*/ 407 h 44"/>
                <a:gd name="T34" fmla="*/ 270 w 16"/>
                <a:gd name="T35" fmla="*/ 1113 h 44"/>
                <a:gd name="T36" fmla="*/ 243 w 16"/>
                <a:gd name="T37" fmla="*/ 1314 h 44"/>
                <a:gd name="T38" fmla="*/ 162 w 16"/>
                <a:gd name="T39" fmla="*/ 1375 h 44"/>
                <a:gd name="T40" fmla="*/ 108 w 16"/>
                <a:gd name="T41" fmla="*/ 1042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 h="44">
                  <a:moveTo>
                    <a:pt x="4" y="1"/>
                  </a:moveTo>
                  <a:cubicBezTo>
                    <a:pt x="4" y="1"/>
                    <a:pt x="3" y="1"/>
                    <a:pt x="3" y="2"/>
                  </a:cubicBezTo>
                  <a:cubicBezTo>
                    <a:pt x="3" y="2"/>
                    <a:pt x="3" y="2"/>
                    <a:pt x="3" y="2"/>
                  </a:cubicBezTo>
                  <a:cubicBezTo>
                    <a:pt x="3" y="2"/>
                    <a:pt x="3" y="2"/>
                    <a:pt x="2" y="2"/>
                  </a:cubicBezTo>
                  <a:cubicBezTo>
                    <a:pt x="1" y="2"/>
                    <a:pt x="1" y="3"/>
                    <a:pt x="1" y="4"/>
                  </a:cubicBezTo>
                  <a:cubicBezTo>
                    <a:pt x="3" y="8"/>
                    <a:pt x="2" y="15"/>
                    <a:pt x="2" y="21"/>
                  </a:cubicBezTo>
                  <a:cubicBezTo>
                    <a:pt x="1" y="31"/>
                    <a:pt x="0" y="40"/>
                    <a:pt x="5" y="44"/>
                  </a:cubicBezTo>
                  <a:cubicBezTo>
                    <a:pt x="5" y="44"/>
                    <a:pt x="6" y="44"/>
                    <a:pt x="6" y="44"/>
                  </a:cubicBezTo>
                  <a:cubicBezTo>
                    <a:pt x="9" y="44"/>
                    <a:pt x="11" y="42"/>
                    <a:pt x="12" y="40"/>
                  </a:cubicBezTo>
                  <a:cubicBezTo>
                    <a:pt x="16" y="34"/>
                    <a:pt x="12" y="21"/>
                    <a:pt x="9" y="11"/>
                  </a:cubicBezTo>
                  <a:cubicBezTo>
                    <a:pt x="6" y="2"/>
                    <a:pt x="6" y="2"/>
                    <a:pt x="6" y="2"/>
                  </a:cubicBezTo>
                  <a:cubicBezTo>
                    <a:pt x="6" y="1"/>
                    <a:pt x="5" y="0"/>
                    <a:pt x="4" y="1"/>
                  </a:cubicBezTo>
                  <a:close/>
                  <a:moveTo>
                    <a:pt x="4" y="31"/>
                  </a:moveTo>
                  <a:cubicBezTo>
                    <a:pt x="4" y="28"/>
                    <a:pt x="4" y="25"/>
                    <a:pt x="5" y="21"/>
                  </a:cubicBezTo>
                  <a:cubicBezTo>
                    <a:pt x="5" y="18"/>
                    <a:pt x="5" y="14"/>
                    <a:pt x="5" y="11"/>
                  </a:cubicBezTo>
                  <a:cubicBezTo>
                    <a:pt x="5" y="11"/>
                    <a:pt x="5" y="10"/>
                    <a:pt x="5" y="10"/>
                  </a:cubicBezTo>
                  <a:cubicBezTo>
                    <a:pt x="5" y="11"/>
                    <a:pt x="6" y="12"/>
                    <a:pt x="6" y="12"/>
                  </a:cubicBezTo>
                  <a:cubicBezTo>
                    <a:pt x="8" y="19"/>
                    <a:pt x="10" y="27"/>
                    <a:pt x="10" y="33"/>
                  </a:cubicBezTo>
                  <a:cubicBezTo>
                    <a:pt x="10" y="35"/>
                    <a:pt x="10" y="37"/>
                    <a:pt x="9" y="39"/>
                  </a:cubicBezTo>
                  <a:cubicBezTo>
                    <a:pt x="9" y="40"/>
                    <a:pt x="8" y="40"/>
                    <a:pt x="6" y="41"/>
                  </a:cubicBezTo>
                  <a:cubicBezTo>
                    <a:pt x="5" y="39"/>
                    <a:pt x="4" y="35"/>
                    <a:pt x="4" y="3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42" name="Freeform 509">
              <a:extLst>
                <a:ext uri="{FF2B5EF4-FFF2-40B4-BE49-F238E27FC236}">
                  <a16:creationId xmlns:a16="http://schemas.microsoft.com/office/drawing/2014/main" id="{EAD38F41-AADD-13A9-2E8D-D257FFCBC991}"/>
                </a:ext>
              </a:extLst>
            </p:cNvPr>
            <p:cNvSpPr>
              <a:spLocks/>
            </p:cNvSpPr>
            <p:nvPr/>
          </p:nvSpPr>
          <p:spPr bwMode="auto">
            <a:xfrm>
              <a:off x="2779" y="1275"/>
              <a:ext cx="121" cy="90"/>
            </a:xfrm>
            <a:custGeom>
              <a:avLst/>
              <a:gdLst>
                <a:gd name="T0" fmla="*/ 1107 w 40"/>
                <a:gd name="T1" fmla="*/ 196 h 28"/>
                <a:gd name="T2" fmla="*/ 54 w 40"/>
                <a:gd name="T3" fmla="*/ 434 h 28"/>
                <a:gd name="T4" fmla="*/ 614 w 40"/>
                <a:gd name="T5" fmla="*/ 630 h 28"/>
                <a:gd name="T6" fmla="*/ 1053 w 40"/>
                <a:gd name="T7" fmla="*/ 569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0" h="28">
                  <a:moveTo>
                    <a:pt x="40" y="6"/>
                  </a:moveTo>
                  <a:cubicBezTo>
                    <a:pt x="34" y="28"/>
                    <a:pt x="5" y="0"/>
                    <a:pt x="2" y="13"/>
                  </a:cubicBezTo>
                  <a:cubicBezTo>
                    <a:pt x="0" y="21"/>
                    <a:pt x="18" y="18"/>
                    <a:pt x="22" y="19"/>
                  </a:cubicBezTo>
                  <a:cubicBezTo>
                    <a:pt x="29" y="20"/>
                    <a:pt x="31" y="25"/>
                    <a:pt x="38" y="17"/>
                  </a:cubicBezTo>
                </a:path>
              </a:pathLst>
            </a:custGeom>
            <a:solidFill>
              <a:srgbClr val="B6AC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43" name="Freeform 510">
              <a:extLst>
                <a:ext uri="{FF2B5EF4-FFF2-40B4-BE49-F238E27FC236}">
                  <a16:creationId xmlns:a16="http://schemas.microsoft.com/office/drawing/2014/main" id="{52F3368D-402E-EC0B-ED43-7C0324B7E451}"/>
                </a:ext>
              </a:extLst>
            </p:cNvPr>
            <p:cNvSpPr>
              <a:spLocks/>
            </p:cNvSpPr>
            <p:nvPr/>
          </p:nvSpPr>
          <p:spPr bwMode="auto">
            <a:xfrm>
              <a:off x="2779" y="1291"/>
              <a:ext cx="124" cy="65"/>
            </a:xfrm>
            <a:custGeom>
              <a:avLst/>
              <a:gdLst>
                <a:gd name="T0" fmla="*/ 1052 w 41"/>
                <a:gd name="T1" fmla="*/ 33 h 20"/>
                <a:gd name="T2" fmla="*/ 944 w 41"/>
                <a:gd name="T3" fmla="*/ 276 h 20"/>
                <a:gd name="T4" fmla="*/ 466 w 41"/>
                <a:gd name="T5" fmla="*/ 211 h 20"/>
                <a:gd name="T6" fmla="*/ 82 w 41"/>
                <a:gd name="T7" fmla="*/ 137 h 20"/>
                <a:gd name="T8" fmla="*/ 0 w 41"/>
                <a:gd name="T9" fmla="*/ 276 h 20"/>
                <a:gd name="T10" fmla="*/ 27 w 41"/>
                <a:gd name="T11" fmla="*/ 413 h 20"/>
                <a:gd name="T12" fmla="*/ 466 w 41"/>
                <a:gd name="T13" fmla="*/ 517 h 20"/>
                <a:gd name="T14" fmla="*/ 587 w 41"/>
                <a:gd name="T15" fmla="*/ 517 h 20"/>
                <a:gd name="T16" fmla="*/ 723 w 41"/>
                <a:gd name="T17" fmla="*/ 582 h 20"/>
                <a:gd name="T18" fmla="*/ 1080 w 41"/>
                <a:gd name="T19" fmla="*/ 445 h 20"/>
                <a:gd name="T20" fmla="*/ 1080 w 41"/>
                <a:gd name="T21" fmla="*/ 380 h 20"/>
                <a:gd name="T22" fmla="*/ 1025 w 41"/>
                <a:gd name="T23" fmla="*/ 380 h 20"/>
                <a:gd name="T24" fmla="*/ 750 w 41"/>
                <a:gd name="T25" fmla="*/ 488 h 20"/>
                <a:gd name="T26" fmla="*/ 614 w 41"/>
                <a:gd name="T27" fmla="*/ 413 h 20"/>
                <a:gd name="T28" fmla="*/ 466 w 41"/>
                <a:gd name="T29" fmla="*/ 413 h 20"/>
                <a:gd name="T30" fmla="*/ 82 w 41"/>
                <a:gd name="T31" fmla="*/ 348 h 20"/>
                <a:gd name="T32" fmla="*/ 82 w 41"/>
                <a:gd name="T33" fmla="*/ 306 h 20"/>
                <a:gd name="T34" fmla="*/ 109 w 41"/>
                <a:gd name="T35" fmla="*/ 244 h 20"/>
                <a:gd name="T36" fmla="*/ 439 w 41"/>
                <a:gd name="T37" fmla="*/ 306 h 20"/>
                <a:gd name="T38" fmla="*/ 971 w 41"/>
                <a:gd name="T39" fmla="*/ 348 h 20"/>
                <a:gd name="T40" fmla="*/ 1134 w 41"/>
                <a:gd name="T41" fmla="*/ 75 h 20"/>
                <a:gd name="T42" fmla="*/ 1107 w 41"/>
                <a:gd name="T43" fmla="*/ 0 h 20"/>
                <a:gd name="T44" fmla="*/ 1052 w 41"/>
                <a:gd name="T45" fmla="*/ 33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1" h="20">
                  <a:moveTo>
                    <a:pt x="38" y="1"/>
                  </a:moveTo>
                  <a:cubicBezTo>
                    <a:pt x="37" y="4"/>
                    <a:pt x="36" y="6"/>
                    <a:pt x="34" y="8"/>
                  </a:cubicBezTo>
                  <a:cubicBezTo>
                    <a:pt x="30" y="10"/>
                    <a:pt x="23" y="8"/>
                    <a:pt x="17" y="6"/>
                  </a:cubicBezTo>
                  <a:cubicBezTo>
                    <a:pt x="11" y="4"/>
                    <a:pt x="6" y="2"/>
                    <a:pt x="3" y="4"/>
                  </a:cubicBezTo>
                  <a:cubicBezTo>
                    <a:pt x="2" y="5"/>
                    <a:pt x="1" y="6"/>
                    <a:pt x="0" y="8"/>
                  </a:cubicBezTo>
                  <a:cubicBezTo>
                    <a:pt x="0" y="10"/>
                    <a:pt x="0" y="11"/>
                    <a:pt x="1" y="12"/>
                  </a:cubicBezTo>
                  <a:cubicBezTo>
                    <a:pt x="4" y="15"/>
                    <a:pt x="11" y="15"/>
                    <a:pt x="17" y="15"/>
                  </a:cubicBezTo>
                  <a:cubicBezTo>
                    <a:pt x="21" y="15"/>
                    <a:pt x="21" y="15"/>
                    <a:pt x="21" y="15"/>
                  </a:cubicBezTo>
                  <a:cubicBezTo>
                    <a:pt x="26" y="17"/>
                    <a:pt x="26" y="17"/>
                    <a:pt x="26" y="17"/>
                  </a:cubicBezTo>
                  <a:cubicBezTo>
                    <a:pt x="30" y="18"/>
                    <a:pt x="33" y="20"/>
                    <a:pt x="39" y="13"/>
                  </a:cubicBezTo>
                  <a:cubicBezTo>
                    <a:pt x="39" y="13"/>
                    <a:pt x="39" y="12"/>
                    <a:pt x="39" y="11"/>
                  </a:cubicBezTo>
                  <a:cubicBezTo>
                    <a:pt x="38" y="11"/>
                    <a:pt x="37" y="11"/>
                    <a:pt x="37" y="11"/>
                  </a:cubicBezTo>
                  <a:cubicBezTo>
                    <a:pt x="33" y="16"/>
                    <a:pt x="31" y="15"/>
                    <a:pt x="27" y="14"/>
                  </a:cubicBezTo>
                  <a:cubicBezTo>
                    <a:pt x="22" y="12"/>
                    <a:pt x="22" y="12"/>
                    <a:pt x="22" y="12"/>
                  </a:cubicBezTo>
                  <a:cubicBezTo>
                    <a:pt x="17" y="12"/>
                    <a:pt x="17" y="12"/>
                    <a:pt x="17" y="12"/>
                  </a:cubicBezTo>
                  <a:cubicBezTo>
                    <a:pt x="12" y="12"/>
                    <a:pt x="5" y="12"/>
                    <a:pt x="3" y="10"/>
                  </a:cubicBezTo>
                  <a:cubicBezTo>
                    <a:pt x="3" y="10"/>
                    <a:pt x="3" y="9"/>
                    <a:pt x="3" y="9"/>
                  </a:cubicBezTo>
                  <a:cubicBezTo>
                    <a:pt x="3" y="7"/>
                    <a:pt x="4" y="7"/>
                    <a:pt x="4" y="7"/>
                  </a:cubicBezTo>
                  <a:cubicBezTo>
                    <a:pt x="7" y="5"/>
                    <a:pt x="11" y="7"/>
                    <a:pt x="16" y="9"/>
                  </a:cubicBezTo>
                  <a:cubicBezTo>
                    <a:pt x="23" y="11"/>
                    <a:pt x="30" y="13"/>
                    <a:pt x="35" y="10"/>
                  </a:cubicBezTo>
                  <a:cubicBezTo>
                    <a:pt x="38" y="9"/>
                    <a:pt x="40" y="6"/>
                    <a:pt x="41" y="2"/>
                  </a:cubicBezTo>
                  <a:cubicBezTo>
                    <a:pt x="41" y="1"/>
                    <a:pt x="41" y="0"/>
                    <a:pt x="40" y="0"/>
                  </a:cubicBezTo>
                  <a:cubicBezTo>
                    <a:pt x="39" y="0"/>
                    <a:pt x="38" y="0"/>
                    <a:pt x="38"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44" name="Freeform 511">
              <a:extLst>
                <a:ext uri="{FF2B5EF4-FFF2-40B4-BE49-F238E27FC236}">
                  <a16:creationId xmlns:a16="http://schemas.microsoft.com/office/drawing/2014/main" id="{CE034D2B-19E6-E1BB-B2EF-01B79AF77E2B}"/>
                </a:ext>
              </a:extLst>
            </p:cNvPr>
            <p:cNvSpPr>
              <a:spLocks/>
            </p:cNvSpPr>
            <p:nvPr/>
          </p:nvSpPr>
          <p:spPr bwMode="auto">
            <a:xfrm>
              <a:off x="3940" y="1674"/>
              <a:ext cx="259" cy="334"/>
            </a:xfrm>
            <a:custGeom>
              <a:avLst/>
              <a:gdLst>
                <a:gd name="T0" fmla="*/ 2295 w 86"/>
                <a:gd name="T1" fmla="*/ 0 h 104"/>
                <a:gd name="T2" fmla="*/ 1560 w 86"/>
                <a:gd name="T3" fmla="*/ 1320 h 104"/>
                <a:gd name="T4" fmla="*/ 491 w 86"/>
                <a:gd name="T5" fmla="*/ 2248 h 104"/>
                <a:gd name="T6" fmla="*/ 0 w 86"/>
                <a:gd name="T7" fmla="*/ 3115 h 104"/>
                <a:gd name="T8" fmla="*/ 1141 w 86"/>
                <a:gd name="T9" fmla="*/ 2187 h 104"/>
                <a:gd name="T10" fmla="*/ 2349 w 86"/>
                <a:gd name="T11" fmla="*/ 662 h 1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6" h="104">
                  <a:moveTo>
                    <a:pt x="84" y="0"/>
                  </a:moveTo>
                  <a:cubicBezTo>
                    <a:pt x="81" y="12"/>
                    <a:pt x="65" y="33"/>
                    <a:pt x="57" y="40"/>
                  </a:cubicBezTo>
                  <a:cubicBezTo>
                    <a:pt x="46" y="51"/>
                    <a:pt x="30" y="59"/>
                    <a:pt x="18" y="68"/>
                  </a:cubicBezTo>
                  <a:cubicBezTo>
                    <a:pt x="10" y="74"/>
                    <a:pt x="0" y="93"/>
                    <a:pt x="0" y="94"/>
                  </a:cubicBezTo>
                  <a:cubicBezTo>
                    <a:pt x="4" y="104"/>
                    <a:pt x="26" y="80"/>
                    <a:pt x="42" y="66"/>
                  </a:cubicBezTo>
                  <a:cubicBezTo>
                    <a:pt x="58" y="52"/>
                    <a:pt x="78" y="40"/>
                    <a:pt x="86" y="20"/>
                  </a:cubicBezTo>
                </a:path>
              </a:pathLst>
            </a:custGeom>
            <a:solidFill>
              <a:srgbClr val="195A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45" name="Freeform 512">
              <a:extLst>
                <a:ext uri="{FF2B5EF4-FFF2-40B4-BE49-F238E27FC236}">
                  <a16:creationId xmlns:a16="http://schemas.microsoft.com/office/drawing/2014/main" id="{3ABA6F3C-FF07-7F78-E332-019586F391BA}"/>
                </a:ext>
              </a:extLst>
            </p:cNvPr>
            <p:cNvSpPr>
              <a:spLocks/>
            </p:cNvSpPr>
            <p:nvPr/>
          </p:nvSpPr>
          <p:spPr bwMode="auto">
            <a:xfrm>
              <a:off x="3934" y="1667"/>
              <a:ext cx="271" cy="325"/>
            </a:xfrm>
            <a:custGeom>
              <a:avLst/>
              <a:gdLst>
                <a:gd name="T0" fmla="*/ 2322 w 90"/>
                <a:gd name="T1" fmla="*/ 61 h 101"/>
                <a:gd name="T2" fmla="*/ 1587 w 90"/>
                <a:gd name="T3" fmla="*/ 1368 h 101"/>
                <a:gd name="T4" fmla="*/ 979 w 90"/>
                <a:gd name="T5" fmla="*/ 1895 h 101"/>
                <a:gd name="T6" fmla="*/ 518 w 90"/>
                <a:gd name="T7" fmla="*/ 2298 h 101"/>
                <a:gd name="T8" fmla="*/ 27 w 90"/>
                <a:gd name="T9" fmla="*/ 3199 h 101"/>
                <a:gd name="T10" fmla="*/ 108 w 90"/>
                <a:gd name="T11" fmla="*/ 3301 h 101"/>
                <a:gd name="T12" fmla="*/ 924 w 90"/>
                <a:gd name="T13" fmla="*/ 2629 h 101"/>
                <a:gd name="T14" fmla="*/ 1235 w 90"/>
                <a:gd name="T15" fmla="*/ 2298 h 101"/>
                <a:gd name="T16" fmla="*/ 1533 w 90"/>
                <a:gd name="T17" fmla="*/ 1998 h 101"/>
                <a:gd name="T18" fmla="*/ 2457 w 90"/>
                <a:gd name="T19" fmla="*/ 766 h 101"/>
                <a:gd name="T20" fmla="*/ 2430 w 90"/>
                <a:gd name="T21" fmla="*/ 705 h 101"/>
                <a:gd name="T22" fmla="*/ 2376 w 90"/>
                <a:gd name="T23" fmla="*/ 734 h 101"/>
                <a:gd name="T24" fmla="*/ 1506 w 90"/>
                <a:gd name="T25" fmla="*/ 1895 h 101"/>
                <a:gd name="T26" fmla="*/ 1168 w 90"/>
                <a:gd name="T27" fmla="*/ 2236 h 101"/>
                <a:gd name="T28" fmla="*/ 870 w 90"/>
                <a:gd name="T29" fmla="*/ 2568 h 101"/>
                <a:gd name="T30" fmla="*/ 136 w 90"/>
                <a:gd name="T31" fmla="*/ 3199 h 101"/>
                <a:gd name="T32" fmla="*/ 108 w 90"/>
                <a:gd name="T33" fmla="*/ 3199 h 101"/>
                <a:gd name="T34" fmla="*/ 545 w 90"/>
                <a:gd name="T35" fmla="*/ 2404 h 101"/>
                <a:gd name="T36" fmla="*/ 1006 w 90"/>
                <a:gd name="T37" fmla="*/ 1998 h 101"/>
                <a:gd name="T38" fmla="*/ 1641 w 90"/>
                <a:gd name="T39" fmla="*/ 1429 h 101"/>
                <a:gd name="T40" fmla="*/ 2403 w 90"/>
                <a:gd name="T41" fmla="*/ 61 h 101"/>
                <a:gd name="T42" fmla="*/ 2403 w 90"/>
                <a:gd name="T43" fmla="*/ 61 h 101"/>
                <a:gd name="T44" fmla="*/ 2376 w 90"/>
                <a:gd name="T45" fmla="*/ 0 h 101"/>
                <a:gd name="T46" fmla="*/ 2322 w 90"/>
                <a:gd name="T47" fmla="*/ 61 h 10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101">
                  <a:moveTo>
                    <a:pt x="85" y="2"/>
                  </a:moveTo>
                  <a:cubicBezTo>
                    <a:pt x="82" y="13"/>
                    <a:pt x="66" y="34"/>
                    <a:pt x="58" y="41"/>
                  </a:cubicBezTo>
                  <a:cubicBezTo>
                    <a:pt x="52" y="47"/>
                    <a:pt x="44" y="52"/>
                    <a:pt x="36" y="57"/>
                  </a:cubicBezTo>
                  <a:cubicBezTo>
                    <a:pt x="30" y="61"/>
                    <a:pt x="24" y="65"/>
                    <a:pt x="19" y="69"/>
                  </a:cubicBezTo>
                  <a:cubicBezTo>
                    <a:pt x="12" y="74"/>
                    <a:pt x="0" y="94"/>
                    <a:pt x="1" y="96"/>
                  </a:cubicBezTo>
                  <a:cubicBezTo>
                    <a:pt x="2" y="98"/>
                    <a:pt x="3" y="99"/>
                    <a:pt x="4" y="99"/>
                  </a:cubicBezTo>
                  <a:cubicBezTo>
                    <a:pt x="10" y="101"/>
                    <a:pt x="19" y="93"/>
                    <a:pt x="34" y="79"/>
                  </a:cubicBezTo>
                  <a:cubicBezTo>
                    <a:pt x="45" y="69"/>
                    <a:pt x="45" y="69"/>
                    <a:pt x="45" y="69"/>
                  </a:cubicBezTo>
                  <a:cubicBezTo>
                    <a:pt x="56" y="60"/>
                    <a:pt x="56" y="60"/>
                    <a:pt x="56" y="60"/>
                  </a:cubicBezTo>
                  <a:cubicBezTo>
                    <a:pt x="69" y="49"/>
                    <a:pt x="83" y="39"/>
                    <a:pt x="90" y="23"/>
                  </a:cubicBezTo>
                  <a:cubicBezTo>
                    <a:pt x="90" y="22"/>
                    <a:pt x="90" y="21"/>
                    <a:pt x="89" y="21"/>
                  </a:cubicBezTo>
                  <a:cubicBezTo>
                    <a:pt x="88" y="21"/>
                    <a:pt x="87" y="21"/>
                    <a:pt x="87" y="22"/>
                  </a:cubicBezTo>
                  <a:cubicBezTo>
                    <a:pt x="81" y="37"/>
                    <a:pt x="67" y="47"/>
                    <a:pt x="55" y="57"/>
                  </a:cubicBezTo>
                  <a:cubicBezTo>
                    <a:pt x="43" y="67"/>
                    <a:pt x="43" y="67"/>
                    <a:pt x="43" y="67"/>
                  </a:cubicBezTo>
                  <a:cubicBezTo>
                    <a:pt x="32" y="77"/>
                    <a:pt x="32" y="77"/>
                    <a:pt x="32" y="77"/>
                  </a:cubicBezTo>
                  <a:cubicBezTo>
                    <a:pt x="22" y="86"/>
                    <a:pt x="9" y="98"/>
                    <a:pt x="5" y="96"/>
                  </a:cubicBezTo>
                  <a:cubicBezTo>
                    <a:pt x="5" y="96"/>
                    <a:pt x="4" y="96"/>
                    <a:pt x="4" y="96"/>
                  </a:cubicBezTo>
                  <a:cubicBezTo>
                    <a:pt x="5" y="93"/>
                    <a:pt x="14" y="77"/>
                    <a:pt x="20" y="72"/>
                  </a:cubicBezTo>
                  <a:cubicBezTo>
                    <a:pt x="26" y="68"/>
                    <a:pt x="31" y="64"/>
                    <a:pt x="37" y="60"/>
                  </a:cubicBezTo>
                  <a:cubicBezTo>
                    <a:pt x="45" y="55"/>
                    <a:pt x="54" y="49"/>
                    <a:pt x="60" y="43"/>
                  </a:cubicBezTo>
                  <a:cubicBezTo>
                    <a:pt x="68" y="36"/>
                    <a:pt x="85" y="14"/>
                    <a:pt x="88" y="2"/>
                  </a:cubicBezTo>
                  <a:cubicBezTo>
                    <a:pt x="88" y="2"/>
                    <a:pt x="88" y="2"/>
                    <a:pt x="88" y="2"/>
                  </a:cubicBezTo>
                  <a:cubicBezTo>
                    <a:pt x="88" y="1"/>
                    <a:pt x="87" y="1"/>
                    <a:pt x="87" y="0"/>
                  </a:cubicBezTo>
                  <a:cubicBezTo>
                    <a:pt x="86" y="0"/>
                    <a:pt x="85" y="1"/>
                    <a:pt x="85"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46" name="Freeform 513">
              <a:extLst>
                <a:ext uri="{FF2B5EF4-FFF2-40B4-BE49-F238E27FC236}">
                  <a16:creationId xmlns:a16="http://schemas.microsoft.com/office/drawing/2014/main" id="{29D82015-3DDA-2253-FB0B-0A9F72ACF098}"/>
                </a:ext>
              </a:extLst>
            </p:cNvPr>
            <p:cNvSpPr>
              <a:spLocks/>
            </p:cNvSpPr>
            <p:nvPr/>
          </p:nvSpPr>
          <p:spPr bwMode="auto">
            <a:xfrm>
              <a:off x="3316" y="1150"/>
              <a:ext cx="169" cy="402"/>
            </a:xfrm>
            <a:custGeom>
              <a:avLst/>
              <a:gdLst>
                <a:gd name="T0" fmla="*/ 1539 w 56"/>
                <a:gd name="T1" fmla="*/ 32 h 125"/>
                <a:gd name="T2" fmla="*/ 1237 w 56"/>
                <a:gd name="T3" fmla="*/ 2161 h 125"/>
                <a:gd name="T4" fmla="*/ 1020 w 56"/>
                <a:gd name="T5" fmla="*/ 4158 h 125"/>
                <a:gd name="T6" fmla="*/ 1102 w 56"/>
                <a:gd name="T7" fmla="*/ 2566 h 125"/>
                <a:gd name="T8" fmla="*/ 0 w 56"/>
                <a:gd name="T9" fmla="*/ 2328 h 125"/>
                <a:gd name="T10" fmla="*/ 966 w 56"/>
                <a:gd name="T11" fmla="*/ 1862 h 125"/>
                <a:gd name="T12" fmla="*/ 1322 w 56"/>
                <a:gd name="T13" fmla="*/ 0 h 125"/>
                <a:gd name="T14" fmla="*/ 1539 w 56"/>
                <a:gd name="T15" fmla="*/ 32 h 1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 h="125">
                  <a:moveTo>
                    <a:pt x="56" y="1"/>
                  </a:moveTo>
                  <a:cubicBezTo>
                    <a:pt x="51" y="17"/>
                    <a:pt x="43" y="48"/>
                    <a:pt x="45" y="65"/>
                  </a:cubicBezTo>
                  <a:cubicBezTo>
                    <a:pt x="46" y="78"/>
                    <a:pt x="53" y="119"/>
                    <a:pt x="37" y="125"/>
                  </a:cubicBezTo>
                  <a:cubicBezTo>
                    <a:pt x="27" y="113"/>
                    <a:pt x="45" y="92"/>
                    <a:pt x="40" y="77"/>
                  </a:cubicBezTo>
                  <a:cubicBezTo>
                    <a:pt x="34" y="59"/>
                    <a:pt x="15" y="75"/>
                    <a:pt x="0" y="70"/>
                  </a:cubicBezTo>
                  <a:cubicBezTo>
                    <a:pt x="4" y="59"/>
                    <a:pt x="27" y="66"/>
                    <a:pt x="35" y="56"/>
                  </a:cubicBezTo>
                  <a:cubicBezTo>
                    <a:pt x="46" y="43"/>
                    <a:pt x="44" y="15"/>
                    <a:pt x="48" y="0"/>
                  </a:cubicBezTo>
                  <a:cubicBezTo>
                    <a:pt x="50" y="8"/>
                    <a:pt x="56" y="4"/>
                    <a:pt x="56" y="1"/>
                  </a:cubicBezTo>
                  <a:close/>
                </a:path>
              </a:pathLst>
            </a:custGeom>
            <a:solidFill>
              <a:srgbClr val="B6AC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47" name="Freeform 514">
              <a:extLst>
                <a:ext uri="{FF2B5EF4-FFF2-40B4-BE49-F238E27FC236}">
                  <a16:creationId xmlns:a16="http://schemas.microsoft.com/office/drawing/2014/main" id="{E8CECD95-9F18-B2C6-142B-10FD3E8EF504}"/>
                </a:ext>
              </a:extLst>
            </p:cNvPr>
            <p:cNvSpPr>
              <a:spLocks noEditPoints="1"/>
            </p:cNvSpPr>
            <p:nvPr/>
          </p:nvSpPr>
          <p:spPr bwMode="auto">
            <a:xfrm>
              <a:off x="3313" y="1143"/>
              <a:ext cx="178" cy="412"/>
            </a:xfrm>
            <a:custGeom>
              <a:avLst/>
              <a:gdLst>
                <a:gd name="T0" fmla="*/ 1318 w 59"/>
                <a:gd name="T1" fmla="*/ 32 h 128"/>
                <a:gd name="T2" fmla="*/ 1237 w 59"/>
                <a:gd name="T3" fmla="*/ 663 h 128"/>
                <a:gd name="T4" fmla="*/ 965 w 59"/>
                <a:gd name="T5" fmla="*/ 1896 h 128"/>
                <a:gd name="T6" fmla="*/ 492 w 59"/>
                <a:gd name="T7" fmla="*/ 2102 h 128"/>
                <a:gd name="T8" fmla="*/ 0 w 59"/>
                <a:gd name="T9" fmla="*/ 2404 h 128"/>
                <a:gd name="T10" fmla="*/ 27 w 59"/>
                <a:gd name="T11" fmla="*/ 2466 h 128"/>
                <a:gd name="T12" fmla="*/ 546 w 59"/>
                <a:gd name="T13" fmla="*/ 2433 h 128"/>
                <a:gd name="T14" fmla="*/ 1101 w 59"/>
                <a:gd name="T15" fmla="*/ 2672 h 128"/>
                <a:gd name="T16" fmla="*/ 1020 w 59"/>
                <a:gd name="T17" fmla="*/ 3367 h 128"/>
                <a:gd name="T18" fmla="*/ 1020 w 59"/>
                <a:gd name="T19" fmla="*/ 4268 h 128"/>
                <a:gd name="T20" fmla="*/ 1047 w 59"/>
                <a:gd name="T21" fmla="*/ 4268 h 128"/>
                <a:gd name="T22" fmla="*/ 1318 w 59"/>
                <a:gd name="T23" fmla="*/ 2433 h 128"/>
                <a:gd name="T24" fmla="*/ 1291 w 59"/>
                <a:gd name="T25" fmla="*/ 2237 h 128"/>
                <a:gd name="T26" fmla="*/ 1593 w 59"/>
                <a:gd name="T27" fmla="*/ 135 h 128"/>
                <a:gd name="T28" fmla="*/ 1593 w 59"/>
                <a:gd name="T29" fmla="*/ 135 h 128"/>
                <a:gd name="T30" fmla="*/ 1620 w 59"/>
                <a:gd name="T31" fmla="*/ 135 h 128"/>
                <a:gd name="T32" fmla="*/ 1620 w 59"/>
                <a:gd name="T33" fmla="*/ 103 h 128"/>
                <a:gd name="T34" fmla="*/ 1566 w 59"/>
                <a:gd name="T35" fmla="*/ 61 h 128"/>
                <a:gd name="T36" fmla="*/ 1539 w 59"/>
                <a:gd name="T37" fmla="*/ 103 h 128"/>
                <a:gd name="T38" fmla="*/ 1511 w 59"/>
                <a:gd name="T39" fmla="*/ 103 h 128"/>
                <a:gd name="T40" fmla="*/ 1457 w 59"/>
                <a:gd name="T41" fmla="*/ 167 h 128"/>
                <a:gd name="T42" fmla="*/ 1376 w 59"/>
                <a:gd name="T43" fmla="*/ 32 h 128"/>
                <a:gd name="T44" fmla="*/ 1349 w 59"/>
                <a:gd name="T45" fmla="*/ 0 h 128"/>
                <a:gd name="T46" fmla="*/ 1318 w 59"/>
                <a:gd name="T47" fmla="*/ 32 h 128"/>
                <a:gd name="T48" fmla="*/ 492 w 59"/>
                <a:gd name="T49" fmla="*/ 2195 h 128"/>
                <a:gd name="T50" fmla="*/ 1047 w 59"/>
                <a:gd name="T51" fmla="*/ 1970 h 128"/>
                <a:gd name="T52" fmla="*/ 1318 w 59"/>
                <a:gd name="T53" fmla="*/ 663 h 128"/>
                <a:gd name="T54" fmla="*/ 1376 w 59"/>
                <a:gd name="T55" fmla="*/ 196 h 128"/>
                <a:gd name="T56" fmla="*/ 1457 w 59"/>
                <a:gd name="T57" fmla="*/ 270 h 128"/>
                <a:gd name="T58" fmla="*/ 1484 w 59"/>
                <a:gd name="T59" fmla="*/ 270 h 128"/>
                <a:gd name="T60" fmla="*/ 1210 w 59"/>
                <a:gd name="T61" fmla="*/ 2073 h 128"/>
                <a:gd name="T62" fmla="*/ 1210 w 59"/>
                <a:gd name="T63" fmla="*/ 2237 h 128"/>
                <a:gd name="T64" fmla="*/ 1237 w 59"/>
                <a:gd name="T65" fmla="*/ 2466 h 128"/>
                <a:gd name="T66" fmla="*/ 1291 w 59"/>
                <a:gd name="T67" fmla="*/ 3335 h 128"/>
                <a:gd name="T68" fmla="*/ 1047 w 59"/>
                <a:gd name="T69" fmla="*/ 4165 h 128"/>
                <a:gd name="T70" fmla="*/ 993 w 59"/>
                <a:gd name="T71" fmla="*/ 3937 h 128"/>
                <a:gd name="T72" fmla="*/ 1101 w 59"/>
                <a:gd name="T73" fmla="*/ 3399 h 128"/>
                <a:gd name="T74" fmla="*/ 1210 w 59"/>
                <a:gd name="T75" fmla="*/ 2839 h 128"/>
                <a:gd name="T76" fmla="*/ 1183 w 59"/>
                <a:gd name="T77" fmla="*/ 2633 h 128"/>
                <a:gd name="T78" fmla="*/ 519 w 59"/>
                <a:gd name="T79" fmla="*/ 2330 h 128"/>
                <a:gd name="T80" fmla="*/ 109 w 59"/>
                <a:gd name="T81" fmla="*/ 2372 h 128"/>
                <a:gd name="T82" fmla="*/ 492 w 59"/>
                <a:gd name="T83" fmla="*/ 2195 h 1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9" h="128">
                  <a:moveTo>
                    <a:pt x="48" y="1"/>
                  </a:moveTo>
                  <a:cubicBezTo>
                    <a:pt x="46" y="7"/>
                    <a:pt x="46" y="13"/>
                    <a:pt x="45" y="20"/>
                  </a:cubicBezTo>
                  <a:cubicBezTo>
                    <a:pt x="44" y="33"/>
                    <a:pt x="42" y="48"/>
                    <a:pt x="35" y="57"/>
                  </a:cubicBezTo>
                  <a:cubicBezTo>
                    <a:pt x="32" y="61"/>
                    <a:pt x="24" y="62"/>
                    <a:pt x="18" y="63"/>
                  </a:cubicBezTo>
                  <a:cubicBezTo>
                    <a:pt x="10" y="64"/>
                    <a:pt x="2" y="65"/>
                    <a:pt x="0" y="72"/>
                  </a:cubicBezTo>
                  <a:cubicBezTo>
                    <a:pt x="0" y="73"/>
                    <a:pt x="0" y="73"/>
                    <a:pt x="1" y="74"/>
                  </a:cubicBezTo>
                  <a:cubicBezTo>
                    <a:pt x="7" y="76"/>
                    <a:pt x="14" y="74"/>
                    <a:pt x="20" y="73"/>
                  </a:cubicBezTo>
                  <a:cubicBezTo>
                    <a:pt x="30" y="71"/>
                    <a:pt x="37" y="70"/>
                    <a:pt x="40" y="80"/>
                  </a:cubicBezTo>
                  <a:cubicBezTo>
                    <a:pt x="42" y="86"/>
                    <a:pt x="40" y="94"/>
                    <a:pt x="37" y="101"/>
                  </a:cubicBezTo>
                  <a:cubicBezTo>
                    <a:pt x="34" y="111"/>
                    <a:pt x="31" y="120"/>
                    <a:pt x="37" y="128"/>
                  </a:cubicBezTo>
                  <a:cubicBezTo>
                    <a:pt x="37" y="128"/>
                    <a:pt x="38" y="128"/>
                    <a:pt x="38" y="128"/>
                  </a:cubicBezTo>
                  <a:cubicBezTo>
                    <a:pt x="54" y="123"/>
                    <a:pt x="50" y="92"/>
                    <a:pt x="48" y="73"/>
                  </a:cubicBezTo>
                  <a:cubicBezTo>
                    <a:pt x="47" y="67"/>
                    <a:pt x="47" y="67"/>
                    <a:pt x="47" y="67"/>
                  </a:cubicBezTo>
                  <a:cubicBezTo>
                    <a:pt x="46" y="50"/>
                    <a:pt x="54" y="18"/>
                    <a:pt x="58" y="4"/>
                  </a:cubicBezTo>
                  <a:cubicBezTo>
                    <a:pt x="58" y="4"/>
                    <a:pt x="58" y="4"/>
                    <a:pt x="58" y="4"/>
                  </a:cubicBezTo>
                  <a:cubicBezTo>
                    <a:pt x="58" y="4"/>
                    <a:pt x="58" y="4"/>
                    <a:pt x="59" y="4"/>
                  </a:cubicBezTo>
                  <a:cubicBezTo>
                    <a:pt x="59" y="4"/>
                    <a:pt x="59" y="3"/>
                    <a:pt x="59" y="3"/>
                  </a:cubicBezTo>
                  <a:cubicBezTo>
                    <a:pt x="59" y="3"/>
                    <a:pt x="58" y="2"/>
                    <a:pt x="57" y="2"/>
                  </a:cubicBezTo>
                  <a:cubicBezTo>
                    <a:pt x="57" y="2"/>
                    <a:pt x="56" y="2"/>
                    <a:pt x="56" y="3"/>
                  </a:cubicBezTo>
                  <a:cubicBezTo>
                    <a:pt x="56" y="3"/>
                    <a:pt x="56" y="3"/>
                    <a:pt x="55" y="3"/>
                  </a:cubicBezTo>
                  <a:cubicBezTo>
                    <a:pt x="55" y="4"/>
                    <a:pt x="54" y="5"/>
                    <a:pt x="53" y="5"/>
                  </a:cubicBezTo>
                  <a:cubicBezTo>
                    <a:pt x="52" y="5"/>
                    <a:pt x="51" y="3"/>
                    <a:pt x="50" y="1"/>
                  </a:cubicBezTo>
                  <a:cubicBezTo>
                    <a:pt x="50" y="1"/>
                    <a:pt x="50" y="0"/>
                    <a:pt x="49" y="0"/>
                  </a:cubicBezTo>
                  <a:cubicBezTo>
                    <a:pt x="48" y="0"/>
                    <a:pt x="48" y="1"/>
                    <a:pt x="48" y="1"/>
                  </a:cubicBezTo>
                  <a:close/>
                  <a:moveTo>
                    <a:pt x="18" y="66"/>
                  </a:moveTo>
                  <a:cubicBezTo>
                    <a:pt x="25" y="65"/>
                    <a:pt x="33" y="64"/>
                    <a:pt x="38" y="59"/>
                  </a:cubicBezTo>
                  <a:cubicBezTo>
                    <a:pt x="45" y="50"/>
                    <a:pt x="47" y="34"/>
                    <a:pt x="48" y="20"/>
                  </a:cubicBezTo>
                  <a:cubicBezTo>
                    <a:pt x="48" y="15"/>
                    <a:pt x="49" y="11"/>
                    <a:pt x="50" y="6"/>
                  </a:cubicBezTo>
                  <a:cubicBezTo>
                    <a:pt x="51" y="8"/>
                    <a:pt x="52" y="8"/>
                    <a:pt x="53" y="8"/>
                  </a:cubicBezTo>
                  <a:cubicBezTo>
                    <a:pt x="54" y="8"/>
                    <a:pt x="54" y="8"/>
                    <a:pt x="54" y="8"/>
                  </a:cubicBezTo>
                  <a:cubicBezTo>
                    <a:pt x="50" y="22"/>
                    <a:pt x="44" y="46"/>
                    <a:pt x="44" y="62"/>
                  </a:cubicBezTo>
                  <a:cubicBezTo>
                    <a:pt x="44" y="64"/>
                    <a:pt x="44" y="65"/>
                    <a:pt x="44" y="67"/>
                  </a:cubicBezTo>
                  <a:cubicBezTo>
                    <a:pt x="45" y="74"/>
                    <a:pt x="45" y="74"/>
                    <a:pt x="45" y="74"/>
                  </a:cubicBezTo>
                  <a:cubicBezTo>
                    <a:pt x="46" y="81"/>
                    <a:pt x="47" y="91"/>
                    <a:pt x="47" y="100"/>
                  </a:cubicBezTo>
                  <a:cubicBezTo>
                    <a:pt x="47" y="111"/>
                    <a:pt x="45" y="121"/>
                    <a:pt x="38" y="125"/>
                  </a:cubicBezTo>
                  <a:cubicBezTo>
                    <a:pt x="37" y="123"/>
                    <a:pt x="36" y="120"/>
                    <a:pt x="36" y="118"/>
                  </a:cubicBezTo>
                  <a:cubicBezTo>
                    <a:pt x="36" y="113"/>
                    <a:pt x="38" y="108"/>
                    <a:pt x="40" y="102"/>
                  </a:cubicBezTo>
                  <a:cubicBezTo>
                    <a:pt x="42" y="96"/>
                    <a:pt x="44" y="90"/>
                    <a:pt x="44" y="85"/>
                  </a:cubicBezTo>
                  <a:cubicBezTo>
                    <a:pt x="44" y="83"/>
                    <a:pt x="43" y="81"/>
                    <a:pt x="43" y="79"/>
                  </a:cubicBezTo>
                  <a:cubicBezTo>
                    <a:pt x="39" y="66"/>
                    <a:pt x="29" y="68"/>
                    <a:pt x="19" y="70"/>
                  </a:cubicBezTo>
                  <a:cubicBezTo>
                    <a:pt x="14" y="71"/>
                    <a:pt x="9" y="72"/>
                    <a:pt x="4" y="71"/>
                  </a:cubicBezTo>
                  <a:cubicBezTo>
                    <a:pt x="6" y="68"/>
                    <a:pt x="12" y="67"/>
                    <a:pt x="18" y="6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48" name="Freeform 515">
              <a:extLst>
                <a:ext uri="{FF2B5EF4-FFF2-40B4-BE49-F238E27FC236}">
                  <a16:creationId xmlns:a16="http://schemas.microsoft.com/office/drawing/2014/main" id="{A0BD040B-8B05-DB0B-31DD-A78FB0FF43A2}"/>
                </a:ext>
              </a:extLst>
            </p:cNvPr>
            <p:cNvSpPr>
              <a:spLocks/>
            </p:cNvSpPr>
            <p:nvPr/>
          </p:nvSpPr>
          <p:spPr bwMode="auto">
            <a:xfrm>
              <a:off x="3771" y="1404"/>
              <a:ext cx="124" cy="202"/>
            </a:xfrm>
            <a:custGeom>
              <a:avLst/>
              <a:gdLst>
                <a:gd name="T0" fmla="*/ 1134 w 41"/>
                <a:gd name="T1" fmla="*/ 0 h 63"/>
                <a:gd name="T2" fmla="*/ 913 w 41"/>
                <a:gd name="T3" fmla="*/ 1388 h 63"/>
                <a:gd name="T4" fmla="*/ 384 w 41"/>
                <a:gd name="T5" fmla="*/ 1975 h 63"/>
                <a:gd name="T6" fmla="*/ 832 w 41"/>
                <a:gd name="T7" fmla="*/ 1315 h 63"/>
                <a:gd name="T8" fmla="*/ 1080 w 41"/>
                <a:gd name="T9" fmla="*/ 103 h 63"/>
                <a:gd name="T10" fmla="*/ 1134 w 41"/>
                <a:gd name="T11" fmla="*/ 0 h 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 h="63">
                  <a:moveTo>
                    <a:pt x="41" y="0"/>
                  </a:moveTo>
                  <a:cubicBezTo>
                    <a:pt x="41" y="13"/>
                    <a:pt x="39" y="30"/>
                    <a:pt x="33" y="42"/>
                  </a:cubicBezTo>
                  <a:cubicBezTo>
                    <a:pt x="30" y="50"/>
                    <a:pt x="23" y="63"/>
                    <a:pt x="14" y="60"/>
                  </a:cubicBezTo>
                  <a:cubicBezTo>
                    <a:pt x="0" y="57"/>
                    <a:pt x="28" y="43"/>
                    <a:pt x="30" y="40"/>
                  </a:cubicBezTo>
                  <a:cubicBezTo>
                    <a:pt x="35" y="33"/>
                    <a:pt x="38" y="12"/>
                    <a:pt x="39" y="3"/>
                  </a:cubicBezTo>
                  <a:cubicBezTo>
                    <a:pt x="40" y="4"/>
                    <a:pt x="41" y="0"/>
                    <a:pt x="41" y="0"/>
                  </a:cubicBezTo>
                  <a:close/>
                </a:path>
              </a:pathLst>
            </a:custGeom>
            <a:solidFill>
              <a:srgbClr val="B6AC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49" name="Freeform 516">
              <a:extLst>
                <a:ext uri="{FF2B5EF4-FFF2-40B4-BE49-F238E27FC236}">
                  <a16:creationId xmlns:a16="http://schemas.microsoft.com/office/drawing/2014/main" id="{F23597E0-C7A7-9095-EE54-9CD5EEEDA45F}"/>
                </a:ext>
              </a:extLst>
            </p:cNvPr>
            <p:cNvSpPr>
              <a:spLocks noEditPoints="1"/>
            </p:cNvSpPr>
            <p:nvPr/>
          </p:nvSpPr>
          <p:spPr bwMode="auto">
            <a:xfrm>
              <a:off x="3795" y="1401"/>
              <a:ext cx="103" cy="212"/>
            </a:xfrm>
            <a:custGeom>
              <a:avLst/>
              <a:gdLst>
                <a:gd name="T0" fmla="*/ 863 w 34"/>
                <a:gd name="T1" fmla="*/ 32 h 66"/>
                <a:gd name="T2" fmla="*/ 863 w 34"/>
                <a:gd name="T3" fmla="*/ 61 h 66"/>
                <a:gd name="T4" fmla="*/ 836 w 34"/>
                <a:gd name="T5" fmla="*/ 61 h 66"/>
                <a:gd name="T6" fmla="*/ 809 w 34"/>
                <a:gd name="T7" fmla="*/ 135 h 66"/>
                <a:gd name="T8" fmla="*/ 588 w 34"/>
                <a:gd name="T9" fmla="*/ 1362 h 66"/>
                <a:gd name="T10" fmla="*/ 412 w 34"/>
                <a:gd name="T11" fmla="*/ 1455 h 66"/>
                <a:gd name="T12" fmla="*/ 0 w 34"/>
                <a:gd name="T13" fmla="*/ 1959 h 66"/>
                <a:gd name="T14" fmla="*/ 136 w 34"/>
                <a:gd name="T15" fmla="*/ 2085 h 66"/>
                <a:gd name="T16" fmla="*/ 751 w 34"/>
                <a:gd name="T17" fmla="*/ 1455 h 66"/>
                <a:gd name="T18" fmla="*/ 945 w 34"/>
                <a:gd name="T19" fmla="*/ 32 h 66"/>
                <a:gd name="T20" fmla="*/ 918 w 34"/>
                <a:gd name="T21" fmla="*/ 0 h 66"/>
                <a:gd name="T22" fmla="*/ 863 w 34"/>
                <a:gd name="T23" fmla="*/ 32 h 66"/>
                <a:gd name="T24" fmla="*/ 167 w 34"/>
                <a:gd name="T25" fmla="*/ 1992 h 66"/>
                <a:gd name="T26" fmla="*/ 82 w 34"/>
                <a:gd name="T27" fmla="*/ 1918 h 66"/>
                <a:gd name="T28" fmla="*/ 82 w 34"/>
                <a:gd name="T29" fmla="*/ 1918 h 66"/>
                <a:gd name="T30" fmla="*/ 479 w 34"/>
                <a:gd name="T31" fmla="*/ 1558 h 66"/>
                <a:gd name="T32" fmla="*/ 642 w 34"/>
                <a:gd name="T33" fmla="*/ 1394 h 66"/>
                <a:gd name="T34" fmla="*/ 809 w 34"/>
                <a:gd name="T35" fmla="*/ 867 h 66"/>
                <a:gd name="T36" fmla="*/ 670 w 34"/>
                <a:gd name="T37" fmla="*/ 1394 h 66"/>
                <a:gd name="T38" fmla="*/ 167 w 34"/>
                <a:gd name="T39" fmla="*/ 1992 h 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4" h="66">
                  <a:moveTo>
                    <a:pt x="31" y="1"/>
                  </a:moveTo>
                  <a:cubicBezTo>
                    <a:pt x="31" y="1"/>
                    <a:pt x="31" y="2"/>
                    <a:pt x="31" y="2"/>
                  </a:cubicBezTo>
                  <a:cubicBezTo>
                    <a:pt x="31" y="2"/>
                    <a:pt x="30" y="2"/>
                    <a:pt x="30" y="2"/>
                  </a:cubicBezTo>
                  <a:cubicBezTo>
                    <a:pt x="30" y="2"/>
                    <a:pt x="29" y="3"/>
                    <a:pt x="29" y="4"/>
                  </a:cubicBezTo>
                  <a:cubicBezTo>
                    <a:pt x="29" y="13"/>
                    <a:pt x="25" y="34"/>
                    <a:pt x="21" y="41"/>
                  </a:cubicBezTo>
                  <a:cubicBezTo>
                    <a:pt x="20" y="41"/>
                    <a:pt x="17" y="43"/>
                    <a:pt x="15" y="44"/>
                  </a:cubicBezTo>
                  <a:cubicBezTo>
                    <a:pt x="6" y="50"/>
                    <a:pt x="0" y="55"/>
                    <a:pt x="0" y="59"/>
                  </a:cubicBezTo>
                  <a:cubicBezTo>
                    <a:pt x="1" y="61"/>
                    <a:pt x="2" y="62"/>
                    <a:pt x="5" y="63"/>
                  </a:cubicBezTo>
                  <a:cubicBezTo>
                    <a:pt x="17" y="66"/>
                    <a:pt x="24" y="49"/>
                    <a:pt x="27" y="44"/>
                  </a:cubicBezTo>
                  <a:cubicBezTo>
                    <a:pt x="32" y="32"/>
                    <a:pt x="34" y="13"/>
                    <a:pt x="34" y="1"/>
                  </a:cubicBezTo>
                  <a:cubicBezTo>
                    <a:pt x="34" y="1"/>
                    <a:pt x="34" y="0"/>
                    <a:pt x="33" y="0"/>
                  </a:cubicBezTo>
                  <a:cubicBezTo>
                    <a:pt x="32" y="0"/>
                    <a:pt x="32" y="0"/>
                    <a:pt x="31" y="1"/>
                  </a:cubicBezTo>
                  <a:close/>
                  <a:moveTo>
                    <a:pt x="6" y="60"/>
                  </a:moveTo>
                  <a:cubicBezTo>
                    <a:pt x="4" y="59"/>
                    <a:pt x="3" y="59"/>
                    <a:pt x="3" y="58"/>
                  </a:cubicBezTo>
                  <a:cubicBezTo>
                    <a:pt x="3" y="58"/>
                    <a:pt x="3" y="58"/>
                    <a:pt x="3" y="58"/>
                  </a:cubicBezTo>
                  <a:cubicBezTo>
                    <a:pt x="3" y="56"/>
                    <a:pt x="12" y="50"/>
                    <a:pt x="17" y="47"/>
                  </a:cubicBezTo>
                  <a:cubicBezTo>
                    <a:pt x="20" y="45"/>
                    <a:pt x="22" y="43"/>
                    <a:pt x="23" y="42"/>
                  </a:cubicBezTo>
                  <a:cubicBezTo>
                    <a:pt x="25" y="39"/>
                    <a:pt x="27" y="33"/>
                    <a:pt x="29" y="26"/>
                  </a:cubicBezTo>
                  <a:cubicBezTo>
                    <a:pt x="28" y="32"/>
                    <a:pt x="26" y="38"/>
                    <a:pt x="24" y="42"/>
                  </a:cubicBezTo>
                  <a:cubicBezTo>
                    <a:pt x="18" y="56"/>
                    <a:pt x="12" y="61"/>
                    <a:pt x="6" y="6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50" name="Freeform 517">
              <a:extLst>
                <a:ext uri="{FF2B5EF4-FFF2-40B4-BE49-F238E27FC236}">
                  <a16:creationId xmlns:a16="http://schemas.microsoft.com/office/drawing/2014/main" id="{23BF760D-9980-C38E-3A77-ADFBC8CCD547}"/>
                </a:ext>
              </a:extLst>
            </p:cNvPr>
            <p:cNvSpPr>
              <a:spLocks/>
            </p:cNvSpPr>
            <p:nvPr/>
          </p:nvSpPr>
          <p:spPr bwMode="auto">
            <a:xfrm>
              <a:off x="2022" y="3243"/>
              <a:ext cx="184" cy="232"/>
            </a:xfrm>
            <a:custGeom>
              <a:avLst/>
              <a:gdLst>
                <a:gd name="T0" fmla="*/ 817 w 61"/>
                <a:gd name="T1" fmla="*/ 2378 h 72"/>
                <a:gd name="T2" fmla="*/ 1155 w 61"/>
                <a:gd name="T3" fmla="*/ 1205 h 72"/>
                <a:gd name="T4" fmla="*/ 1566 w 61"/>
                <a:gd name="T5" fmla="*/ 767 h 72"/>
                <a:gd name="T6" fmla="*/ 790 w 61"/>
                <a:gd name="T7" fmla="*/ 706 h 72"/>
                <a:gd name="T8" fmla="*/ 163 w 61"/>
                <a:gd name="T9" fmla="*/ 197 h 72"/>
                <a:gd name="T10" fmla="*/ 857 w 61"/>
                <a:gd name="T11" fmla="*/ 967 h 72"/>
                <a:gd name="T12" fmla="*/ 655 w 61"/>
                <a:gd name="T13" fmla="*/ 2410 h 72"/>
                <a:gd name="T14" fmla="*/ 817 w 61"/>
                <a:gd name="T15" fmla="*/ 2378 h 7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1" h="72">
                  <a:moveTo>
                    <a:pt x="30" y="71"/>
                  </a:moveTo>
                  <a:cubicBezTo>
                    <a:pt x="31" y="60"/>
                    <a:pt x="36" y="43"/>
                    <a:pt x="42" y="36"/>
                  </a:cubicBezTo>
                  <a:cubicBezTo>
                    <a:pt x="46" y="30"/>
                    <a:pt x="61" y="30"/>
                    <a:pt x="57" y="23"/>
                  </a:cubicBezTo>
                  <a:cubicBezTo>
                    <a:pt x="53" y="15"/>
                    <a:pt x="40" y="25"/>
                    <a:pt x="29" y="21"/>
                  </a:cubicBezTo>
                  <a:cubicBezTo>
                    <a:pt x="18" y="17"/>
                    <a:pt x="11" y="0"/>
                    <a:pt x="6" y="6"/>
                  </a:cubicBezTo>
                  <a:cubicBezTo>
                    <a:pt x="0" y="11"/>
                    <a:pt x="24" y="19"/>
                    <a:pt x="31" y="29"/>
                  </a:cubicBezTo>
                  <a:cubicBezTo>
                    <a:pt x="38" y="39"/>
                    <a:pt x="33" y="63"/>
                    <a:pt x="24" y="72"/>
                  </a:cubicBezTo>
                  <a:cubicBezTo>
                    <a:pt x="27" y="70"/>
                    <a:pt x="29" y="70"/>
                    <a:pt x="30" y="71"/>
                  </a:cubicBezTo>
                  <a:close/>
                </a:path>
              </a:pathLst>
            </a:custGeom>
            <a:solidFill>
              <a:srgbClr val="B6AC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51" name="Freeform 518">
              <a:extLst>
                <a:ext uri="{FF2B5EF4-FFF2-40B4-BE49-F238E27FC236}">
                  <a16:creationId xmlns:a16="http://schemas.microsoft.com/office/drawing/2014/main" id="{49DF10BD-8901-7220-6E22-38B1C65D990C}"/>
                </a:ext>
              </a:extLst>
            </p:cNvPr>
            <p:cNvSpPr>
              <a:spLocks noEditPoints="1"/>
            </p:cNvSpPr>
            <p:nvPr/>
          </p:nvSpPr>
          <p:spPr bwMode="auto">
            <a:xfrm>
              <a:off x="2031" y="3243"/>
              <a:ext cx="169" cy="235"/>
            </a:xfrm>
            <a:custGeom>
              <a:avLst/>
              <a:gdLst>
                <a:gd name="T0" fmla="*/ 54 w 56"/>
                <a:gd name="T1" fmla="*/ 135 h 73"/>
                <a:gd name="T2" fmla="*/ 0 w 56"/>
                <a:gd name="T3" fmla="*/ 270 h 73"/>
                <a:gd name="T4" fmla="*/ 329 w 56"/>
                <a:gd name="T5" fmla="*/ 602 h 73"/>
                <a:gd name="T6" fmla="*/ 736 w 56"/>
                <a:gd name="T7" fmla="*/ 1004 h 73"/>
                <a:gd name="T8" fmla="*/ 546 w 56"/>
                <a:gd name="T9" fmla="*/ 2373 h 73"/>
                <a:gd name="T10" fmla="*/ 546 w 56"/>
                <a:gd name="T11" fmla="*/ 2437 h 73"/>
                <a:gd name="T12" fmla="*/ 573 w 56"/>
                <a:gd name="T13" fmla="*/ 2437 h 73"/>
                <a:gd name="T14" fmla="*/ 709 w 56"/>
                <a:gd name="T15" fmla="*/ 2405 h 73"/>
                <a:gd name="T16" fmla="*/ 776 w 56"/>
                <a:gd name="T17" fmla="*/ 2437 h 73"/>
                <a:gd name="T18" fmla="*/ 803 w 56"/>
                <a:gd name="T19" fmla="*/ 2373 h 73"/>
                <a:gd name="T20" fmla="*/ 1102 w 56"/>
                <a:gd name="T21" fmla="*/ 1233 h 73"/>
                <a:gd name="T22" fmla="*/ 1322 w 56"/>
                <a:gd name="T23" fmla="*/ 1069 h 73"/>
                <a:gd name="T24" fmla="*/ 1539 w 56"/>
                <a:gd name="T25" fmla="*/ 869 h 73"/>
                <a:gd name="T26" fmla="*/ 1512 w 56"/>
                <a:gd name="T27" fmla="*/ 737 h 73"/>
                <a:gd name="T28" fmla="*/ 1129 w 56"/>
                <a:gd name="T29" fmla="*/ 631 h 73"/>
                <a:gd name="T30" fmla="*/ 709 w 56"/>
                <a:gd name="T31" fmla="*/ 663 h 73"/>
                <a:gd name="T32" fmla="*/ 410 w 56"/>
                <a:gd name="T33" fmla="*/ 332 h 73"/>
                <a:gd name="T34" fmla="*/ 54 w 56"/>
                <a:gd name="T35" fmla="*/ 135 h 73"/>
                <a:gd name="T36" fmla="*/ 911 w 56"/>
                <a:gd name="T37" fmla="*/ 1429 h 73"/>
                <a:gd name="T38" fmla="*/ 803 w 56"/>
                <a:gd name="T39" fmla="*/ 934 h 73"/>
                <a:gd name="T40" fmla="*/ 356 w 56"/>
                <a:gd name="T41" fmla="*/ 499 h 73"/>
                <a:gd name="T42" fmla="*/ 81 w 56"/>
                <a:gd name="T43" fmla="*/ 238 h 73"/>
                <a:gd name="T44" fmla="*/ 81 w 56"/>
                <a:gd name="T45" fmla="*/ 238 h 73"/>
                <a:gd name="T46" fmla="*/ 109 w 56"/>
                <a:gd name="T47" fmla="*/ 238 h 73"/>
                <a:gd name="T48" fmla="*/ 356 w 56"/>
                <a:gd name="T49" fmla="*/ 406 h 73"/>
                <a:gd name="T50" fmla="*/ 682 w 56"/>
                <a:gd name="T51" fmla="*/ 737 h 73"/>
                <a:gd name="T52" fmla="*/ 1156 w 56"/>
                <a:gd name="T53" fmla="*/ 737 h 73"/>
                <a:gd name="T54" fmla="*/ 1430 w 56"/>
                <a:gd name="T55" fmla="*/ 766 h 73"/>
                <a:gd name="T56" fmla="*/ 1458 w 56"/>
                <a:gd name="T57" fmla="*/ 831 h 73"/>
                <a:gd name="T58" fmla="*/ 1458 w 56"/>
                <a:gd name="T59" fmla="*/ 831 h 73"/>
                <a:gd name="T60" fmla="*/ 1264 w 56"/>
                <a:gd name="T61" fmla="*/ 1004 h 73"/>
                <a:gd name="T62" fmla="*/ 1047 w 56"/>
                <a:gd name="T63" fmla="*/ 1172 h 73"/>
                <a:gd name="T64" fmla="*/ 911 w 56"/>
                <a:gd name="T65" fmla="*/ 1471 h 73"/>
                <a:gd name="T66" fmla="*/ 911 w 56"/>
                <a:gd name="T67" fmla="*/ 1429 h 73"/>
                <a:gd name="T68" fmla="*/ 736 w 56"/>
                <a:gd name="T69" fmla="*/ 2237 h 73"/>
                <a:gd name="T70" fmla="*/ 709 w 56"/>
                <a:gd name="T71" fmla="*/ 2302 h 73"/>
                <a:gd name="T72" fmla="*/ 682 w 56"/>
                <a:gd name="T73" fmla="*/ 2302 h 73"/>
                <a:gd name="T74" fmla="*/ 736 w 56"/>
                <a:gd name="T75" fmla="*/ 2237 h 7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6" h="73">
                  <a:moveTo>
                    <a:pt x="2" y="4"/>
                  </a:moveTo>
                  <a:cubicBezTo>
                    <a:pt x="0" y="6"/>
                    <a:pt x="0" y="7"/>
                    <a:pt x="0" y="8"/>
                  </a:cubicBezTo>
                  <a:cubicBezTo>
                    <a:pt x="0" y="11"/>
                    <a:pt x="5" y="14"/>
                    <a:pt x="12" y="18"/>
                  </a:cubicBezTo>
                  <a:cubicBezTo>
                    <a:pt x="17" y="22"/>
                    <a:pt x="24" y="25"/>
                    <a:pt x="27" y="30"/>
                  </a:cubicBezTo>
                  <a:cubicBezTo>
                    <a:pt x="33" y="39"/>
                    <a:pt x="29" y="62"/>
                    <a:pt x="20" y="71"/>
                  </a:cubicBezTo>
                  <a:cubicBezTo>
                    <a:pt x="19" y="71"/>
                    <a:pt x="19" y="72"/>
                    <a:pt x="20" y="73"/>
                  </a:cubicBezTo>
                  <a:cubicBezTo>
                    <a:pt x="20" y="73"/>
                    <a:pt x="21" y="73"/>
                    <a:pt x="21" y="73"/>
                  </a:cubicBezTo>
                  <a:cubicBezTo>
                    <a:pt x="26" y="71"/>
                    <a:pt x="26" y="72"/>
                    <a:pt x="26" y="72"/>
                  </a:cubicBezTo>
                  <a:cubicBezTo>
                    <a:pt x="27" y="73"/>
                    <a:pt x="27" y="73"/>
                    <a:pt x="28" y="73"/>
                  </a:cubicBezTo>
                  <a:cubicBezTo>
                    <a:pt x="29" y="73"/>
                    <a:pt x="29" y="72"/>
                    <a:pt x="29" y="71"/>
                  </a:cubicBezTo>
                  <a:cubicBezTo>
                    <a:pt x="30" y="60"/>
                    <a:pt x="34" y="44"/>
                    <a:pt x="40" y="37"/>
                  </a:cubicBezTo>
                  <a:cubicBezTo>
                    <a:pt x="42" y="35"/>
                    <a:pt x="45" y="34"/>
                    <a:pt x="48" y="32"/>
                  </a:cubicBezTo>
                  <a:cubicBezTo>
                    <a:pt x="51" y="31"/>
                    <a:pt x="55" y="29"/>
                    <a:pt x="56" y="26"/>
                  </a:cubicBezTo>
                  <a:cubicBezTo>
                    <a:pt x="56" y="25"/>
                    <a:pt x="56" y="23"/>
                    <a:pt x="55" y="22"/>
                  </a:cubicBezTo>
                  <a:cubicBezTo>
                    <a:pt x="52" y="17"/>
                    <a:pt x="47" y="18"/>
                    <a:pt x="41" y="19"/>
                  </a:cubicBezTo>
                  <a:cubicBezTo>
                    <a:pt x="37" y="20"/>
                    <a:pt x="31" y="22"/>
                    <a:pt x="26" y="20"/>
                  </a:cubicBezTo>
                  <a:cubicBezTo>
                    <a:pt x="22" y="18"/>
                    <a:pt x="18" y="14"/>
                    <a:pt x="15" y="10"/>
                  </a:cubicBezTo>
                  <a:cubicBezTo>
                    <a:pt x="10" y="5"/>
                    <a:pt x="6" y="0"/>
                    <a:pt x="2" y="4"/>
                  </a:cubicBezTo>
                  <a:close/>
                  <a:moveTo>
                    <a:pt x="33" y="43"/>
                  </a:moveTo>
                  <a:cubicBezTo>
                    <a:pt x="33" y="37"/>
                    <a:pt x="32" y="32"/>
                    <a:pt x="29" y="28"/>
                  </a:cubicBezTo>
                  <a:cubicBezTo>
                    <a:pt x="26" y="23"/>
                    <a:pt x="19" y="19"/>
                    <a:pt x="13" y="15"/>
                  </a:cubicBezTo>
                  <a:cubicBezTo>
                    <a:pt x="9" y="13"/>
                    <a:pt x="3" y="9"/>
                    <a:pt x="3" y="7"/>
                  </a:cubicBezTo>
                  <a:cubicBezTo>
                    <a:pt x="3" y="7"/>
                    <a:pt x="3" y="7"/>
                    <a:pt x="3" y="7"/>
                  </a:cubicBezTo>
                  <a:cubicBezTo>
                    <a:pt x="3" y="7"/>
                    <a:pt x="3" y="7"/>
                    <a:pt x="4" y="7"/>
                  </a:cubicBezTo>
                  <a:cubicBezTo>
                    <a:pt x="5" y="5"/>
                    <a:pt x="8" y="7"/>
                    <a:pt x="13" y="12"/>
                  </a:cubicBezTo>
                  <a:cubicBezTo>
                    <a:pt x="16" y="16"/>
                    <a:pt x="20" y="21"/>
                    <a:pt x="25" y="22"/>
                  </a:cubicBezTo>
                  <a:cubicBezTo>
                    <a:pt x="31" y="25"/>
                    <a:pt x="37" y="23"/>
                    <a:pt x="42" y="22"/>
                  </a:cubicBezTo>
                  <a:cubicBezTo>
                    <a:pt x="48" y="21"/>
                    <a:pt x="51" y="21"/>
                    <a:pt x="52" y="23"/>
                  </a:cubicBezTo>
                  <a:cubicBezTo>
                    <a:pt x="53" y="24"/>
                    <a:pt x="53" y="25"/>
                    <a:pt x="53" y="25"/>
                  </a:cubicBezTo>
                  <a:cubicBezTo>
                    <a:pt x="53" y="25"/>
                    <a:pt x="53" y="25"/>
                    <a:pt x="53" y="25"/>
                  </a:cubicBezTo>
                  <a:cubicBezTo>
                    <a:pt x="52" y="27"/>
                    <a:pt x="49" y="28"/>
                    <a:pt x="46" y="30"/>
                  </a:cubicBezTo>
                  <a:cubicBezTo>
                    <a:pt x="43" y="31"/>
                    <a:pt x="40" y="32"/>
                    <a:pt x="38" y="35"/>
                  </a:cubicBezTo>
                  <a:cubicBezTo>
                    <a:pt x="36" y="37"/>
                    <a:pt x="34" y="40"/>
                    <a:pt x="33" y="44"/>
                  </a:cubicBezTo>
                  <a:cubicBezTo>
                    <a:pt x="33" y="44"/>
                    <a:pt x="33" y="43"/>
                    <a:pt x="33" y="43"/>
                  </a:cubicBezTo>
                  <a:close/>
                  <a:moveTo>
                    <a:pt x="27" y="67"/>
                  </a:moveTo>
                  <a:cubicBezTo>
                    <a:pt x="27" y="67"/>
                    <a:pt x="26" y="68"/>
                    <a:pt x="26" y="69"/>
                  </a:cubicBezTo>
                  <a:cubicBezTo>
                    <a:pt x="26" y="69"/>
                    <a:pt x="26" y="69"/>
                    <a:pt x="25" y="69"/>
                  </a:cubicBezTo>
                  <a:cubicBezTo>
                    <a:pt x="26" y="68"/>
                    <a:pt x="26" y="68"/>
                    <a:pt x="27" y="6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52" name="Freeform 519">
              <a:extLst>
                <a:ext uri="{FF2B5EF4-FFF2-40B4-BE49-F238E27FC236}">
                  <a16:creationId xmlns:a16="http://schemas.microsoft.com/office/drawing/2014/main" id="{5D6BA972-EFE0-795C-6033-C76995A44185}"/>
                </a:ext>
              </a:extLst>
            </p:cNvPr>
            <p:cNvSpPr>
              <a:spLocks/>
            </p:cNvSpPr>
            <p:nvPr/>
          </p:nvSpPr>
          <p:spPr bwMode="auto">
            <a:xfrm>
              <a:off x="2381" y="3201"/>
              <a:ext cx="154" cy="145"/>
            </a:xfrm>
            <a:custGeom>
              <a:avLst/>
              <a:gdLst>
                <a:gd name="T0" fmla="*/ 1214 w 51"/>
                <a:gd name="T1" fmla="*/ 1205 h 45"/>
                <a:gd name="T2" fmla="*/ 885 w 51"/>
                <a:gd name="T3" fmla="*/ 767 h 45"/>
                <a:gd name="T4" fmla="*/ 628 w 51"/>
                <a:gd name="T5" fmla="*/ 0 h 45"/>
                <a:gd name="T6" fmla="*/ 682 w 51"/>
                <a:gd name="T7" fmla="*/ 738 h 45"/>
                <a:gd name="T8" fmla="*/ 217 w 51"/>
                <a:gd name="T9" fmla="*/ 1402 h 45"/>
                <a:gd name="T10" fmla="*/ 492 w 51"/>
                <a:gd name="T11" fmla="*/ 1205 h 45"/>
                <a:gd name="T12" fmla="*/ 803 w 51"/>
                <a:gd name="T13" fmla="*/ 1173 h 45"/>
                <a:gd name="T14" fmla="*/ 1404 w 51"/>
                <a:gd name="T15" fmla="*/ 1476 h 45"/>
                <a:gd name="T16" fmla="*/ 1214 w 51"/>
                <a:gd name="T17" fmla="*/ 1205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 h="45">
                  <a:moveTo>
                    <a:pt x="44" y="36"/>
                  </a:moveTo>
                  <a:cubicBezTo>
                    <a:pt x="36" y="34"/>
                    <a:pt x="33" y="30"/>
                    <a:pt x="32" y="23"/>
                  </a:cubicBezTo>
                  <a:cubicBezTo>
                    <a:pt x="30" y="16"/>
                    <a:pt x="33" y="1"/>
                    <a:pt x="23" y="0"/>
                  </a:cubicBezTo>
                  <a:cubicBezTo>
                    <a:pt x="19" y="6"/>
                    <a:pt x="30" y="14"/>
                    <a:pt x="25" y="22"/>
                  </a:cubicBezTo>
                  <a:cubicBezTo>
                    <a:pt x="22" y="26"/>
                    <a:pt x="0" y="36"/>
                    <a:pt x="8" y="42"/>
                  </a:cubicBezTo>
                  <a:cubicBezTo>
                    <a:pt x="13" y="45"/>
                    <a:pt x="15" y="38"/>
                    <a:pt x="18" y="36"/>
                  </a:cubicBezTo>
                  <a:cubicBezTo>
                    <a:pt x="22" y="34"/>
                    <a:pt x="25" y="35"/>
                    <a:pt x="29" y="35"/>
                  </a:cubicBezTo>
                  <a:cubicBezTo>
                    <a:pt x="35" y="36"/>
                    <a:pt x="45" y="43"/>
                    <a:pt x="51" y="44"/>
                  </a:cubicBezTo>
                  <a:cubicBezTo>
                    <a:pt x="48" y="44"/>
                    <a:pt x="46" y="37"/>
                    <a:pt x="44" y="36"/>
                  </a:cubicBezTo>
                  <a:close/>
                </a:path>
              </a:pathLst>
            </a:custGeom>
            <a:solidFill>
              <a:srgbClr val="B6AC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53" name="Freeform 520">
              <a:extLst>
                <a:ext uri="{FF2B5EF4-FFF2-40B4-BE49-F238E27FC236}">
                  <a16:creationId xmlns:a16="http://schemas.microsoft.com/office/drawing/2014/main" id="{6A569221-06CD-5CEE-4816-AFEE071A0EDE}"/>
                </a:ext>
              </a:extLst>
            </p:cNvPr>
            <p:cNvSpPr>
              <a:spLocks noEditPoints="1"/>
            </p:cNvSpPr>
            <p:nvPr/>
          </p:nvSpPr>
          <p:spPr bwMode="auto">
            <a:xfrm>
              <a:off x="2396" y="3195"/>
              <a:ext cx="142" cy="154"/>
            </a:xfrm>
            <a:custGeom>
              <a:avLst/>
              <a:gdLst>
                <a:gd name="T0" fmla="*/ 465 w 47"/>
                <a:gd name="T1" fmla="*/ 32 h 48"/>
                <a:gd name="T2" fmla="*/ 492 w 47"/>
                <a:gd name="T3" fmla="*/ 401 h 48"/>
                <a:gd name="T4" fmla="*/ 492 w 47"/>
                <a:gd name="T5" fmla="*/ 760 h 48"/>
                <a:gd name="T6" fmla="*/ 329 w 47"/>
                <a:gd name="T7" fmla="*/ 927 h 48"/>
                <a:gd name="T8" fmla="*/ 0 w 47"/>
                <a:gd name="T9" fmla="*/ 1360 h 48"/>
                <a:gd name="T10" fmla="*/ 54 w 47"/>
                <a:gd name="T11" fmla="*/ 1482 h 48"/>
                <a:gd name="T12" fmla="*/ 302 w 47"/>
                <a:gd name="T13" fmla="*/ 1389 h 48"/>
                <a:gd name="T14" fmla="*/ 384 w 47"/>
                <a:gd name="T15" fmla="*/ 1319 h 48"/>
                <a:gd name="T16" fmla="*/ 628 w 47"/>
                <a:gd name="T17" fmla="*/ 1287 h 48"/>
                <a:gd name="T18" fmla="*/ 940 w 47"/>
                <a:gd name="T19" fmla="*/ 1421 h 48"/>
                <a:gd name="T20" fmla="*/ 1215 w 47"/>
                <a:gd name="T21" fmla="*/ 1553 h 48"/>
                <a:gd name="T22" fmla="*/ 1215 w 47"/>
                <a:gd name="T23" fmla="*/ 1553 h 48"/>
                <a:gd name="T24" fmla="*/ 1269 w 47"/>
                <a:gd name="T25" fmla="*/ 1585 h 48"/>
                <a:gd name="T26" fmla="*/ 1242 w 47"/>
                <a:gd name="T27" fmla="*/ 1585 h 48"/>
                <a:gd name="T28" fmla="*/ 1269 w 47"/>
                <a:gd name="T29" fmla="*/ 1585 h 48"/>
                <a:gd name="T30" fmla="*/ 1296 w 47"/>
                <a:gd name="T31" fmla="*/ 1524 h 48"/>
                <a:gd name="T32" fmla="*/ 1296 w 47"/>
                <a:gd name="T33" fmla="*/ 1524 h 48"/>
                <a:gd name="T34" fmla="*/ 1269 w 47"/>
                <a:gd name="T35" fmla="*/ 1482 h 48"/>
                <a:gd name="T36" fmla="*/ 1269 w 47"/>
                <a:gd name="T37" fmla="*/ 1482 h 48"/>
                <a:gd name="T38" fmla="*/ 1187 w 47"/>
                <a:gd name="T39" fmla="*/ 1360 h 48"/>
                <a:gd name="T40" fmla="*/ 1079 w 47"/>
                <a:gd name="T41" fmla="*/ 1226 h 48"/>
                <a:gd name="T42" fmla="*/ 1079 w 47"/>
                <a:gd name="T43" fmla="*/ 1226 h 48"/>
                <a:gd name="T44" fmla="*/ 776 w 47"/>
                <a:gd name="T45" fmla="*/ 792 h 48"/>
                <a:gd name="T46" fmla="*/ 776 w 47"/>
                <a:gd name="T47" fmla="*/ 597 h 48"/>
                <a:gd name="T48" fmla="*/ 492 w 47"/>
                <a:gd name="T49" fmla="*/ 0 h 48"/>
                <a:gd name="T50" fmla="*/ 465 w 47"/>
                <a:gd name="T51" fmla="*/ 32 h 48"/>
                <a:gd name="T52" fmla="*/ 109 w 47"/>
                <a:gd name="T53" fmla="*/ 1389 h 48"/>
                <a:gd name="T54" fmla="*/ 82 w 47"/>
                <a:gd name="T55" fmla="*/ 1360 h 48"/>
                <a:gd name="T56" fmla="*/ 82 w 47"/>
                <a:gd name="T57" fmla="*/ 1360 h 48"/>
                <a:gd name="T58" fmla="*/ 384 w 47"/>
                <a:gd name="T59" fmla="*/ 1020 h 48"/>
                <a:gd name="T60" fmla="*/ 574 w 47"/>
                <a:gd name="T61" fmla="*/ 825 h 48"/>
                <a:gd name="T62" fmla="*/ 628 w 47"/>
                <a:gd name="T63" fmla="*/ 629 h 48"/>
                <a:gd name="T64" fmla="*/ 547 w 47"/>
                <a:gd name="T65" fmla="*/ 330 h 48"/>
                <a:gd name="T66" fmla="*/ 520 w 47"/>
                <a:gd name="T67" fmla="*/ 135 h 48"/>
                <a:gd name="T68" fmla="*/ 520 w 47"/>
                <a:gd name="T69" fmla="*/ 135 h 48"/>
                <a:gd name="T70" fmla="*/ 695 w 47"/>
                <a:gd name="T71" fmla="*/ 597 h 48"/>
                <a:gd name="T72" fmla="*/ 695 w 47"/>
                <a:gd name="T73" fmla="*/ 825 h 48"/>
                <a:gd name="T74" fmla="*/ 1048 w 47"/>
                <a:gd name="T75" fmla="*/ 1319 h 48"/>
                <a:gd name="T76" fmla="*/ 1048 w 47"/>
                <a:gd name="T77" fmla="*/ 1319 h 48"/>
                <a:gd name="T78" fmla="*/ 1106 w 47"/>
                <a:gd name="T79" fmla="*/ 1421 h 48"/>
                <a:gd name="T80" fmla="*/ 1106 w 47"/>
                <a:gd name="T81" fmla="*/ 1421 h 48"/>
                <a:gd name="T82" fmla="*/ 994 w 47"/>
                <a:gd name="T83" fmla="*/ 1360 h 48"/>
                <a:gd name="T84" fmla="*/ 668 w 47"/>
                <a:gd name="T85" fmla="*/ 1194 h 48"/>
                <a:gd name="T86" fmla="*/ 329 w 47"/>
                <a:gd name="T87" fmla="*/ 1226 h 48"/>
                <a:gd name="T88" fmla="*/ 248 w 47"/>
                <a:gd name="T89" fmla="*/ 1319 h 48"/>
                <a:gd name="T90" fmla="*/ 109 w 47"/>
                <a:gd name="T91" fmla="*/ 1389 h 4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7" h="48">
                  <a:moveTo>
                    <a:pt x="17" y="1"/>
                  </a:moveTo>
                  <a:cubicBezTo>
                    <a:pt x="15" y="4"/>
                    <a:pt x="16" y="8"/>
                    <a:pt x="18" y="12"/>
                  </a:cubicBezTo>
                  <a:cubicBezTo>
                    <a:pt x="19" y="16"/>
                    <a:pt x="21" y="19"/>
                    <a:pt x="18" y="23"/>
                  </a:cubicBezTo>
                  <a:cubicBezTo>
                    <a:pt x="18" y="24"/>
                    <a:pt x="15" y="27"/>
                    <a:pt x="12" y="28"/>
                  </a:cubicBezTo>
                  <a:cubicBezTo>
                    <a:pt x="6" y="32"/>
                    <a:pt x="0" y="37"/>
                    <a:pt x="0" y="41"/>
                  </a:cubicBezTo>
                  <a:cubicBezTo>
                    <a:pt x="0" y="42"/>
                    <a:pt x="0" y="43"/>
                    <a:pt x="2" y="45"/>
                  </a:cubicBezTo>
                  <a:cubicBezTo>
                    <a:pt x="7" y="48"/>
                    <a:pt x="9" y="44"/>
                    <a:pt x="11" y="42"/>
                  </a:cubicBezTo>
                  <a:cubicBezTo>
                    <a:pt x="14" y="40"/>
                    <a:pt x="14" y="40"/>
                    <a:pt x="14" y="40"/>
                  </a:cubicBezTo>
                  <a:cubicBezTo>
                    <a:pt x="17" y="38"/>
                    <a:pt x="20" y="38"/>
                    <a:pt x="23" y="39"/>
                  </a:cubicBezTo>
                  <a:cubicBezTo>
                    <a:pt x="26" y="39"/>
                    <a:pt x="31" y="41"/>
                    <a:pt x="34" y="43"/>
                  </a:cubicBezTo>
                  <a:cubicBezTo>
                    <a:pt x="38" y="45"/>
                    <a:pt x="41" y="46"/>
                    <a:pt x="44" y="47"/>
                  </a:cubicBezTo>
                  <a:cubicBezTo>
                    <a:pt x="44" y="47"/>
                    <a:pt x="44" y="47"/>
                    <a:pt x="44" y="47"/>
                  </a:cubicBezTo>
                  <a:cubicBezTo>
                    <a:pt x="45" y="47"/>
                    <a:pt x="45" y="48"/>
                    <a:pt x="46" y="48"/>
                  </a:cubicBezTo>
                  <a:cubicBezTo>
                    <a:pt x="45" y="48"/>
                    <a:pt x="46" y="48"/>
                    <a:pt x="45" y="48"/>
                  </a:cubicBezTo>
                  <a:cubicBezTo>
                    <a:pt x="46" y="48"/>
                    <a:pt x="46" y="48"/>
                    <a:pt x="46" y="48"/>
                  </a:cubicBezTo>
                  <a:cubicBezTo>
                    <a:pt x="46" y="48"/>
                    <a:pt x="47" y="47"/>
                    <a:pt x="47" y="46"/>
                  </a:cubicBezTo>
                  <a:cubicBezTo>
                    <a:pt x="47" y="46"/>
                    <a:pt x="47" y="46"/>
                    <a:pt x="47" y="46"/>
                  </a:cubicBezTo>
                  <a:cubicBezTo>
                    <a:pt x="47" y="45"/>
                    <a:pt x="47" y="45"/>
                    <a:pt x="46" y="45"/>
                  </a:cubicBezTo>
                  <a:cubicBezTo>
                    <a:pt x="46" y="45"/>
                    <a:pt x="46" y="45"/>
                    <a:pt x="46" y="45"/>
                  </a:cubicBezTo>
                  <a:cubicBezTo>
                    <a:pt x="45" y="44"/>
                    <a:pt x="43" y="42"/>
                    <a:pt x="43" y="41"/>
                  </a:cubicBezTo>
                  <a:cubicBezTo>
                    <a:pt x="42" y="39"/>
                    <a:pt x="41" y="38"/>
                    <a:pt x="39" y="37"/>
                  </a:cubicBezTo>
                  <a:cubicBezTo>
                    <a:pt x="39" y="37"/>
                    <a:pt x="39" y="37"/>
                    <a:pt x="39" y="37"/>
                  </a:cubicBezTo>
                  <a:cubicBezTo>
                    <a:pt x="33" y="35"/>
                    <a:pt x="30" y="32"/>
                    <a:pt x="28" y="24"/>
                  </a:cubicBezTo>
                  <a:cubicBezTo>
                    <a:pt x="28" y="18"/>
                    <a:pt x="28" y="18"/>
                    <a:pt x="28" y="18"/>
                  </a:cubicBezTo>
                  <a:cubicBezTo>
                    <a:pt x="27" y="11"/>
                    <a:pt x="27" y="1"/>
                    <a:pt x="18" y="0"/>
                  </a:cubicBezTo>
                  <a:cubicBezTo>
                    <a:pt x="18" y="0"/>
                    <a:pt x="17" y="0"/>
                    <a:pt x="17" y="1"/>
                  </a:cubicBezTo>
                  <a:close/>
                  <a:moveTo>
                    <a:pt x="4" y="42"/>
                  </a:moveTo>
                  <a:cubicBezTo>
                    <a:pt x="3" y="42"/>
                    <a:pt x="3" y="41"/>
                    <a:pt x="3" y="41"/>
                  </a:cubicBezTo>
                  <a:cubicBezTo>
                    <a:pt x="3" y="41"/>
                    <a:pt x="3" y="41"/>
                    <a:pt x="3" y="41"/>
                  </a:cubicBezTo>
                  <a:cubicBezTo>
                    <a:pt x="3" y="38"/>
                    <a:pt x="9" y="34"/>
                    <a:pt x="14" y="31"/>
                  </a:cubicBezTo>
                  <a:cubicBezTo>
                    <a:pt x="18" y="28"/>
                    <a:pt x="20" y="26"/>
                    <a:pt x="21" y="25"/>
                  </a:cubicBezTo>
                  <a:cubicBezTo>
                    <a:pt x="22" y="23"/>
                    <a:pt x="23" y="21"/>
                    <a:pt x="23" y="19"/>
                  </a:cubicBezTo>
                  <a:cubicBezTo>
                    <a:pt x="23" y="16"/>
                    <a:pt x="21" y="13"/>
                    <a:pt x="20" y="10"/>
                  </a:cubicBezTo>
                  <a:cubicBezTo>
                    <a:pt x="20" y="8"/>
                    <a:pt x="19" y="6"/>
                    <a:pt x="19" y="4"/>
                  </a:cubicBezTo>
                  <a:cubicBezTo>
                    <a:pt x="19" y="4"/>
                    <a:pt x="19" y="4"/>
                    <a:pt x="19" y="4"/>
                  </a:cubicBezTo>
                  <a:cubicBezTo>
                    <a:pt x="24" y="5"/>
                    <a:pt x="24" y="11"/>
                    <a:pt x="25" y="18"/>
                  </a:cubicBezTo>
                  <a:cubicBezTo>
                    <a:pt x="25" y="25"/>
                    <a:pt x="25" y="25"/>
                    <a:pt x="25" y="25"/>
                  </a:cubicBezTo>
                  <a:cubicBezTo>
                    <a:pt x="27" y="33"/>
                    <a:pt x="31" y="38"/>
                    <a:pt x="38" y="40"/>
                  </a:cubicBezTo>
                  <a:cubicBezTo>
                    <a:pt x="38" y="40"/>
                    <a:pt x="38" y="40"/>
                    <a:pt x="38" y="40"/>
                  </a:cubicBezTo>
                  <a:cubicBezTo>
                    <a:pt x="38" y="40"/>
                    <a:pt x="39" y="42"/>
                    <a:pt x="40" y="43"/>
                  </a:cubicBezTo>
                  <a:cubicBezTo>
                    <a:pt x="40" y="43"/>
                    <a:pt x="40" y="43"/>
                    <a:pt x="40" y="43"/>
                  </a:cubicBezTo>
                  <a:cubicBezTo>
                    <a:pt x="39" y="42"/>
                    <a:pt x="37" y="41"/>
                    <a:pt x="36" y="41"/>
                  </a:cubicBezTo>
                  <a:cubicBezTo>
                    <a:pt x="32" y="39"/>
                    <a:pt x="27" y="36"/>
                    <a:pt x="24" y="36"/>
                  </a:cubicBezTo>
                  <a:cubicBezTo>
                    <a:pt x="20" y="35"/>
                    <a:pt x="16" y="35"/>
                    <a:pt x="12" y="37"/>
                  </a:cubicBezTo>
                  <a:cubicBezTo>
                    <a:pt x="12" y="37"/>
                    <a:pt x="9" y="40"/>
                    <a:pt x="9" y="40"/>
                  </a:cubicBezTo>
                  <a:cubicBezTo>
                    <a:pt x="7" y="43"/>
                    <a:pt x="6" y="44"/>
                    <a:pt x="4" y="4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54" name="Freeform 521">
              <a:extLst>
                <a:ext uri="{FF2B5EF4-FFF2-40B4-BE49-F238E27FC236}">
                  <a16:creationId xmlns:a16="http://schemas.microsoft.com/office/drawing/2014/main" id="{8CE61B37-1AC7-32F7-BFD1-450F2D25F6FE}"/>
                </a:ext>
              </a:extLst>
            </p:cNvPr>
            <p:cNvSpPr>
              <a:spLocks/>
            </p:cNvSpPr>
            <p:nvPr/>
          </p:nvSpPr>
          <p:spPr bwMode="auto">
            <a:xfrm>
              <a:off x="3280" y="3173"/>
              <a:ext cx="105" cy="141"/>
            </a:xfrm>
            <a:custGeom>
              <a:avLst/>
              <a:gdLst>
                <a:gd name="T0" fmla="*/ 0 w 35"/>
                <a:gd name="T1" fmla="*/ 1058 h 44"/>
                <a:gd name="T2" fmla="*/ 405 w 35"/>
                <a:gd name="T3" fmla="*/ 625 h 44"/>
                <a:gd name="T4" fmla="*/ 675 w 35"/>
                <a:gd name="T5" fmla="*/ 0 h 44"/>
                <a:gd name="T6" fmla="*/ 513 w 35"/>
                <a:gd name="T7" fmla="*/ 689 h 44"/>
                <a:gd name="T8" fmla="*/ 513 w 35"/>
                <a:gd name="T9" fmla="*/ 1448 h 44"/>
                <a:gd name="T10" fmla="*/ 405 w 35"/>
                <a:gd name="T11" fmla="*/ 955 h 44"/>
                <a:gd name="T12" fmla="*/ 0 w 35"/>
                <a:gd name="T13" fmla="*/ 1150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44">
                  <a:moveTo>
                    <a:pt x="0" y="32"/>
                  </a:moveTo>
                  <a:cubicBezTo>
                    <a:pt x="6" y="30"/>
                    <a:pt x="12" y="25"/>
                    <a:pt x="15" y="19"/>
                  </a:cubicBezTo>
                  <a:cubicBezTo>
                    <a:pt x="19" y="13"/>
                    <a:pt x="19" y="6"/>
                    <a:pt x="25" y="0"/>
                  </a:cubicBezTo>
                  <a:cubicBezTo>
                    <a:pt x="35" y="2"/>
                    <a:pt x="20" y="17"/>
                    <a:pt x="19" y="21"/>
                  </a:cubicBezTo>
                  <a:cubicBezTo>
                    <a:pt x="18" y="28"/>
                    <a:pt x="24" y="38"/>
                    <a:pt x="19" y="44"/>
                  </a:cubicBezTo>
                  <a:cubicBezTo>
                    <a:pt x="15" y="41"/>
                    <a:pt x="19" y="31"/>
                    <a:pt x="15" y="29"/>
                  </a:cubicBezTo>
                  <a:cubicBezTo>
                    <a:pt x="13" y="28"/>
                    <a:pt x="6" y="30"/>
                    <a:pt x="0" y="35"/>
                  </a:cubicBezTo>
                </a:path>
              </a:pathLst>
            </a:custGeom>
            <a:solidFill>
              <a:srgbClr val="B6AC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55" name="Freeform 522">
              <a:extLst>
                <a:ext uri="{FF2B5EF4-FFF2-40B4-BE49-F238E27FC236}">
                  <a16:creationId xmlns:a16="http://schemas.microsoft.com/office/drawing/2014/main" id="{9013D799-9460-8C3C-C78A-B5AC0A90ED82}"/>
                </a:ext>
              </a:extLst>
            </p:cNvPr>
            <p:cNvSpPr>
              <a:spLocks noEditPoints="1"/>
            </p:cNvSpPr>
            <p:nvPr/>
          </p:nvSpPr>
          <p:spPr bwMode="auto">
            <a:xfrm>
              <a:off x="3277" y="3169"/>
              <a:ext cx="96" cy="151"/>
            </a:xfrm>
            <a:custGeom>
              <a:avLst/>
              <a:gdLst>
                <a:gd name="T0" fmla="*/ 675 w 32"/>
                <a:gd name="T1" fmla="*/ 0 h 47"/>
                <a:gd name="T2" fmla="*/ 486 w 32"/>
                <a:gd name="T3" fmla="*/ 402 h 47"/>
                <a:gd name="T4" fmla="*/ 405 w 32"/>
                <a:gd name="T5" fmla="*/ 662 h 47"/>
                <a:gd name="T6" fmla="*/ 0 w 32"/>
                <a:gd name="T7" fmla="*/ 1063 h 47"/>
                <a:gd name="T8" fmla="*/ 0 w 32"/>
                <a:gd name="T9" fmla="*/ 1096 h 47"/>
                <a:gd name="T10" fmla="*/ 0 w 32"/>
                <a:gd name="T11" fmla="*/ 1124 h 47"/>
                <a:gd name="T12" fmla="*/ 27 w 32"/>
                <a:gd name="T13" fmla="*/ 1157 h 47"/>
                <a:gd name="T14" fmla="*/ 0 w 32"/>
                <a:gd name="T15" fmla="*/ 1157 h 47"/>
                <a:gd name="T16" fmla="*/ 0 w 32"/>
                <a:gd name="T17" fmla="*/ 1198 h 47"/>
                <a:gd name="T18" fmla="*/ 0 w 32"/>
                <a:gd name="T19" fmla="*/ 1227 h 47"/>
                <a:gd name="T20" fmla="*/ 54 w 32"/>
                <a:gd name="T21" fmla="*/ 1227 h 47"/>
                <a:gd name="T22" fmla="*/ 405 w 32"/>
                <a:gd name="T23" fmla="*/ 1031 h 47"/>
                <a:gd name="T24" fmla="*/ 432 w 32"/>
                <a:gd name="T25" fmla="*/ 1227 h 47"/>
                <a:gd name="T26" fmla="*/ 513 w 32"/>
                <a:gd name="T27" fmla="*/ 1526 h 47"/>
                <a:gd name="T28" fmla="*/ 594 w 32"/>
                <a:gd name="T29" fmla="*/ 1526 h 47"/>
                <a:gd name="T30" fmla="*/ 621 w 32"/>
                <a:gd name="T31" fmla="*/ 1031 h 47"/>
                <a:gd name="T32" fmla="*/ 594 w 32"/>
                <a:gd name="T33" fmla="*/ 733 h 47"/>
                <a:gd name="T34" fmla="*/ 675 w 32"/>
                <a:gd name="T35" fmla="*/ 569 h 47"/>
                <a:gd name="T36" fmla="*/ 837 w 32"/>
                <a:gd name="T37" fmla="*/ 103 h 47"/>
                <a:gd name="T38" fmla="*/ 702 w 32"/>
                <a:gd name="T39" fmla="*/ 0 h 47"/>
                <a:gd name="T40" fmla="*/ 675 w 32"/>
                <a:gd name="T41" fmla="*/ 0 h 47"/>
                <a:gd name="T42" fmla="*/ 459 w 32"/>
                <a:gd name="T43" fmla="*/ 691 h 47"/>
                <a:gd name="T44" fmla="*/ 567 w 32"/>
                <a:gd name="T45" fmla="*/ 434 h 47"/>
                <a:gd name="T46" fmla="*/ 702 w 32"/>
                <a:gd name="T47" fmla="*/ 103 h 47"/>
                <a:gd name="T48" fmla="*/ 756 w 32"/>
                <a:gd name="T49" fmla="*/ 135 h 47"/>
                <a:gd name="T50" fmla="*/ 756 w 32"/>
                <a:gd name="T51" fmla="*/ 164 h 47"/>
                <a:gd name="T52" fmla="*/ 621 w 32"/>
                <a:gd name="T53" fmla="*/ 495 h 47"/>
                <a:gd name="T54" fmla="*/ 513 w 32"/>
                <a:gd name="T55" fmla="*/ 733 h 47"/>
                <a:gd name="T56" fmla="*/ 513 w 32"/>
                <a:gd name="T57" fmla="*/ 794 h 47"/>
                <a:gd name="T58" fmla="*/ 540 w 32"/>
                <a:gd name="T59" fmla="*/ 1063 h 47"/>
                <a:gd name="T60" fmla="*/ 567 w 32"/>
                <a:gd name="T61" fmla="*/ 1292 h 47"/>
                <a:gd name="T62" fmla="*/ 540 w 32"/>
                <a:gd name="T63" fmla="*/ 1394 h 47"/>
                <a:gd name="T64" fmla="*/ 513 w 32"/>
                <a:gd name="T65" fmla="*/ 1227 h 47"/>
                <a:gd name="T66" fmla="*/ 432 w 32"/>
                <a:gd name="T67" fmla="*/ 961 h 47"/>
                <a:gd name="T68" fmla="*/ 297 w 32"/>
                <a:gd name="T69" fmla="*/ 961 h 47"/>
                <a:gd name="T70" fmla="*/ 459 w 32"/>
                <a:gd name="T71" fmla="*/ 691 h 4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2" h="47">
                  <a:moveTo>
                    <a:pt x="25" y="0"/>
                  </a:moveTo>
                  <a:cubicBezTo>
                    <a:pt x="21" y="4"/>
                    <a:pt x="20" y="8"/>
                    <a:pt x="18" y="12"/>
                  </a:cubicBezTo>
                  <a:cubicBezTo>
                    <a:pt x="17" y="15"/>
                    <a:pt x="16" y="17"/>
                    <a:pt x="15" y="20"/>
                  </a:cubicBezTo>
                  <a:cubicBezTo>
                    <a:pt x="12" y="25"/>
                    <a:pt x="7" y="29"/>
                    <a:pt x="0" y="32"/>
                  </a:cubicBezTo>
                  <a:cubicBezTo>
                    <a:pt x="0" y="32"/>
                    <a:pt x="0" y="33"/>
                    <a:pt x="0" y="33"/>
                  </a:cubicBezTo>
                  <a:cubicBezTo>
                    <a:pt x="0" y="34"/>
                    <a:pt x="0" y="34"/>
                    <a:pt x="0" y="34"/>
                  </a:cubicBezTo>
                  <a:cubicBezTo>
                    <a:pt x="0" y="34"/>
                    <a:pt x="0" y="35"/>
                    <a:pt x="1" y="35"/>
                  </a:cubicBezTo>
                  <a:cubicBezTo>
                    <a:pt x="1" y="35"/>
                    <a:pt x="0" y="35"/>
                    <a:pt x="0" y="35"/>
                  </a:cubicBezTo>
                  <a:cubicBezTo>
                    <a:pt x="0" y="35"/>
                    <a:pt x="0" y="36"/>
                    <a:pt x="0" y="36"/>
                  </a:cubicBezTo>
                  <a:cubicBezTo>
                    <a:pt x="0" y="36"/>
                    <a:pt x="0" y="37"/>
                    <a:pt x="0" y="37"/>
                  </a:cubicBezTo>
                  <a:cubicBezTo>
                    <a:pt x="1" y="38"/>
                    <a:pt x="2" y="38"/>
                    <a:pt x="2" y="37"/>
                  </a:cubicBezTo>
                  <a:cubicBezTo>
                    <a:pt x="8" y="32"/>
                    <a:pt x="14" y="31"/>
                    <a:pt x="15" y="31"/>
                  </a:cubicBezTo>
                  <a:cubicBezTo>
                    <a:pt x="16" y="32"/>
                    <a:pt x="16" y="34"/>
                    <a:pt x="16" y="37"/>
                  </a:cubicBezTo>
                  <a:cubicBezTo>
                    <a:pt x="16" y="40"/>
                    <a:pt x="17" y="44"/>
                    <a:pt x="19" y="46"/>
                  </a:cubicBezTo>
                  <a:cubicBezTo>
                    <a:pt x="20" y="47"/>
                    <a:pt x="21" y="47"/>
                    <a:pt x="22" y="46"/>
                  </a:cubicBezTo>
                  <a:cubicBezTo>
                    <a:pt x="25" y="42"/>
                    <a:pt x="24" y="37"/>
                    <a:pt x="23" y="31"/>
                  </a:cubicBezTo>
                  <a:cubicBezTo>
                    <a:pt x="22" y="28"/>
                    <a:pt x="21" y="25"/>
                    <a:pt x="22" y="22"/>
                  </a:cubicBezTo>
                  <a:cubicBezTo>
                    <a:pt x="22" y="21"/>
                    <a:pt x="24" y="19"/>
                    <a:pt x="25" y="17"/>
                  </a:cubicBezTo>
                  <a:cubicBezTo>
                    <a:pt x="29" y="12"/>
                    <a:pt x="32" y="6"/>
                    <a:pt x="31" y="3"/>
                  </a:cubicBezTo>
                  <a:cubicBezTo>
                    <a:pt x="30" y="1"/>
                    <a:pt x="28" y="0"/>
                    <a:pt x="26" y="0"/>
                  </a:cubicBezTo>
                  <a:cubicBezTo>
                    <a:pt x="26" y="0"/>
                    <a:pt x="25" y="0"/>
                    <a:pt x="25" y="0"/>
                  </a:cubicBezTo>
                  <a:close/>
                  <a:moveTo>
                    <a:pt x="17" y="21"/>
                  </a:moveTo>
                  <a:cubicBezTo>
                    <a:pt x="19" y="19"/>
                    <a:pt x="20" y="16"/>
                    <a:pt x="21" y="13"/>
                  </a:cubicBezTo>
                  <a:cubicBezTo>
                    <a:pt x="22" y="9"/>
                    <a:pt x="24" y="6"/>
                    <a:pt x="26" y="3"/>
                  </a:cubicBezTo>
                  <a:cubicBezTo>
                    <a:pt x="27" y="3"/>
                    <a:pt x="28" y="4"/>
                    <a:pt x="28" y="4"/>
                  </a:cubicBezTo>
                  <a:cubicBezTo>
                    <a:pt x="28" y="4"/>
                    <a:pt x="28" y="4"/>
                    <a:pt x="28" y="5"/>
                  </a:cubicBezTo>
                  <a:cubicBezTo>
                    <a:pt x="28" y="7"/>
                    <a:pt x="25" y="12"/>
                    <a:pt x="23" y="15"/>
                  </a:cubicBezTo>
                  <a:cubicBezTo>
                    <a:pt x="21" y="18"/>
                    <a:pt x="19" y="20"/>
                    <a:pt x="19" y="22"/>
                  </a:cubicBezTo>
                  <a:cubicBezTo>
                    <a:pt x="19" y="23"/>
                    <a:pt x="19" y="24"/>
                    <a:pt x="19" y="24"/>
                  </a:cubicBezTo>
                  <a:cubicBezTo>
                    <a:pt x="19" y="27"/>
                    <a:pt x="19" y="30"/>
                    <a:pt x="20" y="32"/>
                  </a:cubicBezTo>
                  <a:cubicBezTo>
                    <a:pt x="20" y="35"/>
                    <a:pt x="21" y="37"/>
                    <a:pt x="21" y="39"/>
                  </a:cubicBezTo>
                  <a:cubicBezTo>
                    <a:pt x="21" y="40"/>
                    <a:pt x="21" y="41"/>
                    <a:pt x="20" y="42"/>
                  </a:cubicBezTo>
                  <a:cubicBezTo>
                    <a:pt x="20" y="41"/>
                    <a:pt x="19" y="39"/>
                    <a:pt x="19" y="37"/>
                  </a:cubicBezTo>
                  <a:cubicBezTo>
                    <a:pt x="19" y="34"/>
                    <a:pt x="19" y="30"/>
                    <a:pt x="16" y="29"/>
                  </a:cubicBezTo>
                  <a:cubicBezTo>
                    <a:pt x="15" y="28"/>
                    <a:pt x="13" y="28"/>
                    <a:pt x="11" y="29"/>
                  </a:cubicBezTo>
                  <a:cubicBezTo>
                    <a:pt x="14" y="27"/>
                    <a:pt x="16" y="24"/>
                    <a:pt x="17" y="2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56" name="Freeform 523">
              <a:extLst>
                <a:ext uri="{FF2B5EF4-FFF2-40B4-BE49-F238E27FC236}">
                  <a16:creationId xmlns:a16="http://schemas.microsoft.com/office/drawing/2014/main" id="{242FAAED-67A8-4C7D-0CF9-F83A1D828FF1}"/>
                </a:ext>
              </a:extLst>
            </p:cNvPr>
            <p:cNvSpPr>
              <a:spLocks/>
            </p:cNvSpPr>
            <p:nvPr/>
          </p:nvSpPr>
          <p:spPr bwMode="auto">
            <a:xfrm>
              <a:off x="3825" y="3018"/>
              <a:ext cx="94" cy="180"/>
            </a:xfrm>
            <a:custGeom>
              <a:avLst/>
              <a:gdLst>
                <a:gd name="T0" fmla="*/ 616 w 31"/>
                <a:gd name="T1" fmla="*/ 1427 h 56"/>
                <a:gd name="T2" fmla="*/ 616 w 31"/>
                <a:gd name="T3" fmla="*/ 961 h 56"/>
                <a:gd name="T4" fmla="*/ 810 w 31"/>
                <a:gd name="T5" fmla="*/ 495 h 56"/>
                <a:gd name="T6" fmla="*/ 452 w 31"/>
                <a:gd name="T7" fmla="*/ 164 h 56"/>
                <a:gd name="T8" fmla="*/ 276 w 31"/>
                <a:gd name="T9" fmla="*/ 0 h 56"/>
                <a:gd name="T10" fmla="*/ 385 w 31"/>
                <a:gd name="T11" fmla="*/ 434 h 56"/>
                <a:gd name="T12" fmla="*/ 670 w 31"/>
                <a:gd name="T13" fmla="*/ 1861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56">
                  <a:moveTo>
                    <a:pt x="22" y="43"/>
                  </a:moveTo>
                  <a:cubicBezTo>
                    <a:pt x="22" y="41"/>
                    <a:pt x="21" y="31"/>
                    <a:pt x="22" y="29"/>
                  </a:cubicBezTo>
                  <a:cubicBezTo>
                    <a:pt x="23" y="23"/>
                    <a:pt x="28" y="21"/>
                    <a:pt x="29" y="15"/>
                  </a:cubicBezTo>
                  <a:cubicBezTo>
                    <a:pt x="31" y="7"/>
                    <a:pt x="22" y="9"/>
                    <a:pt x="16" y="5"/>
                  </a:cubicBezTo>
                  <a:cubicBezTo>
                    <a:pt x="15" y="3"/>
                    <a:pt x="10" y="0"/>
                    <a:pt x="10" y="0"/>
                  </a:cubicBezTo>
                  <a:cubicBezTo>
                    <a:pt x="0" y="3"/>
                    <a:pt x="12" y="9"/>
                    <a:pt x="14" y="13"/>
                  </a:cubicBezTo>
                  <a:cubicBezTo>
                    <a:pt x="17" y="18"/>
                    <a:pt x="17" y="45"/>
                    <a:pt x="24" y="56"/>
                  </a:cubicBezTo>
                </a:path>
              </a:pathLst>
            </a:custGeom>
            <a:solidFill>
              <a:srgbClr val="B6AC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57" name="Freeform 524">
              <a:extLst>
                <a:ext uri="{FF2B5EF4-FFF2-40B4-BE49-F238E27FC236}">
                  <a16:creationId xmlns:a16="http://schemas.microsoft.com/office/drawing/2014/main" id="{81416483-99B2-1A44-4685-FEA42D51CC88}"/>
                </a:ext>
              </a:extLst>
            </p:cNvPr>
            <p:cNvSpPr>
              <a:spLocks noEditPoints="1"/>
            </p:cNvSpPr>
            <p:nvPr/>
          </p:nvSpPr>
          <p:spPr bwMode="auto">
            <a:xfrm>
              <a:off x="3837" y="3012"/>
              <a:ext cx="85" cy="193"/>
            </a:xfrm>
            <a:custGeom>
              <a:avLst/>
              <a:gdLst>
                <a:gd name="T0" fmla="*/ 140 w 28"/>
                <a:gd name="T1" fmla="*/ 0 h 60"/>
                <a:gd name="T2" fmla="*/ 0 w 28"/>
                <a:gd name="T3" fmla="*/ 135 h 60"/>
                <a:gd name="T4" fmla="*/ 167 w 28"/>
                <a:gd name="T5" fmla="*/ 402 h 60"/>
                <a:gd name="T6" fmla="*/ 249 w 28"/>
                <a:gd name="T7" fmla="*/ 495 h 60"/>
                <a:gd name="T8" fmla="*/ 304 w 28"/>
                <a:gd name="T9" fmla="*/ 962 h 60"/>
                <a:gd name="T10" fmla="*/ 534 w 28"/>
                <a:gd name="T11" fmla="*/ 1965 h 60"/>
                <a:gd name="T12" fmla="*/ 589 w 28"/>
                <a:gd name="T13" fmla="*/ 1998 h 60"/>
                <a:gd name="T14" fmla="*/ 616 w 28"/>
                <a:gd name="T15" fmla="*/ 1936 h 60"/>
                <a:gd name="T16" fmla="*/ 589 w 28"/>
                <a:gd name="T17" fmla="*/ 1936 h 60"/>
                <a:gd name="T18" fmla="*/ 480 w 28"/>
                <a:gd name="T19" fmla="*/ 1531 h 60"/>
                <a:gd name="T20" fmla="*/ 534 w 28"/>
                <a:gd name="T21" fmla="*/ 1531 h 60"/>
                <a:gd name="T22" fmla="*/ 562 w 28"/>
                <a:gd name="T23" fmla="*/ 1499 h 60"/>
                <a:gd name="T24" fmla="*/ 534 w 28"/>
                <a:gd name="T25" fmla="*/ 1036 h 60"/>
                <a:gd name="T26" fmla="*/ 647 w 28"/>
                <a:gd name="T27" fmla="*/ 827 h 60"/>
                <a:gd name="T28" fmla="*/ 756 w 28"/>
                <a:gd name="T29" fmla="*/ 569 h 60"/>
                <a:gd name="T30" fmla="*/ 534 w 28"/>
                <a:gd name="T31" fmla="*/ 270 h 60"/>
                <a:gd name="T32" fmla="*/ 358 w 28"/>
                <a:gd name="T33" fmla="*/ 164 h 60"/>
                <a:gd name="T34" fmla="*/ 304 w 28"/>
                <a:gd name="T35" fmla="*/ 135 h 60"/>
                <a:gd name="T36" fmla="*/ 140 w 28"/>
                <a:gd name="T37" fmla="*/ 0 h 60"/>
                <a:gd name="T38" fmla="*/ 398 w 28"/>
                <a:gd name="T39" fmla="*/ 933 h 60"/>
                <a:gd name="T40" fmla="*/ 304 w 28"/>
                <a:gd name="T41" fmla="*/ 466 h 60"/>
                <a:gd name="T42" fmla="*/ 222 w 28"/>
                <a:gd name="T43" fmla="*/ 331 h 60"/>
                <a:gd name="T44" fmla="*/ 82 w 28"/>
                <a:gd name="T45" fmla="*/ 164 h 60"/>
                <a:gd name="T46" fmla="*/ 82 w 28"/>
                <a:gd name="T47" fmla="*/ 164 h 60"/>
                <a:gd name="T48" fmla="*/ 167 w 28"/>
                <a:gd name="T49" fmla="*/ 103 h 60"/>
                <a:gd name="T50" fmla="*/ 249 w 28"/>
                <a:gd name="T51" fmla="*/ 196 h 60"/>
                <a:gd name="T52" fmla="*/ 304 w 28"/>
                <a:gd name="T53" fmla="*/ 270 h 60"/>
                <a:gd name="T54" fmla="*/ 507 w 28"/>
                <a:gd name="T55" fmla="*/ 363 h 60"/>
                <a:gd name="T56" fmla="*/ 674 w 28"/>
                <a:gd name="T57" fmla="*/ 495 h 60"/>
                <a:gd name="T58" fmla="*/ 674 w 28"/>
                <a:gd name="T59" fmla="*/ 569 h 60"/>
                <a:gd name="T60" fmla="*/ 562 w 28"/>
                <a:gd name="T61" fmla="*/ 766 h 60"/>
                <a:gd name="T62" fmla="*/ 452 w 28"/>
                <a:gd name="T63" fmla="*/ 1004 h 60"/>
                <a:gd name="T64" fmla="*/ 452 w 28"/>
                <a:gd name="T65" fmla="*/ 1129 h 60"/>
                <a:gd name="T66" fmla="*/ 452 w 28"/>
                <a:gd name="T67" fmla="*/ 1396 h 60"/>
                <a:gd name="T68" fmla="*/ 398 w 28"/>
                <a:gd name="T69" fmla="*/ 933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8" h="60">
                  <a:moveTo>
                    <a:pt x="5" y="0"/>
                  </a:moveTo>
                  <a:cubicBezTo>
                    <a:pt x="2" y="1"/>
                    <a:pt x="1" y="3"/>
                    <a:pt x="0" y="4"/>
                  </a:cubicBezTo>
                  <a:cubicBezTo>
                    <a:pt x="0" y="7"/>
                    <a:pt x="3" y="10"/>
                    <a:pt x="6" y="12"/>
                  </a:cubicBezTo>
                  <a:cubicBezTo>
                    <a:pt x="7" y="13"/>
                    <a:pt x="8" y="14"/>
                    <a:pt x="9" y="15"/>
                  </a:cubicBezTo>
                  <a:cubicBezTo>
                    <a:pt x="10" y="17"/>
                    <a:pt x="11" y="23"/>
                    <a:pt x="11" y="29"/>
                  </a:cubicBezTo>
                  <a:cubicBezTo>
                    <a:pt x="13" y="39"/>
                    <a:pt x="14" y="52"/>
                    <a:pt x="19" y="59"/>
                  </a:cubicBezTo>
                  <a:cubicBezTo>
                    <a:pt x="19" y="60"/>
                    <a:pt x="20" y="60"/>
                    <a:pt x="21" y="60"/>
                  </a:cubicBezTo>
                  <a:cubicBezTo>
                    <a:pt x="21" y="59"/>
                    <a:pt x="22" y="59"/>
                    <a:pt x="22" y="58"/>
                  </a:cubicBezTo>
                  <a:cubicBezTo>
                    <a:pt x="22" y="58"/>
                    <a:pt x="22" y="58"/>
                    <a:pt x="21" y="58"/>
                  </a:cubicBezTo>
                  <a:cubicBezTo>
                    <a:pt x="20" y="55"/>
                    <a:pt x="18" y="50"/>
                    <a:pt x="17" y="46"/>
                  </a:cubicBezTo>
                  <a:cubicBezTo>
                    <a:pt x="17" y="46"/>
                    <a:pt x="18" y="47"/>
                    <a:pt x="19" y="46"/>
                  </a:cubicBezTo>
                  <a:cubicBezTo>
                    <a:pt x="20" y="46"/>
                    <a:pt x="20" y="45"/>
                    <a:pt x="20" y="45"/>
                  </a:cubicBezTo>
                  <a:cubicBezTo>
                    <a:pt x="19" y="43"/>
                    <a:pt x="19" y="33"/>
                    <a:pt x="19" y="31"/>
                  </a:cubicBezTo>
                  <a:cubicBezTo>
                    <a:pt x="20" y="28"/>
                    <a:pt x="21" y="27"/>
                    <a:pt x="23" y="25"/>
                  </a:cubicBezTo>
                  <a:cubicBezTo>
                    <a:pt x="24" y="23"/>
                    <a:pt x="26" y="21"/>
                    <a:pt x="27" y="17"/>
                  </a:cubicBezTo>
                  <a:cubicBezTo>
                    <a:pt x="28" y="11"/>
                    <a:pt x="23" y="9"/>
                    <a:pt x="19" y="8"/>
                  </a:cubicBezTo>
                  <a:cubicBezTo>
                    <a:pt x="17" y="7"/>
                    <a:pt x="15" y="7"/>
                    <a:pt x="13" y="5"/>
                  </a:cubicBezTo>
                  <a:cubicBezTo>
                    <a:pt x="11" y="4"/>
                    <a:pt x="11" y="4"/>
                    <a:pt x="11" y="4"/>
                  </a:cubicBezTo>
                  <a:cubicBezTo>
                    <a:pt x="8" y="1"/>
                    <a:pt x="6" y="0"/>
                    <a:pt x="5" y="0"/>
                  </a:cubicBezTo>
                  <a:close/>
                  <a:moveTo>
                    <a:pt x="14" y="28"/>
                  </a:moveTo>
                  <a:cubicBezTo>
                    <a:pt x="13" y="22"/>
                    <a:pt x="13" y="16"/>
                    <a:pt x="11" y="14"/>
                  </a:cubicBezTo>
                  <a:cubicBezTo>
                    <a:pt x="11" y="13"/>
                    <a:pt x="9" y="11"/>
                    <a:pt x="8" y="10"/>
                  </a:cubicBezTo>
                  <a:cubicBezTo>
                    <a:pt x="6" y="8"/>
                    <a:pt x="3" y="6"/>
                    <a:pt x="3" y="5"/>
                  </a:cubicBezTo>
                  <a:cubicBezTo>
                    <a:pt x="3" y="5"/>
                    <a:pt x="3" y="5"/>
                    <a:pt x="3" y="5"/>
                  </a:cubicBezTo>
                  <a:cubicBezTo>
                    <a:pt x="3" y="5"/>
                    <a:pt x="4" y="4"/>
                    <a:pt x="6" y="3"/>
                  </a:cubicBezTo>
                  <a:cubicBezTo>
                    <a:pt x="6" y="4"/>
                    <a:pt x="8" y="5"/>
                    <a:pt x="9" y="6"/>
                  </a:cubicBezTo>
                  <a:cubicBezTo>
                    <a:pt x="11" y="8"/>
                    <a:pt x="11" y="8"/>
                    <a:pt x="11" y="8"/>
                  </a:cubicBezTo>
                  <a:cubicBezTo>
                    <a:pt x="13" y="9"/>
                    <a:pt x="16" y="10"/>
                    <a:pt x="18" y="11"/>
                  </a:cubicBezTo>
                  <a:cubicBezTo>
                    <a:pt x="22" y="12"/>
                    <a:pt x="24" y="13"/>
                    <a:pt x="24" y="15"/>
                  </a:cubicBezTo>
                  <a:cubicBezTo>
                    <a:pt x="24" y="16"/>
                    <a:pt x="24" y="16"/>
                    <a:pt x="24" y="17"/>
                  </a:cubicBezTo>
                  <a:cubicBezTo>
                    <a:pt x="23" y="19"/>
                    <a:pt x="22" y="21"/>
                    <a:pt x="20" y="23"/>
                  </a:cubicBezTo>
                  <a:cubicBezTo>
                    <a:pt x="19" y="25"/>
                    <a:pt x="17" y="27"/>
                    <a:pt x="16" y="30"/>
                  </a:cubicBezTo>
                  <a:cubicBezTo>
                    <a:pt x="16" y="31"/>
                    <a:pt x="16" y="33"/>
                    <a:pt x="16" y="34"/>
                  </a:cubicBezTo>
                  <a:cubicBezTo>
                    <a:pt x="16" y="37"/>
                    <a:pt x="16" y="40"/>
                    <a:pt x="16" y="42"/>
                  </a:cubicBezTo>
                  <a:cubicBezTo>
                    <a:pt x="16" y="37"/>
                    <a:pt x="15" y="33"/>
                    <a:pt x="14"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58" name="Freeform 525">
              <a:extLst>
                <a:ext uri="{FF2B5EF4-FFF2-40B4-BE49-F238E27FC236}">
                  <a16:creationId xmlns:a16="http://schemas.microsoft.com/office/drawing/2014/main" id="{A25D8BC1-902E-00EB-B225-467C8E26E109}"/>
                </a:ext>
              </a:extLst>
            </p:cNvPr>
            <p:cNvSpPr>
              <a:spLocks/>
            </p:cNvSpPr>
            <p:nvPr/>
          </p:nvSpPr>
          <p:spPr bwMode="auto">
            <a:xfrm>
              <a:off x="3069" y="1970"/>
              <a:ext cx="1179" cy="952"/>
            </a:xfrm>
            <a:custGeom>
              <a:avLst/>
              <a:gdLst>
                <a:gd name="T0" fmla="*/ 0 w 391"/>
                <a:gd name="T1" fmla="*/ 9713 h 296"/>
                <a:gd name="T2" fmla="*/ 1674 w 391"/>
                <a:gd name="T3" fmla="*/ 9681 h 296"/>
                <a:gd name="T4" fmla="*/ 3401 w 391"/>
                <a:gd name="T5" fmla="*/ 8677 h 296"/>
                <a:gd name="T6" fmla="*/ 5865 w 391"/>
                <a:gd name="T7" fmla="*/ 7986 h 296"/>
                <a:gd name="T8" fmla="*/ 8446 w 391"/>
                <a:gd name="T9" fmla="*/ 7687 h 296"/>
                <a:gd name="T10" fmla="*/ 9483 w 391"/>
                <a:gd name="T11" fmla="*/ 7912 h 296"/>
                <a:gd name="T12" fmla="*/ 10720 w 391"/>
                <a:gd name="T13" fmla="*/ 8317 h 296"/>
                <a:gd name="T14" fmla="*/ 10530 w 391"/>
                <a:gd name="T15" fmla="*/ 7748 h 296"/>
                <a:gd name="T16" fmla="*/ 9046 w 391"/>
                <a:gd name="T17" fmla="*/ 7323 h 296"/>
                <a:gd name="T18" fmla="*/ 7128 w 391"/>
                <a:gd name="T19" fmla="*/ 6982 h 296"/>
                <a:gd name="T20" fmla="*/ 6691 w 391"/>
                <a:gd name="T21" fmla="*/ 5390 h 296"/>
                <a:gd name="T22" fmla="*/ 6691 w 391"/>
                <a:gd name="T23" fmla="*/ 3991 h 296"/>
                <a:gd name="T24" fmla="*/ 6028 w 391"/>
                <a:gd name="T25" fmla="*/ 1666 h 296"/>
                <a:gd name="T26" fmla="*/ 5973 w 391"/>
                <a:gd name="T27" fmla="*/ 0 h 296"/>
                <a:gd name="T28" fmla="*/ 4936 w 391"/>
                <a:gd name="T29" fmla="*/ 196 h 296"/>
                <a:gd name="T30" fmla="*/ 5536 w 391"/>
                <a:gd name="T31" fmla="*/ 1727 h 296"/>
                <a:gd name="T32" fmla="*/ 5265 w 391"/>
                <a:gd name="T33" fmla="*/ 4126 h 296"/>
                <a:gd name="T34" fmla="*/ 6136 w 391"/>
                <a:gd name="T35" fmla="*/ 5059 h 296"/>
                <a:gd name="T36" fmla="*/ 5756 w 391"/>
                <a:gd name="T37" fmla="*/ 6921 h 296"/>
                <a:gd name="T38" fmla="*/ 3618 w 391"/>
                <a:gd name="T39" fmla="*/ 7986 h 296"/>
                <a:gd name="T40" fmla="*/ 2026 w 391"/>
                <a:gd name="T41" fmla="*/ 7790 h 296"/>
                <a:gd name="T42" fmla="*/ 1372 w 391"/>
                <a:gd name="T43" fmla="*/ 8854 h 296"/>
                <a:gd name="T44" fmla="*/ 271 w 391"/>
                <a:gd name="T45" fmla="*/ 9321 h 29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91" h="296">
                  <a:moveTo>
                    <a:pt x="0" y="292"/>
                  </a:moveTo>
                  <a:cubicBezTo>
                    <a:pt x="17" y="285"/>
                    <a:pt x="41" y="296"/>
                    <a:pt x="61" y="291"/>
                  </a:cubicBezTo>
                  <a:cubicBezTo>
                    <a:pt x="82" y="286"/>
                    <a:pt x="105" y="272"/>
                    <a:pt x="124" y="261"/>
                  </a:cubicBezTo>
                  <a:cubicBezTo>
                    <a:pt x="156" y="243"/>
                    <a:pt x="181" y="246"/>
                    <a:pt x="214" y="240"/>
                  </a:cubicBezTo>
                  <a:cubicBezTo>
                    <a:pt x="246" y="235"/>
                    <a:pt x="274" y="223"/>
                    <a:pt x="308" y="231"/>
                  </a:cubicBezTo>
                  <a:cubicBezTo>
                    <a:pt x="322" y="234"/>
                    <a:pt x="331" y="238"/>
                    <a:pt x="346" y="238"/>
                  </a:cubicBezTo>
                  <a:cubicBezTo>
                    <a:pt x="364" y="239"/>
                    <a:pt x="381" y="234"/>
                    <a:pt x="391" y="250"/>
                  </a:cubicBezTo>
                  <a:cubicBezTo>
                    <a:pt x="391" y="243"/>
                    <a:pt x="387" y="239"/>
                    <a:pt x="384" y="233"/>
                  </a:cubicBezTo>
                  <a:cubicBezTo>
                    <a:pt x="369" y="228"/>
                    <a:pt x="348" y="225"/>
                    <a:pt x="330" y="220"/>
                  </a:cubicBezTo>
                  <a:cubicBezTo>
                    <a:pt x="309" y="215"/>
                    <a:pt x="279" y="218"/>
                    <a:pt x="260" y="210"/>
                  </a:cubicBezTo>
                  <a:cubicBezTo>
                    <a:pt x="237" y="200"/>
                    <a:pt x="249" y="182"/>
                    <a:pt x="244" y="162"/>
                  </a:cubicBezTo>
                  <a:cubicBezTo>
                    <a:pt x="240" y="146"/>
                    <a:pt x="225" y="135"/>
                    <a:pt x="244" y="120"/>
                  </a:cubicBezTo>
                  <a:cubicBezTo>
                    <a:pt x="222" y="95"/>
                    <a:pt x="229" y="80"/>
                    <a:pt x="220" y="50"/>
                  </a:cubicBezTo>
                  <a:cubicBezTo>
                    <a:pt x="216" y="35"/>
                    <a:pt x="201" y="13"/>
                    <a:pt x="218" y="0"/>
                  </a:cubicBezTo>
                  <a:cubicBezTo>
                    <a:pt x="207" y="8"/>
                    <a:pt x="193" y="11"/>
                    <a:pt x="180" y="6"/>
                  </a:cubicBezTo>
                  <a:cubicBezTo>
                    <a:pt x="200" y="10"/>
                    <a:pt x="196" y="28"/>
                    <a:pt x="202" y="52"/>
                  </a:cubicBezTo>
                  <a:cubicBezTo>
                    <a:pt x="208" y="76"/>
                    <a:pt x="210" y="114"/>
                    <a:pt x="192" y="124"/>
                  </a:cubicBezTo>
                  <a:cubicBezTo>
                    <a:pt x="216" y="122"/>
                    <a:pt x="218" y="130"/>
                    <a:pt x="224" y="152"/>
                  </a:cubicBezTo>
                  <a:cubicBezTo>
                    <a:pt x="230" y="174"/>
                    <a:pt x="226" y="196"/>
                    <a:pt x="210" y="208"/>
                  </a:cubicBezTo>
                  <a:cubicBezTo>
                    <a:pt x="194" y="220"/>
                    <a:pt x="168" y="218"/>
                    <a:pt x="132" y="240"/>
                  </a:cubicBezTo>
                  <a:cubicBezTo>
                    <a:pt x="96" y="262"/>
                    <a:pt x="84" y="230"/>
                    <a:pt x="74" y="234"/>
                  </a:cubicBezTo>
                  <a:cubicBezTo>
                    <a:pt x="64" y="238"/>
                    <a:pt x="70" y="254"/>
                    <a:pt x="50" y="266"/>
                  </a:cubicBezTo>
                  <a:cubicBezTo>
                    <a:pt x="30" y="278"/>
                    <a:pt x="10" y="280"/>
                    <a:pt x="10" y="280"/>
                  </a:cubicBezTo>
                </a:path>
              </a:pathLst>
            </a:custGeom>
            <a:solidFill>
              <a:srgbClr val="9D91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59" name="Freeform 526">
              <a:extLst>
                <a:ext uri="{FF2B5EF4-FFF2-40B4-BE49-F238E27FC236}">
                  <a16:creationId xmlns:a16="http://schemas.microsoft.com/office/drawing/2014/main" id="{DD8EAFBC-ECE7-D510-452B-2FBB18144ED6}"/>
                </a:ext>
              </a:extLst>
            </p:cNvPr>
            <p:cNvSpPr>
              <a:spLocks/>
            </p:cNvSpPr>
            <p:nvPr/>
          </p:nvSpPr>
          <p:spPr bwMode="auto">
            <a:xfrm>
              <a:off x="3277" y="1970"/>
              <a:ext cx="971" cy="923"/>
            </a:xfrm>
            <a:custGeom>
              <a:avLst/>
              <a:gdLst>
                <a:gd name="T0" fmla="*/ 8639 w 322"/>
                <a:gd name="T1" fmla="*/ 7747 h 287"/>
                <a:gd name="T2" fmla="*/ 7156 w 322"/>
                <a:gd name="T3" fmla="*/ 7323 h 287"/>
                <a:gd name="T4" fmla="*/ 5238 w 322"/>
                <a:gd name="T5" fmla="*/ 6982 h 287"/>
                <a:gd name="T6" fmla="*/ 4801 w 322"/>
                <a:gd name="T7" fmla="*/ 5390 h 287"/>
                <a:gd name="T8" fmla="*/ 4801 w 322"/>
                <a:gd name="T9" fmla="*/ 3991 h 287"/>
                <a:gd name="T10" fmla="*/ 4137 w 322"/>
                <a:gd name="T11" fmla="*/ 1666 h 287"/>
                <a:gd name="T12" fmla="*/ 4083 w 322"/>
                <a:gd name="T13" fmla="*/ 0 h 287"/>
                <a:gd name="T14" fmla="*/ 3154 w 322"/>
                <a:gd name="T15" fmla="*/ 238 h 287"/>
                <a:gd name="T16" fmla="*/ 3646 w 322"/>
                <a:gd name="T17" fmla="*/ 1727 h 287"/>
                <a:gd name="T18" fmla="*/ 3374 w 322"/>
                <a:gd name="T19" fmla="*/ 4126 h 287"/>
                <a:gd name="T20" fmla="*/ 4246 w 322"/>
                <a:gd name="T21" fmla="*/ 5059 h 287"/>
                <a:gd name="T22" fmla="*/ 3866 w 322"/>
                <a:gd name="T23" fmla="*/ 6921 h 287"/>
                <a:gd name="T24" fmla="*/ 1728 w 322"/>
                <a:gd name="T25" fmla="*/ 7985 h 287"/>
                <a:gd name="T26" fmla="*/ 136 w 322"/>
                <a:gd name="T27" fmla="*/ 7789 h 287"/>
                <a:gd name="T28" fmla="*/ 0 w 322"/>
                <a:gd name="T29" fmla="*/ 7985 h 287"/>
                <a:gd name="T30" fmla="*/ 0 w 322"/>
                <a:gd name="T31" fmla="*/ 8214 h 287"/>
                <a:gd name="T32" fmla="*/ 54 w 322"/>
                <a:gd name="T33" fmla="*/ 8780 h 287"/>
                <a:gd name="T34" fmla="*/ 109 w 322"/>
                <a:gd name="T35" fmla="*/ 9545 h 287"/>
                <a:gd name="T36" fmla="*/ 1511 w 322"/>
                <a:gd name="T37" fmla="*/ 8677 h 287"/>
                <a:gd name="T38" fmla="*/ 3974 w 322"/>
                <a:gd name="T39" fmla="*/ 7985 h 287"/>
                <a:gd name="T40" fmla="*/ 6556 w 322"/>
                <a:gd name="T41" fmla="*/ 7686 h 287"/>
                <a:gd name="T42" fmla="*/ 7593 w 322"/>
                <a:gd name="T43" fmla="*/ 7911 h 287"/>
                <a:gd name="T44" fmla="*/ 8829 w 322"/>
                <a:gd name="T45" fmla="*/ 8317 h 287"/>
                <a:gd name="T46" fmla="*/ 8639 w 322"/>
                <a:gd name="T47" fmla="*/ 7747 h 28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22" h="287">
                  <a:moveTo>
                    <a:pt x="315" y="233"/>
                  </a:moveTo>
                  <a:cubicBezTo>
                    <a:pt x="300" y="228"/>
                    <a:pt x="279" y="225"/>
                    <a:pt x="261" y="220"/>
                  </a:cubicBezTo>
                  <a:cubicBezTo>
                    <a:pt x="240" y="215"/>
                    <a:pt x="210" y="218"/>
                    <a:pt x="191" y="210"/>
                  </a:cubicBezTo>
                  <a:cubicBezTo>
                    <a:pt x="168" y="200"/>
                    <a:pt x="180" y="182"/>
                    <a:pt x="175" y="162"/>
                  </a:cubicBezTo>
                  <a:cubicBezTo>
                    <a:pt x="171" y="146"/>
                    <a:pt x="156" y="135"/>
                    <a:pt x="175" y="120"/>
                  </a:cubicBezTo>
                  <a:cubicBezTo>
                    <a:pt x="153" y="95"/>
                    <a:pt x="160" y="80"/>
                    <a:pt x="151" y="50"/>
                  </a:cubicBezTo>
                  <a:cubicBezTo>
                    <a:pt x="147" y="35"/>
                    <a:pt x="132" y="13"/>
                    <a:pt x="149" y="0"/>
                  </a:cubicBezTo>
                  <a:cubicBezTo>
                    <a:pt x="139" y="8"/>
                    <a:pt x="127" y="10"/>
                    <a:pt x="115" y="7"/>
                  </a:cubicBezTo>
                  <a:cubicBezTo>
                    <a:pt x="131" y="13"/>
                    <a:pt x="128" y="30"/>
                    <a:pt x="133" y="52"/>
                  </a:cubicBezTo>
                  <a:cubicBezTo>
                    <a:pt x="139" y="76"/>
                    <a:pt x="141" y="114"/>
                    <a:pt x="123" y="124"/>
                  </a:cubicBezTo>
                  <a:cubicBezTo>
                    <a:pt x="147" y="122"/>
                    <a:pt x="149" y="130"/>
                    <a:pt x="155" y="152"/>
                  </a:cubicBezTo>
                  <a:cubicBezTo>
                    <a:pt x="161" y="174"/>
                    <a:pt x="157" y="196"/>
                    <a:pt x="141" y="208"/>
                  </a:cubicBezTo>
                  <a:cubicBezTo>
                    <a:pt x="125" y="220"/>
                    <a:pt x="99" y="218"/>
                    <a:pt x="63" y="240"/>
                  </a:cubicBezTo>
                  <a:cubicBezTo>
                    <a:pt x="27" y="262"/>
                    <a:pt x="15" y="230"/>
                    <a:pt x="5" y="234"/>
                  </a:cubicBezTo>
                  <a:cubicBezTo>
                    <a:pt x="3" y="235"/>
                    <a:pt x="1" y="237"/>
                    <a:pt x="0" y="240"/>
                  </a:cubicBezTo>
                  <a:cubicBezTo>
                    <a:pt x="0" y="242"/>
                    <a:pt x="0" y="245"/>
                    <a:pt x="0" y="247"/>
                  </a:cubicBezTo>
                  <a:cubicBezTo>
                    <a:pt x="0" y="253"/>
                    <a:pt x="1" y="257"/>
                    <a:pt x="2" y="264"/>
                  </a:cubicBezTo>
                  <a:cubicBezTo>
                    <a:pt x="3" y="271"/>
                    <a:pt x="1" y="281"/>
                    <a:pt x="4" y="287"/>
                  </a:cubicBezTo>
                  <a:cubicBezTo>
                    <a:pt x="22" y="281"/>
                    <a:pt x="40" y="270"/>
                    <a:pt x="55" y="261"/>
                  </a:cubicBezTo>
                  <a:cubicBezTo>
                    <a:pt x="87" y="243"/>
                    <a:pt x="112" y="246"/>
                    <a:pt x="145" y="240"/>
                  </a:cubicBezTo>
                  <a:cubicBezTo>
                    <a:pt x="177" y="235"/>
                    <a:pt x="205" y="223"/>
                    <a:pt x="239" y="231"/>
                  </a:cubicBezTo>
                  <a:cubicBezTo>
                    <a:pt x="253" y="234"/>
                    <a:pt x="262" y="238"/>
                    <a:pt x="277" y="238"/>
                  </a:cubicBezTo>
                  <a:cubicBezTo>
                    <a:pt x="295" y="239"/>
                    <a:pt x="312" y="234"/>
                    <a:pt x="322" y="250"/>
                  </a:cubicBezTo>
                  <a:cubicBezTo>
                    <a:pt x="322" y="243"/>
                    <a:pt x="318" y="239"/>
                    <a:pt x="315" y="233"/>
                  </a:cubicBezTo>
                  <a:close/>
                </a:path>
              </a:pathLst>
            </a:custGeom>
            <a:solidFill>
              <a:srgbClr val="195A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60" name="Freeform 527">
              <a:extLst>
                <a:ext uri="{FF2B5EF4-FFF2-40B4-BE49-F238E27FC236}">
                  <a16:creationId xmlns:a16="http://schemas.microsoft.com/office/drawing/2014/main" id="{F7EEEE28-0073-629D-0D1B-69186558F5DD}"/>
                </a:ext>
              </a:extLst>
            </p:cNvPr>
            <p:cNvSpPr>
              <a:spLocks/>
            </p:cNvSpPr>
            <p:nvPr/>
          </p:nvSpPr>
          <p:spPr bwMode="auto">
            <a:xfrm>
              <a:off x="2547" y="1883"/>
              <a:ext cx="712" cy="572"/>
            </a:xfrm>
            <a:custGeom>
              <a:avLst/>
              <a:gdLst>
                <a:gd name="T0" fmla="*/ 81 w 236"/>
                <a:gd name="T1" fmla="*/ 164 h 178"/>
                <a:gd name="T2" fmla="*/ 0 w 236"/>
                <a:gd name="T3" fmla="*/ 360 h 178"/>
                <a:gd name="T4" fmla="*/ 465 w 236"/>
                <a:gd name="T5" fmla="*/ 733 h 178"/>
                <a:gd name="T6" fmla="*/ 709 w 236"/>
                <a:gd name="T7" fmla="*/ 900 h 178"/>
                <a:gd name="T8" fmla="*/ 2030 w 236"/>
                <a:gd name="T9" fmla="*/ 2355 h 178"/>
                <a:gd name="T10" fmla="*/ 2275 w 236"/>
                <a:gd name="T11" fmla="*/ 5277 h 178"/>
                <a:gd name="T12" fmla="*/ 2220 w 236"/>
                <a:gd name="T13" fmla="*/ 5845 h 178"/>
                <a:gd name="T14" fmla="*/ 2613 w 236"/>
                <a:gd name="T15" fmla="*/ 5444 h 178"/>
                <a:gd name="T16" fmla="*/ 2748 w 236"/>
                <a:gd name="T17" fmla="*/ 5113 h 178"/>
                <a:gd name="T18" fmla="*/ 3240 w 236"/>
                <a:gd name="T19" fmla="*/ 4512 h 178"/>
                <a:gd name="T20" fmla="*/ 3732 w 236"/>
                <a:gd name="T21" fmla="*/ 5113 h 178"/>
                <a:gd name="T22" fmla="*/ 3868 w 236"/>
                <a:gd name="T23" fmla="*/ 5444 h 178"/>
                <a:gd name="T24" fmla="*/ 4260 w 236"/>
                <a:gd name="T25" fmla="*/ 5845 h 178"/>
                <a:gd name="T26" fmla="*/ 4178 w 236"/>
                <a:gd name="T27" fmla="*/ 5277 h 178"/>
                <a:gd name="T28" fmla="*/ 4423 w 236"/>
                <a:gd name="T29" fmla="*/ 2355 h 178"/>
                <a:gd name="T30" fmla="*/ 5744 w 236"/>
                <a:gd name="T31" fmla="*/ 900 h 178"/>
                <a:gd name="T32" fmla="*/ 6016 w 236"/>
                <a:gd name="T33" fmla="*/ 733 h 178"/>
                <a:gd name="T34" fmla="*/ 6453 w 236"/>
                <a:gd name="T35" fmla="*/ 360 h 178"/>
                <a:gd name="T36" fmla="*/ 6399 w 236"/>
                <a:gd name="T37" fmla="*/ 164 h 178"/>
                <a:gd name="T38" fmla="*/ 5352 w 236"/>
                <a:gd name="T39" fmla="*/ 466 h 178"/>
                <a:gd name="T40" fmla="*/ 4559 w 236"/>
                <a:gd name="T41" fmla="*/ 794 h 178"/>
                <a:gd name="T42" fmla="*/ 4559 w 236"/>
                <a:gd name="T43" fmla="*/ 794 h 178"/>
                <a:gd name="T44" fmla="*/ 3705 w 236"/>
                <a:gd name="T45" fmla="*/ 990 h 178"/>
                <a:gd name="T46" fmla="*/ 3678 w 236"/>
                <a:gd name="T47" fmla="*/ 1064 h 178"/>
                <a:gd name="T48" fmla="*/ 3732 w 236"/>
                <a:gd name="T49" fmla="*/ 1096 h 178"/>
                <a:gd name="T50" fmla="*/ 4559 w 236"/>
                <a:gd name="T51" fmla="*/ 900 h 178"/>
                <a:gd name="T52" fmla="*/ 4589 w 236"/>
                <a:gd name="T53" fmla="*/ 900 h 178"/>
                <a:gd name="T54" fmla="*/ 5379 w 236"/>
                <a:gd name="T55" fmla="*/ 527 h 178"/>
                <a:gd name="T56" fmla="*/ 6345 w 236"/>
                <a:gd name="T57" fmla="*/ 228 h 178"/>
                <a:gd name="T58" fmla="*/ 6372 w 236"/>
                <a:gd name="T59" fmla="*/ 331 h 178"/>
                <a:gd name="T60" fmla="*/ 5989 w 236"/>
                <a:gd name="T61" fmla="*/ 662 h 178"/>
                <a:gd name="T62" fmla="*/ 5717 w 236"/>
                <a:gd name="T63" fmla="*/ 794 h 178"/>
                <a:gd name="T64" fmla="*/ 4369 w 236"/>
                <a:gd name="T65" fmla="*/ 2323 h 178"/>
                <a:gd name="T66" fmla="*/ 4124 w 236"/>
                <a:gd name="T67" fmla="*/ 5338 h 178"/>
                <a:gd name="T68" fmla="*/ 4206 w 236"/>
                <a:gd name="T69" fmla="*/ 5742 h 178"/>
                <a:gd name="T70" fmla="*/ 3949 w 236"/>
                <a:gd name="T71" fmla="*/ 5412 h 178"/>
                <a:gd name="T72" fmla="*/ 3786 w 236"/>
                <a:gd name="T73" fmla="*/ 5081 h 178"/>
                <a:gd name="T74" fmla="*/ 3240 w 236"/>
                <a:gd name="T75" fmla="*/ 4409 h 178"/>
                <a:gd name="T76" fmla="*/ 2667 w 236"/>
                <a:gd name="T77" fmla="*/ 5081 h 178"/>
                <a:gd name="T78" fmla="*/ 2531 w 236"/>
                <a:gd name="T79" fmla="*/ 5412 h 178"/>
                <a:gd name="T80" fmla="*/ 2248 w 236"/>
                <a:gd name="T81" fmla="*/ 5742 h 178"/>
                <a:gd name="T82" fmla="*/ 2356 w 236"/>
                <a:gd name="T83" fmla="*/ 5338 h 178"/>
                <a:gd name="T84" fmla="*/ 2112 w 236"/>
                <a:gd name="T85" fmla="*/ 2323 h 178"/>
                <a:gd name="T86" fmla="*/ 763 w 236"/>
                <a:gd name="T87" fmla="*/ 794 h 178"/>
                <a:gd name="T88" fmla="*/ 492 w 236"/>
                <a:gd name="T89" fmla="*/ 662 h 178"/>
                <a:gd name="T90" fmla="*/ 81 w 236"/>
                <a:gd name="T91" fmla="*/ 331 h 178"/>
                <a:gd name="T92" fmla="*/ 136 w 236"/>
                <a:gd name="T93" fmla="*/ 228 h 178"/>
                <a:gd name="T94" fmla="*/ 1101 w 236"/>
                <a:gd name="T95" fmla="*/ 527 h 178"/>
                <a:gd name="T96" fmla="*/ 1895 w 236"/>
                <a:gd name="T97" fmla="*/ 900 h 178"/>
                <a:gd name="T98" fmla="*/ 1922 w 236"/>
                <a:gd name="T99" fmla="*/ 900 h 178"/>
                <a:gd name="T100" fmla="*/ 2748 w 236"/>
                <a:gd name="T101" fmla="*/ 1096 h 178"/>
                <a:gd name="T102" fmla="*/ 2776 w 236"/>
                <a:gd name="T103" fmla="*/ 1064 h 178"/>
                <a:gd name="T104" fmla="*/ 2748 w 236"/>
                <a:gd name="T105" fmla="*/ 990 h 178"/>
                <a:gd name="T106" fmla="*/ 1922 w 236"/>
                <a:gd name="T107" fmla="*/ 794 h 178"/>
                <a:gd name="T108" fmla="*/ 1895 w 236"/>
                <a:gd name="T109" fmla="*/ 794 h 178"/>
                <a:gd name="T110" fmla="*/ 1128 w 236"/>
                <a:gd name="T111" fmla="*/ 466 h 178"/>
                <a:gd name="T112" fmla="*/ 81 w 236"/>
                <a:gd name="T113" fmla="*/ 164 h 17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36" h="178">
                  <a:moveTo>
                    <a:pt x="3" y="5"/>
                  </a:moveTo>
                  <a:cubicBezTo>
                    <a:pt x="1" y="7"/>
                    <a:pt x="0" y="9"/>
                    <a:pt x="0" y="11"/>
                  </a:cubicBezTo>
                  <a:cubicBezTo>
                    <a:pt x="1" y="16"/>
                    <a:pt x="8" y="19"/>
                    <a:pt x="17" y="22"/>
                  </a:cubicBezTo>
                  <a:cubicBezTo>
                    <a:pt x="26" y="27"/>
                    <a:pt x="26" y="27"/>
                    <a:pt x="26" y="27"/>
                  </a:cubicBezTo>
                  <a:cubicBezTo>
                    <a:pt x="48" y="36"/>
                    <a:pt x="65" y="56"/>
                    <a:pt x="74" y="71"/>
                  </a:cubicBezTo>
                  <a:cubicBezTo>
                    <a:pt x="83" y="85"/>
                    <a:pt x="100" y="121"/>
                    <a:pt x="83" y="159"/>
                  </a:cubicBezTo>
                  <a:cubicBezTo>
                    <a:pt x="80" y="166"/>
                    <a:pt x="77" y="174"/>
                    <a:pt x="81" y="176"/>
                  </a:cubicBezTo>
                  <a:cubicBezTo>
                    <a:pt x="85" y="178"/>
                    <a:pt x="91" y="172"/>
                    <a:pt x="95" y="164"/>
                  </a:cubicBezTo>
                  <a:cubicBezTo>
                    <a:pt x="100" y="154"/>
                    <a:pt x="100" y="154"/>
                    <a:pt x="100" y="154"/>
                  </a:cubicBezTo>
                  <a:cubicBezTo>
                    <a:pt x="105" y="144"/>
                    <a:pt x="109" y="136"/>
                    <a:pt x="118" y="136"/>
                  </a:cubicBezTo>
                  <a:cubicBezTo>
                    <a:pt x="126" y="136"/>
                    <a:pt x="130" y="144"/>
                    <a:pt x="136" y="154"/>
                  </a:cubicBezTo>
                  <a:cubicBezTo>
                    <a:pt x="141" y="164"/>
                    <a:pt x="141" y="164"/>
                    <a:pt x="141" y="164"/>
                  </a:cubicBezTo>
                  <a:cubicBezTo>
                    <a:pt x="145" y="172"/>
                    <a:pt x="151" y="178"/>
                    <a:pt x="155" y="176"/>
                  </a:cubicBezTo>
                  <a:cubicBezTo>
                    <a:pt x="159" y="174"/>
                    <a:pt x="156" y="166"/>
                    <a:pt x="152" y="159"/>
                  </a:cubicBezTo>
                  <a:cubicBezTo>
                    <a:pt x="136" y="121"/>
                    <a:pt x="153" y="85"/>
                    <a:pt x="161" y="71"/>
                  </a:cubicBezTo>
                  <a:cubicBezTo>
                    <a:pt x="171" y="56"/>
                    <a:pt x="188" y="36"/>
                    <a:pt x="209" y="27"/>
                  </a:cubicBezTo>
                  <a:cubicBezTo>
                    <a:pt x="209" y="27"/>
                    <a:pt x="219" y="22"/>
                    <a:pt x="219" y="22"/>
                  </a:cubicBezTo>
                  <a:cubicBezTo>
                    <a:pt x="227" y="19"/>
                    <a:pt x="234" y="16"/>
                    <a:pt x="235" y="11"/>
                  </a:cubicBezTo>
                  <a:cubicBezTo>
                    <a:pt x="236" y="9"/>
                    <a:pt x="235" y="7"/>
                    <a:pt x="233" y="5"/>
                  </a:cubicBezTo>
                  <a:cubicBezTo>
                    <a:pt x="228" y="0"/>
                    <a:pt x="216" y="5"/>
                    <a:pt x="195" y="14"/>
                  </a:cubicBezTo>
                  <a:cubicBezTo>
                    <a:pt x="185" y="18"/>
                    <a:pt x="174" y="22"/>
                    <a:pt x="166" y="24"/>
                  </a:cubicBezTo>
                  <a:cubicBezTo>
                    <a:pt x="166" y="24"/>
                    <a:pt x="166" y="24"/>
                    <a:pt x="166" y="24"/>
                  </a:cubicBezTo>
                  <a:cubicBezTo>
                    <a:pt x="154" y="27"/>
                    <a:pt x="144" y="29"/>
                    <a:pt x="135" y="30"/>
                  </a:cubicBezTo>
                  <a:cubicBezTo>
                    <a:pt x="134" y="30"/>
                    <a:pt x="134" y="31"/>
                    <a:pt x="134" y="32"/>
                  </a:cubicBezTo>
                  <a:cubicBezTo>
                    <a:pt x="134" y="33"/>
                    <a:pt x="135" y="33"/>
                    <a:pt x="136" y="33"/>
                  </a:cubicBezTo>
                  <a:cubicBezTo>
                    <a:pt x="145" y="32"/>
                    <a:pt x="155" y="30"/>
                    <a:pt x="166" y="27"/>
                  </a:cubicBezTo>
                  <a:cubicBezTo>
                    <a:pt x="167" y="27"/>
                    <a:pt x="167" y="27"/>
                    <a:pt x="167" y="27"/>
                  </a:cubicBezTo>
                  <a:cubicBezTo>
                    <a:pt x="175" y="25"/>
                    <a:pt x="186" y="21"/>
                    <a:pt x="196" y="16"/>
                  </a:cubicBezTo>
                  <a:cubicBezTo>
                    <a:pt x="210" y="11"/>
                    <a:pt x="227" y="3"/>
                    <a:pt x="231" y="7"/>
                  </a:cubicBezTo>
                  <a:cubicBezTo>
                    <a:pt x="233" y="9"/>
                    <a:pt x="232" y="10"/>
                    <a:pt x="232" y="10"/>
                  </a:cubicBezTo>
                  <a:cubicBezTo>
                    <a:pt x="232" y="14"/>
                    <a:pt x="224" y="17"/>
                    <a:pt x="218" y="20"/>
                  </a:cubicBezTo>
                  <a:cubicBezTo>
                    <a:pt x="208" y="24"/>
                    <a:pt x="208" y="24"/>
                    <a:pt x="208" y="24"/>
                  </a:cubicBezTo>
                  <a:cubicBezTo>
                    <a:pt x="186" y="34"/>
                    <a:pt x="168" y="54"/>
                    <a:pt x="159" y="70"/>
                  </a:cubicBezTo>
                  <a:cubicBezTo>
                    <a:pt x="150" y="84"/>
                    <a:pt x="133" y="121"/>
                    <a:pt x="150" y="161"/>
                  </a:cubicBezTo>
                  <a:cubicBezTo>
                    <a:pt x="155" y="171"/>
                    <a:pt x="154" y="173"/>
                    <a:pt x="153" y="173"/>
                  </a:cubicBezTo>
                  <a:cubicBezTo>
                    <a:pt x="153" y="174"/>
                    <a:pt x="148" y="171"/>
                    <a:pt x="144" y="163"/>
                  </a:cubicBezTo>
                  <a:cubicBezTo>
                    <a:pt x="138" y="153"/>
                    <a:pt x="138" y="153"/>
                    <a:pt x="138" y="153"/>
                  </a:cubicBezTo>
                  <a:cubicBezTo>
                    <a:pt x="133" y="142"/>
                    <a:pt x="128" y="133"/>
                    <a:pt x="118" y="133"/>
                  </a:cubicBezTo>
                  <a:cubicBezTo>
                    <a:pt x="107" y="133"/>
                    <a:pt x="103" y="142"/>
                    <a:pt x="97" y="153"/>
                  </a:cubicBezTo>
                  <a:cubicBezTo>
                    <a:pt x="92" y="163"/>
                    <a:pt x="92" y="163"/>
                    <a:pt x="92" y="163"/>
                  </a:cubicBezTo>
                  <a:cubicBezTo>
                    <a:pt x="87" y="171"/>
                    <a:pt x="83" y="174"/>
                    <a:pt x="82" y="173"/>
                  </a:cubicBezTo>
                  <a:cubicBezTo>
                    <a:pt x="82" y="173"/>
                    <a:pt x="81" y="171"/>
                    <a:pt x="86" y="161"/>
                  </a:cubicBezTo>
                  <a:cubicBezTo>
                    <a:pt x="103" y="121"/>
                    <a:pt x="85" y="84"/>
                    <a:pt x="77" y="70"/>
                  </a:cubicBezTo>
                  <a:cubicBezTo>
                    <a:pt x="68" y="54"/>
                    <a:pt x="50" y="34"/>
                    <a:pt x="28" y="24"/>
                  </a:cubicBezTo>
                  <a:cubicBezTo>
                    <a:pt x="28" y="24"/>
                    <a:pt x="18" y="20"/>
                    <a:pt x="18" y="20"/>
                  </a:cubicBezTo>
                  <a:cubicBezTo>
                    <a:pt x="11" y="17"/>
                    <a:pt x="4" y="14"/>
                    <a:pt x="3" y="10"/>
                  </a:cubicBezTo>
                  <a:cubicBezTo>
                    <a:pt x="3" y="10"/>
                    <a:pt x="3" y="9"/>
                    <a:pt x="5" y="7"/>
                  </a:cubicBezTo>
                  <a:cubicBezTo>
                    <a:pt x="8" y="3"/>
                    <a:pt x="26" y="11"/>
                    <a:pt x="40" y="16"/>
                  </a:cubicBezTo>
                  <a:cubicBezTo>
                    <a:pt x="50" y="21"/>
                    <a:pt x="61" y="25"/>
                    <a:pt x="69" y="27"/>
                  </a:cubicBezTo>
                  <a:cubicBezTo>
                    <a:pt x="69" y="27"/>
                    <a:pt x="70" y="27"/>
                    <a:pt x="70" y="27"/>
                  </a:cubicBezTo>
                  <a:cubicBezTo>
                    <a:pt x="81" y="30"/>
                    <a:pt x="91" y="32"/>
                    <a:pt x="100" y="33"/>
                  </a:cubicBezTo>
                  <a:cubicBezTo>
                    <a:pt x="101" y="33"/>
                    <a:pt x="101" y="33"/>
                    <a:pt x="101" y="32"/>
                  </a:cubicBezTo>
                  <a:cubicBezTo>
                    <a:pt x="102" y="31"/>
                    <a:pt x="101" y="30"/>
                    <a:pt x="100" y="30"/>
                  </a:cubicBezTo>
                  <a:cubicBezTo>
                    <a:pt x="91" y="29"/>
                    <a:pt x="82" y="27"/>
                    <a:pt x="70" y="24"/>
                  </a:cubicBezTo>
                  <a:cubicBezTo>
                    <a:pt x="69" y="24"/>
                    <a:pt x="69" y="24"/>
                    <a:pt x="69" y="24"/>
                  </a:cubicBezTo>
                  <a:cubicBezTo>
                    <a:pt x="62" y="22"/>
                    <a:pt x="51" y="18"/>
                    <a:pt x="41" y="14"/>
                  </a:cubicBezTo>
                  <a:cubicBezTo>
                    <a:pt x="20" y="5"/>
                    <a:pt x="7" y="0"/>
                    <a:pt x="3" y="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61" name="Freeform 528">
              <a:extLst>
                <a:ext uri="{FF2B5EF4-FFF2-40B4-BE49-F238E27FC236}">
                  <a16:creationId xmlns:a16="http://schemas.microsoft.com/office/drawing/2014/main" id="{712600F5-5450-41A7-EE91-3D00EA426EFA}"/>
                </a:ext>
              </a:extLst>
            </p:cNvPr>
            <p:cNvSpPr>
              <a:spLocks/>
            </p:cNvSpPr>
            <p:nvPr/>
          </p:nvSpPr>
          <p:spPr bwMode="auto">
            <a:xfrm>
              <a:off x="2842" y="1983"/>
              <a:ext cx="121" cy="334"/>
            </a:xfrm>
            <a:custGeom>
              <a:avLst/>
              <a:gdLst>
                <a:gd name="T0" fmla="*/ 1080 w 40"/>
                <a:gd name="T1" fmla="*/ 0 h 104"/>
                <a:gd name="T2" fmla="*/ 777 w 40"/>
                <a:gd name="T3" fmla="*/ 466 h 104"/>
                <a:gd name="T4" fmla="*/ 723 w 40"/>
                <a:gd name="T5" fmla="*/ 597 h 104"/>
                <a:gd name="T6" fmla="*/ 493 w 40"/>
                <a:gd name="T7" fmla="*/ 1917 h 104"/>
                <a:gd name="T8" fmla="*/ 384 w 40"/>
                <a:gd name="T9" fmla="*/ 597 h 104"/>
                <a:gd name="T10" fmla="*/ 330 w 40"/>
                <a:gd name="T11" fmla="*/ 466 h 104"/>
                <a:gd name="T12" fmla="*/ 27 w 40"/>
                <a:gd name="T13" fmla="*/ 0 h 104"/>
                <a:gd name="T14" fmla="*/ 0 w 40"/>
                <a:gd name="T15" fmla="*/ 0 h 104"/>
                <a:gd name="T16" fmla="*/ 27 w 40"/>
                <a:gd name="T17" fmla="*/ 61 h 104"/>
                <a:gd name="T18" fmla="*/ 275 w 40"/>
                <a:gd name="T19" fmla="*/ 495 h 104"/>
                <a:gd name="T20" fmla="*/ 330 w 40"/>
                <a:gd name="T21" fmla="*/ 629 h 104"/>
                <a:gd name="T22" fmla="*/ 439 w 40"/>
                <a:gd name="T23" fmla="*/ 2020 h 104"/>
                <a:gd name="T24" fmla="*/ 466 w 40"/>
                <a:gd name="T25" fmla="*/ 2383 h 104"/>
                <a:gd name="T26" fmla="*/ 520 w 40"/>
                <a:gd name="T27" fmla="*/ 3414 h 104"/>
                <a:gd name="T28" fmla="*/ 560 w 40"/>
                <a:gd name="T29" fmla="*/ 3446 h 104"/>
                <a:gd name="T30" fmla="*/ 587 w 40"/>
                <a:gd name="T31" fmla="*/ 3414 h 104"/>
                <a:gd name="T32" fmla="*/ 587 w 40"/>
                <a:gd name="T33" fmla="*/ 2878 h 104"/>
                <a:gd name="T34" fmla="*/ 560 w 40"/>
                <a:gd name="T35" fmla="*/ 2415 h 104"/>
                <a:gd name="T36" fmla="*/ 560 w 40"/>
                <a:gd name="T37" fmla="*/ 2020 h 104"/>
                <a:gd name="T38" fmla="*/ 777 w 40"/>
                <a:gd name="T39" fmla="*/ 629 h 104"/>
                <a:gd name="T40" fmla="*/ 832 w 40"/>
                <a:gd name="T41" fmla="*/ 495 h 104"/>
                <a:gd name="T42" fmla="*/ 1080 w 40"/>
                <a:gd name="T43" fmla="*/ 61 h 104"/>
                <a:gd name="T44" fmla="*/ 1107 w 40"/>
                <a:gd name="T45" fmla="*/ 0 h 104"/>
                <a:gd name="T46" fmla="*/ 1080 w 40"/>
                <a:gd name="T47" fmla="*/ 0 h 1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0" h="104">
                  <a:moveTo>
                    <a:pt x="39" y="0"/>
                  </a:moveTo>
                  <a:cubicBezTo>
                    <a:pt x="34" y="1"/>
                    <a:pt x="31" y="8"/>
                    <a:pt x="28" y="14"/>
                  </a:cubicBezTo>
                  <a:cubicBezTo>
                    <a:pt x="26" y="18"/>
                    <a:pt x="26" y="18"/>
                    <a:pt x="26" y="18"/>
                  </a:cubicBezTo>
                  <a:cubicBezTo>
                    <a:pt x="23" y="23"/>
                    <a:pt x="19" y="34"/>
                    <a:pt x="18" y="58"/>
                  </a:cubicBezTo>
                  <a:cubicBezTo>
                    <a:pt x="17" y="33"/>
                    <a:pt x="16" y="23"/>
                    <a:pt x="14" y="18"/>
                  </a:cubicBezTo>
                  <a:cubicBezTo>
                    <a:pt x="12" y="14"/>
                    <a:pt x="12" y="14"/>
                    <a:pt x="12" y="14"/>
                  </a:cubicBezTo>
                  <a:cubicBezTo>
                    <a:pt x="9" y="8"/>
                    <a:pt x="6" y="1"/>
                    <a:pt x="1" y="0"/>
                  </a:cubicBezTo>
                  <a:cubicBezTo>
                    <a:pt x="0" y="0"/>
                    <a:pt x="0" y="0"/>
                    <a:pt x="0" y="0"/>
                  </a:cubicBezTo>
                  <a:cubicBezTo>
                    <a:pt x="0" y="1"/>
                    <a:pt x="0" y="2"/>
                    <a:pt x="1" y="2"/>
                  </a:cubicBezTo>
                  <a:cubicBezTo>
                    <a:pt x="5" y="2"/>
                    <a:pt x="7" y="9"/>
                    <a:pt x="10" y="15"/>
                  </a:cubicBezTo>
                  <a:cubicBezTo>
                    <a:pt x="12" y="19"/>
                    <a:pt x="12" y="19"/>
                    <a:pt x="12" y="19"/>
                  </a:cubicBezTo>
                  <a:cubicBezTo>
                    <a:pt x="14" y="24"/>
                    <a:pt x="15" y="35"/>
                    <a:pt x="16" y="61"/>
                  </a:cubicBezTo>
                  <a:cubicBezTo>
                    <a:pt x="17" y="72"/>
                    <a:pt x="17" y="72"/>
                    <a:pt x="17" y="72"/>
                  </a:cubicBezTo>
                  <a:cubicBezTo>
                    <a:pt x="18" y="82"/>
                    <a:pt x="19" y="95"/>
                    <a:pt x="19" y="103"/>
                  </a:cubicBezTo>
                  <a:cubicBezTo>
                    <a:pt x="19" y="104"/>
                    <a:pt x="19" y="104"/>
                    <a:pt x="20" y="104"/>
                  </a:cubicBezTo>
                  <a:cubicBezTo>
                    <a:pt x="20" y="104"/>
                    <a:pt x="21" y="104"/>
                    <a:pt x="21" y="103"/>
                  </a:cubicBezTo>
                  <a:cubicBezTo>
                    <a:pt x="21" y="87"/>
                    <a:pt x="21" y="87"/>
                    <a:pt x="21" y="87"/>
                  </a:cubicBezTo>
                  <a:cubicBezTo>
                    <a:pt x="21" y="87"/>
                    <a:pt x="20" y="73"/>
                    <a:pt x="20" y="73"/>
                  </a:cubicBezTo>
                  <a:cubicBezTo>
                    <a:pt x="20" y="61"/>
                    <a:pt x="20" y="61"/>
                    <a:pt x="20" y="61"/>
                  </a:cubicBezTo>
                  <a:cubicBezTo>
                    <a:pt x="21" y="32"/>
                    <a:pt x="26" y="22"/>
                    <a:pt x="28" y="19"/>
                  </a:cubicBezTo>
                  <a:cubicBezTo>
                    <a:pt x="30" y="15"/>
                    <a:pt x="30" y="15"/>
                    <a:pt x="30" y="15"/>
                  </a:cubicBezTo>
                  <a:cubicBezTo>
                    <a:pt x="32" y="9"/>
                    <a:pt x="35" y="2"/>
                    <a:pt x="39" y="2"/>
                  </a:cubicBezTo>
                  <a:cubicBezTo>
                    <a:pt x="40" y="2"/>
                    <a:pt x="40" y="1"/>
                    <a:pt x="40" y="0"/>
                  </a:cubicBezTo>
                  <a:cubicBezTo>
                    <a:pt x="40" y="0"/>
                    <a:pt x="39" y="0"/>
                    <a:pt x="39"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62" name="Freeform 529">
              <a:extLst>
                <a:ext uri="{FF2B5EF4-FFF2-40B4-BE49-F238E27FC236}">
                  <a16:creationId xmlns:a16="http://schemas.microsoft.com/office/drawing/2014/main" id="{DB361956-16C0-F6F8-554D-FA43CCAFD796}"/>
                </a:ext>
              </a:extLst>
            </p:cNvPr>
            <p:cNvSpPr>
              <a:spLocks noEditPoints="1"/>
            </p:cNvSpPr>
            <p:nvPr/>
          </p:nvSpPr>
          <p:spPr bwMode="auto">
            <a:xfrm>
              <a:off x="2879" y="2002"/>
              <a:ext cx="45" cy="58"/>
            </a:xfrm>
            <a:custGeom>
              <a:avLst/>
              <a:gdLst>
                <a:gd name="T0" fmla="*/ 351 w 15"/>
                <a:gd name="T1" fmla="*/ 0 h 18"/>
                <a:gd name="T2" fmla="*/ 54 w 15"/>
                <a:gd name="T3" fmla="*/ 32 h 18"/>
                <a:gd name="T4" fmla="*/ 54 w 15"/>
                <a:gd name="T5" fmla="*/ 32 h 18"/>
                <a:gd name="T6" fmla="*/ 54 w 15"/>
                <a:gd name="T7" fmla="*/ 32 h 18"/>
                <a:gd name="T8" fmla="*/ 0 w 15"/>
                <a:gd name="T9" fmla="*/ 0 h 18"/>
                <a:gd name="T10" fmla="*/ 0 w 15"/>
                <a:gd name="T11" fmla="*/ 32 h 18"/>
                <a:gd name="T12" fmla="*/ 0 w 15"/>
                <a:gd name="T13" fmla="*/ 61 h 18"/>
                <a:gd name="T14" fmla="*/ 0 w 15"/>
                <a:gd name="T15" fmla="*/ 61 h 18"/>
                <a:gd name="T16" fmla="*/ 0 w 15"/>
                <a:gd name="T17" fmla="*/ 61 h 18"/>
                <a:gd name="T18" fmla="*/ 162 w 15"/>
                <a:gd name="T19" fmla="*/ 570 h 18"/>
                <a:gd name="T20" fmla="*/ 189 w 15"/>
                <a:gd name="T21" fmla="*/ 603 h 18"/>
                <a:gd name="T22" fmla="*/ 216 w 15"/>
                <a:gd name="T23" fmla="*/ 570 h 18"/>
                <a:gd name="T24" fmla="*/ 378 w 15"/>
                <a:gd name="T25" fmla="*/ 61 h 18"/>
                <a:gd name="T26" fmla="*/ 378 w 15"/>
                <a:gd name="T27" fmla="*/ 32 h 18"/>
                <a:gd name="T28" fmla="*/ 351 w 15"/>
                <a:gd name="T29" fmla="*/ 0 h 18"/>
                <a:gd name="T30" fmla="*/ 297 w 15"/>
                <a:gd name="T31" fmla="*/ 103 h 18"/>
                <a:gd name="T32" fmla="*/ 189 w 15"/>
                <a:gd name="T33" fmla="*/ 406 h 18"/>
                <a:gd name="T34" fmla="*/ 108 w 15"/>
                <a:gd name="T35" fmla="*/ 103 h 18"/>
                <a:gd name="T36" fmla="*/ 297 w 15"/>
                <a:gd name="T37" fmla="*/ 103 h 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5" h="18">
                  <a:moveTo>
                    <a:pt x="13" y="0"/>
                  </a:moveTo>
                  <a:cubicBezTo>
                    <a:pt x="10" y="1"/>
                    <a:pt x="3" y="2"/>
                    <a:pt x="2" y="1"/>
                  </a:cubicBezTo>
                  <a:cubicBezTo>
                    <a:pt x="2" y="1"/>
                    <a:pt x="2" y="1"/>
                    <a:pt x="2" y="1"/>
                  </a:cubicBezTo>
                  <a:cubicBezTo>
                    <a:pt x="2" y="1"/>
                    <a:pt x="2" y="1"/>
                    <a:pt x="2" y="1"/>
                  </a:cubicBezTo>
                  <a:cubicBezTo>
                    <a:pt x="1" y="0"/>
                    <a:pt x="1" y="0"/>
                    <a:pt x="0" y="0"/>
                  </a:cubicBezTo>
                  <a:cubicBezTo>
                    <a:pt x="0" y="1"/>
                    <a:pt x="0" y="1"/>
                    <a:pt x="0" y="1"/>
                  </a:cubicBezTo>
                  <a:cubicBezTo>
                    <a:pt x="0" y="1"/>
                    <a:pt x="0" y="2"/>
                    <a:pt x="0" y="2"/>
                  </a:cubicBezTo>
                  <a:cubicBezTo>
                    <a:pt x="0" y="2"/>
                    <a:pt x="0" y="2"/>
                    <a:pt x="0" y="2"/>
                  </a:cubicBezTo>
                  <a:cubicBezTo>
                    <a:pt x="0" y="2"/>
                    <a:pt x="0" y="2"/>
                    <a:pt x="0" y="2"/>
                  </a:cubicBezTo>
                  <a:cubicBezTo>
                    <a:pt x="4" y="6"/>
                    <a:pt x="6" y="11"/>
                    <a:pt x="6" y="17"/>
                  </a:cubicBezTo>
                  <a:cubicBezTo>
                    <a:pt x="6" y="18"/>
                    <a:pt x="6" y="18"/>
                    <a:pt x="7" y="18"/>
                  </a:cubicBezTo>
                  <a:cubicBezTo>
                    <a:pt x="7" y="18"/>
                    <a:pt x="8" y="18"/>
                    <a:pt x="8" y="17"/>
                  </a:cubicBezTo>
                  <a:cubicBezTo>
                    <a:pt x="10" y="9"/>
                    <a:pt x="13" y="3"/>
                    <a:pt x="14" y="2"/>
                  </a:cubicBezTo>
                  <a:cubicBezTo>
                    <a:pt x="15" y="2"/>
                    <a:pt x="15" y="1"/>
                    <a:pt x="14" y="1"/>
                  </a:cubicBezTo>
                  <a:cubicBezTo>
                    <a:pt x="14" y="0"/>
                    <a:pt x="14" y="0"/>
                    <a:pt x="13" y="0"/>
                  </a:cubicBezTo>
                  <a:close/>
                  <a:moveTo>
                    <a:pt x="11" y="3"/>
                  </a:moveTo>
                  <a:cubicBezTo>
                    <a:pt x="10" y="5"/>
                    <a:pt x="9" y="8"/>
                    <a:pt x="7" y="12"/>
                  </a:cubicBezTo>
                  <a:cubicBezTo>
                    <a:pt x="7" y="8"/>
                    <a:pt x="5" y="6"/>
                    <a:pt x="4" y="3"/>
                  </a:cubicBezTo>
                  <a:cubicBezTo>
                    <a:pt x="6" y="4"/>
                    <a:pt x="9" y="3"/>
                    <a:pt x="11"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63" name="Freeform 530">
              <a:extLst>
                <a:ext uri="{FF2B5EF4-FFF2-40B4-BE49-F238E27FC236}">
                  <a16:creationId xmlns:a16="http://schemas.microsoft.com/office/drawing/2014/main" id="{4260964C-63F3-87A6-B003-9874D7334607}"/>
                </a:ext>
              </a:extLst>
            </p:cNvPr>
            <p:cNvSpPr>
              <a:spLocks noEditPoints="1"/>
            </p:cNvSpPr>
            <p:nvPr/>
          </p:nvSpPr>
          <p:spPr bwMode="auto">
            <a:xfrm>
              <a:off x="1392" y="1552"/>
              <a:ext cx="259" cy="1611"/>
            </a:xfrm>
            <a:custGeom>
              <a:avLst/>
              <a:gdLst>
                <a:gd name="T0" fmla="*/ 870 w 86"/>
                <a:gd name="T1" fmla="*/ 2595 h 501"/>
                <a:gd name="T2" fmla="*/ 136 w 86"/>
                <a:gd name="T3" fmla="*/ 5717 h 501"/>
                <a:gd name="T4" fmla="*/ 190 w 86"/>
                <a:gd name="T5" fmla="*/ 6721 h 501"/>
                <a:gd name="T6" fmla="*/ 163 w 86"/>
                <a:gd name="T7" fmla="*/ 7187 h 501"/>
                <a:gd name="T8" fmla="*/ 81 w 86"/>
                <a:gd name="T9" fmla="*/ 9274 h 501"/>
                <a:gd name="T10" fmla="*/ 708 w 86"/>
                <a:gd name="T11" fmla="*/ 10669 h 501"/>
                <a:gd name="T12" fmla="*/ 654 w 86"/>
                <a:gd name="T13" fmla="*/ 10939 h 501"/>
                <a:gd name="T14" fmla="*/ 599 w 86"/>
                <a:gd name="T15" fmla="*/ 12965 h 501"/>
                <a:gd name="T16" fmla="*/ 1208 w 86"/>
                <a:gd name="T17" fmla="*/ 15489 h 501"/>
                <a:gd name="T18" fmla="*/ 2241 w 86"/>
                <a:gd name="T19" fmla="*/ 16628 h 501"/>
                <a:gd name="T20" fmla="*/ 2214 w 86"/>
                <a:gd name="T21" fmla="*/ 16554 h 501"/>
                <a:gd name="T22" fmla="*/ 1316 w 86"/>
                <a:gd name="T23" fmla="*/ 14692 h 501"/>
                <a:gd name="T24" fmla="*/ 897 w 86"/>
                <a:gd name="T25" fmla="*/ 12306 h 501"/>
                <a:gd name="T26" fmla="*/ 2105 w 86"/>
                <a:gd name="T27" fmla="*/ 10775 h 501"/>
                <a:gd name="T28" fmla="*/ 2132 w 86"/>
                <a:gd name="T29" fmla="*/ 10743 h 501"/>
                <a:gd name="T30" fmla="*/ 1885 w 86"/>
                <a:gd name="T31" fmla="*/ 10505 h 501"/>
                <a:gd name="T32" fmla="*/ 352 w 86"/>
                <a:gd name="T33" fmla="*/ 9409 h 501"/>
                <a:gd name="T34" fmla="*/ 464 w 86"/>
                <a:gd name="T35" fmla="*/ 7518 h 501"/>
                <a:gd name="T36" fmla="*/ 1370 w 86"/>
                <a:gd name="T37" fmla="*/ 7052 h 501"/>
                <a:gd name="T38" fmla="*/ 708 w 86"/>
                <a:gd name="T39" fmla="*/ 5386 h 501"/>
                <a:gd name="T40" fmla="*/ 2024 w 86"/>
                <a:gd name="T41" fmla="*/ 3257 h 501"/>
                <a:gd name="T42" fmla="*/ 1997 w 86"/>
                <a:gd name="T43" fmla="*/ 3154 h 501"/>
                <a:gd name="T44" fmla="*/ 2322 w 86"/>
                <a:gd name="T45" fmla="*/ 61 h 501"/>
                <a:gd name="T46" fmla="*/ 2268 w 86"/>
                <a:gd name="T47" fmla="*/ 0 h 501"/>
                <a:gd name="T48" fmla="*/ 1087 w 86"/>
                <a:gd name="T49" fmla="*/ 14766 h 501"/>
                <a:gd name="T50" fmla="*/ 599 w 86"/>
                <a:gd name="T51" fmla="*/ 11840 h 501"/>
                <a:gd name="T52" fmla="*/ 789 w 86"/>
                <a:gd name="T53" fmla="*/ 10743 h 501"/>
                <a:gd name="T54" fmla="*/ 599 w 86"/>
                <a:gd name="T55" fmla="*/ 10206 h 501"/>
                <a:gd name="T56" fmla="*/ 81 w 86"/>
                <a:gd name="T57" fmla="*/ 8415 h 501"/>
                <a:gd name="T58" fmla="*/ 298 w 86"/>
                <a:gd name="T59" fmla="*/ 6888 h 501"/>
                <a:gd name="T60" fmla="*/ 190 w 86"/>
                <a:gd name="T61" fmla="*/ 6048 h 501"/>
                <a:gd name="T62" fmla="*/ 762 w 86"/>
                <a:gd name="T63" fmla="*/ 3691 h 501"/>
                <a:gd name="T64" fmla="*/ 952 w 86"/>
                <a:gd name="T65" fmla="*/ 2595 h 501"/>
                <a:gd name="T66" fmla="*/ 1316 w 86"/>
                <a:gd name="T67" fmla="*/ 2222 h 501"/>
                <a:gd name="T68" fmla="*/ 1885 w 86"/>
                <a:gd name="T69" fmla="*/ 3225 h 501"/>
                <a:gd name="T70" fmla="*/ 626 w 86"/>
                <a:gd name="T71" fmla="*/ 5357 h 501"/>
                <a:gd name="T72" fmla="*/ 1141 w 86"/>
                <a:gd name="T73" fmla="*/ 7010 h 501"/>
                <a:gd name="T74" fmla="*/ 163 w 86"/>
                <a:gd name="T75" fmla="*/ 8479 h 501"/>
                <a:gd name="T76" fmla="*/ 1831 w 86"/>
                <a:gd name="T77" fmla="*/ 10608 h 501"/>
                <a:gd name="T78" fmla="*/ 1006 w 86"/>
                <a:gd name="T79" fmla="*/ 11373 h 501"/>
                <a:gd name="T80" fmla="*/ 1114 w 86"/>
                <a:gd name="T81" fmla="*/ 14165 h 501"/>
                <a:gd name="T82" fmla="*/ 1831 w 86"/>
                <a:gd name="T83" fmla="*/ 16358 h 50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86" h="501">
                  <a:moveTo>
                    <a:pt x="83" y="0"/>
                  </a:moveTo>
                  <a:cubicBezTo>
                    <a:pt x="58" y="18"/>
                    <a:pt x="36" y="54"/>
                    <a:pt x="32" y="78"/>
                  </a:cubicBezTo>
                  <a:cubicBezTo>
                    <a:pt x="28" y="98"/>
                    <a:pt x="25" y="109"/>
                    <a:pt x="25" y="110"/>
                  </a:cubicBezTo>
                  <a:cubicBezTo>
                    <a:pt x="24" y="111"/>
                    <a:pt x="7" y="136"/>
                    <a:pt x="5" y="172"/>
                  </a:cubicBezTo>
                  <a:cubicBezTo>
                    <a:pt x="5" y="176"/>
                    <a:pt x="4" y="179"/>
                    <a:pt x="4" y="182"/>
                  </a:cubicBezTo>
                  <a:cubicBezTo>
                    <a:pt x="4" y="193"/>
                    <a:pt x="6" y="199"/>
                    <a:pt x="7" y="202"/>
                  </a:cubicBezTo>
                  <a:cubicBezTo>
                    <a:pt x="7" y="204"/>
                    <a:pt x="8" y="206"/>
                    <a:pt x="8" y="207"/>
                  </a:cubicBezTo>
                  <a:cubicBezTo>
                    <a:pt x="8" y="209"/>
                    <a:pt x="7" y="212"/>
                    <a:pt x="6" y="216"/>
                  </a:cubicBezTo>
                  <a:cubicBezTo>
                    <a:pt x="2" y="226"/>
                    <a:pt x="0" y="240"/>
                    <a:pt x="0" y="253"/>
                  </a:cubicBezTo>
                  <a:cubicBezTo>
                    <a:pt x="0" y="263"/>
                    <a:pt x="1" y="272"/>
                    <a:pt x="3" y="279"/>
                  </a:cubicBezTo>
                  <a:cubicBezTo>
                    <a:pt x="7" y="294"/>
                    <a:pt x="14" y="303"/>
                    <a:pt x="19" y="309"/>
                  </a:cubicBezTo>
                  <a:cubicBezTo>
                    <a:pt x="23" y="314"/>
                    <a:pt x="26" y="317"/>
                    <a:pt x="26" y="321"/>
                  </a:cubicBezTo>
                  <a:cubicBezTo>
                    <a:pt x="26" y="322"/>
                    <a:pt x="26" y="322"/>
                    <a:pt x="26" y="322"/>
                  </a:cubicBezTo>
                  <a:cubicBezTo>
                    <a:pt x="26" y="325"/>
                    <a:pt x="25" y="326"/>
                    <a:pt x="24" y="329"/>
                  </a:cubicBezTo>
                  <a:cubicBezTo>
                    <a:pt x="22" y="334"/>
                    <a:pt x="19" y="340"/>
                    <a:pt x="19" y="356"/>
                  </a:cubicBezTo>
                  <a:cubicBezTo>
                    <a:pt x="19" y="364"/>
                    <a:pt x="20" y="375"/>
                    <a:pt x="22" y="390"/>
                  </a:cubicBezTo>
                  <a:cubicBezTo>
                    <a:pt x="27" y="425"/>
                    <a:pt x="32" y="436"/>
                    <a:pt x="37" y="446"/>
                  </a:cubicBezTo>
                  <a:cubicBezTo>
                    <a:pt x="40" y="451"/>
                    <a:pt x="42" y="456"/>
                    <a:pt x="44" y="466"/>
                  </a:cubicBezTo>
                  <a:cubicBezTo>
                    <a:pt x="48" y="486"/>
                    <a:pt x="66" y="497"/>
                    <a:pt x="80" y="501"/>
                  </a:cubicBezTo>
                  <a:cubicBezTo>
                    <a:pt x="81" y="501"/>
                    <a:pt x="82" y="501"/>
                    <a:pt x="82" y="500"/>
                  </a:cubicBezTo>
                  <a:cubicBezTo>
                    <a:pt x="82" y="500"/>
                    <a:pt x="82" y="499"/>
                    <a:pt x="82" y="499"/>
                  </a:cubicBezTo>
                  <a:cubicBezTo>
                    <a:pt x="82" y="499"/>
                    <a:pt x="82" y="498"/>
                    <a:pt x="81" y="498"/>
                  </a:cubicBezTo>
                  <a:cubicBezTo>
                    <a:pt x="77" y="496"/>
                    <a:pt x="74" y="494"/>
                    <a:pt x="71" y="492"/>
                  </a:cubicBezTo>
                  <a:cubicBezTo>
                    <a:pt x="56" y="480"/>
                    <a:pt x="52" y="460"/>
                    <a:pt x="48" y="442"/>
                  </a:cubicBezTo>
                  <a:cubicBezTo>
                    <a:pt x="44" y="425"/>
                    <a:pt x="44" y="425"/>
                    <a:pt x="44" y="425"/>
                  </a:cubicBezTo>
                  <a:cubicBezTo>
                    <a:pt x="38" y="406"/>
                    <a:pt x="33" y="387"/>
                    <a:pt x="33" y="370"/>
                  </a:cubicBezTo>
                  <a:cubicBezTo>
                    <a:pt x="33" y="360"/>
                    <a:pt x="35" y="351"/>
                    <a:pt x="40" y="343"/>
                  </a:cubicBezTo>
                  <a:cubicBezTo>
                    <a:pt x="46" y="333"/>
                    <a:pt x="59" y="327"/>
                    <a:pt x="77" y="324"/>
                  </a:cubicBezTo>
                  <a:cubicBezTo>
                    <a:pt x="78" y="324"/>
                    <a:pt x="78" y="323"/>
                    <a:pt x="78" y="323"/>
                  </a:cubicBezTo>
                  <a:cubicBezTo>
                    <a:pt x="78" y="323"/>
                    <a:pt x="78" y="323"/>
                    <a:pt x="78" y="323"/>
                  </a:cubicBezTo>
                  <a:cubicBezTo>
                    <a:pt x="78" y="322"/>
                    <a:pt x="78" y="322"/>
                    <a:pt x="78" y="321"/>
                  </a:cubicBezTo>
                  <a:cubicBezTo>
                    <a:pt x="69" y="316"/>
                    <a:pt x="69" y="316"/>
                    <a:pt x="69" y="316"/>
                  </a:cubicBezTo>
                  <a:cubicBezTo>
                    <a:pt x="69" y="316"/>
                    <a:pt x="68" y="316"/>
                    <a:pt x="68" y="316"/>
                  </a:cubicBezTo>
                  <a:cubicBezTo>
                    <a:pt x="44" y="314"/>
                    <a:pt x="18" y="301"/>
                    <a:pt x="13" y="283"/>
                  </a:cubicBezTo>
                  <a:cubicBezTo>
                    <a:pt x="10" y="273"/>
                    <a:pt x="9" y="263"/>
                    <a:pt x="9" y="255"/>
                  </a:cubicBezTo>
                  <a:cubicBezTo>
                    <a:pt x="9" y="243"/>
                    <a:pt x="11" y="233"/>
                    <a:pt x="17" y="226"/>
                  </a:cubicBezTo>
                  <a:cubicBezTo>
                    <a:pt x="23" y="217"/>
                    <a:pt x="34" y="213"/>
                    <a:pt x="48" y="213"/>
                  </a:cubicBezTo>
                  <a:cubicBezTo>
                    <a:pt x="49" y="213"/>
                    <a:pt x="49" y="213"/>
                    <a:pt x="50" y="212"/>
                  </a:cubicBezTo>
                  <a:cubicBezTo>
                    <a:pt x="50" y="211"/>
                    <a:pt x="49" y="210"/>
                    <a:pt x="49" y="210"/>
                  </a:cubicBezTo>
                  <a:cubicBezTo>
                    <a:pt x="20" y="198"/>
                    <a:pt x="21" y="191"/>
                    <a:pt x="26" y="162"/>
                  </a:cubicBezTo>
                  <a:cubicBezTo>
                    <a:pt x="27" y="157"/>
                    <a:pt x="27" y="157"/>
                    <a:pt x="27" y="157"/>
                  </a:cubicBezTo>
                  <a:cubicBezTo>
                    <a:pt x="33" y="124"/>
                    <a:pt x="44" y="113"/>
                    <a:pt x="74" y="98"/>
                  </a:cubicBezTo>
                  <a:cubicBezTo>
                    <a:pt x="74" y="98"/>
                    <a:pt x="74" y="97"/>
                    <a:pt x="74" y="97"/>
                  </a:cubicBezTo>
                  <a:cubicBezTo>
                    <a:pt x="74" y="96"/>
                    <a:pt x="74" y="95"/>
                    <a:pt x="73" y="95"/>
                  </a:cubicBezTo>
                  <a:cubicBezTo>
                    <a:pt x="62" y="92"/>
                    <a:pt x="54" y="86"/>
                    <a:pt x="52" y="75"/>
                  </a:cubicBezTo>
                  <a:cubicBezTo>
                    <a:pt x="47" y="53"/>
                    <a:pt x="65" y="19"/>
                    <a:pt x="85" y="2"/>
                  </a:cubicBezTo>
                  <a:cubicBezTo>
                    <a:pt x="86" y="2"/>
                    <a:pt x="86" y="1"/>
                    <a:pt x="86" y="0"/>
                  </a:cubicBezTo>
                  <a:cubicBezTo>
                    <a:pt x="85" y="0"/>
                    <a:pt x="84" y="0"/>
                    <a:pt x="83" y="0"/>
                  </a:cubicBezTo>
                  <a:close/>
                  <a:moveTo>
                    <a:pt x="47" y="465"/>
                  </a:moveTo>
                  <a:cubicBezTo>
                    <a:pt x="45" y="455"/>
                    <a:pt x="42" y="450"/>
                    <a:pt x="40" y="444"/>
                  </a:cubicBezTo>
                  <a:cubicBezTo>
                    <a:pt x="35" y="435"/>
                    <a:pt x="30" y="424"/>
                    <a:pt x="25" y="390"/>
                  </a:cubicBezTo>
                  <a:cubicBezTo>
                    <a:pt x="23" y="375"/>
                    <a:pt x="22" y="364"/>
                    <a:pt x="22" y="356"/>
                  </a:cubicBezTo>
                  <a:cubicBezTo>
                    <a:pt x="22" y="341"/>
                    <a:pt x="25" y="334"/>
                    <a:pt x="27" y="330"/>
                  </a:cubicBezTo>
                  <a:cubicBezTo>
                    <a:pt x="28" y="327"/>
                    <a:pt x="29" y="325"/>
                    <a:pt x="29" y="323"/>
                  </a:cubicBezTo>
                  <a:cubicBezTo>
                    <a:pt x="29" y="322"/>
                    <a:pt x="29" y="322"/>
                    <a:pt x="29" y="321"/>
                  </a:cubicBezTo>
                  <a:cubicBezTo>
                    <a:pt x="29" y="316"/>
                    <a:pt x="26" y="312"/>
                    <a:pt x="22" y="307"/>
                  </a:cubicBezTo>
                  <a:cubicBezTo>
                    <a:pt x="16" y="301"/>
                    <a:pt x="9" y="293"/>
                    <a:pt x="6" y="279"/>
                  </a:cubicBezTo>
                  <a:cubicBezTo>
                    <a:pt x="4" y="272"/>
                    <a:pt x="3" y="263"/>
                    <a:pt x="3" y="253"/>
                  </a:cubicBezTo>
                  <a:cubicBezTo>
                    <a:pt x="3" y="240"/>
                    <a:pt x="5" y="226"/>
                    <a:pt x="8" y="217"/>
                  </a:cubicBezTo>
                  <a:cubicBezTo>
                    <a:pt x="10" y="213"/>
                    <a:pt x="11" y="210"/>
                    <a:pt x="11" y="207"/>
                  </a:cubicBezTo>
                  <a:cubicBezTo>
                    <a:pt x="11" y="205"/>
                    <a:pt x="10" y="204"/>
                    <a:pt x="10" y="202"/>
                  </a:cubicBezTo>
                  <a:cubicBezTo>
                    <a:pt x="9" y="198"/>
                    <a:pt x="7" y="193"/>
                    <a:pt x="7" y="182"/>
                  </a:cubicBezTo>
                  <a:cubicBezTo>
                    <a:pt x="7" y="179"/>
                    <a:pt x="8" y="176"/>
                    <a:pt x="8" y="172"/>
                  </a:cubicBezTo>
                  <a:cubicBezTo>
                    <a:pt x="10" y="137"/>
                    <a:pt x="27" y="112"/>
                    <a:pt x="28" y="111"/>
                  </a:cubicBezTo>
                  <a:cubicBezTo>
                    <a:pt x="28" y="111"/>
                    <a:pt x="28" y="111"/>
                    <a:pt x="28" y="111"/>
                  </a:cubicBezTo>
                  <a:cubicBezTo>
                    <a:pt x="28" y="111"/>
                    <a:pt x="31" y="100"/>
                    <a:pt x="35" y="78"/>
                  </a:cubicBezTo>
                  <a:cubicBezTo>
                    <a:pt x="38" y="62"/>
                    <a:pt x="49" y="41"/>
                    <a:pt x="63" y="23"/>
                  </a:cubicBezTo>
                  <a:cubicBezTo>
                    <a:pt x="54" y="37"/>
                    <a:pt x="48" y="53"/>
                    <a:pt x="48" y="67"/>
                  </a:cubicBezTo>
                  <a:cubicBezTo>
                    <a:pt x="48" y="70"/>
                    <a:pt x="49" y="73"/>
                    <a:pt x="49" y="76"/>
                  </a:cubicBezTo>
                  <a:cubicBezTo>
                    <a:pt x="52" y="86"/>
                    <a:pt x="59" y="93"/>
                    <a:pt x="69" y="97"/>
                  </a:cubicBezTo>
                  <a:cubicBezTo>
                    <a:pt x="42" y="111"/>
                    <a:pt x="30" y="123"/>
                    <a:pt x="24" y="156"/>
                  </a:cubicBezTo>
                  <a:cubicBezTo>
                    <a:pt x="23" y="161"/>
                    <a:pt x="23" y="161"/>
                    <a:pt x="23" y="161"/>
                  </a:cubicBezTo>
                  <a:cubicBezTo>
                    <a:pt x="21" y="170"/>
                    <a:pt x="20" y="178"/>
                    <a:pt x="20" y="183"/>
                  </a:cubicBezTo>
                  <a:cubicBezTo>
                    <a:pt x="20" y="195"/>
                    <a:pt x="25" y="203"/>
                    <a:pt x="42" y="211"/>
                  </a:cubicBezTo>
                  <a:cubicBezTo>
                    <a:pt x="30" y="212"/>
                    <a:pt x="21" y="216"/>
                    <a:pt x="14" y="224"/>
                  </a:cubicBezTo>
                  <a:cubicBezTo>
                    <a:pt x="8" y="233"/>
                    <a:pt x="6" y="244"/>
                    <a:pt x="6" y="255"/>
                  </a:cubicBezTo>
                  <a:cubicBezTo>
                    <a:pt x="6" y="266"/>
                    <a:pt x="8" y="276"/>
                    <a:pt x="10" y="284"/>
                  </a:cubicBezTo>
                  <a:cubicBezTo>
                    <a:pt x="16" y="304"/>
                    <a:pt x="44" y="317"/>
                    <a:pt x="67" y="319"/>
                  </a:cubicBezTo>
                  <a:cubicBezTo>
                    <a:pt x="68" y="319"/>
                    <a:pt x="70" y="321"/>
                    <a:pt x="72" y="322"/>
                  </a:cubicBezTo>
                  <a:cubicBezTo>
                    <a:pt x="56" y="325"/>
                    <a:pt x="44" y="331"/>
                    <a:pt x="37" y="342"/>
                  </a:cubicBezTo>
                  <a:cubicBezTo>
                    <a:pt x="32" y="349"/>
                    <a:pt x="30" y="359"/>
                    <a:pt x="30" y="370"/>
                  </a:cubicBezTo>
                  <a:cubicBezTo>
                    <a:pt x="30" y="387"/>
                    <a:pt x="35" y="407"/>
                    <a:pt x="41" y="426"/>
                  </a:cubicBezTo>
                  <a:cubicBezTo>
                    <a:pt x="45" y="442"/>
                    <a:pt x="45" y="442"/>
                    <a:pt x="45" y="442"/>
                  </a:cubicBezTo>
                  <a:cubicBezTo>
                    <a:pt x="49" y="461"/>
                    <a:pt x="53" y="479"/>
                    <a:pt x="67" y="492"/>
                  </a:cubicBezTo>
                  <a:cubicBezTo>
                    <a:pt x="58" y="486"/>
                    <a:pt x="50" y="478"/>
                    <a:pt x="47" y="46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64" name="Freeform 531">
              <a:extLst>
                <a:ext uri="{FF2B5EF4-FFF2-40B4-BE49-F238E27FC236}">
                  <a16:creationId xmlns:a16="http://schemas.microsoft.com/office/drawing/2014/main" id="{D1FEA19E-DC91-C1AF-7257-B2B2CED27199}"/>
                </a:ext>
              </a:extLst>
            </p:cNvPr>
            <p:cNvSpPr>
              <a:spLocks/>
            </p:cNvSpPr>
            <p:nvPr/>
          </p:nvSpPr>
          <p:spPr bwMode="auto">
            <a:xfrm>
              <a:off x="1473" y="2198"/>
              <a:ext cx="190" cy="158"/>
            </a:xfrm>
            <a:custGeom>
              <a:avLst/>
              <a:gdLst>
                <a:gd name="T0" fmla="*/ 271 w 63"/>
                <a:gd name="T1" fmla="*/ 364 h 49"/>
                <a:gd name="T2" fmla="*/ 1237 w 63"/>
                <a:gd name="T3" fmla="*/ 771 h 49"/>
                <a:gd name="T4" fmla="*/ 1701 w 63"/>
                <a:gd name="T5" fmla="*/ 1641 h 49"/>
                <a:gd name="T6" fmla="*/ 1372 w 63"/>
                <a:gd name="T7" fmla="*/ 635 h 49"/>
                <a:gd name="T8" fmla="*/ 0 w 63"/>
                <a:gd name="T9" fmla="*/ 0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49">
                  <a:moveTo>
                    <a:pt x="10" y="11"/>
                  </a:moveTo>
                  <a:cubicBezTo>
                    <a:pt x="19" y="11"/>
                    <a:pt x="39" y="16"/>
                    <a:pt x="45" y="23"/>
                  </a:cubicBezTo>
                  <a:cubicBezTo>
                    <a:pt x="51" y="31"/>
                    <a:pt x="48" y="47"/>
                    <a:pt x="62" y="49"/>
                  </a:cubicBezTo>
                  <a:cubicBezTo>
                    <a:pt x="63" y="39"/>
                    <a:pt x="56" y="26"/>
                    <a:pt x="50" y="19"/>
                  </a:cubicBezTo>
                  <a:cubicBezTo>
                    <a:pt x="39" y="6"/>
                    <a:pt x="16" y="0"/>
                    <a:pt x="0" y="0"/>
                  </a:cubicBezTo>
                </a:path>
              </a:pathLst>
            </a:custGeom>
            <a:solidFill>
              <a:srgbClr val="B6AC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65" name="Freeform 532">
              <a:extLst>
                <a:ext uri="{FF2B5EF4-FFF2-40B4-BE49-F238E27FC236}">
                  <a16:creationId xmlns:a16="http://schemas.microsoft.com/office/drawing/2014/main" id="{26A69C6C-5F74-136E-1B3B-ECE7C29305AA}"/>
                </a:ext>
              </a:extLst>
            </p:cNvPr>
            <p:cNvSpPr>
              <a:spLocks/>
            </p:cNvSpPr>
            <p:nvPr/>
          </p:nvSpPr>
          <p:spPr bwMode="auto">
            <a:xfrm>
              <a:off x="1470" y="2192"/>
              <a:ext cx="199" cy="167"/>
            </a:xfrm>
            <a:custGeom>
              <a:avLst/>
              <a:gdLst>
                <a:gd name="T0" fmla="*/ 27 w 66"/>
                <a:gd name="T1" fmla="*/ 32 h 52"/>
                <a:gd name="T2" fmla="*/ 0 w 66"/>
                <a:gd name="T3" fmla="*/ 61 h 52"/>
                <a:gd name="T4" fmla="*/ 27 w 66"/>
                <a:gd name="T5" fmla="*/ 135 h 52"/>
                <a:gd name="T6" fmla="*/ 1372 w 66"/>
                <a:gd name="T7" fmla="*/ 732 h 52"/>
                <a:gd name="T8" fmla="*/ 1701 w 66"/>
                <a:gd name="T9" fmla="*/ 1590 h 52"/>
                <a:gd name="T10" fmla="*/ 1701 w 66"/>
                <a:gd name="T11" fmla="*/ 1619 h 52"/>
                <a:gd name="T12" fmla="*/ 1426 w 66"/>
                <a:gd name="T13" fmla="*/ 1156 h 52"/>
                <a:gd name="T14" fmla="*/ 1290 w 66"/>
                <a:gd name="T15" fmla="*/ 793 h 52"/>
                <a:gd name="T16" fmla="*/ 302 w 66"/>
                <a:gd name="T17" fmla="*/ 401 h 52"/>
                <a:gd name="T18" fmla="*/ 271 w 66"/>
                <a:gd name="T19" fmla="*/ 466 h 52"/>
                <a:gd name="T20" fmla="*/ 302 w 66"/>
                <a:gd name="T21" fmla="*/ 495 h 52"/>
                <a:gd name="T22" fmla="*/ 1209 w 66"/>
                <a:gd name="T23" fmla="*/ 867 h 52"/>
                <a:gd name="T24" fmla="*/ 1345 w 66"/>
                <a:gd name="T25" fmla="*/ 1198 h 52"/>
                <a:gd name="T26" fmla="*/ 1728 w 66"/>
                <a:gd name="T27" fmla="*/ 1721 h 52"/>
                <a:gd name="T28" fmla="*/ 1782 w 66"/>
                <a:gd name="T29" fmla="*/ 1692 h 52"/>
                <a:gd name="T30" fmla="*/ 1426 w 66"/>
                <a:gd name="T31" fmla="*/ 662 h 52"/>
                <a:gd name="T32" fmla="*/ 27 w 66"/>
                <a:gd name="T33" fmla="*/ 32 h 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52">
                  <a:moveTo>
                    <a:pt x="1" y="1"/>
                  </a:moveTo>
                  <a:cubicBezTo>
                    <a:pt x="0" y="1"/>
                    <a:pt x="0" y="1"/>
                    <a:pt x="0" y="2"/>
                  </a:cubicBezTo>
                  <a:cubicBezTo>
                    <a:pt x="0" y="3"/>
                    <a:pt x="0" y="4"/>
                    <a:pt x="1" y="4"/>
                  </a:cubicBezTo>
                  <a:cubicBezTo>
                    <a:pt x="17" y="3"/>
                    <a:pt x="39" y="10"/>
                    <a:pt x="50" y="22"/>
                  </a:cubicBezTo>
                  <a:cubicBezTo>
                    <a:pt x="56" y="29"/>
                    <a:pt x="62" y="40"/>
                    <a:pt x="62" y="48"/>
                  </a:cubicBezTo>
                  <a:cubicBezTo>
                    <a:pt x="62" y="48"/>
                    <a:pt x="62" y="48"/>
                    <a:pt x="62" y="49"/>
                  </a:cubicBezTo>
                  <a:cubicBezTo>
                    <a:pt x="55" y="47"/>
                    <a:pt x="54" y="42"/>
                    <a:pt x="52" y="35"/>
                  </a:cubicBezTo>
                  <a:cubicBezTo>
                    <a:pt x="50" y="31"/>
                    <a:pt x="49" y="27"/>
                    <a:pt x="47" y="24"/>
                  </a:cubicBezTo>
                  <a:cubicBezTo>
                    <a:pt x="41" y="16"/>
                    <a:pt x="20" y="11"/>
                    <a:pt x="11" y="12"/>
                  </a:cubicBezTo>
                  <a:cubicBezTo>
                    <a:pt x="10" y="12"/>
                    <a:pt x="10" y="13"/>
                    <a:pt x="10" y="14"/>
                  </a:cubicBezTo>
                  <a:cubicBezTo>
                    <a:pt x="10" y="14"/>
                    <a:pt x="11" y="15"/>
                    <a:pt x="11" y="15"/>
                  </a:cubicBezTo>
                  <a:cubicBezTo>
                    <a:pt x="20" y="14"/>
                    <a:pt x="39" y="19"/>
                    <a:pt x="44" y="26"/>
                  </a:cubicBezTo>
                  <a:cubicBezTo>
                    <a:pt x="47" y="29"/>
                    <a:pt x="48" y="32"/>
                    <a:pt x="49" y="36"/>
                  </a:cubicBezTo>
                  <a:cubicBezTo>
                    <a:pt x="51" y="43"/>
                    <a:pt x="53" y="51"/>
                    <a:pt x="63" y="52"/>
                  </a:cubicBezTo>
                  <a:cubicBezTo>
                    <a:pt x="64" y="52"/>
                    <a:pt x="64" y="52"/>
                    <a:pt x="65" y="51"/>
                  </a:cubicBezTo>
                  <a:cubicBezTo>
                    <a:pt x="66" y="40"/>
                    <a:pt x="58" y="27"/>
                    <a:pt x="52" y="20"/>
                  </a:cubicBezTo>
                  <a:cubicBezTo>
                    <a:pt x="40" y="7"/>
                    <a:pt x="17" y="0"/>
                    <a:pt x="1"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66" name="Freeform 533">
              <a:extLst>
                <a:ext uri="{FF2B5EF4-FFF2-40B4-BE49-F238E27FC236}">
                  <a16:creationId xmlns:a16="http://schemas.microsoft.com/office/drawing/2014/main" id="{69590AF1-BA46-A3EA-48FA-027B2B0C8D98}"/>
                </a:ext>
              </a:extLst>
            </p:cNvPr>
            <p:cNvSpPr>
              <a:spLocks/>
            </p:cNvSpPr>
            <p:nvPr/>
          </p:nvSpPr>
          <p:spPr bwMode="auto">
            <a:xfrm>
              <a:off x="1558" y="1835"/>
              <a:ext cx="332" cy="273"/>
            </a:xfrm>
            <a:custGeom>
              <a:avLst/>
              <a:gdLst>
                <a:gd name="T0" fmla="*/ 0 w 110"/>
                <a:gd name="T1" fmla="*/ 0 h 85"/>
                <a:gd name="T2" fmla="*/ 1675 w 110"/>
                <a:gd name="T3" fmla="*/ 825 h 85"/>
                <a:gd name="T4" fmla="*/ 2451 w 110"/>
                <a:gd name="T5" fmla="*/ 989 h 85"/>
                <a:gd name="T6" fmla="*/ 3024 w 110"/>
                <a:gd name="T7" fmla="*/ 662 h 85"/>
                <a:gd name="T8" fmla="*/ 2249 w 110"/>
                <a:gd name="T9" fmla="*/ 1455 h 85"/>
                <a:gd name="T10" fmla="*/ 2221 w 110"/>
                <a:gd name="T11" fmla="*/ 2817 h 85"/>
                <a:gd name="T12" fmla="*/ 1594 w 110"/>
                <a:gd name="T13" fmla="*/ 1063 h 85"/>
                <a:gd name="T14" fmla="*/ 302 w 110"/>
                <a:gd name="T15" fmla="*/ 401 h 8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0" h="85">
                  <a:moveTo>
                    <a:pt x="0" y="0"/>
                  </a:moveTo>
                  <a:cubicBezTo>
                    <a:pt x="36" y="7"/>
                    <a:pt x="47" y="18"/>
                    <a:pt x="61" y="25"/>
                  </a:cubicBezTo>
                  <a:cubicBezTo>
                    <a:pt x="72" y="31"/>
                    <a:pt x="78" y="37"/>
                    <a:pt x="89" y="30"/>
                  </a:cubicBezTo>
                  <a:cubicBezTo>
                    <a:pt x="96" y="27"/>
                    <a:pt x="102" y="14"/>
                    <a:pt x="110" y="20"/>
                  </a:cubicBezTo>
                  <a:cubicBezTo>
                    <a:pt x="102" y="27"/>
                    <a:pt x="88" y="35"/>
                    <a:pt x="82" y="44"/>
                  </a:cubicBezTo>
                  <a:cubicBezTo>
                    <a:pt x="71" y="59"/>
                    <a:pt x="87" y="71"/>
                    <a:pt x="81" y="85"/>
                  </a:cubicBezTo>
                  <a:cubicBezTo>
                    <a:pt x="63" y="68"/>
                    <a:pt x="76" y="45"/>
                    <a:pt x="58" y="32"/>
                  </a:cubicBezTo>
                  <a:cubicBezTo>
                    <a:pt x="45" y="23"/>
                    <a:pt x="26" y="17"/>
                    <a:pt x="11" y="12"/>
                  </a:cubicBezTo>
                </a:path>
              </a:pathLst>
            </a:custGeom>
            <a:solidFill>
              <a:srgbClr val="B6AC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67" name="Freeform 534">
              <a:extLst>
                <a:ext uri="{FF2B5EF4-FFF2-40B4-BE49-F238E27FC236}">
                  <a16:creationId xmlns:a16="http://schemas.microsoft.com/office/drawing/2014/main" id="{4D061557-A5A0-0E92-0DD4-93CD695DCF45}"/>
                </a:ext>
              </a:extLst>
            </p:cNvPr>
            <p:cNvSpPr>
              <a:spLocks/>
            </p:cNvSpPr>
            <p:nvPr/>
          </p:nvSpPr>
          <p:spPr bwMode="auto">
            <a:xfrm>
              <a:off x="1552" y="1828"/>
              <a:ext cx="344" cy="287"/>
            </a:xfrm>
            <a:custGeom>
              <a:avLst/>
              <a:gdLst>
                <a:gd name="T0" fmla="*/ 0 w 114"/>
                <a:gd name="T1" fmla="*/ 32 h 89"/>
                <a:gd name="T2" fmla="*/ 54 w 114"/>
                <a:gd name="T3" fmla="*/ 103 h 89"/>
                <a:gd name="T4" fmla="*/ 1485 w 114"/>
                <a:gd name="T5" fmla="*/ 771 h 89"/>
                <a:gd name="T6" fmla="*/ 1702 w 114"/>
                <a:gd name="T7" fmla="*/ 935 h 89"/>
                <a:gd name="T8" fmla="*/ 1841 w 114"/>
                <a:gd name="T9" fmla="*/ 1038 h 89"/>
                <a:gd name="T10" fmla="*/ 2505 w 114"/>
                <a:gd name="T11" fmla="*/ 1145 h 89"/>
                <a:gd name="T12" fmla="*/ 2695 w 114"/>
                <a:gd name="T13" fmla="*/ 935 h 89"/>
                <a:gd name="T14" fmla="*/ 2996 w 114"/>
                <a:gd name="T15" fmla="*/ 771 h 89"/>
                <a:gd name="T16" fmla="*/ 2776 w 114"/>
                <a:gd name="T17" fmla="*/ 977 h 89"/>
                <a:gd name="T18" fmla="*/ 2248 w 114"/>
                <a:gd name="T19" fmla="*/ 1538 h 89"/>
                <a:gd name="T20" fmla="*/ 2139 w 114"/>
                <a:gd name="T21" fmla="*/ 1912 h 89"/>
                <a:gd name="T22" fmla="*/ 2221 w 114"/>
                <a:gd name="T23" fmla="*/ 2319 h 89"/>
                <a:gd name="T24" fmla="*/ 2275 w 114"/>
                <a:gd name="T25" fmla="*/ 2683 h 89"/>
                <a:gd name="T26" fmla="*/ 2248 w 114"/>
                <a:gd name="T27" fmla="*/ 2818 h 89"/>
                <a:gd name="T28" fmla="*/ 2004 w 114"/>
                <a:gd name="T29" fmla="*/ 1977 h 89"/>
                <a:gd name="T30" fmla="*/ 1675 w 114"/>
                <a:gd name="T31" fmla="*/ 1103 h 89"/>
                <a:gd name="T32" fmla="*/ 600 w 114"/>
                <a:gd name="T33" fmla="*/ 500 h 89"/>
                <a:gd name="T34" fmla="*/ 383 w 114"/>
                <a:gd name="T35" fmla="*/ 406 h 89"/>
                <a:gd name="T36" fmla="*/ 329 w 114"/>
                <a:gd name="T37" fmla="*/ 435 h 89"/>
                <a:gd name="T38" fmla="*/ 356 w 114"/>
                <a:gd name="T39" fmla="*/ 500 h 89"/>
                <a:gd name="T40" fmla="*/ 573 w 114"/>
                <a:gd name="T41" fmla="*/ 603 h 89"/>
                <a:gd name="T42" fmla="*/ 1620 w 114"/>
                <a:gd name="T43" fmla="*/ 1174 h 89"/>
                <a:gd name="T44" fmla="*/ 1922 w 114"/>
                <a:gd name="T45" fmla="*/ 1977 h 89"/>
                <a:gd name="T46" fmla="*/ 2248 w 114"/>
                <a:gd name="T47" fmla="*/ 2954 h 89"/>
                <a:gd name="T48" fmla="*/ 2275 w 114"/>
                <a:gd name="T49" fmla="*/ 2983 h 89"/>
                <a:gd name="T50" fmla="*/ 2330 w 114"/>
                <a:gd name="T51" fmla="*/ 2954 h 89"/>
                <a:gd name="T52" fmla="*/ 2302 w 114"/>
                <a:gd name="T53" fmla="*/ 2277 h 89"/>
                <a:gd name="T54" fmla="*/ 2330 w 114"/>
                <a:gd name="T55" fmla="*/ 1580 h 89"/>
                <a:gd name="T56" fmla="*/ 2830 w 114"/>
                <a:gd name="T57" fmla="*/ 1038 h 89"/>
                <a:gd name="T58" fmla="*/ 3105 w 114"/>
                <a:gd name="T59" fmla="*/ 771 h 89"/>
                <a:gd name="T60" fmla="*/ 3132 w 114"/>
                <a:gd name="T61" fmla="*/ 738 h 89"/>
                <a:gd name="T62" fmla="*/ 3105 w 114"/>
                <a:gd name="T63" fmla="*/ 706 h 89"/>
                <a:gd name="T64" fmla="*/ 2640 w 114"/>
                <a:gd name="T65" fmla="*/ 874 h 89"/>
                <a:gd name="T66" fmla="*/ 2477 w 114"/>
                <a:gd name="T67" fmla="*/ 1038 h 89"/>
                <a:gd name="T68" fmla="*/ 1895 w 114"/>
                <a:gd name="T69" fmla="*/ 977 h 89"/>
                <a:gd name="T70" fmla="*/ 1729 w 114"/>
                <a:gd name="T71" fmla="*/ 874 h 89"/>
                <a:gd name="T72" fmla="*/ 1512 w 114"/>
                <a:gd name="T73" fmla="*/ 706 h 89"/>
                <a:gd name="T74" fmla="*/ 54 w 114"/>
                <a:gd name="T75" fmla="*/ 0 h 89"/>
                <a:gd name="T76" fmla="*/ 0 w 114"/>
                <a:gd name="T77" fmla="*/ 32 h 8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14" h="89">
                  <a:moveTo>
                    <a:pt x="0" y="1"/>
                  </a:moveTo>
                  <a:cubicBezTo>
                    <a:pt x="0" y="2"/>
                    <a:pt x="1" y="3"/>
                    <a:pt x="2" y="3"/>
                  </a:cubicBezTo>
                  <a:cubicBezTo>
                    <a:pt x="30" y="9"/>
                    <a:pt x="43" y="17"/>
                    <a:pt x="54" y="23"/>
                  </a:cubicBezTo>
                  <a:cubicBezTo>
                    <a:pt x="62" y="28"/>
                    <a:pt x="62" y="28"/>
                    <a:pt x="62" y="28"/>
                  </a:cubicBezTo>
                  <a:cubicBezTo>
                    <a:pt x="67" y="31"/>
                    <a:pt x="67" y="31"/>
                    <a:pt x="67" y="31"/>
                  </a:cubicBezTo>
                  <a:cubicBezTo>
                    <a:pt x="75" y="36"/>
                    <a:pt x="81" y="39"/>
                    <a:pt x="91" y="34"/>
                  </a:cubicBezTo>
                  <a:cubicBezTo>
                    <a:pt x="94" y="32"/>
                    <a:pt x="96" y="30"/>
                    <a:pt x="98" y="28"/>
                  </a:cubicBezTo>
                  <a:cubicBezTo>
                    <a:pt x="102" y="24"/>
                    <a:pt x="106" y="22"/>
                    <a:pt x="109" y="23"/>
                  </a:cubicBezTo>
                  <a:cubicBezTo>
                    <a:pt x="106" y="25"/>
                    <a:pt x="101" y="29"/>
                    <a:pt x="101" y="29"/>
                  </a:cubicBezTo>
                  <a:cubicBezTo>
                    <a:pt x="94" y="34"/>
                    <a:pt x="87" y="39"/>
                    <a:pt x="82" y="46"/>
                  </a:cubicBezTo>
                  <a:cubicBezTo>
                    <a:pt x="79" y="50"/>
                    <a:pt x="78" y="54"/>
                    <a:pt x="78" y="57"/>
                  </a:cubicBezTo>
                  <a:cubicBezTo>
                    <a:pt x="78" y="61"/>
                    <a:pt x="80" y="65"/>
                    <a:pt x="81" y="69"/>
                  </a:cubicBezTo>
                  <a:cubicBezTo>
                    <a:pt x="82" y="73"/>
                    <a:pt x="83" y="77"/>
                    <a:pt x="83" y="80"/>
                  </a:cubicBezTo>
                  <a:cubicBezTo>
                    <a:pt x="83" y="82"/>
                    <a:pt x="83" y="83"/>
                    <a:pt x="82" y="84"/>
                  </a:cubicBezTo>
                  <a:cubicBezTo>
                    <a:pt x="76" y="76"/>
                    <a:pt x="74" y="67"/>
                    <a:pt x="73" y="59"/>
                  </a:cubicBezTo>
                  <a:cubicBezTo>
                    <a:pt x="72" y="49"/>
                    <a:pt x="71" y="39"/>
                    <a:pt x="61" y="33"/>
                  </a:cubicBezTo>
                  <a:cubicBezTo>
                    <a:pt x="50" y="25"/>
                    <a:pt x="35" y="20"/>
                    <a:pt x="22" y="15"/>
                  </a:cubicBezTo>
                  <a:cubicBezTo>
                    <a:pt x="14" y="12"/>
                    <a:pt x="14" y="12"/>
                    <a:pt x="14" y="12"/>
                  </a:cubicBezTo>
                  <a:cubicBezTo>
                    <a:pt x="13" y="12"/>
                    <a:pt x="12" y="12"/>
                    <a:pt x="12" y="13"/>
                  </a:cubicBezTo>
                  <a:cubicBezTo>
                    <a:pt x="12" y="14"/>
                    <a:pt x="12" y="15"/>
                    <a:pt x="13" y="15"/>
                  </a:cubicBezTo>
                  <a:cubicBezTo>
                    <a:pt x="21" y="18"/>
                    <a:pt x="21" y="18"/>
                    <a:pt x="21" y="18"/>
                  </a:cubicBezTo>
                  <a:cubicBezTo>
                    <a:pt x="34" y="22"/>
                    <a:pt x="49" y="28"/>
                    <a:pt x="59" y="35"/>
                  </a:cubicBezTo>
                  <a:cubicBezTo>
                    <a:pt x="68" y="41"/>
                    <a:pt x="69" y="49"/>
                    <a:pt x="70" y="59"/>
                  </a:cubicBezTo>
                  <a:cubicBezTo>
                    <a:pt x="71" y="69"/>
                    <a:pt x="73" y="79"/>
                    <a:pt x="82" y="88"/>
                  </a:cubicBezTo>
                  <a:cubicBezTo>
                    <a:pt x="82" y="89"/>
                    <a:pt x="83" y="89"/>
                    <a:pt x="83" y="89"/>
                  </a:cubicBezTo>
                  <a:cubicBezTo>
                    <a:pt x="84" y="89"/>
                    <a:pt x="84" y="88"/>
                    <a:pt x="85" y="88"/>
                  </a:cubicBezTo>
                  <a:cubicBezTo>
                    <a:pt x="87" y="81"/>
                    <a:pt x="85" y="75"/>
                    <a:pt x="84" y="68"/>
                  </a:cubicBezTo>
                  <a:cubicBezTo>
                    <a:pt x="81" y="61"/>
                    <a:pt x="80" y="55"/>
                    <a:pt x="85" y="47"/>
                  </a:cubicBezTo>
                  <a:cubicBezTo>
                    <a:pt x="89" y="42"/>
                    <a:pt x="96" y="36"/>
                    <a:pt x="103" y="31"/>
                  </a:cubicBezTo>
                  <a:cubicBezTo>
                    <a:pt x="113" y="23"/>
                    <a:pt x="113" y="23"/>
                    <a:pt x="113" y="23"/>
                  </a:cubicBezTo>
                  <a:cubicBezTo>
                    <a:pt x="114" y="23"/>
                    <a:pt x="114" y="22"/>
                    <a:pt x="114" y="22"/>
                  </a:cubicBezTo>
                  <a:cubicBezTo>
                    <a:pt x="114" y="21"/>
                    <a:pt x="113" y="21"/>
                    <a:pt x="113" y="21"/>
                  </a:cubicBezTo>
                  <a:cubicBezTo>
                    <a:pt x="106" y="16"/>
                    <a:pt x="101" y="22"/>
                    <a:pt x="96" y="26"/>
                  </a:cubicBezTo>
                  <a:cubicBezTo>
                    <a:pt x="94" y="28"/>
                    <a:pt x="92" y="30"/>
                    <a:pt x="90" y="31"/>
                  </a:cubicBezTo>
                  <a:cubicBezTo>
                    <a:pt x="81" y="36"/>
                    <a:pt x="77" y="33"/>
                    <a:pt x="69" y="29"/>
                  </a:cubicBezTo>
                  <a:cubicBezTo>
                    <a:pt x="63" y="26"/>
                    <a:pt x="63" y="26"/>
                    <a:pt x="63" y="26"/>
                  </a:cubicBezTo>
                  <a:cubicBezTo>
                    <a:pt x="55" y="21"/>
                    <a:pt x="55" y="21"/>
                    <a:pt x="55" y="21"/>
                  </a:cubicBezTo>
                  <a:cubicBezTo>
                    <a:pt x="44" y="14"/>
                    <a:pt x="31" y="6"/>
                    <a:pt x="2" y="0"/>
                  </a:cubicBezTo>
                  <a:cubicBezTo>
                    <a:pt x="1" y="0"/>
                    <a:pt x="1" y="0"/>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68" name="Freeform 535">
              <a:extLst>
                <a:ext uri="{FF2B5EF4-FFF2-40B4-BE49-F238E27FC236}">
                  <a16:creationId xmlns:a16="http://schemas.microsoft.com/office/drawing/2014/main" id="{D66B6D32-4F76-1BE8-6AEB-968897F85F23}"/>
                </a:ext>
              </a:extLst>
            </p:cNvPr>
            <p:cNvSpPr>
              <a:spLocks noEditPoints="1"/>
            </p:cNvSpPr>
            <p:nvPr/>
          </p:nvSpPr>
          <p:spPr bwMode="auto">
            <a:xfrm>
              <a:off x="2809" y="2922"/>
              <a:ext cx="79" cy="67"/>
            </a:xfrm>
            <a:custGeom>
              <a:avLst/>
              <a:gdLst>
                <a:gd name="T0" fmla="*/ 0 w 26"/>
                <a:gd name="T1" fmla="*/ 325 h 21"/>
                <a:gd name="T2" fmla="*/ 371 w 26"/>
                <a:gd name="T3" fmla="*/ 683 h 21"/>
                <a:gd name="T4" fmla="*/ 729 w 26"/>
                <a:gd name="T5" fmla="*/ 325 h 21"/>
                <a:gd name="T6" fmla="*/ 371 w 26"/>
                <a:gd name="T7" fmla="*/ 0 h 21"/>
                <a:gd name="T8" fmla="*/ 0 w 26"/>
                <a:gd name="T9" fmla="*/ 325 h 21"/>
                <a:gd name="T10" fmla="*/ 82 w 26"/>
                <a:gd name="T11" fmla="*/ 325 h 21"/>
                <a:gd name="T12" fmla="*/ 371 w 26"/>
                <a:gd name="T13" fmla="*/ 102 h 21"/>
                <a:gd name="T14" fmla="*/ 647 w 26"/>
                <a:gd name="T15" fmla="*/ 325 h 21"/>
                <a:gd name="T16" fmla="*/ 371 w 26"/>
                <a:gd name="T17" fmla="*/ 581 h 21"/>
                <a:gd name="T18" fmla="*/ 82 w 26"/>
                <a:gd name="T19" fmla="*/ 325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21">
                  <a:moveTo>
                    <a:pt x="0" y="10"/>
                  </a:moveTo>
                  <a:cubicBezTo>
                    <a:pt x="0" y="16"/>
                    <a:pt x="6" y="21"/>
                    <a:pt x="13" y="21"/>
                  </a:cubicBezTo>
                  <a:cubicBezTo>
                    <a:pt x="20" y="21"/>
                    <a:pt x="26" y="16"/>
                    <a:pt x="26" y="10"/>
                  </a:cubicBezTo>
                  <a:cubicBezTo>
                    <a:pt x="26" y="5"/>
                    <a:pt x="20" y="0"/>
                    <a:pt x="13" y="0"/>
                  </a:cubicBezTo>
                  <a:cubicBezTo>
                    <a:pt x="6" y="0"/>
                    <a:pt x="0" y="5"/>
                    <a:pt x="0" y="10"/>
                  </a:cubicBezTo>
                  <a:close/>
                  <a:moveTo>
                    <a:pt x="3" y="10"/>
                  </a:moveTo>
                  <a:cubicBezTo>
                    <a:pt x="3" y="6"/>
                    <a:pt x="8" y="3"/>
                    <a:pt x="13" y="3"/>
                  </a:cubicBezTo>
                  <a:cubicBezTo>
                    <a:pt x="18" y="3"/>
                    <a:pt x="23" y="6"/>
                    <a:pt x="23" y="10"/>
                  </a:cubicBezTo>
                  <a:cubicBezTo>
                    <a:pt x="23" y="14"/>
                    <a:pt x="18" y="18"/>
                    <a:pt x="13" y="18"/>
                  </a:cubicBezTo>
                  <a:cubicBezTo>
                    <a:pt x="8" y="18"/>
                    <a:pt x="3" y="14"/>
                    <a:pt x="3" y="1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69" name="Freeform 536">
              <a:extLst>
                <a:ext uri="{FF2B5EF4-FFF2-40B4-BE49-F238E27FC236}">
                  <a16:creationId xmlns:a16="http://schemas.microsoft.com/office/drawing/2014/main" id="{345B466E-E195-D830-CEDB-D9B814C762A2}"/>
                </a:ext>
              </a:extLst>
            </p:cNvPr>
            <p:cNvSpPr>
              <a:spLocks noEditPoints="1"/>
            </p:cNvSpPr>
            <p:nvPr/>
          </p:nvSpPr>
          <p:spPr bwMode="auto">
            <a:xfrm>
              <a:off x="2912" y="2922"/>
              <a:ext cx="78" cy="67"/>
            </a:xfrm>
            <a:custGeom>
              <a:avLst/>
              <a:gdLst>
                <a:gd name="T0" fmla="*/ 0 w 26"/>
                <a:gd name="T1" fmla="*/ 325 h 21"/>
                <a:gd name="T2" fmla="*/ 351 w 26"/>
                <a:gd name="T3" fmla="*/ 683 h 21"/>
                <a:gd name="T4" fmla="*/ 702 w 26"/>
                <a:gd name="T5" fmla="*/ 325 h 21"/>
                <a:gd name="T6" fmla="*/ 351 w 26"/>
                <a:gd name="T7" fmla="*/ 0 h 21"/>
                <a:gd name="T8" fmla="*/ 0 w 26"/>
                <a:gd name="T9" fmla="*/ 325 h 21"/>
                <a:gd name="T10" fmla="*/ 81 w 26"/>
                <a:gd name="T11" fmla="*/ 325 h 21"/>
                <a:gd name="T12" fmla="*/ 351 w 26"/>
                <a:gd name="T13" fmla="*/ 102 h 21"/>
                <a:gd name="T14" fmla="*/ 621 w 26"/>
                <a:gd name="T15" fmla="*/ 325 h 21"/>
                <a:gd name="T16" fmla="*/ 351 w 26"/>
                <a:gd name="T17" fmla="*/ 581 h 21"/>
                <a:gd name="T18" fmla="*/ 81 w 26"/>
                <a:gd name="T19" fmla="*/ 325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21">
                  <a:moveTo>
                    <a:pt x="0" y="10"/>
                  </a:moveTo>
                  <a:cubicBezTo>
                    <a:pt x="0" y="16"/>
                    <a:pt x="6" y="21"/>
                    <a:pt x="13" y="21"/>
                  </a:cubicBezTo>
                  <a:cubicBezTo>
                    <a:pt x="20" y="21"/>
                    <a:pt x="26" y="16"/>
                    <a:pt x="26" y="10"/>
                  </a:cubicBezTo>
                  <a:cubicBezTo>
                    <a:pt x="26" y="5"/>
                    <a:pt x="20" y="0"/>
                    <a:pt x="13" y="0"/>
                  </a:cubicBezTo>
                  <a:cubicBezTo>
                    <a:pt x="6" y="0"/>
                    <a:pt x="0" y="5"/>
                    <a:pt x="0" y="10"/>
                  </a:cubicBezTo>
                  <a:close/>
                  <a:moveTo>
                    <a:pt x="3" y="10"/>
                  </a:moveTo>
                  <a:cubicBezTo>
                    <a:pt x="3" y="6"/>
                    <a:pt x="8" y="3"/>
                    <a:pt x="13" y="3"/>
                  </a:cubicBezTo>
                  <a:cubicBezTo>
                    <a:pt x="18" y="3"/>
                    <a:pt x="23" y="6"/>
                    <a:pt x="23" y="10"/>
                  </a:cubicBezTo>
                  <a:cubicBezTo>
                    <a:pt x="23" y="14"/>
                    <a:pt x="18" y="18"/>
                    <a:pt x="13" y="18"/>
                  </a:cubicBezTo>
                  <a:cubicBezTo>
                    <a:pt x="8" y="18"/>
                    <a:pt x="3" y="14"/>
                    <a:pt x="3" y="1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70" name="Freeform 537">
              <a:extLst>
                <a:ext uri="{FF2B5EF4-FFF2-40B4-BE49-F238E27FC236}">
                  <a16:creationId xmlns:a16="http://schemas.microsoft.com/office/drawing/2014/main" id="{A3B5DD2D-9B2F-0393-498A-68AB55334E80}"/>
                </a:ext>
              </a:extLst>
            </p:cNvPr>
            <p:cNvSpPr>
              <a:spLocks noEditPoints="1"/>
            </p:cNvSpPr>
            <p:nvPr/>
          </p:nvSpPr>
          <p:spPr bwMode="auto">
            <a:xfrm>
              <a:off x="2803" y="2880"/>
              <a:ext cx="193" cy="80"/>
            </a:xfrm>
            <a:custGeom>
              <a:avLst/>
              <a:gdLst>
                <a:gd name="T0" fmla="*/ 884 w 64"/>
                <a:gd name="T1" fmla="*/ 0 h 25"/>
                <a:gd name="T2" fmla="*/ 492 w 64"/>
                <a:gd name="T3" fmla="*/ 195 h 25"/>
                <a:gd name="T4" fmla="*/ 54 w 64"/>
                <a:gd name="T5" fmla="*/ 429 h 25"/>
                <a:gd name="T6" fmla="*/ 27 w 64"/>
                <a:gd name="T7" fmla="*/ 461 h 25"/>
                <a:gd name="T8" fmla="*/ 0 w 64"/>
                <a:gd name="T9" fmla="*/ 758 h 25"/>
                <a:gd name="T10" fmla="*/ 27 w 64"/>
                <a:gd name="T11" fmla="*/ 787 h 25"/>
                <a:gd name="T12" fmla="*/ 54 w 64"/>
                <a:gd name="T13" fmla="*/ 819 h 25"/>
                <a:gd name="T14" fmla="*/ 109 w 64"/>
                <a:gd name="T15" fmla="*/ 819 h 25"/>
                <a:gd name="T16" fmla="*/ 136 w 64"/>
                <a:gd name="T17" fmla="*/ 758 h 25"/>
                <a:gd name="T18" fmla="*/ 410 w 64"/>
                <a:gd name="T19" fmla="*/ 522 h 25"/>
                <a:gd name="T20" fmla="*/ 682 w 64"/>
                <a:gd name="T21" fmla="*/ 758 h 25"/>
                <a:gd name="T22" fmla="*/ 709 w 64"/>
                <a:gd name="T23" fmla="*/ 819 h 25"/>
                <a:gd name="T24" fmla="*/ 763 w 64"/>
                <a:gd name="T25" fmla="*/ 758 h 25"/>
                <a:gd name="T26" fmla="*/ 884 w 64"/>
                <a:gd name="T27" fmla="*/ 656 h 25"/>
                <a:gd name="T28" fmla="*/ 992 w 64"/>
                <a:gd name="T29" fmla="*/ 758 h 25"/>
                <a:gd name="T30" fmla="*/ 1046 w 64"/>
                <a:gd name="T31" fmla="*/ 819 h 25"/>
                <a:gd name="T32" fmla="*/ 1074 w 64"/>
                <a:gd name="T33" fmla="*/ 758 h 25"/>
                <a:gd name="T34" fmla="*/ 1345 w 64"/>
                <a:gd name="T35" fmla="*/ 522 h 25"/>
                <a:gd name="T36" fmla="*/ 1592 w 64"/>
                <a:gd name="T37" fmla="*/ 685 h 25"/>
                <a:gd name="T38" fmla="*/ 1619 w 64"/>
                <a:gd name="T39" fmla="*/ 717 h 25"/>
                <a:gd name="T40" fmla="*/ 1647 w 64"/>
                <a:gd name="T41" fmla="*/ 685 h 25"/>
                <a:gd name="T42" fmla="*/ 1728 w 64"/>
                <a:gd name="T43" fmla="*/ 656 h 25"/>
                <a:gd name="T44" fmla="*/ 1755 w 64"/>
                <a:gd name="T45" fmla="*/ 595 h 25"/>
                <a:gd name="T46" fmla="*/ 1701 w 64"/>
                <a:gd name="T47" fmla="*/ 461 h 25"/>
                <a:gd name="T48" fmla="*/ 1674 w 64"/>
                <a:gd name="T49" fmla="*/ 429 h 25"/>
                <a:gd name="T50" fmla="*/ 1291 w 64"/>
                <a:gd name="T51" fmla="*/ 195 h 25"/>
                <a:gd name="T52" fmla="*/ 884 w 64"/>
                <a:gd name="T53" fmla="*/ 0 h 25"/>
                <a:gd name="T54" fmla="*/ 546 w 64"/>
                <a:gd name="T55" fmla="*/ 298 h 25"/>
                <a:gd name="T56" fmla="*/ 884 w 64"/>
                <a:gd name="T57" fmla="*/ 102 h 25"/>
                <a:gd name="T58" fmla="*/ 884 w 64"/>
                <a:gd name="T59" fmla="*/ 102 h 25"/>
                <a:gd name="T60" fmla="*/ 1236 w 64"/>
                <a:gd name="T61" fmla="*/ 298 h 25"/>
                <a:gd name="T62" fmla="*/ 1619 w 64"/>
                <a:gd name="T63" fmla="*/ 493 h 25"/>
                <a:gd name="T64" fmla="*/ 1647 w 64"/>
                <a:gd name="T65" fmla="*/ 595 h 25"/>
                <a:gd name="T66" fmla="*/ 1647 w 64"/>
                <a:gd name="T67" fmla="*/ 595 h 25"/>
                <a:gd name="T68" fmla="*/ 1345 w 64"/>
                <a:gd name="T69" fmla="*/ 429 h 25"/>
                <a:gd name="T70" fmla="*/ 1019 w 64"/>
                <a:gd name="T71" fmla="*/ 624 h 25"/>
                <a:gd name="T72" fmla="*/ 884 w 64"/>
                <a:gd name="T73" fmla="*/ 554 h 25"/>
                <a:gd name="T74" fmla="*/ 736 w 64"/>
                <a:gd name="T75" fmla="*/ 624 h 25"/>
                <a:gd name="T76" fmla="*/ 410 w 64"/>
                <a:gd name="T77" fmla="*/ 429 h 25"/>
                <a:gd name="T78" fmla="*/ 81 w 64"/>
                <a:gd name="T79" fmla="*/ 624 h 25"/>
                <a:gd name="T80" fmla="*/ 109 w 64"/>
                <a:gd name="T81" fmla="*/ 522 h 25"/>
                <a:gd name="T82" fmla="*/ 546 w 64"/>
                <a:gd name="T83" fmla="*/ 298 h 2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4" h="25">
                  <a:moveTo>
                    <a:pt x="32" y="0"/>
                  </a:moveTo>
                  <a:cubicBezTo>
                    <a:pt x="26" y="0"/>
                    <a:pt x="22" y="3"/>
                    <a:pt x="18" y="6"/>
                  </a:cubicBezTo>
                  <a:cubicBezTo>
                    <a:pt x="14" y="9"/>
                    <a:pt x="9" y="12"/>
                    <a:pt x="2" y="13"/>
                  </a:cubicBezTo>
                  <a:cubicBezTo>
                    <a:pt x="1" y="13"/>
                    <a:pt x="1" y="14"/>
                    <a:pt x="1" y="14"/>
                  </a:cubicBezTo>
                  <a:cubicBezTo>
                    <a:pt x="0" y="23"/>
                    <a:pt x="0" y="23"/>
                    <a:pt x="0" y="23"/>
                  </a:cubicBezTo>
                  <a:cubicBezTo>
                    <a:pt x="0" y="24"/>
                    <a:pt x="0" y="24"/>
                    <a:pt x="1" y="24"/>
                  </a:cubicBezTo>
                  <a:cubicBezTo>
                    <a:pt x="1" y="25"/>
                    <a:pt x="1" y="25"/>
                    <a:pt x="2" y="25"/>
                  </a:cubicBezTo>
                  <a:cubicBezTo>
                    <a:pt x="4" y="25"/>
                    <a:pt x="4" y="25"/>
                    <a:pt x="4" y="25"/>
                  </a:cubicBezTo>
                  <a:cubicBezTo>
                    <a:pt x="4" y="25"/>
                    <a:pt x="5" y="24"/>
                    <a:pt x="5" y="23"/>
                  </a:cubicBezTo>
                  <a:cubicBezTo>
                    <a:pt x="5" y="19"/>
                    <a:pt x="10" y="16"/>
                    <a:pt x="15" y="16"/>
                  </a:cubicBezTo>
                  <a:cubicBezTo>
                    <a:pt x="20" y="16"/>
                    <a:pt x="25" y="19"/>
                    <a:pt x="25" y="23"/>
                  </a:cubicBezTo>
                  <a:cubicBezTo>
                    <a:pt x="25" y="24"/>
                    <a:pt x="25" y="25"/>
                    <a:pt x="26" y="25"/>
                  </a:cubicBezTo>
                  <a:cubicBezTo>
                    <a:pt x="27" y="25"/>
                    <a:pt x="28" y="24"/>
                    <a:pt x="28" y="23"/>
                  </a:cubicBezTo>
                  <a:cubicBezTo>
                    <a:pt x="28" y="20"/>
                    <a:pt x="31" y="20"/>
                    <a:pt x="32" y="20"/>
                  </a:cubicBezTo>
                  <a:cubicBezTo>
                    <a:pt x="34" y="20"/>
                    <a:pt x="36" y="21"/>
                    <a:pt x="36" y="23"/>
                  </a:cubicBezTo>
                  <a:cubicBezTo>
                    <a:pt x="36" y="24"/>
                    <a:pt x="37" y="25"/>
                    <a:pt x="38" y="25"/>
                  </a:cubicBezTo>
                  <a:cubicBezTo>
                    <a:pt x="38" y="25"/>
                    <a:pt x="39" y="24"/>
                    <a:pt x="39" y="23"/>
                  </a:cubicBezTo>
                  <a:cubicBezTo>
                    <a:pt x="39" y="19"/>
                    <a:pt x="44" y="16"/>
                    <a:pt x="49" y="16"/>
                  </a:cubicBezTo>
                  <a:cubicBezTo>
                    <a:pt x="53" y="16"/>
                    <a:pt x="57" y="18"/>
                    <a:pt x="58" y="21"/>
                  </a:cubicBezTo>
                  <a:cubicBezTo>
                    <a:pt x="58" y="21"/>
                    <a:pt x="59" y="21"/>
                    <a:pt x="59" y="22"/>
                  </a:cubicBezTo>
                  <a:cubicBezTo>
                    <a:pt x="59" y="22"/>
                    <a:pt x="60" y="22"/>
                    <a:pt x="60" y="21"/>
                  </a:cubicBezTo>
                  <a:cubicBezTo>
                    <a:pt x="63" y="20"/>
                    <a:pt x="63" y="20"/>
                    <a:pt x="63" y="20"/>
                  </a:cubicBezTo>
                  <a:cubicBezTo>
                    <a:pt x="64" y="19"/>
                    <a:pt x="64" y="19"/>
                    <a:pt x="64" y="18"/>
                  </a:cubicBezTo>
                  <a:cubicBezTo>
                    <a:pt x="62" y="14"/>
                    <a:pt x="62" y="14"/>
                    <a:pt x="62" y="14"/>
                  </a:cubicBezTo>
                  <a:cubicBezTo>
                    <a:pt x="62" y="13"/>
                    <a:pt x="61" y="13"/>
                    <a:pt x="61" y="13"/>
                  </a:cubicBezTo>
                  <a:cubicBezTo>
                    <a:pt x="55" y="12"/>
                    <a:pt x="51" y="9"/>
                    <a:pt x="47" y="6"/>
                  </a:cubicBezTo>
                  <a:cubicBezTo>
                    <a:pt x="43" y="3"/>
                    <a:pt x="38" y="0"/>
                    <a:pt x="32" y="0"/>
                  </a:cubicBezTo>
                  <a:close/>
                  <a:moveTo>
                    <a:pt x="20" y="9"/>
                  </a:moveTo>
                  <a:cubicBezTo>
                    <a:pt x="24" y="6"/>
                    <a:pt x="27" y="3"/>
                    <a:pt x="32" y="3"/>
                  </a:cubicBezTo>
                  <a:cubicBezTo>
                    <a:pt x="32" y="3"/>
                    <a:pt x="32" y="3"/>
                    <a:pt x="32" y="3"/>
                  </a:cubicBezTo>
                  <a:cubicBezTo>
                    <a:pt x="37" y="3"/>
                    <a:pt x="41" y="6"/>
                    <a:pt x="45" y="9"/>
                  </a:cubicBezTo>
                  <a:cubicBezTo>
                    <a:pt x="49" y="11"/>
                    <a:pt x="53" y="14"/>
                    <a:pt x="59" y="15"/>
                  </a:cubicBezTo>
                  <a:cubicBezTo>
                    <a:pt x="60" y="16"/>
                    <a:pt x="60" y="17"/>
                    <a:pt x="60" y="18"/>
                  </a:cubicBezTo>
                  <a:cubicBezTo>
                    <a:pt x="60" y="18"/>
                    <a:pt x="60" y="18"/>
                    <a:pt x="60" y="18"/>
                  </a:cubicBezTo>
                  <a:cubicBezTo>
                    <a:pt x="57" y="15"/>
                    <a:pt x="53" y="13"/>
                    <a:pt x="49" y="13"/>
                  </a:cubicBezTo>
                  <a:cubicBezTo>
                    <a:pt x="44" y="13"/>
                    <a:pt x="39" y="16"/>
                    <a:pt x="37" y="19"/>
                  </a:cubicBezTo>
                  <a:cubicBezTo>
                    <a:pt x="36" y="18"/>
                    <a:pt x="34" y="17"/>
                    <a:pt x="32" y="17"/>
                  </a:cubicBezTo>
                  <a:cubicBezTo>
                    <a:pt x="30" y="17"/>
                    <a:pt x="28" y="18"/>
                    <a:pt x="27" y="19"/>
                  </a:cubicBezTo>
                  <a:cubicBezTo>
                    <a:pt x="25" y="16"/>
                    <a:pt x="20" y="13"/>
                    <a:pt x="15" y="13"/>
                  </a:cubicBezTo>
                  <a:cubicBezTo>
                    <a:pt x="10" y="13"/>
                    <a:pt x="6" y="16"/>
                    <a:pt x="3" y="19"/>
                  </a:cubicBezTo>
                  <a:cubicBezTo>
                    <a:pt x="4" y="17"/>
                    <a:pt x="4" y="17"/>
                    <a:pt x="4" y="16"/>
                  </a:cubicBezTo>
                  <a:cubicBezTo>
                    <a:pt x="11" y="15"/>
                    <a:pt x="15" y="11"/>
                    <a:pt x="20"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71" name="Freeform 538">
              <a:extLst>
                <a:ext uri="{FF2B5EF4-FFF2-40B4-BE49-F238E27FC236}">
                  <a16:creationId xmlns:a16="http://schemas.microsoft.com/office/drawing/2014/main" id="{0A8AAE95-6BFF-F58F-0043-A3180462A881}"/>
                </a:ext>
              </a:extLst>
            </p:cNvPr>
            <p:cNvSpPr>
              <a:spLocks/>
            </p:cNvSpPr>
            <p:nvPr/>
          </p:nvSpPr>
          <p:spPr bwMode="auto">
            <a:xfrm>
              <a:off x="1510" y="1976"/>
              <a:ext cx="1203" cy="946"/>
            </a:xfrm>
            <a:custGeom>
              <a:avLst/>
              <a:gdLst>
                <a:gd name="T0" fmla="*/ 0 w 399"/>
                <a:gd name="T1" fmla="*/ 5933 h 294"/>
                <a:gd name="T2" fmla="*/ 491 w 399"/>
                <a:gd name="T3" fmla="*/ 6027 h 294"/>
                <a:gd name="T4" fmla="*/ 1209 w 399"/>
                <a:gd name="T5" fmla="*/ 6069 h 294"/>
                <a:gd name="T6" fmla="*/ 2219 w 399"/>
                <a:gd name="T7" fmla="*/ 6368 h 294"/>
                <a:gd name="T8" fmla="*/ 3917 w 399"/>
                <a:gd name="T9" fmla="*/ 6928 h 294"/>
                <a:gd name="T10" fmla="*/ 4462 w 399"/>
                <a:gd name="T11" fmla="*/ 5393 h 294"/>
                <a:gd name="T12" fmla="*/ 4517 w 399"/>
                <a:gd name="T13" fmla="*/ 3469 h 294"/>
                <a:gd name="T14" fmla="*/ 5017 w 399"/>
                <a:gd name="T15" fmla="*/ 1596 h 294"/>
                <a:gd name="T16" fmla="*/ 5563 w 399"/>
                <a:gd name="T17" fmla="*/ 0 h 294"/>
                <a:gd name="T18" fmla="*/ 5346 w 399"/>
                <a:gd name="T19" fmla="*/ 2059 h 294"/>
                <a:gd name="T20" fmla="*/ 5346 w 399"/>
                <a:gd name="T21" fmla="*/ 3832 h 294"/>
                <a:gd name="T22" fmla="*/ 5017 w 399"/>
                <a:gd name="T23" fmla="*/ 5300 h 294"/>
                <a:gd name="T24" fmla="*/ 5346 w 399"/>
                <a:gd name="T25" fmla="*/ 7298 h 294"/>
                <a:gd name="T26" fmla="*/ 7372 w 399"/>
                <a:gd name="T27" fmla="*/ 7600 h 294"/>
                <a:gd name="T28" fmla="*/ 8855 w 399"/>
                <a:gd name="T29" fmla="*/ 8096 h 294"/>
                <a:gd name="T30" fmla="*/ 9672 w 399"/>
                <a:gd name="T31" fmla="*/ 8791 h 294"/>
                <a:gd name="T32" fmla="*/ 10773 w 399"/>
                <a:gd name="T33" fmla="*/ 9267 h 294"/>
                <a:gd name="T34" fmla="*/ 10936 w 399"/>
                <a:gd name="T35" fmla="*/ 9795 h 294"/>
                <a:gd name="T36" fmla="*/ 9428 w 399"/>
                <a:gd name="T37" fmla="*/ 9389 h 294"/>
                <a:gd name="T38" fmla="*/ 7646 w 399"/>
                <a:gd name="T39" fmla="*/ 8623 h 294"/>
                <a:gd name="T40" fmla="*/ 5183 w 399"/>
                <a:gd name="T41" fmla="*/ 7932 h 294"/>
                <a:gd name="T42" fmla="*/ 3154 w 399"/>
                <a:gd name="T43" fmla="*/ 7259 h 294"/>
                <a:gd name="T44" fmla="*/ 1728 w 399"/>
                <a:gd name="T45" fmla="*/ 6667 h 294"/>
                <a:gd name="T46" fmla="*/ 244 w 399"/>
                <a:gd name="T47" fmla="*/ 6625 h 294"/>
                <a:gd name="T48" fmla="*/ 600 w 399"/>
                <a:gd name="T49" fmla="*/ 6265 h 294"/>
                <a:gd name="T50" fmla="*/ 0 w 399"/>
                <a:gd name="T51" fmla="*/ 5933 h 2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99" h="294">
                  <a:moveTo>
                    <a:pt x="0" y="178"/>
                  </a:moveTo>
                  <a:cubicBezTo>
                    <a:pt x="6" y="180"/>
                    <a:pt x="11" y="181"/>
                    <a:pt x="18" y="181"/>
                  </a:cubicBezTo>
                  <a:cubicBezTo>
                    <a:pt x="27" y="181"/>
                    <a:pt x="35" y="180"/>
                    <a:pt x="44" y="182"/>
                  </a:cubicBezTo>
                  <a:cubicBezTo>
                    <a:pt x="59" y="185"/>
                    <a:pt x="73" y="189"/>
                    <a:pt x="81" y="191"/>
                  </a:cubicBezTo>
                  <a:cubicBezTo>
                    <a:pt x="99" y="195"/>
                    <a:pt x="124" y="216"/>
                    <a:pt x="143" y="208"/>
                  </a:cubicBezTo>
                  <a:cubicBezTo>
                    <a:pt x="166" y="198"/>
                    <a:pt x="158" y="182"/>
                    <a:pt x="163" y="162"/>
                  </a:cubicBezTo>
                  <a:cubicBezTo>
                    <a:pt x="167" y="145"/>
                    <a:pt x="175" y="120"/>
                    <a:pt x="165" y="104"/>
                  </a:cubicBezTo>
                  <a:cubicBezTo>
                    <a:pt x="187" y="79"/>
                    <a:pt x="174" y="78"/>
                    <a:pt x="183" y="48"/>
                  </a:cubicBezTo>
                  <a:cubicBezTo>
                    <a:pt x="187" y="33"/>
                    <a:pt x="190" y="5"/>
                    <a:pt x="203" y="0"/>
                  </a:cubicBezTo>
                  <a:cubicBezTo>
                    <a:pt x="193" y="0"/>
                    <a:pt x="192" y="40"/>
                    <a:pt x="195" y="62"/>
                  </a:cubicBezTo>
                  <a:cubicBezTo>
                    <a:pt x="196" y="77"/>
                    <a:pt x="189" y="100"/>
                    <a:pt x="195" y="115"/>
                  </a:cubicBezTo>
                  <a:cubicBezTo>
                    <a:pt x="192" y="130"/>
                    <a:pt x="185" y="150"/>
                    <a:pt x="183" y="159"/>
                  </a:cubicBezTo>
                  <a:cubicBezTo>
                    <a:pt x="177" y="181"/>
                    <a:pt x="179" y="207"/>
                    <a:pt x="195" y="219"/>
                  </a:cubicBezTo>
                  <a:cubicBezTo>
                    <a:pt x="211" y="231"/>
                    <a:pt x="233" y="206"/>
                    <a:pt x="269" y="228"/>
                  </a:cubicBezTo>
                  <a:cubicBezTo>
                    <a:pt x="305" y="250"/>
                    <a:pt x="317" y="242"/>
                    <a:pt x="323" y="243"/>
                  </a:cubicBezTo>
                  <a:cubicBezTo>
                    <a:pt x="328" y="244"/>
                    <a:pt x="333" y="252"/>
                    <a:pt x="353" y="264"/>
                  </a:cubicBezTo>
                  <a:cubicBezTo>
                    <a:pt x="373" y="276"/>
                    <a:pt x="393" y="278"/>
                    <a:pt x="393" y="278"/>
                  </a:cubicBezTo>
                  <a:cubicBezTo>
                    <a:pt x="399" y="294"/>
                    <a:pt x="399" y="294"/>
                    <a:pt x="399" y="294"/>
                  </a:cubicBezTo>
                  <a:cubicBezTo>
                    <a:pt x="382" y="287"/>
                    <a:pt x="364" y="286"/>
                    <a:pt x="344" y="282"/>
                  </a:cubicBezTo>
                  <a:cubicBezTo>
                    <a:pt x="323" y="277"/>
                    <a:pt x="298" y="270"/>
                    <a:pt x="279" y="259"/>
                  </a:cubicBezTo>
                  <a:cubicBezTo>
                    <a:pt x="247" y="241"/>
                    <a:pt x="222" y="244"/>
                    <a:pt x="189" y="238"/>
                  </a:cubicBezTo>
                  <a:cubicBezTo>
                    <a:pt x="157" y="233"/>
                    <a:pt x="156" y="223"/>
                    <a:pt x="115" y="218"/>
                  </a:cubicBezTo>
                  <a:cubicBezTo>
                    <a:pt x="100" y="216"/>
                    <a:pt x="78" y="200"/>
                    <a:pt x="63" y="200"/>
                  </a:cubicBezTo>
                  <a:cubicBezTo>
                    <a:pt x="47" y="201"/>
                    <a:pt x="22" y="190"/>
                    <a:pt x="9" y="199"/>
                  </a:cubicBezTo>
                  <a:cubicBezTo>
                    <a:pt x="13" y="195"/>
                    <a:pt x="23" y="192"/>
                    <a:pt x="22" y="188"/>
                  </a:cubicBezTo>
                  <a:cubicBezTo>
                    <a:pt x="22" y="184"/>
                    <a:pt x="3" y="179"/>
                    <a:pt x="0" y="178"/>
                  </a:cubicBezTo>
                  <a:close/>
                </a:path>
              </a:pathLst>
            </a:custGeom>
            <a:solidFill>
              <a:srgbClr val="9D91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72" name="Freeform 539">
              <a:extLst>
                <a:ext uri="{FF2B5EF4-FFF2-40B4-BE49-F238E27FC236}">
                  <a16:creationId xmlns:a16="http://schemas.microsoft.com/office/drawing/2014/main" id="{FB2E760D-84C7-9799-22DE-8378536F6F25}"/>
                </a:ext>
              </a:extLst>
            </p:cNvPr>
            <p:cNvSpPr>
              <a:spLocks noEditPoints="1"/>
            </p:cNvSpPr>
            <p:nvPr/>
          </p:nvSpPr>
          <p:spPr bwMode="auto">
            <a:xfrm>
              <a:off x="1507" y="1973"/>
              <a:ext cx="1209" cy="955"/>
            </a:xfrm>
            <a:custGeom>
              <a:avLst/>
              <a:gdLst>
                <a:gd name="T0" fmla="*/ 5563 w 401"/>
                <a:gd name="T1" fmla="*/ 0 h 297"/>
                <a:gd name="T2" fmla="*/ 5481 w 401"/>
                <a:gd name="T3" fmla="*/ 61 h 297"/>
                <a:gd name="T4" fmla="*/ 4990 w 401"/>
                <a:gd name="T5" fmla="*/ 1633 h 297"/>
                <a:gd name="T6" fmla="*/ 4516 w 401"/>
                <a:gd name="T7" fmla="*/ 3453 h 297"/>
                <a:gd name="T8" fmla="*/ 4516 w 401"/>
                <a:gd name="T9" fmla="*/ 3524 h 297"/>
                <a:gd name="T10" fmla="*/ 4462 w 401"/>
                <a:gd name="T11" fmla="*/ 5251 h 297"/>
                <a:gd name="T12" fmla="*/ 4381 w 401"/>
                <a:gd name="T13" fmla="*/ 5955 h 297"/>
                <a:gd name="T14" fmla="*/ 2801 w 401"/>
                <a:gd name="T15" fmla="*/ 6617 h 297"/>
                <a:gd name="T16" fmla="*/ 1918 w 401"/>
                <a:gd name="T17" fmla="*/ 6216 h 297"/>
                <a:gd name="T18" fmla="*/ 654 w 401"/>
                <a:gd name="T19" fmla="*/ 5987 h 297"/>
                <a:gd name="T20" fmla="*/ 54 w 401"/>
                <a:gd name="T21" fmla="*/ 5913 h 297"/>
                <a:gd name="T22" fmla="*/ 0 w 401"/>
                <a:gd name="T23" fmla="*/ 5955 h 297"/>
                <a:gd name="T24" fmla="*/ 27 w 401"/>
                <a:gd name="T25" fmla="*/ 5987 h 297"/>
                <a:gd name="T26" fmla="*/ 27 w 401"/>
                <a:gd name="T27" fmla="*/ 5987 h 297"/>
                <a:gd name="T28" fmla="*/ 600 w 401"/>
                <a:gd name="T29" fmla="*/ 6286 h 297"/>
                <a:gd name="T30" fmla="*/ 437 w 401"/>
                <a:gd name="T31" fmla="*/ 6450 h 297"/>
                <a:gd name="T32" fmla="*/ 271 w 401"/>
                <a:gd name="T33" fmla="*/ 6617 h 297"/>
                <a:gd name="T34" fmla="*/ 244 w 401"/>
                <a:gd name="T35" fmla="*/ 6617 h 297"/>
                <a:gd name="T36" fmla="*/ 244 w 401"/>
                <a:gd name="T37" fmla="*/ 6679 h 297"/>
                <a:gd name="T38" fmla="*/ 1209 w 401"/>
                <a:gd name="T39" fmla="*/ 6679 h 297"/>
                <a:gd name="T40" fmla="*/ 2545 w 401"/>
                <a:gd name="T41" fmla="*/ 7052 h 297"/>
                <a:gd name="T42" fmla="*/ 4354 w 401"/>
                <a:gd name="T43" fmla="*/ 7714 h 297"/>
                <a:gd name="T44" fmla="*/ 5946 w 401"/>
                <a:gd name="T45" fmla="*/ 8148 h 297"/>
                <a:gd name="T46" fmla="*/ 9455 w 401"/>
                <a:gd name="T47" fmla="*/ 9441 h 297"/>
                <a:gd name="T48" fmla="*/ 10935 w 401"/>
                <a:gd name="T49" fmla="*/ 9875 h 297"/>
                <a:gd name="T50" fmla="*/ 10990 w 401"/>
                <a:gd name="T51" fmla="*/ 9810 h 297"/>
                <a:gd name="T52" fmla="*/ 10800 w 401"/>
                <a:gd name="T53" fmla="*/ 9245 h 297"/>
                <a:gd name="T54" fmla="*/ 9126 w 401"/>
                <a:gd name="T55" fmla="*/ 8241 h 297"/>
                <a:gd name="T56" fmla="*/ 8743 w 401"/>
                <a:gd name="T57" fmla="*/ 8074 h 297"/>
                <a:gd name="T58" fmla="*/ 6000 w 401"/>
                <a:gd name="T59" fmla="*/ 7351 h 297"/>
                <a:gd name="T60" fmla="*/ 4990 w 401"/>
                <a:gd name="T61" fmla="*/ 6080 h 297"/>
                <a:gd name="T62" fmla="*/ 5153 w 401"/>
                <a:gd name="T63" fmla="*/ 5026 h 297"/>
                <a:gd name="T64" fmla="*/ 5400 w 401"/>
                <a:gd name="T65" fmla="*/ 3855 h 297"/>
                <a:gd name="T66" fmla="*/ 5346 w 401"/>
                <a:gd name="T67" fmla="*/ 3392 h 297"/>
                <a:gd name="T68" fmla="*/ 5400 w 401"/>
                <a:gd name="T69" fmla="*/ 2296 h 297"/>
                <a:gd name="T70" fmla="*/ 5373 w 401"/>
                <a:gd name="T71" fmla="*/ 1363 h 297"/>
                <a:gd name="T72" fmla="*/ 5590 w 401"/>
                <a:gd name="T73" fmla="*/ 103 h 297"/>
                <a:gd name="T74" fmla="*/ 5617 w 401"/>
                <a:gd name="T75" fmla="*/ 32 h 297"/>
                <a:gd name="T76" fmla="*/ 5563 w 401"/>
                <a:gd name="T77" fmla="*/ 0 h 297"/>
                <a:gd name="T78" fmla="*/ 5071 w 401"/>
                <a:gd name="T79" fmla="*/ 1666 h 297"/>
                <a:gd name="T80" fmla="*/ 5346 w 401"/>
                <a:gd name="T81" fmla="*/ 434 h 297"/>
                <a:gd name="T82" fmla="*/ 5318 w 401"/>
                <a:gd name="T83" fmla="*/ 2100 h 297"/>
                <a:gd name="T84" fmla="*/ 5291 w 401"/>
                <a:gd name="T85" fmla="*/ 2791 h 297"/>
                <a:gd name="T86" fmla="*/ 5318 w 401"/>
                <a:gd name="T87" fmla="*/ 3855 h 297"/>
                <a:gd name="T88" fmla="*/ 4990 w 401"/>
                <a:gd name="T89" fmla="*/ 5315 h 297"/>
                <a:gd name="T90" fmla="*/ 5346 w 401"/>
                <a:gd name="T91" fmla="*/ 7351 h 297"/>
                <a:gd name="T92" fmla="*/ 7372 w 401"/>
                <a:gd name="T93" fmla="*/ 7682 h 297"/>
                <a:gd name="T94" fmla="*/ 8855 w 401"/>
                <a:gd name="T95" fmla="*/ 8177 h 297"/>
                <a:gd name="T96" fmla="*/ 9672 w 401"/>
                <a:gd name="T97" fmla="*/ 8881 h 297"/>
                <a:gd name="T98" fmla="*/ 10881 w 401"/>
                <a:gd name="T99" fmla="*/ 9740 h 297"/>
                <a:gd name="T100" fmla="*/ 9455 w 401"/>
                <a:gd name="T101" fmla="*/ 9347 h 297"/>
                <a:gd name="T102" fmla="*/ 5973 w 401"/>
                <a:gd name="T103" fmla="*/ 8045 h 297"/>
                <a:gd name="T104" fmla="*/ 4381 w 401"/>
                <a:gd name="T105" fmla="*/ 7611 h 297"/>
                <a:gd name="T106" fmla="*/ 2572 w 401"/>
                <a:gd name="T107" fmla="*/ 6949 h 297"/>
                <a:gd name="T108" fmla="*/ 1236 w 401"/>
                <a:gd name="T109" fmla="*/ 6585 h 297"/>
                <a:gd name="T110" fmla="*/ 681 w 401"/>
                <a:gd name="T111" fmla="*/ 6286 h 297"/>
                <a:gd name="T112" fmla="*/ 519 w 401"/>
                <a:gd name="T113" fmla="*/ 6080 h 297"/>
                <a:gd name="T114" fmla="*/ 654 w 401"/>
                <a:gd name="T115" fmla="*/ 6080 h 297"/>
                <a:gd name="T116" fmla="*/ 1890 w 401"/>
                <a:gd name="T117" fmla="*/ 6318 h 297"/>
                <a:gd name="T118" fmla="*/ 2774 w 401"/>
                <a:gd name="T119" fmla="*/ 6720 h 297"/>
                <a:gd name="T120" fmla="*/ 4462 w 401"/>
                <a:gd name="T121" fmla="*/ 5955 h 297"/>
                <a:gd name="T122" fmla="*/ 4544 w 401"/>
                <a:gd name="T123" fmla="*/ 5251 h 297"/>
                <a:gd name="T124" fmla="*/ 4610 w 401"/>
                <a:gd name="T125" fmla="*/ 3524 h 2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01" h="297">
                  <a:moveTo>
                    <a:pt x="203" y="0"/>
                  </a:moveTo>
                  <a:cubicBezTo>
                    <a:pt x="203" y="0"/>
                    <a:pt x="203" y="0"/>
                    <a:pt x="203" y="0"/>
                  </a:cubicBezTo>
                  <a:cubicBezTo>
                    <a:pt x="203" y="0"/>
                    <a:pt x="203" y="0"/>
                    <a:pt x="203" y="0"/>
                  </a:cubicBezTo>
                  <a:cubicBezTo>
                    <a:pt x="202" y="0"/>
                    <a:pt x="201" y="1"/>
                    <a:pt x="200" y="2"/>
                  </a:cubicBezTo>
                  <a:cubicBezTo>
                    <a:pt x="192" y="7"/>
                    <a:pt x="188" y="22"/>
                    <a:pt x="186" y="36"/>
                  </a:cubicBezTo>
                  <a:cubicBezTo>
                    <a:pt x="182" y="49"/>
                    <a:pt x="182" y="49"/>
                    <a:pt x="182" y="49"/>
                  </a:cubicBezTo>
                  <a:cubicBezTo>
                    <a:pt x="179" y="60"/>
                    <a:pt x="179" y="68"/>
                    <a:pt x="179" y="74"/>
                  </a:cubicBezTo>
                  <a:cubicBezTo>
                    <a:pt x="178" y="83"/>
                    <a:pt x="178" y="89"/>
                    <a:pt x="165" y="104"/>
                  </a:cubicBezTo>
                  <a:cubicBezTo>
                    <a:pt x="165" y="105"/>
                    <a:pt x="165" y="105"/>
                    <a:pt x="165" y="105"/>
                  </a:cubicBezTo>
                  <a:cubicBezTo>
                    <a:pt x="165" y="106"/>
                    <a:pt x="165" y="106"/>
                    <a:pt x="165" y="106"/>
                  </a:cubicBezTo>
                  <a:cubicBezTo>
                    <a:pt x="168" y="111"/>
                    <a:pt x="169" y="118"/>
                    <a:pt x="169" y="124"/>
                  </a:cubicBezTo>
                  <a:cubicBezTo>
                    <a:pt x="169" y="136"/>
                    <a:pt x="166" y="148"/>
                    <a:pt x="163" y="158"/>
                  </a:cubicBezTo>
                  <a:cubicBezTo>
                    <a:pt x="162" y="162"/>
                    <a:pt x="162" y="162"/>
                    <a:pt x="162" y="162"/>
                  </a:cubicBezTo>
                  <a:cubicBezTo>
                    <a:pt x="161" y="168"/>
                    <a:pt x="160" y="174"/>
                    <a:pt x="160" y="179"/>
                  </a:cubicBezTo>
                  <a:cubicBezTo>
                    <a:pt x="159" y="191"/>
                    <a:pt x="159" y="201"/>
                    <a:pt x="143" y="208"/>
                  </a:cubicBezTo>
                  <a:cubicBezTo>
                    <a:pt x="131" y="213"/>
                    <a:pt x="116" y="205"/>
                    <a:pt x="102" y="199"/>
                  </a:cubicBezTo>
                  <a:cubicBezTo>
                    <a:pt x="95" y="195"/>
                    <a:pt x="89" y="192"/>
                    <a:pt x="83" y="191"/>
                  </a:cubicBezTo>
                  <a:cubicBezTo>
                    <a:pt x="70" y="187"/>
                    <a:pt x="70" y="187"/>
                    <a:pt x="70" y="187"/>
                  </a:cubicBezTo>
                  <a:cubicBezTo>
                    <a:pt x="45" y="181"/>
                    <a:pt x="45" y="181"/>
                    <a:pt x="45" y="181"/>
                  </a:cubicBezTo>
                  <a:cubicBezTo>
                    <a:pt x="37" y="180"/>
                    <a:pt x="31" y="180"/>
                    <a:pt x="24" y="180"/>
                  </a:cubicBezTo>
                  <a:cubicBezTo>
                    <a:pt x="19" y="180"/>
                    <a:pt x="19" y="180"/>
                    <a:pt x="19" y="180"/>
                  </a:cubicBezTo>
                  <a:cubicBezTo>
                    <a:pt x="13" y="181"/>
                    <a:pt x="7" y="180"/>
                    <a:pt x="2" y="178"/>
                  </a:cubicBezTo>
                  <a:cubicBezTo>
                    <a:pt x="2" y="178"/>
                    <a:pt x="2" y="178"/>
                    <a:pt x="2" y="178"/>
                  </a:cubicBezTo>
                  <a:cubicBezTo>
                    <a:pt x="1" y="177"/>
                    <a:pt x="0" y="178"/>
                    <a:pt x="0" y="179"/>
                  </a:cubicBezTo>
                  <a:cubicBezTo>
                    <a:pt x="0" y="179"/>
                    <a:pt x="0" y="179"/>
                    <a:pt x="0" y="179"/>
                  </a:cubicBezTo>
                  <a:cubicBezTo>
                    <a:pt x="0" y="180"/>
                    <a:pt x="0" y="180"/>
                    <a:pt x="1" y="180"/>
                  </a:cubicBezTo>
                  <a:cubicBezTo>
                    <a:pt x="1" y="180"/>
                    <a:pt x="1" y="180"/>
                    <a:pt x="1" y="180"/>
                  </a:cubicBezTo>
                  <a:cubicBezTo>
                    <a:pt x="1" y="180"/>
                    <a:pt x="1" y="180"/>
                    <a:pt x="1" y="180"/>
                  </a:cubicBezTo>
                  <a:cubicBezTo>
                    <a:pt x="4" y="181"/>
                    <a:pt x="4" y="181"/>
                    <a:pt x="4" y="181"/>
                  </a:cubicBezTo>
                  <a:cubicBezTo>
                    <a:pt x="18" y="186"/>
                    <a:pt x="22" y="188"/>
                    <a:pt x="22" y="189"/>
                  </a:cubicBezTo>
                  <a:cubicBezTo>
                    <a:pt x="22" y="189"/>
                    <a:pt x="22" y="189"/>
                    <a:pt x="22" y="189"/>
                  </a:cubicBezTo>
                  <a:cubicBezTo>
                    <a:pt x="22" y="191"/>
                    <a:pt x="19" y="193"/>
                    <a:pt x="16" y="194"/>
                  </a:cubicBezTo>
                  <a:cubicBezTo>
                    <a:pt x="14" y="196"/>
                    <a:pt x="11" y="197"/>
                    <a:pt x="10" y="199"/>
                  </a:cubicBezTo>
                  <a:cubicBezTo>
                    <a:pt x="10" y="199"/>
                    <a:pt x="10" y="199"/>
                    <a:pt x="10" y="199"/>
                  </a:cubicBezTo>
                  <a:cubicBezTo>
                    <a:pt x="10" y="199"/>
                    <a:pt x="10" y="199"/>
                    <a:pt x="10" y="199"/>
                  </a:cubicBezTo>
                  <a:cubicBezTo>
                    <a:pt x="10" y="199"/>
                    <a:pt x="9" y="199"/>
                    <a:pt x="9" y="199"/>
                  </a:cubicBezTo>
                  <a:cubicBezTo>
                    <a:pt x="9" y="200"/>
                    <a:pt x="9" y="200"/>
                    <a:pt x="9" y="200"/>
                  </a:cubicBezTo>
                  <a:cubicBezTo>
                    <a:pt x="9" y="201"/>
                    <a:pt x="9" y="201"/>
                    <a:pt x="9" y="201"/>
                  </a:cubicBezTo>
                  <a:cubicBezTo>
                    <a:pt x="10" y="202"/>
                    <a:pt x="11" y="202"/>
                    <a:pt x="11" y="202"/>
                  </a:cubicBezTo>
                  <a:cubicBezTo>
                    <a:pt x="19" y="196"/>
                    <a:pt x="32" y="198"/>
                    <a:pt x="44" y="201"/>
                  </a:cubicBezTo>
                  <a:cubicBezTo>
                    <a:pt x="51" y="202"/>
                    <a:pt x="58" y="203"/>
                    <a:pt x="64" y="203"/>
                  </a:cubicBezTo>
                  <a:cubicBezTo>
                    <a:pt x="72" y="203"/>
                    <a:pt x="83" y="207"/>
                    <a:pt x="93" y="212"/>
                  </a:cubicBezTo>
                  <a:cubicBezTo>
                    <a:pt x="101" y="216"/>
                    <a:pt x="109" y="219"/>
                    <a:pt x="115" y="220"/>
                  </a:cubicBezTo>
                  <a:cubicBezTo>
                    <a:pt x="138" y="223"/>
                    <a:pt x="149" y="227"/>
                    <a:pt x="159" y="232"/>
                  </a:cubicBezTo>
                  <a:cubicBezTo>
                    <a:pt x="167" y="235"/>
                    <a:pt x="175" y="238"/>
                    <a:pt x="190" y="241"/>
                  </a:cubicBezTo>
                  <a:cubicBezTo>
                    <a:pt x="199" y="243"/>
                    <a:pt x="208" y="244"/>
                    <a:pt x="217" y="245"/>
                  </a:cubicBezTo>
                  <a:cubicBezTo>
                    <a:pt x="238" y="247"/>
                    <a:pt x="257" y="249"/>
                    <a:pt x="279" y="261"/>
                  </a:cubicBezTo>
                  <a:cubicBezTo>
                    <a:pt x="299" y="273"/>
                    <a:pt x="324" y="279"/>
                    <a:pt x="345" y="284"/>
                  </a:cubicBezTo>
                  <a:cubicBezTo>
                    <a:pt x="365" y="288"/>
                    <a:pt x="365" y="288"/>
                    <a:pt x="365" y="288"/>
                  </a:cubicBezTo>
                  <a:cubicBezTo>
                    <a:pt x="377" y="290"/>
                    <a:pt x="388" y="292"/>
                    <a:pt x="399" y="297"/>
                  </a:cubicBezTo>
                  <a:cubicBezTo>
                    <a:pt x="400" y="297"/>
                    <a:pt x="400" y="297"/>
                    <a:pt x="401" y="297"/>
                  </a:cubicBezTo>
                  <a:cubicBezTo>
                    <a:pt x="401" y="296"/>
                    <a:pt x="401" y="295"/>
                    <a:pt x="401" y="295"/>
                  </a:cubicBezTo>
                  <a:cubicBezTo>
                    <a:pt x="395" y="279"/>
                    <a:pt x="395" y="279"/>
                    <a:pt x="395" y="279"/>
                  </a:cubicBezTo>
                  <a:cubicBezTo>
                    <a:pt x="395" y="278"/>
                    <a:pt x="394" y="278"/>
                    <a:pt x="394" y="278"/>
                  </a:cubicBezTo>
                  <a:cubicBezTo>
                    <a:pt x="394" y="278"/>
                    <a:pt x="374" y="276"/>
                    <a:pt x="355" y="264"/>
                  </a:cubicBezTo>
                  <a:cubicBezTo>
                    <a:pt x="344" y="258"/>
                    <a:pt x="337" y="252"/>
                    <a:pt x="333" y="248"/>
                  </a:cubicBezTo>
                  <a:cubicBezTo>
                    <a:pt x="329" y="245"/>
                    <a:pt x="327" y="243"/>
                    <a:pt x="324" y="243"/>
                  </a:cubicBezTo>
                  <a:cubicBezTo>
                    <a:pt x="319" y="243"/>
                    <a:pt x="319" y="243"/>
                    <a:pt x="319" y="243"/>
                  </a:cubicBezTo>
                  <a:cubicBezTo>
                    <a:pt x="312" y="244"/>
                    <a:pt x="299" y="245"/>
                    <a:pt x="271" y="228"/>
                  </a:cubicBezTo>
                  <a:cubicBezTo>
                    <a:pt x="250" y="215"/>
                    <a:pt x="233" y="218"/>
                    <a:pt x="219" y="221"/>
                  </a:cubicBezTo>
                  <a:cubicBezTo>
                    <a:pt x="210" y="222"/>
                    <a:pt x="203" y="224"/>
                    <a:pt x="197" y="219"/>
                  </a:cubicBezTo>
                  <a:cubicBezTo>
                    <a:pt x="186" y="211"/>
                    <a:pt x="182" y="197"/>
                    <a:pt x="182" y="183"/>
                  </a:cubicBezTo>
                  <a:cubicBezTo>
                    <a:pt x="182" y="175"/>
                    <a:pt x="183" y="168"/>
                    <a:pt x="185" y="160"/>
                  </a:cubicBezTo>
                  <a:cubicBezTo>
                    <a:pt x="188" y="151"/>
                    <a:pt x="188" y="151"/>
                    <a:pt x="188" y="151"/>
                  </a:cubicBezTo>
                  <a:cubicBezTo>
                    <a:pt x="191" y="141"/>
                    <a:pt x="195" y="127"/>
                    <a:pt x="197" y="116"/>
                  </a:cubicBezTo>
                  <a:cubicBezTo>
                    <a:pt x="197" y="116"/>
                    <a:pt x="197" y="116"/>
                    <a:pt x="197" y="116"/>
                  </a:cubicBezTo>
                  <a:cubicBezTo>
                    <a:pt x="197" y="116"/>
                    <a:pt x="197" y="116"/>
                    <a:pt x="197" y="116"/>
                  </a:cubicBezTo>
                  <a:cubicBezTo>
                    <a:pt x="196" y="112"/>
                    <a:pt x="195" y="107"/>
                    <a:pt x="195" y="102"/>
                  </a:cubicBezTo>
                  <a:cubicBezTo>
                    <a:pt x="195" y="96"/>
                    <a:pt x="196" y="91"/>
                    <a:pt x="196" y="85"/>
                  </a:cubicBezTo>
                  <a:cubicBezTo>
                    <a:pt x="197" y="79"/>
                    <a:pt x="197" y="73"/>
                    <a:pt x="197" y="69"/>
                  </a:cubicBezTo>
                  <a:cubicBezTo>
                    <a:pt x="197" y="66"/>
                    <a:pt x="197" y="64"/>
                    <a:pt x="197" y="63"/>
                  </a:cubicBezTo>
                  <a:cubicBezTo>
                    <a:pt x="196" y="56"/>
                    <a:pt x="196" y="49"/>
                    <a:pt x="196" y="41"/>
                  </a:cubicBezTo>
                  <a:cubicBezTo>
                    <a:pt x="196" y="25"/>
                    <a:pt x="198" y="9"/>
                    <a:pt x="202" y="4"/>
                  </a:cubicBezTo>
                  <a:cubicBezTo>
                    <a:pt x="202" y="4"/>
                    <a:pt x="203" y="3"/>
                    <a:pt x="204" y="3"/>
                  </a:cubicBezTo>
                  <a:cubicBezTo>
                    <a:pt x="205" y="3"/>
                    <a:pt x="205" y="2"/>
                    <a:pt x="205" y="1"/>
                  </a:cubicBezTo>
                  <a:cubicBezTo>
                    <a:pt x="205" y="1"/>
                    <a:pt x="205" y="1"/>
                    <a:pt x="205" y="1"/>
                  </a:cubicBezTo>
                  <a:cubicBezTo>
                    <a:pt x="205" y="0"/>
                    <a:pt x="204" y="0"/>
                    <a:pt x="204" y="0"/>
                  </a:cubicBezTo>
                  <a:cubicBezTo>
                    <a:pt x="203" y="0"/>
                    <a:pt x="203" y="0"/>
                    <a:pt x="203" y="0"/>
                  </a:cubicBezTo>
                  <a:close/>
                  <a:moveTo>
                    <a:pt x="182" y="74"/>
                  </a:moveTo>
                  <a:cubicBezTo>
                    <a:pt x="182" y="68"/>
                    <a:pt x="182" y="61"/>
                    <a:pt x="185" y="50"/>
                  </a:cubicBezTo>
                  <a:cubicBezTo>
                    <a:pt x="188" y="37"/>
                    <a:pt x="188" y="37"/>
                    <a:pt x="188" y="37"/>
                  </a:cubicBezTo>
                  <a:cubicBezTo>
                    <a:pt x="190" y="28"/>
                    <a:pt x="192" y="19"/>
                    <a:pt x="195" y="13"/>
                  </a:cubicBezTo>
                  <a:cubicBezTo>
                    <a:pt x="194" y="21"/>
                    <a:pt x="193" y="31"/>
                    <a:pt x="193" y="41"/>
                  </a:cubicBezTo>
                  <a:cubicBezTo>
                    <a:pt x="193" y="49"/>
                    <a:pt x="193" y="57"/>
                    <a:pt x="194" y="63"/>
                  </a:cubicBezTo>
                  <a:cubicBezTo>
                    <a:pt x="194" y="65"/>
                    <a:pt x="194" y="67"/>
                    <a:pt x="194" y="69"/>
                  </a:cubicBezTo>
                  <a:cubicBezTo>
                    <a:pt x="194" y="73"/>
                    <a:pt x="194" y="79"/>
                    <a:pt x="193" y="84"/>
                  </a:cubicBezTo>
                  <a:cubicBezTo>
                    <a:pt x="193" y="90"/>
                    <a:pt x="192" y="96"/>
                    <a:pt x="192" y="102"/>
                  </a:cubicBezTo>
                  <a:cubicBezTo>
                    <a:pt x="192" y="107"/>
                    <a:pt x="193" y="112"/>
                    <a:pt x="194" y="116"/>
                  </a:cubicBezTo>
                  <a:cubicBezTo>
                    <a:pt x="192" y="127"/>
                    <a:pt x="188" y="140"/>
                    <a:pt x="185" y="150"/>
                  </a:cubicBezTo>
                  <a:cubicBezTo>
                    <a:pt x="182" y="160"/>
                    <a:pt x="182" y="160"/>
                    <a:pt x="182" y="160"/>
                  </a:cubicBezTo>
                  <a:cubicBezTo>
                    <a:pt x="180" y="167"/>
                    <a:pt x="179" y="175"/>
                    <a:pt x="179" y="183"/>
                  </a:cubicBezTo>
                  <a:cubicBezTo>
                    <a:pt x="179" y="198"/>
                    <a:pt x="183" y="213"/>
                    <a:pt x="195" y="221"/>
                  </a:cubicBezTo>
                  <a:cubicBezTo>
                    <a:pt x="202" y="227"/>
                    <a:pt x="210" y="225"/>
                    <a:pt x="220" y="223"/>
                  </a:cubicBezTo>
                  <a:cubicBezTo>
                    <a:pt x="233" y="221"/>
                    <a:pt x="249" y="218"/>
                    <a:pt x="269" y="231"/>
                  </a:cubicBezTo>
                  <a:cubicBezTo>
                    <a:pt x="298" y="248"/>
                    <a:pt x="312" y="247"/>
                    <a:pt x="319" y="246"/>
                  </a:cubicBezTo>
                  <a:cubicBezTo>
                    <a:pt x="323" y="246"/>
                    <a:pt x="323" y="246"/>
                    <a:pt x="323" y="246"/>
                  </a:cubicBezTo>
                  <a:cubicBezTo>
                    <a:pt x="325" y="246"/>
                    <a:pt x="328" y="248"/>
                    <a:pt x="331" y="251"/>
                  </a:cubicBezTo>
                  <a:cubicBezTo>
                    <a:pt x="335" y="254"/>
                    <a:pt x="342" y="260"/>
                    <a:pt x="353" y="267"/>
                  </a:cubicBezTo>
                  <a:cubicBezTo>
                    <a:pt x="371" y="278"/>
                    <a:pt x="389" y="280"/>
                    <a:pt x="393" y="281"/>
                  </a:cubicBezTo>
                  <a:cubicBezTo>
                    <a:pt x="393" y="282"/>
                    <a:pt x="396" y="289"/>
                    <a:pt x="397" y="293"/>
                  </a:cubicBezTo>
                  <a:cubicBezTo>
                    <a:pt x="387" y="289"/>
                    <a:pt x="377" y="287"/>
                    <a:pt x="365" y="285"/>
                  </a:cubicBezTo>
                  <a:cubicBezTo>
                    <a:pt x="345" y="281"/>
                    <a:pt x="345" y="281"/>
                    <a:pt x="345" y="281"/>
                  </a:cubicBezTo>
                  <a:cubicBezTo>
                    <a:pt x="327" y="277"/>
                    <a:pt x="300" y="270"/>
                    <a:pt x="280" y="259"/>
                  </a:cubicBezTo>
                  <a:cubicBezTo>
                    <a:pt x="258" y="246"/>
                    <a:pt x="238" y="244"/>
                    <a:pt x="218" y="242"/>
                  </a:cubicBezTo>
                  <a:cubicBezTo>
                    <a:pt x="209" y="241"/>
                    <a:pt x="200" y="240"/>
                    <a:pt x="190" y="238"/>
                  </a:cubicBezTo>
                  <a:cubicBezTo>
                    <a:pt x="176" y="235"/>
                    <a:pt x="168" y="232"/>
                    <a:pt x="160" y="229"/>
                  </a:cubicBezTo>
                  <a:cubicBezTo>
                    <a:pt x="150" y="225"/>
                    <a:pt x="139" y="220"/>
                    <a:pt x="116" y="217"/>
                  </a:cubicBezTo>
                  <a:cubicBezTo>
                    <a:pt x="110" y="217"/>
                    <a:pt x="102" y="213"/>
                    <a:pt x="94" y="209"/>
                  </a:cubicBezTo>
                  <a:cubicBezTo>
                    <a:pt x="84" y="205"/>
                    <a:pt x="73" y="200"/>
                    <a:pt x="64" y="200"/>
                  </a:cubicBezTo>
                  <a:cubicBezTo>
                    <a:pt x="58" y="200"/>
                    <a:pt x="52" y="199"/>
                    <a:pt x="45" y="198"/>
                  </a:cubicBezTo>
                  <a:cubicBezTo>
                    <a:pt x="36" y="196"/>
                    <a:pt x="27" y="195"/>
                    <a:pt x="20" y="196"/>
                  </a:cubicBezTo>
                  <a:cubicBezTo>
                    <a:pt x="22" y="194"/>
                    <a:pt x="25" y="192"/>
                    <a:pt x="25" y="189"/>
                  </a:cubicBezTo>
                  <a:cubicBezTo>
                    <a:pt x="25" y="189"/>
                    <a:pt x="25" y="189"/>
                    <a:pt x="25" y="189"/>
                  </a:cubicBezTo>
                  <a:cubicBezTo>
                    <a:pt x="25" y="187"/>
                    <a:pt x="22" y="185"/>
                    <a:pt x="19" y="183"/>
                  </a:cubicBezTo>
                  <a:cubicBezTo>
                    <a:pt x="19" y="183"/>
                    <a:pt x="19" y="183"/>
                    <a:pt x="19" y="183"/>
                  </a:cubicBezTo>
                  <a:cubicBezTo>
                    <a:pt x="24" y="183"/>
                    <a:pt x="24" y="183"/>
                    <a:pt x="24" y="183"/>
                  </a:cubicBezTo>
                  <a:cubicBezTo>
                    <a:pt x="31" y="183"/>
                    <a:pt x="37" y="183"/>
                    <a:pt x="45" y="184"/>
                  </a:cubicBezTo>
                  <a:cubicBezTo>
                    <a:pt x="69" y="190"/>
                    <a:pt x="69" y="190"/>
                    <a:pt x="69" y="190"/>
                  </a:cubicBezTo>
                  <a:cubicBezTo>
                    <a:pt x="82" y="194"/>
                    <a:pt x="82" y="194"/>
                    <a:pt x="82" y="194"/>
                  </a:cubicBezTo>
                  <a:cubicBezTo>
                    <a:pt x="88" y="195"/>
                    <a:pt x="94" y="198"/>
                    <a:pt x="101" y="202"/>
                  </a:cubicBezTo>
                  <a:cubicBezTo>
                    <a:pt x="115" y="208"/>
                    <a:pt x="131" y="216"/>
                    <a:pt x="144" y="210"/>
                  </a:cubicBezTo>
                  <a:cubicBezTo>
                    <a:pt x="162" y="203"/>
                    <a:pt x="162" y="192"/>
                    <a:pt x="163" y="179"/>
                  </a:cubicBezTo>
                  <a:cubicBezTo>
                    <a:pt x="163" y="174"/>
                    <a:pt x="164" y="169"/>
                    <a:pt x="165" y="163"/>
                  </a:cubicBezTo>
                  <a:cubicBezTo>
                    <a:pt x="166" y="158"/>
                    <a:pt x="166" y="158"/>
                    <a:pt x="166" y="158"/>
                  </a:cubicBezTo>
                  <a:cubicBezTo>
                    <a:pt x="169" y="148"/>
                    <a:pt x="172" y="136"/>
                    <a:pt x="172" y="124"/>
                  </a:cubicBezTo>
                  <a:cubicBezTo>
                    <a:pt x="172" y="118"/>
                    <a:pt x="171" y="111"/>
                    <a:pt x="168" y="106"/>
                  </a:cubicBezTo>
                  <a:cubicBezTo>
                    <a:pt x="181" y="90"/>
                    <a:pt x="181" y="83"/>
                    <a:pt x="182" y="7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73" name="Freeform 540">
              <a:extLst>
                <a:ext uri="{FF2B5EF4-FFF2-40B4-BE49-F238E27FC236}">
                  <a16:creationId xmlns:a16="http://schemas.microsoft.com/office/drawing/2014/main" id="{6E677949-8DB9-25F1-18C0-C4B8C60F729F}"/>
                </a:ext>
              </a:extLst>
            </p:cNvPr>
            <p:cNvSpPr>
              <a:spLocks/>
            </p:cNvSpPr>
            <p:nvPr/>
          </p:nvSpPr>
          <p:spPr bwMode="auto">
            <a:xfrm>
              <a:off x="3066" y="1963"/>
              <a:ext cx="1188" cy="955"/>
            </a:xfrm>
            <a:custGeom>
              <a:avLst/>
              <a:gdLst>
                <a:gd name="T0" fmla="*/ 4990 w 394"/>
                <a:gd name="T1" fmla="*/ 238 h 297"/>
                <a:gd name="T2" fmla="*/ 4990 w 394"/>
                <a:gd name="T3" fmla="*/ 238 h 297"/>
                <a:gd name="T4" fmla="*/ 4936 w 394"/>
                <a:gd name="T5" fmla="*/ 270 h 297"/>
                <a:gd name="T6" fmla="*/ 4963 w 394"/>
                <a:gd name="T7" fmla="*/ 331 h 297"/>
                <a:gd name="T8" fmla="*/ 5455 w 394"/>
                <a:gd name="T9" fmla="*/ 1232 h 297"/>
                <a:gd name="T10" fmla="*/ 5292 w 394"/>
                <a:gd name="T11" fmla="*/ 4158 h 297"/>
                <a:gd name="T12" fmla="*/ 5292 w 394"/>
                <a:gd name="T13" fmla="*/ 4261 h 297"/>
                <a:gd name="T14" fmla="*/ 6136 w 394"/>
                <a:gd name="T15" fmla="*/ 5148 h 297"/>
                <a:gd name="T16" fmla="*/ 5044 w 394"/>
                <a:gd name="T17" fmla="*/ 7309 h 297"/>
                <a:gd name="T18" fmla="*/ 2382 w 394"/>
                <a:gd name="T19" fmla="*/ 7981 h 297"/>
                <a:gd name="T20" fmla="*/ 1836 w 394"/>
                <a:gd name="T21" fmla="*/ 8177 h 297"/>
                <a:gd name="T22" fmla="*/ 271 w 394"/>
                <a:gd name="T23" fmla="*/ 9347 h 297"/>
                <a:gd name="T24" fmla="*/ 302 w 394"/>
                <a:gd name="T25" fmla="*/ 9441 h 297"/>
                <a:gd name="T26" fmla="*/ 1891 w 394"/>
                <a:gd name="T27" fmla="*/ 8209 h 297"/>
                <a:gd name="T28" fmla="*/ 2355 w 394"/>
                <a:gd name="T29" fmla="*/ 8045 h 297"/>
                <a:gd name="T30" fmla="*/ 5072 w 394"/>
                <a:gd name="T31" fmla="*/ 7415 h 297"/>
                <a:gd name="T32" fmla="*/ 6217 w 394"/>
                <a:gd name="T33" fmla="*/ 5119 h 297"/>
                <a:gd name="T34" fmla="*/ 5427 w 394"/>
                <a:gd name="T35" fmla="*/ 4158 h 297"/>
                <a:gd name="T36" fmla="*/ 5617 w 394"/>
                <a:gd name="T37" fmla="*/ 1797 h 297"/>
                <a:gd name="T38" fmla="*/ 5265 w 394"/>
                <a:gd name="T39" fmla="*/ 402 h 297"/>
                <a:gd name="T40" fmla="*/ 5729 w 394"/>
                <a:gd name="T41" fmla="*/ 598 h 297"/>
                <a:gd name="T42" fmla="*/ 6027 w 394"/>
                <a:gd name="T43" fmla="*/ 1759 h 297"/>
                <a:gd name="T44" fmla="*/ 6664 w 394"/>
                <a:gd name="T45" fmla="*/ 4052 h 297"/>
                <a:gd name="T46" fmla="*/ 6555 w 394"/>
                <a:gd name="T47" fmla="*/ 5087 h 297"/>
                <a:gd name="T48" fmla="*/ 6718 w 394"/>
                <a:gd name="T49" fmla="*/ 5852 h 297"/>
                <a:gd name="T50" fmla="*/ 6718 w 394"/>
                <a:gd name="T51" fmla="*/ 6286 h 297"/>
                <a:gd name="T52" fmla="*/ 8256 w 394"/>
                <a:gd name="T53" fmla="*/ 7309 h 297"/>
                <a:gd name="T54" fmla="*/ 9646 w 394"/>
                <a:gd name="T55" fmla="*/ 7579 h 297"/>
                <a:gd name="T56" fmla="*/ 10611 w 394"/>
                <a:gd name="T57" fmla="*/ 8045 h 297"/>
                <a:gd name="T58" fmla="*/ 9836 w 394"/>
                <a:gd name="T59" fmla="*/ 7952 h 297"/>
                <a:gd name="T60" fmla="*/ 8720 w 394"/>
                <a:gd name="T61" fmla="*/ 7775 h 297"/>
                <a:gd name="T62" fmla="*/ 6528 w 394"/>
                <a:gd name="T63" fmla="*/ 7849 h 297"/>
                <a:gd name="T64" fmla="*/ 5156 w 394"/>
                <a:gd name="T65" fmla="*/ 8148 h 297"/>
                <a:gd name="T66" fmla="*/ 3293 w 394"/>
                <a:gd name="T67" fmla="*/ 8778 h 297"/>
                <a:gd name="T68" fmla="*/ 911 w 394"/>
                <a:gd name="T69" fmla="*/ 9679 h 297"/>
                <a:gd name="T70" fmla="*/ 0 w 394"/>
                <a:gd name="T71" fmla="*/ 9810 h 297"/>
                <a:gd name="T72" fmla="*/ 911 w 394"/>
                <a:gd name="T73" fmla="*/ 9772 h 297"/>
                <a:gd name="T74" fmla="*/ 3320 w 394"/>
                <a:gd name="T75" fmla="*/ 8881 h 297"/>
                <a:gd name="T76" fmla="*/ 5156 w 394"/>
                <a:gd name="T77" fmla="*/ 8241 h 297"/>
                <a:gd name="T78" fmla="*/ 6555 w 394"/>
                <a:gd name="T79" fmla="*/ 7952 h 297"/>
                <a:gd name="T80" fmla="*/ 8720 w 394"/>
                <a:gd name="T81" fmla="*/ 7878 h 297"/>
                <a:gd name="T82" fmla="*/ 9836 w 394"/>
                <a:gd name="T83" fmla="*/ 8045 h 297"/>
                <a:gd name="T84" fmla="*/ 10773 w 394"/>
                <a:gd name="T85" fmla="*/ 8447 h 297"/>
                <a:gd name="T86" fmla="*/ 10692 w 394"/>
                <a:gd name="T87" fmla="*/ 7981 h 297"/>
                <a:gd name="T88" fmla="*/ 10583 w 394"/>
                <a:gd name="T89" fmla="*/ 7775 h 297"/>
                <a:gd name="T90" fmla="*/ 9100 w 394"/>
                <a:gd name="T91" fmla="*/ 7351 h 297"/>
                <a:gd name="T92" fmla="*/ 7182 w 394"/>
                <a:gd name="T93" fmla="*/ 7010 h 297"/>
                <a:gd name="T94" fmla="*/ 6772 w 394"/>
                <a:gd name="T95" fmla="*/ 5450 h 297"/>
                <a:gd name="T96" fmla="*/ 6745 w 394"/>
                <a:gd name="T97" fmla="*/ 4093 h 297"/>
                <a:gd name="T98" fmla="*/ 6745 w 394"/>
                <a:gd name="T99" fmla="*/ 4023 h 297"/>
                <a:gd name="T100" fmla="*/ 6109 w 394"/>
                <a:gd name="T101" fmla="*/ 1727 h 297"/>
                <a:gd name="T102" fmla="*/ 6027 w 394"/>
                <a:gd name="T103" fmla="*/ 103 h 297"/>
                <a:gd name="T104" fmla="*/ 5973 w 394"/>
                <a:gd name="T105" fmla="*/ 32 h 29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94" h="297">
                  <a:moveTo>
                    <a:pt x="218" y="1"/>
                  </a:moveTo>
                  <a:cubicBezTo>
                    <a:pt x="207" y="9"/>
                    <a:pt x="194" y="11"/>
                    <a:pt x="182" y="7"/>
                  </a:cubicBezTo>
                  <a:cubicBezTo>
                    <a:pt x="182" y="7"/>
                    <a:pt x="182" y="7"/>
                    <a:pt x="182" y="7"/>
                  </a:cubicBezTo>
                  <a:cubicBezTo>
                    <a:pt x="182" y="7"/>
                    <a:pt x="182" y="7"/>
                    <a:pt x="182" y="7"/>
                  </a:cubicBezTo>
                  <a:cubicBezTo>
                    <a:pt x="181" y="7"/>
                    <a:pt x="180" y="7"/>
                    <a:pt x="180" y="8"/>
                  </a:cubicBezTo>
                  <a:cubicBezTo>
                    <a:pt x="180" y="8"/>
                    <a:pt x="180" y="8"/>
                    <a:pt x="180" y="8"/>
                  </a:cubicBezTo>
                  <a:cubicBezTo>
                    <a:pt x="180" y="9"/>
                    <a:pt x="180" y="10"/>
                    <a:pt x="181" y="10"/>
                  </a:cubicBezTo>
                  <a:cubicBezTo>
                    <a:pt x="181" y="10"/>
                    <a:pt x="181" y="10"/>
                    <a:pt x="181" y="10"/>
                  </a:cubicBezTo>
                  <a:cubicBezTo>
                    <a:pt x="181" y="10"/>
                    <a:pt x="181" y="10"/>
                    <a:pt x="181" y="10"/>
                  </a:cubicBezTo>
                  <a:cubicBezTo>
                    <a:pt x="195" y="13"/>
                    <a:pt x="196" y="23"/>
                    <a:pt x="199" y="37"/>
                  </a:cubicBezTo>
                  <a:cubicBezTo>
                    <a:pt x="202" y="55"/>
                    <a:pt x="202" y="55"/>
                    <a:pt x="202" y="55"/>
                  </a:cubicBezTo>
                  <a:cubicBezTo>
                    <a:pt x="208" y="78"/>
                    <a:pt x="210" y="116"/>
                    <a:pt x="193" y="125"/>
                  </a:cubicBezTo>
                  <a:cubicBezTo>
                    <a:pt x="192" y="125"/>
                    <a:pt x="192" y="126"/>
                    <a:pt x="192" y="127"/>
                  </a:cubicBezTo>
                  <a:cubicBezTo>
                    <a:pt x="192" y="128"/>
                    <a:pt x="193" y="128"/>
                    <a:pt x="193" y="128"/>
                  </a:cubicBezTo>
                  <a:cubicBezTo>
                    <a:pt x="216" y="126"/>
                    <a:pt x="218" y="133"/>
                    <a:pt x="224" y="154"/>
                  </a:cubicBezTo>
                  <a:cubicBezTo>
                    <a:pt x="224" y="155"/>
                    <a:pt x="224" y="155"/>
                    <a:pt x="224" y="155"/>
                  </a:cubicBezTo>
                  <a:cubicBezTo>
                    <a:pt x="230" y="178"/>
                    <a:pt x="225" y="198"/>
                    <a:pt x="210" y="209"/>
                  </a:cubicBezTo>
                  <a:cubicBezTo>
                    <a:pt x="204" y="214"/>
                    <a:pt x="195" y="217"/>
                    <a:pt x="184" y="220"/>
                  </a:cubicBezTo>
                  <a:cubicBezTo>
                    <a:pt x="170" y="224"/>
                    <a:pt x="153" y="229"/>
                    <a:pt x="132" y="241"/>
                  </a:cubicBezTo>
                  <a:cubicBezTo>
                    <a:pt x="109" y="255"/>
                    <a:pt x="97" y="246"/>
                    <a:pt x="87" y="240"/>
                  </a:cubicBezTo>
                  <a:cubicBezTo>
                    <a:pt x="83" y="236"/>
                    <a:pt x="79" y="233"/>
                    <a:pt x="75" y="235"/>
                  </a:cubicBezTo>
                  <a:cubicBezTo>
                    <a:pt x="70" y="237"/>
                    <a:pt x="68" y="241"/>
                    <a:pt x="67" y="246"/>
                  </a:cubicBezTo>
                  <a:cubicBezTo>
                    <a:pt x="64" y="253"/>
                    <a:pt x="62" y="261"/>
                    <a:pt x="51" y="267"/>
                  </a:cubicBezTo>
                  <a:cubicBezTo>
                    <a:pt x="31" y="279"/>
                    <a:pt x="11" y="281"/>
                    <a:pt x="10" y="281"/>
                  </a:cubicBezTo>
                  <a:cubicBezTo>
                    <a:pt x="10" y="281"/>
                    <a:pt x="9" y="282"/>
                    <a:pt x="9" y="283"/>
                  </a:cubicBezTo>
                  <a:cubicBezTo>
                    <a:pt x="9" y="283"/>
                    <a:pt x="10" y="284"/>
                    <a:pt x="11" y="284"/>
                  </a:cubicBezTo>
                  <a:cubicBezTo>
                    <a:pt x="12" y="284"/>
                    <a:pt x="32" y="282"/>
                    <a:pt x="52" y="270"/>
                  </a:cubicBezTo>
                  <a:cubicBezTo>
                    <a:pt x="64" y="263"/>
                    <a:pt x="67" y="254"/>
                    <a:pt x="69" y="247"/>
                  </a:cubicBezTo>
                  <a:cubicBezTo>
                    <a:pt x="71" y="243"/>
                    <a:pt x="72" y="239"/>
                    <a:pt x="76" y="238"/>
                  </a:cubicBezTo>
                  <a:cubicBezTo>
                    <a:pt x="78" y="237"/>
                    <a:pt x="82" y="239"/>
                    <a:pt x="86" y="242"/>
                  </a:cubicBezTo>
                  <a:cubicBezTo>
                    <a:pt x="95" y="249"/>
                    <a:pt x="109" y="259"/>
                    <a:pt x="134" y="244"/>
                  </a:cubicBezTo>
                  <a:cubicBezTo>
                    <a:pt x="154" y="232"/>
                    <a:pt x="171" y="227"/>
                    <a:pt x="185" y="223"/>
                  </a:cubicBezTo>
                  <a:cubicBezTo>
                    <a:pt x="195" y="220"/>
                    <a:pt x="205" y="217"/>
                    <a:pt x="212" y="212"/>
                  </a:cubicBezTo>
                  <a:cubicBezTo>
                    <a:pt x="228" y="200"/>
                    <a:pt x="233" y="178"/>
                    <a:pt x="227" y="154"/>
                  </a:cubicBezTo>
                  <a:cubicBezTo>
                    <a:pt x="227" y="154"/>
                    <a:pt x="227" y="154"/>
                    <a:pt x="227" y="154"/>
                  </a:cubicBezTo>
                  <a:cubicBezTo>
                    <a:pt x="221" y="133"/>
                    <a:pt x="218" y="124"/>
                    <a:pt x="198" y="125"/>
                  </a:cubicBezTo>
                  <a:cubicBezTo>
                    <a:pt x="206" y="117"/>
                    <a:pt x="209" y="103"/>
                    <a:pt x="209" y="89"/>
                  </a:cubicBezTo>
                  <a:cubicBezTo>
                    <a:pt x="209" y="76"/>
                    <a:pt x="207" y="63"/>
                    <a:pt x="205" y="54"/>
                  </a:cubicBezTo>
                  <a:cubicBezTo>
                    <a:pt x="202" y="37"/>
                    <a:pt x="202" y="37"/>
                    <a:pt x="202" y="37"/>
                  </a:cubicBezTo>
                  <a:cubicBezTo>
                    <a:pt x="200" y="26"/>
                    <a:pt x="198" y="17"/>
                    <a:pt x="192" y="12"/>
                  </a:cubicBezTo>
                  <a:cubicBezTo>
                    <a:pt x="199" y="12"/>
                    <a:pt x="206" y="11"/>
                    <a:pt x="212" y="8"/>
                  </a:cubicBezTo>
                  <a:cubicBezTo>
                    <a:pt x="210" y="11"/>
                    <a:pt x="209" y="15"/>
                    <a:pt x="209" y="18"/>
                  </a:cubicBezTo>
                  <a:cubicBezTo>
                    <a:pt x="209" y="26"/>
                    <a:pt x="213" y="35"/>
                    <a:pt x="216" y="43"/>
                  </a:cubicBezTo>
                  <a:cubicBezTo>
                    <a:pt x="220" y="53"/>
                    <a:pt x="220" y="53"/>
                    <a:pt x="220" y="53"/>
                  </a:cubicBezTo>
                  <a:cubicBezTo>
                    <a:pt x="223" y="63"/>
                    <a:pt x="224" y="71"/>
                    <a:pt x="225" y="78"/>
                  </a:cubicBezTo>
                  <a:cubicBezTo>
                    <a:pt x="227" y="93"/>
                    <a:pt x="229" y="105"/>
                    <a:pt x="243" y="122"/>
                  </a:cubicBezTo>
                  <a:cubicBezTo>
                    <a:pt x="236" y="127"/>
                    <a:pt x="234" y="133"/>
                    <a:pt x="234" y="137"/>
                  </a:cubicBezTo>
                  <a:cubicBezTo>
                    <a:pt x="234" y="143"/>
                    <a:pt x="236" y="148"/>
                    <a:pt x="239" y="153"/>
                  </a:cubicBezTo>
                  <a:cubicBezTo>
                    <a:pt x="241" y="156"/>
                    <a:pt x="243" y="160"/>
                    <a:pt x="244" y="165"/>
                  </a:cubicBezTo>
                  <a:cubicBezTo>
                    <a:pt x="245" y="169"/>
                    <a:pt x="245" y="173"/>
                    <a:pt x="245" y="176"/>
                  </a:cubicBezTo>
                  <a:cubicBezTo>
                    <a:pt x="245" y="179"/>
                    <a:pt x="245" y="181"/>
                    <a:pt x="245" y="183"/>
                  </a:cubicBezTo>
                  <a:cubicBezTo>
                    <a:pt x="245" y="185"/>
                    <a:pt x="245" y="187"/>
                    <a:pt x="245" y="189"/>
                  </a:cubicBezTo>
                  <a:cubicBezTo>
                    <a:pt x="245" y="199"/>
                    <a:pt x="247" y="207"/>
                    <a:pt x="261" y="213"/>
                  </a:cubicBezTo>
                  <a:cubicBezTo>
                    <a:pt x="272" y="218"/>
                    <a:pt x="287" y="219"/>
                    <a:pt x="301" y="220"/>
                  </a:cubicBezTo>
                  <a:cubicBezTo>
                    <a:pt x="311" y="221"/>
                    <a:pt x="322" y="222"/>
                    <a:pt x="331" y="224"/>
                  </a:cubicBezTo>
                  <a:cubicBezTo>
                    <a:pt x="352" y="228"/>
                    <a:pt x="352" y="228"/>
                    <a:pt x="352" y="228"/>
                  </a:cubicBezTo>
                  <a:cubicBezTo>
                    <a:pt x="363" y="231"/>
                    <a:pt x="375" y="233"/>
                    <a:pt x="384" y="237"/>
                  </a:cubicBezTo>
                  <a:cubicBezTo>
                    <a:pt x="385" y="238"/>
                    <a:pt x="387" y="242"/>
                    <a:pt x="387" y="242"/>
                  </a:cubicBezTo>
                  <a:cubicBezTo>
                    <a:pt x="388" y="244"/>
                    <a:pt x="389" y="245"/>
                    <a:pt x="390" y="247"/>
                  </a:cubicBezTo>
                  <a:cubicBezTo>
                    <a:pt x="381" y="238"/>
                    <a:pt x="370" y="238"/>
                    <a:pt x="359" y="239"/>
                  </a:cubicBezTo>
                  <a:cubicBezTo>
                    <a:pt x="347" y="239"/>
                    <a:pt x="347" y="239"/>
                    <a:pt x="347" y="239"/>
                  </a:cubicBezTo>
                  <a:cubicBezTo>
                    <a:pt x="336" y="239"/>
                    <a:pt x="328" y="236"/>
                    <a:pt x="318" y="234"/>
                  </a:cubicBezTo>
                  <a:cubicBezTo>
                    <a:pt x="309" y="231"/>
                    <a:pt x="309" y="231"/>
                    <a:pt x="309" y="231"/>
                  </a:cubicBezTo>
                  <a:cubicBezTo>
                    <a:pt x="283" y="225"/>
                    <a:pt x="261" y="230"/>
                    <a:pt x="238" y="236"/>
                  </a:cubicBezTo>
                  <a:cubicBezTo>
                    <a:pt x="215" y="241"/>
                    <a:pt x="215" y="241"/>
                    <a:pt x="215" y="241"/>
                  </a:cubicBezTo>
                  <a:cubicBezTo>
                    <a:pt x="205" y="243"/>
                    <a:pt x="196" y="244"/>
                    <a:pt x="188" y="245"/>
                  </a:cubicBezTo>
                  <a:cubicBezTo>
                    <a:pt x="167" y="247"/>
                    <a:pt x="147" y="249"/>
                    <a:pt x="125" y="262"/>
                  </a:cubicBezTo>
                  <a:cubicBezTo>
                    <a:pt x="120" y="264"/>
                    <a:pt x="120" y="264"/>
                    <a:pt x="120" y="264"/>
                  </a:cubicBezTo>
                  <a:cubicBezTo>
                    <a:pt x="102" y="275"/>
                    <a:pt x="81" y="287"/>
                    <a:pt x="62" y="291"/>
                  </a:cubicBezTo>
                  <a:cubicBezTo>
                    <a:pt x="53" y="294"/>
                    <a:pt x="43" y="293"/>
                    <a:pt x="33" y="291"/>
                  </a:cubicBezTo>
                  <a:cubicBezTo>
                    <a:pt x="21" y="290"/>
                    <a:pt x="10" y="289"/>
                    <a:pt x="1" y="293"/>
                  </a:cubicBezTo>
                  <a:cubicBezTo>
                    <a:pt x="0" y="293"/>
                    <a:pt x="0" y="294"/>
                    <a:pt x="0" y="295"/>
                  </a:cubicBezTo>
                  <a:cubicBezTo>
                    <a:pt x="0" y="296"/>
                    <a:pt x="1" y="296"/>
                    <a:pt x="2" y="296"/>
                  </a:cubicBezTo>
                  <a:cubicBezTo>
                    <a:pt x="11" y="292"/>
                    <a:pt x="21" y="293"/>
                    <a:pt x="33" y="294"/>
                  </a:cubicBezTo>
                  <a:cubicBezTo>
                    <a:pt x="43" y="296"/>
                    <a:pt x="53" y="297"/>
                    <a:pt x="62" y="294"/>
                  </a:cubicBezTo>
                  <a:cubicBezTo>
                    <a:pt x="82" y="290"/>
                    <a:pt x="103" y="278"/>
                    <a:pt x="121" y="267"/>
                  </a:cubicBezTo>
                  <a:cubicBezTo>
                    <a:pt x="126" y="264"/>
                    <a:pt x="126" y="264"/>
                    <a:pt x="126" y="264"/>
                  </a:cubicBezTo>
                  <a:cubicBezTo>
                    <a:pt x="148" y="252"/>
                    <a:pt x="167" y="250"/>
                    <a:pt x="188" y="248"/>
                  </a:cubicBezTo>
                  <a:cubicBezTo>
                    <a:pt x="197" y="247"/>
                    <a:pt x="206" y="246"/>
                    <a:pt x="215" y="244"/>
                  </a:cubicBezTo>
                  <a:cubicBezTo>
                    <a:pt x="239" y="239"/>
                    <a:pt x="239" y="239"/>
                    <a:pt x="239" y="239"/>
                  </a:cubicBezTo>
                  <a:cubicBezTo>
                    <a:pt x="262" y="233"/>
                    <a:pt x="283" y="228"/>
                    <a:pt x="308" y="234"/>
                  </a:cubicBezTo>
                  <a:cubicBezTo>
                    <a:pt x="318" y="237"/>
                    <a:pt x="318" y="237"/>
                    <a:pt x="318" y="237"/>
                  </a:cubicBezTo>
                  <a:cubicBezTo>
                    <a:pt x="327" y="239"/>
                    <a:pt x="335" y="242"/>
                    <a:pt x="347" y="242"/>
                  </a:cubicBezTo>
                  <a:cubicBezTo>
                    <a:pt x="359" y="242"/>
                    <a:pt x="359" y="242"/>
                    <a:pt x="359" y="242"/>
                  </a:cubicBezTo>
                  <a:cubicBezTo>
                    <a:pt x="372" y="241"/>
                    <a:pt x="383" y="241"/>
                    <a:pt x="391" y="253"/>
                  </a:cubicBezTo>
                  <a:cubicBezTo>
                    <a:pt x="391" y="254"/>
                    <a:pt x="392" y="254"/>
                    <a:pt x="393" y="254"/>
                  </a:cubicBezTo>
                  <a:cubicBezTo>
                    <a:pt x="393" y="254"/>
                    <a:pt x="394" y="253"/>
                    <a:pt x="394" y="252"/>
                  </a:cubicBezTo>
                  <a:cubicBezTo>
                    <a:pt x="394" y="247"/>
                    <a:pt x="392" y="244"/>
                    <a:pt x="390" y="240"/>
                  </a:cubicBezTo>
                  <a:cubicBezTo>
                    <a:pt x="387" y="235"/>
                    <a:pt x="387" y="235"/>
                    <a:pt x="387" y="235"/>
                  </a:cubicBezTo>
                  <a:cubicBezTo>
                    <a:pt x="387" y="234"/>
                    <a:pt x="386" y="234"/>
                    <a:pt x="386" y="234"/>
                  </a:cubicBezTo>
                  <a:cubicBezTo>
                    <a:pt x="376" y="230"/>
                    <a:pt x="364" y="228"/>
                    <a:pt x="352" y="225"/>
                  </a:cubicBezTo>
                  <a:cubicBezTo>
                    <a:pt x="332" y="221"/>
                    <a:pt x="332" y="221"/>
                    <a:pt x="332" y="221"/>
                  </a:cubicBezTo>
                  <a:cubicBezTo>
                    <a:pt x="323" y="219"/>
                    <a:pt x="312" y="218"/>
                    <a:pt x="301" y="217"/>
                  </a:cubicBezTo>
                  <a:cubicBezTo>
                    <a:pt x="287" y="216"/>
                    <a:pt x="273" y="215"/>
                    <a:pt x="262" y="211"/>
                  </a:cubicBezTo>
                  <a:cubicBezTo>
                    <a:pt x="247" y="204"/>
                    <a:pt x="247" y="195"/>
                    <a:pt x="248" y="183"/>
                  </a:cubicBezTo>
                  <a:cubicBezTo>
                    <a:pt x="248" y="177"/>
                    <a:pt x="249" y="171"/>
                    <a:pt x="247" y="164"/>
                  </a:cubicBezTo>
                  <a:cubicBezTo>
                    <a:pt x="246" y="159"/>
                    <a:pt x="244" y="155"/>
                    <a:pt x="242" y="151"/>
                  </a:cubicBezTo>
                  <a:cubicBezTo>
                    <a:pt x="237" y="141"/>
                    <a:pt x="233" y="134"/>
                    <a:pt x="246" y="123"/>
                  </a:cubicBezTo>
                  <a:cubicBezTo>
                    <a:pt x="246" y="123"/>
                    <a:pt x="247" y="123"/>
                    <a:pt x="247" y="122"/>
                  </a:cubicBezTo>
                  <a:cubicBezTo>
                    <a:pt x="247" y="122"/>
                    <a:pt x="246" y="121"/>
                    <a:pt x="246" y="121"/>
                  </a:cubicBezTo>
                  <a:cubicBezTo>
                    <a:pt x="232" y="105"/>
                    <a:pt x="230" y="93"/>
                    <a:pt x="228" y="78"/>
                  </a:cubicBezTo>
                  <a:cubicBezTo>
                    <a:pt x="227" y="70"/>
                    <a:pt x="226" y="62"/>
                    <a:pt x="223" y="52"/>
                  </a:cubicBezTo>
                  <a:cubicBezTo>
                    <a:pt x="219" y="42"/>
                    <a:pt x="219" y="42"/>
                    <a:pt x="219" y="42"/>
                  </a:cubicBezTo>
                  <a:cubicBezTo>
                    <a:pt x="213" y="28"/>
                    <a:pt x="207" y="13"/>
                    <a:pt x="220" y="3"/>
                  </a:cubicBezTo>
                  <a:cubicBezTo>
                    <a:pt x="220" y="3"/>
                    <a:pt x="220" y="2"/>
                    <a:pt x="220" y="1"/>
                  </a:cubicBezTo>
                  <a:cubicBezTo>
                    <a:pt x="219" y="1"/>
                    <a:pt x="218" y="0"/>
                    <a:pt x="218"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74" name="Freeform 541">
              <a:extLst>
                <a:ext uri="{FF2B5EF4-FFF2-40B4-BE49-F238E27FC236}">
                  <a16:creationId xmlns:a16="http://schemas.microsoft.com/office/drawing/2014/main" id="{0D0849DE-224D-4BBF-5BAA-B98D5ACC446B}"/>
                </a:ext>
              </a:extLst>
            </p:cNvPr>
            <p:cNvSpPr>
              <a:spLocks noEditPoints="1"/>
            </p:cNvSpPr>
            <p:nvPr/>
          </p:nvSpPr>
          <p:spPr bwMode="auto">
            <a:xfrm>
              <a:off x="2077" y="957"/>
              <a:ext cx="1378" cy="916"/>
            </a:xfrm>
            <a:custGeom>
              <a:avLst/>
              <a:gdLst>
                <a:gd name="T0" fmla="*/ 2828 w 457"/>
                <a:gd name="T1" fmla="*/ 929 h 285"/>
                <a:gd name="T2" fmla="*/ 27 w 457"/>
                <a:gd name="T3" fmla="*/ 2057 h 285"/>
                <a:gd name="T4" fmla="*/ 573 w 457"/>
                <a:gd name="T5" fmla="*/ 1993 h 285"/>
                <a:gd name="T6" fmla="*/ 3127 w 457"/>
                <a:gd name="T7" fmla="*/ 2623 h 285"/>
                <a:gd name="T8" fmla="*/ 3208 w 457"/>
                <a:gd name="T9" fmla="*/ 1890 h 285"/>
                <a:gd name="T10" fmla="*/ 5455 w 457"/>
                <a:gd name="T11" fmla="*/ 495 h 285"/>
                <a:gd name="T12" fmla="*/ 6800 w 457"/>
                <a:gd name="T13" fmla="*/ 1662 h 285"/>
                <a:gd name="T14" fmla="*/ 7264 w 457"/>
                <a:gd name="T15" fmla="*/ 2128 h 285"/>
                <a:gd name="T16" fmla="*/ 7430 w 457"/>
                <a:gd name="T17" fmla="*/ 4082 h 285"/>
                <a:gd name="T18" fmla="*/ 6447 w 457"/>
                <a:gd name="T19" fmla="*/ 6569 h 285"/>
                <a:gd name="T20" fmla="*/ 5156 w 457"/>
                <a:gd name="T21" fmla="*/ 6643 h 285"/>
                <a:gd name="T22" fmla="*/ 6745 w 457"/>
                <a:gd name="T23" fmla="*/ 6910 h 285"/>
                <a:gd name="T24" fmla="*/ 6938 w 457"/>
                <a:gd name="T25" fmla="*/ 8771 h 285"/>
                <a:gd name="T26" fmla="*/ 5783 w 457"/>
                <a:gd name="T27" fmla="*/ 8729 h 285"/>
                <a:gd name="T28" fmla="*/ 9100 w 457"/>
                <a:gd name="T29" fmla="*/ 9192 h 285"/>
                <a:gd name="T30" fmla="*/ 8666 w 457"/>
                <a:gd name="T31" fmla="*/ 8864 h 285"/>
                <a:gd name="T32" fmla="*/ 7837 w 457"/>
                <a:gd name="T33" fmla="*/ 8337 h 285"/>
                <a:gd name="T34" fmla="*/ 8256 w 457"/>
                <a:gd name="T35" fmla="*/ 6508 h 285"/>
                <a:gd name="T36" fmla="*/ 8202 w 457"/>
                <a:gd name="T37" fmla="*/ 6103 h 285"/>
                <a:gd name="T38" fmla="*/ 7565 w 457"/>
                <a:gd name="T39" fmla="*/ 5384 h 285"/>
                <a:gd name="T40" fmla="*/ 7728 w 457"/>
                <a:gd name="T41" fmla="*/ 2385 h 285"/>
                <a:gd name="T42" fmla="*/ 8693 w 457"/>
                <a:gd name="T43" fmla="*/ 527 h 285"/>
                <a:gd name="T44" fmla="*/ 12474 w 457"/>
                <a:gd name="T45" fmla="*/ 1694 h 285"/>
                <a:gd name="T46" fmla="*/ 12529 w 457"/>
                <a:gd name="T47" fmla="*/ 1623 h 285"/>
                <a:gd name="T48" fmla="*/ 8419 w 457"/>
                <a:gd name="T49" fmla="*/ 196 h 285"/>
                <a:gd name="T50" fmla="*/ 4909 w 457"/>
                <a:gd name="T51" fmla="*/ 196 h 285"/>
                <a:gd name="T52" fmla="*/ 4936 w 457"/>
                <a:gd name="T53" fmla="*/ 299 h 285"/>
                <a:gd name="T54" fmla="*/ 7511 w 457"/>
                <a:gd name="T55" fmla="*/ 1096 h 285"/>
                <a:gd name="T56" fmla="*/ 8500 w 457"/>
                <a:gd name="T57" fmla="*/ 299 h 285"/>
                <a:gd name="T58" fmla="*/ 11594 w 457"/>
                <a:gd name="T59" fmla="*/ 868 h 285"/>
                <a:gd name="T60" fmla="*/ 7728 w 457"/>
                <a:gd name="T61" fmla="*/ 2025 h 285"/>
                <a:gd name="T62" fmla="*/ 7538 w 457"/>
                <a:gd name="T63" fmla="*/ 4246 h 285"/>
                <a:gd name="T64" fmla="*/ 7647 w 457"/>
                <a:gd name="T65" fmla="*/ 6042 h 285"/>
                <a:gd name="T66" fmla="*/ 8693 w 457"/>
                <a:gd name="T67" fmla="*/ 6341 h 285"/>
                <a:gd name="T68" fmla="*/ 7701 w 457"/>
                <a:gd name="T69" fmla="*/ 7932 h 285"/>
                <a:gd name="T70" fmla="*/ 8283 w 457"/>
                <a:gd name="T71" fmla="*/ 8832 h 285"/>
                <a:gd name="T72" fmla="*/ 9155 w 457"/>
                <a:gd name="T73" fmla="*/ 9028 h 285"/>
                <a:gd name="T74" fmla="*/ 5838 w 457"/>
                <a:gd name="T75" fmla="*/ 8832 h 285"/>
                <a:gd name="T76" fmla="*/ 6664 w 457"/>
                <a:gd name="T77" fmla="*/ 8864 h 285"/>
                <a:gd name="T78" fmla="*/ 7291 w 457"/>
                <a:gd name="T79" fmla="*/ 6868 h 285"/>
                <a:gd name="T80" fmla="*/ 5346 w 457"/>
                <a:gd name="T81" fmla="*/ 6839 h 285"/>
                <a:gd name="T82" fmla="*/ 6190 w 457"/>
                <a:gd name="T83" fmla="*/ 6737 h 285"/>
                <a:gd name="T84" fmla="*/ 7101 w 457"/>
                <a:gd name="T85" fmla="*/ 6103 h 285"/>
                <a:gd name="T86" fmla="*/ 7400 w 457"/>
                <a:gd name="T87" fmla="*/ 2356 h 285"/>
                <a:gd name="T88" fmla="*/ 6884 w 457"/>
                <a:gd name="T89" fmla="*/ 1559 h 285"/>
                <a:gd name="T90" fmla="*/ 5455 w 457"/>
                <a:gd name="T91" fmla="*/ 402 h 285"/>
                <a:gd name="T92" fmla="*/ 3127 w 457"/>
                <a:gd name="T93" fmla="*/ 1662 h 285"/>
                <a:gd name="T94" fmla="*/ 3127 w 457"/>
                <a:gd name="T95" fmla="*/ 2427 h 285"/>
                <a:gd name="T96" fmla="*/ 911 w 457"/>
                <a:gd name="T97" fmla="*/ 1797 h 285"/>
                <a:gd name="T98" fmla="*/ 1426 w 457"/>
                <a:gd name="T99" fmla="*/ 1456 h 285"/>
                <a:gd name="T100" fmla="*/ 2883 w 457"/>
                <a:gd name="T101" fmla="*/ 993 h 285"/>
                <a:gd name="T102" fmla="*/ 911 w 457"/>
                <a:gd name="T103" fmla="*/ 1797 h 285"/>
                <a:gd name="T104" fmla="*/ 938 w 457"/>
                <a:gd name="T105" fmla="*/ 1890 h 2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57" h="285">
                  <a:moveTo>
                    <a:pt x="179" y="6"/>
                  </a:moveTo>
                  <a:cubicBezTo>
                    <a:pt x="172" y="8"/>
                    <a:pt x="163" y="9"/>
                    <a:pt x="154" y="10"/>
                  </a:cubicBezTo>
                  <a:cubicBezTo>
                    <a:pt x="132" y="13"/>
                    <a:pt x="110" y="15"/>
                    <a:pt x="103" y="28"/>
                  </a:cubicBezTo>
                  <a:cubicBezTo>
                    <a:pt x="100" y="27"/>
                    <a:pt x="89" y="25"/>
                    <a:pt x="73" y="32"/>
                  </a:cubicBezTo>
                  <a:cubicBezTo>
                    <a:pt x="51" y="41"/>
                    <a:pt x="51" y="41"/>
                    <a:pt x="51" y="41"/>
                  </a:cubicBezTo>
                  <a:cubicBezTo>
                    <a:pt x="35" y="47"/>
                    <a:pt x="15" y="55"/>
                    <a:pt x="1" y="62"/>
                  </a:cubicBezTo>
                  <a:cubicBezTo>
                    <a:pt x="1" y="62"/>
                    <a:pt x="0" y="63"/>
                    <a:pt x="1" y="64"/>
                  </a:cubicBezTo>
                  <a:cubicBezTo>
                    <a:pt x="1" y="64"/>
                    <a:pt x="2" y="65"/>
                    <a:pt x="3" y="64"/>
                  </a:cubicBezTo>
                  <a:cubicBezTo>
                    <a:pt x="8" y="62"/>
                    <a:pt x="15" y="61"/>
                    <a:pt x="21" y="60"/>
                  </a:cubicBezTo>
                  <a:cubicBezTo>
                    <a:pt x="34" y="57"/>
                    <a:pt x="34" y="57"/>
                    <a:pt x="34" y="57"/>
                  </a:cubicBezTo>
                  <a:cubicBezTo>
                    <a:pt x="36" y="56"/>
                    <a:pt x="36" y="56"/>
                    <a:pt x="36" y="56"/>
                  </a:cubicBezTo>
                  <a:cubicBezTo>
                    <a:pt x="76" y="43"/>
                    <a:pt x="91" y="38"/>
                    <a:pt x="114" y="79"/>
                  </a:cubicBezTo>
                  <a:cubicBezTo>
                    <a:pt x="114" y="79"/>
                    <a:pt x="115" y="80"/>
                    <a:pt x="115" y="79"/>
                  </a:cubicBezTo>
                  <a:cubicBezTo>
                    <a:pt x="116" y="79"/>
                    <a:pt x="116" y="79"/>
                    <a:pt x="116" y="78"/>
                  </a:cubicBezTo>
                  <a:cubicBezTo>
                    <a:pt x="117" y="70"/>
                    <a:pt x="117" y="64"/>
                    <a:pt x="117" y="57"/>
                  </a:cubicBezTo>
                  <a:cubicBezTo>
                    <a:pt x="116" y="43"/>
                    <a:pt x="116" y="34"/>
                    <a:pt x="135" y="26"/>
                  </a:cubicBezTo>
                  <a:cubicBezTo>
                    <a:pt x="147" y="22"/>
                    <a:pt x="159" y="20"/>
                    <a:pt x="172" y="19"/>
                  </a:cubicBezTo>
                  <a:cubicBezTo>
                    <a:pt x="181" y="18"/>
                    <a:pt x="190" y="17"/>
                    <a:pt x="199" y="15"/>
                  </a:cubicBezTo>
                  <a:cubicBezTo>
                    <a:pt x="224" y="9"/>
                    <a:pt x="240" y="18"/>
                    <a:pt x="247" y="28"/>
                  </a:cubicBezTo>
                  <a:cubicBezTo>
                    <a:pt x="251" y="35"/>
                    <a:pt x="252" y="42"/>
                    <a:pt x="247" y="49"/>
                  </a:cubicBezTo>
                  <a:cubicBezTo>
                    <a:pt x="247" y="49"/>
                    <a:pt x="247" y="50"/>
                    <a:pt x="248" y="50"/>
                  </a:cubicBezTo>
                  <a:cubicBezTo>
                    <a:pt x="248" y="51"/>
                    <a:pt x="249" y="51"/>
                    <a:pt x="249" y="51"/>
                  </a:cubicBezTo>
                  <a:cubicBezTo>
                    <a:pt x="253" y="49"/>
                    <a:pt x="255" y="49"/>
                    <a:pt x="257" y="50"/>
                  </a:cubicBezTo>
                  <a:cubicBezTo>
                    <a:pt x="261" y="52"/>
                    <a:pt x="263" y="58"/>
                    <a:pt x="265" y="64"/>
                  </a:cubicBezTo>
                  <a:cubicBezTo>
                    <a:pt x="266" y="67"/>
                    <a:pt x="266" y="70"/>
                    <a:pt x="268" y="72"/>
                  </a:cubicBezTo>
                  <a:cubicBezTo>
                    <a:pt x="272" y="87"/>
                    <a:pt x="271" y="94"/>
                    <a:pt x="271" y="107"/>
                  </a:cubicBezTo>
                  <a:cubicBezTo>
                    <a:pt x="271" y="123"/>
                    <a:pt x="271" y="123"/>
                    <a:pt x="271" y="123"/>
                  </a:cubicBezTo>
                  <a:cubicBezTo>
                    <a:pt x="271" y="148"/>
                    <a:pt x="265" y="179"/>
                    <a:pt x="258" y="182"/>
                  </a:cubicBezTo>
                  <a:cubicBezTo>
                    <a:pt x="254" y="183"/>
                    <a:pt x="251" y="186"/>
                    <a:pt x="248" y="189"/>
                  </a:cubicBezTo>
                  <a:cubicBezTo>
                    <a:pt x="244" y="193"/>
                    <a:pt x="240" y="198"/>
                    <a:pt x="235" y="198"/>
                  </a:cubicBezTo>
                  <a:cubicBezTo>
                    <a:pt x="233" y="198"/>
                    <a:pt x="229" y="199"/>
                    <a:pt x="225" y="200"/>
                  </a:cubicBezTo>
                  <a:cubicBezTo>
                    <a:pt x="217" y="203"/>
                    <a:pt x="206" y="206"/>
                    <a:pt x="199" y="201"/>
                  </a:cubicBezTo>
                  <a:cubicBezTo>
                    <a:pt x="195" y="199"/>
                    <a:pt x="190" y="197"/>
                    <a:pt x="188" y="200"/>
                  </a:cubicBezTo>
                  <a:cubicBezTo>
                    <a:pt x="186" y="202"/>
                    <a:pt x="188" y="205"/>
                    <a:pt x="193" y="209"/>
                  </a:cubicBezTo>
                  <a:cubicBezTo>
                    <a:pt x="199" y="214"/>
                    <a:pt x="232" y="211"/>
                    <a:pt x="245" y="208"/>
                  </a:cubicBezTo>
                  <a:cubicBezTo>
                    <a:pt x="245" y="208"/>
                    <a:pt x="246" y="208"/>
                    <a:pt x="246" y="208"/>
                  </a:cubicBezTo>
                  <a:cubicBezTo>
                    <a:pt x="256" y="206"/>
                    <a:pt x="260" y="205"/>
                    <a:pt x="263" y="208"/>
                  </a:cubicBezTo>
                  <a:cubicBezTo>
                    <a:pt x="270" y="218"/>
                    <a:pt x="277" y="250"/>
                    <a:pt x="269" y="258"/>
                  </a:cubicBezTo>
                  <a:cubicBezTo>
                    <a:pt x="263" y="263"/>
                    <a:pt x="259" y="263"/>
                    <a:pt x="253" y="264"/>
                  </a:cubicBezTo>
                  <a:cubicBezTo>
                    <a:pt x="243" y="264"/>
                    <a:pt x="243" y="264"/>
                    <a:pt x="243" y="264"/>
                  </a:cubicBezTo>
                  <a:cubicBezTo>
                    <a:pt x="243" y="264"/>
                    <a:pt x="237" y="264"/>
                    <a:pt x="237" y="264"/>
                  </a:cubicBezTo>
                  <a:cubicBezTo>
                    <a:pt x="222" y="261"/>
                    <a:pt x="215" y="260"/>
                    <a:pt x="211" y="263"/>
                  </a:cubicBezTo>
                  <a:cubicBezTo>
                    <a:pt x="210" y="266"/>
                    <a:pt x="210" y="266"/>
                    <a:pt x="210" y="266"/>
                  </a:cubicBezTo>
                  <a:cubicBezTo>
                    <a:pt x="210" y="274"/>
                    <a:pt x="230" y="285"/>
                    <a:pt x="273" y="285"/>
                  </a:cubicBezTo>
                  <a:cubicBezTo>
                    <a:pt x="286" y="285"/>
                    <a:pt x="316" y="285"/>
                    <a:pt x="332" y="277"/>
                  </a:cubicBezTo>
                  <a:cubicBezTo>
                    <a:pt x="337" y="275"/>
                    <a:pt x="338" y="272"/>
                    <a:pt x="337" y="271"/>
                  </a:cubicBezTo>
                  <a:cubicBezTo>
                    <a:pt x="336" y="269"/>
                    <a:pt x="333" y="267"/>
                    <a:pt x="329" y="269"/>
                  </a:cubicBezTo>
                  <a:cubicBezTo>
                    <a:pt x="326" y="270"/>
                    <a:pt x="322" y="268"/>
                    <a:pt x="316" y="267"/>
                  </a:cubicBezTo>
                  <a:cubicBezTo>
                    <a:pt x="312" y="266"/>
                    <a:pt x="308" y="264"/>
                    <a:pt x="303" y="263"/>
                  </a:cubicBezTo>
                  <a:cubicBezTo>
                    <a:pt x="303" y="263"/>
                    <a:pt x="296" y="262"/>
                    <a:pt x="296" y="262"/>
                  </a:cubicBezTo>
                  <a:cubicBezTo>
                    <a:pt x="289" y="260"/>
                    <a:pt x="287" y="260"/>
                    <a:pt x="286" y="251"/>
                  </a:cubicBezTo>
                  <a:cubicBezTo>
                    <a:pt x="286" y="248"/>
                    <a:pt x="285" y="243"/>
                    <a:pt x="284" y="239"/>
                  </a:cubicBezTo>
                  <a:cubicBezTo>
                    <a:pt x="282" y="229"/>
                    <a:pt x="280" y="217"/>
                    <a:pt x="283" y="207"/>
                  </a:cubicBezTo>
                  <a:cubicBezTo>
                    <a:pt x="286" y="197"/>
                    <a:pt x="297" y="195"/>
                    <a:pt x="301" y="196"/>
                  </a:cubicBezTo>
                  <a:cubicBezTo>
                    <a:pt x="304" y="196"/>
                    <a:pt x="318" y="197"/>
                    <a:pt x="320" y="192"/>
                  </a:cubicBezTo>
                  <a:cubicBezTo>
                    <a:pt x="321" y="190"/>
                    <a:pt x="320" y="188"/>
                    <a:pt x="317" y="187"/>
                  </a:cubicBezTo>
                  <a:cubicBezTo>
                    <a:pt x="314" y="184"/>
                    <a:pt x="306" y="184"/>
                    <a:pt x="299" y="184"/>
                  </a:cubicBezTo>
                  <a:cubicBezTo>
                    <a:pt x="292" y="184"/>
                    <a:pt x="283" y="184"/>
                    <a:pt x="282" y="181"/>
                  </a:cubicBezTo>
                  <a:cubicBezTo>
                    <a:pt x="279" y="174"/>
                    <a:pt x="279" y="174"/>
                    <a:pt x="279" y="174"/>
                  </a:cubicBezTo>
                  <a:cubicBezTo>
                    <a:pt x="277" y="170"/>
                    <a:pt x="275" y="167"/>
                    <a:pt x="276" y="162"/>
                  </a:cubicBezTo>
                  <a:cubicBezTo>
                    <a:pt x="278" y="153"/>
                    <a:pt x="278" y="144"/>
                    <a:pt x="278" y="128"/>
                  </a:cubicBezTo>
                  <a:cubicBezTo>
                    <a:pt x="278" y="128"/>
                    <a:pt x="278" y="115"/>
                    <a:pt x="278" y="115"/>
                  </a:cubicBezTo>
                  <a:cubicBezTo>
                    <a:pt x="278" y="100"/>
                    <a:pt x="278" y="88"/>
                    <a:pt x="282" y="72"/>
                  </a:cubicBezTo>
                  <a:cubicBezTo>
                    <a:pt x="283" y="70"/>
                    <a:pt x="284" y="66"/>
                    <a:pt x="285" y="61"/>
                  </a:cubicBezTo>
                  <a:cubicBezTo>
                    <a:pt x="287" y="47"/>
                    <a:pt x="291" y="25"/>
                    <a:pt x="314" y="17"/>
                  </a:cubicBezTo>
                  <a:cubicBezTo>
                    <a:pt x="317" y="16"/>
                    <a:pt x="317" y="16"/>
                    <a:pt x="317" y="16"/>
                  </a:cubicBezTo>
                  <a:cubicBezTo>
                    <a:pt x="335" y="13"/>
                    <a:pt x="400" y="20"/>
                    <a:pt x="422" y="29"/>
                  </a:cubicBezTo>
                  <a:cubicBezTo>
                    <a:pt x="438" y="35"/>
                    <a:pt x="448" y="42"/>
                    <a:pt x="453" y="50"/>
                  </a:cubicBezTo>
                  <a:cubicBezTo>
                    <a:pt x="454" y="51"/>
                    <a:pt x="454" y="51"/>
                    <a:pt x="455" y="51"/>
                  </a:cubicBezTo>
                  <a:cubicBezTo>
                    <a:pt x="456" y="51"/>
                    <a:pt x="456" y="51"/>
                    <a:pt x="456" y="51"/>
                  </a:cubicBezTo>
                  <a:cubicBezTo>
                    <a:pt x="456" y="51"/>
                    <a:pt x="457" y="50"/>
                    <a:pt x="457" y="50"/>
                  </a:cubicBezTo>
                  <a:cubicBezTo>
                    <a:pt x="457" y="50"/>
                    <a:pt x="457" y="49"/>
                    <a:pt x="457" y="49"/>
                  </a:cubicBezTo>
                  <a:cubicBezTo>
                    <a:pt x="456" y="47"/>
                    <a:pt x="436" y="20"/>
                    <a:pt x="404" y="14"/>
                  </a:cubicBezTo>
                  <a:cubicBezTo>
                    <a:pt x="370" y="8"/>
                    <a:pt x="327" y="4"/>
                    <a:pt x="310" y="6"/>
                  </a:cubicBezTo>
                  <a:cubicBezTo>
                    <a:pt x="307" y="6"/>
                    <a:pt x="307" y="6"/>
                    <a:pt x="307" y="6"/>
                  </a:cubicBezTo>
                  <a:cubicBezTo>
                    <a:pt x="291" y="8"/>
                    <a:pt x="280" y="9"/>
                    <a:pt x="273" y="27"/>
                  </a:cubicBezTo>
                  <a:cubicBezTo>
                    <a:pt x="270" y="19"/>
                    <a:pt x="260" y="11"/>
                    <a:pt x="248" y="6"/>
                  </a:cubicBezTo>
                  <a:cubicBezTo>
                    <a:pt x="234" y="0"/>
                    <a:pt x="204" y="0"/>
                    <a:pt x="179" y="6"/>
                  </a:cubicBezTo>
                  <a:close/>
                  <a:moveTo>
                    <a:pt x="105" y="30"/>
                  </a:moveTo>
                  <a:cubicBezTo>
                    <a:pt x="110" y="18"/>
                    <a:pt x="134" y="15"/>
                    <a:pt x="154" y="13"/>
                  </a:cubicBezTo>
                  <a:cubicBezTo>
                    <a:pt x="164" y="12"/>
                    <a:pt x="173" y="11"/>
                    <a:pt x="180" y="9"/>
                  </a:cubicBezTo>
                  <a:cubicBezTo>
                    <a:pt x="204" y="3"/>
                    <a:pt x="233" y="3"/>
                    <a:pt x="247" y="9"/>
                  </a:cubicBezTo>
                  <a:cubicBezTo>
                    <a:pt x="260" y="14"/>
                    <a:pt x="270" y="24"/>
                    <a:pt x="272" y="32"/>
                  </a:cubicBezTo>
                  <a:cubicBezTo>
                    <a:pt x="272" y="32"/>
                    <a:pt x="273" y="33"/>
                    <a:pt x="274" y="33"/>
                  </a:cubicBezTo>
                  <a:cubicBezTo>
                    <a:pt x="274" y="33"/>
                    <a:pt x="275" y="32"/>
                    <a:pt x="275" y="32"/>
                  </a:cubicBezTo>
                  <a:cubicBezTo>
                    <a:pt x="281" y="12"/>
                    <a:pt x="290" y="11"/>
                    <a:pt x="307" y="9"/>
                  </a:cubicBezTo>
                  <a:cubicBezTo>
                    <a:pt x="310" y="9"/>
                    <a:pt x="310" y="9"/>
                    <a:pt x="310" y="9"/>
                  </a:cubicBezTo>
                  <a:cubicBezTo>
                    <a:pt x="327" y="7"/>
                    <a:pt x="370" y="11"/>
                    <a:pt x="403" y="17"/>
                  </a:cubicBezTo>
                  <a:cubicBezTo>
                    <a:pt x="416" y="19"/>
                    <a:pt x="426" y="25"/>
                    <a:pt x="435" y="31"/>
                  </a:cubicBezTo>
                  <a:cubicBezTo>
                    <a:pt x="431" y="29"/>
                    <a:pt x="427" y="28"/>
                    <a:pt x="423" y="26"/>
                  </a:cubicBezTo>
                  <a:cubicBezTo>
                    <a:pt x="400" y="17"/>
                    <a:pt x="335" y="10"/>
                    <a:pt x="316" y="13"/>
                  </a:cubicBezTo>
                  <a:cubicBezTo>
                    <a:pt x="313" y="14"/>
                    <a:pt x="313" y="14"/>
                    <a:pt x="313" y="14"/>
                  </a:cubicBezTo>
                  <a:cubicBezTo>
                    <a:pt x="288" y="22"/>
                    <a:pt x="284" y="46"/>
                    <a:pt x="282" y="61"/>
                  </a:cubicBezTo>
                  <a:cubicBezTo>
                    <a:pt x="281" y="65"/>
                    <a:pt x="280" y="69"/>
                    <a:pt x="280" y="71"/>
                  </a:cubicBezTo>
                  <a:cubicBezTo>
                    <a:pt x="275" y="88"/>
                    <a:pt x="275" y="99"/>
                    <a:pt x="275" y="115"/>
                  </a:cubicBezTo>
                  <a:cubicBezTo>
                    <a:pt x="275" y="128"/>
                    <a:pt x="275" y="128"/>
                    <a:pt x="275" y="128"/>
                  </a:cubicBezTo>
                  <a:cubicBezTo>
                    <a:pt x="275" y="143"/>
                    <a:pt x="275" y="152"/>
                    <a:pt x="273" y="161"/>
                  </a:cubicBezTo>
                  <a:cubicBezTo>
                    <a:pt x="272" y="168"/>
                    <a:pt x="274" y="171"/>
                    <a:pt x="276" y="175"/>
                  </a:cubicBezTo>
                  <a:cubicBezTo>
                    <a:pt x="279" y="182"/>
                    <a:pt x="279" y="182"/>
                    <a:pt x="279" y="182"/>
                  </a:cubicBezTo>
                  <a:cubicBezTo>
                    <a:pt x="281" y="187"/>
                    <a:pt x="290" y="187"/>
                    <a:pt x="299" y="187"/>
                  </a:cubicBezTo>
                  <a:cubicBezTo>
                    <a:pt x="306" y="187"/>
                    <a:pt x="313" y="187"/>
                    <a:pt x="316" y="189"/>
                  </a:cubicBezTo>
                  <a:cubicBezTo>
                    <a:pt x="317" y="190"/>
                    <a:pt x="317" y="191"/>
                    <a:pt x="317" y="191"/>
                  </a:cubicBezTo>
                  <a:cubicBezTo>
                    <a:pt x="317" y="192"/>
                    <a:pt x="312" y="193"/>
                    <a:pt x="301" y="193"/>
                  </a:cubicBezTo>
                  <a:cubicBezTo>
                    <a:pt x="294" y="192"/>
                    <a:pt x="284" y="195"/>
                    <a:pt x="280" y="206"/>
                  </a:cubicBezTo>
                  <a:cubicBezTo>
                    <a:pt x="277" y="217"/>
                    <a:pt x="279" y="229"/>
                    <a:pt x="281" y="239"/>
                  </a:cubicBezTo>
                  <a:cubicBezTo>
                    <a:pt x="282" y="244"/>
                    <a:pt x="283" y="248"/>
                    <a:pt x="283" y="252"/>
                  </a:cubicBezTo>
                  <a:cubicBezTo>
                    <a:pt x="284" y="262"/>
                    <a:pt x="287" y="263"/>
                    <a:pt x="295" y="265"/>
                  </a:cubicBezTo>
                  <a:cubicBezTo>
                    <a:pt x="302" y="266"/>
                    <a:pt x="302" y="266"/>
                    <a:pt x="302" y="266"/>
                  </a:cubicBezTo>
                  <a:cubicBezTo>
                    <a:pt x="307" y="267"/>
                    <a:pt x="312" y="268"/>
                    <a:pt x="315" y="270"/>
                  </a:cubicBezTo>
                  <a:cubicBezTo>
                    <a:pt x="321" y="271"/>
                    <a:pt x="326" y="273"/>
                    <a:pt x="330" y="271"/>
                  </a:cubicBezTo>
                  <a:cubicBezTo>
                    <a:pt x="333" y="271"/>
                    <a:pt x="334" y="271"/>
                    <a:pt x="334" y="272"/>
                  </a:cubicBezTo>
                  <a:cubicBezTo>
                    <a:pt x="334" y="272"/>
                    <a:pt x="334" y="273"/>
                    <a:pt x="331" y="274"/>
                  </a:cubicBezTo>
                  <a:cubicBezTo>
                    <a:pt x="315" y="282"/>
                    <a:pt x="286" y="282"/>
                    <a:pt x="273" y="282"/>
                  </a:cubicBezTo>
                  <a:cubicBezTo>
                    <a:pt x="228" y="282"/>
                    <a:pt x="213" y="270"/>
                    <a:pt x="213" y="266"/>
                  </a:cubicBezTo>
                  <a:cubicBezTo>
                    <a:pt x="213" y="265"/>
                    <a:pt x="213" y="265"/>
                    <a:pt x="213" y="265"/>
                  </a:cubicBezTo>
                  <a:cubicBezTo>
                    <a:pt x="216" y="264"/>
                    <a:pt x="226" y="265"/>
                    <a:pt x="236" y="266"/>
                  </a:cubicBezTo>
                  <a:cubicBezTo>
                    <a:pt x="243" y="267"/>
                    <a:pt x="243" y="267"/>
                    <a:pt x="243" y="267"/>
                  </a:cubicBezTo>
                  <a:cubicBezTo>
                    <a:pt x="243" y="267"/>
                    <a:pt x="253" y="267"/>
                    <a:pt x="253" y="267"/>
                  </a:cubicBezTo>
                  <a:cubicBezTo>
                    <a:pt x="259" y="266"/>
                    <a:pt x="264" y="266"/>
                    <a:pt x="271" y="260"/>
                  </a:cubicBezTo>
                  <a:cubicBezTo>
                    <a:pt x="281" y="251"/>
                    <a:pt x="273" y="217"/>
                    <a:pt x="266" y="207"/>
                  </a:cubicBezTo>
                  <a:cubicBezTo>
                    <a:pt x="261" y="201"/>
                    <a:pt x="255" y="203"/>
                    <a:pt x="246" y="205"/>
                  </a:cubicBezTo>
                  <a:cubicBezTo>
                    <a:pt x="244" y="205"/>
                    <a:pt x="244" y="205"/>
                    <a:pt x="244" y="205"/>
                  </a:cubicBezTo>
                  <a:cubicBezTo>
                    <a:pt x="229" y="208"/>
                    <a:pt x="200" y="210"/>
                    <a:pt x="195" y="206"/>
                  </a:cubicBezTo>
                  <a:cubicBezTo>
                    <a:pt x="190" y="203"/>
                    <a:pt x="190" y="201"/>
                    <a:pt x="190" y="201"/>
                  </a:cubicBezTo>
                  <a:cubicBezTo>
                    <a:pt x="191" y="201"/>
                    <a:pt x="193" y="201"/>
                    <a:pt x="197" y="204"/>
                  </a:cubicBezTo>
                  <a:cubicBezTo>
                    <a:pt x="206" y="209"/>
                    <a:pt x="217" y="206"/>
                    <a:pt x="226" y="203"/>
                  </a:cubicBezTo>
                  <a:cubicBezTo>
                    <a:pt x="230" y="202"/>
                    <a:pt x="233" y="201"/>
                    <a:pt x="235" y="201"/>
                  </a:cubicBezTo>
                  <a:cubicBezTo>
                    <a:pt x="241" y="201"/>
                    <a:pt x="246" y="196"/>
                    <a:pt x="250" y="192"/>
                  </a:cubicBezTo>
                  <a:cubicBezTo>
                    <a:pt x="253" y="188"/>
                    <a:pt x="256" y="185"/>
                    <a:pt x="259" y="184"/>
                  </a:cubicBezTo>
                  <a:cubicBezTo>
                    <a:pt x="269" y="181"/>
                    <a:pt x="274" y="146"/>
                    <a:pt x="274" y="123"/>
                  </a:cubicBezTo>
                  <a:cubicBezTo>
                    <a:pt x="274" y="107"/>
                    <a:pt x="274" y="107"/>
                    <a:pt x="274" y="107"/>
                  </a:cubicBezTo>
                  <a:cubicBezTo>
                    <a:pt x="274" y="94"/>
                    <a:pt x="275" y="86"/>
                    <a:pt x="270" y="71"/>
                  </a:cubicBezTo>
                  <a:cubicBezTo>
                    <a:pt x="269" y="69"/>
                    <a:pt x="268" y="66"/>
                    <a:pt x="268" y="63"/>
                  </a:cubicBezTo>
                  <a:cubicBezTo>
                    <a:pt x="266" y="57"/>
                    <a:pt x="264" y="50"/>
                    <a:pt x="259" y="47"/>
                  </a:cubicBezTo>
                  <a:cubicBezTo>
                    <a:pt x="257" y="46"/>
                    <a:pt x="254" y="47"/>
                    <a:pt x="251" y="47"/>
                  </a:cubicBezTo>
                  <a:cubicBezTo>
                    <a:pt x="253" y="45"/>
                    <a:pt x="253" y="42"/>
                    <a:pt x="253" y="39"/>
                  </a:cubicBezTo>
                  <a:cubicBezTo>
                    <a:pt x="253" y="35"/>
                    <a:pt x="252" y="30"/>
                    <a:pt x="249" y="26"/>
                  </a:cubicBezTo>
                  <a:cubicBezTo>
                    <a:pt x="242" y="16"/>
                    <a:pt x="224" y="6"/>
                    <a:pt x="199" y="12"/>
                  </a:cubicBezTo>
                  <a:cubicBezTo>
                    <a:pt x="190" y="14"/>
                    <a:pt x="181" y="15"/>
                    <a:pt x="172" y="16"/>
                  </a:cubicBezTo>
                  <a:cubicBezTo>
                    <a:pt x="159" y="17"/>
                    <a:pt x="146" y="19"/>
                    <a:pt x="133" y="23"/>
                  </a:cubicBezTo>
                  <a:cubicBezTo>
                    <a:pt x="116" y="30"/>
                    <a:pt x="114" y="39"/>
                    <a:pt x="114" y="50"/>
                  </a:cubicBezTo>
                  <a:cubicBezTo>
                    <a:pt x="114" y="53"/>
                    <a:pt x="114" y="55"/>
                    <a:pt x="114" y="58"/>
                  </a:cubicBezTo>
                  <a:cubicBezTo>
                    <a:pt x="114" y="61"/>
                    <a:pt x="114" y="64"/>
                    <a:pt x="114" y="67"/>
                  </a:cubicBezTo>
                  <a:cubicBezTo>
                    <a:pt x="114" y="69"/>
                    <a:pt x="114" y="71"/>
                    <a:pt x="114" y="73"/>
                  </a:cubicBezTo>
                  <a:cubicBezTo>
                    <a:pt x="91" y="35"/>
                    <a:pt x="74" y="40"/>
                    <a:pt x="35" y="53"/>
                  </a:cubicBezTo>
                  <a:cubicBezTo>
                    <a:pt x="33" y="54"/>
                    <a:pt x="33" y="54"/>
                    <a:pt x="33" y="54"/>
                  </a:cubicBezTo>
                  <a:cubicBezTo>
                    <a:pt x="33" y="54"/>
                    <a:pt x="33" y="54"/>
                    <a:pt x="33" y="54"/>
                  </a:cubicBezTo>
                  <a:cubicBezTo>
                    <a:pt x="20" y="57"/>
                    <a:pt x="20" y="57"/>
                    <a:pt x="20" y="57"/>
                  </a:cubicBezTo>
                  <a:cubicBezTo>
                    <a:pt x="19" y="57"/>
                    <a:pt x="19" y="57"/>
                    <a:pt x="18" y="57"/>
                  </a:cubicBezTo>
                  <a:cubicBezTo>
                    <a:pt x="29" y="53"/>
                    <a:pt x="41" y="48"/>
                    <a:pt x="52" y="44"/>
                  </a:cubicBezTo>
                  <a:cubicBezTo>
                    <a:pt x="74" y="35"/>
                    <a:pt x="74" y="35"/>
                    <a:pt x="74" y="35"/>
                  </a:cubicBezTo>
                  <a:cubicBezTo>
                    <a:pt x="91" y="27"/>
                    <a:pt x="103" y="31"/>
                    <a:pt x="103" y="31"/>
                  </a:cubicBezTo>
                  <a:cubicBezTo>
                    <a:pt x="104" y="31"/>
                    <a:pt x="105" y="31"/>
                    <a:pt x="105" y="30"/>
                  </a:cubicBezTo>
                  <a:close/>
                  <a:moveTo>
                    <a:pt x="33" y="54"/>
                  </a:moveTo>
                  <a:cubicBezTo>
                    <a:pt x="33" y="54"/>
                    <a:pt x="33" y="54"/>
                    <a:pt x="33" y="54"/>
                  </a:cubicBezTo>
                  <a:moveTo>
                    <a:pt x="33" y="54"/>
                  </a:moveTo>
                  <a:cubicBezTo>
                    <a:pt x="33" y="54"/>
                    <a:pt x="33" y="54"/>
                    <a:pt x="33" y="54"/>
                  </a:cubicBezTo>
                  <a:close/>
                  <a:moveTo>
                    <a:pt x="34" y="57"/>
                  </a:moveTo>
                  <a:cubicBezTo>
                    <a:pt x="34" y="57"/>
                    <a:pt x="34" y="57"/>
                    <a:pt x="34" y="57"/>
                  </a:cubicBezTo>
                  <a:cubicBezTo>
                    <a:pt x="34" y="57"/>
                    <a:pt x="34" y="57"/>
                    <a:pt x="34" y="5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75" name="Freeform 542">
              <a:extLst>
                <a:ext uri="{FF2B5EF4-FFF2-40B4-BE49-F238E27FC236}">
                  <a16:creationId xmlns:a16="http://schemas.microsoft.com/office/drawing/2014/main" id="{FDC9A6C3-21E1-6843-96F2-7A03C500F51C}"/>
                </a:ext>
              </a:extLst>
            </p:cNvPr>
            <p:cNvSpPr>
              <a:spLocks noEditPoints="1"/>
            </p:cNvSpPr>
            <p:nvPr/>
          </p:nvSpPr>
          <p:spPr bwMode="auto">
            <a:xfrm>
              <a:off x="1410" y="976"/>
              <a:ext cx="2913" cy="2563"/>
            </a:xfrm>
            <a:custGeom>
              <a:avLst/>
              <a:gdLst>
                <a:gd name="T0" fmla="*/ 9185 w 966"/>
                <a:gd name="T1" fmla="*/ 2222 h 797"/>
                <a:gd name="T2" fmla="*/ 5567 w 966"/>
                <a:gd name="T3" fmla="*/ 3660 h 797"/>
                <a:gd name="T4" fmla="*/ 1155 w 966"/>
                <a:gd name="T5" fmla="*/ 8181 h 797"/>
                <a:gd name="T6" fmla="*/ 0 w 966"/>
                <a:gd name="T7" fmla="*/ 14436 h 797"/>
                <a:gd name="T8" fmla="*/ 1074 w 966"/>
                <a:gd name="T9" fmla="*/ 20652 h 797"/>
                <a:gd name="T10" fmla="*/ 3673 w 966"/>
                <a:gd name="T11" fmla="*/ 25170 h 797"/>
                <a:gd name="T12" fmla="*/ 10395 w 966"/>
                <a:gd name="T13" fmla="*/ 25048 h 797"/>
                <a:gd name="T14" fmla="*/ 11266 w 966"/>
                <a:gd name="T15" fmla="*/ 21282 h 797"/>
                <a:gd name="T16" fmla="*/ 13214 w 966"/>
                <a:gd name="T17" fmla="*/ 19989 h 797"/>
                <a:gd name="T18" fmla="*/ 15277 w 966"/>
                <a:gd name="T19" fmla="*/ 20083 h 797"/>
                <a:gd name="T20" fmla="*/ 15578 w 966"/>
                <a:gd name="T21" fmla="*/ 21646 h 797"/>
                <a:gd name="T22" fmla="*/ 16896 w 966"/>
                <a:gd name="T23" fmla="*/ 23942 h 797"/>
                <a:gd name="T24" fmla="*/ 19278 w 966"/>
                <a:gd name="T25" fmla="*/ 26206 h 797"/>
                <a:gd name="T26" fmla="*/ 22598 w 966"/>
                <a:gd name="T27" fmla="*/ 22710 h 797"/>
                <a:gd name="T28" fmla="*/ 26136 w 966"/>
                <a:gd name="T29" fmla="*/ 19587 h 797"/>
                <a:gd name="T30" fmla="*/ 26461 w 966"/>
                <a:gd name="T31" fmla="*/ 12336 h 797"/>
                <a:gd name="T32" fmla="*/ 25415 w 966"/>
                <a:gd name="T33" fmla="*/ 6785 h 797"/>
                <a:gd name="T34" fmla="*/ 20732 w 966"/>
                <a:gd name="T35" fmla="*/ 2100 h 797"/>
                <a:gd name="T36" fmla="*/ 13739 w 966"/>
                <a:gd name="T37" fmla="*/ 2161 h 797"/>
                <a:gd name="T38" fmla="*/ 14722 w 966"/>
                <a:gd name="T39" fmla="*/ 6081 h 797"/>
                <a:gd name="T40" fmla="*/ 14339 w 966"/>
                <a:gd name="T41" fmla="*/ 8644 h 797"/>
                <a:gd name="T42" fmla="*/ 11902 w 966"/>
                <a:gd name="T43" fmla="*/ 8615 h 797"/>
                <a:gd name="T44" fmla="*/ 12750 w 966"/>
                <a:gd name="T45" fmla="*/ 6618 h 797"/>
                <a:gd name="T46" fmla="*/ 13157 w 966"/>
                <a:gd name="T47" fmla="*/ 5914 h 797"/>
                <a:gd name="T48" fmla="*/ 12994 w 966"/>
                <a:gd name="T49" fmla="*/ 1097 h 797"/>
                <a:gd name="T50" fmla="*/ 10774 w 966"/>
                <a:gd name="T51" fmla="*/ 434 h 797"/>
                <a:gd name="T52" fmla="*/ 13332 w 966"/>
                <a:gd name="T53" fmla="*/ 1933 h 797"/>
                <a:gd name="T54" fmla="*/ 12231 w 966"/>
                <a:gd name="T55" fmla="*/ 6454 h 797"/>
                <a:gd name="T56" fmla="*/ 13440 w 966"/>
                <a:gd name="T57" fmla="*/ 8377 h 797"/>
                <a:gd name="T58" fmla="*/ 15168 w 966"/>
                <a:gd name="T59" fmla="*/ 9007 h 797"/>
                <a:gd name="T60" fmla="*/ 13850 w 966"/>
                <a:gd name="T61" fmla="*/ 7747 h 797"/>
                <a:gd name="T62" fmla="*/ 13712 w 966"/>
                <a:gd name="T63" fmla="*/ 5586 h 797"/>
                <a:gd name="T64" fmla="*/ 14749 w 966"/>
                <a:gd name="T65" fmla="*/ 331 h 797"/>
                <a:gd name="T66" fmla="*/ 21851 w 966"/>
                <a:gd name="T67" fmla="*/ 2894 h 797"/>
                <a:gd name="T68" fmla="*/ 25089 w 966"/>
                <a:gd name="T69" fmla="*/ 7850 h 797"/>
                <a:gd name="T70" fmla="*/ 25617 w 966"/>
                <a:gd name="T71" fmla="*/ 13432 h 797"/>
                <a:gd name="T72" fmla="*/ 25252 w 966"/>
                <a:gd name="T73" fmla="*/ 18086 h 797"/>
                <a:gd name="T74" fmla="*/ 23388 w 966"/>
                <a:gd name="T75" fmla="*/ 23340 h 797"/>
                <a:gd name="T76" fmla="*/ 21115 w 966"/>
                <a:gd name="T77" fmla="*/ 25800 h 797"/>
                <a:gd name="T78" fmla="*/ 19305 w 966"/>
                <a:gd name="T79" fmla="*/ 25408 h 797"/>
                <a:gd name="T80" fmla="*/ 17167 w 966"/>
                <a:gd name="T81" fmla="*/ 23639 h 797"/>
                <a:gd name="T82" fmla="*/ 15551 w 966"/>
                <a:gd name="T83" fmla="*/ 21913 h 797"/>
                <a:gd name="T84" fmla="*/ 15277 w 966"/>
                <a:gd name="T85" fmla="*/ 20549 h 797"/>
                <a:gd name="T86" fmla="*/ 15358 w 966"/>
                <a:gd name="T87" fmla="*/ 19948 h 797"/>
                <a:gd name="T88" fmla="*/ 13959 w 966"/>
                <a:gd name="T89" fmla="*/ 19887 h 797"/>
                <a:gd name="T90" fmla="*/ 11495 w 966"/>
                <a:gd name="T91" fmla="*/ 19989 h 797"/>
                <a:gd name="T92" fmla="*/ 11076 w 966"/>
                <a:gd name="T93" fmla="*/ 23144 h 797"/>
                <a:gd name="T94" fmla="*/ 10012 w 966"/>
                <a:gd name="T95" fmla="*/ 25636 h 797"/>
                <a:gd name="T96" fmla="*/ 3727 w 966"/>
                <a:gd name="T97" fmla="*/ 25077 h 797"/>
                <a:gd name="T98" fmla="*/ 1782 w 966"/>
                <a:gd name="T99" fmla="*/ 22318 h 797"/>
                <a:gd name="T100" fmla="*/ 1809 w 966"/>
                <a:gd name="T101" fmla="*/ 16494 h 797"/>
                <a:gd name="T102" fmla="*/ 546 w 966"/>
                <a:gd name="T103" fmla="*/ 11345 h 797"/>
                <a:gd name="T104" fmla="*/ 2801 w 966"/>
                <a:gd name="T105" fmla="*/ 5657 h 797"/>
                <a:gd name="T106" fmla="*/ 5648 w 966"/>
                <a:gd name="T107" fmla="*/ 3660 h 797"/>
                <a:gd name="T108" fmla="*/ 9212 w 966"/>
                <a:gd name="T109" fmla="*/ 2431 h 797"/>
                <a:gd name="T110" fmla="*/ 22571 w 966"/>
                <a:gd name="T111" fmla="*/ 4518 h 79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66" h="797">
                  <a:moveTo>
                    <a:pt x="420" y="6"/>
                  </a:moveTo>
                  <a:cubicBezTo>
                    <a:pt x="411" y="8"/>
                    <a:pt x="402" y="9"/>
                    <a:pt x="393" y="10"/>
                  </a:cubicBezTo>
                  <a:cubicBezTo>
                    <a:pt x="380" y="11"/>
                    <a:pt x="367" y="13"/>
                    <a:pt x="354" y="17"/>
                  </a:cubicBezTo>
                  <a:cubicBezTo>
                    <a:pt x="337" y="24"/>
                    <a:pt x="335" y="33"/>
                    <a:pt x="335" y="44"/>
                  </a:cubicBezTo>
                  <a:cubicBezTo>
                    <a:pt x="335" y="47"/>
                    <a:pt x="335" y="49"/>
                    <a:pt x="335" y="52"/>
                  </a:cubicBezTo>
                  <a:cubicBezTo>
                    <a:pt x="335" y="55"/>
                    <a:pt x="335" y="58"/>
                    <a:pt x="335" y="61"/>
                  </a:cubicBezTo>
                  <a:cubicBezTo>
                    <a:pt x="335" y="63"/>
                    <a:pt x="335" y="65"/>
                    <a:pt x="335" y="67"/>
                  </a:cubicBezTo>
                  <a:cubicBezTo>
                    <a:pt x="312" y="29"/>
                    <a:pt x="295" y="34"/>
                    <a:pt x="256" y="47"/>
                  </a:cubicBezTo>
                  <a:cubicBezTo>
                    <a:pt x="254" y="48"/>
                    <a:pt x="254" y="48"/>
                    <a:pt x="254" y="48"/>
                  </a:cubicBezTo>
                  <a:cubicBezTo>
                    <a:pt x="241" y="51"/>
                    <a:pt x="241" y="51"/>
                    <a:pt x="241" y="51"/>
                  </a:cubicBezTo>
                  <a:cubicBezTo>
                    <a:pt x="229" y="53"/>
                    <a:pt x="216" y="56"/>
                    <a:pt x="210" y="63"/>
                  </a:cubicBezTo>
                  <a:cubicBezTo>
                    <a:pt x="204" y="70"/>
                    <a:pt x="203" y="80"/>
                    <a:pt x="203" y="91"/>
                  </a:cubicBezTo>
                  <a:cubicBezTo>
                    <a:pt x="203" y="94"/>
                    <a:pt x="203" y="97"/>
                    <a:pt x="203" y="100"/>
                  </a:cubicBezTo>
                  <a:cubicBezTo>
                    <a:pt x="203" y="110"/>
                    <a:pt x="203" y="110"/>
                    <a:pt x="203" y="110"/>
                  </a:cubicBezTo>
                  <a:cubicBezTo>
                    <a:pt x="203" y="110"/>
                    <a:pt x="203" y="112"/>
                    <a:pt x="202" y="114"/>
                  </a:cubicBezTo>
                  <a:cubicBezTo>
                    <a:pt x="195" y="103"/>
                    <a:pt x="185" y="96"/>
                    <a:pt x="171" y="96"/>
                  </a:cubicBezTo>
                  <a:cubicBezTo>
                    <a:pt x="147" y="95"/>
                    <a:pt x="117" y="111"/>
                    <a:pt x="103" y="133"/>
                  </a:cubicBezTo>
                  <a:cubicBezTo>
                    <a:pt x="98" y="141"/>
                    <a:pt x="95" y="148"/>
                    <a:pt x="95" y="156"/>
                  </a:cubicBezTo>
                  <a:cubicBezTo>
                    <a:pt x="95" y="160"/>
                    <a:pt x="96" y="164"/>
                    <a:pt x="98" y="168"/>
                  </a:cubicBezTo>
                  <a:cubicBezTo>
                    <a:pt x="73" y="174"/>
                    <a:pt x="44" y="213"/>
                    <a:pt x="42" y="244"/>
                  </a:cubicBezTo>
                  <a:cubicBezTo>
                    <a:pt x="42" y="244"/>
                    <a:pt x="42" y="245"/>
                    <a:pt x="42" y="246"/>
                  </a:cubicBezTo>
                  <a:cubicBezTo>
                    <a:pt x="42" y="261"/>
                    <a:pt x="50" y="271"/>
                    <a:pt x="63" y="276"/>
                  </a:cubicBezTo>
                  <a:cubicBezTo>
                    <a:pt x="36" y="290"/>
                    <a:pt x="24" y="302"/>
                    <a:pt x="18" y="335"/>
                  </a:cubicBezTo>
                  <a:cubicBezTo>
                    <a:pt x="17" y="340"/>
                    <a:pt x="17" y="340"/>
                    <a:pt x="17" y="340"/>
                  </a:cubicBezTo>
                  <a:cubicBezTo>
                    <a:pt x="15" y="349"/>
                    <a:pt x="14" y="357"/>
                    <a:pt x="14" y="362"/>
                  </a:cubicBezTo>
                  <a:cubicBezTo>
                    <a:pt x="14" y="374"/>
                    <a:pt x="19" y="382"/>
                    <a:pt x="36" y="390"/>
                  </a:cubicBezTo>
                  <a:cubicBezTo>
                    <a:pt x="24" y="391"/>
                    <a:pt x="15" y="395"/>
                    <a:pt x="8" y="403"/>
                  </a:cubicBezTo>
                  <a:cubicBezTo>
                    <a:pt x="2" y="412"/>
                    <a:pt x="0" y="423"/>
                    <a:pt x="0" y="434"/>
                  </a:cubicBezTo>
                  <a:cubicBezTo>
                    <a:pt x="0" y="445"/>
                    <a:pt x="2" y="455"/>
                    <a:pt x="4" y="463"/>
                  </a:cubicBezTo>
                  <a:cubicBezTo>
                    <a:pt x="10" y="484"/>
                    <a:pt x="39" y="497"/>
                    <a:pt x="65" y="499"/>
                  </a:cubicBezTo>
                  <a:cubicBezTo>
                    <a:pt x="65" y="499"/>
                    <a:pt x="68" y="499"/>
                    <a:pt x="71" y="500"/>
                  </a:cubicBezTo>
                  <a:cubicBezTo>
                    <a:pt x="52" y="503"/>
                    <a:pt x="39" y="509"/>
                    <a:pt x="32" y="520"/>
                  </a:cubicBezTo>
                  <a:cubicBezTo>
                    <a:pt x="26" y="528"/>
                    <a:pt x="24" y="538"/>
                    <a:pt x="24" y="549"/>
                  </a:cubicBezTo>
                  <a:cubicBezTo>
                    <a:pt x="24" y="566"/>
                    <a:pt x="29" y="586"/>
                    <a:pt x="35" y="605"/>
                  </a:cubicBezTo>
                  <a:cubicBezTo>
                    <a:pt x="39" y="621"/>
                    <a:pt x="39" y="621"/>
                    <a:pt x="39" y="621"/>
                  </a:cubicBezTo>
                  <a:cubicBezTo>
                    <a:pt x="43" y="641"/>
                    <a:pt x="48" y="661"/>
                    <a:pt x="63" y="673"/>
                  </a:cubicBezTo>
                  <a:cubicBezTo>
                    <a:pt x="86" y="692"/>
                    <a:pt x="124" y="685"/>
                    <a:pt x="146" y="668"/>
                  </a:cubicBezTo>
                  <a:cubicBezTo>
                    <a:pt x="142" y="675"/>
                    <a:pt x="135" y="680"/>
                    <a:pt x="127" y="686"/>
                  </a:cubicBezTo>
                  <a:cubicBezTo>
                    <a:pt x="118" y="692"/>
                    <a:pt x="108" y="699"/>
                    <a:pt x="104" y="711"/>
                  </a:cubicBezTo>
                  <a:cubicBezTo>
                    <a:pt x="103" y="715"/>
                    <a:pt x="103" y="719"/>
                    <a:pt x="103" y="722"/>
                  </a:cubicBezTo>
                  <a:cubicBezTo>
                    <a:pt x="103" y="735"/>
                    <a:pt x="112" y="741"/>
                    <a:pt x="122" y="748"/>
                  </a:cubicBezTo>
                  <a:cubicBezTo>
                    <a:pt x="126" y="750"/>
                    <a:pt x="130" y="753"/>
                    <a:pt x="134" y="757"/>
                  </a:cubicBezTo>
                  <a:cubicBezTo>
                    <a:pt x="159" y="772"/>
                    <a:pt x="203" y="786"/>
                    <a:pt x="223" y="780"/>
                  </a:cubicBezTo>
                  <a:cubicBezTo>
                    <a:pt x="227" y="778"/>
                    <a:pt x="230" y="776"/>
                    <a:pt x="232" y="774"/>
                  </a:cubicBezTo>
                  <a:cubicBezTo>
                    <a:pt x="240" y="793"/>
                    <a:pt x="267" y="794"/>
                    <a:pt x="290" y="794"/>
                  </a:cubicBezTo>
                  <a:cubicBezTo>
                    <a:pt x="307" y="795"/>
                    <a:pt x="307" y="795"/>
                    <a:pt x="307" y="795"/>
                  </a:cubicBezTo>
                  <a:cubicBezTo>
                    <a:pt x="332" y="797"/>
                    <a:pt x="365" y="774"/>
                    <a:pt x="366" y="773"/>
                  </a:cubicBezTo>
                  <a:cubicBezTo>
                    <a:pt x="367" y="773"/>
                    <a:pt x="377" y="768"/>
                    <a:pt x="379" y="756"/>
                  </a:cubicBezTo>
                  <a:cubicBezTo>
                    <a:pt x="379" y="755"/>
                    <a:pt x="379" y="754"/>
                    <a:pt x="379" y="753"/>
                  </a:cubicBezTo>
                  <a:cubicBezTo>
                    <a:pt x="379" y="746"/>
                    <a:pt x="376" y="739"/>
                    <a:pt x="370" y="731"/>
                  </a:cubicBezTo>
                  <a:cubicBezTo>
                    <a:pt x="385" y="736"/>
                    <a:pt x="391" y="726"/>
                    <a:pt x="397" y="714"/>
                  </a:cubicBezTo>
                  <a:cubicBezTo>
                    <a:pt x="402" y="704"/>
                    <a:pt x="402" y="704"/>
                    <a:pt x="402" y="704"/>
                  </a:cubicBezTo>
                  <a:cubicBezTo>
                    <a:pt x="407" y="697"/>
                    <a:pt x="407" y="697"/>
                    <a:pt x="407" y="697"/>
                  </a:cubicBezTo>
                  <a:cubicBezTo>
                    <a:pt x="414" y="686"/>
                    <a:pt x="422" y="674"/>
                    <a:pt x="422" y="662"/>
                  </a:cubicBezTo>
                  <a:cubicBezTo>
                    <a:pt x="422" y="657"/>
                    <a:pt x="421" y="652"/>
                    <a:pt x="417" y="648"/>
                  </a:cubicBezTo>
                  <a:cubicBezTo>
                    <a:pt x="414" y="644"/>
                    <a:pt x="412" y="641"/>
                    <a:pt x="411" y="640"/>
                  </a:cubicBezTo>
                  <a:cubicBezTo>
                    <a:pt x="413" y="640"/>
                    <a:pt x="418" y="638"/>
                    <a:pt x="424" y="634"/>
                  </a:cubicBezTo>
                  <a:cubicBezTo>
                    <a:pt x="432" y="629"/>
                    <a:pt x="434" y="623"/>
                    <a:pt x="434" y="619"/>
                  </a:cubicBezTo>
                  <a:cubicBezTo>
                    <a:pt x="434" y="619"/>
                    <a:pt x="434" y="619"/>
                    <a:pt x="434" y="618"/>
                  </a:cubicBezTo>
                  <a:cubicBezTo>
                    <a:pt x="434" y="610"/>
                    <a:pt x="426" y="602"/>
                    <a:pt x="421" y="599"/>
                  </a:cubicBezTo>
                  <a:cubicBezTo>
                    <a:pt x="423" y="599"/>
                    <a:pt x="428" y="598"/>
                    <a:pt x="432" y="598"/>
                  </a:cubicBezTo>
                  <a:cubicBezTo>
                    <a:pt x="435" y="609"/>
                    <a:pt x="450" y="609"/>
                    <a:pt x="461" y="608"/>
                  </a:cubicBezTo>
                  <a:cubicBezTo>
                    <a:pt x="471" y="608"/>
                    <a:pt x="476" y="604"/>
                    <a:pt x="482" y="601"/>
                  </a:cubicBezTo>
                  <a:cubicBezTo>
                    <a:pt x="486" y="598"/>
                    <a:pt x="489" y="595"/>
                    <a:pt x="494" y="595"/>
                  </a:cubicBezTo>
                  <a:cubicBezTo>
                    <a:pt x="499" y="595"/>
                    <a:pt x="503" y="598"/>
                    <a:pt x="507" y="601"/>
                  </a:cubicBezTo>
                  <a:cubicBezTo>
                    <a:pt x="512" y="604"/>
                    <a:pt x="518" y="608"/>
                    <a:pt x="528" y="608"/>
                  </a:cubicBezTo>
                  <a:cubicBezTo>
                    <a:pt x="544" y="610"/>
                    <a:pt x="554" y="601"/>
                    <a:pt x="557" y="592"/>
                  </a:cubicBezTo>
                  <a:cubicBezTo>
                    <a:pt x="557" y="592"/>
                    <a:pt x="557" y="593"/>
                    <a:pt x="557" y="594"/>
                  </a:cubicBezTo>
                  <a:cubicBezTo>
                    <a:pt x="557" y="596"/>
                    <a:pt x="557" y="598"/>
                    <a:pt x="557" y="599"/>
                  </a:cubicBezTo>
                  <a:cubicBezTo>
                    <a:pt x="557" y="601"/>
                    <a:pt x="557" y="602"/>
                    <a:pt x="557" y="604"/>
                  </a:cubicBezTo>
                  <a:cubicBezTo>
                    <a:pt x="557" y="605"/>
                    <a:pt x="557" y="605"/>
                    <a:pt x="557" y="606"/>
                  </a:cubicBezTo>
                  <a:cubicBezTo>
                    <a:pt x="555" y="608"/>
                    <a:pt x="554" y="612"/>
                    <a:pt x="554" y="618"/>
                  </a:cubicBezTo>
                  <a:cubicBezTo>
                    <a:pt x="554" y="621"/>
                    <a:pt x="554" y="625"/>
                    <a:pt x="556" y="630"/>
                  </a:cubicBezTo>
                  <a:cubicBezTo>
                    <a:pt x="556" y="630"/>
                    <a:pt x="556" y="631"/>
                    <a:pt x="556" y="631"/>
                  </a:cubicBezTo>
                  <a:cubicBezTo>
                    <a:pt x="556" y="635"/>
                    <a:pt x="559" y="639"/>
                    <a:pt x="562" y="643"/>
                  </a:cubicBezTo>
                  <a:cubicBezTo>
                    <a:pt x="564" y="645"/>
                    <a:pt x="567" y="648"/>
                    <a:pt x="568" y="651"/>
                  </a:cubicBezTo>
                  <a:cubicBezTo>
                    <a:pt x="568" y="651"/>
                    <a:pt x="568" y="651"/>
                    <a:pt x="568" y="651"/>
                  </a:cubicBezTo>
                  <a:cubicBezTo>
                    <a:pt x="568" y="652"/>
                    <a:pt x="566" y="655"/>
                    <a:pt x="565" y="658"/>
                  </a:cubicBezTo>
                  <a:cubicBezTo>
                    <a:pt x="563" y="661"/>
                    <a:pt x="562" y="664"/>
                    <a:pt x="562" y="667"/>
                  </a:cubicBezTo>
                  <a:cubicBezTo>
                    <a:pt x="562" y="668"/>
                    <a:pt x="562" y="669"/>
                    <a:pt x="562" y="670"/>
                  </a:cubicBezTo>
                  <a:cubicBezTo>
                    <a:pt x="566" y="680"/>
                    <a:pt x="572" y="689"/>
                    <a:pt x="577" y="697"/>
                  </a:cubicBezTo>
                  <a:cubicBezTo>
                    <a:pt x="581" y="703"/>
                    <a:pt x="584" y="707"/>
                    <a:pt x="585" y="711"/>
                  </a:cubicBezTo>
                  <a:cubicBezTo>
                    <a:pt x="589" y="720"/>
                    <a:pt x="593" y="724"/>
                    <a:pt x="598" y="726"/>
                  </a:cubicBezTo>
                  <a:cubicBezTo>
                    <a:pt x="604" y="727"/>
                    <a:pt x="610" y="724"/>
                    <a:pt x="616" y="720"/>
                  </a:cubicBezTo>
                  <a:cubicBezTo>
                    <a:pt x="616" y="720"/>
                    <a:pt x="617" y="719"/>
                    <a:pt x="617" y="719"/>
                  </a:cubicBezTo>
                  <a:cubicBezTo>
                    <a:pt x="611" y="726"/>
                    <a:pt x="605" y="735"/>
                    <a:pt x="605" y="743"/>
                  </a:cubicBezTo>
                  <a:cubicBezTo>
                    <a:pt x="605" y="745"/>
                    <a:pt x="605" y="746"/>
                    <a:pt x="605" y="747"/>
                  </a:cubicBezTo>
                  <a:cubicBezTo>
                    <a:pt x="608" y="759"/>
                    <a:pt x="637" y="785"/>
                    <a:pt x="661" y="789"/>
                  </a:cubicBezTo>
                  <a:cubicBezTo>
                    <a:pt x="679" y="792"/>
                    <a:pt x="693" y="788"/>
                    <a:pt x="700" y="777"/>
                  </a:cubicBezTo>
                  <a:cubicBezTo>
                    <a:pt x="700" y="777"/>
                    <a:pt x="700" y="777"/>
                    <a:pt x="700" y="778"/>
                  </a:cubicBezTo>
                  <a:cubicBezTo>
                    <a:pt x="700" y="781"/>
                    <a:pt x="701" y="785"/>
                    <a:pt x="703" y="788"/>
                  </a:cubicBezTo>
                  <a:cubicBezTo>
                    <a:pt x="704" y="791"/>
                    <a:pt x="707" y="792"/>
                    <a:pt x="711" y="793"/>
                  </a:cubicBezTo>
                  <a:cubicBezTo>
                    <a:pt x="725" y="795"/>
                    <a:pt x="741" y="789"/>
                    <a:pt x="771" y="779"/>
                  </a:cubicBezTo>
                  <a:cubicBezTo>
                    <a:pt x="788" y="773"/>
                    <a:pt x="788" y="773"/>
                    <a:pt x="788" y="773"/>
                  </a:cubicBezTo>
                  <a:cubicBezTo>
                    <a:pt x="820" y="762"/>
                    <a:pt x="839" y="750"/>
                    <a:pt x="844" y="738"/>
                  </a:cubicBezTo>
                  <a:cubicBezTo>
                    <a:pt x="844" y="736"/>
                    <a:pt x="845" y="734"/>
                    <a:pt x="845" y="733"/>
                  </a:cubicBezTo>
                  <a:cubicBezTo>
                    <a:pt x="845" y="730"/>
                    <a:pt x="844" y="727"/>
                    <a:pt x="842" y="724"/>
                  </a:cubicBezTo>
                  <a:cubicBezTo>
                    <a:pt x="832" y="707"/>
                    <a:pt x="827" y="694"/>
                    <a:pt x="824" y="683"/>
                  </a:cubicBezTo>
                  <a:cubicBezTo>
                    <a:pt x="830" y="693"/>
                    <a:pt x="841" y="701"/>
                    <a:pt x="852" y="705"/>
                  </a:cubicBezTo>
                  <a:cubicBezTo>
                    <a:pt x="865" y="710"/>
                    <a:pt x="878" y="711"/>
                    <a:pt x="883" y="707"/>
                  </a:cubicBezTo>
                  <a:cubicBezTo>
                    <a:pt x="885" y="705"/>
                    <a:pt x="885" y="705"/>
                    <a:pt x="885" y="705"/>
                  </a:cubicBezTo>
                  <a:cubicBezTo>
                    <a:pt x="896" y="696"/>
                    <a:pt x="908" y="686"/>
                    <a:pt x="923" y="659"/>
                  </a:cubicBezTo>
                  <a:cubicBezTo>
                    <a:pt x="929" y="650"/>
                    <a:pt x="929" y="650"/>
                    <a:pt x="929" y="650"/>
                  </a:cubicBezTo>
                  <a:cubicBezTo>
                    <a:pt x="939" y="635"/>
                    <a:pt x="953" y="614"/>
                    <a:pt x="953" y="589"/>
                  </a:cubicBezTo>
                  <a:cubicBezTo>
                    <a:pt x="953" y="589"/>
                    <a:pt x="953" y="589"/>
                    <a:pt x="953" y="589"/>
                  </a:cubicBezTo>
                  <a:cubicBezTo>
                    <a:pt x="953" y="564"/>
                    <a:pt x="938" y="552"/>
                    <a:pt x="927" y="544"/>
                  </a:cubicBezTo>
                  <a:cubicBezTo>
                    <a:pt x="936" y="543"/>
                    <a:pt x="950" y="537"/>
                    <a:pt x="958" y="525"/>
                  </a:cubicBezTo>
                  <a:cubicBezTo>
                    <a:pt x="964" y="516"/>
                    <a:pt x="965" y="509"/>
                    <a:pt x="965" y="497"/>
                  </a:cubicBezTo>
                  <a:cubicBezTo>
                    <a:pt x="965" y="493"/>
                    <a:pt x="965" y="488"/>
                    <a:pt x="965" y="482"/>
                  </a:cubicBezTo>
                  <a:cubicBezTo>
                    <a:pt x="964" y="471"/>
                    <a:pt x="964" y="471"/>
                    <a:pt x="964" y="471"/>
                  </a:cubicBezTo>
                  <a:cubicBezTo>
                    <a:pt x="963" y="445"/>
                    <a:pt x="959" y="414"/>
                    <a:pt x="939" y="405"/>
                  </a:cubicBezTo>
                  <a:cubicBezTo>
                    <a:pt x="949" y="400"/>
                    <a:pt x="965" y="385"/>
                    <a:pt x="965" y="371"/>
                  </a:cubicBezTo>
                  <a:cubicBezTo>
                    <a:pt x="965" y="371"/>
                    <a:pt x="965" y="371"/>
                    <a:pt x="965" y="370"/>
                  </a:cubicBezTo>
                  <a:cubicBezTo>
                    <a:pt x="965" y="369"/>
                    <a:pt x="965" y="367"/>
                    <a:pt x="965" y="365"/>
                  </a:cubicBezTo>
                  <a:cubicBezTo>
                    <a:pt x="965" y="362"/>
                    <a:pt x="965" y="357"/>
                    <a:pt x="965" y="352"/>
                  </a:cubicBezTo>
                  <a:cubicBezTo>
                    <a:pt x="966" y="345"/>
                    <a:pt x="966" y="337"/>
                    <a:pt x="966" y="329"/>
                  </a:cubicBezTo>
                  <a:cubicBezTo>
                    <a:pt x="966" y="316"/>
                    <a:pt x="965" y="301"/>
                    <a:pt x="962" y="286"/>
                  </a:cubicBezTo>
                  <a:cubicBezTo>
                    <a:pt x="956" y="255"/>
                    <a:pt x="939" y="236"/>
                    <a:pt x="919" y="236"/>
                  </a:cubicBezTo>
                  <a:cubicBezTo>
                    <a:pt x="922" y="230"/>
                    <a:pt x="927" y="217"/>
                    <a:pt x="927" y="204"/>
                  </a:cubicBezTo>
                  <a:cubicBezTo>
                    <a:pt x="927" y="196"/>
                    <a:pt x="925" y="187"/>
                    <a:pt x="919" y="180"/>
                  </a:cubicBezTo>
                  <a:cubicBezTo>
                    <a:pt x="907" y="167"/>
                    <a:pt x="907" y="167"/>
                    <a:pt x="907" y="167"/>
                  </a:cubicBezTo>
                  <a:cubicBezTo>
                    <a:pt x="894" y="152"/>
                    <a:pt x="881" y="136"/>
                    <a:pt x="871" y="130"/>
                  </a:cubicBezTo>
                  <a:cubicBezTo>
                    <a:pt x="864" y="125"/>
                    <a:pt x="841" y="112"/>
                    <a:pt x="824" y="131"/>
                  </a:cubicBezTo>
                  <a:cubicBezTo>
                    <a:pt x="824" y="131"/>
                    <a:pt x="824" y="130"/>
                    <a:pt x="824" y="129"/>
                  </a:cubicBezTo>
                  <a:cubicBezTo>
                    <a:pt x="824" y="115"/>
                    <a:pt x="816" y="95"/>
                    <a:pt x="798" y="84"/>
                  </a:cubicBezTo>
                  <a:cubicBezTo>
                    <a:pt x="785" y="76"/>
                    <a:pt x="770" y="69"/>
                    <a:pt x="756" y="63"/>
                  </a:cubicBezTo>
                  <a:cubicBezTo>
                    <a:pt x="736" y="54"/>
                    <a:pt x="736" y="54"/>
                    <a:pt x="736" y="54"/>
                  </a:cubicBezTo>
                  <a:cubicBezTo>
                    <a:pt x="714" y="44"/>
                    <a:pt x="693" y="46"/>
                    <a:pt x="682" y="59"/>
                  </a:cubicBezTo>
                  <a:cubicBezTo>
                    <a:pt x="681" y="42"/>
                    <a:pt x="669" y="30"/>
                    <a:pt x="644" y="20"/>
                  </a:cubicBezTo>
                  <a:cubicBezTo>
                    <a:pt x="621" y="11"/>
                    <a:pt x="556" y="4"/>
                    <a:pt x="537" y="7"/>
                  </a:cubicBezTo>
                  <a:cubicBezTo>
                    <a:pt x="534" y="8"/>
                    <a:pt x="534" y="8"/>
                    <a:pt x="534" y="8"/>
                  </a:cubicBezTo>
                  <a:cubicBezTo>
                    <a:pt x="509" y="16"/>
                    <a:pt x="505" y="40"/>
                    <a:pt x="503" y="55"/>
                  </a:cubicBezTo>
                  <a:cubicBezTo>
                    <a:pt x="502" y="59"/>
                    <a:pt x="501" y="63"/>
                    <a:pt x="501" y="65"/>
                  </a:cubicBezTo>
                  <a:cubicBezTo>
                    <a:pt x="496" y="82"/>
                    <a:pt x="496" y="93"/>
                    <a:pt x="496" y="109"/>
                  </a:cubicBezTo>
                  <a:cubicBezTo>
                    <a:pt x="496" y="122"/>
                    <a:pt x="496" y="122"/>
                    <a:pt x="496" y="122"/>
                  </a:cubicBezTo>
                  <a:cubicBezTo>
                    <a:pt x="496" y="137"/>
                    <a:pt x="496" y="146"/>
                    <a:pt x="494" y="155"/>
                  </a:cubicBezTo>
                  <a:cubicBezTo>
                    <a:pt x="493" y="162"/>
                    <a:pt x="495" y="165"/>
                    <a:pt x="497" y="169"/>
                  </a:cubicBezTo>
                  <a:cubicBezTo>
                    <a:pt x="500" y="176"/>
                    <a:pt x="500" y="176"/>
                    <a:pt x="500" y="176"/>
                  </a:cubicBezTo>
                  <a:cubicBezTo>
                    <a:pt x="502" y="181"/>
                    <a:pt x="511" y="181"/>
                    <a:pt x="520" y="181"/>
                  </a:cubicBezTo>
                  <a:cubicBezTo>
                    <a:pt x="527" y="181"/>
                    <a:pt x="534" y="181"/>
                    <a:pt x="537" y="183"/>
                  </a:cubicBezTo>
                  <a:cubicBezTo>
                    <a:pt x="538" y="184"/>
                    <a:pt x="538" y="185"/>
                    <a:pt x="538" y="185"/>
                  </a:cubicBezTo>
                  <a:cubicBezTo>
                    <a:pt x="538" y="186"/>
                    <a:pt x="533" y="187"/>
                    <a:pt x="522" y="187"/>
                  </a:cubicBezTo>
                  <a:cubicBezTo>
                    <a:pt x="515" y="186"/>
                    <a:pt x="505" y="189"/>
                    <a:pt x="501" y="200"/>
                  </a:cubicBezTo>
                  <a:cubicBezTo>
                    <a:pt x="498" y="211"/>
                    <a:pt x="500" y="223"/>
                    <a:pt x="502" y="233"/>
                  </a:cubicBezTo>
                  <a:cubicBezTo>
                    <a:pt x="503" y="238"/>
                    <a:pt x="504" y="242"/>
                    <a:pt x="504" y="246"/>
                  </a:cubicBezTo>
                  <a:cubicBezTo>
                    <a:pt x="505" y="256"/>
                    <a:pt x="508" y="257"/>
                    <a:pt x="516" y="259"/>
                  </a:cubicBezTo>
                  <a:cubicBezTo>
                    <a:pt x="523" y="260"/>
                    <a:pt x="523" y="260"/>
                    <a:pt x="523" y="260"/>
                  </a:cubicBezTo>
                  <a:cubicBezTo>
                    <a:pt x="528" y="261"/>
                    <a:pt x="532" y="262"/>
                    <a:pt x="536" y="264"/>
                  </a:cubicBezTo>
                  <a:cubicBezTo>
                    <a:pt x="542" y="265"/>
                    <a:pt x="547" y="267"/>
                    <a:pt x="551" y="265"/>
                  </a:cubicBezTo>
                  <a:cubicBezTo>
                    <a:pt x="554" y="265"/>
                    <a:pt x="555" y="265"/>
                    <a:pt x="555" y="266"/>
                  </a:cubicBezTo>
                  <a:cubicBezTo>
                    <a:pt x="555" y="266"/>
                    <a:pt x="555" y="267"/>
                    <a:pt x="552" y="268"/>
                  </a:cubicBezTo>
                  <a:cubicBezTo>
                    <a:pt x="536" y="276"/>
                    <a:pt x="507" y="276"/>
                    <a:pt x="494" y="276"/>
                  </a:cubicBezTo>
                  <a:cubicBezTo>
                    <a:pt x="449" y="276"/>
                    <a:pt x="434" y="264"/>
                    <a:pt x="434" y="260"/>
                  </a:cubicBezTo>
                  <a:cubicBezTo>
                    <a:pt x="434" y="259"/>
                    <a:pt x="434" y="259"/>
                    <a:pt x="434" y="259"/>
                  </a:cubicBezTo>
                  <a:cubicBezTo>
                    <a:pt x="437" y="258"/>
                    <a:pt x="447" y="259"/>
                    <a:pt x="457" y="260"/>
                  </a:cubicBezTo>
                  <a:cubicBezTo>
                    <a:pt x="464" y="261"/>
                    <a:pt x="464" y="261"/>
                    <a:pt x="464" y="261"/>
                  </a:cubicBezTo>
                  <a:cubicBezTo>
                    <a:pt x="464" y="261"/>
                    <a:pt x="474" y="261"/>
                    <a:pt x="474" y="261"/>
                  </a:cubicBezTo>
                  <a:cubicBezTo>
                    <a:pt x="480" y="260"/>
                    <a:pt x="485" y="260"/>
                    <a:pt x="492" y="254"/>
                  </a:cubicBezTo>
                  <a:cubicBezTo>
                    <a:pt x="502" y="245"/>
                    <a:pt x="494" y="211"/>
                    <a:pt x="487" y="201"/>
                  </a:cubicBezTo>
                  <a:cubicBezTo>
                    <a:pt x="482" y="195"/>
                    <a:pt x="476" y="197"/>
                    <a:pt x="467" y="199"/>
                  </a:cubicBezTo>
                  <a:cubicBezTo>
                    <a:pt x="465" y="199"/>
                    <a:pt x="465" y="199"/>
                    <a:pt x="465" y="199"/>
                  </a:cubicBezTo>
                  <a:cubicBezTo>
                    <a:pt x="450" y="202"/>
                    <a:pt x="421" y="204"/>
                    <a:pt x="416" y="200"/>
                  </a:cubicBezTo>
                  <a:cubicBezTo>
                    <a:pt x="411" y="197"/>
                    <a:pt x="411" y="195"/>
                    <a:pt x="411" y="195"/>
                  </a:cubicBezTo>
                  <a:cubicBezTo>
                    <a:pt x="412" y="195"/>
                    <a:pt x="414" y="195"/>
                    <a:pt x="418" y="198"/>
                  </a:cubicBezTo>
                  <a:cubicBezTo>
                    <a:pt x="427" y="203"/>
                    <a:pt x="438" y="200"/>
                    <a:pt x="447" y="197"/>
                  </a:cubicBezTo>
                  <a:cubicBezTo>
                    <a:pt x="451" y="196"/>
                    <a:pt x="454" y="195"/>
                    <a:pt x="456" y="195"/>
                  </a:cubicBezTo>
                  <a:cubicBezTo>
                    <a:pt x="462" y="195"/>
                    <a:pt x="467" y="190"/>
                    <a:pt x="471" y="186"/>
                  </a:cubicBezTo>
                  <a:cubicBezTo>
                    <a:pt x="474" y="182"/>
                    <a:pt x="477" y="179"/>
                    <a:pt x="480" y="178"/>
                  </a:cubicBezTo>
                  <a:cubicBezTo>
                    <a:pt x="490" y="175"/>
                    <a:pt x="495" y="140"/>
                    <a:pt x="495" y="117"/>
                  </a:cubicBezTo>
                  <a:cubicBezTo>
                    <a:pt x="495" y="101"/>
                    <a:pt x="495" y="101"/>
                    <a:pt x="495" y="101"/>
                  </a:cubicBezTo>
                  <a:cubicBezTo>
                    <a:pt x="495" y="88"/>
                    <a:pt x="496" y="80"/>
                    <a:pt x="491" y="65"/>
                  </a:cubicBezTo>
                  <a:cubicBezTo>
                    <a:pt x="490" y="63"/>
                    <a:pt x="489" y="60"/>
                    <a:pt x="489" y="57"/>
                  </a:cubicBezTo>
                  <a:cubicBezTo>
                    <a:pt x="487" y="51"/>
                    <a:pt x="485" y="44"/>
                    <a:pt x="480" y="41"/>
                  </a:cubicBezTo>
                  <a:cubicBezTo>
                    <a:pt x="478" y="40"/>
                    <a:pt x="475" y="41"/>
                    <a:pt x="472" y="41"/>
                  </a:cubicBezTo>
                  <a:cubicBezTo>
                    <a:pt x="474" y="39"/>
                    <a:pt x="474" y="36"/>
                    <a:pt x="474" y="33"/>
                  </a:cubicBezTo>
                  <a:cubicBezTo>
                    <a:pt x="474" y="29"/>
                    <a:pt x="473" y="24"/>
                    <a:pt x="470" y="20"/>
                  </a:cubicBezTo>
                  <a:cubicBezTo>
                    <a:pt x="463" y="10"/>
                    <a:pt x="445" y="0"/>
                    <a:pt x="420" y="6"/>
                  </a:cubicBezTo>
                  <a:close/>
                  <a:moveTo>
                    <a:pt x="336" y="73"/>
                  </a:moveTo>
                  <a:cubicBezTo>
                    <a:pt x="337" y="73"/>
                    <a:pt x="337" y="73"/>
                    <a:pt x="337" y="72"/>
                  </a:cubicBezTo>
                  <a:cubicBezTo>
                    <a:pt x="338" y="64"/>
                    <a:pt x="338" y="58"/>
                    <a:pt x="338" y="51"/>
                  </a:cubicBezTo>
                  <a:cubicBezTo>
                    <a:pt x="337" y="37"/>
                    <a:pt x="337" y="28"/>
                    <a:pt x="356" y="20"/>
                  </a:cubicBezTo>
                  <a:cubicBezTo>
                    <a:pt x="368" y="16"/>
                    <a:pt x="380" y="14"/>
                    <a:pt x="393" y="13"/>
                  </a:cubicBezTo>
                  <a:cubicBezTo>
                    <a:pt x="402" y="12"/>
                    <a:pt x="411" y="11"/>
                    <a:pt x="420" y="9"/>
                  </a:cubicBezTo>
                  <a:cubicBezTo>
                    <a:pt x="445" y="3"/>
                    <a:pt x="461" y="12"/>
                    <a:pt x="468" y="22"/>
                  </a:cubicBezTo>
                  <a:cubicBezTo>
                    <a:pt x="472" y="29"/>
                    <a:pt x="473" y="36"/>
                    <a:pt x="468" y="43"/>
                  </a:cubicBezTo>
                  <a:cubicBezTo>
                    <a:pt x="468" y="43"/>
                    <a:pt x="468" y="44"/>
                    <a:pt x="469" y="44"/>
                  </a:cubicBezTo>
                  <a:cubicBezTo>
                    <a:pt x="469" y="45"/>
                    <a:pt x="470" y="45"/>
                    <a:pt x="470" y="45"/>
                  </a:cubicBezTo>
                  <a:cubicBezTo>
                    <a:pt x="474" y="43"/>
                    <a:pt x="476" y="43"/>
                    <a:pt x="478" y="44"/>
                  </a:cubicBezTo>
                  <a:cubicBezTo>
                    <a:pt x="482" y="46"/>
                    <a:pt x="484" y="52"/>
                    <a:pt x="486" y="58"/>
                  </a:cubicBezTo>
                  <a:cubicBezTo>
                    <a:pt x="487" y="61"/>
                    <a:pt x="487" y="64"/>
                    <a:pt x="489" y="66"/>
                  </a:cubicBezTo>
                  <a:cubicBezTo>
                    <a:pt x="493" y="81"/>
                    <a:pt x="492" y="88"/>
                    <a:pt x="492" y="101"/>
                  </a:cubicBezTo>
                  <a:cubicBezTo>
                    <a:pt x="492" y="117"/>
                    <a:pt x="492" y="117"/>
                    <a:pt x="492" y="117"/>
                  </a:cubicBezTo>
                  <a:cubicBezTo>
                    <a:pt x="492" y="142"/>
                    <a:pt x="486" y="173"/>
                    <a:pt x="479" y="176"/>
                  </a:cubicBezTo>
                  <a:cubicBezTo>
                    <a:pt x="475" y="177"/>
                    <a:pt x="472" y="180"/>
                    <a:pt x="469" y="183"/>
                  </a:cubicBezTo>
                  <a:cubicBezTo>
                    <a:pt x="465" y="187"/>
                    <a:pt x="461" y="192"/>
                    <a:pt x="456" y="192"/>
                  </a:cubicBezTo>
                  <a:cubicBezTo>
                    <a:pt x="454" y="192"/>
                    <a:pt x="450" y="193"/>
                    <a:pt x="446" y="194"/>
                  </a:cubicBezTo>
                  <a:cubicBezTo>
                    <a:pt x="438" y="197"/>
                    <a:pt x="427" y="200"/>
                    <a:pt x="420" y="195"/>
                  </a:cubicBezTo>
                  <a:cubicBezTo>
                    <a:pt x="416" y="193"/>
                    <a:pt x="411" y="191"/>
                    <a:pt x="409" y="194"/>
                  </a:cubicBezTo>
                  <a:cubicBezTo>
                    <a:pt x="407" y="196"/>
                    <a:pt x="409" y="199"/>
                    <a:pt x="414" y="203"/>
                  </a:cubicBezTo>
                  <a:cubicBezTo>
                    <a:pt x="420" y="208"/>
                    <a:pt x="453" y="205"/>
                    <a:pt x="466" y="202"/>
                  </a:cubicBezTo>
                  <a:cubicBezTo>
                    <a:pt x="466" y="202"/>
                    <a:pt x="467" y="202"/>
                    <a:pt x="467" y="202"/>
                  </a:cubicBezTo>
                  <a:cubicBezTo>
                    <a:pt x="477" y="200"/>
                    <a:pt x="481" y="199"/>
                    <a:pt x="484" y="202"/>
                  </a:cubicBezTo>
                  <a:cubicBezTo>
                    <a:pt x="491" y="212"/>
                    <a:pt x="498" y="244"/>
                    <a:pt x="490" y="252"/>
                  </a:cubicBezTo>
                  <a:cubicBezTo>
                    <a:pt x="484" y="257"/>
                    <a:pt x="480" y="257"/>
                    <a:pt x="474" y="258"/>
                  </a:cubicBezTo>
                  <a:cubicBezTo>
                    <a:pt x="464" y="258"/>
                    <a:pt x="464" y="258"/>
                    <a:pt x="464" y="258"/>
                  </a:cubicBezTo>
                  <a:cubicBezTo>
                    <a:pt x="464" y="258"/>
                    <a:pt x="458" y="258"/>
                    <a:pt x="458" y="258"/>
                  </a:cubicBezTo>
                  <a:cubicBezTo>
                    <a:pt x="443" y="255"/>
                    <a:pt x="436" y="254"/>
                    <a:pt x="432" y="257"/>
                  </a:cubicBezTo>
                  <a:cubicBezTo>
                    <a:pt x="431" y="260"/>
                    <a:pt x="431" y="260"/>
                    <a:pt x="431" y="260"/>
                  </a:cubicBezTo>
                  <a:cubicBezTo>
                    <a:pt x="431" y="268"/>
                    <a:pt x="451" y="279"/>
                    <a:pt x="494" y="279"/>
                  </a:cubicBezTo>
                  <a:cubicBezTo>
                    <a:pt x="507" y="279"/>
                    <a:pt x="537" y="279"/>
                    <a:pt x="553" y="271"/>
                  </a:cubicBezTo>
                  <a:cubicBezTo>
                    <a:pt x="558" y="269"/>
                    <a:pt x="559" y="266"/>
                    <a:pt x="558" y="265"/>
                  </a:cubicBezTo>
                  <a:cubicBezTo>
                    <a:pt x="557" y="263"/>
                    <a:pt x="554" y="261"/>
                    <a:pt x="550" y="263"/>
                  </a:cubicBezTo>
                  <a:cubicBezTo>
                    <a:pt x="547" y="264"/>
                    <a:pt x="543" y="262"/>
                    <a:pt x="537" y="261"/>
                  </a:cubicBezTo>
                  <a:cubicBezTo>
                    <a:pt x="533" y="260"/>
                    <a:pt x="529" y="258"/>
                    <a:pt x="524" y="257"/>
                  </a:cubicBezTo>
                  <a:cubicBezTo>
                    <a:pt x="524" y="257"/>
                    <a:pt x="517" y="256"/>
                    <a:pt x="517" y="256"/>
                  </a:cubicBezTo>
                  <a:cubicBezTo>
                    <a:pt x="510" y="254"/>
                    <a:pt x="508" y="254"/>
                    <a:pt x="507" y="245"/>
                  </a:cubicBezTo>
                  <a:cubicBezTo>
                    <a:pt x="507" y="242"/>
                    <a:pt x="506" y="237"/>
                    <a:pt x="505" y="233"/>
                  </a:cubicBezTo>
                  <a:cubicBezTo>
                    <a:pt x="503" y="223"/>
                    <a:pt x="501" y="211"/>
                    <a:pt x="504" y="201"/>
                  </a:cubicBezTo>
                  <a:cubicBezTo>
                    <a:pt x="507" y="191"/>
                    <a:pt x="518" y="189"/>
                    <a:pt x="522" y="190"/>
                  </a:cubicBezTo>
                  <a:cubicBezTo>
                    <a:pt x="525" y="190"/>
                    <a:pt x="539" y="191"/>
                    <a:pt x="541" y="186"/>
                  </a:cubicBezTo>
                  <a:cubicBezTo>
                    <a:pt x="542" y="184"/>
                    <a:pt x="541" y="182"/>
                    <a:pt x="538" y="181"/>
                  </a:cubicBezTo>
                  <a:cubicBezTo>
                    <a:pt x="535" y="178"/>
                    <a:pt x="527" y="178"/>
                    <a:pt x="520" y="178"/>
                  </a:cubicBezTo>
                  <a:cubicBezTo>
                    <a:pt x="513" y="178"/>
                    <a:pt x="504" y="178"/>
                    <a:pt x="503" y="175"/>
                  </a:cubicBezTo>
                  <a:cubicBezTo>
                    <a:pt x="500" y="168"/>
                    <a:pt x="500" y="168"/>
                    <a:pt x="500" y="168"/>
                  </a:cubicBezTo>
                  <a:cubicBezTo>
                    <a:pt x="498" y="164"/>
                    <a:pt x="496" y="161"/>
                    <a:pt x="497" y="156"/>
                  </a:cubicBezTo>
                  <a:cubicBezTo>
                    <a:pt x="499" y="147"/>
                    <a:pt x="499" y="138"/>
                    <a:pt x="499" y="122"/>
                  </a:cubicBezTo>
                  <a:cubicBezTo>
                    <a:pt x="499" y="122"/>
                    <a:pt x="499" y="109"/>
                    <a:pt x="499" y="109"/>
                  </a:cubicBezTo>
                  <a:cubicBezTo>
                    <a:pt x="499" y="94"/>
                    <a:pt x="499" y="82"/>
                    <a:pt x="503" y="66"/>
                  </a:cubicBezTo>
                  <a:cubicBezTo>
                    <a:pt x="504" y="64"/>
                    <a:pt x="505" y="60"/>
                    <a:pt x="506" y="55"/>
                  </a:cubicBezTo>
                  <a:cubicBezTo>
                    <a:pt x="508" y="41"/>
                    <a:pt x="512" y="19"/>
                    <a:pt x="535" y="11"/>
                  </a:cubicBezTo>
                  <a:cubicBezTo>
                    <a:pt x="538" y="10"/>
                    <a:pt x="538" y="10"/>
                    <a:pt x="538" y="10"/>
                  </a:cubicBezTo>
                  <a:cubicBezTo>
                    <a:pt x="556" y="7"/>
                    <a:pt x="621" y="14"/>
                    <a:pt x="643" y="23"/>
                  </a:cubicBezTo>
                  <a:cubicBezTo>
                    <a:pt x="669" y="33"/>
                    <a:pt x="680" y="45"/>
                    <a:pt x="679" y="63"/>
                  </a:cubicBezTo>
                  <a:cubicBezTo>
                    <a:pt x="679" y="64"/>
                    <a:pt x="680" y="65"/>
                    <a:pt x="680" y="65"/>
                  </a:cubicBezTo>
                  <a:cubicBezTo>
                    <a:pt x="681" y="65"/>
                    <a:pt x="682" y="65"/>
                    <a:pt x="682" y="64"/>
                  </a:cubicBezTo>
                  <a:cubicBezTo>
                    <a:pt x="692" y="47"/>
                    <a:pt x="717" y="48"/>
                    <a:pt x="735" y="57"/>
                  </a:cubicBezTo>
                  <a:cubicBezTo>
                    <a:pt x="755" y="66"/>
                    <a:pt x="755" y="66"/>
                    <a:pt x="755" y="66"/>
                  </a:cubicBezTo>
                  <a:cubicBezTo>
                    <a:pt x="769" y="72"/>
                    <a:pt x="783" y="78"/>
                    <a:pt x="797" y="87"/>
                  </a:cubicBezTo>
                  <a:cubicBezTo>
                    <a:pt x="817" y="99"/>
                    <a:pt x="824" y="124"/>
                    <a:pt x="820" y="136"/>
                  </a:cubicBezTo>
                  <a:cubicBezTo>
                    <a:pt x="820" y="137"/>
                    <a:pt x="820" y="137"/>
                    <a:pt x="821" y="138"/>
                  </a:cubicBezTo>
                  <a:cubicBezTo>
                    <a:pt x="822" y="138"/>
                    <a:pt x="823" y="138"/>
                    <a:pt x="823" y="137"/>
                  </a:cubicBezTo>
                  <a:cubicBezTo>
                    <a:pt x="837" y="116"/>
                    <a:pt x="856" y="124"/>
                    <a:pt x="870" y="133"/>
                  </a:cubicBezTo>
                  <a:cubicBezTo>
                    <a:pt x="879" y="139"/>
                    <a:pt x="892" y="154"/>
                    <a:pt x="905" y="169"/>
                  </a:cubicBezTo>
                  <a:cubicBezTo>
                    <a:pt x="917" y="182"/>
                    <a:pt x="917" y="182"/>
                    <a:pt x="917" y="182"/>
                  </a:cubicBezTo>
                  <a:cubicBezTo>
                    <a:pt x="931" y="199"/>
                    <a:pt x="919" y="232"/>
                    <a:pt x="915" y="236"/>
                  </a:cubicBezTo>
                  <a:cubicBezTo>
                    <a:pt x="914" y="237"/>
                    <a:pt x="914" y="237"/>
                    <a:pt x="914" y="238"/>
                  </a:cubicBezTo>
                  <a:cubicBezTo>
                    <a:pt x="915" y="239"/>
                    <a:pt x="915" y="239"/>
                    <a:pt x="916" y="239"/>
                  </a:cubicBezTo>
                  <a:cubicBezTo>
                    <a:pt x="935" y="237"/>
                    <a:pt x="953" y="256"/>
                    <a:pt x="959" y="287"/>
                  </a:cubicBezTo>
                  <a:cubicBezTo>
                    <a:pt x="964" y="310"/>
                    <a:pt x="963" y="334"/>
                    <a:pt x="962" y="352"/>
                  </a:cubicBezTo>
                  <a:cubicBezTo>
                    <a:pt x="962" y="359"/>
                    <a:pt x="962" y="366"/>
                    <a:pt x="962" y="371"/>
                  </a:cubicBezTo>
                  <a:cubicBezTo>
                    <a:pt x="963" y="385"/>
                    <a:pt x="944" y="400"/>
                    <a:pt x="935" y="403"/>
                  </a:cubicBezTo>
                  <a:cubicBezTo>
                    <a:pt x="935" y="403"/>
                    <a:pt x="934" y="404"/>
                    <a:pt x="934" y="404"/>
                  </a:cubicBezTo>
                  <a:cubicBezTo>
                    <a:pt x="934" y="405"/>
                    <a:pt x="935" y="406"/>
                    <a:pt x="935" y="406"/>
                  </a:cubicBezTo>
                  <a:cubicBezTo>
                    <a:pt x="957" y="413"/>
                    <a:pt x="960" y="445"/>
                    <a:pt x="961" y="471"/>
                  </a:cubicBezTo>
                  <a:cubicBezTo>
                    <a:pt x="962" y="482"/>
                    <a:pt x="962" y="482"/>
                    <a:pt x="962" y="482"/>
                  </a:cubicBezTo>
                  <a:cubicBezTo>
                    <a:pt x="962" y="505"/>
                    <a:pt x="963" y="511"/>
                    <a:pt x="955" y="523"/>
                  </a:cubicBezTo>
                  <a:cubicBezTo>
                    <a:pt x="947" y="537"/>
                    <a:pt x="928" y="543"/>
                    <a:pt x="923" y="542"/>
                  </a:cubicBezTo>
                  <a:cubicBezTo>
                    <a:pt x="922" y="541"/>
                    <a:pt x="921" y="542"/>
                    <a:pt x="921" y="542"/>
                  </a:cubicBezTo>
                  <a:cubicBezTo>
                    <a:pt x="921" y="543"/>
                    <a:pt x="921" y="544"/>
                    <a:pt x="921" y="544"/>
                  </a:cubicBezTo>
                  <a:cubicBezTo>
                    <a:pt x="923" y="546"/>
                    <a:pt x="923" y="546"/>
                    <a:pt x="923" y="546"/>
                  </a:cubicBezTo>
                  <a:cubicBezTo>
                    <a:pt x="934" y="553"/>
                    <a:pt x="950" y="565"/>
                    <a:pt x="950" y="589"/>
                  </a:cubicBezTo>
                  <a:cubicBezTo>
                    <a:pt x="950" y="613"/>
                    <a:pt x="936" y="633"/>
                    <a:pt x="927" y="648"/>
                  </a:cubicBezTo>
                  <a:cubicBezTo>
                    <a:pt x="921" y="658"/>
                    <a:pt x="921" y="658"/>
                    <a:pt x="921" y="658"/>
                  </a:cubicBezTo>
                  <a:cubicBezTo>
                    <a:pt x="906" y="684"/>
                    <a:pt x="894" y="694"/>
                    <a:pt x="883" y="703"/>
                  </a:cubicBezTo>
                  <a:cubicBezTo>
                    <a:pt x="881" y="704"/>
                    <a:pt x="881" y="704"/>
                    <a:pt x="881" y="704"/>
                  </a:cubicBezTo>
                  <a:cubicBezTo>
                    <a:pt x="877" y="708"/>
                    <a:pt x="865" y="707"/>
                    <a:pt x="853" y="702"/>
                  </a:cubicBezTo>
                  <a:cubicBezTo>
                    <a:pt x="840" y="697"/>
                    <a:pt x="825" y="685"/>
                    <a:pt x="823" y="670"/>
                  </a:cubicBezTo>
                  <a:cubicBezTo>
                    <a:pt x="823" y="669"/>
                    <a:pt x="822" y="669"/>
                    <a:pt x="822" y="669"/>
                  </a:cubicBezTo>
                  <a:cubicBezTo>
                    <a:pt x="821" y="669"/>
                    <a:pt x="820" y="670"/>
                    <a:pt x="820" y="670"/>
                  </a:cubicBezTo>
                  <a:cubicBezTo>
                    <a:pt x="819" y="684"/>
                    <a:pt x="826" y="702"/>
                    <a:pt x="839" y="725"/>
                  </a:cubicBezTo>
                  <a:cubicBezTo>
                    <a:pt x="842" y="729"/>
                    <a:pt x="842" y="733"/>
                    <a:pt x="841" y="737"/>
                  </a:cubicBezTo>
                  <a:cubicBezTo>
                    <a:pt x="837" y="748"/>
                    <a:pt x="818" y="759"/>
                    <a:pt x="787" y="770"/>
                  </a:cubicBezTo>
                  <a:cubicBezTo>
                    <a:pt x="770" y="776"/>
                    <a:pt x="770" y="776"/>
                    <a:pt x="770" y="776"/>
                  </a:cubicBezTo>
                  <a:cubicBezTo>
                    <a:pt x="741" y="786"/>
                    <a:pt x="725" y="792"/>
                    <a:pt x="712" y="790"/>
                  </a:cubicBezTo>
                  <a:cubicBezTo>
                    <a:pt x="709" y="790"/>
                    <a:pt x="707" y="788"/>
                    <a:pt x="705" y="786"/>
                  </a:cubicBezTo>
                  <a:cubicBezTo>
                    <a:pt x="701" y="779"/>
                    <a:pt x="705" y="766"/>
                    <a:pt x="705" y="766"/>
                  </a:cubicBezTo>
                  <a:cubicBezTo>
                    <a:pt x="705" y="766"/>
                    <a:pt x="705" y="766"/>
                    <a:pt x="705" y="766"/>
                  </a:cubicBezTo>
                  <a:cubicBezTo>
                    <a:pt x="705" y="766"/>
                    <a:pt x="705" y="766"/>
                    <a:pt x="705" y="766"/>
                  </a:cubicBezTo>
                  <a:cubicBezTo>
                    <a:pt x="705" y="766"/>
                    <a:pt x="705" y="766"/>
                    <a:pt x="705" y="765"/>
                  </a:cubicBezTo>
                  <a:cubicBezTo>
                    <a:pt x="705" y="765"/>
                    <a:pt x="705" y="764"/>
                    <a:pt x="704" y="764"/>
                  </a:cubicBezTo>
                  <a:cubicBezTo>
                    <a:pt x="703" y="764"/>
                    <a:pt x="703" y="764"/>
                    <a:pt x="702" y="765"/>
                  </a:cubicBezTo>
                  <a:cubicBezTo>
                    <a:pt x="702" y="765"/>
                    <a:pt x="702" y="765"/>
                    <a:pt x="702" y="765"/>
                  </a:cubicBezTo>
                  <a:cubicBezTo>
                    <a:pt x="698" y="782"/>
                    <a:pt x="684" y="790"/>
                    <a:pt x="662" y="786"/>
                  </a:cubicBezTo>
                  <a:cubicBezTo>
                    <a:pt x="639" y="782"/>
                    <a:pt x="611" y="757"/>
                    <a:pt x="608" y="746"/>
                  </a:cubicBezTo>
                  <a:cubicBezTo>
                    <a:pt x="605" y="735"/>
                    <a:pt x="621" y="718"/>
                    <a:pt x="628" y="714"/>
                  </a:cubicBezTo>
                  <a:cubicBezTo>
                    <a:pt x="628" y="713"/>
                    <a:pt x="628" y="712"/>
                    <a:pt x="628" y="712"/>
                  </a:cubicBezTo>
                  <a:cubicBezTo>
                    <a:pt x="628" y="711"/>
                    <a:pt x="627" y="711"/>
                    <a:pt x="626" y="711"/>
                  </a:cubicBezTo>
                  <a:cubicBezTo>
                    <a:pt x="622" y="712"/>
                    <a:pt x="618" y="715"/>
                    <a:pt x="614" y="717"/>
                  </a:cubicBezTo>
                  <a:cubicBezTo>
                    <a:pt x="609" y="721"/>
                    <a:pt x="604" y="724"/>
                    <a:pt x="599" y="723"/>
                  </a:cubicBezTo>
                  <a:cubicBezTo>
                    <a:pt x="595" y="722"/>
                    <a:pt x="592" y="717"/>
                    <a:pt x="588" y="710"/>
                  </a:cubicBezTo>
                  <a:cubicBezTo>
                    <a:pt x="586" y="706"/>
                    <a:pt x="583" y="701"/>
                    <a:pt x="580" y="696"/>
                  </a:cubicBezTo>
                  <a:cubicBezTo>
                    <a:pt x="575" y="688"/>
                    <a:pt x="569" y="679"/>
                    <a:pt x="565" y="669"/>
                  </a:cubicBezTo>
                  <a:cubicBezTo>
                    <a:pt x="565" y="668"/>
                    <a:pt x="565" y="668"/>
                    <a:pt x="565" y="667"/>
                  </a:cubicBezTo>
                  <a:cubicBezTo>
                    <a:pt x="565" y="665"/>
                    <a:pt x="566" y="662"/>
                    <a:pt x="567" y="659"/>
                  </a:cubicBezTo>
                  <a:cubicBezTo>
                    <a:pt x="569" y="656"/>
                    <a:pt x="570" y="653"/>
                    <a:pt x="570" y="650"/>
                  </a:cubicBezTo>
                  <a:cubicBezTo>
                    <a:pt x="570" y="650"/>
                    <a:pt x="570" y="650"/>
                    <a:pt x="570" y="650"/>
                  </a:cubicBezTo>
                  <a:cubicBezTo>
                    <a:pt x="569" y="646"/>
                    <a:pt x="567" y="643"/>
                    <a:pt x="564" y="641"/>
                  </a:cubicBezTo>
                  <a:cubicBezTo>
                    <a:pt x="561" y="637"/>
                    <a:pt x="559" y="634"/>
                    <a:pt x="559" y="631"/>
                  </a:cubicBezTo>
                  <a:cubicBezTo>
                    <a:pt x="559" y="631"/>
                    <a:pt x="559" y="630"/>
                    <a:pt x="559" y="630"/>
                  </a:cubicBezTo>
                  <a:cubicBezTo>
                    <a:pt x="559" y="630"/>
                    <a:pt x="559" y="630"/>
                    <a:pt x="559" y="630"/>
                  </a:cubicBezTo>
                  <a:cubicBezTo>
                    <a:pt x="557" y="625"/>
                    <a:pt x="557" y="621"/>
                    <a:pt x="557" y="618"/>
                  </a:cubicBezTo>
                  <a:cubicBezTo>
                    <a:pt x="557" y="611"/>
                    <a:pt x="559" y="608"/>
                    <a:pt x="560" y="607"/>
                  </a:cubicBezTo>
                  <a:cubicBezTo>
                    <a:pt x="561" y="606"/>
                    <a:pt x="562" y="606"/>
                    <a:pt x="562" y="606"/>
                  </a:cubicBezTo>
                  <a:cubicBezTo>
                    <a:pt x="562" y="605"/>
                    <a:pt x="562" y="605"/>
                    <a:pt x="562" y="604"/>
                  </a:cubicBezTo>
                  <a:cubicBezTo>
                    <a:pt x="562" y="604"/>
                    <a:pt x="562" y="604"/>
                    <a:pt x="562" y="604"/>
                  </a:cubicBezTo>
                  <a:cubicBezTo>
                    <a:pt x="562" y="603"/>
                    <a:pt x="561" y="603"/>
                    <a:pt x="560" y="603"/>
                  </a:cubicBezTo>
                  <a:cubicBezTo>
                    <a:pt x="560" y="603"/>
                    <a:pt x="560" y="603"/>
                    <a:pt x="560" y="603"/>
                  </a:cubicBezTo>
                  <a:cubicBezTo>
                    <a:pt x="560" y="602"/>
                    <a:pt x="560" y="601"/>
                    <a:pt x="560" y="600"/>
                  </a:cubicBezTo>
                  <a:cubicBezTo>
                    <a:pt x="560" y="598"/>
                    <a:pt x="560" y="596"/>
                    <a:pt x="560" y="594"/>
                  </a:cubicBezTo>
                  <a:cubicBezTo>
                    <a:pt x="560" y="592"/>
                    <a:pt x="560" y="590"/>
                    <a:pt x="559" y="589"/>
                  </a:cubicBezTo>
                  <a:cubicBezTo>
                    <a:pt x="556" y="588"/>
                    <a:pt x="556" y="588"/>
                    <a:pt x="556" y="588"/>
                  </a:cubicBezTo>
                  <a:cubicBezTo>
                    <a:pt x="556" y="588"/>
                    <a:pt x="556" y="588"/>
                    <a:pt x="555" y="588"/>
                  </a:cubicBezTo>
                  <a:cubicBezTo>
                    <a:pt x="555" y="588"/>
                    <a:pt x="555" y="589"/>
                    <a:pt x="555" y="589"/>
                  </a:cubicBezTo>
                  <a:cubicBezTo>
                    <a:pt x="553" y="598"/>
                    <a:pt x="543" y="606"/>
                    <a:pt x="528" y="605"/>
                  </a:cubicBezTo>
                  <a:cubicBezTo>
                    <a:pt x="519" y="605"/>
                    <a:pt x="514" y="602"/>
                    <a:pt x="509" y="598"/>
                  </a:cubicBezTo>
                  <a:cubicBezTo>
                    <a:pt x="505" y="595"/>
                    <a:pt x="500" y="592"/>
                    <a:pt x="494" y="592"/>
                  </a:cubicBezTo>
                  <a:cubicBezTo>
                    <a:pt x="488" y="592"/>
                    <a:pt x="484" y="595"/>
                    <a:pt x="480" y="598"/>
                  </a:cubicBezTo>
                  <a:cubicBezTo>
                    <a:pt x="475" y="602"/>
                    <a:pt x="470" y="605"/>
                    <a:pt x="461" y="605"/>
                  </a:cubicBezTo>
                  <a:cubicBezTo>
                    <a:pt x="444" y="607"/>
                    <a:pt x="436" y="604"/>
                    <a:pt x="435" y="596"/>
                  </a:cubicBezTo>
                  <a:cubicBezTo>
                    <a:pt x="435" y="595"/>
                    <a:pt x="434" y="595"/>
                    <a:pt x="433" y="595"/>
                  </a:cubicBezTo>
                  <a:cubicBezTo>
                    <a:pt x="429" y="595"/>
                    <a:pt x="418" y="595"/>
                    <a:pt x="417" y="598"/>
                  </a:cubicBezTo>
                  <a:cubicBezTo>
                    <a:pt x="417" y="599"/>
                    <a:pt x="417" y="600"/>
                    <a:pt x="419" y="601"/>
                  </a:cubicBezTo>
                  <a:cubicBezTo>
                    <a:pt x="424" y="604"/>
                    <a:pt x="431" y="611"/>
                    <a:pt x="431" y="618"/>
                  </a:cubicBezTo>
                  <a:cubicBezTo>
                    <a:pt x="431" y="623"/>
                    <a:pt x="429" y="628"/>
                    <a:pt x="423" y="632"/>
                  </a:cubicBezTo>
                  <a:cubicBezTo>
                    <a:pt x="415" y="636"/>
                    <a:pt x="411" y="637"/>
                    <a:pt x="409" y="637"/>
                  </a:cubicBezTo>
                  <a:cubicBezTo>
                    <a:pt x="408" y="637"/>
                    <a:pt x="407" y="638"/>
                    <a:pt x="406" y="639"/>
                  </a:cubicBezTo>
                  <a:cubicBezTo>
                    <a:pt x="406" y="640"/>
                    <a:pt x="407" y="640"/>
                    <a:pt x="408" y="641"/>
                  </a:cubicBezTo>
                  <a:cubicBezTo>
                    <a:pt x="409" y="643"/>
                    <a:pt x="412" y="645"/>
                    <a:pt x="415" y="649"/>
                  </a:cubicBezTo>
                  <a:cubicBezTo>
                    <a:pt x="425" y="663"/>
                    <a:pt x="414" y="680"/>
                    <a:pt x="404" y="696"/>
                  </a:cubicBezTo>
                  <a:cubicBezTo>
                    <a:pt x="400" y="702"/>
                    <a:pt x="400" y="702"/>
                    <a:pt x="400" y="702"/>
                  </a:cubicBezTo>
                  <a:cubicBezTo>
                    <a:pt x="394" y="713"/>
                    <a:pt x="394" y="713"/>
                    <a:pt x="394" y="713"/>
                  </a:cubicBezTo>
                  <a:cubicBezTo>
                    <a:pt x="387" y="726"/>
                    <a:pt x="383" y="734"/>
                    <a:pt x="366" y="727"/>
                  </a:cubicBezTo>
                  <a:cubicBezTo>
                    <a:pt x="365" y="726"/>
                    <a:pt x="365" y="727"/>
                    <a:pt x="364" y="727"/>
                  </a:cubicBezTo>
                  <a:cubicBezTo>
                    <a:pt x="364" y="728"/>
                    <a:pt x="364" y="729"/>
                    <a:pt x="364" y="729"/>
                  </a:cubicBezTo>
                  <a:cubicBezTo>
                    <a:pt x="373" y="739"/>
                    <a:pt x="377" y="748"/>
                    <a:pt x="376" y="756"/>
                  </a:cubicBezTo>
                  <a:cubicBezTo>
                    <a:pt x="374" y="766"/>
                    <a:pt x="365" y="771"/>
                    <a:pt x="365" y="771"/>
                  </a:cubicBezTo>
                  <a:cubicBezTo>
                    <a:pt x="364" y="771"/>
                    <a:pt x="331" y="794"/>
                    <a:pt x="307" y="792"/>
                  </a:cubicBezTo>
                  <a:cubicBezTo>
                    <a:pt x="290" y="791"/>
                    <a:pt x="290" y="791"/>
                    <a:pt x="290" y="791"/>
                  </a:cubicBezTo>
                  <a:cubicBezTo>
                    <a:pt x="266" y="791"/>
                    <a:pt x="239" y="790"/>
                    <a:pt x="233" y="770"/>
                  </a:cubicBezTo>
                  <a:cubicBezTo>
                    <a:pt x="233" y="770"/>
                    <a:pt x="233" y="769"/>
                    <a:pt x="232" y="769"/>
                  </a:cubicBezTo>
                  <a:cubicBezTo>
                    <a:pt x="231" y="769"/>
                    <a:pt x="231" y="770"/>
                    <a:pt x="231" y="770"/>
                  </a:cubicBezTo>
                  <a:cubicBezTo>
                    <a:pt x="229" y="773"/>
                    <a:pt x="227" y="775"/>
                    <a:pt x="222" y="777"/>
                  </a:cubicBezTo>
                  <a:cubicBezTo>
                    <a:pt x="203" y="783"/>
                    <a:pt x="160" y="769"/>
                    <a:pt x="136" y="754"/>
                  </a:cubicBezTo>
                  <a:cubicBezTo>
                    <a:pt x="132" y="751"/>
                    <a:pt x="128" y="748"/>
                    <a:pt x="123" y="745"/>
                  </a:cubicBezTo>
                  <a:cubicBezTo>
                    <a:pt x="111" y="737"/>
                    <a:pt x="102" y="731"/>
                    <a:pt x="107" y="712"/>
                  </a:cubicBezTo>
                  <a:cubicBezTo>
                    <a:pt x="110" y="701"/>
                    <a:pt x="120" y="694"/>
                    <a:pt x="129" y="688"/>
                  </a:cubicBezTo>
                  <a:cubicBezTo>
                    <a:pt x="138" y="682"/>
                    <a:pt x="148" y="675"/>
                    <a:pt x="151" y="664"/>
                  </a:cubicBezTo>
                  <a:cubicBezTo>
                    <a:pt x="151" y="663"/>
                    <a:pt x="151" y="663"/>
                    <a:pt x="150" y="662"/>
                  </a:cubicBezTo>
                  <a:cubicBezTo>
                    <a:pt x="150" y="662"/>
                    <a:pt x="149" y="662"/>
                    <a:pt x="148" y="662"/>
                  </a:cubicBezTo>
                  <a:cubicBezTo>
                    <a:pt x="128" y="682"/>
                    <a:pt x="88" y="690"/>
                    <a:pt x="65" y="671"/>
                  </a:cubicBezTo>
                  <a:cubicBezTo>
                    <a:pt x="50" y="659"/>
                    <a:pt x="46" y="639"/>
                    <a:pt x="42" y="621"/>
                  </a:cubicBezTo>
                  <a:cubicBezTo>
                    <a:pt x="38" y="604"/>
                    <a:pt x="38" y="604"/>
                    <a:pt x="38" y="604"/>
                  </a:cubicBezTo>
                  <a:cubicBezTo>
                    <a:pt x="29" y="573"/>
                    <a:pt x="21" y="541"/>
                    <a:pt x="34" y="521"/>
                  </a:cubicBezTo>
                  <a:cubicBezTo>
                    <a:pt x="42" y="510"/>
                    <a:pt x="57" y="504"/>
                    <a:pt x="79" y="502"/>
                  </a:cubicBezTo>
                  <a:cubicBezTo>
                    <a:pt x="80" y="502"/>
                    <a:pt x="80" y="502"/>
                    <a:pt x="80" y="501"/>
                  </a:cubicBezTo>
                  <a:cubicBezTo>
                    <a:pt x="80" y="500"/>
                    <a:pt x="80" y="499"/>
                    <a:pt x="79" y="499"/>
                  </a:cubicBezTo>
                  <a:cubicBezTo>
                    <a:pt x="66" y="496"/>
                    <a:pt x="66" y="496"/>
                    <a:pt x="66" y="496"/>
                  </a:cubicBezTo>
                  <a:cubicBezTo>
                    <a:pt x="66" y="496"/>
                    <a:pt x="65" y="496"/>
                    <a:pt x="65" y="496"/>
                  </a:cubicBezTo>
                  <a:cubicBezTo>
                    <a:pt x="41" y="494"/>
                    <a:pt x="12" y="481"/>
                    <a:pt x="7" y="462"/>
                  </a:cubicBezTo>
                  <a:cubicBezTo>
                    <a:pt x="0" y="438"/>
                    <a:pt x="1" y="417"/>
                    <a:pt x="11" y="405"/>
                  </a:cubicBezTo>
                  <a:cubicBezTo>
                    <a:pt x="17" y="396"/>
                    <a:pt x="28" y="392"/>
                    <a:pt x="42" y="392"/>
                  </a:cubicBezTo>
                  <a:cubicBezTo>
                    <a:pt x="43" y="392"/>
                    <a:pt x="43" y="392"/>
                    <a:pt x="44" y="391"/>
                  </a:cubicBezTo>
                  <a:cubicBezTo>
                    <a:pt x="44" y="390"/>
                    <a:pt x="43" y="389"/>
                    <a:pt x="43" y="389"/>
                  </a:cubicBezTo>
                  <a:cubicBezTo>
                    <a:pt x="14" y="377"/>
                    <a:pt x="15" y="370"/>
                    <a:pt x="20" y="341"/>
                  </a:cubicBezTo>
                  <a:cubicBezTo>
                    <a:pt x="21" y="336"/>
                    <a:pt x="21" y="336"/>
                    <a:pt x="21" y="336"/>
                  </a:cubicBezTo>
                  <a:cubicBezTo>
                    <a:pt x="27" y="303"/>
                    <a:pt x="38" y="292"/>
                    <a:pt x="68" y="277"/>
                  </a:cubicBezTo>
                  <a:cubicBezTo>
                    <a:pt x="68" y="277"/>
                    <a:pt x="68" y="276"/>
                    <a:pt x="68" y="276"/>
                  </a:cubicBezTo>
                  <a:cubicBezTo>
                    <a:pt x="68" y="275"/>
                    <a:pt x="68" y="274"/>
                    <a:pt x="67" y="274"/>
                  </a:cubicBezTo>
                  <a:cubicBezTo>
                    <a:pt x="48" y="270"/>
                    <a:pt x="45" y="255"/>
                    <a:pt x="45" y="244"/>
                  </a:cubicBezTo>
                  <a:cubicBezTo>
                    <a:pt x="47" y="214"/>
                    <a:pt x="77" y="174"/>
                    <a:pt x="100" y="171"/>
                  </a:cubicBezTo>
                  <a:cubicBezTo>
                    <a:pt x="101" y="171"/>
                    <a:pt x="101" y="170"/>
                    <a:pt x="102" y="170"/>
                  </a:cubicBezTo>
                  <a:cubicBezTo>
                    <a:pt x="102" y="169"/>
                    <a:pt x="102" y="169"/>
                    <a:pt x="102" y="168"/>
                  </a:cubicBezTo>
                  <a:cubicBezTo>
                    <a:pt x="95" y="156"/>
                    <a:pt x="100" y="143"/>
                    <a:pt x="105" y="135"/>
                  </a:cubicBezTo>
                  <a:cubicBezTo>
                    <a:pt x="119" y="113"/>
                    <a:pt x="147" y="98"/>
                    <a:pt x="171" y="99"/>
                  </a:cubicBezTo>
                  <a:cubicBezTo>
                    <a:pt x="185" y="99"/>
                    <a:pt x="196" y="106"/>
                    <a:pt x="202" y="118"/>
                  </a:cubicBezTo>
                  <a:cubicBezTo>
                    <a:pt x="202" y="119"/>
                    <a:pt x="203" y="119"/>
                    <a:pt x="203" y="119"/>
                  </a:cubicBezTo>
                  <a:cubicBezTo>
                    <a:pt x="204" y="119"/>
                    <a:pt x="205" y="118"/>
                    <a:pt x="205" y="118"/>
                  </a:cubicBezTo>
                  <a:cubicBezTo>
                    <a:pt x="206" y="110"/>
                    <a:pt x="206" y="110"/>
                    <a:pt x="206" y="110"/>
                  </a:cubicBezTo>
                  <a:cubicBezTo>
                    <a:pt x="206" y="110"/>
                    <a:pt x="206" y="100"/>
                    <a:pt x="206" y="100"/>
                  </a:cubicBezTo>
                  <a:cubicBezTo>
                    <a:pt x="206" y="86"/>
                    <a:pt x="206" y="72"/>
                    <a:pt x="212" y="65"/>
                  </a:cubicBezTo>
                  <a:cubicBezTo>
                    <a:pt x="218" y="59"/>
                    <a:pt x="230" y="56"/>
                    <a:pt x="242" y="54"/>
                  </a:cubicBezTo>
                  <a:cubicBezTo>
                    <a:pt x="255" y="51"/>
                    <a:pt x="255" y="51"/>
                    <a:pt x="255" y="51"/>
                  </a:cubicBezTo>
                  <a:cubicBezTo>
                    <a:pt x="257" y="50"/>
                    <a:pt x="257" y="50"/>
                    <a:pt x="257" y="50"/>
                  </a:cubicBezTo>
                  <a:cubicBezTo>
                    <a:pt x="297" y="37"/>
                    <a:pt x="312" y="32"/>
                    <a:pt x="335" y="73"/>
                  </a:cubicBezTo>
                  <a:cubicBezTo>
                    <a:pt x="335" y="73"/>
                    <a:pt x="336" y="74"/>
                    <a:pt x="336" y="73"/>
                  </a:cubicBezTo>
                  <a:close/>
                  <a:moveTo>
                    <a:pt x="922" y="545"/>
                  </a:moveTo>
                  <a:cubicBezTo>
                    <a:pt x="922" y="545"/>
                    <a:pt x="922" y="545"/>
                    <a:pt x="922" y="545"/>
                  </a:cubicBezTo>
                  <a:cubicBezTo>
                    <a:pt x="922" y="545"/>
                    <a:pt x="922" y="545"/>
                    <a:pt x="922" y="545"/>
                  </a:cubicBezTo>
                  <a:close/>
                  <a:moveTo>
                    <a:pt x="823" y="136"/>
                  </a:moveTo>
                  <a:cubicBezTo>
                    <a:pt x="823" y="136"/>
                    <a:pt x="823" y="136"/>
                    <a:pt x="823" y="136"/>
                  </a:cubicBezTo>
                  <a:cubicBezTo>
                    <a:pt x="823" y="137"/>
                    <a:pt x="823" y="137"/>
                    <a:pt x="823" y="137"/>
                  </a:cubicBezTo>
                  <a:cubicBezTo>
                    <a:pt x="823" y="137"/>
                    <a:pt x="823" y="137"/>
                    <a:pt x="823" y="13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76" name="Freeform 543">
              <a:extLst>
                <a:ext uri="{FF2B5EF4-FFF2-40B4-BE49-F238E27FC236}">
                  <a16:creationId xmlns:a16="http://schemas.microsoft.com/office/drawing/2014/main" id="{2365C9D3-E9C1-C8E0-F4FD-63CB381BF42E}"/>
                </a:ext>
              </a:extLst>
            </p:cNvPr>
            <p:cNvSpPr>
              <a:spLocks noEditPoints="1"/>
            </p:cNvSpPr>
            <p:nvPr/>
          </p:nvSpPr>
          <p:spPr bwMode="auto">
            <a:xfrm>
              <a:off x="1392" y="1584"/>
              <a:ext cx="2964" cy="1550"/>
            </a:xfrm>
            <a:custGeom>
              <a:avLst/>
              <a:gdLst>
                <a:gd name="T0" fmla="*/ 26676 w 983"/>
                <a:gd name="T1" fmla="*/ 5120 h 482"/>
                <a:gd name="T2" fmla="*/ 21438 w 983"/>
                <a:gd name="T3" fmla="*/ 7747 h 482"/>
                <a:gd name="T4" fmla="*/ 19494 w 983"/>
                <a:gd name="T5" fmla="*/ 8840 h 482"/>
                <a:gd name="T6" fmla="*/ 20039 w 983"/>
                <a:gd name="T7" fmla="*/ 11541 h 482"/>
                <a:gd name="T8" fmla="*/ 17820 w 983"/>
                <a:gd name="T9" fmla="*/ 5615 h 482"/>
                <a:gd name="T10" fmla="*/ 17247 w 983"/>
                <a:gd name="T11" fmla="*/ 6721 h 482"/>
                <a:gd name="T12" fmla="*/ 19192 w 983"/>
                <a:gd name="T13" fmla="*/ 11770 h 482"/>
                <a:gd name="T14" fmla="*/ 17302 w 983"/>
                <a:gd name="T15" fmla="*/ 9679 h 482"/>
                <a:gd name="T16" fmla="*/ 16394 w 983"/>
                <a:gd name="T17" fmla="*/ 7351 h 482"/>
                <a:gd name="T18" fmla="*/ 15902 w 983"/>
                <a:gd name="T19" fmla="*/ 10011 h 482"/>
                <a:gd name="T20" fmla="*/ 15601 w 983"/>
                <a:gd name="T21" fmla="*/ 9078 h 482"/>
                <a:gd name="T22" fmla="*/ 15710 w 983"/>
                <a:gd name="T23" fmla="*/ 11136 h 482"/>
                <a:gd name="T24" fmla="*/ 15411 w 983"/>
                <a:gd name="T25" fmla="*/ 12741 h 482"/>
                <a:gd name="T26" fmla="*/ 13457 w 983"/>
                <a:gd name="T27" fmla="*/ 11738 h 482"/>
                <a:gd name="T28" fmla="*/ 12037 w 983"/>
                <a:gd name="T29" fmla="*/ 10580 h 482"/>
                <a:gd name="T30" fmla="*/ 11591 w 983"/>
                <a:gd name="T31" fmla="*/ 9773 h 482"/>
                <a:gd name="T32" fmla="*/ 10448 w 983"/>
                <a:gd name="T33" fmla="*/ 9950 h 482"/>
                <a:gd name="T34" fmla="*/ 10038 w 983"/>
                <a:gd name="T35" fmla="*/ 10114 h 482"/>
                <a:gd name="T36" fmla="*/ 9239 w 983"/>
                <a:gd name="T37" fmla="*/ 11004 h 482"/>
                <a:gd name="T38" fmla="*/ 9929 w 983"/>
                <a:gd name="T39" fmla="*/ 8750 h 482"/>
                <a:gd name="T40" fmla="*/ 10146 w 983"/>
                <a:gd name="T41" fmla="*/ 7445 h 482"/>
                <a:gd name="T42" fmla="*/ 9209 w 983"/>
                <a:gd name="T43" fmla="*/ 8149 h 482"/>
                <a:gd name="T44" fmla="*/ 9266 w 983"/>
                <a:gd name="T45" fmla="*/ 5956 h 482"/>
                <a:gd name="T46" fmla="*/ 6163 w 983"/>
                <a:gd name="T47" fmla="*/ 5284 h 482"/>
                <a:gd name="T48" fmla="*/ 437 w 983"/>
                <a:gd name="T49" fmla="*/ 6557 h 482"/>
                <a:gd name="T50" fmla="*/ 3401 w 983"/>
                <a:gd name="T51" fmla="*/ 4261 h 482"/>
                <a:gd name="T52" fmla="*/ 1345 w 983"/>
                <a:gd name="T53" fmla="*/ 2026 h 482"/>
                <a:gd name="T54" fmla="*/ 1399 w 983"/>
                <a:gd name="T55" fmla="*/ 14963 h 482"/>
                <a:gd name="T56" fmla="*/ 12938 w 983"/>
                <a:gd name="T57" fmla="*/ 14500 h 482"/>
                <a:gd name="T58" fmla="*/ 25192 w 983"/>
                <a:gd name="T59" fmla="*/ 11934 h 482"/>
                <a:gd name="T60" fmla="*/ 26757 w 983"/>
                <a:gd name="T61" fmla="*/ 3328 h 482"/>
                <a:gd name="T62" fmla="*/ 1236 w 983"/>
                <a:gd name="T63" fmla="*/ 2627 h 482"/>
                <a:gd name="T64" fmla="*/ 573 w 983"/>
                <a:gd name="T65" fmla="*/ 6557 h 482"/>
                <a:gd name="T66" fmla="*/ 8747 w 983"/>
                <a:gd name="T67" fmla="*/ 8615 h 482"/>
                <a:gd name="T68" fmla="*/ 8057 w 983"/>
                <a:gd name="T69" fmla="*/ 10413 h 482"/>
                <a:gd name="T70" fmla="*/ 9700 w 983"/>
                <a:gd name="T71" fmla="*/ 9245 h 482"/>
                <a:gd name="T72" fmla="*/ 9700 w 983"/>
                <a:gd name="T73" fmla="*/ 9277 h 482"/>
                <a:gd name="T74" fmla="*/ 9866 w 983"/>
                <a:gd name="T75" fmla="*/ 11570 h 482"/>
                <a:gd name="T76" fmla="*/ 10363 w 983"/>
                <a:gd name="T77" fmla="*/ 9908 h 482"/>
                <a:gd name="T78" fmla="*/ 11738 w 983"/>
                <a:gd name="T79" fmla="*/ 9979 h 482"/>
                <a:gd name="T80" fmla="*/ 11847 w 983"/>
                <a:gd name="T81" fmla="*/ 12069 h 482"/>
                <a:gd name="T82" fmla="*/ 15821 w 983"/>
                <a:gd name="T83" fmla="*/ 9712 h 482"/>
                <a:gd name="T84" fmla="*/ 15357 w 983"/>
                <a:gd name="T85" fmla="*/ 12111 h 482"/>
                <a:gd name="T86" fmla="*/ 17084 w 983"/>
                <a:gd name="T87" fmla="*/ 9380 h 482"/>
                <a:gd name="T88" fmla="*/ 17329 w 983"/>
                <a:gd name="T89" fmla="*/ 9815 h 482"/>
                <a:gd name="T90" fmla="*/ 17929 w 983"/>
                <a:gd name="T91" fmla="*/ 6721 h 482"/>
                <a:gd name="T92" fmla="*/ 19056 w 983"/>
                <a:gd name="T93" fmla="*/ 7351 h 482"/>
                <a:gd name="T94" fmla="*/ 18857 w 983"/>
                <a:gd name="T95" fmla="*/ 10342 h 482"/>
                <a:gd name="T96" fmla="*/ 19439 w 983"/>
                <a:gd name="T97" fmla="*/ 8946 h 482"/>
                <a:gd name="T98" fmla="*/ 21737 w 983"/>
                <a:gd name="T99" fmla="*/ 10278 h 482"/>
                <a:gd name="T100" fmla="*/ 25684 w 983"/>
                <a:gd name="T101" fmla="*/ 1129 h 482"/>
                <a:gd name="T102" fmla="*/ 26266 w 983"/>
                <a:gd name="T103" fmla="*/ 11602 h 482"/>
                <a:gd name="T104" fmla="*/ 15266 w 983"/>
                <a:gd name="T105" fmla="*/ 14198 h 482"/>
                <a:gd name="T106" fmla="*/ 8527 w 983"/>
                <a:gd name="T107" fmla="*/ 12275 h 482"/>
                <a:gd name="T108" fmla="*/ 5865 w 983"/>
                <a:gd name="T109" fmla="*/ 7776 h 482"/>
                <a:gd name="T110" fmla="*/ 6245 w 983"/>
                <a:gd name="T111" fmla="*/ 5190 h 482"/>
                <a:gd name="T112" fmla="*/ 9592 w 983"/>
                <a:gd name="T113" fmla="*/ 12442 h 482"/>
                <a:gd name="T114" fmla="*/ 13548 w 983"/>
                <a:gd name="T115" fmla="*/ 12667 h 482"/>
                <a:gd name="T116" fmla="*/ 14066 w 983"/>
                <a:gd name="T117" fmla="*/ 9773 h 482"/>
                <a:gd name="T118" fmla="*/ 16557 w 983"/>
                <a:gd name="T119" fmla="*/ 13133 h 482"/>
                <a:gd name="T120" fmla="*/ 21574 w 983"/>
                <a:gd name="T121" fmla="*/ 9773 h 482"/>
                <a:gd name="T122" fmla="*/ 21547 w 983"/>
                <a:gd name="T123" fmla="*/ 11509 h 482"/>
                <a:gd name="T124" fmla="*/ 26483 w 983"/>
                <a:gd name="T125" fmla="*/ 6814 h 4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83" h="482">
                  <a:moveTo>
                    <a:pt x="930" y="1"/>
                  </a:moveTo>
                  <a:cubicBezTo>
                    <a:pt x="930" y="1"/>
                    <a:pt x="929" y="1"/>
                    <a:pt x="929" y="2"/>
                  </a:cubicBezTo>
                  <a:cubicBezTo>
                    <a:pt x="930" y="7"/>
                    <a:pt x="930" y="7"/>
                    <a:pt x="930" y="7"/>
                  </a:cubicBezTo>
                  <a:cubicBezTo>
                    <a:pt x="930" y="7"/>
                    <a:pt x="930" y="7"/>
                    <a:pt x="930" y="7"/>
                  </a:cubicBezTo>
                  <a:cubicBezTo>
                    <a:pt x="933" y="11"/>
                    <a:pt x="933" y="16"/>
                    <a:pt x="933" y="22"/>
                  </a:cubicBezTo>
                  <a:cubicBezTo>
                    <a:pt x="933" y="26"/>
                    <a:pt x="933" y="26"/>
                    <a:pt x="933" y="26"/>
                  </a:cubicBezTo>
                  <a:cubicBezTo>
                    <a:pt x="934" y="34"/>
                    <a:pt x="934" y="34"/>
                    <a:pt x="934" y="34"/>
                  </a:cubicBezTo>
                  <a:cubicBezTo>
                    <a:pt x="934" y="35"/>
                    <a:pt x="933" y="36"/>
                    <a:pt x="932" y="36"/>
                  </a:cubicBezTo>
                  <a:cubicBezTo>
                    <a:pt x="926" y="37"/>
                    <a:pt x="922" y="43"/>
                    <a:pt x="920" y="46"/>
                  </a:cubicBezTo>
                  <a:cubicBezTo>
                    <a:pt x="918" y="49"/>
                    <a:pt x="918" y="49"/>
                    <a:pt x="918" y="49"/>
                  </a:cubicBezTo>
                  <a:cubicBezTo>
                    <a:pt x="910" y="62"/>
                    <a:pt x="902" y="75"/>
                    <a:pt x="889" y="82"/>
                  </a:cubicBezTo>
                  <a:cubicBezTo>
                    <a:pt x="883" y="85"/>
                    <a:pt x="883" y="85"/>
                    <a:pt x="883" y="85"/>
                  </a:cubicBezTo>
                  <a:cubicBezTo>
                    <a:pt x="874" y="90"/>
                    <a:pt x="853" y="103"/>
                    <a:pt x="847" y="122"/>
                  </a:cubicBezTo>
                  <a:cubicBezTo>
                    <a:pt x="847" y="123"/>
                    <a:pt x="847" y="123"/>
                    <a:pt x="848" y="124"/>
                  </a:cubicBezTo>
                  <a:cubicBezTo>
                    <a:pt x="848" y="124"/>
                    <a:pt x="848" y="124"/>
                    <a:pt x="849" y="124"/>
                  </a:cubicBezTo>
                  <a:cubicBezTo>
                    <a:pt x="852" y="124"/>
                    <a:pt x="852" y="124"/>
                    <a:pt x="852" y="124"/>
                  </a:cubicBezTo>
                  <a:cubicBezTo>
                    <a:pt x="852" y="123"/>
                    <a:pt x="853" y="123"/>
                    <a:pt x="853" y="123"/>
                  </a:cubicBezTo>
                  <a:cubicBezTo>
                    <a:pt x="857" y="109"/>
                    <a:pt x="874" y="98"/>
                    <a:pt x="886" y="92"/>
                  </a:cubicBezTo>
                  <a:cubicBezTo>
                    <a:pt x="892" y="89"/>
                    <a:pt x="892" y="89"/>
                    <a:pt x="892" y="89"/>
                  </a:cubicBezTo>
                  <a:cubicBezTo>
                    <a:pt x="907" y="80"/>
                    <a:pt x="916" y="66"/>
                    <a:pt x="924" y="53"/>
                  </a:cubicBezTo>
                  <a:cubicBezTo>
                    <a:pt x="926" y="50"/>
                    <a:pt x="926" y="50"/>
                    <a:pt x="926" y="50"/>
                  </a:cubicBezTo>
                  <a:cubicBezTo>
                    <a:pt x="930" y="44"/>
                    <a:pt x="932" y="43"/>
                    <a:pt x="935" y="43"/>
                  </a:cubicBezTo>
                  <a:cubicBezTo>
                    <a:pt x="938" y="43"/>
                    <a:pt x="940" y="47"/>
                    <a:pt x="942" y="50"/>
                  </a:cubicBezTo>
                  <a:cubicBezTo>
                    <a:pt x="944" y="52"/>
                    <a:pt x="944" y="52"/>
                    <a:pt x="944" y="52"/>
                  </a:cubicBezTo>
                  <a:cubicBezTo>
                    <a:pt x="945" y="53"/>
                    <a:pt x="945" y="53"/>
                    <a:pt x="945" y="53"/>
                  </a:cubicBezTo>
                  <a:cubicBezTo>
                    <a:pt x="949" y="58"/>
                    <a:pt x="949" y="58"/>
                    <a:pt x="949" y="58"/>
                  </a:cubicBezTo>
                  <a:cubicBezTo>
                    <a:pt x="952" y="62"/>
                    <a:pt x="955" y="66"/>
                    <a:pt x="958" y="71"/>
                  </a:cubicBezTo>
                  <a:cubicBezTo>
                    <a:pt x="963" y="80"/>
                    <a:pt x="966" y="88"/>
                    <a:pt x="969" y="101"/>
                  </a:cubicBezTo>
                  <a:cubicBezTo>
                    <a:pt x="972" y="115"/>
                    <a:pt x="976" y="136"/>
                    <a:pt x="973" y="154"/>
                  </a:cubicBezTo>
                  <a:cubicBezTo>
                    <a:pt x="971" y="163"/>
                    <a:pt x="971" y="170"/>
                    <a:pt x="971" y="177"/>
                  </a:cubicBezTo>
                  <a:cubicBezTo>
                    <a:pt x="970" y="195"/>
                    <a:pt x="970" y="195"/>
                    <a:pt x="970" y="195"/>
                  </a:cubicBezTo>
                  <a:cubicBezTo>
                    <a:pt x="970" y="197"/>
                    <a:pt x="966" y="200"/>
                    <a:pt x="964" y="203"/>
                  </a:cubicBezTo>
                  <a:cubicBezTo>
                    <a:pt x="961" y="206"/>
                    <a:pt x="958" y="209"/>
                    <a:pt x="957" y="212"/>
                  </a:cubicBezTo>
                  <a:cubicBezTo>
                    <a:pt x="955" y="219"/>
                    <a:pt x="957" y="224"/>
                    <a:pt x="959" y="229"/>
                  </a:cubicBezTo>
                  <a:cubicBezTo>
                    <a:pt x="961" y="234"/>
                    <a:pt x="961" y="234"/>
                    <a:pt x="961" y="234"/>
                  </a:cubicBezTo>
                  <a:cubicBezTo>
                    <a:pt x="964" y="244"/>
                    <a:pt x="964" y="244"/>
                    <a:pt x="964" y="244"/>
                  </a:cubicBezTo>
                  <a:cubicBezTo>
                    <a:pt x="967" y="255"/>
                    <a:pt x="967" y="255"/>
                    <a:pt x="967" y="255"/>
                  </a:cubicBezTo>
                  <a:cubicBezTo>
                    <a:pt x="970" y="262"/>
                    <a:pt x="971" y="268"/>
                    <a:pt x="970" y="272"/>
                  </a:cubicBezTo>
                  <a:cubicBezTo>
                    <a:pt x="970" y="287"/>
                    <a:pt x="970" y="287"/>
                    <a:pt x="970" y="287"/>
                  </a:cubicBezTo>
                  <a:cubicBezTo>
                    <a:pt x="969" y="290"/>
                    <a:pt x="969" y="293"/>
                    <a:pt x="970" y="299"/>
                  </a:cubicBezTo>
                  <a:cubicBezTo>
                    <a:pt x="971" y="313"/>
                    <a:pt x="972" y="335"/>
                    <a:pt x="955" y="345"/>
                  </a:cubicBezTo>
                  <a:cubicBezTo>
                    <a:pt x="939" y="356"/>
                    <a:pt x="917" y="349"/>
                    <a:pt x="900" y="344"/>
                  </a:cubicBezTo>
                  <a:cubicBezTo>
                    <a:pt x="892" y="342"/>
                    <a:pt x="885" y="340"/>
                    <a:pt x="880" y="340"/>
                  </a:cubicBezTo>
                  <a:cubicBezTo>
                    <a:pt x="870" y="339"/>
                    <a:pt x="858" y="337"/>
                    <a:pt x="848" y="336"/>
                  </a:cubicBezTo>
                  <a:cubicBezTo>
                    <a:pt x="838" y="335"/>
                    <a:pt x="829" y="333"/>
                    <a:pt x="823" y="333"/>
                  </a:cubicBezTo>
                  <a:cubicBezTo>
                    <a:pt x="814" y="333"/>
                    <a:pt x="811" y="331"/>
                    <a:pt x="807" y="327"/>
                  </a:cubicBezTo>
                  <a:cubicBezTo>
                    <a:pt x="806" y="326"/>
                    <a:pt x="803" y="324"/>
                    <a:pt x="802" y="320"/>
                  </a:cubicBezTo>
                  <a:cubicBezTo>
                    <a:pt x="802" y="320"/>
                    <a:pt x="802" y="316"/>
                    <a:pt x="802" y="316"/>
                  </a:cubicBezTo>
                  <a:cubicBezTo>
                    <a:pt x="799" y="300"/>
                    <a:pt x="799" y="300"/>
                    <a:pt x="799" y="300"/>
                  </a:cubicBezTo>
                  <a:cubicBezTo>
                    <a:pt x="798" y="290"/>
                    <a:pt x="797" y="282"/>
                    <a:pt x="794" y="269"/>
                  </a:cubicBezTo>
                  <a:cubicBezTo>
                    <a:pt x="789" y="249"/>
                    <a:pt x="788" y="239"/>
                    <a:pt x="788" y="233"/>
                  </a:cubicBezTo>
                  <a:cubicBezTo>
                    <a:pt x="788" y="229"/>
                    <a:pt x="789" y="227"/>
                    <a:pt x="789" y="226"/>
                  </a:cubicBezTo>
                  <a:cubicBezTo>
                    <a:pt x="789" y="226"/>
                    <a:pt x="789" y="226"/>
                    <a:pt x="789" y="225"/>
                  </a:cubicBezTo>
                  <a:cubicBezTo>
                    <a:pt x="789" y="225"/>
                    <a:pt x="789" y="225"/>
                    <a:pt x="789" y="225"/>
                  </a:cubicBezTo>
                  <a:cubicBezTo>
                    <a:pt x="787" y="221"/>
                    <a:pt x="787" y="221"/>
                    <a:pt x="787" y="221"/>
                  </a:cubicBezTo>
                  <a:cubicBezTo>
                    <a:pt x="787" y="220"/>
                    <a:pt x="787" y="220"/>
                    <a:pt x="786" y="220"/>
                  </a:cubicBezTo>
                  <a:cubicBezTo>
                    <a:pt x="786" y="220"/>
                    <a:pt x="785" y="220"/>
                    <a:pt x="785" y="220"/>
                  </a:cubicBezTo>
                  <a:cubicBezTo>
                    <a:pt x="783" y="223"/>
                    <a:pt x="782" y="228"/>
                    <a:pt x="782" y="233"/>
                  </a:cubicBezTo>
                  <a:cubicBezTo>
                    <a:pt x="779" y="212"/>
                    <a:pt x="775" y="183"/>
                    <a:pt x="775" y="170"/>
                  </a:cubicBezTo>
                  <a:cubicBezTo>
                    <a:pt x="775" y="169"/>
                    <a:pt x="775" y="168"/>
                    <a:pt x="775" y="167"/>
                  </a:cubicBezTo>
                  <a:cubicBezTo>
                    <a:pt x="775" y="167"/>
                    <a:pt x="775" y="167"/>
                    <a:pt x="775" y="167"/>
                  </a:cubicBezTo>
                  <a:cubicBezTo>
                    <a:pt x="775" y="165"/>
                    <a:pt x="773" y="162"/>
                    <a:pt x="773" y="162"/>
                  </a:cubicBezTo>
                  <a:cubicBezTo>
                    <a:pt x="772" y="161"/>
                    <a:pt x="772" y="161"/>
                    <a:pt x="771" y="161"/>
                  </a:cubicBezTo>
                  <a:cubicBezTo>
                    <a:pt x="771" y="161"/>
                    <a:pt x="770" y="161"/>
                    <a:pt x="770" y="162"/>
                  </a:cubicBezTo>
                  <a:cubicBezTo>
                    <a:pt x="769" y="164"/>
                    <a:pt x="769" y="168"/>
                    <a:pt x="769" y="172"/>
                  </a:cubicBezTo>
                  <a:cubicBezTo>
                    <a:pt x="769" y="178"/>
                    <a:pt x="769" y="185"/>
                    <a:pt x="770" y="193"/>
                  </a:cubicBezTo>
                  <a:cubicBezTo>
                    <a:pt x="763" y="162"/>
                    <a:pt x="759" y="141"/>
                    <a:pt x="759" y="129"/>
                  </a:cubicBezTo>
                  <a:cubicBezTo>
                    <a:pt x="759" y="129"/>
                    <a:pt x="759" y="129"/>
                    <a:pt x="758" y="128"/>
                  </a:cubicBezTo>
                  <a:cubicBezTo>
                    <a:pt x="758" y="128"/>
                    <a:pt x="758" y="128"/>
                    <a:pt x="757" y="128"/>
                  </a:cubicBezTo>
                  <a:cubicBezTo>
                    <a:pt x="754" y="128"/>
                    <a:pt x="754" y="128"/>
                    <a:pt x="754" y="128"/>
                  </a:cubicBezTo>
                  <a:cubicBezTo>
                    <a:pt x="754" y="128"/>
                    <a:pt x="753" y="129"/>
                    <a:pt x="753" y="130"/>
                  </a:cubicBezTo>
                  <a:cubicBezTo>
                    <a:pt x="753" y="145"/>
                    <a:pt x="759" y="177"/>
                    <a:pt x="769" y="216"/>
                  </a:cubicBezTo>
                  <a:cubicBezTo>
                    <a:pt x="773" y="233"/>
                    <a:pt x="777" y="248"/>
                    <a:pt x="779" y="259"/>
                  </a:cubicBezTo>
                  <a:cubicBezTo>
                    <a:pt x="782" y="271"/>
                    <a:pt x="782" y="271"/>
                    <a:pt x="782" y="271"/>
                  </a:cubicBezTo>
                  <a:cubicBezTo>
                    <a:pt x="783" y="278"/>
                    <a:pt x="783" y="278"/>
                    <a:pt x="784" y="289"/>
                  </a:cubicBezTo>
                  <a:cubicBezTo>
                    <a:pt x="784" y="294"/>
                    <a:pt x="784" y="294"/>
                    <a:pt x="784" y="294"/>
                  </a:cubicBezTo>
                  <a:cubicBezTo>
                    <a:pt x="785" y="312"/>
                    <a:pt x="783" y="321"/>
                    <a:pt x="775" y="329"/>
                  </a:cubicBezTo>
                  <a:cubicBezTo>
                    <a:pt x="768" y="335"/>
                    <a:pt x="757" y="339"/>
                    <a:pt x="739" y="345"/>
                  </a:cubicBezTo>
                  <a:cubicBezTo>
                    <a:pt x="737" y="346"/>
                    <a:pt x="737" y="346"/>
                    <a:pt x="737" y="346"/>
                  </a:cubicBezTo>
                  <a:cubicBezTo>
                    <a:pt x="736" y="346"/>
                    <a:pt x="736" y="345"/>
                    <a:pt x="736" y="345"/>
                  </a:cubicBezTo>
                  <a:cubicBezTo>
                    <a:pt x="735" y="340"/>
                    <a:pt x="734" y="336"/>
                    <a:pt x="733" y="331"/>
                  </a:cubicBezTo>
                  <a:cubicBezTo>
                    <a:pt x="733" y="329"/>
                    <a:pt x="733" y="329"/>
                    <a:pt x="733" y="329"/>
                  </a:cubicBezTo>
                  <a:cubicBezTo>
                    <a:pt x="732" y="322"/>
                    <a:pt x="732" y="317"/>
                    <a:pt x="730" y="310"/>
                  </a:cubicBezTo>
                  <a:cubicBezTo>
                    <a:pt x="729" y="307"/>
                    <a:pt x="729" y="304"/>
                    <a:pt x="729" y="301"/>
                  </a:cubicBezTo>
                  <a:cubicBezTo>
                    <a:pt x="730" y="297"/>
                    <a:pt x="730" y="294"/>
                    <a:pt x="729" y="291"/>
                  </a:cubicBezTo>
                  <a:cubicBezTo>
                    <a:pt x="727" y="285"/>
                    <a:pt x="723" y="281"/>
                    <a:pt x="719" y="278"/>
                  </a:cubicBezTo>
                  <a:cubicBezTo>
                    <a:pt x="716" y="274"/>
                    <a:pt x="712" y="271"/>
                    <a:pt x="711" y="266"/>
                  </a:cubicBezTo>
                  <a:cubicBezTo>
                    <a:pt x="710" y="258"/>
                    <a:pt x="710" y="258"/>
                    <a:pt x="710" y="258"/>
                  </a:cubicBezTo>
                  <a:cubicBezTo>
                    <a:pt x="710" y="254"/>
                    <a:pt x="710" y="249"/>
                    <a:pt x="706" y="243"/>
                  </a:cubicBezTo>
                  <a:cubicBezTo>
                    <a:pt x="704" y="240"/>
                    <a:pt x="704" y="240"/>
                    <a:pt x="704" y="240"/>
                  </a:cubicBezTo>
                  <a:cubicBezTo>
                    <a:pt x="699" y="232"/>
                    <a:pt x="698" y="230"/>
                    <a:pt x="698" y="219"/>
                  </a:cubicBezTo>
                  <a:cubicBezTo>
                    <a:pt x="697" y="201"/>
                    <a:pt x="697" y="201"/>
                    <a:pt x="697" y="201"/>
                  </a:cubicBezTo>
                  <a:cubicBezTo>
                    <a:pt x="697" y="201"/>
                    <a:pt x="696" y="200"/>
                    <a:pt x="695" y="200"/>
                  </a:cubicBezTo>
                  <a:cubicBezTo>
                    <a:pt x="695" y="200"/>
                    <a:pt x="694" y="201"/>
                    <a:pt x="694" y="201"/>
                  </a:cubicBezTo>
                  <a:cubicBezTo>
                    <a:pt x="692" y="219"/>
                    <a:pt x="692" y="219"/>
                    <a:pt x="692" y="219"/>
                  </a:cubicBezTo>
                  <a:cubicBezTo>
                    <a:pt x="692" y="220"/>
                    <a:pt x="692" y="221"/>
                    <a:pt x="692" y="221"/>
                  </a:cubicBezTo>
                  <a:cubicBezTo>
                    <a:pt x="692" y="232"/>
                    <a:pt x="694" y="235"/>
                    <a:pt x="699" y="244"/>
                  </a:cubicBezTo>
                  <a:cubicBezTo>
                    <a:pt x="701" y="246"/>
                    <a:pt x="701" y="246"/>
                    <a:pt x="701" y="246"/>
                  </a:cubicBezTo>
                  <a:cubicBezTo>
                    <a:pt x="704" y="251"/>
                    <a:pt x="704" y="254"/>
                    <a:pt x="704" y="257"/>
                  </a:cubicBezTo>
                  <a:cubicBezTo>
                    <a:pt x="702" y="255"/>
                    <a:pt x="699" y="253"/>
                    <a:pt x="695" y="250"/>
                  </a:cubicBezTo>
                  <a:cubicBezTo>
                    <a:pt x="690" y="247"/>
                    <a:pt x="684" y="241"/>
                    <a:pt x="681" y="235"/>
                  </a:cubicBezTo>
                  <a:cubicBezTo>
                    <a:pt x="681" y="234"/>
                    <a:pt x="680" y="234"/>
                    <a:pt x="679" y="234"/>
                  </a:cubicBezTo>
                  <a:cubicBezTo>
                    <a:pt x="679" y="234"/>
                    <a:pt x="678" y="235"/>
                    <a:pt x="678" y="235"/>
                  </a:cubicBezTo>
                  <a:cubicBezTo>
                    <a:pt x="678" y="236"/>
                    <a:pt x="678" y="236"/>
                    <a:pt x="678" y="236"/>
                  </a:cubicBezTo>
                  <a:cubicBezTo>
                    <a:pt x="680" y="239"/>
                    <a:pt x="680" y="239"/>
                    <a:pt x="680" y="239"/>
                  </a:cubicBezTo>
                  <a:cubicBezTo>
                    <a:pt x="683" y="245"/>
                    <a:pt x="686" y="252"/>
                    <a:pt x="692" y="256"/>
                  </a:cubicBezTo>
                  <a:cubicBezTo>
                    <a:pt x="699" y="259"/>
                    <a:pt x="702" y="263"/>
                    <a:pt x="706" y="270"/>
                  </a:cubicBezTo>
                  <a:cubicBezTo>
                    <a:pt x="708" y="275"/>
                    <a:pt x="712" y="278"/>
                    <a:pt x="715" y="282"/>
                  </a:cubicBezTo>
                  <a:cubicBezTo>
                    <a:pt x="719" y="285"/>
                    <a:pt x="722" y="288"/>
                    <a:pt x="723" y="292"/>
                  </a:cubicBezTo>
                  <a:cubicBezTo>
                    <a:pt x="723" y="294"/>
                    <a:pt x="723" y="297"/>
                    <a:pt x="723" y="300"/>
                  </a:cubicBezTo>
                  <a:cubicBezTo>
                    <a:pt x="723" y="300"/>
                    <a:pt x="723" y="301"/>
                    <a:pt x="723" y="302"/>
                  </a:cubicBezTo>
                  <a:cubicBezTo>
                    <a:pt x="723" y="305"/>
                    <a:pt x="724" y="308"/>
                    <a:pt x="724" y="311"/>
                  </a:cubicBezTo>
                  <a:cubicBezTo>
                    <a:pt x="726" y="318"/>
                    <a:pt x="727" y="323"/>
                    <a:pt x="727" y="330"/>
                  </a:cubicBezTo>
                  <a:cubicBezTo>
                    <a:pt x="727" y="332"/>
                    <a:pt x="727" y="332"/>
                    <a:pt x="727" y="332"/>
                  </a:cubicBezTo>
                  <a:cubicBezTo>
                    <a:pt x="728" y="337"/>
                    <a:pt x="729" y="341"/>
                    <a:pt x="731" y="347"/>
                  </a:cubicBezTo>
                  <a:cubicBezTo>
                    <a:pt x="731" y="347"/>
                    <a:pt x="731" y="347"/>
                    <a:pt x="731" y="347"/>
                  </a:cubicBezTo>
                  <a:cubicBezTo>
                    <a:pt x="731" y="348"/>
                    <a:pt x="731" y="348"/>
                    <a:pt x="730" y="348"/>
                  </a:cubicBezTo>
                  <a:cubicBezTo>
                    <a:pt x="730" y="348"/>
                    <a:pt x="724" y="350"/>
                    <a:pt x="724" y="350"/>
                  </a:cubicBezTo>
                  <a:cubicBezTo>
                    <a:pt x="724" y="350"/>
                    <a:pt x="721" y="350"/>
                    <a:pt x="721" y="350"/>
                  </a:cubicBezTo>
                  <a:cubicBezTo>
                    <a:pt x="712" y="352"/>
                    <a:pt x="706" y="353"/>
                    <a:pt x="706" y="352"/>
                  </a:cubicBezTo>
                  <a:cubicBezTo>
                    <a:pt x="703" y="345"/>
                    <a:pt x="703" y="345"/>
                    <a:pt x="703" y="345"/>
                  </a:cubicBezTo>
                  <a:cubicBezTo>
                    <a:pt x="699" y="338"/>
                    <a:pt x="699" y="338"/>
                    <a:pt x="699" y="338"/>
                  </a:cubicBezTo>
                  <a:cubicBezTo>
                    <a:pt x="697" y="335"/>
                    <a:pt x="695" y="331"/>
                    <a:pt x="694" y="328"/>
                  </a:cubicBezTo>
                  <a:cubicBezTo>
                    <a:pt x="694" y="323"/>
                    <a:pt x="694" y="323"/>
                    <a:pt x="694" y="323"/>
                  </a:cubicBezTo>
                  <a:cubicBezTo>
                    <a:pt x="694" y="320"/>
                    <a:pt x="694" y="318"/>
                    <a:pt x="693" y="315"/>
                  </a:cubicBezTo>
                  <a:cubicBezTo>
                    <a:pt x="692" y="311"/>
                    <a:pt x="690" y="308"/>
                    <a:pt x="688" y="305"/>
                  </a:cubicBezTo>
                  <a:cubicBezTo>
                    <a:pt x="684" y="301"/>
                    <a:pt x="684" y="301"/>
                    <a:pt x="684" y="301"/>
                  </a:cubicBezTo>
                  <a:cubicBezTo>
                    <a:pt x="682" y="298"/>
                    <a:pt x="683" y="296"/>
                    <a:pt x="684" y="292"/>
                  </a:cubicBezTo>
                  <a:cubicBezTo>
                    <a:pt x="684" y="289"/>
                    <a:pt x="684" y="289"/>
                    <a:pt x="684" y="289"/>
                  </a:cubicBezTo>
                  <a:cubicBezTo>
                    <a:pt x="685" y="283"/>
                    <a:pt x="684" y="279"/>
                    <a:pt x="681" y="274"/>
                  </a:cubicBezTo>
                  <a:cubicBezTo>
                    <a:pt x="677" y="269"/>
                    <a:pt x="677" y="269"/>
                    <a:pt x="677" y="269"/>
                  </a:cubicBezTo>
                  <a:cubicBezTo>
                    <a:pt x="675" y="266"/>
                    <a:pt x="673" y="263"/>
                    <a:pt x="672" y="260"/>
                  </a:cubicBezTo>
                  <a:cubicBezTo>
                    <a:pt x="672" y="259"/>
                    <a:pt x="671" y="257"/>
                    <a:pt x="671" y="257"/>
                  </a:cubicBezTo>
                  <a:cubicBezTo>
                    <a:pt x="671" y="257"/>
                    <a:pt x="671" y="251"/>
                    <a:pt x="671" y="251"/>
                  </a:cubicBezTo>
                  <a:cubicBezTo>
                    <a:pt x="671" y="246"/>
                    <a:pt x="671" y="246"/>
                    <a:pt x="671" y="246"/>
                  </a:cubicBezTo>
                  <a:cubicBezTo>
                    <a:pt x="671" y="239"/>
                    <a:pt x="667" y="234"/>
                    <a:pt x="664" y="229"/>
                  </a:cubicBezTo>
                  <a:cubicBezTo>
                    <a:pt x="661" y="224"/>
                    <a:pt x="658" y="220"/>
                    <a:pt x="658" y="215"/>
                  </a:cubicBezTo>
                  <a:cubicBezTo>
                    <a:pt x="658" y="211"/>
                    <a:pt x="658" y="211"/>
                    <a:pt x="658" y="211"/>
                  </a:cubicBezTo>
                  <a:cubicBezTo>
                    <a:pt x="658" y="210"/>
                    <a:pt x="658" y="209"/>
                    <a:pt x="658" y="208"/>
                  </a:cubicBezTo>
                  <a:cubicBezTo>
                    <a:pt x="658" y="206"/>
                    <a:pt x="658" y="203"/>
                    <a:pt x="657" y="201"/>
                  </a:cubicBezTo>
                  <a:cubicBezTo>
                    <a:pt x="654" y="194"/>
                    <a:pt x="654" y="194"/>
                    <a:pt x="654" y="194"/>
                  </a:cubicBezTo>
                  <a:cubicBezTo>
                    <a:pt x="652" y="191"/>
                    <a:pt x="651" y="189"/>
                    <a:pt x="650" y="186"/>
                  </a:cubicBezTo>
                  <a:cubicBezTo>
                    <a:pt x="650" y="179"/>
                    <a:pt x="650" y="179"/>
                    <a:pt x="650" y="179"/>
                  </a:cubicBezTo>
                  <a:cubicBezTo>
                    <a:pt x="650" y="178"/>
                    <a:pt x="650" y="176"/>
                    <a:pt x="650" y="175"/>
                  </a:cubicBezTo>
                  <a:cubicBezTo>
                    <a:pt x="650" y="173"/>
                    <a:pt x="650" y="171"/>
                    <a:pt x="650" y="169"/>
                  </a:cubicBezTo>
                  <a:cubicBezTo>
                    <a:pt x="648" y="165"/>
                    <a:pt x="648" y="165"/>
                    <a:pt x="648" y="165"/>
                  </a:cubicBezTo>
                  <a:cubicBezTo>
                    <a:pt x="648" y="165"/>
                    <a:pt x="647" y="163"/>
                    <a:pt x="647" y="163"/>
                  </a:cubicBezTo>
                  <a:cubicBezTo>
                    <a:pt x="646" y="163"/>
                    <a:pt x="645" y="162"/>
                    <a:pt x="645" y="162"/>
                  </a:cubicBezTo>
                  <a:cubicBezTo>
                    <a:pt x="645" y="162"/>
                    <a:pt x="645" y="162"/>
                    <a:pt x="645" y="162"/>
                  </a:cubicBezTo>
                  <a:cubicBezTo>
                    <a:pt x="645" y="161"/>
                    <a:pt x="645" y="160"/>
                    <a:pt x="644" y="160"/>
                  </a:cubicBezTo>
                  <a:cubicBezTo>
                    <a:pt x="643" y="160"/>
                    <a:pt x="642" y="161"/>
                    <a:pt x="642" y="162"/>
                  </a:cubicBezTo>
                  <a:cubicBezTo>
                    <a:pt x="642" y="162"/>
                    <a:pt x="642" y="162"/>
                    <a:pt x="642" y="162"/>
                  </a:cubicBezTo>
                  <a:cubicBezTo>
                    <a:pt x="642" y="162"/>
                    <a:pt x="642" y="162"/>
                    <a:pt x="642" y="162"/>
                  </a:cubicBezTo>
                  <a:cubicBezTo>
                    <a:pt x="643" y="164"/>
                    <a:pt x="644" y="169"/>
                    <a:pt x="645" y="170"/>
                  </a:cubicBezTo>
                  <a:cubicBezTo>
                    <a:pt x="645" y="170"/>
                    <a:pt x="645" y="170"/>
                    <a:pt x="645" y="171"/>
                  </a:cubicBezTo>
                  <a:cubicBezTo>
                    <a:pt x="645" y="172"/>
                    <a:pt x="645" y="173"/>
                    <a:pt x="644" y="175"/>
                  </a:cubicBezTo>
                  <a:cubicBezTo>
                    <a:pt x="644" y="178"/>
                    <a:pt x="644" y="178"/>
                    <a:pt x="644" y="178"/>
                  </a:cubicBezTo>
                  <a:cubicBezTo>
                    <a:pt x="644" y="179"/>
                    <a:pt x="644" y="181"/>
                    <a:pt x="644" y="182"/>
                  </a:cubicBezTo>
                  <a:cubicBezTo>
                    <a:pt x="644" y="183"/>
                    <a:pt x="644" y="185"/>
                    <a:pt x="644" y="187"/>
                  </a:cubicBezTo>
                  <a:cubicBezTo>
                    <a:pt x="645" y="191"/>
                    <a:pt x="647" y="194"/>
                    <a:pt x="649" y="197"/>
                  </a:cubicBezTo>
                  <a:cubicBezTo>
                    <a:pt x="651" y="203"/>
                    <a:pt x="651" y="203"/>
                    <a:pt x="651" y="203"/>
                  </a:cubicBezTo>
                  <a:cubicBezTo>
                    <a:pt x="652" y="205"/>
                    <a:pt x="652" y="206"/>
                    <a:pt x="652" y="208"/>
                  </a:cubicBezTo>
                  <a:cubicBezTo>
                    <a:pt x="652" y="209"/>
                    <a:pt x="652" y="210"/>
                    <a:pt x="652" y="211"/>
                  </a:cubicBezTo>
                  <a:cubicBezTo>
                    <a:pt x="652" y="215"/>
                    <a:pt x="652" y="215"/>
                    <a:pt x="652" y="215"/>
                  </a:cubicBezTo>
                  <a:cubicBezTo>
                    <a:pt x="652" y="222"/>
                    <a:pt x="656" y="227"/>
                    <a:pt x="659" y="232"/>
                  </a:cubicBezTo>
                  <a:cubicBezTo>
                    <a:pt x="662" y="236"/>
                    <a:pt x="664" y="240"/>
                    <a:pt x="665" y="244"/>
                  </a:cubicBezTo>
                  <a:cubicBezTo>
                    <a:pt x="663" y="241"/>
                    <a:pt x="662" y="239"/>
                    <a:pt x="660" y="237"/>
                  </a:cubicBezTo>
                  <a:cubicBezTo>
                    <a:pt x="658" y="233"/>
                    <a:pt x="658" y="233"/>
                    <a:pt x="658" y="233"/>
                  </a:cubicBezTo>
                  <a:cubicBezTo>
                    <a:pt x="655" y="229"/>
                    <a:pt x="652" y="227"/>
                    <a:pt x="649" y="224"/>
                  </a:cubicBezTo>
                  <a:cubicBezTo>
                    <a:pt x="646" y="221"/>
                    <a:pt x="646" y="221"/>
                    <a:pt x="646" y="221"/>
                  </a:cubicBezTo>
                  <a:cubicBezTo>
                    <a:pt x="643" y="218"/>
                    <a:pt x="641" y="215"/>
                    <a:pt x="639" y="212"/>
                  </a:cubicBezTo>
                  <a:cubicBezTo>
                    <a:pt x="637" y="209"/>
                    <a:pt x="634" y="206"/>
                    <a:pt x="631" y="204"/>
                  </a:cubicBezTo>
                  <a:cubicBezTo>
                    <a:pt x="629" y="202"/>
                    <a:pt x="629" y="202"/>
                    <a:pt x="629" y="202"/>
                  </a:cubicBezTo>
                  <a:cubicBezTo>
                    <a:pt x="629" y="202"/>
                    <a:pt x="629" y="202"/>
                    <a:pt x="629" y="202"/>
                  </a:cubicBezTo>
                  <a:cubicBezTo>
                    <a:pt x="628" y="201"/>
                    <a:pt x="627" y="201"/>
                    <a:pt x="627" y="202"/>
                  </a:cubicBezTo>
                  <a:cubicBezTo>
                    <a:pt x="626" y="202"/>
                    <a:pt x="626" y="203"/>
                    <a:pt x="626" y="203"/>
                  </a:cubicBezTo>
                  <a:cubicBezTo>
                    <a:pt x="626" y="203"/>
                    <a:pt x="626" y="204"/>
                    <a:pt x="627" y="204"/>
                  </a:cubicBezTo>
                  <a:cubicBezTo>
                    <a:pt x="627" y="204"/>
                    <a:pt x="627" y="204"/>
                    <a:pt x="627" y="204"/>
                  </a:cubicBezTo>
                  <a:cubicBezTo>
                    <a:pt x="627" y="204"/>
                    <a:pt x="627" y="204"/>
                    <a:pt x="627" y="204"/>
                  </a:cubicBezTo>
                  <a:cubicBezTo>
                    <a:pt x="629" y="206"/>
                    <a:pt x="630" y="208"/>
                    <a:pt x="631" y="211"/>
                  </a:cubicBezTo>
                  <a:cubicBezTo>
                    <a:pt x="634" y="215"/>
                    <a:pt x="634" y="215"/>
                    <a:pt x="634" y="215"/>
                  </a:cubicBezTo>
                  <a:cubicBezTo>
                    <a:pt x="636" y="219"/>
                    <a:pt x="639" y="222"/>
                    <a:pt x="642" y="225"/>
                  </a:cubicBezTo>
                  <a:cubicBezTo>
                    <a:pt x="645" y="228"/>
                    <a:pt x="645" y="228"/>
                    <a:pt x="645" y="228"/>
                  </a:cubicBezTo>
                  <a:cubicBezTo>
                    <a:pt x="648" y="231"/>
                    <a:pt x="650" y="233"/>
                    <a:pt x="653" y="237"/>
                  </a:cubicBezTo>
                  <a:cubicBezTo>
                    <a:pt x="655" y="241"/>
                    <a:pt x="655" y="241"/>
                    <a:pt x="655" y="241"/>
                  </a:cubicBezTo>
                  <a:cubicBezTo>
                    <a:pt x="659" y="246"/>
                    <a:pt x="663" y="252"/>
                    <a:pt x="665" y="259"/>
                  </a:cubicBezTo>
                  <a:cubicBezTo>
                    <a:pt x="665" y="259"/>
                    <a:pt x="666" y="261"/>
                    <a:pt x="666" y="261"/>
                  </a:cubicBezTo>
                  <a:cubicBezTo>
                    <a:pt x="667" y="266"/>
                    <a:pt x="670" y="269"/>
                    <a:pt x="672" y="273"/>
                  </a:cubicBezTo>
                  <a:cubicBezTo>
                    <a:pt x="676" y="277"/>
                    <a:pt x="676" y="277"/>
                    <a:pt x="676" y="277"/>
                  </a:cubicBezTo>
                  <a:cubicBezTo>
                    <a:pt x="678" y="280"/>
                    <a:pt x="679" y="283"/>
                    <a:pt x="679" y="286"/>
                  </a:cubicBezTo>
                  <a:cubicBezTo>
                    <a:pt x="679" y="286"/>
                    <a:pt x="679" y="287"/>
                    <a:pt x="678" y="288"/>
                  </a:cubicBezTo>
                  <a:cubicBezTo>
                    <a:pt x="678" y="291"/>
                    <a:pt x="678" y="291"/>
                    <a:pt x="678" y="291"/>
                  </a:cubicBezTo>
                  <a:cubicBezTo>
                    <a:pt x="677" y="293"/>
                    <a:pt x="677" y="295"/>
                    <a:pt x="677" y="296"/>
                  </a:cubicBezTo>
                  <a:cubicBezTo>
                    <a:pt x="677" y="299"/>
                    <a:pt x="678" y="301"/>
                    <a:pt x="679" y="304"/>
                  </a:cubicBezTo>
                  <a:cubicBezTo>
                    <a:pt x="683" y="309"/>
                    <a:pt x="683" y="309"/>
                    <a:pt x="683" y="309"/>
                  </a:cubicBezTo>
                  <a:cubicBezTo>
                    <a:pt x="685" y="311"/>
                    <a:pt x="687" y="313"/>
                    <a:pt x="688" y="316"/>
                  </a:cubicBezTo>
                  <a:cubicBezTo>
                    <a:pt x="688" y="317"/>
                    <a:pt x="688" y="318"/>
                    <a:pt x="688" y="319"/>
                  </a:cubicBezTo>
                  <a:cubicBezTo>
                    <a:pt x="688" y="320"/>
                    <a:pt x="688" y="321"/>
                    <a:pt x="688" y="322"/>
                  </a:cubicBezTo>
                  <a:cubicBezTo>
                    <a:pt x="688" y="323"/>
                    <a:pt x="688" y="324"/>
                    <a:pt x="688" y="325"/>
                  </a:cubicBezTo>
                  <a:cubicBezTo>
                    <a:pt x="688" y="326"/>
                    <a:pt x="688" y="328"/>
                    <a:pt x="688" y="329"/>
                  </a:cubicBezTo>
                  <a:cubicBezTo>
                    <a:pt x="689" y="333"/>
                    <a:pt x="691" y="337"/>
                    <a:pt x="693" y="341"/>
                  </a:cubicBezTo>
                  <a:cubicBezTo>
                    <a:pt x="697" y="348"/>
                    <a:pt x="697" y="348"/>
                    <a:pt x="697" y="348"/>
                  </a:cubicBezTo>
                  <a:cubicBezTo>
                    <a:pt x="700" y="354"/>
                    <a:pt x="700" y="354"/>
                    <a:pt x="700" y="354"/>
                  </a:cubicBezTo>
                  <a:cubicBezTo>
                    <a:pt x="700" y="354"/>
                    <a:pt x="700" y="354"/>
                    <a:pt x="700" y="354"/>
                  </a:cubicBezTo>
                  <a:cubicBezTo>
                    <a:pt x="700" y="355"/>
                    <a:pt x="700" y="355"/>
                    <a:pt x="700" y="355"/>
                  </a:cubicBezTo>
                  <a:cubicBezTo>
                    <a:pt x="692" y="358"/>
                    <a:pt x="685" y="362"/>
                    <a:pt x="677" y="366"/>
                  </a:cubicBezTo>
                  <a:cubicBezTo>
                    <a:pt x="677" y="366"/>
                    <a:pt x="656" y="375"/>
                    <a:pt x="656" y="375"/>
                  </a:cubicBezTo>
                  <a:cubicBezTo>
                    <a:pt x="656" y="375"/>
                    <a:pt x="656" y="375"/>
                    <a:pt x="656" y="375"/>
                  </a:cubicBezTo>
                  <a:cubicBezTo>
                    <a:pt x="655" y="363"/>
                    <a:pt x="650" y="352"/>
                    <a:pt x="646" y="342"/>
                  </a:cubicBezTo>
                  <a:cubicBezTo>
                    <a:pt x="644" y="337"/>
                    <a:pt x="644" y="337"/>
                    <a:pt x="644" y="337"/>
                  </a:cubicBezTo>
                  <a:cubicBezTo>
                    <a:pt x="642" y="331"/>
                    <a:pt x="641" y="325"/>
                    <a:pt x="641" y="319"/>
                  </a:cubicBezTo>
                  <a:cubicBezTo>
                    <a:pt x="640" y="311"/>
                    <a:pt x="640" y="311"/>
                    <a:pt x="640" y="311"/>
                  </a:cubicBezTo>
                  <a:cubicBezTo>
                    <a:pt x="640" y="311"/>
                    <a:pt x="639" y="303"/>
                    <a:pt x="639" y="303"/>
                  </a:cubicBezTo>
                  <a:cubicBezTo>
                    <a:pt x="638" y="298"/>
                    <a:pt x="637" y="295"/>
                    <a:pt x="637" y="291"/>
                  </a:cubicBezTo>
                  <a:cubicBezTo>
                    <a:pt x="637" y="287"/>
                    <a:pt x="638" y="283"/>
                    <a:pt x="640" y="277"/>
                  </a:cubicBezTo>
                  <a:cubicBezTo>
                    <a:pt x="641" y="275"/>
                    <a:pt x="641" y="272"/>
                    <a:pt x="641" y="270"/>
                  </a:cubicBezTo>
                  <a:cubicBezTo>
                    <a:pt x="641" y="267"/>
                    <a:pt x="640" y="264"/>
                    <a:pt x="640" y="261"/>
                  </a:cubicBezTo>
                  <a:cubicBezTo>
                    <a:pt x="640" y="261"/>
                    <a:pt x="639" y="257"/>
                    <a:pt x="639" y="257"/>
                  </a:cubicBezTo>
                  <a:cubicBezTo>
                    <a:pt x="638" y="255"/>
                    <a:pt x="638" y="252"/>
                    <a:pt x="638" y="251"/>
                  </a:cubicBezTo>
                  <a:cubicBezTo>
                    <a:pt x="638" y="250"/>
                    <a:pt x="638" y="249"/>
                    <a:pt x="638" y="248"/>
                  </a:cubicBezTo>
                  <a:cubicBezTo>
                    <a:pt x="638" y="248"/>
                    <a:pt x="638" y="248"/>
                    <a:pt x="638" y="248"/>
                  </a:cubicBezTo>
                  <a:cubicBezTo>
                    <a:pt x="638" y="248"/>
                    <a:pt x="639" y="248"/>
                    <a:pt x="639" y="248"/>
                  </a:cubicBezTo>
                  <a:cubicBezTo>
                    <a:pt x="639" y="247"/>
                    <a:pt x="638" y="247"/>
                    <a:pt x="638" y="246"/>
                  </a:cubicBezTo>
                  <a:cubicBezTo>
                    <a:pt x="637" y="246"/>
                    <a:pt x="636" y="246"/>
                    <a:pt x="636" y="247"/>
                  </a:cubicBezTo>
                  <a:cubicBezTo>
                    <a:pt x="636" y="247"/>
                    <a:pt x="636" y="248"/>
                    <a:pt x="636" y="248"/>
                  </a:cubicBezTo>
                  <a:cubicBezTo>
                    <a:pt x="636" y="248"/>
                    <a:pt x="636" y="248"/>
                    <a:pt x="636" y="248"/>
                  </a:cubicBezTo>
                  <a:cubicBezTo>
                    <a:pt x="636" y="248"/>
                    <a:pt x="636" y="247"/>
                    <a:pt x="636" y="247"/>
                  </a:cubicBezTo>
                  <a:cubicBezTo>
                    <a:pt x="634" y="250"/>
                    <a:pt x="633" y="253"/>
                    <a:pt x="633" y="257"/>
                  </a:cubicBezTo>
                  <a:cubicBezTo>
                    <a:pt x="633" y="258"/>
                    <a:pt x="634" y="260"/>
                    <a:pt x="634" y="262"/>
                  </a:cubicBezTo>
                  <a:cubicBezTo>
                    <a:pt x="634" y="265"/>
                    <a:pt x="635" y="268"/>
                    <a:pt x="635" y="270"/>
                  </a:cubicBezTo>
                  <a:cubicBezTo>
                    <a:pt x="635" y="272"/>
                    <a:pt x="635" y="273"/>
                    <a:pt x="634" y="275"/>
                  </a:cubicBezTo>
                  <a:cubicBezTo>
                    <a:pt x="632" y="281"/>
                    <a:pt x="631" y="286"/>
                    <a:pt x="631" y="291"/>
                  </a:cubicBezTo>
                  <a:cubicBezTo>
                    <a:pt x="630" y="290"/>
                    <a:pt x="628" y="288"/>
                    <a:pt x="628" y="288"/>
                  </a:cubicBezTo>
                  <a:cubicBezTo>
                    <a:pt x="625" y="284"/>
                    <a:pt x="625" y="279"/>
                    <a:pt x="625" y="274"/>
                  </a:cubicBezTo>
                  <a:cubicBezTo>
                    <a:pt x="625" y="274"/>
                    <a:pt x="625" y="273"/>
                    <a:pt x="625" y="273"/>
                  </a:cubicBezTo>
                  <a:cubicBezTo>
                    <a:pt x="625" y="264"/>
                    <a:pt x="624" y="258"/>
                    <a:pt x="618" y="251"/>
                  </a:cubicBezTo>
                  <a:cubicBezTo>
                    <a:pt x="618" y="251"/>
                    <a:pt x="615" y="247"/>
                    <a:pt x="615" y="247"/>
                  </a:cubicBezTo>
                  <a:cubicBezTo>
                    <a:pt x="619" y="242"/>
                    <a:pt x="620" y="236"/>
                    <a:pt x="620" y="229"/>
                  </a:cubicBezTo>
                  <a:cubicBezTo>
                    <a:pt x="620" y="225"/>
                    <a:pt x="620" y="222"/>
                    <a:pt x="620" y="219"/>
                  </a:cubicBezTo>
                  <a:cubicBezTo>
                    <a:pt x="619" y="212"/>
                    <a:pt x="619" y="212"/>
                    <a:pt x="619" y="212"/>
                  </a:cubicBezTo>
                  <a:cubicBezTo>
                    <a:pt x="618" y="210"/>
                    <a:pt x="618" y="208"/>
                    <a:pt x="618" y="207"/>
                  </a:cubicBezTo>
                  <a:cubicBezTo>
                    <a:pt x="618" y="206"/>
                    <a:pt x="618" y="206"/>
                    <a:pt x="618" y="206"/>
                  </a:cubicBezTo>
                  <a:cubicBezTo>
                    <a:pt x="618" y="205"/>
                    <a:pt x="618" y="205"/>
                    <a:pt x="618" y="205"/>
                  </a:cubicBezTo>
                  <a:cubicBezTo>
                    <a:pt x="618" y="205"/>
                    <a:pt x="618" y="205"/>
                    <a:pt x="618" y="205"/>
                  </a:cubicBezTo>
                  <a:cubicBezTo>
                    <a:pt x="618" y="204"/>
                    <a:pt x="618" y="204"/>
                    <a:pt x="617" y="204"/>
                  </a:cubicBezTo>
                  <a:cubicBezTo>
                    <a:pt x="616" y="204"/>
                    <a:pt x="615" y="204"/>
                    <a:pt x="615" y="205"/>
                  </a:cubicBezTo>
                  <a:cubicBezTo>
                    <a:pt x="615" y="205"/>
                    <a:pt x="615" y="205"/>
                    <a:pt x="615" y="205"/>
                  </a:cubicBezTo>
                  <a:cubicBezTo>
                    <a:pt x="615" y="205"/>
                    <a:pt x="615" y="205"/>
                    <a:pt x="615" y="205"/>
                  </a:cubicBezTo>
                  <a:cubicBezTo>
                    <a:pt x="615" y="206"/>
                    <a:pt x="615" y="206"/>
                    <a:pt x="615" y="207"/>
                  </a:cubicBezTo>
                  <a:cubicBezTo>
                    <a:pt x="615" y="207"/>
                    <a:pt x="615" y="207"/>
                    <a:pt x="615" y="207"/>
                  </a:cubicBezTo>
                  <a:cubicBezTo>
                    <a:pt x="615" y="208"/>
                    <a:pt x="615" y="209"/>
                    <a:pt x="615" y="211"/>
                  </a:cubicBezTo>
                  <a:cubicBezTo>
                    <a:pt x="615" y="214"/>
                    <a:pt x="615" y="216"/>
                    <a:pt x="615" y="219"/>
                  </a:cubicBezTo>
                  <a:cubicBezTo>
                    <a:pt x="615" y="222"/>
                    <a:pt x="615" y="225"/>
                    <a:pt x="615" y="228"/>
                  </a:cubicBezTo>
                  <a:cubicBezTo>
                    <a:pt x="615" y="234"/>
                    <a:pt x="615" y="240"/>
                    <a:pt x="612" y="243"/>
                  </a:cubicBezTo>
                  <a:cubicBezTo>
                    <a:pt x="612" y="243"/>
                    <a:pt x="612" y="243"/>
                    <a:pt x="612" y="243"/>
                  </a:cubicBezTo>
                  <a:cubicBezTo>
                    <a:pt x="607" y="236"/>
                    <a:pt x="602" y="230"/>
                    <a:pt x="601" y="221"/>
                  </a:cubicBezTo>
                  <a:cubicBezTo>
                    <a:pt x="601" y="220"/>
                    <a:pt x="600" y="219"/>
                    <a:pt x="600" y="219"/>
                  </a:cubicBezTo>
                  <a:cubicBezTo>
                    <a:pt x="599" y="219"/>
                    <a:pt x="598" y="220"/>
                    <a:pt x="598" y="221"/>
                  </a:cubicBezTo>
                  <a:cubicBezTo>
                    <a:pt x="598" y="221"/>
                    <a:pt x="598" y="221"/>
                    <a:pt x="598" y="221"/>
                  </a:cubicBezTo>
                  <a:cubicBezTo>
                    <a:pt x="598" y="221"/>
                    <a:pt x="598" y="221"/>
                    <a:pt x="598" y="221"/>
                  </a:cubicBezTo>
                  <a:cubicBezTo>
                    <a:pt x="598" y="221"/>
                    <a:pt x="598" y="221"/>
                    <a:pt x="598" y="221"/>
                  </a:cubicBezTo>
                  <a:cubicBezTo>
                    <a:pt x="599" y="234"/>
                    <a:pt x="603" y="241"/>
                    <a:pt x="610" y="250"/>
                  </a:cubicBezTo>
                  <a:cubicBezTo>
                    <a:pt x="613" y="254"/>
                    <a:pt x="613" y="254"/>
                    <a:pt x="613" y="254"/>
                  </a:cubicBezTo>
                  <a:cubicBezTo>
                    <a:pt x="618" y="261"/>
                    <a:pt x="619" y="265"/>
                    <a:pt x="619" y="273"/>
                  </a:cubicBezTo>
                  <a:cubicBezTo>
                    <a:pt x="619" y="273"/>
                    <a:pt x="619" y="274"/>
                    <a:pt x="619" y="274"/>
                  </a:cubicBezTo>
                  <a:cubicBezTo>
                    <a:pt x="619" y="280"/>
                    <a:pt x="619" y="286"/>
                    <a:pt x="624" y="292"/>
                  </a:cubicBezTo>
                  <a:cubicBezTo>
                    <a:pt x="628" y="296"/>
                    <a:pt x="628" y="296"/>
                    <a:pt x="628" y="296"/>
                  </a:cubicBezTo>
                  <a:cubicBezTo>
                    <a:pt x="629" y="297"/>
                    <a:pt x="631" y="298"/>
                    <a:pt x="632" y="300"/>
                  </a:cubicBezTo>
                  <a:cubicBezTo>
                    <a:pt x="633" y="303"/>
                    <a:pt x="634" y="307"/>
                    <a:pt x="634" y="311"/>
                  </a:cubicBezTo>
                  <a:cubicBezTo>
                    <a:pt x="634" y="311"/>
                    <a:pt x="635" y="320"/>
                    <a:pt x="635" y="320"/>
                  </a:cubicBezTo>
                  <a:cubicBezTo>
                    <a:pt x="635" y="326"/>
                    <a:pt x="636" y="332"/>
                    <a:pt x="639" y="339"/>
                  </a:cubicBezTo>
                  <a:cubicBezTo>
                    <a:pt x="640" y="344"/>
                    <a:pt x="640" y="344"/>
                    <a:pt x="640" y="344"/>
                  </a:cubicBezTo>
                  <a:cubicBezTo>
                    <a:pt x="644" y="354"/>
                    <a:pt x="649" y="364"/>
                    <a:pt x="650" y="376"/>
                  </a:cubicBezTo>
                  <a:cubicBezTo>
                    <a:pt x="650" y="376"/>
                    <a:pt x="650" y="376"/>
                    <a:pt x="650" y="377"/>
                  </a:cubicBezTo>
                  <a:cubicBezTo>
                    <a:pt x="650" y="378"/>
                    <a:pt x="649" y="378"/>
                    <a:pt x="648" y="378"/>
                  </a:cubicBezTo>
                  <a:cubicBezTo>
                    <a:pt x="640" y="382"/>
                    <a:pt x="633" y="385"/>
                    <a:pt x="624" y="387"/>
                  </a:cubicBezTo>
                  <a:cubicBezTo>
                    <a:pt x="624" y="387"/>
                    <a:pt x="607" y="393"/>
                    <a:pt x="607" y="393"/>
                  </a:cubicBezTo>
                  <a:cubicBezTo>
                    <a:pt x="607" y="393"/>
                    <a:pt x="606" y="393"/>
                    <a:pt x="606" y="393"/>
                  </a:cubicBezTo>
                  <a:cubicBezTo>
                    <a:pt x="606" y="389"/>
                    <a:pt x="606" y="389"/>
                    <a:pt x="606" y="389"/>
                  </a:cubicBezTo>
                  <a:cubicBezTo>
                    <a:pt x="606" y="384"/>
                    <a:pt x="606" y="384"/>
                    <a:pt x="606" y="384"/>
                  </a:cubicBezTo>
                  <a:cubicBezTo>
                    <a:pt x="606" y="383"/>
                    <a:pt x="606" y="381"/>
                    <a:pt x="606" y="380"/>
                  </a:cubicBezTo>
                  <a:cubicBezTo>
                    <a:pt x="606" y="379"/>
                    <a:pt x="606" y="377"/>
                    <a:pt x="605" y="376"/>
                  </a:cubicBezTo>
                  <a:cubicBezTo>
                    <a:pt x="604" y="372"/>
                    <a:pt x="602" y="369"/>
                    <a:pt x="600" y="367"/>
                  </a:cubicBezTo>
                  <a:cubicBezTo>
                    <a:pt x="598" y="364"/>
                    <a:pt x="596" y="362"/>
                    <a:pt x="595" y="360"/>
                  </a:cubicBezTo>
                  <a:cubicBezTo>
                    <a:pt x="594" y="358"/>
                    <a:pt x="594" y="355"/>
                    <a:pt x="594" y="353"/>
                  </a:cubicBezTo>
                  <a:cubicBezTo>
                    <a:pt x="594" y="351"/>
                    <a:pt x="594" y="350"/>
                    <a:pt x="594" y="348"/>
                  </a:cubicBezTo>
                  <a:cubicBezTo>
                    <a:pt x="595" y="339"/>
                    <a:pt x="595" y="339"/>
                    <a:pt x="595" y="339"/>
                  </a:cubicBezTo>
                  <a:cubicBezTo>
                    <a:pt x="594" y="331"/>
                    <a:pt x="590" y="325"/>
                    <a:pt x="587" y="320"/>
                  </a:cubicBezTo>
                  <a:cubicBezTo>
                    <a:pt x="583" y="312"/>
                    <a:pt x="583" y="312"/>
                    <a:pt x="583" y="312"/>
                  </a:cubicBezTo>
                  <a:cubicBezTo>
                    <a:pt x="581" y="309"/>
                    <a:pt x="581" y="305"/>
                    <a:pt x="580" y="301"/>
                  </a:cubicBezTo>
                  <a:cubicBezTo>
                    <a:pt x="583" y="292"/>
                    <a:pt x="583" y="292"/>
                    <a:pt x="583" y="292"/>
                  </a:cubicBezTo>
                  <a:cubicBezTo>
                    <a:pt x="584" y="287"/>
                    <a:pt x="586" y="282"/>
                    <a:pt x="586" y="277"/>
                  </a:cubicBezTo>
                  <a:cubicBezTo>
                    <a:pt x="586" y="276"/>
                    <a:pt x="585" y="276"/>
                    <a:pt x="585" y="275"/>
                  </a:cubicBezTo>
                  <a:cubicBezTo>
                    <a:pt x="585" y="273"/>
                    <a:pt x="585" y="273"/>
                    <a:pt x="585" y="273"/>
                  </a:cubicBezTo>
                  <a:cubicBezTo>
                    <a:pt x="585" y="271"/>
                    <a:pt x="585" y="270"/>
                    <a:pt x="585" y="269"/>
                  </a:cubicBezTo>
                  <a:cubicBezTo>
                    <a:pt x="585" y="268"/>
                    <a:pt x="585" y="267"/>
                    <a:pt x="586" y="265"/>
                  </a:cubicBezTo>
                  <a:cubicBezTo>
                    <a:pt x="587" y="263"/>
                    <a:pt x="587" y="263"/>
                    <a:pt x="587" y="263"/>
                  </a:cubicBezTo>
                  <a:cubicBezTo>
                    <a:pt x="587" y="262"/>
                    <a:pt x="588" y="261"/>
                    <a:pt x="588" y="260"/>
                  </a:cubicBezTo>
                  <a:cubicBezTo>
                    <a:pt x="588" y="259"/>
                    <a:pt x="587" y="257"/>
                    <a:pt x="586" y="255"/>
                  </a:cubicBezTo>
                  <a:cubicBezTo>
                    <a:pt x="586" y="255"/>
                    <a:pt x="586" y="255"/>
                    <a:pt x="586" y="255"/>
                  </a:cubicBezTo>
                  <a:cubicBezTo>
                    <a:pt x="586" y="254"/>
                    <a:pt x="585" y="254"/>
                    <a:pt x="584" y="255"/>
                  </a:cubicBezTo>
                  <a:cubicBezTo>
                    <a:pt x="584" y="255"/>
                    <a:pt x="583" y="255"/>
                    <a:pt x="583" y="256"/>
                  </a:cubicBezTo>
                  <a:cubicBezTo>
                    <a:pt x="583" y="256"/>
                    <a:pt x="583" y="256"/>
                    <a:pt x="583" y="257"/>
                  </a:cubicBezTo>
                  <a:cubicBezTo>
                    <a:pt x="584" y="257"/>
                    <a:pt x="584" y="257"/>
                    <a:pt x="584" y="257"/>
                  </a:cubicBezTo>
                  <a:cubicBezTo>
                    <a:pt x="584" y="257"/>
                    <a:pt x="583" y="258"/>
                    <a:pt x="583" y="259"/>
                  </a:cubicBezTo>
                  <a:cubicBezTo>
                    <a:pt x="582" y="260"/>
                    <a:pt x="582" y="260"/>
                    <a:pt x="582" y="260"/>
                  </a:cubicBezTo>
                  <a:cubicBezTo>
                    <a:pt x="581" y="262"/>
                    <a:pt x="581" y="262"/>
                    <a:pt x="581" y="262"/>
                  </a:cubicBezTo>
                  <a:cubicBezTo>
                    <a:pt x="579" y="265"/>
                    <a:pt x="579" y="267"/>
                    <a:pt x="579" y="269"/>
                  </a:cubicBezTo>
                  <a:cubicBezTo>
                    <a:pt x="579" y="271"/>
                    <a:pt x="579" y="272"/>
                    <a:pt x="579" y="274"/>
                  </a:cubicBezTo>
                  <a:cubicBezTo>
                    <a:pt x="579" y="275"/>
                    <a:pt x="579" y="275"/>
                    <a:pt x="579" y="275"/>
                  </a:cubicBezTo>
                  <a:cubicBezTo>
                    <a:pt x="580" y="276"/>
                    <a:pt x="580" y="277"/>
                    <a:pt x="580" y="277"/>
                  </a:cubicBezTo>
                  <a:cubicBezTo>
                    <a:pt x="580" y="280"/>
                    <a:pt x="579" y="283"/>
                    <a:pt x="578" y="286"/>
                  </a:cubicBezTo>
                  <a:cubicBezTo>
                    <a:pt x="577" y="282"/>
                    <a:pt x="576" y="277"/>
                    <a:pt x="575" y="273"/>
                  </a:cubicBezTo>
                  <a:cubicBezTo>
                    <a:pt x="574" y="266"/>
                    <a:pt x="574" y="266"/>
                    <a:pt x="574" y="266"/>
                  </a:cubicBezTo>
                  <a:cubicBezTo>
                    <a:pt x="570" y="245"/>
                    <a:pt x="570" y="245"/>
                    <a:pt x="570" y="245"/>
                  </a:cubicBezTo>
                  <a:cubicBezTo>
                    <a:pt x="570" y="245"/>
                    <a:pt x="569" y="244"/>
                    <a:pt x="568" y="244"/>
                  </a:cubicBezTo>
                  <a:cubicBezTo>
                    <a:pt x="568" y="244"/>
                    <a:pt x="567" y="245"/>
                    <a:pt x="567" y="246"/>
                  </a:cubicBezTo>
                  <a:cubicBezTo>
                    <a:pt x="567" y="246"/>
                    <a:pt x="568" y="267"/>
                    <a:pt x="568" y="267"/>
                  </a:cubicBezTo>
                  <a:cubicBezTo>
                    <a:pt x="569" y="273"/>
                    <a:pt x="569" y="273"/>
                    <a:pt x="569" y="273"/>
                  </a:cubicBezTo>
                  <a:cubicBezTo>
                    <a:pt x="570" y="279"/>
                    <a:pt x="571" y="285"/>
                    <a:pt x="573" y="290"/>
                  </a:cubicBezTo>
                  <a:cubicBezTo>
                    <a:pt x="574" y="294"/>
                    <a:pt x="574" y="297"/>
                    <a:pt x="574" y="300"/>
                  </a:cubicBezTo>
                  <a:cubicBezTo>
                    <a:pt x="574" y="301"/>
                    <a:pt x="574" y="301"/>
                    <a:pt x="574" y="301"/>
                  </a:cubicBezTo>
                  <a:cubicBezTo>
                    <a:pt x="575" y="306"/>
                    <a:pt x="575" y="310"/>
                    <a:pt x="577" y="315"/>
                  </a:cubicBezTo>
                  <a:cubicBezTo>
                    <a:pt x="582" y="323"/>
                    <a:pt x="582" y="323"/>
                    <a:pt x="582" y="323"/>
                  </a:cubicBezTo>
                  <a:cubicBezTo>
                    <a:pt x="585" y="328"/>
                    <a:pt x="588" y="333"/>
                    <a:pt x="589" y="339"/>
                  </a:cubicBezTo>
                  <a:cubicBezTo>
                    <a:pt x="589" y="339"/>
                    <a:pt x="588" y="348"/>
                    <a:pt x="588" y="348"/>
                  </a:cubicBezTo>
                  <a:cubicBezTo>
                    <a:pt x="588" y="349"/>
                    <a:pt x="588" y="351"/>
                    <a:pt x="588" y="353"/>
                  </a:cubicBezTo>
                  <a:cubicBezTo>
                    <a:pt x="588" y="356"/>
                    <a:pt x="588" y="359"/>
                    <a:pt x="590" y="362"/>
                  </a:cubicBezTo>
                  <a:cubicBezTo>
                    <a:pt x="591" y="365"/>
                    <a:pt x="593" y="368"/>
                    <a:pt x="595" y="370"/>
                  </a:cubicBezTo>
                  <a:cubicBezTo>
                    <a:pt x="597" y="373"/>
                    <a:pt x="599" y="375"/>
                    <a:pt x="600" y="377"/>
                  </a:cubicBezTo>
                  <a:cubicBezTo>
                    <a:pt x="600" y="378"/>
                    <a:pt x="600" y="379"/>
                    <a:pt x="600" y="380"/>
                  </a:cubicBezTo>
                  <a:cubicBezTo>
                    <a:pt x="600" y="381"/>
                    <a:pt x="600" y="383"/>
                    <a:pt x="600" y="384"/>
                  </a:cubicBezTo>
                  <a:cubicBezTo>
                    <a:pt x="600" y="389"/>
                    <a:pt x="600" y="389"/>
                    <a:pt x="600" y="389"/>
                  </a:cubicBezTo>
                  <a:cubicBezTo>
                    <a:pt x="600" y="393"/>
                    <a:pt x="600" y="393"/>
                    <a:pt x="600" y="393"/>
                  </a:cubicBezTo>
                  <a:cubicBezTo>
                    <a:pt x="600" y="393"/>
                    <a:pt x="600" y="393"/>
                    <a:pt x="600" y="393"/>
                  </a:cubicBezTo>
                  <a:cubicBezTo>
                    <a:pt x="600" y="394"/>
                    <a:pt x="599" y="395"/>
                    <a:pt x="598" y="395"/>
                  </a:cubicBezTo>
                  <a:cubicBezTo>
                    <a:pt x="598" y="395"/>
                    <a:pt x="582" y="399"/>
                    <a:pt x="582" y="399"/>
                  </a:cubicBezTo>
                  <a:cubicBezTo>
                    <a:pt x="582" y="399"/>
                    <a:pt x="571" y="402"/>
                    <a:pt x="569" y="402"/>
                  </a:cubicBezTo>
                  <a:cubicBezTo>
                    <a:pt x="568" y="402"/>
                    <a:pt x="568" y="402"/>
                    <a:pt x="568" y="402"/>
                  </a:cubicBezTo>
                  <a:cubicBezTo>
                    <a:pt x="568" y="402"/>
                    <a:pt x="568" y="402"/>
                    <a:pt x="568" y="402"/>
                  </a:cubicBezTo>
                  <a:cubicBezTo>
                    <a:pt x="568" y="401"/>
                    <a:pt x="568" y="397"/>
                    <a:pt x="568" y="397"/>
                  </a:cubicBezTo>
                  <a:cubicBezTo>
                    <a:pt x="568" y="392"/>
                    <a:pt x="568" y="388"/>
                    <a:pt x="568" y="383"/>
                  </a:cubicBezTo>
                  <a:cubicBezTo>
                    <a:pt x="568" y="380"/>
                    <a:pt x="568" y="377"/>
                    <a:pt x="568" y="374"/>
                  </a:cubicBezTo>
                  <a:cubicBezTo>
                    <a:pt x="568" y="374"/>
                    <a:pt x="566" y="369"/>
                    <a:pt x="566" y="369"/>
                  </a:cubicBezTo>
                  <a:cubicBezTo>
                    <a:pt x="566" y="368"/>
                    <a:pt x="565" y="367"/>
                    <a:pt x="565" y="366"/>
                  </a:cubicBezTo>
                  <a:cubicBezTo>
                    <a:pt x="565" y="364"/>
                    <a:pt x="566" y="363"/>
                    <a:pt x="567" y="361"/>
                  </a:cubicBezTo>
                  <a:cubicBezTo>
                    <a:pt x="572" y="352"/>
                    <a:pt x="573" y="340"/>
                    <a:pt x="573" y="336"/>
                  </a:cubicBezTo>
                  <a:cubicBezTo>
                    <a:pt x="573" y="335"/>
                    <a:pt x="573" y="335"/>
                    <a:pt x="573" y="335"/>
                  </a:cubicBezTo>
                  <a:cubicBezTo>
                    <a:pt x="573" y="334"/>
                    <a:pt x="572" y="333"/>
                    <a:pt x="571" y="333"/>
                  </a:cubicBezTo>
                  <a:cubicBezTo>
                    <a:pt x="571" y="333"/>
                    <a:pt x="570" y="334"/>
                    <a:pt x="570" y="334"/>
                  </a:cubicBezTo>
                  <a:cubicBezTo>
                    <a:pt x="567" y="344"/>
                    <a:pt x="567" y="344"/>
                    <a:pt x="567" y="344"/>
                  </a:cubicBezTo>
                  <a:cubicBezTo>
                    <a:pt x="566" y="349"/>
                    <a:pt x="565" y="353"/>
                    <a:pt x="562" y="357"/>
                  </a:cubicBezTo>
                  <a:cubicBezTo>
                    <a:pt x="562" y="358"/>
                    <a:pt x="561" y="359"/>
                    <a:pt x="561" y="360"/>
                  </a:cubicBezTo>
                  <a:cubicBezTo>
                    <a:pt x="560" y="357"/>
                    <a:pt x="560" y="355"/>
                    <a:pt x="560" y="352"/>
                  </a:cubicBezTo>
                  <a:cubicBezTo>
                    <a:pt x="560" y="351"/>
                    <a:pt x="560" y="349"/>
                    <a:pt x="560" y="348"/>
                  </a:cubicBezTo>
                  <a:cubicBezTo>
                    <a:pt x="560" y="345"/>
                    <a:pt x="560" y="345"/>
                    <a:pt x="560" y="345"/>
                  </a:cubicBezTo>
                  <a:cubicBezTo>
                    <a:pt x="560" y="345"/>
                    <a:pt x="560" y="344"/>
                    <a:pt x="560" y="344"/>
                  </a:cubicBezTo>
                  <a:cubicBezTo>
                    <a:pt x="560" y="339"/>
                    <a:pt x="558" y="335"/>
                    <a:pt x="555" y="332"/>
                  </a:cubicBezTo>
                  <a:cubicBezTo>
                    <a:pt x="554" y="330"/>
                    <a:pt x="554" y="330"/>
                    <a:pt x="554" y="330"/>
                  </a:cubicBezTo>
                  <a:cubicBezTo>
                    <a:pt x="552" y="328"/>
                    <a:pt x="551" y="326"/>
                    <a:pt x="551" y="323"/>
                  </a:cubicBezTo>
                  <a:cubicBezTo>
                    <a:pt x="551" y="322"/>
                    <a:pt x="551" y="321"/>
                    <a:pt x="551" y="321"/>
                  </a:cubicBezTo>
                  <a:cubicBezTo>
                    <a:pt x="551" y="321"/>
                    <a:pt x="551" y="320"/>
                    <a:pt x="551" y="320"/>
                  </a:cubicBezTo>
                  <a:cubicBezTo>
                    <a:pt x="551" y="320"/>
                    <a:pt x="551" y="319"/>
                    <a:pt x="550" y="319"/>
                  </a:cubicBezTo>
                  <a:cubicBezTo>
                    <a:pt x="549" y="319"/>
                    <a:pt x="549" y="319"/>
                    <a:pt x="548" y="320"/>
                  </a:cubicBezTo>
                  <a:cubicBezTo>
                    <a:pt x="548" y="320"/>
                    <a:pt x="548" y="320"/>
                    <a:pt x="548" y="320"/>
                  </a:cubicBezTo>
                  <a:cubicBezTo>
                    <a:pt x="548" y="320"/>
                    <a:pt x="548" y="320"/>
                    <a:pt x="548" y="320"/>
                  </a:cubicBezTo>
                  <a:cubicBezTo>
                    <a:pt x="548" y="320"/>
                    <a:pt x="548" y="320"/>
                    <a:pt x="548" y="320"/>
                  </a:cubicBezTo>
                  <a:cubicBezTo>
                    <a:pt x="548" y="322"/>
                    <a:pt x="547" y="324"/>
                    <a:pt x="547" y="326"/>
                  </a:cubicBezTo>
                  <a:cubicBezTo>
                    <a:pt x="547" y="330"/>
                    <a:pt x="549" y="333"/>
                    <a:pt x="550" y="335"/>
                  </a:cubicBezTo>
                  <a:cubicBezTo>
                    <a:pt x="552" y="338"/>
                    <a:pt x="554" y="341"/>
                    <a:pt x="554" y="344"/>
                  </a:cubicBezTo>
                  <a:cubicBezTo>
                    <a:pt x="554" y="344"/>
                    <a:pt x="554" y="344"/>
                    <a:pt x="554" y="345"/>
                  </a:cubicBezTo>
                  <a:cubicBezTo>
                    <a:pt x="554" y="348"/>
                    <a:pt x="554" y="348"/>
                    <a:pt x="554" y="348"/>
                  </a:cubicBezTo>
                  <a:cubicBezTo>
                    <a:pt x="554" y="349"/>
                    <a:pt x="554" y="351"/>
                    <a:pt x="554" y="352"/>
                  </a:cubicBezTo>
                  <a:cubicBezTo>
                    <a:pt x="554" y="356"/>
                    <a:pt x="554" y="359"/>
                    <a:pt x="556" y="363"/>
                  </a:cubicBezTo>
                  <a:cubicBezTo>
                    <a:pt x="556" y="363"/>
                    <a:pt x="559" y="368"/>
                    <a:pt x="559" y="368"/>
                  </a:cubicBezTo>
                  <a:cubicBezTo>
                    <a:pt x="560" y="370"/>
                    <a:pt x="561" y="372"/>
                    <a:pt x="562" y="375"/>
                  </a:cubicBezTo>
                  <a:cubicBezTo>
                    <a:pt x="562" y="377"/>
                    <a:pt x="562" y="380"/>
                    <a:pt x="562" y="383"/>
                  </a:cubicBezTo>
                  <a:cubicBezTo>
                    <a:pt x="562" y="387"/>
                    <a:pt x="562" y="392"/>
                    <a:pt x="562" y="396"/>
                  </a:cubicBezTo>
                  <a:cubicBezTo>
                    <a:pt x="561" y="397"/>
                    <a:pt x="561" y="398"/>
                    <a:pt x="561" y="399"/>
                  </a:cubicBezTo>
                  <a:cubicBezTo>
                    <a:pt x="561" y="401"/>
                    <a:pt x="562" y="403"/>
                    <a:pt x="562" y="404"/>
                  </a:cubicBezTo>
                  <a:cubicBezTo>
                    <a:pt x="562" y="405"/>
                    <a:pt x="562" y="406"/>
                    <a:pt x="561" y="406"/>
                  </a:cubicBezTo>
                  <a:cubicBezTo>
                    <a:pt x="558" y="408"/>
                    <a:pt x="555" y="411"/>
                    <a:pt x="553" y="414"/>
                  </a:cubicBezTo>
                  <a:cubicBezTo>
                    <a:pt x="552" y="414"/>
                    <a:pt x="552" y="414"/>
                    <a:pt x="552" y="414"/>
                  </a:cubicBezTo>
                  <a:cubicBezTo>
                    <a:pt x="549" y="415"/>
                    <a:pt x="549" y="415"/>
                    <a:pt x="549" y="415"/>
                  </a:cubicBezTo>
                  <a:cubicBezTo>
                    <a:pt x="549" y="415"/>
                    <a:pt x="549" y="415"/>
                    <a:pt x="549" y="415"/>
                  </a:cubicBezTo>
                  <a:cubicBezTo>
                    <a:pt x="548" y="417"/>
                    <a:pt x="544" y="415"/>
                    <a:pt x="543" y="415"/>
                  </a:cubicBezTo>
                  <a:cubicBezTo>
                    <a:pt x="540" y="413"/>
                    <a:pt x="536" y="406"/>
                    <a:pt x="532" y="400"/>
                  </a:cubicBezTo>
                  <a:cubicBezTo>
                    <a:pt x="526" y="391"/>
                    <a:pt x="519" y="381"/>
                    <a:pt x="511" y="379"/>
                  </a:cubicBezTo>
                  <a:cubicBezTo>
                    <a:pt x="511" y="377"/>
                    <a:pt x="511" y="371"/>
                    <a:pt x="511" y="371"/>
                  </a:cubicBezTo>
                  <a:cubicBezTo>
                    <a:pt x="511" y="371"/>
                    <a:pt x="511" y="353"/>
                    <a:pt x="511" y="353"/>
                  </a:cubicBezTo>
                  <a:cubicBezTo>
                    <a:pt x="511" y="353"/>
                    <a:pt x="512" y="351"/>
                    <a:pt x="512" y="351"/>
                  </a:cubicBezTo>
                  <a:cubicBezTo>
                    <a:pt x="512" y="350"/>
                    <a:pt x="512" y="350"/>
                    <a:pt x="512" y="350"/>
                  </a:cubicBezTo>
                  <a:cubicBezTo>
                    <a:pt x="512" y="328"/>
                    <a:pt x="514" y="310"/>
                    <a:pt x="516" y="294"/>
                  </a:cubicBezTo>
                  <a:cubicBezTo>
                    <a:pt x="516" y="295"/>
                    <a:pt x="516" y="292"/>
                    <a:pt x="516" y="292"/>
                  </a:cubicBezTo>
                  <a:cubicBezTo>
                    <a:pt x="516" y="288"/>
                    <a:pt x="513" y="285"/>
                    <a:pt x="509" y="285"/>
                  </a:cubicBezTo>
                  <a:cubicBezTo>
                    <a:pt x="505" y="285"/>
                    <a:pt x="502" y="288"/>
                    <a:pt x="502" y="292"/>
                  </a:cubicBezTo>
                  <a:cubicBezTo>
                    <a:pt x="502" y="292"/>
                    <a:pt x="502" y="293"/>
                    <a:pt x="502" y="294"/>
                  </a:cubicBezTo>
                  <a:cubicBezTo>
                    <a:pt x="502" y="299"/>
                    <a:pt x="501" y="304"/>
                    <a:pt x="501" y="309"/>
                  </a:cubicBezTo>
                  <a:cubicBezTo>
                    <a:pt x="501" y="304"/>
                    <a:pt x="500" y="298"/>
                    <a:pt x="500" y="293"/>
                  </a:cubicBezTo>
                  <a:cubicBezTo>
                    <a:pt x="500" y="293"/>
                    <a:pt x="500" y="292"/>
                    <a:pt x="500" y="292"/>
                  </a:cubicBezTo>
                  <a:cubicBezTo>
                    <a:pt x="500" y="288"/>
                    <a:pt x="497" y="285"/>
                    <a:pt x="493" y="285"/>
                  </a:cubicBezTo>
                  <a:cubicBezTo>
                    <a:pt x="489" y="285"/>
                    <a:pt x="486" y="288"/>
                    <a:pt x="486" y="292"/>
                  </a:cubicBezTo>
                  <a:cubicBezTo>
                    <a:pt x="486" y="295"/>
                    <a:pt x="486" y="295"/>
                    <a:pt x="486" y="295"/>
                  </a:cubicBezTo>
                  <a:cubicBezTo>
                    <a:pt x="488" y="309"/>
                    <a:pt x="490" y="326"/>
                    <a:pt x="491" y="351"/>
                  </a:cubicBezTo>
                  <a:cubicBezTo>
                    <a:pt x="491" y="350"/>
                    <a:pt x="491" y="351"/>
                    <a:pt x="491" y="351"/>
                  </a:cubicBezTo>
                  <a:cubicBezTo>
                    <a:pt x="491" y="353"/>
                    <a:pt x="491" y="353"/>
                    <a:pt x="491" y="353"/>
                  </a:cubicBezTo>
                  <a:cubicBezTo>
                    <a:pt x="491" y="353"/>
                    <a:pt x="491" y="353"/>
                    <a:pt x="491" y="353"/>
                  </a:cubicBezTo>
                  <a:cubicBezTo>
                    <a:pt x="491" y="354"/>
                    <a:pt x="492" y="371"/>
                    <a:pt x="492" y="371"/>
                  </a:cubicBezTo>
                  <a:cubicBezTo>
                    <a:pt x="492" y="371"/>
                    <a:pt x="492" y="377"/>
                    <a:pt x="492" y="379"/>
                  </a:cubicBezTo>
                  <a:cubicBezTo>
                    <a:pt x="483" y="381"/>
                    <a:pt x="477" y="391"/>
                    <a:pt x="470" y="401"/>
                  </a:cubicBezTo>
                  <a:cubicBezTo>
                    <a:pt x="470" y="401"/>
                    <a:pt x="470" y="402"/>
                    <a:pt x="470" y="402"/>
                  </a:cubicBezTo>
                  <a:cubicBezTo>
                    <a:pt x="463" y="413"/>
                    <a:pt x="463" y="413"/>
                    <a:pt x="463" y="413"/>
                  </a:cubicBezTo>
                  <a:cubicBezTo>
                    <a:pt x="463" y="413"/>
                    <a:pt x="459" y="417"/>
                    <a:pt x="459" y="417"/>
                  </a:cubicBezTo>
                  <a:cubicBezTo>
                    <a:pt x="460" y="416"/>
                    <a:pt x="459" y="417"/>
                    <a:pt x="459" y="417"/>
                  </a:cubicBezTo>
                  <a:cubicBezTo>
                    <a:pt x="458" y="418"/>
                    <a:pt x="455" y="419"/>
                    <a:pt x="455" y="418"/>
                  </a:cubicBezTo>
                  <a:cubicBezTo>
                    <a:pt x="454" y="418"/>
                    <a:pt x="454" y="418"/>
                    <a:pt x="454" y="417"/>
                  </a:cubicBezTo>
                  <a:cubicBezTo>
                    <a:pt x="454" y="417"/>
                    <a:pt x="453" y="417"/>
                    <a:pt x="453" y="417"/>
                  </a:cubicBezTo>
                  <a:cubicBezTo>
                    <a:pt x="447" y="409"/>
                    <a:pt x="443" y="407"/>
                    <a:pt x="437" y="404"/>
                  </a:cubicBezTo>
                  <a:cubicBezTo>
                    <a:pt x="437" y="404"/>
                    <a:pt x="436" y="402"/>
                    <a:pt x="435" y="402"/>
                  </a:cubicBezTo>
                  <a:cubicBezTo>
                    <a:pt x="433" y="397"/>
                    <a:pt x="432" y="390"/>
                    <a:pt x="432" y="384"/>
                  </a:cubicBezTo>
                  <a:cubicBezTo>
                    <a:pt x="432" y="377"/>
                    <a:pt x="433" y="370"/>
                    <a:pt x="434" y="364"/>
                  </a:cubicBezTo>
                  <a:cubicBezTo>
                    <a:pt x="434" y="364"/>
                    <a:pt x="435" y="362"/>
                    <a:pt x="435" y="362"/>
                  </a:cubicBezTo>
                  <a:cubicBezTo>
                    <a:pt x="435" y="361"/>
                    <a:pt x="435" y="361"/>
                    <a:pt x="435" y="361"/>
                  </a:cubicBezTo>
                  <a:cubicBezTo>
                    <a:pt x="437" y="353"/>
                    <a:pt x="445" y="337"/>
                    <a:pt x="450" y="333"/>
                  </a:cubicBezTo>
                  <a:cubicBezTo>
                    <a:pt x="451" y="332"/>
                    <a:pt x="451" y="332"/>
                    <a:pt x="451" y="331"/>
                  </a:cubicBezTo>
                  <a:cubicBezTo>
                    <a:pt x="451" y="331"/>
                    <a:pt x="451" y="331"/>
                    <a:pt x="450" y="330"/>
                  </a:cubicBezTo>
                  <a:cubicBezTo>
                    <a:pt x="450" y="330"/>
                    <a:pt x="449" y="330"/>
                    <a:pt x="448" y="330"/>
                  </a:cubicBezTo>
                  <a:cubicBezTo>
                    <a:pt x="448" y="330"/>
                    <a:pt x="448" y="330"/>
                    <a:pt x="448" y="330"/>
                  </a:cubicBezTo>
                  <a:cubicBezTo>
                    <a:pt x="448" y="330"/>
                    <a:pt x="448" y="330"/>
                    <a:pt x="448" y="330"/>
                  </a:cubicBezTo>
                  <a:cubicBezTo>
                    <a:pt x="448" y="330"/>
                    <a:pt x="448" y="330"/>
                    <a:pt x="448" y="330"/>
                  </a:cubicBezTo>
                  <a:cubicBezTo>
                    <a:pt x="445" y="333"/>
                    <a:pt x="440" y="339"/>
                    <a:pt x="436" y="344"/>
                  </a:cubicBezTo>
                  <a:cubicBezTo>
                    <a:pt x="436" y="344"/>
                    <a:pt x="436" y="344"/>
                    <a:pt x="436" y="344"/>
                  </a:cubicBezTo>
                  <a:cubicBezTo>
                    <a:pt x="436" y="337"/>
                    <a:pt x="436" y="337"/>
                    <a:pt x="436" y="337"/>
                  </a:cubicBezTo>
                  <a:cubicBezTo>
                    <a:pt x="436" y="336"/>
                    <a:pt x="436" y="335"/>
                    <a:pt x="436" y="333"/>
                  </a:cubicBezTo>
                  <a:cubicBezTo>
                    <a:pt x="436" y="328"/>
                    <a:pt x="437" y="323"/>
                    <a:pt x="439" y="318"/>
                  </a:cubicBezTo>
                  <a:cubicBezTo>
                    <a:pt x="439" y="318"/>
                    <a:pt x="439" y="318"/>
                    <a:pt x="439" y="317"/>
                  </a:cubicBezTo>
                  <a:cubicBezTo>
                    <a:pt x="439" y="317"/>
                    <a:pt x="438" y="316"/>
                    <a:pt x="438" y="316"/>
                  </a:cubicBezTo>
                  <a:cubicBezTo>
                    <a:pt x="437" y="316"/>
                    <a:pt x="436" y="316"/>
                    <a:pt x="436" y="317"/>
                  </a:cubicBezTo>
                  <a:cubicBezTo>
                    <a:pt x="436" y="317"/>
                    <a:pt x="436" y="317"/>
                    <a:pt x="436" y="317"/>
                  </a:cubicBezTo>
                  <a:cubicBezTo>
                    <a:pt x="436" y="317"/>
                    <a:pt x="436" y="317"/>
                    <a:pt x="436" y="317"/>
                  </a:cubicBezTo>
                  <a:cubicBezTo>
                    <a:pt x="436" y="317"/>
                    <a:pt x="436" y="317"/>
                    <a:pt x="436" y="317"/>
                  </a:cubicBezTo>
                  <a:cubicBezTo>
                    <a:pt x="432" y="325"/>
                    <a:pt x="431" y="333"/>
                    <a:pt x="430" y="344"/>
                  </a:cubicBezTo>
                  <a:cubicBezTo>
                    <a:pt x="430" y="350"/>
                    <a:pt x="430" y="357"/>
                    <a:pt x="429" y="363"/>
                  </a:cubicBezTo>
                  <a:cubicBezTo>
                    <a:pt x="428" y="367"/>
                    <a:pt x="426" y="375"/>
                    <a:pt x="426" y="384"/>
                  </a:cubicBezTo>
                  <a:cubicBezTo>
                    <a:pt x="426" y="389"/>
                    <a:pt x="427" y="395"/>
                    <a:pt x="429" y="401"/>
                  </a:cubicBezTo>
                  <a:cubicBezTo>
                    <a:pt x="427" y="400"/>
                    <a:pt x="421" y="399"/>
                    <a:pt x="421" y="399"/>
                  </a:cubicBezTo>
                  <a:cubicBezTo>
                    <a:pt x="421" y="399"/>
                    <a:pt x="401" y="394"/>
                    <a:pt x="401" y="394"/>
                  </a:cubicBezTo>
                  <a:cubicBezTo>
                    <a:pt x="401" y="394"/>
                    <a:pt x="401" y="394"/>
                    <a:pt x="400" y="393"/>
                  </a:cubicBezTo>
                  <a:cubicBezTo>
                    <a:pt x="400" y="393"/>
                    <a:pt x="400" y="379"/>
                    <a:pt x="400" y="379"/>
                  </a:cubicBezTo>
                  <a:cubicBezTo>
                    <a:pt x="400" y="376"/>
                    <a:pt x="399" y="372"/>
                    <a:pt x="399" y="368"/>
                  </a:cubicBezTo>
                  <a:cubicBezTo>
                    <a:pt x="399" y="365"/>
                    <a:pt x="400" y="362"/>
                    <a:pt x="400" y="358"/>
                  </a:cubicBezTo>
                  <a:cubicBezTo>
                    <a:pt x="402" y="347"/>
                    <a:pt x="408" y="336"/>
                    <a:pt x="413" y="326"/>
                  </a:cubicBezTo>
                  <a:cubicBezTo>
                    <a:pt x="415" y="322"/>
                    <a:pt x="415" y="322"/>
                    <a:pt x="415" y="322"/>
                  </a:cubicBezTo>
                  <a:cubicBezTo>
                    <a:pt x="417" y="318"/>
                    <a:pt x="418" y="314"/>
                    <a:pt x="419" y="311"/>
                  </a:cubicBezTo>
                  <a:cubicBezTo>
                    <a:pt x="422" y="305"/>
                    <a:pt x="423" y="305"/>
                    <a:pt x="429" y="302"/>
                  </a:cubicBezTo>
                  <a:cubicBezTo>
                    <a:pt x="434" y="301"/>
                    <a:pt x="438" y="298"/>
                    <a:pt x="443" y="295"/>
                  </a:cubicBezTo>
                  <a:cubicBezTo>
                    <a:pt x="446" y="293"/>
                    <a:pt x="446" y="293"/>
                    <a:pt x="446" y="293"/>
                  </a:cubicBezTo>
                  <a:cubicBezTo>
                    <a:pt x="447" y="292"/>
                    <a:pt x="447" y="292"/>
                    <a:pt x="447" y="291"/>
                  </a:cubicBezTo>
                  <a:cubicBezTo>
                    <a:pt x="447" y="291"/>
                    <a:pt x="447" y="291"/>
                    <a:pt x="447" y="291"/>
                  </a:cubicBezTo>
                  <a:cubicBezTo>
                    <a:pt x="446" y="290"/>
                    <a:pt x="445" y="290"/>
                    <a:pt x="444" y="290"/>
                  </a:cubicBezTo>
                  <a:cubicBezTo>
                    <a:pt x="440" y="293"/>
                    <a:pt x="437" y="294"/>
                    <a:pt x="433" y="295"/>
                  </a:cubicBezTo>
                  <a:cubicBezTo>
                    <a:pt x="427" y="297"/>
                    <a:pt x="427" y="297"/>
                    <a:pt x="427" y="297"/>
                  </a:cubicBezTo>
                  <a:cubicBezTo>
                    <a:pt x="425" y="298"/>
                    <a:pt x="423" y="298"/>
                    <a:pt x="422" y="299"/>
                  </a:cubicBezTo>
                  <a:cubicBezTo>
                    <a:pt x="422" y="298"/>
                    <a:pt x="423" y="294"/>
                    <a:pt x="423" y="294"/>
                  </a:cubicBezTo>
                  <a:cubicBezTo>
                    <a:pt x="425" y="290"/>
                    <a:pt x="428" y="286"/>
                    <a:pt x="431" y="283"/>
                  </a:cubicBezTo>
                  <a:cubicBezTo>
                    <a:pt x="435" y="278"/>
                    <a:pt x="437" y="274"/>
                    <a:pt x="439" y="269"/>
                  </a:cubicBezTo>
                  <a:cubicBezTo>
                    <a:pt x="439" y="267"/>
                    <a:pt x="440" y="266"/>
                    <a:pt x="440" y="265"/>
                  </a:cubicBezTo>
                  <a:cubicBezTo>
                    <a:pt x="440" y="265"/>
                    <a:pt x="440" y="265"/>
                    <a:pt x="440" y="265"/>
                  </a:cubicBezTo>
                  <a:cubicBezTo>
                    <a:pt x="440" y="265"/>
                    <a:pt x="440" y="265"/>
                    <a:pt x="440" y="265"/>
                  </a:cubicBezTo>
                  <a:cubicBezTo>
                    <a:pt x="440" y="265"/>
                    <a:pt x="440" y="265"/>
                    <a:pt x="440" y="264"/>
                  </a:cubicBezTo>
                  <a:cubicBezTo>
                    <a:pt x="440" y="264"/>
                    <a:pt x="439" y="263"/>
                    <a:pt x="439" y="263"/>
                  </a:cubicBezTo>
                  <a:cubicBezTo>
                    <a:pt x="438" y="263"/>
                    <a:pt x="437" y="263"/>
                    <a:pt x="437" y="264"/>
                  </a:cubicBezTo>
                  <a:cubicBezTo>
                    <a:pt x="437" y="265"/>
                    <a:pt x="436" y="266"/>
                    <a:pt x="436" y="267"/>
                  </a:cubicBezTo>
                  <a:cubicBezTo>
                    <a:pt x="434" y="270"/>
                    <a:pt x="432" y="273"/>
                    <a:pt x="429" y="276"/>
                  </a:cubicBezTo>
                  <a:cubicBezTo>
                    <a:pt x="427" y="279"/>
                    <a:pt x="427" y="279"/>
                    <a:pt x="427" y="279"/>
                  </a:cubicBezTo>
                  <a:cubicBezTo>
                    <a:pt x="423" y="283"/>
                    <a:pt x="419" y="287"/>
                    <a:pt x="417" y="292"/>
                  </a:cubicBezTo>
                  <a:cubicBezTo>
                    <a:pt x="414" y="304"/>
                    <a:pt x="414" y="304"/>
                    <a:pt x="414" y="304"/>
                  </a:cubicBezTo>
                  <a:cubicBezTo>
                    <a:pt x="414" y="304"/>
                    <a:pt x="413" y="309"/>
                    <a:pt x="413" y="309"/>
                  </a:cubicBezTo>
                  <a:cubicBezTo>
                    <a:pt x="413" y="309"/>
                    <a:pt x="413" y="311"/>
                    <a:pt x="413" y="311"/>
                  </a:cubicBezTo>
                  <a:cubicBezTo>
                    <a:pt x="412" y="314"/>
                    <a:pt x="411" y="317"/>
                    <a:pt x="410" y="319"/>
                  </a:cubicBezTo>
                  <a:cubicBezTo>
                    <a:pt x="408" y="323"/>
                    <a:pt x="408" y="323"/>
                    <a:pt x="408" y="323"/>
                  </a:cubicBezTo>
                  <a:cubicBezTo>
                    <a:pt x="402" y="334"/>
                    <a:pt x="396" y="345"/>
                    <a:pt x="394" y="357"/>
                  </a:cubicBezTo>
                  <a:cubicBezTo>
                    <a:pt x="393" y="365"/>
                    <a:pt x="393" y="373"/>
                    <a:pt x="394" y="380"/>
                  </a:cubicBezTo>
                  <a:cubicBezTo>
                    <a:pt x="394" y="380"/>
                    <a:pt x="394" y="392"/>
                    <a:pt x="394" y="392"/>
                  </a:cubicBezTo>
                  <a:cubicBezTo>
                    <a:pt x="394" y="392"/>
                    <a:pt x="394" y="392"/>
                    <a:pt x="394" y="392"/>
                  </a:cubicBezTo>
                  <a:cubicBezTo>
                    <a:pt x="394" y="392"/>
                    <a:pt x="378" y="387"/>
                    <a:pt x="378" y="387"/>
                  </a:cubicBezTo>
                  <a:cubicBezTo>
                    <a:pt x="370" y="385"/>
                    <a:pt x="363" y="382"/>
                    <a:pt x="356" y="379"/>
                  </a:cubicBezTo>
                  <a:cubicBezTo>
                    <a:pt x="355" y="379"/>
                    <a:pt x="354" y="377"/>
                    <a:pt x="353" y="377"/>
                  </a:cubicBezTo>
                  <a:cubicBezTo>
                    <a:pt x="353" y="376"/>
                    <a:pt x="353" y="375"/>
                    <a:pt x="353" y="374"/>
                  </a:cubicBezTo>
                  <a:cubicBezTo>
                    <a:pt x="353" y="368"/>
                    <a:pt x="356" y="361"/>
                    <a:pt x="359" y="355"/>
                  </a:cubicBezTo>
                  <a:cubicBezTo>
                    <a:pt x="362" y="349"/>
                    <a:pt x="362" y="349"/>
                    <a:pt x="362" y="349"/>
                  </a:cubicBezTo>
                  <a:cubicBezTo>
                    <a:pt x="372" y="324"/>
                    <a:pt x="372" y="324"/>
                    <a:pt x="372" y="324"/>
                  </a:cubicBezTo>
                  <a:cubicBezTo>
                    <a:pt x="381" y="299"/>
                    <a:pt x="381" y="299"/>
                    <a:pt x="381" y="299"/>
                  </a:cubicBezTo>
                  <a:cubicBezTo>
                    <a:pt x="382" y="297"/>
                    <a:pt x="383" y="295"/>
                    <a:pt x="385" y="292"/>
                  </a:cubicBezTo>
                  <a:cubicBezTo>
                    <a:pt x="387" y="290"/>
                    <a:pt x="391" y="289"/>
                    <a:pt x="395" y="288"/>
                  </a:cubicBezTo>
                  <a:cubicBezTo>
                    <a:pt x="399" y="287"/>
                    <a:pt x="404" y="286"/>
                    <a:pt x="408" y="283"/>
                  </a:cubicBezTo>
                  <a:cubicBezTo>
                    <a:pt x="415" y="277"/>
                    <a:pt x="418" y="269"/>
                    <a:pt x="421" y="261"/>
                  </a:cubicBezTo>
                  <a:cubicBezTo>
                    <a:pt x="423" y="253"/>
                    <a:pt x="423" y="253"/>
                    <a:pt x="423" y="253"/>
                  </a:cubicBezTo>
                  <a:cubicBezTo>
                    <a:pt x="423" y="253"/>
                    <a:pt x="423" y="253"/>
                    <a:pt x="423" y="252"/>
                  </a:cubicBezTo>
                  <a:cubicBezTo>
                    <a:pt x="423" y="252"/>
                    <a:pt x="422" y="251"/>
                    <a:pt x="422" y="251"/>
                  </a:cubicBezTo>
                  <a:cubicBezTo>
                    <a:pt x="421" y="251"/>
                    <a:pt x="420" y="251"/>
                    <a:pt x="420" y="252"/>
                  </a:cubicBezTo>
                  <a:cubicBezTo>
                    <a:pt x="417" y="261"/>
                    <a:pt x="417" y="261"/>
                    <a:pt x="417" y="261"/>
                  </a:cubicBezTo>
                  <a:cubicBezTo>
                    <a:pt x="414" y="268"/>
                    <a:pt x="411" y="273"/>
                    <a:pt x="404" y="278"/>
                  </a:cubicBezTo>
                  <a:cubicBezTo>
                    <a:pt x="401" y="281"/>
                    <a:pt x="397" y="282"/>
                    <a:pt x="393" y="282"/>
                  </a:cubicBezTo>
                  <a:cubicBezTo>
                    <a:pt x="393" y="282"/>
                    <a:pt x="393" y="283"/>
                    <a:pt x="393" y="283"/>
                  </a:cubicBezTo>
                  <a:cubicBezTo>
                    <a:pt x="396" y="279"/>
                    <a:pt x="400" y="275"/>
                    <a:pt x="403" y="270"/>
                  </a:cubicBezTo>
                  <a:cubicBezTo>
                    <a:pt x="407" y="262"/>
                    <a:pt x="412" y="246"/>
                    <a:pt x="414" y="237"/>
                  </a:cubicBezTo>
                  <a:cubicBezTo>
                    <a:pt x="414" y="237"/>
                    <a:pt x="414" y="237"/>
                    <a:pt x="414" y="237"/>
                  </a:cubicBezTo>
                  <a:cubicBezTo>
                    <a:pt x="414" y="237"/>
                    <a:pt x="414" y="237"/>
                    <a:pt x="414" y="236"/>
                  </a:cubicBezTo>
                  <a:cubicBezTo>
                    <a:pt x="414" y="236"/>
                    <a:pt x="413" y="235"/>
                    <a:pt x="413" y="235"/>
                  </a:cubicBezTo>
                  <a:cubicBezTo>
                    <a:pt x="412" y="235"/>
                    <a:pt x="411" y="235"/>
                    <a:pt x="411" y="236"/>
                  </a:cubicBezTo>
                  <a:cubicBezTo>
                    <a:pt x="411" y="236"/>
                    <a:pt x="411" y="236"/>
                    <a:pt x="411" y="236"/>
                  </a:cubicBezTo>
                  <a:cubicBezTo>
                    <a:pt x="411" y="236"/>
                    <a:pt x="411" y="236"/>
                    <a:pt x="411" y="236"/>
                  </a:cubicBezTo>
                  <a:cubicBezTo>
                    <a:pt x="409" y="244"/>
                    <a:pt x="402" y="259"/>
                    <a:pt x="398" y="267"/>
                  </a:cubicBezTo>
                  <a:cubicBezTo>
                    <a:pt x="395" y="271"/>
                    <a:pt x="392" y="275"/>
                    <a:pt x="388" y="279"/>
                  </a:cubicBezTo>
                  <a:cubicBezTo>
                    <a:pt x="385" y="282"/>
                    <a:pt x="383" y="285"/>
                    <a:pt x="380" y="289"/>
                  </a:cubicBezTo>
                  <a:cubicBezTo>
                    <a:pt x="379" y="290"/>
                    <a:pt x="377" y="293"/>
                    <a:pt x="377" y="293"/>
                  </a:cubicBezTo>
                  <a:cubicBezTo>
                    <a:pt x="377" y="293"/>
                    <a:pt x="375" y="297"/>
                    <a:pt x="375" y="297"/>
                  </a:cubicBezTo>
                  <a:cubicBezTo>
                    <a:pt x="375" y="297"/>
                    <a:pt x="369" y="313"/>
                    <a:pt x="368" y="317"/>
                  </a:cubicBezTo>
                  <a:cubicBezTo>
                    <a:pt x="368" y="316"/>
                    <a:pt x="368" y="316"/>
                    <a:pt x="368" y="316"/>
                  </a:cubicBezTo>
                  <a:cubicBezTo>
                    <a:pt x="367" y="312"/>
                    <a:pt x="366" y="309"/>
                    <a:pt x="366" y="306"/>
                  </a:cubicBezTo>
                  <a:cubicBezTo>
                    <a:pt x="366" y="305"/>
                    <a:pt x="366" y="304"/>
                    <a:pt x="366" y="304"/>
                  </a:cubicBezTo>
                  <a:cubicBezTo>
                    <a:pt x="368" y="299"/>
                    <a:pt x="368" y="299"/>
                    <a:pt x="368" y="299"/>
                  </a:cubicBezTo>
                  <a:cubicBezTo>
                    <a:pt x="369" y="297"/>
                    <a:pt x="370" y="295"/>
                    <a:pt x="370" y="291"/>
                  </a:cubicBezTo>
                  <a:cubicBezTo>
                    <a:pt x="370" y="291"/>
                    <a:pt x="370" y="291"/>
                    <a:pt x="370" y="291"/>
                  </a:cubicBezTo>
                  <a:cubicBezTo>
                    <a:pt x="370" y="289"/>
                    <a:pt x="370" y="287"/>
                    <a:pt x="369" y="285"/>
                  </a:cubicBezTo>
                  <a:cubicBezTo>
                    <a:pt x="367" y="280"/>
                    <a:pt x="367" y="280"/>
                    <a:pt x="367" y="280"/>
                  </a:cubicBezTo>
                  <a:cubicBezTo>
                    <a:pt x="366" y="279"/>
                    <a:pt x="365" y="279"/>
                    <a:pt x="365" y="279"/>
                  </a:cubicBezTo>
                  <a:cubicBezTo>
                    <a:pt x="364" y="279"/>
                    <a:pt x="364" y="280"/>
                    <a:pt x="364" y="280"/>
                  </a:cubicBezTo>
                  <a:cubicBezTo>
                    <a:pt x="364" y="281"/>
                    <a:pt x="364" y="281"/>
                    <a:pt x="364" y="281"/>
                  </a:cubicBezTo>
                  <a:cubicBezTo>
                    <a:pt x="364" y="284"/>
                    <a:pt x="365" y="290"/>
                    <a:pt x="365" y="291"/>
                  </a:cubicBezTo>
                  <a:cubicBezTo>
                    <a:pt x="365" y="291"/>
                    <a:pt x="365" y="291"/>
                    <a:pt x="365" y="291"/>
                  </a:cubicBezTo>
                  <a:cubicBezTo>
                    <a:pt x="365" y="293"/>
                    <a:pt x="364" y="295"/>
                    <a:pt x="364" y="297"/>
                  </a:cubicBezTo>
                  <a:cubicBezTo>
                    <a:pt x="361" y="302"/>
                    <a:pt x="361" y="302"/>
                    <a:pt x="361" y="302"/>
                  </a:cubicBezTo>
                  <a:cubicBezTo>
                    <a:pt x="360" y="302"/>
                    <a:pt x="360" y="303"/>
                    <a:pt x="360" y="303"/>
                  </a:cubicBezTo>
                  <a:cubicBezTo>
                    <a:pt x="360" y="304"/>
                    <a:pt x="360" y="305"/>
                    <a:pt x="360" y="306"/>
                  </a:cubicBezTo>
                  <a:cubicBezTo>
                    <a:pt x="360" y="310"/>
                    <a:pt x="361" y="314"/>
                    <a:pt x="362" y="317"/>
                  </a:cubicBezTo>
                  <a:cubicBezTo>
                    <a:pt x="363" y="320"/>
                    <a:pt x="363" y="323"/>
                    <a:pt x="363" y="327"/>
                  </a:cubicBezTo>
                  <a:cubicBezTo>
                    <a:pt x="363" y="327"/>
                    <a:pt x="363" y="327"/>
                    <a:pt x="363" y="327"/>
                  </a:cubicBezTo>
                  <a:cubicBezTo>
                    <a:pt x="363" y="330"/>
                    <a:pt x="363" y="330"/>
                    <a:pt x="363" y="330"/>
                  </a:cubicBezTo>
                  <a:cubicBezTo>
                    <a:pt x="357" y="346"/>
                    <a:pt x="357" y="346"/>
                    <a:pt x="357" y="346"/>
                  </a:cubicBezTo>
                  <a:cubicBezTo>
                    <a:pt x="354" y="352"/>
                    <a:pt x="354" y="352"/>
                    <a:pt x="354" y="352"/>
                  </a:cubicBezTo>
                  <a:cubicBezTo>
                    <a:pt x="351" y="359"/>
                    <a:pt x="347" y="366"/>
                    <a:pt x="347" y="374"/>
                  </a:cubicBezTo>
                  <a:cubicBezTo>
                    <a:pt x="347" y="374"/>
                    <a:pt x="347" y="375"/>
                    <a:pt x="347" y="375"/>
                  </a:cubicBezTo>
                  <a:cubicBezTo>
                    <a:pt x="347" y="375"/>
                    <a:pt x="347" y="375"/>
                    <a:pt x="347" y="375"/>
                  </a:cubicBezTo>
                  <a:cubicBezTo>
                    <a:pt x="345" y="374"/>
                    <a:pt x="326" y="366"/>
                    <a:pt x="326" y="366"/>
                  </a:cubicBezTo>
                  <a:cubicBezTo>
                    <a:pt x="324" y="365"/>
                    <a:pt x="324" y="365"/>
                    <a:pt x="324" y="365"/>
                  </a:cubicBezTo>
                  <a:cubicBezTo>
                    <a:pt x="324" y="365"/>
                    <a:pt x="323" y="364"/>
                    <a:pt x="323" y="363"/>
                  </a:cubicBezTo>
                  <a:cubicBezTo>
                    <a:pt x="323" y="363"/>
                    <a:pt x="323" y="363"/>
                    <a:pt x="323" y="362"/>
                  </a:cubicBezTo>
                  <a:cubicBezTo>
                    <a:pt x="324" y="357"/>
                    <a:pt x="327" y="353"/>
                    <a:pt x="329" y="348"/>
                  </a:cubicBezTo>
                  <a:cubicBezTo>
                    <a:pt x="332" y="343"/>
                    <a:pt x="336" y="338"/>
                    <a:pt x="337" y="331"/>
                  </a:cubicBezTo>
                  <a:cubicBezTo>
                    <a:pt x="338" y="322"/>
                    <a:pt x="338" y="322"/>
                    <a:pt x="338" y="322"/>
                  </a:cubicBezTo>
                  <a:cubicBezTo>
                    <a:pt x="339" y="318"/>
                    <a:pt x="339" y="315"/>
                    <a:pt x="340" y="312"/>
                  </a:cubicBezTo>
                  <a:cubicBezTo>
                    <a:pt x="341" y="309"/>
                    <a:pt x="344" y="305"/>
                    <a:pt x="346" y="302"/>
                  </a:cubicBezTo>
                  <a:cubicBezTo>
                    <a:pt x="351" y="294"/>
                    <a:pt x="351" y="294"/>
                    <a:pt x="351" y="294"/>
                  </a:cubicBezTo>
                  <a:cubicBezTo>
                    <a:pt x="353" y="290"/>
                    <a:pt x="357" y="280"/>
                    <a:pt x="357" y="279"/>
                  </a:cubicBezTo>
                  <a:cubicBezTo>
                    <a:pt x="357" y="280"/>
                    <a:pt x="358" y="277"/>
                    <a:pt x="358" y="277"/>
                  </a:cubicBezTo>
                  <a:cubicBezTo>
                    <a:pt x="361" y="272"/>
                    <a:pt x="369" y="264"/>
                    <a:pt x="375" y="259"/>
                  </a:cubicBezTo>
                  <a:cubicBezTo>
                    <a:pt x="381" y="253"/>
                    <a:pt x="381" y="253"/>
                    <a:pt x="381" y="253"/>
                  </a:cubicBezTo>
                  <a:cubicBezTo>
                    <a:pt x="384" y="251"/>
                    <a:pt x="384" y="251"/>
                    <a:pt x="384" y="251"/>
                  </a:cubicBezTo>
                  <a:cubicBezTo>
                    <a:pt x="388" y="248"/>
                    <a:pt x="388" y="248"/>
                    <a:pt x="388" y="248"/>
                  </a:cubicBezTo>
                  <a:cubicBezTo>
                    <a:pt x="390" y="246"/>
                    <a:pt x="390" y="244"/>
                    <a:pt x="391" y="242"/>
                  </a:cubicBezTo>
                  <a:cubicBezTo>
                    <a:pt x="391" y="242"/>
                    <a:pt x="392" y="240"/>
                    <a:pt x="392" y="240"/>
                  </a:cubicBezTo>
                  <a:cubicBezTo>
                    <a:pt x="393" y="239"/>
                    <a:pt x="394" y="239"/>
                    <a:pt x="396" y="239"/>
                  </a:cubicBezTo>
                  <a:cubicBezTo>
                    <a:pt x="399" y="238"/>
                    <a:pt x="402" y="237"/>
                    <a:pt x="405" y="231"/>
                  </a:cubicBezTo>
                  <a:cubicBezTo>
                    <a:pt x="405" y="231"/>
                    <a:pt x="405" y="231"/>
                    <a:pt x="405" y="231"/>
                  </a:cubicBezTo>
                  <a:cubicBezTo>
                    <a:pt x="405" y="231"/>
                    <a:pt x="405" y="231"/>
                    <a:pt x="405" y="231"/>
                  </a:cubicBezTo>
                  <a:cubicBezTo>
                    <a:pt x="405" y="231"/>
                    <a:pt x="405" y="231"/>
                    <a:pt x="405" y="231"/>
                  </a:cubicBezTo>
                  <a:cubicBezTo>
                    <a:pt x="405" y="231"/>
                    <a:pt x="405" y="231"/>
                    <a:pt x="405" y="230"/>
                  </a:cubicBezTo>
                  <a:cubicBezTo>
                    <a:pt x="405" y="230"/>
                    <a:pt x="404" y="229"/>
                    <a:pt x="404" y="229"/>
                  </a:cubicBezTo>
                  <a:cubicBezTo>
                    <a:pt x="403" y="229"/>
                    <a:pt x="402" y="229"/>
                    <a:pt x="402" y="230"/>
                  </a:cubicBezTo>
                  <a:cubicBezTo>
                    <a:pt x="401" y="232"/>
                    <a:pt x="399" y="233"/>
                    <a:pt x="396" y="233"/>
                  </a:cubicBezTo>
                  <a:cubicBezTo>
                    <a:pt x="395" y="233"/>
                    <a:pt x="395" y="233"/>
                    <a:pt x="395" y="233"/>
                  </a:cubicBezTo>
                  <a:cubicBezTo>
                    <a:pt x="393" y="233"/>
                    <a:pt x="390" y="233"/>
                    <a:pt x="387" y="235"/>
                  </a:cubicBezTo>
                  <a:cubicBezTo>
                    <a:pt x="386" y="237"/>
                    <a:pt x="385" y="239"/>
                    <a:pt x="385" y="241"/>
                  </a:cubicBezTo>
                  <a:cubicBezTo>
                    <a:pt x="385" y="241"/>
                    <a:pt x="384" y="244"/>
                    <a:pt x="384" y="244"/>
                  </a:cubicBezTo>
                  <a:cubicBezTo>
                    <a:pt x="381" y="246"/>
                    <a:pt x="381" y="246"/>
                    <a:pt x="381" y="246"/>
                  </a:cubicBezTo>
                  <a:cubicBezTo>
                    <a:pt x="377" y="249"/>
                    <a:pt x="377" y="249"/>
                    <a:pt x="377" y="249"/>
                  </a:cubicBezTo>
                  <a:cubicBezTo>
                    <a:pt x="371" y="255"/>
                    <a:pt x="371" y="255"/>
                    <a:pt x="371" y="255"/>
                  </a:cubicBezTo>
                  <a:cubicBezTo>
                    <a:pt x="371" y="255"/>
                    <a:pt x="365" y="260"/>
                    <a:pt x="362" y="263"/>
                  </a:cubicBezTo>
                  <a:cubicBezTo>
                    <a:pt x="362" y="263"/>
                    <a:pt x="364" y="254"/>
                    <a:pt x="364" y="254"/>
                  </a:cubicBezTo>
                  <a:cubicBezTo>
                    <a:pt x="365" y="250"/>
                    <a:pt x="367" y="247"/>
                    <a:pt x="369" y="244"/>
                  </a:cubicBezTo>
                  <a:cubicBezTo>
                    <a:pt x="373" y="236"/>
                    <a:pt x="373" y="236"/>
                    <a:pt x="373" y="236"/>
                  </a:cubicBezTo>
                  <a:cubicBezTo>
                    <a:pt x="373" y="236"/>
                    <a:pt x="374" y="233"/>
                    <a:pt x="374" y="233"/>
                  </a:cubicBezTo>
                  <a:cubicBezTo>
                    <a:pt x="376" y="231"/>
                    <a:pt x="378" y="228"/>
                    <a:pt x="381" y="226"/>
                  </a:cubicBezTo>
                  <a:cubicBezTo>
                    <a:pt x="384" y="223"/>
                    <a:pt x="387" y="221"/>
                    <a:pt x="390" y="217"/>
                  </a:cubicBezTo>
                  <a:cubicBezTo>
                    <a:pt x="392" y="214"/>
                    <a:pt x="392" y="211"/>
                    <a:pt x="392" y="208"/>
                  </a:cubicBezTo>
                  <a:cubicBezTo>
                    <a:pt x="392" y="204"/>
                    <a:pt x="392" y="204"/>
                    <a:pt x="392" y="204"/>
                  </a:cubicBezTo>
                  <a:cubicBezTo>
                    <a:pt x="393" y="201"/>
                    <a:pt x="394" y="194"/>
                    <a:pt x="397" y="192"/>
                  </a:cubicBezTo>
                  <a:cubicBezTo>
                    <a:pt x="397" y="192"/>
                    <a:pt x="397" y="192"/>
                    <a:pt x="397" y="192"/>
                  </a:cubicBezTo>
                  <a:cubicBezTo>
                    <a:pt x="398" y="191"/>
                    <a:pt x="398" y="191"/>
                    <a:pt x="398" y="190"/>
                  </a:cubicBezTo>
                  <a:cubicBezTo>
                    <a:pt x="398" y="190"/>
                    <a:pt x="398" y="190"/>
                    <a:pt x="398" y="190"/>
                  </a:cubicBezTo>
                  <a:cubicBezTo>
                    <a:pt x="397" y="189"/>
                    <a:pt x="396" y="189"/>
                    <a:pt x="395" y="189"/>
                  </a:cubicBezTo>
                  <a:cubicBezTo>
                    <a:pt x="395" y="189"/>
                    <a:pt x="395" y="189"/>
                    <a:pt x="395" y="189"/>
                  </a:cubicBezTo>
                  <a:cubicBezTo>
                    <a:pt x="395" y="189"/>
                    <a:pt x="395" y="189"/>
                    <a:pt x="395" y="189"/>
                  </a:cubicBezTo>
                  <a:cubicBezTo>
                    <a:pt x="391" y="192"/>
                    <a:pt x="389" y="196"/>
                    <a:pt x="388" y="203"/>
                  </a:cubicBezTo>
                  <a:cubicBezTo>
                    <a:pt x="387" y="207"/>
                    <a:pt x="387" y="211"/>
                    <a:pt x="385" y="214"/>
                  </a:cubicBezTo>
                  <a:cubicBezTo>
                    <a:pt x="383" y="217"/>
                    <a:pt x="380" y="219"/>
                    <a:pt x="377" y="221"/>
                  </a:cubicBezTo>
                  <a:cubicBezTo>
                    <a:pt x="377" y="221"/>
                    <a:pt x="376" y="222"/>
                    <a:pt x="375" y="223"/>
                  </a:cubicBezTo>
                  <a:cubicBezTo>
                    <a:pt x="375" y="222"/>
                    <a:pt x="375" y="220"/>
                    <a:pt x="375" y="220"/>
                  </a:cubicBezTo>
                  <a:cubicBezTo>
                    <a:pt x="375" y="220"/>
                    <a:pt x="375" y="219"/>
                    <a:pt x="375" y="219"/>
                  </a:cubicBezTo>
                  <a:cubicBezTo>
                    <a:pt x="375" y="217"/>
                    <a:pt x="376" y="214"/>
                    <a:pt x="377" y="212"/>
                  </a:cubicBezTo>
                  <a:cubicBezTo>
                    <a:pt x="377" y="212"/>
                    <a:pt x="377" y="212"/>
                    <a:pt x="377" y="212"/>
                  </a:cubicBezTo>
                  <a:cubicBezTo>
                    <a:pt x="377" y="212"/>
                    <a:pt x="377" y="212"/>
                    <a:pt x="377" y="211"/>
                  </a:cubicBezTo>
                  <a:cubicBezTo>
                    <a:pt x="377" y="211"/>
                    <a:pt x="376" y="210"/>
                    <a:pt x="376" y="210"/>
                  </a:cubicBezTo>
                  <a:cubicBezTo>
                    <a:pt x="375" y="210"/>
                    <a:pt x="374" y="210"/>
                    <a:pt x="374" y="211"/>
                  </a:cubicBezTo>
                  <a:cubicBezTo>
                    <a:pt x="374" y="211"/>
                    <a:pt x="374" y="211"/>
                    <a:pt x="374" y="211"/>
                  </a:cubicBezTo>
                  <a:cubicBezTo>
                    <a:pt x="374" y="211"/>
                    <a:pt x="374" y="211"/>
                    <a:pt x="374" y="211"/>
                  </a:cubicBezTo>
                  <a:cubicBezTo>
                    <a:pt x="372" y="215"/>
                    <a:pt x="371" y="219"/>
                    <a:pt x="370" y="224"/>
                  </a:cubicBezTo>
                  <a:cubicBezTo>
                    <a:pt x="369" y="228"/>
                    <a:pt x="369" y="228"/>
                    <a:pt x="369" y="228"/>
                  </a:cubicBezTo>
                  <a:cubicBezTo>
                    <a:pt x="368" y="231"/>
                    <a:pt x="368" y="231"/>
                    <a:pt x="368" y="231"/>
                  </a:cubicBezTo>
                  <a:cubicBezTo>
                    <a:pt x="368" y="231"/>
                    <a:pt x="368" y="233"/>
                    <a:pt x="368" y="233"/>
                  </a:cubicBezTo>
                  <a:cubicBezTo>
                    <a:pt x="368" y="233"/>
                    <a:pt x="367" y="234"/>
                    <a:pt x="367" y="234"/>
                  </a:cubicBezTo>
                  <a:cubicBezTo>
                    <a:pt x="364" y="241"/>
                    <a:pt x="364" y="241"/>
                    <a:pt x="364" y="241"/>
                  </a:cubicBezTo>
                  <a:cubicBezTo>
                    <a:pt x="362" y="244"/>
                    <a:pt x="360" y="248"/>
                    <a:pt x="359" y="253"/>
                  </a:cubicBezTo>
                  <a:cubicBezTo>
                    <a:pt x="359" y="253"/>
                    <a:pt x="356" y="261"/>
                    <a:pt x="356" y="261"/>
                  </a:cubicBezTo>
                  <a:cubicBezTo>
                    <a:pt x="356" y="261"/>
                    <a:pt x="352" y="275"/>
                    <a:pt x="352" y="275"/>
                  </a:cubicBezTo>
                  <a:cubicBezTo>
                    <a:pt x="352" y="275"/>
                    <a:pt x="351" y="278"/>
                    <a:pt x="351" y="278"/>
                  </a:cubicBezTo>
                  <a:cubicBezTo>
                    <a:pt x="350" y="283"/>
                    <a:pt x="348" y="287"/>
                    <a:pt x="346" y="291"/>
                  </a:cubicBezTo>
                  <a:cubicBezTo>
                    <a:pt x="341" y="298"/>
                    <a:pt x="341" y="298"/>
                    <a:pt x="341" y="298"/>
                  </a:cubicBezTo>
                  <a:cubicBezTo>
                    <a:pt x="339" y="302"/>
                    <a:pt x="336" y="306"/>
                    <a:pt x="334" y="310"/>
                  </a:cubicBezTo>
                  <a:cubicBezTo>
                    <a:pt x="333" y="314"/>
                    <a:pt x="333" y="318"/>
                    <a:pt x="332" y="321"/>
                  </a:cubicBezTo>
                  <a:cubicBezTo>
                    <a:pt x="331" y="330"/>
                    <a:pt x="331" y="330"/>
                    <a:pt x="331" y="330"/>
                  </a:cubicBezTo>
                  <a:cubicBezTo>
                    <a:pt x="330" y="336"/>
                    <a:pt x="327" y="341"/>
                    <a:pt x="324" y="345"/>
                  </a:cubicBezTo>
                  <a:cubicBezTo>
                    <a:pt x="322" y="350"/>
                    <a:pt x="319" y="355"/>
                    <a:pt x="317" y="360"/>
                  </a:cubicBezTo>
                  <a:cubicBezTo>
                    <a:pt x="317" y="360"/>
                    <a:pt x="316" y="361"/>
                    <a:pt x="316" y="361"/>
                  </a:cubicBezTo>
                  <a:cubicBezTo>
                    <a:pt x="309" y="358"/>
                    <a:pt x="301" y="354"/>
                    <a:pt x="292" y="351"/>
                  </a:cubicBezTo>
                  <a:cubicBezTo>
                    <a:pt x="292" y="351"/>
                    <a:pt x="289" y="351"/>
                    <a:pt x="289" y="351"/>
                  </a:cubicBezTo>
                  <a:cubicBezTo>
                    <a:pt x="289" y="351"/>
                    <a:pt x="289" y="350"/>
                    <a:pt x="289" y="348"/>
                  </a:cubicBezTo>
                  <a:cubicBezTo>
                    <a:pt x="290" y="344"/>
                    <a:pt x="291" y="339"/>
                    <a:pt x="292" y="334"/>
                  </a:cubicBezTo>
                  <a:cubicBezTo>
                    <a:pt x="292" y="328"/>
                    <a:pt x="293" y="321"/>
                    <a:pt x="297" y="315"/>
                  </a:cubicBezTo>
                  <a:cubicBezTo>
                    <a:pt x="300" y="310"/>
                    <a:pt x="300" y="310"/>
                    <a:pt x="300" y="310"/>
                  </a:cubicBezTo>
                  <a:cubicBezTo>
                    <a:pt x="303" y="306"/>
                    <a:pt x="305" y="302"/>
                    <a:pt x="307" y="296"/>
                  </a:cubicBezTo>
                  <a:cubicBezTo>
                    <a:pt x="308" y="292"/>
                    <a:pt x="308" y="288"/>
                    <a:pt x="308" y="284"/>
                  </a:cubicBezTo>
                  <a:cubicBezTo>
                    <a:pt x="308" y="280"/>
                    <a:pt x="308" y="275"/>
                    <a:pt x="310" y="272"/>
                  </a:cubicBezTo>
                  <a:cubicBezTo>
                    <a:pt x="311" y="268"/>
                    <a:pt x="313" y="267"/>
                    <a:pt x="315" y="266"/>
                  </a:cubicBezTo>
                  <a:cubicBezTo>
                    <a:pt x="317" y="264"/>
                    <a:pt x="324" y="258"/>
                    <a:pt x="326" y="257"/>
                  </a:cubicBezTo>
                  <a:cubicBezTo>
                    <a:pt x="330" y="253"/>
                    <a:pt x="334" y="248"/>
                    <a:pt x="336" y="245"/>
                  </a:cubicBezTo>
                  <a:cubicBezTo>
                    <a:pt x="338" y="242"/>
                    <a:pt x="339" y="239"/>
                    <a:pt x="340" y="236"/>
                  </a:cubicBezTo>
                  <a:cubicBezTo>
                    <a:pt x="341" y="233"/>
                    <a:pt x="341" y="230"/>
                    <a:pt x="343" y="228"/>
                  </a:cubicBezTo>
                  <a:cubicBezTo>
                    <a:pt x="345" y="226"/>
                    <a:pt x="347" y="223"/>
                    <a:pt x="350" y="222"/>
                  </a:cubicBezTo>
                  <a:cubicBezTo>
                    <a:pt x="353" y="220"/>
                    <a:pt x="356" y="218"/>
                    <a:pt x="358" y="216"/>
                  </a:cubicBezTo>
                  <a:cubicBezTo>
                    <a:pt x="361" y="212"/>
                    <a:pt x="363" y="202"/>
                    <a:pt x="364" y="201"/>
                  </a:cubicBezTo>
                  <a:cubicBezTo>
                    <a:pt x="364" y="200"/>
                    <a:pt x="364" y="199"/>
                    <a:pt x="363" y="199"/>
                  </a:cubicBezTo>
                  <a:cubicBezTo>
                    <a:pt x="362" y="199"/>
                    <a:pt x="361" y="199"/>
                    <a:pt x="361" y="200"/>
                  </a:cubicBezTo>
                  <a:cubicBezTo>
                    <a:pt x="361" y="200"/>
                    <a:pt x="356" y="210"/>
                    <a:pt x="353" y="212"/>
                  </a:cubicBezTo>
                  <a:cubicBezTo>
                    <a:pt x="352" y="214"/>
                    <a:pt x="350" y="216"/>
                    <a:pt x="347" y="217"/>
                  </a:cubicBezTo>
                  <a:cubicBezTo>
                    <a:pt x="347" y="217"/>
                    <a:pt x="345" y="219"/>
                    <a:pt x="345" y="219"/>
                  </a:cubicBezTo>
                  <a:cubicBezTo>
                    <a:pt x="342" y="220"/>
                    <a:pt x="340" y="222"/>
                    <a:pt x="338" y="225"/>
                  </a:cubicBezTo>
                  <a:cubicBezTo>
                    <a:pt x="336" y="228"/>
                    <a:pt x="335" y="231"/>
                    <a:pt x="334" y="234"/>
                  </a:cubicBezTo>
                  <a:cubicBezTo>
                    <a:pt x="333" y="237"/>
                    <a:pt x="332" y="239"/>
                    <a:pt x="331" y="242"/>
                  </a:cubicBezTo>
                  <a:cubicBezTo>
                    <a:pt x="331" y="242"/>
                    <a:pt x="330" y="243"/>
                    <a:pt x="329" y="244"/>
                  </a:cubicBezTo>
                  <a:cubicBezTo>
                    <a:pt x="329" y="243"/>
                    <a:pt x="330" y="242"/>
                    <a:pt x="330" y="242"/>
                  </a:cubicBezTo>
                  <a:cubicBezTo>
                    <a:pt x="332" y="234"/>
                    <a:pt x="332" y="234"/>
                    <a:pt x="332" y="234"/>
                  </a:cubicBezTo>
                  <a:cubicBezTo>
                    <a:pt x="335" y="227"/>
                    <a:pt x="335" y="227"/>
                    <a:pt x="335" y="227"/>
                  </a:cubicBezTo>
                  <a:cubicBezTo>
                    <a:pt x="337" y="223"/>
                    <a:pt x="340" y="218"/>
                    <a:pt x="340" y="214"/>
                  </a:cubicBezTo>
                  <a:cubicBezTo>
                    <a:pt x="340" y="211"/>
                    <a:pt x="341" y="209"/>
                    <a:pt x="341" y="206"/>
                  </a:cubicBezTo>
                  <a:cubicBezTo>
                    <a:pt x="341" y="204"/>
                    <a:pt x="340" y="202"/>
                    <a:pt x="340" y="200"/>
                  </a:cubicBezTo>
                  <a:cubicBezTo>
                    <a:pt x="340" y="195"/>
                    <a:pt x="340" y="195"/>
                    <a:pt x="340" y="195"/>
                  </a:cubicBezTo>
                  <a:cubicBezTo>
                    <a:pt x="340" y="193"/>
                    <a:pt x="340" y="190"/>
                    <a:pt x="340" y="188"/>
                  </a:cubicBezTo>
                  <a:cubicBezTo>
                    <a:pt x="340" y="185"/>
                    <a:pt x="340" y="183"/>
                    <a:pt x="341" y="180"/>
                  </a:cubicBezTo>
                  <a:cubicBezTo>
                    <a:pt x="341" y="180"/>
                    <a:pt x="341" y="180"/>
                    <a:pt x="341" y="179"/>
                  </a:cubicBezTo>
                  <a:cubicBezTo>
                    <a:pt x="341" y="179"/>
                    <a:pt x="340" y="178"/>
                    <a:pt x="340" y="178"/>
                  </a:cubicBezTo>
                  <a:cubicBezTo>
                    <a:pt x="339" y="178"/>
                    <a:pt x="338" y="178"/>
                    <a:pt x="338" y="179"/>
                  </a:cubicBezTo>
                  <a:cubicBezTo>
                    <a:pt x="338" y="179"/>
                    <a:pt x="338" y="179"/>
                    <a:pt x="338" y="179"/>
                  </a:cubicBezTo>
                  <a:cubicBezTo>
                    <a:pt x="338" y="179"/>
                    <a:pt x="338" y="179"/>
                    <a:pt x="338" y="179"/>
                  </a:cubicBezTo>
                  <a:cubicBezTo>
                    <a:pt x="338" y="179"/>
                    <a:pt x="338" y="179"/>
                    <a:pt x="338" y="179"/>
                  </a:cubicBezTo>
                  <a:cubicBezTo>
                    <a:pt x="335" y="187"/>
                    <a:pt x="334" y="193"/>
                    <a:pt x="334" y="198"/>
                  </a:cubicBezTo>
                  <a:cubicBezTo>
                    <a:pt x="334" y="199"/>
                    <a:pt x="334" y="199"/>
                    <a:pt x="334" y="200"/>
                  </a:cubicBezTo>
                  <a:cubicBezTo>
                    <a:pt x="334" y="202"/>
                    <a:pt x="335" y="204"/>
                    <a:pt x="335" y="206"/>
                  </a:cubicBezTo>
                  <a:cubicBezTo>
                    <a:pt x="335" y="208"/>
                    <a:pt x="334" y="211"/>
                    <a:pt x="334" y="213"/>
                  </a:cubicBezTo>
                  <a:cubicBezTo>
                    <a:pt x="334" y="217"/>
                    <a:pt x="332" y="221"/>
                    <a:pt x="330" y="225"/>
                  </a:cubicBezTo>
                  <a:cubicBezTo>
                    <a:pt x="326" y="232"/>
                    <a:pt x="326" y="232"/>
                    <a:pt x="326" y="232"/>
                  </a:cubicBezTo>
                  <a:cubicBezTo>
                    <a:pt x="324" y="241"/>
                    <a:pt x="324" y="241"/>
                    <a:pt x="324" y="241"/>
                  </a:cubicBezTo>
                  <a:cubicBezTo>
                    <a:pt x="322" y="246"/>
                    <a:pt x="321" y="252"/>
                    <a:pt x="317" y="256"/>
                  </a:cubicBezTo>
                  <a:cubicBezTo>
                    <a:pt x="317" y="256"/>
                    <a:pt x="317" y="257"/>
                    <a:pt x="317" y="257"/>
                  </a:cubicBezTo>
                  <a:cubicBezTo>
                    <a:pt x="316" y="258"/>
                    <a:pt x="314" y="259"/>
                    <a:pt x="312" y="261"/>
                  </a:cubicBezTo>
                  <a:cubicBezTo>
                    <a:pt x="309" y="262"/>
                    <a:pt x="306" y="264"/>
                    <a:pt x="304" y="269"/>
                  </a:cubicBezTo>
                  <a:cubicBezTo>
                    <a:pt x="302" y="274"/>
                    <a:pt x="302" y="279"/>
                    <a:pt x="302" y="284"/>
                  </a:cubicBezTo>
                  <a:cubicBezTo>
                    <a:pt x="302" y="288"/>
                    <a:pt x="302" y="291"/>
                    <a:pt x="301" y="294"/>
                  </a:cubicBezTo>
                  <a:cubicBezTo>
                    <a:pt x="300" y="299"/>
                    <a:pt x="297" y="303"/>
                    <a:pt x="295" y="307"/>
                  </a:cubicBezTo>
                  <a:cubicBezTo>
                    <a:pt x="292" y="312"/>
                    <a:pt x="292" y="312"/>
                    <a:pt x="292" y="312"/>
                  </a:cubicBezTo>
                  <a:cubicBezTo>
                    <a:pt x="288" y="319"/>
                    <a:pt x="287" y="326"/>
                    <a:pt x="286" y="333"/>
                  </a:cubicBezTo>
                  <a:cubicBezTo>
                    <a:pt x="285" y="338"/>
                    <a:pt x="284" y="343"/>
                    <a:pt x="283" y="348"/>
                  </a:cubicBezTo>
                  <a:cubicBezTo>
                    <a:pt x="282" y="349"/>
                    <a:pt x="282" y="349"/>
                    <a:pt x="280" y="348"/>
                  </a:cubicBezTo>
                  <a:cubicBezTo>
                    <a:pt x="273" y="347"/>
                    <a:pt x="265" y="346"/>
                    <a:pt x="256" y="345"/>
                  </a:cubicBezTo>
                  <a:cubicBezTo>
                    <a:pt x="254" y="345"/>
                    <a:pt x="254" y="345"/>
                    <a:pt x="254" y="345"/>
                  </a:cubicBezTo>
                  <a:cubicBezTo>
                    <a:pt x="234" y="344"/>
                    <a:pt x="224" y="344"/>
                    <a:pt x="220" y="338"/>
                  </a:cubicBezTo>
                  <a:cubicBezTo>
                    <a:pt x="216" y="333"/>
                    <a:pt x="216" y="324"/>
                    <a:pt x="217" y="302"/>
                  </a:cubicBezTo>
                  <a:cubicBezTo>
                    <a:pt x="218" y="296"/>
                    <a:pt x="218" y="296"/>
                    <a:pt x="218" y="296"/>
                  </a:cubicBezTo>
                  <a:cubicBezTo>
                    <a:pt x="218" y="278"/>
                    <a:pt x="219" y="275"/>
                    <a:pt x="221" y="263"/>
                  </a:cubicBezTo>
                  <a:cubicBezTo>
                    <a:pt x="223" y="252"/>
                    <a:pt x="223" y="252"/>
                    <a:pt x="223" y="252"/>
                  </a:cubicBezTo>
                  <a:cubicBezTo>
                    <a:pt x="230" y="218"/>
                    <a:pt x="231" y="165"/>
                    <a:pt x="231" y="144"/>
                  </a:cubicBezTo>
                  <a:cubicBezTo>
                    <a:pt x="231" y="143"/>
                    <a:pt x="230" y="143"/>
                    <a:pt x="230" y="142"/>
                  </a:cubicBezTo>
                  <a:cubicBezTo>
                    <a:pt x="229" y="142"/>
                    <a:pt x="228" y="143"/>
                    <a:pt x="228" y="143"/>
                  </a:cubicBezTo>
                  <a:cubicBezTo>
                    <a:pt x="228" y="144"/>
                    <a:pt x="225" y="153"/>
                    <a:pt x="225" y="159"/>
                  </a:cubicBezTo>
                  <a:cubicBezTo>
                    <a:pt x="224" y="167"/>
                    <a:pt x="224" y="176"/>
                    <a:pt x="223" y="184"/>
                  </a:cubicBezTo>
                  <a:cubicBezTo>
                    <a:pt x="223" y="182"/>
                    <a:pt x="223" y="181"/>
                    <a:pt x="222" y="179"/>
                  </a:cubicBezTo>
                  <a:cubicBezTo>
                    <a:pt x="222" y="179"/>
                    <a:pt x="221" y="178"/>
                    <a:pt x="221" y="178"/>
                  </a:cubicBezTo>
                  <a:cubicBezTo>
                    <a:pt x="220" y="179"/>
                    <a:pt x="219" y="179"/>
                    <a:pt x="219" y="180"/>
                  </a:cubicBezTo>
                  <a:cubicBezTo>
                    <a:pt x="218" y="187"/>
                    <a:pt x="218" y="187"/>
                    <a:pt x="218" y="187"/>
                  </a:cubicBezTo>
                  <a:cubicBezTo>
                    <a:pt x="219" y="194"/>
                    <a:pt x="220" y="211"/>
                    <a:pt x="219" y="231"/>
                  </a:cubicBezTo>
                  <a:cubicBezTo>
                    <a:pt x="219" y="231"/>
                    <a:pt x="218" y="235"/>
                    <a:pt x="218" y="239"/>
                  </a:cubicBezTo>
                  <a:cubicBezTo>
                    <a:pt x="218" y="237"/>
                    <a:pt x="218" y="235"/>
                    <a:pt x="218" y="233"/>
                  </a:cubicBezTo>
                  <a:cubicBezTo>
                    <a:pt x="218" y="226"/>
                    <a:pt x="217" y="219"/>
                    <a:pt x="215" y="216"/>
                  </a:cubicBezTo>
                  <a:cubicBezTo>
                    <a:pt x="215" y="216"/>
                    <a:pt x="214" y="215"/>
                    <a:pt x="214" y="215"/>
                  </a:cubicBezTo>
                  <a:cubicBezTo>
                    <a:pt x="213" y="215"/>
                    <a:pt x="213" y="215"/>
                    <a:pt x="212" y="216"/>
                  </a:cubicBezTo>
                  <a:cubicBezTo>
                    <a:pt x="209" y="220"/>
                    <a:pt x="209" y="220"/>
                    <a:pt x="209" y="220"/>
                  </a:cubicBezTo>
                  <a:cubicBezTo>
                    <a:pt x="209" y="220"/>
                    <a:pt x="209" y="220"/>
                    <a:pt x="209" y="221"/>
                  </a:cubicBezTo>
                  <a:cubicBezTo>
                    <a:pt x="209" y="221"/>
                    <a:pt x="209" y="221"/>
                    <a:pt x="209" y="222"/>
                  </a:cubicBezTo>
                  <a:cubicBezTo>
                    <a:pt x="210" y="223"/>
                    <a:pt x="211" y="228"/>
                    <a:pt x="211" y="234"/>
                  </a:cubicBezTo>
                  <a:cubicBezTo>
                    <a:pt x="211" y="242"/>
                    <a:pt x="210" y="253"/>
                    <a:pt x="207" y="265"/>
                  </a:cubicBezTo>
                  <a:cubicBezTo>
                    <a:pt x="204" y="276"/>
                    <a:pt x="203" y="285"/>
                    <a:pt x="202" y="294"/>
                  </a:cubicBezTo>
                  <a:cubicBezTo>
                    <a:pt x="202" y="301"/>
                    <a:pt x="202" y="308"/>
                    <a:pt x="201" y="316"/>
                  </a:cubicBezTo>
                  <a:cubicBezTo>
                    <a:pt x="201" y="316"/>
                    <a:pt x="200" y="319"/>
                    <a:pt x="200" y="320"/>
                  </a:cubicBezTo>
                  <a:cubicBezTo>
                    <a:pt x="198" y="323"/>
                    <a:pt x="195" y="325"/>
                    <a:pt x="194" y="326"/>
                  </a:cubicBezTo>
                  <a:cubicBezTo>
                    <a:pt x="190" y="328"/>
                    <a:pt x="186" y="331"/>
                    <a:pt x="180" y="331"/>
                  </a:cubicBezTo>
                  <a:cubicBezTo>
                    <a:pt x="168" y="331"/>
                    <a:pt x="160" y="330"/>
                    <a:pt x="142" y="323"/>
                  </a:cubicBezTo>
                  <a:cubicBezTo>
                    <a:pt x="118" y="313"/>
                    <a:pt x="84" y="300"/>
                    <a:pt x="54" y="303"/>
                  </a:cubicBezTo>
                  <a:cubicBezTo>
                    <a:pt x="26" y="306"/>
                    <a:pt x="15" y="282"/>
                    <a:pt x="10" y="268"/>
                  </a:cubicBezTo>
                  <a:cubicBezTo>
                    <a:pt x="8" y="262"/>
                    <a:pt x="7" y="255"/>
                    <a:pt x="7" y="247"/>
                  </a:cubicBezTo>
                  <a:cubicBezTo>
                    <a:pt x="7" y="237"/>
                    <a:pt x="9" y="225"/>
                    <a:pt x="12" y="208"/>
                  </a:cubicBezTo>
                  <a:cubicBezTo>
                    <a:pt x="15" y="201"/>
                    <a:pt x="15" y="201"/>
                    <a:pt x="15" y="201"/>
                  </a:cubicBezTo>
                  <a:cubicBezTo>
                    <a:pt x="16" y="197"/>
                    <a:pt x="16" y="197"/>
                    <a:pt x="16" y="197"/>
                  </a:cubicBezTo>
                  <a:cubicBezTo>
                    <a:pt x="16" y="197"/>
                    <a:pt x="16" y="197"/>
                    <a:pt x="16" y="197"/>
                  </a:cubicBezTo>
                  <a:cubicBezTo>
                    <a:pt x="22" y="202"/>
                    <a:pt x="29" y="202"/>
                    <a:pt x="38" y="202"/>
                  </a:cubicBezTo>
                  <a:cubicBezTo>
                    <a:pt x="42" y="202"/>
                    <a:pt x="42" y="202"/>
                    <a:pt x="42" y="202"/>
                  </a:cubicBezTo>
                  <a:cubicBezTo>
                    <a:pt x="54" y="202"/>
                    <a:pt x="61" y="204"/>
                    <a:pt x="70" y="212"/>
                  </a:cubicBezTo>
                  <a:cubicBezTo>
                    <a:pt x="76" y="217"/>
                    <a:pt x="78" y="222"/>
                    <a:pt x="79" y="226"/>
                  </a:cubicBezTo>
                  <a:cubicBezTo>
                    <a:pt x="80" y="229"/>
                    <a:pt x="83" y="235"/>
                    <a:pt x="87" y="237"/>
                  </a:cubicBezTo>
                  <a:cubicBezTo>
                    <a:pt x="87" y="237"/>
                    <a:pt x="88" y="237"/>
                    <a:pt x="88" y="237"/>
                  </a:cubicBezTo>
                  <a:cubicBezTo>
                    <a:pt x="89" y="237"/>
                    <a:pt x="89" y="236"/>
                    <a:pt x="89" y="235"/>
                  </a:cubicBezTo>
                  <a:cubicBezTo>
                    <a:pt x="88" y="232"/>
                    <a:pt x="88" y="232"/>
                    <a:pt x="88" y="232"/>
                  </a:cubicBezTo>
                  <a:cubicBezTo>
                    <a:pt x="88" y="232"/>
                    <a:pt x="88" y="231"/>
                    <a:pt x="88" y="231"/>
                  </a:cubicBezTo>
                  <a:cubicBezTo>
                    <a:pt x="87" y="231"/>
                    <a:pt x="86" y="229"/>
                    <a:pt x="86" y="227"/>
                  </a:cubicBezTo>
                  <a:cubicBezTo>
                    <a:pt x="85" y="224"/>
                    <a:pt x="85" y="224"/>
                    <a:pt x="85" y="224"/>
                  </a:cubicBezTo>
                  <a:cubicBezTo>
                    <a:pt x="83" y="220"/>
                    <a:pt x="81" y="214"/>
                    <a:pt x="74" y="208"/>
                  </a:cubicBezTo>
                  <a:cubicBezTo>
                    <a:pt x="62" y="198"/>
                    <a:pt x="52" y="196"/>
                    <a:pt x="42" y="196"/>
                  </a:cubicBezTo>
                  <a:cubicBezTo>
                    <a:pt x="39" y="196"/>
                    <a:pt x="39" y="196"/>
                    <a:pt x="39" y="196"/>
                  </a:cubicBezTo>
                  <a:cubicBezTo>
                    <a:pt x="28" y="196"/>
                    <a:pt x="23" y="196"/>
                    <a:pt x="19" y="191"/>
                  </a:cubicBezTo>
                  <a:cubicBezTo>
                    <a:pt x="18" y="191"/>
                    <a:pt x="17" y="188"/>
                    <a:pt x="17" y="187"/>
                  </a:cubicBezTo>
                  <a:cubicBezTo>
                    <a:pt x="18" y="181"/>
                    <a:pt x="18" y="176"/>
                    <a:pt x="18" y="170"/>
                  </a:cubicBezTo>
                  <a:cubicBezTo>
                    <a:pt x="19" y="157"/>
                    <a:pt x="19" y="157"/>
                    <a:pt x="19" y="157"/>
                  </a:cubicBezTo>
                  <a:cubicBezTo>
                    <a:pt x="20" y="137"/>
                    <a:pt x="25" y="120"/>
                    <a:pt x="37" y="102"/>
                  </a:cubicBezTo>
                  <a:cubicBezTo>
                    <a:pt x="41" y="97"/>
                    <a:pt x="43" y="91"/>
                    <a:pt x="46" y="82"/>
                  </a:cubicBezTo>
                  <a:cubicBezTo>
                    <a:pt x="48" y="84"/>
                    <a:pt x="51" y="85"/>
                    <a:pt x="54" y="85"/>
                  </a:cubicBezTo>
                  <a:cubicBezTo>
                    <a:pt x="55" y="85"/>
                    <a:pt x="55" y="85"/>
                    <a:pt x="55" y="85"/>
                  </a:cubicBezTo>
                  <a:cubicBezTo>
                    <a:pt x="57" y="86"/>
                    <a:pt x="57" y="86"/>
                    <a:pt x="57" y="86"/>
                  </a:cubicBezTo>
                  <a:cubicBezTo>
                    <a:pt x="60" y="86"/>
                    <a:pt x="64" y="86"/>
                    <a:pt x="67" y="88"/>
                  </a:cubicBezTo>
                  <a:cubicBezTo>
                    <a:pt x="67" y="88"/>
                    <a:pt x="77" y="91"/>
                    <a:pt x="77" y="91"/>
                  </a:cubicBezTo>
                  <a:cubicBezTo>
                    <a:pt x="83" y="93"/>
                    <a:pt x="87" y="94"/>
                    <a:pt x="94" y="98"/>
                  </a:cubicBezTo>
                  <a:cubicBezTo>
                    <a:pt x="104" y="104"/>
                    <a:pt x="104" y="104"/>
                    <a:pt x="104" y="104"/>
                  </a:cubicBezTo>
                  <a:cubicBezTo>
                    <a:pt x="111" y="107"/>
                    <a:pt x="117" y="111"/>
                    <a:pt x="120" y="115"/>
                  </a:cubicBezTo>
                  <a:cubicBezTo>
                    <a:pt x="122" y="118"/>
                    <a:pt x="123" y="123"/>
                    <a:pt x="124" y="128"/>
                  </a:cubicBezTo>
                  <a:cubicBezTo>
                    <a:pt x="125" y="133"/>
                    <a:pt x="128" y="146"/>
                    <a:pt x="129" y="147"/>
                  </a:cubicBezTo>
                  <a:cubicBezTo>
                    <a:pt x="129" y="147"/>
                    <a:pt x="130" y="150"/>
                    <a:pt x="130" y="150"/>
                  </a:cubicBezTo>
                  <a:cubicBezTo>
                    <a:pt x="130" y="152"/>
                    <a:pt x="130" y="154"/>
                    <a:pt x="130" y="155"/>
                  </a:cubicBezTo>
                  <a:cubicBezTo>
                    <a:pt x="130" y="155"/>
                    <a:pt x="130" y="156"/>
                    <a:pt x="131" y="156"/>
                  </a:cubicBezTo>
                  <a:cubicBezTo>
                    <a:pt x="132" y="158"/>
                    <a:pt x="132" y="158"/>
                    <a:pt x="132" y="158"/>
                  </a:cubicBezTo>
                  <a:cubicBezTo>
                    <a:pt x="132" y="158"/>
                    <a:pt x="133" y="158"/>
                    <a:pt x="134" y="158"/>
                  </a:cubicBezTo>
                  <a:cubicBezTo>
                    <a:pt x="134" y="158"/>
                    <a:pt x="135" y="157"/>
                    <a:pt x="135" y="157"/>
                  </a:cubicBezTo>
                  <a:cubicBezTo>
                    <a:pt x="135" y="157"/>
                    <a:pt x="135" y="157"/>
                    <a:pt x="135" y="157"/>
                  </a:cubicBezTo>
                  <a:cubicBezTo>
                    <a:pt x="133" y="146"/>
                    <a:pt x="133" y="146"/>
                    <a:pt x="133" y="146"/>
                  </a:cubicBezTo>
                  <a:cubicBezTo>
                    <a:pt x="131" y="140"/>
                    <a:pt x="130" y="135"/>
                    <a:pt x="130" y="130"/>
                  </a:cubicBezTo>
                  <a:cubicBezTo>
                    <a:pt x="129" y="126"/>
                    <a:pt x="129" y="126"/>
                    <a:pt x="129" y="126"/>
                  </a:cubicBezTo>
                  <a:cubicBezTo>
                    <a:pt x="129" y="126"/>
                    <a:pt x="128" y="123"/>
                    <a:pt x="128" y="122"/>
                  </a:cubicBezTo>
                  <a:cubicBezTo>
                    <a:pt x="131" y="122"/>
                    <a:pt x="133" y="120"/>
                    <a:pt x="135" y="118"/>
                  </a:cubicBezTo>
                  <a:cubicBezTo>
                    <a:pt x="136" y="117"/>
                    <a:pt x="136" y="117"/>
                    <a:pt x="136" y="117"/>
                  </a:cubicBezTo>
                  <a:cubicBezTo>
                    <a:pt x="140" y="113"/>
                    <a:pt x="140" y="113"/>
                    <a:pt x="140" y="113"/>
                  </a:cubicBezTo>
                  <a:cubicBezTo>
                    <a:pt x="141" y="112"/>
                    <a:pt x="141" y="112"/>
                    <a:pt x="140" y="111"/>
                  </a:cubicBezTo>
                  <a:cubicBezTo>
                    <a:pt x="139" y="110"/>
                    <a:pt x="139" y="110"/>
                    <a:pt x="138" y="111"/>
                  </a:cubicBezTo>
                  <a:cubicBezTo>
                    <a:pt x="138" y="111"/>
                    <a:pt x="138" y="111"/>
                    <a:pt x="138" y="111"/>
                  </a:cubicBezTo>
                  <a:cubicBezTo>
                    <a:pt x="134" y="114"/>
                    <a:pt x="134" y="114"/>
                    <a:pt x="134" y="114"/>
                  </a:cubicBezTo>
                  <a:cubicBezTo>
                    <a:pt x="132" y="116"/>
                    <a:pt x="129" y="116"/>
                    <a:pt x="128" y="116"/>
                  </a:cubicBezTo>
                  <a:cubicBezTo>
                    <a:pt x="128" y="116"/>
                    <a:pt x="127" y="116"/>
                    <a:pt x="125" y="112"/>
                  </a:cubicBezTo>
                  <a:cubicBezTo>
                    <a:pt x="122" y="106"/>
                    <a:pt x="114" y="103"/>
                    <a:pt x="107" y="99"/>
                  </a:cubicBezTo>
                  <a:cubicBezTo>
                    <a:pt x="97" y="93"/>
                    <a:pt x="97" y="93"/>
                    <a:pt x="97" y="93"/>
                  </a:cubicBezTo>
                  <a:cubicBezTo>
                    <a:pt x="90" y="88"/>
                    <a:pt x="85" y="87"/>
                    <a:pt x="78" y="85"/>
                  </a:cubicBezTo>
                  <a:cubicBezTo>
                    <a:pt x="69" y="83"/>
                    <a:pt x="69" y="83"/>
                    <a:pt x="69" y="83"/>
                  </a:cubicBezTo>
                  <a:cubicBezTo>
                    <a:pt x="65" y="80"/>
                    <a:pt x="60" y="80"/>
                    <a:pt x="57" y="79"/>
                  </a:cubicBezTo>
                  <a:cubicBezTo>
                    <a:pt x="53" y="78"/>
                    <a:pt x="50" y="77"/>
                    <a:pt x="49" y="75"/>
                  </a:cubicBezTo>
                  <a:cubicBezTo>
                    <a:pt x="48" y="74"/>
                    <a:pt x="48" y="73"/>
                    <a:pt x="48" y="71"/>
                  </a:cubicBezTo>
                  <a:cubicBezTo>
                    <a:pt x="49" y="68"/>
                    <a:pt x="49" y="64"/>
                    <a:pt x="49" y="61"/>
                  </a:cubicBezTo>
                  <a:cubicBezTo>
                    <a:pt x="50" y="53"/>
                    <a:pt x="50" y="53"/>
                    <a:pt x="50" y="53"/>
                  </a:cubicBezTo>
                  <a:cubicBezTo>
                    <a:pt x="50" y="48"/>
                    <a:pt x="50" y="48"/>
                    <a:pt x="50" y="48"/>
                  </a:cubicBezTo>
                  <a:cubicBezTo>
                    <a:pt x="52" y="39"/>
                    <a:pt x="52" y="39"/>
                    <a:pt x="52" y="39"/>
                  </a:cubicBezTo>
                  <a:cubicBezTo>
                    <a:pt x="52" y="38"/>
                    <a:pt x="52" y="37"/>
                    <a:pt x="51" y="37"/>
                  </a:cubicBezTo>
                  <a:cubicBezTo>
                    <a:pt x="51" y="37"/>
                    <a:pt x="50" y="37"/>
                    <a:pt x="49" y="38"/>
                  </a:cubicBezTo>
                  <a:cubicBezTo>
                    <a:pt x="48" y="41"/>
                    <a:pt x="46" y="47"/>
                    <a:pt x="44" y="56"/>
                  </a:cubicBezTo>
                  <a:cubicBezTo>
                    <a:pt x="41" y="70"/>
                    <a:pt x="38" y="88"/>
                    <a:pt x="31" y="98"/>
                  </a:cubicBezTo>
                  <a:cubicBezTo>
                    <a:pt x="19" y="117"/>
                    <a:pt x="13" y="135"/>
                    <a:pt x="12" y="156"/>
                  </a:cubicBezTo>
                  <a:cubicBezTo>
                    <a:pt x="11" y="170"/>
                    <a:pt x="11" y="170"/>
                    <a:pt x="11" y="170"/>
                  </a:cubicBezTo>
                  <a:cubicBezTo>
                    <a:pt x="11" y="180"/>
                    <a:pt x="11" y="186"/>
                    <a:pt x="7" y="207"/>
                  </a:cubicBezTo>
                  <a:cubicBezTo>
                    <a:pt x="0" y="237"/>
                    <a:pt x="0" y="254"/>
                    <a:pt x="5" y="270"/>
                  </a:cubicBezTo>
                  <a:cubicBezTo>
                    <a:pt x="10" y="286"/>
                    <a:pt x="22" y="312"/>
                    <a:pt x="51" y="311"/>
                  </a:cubicBezTo>
                  <a:cubicBezTo>
                    <a:pt x="42" y="315"/>
                    <a:pt x="36" y="320"/>
                    <a:pt x="30" y="329"/>
                  </a:cubicBezTo>
                  <a:cubicBezTo>
                    <a:pt x="26" y="339"/>
                    <a:pt x="24" y="347"/>
                    <a:pt x="24" y="356"/>
                  </a:cubicBezTo>
                  <a:cubicBezTo>
                    <a:pt x="24" y="366"/>
                    <a:pt x="26" y="375"/>
                    <a:pt x="28" y="387"/>
                  </a:cubicBezTo>
                  <a:cubicBezTo>
                    <a:pt x="30" y="398"/>
                    <a:pt x="30" y="398"/>
                    <a:pt x="30" y="398"/>
                  </a:cubicBezTo>
                  <a:cubicBezTo>
                    <a:pt x="33" y="414"/>
                    <a:pt x="36" y="424"/>
                    <a:pt x="39" y="432"/>
                  </a:cubicBezTo>
                  <a:cubicBezTo>
                    <a:pt x="42" y="437"/>
                    <a:pt x="42" y="437"/>
                    <a:pt x="42" y="437"/>
                  </a:cubicBezTo>
                  <a:cubicBezTo>
                    <a:pt x="43" y="442"/>
                    <a:pt x="45" y="446"/>
                    <a:pt x="46" y="450"/>
                  </a:cubicBezTo>
                  <a:cubicBezTo>
                    <a:pt x="46" y="458"/>
                    <a:pt x="46" y="458"/>
                    <a:pt x="46" y="458"/>
                  </a:cubicBezTo>
                  <a:cubicBezTo>
                    <a:pt x="47" y="468"/>
                    <a:pt x="50" y="475"/>
                    <a:pt x="64" y="482"/>
                  </a:cubicBezTo>
                  <a:cubicBezTo>
                    <a:pt x="64" y="482"/>
                    <a:pt x="64" y="482"/>
                    <a:pt x="64" y="482"/>
                  </a:cubicBezTo>
                  <a:cubicBezTo>
                    <a:pt x="65" y="482"/>
                    <a:pt x="65" y="482"/>
                    <a:pt x="66" y="481"/>
                  </a:cubicBezTo>
                  <a:cubicBezTo>
                    <a:pt x="66" y="481"/>
                    <a:pt x="66" y="480"/>
                    <a:pt x="66" y="480"/>
                  </a:cubicBezTo>
                  <a:cubicBezTo>
                    <a:pt x="66" y="480"/>
                    <a:pt x="66" y="479"/>
                    <a:pt x="65" y="479"/>
                  </a:cubicBezTo>
                  <a:cubicBezTo>
                    <a:pt x="65" y="479"/>
                    <a:pt x="65" y="479"/>
                    <a:pt x="65" y="479"/>
                  </a:cubicBezTo>
                  <a:cubicBezTo>
                    <a:pt x="65" y="479"/>
                    <a:pt x="65" y="479"/>
                    <a:pt x="65" y="479"/>
                  </a:cubicBezTo>
                  <a:cubicBezTo>
                    <a:pt x="55" y="474"/>
                    <a:pt x="52" y="467"/>
                    <a:pt x="52" y="458"/>
                  </a:cubicBezTo>
                  <a:cubicBezTo>
                    <a:pt x="51" y="450"/>
                    <a:pt x="51" y="450"/>
                    <a:pt x="51" y="450"/>
                  </a:cubicBezTo>
                  <a:cubicBezTo>
                    <a:pt x="50" y="444"/>
                    <a:pt x="48" y="439"/>
                    <a:pt x="46" y="433"/>
                  </a:cubicBezTo>
                  <a:cubicBezTo>
                    <a:pt x="43" y="425"/>
                    <a:pt x="39" y="415"/>
                    <a:pt x="36" y="398"/>
                  </a:cubicBezTo>
                  <a:cubicBezTo>
                    <a:pt x="34" y="387"/>
                    <a:pt x="34" y="387"/>
                    <a:pt x="34" y="387"/>
                  </a:cubicBezTo>
                  <a:cubicBezTo>
                    <a:pt x="30" y="365"/>
                    <a:pt x="28" y="352"/>
                    <a:pt x="36" y="335"/>
                  </a:cubicBezTo>
                  <a:cubicBezTo>
                    <a:pt x="44" y="321"/>
                    <a:pt x="54" y="318"/>
                    <a:pt x="67" y="317"/>
                  </a:cubicBezTo>
                  <a:cubicBezTo>
                    <a:pt x="87" y="315"/>
                    <a:pt x="109" y="322"/>
                    <a:pt x="125" y="329"/>
                  </a:cubicBezTo>
                  <a:cubicBezTo>
                    <a:pt x="133" y="332"/>
                    <a:pt x="133" y="332"/>
                    <a:pt x="133" y="332"/>
                  </a:cubicBezTo>
                  <a:cubicBezTo>
                    <a:pt x="137" y="334"/>
                    <a:pt x="142" y="336"/>
                    <a:pt x="145" y="337"/>
                  </a:cubicBezTo>
                  <a:cubicBezTo>
                    <a:pt x="153" y="340"/>
                    <a:pt x="160" y="341"/>
                    <a:pt x="167" y="342"/>
                  </a:cubicBezTo>
                  <a:cubicBezTo>
                    <a:pt x="175" y="343"/>
                    <a:pt x="175" y="343"/>
                    <a:pt x="175" y="343"/>
                  </a:cubicBezTo>
                  <a:cubicBezTo>
                    <a:pt x="187" y="345"/>
                    <a:pt x="198" y="347"/>
                    <a:pt x="216" y="354"/>
                  </a:cubicBezTo>
                  <a:cubicBezTo>
                    <a:pt x="237" y="363"/>
                    <a:pt x="258" y="363"/>
                    <a:pt x="271" y="363"/>
                  </a:cubicBezTo>
                  <a:cubicBezTo>
                    <a:pt x="280" y="363"/>
                    <a:pt x="286" y="363"/>
                    <a:pt x="293" y="364"/>
                  </a:cubicBezTo>
                  <a:cubicBezTo>
                    <a:pt x="299" y="367"/>
                    <a:pt x="304" y="369"/>
                    <a:pt x="309" y="372"/>
                  </a:cubicBezTo>
                  <a:cubicBezTo>
                    <a:pt x="319" y="377"/>
                    <a:pt x="319" y="377"/>
                    <a:pt x="319" y="377"/>
                  </a:cubicBezTo>
                  <a:cubicBezTo>
                    <a:pt x="333" y="384"/>
                    <a:pt x="350" y="392"/>
                    <a:pt x="373" y="399"/>
                  </a:cubicBezTo>
                  <a:cubicBezTo>
                    <a:pt x="391" y="405"/>
                    <a:pt x="405" y="409"/>
                    <a:pt x="415" y="411"/>
                  </a:cubicBezTo>
                  <a:cubicBezTo>
                    <a:pt x="433" y="415"/>
                    <a:pt x="439" y="418"/>
                    <a:pt x="444" y="435"/>
                  </a:cubicBezTo>
                  <a:cubicBezTo>
                    <a:pt x="446" y="445"/>
                    <a:pt x="447" y="447"/>
                    <a:pt x="448" y="458"/>
                  </a:cubicBezTo>
                  <a:cubicBezTo>
                    <a:pt x="447" y="459"/>
                    <a:pt x="447" y="460"/>
                    <a:pt x="447" y="460"/>
                  </a:cubicBezTo>
                  <a:cubicBezTo>
                    <a:pt x="447" y="461"/>
                    <a:pt x="447" y="461"/>
                    <a:pt x="447" y="461"/>
                  </a:cubicBezTo>
                  <a:cubicBezTo>
                    <a:pt x="447" y="463"/>
                    <a:pt x="448" y="464"/>
                    <a:pt x="450" y="465"/>
                  </a:cubicBezTo>
                  <a:cubicBezTo>
                    <a:pt x="452" y="467"/>
                    <a:pt x="456" y="468"/>
                    <a:pt x="461" y="467"/>
                  </a:cubicBezTo>
                  <a:cubicBezTo>
                    <a:pt x="465" y="467"/>
                    <a:pt x="469" y="465"/>
                    <a:pt x="471" y="462"/>
                  </a:cubicBezTo>
                  <a:cubicBezTo>
                    <a:pt x="472" y="461"/>
                    <a:pt x="473" y="460"/>
                    <a:pt x="473" y="458"/>
                  </a:cubicBezTo>
                  <a:cubicBezTo>
                    <a:pt x="473" y="458"/>
                    <a:pt x="473" y="458"/>
                    <a:pt x="473" y="458"/>
                  </a:cubicBezTo>
                  <a:cubicBezTo>
                    <a:pt x="473" y="458"/>
                    <a:pt x="472" y="457"/>
                    <a:pt x="472" y="456"/>
                  </a:cubicBezTo>
                  <a:cubicBezTo>
                    <a:pt x="472" y="456"/>
                    <a:pt x="472" y="448"/>
                    <a:pt x="472" y="448"/>
                  </a:cubicBezTo>
                  <a:cubicBezTo>
                    <a:pt x="472" y="436"/>
                    <a:pt x="472" y="436"/>
                    <a:pt x="472" y="436"/>
                  </a:cubicBezTo>
                  <a:cubicBezTo>
                    <a:pt x="472" y="423"/>
                    <a:pt x="472" y="417"/>
                    <a:pt x="486" y="414"/>
                  </a:cubicBezTo>
                  <a:cubicBezTo>
                    <a:pt x="485" y="414"/>
                    <a:pt x="489" y="414"/>
                    <a:pt x="489" y="414"/>
                  </a:cubicBezTo>
                  <a:cubicBezTo>
                    <a:pt x="488" y="414"/>
                    <a:pt x="501" y="413"/>
                    <a:pt x="501" y="413"/>
                  </a:cubicBezTo>
                  <a:cubicBezTo>
                    <a:pt x="528" y="413"/>
                    <a:pt x="528" y="426"/>
                    <a:pt x="529" y="437"/>
                  </a:cubicBezTo>
                  <a:cubicBezTo>
                    <a:pt x="529" y="438"/>
                    <a:pt x="529" y="441"/>
                    <a:pt x="529" y="441"/>
                  </a:cubicBezTo>
                  <a:cubicBezTo>
                    <a:pt x="529" y="441"/>
                    <a:pt x="530" y="456"/>
                    <a:pt x="530" y="456"/>
                  </a:cubicBezTo>
                  <a:cubicBezTo>
                    <a:pt x="530" y="456"/>
                    <a:pt x="530" y="457"/>
                    <a:pt x="530" y="457"/>
                  </a:cubicBezTo>
                  <a:cubicBezTo>
                    <a:pt x="529" y="457"/>
                    <a:pt x="529" y="457"/>
                    <a:pt x="529" y="458"/>
                  </a:cubicBezTo>
                  <a:cubicBezTo>
                    <a:pt x="529" y="459"/>
                    <a:pt x="530" y="460"/>
                    <a:pt x="531" y="461"/>
                  </a:cubicBezTo>
                  <a:cubicBezTo>
                    <a:pt x="533" y="464"/>
                    <a:pt x="537" y="466"/>
                    <a:pt x="541" y="466"/>
                  </a:cubicBezTo>
                  <a:cubicBezTo>
                    <a:pt x="546" y="467"/>
                    <a:pt x="550" y="466"/>
                    <a:pt x="553" y="464"/>
                  </a:cubicBezTo>
                  <a:cubicBezTo>
                    <a:pt x="554" y="463"/>
                    <a:pt x="555" y="462"/>
                    <a:pt x="555" y="460"/>
                  </a:cubicBezTo>
                  <a:cubicBezTo>
                    <a:pt x="555" y="458"/>
                    <a:pt x="555" y="458"/>
                    <a:pt x="555" y="458"/>
                  </a:cubicBezTo>
                  <a:cubicBezTo>
                    <a:pt x="555" y="458"/>
                    <a:pt x="555" y="458"/>
                    <a:pt x="555" y="458"/>
                  </a:cubicBezTo>
                  <a:cubicBezTo>
                    <a:pt x="554" y="446"/>
                    <a:pt x="555" y="438"/>
                    <a:pt x="560" y="429"/>
                  </a:cubicBezTo>
                  <a:cubicBezTo>
                    <a:pt x="567" y="416"/>
                    <a:pt x="568" y="415"/>
                    <a:pt x="580" y="413"/>
                  </a:cubicBezTo>
                  <a:cubicBezTo>
                    <a:pt x="587" y="411"/>
                    <a:pt x="587" y="411"/>
                    <a:pt x="587" y="411"/>
                  </a:cubicBezTo>
                  <a:cubicBezTo>
                    <a:pt x="596" y="409"/>
                    <a:pt x="609" y="406"/>
                    <a:pt x="629" y="399"/>
                  </a:cubicBezTo>
                  <a:cubicBezTo>
                    <a:pt x="650" y="393"/>
                    <a:pt x="665" y="385"/>
                    <a:pt x="678" y="379"/>
                  </a:cubicBezTo>
                  <a:cubicBezTo>
                    <a:pt x="683" y="377"/>
                    <a:pt x="683" y="377"/>
                    <a:pt x="683" y="377"/>
                  </a:cubicBezTo>
                  <a:cubicBezTo>
                    <a:pt x="689" y="373"/>
                    <a:pt x="707" y="366"/>
                    <a:pt x="720" y="363"/>
                  </a:cubicBezTo>
                  <a:cubicBezTo>
                    <a:pt x="720" y="363"/>
                    <a:pt x="732" y="362"/>
                    <a:pt x="732" y="362"/>
                  </a:cubicBezTo>
                  <a:cubicBezTo>
                    <a:pt x="738" y="360"/>
                    <a:pt x="744" y="360"/>
                    <a:pt x="749" y="360"/>
                  </a:cubicBezTo>
                  <a:cubicBezTo>
                    <a:pt x="760" y="360"/>
                    <a:pt x="770" y="360"/>
                    <a:pt x="785" y="354"/>
                  </a:cubicBezTo>
                  <a:cubicBezTo>
                    <a:pt x="812" y="343"/>
                    <a:pt x="825" y="345"/>
                    <a:pt x="849" y="348"/>
                  </a:cubicBezTo>
                  <a:cubicBezTo>
                    <a:pt x="857" y="349"/>
                    <a:pt x="857" y="349"/>
                    <a:pt x="857" y="349"/>
                  </a:cubicBezTo>
                  <a:cubicBezTo>
                    <a:pt x="875" y="351"/>
                    <a:pt x="884" y="353"/>
                    <a:pt x="898" y="356"/>
                  </a:cubicBezTo>
                  <a:cubicBezTo>
                    <a:pt x="905" y="358"/>
                    <a:pt x="905" y="358"/>
                    <a:pt x="905" y="358"/>
                  </a:cubicBezTo>
                  <a:cubicBezTo>
                    <a:pt x="909" y="359"/>
                    <a:pt x="914" y="359"/>
                    <a:pt x="919" y="359"/>
                  </a:cubicBezTo>
                  <a:cubicBezTo>
                    <a:pt x="926" y="358"/>
                    <a:pt x="932" y="358"/>
                    <a:pt x="937" y="361"/>
                  </a:cubicBezTo>
                  <a:cubicBezTo>
                    <a:pt x="949" y="367"/>
                    <a:pt x="955" y="377"/>
                    <a:pt x="957" y="391"/>
                  </a:cubicBezTo>
                  <a:cubicBezTo>
                    <a:pt x="957" y="395"/>
                    <a:pt x="957" y="399"/>
                    <a:pt x="957" y="402"/>
                  </a:cubicBezTo>
                  <a:cubicBezTo>
                    <a:pt x="956" y="408"/>
                    <a:pt x="956" y="408"/>
                    <a:pt x="956" y="408"/>
                  </a:cubicBezTo>
                  <a:cubicBezTo>
                    <a:pt x="956" y="415"/>
                    <a:pt x="954" y="433"/>
                    <a:pt x="938" y="452"/>
                  </a:cubicBezTo>
                  <a:cubicBezTo>
                    <a:pt x="938" y="453"/>
                    <a:pt x="938" y="453"/>
                    <a:pt x="938" y="454"/>
                  </a:cubicBezTo>
                  <a:cubicBezTo>
                    <a:pt x="938" y="454"/>
                    <a:pt x="938" y="455"/>
                    <a:pt x="939" y="455"/>
                  </a:cubicBezTo>
                  <a:cubicBezTo>
                    <a:pt x="940" y="455"/>
                    <a:pt x="940" y="455"/>
                    <a:pt x="940" y="455"/>
                  </a:cubicBezTo>
                  <a:cubicBezTo>
                    <a:pt x="940" y="455"/>
                    <a:pt x="941" y="455"/>
                    <a:pt x="941" y="455"/>
                  </a:cubicBezTo>
                  <a:cubicBezTo>
                    <a:pt x="955" y="438"/>
                    <a:pt x="963" y="422"/>
                    <a:pt x="963" y="408"/>
                  </a:cubicBezTo>
                  <a:cubicBezTo>
                    <a:pt x="964" y="403"/>
                    <a:pt x="964" y="403"/>
                    <a:pt x="964" y="403"/>
                  </a:cubicBezTo>
                  <a:cubicBezTo>
                    <a:pt x="964" y="399"/>
                    <a:pt x="964" y="395"/>
                    <a:pt x="964" y="390"/>
                  </a:cubicBezTo>
                  <a:cubicBezTo>
                    <a:pt x="962" y="376"/>
                    <a:pt x="956" y="366"/>
                    <a:pt x="946" y="358"/>
                  </a:cubicBezTo>
                  <a:cubicBezTo>
                    <a:pt x="945" y="358"/>
                    <a:pt x="945" y="357"/>
                    <a:pt x="945" y="357"/>
                  </a:cubicBezTo>
                  <a:cubicBezTo>
                    <a:pt x="950" y="356"/>
                    <a:pt x="955" y="354"/>
                    <a:pt x="959" y="351"/>
                  </a:cubicBezTo>
                  <a:cubicBezTo>
                    <a:pt x="980" y="338"/>
                    <a:pt x="978" y="313"/>
                    <a:pt x="977" y="298"/>
                  </a:cubicBezTo>
                  <a:cubicBezTo>
                    <a:pt x="976" y="294"/>
                    <a:pt x="976" y="290"/>
                    <a:pt x="977" y="288"/>
                  </a:cubicBezTo>
                  <a:cubicBezTo>
                    <a:pt x="977" y="288"/>
                    <a:pt x="977" y="288"/>
                    <a:pt x="977" y="288"/>
                  </a:cubicBezTo>
                  <a:cubicBezTo>
                    <a:pt x="977" y="273"/>
                    <a:pt x="977" y="273"/>
                    <a:pt x="977" y="273"/>
                  </a:cubicBezTo>
                  <a:cubicBezTo>
                    <a:pt x="978" y="267"/>
                    <a:pt x="976" y="258"/>
                    <a:pt x="974" y="253"/>
                  </a:cubicBezTo>
                  <a:cubicBezTo>
                    <a:pt x="971" y="242"/>
                    <a:pt x="971" y="242"/>
                    <a:pt x="971" y="242"/>
                  </a:cubicBezTo>
                  <a:cubicBezTo>
                    <a:pt x="968" y="232"/>
                    <a:pt x="968" y="232"/>
                    <a:pt x="968" y="232"/>
                  </a:cubicBezTo>
                  <a:cubicBezTo>
                    <a:pt x="968" y="232"/>
                    <a:pt x="968" y="232"/>
                    <a:pt x="965" y="226"/>
                  </a:cubicBezTo>
                  <a:cubicBezTo>
                    <a:pt x="963" y="222"/>
                    <a:pt x="962" y="219"/>
                    <a:pt x="964" y="215"/>
                  </a:cubicBezTo>
                  <a:cubicBezTo>
                    <a:pt x="964" y="213"/>
                    <a:pt x="967" y="210"/>
                    <a:pt x="969" y="208"/>
                  </a:cubicBezTo>
                  <a:cubicBezTo>
                    <a:pt x="973" y="204"/>
                    <a:pt x="976" y="200"/>
                    <a:pt x="977" y="196"/>
                  </a:cubicBezTo>
                  <a:cubicBezTo>
                    <a:pt x="978" y="178"/>
                    <a:pt x="978" y="178"/>
                    <a:pt x="978" y="178"/>
                  </a:cubicBezTo>
                  <a:cubicBezTo>
                    <a:pt x="978" y="170"/>
                    <a:pt x="978" y="163"/>
                    <a:pt x="980" y="155"/>
                  </a:cubicBezTo>
                  <a:cubicBezTo>
                    <a:pt x="983" y="135"/>
                    <a:pt x="979" y="114"/>
                    <a:pt x="976" y="100"/>
                  </a:cubicBezTo>
                  <a:cubicBezTo>
                    <a:pt x="976" y="100"/>
                    <a:pt x="976" y="100"/>
                    <a:pt x="976" y="100"/>
                  </a:cubicBezTo>
                  <a:cubicBezTo>
                    <a:pt x="972" y="86"/>
                    <a:pt x="969" y="77"/>
                    <a:pt x="964" y="68"/>
                  </a:cubicBezTo>
                  <a:cubicBezTo>
                    <a:pt x="961" y="63"/>
                    <a:pt x="958" y="58"/>
                    <a:pt x="954" y="54"/>
                  </a:cubicBezTo>
                  <a:cubicBezTo>
                    <a:pt x="950" y="49"/>
                    <a:pt x="950" y="49"/>
                    <a:pt x="950" y="49"/>
                  </a:cubicBezTo>
                  <a:cubicBezTo>
                    <a:pt x="949" y="48"/>
                    <a:pt x="949" y="48"/>
                    <a:pt x="949" y="48"/>
                  </a:cubicBezTo>
                  <a:cubicBezTo>
                    <a:pt x="949" y="48"/>
                    <a:pt x="948" y="46"/>
                    <a:pt x="948" y="46"/>
                  </a:cubicBezTo>
                  <a:cubicBezTo>
                    <a:pt x="946" y="43"/>
                    <a:pt x="943" y="39"/>
                    <a:pt x="940" y="37"/>
                  </a:cubicBezTo>
                  <a:cubicBezTo>
                    <a:pt x="941" y="37"/>
                    <a:pt x="941" y="38"/>
                    <a:pt x="941" y="38"/>
                  </a:cubicBezTo>
                  <a:cubicBezTo>
                    <a:pt x="939" y="36"/>
                    <a:pt x="939" y="31"/>
                    <a:pt x="939" y="26"/>
                  </a:cubicBezTo>
                  <a:cubicBezTo>
                    <a:pt x="939" y="17"/>
                    <a:pt x="938" y="8"/>
                    <a:pt x="931" y="2"/>
                  </a:cubicBezTo>
                  <a:cubicBezTo>
                    <a:pt x="931" y="1"/>
                    <a:pt x="931" y="0"/>
                    <a:pt x="930" y="1"/>
                  </a:cubicBezTo>
                  <a:close/>
                  <a:moveTo>
                    <a:pt x="936" y="26"/>
                  </a:moveTo>
                  <a:cubicBezTo>
                    <a:pt x="936" y="26"/>
                    <a:pt x="936" y="26"/>
                    <a:pt x="936" y="26"/>
                  </a:cubicBezTo>
                  <a:cubicBezTo>
                    <a:pt x="936" y="26"/>
                    <a:pt x="936" y="26"/>
                    <a:pt x="936" y="26"/>
                  </a:cubicBezTo>
                  <a:cubicBezTo>
                    <a:pt x="936" y="26"/>
                    <a:pt x="936" y="26"/>
                    <a:pt x="936" y="26"/>
                  </a:cubicBezTo>
                  <a:close/>
                  <a:moveTo>
                    <a:pt x="14" y="170"/>
                  </a:moveTo>
                  <a:cubicBezTo>
                    <a:pt x="15" y="156"/>
                    <a:pt x="15" y="156"/>
                    <a:pt x="15" y="156"/>
                  </a:cubicBezTo>
                  <a:cubicBezTo>
                    <a:pt x="16" y="136"/>
                    <a:pt x="22" y="118"/>
                    <a:pt x="34" y="100"/>
                  </a:cubicBezTo>
                  <a:cubicBezTo>
                    <a:pt x="40" y="90"/>
                    <a:pt x="44" y="75"/>
                    <a:pt x="46" y="61"/>
                  </a:cubicBezTo>
                  <a:cubicBezTo>
                    <a:pt x="46" y="65"/>
                    <a:pt x="46" y="68"/>
                    <a:pt x="45" y="70"/>
                  </a:cubicBezTo>
                  <a:cubicBezTo>
                    <a:pt x="45" y="71"/>
                    <a:pt x="45" y="72"/>
                    <a:pt x="45" y="72"/>
                  </a:cubicBezTo>
                  <a:cubicBezTo>
                    <a:pt x="45" y="74"/>
                    <a:pt x="46" y="75"/>
                    <a:pt x="47" y="77"/>
                  </a:cubicBezTo>
                  <a:cubicBezTo>
                    <a:pt x="49" y="80"/>
                    <a:pt x="53" y="81"/>
                    <a:pt x="56" y="82"/>
                  </a:cubicBezTo>
                  <a:cubicBezTo>
                    <a:pt x="59" y="82"/>
                    <a:pt x="64" y="83"/>
                    <a:pt x="68" y="85"/>
                  </a:cubicBezTo>
                  <a:cubicBezTo>
                    <a:pt x="65" y="84"/>
                    <a:pt x="61" y="83"/>
                    <a:pt x="58" y="83"/>
                  </a:cubicBezTo>
                  <a:cubicBezTo>
                    <a:pt x="55" y="82"/>
                    <a:pt x="55" y="82"/>
                    <a:pt x="55" y="82"/>
                  </a:cubicBezTo>
                  <a:cubicBezTo>
                    <a:pt x="54" y="82"/>
                    <a:pt x="54" y="82"/>
                    <a:pt x="54" y="82"/>
                  </a:cubicBezTo>
                  <a:cubicBezTo>
                    <a:pt x="51" y="82"/>
                    <a:pt x="49" y="81"/>
                    <a:pt x="47" y="79"/>
                  </a:cubicBezTo>
                  <a:cubicBezTo>
                    <a:pt x="47" y="79"/>
                    <a:pt x="46" y="78"/>
                    <a:pt x="45" y="79"/>
                  </a:cubicBezTo>
                  <a:cubicBezTo>
                    <a:pt x="44" y="79"/>
                    <a:pt x="43" y="79"/>
                    <a:pt x="43" y="80"/>
                  </a:cubicBezTo>
                  <a:cubicBezTo>
                    <a:pt x="41" y="89"/>
                    <a:pt x="38" y="96"/>
                    <a:pt x="35" y="101"/>
                  </a:cubicBezTo>
                  <a:cubicBezTo>
                    <a:pt x="22" y="119"/>
                    <a:pt x="17" y="136"/>
                    <a:pt x="16" y="156"/>
                  </a:cubicBezTo>
                  <a:cubicBezTo>
                    <a:pt x="15" y="170"/>
                    <a:pt x="15" y="170"/>
                    <a:pt x="15" y="170"/>
                  </a:cubicBezTo>
                  <a:cubicBezTo>
                    <a:pt x="15" y="176"/>
                    <a:pt x="15" y="180"/>
                    <a:pt x="14" y="187"/>
                  </a:cubicBezTo>
                  <a:cubicBezTo>
                    <a:pt x="14" y="187"/>
                    <a:pt x="14" y="187"/>
                    <a:pt x="14" y="187"/>
                  </a:cubicBezTo>
                  <a:cubicBezTo>
                    <a:pt x="14" y="189"/>
                    <a:pt x="15" y="192"/>
                    <a:pt x="16" y="193"/>
                  </a:cubicBezTo>
                  <a:cubicBezTo>
                    <a:pt x="17" y="194"/>
                    <a:pt x="18" y="195"/>
                    <a:pt x="20" y="196"/>
                  </a:cubicBezTo>
                  <a:cubicBezTo>
                    <a:pt x="19" y="195"/>
                    <a:pt x="18" y="195"/>
                    <a:pt x="17" y="194"/>
                  </a:cubicBezTo>
                  <a:cubicBezTo>
                    <a:pt x="17" y="194"/>
                    <a:pt x="16" y="193"/>
                    <a:pt x="15" y="194"/>
                  </a:cubicBezTo>
                  <a:cubicBezTo>
                    <a:pt x="14" y="194"/>
                    <a:pt x="13" y="195"/>
                    <a:pt x="13" y="196"/>
                  </a:cubicBezTo>
                  <a:cubicBezTo>
                    <a:pt x="12" y="200"/>
                    <a:pt x="12" y="200"/>
                    <a:pt x="12" y="200"/>
                  </a:cubicBezTo>
                  <a:cubicBezTo>
                    <a:pt x="12" y="200"/>
                    <a:pt x="11" y="203"/>
                    <a:pt x="10" y="205"/>
                  </a:cubicBezTo>
                  <a:cubicBezTo>
                    <a:pt x="14" y="186"/>
                    <a:pt x="14" y="180"/>
                    <a:pt x="14" y="170"/>
                  </a:cubicBezTo>
                  <a:close/>
                  <a:moveTo>
                    <a:pt x="209" y="343"/>
                  </a:moveTo>
                  <a:cubicBezTo>
                    <a:pt x="204" y="340"/>
                    <a:pt x="202" y="338"/>
                    <a:pt x="202" y="336"/>
                  </a:cubicBezTo>
                  <a:cubicBezTo>
                    <a:pt x="202" y="336"/>
                    <a:pt x="203" y="335"/>
                    <a:pt x="203" y="334"/>
                  </a:cubicBezTo>
                  <a:cubicBezTo>
                    <a:pt x="204" y="331"/>
                    <a:pt x="206" y="325"/>
                    <a:pt x="208" y="317"/>
                  </a:cubicBezTo>
                  <a:cubicBezTo>
                    <a:pt x="209" y="308"/>
                    <a:pt x="209" y="301"/>
                    <a:pt x="209" y="294"/>
                  </a:cubicBezTo>
                  <a:cubicBezTo>
                    <a:pt x="210" y="291"/>
                    <a:pt x="210" y="287"/>
                    <a:pt x="210" y="283"/>
                  </a:cubicBezTo>
                  <a:cubicBezTo>
                    <a:pt x="210" y="287"/>
                    <a:pt x="210" y="290"/>
                    <a:pt x="210" y="295"/>
                  </a:cubicBezTo>
                  <a:cubicBezTo>
                    <a:pt x="210" y="299"/>
                    <a:pt x="210" y="299"/>
                    <a:pt x="210" y="299"/>
                  </a:cubicBezTo>
                  <a:cubicBezTo>
                    <a:pt x="209" y="307"/>
                    <a:pt x="209" y="313"/>
                    <a:pt x="209" y="319"/>
                  </a:cubicBezTo>
                  <a:cubicBezTo>
                    <a:pt x="209" y="333"/>
                    <a:pt x="211" y="341"/>
                    <a:pt x="215" y="346"/>
                  </a:cubicBezTo>
                  <a:cubicBezTo>
                    <a:pt x="212" y="345"/>
                    <a:pt x="209" y="343"/>
                    <a:pt x="209" y="343"/>
                  </a:cubicBezTo>
                  <a:close/>
                  <a:moveTo>
                    <a:pt x="249" y="354"/>
                  </a:moveTo>
                  <a:cubicBezTo>
                    <a:pt x="250" y="354"/>
                    <a:pt x="251" y="354"/>
                    <a:pt x="252" y="354"/>
                  </a:cubicBezTo>
                  <a:cubicBezTo>
                    <a:pt x="251" y="354"/>
                    <a:pt x="250" y="354"/>
                    <a:pt x="249" y="354"/>
                  </a:cubicBezTo>
                  <a:close/>
                  <a:moveTo>
                    <a:pt x="21" y="197"/>
                  </a:moveTo>
                  <a:cubicBezTo>
                    <a:pt x="25" y="199"/>
                    <a:pt x="31" y="199"/>
                    <a:pt x="39" y="199"/>
                  </a:cubicBezTo>
                  <a:cubicBezTo>
                    <a:pt x="39" y="199"/>
                    <a:pt x="43" y="199"/>
                    <a:pt x="43" y="199"/>
                  </a:cubicBezTo>
                  <a:cubicBezTo>
                    <a:pt x="43" y="199"/>
                    <a:pt x="38" y="199"/>
                    <a:pt x="38" y="199"/>
                  </a:cubicBezTo>
                  <a:cubicBezTo>
                    <a:pt x="31" y="199"/>
                    <a:pt x="25" y="199"/>
                    <a:pt x="21" y="197"/>
                  </a:cubicBezTo>
                  <a:close/>
                  <a:moveTo>
                    <a:pt x="337" y="213"/>
                  </a:moveTo>
                  <a:cubicBezTo>
                    <a:pt x="337" y="211"/>
                    <a:pt x="338" y="209"/>
                    <a:pt x="338" y="206"/>
                  </a:cubicBezTo>
                  <a:cubicBezTo>
                    <a:pt x="338" y="206"/>
                    <a:pt x="338" y="205"/>
                    <a:pt x="338" y="204"/>
                  </a:cubicBezTo>
                  <a:cubicBezTo>
                    <a:pt x="338" y="205"/>
                    <a:pt x="338" y="206"/>
                    <a:pt x="338" y="206"/>
                  </a:cubicBezTo>
                  <a:cubicBezTo>
                    <a:pt x="338" y="209"/>
                    <a:pt x="337" y="211"/>
                    <a:pt x="337" y="213"/>
                  </a:cubicBezTo>
                  <a:cubicBezTo>
                    <a:pt x="337" y="215"/>
                    <a:pt x="336" y="217"/>
                    <a:pt x="336" y="219"/>
                  </a:cubicBezTo>
                  <a:cubicBezTo>
                    <a:pt x="336" y="217"/>
                    <a:pt x="337" y="215"/>
                    <a:pt x="337" y="213"/>
                  </a:cubicBezTo>
                  <a:close/>
                  <a:moveTo>
                    <a:pt x="329" y="233"/>
                  </a:moveTo>
                  <a:cubicBezTo>
                    <a:pt x="332" y="226"/>
                    <a:pt x="332" y="226"/>
                    <a:pt x="332" y="226"/>
                  </a:cubicBezTo>
                  <a:cubicBezTo>
                    <a:pt x="333" y="224"/>
                    <a:pt x="335" y="222"/>
                    <a:pt x="335" y="220"/>
                  </a:cubicBezTo>
                  <a:cubicBezTo>
                    <a:pt x="335" y="222"/>
                    <a:pt x="333" y="224"/>
                    <a:pt x="332" y="226"/>
                  </a:cubicBezTo>
                  <a:cubicBezTo>
                    <a:pt x="329" y="233"/>
                    <a:pt x="329" y="233"/>
                    <a:pt x="329" y="233"/>
                  </a:cubicBezTo>
                  <a:cubicBezTo>
                    <a:pt x="329" y="233"/>
                    <a:pt x="328" y="238"/>
                    <a:pt x="327" y="240"/>
                  </a:cubicBezTo>
                  <a:cubicBezTo>
                    <a:pt x="328" y="238"/>
                    <a:pt x="329" y="233"/>
                    <a:pt x="329" y="233"/>
                  </a:cubicBezTo>
                  <a:close/>
                  <a:moveTo>
                    <a:pt x="340" y="226"/>
                  </a:moveTo>
                  <a:cubicBezTo>
                    <a:pt x="340" y="226"/>
                    <a:pt x="340" y="226"/>
                    <a:pt x="340" y="226"/>
                  </a:cubicBezTo>
                  <a:cubicBezTo>
                    <a:pt x="340" y="226"/>
                    <a:pt x="340" y="226"/>
                    <a:pt x="340" y="226"/>
                  </a:cubicBezTo>
                  <a:cubicBezTo>
                    <a:pt x="340" y="227"/>
                    <a:pt x="340" y="227"/>
                    <a:pt x="340" y="228"/>
                  </a:cubicBezTo>
                  <a:cubicBezTo>
                    <a:pt x="340" y="227"/>
                    <a:pt x="340" y="227"/>
                    <a:pt x="340" y="226"/>
                  </a:cubicBezTo>
                  <a:close/>
                  <a:moveTo>
                    <a:pt x="337" y="235"/>
                  </a:moveTo>
                  <a:cubicBezTo>
                    <a:pt x="337" y="233"/>
                    <a:pt x="338" y="232"/>
                    <a:pt x="338" y="230"/>
                  </a:cubicBezTo>
                  <a:cubicBezTo>
                    <a:pt x="338" y="232"/>
                    <a:pt x="337" y="233"/>
                    <a:pt x="337" y="235"/>
                  </a:cubicBezTo>
                  <a:cubicBezTo>
                    <a:pt x="337" y="235"/>
                    <a:pt x="336" y="236"/>
                    <a:pt x="336" y="237"/>
                  </a:cubicBezTo>
                  <a:cubicBezTo>
                    <a:pt x="336" y="236"/>
                    <a:pt x="337" y="236"/>
                    <a:pt x="337" y="235"/>
                  </a:cubicBezTo>
                  <a:close/>
                  <a:moveTo>
                    <a:pt x="319" y="259"/>
                  </a:moveTo>
                  <a:cubicBezTo>
                    <a:pt x="319" y="258"/>
                    <a:pt x="320" y="258"/>
                    <a:pt x="320" y="258"/>
                  </a:cubicBezTo>
                  <a:cubicBezTo>
                    <a:pt x="322" y="255"/>
                    <a:pt x="324" y="251"/>
                    <a:pt x="325" y="247"/>
                  </a:cubicBezTo>
                  <a:cubicBezTo>
                    <a:pt x="325" y="247"/>
                    <a:pt x="325" y="248"/>
                    <a:pt x="325" y="248"/>
                  </a:cubicBezTo>
                  <a:cubicBezTo>
                    <a:pt x="325" y="248"/>
                    <a:pt x="325" y="248"/>
                    <a:pt x="325" y="249"/>
                  </a:cubicBezTo>
                  <a:cubicBezTo>
                    <a:pt x="325" y="250"/>
                    <a:pt x="325" y="250"/>
                    <a:pt x="326" y="251"/>
                  </a:cubicBezTo>
                  <a:cubicBezTo>
                    <a:pt x="326" y="251"/>
                    <a:pt x="327" y="251"/>
                    <a:pt x="328" y="250"/>
                  </a:cubicBezTo>
                  <a:cubicBezTo>
                    <a:pt x="327" y="252"/>
                    <a:pt x="325" y="253"/>
                    <a:pt x="324" y="255"/>
                  </a:cubicBezTo>
                  <a:cubicBezTo>
                    <a:pt x="323" y="256"/>
                    <a:pt x="321" y="257"/>
                    <a:pt x="319" y="259"/>
                  </a:cubicBezTo>
                  <a:cubicBezTo>
                    <a:pt x="319" y="259"/>
                    <a:pt x="319" y="259"/>
                    <a:pt x="319" y="259"/>
                  </a:cubicBezTo>
                  <a:close/>
                  <a:moveTo>
                    <a:pt x="333" y="243"/>
                  </a:moveTo>
                  <a:cubicBezTo>
                    <a:pt x="333" y="243"/>
                    <a:pt x="333" y="243"/>
                    <a:pt x="333" y="243"/>
                  </a:cubicBezTo>
                  <a:cubicBezTo>
                    <a:pt x="332" y="245"/>
                    <a:pt x="331" y="247"/>
                    <a:pt x="329" y="249"/>
                  </a:cubicBezTo>
                  <a:cubicBezTo>
                    <a:pt x="330" y="248"/>
                    <a:pt x="333" y="243"/>
                    <a:pt x="333" y="243"/>
                  </a:cubicBezTo>
                  <a:close/>
                  <a:moveTo>
                    <a:pt x="307" y="270"/>
                  </a:moveTo>
                  <a:cubicBezTo>
                    <a:pt x="308" y="267"/>
                    <a:pt x="310" y="266"/>
                    <a:pt x="312" y="264"/>
                  </a:cubicBezTo>
                  <a:cubicBezTo>
                    <a:pt x="310" y="266"/>
                    <a:pt x="308" y="267"/>
                    <a:pt x="307" y="270"/>
                  </a:cubicBezTo>
                  <a:cubicBezTo>
                    <a:pt x="307" y="271"/>
                    <a:pt x="307" y="271"/>
                    <a:pt x="307" y="271"/>
                  </a:cubicBezTo>
                  <a:cubicBezTo>
                    <a:pt x="307" y="271"/>
                    <a:pt x="307" y="271"/>
                    <a:pt x="307" y="270"/>
                  </a:cubicBezTo>
                  <a:close/>
                  <a:moveTo>
                    <a:pt x="302" y="300"/>
                  </a:moveTo>
                  <a:cubicBezTo>
                    <a:pt x="302" y="301"/>
                    <a:pt x="302" y="302"/>
                    <a:pt x="301" y="302"/>
                  </a:cubicBezTo>
                  <a:cubicBezTo>
                    <a:pt x="302" y="302"/>
                    <a:pt x="302" y="301"/>
                    <a:pt x="302" y="300"/>
                  </a:cubicBezTo>
                  <a:close/>
                  <a:moveTo>
                    <a:pt x="297" y="309"/>
                  </a:moveTo>
                  <a:cubicBezTo>
                    <a:pt x="298" y="308"/>
                    <a:pt x="298" y="307"/>
                    <a:pt x="299" y="306"/>
                  </a:cubicBezTo>
                  <a:cubicBezTo>
                    <a:pt x="298" y="307"/>
                    <a:pt x="298" y="308"/>
                    <a:pt x="297" y="309"/>
                  </a:cubicBezTo>
                  <a:cubicBezTo>
                    <a:pt x="297" y="309"/>
                    <a:pt x="295" y="313"/>
                    <a:pt x="294" y="313"/>
                  </a:cubicBezTo>
                  <a:cubicBezTo>
                    <a:pt x="295" y="313"/>
                    <a:pt x="297" y="309"/>
                    <a:pt x="297" y="309"/>
                  </a:cubicBezTo>
                  <a:close/>
                  <a:moveTo>
                    <a:pt x="289" y="334"/>
                  </a:moveTo>
                  <a:cubicBezTo>
                    <a:pt x="290" y="327"/>
                    <a:pt x="290" y="320"/>
                    <a:pt x="294" y="313"/>
                  </a:cubicBezTo>
                  <a:cubicBezTo>
                    <a:pt x="294" y="313"/>
                    <a:pt x="294" y="313"/>
                    <a:pt x="294" y="313"/>
                  </a:cubicBezTo>
                  <a:cubicBezTo>
                    <a:pt x="290" y="320"/>
                    <a:pt x="290" y="327"/>
                    <a:pt x="289" y="334"/>
                  </a:cubicBezTo>
                  <a:cubicBezTo>
                    <a:pt x="288" y="336"/>
                    <a:pt x="288" y="338"/>
                    <a:pt x="288" y="341"/>
                  </a:cubicBezTo>
                  <a:cubicBezTo>
                    <a:pt x="288" y="339"/>
                    <a:pt x="288" y="336"/>
                    <a:pt x="289" y="334"/>
                  </a:cubicBezTo>
                  <a:close/>
                  <a:moveTo>
                    <a:pt x="375" y="228"/>
                  </a:moveTo>
                  <a:cubicBezTo>
                    <a:pt x="375" y="228"/>
                    <a:pt x="376" y="226"/>
                    <a:pt x="378" y="225"/>
                  </a:cubicBezTo>
                  <a:cubicBezTo>
                    <a:pt x="375" y="227"/>
                    <a:pt x="373" y="229"/>
                    <a:pt x="371" y="232"/>
                  </a:cubicBezTo>
                  <a:cubicBezTo>
                    <a:pt x="371" y="232"/>
                    <a:pt x="371" y="233"/>
                    <a:pt x="371" y="234"/>
                  </a:cubicBezTo>
                  <a:cubicBezTo>
                    <a:pt x="371" y="233"/>
                    <a:pt x="371" y="232"/>
                    <a:pt x="371" y="232"/>
                  </a:cubicBezTo>
                  <a:cubicBezTo>
                    <a:pt x="371" y="232"/>
                    <a:pt x="372" y="229"/>
                    <a:pt x="372" y="229"/>
                  </a:cubicBezTo>
                  <a:cubicBezTo>
                    <a:pt x="372" y="229"/>
                    <a:pt x="372" y="228"/>
                    <a:pt x="373" y="227"/>
                  </a:cubicBezTo>
                  <a:cubicBezTo>
                    <a:pt x="373" y="228"/>
                    <a:pt x="373" y="228"/>
                    <a:pt x="373" y="228"/>
                  </a:cubicBezTo>
                  <a:cubicBezTo>
                    <a:pt x="373" y="228"/>
                    <a:pt x="374" y="228"/>
                    <a:pt x="375" y="228"/>
                  </a:cubicBezTo>
                  <a:close/>
                  <a:moveTo>
                    <a:pt x="370" y="235"/>
                  </a:moveTo>
                  <a:cubicBezTo>
                    <a:pt x="370" y="235"/>
                    <a:pt x="370" y="235"/>
                    <a:pt x="370" y="235"/>
                  </a:cubicBezTo>
                  <a:cubicBezTo>
                    <a:pt x="370" y="235"/>
                    <a:pt x="370" y="235"/>
                    <a:pt x="370" y="235"/>
                  </a:cubicBezTo>
                  <a:cubicBezTo>
                    <a:pt x="370" y="235"/>
                    <a:pt x="370" y="235"/>
                    <a:pt x="370" y="235"/>
                  </a:cubicBezTo>
                  <a:close/>
                  <a:moveTo>
                    <a:pt x="355" y="276"/>
                  </a:moveTo>
                  <a:cubicBezTo>
                    <a:pt x="355" y="276"/>
                    <a:pt x="359" y="262"/>
                    <a:pt x="359" y="262"/>
                  </a:cubicBezTo>
                  <a:cubicBezTo>
                    <a:pt x="362" y="253"/>
                    <a:pt x="362" y="253"/>
                    <a:pt x="362" y="253"/>
                  </a:cubicBezTo>
                  <a:cubicBezTo>
                    <a:pt x="363" y="249"/>
                    <a:pt x="365" y="246"/>
                    <a:pt x="366" y="242"/>
                  </a:cubicBezTo>
                  <a:cubicBezTo>
                    <a:pt x="364" y="246"/>
                    <a:pt x="363" y="249"/>
                    <a:pt x="362" y="253"/>
                  </a:cubicBezTo>
                  <a:cubicBezTo>
                    <a:pt x="359" y="262"/>
                    <a:pt x="359" y="262"/>
                    <a:pt x="359" y="262"/>
                  </a:cubicBezTo>
                  <a:cubicBezTo>
                    <a:pt x="359" y="262"/>
                    <a:pt x="359" y="265"/>
                    <a:pt x="359" y="265"/>
                  </a:cubicBezTo>
                  <a:cubicBezTo>
                    <a:pt x="358" y="265"/>
                    <a:pt x="358" y="265"/>
                    <a:pt x="358" y="265"/>
                  </a:cubicBezTo>
                  <a:cubicBezTo>
                    <a:pt x="358" y="266"/>
                    <a:pt x="359" y="267"/>
                    <a:pt x="359" y="267"/>
                  </a:cubicBezTo>
                  <a:cubicBezTo>
                    <a:pt x="360" y="268"/>
                    <a:pt x="362" y="267"/>
                    <a:pt x="363" y="266"/>
                  </a:cubicBezTo>
                  <a:cubicBezTo>
                    <a:pt x="363" y="266"/>
                    <a:pt x="363" y="266"/>
                    <a:pt x="363" y="266"/>
                  </a:cubicBezTo>
                  <a:cubicBezTo>
                    <a:pt x="360" y="269"/>
                    <a:pt x="357" y="273"/>
                    <a:pt x="355" y="276"/>
                  </a:cubicBezTo>
                  <a:cubicBezTo>
                    <a:pt x="355" y="276"/>
                    <a:pt x="355" y="278"/>
                    <a:pt x="354" y="278"/>
                  </a:cubicBezTo>
                  <a:cubicBezTo>
                    <a:pt x="355" y="278"/>
                    <a:pt x="355" y="276"/>
                    <a:pt x="355" y="276"/>
                  </a:cubicBezTo>
                  <a:close/>
                  <a:moveTo>
                    <a:pt x="647" y="186"/>
                  </a:moveTo>
                  <a:cubicBezTo>
                    <a:pt x="647" y="185"/>
                    <a:pt x="647" y="183"/>
                    <a:pt x="647" y="182"/>
                  </a:cubicBezTo>
                  <a:cubicBezTo>
                    <a:pt x="647" y="181"/>
                    <a:pt x="647" y="180"/>
                    <a:pt x="647" y="179"/>
                  </a:cubicBezTo>
                  <a:cubicBezTo>
                    <a:pt x="647" y="179"/>
                    <a:pt x="647" y="186"/>
                    <a:pt x="647" y="186"/>
                  </a:cubicBezTo>
                  <a:cubicBezTo>
                    <a:pt x="648" y="188"/>
                    <a:pt x="648" y="189"/>
                    <a:pt x="648" y="190"/>
                  </a:cubicBezTo>
                  <a:cubicBezTo>
                    <a:pt x="648" y="189"/>
                    <a:pt x="648" y="188"/>
                    <a:pt x="647" y="186"/>
                  </a:cubicBezTo>
                  <a:close/>
                  <a:moveTo>
                    <a:pt x="649" y="191"/>
                  </a:moveTo>
                  <a:cubicBezTo>
                    <a:pt x="650" y="193"/>
                    <a:pt x="650" y="194"/>
                    <a:pt x="651" y="195"/>
                  </a:cubicBezTo>
                  <a:cubicBezTo>
                    <a:pt x="651" y="195"/>
                    <a:pt x="651" y="195"/>
                    <a:pt x="651" y="195"/>
                  </a:cubicBezTo>
                  <a:cubicBezTo>
                    <a:pt x="650" y="194"/>
                    <a:pt x="650" y="193"/>
                    <a:pt x="649" y="191"/>
                  </a:cubicBezTo>
                  <a:close/>
                  <a:moveTo>
                    <a:pt x="395" y="236"/>
                  </a:moveTo>
                  <a:cubicBezTo>
                    <a:pt x="395" y="236"/>
                    <a:pt x="395" y="236"/>
                    <a:pt x="395" y="236"/>
                  </a:cubicBezTo>
                  <a:cubicBezTo>
                    <a:pt x="395" y="236"/>
                    <a:pt x="395" y="236"/>
                    <a:pt x="395" y="236"/>
                  </a:cubicBezTo>
                  <a:cubicBezTo>
                    <a:pt x="395" y="236"/>
                    <a:pt x="394" y="236"/>
                    <a:pt x="393" y="236"/>
                  </a:cubicBezTo>
                  <a:cubicBezTo>
                    <a:pt x="394" y="236"/>
                    <a:pt x="395" y="236"/>
                    <a:pt x="395" y="236"/>
                  </a:cubicBezTo>
                  <a:close/>
                  <a:moveTo>
                    <a:pt x="389" y="238"/>
                  </a:moveTo>
                  <a:cubicBezTo>
                    <a:pt x="390" y="237"/>
                    <a:pt x="391" y="236"/>
                    <a:pt x="392" y="236"/>
                  </a:cubicBezTo>
                  <a:cubicBezTo>
                    <a:pt x="391" y="236"/>
                    <a:pt x="390" y="237"/>
                    <a:pt x="389" y="238"/>
                  </a:cubicBezTo>
                  <a:cubicBezTo>
                    <a:pt x="389" y="238"/>
                    <a:pt x="389" y="238"/>
                    <a:pt x="389" y="238"/>
                  </a:cubicBezTo>
                  <a:cubicBezTo>
                    <a:pt x="389" y="238"/>
                    <a:pt x="389" y="238"/>
                    <a:pt x="389" y="238"/>
                  </a:cubicBezTo>
                  <a:close/>
                  <a:moveTo>
                    <a:pt x="388" y="239"/>
                  </a:moveTo>
                  <a:cubicBezTo>
                    <a:pt x="388" y="240"/>
                    <a:pt x="388" y="241"/>
                    <a:pt x="388" y="241"/>
                  </a:cubicBezTo>
                  <a:cubicBezTo>
                    <a:pt x="388" y="241"/>
                    <a:pt x="388" y="240"/>
                    <a:pt x="388" y="239"/>
                  </a:cubicBezTo>
                  <a:close/>
                  <a:moveTo>
                    <a:pt x="388" y="242"/>
                  </a:moveTo>
                  <a:cubicBezTo>
                    <a:pt x="387" y="243"/>
                    <a:pt x="387" y="245"/>
                    <a:pt x="386" y="245"/>
                  </a:cubicBezTo>
                  <a:cubicBezTo>
                    <a:pt x="386" y="245"/>
                    <a:pt x="386" y="246"/>
                    <a:pt x="386" y="246"/>
                  </a:cubicBezTo>
                  <a:cubicBezTo>
                    <a:pt x="386" y="245"/>
                    <a:pt x="388" y="242"/>
                    <a:pt x="388" y="242"/>
                  </a:cubicBezTo>
                  <a:close/>
                  <a:moveTo>
                    <a:pt x="354" y="279"/>
                  </a:moveTo>
                  <a:cubicBezTo>
                    <a:pt x="354" y="281"/>
                    <a:pt x="350" y="289"/>
                    <a:pt x="349" y="292"/>
                  </a:cubicBezTo>
                  <a:cubicBezTo>
                    <a:pt x="349" y="292"/>
                    <a:pt x="349" y="292"/>
                    <a:pt x="349" y="292"/>
                  </a:cubicBezTo>
                  <a:cubicBezTo>
                    <a:pt x="351" y="288"/>
                    <a:pt x="353" y="284"/>
                    <a:pt x="354" y="279"/>
                  </a:cubicBezTo>
                  <a:close/>
                  <a:moveTo>
                    <a:pt x="343" y="301"/>
                  </a:moveTo>
                  <a:cubicBezTo>
                    <a:pt x="342" y="302"/>
                    <a:pt x="341" y="304"/>
                    <a:pt x="340" y="306"/>
                  </a:cubicBezTo>
                  <a:cubicBezTo>
                    <a:pt x="341" y="304"/>
                    <a:pt x="342" y="302"/>
                    <a:pt x="343" y="301"/>
                  </a:cubicBezTo>
                  <a:close/>
                  <a:moveTo>
                    <a:pt x="336" y="319"/>
                  </a:moveTo>
                  <a:cubicBezTo>
                    <a:pt x="336" y="320"/>
                    <a:pt x="336" y="321"/>
                    <a:pt x="335" y="322"/>
                  </a:cubicBezTo>
                  <a:cubicBezTo>
                    <a:pt x="335" y="322"/>
                    <a:pt x="335" y="322"/>
                    <a:pt x="335" y="322"/>
                  </a:cubicBezTo>
                  <a:cubicBezTo>
                    <a:pt x="336" y="321"/>
                    <a:pt x="336" y="320"/>
                    <a:pt x="336" y="319"/>
                  </a:cubicBezTo>
                  <a:close/>
                  <a:moveTo>
                    <a:pt x="334" y="330"/>
                  </a:moveTo>
                  <a:cubicBezTo>
                    <a:pt x="334" y="330"/>
                    <a:pt x="334" y="330"/>
                    <a:pt x="334" y="330"/>
                  </a:cubicBezTo>
                  <a:cubicBezTo>
                    <a:pt x="333" y="336"/>
                    <a:pt x="331" y="340"/>
                    <a:pt x="328" y="344"/>
                  </a:cubicBezTo>
                  <a:cubicBezTo>
                    <a:pt x="331" y="340"/>
                    <a:pt x="333" y="336"/>
                    <a:pt x="334" y="330"/>
                  </a:cubicBezTo>
                  <a:close/>
                  <a:moveTo>
                    <a:pt x="326" y="348"/>
                  </a:moveTo>
                  <a:cubicBezTo>
                    <a:pt x="325" y="350"/>
                    <a:pt x="324" y="352"/>
                    <a:pt x="323" y="354"/>
                  </a:cubicBezTo>
                  <a:cubicBezTo>
                    <a:pt x="324" y="352"/>
                    <a:pt x="325" y="350"/>
                    <a:pt x="326" y="348"/>
                  </a:cubicBezTo>
                  <a:close/>
                  <a:moveTo>
                    <a:pt x="400" y="268"/>
                  </a:moveTo>
                  <a:cubicBezTo>
                    <a:pt x="400" y="268"/>
                    <a:pt x="400" y="268"/>
                    <a:pt x="400" y="268"/>
                  </a:cubicBezTo>
                  <a:cubicBezTo>
                    <a:pt x="400" y="268"/>
                    <a:pt x="400" y="268"/>
                    <a:pt x="400" y="268"/>
                  </a:cubicBezTo>
                  <a:cubicBezTo>
                    <a:pt x="400" y="268"/>
                    <a:pt x="400" y="269"/>
                    <a:pt x="400" y="269"/>
                  </a:cubicBezTo>
                  <a:cubicBezTo>
                    <a:pt x="400" y="269"/>
                    <a:pt x="400" y="268"/>
                    <a:pt x="400" y="268"/>
                  </a:cubicBezTo>
                  <a:close/>
                  <a:moveTo>
                    <a:pt x="363" y="303"/>
                  </a:moveTo>
                  <a:cubicBezTo>
                    <a:pt x="363" y="304"/>
                    <a:pt x="363" y="305"/>
                    <a:pt x="363" y="306"/>
                  </a:cubicBezTo>
                  <a:cubicBezTo>
                    <a:pt x="363" y="310"/>
                    <a:pt x="364" y="313"/>
                    <a:pt x="365" y="316"/>
                  </a:cubicBezTo>
                  <a:cubicBezTo>
                    <a:pt x="364" y="313"/>
                    <a:pt x="363" y="310"/>
                    <a:pt x="363" y="306"/>
                  </a:cubicBezTo>
                  <a:cubicBezTo>
                    <a:pt x="363" y="305"/>
                    <a:pt x="363" y="304"/>
                    <a:pt x="363" y="303"/>
                  </a:cubicBezTo>
                  <a:cubicBezTo>
                    <a:pt x="363" y="303"/>
                    <a:pt x="363" y="303"/>
                    <a:pt x="363" y="303"/>
                  </a:cubicBezTo>
                  <a:close/>
                  <a:moveTo>
                    <a:pt x="360" y="348"/>
                  </a:moveTo>
                  <a:cubicBezTo>
                    <a:pt x="366" y="331"/>
                    <a:pt x="366" y="331"/>
                    <a:pt x="366" y="331"/>
                  </a:cubicBezTo>
                  <a:cubicBezTo>
                    <a:pt x="366" y="328"/>
                    <a:pt x="366" y="328"/>
                    <a:pt x="366" y="328"/>
                  </a:cubicBezTo>
                  <a:cubicBezTo>
                    <a:pt x="366" y="327"/>
                    <a:pt x="366" y="327"/>
                    <a:pt x="366" y="327"/>
                  </a:cubicBezTo>
                  <a:cubicBezTo>
                    <a:pt x="366" y="323"/>
                    <a:pt x="366" y="320"/>
                    <a:pt x="365" y="316"/>
                  </a:cubicBezTo>
                  <a:cubicBezTo>
                    <a:pt x="365" y="316"/>
                    <a:pt x="366" y="320"/>
                    <a:pt x="366" y="320"/>
                  </a:cubicBezTo>
                  <a:cubicBezTo>
                    <a:pt x="366" y="321"/>
                    <a:pt x="366" y="321"/>
                    <a:pt x="367" y="322"/>
                  </a:cubicBezTo>
                  <a:cubicBezTo>
                    <a:pt x="368" y="322"/>
                    <a:pt x="369" y="321"/>
                    <a:pt x="369" y="321"/>
                  </a:cubicBezTo>
                  <a:cubicBezTo>
                    <a:pt x="370" y="321"/>
                    <a:pt x="370" y="321"/>
                    <a:pt x="370" y="320"/>
                  </a:cubicBezTo>
                  <a:cubicBezTo>
                    <a:pt x="370" y="321"/>
                    <a:pt x="360" y="348"/>
                    <a:pt x="360" y="348"/>
                  </a:cubicBezTo>
                  <a:cubicBezTo>
                    <a:pt x="360" y="348"/>
                    <a:pt x="358" y="350"/>
                    <a:pt x="357" y="352"/>
                  </a:cubicBezTo>
                  <a:cubicBezTo>
                    <a:pt x="358" y="350"/>
                    <a:pt x="360" y="348"/>
                    <a:pt x="360" y="348"/>
                  </a:cubicBezTo>
                  <a:close/>
                  <a:moveTo>
                    <a:pt x="391" y="280"/>
                  </a:moveTo>
                  <a:cubicBezTo>
                    <a:pt x="391" y="280"/>
                    <a:pt x="390" y="281"/>
                    <a:pt x="390" y="281"/>
                  </a:cubicBezTo>
                  <a:cubicBezTo>
                    <a:pt x="390" y="281"/>
                    <a:pt x="391" y="280"/>
                    <a:pt x="391" y="280"/>
                  </a:cubicBezTo>
                  <a:close/>
                  <a:moveTo>
                    <a:pt x="411" y="276"/>
                  </a:moveTo>
                  <a:cubicBezTo>
                    <a:pt x="410" y="277"/>
                    <a:pt x="408" y="279"/>
                    <a:pt x="406" y="280"/>
                  </a:cubicBezTo>
                  <a:cubicBezTo>
                    <a:pt x="408" y="279"/>
                    <a:pt x="409" y="277"/>
                    <a:pt x="411" y="276"/>
                  </a:cubicBezTo>
                  <a:close/>
                  <a:moveTo>
                    <a:pt x="378" y="298"/>
                  </a:moveTo>
                  <a:cubicBezTo>
                    <a:pt x="378" y="298"/>
                    <a:pt x="380" y="295"/>
                    <a:pt x="380" y="295"/>
                  </a:cubicBezTo>
                  <a:cubicBezTo>
                    <a:pt x="380" y="293"/>
                    <a:pt x="381" y="291"/>
                    <a:pt x="382" y="291"/>
                  </a:cubicBezTo>
                  <a:cubicBezTo>
                    <a:pt x="384" y="288"/>
                    <a:pt x="386" y="285"/>
                    <a:pt x="388" y="283"/>
                  </a:cubicBezTo>
                  <a:cubicBezTo>
                    <a:pt x="388" y="284"/>
                    <a:pt x="388" y="284"/>
                    <a:pt x="388" y="285"/>
                  </a:cubicBezTo>
                  <a:cubicBezTo>
                    <a:pt x="388" y="285"/>
                    <a:pt x="388" y="285"/>
                    <a:pt x="388" y="286"/>
                  </a:cubicBezTo>
                  <a:cubicBezTo>
                    <a:pt x="388" y="286"/>
                    <a:pt x="389" y="287"/>
                    <a:pt x="390" y="286"/>
                  </a:cubicBezTo>
                  <a:cubicBezTo>
                    <a:pt x="394" y="285"/>
                    <a:pt x="394" y="285"/>
                    <a:pt x="394" y="285"/>
                  </a:cubicBezTo>
                  <a:cubicBezTo>
                    <a:pt x="396" y="285"/>
                    <a:pt x="398" y="284"/>
                    <a:pt x="401" y="284"/>
                  </a:cubicBezTo>
                  <a:cubicBezTo>
                    <a:pt x="398" y="284"/>
                    <a:pt x="396" y="285"/>
                    <a:pt x="394" y="285"/>
                  </a:cubicBezTo>
                  <a:cubicBezTo>
                    <a:pt x="390" y="286"/>
                    <a:pt x="386" y="287"/>
                    <a:pt x="382" y="290"/>
                  </a:cubicBezTo>
                  <a:cubicBezTo>
                    <a:pt x="380" y="293"/>
                    <a:pt x="379" y="296"/>
                    <a:pt x="378" y="298"/>
                  </a:cubicBezTo>
                  <a:cubicBezTo>
                    <a:pt x="378" y="298"/>
                    <a:pt x="378" y="298"/>
                    <a:pt x="378" y="298"/>
                  </a:cubicBezTo>
                  <a:close/>
                  <a:moveTo>
                    <a:pt x="355" y="357"/>
                  </a:moveTo>
                  <a:cubicBezTo>
                    <a:pt x="355" y="358"/>
                    <a:pt x="354" y="358"/>
                    <a:pt x="354" y="359"/>
                  </a:cubicBezTo>
                  <a:cubicBezTo>
                    <a:pt x="354" y="358"/>
                    <a:pt x="355" y="358"/>
                    <a:pt x="355" y="357"/>
                  </a:cubicBezTo>
                  <a:close/>
                  <a:moveTo>
                    <a:pt x="428" y="281"/>
                  </a:moveTo>
                  <a:cubicBezTo>
                    <a:pt x="427" y="283"/>
                    <a:pt x="425" y="285"/>
                    <a:pt x="424" y="287"/>
                  </a:cubicBezTo>
                  <a:cubicBezTo>
                    <a:pt x="425" y="285"/>
                    <a:pt x="427" y="283"/>
                    <a:pt x="428" y="281"/>
                  </a:cubicBezTo>
                  <a:close/>
                  <a:moveTo>
                    <a:pt x="420" y="293"/>
                  </a:moveTo>
                  <a:cubicBezTo>
                    <a:pt x="421" y="292"/>
                    <a:pt x="422" y="290"/>
                    <a:pt x="423" y="289"/>
                  </a:cubicBezTo>
                  <a:cubicBezTo>
                    <a:pt x="422" y="290"/>
                    <a:pt x="421" y="292"/>
                    <a:pt x="420" y="293"/>
                  </a:cubicBezTo>
                  <a:close/>
                  <a:moveTo>
                    <a:pt x="572" y="273"/>
                  </a:moveTo>
                  <a:cubicBezTo>
                    <a:pt x="572" y="273"/>
                    <a:pt x="572" y="272"/>
                    <a:pt x="572" y="270"/>
                  </a:cubicBezTo>
                  <a:cubicBezTo>
                    <a:pt x="572" y="272"/>
                    <a:pt x="572" y="273"/>
                    <a:pt x="572" y="273"/>
                  </a:cubicBezTo>
                  <a:cubicBezTo>
                    <a:pt x="573" y="275"/>
                    <a:pt x="573" y="278"/>
                    <a:pt x="573" y="280"/>
                  </a:cubicBezTo>
                  <a:cubicBezTo>
                    <a:pt x="573" y="278"/>
                    <a:pt x="573" y="275"/>
                    <a:pt x="572" y="273"/>
                  </a:cubicBezTo>
                  <a:close/>
                  <a:moveTo>
                    <a:pt x="416" y="311"/>
                  </a:moveTo>
                  <a:cubicBezTo>
                    <a:pt x="416" y="311"/>
                    <a:pt x="416" y="310"/>
                    <a:pt x="416" y="310"/>
                  </a:cubicBezTo>
                  <a:cubicBezTo>
                    <a:pt x="416" y="310"/>
                    <a:pt x="417" y="305"/>
                    <a:pt x="417" y="305"/>
                  </a:cubicBezTo>
                  <a:cubicBezTo>
                    <a:pt x="417" y="305"/>
                    <a:pt x="418" y="302"/>
                    <a:pt x="418" y="300"/>
                  </a:cubicBezTo>
                  <a:cubicBezTo>
                    <a:pt x="418" y="300"/>
                    <a:pt x="418" y="300"/>
                    <a:pt x="418" y="300"/>
                  </a:cubicBezTo>
                  <a:cubicBezTo>
                    <a:pt x="418" y="300"/>
                    <a:pt x="418" y="300"/>
                    <a:pt x="418" y="300"/>
                  </a:cubicBezTo>
                  <a:cubicBezTo>
                    <a:pt x="419" y="303"/>
                    <a:pt x="420" y="303"/>
                    <a:pt x="420" y="303"/>
                  </a:cubicBezTo>
                  <a:cubicBezTo>
                    <a:pt x="420" y="303"/>
                    <a:pt x="421" y="303"/>
                    <a:pt x="422" y="303"/>
                  </a:cubicBezTo>
                  <a:cubicBezTo>
                    <a:pt x="422" y="302"/>
                    <a:pt x="423" y="302"/>
                    <a:pt x="423" y="302"/>
                  </a:cubicBezTo>
                  <a:cubicBezTo>
                    <a:pt x="420" y="304"/>
                    <a:pt x="419" y="306"/>
                    <a:pt x="416" y="310"/>
                  </a:cubicBezTo>
                  <a:cubicBezTo>
                    <a:pt x="416" y="312"/>
                    <a:pt x="415" y="314"/>
                    <a:pt x="414" y="316"/>
                  </a:cubicBezTo>
                  <a:cubicBezTo>
                    <a:pt x="415" y="314"/>
                    <a:pt x="415" y="313"/>
                    <a:pt x="416" y="311"/>
                  </a:cubicBezTo>
                  <a:close/>
                  <a:moveTo>
                    <a:pt x="428" y="300"/>
                  </a:moveTo>
                  <a:cubicBezTo>
                    <a:pt x="428" y="300"/>
                    <a:pt x="428" y="300"/>
                    <a:pt x="428" y="300"/>
                  </a:cubicBezTo>
                  <a:cubicBezTo>
                    <a:pt x="428" y="300"/>
                    <a:pt x="428" y="300"/>
                    <a:pt x="428" y="300"/>
                  </a:cubicBezTo>
                  <a:cubicBezTo>
                    <a:pt x="427" y="300"/>
                    <a:pt x="425" y="301"/>
                    <a:pt x="424" y="301"/>
                  </a:cubicBezTo>
                  <a:cubicBezTo>
                    <a:pt x="425" y="301"/>
                    <a:pt x="427" y="300"/>
                    <a:pt x="428" y="300"/>
                  </a:cubicBezTo>
                  <a:close/>
                  <a:moveTo>
                    <a:pt x="412" y="321"/>
                  </a:moveTo>
                  <a:cubicBezTo>
                    <a:pt x="412" y="321"/>
                    <a:pt x="412" y="321"/>
                    <a:pt x="412" y="321"/>
                  </a:cubicBezTo>
                  <a:cubicBezTo>
                    <a:pt x="412" y="321"/>
                    <a:pt x="412" y="321"/>
                    <a:pt x="412" y="321"/>
                  </a:cubicBezTo>
                  <a:cubicBezTo>
                    <a:pt x="412" y="321"/>
                    <a:pt x="412" y="321"/>
                    <a:pt x="412" y="322"/>
                  </a:cubicBezTo>
                  <a:cubicBezTo>
                    <a:pt x="412" y="321"/>
                    <a:pt x="412" y="321"/>
                    <a:pt x="412" y="321"/>
                  </a:cubicBezTo>
                  <a:close/>
                  <a:moveTo>
                    <a:pt x="396" y="368"/>
                  </a:moveTo>
                  <a:cubicBezTo>
                    <a:pt x="396" y="365"/>
                    <a:pt x="397" y="361"/>
                    <a:pt x="397" y="358"/>
                  </a:cubicBezTo>
                  <a:cubicBezTo>
                    <a:pt x="399" y="348"/>
                    <a:pt x="403" y="338"/>
                    <a:pt x="408" y="329"/>
                  </a:cubicBezTo>
                  <a:cubicBezTo>
                    <a:pt x="403" y="338"/>
                    <a:pt x="399" y="348"/>
                    <a:pt x="397" y="358"/>
                  </a:cubicBezTo>
                  <a:cubicBezTo>
                    <a:pt x="397" y="361"/>
                    <a:pt x="396" y="365"/>
                    <a:pt x="396" y="368"/>
                  </a:cubicBezTo>
                  <a:cubicBezTo>
                    <a:pt x="396" y="368"/>
                    <a:pt x="396" y="368"/>
                    <a:pt x="396" y="368"/>
                  </a:cubicBezTo>
                  <a:close/>
                  <a:moveTo>
                    <a:pt x="397" y="380"/>
                  </a:moveTo>
                  <a:cubicBezTo>
                    <a:pt x="397" y="378"/>
                    <a:pt x="397" y="376"/>
                    <a:pt x="397" y="374"/>
                  </a:cubicBezTo>
                  <a:cubicBezTo>
                    <a:pt x="397" y="376"/>
                    <a:pt x="397" y="378"/>
                    <a:pt x="397" y="380"/>
                  </a:cubicBezTo>
                  <a:cubicBezTo>
                    <a:pt x="397" y="380"/>
                    <a:pt x="397" y="380"/>
                    <a:pt x="397" y="380"/>
                  </a:cubicBezTo>
                  <a:cubicBezTo>
                    <a:pt x="397" y="380"/>
                    <a:pt x="397" y="380"/>
                    <a:pt x="397" y="380"/>
                  </a:cubicBezTo>
                  <a:close/>
                  <a:moveTo>
                    <a:pt x="429" y="384"/>
                  </a:moveTo>
                  <a:cubicBezTo>
                    <a:pt x="429" y="377"/>
                    <a:pt x="430" y="370"/>
                    <a:pt x="432" y="363"/>
                  </a:cubicBezTo>
                  <a:cubicBezTo>
                    <a:pt x="433" y="357"/>
                    <a:pt x="433" y="350"/>
                    <a:pt x="433" y="344"/>
                  </a:cubicBezTo>
                  <a:cubicBezTo>
                    <a:pt x="433" y="344"/>
                    <a:pt x="433" y="344"/>
                    <a:pt x="433" y="344"/>
                  </a:cubicBezTo>
                  <a:cubicBezTo>
                    <a:pt x="433" y="344"/>
                    <a:pt x="433" y="348"/>
                    <a:pt x="433" y="348"/>
                  </a:cubicBezTo>
                  <a:cubicBezTo>
                    <a:pt x="433" y="349"/>
                    <a:pt x="434" y="350"/>
                    <a:pt x="435" y="350"/>
                  </a:cubicBezTo>
                  <a:cubicBezTo>
                    <a:pt x="435" y="350"/>
                    <a:pt x="436" y="350"/>
                    <a:pt x="436" y="349"/>
                  </a:cubicBezTo>
                  <a:cubicBezTo>
                    <a:pt x="434" y="354"/>
                    <a:pt x="433" y="358"/>
                    <a:pt x="432" y="361"/>
                  </a:cubicBezTo>
                  <a:cubicBezTo>
                    <a:pt x="432" y="361"/>
                    <a:pt x="432" y="362"/>
                    <a:pt x="432" y="362"/>
                  </a:cubicBezTo>
                  <a:cubicBezTo>
                    <a:pt x="432" y="363"/>
                    <a:pt x="432" y="363"/>
                    <a:pt x="432" y="363"/>
                  </a:cubicBezTo>
                  <a:cubicBezTo>
                    <a:pt x="430" y="369"/>
                    <a:pt x="429" y="376"/>
                    <a:pt x="429" y="383"/>
                  </a:cubicBezTo>
                  <a:cubicBezTo>
                    <a:pt x="429" y="387"/>
                    <a:pt x="429" y="390"/>
                    <a:pt x="430" y="394"/>
                  </a:cubicBezTo>
                  <a:cubicBezTo>
                    <a:pt x="429" y="390"/>
                    <a:pt x="429" y="387"/>
                    <a:pt x="429" y="384"/>
                  </a:cubicBezTo>
                  <a:close/>
                  <a:moveTo>
                    <a:pt x="611" y="247"/>
                  </a:moveTo>
                  <a:cubicBezTo>
                    <a:pt x="611" y="247"/>
                    <a:pt x="612" y="247"/>
                    <a:pt x="612" y="247"/>
                  </a:cubicBezTo>
                  <a:cubicBezTo>
                    <a:pt x="612" y="247"/>
                    <a:pt x="612" y="248"/>
                    <a:pt x="612" y="248"/>
                  </a:cubicBezTo>
                  <a:cubicBezTo>
                    <a:pt x="612" y="248"/>
                    <a:pt x="612" y="247"/>
                    <a:pt x="611" y="247"/>
                  </a:cubicBezTo>
                  <a:close/>
                  <a:moveTo>
                    <a:pt x="616" y="253"/>
                  </a:moveTo>
                  <a:cubicBezTo>
                    <a:pt x="616" y="253"/>
                    <a:pt x="612" y="248"/>
                    <a:pt x="612" y="248"/>
                  </a:cubicBezTo>
                  <a:cubicBezTo>
                    <a:pt x="612" y="248"/>
                    <a:pt x="616" y="253"/>
                    <a:pt x="616" y="253"/>
                  </a:cubicBezTo>
                  <a:cubicBezTo>
                    <a:pt x="616" y="253"/>
                    <a:pt x="616" y="253"/>
                    <a:pt x="616" y="254"/>
                  </a:cubicBezTo>
                  <a:cubicBezTo>
                    <a:pt x="616" y="253"/>
                    <a:pt x="616" y="253"/>
                    <a:pt x="616" y="253"/>
                  </a:cubicBezTo>
                  <a:close/>
                  <a:moveTo>
                    <a:pt x="583" y="277"/>
                  </a:moveTo>
                  <a:cubicBezTo>
                    <a:pt x="583" y="276"/>
                    <a:pt x="582" y="276"/>
                    <a:pt x="582" y="275"/>
                  </a:cubicBezTo>
                  <a:cubicBezTo>
                    <a:pt x="582" y="273"/>
                    <a:pt x="582" y="273"/>
                    <a:pt x="582" y="273"/>
                  </a:cubicBezTo>
                  <a:cubicBezTo>
                    <a:pt x="582" y="272"/>
                    <a:pt x="582" y="271"/>
                    <a:pt x="582" y="269"/>
                  </a:cubicBezTo>
                  <a:cubicBezTo>
                    <a:pt x="582" y="268"/>
                    <a:pt x="582" y="266"/>
                    <a:pt x="583" y="263"/>
                  </a:cubicBezTo>
                  <a:cubicBezTo>
                    <a:pt x="583" y="263"/>
                    <a:pt x="583" y="263"/>
                    <a:pt x="583" y="263"/>
                  </a:cubicBezTo>
                  <a:cubicBezTo>
                    <a:pt x="582" y="266"/>
                    <a:pt x="582" y="268"/>
                    <a:pt x="582" y="269"/>
                  </a:cubicBezTo>
                  <a:cubicBezTo>
                    <a:pt x="582" y="271"/>
                    <a:pt x="582" y="272"/>
                    <a:pt x="582" y="273"/>
                  </a:cubicBezTo>
                  <a:cubicBezTo>
                    <a:pt x="582" y="275"/>
                    <a:pt x="582" y="275"/>
                    <a:pt x="582" y="275"/>
                  </a:cubicBezTo>
                  <a:cubicBezTo>
                    <a:pt x="582" y="276"/>
                    <a:pt x="583" y="276"/>
                    <a:pt x="583" y="277"/>
                  </a:cubicBezTo>
                  <a:cubicBezTo>
                    <a:pt x="583" y="278"/>
                    <a:pt x="582" y="280"/>
                    <a:pt x="582" y="281"/>
                  </a:cubicBezTo>
                  <a:cubicBezTo>
                    <a:pt x="582" y="280"/>
                    <a:pt x="583" y="278"/>
                    <a:pt x="583" y="277"/>
                  </a:cubicBezTo>
                  <a:close/>
                  <a:moveTo>
                    <a:pt x="580" y="313"/>
                  </a:moveTo>
                  <a:cubicBezTo>
                    <a:pt x="578" y="309"/>
                    <a:pt x="578" y="305"/>
                    <a:pt x="577" y="301"/>
                  </a:cubicBezTo>
                  <a:cubicBezTo>
                    <a:pt x="577" y="301"/>
                    <a:pt x="577" y="300"/>
                    <a:pt x="577" y="300"/>
                  </a:cubicBezTo>
                  <a:cubicBezTo>
                    <a:pt x="577" y="296"/>
                    <a:pt x="577" y="293"/>
                    <a:pt x="576" y="289"/>
                  </a:cubicBezTo>
                  <a:cubicBezTo>
                    <a:pt x="576" y="289"/>
                    <a:pt x="577" y="292"/>
                    <a:pt x="577" y="292"/>
                  </a:cubicBezTo>
                  <a:cubicBezTo>
                    <a:pt x="577" y="293"/>
                    <a:pt x="577" y="294"/>
                    <a:pt x="578" y="294"/>
                  </a:cubicBezTo>
                  <a:cubicBezTo>
                    <a:pt x="579" y="294"/>
                    <a:pt x="579" y="293"/>
                    <a:pt x="579" y="292"/>
                  </a:cubicBezTo>
                  <a:cubicBezTo>
                    <a:pt x="579" y="294"/>
                    <a:pt x="577" y="301"/>
                    <a:pt x="577" y="301"/>
                  </a:cubicBezTo>
                  <a:cubicBezTo>
                    <a:pt x="578" y="305"/>
                    <a:pt x="578" y="309"/>
                    <a:pt x="580" y="313"/>
                  </a:cubicBezTo>
                  <a:cubicBezTo>
                    <a:pt x="580" y="313"/>
                    <a:pt x="580" y="314"/>
                    <a:pt x="580" y="314"/>
                  </a:cubicBezTo>
                  <a:cubicBezTo>
                    <a:pt x="580" y="314"/>
                    <a:pt x="580" y="313"/>
                    <a:pt x="580" y="313"/>
                  </a:cubicBezTo>
                  <a:close/>
                  <a:moveTo>
                    <a:pt x="580" y="291"/>
                  </a:moveTo>
                  <a:cubicBezTo>
                    <a:pt x="580" y="291"/>
                    <a:pt x="580" y="291"/>
                    <a:pt x="580" y="291"/>
                  </a:cubicBezTo>
                  <a:cubicBezTo>
                    <a:pt x="580" y="291"/>
                    <a:pt x="580" y="291"/>
                    <a:pt x="580" y="291"/>
                  </a:cubicBezTo>
                  <a:close/>
                  <a:moveTo>
                    <a:pt x="557" y="348"/>
                  </a:moveTo>
                  <a:cubicBezTo>
                    <a:pt x="557" y="345"/>
                    <a:pt x="557" y="345"/>
                    <a:pt x="557" y="345"/>
                  </a:cubicBezTo>
                  <a:cubicBezTo>
                    <a:pt x="557" y="345"/>
                    <a:pt x="557" y="344"/>
                    <a:pt x="557" y="344"/>
                  </a:cubicBezTo>
                  <a:cubicBezTo>
                    <a:pt x="557" y="342"/>
                    <a:pt x="556" y="340"/>
                    <a:pt x="555" y="338"/>
                  </a:cubicBezTo>
                  <a:cubicBezTo>
                    <a:pt x="556" y="340"/>
                    <a:pt x="557" y="342"/>
                    <a:pt x="557" y="344"/>
                  </a:cubicBezTo>
                  <a:cubicBezTo>
                    <a:pt x="557" y="344"/>
                    <a:pt x="557" y="345"/>
                    <a:pt x="557" y="345"/>
                  </a:cubicBezTo>
                  <a:cubicBezTo>
                    <a:pt x="557" y="345"/>
                    <a:pt x="557" y="348"/>
                    <a:pt x="557" y="348"/>
                  </a:cubicBezTo>
                  <a:cubicBezTo>
                    <a:pt x="557" y="348"/>
                    <a:pt x="557" y="348"/>
                    <a:pt x="557" y="348"/>
                  </a:cubicBezTo>
                  <a:close/>
                  <a:moveTo>
                    <a:pt x="558" y="361"/>
                  </a:moveTo>
                  <a:cubicBezTo>
                    <a:pt x="558" y="362"/>
                    <a:pt x="558" y="362"/>
                    <a:pt x="558" y="362"/>
                  </a:cubicBezTo>
                  <a:cubicBezTo>
                    <a:pt x="558" y="362"/>
                    <a:pt x="558" y="362"/>
                    <a:pt x="558" y="362"/>
                  </a:cubicBezTo>
                  <a:cubicBezTo>
                    <a:pt x="558" y="362"/>
                    <a:pt x="559" y="362"/>
                    <a:pt x="559" y="363"/>
                  </a:cubicBezTo>
                  <a:cubicBezTo>
                    <a:pt x="559" y="362"/>
                    <a:pt x="559" y="362"/>
                    <a:pt x="558" y="361"/>
                  </a:cubicBezTo>
                  <a:close/>
                  <a:moveTo>
                    <a:pt x="561" y="365"/>
                  </a:moveTo>
                  <a:cubicBezTo>
                    <a:pt x="562" y="365"/>
                    <a:pt x="562" y="364"/>
                    <a:pt x="563" y="364"/>
                  </a:cubicBezTo>
                  <a:cubicBezTo>
                    <a:pt x="563" y="363"/>
                    <a:pt x="563" y="363"/>
                    <a:pt x="563" y="363"/>
                  </a:cubicBezTo>
                  <a:cubicBezTo>
                    <a:pt x="562" y="364"/>
                    <a:pt x="562" y="365"/>
                    <a:pt x="562" y="366"/>
                  </a:cubicBezTo>
                  <a:cubicBezTo>
                    <a:pt x="562" y="367"/>
                    <a:pt x="563" y="369"/>
                    <a:pt x="563" y="370"/>
                  </a:cubicBezTo>
                  <a:cubicBezTo>
                    <a:pt x="563" y="369"/>
                    <a:pt x="562" y="368"/>
                    <a:pt x="561" y="366"/>
                  </a:cubicBezTo>
                  <a:cubicBezTo>
                    <a:pt x="561" y="365"/>
                    <a:pt x="560" y="365"/>
                    <a:pt x="560" y="364"/>
                  </a:cubicBezTo>
                  <a:cubicBezTo>
                    <a:pt x="560" y="365"/>
                    <a:pt x="561" y="365"/>
                    <a:pt x="561" y="365"/>
                  </a:cubicBezTo>
                  <a:close/>
                  <a:moveTo>
                    <a:pt x="565" y="374"/>
                  </a:moveTo>
                  <a:cubicBezTo>
                    <a:pt x="565" y="374"/>
                    <a:pt x="565" y="374"/>
                    <a:pt x="565" y="374"/>
                  </a:cubicBezTo>
                  <a:cubicBezTo>
                    <a:pt x="565" y="374"/>
                    <a:pt x="565" y="374"/>
                    <a:pt x="565" y="374"/>
                  </a:cubicBezTo>
                  <a:cubicBezTo>
                    <a:pt x="565" y="376"/>
                    <a:pt x="565" y="377"/>
                    <a:pt x="565" y="379"/>
                  </a:cubicBezTo>
                  <a:cubicBezTo>
                    <a:pt x="565" y="377"/>
                    <a:pt x="565" y="376"/>
                    <a:pt x="565" y="374"/>
                  </a:cubicBezTo>
                  <a:close/>
                  <a:moveTo>
                    <a:pt x="564" y="399"/>
                  </a:moveTo>
                  <a:cubicBezTo>
                    <a:pt x="564" y="398"/>
                    <a:pt x="564" y="397"/>
                    <a:pt x="565" y="396"/>
                  </a:cubicBezTo>
                  <a:cubicBezTo>
                    <a:pt x="565" y="394"/>
                    <a:pt x="565" y="392"/>
                    <a:pt x="565" y="391"/>
                  </a:cubicBezTo>
                  <a:cubicBezTo>
                    <a:pt x="565" y="392"/>
                    <a:pt x="565" y="394"/>
                    <a:pt x="565" y="396"/>
                  </a:cubicBezTo>
                  <a:cubicBezTo>
                    <a:pt x="565" y="396"/>
                    <a:pt x="565" y="399"/>
                    <a:pt x="565" y="401"/>
                  </a:cubicBezTo>
                  <a:cubicBezTo>
                    <a:pt x="565" y="400"/>
                    <a:pt x="564" y="399"/>
                    <a:pt x="564" y="399"/>
                  </a:cubicBezTo>
                  <a:close/>
                  <a:moveTo>
                    <a:pt x="590" y="332"/>
                  </a:moveTo>
                  <a:cubicBezTo>
                    <a:pt x="590" y="333"/>
                    <a:pt x="590" y="334"/>
                    <a:pt x="591" y="334"/>
                  </a:cubicBezTo>
                  <a:cubicBezTo>
                    <a:pt x="590" y="334"/>
                    <a:pt x="590" y="333"/>
                    <a:pt x="590" y="332"/>
                  </a:cubicBezTo>
                  <a:close/>
                  <a:moveTo>
                    <a:pt x="591" y="335"/>
                  </a:moveTo>
                  <a:cubicBezTo>
                    <a:pt x="591" y="336"/>
                    <a:pt x="591" y="338"/>
                    <a:pt x="592" y="339"/>
                  </a:cubicBezTo>
                  <a:cubicBezTo>
                    <a:pt x="592" y="339"/>
                    <a:pt x="592" y="339"/>
                    <a:pt x="592" y="339"/>
                  </a:cubicBezTo>
                  <a:cubicBezTo>
                    <a:pt x="591" y="338"/>
                    <a:pt x="591" y="336"/>
                    <a:pt x="591" y="335"/>
                  </a:cubicBezTo>
                  <a:close/>
                  <a:moveTo>
                    <a:pt x="603" y="392"/>
                  </a:moveTo>
                  <a:cubicBezTo>
                    <a:pt x="603" y="392"/>
                    <a:pt x="603" y="390"/>
                    <a:pt x="603" y="390"/>
                  </a:cubicBezTo>
                  <a:cubicBezTo>
                    <a:pt x="603" y="390"/>
                    <a:pt x="603" y="393"/>
                    <a:pt x="603" y="393"/>
                  </a:cubicBezTo>
                  <a:cubicBezTo>
                    <a:pt x="603" y="393"/>
                    <a:pt x="603" y="392"/>
                    <a:pt x="603" y="392"/>
                  </a:cubicBezTo>
                  <a:close/>
                  <a:moveTo>
                    <a:pt x="622" y="273"/>
                  </a:moveTo>
                  <a:cubicBezTo>
                    <a:pt x="622" y="273"/>
                    <a:pt x="622" y="273"/>
                    <a:pt x="622" y="273"/>
                  </a:cubicBezTo>
                  <a:cubicBezTo>
                    <a:pt x="622" y="273"/>
                    <a:pt x="622" y="274"/>
                    <a:pt x="622" y="274"/>
                  </a:cubicBezTo>
                  <a:cubicBezTo>
                    <a:pt x="622" y="274"/>
                    <a:pt x="622" y="273"/>
                    <a:pt x="622" y="273"/>
                  </a:cubicBezTo>
                  <a:close/>
                  <a:moveTo>
                    <a:pt x="623" y="282"/>
                  </a:moveTo>
                  <a:cubicBezTo>
                    <a:pt x="623" y="282"/>
                    <a:pt x="623" y="282"/>
                    <a:pt x="623" y="282"/>
                  </a:cubicBezTo>
                  <a:cubicBezTo>
                    <a:pt x="623" y="282"/>
                    <a:pt x="623" y="282"/>
                    <a:pt x="623" y="282"/>
                  </a:cubicBezTo>
                  <a:close/>
                  <a:moveTo>
                    <a:pt x="623" y="284"/>
                  </a:moveTo>
                  <a:cubicBezTo>
                    <a:pt x="623" y="285"/>
                    <a:pt x="624" y="286"/>
                    <a:pt x="624" y="286"/>
                  </a:cubicBezTo>
                  <a:cubicBezTo>
                    <a:pt x="624" y="286"/>
                    <a:pt x="623" y="285"/>
                    <a:pt x="623" y="284"/>
                  </a:cubicBezTo>
                  <a:close/>
                  <a:moveTo>
                    <a:pt x="626" y="290"/>
                  </a:moveTo>
                  <a:cubicBezTo>
                    <a:pt x="625" y="289"/>
                    <a:pt x="625" y="288"/>
                    <a:pt x="624" y="287"/>
                  </a:cubicBezTo>
                  <a:cubicBezTo>
                    <a:pt x="625" y="288"/>
                    <a:pt x="625" y="289"/>
                    <a:pt x="626" y="290"/>
                  </a:cubicBezTo>
                  <a:cubicBezTo>
                    <a:pt x="626" y="290"/>
                    <a:pt x="626" y="290"/>
                    <a:pt x="626" y="290"/>
                  </a:cubicBezTo>
                  <a:close/>
                  <a:moveTo>
                    <a:pt x="644" y="223"/>
                  </a:moveTo>
                  <a:cubicBezTo>
                    <a:pt x="644" y="223"/>
                    <a:pt x="644" y="223"/>
                    <a:pt x="644" y="223"/>
                  </a:cubicBezTo>
                  <a:cubicBezTo>
                    <a:pt x="644" y="223"/>
                    <a:pt x="644" y="223"/>
                    <a:pt x="644" y="223"/>
                  </a:cubicBezTo>
                  <a:close/>
                  <a:moveTo>
                    <a:pt x="637" y="261"/>
                  </a:moveTo>
                  <a:cubicBezTo>
                    <a:pt x="637" y="261"/>
                    <a:pt x="637" y="261"/>
                    <a:pt x="637" y="261"/>
                  </a:cubicBezTo>
                  <a:cubicBezTo>
                    <a:pt x="637" y="261"/>
                    <a:pt x="637" y="261"/>
                    <a:pt x="637" y="261"/>
                  </a:cubicBezTo>
                  <a:cubicBezTo>
                    <a:pt x="637" y="264"/>
                    <a:pt x="638" y="267"/>
                    <a:pt x="638" y="270"/>
                  </a:cubicBezTo>
                  <a:cubicBezTo>
                    <a:pt x="638" y="267"/>
                    <a:pt x="637" y="264"/>
                    <a:pt x="637" y="261"/>
                  </a:cubicBezTo>
                  <a:close/>
                  <a:moveTo>
                    <a:pt x="635" y="284"/>
                  </a:moveTo>
                  <a:cubicBezTo>
                    <a:pt x="635" y="284"/>
                    <a:pt x="635" y="284"/>
                    <a:pt x="635" y="285"/>
                  </a:cubicBezTo>
                  <a:cubicBezTo>
                    <a:pt x="635" y="284"/>
                    <a:pt x="635" y="284"/>
                    <a:pt x="635" y="284"/>
                  </a:cubicBezTo>
                  <a:close/>
                  <a:moveTo>
                    <a:pt x="633" y="296"/>
                  </a:moveTo>
                  <a:cubicBezTo>
                    <a:pt x="634" y="295"/>
                    <a:pt x="634" y="295"/>
                    <a:pt x="634" y="294"/>
                  </a:cubicBezTo>
                  <a:cubicBezTo>
                    <a:pt x="634" y="294"/>
                    <a:pt x="634" y="294"/>
                    <a:pt x="634" y="294"/>
                  </a:cubicBezTo>
                  <a:cubicBezTo>
                    <a:pt x="634" y="293"/>
                    <a:pt x="634" y="293"/>
                    <a:pt x="634" y="292"/>
                  </a:cubicBezTo>
                  <a:cubicBezTo>
                    <a:pt x="634" y="295"/>
                    <a:pt x="635" y="299"/>
                    <a:pt x="636" y="304"/>
                  </a:cubicBezTo>
                  <a:cubicBezTo>
                    <a:pt x="636" y="304"/>
                    <a:pt x="636" y="304"/>
                    <a:pt x="636" y="304"/>
                  </a:cubicBezTo>
                  <a:cubicBezTo>
                    <a:pt x="636" y="304"/>
                    <a:pt x="636" y="304"/>
                    <a:pt x="636" y="304"/>
                  </a:cubicBezTo>
                  <a:cubicBezTo>
                    <a:pt x="636" y="302"/>
                    <a:pt x="635" y="300"/>
                    <a:pt x="634" y="299"/>
                  </a:cubicBezTo>
                  <a:cubicBezTo>
                    <a:pt x="633" y="297"/>
                    <a:pt x="631" y="295"/>
                    <a:pt x="630" y="294"/>
                  </a:cubicBezTo>
                  <a:cubicBezTo>
                    <a:pt x="630" y="294"/>
                    <a:pt x="632" y="295"/>
                    <a:pt x="632" y="295"/>
                  </a:cubicBezTo>
                  <a:cubicBezTo>
                    <a:pt x="632" y="296"/>
                    <a:pt x="633" y="296"/>
                    <a:pt x="633" y="296"/>
                  </a:cubicBezTo>
                  <a:close/>
                  <a:moveTo>
                    <a:pt x="637" y="311"/>
                  </a:moveTo>
                  <a:cubicBezTo>
                    <a:pt x="637" y="311"/>
                    <a:pt x="637" y="311"/>
                    <a:pt x="637" y="311"/>
                  </a:cubicBezTo>
                  <a:cubicBezTo>
                    <a:pt x="637" y="311"/>
                    <a:pt x="638" y="315"/>
                    <a:pt x="638" y="317"/>
                  </a:cubicBezTo>
                  <a:cubicBezTo>
                    <a:pt x="638" y="315"/>
                    <a:pt x="637" y="311"/>
                    <a:pt x="637" y="311"/>
                  </a:cubicBezTo>
                  <a:close/>
                  <a:moveTo>
                    <a:pt x="641" y="338"/>
                  </a:moveTo>
                  <a:cubicBezTo>
                    <a:pt x="639" y="333"/>
                    <a:pt x="639" y="328"/>
                    <a:pt x="638" y="323"/>
                  </a:cubicBezTo>
                  <a:cubicBezTo>
                    <a:pt x="639" y="328"/>
                    <a:pt x="639" y="333"/>
                    <a:pt x="641" y="338"/>
                  </a:cubicBezTo>
                  <a:cubicBezTo>
                    <a:pt x="641" y="338"/>
                    <a:pt x="642" y="340"/>
                    <a:pt x="642" y="341"/>
                  </a:cubicBezTo>
                  <a:cubicBezTo>
                    <a:pt x="642" y="340"/>
                    <a:pt x="641" y="338"/>
                    <a:pt x="641" y="338"/>
                  </a:cubicBezTo>
                  <a:close/>
                  <a:moveTo>
                    <a:pt x="547" y="422"/>
                  </a:moveTo>
                  <a:cubicBezTo>
                    <a:pt x="547" y="423"/>
                    <a:pt x="546" y="423"/>
                    <a:pt x="546" y="424"/>
                  </a:cubicBezTo>
                  <a:cubicBezTo>
                    <a:pt x="546" y="424"/>
                    <a:pt x="545" y="423"/>
                    <a:pt x="545" y="423"/>
                  </a:cubicBezTo>
                  <a:cubicBezTo>
                    <a:pt x="545" y="423"/>
                    <a:pt x="545" y="423"/>
                    <a:pt x="545" y="422"/>
                  </a:cubicBezTo>
                  <a:cubicBezTo>
                    <a:pt x="545" y="422"/>
                    <a:pt x="545" y="422"/>
                    <a:pt x="545" y="422"/>
                  </a:cubicBezTo>
                  <a:cubicBezTo>
                    <a:pt x="546" y="422"/>
                    <a:pt x="547" y="422"/>
                    <a:pt x="547" y="422"/>
                  </a:cubicBezTo>
                  <a:close/>
                  <a:moveTo>
                    <a:pt x="569" y="402"/>
                  </a:moveTo>
                  <a:cubicBezTo>
                    <a:pt x="568" y="403"/>
                    <a:pt x="568" y="403"/>
                    <a:pt x="568" y="403"/>
                  </a:cubicBezTo>
                  <a:cubicBezTo>
                    <a:pt x="568" y="403"/>
                    <a:pt x="568" y="402"/>
                    <a:pt x="569" y="402"/>
                  </a:cubicBezTo>
                  <a:close/>
                  <a:moveTo>
                    <a:pt x="658" y="239"/>
                  </a:moveTo>
                  <a:cubicBezTo>
                    <a:pt x="658" y="239"/>
                    <a:pt x="657" y="238"/>
                    <a:pt x="657" y="237"/>
                  </a:cubicBezTo>
                  <a:cubicBezTo>
                    <a:pt x="657" y="238"/>
                    <a:pt x="658" y="239"/>
                    <a:pt x="658" y="239"/>
                  </a:cubicBezTo>
                  <a:cubicBezTo>
                    <a:pt x="659" y="241"/>
                    <a:pt x="661" y="244"/>
                    <a:pt x="663" y="247"/>
                  </a:cubicBezTo>
                  <a:cubicBezTo>
                    <a:pt x="661" y="244"/>
                    <a:pt x="659" y="241"/>
                    <a:pt x="658" y="239"/>
                  </a:cubicBezTo>
                  <a:close/>
                  <a:moveTo>
                    <a:pt x="654" y="202"/>
                  </a:moveTo>
                  <a:cubicBezTo>
                    <a:pt x="654" y="202"/>
                    <a:pt x="654" y="202"/>
                    <a:pt x="654" y="202"/>
                  </a:cubicBezTo>
                  <a:cubicBezTo>
                    <a:pt x="655" y="204"/>
                    <a:pt x="655" y="206"/>
                    <a:pt x="655" y="208"/>
                  </a:cubicBezTo>
                  <a:cubicBezTo>
                    <a:pt x="655" y="208"/>
                    <a:pt x="655" y="208"/>
                    <a:pt x="655" y="208"/>
                  </a:cubicBezTo>
                  <a:cubicBezTo>
                    <a:pt x="655" y="206"/>
                    <a:pt x="655" y="204"/>
                    <a:pt x="654" y="202"/>
                  </a:cubicBezTo>
                  <a:close/>
                  <a:moveTo>
                    <a:pt x="655" y="215"/>
                  </a:moveTo>
                  <a:cubicBezTo>
                    <a:pt x="655" y="214"/>
                    <a:pt x="655" y="214"/>
                    <a:pt x="655" y="214"/>
                  </a:cubicBezTo>
                  <a:cubicBezTo>
                    <a:pt x="655" y="215"/>
                    <a:pt x="655" y="215"/>
                    <a:pt x="655" y="216"/>
                  </a:cubicBezTo>
                  <a:cubicBezTo>
                    <a:pt x="655" y="215"/>
                    <a:pt x="655" y="215"/>
                    <a:pt x="655" y="215"/>
                  </a:cubicBezTo>
                  <a:close/>
                  <a:moveTo>
                    <a:pt x="663" y="233"/>
                  </a:moveTo>
                  <a:cubicBezTo>
                    <a:pt x="664" y="234"/>
                    <a:pt x="664" y="234"/>
                    <a:pt x="664" y="234"/>
                  </a:cubicBezTo>
                  <a:cubicBezTo>
                    <a:pt x="664" y="234"/>
                    <a:pt x="664" y="234"/>
                    <a:pt x="663" y="233"/>
                  </a:cubicBezTo>
                  <a:close/>
                  <a:moveTo>
                    <a:pt x="666" y="238"/>
                  </a:moveTo>
                  <a:cubicBezTo>
                    <a:pt x="666" y="238"/>
                    <a:pt x="666" y="238"/>
                    <a:pt x="666" y="238"/>
                  </a:cubicBezTo>
                  <a:cubicBezTo>
                    <a:pt x="666" y="238"/>
                    <a:pt x="666" y="238"/>
                    <a:pt x="666" y="238"/>
                  </a:cubicBezTo>
                  <a:close/>
                  <a:moveTo>
                    <a:pt x="667" y="240"/>
                  </a:moveTo>
                  <a:cubicBezTo>
                    <a:pt x="667" y="241"/>
                    <a:pt x="667" y="241"/>
                    <a:pt x="667" y="242"/>
                  </a:cubicBezTo>
                  <a:cubicBezTo>
                    <a:pt x="667" y="241"/>
                    <a:pt x="667" y="241"/>
                    <a:pt x="667" y="240"/>
                  </a:cubicBezTo>
                  <a:close/>
                  <a:moveTo>
                    <a:pt x="668" y="243"/>
                  </a:moveTo>
                  <a:cubicBezTo>
                    <a:pt x="668" y="244"/>
                    <a:pt x="668" y="245"/>
                    <a:pt x="668" y="246"/>
                  </a:cubicBezTo>
                  <a:cubicBezTo>
                    <a:pt x="668" y="246"/>
                    <a:pt x="668" y="246"/>
                    <a:pt x="668" y="246"/>
                  </a:cubicBezTo>
                  <a:cubicBezTo>
                    <a:pt x="668" y="245"/>
                    <a:pt x="668" y="244"/>
                    <a:pt x="668" y="243"/>
                  </a:cubicBezTo>
                  <a:close/>
                  <a:moveTo>
                    <a:pt x="668" y="258"/>
                  </a:moveTo>
                  <a:cubicBezTo>
                    <a:pt x="667" y="255"/>
                    <a:pt x="666" y="251"/>
                    <a:pt x="664" y="248"/>
                  </a:cubicBezTo>
                  <a:cubicBezTo>
                    <a:pt x="664" y="249"/>
                    <a:pt x="665" y="250"/>
                    <a:pt x="665" y="251"/>
                  </a:cubicBezTo>
                  <a:cubicBezTo>
                    <a:pt x="666" y="251"/>
                    <a:pt x="666" y="252"/>
                    <a:pt x="667" y="252"/>
                  </a:cubicBezTo>
                  <a:cubicBezTo>
                    <a:pt x="668" y="251"/>
                    <a:pt x="668" y="251"/>
                    <a:pt x="668" y="250"/>
                  </a:cubicBezTo>
                  <a:cubicBezTo>
                    <a:pt x="668" y="250"/>
                    <a:pt x="668" y="251"/>
                    <a:pt x="668" y="251"/>
                  </a:cubicBezTo>
                  <a:cubicBezTo>
                    <a:pt x="668" y="251"/>
                    <a:pt x="668" y="258"/>
                    <a:pt x="668" y="258"/>
                  </a:cubicBezTo>
                  <a:cubicBezTo>
                    <a:pt x="668" y="258"/>
                    <a:pt x="669" y="260"/>
                    <a:pt x="669" y="260"/>
                  </a:cubicBezTo>
                  <a:cubicBezTo>
                    <a:pt x="669" y="260"/>
                    <a:pt x="669" y="260"/>
                    <a:pt x="669" y="260"/>
                  </a:cubicBezTo>
                  <a:cubicBezTo>
                    <a:pt x="669" y="260"/>
                    <a:pt x="669" y="261"/>
                    <a:pt x="669" y="261"/>
                  </a:cubicBezTo>
                  <a:cubicBezTo>
                    <a:pt x="669" y="261"/>
                    <a:pt x="668" y="258"/>
                    <a:pt x="668" y="258"/>
                  </a:cubicBezTo>
                  <a:close/>
                  <a:moveTo>
                    <a:pt x="695" y="221"/>
                  </a:moveTo>
                  <a:cubicBezTo>
                    <a:pt x="695" y="221"/>
                    <a:pt x="695" y="220"/>
                    <a:pt x="695" y="219"/>
                  </a:cubicBezTo>
                  <a:cubicBezTo>
                    <a:pt x="695" y="219"/>
                    <a:pt x="695" y="221"/>
                    <a:pt x="695" y="221"/>
                  </a:cubicBezTo>
                  <a:cubicBezTo>
                    <a:pt x="695" y="221"/>
                    <a:pt x="695" y="221"/>
                    <a:pt x="695" y="221"/>
                  </a:cubicBezTo>
                  <a:close/>
                  <a:moveTo>
                    <a:pt x="694" y="253"/>
                  </a:moveTo>
                  <a:cubicBezTo>
                    <a:pt x="694" y="253"/>
                    <a:pt x="694" y="253"/>
                    <a:pt x="694" y="253"/>
                  </a:cubicBezTo>
                  <a:cubicBezTo>
                    <a:pt x="694" y="253"/>
                    <a:pt x="694" y="253"/>
                    <a:pt x="694" y="253"/>
                  </a:cubicBezTo>
                  <a:cubicBezTo>
                    <a:pt x="694" y="253"/>
                    <a:pt x="694" y="253"/>
                    <a:pt x="694" y="253"/>
                  </a:cubicBezTo>
                  <a:close/>
                  <a:moveTo>
                    <a:pt x="671" y="266"/>
                  </a:moveTo>
                  <a:cubicBezTo>
                    <a:pt x="672" y="267"/>
                    <a:pt x="673" y="268"/>
                    <a:pt x="673" y="268"/>
                  </a:cubicBezTo>
                  <a:cubicBezTo>
                    <a:pt x="673" y="268"/>
                    <a:pt x="672" y="267"/>
                    <a:pt x="671" y="266"/>
                  </a:cubicBezTo>
                  <a:close/>
                  <a:moveTo>
                    <a:pt x="682" y="286"/>
                  </a:moveTo>
                  <a:cubicBezTo>
                    <a:pt x="682" y="282"/>
                    <a:pt x="680" y="279"/>
                    <a:pt x="678" y="275"/>
                  </a:cubicBezTo>
                  <a:cubicBezTo>
                    <a:pt x="678" y="275"/>
                    <a:pt x="678" y="275"/>
                    <a:pt x="678" y="275"/>
                  </a:cubicBezTo>
                  <a:cubicBezTo>
                    <a:pt x="680" y="279"/>
                    <a:pt x="682" y="282"/>
                    <a:pt x="682" y="286"/>
                  </a:cubicBezTo>
                  <a:cubicBezTo>
                    <a:pt x="682" y="287"/>
                    <a:pt x="682" y="287"/>
                    <a:pt x="681" y="288"/>
                  </a:cubicBezTo>
                  <a:cubicBezTo>
                    <a:pt x="681" y="289"/>
                    <a:pt x="681" y="289"/>
                    <a:pt x="681" y="289"/>
                  </a:cubicBezTo>
                  <a:cubicBezTo>
                    <a:pt x="682" y="288"/>
                    <a:pt x="682" y="287"/>
                    <a:pt x="682" y="286"/>
                  </a:cubicBezTo>
                  <a:close/>
                  <a:moveTo>
                    <a:pt x="681" y="292"/>
                  </a:moveTo>
                  <a:cubicBezTo>
                    <a:pt x="681" y="292"/>
                    <a:pt x="681" y="291"/>
                    <a:pt x="681" y="291"/>
                  </a:cubicBezTo>
                  <a:cubicBezTo>
                    <a:pt x="681" y="291"/>
                    <a:pt x="681" y="292"/>
                    <a:pt x="681" y="292"/>
                  </a:cubicBezTo>
                  <a:cubicBezTo>
                    <a:pt x="681" y="292"/>
                    <a:pt x="681" y="292"/>
                    <a:pt x="681" y="292"/>
                  </a:cubicBezTo>
                  <a:close/>
                  <a:moveTo>
                    <a:pt x="682" y="302"/>
                  </a:moveTo>
                  <a:cubicBezTo>
                    <a:pt x="681" y="300"/>
                    <a:pt x="680" y="298"/>
                    <a:pt x="680" y="296"/>
                  </a:cubicBezTo>
                  <a:cubicBezTo>
                    <a:pt x="680" y="295"/>
                    <a:pt x="680" y="294"/>
                    <a:pt x="681" y="292"/>
                  </a:cubicBezTo>
                  <a:cubicBezTo>
                    <a:pt x="680" y="293"/>
                    <a:pt x="680" y="295"/>
                    <a:pt x="680" y="296"/>
                  </a:cubicBezTo>
                  <a:cubicBezTo>
                    <a:pt x="680" y="298"/>
                    <a:pt x="681" y="300"/>
                    <a:pt x="682" y="302"/>
                  </a:cubicBezTo>
                  <a:close/>
                  <a:moveTo>
                    <a:pt x="688" y="311"/>
                  </a:moveTo>
                  <a:cubicBezTo>
                    <a:pt x="688" y="311"/>
                    <a:pt x="688" y="311"/>
                    <a:pt x="688" y="311"/>
                  </a:cubicBezTo>
                  <a:cubicBezTo>
                    <a:pt x="688" y="311"/>
                    <a:pt x="688" y="311"/>
                    <a:pt x="688" y="311"/>
                  </a:cubicBezTo>
                  <a:close/>
                  <a:moveTo>
                    <a:pt x="691" y="325"/>
                  </a:moveTo>
                  <a:cubicBezTo>
                    <a:pt x="691" y="324"/>
                    <a:pt x="691" y="323"/>
                    <a:pt x="691" y="322"/>
                  </a:cubicBezTo>
                  <a:cubicBezTo>
                    <a:pt x="691" y="321"/>
                    <a:pt x="691" y="320"/>
                    <a:pt x="691" y="319"/>
                  </a:cubicBezTo>
                  <a:cubicBezTo>
                    <a:pt x="691" y="318"/>
                    <a:pt x="691" y="317"/>
                    <a:pt x="690" y="316"/>
                  </a:cubicBezTo>
                  <a:cubicBezTo>
                    <a:pt x="691" y="317"/>
                    <a:pt x="691" y="318"/>
                    <a:pt x="691" y="319"/>
                  </a:cubicBezTo>
                  <a:cubicBezTo>
                    <a:pt x="691" y="320"/>
                    <a:pt x="691" y="321"/>
                    <a:pt x="691" y="322"/>
                  </a:cubicBezTo>
                  <a:cubicBezTo>
                    <a:pt x="691" y="322"/>
                    <a:pt x="691" y="328"/>
                    <a:pt x="691" y="328"/>
                  </a:cubicBezTo>
                  <a:cubicBezTo>
                    <a:pt x="691" y="327"/>
                    <a:pt x="691" y="326"/>
                    <a:pt x="691" y="325"/>
                  </a:cubicBezTo>
                  <a:close/>
                  <a:moveTo>
                    <a:pt x="696" y="339"/>
                  </a:moveTo>
                  <a:cubicBezTo>
                    <a:pt x="695" y="338"/>
                    <a:pt x="694" y="336"/>
                    <a:pt x="693" y="334"/>
                  </a:cubicBezTo>
                  <a:cubicBezTo>
                    <a:pt x="694" y="336"/>
                    <a:pt x="695" y="338"/>
                    <a:pt x="696" y="339"/>
                  </a:cubicBezTo>
                  <a:cubicBezTo>
                    <a:pt x="696" y="339"/>
                    <a:pt x="697" y="340"/>
                    <a:pt x="697" y="341"/>
                  </a:cubicBezTo>
                  <a:cubicBezTo>
                    <a:pt x="697" y="340"/>
                    <a:pt x="696" y="339"/>
                    <a:pt x="696" y="339"/>
                  </a:cubicBezTo>
                  <a:close/>
                  <a:moveTo>
                    <a:pt x="700" y="257"/>
                  </a:moveTo>
                  <a:cubicBezTo>
                    <a:pt x="700" y="258"/>
                    <a:pt x="701" y="258"/>
                    <a:pt x="701" y="258"/>
                  </a:cubicBezTo>
                  <a:cubicBezTo>
                    <a:pt x="701" y="258"/>
                    <a:pt x="700" y="258"/>
                    <a:pt x="700" y="257"/>
                  </a:cubicBezTo>
                  <a:close/>
                  <a:moveTo>
                    <a:pt x="702" y="242"/>
                  </a:moveTo>
                  <a:cubicBezTo>
                    <a:pt x="700" y="240"/>
                    <a:pt x="699" y="238"/>
                    <a:pt x="698" y="236"/>
                  </a:cubicBezTo>
                  <a:cubicBezTo>
                    <a:pt x="699" y="238"/>
                    <a:pt x="700" y="240"/>
                    <a:pt x="702" y="242"/>
                  </a:cubicBezTo>
                  <a:cubicBezTo>
                    <a:pt x="702" y="242"/>
                    <a:pt x="702" y="243"/>
                    <a:pt x="703" y="243"/>
                  </a:cubicBezTo>
                  <a:cubicBezTo>
                    <a:pt x="702" y="243"/>
                    <a:pt x="702" y="242"/>
                    <a:pt x="702" y="242"/>
                  </a:cubicBezTo>
                  <a:close/>
                  <a:moveTo>
                    <a:pt x="704" y="245"/>
                  </a:moveTo>
                  <a:cubicBezTo>
                    <a:pt x="706" y="249"/>
                    <a:pt x="707" y="252"/>
                    <a:pt x="707" y="255"/>
                  </a:cubicBezTo>
                  <a:cubicBezTo>
                    <a:pt x="707" y="252"/>
                    <a:pt x="706" y="249"/>
                    <a:pt x="704" y="245"/>
                  </a:cubicBezTo>
                  <a:close/>
                  <a:moveTo>
                    <a:pt x="707" y="263"/>
                  </a:moveTo>
                  <a:cubicBezTo>
                    <a:pt x="707" y="263"/>
                    <a:pt x="708" y="262"/>
                    <a:pt x="708" y="262"/>
                  </a:cubicBezTo>
                  <a:cubicBezTo>
                    <a:pt x="708" y="262"/>
                    <a:pt x="707" y="258"/>
                    <a:pt x="707" y="258"/>
                  </a:cubicBezTo>
                  <a:cubicBezTo>
                    <a:pt x="707" y="258"/>
                    <a:pt x="708" y="267"/>
                    <a:pt x="708" y="267"/>
                  </a:cubicBezTo>
                  <a:cubicBezTo>
                    <a:pt x="709" y="268"/>
                    <a:pt x="709" y="268"/>
                    <a:pt x="709" y="269"/>
                  </a:cubicBezTo>
                  <a:cubicBezTo>
                    <a:pt x="709" y="269"/>
                    <a:pt x="709" y="269"/>
                    <a:pt x="709" y="269"/>
                  </a:cubicBezTo>
                  <a:cubicBezTo>
                    <a:pt x="707" y="266"/>
                    <a:pt x="706" y="264"/>
                    <a:pt x="704" y="262"/>
                  </a:cubicBezTo>
                  <a:cubicBezTo>
                    <a:pt x="705" y="262"/>
                    <a:pt x="705" y="263"/>
                    <a:pt x="705" y="263"/>
                  </a:cubicBezTo>
                  <a:cubicBezTo>
                    <a:pt x="705" y="263"/>
                    <a:pt x="706" y="263"/>
                    <a:pt x="707" y="263"/>
                  </a:cubicBezTo>
                  <a:close/>
                  <a:moveTo>
                    <a:pt x="712" y="274"/>
                  </a:moveTo>
                  <a:cubicBezTo>
                    <a:pt x="713" y="275"/>
                    <a:pt x="713" y="275"/>
                    <a:pt x="713" y="275"/>
                  </a:cubicBezTo>
                  <a:cubicBezTo>
                    <a:pt x="713" y="275"/>
                    <a:pt x="713" y="275"/>
                    <a:pt x="712" y="274"/>
                  </a:cubicBezTo>
                  <a:close/>
                  <a:moveTo>
                    <a:pt x="726" y="301"/>
                  </a:moveTo>
                  <a:cubicBezTo>
                    <a:pt x="726" y="301"/>
                    <a:pt x="726" y="301"/>
                    <a:pt x="726" y="301"/>
                  </a:cubicBezTo>
                  <a:cubicBezTo>
                    <a:pt x="726" y="301"/>
                    <a:pt x="726" y="301"/>
                    <a:pt x="726" y="301"/>
                  </a:cubicBezTo>
                  <a:cubicBezTo>
                    <a:pt x="726" y="301"/>
                    <a:pt x="726" y="301"/>
                    <a:pt x="726" y="301"/>
                  </a:cubicBezTo>
                  <a:close/>
                  <a:moveTo>
                    <a:pt x="727" y="303"/>
                  </a:moveTo>
                  <a:cubicBezTo>
                    <a:pt x="727" y="304"/>
                    <a:pt x="727" y="305"/>
                    <a:pt x="727" y="306"/>
                  </a:cubicBezTo>
                  <a:cubicBezTo>
                    <a:pt x="727" y="305"/>
                    <a:pt x="727" y="304"/>
                    <a:pt x="727" y="303"/>
                  </a:cubicBezTo>
                  <a:close/>
                  <a:moveTo>
                    <a:pt x="727" y="310"/>
                  </a:moveTo>
                  <a:cubicBezTo>
                    <a:pt x="727" y="310"/>
                    <a:pt x="727" y="310"/>
                    <a:pt x="727" y="309"/>
                  </a:cubicBezTo>
                  <a:cubicBezTo>
                    <a:pt x="727" y="310"/>
                    <a:pt x="727" y="310"/>
                    <a:pt x="727" y="310"/>
                  </a:cubicBezTo>
                  <a:cubicBezTo>
                    <a:pt x="728" y="314"/>
                    <a:pt x="729" y="317"/>
                    <a:pt x="729" y="320"/>
                  </a:cubicBezTo>
                  <a:cubicBezTo>
                    <a:pt x="729" y="317"/>
                    <a:pt x="728" y="314"/>
                    <a:pt x="727" y="310"/>
                  </a:cubicBezTo>
                  <a:close/>
                  <a:moveTo>
                    <a:pt x="730" y="331"/>
                  </a:moveTo>
                  <a:cubicBezTo>
                    <a:pt x="730" y="331"/>
                    <a:pt x="730" y="330"/>
                    <a:pt x="730" y="330"/>
                  </a:cubicBezTo>
                  <a:cubicBezTo>
                    <a:pt x="730" y="331"/>
                    <a:pt x="730" y="331"/>
                    <a:pt x="730" y="331"/>
                  </a:cubicBezTo>
                  <a:cubicBezTo>
                    <a:pt x="730" y="334"/>
                    <a:pt x="731" y="336"/>
                    <a:pt x="731" y="338"/>
                  </a:cubicBezTo>
                  <a:cubicBezTo>
                    <a:pt x="731" y="336"/>
                    <a:pt x="730" y="334"/>
                    <a:pt x="730" y="331"/>
                  </a:cubicBezTo>
                  <a:close/>
                  <a:moveTo>
                    <a:pt x="786" y="225"/>
                  </a:moveTo>
                  <a:cubicBezTo>
                    <a:pt x="786" y="225"/>
                    <a:pt x="786" y="226"/>
                    <a:pt x="786" y="226"/>
                  </a:cubicBezTo>
                  <a:cubicBezTo>
                    <a:pt x="786" y="226"/>
                    <a:pt x="786" y="227"/>
                    <a:pt x="786" y="227"/>
                  </a:cubicBezTo>
                  <a:cubicBezTo>
                    <a:pt x="786" y="227"/>
                    <a:pt x="786" y="226"/>
                    <a:pt x="786" y="225"/>
                  </a:cubicBezTo>
                  <a:close/>
                  <a:moveTo>
                    <a:pt x="793" y="309"/>
                  </a:moveTo>
                  <a:cubicBezTo>
                    <a:pt x="793" y="314"/>
                    <a:pt x="793" y="318"/>
                    <a:pt x="793" y="318"/>
                  </a:cubicBezTo>
                  <a:cubicBezTo>
                    <a:pt x="794" y="327"/>
                    <a:pt x="797" y="332"/>
                    <a:pt x="799" y="335"/>
                  </a:cubicBezTo>
                  <a:cubicBezTo>
                    <a:pt x="799" y="336"/>
                    <a:pt x="799" y="336"/>
                    <a:pt x="799" y="336"/>
                  </a:cubicBezTo>
                  <a:cubicBezTo>
                    <a:pt x="799" y="337"/>
                    <a:pt x="799" y="337"/>
                    <a:pt x="799" y="337"/>
                  </a:cubicBezTo>
                  <a:cubicBezTo>
                    <a:pt x="799" y="338"/>
                    <a:pt x="799" y="338"/>
                    <a:pt x="799" y="338"/>
                  </a:cubicBezTo>
                  <a:cubicBezTo>
                    <a:pt x="798" y="340"/>
                    <a:pt x="793" y="341"/>
                    <a:pt x="790" y="342"/>
                  </a:cubicBezTo>
                  <a:cubicBezTo>
                    <a:pt x="785" y="343"/>
                    <a:pt x="785" y="343"/>
                    <a:pt x="785" y="343"/>
                  </a:cubicBezTo>
                  <a:cubicBezTo>
                    <a:pt x="771" y="349"/>
                    <a:pt x="763" y="351"/>
                    <a:pt x="753" y="351"/>
                  </a:cubicBezTo>
                  <a:cubicBezTo>
                    <a:pt x="783" y="341"/>
                    <a:pt x="792" y="334"/>
                    <a:pt x="793" y="309"/>
                  </a:cubicBezTo>
                  <a:close/>
                  <a:moveTo>
                    <a:pt x="68" y="85"/>
                  </a:moveTo>
                  <a:cubicBezTo>
                    <a:pt x="68" y="85"/>
                    <a:pt x="68" y="85"/>
                    <a:pt x="68" y="85"/>
                  </a:cubicBezTo>
                  <a:cubicBezTo>
                    <a:pt x="68" y="85"/>
                    <a:pt x="70" y="86"/>
                    <a:pt x="73" y="87"/>
                  </a:cubicBezTo>
                  <a:cubicBezTo>
                    <a:pt x="70" y="86"/>
                    <a:pt x="68" y="85"/>
                    <a:pt x="68" y="85"/>
                  </a:cubicBezTo>
                  <a:close/>
                  <a:moveTo>
                    <a:pt x="105" y="101"/>
                  </a:moveTo>
                  <a:cubicBezTo>
                    <a:pt x="105" y="101"/>
                    <a:pt x="105" y="101"/>
                    <a:pt x="105" y="101"/>
                  </a:cubicBezTo>
                  <a:cubicBezTo>
                    <a:pt x="113" y="105"/>
                    <a:pt x="120" y="109"/>
                    <a:pt x="122" y="113"/>
                  </a:cubicBezTo>
                  <a:cubicBezTo>
                    <a:pt x="122" y="113"/>
                    <a:pt x="122" y="113"/>
                    <a:pt x="122" y="113"/>
                  </a:cubicBezTo>
                  <a:cubicBezTo>
                    <a:pt x="120" y="109"/>
                    <a:pt x="112" y="105"/>
                    <a:pt x="105" y="101"/>
                  </a:cubicBezTo>
                  <a:close/>
                  <a:moveTo>
                    <a:pt x="122" y="113"/>
                  </a:moveTo>
                  <a:cubicBezTo>
                    <a:pt x="125" y="117"/>
                    <a:pt x="126" y="119"/>
                    <a:pt x="128" y="119"/>
                  </a:cubicBezTo>
                  <a:cubicBezTo>
                    <a:pt x="127" y="119"/>
                    <a:pt x="126" y="119"/>
                    <a:pt x="126" y="120"/>
                  </a:cubicBezTo>
                  <a:cubicBezTo>
                    <a:pt x="125" y="120"/>
                    <a:pt x="125" y="121"/>
                    <a:pt x="125" y="121"/>
                  </a:cubicBezTo>
                  <a:cubicBezTo>
                    <a:pt x="124" y="118"/>
                    <a:pt x="123" y="116"/>
                    <a:pt x="122" y="113"/>
                  </a:cubicBezTo>
                  <a:close/>
                  <a:moveTo>
                    <a:pt x="885" y="88"/>
                  </a:moveTo>
                  <a:cubicBezTo>
                    <a:pt x="890" y="85"/>
                    <a:pt x="890" y="85"/>
                    <a:pt x="890" y="85"/>
                  </a:cubicBezTo>
                  <a:cubicBezTo>
                    <a:pt x="904" y="77"/>
                    <a:pt x="912" y="64"/>
                    <a:pt x="921" y="51"/>
                  </a:cubicBezTo>
                  <a:cubicBezTo>
                    <a:pt x="923" y="48"/>
                    <a:pt x="923" y="48"/>
                    <a:pt x="923" y="48"/>
                  </a:cubicBezTo>
                  <a:cubicBezTo>
                    <a:pt x="925" y="45"/>
                    <a:pt x="928" y="40"/>
                    <a:pt x="933" y="39"/>
                  </a:cubicBezTo>
                  <a:cubicBezTo>
                    <a:pt x="935" y="39"/>
                    <a:pt x="937" y="36"/>
                    <a:pt x="937" y="34"/>
                  </a:cubicBezTo>
                  <a:cubicBezTo>
                    <a:pt x="937" y="34"/>
                    <a:pt x="937" y="34"/>
                    <a:pt x="937" y="34"/>
                  </a:cubicBezTo>
                  <a:cubicBezTo>
                    <a:pt x="937" y="34"/>
                    <a:pt x="937" y="34"/>
                    <a:pt x="937" y="34"/>
                  </a:cubicBezTo>
                  <a:cubicBezTo>
                    <a:pt x="937" y="36"/>
                    <a:pt x="937" y="38"/>
                    <a:pt x="938" y="39"/>
                  </a:cubicBezTo>
                  <a:cubicBezTo>
                    <a:pt x="939" y="40"/>
                    <a:pt x="939" y="40"/>
                    <a:pt x="939" y="40"/>
                  </a:cubicBezTo>
                  <a:cubicBezTo>
                    <a:pt x="941" y="41"/>
                    <a:pt x="944" y="45"/>
                    <a:pt x="945" y="47"/>
                  </a:cubicBezTo>
                  <a:cubicBezTo>
                    <a:pt x="947" y="50"/>
                    <a:pt x="947" y="50"/>
                    <a:pt x="947" y="50"/>
                  </a:cubicBezTo>
                  <a:cubicBezTo>
                    <a:pt x="948" y="50"/>
                    <a:pt x="948" y="50"/>
                    <a:pt x="948" y="50"/>
                  </a:cubicBezTo>
                  <a:cubicBezTo>
                    <a:pt x="952" y="56"/>
                    <a:pt x="952" y="56"/>
                    <a:pt x="952" y="56"/>
                  </a:cubicBezTo>
                  <a:cubicBezTo>
                    <a:pt x="955" y="60"/>
                    <a:pt x="959" y="64"/>
                    <a:pt x="961" y="69"/>
                  </a:cubicBezTo>
                  <a:cubicBezTo>
                    <a:pt x="966" y="78"/>
                    <a:pt x="969" y="87"/>
                    <a:pt x="973" y="100"/>
                  </a:cubicBezTo>
                  <a:cubicBezTo>
                    <a:pt x="973" y="100"/>
                    <a:pt x="973" y="100"/>
                    <a:pt x="973" y="100"/>
                  </a:cubicBezTo>
                  <a:cubicBezTo>
                    <a:pt x="975" y="111"/>
                    <a:pt x="978" y="125"/>
                    <a:pt x="978" y="139"/>
                  </a:cubicBezTo>
                  <a:cubicBezTo>
                    <a:pt x="978" y="144"/>
                    <a:pt x="978" y="150"/>
                    <a:pt x="977" y="155"/>
                  </a:cubicBezTo>
                  <a:cubicBezTo>
                    <a:pt x="975" y="163"/>
                    <a:pt x="975" y="170"/>
                    <a:pt x="975" y="178"/>
                  </a:cubicBezTo>
                  <a:cubicBezTo>
                    <a:pt x="974" y="196"/>
                    <a:pt x="974" y="196"/>
                    <a:pt x="974" y="196"/>
                  </a:cubicBezTo>
                  <a:cubicBezTo>
                    <a:pt x="973" y="199"/>
                    <a:pt x="970" y="202"/>
                    <a:pt x="967" y="206"/>
                  </a:cubicBezTo>
                  <a:cubicBezTo>
                    <a:pt x="964" y="209"/>
                    <a:pt x="962" y="211"/>
                    <a:pt x="961" y="214"/>
                  </a:cubicBezTo>
                  <a:cubicBezTo>
                    <a:pt x="960" y="215"/>
                    <a:pt x="960" y="217"/>
                    <a:pt x="960" y="218"/>
                  </a:cubicBezTo>
                  <a:cubicBezTo>
                    <a:pt x="960" y="221"/>
                    <a:pt x="961" y="224"/>
                    <a:pt x="963" y="227"/>
                  </a:cubicBezTo>
                  <a:cubicBezTo>
                    <a:pt x="963" y="227"/>
                    <a:pt x="965" y="233"/>
                    <a:pt x="965" y="233"/>
                  </a:cubicBezTo>
                  <a:cubicBezTo>
                    <a:pt x="968" y="243"/>
                    <a:pt x="968" y="243"/>
                    <a:pt x="968" y="243"/>
                  </a:cubicBezTo>
                  <a:cubicBezTo>
                    <a:pt x="971" y="254"/>
                    <a:pt x="971" y="254"/>
                    <a:pt x="971" y="254"/>
                  </a:cubicBezTo>
                  <a:cubicBezTo>
                    <a:pt x="972" y="257"/>
                    <a:pt x="974" y="264"/>
                    <a:pt x="974" y="269"/>
                  </a:cubicBezTo>
                  <a:cubicBezTo>
                    <a:pt x="974" y="271"/>
                    <a:pt x="974" y="272"/>
                    <a:pt x="974" y="273"/>
                  </a:cubicBezTo>
                  <a:cubicBezTo>
                    <a:pt x="974" y="288"/>
                    <a:pt x="974" y="288"/>
                    <a:pt x="974" y="288"/>
                  </a:cubicBezTo>
                  <a:cubicBezTo>
                    <a:pt x="974" y="289"/>
                    <a:pt x="973" y="290"/>
                    <a:pt x="973" y="291"/>
                  </a:cubicBezTo>
                  <a:cubicBezTo>
                    <a:pt x="973" y="293"/>
                    <a:pt x="974" y="296"/>
                    <a:pt x="974" y="298"/>
                  </a:cubicBezTo>
                  <a:cubicBezTo>
                    <a:pt x="974" y="302"/>
                    <a:pt x="974" y="306"/>
                    <a:pt x="974" y="311"/>
                  </a:cubicBezTo>
                  <a:cubicBezTo>
                    <a:pt x="974" y="324"/>
                    <a:pt x="972" y="340"/>
                    <a:pt x="958" y="349"/>
                  </a:cubicBezTo>
                  <a:cubicBezTo>
                    <a:pt x="954" y="351"/>
                    <a:pt x="949" y="353"/>
                    <a:pt x="944" y="354"/>
                  </a:cubicBezTo>
                  <a:cubicBezTo>
                    <a:pt x="943" y="354"/>
                    <a:pt x="942" y="355"/>
                    <a:pt x="942" y="356"/>
                  </a:cubicBezTo>
                  <a:cubicBezTo>
                    <a:pt x="942" y="357"/>
                    <a:pt x="942" y="357"/>
                    <a:pt x="942" y="357"/>
                  </a:cubicBezTo>
                  <a:cubicBezTo>
                    <a:pt x="942" y="358"/>
                    <a:pt x="943" y="360"/>
                    <a:pt x="944" y="360"/>
                  </a:cubicBezTo>
                  <a:cubicBezTo>
                    <a:pt x="954" y="367"/>
                    <a:pt x="959" y="377"/>
                    <a:pt x="961" y="391"/>
                  </a:cubicBezTo>
                  <a:cubicBezTo>
                    <a:pt x="961" y="392"/>
                    <a:pt x="961" y="394"/>
                    <a:pt x="961" y="395"/>
                  </a:cubicBezTo>
                  <a:cubicBezTo>
                    <a:pt x="961" y="398"/>
                    <a:pt x="961" y="400"/>
                    <a:pt x="961" y="402"/>
                  </a:cubicBezTo>
                  <a:cubicBezTo>
                    <a:pt x="960" y="408"/>
                    <a:pt x="960" y="408"/>
                    <a:pt x="960" y="408"/>
                  </a:cubicBezTo>
                  <a:cubicBezTo>
                    <a:pt x="960" y="413"/>
                    <a:pt x="959" y="418"/>
                    <a:pt x="957" y="423"/>
                  </a:cubicBezTo>
                  <a:cubicBezTo>
                    <a:pt x="959" y="416"/>
                    <a:pt x="959" y="411"/>
                    <a:pt x="959" y="408"/>
                  </a:cubicBezTo>
                  <a:cubicBezTo>
                    <a:pt x="960" y="402"/>
                    <a:pt x="960" y="402"/>
                    <a:pt x="960" y="402"/>
                  </a:cubicBezTo>
                  <a:cubicBezTo>
                    <a:pt x="960" y="400"/>
                    <a:pt x="960" y="398"/>
                    <a:pt x="960" y="395"/>
                  </a:cubicBezTo>
                  <a:cubicBezTo>
                    <a:pt x="960" y="394"/>
                    <a:pt x="960" y="392"/>
                    <a:pt x="960" y="391"/>
                  </a:cubicBezTo>
                  <a:cubicBezTo>
                    <a:pt x="958" y="375"/>
                    <a:pt x="951" y="365"/>
                    <a:pt x="938" y="358"/>
                  </a:cubicBezTo>
                  <a:cubicBezTo>
                    <a:pt x="933" y="355"/>
                    <a:pt x="926" y="355"/>
                    <a:pt x="919" y="356"/>
                  </a:cubicBezTo>
                  <a:cubicBezTo>
                    <a:pt x="914" y="356"/>
                    <a:pt x="909" y="356"/>
                    <a:pt x="906" y="355"/>
                  </a:cubicBezTo>
                  <a:cubicBezTo>
                    <a:pt x="898" y="353"/>
                    <a:pt x="898" y="353"/>
                    <a:pt x="898" y="353"/>
                  </a:cubicBezTo>
                  <a:cubicBezTo>
                    <a:pt x="884" y="350"/>
                    <a:pt x="875" y="348"/>
                    <a:pt x="857" y="346"/>
                  </a:cubicBezTo>
                  <a:cubicBezTo>
                    <a:pt x="849" y="345"/>
                    <a:pt x="849" y="345"/>
                    <a:pt x="849" y="345"/>
                  </a:cubicBezTo>
                  <a:cubicBezTo>
                    <a:pt x="825" y="342"/>
                    <a:pt x="811" y="340"/>
                    <a:pt x="784" y="351"/>
                  </a:cubicBezTo>
                  <a:cubicBezTo>
                    <a:pt x="769" y="357"/>
                    <a:pt x="760" y="357"/>
                    <a:pt x="749" y="357"/>
                  </a:cubicBezTo>
                  <a:cubicBezTo>
                    <a:pt x="744" y="357"/>
                    <a:pt x="738" y="357"/>
                    <a:pt x="731" y="359"/>
                  </a:cubicBezTo>
                  <a:cubicBezTo>
                    <a:pt x="720" y="360"/>
                    <a:pt x="720" y="360"/>
                    <a:pt x="720" y="360"/>
                  </a:cubicBezTo>
                  <a:cubicBezTo>
                    <a:pt x="706" y="363"/>
                    <a:pt x="688" y="371"/>
                    <a:pt x="681" y="374"/>
                  </a:cubicBezTo>
                  <a:cubicBezTo>
                    <a:pt x="677" y="376"/>
                    <a:pt x="677" y="376"/>
                    <a:pt x="677" y="376"/>
                  </a:cubicBezTo>
                  <a:cubicBezTo>
                    <a:pt x="664" y="383"/>
                    <a:pt x="649" y="390"/>
                    <a:pt x="628" y="396"/>
                  </a:cubicBezTo>
                  <a:cubicBezTo>
                    <a:pt x="608" y="403"/>
                    <a:pt x="595" y="406"/>
                    <a:pt x="586" y="408"/>
                  </a:cubicBezTo>
                  <a:cubicBezTo>
                    <a:pt x="580" y="410"/>
                    <a:pt x="580" y="410"/>
                    <a:pt x="580" y="410"/>
                  </a:cubicBezTo>
                  <a:cubicBezTo>
                    <a:pt x="567" y="412"/>
                    <a:pt x="565" y="413"/>
                    <a:pt x="557" y="427"/>
                  </a:cubicBezTo>
                  <a:cubicBezTo>
                    <a:pt x="552" y="437"/>
                    <a:pt x="551" y="446"/>
                    <a:pt x="552" y="458"/>
                  </a:cubicBezTo>
                  <a:cubicBezTo>
                    <a:pt x="552" y="459"/>
                    <a:pt x="552" y="460"/>
                    <a:pt x="552" y="460"/>
                  </a:cubicBezTo>
                  <a:cubicBezTo>
                    <a:pt x="552" y="461"/>
                    <a:pt x="552" y="461"/>
                    <a:pt x="551" y="462"/>
                  </a:cubicBezTo>
                  <a:cubicBezTo>
                    <a:pt x="549" y="463"/>
                    <a:pt x="545" y="464"/>
                    <a:pt x="542" y="463"/>
                  </a:cubicBezTo>
                  <a:cubicBezTo>
                    <a:pt x="538" y="463"/>
                    <a:pt x="535" y="461"/>
                    <a:pt x="533" y="459"/>
                  </a:cubicBezTo>
                  <a:cubicBezTo>
                    <a:pt x="533" y="459"/>
                    <a:pt x="532" y="458"/>
                    <a:pt x="533" y="457"/>
                  </a:cubicBezTo>
                  <a:cubicBezTo>
                    <a:pt x="533" y="457"/>
                    <a:pt x="533" y="457"/>
                    <a:pt x="533" y="457"/>
                  </a:cubicBezTo>
                  <a:cubicBezTo>
                    <a:pt x="533" y="457"/>
                    <a:pt x="533" y="456"/>
                    <a:pt x="533" y="456"/>
                  </a:cubicBezTo>
                  <a:cubicBezTo>
                    <a:pt x="532" y="440"/>
                    <a:pt x="532" y="440"/>
                    <a:pt x="532" y="440"/>
                  </a:cubicBezTo>
                  <a:cubicBezTo>
                    <a:pt x="532" y="437"/>
                    <a:pt x="532" y="437"/>
                    <a:pt x="532" y="437"/>
                  </a:cubicBezTo>
                  <a:cubicBezTo>
                    <a:pt x="531" y="426"/>
                    <a:pt x="530" y="410"/>
                    <a:pt x="501" y="410"/>
                  </a:cubicBezTo>
                  <a:cubicBezTo>
                    <a:pt x="501" y="410"/>
                    <a:pt x="488" y="411"/>
                    <a:pt x="488" y="411"/>
                  </a:cubicBezTo>
                  <a:cubicBezTo>
                    <a:pt x="488" y="411"/>
                    <a:pt x="485" y="411"/>
                    <a:pt x="485" y="411"/>
                  </a:cubicBezTo>
                  <a:cubicBezTo>
                    <a:pt x="470" y="414"/>
                    <a:pt x="469" y="423"/>
                    <a:pt x="469" y="436"/>
                  </a:cubicBezTo>
                  <a:cubicBezTo>
                    <a:pt x="469" y="448"/>
                    <a:pt x="469" y="448"/>
                    <a:pt x="469" y="448"/>
                  </a:cubicBezTo>
                  <a:cubicBezTo>
                    <a:pt x="469" y="456"/>
                    <a:pt x="469" y="456"/>
                    <a:pt x="469" y="456"/>
                  </a:cubicBezTo>
                  <a:cubicBezTo>
                    <a:pt x="469" y="457"/>
                    <a:pt x="469" y="457"/>
                    <a:pt x="469" y="457"/>
                  </a:cubicBezTo>
                  <a:cubicBezTo>
                    <a:pt x="470" y="458"/>
                    <a:pt x="470" y="458"/>
                    <a:pt x="470" y="458"/>
                  </a:cubicBezTo>
                  <a:cubicBezTo>
                    <a:pt x="470" y="459"/>
                    <a:pt x="470" y="459"/>
                    <a:pt x="469" y="460"/>
                  </a:cubicBezTo>
                  <a:cubicBezTo>
                    <a:pt x="467" y="462"/>
                    <a:pt x="464" y="464"/>
                    <a:pt x="461" y="464"/>
                  </a:cubicBezTo>
                  <a:cubicBezTo>
                    <a:pt x="457" y="465"/>
                    <a:pt x="453" y="464"/>
                    <a:pt x="451" y="463"/>
                  </a:cubicBezTo>
                  <a:cubicBezTo>
                    <a:pt x="451" y="462"/>
                    <a:pt x="450" y="461"/>
                    <a:pt x="450" y="461"/>
                  </a:cubicBezTo>
                  <a:cubicBezTo>
                    <a:pt x="450" y="460"/>
                    <a:pt x="450" y="460"/>
                    <a:pt x="451" y="459"/>
                  </a:cubicBezTo>
                  <a:cubicBezTo>
                    <a:pt x="451" y="459"/>
                    <a:pt x="451" y="458"/>
                    <a:pt x="451" y="458"/>
                  </a:cubicBezTo>
                  <a:cubicBezTo>
                    <a:pt x="450" y="447"/>
                    <a:pt x="449" y="444"/>
                    <a:pt x="447" y="435"/>
                  </a:cubicBezTo>
                  <a:cubicBezTo>
                    <a:pt x="442" y="416"/>
                    <a:pt x="435" y="413"/>
                    <a:pt x="416" y="408"/>
                  </a:cubicBezTo>
                  <a:cubicBezTo>
                    <a:pt x="406" y="406"/>
                    <a:pt x="392" y="402"/>
                    <a:pt x="374" y="396"/>
                  </a:cubicBezTo>
                  <a:cubicBezTo>
                    <a:pt x="351" y="389"/>
                    <a:pt x="335" y="381"/>
                    <a:pt x="320" y="374"/>
                  </a:cubicBezTo>
                  <a:cubicBezTo>
                    <a:pt x="311" y="369"/>
                    <a:pt x="311" y="369"/>
                    <a:pt x="311" y="369"/>
                  </a:cubicBezTo>
                  <a:cubicBezTo>
                    <a:pt x="305" y="366"/>
                    <a:pt x="300" y="364"/>
                    <a:pt x="294" y="362"/>
                  </a:cubicBezTo>
                  <a:cubicBezTo>
                    <a:pt x="286" y="360"/>
                    <a:pt x="280" y="360"/>
                    <a:pt x="271" y="360"/>
                  </a:cubicBezTo>
                  <a:cubicBezTo>
                    <a:pt x="258" y="360"/>
                    <a:pt x="237" y="360"/>
                    <a:pt x="217" y="352"/>
                  </a:cubicBezTo>
                  <a:cubicBezTo>
                    <a:pt x="199" y="344"/>
                    <a:pt x="188" y="342"/>
                    <a:pt x="175" y="340"/>
                  </a:cubicBezTo>
                  <a:cubicBezTo>
                    <a:pt x="167" y="339"/>
                    <a:pt x="167" y="339"/>
                    <a:pt x="167" y="339"/>
                  </a:cubicBezTo>
                  <a:cubicBezTo>
                    <a:pt x="161" y="338"/>
                    <a:pt x="154" y="337"/>
                    <a:pt x="146" y="334"/>
                  </a:cubicBezTo>
                  <a:cubicBezTo>
                    <a:pt x="143" y="333"/>
                    <a:pt x="138" y="332"/>
                    <a:pt x="134" y="330"/>
                  </a:cubicBezTo>
                  <a:cubicBezTo>
                    <a:pt x="126" y="326"/>
                    <a:pt x="126" y="326"/>
                    <a:pt x="126" y="326"/>
                  </a:cubicBezTo>
                  <a:cubicBezTo>
                    <a:pt x="110" y="320"/>
                    <a:pt x="87" y="312"/>
                    <a:pt x="67" y="314"/>
                  </a:cubicBezTo>
                  <a:cubicBezTo>
                    <a:pt x="53" y="315"/>
                    <a:pt x="42" y="319"/>
                    <a:pt x="33" y="333"/>
                  </a:cubicBezTo>
                  <a:cubicBezTo>
                    <a:pt x="29" y="343"/>
                    <a:pt x="27" y="351"/>
                    <a:pt x="27" y="360"/>
                  </a:cubicBezTo>
                  <a:cubicBezTo>
                    <a:pt x="27" y="363"/>
                    <a:pt x="28" y="368"/>
                    <a:pt x="28" y="372"/>
                  </a:cubicBezTo>
                  <a:cubicBezTo>
                    <a:pt x="27" y="366"/>
                    <a:pt x="27" y="361"/>
                    <a:pt x="27" y="356"/>
                  </a:cubicBezTo>
                  <a:cubicBezTo>
                    <a:pt x="27" y="348"/>
                    <a:pt x="28" y="340"/>
                    <a:pt x="33" y="331"/>
                  </a:cubicBezTo>
                  <a:cubicBezTo>
                    <a:pt x="39" y="320"/>
                    <a:pt x="47" y="315"/>
                    <a:pt x="58" y="312"/>
                  </a:cubicBezTo>
                  <a:cubicBezTo>
                    <a:pt x="60" y="312"/>
                    <a:pt x="61" y="311"/>
                    <a:pt x="61" y="310"/>
                  </a:cubicBezTo>
                  <a:cubicBezTo>
                    <a:pt x="61" y="310"/>
                    <a:pt x="61" y="310"/>
                    <a:pt x="61" y="310"/>
                  </a:cubicBezTo>
                  <a:cubicBezTo>
                    <a:pt x="61" y="308"/>
                    <a:pt x="58" y="308"/>
                    <a:pt x="56" y="308"/>
                  </a:cubicBezTo>
                  <a:cubicBezTo>
                    <a:pt x="36" y="310"/>
                    <a:pt x="23" y="299"/>
                    <a:pt x="16" y="287"/>
                  </a:cubicBezTo>
                  <a:cubicBezTo>
                    <a:pt x="23" y="298"/>
                    <a:pt x="35" y="308"/>
                    <a:pt x="55" y="306"/>
                  </a:cubicBezTo>
                  <a:cubicBezTo>
                    <a:pt x="83" y="303"/>
                    <a:pt x="117" y="316"/>
                    <a:pt x="140" y="325"/>
                  </a:cubicBezTo>
                  <a:cubicBezTo>
                    <a:pt x="159" y="333"/>
                    <a:pt x="168" y="334"/>
                    <a:pt x="180" y="334"/>
                  </a:cubicBezTo>
                  <a:cubicBezTo>
                    <a:pt x="187" y="334"/>
                    <a:pt x="192" y="331"/>
                    <a:pt x="195" y="328"/>
                  </a:cubicBezTo>
                  <a:cubicBezTo>
                    <a:pt x="196" y="327"/>
                    <a:pt x="200" y="325"/>
                    <a:pt x="203" y="322"/>
                  </a:cubicBezTo>
                  <a:cubicBezTo>
                    <a:pt x="203" y="321"/>
                    <a:pt x="203" y="321"/>
                    <a:pt x="203" y="321"/>
                  </a:cubicBezTo>
                  <a:cubicBezTo>
                    <a:pt x="204" y="316"/>
                    <a:pt x="204" y="316"/>
                    <a:pt x="204" y="316"/>
                  </a:cubicBezTo>
                  <a:cubicBezTo>
                    <a:pt x="205" y="308"/>
                    <a:pt x="205" y="301"/>
                    <a:pt x="205" y="294"/>
                  </a:cubicBezTo>
                  <a:cubicBezTo>
                    <a:pt x="206" y="285"/>
                    <a:pt x="207" y="277"/>
                    <a:pt x="210" y="265"/>
                  </a:cubicBezTo>
                  <a:cubicBezTo>
                    <a:pt x="213" y="254"/>
                    <a:pt x="214" y="243"/>
                    <a:pt x="214" y="234"/>
                  </a:cubicBezTo>
                  <a:cubicBezTo>
                    <a:pt x="214" y="228"/>
                    <a:pt x="213" y="224"/>
                    <a:pt x="212" y="221"/>
                  </a:cubicBezTo>
                  <a:cubicBezTo>
                    <a:pt x="212" y="221"/>
                    <a:pt x="213" y="220"/>
                    <a:pt x="213" y="220"/>
                  </a:cubicBezTo>
                  <a:cubicBezTo>
                    <a:pt x="214" y="223"/>
                    <a:pt x="215" y="227"/>
                    <a:pt x="215" y="233"/>
                  </a:cubicBezTo>
                  <a:cubicBezTo>
                    <a:pt x="215" y="243"/>
                    <a:pt x="213" y="255"/>
                    <a:pt x="211" y="266"/>
                  </a:cubicBezTo>
                  <a:cubicBezTo>
                    <a:pt x="208" y="277"/>
                    <a:pt x="207" y="285"/>
                    <a:pt x="206" y="294"/>
                  </a:cubicBezTo>
                  <a:cubicBezTo>
                    <a:pt x="206" y="301"/>
                    <a:pt x="206" y="308"/>
                    <a:pt x="205" y="317"/>
                  </a:cubicBezTo>
                  <a:cubicBezTo>
                    <a:pt x="204" y="325"/>
                    <a:pt x="202" y="330"/>
                    <a:pt x="200" y="333"/>
                  </a:cubicBezTo>
                  <a:cubicBezTo>
                    <a:pt x="200" y="334"/>
                    <a:pt x="199" y="335"/>
                    <a:pt x="199" y="336"/>
                  </a:cubicBezTo>
                  <a:cubicBezTo>
                    <a:pt x="199" y="340"/>
                    <a:pt x="203" y="343"/>
                    <a:pt x="208" y="346"/>
                  </a:cubicBezTo>
                  <a:cubicBezTo>
                    <a:pt x="208" y="346"/>
                    <a:pt x="218" y="350"/>
                    <a:pt x="218" y="350"/>
                  </a:cubicBezTo>
                  <a:cubicBezTo>
                    <a:pt x="237" y="357"/>
                    <a:pt x="253" y="357"/>
                    <a:pt x="270" y="357"/>
                  </a:cubicBezTo>
                  <a:cubicBezTo>
                    <a:pt x="270" y="357"/>
                    <a:pt x="278" y="357"/>
                    <a:pt x="278" y="357"/>
                  </a:cubicBezTo>
                  <a:cubicBezTo>
                    <a:pt x="279" y="357"/>
                    <a:pt x="279" y="356"/>
                    <a:pt x="279" y="355"/>
                  </a:cubicBezTo>
                  <a:cubicBezTo>
                    <a:pt x="279" y="355"/>
                    <a:pt x="279" y="355"/>
                    <a:pt x="279" y="355"/>
                  </a:cubicBezTo>
                  <a:cubicBezTo>
                    <a:pt x="279" y="355"/>
                    <a:pt x="279" y="354"/>
                    <a:pt x="278" y="354"/>
                  </a:cubicBezTo>
                  <a:cubicBezTo>
                    <a:pt x="271" y="352"/>
                    <a:pt x="264" y="351"/>
                    <a:pt x="256" y="351"/>
                  </a:cubicBezTo>
                  <a:cubicBezTo>
                    <a:pt x="254" y="351"/>
                    <a:pt x="254" y="351"/>
                    <a:pt x="254" y="351"/>
                  </a:cubicBezTo>
                  <a:cubicBezTo>
                    <a:pt x="218" y="349"/>
                    <a:pt x="212" y="349"/>
                    <a:pt x="212" y="320"/>
                  </a:cubicBezTo>
                  <a:cubicBezTo>
                    <a:pt x="212" y="314"/>
                    <a:pt x="212" y="307"/>
                    <a:pt x="213" y="299"/>
                  </a:cubicBezTo>
                  <a:cubicBezTo>
                    <a:pt x="213" y="295"/>
                    <a:pt x="213" y="295"/>
                    <a:pt x="213" y="295"/>
                  </a:cubicBezTo>
                  <a:cubicBezTo>
                    <a:pt x="213" y="277"/>
                    <a:pt x="214" y="274"/>
                    <a:pt x="217" y="262"/>
                  </a:cubicBezTo>
                  <a:cubicBezTo>
                    <a:pt x="219" y="251"/>
                    <a:pt x="219" y="251"/>
                    <a:pt x="219" y="251"/>
                  </a:cubicBezTo>
                  <a:cubicBezTo>
                    <a:pt x="219" y="251"/>
                    <a:pt x="222" y="232"/>
                    <a:pt x="222" y="232"/>
                  </a:cubicBezTo>
                  <a:cubicBezTo>
                    <a:pt x="222" y="225"/>
                    <a:pt x="223" y="219"/>
                    <a:pt x="223" y="214"/>
                  </a:cubicBezTo>
                  <a:cubicBezTo>
                    <a:pt x="223" y="209"/>
                    <a:pt x="222" y="206"/>
                    <a:pt x="222" y="202"/>
                  </a:cubicBezTo>
                  <a:cubicBezTo>
                    <a:pt x="222" y="203"/>
                    <a:pt x="223" y="203"/>
                    <a:pt x="224" y="203"/>
                  </a:cubicBezTo>
                  <a:cubicBezTo>
                    <a:pt x="224" y="203"/>
                    <a:pt x="225" y="203"/>
                    <a:pt x="225" y="202"/>
                  </a:cubicBezTo>
                  <a:cubicBezTo>
                    <a:pt x="226" y="188"/>
                    <a:pt x="227" y="172"/>
                    <a:pt x="228" y="159"/>
                  </a:cubicBezTo>
                  <a:cubicBezTo>
                    <a:pt x="228" y="158"/>
                    <a:pt x="228" y="157"/>
                    <a:pt x="228" y="156"/>
                  </a:cubicBezTo>
                  <a:cubicBezTo>
                    <a:pt x="228" y="181"/>
                    <a:pt x="226" y="223"/>
                    <a:pt x="221" y="252"/>
                  </a:cubicBezTo>
                  <a:cubicBezTo>
                    <a:pt x="218" y="262"/>
                    <a:pt x="218" y="262"/>
                    <a:pt x="218" y="262"/>
                  </a:cubicBezTo>
                  <a:cubicBezTo>
                    <a:pt x="216" y="275"/>
                    <a:pt x="215" y="277"/>
                    <a:pt x="215" y="296"/>
                  </a:cubicBezTo>
                  <a:cubicBezTo>
                    <a:pt x="214" y="302"/>
                    <a:pt x="214" y="302"/>
                    <a:pt x="214" y="302"/>
                  </a:cubicBezTo>
                  <a:cubicBezTo>
                    <a:pt x="214" y="310"/>
                    <a:pt x="214" y="316"/>
                    <a:pt x="214" y="321"/>
                  </a:cubicBezTo>
                  <a:cubicBezTo>
                    <a:pt x="214" y="331"/>
                    <a:pt x="215" y="336"/>
                    <a:pt x="218" y="340"/>
                  </a:cubicBezTo>
                  <a:cubicBezTo>
                    <a:pt x="223" y="346"/>
                    <a:pt x="233" y="347"/>
                    <a:pt x="254" y="348"/>
                  </a:cubicBezTo>
                  <a:cubicBezTo>
                    <a:pt x="256" y="348"/>
                    <a:pt x="256" y="348"/>
                    <a:pt x="256" y="348"/>
                  </a:cubicBezTo>
                  <a:cubicBezTo>
                    <a:pt x="264" y="349"/>
                    <a:pt x="272" y="350"/>
                    <a:pt x="279" y="351"/>
                  </a:cubicBezTo>
                  <a:cubicBezTo>
                    <a:pt x="281" y="352"/>
                    <a:pt x="284" y="352"/>
                    <a:pt x="286" y="349"/>
                  </a:cubicBezTo>
                  <a:cubicBezTo>
                    <a:pt x="286" y="347"/>
                    <a:pt x="286" y="346"/>
                    <a:pt x="287" y="345"/>
                  </a:cubicBezTo>
                  <a:cubicBezTo>
                    <a:pt x="286" y="346"/>
                    <a:pt x="286" y="347"/>
                    <a:pt x="286" y="348"/>
                  </a:cubicBezTo>
                  <a:cubicBezTo>
                    <a:pt x="286" y="348"/>
                    <a:pt x="286" y="349"/>
                    <a:pt x="286" y="350"/>
                  </a:cubicBezTo>
                  <a:cubicBezTo>
                    <a:pt x="286" y="352"/>
                    <a:pt x="287" y="353"/>
                    <a:pt x="288" y="353"/>
                  </a:cubicBezTo>
                  <a:cubicBezTo>
                    <a:pt x="291" y="354"/>
                    <a:pt x="291" y="354"/>
                    <a:pt x="291" y="354"/>
                  </a:cubicBezTo>
                  <a:cubicBezTo>
                    <a:pt x="300" y="357"/>
                    <a:pt x="308" y="361"/>
                    <a:pt x="315" y="364"/>
                  </a:cubicBezTo>
                  <a:cubicBezTo>
                    <a:pt x="316" y="364"/>
                    <a:pt x="316" y="364"/>
                    <a:pt x="318" y="364"/>
                  </a:cubicBezTo>
                  <a:cubicBezTo>
                    <a:pt x="319" y="363"/>
                    <a:pt x="320" y="362"/>
                    <a:pt x="320" y="361"/>
                  </a:cubicBezTo>
                  <a:cubicBezTo>
                    <a:pt x="321" y="359"/>
                    <a:pt x="322" y="357"/>
                    <a:pt x="323" y="355"/>
                  </a:cubicBezTo>
                  <a:cubicBezTo>
                    <a:pt x="322" y="357"/>
                    <a:pt x="321" y="359"/>
                    <a:pt x="320" y="362"/>
                  </a:cubicBezTo>
                  <a:cubicBezTo>
                    <a:pt x="320" y="362"/>
                    <a:pt x="320" y="363"/>
                    <a:pt x="320" y="363"/>
                  </a:cubicBezTo>
                  <a:cubicBezTo>
                    <a:pt x="320" y="365"/>
                    <a:pt x="322" y="367"/>
                    <a:pt x="323" y="367"/>
                  </a:cubicBezTo>
                  <a:cubicBezTo>
                    <a:pt x="323" y="367"/>
                    <a:pt x="323" y="367"/>
                    <a:pt x="323" y="367"/>
                  </a:cubicBezTo>
                  <a:cubicBezTo>
                    <a:pt x="324" y="368"/>
                    <a:pt x="324" y="368"/>
                    <a:pt x="324" y="368"/>
                  </a:cubicBezTo>
                  <a:cubicBezTo>
                    <a:pt x="346" y="378"/>
                    <a:pt x="346" y="378"/>
                    <a:pt x="346" y="378"/>
                  </a:cubicBezTo>
                  <a:cubicBezTo>
                    <a:pt x="347" y="379"/>
                    <a:pt x="348" y="379"/>
                    <a:pt x="348" y="378"/>
                  </a:cubicBezTo>
                  <a:cubicBezTo>
                    <a:pt x="349" y="377"/>
                    <a:pt x="350" y="376"/>
                    <a:pt x="350" y="375"/>
                  </a:cubicBezTo>
                  <a:cubicBezTo>
                    <a:pt x="350" y="375"/>
                    <a:pt x="350" y="375"/>
                    <a:pt x="350" y="375"/>
                  </a:cubicBezTo>
                  <a:cubicBezTo>
                    <a:pt x="350" y="374"/>
                    <a:pt x="350" y="374"/>
                    <a:pt x="350" y="374"/>
                  </a:cubicBezTo>
                  <a:cubicBezTo>
                    <a:pt x="350" y="369"/>
                    <a:pt x="352" y="364"/>
                    <a:pt x="354" y="359"/>
                  </a:cubicBezTo>
                  <a:cubicBezTo>
                    <a:pt x="352" y="364"/>
                    <a:pt x="350" y="369"/>
                    <a:pt x="350" y="374"/>
                  </a:cubicBezTo>
                  <a:cubicBezTo>
                    <a:pt x="350" y="375"/>
                    <a:pt x="350" y="376"/>
                    <a:pt x="351" y="378"/>
                  </a:cubicBezTo>
                  <a:cubicBezTo>
                    <a:pt x="351" y="379"/>
                    <a:pt x="353" y="381"/>
                    <a:pt x="354" y="382"/>
                  </a:cubicBezTo>
                  <a:cubicBezTo>
                    <a:pt x="362" y="385"/>
                    <a:pt x="369" y="388"/>
                    <a:pt x="377" y="390"/>
                  </a:cubicBezTo>
                  <a:cubicBezTo>
                    <a:pt x="393" y="395"/>
                    <a:pt x="393" y="395"/>
                    <a:pt x="393" y="395"/>
                  </a:cubicBezTo>
                  <a:cubicBezTo>
                    <a:pt x="394" y="395"/>
                    <a:pt x="395" y="394"/>
                    <a:pt x="396" y="394"/>
                  </a:cubicBezTo>
                  <a:cubicBezTo>
                    <a:pt x="396" y="394"/>
                    <a:pt x="397" y="393"/>
                    <a:pt x="397" y="392"/>
                  </a:cubicBezTo>
                  <a:cubicBezTo>
                    <a:pt x="397" y="392"/>
                    <a:pt x="397" y="393"/>
                    <a:pt x="397" y="393"/>
                  </a:cubicBezTo>
                  <a:cubicBezTo>
                    <a:pt x="398" y="396"/>
                    <a:pt x="399" y="397"/>
                    <a:pt x="400" y="397"/>
                  </a:cubicBezTo>
                  <a:cubicBezTo>
                    <a:pt x="420" y="402"/>
                    <a:pt x="420" y="402"/>
                    <a:pt x="420" y="402"/>
                  </a:cubicBezTo>
                  <a:cubicBezTo>
                    <a:pt x="420" y="402"/>
                    <a:pt x="428" y="404"/>
                    <a:pt x="428" y="404"/>
                  </a:cubicBezTo>
                  <a:cubicBezTo>
                    <a:pt x="430" y="404"/>
                    <a:pt x="431" y="404"/>
                    <a:pt x="431" y="403"/>
                  </a:cubicBezTo>
                  <a:cubicBezTo>
                    <a:pt x="431" y="403"/>
                    <a:pt x="432" y="402"/>
                    <a:pt x="432" y="401"/>
                  </a:cubicBezTo>
                  <a:cubicBezTo>
                    <a:pt x="432" y="401"/>
                    <a:pt x="432" y="401"/>
                    <a:pt x="431" y="400"/>
                  </a:cubicBezTo>
                  <a:cubicBezTo>
                    <a:pt x="431" y="398"/>
                    <a:pt x="431" y="396"/>
                    <a:pt x="430" y="394"/>
                  </a:cubicBezTo>
                  <a:cubicBezTo>
                    <a:pt x="431" y="397"/>
                    <a:pt x="431" y="400"/>
                    <a:pt x="433" y="403"/>
                  </a:cubicBezTo>
                  <a:cubicBezTo>
                    <a:pt x="433" y="404"/>
                    <a:pt x="435" y="406"/>
                    <a:pt x="436" y="406"/>
                  </a:cubicBezTo>
                  <a:cubicBezTo>
                    <a:pt x="442" y="409"/>
                    <a:pt x="445" y="411"/>
                    <a:pt x="450" y="419"/>
                  </a:cubicBezTo>
                  <a:cubicBezTo>
                    <a:pt x="451" y="420"/>
                    <a:pt x="451" y="420"/>
                    <a:pt x="451" y="420"/>
                  </a:cubicBezTo>
                  <a:cubicBezTo>
                    <a:pt x="453" y="420"/>
                    <a:pt x="453" y="420"/>
                    <a:pt x="453" y="420"/>
                  </a:cubicBezTo>
                  <a:cubicBezTo>
                    <a:pt x="453" y="420"/>
                    <a:pt x="452" y="420"/>
                    <a:pt x="452" y="420"/>
                  </a:cubicBezTo>
                  <a:cubicBezTo>
                    <a:pt x="454" y="421"/>
                    <a:pt x="454" y="421"/>
                    <a:pt x="454" y="421"/>
                  </a:cubicBezTo>
                  <a:cubicBezTo>
                    <a:pt x="456" y="422"/>
                    <a:pt x="459" y="420"/>
                    <a:pt x="460" y="420"/>
                  </a:cubicBezTo>
                  <a:cubicBezTo>
                    <a:pt x="462" y="419"/>
                    <a:pt x="462" y="419"/>
                    <a:pt x="462" y="419"/>
                  </a:cubicBezTo>
                  <a:cubicBezTo>
                    <a:pt x="462" y="418"/>
                    <a:pt x="465" y="415"/>
                    <a:pt x="465" y="415"/>
                  </a:cubicBezTo>
                  <a:cubicBezTo>
                    <a:pt x="465" y="415"/>
                    <a:pt x="473" y="404"/>
                    <a:pt x="473" y="404"/>
                  </a:cubicBezTo>
                  <a:cubicBezTo>
                    <a:pt x="473" y="403"/>
                    <a:pt x="473" y="403"/>
                    <a:pt x="473" y="403"/>
                  </a:cubicBezTo>
                  <a:cubicBezTo>
                    <a:pt x="479" y="393"/>
                    <a:pt x="486" y="382"/>
                    <a:pt x="494" y="381"/>
                  </a:cubicBezTo>
                  <a:cubicBezTo>
                    <a:pt x="494" y="381"/>
                    <a:pt x="495" y="380"/>
                    <a:pt x="495" y="380"/>
                  </a:cubicBezTo>
                  <a:cubicBezTo>
                    <a:pt x="495" y="371"/>
                    <a:pt x="495" y="371"/>
                    <a:pt x="495" y="371"/>
                  </a:cubicBezTo>
                  <a:cubicBezTo>
                    <a:pt x="494" y="353"/>
                    <a:pt x="494" y="353"/>
                    <a:pt x="494" y="353"/>
                  </a:cubicBezTo>
                  <a:cubicBezTo>
                    <a:pt x="494" y="352"/>
                    <a:pt x="494" y="351"/>
                    <a:pt x="494" y="351"/>
                  </a:cubicBezTo>
                  <a:cubicBezTo>
                    <a:pt x="494" y="351"/>
                    <a:pt x="494" y="351"/>
                    <a:pt x="494" y="350"/>
                  </a:cubicBezTo>
                  <a:cubicBezTo>
                    <a:pt x="493" y="326"/>
                    <a:pt x="491" y="309"/>
                    <a:pt x="489" y="294"/>
                  </a:cubicBezTo>
                  <a:cubicBezTo>
                    <a:pt x="489" y="294"/>
                    <a:pt x="489" y="292"/>
                    <a:pt x="489" y="292"/>
                  </a:cubicBezTo>
                  <a:cubicBezTo>
                    <a:pt x="489" y="290"/>
                    <a:pt x="490" y="288"/>
                    <a:pt x="493" y="288"/>
                  </a:cubicBezTo>
                  <a:cubicBezTo>
                    <a:pt x="495" y="288"/>
                    <a:pt x="497" y="290"/>
                    <a:pt x="497" y="292"/>
                  </a:cubicBezTo>
                  <a:cubicBezTo>
                    <a:pt x="497" y="293"/>
                    <a:pt x="497" y="293"/>
                    <a:pt x="497" y="293"/>
                  </a:cubicBezTo>
                  <a:cubicBezTo>
                    <a:pt x="499" y="307"/>
                    <a:pt x="499" y="322"/>
                    <a:pt x="499" y="340"/>
                  </a:cubicBezTo>
                  <a:cubicBezTo>
                    <a:pt x="499" y="351"/>
                    <a:pt x="499" y="351"/>
                    <a:pt x="499" y="351"/>
                  </a:cubicBezTo>
                  <a:cubicBezTo>
                    <a:pt x="499" y="351"/>
                    <a:pt x="499" y="351"/>
                    <a:pt x="499" y="351"/>
                  </a:cubicBezTo>
                  <a:cubicBezTo>
                    <a:pt x="499" y="351"/>
                    <a:pt x="499" y="351"/>
                    <a:pt x="499" y="351"/>
                  </a:cubicBezTo>
                  <a:cubicBezTo>
                    <a:pt x="499" y="351"/>
                    <a:pt x="499" y="352"/>
                    <a:pt x="499" y="352"/>
                  </a:cubicBezTo>
                  <a:cubicBezTo>
                    <a:pt x="500" y="369"/>
                    <a:pt x="500" y="369"/>
                    <a:pt x="500" y="369"/>
                  </a:cubicBezTo>
                  <a:cubicBezTo>
                    <a:pt x="500" y="370"/>
                    <a:pt x="500" y="370"/>
                    <a:pt x="501" y="370"/>
                  </a:cubicBezTo>
                  <a:cubicBezTo>
                    <a:pt x="502" y="370"/>
                    <a:pt x="503" y="370"/>
                    <a:pt x="503" y="369"/>
                  </a:cubicBezTo>
                  <a:cubicBezTo>
                    <a:pt x="503" y="352"/>
                    <a:pt x="503" y="352"/>
                    <a:pt x="503" y="352"/>
                  </a:cubicBezTo>
                  <a:cubicBezTo>
                    <a:pt x="503" y="352"/>
                    <a:pt x="503" y="352"/>
                    <a:pt x="503" y="351"/>
                  </a:cubicBezTo>
                  <a:cubicBezTo>
                    <a:pt x="503" y="351"/>
                    <a:pt x="503" y="351"/>
                    <a:pt x="503" y="351"/>
                  </a:cubicBezTo>
                  <a:cubicBezTo>
                    <a:pt x="503" y="351"/>
                    <a:pt x="503" y="351"/>
                    <a:pt x="503" y="350"/>
                  </a:cubicBezTo>
                  <a:cubicBezTo>
                    <a:pt x="503" y="338"/>
                    <a:pt x="503" y="338"/>
                    <a:pt x="503" y="338"/>
                  </a:cubicBezTo>
                  <a:cubicBezTo>
                    <a:pt x="503" y="322"/>
                    <a:pt x="503" y="307"/>
                    <a:pt x="505" y="294"/>
                  </a:cubicBezTo>
                  <a:cubicBezTo>
                    <a:pt x="505" y="294"/>
                    <a:pt x="505" y="293"/>
                    <a:pt x="505" y="293"/>
                  </a:cubicBezTo>
                  <a:cubicBezTo>
                    <a:pt x="505" y="292"/>
                    <a:pt x="505" y="292"/>
                    <a:pt x="505" y="292"/>
                  </a:cubicBezTo>
                  <a:cubicBezTo>
                    <a:pt x="505" y="290"/>
                    <a:pt x="507" y="288"/>
                    <a:pt x="509" y="288"/>
                  </a:cubicBezTo>
                  <a:cubicBezTo>
                    <a:pt x="511" y="288"/>
                    <a:pt x="513" y="290"/>
                    <a:pt x="513" y="292"/>
                  </a:cubicBezTo>
                  <a:cubicBezTo>
                    <a:pt x="513" y="294"/>
                    <a:pt x="513" y="294"/>
                    <a:pt x="513" y="294"/>
                  </a:cubicBezTo>
                  <a:cubicBezTo>
                    <a:pt x="511" y="310"/>
                    <a:pt x="509" y="327"/>
                    <a:pt x="508" y="350"/>
                  </a:cubicBezTo>
                  <a:cubicBezTo>
                    <a:pt x="508" y="351"/>
                    <a:pt x="509" y="351"/>
                    <a:pt x="509" y="351"/>
                  </a:cubicBezTo>
                  <a:cubicBezTo>
                    <a:pt x="509" y="351"/>
                    <a:pt x="509" y="351"/>
                    <a:pt x="509" y="351"/>
                  </a:cubicBezTo>
                  <a:cubicBezTo>
                    <a:pt x="509" y="351"/>
                    <a:pt x="509" y="352"/>
                    <a:pt x="509" y="352"/>
                  </a:cubicBezTo>
                  <a:cubicBezTo>
                    <a:pt x="508" y="352"/>
                    <a:pt x="508" y="352"/>
                    <a:pt x="508" y="352"/>
                  </a:cubicBezTo>
                  <a:cubicBezTo>
                    <a:pt x="508" y="371"/>
                    <a:pt x="508" y="371"/>
                    <a:pt x="508" y="371"/>
                  </a:cubicBezTo>
                  <a:cubicBezTo>
                    <a:pt x="508" y="380"/>
                    <a:pt x="508" y="380"/>
                    <a:pt x="508" y="380"/>
                  </a:cubicBezTo>
                  <a:cubicBezTo>
                    <a:pt x="508" y="380"/>
                    <a:pt x="508" y="381"/>
                    <a:pt x="509" y="381"/>
                  </a:cubicBezTo>
                  <a:cubicBezTo>
                    <a:pt x="517" y="382"/>
                    <a:pt x="523" y="392"/>
                    <a:pt x="529" y="402"/>
                  </a:cubicBezTo>
                  <a:cubicBezTo>
                    <a:pt x="534" y="408"/>
                    <a:pt x="538" y="415"/>
                    <a:pt x="542" y="417"/>
                  </a:cubicBezTo>
                  <a:cubicBezTo>
                    <a:pt x="543" y="418"/>
                    <a:pt x="545" y="419"/>
                    <a:pt x="548" y="419"/>
                  </a:cubicBezTo>
                  <a:cubicBezTo>
                    <a:pt x="547" y="419"/>
                    <a:pt x="546" y="419"/>
                    <a:pt x="545" y="419"/>
                  </a:cubicBezTo>
                  <a:cubicBezTo>
                    <a:pt x="542" y="419"/>
                    <a:pt x="542" y="419"/>
                    <a:pt x="542" y="419"/>
                  </a:cubicBezTo>
                  <a:cubicBezTo>
                    <a:pt x="542" y="419"/>
                    <a:pt x="541" y="419"/>
                    <a:pt x="541" y="419"/>
                  </a:cubicBezTo>
                  <a:cubicBezTo>
                    <a:pt x="540" y="420"/>
                    <a:pt x="540" y="420"/>
                    <a:pt x="541" y="421"/>
                  </a:cubicBezTo>
                  <a:cubicBezTo>
                    <a:pt x="543" y="424"/>
                    <a:pt x="543" y="424"/>
                    <a:pt x="543" y="424"/>
                  </a:cubicBezTo>
                  <a:cubicBezTo>
                    <a:pt x="544" y="427"/>
                    <a:pt x="545" y="427"/>
                    <a:pt x="546" y="427"/>
                  </a:cubicBezTo>
                  <a:cubicBezTo>
                    <a:pt x="547" y="427"/>
                    <a:pt x="548" y="427"/>
                    <a:pt x="548" y="426"/>
                  </a:cubicBezTo>
                  <a:cubicBezTo>
                    <a:pt x="552" y="418"/>
                    <a:pt x="557" y="412"/>
                    <a:pt x="563" y="408"/>
                  </a:cubicBezTo>
                  <a:cubicBezTo>
                    <a:pt x="564" y="408"/>
                    <a:pt x="565" y="406"/>
                    <a:pt x="565" y="404"/>
                  </a:cubicBezTo>
                  <a:cubicBezTo>
                    <a:pt x="565" y="404"/>
                    <a:pt x="565" y="404"/>
                    <a:pt x="565" y="404"/>
                  </a:cubicBezTo>
                  <a:cubicBezTo>
                    <a:pt x="565" y="403"/>
                    <a:pt x="565" y="403"/>
                    <a:pt x="565" y="403"/>
                  </a:cubicBezTo>
                  <a:cubicBezTo>
                    <a:pt x="565" y="404"/>
                    <a:pt x="566" y="405"/>
                    <a:pt x="567" y="405"/>
                  </a:cubicBezTo>
                  <a:cubicBezTo>
                    <a:pt x="568" y="405"/>
                    <a:pt x="569" y="406"/>
                    <a:pt x="569" y="405"/>
                  </a:cubicBezTo>
                  <a:cubicBezTo>
                    <a:pt x="569" y="405"/>
                    <a:pt x="582" y="402"/>
                    <a:pt x="582" y="402"/>
                  </a:cubicBezTo>
                  <a:cubicBezTo>
                    <a:pt x="599" y="398"/>
                    <a:pt x="599" y="398"/>
                    <a:pt x="599" y="398"/>
                  </a:cubicBezTo>
                  <a:cubicBezTo>
                    <a:pt x="602" y="397"/>
                    <a:pt x="603" y="395"/>
                    <a:pt x="603" y="393"/>
                  </a:cubicBezTo>
                  <a:cubicBezTo>
                    <a:pt x="603" y="393"/>
                    <a:pt x="603" y="393"/>
                    <a:pt x="603" y="393"/>
                  </a:cubicBezTo>
                  <a:cubicBezTo>
                    <a:pt x="603" y="393"/>
                    <a:pt x="603" y="394"/>
                    <a:pt x="604" y="395"/>
                  </a:cubicBezTo>
                  <a:cubicBezTo>
                    <a:pt x="605" y="396"/>
                    <a:pt x="606" y="396"/>
                    <a:pt x="608" y="395"/>
                  </a:cubicBezTo>
                  <a:cubicBezTo>
                    <a:pt x="608" y="395"/>
                    <a:pt x="625" y="390"/>
                    <a:pt x="625" y="390"/>
                  </a:cubicBezTo>
                  <a:cubicBezTo>
                    <a:pt x="634" y="387"/>
                    <a:pt x="641" y="385"/>
                    <a:pt x="649" y="381"/>
                  </a:cubicBezTo>
                  <a:cubicBezTo>
                    <a:pt x="652" y="381"/>
                    <a:pt x="653" y="379"/>
                    <a:pt x="653" y="376"/>
                  </a:cubicBezTo>
                  <a:cubicBezTo>
                    <a:pt x="653" y="376"/>
                    <a:pt x="653" y="376"/>
                    <a:pt x="653" y="376"/>
                  </a:cubicBezTo>
                  <a:cubicBezTo>
                    <a:pt x="652" y="365"/>
                    <a:pt x="648" y="356"/>
                    <a:pt x="645" y="347"/>
                  </a:cubicBezTo>
                  <a:cubicBezTo>
                    <a:pt x="648" y="356"/>
                    <a:pt x="652" y="365"/>
                    <a:pt x="653" y="375"/>
                  </a:cubicBezTo>
                  <a:cubicBezTo>
                    <a:pt x="653" y="376"/>
                    <a:pt x="653" y="378"/>
                    <a:pt x="654" y="378"/>
                  </a:cubicBezTo>
                  <a:cubicBezTo>
                    <a:pt x="655" y="379"/>
                    <a:pt x="656" y="378"/>
                    <a:pt x="657" y="378"/>
                  </a:cubicBezTo>
                  <a:cubicBezTo>
                    <a:pt x="657" y="378"/>
                    <a:pt x="678" y="368"/>
                    <a:pt x="678" y="368"/>
                  </a:cubicBezTo>
                  <a:cubicBezTo>
                    <a:pt x="686" y="364"/>
                    <a:pt x="694" y="361"/>
                    <a:pt x="701" y="358"/>
                  </a:cubicBezTo>
                  <a:cubicBezTo>
                    <a:pt x="701" y="358"/>
                    <a:pt x="701" y="358"/>
                    <a:pt x="701" y="358"/>
                  </a:cubicBezTo>
                  <a:cubicBezTo>
                    <a:pt x="701" y="358"/>
                    <a:pt x="703" y="357"/>
                    <a:pt x="703" y="357"/>
                  </a:cubicBezTo>
                  <a:cubicBezTo>
                    <a:pt x="703" y="353"/>
                    <a:pt x="703" y="353"/>
                    <a:pt x="703" y="353"/>
                  </a:cubicBezTo>
                  <a:cubicBezTo>
                    <a:pt x="703" y="353"/>
                    <a:pt x="700" y="347"/>
                    <a:pt x="700" y="346"/>
                  </a:cubicBezTo>
                  <a:cubicBezTo>
                    <a:pt x="703" y="353"/>
                    <a:pt x="703" y="353"/>
                    <a:pt x="703" y="353"/>
                  </a:cubicBezTo>
                  <a:cubicBezTo>
                    <a:pt x="705" y="357"/>
                    <a:pt x="712" y="355"/>
                    <a:pt x="722" y="353"/>
                  </a:cubicBezTo>
                  <a:cubicBezTo>
                    <a:pt x="725" y="352"/>
                    <a:pt x="725" y="352"/>
                    <a:pt x="725" y="352"/>
                  </a:cubicBezTo>
                  <a:cubicBezTo>
                    <a:pt x="731" y="351"/>
                    <a:pt x="731" y="351"/>
                    <a:pt x="731" y="351"/>
                  </a:cubicBezTo>
                  <a:cubicBezTo>
                    <a:pt x="731" y="350"/>
                    <a:pt x="733" y="349"/>
                    <a:pt x="733" y="349"/>
                  </a:cubicBezTo>
                  <a:cubicBezTo>
                    <a:pt x="733" y="346"/>
                    <a:pt x="733" y="346"/>
                    <a:pt x="733" y="346"/>
                  </a:cubicBezTo>
                  <a:cubicBezTo>
                    <a:pt x="733" y="344"/>
                    <a:pt x="732" y="342"/>
                    <a:pt x="732" y="340"/>
                  </a:cubicBezTo>
                  <a:cubicBezTo>
                    <a:pt x="732" y="342"/>
                    <a:pt x="733" y="344"/>
                    <a:pt x="733" y="346"/>
                  </a:cubicBezTo>
                  <a:cubicBezTo>
                    <a:pt x="733" y="346"/>
                    <a:pt x="735" y="348"/>
                    <a:pt x="735" y="348"/>
                  </a:cubicBezTo>
                  <a:cubicBezTo>
                    <a:pt x="738" y="348"/>
                    <a:pt x="738" y="348"/>
                    <a:pt x="738" y="348"/>
                  </a:cubicBezTo>
                  <a:cubicBezTo>
                    <a:pt x="739" y="348"/>
                    <a:pt x="739" y="348"/>
                    <a:pt x="739" y="348"/>
                  </a:cubicBezTo>
                  <a:cubicBezTo>
                    <a:pt x="759" y="342"/>
                    <a:pt x="770" y="338"/>
                    <a:pt x="777" y="331"/>
                  </a:cubicBezTo>
                  <a:cubicBezTo>
                    <a:pt x="784" y="324"/>
                    <a:pt x="787" y="316"/>
                    <a:pt x="787" y="303"/>
                  </a:cubicBezTo>
                  <a:cubicBezTo>
                    <a:pt x="787" y="300"/>
                    <a:pt x="787" y="297"/>
                    <a:pt x="787" y="294"/>
                  </a:cubicBezTo>
                  <a:cubicBezTo>
                    <a:pt x="787" y="289"/>
                    <a:pt x="787" y="289"/>
                    <a:pt x="787" y="289"/>
                  </a:cubicBezTo>
                  <a:cubicBezTo>
                    <a:pt x="786" y="277"/>
                    <a:pt x="786" y="277"/>
                    <a:pt x="785" y="270"/>
                  </a:cubicBezTo>
                  <a:cubicBezTo>
                    <a:pt x="782" y="258"/>
                    <a:pt x="782" y="258"/>
                    <a:pt x="782" y="258"/>
                  </a:cubicBezTo>
                  <a:cubicBezTo>
                    <a:pt x="780" y="248"/>
                    <a:pt x="776" y="232"/>
                    <a:pt x="772" y="216"/>
                  </a:cubicBezTo>
                  <a:cubicBezTo>
                    <a:pt x="762" y="178"/>
                    <a:pt x="756" y="147"/>
                    <a:pt x="756" y="131"/>
                  </a:cubicBezTo>
                  <a:cubicBezTo>
                    <a:pt x="756" y="131"/>
                    <a:pt x="756" y="131"/>
                    <a:pt x="756" y="131"/>
                  </a:cubicBezTo>
                  <a:cubicBezTo>
                    <a:pt x="756" y="145"/>
                    <a:pt x="762" y="173"/>
                    <a:pt x="773" y="215"/>
                  </a:cubicBezTo>
                  <a:cubicBezTo>
                    <a:pt x="774" y="220"/>
                    <a:pt x="774" y="220"/>
                    <a:pt x="774" y="220"/>
                  </a:cubicBezTo>
                  <a:cubicBezTo>
                    <a:pt x="774" y="221"/>
                    <a:pt x="775" y="221"/>
                    <a:pt x="776" y="221"/>
                  </a:cubicBezTo>
                  <a:cubicBezTo>
                    <a:pt x="776" y="221"/>
                    <a:pt x="777" y="220"/>
                    <a:pt x="777" y="219"/>
                  </a:cubicBezTo>
                  <a:cubicBezTo>
                    <a:pt x="777" y="219"/>
                    <a:pt x="777" y="219"/>
                    <a:pt x="777" y="219"/>
                  </a:cubicBezTo>
                  <a:cubicBezTo>
                    <a:pt x="773" y="198"/>
                    <a:pt x="772" y="182"/>
                    <a:pt x="772" y="172"/>
                  </a:cubicBezTo>
                  <a:cubicBezTo>
                    <a:pt x="772" y="170"/>
                    <a:pt x="772" y="168"/>
                    <a:pt x="772" y="167"/>
                  </a:cubicBezTo>
                  <a:cubicBezTo>
                    <a:pt x="772" y="167"/>
                    <a:pt x="772" y="167"/>
                    <a:pt x="772" y="167"/>
                  </a:cubicBezTo>
                  <a:cubicBezTo>
                    <a:pt x="772" y="167"/>
                    <a:pt x="772" y="167"/>
                    <a:pt x="772" y="167"/>
                  </a:cubicBezTo>
                  <a:cubicBezTo>
                    <a:pt x="772" y="168"/>
                    <a:pt x="772" y="169"/>
                    <a:pt x="772" y="170"/>
                  </a:cubicBezTo>
                  <a:cubicBezTo>
                    <a:pt x="772" y="192"/>
                    <a:pt x="783" y="256"/>
                    <a:pt x="783" y="259"/>
                  </a:cubicBezTo>
                  <a:cubicBezTo>
                    <a:pt x="786" y="270"/>
                    <a:pt x="786" y="270"/>
                    <a:pt x="786" y="270"/>
                  </a:cubicBezTo>
                  <a:cubicBezTo>
                    <a:pt x="786" y="270"/>
                    <a:pt x="787" y="274"/>
                    <a:pt x="787" y="274"/>
                  </a:cubicBezTo>
                  <a:cubicBezTo>
                    <a:pt x="787" y="277"/>
                    <a:pt x="788" y="279"/>
                    <a:pt x="788" y="288"/>
                  </a:cubicBezTo>
                  <a:cubicBezTo>
                    <a:pt x="789" y="291"/>
                    <a:pt x="789" y="293"/>
                    <a:pt x="789" y="294"/>
                  </a:cubicBezTo>
                  <a:cubicBezTo>
                    <a:pt x="789" y="293"/>
                    <a:pt x="789" y="293"/>
                    <a:pt x="789" y="293"/>
                  </a:cubicBezTo>
                  <a:cubicBezTo>
                    <a:pt x="792" y="332"/>
                    <a:pt x="786" y="337"/>
                    <a:pt x="747" y="350"/>
                  </a:cubicBezTo>
                  <a:cubicBezTo>
                    <a:pt x="747" y="350"/>
                    <a:pt x="737" y="353"/>
                    <a:pt x="737" y="353"/>
                  </a:cubicBezTo>
                  <a:cubicBezTo>
                    <a:pt x="736" y="353"/>
                    <a:pt x="736" y="354"/>
                    <a:pt x="736" y="355"/>
                  </a:cubicBezTo>
                  <a:cubicBezTo>
                    <a:pt x="736" y="356"/>
                    <a:pt x="737" y="356"/>
                    <a:pt x="737" y="356"/>
                  </a:cubicBezTo>
                  <a:cubicBezTo>
                    <a:pt x="742" y="355"/>
                    <a:pt x="742" y="355"/>
                    <a:pt x="742" y="355"/>
                  </a:cubicBezTo>
                  <a:cubicBezTo>
                    <a:pt x="745" y="354"/>
                    <a:pt x="748" y="354"/>
                    <a:pt x="751" y="354"/>
                  </a:cubicBezTo>
                  <a:cubicBezTo>
                    <a:pt x="762" y="354"/>
                    <a:pt x="771" y="352"/>
                    <a:pt x="786" y="346"/>
                  </a:cubicBezTo>
                  <a:cubicBezTo>
                    <a:pt x="791" y="345"/>
                    <a:pt x="791" y="345"/>
                    <a:pt x="791" y="345"/>
                  </a:cubicBezTo>
                  <a:cubicBezTo>
                    <a:pt x="795" y="344"/>
                    <a:pt x="800" y="343"/>
                    <a:pt x="801" y="340"/>
                  </a:cubicBezTo>
                  <a:cubicBezTo>
                    <a:pt x="802" y="339"/>
                    <a:pt x="802" y="338"/>
                    <a:pt x="802" y="337"/>
                  </a:cubicBezTo>
                  <a:cubicBezTo>
                    <a:pt x="802" y="337"/>
                    <a:pt x="802" y="336"/>
                    <a:pt x="802" y="335"/>
                  </a:cubicBezTo>
                  <a:cubicBezTo>
                    <a:pt x="802" y="335"/>
                    <a:pt x="801" y="334"/>
                    <a:pt x="801" y="334"/>
                  </a:cubicBezTo>
                  <a:cubicBezTo>
                    <a:pt x="800" y="330"/>
                    <a:pt x="797" y="326"/>
                    <a:pt x="796" y="318"/>
                  </a:cubicBezTo>
                  <a:cubicBezTo>
                    <a:pt x="795" y="299"/>
                    <a:pt x="795" y="299"/>
                    <a:pt x="795" y="299"/>
                  </a:cubicBezTo>
                  <a:cubicBezTo>
                    <a:pt x="795" y="299"/>
                    <a:pt x="794" y="294"/>
                    <a:pt x="794" y="294"/>
                  </a:cubicBezTo>
                  <a:cubicBezTo>
                    <a:pt x="794" y="287"/>
                    <a:pt x="793" y="281"/>
                    <a:pt x="790" y="270"/>
                  </a:cubicBezTo>
                  <a:cubicBezTo>
                    <a:pt x="788" y="261"/>
                    <a:pt x="786" y="250"/>
                    <a:pt x="785" y="240"/>
                  </a:cubicBezTo>
                  <a:cubicBezTo>
                    <a:pt x="786" y="247"/>
                    <a:pt x="788" y="257"/>
                    <a:pt x="791" y="269"/>
                  </a:cubicBezTo>
                  <a:cubicBezTo>
                    <a:pt x="795" y="283"/>
                    <a:pt x="795" y="290"/>
                    <a:pt x="797" y="300"/>
                  </a:cubicBezTo>
                  <a:cubicBezTo>
                    <a:pt x="799" y="316"/>
                    <a:pt x="799" y="316"/>
                    <a:pt x="799" y="316"/>
                  </a:cubicBezTo>
                  <a:cubicBezTo>
                    <a:pt x="799" y="316"/>
                    <a:pt x="799" y="320"/>
                    <a:pt x="799" y="320"/>
                  </a:cubicBezTo>
                  <a:cubicBezTo>
                    <a:pt x="800" y="324"/>
                    <a:pt x="802" y="327"/>
                    <a:pt x="804" y="329"/>
                  </a:cubicBezTo>
                  <a:cubicBezTo>
                    <a:pt x="809" y="334"/>
                    <a:pt x="813" y="336"/>
                    <a:pt x="823" y="336"/>
                  </a:cubicBezTo>
                  <a:cubicBezTo>
                    <a:pt x="829" y="336"/>
                    <a:pt x="838" y="338"/>
                    <a:pt x="848" y="339"/>
                  </a:cubicBezTo>
                  <a:cubicBezTo>
                    <a:pt x="858" y="340"/>
                    <a:pt x="869" y="342"/>
                    <a:pt x="880" y="343"/>
                  </a:cubicBezTo>
                  <a:cubicBezTo>
                    <a:pt x="885" y="343"/>
                    <a:pt x="891" y="345"/>
                    <a:pt x="899" y="347"/>
                  </a:cubicBezTo>
                  <a:cubicBezTo>
                    <a:pt x="917" y="353"/>
                    <a:pt x="939" y="359"/>
                    <a:pt x="957" y="348"/>
                  </a:cubicBezTo>
                  <a:cubicBezTo>
                    <a:pt x="976" y="336"/>
                    <a:pt x="974" y="313"/>
                    <a:pt x="973" y="298"/>
                  </a:cubicBezTo>
                  <a:cubicBezTo>
                    <a:pt x="972" y="294"/>
                    <a:pt x="972" y="290"/>
                    <a:pt x="973" y="288"/>
                  </a:cubicBezTo>
                  <a:cubicBezTo>
                    <a:pt x="973" y="273"/>
                    <a:pt x="973" y="273"/>
                    <a:pt x="973" y="273"/>
                  </a:cubicBezTo>
                  <a:cubicBezTo>
                    <a:pt x="974" y="268"/>
                    <a:pt x="973" y="261"/>
                    <a:pt x="970" y="254"/>
                  </a:cubicBezTo>
                  <a:cubicBezTo>
                    <a:pt x="967" y="243"/>
                    <a:pt x="967" y="243"/>
                    <a:pt x="967" y="243"/>
                  </a:cubicBezTo>
                  <a:cubicBezTo>
                    <a:pt x="964" y="233"/>
                    <a:pt x="964" y="233"/>
                    <a:pt x="964" y="233"/>
                  </a:cubicBezTo>
                  <a:cubicBezTo>
                    <a:pt x="962" y="228"/>
                    <a:pt x="962" y="228"/>
                    <a:pt x="962" y="228"/>
                  </a:cubicBezTo>
                  <a:cubicBezTo>
                    <a:pt x="960" y="223"/>
                    <a:pt x="958" y="219"/>
                    <a:pt x="960" y="213"/>
                  </a:cubicBezTo>
                  <a:cubicBezTo>
                    <a:pt x="961" y="211"/>
                    <a:pt x="963" y="208"/>
                    <a:pt x="966" y="205"/>
                  </a:cubicBezTo>
                  <a:cubicBezTo>
                    <a:pt x="969" y="202"/>
                    <a:pt x="972" y="198"/>
                    <a:pt x="973" y="195"/>
                  </a:cubicBezTo>
                  <a:cubicBezTo>
                    <a:pt x="974" y="178"/>
                    <a:pt x="974" y="178"/>
                    <a:pt x="974" y="178"/>
                  </a:cubicBezTo>
                  <a:cubicBezTo>
                    <a:pt x="974" y="170"/>
                    <a:pt x="974" y="163"/>
                    <a:pt x="976" y="154"/>
                  </a:cubicBezTo>
                  <a:cubicBezTo>
                    <a:pt x="979" y="135"/>
                    <a:pt x="975" y="115"/>
                    <a:pt x="972" y="101"/>
                  </a:cubicBezTo>
                  <a:cubicBezTo>
                    <a:pt x="969" y="87"/>
                    <a:pt x="965" y="78"/>
                    <a:pt x="961" y="70"/>
                  </a:cubicBezTo>
                  <a:cubicBezTo>
                    <a:pt x="958" y="65"/>
                    <a:pt x="954" y="60"/>
                    <a:pt x="951" y="56"/>
                  </a:cubicBezTo>
                  <a:cubicBezTo>
                    <a:pt x="947" y="51"/>
                    <a:pt x="947" y="51"/>
                    <a:pt x="947" y="51"/>
                  </a:cubicBezTo>
                  <a:cubicBezTo>
                    <a:pt x="946" y="50"/>
                    <a:pt x="946" y="50"/>
                    <a:pt x="946" y="50"/>
                  </a:cubicBezTo>
                  <a:cubicBezTo>
                    <a:pt x="945" y="48"/>
                    <a:pt x="945" y="48"/>
                    <a:pt x="945" y="48"/>
                  </a:cubicBezTo>
                  <a:cubicBezTo>
                    <a:pt x="942" y="45"/>
                    <a:pt x="939" y="40"/>
                    <a:pt x="936" y="40"/>
                  </a:cubicBezTo>
                  <a:cubicBezTo>
                    <a:pt x="930" y="39"/>
                    <a:pt x="926" y="44"/>
                    <a:pt x="924" y="48"/>
                  </a:cubicBezTo>
                  <a:cubicBezTo>
                    <a:pt x="922" y="51"/>
                    <a:pt x="922" y="51"/>
                    <a:pt x="922" y="51"/>
                  </a:cubicBezTo>
                  <a:cubicBezTo>
                    <a:pt x="913" y="64"/>
                    <a:pt x="905" y="78"/>
                    <a:pt x="891" y="86"/>
                  </a:cubicBezTo>
                  <a:cubicBezTo>
                    <a:pt x="885" y="89"/>
                    <a:pt x="885" y="89"/>
                    <a:pt x="885" y="89"/>
                  </a:cubicBezTo>
                  <a:cubicBezTo>
                    <a:pt x="879" y="92"/>
                    <a:pt x="872" y="97"/>
                    <a:pt x="865" y="102"/>
                  </a:cubicBezTo>
                  <a:cubicBezTo>
                    <a:pt x="873" y="95"/>
                    <a:pt x="881" y="90"/>
                    <a:pt x="885" y="88"/>
                  </a:cubicBezTo>
                  <a:close/>
                  <a:moveTo>
                    <a:pt x="615" y="205"/>
                  </a:moveTo>
                  <a:cubicBezTo>
                    <a:pt x="615" y="205"/>
                    <a:pt x="615" y="205"/>
                    <a:pt x="615" y="205"/>
                  </a:cubicBezTo>
                  <a:cubicBezTo>
                    <a:pt x="615" y="205"/>
                    <a:pt x="615" y="205"/>
                    <a:pt x="615" y="205"/>
                  </a:cubicBezTo>
                  <a:cubicBezTo>
                    <a:pt x="615" y="205"/>
                    <a:pt x="615" y="205"/>
                    <a:pt x="615" y="20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77" name="Freeform 544">
              <a:extLst>
                <a:ext uri="{FF2B5EF4-FFF2-40B4-BE49-F238E27FC236}">
                  <a16:creationId xmlns:a16="http://schemas.microsoft.com/office/drawing/2014/main" id="{52097858-40E2-3681-ECF0-519FAE93A316}"/>
                </a:ext>
              </a:extLst>
            </p:cNvPr>
            <p:cNvSpPr>
              <a:spLocks noEditPoints="1"/>
            </p:cNvSpPr>
            <p:nvPr/>
          </p:nvSpPr>
          <p:spPr bwMode="auto">
            <a:xfrm>
              <a:off x="2755" y="2935"/>
              <a:ext cx="21" cy="16"/>
            </a:xfrm>
            <a:custGeom>
              <a:avLst/>
              <a:gdLst>
                <a:gd name="T0" fmla="*/ 0 w 7"/>
                <a:gd name="T1" fmla="*/ 32 h 5"/>
                <a:gd name="T2" fmla="*/ 0 w 7"/>
                <a:gd name="T3" fmla="*/ 102 h 5"/>
                <a:gd name="T4" fmla="*/ 108 w 7"/>
                <a:gd name="T5" fmla="*/ 163 h 5"/>
                <a:gd name="T6" fmla="*/ 189 w 7"/>
                <a:gd name="T7" fmla="*/ 134 h 5"/>
                <a:gd name="T8" fmla="*/ 189 w 7"/>
                <a:gd name="T9" fmla="*/ 61 h 5"/>
                <a:gd name="T10" fmla="*/ 135 w 7"/>
                <a:gd name="T11" fmla="*/ 32 h 5"/>
                <a:gd name="T12" fmla="*/ 54 w 7"/>
                <a:gd name="T13" fmla="*/ 32 h 5"/>
                <a:gd name="T14" fmla="*/ 0 w 7"/>
                <a:gd name="T15" fmla="*/ 32 h 5"/>
                <a:gd name="T16" fmla="*/ 27 w 7"/>
                <a:gd name="T17" fmla="*/ 102 h 5"/>
                <a:gd name="T18" fmla="*/ 54 w 7"/>
                <a:gd name="T19" fmla="*/ 102 h 5"/>
                <a:gd name="T20" fmla="*/ 27 w 7"/>
                <a:gd name="T21" fmla="*/ 102 h 5"/>
                <a:gd name="T22" fmla="*/ 135 w 7"/>
                <a:gd name="T23" fmla="*/ 134 h 5"/>
                <a:gd name="T24" fmla="*/ 135 w 7"/>
                <a:gd name="T25" fmla="*/ 134 h 5"/>
                <a:gd name="T26" fmla="*/ 135 w 7"/>
                <a:gd name="T27" fmla="*/ 134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 h="5">
                  <a:moveTo>
                    <a:pt x="0" y="1"/>
                  </a:moveTo>
                  <a:cubicBezTo>
                    <a:pt x="0" y="2"/>
                    <a:pt x="0" y="2"/>
                    <a:pt x="0" y="3"/>
                  </a:cubicBezTo>
                  <a:cubicBezTo>
                    <a:pt x="2" y="4"/>
                    <a:pt x="3" y="5"/>
                    <a:pt x="4" y="5"/>
                  </a:cubicBezTo>
                  <a:cubicBezTo>
                    <a:pt x="5" y="5"/>
                    <a:pt x="6" y="5"/>
                    <a:pt x="7" y="4"/>
                  </a:cubicBezTo>
                  <a:cubicBezTo>
                    <a:pt x="7" y="3"/>
                    <a:pt x="7" y="3"/>
                    <a:pt x="7" y="2"/>
                  </a:cubicBezTo>
                  <a:cubicBezTo>
                    <a:pt x="6" y="2"/>
                    <a:pt x="6" y="1"/>
                    <a:pt x="5" y="1"/>
                  </a:cubicBezTo>
                  <a:cubicBezTo>
                    <a:pt x="4" y="1"/>
                    <a:pt x="3" y="1"/>
                    <a:pt x="2" y="1"/>
                  </a:cubicBezTo>
                  <a:cubicBezTo>
                    <a:pt x="2" y="0"/>
                    <a:pt x="1" y="0"/>
                    <a:pt x="0" y="1"/>
                  </a:cubicBezTo>
                  <a:close/>
                  <a:moveTo>
                    <a:pt x="1" y="3"/>
                  </a:moveTo>
                  <a:cubicBezTo>
                    <a:pt x="1" y="3"/>
                    <a:pt x="1" y="3"/>
                    <a:pt x="2" y="3"/>
                  </a:cubicBezTo>
                  <a:cubicBezTo>
                    <a:pt x="1" y="3"/>
                    <a:pt x="1" y="3"/>
                    <a:pt x="1" y="3"/>
                  </a:cubicBezTo>
                  <a:close/>
                  <a:moveTo>
                    <a:pt x="5" y="4"/>
                  </a:moveTo>
                  <a:cubicBezTo>
                    <a:pt x="5" y="4"/>
                    <a:pt x="5" y="4"/>
                    <a:pt x="5" y="4"/>
                  </a:cubicBezTo>
                  <a:cubicBezTo>
                    <a:pt x="5" y="4"/>
                    <a:pt x="5" y="4"/>
                    <a:pt x="5"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78" name="Freeform 545">
              <a:extLst>
                <a:ext uri="{FF2B5EF4-FFF2-40B4-BE49-F238E27FC236}">
                  <a16:creationId xmlns:a16="http://schemas.microsoft.com/office/drawing/2014/main" id="{46008E1D-1559-AAD8-AE6D-0D9A1C55F059}"/>
                </a:ext>
              </a:extLst>
            </p:cNvPr>
            <p:cNvSpPr>
              <a:spLocks noEditPoints="1"/>
            </p:cNvSpPr>
            <p:nvPr/>
          </p:nvSpPr>
          <p:spPr bwMode="auto">
            <a:xfrm>
              <a:off x="2821" y="2819"/>
              <a:ext cx="64" cy="80"/>
            </a:xfrm>
            <a:custGeom>
              <a:avLst/>
              <a:gdLst>
                <a:gd name="T0" fmla="*/ 512 w 21"/>
                <a:gd name="T1" fmla="*/ 0 h 25"/>
                <a:gd name="T2" fmla="*/ 55 w 21"/>
                <a:gd name="T3" fmla="*/ 685 h 25"/>
                <a:gd name="T4" fmla="*/ 0 w 21"/>
                <a:gd name="T5" fmla="*/ 717 h 25"/>
                <a:gd name="T6" fmla="*/ 0 w 21"/>
                <a:gd name="T7" fmla="*/ 787 h 25"/>
                <a:gd name="T8" fmla="*/ 55 w 21"/>
                <a:gd name="T9" fmla="*/ 787 h 25"/>
                <a:gd name="T10" fmla="*/ 344 w 21"/>
                <a:gd name="T11" fmla="*/ 717 h 25"/>
                <a:gd name="T12" fmla="*/ 427 w 21"/>
                <a:gd name="T13" fmla="*/ 656 h 25"/>
                <a:gd name="T14" fmla="*/ 427 w 21"/>
                <a:gd name="T15" fmla="*/ 656 h 25"/>
                <a:gd name="T16" fmla="*/ 594 w 21"/>
                <a:gd name="T17" fmla="*/ 61 h 25"/>
                <a:gd name="T18" fmla="*/ 567 w 21"/>
                <a:gd name="T19" fmla="*/ 32 h 25"/>
                <a:gd name="T20" fmla="*/ 512 w 21"/>
                <a:gd name="T21" fmla="*/ 0 h 25"/>
                <a:gd name="T22" fmla="*/ 482 w 21"/>
                <a:gd name="T23" fmla="*/ 163 h 25"/>
                <a:gd name="T24" fmla="*/ 372 w 21"/>
                <a:gd name="T25" fmla="*/ 595 h 25"/>
                <a:gd name="T26" fmla="*/ 317 w 21"/>
                <a:gd name="T27" fmla="*/ 624 h 25"/>
                <a:gd name="T28" fmla="*/ 140 w 21"/>
                <a:gd name="T29" fmla="*/ 685 h 25"/>
                <a:gd name="T30" fmla="*/ 482 w 21"/>
                <a:gd name="T31" fmla="*/ 163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 h="25">
                  <a:moveTo>
                    <a:pt x="18" y="0"/>
                  </a:moveTo>
                  <a:cubicBezTo>
                    <a:pt x="13" y="3"/>
                    <a:pt x="7" y="12"/>
                    <a:pt x="2" y="21"/>
                  </a:cubicBezTo>
                  <a:cubicBezTo>
                    <a:pt x="2" y="21"/>
                    <a:pt x="0" y="22"/>
                    <a:pt x="0" y="22"/>
                  </a:cubicBezTo>
                  <a:cubicBezTo>
                    <a:pt x="0" y="23"/>
                    <a:pt x="0" y="23"/>
                    <a:pt x="0" y="24"/>
                  </a:cubicBezTo>
                  <a:cubicBezTo>
                    <a:pt x="1" y="24"/>
                    <a:pt x="2" y="25"/>
                    <a:pt x="2" y="24"/>
                  </a:cubicBezTo>
                  <a:cubicBezTo>
                    <a:pt x="5" y="24"/>
                    <a:pt x="8" y="23"/>
                    <a:pt x="12" y="22"/>
                  </a:cubicBezTo>
                  <a:cubicBezTo>
                    <a:pt x="13" y="22"/>
                    <a:pt x="14" y="22"/>
                    <a:pt x="15" y="20"/>
                  </a:cubicBezTo>
                  <a:cubicBezTo>
                    <a:pt x="15" y="20"/>
                    <a:pt x="15" y="20"/>
                    <a:pt x="15" y="20"/>
                  </a:cubicBezTo>
                  <a:cubicBezTo>
                    <a:pt x="16" y="19"/>
                    <a:pt x="19" y="15"/>
                    <a:pt x="21" y="2"/>
                  </a:cubicBezTo>
                  <a:cubicBezTo>
                    <a:pt x="21" y="1"/>
                    <a:pt x="20" y="1"/>
                    <a:pt x="20" y="1"/>
                  </a:cubicBezTo>
                  <a:cubicBezTo>
                    <a:pt x="20" y="0"/>
                    <a:pt x="19" y="0"/>
                    <a:pt x="18" y="0"/>
                  </a:cubicBezTo>
                  <a:close/>
                  <a:moveTo>
                    <a:pt x="17" y="5"/>
                  </a:moveTo>
                  <a:cubicBezTo>
                    <a:pt x="16" y="14"/>
                    <a:pt x="14" y="18"/>
                    <a:pt x="13" y="18"/>
                  </a:cubicBezTo>
                  <a:cubicBezTo>
                    <a:pt x="12" y="19"/>
                    <a:pt x="12" y="19"/>
                    <a:pt x="11" y="19"/>
                  </a:cubicBezTo>
                  <a:cubicBezTo>
                    <a:pt x="9" y="20"/>
                    <a:pt x="7" y="20"/>
                    <a:pt x="5" y="21"/>
                  </a:cubicBezTo>
                  <a:cubicBezTo>
                    <a:pt x="9" y="15"/>
                    <a:pt x="13" y="8"/>
                    <a:pt x="17" y="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79" name="Freeform 546">
              <a:extLst>
                <a:ext uri="{FF2B5EF4-FFF2-40B4-BE49-F238E27FC236}">
                  <a16:creationId xmlns:a16="http://schemas.microsoft.com/office/drawing/2014/main" id="{9FA06A2D-6DE1-78FC-A567-5F069FB49BA3}"/>
                </a:ext>
              </a:extLst>
            </p:cNvPr>
            <p:cNvSpPr>
              <a:spLocks noEditPoints="1"/>
            </p:cNvSpPr>
            <p:nvPr/>
          </p:nvSpPr>
          <p:spPr bwMode="auto">
            <a:xfrm>
              <a:off x="2888" y="2812"/>
              <a:ext cx="33" cy="74"/>
            </a:xfrm>
            <a:custGeom>
              <a:avLst/>
              <a:gdLst>
                <a:gd name="T0" fmla="*/ 108 w 11"/>
                <a:gd name="T1" fmla="*/ 32 h 23"/>
                <a:gd name="T2" fmla="*/ 0 w 11"/>
                <a:gd name="T3" fmla="*/ 705 h 23"/>
                <a:gd name="T4" fmla="*/ 0 w 11"/>
                <a:gd name="T5" fmla="*/ 734 h 23"/>
                <a:gd name="T6" fmla="*/ 27 w 11"/>
                <a:gd name="T7" fmla="*/ 766 h 23"/>
                <a:gd name="T8" fmla="*/ 108 w 11"/>
                <a:gd name="T9" fmla="*/ 766 h 23"/>
                <a:gd name="T10" fmla="*/ 162 w 11"/>
                <a:gd name="T11" fmla="*/ 766 h 23"/>
                <a:gd name="T12" fmla="*/ 162 w 11"/>
                <a:gd name="T13" fmla="*/ 766 h 23"/>
                <a:gd name="T14" fmla="*/ 243 w 11"/>
                <a:gd name="T15" fmla="*/ 766 h 23"/>
                <a:gd name="T16" fmla="*/ 270 w 11"/>
                <a:gd name="T17" fmla="*/ 734 h 23"/>
                <a:gd name="T18" fmla="*/ 297 w 11"/>
                <a:gd name="T19" fmla="*/ 705 h 23"/>
                <a:gd name="T20" fmla="*/ 189 w 11"/>
                <a:gd name="T21" fmla="*/ 32 h 23"/>
                <a:gd name="T22" fmla="*/ 135 w 11"/>
                <a:gd name="T23" fmla="*/ 0 h 23"/>
                <a:gd name="T24" fmla="*/ 108 w 11"/>
                <a:gd name="T25" fmla="*/ 32 h 23"/>
                <a:gd name="T26" fmla="*/ 135 w 11"/>
                <a:gd name="T27" fmla="*/ 434 h 23"/>
                <a:gd name="T28" fmla="*/ 189 w 11"/>
                <a:gd name="T29" fmla="*/ 663 h 23"/>
                <a:gd name="T30" fmla="*/ 162 w 11"/>
                <a:gd name="T31" fmla="*/ 663 h 23"/>
                <a:gd name="T32" fmla="*/ 162 w 11"/>
                <a:gd name="T33" fmla="*/ 663 h 23"/>
                <a:gd name="T34" fmla="*/ 108 w 11"/>
                <a:gd name="T35" fmla="*/ 663 h 23"/>
                <a:gd name="T36" fmla="*/ 81 w 11"/>
                <a:gd name="T37" fmla="*/ 663 h 23"/>
                <a:gd name="T38" fmla="*/ 135 w 11"/>
                <a:gd name="T39" fmla="*/ 434 h 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 h="23">
                  <a:moveTo>
                    <a:pt x="4" y="1"/>
                  </a:moveTo>
                  <a:cubicBezTo>
                    <a:pt x="3" y="10"/>
                    <a:pt x="2" y="16"/>
                    <a:pt x="0" y="21"/>
                  </a:cubicBezTo>
                  <a:cubicBezTo>
                    <a:pt x="0" y="21"/>
                    <a:pt x="0" y="22"/>
                    <a:pt x="0" y="22"/>
                  </a:cubicBezTo>
                  <a:cubicBezTo>
                    <a:pt x="0" y="23"/>
                    <a:pt x="1" y="23"/>
                    <a:pt x="1" y="23"/>
                  </a:cubicBezTo>
                  <a:cubicBezTo>
                    <a:pt x="4" y="23"/>
                    <a:pt x="4" y="23"/>
                    <a:pt x="4" y="23"/>
                  </a:cubicBezTo>
                  <a:cubicBezTo>
                    <a:pt x="6" y="23"/>
                    <a:pt x="6" y="23"/>
                    <a:pt x="6" y="23"/>
                  </a:cubicBezTo>
                  <a:cubicBezTo>
                    <a:pt x="6" y="23"/>
                    <a:pt x="6" y="23"/>
                    <a:pt x="6" y="23"/>
                  </a:cubicBezTo>
                  <a:cubicBezTo>
                    <a:pt x="9" y="23"/>
                    <a:pt x="9" y="23"/>
                    <a:pt x="9" y="23"/>
                  </a:cubicBezTo>
                  <a:cubicBezTo>
                    <a:pt x="9" y="23"/>
                    <a:pt x="10" y="23"/>
                    <a:pt x="10" y="22"/>
                  </a:cubicBezTo>
                  <a:cubicBezTo>
                    <a:pt x="11" y="22"/>
                    <a:pt x="11" y="21"/>
                    <a:pt x="11" y="21"/>
                  </a:cubicBezTo>
                  <a:cubicBezTo>
                    <a:pt x="9" y="16"/>
                    <a:pt x="7" y="10"/>
                    <a:pt x="7" y="1"/>
                  </a:cubicBezTo>
                  <a:cubicBezTo>
                    <a:pt x="7" y="1"/>
                    <a:pt x="6" y="0"/>
                    <a:pt x="5" y="0"/>
                  </a:cubicBezTo>
                  <a:cubicBezTo>
                    <a:pt x="4" y="0"/>
                    <a:pt x="4" y="1"/>
                    <a:pt x="4" y="1"/>
                  </a:cubicBezTo>
                  <a:close/>
                  <a:moveTo>
                    <a:pt x="5" y="13"/>
                  </a:moveTo>
                  <a:cubicBezTo>
                    <a:pt x="6" y="16"/>
                    <a:pt x="7" y="18"/>
                    <a:pt x="7" y="20"/>
                  </a:cubicBezTo>
                  <a:cubicBezTo>
                    <a:pt x="7" y="20"/>
                    <a:pt x="6" y="20"/>
                    <a:pt x="6" y="20"/>
                  </a:cubicBezTo>
                  <a:cubicBezTo>
                    <a:pt x="6" y="20"/>
                    <a:pt x="6" y="20"/>
                    <a:pt x="6" y="20"/>
                  </a:cubicBezTo>
                  <a:cubicBezTo>
                    <a:pt x="4" y="20"/>
                    <a:pt x="4" y="20"/>
                    <a:pt x="4" y="20"/>
                  </a:cubicBezTo>
                  <a:cubicBezTo>
                    <a:pt x="4" y="20"/>
                    <a:pt x="4" y="20"/>
                    <a:pt x="3" y="20"/>
                  </a:cubicBezTo>
                  <a:cubicBezTo>
                    <a:pt x="4" y="18"/>
                    <a:pt x="5" y="16"/>
                    <a:pt x="5" y="1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80" name="Freeform 547">
              <a:extLst>
                <a:ext uri="{FF2B5EF4-FFF2-40B4-BE49-F238E27FC236}">
                  <a16:creationId xmlns:a16="http://schemas.microsoft.com/office/drawing/2014/main" id="{4E7A8C49-8600-72F1-4B77-27958917BA8F}"/>
                </a:ext>
              </a:extLst>
            </p:cNvPr>
            <p:cNvSpPr>
              <a:spLocks noEditPoints="1"/>
            </p:cNvSpPr>
            <p:nvPr/>
          </p:nvSpPr>
          <p:spPr bwMode="auto">
            <a:xfrm>
              <a:off x="2924" y="2819"/>
              <a:ext cx="66" cy="83"/>
            </a:xfrm>
            <a:custGeom>
              <a:avLst/>
              <a:gdLst>
                <a:gd name="T0" fmla="*/ 0 w 22"/>
                <a:gd name="T1" fmla="*/ 32 h 26"/>
                <a:gd name="T2" fmla="*/ 0 w 22"/>
                <a:gd name="T3" fmla="*/ 61 h 26"/>
                <a:gd name="T4" fmla="*/ 162 w 22"/>
                <a:gd name="T5" fmla="*/ 651 h 26"/>
                <a:gd name="T6" fmla="*/ 243 w 22"/>
                <a:gd name="T7" fmla="*/ 712 h 26"/>
                <a:gd name="T8" fmla="*/ 243 w 22"/>
                <a:gd name="T9" fmla="*/ 712 h 26"/>
                <a:gd name="T10" fmla="*/ 540 w 22"/>
                <a:gd name="T11" fmla="*/ 846 h 26"/>
                <a:gd name="T12" fmla="*/ 594 w 22"/>
                <a:gd name="T13" fmla="*/ 846 h 26"/>
                <a:gd name="T14" fmla="*/ 594 w 22"/>
                <a:gd name="T15" fmla="*/ 785 h 26"/>
                <a:gd name="T16" fmla="*/ 513 w 22"/>
                <a:gd name="T17" fmla="*/ 623 h 26"/>
                <a:gd name="T18" fmla="*/ 54 w 22"/>
                <a:gd name="T19" fmla="*/ 0 h 26"/>
                <a:gd name="T20" fmla="*/ 0 w 22"/>
                <a:gd name="T21" fmla="*/ 32 h 26"/>
                <a:gd name="T22" fmla="*/ 243 w 22"/>
                <a:gd name="T23" fmla="*/ 651 h 26"/>
                <a:gd name="T24" fmla="*/ 243 w 22"/>
                <a:gd name="T25" fmla="*/ 623 h 26"/>
                <a:gd name="T26" fmla="*/ 216 w 22"/>
                <a:gd name="T27" fmla="*/ 581 h 26"/>
                <a:gd name="T28" fmla="*/ 81 w 22"/>
                <a:gd name="T29" fmla="*/ 163 h 26"/>
                <a:gd name="T30" fmla="*/ 432 w 22"/>
                <a:gd name="T31" fmla="*/ 683 h 26"/>
                <a:gd name="T32" fmla="*/ 459 w 22"/>
                <a:gd name="T33" fmla="*/ 712 h 26"/>
                <a:gd name="T34" fmla="*/ 243 w 22"/>
                <a:gd name="T35" fmla="*/ 651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2" h="26">
                  <a:moveTo>
                    <a:pt x="0" y="1"/>
                  </a:moveTo>
                  <a:cubicBezTo>
                    <a:pt x="0" y="1"/>
                    <a:pt x="0" y="1"/>
                    <a:pt x="0" y="2"/>
                  </a:cubicBezTo>
                  <a:cubicBezTo>
                    <a:pt x="1" y="15"/>
                    <a:pt x="4" y="19"/>
                    <a:pt x="6" y="20"/>
                  </a:cubicBezTo>
                  <a:cubicBezTo>
                    <a:pt x="7" y="22"/>
                    <a:pt x="8" y="22"/>
                    <a:pt x="9" y="22"/>
                  </a:cubicBezTo>
                  <a:cubicBezTo>
                    <a:pt x="9" y="22"/>
                    <a:pt x="9" y="22"/>
                    <a:pt x="9" y="22"/>
                  </a:cubicBezTo>
                  <a:cubicBezTo>
                    <a:pt x="13" y="23"/>
                    <a:pt x="17" y="24"/>
                    <a:pt x="20" y="26"/>
                  </a:cubicBezTo>
                  <a:cubicBezTo>
                    <a:pt x="21" y="26"/>
                    <a:pt x="21" y="26"/>
                    <a:pt x="22" y="26"/>
                  </a:cubicBezTo>
                  <a:cubicBezTo>
                    <a:pt x="22" y="25"/>
                    <a:pt x="22" y="24"/>
                    <a:pt x="22" y="24"/>
                  </a:cubicBezTo>
                  <a:cubicBezTo>
                    <a:pt x="19" y="19"/>
                    <a:pt x="19" y="19"/>
                    <a:pt x="19" y="19"/>
                  </a:cubicBezTo>
                  <a:cubicBezTo>
                    <a:pt x="14" y="12"/>
                    <a:pt x="8" y="3"/>
                    <a:pt x="2" y="0"/>
                  </a:cubicBezTo>
                  <a:cubicBezTo>
                    <a:pt x="1" y="0"/>
                    <a:pt x="1" y="0"/>
                    <a:pt x="0" y="1"/>
                  </a:cubicBezTo>
                  <a:close/>
                  <a:moveTo>
                    <a:pt x="9" y="20"/>
                  </a:moveTo>
                  <a:cubicBezTo>
                    <a:pt x="9" y="19"/>
                    <a:pt x="9" y="19"/>
                    <a:pt x="9" y="19"/>
                  </a:cubicBezTo>
                  <a:cubicBezTo>
                    <a:pt x="9" y="19"/>
                    <a:pt x="8" y="19"/>
                    <a:pt x="8" y="18"/>
                  </a:cubicBezTo>
                  <a:cubicBezTo>
                    <a:pt x="7" y="18"/>
                    <a:pt x="5" y="14"/>
                    <a:pt x="3" y="5"/>
                  </a:cubicBezTo>
                  <a:cubicBezTo>
                    <a:pt x="8" y="8"/>
                    <a:pt x="12" y="15"/>
                    <a:pt x="16" y="21"/>
                  </a:cubicBezTo>
                  <a:cubicBezTo>
                    <a:pt x="16" y="21"/>
                    <a:pt x="17" y="22"/>
                    <a:pt x="17" y="22"/>
                  </a:cubicBezTo>
                  <a:cubicBezTo>
                    <a:pt x="15" y="21"/>
                    <a:pt x="12" y="20"/>
                    <a:pt x="9"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81" name="Oval 548">
              <a:extLst>
                <a:ext uri="{FF2B5EF4-FFF2-40B4-BE49-F238E27FC236}">
                  <a16:creationId xmlns:a16="http://schemas.microsoft.com/office/drawing/2014/main" id="{F78C8E3C-576B-8ED6-E6A5-A7FDF66A4054}"/>
                </a:ext>
              </a:extLst>
            </p:cNvPr>
            <p:cNvSpPr>
              <a:spLocks noChangeArrowheads="1"/>
            </p:cNvSpPr>
            <p:nvPr/>
          </p:nvSpPr>
          <p:spPr bwMode="auto">
            <a:xfrm>
              <a:off x="2860" y="2507"/>
              <a:ext cx="34" cy="35"/>
            </a:xfrm>
            <a:prstGeom prst="ellipse">
              <a:avLst/>
            </a:prstGeom>
            <a:solidFill>
              <a:srgbClr val="F7BBA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2" name="Oval 549">
              <a:extLst>
                <a:ext uri="{FF2B5EF4-FFF2-40B4-BE49-F238E27FC236}">
                  <a16:creationId xmlns:a16="http://schemas.microsoft.com/office/drawing/2014/main" id="{BA90CDA5-E600-E4AD-7B1A-F2A855766616}"/>
                </a:ext>
              </a:extLst>
            </p:cNvPr>
            <p:cNvSpPr>
              <a:spLocks noChangeArrowheads="1"/>
            </p:cNvSpPr>
            <p:nvPr/>
          </p:nvSpPr>
          <p:spPr bwMode="auto">
            <a:xfrm>
              <a:off x="2912" y="2507"/>
              <a:ext cx="33" cy="35"/>
            </a:xfrm>
            <a:prstGeom prst="ellipse">
              <a:avLst/>
            </a:prstGeom>
            <a:solidFill>
              <a:srgbClr val="F7BBA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3" name="Freeform 550">
              <a:extLst>
                <a:ext uri="{FF2B5EF4-FFF2-40B4-BE49-F238E27FC236}">
                  <a16:creationId xmlns:a16="http://schemas.microsoft.com/office/drawing/2014/main" id="{FB97E5DE-136B-1F18-69B8-EAD876B4BE81}"/>
                </a:ext>
              </a:extLst>
            </p:cNvPr>
            <p:cNvSpPr>
              <a:spLocks/>
            </p:cNvSpPr>
            <p:nvPr/>
          </p:nvSpPr>
          <p:spPr bwMode="auto">
            <a:xfrm>
              <a:off x="2743" y="3037"/>
              <a:ext cx="72" cy="49"/>
            </a:xfrm>
            <a:custGeom>
              <a:avLst/>
              <a:gdLst>
                <a:gd name="T0" fmla="*/ 27 w 24"/>
                <a:gd name="T1" fmla="*/ 310 h 15"/>
                <a:gd name="T2" fmla="*/ 297 w 24"/>
                <a:gd name="T3" fmla="*/ 33 h 15"/>
                <a:gd name="T4" fmla="*/ 621 w 24"/>
                <a:gd name="T5" fmla="*/ 212 h 15"/>
                <a:gd name="T6" fmla="*/ 351 w 24"/>
                <a:gd name="T7" fmla="*/ 490 h 15"/>
                <a:gd name="T8" fmla="*/ 27 w 24"/>
                <a:gd name="T9" fmla="*/ 31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5">
                  <a:moveTo>
                    <a:pt x="1" y="9"/>
                  </a:moveTo>
                  <a:cubicBezTo>
                    <a:pt x="0" y="5"/>
                    <a:pt x="5" y="2"/>
                    <a:pt x="11" y="1"/>
                  </a:cubicBezTo>
                  <a:cubicBezTo>
                    <a:pt x="17" y="0"/>
                    <a:pt x="23" y="2"/>
                    <a:pt x="23" y="6"/>
                  </a:cubicBezTo>
                  <a:cubicBezTo>
                    <a:pt x="24" y="9"/>
                    <a:pt x="19" y="13"/>
                    <a:pt x="13" y="14"/>
                  </a:cubicBezTo>
                  <a:cubicBezTo>
                    <a:pt x="7" y="15"/>
                    <a:pt x="1" y="12"/>
                    <a:pt x="1" y="9"/>
                  </a:cubicBezTo>
                  <a:close/>
                </a:path>
              </a:pathLst>
            </a:custGeom>
            <a:solidFill>
              <a:srgbClr val="F7BB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84" name="Freeform 551">
              <a:extLst>
                <a:ext uri="{FF2B5EF4-FFF2-40B4-BE49-F238E27FC236}">
                  <a16:creationId xmlns:a16="http://schemas.microsoft.com/office/drawing/2014/main" id="{2051611A-44A8-8947-A025-B88E1F7D532D}"/>
                </a:ext>
              </a:extLst>
            </p:cNvPr>
            <p:cNvSpPr>
              <a:spLocks/>
            </p:cNvSpPr>
            <p:nvPr/>
          </p:nvSpPr>
          <p:spPr bwMode="auto">
            <a:xfrm>
              <a:off x="2993" y="3034"/>
              <a:ext cx="70" cy="48"/>
            </a:xfrm>
            <a:custGeom>
              <a:avLst/>
              <a:gdLst>
                <a:gd name="T0" fmla="*/ 648 w 23"/>
                <a:gd name="T1" fmla="*/ 298 h 15"/>
                <a:gd name="T2" fmla="*/ 344 w 23"/>
                <a:gd name="T3" fmla="*/ 32 h 15"/>
                <a:gd name="T4" fmla="*/ 0 w 23"/>
                <a:gd name="T5" fmla="*/ 195 h 15"/>
                <a:gd name="T6" fmla="*/ 277 w 23"/>
                <a:gd name="T7" fmla="*/ 461 h 15"/>
                <a:gd name="T8" fmla="*/ 648 w 23"/>
                <a:gd name="T9" fmla="*/ 298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5">
                  <a:moveTo>
                    <a:pt x="23" y="9"/>
                  </a:moveTo>
                  <a:cubicBezTo>
                    <a:pt x="23" y="6"/>
                    <a:pt x="18" y="2"/>
                    <a:pt x="12" y="1"/>
                  </a:cubicBezTo>
                  <a:cubicBezTo>
                    <a:pt x="6" y="0"/>
                    <a:pt x="0" y="3"/>
                    <a:pt x="0" y="6"/>
                  </a:cubicBezTo>
                  <a:cubicBezTo>
                    <a:pt x="0" y="10"/>
                    <a:pt x="4" y="13"/>
                    <a:pt x="10" y="14"/>
                  </a:cubicBezTo>
                  <a:cubicBezTo>
                    <a:pt x="17" y="15"/>
                    <a:pt x="22" y="13"/>
                    <a:pt x="23" y="9"/>
                  </a:cubicBezTo>
                  <a:close/>
                </a:path>
              </a:pathLst>
            </a:custGeom>
            <a:solidFill>
              <a:srgbClr val="F7BB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85" name="Oval 552">
              <a:extLst>
                <a:ext uri="{FF2B5EF4-FFF2-40B4-BE49-F238E27FC236}">
                  <a16:creationId xmlns:a16="http://schemas.microsoft.com/office/drawing/2014/main" id="{12B78EC0-13A2-9059-F459-9F7E3F3886FE}"/>
                </a:ext>
              </a:extLst>
            </p:cNvPr>
            <p:cNvSpPr>
              <a:spLocks noChangeArrowheads="1"/>
            </p:cNvSpPr>
            <p:nvPr/>
          </p:nvSpPr>
          <p:spPr bwMode="auto">
            <a:xfrm>
              <a:off x="2873" y="2520"/>
              <a:ext cx="9" cy="9"/>
            </a:xfrm>
            <a:prstGeom prst="ellipse">
              <a:avLst/>
            </a:prstGeom>
            <a:solidFill>
              <a:srgbClr val="6D0D0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6" name="Freeform 553">
              <a:extLst>
                <a:ext uri="{FF2B5EF4-FFF2-40B4-BE49-F238E27FC236}">
                  <a16:creationId xmlns:a16="http://schemas.microsoft.com/office/drawing/2014/main" id="{5E1DEDBA-56A8-5EC8-620C-8194C6583637}"/>
                </a:ext>
              </a:extLst>
            </p:cNvPr>
            <p:cNvSpPr>
              <a:spLocks noEditPoints="1"/>
            </p:cNvSpPr>
            <p:nvPr/>
          </p:nvSpPr>
          <p:spPr bwMode="auto">
            <a:xfrm>
              <a:off x="2867" y="2513"/>
              <a:ext cx="21" cy="23"/>
            </a:xfrm>
            <a:custGeom>
              <a:avLst/>
              <a:gdLst>
                <a:gd name="T0" fmla="*/ 0 w 7"/>
                <a:gd name="T1" fmla="*/ 108 h 7"/>
                <a:gd name="T2" fmla="*/ 108 w 7"/>
                <a:gd name="T3" fmla="*/ 250 h 7"/>
                <a:gd name="T4" fmla="*/ 189 w 7"/>
                <a:gd name="T5" fmla="*/ 108 h 7"/>
                <a:gd name="T6" fmla="*/ 108 w 7"/>
                <a:gd name="T7" fmla="*/ 0 h 7"/>
                <a:gd name="T8" fmla="*/ 0 w 7"/>
                <a:gd name="T9" fmla="*/ 108 h 7"/>
                <a:gd name="T10" fmla="*/ 81 w 7"/>
                <a:gd name="T11" fmla="*/ 108 h 7"/>
                <a:gd name="T12" fmla="*/ 108 w 7"/>
                <a:gd name="T13" fmla="*/ 108 h 7"/>
                <a:gd name="T14" fmla="*/ 108 w 7"/>
                <a:gd name="T15" fmla="*/ 108 h 7"/>
                <a:gd name="T16" fmla="*/ 108 w 7"/>
                <a:gd name="T17" fmla="*/ 141 h 7"/>
                <a:gd name="T18" fmla="*/ 81 w 7"/>
                <a:gd name="T19" fmla="*/ 108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 h="7">
                  <a:moveTo>
                    <a:pt x="0" y="3"/>
                  </a:moveTo>
                  <a:cubicBezTo>
                    <a:pt x="0" y="5"/>
                    <a:pt x="2" y="7"/>
                    <a:pt x="4" y="7"/>
                  </a:cubicBezTo>
                  <a:cubicBezTo>
                    <a:pt x="6" y="7"/>
                    <a:pt x="7" y="5"/>
                    <a:pt x="7" y="3"/>
                  </a:cubicBezTo>
                  <a:cubicBezTo>
                    <a:pt x="7" y="2"/>
                    <a:pt x="6" y="0"/>
                    <a:pt x="4" y="0"/>
                  </a:cubicBezTo>
                  <a:cubicBezTo>
                    <a:pt x="2" y="0"/>
                    <a:pt x="0" y="2"/>
                    <a:pt x="0" y="3"/>
                  </a:cubicBezTo>
                  <a:close/>
                  <a:moveTo>
                    <a:pt x="3" y="3"/>
                  </a:moveTo>
                  <a:cubicBezTo>
                    <a:pt x="3" y="3"/>
                    <a:pt x="3" y="3"/>
                    <a:pt x="4" y="3"/>
                  </a:cubicBezTo>
                  <a:cubicBezTo>
                    <a:pt x="4" y="3"/>
                    <a:pt x="4" y="3"/>
                    <a:pt x="4" y="3"/>
                  </a:cubicBezTo>
                  <a:cubicBezTo>
                    <a:pt x="4" y="4"/>
                    <a:pt x="4" y="4"/>
                    <a:pt x="4" y="4"/>
                  </a:cubicBezTo>
                  <a:cubicBezTo>
                    <a:pt x="3" y="4"/>
                    <a:pt x="3" y="4"/>
                    <a:pt x="3" y="3"/>
                  </a:cubicBezTo>
                  <a:close/>
                </a:path>
              </a:pathLst>
            </a:custGeom>
            <a:solidFill>
              <a:srgbClr val="6D0D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87" name="Oval 554">
              <a:extLst>
                <a:ext uri="{FF2B5EF4-FFF2-40B4-BE49-F238E27FC236}">
                  <a16:creationId xmlns:a16="http://schemas.microsoft.com/office/drawing/2014/main" id="{21F8C636-23EE-4343-4EA4-B5712B170E99}"/>
                </a:ext>
              </a:extLst>
            </p:cNvPr>
            <p:cNvSpPr>
              <a:spLocks noChangeArrowheads="1"/>
            </p:cNvSpPr>
            <p:nvPr/>
          </p:nvSpPr>
          <p:spPr bwMode="auto">
            <a:xfrm>
              <a:off x="2924" y="2520"/>
              <a:ext cx="9" cy="9"/>
            </a:xfrm>
            <a:prstGeom prst="ellipse">
              <a:avLst/>
            </a:prstGeom>
            <a:solidFill>
              <a:srgbClr val="6D0D0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8" name="Freeform 555">
              <a:extLst>
                <a:ext uri="{FF2B5EF4-FFF2-40B4-BE49-F238E27FC236}">
                  <a16:creationId xmlns:a16="http://schemas.microsoft.com/office/drawing/2014/main" id="{A3D4FA6F-4EA4-EF74-1122-F51B039D3DE7}"/>
                </a:ext>
              </a:extLst>
            </p:cNvPr>
            <p:cNvSpPr>
              <a:spLocks noEditPoints="1"/>
            </p:cNvSpPr>
            <p:nvPr/>
          </p:nvSpPr>
          <p:spPr bwMode="auto">
            <a:xfrm>
              <a:off x="2918" y="2513"/>
              <a:ext cx="21" cy="23"/>
            </a:xfrm>
            <a:custGeom>
              <a:avLst/>
              <a:gdLst>
                <a:gd name="T0" fmla="*/ 0 w 7"/>
                <a:gd name="T1" fmla="*/ 108 h 7"/>
                <a:gd name="T2" fmla="*/ 81 w 7"/>
                <a:gd name="T3" fmla="*/ 250 h 7"/>
                <a:gd name="T4" fmla="*/ 189 w 7"/>
                <a:gd name="T5" fmla="*/ 108 h 7"/>
                <a:gd name="T6" fmla="*/ 81 w 7"/>
                <a:gd name="T7" fmla="*/ 0 h 7"/>
                <a:gd name="T8" fmla="*/ 0 w 7"/>
                <a:gd name="T9" fmla="*/ 108 h 7"/>
                <a:gd name="T10" fmla="*/ 81 w 7"/>
                <a:gd name="T11" fmla="*/ 108 h 7"/>
                <a:gd name="T12" fmla="*/ 81 w 7"/>
                <a:gd name="T13" fmla="*/ 108 h 7"/>
                <a:gd name="T14" fmla="*/ 108 w 7"/>
                <a:gd name="T15" fmla="*/ 108 h 7"/>
                <a:gd name="T16" fmla="*/ 81 w 7"/>
                <a:gd name="T17" fmla="*/ 141 h 7"/>
                <a:gd name="T18" fmla="*/ 81 w 7"/>
                <a:gd name="T19" fmla="*/ 108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 h="7">
                  <a:moveTo>
                    <a:pt x="0" y="3"/>
                  </a:moveTo>
                  <a:cubicBezTo>
                    <a:pt x="0" y="5"/>
                    <a:pt x="1" y="7"/>
                    <a:pt x="3" y="7"/>
                  </a:cubicBezTo>
                  <a:cubicBezTo>
                    <a:pt x="5" y="7"/>
                    <a:pt x="7" y="5"/>
                    <a:pt x="7" y="3"/>
                  </a:cubicBezTo>
                  <a:cubicBezTo>
                    <a:pt x="7" y="2"/>
                    <a:pt x="5" y="0"/>
                    <a:pt x="3" y="0"/>
                  </a:cubicBezTo>
                  <a:cubicBezTo>
                    <a:pt x="1" y="0"/>
                    <a:pt x="0" y="2"/>
                    <a:pt x="0" y="3"/>
                  </a:cubicBezTo>
                  <a:close/>
                  <a:moveTo>
                    <a:pt x="3" y="3"/>
                  </a:moveTo>
                  <a:cubicBezTo>
                    <a:pt x="3" y="3"/>
                    <a:pt x="3" y="3"/>
                    <a:pt x="3" y="3"/>
                  </a:cubicBezTo>
                  <a:cubicBezTo>
                    <a:pt x="4" y="3"/>
                    <a:pt x="4" y="3"/>
                    <a:pt x="4" y="3"/>
                  </a:cubicBezTo>
                  <a:cubicBezTo>
                    <a:pt x="4" y="4"/>
                    <a:pt x="4" y="4"/>
                    <a:pt x="3" y="4"/>
                  </a:cubicBezTo>
                  <a:cubicBezTo>
                    <a:pt x="3" y="4"/>
                    <a:pt x="3" y="4"/>
                    <a:pt x="3" y="3"/>
                  </a:cubicBezTo>
                  <a:close/>
                </a:path>
              </a:pathLst>
            </a:custGeom>
            <a:solidFill>
              <a:srgbClr val="6D0D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89" name="Freeform 556">
              <a:extLst>
                <a:ext uri="{FF2B5EF4-FFF2-40B4-BE49-F238E27FC236}">
                  <a16:creationId xmlns:a16="http://schemas.microsoft.com/office/drawing/2014/main" id="{3259E9DD-C9C9-098A-C33B-664F45B0544D}"/>
                </a:ext>
              </a:extLst>
            </p:cNvPr>
            <p:cNvSpPr>
              <a:spLocks/>
            </p:cNvSpPr>
            <p:nvPr/>
          </p:nvSpPr>
          <p:spPr bwMode="auto">
            <a:xfrm>
              <a:off x="2854" y="2526"/>
              <a:ext cx="52" cy="386"/>
            </a:xfrm>
            <a:custGeom>
              <a:avLst/>
              <a:gdLst>
                <a:gd name="T0" fmla="*/ 459 w 17"/>
                <a:gd name="T1" fmla="*/ 2596 h 120"/>
                <a:gd name="T2" fmla="*/ 373 w 17"/>
                <a:gd name="T3" fmla="*/ 0 h 120"/>
                <a:gd name="T4" fmla="*/ 223 w 17"/>
                <a:gd name="T5" fmla="*/ 164 h 120"/>
                <a:gd name="T6" fmla="*/ 55 w 17"/>
                <a:gd name="T7" fmla="*/ 32 h 120"/>
                <a:gd name="T8" fmla="*/ 223 w 17"/>
                <a:gd name="T9" fmla="*/ 2596 h 120"/>
                <a:gd name="T10" fmla="*/ 86 w 17"/>
                <a:gd name="T11" fmla="*/ 3664 h 120"/>
                <a:gd name="T12" fmla="*/ 0 w 17"/>
                <a:gd name="T13" fmla="*/ 3725 h 120"/>
                <a:gd name="T14" fmla="*/ 0 w 17"/>
                <a:gd name="T15" fmla="*/ 3995 h 120"/>
                <a:gd name="T16" fmla="*/ 263 w 17"/>
                <a:gd name="T17" fmla="*/ 3860 h 120"/>
                <a:gd name="T18" fmla="*/ 459 w 17"/>
                <a:gd name="T19" fmla="*/ 2596 h 1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 h="120">
                  <a:moveTo>
                    <a:pt x="16" y="78"/>
                  </a:moveTo>
                  <a:cubicBezTo>
                    <a:pt x="15" y="46"/>
                    <a:pt x="16" y="22"/>
                    <a:pt x="13" y="0"/>
                  </a:cubicBezTo>
                  <a:cubicBezTo>
                    <a:pt x="13" y="3"/>
                    <a:pt x="10" y="5"/>
                    <a:pt x="8" y="5"/>
                  </a:cubicBezTo>
                  <a:cubicBezTo>
                    <a:pt x="5" y="5"/>
                    <a:pt x="3" y="3"/>
                    <a:pt x="2" y="1"/>
                  </a:cubicBezTo>
                  <a:cubicBezTo>
                    <a:pt x="6" y="23"/>
                    <a:pt x="7" y="47"/>
                    <a:pt x="8" y="78"/>
                  </a:cubicBezTo>
                  <a:cubicBezTo>
                    <a:pt x="9" y="102"/>
                    <a:pt x="4" y="109"/>
                    <a:pt x="3" y="110"/>
                  </a:cubicBezTo>
                  <a:cubicBezTo>
                    <a:pt x="2" y="112"/>
                    <a:pt x="1" y="112"/>
                    <a:pt x="0" y="112"/>
                  </a:cubicBezTo>
                  <a:cubicBezTo>
                    <a:pt x="0" y="120"/>
                    <a:pt x="0" y="120"/>
                    <a:pt x="0" y="120"/>
                  </a:cubicBezTo>
                  <a:cubicBezTo>
                    <a:pt x="3" y="120"/>
                    <a:pt x="6" y="118"/>
                    <a:pt x="9" y="116"/>
                  </a:cubicBezTo>
                  <a:cubicBezTo>
                    <a:pt x="16" y="108"/>
                    <a:pt x="17" y="91"/>
                    <a:pt x="16" y="78"/>
                  </a:cubicBez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90" name="Freeform 557">
              <a:extLst>
                <a:ext uri="{FF2B5EF4-FFF2-40B4-BE49-F238E27FC236}">
                  <a16:creationId xmlns:a16="http://schemas.microsoft.com/office/drawing/2014/main" id="{A6A18B3C-3E9E-E39C-43C1-089CDCE56723}"/>
                </a:ext>
              </a:extLst>
            </p:cNvPr>
            <p:cNvSpPr>
              <a:spLocks/>
            </p:cNvSpPr>
            <p:nvPr/>
          </p:nvSpPr>
          <p:spPr bwMode="auto">
            <a:xfrm>
              <a:off x="2755" y="2799"/>
              <a:ext cx="136" cy="145"/>
            </a:xfrm>
            <a:custGeom>
              <a:avLst/>
              <a:gdLst>
                <a:gd name="T0" fmla="*/ 547 w 45"/>
                <a:gd name="T1" fmla="*/ 799 h 45"/>
                <a:gd name="T2" fmla="*/ 190 w 45"/>
                <a:gd name="T3" fmla="*/ 1340 h 45"/>
                <a:gd name="T4" fmla="*/ 82 w 45"/>
                <a:gd name="T5" fmla="*/ 1369 h 45"/>
                <a:gd name="T6" fmla="*/ 0 w 45"/>
                <a:gd name="T7" fmla="*/ 1340 h 45"/>
                <a:gd name="T8" fmla="*/ 136 w 45"/>
                <a:gd name="T9" fmla="*/ 1505 h 45"/>
                <a:gd name="T10" fmla="*/ 695 w 45"/>
                <a:gd name="T11" fmla="*/ 902 h 45"/>
                <a:gd name="T12" fmla="*/ 1215 w 45"/>
                <a:gd name="T13" fmla="*/ 238 h 45"/>
                <a:gd name="T14" fmla="*/ 1242 w 45"/>
                <a:gd name="T15" fmla="*/ 32 h 45"/>
                <a:gd name="T16" fmla="*/ 547 w 45"/>
                <a:gd name="T17" fmla="*/ 799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 h="45">
                  <a:moveTo>
                    <a:pt x="20" y="24"/>
                  </a:moveTo>
                  <a:cubicBezTo>
                    <a:pt x="16" y="31"/>
                    <a:pt x="11" y="38"/>
                    <a:pt x="7" y="40"/>
                  </a:cubicBezTo>
                  <a:cubicBezTo>
                    <a:pt x="7" y="41"/>
                    <a:pt x="4" y="43"/>
                    <a:pt x="3" y="41"/>
                  </a:cubicBezTo>
                  <a:cubicBezTo>
                    <a:pt x="0" y="40"/>
                    <a:pt x="0" y="40"/>
                    <a:pt x="0" y="40"/>
                  </a:cubicBezTo>
                  <a:cubicBezTo>
                    <a:pt x="2" y="44"/>
                    <a:pt x="2" y="45"/>
                    <a:pt x="5" y="45"/>
                  </a:cubicBezTo>
                  <a:cubicBezTo>
                    <a:pt x="13" y="44"/>
                    <a:pt x="18" y="38"/>
                    <a:pt x="25" y="27"/>
                  </a:cubicBezTo>
                  <a:cubicBezTo>
                    <a:pt x="31" y="18"/>
                    <a:pt x="38" y="7"/>
                    <a:pt x="44" y="7"/>
                  </a:cubicBezTo>
                  <a:cubicBezTo>
                    <a:pt x="45" y="1"/>
                    <a:pt x="45" y="1"/>
                    <a:pt x="45" y="1"/>
                  </a:cubicBezTo>
                  <a:cubicBezTo>
                    <a:pt x="35" y="0"/>
                    <a:pt x="27" y="12"/>
                    <a:pt x="20" y="24"/>
                  </a:cubicBez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91" name="Freeform 558">
              <a:extLst>
                <a:ext uri="{FF2B5EF4-FFF2-40B4-BE49-F238E27FC236}">
                  <a16:creationId xmlns:a16="http://schemas.microsoft.com/office/drawing/2014/main" id="{B778F50A-1B06-40D9-1545-B183D05CEE48}"/>
                </a:ext>
              </a:extLst>
            </p:cNvPr>
            <p:cNvSpPr>
              <a:spLocks/>
            </p:cNvSpPr>
            <p:nvPr/>
          </p:nvSpPr>
          <p:spPr bwMode="auto">
            <a:xfrm>
              <a:off x="2903" y="2529"/>
              <a:ext cx="48" cy="383"/>
            </a:xfrm>
            <a:custGeom>
              <a:avLst/>
              <a:gdLst>
                <a:gd name="T0" fmla="*/ 378 w 16"/>
                <a:gd name="T1" fmla="*/ 3637 h 119"/>
                <a:gd name="T2" fmla="*/ 216 w 16"/>
                <a:gd name="T3" fmla="*/ 2568 h 119"/>
                <a:gd name="T4" fmla="*/ 351 w 16"/>
                <a:gd name="T5" fmla="*/ 0 h 119"/>
                <a:gd name="T6" fmla="*/ 216 w 16"/>
                <a:gd name="T7" fmla="*/ 135 h 119"/>
                <a:gd name="T8" fmla="*/ 81 w 16"/>
                <a:gd name="T9" fmla="*/ 0 h 119"/>
                <a:gd name="T10" fmla="*/ 0 w 16"/>
                <a:gd name="T11" fmla="*/ 2568 h 119"/>
                <a:gd name="T12" fmla="*/ 216 w 16"/>
                <a:gd name="T13" fmla="*/ 3833 h 119"/>
                <a:gd name="T14" fmla="*/ 432 w 16"/>
                <a:gd name="T15" fmla="*/ 3968 h 119"/>
                <a:gd name="T16" fmla="*/ 432 w 16"/>
                <a:gd name="T17" fmla="*/ 3698 h 119"/>
                <a:gd name="T18" fmla="*/ 378 w 16"/>
                <a:gd name="T19" fmla="*/ 3637 h 1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 h="119">
                  <a:moveTo>
                    <a:pt x="14" y="109"/>
                  </a:moveTo>
                  <a:cubicBezTo>
                    <a:pt x="12" y="108"/>
                    <a:pt x="7" y="101"/>
                    <a:pt x="8" y="77"/>
                  </a:cubicBezTo>
                  <a:cubicBezTo>
                    <a:pt x="9" y="46"/>
                    <a:pt x="10" y="22"/>
                    <a:pt x="13" y="0"/>
                  </a:cubicBezTo>
                  <a:cubicBezTo>
                    <a:pt x="13" y="2"/>
                    <a:pt x="11" y="4"/>
                    <a:pt x="8" y="4"/>
                  </a:cubicBezTo>
                  <a:cubicBezTo>
                    <a:pt x="6" y="4"/>
                    <a:pt x="3" y="2"/>
                    <a:pt x="3" y="0"/>
                  </a:cubicBezTo>
                  <a:cubicBezTo>
                    <a:pt x="0" y="21"/>
                    <a:pt x="1" y="45"/>
                    <a:pt x="0" y="77"/>
                  </a:cubicBezTo>
                  <a:cubicBezTo>
                    <a:pt x="0" y="90"/>
                    <a:pt x="1" y="107"/>
                    <a:pt x="8" y="115"/>
                  </a:cubicBezTo>
                  <a:cubicBezTo>
                    <a:pt x="10" y="117"/>
                    <a:pt x="13" y="119"/>
                    <a:pt x="16" y="119"/>
                  </a:cubicBezTo>
                  <a:cubicBezTo>
                    <a:pt x="16" y="111"/>
                    <a:pt x="16" y="111"/>
                    <a:pt x="16" y="111"/>
                  </a:cubicBezTo>
                  <a:cubicBezTo>
                    <a:pt x="16" y="111"/>
                    <a:pt x="15" y="111"/>
                    <a:pt x="14" y="109"/>
                  </a:cubicBez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92" name="Freeform 559">
              <a:extLst>
                <a:ext uri="{FF2B5EF4-FFF2-40B4-BE49-F238E27FC236}">
                  <a16:creationId xmlns:a16="http://schemas.microsoft.com/office/drawing/2014/main" id="{B2F29D49-F950-51BF-5137-8F29514974C1}"/>
                </a:ext>
              </a:extLst>
            </p:cNvPr>
            <p:cNvSpPr>
              <a:spLocks/>
            </p:cNvSpPr>
            <p:nvPr/>
          </p:nvSpPr>
          <p:spPr bwMode="auto">
            <a:xfrm>
              <a:off x="2918" y="2799"/>
              <a:ext cx="138" cy="139"/>
            </a:xfrm>
            <a:custGeom>
              <a:avLst/>
              <a:gdLst>
                <a:gd name="T0" fmla="*/ 0 w 46"/>
                <a:gd name="T1" fmla="*/ 32 h 43"/>
                <a:gd name="T2" fmla="*/ 27 w 46"/>
                <a:gd name="T3" fmla="*/ 239 h 43"/>
                <a:gd name="T4" fmla="*/ 540 w 46"/>
                <a:gd name="T5" fmla="*/ 879 h 43"/>
                <a:gd name="T6" fmla="*/ 1053 w 46"/>
                <a:gd name="T7" fmla="*/ 1451 h 43"/>
                <a:gd name="T8" fmla="*/ 1242 w 46"/>
                <a:gd name="T9" fmla="*/ 1254 h 43"/>
                <a:gd name="T10" fmla="*/ 1188 w 46"/>
                <a:gd name="T11" fmla="*/ 1287 h 43"/>
                <a:gd name="T12" fmla="*/ 999 w 46"/>
                <a:gd name="T13" fmla="*/ 1287 h 43"/>
                <a:gd name="T14" fmla="*/ 675 w 46"/>
                <a:gd name="T15" fmla="*/ 773 h 43"/>
                <a:gd name="T16" fmla="*/ 0 w 46"/>
                <a:gd name="T17" fmla="*/ 32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 h="43">
                  <a:moveTo>
                    <a:pt x="0" y="1"/>
                  </a:moveTo>
                  <a:cubicBezTo>
                    <a:pt x="1" y="7"/>
                    <a:pt x="1" y="7"/>
                    <a:pt x="1" y="7"/>
                  </a:cubicBezTo>
                  <a:cubicBezTo>
                    <a:pt x="7" y="7"/>
                    <a:pt x="14" y="17"/>
                    <a:pt x="20" y="26"/>
                  </a:cubicBezTo>
                  <a:cubicBezTo>
                    <a:pt x="26" y="36"/>
                    <a:pt x="32" y="43"/>
                    <a:pt x="39" y="43"/>
                  </a:cubicBezTo>
                  <a:cubicBezTo>
                    <a:pt x="43" y="43"/>
                    <a:pt x="44" y="41"/>
                    <a:pt x="46" y="37"/>
                  </a:cubicBezTo>
                  <a:cubicBezTo>
                    <a:pt x="44" y="38"/>
                    <a:pt x="44" y="38"/>
                    <a:pt x="44" y="38"/>
                  </a:cubicBezTo>
                  <a:cubicBezTo>
                    <a:pt x="42" y="41"/>
                    <a:pt x="38" y="39"/>
                    <a:pt x="37" y="38"/>
                  </a:cubicBezTo>
                  <a:cubicBezTo>
                    <a:pt x="33" y="36"/>
                    <a:pt x="29" y="29"/>
                    <a:pt x="25" y="23"/>
                  </a:cubicBezTo>
                  <a:cubicBezTo>
                    <a:pt x="17" y="12"/>
                    <a:pt x="10" y="0"/>
                    <a:pt x="0" y="1"/>
                  </a:cubicBez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93" name="Freeform 560">
              <a:extLst>
                <a:ext uri="{FF2B5EF4-FFF2-40B4-BE49-F238E27FC236}">
                  <a16:creationId xmlns:a16="http://schemas.microsoft.com/office/drawing/2014/main" id="{F639B169-D46E-B94C-0435-C1749E3A5A73}"/>
                </a:ext>
              </a:extLst>
            </p:cNvPr>
            <p:cNvSpPr>
              <a:spLocks/>
            </p:cNvSpPr>
            <p:nvPr/>
          </p:nvSpPr>
          <p:spPr bwMode="auto">
            <a:xfrm>
              <a:off x="3234" y="2243"/>
              <a:ext cx="28" cy="138"/>
            </a:xfrm>
            <a:custGeom>
              <a:avLst/>
              <a:gdLst>
                <a:gd name="T0" fmla="*/ 184 w 9"/>
                <a:gd name="T1" fmla="*/ 462 h 43"/>
                <a:gd name="T2" fmla="*/ 0 w 9"/>
                <a:gd name="T3" fmla="*/ 1390 h 43"/>
                <a:gd name="T4" fmla="*/ 28 w 9"/>
                <a:gd name="T5" fmla="*/ 1422 h 43"/>
                <a:gd name="T6" fmla="*/ 212 w 9"/>
                <a:gd name="T7" fmla="*/ 462 h 43"/>
                <a:gd name="T8" fmla="*/ 184 w 9"/>
                <a:gd name="T9" fmla="*/ 0 h 43"/>
                <a:gd name="T10" fmla="*/ 184 w 9"/>
                <a:gd name="T11" fmla="*/ 0 h 43"/>
                <a:gd name="T12" fmla="*/ 184 w 9"/>
                <a:gd name="T13" fmla="*/ 462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43">
                  <a:moveTo>
                    <a:pt x="6" y="14"/>
                  </a:moveTo>
                  <a:cubicBezTo>
                    <a:pt x="6" y="24"/>
                    <a:pt x="7" y="37"/>
                    <a:pt x="0" y="42"/>
                  </a:cubicBezTo>
                  <a:cubicBezTo>
                    <a:pt x="1" y="43"/>
                    <a:pt x="1" y="43"/>
                    <a:pt x="1" y="43"/>
                  </a:cubicBezTo>
                  <a:cubicBezTo>
                    <a:pt x="9" y="37"/>
                    <a:pt x="8" y="25"/>
                    <a:pt x="7" y="14"/>
                  </a:cubicBezTo>
                  <a:cubicBezTo>
                    <a:pt x="7" y="9"/>
                    <a:pt x="5" y="4"/>
                    <a:pt x="6" y="0"/>
                  </a:cubicBezTo>
                  <a:cubicBezTo>
                    <a:pt x="6" y="0"/>
                    <a:pt x="6" y="0"/>
                    <a:pt x="6" y="0"/>
                  </a:cubicBezTo>
                  <a:cubicBezTo>
                    <a:pt x="5" y="4"/>
                    <a:pt x="5" y="9"/>
                    <a:pt x="6" y="14"/>
                  </a:cubicBezTo>
                  <a:close/>
                </a:path>
              </a:pathLst>
            </a:custGeom>
            <a:solidFill>
              <a:srgbClr val="0081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94" name="Freeform 561">
              <a:extLst>
                <a:ext uri="{FF2B5EF4-FFF2-40B4-BE49-F238E27FC236}">
                  <a16:creationId xmlns:a16="http://schemas.microsoft.com/office/drawing/2014/main" id="{8A2C7F28-556F-33EB-B356-2B6DCC1A38A3}"/>
                </a:ext>
              </a:extLst>
            </p:cNvPr>
            <p:cNvSpPr>
              <a:spLocks/>
            </p:cNvSpPr>
            <p:nvPr/>
          </p:nvSpPr>
          <p:spPr bwMode="auto">
            <a:xfrm>
              <a:off x="2764" y="3050"/>
              <a:ext cx="30" cy="20"/>
            </a:xfrm>
            <a:custGeom>
              <a:avLst/>
              <a:gdLst>
                <a:gd name="T0" fmla="*/ 0 w 10"/>
                <a:gd name="T1" fmla="*/ 143 h 6"/>
                <a:gd name="T2" fmla="*/ 135 w 10"/>
                <a:gd name="T3" fmla="*/ 33 h 6"/>
                <a:gd name="T4" fmla="*/ 270 w 10"/>
                <a:gd name="T5" fmla="*/ 110 h 6"/>
                <a:gd name="T6" fmla="*/ 135 w 10"/>
                <a:gd name="T7" fmla="*/ 223 h 6"/>
                <a:gd name="T8" fmla="*/ 0 w 10"/>
                <a:gd name="T9" fmla="*/ 143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6">
                  <a:moveTo>
                    <a:pt x="0" y="4"/>
                  </a:moveTo>
                  <a:cubicBezTo>
                    <a:pt x="0" y="3"/>
                    <a:pt x="2" y="1"/>
                    <a:pt x="5" y="1"/>
                  </a:cubicBezTo>
                  <a:cubicBezTo>
                    <a:pt x="7" y="0"/>
                    <a:pt x="9" y="1"/>
                    <a:pt x="10" y="3"/>
                  </a:cubicBezTo>
                  <a:cubicBezTo>
                    <a:pt x="10" y="4"/>
                    <a:pt x="8" y="6"/>
                    <a:pt x="5" y="6"/>
                  </a:cubicBezTo>
                  <a:cubicBezTo>
                    <a:pt x="3" y="6"/>
                    <a:pt x="0" y="5"/>
                    <a:pt x="0" y="4"/>
                  </a:cubicBezTo>
                  <a:close/>
                </a:path>
              </a:pathLst>
            </a:custGeom>
            <a:solidFill>
              <a:srgbClr val="6D0D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95" name="Freeform 562">
              <a:extLst>
                <a:ext uri="{FF2B5EF4-FFF2-40B4-BE49-F238E27FC236}">
                  <a16:creationId xmlns:a16="http://schemas.microsoft.com/office/drawing/2014/main" id="{1BBD1916-75DD-7B7C-D7EF-8A10EFC7A694}"/>
                </a:ext>
              </a:extLst>
            </p:cNvPr>
            <p:cNvSpPr>
              <a:spLocks/>
            </p:cNvSpPr>
            <p:nvPr/>
          </p:nvSpPr>
          <p:spPr bwMode="auto">
            <a:xfrm>
              <a:off x="3011" y="3050"/>
              <a:ext cx="30" cy="20"/>
            </a:xfrm>
            <a:custGeom>
              <a:avLst/>
              <a:gdLst>
                <a:gd name="T0" fmla="*/ 270 w 10"/>
                <a:gd name="T1" fmla="*/ 110 h 6"/>
                <a:gd name="T2" fmla="*/ 162 w 10"/>
                <a:gd name="T3" fmla="*/ 0 h 6"/>
                <a:gd name="T4" fmla="*/ 27 w 10"/>
                <a:gd name="T5" fmla="*/ 77 h 6"/>
                <a:gd name="T6" fmla="*/ 135 w 10"/>
                <a:gd name="T7" fmla="*/ 190 h 6"/>
                <a:gd name="T8" fmla="*/ 270 w 10"/>
                <a:gd name="T9" fmla="*/ 11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6">
                  <a:moveTo>
                    <a:pt x="10" y="3"/>
                  </a:moveTo>
                  <a:cubicBezTo>
                    <a:pt x="10" y="2"/>
                    <a:pt x="8" y="0"/>
                    <a:pt x="6" y="0"/>
                  </a:cubicBezTo>
                  <a:cubicBezTo>
                    <a:pt x="3" y="0"/>
                    <a:pt x="1" y="1"/>
                    <a:pt x="1" y="2"/>
                  </a:cubicBezTo>
                  <a:cubicBezTo>
                    <a:pt x="0" y="3"/>
                    <a:pt x="2" y="5"/>
                    <a:pt x="5" y="5"/>
                  </a:cubicBezTo>
                  <a:cubicBezTo>
                    <a:pt x="7" y="6"/>
                    <a:pt x="10" y="5"/>
                    <a:pt x="10" y="3"/>
                  </a:cubicBezTo>
                  <a:close/>
                </a:path>
              </a:pathLst>
            </a:custGeom>
            <a:solidFill>
              <a:srgbClr val="6D0D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96" name="Freeform 563">
              <a:extLst>
                <a:ext uri="{FF2B5EF4-FFF2-40B4-BE49-F238E27FC236}">
                  <a16:creationId xmlns:a16="http://schemas.microsoft.com/office/drawing/2014/main" id="{494AFFCE-1B0A-3DC3-6A69-59D73AD60F41}"/>
                </a:ext>
              </a:extLst>
            </p:cNvPr>
            <p:cNvSpPr>
              <a:spLocks/>
            </p:cNvSpPr>
            <p:nvPr/>
          </p:nvSpPr>
          <p:spPr bwMode="auto">
            <a:xfrm>
              <a:off x="1395" y="1590"/>
              <a:ext cx="2958" cy="1538"/>
            </a:xfrm>
            <a:custGeom>
              <a:avLst/>
              <a:gdLst>
                <a:gd name="T0" fmla="*/ 25603 w 981"/>
                <a:gd name="T1" fmla="*/ 1065 h 478"/>
                <a:gd name="T2" fmla="*/ 25331 w 981"/>
                <a:gd name="T3" fmla="*/ 1564 h 478"/>
                <a:gd name="T4" fmla="*/ 26239 w 981"/>
                <a:gd name="T5" fmla="*/ 7030 h 478"/>
                <a:gd name="T6" fmla="*/ 23221 w 981"/>
                <a:gd name="T7" fmla="*/ 11191 h 478"/>
                <a:gd name="T8" fmla="*/ 21767 w 981"/>
                <a:gd name="T9" fmla="*/ 10528 h 478"/>
                <a:gd name="T10" fmla="*/ 21194 w 981"/>
                <a:gd name="T11" fmla="*/ 5499 h 478"/>
                <a:gd name="T12" fmla="*/ 21249 w 981"/>
                <a:gd name="T13" fmla="*/ 10924 h 478"/>
                <a:gd name="T14" fmla="*/ 19412 w 981"/>
                <a:gd name="T15" fmla="*/ 8530 h 478"/>
                <a:gd name="T16" fmla="*/ 19029 w 981"/>
                <a:gd name="T17" fmla="*/ 8324 h 478"/>
                <a:gd name="T18" fmla="*/ 19958 w 981"/>
                <a:gd name="T19" fmla="*/ 10994 h 478"/>
                <a:gd name="T20" fmla="*/ 18692 w 981"/>
                <a:gd name="T21" fmla="*/ 9991 h 478"/>
                <a:gd name="T22" fmla="*/ 18149 w 981"/>
                <a:gd name="T23" fmla="*/ 7600 h 478"/>
                <a:gd name="T24" fmla="*/ 17685 w 981"/>
                <a:gd name="T25" fmla="*/ 5560 h 478"/>
                <a:gd name="T26" fmla="*/ 17956 w 981"/>
                <a:gd name="T27" fmla="*/ 7722 h 478"/>
                <a:gd name="T28" fmla="*/ 18258 w 981"/>
                <a:gd name="T29" fmla="*/ 8530 h 478"/>
                <a:gd name="T30" fmla="*/ 19029 w 981"/>
                <a:gd name="T31" fmla="*/ 11265 h 478"/>
                <a:gd name="T32" fmla="*/ 17437 w 981"/>
                <a:gd name="T33" fmla="*/ 10023 h 478"/>
                <a:gd name="T34" fmla="*/ 17057 w 981"/>
                <a:gd name="T35" fmla="*/ 9029 h 478"/>
                <a:gd name="T36" fmla="*/ 17410 w 981"/>
                <a:gd name="T37" fmla="*/ 10290 h 478"/>
                <a:gd name="T38" fmla="*/ 16530 w 981"/>
                <a:gd name="T39" fmla="*/ 12455 h 478"/>
                <a:gd name="T40" fmla="*/ 16011 w 981"/>
                <a:gd name="T41" fmla="*/ 8726 h 478"/>
                <a:gd name="T42" fmla="*/ 15710 w 981"/>
                <a:gd name="T43" fmla="*/ 9029 h 478"/>
                <a:gd name="T44" fmla="*/ 15848 w 981"/>
                <a:gd name="T45" fmla="*/ 10393 h 478"/>
                <a:gd name="T46" fmla="*/ 15930 w 981"/>
                <a:gd name="T47" fmla="*/ 13263 h 478"/>
                <a:gd name="T48" fmla="*/ 15357 w 981"/>
                <a:gd name="T49" fmla="*/ 12031 h 478"/>
                <a:gd name="T50" fmla="*/ 15330 w 981"/>
                <a:gd name="T51" fmla="*/ 12153 h 478"/>
                <a:gd name="T52" fmla="*/ 12501 w 981"/>
                <a:gd name="T53" fmla="*/ 14029 h 478"/>
                <a:gd name="T54" fmla="*/ 11956 w 981"/>
                <a:gd name="T55" fmla="*/ 10499 h 478"/>
                <a:gd name="T56" fmla="*/ 11319 w 981"/>
                <a:gd name="T57" fmla="*/ 10621 h 478"/>
                <a:gd name="T58" fmla="*/ 11455 w 981"/>
                <a:gd name="T59" fmla="*/ 9691 h 478"/>
                <a:gd name="T60" fmla="*/ 9700 w 981"/>
                <a:gd name="T61" fmla="*/ 12590 h 478"/>
                <a:gd name="T62" fmla="*/ 11428 w 981"/>
                <a:gd name="T63" fmla="*/ 8623 h 478"/>
                <a:gd name="T64" fmla="*/ 10336 w 981"/>
                <a:gd name="T65" fmla="*/ 9733 h 478"/>
                <a:gd name="T66" fmla="*/ 9984 w 981"/>
                <a:gd name="T67" fmla="*/ 9823 h 478"/>
                <a:gd name="T68" fmla="*/ 8802 w 981"/>
                <a:gd name="T69" fmla="*/ 11989 h 478"/>
                <a:gd name="T70" fmla="*/ 10475 w 981"/>
                <a:gd name="T71" fmla="*/ 8263 h 478"/>
                <a:gd name="T72" fmla="*/ 10336 w 981"/>
                <a:gd name="T73" fmla="*/ 8263 h 478"/>
                <a:gd name="T74" fmla="*/ 10692 w 981"/>
                <a:gd name="T75" fmla="*/ 6728 h 478"/>
                <a:gd name="T76" fmla="*/ 10092 w 981"/>
                <a:gd name="T77" fmla="*/ 7764 h 478"/>
                <a:gd name="T78" fmla="*/ 8910 w 981"/>
                <a:gd name="T79" fmla="*/ 11461 h 478"/>
                <a:gd name="T80" fmla="*/ 8392 w 981"/>
                <a:gd name="T81" fmla="*/ 9389 h 478"/>
                <a:gd name="T82" fmla="*/ 9510 w 981"/>
                <a:gd name="T83" fmla="*/ 7194 h 478"/>
                <a:gd name="T84" fmla="*/ 9266 w 981"/>
                <a:gd name="T85" fmla="*/ 5901 h 478"/>
                <a:gd name="T86" fmla="*/ 8364 w 981"/>
                <a:gd name="T87" fmla="*/ 8926 h 478"/>
                <a:gd name="T88" fmla="*/ 5892 w 981"/>
                <a:gd name="T89" fmla="*/ 9897 h 478"/>
                <a:gd name="T90" fmla="*/ 5865 w 981"/>
                <a:gd name="T91" fmla="*/ 8623 h 478"/>
                <a:gd name="T92" fmla="*/ 5675 w 981"/>
                <a:gd name="T93" fmla="*/ 9733 h 478"/>
                <a:gd name="T94" fmla="*/ 1481 w 981"/>
                <a:gd name="T95" fmla="*/ 10061 h 478"/>
                <a:gd name="T96" fmla="*/ 2274 w 981"/>
                <a:gd name="T97" fmla="*/ 7433 h 478"/>
                <a:gd name="T98" fmla="*/ 1481 w 981"/>
                <a:gd name="T99" fmla="*/ 2732 h 478"/>
                <a:gd name="T100" fmla="*/ 3483 w 981"/>
                <a:gd name="T101" fmla="*/ 4131 h 478"/>
                <a:gd name="T102" fmla="*/ 2599 w 981"/>
                <a:gd name="T103" fmla="*/ 3063 h 478"/>
                <a:gd name="T104" fmla="*/ 190 w 981"/>
                <a:gd name="T105" fmla="*/ 6834 h 478"/>
                <a:gd name="T106" fmla="*/ 1728 w 981"/>
                <a:gd name="T107" fmla="*/ 15924 h 478"/>
                <a:gd name="T108" fmla="*/ 5919 w 981"/>
                <a:gd name="T109" fmla="*/ 11689 h 478"/>
                <a:gd name="T110" fmla="*/ 13711 w 981"/>
                <a:gd name="T111" fmla="*/ 13623 h 478"/>
                <a:gd name="T112" fmla="*/ 21493 w 981"/>
                <a:gd name="T113" fmla="*/ 11657 h 478"/>
                <a:gd name="T114" fmla="*/ 25739 w 981"/>
                <a:gd name="T115" fmla="*/ 15052 h 478"/>
                <a:gd name="T116" fmla="*/ 26622 w 981"/>
                <a:gd name="T117" fmla="*/ 8366 h 4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81" h="478">
                  <a:moveTo>
                    <a:pt x="973" y="98"/>
                  </a:moveTo>
                  <a:cubicBezTo>
                    <a:pt x="970" y="84"/>
                    <a:pt x="967" y="75"/>
                    <a:pt x="962" y="66"/>
                  </a:cubicBezTo>
                  <a:cubicBezTo>
                    <a:pt x="959" y="61"/>
                    <a:pt x="955" y="57"/>
                    <a:pt x="952" y="53"/>
                  </a:cubicBezTo>
                  <a:cubicBezTo>
                    <a:pt x="948" y="48"/>
                    <a:pt x="948" y="48"/>
                    <a:pt x="948" y="48"/>
                  </a:cubicBezTo>
                  <a:cubicBezTo>
                    <a:pt x="947" y="47"/>
                    <a:pt x="947" y="47"/>
                    <a:pt x="947" y="47"/>
                  </a:cubicBezTo>
                  <a:cubicBezTo>
                    <a:pt x="945" y="44"/>
                    <a:pt x="942" y="38"/>
                    <a:pt x="939" y="37"/>
                  </a:cubicBezTo>
                  <a:cubicBezTo>
                    <a:pt x="937" y="34"/>
                    <a:pt x="937" y="29"/>
                    <a:pt x="937" y="24"/>
                  </a:cubicBezTo>
                  <a:cubicBezTo>
                    <a:pt x="936" y="16"/>
                    <a:pt x="936" y="6"/>
                    <a:pt x="930" y="0"/>
                  </a:cubicBezTo>
                  <a:cubicBezTo>
                    <a:pt x="930" y="4"/>
                    <a:pt x="930" y="4"/>
                    <a:pt x="930" y="4"/>
                  </a:cubicBezTo>
                  <a:cubicBezTo>
                    <a:pt x="934" y="9"/>
                    <a:pt x="933" y="16"/>
                    <a:pt x="934" y="24"/>
                  </a:cubicBezTo>
                  <a:cubicBezTo>
                    <a:pt x="934" y="27"/>
                    <a:pt x="934" y="30"/>
                    <a:pt x="934" y="32"/>
                  </a:cubicBezTo>
                  <a:cubicBezTo>
                    <a:pt x="934" y="33"/>
                    <a:pt x="933" y="35"/>
                    <a:pt x="932" y="36"/>
                  </a:cubicBezTo>
                  <a:cubicBezTo>
                    <a:pt x="926" y="37"/>
                    <a:pt x="922" y="42"/>
                    <a:pt x="920" y="45"/>
                  </a:cubicBezTo>
                  <a:cubicBezTo>
                    <a:pt x="919" y="48"/>
                    <a:pt x="919" y="48"/>
                    <a:pt x="919" y="48"/>
                  </a:cubicBezTo>
                  <a:cubicBezTo>
                    <a:pt x="910" y="61"/>
                    <a:pt x="902" y="74"/>
                    <a:pt x="888" y="82"/>
                  </a:cubicBezTo>
                  <a:cubicBezTo>
                    <a:pt x="883" y="85"/>
                    <a:pt x="883" y="85"/>
                    <a:pt x="883" y="85"/>
                  </a:cubicBezTo>
                  <a:cubicBezTo>
                    <a:pt x="869" y="92"/>
                    <a:pt x="852" y="105"/>
                    <a:pt x="848" y="121"/>
                  </a:cubicBezTo>
                  <a:cubicBezTo>
                    <a:pt x="850" y="120"/>
                    <a:pt x="850" y="120"/>
                    <a:pt x="850" y="120"/>
                  </a:cubicBezTo>
                  <a:cubicBezTo>
                    <a:pt x="854" y="106"/>
                    <a:pt x="871" y="96"/>
                    <a:pt x="885" y="88"/>
                  </a:cubicBezTo>
                  <a:cubicBezTo>
                    <a:pt x="890" y="85"/>
                    <a:pt x="890" y="85"/>
                    <a:pt x="890" y="85"/>
                  </a:cubicBezTo>
                  <a:cubicBezTo>
                    <a:pt x="905" y="77"/>
                    <a:pt x="913" y="63"/>
                    <a:pt x="922" y="50"/>
                  </a:cubicBezTo>
                  <a:cubicBezTo>
                    <a:pt x="924" y="47"/>
                    <a:pt x="924" y="47"/>
                    <a:pt x="924" y="47"/>
                  </a:cubicBezTo>
                  <a:cubicBezTo>
                    <a:pt x="927" y="42"/>
                    <a:pt x="930" y="39"/>
                    <a:pt x="935" y="39"/>
                  </a:cubicBezTo>
                  <a:cubicBezTo>
                    <a:pt x="938" y="40"/>
                    <a:pt x="942" y="46"/>
                    <a:pt x="944" y="49"/>
                  </a:cubicBezTo>
                  <a:cubicBezTo>
                    <a:pt x="945" y="50"/>
                    <a:pt x="945" y="50"/>
                    <a:pt x="945" y="50"/>
                  </a:cubicBezTo>
                  <a:cubicBezTo>
                    <a:pt x="949" y="55"/>
                    <a:pt x="949" y="55"/>
                    <a:pt x="949" y="55"/>
                  </a:cubicBezTo>
                  <a:cubicBezTo>
                    <a:pt x="952" y="59"/>
                    <a:pt x="956" y="64"/>
                    <a:pt x="958" y="68"/>
                  </a:cubicBezTo>
                  <a:cubicBezTo>
                    <a:pt x="963" y="77"/>
                    <a:pt x="966" y="85"/>
                    <a:pt x="969" y="99"/>
                  </a:cubicBezTo>
                  <a:cubicBezTo>
                    <a:pt x="973" y="113"/>
                    <a:pt x="977" y="134"/>
                    <a:pt x="973" y="152"/>
                  </a:cubicBezTo>
                  <a:cubicBezTo>
                    <a:pt x="972" y="161"/>
                    <a:pt x="972" y="168"/>
                    <a:pt x="971" y="175"/>
                  </a:cubicBezTo>
                  <a:cubicBezTo>
                    <a:pt x="970" y="193"/>
                    <a:pt x="970" y="193"/>
                    <a:pt x="970" y="193"/>
                  </a:cubicBezTo>
                  <a:cubicBezTo>
                    <a:pt x="970" y="195"/>
                    <a:pt x="967" y="199"/>
                    <a:pt x="964" y="202"/>
                  </a:cubicBezTo>
                  <a:cubicBezTo>
                    <a:pt x="961" y="205"/>
                    <a:pt x="958" y="208"/>
                    <a:pt x="957" y="211"/>
                  </a:cubicBezTo>
                  <a:cubicBezTo>
                    <a:pt x="955" y="217"/>
                    <a:pt x="957" y="221"/>
                    <a:pt x="959" y="226"/>
                  </a:cubicBezTo>
                  <a:cubicBezTo>
                    <a:pt x="961" y="232"/>
                    <a:pt x="961" y="232"/>
                    <a:pt x="961" y="232"/>
                  </a:cubicBezTo>
                  <a:cubicBezTo>
                    <a:pt x="964" y="241"/>
                    <a:pt x="964" y="241"/>
                    <a:pt x="964" y="241"/>
                  </a:cubicBezTo>
                  <a:cubicBezTo>
                    <a:pt x="968" y="252"/>
                    <a:pt x="968" y="252"/>
                    <a:pt x="968" y="252"/>
                  </a:cubicBezTo>
                  <a:cubicBezTo>
                    <a:pt x="970" y="260"/>
                    <a:pt x="971" y="266"/>
                    <a:pt x="970" y="271"/>
                  </a:cubicBezTo>
                  <a:cubicBezTo>
                    <a:pt x="970" y="285"/>
                    <a:pt x="970" y="285"/>
                    <a:pt x="970" y="285"/>
                  </a:cubicBezTo>
                  <a:cubicBezTo>
                    <a:pt x="970" y="288"/>
                    <a:pt x="970" y="291"/>
                    <a:pt x="970" y="297"/>
                  </a:cubicBezTo>
                  <a:cubicBezTo>
                    <a:pt x="971" y="311"/>
                    <a:pt x="973" y="333"/>
                    <a:pt x="955" y="345"/>
                  </a:cubicBezTo>
                  <a:cubicBezTo>
                    <a:pt x="938" y="356"/>
                    <a:pt x="916" y="349"/>
                    <a:pt x="898" y="344"/>
                  </a:cubicBezTo>
                  <a:cubicBezTo>
                    <a:pt x="891" y="341"/>
                    <a:pt x="884" y="339"/>
                    <a:pt x="879" y="339"/>
                  </a:cubicBezTo>
                  <a:cubicBezTo>
                    <a:pt x="869" y="339"/>
                    <a:pt x="857" y="337"/>
                    <a:pt x="847" y="336"/>
                  </a:cubicBezTo>
                  <a:cubicBezTo>
                    <a:pt x="837" y="334"/>
                    <a:pt x="828" y="333"/>
                    <a:pt x="822" y="333"/>
                  </a:cubicBezTo>
                  <a:cubicBezTo>
                    <a:pt x="813" y="333"/>
                    <a:pt x="809" y="330"/>
                    <a:pt x="805" y="326"/>
                  </a:cubicBezTo>
                  <a:cubicBezTo>
                    <a:pt x="804" y="326"/>
                    <a:pt x="801" y="323"/>
                    <a:pt x="800" y="318"/>
                  </a:cubicBezTo>
                  <a:cubicBezTo>
                    <a:pt x="800" y="317"/>
                    <a:pt x="799" y="316"/>
                    <a:pt x="799" y="314"/>
                  </a:cubicBezTo>
                  <a:cubicBezTo>
                    <a:pt x="797" y="298"/>
                    <a:pt x="797" y="298"/>
                    <a:pt x="797" y="298"/>
                  </a:cubicBezTo>
                  <a:cubicBezTo>
                    <a:pt x="796" y="288"/>
                    <a:pt x="795" y="281"/>
                    <a:pt x="792" y="267"/>
                  </a:cubicBezTo>
                  <a:cubicBezTo>
                    <a:pt x="786" y="246"/>
                    <a:pt x="784" y="228"/>
                    <a:pt x="787" y="223"/>
                  </a:cubicBezTo>
                  <a:cubicBezTo>
                    <a:pt x="785" y="219"/>
                    <a:pt x="785" y="219"/>
                    <a:pt x="785" y="219"/>
                  </a:cubicBezTo>
                  <a:cubicBezTo>
                    <a:pt x="779" y="228"/>
                    <a:pt x="785" y="259"/>
                    <a:pt x="788" y="268"/>
                  </a:cubicBezTo>
                  <a:cubicBezTo>
                    <a:pt x="791" y="281"/>
                    <a:pt x="791" y="288"/>
                    <a:pt x="792" y="297"/>
                  </a:cubicBezTo>
                  <a:cubicBezTo>
                    <a:pt x="794" y="316"/>
                    <a:pt x="794" y="316"/>
                    <a:pt x="794" y="316"/>
                  </a:cubicBezTo>
                  <a:cubicBezTo>
                    <a:pt x="795" y="325"/>
                    <a:pt x="798" y="330"/>
                    <a:pt x="800" y="334"/>
                  </a:cubicBezTo>
                  <a:cubicBezTo>
                    <a:pt x="801" y="341"/>
                    <a:pt x="789" y="341"/>
                    <a:pt x="784" y="343"/>
                  </a:cubicBezTo>
                  <a:cubicBezTo>
                    <a:pt x="770" y="349"/>
                    <a:pt x="761" y="351"/>
                    <a:pt x="750" y="350"/>
                  </a:cubicBezTo>
                  <a:cubicBezTo>
                    <a:pt x="744" y="350"/>
                    <a:pt x="739" y="352"/>
                    <a:pt x="731" y="353"/>
                  </a:cubicBezTo>
                  <a:cubicBezTo>
                    <a:pt x="730" y="353"/>
                    <a:pt x="730" y="354"/>
                    <a:pt x="731" y="353"/>
                  </a:cubicBezTo>
                  <a:cubicBezTo>
                    <a:pt x="733" y="354"/>
                    <a:pt x="747" y="349"/>
                    <a:pt x="747" y="349"/>
                  </a:cubicBezTo>
                  <a:cubicBezTo>
                    <a:pt x="786" y="337"/>
                    <a:pt x="793" y="331"/>
                    <a:pt x="789" y="291"/>
                  </a:cubicBezTo>
                  <a:cubicBezTo>
                    <a:pt x="789" y="291"/>
                    <a:pt x="789" y="286"/>
                    <a:pt x="789" y="286"/>
                  </a:cubicBezTo>
                  <a:cubicBezTo>
                    <a:pt x="788" y="274"/>
                    <a:pt x="788" y="275"/>
                    <a:pt x="786" y="267"/>
                  </a:cubicBezTo>
                  <a:cubicBezTo>
                    <a:pt x="784" y="256"/>
                    <a:pt x="784" y="256"/>
                    <a:pt x="784" y="256"/>
                  </a:cubicBezTo>
                  <a:cubicBezTo>
                    <a:pt x="784" y="256"/>
                    <a:pt x="771" y="184"/>
                    <a:pt x="773" y="165"/>
                  </a:cubicBezTo>
                  <a:cubicBezTo>
                    <a:pt x="773" y="163"/>
                    <a:pt x="770" y="160"/>
                    <a:pt x="770" y="160"/>
                  </a:cubicBezTo>
                  <a:cubicBezTo>
                    <a:pt x="768" y="168"/>
                    <a:pt x="770" y="193"/>
                    <a:pt x="774" y="217"/>
                  </a:cubicBezTo>
                  <a:cubicBezTo>
                    <a:pt x="774" y="216"/>
                    <a:pt x="774" y="214"/>
                    <a:pt x="773" y="213"/>
                  </a:cubicBezTo>
                  <a:cubicBezTo>
                    <a:pt x="765" y="181"/>
                    <a:pt x="756" y="144"/>
                    <a:pt x="756" y="127"/>
                  </a:cubicBezTo>
                  <a:cubicBezTo>
                    <a:pt x="753" y="128"/>
                    <a:pt x="753" y="128"/>
                    <a:pt x="753" y="128"/>
                  </a:cubicBezTo>
                  <a:cubicBezTo>
                    <a:pt x="753" y="145"/>
                    <a:pt x="761" y="181"/>
                    <a:pt x="769" y="214"/>
                  </a:cubicBezTo>
                  <a:cubicBezTo>
                    <a:pt x="774" y="230"/>
                    <a:pt x="777" y="246"/>
                    <a:pt x="780" y="256"/>
                  </a:cubicBezTo>
                  <a:cubicBezTo>
                    <a:pt x="782" y="268"/>
                    <a:pt x="782" y="268"/>
                    <a:pt x="782" y="268"/>
                  </a:cubicBezTo>
                  <a:cubicBezTo>
                    <a:pt x="784" y="275"/>
                    <a:pt x="784" y="275"/>
                    <a:pt x="784" y="287"/>
                  </a:cubicBezTo>
                  <a:cubicBezTo>
                    <a:pt x="784" y="292"/>
                    <a:pt x="784" y="292"/>
                    <a:pt x="784" y="292"/>
                  </a:cubicBezTo>
                  <a:cubicBezTo>
                    <a:pt x="786" y="311"/>
                    <a:pt x="783" y="321"/>
                    <a:pt x="775" y="328"/>
                  </a:cubicBezTo>
                  <a:cubicBezTo>
                    <a:pt x="768" y="334"/>
                    <a:pt x="757" y="338"/>
                    <a:pt x="738" y="344"/>
                  </a:cubicBezTo>
                  <a:cubicBezTo>
                    <a:pt x="736" y="345"/>
                    <a:pt x="736" y="345"/>
                    <a:pt x="736" y="345"/>
                  </a:cubicBezTo>
                  <a:cubicBezTo>
                    <a:pt x="736" y="345"/>
                    <a:pt x="734" y="346"/>
                    <a:pt x="734" y="344"/>
                  </a:cubicBezTo>
                  <a:cubicBezTo>
                    <a:pt x="732" y="338"/>
                    <a:pt x="731" y="334"/>
                    <a:pt x="731" y="329"/>
                  </a:cubicBezTo>
                  <a:cubicBezTo>
                    <a:pt x="731" y="327"/>
                    <a:pt x="731" y="327"/>
                    <a:pt x="731" y="327"/>
                  </a:cubicBezTo>
                  <a:cubicBezTo>
                    <a:pt x="730" y="321"/>
                    <a:pt x="730" y="315"/>
                    <a:pt x="728" y="308"/>
                  </a:cubicBezTo>
                  <a:cubicBezTo>
                    <a:pt x="727" y="305"/>
                    <a:pt x="727" y="302"/>
                    <a:pt x="727" y="299"/>
                  </a:cubicBezTo>
                  <a:cubicBezTo>
                    <a:pt x="727" y="295"/>
                    <a:pt x="727" y="292"/>
                    <a:pt x="726" y="289"/>
                  </a:cubicBezTo>
                  <a:cubicBezTo>
                    <a:pt x="725" y="284"/>
                    <a:pt x="721" y="280"/>
                    <a:pt x="717" y="277"/>
                  </a:cubicBezTo>
                  <a:cubicBezTo>
                    <a:pt x="714" y="273"/>
                    <a:pt x="710" y="269"/>
                    <a:pt x="709" y="264"/>
                  </a:cubicBezTo>
                  <a:cubicBezTo>
                    <a:pt x="708" y="261"/>
                    <a:pt x="708" y="259"/>
                    <a:pt x="708" y="256"/>
                  </a:cubicBezTo>
                  <a:cubicBezTo>
                    <a:pt x="708" y="252"/>
                    <a:pt x="707" y="247"/>
                    <a:pt x="704" y="242"/>
                  </a:cubicBezTo>
                  <a:cubicBezTo>
                    <a:pt x="702" y="239"/>
                    <a:pt x="702" y="239"/>
                    <a:pt x="702" y="239"/>
                  </a:cubicBezTo>
                  <a:cubicBezTo>
                    <a:pt x="697" y="231"/>
                    <a:pt x="695" y="229"/>
                    <a:pt x="696" y="217"/>
                  </a:cubicBezTo>
                  <a:cubicBezTo>
                    <a:pt x="694" y="199"/>
                    <a:pt x="694" y="199"/>
                    <a:pt x="694" y="199"/>
                  </a:cubicBezTo>
                  <a:cubicBezTo>
                    <a:pt x="694" y="199"/>
                    <a:pt x="694" y="199"/>
                    <a:pt x="694" y="199"/>
                  </a:cubicBezTo>
                  <a:cubicBezTo>
                    <a:pt x="693" y="217"/>
                    <a:pt x="693" y="217"/>
                    <a:pt x="693" y="217"/>
                  </a:cubicBezTo>
                  <a:cubicBezTo>
                    <a:pt x="692" y="229"/>
                    <a:pt x="694" y="232"/>
                    <a:pt x="700" y="241"/>
                  </a:cubicBezTo>
                  <a:cubicBezTo>
                    <a:pt x="701" y="243"/>
                    <a:pt x="701" y="243"/>
                    <a:pt x="701" y="243"/>
                  </a:cubicBezTo>
                  <a:cubicBezTo>
                    <a:pt x="704" y="248"/>
                    <a:pt x="705" y="252"/>
                    <a:pt x="705" y="256"/>
                  </a:cubicBezTo>
                  <a:cubicBezTo>
                    <a:pt x="705" y="257"/>
                    <a:pt x="705" y="259"/>
                    <a:pt x="705" y="260"/>
                  </a:cubicBezTo>
                  <a:cubicBezTo>
                    <a:pt x="702" y="256"/>
                    <a:pt x="699" y="253"/>
                    <a:pt x="694" y="250"/>
                  </a:cubicBezTo>
                  <a:cubicBezTo>
                    <a:pt x="687" y="246"/>
                    <a:pt x="682" y="240"/>
                    <a:pt x="679" y="233"/>
                  </a:cubicBezTo>
                  <a:cubicBezTo>
                    <a:pt x="679" y="233"/>
                    <a:pt x="679" y="233"/>
                    <a:pt x="679" y="233"/>
                  </a:cubicBezTo>
                  <a:cubicBezTo>
                    <a:pt x="682" y="240"/>
                    <a:pt x="685" y="248"/>
                    <a:pt x="692" y="252"/>
                  </a:cubicBezTo>
                  <a:cubicBezTo>
                    <a:pt x="699" y="256"/>
                    <a:pt x="702" y="260"/>
                    <a:pt x="707" y="267"/>
                  </a:cubicBezTo>
                  <a:cubicBezTo>
                    <a:pt x="707" y="267"/>
                    <a:pt x="707" y="267"/>
                    <a:pt x="707" y="267"/>
                  </a:cubicBezTo>
                  <a:cubicBezTo>
                    <a:pt x="708" y="272"/>
                    <a:pt x="712" y="275"/>
                    <a:pt x="715" y="279"/>
                  </a:cubicBezTo>
                  <a:cubicBezTo>
                    <a:pt x="719" y="282"/>
                    <a:pt x="722" y="286"/>
                    <a:pt x="723" y="290"/>
                  </a:cubicBezTo>
                  <a:cubicBezTo>
                    <a:pt x="724" y="292"/>
                    <a:pt x="724" y="296"/>
                    <a:pt x="724" y="299"/>
                  </a:cubicBezTo>
                  <a:cubicBezTo>
                    <a:pt x="724" y="302"/>
                    <a:pt x="724" y="306"/>
                    <a:pt x="725" y="309"/>
                  </a:cubicBezTo>
                  <a:cubicBezTo>
                    <a:pt x="727" y="316"/>
                    <a:pt x="727" y="321"/>
                    <a:pt x="728" y="327"/>
                  </a:cubicBezTo>
                  <a:cubicBezTo>
                    <a:pt x="728" y="330"/>
                    <a:pt x="728" y="330"/>
                    <a:pt x="728" y="330"/>
                  </a:cubicBezTo>
                  <a:cubicBezTo>
                    <a:pt x="728" y="334"/>
                    <a:pt x="729" y="339"/>
                    <a:pt x="731" y="344"/>
                  </a:cubicBezTo>
                  <a:cubicBezTo>
                    <a:pt x="732" y="346"/>
                    <a:pt x="730" y="347"/>
                    <a:pt x="730" y="347"/>
                  </a:cubicBezTo>
                  <a:cubicBezTo>
                    <a:pt x="724" y="349"/>
                    <a:pt x="724" y="349"/>
                    <a:pt x="724" y="349"/>
                  </a:cubicBezTo>
                  <a:cubicBezTo>
                    <a:pt x="718" y="350"/>
                    <a:pt x="705" y="354"/>
                    <a:pt x="703" y="350"/>
                  </a:cubicBezTo>
                  <a:cubicBezTo>
                    <a:pt x="701" y="347"/>
                    <a:pt x="700" y="344"/>
                    <a:pt x="700" y="344"/>
                  </a:cubicBezTo>
                  <a:cubicBezTo>
                    <a:pt x="696" y="337"/>
                    <a:pt x="696" y="337"/>
                    <a:pt x="696" y="337"/>
                  </a:cubicBezTo>
                  <a:cubicBezTo>
                    <a:pt x="694" y="333"/>
                    <a:pt x="692" y="330"/>
                    <a:pt x="691" y="326"/>
                  </a:cubicBezTo>
                  <a:cubicBezTo>
                    <a:pt x="691" y="324"/>
                    <a:pt x="691" y="322"/>
                    <a:pt x="691" y="320"/>
                  </a:cubicBezTo>
                  <a:cubicBezTo>
                    <a:pt x="691" y="318"/>
                    <a:pt x="692" y="316"/>
                    <a:pt x="691" y="313"/>
                  </a:cubicBezTo>
                  <a:cubicBezTo>
                    <a:pt x="690" y="309"/>
                    <a:pt x="687" y="307"/>
                    <a:pt x="685" y="304"/>
                  </a:cubicBezTo>
                  <a:cubicBezTo>
                    <a:pt x="682" y="300"/>
                    <a:pt x="682" y="300"/>
                    <a:pt x="682" y="300"/>
                  </a:cubicBezTo>
                  <a:cubicBezTo>
                    <a:pt x="680" y="296"/>
                    <a:pt x="680" y="293"/>
                    <a:pt x="681" y="290"/>
                  </a:cubicBezTo>
                  <a:cubicBezTo>
                    <a:pt x="682" y="287"/>
                    <a:pt x="682" y="287"/>
                    <a:pt x="682" y="287"/>
                  </a:cubicBezTo>
                  <a:cubicBezTo>
                    <a:pt x="683" y="281"/>
                    <a:pt x="681" y="277"/>
                    <a:pt x="678" y="273"/>
                  </a:cubicBezTo>
                  <a:cubicBezTo>
                    <a:pt x="675" y="268"/>
                    <a:pt x="675" y="268"/>
                    <a:pt x="675" y="268"/>
                  </a:cubicBezTo>
                  <a:cubicBezTo>
                    <a:pt x="673" y="265"/>
                    <a:pt x="670" y="262"/>
                    <a:pt x="669" y="258"/>
                  </a:cubicBezTo>
                  <a:cubicBezTo>
                    <a:pt x="669" y="258"/>
                    <a:pt x="669" y="258"/>
                    <a:pt x="669" y="258"/>
                  </a:cubicBezTo>
                  <a:cubicBezTo>
                    <a:pt x="669" y="258"/>
                    <a:pt x="669" y="258"/>
                    <a:pt x="669" y="258"/>
                  </a:cubicBezTo>
                  <a:cubicBezTo>
                    <a:pt x="669" y="257"/>
                    <a:pt x="669" y="256"/>
                    <a:pt x="669" y="256"/>
                  </a:cubicBezTo>
                  <a:cubicBezTo>
                    <a:pt x="668" y="253"/>
                    <a:pt x="669" y="251"/>
                    <a:pt x="669" y="249"/>
                  </a:cubicBezTo>
                  <a:cubicBezTo>
                    <a:pt x="669" y="244"/>
                    <a:pt x="669" y="244"/>
                    <a:pt x="669" y="244"/>
                  </a:cubicBezTo>
                  <a:cubicBezTo>
                    <a:pt x="668" y="237"/>
                    <a:pt x="665" y="232"/>
                    <a:pt x="662" y="228"/>
                  </a:cubicBezTo>
                  <a:cubicBezTo>
                    <a:pt x="659" y="223"/>
                    <a:pt x="656" y="218"/>
                    <a:pt x="656" y="213"/>
                  </a:cubicBezTo>
                  <a:cubicBezTo>
                    <a:pt x="656" y="209"/>
                    <a:pt x="656" y="209"/>
                    <a:pt x="656" y="209"/>
                  </a:cubicBezTo>
                  <a:cubicBezTo>
                    <a:pt x="656" y="206"/>
                    <a:pt x="656" y="203"/>
                    <a:pt x="655" y="199"/>
                  </a:cubicBezTo>
                  <a:cubicBezTo>
                    <a:pt x="651" y="193"/>
                    <a:pt x="651" y="193"/>
                    <a:pt x="651" y="193"/>
                  </a:cubicBezTo>
                  <a:cubicBezTo>
                    <a:pt x="650" y="190"/>
                    <a:pt x="648" y="187"/>
                    <a:pt x="648" y="184"/>
                  </a:cubicBezTo>
                  <a:cubicBezTo>
                    <a:pt x="647" y="182"/>
                    <a:pt x="647" y="179"/>
                    <a:pt x="648" y="177"/>
                  </a:cubicBezTo>
                  <a:cubicBezTo>
                    <a:pt x="648" y="174"/>
                    <a:pt x="648" y="171"/>
                    <a:pt x="647" y="168"/>
                  </a:cubicBezTo>
                  <a:cubicBezTo>
                    <a:pt x="646" y="164"/>
                    <a:pt x="646" y="164"/>
                    <a:pt x="646" y="164"/>
                  </a:cubicBezTo>
                  <a:cubicBezTo>
                    <a:pt x="645" y="162"/>
                    <a:pt x="643" y="161"/>
                    <a:pt x="643" y="160"/>
                  </a:cubicBezTo>
                  <a:cubicBezTo>
                    <a:pt x="643" y="160"/>
                    <a:pt x="643" y="160"/>
                    <a:pt x="643" y="160"/>
                  </a:cubicBezTo>
                  <a:cubicBezTo>
                    <a:pt x="643" y="162"/>
                    <a:pt x="645" y="167"/>
                    <a:pt x="645" y="167"/>
                  </a:cubicBezTo>
                  <a:cubicBezTo>
                    <a:pt x="646" y="170"/>
                    <a:pt x="645" y="174"/>
                    <a:pt x="645" y="176"/>
                  </a:cubicBezTo>
                  <a:cubicBezTo>
                    <a:pt x="644" y="179"/>
                    <a:pt x="644" y="182"/>
                    <a:pt x="645" y="185"/>
                  </a:cubicBezTo>
                  <a:cubicBezTo>
                    <a:pt x="646" y="188"/>
                    <a:pt x="647" y="191"/>
                    <a:pt x="649" y="194"/>
                  </a:cubicBezTo>
                  <a:cubicBezTo>
                    <a:pt x="652" y="200"/>
                    <a:pt x="652" y="200"/>
                    <a:pt x="652" y="200"/>
                  </a:cubicBezTo>
                  <a:cubicBezTo>
                    <a:pt x="653" y="203"/>
                    <a:pt x="653" y="206"/>
                    <a:pt x="653" y="209"/>
                  </a:cubicBezTo>
                  <a:cubicBezTo>
                    <a:pt x="653" y="213"/>
                    <a:pt x="653" y="213"/>
                    <a:pt x="653" y="213"/>
                  </a:cubicBezTo>
                  <a:cubicBezTo>
                    <a:pt x="653" y="219"/>
                    <a:pt x="656" y="224"/>
                    <a:pt x="659" y="229"/>
                  </a:cubicBezTo>
                  <a:cubicBezTo>
                    <a:pt x="662" y="234"/>
                    <a:pt x="665" y="238"/>
                    <a:pt x="666" y="244"/>
                  </a:cubicBezTo>
                  <a:cubicBezTo>
                    <a:pt x="666" y="244"/>
                    <a:pt x="666" y="247"/>
                    <a:pt x="666" y="248"/>
                  </a:cubicBezTo>
                  <a:cubicBezTo>
                    <a:pt x="663" y="244"/>
                    <a:pt x="661" y="240"/>
                    <a:pt x="658" y="236"/>
                  </a:cubicBezTo>
                  <a:cubicBezTo>
                    <a:pt x="655" y="232"/>
                    <a:pt x="655" y="232"/>
                    <a:pt x="655" y="232"/>
                  </a:cubicBezTo>
                  <a:cubicBezTo>
                    <a:pt x="652" y="228"/>
                    <a:pt x="650" y="226"/>
                    <a:pt x="647" y="223"/>
                  </a:cubicBezTo>
                  <a:cubicBezTo>
                    <a:pt x="644" y="220"/>
                    <a:pt x="644" y="220"/>
                    <a:pt x="644" y="220"/>
                  </a:cubicBezTo>
                  <a:cubicBezTo>
                    <a:pt x="641" y="217"/>
                    <a:pt x="639" y="214"/>
                    <a:pt x="637" y="211"/>
                  </a:cubicBezTo>
                  <a:cubicBezTo>
                    <a:pt x="634" y="207"/>
                    <a:pt x="630" y="204"/>
                    <a:pt x="627" y="201"/>
                  </a:cubicBezTo>
                  <a:cubicBezTo>
                    <a:pt x="627" y="201"/>
                    <a:pt x="627" y="201"/>
                    <a:pt x="627" y="201"/>
                  </a:cubicBezTo>
                  <a:cubicBezTo>
                    <a:pt x="630" y="204"/>
                    <a:pt x="632" y="209"/>
                    <a:pt x="634" y="212"/>
                  </a:cubicBezTo>
                  <a:cubicBezTo>
                    <a:pt x="637" y="216"/>
                    <a:pt x="639" y="219"/>
                    <a:pt x="642" y="222"/>
                  </a:cubicBezTo>
                  <a:cubicBezTo>
                    <a:pt x="645" y="225"/>
                    <a:pt x="645" y="225"/>
                    <a:pt x="645" y="225"/>
                  </a:cubicBezTo>
                  <a:cubicBezTo>
                    <a:pt x="648" y="228"/>
                    <a:pt x="650" y="230"/>
                    <a:pt x="653" y="234"/>
                  </a:cubicBezTo>
                  <a:cubicBezTo>
                    <a:pt x="656" y="238"/>
                    <a:pt x="656" y="238"/>
                    <a:pt x="656" y="238"/>
                  </a:cubicBezTo>
                  <a:cubicBezTo>
                    <a:pt x="660" y="244"/>
                    <a:pt x="664" y="249"/>
                    <a:pt x="666" y="256"/>
                  </a:cubicBezTo>
                  <a:cubicBezTo>
                    <a:pt x="666" y="257"/>
                    <a:pt x="666" y="258"/>
                    <a:pt x="666" y="259"/>
                  </a:cubicBezTo>
                  <a:cubicBezTo>
                    <a:pt x="668" y="263"/>
                    <a:pt x="670" y="266"/>
                    <a:pt x="673" y="270"/>
                  </a:cubicBezTo>
                  <a:cubicBezTo>
                    <a:pt x="676" y="274"/>
                    <a:pt x="676" y="274"/>
                    <a:pt x="676" y="274"/>
                  </a:cubicBezTo>
                  <a:cubicBezTo>
                    <a:pt x="678" y="278"/>
                    <a:pt x="680" y="282"/>
                    <a:pt x="679" y="286"/>
                  </a:cubicBezTo>
                  <a:cubicBezTo>
                    <a:pt x="678" y="289"/>
                    <a:pt x="678" y="289"/>
                    <a:pt x="678" y="289"/>
                  </a:cubicBezTo>
                  <a:cubicBezTo>
                    <a:pt x="677" y="293"/>
                    <a:pt x="677" y="296"/>
                    <a:pt x="680" y="301"/>
                  </a:cubicBezTo>
                  <a:cubicBezTo>
                    <a:pt x="683" y="306"/>
                    <a:pt x="683" y="306"/>
                    <a:pt x="683" y="306"/>
                  </a:cubicBezTo>
                  <a:cubicBezTo>
                    <a:pt x="685" y="308"/>
                    <a:pt x="687" y="311"/>
                    <a:pt x="688" y="314"/>
                  </a:cubicBezTo>
                  <a:cubicBezTo>
                    <a:pt x="689" y="316"/>
                    <a:pt x="688" y="318"/>
                    <a:pt x="688" y="320"/>
                  </a:cubicBezTo>
                  <a:cubicBezTo>
                    <a:pt x="688" y="322"/>
                    <a:pt x="688" y="324"/>
                    <a:pt x="688" y="327"/>
                  </a:cubicBezTo>
                  <a:cubicBezTo>
                    <a:pt x="689" y="331"/>
                    <a:pt x="692" y="335"/>
                    <a:pt x="694" y="338"/>
                  </a:cubicBezTo>
                  <a:cubicBezTo>
                    <a:pt x="697" y="345"/>
                    <a:pt x="697" y="345"/>
                    <a:pt x="697" y="345"/>
                  </a:cubicBezTo>
                  <a:cubicBezTo>
                    <a:pt x="700" y="352"/>
                    <a:pt x="700" y="352"/>
                    <a:pt x="700" y="352"/>
                  </a:cubicBezTo>
                  <a:cubicBezTo>
                    <a:pt x="700" y="352"/>
                    <a:pt x="701" y="354"/>
                    <a:pt x="699" y="354"/>
                  </a:cubicBezTo>
                  <a:cubicBezTo>
                    <a:pt x="692" y="358"/>
                    <a:pt x="684" y="361"/>
                    <a:pt x="677" y="365"/>
                  </a:cubicBezTo>
                  <a:cubicBezTo>
                    <a:pt x="670" y="368"/>
                    <a:pt x="663" y="371"/>
                    <a:pt x="655" y="375"/>
                  </a:cubicBezTo>
                  <a:cubicBezTo>
                    <a:pt x="655" y="375"/>
                    <a:pt x="653" y="376"/>
                    <a:pt x="653" y="373"/>
                  </a:cubicBezTo>
                  <a:cubicBezTo>
                    <a:pt x="652" y="361"/>
                    <a:pt x="648" y="351"/>
                    <a:pt x="644" y="340"/>
                  </a:cubicBezTo>
                  <a:cubicBezTo>
                    <a:pt x="642" y="336"/>
                    <a:pt x="642" y="336"/>
                    <a:pt x="642" y="336"/>
                  </a:cubicBezTo>
                  <a:cubicBezTo>
                    <a:pt x="639" y="329"/>
                    <a:pt x="639" y="323"/>
                    <a:pt x="638" y="317"/>
                  </a:cubicBezTo>
                  <a:cubicBezTo>
                    <a:pt x="638" y="309"/>
                    <a:pt x="638" y="309"/>
                    <a:pt x="638" y="309"/>
                  </a:cubicBezTo>
                  <a:cubicBezTo>
                    <a:pt x="637" y="306"/>
                    <a:pt x="637" y="304"/>
                    <a:pt x="636" y="301"/>
                  </a:cubicBezTo>
                  <a:cubicBezTo>
                    <a:pt x="636" y="301"/>
                    <a:pt x="636" y="301"/>
                    <a:pt x="636" y="301"/>
                  </a:cubicBezTo>
                  <a:cubicBezTo>
                    <a:pt x="633" y="290"/>
                    <a:pt x="634" y="285"/>
                    <a:pt x="637" y="274"/>
                  </a:cubicBezTo>
                  <a:cubicBezTo>
                    <a:pt x="639" y="269"/>
                    <a:pt x="638" y="264"/>
                    <a:pt x="637" y="259"/>
                  </a:cubicBezTo>
                  <a:cubicBezTo>
                    <a:pt x="636" y="254"/>
                    <a:pt x="634" y="249"/>
                    <a:pt x="636" y="246"/>
                  </a:cubicBezTo>
                  <a:cubicBezTo>
                    <a:pt x="636" y="246"/>
                    <a:pt x="636" y="246"/>
                    <a:pt x="636" y="246"/>
                  </a:cubicBezTo>
                  <a:cubicBezTo>
                    <a:pt x="634" y="250"/>
                    <a:pt x="633" y="254"/>
                    <a:pt x="634" y="260"/>
                  </a:cubicBezTo>
                  <a:cubicBezTo>
                    <a:pt x="635" y="264"/>
                    <a:pt x="636" y="269"/>
                    <a:pt x="635" y="273"/>
                  </a:cubicBezTo>
                  <a:cubicBezTo>
                    <a:pt x="632" y="281"/>
                    <a:pt x="631" y="286"/>
                    <a:pt x="632" y="292"/>
                  </a:cubicBezTo>
                  <a:cubicBezTo>
                    <a:pt x="631" y="292"/>
                    <a:pt x="630" y="291"/>
                    <a:pt x="630" y="290"/>
                  </a:cubicBezTo>
                  <a:cubicBezTo>
                    <a:pt x="626" y="287"/>
                    <a:pt x="626" y="287"/>
                    <a:pt x="626" y="287"/>
                  </a:cubicBezTo>
                  <a:cubicBezTo>
                    <a:pt x="623" y="283"/>
                    <a:pt x="622" y="277"/>
                    <a:pt x="622" y="271"/>
                  </a:cubicBezTo>
                  <a:cubicBezTo>
                    <a:pt x="623" y="263"/>
                    <a:pt x="622" y="257"/>
                    <a:pt x="616" y="250"/>
                  </a:cubicBezTo>
                  <a:cubicBezTo>
                    <a:pt x="613" y="245"/>
                    <a:pt x="613" y="245"/>
                    <a:pt x="613" y="245"/>
                  </a:cubicBezTo>
                  <a:cubicBezTo>
                    <a:pt x="606" y="237"/>
                    <a:pt x="599" y="230"/>
                    <a:pt x="599" y="219"/>
                  </a:cubicBezTo>
                  <a:cubicBezTo>
                    <a:pt x="599" y="219"/>
                    <a:pt x="599" y="219"/>
                    <a:pt x="599" y="219"/>
                  </a:cubicBezTo>
                  <a:cubicBezTo>
                    <a:pt x="600" y="231"/>
                    <a:pt x="604" y="239"/>
                    <a:pt x="610" y="247"/>
                  </a:cubicBezTo>
                  <a:cubicBezTo>
                    <a:pt x="614" y="252"/>
                    <a:pt x="614" y="252"/>
                    <a:pt x="614" y="252"/>
                  </a:cubicBezTo>
                  <a:cubicBezTo>
                    <a:pt x="619" y="258"/>
                    <a:pt x="620" y="263"/>
                    <a:pt x="619" y="271"/>
                  </a:cubicBezTo>
                  <a:cubicBezTo>
                    <a:pt x="619" y="277"/>
                    <a:pt x="620" y="284"/>
                    <a:pt x="624" y="289"/>
                  </a:cubicBezTo>
                  <a:cubicBezTo>
                    <a:pt x="628" y="293"/>
                    <a:pt x="628" y="293"/>
                    <a:pt x="628" y="293"/>
                  </a:cubicBezTo>
                  <a:cubicBezTo>
                    <a:pt x="629" y="294"/>
                    <a:pt x="631" y="295"/>
                    <a:pt x="632" y="297"/>
                  </a:cubicBezTo>
                  <a:cubicBezTo>
                    <a:pt x="634" y="301"/>
                    <a:pt x="634" y="305"/>
                    <a:pt x="635" y="309"/>
                  </a:cubicBezTo>
                  <a:cubicBezTo>
                    <a:pt x="635" y="309"/>
                    <a:pt x="635" y="317"/>
                    <a:pt x="635" y="317"/>
                  </a:cubicBezTo>
                  <a:cubicBezTo>
                    <a:pt x="636" y="324"/>
                    <a:pt x="636" y="330"/>
                    <a:pt x="639" y="337"/>
                  </a:cubicBezTo>
                  <a:cubicBezTo>
                    <a:pt x="641" y="341"/>
                    <a:pt x="641" y="341"/>
                    <a:pt x="641" y="341"/>
                  </a:cubicBezTo>
                  <a:cubicBezTo>
                    <a:pt x="645" y="352"/>
                    <a:pt x="649" y="362"/>
                    <a:pt x="650" y="374"/>
                  </a:cubicBezTo>
                  <a:cubicBezTo>
                    <a:pt x="650" y="375"/>
                    <a:pt x="651" y="377"/>
                    <a:pt x="648" y="378"/>
                  </a:cubicBezTo>
                  <a:cubicBezTo>
                    <a:pt x="641" y="381"/>
                    <a:pt x="633" y="384"/>
                    <a:pt x="624" y="387"/>
                  </a:cubicBezTo>
                  <a:cubicBezTo>
                    <a:pt x="617" y="389"/>
                    <a:pt x="611" y="391"/>
                    <a:pt x="606" y="392"/>
                  </a:cubicBezTo>
                  <a:cubicBezTo>
                    <a:pt x="603" y="393"/>
                    <a:pt x="603" y="391"/>
                    <a:pt x="603" y="391"/>
                  </a:cubicBezTo>
                  <a:cubicBezTo>
                    <a:pt x="603" y="387"/>
                    <a:pt x="603" y="387"/>
                    <a:pt x="603" y="387"/>
                  </a:cubicBezTo>
                  <a:cubicBezTo>
                    <a:pt x="603" y="382"/>
                    <a:pt x="603" y="382"/>
                    <a:pt x="603" y="382"/>
                  </a:cubicBezTo>
                  <a:cubicBezTo>
                    <a:pt x="603" y="379"/>
                    <a:pt x="604" y="377"/>
                    <a:pt x="603" y="374"/>
                  </a:cubicBezTo>
                  <a:cubicBezTo>
                    <a:pt x="602" y="371"/>
                    <a:pt x="600" y="368"/>
                    <a:pt x="598" y="366"/>
                  </a:cubicBezTo>
                  <a:cubicBezTo>
                    <a:pt x="596" y="363"/>
                    <a:pt x="594" y="361"/>
                    <a:pt x="593" y="358"/>
                  </a:cubicBezTo>
                  <a:cubicBezTo>
                    <a:pt x="591" y="354"/>
                    <a:pt x="592" y="350"/>
                    <a:pt x="592" y="346"/>
                  </a:cubicBezTo>
                  <a:cubicBezTo>
                    <a:pt x="592" y="337"/>
                    <a:pt x="592" y="337"/>
                    <a:pt x="592" y="337"/>
                  </a:cubicBezTo>
                  <a:cubicBezTo>
                    <a:pt x="591" y="330"/>
                    <a:pt x="588" y="324"/>
                    <a:pt x="584" y="318"/>
                  </a:cubicBezTo>
                  <a:cubicBezTo>
                    <a:pt x="580" y="311"/>
                    <a:pt x="580" y="311"/>
                    <a:pt x="580" y="311"/>
                  </a:cubicBezTo>
                  <a:cubicBezTo>
                    <a:pt x="578" y="307"/>
                    <a:pt x="578" y="303"/>
                    <a:pt x="578" y="299"/>
                  </a:cubicBezTo>
                  <a:cubicBezTo>
                    <a:pt x="580" y="290"/>
                    <a:pt x="580" y="290"/>
                    <a:pt x="580" y="290"/>
                  </a:cubicBezTo>
                  <a:cubicBezTo>
                    <a:pt x="582" y="284"/>
                    <a:pt x="583" y="278"/>
                    <a:pt x="583" y="273"/>
                  </a:cubicBezTo>
                  <a:cubicBezTo>
                    <a:pt x="583" y="271"/>
                    <a:pt x="583" y="271"/>
                    <a:pt x="583" y="271"/>
                  </a:cubicBezTo>
                  <a:cubicBezTo>
                    <a:pt x="582" y="267"/>
                    <a:pt x="582" y="266"/>
                    <a:pt x="584" y="262"/>
                  </a:cubicBezTo>
                  <a:cubicBezTo>
                    <a:pt x="585" y="260"/>
                    <a:pt x="585" y="260"/>
                    <a:pt x="585" y="260"/>
                  </a:cubicBezTo>
                  <a:cubicBezTo>
                    <a:pt x="586" y="258"/>
                    <a:pt x="586" y="257"/>
                    <a:pt x="584" y="254"/>
                  </a:cubicBezTo>
                  <a:cubicBezTo>
                    <a:pt x="584" y="254"/>
                    <a:pt x="584" y="254"/>
                    <a:pt x="584" y="254"/>
                  </a:cubicBezTo>
                  <a:cubicBezTo>
                    <a:pt x="585" y="255"/>
                    <a:pt x="583" y="257"/>
                    <a:pt x="582" y="259"/>
                  </a:cubicBezTo>
                  <a:cubicBezTo>
                    <a:pt x="581" y="261"/>
                    <a:pt x="581" y="261"/>
                    <a:pt x="581" y="261"/>
                  </a:cubicBezTo>
                  <a:cubicBezTo>
                    <a:pt x="579" y="265"/>
                    <a:pt x="579" y="268"/>
                    <a:pt x="580" y="271"/>
                  </a:cubicBezTo>
                  <a:cubicBezTo>
                    <a:pt x="580" y="273"/>
                    <a:pt x="580" y="273"/>
                    <a:pt x="580" y="273"/>
                  </a:cubicBezTo>
                  <a:cubicBezTo>
                    <a:pt x="580" y="278"/>
                    <a:pt x="579" y="284"/>
                    <a:pt x="577" y="289"/>
                  </a:cubicBezTo>
                  <a:cubicBezTo>
                    <a:pt x="577" y="290"/>
                    <a:pt x="577" y="290"/>
                    <a:pt x="577" y="290"/>
                  </a:cubicBezTo>
                  <a:cubicBezTo>
                    <a:pt x="577" y="289"/>
                    <a:pt x="577" y="288"/>
                    <a:pt x="576" y="287"/>
                  </a:cubicBezTo>
                  <a:cubicBezTo>
                    <a:pt x="574" y="282"/>
                    <a:pt x="574" y="276"/>
                    <a:pt x="573" y="271"/>
                  </a:cubicBezTo>
                  <a:cubicBezTo>
                    <a:pt x="572" y="264"/>
                    <a:pt x="572" y="264"/>
                    <a:pt x="572" y="264"/>
                  </a:cubicBezTo>
                  <a:cubicBezTo>
                    <a:pt x="568" y="244"/>
                    <a:pt x="568" y="244"/>
                    <a:pt x="568" y="244"/>
                  </a:cubicBezTo>
                  <a:cubicBezTo>
                    <a:pt x="568" y="244"/>
                    <a:pt x="568" y="244"/>
                    <a:pt x="568" y="244"/>
                  </a:cubicBezTo>
                  <a:cubicBezTo>
                    <a:pt x="569" y="265"/>
                    <a:pt x="569" y="265"/>
                    <a:pt x="569" y="265"/>
                  </a:cubicBezTo>
                  <a:cubicBezTo>
                    <a:pt x="570" y="271"/>
                    <a:pt x="570" y="271"/>
                    <a:pt x="570" y="271"/>
                  </a:cubicBezTo>
                  <a:cubicBezTo>
                    <a:pt x="571" y="277"/>
                    <a:pt x="572" y="282"/>
                    <a:pt x="573" y="288"/>
                  </a:cubicBezTo>
                  <a:cubicBezTo>
                    <a:pt x="574" y="291"/>
                    <a:pt x="575" y="295"/>
                    <a:pt x="575" y="298"/>
                  </a:cubicBezTo>
                  <a:cubicBezTo>
                    <a:pt x="575" y="298"/>
                    <a:pt x="575" y="299"/>
                    <a:pt x="575" y="299"/>
                  </a:cubicBezTo>
                  <a:cubicBezTo>
                    <a:pt x="575" y="299"/>
                    <a:pt x="575" y="299"/>
                    <a:pt x="575" y="299"/>
                  </a:cubicBezTo>
                  <a:cubicBezTo>
                    <a:pt x="575" y="299"/>
                    <a:pt x="575" y="299"/>
                    <a:pt x="575" y="299"/>
                  </a:cubicBezTo>
                  <a:cubicBezTo>
                    <a:pt x="575" y="303"/>
                    <a:pt x="575" y="308"/>
                    <a:pt x="578" y="312"/>
                  </a:cubicBezTo>
                  <a:cubicBezTo>
                    <a:pt x="582" y="320"/>
                    <a:pt x="582" y="320"/>
                    <a:pt x="582" y="320"/>
                  </a:cubicBezTo>
                  <a:cubicBezTo>
                    <a:pt x="585" y="325"/>
                    <a:pt x="588" y="331"/>
                    <a:pt x="589" y="337"/>
                  </a:cubicBezTo>
                  <a:cubicBezTo>
                    <a:pt x="589" y="337"/>
                    <a:pt x="589" y="346"/>
                    <a:pt x="589" y="346"/>
                  </a:cubicBezTo>
                  <a:cubicBezTo>
                    <a:pt x="589" y="350"/>
                    <a:pt x="588" y="354"/>
                    <a:pt x="590" y="359"/>
                  </a:cubicBezTo>
                  <a:cubicBezTo>
                    <a:pt x="591" y="362"/>
                    <a:pt x="593" y="365"/>
                    <a:pt x="595" y="367"/>
                  </a:cubicBezTo>
                  <a:cubicBezTo>
                    <a:pt x="597" y="370"/>
                    <a:pt x="599" y="372"/>
                    <a:pt x="600" y="375"/>
                  </a:cubicBezTo>
                  <a:cubicBezTo>
                    <a:pt x="601" y="377"/>
                    <a:pt x="600" y="379"/>
                    <a:pt x="600" y="382"/>
                  </a:cubicBezTo>
                  <a:cubicBezTo>
                    <a:pt x="600" y="387"/>
                    <a:pt x="600" y="387"/>
                    <a:pt x="600" y="387"/>
                  </a:cubicBezTo>
                  <a:cubicBezTo>
                    <a:pt x="600" y="391"/>
                    <a:pt x="600" y="391"/>
                    <a:pt x="600" y="391"/>
                  </a:cubicBezTo>
                  <a:cubicBezTo>
                    <a:pt x="600" y="391"/>
                    <a:pt x="601" y="394"/>
                    <a:pt x="598" y="394"/>
                  </a:cubicBezTo>
                  <a:cubicBezTo>
                    <a:pt x="591" y="396"/>
                    <a:pt x="585" y="397"/>
                    <a:pt x="581" y="398"/>
                  </a:cubicBezTo>
                  <a:cubicBezTo>
                    <a:pt x="575" y="400"/>
                    <a:pt x="571" y="401"/>
                    <a:pt x="568" y="402"/>
                  </a:cubicBezTo>
                  <a:cubicBezTo>
                    <a:pt x="567" y="402"/>
                    <a:pt x="565" y="401"/>
                    <a:pt x="565" y="400"/>
                  </a:cubicBezTo>
                  <a:cubicBezTo>
                    <a:pt x="565" y="398"/>
                    <a:pt x="565" y="397"/>
                    <a:pt x="565" y="394"/>
                  </a:cubicBezTo>
                  <a:cubicBezTo>
                    <a:pt x="566" y="387"/>
                    <a:pt x="566" y="379"/>
                    <a:pt x="565" y="372"/>
                  </a:cubicBezTo>
                  <a:cubicBezTo>
                    <a:pt x="565" y="370"/>
                    <a:pt x="564" y="369"/>
                    <a:pt x="564" y="367"/>
                  </a:cubicBezTo>
                  <a:cubicBezTo>
                    <a:pt x="562" y="365"/>
                    <a:pt x="563" y="361"/>
                    <a:pt x="565" y="358"/>
                  </a:cubicBezTo>
                  <a:cubicBezTo>
                    <a:pt x="571" y="348"/>
                    <a:pt x="570" y="333"/>
                    <a:pt x="570" y="333"/>
                  </a:cubicBezTo>
                  <a:cubicBezTo>
                    <a:pt x="570" y="333"/>
                    <a:pt x="570" y="333"/>
                    <a:pt x="570" y="333"/>
                  </a:cubicBezTo>
                  <a:cubicBezTo>
                    <a:pt x="568" y="342"/>
                    <a:pt x="568" y="342"/>
                    <a:pt x="568" y="342"/>
                  </a:cubicBezTo>
                  <a:cubicBezTo>
                    <a:pt x="566" y="347"/>
                    <a:pt x="565" y="352"/>
                    <a:pt x="562" y="356"/>
                  </a:cubicBezTo>
                  <a:cubicBezTo>
                    <a:pt x="561" y="358"/>
                    <a:pt x="560" y="360"/>
                    <a:pt x="560" y="361"/>
                  </a:cubicBezTo>
                  <a:cubicBezTo>
                    <a:pt x="559" y="359"/>
                    <a:pt x="559" y="359"/>
                    <a:pt x="559" y="359"/>
                  </a:cubicBezTo>
                  <a:cubicBezTo>
                    <a:pt x="557" y="355"/>
                    <a:pt x="557" y="350"/>
                    <a:pt x="557" y="346"/>
                  </a:cubicBezTo>
                  <a:cubicBezTo>
                    <a:pt x="558" y="343"/>
                    <a:pt x="558" y="343"/>
                    <a:pt x="558" y="343"/>
                  </a:cubicBezTo>
                  <a:cubicBezTo>
                    <a:pt x="558" y="338"/>
                    <a:pt x="555" y="334"/>
                    <a:pt x="553" y="331"/>
                  </a:cubicBezTo>
                  <a:cubicBezTo>
                    <a:pt x="551" y="327"/>
                    <a:pt x="547" y="323"/>
                    <a:pt x="549" y="318"/>
                  </a:cubicBezTo>
                  <a:cubicBezTo>
                    <a:pt x="549" y="318"/>
                    <a:pt x="549" y="318"/>
                    <a:pt x="549" y="318"/>
                  </a:cubicBezTo>
                  <a:cubicBezTo>
                    <a:pt x="547" y="325"/>
                    <a:pt x="548" y="329"/>
                    <a:pt x="551" y="333"/>
                  </a:cubicBezTo>
                  <a:cubicBezTo>
                    <a:pt x="553" y="336"/>
                    <a:pt x="555" y="339"/>
                    <a:pt x="555" y="343"/>
                  </a:cubicBezTo>
                  <a:cubicBezTo>
                    <a:pt x="554" y="346"/>
                    <a:pt x="554" y="346"/>
                    <a:pt x="554" y="346"/>
                  </a:cubicBezTo>
                  <a:cubicBezTo>
                    <a:pt x="554" y="350"/>
                    <a:pt x="554" y="355"/>
                    <a:pt x="556" y="360"/>
                  </a:cubicBezTo>
                  <a:cubicBezTo>
                    <a:pt x="559" y="365"/>
                    <a:pt x="559" y="365"/>
                    <a:pt x="559" y="365"/>
                  </a:cubicBezTo>
                  <a:cubicBezTo>
                    <a:pt x="560" y="368"/>
                    <a:pt x="562" y="370"/>
                    <a:pt x="562" y="373"/>
                  </a:cubicBezTo>
                  <a:cubicBezTo>
                    <a:pt x="563" y="380"/>
                    <a:pt x="563" y="387"/>
                    <a:pt x="562" y="394"/>
                  </a:cubicBezTo>
                  <a:cubicBezTo>
                    <a:pt x="562" y="397"/>
                    <a:pt x="562" y="400"/>
                    <a:pt x="563" y="402"/>
                  </a:cubicBezTo>
                  <a:cubicBezTo>
                    <a:pt x="563" y="403"/>
                    <a:pt x="562" y="405"/>
                    <a:pt x="561" y="405"/>
                  </a:cubicBezTo>
                  <a:cubicBezTo>
                    <a:pt x="556" y="408"/>
                    <a:pt x="551" y="414"/>
                    <a:pt x="546" y="423"/>
                  </a:cubicBezTo>
                  <a:cubicBezTo>
                    <a:pt x="545" y="424"/>
                    <a:pt x="544" y="424"/>
                    <a:pt x="543" y="422"/>
                  </a:cubicBezTo>
                  <a:cubicBezTo>
                    <a:pt x="537" y="409"/>
                    <a:pt x="524" y="402"/>
                    <a:pt x="501" y="402"/>
                  </a:cubicBezTo>
                  <a:cubicBezTo>
                    <a:pt x="501" y="402"/>
                    <a:pt x="501" y="401"/>
                    <a:pt x="501" y="401"/>
                  </a:cubicBezTo>
                  <a:cubicBezTo>
                    <a:pt x="499" y="401"/>
                    <a:pt x="499" y="401"/>
                    <a:pt x="499" y="401"/>
                  </a:cubicBezTo>
                  <a:cubicBezTo>
                    <a:pt x="499" y="401"/>
                    <a:pt x="499" y="402"/>
                    <a:pt x="499" y="402"/>
                  </a:cubicBezTo>
                  <a:cubicBezTo>
                    <a:pt x="475" y="402"/>
                    <a:pt x="463" y="408"/>
                    <a:pt x="456" y="421"/>
                  </a:cubicBezTo>
                  <a:cubicBezTo>
                    <a:pt x="456" y="422"/>
                    <a:pt x="454" y="422"/>
                    <a:pt x="452" y="420"/>
                  </a:cubicBezTo>
                  <a:cubicBezTo>
                    <a:pt x="446" y="408"/>
                    <a:pt x="442" y="406"/>
                    <a:pt x="436" y="403"/>
                  </a:cubicBezTo>
                  <a:cubicBezTo>
                    <a:pt x="435" y="403"/>
                    <a:pt x="433" y="401"/>
                    <a:pt x="433" y="400"/>
                  </a:cubicBezTo>
                  <a:cubicBezTo>
                    <a:pt x="428" y="389"/>
                    <a:pt x="430" y="372"/>
                    <a:pt x="432" y="362"/>
                  </a:cubicBezTo>
                  <a:cubicBezTo>
                    <a:pt x="432" y="361"/>
                    <a:pt x="432" y="360"/>
                    <a:pt x="432" y="359"/>
                  </a:cubicBezTo>
                  <a:cubicBezTo>
                    <a:pt x="433" y="359"/>
                    <a:pt x="433" y="359"/>
                    <a:pt x="433" y="359"/>
                  </a:cubicBezTo>
                  <a:cubicBezTo>
                    <a:pt x="434" y="351"/>
                    <a:pt x="443" y="334"/>
                    <a:pt x="448" y="329"/>
                  </a:cubicBezTo>
                  <a:cubicBezTo>
                    <a:pt x="444" y="333"/>
                    <a:pt x="438" y="339"/>
                    <a:pt x="434" y="346"/>
                  </a:cubicBezTo>
                  <a:cubicBezTo>
                    <a:pt x="434" y="347"/>
                    <a:pt x="434" y="347"/>
                    <a:pt x="434" y="346"/>
                  </a:cubicBezTo>
                  <a:cubicBezTo>
                    <a:pt x="434" y="345"/>
                    <a:pt x="434" y="343"/>
                    <a:pt x="434" y="342"/>
                  </a:cubicBezTo>
                  <a:cubicBezTo>
                    <a:pt x="434" y="332"/>
                    <a:pt x="433" y="323"/>
                    <a:pt x="436" y="315"/>
                  </a:cubicBezTo>
                  <a:cubicBezTo>
                    <a:pt x="433" y="324"/>
                    <a:pt x="431" y="332"/>
                    <a:pt x="431" y="342"/>
                  </a:cubicBezTo>
                  <a:cubicBezTo>
                    <a:pt x="431" y="348"/>
                    <a:pt x="431" y="355"/>
                    <a:pt x="429" y="361"/>
                  </a:cubicBezTo>
                  <a:cubicBezTo>
                    <a:pt x="426" y="373"/>
                    <a:pt x="425" y="388"/>
                    <a:pt x="429" y="399"/>
                  </a:cubicBezTo>
                  <a:cubicBezTo>
                    <a:pt x="429" y="399"/>
                    <a:pt x="429" y="401"/>
                    <a:pt x="428" y="400"/>
                  </a:cubicBezTo>
                  <a:cubicBezTo>
                    <a:pt x="425" y="400"/>
                    <a:pt x="423" y="399"/>
                    <a:pt x="419" y="398"/>
                  </a:cubicBezTo>
                  <a:cubicBezTo>
                    <a:pt x="414" y="397"/>
                    <a:pt x="408" y="396"/>
                    <a:pt x="400" y="394"/>
                  </a:cubicBezTo>
                  <a:cubicBezTo>
                    <a:pt x="399" y="393"/>
                    <a:pt x="398" y="393"/>
                    <a:pt x="398" y="391"/>
                  </a:cubicBezTo>
                  <a:cubicBezTo>
                    <a:pt x="398" y="386"/>
                    <a:pt x="398" y="382"/>
                    <a:pt x="397" y="378"/>
                  </a:cubicBezTo>
                  <a:cubicBezTo>
                    <a:pt x="397" y="371"/>
                    <a:pt x="396" y="363"/>
                    <a:pt x="398" y="356"/>
                  </a:cubicBezTo>
                  <a:cubicBezTo>
                    <a:pt x="400" y="344"/>
                    <a:pt x="405" y="334"/>
                    <a:pt x="411" y="323"/>
                  </a:cubicBezTo>
                  <a:cubicBezTo>
                    <a:pt x="413" y="319"/>
                    <a:pt x="413" y="319"/>
                    <a:pt x="413" y="319"/>
                  </a:cubicBezTo>
                  <a:cubicBezTo>
                    <a:pt x="414" y="316"/>
                    <a:pt x="416" y="312"/>
                    <a:pt x="416" y="309"/>
                  </a:cubicBezTo>
                  <a:cubicBezTo>
                    <a:pt x="420" y="302"/>
                    <a:pt x="421" y="301"/>
                    <a:pt x="428" y="299"/>
                  </a:cubicBezTo>
                  <a:cubicBezTo>
                    <a:pt x="434" y="297"/>
                    <a:pt x="437" y="294"/>
                    <a:pt x="444" y="289"/>
                  </a:cubicBezTo>
                  <a:cubicBezTo>
                    <a:pt x="438" y="294"/>
                    <a:pt x="433" y="294"/>
                    <a:pt x="427" y="296"/>
                  </a:cubicBezTo>
                  <a:cubicBezTo>
                    <a:pt x="424" y="297"/>
                    <a:pt x="421" y="298"/>
                    <a:pt x="420" y="300"/>
                  </a:cubicBezTo>
                  <a:cubicBezTo>
                    <a:pt x="419" y="300"/>
                    <a:pt x="419" y="298"/>
                    <a:pt x="419" y="298"/>
                  </a:cubicBezTo>
                  <a:cubicBezTo>
                    <a:pt x="421" y="292"/>
                    <a:pt x="421" y="292"/>
                    <a:pt x="421" y="292"/>
                  </a:cubicBezTo>
                  <a:cubicBezTo>
                    <a:pt x="422" y="287"/>
                    <a:pt x="426" y="284"/>
                    <a:pt x="429" y="280"/>
                  </a:cubicBezTo>
                  <a:cubicBezTo>
                    <a:pt x="433" y="275"/>
                    <a:pt x="436" y="270"/>
                    <a:pt x="437" y="262"/>
                  </a:cubicBezTo>
                  <a:cubicBezTo>
                    <a:pt x="436" y="269"/>
                    <a:pt x="431" y="273"/>
                    <a:pt x="427" y="278"/>
                  </a:cubicBezTo>
                  <a:cubicBezTo>
                    <a:pt x="423" y="282"/>
                    <a:pt x="420" y="286"/>
                    <a:pt x="418" y="291"/>
                  </a:cubicBezTo>
                  <a:cubicBezTo>
                    <a:pt x="415" y="303"/>
                    <a:pt x="415" y="303"/>
                    <a:pt x="415" y="303"/>
                  </a:cubicBezTo>
                  <a:cubicBezTo>
                    <a:pt x="414" y="304"/>
                    <a:pt x="414" y="306"/>
                    <a:pt x="414" y="308"/>
                  </a:cubicBezTo>
                  <a:cubicBezTo>
                    <a:pt x="413" y="308"/>
                    <a:pt x="413" y="309"/>
                    <a:pt x="413" y="309"/>
                  </a:cubicBezTo>
                  <a:cubicBezTo>
                    <a:pt x="412" y="312"/>
                    <a:pt x="411" y="315"/>
                    <a:pt x="410" y="318"/>
                  </a:cubicBezTo>
                  <a:cubicBezTo>
                    <a:pt x="408" y="322"/>
                    <a:pt x="408" y="322"/>
                    <a:pt x="408" y="322"/>
                  </a:cubicBezTo>
                  <a:cubicBezTo>
                    <a:pt x="403" y="332"/>
                    <a:pt x="397" y="343"/>
                    <a:pt x="395" y="355"/>
                  </a:cubicBezTo>
                  <a:cubicBezTo>
                    <a:pt x="393" y="363"/>
                    <a:pt x="394" y="371"/>
                    <a:pt x="394" y="378"/>
                  </a:cubicBezTo>
                  <a:cubicBezTo>
                    <a:pt x="395" y="382"/>
                    <a:pt x="395" y="386"/>
                    <a:pt x="395" y="390"/>
                  </a:cubicBezTo>
                  <a:cubicBezTo>
                    <a:pt x="395" y="391"/>
                    <a:pt x="393" y="392"/>
                    <a:pt x="392" y="391"/>
                  </a:cubicBezTo>
                  <a:cubicBezTo>
                    <a:pt x="388" y="390"/>
                    <a:pt x="382" y="389"/>
                    <a:pt x="376" y="387"/>
                  </a:cubicBezTo>
                  <a:cubicBezTo>
                    <a:pt x="368" y="384"/>
                    <a:pt x="361" y="381"/>
                    <a:pt x="354" y="378"/>
                  </a:cubicBezTo>
                  <a:cubicBezTo>
                    <a:pt x="353" y="378"/>
                    <a:pt x="351" y="376"/>
                    <a:pt x="351" y="375"/>
                  </a:cubicBezTo>
                  <a:cubicBezTo>
                    <a:pt x="349" y="368"/>
                    <a:pt x="353" y="360"/>
                    <a:pt x="357" y="352"/>
                  </a:cubicBezTo>
                  <a:cubicBezTo>
                    <a:pt x="360" y="346"/>
                    <a:pt x="360" y="346"/>
                    <a:pt x="360" y="346"/>
                  </a:cubicBezTo>
                  <a:cubicBezTo>
                    <a:pt x="369" y="321"/>
                    <a:pt x="369" y="321"/>
                    <a:pt x="369" y="321"/>
                  </a:cubicBezTo>
                  <a:cubicBezTo>
                    <a:pt x="378" y="297"/>
                    <a:pt x="378" y="297"/>
                    <a:pt x="378" y="297"/>
                  </a:cubicBezTo>
                  <a:cubicBezTo>
                    <a:pt x="380" y="294"/>
                    <a:pt x="381" y="292"/>
                    <a:pt x="382" y="289"/>
                  </a:cubicBezTo>
                  <a:cubicBezTo>
                    <a:pt x="385" y="287"/>
                    <a:pt x="389" y="286"/>
                    <a:pt x="393" y="285"/>
                  </a:cubicBezTo>
                  <a:cubicBezTo>
                    <a:pt x="398" y="284"/>
                    <a:pt x="402" y="283"/>
                    <a:pt x="406" y="280"/>
                  </a:cubicBezTo>
                  <a:cubicBezTo>
                    <a:pt x="413" y="274"/>
                    <a:pt x="416" y="267"/>
                    <a:pt x="419" y="259"/>
                  </a:cubicBezTo>
                  <a:cubicBezTo>
                    <a:pt x="420" y="250"/>
                    <a:pt x="420" y="250"/>
                    <a:pt x="420" y="250"/>
                  </a:cubicBezTo>
                  <a:cubicBezTo>
                    <a:pt x="417" y="259"/>
                    <a:pt x="417" y="259"/>
                    <a:pt x="417" y="259"/>
                  </a:cubicBezTo>
                  <a:cubicBezTo>
                    <a:pt x="415" y="267"/>
                    <a:pt x="411" y="272"/>
                    <a:pt x="404" y="277"/>
                  </a:cubicBezTo>
                  <a:cubicBezTo>
                    <a:pt x="401" y="280"/>
                    <a:pt x="397" y="281"/>
                    <a:pt x="393" y="282"/>
                  </a:cubicBezTo>
                  <a:cubicBezTo>
                    <a:pt x="391" y="282"/>
                    <a:pt x="390" y="283"/>
                    <a:pt x="389" y="283"/>
                  </a:cubicBezTo>
                  <a:cubicBezTo>
                    <a:pt x="388" y="283"/>
                    <a:pt x="388" y="283"/>
                    <a:pt x="388" y="282"/>
                  </a:cubicBezTo>
                  <a:cubicBezTo>
                    <a:pt x="389" y="281"/>
                    <a:pt x="390" y="281"/>
                    <a:pt x="390" y="280"/>
                  </a:cubicBezTo>
                  <a:cubicBezTo>
                    <a:pt x="394" y="276"/>
                    <a:pt x="397" y="272"/>
                    <a:pt x="400" y="267"/>
                  </a:cubicBezTo>
                  <a:cubicBezTo>
                    <a:pt x="405" y="259"/>
                    <a:pt x="409" y="243"/>
                    <a:pt x="411" y="234"/>
                  </a:cubicBezTo>
                  <a:cubicBezTo>
                    <a:pt x="410" y="243"/>
                    <a:pt x="402" y="258"/>
                    <a:pt x="398" y="266"/>
                  </a:cubicBezTo>
                  <a:cubicBezTo>
                    <a:pt x="395" y="270"/>
                    <a:pt x="392" y="274"/>
                    <a:pt x="388" y="278"/>
                  </a:cubicBezTo>
                  <a:cubicBezTo>
                    <a:pt x="385" y="281"/>
                    <a:pt x="383" y="284"/>
                    <a:pt x="380" y="287"/>
                  </a:cubicBezTo>
                  <a:cubicBezTo>
                    <a:pt x="379" y="289"/>
                    <a:pt x="377" y="292"/>
                    <a:pt x="377" y="292"/>
                  </a:cubicBezTo>
                  <a:cubicBezTo>
                    <a:pt x="377" y="293"/>
                    <a:pt x="376" y="294"/>
                    <a:pt x="376" y="296"/>
                  </a:cubicBezTo>
                  <a:cubicBezTo>
                    <a:pt x="367" y="318"/>
                    <a:pt x="367" y="318"/>
                    <a:pt x="367" y="318"/>
                  </a:cubicBezTo>
                  <a:cubicBezTo>
                    <a:pt x="367" y="318"/>
                    <a:pt x="366" y="319"/>
                    <a:pt x="366" y="318"/>
                  </a:cubicBezTo>
                  <a:cubicBezTo>
                    <a:pt x="366" y="317"/>
                    <a:pt x="365" y="315"/>
                    <a:pt x="365" y="314"/>
                  </a:cubicBezTo>
                  <a:cubicBezTo>
                    <a:pt x="364" y="310"/>
                    <a:pt x="363" y="306"/>
                    <a:pt x="364" y="301"/>
                  </a:cubicBezTo>
                  <a:cubicBezTo>
                    <a:pt x="366" y="297"/>
                    <a:pt x="366" y="297"/>
                    <a:pt x="366" y="297"/>
                  </a:cubicBezTo>
                  <a:cubicBezTo>
                    <a:pt x="366" y="295"/>
                    <a:pt x="368" y="292"/>
                    <a:pt x="368" y="289"/>
                  </a:cubicBezTo>
                  <a:cubicBezTo>
                    <a:pt x="368" y="287"/>
                    <a:pt x="367" y="285"/>
                    <a:pt x="367" y="283"/>
                  </a:cubicBezTo>
                  <a:cubicBezTo>
                    <a:pt x="364" y="278"/>
                    <a:pt x="364" y="278"/>
                    <a:pt x="364" y="278"/>
                  </a:cubicBezTo>
                  <a:cubicBezTo>
                    <a:pt x="364" y="278"/>
                    <a:pt x="366" y="287"/>
                    <a:pt x="366" y="289"/>
                  </a:cubicBezTo>
                  <a:cubicBezTo>
                    <a:pt x="366" y="291"/>
                    <a:pt x="365" y="293"/>
                    <a:pt x="364" y="295"/>
                  </a:cubicBezTo>
                  <a:cubicBezTo>
                    <a:pt x="361" y="301"/>
                    <a:pt x="361" y="301"/>
                    <a:pt x="361" y="301"/>
                  </a:cubicBezTo>
                  <a:cubicBezTo>
                    <a:pt x="360" y="306"/>
                    <a:pt x="361" y="310"/>
                    <a:pt x="362" y="315"/>
                  </a:cubicBezTo>
                  <a:cubicBezTo>
                    <a:pt x="363" y="318"/>
                    <a:pt x="364" y="322"/>
                    <a:pt x="364" y="325"/>
                  </a:cubicBezTo>
                  <a:cubicBezTo>
                    <a:pt x="363" y="328"/>
                    <a:pt x="363" y="328"/>
                    <a:pt x="363" y="328"/>
                  </a:cubicBezTo>
                  <a:cubicBezTo>
                    <a:pt x="357" y="345"/>
                    <a:pt x="357" y="345"/>
                    <a:pt x="357" y="345"/>
                  </a:cubicBezTo>
                  <a:cubicBezTo>
                    <a:pt x="354" y="351"/>
                    <a:pt x="354" y="351"/>
                    <a:pt x="354" y="351"/>
                  </a:cubicBezTo>
                  <a:cubicBezTo>
                    <a:pt x="351" y="358"/>
                    <a:pt x="347" y="366"/>
                    <a:pt x="348" y="373"/>
                  </a:cubicBezTo>
                  <a:cubicBezTo>
                    <a:pt x="348" y="374"/>
                    <a:pt x="346" y="375"/>
                    <a:pt x="346" y="375"/>
                  </a:cubicBezTo>
                  <a:cubicBezTo>
                    <a:pt x="338" y="372"/>
                    <a:pt x="331" y="368"/>
                    <a:pt x="324" y="365"/>
                  </a:cubicBezTo>
                  <a:cubicBezTo>
                    <a:pt x="323" y="365"/>
                    <a:pt x="323" y="364"/>
                    <a:pt x="322" y="364"/>
                  </a:cubicBezTo>
                  <a:cubicBezTo>
                    <a:pt x="321" y="364"/>
                    <a:pt x="320" y="362"/>
                    <a:pt x="321" y="360"/>
                  </a:cubicBezTo>
                  <a:cubicBezTo>
                    <a:pt x="322" y="355"/>
                    <a:pt x="324" y="350"/>
                    <a:pt x="327" y="346"/>
                  </a:cubicBezTo>
                  <a:cubicBezTo>
                    <a:pt x="330" y="341"/>
                    <a:pt x="333" y="335"/>
                    <a:pt x="335" y="329"/>
                  </a:cubicBezTo>
                  <a:cubicBezTo>
                    <a:pt x="336" y="320"/>
                    <a:pt x="336" y="320"/>
                    <a:pt x="336" y="320"/>
                  </a:cubicBezTo>
                  <a:cubicBezTo>
                    <a:pt x="336" y="316"/>
                    <a:pt x="336" y="313"/>
                    <a:pt x="338" y="310"/>
                  </a:cubicBezTo>
                  <a:cubicBezTo>
                    <a:pt x="339" y="306"/>
                    <a:pt x="341" y="302"/>
                    <a:pt x="344" y="299"/>
                  </a:cubicBezTo>
                  <a:cubicBezTo>
                    <a:pt x="349" y="291"/>
                    <a:pt x="349" y="291"/>
                    <a:pt x="349" y="291"/>
                  </a:cubicBezTo>
                  <a:cubicBezTo>
                    <a:pt x="351" y="287"/>
                    <a:pt x="355" y="278"/>
                    <a:pt x="355" y="277"/>
                  </a:cubicBezTo>
                  <a:cubicBezTo>
                    <a:pt x="355" y="276"/>
                    <a:pt x="355" y="275"/>
                    <a:pt x="356" y="275"/>
                  </a:cubicBezTo>
                  <a:cubicBezTo>
                    <a:pt x="358" y="269"/>
                    <a:pt x="367" y="261"/>
                    <a:pt x="373" y="256"/>
                  </a:cubicBezTo>
                  <a:cubicBezTo>
                    <a:pt x="379" y="250"/>
                    <a:pt x="379" y="250"/>
                    <a:pt x="379" y="250"/>
                  </a:cubicBezTo>
                  <a:cubicBezTo>
                    <a:pt x="379" y="250"/>
                    <a:pt x="382" y="248"/>
                    <a:pt x="382" y="248"/>
                  </a:cubicBezTo>
                  <a:cubicBezTo>
                    <a:pt x="386" y="244"/>
                    <a:pt x="386" y="244"/>
                    <a:pt x="386" y="244"/>
                  </a:cubicBezTo>
                  <a:cubicBezTo>
                    <a:pt x="387" y="243"/>
                    <a:pt x="388" y="242"/>
                    <a:pt x="388" y="240"/>
                  </a:cubicBezTo>
                  <a:cubicBezTo>
                    <a:pt x="389" y="239"/>
                    <a:pt x="389" y="237"/>
                    <a:pt x="389" y="237"/>
                  </a:cubicBezTo>
                  <a:cubicBezTo>
                    <a:pt x="391" y="235"/>
                    <a:pt x="393" y="235"/>
                    <a:pt x="395" y="235"/>
                  </a:cubicBezTo>
                  <a:cubicBezTo>
                    <a:pt x="398" y="235"/>
                    <a:pt x="400" y="234"/>
                    <a:pt x="402" y="228"/>
                  </a:cubicBezTo>
                  <a:cubicBezTo>
                    <a:pt x="401" y="232"/>
                    <a:pt x="397" y="232"/>
                    <a:pt x="394" y="232"/>
                  </a:cubicBezTo>
                  <a:cubicBezTo>
                    <a:pt x="392" y="232"/>
                    <a:pt x="390" y="233"/>
                    <a:pt x="387" y="235"/>
                  </a:cubicBezTo>
                  <a:cubicBezTo>
                    <a:pt x="386" y="236"/>
                    <a:pt x="386" y="237"/>
                    <a:pt x="385" y="239"/>
                  </a:cubicBezTo>
                  <a:cubicBezTo>
                    <a:pt x="385" y="241"/>
                    <a:pt x="385" y="242"/>
                    <a:pt x="384" y="243"/>
                  </a:cubicBezTo>
                  <a:cubicBezTo>
                    <a:pt x="380" y="246"/>
                    <a:pt x="380" y="246"/>
                    <a:pt x="380" y="246"/>
                  </a:cubicBezTo>
                  <a:cubicBezTo>
                    <a:pt x="377" y="248"/>
                    <a:pt x="377" y="248"/>
                    <a:pt x="377" y="248"/>
                  </a:cubicBezTo>
                  <a:cubicBezTo>
                    <a:pt x="371" y="254"/>
                    <a:pt x="371" y="254"/>
                    <a:pt x="371" y="254"/>
                  </a:cubicBezTo>
                  <a:cubicBezTo>
                    <a:pt x="367" y="257"/>
                    <a:pt x="364" y="260"/>
                    <a:pt x="361" y="263"/>
                  </a:cubicBezTo>
                  <a:cubicBezTo>
                    <a:pt x="360" y="264"/>
                    <a:pt x="359" y="264"/>
                    <a:pt x="359" y="263"/>
                  </a:cubicBezTo>
                  <a:cubicBezTo>
                    <a:pt x="359" y="262"/>
                    <a:pt x="359" y="261"/>
                    <a:pt x="360" y="261"/>
                  </a:cubicBezTo>
                  <a:cubicBezTo>
                    <a:pt x="362" y="252"/>
                    <a:pt x="362" y="252"/>
                    <a:pt x="362" y="252"/>
                  </a:cubicBezTo>
                  <a:cubicBezTo>
                    <a:pt x="363" y="248"/>
                    <a:pt x="365" y="245"/>
                    <a:pt x="367" y="241"/>
                  </a:cubicBezTo>
                  <a:cubicBezTo>
                    <a:pt x="370" y="234"/>
                    <a:pt x="370" y="234"/>
                    <a:pt x="370" y="234"/>
                  </a:cubicBezTo>
                  <a:cubicBezTo>
                    <a:pt x="371" y="233"/>
                    <a:pt x="371" y="232"/>
                    <a:pt x="371" y="231"/>
                  </a:cubicBezTo>
                  <a:cubicBezTo>
                    <a:pt x="374" y="227"/>
                    <a:pt x="376" y="225"/>
                    <a:pt x="379" y="223"/>
                  </a:cubicBezTo>
                  <a:cubicBezTo>
                    <a:pt x="382" y="220"/>
                    <a:pt x="385" y="218"/>
                    <a:pt x="388" y="214"/>
                  </a:cubicBezTo>
                  <a:cubicBezTo>
                    <a:pt x="390" y="211"/>
                    <a:pt x="389" y="206"/>
                    <a:pt x="390" y="202"/>
                  </a:cubicBezTo>
                  <a:cubicBezTo>
                    <a:pt x="391" y="197"/>
                    <a:pt x="392" y="191"/>
                    <a:pt x="395" y="188"/>
                  </a:cubicBezTo>
                  <a:cubicBezTo>
                    <a:pt x="391" y="191"/>
                    <a:pt x="389" y="196"/>
                    <a:pt x="388" y="202"/>
                  </a:cubicBezTo>
                  <a:cubicBezTo>
                    <a:pt x="388" y="206"/>
                    <a:pt x="387" y="210"/>
                    <a:pt x="385" y="213"/>
                  </a:cubicBezTo>
                  <a:cubicBezTo>
                    <a:pt x="383" y="216"/>
                    <a:pt x="380" y="218"/>
                    <a:pt x="377" y="220"/>
                  </a:cubicBezTo>
                  <a:cubicBezTo>
                    <a:pt x="376" y="222"/>
                    <a:pt x="374" y="223"/>
                    <a:pt x="373" y="225"/>
                  </a:cubicBezTo>
                  <a:cubicBezTo>
                    <a:pt x="373" y="224"/>
                    <a:pt x="373" y="223"/>
                    <a:pt x="373" y="222"/>
                  </a:cubicBezTo>
                  <a:cubicBezTo>
                    <a:pt x="373" y="218"/>
                    <a:pt x="372" y="213"/>
                    <a:pt x="374" y="209"/>
                  </a:cubicBezTo>
                  <a:cubicBezTo>
                    <a:pt x="372" y="214"/>
                    <a:pt x="371" y="217"/>
                    <a:pt x="371" y="222"/>
                  </a:cubicBezTo>
                  <a:cubicBezTo>
                    <a:pt x="371" y="225"/>
                    <a:pt x="369" y="227"/>
                    <a:pt x="369" y="230"/>
                  </a:cubicBezTo>
                  <a:cubicBezTo>
                    <a:pt x="368" y="230"/>
                    <a:pt x="368" y="231"/>
                    <a:pt x="368" y="231"/>
                  </a:cubicBezTo>
                  <a:cubicBezTo>
                    <a:pt x="368" y="231"/>
                    <a:pt x="368" y="232"/>
                    <a:pt x="368" y="233"/>
                  </a:cubicBezTo>
                  <a:cubicBezTo>
                    <a:pt x="364" y="240"/>
                    <a:pt x="364" y="240"/>
                    <a:pt x="364" y="240"/>
                  </a:cubicBezTo>
                  <a:cubicBezTo>
                    <a:pt x="362" y="243"/>
                    <a:pt x="360" y="247"/>
                    <a:pt x="359" y="251"/>
                  </a:cubicBezTo>
                  <a:cubicBezTo>
                    <a:pt x="359" y="251"/>
                    <a:pt x="357" y="260"/>
                    <a:pt x="357" y="260"/>
                  </a:cubicBezTo>
                  <a:cubicBezTo>
                    <a:pt x="355" y="265"/>
                    <a:pt x="354" y="269"/>
                    <a:pt x="353" y="273"/>
                  </a:cubicBezTo>
                  <a:cubicBezTo>
                    <a:pt x="352" y="274"/>
                    <a:pt x="352" y="275"/>
                    <a:pt x="352" y="276"/>
                  </a:cubicBezTo>
                  <a:cubicBezTo>
                    <a:pt x="350" y="281"/>
                    <a:pt x="349" y="285"/>
                    <a:pt x="346" y="290"/>
                  </a:cubicBezTo>
                  <a:cubicBezTo>
                    <a:pt x="341" y="297"/>
                    <a:pt x="341" y="297"/>
                    <a:pt x="341" y="297"/>
                  </a:cubicBezTo>
                  <a:cubicBezTo>
                    <a:pt x="339" y="301"/>
                    <a:pt x="336" y="305"/>
                    <a:pt x="335" y="309"/>
                  </a:cubicBezTo>
                  <a:cubicBezTo>
                    <a:pt x="334" y="312"/>
                    <a:pt x="333" y="316"/>
                    <a:pt x="333" y="320"/>
                  </a:cubicBezTo>
                  <a:cubicBezTo>
                    <a:pt x="332" y="328"/>
                    <a:pt x="332" y="328"/>
                    <a:pt x="332" y="328"/>
                  </a:cubicBezTo>
                  <a:cubicBezTo>
                    <a:pt x="330" y="334"/>
                    <a:pt x="327" y="339"/>
                    <a:pt x="325" y="344"/>
                  </a:cubicBezTo>
                  <a:cubicBezTo>
                    <a:pt x="322" y="349"/>
                    <a:pt x="319" y="353"/>
                    <a:pt x="318" y="359"/>
                  </a:cubicBezTo>
                  <a:cubicBezTo>
                    <a:pt x="318" y="360"/>
                    <a:pt x="316" y="361"/>
                    <a:pt x="315" y="361"/>
                  </a:cubicBezTo>
                  <a:cubicBezTo>
                    <a:pt x="307" y="357"/>
                    <a:pt x="299" y="353"/>
                    <a:pt x="290" y="351"/>
                  </a:cubicBezTo>
                  <a:cubicBezTo>
                    <a:pt x="290" y="351"/>
                    <a:pt x="290" y="351"/>
                    <a:pt x="290" y="351"/>
                  </a:cubicBezTo>
                  <a:cubicBezTo>
                    <a:pt x="289" y="350"/>
                    <a:pt x="288" y="350"/>
                    <a:pt x="288" y="350"/>
                  </a:cubicBezTo>
                  <a:cubicBezTo>
                    <a:pt x="287" y="350"/>
                    <a:pt x="286" y="349"/>
                    <a:pt x="286" y="346"/>
                  </a:cubicBezTo>
                  <a:cubicBezTo>
                    <a:pt x="288" y="342"/>
                    <a:pt x="289" y="337"/>
                    <a:pt x="289" y="332"/>
                  </a:cubicBezTo>
                  <a:cubicBezTo>
                    <a:pt x="290" y="325"/>
                    <a:pt x="291" y="318"/>
                    <a:pt x="295" y="312"/>
                  </a:cubicBezTo>
                  <a:cubicBezTo>
                    <a:pt x="298" y="308"/>
                    <a:pt x="298" y="308"/>
                    <a:pt x="298" y="308"/>
                  </a:cubicBezTo>
                  <a:cubicBezTo>
                    <a:pt x="300" y="303"/>
                    <a:pt x="303" y="299"/>
                    <a:pt x="305" y="294"/>
                  </a:cubicBezTo>
                  <a:cubicBezTo>
                    <a:pt x="306" y="290"/>
                    <a:pt x="306" y="286"/>
                    <a:pt x="306" y="282"/>
                  </a:cubicBezTo>
                  <a:cubicBezTo>
                    <a:pt x="306" y="277"/>
                    <a:pt x="306" y="273"/>
                    <a:pt x="307" y="269"/>
                  </a:cubicBezTo>
                  <a:cubicBezTo>
                    <a:pt x="309" y="265"/>
                    <a:pt x="311" y="264"/>
                    <a:pt x="314" y="262"/>
                  </a:cubicBezTo>
                  <a:cubicBezTo>
                    <a:pt x="316" y="261"/>
                    <a:pt x="322" y="255"/>
                    <a:pt x="324" y="254"/>
                  </a:cubicBezTo>
                  <a:cubicBezTo>
                    <a:pt x="328" y="250"/>
                    <a:pt x="331" y="246"/>
                    <a:pt x="334" y="242"/>
                  </a:cubicBezTo>
                  <a:cubicBezTo>
                    <a:pt x="335" y="239"/>
                    <a:pt x="336" y="236"/>
                    <a:pt x="337" y="233"/>
                  </a:cubicBezTo>
                  <a:cubicBezTo>
                    <a:pt x="338" y="230"/>
                    <a:pt x="339" y="228"/>
                    <a:pt x="341" y="225"/>
                  </a:cubicBezTo>
                  <a:cubicBezTo>
                    <a:pt x="342" y="222"/>
                    <a:pt x="346" y="220"/>
                    <a:pt x="349" y="218"/>
                  </a:cubicBezTo>
                  <a:cubicBezTo>
                    <a:pt x="351" y="217"/>
                    <a:pt x="354" y="215"/>
                    <a:pt x="355" y="213"/>
                  </a:cubicBezTo>
                  <a:cubicBezTo>
                    <a:pt x="358" y="209"/>
                    <a:pt x="361" y="198"/>
                    <a:pt x="361" y="198"/>
                  </a:cubicBezTo>
                  <a:cubicBezTo>
                    <a:pt x="361" y="198"/>
                    <a:pt x="356" y="208"/>
                    <a:pt x="354" y="211"/>
                  </a:cubicBezTo>
                  <a:cubicBezTo>
                    <a:pt x="352" y="213"/>
                    <a:pt x="350" y="215"/>
                    <a:pt x="347" y="216"/>
                  </a:cubicBezTo>
                  <a:cubicBezTo>
                    <a:pt x="344" y="219"/>
                    <a:pt x="340" y="220"/>
                    <a:pt x="338" y="224"/>
                  </a:cubicBezTo>
                  <a:cubicBezTo>
                    <a:pt x="336" y="226"/>
                    <a:pt x="335" y="229"/>
                    <a:pt x="335" y="232"/>
                  </a:cubicBezTo>
                  <a:cubicBezTo>
                    <a:pt x="334" y="235"/>
                    <a:pt x="333" y="238"/>
                    <a:pt x="331" y="241"/>
                  </a:cubicBezTo>
                  <a:cubicBezTo>
                    <a:pt x="330" y="243"/>
                    <a:pt x="328" y="245"/>
                    <a:pt x="326" y="247"/>
                  </a:cubicBezTo>
                  <a:cubicBezTo>
                    <a:pt x="325" y="248"/>
                    <a:pt x="325" y="247"/>
                    <a:pt x="325" y="246"/>
                  </a:cubicBezTo>
                  <a:cubicBezTo>
                    <a:pt x="326" y="244"/>
                    <a:pt x="327" y="242"/>
                    <a:pt x="327" y="240"/>
                  </a:cubicBezTo>
                  <a:cubicBezTo>
                    <a:pt x="329" y="232"/>
                    <a:pt x="329" y="232"/>
                    <a:pt x="329" y="232"/>
                  </a:cubicBezTo>
                  <a:cubicBezTo>
                    <a:pt x="333" y="225"/>
                    <a:pt x="333" y="225"/>
                    <a:pt x="333" y="225"/>
                  </a:cubicBezTo>
                  <a:cubicBezTo>
                    <a:pt x="335" y="220"/>
                    <a:pt x="337" y="216"/>
                    <a:pt x="338" y="212"/>
                  </a:cubicBezTo>
                  <a:cubicBezTo>
                    <a:pt x="338" y="207"/>
                    <a:pt x="338" y="202"/>
                    <a:pt x="338" y="198"/>
                  </a:cubicBezTo>
                  <a:cubicBezTo>
                    <a:pt x="338" y="191"/>
                    <a:pt x="336" y="185"/>
                    <a:pt x="338" y="177"/>
                  </a:cubicBezTo>
                  <a:cubicBezTo>
                    <a:pt x="336" y="185"/>
                    <a:pt x="335" y="192"/>
                    <a:pt x="335" y="198"/>
                  </a:cubicBezTo>
                  <a:cubicBezTo>
                    <a:pt x="335" y="202"/>
                    <a:pt x="335" y="206"/>
                    <a:pt x="335" y="211"/>
                  </a:cubicBezTo>
                  <a:cubicBezTo>
                    <a:pt x="334" y="215"/>
                    <a:pt x="332" y="219"/>
                    <a:pt x="330" y="224"/>
                  </a:cubicBezTo>
                  <a:cubicBezTo>
                    <a:pt x="327" y="231"/>
                    <a:pt x="327" y="231"/>
                    <a:pt x="327" y="231"/>
                  </a:cubicBezTo>
                  <a:cubicBezTo>
                    <a:pt x="324" y="239"/>
                    <a:pt x="324" y="239"/>
                    <a:pt x="324" y="239"/>
                  </a:cubicBezTo>
                  <a:cubicBezTo>
                    <a:pt x="323" y="245"/>
                    <a:pt x="321" y="251"/>
                    <a:pt x="317" y="255"/>
                  </a:cubicBezTo>
                  <a:cubicBezTo>
                    <a:pt x="317" y="255"/>
                    <a:pt x="317" y="255"/>
                    <a:pt x="317" y="255"/>
                  </a:cubicBezTo>
                  <a:cubicBezTo>
                    <a:pt x="317" y="255"/>
                    <a:pt x="317" y="255"/>
                    <a:pt x="317" y="255"/>
                  </a:cubicBezTo>
                  <a:cubicBezTo>
                    <a:pt x="317" y="255"/>
                    <a:pt x="317" y="255"/>
                    <a:pt x="317" y="256"/>
                  </a:cubicBezTo>
                  <a:cubicBezTo>
                    <a:pt x="316" y="257"/>
                    <a:pt x="314" y="259"/>
                    <a:pt x="312" y="260"/>
                  </a:cubicBezTo>
                  <a:cubicBezTo>
                    <a:pt x="309" y="262"/>
                    <a:pt x="306" y="263"/>
                    <a:pt x="305" y="268"/>
                  </a:cubicBezTo>
                  <a:cubicBezTo>
                    <a:pt x="303" y="272"/>
                    <a:pt x="303" y="277"/>
                    <a:pt x="303" y="282"/>
                  </a:cubicBezTo>
                  <a:cubicBezTo>
                    <a:pt x="303" y="286"/>
                    <a:pt x="303" y="290"/>
                    <a:pt x="302" y="293"/>
                  </a:cubicBezTo>
                  <a:cubicBezTo>
                    <a:pt x="300" y="298"/>
                    <a:pt x="298" y="302"/>
                    <a:pt x="295" y="306"/>
                  </a:cubicBezTo>
                  <a:cubicBezTo>
                    <a:pt x="292" y="311"/>
                    <a:pt x="292" y="311"/>
                    <a:pt x="292" y="311"/>
                  </a:cubicBezTo>
                  <a:cubicBezTo>
                    <a:pt x="288" y="317"/>
                    <a:pt x="287" y="325"/>
                    <a:pt x="286" y="332"/>
                  </a:cubicBezTo>
                  <a:cubicBezTo>
                    <a:pt x="286" y="337"/>
                    <a:pt x="285" y="342"/>
                    <a:pt x="283" y="346"/>
                  </a:cubicBezTo>
                  <a:cubicBezTo>
                    <a:pt x="282" y="349"/>
                    <a:pt x="280" y="348"/>
                    <a:pt x="279" y="348"/>
                  </a:cubicBezTo>
                  <a:cubicBezTo>
                    <a:pt x="271" y="346"/>
                    <a:pt x="263" y="345"/>
                    <a:pt x="255" y="345"/>
                  </a:cubicBezTo>
                  <a:cubicBezTo>
                    <a:pt x="253" y="345"/>
                    <a:pt x="253" y="345"/>
                    <a:pt x="253" y="345"/>
                  </a:cubicBezTo>
                  <a:cubicBezTo>
                    <a:pt x="232" y="344"/>
                    <a:pt x="223" y="343"/>
                    <a:pt x="218" y="337"/>
                  </a:cubicBezTo>
                  <a:cubicBezTo>
                    <a:pt x="213" y="331"/>
                    <a:pt x="214" y="322"/>
                    <a:pt x="215" y="297"/>
                  </a:cubicBezTo>
                  <a:cubicBezTo>
                    <a:pt x="215" y="294"/>
                    <a:pt x="215" y="294"/>
                    <a:pt x="215" y="294"/>
                  </a:cubicBezTo>
                  <a:cubicBezTo>
                    <a:pt x="216" y="276"/>
                    <a:pt x="216" y="273"/>
                    <a:pt x="219" y="260"/>
                  </a:cubicBezTo>
                  <a:cubicBezTo>
                    <a:pt x="221" y="250"/>
                    <a:pt x="221" y="250"/>
                    <a:pt x="221" y="250"/>
                  </a:cubicBezTo>
                  <a:cubicBezTo>
                    <a:pt x="228" y="217"/>
                    <a:pt x="229" y="166"/>
                    <a:pt x="229" y="142"/>
                  </a:cubicBezTo>
                  <a:cubicBezTo>
                    <a:pt x="229" y="142"/>
                    <a:pt x="225" y="151"/>
                    <a:pt x="225" y="157"/>
                  </a:cubicBezTo>
                  <a:cubicBezTo>
                    <a:pt x="225" y="169"/>
                    <a:pt x="224" y="184"/>
                    <a:pt x="223" y="200"/>
                  </a:cubicBezTo>
                  <a:cubicBezTo>
                    <a:pt x="222" y="190"/>
                    <a:pt x="221" y="182"/>
                    <a:pt x="220" y="178"/>
                  </a:cubicBezTo>
                  <a:cubicBezTo>
                    <a:pt x="219" y="185"/>
                    <a:pt x="219" y="185"/>
                    <a:pt x="219" y="185"/>
                  </a:cubicBezTo>
                  <a:cubicBezTo>
                    <a:pt x="220" y="193"/>
                    <a:pt x="221" y="211"/>
                    <a:pt x="220" y="229"/>
                  </a:cubicBezTo>
                  <a:cubicBezTo>
                    <a:pt x="219" y="236"/>
                    <a:pt x="218" y="243"/>
                    <a:pt x="216" y="249"/>
                  </a:cubicBezTo>
                  <a:cubicBezTo>
                    <a:pt x="214" y="259"/>
                    <a:pt x="214" y="259"/>
                    <a:pt x="214" y="259"/>
                  </a:cubicBezTo>
                  <a:cubicBezTo>
                    <a:pt x="212" y="272"/>
                    <a:pt x="211" y="275"/>
                    <a:pt x="210" y="293"/>
                  </a:cubicBezTo>
                  <a:cubicBezTo>
                    <a:pt x="210" y="297"/>
                    <a:pt x="210" y="297"/>
                    <a:pt x="210" y="297"/>
                  </a:cubicBezTo>
                  <a:cubicBezTo>
                    <a:pt x="208" y="347"/>
                    <a:pt x="209" y="348"/>
                    <a:pt x="253" y="350"/>
                  </a:cubicBezTo>
                  <a:cubicBezTo>
                    <a:pt x="255" y="350"/>
                    <a:pt x="255" y="350"/>
                    <a:pt x="255" y="350"/>
                  </a:cubicBezTo>
                  <a:cubicBezTo>
                    <a:pt x="263" y="351"/>
                    <a:pt x="270" y="352"/>
                    <a:pt x="277" y="353"/>
                  </a:cubicBezTo>
                  <a:cubicBezTo>
                    <a:pt x="274" y="353"/>
                    <a:pt x="272" y="353"/>
                    <a:pt x="269" y="353"/>
                  </a:cubicBezTo>
                  <a:cubicBezTo>
                    <a:pt x="252" y="354"/>
                    <a:pt x="236" y="354"/>
                    <a:pt x="218" y="347"/>
                  </a:cubicBezTo>
                  <a:cubicBezTo>
                    <a:pt x="214" y="345"/>
                    <a:pt x="211" y="344"/>
                    <a:pt x="208" y="343"/>
                  </a:cubicBezTo>
                  <a:cubicBezTo>
                    <a:pt x="201" y="339"/>
                    <a:pt x="199" y="336"/>
                    <a:pt x="201" y="332"/>
                  </a:cubicBezTo>
                  <a:cubicBezTo>
                    <a:pt x="202" y="328"/>
                    <a:pt x="204" y="323"/>
                    <a:pt x="205" y="315"/>
                  </a:cubicBezTo>
                  <a:cubicBezTo>
                    <a:pt x="207" y="306"/>
                    <a:pt x="207" y="299"/>
                    <a:pt x="207" y="292"/>
                  </a:cubicBezTo>
                  <a:cubicBezTo>
                    <a:pt x="207" y="284"/>
                    <a:pt x="208" y="275"/>
                    <a:pt x="211" y="264"/>
                  </a:cubicBezTo>
                  <a:cubicBezTo>
                    <a:pt x="216" y="246"/>
                    <a:pt x="217" y="222"/>
                    <a:pt x="213" y="215"/>
                  </a:cubicBezTo>
                  <a:cubicBezTo>
                    <a:pt x="209" y="219"/>
                    <a:pt x="209" y="219"/>
                    <a:pt x="209" y="219"/>
                  </a:cubicBezTo>
                  <a:cubicBezTo>
                    <a:pt x="212" y="224"/>
                    <a:pt x="213" y="242"/>
                    <a:pt x="207" y="263"/>
                  </a:cubicBezTo>
                  <a:cubicBezTo>
                    <a:pt x="204" y="275"/>
                    <a:pt x="203" y="283"/>
                    <a:pt x="203" y="292"/>
                  </a:cubicBezTo>
                  <a:cubicBezTo>
                    <a:pt x="203" y="299"/>
                    <a:pt x="203" y="306"/>
                    <a:pt x="201" y="314"/>
                  </a:cubicBezTo>
                  <a:cubicBezTo>
                    <a:pt x="201" y="316"/>
                    <a:pt x="201" y="317"/>
                    <a:pt x="200" y="319"/>
                  </a:cubicBezTo>
                  <a:cubicBezTo>
                    <a:pt x="198" y="321"/>
                    <a:pt x="195" y="324"/>
                    <a:pt x="193" y="325"/>
                  </a:cubicBezTo>
                  <a:cubicBezTo>
                    <a:pt x="190" y="327"/>
                    <a:pt x="185" y="330"/>
                    <a:pt x="179" y="330"/>
                  </a:cubicBezTo>
                  <a:cubicBezTo>
                    <a:pt x="167" y="330"/>
                    <a:pt x="158" y="330"/>
                    <a:pt x="140" y="322"/>
                  </a:cubicBezTo>
                  <a:cubicBezTo>
                    <a:pt x="122" y="315"/>
                    <a:pt x="84" y="299"/>
                    <a:pt x="54" y="302"/>
                  </a:cubicBezTo>
                  <a:cubicBezTo>
                    <a:pt x="26" y="305"/>
                    <a:pt x="13" y="284"/>
                    <a:pt x="8" y="267"/>
                  </a:cubicBezTo>
                  <a:cubicBezTo>
                    <a:pt x="3" y="252"/>
                    <a:pt x="4" y="235"/>
                    <a:pt x="10" y="206"/>
                  </a:cubicBezTo>
                  <a:cubicBezTo>
                    <a:pt x="11" y="202"/>
                    <a:pt x="12" y="198"/>
                    <a:pt x="13" y="195"/>
                  </a:cubicBezTo>
                  <a:cubicBezTo>
                    <a:pt x="14" y="194"/>
                    <a:pt x="15" y="193"/>
                    <a:pt x="15" y="193"/>
                  </a:cubicBezTo>
                  <a:cubicBezTo>
                    <a:pt x="21" y="199"/>
                    <a:pt x="28" y="199"/>
                    <a:pt x="38" y="199"/>
                  </a:cubicBezTo>
                  <a:cubicBezTo>
                    <a:pt x="41" y="199"/>
                    <a:pt x="41" y="199"/>
                    <a:pt x="41" y="199"/>
                  </a:cubicBezTo>
                  <a:cubicBezTo>
                    <a:pt x="52" y="199"/>
                    <a:pt x="61" y="200"/>
                    <a:pt x="70" y="209"/>
                  </a:cubicBezTo>
                  <a:cubicBezTo>
                    <a:pt x="76" y="214"/>
                    <a:pt x="78" y="220"/>
                    <a:pt x="80" y="224"/>
                  </a:cubicBezTo>
                  <a:cubicBezTo>
                    <a:pt x="81" y="227"/>
                    <a:pt x="84" y="232"/>
                    <a:pt x="86" y="234"/>
                  </a:cubicBezTo>
                  <a:cubicBezTo>
                    <a:pt x="86" y="230"/>
                    <a:pt x="86" y="230"/>
                    <a:pt x="86" y="230"/>
                  </a:cubicBezTo>
                  <a:cubicBezTo>
                    <a:pt x="84" y="229"/>
                    <a:pt x="84" y="226"/>
                    <a:pt x="83" y="223"/>
                  </a:cubicBezTo>
                  <a:cubicBezTo>
                    <a:pt x="81" y="219"/>
                    <a:pt x="79" y="213"/>
                    <a:pt x="72" y="207"/>
                  </a:cubicBezTo>
                  <a:cubicBezTo>
                    <a:pt x="62" y="198"/>
                    <a:pt x="52" y="196"/>
                    <a:pt x="41" y="196"/>
                  </a:cubicBezTo>
                  <a:cubicBezTo>
                    <a:pt x="38" y="196"/>
                    <a:pt x="38" y="196"/>
                    <a:pt x="38" y="196"/>
                  </a:cubicBezTo>
                  <a:cubicBezTo>
                    <a:pt x="27" y="196"/>
                    <a:pt x="21" y="196"/>
                    <a:pt x="16" y="190"/>
                  </a:cubicBezTo>
                  <a:cubicBezTo>
                    <a:pt x="16" y="189"/>
                    <a:pt x="15" y="186"/>
                    <a:pt x="15" y="185"/>
                  </a:cubicBezTo>
                  <a:cubicBezTo>
                    <a:pt x="16" y="179"/>
                    <a:pt x="16" y="174"/>
                    <a:pt x="16" y="168"/>
                  </a:cubicBezTo>
                  <a:cubicBezTo>
                    <a:pt x="16" y="155"/>
                    <a:pt x="16" y="155"/>
                    <a:pt x="16" y="155"/>
                  </a:cubicBezTo>
                  <a:cubicBezTo>
                    <a:pt x="17" y="134"/>
                    <a:pt x="23" y="118"/>
                    <a:pt x="35" y="100"/>
                  </a:cubicBezTo>
                  <a:cubicBezTo>
                    <a:pt x="39" y="94"/>
                    <a:pt x="41" y="86"/>
                    <a:pt x="44" y="78"/>
                  </a:cubicBezTo>
                  <a:cubicBezTo>
                    <a:pt x="44" y="78"/>
                    <a:pt x="45" y="78"/>
                    <a:pt x="45" y="78"/>
                  </a:cubicBezTo>
                  <a:cubicBezTo>
                    <a:pt x="47" y="81"/>
                    <a:pt x="50" y="81"/>
                    <a:pt x="54" y="82"/>
                  </a:cubicBezTo>
                  <a:cubicBezTo>
                    <a:pt x="58" y="82"/>
                    <a:pt x="62" y="83"/>
                    <a:pt x="67" y="85"/>
                  </a:cubicBezTo>
                  <a:cubicBezTo>
                    <a:pt x="67" y="85"/>
                    <a:pt x="76" y="87"/>
                    <a:pt x="76" y="87"/>
                  </a:cubicBezTo>
                  <a:cubicBezTo>
                    <a:pt x="83" y="89"/>
                    <a:pt x="87" y="90"/>
                    <a:pt x="93" y="95"/>
                  </a:cubicBezTo>
                  <a:cubicBezTo>
                    <a:pt x="104" y="101"/>
                    <a:pt x="104" y="101"/>
                    <a:pt x="104" y="101"/>
                  </a:cubicBezTo>
                  <a:cubicBezTo>
                    <a:pt x="110" y="104"/>
                    <a:pt x="118" y="108"/>
                    <a:pt x="120" y="112"/>
                  </a:cubicBezTo>
                  <a:cubicBezTo>
                    <a:pt x="122" y="116"/>
                    <a:pt x="124" y="121"/>
                    <a:pt x="125" y="126"/>
                  </a:cubicBezTo>
                  <a:cubicBezTo>
                    <a:pt x="125" y="131"/>
                    <a:pt x="129" y="144"/>
                    <a:pt x="129" y="144"/>
                  </a:cubicBezTo>
                  <a:cubicBezTo>
                    <a:pt x="130" y="148"/>
                    <a:pt x="131" y="151"/>
                    <a:pt x="131" y="153"/>
                  </a:cubicBezTo>
                  <a:cubicBezTo>
                    <a:pt x="132" y="155"/>
                    <a:pt x="132" y="155"/>
                    <a:pt x="132" y="155"/>
                  </a:cubicBezTo>
                  <a:cubicBezTo>
                    <a:pt x="130" y="144"/>
                    <a:pt x="130" y="144"/>
                    <a:pt x="130" y="144"/>
                  </a:cubicBezTo>
                  <a:cubicBezTo>
                    <a:pt x="128" y="137"/>
                    <a:pt x="127" y="129"/>
                    <a:pt x="127" y="124"/>
                  </a:cubicBezTo>
                  <a:cubicBezTo>
                    <a:pt x="126" y="123"/>
                    <a:pt x="126" y="121"/>
                    <a:pt x="126" y="120"/>
                  </a:cubicBezTo>
                  <a:cubicBezTo>
                    <a:pt x="126" y="119"/>
                    <a:pt x="126" y="118"/>
                    <a:pt x="127" y="119"/>
                  </a:cubicBezTo>
                  <a:cubicBezTo>
                    <a:pt x="129" y="119"/>
                    <a:pt x="131" y="117"/>
                    <a:pt x="135" y="114"/>
                  </a:cubicBezTo>
                  <a:cubicBezTo>
                    <a:pt x="138" y="110"/>
                    <a:pt x="138" y="110"/>
                    <a:pt x="138" y="110"/>
                  </a:cubicBezTo>
                  <a:cubicBezTo>
                    <a:pt x="138" y="111"/>
                    <a:pt x="138" y="111"/>
                    <a:pt x="138" y="111"/>
                  </a:cubicBezTo>
                  <a:cubicBezTo>
                    <a:pt x="134" y="113"/>
                    <a:pt x="134" y="113"/>
                    <a:pt x="134" y="113"/>
                  </a:cubicBezTo>
                  <a:cubicBezTo>
                    <a:pt x="132" y="115"/>
                    <a:pt x="128" y="116"/>
                    <a:pt x="127" y="116"/>
                  </a:cubicBezTo>
                  <a:cubicBezTo>
                    <a:pt x="126" y="115"/>
                    <a:pt x="125" y="114"/>
                    <a:pt x="123" y="111"/>
                  </a:cubicBezTo>
                  <a:cubicBezTo>
                    <a:pt x="123" y="111"/>
                    <a:pt x="123" y="111"/>
                    <a:pt x="123" y="111"/>
                  </a:cubicBezTo>
                  <a:cubicBezTo>
                    <a:pt x="120" y="106"/>
                    <a:pt x="113" y="102"/>
                    <a:pt x="105" y="98"/>
                  </a:cubicBezTo>
                  <a:cubicBezTo>
                    <a:pt x="95" y="92"/>
                    <a:pt x="95" y="92"/>
                    <a:pt x="95" y="92"/>
                  </a:cubicBezTo>
                  <a:cubicBezTo>
                    <a:pt x="88" y="88"/>
                    <a:pt x="84" y="86"/>
                    <a:pt x="77" y="85"/>
                  </a:cubicBezTo>
                  <a:cubicBezTo>
                    <a:pt x="68" y="82"/>
                    <a:pt x="68" y="82"/>
                    <a:pt x="68" y="82"/>
                  </a:cubicBezTo>
                  <a:cubicBezTo>
                    <a:pt x="63" y="80"/>
                    <a:pt x="59" y="79"/>
                    <a:pt x="55" y="78"/>
                  </a:cubicBezTo>
                  <a:cubicBezTo>
                    <a:pt x="50" y="77"/>
                    <a:pt x="45" y="75"/>
                    <a:pt x="46" y="68"/>
                  </a:cubicBezTo>
                  <a:cubicBezTo>
                    <a:pt x="47" y="64"/>
                    <a:pt x="46" y="55"/>
                    <a:pt x="47" y="51"/>
                  </a:cubicBezTo>
                  <a:cubicBezTo>
                    <a:pt x="48" y="44"/>
                    <a:pt x="49" y="39"/>
                    <a:pt x="50" y="36"/>
                  </a:cubicBezTo>
                  <a:cubicBezTo>
                    <a:pt x="48" y="40"/>
                    <a:pt x="46" y="46"/>
                    <a:pt x="44" y="54"/>
                  </a:cubicBezTo>
                  <a:cubicBezTo>
                    <a:pt x="42" y="69"/>
                    <a:pt x="39" y="87"/>
                    <a:pt x="32" y="97"/>
                  </a:cubicBezTo>
                  <a:cubicBezTo>
                    <a:pt x="19" y="116"/>
                    <a:pt x="13" y="133"/>
                    <a:pt x="12" y="154"/>
                  </a:cubicBezTo>
                  <a:cubicBezTo>
                    <a:pt x="12" y="168"/>
                    <a:pt x="12" y="168"/>
                    <a:pt x="12" y="168"/>
                  </a:cubicBezTo>
                  <a:cubicBezTo>
                    <a:pt x="12" y="178"/>
                    <a:pt x="12" y="185"/>
                    <a:pt x="7" y="205"/>
                  </a:cubicBezTo>
                  <a:cubicBezTo>
                    <a:pt x="1" y="235"/>
                    <a:pt x="0" y="252"/>
                    <a:pt x="5" y="268"/>
                  </a:cubicBezTo>
                  <a:cubicBezTo>
                    <a:pt x="11" y="287"/>
                    <a:pt x="25" y="311"/>
                    <a:pt x="55" y="308"/>
                  </a:cubicBezTo>
                  <a:cubicBezTo>
                    <a:pt x="60" y="307"/>
                    <a:pt x="59" y="309"/>
                    <a:pt x="57" y="309"/>
                  </a:cubicBezTo>
                  <a:cubicBezTo>
                    <a:pt x="47" y="311"/>
                    <a:pt x="38" y="316"/>
                    <a:pt x="30" y="328"/>
                  </a:cubicBezTo>
                  <a:cubicBezTo>
                    <a:pt x="21" y="347"/>
                    <a:pt x="24" y="362"/>
                    <a:pt x="28" y="385"/>
                  </a:cubicBezTo>
                  <a:cubicBezTo>
                    <a:pt x="30" y="396"/>
                    <a:pt x="30" y="396"/>
                    <a:pt x="30" y="396"/>
                  </a:cubicBezTo>
                  <a:cubicBezTo>
                    <a:pt x="33" y="413"/>
                    <a:pt x="38" y="423"/>
                    <a:pt x="41" y="432"/>
                  </a:cubicBezTo>
                  <a:cubicBezTo>
                    <a:pt x="43" y="437"/>
                    <a:pt x="45" y="443"/>
                    <a:pt x="46" y="448"/>
                  </a:cubicBezTo>
                  <a:cubicBezTo>
                    <a:pt x="47" y="455"/>
                    <a:pt x="47" y="455"/>
                    <a:pt x="47" y="455"/>
                  </a:cubicBezTo>
                  <a:cubicBezTo>
                    <a:pt x="48" y="465"/>
                    <a:pt x="51" y="472"/>
                    <a:pt x="64" y="478"/>
                  </a:cubicBezTo>
                  <a:cubicBezTo>
                    <a:pt x="63" y="478"/>
                    <a:pt x="63" y="478"/>
                    <a:pt x="63" y="478"/>
                  </a:cubicBezTo>
                  <a:cubicBezTo>
                    <a:pt x="53" y="473"/>
                    <a:pt x="50" y="466"/>
                    <a:pt x="49" y="456"/>
                  </a:cubicBezTo>
                  <a:cubicBezTo>
                    <a:pt x="48" y="448"/>
                    <a:pt x="48" y="448"/>
                    <a:pt x="48" y="448"/>
                  </a:cubicBezTo>
                  <a:cubicBezTo>
                    <a:pt x="47" y="443"/>
                    <a:pt x="45" y="438"/>
                    <a:pt x="43" y="432"/>
                  </a:cubicBezTo>
                  <a:cubicBezTo>
                    <a:pt x="40" y="423"/>
                    <a:pt x="36" y="413"/>
                    <a:pt x="33" y="396"/>
                  </a:cubicBezTo>
                  <a:cubicBezTo>
                    <a:pt x="31" y="385"/>
                    <a:pt x="31" y="385"/>
                    <a:pt x="31" y="385"/>
                  </a:cubicBezTo>
                  <a:cubicBezTo>
                    <a:pt x="27" y="363"/>
                    <a:pt x="25" y="350"/>
                    <a:pt x="34" y="332"/>
                  </a:cubicBezTo>
                  <a:cubicBezTo>
                    <a:pt x="42" y="318"/>
                    <a:pt x="53" y="314"/>
                    <a:pt x="66" y="313"/>
                  </a:cubicBezTo>
                  <a:cubicBezTo>
                    <a:pt x="85" y="312"/>
                    <a:pt x="107" y="318"/>
                    <a:pt x="125" y="325"/>
                  </a:cubicBezTo>
                  <a:cubicBezTo>
                    <a:pt x="132" y="328"/>
                    <a:pt x="139" y="332"/>
                    <a:pt x="145" y="334"/>
                  </a:cubicBezTo>
                  <a:cubicBezTo>
                    <a:pt x="156" y="337"/>
                    <a:pt x="165" y="338"/>
                    <a:pt x="174" y="339"/>
                  </a:cubicBezTo>
                  <a:cubicBezTo>
                    <a:pt x="187" y="342"/>
                    <a:pt x="198" y="344"/>
                    <a:pt x="216" y="351"/>
                  </a:cubicBezTo>
                  <a:cubicBezTo>
                    <a:pt x="235" y="359"/>
                    <a:pt x="254" y="360"/>
                    <a:pt x="270" y="360"/>
                  </a:cubicBezTo>
                  <a:cubicBezTo>
                    <a:pt x="279" y="359"/>
                    <a:pt x="285" y="360"/>
                    <a:pt x="292" y="361"/>
                  </a:cubicBezTo>
                  <a:cubicBezTo>
                    <a:pt x="302" y="364"/>
                    <a:pt x="308" y="368"/>
                    <a:pt x="318" y="373"/>
                  </a:cubicBezTo>
                  <a:cubicBezTo>
                    <a:pt x="333" y="380"/>
                    <a:pt x="349" y="388"/>
                    <a:pt x="372" y="396"/>
                  </a:cubicBezTo>
                  <a:cubicBezTo>
                    <a:pt x="393" y="402"/>
                    <a:pt x="406" y="406"/>
                    <a:pt x="415" y="408"/>
                  </a:cubicBezTo>
                  <a:cubicBezTo>
                    <a:pt x="433" y="412"/>
                    <a:pt x="440" y="416"/>
                    <a:pt x="444" y="433"/>
                  </a:cubicBezTo>
                  <a:cubicBezTo>
                    <a:pt x="447" y="443"/>
                    <a:pt x="447" y="445"/>
                    <a:pt x="448" y="456"/>
                  </a:cubicBezTo>
                  <a:cubicBezTo>
                    <a:pt x="450" y="454"/>
                    <a:pt x="453" y="452"/>
                    <a:pt x="458" y="451"/>
                  </a:cubicBezTo>
                  <a:cubicBezTo>
                    <a:pt x="463" y="450"/>
                    <a:pt x="468" y="452"/>
                    <a:pt x="470" y="454"/>
                  </a:cubicBezTo>
                  <a:cubicBezTo>
                    <a:pt x="469" y="446"/>
                    <a:pt x="469" y="437"/>
                    <a:pt x="469" y="434"/>
                  </a:cubicBezTo>
                  <a:cubicBezTo>
                    <a:pt x="470" y="416"/>
                    <a:pt x="470" y="410"/>
                    <a:pt x="500" y="409"/>
                  </a:cubicBezTo>
                  <a:cubicBezTo>
                    <a:pt x="528" y="410"/>
                    <a:pt x="529" y="424"/>
                    <a:pt x="529" y="435"/>
                  </a:cubicBezTo>
                  <a:cubicBezTo>
                    <a:pt x="529" y="438"/>
                    <a:pt x="530" y="445"/>
                    <a:pt x="530" y="454"/>
                  </a:cubicBezTo>
                  <a:cubicBezTo>
                    <a:pt x="532" y="451"/>
                    <a:pt x="537" y="450"/>
                    <a:pt x="542" y="450"/>
                  </a:cubicBezTo>
                  <a:cubicBezTo>
                    <a:pt x="547" y="451"/>
                    <a:pt x="551" y="454"/>
                    <a:pt x="552" y="456"/>
                  </a:cubicBezTo>
                  <a:cubicBezTo>
                    <a:pt x="552" y="443"/>
                    <a:pt x="552" y="435"/>
                    <a:pt x="557" y="426"/>
                  </a:cubicBezTo>
                  <a:cubicBezTo>
                    <a:pt x="566" y="410"/>
                    <a:pt x="567" y="412"/>
                    <a:pt x="585" y="408"/>
                  </a:cubicBezTo>
                  <a:cubicBezTo>
                    <a:pt x="594" y="406"/>
                    <a:pt x="607" y="402"/>
                    <a:pt x="628" y="396"/>
                  </a:cubicBezTo>
                  <a:cubicBezTo>
                    <a:pt x="651" y="389"/>
                    <a:pt x="666" y="380"/>
                    <a:pt x="681" y="373"/>
                  </a:cubicBezTo>
                  <a:cubicBezTo>
                    <a:pt x="691" y="369"/>
                    <a:pt x="707" y="362"/>
                    <a:pt x="719" y="360"/>
                  </a:cubicBezTo>
                  <a:cubicBezTo>
                    <a:pt x="732" y="358"/>
                    <a:pt x="740" y="356"/>
                    <a:pt x="748" y="356"/>
                  </a:cubicBezTo>
                  <a:cubicBezTo>
                    <a:pt x="759" y="356"/>
                    <a:pt x="768" y="356"/>
                    <a:pt x="784" y="350"/>
                  </a:cubicBezTo>
                  <a:cubicBezTo>
                    <a:pt x="811" y="340"/>
                    <a:pt x="824" y="341"/>
                    <a:pt x="848" y="344"/>
                  </a:cubicBezTo>
                  <a:cubicBezTo>
                    <a:pt x="856" y="345"/>
                    <a:pt x="856" y="345"/>
                    <a:pt x="856" y="345"/>
                  </a:cubicBezTo>
                  <a:cubicBezTo>
                    <a:pt x="874" y="348"/>
                    <a:pt x="883" y="350"/>
                    <a:pt x="897" y="353"/>
                  </a:cubicBezTo>
                  <a:cubicBezTo>
                    <a:pt x="904" y="354"/>
                    <a:pt x="904" y="354"/>
                    <a:pt x="904" y="354"/>
                  </a:cubicBezTo>
                  <a:cubicBezTo>
                    <a:pt x="908" y="355"/>
                    <a:pt x="913" y="355"/>
                    <a:pt x="918" y="355"/>
                  </a:cubicBezTo>
                  <a:cubicBezTo>
                    <a:pt x="925" y="355"/>
                    <a:pt x="932" y="355"/>
                    <a:pt x="936" y="357"/>
                  </a:cubicBezTo>
                  <a:cubicBezTo>
                    <a:pt x="949" y="364"/>
                    <a:pt x="956" y="374"/>
                    <a:pt x="957" y="389"/>
                  </a:cubicBezTo>
                  <a:cubicBezTo>
                    <a:pt x="958" y="393"/>
                    <a:pt x="957" y="397"/>
                    <a:pt x="957" y="400"/>
                  </a:cubicBezTo>
                  <a:cubicBezTo>
                    <a:pt x="957" y="406"/>
                    <a:pt x="957" y="406"/>
                    <a:pt x="957" y="406"/>
                  </a:cubicBezTo>
                  <a:cubicBezTo>
                    <a:pt x="956" y="418"/>
                    <a:pt x="951" y="435"/>
                    <a:pt x="938" y="451"/>
                  </a:cubicBezTo>
                  <a:cubicBezTo>
                    <a:pt x="939" y="452"/>
                    <a:pt x="939" y="452"/>
                    <a:pt x="939" y="452"/>
                  </a:cubicBezTo>
                  <a:cubicBezTo>
                    <a:pt x="953" y="435"/>
                    <a:pt x="960" y="419"/>
                    <a:pt x="961" y="406"/>
                  </a:cubicBezTo>
                  <a:cubicBezTo>
                    <a:pt x="961" y="400"/>
                    <a:pt x="961" y="400"/>
                    <a:pt x="961" y="400"/>
                  </a:cubicBezTo>
                  <a:cubicBezTo>
                    <a:pt x="961" y="397"/>
                    <a:pt x="962" y="393"/>
                    <a:pt x="961" y="389"/>
                  </a:cubicBezTo>
                  <a:cubicBezTo>
                    <a:pt x="960" y="375"/>
                    <a:pt x="954" y="364"/>
                    <a:pt x="944" y="357"/>
                  </a:cubicBezTo>
                  <a:cubicBezTo>
                    <a:pt x="942" y="356"/>
                    <a:pt x="942" y="354"/>
                    <a:pt x="944" y="354"/>
                  </a:cubicBezTo>
                  <a:cubicBezTo>
                    <a:pt x="948" y="353"/>
                    <a:pt x="953" y="351"/>
                    <a:pt x="957" y="348"/>
                  </a:cubicBezTo>
                  <a:cubicBezTo>
                    <a:pt x="977" y="335"/>
                    <a:pt x="975" y="311"/>
                    <a:pt x="974" y="296"/>
                  </a:cubicBezTo>
                  <a:cubicBezTo>
                    <a:pt x="974" y="292"/>
                    <a:pt x="974" y="288"/>
                    <a:pt x="974" y="286"/>
                  </a:cubicBezTo>
                  <a:cubicBezTo>
                    <a:pt x="974" y="286"/>
                    <a:pt x="974" y="286"/>
                    <a:pt x="974" y="286"/>
                  </a:cubicBezTo>
                  <a:cubicBezTo>
                    <a:pt x="974" y="271"/>
                    <a:pt x="974" y="271"/>
                    <a:pt x="974" y="271"/>
                  </a:cubicBezTo>
                  <a:cubicBezTo>
                    <a:pt x="975" y="265"/>
                    <a:pt x="973" y="257"/>
                    <a:pt x="971" y="251"/>
                  </a:cubicBezTo>
                  <a:cubicBezTo>
                    <a:pt x="968" y="240"/>
                    <a:pt x="968" y="240"/>
                    <a:pt x="968" y="240"/>
                  </a:cubicBezTo>
                  <a:cubicBezTo>
                    <a:pt x="965" y="230"/>
                    <a:pt x="965" y="230"/>
                    <a:pt x="965" y="230"/>
                  </a:cubicBezTo>
                  <a:cubicBezTo>
                    <a:pt x="965" y="230"/>
                    <a:pt x="963" y="225"/>
                    <a:pt x="963" y="225"/>
                  </a:cubicBezTo>
                  <a:cubicBezTo>
                    <a:pt x="961" y="220"/>
                    <a:pt x="960" y="217"/>
                    <a:pt x="961" y="212"/>
                  </a:cubicBezTo>
                  <a:cubicBezTo>
                    <a:pt x="962" y="210"/>
                    <a:pt x="964" y="207"/>
                    <a:pt x="967" y="205"/>
                  </a:cubicBezTo>
                  <a:cubicBezTo>
                    <a:pt x="970" y="201"/>
                    <a:pt x="974" y="197"/>
                    <a:pt x="974" y="194"/>
                  </a:cubicBezTo>
                  <a:cubicBezTo>
                    <a:pt x="975" y="176"/>
                    <a:pt x="975" y="176"/>
                    <a:pt x="975" y="176"/>
                  </a:cubicBezTo>
                  <a:cubicBezTo>
                    <a:pt x="976" y="168"/>
                    <a:pt x="976" y="161"/>
                    <a:pt x="977" y="153"/>
                  </a:cubicBezTo>
                  <a:cubicBezTo>
                    <a:pt x="981" y="133"/>
                    <a:pt x="977" y="112"/>
                    <a:pt x="973" y="98"/>
                  </a:cubicBez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97" name="Freeform 564">
              <a:extLst>
                <a:ext uri="{FF2B5EF4-FFF2-40B4-BE49-F238E27FC236}">
                  <a16:creationId xmlns:a16="http://schemas.microsoft.com/office/drawing/2014/main" id="{66045A31-8E2C-0C98-AC9E-88AF8C684ECC}"/>
                </a:ext>
              </a:extLst>
            </p:cNvPr>
            <p:cNvSpPr>
              <a:spLocks/>
            </p:cNvSpPr>
            <p:nvPr/>
          </p:nvSpPr>
          <p:spPr bwMode="auto">
            <a:xfrm>
              <a:off x="4000" y="2690"/>
              <a:ext cx="115" cy="23"/>
            </a:xfrm>
            <a:custGeom>
              <a:avLst/>
              <a:gdLst>
                <a:gd name="T0" fmla="*/ 0 w 38"/>
                <a:gd name="T1" fmla="*/ 0 h 7"/>
                <a:gd name="T2" fmla="*/ 1053 w 38"/>
                <a:gd name="T3" fmla="*/ 250 h 7"/>
                <a:gd name="T4" fmla="*/ 0 w 38"/>
                <a:gd name="T5" fmla="*/ 0 h 7"/>
                <a:gd name="T6" fmla="*/ 0 60000 65536"/>
                <a:gd name="T7" fmla="*/ 0 60000 65536"/>
                <a:gd name="T8" fmla="*/ 0 60000 65536"/>
              </a:gdLst>
              <a:ahLst/>
              <a:cxnLst>
                <a:cxn ang="T6">
                  <a:pos x="T0" y="T1"/>
                </a:cxn>
                <a:cxn ang="T7">
                  <a:pos x="T2" y="T3"/>
                </a:cxn>
                <a:cxn ang="T8">
                  <a:pos x="T4" y="T5"/>
                </a:cxn>
              </a:cxnLst>
              <a:rect l="0" t="0" r="r" b="b"/>
              <a:pathLst>
                <a:path w="38" h="7">
                  <a:moveTo>
                    <a:pt x="0" y="0"/>
                  </a:moveTo>
                  <a:cubicBezTo>
                    <a:pt x="10" y="0"/>
                    <a:pt x="31" y="3"/>
                    <a:pt x="38" y="7"/>
                  </a:cubicBezTo>
                  <a:cubicBezTo>
                    <a:pt x="29" y="6"/>
                    <a:pt x="4" y="1"/>
                    <a:pt x="0" y="0"/>
                  </a:cubicBezTo>
                  <a:close/>
                </a:path>
              </a:pathLst>
            </a:custGeom>
            <a:solidFill>
              <a:srgbClr val="B6AC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98" name="Freeform 565">
              <a:extLst>
                <a:ext uri="{FF2B5EF4-FFF2-40B4-BE49-F238E27FC236}">
                  <a16:creationId xmlns:a16="http://schemas.microsoft.com/office/drawing/2014/main" id="{68C76122-4E92-1DD9-C976-7E173258C7F2}"/>
                </a:ext>
              </a:extLst>
            </p:cNvPr>
            <p:cNvSpPr>
              <a:spLocks noEditPoints="1"/>
            </p:cNvSpPr>
            <p:nvPr/>
          </p:nvSpPr>
          <p:spPr bwMode="auto">
            <a:xfrm>
              <a:off x="3997" y="2687"/>
              <a:ext cx="118" cy="26"/>
            </a:xfrm>
            <a:custGeom>
              <a:avLst/>
              <a:gdLst>
                <a:gd name="T0" fmla="*/ 0 w 39"/>
                <a:gd name="T1" fmla="*/ 33 h 8"/>
                <a:gd name="T2" fmla="*/ 27 w 39"/>
                <a:gd name="T3" fmla="*/ 33 h 8"/>
                <a:gd name="T4" fmla="*/ 1080 w 39"/>
                <a:gd name="T5" fmla="*/ 276 h 8"/>
                <a:gd name="T6" fmla="*/ 1080 w 39"/>
                <a:gd name="T7" fmla="*/ 276 h 8"/>
                <a:gd name="T8" fmla="*/ 1080 w 39"/>
                <a:gd name="T9" fmla="*/ 276 h 8"/>
                <a:gd name="T10" fmla="*/ 27 w 39"/>
                <a:gd name="T11" fmla="*/ 0 h 8"/>
                <a:gd name="T12" fmla="*/ 0 w 39"/>
                <a:gd name="T13" fmla="*/ 33 h 8"/>
                <a:gd name="T14" fmla="*/ 163 w 39"/>
                <a:gd name="T15" fmla="*/ 75 h 8"/>
                <a:gd name="T16" fmla="*/ 971 w 39"/>
                <a:gd name="T17" fmla="*/ 244 h 8"/>
                <a:gd name="T18" fmla="*/ 163 w 39"/>
                <a:gd name="T19" fmla="*/ 75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 h="8">
                  <a:moveTo>
                    <a:pt x="0" y="1"/>
                  </a:moveTo>
                  <a:cubicBezTo>
                    <a:pt x="0" y="1"/>
                    <a:pt x="0" y="1"/>
                    <a:pt x="1" y="1"/>
                  </a:cubicBezTo>
                  <a:cubicBezTo>
                    <a:pt x="5" y="3"/>
                    <a:pt x="30" y="7"/>
                    <a:pt x="39" y="8"/>
                  </a:cubicBezTo>
                  <a:cubicBezTo>
                    <a:pt x="39" y="8"/>
                    <a:pt x="39" y="8"/>
                    <a:pt x="39" y="8"/>
                  </a:cubicBezTo>
                  <a:cubicBezTo>
                    <a:pt x="39" y="8"/>
                    <a:pt x="39" y="8"/>
                    <a:pt x="39" y="8"/>
                  </a:cubicBezTo>
                  <a:cubicBezTo>
                    <a:pt x="33" y="4"/>
                    <a:pt x="11" y="0"/>
                    <a:pt x="1" y="0"/>
                  </a:cubicBezTo>
                  <a:cubicBezTo>
                    <a:pt x="1" y="0"/>
                    <a:pt x="0" y="1"/>
                    <a:pt x="0" y="1"/>
                  </a:cubicBezTo>
                  <a:close/>
                  <a:moveTo>
                    <a:pt x="6" y="2"/>
                  </a:moveTo>
                  <a:cubicBezTo>
                    <a:pt x="15" y="2"/>
                    <a:pt x="28" y="5"/>
                    <a:pt x="35" y="7"/>
                  </a:cubicBezTo>
                  <a:cubicBezTo>
                    <a:pt x="27" y="6"/>
                    <a:pt x="13" y="3"/>
                    <a:pt x="6"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99" name="Freeform 566">
              <a:extLst>
                <a:ext uri="{FF2B5EF4-FFF2-40B4-BE49-F238E27FC236}">
                  <a16:creationId xmlns:a16="http://schemas.microsoft.com/office/drawing/2014/main" id="{729C86A7-18CB-A1DA-CF63-B193E8EF3AD9}"/>
                </a:ext>
              </a:extLst>
            </p:cNvPr>
            <p:cNvSpPr>
              <a:spLocks/>
            </p:cNvSpPr>
            <p:nvPr/>
          </p:nvSpPr>
          <p:spPr bwMode="auto">
            <a:xfrm>
              <a:off x="1932" y="2648"/>
              <a:ext cx="57" cy="33"/>
            </a:xfrm>
            <a:custGeom>
              <a:avLst/>
              <a:gdLst>
                <a:gd name="T0" fmla="*/ 0 w 19"/>
                <a:gd name="T1" fmla="*/ 218 h 10"/>
                <a:gd name="T2" fmla="*/ 405 w 19"/>
                <a:gd name="T3" fmla="*/ 284 h 10"/>
                <a:gd name="T4" fmla="*/ 459 w 19"/>
                <a:gd name="T5" fmla="*/ 76 h 10"/>
                <a:gd name="T6" fmla="*/ 0 w 19"/>
                <a:gd name="T7" fmla="*/ 218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0">
                  <a:moveTo>
                    <a:pt x="0" y="6"/>
                  </a:moveTo>
                  <a:cubicBezTo>
                    <a:pt x="5" y="5"/>
                    <a:pt x="10" y="7"/>
                    <a:pt x="15" y="8"/>
                  </a:cubicBezTo>
                  <a:cubicBezTo>
                    <a:pt x="19" y="10"/>
                    <a:pt x="16" y="4"/>
                    <a:pt x="17" y="2"/>
                  </a:cubicBezTo>
                  <a:cubicBezTo>
                    <a:pt x="17" y="0"/>
                    <a:pt x="6" y="7"/>
                    <a:pt x="0" y="6"/>
                  </a:cubicBezTo>
                  <a:close/>
                </a:path>
              </a:pathLst>
            </a:custGeom>
            <a:solidFill>
              <a:srgbClr val="B6AC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200" name="Freeform 567">
              <a:extLst>
                <a:ext uri="{FF2B5EF4-FFF2-40B4-BE49-F238E27FC236}">
                  <a16:creationId xmlns:a16="http://schemas.microsoft.com/office/drawing/2014/main" id="{442BE8C9-CF10-A1C7-78F0-FE783E3205E1}"/>
                </a:ext>
              </a:extLst>
            </p:cNvPr>
            <p:cNvSpPr>
              <a:spLocks noEditPoints="1"/>
            </p:cNvSpPr>
            <p:nvPr/>
          </p:nvSpPr>
          <p:spPr bwMode="auto">
            <a:xfrm>
              <a:off x="1929" y="2652"/>
              <a:ext cx="57" cy="25"/>
            </a:xfrm>
            <a:custGeom>
              <a:avLst/>
              <a:gdLst>
                <a:gd name="T0" fmla="*/ 378 w 19"/>
                <a:gd name="T1" fmla="*/ 59 h 8"/>
                <a:gd name="T2" fmla="*/ 108 w 19"/>
                <a:gd name="T3" fmla="*/ 128 h 8"/>
                <a:gd name="T4" fmla="*/ 27 w 19"/>
                <a:gd name="T5" fmla="*/ 128 h 8"/>
                <a:gd name="T6" fmla="*/ 0 w 19"/>
                <a:gd name="T7" fmla="*/ 156 h 8"/>
                <a:gd name="T8" fmla="*/ 27 w 19"/>
                <a:gd name="T9" fmla="*/ 156 h 8"/>
                <a:gd name="T10" fmla="*/ 108 w 19"/>
                <a:gd name="T11" fmla="*/ 156 h 8"/>
                <a:gd name="T12" fmla="*/ 432 w 19"/>
                <a:gd name="T13" fmla="*/ 244 h 8"/>
                <a:gd name="T14" fmla="*/ 486 w 19"/>
                <a:gd name="T15" fmla="*/ 244 h 8"/>
                <a:gd name="T16" fmla="*/ 486 w 19"/>
                <a:gd name="T17" fmla="*/ 128 h 8"/>
                <a:gd name="T18" fmla="*/ 486 w 19"/>
                <a:gd name="T19" fmla="*/ 59 h 8"/>
                <a:gd name="T20" fmla="*/ 486 w 19"/>
                <a:gd name="T21" fmla="*/ 28 h 8"/>
                <a:gd name="T22" fmla="*/ 378 w 19"/>
                <a:gd name="T23" fmla="*/ 59 h 8"/>
                <a:gd name="T24" fmla="*/ 378 w 19"/>
                <a:gd name="T25" fmla="*/ 88 h 8"/>
                <a:gd name="T26" fmla="*/ 459 w 19"/>
                <a:gd name="T27" fmla="*/ 59 h 8"/>
                <a:gd name="T28" fmla="*/ 459 w 19"/>
                <a:gd name="T29" fmla="*/ 59 h 8"/>
                <a:gd name="T30" fmla="*/ 486 w 19"/>
                <a:gd name="T31" fmla="*/ 128 h 8"/>
                <a:gd name="T32" fmla="*/ 486 w 19"/>
                <a:gd name="T33" fmla="*/ 184 h 8"/>
                <a:gd name="T34" fmla="*/ 486 w 19"/>
                <a:gd name="T35" fmla="*/ 216 h 8"/>
                <a:gd name="T36" fmla="*/ 432 w 19"/>
                <a:gd name="T37" fmla="*/ 216 h 8"/>
                <a:gd name="T38" fmla="*/ 189 w 19"/>
                <a:gd name="T39" fmla="*/ 156 h 8"/>
                <a:gd name="T40" fmla="*/ 378 w 19"/>
                <a:gd name="T41" fmla="*/ 88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8">
                  <a:moveTo>
                    <a:pt x="14" y="2"/>
                  </a:moveTo>
                  <a:cubicBezTo>
                    <a:pt x="11" y="3"/>
                    <a:pt x="7" y="4"/>
                    <a:pt x="4" y="4"/>
                  </a:cubicBezTo>
                  <a:cubicBezTo>
                    <a:pt x="3" y="4"/>
                    <a:pt x="2" y="4"/>
                    <a:pt x="1" y="4"/>
                  </a:cubicBezTo>
                  <a:cubicBezTo>
                    <a:pt x="0" y="4"/>
                    <a:pt x="0" y="5"/>
                    <a:pt x="0" y="5"/>
                  </a:cubicBezTo>
                  <a:cubicBezTo>
                    <a:pt x="0" y="5"/>
                    <a:pt x="0" y="5"/>
                    <a:pt x="1" y="5"/>
                  </a:cubicBezTo>
                  <a:cubicBezTo>
                    <a:pt x="2" y="6"/>
                    <a:pt x="3" y="6"/>
                    <a:pt x="4" y="5"/>
                  </a:cubicBezTo>
                  <a:cubicBezTo>
                    <a:pt x="8" y="6"/>
                    <a:pt x="12" y="7"/>
                    <a:pt x="16" y="8"/>
                  </a:cubicBezTo>
                  <a:cubicBezTo>
                    <a:pt x="17" y="8"/>
                    <a:pt x="18" y="8"/>
                    <a:pt x="18" y="8"/>
                  </a:cubicBezTo>
                  <a:cubicBezTo>
                    <a:pt x="19" y="7"/>
                    <a:pt x="19" y="5"/>
                    <a:pt x="18" y="4"/>
                  </a:cubicBezTo>
                  <a:cubicBezTo>
                    <a:pt x="18" y="2"/>
                    <a:pt x="18" y="2"/>
                    <a:pt x="18" y="2"/>
                  </a:cubicBezTo>
                  <a:cubicBezTo>
                    <a:pt x="18" y="1"/>
                    <a:pt x="18" y="1"/>
                    <a:pt x="18" y="1"/>
                  </a:cubicBezTo>
                  <a:cubicBezTo>
                    <a:pt x="18" y="0"/>
                    <a:pt x="17" y="1"/>
                    <a:pt x="14" y="2"/>
                  </a:cubicBezTo>
                  <a:close/>
                  <a:moveTo>
                    <a:pt x="14" y="3"/>
                  </a:moveTo>
                  <a:cubicBezTo>
                    <a:pt x="15" y="2"/>
                    <a:pt x="17" y="2"/>
                    <a:pt x="17" y="2"/>
                  </a:cubicBezTo>
                  <a:cubicBezTo>
                    <a:pt x="17" y="2"/>
                    <a:pt x="17" y="2"/>
                    <a:pt x="17" y="2"/>
                  </a:cubicBezTo>
                  <a:cubicBezTo>
                    <a:pt x="17" y="3"/>
                    <a:pt x="18" y="4"/>
                    <a:pt x="18" y="4"/>
                  </a:cubicBezTo>
                  <a:cubicBezTo>
                    <a:pt x="18" y="5"/>
                    <a:pt x="18" y="6"/>
                    <a:pt x="18" y="6"/>
                  </a:cubicBezTo>
                  <a:cubicBezTo>
                    <a:pt x="18" y="7"/>
                    <a:pt x="18" y="7"/>
                    <a:pt x="18" y="7"/>
                  </a:cubicBezTo>
                  <a:cubicBezTo>
                    <a:pt x="17" y="7"/>
                    <a:pt x="17" y="7"/>
                    <a:pt x="16" y="7"/>
                  </a:cubicBezTo>
                  <a:cubicBezTo>
                    <a:pt x="13" y="6"/>
                    <a:pt x="10" y="5"/>
                    <a:pt x="7" y="5"/>
                  </a:cubicBezTo>
                  <a:cubicBezTo>
                    <a:pt x="10" y="4"/>
                    <a:pt x="12" y="3"/>
                    <a:pt x="14"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201" name="Freeform 568">
              <a:extLst>
                <a:ext uri="{FF2B5EF4-FFF2-40B4-BE49-F238E27FC236}">
                  <a16:creationId xmlns:a16="http://schemas.microsoft.com/office/drawing/2014/main" id="{165963DA-6CD1-C819-B5CB-D52FA687405A}"/>
                </a:ext>
              </a:extLst>
            </p:cNvPr>
            <p:cNvSpPr>
              <a:spLocks/>
            </p:cNvSpPr>
            <p:nvPr/>
          </p:nvSpPr>
          <p:spPr bwMode="auto">
            <a:xfrm>
              <a:off x="1799" y="2635"/>
              <a:ext cx="72" cy="23"/>
            </a:xfrm>
            <a:custGeom>
              <a:avLst/>
              <a:gdLst>
                <a:gd name="T0" fmla="*/ 0 w 24"/>
                <a:gd name="T1" fmla="*/ 0 h 7"/>
                <a:gd name="T2" fmla="*/ 648 w 24"/>
                <a:gd name="T3" fmla="*/ 250 h 7"/>
                <a:gd name="T4" fmla="*/ 0 60000 65536"/>
                <a:gd name="T5" fmla="*/ 0 60000 65536"/>
              </a:gdLst>
              <a:ahLst/>
              <a:cxnLst>
                <a:cxn ang="T4">
                  <a:pos x="T0" y="T1"/>
                </a:cxn>
                <a:cxn ang="T5">
                  <a:pos x="T2" y="T3"/>
                </a:cxn>
              </a:cxnLst>
              <a:rect l="0" t="0" r="r" b="b"/>
              <a:pathLst>
                <a:path w="24" h="7">
                  <a:moveTo>
                    <a:pt x="0" y="0"/>
                  </a:moveTo>
                  <a:cubicBezTo>
                    <a:pt x="7" y="5"/>
                    <a:pt x="20" y="7"/>
                    <a:pt x="24" y="7"/>
                  </a:cubicBezTo>
                </a:path>
              </a:pathLst>
            </a:custGeom>
            <a:solidFill>
              <a:srgbClr val="B6AC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202" name="Freeform 569">
              <a:extLst>
                <a:ext uri="{FF2B5EF4-FFF2-40B4-BE49-F238E27FC236}">
                  <a16:creationId xmlns:a16="http://schemas.microsoft.com/office/drawing/2014/main" id="{292A9E08-38FD-1BAA-46C1-14D15AF259C3}"/>
                </a:ext>
              </a:extLst>
            </p:cNvPr>
            <p:cNvSpPr>
              <a:spLocks/>
            </p:cNvSpPr>
            <p:nvPr/>
          </p:nvSpPr>
          <p:spPr bwMode="auto">
            <a:xfrm>
              <a:off x="1799" y="2635"/>
              <a:ext cx="72" cy="26"/>
            </a:xfrm>
            <a:custGeom>
              <a:avLst/>
              <a:gdLst>
                <a:gd name="T0" fmla="*/ 0 w 24"/>
                <a:gd name="T1" fmla="*/ 0 h 8"/>
                <a:gd name="T2" fmla="*/ 0 w 24"/>
                <a:gd name="T3" fmla="*/ 33 h 8"/>
                <a:gd name="T4" fmla="*/ 648 w 24"/>
                <a:gd name="T5" fmla="*/ 276 h 8"/>
                <a:gd name="T6" fmla="*/ 648 w 24"/>
                <a:gd name="T7" fmla="*/ 244 h 8"/>
                <a:gd name="T8" fmla="*/ 648 w 24"/>
                <a:gd name="T9" fmla="*/ 244 h 8"/>
                <a:gd name="T10" fmla="*/ 27 w 24"/>
                <a:gd name="T11" fmla="*/ 0 h 8"/>
                <a:gd name="T12" fmla="*/ 0 w 24"/>
                <a:gd name="T13" fmla="*/ 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8">
                  <a:moveTo>
                    <a:pt x="0" y="0"/>
                  </a:moveTo>
                  <a:cubicBezTo>
                    <a:pt x="0" y="0"/>
                    <a:pt x="0" y="1"/>
                    <a:pt x="0" y="1"/>
                  </a:cubicBezTo>
                  <a:cubicBezTo>
                    <a:pt x="6" y="6"/>
                    <a:pt x="20" y="8"/>
                    <a:pt x="24" y="8"/>
                  </a:cubicBezTo>
                  <a:cubicBezTo>
                    <a:pt x="24" y="8"/>
                    <a:pt x="24" y="8"/>
                    <a:pt x="24" y="7"/>
                  </a:cubicBezTo>
                  <a:cubicBezTo>
                    <a:pt x="24" y="7"/>
                    <a:pt x="24" y="7"/>
                    <a:pt x="24" y="7"/>
                  </a:cubicBezTo>
                  <a:cubicBezTo>
                    <a:pt x="20" y="7"/>
                    <a:pt x="7" y="5"/>
                    <a:pt x="1"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203" name="Freeform 570">
              <a:extLst>
                <a:ext uri="{FF2B5EF4-FFF2-40B4-BE49-F238E27FC236}">
                  <a16:creationId xmlns:a16="http://schemas.microsoft.com/office/drawing/2014/main" id="{EF06195E-A50F-4BDA-37D6-C6CFC02D8DB5}"/>
                </a:ext>
              </a:extLst>
            </p:cNvPr>
            <p:cNvSpPr>
              <a:spLocks/>
            </p:cNvSpPr>
            <p:nvPr/>
          </p:nvSpPr>
          <p:spPr bwMode="auto">
            <a:xfrm>
              <a:off x="2728" y="2941"/>
              <a:ext cx="27" cy="100"/>
            </a:xfrm>
            <a:custGeom>
              <a:avLst/>
              <a:gdLst>
                <a:gd name="T0" fmla="*/ 189 w 9"/>
                <a:gd name="T1" fmla="*/ 1042 h 31"/>
                <a:gd name="T2" fmla="*/ 0 w 9"/>
                <a:gd name="T3" fmla="*/ 0 h 31"/>
                <a:gd name="T4" fmla="*/ 189 w 9"/>
                <a:gd name="T5" fmla="*/ 1042 h 31"/>
                <a:gd name="T6" fmla="*/ 0 60000 65536"/>
                <a:gd name="T7" fmla="*/ 0 60000 65536"/>
                <a:gd name="T8" fmla="*/ 0 60000 65536"/>
              </a:gdLst>
              <a:ahLst/>
              <a:cxnLst>
                <a:cxn ang="T6">
                  <a:pos x="T0" y="T1"/>
                </a:cxn>
                <a:cxn ang="T7">
                  <a:pos x="T2" y="T3"/>
                </a:cxn>
                <a:cxn ang="T8">
                  <a:pos x="T4" y="T5"/>
                </a:cxn>
              </a:cxnLst>
              <a:rect l="0" t="0" r="r" b="b"/>
              <a:pathLst>
                <a:path w="9" h="31">
                  <a:moveTo>
                    <a:pt x="7" y="31"/>
                  </a:moveTo>
                  <a:cubicBezTo>
                    <a:pt x="9" y="18"/>
                    <a:pt x="6" y="7"/>
                    <a:pt x="0" y="0"/>
                  </a:cubicBezTo>
                  <a:cubicBezTo>
                    <a:pt x="1" y="3"/>
                    <a:pt x="7" y="25"/>
                    <a:pt x="7" y="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204" name="Freeform 571">
              <a:extLst>
                <a:ext uri="{FF2B5EF4-FFF2-40B4-BE49-F238E27FC236}">
                  <a16:creationId xmlns:a16="http://schemas.microsoft.com/office/drawing/2014/main" id="{0EC9C17C-69FB-5D10-F51E-6980AA656B95}"/>
                </a:ext>
              </a:extLst>
            </p:cNvPr>
            <p:cNvSpPr>
              <a:spLocks/>
            </p:cNvSpPr>
            <p:nvPr/>
          </p:nvSpPr>
          <p:spPr bwMode="auto">
            <a:xfrm>
              <a:off x="2975" y="2922"/>
              <a:ext cx="36" cy="115"/>
            </a:xfrm>
            <a:custGeom>
              <a:avLst/>
              <a:gdLst>
                <a:gd name="T0" fmla="*/ 0 w 12"/>
                <a:gd name="T1" fmla="*/ 0 h 36"/>
                <a:gd name="T2" fmla="*/ 216 w 12"/>
                <a:gd name="T3" fmla="*/ 1172 h 36"/>
                <a:gd name="T4" fmla="*/ 0 w 12"/>
                <a:gd name="T5" fmla="*/ 0 h 36"/>
                <a:gd name="T6" fmla="*/ 0 60000 65536"/>
                <a:gd name="T7" fmla="*/ 0 60000 65536"/>
                <a:gd name="T8" fmla="*/ 0 60000 65536"/>
              </a:gdLst>
              <a:ahLst/>
              <a:cxnLst>
                <a:cxn ang="T6">
                  <a:pos x="T0" y="T1"/>
                </a:cxn>
                <a:cxn ang="T7">
                  <a:pos x="T2" y="T3"/>
                </a:cxn>
                <a:cxn ang="T8">
                  <a:pos x="T4" y="T5"/>
                </a:cxn>
              </a:cxnLst>
              <a:rect l="0" t="0" r="r" b="b"/>
              <a:pathLst>
                <a:path w="12" h="36">
                  <a:moveTo>
                    <a:pt x="0" y="0"/>
                  </a:moveTo>
                  <a:cubicBezTo>
                    <a:pt x="4" y="4"/>
                    <a:pt x="9" y="9"/>
                    <a:pt x="8" y="36"/>
                  </a:cubicBezTo>
                  <a:cubicBezTo>
                    <a:pt x="10" y="27"/>
                    <a:pt x="12" y="6"/>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205" name="Freeform 572">
              <a:extLst>
                <a:ext uri="{FF2B5EF4-FFF2-40B4-BE49-F238E27FC236}">
                  <a16:creationId xmlns:a16="http://schemas.microsoft.com/office/drawing/2014/main" id="{77E340F4-65DA-58BC-A0BA-056F0A5AC671}"/>
                </a:ext>
              </a:extLst>
            </p:cNvPr>
            <p:cNvSpPr>
              <a:spLocks/>
            </p:cNvSpPr>
            <p:nvPr/>
          </p:nvSpPr>
          <p:spPr bwMode="auto">
            <a:xfrm>
              <a:off x="3044" y="2899"/>
              <a:ext cx="43" cy="58"/>
            </a:xfrm>
            <a:custGeom>
              <a:avLst/>
              <a:gdLst>
                <a:gd name="T0" fmla="*/ 405 w 14"/>
                <a:gd name="T1" fmla="*/ 0 h 18"/>
                <a:gd name="T2" fmla="*/ 0 w 14"/>
                <a:gd name="T3" fmla="*/ 603 h 18"/>
                <a:gd name="T4" fmla="*/ 0 60000 65536"/>
                <a:gd name="T5" fmla="*/ 0 60000 65536"/>
              </a:gdLst>
              <a:ahLst/>
              <a:cxnLst>
                <a:cxn ang="T4">
                  <a:pos x="T0" y="T1"/>
                </a:cxn>
                <a:cxn ang="T5">
                  <a:pos x="T2" y="T3"/>
                </a:cxn>
              </a:cxnLst>
              <a:rect l="0" t="0" r="r" b="b"/>
              <a:pathLst>
                <a:path w="14" h="18">
                  <a:moveTo>
                    <a:pt x="14" y="0"/>
                  </a:moveTo>
                  <a:cubicBezTo>
                    <a:pt x="9" y="2"/>
                    <a:pt x="3" y="12"/>
                    <a:pt x="0" y="1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206" name="Freeform 573">
              <a:extLst>
                <a:ext uri="{FF2B5EF4-FFF2-40B4-BE49-F238E27FC236}">
                  <a16:creationId xmlns:a16="http://schemas.microsoft.com/office/drawing/2014/main" id="{D57405E6-B916-260A-D401-AF66215F76F5}"/>
                </a:ext>
              </a:extLst>
            </p:cNvPr>
            <p:cNvSpPr>
              <a:spLocks/>
            </p:cNvSpPr>
            <p:nvPr/>
          </p:nvSpPr>
          <p:spPr bwMode="auto">
            <a:xfrm>
              <a:off x="2870" y="2545"/>
              <a:ext cx="15" cy="145"/>
            </a:xfrm>
            <a:custGeom>
              <a:avLst/>
              <a:gdLst>
                <a:gd name="T0" fmla="*/ 0 w 5"/>
                <a:gd name="T1" fmla="*/ 0 h 45"/>
                <a:gd name="T2" fmla="*/ 108 w 5"/>
                <a:gd name="T3" fmla="*/ 1505 h 45"/>
                <a:gd name="T4" fmla="*/ 0 60000 65536"/>
                <a:gd name="T5" fmla="*/ 0 60000 65536"/>
              </a:gdLst>
              <a:ahLst/>
              <a:cxnLst>
                <a:cxn ang="T4">
                  <a:pos x="T0" y="T1"/>
                </a:cxn>
                <a:cxn ang="T5">
                  <a:pos x="T2" y="T3"/>
                </a:cxn>
              </a:cxnLst>
              <a:rect l="0" t="0" r="r" b="b"/>
              <a:pathLst>
                <a:path w="5" h="45">
                  <a:moveTo>
                    <a:pt x="0" y="0"/>
                  </a:moveTo>
                  <a:cubicBezTo>
                    <a:pt x="2" y="7"/>
                    <a:pt x="5" y="37"/>
                    <a:pt x="4" y="4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207" name="Freeform 574">
              <a:extLst>
                <a:ext uri="{FF2B5EF4-FFF2-40B4-BE49-F238E27FC236}">
                  <a16:creationId xmlns:a16="http://schemas.microsoft.com/office/drawing/2014/main" id="{4CFC86AF-8A0D-1BFA-52CF-5C3955B4922B}"/>
                </a:ext>
              </a:extLst>
            </p:cNvPr>
            <p:cNvSpPr>
              <a:spLocks/>
            </p:cNvSpPr>
            <p:nvPr/>
          </p:nvSpPr>
          <p:spPr bwMode="auto">
            <a:xfrm>
              <a:off x="2909" y="2545"/>
              <a:ext cx="9" cy="142"/>
            </a:xfrm>
            <a:custGeom>
              <a:avLst/>
              <a:gdLst>
                <a:gd name="T0" fmla="*/ 81 w 3"/>
                <a:gd name="T1" fmla="*/ 0 h 44"/>
                <a:gd name="T2" fmla="*/ 27 w 3"/>
                <a:gd name="T3" fmla="*/ 1478 h 44"/>
                <a:gd name="T4" fmla="*/ 0 60000 65536"/>
                <a:gd name="T5" fmla="*/ 0 60000 65536"/>
              </a:gdLst>
              <a:ahLst/>
              <a:cxnLst>
                <a:cxn ang="T4">
                  <a:pos x="T0" y="T1"/>
                </a:cxn>
                <a:cxn ang="T5">
                  <a:pos x="T2" y="T3"/>
                </a:cxn>
              </a:cxnLst>
              <a:rect l="0" t="0" r="r" b="b"/>
              <a:pathLst>
                <a:path w="3" h="44">
                  <a:moveTo>
                    <a:pt x="3" y="0"/>
                  </a:moveTo>
                  <a:cubicBezTo>
                    <a:pt x="0" y="6"/>
                    <a:pt x="1" y="35"/>
                    <a:pt x="1" y="4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208" name="Freeform 575">
              <a:extLst>
                <a:ext uri="{FF2B5EF4-FFF2-40B4-BE49-F238E27FC236}">
                  <a16:creationId xmlns:a16="http://schemas.microsoft.com/office/drawing/2014/main" id="{CE6B2689-5E61-AF26-183A-9F7BE07F812E}"/>
                </a:ext>
              </a:extLst>
            </p:cNvPr>
            <p:cNvSpPr>
              <a:spLocks noEditPoints="1"/>
            </p:cNvSpPr>
            <p:nvPr/>
          </p:nvSpPr>
          <p:spPr bwMode="auto">
            <a:xfrm>
              <a:off x="2876" y="2697"/>
              <a:ext cx="27" cy="32"/>
            </a:xfrm>
            <a:custGeom>
              <a:avLst/>
              <a:gdLst>
                <a:gd name="T0" fmla="*/ 0 w 9"/>
                <a:gd name="T1" fmla="*/ 163 h 10"/>
                <a:gd name="T2" fmla="*/ 135 w 9"/>
                <a:gd name="T3" fmla="*/ 326 h 10"/>
                <a:gd name="T4" fmla="*/ 243 w 9"/>
                <a:gd name="T5" fmla="*/ 163 h 10"/>
                <a:gd name="T6" fmla="*/ 135 w 9"/>
                <a:gd name="T7" fmla="*/ 0 h 10"/>
                <a:gd name="T8" fmla="*/ 0 w 9"/>
                <a:gd name="T9" fmla="*/ 163 h 10"/>
                <a:gd name="T10" fmla="*/ 27 w 9"/>
                <a:gd name="T11" fmla="*/ 163 h 10"/>
                <a:gd name="T12" fmla="*/ 135 w 9"/>
                <a:gd name="T13" fmla="*/ 32 h 10"/>
                <a:gd name="T14" fmla="*/ 216 w 9"/>
                <a:gd name="T15" fmla="*/ 163 h 10"/>
                <a:gd name="T16" fmla="*/ 135 w 9"/>
                <a:gd name="T17" fmla="*/ 298 h 10"/>
                <a:gd name="T18" fmla="*/ 27 w 9"/>
                <a:gd name="T19" fmla="*/ 163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 h="10">
                  <a:moveTo>
                    <a:pt x="0" y="5"/>
                  </a:moveTo>
                  <a:cubicBezTo>
                    <a:pt x="0" y="8"/>
                    <a:pt x="2" y="10"/>
                    <a:pt x="5" y="10"/>
                  </a:cubicBezTo>
                  <a:cubicBezTo>
                    <a:pt x="7" y="10"/>
                    <a:pt x="9" y="8"/>
                    <a:pt x="9" y="5"/>
                  </a:cubicBezTo>
                  <a:cubicBezTo>
                    <a:pt x="9" y="3"/>
                    <a:pt x="7" y="0"/>
                    <a:pt x="5" y="0"/>
                  </a:cubicBezTo>
                  <a:cubicBezTo>
                    <a:pt x="2" y="0"/>
                    <a:pt x="0" y="3"/>
                    <a:pt x="0" y="5"/>
                  </a:cubicBezTo>
                  <a:close/>
                  <a:moveTo>
                    <a:pt x="1" y="5"/>
                  </a:moveTo>
                  <a:cubicBezTo>
                    <a:pt x="1" y="3"/>
                    <a:pt x="2" y="1"/>
                    <a:pt x="5" y="1"/>
                  </a:cubicBezTo>
                  <a:cubicBezTo>
                    <a:pt x="7" y="1"/>
                    <a:pt x="8" y="3"/>
                    <a:pt x="8" y="5"/>
                  </a:cubicBezTo>
                  <a:cubicBezTo>
                    <a:pt x="8" y="7"/>
                    <a:pt x="7" y="9"/>
                    <a:pt x="5" y="9"/>
                  </a:cubicBezTo>
                  <a:cubicBezTo>
                    <a:pt x="2" y="9"/>
                    <a:pt x="1" y="7"/>
                    <a:pt x="1" y="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209" name="Freeform 576">
              <a:extLst>
                <a:ext uri="{FF2B5EF4-FFF2-40B4-BE49-F238E27FC236}">
                  <a16:creationId xmlns:a16="http://schemas.microsoft.com/office/drawing/2014/main" id="{2B2569B5-1E59-B143-4AEC-07C23B9650F3}"/>
                </a:ext>
              </a:extLst>
            </p:cNvPr>
            <p:cNvSpPr>
              <a:spLocks noEditPoints="1"/>
            </p:cNvSpPr>
            <p:nvPr/>
          </p:nvSpPr>
          <p:spPr bwMode="auto">
            <a:xfrm>
              <a:off x="2903" y="2697"/>
              <a:ext cx="30" cy="32"/>
            </a:xfrm>
            <a:custGeom>
              <a:avLst/>
              <a:gdLst>
                <a:gd name="T0" fmla="*/ 0 w 10"/>
                <a:gd name="T1" fmla="*/ 163 h 10"/>
                <a:gd name="T2" fmla="*/ 135 w 10"/>
                <a:gd name="T3" fmla="*/ 326 h 10"/>
                <a:gd name="T4" fmla="*/ 270 w 10"/>
                <a:gd name="T5" fmla="*/ 163 h 10"/>
                <a:gd name="T6" fmla="*/ 135 w 10"/>
                <a:gd name="T7" fmla="*/ 0 h 10"/>
                <a:gd name="T8" fmla="*/ 0 w 10"/>
                <a:gd name="T9" fmla="*/ 163 h 10"/>
                <a:gd name="T10" fmla="*/ 27 w 10"/>
                <a:gd name="T11" fmla="*/ 163 h 10"/>
                <a:gd name="T12" fmla="*/ 135 w 10"/>
                <a:gd name="T13" fmla="*/ 32 h 10"/>
                <a:gd name="T14" fmla="*/ 243 w 10"/>
                <a:gd name="T15" fmla="*/ 163 h 10"/>
                <a:gd name="T16" fmla="*/ 135 w 10"/>
                <a:gd name="T17" fmla="*/ 298 h 10"/>
                <a:gd name="T18" fmla="*/ 27 w 10"/>
                <a:gd name="T19" fmla="*/ 163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 h="10">
                  <a:moveTo>
                    <a:pt x="0" y="5"/>
                  </a:moveTo>
                  <a:cubicBezTo>
                    <a:pt x="0" y="8"/>
                    <a:pt x="2" y="10"/>
                    <a:pt x="5" y="10"/>
                  </a:cubicBezTo>
                  <a:cubicBezTo>
                    <a:pt x="7" y="10"/>
                    <a:pt x="10" y="8"/>
                    <a:pt x="10" y="5"/>
                  </a:cubicBezTo>
                  <a:cubicBezTo>
                    <a:pt x="10" y="3"/>
                    <a:pt x="7" y="0"/>
                    <a:pt x="5" y="0"/>
                  </a:cubicBezTo>
                  <a:cubicBezTo>
                    <a:pt x="2" y="0"/>
                    <a:pt x="0" y="3"/>
                    <a:pt x="0" y="5"/>
                  </a:cubicBezTo>
                  <a:close/>
                  <a:moveTo>
                    <a:pt x="1" y="5"/>
                  </a:moveTo>
                  <a:cubicBezTo>
                    <a:pt x="1" y="3"/>
                    <a:pt x="3" y="1"/>
                    <a:pt x="5" y="1"/>
                  </a:cubicBezTo>
                  <a:cubicBezTo>
                    <a:pt x="7" y="1"/>
                    <a:pt x="9" y="3"/>
                    <a:pt x="9" y="5"/>
                  </a:cubicBezTo>
                  <a:cubicBezTo>
                    <a:pt x="9" y="7"/>
                    <a:pt x="7" y="9"/>
                    <a:pt x="5" y="9"/>
                  </a:cubicBezTo>
                  <a:cubicBezTo>
                    <a:pt x="3" y="9"/>
                    <a:pt x="1" y="7"/>
                    <a:pt x="1" y="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210" name="Oval 577">
              <a:extLst>
                <a:ext uri="{FF2B5EF4-FFF2-40B4-BE49-F238E27FC236}">
                  <a16:creationId xmlns:a16="http://schemas.microsoft.com/office/drawing/2014/main" id="{45349FB3-AD6A-4C1E-E2C5-4B9C60F2F477}"/>
                </a:ext>
              </a:extLst>
            </p:cNvPr>
            <p:cNvSpPr>
              <a:spLocks noChangeArrowheads="1"/>
            </p:cNvSpPr>
            <p:nvPr/>
          </p:nvSpPr>
          <p:spPr bwMode="auto">
            <a:xfrm>
              <a:off x="2876" y="2700"/>
              <a:ext cx="27" cy="29"/>
            </a:xfrm>
            <a:prstGeom prst="ellipse">
              <a:avLst/>
            </a:prstGeom>
            <a:solidFill>
              <a:srgbClr val="F7BBA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1" name="Oval 578">
              <a:extLst>
                <a:ext uri="{FF2B5EF4-FFF2-40B4-BE49-F238E27FC236}">
                  <a16:creationId xmlns:a16="http://schemas.microsoft.com/office/drawing/2014/main" id="{4D5FF5C1-D5D7-A864-0B80-DB681CEB8B31}"/>
                </a:ext>
              </a:extLst>
            </p:cNvPr>
            <p:cNvSpPr>
              <a:spLocks noChangeArrowheads="1"/>
            </p:cNvSpPr>
            <p:nvPr/>
          </p:nvSpPr>
          <p:spPr bwMode="auto">
            <a:xfrm>
              <a:off x="2885" y="2709"/>
              <a:ext cx="9" cy="7"/>
            </a:xfrm>
            <a:prstGeom prst="ellipse">
              <a:avLst/>
            </a:prstGeom>
            <a:solidFill>
              <a:srgbClr val="6D0D0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2" name="Freeform 579">
              <a:extLst>
                <a:ext uri="{FF2B5EF4-FFF2-40B4-BE49-F238E27FC236}">
                  <a16:creationId xmlns:a16="http://schemas.microsoft.com/office/drawing/2014/main" id="{76CDF636-D035-BDDA-C832-D626BC709FD7}"/>
                </a:ext>
              </a:extLst>
            </p:cNvPr>
            <p:cNvSpPr>
              <a:spLocks noEditPoints="1"/>
            </p:cNvSpPr>
            <p:nvPr/>
          </p:nvSpPr>
          <p:spPr bwMode="auto">
            <a:xfrm>
              <a:off x="2882" y="2706"/>
              <a:ext cx="15" cy="16"/>
            </a:xfrm>
            <a:custGeom>
              <a:avLst/>
              <a:gdLst>
                <a:gd name="T0" fmla="*/ 0 w 5"/>
                <a:gd name="T1" fmla="*/ 61 h 5"/>
                <a:gd name="T2" fmla="*/ 81 w 5"/>
                <a:gd name="T3" fmla="*/ 163 h 5"/>
                <a:gd name="T4" fmla="*/ 135 w 5"/>
                <a:gd name="T5" fmla="*/ 61 h 5"/>
                <a:gd name="T6" fmla="*/ 81 w 5"/>
                <a:gd name="T7" fmla="*/ 0 h 5"/>
                <a:gd name="T8" fmla="*/ 0 w 5"/>
                <a:gd name="T9" fmla="*/ 61 h 5"/>
                <a:gd name="T10" fmla="*/ 54 w 5"/>
                <a:gd name="T11" fmla="*/ 61 h 5"/>
                <a:gd name="T12" fmla="*/ 81 w 5"/>
                <a:gd name="T13" fmla="*/ 61 h 5"/>
                <a:gd name="T14" fmla="*/ 81 w 5"/>
                <a:gd name="T15" fmla="*/ 61 h 5"/>
                <a:gd name="T16" fmla="*/ 81 w 5"/>
                <a:gd name="T17" fmla="*/ 102 h 5"/>
                <a:gd name="T18" fmla="*/ 54 w 5"/>
                <a:gd name="T19" fmla="*/ 61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 h="5">
                  <a:moveTo>
                    <a:pt x="0" y="2"/>
                  </a:moveTo>
                  <a:cubicBezTo>
                    <a:pt x="0" y="4"/>
                    <a:pt x="1" y="5"/>
                    <a:pt x="3" y="5"/>
                  </a:cubicBezTo>
                  <a:cubicBezTo>
                    <a:pt x="4" y="5"/>
                    <a:pt x="5" y="4"/>
                    <a:pt x="5" y="2"/>
                  </a:cubicBezTo>
                  <a:cubicBezTo>
                    <a:pt x="5" y="1"/>
                    <a:pt x="4" y="0"/>
                    <a:pt x="3" y="0"/>
                  </a:cubicBezTo>
                  <a:cubicBezTo>
                    <a:pt x="1" y="0"/>
                    <a:pt x="0" y="1"/>
                    <a:pt x="0" y="2"/>
                  </a:cubicBezTo>
                  <a:close/>
                  <a:moveTo>
                    <a:pt x="2" y="2"/>
                  </a:moveTo>
                  <a:cubicBezTo>
                    <a:pt x="2" y="2"/>
                    <a:pt x="2" y="2"/>
                    <a:pt x="3" y="2"/>
                  </a:cubicBezTo>
                  <a:cubicBezTo>
                    <a:pt x="3" y="2"/>
                    <a:pt x="3" y="2"/>
                    <a:pt x="3" y="2"/>
                  </a:cubicBezTo>
                  <a:cubicBezTo>
                    <a:pt x="3" y="3"/>
                    <a:pt x="3" y="3"/>
                    <a:pt x="3" y="3"/>
                  </a:cubicBezTo>
                  <a:cubicBezTo>
                    <a:pt x="2" y="3"/>
                    <a:pt x="2" y="3"/>
                    <a:pt x="2" y="2"/>
                  </a:cubicBezTo>
                  <a:close/>
                </a:path>
              </a:pathLst>
            </a:custGeom>
            <a:solidFill>
              <a:srgbClr val="6D0D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213" name="Oval 580">
              <a:extLst>
                <a:ext uri="{FF2B5EF4-FFF2-40B4-BE49-F238E27FC236}">
                  <a16:creationId xmlns:a16="http://schemas.microsoft.com/office/drawing/2014/main" id="{0C587604-6E06-8A28-3B02-581B565D48E6}"/>
                </a:ext>
              </a:extLst>
            </p:cNvPr>
            <p:cNvSpPr>
              <a:spLocks noChangeArrowheads="1"/>
            </p:cNvSpPr>
            <p:nvPr/>
          </p:nvSpPr>
          <p:spPr bwMode="auto">
            <a:xfrm>
              <a:off x="2903" y="2700"/>
              <a:ext cx="27" cy="29"/>
            </a:xfrm>
            <a:prstGeom prst="ellipse">
              <a:avLst/>
            </a:prstGeom>
            <a:solidFill>
              <a:srgbClr val="F7BBA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4" name="Oval 581">
              <a:extLst>
                <a:ext uri="{FF2B5EF4-FFF2-40B4-BE49-F238E27FC236}">
                  <a16:creationId xmlns:a16="http://schemas.microsoft.com/office/drawing/2014/main" id="{B98FE1C7-650E-E94F-94E1-6E8A4ED2CF5B}"/>
                </a:ext>
              </a:extLst>
            </p:cNvPr>
            <p:cNvSpPr>
              <a:spLocks noChangeArrowheads="1"/>
            </p:cNvSpPr>
            <p:nvPr/>
          </p:nvSpPr>
          <p:spPr bwMode="auto">
            <a:xfrm>
              <a:off x="2915" y="2709"/>
              <a:ext cx="6" cy="7"/>
            </a:xfrm>
            <a:prstGeom prst="ellipse">
              <a:avLst/>
            </a:prstGeom>
            <a:solidFill>
              <a:srgbClr val="6D0D0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5" name="Freeform 582">
              <a:extLst>
                <a:ext uri="{FF2B5EF4-FFF2-40B4-BE49-F238E27FC236}">
                  <a16:creationId xmlns:a16="http://schemas.microsoft.com/office/drawing/2014/main" id="{FDDE8436-8B80-2C88-B5ED-52F375310867}"/>
                </a:ext>
              </a:extLst>
            </p:cNvPr>
            <p:cNvSpPr>
              <a:spLocks noEditPoints="1"/>
            </p:cNvSpPr>
            <p:nvPr/>
          </p:nvSpPr>
          <p:spPr bwMode="auto">
            <a:xfrm>
              <a:off x="2909" y="2706"/>
              <a:ext cx="15" cy="16"/>
            </a:xfrm>
            <a:custGeom>
              <a:avLst/>
              <a:gdLst>
                <a:gd name="T0" fmla="*/ 0 w 5"/>
                <a:gd name="T1" fmla="*/ 61 h 5"/>
                <a:gd name="T2" fmla="*/ 81 w 5"/>
                <a:gd name="T3" fmla="*/ 163 h 5"/>
                <a:gd name="T4" fmla="*/ 135 w 5"/>
                <a:gd name="T5" fmla="*/ 61 h 5"/>
                <a:gd name="T6" fmla="*/ 81 w 5"/>
                <a:gd name="T7" fmla="*/ 0 h 5"/>
                <a:gd name="T8" fmla="*/ 0 w 5"/>
                <a:gd name="T9" fmla="*/ 61 h 5"/>
                <a:gd name="T10" fmla="*/ 54 w 5"/>
                <a:gd name="T11" fmla="*/ 61 h 5"/>
                <a:gd name="T12" fmla="*/ 81 w 5"/>
                <a:gd name="T13" fmla="*/ 61 h 5"/>
                <a:gd name="T14" fmla="*/ 81 w 5"/>
                <a:gd name="T15" fmla="*/ 61 h 5"/>
                <a:gd name="T16" fmla="*/ 81 w 5"/>
                <a:gd name="T17" fmla="*/ 102 h 5"/>
                <a:gd name="T18" fmla="*/ 54 w 5"/>
                <a:gd name="T19" fmla="*/ 61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 h="5">
                  <a:moveTo>
                    <a:pt x="0" y="2"/>
                  </a:moveTo>
                  <a:cubicBezTo>
                    <a:pt x="0" y="4"/>
                    <a:pt x="1" y="5"/>
                    <a:pt x="3" y="5"/>
                  </a:cubicBezTo>
                  <a:cubicBezTo>
                    <a:pt x="4" y="5"/>
                    <a:pt x="5" y="4"/>
                    <a:pt x="5" y="2"/>
                  </a:cubicBezTo>
                  <a:cubicBezTo>
                    <a:pt x="5" y="1"/>
                    <a:pt x="4" y="0"/>
                    <a:pt x="3" y="0"/>
                  </a:cubicBezTo>
                  <a:cubicBezTo>
                    <a:pt x="1" y="0"/>
                    <a:pt x="0" y="1"/>
                    <a:pt x="0" y="2"/>
                  </a:cubicBezTo>
                  <a:close/>
                  <a:moveTo>
                    <a:pt x="2" y="2"/>
                  </a:moveTo>
                  <a:cubicBezTo>
                    <a:pt x="2" y="2"/>
                    <a:pt x="3" y="2"/>
                    <a:pt x="3" y="2"/>
                  </a:cubicBezTo>
                  <a:cubicBezTo>
                    <a:pt x="3" y="2"/>
                    <a:pt x="3" y="2"/>
                    <a:pt x="3" y="2"/>
                  </a:cubicBezTo>
                  <a:cubicBezTo>
                    <a:pt x="3" y="3"/>
                    <a:pt x="3" y="3"/>
                    <a:pt x="3" y="3"/>
                  </a:cubicBezTo>
                  <a:cubicBezTo>
                    <a:pt x="3" y="3"/>
                    <a:pt x="2" y="3"/>
                    <a:pt x="2" y="2"/>
                  </a:cubicBezTo>
                  <a:close/>
                </a:path>
              </a:pathLst>
            </a:custGeom>
            <a:solidFill>
              <a:srgbClr val="6D0D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216" name="Freeform 583">
              <a:extLst>
                <a:ext uri="{FF2B5EF4-FFF2-40B4-BE49-F238E27FC236}">
                  <a16:creationId xmlns:a16="http://schemas.microsoft.com/office/drawing/2014/main" id="{BFFB53C6-42F5-F0E1-7C8E-A75FD1289806}"/>
                </a:ext>
              </a:extLst>
            </p:cNvPr>
            <p:cNvSpPr>
              <a:spLocks/>
            </p:cNvSpPr>
            <p:nvPr/>
          </p:nvSpPr>
          <p:spPr bwMode="auto">
            <a:xfrm>
              <a:off x="3856" y="2668"/>
              <a:ext cx="126" cy="16"/>
            </a:xfrm>
            <a:custGeom>
              <a:avLst/>
              <a:gdLst>
                <a:gd name="T0" fmla="*/ 0 w 42"/>
                <a:gd name="T1" fmla="*/ 0 h 5"/>
                <a:gd name="T2" fmla="*/ 1134 w 42"/>
                <a:gd name="T3" fmla="*/ 163 h 5"/>
                <a:gd name="T4" fmla="*/ 0 60000 65536"/>
                <a:gd name="T5" fmla="*/ 0 60000 65536"/>
              </a:gdLst>
              <a:ahLst/>
              <a:cxnLst>
                <a:cxn ang="T4">
                  <a:pos x="T0" y="T1"/>
                </a:cxn>
                <a:cxn ang="T5">
                  <a:pos x="T2" y="T3"/>
                </a:cxn>
              </a:cxnLst>
              <a:rect l="0" t="0" r="r" b="b"/>
              <a:pathLst>
                <a:path w="42" h="5">
                  <a:moveTo>
                    <a:pt x="0" y="0"/>
                  </a:moveTo>
                  <a:cubicBezTo>
                    <a:pt x="5" y="0"/>
                    <a:pt x="31" y="0"/>
                    <a:pt x="42"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217" name="Freeform 584">
              <a:extLst>
                <a:ext uri="{FF2B5EF4-FFF2-40B4-BE49-F238E27FC236}">
                  <a16:creationId xmlns:a16="http://schemas.microsoft.com/office/drawing/2014/main" id="{8BBB4913-4717-2979-7EB6-6EDBC93FD158}"/>
                </a:ext>
              </a:extLst>
            </p:cNvPr>
            <p:cNvSpPr>
              <a:spLocks/>
            </p:cNvSpPr>
            <p:nvPr/>
          </p:nvSpPr>
          <p:spPr bwMode="auto">
            <a:xfrm>
              <a:off x="1612" y="2565"/>
              <a:ext cx="166" cy="51"/>
            </a:xfrm>
            <a:custGeom>
              <a:avLst/>
              <a:gdLst>
                <a:gd name="T0" fmla="*/ 0 w 55"/>
                <a:gd name="T1" fmla="*/ 102 h 16"/>
                <a:gd name="T2" fmla="*/ 1512 w 55"/>
                <a:gd name="T3" fmla="*/ 520 h 16"/>
                <a:gd name="T4" fmla="*/ 0 60000 65536"/>
                <a:gd name="T5" fmla="*/ 0 60000 65536"/>
              </a:gdLst>
              <a:ahLst/>
              <a:cxnLst>
                <a:cxn ang="T4">
                  <a:pos x="T0" y="T1"/>
                </a:cxn>
                <a:cxn ang="T5">
                  <a:pos x="T2" y="T3"/>
                </a:cxn>
              </a:cxnLst>
              <a:rect l="0" t="0" r="r" b="b"/>
              <a:pathLst>
                <a:path w="55" h="16">
                  <a:moveTo>
                    <a:pt x="0" y="3"/>
                  </a:moveTo>
                  <a:cubicBezTo>
                    <a:pt x="6" y="0"/>
                    <a:pt x="41" y="9"/>
                    <a:pt x="55" y="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218" name="Freeform 585">
              <a:extLst>
                <a:ext uri="{FF2B5EF4-FFF2-40B4-BE49-F238E27FC236}">
                  <a16:creationId xmlns:a16="http://schemas.microsoft.com/office/drawing/2014/main" id="{3928481A-FBF1-0AEB-5D7F-92AC7DA12799}"/>
                </a:ext>
              </a:extLst>
            </p:cNvPr>
            <p:cNvSpPr>
              <a:spLocks/>
            </p:cNvSpPr>
            <p:nvPr/>
          </p:nvSpPr>
          <p:spPr bwMode="auto">
            <a:xfrm>
              <a:off x="2381" y="2780"/>
              <a:ext cx="238" cy="90"/>
            </a:xfrm>
            <a:custGeom>
              <a:avLst/>
              <a:gdLst>
                <a:gd name="T0" fmla="*/ 0 w 79"/>
                <a:gd name="T1" fmla="*/ 0 h 28"/>
                <a:gd name="T2" fmla="*/ 2160 w 79"/>
                <a:gd name="T3" fmla="*/ 929 h 28"/>
                <a:gd name="T4" fmla="*/ 0 w 79"/>
                <a:gd name="T5" fmla="*/ 0 h 28"/>
                <a:gd name="T6" fmla="*/ 0 60000 65536"/>
                <a:gd name="T7" fmla="*/ 0 60000 65536"/>
                <a:gd name="T8" fmla="*/ 0 60000 65536"/>
              </a:gdLst>
              <a:ahLst/>
              <a:cxnLst>
                <a:cxn ang="T6">
                  <a:pos x="T0" y="T1"/>
                </a:cxn>
                <a:cxn ang="T7">
                  <a:pos x="T2" y="T3"/>
                </a:cxn>
                <a:cxn ang="T8">
                  <a:pos x="T4" y="T5"/>
                </a:cxn>
              </a:cxnLst>
              <a:rect l="0" t="0" r="r" b="b"/>
              <a:pathLst>
                <a:path w="79" h="28">
                  <a:moveTo>
                    <a:pt x="0" y="0"/>
                  </a:moveTo>
                  <a:cubicBezTo>
                    <a:pt x="13" y="9"/>
                    <a:pt x="57" y="26"/>
                    <a:pt x="79" y="28"/>
                  </a:cubicBezTo>
                  <a:cubicBezTo>
                    <a:pt x="69" y="26"/>
                    <a:pt x="7" y="5"/>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219" name="Freeform 586">
              <a:extLst>
                <a:ext uri="{FF2B5EF4-FFF2-40B4-BE49-F238E27FC236}">
                  <a16:creationId xmlns:a16="http://schemas.microsoft.com/office/drawing/2014/main" id="{C3768ECD-5BEE-99EC-288F-3CCB2D54F09D}"/>
                </a:ext>
              </a:extLst>
            </p:cNvPr>
            <p:cNvSpPr>
              <a:spLocks noEditPoints="1"/>
            </p:cNvSpPr>
            <p:nvPr/>
          </p:nvSpPr>
          <p:spPr bwMode="auto">
            <a:xfrm>
              <a:off x="2743" y="3037"/>
              <a:ext cx="72" cy="49"/>
            </a:xfrm>
            <a:custGeom>
              <a:avLst/>
              <a:gdLst>
                <a:gd name="T0" fmla="*/ 297 w 24"/>
                <a:gd name="T1" fmla="*/ 33 h 15"/>
                <a:gd name="T2" fmla="*/ 27 w 24"/>
                <a:gd name="T3" fmla="*/ 170 h 15"/>
                <a:gd name="T4" fmla="*/ 0 w 24"/>
                <a:gd name="T5" fmla="*/ 278 h 15"/>
                <a:gd name="T6" fmla="*/ 0 w 24"/>
                <a:gd name="T7" fmla="*/ 310 h 15"/>
                <a:gd name="T8" fmla="*/ 54 w 24"/>
                <a:gd name="T9" fmla="*/ 415 h 15"/>
                <a:gd name="T10" fmla="*/ 351 w 24"/>
                <a:gd name="T11" fmla="*/ 490 h 15"/>
                <a:gd name="T12" fmla="*/ 621 w 24"/>
                <a:gd name="T13" fmla="*/ 310 h 15"/>
                <a:gd name="T14" fmla="*/ 648 w 24"/>
                <a:gd name="T15" fmla="*/ 212 h 15"/>
                <a:gd name="T16" fmla="*/ 297 w 24"/>
                <a:gd name="T17" fmla="*/ 33 h 15"/>
                <a:gd name="T18" fmla="*/ 81 w 24"/>
                <a:gd name="T19" fmla="*/ 385 h 15"/>
                <a:gd name="T20" fmla="*/ 27 w 24"/>
                <a:gd name="T21" fmla="*/ 310 h 15"/>
                <a:gd name="T22" fmla="*/ 27 w 24"/>
                <a:gd name="T23" fmla="*/ 310 h 15"/>
                <a:gd name="T24" fmla="*/ 54 w 24"/>
                <a:gd name="T25" fmla="*/ 212 h 15"/>
                <a:gd name="T26" fmla="*/ 297 w 24"/>
                <a:gd name="T27" fmla="*/ 75 h 15"/>
                <a:gd name="T28" fmla="*/ 621 w 24"/>
                <a:gd name="T29" fmla="*/ 212 h 15"/>
                <a:gd name="T30" fmla="*/ 594 w 24"/>
                <a:gd name="T31" fmla="*/ 310 h 15"/>
                <a:gd name="T32" fmla="*/ 351 w 24"/>
                <a:gd name="T33" fmla="*/ 448 h 15"/>
                <a:gd name="T34" fmla="*/ 81 w 24"/>
                <a:gd name="T35" fmla="*/ 385 h 15"/>
                <a:gd name="T36" fmla="*/ 0 w 24"/>
                <a:gd name="T37" fmla="*/ 310 h 15"/>
                <a:gd name="T38" fmla="*/ 0 w 24"/>
                <a:gd name="T39" fmla="*/ 310 h 1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4" h="15">
                  <a:moveTo>
                    <a:pt x="11" y="1"/>
                  </a:moveTo>
                  <a:cubicBezTo>
                    <a:pt x="7" y="1"/>
                    <a:pt x="3" y="3"/>
                    <a:pt x="1" y="5"/>
                  </a:cubicBezTo>
                  <a:cubicBezTo>
                    <a:pt x="0" y="6"/>
                    <a:pt x="0" y="7"/>
                    <a:pt x="0" y="8"/>
                  </a:cubicBezTo>
                  <a:cubicBezTo>
                    <a:pt x="0" y="9"/>
                    <a:pt x="0" y="9"/>
                    <a:pt x="0" y="9"/>
                  </a:cubicBezTo>
                  <a:cubicBezTo>
                    <a:pt x="0" y="10"/>
                    <a:pt x="1" y="11"/>
                    <a:pt x="2" y="12"/>
                  </a:cubicBezTo>
                  <a:cubicBezTo>
                    <a:pt x="5" y="14"/>
                    <a:pt x="9" y="15"/>
                    <a:pt x="13" y="14"/>
                  </a:cubicBezTo>
                  <a:cubicBezTo>
                    <a:pt x="17" y="14"/>
                    <a:pt x="21" y="12"/>
                    <a:pt x="23" y="9"/>
                  </a:cubicBezTo>
                  <a:cubicBezTo>
                    <a:pt x="23" y="8"/>
                    <a:pt x="24" y="7"/>
                    <a:pt x="24" y="6"/>
                  </a:cubicBezTo>
                  <a:cubicBezTo>
                    <a:pt x="23" y="2"/>
                    <a:pt x="18" y="0"/>
                    <a:pt x="11" y="1"/>
                  </a:cubicBezTo>
                  <a:close/>
                  <a:moveTo>
                    <a:pt x="3" y="11"/>
                  </a:moveTo>
                  <a:cubicBezTo>
                    <a:pt x="2" y="11"/>
                    <a:pt x="1" y="10"/>
                    <a:pt x="1" y="9"/>
                  </a:cubicBezTo>
                  <a:cubicBezTo>
                    <a:pt x="1" y="9"/>
                    <a:pt x="1" y="9"/>
                    <a:pt x="1" y="9"/>
                  </a:cubicBezTo>
                  <a:cubicBezTo>
                    <a:pt x="1" y="8"/>
                    <a:pt x="1" y="7"/>
                    <a:pt x="2" y="6"/>
                  </a:cubicBezTo>
                  <a:cubicBezTo>
                    <a:pt x="4" y="4"/>
                    <a:pt x="7" y="2"/>
                    <a:pt x="11" y="2"/>
                  </a:cubicBezTo>
                  <a:cubicBezTo>
                    <a:pt x="17" y="1"/>
                    <a:pt x="22" y="3"/>
                    <a:pt x="23" y="6"/>
                  </a:cubicBezTo>
                  <a:cubicBezTo>
                    <a:pt x="23" y="7"/>
                    <a:pt x="22" y="8"/>
                    <a:pt x="22" y="9"/>
                  </a:cubicBezTo>
                  <a:cubicBezTo>
                    <a:pt x="20" y="11"/>
                    <a:pt x="17" y="13"/>
                    <a:pt x="13" y="13"/>
                  </a:cubicBezTo>
                  <a:cubicBezTo>
                    <a:pt x="9" y="14"/>
                    <a:pt x="5" y="13"/>
                    <a:pt x="3" y="11"/>
                  </a:cubicBezTo>
                  <a:close/>
                  <a:moveTo>
                    <a:pt x="0" y="9"/>
                  </a:moveTo>
                  <a:cubicBezTo>
                    <a:pt x="0" y="9"/>
                    <a:pt x="0" y="9"/>
                    <a:pt x="0"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220" name="Freeform 587">
              <a:extLst>
                <a:ext uri="{FF2B5EF4-FFF2-40B4-BE49-F238E27FC236}">
                  <a16:creationId xmlns:a16="http://schemas.microsoft.com/office/drawing/2014/main" id="{7AF6532E-AB2F-A6D0-DFEE-22D219976109}"/>
                </a:ext>
              </a:extLst>
            </p:cNvPr>
            <p:cNvSpPr>
              <a:spLocks noEditPoints="1"/>
            </p:cNvSpPr>
            <p:nvPr/>
          </p:nvSpPr>
          <p:spPr bwMode="auto">
            <a:xfrm>
              <a:off x="2990" y="3034"/>
              <a:ext cx="76" cy="48"/>
            </a:xfrm>
            <a:custGeom>
              <a:avLst/>
              <a:gdLst>
                <a:gd name="T0" fmla="*/ 27 w 25"/>
                <a:gd name="T1" fmla="*/ 195 h 15"/>
                <a:gd name="T2" fmla="*/ 55 w 25"/>
                <a:gd name="T3" fmla="*/ 326 h 15"/>
                <a:gd name="T4" fmla="*/ 304 w 25"/>
                <a:gd name="T5" fmla="*/ 461 h 15"/>
                <a:gd name="T6" fmla="*/ 620 w 25"/>
                <a:gd name="T7" fmla="*/ 390 h 15"/>
                <a:gd name="T8" fmla="*/ 675 w 25"/>
                <a:gd name="T9" fmla="*/ 298 h 15"/>
                <a:gd name="T10" fmla="*/ 675 w 25"/>
                <a:gd name="T11" fmla="*/ 298 h 15"/>
                <a:gd name="T12" fmla="*/ 371 w 25"/>
                <a:gd name="T13" fmla="*/ 32 h 15"/>
                <a:gd name="T14" fmla="*/ 27 w 25"/>
                <a:gd name="T15" fmla="*/ 195 h 15"/>
                <a:gd name="T16" fmla="*/ 304 w 25"/>
                <a:gd name="T17" fmla="*/ 429 h 15"/>
                <a:gd name="T18" fmla="*/ 55 w 25"/>
                <a:gd name="T19" fmla="*/ 298 h 15"/>
                <a:gd name="T20" fmla="*/ 55 w 25"/>
                <a:gd name="T21" fmla="*/ 195 h 15"/>
                <a:gd name="T22" fmla="*/ 371 w 25"/>
                <a:gd name="T23" fmla="*/ 61 h 15"/>
                <a:gd name="T24" fmla="*/ 648 w 25"/>
                <a:gd name="T25" fmla="*/ 298 h 15"/>
                <a:gd name="T26" fmla="*/ 648 w 25"/>
                <a:gd name="T27" fmla="*/ 298 h 15"/>
                <a:gd name="T28" fmla="*/ 593 w 25"/>
                <a:gd name="T29" fmla="*/ 390 h 15"/>
                <a:gd name="T30" fmla="*/ 304 w 25"/>
                <a:gd name="T31" fmla="*/ 429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 h="15">
                  <a:moveTo>
                    <a:pt x="1" y="6"/>
                  </a:moveTo>
                  <a:cubicBezTo>
                    <a:pt x="0" y="7"/>
                    <a:pt x="1" y="8"/>
                    <a:pt x="2" y="10"/>
                  </a:cubicBezTo>
                  <a:cubicBezTo>
                    <a:pt x="3" y="12"/>
                    <a:pt x="7" y="14"/>
                    <a:pt x="11" y="14"/>
                  </a:cubicBezTo>
                  <a:cubicBezTo>
                    <a:pt x="16" y="15"/>
                    <a:pt x="20" y="14"/>
                    <a:pt x="22" y="12"/>
                  </a:cubicBezTo>
                  <a:cubicBezTo>
                    <a:pt x="23" y="12"/>
                    <a:pt x="24" y="10"/>
                    <a:pt x="24" y="9"/>
                  </a:cubicBezTo>
                  <a:cubicBezTo>
                    <a:pt x="24" y="9"/>
                    <a:pt x="24" y="9"/>
                    <a:pt x="24" y="9"/>
                  </a:cubicBezTo>
                  <a:cubicBezTo>
                    <a:pt x="25" y="5"/>
                    <a:pt x="20" y="2"/>
                    <a:pt x="13" y="1"/>
                  </a:cubicBezTo>
                  <a:cubicBezTo>
                    <a:pt x="7" y="0"/>
                    <a:pt x="1" y="2"/>
                    <a:pt x="1" y="6"/>
                  </a:cubicBezTo>
                  <a:close/>
                  <a:moveTo>
                    <a:pt x="11" y="13"/>
                  </a:moveTo>
                  <a:cubicBezTo>
                    <a:pt x="8" y="13"/>
                    <a:pt x="4" y="11"/>
                    <a:pt x="2" y="9"/>
                  </a:cubicBezTo>
                  <a:cubicBezTo>
                    <a:pt x="2" y="8"/>
                    <a:pt x="1" y="7"/>
                    <a:pt x="2" y="6"/>
                  </a:cubicBezTo>
                  <a:cubicBezTo>
                    <a:pt x="2" y="3"/>
                    <a:pt x="7" y="1"/>
                    <a:pt x="13" y="2"/>
                  </a:cubicBezTo>
                  <a:cubicBezTo>
                    <a:pt x="19" y="3"/>
                    <a:pt x="23" y="6"/>
                    <a:pt x="23" y="9"/>
                  </a:cubicBezTo>
                  <a:cubicBezTo>
                    <a:pt x="23" y="9"/>
                    <a:pt x="23" y="9"/>
                    <a:pt x="23" y="9"/>
                  </a:cubicBezTo>
                  <a:cubicBezTo>
                    <a:pt x="23" y="10"/>
                    <a:pt x="22" y="11"/>
                    <a:pt x="21" y="12"/>
                  </a:cubicBezTo>
                  <a:cubicBezTo>
                    <a:pt x="19" y="13"/>
                    <a:pt x="15" y="14"/>
                    <a:pt x="11" y="1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221" name="Freeform 588">
              <a:extLst>
                <a:ext uri="{FF2B5EF4-FFF2-40B4-BE49-F238E27FC236}">
                  <a16:creationId xmlns:a16="http://schemas.microsoft.com/office/drawing/2014/main" id="{95947F34-DB15-417B-B3A9-886904EDF6C7}"/>
                </a:ext>
              </a:extLst>
            </p:cNvPr>
            <p:cNvSpPr>
              <a:spLocks/>
            </p:cNvSpPr>
            <p:nvPr/>
          </p:nvSpPr>
          <p:spPr bwMode="auto">
            <a:xfrm>
              <a:off x="2755" y="2799"/>
              <a:ext cx="136" cy="145"/>
            </a:xfrm>
            <a:custGeom>
              <a:avLst/>
              <a:gdLst>
                <a:gd name="T0" fmla="*/ 520 w 45"/>
                <a:gd name="T1" fmla="*/ 799 h 45"/>
                <a:gd name="T2" fmla="*/ 520 w 45"/>
                <a:gd name="T3" fmla="*/ 841 h 45"/>
                <a:gd name="T4" fmla="*/ 190 w 45"/>
                <a:gd name="T5" fmla="*/ 1340 h 45"/>
                <a:gd name="T6" fmla="*/ 109 w 45"/>
                <a:gd name="T7" fmla="*/ 1369 h 45"/>
                <a:gd name="T8" fmla="*/ 82 w 45"/>
                <a:gd name="T9" fmla="*/ 1369 h 45"/>
                <a:gd name="T10" fmla="*/ 0 w 45"/>
                <a:gd name="T11" fmla="*/ 1340 h 45"/>
                <a:gd name="T12" fmla="*/ 0 w 45"/>
                <a:gd name="T13" fmla="*/ 1340 h 45"/>
                <a:gd name="T14" fmla="*/ 0 w 45"/>
                <a:gd name="T15" fmla="*/ 1369 h 45"/>
                <a:gd name="T16" fmla="*/ 0 w 45"/>
                <a:gd name="T17" fmla="*/ 1369 h 45"/>
                <a:gd name="T18" fmla="*/ 136 w 45"/>
                <a:gd name="T19" fmla="*/ 1505 h 45"/>
                <a:gd name="T20" fmla="*/ 695 w 45"/>
                <a:gd name="T21" fmla="*/ 934 h 45"/>
                <a:gd name="T22" fmla="*/ 1215 w 45"/>
                <a:gd name="T23" fmla="*/ 271 h 45"/>
                <a:gd name="T24" fmla="*/ 1215 w 45"/>
                <a:gd name="T25" fmla="*/ 238 h 45"/>
                <a:gd name="T26" fmla="*/ 1215 w 45"/>
                <a:gd name="T27" fmla="*/ 238 h 45"/>
                <a:gd name="T28" fmla="*/ 668 w 45"/>
                <a:gd name="T29" fmla="*/ 902 h 45"/>
                <a:gd name="T30" fmla="*/ 136 w 45"/>
                <a:gd name="T31" fmla="*/ 1476 h 45"/>
                <a:gd name="T32" fmla="*/ 27 w 45"/>
                <a:gd name="T33" fmla="*/ 1369 h 45"/>
                <a:gd name="T34" fmla="*/ 82 w 45"/>
                <a:gd name="T35" fmla="*/ 1369 h 45"/>
                <a:gd name="T36" fmla="*/ 109 w 45"/>
                <a:gd name="T37" fmla="*/ 1402 h 45"/>
                <a:gd name="T38" fmla="*/ 221 w 45"/>
                <a:gd name="T39" fmla="*/ 1369 h 45"/>
                <a:gd name="T40" fmla="*/ 547 w 45"/>
                <a:gd name="T41" fmla="*/ 841 h 45"/>
                <a:gd name="T42" fmla="*/ 547 w 45"/>
                <a:gd name="T43" fmla="*/ 799 h 45"/>
                <a:gd name="T44" fmla="*/ 1242 w 45"/>
                <a:gd name="T45" fmla="*/ 61 h 45"/>
                <a:gd name="T46" fmla="*/ 1242 w 45"/>
                <a:gd name="T47" fmla="*/ 61 h 45"/>
                <a:gd name="T48" fmla="*/ 1242 w 45"/>
                <a:gd name="T49" fmla="*/ 32 h 45"/>
                <a:gd name="T50" fmla="*/ 520 w 45"/>
                <a:gd name="T51" fmla="*/ 799 h 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5" h="45">
                  <a:moveTo>
                    <a:pt x="19" y="24"/>
                  </a:moveTo>
                  <a:cubicBezTo>
                    <a:pt x="19" y="25"/>
                    <a:pt x="19" y="25"/>
                    <a:pt x="19" y="25"/>
                  </a:cubicBezTo>
                  <a:cubicBezTo>
                    <a:pt x="15" y="31"/>
                    <a:pt x="11" y="38"/>
                    <a:pt x="7" y="40"/>
                  </a:cubicBezTo>
                  <a:cubicBezTo>
                    <a:pt x="6" y="41"/>
                    <a:pt x="5" y="41"/>
                    <a:pt x="4" y="41"/>
                  </a:cubicBezTo>
                  <a:cubicBezTo>
                    <a:pt x="3" y="41"/>
                    <a:pt x="3" y="41"/>
                    <a:pt x="3" y="41"/>
                  </a:cubicBezTo>
                  <a:cubicBezTo>
                    <a:pt x="0" y="40"/>
                    <a:pt x="0" y="40"/>
                    <a:pt x="0" y="40"/>
                  </a:cubicBezTo>
                  <a:cubicBezTo>
                    <a:pt x="0" y="40"/>
                    <a:pt x="0" y="40"/>
                    <a:pt x="0" y="40"/>
                  </a:cubicBezTo>
                  <a:cubicBezTo>
                    <a:pt x="0" y="40"/>
                    <a:pt x="0" y="40"/>
                    <a:pt x="0" y="41"/>
                  </a:cubicBezTo>
                  <a:cubicBezTo>
                    <a:pt x="0" y="41"/>
                    <a:pt x="0" y="41"/>
                    <a:pt x="0" y="41"/>
                  </a:cubicBezTo>
                  <a:cubicBezTo>
                    <a:pt x="1" y="44"/>
                    <a:pt x="2" y="45"/>
                    <a:pt x="5" y="45"/>
                  </a:cubicBezTo>
                  <a:cubicBezTo>
                    <a:pt x="13" y="45"/>
                    <a:pt x="19" y="38"/>
                    <a:pt x="25" y="28"/>
                  </a:cubicBezTo>
                  <a:cubicBezTo>
                    <a:pt x="31" y="18"/>
                    <a:pt x="38" y="7"/>
                    <a:pt x="44" y="8"/>
                  </a:cubicBezTo>
                  <a:cubicBezTo>
                    <a:pt x="44" y="8"/>
                    <a:pt x="44" y="8"/>
                    <a:pt x="44" y="7"/>
                  </a:cubicBezTo>
                  <a:cubicBezTo>
                    <a:pt x="44" y="7"/>
                    <a:pt x="44" y="7"/>
                    <a:pt x="44" y="7"/>
                  </a:cubicBezTo>
                  <a:cubicBezTo>
                    <a:pt x="37" y="6"/>
                    <a:pt x="30" y="17"/>
                    <a:pt x="24" y="27"/>
                  </a:cubicBezTo>
                  <a:cubicBezTo>
                    <a:pt x="18" y="37"/>
                    <a:pt x="12" y="44"/>
                    <a:pt x="5" y="44"/>
                  </a:cubicBezTo>
                  <a:cubicBezTo>
                    <a:pt x="3" y="44"/>
                    <a:pt x="2" y="44"/>
                    <a:pt x="1" y="41"/>
                  </a:cubicBezTo>
                  <a:cubicBezTo>
                    <a:pt x="2" y="41"/>
                    <a:pt x="3" y="41"/>
                    <a:pt x="3" y="41"/>
                  </a:cubicBezTo>
                  <a:cubicBezTo>
                    <a:pt x="3" y="42"/>
                    <a:pt x="4" y="42"/>
                    <a:pt x="4" y="42"/>
                  </a:cubicBezTo>
                  <a:cubicBezTo>
                    <a:pt x="5" y="43"/>
                    <a:pt x="8" y="41"/>
                    <a:pt x="8" y="41"/>
                  </a:cubicBezTo>
                  <a:cubicBezTo>
                    <a:pt x="11" y="38"/>
                    <a:pt x="16" y="31"/>
                    <a:pt x="20" y="25"/>
                  </a:cubicBezTo>
                  <a:cubicBezTo>
                    <a:pt x="20" y="24"/>
                    <a:pt x="20" y="24"/>
                    <a:pt x="20" y="24"/>
                  </a:cubicBezTo>
                  <a:cubicBezTo>
                    <a:pt x="27" y="13"/>
                    <a:pt x="35" y="1"/>
                    <a:pt x="45" y="2"/>
                  </a:cubicBezTo>
                  <a:cubicBezTo>
                    <a:pt x="45" y="2"/>
                    <a:pt x="45" y="2"/>
                    <a:pt x="45" y="2"/>
                  </a:cubicBezTo>
                  <a:cubicBezTo>
                    <a:pt x="45" y="1"/>
                    <a:pt x="45" y="1"/>
                    <a:pt x="45" y="1"/>
                  </a:cubicBezTo>
                  <a:cubicBezTo>
                    <a:pt x="34" y="0"/>
                    <a:pt x="27" y="12"/>
                    <a:pt x="19" y="2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222" name="Freeform 589">
              <a:extLst>
                <a:ext uri="{FF2B5EF4-FFF2-40B4-BE49-F238E27FC236}">
                  <a16:creationId xmlns:a16="http://schemas.microsoft.com/office/drawing/2014/main" id="{9D8B5E87-6886-7646-3698-AB56780E9FFE}"/>
                </a:ext>
              </a:extLst>
            </p:cNvPr>
            <p:cNvSpPr>
              <a:spLocks/>
            </p:cNvSpPr>
            <p:nvPr/>
          </p:nvSpPr>
          <p:spPr bwMode="auto">
            <a:xfrm>
              <a:off x="2915" y="2799"/>
              <a:ext cx="145" cy="139"/>
            </a:xfrm>
            <a:custGeom>
              <a:avLst/>
              <a:gdLst>
                <a:gd name="T0" fmla="*/ 27 w 48"/>
                <a:gd name="T1" fmla="*/ 32 h 43"/>
                <a:gd name="T2" fmla="*/ 0 w 48"/>
                <a:gd name="T3" fmla="*/ 61 h 43"/>
                <a:gd name="T4" fmla="*/ 27 w 48"/>
                <a:gd name="T5" fmla="*/ 61 h 43"/>
                <a:gd name="T6" fmla="*/ 695 w 48"/>
                <a:gd name="T7" fmla="*/ 773 h 43"/>
                <a:gd name="T8" fmla="*/ 1021 w 48"/>
                <a:gd name="T9" fmla="*/ 1316 h 43"/>
                <a:gd name="T10" fmla="*/ 1242 w 48"/>
                <a:gd name="T11" fmla="*/ 1287 h 43"/>
                <a:gd name="T12" fmla="*/ 1269 w 48"/>
                <a:gd name="T13" fmla="*/ 1287 h 43"/>
                <a:gd name="T14" fmla="*/ 1106 w 48"/>
                <a:gd name="T15" fmla="*/ 1422 h 43"/>
                <a:gd name="T16" fmla="*/ 574 w 48"/>
                <a:gd name="T17" fmla="*/ 879 h 43"/>
                <a:gd name="T18" fmla="*/ 27 w 48"/>
                <a:gd name="T19" fmla="*/ 239 h 43"/>
                <a:gd name="T20" fmla="*/ 27 w 48"/>
                <a:gd name="T21" fmla="*/ 239 h 43"/>
                <a:gd name="T22" fmla="*/ 54 w 48"/>
                <a:gd name="T23" fmla="*/ 272 h 43"/>
                <a:gd name="T24" fmla="*/ 547 w 48"/>
                <a:gd name="T25" fmla="*/ 908 h 43"/>
                <a:gd name="T26" fmla="*/ 1106 w 48"/>
                <a:gd name="T27" fmla="*/ 1451 h 43"/>
                <a:gd name="T28" fmla="*/ 1296 w 48"/>
                <a:gd name="T29" fmla="*/ 1287 h 43"/>
                <a:gd name="T30" fmla="*/ 1296 w 48"/>
                <a:gd name="T31" fmla="*/ 1254 h 43"/>
                <a:gd name="T32" fmla="*/ 1296 w 48"/>
                <a:gd name="T33" fmla="*/ 1254 h 43"/>
                <a:gd name="T34" fmla="*/ 1242 w 48"/>
                <a:gd name="T35" fmla="*/ 1287 h 43"/>
                <a:gd name="T36" fmla="*/ 1048 w 48"/>
                <a:gd name="T37" fmla="*/ 1287 h 43"/>
                <a:gd name="T38" fmla="*/ 722 w 48"/>
                <a:gd name="T39" fmla="*/ 773 h 43"/>
                <a:gd name="T40" fmla="*/ 27 w 48"/>
                <a:gd name="T41" fmla="*/ 32 h 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43">
                  <a:moveTo>
                    <a:pt x="1" y="1"/>
                  </a:moveTo>
                  <a:cubicBezTo>
                    <a:pt x="1" y="1"/>
                    <a:pt x="0" y="1"/>
                    <a:pt x="0" y="2"/>
                  </a:cubicBezTo>
                  <a:cubicBezTo>
                    <a:pt x="0" y="2"/>
                    <a:pt x="1" y="2"/>
                    <a:pt x="1" y="2"/>
                  </a:cubicBezTo>
                  <a:cubicBezTo>
                    <a:pt x="11" y="1"/>
                    <a:pt x="18" y="12"/>
                    <a:pt x="25" y="23"/>
                  </a:cubicBezTo>
                  <a:cubicBezTo>
                    <a:pt x="29" y="29"/>
                    <a:pt x="34" y="36"/>
                    <a:pt x="37" y="39"/>
                  </a:cubicBezTo>
                  <a:cubicBezTo>
                    <a:pt x="38" y="39"/>
                    <a:pt x="43" y="41"/>
                    <a:pt x="45" y="38"/>
                  </a:cubicBezTo>
                  <a:cubicBezTo>
                    <a:pt x="45" y="38"/>
                    <a:pt x="46" y="38"/>
                    <a:pt x="46" y="38"/>
                  </a:cubicBezTo>
                  <a:cubicBezTo>
                    <a:pt x="45" y="41"/>
                    <a:pt x="43" y="42"/>
                    <a:pt x="40" y="42"/>
                  </a:cubicBezTo>
                  <a:cubicBezTo>
                    <a:pt x="33" y="42"/>
                    <a:pt x="27" y="36"/>
                    <a:pt x="21" y="26"/>
                  </a:cubicBezTo>
                  <a:cubicBezTo>
                    <a:pt x="15" y="17"/>
                    <a:pt x="8" y="6"/>
                    <a:pt x="1" y="7"/>
                  </a:cubicBezTo>
                  <a:cubicBezTo>
                    <a:pt x="1" y="7"/>
                    <a:pt x="1" y="7"/>
                    <a:pt x="1" y="7"/>
                  </a:cubicBezTo>
                  <a:cubicBezTo>
                    <a:pt x="1" y="8"/>
                    <a:pt x="1" y="8"/>
                    <a:pt x="2" y="8"/>
                  </a:cubicBezTo>
                  <a:cubicBezTo>
                    <a:pt x="8" y="7"/>
                    <a:pt x="14" y="18"/>
                    <a:pt x="20" y="27"/>
                  </a:cubicBezTo>
                  <a:cubicBezTo>
                    <a:pt x="27" y="37"/>
                    <a:pt x="33" y="43"/>
                    <a:pt x="40" y="43"/>
                  </a:cubicBezTo>
                  <a:cubicBezTo>
                    <a:pt x="44" y="43"/>
                    <a:pt x="46" y="41"/>
                    <a:pt x="47" y="38"/>
                  </a:cubicBezTo>
                  <a:cubicBezTo>
                    <a:pt x="48" y="37"/>
                    <a:pt x="48" y="37"/>
                    <a:pt x="47" y="37"/>
                  </a:cubicBezTo>
                  <a:cubicBezTo>
                    <a:pt x="47" y="37"/>
                    <a:pt x="47" y="37"/>
                    <a:pt x="47" y="37"/>
                  </a:cubicBezTo>
                  <a:cubicBezTo>
                    <a:pt x="45" y="38"/>
                    <a:pt x="45" y="38"/>
                    <a:pt x="45" y="38"/>
                  </a:cubicBezTo>
                  <a:cubicBezTo>
                    <a:pt x="43" y="40"/>
                    <a:pt x="39" y="38"/>
                    <a:pt x="38" y="38"/>
                  </a:cubicBezTo>
                  <a:cubicBezTo>
                    <a:pt x="34" y="35"/>
                    <a:pt x="30" y="29"/>
                    <a:pt x="26" y="23"/>
                  </a:cubicBezTo>
                  <a:cubicBezTo>
                    <a:pt x="19" y="11"/>
                    <a:pt x="11" y="0"/>
                    <a:pt x="1"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223" name="Freeform 590">
              <a:extLst>
                <a:ext uri="{FF2B5EF4-FFF2-40B4-BE49-F238E27FC236}">
                  <a16:creationId xmlns:a16="http://schemas.microsoft.com/office/drawing/2014/main" id="{4F2C559C-D390-851F-2308-5D7AEB98877A}"/>
                </a:ext>
              </a:extLst>
            </p:cNvPr>
            <p:cNvSpPr>
              <a:spLocks/>
            </p:cNvSpPr>
            <p:nvPr/>
          </p:nvSpPr>
          <p:spPr bwMode="auto">
            <a:xfrm>
              <a:off x="3201" y="1590"/>
              <a:ext cx="1152" cy="1454"/>
            </a:xfrm>
            <a:custGeom>
              <a:avLst/>
              <a:gdLst>
                <a:gd name="T0" fmla="*/ 9457 w 382"/>
                <a:gd name="T1" fmla="*/ 11786 h 452"/>
                <a:gd name="T2" fmla="*/ 10287 w 382"/>
                <a:gd name="T3" fmla="*/ 9519 h 452"/>
                <a:gd name="T4" fmla="*/ 10039 w 382"/>
                <a:gd name="T5" fmla="*/ 7656 h 452"/>
                <a:gd name="T6" fmla="*/ 10287 w 382"/>
                <a:gd name="T7" fmla="*/ 6456 h 452"/>
                <a:gd name="T8" fmla="*/ 9958 w 382"/>
                <a:gd name="T9" fmla="*/ 2194 h 452"/>
                <a:gd name="T10" fmla="*/ 9322 w 382"/>
                <a:gd name="T11" fmla="*/ 1232 h 452"/>
                <a:gd name="T12" fmla="*/ 9186 w 382"/>
                <a:gd name="T13" fmla="*/ 798 h 452"/>
                <a:gd name="T14" fmla="*/ 8776 w 382"/>
                <a:gd name="T15" fmla="*/ 1592 h 452"/>
                <a:gd name="T16" fmla="*/ 6885 w 382"/>
                <a:gd name="T17" fmla="*/ 3995 h 452"/>
                <a:gd name="T18" fmla="*/ 8911 w 382"/>
                <a:gd name="T19" fmla="*/ 1563 h 452"/>
                <a:gd name="T20" fmla="*/ 9596 w 382"/>
                <a:gd name="T21" fmla="*/ 1830 h 452"/>
                <a:gd name="T22" fmla="*/ 10205 w 382"/>
                <a:gd name="T23" fmla="*/ 5826 h 452"/>
                <a:gd name="T24" fmla="*/ 9876 w 382"/>
                <a:gd name="T25" fmla="*/ 7524 h 452"/>
                <a:gd name="T26" fmla="*/ 10178 w 382"/>
                <a:gd name="T27" fmla="*/ 9023 h 452"/>
                <a:gd name="T28" fmla="*/ 8203 w 382"/>
                <a:gd name="T29" fmla="*/ 11455 h 452"/>
                <a:gd name="T30" fmla="*/ 5648 w 382"/>
                <a:gd name="T31" fmla="*/ 10854 h 452"/>
                <a:gd name="T32" fmla="*/ 5293 w 382"/>
                <a:gd name="T33" fmla="*/ 8888 h 452"/>
                <a:gd name="T34" fmla="*/ 5293 w 382"/>
                <a:gd name="T35" fmla="*/ 9882 h 452"/>
                <a:gd name="T36" fmla="*/ 4138 w 382"/>
                <a:gd name="T37" fmla="*/ 11651 h 452"/>
                <a:gd name="T38" fmla="*/ 5211 w 382"/>
                <a:gd name="T39" fmla="*/ 9519 h 452"/>
                <a:gd name="T40" fmla="*/ 4692 w 382"/>
                <a:gd name="T41" fmla="*/ 5330 h 452"/>
                <a:gd name="T42" fmla="*/ 4219 w 382"/>
                <a:gd name="T43" fmla="*/ 4262 h 452"/>
                <a:gd name="T44" fmla="*/ 5075 w 382"/>
                <a:gd name="T45" fmla="*/ 9551 h 452"/>
                <a:gd name="T46" fmla="*/ 3755 w 382"/>
                <a:gd name="T47" fmla="*/ 11487 h 452"/>
                <a:gd name="T48" fmla="*/ 3537 w 382"/>
                <a:gd name="T49" fmla="*/ 10255 h 452"/>
                <a:gd name="T50" fmla="*/ 3019 w 382"/>
                <a:gd name="T51" fmla="*/ 8785 h 452"/>
                <a:gd name="T52" fmla="*/ 2666 w 382"/>
                <a:gd name="T53" fmla="*/ 7222 h 452"/>
                <a:gd name="T54" fmla="*/ 2802 w 382"/>
                <a:gd name="T55" fmla="*/ 8094 h 452"/>
                <a:gd name="T56" fmla="*/ 2192 w 382"/>
                <a:gd name="T57" fmla="*/ 7762 h 452"/>
                <a:gd name="T58" fmla="*/ 3182 w 382"/>
                <a:gd name="T59" fmla="*/ 9281 h 452"/>
                <a:gd name="T60" fmla="*/ 3537 w 382"/>
                <a:gd name="T61" fmla="*/ 10886 h 452"/>
                <a:gd name="T62" fmla="*/ 3429 w 382"/>
                <a:gd name="T63" fmla="*/ 11619 h 452"/>
                <a:gd name="T64" fmla="*/ 2518 w 382"/>
                <a:gd name="T65" fmla="*/ 10854 h 452"/>
                <a:gd name="T66" fmla="*/ 2274 w 382"/>
                <a:gd name="T67" fmla="*/ 9985 h 452"/>
                <a:gd name="T68" fmla="*/ 2084 w 382"/>
                <a:gd name="T69" fmla="*/ 8920 h 452"/>
                <a:gd name="T70" fmla="*/ 1918 w 382"/>
                <a:gd name="T71" fmla="*/ 8528 h 452"/>
                <a:gd name="T72" fmla="*/ 1565 w 382"/>
                <a:gd name="T73" fmla="*/ 7090 h 452"/>
                <a:gd name="T74" fmla="*/ 1345 w 382"/>
                <a:gd name="T75" fmla="*/ 6125 h 452"/>
                <a:gd name="T76" fmla="*/ 1209 w 382"/>
                <a:gd name="T77" fmla="*/ 5330 h 452"/>
                <a:gd name="T78" fmla="*/ 1372 w 382"/>
                <a:gd name="T79" fmla="*/ 6456 h 452"/>
                <a:gd name="T80" fmla="*/ 1647 w 382"/>
                <a:gd name="T81" fmla="*/ 7627 h 452"/>
                <a:gd name="T82" fmla="*/ 1538 w 382"/>
                <a:gd name="T83" fmla="*/ 7720 h 452"/>
                <a:gd name="T84" fmla="*/ 763 w 382"/>
                <a:gd name="T85" fmla="*/ 6694 h 452"/>
                <a:gd name="T86" fmla="*/ 1484 w 382"/>
                <a:gd name="T87" fmla="*/ 7791 h 452"/>
                <a:gd name="T88" fmla="*/ 2030 w 382"/>
                <a:gd name="T89" fmla="*/ 8991 h 452"/>
                <a:gd name="T90" fmla="*/ 2220 w 382"/>
                <a:gd name="T91" fmla="*/ 10017 h 452"/>
                <a:gd name="T92" fmla="*/ 2437 w 382"/>
                <a:gd name="T93" fmla="*/ 10886 h 452"/>
                <a:gd name="T94" fmla="*/ 2747 w 382"/>
                <a:gd name="T95" fmla="*/ 11786 h 452"/>
                <a:gd name="T96" fmla="*/ 1236 w 382"/>
                <a:gd name="T97" fmla="*/ 11320 h 452"/>
                <a:gd name="T98" fmla="*/ 1019 w 382"/>
                <a:gd name="T99" fmla="*/ 10017 h 452"/>
                <a:gd name="T100" fmla="*/ 1019 w 382"/>
                <a:gd name="T101" fmla="*/ 8187 h 452"/>
                <a:gd name="T102" fmla="*/ 844 w 382"/>
                <a:gd name="T103" fmla="*/ 9654 h 452"/>
                <a:gd name="T104" fmla="*/ 383 w 382"/>
                <a:gd name="T105" fmla="*/ 8155 h 452"/>
                <a:gd name="T106" fmla="*/ 546 w 382"/>
                <a:gd name="T107" fmla="*/ 9023 h 452"/>
                <a:gd name="T108" fmla="*/ 992 w 382"/>
                <a:gd name="T109" fmla="*/ 10287 h 452"/>
                <a:gd name="T110" fmla="*/ 1399 w 382"/>
                <a:gd name="T111" fmla="*/ 12449 h 452"/>
                <a:gd name="T112" fmla="*/ 992 w 382"/>
                <a:gd name="T113" fmla="*/ 13080 h 452"/>
                <a:gd name="T114" fmla="*/ 5075 w 382"/>
                <a:gd name="T115" fmla="*/ 11651 h 452"/>
                <a:gd name="T116" fmla="*/ 8366 w 382"/>
                <a:gd name="T117" fmla="*/ 11786 h 452"/>
                <a:gd name="T118" fmla="*/ 9822 w 382"/>
                <a:gd name="T119" fmla="*/ 13318 h 452"/>
                <a:gd name="T120" fmla="*/ 9931 w 382"/>
                <a:gd name="T121" fmla="*/ 13514 h 45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82" h="452">
                  <a:moveTo>
                    <a:pt x="362" y="400"/>
                  </a:moveTo>
                  <a:cubicBezTo>
                    <a:pt x="362" y="397"/>
                    <a:pt x="363" y="393"/>
                    <a:pt x="362" y="389"/>
                  </a:cubicBezTo>
                  <a:cubicBezTo>
                    <a:pt x="361" y="375"/>
                    <a:pt x="355" y="364"/>
                    <a:pt x="345" y="357"/>
                  </a:cubicBezTo>
                  <a:cubicBezTo>
                    <a:pt x="343" y="356"/>
                    <a:pt x="343" y="354"/>
                    <a:pt x="345" y="354"/>
                  </a:cubicBezTo>
                  <a:cubicBezTo>
                    <a:pt x="349" y="353"/>
                    <a:pt x="354" y="351"/>
                    <a:pt x="358" y="348"/>
                  </a:cubicBezTo>
                  <a:cubicBezTo>
                    <a:pt x="378" y="335"/>
                    <a:pt x="376" y="311"/>
                    <a:pt x="375" y="296"/>
                  </a:cubicBezTo>
                  <a:cubicBezTo>
                    <a:pt x="375" y="292"/>
                    <a:pt x="375" y="288"/>
                    <a:pt x="375" y="286"/>
                  </a:cubicBezTo>
                  <a:cubicBezTo>
                    <a:pt x="375" y="286"/>
                    <a:pt x="375" y="286"/>
                    <a:pt x="375" y="286"/>
                  </a:cubicBezTo>
                  <a:cubicBezTo>
                    <a:pt x="375" y="271"/>
                    <a:pt x="375" y="271"/>
                    <a:pt x="375" y="271"/>
                  </a:cubicBezTo>
                  <a:cubicBezTo>
                    <a:pt x="376" y="265"/>
                    <a:pt x="374" y="257"/>
                    <a:pt x="372" y="251"/>
                  </a:cubicBezTo>
                  <a:cubicBezTo>
                    <a:pt x="369" y="240"/>
                    <a:pt x="369" y="240"/>
                    <a:pt x="369" y="240"/>
                  </a:cubicBezTo>
                  <a:cubicBezTo>
                    <a:pt x="366" y="230"/>
                    <a:pt x="366" y="230"/>
                    <a:pt x="366" y="230"/>
                  </a:cubicBezTo>
                  <a:cubicBezTo>
                    <a:pt x="366" y="230"/>
                    <a:pt x="364" y="225"/>
                    <a:pt x="364" y="225"/>
                  </a:cubicBezTo>
                  <a:cubicBezTo>
                    <a:pt x="362" y="220"/>
                    <a:pt x="361" y="217"/>
                    <a:pt x="362" y="212"/>
                  </a:cubicBezTo>
                  <a:cubicBezTo>
                    <a:pt x="363" y="210"/>
                    <a:pt x="365" y="207"/>
                    <a:pt x="368" y="205"/>
                  </a:cubicBezTo>
                  <a:cubicBezTo>
                    <a:pt x="371" y="201"/>
                    <a:pt x="375" y="197"/>
                    <a:pt x="375" y="194"/>
                  </a:cubicBezTo>
                  <a:cubicBezTo>
                    <a:pt x="376" y="176"/>
                    <a:pt x="376" y="176"/>
                    <a:pt x="376" y="176"/>
                  </a:cubicBezTo>
                  <a:cubicBezTo>
                    <a:pt x="377" y="168"/>
                    <a:pt x="377" y="161"/>
                    <a:pt x="378" y="153"/>
                  </a:cubicBezTo>
                  <a:cubicBezTo>
                    <a:pt x="382" y="133"/>
                    <a:pt x="378" y="112"/>
                    <a:pt x="374" y="98"/>
                  </a:cubicBezTo>
                  <a:cubicBezTo>
                    <a:pt x="371" y="84"/>
                    <a:pt x="368" y="75"/>
                    <a:pt x="363" y="66"/>
                  </a:cubicBezTo>
                  <a:cubicBezTo>
                    <a:pt x="360" y="61"/>
                    <a:pt x="356" y="57"/>
                    <a:pt x="353" y="53"/>
                  </a:cubicBezTo>
                  <a:cubicBezTo>
                    <a:pt x="349" y="48"/>
                    <a:pt x="349" y="48"/>
                    <a:pt x="349" y="48"/>
                  </a:cubicBezTo>
                  <a:cubicBezTo>
                    <a:pt x="348" y="47"/>
                    <a:pt x="348" y="47"/>
                    <a:pt x="348" y="47"/>
                  </a:cubicBezTo>
                  <a:cubicBezTo>
                    <a:pt x="346" y="44"/>
                    <a:pt x="343" y="38"/>
                    <a:pt x="340" y="37"/>
                  </a:cubicBezTo>
                  <a:cubicBezTo>
                    <a:pt x="338" y="34"/>
                    <a:pt x="338" y="29"/>
                    <a:pt x="338" y="24"/>
                  </a:cubicBezTo>
                  <a:cubicBezTo>
                    <a:pt x="337" y="16"/>
                    <a:pt x="337" y="6"/>
                    <a:pt x="331" y="0"/>
                  </a:cubicBezTo>
                  <a:cubicBezTo>
                    <a:pt x="331" y="4"/>
                    <a:pt x="331" y="4"/>
                    <a:pt x="331" y="4"/>
                  </a:cubicBezTo>
                  <a:cubicBezTo>
                    <a:pt x="335" y="9"/>
                    <a:pt x="334" y="16"/>
                    <a:pt x="335" y="24"/>
                  </a:cubicBezTo>
                  <a:cubicBezTo>
                    <a:pt x="335" y="27"/>
                    <a:pt x="335" y="30"/>
                    <a:pt x="335" y="32"/>
                  </a:cubicBezTo>
                  <a:cubicBezTo>
                    <a:pt x="335" y="33"/>
                    <a:pt x="334" y="35"/>
                    <a:pt x="333" y="36"/>
                  </a:cubicBezTo>
                  <a:cubicBezTo>
                    <a:pt x="327" y="37"/>
                    <a:pt x="323" y="42"/>
                    <a:pt x="321" y="45"/>
                  </a:cubicBezTo>
                  <a:cubicBezTo>
                    <a:pt x="320" y="48"/>
                    <a:pt x="320" y="48"/>
                    <a:pt x="320" y="48"/>
                  </a:cubicBezTo>
                  <a:cubicBezTo>
                    <a:pt x="311" y="61"/>
                    <a:pt x="303" y="74"/>
                    <a:pt x="289" y="82"/>
                  </a:cubicBezTo>
                  <a:cubicBezTo>
                    <a:pt x="284" y="85"/>
                    <a:pt x="284" y="85"/>
                    <a:pt x="284" y="85"/>
                  </a:cubicBezTo>
                  <a:cubicBezTo>
                    <a:pt x="270" y="92"/>
                    <a:pt x="253" y="105"/>
                    <a:pt x="249" y="121"/>
                  </a:cubicBezTo>
                  <a:cubicBezTo>
                    <a:pt x="251" y="120"/>
                    <a:pt x="251" y="120"/>
                    <a:pt x="251" y="120"/>
                  </a:cubicBezTo>
                  <a:cubicBezTo>
                    <a:pt x="255" y="106"/>
                    <a:pt x="272" y="96"/>
                    <a:pt x="286" y="88"/>
                  </a:cubicBezTo>
                  <a:cubicBezTo>
                    <a:pt x="291" y="85"/>
                    <a:pt x="291" y="85"/>
                    <a:pt x="291" y="85"/>
                  </a:cubicBezTo>
                  <a:cubicBezTo>
                    <a:pt x="306" y="77"/>
                    <a:pt x="314" y="63"/>
                    <a:pt x="323" y="50"/>
                  </a:cubicBezTo>
                  <a:cubicBezTo>
                    <a:pt x="325" y="47"/>
                    <a:pt x="325" y="47"/>
                    <a:pt x="325" y="47"/>
                  </a:cubicBezTo>
                  <a:cubicBezTo>
                    <a:pt x="328" y="42"/>
                    <a:pt x="331" y="39"/>
                    <a:pt x="336" y="39"/>
                  </a:cubicBezTo>
                  <a:cubicBezTo>
                    <a:pt x="339" y="40"/>
                    <a:pt x="343" y="46"/>
                    <a:pt x="345" y="49"/>
                  </a:cubicBezTo>
                  <a:cubicBezTo>
                    <a:pt x="346" y="50"/>
                    <a:pt x="346" y="50"/>
                    <a:pt x="346" y="50"/>
                  </a:cubicBezTo>
                  <a:cubicBezTo>
                    <a:pt x="350" y="55"/>
                    <a:pt x="350" y="55"/>
                    <a:pt x="350" y="55"/>
                  </a:cubicBezTo>
                  <a:cubicBezTo>
                    <a:pt x="353" y="59"/>
                    <a:pt x="357" y="64"/>
                    <a:pt x="359" y="68"/>
                  </a:cubicBezTo>
                  <a:cubicBezTo>
                    <a:pt x="364" y="77"/>
                    <a:pt x="367" y="85"/>
                    <a:pt x="370" y="99"/>
                  </a:cubicBezTo>
                  <a:cubicBezTo>
                    <a:pt x="374" y="113"/>
                    <a:pt x="378" y="134"/>
                    <a:pt x="374" y="152"/>
                  </a:cubicBezTo>
                  <a:cubicBezTo>
                    <a:pt x="373" y="161"/>
                    <a:pt x="373" y="168"/>
                    <a:pt x="372" y="175"/>
                  </a:cubicBezTo>
                  <a:cubicBezTo>
                    <a:pt x="371" y="193"/>
                    <a:pt x="371" y="193"/>
                    <a:pt x="371" y="193"/>
                  </a:cubicBezTo>
                  <a:cubicBezTo>
                    <a:pt x="371" y="195"/>
                    <a:pt x="368" y="199"/>
                    <a:pt x="365" y="202"/>
                  </a:cubicBezTo>
                  <a:cubicBezTo>
                    <a:pt x="362" y="205"/>
                    <a:pt x="359" y="208"/>
                    <a:pt x="358" y="211"/>
                  </a:cubicBezTo>
                  <a:cubicBezTo>
                    <a:pt x="356" y="217"/>
                    <a:pt x="358" y="221"/>
                    <a:pt x="360" y="226"/>
                  </a:cubicBezTo>
                  <a:cubicBezTo>
                    <a:pt x="362" y="232"/>
                    <a:pt x="362" y="232"/>
                    <a:pt x="362" y="232"/>
                  </a:cubicBezTo>
                  <a:cubicBezTo>
                    <a:pt x="365" y="241"/>
                    <a:pt x="365" y="241"/>
                    <a:pt x="365" y="241"/>
                  </a:cubicBezTo>
                  <a:cubicBezTo>
                    <a:pt x="369" y="252"/>
                    <a:pt x="369" y="252"/>
                    <a:pt x="369" y="252"/>
                  </a:cubicBezTo>
                  <a:cubicBezTo>
                    <a:pt x="371" y="260"/>
                    <a:pt x="372" y="266"/>
                    <a:pt x="371" y="271"/>
                  </a:cubicBezTo>
                  <a:cubicBezTo>
                    <a:pt x="371" y="285"/>
                    <a:pt x="371" y="285"/>
                    <a:pt x="371" y="285"/>
                  </a:cubicBezTo>
                  <a:cubicBezTo>
                    <a:pt x="371" y="288"/>
                    <a:pt x="371" y="291"/>
                    <a:pt x="371" y="297"/>
                  </a:cubicBezTo>
                  <a:cubicBezTo>
                    <a:pt x="372" y="311"/>
                    <a:pt x="374" y="333"/>
                    <a:pt x="356" y="345"/>
                  </a:cubicBezTo>
                  <a:cubicBezTo>
                    <a:pt x="339" y="356"/>
                    <a:pt x="317" y="349"/>
                    <a:pt x="299" y="344"/>
                  </a:cubicBezTo>
                  <a:cubicBezTo>
                    <a:pt x="292" y="341"/>
                    <a:pt x="285" y="339"/>
                    <a:pt x="280" y="339"/>
                  </a:cubicBezTo>
                  <a:cubicBezTo>
                    <a:pt x="270" y="339"/>
                    <a:pt x="258" y="337"/>
                    <a:pt x="248" y="336"/>
                  </a:cubicBezTo>
                  <a:cubicBezTo>
                    <a:pt x="238" y="334"/>
                    <a:pt x="229" y="333"/>
                    <a:pt x="223" y="333"/>
                  </a:cubicBezTo>
                  <a:cubicBezTo>
                    <a:pt x="214" y="333"/>
                    <a:pt x="210" y="330"/>
                    <a:pt x="206" y="326"/>
                  </a:cubicBezTo>
                  <a:cubicBezTo>
                    <a:pt x="205" y="326"/>
                    <a:pt x="202" y="323"/>
                    <a:pt x="201" y="318"/>
                  </a:cubicBezTo>
                  <a:cubicBezTo>
                    <a:pt x="201" y="317"/>
                    <a:pt x="200" y="316"/>
                    <a:pt x="200" y="314"/>
                  </a:cubicBezTo>
                  <a:cubicBezTo>
                    <a:pt x="198" y="298"/>
                    <a:pt x="198" y="298"/>
                    <a:pt x="198" y="298"/>
                  </a:cubicBezTo>
                  <a:cubicBezTo>
                    <a:pt x="197" y="288"/>
                    <a:pt x="196" y="281"/>
                    <a:pt x="193" y="267"/>
                  </a:cubicBezTo>
                  <a:cubicBezTo>
                    <a:pt x="187" y="246"/>
                    <a:pt x="185" y="228"/>
                    <a:pt x="188" y="223"/>
                  </a:cubicBezTo>
                  <a:cubicBezTo>
                    <a:pt x="186" y="219"/>
                    <a:pt x="186" y="219"/>
                    <a:pt x="186" y="219"/>
                  </a:cubicBezTo>
                  <a:cubicBezTo>
                    <a:pt x="180" y="228"/>
                    <a:pt x="186" y="259"/>
                    <a:pt x="189" y="268"/>
                  </a:cubicBezTo>
                  <a:cubicBezTo>
                    <a:pt x="192" y="281"/>
                    <a:pt x="192" y="288"/>
                    <a:pt x="193" y="297"/>
                  </a:cubicBezTo>
                  <a:cubicBezTo>
                    <a:pt x="195" y="316"/>
                    <a:pt x="195" y="316"/>
                    <a:pt x="195" y="316"/>
                  </a:cubicBezTo>
                  <a:cubicBezTo>
                    <a:pt x="196" y="325"/>
                    <a:pt x="199" y="330"/>
                    <a:pt x="201" y="334"/>
                  </a:cubicBezTo>
                  <a:cubicBezTo>
                    <a:pt x="202" y="341"/>
                    <a:pt x="190" y="341"/>
                    <a:pt x="185" y="343"/>
                  </a:cubicBezTo>
                  <a:cubicBezTo>
                    <a:pt x="171" y="349"/>
                    <a:pt x="162" y="351"/>
                    <a:pt x="151" y="350"/>
                  </a:cubicBezTo>
                  <a:cubicBezTo>
                    <a:pt x="146" y="350"/>
                    <a:pt x="142" y="352"/>
                    <a:pt x="137" y="352"/>
                  </a:cubicBezTo>
                  <a:cubicBezTo>
                    <a:pt x="142" y="351"/>
                    <a:pt x="148" y="349"/>
                    <a:pt x="148" y="349"/>
                  </a:cubicBezTo>
                  <a:cubicBezTo>
                    <a:pt x="187" y="337"/>
                    <a:pt x="194" y="331"/>
                    <a:pt x="190" y="291"/>
                  </a:cubicBezTo>
                  <a:cubicBezTo>
                    <a:pt x="190" y="291"/>
                    <a:pt x="190" y="286"/>
                    <a:pt x="190" y="286"/>
                  </a:cubicBezTo>
                  <a:cubicBezTo>
                    <a:pt x="189" y="274"/>
                    <a:pt x="189" y="275"/>
                    <a:pt x="187" y="267"/>
                  </a:cubicBezTo>
                  <a:cubicBezTo>
                    <a:pt x="185" y="256"/>
                    <a:pt x="185" y="256"/>
                    <a:pt x="185" y="256"/>
                  </a:cubicBezTo>
                  <a:cubicBezTo>
                    <a:pt x="185" y="256"/>
                    <a:pt x="172" y="184"/>
                    <a:pt x="174" y="165"/>
                  </a:cubicBezTo>
                  <a:cubicBezTo>
                    <a:pt x="174" y="163"/>
                    <a:pt x="171" y="160"/>
                    <a:pt x="171" y="160"/>
                  </a:cubicBezTo>
                  <a:cubicBezTo>
                    <a:pt x="169" y="168"/>
                    <a:pt x="171" y="193"/>
                    <a:pt x="175" y="217"/>
                  </a:cubicBezTo>
                  <a:cubicBezTo>
                    <a:pt x="175" y="216"/>
                    <a:pt x="175" y="214"/>
                    <a:pt x="174" y="213"/>
                  </a:cubicBezTo>
                  <a:cubicBezTo>
                    <a:pt x="166" y="181"/>
                    <a:pt x="157" y="144"/>
                    <a:pt x="157" y="127"/>
                  </a:cubicBezTo>
                  <a:cubicBezTo>
                    <a:pt x="154" y="128"/>
                    <a:pt x="154" y="128"/>
                    <a:pt x="154" y="128"/>
                  </a:cubicBezTo>
                  <a:cubicBezTo>
                    <a:pt x="154" y="145"/>
                    <a:pt x="162" y="181"/>
                    <a:pt x="170" y="214"/>
                  </a:cubicBezTo>
                  <a:cubicBezTo>
                    <a:pt x="175" y="230"/>
                    <a:pt x="178" y="246"/>
                    <a:pt x="181" y="256"/>
                  </a:cubicBezTo>
                  <a:cubicBezTo>
                    <a:pt x="183" y="268"/>
                    <a:pt x="183" y="268"/>
                    <a:pt x="183" y="268"/>
                  </a:cubicBezTo>
                  <a:cubicBezTo>
                    <a:pt x="185" y="275"/>
                    <a:pt x="185" y="275"/>
                    <a:pt x="185" y="287"/>
                  </a:cubicBezTo>
                  <a:cubicBezTo>
                    <a:pt x="185" y="292"/>
                    <a:pt x="185" y="292"/>
                    <a:pt x="185" y="292"/>
                  </a:cubicBezTo>
                  <a:cubicBezTo>
                    <a:pt x="187" y="311"/>
                    <a:pt x="184" y="321"/>
                    <a:pt x="176" y="328"/>
                  </a:cubicBezTo>
                  <a:cubicBezTo>
                    <a:pt x="169" y="334"/>
                    <a:pt x="158" y="338"/>
                    <a:pt x="139" y="344"/>
                  </a:cubicBezTo>
                  <a:cubicBezTo>
                    <a:pt x="137" y="345"/>
                    <a:pt x="137" y="345"/>
                    <a:pt x="137" y="345"/>
                  </a:cubicBezTo>
                  <a:cubicBezTo>
                    <a:pt x="137" y="345"/>
                    <a:pt x="135" y="346"/>
                    <a:pt x="135" y="344"/>
                  </a:cubicBezTo>
                  <a:cubicBezTo>
                    <a:pt x="133" y="338"/>
                    <a:pt x="132" y="334"/>
                    <a:pt x="132" y="329"/>
                  </a:cubicBezTo>
                  <a:cubicBezTo>
                    <a:pt x="132" y="327"/>
                    <a:pt x="132" y="327"/>
                    <a:pt x="132" y="327"/>
                  </a:cubicBezTo>
                  <a:cubicBezTo>
                    <a:pt x="131" y="321"/>
                    <a:pt x="131" y="315"/>
                    <a:pt x="129" y="308"/>
                  </a:cubicBezTo>
                  <a:cubicBezTo>
                    <a:pt x="128" y="305"/>
                    <a:pt x="128" y="302"/>
                    <a:pt x="128" y="299"/>
                  </a:cubicBezTo>
                  <a:cubicBezTo>
                    <a:pt x="128" y="295"/>
                    <a:pt x="128" y="292"/>
                    <a:pt x="127" y="289"/>
                  </a:cubicBezTo>
                  <a:cubicBezTo>
                    <a:pt x="126" y="284"/>
                    <a:pt x="122" y="280"/>
                    <a:pt x="118" y="277"/>
                  </a:cubicBezTo>
                  <a:cubicBezTo>
                    <a:pt x="115" y="273"/>
                    <a:pt x="111" y="269"/>
                    <a:pt x="110" y="264"/>
                  </a:cubicBezTo>
                  <a:cubicBezTo>
                    <a:pt x="109" y="261"/>
                    <a:pt x="109" y="259"/>
                    <a:pt x="109" y="256"/>
                  </a:cubicBezTo>
                  <a:cubicBezTo>
                    <a:pt x="109" y="252"/>
                    <a:pt x="108" y="247"/>
                    <a:pt x="105" y="242"/>
                  </a:cubicBezTo>
                  <a:cubicBezTo>
                    <a:pt x="103" y="239"/>
                    <a:pt x="103" y="239"/>
                    <a:pt x="103" y="239"/>
                  </a:cubicBezTo>
                  <a:cubicBezTo>
                    <a:pt x="98" y="231"/>
                    <a:pt x="96" y="229"/>
                    <a:pt x="97" y="217"/>
                  </a:cubicBezTo>
                  <a:cubicBezTo>
                    <a:pt x="95" y="199"/>
                    <a:pt x="95" y="199"/>
                    <a:pt x="95" y="199"/>
                  </a:cubicBezTo>
                  <a:cubicBezTo>
                    <a:pt x="94" y="217"/>
                    <a:pt x="94" y="217"/>
                    <a:pt x="94" y="217"/>
                  </a:cubicBezTo>
                  <a:cubicBezTo>
                    <a:pt x="93" y="229"/>
                    <a:pt x="95" y="232"/>
                    <a:pt x="101" y="241"/>
                  </a:cubicBezTo>
                  <a:cubicBezTo>
                    <a:pt x="102" y="243"/>
                    <a:pt x="102" y="243"/>
                    <a:pt x="102" y="243"/>
                  </a:cubicBezTo>
                  <a:cubicBezTo>
                    <a:pt x="105" y="248"/>
                    <a:pt x="106" y="252"/>
                    <a:pt x="106" y="256"/>
                  </a:cubicBezTo>
                  <a:cubicBezTo>
                    <a:pt x="106" y="257"/>
                    <a:pt x="106" y="259"/>
                    <a:pt x="106" y="260"/>
                  </a:cubicBezTo>
                  <a:cubicBezTo>
                    <a:pt x="103" y="256"/>
                    <a:pt x="100" y="253"/>
                    <a:pt x="95" y="250"/>
                  </a:cubicBezTo>
                  <a:cubicBezTo>
                    <a:pt x="88" y="246"/>
                    <a:pt x="83" y="240"/>
                    <a:pt x="80" y="233"/>
                  </a:cubicBezTo>
                  <a:cubicBezTo>
                    <a:pt x="83" y="240"/>
                    <a:pt x="86" y="248"/>
                    <a:pt x="93" y="252"/>
                  </a:cubicBezTo>
                  <a:cubicBezTo>
                    <a:pt x="100" y="256"/>
                    <a:pt x="103" y="260"/>
                    <a:pt x="108" y="267"/>
                  </a:cubicBezTo>
                  <a:cubicBezTo>
                    <a:pt x="108" y="267"/>
                    <a:pt x="108" y="267"/>
                    <a:pt x="108" y="267"/>
                  </a:cubicBezTo>
                  <a:cubicBezTo>
                    <a:pt x="109" y="272"/>
                    <a:pt x="113" y="275"/>
                    <a:pt x="116" y="279"/>
                  </a:cubicBezTo>
                  <a:cubicBezTo>
                    <a:pt x="120" y="282"/>
                    <a:pt x="123" y="286"/>
                    <a:pt x="124" y="290"/>
                  </a:cubicBezTo>
                  <a:cubicBezTo>
                    <a:pt x="125" y="292"/>
                    <a:pt x="125" y="296"/>
                    <a:pt x="125" y="299"/>
                  </a:cubicBezTo>
                  <a:cubicBezTo>
                    <a:pt x="125" y="302"/>
                    <a:pt x="125" y="306"/>
                    <a:pt x="126" y="309"/>
                  </a:cubicBezTo>
                  <a:cubicBezTo>
                    <a:pt x="128" y="316"/>
                    <a:pt x="128" y="321"/>
                    <a:pt x="129" y="327"/>
                  </a:cubicBezTo>
                  <a:cubicBezTo>
                    <a:pt x="129" y="330"/>
                    <a:pt x="129" y="330"/>
                    <a:pt x="129" y="330"/>
                  </a:cubicBezTo>
                  <a:cubicBezTo>
                    <a:pt x="129" y="334"/>
                    <a:pt x="130" y="339"/>
                    <a:pt x="132" y="344"/>
                  </a:cubicBezTo>
                  <a:cubicBezTo>
                    <a:pt x="133" y="346"/>
                    <a:pt x="131" y="347"/>
                    <a:pt x="131" y="347"/>
                  </a:cubicBezTo>
                  <a:cubicBezTo>
                    <a:pt x="125" y="349"/>
                    <a:pt x="125" y="349"/>
                    <a:pt x="125" y="349"/>
                  </a:cubicBezTo>
                  <a:cubicBezTo>
                    <a:pt x="119" y="350"/>
                    <a:pt x="106" y="354"/>
                    <a:pt x="104" y="350"/>
                  </a:cubicBezTo>
                  <a:cubicBezTo>
                    <a:pt x="102" y="347"/>
                    <a:pt x="101" y="344"/>
                    <a:pt x="101" y="344"/>
                  </a:cubicBezTo>
                  <a:cubicBezTo>
                    <a:pt x="97" y="337"/>
                    <a:pt x="97" y="337"/>
                    <a:pt x="97" y="337"/>
                  </a:cubicBezTo>
                  <a:cubicBezTo>
                    <a:pt x="95" y="333"/>
                    <a:pt x="93" y="330"/>
                    <a:pt x="92" y="326"/>
                  </a:cubicBezTo>
                  <a:cubicBezTo>
                    <a:pt x="92" y="324"/>
                    <a:pt x="92" y="322"/>
                    <a:pt x="92" y="320"/>
                  </a:cubicBezTo>
                  <a:cubicBezTo>
                    <a:pt x="92" y="318"/>
                    <a:pt x="93" y="316"/>
                    <a:pt x="92" y="313"/>
                  </a:cubicBezTo>
                  <a:cubicBezTo>
                    <a:pt x="91" y="309"/>
                    <a:pt x="88" y="307"/>
                    <a:pt x="86" y="304"/>
                  </a:cubicBezTo>
                  <a:cubicBezTo>
                    <a:pt x="83" y="300"/>
                    <a:pt x="83" y="300"/>
                    <a:pt x="83" y="300"/>
                  </a:cubicBezTo>
                  <a:cubicBezTo>
                    <a:pt x="81" y="296"/>
                    <a:pt x="81" y="293"/>
                    <a:pt x="82" y="290"/>
                  </a:cubicBezTo>
                  <a:cubicBezTo>
                    <a:pt x="83" y="287"/>
                    <a:pt x="83" y="287"/>
                    <a:pt x="83" y="287"/>
                  </a:cubicBezTo>
                  <a:cubicBezTo>
                    <a:pt x="84" y="281"/>
                    <a:pt x="82" y="277"/>
                    <a:pt x="79" y="273"/>
                  </a:cubicBezTo>
                  <a:cubicBezTo>
                    <a:pt x="76" y="268"/>
                    <a:pt x="76" y="268"/>
                    <a:pt x="76" y="268"/>
                  </a:cubicBezTo>
                  <a:cubicBezTo>
                    <a:pt x="74" y="265"/>
                    <a:pt x="71" y="262"/>
                    <a:pt x="70" y="258"/>
                  </a:cubicBezTo>
                  <a:cubicBezTo>
                    <a:pt x="70" y="258"/>
                    <a:pt x="70" y="258"/>
                    <a:pt x="70" y="258"/>
                  </a:cubicBezTo>
                  <a:cubicBezTo>
                    <a:pt x="70" y="258"/>
                    <a:pt x="70" y="258"/>
                    <a:pt x="70" y="258"/>
                  </a:cubicBezTo>
                  <a:cubicBezTo>
                    <a:pt x="70" y="257"/>
                    <a:pt x="70" y="256"/>
                    <a:pt x="70" y="256"/>
                  </a:cubicBezTo>
                  <a:cubicBezTo>
                    <a:pt x="69" y="253"/>
                    <a:pt x="70" y="251"/>
                    <a:pt x="70" y="249"/>
                  </a:cubicBezTo>
                  <a:cubicBezTo>
                    <a:pt x="70" y="244"/>
                    <a:pt x="70" y="244"/>
                    <a:pt x="70" y="244"/>
                  </a:cubicBezTo>
                  <a:cubicBezTo>
                    <a:pt x="69" y="237"/>
                    <a:pt x="66" y="232"/>
                    <a:pt x="63" y="228"/>
                  </a:cubicBezTo>
                  <a:cubicBezTo>
                    <a:pt x="60" y="223"/>
                    <a:pt x="57" y="218"/>
                    <a:pt x="57" y="213"/>
                  </a:cubicBezTo>
                  <a:cubicBezTo>
                    <a:pt x="57" y="209"/>
                    <a:pt x="57" y="209"/>
                    <a:pt x="57" y="209"/>
                  </a:cubicBezTo>
                  <a:cubicBezTo>
                    <a:pt x="57" y="206"/>
                    <a:pt x="57" y="203"/>
                    <a:pt x="56" y="199"/>
                  </a:cubicBezTo>
                  <a:cubicBezTo>
                    <a:pt x="52" y="193"/>
                    <a:pt x="52" y="193"/>
                    <a:pt x="52" y="193"/>
                  </a:cubicBezTo>
                  <a:cubicBezTo>
                    <a:pt x="51" y="190"/>
                    <a:pt x="49" y="187"/>
                    <a:pt x="49" y="184"/>
                  </a:cubicBezTo>
                  <a:cubicBezTo>
                    <a:pt x="48" y="182"/>
                    <a:pt x="48" y="179"/>
                    <a:pt x="49" y="177"/>
                  </a:cubicBezTo>
                  <a:cubicBezTo>
                    <a:pt x="49" y="174"/>
                    <a:pt x="49" y="171"/>
                    <a:pt x="48" y="168"/>
                  </a:cubicBezTo>
                  <a:cubicBezTo>
                    <a:pt x="47" y="164"/>
                    <a:pt x="47" y="164"/>
                    <a:pt x="47" y="164"/>
                  </a:cubicBezTo>
                  <a:cubicBezTo>
                    <a:pt x="46" y="162"/>
                    <a:pt x="44" y="161"/>
                    <a:pt x="44" y="160"/>
                  </a:cubicBezTo>
                  <a:cubicBezTo>
                    <a:pt x="44" y="162"/>
                    <a:pt x="46" y="167"/>
                    <a:pt x="46" y="167"/>
                  </a:cubicBezTo>
                  <a:cubicBezTo>
                    <a:pt x="47" y="170"/>
                    <a:pt x="46" y="174"/>
                    <a:pt x="46" y="176"/>
                  </a:cubicBezTo>
                  <a:cubicBezTo>
                    <a:pt x="45" y="179"/>
                    <a:pt x="45" y="182"/>
                    <a:pt x="46" y="185"/>
                  </a:cubicBezTo>
                  <a:cubicBezTo>
                    <a:pt x="47" y="188"/>
                    <a:pt x="48" y="191"/>
                    <a:pt x="50" y="194"/>
                  </a:cubicBezTo>
                  <a:cubicBezTo>
                    <a:pt x="53" y="200"/>
                    <a:pt x="53" y="200"/>
                    <a:pt x="53" y="200"/>
                  </a:cubicBezTo>
                  <a:cubicBezTo>
                    <a:pt x="54" y="203"/>
                    <a:pt x="54" y="206"/>
                    <a:pt x="54" y="209"/>
                  </a:cubicBezTo>
                  <a:cubicBezTo>
                    <a:pt x="54" y="213"/>
                    <a:pt x="54" y="213"/>
                    <a:pt x="54" y="213"/>
                  </a:cubicBezTo>
                  <a:cubicBezTo>
                    <a:pt x="54" y="219"/>
                    <a:pt x="57" y="224"/>
                    <a:pt x="60" y="229"/>
                  </a:cubicBezTo>
                  <a:cubicBezTo>
                    <a:pt x="63" y="234"/>
                    <a:pt x="66" y="238"/>
                    <a:pt x="67" y="244"/>
                  </a:cubicBezTo>
                  <a:cubicBezTo>
                    <a:pt x="67" y="244"/>
                    <a:pt x="67" y="247"/>
                    <a:pt x="67" y="248"/>
                  </a:cubicBezTo>
                  <a:cubicBezTo>
                    <a:pt x="64" y="244"/>
                    <a:pt x="62" y="240"/>
                    <a:pt x="59" y="236"/>
                  </a:cubicBezTo>
                  <a:cubicBezTo>
                    <a:pt x="56" y="232"/>
                    <a:pt x="56" y="232"/>
                    <a:pt x="56" y="232"/>
                  </a:cubicBezTo>
                  <a:cubicBezTo>
                    <a:pt x="53" y="228"/>
                    <a:pt x="51" y="226"/>
                    <a:pt x="48" y="223"/>
                  </a:cubicBezTo>
                  <a:cubicBezTo>
                    <a:pt x="45" y="220"/>
                    <a:pt x="45" y="220"/>
                    <a:pt x="45" y="220"/>
                  </a:cubicBezTo>
                  <a:cubicBezTo>
                    <a:pt x="42" y="217"/>
                    <a:pt x="40" y="214"/>
                    <a:pt x="38" y="211"/>
                  </a:cubicBezTo>
                  <a:cubicBezTo>
                    <a:pt x="35" y="207"/>
                    <a:pt x="31" y="204"/>
                    <a:pt x="28" y="201"/>
                  </a:cubicBezTo>
                  <a:cubicBezTo>
                    <a:pt x="31" y="204"/>
                    <a:pt x="33" y="209"/>
                    <a:pt x="35" y="212"/>
                  </a:cubicBezTo>
                  <a:cubicBezTo>
                    <a:pt x="38" y="216"/>
                    <a:pt x="40" y="219"/>
                    <a:pt x="43" y="222"/>
                  </a:cubicBezTo>
                  <a:cubicBezTo>
                    <a:pt x="46" y="225"/>
                    <a:pt x="46" y="225"/>
                    <a:pt x="46" y="225"/>
                  </a:cubicBezTo>
                  <a:cubicBezTo>
                    <a:pt x="49" y="228"/>
                    <a:pt x="51" y="230"/>
                    <a:pt x="54" y="234"/>
                  </a:cubicBezTo>
                  <a:cubicBezTo>
                    <a:pt x="57" y="238"/>
                    <a:pt x="57" y="238"/>
                    <a:pt x="57" y="238"/>
                  </a:cubicBezTo>
                  <a:cubicBezTo>
                    <a:pt x="61" y="244"/>
                    <a:pt x="65" y="249"/>
                    <a:pt x="67" y="256"/>
                  </a:cubicBezTo>
                  <a:cubicBezTo>
                    <a:pt x="67" y="257"/>
                    <a:pt x="67" y="258"/>
                    <a:pt x="67" y="259"/>
                  </a:cubicBezTo>
                  <a:cubicBezTo>
                    <a:pt x="69" y="263"/>
                    <a:pt x="71" y="266"/>
                    <a:pt x="74" y="270"/>
                  </a:cubicBezTo>
                  <a:cubicBezTo>
                    <a:pt x="77" y="274"/>
                    <a:pt x="77" y="274"/>
                    <a:pt x="77" y="274"/>
                  </a:cubicBezTo>
                  <a:cubicBezTo>
                    <a:pt x="79" y="278"/>
                    <a:pt x="81" y="282"/>
                    <a:pt x="80" y="286"/>
                  </a:cubicBezTo>
                  <a:cubicBezTo>
                    <a:pt x="79" y="289"/>
                    <a:pt x="79" y="289"/>
                    <a:pt x="79" y="289"/>
                  </a:cubicBezTo>
                  <a:cubicBezTo>
                    <a:pt x="78" y="293"/>
                    <a:pt x="78" y="296"/>
                    <a:pt x="81" y="301"/>
                  </a:cubicBezTo>
                  <a:cubicBezTo>
                    <a:pt x="84" y="306"/>
                    <a:pt x="84" y="306"/>
                    <a:pt x="84" y="306"/>
                  </a:cubicBezTo>
                  <a:cubicBezTo>
                    <a:pt x="86" y="308"/>
                    <a:pt x="88" y="311"/>
                    <a:pt x="89" y="314"/>
                  </a:cubicBezTo>
                  <a:cubicBezTo>
                    <a:pt x="90" y="316"/>
                    <a:pt x="89" y="318"/>
                    <a:pt x="89" y="320"/>
                  </a:cubicBezTo>
                  <a:cubicBezTo>
                    <a:pt x="89" y="322"/>
                    <a:pt x="89" y="324"/>
                    <a:pt x="89" y="327"/>
                  </a:cubicBezTo>
                  <a:cubicBezTo>
                    <a:pt x="90" y="331"/>
                    <a:pt x="93" y="335"/>
                    <a:pt x="95" y="338"/>
                  </a:cubicBezTo>
                  <a:cubicBezTo>
                    <a:pt x="98" y="345"/>
                    <a:pt x="98" y="345"/>
                    <a:pt x="98" y="345"/>
                  </a:cubicBezTo>
                  <a:cubicBezTo>
                    <a:pt x="101" y="352"/>
                    <a:pt x="101" y="352"/>
                    <a:pt x="101" y="352"/>
                  </a:cubicBezTo>
                  <a:cubicBezTo>
                    <a:pt x="101" y="352"/>
                    <a:pt x="102" y="354"/>
                    <a:pt x="100" y="354"/>
                  </a:cubicBezTo>
                  <a:cubicBezTo>
                    <a:pt x="93" y="358"/>
                    <a:pt x="85" y="361"/>
                    <a:pt x="78" y="365"/>
                  </a:cubicBezTo>
                  <a:cubicBezTo>
                    <a:pt x="71" y="368"/>
                    <a:pt x="64" y="371"/>
                    <a:pt x="56" y="375"/>
                  </a:cubicBezTo>
                  <a:cubicBezTo>
                    <a:pt x="56" y="375"/>
                    <a:pt x="54" y="376"/>
                    <a:pt x="54" y="373"/>
                  </a:cubicBezTo>
                  <a:cubicBezTo>
                    <a:pt x="53" y="361"/>
                    <a:pt x="49" y="351"/>
                    <a:pt x="45" y="340"/>
                  </a:cubicBezTo>
                  <a:cubicBezTo>
                    <a:pt x="43" y="336"/>
                    <a:pt x="43" y="336"/>
                    <a:pt x="43" y="336"/>
                  </a:cubicBezTo>
                  <a:cubicBezTo>
                    <a:pt x="40" y="329"/>
                    <a:pt x="40" y="323"/>
                    <a:pt x="39" y="317"/>
                  </a:cubicBezTo>
                  <a:cubicBezTo>
                    <a:pt x="39" y="309"/>
                    <a:pt x="39" y="309"/>
                    <a:pt x="39" y="309"/>
                  </a:cubicBezTo>
                  <a:cubicBezTo>
                    <a:pt x="38" y="306"/>
                    <a:pt x="38" y="304"/>
                    <a:pt x="37" y="301"/>
                  </a:cubicBezTo>
                  <a:cubicBezTo>
                    <a:pt x="37" y="301"/>
                    <a:pt x="37" y="301"/>
                    <a:pt x="37" y="301"/>
                  </a:cubicBezTo>
                  <a:cubicBezTo>
                    <a:pt x="34" y="290"/>
                    <a:pt x="35" y="285"/>
                    <a:pt x="38" y="274"/>
                  </a:cubicBezTo>
                  <a:cubicBezTo>
                    <a:pt x="40" y="269"/>
                    <a:pt x="39" y="264"/>
                    <a:pt x="38" y="259"/>
                  </a:cubicBezTo>
                  <a:cubicBezTo>
                    <a:pt x="37" y="254"/>
                    <a:pt x="35" y="249"/>
                    <a:pt x="37" y="246"/>
                  </a:cubicBezTo>
                  <a:cubicBezTo>
                    <a:pt x="35" y="250"/>
                    <a:pt x="34" y="254"/>
                    <a:pt x="35" y="260"/>
                  </a:cubicBezTo>
                  <a:cubicBezTo>
                    <a:pt x="36" y="264"/>
                    <a:pt x="37" y="269"/>
                    <a:pt x="36" y="273"/>
                  </a:cubicBezTo>
                  <a:cubicBezTo>
                    <a:pt x="33" y="281"/>
                    <a:pt x="32" y="286"/>
                    <a:pt x="33" y="292"/>
                  </a:cubicBezTo>
                  <a:cubicBezTo>
                    <a:pt x="32" y="292"/>
                    <a:pt x="31" y="291"/>
                    <a:pt x="31" y="290"/>
                  </a:cubicBezTo>
                  <a:cubicBezTo>
                    <a:pt x="27" y="287"/>
                    <a:pt x="27" y="287"/>
                    <a:pt x="27" y="287"/>
                  </a:cubicBezTo>
                  <a:cubicBezTo>
                    <a:pt x="24" y="283"/>
                    <a:pt x="23" y="277"/>
                    <a:pt x="23" y="271"/>
                  </a:cubicBezTo>
                  <a:cubicBezTo>
                    <a:pt x="24" y="263"/>
                    <a:pt x="23" y="257"/>
                    <a:pt x="17" y="250"/>
                  </a:cubicBezTo>
                  <a:cubicBezTo>
                    <a:pt x="14" y="245"/>
                    <a:pt x="14" y="245"/>
                    <a:pt x="14" y="245"/>
                  </a:cubicBezTo>
                  <a:cubicBezTo>
                    <a:pt x="7" y="237"/>
                    <a:pt x="0" y="230"/>
                    <a:pt x="0" y="219"/>
                  </a:cubicBezTo>
                  <a:cubicBezTo>
                    <a:pt x="1" y="231"/>
                    <a:pt x="5" y="239"/>
                    <a:pt x="11" y="247"/>
                  </a:cubicBezTo>
                  <a:cubicBezTo>
                    <a:pt x="15" y="252"/>
                    <a:pt x="15" y="252"/>
                    <a:pt x="15" y="252"/>
                  </a:cubicBezTo>
                  <a:cubicBezTo>
                    <a:pt x="20" y="258"/>
                    <a:pt x="21" y="263"/>
                    <a:pt x="20" y="271"/>
                  </a:cubicBezTo>
                  <a:cubicBezTo>
                    <a:pt x="20" y="277"/>
                    <a:pt x="21" y="284"/>
                    <a:pt x="25" y="289"/>
                  </a:cubicBezTo>
                  <a:cubicBezTo>
                    <a:pt x="29" y="293"/>
                    <a:pt x="29" y="293"/>
                    <a:pt x="29" y="293"/>
                  </a:cubicBezTo>
                  <a:cubicBezTo>
                    <a:pt x="30" y="294"/>
                    <a:pt x="32" y="295"/>
                    <a:pt x="33" y="297"/>
                  </a:cubicBezTo>
                  <a:cubicBezTo>
                    <a:pt x="35" y="301"/>
                    <a:pt x="35" y="305"/>
                    <a:pt x="36" y="309"/>
                  </a:cubicBezTo>
                  <a:cubicBezTo>
                    <a:pt x="36" y="309"/>
                    <a:pt x="36" y="317"/>
                    <a:pt x="36" y="317"/>
                  </a:cubicBezTo>
                  <a:cubicBezTo>
                    <a:pt x="37" y="324"/>
                    <a:pt x="37" y="330"/>
                    <a:pt x="40" y="337"/>
                  </a:cubicBezTo>
                  <a:cubicBezTo>
                    <a:pt x="42" y="341"/>
                    <a:pt x="42" y="341"/>
                    <a:pt x="42" y="341"/>
                  </a:cubicBezTo>
                  <a:cubicBezTo>
                    <a:pt x="46" y="352"/>
                    <a:pt x="50" y="362"/>
                    <a:pt x="51" y="374"/>
                  </a:cubicBezTo>
                  <a:cubicBezTo>
                    <a:pt x="51" y="375"/>
                    <a:pt x="52" y="377"/>
                    <a:pt x="49" y="378"/>
                  </a:cubicBezTo>
                  <a:cubicBezTo>
                    <a:pt x="44" y="380"/>
                    <a:pt x="39" y="382"/>
                    <a:pt x="34" y="384"/>
                  </a:cubicBezTo>
                  <a:cubicBezTo>
                    <a:pt x="34" y="384"/>
                    <a:pt x="34" y="385"/>
                    <a:pt x="34" y="385"/>
                  </a:cubicBezTo>
                  <a:cubicBezTo>
                    <a:pt x="35" y="388"/>
                    <a:pt x="35" y="391"/>
                    <a:pt x="36" y="393"/>
                  </a:cubicBezTo>
                  <a:cubicBezTo>
                    <a:pt x="55" y="387"/>
                    <a:pt x="69" y="380"/>
                    <a:pt x="82" y="373"/>
                  </a:cubicBezTo>
                  <a:cubicBezTo>
                    <a:pt x="92" y="369"/>
                    <a:pt x="108" y="362"/>
                    <a:pt x="120" y="360"/>
                  </a:cubicBezTo>
                  <a:cubicBezTo>
                    <a:pt x="133" y="358"/>
                    <a:pt x="141" y="356"/>
                    <a:pt x="149" y="356"/>
                  </a:cubicBezTo>
                  <a:cubicBezTo>
                    <a:pt x="160" y="356"/>
                    <a:pt x="169" y="356"/>
                    <a:pt x="185" y="350"/>
                  </a:cubicBezTo>
                  <a:cubicBezTo>
                    <a:pt x="212" y="340"/>
                    <a:pt x="225" y="341"/>
                    <a:pt x="249" y="344"/>
                  </a:cubicBezTo>
                  <a:cubicBezTo>
                    <a:pt x="257" y="345"/>
                    <a:pt x="257" y="345"/>
                    <a:pt x="257" y="345"/>
                  </a:cubicBezTo>
                  <a:cubicBezTo>
                    <a:pt x="275" y="348"/>
                    <a:pt x="284" y="350"/>
                    <a:pt x="298" y="353"/>
                  </a:cubicBezTo>
                  <a:cubicBezTo>
                    <a:pt x="305" y="354"/>
                    <a:pt x="305" y="354"/>
                    <a:pt x="305" y="354"/>
                  </a:cubicBezTo>
                  <a:cubicBezTo>
                    <a:pt x="309" y="355"/>
                    <a:pt x="314" y="355"/>
                    <a:pt x="319" y="355"/>
                  </a:cubicBezTo>
                  <a:cubicBezTo>
                    <a:pt x="326" y="355"/>
                    <a:pt x="333" y="355"/>
                    <a:pt x="337" y="357"/>
                  </a:cubicBezTo>
                  <a:cubicBezTo>
                    <a:pt x="350" y="364"/>
                    <a:pt x="357" y="374"/>
                    <a:pt x="358" y="389"/>
                  </a:cubicBezTo>
                  <a:cubicBezTo>
                    <a:pt x="359" y="393"/>
                    <a:pt x="358" y="397"/>
                    <a:pt x="358" y="400"/>
                  </a:cubicBezTo>
                  <a:cubicBezTo>
                    <a:pt x="358" y="406"/>
                    <a:pt x="358" y="406"/>
                    <a:pt x="358" y="406"/>
                  </a:cubicBezTo>
                  <a:cubicBezTo>
                    <a:pt x="357" y="418"/>
                    <a:pt x="352" y="435"/>
                    <a:pt x="339" y="451"/>
                  </a:cubicBezTo>
                  <a:cubicBezTo>
                    <a:pt x="340" y="452"/>
                    <a:pt x="340" y="452"/>
                    <a:pt x="340" y="452"/>
                  </a:cubicBezTo>
                  <a:cubicBezTo>
                    <a:pt x="354" y="435"/>
                    <a:pt x="361" y="419"/>
                    <a:pt x="362" y="406"/>
                  </a:cubicBezTo>
                  <a:lnTo>
                    <a:pt x="362" y="400"/>
                  </a:lnTo>
                  <a:close/>
                </a:path>
              </a:pathLst>
            </a:custGeom>
            <a:solidFill>
              <a:srgbClr val="0081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224" name="Freeform 591">
              <a:extLst>
                <a:ext uri="{FF2B5EF4-FFF2-40B4-BE49-F238E27FC236}">
                  <a16:creationId xmlns:a16="http://schemas.microsoft.com/office/drawing/2014/main" id="{EE352959-CE93-52ED-9E19-9BAD87C46202}"/>
                </a:ext>
              </a:extLst>
            </p:cNvPr>
            <p:cNvSpPr>
              <a:spLocks/>
            </p:cNvSpPr>
            <p:nvPr/>
          </p:nvSpPr>
          <p:spPr bwMode="auto">
            <a:xfrm>
              <a:off x="3289" y="2822"/>
              <a:ext cx="33" cy="42"/>
            </a:xfrm>
            <a:custGeom>
              <a:avLst/>
              <a:gdLst>
                <a:gd name="T0" fmla="*/ 189 w 11"/>
                <a:gd name="T1" fmla="*/ 0 h 13"/>
                <a:gd name="T2" fmla="*/ 54 w 11"/>
                <a:gd name="T3" fmla="*/ 32 h 13"/>
                <a:gd name="T4" fmla="*/ 81 w 11"/>
                <a:gd name="T5" fmla="*/ 103 h 13"/>
                <a:gd name="T6" fmla="*/ 54 w 11"/>
                <a:gd name="T7" fmla="*/ 168 h 13"/>
                <a:gd name="T8" fmla="*/ 81 w 11"/>
                <a:gd name="T9" fmla="*/ 197 h 13"/>
                <a:gd name="T10" fmla="*/ 54 w 11"/>
                <a:gd name="T11" fmla="*/ 304 h 13"/>
                <a:gd name="T12" fmla="*/ 0 w 11"/>
                <a:gd name="T13" fmla="*/ 407 h 13"/>
                <a:gd name="T14" fmla="*/ 0 w 11"/>
                <a:gd name="T15" fmla="*/ 439 h 13"/>
                <a:gd name="T16" fmla="*/ 81 w 11"/>
                <a:gd name="T17" fmla="*/ 407 h 13"/>
                <a:gd name="T18" fmla="*/ 189 w 11"/>
                <a:gd name="T19" fmla="*/ 333 h 13"/>
                <a:gd name="T20" fmla="*/ 270 w 11"/>
                <a:gd name="T21" fmla="*/ 271 h 13"/>
                <a:gd name="T22" fmla="*/ 297 w 11"/>
                <a:gd name="T23" fmla="*/ 32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 h="13">
                  <a:moveTo>
                    <a:pt x="7" y="0"/>
                  </a:moveTo>
                  <a:cubicBezTo>
                    <a:pt x="6" y="0"/>
                    <a:pt x="3" y="1"/>
                    <a:pt x="2" y="1"/>
                  </a:cubicBezTo>
                  <a:cubicBezTo>
                    <a:pt x="2" y="2"/>
                    <a:pt x="3" y="3"/>
                    <a:pt x="3" y="3"/>
                  </a:cubicBezTo>
                  <a:cubicBezTo>
                    <a:pt x="3" y="4"/>
                    <a:pt x="3" y="4"/>
                    <a:pt x="2" y="5"/>
                  </a:cubicBezTo>
                  <a:cubicBezTo>
                    <a:pt x="2" y="5"/>
                    <a:pt x="2" y="5"/>
                    <a:pt x="3" y="6"/>
                  </a:cubicBezTo>
                  <a:cubicBezTo>
                    <a:pt x="4" y="7"/>
                    <a:pt x="3" y="7"/>
                    <a:pt x="2" y="9"/>
                  </a:cubicBezTo>
                  <a:cubicBezTo>
                    <a:pt x="1" y="9"/>
                    <a:pt x="1" y="11"/>
                    <a:pt x="0" y="12"/>
                  </a:cubicBezTo>
                  <a:cubicBezTo>
                    <a:pt x="1" y="12"/>
                    <a:pt x="0" y="12"/>
                    <a:pt x="0" y="13"/>
                  </a:cubicBezTo>
                  <a:cubicBezTo>
                    <a:pt x="1" y="13"/>
                    <a:pt x="2" y="12"/>
                    <a:pt x="3" y="12"/>
                  </a:cubicBezTo>
                  <a:cubicBezTo>
                    <a:pt x="4" y="11"/>
                    <a:pt x="6" y="11"/>
                    <a:pt x="7" y="10"/>
                  </a:cubicBezTo>
                  <a:cubicBezTo>
                    <a:pt x="9" y="10"/>
                    <a:pt x="9" y="10"/>
                    <a:pt x="10" y="8"/>
                  </a:cubicBezTo>
                  <a:cubicBezTo>
                    <a:pt x="11" y="6"/>
                    <a:pt x="10" y="3"/>
                    <a:pt x="11" y="1"/>
                  </a:cubicBezTo>
                </a:path>
              </a:pathLst>
            </a:custGeom>
            <a:solidFill>
              <a:srgbClr val="0081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225" name="Freeform 592">
              <a:extLst>
                <a:ext uri="{FF2B5EF4-FFF2-40B4-BE49-F238E27FC236}">
                  <a16:creationId xmlns:a16="http://schemas.microsoft.com/office/drawing/2014/main" id="{0501875A-0E09-5613-D9FB-11C668504299}"/>
                </a:ext>
              </a:extLst>
            </p:cNvPr>
            <p:cNvSpPr>
              <a:spLocks/>
            </p:cNvSpPr>
            <p:nvPr/>
          </p:nvSpPr>
          <p:spPr bwMode="auto">
            <a:xfrm>
              <a:off x="3391" y="2738"/>
              <a:ext cx="115" cy="55"/>
            </a:xfrm>
            <a:custGeom>
              <a:avLst/>
              <a:gdLst>
                <a:gd name="T0" fmla="*/ 0 w 38"/>
                <a:gd name="T1" fmla="*/ 576 h 17"/>
                <a:gd name="T2" fmla="*/ 1053 w 38"/>
                <a:gd name="T3" fmla="*/ 0 h 17"/>
                <a:gd name="T4" fmla="*/ 0 w 38"/>
                <a:gd name="T5" fmla="*/ 576 h 17"/>
                <a:gd name="T6" fmla="*/ 0 60000 65536"/>
                <a:gd name="T7" fmla="*/ 0 60000 65536"/>
                <a:gd name="T8" fmla="*/ 0 60000 65536"/>
              </a:gdLst>
              <a:ahLst/>
              <a:cxnLst>
                <a:cxn ang="T6">
                  <a:pos x="T0" y="T1"/>
                </a:cxn>
                <a:cxn ang="T7">
                  <a:pos x="T2" y="T3"/>
                </a:cxn>
                <a:cxn ang="T8">
                  <a:pos x="T4" y="T5"/>
                </a:cxn>
              </a:cxnLst>
              <a:rect l="0" t="0" r="r" b="b"/>
              <a:pathLst>
                <a:path w="38" h="17">
                  <a:moveTo>
                    <a:pt x="0" y="17"/>
                  </a:moveTo>
                  <a:cubicBezTo>
                    <a:pt x="8" y="12"/>
                    <a:pt x="32" y="1"/>
                    <a:pt x="38" y="0"/>
                  </a:cubicBezTo>
                  <a:cubicBezTo>
                    <a:pt x="32" y="4"/>
                    <a:pt x="4" y="16"/>
                    <a:pt x="0"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226" name="Freeform 593">
              <a:extLst>
                <a:ext uri="{FF2B5EF4-FFF2-40B4-BE49-F238E27FC236}">
                  <a16:creationId xmlns:a16="http://schemas.microsoft.com/office/drawing/2014/main" id="{D8EA82E5-8E6A-D9A6-688C-FA050009EA1F}"/>
                </a:ext>
              </a:extLst>
            </p:cNvPr>
            <p:cNvSpPr>
              <a:spLocks/>
            </p:cNvSpPr>
            <p:nvPr/>
          </p:nvSpPr>
          <p:spPr bwMode="auto">
            <a:xfrm>
              <a:off x="3654" y="2594"/>
              <a:ext cx="108" cy="96"/>
            </a:xfrm>
            <a:custGeom>
              <a:avLst/>
              <a:gdLst>
                <a:gd name="T0" fmla="*/ 972 w 36"/>
                <a:gd name="T1" fmla="*/ 0 h 30"/>
                <a:gd name="T2" fmla="*/ 0 w 36"/>
                <a:gd name="T3" fmla="*/ 982 h 30"/>
                <a:gd name="T4" fmla="*/ 972 w 36"/>
                <a:gd name="T5" fmla="*/ 0 h 30"/>
                <a:gd name="T6" fmla="*/ 0 60000 65536"/>
                <a:gd name="T7" fmla="*/ 0 60000 65536"/>
                <a:gd name="T8" fmla="*/ 0 60000 65536"/>
              </a:gdLst>
              <a:ahLst/>
              <a:cxnLst>
                <a:cxn ang="T6">
                  <a:pos x="T0" y="T1"/>
                </a:cxn>
                <a:cxn ang="T7">
                  <a:pos x="T2" y="T3"/>
                </a:cxn>
                <a:cxn ang="T8">
                  <a:pos x="T4" y="T5"/>
                </a:cxn>
              </a:cxnLst>
              <a:rect l="0" t="0" r="r" b="b"/>
              <a:pathLst>
                <a:path w="36" h="30">
                  <a:moveTo>
                    <a:pt x="36" y="0"/>
                  </a:moveTo>
                  <a:cubicBezTo>
                    <a:pt x="33" y="10"/>
                    <a:pt x="31" y="21"/>
                    <a:pt x="0" y="30"/>
                  </a:cubicBezTo>
                  <a:cubicBezTo>
                    <a:pt x="20" y="27"/>
                    <a:pt x="36" y="19"/>
                    <a:pt x="3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227" name="Freeform 594">
              <a:extLst>
                <a:ext uri="{FF2B5EF4-FFF2-40B4-BE49-F238E27FC236}">
                  <a16:creationId xmlns:a16="http://schemas.microsoft.com/office/drawing/2014/main" id="{4E08E081-72C3-3920-83F3-E6EDB02905B6}"/>
                </a:ext>
              </a:extLst>
            </p:cNvPr>
            <p:cNvSpPr>
              <a:spLocks/>
            </p:cNvSpPr>
            <p:nvPr/>
          </p:nvSpPr>
          <p:spPr bwMode="auto">
            <a:xfrm>
              <a:off x="3771" y="2632"/>
              <a:ext cx="51" cy="61"/>
            </a:xfrm>
            <a:custGeom>
              <a:avLst/>
              <a:gdLst>
                <a:gd name="T0" fmla="*/ 270 w 17"/>
                <a:gd name="T1" fmla="*/ 0 h 19"/>
                <a:gd name="T2" fmla="*/ 351 w 17"/>
                <a:gd name="T3" fmla="*/ 360 h 19"/>
                <a:gd name="T4" fmla="*/ 0 w 17"/>
                <a:gd name="T5" fmla="*/ 629 h 19"/>
                <a:gd name="T6" fmla="*/ 459 w 17"/>
                <a:gd name="T7" fmla="*/ 433 h 19"/>
                <a:gd name="T8" fmla="*/ 270 w 17"/>
                <a:gd name="T9" fmla="*/ 0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9">
                  <a:moveTo>
                    <a:pt x="10" y="0"/>
                  </a:moveTo>
                  <a:cubicBezTo>
                    <a:pt x="12" y="6"/>
                    <a:pt x="13" y="8"/>
                    <a:pt x="13" y="11"/>
                  </a:cubicBezTo>
                  <a:cubicBezTo>
                    <a:pt x="14" y="14"/>
                    <a:pt x="12" y="16"/>
                    <a:pt x="0" y="19"/>
                  </a:cubicBezTo>
                  <a:cubicBezTo>
                    <a:pt x="14" y="17"/>
                    <a:pt x="17" y="15"/>
                    <a:pt x="17" y="13"/>
                  </a:cubicBezTo>
                  <a:cubicBezTo>
                    <a:pt x="17" y="10"/>
                    <a:pt x="11" y="3"/>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228" name="Freeform 595">
              <a:extLst>
                <a:ext uri="{FF2B5EF4-FFF2-40B4-BE49-F238E27FC236}">
                  <a16:creationId xmlns:a16="http://schemas.microsoft.com/office/drawing/2014/main" id="{98B3FBD9-D104-FAB7-E254-F7470EC015E4}"/>
                </a:ext>
              </a:extLst>
            </p:cNvPr>
            <p:cNvSpPr>
              <a:spLocks/>
            </p:cNvSpPr>
            <p:nvPr/>
          </p:nvSpPr>
          <p:spPr bwMode="auto">
            <a:xfrm>
              <a:off x="3726" y="2295"/>
              <a:ext cx="33" cy="176"/>
            </a:xfrm>
            <a:custGeom>
              <a:avLst/>
              <a:gdLst>
                <a:gd name="T0" fmla="*/ 0 w 11"/>
                <a:gd name="T1" fmla="*/ 0 h 55"/>
                <a:gd name="T2" fmla="*/ 297 w 11"/>
                <a:gd name="T3" fmla="*/ 1802 h 55"/>
                <a:gd name="T4" fmla="*/ 0 60000 65536"/>
                <a:gd name="T5" fmla="*/ 0 60000 65536"/>
              </a:gdLst>
              <a:ahLst/>
              <a:cxnLst>
                <a:cxn ang="T4">
                  <a:pos x="T0" y="T1"/>
                </a:cxn>
                <a:cxn ang="T5">
                  <a:pos x="T2" y="T3"/>
                </a:cxn>
              </a:cxnLst>
              <a:rect l="0" t="0" r="r" b="b"/>
              <a:pathLst>
                <a:path w="11" h="55">
                  <a:moveTo>
                    <a:pt x="0" y="0"/>
                  </a:moveTo>
                  <a:cubicBezTo>
                    <a:pt x="5" y="13"/>
                    <a:pt x="11" y="45"/>
                    <a:pt x="11" y="5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3">
            <a:extLst>
              <a:ext uri="{FF2B5EF4-FFF2-40B4-BE49-F238E27FC236}">
                <a16:creationId xmlns:a16="http://schemas.microsoft.com/office/drawing/2014/main" id="{4EA6DFD5-623B-E823-B217-1A5E9733B8CB}"/>
              </a:ext>
            </a:extLst>
          </p:cNvPr>
          <p:cNvSpPr txBox="1"/>
          <p:nvPr/>
        </p:nvSpPr>
        <p:spPr>
          <a:xfrm>
            <a:off x="4202403" y="5597331"/>
            <a:ext cx="290340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Συνδυασμός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RAS </a:t>
            </a:r>
            <a:r>
              <a:rPr kumimoji="0" lang="en-US" sz="1800" b="1" i="0" u="none" strike="noStrike" kern="1200" cap="none" spc="0" normalizeH="0" baseline="0" noProof="0" dirty="0" err="1">
                <a:ln>
                  <a:noFill/>
                </a:ln>
                <a:solidFill>
                  <a:srgbClr val="1F497D"/>
                </a:solidFill>
                <a:effectLst/>
                <a:uLnTx/>
                <a:uFillTx/>
                <a:latin typeface="Arial" panose="020B0604020202020204" pitchFamily="34" charset="0"/>
                <a:cs typeface="Arial" panose="020B0604020202020204" pitchFamily="34" charset="0"/>
              </a:rPr>
              <a:t>inh</a:t>
            </a:r>
            <a:r>
              <a:rPr kumimoji="0" lang="en-US" sz="1800" b="1"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 + diuretic/CCB</a:t>
            </a:r>
            <a:endParaRPr kumimoji="0" lang="el-GR" sz="1800" b="1"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7F049A6-D9E1-886C-83B5-42832508B3C1}"/>
              </a:ext>
            </a:extLst>
          </p:cNvPr>
          <p:cNvSpPr txBox="1"/>
          <p:nvPr/>
        </p:nvSpPr>
        <p:spPr>
          <a:xfrm>
            <a:off x="10268494" y="1737233"/>
            <a:ext cx="1923506" cy="1815882"/>
          </a:xfrm>
          <a:prstGeom prst="rect">
            <a:avLst/>
          </a:prstGeom>
          <a:noFill/>
        </p:spPr>
        <p:txBody>
          <a:bodyPr wrap="square" rtlCol="0">
            <a:spAutoFit/>
          </a:bodyPr>
          <a:lstStyle/>
          <a:p>
            <a:r>
              <a:rPr lang="el-GR" sz="1600" b="1" dirty="0">
                <a:solidFill>
                  <a:srgbClr val="1F497D"/>
                </a:solidFill>
                <a:latin typeface="Arial" panose="020B0604020202020204" pitchFamily="34" charset="0"/>
                <a:cs typeface="Arial" panose="020B0604020202020204" pitchFamily="34" charset="0"/>
              </a:rPr>
              <a:t>Εξατομίκευση</a:t>
            </a:r>
            <a:endParaRPr lang="en-US" sz="1600" b="1" dirty="0">
              <a:solidFill>
                <a:srgbClr val="1F497D"/>
              </a:solidFill>
              <a:latin typeface="Arial" panose="020B0604020202020204" pitchFamily="34" charset="0"/>
              <a:cs typeface="Arial" panose="020B0604020202020204" pitchFamily="34" charset="0"/>
            </a:endParaRPr>
          </a:p>
          <a:p>
            <a:endParaRPr lang="el-GR" sz="1600" b="1" dirty="0">
              <a:solidFill>
                <a:srgbClr val="1F497D"/>
              </a:solidFill>
              <a:latin typeface="Arial" panose="020B0604020202020204" pitchFamily="34" charset="0"/>
              <a:cs typeface="Arial" panose="020B0604020202020204" pitchFamily="34" charset="0"/>
            </a:endParaRPr>
          </a:p>
          <a:p>
            <a:r>
              <a:rPr lang="en-US" sz="1600" b="1" dirty="0">
                <a:solidFill>
                  <a:srgbClr val="1F497D"/>
                </a:solidFill>
                <a:latin typeface="Arial" panose="020B0604020202020204" pitchFamily="34" charset="0"/>
                <a:cs typeface="Arial" panose="020B0604020202020204" pitchFamily="34" charset="0"/>
              </a:rPr>
              <a:t>HbA1c ≤ 7%</a:t>
            </a:r>
            <a:r>
              <a:rPr lang="el-GR" sz="1600" b="1" dirty="0">
                <a:solidFill>
                  <a:srgbClr val="1F497D"/>
                </a:solidFill>
                <a:latin typeface="Arial" panose="020B0604020202020204" pitchFamily="34" charset="0"/>
                <a:cs typeface="Arial" panose="020B0604020202020204" pitchFamily="34" charset="0"/>
              </a:rPr>
              <a:t> </a:t>
            </a:r>
            <a:endParaRPr lang="en-US" sz="1600" b="1" dirty="0">
              <a:solidFill>
                <a:srgbClr val="1F497D"/>
              </a:solidFill>
              <a:latin typeface="Arial" panose="020B0604020202020204" pitchFamily="34" charset="0"/>
              <a:cs typeface="Arial" panose="020B0604020202020204" pitchFamily="34" charset="0"/>
            </a:endParaRPr>
          </a:p>
          <a:p>
            <a:endParaRPr lang="en-US" sz="1600" b="1" dirty="0">
              <a:solidFill>
                <a:srgbClr val="1F497D"/>
              </a:solidFill>
              <a:latin typeface="Arial" panose="020B0604020202020204" pitchFamily="34" charset="0"/>
              <a:cs typeface="Arial" panose="020B0604020202020204" pitchFamily="34" charset="0"/>
            </a:endParaRPr>
          </a:p>
          <a:p>
            <a:r>
              <a:rPr lang="en-US" sz="1600" b="1" dirty="0">
                <a:solidFill>
                  <a:srgbClr val="1F497D"/>
                </a:solidFill>
                <a:latin typeface="Arial" panose="020B0604020202020204" pitchFamily="34" charset="0"/>
                <a:cs typeface="Arial" panose="020B0604020202020204" pitchFamily="34" charset="0"/>
              </a:rPr>
              <a:t>Metformin</a:t>
            </a:r>
          </a:p>
          <a:p>
            <a:r>
              <a:rPr lang="en-US" sz="1600" b="1" dirty="0">
                <a:solidFill>
                  <a:srgbClr val="1F497D"/>
                </a:solidFill>
                <a:latin typeface="Arial" panose="020B0604020202020204" pitchFamily="34" charset="0"/>
                <a:cs typeface="Arial" panose="020B0604020202020204" pitchFamily="34" charset="0"/>
              </a:rPr>
              <a:t>GLP-1 inhibitors</a:t>
            </a:r>
          </a:p>
          <a:p>
            <a:r>
              <a:rPr lang="en-US" sz="1600" b="1" dirty="0">
                <a:solidFill>
                  <a:srgbClr val="1F497D"/>
                </a:solidFill>
                <a:latin typeface="Arial" panose="020B0604020202020204" pitchFamily="34" charset="0"/>
                <a:cs typeface="Arial" panose="020B0604020202020204" pitchFamily="34" charset="0"/>
              </a:rPr>
              <a:t>SGLT2 inhibitors</a:t>
            </a:r>
            <a:endParaRPr lang="el-GR" sz="1600" b="1" dirty="0">
              <a:solidFill>
                <a:srgbClr val="1F497D"/>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DD5F800-ED09-EA59-8880-4DAC732899F0}"/>
              </a:ext>
            </a:extLst>
          </p:cNvPr>
          <p:cNvSpPr txBox="1"/>
          <p:nvPr/>
        </p:nvSpPr>
        <p:spPr>
          <a:xfrm>
            <a:off x="9185771" y="5282354"/>
            <a:ext cx="2467966" cy="1200329"/>
          </a:xfrm>
          <a:prstGeom prst="rect">
            <a:avLst/>
          </a:prstGeom>
          <a:noFill/>
        </p:spPr>
        <p:txBody>
          <a:bodyPr wrap="square" rtlCol="0">
            <a:spAutoFit/>
          </a:bodyPr>
          <a:lstStyle/>
          <a:p>
            <a:r>
              <a:rPr lang="en-US" b="1" dirty="0">
                <a:solidFill>
                  <a:schemeClr val="tx2"/>
                </a:solidFill>
                <a:latin typeface="Arial" panose="020B0604020202020204" pitchFamily="34" charset="0"/>
                <a:cs typeface="Arial" panose="020B0604020202020204" pitchFamily="34" charset="0"/>
              </a:rPr>
              <a:t>Rosuvastatin 20 mg atorvastatin 40mg</a:t>
            </a:r>
            <a:r>
              <a:rPr lang="el-GR" b="1" dirty="0">
                <a:solidFill>
                  <a:schemeClr val="tx2"/>
                </a:solidFill>
                <a:latin typeface="Arial" panose="020B0604020202020204" pitchFamily="34" charset="0"/>
                <a:cs typeface="Arial" panose="020B0604020202020204" pitchFamily="34" charset="0"/>
              </a:rPr>
              <a:t> </a:t>
            </a:r>
          </a:p>
          <a:p>
            <a:r>
              <a:rPr lang="el-GR" b="1" dirty="0">
                <a:solidFill>
                  <a:schemeClr val="tx2"/>
                </a:solidFill>
                <a:latin typeface="Arial" panose="020B0604020202020204" pitchFamily="34" charset="0"/>
                <a:cs typeface="Arial" panose="020B0604020202020204" pitchFamily="34" charset="0"/>
              </a:rPr>
              <a:t>+/- </a:t>
            </a:r>
            <a:r>
              <a:rPr lang="en-US" b="1" dirty="0">
                <a:solidFill>
                  <a:schemeClr val="tx2"/>
                </a:solidFill>
                <a:latin typeface="Arial" panose="020B0604020202020204" pitchFamily="34" charset="0"/>
                <a:cs typeface="Arial" panose="020B0604020202020204" pitchFamily="34" charset="0"/>
              </a:rPr>
              <a:t>ezetimibe</a:t>
            </a:r>
            <a:r>
              <a:rPr lang="el-GR" b="1" dirty="0">
                <a:solidFill>
                  <a:schemeClr val="tx2"/>
                </a:solidFill>
                <a:latin typeface="Arial" panose="020B0604020202020204" pitchFamily="34" charset="0"/>
                <a:cs typeface="Arial" panose="020B0604020202020204" pitchFamily="34" charset="0"/>
              </a:rPr>
              <a:t> +/-  </a:t>
            </a:r>
            <a:r>
              <a:rPr lang="en-US" b="1" dirty="0">
                <a:solidFill>
                  <a:schemeClr val="tx2"/>
                </a:solidFill>
                <a:latin typeface="Arial" panose="020B0604020202020204" pitchFamily="34" charset="0"/>
                <a:cs typeface="Arial" panose="020B0604020202020204" pitchFamily="34" charset="0"/>
              </a:rPr>
              <a:t>PCSK9 inhibitor</a:t>
            </a:r>
            <a:endParaRPr lang="el-GR"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5986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A4EECEF-FF70-354A-EAFF-BE3EE2E3638F}"/>
              </a:ext>
            </a:extLst>
          </p:cNvPr>
          <p:cNvSpPr>
            <a:spLocks noGrp="1"/>
          </p:cNvSpPr>
          <p:nvPr>
            <p:ph type="title"/>
          </p:nvPr>
        </p:nvSpPr>
        <p:spPr>
          <a:xfrm>
            <a:off x="960120" y="344805"/>
            <a:ext cx="10515600" cy="1351915"/>
          </a:xfrm>
        </p:spPr>
        <p:txBody>
          <a:bodyPr>
            <a:normAutofit/>
          </a:bodyPr>
          <a:lstStyle/>
          <a:p>
            <a:pPr marL="0" marR="0" lvl="0" indent="0" defTabSz="914400" rtl="0" eaLnBrk="1" fontAlgn="auto" latinLnBrk="0" hangingPunct="1">
              <a:lnSpc>
                <a:spcPct val="100000"/>
              </a:lnSpc>
              <a:spcBef>
                <a:spcPts val="0"/>
              </a:spcBef>
              <a:spcAft>
                <a:spcPts val="0"/>
              </a:spcAft>
              <a:tabLst/>
              <a:defRPr/>
            </a:pPr>
            <a:r>
              <a:rPr kumimoji="0" lang="en-US" sz="2400" b="1" i="0" u="none" strike="noStrike" kern="1200" cap="none" spc="0" normalizeH="0" baseline="0" noProof="0" dirty="0">
                <a:ln>
                  <a:noFill/>
                </a:ln>
                <a:solidFill>
                  <a:srgbClr val="0070C0"/>
                </a:solidFill>
                <a:effectLst/>
                <a:uLnTx/>
                <a:uFillTx/>
                <a:latin typeface="Arial-BoldMT"/>
                <a:ea typeface="+mn-ea"/>
                <a:cs typeface="+mn-cs"/>
              </a:rPr>
              <a:t>          </a:t>
            </a:r>
            <a:r>
              <a:rPr kumimoji="0" lang="el-GR" sz="2400" b="1" i="0" u="none" strike="noStrike" kern="1200" cap="none" spc="0" normalizeH="0" baseline="0" noProof="0" dirty="0">
                <a:ln>
                  <a:noFill/>
                </a:ln>
                <a:solidFill>
                  <a:srgbClr val="002060"/>
                </a:solidFill>
                <a:effectLst/>
                <a:uLnTx/>
                <a:uFillTx/>
                <a:latin typeface="Arial-BoldMT"/>
                <a:ea typeface="+mn-ea"/>
                <a:cs typeface="+mn-cs"/>
              </a:rPr>
              <a:t>Μήπως να αποφύγουμε τη </a:t>
            </a:r>
            <a:r>
              <a:rPr kumimoji="0" lang="el-GR" sz="2400" b="1" i="0" u="none" strike="noStrike" kern="1200" cap="none" spc="0" normalizeH="0" baseline="0" noProof="0" dirty="0" err="1">
                <a:ln>
                  <a:noFill/>
                </a:ln>
                <a:solidFill>
                  <a:srgbClr val="002060"/>
                </a:solidFill>
                <a:effectLst/>
                <a:uLnTx/>
                <a:uFillTx/>
                <a:latin typeface="Arial-BoldMT"/>
                <a:ea typeface="+mn-ea"/>
                <a:cs typeface="+mn-cs"/>
              </a:rPr>
              <a:t>θρομβόλυση</a:t>
            </a:r>
            <a:r>
              <a:rPr kumimoji="0" lang="el-GR" sz="2400" b="1" i="0" u="none" strike="noStrike" kern="1200" cap="none" spc="0" normalizeH="0" baseline="0" noProof="0" dirty="0">
                <a:ln>
                  <a:noFill/>
                </a:ln>
                <a:solidFill>
                  <a:srgbClr val="002060"/>
                </a:solidFill>
                <a:effectLst/>
                <a:uLnTx/>
                <a:uFillTx/>
                <a:latin typeface="Arial-BoldMT"/>
                <a:ea typeface="+mn-ea"/>
                <a:cs typeface="+mn-cs"/>
              </a:rPr>
              <a:t> σε ασθενείς με ΣΔ</a:t>
            </a:r>
            <a:r>
              <a:rPr kumimoji="0" lang="en-US" sz="2400" b="1" i="0" u="none" strike="noStrike" kern="1200" cap="none" spc="0" normalizeH="0" baseline="0" noProof="0" dirty="0">
                <a:ln>
                  <a:noFill/>
                </a:ln>
                <a:solidFill>
                  <a:srgbClr val="002060"/>
                </a:solidFill>
                <a:effectLst/>
                <a:uLnTx/>
                <a:uFillTx/>
                <a:latin typeface="Arial-BoldMT"/>
                <a:ea typeface="+mn-ea"/>
                <a:cs typeface="+mn-cs"/>
              </a:rPr>
              <a:t>;</a:t>
            </a:r>
            <a:br>
              <a:rPr kumimoji="0" lang="el-GR" sz="2400" b="0" i="0" u="none" strike="noStrike" kern="1200" cap="none" spc="0" normalizeH="0" baseline="0" noProof="0" dirty="0">
                <a:ln>
                  <a:noFill/>
                </a:ln>
                <a:solidFill>
                  <a:srgbClr val="002060"/>
                </a:solidFill>
                <a:effectLst/>
                <a:uLnTx/>
                <a:uFillTx/>
                <a:latin typeface="Calibri" panose="020F0502020204030204"/>
                <a:ea typeface="+mn-ea"/>
                <a:cs typeface="+mn-cs"/>
              </a:rPr>
            </a:br>
            <a:endParaRPr lang="el-GR" sz="2600" dirty="0">
              <a:solidFill>
                <a:srgbClr val="002060"/>
              </a:solidFill>
              <a:latin typeface="Arial" panose="020B0604020202020204" pitchFamily="34" charset="0"/>
              <a:cs typeface="Arial" panose="020B0604020202020204" pitchFamily="34" charset="0"/>
            </a:endParaRPr>
          </a:p>
        </p:txBody>
      </p:sp>
      <p:pic>
        <p:nvPicPr>
          <p:cNvPr id="5" name="Θέση περιεχομένου 4">
            <a:extLst>
              <a:ext uri="{FF2B5EF4-FFF2-40B4-BE49-F238E27FC236}">
                <a16:creationId xmlns:a16="http://schemas.microsoft.com/office/drawing/2014/main" id="{91F2C4B3-641A-B303-7A31-2895354DC1F8}"/>
              </a:ext>
            </a:extLst>
          </p:cNvPr>
          <p:cNvPicPr>
            <a:picLocks noGrp="1" noChangeAspect="1"/>
          </p:cNvPicPr>
          <p:nvPr>
            <p:ph idx="1"/>
          </p:nvPr>
        </p:nvPicPr>
        <p:blipFill>
          <a:blip r:embed="rId3"/>
          <a:stretch>
            <a:fillRect/>
          </a:stretch>
        </p:blipFill>
        <p:spPr>
          <a:xfrm>
            <a:off x="2013388" y="2372677"/>
            <a:ext cx="3659848" cy="4291848"/>
          </a:xfrm>
        </p:spPr>
      </p:pic>
      <p:pic>
        <p:nvPicPr>
          <p:cNvPr id="7" name="Εικόνα 6">
            <a:extLst>
              <a:ext uri="{FF2B5EF4-FFF2-40B4-BE49-F238E27FC236}">
                <a16:creationId xmlns:a16="http://schemas.microsoft.com/office/drawing/2014/main" id="{244D66C3-5CCC-90FB-6419-B58A866E33B5}"/>
              </a:ext>
            </a:extLst>
          </p:cNvPr>
          <p:cNvPicPr>
            <a:picLocks noChangeAspect="1"/>
          </p:cNvPicPr>
          <p:nvPr/>
        </p:nvPicPr>
        <p:blipFill>
          <a:blip r:embed="rId4"/>
          <a:stretch>
            <a:fillRect/>
          </a:stretch>
        </p:blipFill>
        <p:spPr>
          <a:xfrm>
            <a:off x="3228827" y="1020762"/>
            <a:ext cx="5734345" cy="1244664"/>
          </a:xfrm>
          <a:prstGeom prst="rect">
            <a:avLst/>
          </a:prstGeom>
        </p:spPr>
      </p:pic>
      <p:sp>
        <p:nvSpPr>
          <p:cNvPr id="15" name="TextBox 14">
            <a:extLst>
              <a:ext uri="{FF2B5EF4-FFF2-40B4-BE49-F238E27FC236}">
                <a16:creationId xmlns:a16="http://schemas.microsoft.com/office/drawing/2014/main" id="{7C75FF19-58CB-C9BA-2D44-7825191B9F76}"/>
              </a:ext>
            </a:extLst>
          </p:cNvPr>
          <p:cNvSpPr txBox="1"/>
          <p:nvPr/>
        </p:nvSpPr>
        <p:spPr>
          <a:xfrm>
            <a:off x="9248922" y="6530340"/>
            <a:ext cx="4318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Lancet </a:t>
            </a:r>
            <a:r>
              <a:rPr kumimoji="0" lang="fr-FR"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Neurol</a:t>
            </a: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2009; 8: 1095-102   </a:t>
            </a:r>
            <a:endParaRPr kumimoji="0" lang="el-G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Εικόνα 16">
            <a:extLst>
              <a:ext uri="{FF2B5EF4-FFF2-40B4-BE49-F238E27FC236}">
                <a16:creationId xmlns:a16="http://schemas.microsoft.com/office/drawing/2014/main" id="{8548CE43-843E-C47B-C49C-07ABEAA46922}"/>
              </a:ext>
            </a:extLst>
          </p:cNvPr>
          <p:cNvPicPr>
            <a:picLocks noChangeAspect="1"/>
          </p:cNvPicPr>
          <p:nvPr/>
        </p:nvPicPr>
        <p:blipFill>
          <a:blip r:embed="rId5"/>
          <a:stretch>
            <a:fillRect/>
          </a:stretch>
        </p:blipFill>
        <p:spPr>
          <a:xfrm>
            <a:off x="6217920" y="2316537"/>
            <a:ext cx="3774990" cy="4187133"/>
          </a:xfrm>
          <a:prstGeom prst="rect">
            <a:avLst/>
          </a:prstGeom>
        </p:spPr>
      </p:pic>
      <p:sp>
        <p:nvSpPr>
          <p:cNvPr id="8" name="Ορθογώνιο 7">
            <a:extLst>
              <a:ext uri="{FF2B5EF4-FFF2-40B4-BE49-F238E27FC236}">
                <a16:creationId xmlns:a16="http://schemas.microsoft.com/office/drawing/2014/main" id="{7E6A399F-7C8D-BDCC-9888-EBAE2F89DFBA}"/>
              </a:ext>
            </a:extLst>
          </p:cNvPr>
          <p:cNvSpPr/>
          <p:nvPr/>
        </p:nvSpPr>
        <p:spPr>
          <a:xfrm>
            <a:off x="2134578" y="3881120"/>
            <a:ext cx="3453422" cy="32512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Ορθογώνιο 8">
            <a:extLst>
              <a:ext uri="{FF2B5EF4-FFF2-40B4-BE49-F238E27FC236}">
                <a16:creationId xmlns:a16="http://schemas.microsoft.com/office/drawing/2014/main" id="{C6AF0964-2C1F-A694-4D60-622C655DC1C0}"/>
              </a:ext>
            </a:extLst>
          </p:cNvPr>
          <p:cNvSpPr/>
          <p:nvPr/>
        </p:nvSpPr>
        <p:spPr>
          <a:xfrm>
            <a:off x="6300801" y="3915999"/>
            <a:ext cx="3609227" cy="29024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6589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1AF08BE-F930-8610-BA9C-2DBDC935608F}"/>
              </a:ext>
            </a:extLst>
          </p:cNvPr>
          <p:cNvSpPr>
            <a:spLocks noGrp="1"/>
          </p:cNvSpPr>
          <p:nvPr>
            <p:ph type="title"/>
          </p:nvPr>
        </p:nvSpPr>
        <p:spPr/>
        <p:txBody>
          <a:bodyPr>
            <a:normAutofit/>
          </a:bodyPr>
          <a:lstStyle/>
          <a:p>
            <a:r>
              <a:rPr kumimoji="0" lang="el-GR" sz="2400" b="1" i="0" u="none" strike="noStrike" kern="1200" cap="none" spc="0" normalizeH="0" baseline="0" noProof="0" dirty="0">
                <a:ln>
                  <a:noFill/>
                </a:ln>
                <a:solidFill>
                  <a:srgbClr val="0070C0"/>
                </a:solidFill>
                <a:effectLst/>
                <a:uLnTx/>
                <a:uFillTx/>
                <a:latin typeface="Arial-BoldMT"/>
                <a:ea typeface="+mj-ea"/>
                <a:cs typeface="+mj-cs"/>
              </a:rPr>
              <a:t>                             Ολιστική αντιμετώπιση των ασθενών</a:t>
            </a:r>
            <a:endParaRPr lang="el-GR" sz="2400" dirty="0">
              <a:solidFill>
                <a:srgbClr val="00B0F0"/>
              </a:solidFill>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1B55F694-E208-38B1-7C9B-8F158176FC14}"/>
              </a:ext>
            </a:extLst>
          </p:cNvPr>
          <p:cNvPicPr>
            <a:picLocks noChangeAspect="1"/>
          </p:cNvPicPr>
          <p:nvPr/>
        </p:nvPicPr>
        <p:blipFill>
          <a:blip r:embed="rId2"/>
          <a:stretch>
            <a:fillRect/>
          </a:stretch>
        </p:blipFill>
        <p:spPr>
          <a:xfrm>
            <a:off x="701040" y="2262828"/>
            <a:ext cx="3236021" cy="2332344"/>
          </a:xfrm>
          <a:prstGeom prst="rect">
            <a:avLst/>
          </a:prstGeom>
        </p:spPr>
      </p:pic>
      <p:pic>
        <p:nvPicPr>
          <p:cNvPr id="7" name="Picture 3">
            <a:extLst>
              <a:ext uri="{FF2B5EF4-FFF2-40B4-BE49-F238E27FC236}">
                <a16:creationId xmlns:a16="http://schemas.microsoft.com/office/drawing/2014/main" id="{908DEDFD-5242-C204-84BD-C27F657D289C}"/>
              </a:ext>
            </a:extLst>
          </p:cNvPr>
          <p:cNvPicPr>
            <a:picLocks noChangeAspect="1" noChangeArrowheads="1"/>
          </p:cNvPicPr>
          <p:nvPr/>
        </p:nvPicPr>
        <p:blipFill>
          <a:blip r:embed="rId3"/>
          <a:srcRect/>
          <a:stretch>
            <a:fillRect/>
          </a:stretch>
        </p:blipFill>
        <p:spPr bwMode="auto">
          <a:xfrm>
            <a:off x="10336592" y="4651198"/>
            <a:ext cx="1424639" cy="1214446"/>
          </a:xfrm>
          <a:prstGeom prst="rect">
            <a:avLst/>
          </a:prstGeom>
          <a:noFill/>
          <a:ln w="9525">
            <a:noFill/>
            <a:miter lim="800000"/>
            <a:headEnd/>
            <a:tailEnd/>
          </a:ln>
          <a:effectLst/>
        </p:spPr>
      </p:pic>
      <p:pic>
        <p:nvPicPr>
          <p:cNvPr id="8" name="Εικόνα 7">
            <a:extLst>
              <a:ext uri="{FF2B5EF4-FFF2-40B4-BE49-F238E27FC236}">
                <a16:creationId xmlns:a16="http://schemas.microsoft.com/office/drawing/2014/main" id="{DEB0C0D7-4EBD-93F6-B069-A481836B14FB}"/>
              </a:ext>
            </a:extLst>
          </p:cNvPr>
          <p:cNvPicPr>
            <a:picLocks noChangeAspect="1"/>
          </p:cNvPicPr>
          <p:nvPr/>
        </p:nvPicPr>
        <p:blipFill>
          <a:blip r:embed="rId4"/>
          <a:stretch>
            <a:fillRect/>
          </a:stretch>
        </p:blipFill>
        <p:spPr>
          <a:xfrm>
            <a:off x="8954776" y="4448126"/>
            <a:ext cx="1085906" cy="1485976"/>
          </a:xfrm>
          <a:prstGeom prst="rect">
            <a:avLst/>
          </a:prstGeom>
        </p:spPr>
      </p:pic>
      <p:pic>
        <p:nvPicPr>
          <p:cNvPr id="12" name="Εικόνα 11">
            <a:extLst>
              <a:ext uri="{FF2B5EF4-FFF2-40B4-BE49-F238E27FC236}">
                <a16:creationId xmlns:a16="http://schemas.microsoft.com/office/drawing/2014/main" id="{8E293AC2-C34E-4CCB-EEDE-2F67C4CA6D65}"/>
              </a:ext>
            </a:extLst>
          </p:cNvPr>
          <p:cNvPicPr>
            <a:picLocks noChangeAspect="1"/>
          </p:cNvPicPr>
          <p:nvPr/>
        </p:nvPicPr>
        <p:blipFill>
          <a:blip r:embed="rId5"/>
          <a:stretch>
            <a:fillRect/>
          </a:stretch>
        </p:blipFill>
        <p:spPr>
          <a:xfrm>
            <a:off x="4645083" y="1509939"/>
            <a:ext cx="3609858" cy="2334735"/>
          </a:xfrm>
          <a:prstGeom prst="rect">
            <a:avLst/>
          </a:prstGeom>
        </p:spPr>
      </p:pic>
      <p:pic>
        <p:nvPicPr>
          <p:cNvPr id="15" name="Εικόνα 14">
            <a:extLst>
              <a:ext uri="{FF2B5EF4-FFF2-40B4-BE49-F238E27FC236}">
                <a16:creationId xmlns:a16="http://schemas.microsoft.com/office/drawing/2014/main" id="{E2B0D3F3-1EDA-C654-5F92-711820C9045C}"/>
              </a:ext>
            </a:extLst>
          </p:cNvPr>
          <p:cNvPicPr>
            <a:picLocks noChangeAspect="1"/>
          </p:cNvPicPr>
          <p:nvPr/>
        </p:nvPicPr>
        <p:blipFill>
          <a:blip r:embed="rId6"/>
          <a:stretch>
            <a:fillRect/>
          </a:stretch>
        </p:blipFill>
        <p:spPr>
          <a:xfrm>
            <a:off x="4640990" y="4195696"/>
            <a:ext cx="3609857" cy="2256161"/>
          </a:xfrm>
          <a:prstGeom prst="rect">
            <a:avLst/>
          </a:prstGeom>
        </p:spPr>
      </p:pic>
      <p:pic>
        <p:nvPicPr>
          <p:cNvPr id="17" name="Εικόνα 16">
            <a:extLst>
              <a:ext uri="{FF2B5EF4-FFF2-40B4-BE49-F238E27FC236}">
                <a16:creationId xmlns:a16="http://schemas.microsoft.com/office/drawing/2014/main" id="{CDF30FAB-FF2A-5501-5AC7-BA4616AF4F17}"/>
              </a:ext>
            </a:extLst>
          </p:cNvPr>
          <p:cNvPicPr>
            <a:picLocks noChangeAspect="1"/>
          </p:cNvPicPr>
          <p:nvPr/>
        </p:nvPicPr>
        <p:blipFill>
          <a:blip r:embed="rId7"/>
          <a:stretch>
            <a:fillRect/>
          </a:stretch>
        </p:blipFill>
        <p:spPr>
          <a:xfrm>
            <a:off x="8583214" y="1515611"/>
            <a:ext cx="3506756" cy="2229234"/>
          </a:xfrm>
          <a:prstGeom prst="rect">
            <a:avLst/>
          </a:prstGeom>
        </p:spPr>
      </p:pic>
    </p:spTree>
    <p:extLst>
      <p:ext uri="{BB962C8B-B14F-4D97-AF65-F5344CB8AC3E}">
        <p14:creationId xmlns:p14="http://schemas.microsoft.com/office/powerpoint/2010/main" val="6570613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22FB20B-5B70-F57F-D4A3-4CE9E1085B0C}"/>
              </a:ext>
            </a:extLst>
          </p:cNvPr>
          <p:cNvSpPr>
            <a:spLocks noGrp="1"/>
          </p:cNvSpPr>
          <p:nvPr>
            <p:ph type="title"/>
          </p:nvPr>
        </p:nvSpPr>
        <p:spPr/>
        <p:txBody>
          <a:bodyPr/>
          <a:lstStyle/>
          <a:p>
            <a:endParaRPr lang="el-GR"/>
          </a:p>
        </p:txBody>
      </p:sp>
      <p:pic>
        <p:nvPicPr>
          <p:cNvPr id="4" name="Picture 3">
            <a:extLst>
              <a:ext uri="{FF2B5EF4-FFF2-40B4-BE49-F238E27FC236}">
                <a16:creationId xmlns:a16="http://schemas.microsoft.com/office/drawing/2014/main" id="{34B7A18A-270D-F66D-985E-F6C370EC2EB5}"/>
              </a:ext>
            </a:extLst>
          </p:cNvPr>
          <p:cNvPicPr>
            <a:picLocks noGrp="1" noChangeAspect="1" noChangeArrowheads="1"/>
          </p:cNvPicPr>
          <p:nvPr>
            <p:ph idx="1"/>
          </p:nvPr>
        </p:nvPicPr>
        <p:blipFill>
          <a:blip r:embed="rId2"/>
          <a:srcRect/>
          <a:stretch>
            <a:fillRect/>
          </a:stretch>
        </p:blipFill>
        <p:spPr bwMode="auto">
          <a:xfrm>
            <a:off x="4108818" y="2175106"/>
            <a:ext cx="5876190" cy="3695238"/>
          </a:xfrm>
          <a:prstGeom prst="rect">
            <a:avLst/>
          </a:prstGeom>
          <a:noFill/>
          <a:ln w="9525">
            <a:noFill/>
            <a:miter lim="800000"/>
            <a:headEnd/>
            <a:tailEnd/>
          </a:ln>
          <a:effectLst/>
        </p:spPr>
      </p:pic>
    </p:spTree>
    <p:extLst>
      <p:ext uri="{BB962C8B-B14F-4D97-AF65-F5344CB8AC3E}">
        <p14:creationId xmlns:p14="http://schemas.microsoft.com/office/powerpoint/2010/main" val="3166323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A4EECEF-FF70-354A-EAFF-BE3EE2E3638F}"/>
              </a:ext>
            </a:extLst>
          </p:cNvPr>
          <p:cNvSpPr>
            <a:spLocks noGrp="1"/>
          </p:cNvSpPr>
          <p:nvPr>
            <p:ph type="title"/>
          </p:nvPr>
        </p:nvSpPr>
        <p:spPr>
          <a:xfrm>
            <a:off x="960120" y="344805"/>
            <a:ext cx="10515600" cy="1351915"/>
          </a:xfrm>
        </p:spPr>
        <p:txBody>
          <a:bodyPr>
            <a:normAutofit/>
          </a:bodyPr>
          <a:lstStyle/>
          <a:p>
            <a:pPr marL="0" marR="0" lvl="0" indent="0" defTabSz="914400" rtl="0" eaLnBrk="1" fontAlgn="auto" latinLnBrk="0" hangingPunct="1">
              <a:lnSpc>
                <a:spcPct val="100000"/>
              </a:lnSpc>
              <a:spcBef>
                <a:spcPts val="0"/>
              </a:spcBef>
              <a:spcAft>
                <a:spcPts val="0"/>
              </a:spcAft>
              <a:tabLst/>
              <a:defRPr/>
            </a:pPr>
            <a:r>
              <a:rPr kumimoji="0" lang="en-US" sz="2400" b="1" i="0" u="none" strike="noStrike" kern="1200" cap="none" spc="0" normalizeH="0" baseline="0" noProof="0" dirty="0">
                <a:ln>
                  <a:noFill/>
                </a:ln>
                <a:solidFill>
                  <a:srgbClr val="0070C0"/>
                </a:solidFill>
                <a:effectLst/>
                <a:uLnTx/>
                <a:uFillTx/>
                <a:latin typeface="Arial-BoldMT"/>
                <a:ea typeface="+mn-ea"/>
                <a:cs typeface="+mn-cs"/>
              </a:rPr>
              <a:t>          </a:t>
            </a:r>
            <a:r>
              <a:rPr kumimoji="0" lang="el-GR" sz="2400" b="1" i="0" u="none" strike="noStrike" kern="1200" cap="none" spc="0" normalizeH="0" baseline="0" noProof="0" dirty="0">
                <a:ln>
                  <a:noFill/>
                </a:ln>
                <a:solidFill>
                  <a:srgbClr val="002060"/>
                </a:solidFill>
                <a:effectLst/>
                <a:uLnTx/>
                <a:uFillTx/>
                <a:latin typeface="Arial-BoldMT"/>
                <a:ea typeface="+mn-ea"/>
                <a:cs typeface="+mn-cs"/>
              </a:rPr>
              <a:t>Μήπως να αποφύγουμε τη </a:t>
            </a:r>
            <a:r>
              <a:rPr kumimoji="0" lang="el-GR" sz="2400" b="1" i="0" u="none" strike="noStrike" kern="1200" cap="none" spc="0" normalizeH="0" baseline="0" noProof="0" dirty="0" err="1">
                <a:ln>
                  <a:noFill/>
                </a:ln>
                <a:solidFill>
                  <a:srgbClr val="002060"/>
                </a:solidFill>
                <a:effectLst/>
                <a:uLnTx/>
                <a:uFillTx/>
                <a:latin typeface="Arial-BoldMT"/>
                <a:ea typeface="+mn-ea"/>
                <a:cs typeface="+mn-cs"/>
              </a:rPr>
              <a:t>θρομβόλυση</a:t>
            </a:r>
            <a:r>
              <a:rPr kumimoji="0" lang="el-GR" sz="2400" b="1" i="0" u="none" strike="noStrike" kern="1200" cap="none" spc="0" normalizeH="0" baseline="0" noProof="0" dirty="0">
                <a:ln>
                  <a:noFill/>
                </a:ln>
                <a:solidFill>
                  <a:srgbClr val="002060"/>
                </a:solidFill>
                <a:effectLst/>
                <a:uLnTx/>
                <a:uFillTx/>
                <a:latin typeface="Arial-BoldMT"/>
                <a:ea typeface="+mn-ea"/>
                <a:cs typeface="+mn-cs"/>
              </a:rPr>
              <a:t> σε ασθενείς με ΣΔ</a:t>
            </a:r>
            <a:r>
              <a:rPr kumimoji="0" lang="en-US" sz="2400" b="1" i="0" u="none" strike="noStrike" kern="1200" cap="none" spc="0" normalizeH="0" baseline="0" noProof="0" dirty="0">
                <a:ln>
                  <a:noFill/>
                </a:ln>
                <a:solidFill>
                  <a:srgbClr val="002060"/>
                </a:solidFill>
                <a:effectLst/>
                <a:uLnTx/>
                <a:uFillTx/>
                <a:latin typeface="Arial-BoldMT"/>
                <a:ea typeface="+mn-ea"/>
                <a:cs typeface="+mn-cs"/>
              </a:rPr>
              <a:t>;</a:t>
            </a:r>
            <a:br>
              <a:rPr kumimoji="0" lang="el-GR" sz="2400" b="0" i="0" u="none" strike="noStrike" kern="1200" cap="none" spc="0" normalizeH="0" baseline="0" noProof="0" dirty="0">
                <a:ln>
                  <a:noFill/>
                </a:ln>
                <a:solidFill>
                  <a:srgbClr val="002060"/>
                </a:solidFill>
                <a:effectLst/>
                <a:uLnTx/>
                <a:uFillTx/>
                <a:latin typeface="Calibri" panose="020F0502020204030204"/>
                <a:ea typeface="+mn-ea"/>
                <a:cs typeface="+mn-cs"/>
              </a:rPr>
            </a:br>
            <a:endParaRPr lang="el-GR" sz="2600" dirty="0">
              <a:solidFill>
                <a:srgbClr val="002060"/>
              </a:solidFill>
              <a:latin typeface="Arial" panose="020B0604020202020204" pitchFamily="34" charset="0"/>
              <a:cs typeface="Arial" panose="020B0604020202020204" pitchFamily="34" charset="0"/>
            </a:endParaRPr>
          </a:p>
        </p:txBody>
      </p:sp>
      <p:pic>
        <p:nvPicPr>
          <p:cNvPr id="9" name="Εικόνα 8">
            <a:extLst>
              <a:ext uri="{FF2B5EF4-FFF2-40B4-BE49-F238E27FC236}">
                <a16:creationId xmlns:a16="http://schemas.microsoft.com/office/drawing/2014/main" id="{36DFBF36-13BB-D757-62D8-5007B9482144}"/>
              </a:ext>
            </a:extLst>
          </p:cNvPr>
          <p:cNvPicPr>
            <a:picLocks noChangeAspect="1"/>
          </p:cNvPicPr>
          <p:nvPr/>
        </p:nvPicPr>
        <p:blipFill>
          <a:blip r:embed="rId3"/>
          <a:stretch>
            <a:fillRect/>
          </a:stretch>
        </p:blipFill>
        <p:spPr>
          <a:xfrm>
            <a:off x="787350" y="2357343"/>
            <a:ext cx="5489428" cy="3819620"/>
          </a:xfrm>
          <a:prstGeom prst="rect">
            <a:avLst/>
          </a:prstGeom>
        </p:spPr>
      </p:pic>
      <p:pic>
        <p:nvPicPr>
          <p:cNvPr id="11" name="Εικόνα 10">
            <a:extLst>
              <a:ext uri="{FF2B5EF4-FFF2-40B4-BE49-F238E27FC236}">
                <a16:creationId xmlns:a16="http://schemas.microsoft.com/office/drawing/2014/main" id="{0B589EE6-1B81-33B2-57B9-9D8D350A177D}"/>
              </a:ext>
            </a:extLst>
          </p:cNvPr>
          <p:cNvPicPr>
            <a:picLocks noChangeAspect="1"/>
          </p:cNvPicPr>
          <p:nvPr/>
        </p:nvPicPr>
        <p:blipFill>
          <a:blip r:embed="rId4"/>
          <a:stretch>
            <a:fillRect/>
          </a:stretch>
        </p:blipFill>
        <p:spPr>
          <a:xfrm>
            <a:off x="2910936" y="822548"/>
            <a:ext cx="5734345" cy="1339221"/>
          </a:xfrm>
          <a:prstGeom prst="rect">
            <a:avLst/>
          </a:prstGeom>
        </p:spPr>
      </p:pic>
      <p:sp>
        <p:nvSpPr>
          <p:cNvPr id="12" name="Ορθογώνιο 11">
            <a:extLst>
              <a:ext uri="{FF2B5EF4-FFF2-40B4-BE49-F238E27FC236}">
                <a16:creationId xmlns:a16="http://schemas.microsoft.com/office/drawing/2014/main" id="{16D15C67-478D-0753-818B-4D83BAB63F3F}"/>
              </a:ext>
            </a:extLst>
          </p:cNvPr>
          <p:cNvSpPr/>
          <p:nvPr/>
        </p:nvSpPr>
        <p:spPr>
          <a:xfrm>
            <a:off x="787350" y="4500657"/>
            <a:ext cx="5311628" cy="880949"/>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07B21DD-1CBA-5159-558A-B938408C0B04}"/>
              </a:ext>
            </a:extLst>
          </p:cNvPr>
          <p:cNvSpPr txBox="1"/>
          <p:nvPr/>
        </p:nvSpPr>
        <p:spPr>
          <a:xfrm>
            <a:off x="1168350" y="6194316"/>
            <a:ext cx="681228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Effect of alteplase on functional outcome at 6 months</a:t>
            </a:r>
            <a:endPar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Εικόνα 9">
            <a:extLst>
              <a:ext uri="{FF2B5EF4-FFF2-40B4-BE49-F238E27FC236}">
                <a16:creationId xmlns:a16="http://schemas.microsoft.com/office/drawing/2014/main" id="{AA72D42F-9173-C8A2-401C-4089CDB66F2E}"/>
              </a:ext>
            </a:extLst>
          </p:cNvPr>
          <p:cNvPicPr>
            <a:picLocks noChangeAspect="1"/>
          </p:cNvPicPr>
          <p:nvPr/>
        </p:nvPicPr>
        <p:blipFill>
          <a:blip r:embed="rId5"/>
          <a:stretch>
            <a:fillRect/>
          </a:stretch>
        </p:blipFill>
        <p:spPr>
          <a:xfrm>
            <a:off x="6276778" y="2367915"/>
            <a:ext cx="5551823" cy="3667537"/>
          </a:xfrm>
          <a:prstGeom prst="rect">
            <a:avLst/>
          </a:prstGeom>
        </p:spPr>
      </p:pic>
      <p:sp>
        <p:nvSpPr>
          <p:cNvPr id="13" name="Ορθογώνιο 12">
            <a:extLst>
              <a:ext uri="{FF2B5EF4-FFF2-40B4-BE49-F238E27FC236}">
                <a16:creationId xmlns:a16="http://schemas.microsoft.com/office/drawing/2014/main" id="{75422FD3-D356-EC01-F0E6-40C7DE6B52EF}"/>
              </a:ext>
            </a:extLst>
          </p:cNvPr>
          <p:cNvSpPr/>
          <p:nvPr/>
        </p:nvSpPr>
        <p:spPr>
          <a:xfrm>
            <a:off x="6308771" y="4500657"/>
            <a:ext cx="5311628" cy="880949"/>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C03FE2FF-5A9B-6C24-FF45-52072DBF9EBA}"/>
              </a:ext>
            </a:extLst>
          </p:cNvPr>
          <p:cNvSpPr txBox="1"/>
          <p:nvPr/>
        </p:nvSpPr>
        <p:spPr>
          <a:xfrm>
            <a:off x="6308771" y="6174641"/>
            <a:ext cx="564090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Effect of alteplase on death within 7 days</a:t>
            </a:r>
            <a:endParaRPr kumimoji="0" lang="el-G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BEF141E1-2787-D8D1-552A-008FE39E751A}"/>
              </a:ext>
            </a:extLst>
          </p:cNvPr>
          <p:cNvSpPr txBox="1"/>
          <p:nvPr/>
        </p:nvSpPr>
        <p:spPr>
          <a:xfrm>
            <a:off x="9946640" y="6299984"/>
            <a:ext cx="30581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b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Stroke. 2015;46:746-756</a:t>
            </a:r>
            <a:endParaRPr kumimoji="0" lang="el-GR"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78413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4"/>
</p:tagLst>
</file>

<file path=ppt/tags/tag2.xml><?xml version="1.0" encoding="utf-8"?>
<p:tagLst xmlns:a="http://schemas.openxmlformats.org/drawingml/2006/main" xmlns:r="http://schemas.openxmlformats.org/officeDocument/2006/relationships" xmlns:p="http://schemas.openxmlformats.org/presentationml/2006/main">
  <p:tag name="TIMING" val="|7.7"/>
</p:tagLst>
</file>

<file path=ppt/tags/tag3.xml><?xml version="1.0" encoding="utf-8"?>
<p:tagLst xmlns:a="http://schemas.openxmlformats.org/drawingml/2006/main" xmlns:r="http://schemas.openxmlformats.org/officeDocument/2006/relationships" xmlns:p="http://schemas.openxmlformats.org/presentationml/2006/main">
  <p:tag name="TIMING" val="|25.2"/>
</p:tagLst>
</file>

<file path=ppt/tags/tag4.xml><?xml version="1.0" encoding="utf-8"?>
<p:tagLst xmlns:a="http://schemas.openxmlformats.org/drawingml/2006/main" xmlns:r="http://schemas.openxmlformats.org/officeDocument/2006/relationships" xmlns:p="http://schemas.openxmlformats.org/presentationml/2006/main">
  <p:tag name="AS_UNIQUEID" val="546"/>
</p:tagLst>
</file>

<file path=ppt/tags/tag5.xml><?xml version="1.0" encoding="utf-8"?>
<p:tagLst xmlns:a="http://schemas.openxmlformats.org/drawingml/2006/main" xmlns:r="http://schemas.openxmlformats.org/officeDocument/2006/relationships" xmlns:p="http://schemas.openxmlformats.org/presentationml/2006/main">
  <p:tag name="AS_UNIQUEID" val="551"/>
</p:tagLst>
</file>

<file path=ppt/tags/tag6.xml><?xml version="1.0" encoding="utf-8"?>
<p:tagLst xmlns:a="http://schemas.openxmlformats.org/drawingml/2006/main" xmlns:r="http://schemas.openxmlformats.org/officeDocument/2006/relationships" xmlns:p="http://schemas.openxmlformats.org/presentationml/2006/main">
  <p:tag name="TIMING" val="|49.5"/>
</p:tagLst>
</file>

<file path=ppt/tags/tag7.xml><?xml version="1.0" encoding="utf-8"?>
<p:tagLst xmlns:a="http://schemas.openxmlformats.org/drawingml/2006/main" xmlns:r="http://schemas.openxmlformats.org/officeDocument/2006/relationships" xmlns:p="http://schemas.openxmlformats.org/presentationml/2006/main">
  <p:tag name="TIMING" val="|5.6|10.1|16.6"/>
</p:tagLst>
</file>

<file path=ppt/tags/tag8.xml><?xml version="1.0" encoding="utf-8"?>
<p:tagLst xmlns:a="http://schemas.openxmlformats.org/drawingml/2006/main" xmlns:r="http://schemas.openxmlformats.org/officeDocument/2006/relationships" xmlns:p="http://schemas.openxmlformats.org/presentationml/2006/main">
  <p:tag name="TIMING" val="|32.2|22.6"/>
</p:tagLst>
</file>

<file path=ppt/tags/tag9.xml><?xml version="1.0" encoding="utf-8"?>
<p:tagLst xmlns:a="http://schemas.openxmlformats.org/drawingml/2006/main" xmlns:r="http://schemas.openxmlformats.org/officeDocument/2006/relationships" xmlns:p="http://schemas.openxmlformats.org/presentationml/2006/main">
  <p:tag name="TIMING" val="|34.2|12|19.7|5|2|4.8|23.3"/>
</p:tagLst>
</file>

<file path=ppt/theme/theme1.xml><?xml version="1.0" encoding="utf-8"?>
<a:theme xmlns:a="http://schemas.openxmlformats.org/drawingml/2006/main" name="Θρόισμα">
  <a:themeElements>
    <a:clrScheme name="Θρόισμα">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Θρόισμα">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Θρόισμα">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4148</TotalTime>
  <Words>5190</Words>
  <Application>Microsoft Office PowerPoint</Application>
  <PresentationFormat>Ευρεία οθόνη</PresentationFormat>
  <Paragraphs>711</Paragraphs>
  <Slides>81</Slides>
  <Notes>27</Notes>
  <HiddenSlides>1</HiddenSlides>
  <MMClips>0</MMClips>
  <ScaleCrop>false</ScaleCrop>
  <HeadingPairs>
    <vt:vector size="6" baseType="variant">
      <vt:variant>
        <vt:lpstr>Γραμματοσειρές που χρησιμοποιούνται</vt:lpstr>
      </vt:variant>
      <vt:variant>
        <vt:i4>21</vt:i4>
      </vt:variant>
      <vt:variant>
        <vt:lpstr>Θέμα</vt:lpstr>
      </vt:variant>
      <vt:variant>
        <vt:i4>5</vt:i4>
      </vt:variant>
      <vt:variant>
        <vt:lpstr>Τίτλοι διαφανειών</vt:lpstr>
      </vt:variant>
      <vt:variant>
        <vt:i4>81</vt:i4>
      </vt:variant>
    </vt:vector>
  </HeadingPairs>
  <TitlesOfParts>
    <vt:vector size="107" baseType="lpstr">
      <vt:lpstr>AdvOT7b515deb</vt:lpstr>
      <vt:lpstr>AdvOT8eb9eec2.B</vt:lpstr>
      <vt:lpstr>AdvTTa9c1b374</vt:lpstr>
      <vt:lpstr>Arial</vt:lpstr>
      <vt:lpstr>Arial Narrow</vt:lpstr>
      <vt:lpstr>Arial-BoldMT</vt:lpstr>
      <vt:lpstr>Calibri</vt:lpstr>
      <vt:lpstr>Calibri Light</vt:lpstr>
      <vt:lpstr>Cambria</vt:lpstr>
      <vt:lpstr>Cambria Math</vt:lpstr>
      <vt:lpstr>Century Gothic</vt:lpstr>
      <vt:lpstr>Georgia</vt:lpstr>
      <vt:lpstr>Gill Sans</vt:lpstr>
      <vt:lpstr>Helvetica</vt:lpstr>
      <vt:lpstr>Merriweather</vt:lpstr>
      <vt:lpstr>Symbol</vt:lpstr>
      <vt:lpstr>Tahoma</vt:lpstr>
      <vt:lpstr>Times</vt:lpstr>
      <vt:lpstr>Wingdings</vt:lpstr>
      <vt:lpstr>Wingdings 3</vt:lpstr>
      <vt:lpstr>Γραμματοσειρά συστήματος, κανονικά</vt:lpstr>
      <vt:lpstr>Θρόισμα</vt:lpstr>
      <vt:lpstr>Office Theme</vt:lpstr>
      <vt:lpstr>6_Office Theme</vt:lpstr>
      <vt:lpstr>1_Office Theme</vt:lpstr>
      <vt:lpstr>5_Office Theme</vt:lpstr>
      <vt:lpstr>ΚΑΡΔΙΟΜΕΤΑΒΟΛΙΚΑ ΝΟΣΗΜΑΤΑ ΚΑΙ ΑΓΓΕΙΑΚΗ ΕΓΚΕΦΑΛΙΚΗ ΝΟΣΟΣ  Αγγειακά εγκεφαλικά Επεισόδια και Σακχαρώδης Διαβήτης Θεραπευτική αντιμετώπιση στην οξεία φάση και στη δευτερογενή πρόληψη    Μ. Φλωρεντίν Επίκουρη Καθηγήτρια Παθολογίας Σχολή Επιστημών Υγείας Πανεπιστήμιο Ιωαννίνων</vt:lpstr>
      <vt:lpstr>Παρουσίαση του PowerPoint</vt:lpstr>
      <vt:lpstr>Παρουσίαση του PowerPoint</vt:lpstr>
      <vt:lpstr>Παρουσίαση του PowerPoint</vt:lpstr>
      <vt:lpstr>               Υπεργλυκαιμία μετά το ΑΕΕ (Post-stroke hyperglycemia; PSH)</vt:lpstr>
      <vt:lpstr>Παρουσίαση του PowerPoint</vt:lpstr>
      <vt:lpstr>Παρουσίαση του PowerPoint</vt:lpstr>
      <vt:lpstr>          Μήπως να αποφύγουμε τη θρομβόλυση σε ασθενείς με ΣΔ; </vt:lpstr>
      <vt:lpstr>          Μήπως να αποφύγουμε τη θρομβόλυση σε ασθενείς με ΣΔ; </vt:lpstr>
      <vt:lpstr>             Μήπως να αποφύγουμε τη θρομβόλυση σε ασθενείς με ΣΔ;</vt:lpstr>
      <vt:lpstr>          Μήπως να αποφύγουμε τη θρομβόλυση σε ασθενείς με ΣΔ; </vt:lpstr>
      <vt:lpstr>Παρουσίαση του PowerPoint</vt:lpstr>
      <vt:lpstr> Μήπως να αποφύγουμε τη θρομβόλυση σε ασθενείς  με πολύ υψηλά επίπεδα γλυκόζης; </vt:lpstr>
      <vt:lpstr>Παρουσίαση του PowerPoint</vt:lpstr>
      <vt:lpstr>Παρουσίαση του PowerPoint</vt:lpstr>
      <vt:lpstr>Παρουσίαση του PowerPoint</vt:lpstr>
      <vt:lpstr>Evidence-based Recommendation</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What Should Be the Target Glucose Range?</vt:lpstr>
      <vt:lpstr>Glucose-lowering Treatment in Hospitalized Patients</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Συμπεράσματα για την οξεία φάση</vt:lpstr>
      <vt:lpstr>Πώς θα προφυλάξω τον ασθενή μου από το να μην υποστεί  νέο ισχαιμικό εγκεφαλικό; </vt:lpstr>
      <vt:lpstr>Παρουσίαση του PowerPoint</vt:lpstr>
      <vt:lpstr>Hypertension is the most important modifiable risk factor INTERSTROKE 2</vt:lpstr>
      <vt:lpstr>Impact of BP reduction on stroke risk and CHD events in patients with a history of stroke</vt:lpstr>
      <vt:lpstr>Impact of BP treatment on stroke recurrence and CV death in patients with ischemic stroke</vt:lpstr>
      <vt:lpstr>Drug classes effect on recurrent strokes and cardiovascular events</vt:lpstr>
      <vt:lpstr>Dual or single post stroke?</vt:lpstr>
      <vt:lpstr>Lower BP targets are more effective for the prevention of recurrent stroke and CV death – meta-analysis</vt:lpstr>
      <vt:lpstr>Effects of Intensive Blood Pressure Lowering  on Recurrent Stroke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Secondary prevention trials of hypolipidemic therapy including patients with stroke as per protocol</vt:lpstr>
      <vt:lpstr>LDL-C Lowering With Statin Reduces the Risk of Recurrent Stroke in Patients With Prior Cerebrovascular Disease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Evidence-based Recommendation: Lipid lowering</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Effect of Alirocumab on Stroke</vt:lpstr>
      <vt:lpstr>Effect of Alirocumab on Stroke</vt:lpstr>
      <vt:lpstr>Παρουσίαση του PowerPoint</vt:lpstr>
      <vt:lpstr>Effect of Alirocumab on Stroke</vt:lpstr>
      <vt:lpstr>Pharmacological LDL-C-lowering</vt:lpstr>
      <vt:lpstr>Παρουσίαση του PowerPoint</vt:lpstr>
      <vt:lpstr>Παρουσίαση του PowerPoint</vt:lpstr>
      <vt:lpstr>Παρουσίαση του PowerPoint</vt:lpstr>
      <vt:lpstr>                             Ολιστική αντιμετώπιση των ασθενών</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ΚΑΡΔΙΟΜΕΤΑΒΟΛΙΚΑ ΝΟΣΗΜΑΤΑ ΚΑΙ ΑΓΓΕΙΑΚΗ ΕΓΚΕΦΑΛΙΚΗ ΝΟΣΟΣ  Αγγειακά εγκεφαλικά Επεισόδια και Σακχαρώδης Διαβήτης Θεραπευτική αντιμετώπιση στην οξεία φάση και στη δευτερογενή πρόληψη   Μ. Φλωρεντίν Παθολόγος, ΠΓΝΙ</dc:title>
  <dc:creator>Matilda Florentin</dc:creator>
  <cp:lastModifiedBy>Matilda Florentin</cp:lastModifiedBy>
  <cp:revision>23</cp:revision>
  <dcterms:created xsi:type="dcterms:W3CDTF">2023-05-10T20:34:38Z</dcterms:created>
  <dcterms:modified xsi:type="dcterms:W3CDTF">2024-05-19T22:04:54Z</dcterms:modified>
</cp:coreProperties>
</file>