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 ContentType="image/tiff"/>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5"/>
  </p:notesMasterIdLst>
  <p:sldIdLst>
    <p:sldId id="257" r:id="rId2"/>
    <p:sldId id="256" r:id="rId3"/>
    <p:sldId id="293" r:id="rId4"/>
    <p:sldId id="314" r:id="rId5"/>
    <p:sldId id="260" r:id="rId6"/>
    <p:sldId id="276" r:id="rId7"/>
    <p:sldId id="267" r:id="rId8"/>
    <p:sldId id="294" r:id="rId9"/>
    <p:sldId id="351" r:id="rId10"/>
    <p:sldId id="352" r:id="rId11"/>
    <p:sldId id="273" r:id="rId12"/>
    <p:sldId id="275" r:id="rId13"/>
    <p:sldId id="274" r:id="rId14"/>
    <p:sldId id="349" r:id="rId15"/>
    <p:sldId id="295" r:id="rId16"/>
    <p:sldId id="279" r:id="rId17"/>
    <p:sldId id="281" r:id="rId18"/>
    <p:sldId id="296" r:id="rId19"/>
    <p:sldId id="391" r:id="rId20"/>
    <p:sldId id="389" r:id="rId21"/>
    <p:sldId id="297" r:id="rId22"/>
    <p:sldId id="280" r:id="rId23"/>
    <p:sldId id="287" r:id="rId24"/>
    <p:sldId id="282" r:id="rId25"/>
    <p:sldId id="284" r:id="rId26"/>
    <p:sldId id="289" r:id="rId27"/>
    <p:sldId id="291" r:id="rId28"/>
    <p:sldId id="292" r:id="rId29"/>
    <p:sldId id="298" r:id="rId30"/>
    <p:sldId id="392" r:id="rId31"/>
    <p:sldId id="393" r:id="rId32"/>
    <p:sldId id="394" r:id="rId33"/>
    <p:sldId id="395" r:id="rId34"/>
    <p:sldId id="396" r:id="rId35"/>
    <p:sldId id="402" r:id="rId36"/>
    <p:sldId id="397" r:id="rId37"/>
    <p:sldId id="398" r:id="rId38"/>
    <p:sldId id="399" r:id="rId39"/>
    <p:sldId id="400" r:id="rId40"/>
    <p:sldId id="401" r:id="rId41"/>
    <p:sldId id="324" r:id="rId42"/>
    <p:sldId id="323" r:id="rId43"/>
    <p:sldId id="325" r:id="rId44"/>
    <p:sldId id="326" r:id="rId45"/>
    <p:sldId id="327" r:id="rId46"/>
    <p:sldId id="345" r:id="rId47"/>
    <p:sldId id="277" r:id="rId48"/>
    <p:sldId id="269" r:id="rId49"/>
    <p:sldId id="261" r:id="rId50"/>
    <p:sldId id="310" r:id="rId51"/>
    <p:sldId id="313" r:id="rId52"/>
    <p:sldId id="264" r:id="rId53"/>
    <p:sldId id="311" r:id="rId54"/>
    <p:sldId id="312" r:id="rId55"/>
    <p:sldId id="265" r:id="rId56"/>
    <p:sldId id="301" r:id="rId57"/>
    <p:sldId id="299" r:id="rId58"/>
    <p:sldId id="300" r:id="rId59"/>
    <p:sldId id="360" r:id="rId60"/>
    <p:sldId id="357" r:id="rId61"/>
    <p:sldId id="353" r:id="rId62"/>
    <p:sldId id="356" r:id="rId63"/>
    <p:sldId id="366" r:id="rId64"/>
    <p:sldId id="365" r:id="rId65"/>
    <p:sldId id="368" r:id="rId66"/>
    <p:sldId id="369" r:id="rId67"/>
    <p:sldId id="367" r:id="rId68"/>
    <p:sldId id="873" r:id="rId69"/>
    <p:sldId id="370" r:id="rId70"/>
    <p:sldId id="362" r:id="rId71"/>
    <p:sldId id="361" r:id="rId72"/>
    <p:sldId id="364" r:id="rId73"/>
    <p:sldId id="302" r:id="rId74"/>
    <p:sldId id="303" r:id="rId75"/>
    <p:sldId id="371" r:id="rId76"/>
    <p:sldId id="373" r:id="rId77"/>
    <p:sldId id="375" r:id="rId78"/>
    <p:sldId id="376" r:id="rId79"/>
    <p:sldId id="377" r:id="rId80"/>
    <p:sldId id="378" r:id="rId81"/>
    <p:sldId id="382" r:id="rId82"/>
    <p:sldId id="379" r:id="rId83"/>
    <p:sldId id="380" r:id="rId84"/>
    <p:sldId id="383" r:id="rId85"/>
    <p:sldId id="304" r:id="rId86"/>
    <p:sldId id="306" r:id="rId87"/>
    <p:sldId id="307" r:id="rId88"/>
    <p:sldId id="308" r:id="rId89"/>
    <p:sldId id="305" r:id="rId90"/>
    <p:sldId id="386" r:id="rId91"/>
    <p:sldId id="385" r:id="rId92"/>
    <p:sldId id="387" r:id="rId93"/>
    <p:sldId id="592" r:id="rId94"/>
    <p:sldId id="596" r:id="rId95"/>
    <p:sldId id="719" r:id="rId96"/>
    <p:sldId id="604" r:id="rId97"/>
    <p:sldId id="594" r:id="rId98"/>
    <p:sldId id="595" r:id="rId99"/>
    <p:sldId id="565" r:id="rId100"/>
    <p:sldId id="611" r:id="rId101"/>
    <p:sldId id="588" r:id="rId102"/>
    <p:sldId id="589" r:id="rId103"/>
    <p:sldId id="590" r:id="rId104"/>
    <p:sldId id="625" r:id="rId105"/>
    <p:sldId id="839" r:id="rId106"/>
    <p:sldId id="582" r:id="rId107"/>
    <p:sldId id="583" r:id="rId108"/>
    <p:sldId id="567" r:id="rId109"/>
    <p:sldId id="842" r:id="rId110"/>
    <p:sldId id="838" r:id="rId111"/>
    <p:sldId id="840" r:id="rId112"/>
    <p:sldId id="841" r:id="rId113"/>
    <p:sldId id="861" r:id="rId114"/>
    <p:sldId id="862" r:id="rId115"/>
    <p:sldId id="580" r:id="rId116"/>
    <p:sldId id="288" r:id="rId117"/>
    <p:sldId id="270" r:id="rId118"/>
    <p:sldId id="864" r:id="rId119"/>
    <p:sldId id="843" r:id="rId120"/>
    <p:sldId id="865" r:id="rId121"/>
    <p:sldId id="860" r:id="rId122"/>
    <p:sldId id="869" r:id="rId123"/>
    <p:sldId id="874" r:id="rId1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85"/>
    <p:restoredTop sz="94695"/>
  </p:normalViewPr>
  <p:slideViewPr>
    <p:cSldViewPr snapToGrid="0" snapToObjects="1">
      <p:cViewPr varScale="1">
        <p:scale>
          <a:sx n="113" d="100"/>
          <a:sy n="113" d="100"/>
        </p:scale>
        <p:origin x="1280" y="1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6744"/>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tableStyles" Target="tableStyle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8AEBEB-C95B-264C-B868-BF9ACEDAD819}" type="datetimeFigureOut">
              <a:rPr lang="en-US" smtClean="0"/>
              <a:t>4/18/24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a:t>Click to edit Master text styles</a:t>
            </a:r>
          </a:p>
          <a:p>
            <a:pPr lvl="1"/>
            <a:r>
              <a:rPr lang="el-GR"/>
              <a:t>Second level</a:t>
            </a:r>
          </a:p>
          <a:p>
            <a:pPr lvl="2"/>
            <a:r>
              <a:rPr lang="el-GR"/>
              <a:t>Third level</a:t>
            </a:r>
          </a:p>
          <a:p>
            <a:pPr lvl="3"/>
            <a:r>
              <a:rPr lang="el-GR"/>
              <a:t>Fourth level</a:t>
            </a:r>
          </a:p>
          <a:p>
            <a:pPr lvl="4"/>
            <a:r>
              <a:rPr lang="el-GR"/>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A86596-C4D3-244A-B6BE-1963840823E7}" type="slidenum">
              <a:rPr lang="en-US" smtClean="0"/>
              <a:t>‹#›</a:t>
            </a:fld>
            <a:endParaRPr lang="en-US"/>
          </a:p>
        </p:txBody>
      </p:sp>
    </p:spTree>
    <p:extLst>
      <p:ext uri="{BB962C8B-B14F-4D97-AF65-F5344CB8AC3E}">
        <p14:creationId xmlns:p14="http://schemas.microsoft.com/office/powerpoint/2010/main" val="353818798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C7F4EE-9CEE-074F-AB2C-3C0D8C2D6338}" type="slidenum">
              <a:rPr lang="el-GR"/>
              <a:pPr/>
              <a:t>6</a:t>
            </a:fld>
            <a:endParaRPr lang="el-GR"/>
          </a:p>
        </p:txBody>
      </p:sp>
      <p:sp>
        <p:nvSpPr>
          <p:cNvPr id="3277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2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464A02-2192-704D-A885-F066BE7E6250}" type="slidenum">
              <a:rPr lang="el-GR"/>
              <a:pPr/>
              <a:t>54</a:t>
            </a:fld>
            <a:endParaRPr lang="el-GR"/>
          </a:p>
        </p:txBody>
      </p:sp>
      <p:sp>
        <p:nvSpPr>
          <p:cNvPr id="5734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7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78947B-97F4-7E42-A451-B2320E0D4DF4}" type="slidenum">
              <a:rPr lang="el-GR"/>
              <a:pPr/>
              <a:t>55</a:t>
            </a:fld>
            <a:endParaRPr lang="el-GR"/>
          </a:p>
        </p:txBody>
      </p:sp>
      <p:sp>
        <p:nvSpPr>
          <p:cNvPr id="7987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79875" name="Rectangle 3"/>
          <p:cNvSpPr>
            <a:spLocks noGrp="1" noChangeArrowheads="1"/>
          </p:cNvSpPr>
          <p:nvPr>
            <p:ph type="body" idx="1"/>
          </p:nvPr>
        </p:nvSpPr>
        <p:spPr>
          <a:xfrm>
            <a:off x="914400" y="4343400"/>
            <a:ext cx="5029200" cy="4114800"/>
          </a:xfrm>
        </p:spPr>
        <p:txBody>
          <a:bodyPr/>
          <a:lstStyle/>
          <a:p>
            <a:endParaRPr lang="fr-F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CE09A6-219C-DA42-9BA5-A9DF347C918D}" type="slidenum">
              <a:rPr lang="el-GR"/>
              <a:pPr/>
              <a:t>61</a:t>
            </a:fld>
            <a:endParaRPr lang="el-GR"/>
          </a:p>
        </p:txBody>
      </p:sp>
      <p:sp>
        <p:nvSpPr>
          <p:cNvPr id="12697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269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367FF5-234B-0546-A362-F1227FFB20BC}" type="slidenum">
              <a:rPr lang="el-GR"/>
              <a:pPr/>
              <a:t>62</a:t>
            </a:fld>
            <a:endParaRPr lang="el-GR"/>
          </a:p>
        </p:txBody>
      </p:sp>
      <p:sp>
        <p:nvSpPr>
          <p:cNvPr id="34713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47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0722" name="2 - Θέση σημειώσεων"/>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en-US">
              <a:latin typeface="Calibri" charset="0"/>
            </a:endParaRPr>
          </a:p>
        </p:txBody>
      </p:sp>
      <p:sp>
        <p:nvSpPr>
          <p:cNvPr id="30723" name="3 - Θέση αριθμού διαφάνειας"/>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6A4B6A3-F6EC-AA4C-B422-1B0D5B058673}" type="slidenum">
              <a:rPr lang="el-GR" sz="1200">
                <a:latin typeface="Calibri" charset="0"/>
              </a:rPr>
              <a:pPr eaLnBrk="1" hangingPunct="1"/>
              <a:t>75</a:t>
            </a:fld>
            <a:endParaRPr lang="el-GR" sz="1200">
              <a:latin typeface="Calibri"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5298" name="2 - Θέση σημειώσεων"/>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en-US">
              <a:latin typeface="Calibri" charset="0"/>
            </a:endParaRPr>
          </a:p>
        </p:txBody>
      </p:sp>
      <p:sp>
        <p:nvSpPr>
          <p:cNvPr id="55299" name="3 - Θέση αριθμού διαφάνειας"/>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8B32FA8-6A32-1B48-ADD4-DDA58AC241AC}" type="slidenum">
              <a:rPr lang="el-GR" sz="1200">
                <a:latin typeface="Calibri" charset="0"/>
              </a:rPr>
              <a:pPr eaLnBrk="1" hangingPunct="1"/>
              <a:t>76</a:t>
            </a:fld>
            <a:endParaRPr lang="el-GR" sz="1200">
              <a:latin typeface="Calibri"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5298" name="2 - Θέση σημειώσεων"/>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en-US">
              <a:latin typeface="Calibri" charset="0"/>
            </a:endParaRPr>
          </a:p>
        </p:txBody>
      </p:sp>
      <p:sp>
        <p:nvSpPr>
          <p:cNvPr id="55299" name="3 - Θέση αριθμού διαφάνειας"/>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8B32FA8-6A32-1B48-ADD4-DDA58AC241AC}" type="slidenum">
              <a:rPr lang="el-GR" sz="1200">
                <a:latin typeface="Calibri" charset="0"/>
              </a:rPr>
              <a:pPr eaLnBrk="1" hangingPunct="1"/>
              <a:t>78</a:t>
            </a:fld>
            <a:endParaRPr lang="el-GR" sz="1200">
              <a:latin typeface="Calibri"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5298" name="2 - Θέση σημειώσεων"/>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en-US">
              <a:latin typeface="Calibri" charset="0"/>
            </a:endParaRPr>
          </a:p>
        </p:txBody>
      </p:sp>
      <p:sp>
        <p:nvSpPr>
          <p:cNvPr id="55299" name="3 - Θέση αριθμού διαφάνειας"/>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8B32FA8-6A32-1B48-ADD4-DDA58AC241AC}" type="slidenum">
              <a:rPr lang="el-GR" sz="1200">
                <a:latin typeface="Calibri" charset="0"/>
              </a:rPr>
              <a:pPr eaLnBrk="1" hangingPunct="1"/>
              <a:t>92</a:t>
            </a:fld>
            <a:endParaRPr lang="el-GR" sz="1200">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F812A3-7E0C-BD42-84B6-5A9DA1C526E9}" type="slidenum">
              <a:rPr lang="el-GR"/>
              <a:pPr/>
              <a:t>7</a:t>
            </a:fld>
            <a:endParaRPr lang="el-GR"/>
          </a:p>
        </p:txBody>
      </p:sp>
      <p:sp>
        <p:nvSpPr>
          <p:cNvPr id="77826" name="Rectangle 2"/>
          <p:cNvSpPr>
            <a:spLocks noGrp="1" noRot="1" noChangeAspect="1" noChangeArrowheads="1" noTextEdit="1"/>
          </p:cNvSpPr>
          <p:nvPr>
            <p:ph type="sldImg"/>
          </p:nvPr>
        </p:nvSpPr>
        <p:spPr>
          <a:xfrm>
            <a:off x="1130300" y="695325"/>
            <a:ext cx="4595813" cy="3446463"/>
          </a:xfrm>
          <a:ln/>
          <a:extLst>
            <a:ext uri="{FAA26D3D-D897-4be2-8F04-BA451C77F1D7}">
              <ma14:placeholderFlag xmlns="" xmlns:ma14="http://schemas.microsoft.com/office/mac/drawingml/2011/main" val="1"/>
            </a:ext>
          </a:extLst>
        </p:spPr>
      </p:sp>
      <p:sp>
        <p:nvSpPr>
          <p:cNvPr id="77827" name="Rectangle 3"/>
          <p:cNvSpPr>
            <a:spLocks noGrp="1" noChangeArrowheads="1"/>
          </p:cNvSpPr>
          <p:nvPr>
            <p:ph type="body" idx="1"/>
          </p:nvPr>
        </p:nvSpPr>
        <p:spPr>
          <a:xfrm>
            <a:off x="917575" y="4359275"/>
            <a:ext cx="5021263" cy="4094163"/>
          </a:xfrm>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A9CE2B-B5E1-B64A-B784-91691ACBD7C4}" type="slidenum">
              <a:rPr lang="el-GR"/>
              <a:pPr/>
              <a:t>9</a:t>
            </a:fld>
            <a:endParaRPr lang="el-GR"/>
          </a:p>
        </p:txBody>
      </p:sp>
      <p:sp>
        <p:nvSpPr>
          <p:cNvPr id="15462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54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43E949-DED9-2445-BD6E-FBC886465BD7}" type="slidenum">
              <a:rPr lang="el-GR"/>
              <a:pPr/>
              <a:t>10</a:t>
            </a:fld>
            <a:endParaRPr lang="el-GR"/>
          </a:p>
        </p:txBody>
      </p:sp>
      <p:sp>
        <p:nvSpPr>
          <p:cNvPr id="18534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85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822C09-7ED9-8F4B-B50C-53B2D0DFEBA2}" type="slidenum">
              <a:rPr lang="el-GR"/>
              <a:pPr/>
              <a:t>48</a:t>
            </a:fld>
            <a:endParaRPr lang="el-GR"/>
          </a:p>
        </p:txBody>
      </p:sp>
      <p:sp>
        <p:nvSpPr>
          <p:cNvPr id="88066" name="Rectangle 2"/>
          <p:cNvSpPr>
            <a:spLocks noGrp="1" noRot="1" noChangeAspect="1" noChangeArrowheads="1" noTextEdit="1"/>
          </p:cNvSpPr>
          <p:nvPr>
            <p:ph type="sldImg"/>
          </p:nvPr>
        </p:nvSpPr>
        <p:spPr>
          <a:xfrm>
            <a:off x="1146175" y="687388"/>
            <a:ext cx="4568825" cy="3427412"/>
          </a:xfrm>
          <a:ln/>
          <a:extLst>
            <a:ext uri="{FAA26D3D-D897-4be2-8F04-BA451C77F1D7}">
              <ma14:placeholderFlag xmlns="" xmlns:ma14="http://schemas.microsoft.com/office/mac/drawingml/2011/main" val="1"/>
            </a:ext>
          </a:extLst>
        </p:spPr>
      </p:sp>
      <p:sp>
        <p:nvSpPr>
          <p:cNvPr id="88067" name="Rectangle 3"/>
          <p:cNvSpPr>
            <a:spLocks noGrp="1" noChangeArrowheads="1"/>
          </p:cNvSpPr>
          <p:nvPr>
            <p:ph type="body" idx="1"/>
          </p:nvPr>
        </p:nvSpPr>
        <p:spPr>
          <a:xfrm>
            <a:off x="914400" y="4343400"/>
            <a:ext cx="5029200" cy="4113213"/>
          </a:xfrm>
        </p:spPr>
        <p:txBody>
          <a:bodyPr/>
          <a:lstStyle/>
          <a:p>
            <a:pPr>
              <a:spcBef>
                <a:spcPct val="0"/>
              </a:spcBef>
            </a:pPr>
            <a:endParaRPr lang="en-US" sz="800" dirty="0">
              <a:latin typeface="Verdana"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822C09-7ED9-8F4B-B50C-53B2D0DFEBA2}" type="slidenum">
              <a:rPr lang="el-GR"/>
              <a:pPr/>
              <a:t>49</a:t>
            </a:fld>
            <a:endParaRPr lang="el-GR"/>
          </a:p>
        </p:txBody>
      </p:sp>
      <p:sp>
        <p:nvSpPr>
          <p:cNvPr id="88066" name="Rectangle 2"/>
          <p:cNvSpPr>
            <a:spLocks noGrp="1" noRot="1" noChangeAspect="1" noChangeArrowheads="1" noTextEdit="1"/>
          </p:cNvSpPr>
          <p:nvPr>
            <p:ph type="sldImg"/>
          </p:nvPr>
        </p:nvSpPr>
        <p:spPr>
          <a:xfrm>
            <a:off x="1146175" y="687388"/>
            <a:ext cx="4568825" cy="3427412"/>
          </a:xfrm>
          <a:ln/>
          <a:extLst>
            <a:ext uri="{FAA26D3D-D897-4be2-8F04-BA451C77F1D7}">
              <ma14:placeholderFlag xmlns="" xmlns:ma14="http://schemas.microsoft.com/office/mac/drawingml/2011/main" val="1"/>
            </a:ext>
          </a:extLst>
        </p:spPr>
      </p:sp>
      <p:sp>
        <p:nvSpPr>
          <p:cNvPr id="88067" name="Rectangle 3"/>
          <p:cNvSpPr>
            <a:spLocks noGrp="1" noChangeArrowheads="1"/>
          </p:cNvSpPr>
          <p:nvPr>
            <p:ph type="body" idx="1"/>
          </p:nvPr>
        </p:nvSpPr>
        <p:spPr>
          <a:xfrm>
            <a:off x="914400" y="4343400"/>
            <a:ext cx="5029200" cy="4113213"/>
          </a:xfrm>
        </p:spPr>
        <p:txBody>
          <a:bodyPr/>
          <a:lstStyle/>
          <a:p>
            <a:pPr>
              <a:spcBef>
                <a:spcPct val="0"/>
              </a:spcBef>
            </a:pPr>
            <a:endParaRPr lang="en-US" sz="800" dirty="0">
              <a:latin typeface="Verdana"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464A02-2192-704D-A885-F066BE7E6250}" type="slidenum">
              <a:rPr lang="el-GR"/>
              <a:pPr/>
              <a:t>51</a:t>
            </a:fld>
            <a:endParaRPr lang="el-GR"/>
          </a:p>
        </p:txBody>
      </p:sp>
      <p:sp>
        <p:nvSpPr>
          <p:cNvPr id="5734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7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464A02-2192-704D-A885-F066BE7E6250}" type="slidenum">
              <a:rPr lang="el-GR"/>
              <a:pPr/>
              <a:t>52</a:t>
            </a:fld>
            <a:endParaRPr lang="el-GR"/>
          </a:p>
        </p:txBody>
      </p:sp>
      <p:sp>
        <p:nvSpPr>
          <p:cNvPr id="5734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7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464A02-2192-704D-A885-F066BE7E6250}" type="slidenum">
              <a:rPr lang="el-GR"/>
              <a:pPr/>
              <a:t>53</a:t>
            </a:fld>
            <a:endParaRPr lang="el-GR"/>
          </a:p>
        </p:txBody>
      </p:sp>
      <p:sp>
        <p:nvSpPr>
          <p:cNvPr id="5734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734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FADA2C0-106C-C14C-9A92-3D104489E317}" type="datetimeFigureOut">
              <a:rPr lang="en-US" smtClean="0"/>
              <a:t>4/18/24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88FE90-83CA-F548-8B33-8DC56496A82C}" type="slidenum">
              <a:rPr lang="en-US" smtClean="0"/>
              <a:t>‹#›</a:t>
            </a:fld>
            <a:endParaRPr lang="en-US"/>
          </a:p>
        </p:txBody>
      </p:sp>
    </p:spTree>
    <p:extLst>
      <p:ext uri="{BB962C8B-B14F-4D97-AF65-F5344CB8AC3E}">
        <p14:creationId xmlns:p14="http://schemas.microsoft.com/office/powerpoint/2010/main" val="531362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ADA2C0-106C-C14C-9A92-3D104489E317}" type="datetimeFigureOut">
              <a:rPr lang="en-US" smtClean="0"/>
              <a:t>4/18/24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88FE90-83CA-F548-8B33-8DC56496A82C}" type="slidenum">
              <a:rPr lang="en-US" smtClean="0"/>
              <a:t>‹#›</a:t>
            </a:fld>
            <a:endParaRPr lang="en-US"/>
          </a:p>
        </p:txBody>
      </p:sp>
    </p:spTree>
    <p:extLst>
      <p:ext uri="{BB962C8B-B14F-4D97-AF65-F5344CB8AC3E}">
        <p14:creationId xmlns:p14="http://schemas.microsoft.com/office/powerpoint/2010/main" val="3793908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ADA2C0-106C-C14C-9A92-3D104489E317}" type="datetimeFigureOut">
              <a:rPr lang="en-US" smtClean="0"/>
              <a:t>4/18/24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88FE90-83CA-F548-8B33-8DC56496A82C}" type="slidenum">
              <a:rPr lang="en-US" smtClean="0"/>
              <a:t>‹#›</a:t>
            </a:fld>
            <a:endParaRPr lang="en-US"/>
          </a:p>
        </p:txBody>
      </p:sp>
    </p:spTree>
    <p:extLst>
      <p:ext uri="{BB962C8B-B14F-4D97-AF65-F5344CB8AC3E}">
        <p14:creationId xmlns:p14="http://schemas.microsoft.com/office/powerpoint/2010/main" val="12966266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245225"/>
            <a:ext cx="2133600" cy="476250"/>
          </a:xfrm>
        </p:spPr>
        <p:txBody>
          <a:bodyPr/>
          <a:lstStyle>
            <a:lvl1pPr>
              <a:defRPr/>
            </a:lvl1pPr>
          </a:lstStyle>
          <a:p>
            <a:endParaRPr lang="el-GR"/>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endParaRPr lang="el-GR"/>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fld id="{881D810B-6141-5C4B-A654-635F79CC33D4}" type="slidenum">
              <a:rPr lang="el-GR"/>
              <a:pPr/>
              <a:t>‹#›</a:t>
            </a:fld>
            <a:endParaRPr lang="el-GR"/>
          </a:p>
        </p:txBody>
      </p:sp>
    </p:spTree>
    <p:extLst>
      <p:ext uri="{BB962C8B-B14F-4D97-AF65-F5344CB8AC3E}">
        <p14:creationId xmlns:p14="http://schemas.microsoft.com/office/powerpoint/2010/main" val="1924481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ADA2C0-106C-C14C-9A92-3D104489E317}" type="datetimeFigureOut">
              <a:rPr lang="en-US" smtClean="0"/>
              <a:t>4/18/24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88FE90-83CA-F548-8B33-8DC56496A82C}" type="slidenum">
              <a:rPr lang="en-US" smtClean="0"/>
              <a:t>‹#›</a:t>
            </a:fld>
            <a:endParaRPr lang="en-US"/>
          </a:p>
        </p:txBody>
      </p:sp>
    </p:spTree>
    <p:extLst>
      <p:ext uri="{BB962C8B-B14F-4D97-AF65-F5344CB8AC3E}">
        <p14:creationId xmlns:p14="http://schemas.microsoft.com/office/powerpoint/2010/main" val="1546046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FADA2C0-106C-C14C-9A92-3D104489E317}" type="datetimeFigureOut">
              <a:rPr lang="en-US" smtClean="0"/>
              <a:t>4/18/24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88FE90-83CA-F548-8B33-8DC56496A82C}" type="slidenum">
              <a:rPr lang="en-US" smtClean="0"/>
              <a:t>‹#›</a:t>
            </a:fld>
            <a:endParaRPr lang="en-US"/>
          </a:p>
        </p:txBody>
      </p:sp>
    </p:spTree>
    <p:extLst>
      <p:ext uri="{BB962C8B-B14F-4D97-AF65-F5344CB8AC3E}">
        <p14:creationId xmlns:p14="http://schemas.microsoft.com/office/powerpoint/2010/main" val="2534921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FADA2C0-106C-C14C-9A92-3D104489E317}" type="datetimeFigureOut">
              <a:rPr lang="en-US" smtClean="0"/>
              <a:t>4/18/24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88FE90-83CA-F548-8B33-8DC56496A82C}" type="slidenum">
              <a:rPr lang="en-US" smtClean="0"/>
              <a:t>‹#›</a:t>
            </a:fld>
            <a:endParaRPr lang="en-US"/>
          </a:p>
        </p:txBody>
      </p:sp>
    </p:spTree>
    <p:extLst>
      <p:ext uri="{BB962C8B-B14F-4D97-AF65-F5344CB8AC3E}">
        <p14:creationId xmlns:p14="http://schemas.microsoft.com/office/powerpoint/2010/main" val="2948873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FADA2C0-106C-C14C-9A92-3D104489E317}" type="datetimeFigureOut">
              <a:rPr lang="en-US" smtClean="0"/>
              <a:t>4/18/24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88FE90-83CA-F548-8B33-8DC56496A82C}" type="slidenum">
              <a:rPr lang="en-US" smtClean="0"/>
              <a:t>‹#›</a:t>
            </a:fld>
            <a:endParaRPr lang="en-US"/>
          </a:p>
        </p:txBody>
      </p:sp>
    </p:spTree>
    <p:extLst>
      <p:ext uri="{BB962C8B-B14F-4D97-AF65-F5344CB8AC3E}">
        <p14:creationId xmlns:p14="http://schemas.microsoft.com/office/powerpoint/2010/main" val="2009991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FADA2C0-106C-C14C-9A92-3D104489E317}" type="datetimeFigureOut">
              <a:rPr lang="en-US" smtClean="0"/>
              <a:t>4/18/24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88FE90-83CA-F548-8B33-8DC56496A82C}" type="slidenum">
              <a:rPr lang="en-US" smtClean="0"/>
              <a:t>‹#›</a:t>
            </a:fld>
            <a:endParaRPr lang="en-US"/>
          </a:p>
        </p:txBody>
      </p:sp>
    </p:spTree>
    <p:extLst>
      <p:ext uri="{BB962C8B-B14F-4D97-AF65-F5344CB8AC3E}">
        <p14:creationId xmlns:p14="http://schemas.microsoft.com/office/powerpoint/2010/main" val="625957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ADA2C0-106C-C14C-9A92-3D104489E317}" type="datetimeFigureOut">
              <a:rPr lang="en-US" smtClean="0"/>
              <a:t>4/18/24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88FE90-83CA-F548-8B33-8DC56496A82C}" type="slidenum">
              <a:rPr lang="en-US" smtClean="0"/>
              <a:t>‹#›</a:t>
            </a:fld>
            <a:endParaRPr lang="en-US"/>
          </a:p>
        </p:txBody>
      </p:sp>
    </p:spTree>
    <p:extLst>
      <p:ext uri="{BB962C8B-B14F-4D97-AF65-F5344CB8AC3E}">
        <p14:creationId xmlns:p14="http://schemas.microsoft.com/office/powerpoint/2010/main" val="3434661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FADA2C0-106C-C14C-9A92-3D104489E317}" type="datetimeFigureOut">
              <a:rPr lang="en-US" smtClean="0"/>
              <a:t>4/18/24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88FE90-83CA-F548-8B33-8DC56496A82C}" type="slidenum">
              <a:rPr lang="en-US" smtClean="0"/>
              <a:t>‹#›</a:t>
            </a:fld>
            <a:endParaRPr lang="en-US"/>
          </a:p>
        </p:txBody>
      </p:sp>
    </p:spTree>
    <p:extLst>
      <p:ext uri="{BB962C8B-B14F-4D97-AF65-F5344CB8AC3E}">
        <p14:creationId xmlns:p14="http://schemas.microsoft.com/office/powerpoint/2010/main" val="1432758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FADA2C0-106C-C14C-9A92-3D104489E317}" type="datetimeFigureOut">
              <a:rPr lang="en-US" smtClean="0"/>
              <a:t>4/18/24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88FE90-83CA-F548-8B33-8DC56496A82C}" type="slidenum">
              <a:rPr lang="en-US" smtClean="0"/>
              <a:t>‹#›</a:t>
            </a:fld>
            <a:endParaRPr lang="en-US"/>
          </a:p>
        </p:txBody>
      </p:sp>
    </p:spTree>
    <p:extLst>
      <p:ext uri="{BB962C8B-B14F-4D97-AF65-F5344CB8AC3E}">
        <p14:creationId xmlns:p14="http://schemas.microsoft.com/office/powerpoint/2010/main" val="1912804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ADA2C0-106C-C14C-9A92-3D104489E317}" type="datetimeFigureOut">
              <a:rPr lang="en-US" smtClean="0"/>
              <a:t>4/18/24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88FE90-83CA-F548-8B33-8DC56496A82C}" type="slidenum">
              <a:rPr lang="en-US" smtClean="0"/>
              <a:t>‹#›</a:t>
            </a:fld>
            <a:endParaRPr lang="en-US"/>
          </a:p>
        </p:txBody>
      </p:sp>
    </p:spTree>
    <p:extLst>
      <p:ext uri="{BB962C8B-B14F-4D97-AF65-F5344CB8AC3E}">
        <p14:creationId xmlns:p14="http://schemas.microsoft.com/office/powerpoint/2010/main" val="9460229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8.png"/><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9.png"/><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0.png"/><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0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2.png"/><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3.png"/><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4.png"/><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6.png"/><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7.png"/><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8.jpeg"/><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9.tiff"/><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0.tif"/><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6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www.heartscore.org/Pages/welcome.aspx" TargetMode="External"/><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4.png"/><Relationship Id="rId7" Type="http://schemas.openxmlformats.org/officeDocument/2006/relationships/hyperlink" Target="http://www.3dscience.com/3D_Images/Human_Anatomy/Nervous/Eye/Eye_Section_with_Layers.php"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jpeg"/><Relationship Id="rId11" Type="http://schemas.openxmlformats.org/officeDocument/2006/relationships/image" Target="../media/image10.jpeg"/><Relationship Id="rId5" Type="http://schemas.openxmlformats.org/officeDocument/2006/relationships/hyperlink" Target="http://www.3dscience.com/3D_Images/Human_Anatomy/Nervous/Brain/Brain_Anterior_View.php" TargetMode="External"/><Relationship Id="rId10" Type="http://schemas.openxmlformats.org/officeDocument/2006/relationships/image" Target="../media/image9.jpeg"/><Relationship Id="rId4" Type="http://schemas.openxmlformats.org/officeDocument/2006/relationships/image" Target="../media/image6.jpeg"/><Relationship Id="rId9" Type="http://schemas.openxmlformats.org/officeDocument/2006/relationships/hyperlink" Target="http://www.3dscience.com/3D_Images/Human_Anatomy/Cardiovascular/Heart/Heart_3.0_Anterior_View.php" TargetMode="External"/></Relationships>
</file>

<file path=ppt/slides/_rels/slide7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7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7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7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93.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56.png"/><Relationship Id="rId1" Type="http://schemas.openxmlformats.org/officeDocument/2006/relationships/slideLayout" Target="../slideLayouts/slideLayout1.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 Id="rId9" Type="http://schemas.openxmlformats.org/officeDocument/2006/relationships/image" Target="../media/image16.png"/></Relationships>
</file>

<file path=ppt/slides/_rels/slide9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3.pn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4.tiff"/><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5.pn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6.png"/><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7.png"/><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p:cNvSpPr txBox="1">
            <a:spLocks/>
          </p:cNvSpPr>
          <p:nvPr/>
        </p:nvSpPr>
        <p:spPr>
          <a:xfrm>
            <a:off x="89694" y="1727200"/>
            <a:ext cx="8915400" cy="226218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107000"/>
              </a:lnSpc>
              <a:spcAft>
                <a:spcPts val="800"/>
              </a:spcAft>
            </a:pPr>
            <a:r>
              <a:rPr lang="el-GR" sz="3600" b="1" dirty="0">
                <a:latin typeface="Verdana" pitchFamily="34" charset="0"/>
                <a:ea typeface="ＭＳ Ｐゴシック" pitchFamily="34" charset="-128"/>
              </a:rPr>
              <a:t>Εκτίμηση Καρδιαγγειακού Κινδύνου</a:t>
            </a:r>
            <a:endParaRPr lang="el-GR" sz="4000" dirty="0">
              <a:latin typeface="Verdana" pitchFamily="34" charset="0"/>
              <a:ea typeface="ＭＳ Ｐゴシック" pitchFamily="34" charset="-128"/>
            </a:endParaRPr>
          </a:p>
        </p:txBody>
      </p:sp>
      <p:sp>
        <p:nvSpPr>
          <p:cNvPr id="5" name="Υπότιτλος 2"/>
          <p:cNvSpPr>
            <a:spLocks noGrp="1"/>
          </p:cNvSpPr>
          <p:nvPr>
            <p:ph type="subTitle" idx="1"/>
          </p:nvPr>
        </p:nvSpPr>
        <p:spPr>
          <a:xfrm>
            <a:off x="254794" y="4220585"/>
            <a:ext cx="9163050" cy="1776412"/>
          </a:xfrm>
        </p:spPr>
        <p:txBody>
          <a:bodyPr>
            <a:normAutofit/>
          </a:bodyPr>
          <a:lstStyle/>
          <a:p>
            <a:pPr>
              <a:lnSpc>
                <a:spcPct val="60000"/>
              </a:lnSpc>
            </a:pPr>
            <a:r>
              <a:rPr lang="el-GR" sz="1700" b="1" dirty="0">
                <a:solidFill>
                  <a:schemeClr val="tx1"/>
                </a:solidFill>
                <a:latin typeface="Verdana" pitchFamily="34" charset="0"/>
                <a:ea typeface="ＭＳ Ｐゴシック" pitchFamily="34" charset="-128"/>
              </a:rPr>
              <a:t>Θανάσης Πρωτογέρου</a:t>
            </a:r>
          </a:p>
          <a:p>
            <a:pPr>
              <a:lnSpc>
                <a:spcPct val="60000"/>
              </a:lnSpc>
            </a:pPr>
            <a:r>
              <a:rPr lang="el-GR" sz="1700" b="1" dirty="0">
                <a:solidFill>
                  <a:schemeClr val="tx1"/>
                </a:solidFill>
                <a:latin typeface="Verdana" pitchFamily="34" charset="0"/>
                <a:ea typeface="ＭＳ Ｐゴシック" pitchFamily="34" charset="-128"/>
              </a:rPr>
              <a:t>Παθολόγος</a:t>
            </a:r>
            <a:r>
              <a:rPr lang="en-US" sz="1700" b="1" dirty="0">
                <a:solidFill>
                  <a:schemeClr val="tx1"/>
                </a:solidFill>
                <a:latin typeface="Verdana" pitchFamily="34" charset="0"/>
                <a:ea typeface="ＭＳ Ｐゴシック" pitchFamily="34" charset="-128"/>
              </a:rPr>
              <a:t>, </a:t>
            </a:r>
            <a:r>
              <a:rPr lang="el-GR" sz="1700" b="1" dirty="0">
                <a:solidFill>
                  <a:schemeClr val="tx1"/>
                </a:solidFill>
                <a:latin typeface="Verdana" pitchFamily="34" charset="0"/>
                <a:ea typeface="ＭＳ Ｐゴシック" pitchFamily="34" charset="-128"/>
              </a:rPr>
              <a:t>Καθηγητής Παθολογικής Φυσιολογίας</a:t>
            </a:r>
          </a:p>
          <a:p>
            <a:pPr>
              <a:lnSpc>
                <a:spcPct val="60000"/>
              </a:lnSpc>
            </a:pPr>
            <a:r>
              <a:rPr lang="el-GR" sz="1700" b="1" dirty="0">
                <a:solidFill>
                  <a:schemeClr val="tx1"/>
                </a:solidFill>
                <a:latin typeface="Verdana" pitchFamily="34" charset="0"/>
                <a:ea typeface="ＭＳ Ｐゴシック" pitchFamily="34" charset="-128"/>
              </a:rPr>
              <a:t>Τμήμα Παθολογικής Φυσιολογίας</a:t>
            </a:r>
            <a:r>
              <a:rPr lang="en-US" sz="1700" b="1" dirty="0">
                <a:solidFill>
                  <a:schemeClr val="tx1"/>
                </a:solidFill>
                <a:latin typeface="Verdana" pitchFamily="34" charset="0"/>
                <a:ea typeface="ＭＳ Ｐゴシック" pitchFamily="34" charset="-128"/>
              </a:rPr>
              <a:t>, </a:t>
            </a:r>
            <a:r>
              <a:rPr lang="el-GR" sz="1700" b="1" dirty="0">
                <a:solidFill>
                  <a:schemeClr val="tx1"/>
                </a:solidFill>
                <a:latin typeface="Verdana" pitchFamily="34" charset="0"/>
                <a:ea typeface="ＭＳ Ｐゴシック" pitchFamily="34" charset="-128"/>
              </a:rPr>
              <a:t>Ιατρική Σχολή</a:t>
            </a:r>
            <a:r>
              <a:rPr lang="en-US" sz="1700" b="1" dirty="0">
                <a:solidFill>
                  <a:schemeClr val="tx1"/>
                </a:solidFill>
                <a:latin typeface="Verdana" pitchFamily="34" charset="0"/>
                <a:ea typeface="ＭＳ Ｐゴシック" pitchFamily="34" charset="-128"/>
              </a:rPr>
              <a:t> </a:t>
            </a:r>
            <a:r>
              <a:rPr lang="el-GR" sz="1700" b="1" dirty="0">
                <a:solidFill>
                  <a:schemeClr val="tx1"/>
                </a:solidFill>
                <a:latin typeface="Verdana" pitchFamily="34" charset="0"/>
                <a:ea typeface="ＭＳ Ｐゴシック" pitchFamily="34" charset="-128"/>
              </a:rPr>
              <a:t>ΕΚΠΑ</a:t>
            </a:r>
            <a:endParaRPr lang="en-US" sz="1700" b="1" dirty="0">
              <a:solidFill>
                <a:schemeClr val="tx1"/>
              </a:solidFill>
              <a:latin typeface="Verdana" pitchFamily="34" charset="0"/>
              <a:ea typeface="ＭＳ Ｐゴシック" pitchFamily="34" charset="-128"/>
            </a:endParaRPr>
          </a:p>
          <a:p>
            <a:endParaRPr lang="el-GR" sz="1700" b="1" dirty="0">
              <a:solidFill>
                <a:schemeClr val="tx1"/>
              </a:solidFill>
              <a:latin typeface="Verdana" pitchFamily="34" charset="0"/>
              <a:ea typeface="ＭＳ Ｐゴシック" pitchFamily="34" charset="-128"/>
            </a:endParaRPr>
          </a:p>
          <a:p>
            <a:pPr eaLnBrk="1" hangingPunct="1">
              <a:lnSpc>
                <a:spcPct val="60000"/>
              </a:lnSpc>
            </a:pPr>
            <a:endParaRPr lang="el-GR" sz="1700" b="1" dirty="0">
              <a:solidFill>
                <a:schemeClr val="tx1"/>
              </a:solidFill>
              <a:latin typeface="Verdana" pitchFamily="34" charset="0"/>
              <a:ea typeface="ＭＳ Ｐゴシック" pitchFamily="34" charset="-128"/>
            </a:endParaRPr>
          </a:p>
        </p:txBody>
      </p:sp>
    </p:spTree>
    <p:extLst>
      <p:ext uri="{BB962C8B-B14F-4D97-AF65-F5344CB8AC3E}">
        <p14:creationId xmlns:p14="http://schemas.microsoft.com/office/powerpoint/2010/main" val="9210204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552575" y="1600200"/>
            <a:ext cx="6037263" cy="4525963"/>
          </a:xfrm>
          <a:noFill/>
          <a:ln/>
        </p:spPr>
      </p:pic>
    </p:spTree>
    <p:extLst>
      <p:ext uri="{BB962C8B-B14F-4D97-AF65-F5344CB8AC3E}">
        <p14:creationId xmlns:p14="http://schemas.microsoft.com/office/powerpoint/2010/main" val="175269665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287886" y="2760132"/>
            <a:ext cx="3251187" cy="1625608"/>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dirty="0">
              <a:solidFill>
                <a:schemeClr val="bg1"/>
              </a:solidFill>
            </a:endParaRPr>
          </a:p>
          <a:p>
            <a:pPr algn="ctr"/>
            <a:endParaRPr lang="en-US" sz="2800" dirty="0">
              <a:solidFill>
                <a:schemeClr val="bg1"/>
              </a:solidFill>
            </a:endParaRPr>
          </a:p>
          <a:p>
            <a:pPr algn="ctr"/>
            <a:r>
              <a:rPr lang="en-US" sz="2800" dirty="0">
                <a:solidFill>
                  <a:schemeClr val="bg1"/>
                </a:solidFill>
              </a:rPr>
              <a:t>MACRO - circulation</a:t>
            </a:r>
          </a:p>
          <a:p>
            <a:pPr algn="ctr"/>
            <a:endParaRPr lang="en-US" sz="2800" dirty="0">
              <a:solidFill>
                <a:schemeClr val="bg1"/>
              </a:solidFill>
            </a:endParaRPr>
          </a:p>
          <a:p>
            <a:pPr algn="ctr"/>
            <a:endParaRPr lang="en-US" sz="2800" dirty="0">
              <a:solidFill>
                <a:schemeClr val="bg1"/>
              </a:solidFill>
            </a:endParaRPr>
          </a:p>
        </p:txBody>
      </p:sp>
      <p:sp>
        <p:nvSpPr>
          <p:cNvPr id="16" name="Rectangle 15"/>
          <p:cNvSpPr/>
          <p:nvPr/>
        </p:nvSpPr>
        <p:spPr>
          <a:xfrm>
            <a:off x="5603379" y="2743197"/>
            <a:ext cx="3252753" cy="1625608"/>
          </a:xfrm>
          <a:prstGeom prst="rect">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dirty="0">
              <a:solidFill>
                <a:schemeClr val="bg1"/>
              </a:solidFill>
            </a:endParaRPr>
          </a:p>
          <a:p>
            <a:pPr algn="ctr"/>
            <a:endParaRPr lang="en-US" sz="2800" dirty="0">
              <a:solidFill>
                <a:schemeClr val="bg1"/>
              </a:solidFill>
            </a:endParaRPr>
          </a:p>
          <a:p>
            <a:pPr algn="ctr"/>
            <a:r>
              <a:rPr lang="en-US" sz="2800" dirty="0">
                <a:solidFill>
                  <a:schemeClr val="bg1"/>
                </a:solidFill>
              </a:rPr>
              <a:t>MICRO - circulation</a:t>
            </a:r>
          </a:p>
          <a:p>
            <a:pPr algn="ctr"/>
            <a:endParaRPr lang="en-US" sz="2800" dirty="0">
              <a:solidFill>
                <a:schemeClr val="bg1"/>
              </a:solidFill>
            </a:endParaRPr>
          </a:p>
          <a:p>
            <a:pPr algn="ctr"/>
            <a:endParaRPr lang="en-US" sz="2800" dirty="0">
              <a:solidFill>
                <a:schemeClr val="bg1"/>
              </a:solidFill>
            </a:endParaRPr>
          </a:p>
        </p:txBody>
      </p:sp>
      <p:sp>
        <p:nvSpPr>
          <p:cNvPr id="5" name="Right Arrow 4"/>
          <p:cNvSpPr/>
          <p:nvPr/>
        </p:nvSpPr>
        <p:spPr>
          <a:xfrm>
            <a:off x="4182141" y="2929475"/>
            <a:ext cx="978408" cy="484632"/>
          </a:xfrm>
          <a:prstGeom prst="rightArrow">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7" name="TextBox 6"/>
          <p:cNvSpPr txBox="1"/>
          <p:nvPr/>
        </p:nvSpPr>
        <p:spPr>
          <a:xfrm>
            <a:off x="5588027" y="4402671"/>
            <a:ext cx="3544560" cy="830997"/>
          </a:xfrm>
          <a:prstGeom prst="rect">
            <a:avLst/>
          </a:prstGeom>
          <a:noFill/>
        </p:spPr>
        <p:txBody>
          <a:bodyPr wrap="none" rtlCol="0">
            <a:spAutoFit/>
          </a:bodyPr>
          <a:lstStyle/>
          <a:p>
            <a:pPr marL="342900" indent="-342900">
              <a:buFont typeface="Wingdings" charset="2"/>
              <a:buChar char="u"/>
            </a:pPr>
            <a:r>
              <a:rPr lang="en-US" sz="2400" dirty="0">
                <a:solidFill>
                  <a:schemeClr val="bg1"/>
                </a:solidFill>
              </a:rPr>
              <a:t>Cerebrovascular disease</a:t>
            </a:r>
          </a:p>
          <a:p>
            <a:endParaRPr lang="en-US" sz="2400" dirty="0">
              <a:solidFill>
                <a:schemeClr val="bg1"/>
              </a:solidFill>
            </a:endParaRPr>
          </a:p>
        </p:txBody>
      </p:sp>
      <p:sp>
        <p:nvSpPr>
          <p:cNvPr id="18" name="TextBox 17"/>
          <p:cNvSpPr txBox="1"/>
          <p:nvPr/>
        </p:nvSpPr>
        <p:spPr>
          <a:xfrm>
            <a:off x="237202" y="4419607"/>
            <a:ext cx="4326826" cy="1200328"/>
          </a:xfrm>
          <a:prstGeom prst="rect">
            <a:avLst/>
          </a:prstGeom>
          <a:noFill/>
        </p:spPr>
        <p:txBody>
          <a:bodyPr wrap="none" rtlCol="0">
            <a:spAutoFit/>
          </a:bodyPr>
          <a:lstStyle/>
          <a:p>
            <a:pPr marL="342900" indent="-342900">
              <a:buFont typeface="Wingdings" charset="2"/>
              <a:buChar char="u"/>
            </a:pPr>
            <a:r>
              <a:rPr lang="en-US" sz="2400" dirty="0">
                <a:solidFill>
                  <a:schemeClr val="bg1"/>
                </a:solidFill>
              </a:rPr>
              <a:t>Types of vascular disease</a:t>
            </a:r>
          </a:p>
          <a:p>
            <a:pPr marL="800100" lvl="1" indent="-342900">
              <a:buFont typeface="Courier New"/>
              <a:buChar char="o"/>
            </a:pPr>
            <a:r>
              <a:rPr lang="en-US" sz="2400" dirty="0">
                <a:solidFill>
                  <a:schemeClr val="bg1"/>
                </a:solidFill>
              </a:rPr>
              <a:t>Atheromatosis</a:t>
            </a:r>
          </a:p>
          <a:p>
            <a:pPr marL="800100" lvl="1" indent="-342900">
              <a:buFont typeface="Courier New"/>
              <a:buChar char="o"/>
            </a:pPr>
            <a:r>
              <a:rPr lang="en-US" sz="2400" dirty="0">
                <a:solidFill>
                  <a:schemeClr val="bg1"/>
                </a:solidFill>
              </a:rPr>
              <a:t>Arteriosclerosis (stiffening)</a:t>
            </a:r>
          </a:p>
        </p:txBody>
      </p:sp>
      <p:sp>
        <p:nvSpPr>
          <p:cNvPr id="3" name="Rectangle 2"/>
          <p:cNvSpPr/>
          <p:nvPr/>
        </p:nvSpPr>
        <p:spPr>
          <a:xfrm>
            <a:off x="495300" y="5170168"/>
            <a:ext cx="4419600" cy="582932"/>
          </a:xfrm>
          <a:prstGeom prst="rect">
            <a:avLst/>
          </a:prstGeom>
          <a:noFill/>
          <a:ln w="63500">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cxnSp>
        <p:nvCxnSpPr>
          <p:cNvPr id="17" name="Straight Connector 16">
            <a:extLst>
              <a:ext uri="{FF2B5EF4-FFF2-40B4-BE49-F238E27FC236}">
                <a16:creationId xmlns:a16="http://schemas.microsoft.com/office/drawing/2014/main" id="{A6416AC8-C82A-4A44-9977-428CE7E7B0F5}"/>
              </a:ext>
            </a:extLst>
          </p:cNvPr>
          <p:cNvCxnSpPr>
            <a:cxnSpLocks/>
          </p:cNvCxnSpPr>
          <p:nvPr/>
        </p:nvCxnSpPr>
        <p:spPr>
          <a:xfrm>
            <a:off x="4535045" y="33866"/>
            <a:ext cx="2689" cy="438726"/>
          </a:xfrm>
          <a:prstGeom prst="line">
            <a:avLst/>
          </a:prstGeom>
          <a:ln w="3810">
            <a:solidFill>
              <a:schemeClr val="bg1"/>
            </a:solidFill>
          </a:ln>
        </p:spPr>
        <p:style>
          <a:lnRef idx="2">
            <a:schemeClr val="accent1"/>
          </a:lnRef>
          <a:fillRef idx="0">
            <a:schemeClr val="accent1"/>
          </a:fillRef>
          <a:effectRef idx="1">
            <a:schemeClr val="accent1"/>
          </a:effectRef>
          <a:fontRef idx="minor">
            <a:schemeClr val="tx1"/>
          </a:fontRef>
        </p:style>
      </p:cxnSp>
      <p:pic>
        <p:nvPicPr>
          <p:cNvPr id="21" name="Picture 20">
            <a:extLst>
              <a:ext uri="{FF2B5EF4-FFF2-40B4-BE49-F238E27FC236}">
                <a16:creationId xmlns:a16="http://schemas.microsoft.com/office/drawing/2014/main" id="{3B788A65-29D6-DE4D-A65E-D60C82217C3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555288" y="33866"/>
            <a:ext cx="353215" cy="461665"/>
          </a:xfrm>
          <a:prstGeom prst="rect">
            <a:avLst/>
          </a:prstGeom>
          <a:noFill/>
          <a:ln>
            <a:noFill/>
          </a:ln>
        </p:spPr>
      </p:pic>
      <p:sp>
        <p:nvSpPr>
          <p:cNvPr id="22" name="TextBox 21">
            <a:extLst>
              <a:ext uri="{FF2B5EF4-FFF2-40B4-BE49-F238E27FC236}">
                <a16:creationId xmlns:a16="http://schemas.microsoft.com/office/drawing/2014/main" id="{3F3EE7A2-2633-3247-9B11-4B25E892D7E9}"/>
              </a:ext>
            </a:extLst>
          </p:cNvPr>
          <p:cNvSpPr txBox="1"/>
          <p:nvPr/>
        </p:nvSpPr>
        <p:spPr>
          <a:xfrm>
            <a:off x="250924" y="10927"/>
            <a:ext cx="4267200" cy="461665"/>
          </a:xfrm>
          <a:prstGeom prst="rect">
            <a:avLst/>
          </a:prstGeom>
          <a:noFill/>
        </p:spPr>
        <p:txBody>
          <a:bodyPr wrap="square" rtlCol="0">
            <a:spAutoFit/>
          </a:bodyPr>
          <a:lstStyle/>
          <a:p>
            <a:pPr algn="r"/>
            <a:r>
              <a:rPr lang="en-US" sz="1200" b="1" dirty="0">
                <a:solidFill>
                  <a:schemeClr val="bg1"/>
                </a:solidFill>
              </a:rPr>
              <a:t>Cardiovascular Prevention &amp; Research Unit</a:t>
            </a:r>
          </a:p>
          <a:p>
            <a:pPr algn="r"/>
            <a:r>
              <a:rPr lang="en-US" sz="1200" dirty="0">
                <a:solidFill>
                  <a:schemeClr val="bg1"/>
                </a:solidFill>
              </a:rPr>
              <a:t>Clinic &amp; Lab of Pathophysiology</a:t>
            </a:r>
          </a:p>
        </p:txBody>
      </p:sp>
      <p:sp>
        <p:nvSpPr>
          <p:cNvPr id="23" name="TextBox 22">
            <a:extLst>
              <a:ext uri="{FF2B5EF4-FFF2-40B4-BE49-F238E27FC236}">
                <a16:creationId xmlns:a16="http://schemas.microsoft.com/office/drawing/2014/main" id="{2EEC61F4-29C1-1E4D-8A29-D6BEDA662BE1}"/>
              </a:ext>
            </a:extLst>
          </p:cNvPr>
          <p:cNvSpPr txBox="1"/>
          <p:nvPr/>
        </p:nvSpPr>
        <p:spPr>
          <a:xfrm>
            <a:off x="4537734" y="16938"/>
            <a:ext cx="2967479" cy="461665"/>
          </a:xfrm>
          <a:prstGeom prst="rect">
            <a:avLst/>
          </a:prstGeom>
          <a:noFill/>
        </p:spPr>
        <p:txBody>
          <a:bodyPr wrap="none" rtlCol="0">
            <a:spAutoFit/>
          </a:bodyPr>
          <a:lstStyle/>
          <a:p>
            <a:r>
              <a:rPr lang="en-US" sz="1200" dirty="0">
                <a:solidFill>
                  <a:schemeClr val="bg1"/>
                </a:solidFill>
              </a:rPr>
              <a:t>Dep. of Medicine - School of Health Sciences</a:t>
            </a:r>
          </a:p>
          <a:p>
            <a:r>
              <a:rPr lang="en-US" sz="1200" dirty="0">
                <a:solidFill>
                  <a:schemeClr val="bg1"/>
                </a:solidFill>
              </a:rPr>
              <a:t>National &amp; Kapodistrian University of Athens</a:t>
            </a:r>
          </a:p>
        </p:txBody>
      </p:sp>
    </p:spTree>
    <p:extLst>
      <p:ext uri="{BB962C8B-B14F-4D97-AF65-F5344CB8AC3E}">
        <p14:creationId xmlns:p14="http://schemas.microsoft.com/office/powerpoint/2010/main" val="2576146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8">
                                            <p:txEl>
                                              <p:pRg st="2" end="2"/>
                                            </p:txEl>
                                          </p:spTgt>
                                        </p:tgtEl>
                                        <p:attrNameLst>
                                          <p:attrName>style.visibility</p:attrName>
                                        </p:attrNameLst>
                                      </p:cBhvr>
                                      <p:to>
                                        <p:strVal val="visible"/>
                                      </p:to>
                                    </p:set>
                                    <p:animEffect transition="in" filter="checkerboard(across)">
                                      <p:cBhvr>
                                        <p:cTn id="7" dur="500"/>
                                        <p:tgtEl>
                                          <p:spTgt spid="1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993900"/>
            <a:ext cx="9144000" cy="2855332"/>
          </a:xfrm>
          <a:prstGeom prst="rect">
            <a:avLst/>
          </a:prstGeom>
        </p:spPr>
      </p:pic>
      <p:sp>
        <p:nvSpPr>
          <p:cNvPr id="9" name="TextBox 8"/>
          <p:cNvSpPr txBox="1"/>
          <p:nvPr/>
        </p:nvSpPr>
        <p:spPr>
          <a:xfrm>
            <a:off x="6720406" y="1164170"/>
            <a:ext cx="2427805" cy="307777"/>
          </a:xfrm>
          <a:prstGeom prst="rect">
            <a:avLst/>
          </a:prstGeom>
          <a:noFill/>
        </p:spPr>
        <p:txBody>
          <a:bodyPr wrap="none" rtlCol="0">
            <a:spAutoFit/>
          </a:bodyPr>
          <a:lstStyle/>
          <a:p>
            <a:r>
              <a:rPr lang="en-US" sz="1400" i="1" dirty="0">
                <a:solidFill>
                  <a:schemeClr val="bg1"/>
                </a:solidFill>
              </a:rPr>
              <a:t>Ben-Shlomo Y et al. JACC 2014</a:t>
            </a:r>
          </a:p>
        </p:txBody>
      </p:sp>
      <p:cxnSp>
        <p:nvCxnSpPr>
          <p:cNvPr id="10" name="Straight Connector 9">
            <a:extLst>
              <a:ext uri="{FF2B5EF4-FFF2-40B4-BE49-F238E27FC236}">
                <a16:creationId xmlns:a16="http://schemas.microsoft.com/office/drawing/2014/main" id="{B1802F2B-CD4B-A247-B11F-E7D2475C8E2A}"/>
              </a:ext>
            </a:extLst>
          </p:cNvPr>
          <p:cNvCxnSpPr>
            <a:cxnSpLocks/>
          </p:cNvCxnSpPr>
          <p:nvPr/>
        </p:nvCxnSpPr>
        <p:spPr>
          <a:xfrm>
            <a:off x="4535045" y="33866"/>
            <a:ext cx="2689" cy="438726"/>
          </a:xfrm>
          <a:prstGeom prst="line">
            <a:avLst/>
          </a:prstGeom>
          <a:ln w="3810">
            <a:solidFill>
              <a:schemeClr val="bg1"/>
            </a:solidFill>
          </a:ln>
        </p:spPr>
        <p:style>
          <a:lnRef idx="2">
            <a:schemeClr val="accent1"/>
          </a:lnRef>
          <a:fillRef idx="0">
            <a:schemeClr val="accent1"/>
          </a:fillRef>
          <a:effectRef idx="1">
            <a:schemeClr val="accent1"/>
          </a:effectRef>
          <a:fontRef idx="minor">
            <a:schemeClr val="tx1"/>
          </a:fontRef>
        </p:style>
      </p:cxnSp>
      <p:pic>
        <p:nvPicPr>
          <p:cNvPr id="12" name="Picture 11">
            <a:extLst>
              <a:ext uri="{FF2B5EF4-FFF2-40B4-BE49-F238E27FC236}">
                <a16:creationId xmlns:a16="http://schemas.microsoft.com/office/drawing/2014/main" id="{4D67947D-5B28-0D4A-ADCE-3B707F4A1AB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555288" y="33866"/>
            <a:ext cx="353215" cy="461665"/>
          </a:xfrm>
          <a:prstGeom prst="rect">
            <a:avLst/>
          </a:prstGeom>
          <a:noFill/>
          <a:ln>
            <a:noFill/>
          </a:ln>
        </p:spPr>
      </p:pic>
      <p:sp>
        <p:nvSpPr>
          <p:cNvPr id="16" name="TextBox 15">
            <a:extLst>
              <a:ext uri="{FF2B5EF4-FFF2-40B4-BE49-F238E27FC236}">
                <a16:creationId xmlns:a16="http://schemas.microsoft.com/office/drawing/2014/main" id="{C1A3AFAA-420C-334F-AE02-84BA867D4BCB}"/>
              </a:ext>
            </a:extLst>
          </p:cNvPr>
          <p:cNvSpPr txBox="1"/>
          <p:nvPr/>
        </p:nvSpPr>
        <p:spPr>
          <a:xfrm>
            <a:off x="250924" y="10927"/>
            <a:ext cx="4267200" cy="461665"/>
          </a:xfrm>
          <a:prstGeom prst="rect">
            <a:avLst/>
          </a:prstGeom>
          <a:noFill/>
        </p:spPr>
        <p:txBody>
          <a:bodyPr wrap="square" rtlCol="0">
            <a:spAutoFit/>
          </a:bodyPr>
          <a:lstStyle/>
          <a:p>
            <a:pPr algn="r"/>
            <a:r>
              <a:rPr lang="en-US" sz="1200" b="1" dirty="0">
                <a:solidFill>
                  <a:schemeClr val="bg1"/>
                </a:solidFill>
              </a:rPr>
              <a:t>Cardiovascular Prevention &amp; Research Unit</a:t>
            </a:r>
          </a:p>
          <a:p>
            <a:pPr algn="r"/>
            <a:r>
              <a:rPr lang="en-US" sz="1200" dirty="0">
                <a:solidFill>
                  <a:schemeClr val="bg1"/>
                </a:solidFill>
              </a:rPr>
              <a:t>Clinic &amp; Lab of Pathophysiology</a:t>
            </a:r>
          </a:p>
        </p:txBody>
      </p:sp>
      <p:sp>
        <p:nvSpPr>
          <p:cNvPr id="19" name="TextBox 18">
            <a:extLst>
              <a:ext uri="{FF2B5EF4-FFF2-40B4-BE49-F238E27FC236}">
                <a16:creationId xmlns:a16="http://schemas.microsoft.com/office/drawing/2014/main" id="{8FF72765-18C8-AA4F-A9A0-7740F6426BB5}"/>
              </a:ext>
            </a:extLst>
          </p:cNvPr>
          <p:cNvSpPr txBox="1"/>
          <p:nvPr/>
        </p:nvSpPr>
        <p:spPr>
          <a:xfrm>
            <a:off x="4537734" y="16938"/>
            <a:ext cx="2967479" cy="461665"/>
          </a:xfrm>
          <a:prstGeom prst="rect">
            <a:avLst/>
          </a:prstGeom>
          <a:noFill/>
        </p:spPr>
        <p:txBody>
          <a:bodyPr wrap="none" rtlCol="0">
            <a:spAutoFit/>
          </a:bodyPr>
          <a:lstStyle/>
          <a:p>
            <a:r>
              <a:rPr lang="en-US" sz="1200" dirty="0">
                <a:solidFill>
                  <a:schemeClr val="bg1"/>
                </a:solidFill>
              </a:rPr>
              <a:t>Dep. of Medicine - School of Health Sciences</a:t>
            </a:r>
          </a:p>
          <a:p>
            <a:r>
              <a:rPr lang="en-US" sz="1200" dirty="0">
                <a:solidFill>
                  <a:schemeClr val="bg1"/>
                </a:solidFill>
              </a:rPr>
              <a:t>National &amp; Kapodistrian University of Athens</a:t>
            </a:r>
          </a:p>
        </p:txBody>
      </p:sp>
    </p:spTree>
    <p:extLst>
      <p:ext uri="{BB962C8B-B14F-4D97-AF65-F5344CB8AC3E}">
        <p14:creationId xmlns:p14="http://schemas.microsoft.com/office/powerpoint/2010/main" val="388929891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8237" y="1337733"/>
            <a:ext cx="4618086" cy="5541704"/>
          </a:xfrm>
          <a:prstGeom prst="rect">
            <a:avLst/>
          </a:prstGeom>
        </p:spPr>
      </p:pic>
      <p:sp>
        <p:nvSpPr>
          <p:cNvPr id="9" name="TextBox 8"/>
          <p:cNvSpPr txBox="1"/>
          <p:nvPr/>
        </p:nvSpPr>
        <p:spPr>
          <a:xfrm>
            <a:off x="6720406" y="1164170"/>
            <a:ext cx="2427805" cy="307777"/>
          </a:xfrm>
          <a:prstGeom prst="rect">
            <a:avLst/>
          </a:prstGeom>
          <a:noFill/>
        </p:spPr>
        <p:txBody>
          <a:bodyPr wrap="none" rtlCol="0">
            <a:spAutoFit/>
          </a:bodyPr>
          <a:lstStyle/>
          <a:p>
            <a:r>
              <a:rPr lang="en-US" sz="1400" i="1" dirty="0">
                <a:solidFill>
                  <a:schemeClr val="bg1"/>
                </a:solidFill>
              </a:rPr>
              <a:t>Ben-Shlomo Y et al. JACC 2014</a:t>
            </a:r>
          </a:p>
        </p:txBody>
      </p:sp>
      <p:sp>
        <p:nvSpPr>
          <p:cNvPr id="3" name="Rectangle 2"/>
          <p:cNvSpPr/>
          <p:nvPr/>
        </p:nvSpPr>
        <p:spPr>
          <a:xfrm>
            <a:off x="1295400" y="5549900"/>
            <a:ext cx="7152780" cy="342900"/>
          </a:xfrm>
          <a:prstGeom prst="rect">
            <a:avLst/>
          </a:prstGeom>
          <a:noFill/>
          <a:ln w="50800">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r"/>
            <a:r>
              <a:rPr lang="en-US" sz="1400" dirty="0">
                <a:solidFill>
                  <a:schemeClr val="bg1"/>
                </a:solidFill>
              </a:rPr>
              <a:t>               CVD    Overall HR 1.30 (1.18 </a:t>
            </a:r>
            <a:r>
              <a:rPr lang="mr-IN" sz="1400" dirty="0">
                <a:solidFill>
                  <a:schemeClr val="bg1"/>
                </a:solidFill>
              </a:rPr>
              <a:t>–</a:t>
            </a:r>
            <a:r>
              <a:rPr lang="en-US" sz="1400" dirty="0">
                <a:solidFill>
                  <a:schemeClr val="bg1"/>
                </a:solidFill>
              </a:rPr>
              <a:t> 1.40)</a:t>
            </a:r>
          </a:p>
        </p:txBody>
      </p:sp>
      <p:sp>
        <p:nvSpPr>
          <p:cNvPr id="4" name="Rectangle 3"/>
          <p:cNvSpPr/>
          <p:nvPr/>
        </p:nvSpPr>
        <p:spPr>
          <a:xfrm>
            <a:off x="5321300" y="2565400"/>
            <a:ext cx="2971800" cy="15875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endParaRPr lang="en-US" b="1" dirty="0">
              <a:solidFill>
                <a:schemeClr val="bg1"/>
              </a:solidFill>
            </a:endParaRPr>
          </a:p>
          <a:p>
            <a:pPr marL="285750" indent="-285750">
              <a:buFont typeface="Wingdings" charset="2"/>
              <a:buChar char="q"/>
            </a:pPr>
            <a:r>
              <a:rPr lang="en-US" b="1" dirty="0">
                <a:solidFill>
                  <a:schemeClr val="bg1"/>
                </a:solidFill>
              </a:rPr>
              <a:t>18 studies</a:t>
            </a:r>
          </a:p>
          <a:p>
            <a:pPr marL="285750" indent="-285750">
              <a:buFont typeface="Wingdings" charset="2"/>
              <a:buChar char="q"/>
            </a:pPr>
            <a:endParaRPr lang="en-US" b="1" dirty="0">
              <a:solidFill>
                <a:schemeClr val="bg1"/>
              </a:solidFill>
            </a:endParaRPr>
          </a:p>
          <a:p>
            <a:pPr marL="285750" indent="-285750">
              <a:buFont typeface="Wingdings" charset="2"/>
              <a:buChar char="q"/>
            </a:pPr>
            <a:r>
              <a:rPr lang="en-US" b="1" dirty="0">
                <a:solidFill>
                  <a:schemeClr val="bg1"/>
                </a:solidFill>
              </a:rPr>
              <a:t>&gt;17500 participants</a:t>
            </a:r>
          </a:p>
          <a:p>
            <a:pPr marL="285750" indent="-285750">
              <a:buFont typeface="Wingdings" charset="2"/>
              <a:buChar char="q"/>
            </a:pPr>
            <a:endParaRPr lang="en-US" b="1" dirty="0">
              <a:solidFill>
                <a:schemeClr val="bg1"/>
              </a:solidFill>
            </a:endParaRPr>
          </a:p>
        </p:txBody>
      </p:sp>
      <p:sp>
        <p:nvSpPr>
          <p:cNvPr id="16" name="Rectangle 15"/>
          <p:cNvSpPr/>
          <p:nvPr/>
        </p:nvSpPr>
        <p:spPr>
          <a:xfrm>
            <a:off x="1308100" y="5880099"/>
            <a:ext cx="7140080" cy="736183"/>
          </a:xfrm>
          <a:prstGeom prst="rect">
            <a:avLst/>
          </a:prstGeom>
          <a:noFill/>
          <a:ln w="50800">
            <a:noFill/>
          </a:ln>
        </p:spPr>
        <p:style>
          <a:lnRef idx="1">
            <a:schemeClr val="accent1"/>
          </a:lnRef>
          <a:fillRef idx="3">
            <a:schemeClr val="accent1"/>
          </a:fillRef>
          <a:effectRef idx="2">
            <a:schemeClr val="accent1"/>
          </a:effectRef>
          <a:fontRef idx="minor">
            <a:schemeClr val="lt1"/>
          </a:fontRef>
        </p:style>
        <p:txBody>
          <a:bodyPr rtlCol="0" anchor="ctr"/>
          <a:lstStyle/>
          <a:p>
            <a:pPr algn="r"/>
            <a:r>
              <a:rPr lang="en-US" sz="1400" dirty="0">
                <a:solidFill>
                  <a:schemeClr val="bg1"/>
                </a:solidFill>
              </a:rPr>
              <a:t>       CHD    Overall HR 1.23.....................    </a:t>
            </a:r>
          </a:p>
          <a:p>
            <a:pPr algn="r"/>
            <a:r>
              <a:rPr lang="en-US" sz="1400" dirty="0">
                <a:solidFill>
                  <a:schemeClr val="bg1"/>
                </a:solidFill>
              </a:rPr>
              <a:t>STROKE    Overall HR 1.27.....................</a:t>
            </a:r>
          </a:p>
        </p:txBody>
      </p:sp>
      <p:cxnSp>
        <p:nvCxnSpPr>
          <p:cNvPr id="17" name="Straight Connector 16">
            <a:extLst>
              <a:ext uri="{FF2B5EF4-FFF2-40B4-BE49-F238E27FC236}">
                <a16:creationId xmlns:a16="http://schemas.microsoft.com/office/drawing/2014/main" id="{B7868A79-6CAD-794B-8C94-8944A84240D8}"/>
              </a:ext>
            </a:extLst>
          </p:cNvPr>
          <p:cNvCxnSpPr>
            <a:cxnSpLocks/>
          </p:cNvCxnSpPr>
          <p:nvPr/>
        </p:nvCxnSpPr>
        <p:spPr>
          <a:xfrm>
            <a:off x="4535045" y="33866"/>
            <a:ext cx="2689" cy="438726"/>
          </a:xfrm>
          <a:prstGeom prst="line">
            <a:avLst/>
          </a:prstGeom>
          <a:ln w="3810">
            <a:solidFill>
              <a:schemeClr val="bg1"/>
            </a:solidFill>
          </a:ln>
        </p:spPr>
        <p:style>
          <a:lnRef idx="2">
            <a:schemeClr val="accent1"/>
          </a:lnRef>
          <a:fillRef idx="0">
            <a:schemeClr val="accent1"/>
          </a:fillRef>
          <a:effectRef idx="1">
            <a:schemeClr val="accent1"/>
          </a:effectRef>
          <a:fontRef idx="minor">
            <a:schemeClr val="tx1"/>
          </a:fontRef>
        </p:style>
      </p:cxnSp>
      <p:pic>
        <p:nvPicPr>
          <p:cNvPr id="20" name="Picture 19">
            <a:extLst>
              <a:ext uri="{FF2B5EF4-FFF2-40B4-BE49-F238E27FC236}">
                <a16:creationId xmlns:a16="http://schemas.microsoft.com/office/drawing/2014/main" id="{428CA985-3163-4C44-9B39-C6ACE630303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555288" y="33866"/>
            <a:ext cx="353215" cy="461665"/>
          </a:xfrm>
          <a:prstGeom prst="rect">
            <a:avLst/>
          </a:prstGeom>
          <a:noFill/>
          <a:ln>
            <a:noFill/>
          </a:ln>
        </p:spPr>
      </p:pic>
      <p:sp>
        <p:nvSpPr>
          <p:cNvPr id="21" name="TextBox 20">
            <a:extLst>
              <a:ext uri="{FF2B5EF4-FFF2-40B4-BE49-F238E27FC236}">
                <a16:creationId xmlns:a16="http://schemas.microsoft.com/office/drawing/2014/main" id="{EC018335-B2FB-E542-9670-BA9FDE687AC6}"/>
              </a:ext>
            </a:extLst>
          </p:cNvPr>
          <p:cNvSpPr txBox="1"/>
          <p:nvPr/>
        </p:nvSpPr>
        <p:spPr>
          <a:xfrm>
            <a:off x="250924" y="10927"/>
            <a:ext cx="4267200" cy="461665"/>
          </a:xfrm>
          <a:prstGeom prst="rect">
            <a:avLst/>
          </a:prstGeom>
          <a:noFill/>
        </p:spPr>
        <p:txBody>
          <a:bodyPr wrap="square" rtlCol="0">
            <a:spAutoFit/>
          </a:bodyPr>
          <a:lstStyle/>
          <a:p>
            <a:pPr algn="r"/>
            <a:r>
              <a:rPr lang="en-US" sz="1200" b="1" dirty="0">
                <a:solidFill>
                  <a:schemeClr val="bg1"/>
                </a:solidFill>
              </a:rPr>
              <a:t>Cardiovascular Prevention &amp; Research Unit</a:t>
            </a:r>
          </a:p>
          <a:p>
            <a:pPr algn="r"/>
            <a:r>
              <a:rPr lang="en-US" sz="1200" dirty="0">
                <a:solidFill>
                  <a:schemeClr val="bg1"/>
                </a:solidFill>
              </a:rPr>
              <a:t>Clinic &amp; Lab of Pathophysiology</a:t>
            </a:r>
          </a:p>
        </p:txBody>
      </p:sp>
      <p:sp>
        <p:nvSpPr>
          <p:cNvPr id="22" name="TextBox 21">
            <a:extLst>
              <a:ext uri="{FF2B5EF4-FFF2-40B4-BE49-F238E27FC236}">
                <a16:creationId xmlns:a16="http://schemas.microsoft.com/office/drawing/2014/main" id="{C145EF1F-2A91-0842-A9FC-D9FA11C42C8B}"/>
              </a:ext>
            </a:extLst>
          </p:cNvPr>
          <p:cNvSpPr txBox="1"/>
          <p:nvPr/>
        </p:nvSpPr>
        <p:spPr>
          <a:xfrm>
            <a:off x="4537734" y="16938"/>
            <a:ext cx="2967479" cy="461665"/>
          </a:xfrm>
          <a:prstGeom prst="rect">
            <a:avLst/>
          </a:prstGeom>
          <a:noFill/>
        </p:spPr>
        <p:txBody>
          <a:bodyPr wrap="none" rtlCol="0">
            <a:spAutoFit/>
          </a:bodyPr>
          <a:lstStyle/>
          <a:p>
            <a:r>
              <a:rPr lang="en-US" sz="1200" dirty="0">
                <a:solidFill>
                  <a:schemeClr val="bg1"/>
                </a:solidFill>
              </a:rPr>
              <a:t>Dep. of Medicine - School of Health Sciences</a:t>
            </a:r>
          </a:p>
          <a:p>
            <a:r>
              <a:rPr lang="en-US" sz="1200" dirty="0">
                <a:solidFill>
                  <a:schemeClr val="bg1"/>
                </a:solidFill>
              </a:rPr>
              <a:t>National &amp; Kapodistrian University of Athens</a:t>
            </a:r>
          </a:p>
        </p:txBody>
      </p:sp>
    </p:spTree>
    <p:extLst>
      <p:ext uri="{BB962C8B-B14F-4D97-AF65-F5344CB8AC3E}">
        <p14:creationId xmlns:p14="http://schemas.microsoft.com/office/powerpoint/2010/main" val="1172939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checkerboard(across)">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6" grpId="0"/>
    </p:bldLst>
  </p:timing>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7801" y="1361310"/>
            <a:ext cx="6870700" cy="5369689"/>
          </a:xfrm>
          <a:prstGeom prst="rect">
            <a:avLst/>
          </a:prstGeom>
        </p:spPr>
      </p:pic>
      <p:sp>
        <p:nvSpPr>
          <p:cNvPr id="9" name="TextBox 8"/>
          <p:cNvSpPr txBox="1"/>
          <p:nvPr/>
        </p:nvSpPr>
        <p:spPr>
          <a:xfrm>
            <a:off x="6720406" y="1164170"/>
            <a:ext cx="2427805" cy="307777"/>
          </a:xfrm>
          <a:prstGeom prst="rect">
            <a:avLst/>
          </a:prstGeom>
          <a:noFill/>
        </p:spPr>
        <p:txBody>
          <a:bodyPr wrap="none" rtlCol="0">
            <a:spAutoFit/>
          </a:bodyPr>
          <a:lstStyle/>
          <a:p>
            <a:r>
              <a:rPr lang="en-US" sz="1400" i="1" dirty="0">
                <a:solidFill>
                  <a:schemeClr val="bg1"/>
                </a:solidFill>
              </a:rPr>
              <a:t>Ben-Shlomo Y et al. JACC 2014</a:t>
            </a:r>
          </a:p>
        </p:txBody>
      </p:sp>
      <p:sp>
        <p:nvSpPr>
          <p:cNvPr id="3" name="Rectangle 2"/>
          <p:cNvSpPr/>
          <p:nvPr/>
        </p:nvSpPr>
        <p:spPr>
          <a:xfrm>
            <a:off x="5327650" y="1797050"/>
            <a:ext cx="1778000" cy="46355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1600" dirty="0">
                <a:solidFill>
                  <a:schemeClr val="bg1"/>
                </a:solidFill>
              </a:rPr>
              <a:t>NRI</a:t>
            </a:r>
            <a:r>
              <a:rPr lang="mr-IN" sz="1600" dirty="0">
                <a:solidFill>
                  <a:schemeClr val="bg1"/>
                </a:solidFill>
              </a:rPr>
              <a:t> </a:t>
            </a:r>
            <a:r>
              <a:rPr lang="en-US" sz="1600" dirty="0">
                <a:solidFill>
                  <a:schemeClr val="bg1"/>
                </a:solidFill>
              </a:rPr>
              <a:t>5y     NRI 10y</a:t>
            </a:r>
          </a:p>
        </p:txBody>
      </p:sp>
      <p:sp>
        <p:nvSpPr>
          <p:cNvPr id="16" name="Rectangle 15"/>
          <p:cNvSpPr/>
          <p:nvPr/>
        </p:nvSpPr>
        <p:spPr>
          <a:xfrm>
            <a:off x="184150" y="1784350"/>
            <a:ext cx="730250" cy="4870450"/>
          </a:xfrm>
          <a:prstGeom prst="rect">
            <a:avLst/>
          </a:prstGeom>
          <a:noFill/>
          <a:ln w="63500">
            <a:solidFill>
              <a:srgbClr val="800000">
                <a:alpha val="95000"/>
              </a:srgbClr>
            </a:solidFill>
          </a:ln>
        </p:spPr>
        <p:style>
          <a:lnRef idx="1">
            <a:schemeClr val="accent1"/>
          </a:lnRef>
          <a:fillRef idx="3">
            <a:schemeClr val="accent1"/>
          </a:fillRef>
          <a:effectRef idx="2">
            <a:schemeClr val="accent1"/>
          </a:effectRef>
          <a:fontRef idx="minor">
            <a:schemeClr val="lt1"/>
          </a:fontRef>
        </p:style>
        <p:txBody>
          <a:bodyPr rtlCol="0" anchor="t" anchorCtr="0"/>
          <a:lstStyle/>
          <a:p>
            <a:endParaRPr lang="en-US" sz="1000" dirty="0">
              <a:solidFill>
                <a:schemeClr val="bg1"/>
              </a:solidFill>
            </a:endParaRPr>
          </a:p>
          <a:p>
            <a:endParaRPr lang="en-US" dirty="0">
              <a:solidFill>
                <a:schemeClr val="bg1"/>
              </a:solidFill>
            </a:endParaRPr>
          </a:p>
          <a:p>
            <a:endParaRPr lang="en-US" dirty="0">
              <a:solidFill>
                <a:schemeClr val="bg1"/>
              </a:solidFill>
            </a:endParaRPr>
          </a:p>
        </p:txBody>
      </p:sp>
      <p:sp>
        <p:nvSpPr>
          <p:cNvPr id="4" name="Rectangle 3"/>
          <p:cNvSpPr/>
          <p:nvPr/>
        </p:nvSpPr>
        <p:spPr>
          <a:xfrm>
            <a:off x="136624" y="3873500"/>
            <a:ext cx="914400" cy="419100"/>
          </a:xfrm>
          <a:prstGeom prst="rect">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stroke</a:t>
            </a:r>
          </a:p>
        </p:txBody>
      </p:sp>
      <p:sp>
        <p:nvSpPr>
          <p:cNvPr id="17" name="Rectangle 16"/>
          <p:cNvSpPr/>
          <p:nvPr/>
        </p:nvSpPr>
        <p:spPr>
          <a:xfrm>
            <a:off x="136624" y="6159500"/>
            <a:ext cx="914400" cy="419100"/>
          </a:xfrm>
          <a:prstGeom prst="rect">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stroke</a:t>
            </a:r>
          </a:p>
        </p:txBody>
      </p:sp>
      <p:sp>
        <p:nvSpPr>
          <p:cNvPr id="18" name="Rectangle 17"/>
          <p:cNvSpPr/>
          <p:nvPr/>
        </p:nvSpPr>
        <p:spPr>
          <a:xfrm>
            <a:off x="5327649" y="3911600"/>
            <a:ext cx="1720851" cy="419100"/>
          </a:xfrm>
          <a:prstGeom prst="rect">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chemeClr val="bg1"/>
                </a:solidFill>
              </a:rPr>
              <a:t>     9               6</a:t>
            </a:r>
          </a:p>
        </p:txBody>
      </p:sp>
      <p:sp>
        <p:nvSpPr>
          <p:cNvPr id="19" name="Rectangle 18"/>
          <p:cNvSpPr/>
          <p:nvPr/>
        </p:nvSpPr>
        <p:spPr>
          <a:xfrm>
            <a:off x="5340349" y="6172200"/>
            <a:ext cx="1720851" cy="419100"/>
          </a:xfrm>
          <a:prstGeom prst="rect">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chemeClr val="bg1"/>
                </a:solidFill>
              </a:rPr>
              <a:t>    19              11</a:t>
            </a:r>
          </a:p>
        </p:txBody>
      </p:sp>
      <p:sp>
        <p:nvSpPr>
          <p:cNvPr id="20" name="Rectangle 19"/>
          <p:cNvSpPr/>
          <p:nvPr/>
        </p:nvSpPr>
        <p:spPr>
          <a:xfrm>
            <a:off x="136624" y="2679700"/>
            <a:ext cx="914400" cy="419100"/>
          </a:xfrm>
          <a:prstGeom prst="rect">
            <a:avLst/>
          </a:prstGeom>
          <a:solidFill>
            <a:srgbClr val="800000"/>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CVD mort</a:t>
            </a:r>
          </a:p>
        </p:txBody>
      </p:sp>
      <p:sp>
        <p:nvSpPr>
          <p:cNvPr id="21" name="Rectangle 20"/>
          <p:cNvSpPr/>
          <p:nvPr/>
        </p:nvSpPr>
        <p:spPr>
          <a:xfrm>
            <a:off x="136624" y="4940300"/>
            <a:ext cx="914400" cy="419100"/>
          </a:xfrm>
          <a:prstGeom prst="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CVD mort</a:t>
            </a:r>
          </a:p>
        </p:txBody>
      </p:sp>
      <p:sp>
        <p:nvSpPr>
          <p:cNvPr id="22" name="Rectangle 21"/>
          <p:cNvSpPr/>
          <p:nvPr/>
        </p:nvSpPr>
        <p:spPr>
          <a:xfrm>
            <a:off x="149324" y="3124200"/>
            <a:ext cx="914400" cy="4191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CHD events</a:t>
            </a:r>
          </a:p>
        </p:txBody>
      </p:sp>
      <p:sp>
        <p:nvSpPr>
          <p:cNvPr id="23" name="Rectangle 22"/>
          <p:cNvSpPr/>
          <p:nvPr/>
        </p:nvSpPr>
        <p:spPr>
          <a:xfrm>
            <a:off x="136624" y="5372100"/>
            <a:ext cx="914400" cy="4191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CHD events</a:t>
            </a:r>
          </a:p>
        </p:txBody>
      </p:sp>
      <p:sp>
        <p:nvSpPr>
          <p:cNvPr id="25" name="Rectangle 24"/>
          <p:cNvSpPr/>
          <p:nvPr/>
        </p:nvSpPr>
        <p:spPr>
          <a:xfrm>
            <a:off x="5327649" y="2717800"/>
            <a:ext cx="1720851" cy="419100"/>
          </a:xfrm>
          <a:prstGeom prst="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chemeClr val="bg1"/>
                </a:solidFill>
              </a:rPr>
              <a:t>     12             8</a:t>
            </a:r>
          </a:p>
        </p:txBody>
      </p:sp>
      <p:sp>
        <p:nvSpPr>
          <p:cNvPr id="26" name="Rectangle 25"/>
          <p:cNvSpPr/>
          <p:nvPr/>
        </p:nvSpPr>
        <p:spPr>
          <a:xfrm>
            <a:off x="5276849" y="4965700"/>
            <a:ext cx="1720851" cy="419100"/>
          </a:xfrm>
          <a:prstGeom prst="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chemeClr val="bg1"/>
                </a:solidFill>
              </a:rPr>
              <a:t>    27            24             </a:t>
            </a:r>
          </a:p>
        </p:txBody>
      </p:sp>
      <p:sp>
        <p:nvSpPr>
          <p:cNvPr id="27" name="Rectangle 26"/>
          <p:cNvSpPr/>
          <p:nvPr/>
        </p:nvSpPr>
        <p:spPr>
          <a:xfrm>
            <a:off x="5289549" y="5384800"/>
            <a:ext cx="1720851" cy="419100"/>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chemeClr val="bg1"/>
                </a:solidFill>
              </a:rPr>
              <a:t>    15            10</a:t>
            </a:r>
          </a:p>
        </p:txBody>
      </p:sp>
      <p:sp>
        <p:nvSpPr>
          <p:cNvPr id="28" name="Rectangle 27"/>
          <p:cNvSpPr/>
          <p:nvPr/>
        </p:nvSpPr>
        <p:spPr>
          <a:xfrm>
            <a:off x="5327649" y="3149600"/>
            <a:ext cx="1720851" cy="419100"/>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chemeClr val="bg1"/>
                </a:solidFill>
              </a:rPr>
              <a:t>      5              3</a:t>
            </a:r>
          </a:p>
        </p:txBody>
      </p:sp>
      <p:sp>
        <p:nvSpPr>
          <p:cNvPr id="5" name="TextBox 4"/>
          <p:cNvSpPr txBox="1"/>
          <p:nvPr/>
        </p:nvSpPr>
        <p:spPr>
          <a:xfrm>
            <a:off x="1930400" y="4267200"/>
            <a:ext cx="3448443" cy="369332"/>
          </a:xfrm>
          <a:prstGeom prst="rect">
            <a:avLst/>
          </a:prstGeom>
          <a:noFill/>
        </p:spPr>
        <p:txBody>
          <a:bodyPr wrap="none" rtlCol="0">
            <a:spAutoFit/>
          </a:bodyPr>
          <a:lstStyle/>
          <a:p>
            <a:r>
              <a:rPr lang="en-US" b="1" dirty="0"/>
              <a:t>INTERMEDIATE RISK POPULATION</a:t>
            </a:r>
          </a:p>
        </p:txBody>
      </p:sp>
      <p:sp>
        <p:nvSpPr>
          <p:cNvPr id="29" name="TextBox 28"/>
          <p:cNvSpPr txBox="1"/>
          <p:nvPr/>
        </p:nvSpPr>
        <p:spPr>
          <a:xfrm>
            <a:off x="2082800" y="2146300"/>
            <a:ext cx="2381068" cy="369332"/>
          </a:xfrm>
          <a:prstGeom prst="rect">
            <a:avLst/>
          </a:prstGeom>
          <a:noFill/>
        </p:spPr>
        <p:txBody>
          <a:bodyPr wrap="none" rtlCol="0">
            <a:spAutoFit/>
          </a:bodyPr>
          <a:lstStyle/>
          <a:p>
            <a:r>
              <a:rPr lang="en-US" b="1" dirty="0">
                <a:solidFill>
                  <a:schemeClr val="bg1"/>
                </a:solidFill>
              </a:rPr>
              <a:t>OVERALL POPULATION</a:t>
            </a:r>
          </a:p>
        </p:txBody>
      </p:sp>
      <p:cxnSp>
        <p:nvCxnSpPr>
          <p:cNvPr id="30" name="Straight Connector 29">
            <a:extLst>
              <a:ext uri="{FF2B5EF4-FFF2-40B4-BE49-F238E27FC236}">
                <a16:creationId xmlns:a16="http://schemas.microsoft.com/office/drawing/2014/main" id="{591B0304-5C4C-BC49-A5D7-05014B4FEFC7}"/>
              </a:ext>
            </a:extLst>
          </p:cNvPr>
          <p:cNvCxnSpPr>
            <a:cxnSpLocks/>
          </p:cNvCxnSpPr>
          <p:nvPr/>
        </p:nvCxnSpPr>
        <p:spPr>
          <a:xfrm>
            <a:off x="4535045" y="33866"/>
            <a:ext cx="2689" cy="438726"/>
          </a:xfrm>
          <a:prstGeom prst="line">
            <a:avLst/>
          </a:prstGeom>
          <a:ln w="3810">
            <a:solidFill>
              <a:schemeClr val="bg1"/>
            </a:solidFill>
          </a:ln>
        </p:spPr>
        <p:style>
          <a:lnRef idx="2">
            <a:schemeClr val="accent1"/>
          </a:lnRef>
          <a:fillRef idx="0">
            <a:schemeClr val="accent1"/>
          </a:fillRef>
          <a:effectRef idx="1">
            <a:schemeClr val="accent1"/>
          </a:effectRef>
          <a:fontRef idx="minor">
            <a:schemeClr val="tx1"/>
          </a:fontRef>
        </p:style>
      </p:cxnSp>
      <p:pic>
        <p:nvPicPr>
          <p:cNvPr id="34" name="Picture 33">
            <a:extLst>
              <a:ext uri="{FF2B5EF4-FFF2-40B4-BE49-F238E27FC236}">
                <a16:creationId xmlns:a16="http://schemas.microsoft.com/office/drawing/2014/main" id="{DE690E00-1369-9E43-9041-E8445D47FC9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555288" y="33866"/>
            <a:ext cx="353215" cy="461665"/>
          </a:xfrm>
          <a:prstGeom prst="rect">
            <a:avLst/>
          </a:prstGeom>
          <a:noFill/>
          <a:ln>
            <a:noFill/>
          </a:ln>
        </p:spPr>
      </p:pic>
      <p:sp>
        <p:nvSpPr>
          <p:cNvPr id="35" name="TextBox 34">
            <a:extLst>
              <a:ext uri="{FF2B5EF4-FFF2-40B4-BE49-F238E27FC236}">
                <a16:creationId xmlns:a16="http://schemas.microsoft.com/office/drawing/2014/main" id="{E5261721-7401-544E-BC67-33C921CE723C}"/>
              </a:ext>
            </a:extLst>
          </p:cNvPr>
          <p:cNvSpPr txBox="1"/>
          <p:nvPr/>
        </p:nvSpPr>
        <p:spPr>
          <a:xfrm>
            <a:off x="250924" y="10927"/>
            <a:ext cx="4267200" cy="461665"/>
          </a:xfrm>
          <a:prstGeom prst="rect">
            <a:avLst/>
          </a:prstGeom>
          <a:noFill/>
        </p:spPr>
        <p:txBody>
          <a:bodyPr wrap="square" rtlCol="0">
            <a:spAutoFit/>
          </a:bodyPr>
          <a:lstStyle/>
          <a:p>
            <a:pPr algn="r"/>
            <a:r>
              <a:rPr lang="en-US" sz="1200" b="1" dirty="0">
                <a:solidFill>
                  <a:schemeClr val="bg1"/>
                </a:solidFill>
              </a:rPr>
              <a:t>Cardiovascular Prevention &amp; Research Unit</a:t>
            </a:r>
          </a:p>
          <a:p>
            <a:pPr algn="r"/>
            <a:r>
              <a:rPr lang="en-US" sz="1200" dirty="0">
                <a:solidFill>
                  <a:schemeClr val="bg1"/>
                </a:solidFill>
              </a:rPr>
              <a:t>Clinic &amp; Lab of Pathophysiology</a:t>
            </a:r>
          </a:p>
        </p:txBody>
      </p:sp>
      <p:sp>
        <p:nvSpPr>
          <p:cNvPr id="36" name="TextBox 35">
            <a:extLst>
              <a:ext uri="{FF2B5EF4-FFF2-40B4-BE49-F238E27FC236}">
                <a16:creationId xmlns:a16="http://schemas.microsoft.com/office/drawing/2014/main" id="{337FA681-E14F-5B48-9D32-25EE7C32B28A}"/>
              </a:ext>
            </a:extLst>
          </p:cNvPr>
          <p:cNvSpPr txBox="1"/>
          <p:nvPr/>
        </p:nvSpPr>
        <p:spPr>
          <a:xfrm>
            <a:off x="4537734" y="16938"/>
            <a:ext cx="2967479" cy="461665"/>
          </a:xfrm>
          <a:prstGeom prst="rect">
            <a:avLst/>
          </a:prstGeom>
          <a:noFill/>
        </p:spPr>
        <p:txBody>
          <a:bodyPr wrap="none" rtlCol="0">
            <a:spAutoFit/>
          </a:bodyPr>
          <a:lstStyle/>
          <a:p>
            <a:r>
              <a:rPr lang="en-US" sz="1200" dirty="0">
                <a:solidFill>
                  <a:schemeClr val="bg1"/>
                </a:solidFill>
              </a:rPr>
              <a:t>Dep. of Medicine - School of Health Sciences</a:t>
            </a:r>
          </a:p>
          <a:p>
            <a:r>
              <a:rPr lang="en-US" sz="1200" dirty="0">
                <a:solidFill>
                  <a:schemeClr val="bg1"/>
                </a:solidFill>
              </a:rPr>
              <a:t>National &amp; Kapodistrian University of Athens</a:t>
            </a:r>
          </a:p>
        </p:txBody>
      </p:sp>
    </p:spTree>
    <p:extLst>
      <p:ext uri="{BB962C8B-B14F-4D97-AF65-F5344CB8AC3E}">
        <p14:creationId xmlns:p14="http://schemas.microsoft.com/office/powerpoint/2010/main" val="2290331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checkerboard(across)">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checkerboard(across)">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checkerboard(across)">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checkerboard(across)">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checkerboard(across)">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checkerboard(across)">
                                      <p:cBhvr>
                                        <p:cTn id="37" dur="500"/>
                                        <p:tgtEl>
                                          <p:spTgt spid="22"/>
                                        </p:tgtEl>
                                      </p:cBhvr>
                                    </p:animEffect>
                                  </p:childTnLst>
                                </p:cTn>
                              </p:par>
                              <p:par>
                                <p:cTn id="38" presetID="5" presetClass="entr" presetSubtype="10" fill="hold" grpId="0"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checkerboard(across)">
                                      <p:cBhvr>
                                        <p:cTn id="40" dur="500"/>
                                        <p:tgtEl>
                                          <p:spTgt spid="28"/>
                                        </p:tgtEl>
                                      </p:cBhvr>
                                    </p:animEffect>
                                  </p:childTnLst>
                                </p:cTn>
                              </p:par>
                            </p:childTnLst>
                          </p:cTn>
                        </p:par>
                      </p:childTnLst>
                    </p:cTn>
                  </p:par>
                  <p:par>
                    <p:cTn id="41" fill="hold">
                      <p:stCondLst>
                        <p:cond delay="indefinite"/>
                      </p:stCondLst>
                      <p:childTnLst>
                        <p:par>
                          <p:cTn id="42" fill="hold">
                            <p:stCondLst>
                              <p:cond delay="0"/>
                            </p:stCondLst>
                            <p:childTnLst>
                              <p:par>
                                <p:cTn id="43" presetID="5" presetClass="entr" presetSubtype="10"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checkerboard(across)">
                                      <p:cBhvr>
                                        <p:cTn id="45" dur="500"/>
                                        <p:tgtEl>
                                          <p:spTgt spid="4"/>
                                        </p:tgtEl>
                                      </p:cBhvr>
                                    </p:animEffect>
                                  </p:childTnLst>
                                </p:cTn>
                              </p:par>
                              <p:par>
                                <p:cTn id="46" presetID="5" presetClass="entr" presetSubtype="10"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checkerboard(across)">
                                      <p:cBhvr>
                                        <p:cTn id="48" dur="500"/>
                                        <p:tgtEl>
                                          <p:spTgt spid="18"/>
                                        </p:tgtEl>
                                      </p:cBhvr>
                                    </p:animEffect>
                                  </p:childTnLst>
                                </p:cTn>
                              </p:par>
                            </p:childTnLst>
                          </p:cTn>
                        </p:par>
                      </p:childTnLst>
                    </p:cTn>
                  </p:par>
                  <p:par>
                    <p:cTn id="49" fill="hold">
                      <p:stCondLst>
                        <p:cond delay="indefinite"/>
                      </p:stCondLst>
                      <p:childTnLst>
                        <p:par>
                          <p:cTn id="50" fill="hold">
                            <p:stCondLst>
                              <p:cond delay="0"/>
                            </p:stCondLst>
                            <p:childTnLst>
                              <p:par>
                                <p:cTn id="51" presetID="5" presetClass="entr" presetSubtype="10" fill="hold" grpId="0" nodeType="click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checkerboard(across)">
                                      <p:cBhvr>
                                        <p:cTn id="53" dur="500"/>
                                        <p:tgtEl>
                                          <p:spTgt spid="21"/>
                                        </p:tgtEl>
                                      </p:cBhvr>
                                    </p:animEffect>
                                  </p:childTnLst>
                                </p:cTn>
                              </p:par>
                              <p:par>
                                <p:cTn id="54" presetID="5" presetClass="entr" presetSubtype="10" fill="hold" grpId="0" nodeType="with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checkerboard(across)">
                                      <p:cBhvr>
                                        <p:cTn id="56" dur="500"/>
                                        <p:tgtEl>
                                          <p:spTgt spid="26"/>
                                        </p:tgtEl>
                                      </p:cBhvr>
                                    </p:animEffect>
                                  </p:childTnLst>
                                </p:cTn>
                              </p:par>
                            </p:childTnLst>
                          </p:cTn>
                        </p:par>
                      </p:childTnLst>
                    </p:cTn>
                  </p:par>
                  <p:par>
                    <p:cTn id="57" fill="hold">
                      <p:stCondLst>
                        <p:cond delay="indefinite"/>
                      </p:stCondLst>
                      <p:childTnLst>
                        <p:par>
                          <p:cTn id="58" fill="hold">
                            <p:stCondLst>
                              <p:cond delay="0"/>
                            </p:stCondLst>
                            <p:childTnLst>
                              <p:par>
                                <p:cTn id="59" presetID="5" presetClass="entr" presetSubtype="10" fill="hold" grpId="0" nodeType="click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checkerboard(across)">
                                      <p:cBhvr>
                                        <p:cTn id="61" dur="500"/>
                                        <p:tgtEl>
                                          <p:spTgt spid="23"/>
                                        </p:tgtEl>
                                      </p:cBhvr>
                                    </p:animEffect>
                                  </p:childTnLst>
                                </p:cTn>
                              </p:par>
                              <p:par>
                                <p:cTn id="62" presetID="5" presetClass="entr" presetSubtype="10" fill="hold" grpId="0" nodeType="with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checkerboard(across)">
                                      <p:cBhvr>
                                        <p:cTn id="64" dur="500"/>
                                        <p:tgtEl>
                                          <p:spTgt spid="27"/>
                                        </p:tgtEl>
                                      </p:cBhvr>
                                    </p:animEffect>
                                  </p:childTnLst>
                                </p:cTn>
                              </p:par>
                            </p:childTnLst>
                          </p:cTn>
                        </p:par>
                      </p:childTnLst>
                    </p:cTn>
                  </p:par>
                  <p:par>
                    <p:cTn id="65" fill="hold">
                      <p:stCondLst>
                        <p:cond delay="indefinite"/>
                      </p:stCondLst>
                      <p:childTnLst>
                        <p:par>
                          <p:cTn id="66" fill="hold">
                            <p:stCondLst>
                              <p:cond delay="0"/>
                            </p:stCondLst>
                            <p:childTnLst>
                              <p:par>
                                <p:cTn id="67" presetID="5" presetClass="entr" presetSubtype="10" fill="hold" grpId="0" nodeType="click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checkerboard(across)">
                                      <p:cBhvr>
                                        <p:cTn id="69" dur="500"/>
                                        <p:tgtEl>
                                          <p:spTgt spid="17"/>
                                        </p:tgtEl>
                                      </p:cBhvr>
                                    </p:animEffect>
                                  </p:childTnLst>
                                </p:cTn>
                              </p:par>
                              <p:par>
                                <p:cTn id="70" presetID="5" presetClass="entr" presetSubtype="1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checkerboard(across)">
                                      <p:cBhvr>
                                        <p:cTn id="7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6" grpId="0" animBg="1"/>
      <p:bldP spid="4" grpId="0" animBg="1"/>
      <p:bldP spid="17" grpId="0" animBg="1"/>
      <p:bldP spid="18" grpId="0" animBg="1"/>
      <p:bldP spid="19" grpId="0" animBg="1"/>
      <p:bldP spid="20" grpId="0" animBg="1"/>
      <p:bldP spid="21" grpId="0" animBg="1"/>
      <p:bldP spid="22" grpId="0" animBg="1"/>
      <p:bldP spid="23" grpId="0" animBg="1"/>
      <p:bldP spid="25" grpId="0" animBg="1"/>
      <p:bldP spid="26" grpId="0" animBg="1"/>
      <p:bldP spid="27" grpId="0" animBg="1"/>
      <p:bldP spid="28" grpId="0" animBg="1"/>
      <p:bldP spid="5" grpId="0"/>
      <p:bldP spid="29" grpId="0"/>
    </p:bldLst>
  </p:timing>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7801" y="1361310"/>
            <a:ext cx="6870700" cy="5369689"/>
          </a:xfrm>
          <a:prstGeom prst="rect">
            <a:avLst/>
          </a:prstGeom>
        </p:spPr>
      </p:pic>
      <p:sp>
        <p:nvSpPr>
          <p:cNvPr id="9" name="TextBox 8"/>
          <p:cNvSpPr txBox="1"/>
          <p:nvPr/>
        </p:nvSpPr>
        <p:spPr>
          <a:xfrm>
            <a:off x="6720406" y="1164170"/>
            <a:ext cx="2427805" cy="307777"/>
          </a:xfrm>
          <a:prstGeom prst="rect">
            <a:avLst/>
          </a:prstGeom>
          <a:noFill/>
        </p:spPr>
        <p:txBody>
          <a:bodyPr wrap="none" rtlCol="0">
            <a:spAutoFit/>
          </a:bodyPr>
          <a:lstStyle/>
          <a:p>
            <a:r>
              <a:rPr lang="en-US" sz="1400" i="1" dirty="0">
                <a:solidFill>
                  <a:schemeClr val="bg1"/>
                </a:solidFill>
              </a:rPr>
              <a:t>Ben-Shlomo Y et al. JACC 2014</a:t>
            </a:r>
          </a:p>
        </p:txBody>
      </p:sp>
      <p:sp>
        <p:nvSpPr>
          <p:cNvPr id="3" name="Rectangle 2"/>
          <p:cNvSpPr/>
          <p:nvPr/>
        </p:nvSpPr>
        <p:spPr>
          <a:xfrm>
            <a:off x="5327650" y="1797050"/>
            <a:ext cx="1778000" cy="46355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1600" dirty="0"/>
              <a:t>NRI</a:t>
            </a:r>
            <a:r>
              <a:rPr lang="mr-IN" sz="1600" dirty="0"/>
              <a:t> </a:t>
            </a:r>
            <a:r>
              <a:rPr lang="en-US" sz="1600" dirty="0"/>
              <a:t>5y     NRI 10y</a:t>
            </a:r>
          </a:p>
        </p:txBody>
      </p:sp>
      <p:sp>
        <p:nvSpPr>
          <p:cNvPr id="16" name="Rectangle 15"/>
          <p:cNvSpPr/>
          <p:nvPr/>
        </p:nvSpPr>
        <p:spPr>
          <a:xfrm>
            <a:off x="184150" y="1784350"/>
            <a:ext cx="730250" cy="4870450"/>
          </a:xfrm>
          <a:prstGeom prst="rect">
            <a:avLst/>
          </a:prstGeom>
          <a:noFill/>
          <a:ln w="63500">
            <a:solidFill>
              <a:srgbClr val="800000">
                <a:alpha val="95000"/>
              </a:srgbClr>
            </a:solidFill>
          </a:ln>
        </p:spPr>
        <p:style>
          <a:lnRef idx="1">
            <a:schemeClr val="accent1"/>
          </a:lnRef>
          <a:fillRef idx="3">
            <a:schemeClr val="accent1"/>
          </a:fillRef>
          <a:effectRef idx="2">
            <a:schemeClr val="accent1"/>
          </a:effectRef>
          <a:fontRef idx="minor">
            <a:schemeClr val="lt1"/>
          </a:fontRef>
        </p:style>
        <p:txBody>
          <a:bodyPr rtlCol="0" anchor="t" anchorCtr="0"/>
          <a:lstStyle/>
          <a:p>
            <a:endParaRPr lang="en-US" sz="1000" dirty="0"/>
          </a:p>
          <a:p>
            <a:endParaRPr lang="en-US" dirty="0"/>
          </a:p>
          <a:p>
            <a:endParaRPr lang="en-US" dirty="0"/>
          </a:p>
        </p:txBody>
      </p:sp>
      <p:sp>
        <p:nvSpPr>
          <p:cNvPr id="4" name="Rectangle 3"/>
          <p:cNvSpPr/>
          <p:nvPr/>
        </p:nvSpPr>
        <p:spPr>
          <a:xfrm>
            <a:off x="136624" y="3873500"/>
            <a:ext cx="914400" cy="419100"/>
          </a:xfrm>
          <a:prstGeom prst="rect">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stroke</a:t>
            </a:r>
          </a:p>
        </p:txBody>
      </p:sp>
      <p:sp>
        <p:nvSpPr>
          <p:cNvPr id="17" name="Rectangle 16"/>
          <p:cNvSpPr/>
          <p:nvPr/>
        </p:nvSpPr>
        <p:spPr>
          <a:xfrm>
            <a:off x="136624" y="6159500"/>
            <a:ext cx="914400" cy="419100"/>
          </a:xfrm>
          <a:prstGeom prst="rect">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stroke</a:t>
            </a:r>
          </a:p>
        </p:txBody>
      </p:sp>
      <p:sp>
        <p:nvSpPr>
          <p:cNvPr id="18" name="Rectangle 17"/>
          <p:cNvSpPr/>
          <p:nvPr/>
        </p:nvSpPr>
        <p:spPr>
          <a:xfrm>
            <a:off x="5327649" y="3911600"/>
            <a:ext cx="1720851" cy="419100"/>
          </a:xfrm>
          <a:prstGeom prst="rect">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dirty="0"/>
              <a:t>     9               6</a:t>
            </a:r>
          </a:p>
        </p:txBody>
      </p:sp>
      <p:sp>
        <p:nvSpPr>
          <p:cNvPr id="19" name="Rectangle 18"/>
          <p:cNvSpPr/>
          <p:nvPr/>
        </p:nvSpPr>
        <p:spPr>
          <a:xfrm>
            <a:off x="5340349" y="6172200"/>
            <a:ext cx="1720851" cy="419100"/>
          </a:xfrm>
          <a:prstGeom prst="rect">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dirty="0"/>
              <a:t>    19              11</a:t>
            </a:r>
          </a:p>
        </p:txBody>
      </p:sp>
      <p:sp>
        <p:nvSpPr>
          <p:cNvPr id="20" name="Rectangle 19"/>
          <p:cNvSpPr/>
          <p:nvPr/>
        </p:nvSpPr>
        <p:spPr>
          <a:xfrm>
            <a:off x="136624" y="2679700"/>
            <a:ext cx="914400" cy="419100"/>
          </a:xfrm>
          <a:prstGeom prst="rect">
            <a:avLst/>
          </a:prstGeom>
          <a:solidFill>
            <a:srgbClr val="800000"/>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CVD mort</a:t>
            </a:r>
          </a:p>
        </p:txBody>
      </p:sp>
      <p:sp>
        <p:nvSpPr>
          <p:cNvPr id="21" name="Rectangle 20"/>
          <p:cNvSpPr/>
          <p:nvPr/>
        </p:nvSpPr>
        <p:spPr>
          <a:xfrm>
            <a:off x="136624" y="4940300"/>
            <a:ext cx="914400" cy="419100"/>
          </a:xfrm>
          <a:prstGeom prst="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CVD mort</a:t>
            </a:r>
          </a:p>
        </p:txBody>
      </p:sp>
      <p:sp>
        <p:nvSpPr>
          <p:cNvPr id="22" name="Rectangle 21"/>
          <p:cNvSpPr/>
          <p:nvPr/>
        </p:nvSpPr>
        <p:spPr>
          <a:xfrm>
            <a:off x="149324" y="3124200"/>
            <a:ext cx="914400" cy="4191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CHD events</a:t>
            </a:r>
          </a:p>
        </p:txBody>
      </p:sp>
      <p:sp>
        <p:nvSpPr>
          <p:cNvPr id="23" name="Rectangle 22"/>
          <p:cNvSpPr/>
          <p:nvPr/>
        </p:nvSpPr>
        <p:spPr>
          <a:xfrm>
            <a:off x="136624" y="5372100"/>
            <a:ext cx="914400" cy="4191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CHD events</a:t>
            </a:r>
          </a:p>
        </p:txBody>
      </p:sp>
      <p:sp>
        <p:nvSpPr>
          <p:cNvPr id="25" name="Rectangle 24"/>
          <p:cNvSpPr/>
          <p:nvPr/>
        </p:nvSpPr>
        <p:spPr>
          <a:xfrm>
            <a:off x="5327649" y="2717800"/>
            <a:ext cx="1720851" cy="419100"/>
          </a:xfrm>
          <a:prstGeom prst="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r>
              <a:rPr lang="en-US" dirty="0"/>
              <a:t>     12             8</a:t>
            </a:r>
          </a:p>
        </p:txBody>
      </p:sp>
      <p:sp>
        <p:nvSpPr>
          <p:cNvPr id="26" name="Rectangle 25"/>
          <p:cNvSpPr/>
          <p:nvPr/>
        </p:nvSpPr>
        <p:spPr>
          <a:xfrm>
            <a:off x="5276849" y="4965700"/>
            <a:ext cx="1720851" cy="419100"/>
          </a:xfrm>
          <a:prstGeom prst="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r>
              <a:rPr lang="en-US" dirty="0"/>
              <a:t>    27            24             </a:t>
            </a:r>
          </a:p>
        </p:txBody>
      </p:sp>
      <p:sp>
        <p:nvSpPr>
          <p:cNvPr id="27" name="Rectangle 26"/>
          <p:cNvSpPr/>
          <p:nvPr/>
        </p:nvSpPr>
        <p:spPr>
          <a:xfrm>
            <a:off x="5289549" y="5384800"/>
            <a:ext cx="1720851" cy="419100"/>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dirty="0"/>
              <a:t>    15            10</a:t>
            </a:r>
          </a:p>
        </p:txBody>
      </p:sp>
      <p:sp>
        <p:nvSpPr>
          <p:cNvPr id="28" name="Rectangle 27"/>
          <p:cNvSpPr/>
          <p:nvPr/>
        </p:nvSpPr>
        <p:spPr>
          <a:xfrm>
            <a:off x="5327649" y="3149600"/>
            <a:ext cx="1720851" cy="419100"/>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dirty="0"/>
              <a:t>      5              3</a:t>
            </a:r>
          </a:p>
        </p:txBody>
      </p:sp>
      <p:sp>
        <p:nvSpPr>
          <p:cNvPr id="5" name="TextBox 4"/>
          <p:cNvSpPr txBox="1"/>
          <p:nvPr/>
        </p:nvSpPr>
        <p:spPr>
          <a:xfrm>
            <a:off x="1930400" y="4267200"/>
            <a:ext cx="3448443" cy="369332"/>
          </a:xfrm>
          <a:prstGeom prst="rect">
            <a:avLst/>
          </a:prstGeom>
          <a:noFill/>
        </p:spPr>
        <p:txBody>
          <a:bodyPr wrap="none" rtlCol="0">
            <a:spAutoFit/>
          </a:bodyPr>
          <a:lstStyle/>
          <a:p>
            <a:r>
              <a:rPr lang="en-US" b="1" dirty="0">
                <a:solidFill>
                  <a:srgbClr val="FF0000"/>
                </a:solidFill>
              </a:rPr>
              <a:t>INTERMEDIATE RISK POPULATION</a:t>
            </a:r>
          </a:p>
        </p:txBody>
      </p:sp>
      <p:sp>
        <p:nvSpPr>
          <p:cNvPr id="29" name="TextBox 28"/>
          <p:cNvSpPr txBox="1"/>
          <p:nvPr/>
        </p:nvSpPr>
        <p:spPr>
          <a:xfrm>
            <a:off x="2082800" y="2146300"/>
            <a:ext cx="2381068" cy="369332"/>
          </a:xfrm>
          <a:prstGeom prst="rect">
            <a:avLst/>
          </a:prstGeom>
          <a:noFill/>
        </p:spPr>
        <p:txBody>
          <a:bodyPr wrap="none" rtlCol="0">
            <a:spAutoFit/>
          </a:bodyPr>
          <a:lstStyle/>
          <a:p>
            <a:r>
              <a:rPr lang="en-US" b="1" dirty="0">
                <a:solidFill>
                  <a:srgbClr val="FF0000"/>
                </a:solidFill>
              </a:rPr>
              <a:t>OVERALL POPULATION</a:t>
            </a:r>
          </a:p>
        </p:txBody>
      </p:sp>
      <p:pic>
        <p:nvPicPr>
          <p:cNvPr id="31" name="Picture 30"/>
          <p:cNvPicPr>
            <a:picLocks noChangeAspect="1"/>
          </p:cNvPicPr>
          <p:nvPr/>
        </p:nvPicPr>
        <p:blipFill>
          <a:blip r:embed="rId3"/>
          <a:stretch>
            <a:fillRect/>
          </a:stretch>
        </p:blipFill>
        <p:spPr>
          <a:xfrm>
            <a:off x="324193" y="2641600"/>
            <a:ext cx="8622082" cy="2247900"/>
          </a:xfrm>
          <a:prstGeom prst="rect">
            <a:avLst/>
          </a:prstGeom>
        </p:spPr>
      </p:pic>
      <p:cxnSp>
        <p:nvCxnSpPr>
          <p:cNvPr id="30" name="Straight Connector 29">
            <a:extLst>
              <a:ext uri="{FF2B5EF4-FFF2-40B4-BE49-F238E27FC236}">
                <a16:creationId xmlns:a16="http://schemas.microsoft.com/office/drawing/2014/main" id="{D4A93C25-DD3E-CE41-9B12-17418DA9D85E}"/>
              </a:ext>
            </a:extLst>
          </p:cNvPr>
          <p:cNvCxnSpPr>
            <a:cxnSpLocks/>
          </p:cNvCxnSpPr>
          <p:nvPr/>
        </p:nvCxnSpPr>
        <p:spPr>
          <a:xfrm>
            <a:off x="4535045" y="33866"/>
            <a:ext cx="2689" cy="438726"/>
          </a:xfrm>
          <a:prstGeom prst="line">
            <a:avLst/>
          </a:prstGeom>
          <a:ln w="3810">
            <a:solidFill>
              <a:schemeClr val="bg1"/>
            </a:solidFill>
          </a:ln>
        </p:spPr>
        <p:style>
          <a:lnRef idx="2">
            <a:schemeClr val="accent1"/>
          </a:lnRef>
          <a:fillRef idx="0">
            <a:schemeClr val="accent1"/>
          </a:fillRef>
          <a:effectRef idx="1">
            <a:schemeClr val="accent1"/>
          </a:effectRef>
          <a:fontRef idx="minor">
            <a:schemeClr val="tx1"/>
          </a:fontRef>
        </p:style>
      </p:cxnSp>
      <p:pic>
        <p:nvPicPr>
          <p:cNvPr id="35" name="Picture 34">
            <a:extLst>
              <a:ext uri="{FF2B5EF4-FFF2-40B4-BE49-F238E27FC236}">
                <a16:creationId xmlns:a16="http://schemas.microsoft.com/office/drawing/2014/main" id="{AD78B5F0-423A-B64E-9E2F-E750A922338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555288" y="33866"/>
            <a:ext cx="353215" cy="461665"/>
          </a:xfrm>
          <a:prstGeom prst="rect">
            <a:avLst/>
          </a:prstGeom>
          <a:noFill/>
          <a:ln>
            <a:noFill/>
          </a:ln>
        </p:spPr>
      </p:pic>
      <p:sp>
        <p:nvSpPr>
          <p:cNvPr id="36" name="TextBox 35">
            <a:extLst>
              <a:ext uri="{FF2B5EF4-FFF2-40B4-BE49-F238E27FC236}">
                <a16:creationId xmlns:a16="http://schemas.microsoft.com/office/drawing/2014/main" id="{8F092CDA-55E9-574F-BE2E-A32AF46EBF00}"/>
              </a:ext>
            </a:extLst>
          </p:cNvPr>
          <p:cNvSpPr txBox="1"/>
          <p:nvPr/>
        </p:nvSpPr>
        <p:spPr>
          <a:xfrm>
            <a:off x="250924" y="10927"/>
            <a:ext cx="4267200" cy="461665"/>
          </a:xfrm>
          <a:prstGeom prst="rect">
            <a:avLst/>
          </a:prstGeom>
          <a:noFill/>
        </p:spPr>
        <p:txBody>
          <a:bodyPr wrap="square" rtlCol="0">
            <a:spAutoFit/>
          </a:bodyPr>
          <a:lstStyle/>
          <a:p>
            <a:pPr algn="r"/>
            <a:r>
              <a:rPr lang="en-US" sz="1200" b="1" dirty="0">
                <a:solidFill>
                  <a:schemeClr val="bg1"/>
                </a:solidFill>
              </a:rPr>
              <a:t>Cardiovascular Prevention &amp; Research Unit</a:t>
            </a:r>
          </a:p>
          <a:p>
            <a:pPr algn="r"/>
            <a:r>
              <a:rPr lang="en-US" sz="1200" dirty="0">
                <a:solidFill>
                  <a:schemeClr val="bg1"/>
                </a:solidFill>
              </a:rPr>
              <a:t>Clinic &amp; Lab of Pathophysiology</a:t>
            </a:r>
          </a:p>
        </p:txBody>
      </p:sp>
      <p:sp>
        <p:nvSpPr>
          <p:cNvPr id="37" name="TextBox 36">
            <a:extLst>
              <a:ext uri="{FF2B5EF4-FFF2-40B4-BE49-F238E27FC236}">
                <a16:creationId xmlns:a16="http://schemas.microsoft.com/office/drawing/2014/main" id="{EF69EF8B-C7DD-DF41-A7ED-AB6680CECA4A}"/>
              </a:ext>
            </a:extLst>
          </p:cNvPr>
          <p:cNvSpPr txBox="1"/>
          <p:nvPr/>
        </p:nvSpPr>
        <p:spPr>
          <a:xfrm>
            <a:off x="4537734" y="16938"/>
            <a:ext cx="2967479" cy="461665"/>
          </a:xfrm>
          <a:prstGeom prst="rect">
            <a:avLst/>
          </a:prstGeom>
          <a:noFill/>
        </p:spPr>
        <p:txBody>
          <a:bodyPr wrap="none" rtlCol="0">
            <a:spAutoFit/>
          </a:bodyPr>
          <a:lstStyle/>
          <a:p>
            <a:r>
              <a:rPr lang="en-US" sz="1200" dirty="0">
                <a:solidFill>
                  <a:schemeClr val="bg1"/>
                </a:solidFill>
              </a:rPr>
              <a:t>Dep. of Medicine - School of Health Sciences</a:t>
            </a:r>
          </a:p>
          <a:p>
            <a:r>
              <a:rPr lang="en-US" sz="1200" dirty="0">
                <a:solidFill>
                  <a:schemeClr val="bg1"/>
                </a:solidFill>
              </a:rPr>
              <a:t>National &amp; Kapodistrian University of Athens</a:t>
            </a:r>
          </a:p>
        </p:txBody>
      </p:sp>
    </p:spTree>
    <p:extLst>
      <p:ext uri="{BB962C8B-B14F-4D97-AF65-F5344CB8AC3E}">
        <p14:creationId xmlns:p14="http://schemas.microsoft.com/office/powerpoint/2010/main" val="189973854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11" name="Straight Connector 10"/>
          <p:cNvCxnSpPr>
            <a:cxnSpLocks/>
          </p:cNvCxnSpPr>
          <p:nvPr/>
        </p:nvCxnSpPr>
        <p:spPr>
          <a:xfrm>
            <a:off x="4535045" y="33866"/>
            <a:ext cx="2689" cy="438726"/>
          </a:xfrm>
          <a:prstGeom prst="line">
            <a:avLst/>
          </a:prstGeom>
          <a:ln w="3810">
            <a:solidFill>
              <a:schemeClr val="bg1"/>
            </a:solidFill>
          </a:ln>
        </p:spPr>
        <p:style>
          <a:lnRef idx="2">
            <a:schemeClr val="accent1"/>
          </a:lnRef>
          <a:fillRef idx="0">
            <a:schemeClr val="accent1"/>
          </a:fillRef>
          <a:effectRef idx="1">
            <a:schemeClr val="accent1"/>
          </a:effectRef>
          <a:fontRef idx="minor">
            <a:schemeClr val="tx1"/>
          </a:fontRef>
        </p:style>
      </p:cxnSp>
      <p:pic>
        <p:nvPicPr>
          <p:cNvPr id="13" name="Picture 12"/>
          <p:cNvPicPr/>
          <p:nvPr/>
        </p:nvPicPr>
        <p:blipFill>
          <a:blip r:embed="rId2">
            <a:extLst>
              <a:ext uri="{28A0092B-C50C-407E-A947-70E740481C1C}">
                <a14:useLocalDpi xmlns:a14="http://schemas.microsoft.com/office/drawing/2010/main" val="0"/>
              </a:ext>
            </a:extLst>
          </a:blip>
          <a:srcRect/>
          <a:stretch>
            <a:fillRect/>
          </a:stretch>
        </p:blipFill>
        <p:spPr bwMode="auto">
          <a:xfrm>
            <a:off x="7555288" y="33866"/>
            <a:ext cx="353215" cy="461665"/>
          </a:xfrm>
          <a:prstGeom prst="rect">
            <a:avLst/>
          </a:prstGeom>
          <a:noFill/>
          <a:ln>
            <a:noFill/>
          </a:ln>
        </p:spPr>
      </p:pic>
      <p:sp>
        <p:nvSpPr>
          <p:cNvPr id="10" name="TextBox 9"/>
          <p:cNvSpPr txBox="1"/>
          <p:nvPr/>
        </p:nvSpPr>
        <p:spPr>
          <a:xfrm>
            <a:off x="250924" y="10927"/>
            <a:ext cx="4267200" cy="461665"/>
          </a:xfrm>
          <a:prstGeom prst="rect">
            <a:avLst/>
          </a:prstGeom>
          <a:noFill/>
        </p:spPr>
        <p:txBody>
          <a:bodyPr wrap="square" rtlCol="0">
            <a:spAutoFit/>
          </a:bodyPr>
          <a:lstStyle/>
          <a:p>
            <a:pPr algn="r"/>
            <a:r>
              <a:rPr lang="en-US" sz="1200" b="1" dirty="0">
                <a:solidFill>
                  <a:schemeClr val="bg1"/>
                </a:solidFill>
              </a:rPr>
              <a:t>Cardiovascular Prevention &amp; Research Unit</a:t>
            </a:r>
          </a:p>
          <a:p>
            <a:pPr algn="r"/>
            <a:r>
              <a:rPr lang="en-US" sz="1200" dirty="0">
                <a:solidFill>
                  <a:schemeClr val="bg1"/>
                </a:solidFill>
              </a:rPr>
              <a:t>Clinic &amp; Lab of Pathophysiology</a:t>
            </a:r>
          </a:p>
        </p:txBody>
      </p:sp>
      <p:sp>
        <p:nvSpPr>
          <p:cNvPr id="12" name="TextBox 11"/>
          <p:cNvSpPr txBox="1"/>
          <p:nvPr/>
        </p:nvSpPr>
        <p:spPr>
          <a:xfrm>
            <a:off x="4537734" y="16938"/>
            <a:ext cx="2967479" cy="461665"/>
          </a:xfrm>
          <a:prstGeom prst="rect">
            <a:avLst/>
          </a:prstGeom>
          <a:noFill/>
        </p:spPr>
        <p:txBody>
          <a:bodyPr wrap="none" rtlCol="0">
            <a:spAutoFit/>
          </a:bodyPr>
          <a:lstStyle/>
          <a:p>
            <a:r>
              <a:rPr lang="en-US" sz="1200" dirty="0">
                <a:solidFill>
                  <a:schemeClr val="bg1"/>
                </a:solidFill>
              </a:rPr>
              <a:t>Dep. of Medicine - School of Health Sciences</a:t>
            </a:r>
          </a:p>
          <a:p>
            <a:r>
              <a:rPr lang="en-US" sz="1200" dirty="0">
                <a:solidFill>
                  <a:schemeClr val="bg1"/>
                </a:solidFill>
              </a:rPr>
              <a:t>National &amp; Kapodistrian University of Athens</a:t>
            </a:r>
          </a:p>
        </p:txBody>
      </p:sp>
      <p:sp>
        <p:nvSpPr>
          <p:cNvPr id="9" name="TextBox 8">
            <a:extLst>
              <a:ext uri="{FF2B5EF4-FFF2-40B4-BE49-F238E27FC236}">
                <a16:creationId xmlns:a16="http://schemas.microsoft.com/office/drawing/2014/main" id="{80D0A2E7-0A29-194C-974E-21D366298EE1}"/>
              </a:ext>
            </a:extLst>
          </p:cNvPr>
          <p:cNvSpPr txBox="1"/>
          <p:nvPr/>
        </p:nvSpPr>
        <p:spPr>
          <a:xfrm>
            <a:off x="19783" y="1521341"/>
            <a:ext cx="9124217" cy="1015663"/>
          </a:xfrm>
          <a:prstGeom prst="rect">
            <a:avLst/>
          </a:prstGeom>
          <a:solidFill>
            <a:schemeClr val="tx1"/>
          </a:solidFill>
          <a:ln w="25400">
            <a:noFill/>
          </a:ln>
        </p:spPr>
        <p:txBody>
          <a:bodyPr wrap="square" rtlCol="0">
            <a:spAutoFit/>
          </a:bodyPr>
          <a:lstStyle/>
          <a:p>
            <a:r>
              <a:rPr lang="en-GR" sz="2000" dirty="0">
                <a:solidFill>
                  <a:schemeClr val="bg1"/>
                </a:solidFill>
              </a:rPr>
              <a:t>Small vessel disease (SVD) / Cerebral SVD / Pathogenesis - pathophysiology / Heamodyncamic factors &amp; vascular mechanics / </a:t>
            </a:r>
            <a:r>
              <a:rPr lang="en-GR" sz="2000" dirty="0">
                <a:solidFill>
                  <a:srgbClr val="00B0F0"/>
                </a:solidFill>
              </a:rPr>
              <a:t>Cognitive impairement</a:t>
            </a:r>
          </a:p>
          <a:p>
            <a:endParaRPr lang="en-GR" sz="2000" dirty="0">
              <a:solidFill>
                <a:srgbClr val="00B0F0"/>
              </a:solidFill>
            </a:endParaRPr>
          </a:p>
        </p:txBody>
      </p:sp>
    </p:spTree>
    <p:extLst>
      <p:ext uri="{BB962C8B-B14F-4D97-AF65-F5344CB8AC3E}">
        <p14:creationId xmlns:p14="http://schemas.microsoft.com/office/powerpoint/2010/main" val="380250620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2439848"/>
            <a:ext cx="9144000" cy="4362973"/>
          </a:xfrm>
          <a:prstGeom prst="rect">
            <a:avLst/>
          </a:prstGeom>
        </p:spPr>
      </p:pic>
      <p:sp>
        <p:nvSpPr>
          <p:cNvPr id="16" name="TextBox 15"/>
          <p:cNvSpPr txBox="1"/>
          <p:nvPr/>
        </p:nvSpPr>
        <p:spPr>
          <a:xfrm>
            <a:off x="6026153" y="1147237"/>
            <a:ext cx="3171724" cy="307777"/>
          </a:xfrm>
          <a:prstGeom prst="rect">
            <a:avLst/>
          </a:prstGeom>
          <a:solidFill>
            <a:schemeClr val="tx1"/>
          </a:solidFill>
        </p:spPr>
        <p:txBody>
          <a:bodyPr wrap="none" rtlCol="0">
            <a:spAutoFit/>
          </a:bodyPr>
          <a:lstStyle/>
          <a:p>
            <a:r>
              <a:rPr lang="en-US" sz="1400" i="1" dirty="0">
                <a:solidFill>
                  <a:schemeClr val="bg1"/>
                </a:solidFill>
              </a:rPr>
              <a:t>van Sloten et al. </a:t>
            </a:r>
            <a:r>
              <a:rPr lang="en-US" sz="1400" i="1" dirty="0" err="1">
                <a:solidFill>
                  <a:schemeClr val="bg1"/>
                </a:solidFill>
              </a:rPr>
              <a:t>Neuro</a:t>
            </a:r>
            <a:r>
              <a:rPr lang="en-US" sz="1400" i="1" dirty="0">
                <a:solidFill>
                  <a:schemeClr val="bg1"/>
                </a:solidFill>
              </a:rPr>
              <a:t> </a:t>
            </a:r>
            <a:r>
              <a:rPr lang="en-US" sz="1400" i="1" dirty="0" err="1">
                <a:solidFill>
                  <a:schemeClr val="bg1"/>
                </a:solidFill>
              </a:rPr>
              <a:t>Biobeh</a:t>
            </a:r>
            <a:r>
              <a:rPr lang="en-US" sz="1400" i="1" dirty="0">
                <a:solidFill>
                  <a:schemeClr val="bg1"/>
                </a:solidFill>
              </a:rPr>
              <a:t> </a:t>
            </a:r>
            <a:r>
              <a:rPr lang="en-US" sz="1400" i="1" dirty="0" err="1">
                <a:solidFill>
                  <a:schemeClr val="bg1"/>
                </a:solidFill>
              </a:rPr>
              <a:t>Revl</a:t>
            </a:r>
            <a:r>
              <a:rPr lang="en-US" sz="1400" i="1" dirty="0">
                <a:solidFill>
                  <a:schemeClr val="bg1"/>
                </a:solidFill>
              </a:rPr>
              <a:t> 2015</a:t>
            </a:r>
          </a:p>
        </p:txBody>
      </p:sp>
      <p:cxnSp>
        <p:nvCxnSpPr>
          <p:cNvPr id="10" name="Straight Connector 9">
            <a:extLst>
              <a:ext uri="{FF2B5EF4-FFF2-40B4-BE49-F238E27FC236}">
                <a16:creationId xmlns:a16="http://schemas.microsoft.com/office/drawing/2014/main" id="{CC5CA0B2-A775-2D43-82D3-47B5B6613D35}"/>
              </a:ext>
            </a:extLst>
          </p:cNvPr>
          <p:cNvCxnSpPr>
            <a:cxnSpLocks/>
          </p:cNvCxnSpPr>
          <p:nvPr/>
        </p:nvCxnSpPr>
        <p:spPr>
          <a:xfrm>
            <a:off x="4535045" y="33866"/>
            <a:ext cx="2689" cy="438726"/>
          </a:xfrm>
          <a:prstGeom prst="line">
            <a:avLst/>
          </a:prstGeom>
          <a:ln w="3810">
            <a:solidFill>
              <a:schemeClr val="bg1"/>
            </a:solidFill>
          </a:ln>
        </p:spPr>
        <p:style>
          <a:lnRef idx="2">
            <a:schemeClr val="accent1"/>
          </a:lnRef>
          <a:fillRef idx="0">
            <a:schemeClr val="accent1"/>
          </a:fillRef>
          <a:effectRef idx="1">
            <a:schemeClr val="accent1"/>
          </a:effectRef>
          <a:fontRef idx="minor">
            <a:schemeClr val="tx1"/>
          </a:fontRef>
        </p:style>
      </p:cxnSp>
      <p:pic>
        <p:nvPicPr>
          <p:cNvPr id="12" name="Picture 11">
            <a:extLst>
              <a:ext uri="{FF2B5EF4-FFF2-40B4-BE49-F238E27FC236}">
                <a16:creationId xmlns:a16="http://schemas.microsoft.com/office/drawing/2014/main" id="{E4A33677-BA1D-D84B-9652-10427B35648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555288" y="33866"/>
            <a:ext cx="353215" cy="461665"/>
          </a:xfrm>
          <a:prstGeom prst="rect">
            <a:avLst/>
          </a:prstGeom>
          <a:noFill/>
          <a:ln>
            <a:noFill/>
          </a:ln>
        </p:spPr>
      </p:pic>
      <p:sp>
        <p:nvSpPr>
          <p:cNvPr id="17" name="TextBox 16">
            <a:extLst>
              <a:ext uri="{FF2B5EF4-FFF2-40B4-BE49-F238E27FC236}">
                <a16:creationId xmlns:a16="http://schemas.microsoft.com/office/drawing/2014/main" id="{2E5E5E21-DC01-BD43-B934-88D8F9B0B195}"/>
              </a:ext>
            </a:extLst>
          </p:cNvPr>
          <p:cNvSpPr txBox="1"/>
          <p:nvPr/>
        </p:nvSpPr>
        <p:spPr>
          <a:xfrm>
            <a:off x="250924" y="10927"/>
            <a:ext cx="4267200" cy="461665"/>
          </a:xfrm>
          <a:prstGeom prst="rect">
            <a:avLst/>
          </a:prstGeom>
          <a:noFill/>
        </p:spPr>
        <p:txBody>
          <a:bodyPr wrap="square" rtlCol="0">
            <a:spAutoFit/>
          </a:bodyPr>
          <a:lstStyle/>
          <a:p>
            <a:pPr algn="r"/>
            <a:r>
              <a:rPr lang="en-US" sz="1200" b="1" dirty="0">
                <a:solidFill>
                  <a:schemeClr val="bg1"/>
                </a:solidFill>
              </a:rPr>
              <a:t>Cardiovascular Prevention &amp; Research Unit</a:t>
            </a:r>
          </a:p>
          <a:p>
            <a:pPr algn="r"/>
            <a:r>
              <a:rPr lang="en-US" sz="1200" dirty="0">
                <a:solidFill>
                  <a:schemeClr val="bg1"/>
                </a:solidFill>
              </a:rPr>
              <a:t>Clinic &amp; Lab of Pathophysiology</a:t>
            </a:r>
          </a:p>
        </p:txBody>
      </p:sp>
      <p:sp>
        <p:nvSpPr>
          <p:cNvPr id="20" name="TextBox 19">
            <a:extLst>
              <a:ext uri="{FF2B5EF4-FFF2-40B4-BE49-F238E27FC236}">
                <a16:creationId xmlns:a16="http://schemas.microsoft.com/office/drawing/2014/main" id="{2CF43ABD-B4C4-4148-82B9-7A2E62664761}"/>
              </a:ext>
            </a:extLst>
          </p:cNvPr>
          <p:cNvSpPr txBox="1"/>
          <p:nvPr/>
        </p:nvSpPr>
        <p:spPr>
          <a:xfrm>
            <a:off x="4537734" y="16938"/>
            <a:ext cx="2967479" cy="461665"/>
          </a:xfrm>
          <a:prstGeom prst="rect">
            <a:avLst/>
          </a:prstGeom>
          <a:noFill/>
        </p:spPr>
        <p:txBody>
          <a:bodyPr wrap="none" rtlCol="0">
            <a:spAutoFit/>
          </a:bodyPr>
          <a:lstStyle/>
          <a:p>
            <a:r>
              <a:rPr lang="en-US" sz="1200" dirty="0">
                <a:solidFill>
                  <a:schemeClr val="bg1"/>
                </a:solidFill>
              </a:rPr>
              <a:t>Dep. of Medicine - School of Health Sciences</a:t>
            </a:r>
          </a:p>
          <a:p>
            <a:r>
              <a:rPr lang="en-US" sz="1200" dirty="0">
                <a:solidFill>
                  <a:schemeClr val="bg1"/>
                </a:solidFill>
              </a:rPr>
              <a:t>National &amp; Kapodistrian University of Athens</a:t>
            </a:r>
          </a:p>
        </p:txBody>
      </p:sp>
      <p:sp>
        <p:nvSpPr>
          <p:cNvPr id="21" name="TextBox 20">
            <a:extLst>
              <a:ext uri="{FF2B5EF4-FFF2-40B4-BE49-F238E27FC236}">
                <a16:creationId xmlns:a16="http://schemas.microsoft.com/office/drawing/2014/main" id="{3DFD2BFA-9CFB-CC4D-9310-12441DABE285}"/>
              </a:ext>
            </a:extLst>
          </p:cNvPr>
          <p:cNvSpPr txBox="1"/>
          <p:nvPr/>
        </p:nvSpPr>
        <p:spPr>
          <a:xfrm>
            <a:off x="19783" y="1521341"/>
            <a:ext cx="9124217" cy="1015663"/>
          </a:xfrm>
          <a:prstGeom prst="rect">
            <a:avLst/>
          </a:prstGeom>
          <a:solidFill>
            <a:schemeClr val="tx1"/>
          </a:solidFill>
          <a:ln w="25400">
            <a:noFill/>
          </a:ln>
        </p:spPr>
        <p:txBody>
          <a:bodyPr wrap="square" rtlCol="0">
            <a:spAutoFit/>
          </a:bodyPr>
          <a:lstStyle/>
          <a:p>
            <a:r>
              <a:rPr lang="en-GR" sz="2000" dirty="0">
                <a:solidFill>
                  <a:schemeClr val="bg1"/>
                </a:solidFill>
              </a:rPr>
              <a:t>Small vessel disease (SVD) / Cerebral SVD / Pathogenesis - pathophysiology / Heamodyncamic factors &amp; vascular mechanics / </a:t>
            </a:r>
            <a:r>
              <a:rPr lang="en-GR" sz="2000" dirty="0">
                <a:solidFill>
                  <a:srgbClr val="00B0F0"/>
                </a:solidFill>
              </a:rPr>
              <a:t>Cognitive impairement</a:t>
            </a:r>
          </a:p>
          <a:p>
            <a:endParaRPr lang="en-GR" sz="2000" dirty="0">
              <a:solidFill>
                <a:srgbClr val="00B0F0"/>
              </a:solidFill>
            </a:endParaRPr>
          </a:p>
        </p:txBody>
      </p:sp>
    </p:spTree>
    <p:extLst>
      <p:ext uri="{BB962C8B-B14F-4D97-AF65-F5344CB8AC3E}">
        <p14:creationId xmlns:p14="http://schemas.microsoft.com/office/powerpoint/2010/main" val="8888524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6" name="TextBox 15"/>
          <p:cNvSpPr txBox="1"/>
          <p:nvPr/>
        </p:nvSpPr>
        <p:spPr>
          <a:xfrm>
            <a:off x="6026153" y="1147237"/>
            <a:ext cx="3171724" cy="307777"/>
          </a:xfrm>
          <a:prstGeom prst="rect">
            <a:avLst/>
          </a:prstGeom>
          <a:noFill/>
        </p:spPr>
        <p:txBody>
          <a:bodyPr wrap="none" rtlCol="0">
            <a:spAutoFit/>
          </a:bodyPr>
          <a:lstStyle/>
          <a:p>
            <a:r>
              <a:rPr lang="en-US" sz="1400" i="1" dirty="0">
                <a:solidFill>
                  <a:schemeClr val="bg1"/>
                </a:solidFill>
              </a:rPr>
              <a:t>van Sloten et al. </a:t>
            </a:r>
            <a:r>
              <a:rPr lang="en-US" sz="1400" i="1" dirty="0" err="1">
                <a:solidFill>
                  <a:schemeClr val="bg1"/>
                </a:solidFill>
              </a:rPr>
              <a:t>Neuro</a:t>
            </a:r>
            <a:r>
              <a:rPr lang="en-US" sz="1400" i="1" dirty="0">
                <a:solidFill>
                  <a:schemeClr val="bg1"/>
                </a:solidFill>
              </a:rPr>
              <a:t> </a:t>
            </a:r>
            <a:r>
              <a:rPr lang="en-US" sz="1400" i="1" dirty="0" err="1">
                <a:solidFill>
                  <a:schemeClr val="bg1"/>
                </a:solidFill>
              </a:rPr>
              <a:t>Biobeh</a:t>
            </a:r>
            <a:r>
              <a:rPr lang="en-US" sz="1400" i="1" dirty="0">
                <a:solidFill>
                  <a:schemeClr val="bg1"/>
                </a:solidFill>
              </a:rPr>
              <a:t> </a:t>
            </a:r>
            <a:r>
              <a:rPr lang="en-US" sz="1400" i="1" dirty="0" err="1">
                <a:solidFill>
                  <a:schemeClr val="bg1"/>
                </a:solidFill>
              </a:rPr>
              <a:t>Revl</a:t>
            </a:r>
            <a:r>
              <a:rPr lang="en-US" sz="1400" i="1" dirty="0">
                <a:solidFill>
                  <a:schemeClr val="bg1"/>
                </a:solidFill>
              </a:rPr>
              <a:t> 2015</a:t>
            </a:r>
          </a:p>
        </p:txBody>
      </p:sp>
      <p:pic>
        <p:nvPicPr>
          <p:cNvPr id="2" name="Picture 1"/>
          <p:cNvPicPr>
            <a:picLocks noChangeAspect="1"/>
          </p:cNvPicPr>
          <p:nvPr/>
        </p:nvPicPr>
        <p:blipFill>
          <a:blip r:embed="rId2"/>
          <a:stretch>
            <a:fillRect/>
          </a:stretch>
        </p:blipFill>
        <p:spPr>
          <a:xfrm>
            <a:off x="250924" y="2603331"/>
            <a:ext cx="5981693" cy="3991457"/>
          </a:xfrm>
          <a:prstGeom prst="rect">
            <a:avLst/>
          </a:prstGeom>
        </p:spPr>
      </p:pic>
      <p:sp>
        <p:nvSpPr>
          <p:cNvPr id="17" name="TextBox 16"/>
          <p:cNvSpPr txBox="1"/>
          <p:nvPr/>
        </p:nvSpPr>
        <p:spPr>
          <a:xfrm>
            <a:off x="6872170" y="2686055"/>
            <a:ext cx="1954381" cy="1569660"/>
          </a:xfrm>
          <a:prstGeom prst="rect">
            <a:avLst/>
          </a:prstGeom>
          <a:solidFill>
            <a:srgbClr val="FF0000"/>
          </a:solidFill>
        </p:spPr>
        <p:txBody>
          <a:bodyPr wrap="none" rtlCol="0">
            <a:spAutoFit/>
          </a:bodyPr>
          <a:lstStyle/>
          <a:p>
            <a:r>
              <a:rPr lang="en-US" b="1" dirty="0">
                <a:solidFill>
                  <a:schemeClr val="bg1"/>
                </a:solidFill>
              </a:rPr>
              <a:t>Arterial Stiffness</a:t>
            </a:r>
          </a:p>
          <a:p>
            <a:endParaRPr lang="en-US" b="1" dirty="0">
              <a:solidFill>
                <a:schemeClr val="bg1"/>
              </a:solidFill>
            </a:endParaRPr>
          </a:p>
          <a:p>
            <a:pPr marL="285750" indent="-285750">
              <a:buFont typeface="Courier New"/>
              <a:buChar char="o"/>
            </a:pPr>
            <a:r>
              <a:rPr lang="en-US" sz="1400" b="1" dirty="0">
                <a:solidFill>
                  <a:schemeClr val="bg1"/>
                </a:solidFill>
              </a:rPr>
              <a:t>Aortic (PWV)</a:t>
            </a:r>
          </a:p>
          <a:p>
            <a:pPr marL="285750" indent="-285750">
              <a:buFont typeface="Courier New"/>
              <a:buChar char="o"/>
            </a:pPr>
            <a:r>
              <a:rPr lang="en-US" sz="1400" b="1" dirty="0">
                <a:solidFill>
                  <a:schemeClr val="bg1"/>
                </a:solidFill>
              </a:rPr>
              <a:t>Carotid (CD)</a:t>
            </a:r>
          </a:p>
          <a:p>
            <a:pPr marL="285750" indent="-285750">
              <a:buFont typeface="Courier New"/>
              <a:buChar char="o"/>
            </a:pPr>
            <a:r>
              <a:rPr lang="en-US" sz="1400" b="1" dirty="0">
                <a:solidFill>
                  <a:schemeClr val="bg1"/>
                </a:solidFill>
              </a:rPr>
              <a:t>Ankle brachial PWV</a:t>
            </a:r>
          </a:p>
          <a:p>
            <a:endParaRPr lang="en-US" b="1" dirty="0">
              <a:solidFill>
                <a:schemeClr val="bg1"/>
              </a:solidFill>
            </a:endParaRPr>
          </a:p>
        </p:txBody>
      </p:sp>
      <p:sp>
        <p:nvSpPr>
          <p:cNvPr id="15" name="TextBox 14"/>
          <p:cNvSpPr txBox="1"/>
          <p:nvPr/>
        </p:nvSpPr>
        <p:spPr>
          <a:xfrm>
            <a:off x="431081" y="3056469"/>
            <a:ext cx="741234" cy="369332"/>
          </a:xfrm>
          <a:prstGeom prst="rect">
            <a:avLst/>
          </a:prstGeom>
          <a:solidFill>
            <a:srgbClr val="FF0000"/>
          </a:solidFill>
        </p:spPr>
        <p:txBody>
          <a:bodyPr wrap="none" rtlCol="0">
            <a:spAutoFit/>
          </a:bodyPr>
          <a:lstStyle/>
          <a:p>
            <a:r>
              <a:rPr lang="el-GR" b="1" dirty="0">
                <a:solidFill>
                  <a:schemeClr val="bg1"/>
                </a:solidFill>
              </a:rPr>
              <a:t>WMH</a:t>
            </a:r>
            <a:endParaRPr lang="en-US" b="1" dirty="0">
              <a:solidFill>
                <a:schemeClr val="bg1"/>
              </a:solidFill>
            </a:endParaRPr>
          </a:p>
        </p:txBody>
      </p:sp>
      <p:sp>
        <p:nvSpPr>
          <p:cNvPr id="19" name="TextBox 18"/>
          <p:cNvSpPr txBox="1"/>
          <p:nvPr/>
        </p:nvSpPr>
        <p:spPr>
          <a:xfrm>
            <a:off x="431081" y="4078530"/>
            <a:ext cx="1377300" cy="369332"/>
          </a:xfrm>
          <a:prstGeom prst="rect">
            <a:avLst/>
          </a:prstGeom>
          <a:solidFill>
            <a:srgbClr val="FF0000"/>
          </a:solidFill>
        </p:spPr>
        <p:txBody>
          <a:bodyPr wrap="none" rtlCol="0">
            <a:spAutoFit/>
          </a:bodyPr>
          <a:lstStyle/>
          <a:p>
            <a:r>
              <a:rPr lang="el-GR" b="1" dirty="0">
                <a:solidFill>
                  <a:schemeClr val="bg1"/>
                </a:solidFill>
              </a:rPr>
              <a:t>Microbleeds</a:t>
            </a:r>
            <a:endParaRPr lang="en-US" b="1" dirty="0">
              <a:solidFill>
                <a:schemeClr val="bg1"/>
              </a:solidFill>
            </a:endParaRPr>
          </a:p>
        </p:txBody>
      </p:sp>
      <p:sp>
        <p:nvSpPr>
          <p:cNvPr id="20" name="TextBox 19"/>
          <p:cNvSpPr txBox="1"/>
          <p:nvPr/>
        </p:nvSpPr>
        <p:spPr>
          <a:xfrm>
            <a:off x="431081" y="5336659"/>
            <a:ext cx="1768370" cy="369332"/>
          </a:xfrm>
          <a:prstGeom prst="rect">
            <a:avLst/>
          </a:prstGeom>
          <a:solidFill>
            <a:srgbClr val="FF0000"/>
          </a:solidFill>
        </p:spPr>
        <p:txBody>
          <a:bodyPr wrap="none" rtlCol="0">
            <a:spAutoFit/>
          </a:bodyPr>
          <a:lstStyle/>
          <a:p>
            <a:r>
              <a:rPr lang="el-GR" b="1" dirty="0">
                <a:solidFill>
                  <a:schemeClr val="bg1"/>
                </a:solidFill>
              </a:rPr>
              <a:t>Cerebral infracts</a:t>
            </a:r>
            <a:endParaRPr lang="en-US" b="1" dirty="0">
              <a:solidFill>
                <a:schemeClr val="bg1"/>
              </a:solidFill>
            </a:endParaRPr>
          </a:p>
        </p:txBody>
      </p:sp>
      <p:cxnSp>
        <p:nvCxnSpPr>
          <p:cNvPr id="18" name="Straight Connector 17">
            <a:extLst>
              <a:ext uri="{FF2B5EF4-FFF2-40B4-BE49-F238E27FC236}">
                <a16:creationId xmlns:a16="http://schemas.microsoft.com/office/drawing/2014/main" id="{3FD70BD2-8154-AE4E-8C76-A919A24668BD}"/>
              </a:ext>
            </a:extLst>
          </p:cNvPr>
          <p:cNvCxnSpPr>
            <a:cxnSpLocks/>
          </p:cNvCxnSpPr>
          <p:nvPr/>
        </p:nvCxnSpPr>
        <p:spPr>
          <a:xfrm>
            <a:off x="4535045" y="33866"/>
            <a:ext cx="2689" cy="438726"/>
          </a:xfrm>
          <a:prstGeom prst="line">
            <a:avLst/>
          </a:prstGeom>
          <a:ln w="3810">
            <a:solidFill>
              <a:schemeClr val="bg1"/>
            </a:solidFill>
          </a:ln>
        </p:spPr>
        <p:style>
          <a:lnRef idx="2">
            <a:schemeClr val="accent1"/>
          </a:lnRef>
          <a:fillRef idx="0">
            <a:schemeClr val="accent1"/>
          </a:fillRef>
          <a:effectRef idx="1">
            <a:schemeClr val="accent1"/>
          </a:effectRef>
          <a:fontRef idx="minor">
            <a:schemeClr val="tx1"/>
          </a:fontRef>
        </p:style>
      </p:cxnSp>
      <p:pic>
        <p:nvPicPr>
          <p:cNvPr id="24" name="Picture 23">
            <a:extLst>
              <a:ext uri="{FF2B5EF4-FFF2-40B4-BE49-F238E27FC236}">
                <a16:creationId xmlns:a16="http://schemas.microsoft.com/office/drawing/2014/main" id="{1FC029B7-3065-024C-9FE8-9363EEE447A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555288" y="33866"/>
            <a:ext cx="353215" cy="461665"/>
          </a:xfrm>
          <a:prstGeom prst="rect">
            <a:avLst/>
          </a:prstGeom>
          <a:noFill/>
          <a:ln>
            <a:noFill/>
          </a:ln>
        </p:spPr>
      </p:pic>
      <p:sp>
        <p:nvSpPr>
          <p:cNvPr id="25" name="TextBox 24">
            <a:extLst>
              <a:ext uri="{FF2B5EF4-FFF2-40B4-BE49-F238E27FC236}">
                <a16:creationId xmlns:a16="http://schemas.microsoft.com/office/drawing/2014/main" id="{C5729768-43BE-624A-9529-C01ED4026EA2}"/>
              </a:ext>
            </a:extLst>
          </p:cNvPr>
          <p:cNvSpPr txBox="1"/>
          <p:nvPr/>
        </p:nvSpPr>
        <p:spPr>
          <a:xfrm>
            <a:off x="250924" y="10927"/>
            <a:ext cx="4267200" cy="461665"/>
          </a:xfrm>
          <a:prstGeom prst="rect">
            <a:avLst/>
          </a:prstGeom>
          <a:noFill/>
        </p:spPr>
        <p:txBody>
          <a:bodyPr wrap="square" rtlCol="0">
            <a:spAutoFit/>
          </a:bodyPr>
          <a:lstStyle/>
          <a:p>
            <a:pPr algn="r"/>
            <a:r>
              <a:rPr lang="en-US" sz="1200" b="1" dirty="0">
                <a:solidFill>
                  <a:schemeClr val="bg1"/>
                </a:solidFill>
              </a:rPr>
              <a:t>Cardiovascular Prevention &amp; Research Unit</a:t>
            </a:r>
          </a:p>
          <a:p>
            <a:pPr algn="r"/>
            <a:r>
              <a:rPr lang="en-US" sz="1200" dirty="0">
                <a:solidFill>
                  <a:schemeClr val="bg1"/>
                </a:solidFill>
              </a:rPr>
              <a:t>Clinic &amp; Lab of Pathophysiology</a:t>
            </a:r>
          </a:p>
        </p:txBody>
      </p:sp>
      <p:sp>
        <p:nvSpPr>
          <p:cNvPr id="26" name="TextBox 25">
            <a:extLst>
              <a:ext uri="{FF2B5EF4-FFF2-40B4-BE49-F238E27FC236}">
                <a16:creationId xmlns:a16="http://schemas.microsoft.com/office/drawing/2014/main" id="{55436513-F94F-A44D-A2DF-9240EC15C3CB}"/>
              </a:ext>
            </a:extLst>
          </p:cNvPr>
          <p:cNvSpPr txBox="1"/>
          <p:nvPr/>
        </p:nvSpPr>
        <p:spPr>
          <a:xfrm>
            <a:off x="4537734" y="16938"/>
            <a:ext cx="2967479" cy="461665"/>
          </a:xfrm>
          <a:prstGeom prst="rect">
            <a:avLst/>
          </a:prstGeom>
          <a:noFill/>
        </p:spPr>
        <p:txBody>
          <a:bodyPr wrap="none" rtlCol="0">
            <a:spAutoFit/>
          </a:bodyPr>
          <a:lstStyle/>
          <a:p>
            <a:r>
              <a:rPr lang="en-US" sz="1200" dirty="0">
                <a:solidFill>
                  <a:schemeClr val="bg1"/>
                </a:solidFill>
              </a:rPr>
              <a:t>Dep. of Medicine - School of Health Sciences</a:t>
            </a:r>
          </a:p>
          <a:p>
            <a:r>
              <a:rPr lang="en-US" sz="1200" dirty="0">
                <a:solidFill>
                  <a:schemeClr val="bg1"/>
                </a:solidFill>
              </a:rPr>
              <a:t>National &amp; Kapodistrian University of Athens</a:t>
            </a:r>
          </a:p>
        </p:txBody>
      </p:sp>
      <p:sp>
        <p:nvSpPr>
          <p:cNvPr id="27" name="TextBox 26">
            <a:extLst>
              <a:ext uri="{FF2B5EF4-FFF2-40B4-BE49-F238E27FC236}">
                <a16:creationId xmlns:a16="http://schemas.microsoft.com/office/drawing/2014/main" id="{0029FC5B-94A6-5945-A4B8-6B6694621252}"/>
              </a:ext>
            </a:extLst>
          </p:cNvPr>
          <p:cNvSpPr txBox="1"/>
          <p:nvPr/>
        </p:nvSpPr>
        <p:spPr>
          <a:xfrm>
            <a:off x="19783" y="1521341"/>
            <a:ext cx="9124217" cy="1015663"/>
          </a:xfrm>
          <a:prstGeom prst="rect">
            <a:avLst/>
          </a:prstGeom>
          <a:solidFill>
            <a:schemeClr val="tx1"/>
          </a:solidFill>
          <a:ln w="25400">
            <a:noFill/>
          </a:ln>
        </p:spPr>
        <p:txBody>
          <a:bodyPr wrap="square" rtlCol="0">
            <a:spAutoFit/>
          </a:bodyPr>
          <a:lstStyle/>
          <a:p>
            <a:r>
              <a:rPr lang="en-GR" sz="2000" dirty="0">
                <a:solidFill>
                  <a:schemeClr val="bg1"/>
                </a:solidFill>
              </a:rPr>
              <a:t>Small vessel disease (SVD) / Cerebral SVD / Pathogenesis - pathophysiology / Heamodyncamic factors &amp; vascular mechanics / </a:t>
            </a:r>
            <a:r>
              <a:rPr lang="en-GR" sz="2000" dirty="0">
                <a:solidFill>
                  <a:srgbClr val="00B0F0"/>
                </a:solidFill>
              </a:rPr>
              <a:t>Cognitive impairement</a:t>
            </a:r>
          </a:p>
          <a:p>
            <a:endParaRPr lang="en-GR" sz="2000" dirty="0">
              <a:solidFill>
                <a:srgbClr val="00B0F0"/>
              </a:solidFill>
            </a:endParaRPr>
          </a:p>
        </p:txBody>
      </p:sp>
    </p:spTree>
    <p:extLst>
      <p:ext uri="{BB962C8B-B14F-4D97-AF65-F5344CB8AC3E}">
        <p14:creationId xmlns:p14="http://schemas.microsoft.com/office/powerpoint/2010/main" val="1341194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heckerboard(across)">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heckerboard(across)">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checkerboard(across)">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checkerboard(across)">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5" grpId="0" animBg="1"/>
      <p:bldP spid="19" grpId="0" animBg="1"/>
      <p:bldP spid="20"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612889"/>
            <a:ext cx="9144000" cy="5003393"/>
          </a:xfrm>
          <a:prstGeom prst="rect">
            <a:avLst/>
          </a:prstGeom>
        </p:spPr>
      </p:pic>
      <p:sp>
        <p:nvSpPr>
          <p:cNvPr id="9" name="TextBox 8"/>
          <p:cNvSpPr txBox="1"/>
          <p:nvPr/>
        </p:nvSpPr>
        <p:spPr>
          <a:xfrm>
            <a:off x="6974401" y="1164170"/>
            <a:ext cx="2219165" cy="307777"/>
          </a:xfrm>
          <a:prstGeom prst="rect">
            <a:avLst/>
          </a:prstGeom>
          <a:noFill/>
        </p:spPr>
        <p:txBody>
          <a:bodyPr wrap="none" rtlCol="0">
            <a:spAutoFit/>
          </a:bodyPr>
          <a:lstStyle/>
          <a:p>
            <a:r>
              <a:rPr lang="en-US" sz="1400" i="1" dirty="0">
                <a:solidFill>
                  <a:schemeClr val="bg1"/>
                </a:solidFill>
              </a:rPr>
              <a:t>van Sloten et al. Pulse 2016</a:t>
            </a:r>
          </a:p>
        </p:txBody>
      </p:sp>
      <p:sp>
        <p:nvSpPr>
          <p:cNvPr id="2" name="Rectangle 1"/>
          <p:cNvSpPr/>
          <p:nvPr/>
        </p:nvSpPr>
        <p:spPr>
          <a:xfrm>
            <a:off x="1308100" y="2235200"/>
            <a:ext cx="2273300" cy="3810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Aortic stiffness</a:t>
            </a:r>
          </a:p>
        </p:txBody>
      </p:sp>
      <p:sp>
        <p:nvSpPr>
          <p:cNvPr id="17" name="Rectangle 16"/>
          <p:cNvSpPr/>
          <p:nvPr/>
        </p:nvSpPr>
        <p:spPr>
          <a:xfrm>
            <a:off x="250924" y="1281447"/>
            <a:ext cx="2273300" cy="3810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Arterial  stiffness</a:t>
            </a:r>
          </a:p>
        </p:txBody>
      </p:sp>
      <p:cxnSp>
        <p:nvCxnSpPr>
          <p:cNvPr id="5" name="Straight Connector 4"/>
          <p:cNvCxnSpPr/>
          <p:nvPr/>
        </p:nvCxnSpPr>
        <p:spPr>
          <a:xfrm>
            <a:off x="2524224" y="1471947"/>
            <a:ext cx="2479576" cy="763253"/>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a:stCxn id="17" idx="2"/>
          </p:cNvCxnSpPr>
          <p:nvPr/>
        </p:nvCxnSpPr>
        <p:spPr>
          <a:xfrm>
            <a:off x="1387574" y="1662447"/>
            <a:ext cx="1136650" cy="572753"/>
          </a:xfrm>
          <a:prstGeom prst="line">
            <a:avLst/>
          </a:prstGeom>
        </p:spPr>
        <p:style>
          <a:lnRef idx="2">
            <a:schemeClr val="accent1"/>
          </a:lnRef>
          <a:fillRef idx="0">
            <a:schemeClr val="accent1"/>
          </a:fillRef>
          <a:effectRef idx="1">
            <a:schemeClr val="accent1"/>
          </a:effectRef>
          <a:fontRef idx="minor">
            <a:schemeClr val="tx1"/>
          </a:fontRef>
        </p:style>
      </p:cxnSp>
      <p:sp>
        <p:nvSpPr>
          <p:cNvPr id="21" name="Rectangle 20"/>
          <p:cNvSpPr/>
          <p:nvPr/>
        </p:nvSpPr>
        <p:spPr>
          <a:xfrm>
            <a:off x="558800" y="3073400"/>
            <a:ext cx="457200" cy="431800"/>
          </a:xfrm>
          <a:prstGeom prst="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1</a:t>
            </a:r>
          </a:p>
        </p:txBody>
      </p:sp>
      <p:sp>
        <p:nvSpPr>
          <p:cNvPr id="22" name="Rectangle 21"/>
          <p:cNvSpPr/>
          <p:nvPr/>
        </p:nvSpPr>
        <p:spPr>
          <a:xfrm>
            <a:off x="3771900" y="2679700"/>
            <a:ext cx="457200" cy="43180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2</a:t>
            </a:r>
          </a:p>
        </p:txBody>
      </p:sp>
      <p:sp>
        <p:nvSpPr>
          <p:cNvPr id="23" name="Rectangle 22"/>
          <p:cNvSpPr/>
          <p:nvPr/>
        </p:nvSpPr>
        <p:spPr>
          <a:xfrm>
            <a:off x="6745801" y="3073400"/>
            <a:ext cx="457200" cy="431800"/>
          </a:xfrm>
          <a:prstGeom prst="rect">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3</a:t>
            </a:r>
          </a:p>
        </p:txBody>
      </p:sp>
      <p:cxnSp>
        <p:nvCxnSpPr>
          <p:cNvPr id="24" name="Straight Connector 23"/>
          <p:cNvCxnSpPr/>
          <p:nvPr/>
        </p:nvCxnSpPr>
        <p:spPr>
          <a:xfrm flipV="1">
            <a:off x="1539974" y="2616200"/>
            <a:ext cx="984250" cy="10033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H="1" flipV="1">
            <a:off x="2524224" y="2616200"/>
            <a:ext cx="1514376" cy="533400"/>
          </a:xfrm>
          <a:prstGeom prst="line">
            <a:avLst/>
          </a:prstGeom>
        </p:spPr>
        <p:style>
          <a:lnRef idx="2">
            <a:schemeClr val="accent1"/>
          </a:lnRef>
          <a:fillRef idx="0">
            <a:schemeClr val="accent1"/>
          </a:fillRef>
          <a:effectRef idx="1">
            <a:schemeClr val="accent1"/>
          </a:effectRef>
          <a:fontRef idx="minor">
            <a:schemeClr val="tx1"/>
          </a:fontRef>
        </p:style>
      </p:cxnSp>
      <p:sp>
        <p:nvSpPr>
          <p:cNvPr id="26" name="Rectangle 25"/>
          <p:cNvSpPr/>
          <p:nvPr/>
        </p:nvSpPr>
        <p:spPr>
          <a:xfrm>
            <a:off x="7851280" y="4356100"/>
            <a:ext cx="457200" cy="431800"/>
          </a:xfrm>
          <a:prstGeom prst="rect">
            <a:avLst/>
          </a:prstGeom>
          <a:solidFill>
            <a:schemeClr val="accent1"/>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4</a:t>
            </a:r>
          </a:p>
        </p:txBody>
      </p:sp>
      <p:sp>
        <p:nvSpPr>
          <p:cNvPr id="28" name="Rectangle 27"/>
          <p:cNvSpPr/>
          <p:nvPr/>
        </p:nvSpPr>
        <p:spPr>
          <a:xfrm>
            <a:off x="7518400" y="4800600"/>
            <a:ext cx="1253926" cy="3810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rPr>
              <a:t>Thrombosis</a:t>
            </a:r>
          </a:p>
        </p:txBody>
      </p:sp>
      <p:cxnSp>
        <p:nvCxnSpPr>
          <p:cNvPr id="6" name="Elbow Connector 5"/>
          <p:cNvCxnSpPr>
            <a:endCxn id="26" idx="0"/>
          </p:cNvCxnSpPr>
          <p:nvPr/>
        </p:nvCxnSpPr>
        <p:spPr>
          <a:xfrm>
            <a:off x="6134100" y="2438400"/>
            <a:ext cx="1945780" cy="1917700"/>
          </a:xfrm>
          <a:prstGeom prst="bentConnector2">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85D1B84F-FE30-AC48-A003-608508B1BD1F}"/>
              </a:ext>
            </a:extLst>
          </p:cNvPr>
          <p:cNvCxnSpPr>
            <a:cxnSpLocks/>
          </p:cNvCxnSpPr>
          <p:nvPr/>
        </p:nvCxnSpPr>
        <p:spPr>
          <a:xfrm>
            <a:off x="4535045" y="33866"/>
            <a:ext cx="2689" cy="438726"/>
          </a:xfrm>
          <a:prstGeom prst="line">
            <a:avLst/>
          </a:prstGeom>
          <a:ln w="3810">
            <a:solidFill>
              <a:schemeClr val="bg1"/>
            </a:solidFill>
          </a:ln>
        </p:spPr>
        <p:style>
          <a:lnRef idx="2">
            <a:schemeClr val="accent1"/>
          </a:lnRef>
          <a:fillRef idx="0">
            <a:schemeClr val="accent1"/>
          </a:fillRef>
          <a:effectRef idx="1">
            <a:schemeClr val="accent1"/>
          </a:effectRef>
          <a:fontRef idx="minor">
            <a:schemeClr val="tx1"/>
          </a:fontRef>
        </p:style>
      </p:cxnSp>
      <p:pic>
        <p:nvPicPr>
          <p:cNvPr id="32" name="Picture 31">
            <a:extLst>
              <a:ext uri="{FF2B5EF4-FFF2-40B4-BE49-F238E27FC236}">
                <a16:creationId xmlns:a16="http://schemas.microsoft.com/office/drawing/2014/main" id="{9CC1E0B6-2B77-A84C-85A5-5E7D27C00FA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555288" y="33866"/>
            <a:ext cx="353215" cy="461665"/>
          </a:xfrm>
          <a:prstGeom prst="rect">
            <a:avLst/>
          </a:prstGeom>
          <a:noFill/>
          <a:ln>
            <a:noFill/>
          </a:ln>
        </p:spPr>
      </p:pic>
      <p:sp>
        <p:nvSpPr>
          <p:cNvPr id="33" name="TextBox 32">
            <a:extLst>
              <a:ext uri="{FF2B5EF4-FFF2-40B4-BE49-F238E27FC236}">
                <a16:creationId xmlns:a16="http://schemas.microsoft.com/office/drawing/2014/main" id="{A4482949-F5E4-9E4B-A248-90D6696C685C}"/>
              </a:ext>
            </a:extLst>
          </p:cNvPr>
          <p:cNvSpPr txBox="1"/>
          <p:nvPr/>
        </p:nvSpPr>
        <p:spPr>
          <a:xfrm>
            <a:off x="250924" y="10927"/>
            <a:ext cx="4267200" cy="461665"/>
          </a:xfrm>
          <a:prstGeom prst="rect">
            <a:avLst/>
          </a:prstGeom>
          <a:noFill/>
        </p:spPr>
        <p:txBody>
          <a:bodyPr wrap="square" rtlCol="0">
            <a:spAutoFit/>
          </a:bodyPr>
          <a:lstStyle/>
          <a:p>
            <a:pPr algn="r"/>
            <a:r>
              <a:rPr lang="en-US" sz="1200" b="1" dirty="0">
                <a:solidFill>
                  <a:schemeClr val="bg1"/>
                </a:solidFill>
              </a:rPr>
              <a:t>Cardiovascular Prevention &amp; Research Unit</a:t>
            </a:r>
          </a:p>
          <a:p>
            <a:pPr algn="r"/>
            <a:r>
              <a:rPr lang="en-US" sz="1200" dirty="0">
                <a:solidFill>
                  <a:schemeClr val="bg1"/>
                </a:solidFill>
              </a:rPr>
              <a:t>Clinic &amp; Lab of Pathophysiology</a:t>
            </a:r>
          </a:p>
        </p:txBody>
      </p:sp>
      <p:sp>
        <p:nvSpPr>
          <p:cNvPr id="34" name="TextBox 33">
            <a:extLst>
              <a:ext uri="{FF2B5EF4-FFF2-40B4-BE49-F238E27FC236}">
                <a16:creationId xmlns:a16="http://schemas.microsoft.com/office/drawing/2014/main" id="{AB2EE43B-A322-054C-8A0F-29190094AD5D}"/>
              </a:ext>
            </a:extLst>
          </p:cNvPr>
          <p:cNvSpPr txBox="1"/>
          <p:nvPr/>
        </p:nvSpPr>
        <p:spPr>
          <a:xfrm>
            <a:off x="4537734" y="16938"/>
            <a:ext cx="2967479" cy="461665"/>
          </a:xfrm>
          <a:prstGeom prst="rect">
            <a:avLst/>
          </a:prstGeom>
          <a:noFill/>
        </p:spPr>
        <p:txBody>
          <a:bodyPr wrap="none" rtlCol="0">
            <a:spAutoFit/>
          </a:bodyPr>
          <a:lstStyle/>
          <a:p>
            <a:r>
              <a:rPr lang="en-US" sz="1200" dirty="0">
                <a:solidFill>
                  <a:schemeClr val="bg1"/>
                </a:solidFill>
              </a:rPr>
              <a:t>Dep. of Medicine - School of Health Sciences</a:t>
            </a:r>
          </a:p>
          <a:p>
            <a:r>
              <a:rPr lang="en-US" sz="1200" dirty="0">
                <a:solidFill>
                  <a:schemeClr val="bg1"/>
                </a:solidFill>
              </a:rPr>
              <a:t>National &amp; Kapodistrian University of Athens</a:t>
            </a:r>
          </a:p>
        </p:txBody>
      </p:sp>
    </p:spTree>
    <p:extLst>
      <p:ext uri="{BB962C8B-B14F-4D97-AF65-F5344CB8AC3E}">
        <p14:creationId xmlns:p14="http://schemas.microsoft.com/office/powerpoint/2010/main" val="1149916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heckerboard(across)">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checkerboard(across)">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checkerboard(across)">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heckerboard(across)">
                                      <p:cBhvr>
                                        <p:cTn id="22" dur="500"/>
                                        <p:tgtEl>
                                          <p:spTgt spid="6"/>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checkerboard(across)">
                                      <p:cBhvr>
                                        <p:cTn id="25" dur="500"/>
                                        <p:tgtEl>
                                          <p:spTgt spid="26"/>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checkerboard(across)">
                                      <p:cBhvr>
                                        <p:cTn id="2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6" grpId="0" animBg="1"/>
      <p:bldP spid="28"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11" name="Straight Connector 10"/>
          <p:cNvCxnSpPr>
            <a:cxnSpLocks/>
          </p:cNvCxnSpPr>
          <p:nvPr/>
        </p:nvCxnSpPr>
        <p:spPr>
          <a:xfrm>
            <a:off x="4535045" y="33866"/>
            <a:ext cx="2689" cy="438726"/>
          </a:xfrm>
          <a:prstGeom prst="line">
            <a:avLst/>
          </a:prstGeom>
          <a:ln w="3810">
            <a:solidFill>
              <a:schemeClr val="bg1"/>
            </a:solidFill>
          </a:ln>
        </p:spPr>
        <p:style>
          <a:lnRef idx="2">
            <a:schemeClr val="accent1"/>
          </a:lnRef>
          <a:fillRef idx="0">
            <a:schemeClr val="accent1"/>
          </a:fillRef>
          <a:effectRef idx="1">
            <a:schemeClr val="accent1"/>
          </a:effectRef>
          <a:fontRef idx="minor">
            <a:schemeClr val="tx1"/>
          </a:fontRef>
        </p:style>
      </p:cxnSp>
      <p:pic>
        <p:nvPicPr>
          <p:cNvPr id="13" name="Picture 12"/>
          <p:cNvPicPr/>
          <p:nvPr/>
        </p:nvPicPr>
        <p:blipFill>
          <a:blip r:embed="rId2">
            <a:extLst>
              <a:ext uri="{28A0092B-C50C-407E-A947-70E740481C1C}">
                <a14:useLocalDpi xmlns:a14="http://schemas.microsoft.com/office/drawing/2010/main" val="0"/>
              </a:ext>
            </a:extLst>
          </a:blip>
          <a:srcRect/>
          <a:stretch>
            <a:fillRect/>
          </a:stretch>
        </p:blipFill>
        <p:spPr bwMode="auto">
          <a:xfrm>
            <a:off x="7555288" y="33866"/>
            <a:ext cx="353215" cy="461665"/>
          </a:xfrm>
          <a:prstGeom prst="rect">
            <a:avLst/>
          </a:prstGeom>
          <a:noFill/>
          <a:ln>
            <a:noFill/>
          </a:ln>
        </p:spPr>
      </p:pic>
      <p:sp>
        <p:nvSpPr>
          <p:cNvPr id="10" name="TextBox 9"/>
          <p:cNvSpPr txBox="1"/>
          <p:nvPr/>
        </p:nvSpPr>
        <p:spPr>
          <a:xfrm>
            <a:off x="250924" y="10927"/>
            <a:ext cx="4267200" cy="461665"/>
          </a:xfrm>
          <a:prstGeom prst="rect">
            <a:avLst/>
          </a:prstGeom>
          <a:noFill/>
        </p:spPr>
        <p:txBody>
          <a:bodyPr wrap="square" rtlCol="0">
            <a:spAutoFit/>
          </a:bodyPr>
          <a:lstStyle/>
          <a:p>
            <a:pPr algn="r"/>
            <a:r>
              <a:rPr lang="en-US" sz="1200" b="1" dirty="0">
                <a:solidFill>
                  <a:schemeClr val="bg1"/>
                </a:solidFill>
              </a:rPr>
              <a:t>Cardiovascular Prevention &amp; Research Unit</a:t>
            </a:r>
          </a:p>
          <a:p>
            <a:pPr algn="r"/>
            <a:r>
              <a:rPr lang="en-US" sz="1200" dirty="0">
                <a:solidFill>
                  <a:schemeClr val="bg1"/>
                </a:solidFill>
              </a:rPr>
              <a:t>Clinic &amp; Lab of Pathophysiology</a:t>
            </a:r>
          </a:p>
        </p:txBody>
      </p:sp>
      <p:sp>
        <p:nvSpPr>
          <p:cNvPr id="12" name="TextBox 11"/>
          <p:cNvSpPr txBox="1"/>
          <p:nvPr/>
        </p:nvSpPr>
        <p:spPr>
          <a:xfrm>
            <a:off x="4537734" y="16938"/>
            <a:ext cx="2967479" cy="461665"/>
          </a:xfrm>
          <a:prstGeom prst="rect">
            <a:avLst/>
          </a:prstGeom>
          <a:noFill/>
        </p:spPr>
        <p:txBody>
          <a:bodyPr wrap="none" rtlCol="0">
            <a:spAutoFit/>
          </a:bodyPr>
          <a:lstStyle/>
          <a:p>
            <a:r>
              <a:rPr lang="en-US" sz="1200" dirty="0">
                <a:solidFill>
                  <a:schemeClr val="bg1"/>
                </a:solidFill>
              </a:rPr>
              <a:t>Dep. of Medicine - School of Health Sciences</a:t>
            </a:r>
          </a:p>
          <a:p>
            <a:r>
              <a:rPr lang="en-US" sz="1200" dirty="0">
                <a:solidFill>
                  <a:schemeClr val="bg1"/>
                </a:solidFill>
              </a:rPr>
              <a:t>National &amp; Kapodistrian University of Athens</a:t>
            </a:r>
          </a:p>
        </p:txBody>
      </p:sp>
      <p:sp>
        <p:nvSpPr>
          <p:cNvPr id="9" name="TextBox 8">
            <a:extLst>
              <a:ext uri="{FF2B5EF4-FFF2-40B4-BE49-F238E27FC236}">
                <a16:creationId xmlns:a16="http://schemas.microsoft.com/office/drawing/2014/main" id="{80D0A2E7-0A29-194C-974E-21D366298EE1}"/>
              </a:ext>
            </a:extLst>
          </p:cNvPr>
          <p:cNvSpPr txBox="1"/>
          <p:nvPr/>
        </p:nvSpPr>
        <p:spPr>
          <a:xfrm>
            <a:off x="19783" y="1521341"/>
            <a:ext cx="9124217" cy="707886"/>
          </a:xfrm>
          <a:prstGeom prst="rect">
            <a:avLst/>
          </a:prstGeom>
          <a:solidFill>
            <a:schemeClr val="tx1"/>
          </a:solidFill>
          <a:ln w="25400">
            <a:noFill/>
          </a:ln>
        </p:spPr>
        <p:txBody>
          <a:bodyPr wrap="square" rtlCol="0">
            <a:spAutoFit/>
          </a:bodyPr>
          <a:lstStyle/>
          <a:p>
            <a:r>
              <a:rPr lang="en-GR" sz="2000" dirty="0">
                <a:solidFill>
                  <a:schemeClr val="bg1"/>
                </a:solidFill>
              </a:rPr>
              <a:t>Small vessel disease (SVD) / Cerebral SVD / Pathogenesis - pathophysiology / Heamodyncamic factors &amp; vascular mechanics / </a:t>
            </a:r>
            <a:r>
              <a:rPr lang="en-GR" sz="2000" dirty="0">
                <a:solidFill>
                  <a:srgbClr val="00B0F0"/>
                </a:solidFill>
              </a:rPr>
              <a:t>SVD stroke</a:t>
            </a:r>
          </a:p>
        </p:txBody>
      </p:sp>
    </p:spTree>
    <p:extLst>
      <p:ext uri="{BB962C8B-B14F-4D97-AF65-F5344CB8AC3E}">
        <p14:creationId xmlns:p14="http://schemas.microsoft.com/office/powerpoint/2010/main" val="3495060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355599"/>
            <a:ext cx="8948483" cy="1323439"/>
          </a:xfrm>
          <a:prstGeom prst="rect">
            <a:avLst/>
          </a:prstGeom>
          <a:noFill/>
        </p:spPr>
        <p:txBody>
          <a:bodyPr wrap="none" rtlCol="0">
            <a:spAutoFit/>
          </a:bodyPr>
          <a:lstStyle/>
          <a:p>
            <a:r>
              <a:rPr lang="en-US" sz="3200" b="1" dirty="0"/>
              <a:t>World Health Organization (WHO) - Data on Greece</a:t>
            </a:r>
          </a:p>
          <a:p>
            <a:r>
              <a:rPr lang="en-US" sz="1600" b="1" dirty="0"/>
              <a:t>http://</a:t>
            </a:r>
            <a:r>
              <a:rPr lang="en-US" sz="1600" b="1" dirty="0" err="1"/>
              <a:t>www.who.int</a:t>
            </a:r>
            <a:r>
              <a:rPr lang="en-US" sz="1600" b="1" dirty="0"/>
              <a:t>/</a:t>
            </a:r>
            <a:r>
              <a:rPr lang="en-US" sz="1600" b="1" dirty="0" err="1"/>
              <a:t>nmh</a:t>
            </a:r>
            <a:r>
              <a:rPr lang="en-US" sz="1600" b="1" dirty="0"/>
              <a:t>/countries/</a:t>
            </a:r>
            <a:r>
              <a:rPr lang="en-US" sz="1600" b="1" dirty="0" err="1"/>
              <a:t>grc_en.pdf?ua</a:t>
            </a:r>
            <a:r>
              <a:rPr lang="en-US" sz="1600" b="1" dirty="0"/>
              <a:t>=1</a:t>
            </a:r>
          </a:p>
          <a:p>
            <a:endParaRPr lang="en-US" sz="3200" b="1" dirty="0"/>
          </a:p>
        </p:txBody>
      </p:sp>
      <p:pic>
        <p:nvPicPr>
          <p:cNvPr id="2" name="Picture 1"/>
          <p:cNvPicPr>
            <a:picLocks noChangeAspect="1"/>
          </p:cNvPicPr>
          <p:nvPr/>
        </p:nvPicPr>
        <p:blipFill>
          <a:blip r:embed="rId2"/>
          <a:stretch>
            <a:fillRect/>
          </a:stretch>
        </p:blipFill>
        <p:spPr>
          <a:xfrm>
            <a:off x="1848824" y="1495774"/>
            <a:ext cx="5658287" cy="4809067"/>
          </a:xfrm>
          <a:prstGeom prst="rect">
            <a:avLst/>
          </a:prstGeom>
        </p:spPr>
      </p:pic>
    </p:spTree>
    <p:extLst>
      <p:ext uri="{BB962C8B-B14F-4D97-AF65-F5344CB8AC3E}">
        <p14:creationId xmlns:p14="http://schemas.microsoft.com/office/powerpoint/2010/main" val="82233634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11" name="Straight Connector 10"/>
          <p:cNvCxnSpPr>
            <a:cxnSpLocks/>
          </p:cNvCxnSpPr>
          <p:nvPr/>
        </p:nvCxnSpPr>
        <p:spPr>
          <a:xfrm>
            <a:off x="4535045" y="33866"/>
            <a:ext cx="2689" cy="438726"/>
          </a:xfrm>
          <a:prstGeom prst="line">
            <a:avLst/>
          </a:prstGeom>
          <a:ln w="3810">
            <a:solidFill>
              <a:schemeClr val="bg1"/>
            </a:solidFill>
          </a:ln>
        </p:spPr>
        <p:style>
          <a:lnRef idx="2">
            <a:schemeClr val="accent1"/>
          </a:lnRef>
          <a:fillRef idx="0">
            <a:schemeClr val="accent1"/>
          </a:fillRef>
          <a:effectRef idx="1">
            <a:schemeClr val="accent1"/>
          </a:effectRef>
          <a:fontRef idx="minor">
            <a:schemeClr val="tx1"/>
          </a:fontRef>
        </p:style>
      </p:cxnSp>
      <p:pic>
        <p:nvPicPr>
          <p:cNvPr id="13" name="Picture 12"/>
          <p:cNvPicPr/>
          <p:nvPr/>
        </p:nvPicPr>
        <p:blipFill>
          <a:blip r:embed="rId2">
            <a:extLst>
              <a:ext uri="{28A0092B-C50C-407E-A947-70E740481C1C}">
                <a14:useLocalDpi xmlns:a14="http://schemas.microsoft.com/office/drawing/2010/main" val="0"/>
              </a:ext>
            </a:extLst>
          </a:blip>
          <a:srcRect/>
          <a:stretch>
            <a:fillRect/>
          </a:stretch>
        </p:blipFill>
        <p:spPr bwMode="auto">
          <a:xfrm>
            <a:off x="7555288" y="33866"/>
            <a:ext cx="353215" cy="461665"/>
          </a:xfrm>
          <a:prstGeom prst="rect">
            <a:avLst/>
          </a:prstGeom>
          <a:noFill/>
          <a:ln>
            <a:noFill/>
          </a:ln>
        </p:spPr>
      </p:pic>
      <p:sp>
        <p:nvSpPr>
          <p:cNvPr id="10" name="TextBox 9"/>
          <p:cNvSpPr txBox="1"/>
          <p:nvPr/>
        </p:nvSpPr>
        <p:spPr>
          <a:xfrm>
            <a:off x="250924" y="10927"/>
            <a:ext cx="4267200" cy="461665"/>
          </a:xfrm>
          <a:prstGeom prst="rect">
            <a:avLst/>
          </a:prstGeom>
          <a:noFill/>
        </p:spPr>
        <p:txBody>
          <a:bodyPr wrap="square" rtlCol="0">
            <a:spAutoFit/>
          </a:bodyPr>
          <a:lstStyle/>
          <a:p>
            <a:pPr algn="r"/>
            <a:r>
              <a:rPr lang="en-US" sz="1200" b="1" dirty="0">
                <a:solidFill>
                  <a:schemeClr val="bg1"/>
                </a:solidFill>
              </a:rPr>
              <a:t>Cardiovascular Prevention &amp; Research Unit</a:t>
            </a:r>
          </a:p>
          <a:p>
            <a:pPr algn="r"/>
            <a:r>
              <a:rPr lang="en-US" sz="1200" dirty="0">
                <a:solidFill>
                  <a:schemeClr val="bg1"/>
                </a:solidFill>
              </a:rPr>
              <a:t>Clinic &amp; Lab of Pathophysiology</a:t>
            </a:r>
          </a:p>
        </p:txBody>
      </p:sp>
      <p:sp>
        <p:nvSpPr>
          <p:cNvPr id="12" name="TextBox 11"/>
          <p:cNvSpPr txBox="1"/>
          <p:nvPr/>
        </p:nvSpPr>
        <p:spPr>
          <a:xfrm>
            <a:off x="4537734" y="16938"/>
            <a:ext cx="2967479" cy="461665"/>
          </a:xfrm>
          <a:prstGeom prst="rect">
            <a:avLst/>
          </a:prstGeom>
          <a:noFill/>
        </p:spPr>
        <p:txBody>
          <a:bodyPr wrap="none" rtlCol="0">
            <a:spAutoFit/>
          </a:bodyPr>
          <a:lstStyle/>
          <a:p>
            <a:r>
              <a:rPr lang="en-US" sz="1200" dirty="0">
                <a:solidFill>
                  <a:schemeClr val="bg1"/>
                </a:solidFill>
              </a:rPr>
              <a:t>Dep. of Medicine - School of Health Sciences</a:t>
            </a:r>
          </a:p>
          <a:p>
            <a:r>
              <a:rPr lang="en-US" sz="1200" dirty="0">
                <a:solidFill>
                  <a:schemeClr val="bg1"/>
                </a:solidFill>
              </a:rPr>
              <a:t>National &amp; Kapodistrian University of Athens</a:t>
            </a:r>
          </a:p>
        </p:txBody>
      </p:sp>
      <p:sp>
        <p:nvSpPr>
          <p:cNvPr id="9" name="TextBox 8">
            <a:extLst>
              <a:ext uri="{FF2B5EF4-FFF2-40B4-BE49-F238E27FC236}">
                <a16:creationId xmlns:a16="http://schemas.microsoft.com/office/drawing/2014/main" id="{80D0A2E7-0A29-194C-974E-21D366298EE1}"/>
              </a:ext>
            </a:extLst>
          </p:cNvPr>
          <p:cNvSpPr txBox="1"/>
          <p:nvPr/>
        </p:nvSpPr>
        <p:spPr>
          <a:xfrm>
            <a:off x="19783" y="1521341"/>
            <a:ext cx="9124217" cy="1015663"/>
          </a:xfrm>
          <a:prstGeom prst="rect">
            <a:avLst/>
          </a:prstGeom>
          <a:solidFill>
            <a:schemeClr val="tx1"/>
          </a:solidFill>
          <a:ln w="25400">
            <a:noFill/>
          </a:ln>
        </p:spPr>
        <p:txBody>
          <a:bodyPr wrap="square" rtlCol="0">
            <a:spAutoFit/>
          </a:bodyPr>
          <a:lstStyle/>
          <a:p>
            <a:r>
              <a:rPr lang="en-GR" sz="2000" dirty="0">
                <a:solidFill>
                  <a:schemeClr val="bg1"/>
                </a:solidFill>
              </a:rPr>
              <a:t>Small vessel disease (SVD) / Cerebral SVD / Pathogenesis - pathophysiology / Heamodyncamic factors &amp; vascular mechanics / </a:t>
            </a:r>
            <a:r>
              <a:rPr lang="en-GR" sz="2000" dirty="0">
                <a:solidFill>
                  <a:srgbClr val="00B0F0"/>
                </a:solidFill>
              </a:rPr>
              <a:t>Cerebral amyloid angiopathy </a:t>
            </a:r>
          </a:p>
          <a:p>
            <a:endParaRPr lang="en-GR" sz="2000" dirty="0">
              <a:solidFill>
                <a:srgbClr val="00B0F0"/>
              </a:solidFill>
            </a:endParaRPr>
          </a:p>
        </p:txBody>
      </p:sp>
    </p:spTree>
    <p:extLst>
      <p:ext uri="{BB962C8B-B14F-4D97-AF65-F5344CB8AC3E}">
        <p14:creationId xmlns:p14="http://schemas.microsoft.com/office/powerpoint/2010/main" val="151831093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11" name="Straight Connector 10"/>
          <p:cNvCxnSpPr>
            <a:cxnSpLocks/>
          </p:cNvCxnSpPr>
          <p:nvPr/>
        </p:nvCxnSpPr>
        <p:spPr>
          <a:xfrm>
            <a:off x="4535045" y="33866"/>
            <a:ext cx="2689" cy="438726"/>
          </a:xfrm>
          <a:prstGeom prst="line">
            <a:avLst/>
          </a:prstGeom>
          <a:ln w="3810">
            <a:solidFill>
              <a:schemeClr val="bg1"/>
            </a:solidFill>
          </a:ln>
        </p:spPr>
        <p:style>
          <a:lnRef idx="2">
            <a:schemeClr val="accent1"/>
          </a:lnRef>
          <a:fillRef idx="0">
            <a:schemeClr val="accent1"/>
          </a:fillRef>
          <a:effectRef idx="1">
            <a:schemeClr val="accent1"/>
          </a:effectRef>
          <a:fontRef idx="minor">
            <a:schemeClr val="tx1"/>
          </a:fontRef>
        </p:style>
      </p:cxnSp>
      <p:pic>
        <p:nvPicPr>
          <p:cNvPr id="13" name="Picture 12"/>
          <p:cNvPicPr/>
          <p:nvPr/>
        </p:nvPicPr>
        <p:blipFill>
          <a:blip r:embed="rId2">
            <a:extLst>
              <a:ext uri="{28A0092B-C50C-407E-A947-70E740481C1C}">
                <a14:useLocalDpi xmlns:a14="http://schemas.microsoft.com/office/drawing/2010/main" val="0"/>
              </a:ext>
            </a:extLst>
          </a:blip>
          <a:srcRect/>
          <a:stretch>
            <a:fillRect/>
          </a:stretch>
        </p:blipFill>
        <p:spPr bwMode="auto">
          <a:xfrm>
            <a:off x="7555288" y="33866"/>
            <a:ext cx="353215" cy="461665"/>
          </a:xfrm>
          <a:prstGeom prst="rect">
            <a:avLst/>
          </a:prstGeom>
          <a:noFill/>
          <a:ln>
            <a:noFill/>
          </a:ln>
        </p:spPr>
      </p:pic>
      <p:sp>
        <p:nvSpPr>
          <p:cNvPr id="10" name="TextBox 9"/>
          <p:cNvSpPr txBox="1"/>
          <p:nvPr/>
        </p:nvSpPr>
        <p:spPr>
          <a:xfrm>
            <a:off x="250924" y="10927"/>
            <a:ext cx="4267200" cy="461665"/>
          </a:xfrm>
          <a:prstGeom prst="rect">
            <a:avLst/>
          </a:prstGeom>
          <a:noFill/>
        </p:spPr>
        <p:txBody>
          <a:bodyPr wrap="square" rtlCol="0">
            <a:spAutoFit/>
          </a:bodyPr>
          <a:lstStyle/>
          <a:p>
            <a:pPr algn="r"/>
            <a:r>
              <a:rPr lang="en-US" sz="1200" b="1" dirty="0">
                <a:solidFill>
                  <a:schemeClr val="bg1"/>
                </a:solidFill>
              </a:rPr>
              <a:t>Cardiovascular Prevention &amp; Research Unit</a:t>
            </a:r>
          </a:p>
          <a:p>
            <a:pPr algn="r"/>
            <a:r>
              <a:rPr lang="en-US" sz="1200" dirty="0">
                <a:solidFill>
                  <a:schemeClr val="bg1"/>
                </a:solidFill>
              </a:rPr>
              <a:t>Clinic &amp; Lab of Pathophysiology</a:t>
            </a:r>
          </a:p>
        </p:txBody>
      </p:sp>
      <p:sp>
        <p:nvSpPr>
          <p:cNvPr id="12" name="TextBox 11"/>
          <p:cNvSpPr txBox="1"/>
          <p:nvPr/>
        </p:nvSpPr>
        <p:spPr>
          <a:xfrm>
            <a:off x="4537734" y="16938"/>
            <a:ext cx="2967479" cy="461665"/>
          </a:xfrm>
          <a:prstGeom prst="rect">
            <a:avLst/>
          </a:prstGeom>
          <a:noFill/>
        </p:spPr>
        <p:txBody>
          <a:bodyPr wrap="none" rtlCol="0">
            <a:spAutoFit/>
          </a:bodyPr>
          <a:lstStyle/>
          <a:p>
            <a:r>
              <a:rPr lang="en-US" sz="1200" dirty="0">
                <a:solidFill>
                  <a:schemeClr val="bg1"/>
                </a:solidFill>
              </a:rPr>
              <a:t>Dep. of Medicine - School of Health Sciences</a:t>
            </a:r>
          </a:p>
          <a:p>
            <a:r>
              <a:rPr lang="en-US" sz="1200" dirty="0">
                <a:solidFill>
                  <a:schemeClr val="bg1"/>
                </a:solidFill>
              </a:rPr>
              <a:t>National &amp; Kapodistrian University of Athens</a:t>
            </a:r>
          </a:p>
        </p:txBody>
      </p:sp>
      <p:sp>
        <p:nvSpPr>
          <p:cNvPr id="9" name="TextBox 8">
            <a:extLst>
              <a:ext uri="{FF2B5EF4-FFF2-40B4-BE49-F238E27FC236}">
                <a16:creationId xmlns:a16="http://schemas.microsoft.com/office/drawing/2014/main" id="{80D0A2E7-0A29-194C-974E-21D366298EE1}"/>
              </a:ext>
            </a:extLst>
          </p:cNvPr>
          <p:cNvSpPr txBox="1"/>
          <p:nvPr/>
        </p:nvSpPr>
        <p:spPr>
          <a:xfrm>
            <a:off x="19783" y="1521341"/>
            <a:ext cx="9124217" cy="707886"/>
          </a:xfrm>
          <a:prstGeom prst="rect">
            <a:avLst/>
          </a:prstGeom>
          <a:solidFill>
            <a:schemeClr val="tx1"/>
          </a:solidFill>
          <a:ln w="25400">
            <a:noFill/>
          </a:ln>
        </p:spPr>
        <p:txBody>
          <a:bodyPr wrap="square" rtlCol="0">
            <a:spAutoFit/>
          </a:bodyPr>
          <a:lstStyle/>
          <a:p>
            <a:r>
              <a:rPr lang="en-GR" sz="2000" dirty="0">
                <a:solidFill>
                  <a:schemeClr val="bg1"/>
                </a:solidFill>
              </a:rPr>
              <a:t>Small vessel disease (SVD) / Cerebral SVD / Pathogenesis - pathophysiology / Heamodyncamic factors &amp; vascular mechanics / </a:t>
            </a:r>
            <a:r>
              <a:rPr lang="en-GR" sz="2000" dirty="0">
                <a:solidFill>
                  <a:srgbClr val="00B0F0"/>
                </a:solidFill>
              </a:rPr>
              <a:t>Alzheimer’s disease</a:t>
            </a:r>
          </a:p>
        </p:txBody>
      </p:sp>
      <p:pic>
        <p:nvPicPr>
          <p:cNvPr id="2" name="Picture 1">
            <a:extLst>
              <a:ext uri="{FF2B5EF4-FFF2-40B4-BE49-F238E27FC236}">
                <a16:creationId xmlns:a16="http://schemas.microsoft.com/office/drawing/2014/main" id="{F362E1A1-B04F-8E42-B394-02B080A08EC7}"/>
              </a:ext>
            </a:extLst>
          </p:cNvPr>
          <p:cNvPicPr>
            <a:picLocks noChangeAspect="1"/>
          </p:cNvPicPr>
          <p:nvPr/>
        </p:nvPicPr>
        <p:blipFill>
          <a:blip r:embed="rId3"/>
          <a:stretch>
            <a:fillRect/>
          </a:stretch>
        </p:blipFill>
        <p:spPr>
          <a:xfrm>
            <a:off x="1400541" y="2913743"/>
            <a:ext cx="6362700" cy="2336800"/>
          </a:xfrm>
          <a:prstGeom prst="rect">
            <a:avLst/>
          </a:prstGeom>
        </p:spPr>
      </p:pic>
    </p:spTree>
    <p:extLst>
      <p:ext uri="{BB962C8B-B14F-4D97-AF65-F5344CB8AC3E}">
        <p14:creationId xmlns:p14="http://schemas.microsoft.com/office/powerpoint/2010/main" val="332594603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11" name="Straight Connector 10"/>
          <p:cNvCxnSpPr>
            <a:cxnSpLocks/>
          </p:cNvCxnSpPr>
          <p:nvPr/>
        </p:nvCxnSpPr>
        <p:spPr>
          <a:xfrm>
            <a:off x="4535045" y="33866"/>
            <a:ext cx="2689" cy="438726"/>
          </a:xfrm>
          <a:prstGeom prst="line">
            <a:avLst/>
          </a:prstGeom>
          <a:ln w="3810">
            <a:solidFill>
              <a:schemeClr val="bg1"/>
            </a:solidFill>
          </a:ln>
        </p:spPr>
        <p:style>
          <a:lnRef idx="2">
            <a:schemeClr val="accent1"/>
          </a:lnRef>
          <a:fillRef idx="0">
            <a:schemeClr val="accent1"/>
          </a:fillRef>
          <a:effectRef idx="1">
            <a:schemeClr val="accent1"/>
          </a:effectRef>
          <a:fontRef idx="minor">
            <a:schemeClr val="tx1"/>
          </a:fontRef>
        </p:style>
      </p:cxnSp>
      <p:pic>
        <p:nvPicPr>
          <p:cNvPr id="13" name="Picture 12"/>
          <p:cNvPicPr/>
          <p:nvPr/>
        </p:nvPicPr>
        <p:blipFill>
          <a:blip r:embed="rId2">
            <a:extLst>
              <a:ext uri="{28A0092B-C50C-407E-A947-70E740481C1C}">
                <a14:useLocalDpi xmlns:a14="http://schemas.microsoft.com/office/drawing/2010/main" val="0"/>
              </a:ext>
            </a:extLst>
          </a:blip>
          <a:srcRect/>
          <a:stretch>
            <a:fillRect/>
          </a:stretch>
        </p:blipFill>
        <p:spPr bwMode="auto">
          <a:xfrm>
            <a:off x="7555288" y="33866"/>
            <a:ext cx="353215" cy="461665"/>
          </a:xfrm>
          <a:prstGeom prst="rect">
            <a:avLst/>
          </a:prstGeom>
          <a:noFill/>
          <a:ln>
            <a:noFill/>
          </a:ln>
        </p:spPr>
      </p:pic>
      <p:sp>
        <p:nvSpPr>
          <p:cNvPr id="10" name="TextBox 9"/>
          <p:cNvSpPr txBox="1"/>
          <p:nvPr/>
        </p:nvSpPr>
        <p:spPr>
          <a:xfrm>
            <a:off x="250924" y="10927"/>
            <a:ext cx="4267200" cy="461665"/>
          </a:xfrm>
          <a:prstGeom prst="rect">
            <a:avLst/>
          </a:prstGeom>
          <a:noFill/>
        </p:spPr>
        <p:txBody>
          <a:bodyPr wrap="square" rtlCol="0">
            <a:spAutoFit/>
          </a:bodyPr>
          <a:lstStyle/>
          <a:p>
            <a:pPr algn="r"/>
            <a:r>
              <a:rPr lang="en-US" sz="1200" b="1" dirty="0">
                <a:solidFill>
                  <a:schemeClr val="bg1"/>
                </a:solidFill>
              </a:rPr>
              <a:t>Cardiovascular Prevention &amp; Research Unit</a:t>
            </a:r>
          </a:p>
          <a:p>
            <a:pPr algn="r"/>
            <a:r>
              <a:rPr lang="en-US" sz="1200" dirty="0">
                <a:solidFill>
                  <a:schemeClr val="bg1"/>
                </a:solidFill>
              </a:rPr>
              <a:t>Clinic &amp; Lab of Pathophysiology</a:t>
            </a:r>
          </a:p>
        </p:txBody>
      </p:sp>
      <p:sp>
        <p:nvSpPr>
          <p:cNvPr id="12" name="TextBox 11"/>
          <p:cNvSpPr txBox="1"/>
          <p:nvPr/>
        </p:nvSpPr>
        <p:spPr>
          <a:xfrm>
            <a:off x="4537734" y="16938"/>
            <a:ext cx="2967479" cy="461665"/>
          </a:xfrm>
          <a:prstGeom prst="rect">
            <a:avLst/>
          </a:prstGeom>
          <a:noFill/>
        </p:spPr>
        <p:txBody>
          <a:bodyPr wrap="none" rtlCol="0">
            <a:spAutoFit/>
          </a:bodyPr>
          <a:lstStyle/>
          <a:p>
            <a:r>
              <a:rPr lang="en-US" sz="1200" dirty="0">
                <a:solidFill>
                  <a:schemeClr val="bg1"/>
                </a:solidFill>
              </a:rPr>
              <a:t>Dep. of Medicine - School of Health Sciences</a:t>
            </a:r>
          </a:p>
          <a:p>
            <a:r>
              <a:rPr lang="en-US" sz="1200" dirty="0">
                <a:solidFill>
                  <a:schemeClr val="bg1"/>
                </a:solidFill>
              </a:rPr>
              <a:t>National &amp; Kapodistrian University of Athens</a:t>
            </a:r>
          </a:p>
        </p:txBody>
      </p:sp>
      <p:sp>
        <p:nvSpPr>
          <p:cNvPr id="9" name="TextBox 8">
            <a:extLst>
              <a:ext uri="{FF2B5EF4-FFF2-40B4-BE49-F238E27FC236}">
                <a16:creationId xmlns:a16="http://schemas.microsoft.com/office/drawing/2014/main" id="{80D0A2E7-0A29-194C-974E-21D366298EE1}"/>
              </a:ext>
            </a:extLst>
          </p:cNvPr>
          <p:cNvSpPr txBox="1"/>
          <p:nvPr/>
        </p:nvSpPr>
        <p:spPr>
          <a:xfrm>
            <a:off x="19783" y="1521341"/>
            <a:ext cx="9124217" cy="707886"/>
          </a:xfrm>
          <a:prstGeom prst="rect">
            <a:avLst/>
          </a:prstGeom>
          <a:solidFill>
            <a:schemeClr val="tx1"/>
          </a:solidFill>
          <a:ln w="25400">
            <a:noFill/>
          </a:ln>
        </p:spPr>
        <p:txBody>
          <a:bodyPr wrap="square" rtlCol="0">
            <a:spAutoFit/>
          </a:bodyPr>
          <a:lstStyle/>
          <a:p>
            <a:r>
              <a:rPr lang="en-GR" sz="2000" dirty="0">
                <a:solidFill>
                  <a:schemeClr val="bg1"/>
                </a:solidFill>
              </a:rPr>
              <a:t>Small vessel disease (SVD) / Cerebral SVD / Pathogenesis - pathophysiology / Heamodyncamic factors &amp; vascular mechanics / </a:t>
            </a:r>
            <a:r>
              <a:rPr lang="en-GR" sz="2000" dirty="0">
                <a:solidFill>
                  <a:srgbClr val="00B0F0"/>
                </a:solidFill>
              </a:rPr>
              <a:t>Depression</a:t>
            </a:r>
          </a:p>
        </p:txBody>
      </p:sp>
    </p:spTree>
    <p:extLst>
      <p:ext uri="{BB962C8B-B14F-4D97-AF65-F5344CB8AC3E}">
        <p14:creationId xmlns:p14="http://schemas.microsoft.com/office/powerpoint/2010/main" val="327632050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2766786"/>
            <a:ext cx="9144000" cy="3155058"/>
          </a:xfrm>
          <a:prstGeom prst="rect">
            <a:avLst/>
          </a:prstGeom>
        </p:spPr>
      </p:pic>
      <p:sp>
        <p:nvSpPr>
          <p:cNvPr id="16" name="TextBox 15"/>
          <p:cNvSpPr txBox="1"/>
          <p:nvPr/>
        </p:nvSpPr>
        <p:spPr>
          <a:xfrm>
            <a:off x="6280148" y="1147237"/>
            <a:ext cx="2874279" cy="307777"/>
          </a:xfrm>
          <a:prstGeom prst="rect">
            <a:avLst/>
          </a:prstGeom>
          <a:noFill/>
        </p:spPr>
        <p:txBody>
          <a:bodyPr wrap="none" rtlCol="0">
            <a:spAutoFit/>
          </a:bodyPr>
          <a:lstStyle/>
          <a:p>
            <a:r>
              <a:rPr lang="en-US" sz="1400" i="1" dirty="0">
                <a:solidFill>
                  <a:schemeClr val="bg1"/>
                </a:solidFill>
              </a:rPr>
              <a:t>van Sloten et al. J Psych Neurol 2016</a:t>
            </a:r>
          </a:p>
        </p:txBody>
      </p:sp>
      <p:cxnSp>
        <p:nvCxnSpPr>
          <p:cNvPr id="10" name="Straight Connector 9">
            <a:extLst>
              <a:ext uri="{FF2B5EF4-FFF2-40B4-BE49-F238E27FC236}">
                <a16:creationId xmlns:a16="http://schemas.microsoft.com/office/drawing/2014/main" id="{A742A022-6CC7-0E42-805E-6477C0E088F6}"/>
              </a:ext>
            </a:extLst>
          </p:cNvPr>
          <p:cNvCxnSpPr>
            <a:cxnSpLocks/>
          </p:cNvCxnSpPr>
          <p:nvPr/>
        </p:nvCxnSpPr>
        <p:spPr>
          <a:xfrm>
            <a:off x="4524535" y="33866"/>
            <a:ext cx="2689" cy="438726"/>
          </a:xfrm>
          <a:prstGeom prst="line">
            <a:avLst/>
          </a:prstGeom>
          <a:ln w="3810">
            <a:solidFill>
              <a:schemeClr val="bg1"/>
            </a:solidFill>
          </a:ln>
        </p:spPr>
        <p:style>
          <a:lnRef idx="2">
            <a:schemeClr val="accent1"/>
          </a:lnRef>
          <a:fillRef idx="0">
            <a:schemeClr val="accent1"/>
          </a:fillRef>
          <a:effectRef idx="1">
            <a:schemeClr val="accent1"/>
          </a:effectRef>
          <a:fontRef idx="minor">
            <a:schemeClr val="tx1"/>
          </a:fontRef>
        </p:style>
      </p:cxnSp>
      <p:pic>
        <p:nvPicPr>
          <p:cNvPr id="12" name="Picture 11">
            <a:extLst>
              <a:ext uri="{FF2B5EF4-FFF2-40B4-BE49-F238E27FC236}">
                <a16:creationId xmlns:a16="http://schemas.microsoft.com/office/drawing/2014/main" id="{9362856A-C89B-D546-B9C3-39B3245CC66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555288" y="33866"/>
            <a:ext cx="353215" cy="461665"/>
          </a:xfrm>
          <a:prstGeom prst="rect">
            <a:avLst/>
          </a:prstGeom>
          <a:noFill/>
          <a:ln>
            <a:noFill/>
          </a:ln>
        </p:spPr>
      </p:pic>
      <p:sp>
        <p:nvSpPr>
          <p:cNvPr id="17" name="TextBox 16">
            <a:extLst>
              <a:ext uri="{FF2B5EF4-FFF2-40B4-BE49-F238E27FC236}">
                <a16:creationId xmlns:a16="http://schemas.microsoft.com/office/drawing/2014/main" id="{A1D01093-5423-8C45-833B-1D6C3C3B968A}"/>
              </a:ext>
            </a:extLst>
          </p:cNvPr>
          <p:cNvSpPr txBox="1"/>
          <p:nvPr/>
        </p:nvSpPr>
        <p:spPr>
          <a:xfrm>
            <a:off x="250924" y="10927"/>
            <a:ext cx="4267200" cy="461665"/>
          </a:xfrm>
          <a:prstGeom prst="rect">
            <a:avLst/>
          </a:prstGeom>
          <a:noFill/>
        </p:spPr>
        <p:txBody>
          <a:bodyPr wrap="square" rtlCol="0">
            <a:spAutoFit/>
          </a:bodyPr>
          <a:lstStyle/>
          <a:p>
            <a:pPr algn="r"/>
            <a:r>
              <a:rPr lang="en-US" sz="1200" b="1" dirty="0">
                <a:solidFill>
                  <a:schemeClr val="bg1"/>
                </a:solidFill>
              </a:rPr>
              <a:t>Cardiovascular Prevention &amp; Research Unit</a:t>
            </a:r>
          </a:p>
          <a:p>
            <a:pPr algn="r"/>
            <a:r>
              <a:rPr lang="en-US" sz="1200" dirty="0">
                <a:solidFill>
                  <a:schemeClr val="bg1"/>
                </a:solidFill>
              </a:rPr>
              <a:t>Clinic &amp; Lab of Pathophysiology</a:t>
            </a:r>
          </a:p>
        </p:txBody>
      </p:sp>
      <p:sp>
        <p:nvSpPr>
          <p:cNvPr id="20" name="TextBox 19">
            <a:extLst>
              <a:ext uri="{FF2B5EF4-FFF2-40B4-BE49-F238E27FC236}">
                <a16:creationId xmlns:a16="http://schemas.microsoft.com/office/drawing/2014/main" id="{8F3A1EA4-9FC6-8040-A267-0ECE902F3C77}"/>
              </a:ext>
            </a:extLst>
          </p:cNvPr>
          <p:cNvSpPr txBox="1"/>
          <p:nvPr/>
        </p:nvSpPr>
        <p:spPr>
          <a:xfrm>
            <a:off x="4537734" y="16938"/>
            <a:ext cx="2967479" cy="461665"/>
          </a:xfrm>
          <a:prstGeom prst="rect">
            <a:avLst/>
          </a:prstGeom>
          <a:noFill/>
        </p:spPr>
        <p:txBody>
          <a:bodyPr wrap="none" rtlCol="0">
            <a:spAutoFit/>
          </a:bodyPr>
          <a:lstStyle/>
          <a:p>
            <a:r>
              <a:rPr lang="en-US" sz="1200" dirty="0">
                <a:solidFill>
                  <a:schemeClr val="bg1"/>
                </a:solidFill>
              </a:rPr>
              <a:t>Dep. of Medicine - School of Health Sciences</a:t>
            </a:r>
          </a:p>
          <a:p>
            <a:r>
              <a:rPr lang="en-US" sz="1200" dirty="0">
                <a:solidFill>
                  <a:schemeClr val="bg1"/>
                </a:solidFill>
              </a:rPr>
              <a:t>National &amp; Kapodistrian University of Athens</a:t>
            </a:r>
          </a:p>
        </p:txBody>
      </p:sp>
      <p:sp>
        <p:nvSpPr>
          <p:cNvPr id="21" name="TextBox 20">
            <a:extLst>
              <a:ext uri="{FF2B5EF4-FFF2-40B4-BE49-F238E27FC236}">
                <a16:creationId xmlns:a16="http://schemas.microsoft.com/office/drawing/2014/main" id="{8D69FA08-E63B-1143-BCC9-12FB6B89FFEB}"/>
              </a:ext>
            </a:extLst>
          </p:cNvPr>
          <p:cNvSpPr txBox="1"/>
          <p:nvPr/>
        </p:nvSpPr>
        <p:spPr>
          <a:xfrm>
            <a:off x="19783" y="1521341"/>
            <a:ext cx="9124217" cy="707886"/>
          </a:xfrm>
          <a:prstGeom prst="rect">
            <a:avLst/>
          </a:prstGeom>
          <a:solidFill>
            <a:schemeClr val="tx1"/>
          </a:solidFill>
          <a:ln w="25400">
            <a:noFill/>
          </a:ln>
        </p:spPr>
        <p:txBody>
          <a:bodyPr wrap="square" rtlCol="0">
            <a:spAutoFit/>
          </a:bodyPr>
          <a:lstStyle/>
          <a:p>
            <a:r>
              <a:rPr lang="en-GR" sz="2000" dirty="0">
                <a:solidFill>
                  <a:schemeClr val="bg1"/>
                </a:solidFill>
              </a:rPr>
              <a:t>Small vessel disease (SVD) / Cerebral SVD / Pathogenesis - pathophysiology / Heamodyncamic factors &amp; vascular mechanics / </a:t>
            </a:r>
            <a:r>
              <a:rPr lang="en-GR" sz="2000" dirty="0">
                <a:solidFill>
                  <a:srgbClr val="00B0F0"/>
                </a:solidFill>
              </a:rPr>
              <a:t>Depression</a:t>
            </a:r>
          </a:p>
        </p:txBody>
      </p:sp>
    </p:spTree>
    <p:extLst>
      <p:ext uri="{BB962C8B-B14F-4D97-AF65-F5344CB8AC3E}">
        <p14:creationId xmlns:p14="http://schemas.microsoft.com/office/powerpoint/2010/main" val="42648925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313551"/>
            <a:ext cx="9144000" cy="4394903"/>
          </a:xfrm>
          <a:prstGeom prst="rect">
            <a:avLst/>
          </a:prstGeom>
          <a:solidFill>
            <a:schemeClr val="tx1"/>
          </a:solidFill>
        </p:spPr>
      </p:pic>
      <p:sp>
        <p:nvSpPr>
          <p:cNvPr id="16" name="TextBox 15"/>
          <p:cNvSpPr txBox="1"/>
          <p:nvPr/>
        </p:nvSpPr>
        <p:spPr>
          <a:xfrm>
            <a:off x="6280148" y="1147237"/>
            <a:ext cx="2874279" cy="307777"/>
          </a:xfrm>
          <a:prstGeom prst="rect">
            <a:avLst/>
          </a:prstGeom>
          <a:solidFill>
            <a:schemeClr val="tx1"/>
          </a:solidFill>
        </p:spPr>
        <p:txBody>
          <a:bodyPr wrap="none" rtlCol="0">
            <a:spAutoFit/>
          </a:bodyPr>
          <a:lstStyle/>
          <a:p>
            <a:r>
              <a:rPr lang="en-US" sz="1400" i="1" dirty="0">
                <a:solidFill>
                  <a:schemeClr val="bg1"/>
                </a:solidFill>
              </a:rPr>
              <a:t>van Sloten et al. J Psych Neurol 2016</a:t>
            </a:r>
          </a:p>
        </p:txBody>
      </p:sp>
      <p:cxnSp>
        <p:nvCxnSpPr>
          <p:cNvPr id="10" name="Straight Connector 9">
            <a:extLst>
              <a:ext uri="{FF2B5EF4-FFF2-40B4-BE49-F238E27FC236}">
                <a16:creationId xmlns:a16="http://schemas.microsoft.com/office/drawing/2014/main" id="{AE102A66-2275-9649-9BD6-F97EBF88C21B}"/>
              </a:ext>
            </a:extLst>
          </p:cNvPr>
          <p:cNvCxnSpPr>
            <a:cxnSpLocks/>
          </p:cNvCxnSpPr>
          <p:nvPr/>
        </p:nvCxnSpPr>
        <p:spPr>
          <a:xfrm>
            <a:off x="4535045" y="33866"/>
            <a:ext cx="2689" cy="438726"/>
          </a:xfrm>
          <a:prstGeom prst="line">
            <a:avLst/>
          </a:prstGeom>
          <a:ln w="3810">
            <a:solidFill>
              <a:schemeClr val="bg1"/>
            </a:solidFill>
          </a:ln>
        </p:spPr>
        <p:style>
          <a:lnRef idx="2">
            <a:schemeClr val="accent1"/>
          </a:lnRef>
          <a:fillRef idx="0">
            <a:schemeClr val="accent1"/>
          </a:fillRef>
          <a:effectRef idx="1">
            <a:schemeClr val="accent1"/>
          </a:effectRef>
          <a:fontRef idx="minor">
            <a:schemeClr val="tx1"/>
          </a:fontRef>
        </p:style>
      </p:cxnSp>
      <p:pic>
        <p:nvPicPr>
          <p:cNvPr id="12" name="Picture 11">
            <a:extLst>
              <a:ext uri="{FF2B5EF4-FFF2-40B4-BE49-F238E27FC236}">
                <a16:creationId xmlns:a16="http://schemas.microsoft.com/office/drawing/2014/main" id="{BA24CC80-B680-9343-AC73-1E5DBB33D4F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555288" y="33866"/>
            <a:ext cx="353215" cy="461665"/>
          </a:xfrm>
          <a:prstGeom prst="rect">
            <a:avLst/>
          </a:prstGeom>
          <a:solidFill>
            <a:schemeClr val="tx1"/>
          </a:solidFill>
          <a:ln>
            <a:noFill/>
          </a:ln>
        </p:spPr>
      </p:pic>
      <p:sp>
        <p:nvSpPr>
          <p:cNvPr id="17" name="TextBox 16">
            <a:extLst>
              <a:ext uri="{FF2B5EF4-FFF2-40B4-BE49-F238E27FC236}">
                <a16:creationId xmlns:a16="http://schemas.microsoft.com/office/drawing/2014/main" id="{58A57328-2243-6B46-82EF-95C6F0FC65EF}"/>
              </a:ext>
            </a:extLst>
          </p:cNvPr>
          <p:cNvSpPr txBox="1"/>
          <p:nvPr/>
        </p:nvSpPr>
        <p:spPr>
          <a:xfrm>
            <a:off x="250924" y="10927"/>
            <a:ext cx="4267200" cy="461665"/>
          </a:xfrm>
          <a:prstGeom prst="rect">
            <a:avLst/>
          </a:prstGeom>
          <a:solidFill>
            <a:schemeClr val="tx1"/>
          </a:solidFill>
        </p:spPr>
        <p:txBody>
          <a:bodyPr wrap="square" rtlCol="0">
            <a:spAutoFit/>
          </a:bodyPr>
          <a:lstStyle/>
          <a:p>
            <a:pPr algn="r"/>
            <a:r>
              <a:rPr lang="en-US" sz="1200" b="1" dirty="0">
                <a:solidFill>
                  <a:schemeClr val="bg1"/>
                </a:solidFill>
              </a:rPr>
              <a:t>Cardiovascular Prevention &amp; Research Unit</a:t>
            </a:r>
          </a:p>
          <a:p>
            <a:pPr algn="r"/>
            <a:r>
              <a:rPr lang="en-US" sz="1200" dirty="0">
                <a:solidFill>
                  <a:schemeClr val="bg1"/>
                </a:solidFill>
              </a:rPr>
              <a:t>Clinic &amp; Lab of Pathophysiology</a:t>
            </a:r>
          </a:p>
        </p:txBody>
      </p:sp>
      <p:sp>
        <p:nvSpPr>
          <p:cNvPr id="20" name="TextBox 19">
            <a:extLst>
              <a:ext uri="{FF2B5EF4-FFF2-40B4-BE49-F238E27FC236}">
                <a16:creationId xmlns:a16="http://schemas.microsoft.com/office/drawing/2014/main" id="{7FA16524-80C2-4C4C-8B79-35597F3BE3B8}"/>
              </a:ext>
            </a:extLst>
          </p:cNvPr>
          <p:cNvSpPr txBox="1"/>
          <p:nvPr/>
        </p:nvSpPr>
        <p:spPr>
          <a:xfrm>
            <a:off x="4537734" y="16938"/>
            <a:ext cx="2967479" cy="461665"/>
          </a:xfrm>
          <a:prstGeom prst="rect">
            <a:avLst/>
          </a:prstGeom>
          <a:solidFill>
            <a:schemeClr val="tx1"/>
          </a:solidFill>
        </p:spPr>
        <p:txBody>
          <a:bodyPr wrap="none" rtlCol="0">
            <a:spAutoFit/>
          </a:bodyPr>
          <a:lstStyle/>
          <a:p>
            <a:r>
              <a:rPr lang="en-US" sz="1200" dirty="0">
                <a:solidFill>
                  <a:schemeClr val="bg1"/>
                </a:solidFill>
              </a:rPr>
              <a:t>Dep. of Medicine - School of Health Sciences</a:t>
            </a:r>
          </a:p>
          <a:p>
            <a:r>
              <a:rPr lang="en-US" sz="1200" dirty="0">
                <a:solidFill>
                  <a:schemeClr val="bg1"/>
                </a:solidFill>
              </a:rPr>
              <a:t>National &amp; Kapodistrian University of Athens</a:t>
            </a:r>
          </a:p>
        </p:txBody>
      </p:sp>
      <p:sp>
        <p:nvSpPr>
          <p:cNvPr id="21" name="TextBox 20">
            <a:extLst>
              <a:ext uri="{FF2B5EF4-FFF2-40B4-BE49-F238E27FC236}">
                <a16:creationId xmlns:a16="http://schemas.microsoft.com/office/drawing/2014/main" id="{64F73DA1-8568-A540-8E49-B77357CCE956}"/>
              </a:ext>
            </a:extLst>
          </p:cNvPr>
          <p:cNvSpPr txBox="1"/>
          <p:nvPr/>
        </p:nvSpPr>
        <p:spPr>
          <a:xfrm>
            <a:off x="19783" y="1521341"/>
            <a:ext cx="9124217" cy="707886"/>
          </a:xfrm>
          <a:prstGeom prst="rect">
            <a:avLst/>
          </a:prstGeom>
          <a:solidFill>
            <a:schemeClr val="tx1"/>
          </a:solidFill>
          <a:ln w="25400">
            <a:noFill/>
          </a:ln>
        </p:spPr>
        <p:txBody>
          <a:bodyPr wrap="square" rtlCol="0">
            <a:spAutoFit/>
          </a:bodyPr>
          <a:lstStyle/>
          <a:p>
            <a:r>
              <a:rPr lang="en-GR" sz="2000" dirty="0">
                <a:solidFill>
                  <a:schemeClr val="bg1"/>
                </a:solidFill>
              </a:rPr>
              <a:t>Small vessel disease (SVD) / Cerebral SVD / Pathogenesis - pathophysiology / Heamodyncamic factors &amp; vascular mechanics / </a:t>
            </a:r>
            <a:r>
              <a:rPr lang="en-GR" sz="2000" dirty="0">
                <a:solidFill>
                  <a:srgbClr val="00B0F0"/>
                </a:solidFill>
              </a:rPr>
              <a:t>Depression</a:t>
            </a:r>
          </a:p>
        </p:txBody>
      </p:sp>
      <p:cxnSp>
        <p:nvCxnSpPr>
          <p:cNvPr id="23" name="Straight Connector 22">
            <a:extLst>
              <a:ext uri="{FF2B5EF4-FFF2-40B4-BE49-F238E27FC236}">
                <a16:creationId xmlns:a16="http://schemas.microsoft.com/office/drawing/2014/main" id="{6E245DEE-3D12-8347-BAD0-7F2C12B2FEF8}"/>
              </a:ext>
            </a:extLst>
          </p:cNvPr>
          <p:cNvCxnSpPr>
            <a:cxnSpLocks/>
          </p:cNvCxnSpPr>
          <p:nvPr/>
        </p:nvCxnSpPr>
        <p:spPr>
          <a:xfrm>
            <a:off x="4529794" y="39123"/>
            <a:ext cx="2689" cy="438726"/>
          </a:xfrm>
          <a:prstGeom prst="line">
            <a:avLst/>
          </a:prstGeom>
          <a:ln w="381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665125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4" name="TextBox 13"/>
          <p:cNvSpPr txBox="1"/>
          <p:nvPr/>
        </p:nvSpPr>
        <p:spPr>
          <a:xfrm>
            <a:off x="7555288" y="6616283"/>
            <a:ext cx="1539329" cy="246221"/>
          </a:xfrm>
          <a:prstGeom prst="rect">
            <a:avLst/>
          </a:prstGeom>
          <a:noFill/>
        </p:spPr>
        <p:txBody>
          <a:bodyPr wrap="none" rtlCol="0">
            <a:spAutoFit/>
          </a:bodyPr>
          <a:lstStyle/>
          <a:p>
            <a:pPr algn="ctr"/>
            <a:r>
              <a:rPr lang="en-US" sz="1000" dirty="0">
                <a:solidFill>
                  <a:schemeClr val="tx2">
                    <a:lumMod val="75000"/>
                  </a:schemeClr>
                </a:solidFill>
              </a:rPr>
              <a:t>© Athanase D Protogerou</a:t>
            </a:r>
          </a:p>
        </p:txBody>
      </p:sp>
      <p:sp>
        <p:nvSpPr>
          <p:cNvPr id="2" name="Rectangle 1"/>
          <p:cNvSpPr/>
          <p:nvPr/>
        </p:nvSpPr>
        <p:spPr>
          <a:xfrm>
            <a:off x="287886" y="2760132"/>
            <a:ext cx="3251187" cy="1625608"/>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dirty="0"/>
          </a:p>
          <a:p>
            <a:pPr algn="ctr"/>
            <a:endParaRPr lang="en-US" sz="2800" dirty="0"/>
          </a:p>
          <a:p>
            <a:pPr algn="ctr"/>
            <a:r>
              <a:rPr lang="en-US" sz="2800" dirty="0"/>
              <a:t>MACRO - circulation</a:t>
            </a:r>
          </a:p>
          <a:p>
            <a:pPr algn="ctr"/>
            <a:endParaRPr lang="en-US" sz="2800" dirty="0"/>
          </a:p>
          <a:p>
            <a:pPr algn="ctr"/>
            <a:endParaRPr lang="en-US" sz="2800" dirty="0"/>
          </a:p>
        </p:txBody>
      </p:sp>
      <p:sp>
        <p:nvSpPr>
          <p:cNvPr id="16" name="Rectangle 15"/>
          <p:cNvSpPr/>
          <p:nvPr/>
        </p:nvSpPr>
        <p:spPr>
          <a:xfrm>
            <a:off x="5603379" y="2743197"/>
            <a:ext cx="3252753" cy="1625608"/>
          </a:xfrm>
          <a:prstGeom prst="rect">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dirty="0"/>
          </a:p>
          <a:p>
            <a:pPr algn="ctr"/>
            <a:endParaRPr lang="en-US" sz="2800" dirty="0"/>
          </a:p>
          <a:p>
            <a:pPr algn="ctr"/>
            <a:r>
              <a:rPr lang="en-US" sz="2800" dirty="0"/>
              <a:t>MICRO - circulation</a:t>
            </a:r>
          </a:p>
          <a:p>
            <a:pPr algn="ctr"/>
            <a:endParaRPr lang="en-US" sz="2800" dirty="0"/>
          </a:p>
          <a:p>
            <a:pPr algn="ctr"/>
            <a:endParaRPr lang="en-US" sz="2800" dirty="0"/>
          </a:p>
        </p:txBody>
      </p:sp>
      <p:sp>
        <p:nvSpPr>
          <p:cNvPr id="5" name="Right Arrow 4"/>
          <p:cNvSpPr/>
          <p:nvPr/>
        </p:nvSpPr>
        <p:spPr>
          <a:xfrm>
            <a:off x="4182141" y="2929475"/>
            <a:ext cx="978408" cy="484632"/>
          </a:xfrm>
          <a:prstGeom prst="rightArrow">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ight Arrow 16"/>
          <p:cNvSpPr/>
          <p:nvPr/>
        </p:nvSpPr>
        <p:spPr>
          <a:xfrm rot="10800000">
            <a:off x="4063613" y="3522133"/>
            <a:ext cx="978408" cy="484632"/>
          </a:xfrm>
          <a:prstGeom prst="rightArrow">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Block Arc 5"/>
          <p:cNvSpPr/>
          <p:nvPr/>
        </p:nvSpPr>
        <p:spPr>
          <a:xfrm>
            <a:off x="2726277" y="1684872"/>
            <a:ext cx="3674532" cy="2015061"/>
          </a:xfrm>
          <a:prstGeom prst="blockArc">
            <a:avLst>
              <a:gd name="adj1" fmla="val 10733899"/>
              <a:gd name="adj2" fmla="val 0"/>
              <a:gd name="adj3" fmla="val 25000"/>
            </a:avLst>
          </a:prstGeom>
          <a:solidFill>
            <a:schemeClr val="accent2"/>
          </a:solidFill>
        </p:spPr>
        <p:style>
          <a:lnRef idx="1">
            <a:schemeClr val="accent1"/>
          </a:lnRef>
          <a:fillRef idx="3">
            <a:schemeClr val="accent1"/>
          </a:fillRef>
          <a:effectRef idx="2">
            <a:schemeClr val="accent1"/>
          </a:effectRef>
          <a:fontRef idx="minor">
            <a:schemeClr val="lt1"/>
          </a:fontRef>
        </p:style>
        <p:txBody>
          <a:bodyPr vert="horz" wrap="square" rtlCol="0" anchor="ctr">
            <a:normAutofit/>
          </a:bodyPr>
          <a:lstStyle/>
          <a:p>
            <a:pPr algn="dist"/>
            <a:r>
              <a:rPr lang="en-US" b="1" dirty="0">
                <a:solidFill>
                  <a:schemeClr val="tx1"/>
                </a:solidFill>
              </a:rPr>
              <a:t>COUPLING &amp; cross-talk</a:t>
            </a:r>
          </a:p>
        </p:txBody>
      </p:sp>
      <p:sp>
        <p:nvSpPr>
          <p:cNvPr id="7" name="TextBox 6"/>
          <p:cNvSpPr txBox="1"/>
          <p:nvPr/>
        </p:nvSpPr>
        <p:spPr>
          <a:xfrm>
            <a:off x="5588027" y="4402671"/>
            <a:ext cx="3544560" cy="1569660"/>
          </a:xfrm>
          <a:prstGeom prst="rect">
            <a:avLst/>
          </a:prstGeom>
          <a:noFill/>
        </p:spPr>
        <p:txBody>
          <a:bodyPr wrap="none" rtlCol="0">
            <a:spAutoFit/>
          </a:bodyPr>
          <a:lstStyle/>
          <a:p>
            <a:pPr marL="342900" indent="-342900">
              <a:buFont typeface="Wingdings" charset="2"/>
              <a:buChar char="u"/>
            </a:pPr>
            <a:r>
              <a:rPr lang="en-US" sz="2400" dirty="0"/>
              <a:t>Cerebrovascular disease</a:t>
            </a:r>
          </a:p>
          <a:p>
            <a:pPr marL="800100" lvl="1" indent="-342900">
              <a:buFont typeface="Courier New"/>
              <a:buChar char="o"/>
            </a:pPr>
            <a:r>
              <a:rPr lang="en-US" sz="2400" dirty="0"/>
              <a:t>Stroke</a:t>
            </a:r>
          </a:p>
          <a:p>
            <a:pPr marL="800100" lvl="1" indent="-342900">
              <a:buFont typeface="Courier New"/>
              <a:buChar char="o"/>
            </a:pPr>
            <a:r>
              <a:rPr lang="en-US" sz="2400" dirty="0"/>
              <a:t>Dementia</a:t>
            </a:r>
          </a:p>
          <a:p>
            <a:pPr marL="800100" lvl="1" indent="-342900">
              <a:buFont typeface="Courier New"/>
              <a:buChar char="o"/>
            </a:pPr>
            <a:r>
              <a:rPr lang="en-US" sz="2400" dirty="0"/>
              <a:t>Retinal disease</a:t>
            </a:r>
          </a:p>
        </p:txBody>
      </p:sp>
      <p:sp>
        <p:nvSpPr>
          <p:cNvPr id="18" name="TextBox 17"/>
          <p:cNvSpPr txBox="1"/>
          <p:nvPr/>
        </p:nvSpPr>
        <p:spPr>
          <a:xfrm>
            <a:off x="237202" y="4419607"/>
            <a:ext cx="4326826" cy="1200328"/>
          </a:xfrm>
          <a:prstGeom prst="rect">
            <a:avLst/>
          </a:prstGeom>
          <a:noFill/>
        </p:spPr>
        <p:txBody>
          <a:bodyPr wrap="none" rtlCol="0">
            <a:spAutoFit/>
          </a:bodyPr>
          <a:lstStyle/>
          <a:p>
            <a:pPr marL="342900" indent="-342900">
              <a:buFont typeface="Wingdings" charset="2"/>
              <a:buChar char="u"/>
            </a:pPr>
            <a:r>
              <a:rPr lang="en-US" sz="2400" dirty="0"/>
              <a:t>Types of vascular disease</a:t>
            </a:r>
          </a:p>
          <a:p>
            <a:pPr marL="800100" lvl="1" indent="-342900">
              <a:buFont typeface="Courier New"/>
              <a:buChar char="o"/>
            </a:pPr>
            <a:r>
              <a:rPr lang="en-US" sz="2400" dirty="0"/>
              <a:t>Atheromatosis</a:t>
            </a:r>
          </a:p>
          <a:p>
            <a:pPr marL="800100" lvl="1" indent="-342900">
              <a:buFont typeface="Courier New"/>
              <a:buChar char="o"/>
            </a:pPr>
            <a:r>
              <a:rPr lang="en-US" sz="2400" dirty="0"/>
              <a:t>Arteriosclerosis (stiffening)</a:t>
            </a:r>
          </a:p>
        </p:txBody>
      </p:sp>
      <p:sp>
        <p:nvSpPr>
          <p:cNvPr id="3" name="TextBox 2"/>
          <p:cNvSpPr txBox="1"/>
          <p:nvPr/>
        </p:nvSpPr>
        <p:spPr>
          <a:xfrm>
            <a:off x="3719733" y="1762461"/>
            <a:ext cx="1754507" cy="1200329"/>
          </a:xfrm>
          <a:prstGeom prst="rect">
            <a:avLst/>
          </a:prstGeom>
          <a:solidFill>
            <a:srgbClr val="FF0000"/>
          </a:solidFill>
        </p:spPr>
        <p:txBody>
          <a:bodyPr wrap="none" rtlCol="0">
            <a:spAutoFit/>
          </a:bodyPr>
          <a:lstStyle/>
          <a:p>
            <a:pPr algn="ctr"/>
            <a:r>
              <a:rPr lang="en-US" b="1" dirty="0">
                <a:solidFill>
                  <a:schemeClr val="bg1"/>
                </a:solidFill>
              </a:rPr>
              <a:t>INCREASED </a:t>
            </a:r>
          </a:p>
          <a:p>
            <a:pPr algn="ctr"/>
            <a:endParaRPr lang="en-US" b="1" dirty="0">
              <a:solidFill>
                <a:schemeClr val="bg1"/>
              </a:solidFill>
            </a:endParaRPr>
          </a:p>
          <a:p>
            <a:pPr algn="ctr"/>
            <a:r>
              <a:rPr lang="en-US" b="1" dirty="0">
                <a:solidFill>
                  <a:schemeClr val="bg1"/>
                </a:solidFill>
              </a:rPr>
              <a:t>Pulsatility</a:t>
            </a:r>
          </a:p>
          <a:p>
            <a:pPr algn="ctr"/>
            <a:r>
              <a:rPr lang="en-US" b="1" dirty="0">
                <a:solidFill>
                  <a:schemeClr val="bg1"/>
                </a:solidFill>
              </a:rPr>
              <a:t>Arterial stiffness</a:t>
            </a:r>
          </a:p>
        </p:txBody>
      </p:sp>
      <p:sp>
        <p:nvSpPr>
          <p:cNvPr id="19" name="TextBox 18"/>
          <p:cNvSpPr txBox="1"/>
          <p:nvPr/>
        </p:nvSpPr>
        <p:spPr>
          <a:xfrm>
            <a:off x="2717516" y="3959526"/>
            <a:ext cx="3826689" cy="1477328"/>
          </a:xfrm>
          <a:prstGeom prst="rect">
            <a:avLst/>
          </a:prstGeom>
          <a:solidFill>
            <a:schemeClr val="accent3"/>
          </a:solidFill>
        </p:spPr>
        <p:txBody>
          <a:bodyPr wrap="none" rtlCol="0">
            <a:spAutoFit/>
          </a:bodyPr>
          <a:lstStyle/>
          <a:p>
            <a:pPr algn="ctr"/>
            <a:r>
              <a:rPr lang="en-US" b="1" dirty="0">
                <a:solidFill>
                  <a:schemeClr val="bg1"/>
                </a:solidFill>
              </a:rPr>
              <a:t>INCREASED </a:t>
            </a:r>
          </a:p>
          <a:p>
            <a:pPr algn="ctr"/>
            <a:endParaRPr lang="en-US" b="1" dirty="0">
              <a:solidFill>
                <a:schemeClr val="bg1"/>
              </a:solidFill>
            </a:endParaRPr>
          </a:p>
          <a:p>
            <a:pPr algn="ctr"/>
            <a:r>
              <a:rPr lang="en-US" b="1" dirty="0">
                <a:solidFill>
                  <a:schemeClr val="bg1"/>
                </a:solidFill>
              </a:rPr>
              <a:t>Pressure Wave Reflections</a:t>
            </a:r>
          </a:p>
          <a:p>
            <a:pPr algn="ctr"/>
            <a:r>
              <a:rPr lang="en-US" b="1" dirty="0">
                <a:solidFill>
                  <a:schemeClr val="bg1"/>
                </a:solidFill>
              </a:rPr>
              <a:t>Stiffness Gradient Attenuation Theory</a:t>
            </a:r>
          </a:p>
          <a:p>
            <a:pPr algn="ctr"/>
            <a:endParaRPr lang="en-US" b="1" dirty="0">
              <a:solidFill>
                <a:schemeClr val="bg1"/>
              </a:solidFill>
            </a:endParaRPr>
          </a:p>
        </p:txBody>
      </p:sp>
      <p:pic>
        <p:nvPicPr>
          <p:cNvPr id="24" name="Picture 23">
            <a:extLst>
              <a:ext uri="{FF2B5EF4-FFF2-40B4-BE49-F238E27FC236}">
                <a16:creationId xmlns:a16="http://schemas.microsoft.com/office/drawing/2014/main" id="{A647B49E-5792-9646-800E-789B554B673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555288" y="33866"/>
            <a:ext cx="353215" cy="461665"/>
          </a:xfrm>
          <a:prstGeom prst="rect">
            <a:avLst/>
          </a:prstGeom>
          <a:noFill/>
          <a:ln>
            <a:noFill/>
          </a:ln>
        </p:spPr>
      </p:pic>
      <p:sp>
        <p:nvSpPr>
          <p:cNvPr id="25" name="TextBox 24">
            <a:extLst>
              <a:ext uri="{FF2B5EF4-FFF2-40B4-BE49-F238E27FC236}">
                <a16:creationId xmlns:a16="http://schemas.microsoft.com/office/drawing/2014/main" id="{32172C98-D877-7B48-8332-DFFDFB62F98E}"/>
              </a:ext>
            </a:extLst>
          </p:cNvPr>
          <p:cNvSpPr txBox="1"/>
          <p:nvPr/>
        </p:nvSpPr>
        <p:spPr>
          <a:xfrm>
            <a:off x="250924" y="10927"/>
            <a:ext cx="4267200" cy="461665"/>
          </a:xfrm>
          <a:prstGeom prst="rect">
            <a:avLst/>
          </a:prstGeom>
          <a:noFill/>
        </p:spPr>
        <p:txBody>
          <a:bodyPr wrap="square" rtlCol="0">
            <a:spAutoFit/>
          </a:bodyPr>
          <a:lstStyle/>
          <a:p>
            <a:pPr algn="r"/>
            <a:r>
              <a:rPr lang="en-US" sz="1200" b="1" dirty="0">
                <a:solidFill>
                  <a:schemeClr val="bg1"/>
                </a:solidFill>
              </a:rPr>
              <a:t>Cardiovascular Prevention &amp; Research Unit</a:t>
            </a:r>
          </a:p>
          <a:p>
            <a:pPr algn="r"/>
            <a:r>
              <a:rPr lang="en-US" sz="1200" dirty="0">
                <a:solidFill>
                  <a:schemeClr val="bg1"/>
                </a:solidFill>
              </a:rPr>
              <a:t>Clinic &amp; Lab of Pathophysiology</a:t>
            </a:r>
          </a:p>
        </p:txBody>
      </p:sp>
      <p:sp>
        <p:nvSpPr>
          <p:cNvPr id="26" name="TextBox 25">
            <a:extLst>
              <a:ext uri="{FF2B5EF4-FFF2-40B4-BE49-F238E27FC236}">
                <a16:creationId xmlns:a16="http://schemas.microsoft.com/office/drawing/2014/main" id="{8F1C80D0-3112-4C47-AC72-82FB47FC5EF9}"/>
              </a:ext>
            </a:extLst>
          </p:cNvPr>
          <p:cNvSpPr txBox="1"/>
          <p:nvPr/>
        </p:nvSpPr>
        <p:spPr>
          <a:xfrm>
            <a:off x="4537734" y="16938"/>
            <a:ext cx="2967479" cy="461665"/>
          </a:xfrm>
          <a:prstGeom prst="rect">
            <a:avLst/>
          </a:prstGeom>
          <a:noFill/>
        </p:spPr>
        <p:txBody>
          <a:bodyPr wrap="none" rtlCol="0">
            <a:spAutoFit/>
          </a:bodyPr>
          <a:lstStyle/>
          <a:p>
            <a:r>
              <a:rPr lang="en-US" sz="1200" dirty="0">
                <a:solidFill>
                  <a:schemeClr val="bg1"/>
                </a:solidFill>
              </a:rPr>
              <a:t>Dep. of Medicine - School of Health Sciences</a:t>
            </a:r>
          </a:p>
          <a:p>
            <a:r>
              <a:rPr lang="en-US" sz="1200" dirty="0">
                <a:solidFill>
                  <a:schemeClr val="bg1"/>
                </a:solidFill>
              </a:rPr>
              <a:t>National &amp; Kapodistrian University of Athens</a:t>
            </a:r>
          </a:p>
        </p:txBody>
      </p:sp>
      <p:cxnSp>
        <p:nvCxnSpPr>
          <p:cNvPr id="27" name="Straight Connector 26">
            <a:extLst>
              <a:ext uri="{FF2B5EF4-FFF2-40B4-BE49-F238E27FC236}">
                <a16:creationId xmlns:a16="http://schemas.microsoft.com/office/drawing/2014/main" id="{9F070A1C-0A8E-DA45-94AC-0056D4958FEC}"/>
              </a:ext>
            </a:extLst>
          </p:cNvPr>
          <p:cNvCxnSpPr>
            <a:cxnSpLocks/>
          </p:cNvCxnSpPr>
          <p:nvPr/>
        </p:nvCxnSpPr>
        <p:spPr>
          <a:xfrm>
            <a:off x="4535045" y="33866"/>
            <a:ext cx="2689" cy="438726"/>
          </a:xfrm>
          <a:prstGeom prst="line">
            <a:avLst/>
          </a:prstGeom>
          <a:ln w="381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61804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checkerboard(across)">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checkerboard(across)">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P spid="3" grpId="0" animBg="1"/>
      <p:bldP spid="19"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194" name="Picture 2" descr="Fig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652" y="810329"/>
            <a:ext cx="7002740" cy="4922927"/>
          </a:xfrm>
          <a:prstGeom prst="rect">
            <a:avLst/>
          </a:prstGeom>
          <a:noFill/>
          <a:extLst>
            <a:ext uri="{909E8E84-426E-40DD-AFC4-6F175D3DCCD1}">
              <a14:hiddenFill xmlns:a14="http://schemas.microsoft.com/office/drawing/2010/main">
                <a:solidFill>
                  <a:srgbClr val="FFFFFF"/>
                </a:solidFill>
              </a14:hiddenFill>
            </a:ext>
          </a:extLst>
        </p:spPr>
      </p:pic>
      <p:sp>
        <p:nvSpPr>
          <p:cNvPr id="4" name="Ορθογώνιο 3"/>
          <p:cNvSpPr/>
          <p:nvPr/>
        </p:nvSpPr>
        <p:spPr>
          <a:xfrm>
            <a:off x="467544" y="6146140"/>
            <a:ext cx="8496944" cy="523220"/>
          </a:xfrm>
          <a:prstGeom prst="rect">
            <a:avLst/>
          </a:prstGeom>
        </p:spPr>
        <p:txBody>
          <a:bodyPr wrap="square">
            <a:spAutoFit/>
          </a:bodyPr>
          <a:lstStyle/>
          <a:p>
            <a:pPr algn="r"/>
            <a:r>
              <a:rPr lang="az-Latn-AZ" sz="1400" dirty="0">
                <a:solidFill>
                  <a:schemeClr val="bg1"/>
                </a:solidFill>
              </a:rPr>
              <a:t>Yu S, McEniery CM. Central Versus Peripheral Artery Stiffening and Cardiovascular Risk. Arterioscler Thromb Vasc Biol. 2020 May;40(5):1028-1033. doi: 10.1161/ATVBAHA.120.313128. Epub 2020 Mar 19. PMID: 32188277.</a:t>
            </a:r>
            <a:endParaRPr lang="el-GR" sz="1400" dirty="0">
              <a:solidFill>
                <a:schemeClr val="bg1"/>
              </a:solidFill>
            </a:endParaRPr>
          </a:p>
        </p:txBody>
      </p:sp>
      <p:pic>
        <p:nvPicPr>
          <p:cNvPr id="5" name="Picture 4">
            <a:extLst>
              <a:ext uri="{FF2B5EF4-FFF2-40B4-BE49-F238E27FC236}">
                <a16:creationId xmlns:a16="http://schemas.microsoft.com/office/drawing/2014/main" id="{2456A926-681E-704B-B05D-0479D9796FD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555288" y="33866"/>
            <a:ext cx="353215" cy="461665"/>
          </a:xfrm>
          <a:prstGeom prst="rect">
            <a:avLst/>
          </a:prstGeom>
          <a:noFill/>
          <a:ln>
            <a:noFill/>
          </a:ln>
        </p:spPr>
      </p:pic>
      <p:sp>
        <p:nvSpPr>
          <p:cNvPr id="6" name="TextBox 5">
            <a:extLst>
              <a:ext uri="{FF2B5EF4-FFF2-40B4-BE49-F238E27FC236}">
                <a16:creationId xmlns:a16="http://schemas.microsoft.com/office/drawing/2014/main" id="{13F5612E-6C00-AD40-8AF9-17F424204A76}"/>
              </a:ext>
            </a:extLst>
          </p:cNvPr>
          <p:cNvSpPr txBox="1"/>
          <p:nvPr/>
        </p:nvSpPr>
        <p:spPr>
          <a:xfrm>
            <a:off x="250924" y="10927"/>
            <a:ext cx="4267200" cy="461665"/>
          </a:xfrm>
          <a:prstGeom prst="rect">
            <a:avLst/>
          </a:prstGeom>
          <a:noFill/>
        </p:spPr>
        <p:txBody>
          <a:bodyPr wrap="square" rtlCol="0">
            <a:spAutoFit/>
          </a:bodyPr>
          <a:lstStyle/>
          <a:p>
            <a:pPr algn="r"/>
            <a:r>
              <a:rPr lang="en-US" sz="1200" b="1" dirty="0">
                <a:solidFill>
                  <a:schemeClr val="bg1"/>
                </a:solidFill>
              </a:rPr>
              <a:t>Cardiovascular Prevention &amp; Research Unit</a:t>
            </a:r>
          </a:p>
          <a:p>
            <a:pPr algn="r"/>
            <a:r>
              <a:rPr lang="en-US" sz="1200" dirty="0">
                <a:solidFill>
                  <a:schemeClr val="bg1"/>
                </a:solidFill>
              </a:rPr>
              <a:t>Clinic &amp; Lab of Pathophysiology</a:t>
            </a:r>
          </a:p>
        </p:txBody>
      </p:sp>
      <p:sp>
        <p:nvSpPr>
          <p:cNvPr id="7" name="TextBox 6">
            <a:extLst>
              <a:ext uri="{FF2B5EF4-FFF2-40B4-BE49-F238E27FC236}">
                <a16:creationId xmlns:a16="http://schemas.microsoft.com/office/drawing/2014/main" id="{547246C4-4B20-AF49-95ED-B1943DBBDEB0}"/>
              </a:ext>
            </a:extLst>
          </p:cNvPr>
          <p:cNvSpPr txBox="1"/>
          <p:nvPr/>
        </p:nvSpPr>
        <p:spPr>
          <a:xfrm>
            <a:off x="4537734" y="16938"/>
            <a:ext cx="2967479" cy="461665"/>
          </a:xfrm>
          <a:prstGeom prst="rect">
            <a:avLst/>
          </a:prstGeom>
          <a:noFill/>
        </p:spPr>
        <p:txBody>
          <a:bodyPr wrap="none" rtlCol="0">
            <a:spAutoFit/>
          </a:bodyPr>
          <a:lstStyle/>
          <a:p>
            <a:r>
              <a:rPr lang="en-US" sz="1200" dirty="0">
                <a:solidFill>
                  <a:schemeClr val="bg1"/>
                </a:solidFill>
              </a:rPr>
              <a:t>Dep. of Medicine - School of Health Sciences</a:t>
            </a:r>
          </a:p>
          <a:p>
            <a:r>
              <a:rPr lang="en-US" sz="1200" dirty="0">
                <a:solidFill>
                  <a:schemeClr val="bg1"/>
                </a:solidFill>
              </a:rPr>
              <a:t>National &amp; Kapodistrian University of Athens</a:t>
            </a:r>
          </a:p>
        </p:txBody>
      </p:sp>
      <p:cxnSp>
        <p:nvCxnSpPr>
          <p:cNvPr id="8" name="Straight Connector 7">
            <a:extLst>
              <a:ext uri="{FF2B5EF4-FFF2-40B4-BE49-F238E27FC236}">
                <a16:creationId xmlns:a16="http://schemas.microsoft.com/office/drawing/2014/main" id="{A5273963-A300-A343-8DC6-951CDBF7CD89}"/>
              </a:ext>
            </a:extLst>
          </p:cNvPr>
          <p:cNvCxnSpPr>
            <a:cxnSpLocks/>
          </p:cNvCxnSpPr>
          <p:nvPr/>
        </p:nvCxnSpPr>
        <p:spPr>
          <a:xfrm>
            <a:off x="4535045" y="33866"/>
            <a:ext cx="2689" cy="438726"/>
          </a:xfrm>
          <a:prstGeom prst="line">
            <a:avLst/>
          </a:prstGeom>
          <a:ln w="381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5621265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Εικόνα 3"/>
          <p:cNvPicPr/>
          <p:nvPr/>
        </p:nvPicPr>
        <p:blipFill rotWithShape="1">
          <a:blip r:embed="rId2" cstate="print">
            <a:extLst>
              <a:ext uri="{28A0092B-C50C-407E-A947-70E740481C1C}">
                <a14:useLocalDpi xmlns:a14="http://schemas.microsoft.com/office/drawing/2010/main" val="0"/>
              </a:ext>
            </a:extLst>
          </a:blip>
          <a:srcRect r="5814" b="76030"/>
          <a:stretch/>
        </p:blipFill>
        <p:spPr>
          <a:xfrm>
            <a:off x="251520" y="2420888"/>
            <a:ext cx="8712968" cy="3888432"/>
          </a:xfrm>
          <a:prstGeom prst="rect">
            <a:avLst/>
          </a:prstGeom>
        </p:spPr>
      </p:pic>
      <p:sp>
        <p:nvSpPr>
          <p:cNvPr id="5" name="Τίτλος 4"/>
          <p:cNvSpPr>
            <a:spLocks noGrp="1"/>
          </p:cNvSpPr>
          <p:nvPr>
            <p:ph type="title"/>
          </p:nvPr>
        </p:nvSpPr>
        <p:spPr>
          <a:xfrm>
            <a:off x="390364" y="858034"/>
            <a:ext cx="8435280" cy="1143000"/>
          </a:xfrm>
          <a:solidFill>
            <a:schemeClr val="tx1"/>
          </a:solidFill>
        </p:spPr>
        <p:txBody>
          <a:bodyPr>
            <a:normAutofit/>
          </a:bodyPr>
          <a:lstStyle/>
          <a:p>
            <a:r>
              <a:rPr lang="en-US" sz="3200" b="1" dirty="0">
                <a:solidFill>
                  <a:schemeClr val="bg1"/>
                </a:solidFill>
              </a:rPr>
              <a:t>Long term stroke outcomes according to </a:t>
            </a:r>
            <a:r>
              <a:rPr lang="en-US" sz="3200" b="1" dirty="0" err="1">
                <a:solidFill>
                  <a:schemeClr val="bg1"/>
                </a:solidFill>
              </a:rPr>
              <a:t>cf</a:t>
            </a:r>
            <a:r>
              <a:rPr lang="en-US" sz="3200" b="1" dirty="0">
                <a:solidFill>
                  <a:schemeClr val="bg1"/>
                </a:solidFill>
              </a:rPr>
              <a:t> PWV and </a:t>
            </a:r>
            <a:r>
              <a:rPr lang="en-US" sz="3200" b="1" dirty="0" err="1">
                <a:solidFill>
                  <a:schemeClr val="bg1"/>
                </a:solidFill>
              </a:rPr>
              <a:t>AIx</a:t>
            </a:r>
            <a:r>
              <a:rPr lang="en-US" sz="3200" b="1" dirty="0">
                <a:solidFill>
                  <a:schemeClr val="bg1"/>
                </a:solidFill>
              </a:rPr>
              <a:t> </a:t>
            </a:r>
            <a:r>
              <a:rPr lang="en-US" sz="3200" b="1" dirty="0" err="1">
                <a:solidFill>
                  <a:schemeClr val="bg1"/>
                </a:solidFill>
              </a:rPr>
              <a:t>tertiles</a:t>
            </a:r>
            <a:r>
              <a:rPr lang="en-US" sz="3200" b="1" dirty="0">
                <a:solidFill>
                  <a:schemeClr val="bg1"/>
                </a:solidFill>
              </a:rPr>
              <a:t> </a:t>
            </a:r>
            <a:endParaRPr lang="el-GR" sz="3200" b="1" dirty="0">
              <a:solidFill>
                <a:schemeClr val="bg1"/>
              </a:solidFill>
            </a:endParaRPr>
          </a:p>
        </p:txBody>
      </p:sp>
      <p:sp>
        <p:nvSpPr>
          <p:cNvPr id="2" name="TextBox 1"/>
          <p:cNvSpPr txBox="1"/>
          <p:nvPr/>
        </p:nvSpPr>
        <p:spPr>
          <a:xfrm>
            <a:off x="1241057" y="2001034"/>
            <a:ext cx="2322831" cy="707886"/>
          </a:xfrm>
          <a:prstGeom prst="rect">
            <a:avLst/>
          </a:prstGeom>
          <a:solidFill>
            <a:srgbClr val="00B0F0"/>
          </a:solidFill>
        </p:spPr>
        <p:txBody>
          <a:bodyPr wrap="square" rtlCol="0">
            <a:spAutoFit/>
          </a:bodyPr>
          <a:lstStyle/>
          <a:p>
            <a:pPr algn="ctr"/>
            <a:r>
              <a:rPr lang="en-US" sz="2000" b="1" dirty="0">
                <a:solidFill>
                  <a:schemeClr val="bg1"/>
                </a:solidFill>
              </a:rPr>
              <a:t>All-cause mortality</a:t>
            </a:r>
          </a:p>
          <a:p>
            <a:pPr algn="ctr"/>
            <a:r>
              <a:rPr lang="en-US" sz="2000" b="1" dirty="0" err="1">
                <a:solidFill>
                  <a:schemeClr val="bg1"/>
                </a:solidFill>
              </a:rPr>
              <a:t>cf</a:t>
            </a:r>
            <a:r>
              <a:rPr lang="en-US" sz="2000" b="1" dirty="0">
                <a:solidFill>
                  <a:schemeClr val="bg1"/>
                </a:solidFill>
              </a:rPr>
              <a:t> PWV </a:t>
            </a:r>
            <a:r>
              <a:rPr lang="en-US" sz="2000" b="1" dirty="0" err="1">
                <a:solidFill>
                  <a:schemeClr val="bg1"/>
                </a:solidFill>
              </a:rPr>
              <a:t>tertiles</a:t>
            </a:r>
            <a:endParaRPr lang="el-GR" sz="2000" b="1" dirty="0">
              <a:solidFill>
                <a:schemeClr val="bg1"/>
              </a:solidFill>
            </a:endParaRPr>
          </a:p>
        </p:txBody>
      </p:sp>
      <p:sp>
        <p:nvSpPr>
          <p:cNvPr id="6" name="TextBox 5"/>
          <p:cNvSpPr txBox="1"/>
          <p:nvPr/>
        </p:nvSpPr>
        <p:spPr>
          <a:xfrm>
            <a:off x="5796136" y="1929026"/>
            <a:ext cx="2322831" cy="707886"/>
          </a:xfrm>
          <a:prstGeom prst="rect">
            <a:avLst/>
          </a:prstGeom>
          <a:solidFill>
            <a:srgbClr val="00B050"/>
          </a:solidFill>
        </p:spPr>
        <p:txBody>
          <a:bodyPr wrap="square" rtlCol="0">
            <a:spAutoFit/>
          </a:bodyPr>
          <a:lstStyle/>
          <a:p>
            <a:pPr algn="ctr"/>
            <a:r>
              <a:rPr lang="en-US" sz="2000" b="1" dirty="0">
                <a:solidFill>
                  <a:schemeClr val="bg1"/>
                </a:solidFill>
              </a:rPr>
              <a:t>All-cause mortality</a:t>
            </a:r>
          </a:p>
          <a:p>
            <a:pPr algn="ctr"/>
            <a:r>
              <a:rPr lang="en-US" sz="2000" b="1" dirty="0" err="1">
                <a:solidFill>
                  <a:schemeClr val="bg1"/>
                </a:solidFill>
              </a:rPr>
              <a:t>AIx</a:t>
            </a:r>
            <a:r>
              <a:rPr lang="en-US" sz="2000" b="1" dirty="0">
                <a:solidFill>
                  <a:schemeClr val="bg1"/>
                </a:solidFill>
              </a:rPr>
              <a:t> </a:t>
            </a:r>
            <a:r>
              <a:rPr lang="en-US" sz="2000" b="1" dirty="0" err="1">
                <a:solidFill>
                  <a:schemeClr val="bg1"/>
                </a:solidFill>
              </a:rPr>
              <a:t>tertiles</a:t>
            </a:r>
            <a:endParaRPr lang="el-GR" sz="2000" b="1" dirty="0">
              <a:solidFill>
                <a:schemeClr val="bg1"/>
              </a:solidFill>
            </a:endParaRPr>
          </a:p>
        </p:txBody>
      </p:sp>
      <p:pic>
        <p:nvPicPr>
          <p:cNvPr id="7" name="Picture 6">
            <a:extLst>
              <a:ext uri="{FF2B5EF4-FFF2-40B4-BE49-F238E27FC236}">
                <a16:creationId xmlns:a16="http://schemas.microsoft.com/office/drawing/2014/main" id="{D820AB4D-B1E6-F94D-BEC0-CDBDE5F79ED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555288" y="33866"/>
            <a:ext cx="353215" cy="461665"/>
          </a:xfrm>
          <a:prstGeom prst="rect">
            <a:avLst/>
          </a:prstGeom>
          <a:noFill/>
          <a:ln>
            <a:noFill/>
          </a:ln>
        </p:spPr>
      </p:pic>
      <p:sp>
        <p:nvSpPr>
          <p:cNvPr id="9" name="TextBox 8">
            <a:extLst>
              <a:ext uri="{FF2B5EF4-FFF2-40B4-BE49-F238E27FC236}">
                <a16:creationId xmlns:a16="http://schemas.microsoft.com/office/drawing/2014/main" id="{A4D167C6-C1EF-5546-B4D9-6D3C135953C2}"/>
              </a:ext>
            </a:extLst>
          </p:cNvPr>
          <p:cNvSpPr txBox="1"/>
          <p:nvPr/>
        </p:nvSpPr>
        <p:spPr>
          <a:xfrm>
            <a:off x="4537734" y="16938"/>
            <a:ext cx="2967479" cy="461665"/>
          </a:xfrm>
          <a:prstGeom prst="rect">
            <a:avLst/>
          </a:prstGeom>
          <a:noFill/>
        </p:spPr>
        <p:txBody>
          <a:bodyPr wrap="none" rtlCol="0">
            <a:spAutoFit/>
          </a:bodyPr>
          <a:lstStyle/>
          <a:p>
            <a:r>
              <a:rPr lang="en-US" sz="1200" dirty="0">
                <a:solidFill>
                  <a:schemeClr val="bg1"/>
                </a:solidFill>
              </a:rPr>
              <a:t>Dep. of Medicine - School of Health Sciences</a:t>
            </a:r>
          </a:p>
          <a:p>
            <a:r>
              <a:rPr lang="en-US" sz="1200" dirty="0">
                <a:solidFill>
                  <a:schemeClr val="bg1"/>
                </a:solidFill>
              </a:rPr>
              <a:t>National &amp; Kapodistrian University of Athens</a:t>
            </a:r>
          </a:p>
        </p:txBody>
      </p:sp>
      <p:cxnSp>
        <p:nvCxnSpPr>
          <p:cNvPr id="10" name="Straight Connector 9">
            <a:extLst>
              <a:ext uri="{FF2B5EF4-FFF2-40B4-BE49-F238E27FC236}">
                <a16:creationId xmlns:a16="http://schemas.microsoft.com/office/drawing/2014/main" id="{A9047F38-618A-984C-82CC-A41B0B0B1367}"/>
              </a:ext>
            </a:extLst>
          </p:cNvPr>
          <p:cNvCxnSpPr>
            <a:cxnSpLocks/>
          </p:cNvCxnSpPr>
          <p:nvPr/>
        </p:nvCxnSpPr>
        <p:spPr>
          <a:xfrm>
            <a:off x="4535045" y="33866"/>
            <a:ext cx="2689" cy="438726"/>
          </a:xfrm>
          <a:prstGeom prst="line">
            <a:avLst/>
          </a:prstGeom>
          <a:ln w="3810">
            <a:solidFill>
              <a:schemeClr val="bg1"/>
            </a:solidFill>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2478D3E7-50A2-0F40-8828-41A2FA6D8852}"/>
              </a:ext>
            </a:extLst>
          </p:cNvPr>
          <p:cNvSpPr txBox="1"/>
          <p:nvPr/>
        </p:nvSpPr>
        <p:spPr>
          <a:xfrm>
            <a:off x="250924" y="10927"/>
            <a:ext cx="4267200" cy="461665"/>
          </a:xfrm>
          <a:prstGeom prst="rect">
            <a:avLst/>
          </a:prstGeom>
          <a:noFill/>
        </p:spPr>
        <p:txBody>
          <a:bodyPr wrap="square" rtlCol="0">
            <a:spAutoFit/>
          </a:bodyPr>
          <a:lstStyle/>
          <a:p>
            <a:pPr algn="r"/>
            <a:r>
              <a:rPr lang="en-US" sz="1200" b="1" dirty="0">
                <a:solidFill>
                  <a:schemeClr val="bg1"/>
                </a:solidFill>
              </a:rPr>
              <a:t>Cardiovascular Prevention &amp; Research Unit</a:t>
            </a:r>
          </a:p>
          <a:p>
            <a:pPr algn="r"/>
            <a:r>
              <a:rPr lang="en-US" sz="1200" dirty="0">
                <a:solidFill>
                  <a:schemeClr val="bg1"/>
                </a:solidFill>
              </a:rPr>
              <a:t>Clinic &amp; Lab of Pathophysiology</a:t>
            </a:r>
          </a:p>
        </p:txBody>
      </p:sp>
    </p:spTree>
    <p:extLst>
      <p:ext uri="{BB962C8B-B14F-4D97-AF65-F5344CB8AC3E}">
        <p14:creationId xmlns:p14="http://schemas.microsoft.com/office/powerpoint/2010/main" val="334688823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Τίτλος 4"/>
          <p:cNvSpPr txBox="1">
            <a:spLocks/>
          </p:cNvSpPr>
          <p:nvPr/>
        </p:nvSpPr>
        <p:spPr>
          <a:xfrm>
            <a:off x="457199" y="532024"/>
            <a:ext cx="8229600" cy="854968"/>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a:solidFill>
                  <a:schemeClr val="bg1"/>
                </a:solidFill>
              </a:rPr>
              <a:t>Long term stroke outcomes </a:t>
            </a:r>
          </a:p>
          <a:p>
            <a:r>
              <a:rPr lang="en-US" sz="2400" b="1" dirty="0">
                <a:solidFill>
                  <a:schemeClr val="bg1"/>
                </a:solidFill>
                <a:latin typeface="Calibri"/>
                <a:cs typeface="Calibri"/>
              </a:rPr>
              <a:t>↑ </a:t>
            </a:r>
            <a:r>
              <a:rPr lang="en-US" sz="2400" b="1" dirty="0" err="1">
                <a:solidFill>
                  <a:schemeClr val="bg1"/>
                </a:solidFill>
              </a:rPr>
              <a:t>cf</a:t>
            </a:r>
            <a:r>
              <a:rPr lang="en-US" sz="2400" b="1" dirty="0">
                <a:solidFill>
                  <a:schemeClr val="bg1"/>
                </a:solidFill>
              </a:rPr>
              <a:t> PWV and </a:t>
            </a:r>
            <a:r>
              <a:rPr lang="en-US" sz="2400" b="1" dirty="0">
                <a:solidFill>
                  <a:schemeClr val="bg1"/>
                </a:solidFill>
                <a:latin typeface="Calibri"/>
                <a:cs typeface="Calibri"/>
              </a:rPr>
              <a:t>↓ </a:t>
            </a:r>
            <a:r>
              <a:rPr lang="en-US" sz="2400" b="1" dirty="0" err="1">
                <a:solidFill>
                  <a:schemeClr val="bg1"/>
                </a:solidFill>
              </a:rPr>
              <a:t>AIx</a:t>
            </a:r>
            <a:r>
              <a:rPr lang="en-US" sz="2400" b="1" dirty="0">
                <a:solidFill>
                  <a:schemeClr val="bg1"/>
                </a:solidFill>
              </a:rPr>
              <a:t> </a:t>
            </a:r>
            <a:r>
              <a:rPr lang="en-US" sz="2400" b="1" dirty="0" err="1">
                <a:solidFill>
                  <a:schemeClr val="bg1"/>
                </a:solidFill>
              </a:rPr>
              <a:t>tertiles</a:t>
            </a:r>
            <a:r>
              <a:rPr lang="en-US" sz="2400" b="1" dirty="0">
                <a:solidFill>
                  <a:schemeClr val="bg1"/>
                </a:solidFill>
              </a:rPr>
              <a:t> combination</a:t>
            </a:r>
            <a:endParaRPr lang="el-GR" sz="2400" b="1" dirty="0">
              <a:solidFill>
                <a:schemeClr val="bg1"/>
              </a:solidFill>
            </a:endParaRPr>
          </a:p>
        </p:txBody>
      </p:sp>
      <p:grpSp>
        <p:nvGrpSpPr>
          <p:cNvPr id="8" name="Ομάδα 7"/>
          <p:cNvGrpSpPr/>
          <p:nvPr/>
        </p:nvGrpSpPr>
        <p:grpSpPr>
          <a:xfrm>
            <a:off x="759372" y="1639614"/>
            <a:ext cx="7625255" cy="4812158"/>
            <a:chOff x="467544" y="1196752"/>
            <a:chExt cx="8363272" cy="5328592"/>
          </a:xfrm>
        </p:grpSpPr>
        <p:pic>
          <p:nvPicPr>
            <p:cNvPr id="2" name="Εικόνα 1"/>
            <p:cNvPicPr/>
            <p:nvPr/>
          </p:nvPicPr>
          <p:blipFill rotWithShape="1">
            <a:blip r:embed="rId2">
              <a:extLst>
                <a:ext uri="{28A0092B-C50C-407E-A947-70E740481C1C}">
                  <a14:useLocalDpi xmlns:a14="http://schemas.microsoft.com/office/drawing/2010/main" val="0"/>
                </a:ext>
              </a:extLst>
            </a:blip>
            <a:srcRect r="8939"/>
            <a:stretch/>
          </p:blipFill>
          <p:spPr>
            <a:xfrm>
              <a:off x="467544" y="1417638"/>
              <a:ext cx="8363272" cy="5107706"/>
            </a:xfrm>
            <a:prstGeom prst="rect">
              <a:avLst/>
            </a:prstGeom>
          </p:spPr>
        </p:pic>
        <p:sp>
          <p:nvSpPr>
            <p:cNvPr id="4" name="TextBox 3"/>
            <p:cNvSpPr txBox="1"/>
            <p:nvPr/>
          </p:nvSpPr>
          <p:spPr>
            <a:xfrm>
              <a:off x="1619672" y="1196752"/>
              <a:ext cx="1944216" cy="369332"/>
            </a:xfrm>
            <a:prstGeom prst="rect">
              <a:avLst/>
            </a:prstGeom>
            <a:solidFill>
              <a:srgbClr val="FF0000"/>
            </a:solidFill>
          </p:spPr>
          <p:txBody>
            <a:bodyPr wrap="square" rtlCol="0">
              <a:spAutoFit/>
            </a:bodyPr>
            <a:lstStyle/>
            <a:p>
              <a:r>
                <a:rPr lang="en-US" dirty="0">
                  <a:solidFill>
                    <a:schemeClr val="bg1"/>
                  </a:solidFill>
                </a:rPr>
                <a:t>All-cause mortality</a:t>
              </a:r>
              <a:endParaRPr lang="el-GR" dirty="0">
                <a:solidFill>
                  <a:schemeClr val="bg1"/>
                </a:solidFill>
              </a:endParaRPr>
            </a:p>
          </p:txBody>
        </p:sp>
        <p:sp>
          <p:nvSpPr>
            <p:cNvPr id="5" name="TextBox 4"/>
            <p:cNvSpPr txBox="1"/>
            <p:nvPr/>
          </p:nvSpPr>
          <p:spPr>
            <a:xfrm>
              <a:off x="5724128" y="1196752"/>
              <a:ext cx="2304256" cy="369332"/>
            </a:xfrm>
            <a:prstGeom prst="rect">
              <a:avLst/>
            </a:prstGeom>
            <a:solidFill>
              <a:srgbClr val="7030A0"/>
            </a:solidFill>
          </p:spPr>
          <p:txBody>
            <a:bodyPr wrap="square" rtlCol="0">
              <a:spAutoFit/>
            </a:bodyPr>
            <a:lstStyle/>
            <a:p>
              <a:pPr algn="ctr"/>
              <a:r>
                <a:rPr lang="en-US" dirty="0">
                  <a:solidFill>
                    <a:schemeClr val="bg1"/>
                  </a:solidFill>
                </a:rPr>
                <a:t>Cardiovascular events</a:t>
              </a:r>
              <a:endParaRPr lang="el-GR" dirty="0">
                <a:solidFill>
                  <a:schemeClr val="bg1"/>
                </a:solidFill>
              </a:endParaRPr>
            </a:p>
          </p:txBody>
        </p:sp>
        <p:sp>
          <p:nvSpPr>
            <p:cNvPr id="6" name="TextBox 5"/>
            <p:cNvSpPr txBox="1"/>
            <p:nvPr/>
          </p:nvSpPr>
          <p:spPr>
            <a:xfrm>
              <a:off x="1547664" y="4005064"/>
              <a:ext cx="2088232" cy="369332"/>
            </a:xfrm>
            <a:prstGeom prst="rect">
              <a:avLst/>
            </a:prstGeom>
            <a:solidFill>
              <a:srgbClr val="0070C0"/>
            </a:solidFill>
          </p:spPr>
          <p:txBody>
            <a:bodyPr wrap="square" rtlCol="0">
              <a:spAutoFit/>
            </a:bodyPr>
            <a:lstStyle/>
            <a:p>
              <a:pPr algn="ctr"/>
              <a:r>
                <a:rPr lang="en-US" dirty="0">
                  <a:solidFill>
                    <a:schemeClr val="bg1"/>
                  </a:solidFill>
                </a:rPr>
                <a:t>Stroke recurrence</a:t>
              </a:r>
              <a:endParaRPr lang="el-GR" dirty="0">
                <a:solidFill>
                  <a:schemeClr val="bg1"/>
                </a:solidFill>
              </a:endParaRPr>
            </a:p>
          </p:txBody>
        </p:sp>
        <p:sp>
          <p:nvSpPr>
            <p:cNvPr id="7" name="TextBox 6"/>
            <p:cNvSpPr txBox="1"/>
            <p:nvPr/>
          </p:nvSpPr>
          <p:spPr>
            <a:xfrm>
              <a:off x="5734472" y="4005064"/>
              <a:ext cx="2602632" cy="369332"/>
            </a:xfrm>
            <a:prstGeom prst="rect">
              <a:avLst/>
            </a:prstGeom>
            <a:solidFill>
              <a:srgbClr val="00B050"/>
            </a:solidFill>
          </p:spPr>
          <p:txBody>
            <a:bodyPr wrap="square" rtlCol="0">
              <a:spAutoFit/>
            </a:bodyPr>
            <a:lstStyle/>
            <a:p>
              <a:pPr algn="ctr"/>
              <a:r>
                <a:rPr lang="en-US" dirty="0">
                  <a:solidFill>
                    <a:schemeClr val="bg1"/>
                  </a:solidFill>
                </a:rPr>
                <a:t>Poor functional outcome</a:t>
              </a:r>
              <a:endParaRPr lang="el-GR" dirty="0">
                <a:solidFill>
                  <a:schemeClr val="bg1"/>
                </a:solidFill>
              </a:endParaRPr>
            </a:p>
          </p:txBody>
        </p:sp>
      </p:grpSp>
      <p:pic>
        <p:nvPicPr>
          <p:cNvPr id="9" name="Picture 8">
            <a:extLst>
              <a:ext uri="{FF2B5EF4-FFF2-40B4-BE49-F238E27FC236}">
                <a16:creationId xmlns:a16="http://schemas.microsoft.com/office/drawing/2014/main" id="{5E24570F-84F4-6746-B2A1-77863201481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555288" y="33866"/>
            <a:ext cx="353215" cy="461665"/>
          </a:xfrm>
          <a:prstGeom prst="rect">
            <a:avLst/>
          </a:prstGeom>
          <a:noFill/>
          <a:ln>
            <a:noFill/>
          </a:ln>
        </p:spPr>
      </p:pic>
      <p:sp>
        <p:nvSpPr>
          <p:cNvPr id="10" name="TextBox 9">
            <a:extLst>
              <a:ext uri="{FF2B5EF4-FFF2-40B4-BE49-F238E27FC236}">
                <a16:creationId xmlns:a16="http://schemas.microsoft.com/office/drawing/2014/main" id="{58B429BC-4D7D-D843-A846-648EDA697741}"/>
              </a:ext>
            </a:extLst>
          </p:cNvPr>
          <p:cNvSpPr txBox="1"/>
          <p:nvPr/>
        </p:nvSpPr>
        <p:spPr>
          <a:xfrm>
            <a:off x="250924" y="10927"/>
            <a:ext cx="4267200" cy="461665"/>
          </a:xfrm>
          <a:prstGeom prst="rect">
            <a:avLst/>
          </a:prstGeom>
          <a:noFill/>
        </p:spPr>
        <p:txBody>
          <a:bodyPr wrap="square" rtlCol="0">
            <a:spAutoFit/>
          </a:bodyPr>
          <a:lstStyle/>
          <a:p>
            <a:pPr algn="r"/>
            <a:r>
              <a:rPr lang="en-US" sz="1200" b="1" dirty="0">
                <a:solidFill>
                  <a:schemeClr val="bg1"/>
                </a:solidFill>
              </a:rPr>
              <a:t>Cardiovascular Prevention &amp; Research Unit</a:t>
            </a:r>
          </a:p>
          <a:p>
            <a:pPr algn="r"/>
            <a:r>
              <a:rPr lang="en-US" sz="1200" dirty="0">
                <a:solidFill>
                  <a:schemeClr val="bg1"/>
                </a:solidFill>
              </a:rPr>
              <a:t>Clinic &amp; Lab of Pathophysiology</a:t>
            </a:r>
          </a:p>
        </p:txBody>
      </p:sp>
      <p:sp>
        <p:nvSpPr>
          <p:cNvPr id="11" name="TextBox 10">
            <a:extLst>
              <a:ext uri="{FF2B5EF4-FFF2-40B4-BE49-F238E27FC236}">
                <a16:creationId xmlns:a16="http://schemas.microsoft.com/office/drawing/2014/main" id="{360F8BAE-67A7-6F40-9381-7A46FB62B225}"/>
              </a:ext>
            </a:extLst>
          </p:cNvPr>
          <p:cNvSpPr txBox="1"/>
          <p:nvPr/>
        </p:nvSpPr>
        <p:spPr>
          <a:xfrm>
            <a:off x="4537734" y="16938"/>
            <a:ext cx="2967479" cy="461665"/>
          </a:xfrm>
          <a:prstGeom prst="rect">
            <a:avLst/>
          </a:prstGeom>
          <a:noFill/>
        </p:spPr>
        <p:txBody>
          <a:bodyPr wrap="none" rtlCol="0">
            <a:spAutoFit/>
          </a:bodyPr>
          <a:lstStyle/>
          <a:p>
            <a:r>
              <a:rPr lang="en-US" sz="1200" dirty="0">
                <a:solidFill>
                  <a:schemeClr val="bg1"/>
                </a:solidFill>
              </a:rPr>
              <a:t>Dep. of Medicine - School of Health Sciences</a:t>
            </a:r>
          </a:p>
          <a:p>
            <a:r>
              <a:rPr lang="en-US" sz="1200" dirty="0">
                <a:solidFill>
                  <a:schemeClr val="bg1"/>
                </a:solidFill>
              </a:rPr>
              <a:t>National &amp; Kapodistrian University of Athens</a:t>
            </a:r>
          </a:p>
        </p:txBody>
      </p:sp>
      <p:cxnSp>
        <p:nvCxnSpPr>
          <p:cNvPr id="12" name="Straight Connector 11">
            <a:extLst>
              <a:ext uri="{FF2B5EF4-FFF2-40B4-BE49-F238E27FC236}">
                <a16:creationId xmlns:a16="http://schemas.microsoft.com/office/drawing/2014/main" id="{AB15172B-CAE7-2F4E-B643-E5AB7D4F420A}"/>
              </a:ext>
            </a:extLst>
          </p:cNvPr>
          <p:cNvCxnSpPr>
            <a:cxnSpLocks/>
          </p:cNvCxnSpPr>
          <p:nvPr/>
        </p:nvCxnSpPr>
        <p:spPr>
          <a:xfrm>
            <a:off x="4535045" y="33866"/>
            <a:ext cx="2689" cy="438726"/>
          </a:xfrm>
          <a:prstGeom prst="line">
            <a:avLst/>
          </a:prstGeom>
          <a:ln w="381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6445148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8332F9F-DC18-A14F-BFC0-CEF8FD9FE1A2}"/>
              </a:ext>
            </a:extLst>
          </p:cNvPr>
          <p:cNvPicPr>
            <a:picLocks noChangeAspect="1"/>
          </p:cNvPicPr>
          <p:nvPr/>
        </p:nvPicPr>
        <p:blipFill>
          <a:blip r:embed="rId2"/>
          <a:stretch>
            <a:fillRect/>
          </a:stretch>
        </p:blipFill>
        <p:spPr>
          <a:xfrm>
            <a:off x="178675" y="2208267"/>
            <a:ext cx="6096000" cy="1663700"/>
          </a:xfrm>
          <a:prstGeom prst="rect">
            <a:avLst/>
          </a:prstGeom>
        </p:spPr>
      </p:pic>
      <p:pic>
        <p:nvPicPr>
          <p:cNvPr id="5" name="Picture 4">
            <a:extLst>
              <a:ext uri="{FF2B5EF4-FFF2-40B4-BE49-F238E27FC236}">
                <a16:creationId xmlns:a16="http://schemas.microsoft.com/office/drawing/2014/main" id="{ED1503D7-96F9-474A-A8CB-8473833DA9AD}"/>
              </a:ext>
            </a:extLst>
          </p:cNvPr>
          <p:cNvPicPr>
            <a:picLocks noChangeAspect="1"/>
          </p:cNvPicPr>
          <p:nvPr/>
        </p:nvPicPr>
        <p:blipFill>
          <a:blip r:embed="rId3"/>
          <a:stretch>
            <a:fillRect/>
          </a:stretch>
        </p:blipFill>
        <p:spPr>
          <a:xfrm>
            <a:off x="892171" y="4276176"/>
            <a:ext cx="7359658" cy="2471465"/>
          </a:xfrm>
          <a:prstGeom prst="rect">
            <a:avLst/>
          </a:prstGeom>
        </p:spPr>
      </p:pic>
      <p:pic>
        <p:nvPicPr>
          <p:cNvPr id="7" name="Picture 6">
            <a:extLst>
              <a:ext uri="{FF2B5EF4-FFF2-40B4-BE49-F238E27FC236}">
                <a16:creationId xmlns:a16="http://schemas.microsoft.com/office/drawing/2014/main" id="{E3DAAA3B-0A67-6246-8417-AE191E23D5F4}"/>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555288" y="33866"/>
            <a:ext cx="353215" cy="461665"/>
          </a:xfrm>
          <a:prstGeom prst="rect">
            <a:avLst/>
          </a:prstGeom>
          <a:noFill/>
          <a:ln>
            <a:noFill/>
          </a:ln>
        </p:spPr>
      </p:pic>
      <p:sp>
        <p:nvSpPr>
          <p:cNvPr id="8" name="TextBox 7">
            <a:extLst>
              <a:ext uri="{FF2B5EF4-FFF2-40B4-BE49-F238E27FC236}">
                <a16:creationId xmlns:a16="http://schemas.microsoft.com/office/drawing/2014/main" id="{47C09DB9-3B40-0446-BF32-9DB36A28258C}"/>
              </a:ext>
            </a:extLst>
          </p:cNvPr>
          <p:cNvSpPr txBox="1"/>
          <p:nvPr/>
        </p:nvSpPr>
        <p:spPr>
          <a:xfrm>
            <a:off x="250924" y="10927"/>
            <a:ext cx="4267200" cy="461665"/>
          </a:xfrm>
          <a:prstGeom prst="rect">
            <a:avLst/>
          </a:prstGeom>
          <a:noFill/>
        </p:spPr>
        <p:txBody>
          <a:bodyPr wrap="square" rtlCol="0">
            <a:spAutoFit/>
          </a:bodyPr>
          <a:lstStyle/>
          <a:p>
            <a:pPr algn="r"/>
            <a:r>
              <a:rPr lang="en-US" sz="1200" b="1" dirty="0">
                <a:solidFill>
                  <a:schemeClr val="bg1"/>
                </a:solidFill>
              </a:rPr>
              <a:t>Cardiovascular Prevention &amp; Research Unit</a:t>
            </a:r>
          </a:p>
          <a:p>
            <a:pPr algn="r"/>
            <a:r>
              <a:rPr lang="en-US" sz="1200" dirty="0">
                <a:solidFill>
                  <a:schemeClr val="bg1"/>
                </a:solidFill>
              </a:rPr>
              <a:t>Clinic &amp; Lab of Pathophysiology</a:t>
            </a:r>
          </a:p>
        </p:txBody>
      </p:sp>
      <p:sp>
        <p:nvSpPr>
          <p:cNvPr id="9" name="TextBox 8">
            <a:extLst>
              <a:ext uri="{FF2B5EF4-FFF2-40B4-BE49-F238E27FC236}">
                <a16:creationId xmlns:a16="http://schemas.microsoft.com/office/drawing/2014/main" id="{F90F0930-A580-C649-A1F9-7D7ADA5ECD50}"/>
              </a:ext>
            </a:extLst>
          </p:cNvPr>
          <p:cNvSpPr txBox="1"/>
          <p:nvPr/>
        </p:nvSpPr>
        <p:spPr>
          <a:xfrm>
            <a:off x="4537734" y="16938"/>
            <a:ext cx="2967479" cy="461665"/>
          </a:xfrm>
          <a:prstGeom prst="rect">
            <a:avLst/>
          </a:prstGeom>
          <a:noFill/>
        </p:spPr>
        <p:txBody>
          <a:bodyPr wrap="none" rtlCol="0">
            <a:spAutoFit/>
          </a:bodyPr>
          <a:lstStyle/>
          <a:p>
            <a:r>
              <a:rPr lang="en-US" sz="1200" dirty="0">
                <a:solidFill>
                  <a:schemeClr val="bg1"/>
                </a:solidFill>
              </a:rPr>
              <a:t>Dep. of Medicine - School of Health Sciences</a:t>
            </a:r>
          </a:p>
          <a:p>
            <a:r>
              <a:rPr lang="en-US" sz="1200" dirty="0">
                <a:solidFill>
                  <a:schemeClr val="bg1"/>
                </a:solidFill>
              </a:rPr>
              <a:t>National &amp; Kapodistrian University of Athens</a:t>
            </a:r>
          </a:p>
        </p:txBody>
      </p:sp>
      <p:cxnSp>
        <p:nvCxnSpPr>
          <p:cNvPr id="10" name="Straight Connector 9">
            <a:extLst>
              <a:ext uri="{FF2B5EF4-FFF2-40B4-BE49-F238E27FC236}">
                <a16:creationId xmlns:a16="http://schemas.microsoft.com/office/drawing/2014/main" id="{5EF9A22A-74B4-9648-84FF-C60FA35F11CB}"/>
              </a:ext>
            </a:extLst>
          </p:cNvPr>
          <p:cNvCxnSpPr>
            <a:cxnSpLocks/>
          </p:cNvCxnSpPr>
          <p:nvPr/>
        </p:nvCxnSpPr>
        <p:spPr>
          <a:xfrm>
            <a:off x="4535045" y="33866"/>
            <a:ext cx="2689" cy="438726"/>
          </a:xfrm>
          <a:prstGeom prst="line">
            <a:avLst/>
          </a:prstGeom>
          <a:ln w="3810">
            <a:solidFill>
              <a:schemeClr val="bg1"/>
            </a:solidFill>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FCF6165B-615F-E542-840F-2D670D0A8678}"/>
              </a:ext>
            </a:extLst>
          </p:cNvPr>
          <p:cNvSpPr txBox="1"/>
          <p:nvPr/>
        </p:nvSpPr>
        <p:spPr>
          <a:xfrm>
            <a:off x="6178917" y="871359"/>
            <a:ext cx="2969403" cy="307777"/>
          </a:xfrm>
          <a:prstGeom prst="rect">
            <a:avLst/>
          </a:prstGeom>
          <a:solidFill>
            <a:schemeClr val="tx1"/>
          </a:solidFill>
        </p:spPr>
        <p:txBody>
          <a:bodyPr wrap="none" rtlCol="0">
            <a:spAutoFit/>
          </a:bodyPr>
          <a:lstStyle/>
          <a:p>
            <a:r>
              <a:rPr lang="en-US" sz="1400" i="1" dirty="0">
                <a:solidFill>
                  <a:schemeClr val="bg1"/>
                </a:solidFill>
              </a:rPr>
              <a:t>Georgakis M. et al. Hypertension 2021</a:t>
            </a:r>
          </a:p>
        </p:txBody>
      </p:sp>
    </p:spTree>
    <p:extLst>
      <p:ext uri="{BB962C8B-B14F-4D97-AF65-F5344CB8AC3E}">
        <p14:creationId xmlns:p14="http://schemas.microsoft.com/office/powerpoint/2010/main" val="26970394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355599"/>
            <a:ext cx="8948483" cy="1323439"/>
          </a:xfrm>
          <a:prstGeom prst="rect">
            <a:avLst/>
          </a:prstGeom>
          <a:noFill/>
        </p:spPr>
        <p:txBody>
          <a:bodyPr wrap="none" rtlCol="0">
            <a:spAutoFit/>
          </a:bodyPr>
          <a:lstStyle/>
          <a:p>
            <a:r>
              <a:rPr lang="en-US" sz="3200" b="1" dirty="0"/>
              <a:t>World Health Organization (WHO) - Data on Greece</a:t>
            </a:r>
          </a:p>
          <a:p>
            <a:r>
              <a:rPr lang="en-US" sz="1600" b="1" dirty="0"/>
              <a:t>http://</a:t>
            </a:r>
            <a:r>
              <a:rPr lang="en-US" sz="1600" b="1" dirty="0" err="1"/>
              <a:t>www.who.int</a:t>
            </a:r>
            <a:r>
              <a:rPr lang="en-US" sz="1600" b="1" dirty="0"/>
              <a:t>/</a:t>
            </a:r>
            <a:r>
              <a:rPr lang="en-US" sz="1600" b="1" dirty="0" err="1"/>
              <a:t>nmh</a:t>
            </a:r>
            <a:r>
              <a:rPr lang="en-US" sz="1600" b="1" dirty="0"/>
              <a:t>/countries/</a:t>
            </a:r>
            <a:r>
              <a:rPr lang="en-US" sz="1600" b="1" dirty="0" err="1"/>
              <a:t>grc_en.pdf?ua</a:t>
            </a:r>
            <a:r>
              <a:rPr lang="en-US" sz="1600" b="1" dirty="0"/>
              <a:t>=1</a:t>
            </a:r>
          </a:p>
          <a:p>
            <a:endParaRPr lang="en-US" sz="3200" b="1" dirty="0"/>
          </a:p>
        </p:txBody>
      </p:sp>
      <p:pic>
        <p:nvPicPr>
          <p:cNvPr id="6" name="Picture 5"/>
          <p:cNvPicPr>
            <a:picLocks noChangeAspect="1"/>
          </p:cNvPicPr>
          <p:nvPr/>
        </p:nvPicPr>
        <p:blipFill>
          <a:blip r:embed="rId2"/>
          <a:stretch>
            <a:fillRect/>
          </a:stretch>
        </p:blipFill>
        <p:spPr>
          <a:xfrm>
            <a:off x="2074333" y="1679038"/>
            <a:ext cx="4623615" cy="4436532"/>
          </a:xfrm>
          <a:prstGeom prst="rect">
            <a:avLst/>
          </a:prstGeom>
        </p:spPr>
      </p:pic>
    </p:spTree>
    <p:extLst>
      <p:ext uri="{BB962C8B-B14F-4D97-AF65-F5344CB8AC3E}">
        <p14:creationId xmlns:p14="http://schemas.microsoft.com/office/powerpoint/2010/main" val="41047666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5E15D42-7B60-9344-A931-6AA66BF97BDF}"/>
              </a:ext>
            </a:extLst>
          </p:cNvPr>
          <p:cNvPicPr>
            <a:picLocks noChangeAspect="1"/>
          </p:cNvPicPr>
          <p:nvPr/>
        </p:nvPicPr>
        <p:blipFill>
          <a:blip r:embed="rId2"/>
          <a:stretch>
            <a:fillRect/>
          </a:stretch>
        </p:blipFill>
        <p:spPr>
          <a:xfrm>
            <a:off x="472965" y="2102069"/>
            <a:ext cx="8166537" cy="4670709"/>
          </a:xfrm>
          <a:prstGeom prst="rect">
            <a:avLst/>
          </a:prstGeom>
        </p:spPr>
      </p:pic>
      <p:pic>
        <p:nvPicPr>
          <p:cNvPr id="7" name="Picture 6">
            <a:extLst>
              <a:ext uri="{FF2B5EF4-FFF2-40B4-BE49-F238E27FC236}">
                <a16:creationId xmlns:a16="http://schemas.microsoft.com/office/drawing/2014/main" id="{54C94330-F710-6A4C-808F-A1A8717C8EA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555288" y="33866"/>
            <a:ext cx="353215" cy="461665"/>
          </a:xfrm>
          <a:prstGeom prst="rect">
            <a:avLst/>
          </a:prstGeom>
          <a:noFill/>
          <a:ln>
            <a:noFill/>
          </a:ln>
        </p:spPr>
      </p:pic>
      <p:sp>
        <p:nvSpPr>
          <p:cNvPr id="8" name="TextBox 7">
            <a:extLst>
              <a:ext uri="{FF2B5EF4-FFF2-40B4-BE49-F238E27FC236}">
                <a16:creationId xmlns:a16="http://schemas.microsoft.com/office/drawing/2014/main" id="{C733F13F-95C5-8645-AEDC-B3822CF538EC}"/>
              </a:ext>
            </a:extLst>
          </p:cNvPr>
          <p:cNvSpPr txBox="1"/>
          <p:nvPr/>
        </p:nvSpPr>
        <p:spPr>
          <a:xfrm>
            <a:off x="250924" y="10927"/>
            <a:ext cx="4267200" cy="461665"/>
          </a:xfrm>
          <a:prstGeom prst="rect">
            <a:avLst/>
          </a:prstGeom>
          <a:noFill/>
        </p:spPr>
        <p:txBody>
          <a:bodyPr wrap="square" rtlCol="0">
            <a:spAutoFit/>
          </a:bodyPr>
          <a:lstStyle/>
          <a:p>
            <a:pPr algn="r"/>
            <a:r>
              <a:rPr lang="en-US" sz="1200" b="1" dirty="0">
                <a:solidFill>
                  <a:schemeClr val="bg1"/>
                </a:solidFill>
              </a:rPr>
              <a:t>Cardiovascular Prevention &amp; Research Unit</a:t>
            </a:r>
          </a:p>
          <a:p>
            <a:pPr algn="r"/>
            <a:r>
              <a:rPr lang="en-US" sz="1200" dirty="0">
                <a:solidFill>
                  <a:schemeClr val="bg1"/>
                </a:solidFill>
              </a:rPr>
              <a:t>Clinic &amp; Lab of Pathophysiology</a:t>
            </a:r>
          </a:p>
        </p:txBody>
      </p:sp>
      <p:sp>
        <p:nvSpPr>
          <p:cNvPr id="9" name="TextBox 8">
            <a:extLst>
              <a:ext uri="{FF2B5EF4-FFF2-40B4-BE49-F238E27FC236}">
                <a16:creationId xmlns:a16="http://schemas.microsoft.com/office/drawing/2014/main" id="{9579C0BD-8CF9-224C-8905-E2F0086E185D}"/>
              </a:ext>
            </a:extLst>
          </p:cNvPr>
          <p:cNvSpPr txBox="1"/>
          <p:nvPr/>
        </p:nvSpPr>
        <p:spPr>
          <a:xfrm>
            <a:off x="4537734" y="16938"/>
            <a:ext cx="2967479" cy="461665"/>
          </a:xfrm>
          <a:prstGeom prst="rect">
            <a:avLst/>
          </a:prstGeom>
          <a:noFill/>
        </p:spPr>
        <p:txBody>
          <a:bodyPr wrap="none" rtlCol="0">
            <a:spAutoFit/>
          </a:bodyPr>
          <a:lstStyle/>
          <a:p>
            <a:r>
              <a:rPr lang="en-US" sz="1200" dirty="0">
                <a:solidFill>
                  <a:schemeClr val="bg1"/>
                </a:solidFill>
              </a:rPr>
              <a:t>Dep. of Medicine - School of Health Sciences</a:t>
            </a:r>
          </a:p>
          <a:p>
            <a:r>
              <a:rPr lang="en-US" sz="1200" dirty="0">
                <a:solidFill>
                  <a:schemeClr val="bg1"/>
                </a:solidFill>
              </a:rPr>
              <a:t>National &amp; Kapodistrian University of Athens</a:t>
            </a:r>
          </a:p>
        </p:txBody>
      </p:sp>
      <p:cxnSp>
        <p:nvCxnSpPr>
          <p:cNvPr id="10" name="Straight Connector 9">
            <a:extLst>
              <a:ext uri="{FF2B5EF4-FFF2-40B4-BE49-F238E27FC236}">
                <a16:creationId xmlns:a16="http://schemas.microsoft.com/office/drawing/2014/main" id="{00630F2D-FB97-8047-87EC-D2A43D5F7C87}"/>
              </a:ext>
            </a:extLst>
          </p:cNvPr>
          <p:cNvCxnSpPr>
            <a:cxnSpLocks/>
          </p:cNvCxnSpPr>
          <p:nvPr/>
        </p:nvCxnSpPr>
        <p:spPr>
          <a:xfrm>
            <a:off x="4535045" y="33866"/>
            <a:ext cx="2689" cy="438726"/>
          </a:xfrm>
          <a:prstGeom prst="line">
            <a:avLst/>
          </a:prstGeom>
          <a:ln w="3810">
            <a:solidFill>
              <a:schemeClr val="bg1"/>
            </a:solidFill>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7460268D-E5F3-E543-A7FE-6B7E2592877B}"/>
              </a:ext>
            </a:extLst>
          </p:cNvPr>
          <p:cNvSpPr txBox="1"/>
          <p:nvPr/>
        </p:nvSpPr>
        <p:spPr>
          <a:xfrm>
            <a:off x="6178917" y="871359"/>
            <a:ext cx="2969403" cy="307777"/>
          </a:xfrm>
          <a:prstGeom prst="rect">
            <a:avLst/>
          </a:prstGeom>
          <a:solidFill>
            <a:schemeClr val="tx1"/>
          </a:solidFill>
        </p:spPr>
        <p:txBody>
          <a:bodyPr wrap="none" rtlCol="0">
            <a:spAutoFit/>
          </a:bodyPr>
          <a:lstStyle/>
          <a:p>
            <a:r>
              <a:rPr lang="en-US" sz="1400" i="1" dirty="0">
                <a:solidFill>
                  <a:schemeClr val="bg1"/>
                </a:solidFill>
              </a:rPr>
              <a:t>Georgakis M. et al. Hypertension 2021</a:t>
            </a:r>
          </a:p>
        </p:txBody>
      </p:sp>
      <p:sp>
        <p:nvSpPr>
          <p:cNvPr id="12" name="TextBox 11">
            <a:extLst>
              <a:ext uri="{FF2B5EF4-FFF2-40B4-BE49-F238E27FC236}">
                <a16:creationId xmlns:a16="http://schemas.microsoft.com/office/drawing/2014/main" id="{295CCE39-22F8-B543-9CC3-66D1753C6A64}"/>
              </a:ext>
            </a:extLst>
          </p:cNvPr>
          <p:cNvSpPr txBox="1"/>
          <p:nvPr/>
        </p:nvSpPr>
        <p:spPr>
          <a:xfrm>
            <a:off x="5451894" y="2236662"/>
            <a:ext cx="2053319" cy="369332"/>
          </a:xfrm>
          <a:prstGeom prst="rect">
            <a:avLst/>
          </a:prstGeom>
          <a:solidFill>
            <a:srgbClr val="FF0000"/>
          </a:solidFill>
        </p:spPr>
        <p:txBody>
          <a:bodyPr wrap="none" rtlCol="0">
            <a:spAutoFit/>
          </a:bodyPr>
          <a:lstStyle/>
          <a:p>
            <a:r>
              <a:rPr lang="en-US" b="1" dirty="0">
                <a:solidFill>
                  <a:schemeClr val="bg1"/>
                </a:solidFill>
              </a:rPr>
              <a:t>Large </a:t>
            </a:r>
            <a:r>
              <a:rPr lang="en-US" b="1" dirty="0" err="1">
                <a:solidFill>
                  <a:schemeClr val="bg1"/>
                </a:solidFill>
              </a:rPr>
              <a:t>arterty</a:t>
            </a:r>
            <a:r>
              <a:rPr lang="en-US" b="1" dirty="0">
                <a:solidFill>
                  <a:schemeClr val="bg1"/>
                </a:solidFill>
              </a:rPr>
              <a:t> stroke</a:t>
            </a:r>
          </a:p>
        </p:txBody>
      </p:sp>
      <p:sp>
        <p:nvSpPr>
          <p:cNvPr id="13" name="TextBox 12">
            <a:extLst>
              <a:ext uri="{FF2B5EF4-FFF2-40B4-BE49-F238E27FC236}">
                <a16:creationId xmlns:a16="http://schemas.microsoft.com/office/drawing/2014/main" id="{4D765710-2CB1-DD4C-88B4-956AB8003DEF}"/>
              </a:ext>
            </a:extLst>
          </p:cNvPr>
          <p:cNvSpPr txBox="1"/>
          <p:nvPr/>
        </p:nvSpPr>
        <p:spPr>
          <a:xfrm>
            <a:off x="5479994" y="3765918"/>
            <a:ext cx="2204386" cy="369332"/>
          </a:xfrm>
          <a:prstGeom prst="rect">
            <a:avLst/>
          </a:prstGeom>
          <a:solidFill>
            <a:srgbClr val="FF0000"/>
          </a:solidFill>
        </p:spPr>
        <p:txBody>
          <a:bodyPr wrap="none" rtlCol="0">
            <a:spAutoFit/>
          </a:bodyPr>
          <a:lstStyle/>
          <a:p>
            <a:r>
              <a:rPr lang="en-US" b="1" dirty="0">
                <a:solidFill>
                  <a:schemeClr val="bg1"/>
                </a:solidFill>
              </a:rPr>
              <a:t>Cardioembolic stroke</a:t>
            </a:r>
          </a:p>
        </p:txBody>
      </p:sp>
      <p:sp>
        <p:nvSpPr>
          <p:cNvPr id="14" name="TextBox 13">
            <a:extLst>
              <a:ext uri="{FF2B5EF4-FFF2-40B4-BE49-F238E27FC236}">
                <a16:creationId xmlns:a16="http://schemas.microsoft.com/office/drawing/2014/main" id="{D444136B-B494-BA45-80EF-1D011930E3B6}"/>
              </a:ext>
            </a:extLst>
          </p:cNvPr>
          <p:cNvSpPr txBox="1"/>
          <p:nvPr/>
        </p:nvSpPr>
        <p:spPr>
          <a:xfrm>
            <a:off x="5457154" y="5363484"/>
            <a:ext cx="1980670" cy="369332"/>
          </a:xfrm>
          <a:prstGeom prst="rect">
            <a:avLst/>
          </a:prstGeom>
          <a:solidFill>
            <a:srgbClr val="FF0000"/>
          </a:solidFill>
        </p:spPr>
        <p:txBody>
          <a:bodyPr wrap="none" rtlCol="0">
            <a:spAutoFit/>
          </a:bodyPr>
          <a:lstStyle/>
          <a:p>
            <a:r>
              <a:rPr lang="en-US" b="1" dirty="0">
                <a:solidFill>
                  <a:schemeClr val="bg1"/>
                </a:solidFill>
              </a:rPr>
              <a:t>Small vessel stroke</a:t>
            </a:r>
          </a:p>
        </p:txBody>
      </p:sp>
    </p:spTree>
    <p:extLst>
      <p:ext uri="{BB962C8B-B14F-4D97-AF65-F5344CB8AC3E}">
        <p14:creationId xmlns:p14="http://schemas.microsoft.com/office/powerpoint/2010/main" val="1606950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heckerboard(across)">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heckerboard(across)">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checkerboard(across)">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1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11" name="Straight Connector 10"/>
          <p:cNvCxnSpPr>
            <a:cxnSpLocks/>
          </p:cNvCxnSpPr>
          <p:nvPr/>
        </p:nvCxnSpPr>
        <p:spPr>
          <a:xfrm>
            <a:off x="4535045" y="33866"/>
            <a:ext cx="2689" cy="438726"/>
          </a:xfrm>
          <a:prstGeom prst="line">
            <a:avLst/>
          </a:prstGeom>
          <a:ln w="3810">
            <a:solidFill>
              <a:schemeClr val="bg1"/>
            </a:solidFill>
          </a:ln>
        </p:spPr>
        <p:style>
          <a:lnRef idx="2">
            <a:schemeClr val="accent1"/>
          </a:lnRef>
          <a:fillRef idx="0">
            <a:schemeClr val="accent1"/>
          </a:fillRef>
          <a:effectRef idx="1">
            <a:schemeClr val="accent1"/>
          </a:effectRef>
          <a:fontRef idx="minor">
            <a:schemeClr val="tx1"/>
          </a:fontRef>
        </p:style>
      </p:cxnSp>
      <p:pic>
        <p:nvPicPr>
          <p:cNvPr id="13" name="Picture 12"/>
          <p:cNvPicPr/>
          <p:nvPr/>
        </p:nvPicPr>
        <p:blipFill>
          <a:blip r:embed="rId2">
            <a:extLst>
              <a:ext uri="{28A0092B-C50C-407E-A947-70E740481C1C}">
                <a14:useLocalDpi xmlns:a14="http://schemas.microsoft.com/office/drawing/2010/main" val="0"/>
              </a:ext>
            </a:extLst>
          </a:blip>
          <a:srcRect/>
          <a:stretch>
            <a:fillRect/>
          </a:stretch>
        </p:blipFill>
        <p:spPr bwMode="auto">
          <a:xfrm>
            <a:off x="7555288" y="33866"/>
            <a:ext cx="353215" cy="461665"/>
          </a:xfrm>
          <a:prstGeom prst="rect">
            <a:avLst/>
          </a:prstGeom>
          <a:noFill/>
          <a:ln>
            <a:noFill/>
          </a:ln>
        </p:spPr>
      </p:pic>
      <p:sp>
        <p:nvSpPr>
          <p:cNvPr id="10" name="TextBox 9"/>
          <p:cNvSpPr txBox="1"/>
          <p:nvPr/>
        </p:nvSpPr>
        <p:spPr>
          <a:xfrm>
            <a:off x="250924" y="10927"/>
            <a:ext cx="4267200" cy="461665"/>
          </a:xfrm>
          <a:prstGeom prst="rect">
            <a:avLst/>
          </a:prstGeom>
          <a:noFill/>
        </p:spPr>
        <p:txBody>
          <a:bodyPr wrap="square" rtlCol="0">
            <a:spAutoFit/>
          </a:bodyPr>
          <a:lstStyle/>
          <a:p>
            <a:pPr algn="r"/>
            <a:r>
              <a:rPr lang="en-US" sz="1200" b="1" dirty="0">
                <a:solidFill>
                  <a:schemeClr val="bg1"/>
                </a:solidFill>
              </a:rPr>
              <a:t>Cardiovascular Prevention &amp; Research Unit</a:t>
            </a:r>
          </a:p>
          <a:p>
            <a:pPr algn="r"/>
            <a:r>
              <a:rPr lang="en-US" sz="1200" dirty="0">
                <a:solidFill>
                  <a:schemeClr val="bg1"/>
                </a:solidFill>
              </a:rPr>
              <a:t>Clinic &amp; Lab of Pathophysiology</a:t>
            </a:r>
          </a:p>
        </p:txBody>
      </p:sp>
      <p:sp>
        <p:nvSpPr>
          <p:cNvPr id="12" name="TextBox 11"/>
          <p:cNvSpPr txBox="1"/>
          <p:nvPr/>
        </p:nvSpPr>
        <p:spPr>
          <a:xfrm>
            <a:off x="4537734" y="16938"/>
            <a:ext cx="2967479" cy="461665"/>
          </a:xfrm>
          <a:prstGeom prst="rect">
            <a:avLst/>
          </a:prstGeom>
          <a:noFill/>
        </p:spPr>
        <p:txBody>
          <a:bodyPr wrap="none" rtlCol="0">
            <a:spAutoFit/>
          </a:bodyPr>
          <a:lstStyle/>
          <a:p>
            <a:r>
              <a:rPr lang="en-US" sz="1200" dirty="0">
                <a:solidFill>
                  <a:schemeClr val="bg1"/>
                </a:solidFill>
              </a:rPr>
              <a:t>Dep. of Medicine - School of Health Sciences</a:t>
            </a:r>
          </a:p>
          <a:p>
            <a:r>
              <a:rPr lang="en-US" sz="1200" dirty="0">
                <a:solidFill>
                  <a:schemeClr val="bg1"/>
                </a:solidFill>
              </a:rPr>
              <a:t>National &amp; Kapodistrian University of Athens</a:t>
            </a:r>
          </a:p>
        </p:txBody>
      </p:sp>
      <p:pic>
        <p:nvPicPr>
          <p:cNvPr id="2" name="Picture 1">
            <a:extLst>
              <a:ext uri="{FF2B5EF4-FFF2-40B4-BE49-F238E27FC236}">
                <a16:creationId xmlns:a16="http://schemas.microsoft.com/office/drawing/2014/main" id="{3396D7C7-D432-FB47-A123-ADC45E97E950}"/>
              </a:ext>
            </a:extLst>
          </p:cNvPr>
          <p:cNvPicPr>
            <a:picLocks noChangeAspect="1"/>
          </p:cNvPicPr>
          <p:nvPr/>
        </p:nvPicPr>
        <p:blipFill>
          <a:blip r:embed="rId3"/>
          <a:stretch>
            <a:fillRect/>
          </a:stretch>
        </p:blipFill>
        <p:spPr>
          <a:xfrm>
            <a:off x="633897" y="1718733"/>
            <a:ext cx="7876205" cy="5008458"/>
          </a:xfrm>
          <a:prstGeom prst="rect">
            <a:avLst/>
          </a:prstGeom>
        </p:spPr>
      </p:pic>
      <p:sp>
        <p:nvSpPr>
          <p:cNvPr id="7" name="TextBox 6">
            <a:extLst>
              <a:ext uri="{FF2B5EF4-FFF2-40B4-BE49-F238E27FC236}">
                <a16:creationId xmlns:a16="http://schemas.microsoft.com/office/drawing/2014/main" id="{C58E8861-7987-2D45-9F0B-A58123C0F9C4}"/>
              </a:ext>
            </a:extLst>
          </p:cNvPr>
          <p:cNvSpPr txBox="1"/>
          <p:nvPr/>
        </p:nvSpPr>
        <p:spPr>
          <a:xfrm>
            <a:off x="7070351" y="871359"/>
            <a:ext cx="2048446" cy="307777"/>
          </a:xfrm>
          <a:prstGeom prst="rect">
            <a:avLst/>
          </a:prstGeom>
          <a:solidFill>
            <a:schemeClr val="tx1"/>
          </a:solidFill>
        </p:spPr>
        <p:txBody>
          <a:bodyPr wrap="none" rtlCol="0">
            <a:spAutoFit/>
          </a:bodyPr>
          <a:lstStyle/>
          <a:p>
            <a:r>
              <a:rPr lang="en-US" sz="1400" i="1" dirty="0">
                <a:solidFill>
                  <a:schemeClr val="bg1"/>
                </a:solidFill>
              </a:rPr>
              <a:t>Cecelja M. et al. EHJ 2020</a:t>
            </a:r>
          </a:p>
        </p:txBody>
      </p:sp>
    </p:spTree>
    <p:extLst>
      <p:ext uri="{BB962C8B-B14F-4D97-AF65-F5344CB8AC3E}">
        <p14:creationId xmlns:p14="http://schemas.microsoft.com/office/powerpoint/2010/main" val="186535577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8332F9F-DC18-A14F-BFC0-CEF8FD9FE1A2}"/>
              </a:ext>
            </a:extLst>
          </p:cNvPr>
          <p:cNvPicPr>
            <a:picLocks noChangeAspect="1"/>
          </p:cNvPicPr>
          <p:nvPr/>
        </p:nvPicPr>
        <p:blipFill>
          <a:blip r:embed="rId2"/>
          <a:stretch>
            <a:fillRect/>
          </a:stretch>
        </p:blipFill>
        <p:spPr>
          <a:xfrm>
            <a:off x="178675" y="2208267"/>
            <a:ext cx="6096000" cy="1663700"/>
          </a:xfrm>
          <a:prstGeom prst="rect">
            <a:avLst/>
          </a:prstGeom>
        </p:spPr>
      </p:pic>
      <p:pic>
        <p:nvPicPr>
          <p:cNvPr id="5" name="Picture 4">
            <a:extLst>
              <a:ext uri="{FF2B5EF4-FFF2-40B4-BE49-F238E27FC236}">
                <a16:creationId xmlns:a16="http://schemas.microsoft.com/office/drawing/2014/main" id="{ED1503D7-96F9-474A-A8CB-8473833DA9AD}"/>
              </a:ext>
            </a:extLst>
          </p:cNvPr>
          <p:cNvPicPr>
            <a:picLocks noChangeAspect="1"/>
          </p:cNvPicPr>
          <p:nvPr/>
        </p:nvPicPr>
        <p:blipFill>
          <a:blip r:embed="rId3"/>
          <a:stretch>
            <a:fillRect/>
          </a:stretch>
        </p:blipFill>
        <p:spPr>
          <a:xfrm>
            <a:off x="892171" y="4276176"/>
            <a:ext cx="7359658" cy="2471465"/>
          </a:xfrm>
          <a:prstGeom prst="rect">
            <a:avLst/>
          </a:prstGeom>
        </p:spPr>
      </p:pic>
      <p:pic>
        <p:nvPicPr>
          <p:cNvPr id="7" name="Picture 6">
            <a:extLst>
              <a:ext uri="{FF2B5EF4-FFF2-40B4-BE49-F238E27FC236}">
                <a16:creationId xmlns:a16="http://schemas.microsoft.com/office/drawing/2014/main" id="{E3DAAA3B-0A67-6246-8417-AE191E23D5F4}"/>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555288" y="33866"/>
            <a:ext cx="353215" cy="461665"/>
          </a:xfrm>
          <a:prstGeom prst="rect">
            <a:avLst/>
          </a:prstGeom>
          <a:noFill/>
          <a:ln>
            <a:noFill/>
          </a:ln>
        </p:spPr>
      </p:pic>
      <p:sp>
        <p:nvSpPr>
          <p:cNvPr id="8" name="TextBox 7">
            <a:extLst>
              <a:ext uri="{FF2B5EF4-FFF2-40B4-BE49-F238E27FC236}">
                <a16:creationId xmlns:a16="http://schemas.microsoft.com/office/drawing/2014/main" id="{47C09DB9-3B40-0446-BF32-9DB36A28258C}"/>
              </a:ext>
            </a:extLst>
          </p:cNvPr>
          <p:cNvSpPr txBox="1"/>
          <p:nvPr/>
        </p:nvSpPr>
        <p:spPr>
          <a:xfrm>
            <a:off x="250924" y="10927"/>
            <a:ext cx="4267200" cy="461665"/>
          </a:xfrm>
          <a:prstGeom prst="rect">
            <a:avLst/>
          </a:prstGeom>
          <a:noFill/>
        </p:spPr>
        <p:txBody>
          <a:bodyPr wrap="square" rtlCol="0">
            <a:spAutoFit/>
          </a:bodyPr>
          <a:lstStyle/>
          <a:p>
            <a:pPr algn="r"/>
            <a:r>
              <a:rPr lang="en-US" sz="1200" b="1" dirty="0">
                <a:solidFill>
                  <a:schemeClr val="bg1"/>
                </a:solidFill>
              </a:rPr>
              <a:t>Cardiovascular Prevention &amp; Research Unit</a:t>
            </a:r>
          </a:p>
          <a:p>
            <a:pPr algn="r"/>
            <a:r>
              <a:rPr lang="en-US" sz="1200" dirty="0">
                <a:solidFill>
                  <a:schemeClr val="bg1"/>
                </a:solidFill>
              </a:rPr>
              <a:t>Clinic &amp; Lab of Pathophysiology</a:t>
            </a:r>
          </a:p>
        </p:txBody>
      </p:sp>
      <p:sp>
        <p:nvSpPr>
          <p:cNvPr id="9" name="TextBox 8">
            <a:extLst>
              <a:ext uri="{FF2B5EF4-FFF2-40B4-BE49-F238E27FC236}">
                <a16:creationId xmlns:a16="http://schemas.microsoft.com/office/drawing/2014/main" id="{F90F0930-A580-C649-A1F9-7D7ADA5ECD50}"/>
              </a:ext>
            </a:extLst>
          </p:cNvPr>
          <p:cNvSpPr txBox="1"/>
          <p:nvPr/>
        </p:nvSpPr>
        <p:spPr>
          <a:xfrm>
            <a:off x="4537734" y="16938"/>
            <a:ext cx="2967479" cy="461665"/>
          </a:xfrm>
          <a:prstGeom prst="rect">
            <a:avLst/>
          </a:prstGeom>
          <a:noFill/>
        </p:spPr>
        <p:txBody>
          <a:bodyPr wrap="none" rtlCol="0">
            <a:spAutoFit/>
          </a:bodyPr>
          <a:lstStyle/>
          <a:p>
            <a:r>
              <a:rPr lang="en-US" sz="1200" dirty="0">
                <a:solidFill>
                  <a:schemeClr val="bg1"/>
                </a:solidFill>
              </a:rPr>
              <a:t>Dep. of Medicine - School of Health Sciences</a:t>
            </a:r>
          </a:p>
          <a:p>
            <a:r>
              <a:rPr lang="en-US" sz="1200" dirty="0">
                <a:solidFill>
                  <a:schemeClr val="bg1"/>
                </a:solidFill>
              </a:rPr>
              <a:t>National &amp; Kapodistrian University of Athens</a:t>
            </a:r>
          </a:p>
        </p:txBody>
      </p:sp>
      <p:cxnSp>
        <p:nvCxnSpPr>
          <p:cNvPr id="10" name="Straight Connector 9">
            <a:extLst>
              <a:ext uri="{FF2B5EF4-FFF2-40B4-BE49-F238E27FC236}">
                <a16:creationId xmlns:a16="http://schemas.microsoft.com/office/drawing/2014/main" id="{5EF9A22A-74B4-9648-84FF-C60FA35F11CB}"/>
              </a:ext>
            </a:extLst>
          </p:cNvPr>
          <p:cNvCxnSpPr>
            <a:cxnSpLocks/>
          </p:cNvCxnSpPr>
          <p:nvPr/>
        </p:nvCxnSpPr>
        <p:spPr>
          <a:xfrm>
            <a:off x="4535045" y="33866"/>
            <a:ext cx="2689" cy="438726"/>
          </a:xfrm>
          <a:prstGeom prst="line">
            <a:avLst/>
          </a:prstGeom>
          <a:ln w="3810">
            <a:solidFill>
              <a:schemeClr val="bg1"/>
            </a:solidFill>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FCF6165B-615F-E542-840F-2D670D0A8678}"/>
              </a:ext>
            </a:extLst>
          </p:cNvPr>
          <p:cNvSpPr txBox="1"/>
          <p:nvPr/>
        </p:nvSpPr>
        <p:spPr>
          <a:xfrm>
            <a:off x="6178917" y="871359"/>
            <a:ext cx="2969403" cy="307777"/>
          </a:xfrm>
          <a:prstGeom prst="rect">
            <a:avLst/>
          </a:prstGeom>
          <a:solidFill>
            <a:schemeClr val="tx1"/>
          </a:solidFill>
        </p:spPr>
        <p:txBody>
          <a:bodyPr wrap="none" rtlCol="0">
            <a:spAutoFit/>
          </a:bodyPr>
          <a:lstStyle/>
          <a:p>
            <a:r>
              <a:rPr lang="en-US" sz="1400" i="1" dirty="0">
                <a:solidFill>
                  <a:schemeClr val="bg1"/>
                </a:solidFill>
              </a:rPr>
              <a:t>Georgakis M. et al. Hypertension 2021</a:t>
            </a:r>
          </a:p>
        </p:txBody>
      </p:sp>
    </p:spTree>
    <p:extLst>
      <p:ext uri="{BB962C8B-B14F-4D97-AF65-F5344CB8AC3E}">
        <p14:creationId xmlns:p14="http://schemas.microsoft.com/office/powerpoint/2010/main" val="268361463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05B0D68-D589-D8B0-1918-6593FFDBECFE}"/>
              </a:ext>
            </a:extLst>
          </p:cNvPr>
          <p:cNvPicPr>
            <a:picLocks noChangeAspect="1"/>
          </p:cNvPicPr>
          <p:nvPr/>
        </p:nvPicPr>
        <p:blipFill>
          <a:blip r:embed="rId2"/>
          <a:stretch>
            <a:fillRect/>
          </a:stretch>
        </p:blipFill>
        <p:spPr>
          <a:xfrm>
            <a:off x="1156137" y="31405"/>
            <a:ext cx="6789683" cy="6753374"/>
          </a:xfrm>
          <a:prstGeom prst="rect">
            <a:avLst/>
          </a:prstGeom>
        </p:spPr>
      </p:pic>
    </p:spTree>
    <p:extLst>
      <p:ext uri="{BB962C8B-B14F-4D97-AF65-F5344CB8AC3E}">
        <p14:creationId xmlns:p14="http://schemas.microsoft.com/office/powerpoint/2010/main" val="23231903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355599"/>
            <a:ext cx="8948483" cy="830997"/>
          </a:xfrm>
          <a:prstGeom prst="rect">
            <a:avLst/>
          </a:prstGeom>
          <a:noFill/>
        </p:spPr>
        <p:txBody>
          <a:bodyPr wrap="none" rtlCol="0">
            <a:spAutoFit/>
          </a:bodyPr>
          <a:lstStyle/>
          <a:p>
            <a:r>
              <a:rPr lang="en-US" sz="3200" b="1" dirty="0"/>
              <a:t>World Health Organization (WHO) - Data on Greece</a:t>
            </a:r>
          </a:p>
          <a:p>
            <a:r>
              <a:rPr lang="en-US" sz="1600" b="1" dirty="0"/>
              <a:t>http://</a:t>
            </a:r>
            <a:r>
              <a:rPr lang="en-US" sz="1600" b="1" dirty="0" err="1"/>
              <a:t>www.who.int</a:t>
            </a:r>
            <a:r>
              <a:rPr lang="en-US" sz="1600" b="1" dirty="0"/>
              <a:t>/</a:t>
            </a:r>
            <a:r>
              <a:rPr lang="en-US" sz="1600" b="1" dirty="0" err="1"/>
              <a:t>nmh</a:t>
            </a:r>
            <a:r>
              <a:rPr lang="en-US" sz="1600" b="1" dirty="0"/>
              <a:t>/countries/</a:t>
            </a:r>
            <a:r>
              <a:rPr lang="en-US" sz="1600" b="1" dirty="0" err="1"/>
              <a:t>grc_en.pdf?ua</a:t>
            </a:r>
            <a:r>
              <a:rPr lang="en-US" sz="1600" b="1" dirty="0"/>
              <a:t>=1</a:t>
            </a:r>
          </a:p>
        </p:txBody>
      </p:sp>
      <p:pic>
        <p:nvPicPr>
          <p:cNvPr id="4" name="Picture 3"/>
          <p:cNvPicPr>
            <a:picLocks noChangeAspect="1"/>
          </p:cNvPicPr>
          <p:nvPr/>
        </p:nvPicPr>
        <p:blipFill>
          <a:blip r:embed="rId2"/>
          <a:stretch>
            <a:fillRect/>
          </a:stretch>
        </p:blipFill>
        <p:spPr>
          <a:xfrm>
            <a:off x="0" y="1841500"/>
            <a:ext cx="9144000" cy="3161188"/>
          </a:xfrm>
          <a:prstGeom prst="rect">
            <a:avLst/>
          </a:prstGeom>
        </p:spPr>
      </p:pic>
    </p:spTree>
    <p:extLst>
      <p:ext uri="{BB962C8B-B14F-4D97-AF65-F5344CB8AC3E}">
        <p14:creationId xmlns:p14="http://schemas.microsoft.com/office/powerpoint/2010/main" val="41484855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46100" y="1472671"/>
            <a:ext cx="8009467" cy="3170099"/>
          </a:xfrm>
          <a:prstGeom prst="rect">
            <a:avLst/>
          </a:prstGeom>
          <a:noFill/>
        </p:spPr>
        <p:txBody>
          <a:bodyPr wrap="square" rtlCol="0">
            <a:spAutoFit/>
          </a:bodyPr>
          <a:lstStyle/>
          <a:p>
            <a:r>
              <a:rPr lang="el-GR" sz="2000" dirty="0"/>
              <a:t>ΚΑΡΔΙΑΓΓΕΙΑΚΑ ΝΟΣΗΜΑΤΑ</a:t>
            </a:r>
          </a:p>
          <a:p>
            <a:endParaRPr lang="el-GR" sz="2000" dirty="0"/>
          </a:p>
          <a:p>
            <a:pPr marL="342900" indent="-342900">
              <a:buFont typeface="Arial"/>
              <a:buChar char="•"/>
            </a:pPr>
            <a:r>
              <a:rPr lang="el-GR" sz="2000" dirty="0"/>
              <a:t>Αιτία του </a:t>
            </a:r>
            <a:r>
              <a:rPr lang="en-US" sz="2000" dirty="0"/>
              <a:t>33% </a:t>
            </a:r>
            <a:r>
              <a:rPr lang="el-GR" sz="2000" dirty="0"/>
              <a:t>των θανάτων</a:t>
            </a:r>
            <a:endParaRPr lang="en-US" sz="2000" dirty="0"/>
          </a:p>
          <a:p>
            <a:pPr marL="342900" indent="-342900">
              <a:buFont typeface="Arial"/>
              <a:buChar char="•"/>
            </a:pPr>
            <a:r>
              <a:rPr lang="en-US" sz="2000" dirty="0"/>
              <a:t>4.9 </a:t>
            </a:r>
            <a:r>
              <a:rPr lang="el-GR" sz="2000" dirty="0"/>
              <a:t>εκατομύρια ασθενείς</a:t>
            </a:r>
          </a:p>
          <a:p>
            <a:pPr marL="342900" indent="-342900">
              <a:buFont typeface="Arial"/>
              <a:buChar char="•"/>
            </a:pPr>
            <a:r>
              <a:rPr lang="el-GR" sz="2000" dirty="0"/>
              <a:t>1,4 εκατομύρια εισαγωγές σχετιζόμενες με καρδιαγγειακά νοσήματα  (</a:t>
            </a:r>
            <a:r>
              <a:rPr lang="en-US" sz="2000" dirty="0"/>
              <a:t>2010/11</a:t>
            </a:r>
            <a:r>
              <a:rPr lang="el-GR" sz="2000" dirty="0"/>
              <a:t>)</a:t>
            </a:r>
            <a:r>
              <a:rPr lang="en-US" sz="2000" dirty="0"/>
              <a:t>.</a:t>
            </a:r>
            <a:endParaRPr lang="el-GR" sz="2000" dirty="0"/>
          </a:p>
          <a:p>
            <a:pPr marL="342900" indent="-342900">
              <a:buFont typeface="Arial"/>
              <a:buChar char="•"/>
            </a:pPr>
            <a:r>
              <a:rPr lang="el-GR" sz="2000" dirty="0"/>
              <a:t>Το </a:t>
            </a:r>
            <a:r>
              <a:rPr lang="en-US" sz="2000" dirty="0"/>
              <a:t>60% </a:t>
            </a:r>
            <a:r>
              <a:rPr lang="el-GR" sz="2000" dirty="0"/>
              <a:t>των ασθενών είναι νεώτεροι από </a:t>
            </a:r>
            <a:r>
              <a:rPr lang="en-US" sz="2000" dirty="0"/>
              <a:t>75</a:t>
            </a:r>
            <a:r>
              <a:rPr lang="el-GR" sz="2000" dirty="0"/>
              <a:t> ετών</a:t>
            </a:r>
          </a:p>
          <a:p>
            <a:pPr marL="342900" indent="-342900">
              <a:buFont typeface="Arial"/>
              <a:buChar char="•"/>
            </a:pPr>
            <a:r>
              <a:rPr lang="el-GR" sz="2000" dirty="0"/>
              <a:t>Το κόστος στην εθνική οικονομία της χώρας υπολογίζεται σε </a:t>
            </a:r>
            <a:r>
              <a:rPr lang="en-US" sz="2000" dirty="0"/>
              <a:t>£30 </a:t>
            </a:r>
            <a:r>
              <a:rPr lang="el-GR" sz="2000" dirty="0"/>
              <a:t>δις.</a:t>
            </a:r>
          </a:p>
          <a:p>
            <a:pPr marL="342900" indent="-342900">
              <a:buFont typeface="Arial"/>
              <a:buChar char="•"/>
            </a:pPr>
            <a:r>
              <a:rPr lang="el-GR" sz="2000" dirty="0"/>
              <a:t>Η παχυσαρκία θεωρείται ως η βασική αιτία</a:t>
            </a:r>
          </a:p>
          <a:p>
            <a:pPr marL="342900" indent="-342900">
              <a:buFont typeface="Arial"/>
              <a:buChar char="•"/>
            </a:pPr>
            <a:r>
              <a:rPr lang="el-GR" sz="2000" dirty="0"/>
              <a:t>Το</a:t>
            </a:r>
            <a:r>
              <a:rPr lang="en-US" sz="2000" dirty="0"/>
              <a:t> 2050 </a:t>
            </a:r>
            <a:r>
              <a:rPr lang="el-GR" sz="2000" dirty="0"/>
              <a:t>αναμένεται το ετήσιο κόστος να ανέρχεται σε</a:t>
            </a:r>
            <a:r>
              <a:rPr lang="en-US" sz="2000" dirty="0"/>
              <a:t> £50 </a:t>
            </a:r>
            <a:r>
              <a:rPr lang="el-GR" sz="2000" dirty="0"/>
              <a:t>δις</a:t>
            </a:r>
            <a:endParaRPr lang="en-US" sz="2000" dirty="0"/>
          </a:p>
        </p:txBody>
      </p:sp>
      <p:sp>
        <p:nvSpPr>
          <p:cNvPr id="5" name="Title 1"/>
          <p:cNvSpPr>
            <a:spLocks noGrp="1"/>
          </p:cNvSpPr>
          <p:nvPr>
            <p:ph type="title"/>
          </p:nvPr>
        </p:nvSpPr>
        <p:spPr>
          <a:xfrm>
            <a:off x="457200" y="37571"/>
            <a:ext cx="8229600" cy="1143000"/>
          </a:xfrm>
        </p:spPr>
        <p:txBody>
          <a:bodyPr>
            <a:normAutofit fontScale="90000"/>
          </a:bodyPr>
          <a:lstStyle/>
          <a:p>
            <a:r>
              <a:rPr lang="en-US" dirty="0"/>
              <a:t>NICE - </a:t>
            </a:r>
            <a:r>
              <a:rPr lang="en-US" sz="2900" dirty="0"/>
              <a:t>National Institute for Health and Care Excellence</a:t>
            </a:r>
            <a:br>
              <a:rPr lang="en-US" sz="2900" dirty="0"/>
            </a:br>
            <a:r>
              <a:rPr lang="en-US" sz="1300" dirty="0"/>
              <a:t>http://</a:t>
            </a:r>
            <a:r>
              <a:rPr lang="en-US" sz="1300" dirty="0" err="1"/>
              <a:t>www.nice.org.uk</a:t>
            </a:r>
            <a:r>
              <a:rPr lang="en-US" sz="1300" dirty="0"/>
              <a:t>/guidance/cmg45/chapter/commissioning-services-for-the-prevention-of-cardiovascular-disease</a:t>
            </a:r>
          </a:p>
        </p:txBody>
      </p:sp>
    </p:spTree>
    <p:extLst>
      <p:ext uri="{BB962C8B-B14F-4D97-AF65-F5344CB8AC3E}">
        <p14:creationId xmlns:p14="http://schemas.microsoft.com/office/powerpoint/2010/main" val="12578168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8940"/>
            <a:ext cx="7772400" cy="1470025"/>
          </a:xfrm>
        </p:spPr>
        <p:txBody>
          <a:bodyPr>
            <a:normAutofit/>
          </a:bodyPr>
          <a:lstStyle/>
          <a:p>
            <a:r>
              <a:rPr lang="en-US" sz="2800" b="1" dirty="0">
                <a:solidFill>
                  <a:schemeClr val="tx1"/>
                </a:solidFill>
              </a:rPr>
              <a:t>Εκτίμηση Κινδύνου </a:t>
            </a:r>
            <a:r>
              <a:rPr lang="en-US" sz="2800" b="1" dirty="0" err="1">
                <a:solidFill>
                  <a:schemeClr val="tx1"/>
                </a:solidFill>
              </a:rPr>
              <a:t>Κ</a:t>
            </a:r>
            <a:r>
              <a:rPr lang="en-US" sz="2800" b="1" dirty="0">
                <a:solidFill>
                  <a:schemeClr val="tx1"/>
                </a:solidFill>
              </a:rPr>
              <a:t>αρδιαγγειακών Νοσημάτων – Μεταβολικό σύνδρομο</a:t>
            </a:r>
            <a:br>
              <a:rPr lang="en-US" sz="2800" dirty="0">
                <a:solidFill>
                  <a:schemeClr val="tx1"/>
                </a:solidFill>
              </a:rPr>
            </a:br>
            <a:endParaRPr lang="en-US" sz="2800" dirty="0"/>
          </a:p>
        </p:txBody>
      </p:sp>
      <p:sp>
        <p:nvSpPr>
          <p:cNvPr id="4" name="Subtitle 3"/>
          <p:cNvSpPr>
            <a:spLocks noGrp="1"/>
          </p:cNvSpPr>
          <p:nvPr>
            <p:ph type="subTitle" idx="1"/>
          </p:nvPr>
        </p:nvSpPr>
        <p:spPr/>
        <p:txBody>
          <a:bodyPr/>
          <a:lstStyle/>
          <a:p>
            <a:endParaRPr lang="en-US"/>
          </a:p>
        </p:txBody>
      </p:sp>
      <p:sp>
        <p:nvSpPr>
          <p:cNvPr id="5" name="Subtitle 2"/>
          <p:cNvSpPr txBox="1">
            <a:spLocks/>
          </p:cNvSpPr>
          <p:nvPr/>
        </p:nvSpPr>
        <p:spPr>
          <a:xfrm>
            <a:off x="774700" y="1249145"/>
            <a:ext cx="7585038" cy="5608855"/>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gn="l">
              <a:buFont typeface="Arial"/>
              <a:buChar char="•"/>
            </a:pPr>
            <a:r>
              <a:rPr lang="en-US" sz="1700" dirty="0" err="1">
                <a:solidFill>
                  <a:schemeClr val="tx1"/>
                </a:solidFill>
              </a:rPr>
              <a:t>Κ</a:t>
            </a:r>
            <a:r>
              <a:rPr lang="en-US" sz="1700" dirty="0">
                <a:solidFill>
                  <a:schemeClr val="tx1"/>
                </a:solidFill>
              </a:rPr>
              <a:t>αρδιαγγειακά νοσήμα</a:t>
            </a:r>
            <a:r>
              <a:rPr lang="en-US" sz="1700" dirty="0" err="1">
                <a:solidFill>
                  <a:schemeClr val="tx1"/>
                </a:solidFill>
              </a:rPr>
              <a:t>τ</a:t>
            </a:r>
            <a:r>
              <a:rPr lang="en-US" sz="1700" dirty="0">
                <a:solidFill>
                  <a:schemeClr val="tx1"/>
                </a:solidFill>
              </a:rPr>
              <a:t>α: </a:t>
            </a:r>
            <a:r>
              <a:rPr lang="en-US" sz="1700" dirty="0" err="1">
                <a:solidFill>
                  <a:schemeClr val="tx1"/>
                </a:solidFill>
              </a:rPr>
              <a:t>ορισμός</a:t>
            </a:r>
            <a:r>
              <a:rPr lang="en-US" sz="1700" dirty="0">
                <a:solidFill>
                  <a:schemeClr val="tx1"/>
                </a:solidFill>
              </a:rPr>
              <a:t> </a:t>
            </a:r>
          </a:p>
          <a:p>
            <a:pPr marL="457200" indent="-457200" algn="l">
              <a:buFont typeface="Arial"/>
              <a:buChar char="•"/>
            </a:pPr>
            <a:r>
              <a:rPr lang="en-US" sz="1700" dirty="0">
                <a:solidFill>
                  <a:schemeClr val="tx1"/>
                </a:solidFill>
              </a:rPr>
              <a:t>Eπ</a:t>
            </a:r>
            <a:r>
              <a:rPr lang="en-US" sz="1700" dirty="0" err="1">
                <a:solidFill>
                  <a:schemeClr val="tx1"/>
                </a:solidFill>
              </a:rPr>
              <a:t>ιδημιολογικά</a:t>
            </a:r>
            <a:r>
              <a:rPr lang="en-US" sz="1700" dirty="0">
                <a:solidFill>
                  <a:schemeClr val="tx1"/>
                </a:solidFill>
              </a:rPr>
              <a:t> </a:t>
            </a:r>
            <a:r>
              <a:rPr lang="en-US" sz="1700" dirty="0" err="1">
                <a:solidFill>
                  <a:schemeClr val="tx1"/>
                </a:solidFill>
              </a:rPr>
              <a:t>κ</a:t>
            </a:r>
            <a:r>
              <a:rPr lang="en-US" sz="1700" dirty="0">
                <a:solidFill>
                  <a:schemeClr val="tx1"/>
                </a:solidFill>
              </a:rPr>
              <a:t>α</a:t>
            </a:r>
            <a:r>
              <a:rPr lang="en-US" sz="1700" dirty="0" err="1">
                <a:solidFill>
                  <a:schemeClr val="tx1"/>
                </a:solidFill>
              </a:rPr>
              <a:t>ι</a:t>
            </a:r>
            <a:r>
              <a:rPr lang="en-US" sz="1700" dirty="0">
                <a:solidFill>
                  <a:schemeClr val="tx1"/>
                </a:solidFill>
              </a:rPr>
              <a:t> </a:t>
            </a:r>
            <a:r>
              <a:rPr lang="en-US" sz="1700" dirty="0" err="1">
                <a:solidFill>
                  <a:schemeClr val="tx1"/>
                </a:solidFill>
              </a:rPr>
              <a:t>οικονομικά</a:t>
            </a:r>
            <a:r>
              <a:rPr lang="en-US" sz="1700" dirty="0">
                <a:solidFill>
                  <a:schemeClr val="tx1"/>
                </a:solidFill>
              </a:rPr>
              <a:t> </a:t>
            </a:r>
            <a:r>
              <a:rPr lang="en-US" sz="1700" dirty="0" err="1">
                <a:solidFill>
                  <a:schemeClr val="tx1"/>
                </a:solidFill>
              </a:rPr>
              <a:t>δεδομέν</a:t>
            </a:r>
            <a:r>
              <a:rPr lang="en-US" sz="1700" dirty="0">
                <a:solidFill>
                  <a:schemeClr val="tx1"/>
                </a:solidFill>
              </a:rPr>
              <a:t>α</a:t>
            </a:r>
          </a:p>
          <a:p>
            <a:pPr marL="457200" indent="-457200" algn="l">
              <a:buFont typeface="Arial"/>
              <a:buChar char="•"/>
            </a:pPr>
            <a:r>
              <a:rPr lang="en-US" sz="1700" b="1" dirty="0" err="1">
                <a:solidFill>
                  <a:srgbClr val="FF0000"/>
                </a:solidFill>
              </a:rPr>
              <a:t>Κ</a:t>
            </a:r>
            <a:r>
              <a:rPr lang="en-US" sz="1700" b="1" dirty="0">
                <a:solidFill>
                  <a:srgbClr val="FF0000"/>
                </a:solidFill>
              </a:rPr>
              <a:t>αρδιαγγεια</a:t>
            </a:r>
            <a:r>
              <a:rPr lang="en-US" sz="1700" b="1" dirty="0" err="1">
                <a:solidFill>
                  <a:srgbClr val="FF0000"/>
                </a:solidFill>
              </a:rPr>
              <a:t>κός</a:t>
            </a:r>
            <a:r>
              <a:rPr lang="en-US" sz="1700" b="1" dirty="0">
                <a:solidFill>
                  <a:srgbClr val="FF0000"/>
                </a:solidFill>
              </a:rPr>
              <a:t> </a:t>
            </a:r>
            <a:r>
              <a:rPr lang="en-US" sz="1700" b="1" dirty="0" err="1">
                <a:solidFill>
                  <a:srgbClr val="FF0000"/>
                </a:solidFill>
              </a:rPr>
              <a:t>κίνδυνος</a:t>
            </a:r>
            <a:r>
              <a:rPr lang="en-US" sz="1700" b="1" dirty="0">
                <a:solidFill>
                  <a:srgbClr val="FF0000"/>
                </a:solidFill>
              </a:rPr>
              <a:t> (</a:t>
            </a:r>
            <a:r>
              <a:rPr lang="en-US" sz="1700" b="1" dirty="0" err="1">
                <a:solidFill>
                  <a:srgbClr val="FF0000"/>
                </a:solidFill>
              </a:rPr>
              <a:t>έννοιες</a:t>
            </a:r>
            <a:r>
              <a:rPr lang="en-US" sz="1700" b="1" dirty="0">
                <a:solidFill>
                  <a:srgbClr val="FF0000"/>
                </a:solidFill>
              </a:rPr>
              <a:t>: απ</a:t>
            </a:r>
            <a:r>
              <a:rPr lang="en-US" sz="1700" b="1" dirty="0" err="1">
                <a:solidFill>
                  <a:srgbClr val="FF0000"/>
                </a:solidFill>
              </a:rPr>
              <a:t>όλυτος</a:t>
            </a:r>
            <a:r>
              <a:rPr lang="en-US" sz="1700" b="1" dirty="0">
                <a:solidFill>
                  <a:srgbClr val="FF0000"/>
                </a:solidFill>
              </a:rPr>
              <a:t> </a:t>
            </a:r>
            <a:r>
              <a:rPr lang="en-US" sz="1700" b="1" dirty="0" err="1">
                <a:solidFill>
                  <a:srgbClr val="FF0000"/>
                </a:solidFill>
              </a:rPr>
              <a:t>κ</a:t>
            </a:r>
            <a:r>
              <a:rPr lang="en-US" sz="1700" b="1" dirty="0">
                <a:solidFill>
                  <a:srgbClr val="FF0000"/>
                </a:solidFill>
              </a:rPr>
              <a:t>α</a:t>
            </a:r>
            <a:r>
              <a:rPr lang="en-US" sz="1700" b="1" dirty="0" err="1">
                <a:solidFill>
                  <a:srgbClr val="FF0000"/>
                </a:solidFill>
              </a:rPr>
              <a:t>ι</a:t>
            </a:r>
            <a:r>
              <a:rPr lang="en-US" sz="1700" b="1" dirty="0">
                <a:solidFill>
                  <a:srgbClr val="FF0000"/>
                </a:solidFill>
              </a:rPr>
              <a:t> </a:t>
            </a:r>
            <a:r>
              <a:rPr lang="en-US" sz="1700" b="1" dirty="0" err="1">
                <a:solidFill>
                  <a:srgbClr val="FF0000"/>
                </a:solidFill>
              </a:rPr>
              <a:t>σχετικός</a:t>
            </a:r>
            <a:r>
              <a:rPr lang="el-GR" sz="1700" b="1" dirty="0">
                <a:solidFill>
                  <a:srgbClr val="FF0000"/>
                </a:solidFill>
              </a:rPr>
              <a:t>)</a:t>
            </a:r>
            <a:endParaRPr lang="en-US" sz="1700" b="1" dirty="0">
              <a:solidFill>
                <a:srgbClr val="FF0000"/>
              </a:solidFill>
            </a:endParaRPr>
          </a:p>
          <a:p>
            <a:pPr marL="457200" indent="-457200" algn="l">
              <a:buFont typeface="Arial"/>
              <a:buChar char="•"/>
            </a:pPr>
            <a:r>
              <a:rPr lang="en-US" sz="1700" dirty="0" err="1">
                <a:solidFill>
                  <a:schemeClr val="bg1">
                    <a:lumMod val="50000"/>
                  </a:schemeClr>
                </a:solidFill>
              </a:rPr>
              <a:t>Κλ</a:t>
            </a:r>
            <a:r>
              <a:rPr lang="en-US" sz="1700" dirty="0">
                <a:solidFill>
                  <a:schemeClr val="bg1">
                    <a:lumMod val="50000"/>
                  </a:schemeClr>
                </a:solidFill>
              </a:rPr>
              <a:t>α</a:t>
            </a:r>
            <a:r>
              <a:rPr lang="en-US" sz="1700" dirty="0" err="1">
                <a:solidFill>
                  <a:schemeClr val="bg1">
                    <a:lumMod val="50000"/>
                  </a:schemeClr>
                </a:solidFill>
              </a:rPr>
              <a:t>σικοί</a:t>
            </a:r>
            <a:r>
              <a:rPr lang="en-US" sz="1700" dirty="0">
                <a:solidFill>
                  <a:schemeClr val="bg1">
                    <a:lumMod val="50000"/>
                  </a:schemeClr>
                </a:solidFill>
              </a:rPr>
              <a:t> </a:t>
            </a:r>
            <a:r>
              <a:rPr lang="en-US" sz="1700" dirty="0" err="1">
                <a:solidFill>
                  <a:schemeClr val="bg1">
                    <a:lumMod val="50000"/>
                  </a:schemeClr>
                </a:solidFill>
              </a:rPr>
              <a:t>κ</a:t>
            </a:r>
            <a:r>
              <a:rPr lang="en-US" sz="1700" dirty="0">
                <a:solidFill>
                  <a:schemeClr val="bg1">
                    <a:lumMod val="50000"/>
                  </a:schemeClr>
                </a:solidFill>
              </a:rPr>
              <a:t>α</a:t>
            </a:r>
            <a:r>
              <a:rPr lang="en-US" sz="1700" dirty="0" err="1">
                <a:solidFill>
                  <a:schemeClr val="bg1">
                    <a:lumMod val="50000"/>
                  </a:schemeClr>
                </a:solidFill>
              </a:rPr>
              <a:t>ι</a:t>
            </a:r>
            <a:r>
              <a:rPr lang="en-US" sz="1700" dirty="0">
                <a:solidFill>
                  <a:schemeClr val="bg1">
                    <a:lumMod val="50000"/>
                  </a:schemeClr>
                </a:solidFill>
              </a:rPr>
              <a:t> </a:t>
            </a:r>
            <a:r>
              <a:rPr lang="en-US" sz="1700" dirty="0" err="1">
                <a:solidFill>
                  <a:schemeClr val="bg1">
                    <a:lumMod val="50000"/>
                  </a:schemeClr>
                </a:solidFill>
              </a:rPr>
              <a:t>νεότεροι</a:t>
            </a:r>
            <a:r>
              <a:rPr lang="en-US" sz="1700" dirty="0">
                <a:solidFill>
                  <a:schemeClr val="bg1">
                    <a:lumMod val="50000"/>
                  </a:schemeClr>
                </a:solidFill>
              </a:rPr>
              <a:t> παράγοντες </a:t>
            </a:r>
            <a:r>
              <a:rPr lang="en-US" sz="1700" dirty="0" err="1">
                <a:solidFill>
                  <a:schemeClr val="bg1">
                    <a:lumMod val="50000"/>
                  </a:schemeClr>
                </a:solidFill>
              </a:rPr>
              <a:t>κ</a:t>
            </a:r>
            <a:r>
              <a:rPr lang="en-US" sz="1700" dirty="0">
                <a:solidFill>
                  <a:schemeClr val="bg1">
                    <a:lumMod val="50000"/>
                  </a:schemeClr>
                </a:solidFill>
              </a:rPr>
              <a:t>αρδιαγγειακού κιν</a:t>
            </a:r>
            <a:r>
              <a:rPr lang="el-GR" sz="1700" dirty="0">
                <a:solidFill>
                  <a:schemeClr val="bg1">
                    <a:lumMod val="50000"/>
                  </a:schemeClr>
                </a:solidFill>
              </a:rPr>
              <a:t>δ</a:t>
            </a:r>
            <a:r>
              <a:rPr lang="en-US" sz="1700" dirty="0" err="1">
                <a:solidFill>
                  <a:schemeClr val="bg1">
                    <a:lumMod val="50000"/>
                  </a:schemeClr>
                </a:solidFill>
              </a:rPr>
              <a:t>ύνου</a:t>
            </a:r>
            <a:r>
              <a:rPr lang="el-GR" sz="1700" dirty="0">
                <a:solidFill>
                  <a:schemeClr val="bg1">
                    <a:lumMod val="50000"/>
                  </a:schemeClr>
                </a:solidFill>
              </a:rPr>
              <a:t> – μεταβολικό σύνδρομο</a:t>
            </a:r>
            <a:endParaRPr lang="en-US" sz="1700" dirty="0">
              <a:solidFill>
                <a:schemeClr val="bg1">
                  <a:lumMod val="50000"/>
                </a:schemeClr>
              </a:solidFill>
            </a:endParaRPr>
          </a:p>
          <a:p>
            <a:pPr marL="457200" indent="-457200" algn="l">
              <a:buFont typeface="Arial"/>
              <a:buChar char="•"/>
            </a:pPr>
            <a:r>
              <a:rPr lang="en-US" sz="1700" dirty="0">
                <a:solidFill>
                  <a:schemeClr val="bg1">
                    <a:lumMod val="50000"/>
                  </a:schemeClr>
                </a:solidFill>
              </a:rPr>
              <a:t>Kαρδιαγγεια</a:t>
            </a:r>
            <a:r>
              <a:rPr lang="en-US" sz="1700" dirty="0" err="1">
                <a:solidFill>
                  <a:schemeClr val="bg1">
                    <a:lumMod val="50000"/>
                  </a:schemeClr>
                </a:solidFill>
              </a:rPr>
              <a:t>κ</a:t>
            </a:r>
            <a:r>
              <a:rPr lang="el-GR" sz="1700" dirty="0">
                <a:solidFill>
                  <a:schemeClr val="bg1">
                    <a:lumMod val="50000"/>
                  </a:schemeClr>
                </a:solidFill>
              </a:rPr>
              <a:t>ός</a:t>
            </a:r>
            <a:r>
              <a:rPr lang="en-US" sz="1700" dirty="0">
                <a:solidFill>
                  <a:schemeClr val="bg1">
                    <a:lumMod val="50000"/>
                  </a:schemeClr>
                </a:solidFill>
              </a:rPr>
              <a:t> </a:t>
            </a:r>
            <a:r>
              <a:rPr lang="en-US" sz="1700" dirty="0" err="1">
                <a:solidFill>
                  <a:schemeClr val="bg1">
                    <a:lumMod val="50000"/>
                  </a:schemeClr>
                </a:solidFill>
              </a:rPr>
              <a:t>κ</a:t>
            </a:r>
            <a:r>
              <a:rPr lang="el-GR" sz="1700" dirty="0">
                <a:solidFill>
                  <a:schemeClr val="bg1">
                    <a:lumMod val="50000"/>
                  </a:schemeClr>
                </a:solidFill>
              </a:rPr>
              <a:t>ί</a:t>
            </a:r>
            <a:r>
              <a:rPr lang="en-US" sz="1700" dirty="0" err="1">
                <a:solidFill>
                  <a:schemeClr val="bg1">
                    <a:lumMod val="50000"/>
                  </a:schemeClr>
                </a:solidFill>
              </a:rPr>
              <a:t>νδ</a:t>
            </a:r>
            <a:r>
              <a:rPr lang="el-GR" sz="1700" dirty="0">
                <a:solidFill>
                  <a:schemeClr val="bg1">
                    <a:lumMod val="50000"/>
                  </a:schemeClr>
                </a:solidFill>
              </a:rPr>
              <a:t>υ</a:t>
            </a:r>
            <a:r>
              <a:rPr lang="en-US" sz="1700" dirty="0" err="1">
                <a:solidFill>
                  <a:schemeClr val="bg1">
                    <a:lumMod val="50000"/>
                  </a:schemeClr>
                </a:solidFill>
              </a:rPr>
              <a:t>νο</a:t>
            </a:r>
            <a:r>
              <a:rPr lang="el-GR" sz="1700" dirty="0">
                <a:solidFill>
                  <a:schemeClr val="bg1">
                    <a:lumMod val="50000"/>
                  </a:schemeClr>
                </a:solidFill>
              </a:rPr>
              <a:t>ς</a:t>
            </a:r>
            <a:r>
              <a:rPr lang="en-US" sz="1700" dirty="0">
                <a:solidFill>
                  <a:schemeClr val="bg1">
                    <a:lumMod val="50000"/>
                  </a:schemeClr>
                </a:solidFill>
              </a:rPr>
              <a:t>: π</a:t>
            </a:r>
            <a:r>
              <a:rPr lang="en-US" sz="1700" dirty="0" err="1">
                <a:solidFill>
                  <a:schemeClr val="bg1">
                    <a:lumMod val="50000"/>
                  </a:schemeClr>
                </a:solidFill>
              </a:rPr>
              <a:t>ρωτογενής</a:t>
            </a:r>
            <a:r>
              <a:rPr lang="en-US" sz="1700" dirty="0">
                <a:solidFill>
                  <a:schemeClr val="bg1">
                    <a:lumMod val="50000"/>
                  </a:schemeClr>
                </a:solidFill>
              </a:rPr>
              <a:t>, </a:t>
            </a:r>
            <a:r>
              <a:rPr lang="en-US" sz="1700" dirty="0" err="1">
                <a:solidFill>
                  <a:schemeClr val="bg1">
                    <a:lumMod val="50000"/>
                  </a:schemeClr>
                </a:solidFill>
              </a:rPr>
              <a:t>δευτερογενής</a:t>
            </a:r>
            <a:r>
              <a:rPr lang="en-US" sz="1700" dirty="0">
                <a:solidFill>
                  <a:schemeClr val="bg1">
                    <a:lumMod val="50000"/>
                  </a:schemeClr>
                </a:solidFill>
              </a:rPr>
              <a:t>, </a:t>
            </a:r>
            <a:r>
              <a:rPr lang="en-US" sz="1700" dirty="0" err="1">
                <a:solidFill>
                  <a:schemeClr val="bg1">
                    <a:lumMod val="50000"/>
                  </a:schemeClr>
                </a:solidFill>
              </a:rPr>
              <a:t>τριτογενής</a:t>
            </a:r>
            <a:r>
              <a:rPr lang="en-US" sz="1700" dirty="0">
                <a:solidFill>
                  <a:schemeClr val="bg1">
                    <a:lumMod val="50000"/>
                  </a:schemeClr>
                </a:solidFill>
              </a:rPr>
              <a:t> πρόληψη</a:t>
            </a:r>
          </a:p>
          <a:p>
            <a:pPr marL="457200" indent="-457200" algn="l">
              <a:buFont typeface="Arial"/>
              <a:buChar char="•"/>
            </a:pPr>
            <a:r>
              <a:rPr lang="en-US" sz="1700" dirty="0">
                <a:solidFill>
                  <a:schemeClr val="bg1">
                    <a:lumMod val="50000"/>
                  </a:schemeClr>
                </a:solidFill>
              </a:rPr>
              <a:t>Μοντέλα </a:t>
            </a:r>
            <a:r>
              <a:rPr lang="en-US" sz="1700" dirty="0" err="1">
                <a:solidFill>
                  <a:schemeClr val="bg1">
                    <a:lumMod val="50000"/>
                  </a:schemeClr>
                </a:solidFill>
              </a:rPr>
              <a:t>εκτίμησης</a:t>
            </a:r>
            <a:r>
              <a:rPr lang="en-US" sz="1700" dirty="0">
                <a:solidFill>
                  <a:schemeClr val="bg1">
                    <a:lumMod val="50000"/>
                  </a:schemeClr>
                </a:solidFill>
              </a:rPr>
              <a:t> του </a:t>
            </a:r>
            <a:r>
              <a:rPr lang="en-US" sz="1700" dirty="0" err="1">
                <a:solidFill>
                  <a:schemeClr val="bg1">
                    <a:lumMod val="50000"/>
                  </a:schemeClr>
                </a:solidFill>
              </a:rPr>
              <a:t>κ</a:t>
            </a:r>
            <a:r>
              <a:rPr lang="en-US" sz="1700" dirty="0">
                <a:solidFill>
                  <a:schemeClr val="bg1">
                    <a:lumMod val="50000"/>
                  </a:schemeClr>
                </a:solidFill>
              </a:rPr>
              <a:t>αρδιαγγειακού κινδύνου στο γενικό πληθυσμό</a:t>
            </a:r>
            <a:endParaRPr lang="el-GR" sz="1700" dirty="0">
              <a:solidFill>
                <a:schemeClr val="bg1">
                  <a:lumMod val="50000"/>
                </a:schemeClr>
              </a:solidFill>
            </a:endParaRPr>
          </a:p>
          <a:p>
            <a:pPr marL="457200" indent="-457200" algn="l">
              <a:buFont typeface="Arial"/>
              <a:buChar char="•"/>
            </a:pPr>
            <a:r>
              <a:rPr lang="el-GR" sz="1700" dirty="0">
                <a:solidFill>
                  <a:schemeClr val="bg1">
                    <a:lumMod val="50000"/>
                  </a:schemeClr>
                </a:solidFill>
              </a:rPr>
              <a:t>Μοντέλα εκτίμησης κ</a:t>
            </a:r>
            <a:r>
              <a:rPr lang="en-US" sz="1700" dirty="0">
                <a:solidFill>
                  <a:schemeClr val="bg1">
                    <a:lumMod val="50000"/>
                  </a:schemeClr>
                </a:solidFill>
              </a:rPr>
              <a:t>αρδιαγγεια</a:t>
            </a:r>
            <a:r>
              <a:rPr lang="en-US" sz="1700" dirty="0" err="1">
                <a:solidFill>
                  <a:schemeClr val="bg1">
                    <a:lumMod val="50000"/>
                  </a:schemeClr>
                </a:solidFill>
              </a:rPr>
              <a:t>κ</a:t>
            </a:r>
            <a:r>
              <a:rPr lang="el-GR" sz="1700" dirty="0">
                <a:solidFill>
                  <a:schemeClr val="bg1">
                    <a:lumMod val="50000"/>
                  </a:schemeClr>
                </a:solidFill>
              </a:rPr>
              <a:t>ού</a:t>
            </a:r>
            <a:r>
              <a:rPr lang="en-US" sz="1700" dirty="0">
                <a:solidFill>
                  <a:schemeClr val="bg1">
                    <a:lumMod val="50000"/>
                  </a:schemeClr>
                </a:solidFill>
              </a:rPr>
              <a:t> </a:t>
            </a:r>
            <a:r>
              <a:rPr lang="en-US" sz="1700" dirty="0" err="1">
                <a:solidFill>
                  <a:schemeClr val="bg1">
                    <a:lumMod val="50000"/>
                  </a:schemeClr>
                </a:solidFill>
              </a:rPr>
              <a:t>κ</a:t>
            </a:r>
            <a:r>
              <a:rPr lang="el-GR" sz="1700" dirty="0">
                <a:solidFill>
                  <a:schemeClr val="bg1">
                    <a:lumMod val="50000"/>
                  </a:schemeClr>
                </a:solidFill>
              </a:rPr>
              <a:t>ι</a:t>
            </a:r>
            <a:r>
              <a:rPr lang="en-US" sz="1700" dirty="0" err="1">
                <a:solidFill>
                  <a:schemeClr val="bg1">
                    <a:lumMod val="50000"/>
                  </a:schemeClr>
                </a:solidFill>
              </a:rPr>
              <a:t>νδ</a:t>
            </a:r>
            <a:r>
              <a:rPr lang="el-GR" sz="1700" dirty="0">
                <a:solidFill>
                  <a:schemeClr val="bg1">
                    <a:lumMod val="50000"/>
                  </a:schemeClr>
                </a:solidFill>
              </a:rPr>
              <a:t>ύ</a:t>
            </a:r>
            <a:r>
              <a:rPr lang="en-US" sz="1700" dirty="0" err="1">
                <a:solidFill>
                  <a:schemeClr val="bg1">
                    <a:lumMod val="50000"/>
                  </a:schemeClr>
                </a:solidFill>
              </a:rPr>
              <a:t>νο</a:t>
            </a:r>
            <a:r>
              <a:rPr lang="el-GR" sz="1700" dirty="0">
                <a:solidFill>
                  <a:schemeClr val="bg1">
                    <a:lumMod val="50000"/>
                  </a:schemeClr>
                </a:solidFill>
              </a:rPr>
              <a:t>υ</a:t>
            </a:r>
            <a:r>
              <a:rPr lang="en-US" sz="1700" dirty="0">
                <a:solidFill>
                  <a:schemeClr val="bg1">
                    <a:lumMod val="50000"/>
                  </a:schemeClr>
                </a:solidFill>
              </a:rPr>
              <a:t> για αγγειακό εγκεφαλικό &amp; έμφραγμα του μυοκαρδίου</a:t>
            </a:r>
          </a:p>
          <a:p>
            <a:pPr marL="457200" indent="-457200" algn="l">
              <a:buFont typeface="Arial"/>
              <a:buChar char="•"/>
            </a:pPr>
            <a:r>
              <a:rPr lang="en-US" sz="1700" dirty="0" err="1">
                <a:solidFill>
                  <a:schemeClr val="bg1">
                    <a:lumMod val="50000"/>
                  </a:schemeClr>
                </a:solidFill>
              </a:rPr>
              <a:t>Μοντέλ</a:t>
            </a:r>
            <a:r>
              <a:rPr lang="en-US" sz="1700" dirty="0">
                <a:solidFill>
                  <a:schemeClr val="bg1">
                    <a:lumMod val="50000"/>
                  </a:schemeClr>
                </a:solidFill>
              </a:rPr>
              <a:t>α </a:t>
            </a:r>
            <a:r>
              <a:rPr lang="en-US" sz="1700" dirty="0" err="1">
                <a:solidFill>
                  <a:schemeClr val="bg1">
                    <a:lumMod val="50000"/>
                  </a:schemeClr>
                </a:solidFill>
              </a:rPr>
              <a:t>εκτίμησης</a:t>
            </a:r>
            <a:r>
              <a:rPr lang="en-US" sz="1700" dirty="0">
                <a:solidFill>
                  <a:schemeClr val="bg1">
                    <a:lumMod val="50000"/>
                  </a:schemeClr>
                </a:solidFill>
              </a:rPr>
              <a:t> του </a:t>
            </a:r>
            <a:r>
              <a:rPr lang="en-US" sz="1700" dirty="0" err="1">
                <a:solidFill>
                  <a:schemeClr val="bg1">
                    <a:lumMod val="50000"/>
                  </a:schemeClr>
                </a:solidFill>
              </a:rPr>
              <a:t>κ</a:t>
            </a:r>
            <a:r>
              <a:rPr lang="en-US" sz="1700" dirty="0">
                <a:solidFill>
                  <a:schemeClr val="bg1">
                    <a:lumMod val="50000"/>
                  </a:schemeClr>
                </a:solidFill>
              </a:rPr>
              <a:t>αρδιαγγειακού κινδύνου σε </a:t>
            </a:r>
            <a:r>
              <a:rPr lang="en-US" sz="1700" dirty="0" err="1">
                <a:solidFill>
                  <a:schemeClr val="bg1">
                    <a:lumMod val="50000"/>
                  </a:schemeClr>
                </a:solidFill>
              </a:rPr>
              <a:t>ειδικούς</a:t>
            </a:r>
            <a:r>
              <a:rPr lang="en-US" sz="1700" dirty="0">
                <a:solidFill>
                  <a:schemeClr val="bg1">
                    <a:lumMod val="50000"/>
                  </a:schemeClr>
                </a:solidFill>
              </a:rPr>
              <a:t>  π</a:t>
            </a:r>
            <a:r>
              <a:rPr lang="en-US" sz="1700" dirty="0" err="1">
                <a:solidFill>
                  <a:schemeClr val="bg1">
                    <a:lumMod val="50000"/>
                  </a:schemeClr>
                </a:solidFill>
              </a:rPr>
              <a:t>ληθυσμούς</a:t>
            </a:r>
            <a:r>
              <a:rPr lang="en-US" sz="1700" dirty="0">
                <a:solidFill>
                  <a:schemeClr val="bg1">
                    <a:lumMod val="50000"/>
                  </a:schemeClr>
                </a:solidFill>
              </a:rPr>
              <a:t> </a:t>
            </a:r>
            <a:r>
              <a:rPr lang="en-US" sz="1700" dirty="0" err="1">
                <a:solidFill>
                  <a:schemeClr val="bg1">
                    <a:lumMod val="50000"/>
                  </a:schemeClr>
                </a:solidFill>
              </a:rPr>
              <a:t>κ</a:t>
            </a:r>
            <a:r>
              <a:rPr lang="en-US" sz="1700" dirty="0">
                <a:solidFill>
                  <a:schemeClr val="bg1">
                    <a:lumMod val="50000"/>
                  </a:schemeClr>
                </a:solidFill>
              </a:rPr>
              <a:t>α</a:t>
            </a:r>
            <a:r>
              <a:rPr lang="en-US" sz="1700" dirty="0" err="1">
                <a:solidFill>
                  <a:schemeClr val="bg1">
                    <a:lumMod val="50000"/>
                  </a:schemeClr>
                </a:solidFill>
              </a:rPr>
              <a:t>ι</a:t>
            </a:r>
            <a:r>
              <a:rPr lang="en-US" sz="1700" dirty="0">
                <a:solidFill>
                  <a:schemeClr val="bg1">
                    <a:lumMod val="50000"/>
                  </a:schemeClr>
                </a:solidFill>
              </a:rPr>
              <a:t> π</a:t>
            </a:r>
            <a:r>
              <a:rPr lang="en-US" sz="1700" dirty="0" err="1">
                <a:solidFill>
                  <a:schemeClr val="bg1">
                    <a:lumMod val="50000"/>
                  </a:schemeClr>
                </a:solidFill>
              </a:rPr>
              <a:t>άσχοντες</a:t>
            </a:r>
            <a:r>
              <a:rPr lang="en-US" sz="1700" dirty="0">
                <a:solidFill>
                  <a:schemeClr val="bg1">
                    <a:lumMod val="50000"/>
                  </a:schemeClr>
                </a:solidFill>
              </a:rPr>
              <a:t> απ</a:t>
            </a:r>
            <a:r>
              <a:rPr lang="en-US" sz="1700" dirty="0" err="1">
                <a:solidFill>
                  <a:schemeClr val="bg1">
                    <a:lumMod val="50000"/>
                  </a:schemeClr>
                </a:solidFill>
              </a:rPr>
              <a:t>ό</a:t>
            </a:r>
            <a:r>
              <a:rPr lang="en-US" sz="1700" dirty="0">
                <a:solidFill>
                  <a:schemeClr val="bg1">
                    <a:lumMod val="50000"/>
                  </a:schemeClr>
                </a:solidFill>
              </a:rPr>
              <a:t>: </a:t>
            </a:r>
            <a:r>
              <a:rPr lang="en-US" sz="1700" dirty="0" err="1">
                <a:solidFill>
                  <a:schemeClr val="bg1">
                    <a:lumMod val="50000"/>
                  </a:schemeClr>
                </a:solidFill>
              </a:rPr>
              <a:t>υ</a:t>
            </a:r>
            <a:r>
              <a:rPr lang="en-US" sz="1700" dirty="0">
                <a:solidFill>
                  <a:schemeClr val="bg1">
                    <a:lumMod val="50000"/>
                  </a:schemeClr>
                </a:solidFill>
              </a:rPr>
              <a:t>πέρταση, </a:t>
            </a:r>
            <a:r>
              <a:rPr lang="en-US" sz="1700" dirty="0" err="1">
                <a:solidFill>
                  <a:schemeClr val="bg1">
                    <a:lumMod val="50000"/>
                  </a:schemeClr>
                </a:solidFill>
              </a:rPr>
              <a:t>υ</a:t>
            </a:r>
            <a:r>
              <a:rPr lang="en-US" sz="1700" dirty="0">
                <a:solidFill>
                  <a:schemeClr val="bg1">
                    <a:lumMod val="50000"/>
                  </a:schemeClr>
                </a:solidFill>
              </a:rPr>
              <a:t>περλιπιδαιμία,  διαβήτη, μεταβολικό σύνδρομο, ρευματοειδή αρθρίτιδα, HIV </a:t>
            </a:r>
          </a:p>
          <a:p>
            <a:pPr marL="457200" indent="-457200" algn="l">
              <a:buFont typeface="Arial"/>
              <a:buChar char="•"/>
            </a:pPr>
            <a:r>
              <a:rPr lang="en-US" sz="1700" dirty="0" err="1">
                <a:solidFill>
                  <a:schemeClr val="bg1">
                    <a:lumMod val="50000"/>
                  </a:schemeClr>
                </a:solidFill>
              </a:rPr>
              <a:t>Η</a:t>
            </a:r>
            <a:r>
              <a:rPr lang="en-US" sz="1700" dirty="0">
                <a:solidFill>
                  <a:schemeClr val="bg1">
                    <a:lumMod val="50000"/>
                  </a:schemeClr>
                </a:solidFill>
              </a:rPr>
              <a:t> έννοια της αγγειακής ηλικία</a:t>
            </a:r>
            <a:r>
              <a:rPr lang="en-US" sz="1700" dirty="0" err="1">
                <a:solidFill>
                  <a:schemeClr val="bg1">
                    <a:lumMod val="50000"/>
                  </a:schemeClr>
                </a:solidFill>
              </a:rPr>
              <a:t>ς</a:t>
            </a:r>
            <a:r>
              <a:rPr lang="en-US" sz="1700" dirty="0">
                <a:solidFill>
                  <a:schemeClr val="bg1">
                    <a:lumMod val="50000"/>
                  </a:schemeClr>
                </a:solidFill>
              </a:rPr>
              <a:t> (EVA syndrome)</a:t>
            </a:r>
          </a:p>
          <a:p>
            <a:pPr marL="457200" indent="-457200" algn="l">
              <a:buFont typeface="Arial"/>
              <a:buChar char="•"/>
            </a:pPr>
            <a:r>
              <a:rPr lang="en-US" sz="1700" dirty="0" err="1">
                <a:solidFill>
                  <a:schemeClr val="bg1">
                    <a:lumMod val="50000"/>
                  </a:schemeClr>
                </a:solidFill>
              </a:rPr>
              <a:t>Χρήσεις</a:t>
            </a:r>
            <a:r>
              <a:rPr lang="en-US" sz="1700" dirty="0">
                <a:solidFill>
                  <a:schemeClr val="bg1">
                    <a:lumMod val="50000"/>
                  </a:schemeClr>
                </a:solidFill>
              </a:rPr>
              <a:t> των νεότερων αγγειακών </a:t>
            </a:r>
            <a:r>
              <a:rPr lang="en-US" sz="1700" dirty="0" err="1">
                <a:solidFill>
                  <a:schemeClr val="bg1">
                    <a:lumMod val="50000"/>
                  </a:schemeClr>
                </a:solidFill>
              </a:rPr>
              <a:t>κ</a:t>
            </a:r>
            <a:r>
              <a:rPr lang="en-US" sz="1700" dirty="0">
                <a:solidFill>
                  <a:schemeClr val="bg1">
                    <a:lumMod val="50000"/>
                  </a:schemeClr>
                </a:solidFill>
              </a:rPr>
              <a:t>α</a:t>
            </a:r>
            <a:r>
              <a:rPr lang="en-US" sz="1700" dirty="0" err="1">
                <a:solidFill>
                  <a:schemeClr val="bg1">
                    <a:lumMod val="50000"/>
                  </a:schemeClr>
                </a:solidFill>
              </a:rPr>
              <a:t>ι</a:t>
            </a:r>
            <a:r>
              <a:rPr lang="en-US" sz="1700" dirty="0">
                <a:solidFill>
                  <a:schemeClr val="bg1">
                    <a:lumMod val="50000"/>
                  </a:schemeClr>
                </a:solidFill>
              </a:rPr>
              <a:t> β</a:t>
            </a:r>
            <a:r>
              <a:rPr lang="en-US" sz="1700" dirty="0" err="1">
                <a:solidFill>
                  <a:schemeClr val="bg1">
                    <a:lumMod val="50000"/>
                  </a:schemeClr>
                </a:solidFill>
              </a:rPr>
              <a:t>ιοχημικών</a:t>
            </a:r>
            <a:r>
              <a:rPr lang="en-US" sz="1700" dirty="0">
                <a:solidFill>
                  <a:schemeClr val="bg1">
                    <a:lumMod val="50000"/>
                  </a:schemeClr>
                </a:solidFill>
              </a:rPr>
              <a:t> βιοδεικτών στην εκτίμηση του </a:t>
            </a:r>
            <a:r>
              <a:rPr lang="en-US" sz="1700" dirty="0" err="1">
                <a:solidFill>
                  <a:schemeClr val="bg1">
                    <a:lumMod val="50000"/>
                  </a:schemeClr>
                </a:solidFill>
              </a:rPr>
              <a:t>κ</a:t>
            </a:r>
            <a:r>
              <a:rPr lang="en-US" sz="1700" dirty="0">
                <a:solidFill>
                  <a:schemeClr val="bg1">
                    <a:lumMod val="50000"/>
                  </a:schemeClr>
                </a:solidFill>
              </a:rPr>
              <a:t>αρδιαγγειακού κινδύνου στην εξα</a:t>
            </a:r>
            <a:r>
              <a:rPr lang="en-US" sz="1700" dirty="0" err="1">
                <a:solidFill>
                  <a:schemeClr val="bg1">
                    <a:lumMod val="50000"/>
                  </a:schemeClr>
                </a:solidFill>
              </a:rPr>
              <a:t>τομί</a:t>
            </a:r>
            <a:r>
              <a:rPr lang="el-GR" sz="1700" dirty="0">
                <a:solidFill>
                  <a:schemeClr val="bg1">
                    <a:lumMod val="50000"/>
                  </a:schemeClr>
                </a:solidFill>
              </a:rPr>
              <a:t>κευση καρδιαγγειακού κινδύνου και τη  </a:t>
            </a:r>
            <a:r>
              <a:rPr lang="en-US" sz="1700" dirty="0" err="1">
                <a:solidFill>
                  <a:schemeClr val="bg1">
                    <a:lumMod val="50000"/>
                  </a:schemeClr>
                </a:solidFill>
              </a:rPr>
              <a:t>δημόσι</a:t>
            </a:r>
            <a:r>
              <a:rPr lang="en-US" sz="1700" dirty="0">
                <a:solidFill>
                  <a:schemeClr val="bg1">
                    <a:lumMod val="50000"/>
                  </a:schemeClr>
                </a:solidFill>
              </a:rPr>
              <a:t>α υγεία.</a:t>
            </a:r>
          </a:p>
        </p:txBody>
      </p:sp>
    </p:spTree>
    <p:extLst>
      <p:ext uri="{BB962C8B-B14F-4D97-AF65-F5344CB8AC3E}">
        <p14:creationId xmlns:p14="http://schemas.microsoft.com/office/powerpoint/2010/main" val="37885388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l-GR" dirty="0"/>
              <a:t>Κίνδυνος = πιθανότητα</a:t>
            </a:r>
          </a:p>
          <a:p>
            <a:pPr marL="0" indent="0" algn="ctr">
              <a:buNone/>
            </a:pPr>
            <a:endParaRPr lang="el-GR" dirty="0"/>
          </a:p>
          <a:p>
            <a:pPr marL="0" indent="0" algn="ctr">
              <a:buNone/>
            </a:pPr>
            <a:endParaRPr lang="el-GR" dirty="0"/>
          </a:p>
          <a:p>
            <a:pPr marL="0" indent="0" algn="ctr">
              <a:buNone/>
            </a:pPr>
            <a:endParaRPr lang="el-GR" dirty="0"/>
          </a:p>
          <a:p>
            <a:pPr marL="0" indent="0" algn="ctr">
              <a:buNone/>
            </a:pPr>
            <a:r>
              <a:rPr lang="el-GR" dirty="0"/>
              <a:t>Απόλυτος &amp; Σχετικός Κίνδυνος</a:t>
            </a:r>
            <a:endParaRPr lang="en-US" dirty="0"/>
          </a:p>
        </p:txBody>
      </p:sp>
    </p:spTree>
    <p:extLst>
      <p:ext uri="{BB962C8B-B14F-4D97-AF65-F5344CB8AC3E}">
        <p14:creationId xmlns:p14="http://schemas.microsoft.com/office/powerpoint/2010/main" val="120473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52243"/>
          </a:xfrm>
        </p:spPr>
        <p:txBody>
          <a:bodyPr/>
          <a:lstStyle/>
          <a:p>
            <a:pPr marL="0" indent="0">
              <a:buNone/>
            </a:pPr>
            <a:r>
              <a:rPr lang="el-GR" dirty="0"/>
              <a:t>Αριθμός νέων περιστατικών με νόσο (π.χ. ΚΑΡΔΙΑΓΓΕΙΑΚΗ ΝΟΣΟ) μέσα σ’ ένα χρονικό διάστημα  προς ένα συγκεκριμένο (υπό μελέτη - με κάποια συγκεκριμένα προεπιλεγμένα χαρακτηριστικά) συνολικό αριθμό ατόμων σε «κίνδυνο» το ίδιο χρονικό διάστημα</a:t>
            </a:r>
            <a:endParaRPr lang="en-US" dirty="0"/>
          </a:p>
          <a:p>
            <a:pPr marL="0" indent="0">
              <a:buNone/>
            </a:pPr>
            <a:endParaRPr lang="el-GR" dirty="0"/>
          </a:p>
        </p:txBody>
      </p:sp>
      <p:sp>
        <p:nvSpPr>
          <p:cNvPr id="4" name="Content Placeholder 2"/>
          <p:cNvSpPr txBox="1">
            <a:spLocks/>
          </p:cNvSpPr>
          <p:nvPr/>
        </p:nvSpPr>
        <p:spPr>
          <a:xfrm>
            <a:off x="457200" y="428978"/>
            <a:ext cx="8229600" cy="72813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l-GR" dirty="0"/>
              <a:t>Απόλυτος κίνδυνος (</a:t>
            </a:r>
            <a:r>
              <a:rPr lang="en-US" dirty="0"/>
              <a:t>A</a:t>
            </a:r>
            <a:r>
              <a:rPr lang="el-GR" dirty="0"/>
              <a:t>Κ)</a:t>
            </a:r>
          </a:p>
        </p:txBody>
      </p:sp>
    </p:spTree>
    <p:extLst>
      <p:ext uri="{BB962C8B-B14F-4D97-AF65-F5344CB8AC3E}">
        <p14:creationId xmlns:p14="http://schemas.microsoft.com/office/powerpoint/2010/main" val="16513357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978"/>
            <a:ext cx="8229600" cy="728133"/>
          </a:xfrm>
        </p:spPr>
        <p:txBody>
          <a:bodyPr/>
          <a:lstStyle/>
          <a:p>
            <a:pPr marL="0" indent="0">
              <a:buNone/>
            </a:pPr>
            <a:r>
              <a:rPr lang="el-GR" dirty="0"/>
              <a:t>Απόλυτος κίνδυνος (ΑΚ)</a:t>
            </a:r>
          </a:p>
        </p:txBody>
      </p:sp>
      <p:graphicFrame>
        <p:nvGraphicFramePr>
          <p:cNvPr id="4" name="Table 3"/>
          <p:cNvGraphicFramePr>
            <a:graphicFrameLocks noGrp="1"/>
          </p:cNvGraphicFramePr>
          <p:nvPr>
            <p:extLst>
              <p:ext uri="{D42A27DB-BD31-4B8C-83A1-F6EECF244321}">
                <p14:modId xmlns:p14="http://schemas.microsoft.com/office/powerpoint/2010/main" val="3616791192"/>
              </p:ext>
            </p:extLst>
          </p:nvPr>
        </p:nvGraphicFramePr>
        <p:xfrm>
          <a:off x="155222" y="1121307"/>
          <a:ext cx="8861778" cy="5577840"/>
        </p:xfrm>
        <a:graphic>
          <a:graphicData uri="http://schemas.openxmlformats.org/drawingml/2006/table">
            <a:tbl>
              <a:tblPr firstRow="1" bandRow="1">
                <a:tableStyleId>{5C22544A-7EE6-4342-B048-85BDC9FD1C3A}</a:tableStyleId>
              </a:tblPr>
              <a:tblGrid>
                <a:gridCol w="1735667">
                  <a:extLst>
                    <a:ext uri="{9D8B030D-6E8A-4147-A177-3AD203B41FA5}">
                      <a16:colId xmlns:a16="http://schemas.microsoft.com/office/drawing/2014/main" val="20000"/>
                    </a:ext>
                  </a:extLst>
                </a:gridCol>
                <a:gridCol w="2441222">
                  <a:extLst>
                    <a:ext uri="{9D8B030D-6E8A-4147-A177-3AD203B41FA5}">
                      <a16:colId xmlns:a16="http://schemas.microsoft.com/office/drawing/2014/main" val="20001"/>
                    </a:ext>
                  </a:extLst>
                </a:gridCol>
                <a:gridCol w="2342444">
                  <a:extLst>
                    <a:ext uri="{9D8B030D-6E8A-4147-A177-3AD203B41FA5}">
                      <a16:colId xmlns:a16="http://schemas.microsoft.com/office/drawing/2014/main" val="20002"/>
                    </a:ext>
                  </a:extLst>
                </a:gridCol>
                <a:gridCol w="1121834">
                  <a:extLst>
                    <a:ext uri="{9D8B030D-6E8A-4147-A177-3AD203B41FA5}">
                      <a16:colId xmlns:a16="http://schemas.microsoft.com/office/drawing/2014/main" val="20003"/>
                    </a:ext>
                  </a:extLst>
                </a:gridCol>
                <a:gridCol w="1220611">
                  <a:extLst>
                    <a:ext uri="{9D8B030D-6E8A-4147-A177-3AD203B41FA5}">
                      <a16:colId xmlns:a16="http://schemas.microsoft.com/office/drawing/2014/main" val="20004"/>
                    </a:ext>
                  </a:extLst>
                </a:gridCol>
              </a:tblGrid>
              <a:tr h="370840">
                <a:tc>
                  <a:txBody>
                    <a:bodyPr/>
                    <a:lstStyle/>
                    <a:p>
                      <a:pPr algn="ctr"/>
                      <a:endParaRPr lang="en-US" dirty="0"/>
                    </a:p>
                  </a:txBody>
                  <a:tcPr/>
                </a:tc>
                <a:tc>
                  <a:txBody>
                    <a:bodyPr/>
                    <a:lstStyle/>
                    <a:p>
                      <a:endParaRPr lang="el-GR" dirty="0"/>
                    </a:p>
                    <a:p>
                      <a:endParaRPr lang="el-GR" dirty="0"/>
                    </a:p>
                    <a:p>
                      <a:endParaRPr lang="el-GR" dirty="0"/>
                    </a:p>
                    <a:p>
                      <a:endParaRPr lang="el-GR" dirty="0"/>
                    </a:p>
                    <a:p>
                      <a:endParaRPr lang="el-GR" dirty="0"/>
                    </a:p>
                    <a:p>
                      <a:endParaRPr lang="en-US" dirty="0"/>
                    </a:p>
                  </a:txBody>
                  <a:tcPr/>
                </a:tc>
                <a:tc>
                  <a:txBody>
                    <a:bodyPr/>
                    <a:lstStyle/>
                    <a:p>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00"/>
                  </a:ext>
                </a:extLst>
              </a:tr>
              <a:tr h="370840">
                <a:tc>
                  <a:txBody>
                    <a:bodyPr/>
                    <a:lstStyle/>
                    <a:p>
                      <a:pPr algn="ctr"/>
                      <a:r>
                        <a:rPr lang="el-GR" b="1" dirty="0"/>
                        <a:t>ΠΑΡΟΥΣΙΑ</a:t>
                      </a:r>
                      <a:r>
                        <a:rPr lang="el-GR" b="1" baseline="0" dirty="0"/>
                        <a:t> </a:t>
                      </a:r>
                      <a:r>
                        <a:rPr lang="el-GR" b="1" dirty="0"/>
                        <a:t>ΥΠΕΡΤΑΣΗΣ ΚΑΤΑ ΤΗΝ ΕΝΑΡΞΗ ΤΗΣ ΜΕΛΕΤΗΣ</a:t>
                      </a:r>
                      <a:r>
                        <a:rPr lang="el-GR" b="1" baseline="0" dirty="0"/>
                        <a:t> - </a:t>
                      </a:r>
                      <a:r>
                        <a:rPr lang="el-GR" b="1" dirty="0">
                          <a:solidFill>
                            <a:srgbClr val="FF0000"/>
                          </a:solidFill>
                        </a:rPr>
                        <a:t>ΟΧΙ</a:t>
                      </a:r>
                      <a:endParaRPr lang="en-US" b="1" dirty="0">
                        <a:solidFill>
                          <a:srgbClr val="FF0000"/>
                        </a:solidFill>
                      </a:endParaRPr>
                    </a:p>
                  </a:txBody>
                  <a:tcPr/>
                </a:tc>
                <a:tc>
                  <a:txBody>
                    <a:bodyPr/>
                    <a:lstStyle/>
                    <a:p>
                      <a:endParaRPr lang="en-US" dirty="0"/>
                    </a:p>
                  </a:txBody>
                  <a:tcPr/>
                </a:tc>
                <a:tc>
                  <a:txBody>
                    <a:bodyPr/>
                    <a:lstStyle/>
                    <a:p>
                      <a:endParaRPr lang="en-US" dirty="0"/>
                    </a:p>
                  </a:txBody>
                  <a:tcPr/>
                </a:tc>
                <a:tc>
                  <a:txBody>
                    <a:bodyPr/>
                    <a:lstStyle/>
                    <a:p>
                      <a:pPr algn="ctr"/>
                      <a:endParaRPr lang="el-GR" dirty="0"/>
                    </a:p>
                    <a:p>
                      <a:pPr algn="ctr"/>
                      <a:r>
                        <a:rPr lang="el-GR" dirty="0"/>
                        <a:t>70</a:t>
                      </a:r>
                      <a:endParaRPr lang="en-US" dirty="0"/>
                    </a:p>
                  </a:txBody>
                  <a:tcPr/>
                </a:tc>
                <a:tc>
                  <a:txBody>
                    <a:bodyPr/>
                    <a:lstStyle/>
                    <a:p>
                      <a:pPr algn="ctr"/>
                      <a:endParaRPr lang="el-GR" dirty="0"/>
                    </a:p>
                  </a:txBody>
                  <a:tcPr/>
                </a:tc>
                <a:extLst>
                  <a:ext uri="{0D108BD9-81ED-4DB2-BD59-A6C34878D82A}">
                    <a16:rowId xmlns:a16="http://schemas.microsoft.com/office/drawing/2014/main" val="10001"/>
                  </a:ext>
                </a:extLst>
              </a:tr>
              <a:tr h="370840">
                <a:tc>
                  <a:txBody>
                    <a:bodyPr/>
                    <a:lstStyle/>
                    <a:p>
                      <a:pPr algn="ctr"/>
                      <a:r>
                        <a:rPr lang="el-GR" b="1" dirty="0"/>
                        <a:t>ΠΑΡΟΥΣΙΑ</a:t>
                      </a:r>
                      <a:r>
                        <a:rPr lang="el-GR" b="1" baseline="0" dirty="0"/>
                        <a:t> </a:t>
                      </a:r>
                      <a:r>
                        <a:rPr lang="el-GR" b="1" dirty="0"/>
                        <a:t>ΥΠΕΡΤΑΣΗΣ ΚΑΤΑ ΤΗΝ ΕΝΑΡΞΗ ΤΗΣ ΜΕΛΕΤΗΣ</a:t>
                      </a:r>
                      <a:r>
                        <a:rPr lang="el-GR" b="1" baseline="0" dirty="0"/>
                        <a:t> - </a:t>
                      </a:r>
                      <a:r>
                        <a:rPr lang="el-GR" b="1" baseline="0" dirty="0">
                          <a:solidFill>
                            <a:srgbClr val="FF0000"/>
                          </a:solidFill>
                        </a:rPr>
                        <a:t>ΝΑΙ</a:t>
                      </a:r>
                      <a:endParaRPr lang="en-US" b="1" dirty="0">
                        <a:solidFill>
                          <a:srgbClr val="FF0000"/>
                        </a:solidFill>
                      </a:endParaRPr>
                    </a:p>
                  </a:txBody>
                  <a:tcPr/>
                </a:tc>
                <a:tc>
                  <a:txBody>
                    <a:bodyPr/>
                    <a:lstStyle/>
                    <a:p>
                      <a:endParaRPr lang="en-US" dirty="0"/>
                    </a:p>
                  </a:txBody>
                  <a:tcPr/>
                </a:tc>
                <a:tc>
                  <a:txBody>
                    <a:bodyPr/>
                    <a:lstStyle/>
                    <a:p>
                      <a:endParaRPr lang="en-US" dirty="0"/>
                    </a:p>
                  </a:txBody>
                  <a:tcPr/>
                </a:tc>
                <a:tc>
                  <a:txBody>
                    <a:bodyPr/>
                    <a:lstStyle/>
                    <a:p>
                      <a:pPr algn="ctr"/>
                      <a:endParaRPr lang="el-GR" dirty="0"/>
                    </a:p>
                    <a:p>
                      <a:pPr algn="ctr"/>
                      <a:r>
                        <a:rPr lang="el-GR" dirty="0"/>
                        <a:t>30</a:t>
                      </a:r>
                      <a:endParaRPr lang="en-US" dirty="0"/>
                    </a:p>
                  </a:txBody>
                  <a:tcPr/>
                </a:tc>
                <a:tc>
                  <a:txBody>
                    <a:bodyPr/>
                    <a:lstStyle/>
                    <a:p>
                      <a:pPr algn="ctr"/>
                      <a:endParaRPr lang="en-US" dirty="0"/>
                    </a:p>
                  </a:txBody>
                  <a:tcPr/>
                </a:tc>
                <a:extLst>
                  <a:ext uri="{0D108BD9-81ED-4DB2-BD59-A6C34878D82A}">
                    <a16:rowId xmlns:a16="http://schemas.microsoft.com/office/drawing/2014/main" val="10002"/>
                  </a:ext>
                </a:extLst>
              </a:tr>
              <a:tr h="370840">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r>
                        <a:rPr lang="el-GR" dirty="0"/>
                        <a:t>100</a:t>
                      </a:r>
                      <a:endParaRPr lang="en-US" dirty="0"/>
                    </a:p>
                  </a:txBody>
                  <a:tcPr/>
                </a:tc>
                <a:tc>
                  <a:txBody>
                    <a:bodyPr/>
                    <a:lstStyle/>
                    <a:p>
                      <a:pPr algn="ctr"/>
                      <a:endParaRPr lang="el-GR" b="1" dirty="0">
                        <a:solidFill>
                          <a:srgbClr val="FF0000"/>
                        </a:solidFill>
                      </a:endParaRPr>
                    </a:p>
                    <a:p>
                      <a:pPr algn="ctr"/>
                      <a:endParaRPr lang="el-GR" b="1" dirty="0">
                        <a:solidFill>
                          <a:srgbClr val="FF0000"/>
                        </a:solidFill>
                      </a:endParaRPr>
                    </a:p>
                    <a:p>
                      <a:pPr algn="ctr"/>
                      <a:endParaRPr lang="en-US" b="1" dirty="0">
                        <a:solidFill>
                          <a:srgbClr val="FF0000"/>
                        </a:solidFill>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9896829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978"/>
            <a:ext cx="8229600" cy="728133"/>
          </a:xfrm>
        </p:spPr>
        <p:txBody>
          <a:bodyPr/>
          <a:lstStyle/>
          <a:p>
            <a:pPr marL="0" indent="0">
              <a:buNone/>
            </a:pPr>
            <a:r>
              <a:rPr lang="el-GR" dirty="0"/>
              <a:t>Απόλυτος κίνδυνος (ΑΚ)</a:t>
            </a:r>
          </a:p>
        </p:txBody>
      </p:sp>
      <p:graphicFrame>
        <p:nvGraphicFramePr>
          <p:cNvPr id="4" name="Table 3"/>
          <p:cNvGraphicFramePr>
            <a:graphicFrameLocks noGrp="1"/>
          </p:cNvGraphicFramePr>
          <p:nvPr>
            <p:extLst>
              <p:ext uri="{D42A27DB-BD31-4B8C-83A1-F6EECF244321}">
                <p14:modId xmlns:p14="http://schemas.microsoft.com/office/powerpoint/2010/main" val="512234388"/>
              </p:ext>
            </p:extLst>
          </p:nvPr>
        </p:nvGraphicFramePr>
        <p:xfrm>
          <a:off x="155222" y="1121307"/>
          <a:ext cx="8861778" cy="5577840"/>
        </p:xfrm>
        <a:graphic>
          <a:graphicData uri="http://schemas.openxmlformats.org/drawingml/2006/table">
            <a:tbl>
              <a:tblPr firstRow="1" bandRow="1">
                <a:tableStyleId>{5C22544A-7EE6-4342-B048-85BDC9FD1C3A}</a:tableStyleId>
              </a:tblPr>
              <a:tblGrid>
                <a:gridCol w="1735667">
                  <a:extLst>
                    <a:ext uri="{9D8B030D-6E8A-4147-A177-3AD203B41FA5}">
                      <a16:colId xmlns:a16="http://schemas.microsoft.com/office/drawing/2014/main" val="20000"/>
                    </a:ext>
                  </a:extLst>
                </a:gridCol>
                <a:gridCol w="2441222">
                  <a:extLst>
                    <a:ext uri="{9D8B030D-6E8A-4147-A177-3AD203B41FA5}">
                      <a16:colId xmlns:a16="http://schemas.microsoft.com/office/drawing/2014/main" val="20001"/>
                    </a:ext>
                  </a:extLst>
                </a:gridCol>
                <a:gridCol w="2342444">
                  <a:extLst>
                    <a:ext uri="{9D8B030D-6E8A-4147-A177-3AD203B41FA5}">
                      <a16:colId xmlns:a16="http://schemas.microsoft.com/office/drawing/2014/main" val="20002"/>
                    </a:ext>
                  </a:extLst>
                </a:gridCol>
                <a:gridCol w="1121834">
                  <a:extLst>
                    <a:ext uri="{9D8B030D-6E8A-4147-A177-3AD203B41FA5}">
                      <a16:colId xmlns:a16="http://schemas.microsoft.com/office/drawing/2014/main" val="20003"/>
                    </a:ext>
                  </a:extLst>
                </a:gridCol>
                <a:gridCol w="1220611">
                  <a:extLst>
                    <a:ext uri="{9D8B030D-6E8A-4147-A177-3AD203B41FA5}">
                      <a16:colId xmlns:a16="http://schemas.microsoft.com/office/drawing/2014/main" val="20004"/>
                    </a:ext>
                  </a:extLst>
                </a:gridCol>
              </a:tblGrid>
              <a:tr h="370840">
                <a:tc>
                  <a:txBody>
                    <a:bodyPr/>
                    <a:lstStyle/>
                    <a:p>
                      <a:pPr algn="ctr"/>
                      <a:endParaRPr lang="en-US" dirty="0"/>
                    </a:p>
                  </a:txBody>
                  <a:tcPr/>
                </a:tc>
                <a:tc>
                  <a:txBody>
                    <a:bodyPr/>
                    <a:lstStyle/>
                    <a:p>
                      <a:pPr algn="ctr"/>
                      <a:r>
                        <a:rPr lang="el-GR" dirty="0"/>
                        <a:t>ΕΜΦΑΝΙΣΗ ΚΑΡΔΙΑΓΓΕΙΑΚΗΣ (ΚΑ) ΝΟΣΟΣ ΚΑΤΑ ΤΗ</a:t>
                      </a:r>
                    </a:p>
                    <a:p>
                      <a:pPr algn="ctr"/>
                      <a:r>
                        <a:rPr lang="el-GR" dirty="0"/>
                        <a:t>Δ</a:t>
                      </a:r>
                      <a:r>
                        <a:rPr lang="el-GR" baseline="0" dirty="0"/>
                        <a:t>ΙΆΡΚΕΙΑ ΤΗΣ ΠΑΡΑΚΟΛΟΥΘΗΣΗΣ </a:t>
                      </a:r>
                      <a:r>
                        <a:rPr lang="el-GR" dirty="0"/>
                        <a:t>- </a:t>
                      </a:r>
                      <a:r>
                        <a:rPr lang="el-GR" dirty="0">
                          <a:solidFill>
                            <a:srgbClr val="FF0000"/>
                          </a:solidFill>
                        </a:rPr>
                        <a:t>ΟΧΙ</a:t>
                      </a:r>
                      <a:endParaRPr lang="en-US" dirty="0">
                        <a:solidFill>
                          <a:srgbClr val="FF0000"/>
                        </a:solidFill>
                      </a:endParaRPr>
                    </a:p>
                  </a:txBody>
                  <a:tcPr/>
                </a:tc>
                <a:tc>
                  <a:txBody>
                    <a:bodyPr/>
                    <a:lstStyle/>
                    <a:p>
                      <a:pPr algn="ctr"/>
                      <a:r>
                        <a:rPr lang="el-GR" dirty="0"/>
                        <a:t>ΕΜΦΑΝΙΣΗ ΚΑΡΔΙΑΓΓΕΙΑΚΗΣ (ΚΑ) ΝΟΣΟΣ ΚΑΤΑ ΤΗ</a:t>
                      </a:r>
                    </a:p>
                    <a:p>
                      <a:pPr algn="ctr"/>
                      <a:r>
                        <a:rPr lang="el-GR" dirty="0"/>
                        <a:t>Δ</a:t>
                      </a:r>
                      <a:r>
                        <a:rPr lang="el-GR" baseline="0" dirty="0"/>
                        <a:t>ΙΆΡΚΕΙΑ ΤΗΣ ΠΑΡΑΚΟΛΟΥΘΗΣΗΣ - </a:t>
                      </a:r>
                      <a:r>
                        <a:rPr lang="el-GR" dirty="0">
                          <a:solidFill>
                            <a:srgbClr val="FF0000"/>
                          </a:solidFill>
                        </a:rPr>
                        <a:t>ΝΑΙ</a:t>
                      </a:r>
                      <a:endParaRPr lang="en-US" dirty="0">
                        <a:solidFill>
                          <a:srgbClr val="FF0000"/>
                        </a:solidFill>
                      </a:endParaRPr>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00"/>
                  </a:ext>
                </a:extLst>
              </a:tr>
              <a:tr h="370840">
                <a:tc>
                  <a:txBody>
                    <a:bodyPr/>
                    <a:lstStyle/>
                    <a:p>
                      <a:pPr algn="ctr"/>
                      <a:r>
                        <a:rPr lang="el-GR" b="1" dirty="0"/>
                        <a:t>ΠΑΡΟΥΣΙΑ</a:t>
                      </a:r>
                      <a:r>
                        <a:rPr lang="el-GR" b="1" baseline="0" dirty="0"/>
                        <a:t> </a:t>
                      </a:r>
                      <a:r>
                        <a:rPr lang="el-GR" b="1" dirty="0"/>
                        <a:t>ΥΠΕΡΤΑΣΗΣ ΚΑΤΑ ΤΗΝ ΕΝΑΡΞΗ ΤΗΣ ΜΕΛΕΤΗΣ</a:t>
                      </a:r>
                      <a:r>
                        <a:rPr lang="el-GR" b="1" baseline="0" dirty="0"/>
                        <a:t> - </a:t>
                      </a:r>
                      <a:r>
                        <a:rPr lang="el-GR" b="1" dirty="0">
                          <a:solidFill>
                            <a:srgbClr val="FF0000"/>
                          </a:solidFill>
                        </a:rPr>
                        <a:t>ΟΧΙ</a:t>
                      </a:r>
                      <a:endParaRPr lang="en-US" b="1" dirty="0">
                        <a:solidFill>
                          <a:srgbClr val="FF0000"/>
                        </a:solidFill>
                      </a:endParaRPr>
                    </a:p>
                  </a:txBody>
                  <a:tcPr/>
                </a:tc>
                <a:tc>
                  <a:txBody>
                    <a:bodyPr/>
                    <a:lstStyle/>
                    <a:p>
                      <a:pPr algn="ctr"/>
                      <a:endParaRPr lang="el-GR" dirty="0"/>
                    </a:p>
                    <a:p>
                      <a:pPr algn="ctr"/>
                      <a:r>
                        <a:rPr lang="el-GR" dirty="0"/>
                        <a:t>60</a:t>
                      </a:r>
                      <a:endParaRPr lang="en-US" dirty="0"/>
                    </a:p>
                  </a:txBody>
                  <a:tcPr/>
                </a:tc>
                <a:tc>
                  <a:txBody>
                    <a:bodyPr/>
                    <a:lstStyle/>
                    <a:p>
                      <a:pPr algn="ctr"/>
                      <a:endParaRPr lang="el-GR" dirty="0"/>
                    </a:p>
                    <a:p>
                      <a:pPr algn="ctr"/>
                      <a:r>
                        <a:rPr lang="el-GR" dirty="0"/>
                        <a:t>10</a:t>
                      </a:r>
                      <a:endParaRPr lang="en-US" dirty="0"/>
                    </a:p>
                  </a:txBody>
                  <a:tcPr/>
                </a:tc>
                <a:tc>
                  <a:txBody>
                    <a:bodyPr/>
                    <a:lstStyle/>
                    <a:p>
                      <a:pPr algn="ctr"/>
                      <a:endParaRPr lang="el-GR" dirty="0"/>
                    </a:p>
                    <a:p>
                      <a:pPr algn="ctr"/>
                      <a:r>
                        <a:rPr lang="el-GR" dirty="0"/>
                        <a:t>70</a:t>
                      </a:r>
                      <a:endParaRPr lang="en-US" dirty="0"/>
                    </a:p>
                  </a:txBody>
                  <a:tcPr/>
                </a:tc>
                <a:tc>
                  <a:txBody>
                    <a:bodyPr/>
                    <a:lstStyle/>
                    <a:p>
                      <a:pPr algn="ctr"/>
                      <a:endParaRPr lang="el-GR" dirty="0"/>
                    </a:p>
                  </a:txBody>
                  <a:tcPr/>
                </a:tc>
                <a:extLst>
                  <a:ext uri="{0D108BD9-81ED-4DB2-BD59-A6C34878D82A}">
                    <a16:rowId xmlns:a16="http://schemas.microsoft.com/office/drawing/2014/main" val="10001"/>
                  </a:ext>
                </a:extLst>
              </a:tr>
              <a:tr h="370840">
                <a:tc>
                  <a:txBody>
                    <a:bodyPr/>
                    <a:lstStyle/>
                    <a:p>
                      <a:pPr algn="ctr"/>
                      <a:r>
                        <a:rPr lang="el-GR" b="1" dirty="0"/>
                        <a:t>ΠΑΡΟΥΣΙΑ</a:t>
                      </a:r>
                      <a:r>
                        <a:rPr lang="el-GR" b="1" baseline="0" dirty="0"/>
                        <a:t> </a:t>
                      </a:r>
                      <a:r>
                        <a:rPr lang="el-GR" b="1" dirty="0"/>
                        <a:t>ΥΠΕΡΤΑΣΗΣ ΚΑΤΑ ΤΗΝ ΕΝΑΡΞΗ ΤΗΣ ΜΕΛΕΤΗΣ</a:t>
                      </a:r>
                      <a:r>
                        <a:rPr lang="el-GR" b="1" baseline="0" dirty="0"/>
                        <a:t> - </a:t>
                      </a:r>
                      <a:r>
                        <a:rPr lang="el-GR" b="1" baseline="0" dirty="0">
                          <a:solidFill>
                            <a:srgbClr val="FF0000"/>
                          </a:solidFill>
                        </a:rPr>
                        <a:t>ΝΑΙ</a:t>
                      </a:r>
                      <a:endParaRPr lang="en-US" b="1" dirty="0">
                        <a:solidFill>
                          <a:srgbClr val="FF0000"/>
                        </a:solidFill>
                      </a:endParaRPr>
                    </a:p>
                  </a:txBody>
                  <a:tcPr/>
                </a:tc>
                <a:tc>
                  <a:txBody>
                    <a:bodyPr/>
                    <a:lstStyle/>
                    <a:p>
                      <a:endParaRPr lang="en-US" dirty="0"/>
                    </a:p>
                  </a:txBody>
                  <a:tcPr/>
                </a:tc>
                <a:tc>
                  <a:txBody>
                    <a:bodyPr/>
                    <a:lstStyle/>
                    <a:p>
                      <a:endParaRPr lang="en-US" dirty="0"/>
                    </a:p>
                  </a:txBody>
                  <a:tcPr/>
                </a:tc>
                <a:tc>
                  <a:txBody>
                    <a:bodyPr/>
                    <a:lstStyle/>
                    <a:p>
                      <a:pPr algn="ctr"/>
                      <a:endParaRPr lang="el-GR" dirty="0"/>
                    </a:p>
                    <a:p>
                      <a:pPr algn="ctr"/>
                      <a:r>
                        <a:rPr lang="el-GR" dirty="0"/>
                        <a:t>30</a:t>
                      </a:r>
                      <a:endParaRPr lang="en-US" dirty="0"/>
                    </a:p>
                  </a:txBody>
                  <a:tcPr/>
                </a:tc>
                <a:tc>
                  <a:txBody>
                    <a:bodyPr/>
                    <a:lstStyle/>
                    <a:p>
                      <a:pPr algn="ctr"/>
                      <a:endParaRPr lang="en-US" dirty="0"/>
                    </a:p>
                  </a:txBody>
                  <a:tcPr/>
                </a:tc>
                <a:extLst>
                  <a:ext uri="{0D108BD9-81ED-4DB2-BD59-A6C34878D82A}">
                    <a16:rowId xmlns:a16="http://schemas.microsoft.com/office/drawing/2014/main" val="10002"/>
                  </a:ext>
                </a:extLst>
              </a:tr>
              <a:tr h="370840">
                <a:tc>
                  <a:txBody>
                    <a:bodyPr/>
                    <a:lstStyle/>
                    <a:p>
                      <a:pPr algn="ctr"/>
                      <a:endParaRPr lang="en-US" dirty="0"/>
                    </a:p>
                  </a:txBody>
                  <a:tcPr/>
                </a:tc>
                <a:tc>
                  <a:txBody>
                    <a:bodyPr/>
                    <a:lstStyle/>
                    <a:p>
                      <a:endParaRPr lang="en-US" dirty="0"/>
                    </a:p>
                  </a:txBody>
                  <a:tcPr/>
                </a:tc>
                <a:tc>
                  <a:txBody>
                    <a:bodyPr/>
                    <a:lstStyle/>
                    <a:p>
                      <a:endParaRPr lang="en-US" dirty="0"/>
                    </a:p>
                  </a:txBody>
                  <a:tcPr/>
                </a:tc>
                <a:tc>
                  <a:txBody>
                    <a:bodyPr/>
                    <a:lstStyle/>
                    <a:p>
                      <a:pPr algn="ctr"/>
                      <a:r>
                        <a:rPr lang="el-GR" dirty="0"/>
                        <a:t>100</a:t>
                      </a:r>
                      <a:endParaRPr lang="en-US" dirty="0"/>
                    </a:p>
                  </a:txBody>
                  <a:tcPr/>
                </a:tc>
                <a:tc>
                  <a:txBody>
                    <a:bodyPr/>
                    <a:lstStyle/>
                    <a:p>
                      <a:pPr algn="ctr"/>
                      <a:endParaRPr lang="el-GR" b="1" dirty="0">
                        <a:solidFill>
                          <a:srgbClr val="FF0000"/>
                        </a:solidFill>
                      </a:endParaRPr>
                    </a:p>
                    <a:p>
                      <a:pPr algn="ctr"/>
                      <a:endParaRPr lang="el-GR" b="1" dirty="0">
                        <a:solidFill>
                          <a:srgbClr val="FF0000"/>
                        </a:solidFill>
                      </a:endParaRPr>
                    </a:p>
                    <a:p>
                      <a:pPr algn="ctr"/>
                      <a:endParaRPr lang="en-US" b="1" dirty="0">
                        <a:solidFill>
                          <a:srgbClr val="FF0000"/>
                        </a:solidFill>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148761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8940"/>
            <a:ext cx="7772400" cy="1470025"/>
          </a:xfrm>
        </p:spPr>
        <p:txBody>
          <a:bodyPr>
            <a:normAutofit/>
          </a:bodyPr>
          <a:lstStyle/>
          <a:p>
            <a:r>
              <a:rPr lang="en-US" sz="2800" b="1" dirty="0">
                <a:solidFill>
                  <a:schemeClr val="tx1"/>
                </a:solidFill>
              </a:rPr>
              <a:t>Εκτίμηση Κινδύνου </a:t>
            </a:r>
            <a:r>
              <a:rPr lang="en-US" sz="2800" b="1" dirty="0" err="1">
                <a:solidFill>
                  <a:schemeClr val="tx1"/>
                </a:solidFill>
              </a:rPr>
              <a:t>Κ</a:t>
            </a:r>
            <a:r>
              <a:rPr lang="en-US" sz="2800" b="1" dirty="0">
                <a:solidFill>
                  <a:schemeClr val="tx1"/>
                </a:solidFill>
              </a:rPr>
              <a:t>α</a:t>
            </a:r>
            <a:r>
              <a:rPr lang="en-US" sz="2800" b="1" dirty="0" err="1">
                <a:solidFill>
                  <a:schemeClr val="tx1"/>
                </a:solidFill>
              </a:rPr>
              <a:t>ρδι</a:t>
            </a:r>
            <a:r>
              <a:rPr lang="en-US" sz="2800" b="1" dirty="0">
                <a:solidFill>
                  <a:schemeClr val="tx1"/>
                </a:solidFill>
              </a:rPr>
              <a:t>αγγεια</a:t>
            </a:r>
            <a:r>
              <a:rPr lang="en-US" sz="2800" b="1" dirty="0" err="1">
                <a:solidFill>
                  <a:schemeClr val="tx1"/>
                </a:solidFill>
              </a:rPr>
              <a:t>κών</a:t>
            </a:r>
            <a:r>
              <a:rPr lang="en-US" sz="2800" b="1" dirty="0">
                <a:solidFill>
                  <a:schemeClr val="tx1"/>
                </a:solidFill>
              </a:rPr>
              <a:t> </a:t>
            </a:r>
            <a:r>
              <a:rPr lang="en-US" sz="2800" b="1" dirty="0" err="1">
                <a:solidFill>
                  <a:schemeClr val="tx1"/>
                </a:solidFill>
              </a:rPr>
              <a:t>Νοσημάτων</a:t>
            </a:r>
            <a:endParaRPr lang="en-US" sz="2800" dirty="0"/>
          </a:p>
        </p:txBody>
      </p:sp>
      <p:sp>
        <p:nvSpPr>
          <p:cNvPr id="4" name="Subtitle 3"/>
          <p:cNvSpPr>
            <a:spLocks noGrp="1"/>
          </p:cNvSpPr>
          <p:nvPr>
            <p:ph type="subTitle" idx="1"/>
          </p:nvPr>
        </p:nvSpPr>
        <p:spPr/>
        <p:txBody>
          <a:bodyPr/>
          <a:lstStyle/>
          <a:p>
            <a:endParaRPr lang="en-US"/>
          </a:p>
        </p:txBody>
      </p:sp>
      <p:sp>
        <p:nvSpPr>
          <p:cNvPr id="5" name="Subtitle 2"/>
          <p:cNvSpPr txBox="1">
            <a:spLocks/>
          </p:cNvSpPr>
          <p:nvPr/>
        </p:nvSpPr>
        <p:spPr>
          <a:xfrm>
            <a:off x="774700" y="1249145"/>
            <a:ext cx="7585038" cy="5608855"/>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gn="l">
              <a:buFont typeface="Arial"/>
              <a:buChar char="•"/>
            </a:pPr>
            <a:r>
              <a:rPr lang="en-US" sz="1700" dirty="0" err="1">
                <a:solidFill>
                  <a:srgbClr val="000000"/>
                </a:solidFill>
              </a:rPr>
              <a:t>Κ</a:t>
            </a:r>
            <a:r>
              <a:rPr lang="en-US" sz="1700" dirty="0">
                <a:solidFill>
                  <a:srgbClr val="000000"/>
                </a:solidFill>
              </a:rPr>
              <a:t>αρδιαγγειακά νοσήμα</a:t>
            </a:r>
            <a:r>
              <a:rPr lang="en-US" sz="1700" dirty="0" err="1">
                <a:solidFill>
                  <a:srgbClr val="000000"/>
                </a:solidFill>
              </a:rPr>
              <a:t>τ</a:t>
            </a:r>
            <a:r>
              <a:rPr lang="en-US" sz="1700" dirty="0">
                <a:solidFill>
                  <a:srgbClr val="000000"/>
                </a:solidFill>
              </a:rPr>
              <a:t>α: </a:t>
            </a:r>
            <a:r>
              <a:rPr lang="en-US" sz="1700" dirty="0" err="1">
                <a:solidFill>
                  <a:srgbClr val="000000"/>
                </a:solidFill>
              </a:rPr>
              <a:t>ορισμός</a:t>
            </a:r>
            <a:r>
              <a:rPr lang="en-US" sz="1700" dirty="0">
                <a:solidFill>
                  <a:srgbClr val="000000"/>
                </a:solidFill>
              </a:rPr>
              <a:t> </a:t>
            </a:r>
          </a:p>
          <a:p>
            <a:pPr marL="457200" indent="-457200" algn="l">
              <a:buFont typeface="Arial"/>
              <a:buChar char="•"/>
            </a:pPr>
            <a:r>
              <a:rPr lang="en-US" sz="1700" dirty="0">
                <a:solidFill>
                  <a:srgbClr val="000000"/>
                </a:solidFill>
              </a:rPr>
              <a:t>Eπ</a:t>
            </a:r>
            <a:r>
              <a:rPr lang="en-US" sz="1700" dirty="0" err="1">
                <a:solidFill>
                  <a:srgbClr val="000000"/>
                </a:solidFill>
              </a:rPr>
              <a:t>ιδημιολογικά</a:t>
            </a:r>
            <a:r>
              <a:rPr lang="en-US" sz="1700" dirty="0">
                <a:solidFill>
                  <a:srgbClr val="000000"/>
                </a:solidFill>
              </a:rPr>
              <a:t> </a:t>
            </a:r>
            <a:r>
              <a:rPr lang="en-US" sz="1700" dirty="0" err="1">
                <a:solidFill>
                  <a:srgbClr val="000000"/>
                </a:solidFill>
              </a:rPr>
              <a:t>κ</a:t>
            </a:r>
            <a:r>
              <a:rPr lang="en-US" sz="1700" dirty="0">
                <a:solidFill>
                  <a:srgbClr val="000000"/>
                </a:solidFill>
              </a:rPr>
              <a:t>α</a:t>
            </a:r>
            <a:r>
              <a:rPr lang="en-US" sz="1700" dirty="0" err="1">
                <a:solidFill>
                  <a:srgbClr val="000000"/>
                </a:solidFill>
              </a:rPr>
              <a:t>ι</a:t>
            </a:r>
            <a:r>
              <a:rPr lang="en-US" sz="1700" dirty="0">
                <a:solidFill>
                  <a:srgbClr val="000000"/>
                </a:solidFill>
              </a:rPr>
              <a:t> </a:t>
            </a:r>
            <a:r>
              <a:rPr lang="en-US" sz="1700" dirty="0" err="1">
                <a:solidFill>
                  <a:srgbClr val="000000"/>
                </a:solidFill>
              </a:rPr>
              <a:t>οικονομικά</a:t>
            </a:r>
            <a:r>
              <a:rPr lang="en-US" sz="1700" dirty="0">
                <a:solidFill>
                  <a:srgbClr val="000000"/>
                </a:solidFill>
              </a:rPr>
              <a:t> </a:t>
            </a:r>
            <a:r>
              <a:rPr lang="en-US" sz="1700" dirty="0" err="1">
                <a:solidFill>
                  <a:srgbClr val="000000"/>
                </a:solidFill>
              </a:rPr>
              <a:t>δεδομέν</a:t>
            </a:r>
            <a:r>
              <a:rPr lang="en-US" sz="1700" dirty="0">
                <a:solidFill>
                  <a:srgbClr val="000000"/>
                </a:solidFill>
              </a:rPr>
              <a:t>α</a:t>
            </a:r>
          </a:p>
          <a:p>
            <a:pPr marL="457200" indent="-457200" algn="l">
              <a:buFont typeface="Arial"/>
              <a:buChar char="•"/>
            </a:pPr>
            <a:r>
              <a:rPr lang="en-US" sz="1700" dirty="0" err="1">
                <a:solidFill>
                  <a:srgbClr val="000000"/>
                </a:solidFill>
              </a:rPr>
              <a:t>Κ</a:t>
            </a:r>
            <a:r>
              <a:rPr lang="en-US" sz="1700" dirty="0">
                <a:solidFill>
                  <a:srgbClr val="000000"/>
                </a:solidFill>
              </a:rPr>
              <a:t>αρδιαγγεια</a:t>
            </a:r>
            <a:r>
              <a:rPr lang="en-US" sz="1700" dirty="0" err="1">
                <a:solidFill>
                  <a:srgbClr val="000000"/>
                </a:solidFill>
              </a:rPr>
              <a:t>κός</a:t>
            </a:r>
            <a:r>
              <a:rPr lang="en-US" sz="1700" dirty="0">
                <a:solidFill>
                  <a:srgbClr val="000000"/>
                </a:solidFill>
              </a:rPr>
              <a:t> </a:t>
            </a:r>
            <a:r>
              <a:rPr lang="en-US" sz="1700" dirty="0" err="1">
                <a:solidFill>
                  <a:srgbClr val="000000"/>
                </a:solidFill>
              </a:rPr>
              <a:t>κίνδυνος</a:t>
            </a:r>
            <a:r>
              <a:rPr lang="en-US" sz="1700" dirty="0">
                <a:solidFill>
                  <a:srgbClr val="000000"/>
                </a:solidFill>
              </a:rPr>
              <a:t> (</a:t>
            </a:r>
            <a:r>
              <a:rPr lang="en-US" sz="1700" dirty="0" err="1">
                <a:solidFill>
                  <a:srgbClr val="000000"/>
                </a:solidFill>
              </a:rPr>
              <a:t>έννοιες</a:t>
            </a:r>
            <a:r>
              <a:rPr lang="en-US" sz="1700" dirty="0">
                <a:solidFill>
                  <a:srgbClr val="000000"/>
                </a:solidFill>
              </a:rPr>
              <a:t>: απ</a:t>
            </a:r>
            <a:r>
              <a:rPr lang="en-US" sz="1700" dirty="0" err="1">
                <a:solidFill>
                  <a:srgbClr val="000000"/>
                </a:solidFill>
              </a:rPr>
              <a:t>όλυτος</a:t>
            </a:r>
            <a:r>
              <a:rPr lang="en-US" sz="1700" dirty="0">
                <a:solidFill>
                  <a:srgbClr val="000000"/>
                </a:solidFill>
              </a:rPr>
              <a:t> </a:t>
            </a:r>
            <a:r>
              <a:rPr lang="en-US" sz="1700" dirty="0" err="1">
                <a:solidFill>
                  <a:srgbClr val="000000"/>
                </a:solidFill>
              </a:rPr>
              <a:t>κ</a:t>
            </a:r>
            <a:r>
              <a:rPr lang="en-US" sz="1700" dirty="0">
                <a:solidFill>
                  <a:srgbClr val="000000"/>
                </a:solidFill>
              </a:rPr>
              <a:t>α</a:t>
            </a:r>
            <a:r>
              <a:rPr lang="en-US" sz="1700" dirty="0" err="1">
                <a:solidFill>
                  <a:srgbClr val="000000"/>
                </a:solidFill>
              </a:rPr>
              <a:t>ι</a:t>
            </a:r>
            <a:r>
              <a:rPr lang="en-US" sz="1700" dirty="0">
                <a:solidFill>
                  <a:srgbClr val="000000"/>
                </a:solidFill>
              </a:rPr>
              <a:t> </a:t>
            </a:r>
            <a:r>
              <a:rPr lang="en-US" sz="1700" dirty="0" err="1">
                <a:solidFill>
                  <a:srgbClr val="000000"/>
                </a:solidFill>
              </a:rPr>
              <a:t>σχετικός</a:t>
            </a:r>
            <a:r>
              <a:rPr lang="el-GR" sz="1700" dirty="0">
                <a:solidFill>
                  <a:srgbClr val="000000"/>
                </a:solidFill>
              </a:rPr>
              <a:t>)</a:t>
            </a:r>
            <a:endParaRPr lang="en-US" sz="1700" dirty="0">
              <a:solidFill>
                <a:srgbClr val="000000"/>
              </a:solidFill>
            </a:endParaRPr>
          </a:p>
          <a:p>
            <a:pPr marL="457200" indent="-457200" algn="l">
              <a:buFont typeface="Arial"/>
              <a:buChar char="•"/>
            </a:pPr>
            <a:r>
              <a:rPr lang="en-US" sz="1700" dirty="0" err="1">
                <a:solidFill>
                  <a:srgbClr val="000000"/>
                </a:solidFill>
              </a:rPr>
              <a:t>Κλ</a:t>
            </a:r>
            <a:r>
              <a:rPr lang="en-US" sz="1700" dirty="0">
                <a:solidFill>
                  <a:srgbClr val="000000"/>
                </a:solidFill>
              </a:rPr>
              <a:t>α</a:t>
            </a:r>
            <a:r>
              <a:rPr lang="en-US" sz="1700" dirty="0" err="1">
                <a:solidFill>
                  <a:srgbClr val="000000"/>
                </a:solidFill>
              </a:rPr>
              <a:t>σικοί</a:t>
            </a:r>
            <a:r>
              <a:rPr lang="en-US" sz="1700" dirty="0">
                <a:solidFill>
                  <a:srgbClr val="000000"/>
                </a:solidFill>
              </a:rPr>
              <a:t> </a:t>
            </a:r>
            <a:r>
              <a:rPr lang="en-US" sz="1700" dirty="0" err="1">
                <a:solidFill>
                  <a:srgbClr val="000000"/>
                </a:solidFill>
              </a:rPr>
              <a:t>κ</a:t>
            </a:r>
            <a:r>
              <a:rPr lang="en-US" sz="1700" dirty="0">
                <a:solidFill>
                  <a:srgbClr val="000000"/>
                </a:solidFill>
              </a:rPr>
              <a:t>α</a:t>
            </a:r>
            <a:r>
              <a:rPr lang="en-US" sz="1700" dirty="0" err="1">
                <a:solidFill>
                  <a:srgbClr val="000000"/>
                </a:solidFill>
              </a:rPr>
              <a:t>ι</a:t>
            </a:r>
            <a:r>
              <a:rPr lang="en-US" sz="1700" dirty="0">
                <a:solidFill>
                  <a:srgbClr val="000000"/>
                </a:solidFill>
              </a:rPr>
              <a:t> </a:t>
            </a:r>
            <a:r>
              <a:rPr lang="en-US" sz="1700" dirty="0" err="1">
                <a:solidFill>
                  <a:srgbClr val="000000"/>
                </a:solidFill>
              </a:rPr>
              <a:t>νεότεροι</a:t>
            </a:r>
            <a:r>
              <a:rPr lang="en-US" sz="1700" dirty="0">
                <a:solidFill>
                  <a:srgbClr val="000000"/>
                </a:solidFill>
              </a:rPr>
              <a:t> παράγοντες </a:t>
            </a:r>
            <a:r>
              <a:rPr lang="en-US" sz="1700" dirty="0" err="1">
                <a:solidFill>
                  <a:srgbClr val="000000"/>
                </a:solidFill>
              </a:rPr>
              <a:t>κ</a:t>
            </a:r>
            <a:r>
              <a:rPr lang="en-US" sz="1700" dirty="0">
                <a:solidFill>
                  <a:srgbClr val="000000"/>
                </a:solidFill>
              </a:rPr>
              <a:t>αρδιαγγειακού κιν</a:t>
            </a:r>
            <a:r>
              <a:rPr lang="el-GR" sz="1700" dirty="0">
                <a:solidFill>
                  <a:srgbClr val="000000"/>
                </a:solidFill>
              </a:rPr>
              <a:t>δ</a:t>
            </a:r>
            <a:r>
              <a:rPr lang="en-US" sz="1700" dirty="0" err="1">
                <a:solidFill>
                  <a:srgbClr val="000000"/>
                </a:solidFill>
              </a:rPr>
              <a:t>ύνου</a:t>
            </a:r>
            <a:endParaRPr lang="en-US" sz="1700" dirty="0">
              <a:solidFill>
                <a:srgbClr val="000000"/>
              </a:solidFill>
            </a:endParaRPr>
          </a:p>
          <a:p>
            <a:pPr marL="457200" indent="-457200" algn="l">
              <a:buFont typeface="Arial"/>
              <a:buChar char="•"/>
            </a:pPr>
            <a:r>
              <a:rPr lang="en-US" sz="1700" dirty="0">
                <a:solidFill>
                  <a:srgbClr val="000000"/>
                </a:solidFill>
              </a:rPr>
              <a:t>Kαρδιαγγεια</a:t>
            </a:r>
            <a:r>
              <a:rPr lang="en-US" sz="1700" dirty="0" err="1">
                <a:solidFill>
                  <a:srgbClr val="000000"/>
                </a:solidFill>
              </a:rPr>
              <a:t>κ</a:t>
            </a:r>
            <a:r>
              <a:rPr lang="el-GR" sz="1700" dirty="0">
                <a:solidFill>
                  <a:srgbClr val="000000"/>
                </a:solidFill>
              </a:rPr>
              <a:t>ός</a:t>
            </a:r>
            <a:r>
              <a:rPr lang="en-US" sz="1700" dirty="0">
                <a:solidFill>
                  <a:srgbClr val="000000"/>
                </a:solidFill>
              </a:rPr>
              <a:t> </a:t>
            </a:r>
            <a:r>
              <a:rPr lang="en-US" sz="1700" dirty="0" err="1">
                <a:solidFill>
                  <a:srgbClr val="000000"/>
                </a:solidFill>
              </a:rPr>
              <a:t>κ</a:t>
            </a:r>
            <a:r>
              <a:rPr lang="el-GR" sz="1700" dirty="0">
                <a:solidFill>
                  <a:srgbClr val="000000"/>
                </a:solidFill>
              </a:rPr>
              <a:t>ί</a:t>
            </a:r>
            <a:r>
              <a:rPr lang="en-US" sz="1700" dirty="0" err="1">
                <a:solidFill>
                  <a:srgbClr val="000000"/>
                </a:solidFill>
              </a:rPr>
              <a:t>νδ</a:t>
            </a:r>
            <a:r>
              <a:rPr lang="el-GR" sz="1700" dirty="0">
                <a:solidFill>
                  <a:srgbClr val="000000"/>
                </a:solidFill>
              </a:rPr>
              <a:t>υ</a:t>
            </a:r>
            <a:r>
              <a:rPr lang="en-US" sz="1700" dirty="0" err="1">
                <a:solidFill>
                  <a:srgbClr val="000000"/>
                </a:solidFill>
              </a:rPr>
              <a:t>νο</a:t>
            </a:r>
            <a:r>
              <a:rPr lang="el-GR" sz="1700" dirty="0">
                <a:solidFill>
                  <a:srgbClr val="000000"/>
                </a:solidFill>
              </a:rPr>
              <a:t>ς</a:t>
            </a:r>
            <a:r>
              <a:rPr lang="en-US" sz="1700" dirty="0">
                <a:solidFill>
                  <a:srgbClr val="000000"/>
                </a:solidFill>
              </a:rPr>
              <a:t>: π</a:t>
            </a:r>
            <a:r>
              <a:rPr lang="en-US" sz="1700" dirty="0" err="1">
                <a:solidFill>
                  <a:srgbClr val="000000"/>
                </a:solidFill>
              </a:rPr>
              <a:t>ρωτογενής</a:t>
            </a:r>
            <a:r>
              <a:rPr lang="en-US" sz="1700" dirty="0">
                <a:solidFill>
                  <a:srgbClr val="000000"/>
                </a:solidFill>
              </a:rPr>
              <a:t>, </a:t>
            </a:r>
            <a:r>
              <a:rPr lang="en-US" sz="1700" dirty="0" err="1">
                <a:solidFill>
                  <a:srgbClr val="000000"/>
                </a:solidFill>
              </a:rPr>
              <a:t>δευτερογενής</a:t>
            </a:r>
            <a:r>
              <a:rPr lang="en-US" sz="1700" dirty="0">
                <a:solidFill>
                  <a:srgbClr val="000000"/>
                </a:solidFill>
              </a:rPr>
              <a:t>, </a:t>
            </a:r>
            <a:r>
              <a:rPr lang="en-US" sz="1700" dirty="0" err="1">
                <a:solidFill>
                  <a:srgbClr val="000000"/>
                </a:solidFill>
              </a:rPr>
              <a:t>τριτογενής</a:t>
            </a:r>
            <a:r>
              <a:rPr lang="en-US" sz="1700" dirty="0">
                <a:solidFill>
                  <a:srgbClr val="000000"/>
                </a:solidFill>
              </a:rPr>
              <a:t> πρόληψη</a:t>
            </a:r>
          </a:p>
          <a:p>
            <a:pPr marL="457200" indent="-457200" algn="l">
              <a:buFont typeface="Arial"/>
              <a:buChar char="•"/>
            </a:pPr>
            <a:r>
              <a:rPr lang="en-US" sz="1700" dirty="0" err="1">
                <a:solidFill>
                  <a:srgbClr val="000000"/>
                </a:solidFill>
              </a:rPr>
              <a:t>Μοντέλ</a:t>
            </a:r>
            <a:r>
              <a:rPr lang="en-US" sz="1700" dirty="0">
                <a:solidFill>
                  <a:srgbClr val="000000"/>
                </a:solidFill>
              </a:rPr>
              <a:t>α </a:t>
            </a:r>
            <a:r>
              <a:rPr lang="en-US" sz="1700" dirty="0" err="1">
                <a:solidFill>
                  <a:srgbClr val="000000"/>
                </a:solidFill>
              </a:rPr>
              <a:t>εκτίμησης</a:t>
            </a:r>
            <a:r>
              <a:rPr lang="en-US" sz="1700" dirty="0">
                <a:solidFill>
                  <a:srgbClr val="000000"/>
                </a:solidFill>
              </a:rPr>
              <a:t> του </a:t>
            </a:r>
            <a:r>
              <a:rPr lang="en-US" sz="1700" dirty="0" err="1">
                <a:solidFill>
                  <a:srgbClr val="000000"/>
                </a:solidFill>
              </a:rPr>
              <a:t>κ</a:t>
            </a:r>
            <a:r>
              <a:rPr lang="en-US" sz="1700" dirty="0">
                <a:solidFill>
                  <a:srgbClr val="000000"/>
                </a:solidFill>
              </a:rPr>
              <a:t>αρδιαγγειακού κινδύνου στο γενικό πληθυσμό</a:t>
            </a:r>
            <a:endParaRPr lang="el-GR" sz="1700" dirty="0">
              <a:solidFill>
                <a:srgbClr val="000000"/>
              </a:solidFill>
            </a:endParaRPr>
          </a:p>
          <a:p>
            <a:pPr marL="457200" indent="-457200" algn="l">
              <a:buFont typeface="Arial"/>
              <a:buChar char="•"/>
            </a:pPr>
            <a:r>
              <a:rPr lang="el-GR" sz="1700" dirty="0">
                <a:solidFill>
                  <a:srgbClr val="000000"/>
                </a:solidFill>
              </a:rPr>
              <a:t>Μοντέλα εκτίμησης κ</a:t>
            </a:r>
            <a:r>
              <a:rPr lang="en-US" sz="1700" dirty="0">
                <a:solidFill>
                  <a:srgbClr val="000000"/>
                </a:solidFill>
              </a:rPr>
              <a:t>αρδιαγγεια</a:t>
            </a:r>
            <a:r>
              <a:rPr lang="en-US" sz="1700" dirty="0" err="1">
                <a:solidFill>
                  <a:srgbClr val="000000"/>
                </a:solidFill>
              </a:rPr>
              <a:t>κ</a:t>
            </a:r>
            <a:r>
              <a:rPr lang="el-GR" sz="1700" dirty="0">
                <a:solidFill>
                  <a:srgbClr val="000000"/>
                </a:solidFill>
              </a:rPr>
              <a:t>ού</a:t>
            </a:r>
            <a:r>
              <a:rPr lang="en-US" sz="1700" dirty="0">
                <a:solidFill>
                  <a:srgbClr val="000000"/>
                </a:solidFill>
              </a:rPr>
              <a:t> </a:t>
            </a:r>
            <a:r>
              <a:rPr lang="en-US" sz="1700" dirty="0" err="1">
                <a:solidFill>
                  <a:srgbClr val="000000"/>
                </a:solidFill>
              </a:rPr>
              <a:t>κ</a:t>
            </a:r>
            <a:r>
              <a:rPr lang="el-GR" sz="1700" dirty="0">
                <a:solidFill>
                  <a:srgbClr val="000000"/>
                </a:solidFill>
              </a:rPr>
              <a:t>ι</a:t>
            </a:r>
            <a:r>
              <a:rPr lang="en-US" sz="1700" dirty="0" err="1">
                <a:solidFill>
                  <a:srgbClr val="000000"/>
                </a:solidFill>
              </a:rPr>
              <a:t>νδ</a:t>
            </a:r>
            <a:r>
              <a:rPr lang="el-GR" sz="1700" dirty="0">
                <a:solidFill>
                  <a:srgbClr val="000000"/>
                </a:solidFill>
              </a:rPr>
              <a:t>ύ</a:t>
            </a:r>
            <a:r>
              <a:rPr lang="en-US" sz="1700" dirty="0" err="1">
                <a:solidFill>
                  <a:srgbClr val="000000"/>
                </a:solidFill>
              </a:rPr>
              <a:t>νο</a:t>
            </a:r>
            <a:r>
              <a:rPr lang="el-GR" sz="1700" dirty="0">
                <a:solidFill>
                  <a:srgbClr val="000000"/>
                </a:solidFill>
              </a:rPr>
              <a:t>υ</a:t>
            </a:r>
            <a:r>
              <a:rPr lang="en-US" sz="1700" dirty="0">
                <a:solidFill>
                  <a:srgbClr val="000000"/>
                </a:solidFill>
              </a:rPr>
              <a:t> για αγγειακό εγκεφαλικό &amp; έμφραγμα του μυοκαρδίου</a:t>
            </a:r>
          </a:p>
          <a:p>
            <a:pPr marL="457200" indent="-457200" algn="l">
              <a:buFont typeface="Arial"/>
              <a:buChar char="•"/>
            </a:pPr>
            <a:r>
              <a:rPr lang="en-US" sz="1700" dirty="0" err="1">
                <a:solidFill>
                  <a:srgbClr val="000000"/>
                </a:solidFill>
              </a:rPr>
              <a:t>Μοντέλ</a:t>
            </a:r>
            <a:r>
              <a:rPr lang="en-US" sz="1700" dirty="0">
                <a:solidFill>
                  <a:srgbClr val="000000"/>
                </a:solidFill>
              </a:rPr>
              <a:t>α </a:t>
            </a:r>
            <a:r>
              <a:rPr lang="en-US" sz="1700" dirty="0" err="1">
                <a:solidFill>
                  <a:srgbClr val="000000"/>
                </a:solidFill>
              </a:rPr>
              <a:t>εκτίμησης</a:t>
            </a:r>
            <a:r>
              <a:rPr lang="en-US" sz="1700" dirty="0">
                <a:solidFill>
                  <a:srgbClr val="000000"/>
                </a:solidFill>
              </a:rPr>
              <a:t> του </a:t>
            </a:r>
            <a:r>
              <a:rPr lang="en-US" sz="1700" dirty="0" err="1">
                <a:solidFill>
                  <a:srgbClr val="000000"/>
                </a:solidFill>
              </a:rPr>
              <a:t>κ</a:t>
            </a:r>
            <a:r>
              <a:rPr lang="en-US" sz="1700" dirty="0">
                <a:solidFill>
                  <a:srgbClr val="000000"/>
                </a:solidFill>
              </a:rPr>
              <a:t>αρδιαγγειακού κινδύνου σε </a:t>
            </a:r>
            <a:r>
              <a:rPr lang="en-US" sz="1700" dirty="0" err="1">
                <a:solidFill>
                  <a:srgbClr val="000000"/>
                </a:solidFill>
              </a:rPr>
              <a:t>ειδικούς</a:t>
            </a:r>
            <a:r>
              <a:rPr lang="en-US" sz="1700" dirty="0">
                <a:solidFill>
                  <a:srgbClr val="000000"/>
                </a:solidFill>
              </a:rPr>
              <a:t>  π</a:t>
            </a:r>
            <a:r>
              <a:rPr lang="en-US" sz="1700" dirty="0" err="1">
                <a:solidFill>
                  <a:srgbClr val="000000"/>
                </a:solidFill>
              </a:rPr>
              <a:t>ληθυσμούς</a:t>
            </a:r>
            <a:r>
              <a:rPr lang="en-US" sz="1700" dirty="0">
                <a:solidFill>
                  <a:srgbClr val="000000"/>
                </a:solidFill>
              </a:rPr>
              <a:t> </a:t>
            </a:r>
            <a:r>
              <a:rPr lang="en-US" sz="1700" dirty="0" err="1">
                <a:solidFill>
                  <a:srgbClr val="000000"/>
                </a:solidFill>
              </a:rPr>
              <a:t>κ</a:t>
            </a:r>
            <a:r>
              <a:rPr lang="en-US" sz="1700" dirty="0">
                <a:solidFill>
                  <a:srgbClr val="000000"/>
                </a:solidFill>
              </a:rPr>
              <a:t>α</a:t>
            </a:r>
            <a:r>
              <a:rPr lang="en-US" sz="1700" dirty="0" err="1">
                <a:solidFill>
                  <a:srgbClr val="000000"/>
                </a:solidFill>
              </a:rPr>
              <a:t>ι</a:t>
            </a:r>
            <a:r>
              <a:rPr lang="en-US" sz="1700" dirty="0">
                <a:solidFill>
                  <a:srgbClr val="000000"/>
                </a:solidFill>
              </a:rPr>
              <a:t> π</a:t>
            </a:r>
            <a:r>
              <a:rPr lang="en-US" sz="1700" dirty="0" err="1">
                <a:solidFill>
                  <a:srgbClr val="000000"/>
                </a:solidFill>
              </a:rPr>
              <a:t>άσχοντες</a:t>
            </a:r>
            <a:r>
              <a:rPr lang="en-US" sz="1700" dirty="0">
                <a:solidFill>
                  <a:srgbClr val="000000"/>
                </a:solidFill>
              </a:rPr>
              <a:t> απ</a:t>
            </a:r>
            <a:r>
              <a:rPr lang="en-US" sz="1700" dirty="0" err="1">
                <a:solidFill>
                  <a:srgbClr val="000000"/>
                </a:solidFill>
              </a:rPr>
              <a:t>ό</a:t>
            </a:r>
            <a:r>
              <a:rPr lang="en-US" sz="1700" dirty="0">
                <a:solidFill>
                  <a:srgbClr val="000000"/>
                </a:solidFill>
              </a:rPr>
              <a:t>: </a:t>
            </a:r>
            <a:r>
              <a:rPr lang="en-US" sz="1700" dirty="0" err="1">
                <a:solidFill>
                  <a:srgbClr val="000000"/>
                </a:solidFill>
              </a:rPr>
              <a:t>υ</a:t>
            </a:r>
            <a:r>
              <a:rPr lang="en-US" sz="1700" dirty="0">
                <a:solidFill>
                  <a:srgbClr val="000000"/>
                </a:solidFill>
              </a:rPr>
              <a:t>πέρταση, </a:t>
            </a:r>
            <a:r>
              <a:rPr lang="en-US" sz="1700" dirty="0" err="1">
                <a:solidFill>
                  <a:srgbClr val="000000"/>
                </a:solidFill>
              </a:rPr>
              <a:t>υ</a:t>
            </a:r>
            <a:r>
              <a:rPr lang="en-US" sz="1700" dirty="0">
                <a:solidFill>
                  <a:srgbClr val="000000"/>
                </a:solidFill>
              </a:rPr>
              <a:t>περλιπιδαιμία,  διαβήτη, μεταβολικό σύνδρομο, ρευματοειδή αρθρίτιδα, HIV </a:t>
            </a:r>
          </a:p>
          <a:p>
            <a:pPr marL="457200" indent="-457200" algn="l">
              <a:buFont typeface="Arial"/>
              <a:buChar char="•"/>
            </a:pPr>
            <a:r>
              <a:rPr lang="en-US" sz="1700" dirty="0" err="1">
                <a:solidFill>
                  <a:srgbClr val="000000"/>
                </a:solidFill>
              </a:rPr>
              <a:t>Η</a:t>
            </a:r>
            <a:r>
              <a:rPr lang="en-US" sz="1700" dirty="0">
                <a:solidFill>
                  <a:srgbClr val="000000"/>
                </a:solidFill>
              </a:rPr>
              <a:t> έννοια της αγγειακής ηλικία</a:t>
            </a:r>
            <a:r>
              <a:rPr lang="en-US" sz="1700" dirty="0" err="1">
                <a:solidFill>
                  <a:srgbClr val="000000"/>
                </a:solidFill>
              </a:rPr>
              <a:t>ς</a:t>
            </a:r>
            <a:r>
              <a:rPr lang="en-US" sz="1700" dirty="0">
                <a:solidFill>
                  <a:srgbClr val="000000"/>
                </a:solidFill>
              </a:rPr>
              <a:t> (EVA syndrome)</a:t>
            </a:r>
          </a:p>
          <a:p>
            <a:pPr marL="457200" indent="-457200" algn="l">
              <a:buFont typeface="Arial"/>
              <a:buChar char="•"/>
            </a:pPr>
            <a:r>
              <a:rPr lang="en-US" sz="1700" dirty="0" err="1">
                <a:solidFill>
                  <a:srgbClr val="000000"/>
                </a:solidFill>
              </a:rPr>
              <a:t>Χρήσεις</a:t>
            </a:r>
            <a:r>
              <a:rPr lang="en-US" sz="1700" dirty="0">
                <a:solidFill>
                  <a:srgbClr val="000000"/>
                </a:solidFill>
              </a:rPr>
              <a:t> των νεότερων αγγειακών </a:t>
            </a:r>
            <a:r>
              <a:rPr lang="en-US" sz="1700" dirty="0" err="1">
                <a:solidFill>
                  <a:srgbClr val="000000"/>
                </a:solidFill>
              </a:rPr>
              <a:t>κ</a:t>
            </a:r>
            <a:r>
              <a:rPr lang="en-US" sz="1700" dirty="0">
                <a:solidFill>
                  <a:srgbClr val="000000"/>
                </a:solidFill>
              </a:rPr>
              <a:t>α</a:t>
            </a:r>
            <a:r>
              <a:rPr lang="en-US" sz="1700" dirty="0" err="1">
                <a:solidFill>
                  <a:srgbClr val="000000"/>
                </a:solidFill>
              </a:rPr>
              <a:t>ι</a:t>
            </a:r>
            <a:r>
              <a:rPr lang="en-US" sz="1700" dirty="0">
                <a:solidFill>
                  <a:srgbClr val="000000"/>
                </a:solidFill>
              </a:rPr>
              <a:t> β</a:t>
            </a:r>
            <a:r>
              <a:rPr lang="en-US" sz="1700" dirty="0" err="1">
                <a:solidFill>
                  <a:srgbClr val="000000"/>
                </a:solidFill>
              </a:rPr>
              <a:t>ιοχημικών</a:t>
            </a:r>
            <a:r>
              <a:rPr lang="en-US" sz="1700" dirty="0">
                <a:solidFill>
                  <a:srgbClr val="000000"/>
                </a:solidFill>
              </a:rPr>
              <a:t> βιοδεικτών στην εκτίμηση του </a:t>
            </a:r>
            <a:r>
              <a:rPr lang="en-US" sz="1700" dirty="0" err="1">
                <a:solidFill>
                  <a:srgbClr val="000000"/>
                </a:solidFill>
              </a:rPr>
              <a:t>κ</a:t>
            </a:r>
            <a:r>
              <a:rPr lang="en-US" sz="1700" dirty="0">
                <a:solidFill>
                  <a:srgbClr val="000000"/>
                </a:solidFill>
              </a:rPr>
              <a:t>αρδιαγγειακού κινδύνου στην εξα</a:t>
            </a:r>
            <a:r>
              <a:rPr lang="en-US" sz="1700" dirty="0" err="1">
                <a:solidFill>
                  <a:srgbClr val="000000"/>
                </a:solidFill>
              </a:rPr>
              <a:t>τομί</a:t>
            </a:r>
            <a:r>
              <a:rPr lang="el-GR" sz="1700" dirty="0">
                <a:solidFill>
                  <a:srgbClr val="000000"/>
                </a:solidFill>
              </a:rPr>
              <a:t>κευση καρδιαγγειακού κινδύνου και τη  </a:t>
            </a:r>
            <a:r>
              <a:rPr lang="en-US" sz="1700" dirty="0" err="1">
                <a:solidFill>
                  <a:srgbClr val="000000"/>
                </a:solidFill>
              </a:rPr>
              <a:t>δημόσι</a:t>
            </a:r>
            <a:r>
              <a:rPr lang="en-US" sz="1700" dirty="0">
                <a:solidFill>
                  <a:srgbClr val="000000"/>
                </a:solidFill>
              </a:rPr>
              <a:t>α υγεία</a:t>
            </a:r>
          </a:p>
        </p:txBody>
      </p:sp>
    </p:spTree>
    <p:extLst>
      <p:ext uri="{BB962C8B-B14F-4D97-AF65-F5344CB8AC3E}">
        <p14:creationId xmlns:p14="http://schemas.microsoft.com/office/powerpoint/2010/main" val="41784780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978"/>
            <a:ext cx="8229600" cy="728133"/>
          </a:xfrm>
        </p:spPr>
        <p:txBody>
          <a:bodyPr/>
          <a:lstStyle/>
          <a:p>
            <a:pPr marL="0" indent="0">
              <a:buNone/>
            </a:pPr>
            <a:r>
              <a:rPr lang="el-GR" dirty="0"/>
              <a:t>Απόλυτος κίνδυνος (ΑΚ)</a:t>
            </a:r>
          </a:p>
        </p:txBody>
      </p:sp>
      <p:graphicFrame>
        <p:nvGraphicFramePr>
          <p:cNvPr id="4" name="Table 3"/>
          <p:cNvGraphicFramePr>
            <a:graphicFrameLocks noGrp="1"/>
          </p:cNvGraphicFramePr>
          <p:nvPr>
            <p:extLst>
              <p:ext uri="{D42A27DB-BD31-4B8C-83A1-F6EECF244321}">
                <p14:modId xmlns:p14="http://schemas.microsoft.com/office/powerpoint/2010/main" val="3845532206"/>
              </p:ext>
            </p:extLst>
          </p:nvPr>
        </p:nvGraphicFramePr>
        <p:xfrm>
          <a:off x="155222" y="1121307"/>
          <a:ext cx="8861778" cy="5577840"/>
        </p:xfrm>
        <a:graphic>
          <a:graphicData uri="http://schemas.openxmlformats.org/drawingml/2006/table">
            <a:tbl>
              <a:tblPr firstRow="1" bandRow="1">
                <a:tableStyleId>{5C22544A-7EE6-4342-B048-85BDC9FD1C3A}</a:tableStyleId>
              </a:tblPr>
              <a:tblGrid>
                <a:gridCol w="1735667">
                  <a:extLst>
                    <a:ext uri="{9D8B030D-6E8A-4147-A177-3AD203B41FA5}">
                      <a16:colId xmlns:a16="http://schemas.microsoft.com/office/drawing/2014/main" val="20000"/>
                    </a:ext>
                  </a:extLst>
                </a:gridCol>
                <a:gridCol w="2441222">
                  <a:extLst>
                    <a:ext uri="{9D8B030D-6E8A-4147-A177-3AD203B41FA5}">
                      <a16:colId xmlns:a16="http://schemas.microsoft.com/office/drawing/2014/main" val="20001"/>
                    </a:ext>
                  </a:extLst>
                </a:gridCol>
                <a:gridCol w="2342444">
                  <a:extLst>
                    <a:ext uri="{9D8B030D-6E8A-4147-A177-3AD203B41FA5}">
                      <a16:colId xmlns:a16="http://schemas.microsoft.com/office/drawing/2014/main" val="20002"/>
                    </a:ext>
                  </a:extLst>
                </a:gridCol>
                <a:gridCol w="1121834">
                  <a:extLst>
                    <a:ext uri="{9D8B030D-6E8A-4147-A177-3AD203B41FA5}">
                      <a16:colId xmlns:a16="http://schemas.microsoft.com/office/drawing/2014/main" val="20003"/>
                    </a:ext>
                  </a:extLst>
                </a:gridCol>
                <a:gridCol w="1220611">
                  <a:extLst>
                    <a:ext uri="{9D8B030D-6E8A-4147-A177-3AD203B41FA5}">
                      <a16:colId xmlns:a16="http://schemas.microsoft.com/office/drawing/2014/main" val="20004"/>
                    </a:ext>
                  </a:extLst>
                </a:gridCol>
              </a:tblGrid>
              <a:tr h="370840">
                <a:tc>
                  <a:txBody>
                    <a:bodyPr/>
                    <a:lstStyle/>
                    <a:p>
                      <a:pPr algn="ctr"/>
                      <a:endParaRPr lang="en-US" dirty="0"/>
                    </a:p>
                  </a:txBody>
                  <a:tcPr/>
                </a:tc>
                <a:tc>
                  <a:txBody>
                    <a:bodyPr/>
                    <a:lstStyle/>
                    <a:p>
                      <a:pPr algn="ctr"/>
                      <a:r>
                        <a:rPr lang="el-GR" dirty="0"/>
                        <a:t>ΕΜΦΑΝΙΣΗ ΚΑΡΔΙΑΓΓΕΙΑΚΗΣ (ΚΑ) ΝΟΣΟΣ ΚΑΤΑ ΤΗ</a:t>
                      </a:r>
                    </a:p>
                    <a:p>
                      <a:pPr algn="ctr"/>
                      <a:r>
                        <a:rPr lang="el-GR" dirty="0"/>
                        <a:t>Δ</a:t>
                      </a:r>
                      <a:r>
                        <a:rPr lang="el-GR" baseline="0" dirty="0"/>
                        <a:t>ΙΆΡΚΕΙΑ ΤΗΣ ΠΑΡΑΚΟΛΟΥΘΗΣΗΣ </a:t>
                      </a:r>
                      <a:r>
                        <a:rPr lang="el-GR" dirty="0"/>
                        <a:t>- </a:t>
                      </a:r>
                      <a:r>
                        <a:rPr lang="el-GR" dirty="0">
                          <a:solidFill>
                            <a:srgbClr val="FF0000"/>
                          </a:solidFill>
                        </a:rPr>
                        <a:t>ΟΧΙ</a:t>
                      </a:r>
                      <a:endParaRPr lang="en-US" dirty="0">
                        <a:solidFill>
                          <a:srgbClr val="FF0000"/>
                        </a:solidFill>
                      </a:endParaRPr>
                    </a:p>
                  </a:txBody>
                  <a:tcPr/>
                </a:tc>
                <a:tc>
                  <a:txBody>
                    <a:bodyPr/>
                    <a:lstStyle/>
                    <a:p>
                      <a:pPr algn="ctr"/>
                      <a:r>
                        <a:rPr lang="el-GR" dirty="0"/>
                        <a:t>ΕΜΦΑΝΙΣΗ ΚΑΡΔΙΑΓΓΕΙΑΚΗΣ (ΚΑ) ΝΟΣΟΣ ΚΑΤΑ ΤΗ</a:t>
                      </a:r>
                    </a:p>
                    <a:p>
                      <a:pPr algn="ctr"/>
                      <a:r>
                        <a:rPr lang="el-GR" dirty="0"/>
                        <a:t>Δ</a:t>
                      </a:r>
                      <a:r>
                        <a:rPr lang="el-GR" baseline="0" dirty="0"/>
                        <a:t>ΙΆΡΚΕΙΑ ΤΗΣ ΠΑΡΑΚΟΛΟΥΘΗΣΗΣ - </a:t>
                      </a:r>
                      <a:r>
                        <a:rPr lang="el-GR" dirty="0">
                          <a:solidFill>
                            <a:srgbClr val="FF0000"/>
                          </a:solidFill>
                        </a:rPr>
                        <a:t>ΝΑΙ</a:t>
                      </a:r>
                      <a:endParaRPr lang="en-US" dirty="0">
                        <a:solidFill>
                          <a:srgbClr val="FF0000"/>
                        </a:solidFill>
                      </a:endParaRPr>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00"/>
                  </a:ext>
                </a:extLst>
              </a:tr>
              <a:tr h="370840">
                <a:tc>
                  <a:txBody>
                    <a:bodyPr/>
                    <a:lstStyle/>
                    <a:p>
                      <a:pPr algn="ctr"/>
                      <a:r>
                        <a:rPr lang="el-GR" b="1" dirty="0"/>
                        <a:t>ΠΑΡΟΥΣΙΑ</a:t>
                      </a:r>
                      <a:r>
                        <a:rPr lang="el-GR" b="1" baseline="0" dirty="0"/>
                        <a:t> </a:t>
                      </a:r>
                      <a:r>
                        <a:rPr lang="el-GR" b="1" dirty="0"/>
                        <a:t>ΥΠΕΡΤΑΣΗΣ ΚΑΤΑ ΤΗΝ ΕΝΑΡΞΗ ΤΗΣ ΜΕΛΕΤΗΣ</a:t>
                      </a:r>
                      <a:r>
                        <a:rPr lang="el-GR" b="1" baseline="0" dirty="0"/>
                        <a:t> - </a:t>
                      </a:r>
                      <a:r>
                        <a:rPr lang="el-GR" b="1" dirty="0">
                          <a:solidFill>
                            <a:srgbClr val="FF0000"/>
                          </a:solidFill>
                        </a:rPr>
                        <a:t>ΟΧΙ</a:t>
                      </a:r>
                      <a:endParaRPr lang="en-US" b="1" dirty="0">
                        <a:solidFill>
                          <a:srgbClr val="FF0000"/>
                        </a:solidFill>
                      </a:endParaRPr>
                    </a:p>
                  </a:txBody>
                  <a:tcPr/>
                </a:tc>
                <a:tc>
                  <a:txBody>
                    <a:bodyPr/>
                    <a:lstStyle/>
                    <a:p>
                      <a:pPr algn="ctr"/>
                      <a:endParaRPr lang="el-GR" dirty="0"/>
                    </a:p>
                    <a:p>
                      <a:pPr algn="ctr"/>
                      <a:r>
                        <a:rPr lang="el-GR" dirty="0"/>
                        <a:t>60</a:t>
                      </a:r>
                      <a:endParaRPr lang="en-US" dirty="0"/>
                    </a:p>
                  </a:txBody>
                  <a:tcPr/>
                </a:tc>
                <a:tc>
                  <a:txBody>
                    <a:bodyPr/>
                    <a:lstStyle/>
                    <a:p>
                      <a:pPr algn="ctr"/>
                      <a:endParaRPr lang="el-GR" dirty="0"/>
                    </a:p>
                    <a:p>
                      <a:pPr algn="ctr"/>
                      <a:r>
                        <a:rPr lang="el-GR" dirty="0"/>
                        <a:t>10</a:t>
                      </a:r>
                      <a:endParaRPr lang="en-US" dirty="0"/>
                    </a:p>
                  </a:txBody>
                  <a:tcPr/>
                </a:tc>
                <a:tc>
                  <a:txBody>
                    <a:bodyPr/>
                    <a:lstStyle/>
                    <a:p>
                      <a:pPr algn="ctr"/>
                      <a:endParaRPr lang="el-GR" dirty="0"/>
                    </a:p>
                    <a:p>
                      <a:pPr algn="ctr"/>
                      <a:r>
                        <a:rPr lang="el-GR" dirty="0"/>
                        <a:t>70</a:t>
                      </a:r>
                      <a:endParaRPr lang="en-US" dirty="0"/>
                    </a:p>
                  </a:txBody>
                  <a:tcPr/>
                </a:tc>
                <a:tc>
                  <a:txBody>
                    <a:bodyPr/>
                    <a:lstStyle/>
                    <a:p>
                      <a:pPr algn="ctr"/>
                      <a:endParaRPr lang="el-GR" dirty="0"/>
                    </a:p>
                  </a:txBody>
                  <a:tcPr/>
                </a:tc>
                <a:extLst>
                  <a:ext uri="{0D108BD9-81ED-4DB2-BD59-A6C34878D82A}">
                    <a16:rowId xmlns:a16="http://schemas.microsoft.com/office/drawing/2014/main" val="10001"/>
                  </a:ext>
                </a:extLst>
              </a:tr>
              <a:tr h="370840">
                <a:tc>
                  <a:txBody>
                    <a:bodyPr/>
                    <a:lstStyle/>
                    <a:p>
                      <a:pPr algn="ctr"/>
                      <a:r>
                        <a:rPr lang="el-GR" b="1" dirty="0"/>
                        <a:t>ΠΑΡΟΥΣΙΑ</a:t>
                      </a:r>
                      <a:r>
                        <a:rPr lang="el-GR" b="1" baseline="0" dirty="0"/>
                        <a:t> </a:t>
                      </a:r>
                      <a:r>
                        <a:rPr lang="el-GR" b="1" dirty="0"/>
                        <a:t>ΥΠΕΡΤΑΣΗΣ ΚΑΤΑ ΤΗΝ ΕΝΑΡΞΗ ΤΗΣ ΜΕΛΕΤΗΣ</a:t>
                      </a:r>
                      <a:r>
                        <a:rPr lang="el-GR" b="1" baseline="0" dirty="0"/>
                        <a:t> - </a:t>
                      </a:r>
                      <a:r>
                        <a:rPr lang="el-GR" b="1" baseline="0" dirty="0">
                          <a:solidFill>
                            <a:srgbClr val="FF0000"/>
                          </a:solidFill>
                        </a:rPr>
                        <a:t>ΝΑΙ</a:t>
                      </a:r>
                      <a:endParaRPr lang="en-US" b="1" dirty="0">
                        <a:solidFill>
                          <a:srgbClr val="FF0000"/>
                        </a:solidFill>
                      </a:endParaRPr>
                    </a:p>
                  </a:txBody>
                  <a:tcPr/>
                </a:tc>
                <a:tc>
                  <a:txBody>
                    <a:bodyPr/>
                    <a:lstStyle/>
                    <a:p>
                      <a:pPr algn="ctr"/>
                      <a:endParaRPr lang="el-GR" dirty="0"/>
                    </a:p>
                    <a:p>
                      <a:pPr algn="ctr"/>
                      <a:r>
                        <a:rPr lang="el-GR" dirty="0"/>
                        <a:t>20</a:t>
                      </a:r>
                      <a:endParaRPr lang="en-US" dirty="0"/>
                    </a:p>
                  </a:txBody>
                  <a:tcPr/>
                </a:tc>
                <a:tc>
                  <a:txBody>
                    <a:bodyPr/>
                    <a:lstStyle/>
                    <a:p>
                      <a:pPr algn="ctr"/>
                      <a:endParaRPr lang="el-GR" dirty="0"/>
                    </a:p>
                    <a:p>
                      <a:pPr algn="ctr"/>
                      <a:r>
                        <a:rPr lang="el-GR" dirty="0"/>
                        <a:t>10</a:t>
                      </a:r>
                      <a:endParaRPr lang="en-US" dirty="0"/>
                    </a:p>
                  </a:txBody>
                  <a:tcPr/>
                </a:tc>
                <a:tc>
                  <a:txBody>
                    <a:bodyPr/>
                    <a:lstStyle/>
                    <a:p>
                      <a:pPr algn="ctr"/>
                      <a:endParaRPr lang="el-GR" dirty="0"/>
                    </a:p>
                    <a:p>
                      <a:pPr algn="ctr"/>
                      <a:r>
                        <a:rPr lang="el-GR" dirty="0"/>
                        <a:t>30</a:t>
                      </a:r>
                      <a:endParaRPr lang="en-US" dirty="0"/>
                    </a:p>
                  </a:txBody>
                  <a:tcPr/>
                </a:tc>
                <a:tc>
                  <a:txBody>
                    <a:bodyPr/>
                    <a:lstStyle/>
                    <a:p>
                      <a:pPr algn="ctr"/>
                      <a:endParaRPr lang="en-US" dirty="0"/>
                    </a:p>
                  </a:txBody>
                  <a:tcPr/>
                </a:tc>
                <a:extLst>
                  <a:ext uri="{0D108BD9-81ED-4DB2-BD59-A6C34878D82A}">
                    <a16:rowId xmlns:a16="http://schemas.microsoft.com/office/drawing/2014/main" val="10002"/>
                  </a:ext>
                </a:extLst>
              </a:tr>
              <a:tr h="370840">
                <a:tc>
                  <a:txBody>
                    <a:bodyPr/>
                    <a:lstStyle/>
                    <a:p>
                      <a:pPr algn="ctr"/>
                      <a:endParaRPr lang="en-US" dirty="0"/>
                    </a:p>
                  </a:txBody>
                  <a:tcPr/>
                </a:tc>
                <a:tc>
                  <a:txBody>
                    <a:bodyPr/>
                    <a:lstStyle/>
                    <a:p>
                      <a:pPr algn="ctr"/>
                      <a:r>
                        <a:rPr lang="el-GR" dirty="0"/>
                        <a:t>80</a:t>
                      </a:r>
                      <a:endParaRPr lang="en-US" dirty="0"/>
                    </a:p>
                  </a:txBody>
                  <a:tcPr/>
                </a:tc>
                <a:tc>
                  <a:txBody>
                    <a:bodyPr/>
                    <a:lstStyle/>
                    <a:p>
                      <a:pPr algn="ctr"/>
                      <a:r>
                        <a:rPr lang="el-GR" dirty="0"/>
                        <a:t>20</a:t>
                      </a:r>
                      <a:endParaRPr lang="en-US" dirty="0"/>
                    </a:p>
                  </a:txBody>
                  <a:tcPr/>
                </a:tc>
                <a:tc>
                  <a:txBody>
                    <a:bodyPr/>
                    <a:lstStyle/>
                    <a:p>
                      <a:pPr algn="ctr"/>
                      <a:r>
                        <a:rPr lang="el-GR" dirty="0"/>
                        <a:t>100</a:t>
                      </a:r>
                      <a:endParaRPr lang="en-US" dirty="0"/>
                    </a:p>
                  </a:txBody>
                  <a:tcPr/>
                </a:tc>
                <a:tc>
                  <a:txBody>
                    <a:bodyPr/>
                    <a:lstStyle/>
                    <a:p>
                      <a:pPr algn="ctr"/>
                      <a:endParaRPr lang="el-GR" b="1" dirty="0">
                        <a:solidFill>
                          <a:srgbClr val="FF0000"/>
                        </a:solidFill>
                      </a:endParaRPr>
                    </a:p>
                    <a:p>
                      <a:pPr algn="ctr"/>
                      <a:endParaRPr lang="el-GR" b="1" dirty="0">
                        <a:solidFill>
                          <a:srgbClr val="FF0000"/>
                        </a:solidFill>
                      </a:endParaRPr>
                    </a:p>
                    <a:p>
                      <a:pPr algn="ctr"/>
                      <a:endParaRPr lang="en-US" b="1" dirty="0">
                        <a:solidFill>
                          <a:srgbClr val="FF0000"/>
                        </a:solidFill>
                      </a:endParaRPr>
                    </a:p>
                  </a:txBody>
                  <a:tcPr/>
                </a:tc>
                <a:extLst>
                  <a:ext uri="{0D108BD9-81ED-4DB2-BD59-A6C34878D82A}">
                    <a16:rowId xmlns:a16="http://schemas.microsoft.com/office/drawing/2014/main" val="10003"/>
                  </a:ext>
                </a:extLst>
              </a:tr>
            </a:tbl>
          </a:graphicData>
        </a:graphic>
      </p:graphicFrame>
      <p:sp>
        <p:nvSpPr>
          <p:cNvPr id="6" name="TextBox 5"/>
          <p:cNvSpPr txBox="1"/>
          <p:nvPr/>
        </p:nvSpPr>
        <p:spPr>
          <a:xfrm>
            <a:off x="211666" y="474976"/>
            <a:ext cx="8819444" cy="646331"/>
          </a:xfrm>
          <a:prstGeom prst="rect">
            <a:avLst/>
          </a:prstGeom>
          <a:gradFill flip="none" rotWithShape="1">
            <a:gsLst>
              <a:gs pos="99000">
                <a:srgbClr val="FF0000"/>
              </a:gs>
              <a:gs pos="81000">
                <a:srgbClr val="FFFFFF">
                  <a:alpha val="24000"/>
                </a:srgbClr>
              </a:gs>
            </a:gsLst>
            <a:lin ang="0" scaled="1"/>
            <a:tileRect/>
          </a:gradFill>
        </p:spPr>
        <p:txBody>
          <a:bodyPr wrap="square" rtlCol="0">
            <a:spAutoFit/>
          </a:bodyPr>
          <a:lstStyle/>
          <a:p>
            <a:pPr algn="r"/>
            <a:r>
              <a:rPr lang="el-GR" dirty="0">
                <a:solidFill>
                  <a:schemeClr val="bg1"/>
                </a:solidFill>
              </a:rPr>
              <a:t>	  Απόλυτος</a:t>
            </a:r>
          </a:p>
          <a:p>
            <a:pPr algn="r"/>
            <a:r>
              <a:rPr lang="el-GR" dirty="0">
                <a:solidFill>
                  <a:schemeClr val="bg1"/>
                </a:solidFill>
              </a:rPr>
              <a:t> Κίνδυνος</a:t>
            </a:r>
            <a:endParaRPr lang="en-US" dirty="0">
              <a:solidFill>
                <a:schemeClr val="bg1"/>
              </a:solidFill>
            </a:endParaRPr>
          </a:p>
        </p:txBody>
      </p:sp>
    </p:spTree>
    <p:extLst>
      <p:ext uri="{BB962C8B-B14F-4D97-AF65-F5344CB8AC3E}">
        <p14:creationId xmlns:p14="http://schemas.microsoft.com/office/powerpoint/2010/main" val="1341546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978"/>
            <a:ext cx="8229600" cy="728133"/>
          </a:xfrm>
        </p:spPr>
        <p:txBody>
          <a:bodyPr/>
          <a:lstStyle/>
          <a:p>
            <a:pPr marL="0" indent="0">
              <a:buNone/>
            </a:pPr>
            <a:r>
              <a:rPr lang="el-GR" dirty="0"/>
              <a:t>Απόλυτος κίνδυνος (ΑΚ)</a:t>
            </a:r>
          </a:p>
        </p:txBody>
      </p:sp>
      <p:graphicFrame>
        <p:nvGraphicFramePr>
          <p:cNvPr id="4" name="Table 3"/>
          <p:cNvGraphicFramePr>
            <a:graphicFrameLocks noGrp="1"/>
          </p:cNvGraphicFramePr>
          <p:nvPr>
            <p:extLst>
              <p:ext uri="{D42A27DB-BD31-4B8C-83A1-F6EECF244321}">
                <p14:modId xmlns:p14="http://schemas.microsoft.com/office/powerpoint/2010/main" val="614746714"/>
              </p:ext>
            </p:extLst>
          </p:nvPr>
        </p:nvGraphicFramePr>
        <p:xfrm>
          <a:off x="155222" y="1121307"/>
          <a:ext cx="8861778" cy="5577840"/>
        </p:xfrm>
        <a:graphic>
          <a:graphicData uri="http://schemas.openxmlformats.org/drawingml/2006/table">
            <a:tbl>
              <a:tblPr firstRow="1" bandRow="1">
                <a:tableStyleId>{5C22544A-7EE6-4342-B048-85BDC9FD1C3A}</a:tableStyleId>
              </a:tblPr>
              <a:tblGrid>
                <a:gridCol w="1735667">
                  <a:extLst>
                    <a:ext uri="{9D8B030D-6E8A-4147-A177-3AD203B41FA5}">
                      <a16:colId xmlns:a16="http://schemas.microsoft.com/office/drawing/2014/main" val="20000"/>
                    </a:ext>
                  </a:extLst>
                </a:gridCol>
                <a:gridCol w="2441222">
                  <a:extLst>
                    <a:ext uri="{9D8B030D-6E8A-4147-A177-3AD203B41FA5}">
                      <a16:colId xmlns:a16="http://schemas.microsoft.com/office/drawing/2014/main" val="20001"/>
                    </a:ext>
                  </a:extLst>
                </a:gridCol>
                <a:gridCol w="2342444">
                  <a:extLst>
                    <a:ext uri="{9D8B030D-6E8A-4147-A177-3AD203B41FA5}">
                      <a16:colId xmlns:a16="http://schemas.microsoft.com/office/drawing/2014/main" val="20002"/>
                    </a:ext>
                  </a:extLst>
                </a:gridCol>
                <a:gridCol w="1121834">
                  <a:extLst>
                    <a:ext uri="{9D8B030D-6E8A-4147-A177-3AD203B41FA5}">
                      <a16:colId xmlns:a16="http://schemas.microsoft.com/office/drawing/2014/main" val="20003"/>
                    </a:ext>
                  </a:extLst>
                </a:gridCol>
                <a:gridCol w="1220611">
                  <a:extLst>
                    <a:ext uri="{9D8B030D-6E8A-4147-A177-3AD203B41FA5}">
                      <a16:colId xmlns:a16="http://schemas.microsoft.com/office/drawing/2014/main" val="20004"/>
                    </a:ext>
                  </a:extLst>
                </a:gridCol>
              </a:tblGrid>
              <a:tr h="370840">
                <a:tc>
                  <a:txBody>
                    <a:bodyPr/>
                    <a:lstStyle/>
                    <a:p>
                      <a:pPr algn="ctr"/>
                      <a:endParaRPr lang="en-US" dirty="0"/>
                    </a:p>
                  </a:txBody>
                  <a:tcPr/>
                </a:tc>
                <a:tc>
                  <a:txBody>
                    <a:bodyPr/>
                    <a:lstStyle/>
                    <a:p>
                      <a:pPr algn="ctr"/>
                      <a:r>
                        <a:rPr lang="el-GR" dirty="0"/>
                        <a:t>ΕΜΦΑΝΙΣΗ ΚΑΡΔΙΑΓΓΕΙΑΚΗΣ (ΚΑ) ΝΟΣΟΣ ΚΑΤΑ ΤΗ</a:t>
                      </a:r>
                    </a:p>
                    <a:p>
                      <a:pPr algn="ctr"/>
                      <a:r>
                        <a:rPr lang="el-GR" dirty="0"/>
                        <a:t>Δ</a:t>
                      </a:r>
                      <a:r>
                        <a:rPr lang="el-GR" baseline="0" dirty="0"/>
                        <a:t>ΙΆΡΚΕΙΑ ΤΗΣ ΠΑΡΑΚΟΛΟΥΘΗΣΗΣ </a:t>
                      </a:r>
                      <a:r>
                        <a:rPr lang="el-GR" dirty="0"/>
                        <a:t>- </a:t>
                      </a:r>
                      <a:r>
                        <a:rPr lang="el-GR" dirty="0">
                          <a:solidFill>
                            <a:srgbClr val="FF0000"/>
                          </a:solidFill>
                        </a:rPr>
                        <a:t>ΟΧΙ</a:t>
                      </a:r>
                      <a:endParaRPr lang="en-US" dirty="0">
                        <a:solidFill>
                          <a:srgbClr val="FF0000"/>
                        </a:solidFill>
                      </a:endParaRPr>
                    </a:p>
                  </a:txBody>
                  <a:tcPr/>
                </a:tc>
                <a:tc>
                  <a:txBody>
                    <a:bodyPr/>
                    <a:lstStyle/>
                    <a:p>
                      <a:pPr algn="ctr"/>
                      <a:r>
                        <a:rPr lang="el-GR" dirty="0"/>
                        <a:t>ΕΜΦΑΝΙΣΗ ΚΑΡΔΙΑΓΓΕΙΑΚΗΣ (ΚΑ) ΝΟΣΟΣ ΚΑΤΑ ΤΗ</a:t>
                      </a:r>
                    </a:p>
                    <a:p>
                      <a:pPr algn="ctr"/>
                      <a:r>
                        <a:rPr lang="el-GR" dirty="0"/>
                        <a:t>Δ</a:t>
                      </a:r>
                      <a:r>
                        <a:rPr lang="el-GR" baseline="0" dirty="0"/>
                        <a:t>ΙΆΡΚΕΙΑ ΤΗΣ ΠΑΡΑΚΟΛΟΥΘΗΣΗΣ - </a:t>
                      </a:r>
                      <a:r>
                        <a:rPr lang="el-GR" dirty="0">
                          <a:solidFill>
                            <a:srgbClr val="FF0000"/>
                          </a:solidFill>
                        </a:rPr>
                        <a:t>ΝΑΙ</a:t>
                      </a:r>
                      <a:endParaRPr lang="en-US" dirty="0">
                        <a:solidFill>
                          <a:srgbClr val="FF0000"/>
                        </a:solidFill>
                      </a:endParaRPr>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00"/>
                  </a:ext>
                </a:extLst>
              </a:tr>
              <a:tr h="370840">
                <a:tc>
                  <a:txBody>
                    <a:bodyPr/>
                    <a:lstStyle/>
                    <a:p>
                      <a:pPr algn="ctr"/>
                      <a:r>
                        <a:rPr lang="el-GR" b="1" dirty="0"/>
                        <a:t>ΠΑΡΟΥΣΙΑ</a:t>
                      </a:r>
                      <a:r>
                        <a:rPr lang="el-GR" b="1" baseline="0" dirty="0"/>
                        <a:t> </a:t>
                      </a:r>
                      <a:r>
                        <a:rPr lang="el-GR" b="1" dirty="0"/>
                        <a:t>ΥΠΕΡΤΑΣΗΣ ΚΑΤΑ ΤΗΝ ΕΝΑΡΞΗ ΤΗΣ ΜΕΛΕΤΗΣ</a:t>
                      </a:r>
                      <a:r>
                        <a:rPr lang="el-GR" b="1" baseline="0" dirty="0"/>
                        <a:t> - </a:t>
                      </a:r>
                      <a:r>
                        <a:rPr lang="el-GR" b="1" dirty="0">
                          <a:solidFill>
                            <a:srgbClr val="FF0000"/>
                          </a:solidFill>
                        </a:rPr>
                        <a:t>ΟΧΙ</a:t>
                      </a:r>
                      <a:endParaRPr lang="en-US" b="1" dirty="0">
                        <a:solidFill>
                          <a:srgbClr val="FF0000"/>
                        </a:solidFill>
                      </a:endParaRPr>
                    </a:p>
                  </a:txBody>
                  <a:tcPr/>
                </a:tc>
                <a:tc>
                  <a:txBody>
                    <a:bodyPr/>
                    <a:lstStyle/>
                    <a:p>
                      <a:pPr algn="ctr"/>
                      <a:endParaRPr lang="el-GR" dirty="0"/>
                    </a:p>
                    <a:p>
                      <a:pPr algn="ctr"/>
                      <a:r>
                        <a:rPr lang="el-GR" dirty="0"/>
                        <a:t>60</a:t>
                      </a:r>
                      <a:endParaRPr lang="en-US" dirty="0"/>
                    </a:p>
                  </a:txBody>
                  <a:tcPr/>
                </a:tc>
                <a:tc>
                  <a:txBody>
                    <a:bodyPr/>
                    <a:lstStyle/>
                    <a:p>
                      <a:pPr algn="ctr"/>
                      <a:endParaRPr lang="el-GR" dirty="0"/>
                    </a:p>
                    <a:p>
                      <a:pPr algn="ctr"/>
                      <a:r>
                        <a:rPr lang="el-GR" dirty="0"/>
                        <a:t>10</a:t>
                      </a:r>
                      <a:endParaRPr lang="en-US" dirty="0"/>
                    </a:p>
                  </a:txBody>
                  <a:tcPr/>
                </a:tc>
                <a:tc>
                  <a:txBody>
                    <a:bodyPr/>
                    <a:lstStyle/>
                    <a:p>
                      <a:pPr algn="ctr"/>
                      <a:endParaRPr lang="el-GR" dirty="0"/>
                    </a:p>
                    <a:p>
                      <a:pPr algn="ctr"/>
                      <a:r>
                        <a:rPr lang="el-GR" dirty="0"/>
                        <a:t>70</a:t>
                      </a:r>
                      <a:endParaRPr lang="en-US" dirty="0"/>
                    </a:p>
                  </a:txBody>
                  <a:tcPr/>
                </a:tc>
                <a:tc>
                  <a:txBody>
                    <a:bodyPr/>
                    <a:lstStyle/>
                    <a:p>
                      <a:pPr algn="ctr"/>
                      <a:endParaRPr lang="el-GR" dirty="0"/>
                    </a:p>
                    <a:p>
                      <a:pPr algn="ctr"/>
                      <a:r>
                        <a:rPr lang="el-GR" dirty="0"/>
                        <a:t>10/70=</a:t>
                      </a:r>
                    </a:p>
                    <a:p>
                      <a:pPr algn="ctr"/>
                      <a:r>
                        <a:rPr lang="el-GR" dirty="0"/>
                        <a:t>0,14 (14%)</a:t>
                      </a:r>
                      <a:endParaRPr lang="en-US" dirty="0"/>
                    </a:p>
                  </a:txBody>
                  <a:tcPr/>
                </a:tc>
                <a:extLst>
                  <a:ext uri="{0D108BD9-81ED-4DB2-BD59-A6C34878D82A}">
                    <a16:rowId xmlns:a16="http://schemas.microsoft.com/office/drawing/2014/main" val="10001"/>
                  </a:ext>
                </a:extLst>
              </a:tr>
              <a:tr h="370840">
                <a:tc>
                  <a:txBody>
                    <a:bodyPr/>
                    <a:lstStyle/>
                    <a:p>
                      <a:pPr algn="ctr"/>
                      <a:r>
                        <a:rPr lang="el-GR" b="1" dirty="0"/>
                        <a:t>ΠΑΡΟΥΣΙΑ</a:t>
                      </a:r>
                      <a:r>
                        <a:rPr lang="el-GR" b="1" baseline="0" dirty="0"/>
                        <a:t> </a:t>
                      </a:r>
                      <a:r>
                        <a:rPr lang="el-GR" b="1" dirty="0"/>
                        <a:t>ΥΠΕΡΤΑΣΗΣ ΚΑΤΑ ΤΗΝ ΕΝΑΡΞΗ ΤΗΣ ΜΕΛΕΤΗΣ</a:t>
                      </a:r>
                      <a:r>
                        <a:rPr lang="el-GR" b="1" baseline="0" dirty="0"/>
                        <a:t> - </a:t>
                      </a:r>
                      <a:r>
                        <a:rPr lang="el-GR" b="1" baseline="0" dirty="0">
                          <a:solidFill>
                            <a:srgbClr val="FF0000"/>
                          </a:solidFill>
                        </a:rPr>
                        <a:t>ΝΑΙ</a:t>
                      </a:r>
                      <a:endParaRPr lang="en-US" b="1" dirty="0">
                        <a:solidFill>
                          <a:srgbClr val="FF0000"/>
                        </a:solidFill>
                      </a:endParaRPr>
                    </a:p>
                  </a:txBody>
                  <a:tcPr/>
                </a:tc>
                <a:tc>
                  <a:txBody>
                    <a:bodyPr/>
                    <a:lstStyle/>
                    <a:p>
                      <a:pPr algn="ctr"/>
                      <a:endParaRPr lang="el-GR" dirty="0"/>
                    </a:p>
                    <a:p>
                      <a:pPr algn="ctr"/>
                      <a:r>
                        <a:rPr lang="el-GR" dirty="0"/>
                        <a:t>20</a:t>
                      </a:r>
                      <a:endParaRPr lang="en-US" dirty="0"/>
                    </a:p>
                  </a:txBody>
                  <a:tcPr/>
                </a:tc>
                <a:tc>
                  <a:txBody>
                    <a:bodyPr/>
                    <a:lstStyle/>
                    <a:p>
                      <a:pPr algn="ctr"/>
                      <a:endParaRPr lang="el-GR" dirty="0"/>
                    </a:p>
                    <a:p>
                      <a:pPr algn="ctr"/>
                      <a:r>
                        <a:rPr lang="el-GR" dirty="0"/>
                        <a:t>10</a:t>
                      </a:r>
                      <a:endParaRPr lang="en-US" dirty="0"/>
                    </a:p>
                  </a:txBody>
                  <a:tcPr/>
                </a:tc>
                <a:tc>
                  <a:txBody>
                    <a:bodyPr/>
                    <a:lstStyle/>
                    <a:p>
                      <a:pPr algn="ctr"/>
                      <a:endParaRPr lang="el-GR" dirty="0"/>
                    </a:p>
                    <a:p>
                      <a:pPr algn="ctr"/>
                      <a:r>
                        <a:rPr lang="el-GR" dirty="0"/>
                        <a:t>30</a:t>
                      </a:r>
                      <a:endParaRPr lang="en-US" dirty="0"/>
                    </a:p>
                  </a:txBody>
                  <a:tcPr/>
                </a:tc>
                <a:tc>
                  <a:txBody>
                    <a:bodyPr/>
                    <a:lstStyle/>
                    <a:p>
                      <a:pPr algn="ctr"/>
                      <a:endParaRPr lang="el-GR" dirty="0"/>
                    </a:p>
                    <a:p>
                      <a:pPr algn="ctr"/>
                      <a:r>
                        <a:rPr lang="el-GR" dirty="0"/>
                        <a:t>10/30=</a:t>
                      </a:r>
                    </a:p>
                    <a:p>
                      <a:pPr algn="ctr"/>
                      <a:r>
                        <a:rPr lang="el-GR" dirty="0"/>
                        <a:t>0,33 (33%)</a:t>
                      </a:r>
                      <a:endParaRPr lang="en-US" dirty="0"/>
                    </a:p>
                  </a:txBody>
                  <a:tcPr/>
                </a:tc>
                <a:extLst>
                  <a:ext uri="{0D108BD9-81ED-4DB2-BD59-A6C34878D82A}">
                    <a16:rowId xmlns:a16="http://schemas.microsoft.com/office/drawing/2014/main" val="10002"/>
                  </a:ext>
                </a:extLst>
              </a:tr>
              <a:tr h="370840">
                <a:tc>
                  <a:txBody>
                    <a:bodyPr/>
                    <a:lstStyle/>
                    <a:p>
                      <a:pPr algn="ctr"/>
                      <a:endParaRPr lang="en-US" dirty="0"/>
                    </a:p>
                  </a:txBody>
                  <a:tcPr/>
                </a:tc>
                <a:tc>
                  <a:txBody>
                    <a:bodyPr/>
                    <a:lstStyle/>
                    <a:p>
                      <a:pPr algn="ctr"/>
                      <a:r>
                        <a:rPr lang="el-GR" dirty="0"/>
                        <a:t>80</a:t>
                      </a:r>
                      <a:endParaRPr lang="en-US" dirty="0"/>
                    </a:p>
                  </a:txBody>
                  <a:tcPr/>
                </a:tc>
                <a:tc>
                  <a:txBody>
                    <a:bodyPr/>
                    <a:lstStyle/>
                    <a:p>
                      <a:pPr algn="ctr"/>
                      <a:r>
                        <a:rPr lang="el-GR" dirty="0"/>
                        <a:t>20</a:t>
                      </a:r>
                      <a:endParaRPr lang="en-US" dirty="0"/>
                    </a:p>
                  </a:txBody>
                  <a:tcPr/>
                </a:tc>
                <a:tc>
                  <a:txBody>
                    <a:bodyPr/>
                    <a:lstStyle/>
                    <a:p>
                      <a:pPr algn="ctr"/>
                      <a:r>
                        <a:rPr lang="el-GR" dirty="0"/>
                        <a:t>100</a:t>
                      </a:r>
                      <a:endParaRPr lang="en-US" dirty="0"/>
                    </a:p>
                  </a:txBody>
                  <a:tcPr/>
                </a:tc>
                <a:tc>
                  <a:txBody>
                    <a:bodyPr/>
                    <a:lstStyle/>
                    <a:p>
                      <a:pPr algn="ctr"/>
                      <a:r>
                        <a:rPr lang="el-GR" b="1" dirty="0">
                          <a:solidFill>
                            <a:srgbClr val="FF0000"/>
                          </a:solidFill>
                        </a:rPr>
                        <a:t>  20/100=</a:t>
                      </a:r>
                    </a:p>
                    <a:p>
                      <a:pPr algn="ctr"/>
                      <a:r>
                        <a:rPr lang="el-GR" b="1" baseline="0" dirty="0">
                          <a:solidFill>
                            <a:srgbClr val="FF0000"/>
                          </a:solidFill>
                        </a:rPr>
                        <a:t>0,20 (20%)</a:t>
                      </a:r>
                    </a:p>
                    <a:p>
                      <a:pPr algn="ctr"/>
                      <a:endParaRPr lang="en-US" b="1" dirty="0">
                        <a:solidFill>
                          <a:srgbClr val="FF0000"/>
                        </a:solidFill>
                      </a:endParaRPr>
                    </a:p>
                  </a:txBody>
                  <a:tcPr/>
                </a:tc>
                <a:extLst>
                  <a:ext uri="{0D108BD9-81ED-4DB2-BD59-A6C34878D82A}">
                    <a16:rowId xmlns:a16="http://schemas.microsoft.com/office/drawing/2014/main" val="10003"/>
                  </a:ext>
                </a:extLst>
              </a:tr>
            </a:tbl>
          </a:graphicData>
        </a:graphic>
      </p:graphicFrame>
      <p:sp>
        <p:nvSpPr>
          <p:cNvPr id="6" name="TextBox 5"/>
          <p:cNvSpPr txBox="1"/>
          <p:nvPr/>
        </p:nvSpPr>
        <p:spPr>
          <a:xfrm>
            <a:off x="211666" y="474976"/>
            <a:ext cx="8819444" cy="646331"/>
          </a:xfrm>
          <a:prstGeom prst="rect">
            <a:avLst/>
          </a:prstGeom>
          <a:gradFill flip="none" rotWithShape="1">
            <a:gsLst>
              <a:gs pos="99000">
                <a:srgbClr val="FF0000"/>
              </a:gs>
              <a:gs pos="81000">
                <a:srgbClr val="FFFFFF">
                  <a:alpha val="24000"/>
                </a:srgbClr>
              </a:gs>
            </a:gsLst>
            <a:lin ang="0" scaled="1"/>
            <a:tileRect/>
          </a:gradFill>
        </p:spPr>
        <p:txBody>
          <a:bodyPr wrap="square" rtlCol="0">
            <a:spAutoFit/>
          </a:bodyPr>
          <a:lstStyle/>
          <a:p>
            <a:pPr algn="r"/>
            <a:r>
              <a:rPr lang="el-GR" dirty="0">
                <a:solidFill>
                  <a:schemeClr val="bg1"/>
                </a:solidFill>
              </a:rPr>
              <a:t>	  Απόλυτος</a:t>
            </a:r>
          </a:p>
          <a:p>
            <a:pPr algn="r"/>
            <a:r>
              <a:rPr lang="el-GR" dirty="0">
                <a:solidFill>
                  <a:schemeClr val="bg1"/>
                </a:solidFill>
              </a:rPr>
              <a:t> Κίνδυνος</a:t>
            </a:r>
            <a:endParaRPr lang="en-US" dirty="0">
              <a:solidFill>
                <a:schemeClr val="bg1"/>
              </a:solidFill>
            </a:endParaRPr>
          </a:p>
        </p:txBody>
      </p:sp>
      <p:sp>
        <p:nvSpPr>
          <p:cNvPr id="2" name="Rectangle 1"/>
          <p:cNvSpPr/>
          <p:nvPr/>
        </p:nvSpPr>
        <p:spPr>
          <a:xfrm>
            <a:off x="7803444" y="1128889"/>
            <a:ext cx="1213556" cy="5542035"/>
          </a:xfrm>
          <a:prstGeom prst="rect">
            <a:avLst/>
          </a:prstGeom>
          <a:solidFill>
            <a:srgbClr val="FF0000">
              <a:alpha val="24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84643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l-GR" dirty="0"/>
          </a:p>
          <a:p>
            <a:pPr marL="0" indent="0" algn="just">
              <a:buNone/>
            </a:pPr>
            <a:r>
              <a:rPr lang="el-GR" dirty="0"/>
              <a:t>Η πιθανότητα που έχει ένα άτομο να παρουσιάσει την υπό μελέτη νόσο (π.χ. ΚΑΡΔΙΑΓΓΕΙΑΚΗ νόσο) ενώ έχει εκτεθεί σε κάποιον παράγοντα σε σχέση με την πιθανότητα που έχει ένα άλλο άτομο να παρουσιάσει την ιδια νόσο ενώ δεν έχει εκτεθεί στον ίδιο παράγοντα</a:t>
            </a:r>
            <a:endParaRPr lang="en-US" dirty="0"/>
          </a:p>
        </p:txBody>
      </p:sp>
      <p:sp>
        <p:nvSpPr>
          <p:cNvPr id="4" name="Content Placeholder 2"/>
          <p:cNvSpPr txBox="1">
            <a:spLocks/>
          </p:cNvSpPr>
          <p:nvPr/>
        </p:nvSpPr>
        <p:spPr>
          <a:xfrm>
            <a:off x="457200" y="428978"/>
            <a:ext cx="8229600" cy="72813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l-GR"/>
              <a:t>Σχετικός κίνδυνος (ΣΚ) - </a:t>
            </a:r>
            <a:r>
              <a:rPr lang="en-US"/>
              <a:t>Relative Risk  (RR)</a:t>
            </a:r>
            <a:r>
              <a:rPr lang="el-GR"/>
              <a:t> </a:t>
            </a:r>
            <a:endParaRPr lang="el-GR" dirty="0"/>
          </a:p>
        </p:txBody>
      </p:sp>
    </p:spTree>
    <p:extLst>
      <p:ext uri="{BB962C8B-B14F-4D97-AF65-F5344CB8AC3E}">
        <p14:creationId xmlns:p14="http://schemas.microsoft.com/office/powerpoint/2010/main" val="23803407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978"/>
            <a:ext cx="8229600" cy="728133"/>
          </a:xfrm>
        </p:spPr>
        <p:txBody>
          <a:bodyPr/>
          <a:lstStyle/>
          <a:p>
            <a:pPr marL="0" indent="0">
              <a:buNone/>
            </a:pPr>
            <a:r>
              <a:rPr lang="el-GR" dirty="0"/>
              <a:t>Σχετικός κίνδυνος (ΣΚ) - </a:t>
            </a:r>
            <a:r>
              <a:rPr lang="en-US" dirty="0"/>
              <a:t>Relative Risk  (RR)</a:t>
            </a:r>
            <a:r>
              <a:rPr lang="el-GR" dirty="0"/>
              <a:t> </a:t>
            </a:r>
          </a:p>
        </p:txBody>
      </p:sp>
      <p:graphicFrame>
        <p:nvGraphicFramePr>
          <p:cNvPr id="4" name="Table 3"/>
          <p:cNvGraphicFramePr>
            <a:graphicFrameLocks noGrp="1"/>
          </p:cNvGraphicFramePr>
          <p:nvPr>
            <p:extLst>
              <p:ext uri="{D42A27DB-BD31-4B8C-83A1-F6EECF244321}">
                <p14:modId xmlns:p14="http://schemas.microsoft.com/office/powerpoint/2010/main" val="1547933921"/>
              </p:ext>
            </p:extLst>
          </p:nvPr>
        </p:nvGraphicFramePr>
        <p:xfrm>
          <a:off x="155222" y="1121307"/>
          <a:ext cx="8861778" cy="5303520"/>
        </p:xfrm>
        <a:graphic>
          <a:graphicData uri="http://schemas.openxmlformats.org/drawingml/2006/table">
            <a:tbl>
              <a:tblPr firstRow="1" bandRow="1">
                <a:tableStyleId>{5C22544A-7EE6-4342-B048-85BDC9FD1C3A}</a:tableStyleId>
              </a:tblPr>
              <a:tblGrid>
                <a:gridCol w="1735667">
                  <a:extLst>
                    <a:ext uri="{9D8B030D-6E8A-4147-A177-3AD203B41FA5}">
                      <a16:colId xmlns:a16="http://schemas.microsoft.com/office/drawing/2014/main" val="20000"/>
                    </a:ext>
                  </a:extLst>
                </a:gridCol>
                <a:gridCol w="2441222">
                  <a:extLst>
                    <a:ext uri="{9D8B030D-6E8A-4147-A177-3AD203B41FA5}">
                      <a16:colId xmlns:a16="http://schemas.microsoft.com/office/drawing/2014/main" val="20001"/>
                    </a:ext>
                  </a:extLst>
                </a:gridCol>
                <a:gridCol w="2342444">
                  <a:extLst>
                    <a:ext uri="{9D8B030D-6E8A-4147-A177-3AD203B41FA5}">
                      <a16:colId xmlns:a16="http://schemas.microsoft.com/office/drawing/2014/main" val="20002"/>
                    </a:ext>
                  </a:extLst>
                </a:gridCol>
                <a:gridCol w="1121834">
                  <a:extLst>
                    <a:ext uri="{9D8B030D-6E8A-4147-A177-3AD203B41FA5}">
                      <a16:colId xmlns:a16="http://schemas.microsoft.com/office/drawing/2014/main" val="20003"/>
                    </a:ext>
                  </a:extLst>
                </a:gridCol>
                <a:gridCol w="1220611">
                  <a:extLst>
                    <a:ext uri="{9D8B030D-6E8A-4147-A177-3AD203B41FA5}">
                      <a16:colId xmlns:a16="http://schemas.microsoft.com/office/drawing/2014/main" val="20004"/>
                    </a:ext>
                  </a:extLst>
                </a:gridCol>
              </a:tblGrid>
              <a:tr h="370840">
                <a:tc>
                  <a:txBody>
                    <a:bodyPr/>
                    <a:lstStyle/>
                    <a:p>
                      <a:pPr algn="ctr"/>
                      <a:endParaRPr lang="en-US" dirty="0"/>
                    </a:p>
                  </a:txBody>
                  <a:tcPr/>
                </a:tc>
                <a:tc>
                  <a:txBody>
                    <a:bodyPr/>
                    <a:lstStyle/>
                    <a:p>
                      <a:pPr algn="ctr"/>
                      <a:r>
                        <a:rPr lang="el-GR" dirty="0"/>
                        <a:t>ΕΜΦΑΝΙΣΗ ΚΑΡΔΙΑΓΓΕΙΑΚΗΣ (ΚΑ) ΝΟΣΟΣ ΚΑΤΑ ΤΗ</a:t>
                      </a:r>
                    </a:p>
                    <a:p>
                      <a:pPr algn="ctr"/>
                      <a:r>
                        <a:rPr lang="el-GR" dirty="0"/>
                        <a:t>Δ</a:t>
                      </a:r>
                      <a:r>
                        <a:rPr lang="el-GR" baseline="0" dirty="0"/>
                        <a:t>ΙΆΡΚΕΙΑ ΤΗΣ ΠΑΡΑΚΟΛΟΥΘΗΣΗΣ </a:t>
                      </a:r>
                      <a:r>
                        <a:rPr lang="el-GR" dirty="0"/>
                        <a:t>- </a:t>
                      </a:r>
                      <a:r>
                        <a:rPr lang="el-GR" dirty="0">
                          <a:solidFill>
                            <a:srgbClr val="FF0000"/>
                          </a:solidFill>
                        </a:rPr>
                        <a:t>ΟΧΙ</a:t>
                      </a:r>
                      <a:endParaRPr lang="en-US" dirty="0">
                        <a:solidFill>
                          <a:srgbClr val="FF0000"/>
                        </a:solidFill>
                      </a:endParaRPr>
                    </a:p>
                  </a:txBody>
                  <a:tcPr/>
                </a:tc>
                <a:tc>
                  <a:txBody>
                    <a:bodyPr/>
                    <a:lstStyle/>
                    <a:p>
                      <a:pPr algn="ctr"/>
                      <a:r>
                        <a:rPr lang="el-GR" dirty="0"/>
                        <a:t>ΕΜΦΑΝΙΣΗ ΚΑΡΔΙΑΓΓΕΙΑΚΗΣ (ΚΑ) ΝΟΣΟΣ ΚΑΤΑ ΤΗ</a:t>
                      </a:r>
                    </a:p>
                    <a:p>
                      <a:pPr algn="ctr"/>
                      <a:r>
                        <a:rPr lang="el-GR" dirty="0"/>
                        <a:t>Δ</a:t>
                      </a:r>
                      <a:r>
                        <a:rPr lang="el-GR" baseline="0" dirty="0"/>
                        <a:t>ΙΆΡΚΕΙΑ ΤΗΣ ΠΑΡΑΚΟΛΟΥΘΗΣΗΣ - </a:t>
                      </a:r>
                      <a:r>
                        <a:rPr lang="el-GR" dirty="0">
                          <a:solidFill>
                            <a:srgbClr val="FF0000"/>
                          </a:solidFill>
                        </a:rPr>
                        <a:t>ΝΑΙ</a:t>
                      </a:r>
                      <a:endParaRPr lang="en-US" dirty="0">
                        <a:solidFill>
                          <a:srgbClr val="FF0000"/>
                        </a:solidFill>
                      </a:endParaRPr>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00"/>
                  </a:ext>
                </a:extLst>
              </a:tr>
              <a:tr h="370840">
                <a:tc>
                  <a:txBody>
                    <a:bodyPr/>
                    <a:lstStyle/>
                    <a:p>
                      <a:pPr algn="ctr"/>
                      <a:r>
                        <a:rPr lang="el-GR" b="1" dirty="0"/>
                        <a:t>ΠΑΡΟΥΣΙΑ</a:t>
                      </a:r>
                      <a:r>
                        <a:rPr lang="el-GR" b="1" baseline="0" dirty="0"/>
                        <a:t> </a:t>
                      </a:r>
                      <a:r>
                        <a:rPr lang="el-GR" b="1" dirty="0"/>
                        <a:t>ΥΠΕΡΤΑΣΗΣ ΚΑΤΑ ΤΗΝ ΕΝΑΡΞΗ ΤΗΣ ΜΕΛΕΤΗΣ</a:t>
                      </a:r>
                      <a:r>
                        <a:rPr lang="el-GR" b="1" baseline="0" dirty="0"/>
                        <a:t> - </a:t>
                      </a:r>
                      <a:r>
                        <a:rPr lang="el-GR" b="1" dirty="0">
                          <a:solidFill>
                            <a:srgbClr val="FF0000"/>
                          </a:solidFill>
                        </a:rPr>
                        <a:t>ΟΧΙ</a:t>
                      </a:r>
                      <a:endParaRPr lang="en-US" b="1" dirty="0">
                        <a:solidFill>
                          <a:srgbClr val="FF0000"/>
                        </a:solidFill>
                      </a:endParaRPr>
                    </a:p>
                  </a:txBody>
                  <a:tcPr/>
                </a:tc>
                <a:tc>
                  <a:txBody>
                    <a:bodyPr/>
                    <a:lstStyle/>
                    <a:p>
                      <a:pPr algn="ctr"/>
                      <a:endParaRPr lang="el-GR" dirty="0"/>
                    </a:p>
                    <a:p>
                      <a:pPr algn="ctr"/>
                      <a:r>
                        <a:rPr lang="el-GR" dirty="0"/>
                        <a:t>60</a:t>
                      </a:r>
                      <a:endParaRPr lang="en-US" dirty="0"/>
                    </a:p>
                  </a:txBody>
                  <a:tcPr/>
                </a:tc>
                <a:tc>
                  <a:txBody>
                    <a:bodyPr/>
                    <a:lstStyle/>
                    <a:p>
                      <a:pPr algn="ctr"/>
                      <a:endParaRPr lang="el-GR" dirty="0"/>
                    </a:p>
                    <a:p>
                      <a:pPr algn="ctr"/>
                      <a:r>
                        <a:rPr lang="el-GR" dirty="0"/>
                        <a:t>10</a:t>
                      </a:r>
                      <a:endParaRPr lang="en-US" dirty="0"/>
                    </a:p>
                  </a:txBody>
                  <a:tcPr/>
                </a:tc>
                <a:tc>
                  <a:txBody>
                    <a:bodyPr/>
                    <a:lstStyle/>
                    <a:p>
                      <a:pPr algn="ctr"/>
                      <a:endParaRPr lang="el-GR" dirty="0"/>
                    </a:p>
                    <a:p>
                      <a:pPr algn="ctr"/>
                      <a:r>
                        <a:rPr lang="el-GR" dirty="0"/>
                        <a:t>70</a:t>
                      </a:r>
                      <a:endParaRPr lang="en-US" dirty="0"/>
                    </a:p>
                  </a:txBody>
                  <a:tcPr/>
                </a:tc>
                <a:tc>
                  <a:txBody>
                    <a:bodyPr/>
                    <a:lstStyle/>
                    <a:p>
                      <a:pPr algn="ctr"/>
                      <a:endParaRPr lang="el-GR" dirty="0"/>
                    </a:p>
                    <a:p>
                      <a:pPr algn="ctr"/>
                      <a:r>
                        <a:rPr lang="el-GR" dirty="0"/>
                        <a:t>10/70=</a:t>
                      </a:r>
                    </a:p>
                    <a:p>
                      <a:pPr algn="ctr"/>
                      <a:r>
                        <a:rPr lang="el-GR" dirty="0"/>
                        <a:t>0,14 (14%)</a:t>
                      </a:r>
                      <a:endParaRPr lang="en-US" dirty="0"/>
                    </a:p>
                  </a:txBody>
                  <a:tcPr/>
                </a:tc>
                <a:extLst>
                  <a:ext uri="{0D108BD9-81ED-4DB2-BD59-A6C34878D82A}">
                    <a16:rowId xmlns:a16="http://schemas.microsoft.com/office/drawing/2014/main" val="10001"/>
                  </a:ext>
                </a:extLst>
              </a:tr>
              <a:tr h="370840">
                <a:tc>
                  <a:txBody>
                    <a:bodyPr/>
                    <a:lstStyle/>
                    <a:p>
                      <a:pPr algn="ctr"/>
                      <a:r>
                        <a:rPr lang="el-GR" b="1" dirty="0"/>
                        <a:t>ΠΑΡΟΥΣΙΑ</a:t>
                      </a:r>
                      <a:r>
                        <a:rPr lang="el-GR" b="1" baseline="0" dirty="0"/>
                        <a:t> </a:t>
                      </a:r>
                      <a:r>
                        <a:rPr lang="el-GR" b="1" dirty="0"/>
                        <a:t>ΥΠΕΡΤΑΣΗΣ ΚΑΤΑ ΤΗΝ ΕΝΑΡΞΗ ΤΗΣ ΜΕΛΕΤΗΣ</a:t>
                      </a:r>
                      <a:r>
                        <a:rPr lang="el-GR" b="1" baseline="0" dirty="0"/>
                        <a:t> - </a:t>
                      </a:r>
                      <a:r>
                        <a:rPr lang="el-GR" b="1" baseline="0" dirty="0">
                          <a:solidFill>
                            <a:srgbClr val="FF0000"/>
                          </a:solidFill>
                        </a:rPr>
                        <a:t>ΝΑΙ</a:t>
                      </a:r>
                      <a:endParaRPr lang="en-US" b="1" dirty="0">
                        <a:solidFill>
                          <a:srgbClr val="FF0000"/>
                        </a:solidFill>
                      </a:endParaRPr>
                    </a:p>
                  </a:txBody>
                  <a:tcPr/>
                </a:tc>
                <a:tc>
                  <a:txBody>
                    <a:bodyPr/>
                    <a:lstStyle/>
                    <a:p>
                      <a:pPr algn="ctr"/>
                      <a:endParaRPr lang="el-GR" dirty="0"/>
                    </a:p>
                    <a:p>
                      <a:pPr algn="ctr"/>
                      <a:r>
                        <a:rPr lang="el-GR" dirty="0"/>
                        <a:t>20</a:t>
                      </a:r>
                      <a:endParaRPr lang="en-US" dirty="0"/>
                    </a:p>
                  </a:txBody>
                  <a:tcPr/>
                </a:tc>
                <a:tc>
                  <a:txBody>
                    <a:bodyPr/>
                    <a:lstStyle/>
                    <a:p>
                      <a:pPr algn="ctr"/>
                      <a:endParaRPr lang="el-GR" dirty="0"/>
                    </a:p>
                    <a:p>
                      <a:pPr algn="ctr"/>
                      <a:r>
                        <a:rPr lang="el-GR" dirty="0"/>
                        <a:t>10</a:t>
                      </a:r>
                      <a:endParaRPr lang="en-US" dirty="0"/>
                    </a:p>
                  </a:txBody>
                  <a:tcPr/>
                </a:tc>
                <a:tc>
                  <a:txBody>
                    <a:bodyPr/>
                    <a:lstStyle/>
                    <a:p>
                      <a:pPr algn="ctr"/>
                      <a:endParaRPr lang="el-GR" dirty="0"/>
                    </a:p>
                    <a:p>
                      <a:pPr algn="ctr"/>
                      <a:r>
                        <a:rPr lang="el-GR" dirty="0"/>
                        <a:t>30</a:t>
                      </a:r>
                      <a:endParaRPr lang="en-US" dirty="0"/>
                    </a:p>
                  </a:txBody>
                  <a:tcPr/>
                </a:tc>
                <a:tc>
                  <a:txBody>
                    <a:bodyPr/>
                    <a:lstStyle/>
                    <a:p>
                      <a:pPr algn="ctr"/>
                      <a:endParaRPr lang="el-GR" dirty="0"/>
                    </a:p>
                    <a:p>
                      <a:pPr algn="ctr"/>
                      <a:r>
                        <a:rPr lang="el-GR" dirty="0"/>
                        <a:t>10/30=</a:t>
                      </a:r>
                    </a:p>
                    <a:p>
                      <a:pPr algn="ctr"/>
                      <a:r>
                        <a:rPr lang="el-GR" dirty="0"/>
                        <a:t>0,33 (33%)</a:t>
                      </a:r>
                      <a:endParaRPr lang="en-US" dirty="0"/>
                    </a:p>
                  </a:txBody>
                  <a:tcPr/>
                </a:tc>
                <a:extLst>
                  <a:ext uri="{0D108BD9-81ED-4DB2-BD59-A6C34878D82A}">
                    <a16:rowId xmlns:a16="http://schemas.microsoft.com/office/drawing/2014/main" val="10002"/>
                  </a:ext>
                </a:extLst>
              </a:tr>
              <a:tr h="370840">
                <a:tc>
                  <a:txBody>
                    <a:bodyPr/>
                    <a:lstStyle/>
                    <a:p>
                      <a:pPr algn="ctr"/>
                      <a:endParaRPr lang="en-US" dirty="0"/>
                    </a:p>
                  </a:txBody>
                  <a:tcPr/>
                </a:tc>
                <a:tc>
                  <a:txBody>
                    <a:bodyPr/>
                    <a:lstStyle/>
                    <a:p>
                      <a:pPr algn="ctr"/>
                      <a:r>
                        <a:rPr lang="el-GR" dirty="0"/>
                        <a:t>80</a:t>
                      </a:r>
                      <a:endParaRPr lang="en-US" dirty="0"/>
                    </a:p>
                  </a:txBody>
                  <a:tcPr/>
                </a:tc>
                <a:tc>
                  <a:txBody>
                    <a:bodyPr/>
                    <a:lstStyle/>
                    <a:p>
                      <a:pPr algn="ctr"/>
                      <a:r>
                        <a:rPr lang="el-GR" dirty="0"/>
                        <a:t>20</a:t>
                      </a:r>
                      <a:endParaRPr lang="en-US" dirty="0"/>
                    </a:p>
                  </a:txBody>
                  <a:tcPr/>
                </a:tc>
                <a:tc>
                  <a:txBody>
                    <a:bodyPr/>
                    <a:lstStyle/>
                    <a:p>
                      <a:pPr algn="ctr"/>
                      <a:r>
                        <a:rPr lang="el-GR" dirty="0"/>
                        <a:t>100</a:t>
                      </a:r>
                      <a:endParaRPr lang="en-US" dirty="0"/>
                    </a:p>
                  </a:txBody>
                  <a:tcPr/>
                </a:tc>
                <a:tc>
                  <a:txBody>
                    <a:bodyPr/>
                    <a:lstStyle/>
                    <a:p>
                      <a:pPr algn="ctr"/>
                      <a:r>
                        <a:rPr lang="el-GR" b="1" dirty="0">
                          <a:solidFill>
                            <a:srgbClr val="FF0000"/>
                          </a:solidFill>
                        </a:rPr>
                        <a:t>  </a:t>
                      </a:r>
                    </a:p>
                    <a:p>
                      <a:pPr algn="ctr"/>
                      <a:endParaRPr lang="en-US" b="1" dirty="0">
                        <a:solidFill>
                          <a:srgbClr val="FF0000"/>
                        </a:solidFill>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3061208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978"/>
            <a:ext cx="8229600" cy="728133"/>
          </a:xfrm>
        </p:spPr>
        <p:txBody>
          <a:bodyPr/>
          <a:lstStyle/>
          <a:p>
            <a:pPr marL="0" indent="0">
              <a:buNone/>
            </a:pPr>
            <a:r>
              <a:rPr lang="el-GR" dirty="0"/>
              <a:t>Σχετικός κίνδυνος (ΣΚ) - </a:t>
            </a:r>
            <a:r>
              <a:rPr lang="en-US" dirty="0"/>
              <a:t>Relative Risk  (RR)</a:t>
            </a:r>
            <a:r>
              <a:rPr lang="el-GR" dirty="0"/>
              <a:t> </a:t>
            </a:r>
          </a:p>
        </p:txBody>
      </p:sp>
      <p:graphicFrame>
        <p:nvGraphicFramePr>
          <p:cNvPr id="4" name="Table 3"/>
          <p:cNvGraphicFramePr>
            <a:graphicFrameLocks noGrp="1"/>
          </p:cNvGraphicFramePr>
          <p:nvPr>
            <p:extLst>
              <p:ext uri="{D42A27DB-BD31-4B8C-83A1-F6EECF244321}">
                <p14:modId xmlns:p14="http://schemas.microsoft.com/office/powerpoint/2010/main" val="407183620"/>
              </p:ext>
            </p:extLst>
          </p:nvPr>
        </p:nvGraphicFramePr>
        <p:xfrm>
          <a:off x="155222" y="1121307"/>
          <a:ext cx="8861778" cy="5577840"/>
        </p:xfrm>
        <a:graphic>
          <a:graphicData uri="http://schemas.openxmlformats.org/drawingml/2006/table">
            <a:tbl>
              <a:tblPr firstRow="1" bandRow="1">
                <a:tableStyleId>{5C22544A-7EE6-4342-B048-85BDC9FD1C3A}</a:tableStyleId>
              </a:tblPr>
              <a:tblGrid>
                <a:gridCol w="1735667">
                  <a:extLst>
                    <a:ext uri="{9D8B030D-6E8A-4147-A177-3AD203B41FA5}">
                      <a16:colId xmlns:a16="http://schemas.microsoft.com/office/drawing/2014/main" val="20000"/>
                    </a:ext>
                  </a:extLst>
                </a:gridCol>
                <a:gridCol w="2441222">
                  <a:extLst>
                    <a:ext uri="{9D8B030D-6E8A-4147-A177-3AD203B41FA5}">
                      <a16:colId xmlns:a16="http://schemas.microsoft.com/office/drawing/2014/main" val="20001"/>
                    </a:ext>
                  </a:extLst>
                </a:gridCol>
                <a:gridCol w="2342444">
                  <a:extLst>
                    <a:ext uri="{9D8B030D-6E8A-4147-A177-3AD203B41FA5}">
                      <a16:colId xmlns:a16="http://schemas.microsoft.com/office/drawing/2014/main" val="20002"/>
                    </a:ext>
                  </a:extLst>
                </a:gridCol>
                <a:gridCol w="1121834">
                  <a:extLst>
                    <a:ext uri="{9D8B030D-6E8A-4147-A177-3AD203B41FA5}">
                      <a16:colId xmlns:a16="http://schemas.microsoft.com/office/drawing/2014/main" val="20003"/>
                    </a:ext>
                  </a:extLst>
                </a:gridCol>
                <a:gridCol w="1220611">
                  <a:extLst>
                    <a:ext uri="{9D8B030D-6E8A-4147-A177-3AD203B41FA5}">
                      <a16:colId xmlns:a16="http://schemas.microsoft.com/office/drawing/2014/main" val="20004"/>
                    </a:ext>
                  </a:extLst>
                </a:gridCol>
              </a:tblGrid>
              <a:tr h="370840">
                <a:tc>
                  <a:txBody>
                    <a:bodyPr/>
                    <a:lstStyle/>
                    <a:p>
                      <a:pPr algn="ctr"/>
                      <a:endParaRPr lang="en-US" dirty="0"/>
                    </a:p>
                  </a:txBody>
                  <a:tcPr/>
                </a:tc>
                <a:tc>
                  <a:txBody>
                    <a:bodyPr/>
                    <a:lstStyle/>
                    <a:p>
                      <a:pPr algn="ctr"/>
                      <a:r>
                        <a:rPr lang="el-GR" dirty="0"/>
                        <a:t>ΕΜΦΑΝΙΣΗ ΚΑΡΔΙΑΓΓΕΙΑΚΗΣ (ΚΑ) ΝΟΣΟΣ ΚΑΤΑ ΤΗ</a:t>
                      </a:r>
                    </a:p>
                    <a:p>
                      <a:pPr algn="ctr"/>
                      <a:r>
                        <a:rPr lang="el-GR" dirty="0"/>
                        <a:t>Δ</a:t>
                      </a:r>
                      <a:r>
                        <a:rPr lang="el-GR" baseline="0" dirty="0"/>
                        <a:t>ΙΆΡΚΕΙΑ ΤΗΣ ΠΑΡΑΚΟΛΟΥΘΗΣΗΣ </a:t>
                      </a:r>
                      <a:r>
                        <a:rPr lang="el-GR" dirty="0"/>
                        <a:t>- </a:t>
                      </a:r>
                      <a:r>
                        <a:rPr lang="el-GR" dirty="0">
                          <a:solidFill>
                            <a:srgbClr val="FF0000"/>
                          </a:solidFill>
                        </a:rPr>
                        <a:t>ΟΧΙ</a:t>
                      </a:r>
                      <a:endParaRPr lang="en-US" dirty="0">
                        <a:solidFill>
                          <a:srgbClr val="FF0000"/>
                        </a:solidFill>
                      </a:endParaRPr>
                    </a:p>
                  </a:txBody>
                  <a:tcPr/>
                </a:tc>
                <a:tc>
                  <a:txBody>
                    <a:bodyPr/>
                    <a:lstStyle/>
                    <a:p>
                      <a:pPr algn="ctr"/>
                      <a:r>
                        <a:rPr lang="el-GR" dirty="0"/>
                        <a:t>ΕΜΦΑΝΙΣΗ ΚΑΡΔΙΑΓΓΕΙΑΚΗΣ (ΚΑ) ΝΟΣΟΣ ΚΑΤΑ ΤΗ</a:t>
                      </a:r>
                    </a:p>
                    <a:p>
                      <a:pPr algn="ctr"/>
                      <a:r>
                        <a:rPr lang="el-GR" dirty="0"/>
                        <a:t>Δ</a:t>
                      </a:r>
                      <a:r>
                        <a:rPr lang="el-GR" baseline="0" dirty="0"/>
                        <a:t>ΙΆΡΚΕΙΑ ΤΗΣ ΠΑΡΑΚΟΛΟΥΘΗΣΗΣ - </a:t>
                      </a:r>
                      <a:r>
                        <a:rPr lang="el-GR" dirty="0">
                          <a:solidFill>
                            <a:srgbClr val="FF0000"/>
                          </a:solidFill>
                        </a:rPr>
                        <a:t>ΝΑΙ</a:t>
                      </a:r>
                      <a:endParaRPr lang="en-US" dirty="0">
                        <a:solidFill>
                          <a:srgbClr val="FF0000"/>
                        </a:solidFill>
                      </a:endParaRPr>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00"/>
                  </a:ext>
                </a:extLst>
              </a:tr>
              <a:tr h="370840">
                <a:tc>
                  <a:txBody>
                    <a:bodyPr/>
                    <a:lstStyle/>
                    <a:p>
                      <a:pPr algn="ctr"/>
                      <a:r>
                        <a:rPr lang="el-GR" b="1" dirty="0"/>
                        <a:t>ΠΑΡΟΥΣΙΑ</a:t>
                      </a:r>
                      <a:r>
                        <a:rPr lang="el-GR" b="1" baseline="0" dirty="0"/>
                        <a:t> </a:t>
                      </a:r>
                      <a:r>
                        <a:rPr lang="el-GR" b="1" dirty="0"/>
                        <a:t>ΥΠΕΡΤΑΣΗΣ ΚΑΤΑ ΤΗΝ ΕΝΑΡΞΗ ΤΗΣ ΜΕΛΕΤΗΣ</a:t>
                      </a:r>
                      <a:r>
                        <a:rPr lang="el-GR" b="1" baseline="0" dirty="0"/>
                        <a:t> - </a:t>
                      </a:r>
                      <a:r>
                        <a:rPr lang="el-GR" b="1" dirty="0">
                          <a:solidFill>
                            <a:srgbClr val="FF0000"/>
                          </a:solidFill>
                        </a:rPr>
                        <a:t>ΟΧΙ</a:t>
                      </a:r>
                      <a:endParaRPr lang="en-US" b="1" dirty="0">
                        <a:solidFill>
                          <a:srgbClr val="FF0000"/>
                        </a:solidFill>
                      </a:endParaRPr>
                    </a:p>
                  </a:txBody>
                  <a:tcPr/>
                </a:tc>
                <a:tc>
                  <a:txBody>
                    <a:bodyPr/>
                    <a:lstStyle/>
                    <a:p>
                      <a:pPr algn="ctr"/>
                      <a:endParaRPr lang="el-GR" dirty="0"/>
                    </a:p>
                    <a:p>
                      <a:pPr algn="ctr"/>
                      <a:r>
                        <a:rPr lang="el-GR" dirty="0"/>
                        <a:t>60</a:t>
                      </a:r>
                      <a:endParaRPr lang="en-US" dirty="0"/>
                    </a:p>
                  </a:txBody>
                  <a:tcPr/>
                </a:tc>
                <a:tc>
                  <a:txBody>
                    <a:bodyPr/>
                    <a:lstStyle/>
                    <a:p>
                      <a:pPr algn="ctr"/>
                      <a:endParaRPr lang="el-GR" dirty="0"/>
                    </a:p>
                    <a:p>
                      <a:pPr algn="ctr"/>
                      <a:r>
                        <a:rPr lang="el-GR" dirty="0"/>
                        <a:t>10</a:t>
                      </a:r>
                      <a:endParaRPr lang="en-US" dirty="0"/>
                    </a:p>
                  </a:txBody>
                  <a:tcPr/>
                </a:tc>
                <a:tc>
                  <a:txBody>
                    <a:bodyPr/>
                    <a:lstStyle/>
                    <a:p>
                      <a:pPr algn="ctr"/>
                      <a:endParaRPr lang="el-GR" dirty="0"/>
                    </a:p>
                    <a:p>
                      <a:pPr algn="ctr"/>
                      <a:r>
                        <a:rPr lang="el-GR" dirty="0"/>
                        <a:t>70</a:t>
                      </a:r>
                      <a:endParaRPr lang="en-US" dirty="0"/>
                    </a:p>
                  </a:txBody>
                  <a:tcPr/>
                </a:tc>
                <a:tc>
                  <a:txBody>
                    <a:bodyPr/>
                    <a:lstStyle/>
                    <a:p>
                      <a:pPr algn="ctr"/>
                      <a:endParaRPr lang="el-GR" dirty="0"/>
                    </a:p>
                    <a:p>
                      <a:pPr algn="ctr"/>
                      <a:r>
                        <a:rPr lang="el-GR" dirty="0"/>
                        <a:t>10/70=</a:t>
                      </a:r>
                    </a:p>
                    <a:p>
                      <a:pPr algn="ctr"/>
                      <a:r>
                        <a:rPr lang="el-GR" dirty="0"/>
                        <a:t>0,14 (14%)</a:t>
                      </a:r>
                      <a:endParaRPr lang="en-US" dirty="0"/>
                    </a:p>
                  </a:txBody>
                  <a:tcPr/>
                </a:tc>
                <a:extLst>
                  <a:ext uri="{0D108BD9-81ED-4DB2-BD59-A6C34878D82A}">
                    <a16:rowId xmlns:a16="http://schemas.microsoft.com/office/drawing/2014/main" val="10001"/>
                  </a:ext>
                </a:extLst>
              </a:tr>
              <a:tr h="370840">
                <a:tc>
                  <a:txBody>
                    <a:bodyPr/>
                    <a:lstStyle/>
                    <a:p>
                      <a:pPr algn="ctr"/>
                      <a:r>
                        <a:rPr lang="el-GR" b="1" dirty="0"/>
                        <a:t>ΠΑΡΟΥΣΙΑ</a:t>
                      </a:r>
                      <a:r>
                        <a:rPr lang="el-GR" b="1" baseline="0" dirty="0"/>
                        <a:t> </a:t>
                      </a:r>
                      <a:r>
                        <a:rPr lang="el-GR" b="1" dirty="0"/>
                        <a:t>ΥΠΕΡΤΑΣΗΣ ΚΑΤΑ ΤΗΝ ΕΝΑΡΞΗ ΤΗΣ ΜΕΛΕΤΗΣ</a:t>
                      </a:r>
                      <a:r>
                        <a:rPr lang="el-GR" b="1" baseline="0" dirty="0"/>
                        <a:t> - </a:t>
                      </a:r>
                      <a:r>
                        <a:rPr lang="el-GR" b="1" baseline="0" dirty="0">
                          <a:solidFill>
                            <a:srgbClr val="FF0000"/>
                          </a:solidFill>
                        </a:rPr>
                        <a:t>ΝΑΙ</a:t>
                      </a:r>
                      <a:endParaRPr lang="en-US" b="1" dirty="0">
                        <a:solidFill>
                          <a:srgbClr val="FF0000"/>
                        </a:solidFill>
                      </a:endParaRPr>
                    </a:p>
                  </a:txBody>
                  <a:tcPr/>
                </a:tc>
                <a:tc>
                  <a:txBody>
                    <a:bodyPr/>
                    <a:lstStyle/>
                    <a:p>
                      <a:pPr algn="ctr"/>
                      <a:endParaRPr lang="el-GR" dirty="0"/>
                    </a:p>
                    <a:p>
                      <a:pPr algn="ctr"/>
                      <a:r>
                        <a:rPr lang="el-GR" dirty="0"/>
                        <a:t>20</a:t>
                      </a:r>
                      <a:endParaRPr lang="en-US" dirty="0"/>
                    </a:p>
                  </a:txBody>
                  <a:tcPr/>
                </a:tc>
                <a:tc>
                  <a:txBody>
                    <a:bodyPr/>
                    <a:lstStyle/>
                    <a:p>
                      <a:pPr algn="ctr"/>
                      <a:endParaRPr lang="el-GR" dirty="0"/>
                    </a:p>
                    <a:p>
                      <a:pPr algn="ctr"/>
                      <a:r>
                        <a:rPr lang="el-GR" dirty="0"/>
                        <a:t>10</a:t>
                      </a:r>
                      <a:endParaRPr lang="en-US" dirty="0"/>
                    </a:p>
                  </a:txBody>
                  <a:tcPr/>
                </a:tc>
                <a:tc>
                  <a:txBody>
                    <a:bodyPr/>
                    <a:lstStyle/>
                    <a:p>
                      <a:pPr algn="ctr"/>
                      <a:endParaRPr lang="el-GR" dirty="0"/>
                    </a:p>
                    <a:p>
                      <a:pPr algn="ctr"/>
                      <a:r>
                        <a:rPr lang="el-GR" dirty="0"/>
                        <a:t>30</a:t>
                      </a:r>
                      <a:endParaRPr lang="en-US" dirty="0"/>
                    </a:p>
                  </a:txBody>
                  <a:tcPr/>
                </a:tc>
                <a:tc>
                  <a:txBody>
                    <a:bodyPr/>
                    <a:lstStyle/>
                    <a:p>
                      <a:pPr algn="ctr"/>
                      <a:endParaRPr lang="el-GR" dirty="0"/>
                    </a:p>
                    <a:p>
                      <a:pPr algn="ctr"/>
                      <a:r>
                        <a:rPr lang="el-GR" dirty="0"/>
                        <a:t>10/30=</a:t>
                      </a:r>
                    </a:p>
                    <a:p>
                      <a:pPr algn="ctr"/>
                      <a:r>
                        <a:rPr lang="el-GR" dirty="0"/>
                        <a:t>0,33 (33%)</a:t>
                      </a:r>
                      <a:endParaRPr lang="en-US" dirty="0"/>
                    </a:p>
                  </a:txBody>
                  <a:tcPr/>
                </a:tc>
                <a:extLst>
                  <a:ext uri="{0D108BD9-81ED-4DB2-BD59-A6C34878D82A}">
                    <a16:rowId xmlns:a16="http://schemas.microsoft.com/office/drawing/2014/main" val="10002"/>
                  </a:ext>
                </a:extLst>
              </a:tr>
              <a:tr h="370840">
                <a:tc>
                  <a:txBody>
                    <a:bodyPr/>
                    <a:lstStyle/>
                    <a:p>
                      <a:pPr algn="ctr"/>
                      <a:endParaRPr lang="en-US" dirty="0"/>
                    </a:p>
                  </a:txBody>
                  <a:tcPr/>
                </a:tc>
                <a:tc>
                  <a:txBody>
                    <a:bodyPr/>
                    <a:lstStyle/>
                    <a:p>
                      <a:pPr algn="ctr"/>
                      <a:r>
                        <a:rPr lang="el-GR" dirty="0"/>
                        <a:t>80</a:t>
                      </a:r>
                      <a:endParaRPr lang="en-US" dirty="0"/>
                    </a:p>
                  </a:txBody>
                  <a:tcPr/>
                </a:tc>
                <a:tc>
                  <a:txBody>
                    <a:bodyPr/>
                    <a:lstStyle/>
                    <a:p>
                      <a:pPr algn="ctr"/>
                      <a:r>
                        <a:rPr lang="el-GR" dirty="0"/>
                        <a:t>20</a:t>
                      </a:r>
                      <a:endParaRPr lang="en-US" dirty="0"/>
                    </a:p>
                  </a:txBody>
                  <a:tcPr/>
                </a:tc>
                <a:tc>
                  <a:txBody>
                    <a:bodyPr/>
                    <a:lstStyle/>
                    <a:p>
                      <a:pPr algn="ctr"/>
                      <a:r>
                        <a:rPr lang="el-GR" dirty="0"/>
                        <a:t>100</a:t>
                      </a:r>
                      <a:endParaRPr lang="en-US" dirty="0"/>
                    </a:p>
                  </a:txBody>
                  <a:tcPr/>
                </a:tc>
                <a:tc>
                  <a:txBody>
                    <a:bodyPr/>
                    <a:lstStyle/>
                    <a:p>
                      <a:pPr algn="ctr"/>
                      <a:r>
                        <a:rPr lang="el-GR" b="1" dirty="0">
                          <a:solidFill>
                            <a:srgbClr val="FF0000"/>
                          </a:solidFill>
                        </a:rPr>
                        <a:t>  33/</a:t>
                      </a:r>
                      <a:r>
                        <a:rPr lang="el-GR" b="1" baseline="0" dirty="0">
                          <a:solidFill>
                            <a:srgbClr val="FF0000"/>
                          </a:solidFill>
                        </a:rPr>
                        <a:t>14=</a:t>
                      </a:r>
                    </a:p>
                    <a:p>
                      <a:pPr algn="ctr"/>
                      <a:r>
                        <a:rPr lang="el-GR" b="1" baseline="0" dirty="0">
                          <a:solidFill>
                            <a:srgbClr val="FF0000"/>
                          </a:solidFill>
                        </a:rPr>
                        <a:t> 2,35</a:t>
                      </a:r>
                    </a:p>
                    <a:p>
                      <a:pPr algn="ctr"/>
                      <a:endParaRPr lang="en-US" b="1" dirty="0">
                        <a:solidFill>
                          <a:srgbClr val="FF0000"/>
                        </a:solidFill>
                      </a:endParaRPr>
                    </a:p>
                  </a:txBody>
                  <a:tcPr/>
                </a:tc>
                <a:extLst>
                  <a:ext uri="{0D108BD9-81ED-4DB2-BD59-A6C34878D82A}">
                    <a16:rowId xmlns:a16="http://schemas.microsoft.com/office/drawing/2014/main" val="10003"/>
                  </a:ext>
                </a:extLst>
              </a:tr>
            </a:tbl>
          </a:graphicData>
        </a:graphic>
      </p:graphicFrame>
      <p:sp>
        <p:nvSpPr>
          <p:cNvPr id="5" name="TextBox 4"/>
          <p:cNvSpPr txBox="1"/>
          <p:nvPr/>
        </p:nvSpPr>
        <p:spPr>
          <a:xfrm>
            <a:off x="183445" y="5784225"/>
            <a:ext cx="7648222" cy="923330"/>
          </a:xfrm>
          <a:prstGeom prst="rect">
            <a:avLst/>
          </a:prstGeom>
          <a:solidFill>
            <a:srgbClr val="FF0000"/>
          </a:solidFill>
        </p:spPr>
        <p:txBody>
          <a:bodyPr wrap="square" rtlCol="0">
            <a:spAutoFit/>
          </a:bodyPr>
          <a:lstStyle/>
          <a:p>
            <a:pPr algn="r"/>
            <a:r>
              <a:rPr lang="el-GR" dirty="0">
                <a:solidFill>
                  <a:schemeClr val="bg1"/>
                </a:solidFill>
              </a:rPr>
              <a:t>Ο σχετικός κίνδυνος των ατόμων με υπέρταση σε σχέση με</a:t>
            </a:r>
          </a:p>
          <a:p>
            <a:pPr algn="r"/>
            <a:r>
              <a:rPr lang="el-GR" dirty="0">
                <a:solidFill>
                  <a:schemeClr val="bg1"/>
                </a:solidFill>
              </a:rPr>
              <a:t> αυτά που δεν έχουν υπέρταση να εμφανίσουν ΚΑ νόσο</a:t>
            </a:r>
          </a:p>
          <a:p>
            <a:pPr algn="r"/>
            <a:endParaRPr lang="en-US" dirty="0">
              <a:solidFill>
                <a:schemeClr val="bg1"/>
              </a:solidFill>
            </a:endParaRPr>
          </a:p>
        </p:txBody>
      </p:sp>
    </p:spTree>
    <p:extLst>
      <p:ext uri="{BB962C8B-B14F-4D97-AF65-F5344CB8AC3E}">
        <p14:creationId xmlns:p14="http://schemas.microsoft.com/office/powerpoint/2010/main" val="13940340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l-GR" dirty="0"/>
              <a:t>Ποια πληροφορία έχουν «μεγαλύτερη» ανάγκη ο «ασθενής» και ο ιατρός προκειμένου να λάβουν την «σωστή» απόφαση σε σχέση με τ</a:t>
            </a:r>
            <a:r>
              <a:rPr lang="en-US" dirty="0"/>
              <a:t>o </a:t>
            </a:r>
            <a:r>
              <a:rPr lang="el-GR" dirty="0"/>
              <a:t>βαθμό λήψης προληπτικών μέτρων;</a:t>
            </a:r>
          </a:p>
        </p:txBody>
      </p:sp>
    </p:spTree>
    <p:extLst>
      <p:ext uri="{BB962C8B-B14F-4D97-AF65-F5344CB8AC3E}">
        <p14:creationId xmlns:p14="http://schemas.microsoft.com/office/powerpoint/2010/main" val="33445241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978"/>
            <a:ext cx="8229600" cy="728133"/>
          </a:xfrm>
        </p:spPr>
        <p:txBody>
          <a:bodyPr/>
          <a:lstStyle/>
          <a:p>
            <a:pPr marL="0" indent="0">
              <a:buNone/>
            </a:pPr>
            <a:r>
              <a:rPr lang="el-GR" dirty="0"/>
              <a:t>Σχετικός κίνδυνος (ΣΚ) - </a:t>
            </a:r>
            <a:r>
              <a:rPr lang="en-US" dirty="0"/>
              <a:t>Relative Risk  (RR)</a:t>
            </a:r>
            <a:r>
              <a:rPr lang="el-GR" dirty="0"/>
              <a:t> </a:t>
            </a:r>
          </a:p>
        </p:txBody>
      </p:sp>
      <p:graphicFrame>
        <p:nvGraphicFramePr>
          <p:cNvPr id="4" name="Table 3"/>
          <p:cNvGraphicFramePr>
            <a:graphicFrameLocks noGrp="1"/>
          </p:cNvGraphicFramePr>
          <p:nvPr>
            <p:extLst>
              <p:ext uri="{D42A27DB-BD31-4B8C-83A1-F6EECF244321}">
                <p14:modId xmlns:p14="http://schemas.microsoft.com/office/powerpoint/2010/main" val="3976498032"/>
              </p:ext>
            </p:extLst>
          </p:nvPr>
        </p:nvGraphicFramePr>
        <p:xfrm>
          <a:off x="155222" y="1121307"/>
          <a:ext cx="8861778" cy="5303520"/>
        </p:xfrm>
        <a:graphic>
          <a:graphicData uri="http://schemas.openxmlformats.org/drawingml/2006/table">
            <a:tbl>
              <a:tblPr firstRow="1" bandRow="1">
                <a:tableStyleId>{5C22544A-7EE6-4342-B048-85BDC9FD1C3A}</a:tableStyleId>
              </a:tblPr>
              <a:tblGrid>
                <a:gridCol w="1735667">
                  <a:extLst>
                    <a:ext uri="{9D8B030D-6E8A-4147-A177-3AD203B41FA5}">
                      <a16:colId xmlns:a16="http://schemas.microsoft.com/office/drawing/2014/main" val="20000"/>
                    </a:ext>
                  </a:extLst>
                </a:gridCol>
                <a:gridCol w="2441222">
                  <a:extLst>
                    <a:ext uri="{9D8B030D-6E8A-4147-A177-3AD203B41FA5}">
                      <a16:colId xmlns:a16="http://schemas.microsoft.com/office/drawing/2014/main" val="20001"/>
                    </a:ext>
                  </a:extLst>
                </a:gridCol>
                <a:gridCol w="2342444">
                  <a:extLst>
                    <a:ext uri="{9D8B030D-6E8A-4147-A177-3AD203B41FA5}">
                      <a16:colId xmlns:a16="http://schemas.microsoft.com/office/drawing/2014/main" val="20002"/>
                    </a:ext>
                  </a:extLst>
                </a:gridCol>
                <a:gridCol w="1121834">
                  <a:extLst>
                    <a:ext uri="{9D8B030D-6E8A-4147-A177-3AD203B41FA5}">
                      <a16:colId xmlns:a16="http://schemas.microsoft.com/office/drawing/2014/main" val="20003"/>
                    </a:ext>
                  </a:extLst>
                </a:gridCol>
                <a:gridCol w="1220611">
                  <a:extLst>
                    <a:ext uri="{9D8B030D-6E8A-4147-A177-3AD203B41FA5}">
                      <a16:colId xmlns:a16="http://schemas.microsoft.com/office/drawing/2014/main" val="20004"/>
                    </a:ext>
                  </a:extLst>
                </a:gridCol>
              </a:tblGrid>
              <a:tr h="370840">
                <a:tc>
                  <a:txBody>
                    <a:bodyPr/>
                    <a:lstStyle/>
                    <a:p>
                      <a:pPr algn="ctr"/>
                      <a:endParaRPr lang="en-US" dirty="0"/>
                    </a:p>
                  </a:txBody>
                  <a:tcPr/>
                </a:tc>
                <a:tc>
                  <a:txBody>
                    <a:bodyPr/>
                    <a:lstStyle/>
                    <a:p>
                      <a:pPr algn="ctr"/>
                      <a:r>
                        <a:rPr lang="el-GR" dirty="0"/>
                        <a:t>ΕΜΦΑΝΙΣΗ ΚΑΡΔΙΑΓΓΕΙΑΚΗΣ (ΚΑ) ΝΟΣΟΣ ΚΑΤΑ ΤΗ</a:t>
                      </a:r>
                    </a:p>
                    <a:p>
                      <a:pPr algn="ctr"/>
                      <a:r>
                        <a:rPr lang="el-GR" dirty="0"/>
                        <a:t>Δ</a:t>
                      </a:r>
                      <a:r>
                        <a:rPr lang="el-GR" baseline="0" dirty="0"/>
                        <a:t>ΙΆΡΚΕΙΑ ΤΗΣ ΠΑΡΑΚΟΛΟΥΘΗΣΗΣ </a:t>
                      </a:r>
                      <a:r>
                        <a:rPr lang="el-GR" dirty="0"/>
                        <a:t>- </a:t>
                      </a:r>
                      <a:r>
                        <a:rPr lang="el-GR" dirty="0">
                          <a:solidFill>
                            <a:srgbClr val="FF0000"/>
                          </a:solidFill>
                        </a:rPr>
                        <a:t>ΟΧΙ</a:t>
                      </a:r>
                      <a:endParaRPr lang="en-US" dirty="0">
                        <a:solidFill>
                          <a:srgbClr val="FF0000"/>
                        </a:solidFill>
                      </a:endParaRPr>
                    </a:p>
                  </a:txBody>
                  <a:tcPr/>
                </a:tc>
                <a:tc>
                  <a:txBody>
                    <a:bodyPr/>
                    <a:lstStyle/>
                    <a:p>
                      <a:pPr algn="ctr"/>
                      <a:r>
                        <a:rPr lang="el-GR" dirty="0"/>
                        <a:t>ΕΜΦΑΝΙΣΗ ΚΑΡΔΙΑΓΓΕΙΑΚΗΣ (ΚΑ) ΝΟΣΟΣ ΚΑΤΑ ΤΗ</a:t>
                      </a:r>
                    </a:p>
                    <a:p>
                      <a:pPr algn="ctr"/>
                      <a:r>
                        <a:rPr lang="el-GR" dirty="0"/>
                        <a:t>Δ</a:t>
                      </a:r>
                      <a:r>
                        <a:rPr lang="el-GR" baseline="0" dirty="0"/>
                        <a:t>ΙΆΡΚΕΙΑ ΤΗΣ ΠΑΡΑΚΟΛΟΥΘΗΣΗΣ - </a:t>
                      </a:r>
                      <a:r>
                        <a:rPr lang="el-GR" dirty="0">
                          <a:solidFill>
                            <a:srgbClr val="FF0000"/>
                          </a:solidFill>
                        </a:rPr>
                        <a:t>ΝΑΙ</a:t>
                      </a:r>
                      <a:endParaRPr lang="en-US" dirty="0">
                        <a:solidFill>
                          <a:srgbClr val="FF0000"/>
                        </a:solidFill>
                      </a:endParaRPr>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00"/>
                  </a:ext>
                </a:extLst>
              </a:tr>
              <a:tr h="370840">
                <a:tc>
                  <a:txBody>
                    <a:bodyPr/>
                    <a:lstStyle/>
                    <a:p>
                      <a:pPr algn="ctr"/>
                      <a:r>
                        <a:rPr lang="el-GR" b="1" dirty="0"/>
                        <a:t>ΠΑΡΟΥΣΙΑ</a:t>
                      </a:r>
                      <a:r>
                        <a:rPr lang="el-GR" b="1" baseline="0" dirty="0"/>
                        <a:t> </a:t>
                      </a:r>
                      <a:r>
                        <a:rPr lang="el-GR" b="1" dirty="0"/>
                        <a:t>ΥΠΕΡΤΑΣΗΣ ΚΑΤΑ ΤΗΝ ΕΝΑΡΞΗ ΤΗΣ ΜΕΛΕΤΗΣ</a:t>
                      </a:r>
                      <a:r>
                        <a:rPr lang="el-GR" b="1" baseline="0" dirty="0"/>
                        <a:t> - </a:t>
                      </a:r>
                      <a:r>
                        <a:rPr lang="el-GR" b="1" dirty="0">
                          <a:solidFill>
                            <a:srgbClr val="FF0000"/>
                          </a:solidFill>
                        </a:rPr>
                        <a:t>ΟΧΙ</a:t>
                      </a:r>
                      <a:endParaRPr lang="en-US" b="1" dirty="0">
                        <a:solidFill>
                          <a:srgbClr val="FF0000"/>
                        </a:solidFill>
                      </a:endParaRPr>
                    </a:p>
                  </a:txBody>
                  <a:tcPr/>
                </a:tc>
                <a:tc>
                  <a:txBody>
                    <a:bodyPr/>
                    <a:lstStyle/>
                    <a:p>
                      <a:pPr algn="ctr"/>
                      <a:endParaRPr lang="el-GR" dirty="0"/>
                    </a:p>
                    <a:p>
                      <a:pPr algn="ctr"/>
                      <a:r>
                        <a:rPr lang="el-GR" dirty="0"/>
                        <a:t>60</a:t>
                      </a:r>
                      <a:endParaRPr lang="en-US" dirty="0"/>
                    </a:p>
                  </a:txBody>
                  <a:tcPr/>
                </a:tc>
                <a:tc>
                  <a:txBody>
                    <a:bodyPr/>
                    <a:lstStyle/>
                    <a:p>
                      <a:pPr algn="ctr"/>
                      <a:endParaRPr lang="el-GR" dirty="0"/>
                    </a:p>
                    <a:p>
                      <a:pPr algn="ctr"/>
                      <a:r>
                        <a:rPr lang="el-GR" dirty="0"/>
                        <a:t>10</a:t>
                      </a:r>
                      <a:endParaRPr lang="en-US" dirty="0"/>
                    </a:p>
                  </a:txBody>
                  <a:tcPr/>
                </a:tc>
                <a:tc>
                  <a:txBody>
                    <a:bodyPr/>
                    <a:lstStyle/>
                    <a:p>
                      <a:pPr algn="ctr"/>
                      <a:endParaRPr lang="el-GR" dirty="0"/>
                    </a:p>
                    <a:p>
                      <a:pPr algn="ctr"/>
                      <a:r>
                        <a:rPr lang="el-GR" dirty="0"/>
                        <a:t>70</a:t>
                      </a:r>
                      <a:endParaRPr lang="en-US" dirty="0"/>
                    </a:p>
                  </a:txBody>
                  <a:tcPr/>
                </a:tc>
                <a:tc>
                  <a:txBody>
                    <a:bodyPr/>
                    <a:lstStyle/>
                    <a:p>
                      <a:pPr algn="ctr"/>
                      <a:endParaRPr lang="el-GR" dirty="0"/>
                    </a:p>
                    <a:p>
                      <a:pPr algn="ctr"/>
                      <a:r>
                        <a:rPr lang="el-GR" dirty="0"/>
                        <a:t>10/70=</a:t>
                      </a:r>
                    </a:p>
                    <a:p>
                      <a:pPr algn="ctr"/>
                      <a:r>
                        <a:rPr lang="el-GR" dirty="0"/>
                        <a:t>0,14 (14%)</a:t>
                      </a:r>
                      <a:endParaRPr lang="en-US" dirty="0"/>
                    </a:p>
                  </a:txBody>
                  <a:tcPr/>
                </a:tc>
                <a:extLst>
                  <a:ext uri="{0D108BD9-81ED-4DB2-BD59-A6C34878D82A}">
                    <a16:rowId xmlns:a16="http://schemas.microsoft.com/office/drawing/2014/main" val="10001"/>
                  </a:ext>
                </a:extLst>
              </a:tr>
              <a:tr h="370840">
                <a:tc>
                  <a:txBody>
                    <a:bodyPr/>
                    <a:lstStyle/>
                    <a:p>
                      <a:pPr algn="ctr"/>
                      <a:r>
                        <a:rPr lang="el-GR" b="1" dirty="0"/>
                        <a:t>ΠΑΡΟΥΣΙΑ</a:t>
                      </a:r>
                      <a:r>
                        <a:rPr lang="el-GR" b="1" baseline="0" dirty="0"/>
                        <a:t> </a:t>
                      </a:r>
                      <a:r>
                        <a:rPr lang="el-GR" b="1" dirty="0"/>
                        <a:t>ΥΠΕΡΤΑΣΗΣ ΚΑΤΑ ΤΗΝ ΕΝΑΡΞΗ ΤΗΣ ΜΕΛΕΤΗΣ</a:t>
                      </a:r>
                      <a:r>
                        <a:rPr lang="el-GR" b="1" baseline="0" dirty="0"/>
                        <a:t> - </a:t>
                      </a:r>
                      <a:r>
                        <a:rPr lang="el-GR" b="1" baseline="0" dirty="0">
                          <a:solidFill>
                            <a:srgbClr val="FF0000"/>
                          </a:solidFill>
                        </a:rPr>
                        <a:t>ΝΑΙ</a:t>
                      </a:r>
                      <a:endParaRPr lang="en-US" b="1" dirty="0">
                        <a:solidFill>
                          <a:srgbClr val="FF0000"/>
                        </a:solidFill>
                      </a:endParaRPr>
                    </a:p>
                  </a:txBody>
                  <a:tcPr/>
                </a:tc>
                <a:tc>
                  <a:txBody>
                    <a:bodyPr/>
                    <a:lstStyle/>
                    <a:p>
                      <a:pPr algn="ctr"/>
                      <a:endParaRPr lang="el-GR" dirty="0"/>
                    </a:p>
                    <a:p>
                      <a:pPr algn="ctr"/>
                      <a:r>
                        <a:rPr lang="el-GR" dirty="0"/>
                        <a:t>20</a:t>
                      </a:r>
                      <a:endParaRPr lang="en-US" dirty="0"/>
                    </a:p>
                  </a:txBody>
                  <a:tcPr/>
                </a:tc>
                <a:tc>
                  <a:txBody>
                    <a:bodyPr/>
                    <a:lstStyle/>
                    <a:p>
                      <a:pPr algn="ctr"/>
                      <a:endParaRPr lang="el-GR" dirty="0"/>
                    </a:p>
                    <a:p>
                      <a:pPr algn="ctr"/>
                      <a:r>
                        <a:rPr lang="el-GR" dirty="0"/>
                        <a:t>10</a:t>
                      </a:r>
                      <a:endParaRPr lang="en-US" dirty="0"/>
                    </a:p>
                  </a:txBody>
                  <a:tcPr/>
                </a:tc>
                <a:tc>
                  <a:txBody>
                    <a:bodyPr/>
                    <a:lstStyle/>
                    <a:p>
                      <a:pPr algn="ctr"/>
                      <a:endParaRPr lang="el-GR" dirty="0"/>
                    </a:p>
                    <a:p>
                      <a:pPr algn="ctr"/>
                      <a:r>
                        <a:rPr lang="el-GR" dirty="0"/>
                        <a:t>30</a:t>
                      </a:r>
                      <a:endParaRPr lang="en-US" dirty="0"/>
                    </a:p>
                  </a:txBody>
                  <a:tcPr/>
                </a:tc>
                <a:tc>
                  <a:txBody>
                    <a:bodyPr/>
                    <a:lstStyle/>
                    <a:p>
                      <a:pPr algn="ctr"/>
                      <a:endParaRPr lang="el-GR" dirty="0"/>
                    </a:p>
                    <a:p>
                      <a:pPr algn="ctr"/>
                      <a:r>
                        <a:rPr lang="el-GR" dirty="0"/>
                        <a:t>10/30=</a:t>
                      </a:r>
                    </a:p>
                    <a:p>
                      <a:pPr algn="ctr"/>
                      <a:r>
                        <a:rPr lang="el-GR" dirty="0"/>
                        <a:t>0,33 (33%)</a:t>
                      </a:r>
                      <a:endParaRPr lang="en-US" dirty="0"/>
                    </a:p>
                  </a:txBody>
                  <a:tcPr/>
                </a:tc>
                <a:extLst>
                  <a:ext uri="{0D108BD9-81ED-4DB2-BD59-A6C34878D82A}">
                    <a16:rowId xmlns:a16="http://schemas.microsoft.com/office/drawing/2014/main" val="10002"/>
                  </a:ext>
                </a:extLst>
              </a:tr>
              <a:tr h="370840">
                <a:tc>
                  <a:txBody>
                    <a:bodyPr/>
                    <a:lstStyle/>
                    <a:p>
                      <a:pPr algn="ctr"/>
                      <a:endParaRPr lang="en-US" dirty="0"/>
                    </a:p>
                  </a:txBody>
                  <a:tcPr/>
                </a:tc>
                <a:tc>
                  <a:txBody>
                    <a:bodyPr/>
                    <a:lstStyle/>
                    <a:p>
                      <a:pPr algn="ctr"/>
                      <a:r>
                        <a:rPr lang="el-GR" dirty="0"/>
                        <a:t>80</a:t>
                      </a:r>
                      <a:endParaRPr lang="en-US" dirty="0"/>
                    </a:p>
                  </a:txBody>
                  <a:tcPr/>
                </a:tc>
                <a:tc>
                  <a:txBody>
                    <a:bodyPr/>
                    <a:lstStyle/>
                    <a:p>
                      <a:pPr algn="ctr"/>
                      <a:r>
                        <a:rPr lang="el-GR" dirty="0"/>
                        <a:t>20</a:t>
                      </a:r>
                      <a:endParaRPr lang="en-US" dirty="0"/>
                    </a:p>
                  </a:txBody>
                  <a:tcPr/>
                </a:tc>
                <a:tc>
                  <a:txBody>
                    <a:bodyPr/>
                    <a:lstStyle/>
                    <a:p>
                      <a:pPr algn="ctr"/>
                      <a:r>
                        <a:rPr lang="el-GR" dirty="0"/>
                        <a:t>100</a:t>
                      </a:r>
                      <a:endParaRPr lang="en-US" dirty="0"/>
                    </a:p>
                  </a:txBody>
                  <a:tcPr/>
                </a:tc>
                <a:tc>
                  <a:txBody>
                    <a:bodyPr/>
                    <a:lstStyle/>
                    <a:p>
                      <a:pPr algn="ctr"/>
                      <a:r>
                        <a:rPr lang="el-GR" b="1" dirty="0">
                          <a:solidFill>
                            <a:srgbClr val="FF0000"/>
                          </a:solidFill>
                        </a:rPr>
                        <a:t>0,19 </a:t>
                      </a:r>
                      <a:r>
                        <a:rPr lang="el-GR" b="1" baseline="0" dirty="0">
                          <a:solidFill>
                            <a:srgbClr val="FF0000"/>
                          </a:solidFill>
                        </a:rPr>
                        <a:t>(19%)</a:t>
                      </a:r>
                    </a:p>
                    <a:p>
                      <a:pPr algn="ctr"/>
                      <a:endParaRPr lang="en-US" b="1" dirty="0">
                        <a:solidFill>
                          <a:srgbClr val="FF0000"/>
                        </a:solidFill>
                      </a:endParaRPr>
                    </a:p>
                  </a:txBody>
                  <a:tcPr/>
                </a:tc>
                <a:extLst>
                  <a:ext uri="{0D108BD9-81ED-4DB2-BD59-A6C34878D82A}">
                    <a16:rowId xmlns:a16="http://schemas.microsoft.com/office/drawing/2014/main" val="10003"/>
                  </a:ext>
                </a:extLst>
              </a:tr>
            </a:tbl>
          </a:graphicData>
        </a:graphic>
      </p:graphicFrame>
      <p:sp>
        <p:nvSpPr>
          <p:cNvPr id="5" name="TextBox 4"/>
          <p:cNvSpPr txBox="1"/>
          <p:nvPr/>
        </p:nvSpPr>
        <p:spPr>
          <a:xfrm>
            <a:off x="5940777" y="6137000"/>
            <a:ext cx="3076213" cy="369332"/>
          </a:xfrm>
          <a:prstGeom prst="rect">
            <a:avLst/>
          </a:prstGeom>
          <a:solidFill>
            <a:srgbClr val="FF0000"/>
          </a:solidFill>
        </p:spPr>
        <p:txBody>
          <a:bodyPr wrap="square" rtlCol="0">
            <a:spAutoFit/>
          </a:bodyPr>
          <a:lstStyle/>
          <a:p>
            <a:pPr algn="r"/>
            <a:r>
              <a:rPr lang="el-GR" dirty="0">
                <a:solidFill>
                  <a:schemeClr val="bg1"/>
                </a:solidFill>
              </a:rPr>
              <a:t>Διαφορά απόλυτου κινδύνου</a:t>
            </a:r>
            <a:endParaRPr lang="en-US" dirty="0">
              <a:solidFill>
                <a:schemeClr val="bg1"/>
              </a:solidFill>
            </a:endParaRPr>
          </a:p>
        </p:txBody>
      </p:sp>
    </p:spTree>
    <p:extLst>
      <p:ext uri="{BB962C8B-B14F-4D97-AF65-F5344CB8AC3E}">
        <p14:creationId xmlns:p14="http://schemas.microsoft.com/office/powerpoint/2010/main" val="35810218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978"/>
            <a:ext cx="8229600" cy="728133"/>
          </a:xfrm>
        </p:spPr>
        <p:txBody>
          <a:bodyPr/>
          <a:lstStyle/>
          <a:p>
            <a:pPr marL="0" indent="0">
              <a:buNone/>
            </a:pPr>
            <a:r>
              <a:rPr lang="el-GR" dirty="0"/>
              <a:t>Σχετικός κίνδυνος (ΣΚ) - </a:t>
            </a:r>
            <a:r>
              <a:rPr lang="en-US" dirty="0"/>
              <a:t>Relative Risk  (RR)</a:t>
            </a:r>
            <a:r>
              <a:rPr lang="el-GR" dirty="0"/>
              <a:t> </a:t>
            </a:r>
          </a:p>
        </p:txBody>
      </p:sp>
      <p:graphicFrame>
        <p:nvGraphicFramePr>
          <p:cNvPr id="4" name="Table 3"/>
          <p:cNvGraphicFramePr>
            <a:graphicFrameLocks noGrp="1"/>
          </p:cNvGraphicFramePr>
          <p:nvPr>
            <p:extLst>
              <p:ext uri="{D42A27DB-BD31-4B8C-83A1-F6EECF244321}">
                <p14:modId xmlns:p14="http://schemas.microsoft.com/office/powerpoint/2010/main" val="3275774691"/>
              </p:ext>
            </p:extLst>
          </p:nvPr>
        </p:nvGraphicFramePr>
        <p:xfrm>
          <a:off x="155222" y="1121307"/>
          <a:ext cx="8861778" cy="5303520"/>
        </p:xfrm>
        <a:graphic>
          <a:graphicData uri="http://schemas.openxmlformats.org/drawingml/2006/table">
            <a:tbl>
              <a:tblPr firstRow="1" bandRow="1">
                <a:tableStyleId>{5C22544A-7EE6-4342-B048-85BDC9FD1C3A}</a:tableStyleId>
              </a:tblPr>
              <a:tblGrid>
                <a:gridCol w="1735667">
                  <a:extLst>
                    <a:ext uri="{9D8B030D-6E8A-4147-A177-3AD203B41FA5}">
                      <a16:colId xmlns:a16="http://schemas.microsoft.com/office/drawing/2014/main" val="20000"/>
                    </a:ext>
                  </a:extLst>
                </a:gridCol>
                <a:gridCol w="2441222">
                  <a:extLst>
                    <a:ext uri="{9D8B030D-6E8A-4147-A177-3AD203B41FA5}">
                      <a16:colId xmlns:a16="http://schemas.microsoft.com/office/drawing/2014/main" val="20001"/>
                    </a:ext>
                  </a:extLst>
                </a:gridCol>
                <a:gridCol w="2342444">
                  <a:extLst>
                    <a:ext uri="{9D8B030D-6E8A-4147-A177-3AD203B41FA5}">
                      <a16:colId xmlns:a16="http://schemas.microsoft.com/office/drawing/2014/main" val="20002"/>
                    </a:ext>
                  </a:extLst>
                </a:gridCol>
                <a:gridCol w="1121834">
                  <a:extLst>
                    <a:ext uri="{9D8B030D-6E8A-4147-A177-3AD203B41FA5}">
                      <a16:colId xmlns:a16="http://schemas.microsoft.com/office/drawing/2014/main" val="20003"/>
                    </a:ext>
                  </a:extLst>
                </a:gridCol>
                <a:gridCol w="1220611">
                  <a:extLst>
                    <a:ext uri="{9D8B030D-6E8A-4147-A177-3AD203B41FA5}">
                      <a16:colId xmlns:a16="http://schemas.microsoft.com/office/drawing/2014/main" val="20004"/>
                    </a:ext>
                  </a:extLst>
                </a:gridCol>
              </a:tblGrid>
              <a:tr h="370840">
                <a:tc>
                  <a:txBody>
                    <a:bodyPr/>
                    <a:lstStyle/>
                    <a:p>
                      <a:pPr algn="ctr"/>
                      <a:endParaRPr lang="en-US" dirty="0"/>
                    </a:p>
                  </a:txBody>
                  <a:tcPr/>
                </a:tc>
                <a:tc>
                  <a:txBody>
                    <a:bodyPr/>
                    <a:lstStyle/>
                    <a:p>
                      <a:pPr algn="ctr"/>
                      <a:r>
                        <a:rPr lang="el-GR" dirty="0"/>
                        <a:t>ΕΜΦΑΝΙΣΗ ΚΑΡΔΙΑΓΓΕΙΑΚΗΣ (ΚΑ) ΝΟΣΟΣ ΚΑΤΑ ΤΗ</a:t>
                      </a:r>
                    </a:p>
                    <a:p>
                      <a:pPr algn="ctr"/>
                      <a:r>
                        <a:rPr lang="el-GR" dirty="0"/>
                        <a:t>Δ</a:t>
                      </a:r>
                      <a:r>
                        <a:rPr lang="el-GR" baseline="0" dirty="0"/>
                        <a:t>ΙΆΡΚΕΙΑ ΤΗΣ ΠΑΡΑΚΟΛΟΥΘΗΣΗΣ </a:t>
                      </a:r>
                      <a:r>
                        <a:rPr lang="el-GR" dirty="0"/>
                        <a:t>- </a:t>
                      </a:r>
                      <a:r>
                        <a:rPr lang="el-GR" dirty="0">
                          <a:solidFill>
                            <a:srgbClr val="FF0000"/>
                          </a:solidFill>
                        </a:rPr>
                        <a:t>ΟΧΙ</a:t>
                      </a:r>
                      <a:endParaRPr lang="en-US" dirty="0">
                        <a:solidFill>
                          <a:srgbClr val="FF0000"/>
                        </a:solidFill>
                      </a:endParaRPr>
                    </a:p>
                  </a:txBody>
                  <a:tcPr/>
                </a:tc>
                <a:tc>
                  <a:txBody>
                    <a:bodyPr/>
                    <a:lstStyle/>
                    <a:p>
                      <a:pPr algn="ctr"/>
                      <a:r>
                        <a:rPr lang="el-GR" dirty="0"/>
                        <a:t>ΕΜΦΑΝΙΣΗ ΚΑΡΔΙΑΓΓΕΙΑΚΗΣ (ΚΑ) ΝΟΣΟΣ ΚΑΤΑ ΤΗ</a:t>
                      </a:r>
                    </a:p>
                    <a:p>
                      <a:pPr algn="ctr"/>
                      <a:r>
                        <a:rPr lang="el-GR" dirty="0"/>
                        <a:t>Δ</a:t>
                      </a:r>
                      <a:r>
                        <a:rPr lang="el-GR" baseline="0" dirty="0"/>
                        <a:t>ΙΆΡΚΕΙΑ ΤΗΣ ΠΑΡΑΚΟΛΟΥΘΗΣΗΣ - </a:t>
                      </a:r>
                      <a:r>
                        <a:rPr lang="el-GR" dirty="0">
                          <a:solidFill>
                            <a:srgbClr val="FF0000"/>
                          </a:solidFill>
                        </a:rPr>
                        <a:t>ΝΑΙ</a:t>
                      </a:r>
                      <a:endParaRPr lang="en-US" dirty="0">
                        <a:solidFill>
                          <a:srgbClr val="FF0000"/>
                        </a:solidFill>
                      </a:endParaRPr>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00"/>
                  </a:ext>
                </a:extLst>
              </a:tr>
              <a:tr h="370840">
                <a:tc>
                  <a:txBody>
                    <a:bodyPr/>
                    <a:lstStyle/>
                    <a:p>
                      <a:pPr algn="ctr"/>
                      <a:r>
                        <a:rPr lang="el-GR" b="1" dirty="0"/>
                        <a:t>ΠΑΡΟΥΣΙΑ</a:t>
                      </a:r>
                      <a:r>
                        <a:rPr lang="el-GR" b="1" baseline="0" dirty="0"/>
                        <a:t> </a:t>
                      </a:r>
                      <a:r>
                        <a:rPr lang="el-GR" b="1" dirty="0"/>
                        <a:t>ΥΠΕΡΤΑΣΗΣ ΚΑΤΑ ΤΗΝ ΕΝΑΡΞΗ ΤΗΣ ΜΕΛΕΤΗΣ</a:t>
                      </a:r>
                      <a:r>
                        <a:rPr lang="el-GR" b="1" baseline="0" dirty="0"/>
                        <a:t> - </a:t>
                      </a:r>
                      <a:r>
                        <a:rPr lang="el-GR" b="1" dirty="0">
                          <a:solidFill>
                            <a:srgbClr val="FF0000"/>
                          </a:solidFill>
                        </a:rPr>
                        <a:t>ΟΧΙ</a:t>
                      </a:r>
                      <a:endParaRPr lang="en-US" b="1" dirty="0">
                        <a:solidFill>
                          <a:srgbClr val="FF0000"/>
                        </a:solidFill>
                      </a:endParaRPr>
                    </a:p>
                  </a:txBody>
                  <a:tcPr/>
                </a:tc>
                <a:tc>
                  <a:txBody>
                    <a:bodyPr/>
                    <a:lstStyle/>
                    <a:p>
                      <a:pPr algn="ctr"/>
                      <a:endParaRPr lang="el-GR" dirty="0"/>
                    </a:p>
                    <a:p>
                      <a:pPr algn="ctr"/>
                      <a:r>
                        <a:rPr lang="el-GR" dirty="0"/>
                        <a:t>60</a:t>
                      </a:r>
                      <a:endParaRPr lang="en-US" dirty="0"/>
                    </a:p>
                  </a:txBody>
                  <a:tcPr/>
                </a:tc>
                <a:tc>
                  <a:txBody>
                    <a:bodyPr/>
                    <a:lstStyle/>
                    <a:p>
                      <a:pPr algn="ctr"/>
                      <a:endParaRPr lang="el-GR" dirty="0"/>
                    </a:p>
                    <a:p>
                      <a:pPr algn="ctr"/>
                      <a:r>
                        <a:rPr lang="el-GR" dirty="0"/>
                        <a:t>10</a:t>
                      </a:r>
                      <a:endParaRPr lang="en-US" dirty="0"/>
                    </a:p>
                  </a:txBody>
                  <a:tcPr/>
                </a:tc>
                <a:tc>
                  <a:txBody>
                    <a:bodyPr/>
                    <a:lstStyle/>
                    <a:p>
                      <a:pPr algn="ctr"/>
                      <a:endParaRPr lang="el-GR" dirty="0"/>
                    </a:p>
                    <a:p>
                      <a:pPr algn="ctr"/>
                      <a:r>
                        <a:rPr lang="el-GR" dirty="0"/>
                        <a:t>70</a:t>
                      </a:r>
                      <a:endParaRPr lang="en-US" dirty="0"/>
                    </a:p>
                  </a:txBody>
                  <a:tcPr/>
                </a:tc>
                <a:tc>
                  <a:txBody>
                    <a:bodyPr/>
                    <a:lstStyle/>
                    <a:p>
                      <a:pPr algn="ctr"/>
                      <a:endParaRPr lang="el-GR" dirty="0"/>
                    </a:p>
                    <a:p>
                      <a:pPr algn="ctr"/>
                      <a:r>
                        <a:rPr lang="el-GR" dirty="0"/>
                        <a:t>10/70=</a:t>
                      </a:r>
                    </a:p>
                    <a:p>
                      <a:pPr algn="ctr"/>
                      <a:r>
                        <a:rPr lang="el-GR" dirty="0"/>
                        <a:t>0,14 (14%)</a:t>
                      </a:r>
                      <a:endParaRPr lang="en-US" dirty="0"/>
                    </a:p>
                  </a:txBody>
                  <a:tcPr/>
                </a:tc>
                <a:extLst>
                  <a:ext uri="{0D108BD9-81ED-4DB2-BD59-A6C34878D82A}">
                    <a16:rowId xmlns:a16="http://schemas.microsoft.com/office/drawing/2014/main" val="10001"/>
                  </a:ext>
                </a:extLst>
              </a:tr>
              <a:tr h="370840">
                <a:tc>
                  <a:txBody>
                    <a:bodyPr/>
                    <a:lstStyle/>
                    <a:p>
                      <a:pPr algn="ctr"/>
                      <a:r>
                        <a:rPr lang="el-GR" b="1" dirty="0"/>
                        <a:t>ΠΑΡΟΥΣΙΑ</a:t>
                      </a:r>
                      <a:r>
                        <a:rPr lang="el-GR" b="1" baseline="0" dirty="0"/>
                        <a:t> </a:t>
                      </a:r>
                      <a:r>
                        <a:rPr lang="el-GR" b="1" dirty="0"/>
                        <a:t>ΥΠΕΡΤΑΣΗΣ ΚΑΤΑ ΤΗΝ ΕΝΑΡΞΗ ΤΗΣ ΜΕΛΕΤΗΣ</a:t>
                      </a:r>
                      <a:r>
                        <a:rPr lang="el-GR" b="1" baseline="0" dirty="0"/>
                        <a:t> - </a:t>
                      </a:r>
                      <a:r>
                        <a:rPr lang="el-GR" b="1" baseline="0" dirty="0">
                          <a:solidFill>
                            <a:srgbClr val="FF0000"/>
                          </a:solidFill>
                        </a:rPr>
                        <a:t>ΝΑΙ</a:t>
                      </a:r>
                      <a:endParaRPr lang="en-US" b="1" dirty="0">
                        <a:solidFill>
                          <a:srgbClr val="FF0000"/>
                        </a:solidFill>
                      </a:endParaRPr>
                    </a:p>
                  </a:txBody>
                  <a:tcPr/>
                </a:tc>
                <a:tc>
                  <a:txBody>
                    <a:bodyPr/>
                    <a:lstStyle/>
                    <a:p>
                      <a:pPr algn="ctr"/>
                      <a:endParaRPr lang="el-GR" dirty="0"/>
                    </a:p>
                    <a:p>
                      <a:pPr algn="ctr"/>
                      <a:r>
                        <a:rPr lang="el-GR" dirty="0"/>
                        <a:t>20</a:t>
                      </a:r>
                      <a:endParaRPr lang="en-US" dirty="0"/>
                    </a:p>
                  </a:txBody>
                  <a:tcPr/>
                </a:tc>
                <a:tc>
                  <a:txBody>
                    <a:bodyPr/>
                    <a:lstStyle/>
                    <a:p>
                      <a:pPr algn="ctr"/>
                      <a:endParaRPr lang="el-GR" dirty="0"/>
                    </a:p>
                    <a:p>
                      <a:pPr algn="ctr"/>
                      <a:r>
                        <a:rPr lang="el-GR" dirty="0"/>
                        <a:t>10</a:t>
                      </a:r>
                      <a:endParaRPr lang="en-US" dirty="0"/>
                    </a:p>
                  </a:txBody>
                  <a:tcPr/>
                </a:tc>
                <a:tc>
                  <a:txBody>
                    <a:bodyPr/>
                    <a:lstStyle/>
                    <a:p>
                      <a:pPr algn="ctr"/>
                      <a:endParaRPr lang="el-GR" dirty="0"/>
                    </a:p>
                    <a:p>
                      <a:pPr algn="ctr"/>
                      <a:r>
                        <a:rPr lang="el-GR" dirty="0"/>
                        <a:t>30</a:t>
                      </a:r>
                      <a:endParaRPr lang="en-US" dirty="0"/>
                    </a:p>
                  </a:txBody>
                  <a:tcPr/>
                </a:tc>
                <a:tc>
                  <a:txBody>
                    <a:bodyPr/>
                    <a:lstStyle/>
                    <a:p>
                      <a:pPr algn="ctr"/>
                      <a:endParaRPr lang="el-GR" dirty="0"/>
                    </a:p>
                    <a:p>
                      <a:pPr algn="ctr"/>
                      <a:r>
                        <a:rPr lang="el-GR" dirty="0"/>
                        <a:t>10/30=</a:t>
                      </a:r>
                    </a:p>
                    <a:p>
                      <a:pPr algn="ctr"/>
                      <a:r>
                        <a:rPr lang="el-GR" dirty="0"/>
                        <a:t>0,33 (33%)</a:t>
                      </a:r>
                      <a:endParaRPr lang="en-US" dirty="0"/>
                    </a:p>
                  </a:txBody>
                  <a:tcPr/>
                </a:tc>
                <a:extLst>
                  <a:ext uri="{0D108BD9-81ED-4DB2-BD59-A6C34878D82A}">
                    <a16:rowId xmlns:a16="http://schemas.microsoft.com/office/drawing/2014/main" val="10002"/>
                  </a:ext>
                </a:extLst>
              </a:tr>
              <a:tr h="370840">
                <a:tc>
                  <a:txBody>
                    <a:bodyPr/>
                    <a:lstStyle/>
                    <a:p>
                      <a:pPr algn="ctr"/>
                      <a:endParaRPr lang="en-US" dirty="0"/>
                    </a:p>
                  </a:txBody>
                  <a:tcPr/>
                </a:tc>
                <a:tc>
                  <a:txBody>
                    <a:bodyPr/>
                    <a:lstStyle/>
                    <a:p>
                      <a:pPr algn="ctr"/>
                      <a:r>
                        <a:rPr lang="el-GR" dirty="0"/>
                        <a:t>80</a:t>
                      </a:r>
                      <a:endParaRPr lang="en-US" dirty="0"/>
                    </a:p>
                  </a:txBody>
                  <a:tcPr/>
                </a:tc>
                <a:tc>
                  <a:txBody>
                    <a:bodyPr/>
                    <a:lstStyle/>
                    <a:p>
                      <a:pPr algn="ctr"/>
                      <a:r>
                        <a:rPr lang="el-GR" dirty="0"/>
                        <a:t>20</a:t>
                      </a:r>
                      <a:endParaRPr lang="en-US" dirty="0"/>
                    </a:p>
                  </a:txBody>
                  <a:tcPr/>
                </a:tc>
                <a:tc>
                  <a:txBody>
                    <a:bodyPr/>
                    <a:lstStyle/>
                    <a:p>
                      <a:pPr algn="ctr"/>
                      <a:r>
                        <a:rPr lang="el-GR" dirty="0"/>
                        <a:t>100</a:t>
                      </a:r>
                      <a:endParaRPr lang="en-US" dirty="0"/>
                    </a:p>
                  </a:txBody>
                  <a:tcPr/>
                </a:tc>
                <a:tc>
                  <a:txBody>
                    <a:bodyPr/>
                    <a:lstStyle/>
                    <a:p>
                      <a:pPr algn="ctr"/>
                      <a:r>
                        <a:rPr lang="el-GR" b="1" dirty="0">
                          <a:solidFill>
                            <a:srgbClr val="FF0000"/>
                          </a:solidFill>
                        </a:rPr>
                        <a:t>0,19 </a:t>
                      </a:r>
                      <a:r>
                        <a:rPr lang="el-GR" b="1" baseline="0" dirty="0">
                          <a:solidFill>
                            <a:srgbClr val="FF0000"/>
                          </a:solidFill>
                        </a:rPr>
                        <a:t>(19%)</a:t>
                      </a:r>
                    </a:p>
                    <a:p>
                      <a:pPr algn="ctr"/>
                      <a:endParaRPr lang="en-US" b="1" dirty="0">
                        <a:solidFill>
                          <a:srgbClr val="FF0000"/>
                        </a:solidFill>
                      </a:endParaRPr>
                    </a:p>
                  </a:txBody>
                  <a:tcPr/>
                </a:tc>
                <a:extLst>
                  <a:ext uri="{0D108BD9-81ED-4DB2-BD59-A6C34878D82A}">
                    <a16:rowId xmlns:a16="http://schemas.microsoft.com/office/drawing/2014/main" val="10003"/>
                  </a:ext>
                </a:extLst>
              </a:tr>
            </a:tbl>
          </a:graphicData>
        </a:graphic>
      </p:graphicFrame>
      <p:sp>
        <p:nvSpPr>
          <p:cNvPr id="5" name="TextBox 4"/>
          <p:cNvSpPr txBox="1"/>
          <p:nvPr/>
        </p:nvSpPr>
        <p:spPr>
          <a:xfrm>
            <a:off x="5940777" y="6137000"/>
            <a:ext cx="3076213" cy="369332"/>
          </a:xfrm>
          <a:prstGeom prst="rect">
            <a:avLst/>
          </a:prstGeom>
          <a:solidFill>
            <a:srgbClr val="FF0000"/>
          </a:solidFill>
        </p:spPr>
        <p:txBody>
          <a:bodyPr wrap="square" rtlCol="0">
            <a:spAutoFit/>
          </a:bodyPr>
          <a:lstStyle/>
          <a:p>
            <a:pPr algn="r"/>
            <a:r>
              <a:rPr lang="el-GR" dirty="0">
                <a:solidFill>
                  <a:schemeClr val="bg1"/>
                </a:solidFill>
              </a:rPr>
              <a:t>Διαφορά απόλυτου κινδύνου</a:t>
            </a:r>
            <a:endParaRPr lang="en-US" dirty="0">
              <a:solidFill>
                <a:schemeClr val="bg1"/>
              </a:solidFill>
            </a:endParaRPr>
          </a:p>
        </p:txBody>
      </p:sp>
      <p:sp>
        <p:nvSpPr>
          <p:cNvPr id="6" name="TextBox 5"/>
          <p:cNvSpPr txBox="1"/>
          <p:nvPr/>
        </p:nvSpPr>
        <p:spPr>
          <a:xfrm>
            <a:off x="5937956" y="6501065"/>
            <a:ext cx="3076213" cy="369332"/>
          </a:xfrm>
          <a:prstGeom prst="rect">
            <a:avLst/>
          </a:prstGeom>
          <a:solidFill>
            <a:srgbClr val="FF0000"/>
          </a:solidFill>
        </p:spPr>
        <p:txBody>
          <a:bodyPr wrap="square" rtlCol="0">
            <a:spAutoFit/>
          </a:bodyPr>
          <a:lstStyle/>
          <a:p>
            <a:pPr algn="r"/>
            <a:r>
              <a:rPr lang="el-GR" dirty="0">
                <a:solidFill>
                  <a:schemeClr val="bg1"/>
                </a:solidFill>
              </a:rPr>
              <a:t>Απόλυτη μείωση κινδύνου</a:t>
            </a:r>
            <a:endParaRPr lang="en-US" dirty="0">
              <a:solidFill>
                <a:schemeClr val="bg1"/>
              </a:solidFill>
            </a:endParaRPr>
          </a:p>
        </p:txBody>
      </p:sp>
    </p:spTree>
    <p:extLst>
      <p:ext uri="{BB962C8B-B14F-4D97-AF65-F5344CB8AC3E}">
        <p14:creationId xmlns:p14="http://schemas.microsoft.com/office/powerpoint/2010/main" val="25824807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9778" y="1663778"/>
            <a:ext cx="7478890" cy="3970318"/>
          </a:xfrm>
          <a:prstGeom prst="rect">
            <a:avLst/>
          </a:prstGeom>
          <a:noFill/>
        </p:spPr>
        <p:txBody>
          <a:bodyPr wrap="square" rtlCol="0">
            <a:spAutoFit/>
          </a:bodyPr>
          <a:lstStyle/>
          <a:p>
            <a:r>
              <a:rPr lang="el-GR" sz="2800" dirty="0"/>
              <a:t>Διαφορά απόλυτου κινδύνου</a:t>
            </a:r>
          </a:p>
          <a:p>
            <a:endParaRPr lang="el-GR" sz="2800" dirty="0"/>
          </a:p>
          <a:p>
            <a:r>
              <a:rPr lang="el-GR" sz="2800" dirty="0"/>
              <a:t>Απόλυτη μείωση κινδύνου</a:t>
            </a:r>
          </a:p>
          <a:p>
            <a:endParaRPr lang="el-GR" sz="2800" dirty="0"/>
          </a:p>
          <a:p>
            <a:r>
              <a:rPr lang="el-GR" sz="2800" dirty="0"/>
              <a:t>Αριθμός ατόμων που χρειάζεται να θεραπευθεί = 1 / «Απόλυτη μείωση κινδύνου»</a:t>
            </a:r>
          </a:p>
          <a:p>
            <a:endParaRPr lang="el-GR" sz="2800" dirty="0"/>
          </a:p>
          <a:p>
            <a:endParaRPr lang="el-GR" sz="2800" dirty="0"/>
          </a:p>
          <a:p>
            <a:endParaRPr lang="en-US" sz="2800" dirty="0"/>
          </a:p>
        </p:txBody>
      </p:sp>
    </p:spTree>
    <p:extLst>
      <p:ext uri="{BB962C8B-B14F-4D97-AF65-F5344CB8AC3E}">
        <p14:creationId xmlns:p14="http://schemas.microsoft.com/office/powerpoint/2010/main" val="41040559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8940"/>
            <a:ext cx="7772400" cy="1470025"/>
          </a:xfrm>
        </p:spPr>
        <p:txBody>
          <a:bodyPr>
            <a:normAutofit/>
          </a:bodyPr>
          <a:lstStyle/>
          <a:p>
            <a:r>
              <a:rPr lang="en-US" sz="2800" b="1" dirty="0">
                <a:solidFill>
                  <a:schemeClr val="tx1"/>
                </a:solidFill>
              </a:rPr>
              <a:t>Εκτίμηση Κινδύνου </a:t>
            </a:r>
            <a:r>
              <a:rPr lang="en-US" sz="2800" b="1" dirty="0" err="1">
                <a:solidFill>
                  <a:schemeClr val="tx1"/>
                </a:solidFill>
              </a:rPr>
              <a:t>Κ</a:t>
            </a:r>
            <a:r>
              <a:rPr lang="en-US" sz="2800" b="1" dirty="0">
                <a:solidFill>
                  <a:schemeClr val="tx1"/>
                </a:solidFill>
              </a:rPr>
              <a:t>α</a:t>
            </a:r>
            <a:r>
              <a:rPr lang="en-US" sz="2800" b="1" dirty="0" err="1">
                <a:solidFill>
                  <a:schemeClr val="tx1"/>
                </a:solidFill>
              </a:rPr>
              <a:t>ρδι</a:t>
            </a:r>
            <a:r>
              <a:rPr lang="en-US" sz="2800" b="1" dirty="0">
                <a:solidFill>
                  <a:schemeClr val="tx1"/>
                </a:solidFill>
              </a:rPr>
              <a:t>αγγεια</a:t>
            </a:r>
            <a:r>
              <a:rPr lang="en-US" sz="2800" b="1" dirty="0" err="1">
                <a:solidFill>
                  <a:schemeClr val="tx1"/>
                </a:solidFill>
              </a:rPr>
              <a:t>κών</a:t>
            </a:r>
            <a:r>
              <a:rPr lang="en-US" sz="2800" b="1" dirty="0">
                <a:solidFill>
                  <a:schemeClr val="tx1"/>
                </a:solidFill>
              </a:rPr>
              <a:t> </a:t>
            </a:r>
            <a:r>
              <a:rPr lang="en-US" sz="2800" b="1" dirty="0" err="1">
                <a:solidFill>
                  <a:schemeClr val="tx1"/>
                </a:solidFill>
              </a:rPr>
              <a:t>Νοσημάτων</a:t>
            </a:r>
            <a:br>
              <a:rPr lang="en-US" sz="2800" dirty="0">
                <a:solidFill>
                  <a:schemeClr val="tx1"/>
                </a:solidFill>
              </a:rPr>
            </a:br>
            <a:endParaRPr lang="en-US" sz="2800" dirty="0"/>
          </a:p>
        </p:txBody>
      </p:sp>
      <p:sp>
        <p:nvSpPr>
          <p:cNvPr id="4" name="Subtitle 3"/>
          <p:cNvSpPr>
            <a:spLocks noGrp="1"/>
          </p:cNvSpPr>
          <p:nvPr>
            <p:ph type="subTitle" idx="1"/>
          </p:nvPr>
        </p:nvSpPr>
        <p:spPr/>
        <p:txBody>
          <a:bodyPr/>
          <a:lstStyle/>
          <a:p>
            <a:endParaRPr lang="en-US"/>
          </a:p>
        </p:txBody>
      </p:sp>
      <p:sp>
        <p:nvSpPr>
          <p:cNvPr id="5" name="Subtitle 2"/>
          <p:cNvSpPr txBox="1">
            <a:spLocks/>
          </p:cNvSpPr>
          <p:nvPr/>
        </p:nvSpPr>
        <p:spPr>
          <a:xfrm>
            <a:off x="774700" y="1249145"/>
            <a:ext cx="7585038" cy="5608855"/>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gn="l">
              <a:buFont typeface="Arial"/>
              <a:buChar char="•"/>
            </a:pPr>
            <a:r>
              <a:rPr lang="en-US" sz="1700" dirty="0" err="1">
                <a:solidFill>
                  <a:schemeClr val="tx1"/>
                </a:solidFill>
              </a:rPr>
              <a:t>Κ</a:t>
            </a:r>
            <a:r>
              <a:rPr lang="en-US" sz="1700" dirty="0">
                <a:solidFill>
                  <a:schemeClr val="tx1"/>
                </a:solidFill>
              </a:rPr>
              <a:t>αρδιαγγειακά νοσήμα</a:t>
            </a:r>
            <a:r>
              <a:rPr lang="en-US" sz="1700" dirty="0" err="1">
                <a:solidFill>
                  <a:schemeClr val="tx1"/>
                </a:solidFill>
              </a:rPr>
              <a:t>τ</a:t>
            </a:r>
            <a:r>
              <a:rPr lang="en-US" sz="1700" dirty="0">
                <a:solidFill>
                  <a:schemeClr val="tx1"/>
                </a:solidFill>
              </a:rPr>
              <a:t>α: </a:t>
            </a:r>
            <a:r>
              <a:rPr lang="en-US" sz="1700" dirty="0" err="1">
                <a:solidFill>
                  <a:schemeClr val="tx1"/>
                </a:solidFill>
              </a:rPr>
              <a:t>ορισμός</a:t>
            </a:r>
            <a:r>
              <a:rPr lang="en-US" sz="1700" dirty="0">
                <a:solidFill>
                  <a:schemeClr val="tx1"/>
                </a:solidFill>
              </a:rPr>
              <a:t> </a:t>
            </a:r>
          </a:p>
          <a:p>
            <a:pPr marL="457200" indent="-457200" algn="l">
              <a:buFont typeface="Arial"/>
              <a:buChar char="•"/>
            </a:pPr>
            <a:r>
              <a:rPr lang="en-US" sz="1700" dirty="0">
                <a:solidFill>
                  <a:schemeClr val="tx1"/>
                </a:solidFill>
              </a:rPr>
              <a:t>Eπ</a:t>
            </a:r>
            <a:r>
              <a:rPr lang="en-US" sz="1700" dirty="0" err="1">
                <a:solidFill>
                  <a:schemeClr val="tx1"/>
                </a:solidFill>
              </a:rPr>
              <a:t>ιδημιολογικά</a:t>
            </a:r>
            <a:r>
              <a:rPr lang="en-US" sz="1700" dirty="0">
                <a:solidFill>
                  <a:schemeClr val="tx1"/>
                </a:solidFill>
              </a:rPr>
              <a:t> </a:t>
            </a:r>
            <a:r>
              <a:rPr lang="en-US" sz="1700" dirty="0" err="1">
                <a:solidFill>
                  <a:schemeClr val="tx1"/>
                </a:solidFill>
              </a:rPr>
              <a:t>κ</a:t>
            </a:r>
            <a:r>
              <a:rPr lang="en-US" sz="1700" dirty="0">
                <a:solidFill>
                  <a:schemeClr val="tx1"/>
                </a:solidFill>
              </a:rPr>
              <a:t>α</a:t>
            </a:r>
            <a:r>
              <a:rPr lang="en-US" sz="1700" dirty="0" err="1">
                <a:solidFill>
                  <a:schemeClr val="tx1"/>
                </a:solidFill>
              </a:rPr>
              <a:t>ι</a:t>
            </a:r>
            <a:r>
              <a:rPr lang="en-US" sz="1700" dirty="0">
                <a:solidFill>
                  <a:schemeClr val="tx1"/>
                </a:solidFill>
              </a:rPr>
              <a:t> </a:t>
            </a:r>
            <a:r>
              <a:rPr lang="en-US" sz="1700" dirty="0" err="1">
                <a:solidFill>
                  <a:schemeClr val="tx1"/>
                </a:solidFill>
              </a:rPr>
              <a:t>οικονομικά</a:t>
            </a:r>
            <a:r>
              <a:rPr lang="en-US" sz="1700" dirty="0">
                <a:solidFill>
                  <a:schemeClr val="tx1"/>
                </a:solidFill>
              </a:rPr>
              <a:t> </a:t>
            </a:r>
            <a:r>
              <a:rPr lang="en-US" sz="1700" dirty="0" err="1">
                <a:solidFill>
                  <a:schemeClr val="tx1"/>
                </a:solidFill>
              </a:rPr>
              <a:t>δεδομέν</a:t>
            </a:r>
            <a:r>
              <a:rPr lang="en-US" sz="1700" dirty="0">
                <a:solidFill>
                  <a:schemeClr val="tx1"/>
                </a:solidFill>
              </a:rPr>
              <a:t>α</a:t>
            </a:r>
          </a:p>
          <a:p>
            <a:pPr marL="457200" indent="-457200" algn="l">
              <a:buFont typeface="Arial"/>
              <a:buChar char="•"/>
            </a:pPr>
            <a:r>
              <a:rPr lang="en-US" sz="1700" dirty="0" err="1">
                <a:solidFill>
                  <a:schemeClr val="tx1"/>
                </a:solidFill>
              </a:rPr>
              <a:t>Κ</a:t>
            </a:r>
            <a:r>
              <a:rPr lang="en-US" sz="1700" dirty="0">
                <a:solidFill>
                  <a:schemeClr val="tx1"/>
                </a:solidFill>
              </a:rPr>
              <a:t>αρδιαγγεια</a:t>
            </a:r>
            <a:r>
              <a:rPr lang="en-US" sz="1700" dirty="0" err="1">
                <a:solidFill>
                  <a:schemeClr val="tx1"/>
                </a:solidFill>
              </a:rPr>
              <a:t>κός</a:t>
            </a:r>
            <a:r>
              <a:rPr lang="en-US" sz="1700" dirty="0">
                <a:solidFill>
                  <a:schemeClr val="tx1"/>
                </a:solidFill>
              </a:rPr>
              <a:t> </a:t>
            </a:r>
            <a:r>
              <a:rPr lang="en-US" sz="1700" dirty="0" err="1">
                <a:solidFill>
                  <a:schemeClr val="tx1"/>
                </a:solidFill>
              </a:rPr>
              <a:t>κίνδυνος</a:t>
            </a:r>
            <a:r>
              <a:rPr lang="en-US" sz="1700" dirty="0">
                <a:solidFill>
                  <a:schemeClr val="tx1"/>
                </a:solidFill>
              </a:rPr>
              <a:t> (</a:t>
            </a:r>
            <a:r>
              <a:rPr lang="en-US" sz="1700" dirty="0" err="1">
                <a:solidFill>
                  <a:schemeClr val="tx1"/>
                </a:solidFill>
              </a:rPr>
              <a:t>έννοιες</a:t>
            </a:r>
            <a:r>
              <a:rPr lang="en-US" sz="1700" dirty="0">
                <a:solidFill>
                  <a:schemeClr val="tx1"/>
                </a:solidFill>
              </a:rPr>
              <a:t>: απ</a:t>
            </a:r>
            <a:r>
              <a:rPr lang="en-US" sz="1700" dirty="0" err="1">
                <a:solidFill>
                  <a:schemeClr val="tx1"/>
                </a:solidFill>
              </a:rPr>
              <a:t>όλυτος</a:t>
            </a:r>
            <a:r>
              <a:rPr lang="en-US" sz="1700" dirty="0">
                <a:solidFill>
                  <a:schemeClr val="tx1"/>
                </a:solidFill>
              </a:rPr>
              <a:t> </a:t>
            </a:r>
            <a:r>
              <a:rPr lang="en-US" sz="1700" dirty="0" err="1">
                <a:solidFill>
                  <a:schemeClr val="tx1"/>
                </a:solidFill>
              </a:rPr>
              <a:t>κ</a:t>
            </a:r>
            <a:r>
              <a:rPr lang="en-US" sz="1700" dirty="0">
                <a:solidFill>
                  <a:schemeClr val="tx1"/>
                </a:solidFill>
              </a:rPr>
              <a:t>α</a:t>
            </a:r>
            <a:r>
              <a:rPr lang="en-US" sz="1700" dirty="0" err="1">
                <a:solidFill>
                  <a:schemeClr val="tx1"/>
                </a:solidFill>
              </a:rPr>
              <a:t>ι</a:t>
            </a:r>
            <a:r>
              <a:rPr lang="en-US" sz="1700" dirty="0">
                <a:solidFill>
                  <a:schemeClr val="tx1"/>
                </a:solidFill>
              </a:rPr>
              <a:t> </a:t>
            </a:r>
            <a:r>
              <a:rPr lang="en-US" sz="1700" dirty="0" err="1">
                <a:solidFill>
                  <a:schemeClr val="tx1"/>
                </a:solidFill>
              </a:rPr>
              <a:t>σχετικός</a:t>
            </a:r>
            <a:r>
              <a:rPr lang="el-GR" sz="1700" dirty="0">
                <a:solidFill>
                  <a:schemeClr val="tx1"/>
                </a:solidFill>
              </a:rPr>
              <a:t>)</a:t>
            </a:r>
            <a:endParaRPr lang="en-US" sz="1700" dirty="0">
              <a:solidFill>
                <a:schemeClr val="tx1"/>
              </a:solidFill>
            </a:endParaRPr>
          </a:p>
          <a:p>
            <a:pPr marL="457200" indent="-457200" algn="l">
              <a:buFont typeface="Arial"/>
              <a:buChar char="•"/>
            </a:pPr>
            <a:r>
              <a:rPr lang="en-US" sz="1700" b="1" dirty="0" err="1">
                <a:solidFill>
                  <a:srgbClr val="FF0000"/>
                </a:solidFill>
              </a:rPr>
              <a:t>Κλ</a:t>
            </a:r>
            <a:r>
              <a:rPr lang="en-US" sz="1700" b="1" dirty="0">
                <a:solidFill>
                  <a:srgbClr val="FF0000"/>
                </a:solidFill>
              </a:rPr>
              <a:t>α</a:t>
            </a:r>
            <a:r>
              <a:rPr lang="en-US" sz="1700" b="1" dirty="0" err="1">
                <a:solidFill>
                  <a:srgbClr val="FF0000"/>
                </a:solidFill>
              </a:rPr>
              <a:t>σικοί</a:t>
            </a:r>
            <a:r>
              <a:rPr lang="en-US" sz="1700" b="1" dirty="0">
                <a:solidFill>
                  <a:srgbClr val="FF0000"/>
                </a:solidFill>
              </a:rPr>
              <a:t> </a:t>
            </a:r>
            <a:r>
              <a:rPr lang="en-US" sz="1700" b="1" dirty="0" err="1">
                <a:solidFill>
                  <a:srgbClr val="FF0000"/>
                </a:solidFill>
              </a:rPr>
              <a:t>κ</a:t>
            </a:r>
            <a:r>
              <a:rPr lang="en-US" sz="1700" b="1" dirty="0">
                <a:solidFill>
                  <a:srgbClr val="FF0000"/>
                </a:solidFill>
              </a:rPr>
              <a:t>α</a:t>
            </a:r>
            <a:r>
              <a:rPr lang="en-US" sz="1700" b="1" dirty="0" err="1">
                <a:solidFill>
                  <a:srgbClr val="FF0000"/>
                </a:solidFill>
              </a:rPr>
              <a:t>ι</a:t>
            </a:r>
            <a:r>
              <a:rPr lang="en-US" sz="1700" b="1" dirty="0">
                <a:solidFill>
                  <a:srgbClr val="FF0000"/>
                </a:solidFill>
              </a:rPr>
              <a:t> </a:t>
            </a:r>
            <a:r>
              <a:rPr lang="en-US" sz="1700" b="1" dirty="0" err="1">
                <a:solidFill>
                  <a:srgbClr val="FF0000"/>
                </a:solidFill>
              </a:rPr>
              <a:t>νεότεροι</a:t>
            </a:r>
            <a:r>
              <a:rPr lang="en-US" sz="1700" b="1" dirty="0">
                <a:solidFill>
                  <a:srgbClr val="FF0000"/>
                </a:solidFill>
              </a:rPr>
              <a:t> παράγοντες </a:t>
            </a:r>
            <a:r>
              <a:rPr lang="en-US" sz="1700" b="1" dirty="0" err="1">
                <a:solidFill>
                  <a:srgbClr val="FF0000"/>
                </a:solidFill>
              </a:rPr>
              <a:t>κ</a:t>
            </a:r>
            <a:r>
              <a:rPr lang="en-US" sz="1700" b="1" dirty="0">
                <a:solidFill>
                  <a:srgbClr val="FF0000"/>
                </a:solidFill>
              </a:rPr>
              <a:t>αρδιαγγειακού κιν</a:t>
            </a:r>
            <a:r>
              <a:rPr lang="el-GR" sz="1700" b="1" dirty="0">
                <a:solidFill>
                  <a:srgbClr val="FF0000"/>
                </a:solidFill>
              </a:rPr>
              <a:t>δ</a:t>
            </a:r>
            <a:r>
              <a:rPr lang="en-US" sz="1700" b="1" dirty="0" err="1">
                <a:solidFill>
                  <a:srgbClr val="FF0000"/>
                </a:solidFill>
              </a:rPr>
              <a:t>ύνου</a:t>
            </a:r>
            <a:endParaRPr lang="en-US" sz="1700" b="1" dirty="0">
              <a:solidFill>
                <a:srgbClr val="FF0000"/>
              </a:solidFill>
            </a:endParaRPr>
          </a:p>
          <a:p>
            <a:pPr marL="457200" indent="-457200" algn="l">
              <a:buFont typeface="Arial"/>
              <a:buChar char="•"/>
            </a:pPr>
            <a:r>
              <a:rPr lang="en-US" sz="1700" dirty="0">
                <a:solidFill>
                  <a:schemeClr val="bg1">
                    <a:lumMod val="50000"/>
                  </a:schemeClr>
                </a:solidFill>
              </a:rPr>
              <a:t>Kαρδιαγγεια</a:t>
            </a:r>
            <a:r>
              <a:rPr lang="en-US" sz="1700" dirty="0" err="1">
                <a:solidFill>
                  <a:schemeClr val="bg1">
                    <a:lumMod val="50000"/>
                  </a:schemeClr>
                </a:solidFill>
              </a:rPr>
              <a:t>κ</a:t>
            </a:r>
            <a:r>
              <a:rPr lang="el-GR" sz="1700" dirty="0">
                <a:solidFill>
                  <a:schemeClr val="bg1">
                    <a:lumMod val="50000"/>
                  </a:schemeClr>
                </a:solidFill>
              </a:rPr>
              <a:t>ός</a:t>
            </a:r>
            <a:r>
              <a:rPr lang="en-US" sz="1700" dirty="0">
                <a:solidFill>
                  <a:schemeClr val="bg1">
                    <a:lumMod val="50000"/>
                  </a:schemeClr>
                </a:solidFill>
              </a:rPr>
              <a:t> </a:t>
            </a:r>
            <a:r>
              <a:rPr lang="en-US" sz="1700" dirty="0" err="1">
                <a:solidFill>
                  <a:schemeClr val="bg1">
                    <a:lumMod val="50000"/>
                  </a:schemeClr>
                </a:solidFill>
              </a:rPr>
              <a:t>κ</a:t>
            </a:r>
            <a:r>
              <a:rPr lang="el-GR" sz="1700" dirty="0">
                <a:solidFill>
                  <a:schemeClr val="bg1">
                    <a:lumMod val="50000"/>
                  </a:schemeClr>
                </a:solidFill>
              </a:rPr>
              <a:t>ί</a:t>
            </a:r>
            <a:r>
              <a:rPr lang="en-US" sz="1700" dirty="0" err="1">
                <a:solidFill>
                  <a:schemeClr val="bg1">
                    <a:lumMod val="50000"/>
                  </a:schemeClr>
                </a:solidFill>
              </a:rPr>
              <a:t>νδ</a:t>
            </a:r>
            <a:r>
              <a:rPr lang="el-GR" sz="1700" dirty="0">
                <a:solidFill>
                  <a:schemeClr val="bg1">
                    <a:lumMod val="50000"/>
                  </a:schemeClr>
                </a:solidFill>
              </a:rPr>
              <a:t>υ</a:t>
            </a:r>
            <a:r>
              <a:rPr lang="en-US" sz="1700" dirty="0" err="1">
                <a:solidFill>
                  <a:schemeClr val="bg1">
                    <a:lumMod val="50000"/>
                  </a:schemeClr>
                </a:solidFill>
              </a:rPr>
              <a:t>νο</a:t>
            </a:r>
            <a:r>
              <a:rPr lang="el-GR" sz="1700" dirty="0">
                <a:solidFill>
                  <a:schemeClr val="bg1">
                    <a:lumMod val="50000"/>
                  </a:schemeClr>
                </a:solidFill>
              </a:rPr>
              <a:t>ς</a:t>
            </a:r>
            <a:r>
              <a:rPr lang="en-US" sz="1700" dirty="0">
                <a:solidFill>
                  <a:schemeClr val="bg1">
                    <a:lumMod val="50000"/>
                  </a:schemeClr>
                </a:solidFill>
              </a:rPr>
              <a:t>: π</a:t>
            </a:r>
            <a:r>
              <a:rPr lang="en-US" sz="1700" dirty="0" err="1">
                <a:solidFill>
                  <a:schemeClr val="bg1">
                    <a:lumMod val="50000"/>
                  </a:schemeClr>
                </a:solidFill>
              </a:rPr>
              <a:t>ρωτογενής</a:t>
            </a:r>
            <a:r>
              <a:rPr lang="en-US" sz="1700" dirty="0">
                <a:solidFill>
                  <a:schemeClr val="bg1">
                    <a:lumMod val="50000"/>
                  </a:schemeClr>
                </a:solidFill>
              </a:rPr>
              <a:t>, </a:t>
            </a:r>
            <a:r>
              <a:rPr lang="en-US" sz="1700" dirty="0" err="1">
                <a:solidFill>
                  <a:schemeClr val="bg1">
                    <a:lumMod val="50000"/>
                  </a:schemeClr>
                </a:solidFill>
              </a:rPr>
              <a:t>δευτερογενής</a:t>
            </a:r>
            <a:r>
              <a:rPr lang="en-US" sz="1700" dirty="0">
                <a:solidFill>
                  <a:schemeClr val="bg1">
                    <a:lumMod val="50000"/>
                  </a:schemeClr>
                </a:solidFill>
              </a:rPr>
              <a:t>, </a:t>
            </a:r>
            <a:r>
              <a:rPr lang="en-US" sz="1700" dirty="0" err="1">
                <a:solidFill>
                  <a:schemeClr val="bg1">
                    <a:lumMod val="50000"/>
                  </a:schemeClr>
                </a:solidFill>
              </a:rPr>
              <a:t>τριτογενής</a:t>
            </a:r>
            <a:r>
              <a:rPr lang="en-US" sz="1700" dirty="0">
                <a:solidFill>
                  <a:schemeClr val="bg1">
                    <a:lumMod val="50000"/>
                  </a:schemeClr>
                </a:solidFill>
              </a:rPr>
              <a:t> πρόληψη</a:t>
            </a:r>
          </a:p>
          <a:p>
            <a:pPr marL="457200" indent="-457200" algn="l">
              <a:buFont typeface="Arial"/>
              <a:buChar char="•"/>
            </a:pPr>
            <a:r>
              <a:rPr lang="en-US" sz="1700" dirty="0">
                <a:solidFill>
                  <a:schemeClr val="bg1">
                    <a:lumMod val="50000"/>
                  </a:schemeClr>
                </a:solidFill>
              </a:rPr>
              <a:t>Μοντέλα </a:t>
            </a:r>
            <a:r>
              <a:rPr lang="en-US" sz="1700" dirty="0" err="1">
                <a:solidFill>
                  <a:schemeClr val="bg1">
                    <a:lumMod val="50000"/>
                  </a:schemeClr>
                </a:solidFill>
              </a:rPr>
              <a:t>εκτίμησης</a:t>
            </a:r>
            <a:r>
              <a:rPr lang="en-US" sz="1700" dirty="0">
                <a:solidFill>
                  <a:schemeClr val="bg1">
                    <a:lumMod val="50000"/>
                  </a:schemeClr>
                </a:solidFill>
              </a:rPr>
              <a:t> του </a:t>
            </a:r>
            <a:r>
              <a:rPr lang="en-US" sz="1700" dirty="0" err="1">
                <a:solidFill>
                  <a:schemeClr val="bg1">
                    <a:lumMod val="50000"/>
                  </a:schemeClr>
                </a:solidFill>
              </a:rPr>
              <a:t>κ</a:t>
            </a:r>
            <a:r>
              <a:rPr lang="en-US" sz="1700" dirty="0">
                <a:solidFill>
                  <a:schemeClr val="bg1">
                    <a:lumMod val="50000"/>
                  </a:schemeClr>
                </a:solidFill>
              </a:rPr>
              <a:t>αρδιαγγειακού κινδύνου στο γενικό πληθυσμό</a:t>
            </a:r>
            <a:endParaRPr lang="el-GR" sz="1700" dirty="0">
              <a:solidFill>
                <a:schemeClr val="bg1">
                  <a:lumMod val="50000"/>
                </a:schemeClr>
              </a:solidFill>
            </a:endParaRPr>
          </a:p>
          <a:p>
            <a:pPr marL="457200" indent="-457200" algn="l">
              <a:buFont typeface="Arial"/>
              <a:buChar char="•"/>
            </a:pPr>
            <a:r>
              <a:rPr lang="el-GR" sz="1700" dirty="0">
                <a:solidFill>
                  <a:schemeClr val="bg1">
                    <a:lumMod val="50000"/>
                  </a:schemeClr>
                </a:solidFill>
              </a:rPr>
              <a:t>Μοντέλα εκτίμησης κ</a:t>
            </a:r>
            <a:r>
              <a:rPr lang="en-US" sz="1700" dirty="0">
                <a:solidFill>
                  <a:schemeClr val="bg1">
                    <a:lumMod val="50000"/>
                  </a:schemeClr>
                </a:solidFill>
              </a:rPr>
              <a:t>αρδιαγγεια</a:t>
            </a:r>
            <a:r>
              <a:rPr lang="en-US" sz="1700" dirty="0" err="1">
                <a:solidFill>
                  <a:schemeClr val="bg1">
                    <a:lumMod val="50000"/>
                  </a:schemeClr>
                </a:solidFill>
              </a:rPr>
              <a:t>κ</a:t>
            </a:r>
            <a:r>
              <a:rPr lang="el-GR" sz="1700" dirty="0">
                <a:solidFill>
                  <a:schemeClr val="bg1">
                    <a:lumMod val="50000"/>
                  </a:schemeClr>
                </a:solidFill>
              </a:rPr>
              <a:t>ού</a:t>
            </a:r>
            <a:r>
              <a:rPr lang="en-US" sz="1700" dirty="0">
                <a:solidFill>
                  <a:schemeClr val="bg1">
                    <a:lumMod val="50000"/>
                  </a:schemeClr>
                </a:solidFill>
              </a:rPr>
              <a:t> </a:t>
            </a:r>
            <a:r>
              <a:rPr lang="en-US" sz="1700" dirty="0" err="1">
                <a:solidFill>
                  <a:schemeClr val="bg1">
                    <a:lumMod val="50000"/>
                  </a:schemeClr>
                </a:solidFill>
              </a:rPr>
              <a:t>κ</a:t>
            </a:r>
            <a:r>
              <a:rPr lang="el-GR" sz="1700" dirty="0">
                <a:solidFill>
                  <a:schemeClr val="bg1">
                    <a:lumMod val="50000"/>
                  </a:schemeClr>
                </a:solidFill>
              </a:rPr>
              <a:t>ι</a:t>
            </a:r>
            <a:r>
              <a:rPr lang="en-US" sz="1700" dirty="0" err="1">
                <a:solidFill>
                  <a:schemeClr val="bg1">
                    <a:lumMod val="50000"/>
                  </a:schemeClr>
                </a:solidFill>
              </a:rPr>
              <a:t>νδ</a:t>
            </a:r>
            <a:r>
              <a:rPr lang="el-GR" sz="1700" dirty="0">
                <a:solidFill>
                  <a:schemeClr val="bg1">
                    <a:lumMod val="50000"/>
                  </a:schemeClr>
                </a:solidFill>
              </a:rPr>
              <a:t>ύ</a:t>
            </a:r>
            <a:r>
              <a:rPr lang="en-US" sz="1700" dirty="0" err="1">
                <a:solidFill>
                  <a:schemeClr val="bg1">
                    <a:lumMod val="50000"/>
                  </a:schemeClr>
                </a:solidFill>
              </a:rPr>
              <a:t>νο</a:t>
            </a:r>
            <a:r>
              <a:rPr lang="el-GR" sz="1700" dirty="0">
                <a:solidFill>
                  <a:schemeClr val="bg1">
                    <a:lumMod val="50000"/>
                  </a:schemeClr>
                </a:solidFill>
              </a:rPr>
              <a:t>υ</a:t>
            </a:r>
            <a:r>
              <a:rPr lang="en-US" sz="1700" dirty="0">
                <a:solidFill>
                  <a:schemeClr val="bg1">
                    <a:lumMod val="50000"/>
                  </a:schemeClr>
                </a:solidFill>
              </a:rPr>
              <a:t> για αγγειακό εγκεφαλικό &amp; έμφραγμα του μυοκαρδίου</a:t>
            </a:r>
          </a:p>
          <a:p>
            <a:pPr marL="457200" indent="-457200" algn="l">
              <a:buFont typeface="Arial"/>
              <a:buChar char="•"/>
            </a:pPr>
            <a:r>
              <a:rPr lang="en-US" sz="1700" dirty="0" err="1">
                <a:solidFill>
                  <a:schemeClr val="bg1">
                    <a:lumMod val="50000"/>
                  </a:schemeClr>
                </a:solidFill>
              </a:rPr>
              <a:t>Μοντέλ</a:t>
            </a:r>
            <a:r>
              <a:rPr lang="en-US" sz="1700" dirty="0">
                <a:solidFill>
                  <a:schemeClr val="bg1">
                    <a:lumMod val="50000"/>
                  </a:schemeClr>
                </a:solidFill>
              </a:rPr>
              <a:t>α </a:t>
            </a:r>
            <a:r>
              <a:rPr lang="en-US" sz="1700" dirty="0" err="1">
                <a:solidFill>
                  <a:schemeClr val="bg1">
                    <a:lumMod val="50000"/>
                  </a:schemeClr>
                </a:solidFill>
              </a:rPr>
              <a:t>εκτίμησης</a:t>
            </a:r>
            <a:r>
              <a:rPr lang="en-US" sz="1700" dirty="0">
                <a:solidFill>
                  <a:schemeClr val="bg1">
                    <a:lumMod val="50000"/>
                  </a:schemeClr>
                </a:solidFill>
              </a:rPr>
              <a:t> του </a:t>
            </a:r>
            <a:r>
              <a:rPr lang="en-US" sz="1700" dirty="0" err="1">
                <a:solidFill>
                  <a:schemeClr val="bg1">
                    <a:lumMod val="50000"/>
                  </a:schemeClr>
                </a:solidFill>
              </a:rPr>
              <a:t>κ</a:t>
            </a:r>
            <a:r>
              <a:rPr lang="en-US" sz="1700" dirty="0">
                <a:solidFill>
                  <a:schemeClr val="bg1">
                    <a:lumMod val="50000"/>
                  </a:schemeClr>
                </a:solidFill>
              </a:rPr>
              <a:t>αρδιαγγειακού κινδύνου σε </a:t>
            </a:r>
            <a:r>
              <a:rPr lang="en-US" sz="1700" dirty="0" err="1">
                <a:solidFill>
                  <a:schemeClr val="bg1">
                    <a:lumMod val="50000"/>
                  </a:schemeClr>
                </a:solidFill>
              </a:rPr>
              <a:t>ειδικούς</a:t>
            </a:r>
            <a:r>
              <a:rPr lang="en-US" sz="1700" dirty="0">
                <a:solidFill>
                  <a:schemeClr val="bg1">
                    <a:lumMod val="50000"/>
                  </a:schemeClr>
                </a:solidFill>
              </a:rPr>
              <a:t>  π</a:t>
            </a:r>
            <a:r>
              <a:rPr lang="en-US" sz="1700" dirty="0" err="1">
                <a:solidFill>
                  <a:schemeClr val="bg1">
                    <a:lumMod val="50000"/>
                  </a:schemeClr>
                </a:solidFill>
              </a:rPr>
              <a:t>ληθυσμούς</a:t>
            </a:r>
            <a:r>
              <a:rPr lang="en-US" sz="1700" dirty="0">
                <a:solidFill>
                  <a:schemeClr val="bg1">
                    <a:lumMod val="50000"/>
                  </a:schemeClr>
                </a:solidFill>
              </a:rPr>
              <a:t> </a:t>
            </a:r>
            <a:r>
              <a:rPr lang="en-US" sz="1700" dirty="0" err="1">
                <a:solidFill>
                  <a:schemeClr val="bg1">
                    <a:lumMod val="50000"/>
                  </a:schemeClr>
                </a:solidFill>
              </a:rPr>
              <a:t>κ</a:t>
            </a:r>
            <a:r>
              <a:rPr lang="en-US" sz="1700" dirty="0">
                <a:solidFill>
                  <a:schemeClr val="bg1">
                    <a:lumMod val="50000"/>
                  </a:schemeClr>
                </a:solidFill>
              </a:rPr>
              <a:t>α</a:t>
            </a:r>
            <a:r>
              <a:rPr lang="en-US" sz="1700" dirty="0" err="1">
                <a:solidFill>
                  <a:schemeClr val="bg1">
                    <a:lumMod val="50000"/>
                  </a:schemeClr>
                </a:solidFill>
              </a:rPr>
              <a:t>ι</a:t>
            </a:r>
            <a:r>
              <a:rPr lang="en-US" sz="1700" dirty="0">
                <a:solidFill>
                  <a:schemeClr val="bg1">
                    <a:lumMod val="50000"/>
                  </a:schemeClr>
                </a:solidFill>
              </a:rPr>
              <a:t> π</a:t>
            </a:r>
            <a:r>
              <a:rPr lang="en-US" sz="1700" dirty="0" err="1">
                <a:solidFill>
                  <a:schemeClr val="bg1">
                    <a:lumMod val="50000"/>
                  </a:schemeClr>
                </a:solidFill>
              </a:rPr>
              <a:t>άσχοντες</a:t>
            </a:r>
            <a:r>
              <a:rPr lang="en-US" sz="1700" dirty="0">
                <a:solidFill>
                  <a:schemeClr val="bg1">
                    <a:lumMod val="50000"/>
                  </a:schemeClr>
                </a:solidFill>
              </a:rPr>
              <a:t> απ</a:t>
            </a:r>
            <a:r>
              <a:rPr lang="en-US" sz="1700" dirty="0" err="1">
                <a:solidFill>
                  <a:schemeClr val="bg1">
                    <a:lumMod val="50000"/>
                  </a:schemeClr>
                </a:solidFill>
              </a:rPr>
              <a:t>ό</a:t>
            </a:r>
            <a:r>
              <a:rPr lang="en-US" sz="1700" dirty="0">
                <a:solidFill>
                  <a:schemeClr val="bg1">
                    <a:lumMod val="50000"/>
                  </a:schemeClr>
                </a:solidFill>
              </a:rPr>
              <a:t>: </a:t>
            </a:r>
            <a:r>
              <a:rPr lang="en-US" sz="1700" dirty="0" err="1">
                <a:solidFill>
                  <a:schemeClr val="bg1">
                    <a:lumMod val="50000"/>
                  </a:schemeClr>
                </a:solidFill>
              </a:rPr>
              <a:t>υ</a:t>
            </a:r>
            <a:r>
              <a:rPr lang="en-US" sz="1700" dirty="0">
                <a:solidFill>
                  <a:schemeClr val="bg1">
                    <a:lumMod val="50000"/>
                  </a:schemeClr>
                </a:solidFill>
              </a:rPr>
              <a:t>πέρταση, </a:t>
            </a:r>
            <a:r>
              <a:rPr lang="en-US" sz="1700" dirty="0" err="1">
                <a:solidFill>
                  <a:schemeClr val="bg1">
                    <a:lumMod val="50000"/>
                  </a:schemeClr>
                </a:solidFill>
              </a:rPr>
              <a:t>υ</a:t>
            </a:r>
            <a:r>
              <a:rPr lang="en-US" sz="1700" dirty="0">
                <a:solidFill>
                  <a:schemeClr val="bg1">
                    <a:lumMod val="50000"/>
                  </a:schemeClr>
                </a:solidFill>
              </a:rPr>
              <a:t>περλιπιδαιμία,  διαβήτη, μεταβολικό σύνδρομο, ρευματοειδή αρθρίτιδα, HIV </a:t>
            </a:r>
          </a:p>
          <a:p>
            <a:pPr marL="457200" indent="-457200" algn="l">
              <a:buFont typeface="Arial"/>
              <a:buChar char="•"/>
            </a:pPr>
            <a:r>
              <a:rPr lang="en-US" sz="1700" dirty="0" err="1">
                <a:solidFill>
                  <a:schemeClr val="bg1">
                    <a:lumMod val="50000"/>
                  </a:schemeClr>
                </a:solidFill>
              </a:rPr>
              <a:t>Η</a:t>
            </a:r>
            <a:r>
              <a:rPr lang="en-US" sz="1700" dirty="0">
                <a:solidFill>
                  <a:schemeClr val="bg1">
                    <a:lumMod val="50000"/>
                  </a:schemeClr>
                </a:solidFill>
              </a:rPr>
              <a:t> έννοια της αγγειακής ηλικία</a:t>
            </a:r>
            <a:r>
              <a:rPr lang="en-US" sz="1700" dirty="0" err="1">
                <a:solidFill>
                  <a:schemeClr val="bg1">
                    <a:lumMod val="50000"/>
                  </a:schemeClr>
                </a:solidFill>
              </a:rPr>
              <a:t>ς</a:t>
            </a:r>
            <a:r>
              <a:rPr lang="en-US" sz="1700" dirty="0">
                <a:solidFill>
                  <a:schemeClr val="bg1">
                    <a:lumMod val="50000"/>
                  </a:schemeClr>
                </a:solidFill>
              </a:rPr>
              <a:t> (EVA syndrome)</a:t>
            </a:r>
          </a:p>
          <a:p>
            <a:pPr marL="457200" indent="-457200" algn="l">
              <a:buFont typeface="Arial"/>
              <a:buChar char="•"/>
            </a:pPr>
            <a:r>
              <a:rPr lang="en-US" sz="1700" dirty="0" err="1">
                <a:solidFill>
                  <a:schemeClr val="bg1">
                    <a:lumMod val="50000"/>
                  </a:schemeClr>
                </a:solidFill>
              </a:rPr>
              <a:t>Χρήσεις</a:t>
            </a:r>
            <a:r>
              <a:rPr lang="en-US" sz="1700" dirty="0">
                <a:solidFill>
                  <a:schemeClr val="bg1">
                    <a:lumMod val="50000"/>
                  </a:schemeClr>
                </a:solidFill>
              </a:rPr>
              <a:t> των νεότερων αγγειακών </a:t>
            </a:r>
            <a:r>
              <a:rPr lang="en-US" sz="1700" dirty="0" err="1">
                <a:solidFill>
                  <a:schemeClr val="bg1">
                    <a:lumMod val="50000"/>
                  </a:schemeClr>
                </a:solidFill>
              </a:rPr>
              <a:t>κ</a:t>
            </a:r>
            <a:r>
              <a:rPr lang="en-US" sz="1700" dirty="0">
                <a:solidFill>
                  <a:schemeClr val="bg1">
                    <a:lumMod val="50000"/>
                  </a:schemeClr>
                </a:solidFill>
              </a:rPr>
              <a:t>α</a:t>
            </a:r>
            <a:r>
              <a:rPr lang="en-US" sz="1700" dirty="0" err="1">
                <a:solidFill>
                  <a:schemeClr val="bg1">
                    <a:lumMod val="50000"/>
                  </a:schemeClr>
                </a:solidFill>
              </a:rPr>
              <a:t>ι</a:t>
            </a:r>
            <a:r>
              <a:rPr lang="en-US" sz="1700" dirty="0">
                <a:solidFill>
                  <a:schemeClr val="bg1">
                    <a:lumMod val="50000"/>
                  </a:schemeClr>
                </a:solidFill>
              </a:rPr>
              <a:t> β</a:t>
            </a:r>
            <a:r>
              <a:rPr lang="en-US" sz="1700" dirty="0" err="1">
                <a:solidFill>
                  <a:schemeClr val="bg1">
                    <a:lumMod val="50000"/>
                  </a:schemeClr>
                </a:solidFill>
              </a:rPr>
              <a:t>ιοχημικών</a:t>
            </a:r>
            <a:r>
              <a:rPr lang="en-US" sz="1700" dirty="0">
                <a:solidFill>
                  <a:schemeClr val="bg1">
                    <a:lumMod val="50000"/>
                  </a:schemeClr>
                </a:solidFill>
              </a:rPr>
              <a:t> βιοδεικτών στην εκτίμηση του </a:t>
            </a:r>
            <a:r>
              <a:rPr lang="en-US" sz="1700" dirty="0" err="1">
                <a:solidFill>
                  <a:schemeClr val="bg1">
                    <a:lumMod val="50000"/>
                  </a:schemeClr>
                </a:solidFill>
              </a:rPr>
              <a:t>κ</a:t>
            </a:r>
            <a:r>
              <a:rPr lang="en-US" sz="1700" dirty="0">
                <a:solidFill>
                  <a:schemeClr val="bg1">
                    <a:lumMod val="50000"/>
                  </a:schemeClr>
                </a:solidFill>
              </a:rPr>
              <a:t>αρδιαγγειακού κινδύνου στην εξα</a:t>
            </a:r>
            <a:r>
              <a:rPr lang="en-US" sz="1700" dirty="0" err="1">
                <a:solidFill>
                  <a:schemeClr val="bg1">
                    <a:lumMod val="50000"/>
                  </a:schemeClr>
                </a:solidFill>
              </a:rPr>
              <a:t>τομί</a:t>
            </a:r>
            <a:r>
              <a:rPr lang="el-GR" sz="1700" dirty="0">
                <a:solidFill>
                  <a:schemeClr val="bg1">
                    <a:lumMod val="50000"/>
                  </a:schemeClr>
                </a:solidFill>
              </a:rPr>
              <a:t>κευση καρδιαγγειακού κινδύνου και τη  </a:t>
            </a:r>
            <a:r>
              <a:rPr lang="en-US" sz="1700" dirty="0" err="1">
                <a:solidFill>
                  <a:schemeClr val="bg1">
                    <a:lumMod val="50000"/>
                  </a:schemeClr>
                </a:solidFill>
              </a:rPr>
              <a:t>δημόσι</a:t>
            </a:r>
            <a:r>
              <a:rPr lang="en-US" sz="1700" dirty="0">
                <a:solidFill>
                  <a:schemeClr val="bg1">
                    <a:lumMod val="50000"/>
                  </a:schemeClr>
                </a:solidFill>
              </a:rPr>
              <a:t>α υγεία.</a:t>
            </a:r>
          </a:p>
        </p:txBody>
      </p:sp>
    </p:spTree>
    <p:extLst>
      <p:ext uri="{BB962C8B-B14F-4D97-AF65-F5344CB8AC3E}">
        <p14:creationId xmlns:p14="http://schemas.microsoft.com/office/powerpoint/2010/main" val="3518492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8940"/>
            <a:ext cx="7772400" cy="1470025"/>
          </a:xfrm>
        </p:spPr>
        <p:txBody>
          <a:bodyPr>
            <a:normAutofit/>
          </a:bodyPr>
          <a:lstStyle/>
          <a:p>
            <a:r>
              <a:rPr lang="en-US" sz="2800" b="1" dirty="0">
                <a:solidFill>
                  <a:schemeClr val="tx1"/>
                </a:solidFill>
              </a:rPr>
              <a:t>Εκτίμηση Κινδύνου </a:t>
            </a:r>
            <a:r>
              <a:rPr lang="en-US" sz="2800" b="1" dirty="0" err="1">
                <a:solidFill>
                  <a:schemeClr val="tx1"/>
                </a:solidFill>
              </a:rPr>
              <a:t>Κ</a:t>
            </a:r>
            <a:r>
              <a:rPr lang="en-US" sz="2800" b="1" dirty="0">
                <a:solidFill>
                  <a:schemeClr val="tx1"/>
                </a:solidFill>
              </a:rPr>
              <a:t>α</a:t>
            </a:r>
            <a:r>
              <a:rPr lang="en-US" sz="2800" b="1" dirty="0" err="1">
                <a:solidFill>
                  <a:schemeClr val="tx1"/>
                </a:solidFill>
              </a:rPr>
              <a:t>ρδι</a:t>
            </a:r>
            <a:r>
              <a:rPr lang="en-US" sz="2800" b="1" dirty="0">
                <a:solidFill>
                  <a:schemeClr val="tx1"/>
                </a:solidFill>
              </a:rPr>
              <a:t>αγγεια</a:t>
            </a:r>
            <a:r>
              <a:rPr lang="en-US" sz="2800" b="1" dirty="0" err="1">
                <a:solidFill>
                  <a:schemeClr val="tx1"/>
                </a:solidFill>
              </a:rPr>
              <a:t>κών</a:t>
            </a:r>
            <a:r>
              <a:rPr lang="en-US" sz="2800" b="1" dirty="0">
                <a:solidFill>
                  <a:schemeClr val="tx1"/>
                </a:solidFill>
              </a:rPr>
              <a:t> </a:t>
            </a:r>
            <a:r>
              <a:rPr lang="en-US" sz="2800" b="1" dirty="0" err="1">
                <a:solidFill>
                  <a:schemeClr val="tx1"/>
                </a:solidFill>
              </a:rPr>
              <a:t>Νοσημάτων</a:t>
            </a:r>
            <a:endParaRPr lang="en-US" sz="2800" dirty="0"/>
          </a:p>
        </p:txBody>
      </p:sp>
      <p:sp>
        <p:nvSpPr>
          <p:cNvPr id="4" name="Subtitle 3"/>
          <p:cNvSpPr>
            <a:spLocks noGrp="1"/>
          </p:cNvSpPr>
          <p:nvPr>
            <p:ph type="subTitle" idx="1"/>
          </p:nvPr>
        </p:nvSpPr>
        <p:spPr/>
        <p:txBody>
          <a:bodyPr/>
          <a:lstStyle/>
          <a:p>
            <a:endParaRPr lang="en-US"/>
          </a:p>
        </p:txBody>
      </p:sp>
      <p:sp>
        <p:nvSpPr>
          <p:cNvPr id="5" name="Subtitle 2"/>
          <p:cNvSpPr txBox="1">
            <a:spLocks/>
          </p:cNvSpPr>
          <p:nvPr/>
        </p:nvSpPr>
        <p:spPr>
          <a:xfrm>
            <a:off x="774700" y="1249145"/>
            <a:ext cx="7585038" cy="5608855"/>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gn="l">
              <a:buFont typeface="Arial"/>
              <a:buChar char="•"/>
            </a:pPr>
            <a:r>
              <a:rPr lang="en-US" sz="1700" b="1" dirty="0" err="1">
                <a:solidFill>
                  <a:srgbClr val="FF0000"/>
                </a:solidFill>
              </a:rPr>
              <a:t>Κ</a:t>
            </a:r>
            <a:r>
              <a:rPr lang="en-US" sz="1700" b="1" dirty="0">
                <a:solidFill>
                  <a:srgbClr val="FF0000"/>
                </a:solidFill>
              </a:rPr>
              <a:t>αρδιαγγειακά νοσήμα</a:t>
            </a:r>
            <a:r>
              <a:rPr lang="en-US" sz="1700" b="1" dirty="0" err="1">
                <a:solidFill>
                  <a:srgbClr val="FF0000"/>
                </a:solidFill>
              </a:rPr>
              <a:t>τ</a:t>
            </a:r>
            <a:r>
              <a:rPr lang="en-US" sz="1700" b="1" dirty="0">
                <a:solidFill>
                  <a:srgbClr val="FF0000"/>
                </a:solidFill>
              </a:rPr>
              <a:t>α: </a:t>
            </a:r>
            <a:r>
              <a:rPr lang="en-US" sz="1700" b="1" dirty="0" err="1">
                <a:solidFill>
                  <a:srgbClr val="FF0000"/>
                </a:solidFill>
              </a:rPr>
              <a:t>ορισμός</a:t>
            </a:r>
            <a:r>
              <a:rPr lang="en-US" sz="1700" b="1" dirty="0">
                <a:solidFill>
                  <a:srgbClr val="FF0000"/>
                </a:solidFill>
              </a:rPr>
              <a:t> </a:t>
            </a:r>
          </a:p>
          <a:p>
            <a:pPr marL="457200" indent="-457200" algn="l">
              <a:buFont typeface="Arial"/>
              <a:buChar char="•"/>
            </a:pPr>
            <a:r>
              <a:rPr lang="en-US" sz="1700" dirty="0">
                <a:solidFill>
                  <a:schemeClr val="bg1">
                    <a:lumMod val="50000"/>
                  </a:schemeClr>
                </a:solidFill>
              </a:rPr>
              <a:t>Eπ</a:t>
            </a:r>
            <a:r>
              <a:rPr lang="en-US" sz="1700" dirty="0" err="1">
                <a:solidFill>
                  <a:schemeClr val="bg1">
                    <a:lumMod val="50000"/>
                  </a:schemeClr>
                </a:solidFill>
              </a:rPr>
              <a:t>ιδημιολογικά</a:t>
            </a:r>
            <a:r>
              <a:rPr lang="en-US" sz="1700" dirty="0">
                <a:solidFill>
                  <a:schemeClr val="bg1">
                    <a:lumMod val="50000"/>
                  </a:schemeClr>
                </a:solidFill>
              </a:rPr>
              <a:t> </a:t>
            </a:r>
            <a:r>
              <a:rPr lang="en-US" sz="1700" dirty="0" err="1">
                <a:solidFill>
                  <a:schemeClr val="bg1">
                    <a:lumMod val="50000"/>
                  </a:schemeClr>
                </a:solidFill>
              </a:rPr>
              <a:t>κ</a:t>
            </a:r>
            <a:r>
              <a:rPr lang="en-US" sz="1700" dirty="0">
                <a:solidFill>
                  <a:schemeClr val="bg1">
                    <a:lumMod val="50000"/>
                  </a:schemeClr>
                </a:solidFill>
              </a:rPr>
              <a:t>α</a:t>
            </a:r>
            <a:r>
              <a:rPr lang="en-US" sz="1700" dirty="0" err="1">
                <a:solidFill>
                  <a:schemeClr val="bg1">
                    <a:lumMod val="50000"/>
                  </a:schemeClr>
                </a:solidFill>
              </a:rPr>
              <a:t>ι</a:t>
            </a:r>
            <a:r>
              <a:rPr lang="en-US" sz="1700" dirty="0">
                <a:solidFill>
                  <a:schemeClr val="bg1">
                    <a:lumMod val="50000"/>
                  </a:schemeClr>
                </a:solidFill>
              </a:rPr>
              <a:t> </a:t>
            </a:r>
            <a:r>
              <a:rPr lang="en-US" sz="1700" dirty="0" err="1">
                <a:solidFill>
                  <a:schemeClr val="bg1">
                    <a:lumMod val="50000"/>
                  </a:schemeClr>
                </a:solidFill>
              </a:rPr>
              <a:t>οικονομικά</a:t>
            </a:r>
            <a:r>
              <a:rPr lang="en-US" sz="1700" dirty="0">
                <a:solidFill>
                  <a:schemeClr val="bg1">
                    <a:lumMod val="50000"/>
                  </a:schemeClr>
                </a:solidFill>
              </a:rPr>
              <a:t> </a:t>
            </a:r>
            <a:r>
              <a:rPr lang="en-US" sz="1700" dirty="0" err="1">
                <a:solidFill>
                  <a:schemeClr val="bg1">
                    <a:lumMod val="50000"/>
                  </a:schemeClr>
                </a:solidFill>
              </a:rPr>
              <a:t>δεδομέν</a:t>
            </a:r>
            <a:r>
              <a:rPr lang="en-US" sz="1700" dirty="0">
                <a:solidFill>
                  <a:schemeClr val="bg1">
                    <a:lumMod val="50000"/>
                  </a:schemeClr>
                </a:solidFill>
              </a:rPr>
              <a:t>α</a:t>
            </a:r>
          </a:p>
          <a:p>
            <a:pPr marL="457200" indent="-457200" algn="l">
              <a:buFont typeface="Arial"/>
              <a:buChar char="•"/>
            </a:pPr>
            <a:r>
              <a:rPr lang="en-US" sz="1700" dirty="0" err="1">
                <a:solidFill>
                  <a:schemeClr val="bg1">
                    <a:lumMod val="50000"/>
                  </a:schemeClr>
                </a:solidFill>
              </a:rPr>
              <a:t>Κ</a:t>
            </a:r>
            <a:r>
              <a:rPr lang="en-US" sz="1700" dirty="0">
                <a:solidFill>
                  <a:schemeClr val="bg1">
                    <a:lumMod val="50000"/>
                  </a:schemeClr>
                </a:solidFill>
              </a:rPr>
              <a:t>αρδιαγγεια</a:t>
            </a:r>
            <a:r>
              <a:rPr lang="en-US" sz="1700" dirty="0" err="1">
                <a:solidFill>
                  <a:schemeClr val="bg1">
                    <a:lumMod val="50000"/>
                  </a:schemeClr>
                </a:solidFill>
              </a:rPr>
              <a:t>κός</a:t>
            </a:r>
            <a:r>
              <a:rPr lang="en-US" sz="1700" dirty="0">
                <a:solidFill>
                  <a:schemeClr val="bg1">
                    <a:lumMod val="50000"/>
                  </a:schemeClr>
                </a:solidFill>
              </a:rPr>
              <a:t> </a:t>
            </a:r>
            <a:r>
              <a:rPr lang="en-US" sz="1700" dirty="0" err="1">
                <a:solidFill>
                  <a:schemeClr val="bg1">
                    <a:lumMod val="50000"/>
                  </a:schemeClr>
                </a:solidFill>
              </a:rPr>
              <a:t>κίνδυνος</a:t>
            </a:r>
            <a:r>
              <a:rPr lang="en-US" sz="1700" dirty="0">
                <a:solidFill>
                  <a:schemeClr val="bg1">
                    <a:lumMod val="50000"/>
                  </a:schemeClr>
                </a:solidFill>
              </a:rPr>
              <a:t> (</a:t>
            </a:r>
            <a:r>
              <a:rPr lang="en-US" sz="1700" dirty="0" err="1">
                <a:solidFill>
                  <a:schemeClr val="bg1">
                    <a:lumMod val="50000"/>
                  </a:schemeClr>
                </a:solidFill>
              </a:rPr>
              <a:t>έννοιες</a:t>
            </a:r>
            <a:r>
              <a:rPr lang="en-US" sz="1700" dirty="0">
                <a:solidFill>
                  <a:schemeClr val="bg1">
                    <a:lumMod val="50000"/>
                  </a:schemeClr>
                </a:solidFill>
              </a:rPr>
              <a:t>: απ</a:t>
            </a:r>
            <a:r>
              <a:rPr lang="en-US" sz="1700" dirty="0" err="1">
                <a:solidFill>
                  <a:schemeClr val="bg1">
                    <a:lumMod val="50000"/>
                  </a:schemeClr>
                </a:solidFill>
              </a:rPr>
              <a:t>όλυτος</a:t>
            </a:r>
            <a:r>
              <a:rPr lang="en-US" sz="1700" dirty="0">
                <a:solidFill>
                  <a:schemeClr val="bg1">
                    <a:lumMod val="50000"/>
                  </a:schemeClr>
                </a:solidFill>
              </a:rPr>
              <a:t> </a:t>
            </a:r>
            <a:r>
              <a:rPr lang="en-US" sz="1700" dirty="0" err="1">
                <a:solidFill>
                  <a:schemeClr val="bg1">
                    <a:lumMod val="50000"/>
                  </a:schemeClr>
                </a:solidFill>
              </a:rPr>
              <a:t>κ</a:t>
            </a:r>
            <a:r>
              <a:rPr lang="en-US" sz="1700" dirty="0">
                <a:solidFill>
                  <a:schemeClr val="bg1">
                    <a:lumMod val="50000"/>
                  </a:schemeClr>
                </a:solidFill>
              </a:rPr>
              <a:t>α</a:t>
            </a:r>
            <a:r>
              <a:rPr lang="en-US" sz="1700" dirty="0" err="1">
                <a:solidFill>
                  <a:schemeClr val="bg1">
                    <a:lumMod val="50000"/>
                  </a:schemeClr>
                </a:solidFill>
              </a:rPr>
              <a:t>ι</a:t>
            </a:r>
            <a:r>
              <a:rPr lang="en-US" sz="1700" dirty="0">
                <a:solidFill>
                  <a:schemeClr val="bg1">
                    <a:lumMod val="50000"/>
                  </a:schemeClr>
                </a:solidFill>
              </a:rPr>
              <a:t> </a:t>
            </a:r>
            <a:r>
              <a:rPr lang="en-US" sz="1700" dirty="0" err="1">
                <a:solidFill>
                  <a:schemeClr val="bg1">
                    <a:lumMod val="50000"/>
                  </a:schemeClr>
                </a:solidFill>
              </a:rPr>
              <a:t>σχετικός</a:t>
            </a:r>
            <a:r>
              <a:rPr lang="el-GR" sz="1700" dirty="0">
                <a:solidFill>
                  <a:schemeClr val="bg1">
                    <a:lumMod val="50000"/>
                  </a:schemeClr>
                </a:solidFill>
              </a:rPr>
              <a:t>)</a:t>
            </a:r>
            <a:endParaRPr lang="en-US" sz="1700" dirty="0">
              <a:solidFill>
                <a:schemeClr val="bg1">
                  <a:lumMod val="50000"/>
                </a:schemeClr>
              </a:solidFill>
            </a:endParaRPr>
          </a:p>
          <a:p>
            <a:pPr marL="457200" indent="-457200" algn="l">
              <a:buFont typeface="Arial"/>
              <a:buChar char="•"/>
            </a:pPr>
            <a:r>
              <a:rPr lang="en-US" sz="1700" dirty="0" err="1">
                <a:solidFill>
                  <a:schemeClr val="bg1">
                    <a:lumMod val="50000"/>
                  </a:schemeClr>
                </a:solidFill>
              </a:rPr>
              <a:t>Κλ</a:t>
            </a:r>
            <a:r>
              <a:rPr lang="en-US" sz="1700" dirty="0">
                <a:solidFill>
                  <a:schemeClr val="bg1">
                    <a:lumMod val="50000"/>
                  </a:schemeClr>
                </a:solidFill>
              </a:rPr>
              <a:t>α</a:t>
            </a:r>
            <a:r>
              <a:rPr lang="en-US" sz="1700" dirty="0" err="1">
                <a:solidFill>
                  <a:schemeClr val="bg1">
                    <a:lumMod val="50000"/>
                  </a:schemeClr>
                </a:solidFill>
              </a:rPr>
              <a:t>σικοί</a:t>
            </a:r>
            <a:r>
              <a:rPr lang="en-US" sz="1700" dirty="0">
                <a:solidFill>
                  <a:schemeClr val="bg1">
                    <a:lumMod val="50000"/>
                  </a:schemeClr>
                </a:solidFill>
              </a:rPr>
              <a:t> </a:t>
            </a:r>
            <a:r>
              <a:rPr lang="en-US" sz="1700" dirty="0" err="1">
                <a:solidFill>
                  <a:schemeClr val="bg1">
                    <a:lumMod val="50000"/>
                  </a:schemeClr>
                </a:solidFill>
              </a:rPr>
              <a:t>κ</a:t>
            </a:r>
            <a:r>
              <a:rPr lang="en-US" sz="1700" dirty="0">
                <a:solidFill>
                  <a:schemeClr val="bg1">
                    <a:lumMod val="50000"/>
                  </a:schemeClr>
                </a:solidFill>
              </a:rPr>
              <a:t>α</a:t>
            </a:r>
            <a:r>
              <a:rPr lang="en-US" sz="1700" dirty="0" err="1">
                <a:solidFill>
                  <a:schemeClr val="bg1">
                    <a:lumMod val="50000"/>
                  </a:schemeClr>
                </a:solidFill>
              </a:rPr>
              <a:t>ι</a:t>
            </a:r>
            <a:r>
              <a:rPr lang="en-US" sz="1700" dirty="0">
                <a:solidFill>
                  <a:schemeClr val="bg1">
                    <a:lumMod val="50000"/>
                  </a:schemeClr>
                </a:solidFill>
              </a:rPr>
              <a:t> </a:t>
            </a:r>
            <a:r>
              <a:rPr lang="en-US" sz="1700" dirty="0" err="1">
                <a:solidFill>
                  <a:schemeClr val="bg1">
                    <a:lumMod val="50000"/>
                  </a:schemeClr>
                </a:solidFill>
              </a:rPr>
              <a:t>νεότεροι</a:t>
            </a:r>
            <a:r>
              <a:rPr lang="en-US" sz="1700" dirty="0">
                <a:solidFill>
                  <a:schemeClr val="bg1">
                    <a:lumMod val="50000"/>
                  </a:schemeClr>
                </a:solidFill>
              </a:rPr>
              <a:t> παράγοντες </a:t>
            </a:r>
            <a:r>
              <a:rPr lang="en-US" sz="1700" dirty="0" err="1">
                <a:solidFill>
                  <a:schemeClr val="bg1">
                    <a:lumMod val="50000"/>
                  </a:schemeClr>
                </a:solidFill>
              </a:rPr>
              <a:t>κ</a:t>
            </a:r>
            <a:r>
              <a:rPr lang="en-US" sz="1700" dirty="0">
                <a:solidFill>
                  <a:schemeClr val="bg1">
                    <a:lumMod val="50000"/>
                  </a:schemeClr>
                </a:solidFill>
              </a:rPr>
              <a:t>αρδιαγγειακού κιν</a:t>
            </a:r>
            <a:r>
              <a:rPr lang="el-GR" sz="1700" dirty="0">
                <a:solidFill>
                  <a:schemeClr val="bg1">
                    <a:lumMod val="50000"/>
                  </a:schemeClr>
                </a:solidFill>
              </a:rPr>
              <a:t>δ</a:t>
            </a:r>
            <a:r>
              <a:rPr lang="en-US" sz="1700" dirty="0" err="1">
                <a:solidFill>
                  <a:schemeClr val="bg1">
                    <a:lumMod val="50000"/>
                  </a:schemeClr>
                </a:solidFill>
              </a:rPr>
              <a:t>ύνου</a:t>
            </a:r>
            <a:r>
              <a:rPr lang="el-GR" sz="1700" dirty="0">
                <a:solidFill>
                  <a:schemeClr val="bg1">
                    <a:lumMod val="50000"/>
                  </a:schemeClr>
                </a:solidFill>
              </a:rPr>
              <a:t> – μεταβολικό σύνδρομο</a:t>
            </a:r>
            <a:endParaRPr lang="en-US" sz="1700" dirty="0">
              <a:solidFill>
                <a:schemeClr val="bg1">
                  <a:lumMod val="50000"/>
                </a:schemeClr>
              </a:solidFill>
            </a:endParaRPr>
          </a:p>
          <a:p>
            <a:pPr marL="457200" indent="-457200" algn="l">
              <a:buFont typeface="Arial"/>
              <a:buChar char="•"/>
            </a:pPr>
            <a:r>
              <a:rPr lang="en-US" sz="1700" dirty="0">
                <a:solidFill>
                  <a:schemeClr val="bg1">
                    <a:lumMod val="50000"/>
                  </a:schemeClr>
                </a:solidFill>
              </a:rPr>
              <a:t>Kαρδιαγγεια</a:t>
            </a:r>
            <a:r>
              <a:rPr lang="en-US" sz="1700" dirty="0" err="1">
                <a:solidFill>
                  <a:schemeClr val="bg1">
                    <a:lumMod val="50000"/>
                  </a:schemeClr>
                </a:solidFill>
              </a:rPr>
              <a:t>κ</a:t>
            </a:r>
            <a:r>
              <a:rPr lang="el-GR" sz="1700" dirty="0">
                <a:solidFill>
                  <a:schemeClr val="bg1">
                    <a:lumMod val="50000"/>
                  </a:schemeClr>
                </a:solidFill>
              </a:rPr>
              <a:t>ός</a:t>
            </a:r>
            <a:r>
              <a:rPr lang="en-US" sz="1700" dirty="0">
                <a:solidFill>
                  <a:schemeClr val="bg1">
                    <a:lumMod val="50000"/>
                  </a:schemeClr>
                </a:solidFill>
              </a:rPr>
              <a:t> </a:t>
            </a:r>
            <a:r>
              <a:rPr lang="en-US" sz="1700" dirty="0" err="1">
                <a:solidFill>
                  <a:schemeClr val="bg1">
                    <a:lumMod val="50000"/>
                  </a:schemeClr>
                </a:solidFill>
              </a:rPr>
              <a:t>κ</a:t>
            </a:r>
            <a:r>
              <a:rPr lang="el-GR" sz="1700" dirty="0">
                <a:solidFill>
                  <a:schemeClr val="bg1">
                    <a:lumMod val="50000"/>
                  </a:schemeClr>
                </a:solidFill>
              </a:rPr>
              <a:t>ί</a:t>
            </a:r>
            <a:r>
              <a:rPr lang="en-US" sz="1700" dirty="0" err="1">
                <a:solidFill>
                  <a:schemeClr val="bg1">
                    <a:lumMod val="50000"/>
                  </a:schemeClr>
                </a:solidFill>
              </a:rPr>
              <a:t>νδ</a:t>
            </a:r>
            <a:r>
              <a:rPr lang="el-GR" sz="1700" dirty="0">
                <a:solidFill>
                  <a:schemeClr val="bg1">
                    <a:lumMod val="50000"/>
                  </a:schemeClr>
                </a:solidFill>
              </a:rPr>
              <a:t>υ</a:t>
            </a:r>
            <a:r>
              <a:rPr lang="en-US" sz="1700" dirty="0" err="1">
                <a:solidFill>
                  <a:schemeClr val="bg1">
                    <a:lumMod val="50000"/>
                  </a:schemeClr>
                </a:solidFill>
              </a:rPr>
              <a:t>νο</a:t>
            </a:r>
            <a:r>
              <a:rPr lang="el-GR" sz="1700" dirty="0">
                <a:solidFill>
                  <a:schemeClr val="bg1">
                    <a:lumMod val="50000"/>
                  </a:schemeClr>
                </a:solidFill>
              </a:rPr>
              <a:t>ς</a:t>
            </a:r>
            <a:r>
              <a:rPr lang="en-US" sz="1700" dirty="0">
                <a:solidFill>
                  <a:schemeClr val="bg1">
                    <a:lumMod val="50000"/>
                  </a:schemeClr>
                </a:solidFill>
              </a:rPr>
              <a:t>: π</a:t>
            </a:r>
            <a:r>
              <a:rPr lang="en-US" sz="1700" dirty="0" err="1">
                <a:solidFill>
                  <a:schemeClr val="bg1">
                    <a:lumMod val="50000"/>
                  </a:schemeClr>
                </a:solidFill>
              </a:rPr>
              <a:t>ρωτογενής</a:t>
            </a:r>
            <a:r>
              <a:rPr lang="en-US" sz="1700" dirty="0">
                <a:solidFill>
                  <a:schemeClr val="bg1">
                    <a:lumMod val="50000"/>
                  </a:schemeClr>
                </a:solidFill>
              </a:rPr>
              <a:t>, </a:t>
            </a:r>
            <a:r>
              <a:rPr lang="en-US" sz="1700" dirty="0" err="1">
                <a:solidFill>
                  <a:schemeClr val="bg1">
                    <a:lumMod val="50000"/>
                  </a:schemeClr>
                </a:solidFill>
              </a:rPr>
              <a:t>δευτερογενής</a:t>
            </a:r>
            <a:r>
              <a:rPr lang="en-US" sz="1700" dirty="0">
                <a:solidFill>
                  <a:schemeClr val="bg1">
                    <a:lumMod val="50000"/>
                  </a:schemeClr>
                </a:solidFill>
              </a:rPr>
              <a:t>, </a:t>
            </a:r>
            <a:r>
              <a:rPr lang="en-US" sz="1700" dirty="0" err="1">
                <a:solidFill>
                  <a:schemeClr val="bg1">
                    <a:lumMod val="50000"/>
                  </a:schemeClr>
                </a:solidFill>
              </a:rPr>
              <a:t>τριτογενής</a:t>
            </a:r>
            <a:r>
              <a:rPr lang="en-US" sz="1700" dirty="0">
                <a:solidFill>
                  <a:schemeClr val="bg1">
                    <a:lumMod val="50000"/>
                  </a:schemeClr>
                </a:solidFill>
              </a:rPr>
              <a:t> πρόληψη</a:t>
            </a:r>
          </a:p>
          <a:p>
            <a:pPr marL="457200" indent="-457200" algn="l">
              <a:buFont typeface="Arial"/>
              <a:buChar char="•"/>
            </a:pPr>
            <a:r>
              <a:rPr lang="en-US" sz="1700" dirty="0">
                <a:solidFill>
                  <a:schemeClr val="bg1">
                    <a:lumMod val="50000"/>
                  </a:schemeClr>
                </a:solidFill>
              </a:rPr>
              <a:t>Μοντέλα </a:t>
            </a:r>
            <a:r>
              <a:rPr lang="en-US" sz="1700" dirty="0" err="1">
                <a:solidFill>
                  <a:schemeClr val="bg1">
                    <a:lumMod val="50000"/>
                  </a:schemeClr>
                </a:solidFill>
              </a:rPr>
              <a:t>εκτίμησης</a:t>
            </a:r>
            <a:r>
              <a:rPr lang="en-US" sz="1700" dirty="0">
                <a:solidFill>
                  <a:schemeClr val="bg1">
                    <a:lumMod val="50000"/>
                  </a:schemeClr>
                </a:solidFill>
              </a:rPr>
              <a:t> του </a:t>
            </a:r>
            <a:r>
              <a:rPr lang="en-US" sz="1700" dirty="0" err="1">
                <a:solidFill>
                  <a:schemeClr val="bg1">
                    <a:lumMod val="50000"/>
                  </a:schemeClr>
                </a:solidFill>
              </a:rPr>
              <a:t>κ</a:t>
            </a:r>
            <a:r>
              <a:rPr lang="en-US" sz="1700" dirty="0">
                <a:solidFill>
                  <a:schemeClr val="bg1">
                    <a:lumMod val="50000"/>
                  </a:schemeClr>
                </a:solidFill>
              </a:rPr>
              <a:t>αρδιαγγειακού κινδύνου στο γενικό πληθυσμό</a:t>
            </a:r>
            <a:endParaRPr lang="el-GR" sz="1700" dirty="0">
              <a:solidFill>
                <a:schemeClr val="bg1">
                  <a:lumMod val="50000"/>
                </a:schemeClr>
              </a:solidFill>
            </a:endParaRPr>
          </a:p>
          <a:p>
            <a:pPr marL="457200" indent="-457200" algn="l">
              <a:buFont typeface="Arial"/>
              <a:buChar char="•"/>
            </a:pPr>
            <a:r>
              <a:rPr lang="el-GR" sz="1700" dirty="0">
                <a:solidFill>
                  <a:schemeClr val="bg1">
                    <a:lumMod val="50000"/>
                  </a:schemeClr>
                </a:solidFill>
              </a:rPr>
              <a:t>Μοντέλα εκτίμησης κ</a:t>
            </a:r>
            <a:r>
              <a:rPr lang="en-US" sz="1700" dirty="0">
                <a:solidFill>
                  <a:schemeClr val="bg1">
                    <a:lumMod val="50000"/>
                  </a:schemeClr>
                </a:solidFill>
              </a:rPr>
              <a:t>αρδιαγγεια</a:t>
            </a:r>
            <a:r>
              <a:rPr lang="en-US" sz="1700" dirty="0" err="1">
                <a:solidFill>
                  <a:schemeClr val="bg1">
                    <a:lumMod val="50000"/>
                  </a:schemeClr>
                </a:solidFill>
              </a:rPr>
              <a:t>κ</a:t>
            </a:r>
            <a:r>
              <a:rPr lang="el-GR" sz="1700" dirty="0">
                <a:solidFill>
                  <a:schemeClr val="bg1">
                    <a:lumMod val="50000"/>
                  </a:schemeClr>
                </a:solidFill>
              </a:rPr>
              <a:t>ού</a:t>
            </a:r>
            <a:r>
              <a:rPr lang="en-US" sz="1700" dirty="0">
                <a:solidFill>
                  <a:schemeClr val="bg1">
                    <a:lumMod val="50000"/>
                  </a:schemeClr>
                </a:solidFill>
              </a:rPr>
              <a:t> </a:t>
            </a:r>
            <a:r>
              <a:rPr lang="en-US" sz="1700" dirty="0" err="1">
                <a:solidFill>
                  <a:schemeClr val="bg1">
                    <a:lumMod val="50000"/>
                  </a:schemeClr>
                </a:solidFill>
              </a:rPr>
              <a:t>κ</a:t>
            </a:r>
            <a:r>
              <a:rPr lang="el-GR" sz="1700" dirty="0">
                <a:solidFill>
                  <a:schemeClr val="bg1">
                    <a:lumMod val="50000"/>
                  </a:schemeClr>
                </a:solidFill>
              </a:rPr>
              <a:t>ι</a:t>
            </a:r>
            <a:r>
              <a:rPr lang="en-US" sz="1700" dirty="0" err="1">
                <a:solidFill>
                  <a:schemeClr val="bg1">
                    <a:lumMod val="50000"/>
                  </a:schemeClr>
                </a:solidFill>
              </a:rPr>
              <a:t>νδ</a:t>
            </a:r>
            <a:r>
              <a:rPr lang="el-GR" sz="1700" dirty="0">
                <a:solidFill>
                  <a:schemeClr val="bg1">
                    <a:lumMod val="50000"/>
                  </a:schemeClr>
                </a:solidFill>
              </a:rPr>
              <a:t>ύ</a:t>
            </a:r>
            <a:r>
              <a:rPr lang="en-US" sz="1700" dirty="0" err="1">
                <a:solidFill>
                  <a:schemeClr val="bg1">
                    <a:lumMod val="50000"/>
                  </a:schemeClr>
                </a:solidFill>
              </a:rPr>
              <a:t>νο</a:t>
            </a:r>
            <a:r>
              <a:rPr lang="el-GR" sz="1700" dirty="0">
                <a:solidFill>
                  <a:schemeClr val="bg1">
                    <a:lumMod val="50000"/>
                  </a:schemeClr>
                </a:solidFill>
              </a:rPr>
              <a:t>υ</a:t>
            </a:r>
            <a:r>
              <a:rPr lang="en-US" sz="1700" dirty="0">
                <a:solidFill>
                  <a:schemeClr val="bg1">
                    <a:lumMod val="50000"/>
                  </a:schemeClr>
                </a:solidFill>
              </a:rPr>
              <a:t> για αγγειακό εγκεφαλικό &amp; έμφραγμα του μυοκαρδίου</a:t>
            </a:r>
          </a:p>
          <a:p>
            <a:pPr marL="457200" indent="-457200" algn="l">
              <a:buFont typeface="Arial"/>
              <a:buChar char="•"/>
            </a:pPr>
            <a:r>
              <a:rPr lang="en-US" sz="1700" dirty="0" err="1">
                <a:solidFill>
                  <a:schemeClr val="bg1">
                    <a:lumMod val="50000"/>
                  </a:schemeClr>
                </a:solidFill>
              </a:rPr>
              <a:t>Μοντέλ</a:t>
            </a:r>
            <a:r>
              <a:rPr lang="en-US" sz="1700" dirty="0">
                <a:solidFill>
                  <a:schemeClr val="bg1">
                    <a:lumMod val="50000"/>
                  </a:schemeClr>
                </a:solidFill>
              </a:rPr>
              <a:t>α </a:t>
            </a:r>
            <a:r>
              <a:rPr lang="en-US" sz="1700" dirty="0" err="1">
                <a:solidFill>
                  <a:schemeClr val="bg1">
                    <a:lumMod val="50000"/>
                  </a:schemeClr>
                </a:solidFill>
              </a:rPr>
              <a:t>εκτίμησης</a:t>
            </a:r>
            <a:r>
              <a:rPr lang="en-US" sz="1700" dirty="0">
                <a:solidFill>
                  <a:schemeClr val="bg1">
                    <a:lumMod val="50000"/>
                  </a:schemeClr>
                </a:solidFill>
              </a:rPr>
              <a:t> του </a:t>
            </a:r>
            <a:r>
              <a:rPr lang="en-US" sz="1700" dirty="0" err="1">
                <a:solidFill>
                  <a:schemeClr val="bg1">
                    <a:lumMod val="50000"/>
                  </a:schemeClr>
                </a:solidFill>
              </a:rPr>
              <a:t>κ</a:t>
            </a:r>
            <a:r>
              <a:rPr lang="en-US" sz="1700" dirty="0">
                <a:solidFill>
                  <a:schemeClr val="bg1">
                    <a:lumMod val="50000"/>
                  </a:schemeClr>
                </a:solidFill>
              </a:rPr>
              <a:t>αρδιαγγειακού κινδύνου σε </a:t>
            </a:r>
            <a:r>
              <a:rPr lang="en-US" sz="1700" dirty="0" err="1">
                <a:solidFill>
                  <a:schemeClr val="bg1">
                    <a:lumMod val="50000"/>
                  </a:schemeClr>
                </a:solidFill>
              </a:rPr>
              <a:t>ειδικούς</a:t>
            </a:r>
            <a:r>
              <a:rPr lang="en-US" sz="1700" dirty="0">
                <a:solidFill>
                  <a:schemeClr val="bg1">
                    <a:lumMod val="50000"/>
                  </a:schemeClr>
                </a:solidFill>
              </a:rPr>
              <a:t>  π</a:t>
            </a:r>
            <a:r>
              <a:rPr lang="en-US" sz="1700" dirty="0" err="1">
                <a:solidFill>
                  <a:schemeClr val="bg1">
                    <a:lumMod val="50000"/>
                  </a:schemeClr>
                </a:solidFill>
              </a:rPr>
              <a:t>ληθυσμούς</a:t>
            </a:r>
            <a:r>
              <a:rPr lang="en-US" sz="1700" dirty="0">
                <a:solidFill>
                  <a:schemeClr val="bg1">
                    <a:lumMod val="50000"/>
                  </a:schemeClr>
                </a:solidFill>
              </a:rPr>
              <a:t> </a:t>
            </a:r>
            <a:r>
              <a:rPr lang="en-US" sz="1700" dirty="0" err="1">
                <a:solidFill>
                  <a:schemeClr val="bg1">
                    <a:lumMod val="50000"/>
                  </a:schemeClr>
                </a:solidFill>
              </a:rPr>
              <a:t>κ</a:t>
            </a:r>
            <a:r>
              <a:rPr lang="en-US" sz="1700" dirty="0">
                <a:solidFill>
                  <a:schemeClr val="bg1">
                    <a:lumMod val="50000"/>
                  </a:schemeClr>
                </a:solidFill>
              </a:rPr>
              <a:t>α</a:t>
            </a:r>
            <a:r>
              <a:rPr lang="en-US" sz="1700" dirty="0" err="1">
                <a:solidFill>
                  <a:schemeClr val="bg1">
                    <a:lumMod val="50000"/>
                  </a:schemeClr>
                </a:solidFill>
              </a:rPr>
              <a:t>ι</a:t>
            </a:r>
            <a:r>
              <a:rPr lang="en-US" sz="1700" dirty="0">
                <a:solidFill>
                  <a:schemeClr val="bg1">
                    <a:lumMod val="50000"/>
                  </a:schemeClr>
                </a:solidFill>
              </a:rPr>
              <a:t> π</a:t>
            </a:r>
            <a:r>
              <a:rPr lang="en-US" sz="1700" dirty="0" err="1">
                <a:solidFill>
                  <a:schemeClr val="bg1">
                    <a:lumMod val="50000"/>
                  </a:schemeClr>
                </a:solidFill>
              </a:rPr>
              <a:t>άσχοντες</a:t>
            </a:r>
            <a:r>
              <a:rPr lang="en-US" sz="1700" dirty="0">
                <a:solidFill>
                  <a:schemeClr val="bg1">
                    <a:lumMod val="50000"/>
                  </a:schemeClr>
                </a:solidFill>
              </a:rPr>
              <a:t> απ</a:t>
            </a:r>
            <a:r>
              <a:rPr lang="en-US" sz="1700" dirty="0" err="1">
                <a:solidFill>
                  <a:schemeClr val="bg1">
                    <a:lumMod val="50000"/>
                  </a:schemeClr>
                </a:solidFill>
              </a:rPr>
              <a:t>ό</a:t>
            </a:r>
            <a:r>
              <a:rPr lang="en-US" sz="1700" dirty="0">
                <a:solidFill>
                  <a:schemeClr val="bg1">
                    <a:lumMod val="50000"/>
                  </a:schemeClr>
                </a:solidFill>
              </a:rPr>
              <a:t>: </a:t>
            </a:r>
            <a:r>
              <a:rPr lang="en-US" sz="1700" dirty="0" err="1">
                <a:solidFill>
                  <a:schemeClr val="bg1">
                    <a:lumMod val="50000"/>
                  </a:schemeClr>
                </a:solidFill>
              </a:rPr>
              <a:t>υ</a:t>
            </a:r>
            <a:r>
              <a:rPr lang="en-US" sz="1700" dirty="0">
                <a:solidFill>
                  <a:schemeClr val="bg1">
                    <a:lumMod val="50000"/>
                  </a:schemeClr>
                </a:solidFill>
              </a:rPr>
              <a:t>πέρταση, </a:t>
            </a:r>
            <a:r>
              <a:rPr lang="en-US" sz="1700" dirty="0" err="1">
                <a:solidFill>
                  <a:schemeClr val="bg1">
                    <a:lumMod val="50000"/>
                  </a:schemeClr>
                </a:solidFill>
              </a:rPr>
              <a:t>υ</a:t>
            </a:r>
            <a:r>
              <a:rPr lang="en-US" sz="1700" dirty="0">
                <a:solidFill>
                  <a:schemeClr val="bg1">
                    <a:lumMod val="50000"/>
                  </a:schemeClr>
                </a:solidFill>
              </a:rPr>
              <a:t>περλιπιδαιμία,  διαβήτη, μεταβολικό σύνδρομο, ρευματοειδή αρθρίτιδα, HIV </a:t>
            </a:r>
          </a:p>
          <a:p>
            <a:pPr marL="457200" indent="-457200" algn="l">
              <a:buFont typeface="Arial"/>
              <a:buChar char="•"/>
            </a:pPr>
            <a:r>
              <a:rPr lang="en-US" sz="1700" dirty="0" err="1">
                <a:solidFill>
                  <a:schemeClr val="bg1">
                    <a:lumMod val="50000"/>
                  </a:schemeClr>
                </a:solidFill>
              </a:rPr>
              <a:t>Η</a:t>
            </a:r>
            <a:r>
              <a:rPr lang="en-US" sz="1700" dirty="0">
                <a:solidFill>
                  <a:schemeClr val="bg1">
                    <a:lumMod val="50000"/>
                  </a:schemeClr>
                </a:solidFill>
              </a:rPr>
              <a:t> έννοια της αγγειακής ηλικία</a:t>
            </a:r>
            <a:r>
              <a:rPr lang="en-US" sz="1700" dirty="0" err="1">
                <a:solidFill>
                  <a:schemeClr val="bg1">
                    <a:lumMod val="50000"/>
                  </a:schemeClr>
                </a:solidFill>
              </a:rPr>
              <a:t>ς</a:t>
            </a:r>
            <a:r>
              <a:rPr lang="en-US" sz="1700" dirty="0">
                <a:solidFill>
                  <a:schemeClr val="bg1">
                    <a:lumMod val="50000"/>
                  </a:schemeClr>
                </a:solidFill>
              </a:rPr>
              <a:t> (EVA syndrome)</a:t>
            </a:r>
          </a:p>
          <a:p>
            <a:pPr marL="457200" indent="-457200" algn="l">
              <a:buFont typeface="Arial"/>
              <a:buChar char="•"/>
            </a:pPr>
            <a:r>
              <a:rPr lang="en-US" sz="1700" dirty="0" err="1">
                <a:solidFill>
                  <a:schemeClr val="bg1">
                    <a:lumMod val="50000"/>
                  </a:schemeClr>
                </a:solidFill>
              </a:rPr>
              <a:t>Χρήσεις</a:t>
            </a:r>
            <a:r>
              <a:rPr lang="en-US" sz="1700" dirty="0">
                <a:solidFill>
                  <a:schemeClr val="bg1">
                    <a:lumMod val="50000"/>
                  </a:schemeClr>
                </a:solidFill>
              </a:rPr>
              <a:t> των νεότερων αγγειακών </a:t>
            </a:r>
            <a:r>
              <a:rPr lang="en-US" sz="1700" dirty="0" err="1">
                <a:solidFill>
                  <a:schemeClr val="bg1">
                    <a:lumMod val="50000"/>
                  </a:schemeClr>
                </a:solidFill>
              </a:rPr>
              <a:t>κ</a:t>
            </a:r>
            <a:r>
              <a:rPr lang="en-US" sz="1700" dirty="0">
                <a:solidFill>
                  <a:schemeClr val="bg1">
                    <a:lumMod val="50000"/>
                  </a:schemeClr>
                </a:solidFill>
              </a:rPr>
              <a:t>α</a:t>
            </a:r>
            <a:r>
              <a:rPr lang="en-US" sz="1700" dirty="0" err="1">
                <a:solidFill>
                  <a:schemeClr val="bg1">
                    <a:lumMod val="50000"/>
                  </a:schemeClr>
                </a:solidFill>
              </a:rPr>
              <a:t>ι</a:t>
            </a:r>
            <a:r>
              <a:rPr lang="en-US" sz="1700" dirty="0">
                <a:solidFill>
                  <a:schemeClr val="bg1">
                    <a:lumMod val="50000"/>
                  </a:schemeClr>
                </a:solidFill>
              </a:rPr>
              <a:t> β</a:t>
            </a:r>
            <a:r>
              <a:rPr lang="en-US" sz="1700" dirty="0" err="1">
                <a:solidFill>
                  <a:schemeClr val="bg1">
                    <a:lumMod val="50000"/>
                  </a:schemeClr>
                </a:solidFill>
              </a:rPr>
              <a:t>ιοχημικών</a:t>
            </a:r>
            <a:r>
              <a:rPr lang="en-US" sz="1700" dirty="0">
                <a:solidFill>
                  <a:schemeClr val="bg1">
                    <a:lumMod val="50000"/>
                  </a:schemeClr>
                </a:solidFill>
              </a:rPr>
              <a:t> βιοδεικτών στην εκτίμηση του </a:t>
            </a:r>
            <a:r>
              <a:rPr lang="en-US" sz="1700" dirty="0" err="1">
                <a:solidFill>
                  <a:schemeClr val="bg1">
                    <a:lumMod val="50000"/>
                  </a:schemeClr>
                </a:solidFill>
              </a:rPr>
              <a:t>κ</a:t>
            </a:r>
            <a:r>
              <a:rPr lang="en-US" sz="1700" dirty="0">
                <a:solidFill>
                  <a:schemeClr val="bg1">
                    <a:lumMod val="50000"/>
                  </a:schemeClr>
                </a:solidFill>
              </a:rPr>
              <a:t>αρδιαγγειακού κινδύνου στην εξα</a:t>
            </a:r>
            <a:r>
              <a:rPr lang="en-US" sz="1700" dirty="0" err="1">
                <a:solidFill>
                  <a:schemeClr val="bg1">
                    <a:lumMod val="50000"/>
                  </a:schemeClr>
                </a:solidFill>
              </a:rPr>
              <a:t>τομί</a:t>
            </a:r>
            <a:r>
              <a:rPr lang="el-GR" sz="1700" dirty="0">
                <a:solidFill>
                  <a:schemeClr val="bg1">
                    <a:lumMod val="50000"/>
                  </a:schemeClr>
                </a:solidFill>
              </a:rPr>
              <a:t>κευση καρδιαγγειακού κινδύνου και τη  </a:t>
            </a:r>
            <a:r>
              <a:rPr lang="en-US" sz="1700" dirty="0" err="1">
                <a:solidFill>
                  <a:schemeClr val="bg1">
                    <a:lumMod val="50000"/>
                  </a:schemeClr>
                </a:solidFill>
              </a:rPr>
              <a:t>δημόσι</a:t>
            </a:r>
            <a:r>
              <a:rPr lang="en-US" sz="1700" dirty="0">
                <a:solidFill>
                  <a:schemeClr val="bg1">
                    <a:lumMod val="50000"/>
                  </a:schemeClr>
                </a:solidFill>
              </a:rPr>
              <a:t>α υγεία</a:t>
            </a:r>
          </a:p>
        </p:txBody>
      </p:sp>
    </p:spTree>
    <p:extLst>
      <p:ext uri="{BB962C8B-B14F-4D97-AF65-F5344CB8AC3E}">
        <p14:creationId xmlns:p14="http://schemas.microsoft.com/office/powerpoint/2010/main" val="7975141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551246" y="3428"/>
            <a:ext cx="4151196" cy="584776"/>
          </a:xfrm>
          <a:prstGeom prst="rect">
            <a:avLst/>
          </a:prstGeom>
          <a:noFill/>
        </p:spPr>
        <p:txBody>
          <a:bodyPr wrap="none" rtlCol="0">
            <a:spAutoFit/>
          </a:bodyPr>
          <a:lstStyle/>
          <a:p>
            <a:r>
              <a:rPr lang="el-GR" sz="1600" dirty="0">
                <a:solidFill>
                  <a:schemeClr val="tx2">
                    <a:lumMod val="75000"/>
                  </a:schemeClr>
                </a:solidFill>
              </a:rPr>
              <a:t>Ιατρική Σχολή</a:t>
            </a:r>
            <a:r>
              <a:rPr lang="en-US" sz="1600" dirty="0">
                <a:solidFill>
                  <a:schemeClr val="tx2">
                    <a:lumMod val="75000"/>
                  </a:schemeClr>
                </a:solidFill>
              </a:rPr>
              <a:t> </a:t>
            </a:r>
          </a:p>
          <a:p>
            <a:r>
              <a:rPr lang="el-GR" sz="1600" dirty="0">
                <a:solidFill>
                  <a:schemeClr val="tx2">
                    <a:lumMod val="75000"/>
                  </a:schemeClr>
                </a:solidFill>
              </a:rPr>
              <a:t>Εθνικό &amp; Καποδιστριακό Πανεπιστήμιο Αθήνας</a:t>
            </a:r>
            <a:endParaRPr lang="en-US" sz="1600" dirty="0">
              <a:solidFill>
                <a:schemeClr val="tx2">
                  <a:lumMod val="75000"/>
                </a:schemeClr>
              </a:solidFill>
            </a:endParaRPr>
          </a:p>
        </p:txBody>
      </p:sp>
      <p:sp>
        <p:nvSpPr>
          <p:cNvPr id="7" name="TextBox 6"/>
          <p:cNvSpPr txBox="1"/>
          <p:nvPr/>
        </p:nvSpPr>
        <p:spPr>
          <a:xfrm>
            <a:off x="2929467" y="4961467"/>
            <a:ext cx="184666" cy="369332"/>
          </a:xfrm>
          <a:prstGeom prst="rect">
            <a:avLst/>
          </a:prstGeom>
          <a:noFill/>
        </p:spPr>
        <p:txBody>
          <a:bodyPr wrap="none" rtlCol="0">
            <a:spAutoFit/>
          </a:bodyPr>
          <a:lstStyle/>
          <a:p>
            <a:endParaRPr lang="en-US" dirty="0"/>
          </a:p>
        </p:txBody>
      </p:sp>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3" name="Picture 12"/>
          <p:cNvPicPr/>
          <p:nvPr/>
        </p:nvPicPr>
        <p:blipFill>
          <a:blip r:embed="rId2">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0" name="TextBox 9"/>
          <p:cNvSpPr txBox="1"/>
          <p:nvPr/>
        </p:nvSpPr>
        <p:spPr>
          <a:xfrm>
            <a:off x="241466" y="1356153"/>
            <a:ext cx="5173211" cy="461665"/>
          </a:xfrm>
          <a:prstGeom prst="rect">
            <a:avLst/>
          </a:prstGeom>
          <a:noFill/>
        </p:spPr>
        <p:txBody>
          <a:bodyPr wrap="none" rtlCol="0">
            <a:spAutoFit/>
          </a:bodyPr>
          <a:lstStyle/>
          <a:p>
            <a:r>
              <a:rPr lang="el-GR" sz="2400" dirty="0">
                <a:solidFill>
                  <a:schemeClr val="tx2">
                    <a:lumMod val="75000"/>
                  </a:schemeClr>
                </a:solidFill>
              </a:rPr>
              <a:t>Φυσική ιστορία καρδιαγγειακών νόσων</a:t>
            </a:r>
            <a:endParaRPr lang="el-GR" sz="1200" dirty="0">
              <a:solidFill>
                <a:schemeClr val="tx2">
                  <a:lumMod val="75000"/>
                </a:schemeClr>
              </a:solidFill>
            </a:endParaRPr>
          </a:p>
        </p:txBody>
      </p:sp>
      <p:sp>
        <p:nvSpPr>
          <p:cNvPr id="12" name="TextBox 11"/>
          <p:cNvSpPr txBox="1"/>
          <p:nvPr/>
        </p:nvSpPr>
        <p:spPr>
          <a:xfrm>
            <a:off x="7480019" y="6616283"/>
            <a:ext cx="1689861" cy="246221"/>
          </a:xfrm>
          <a:prstGeom prst="rect">
            <a:avLst/>
          </a:prstGeom>
          <a:noFill/>
        </p:spPr>
        <p:txBody>
          <a:bodyPr wrap="none" rtlCol="0">
            <a:spAutoFit/>
          </a:bodyPr>
          <a:lstStyle/>
          <a:p>
            <a:pPr algn="ctr"/>
            <a:r>
              <a:rPr lang="en-US" sz="1000" dirty="0">
                <a:solidFill>
                  <a:schemeClr val="tx2">
                    <a:lumMod val="75000"/>
                  </a:schemeClr>
                </a:solidFill>
              </a:rPr>
              <a:t>© </a:t>
            </a:r>
            <a:r>
              <a:rPr lang="el-GR" sz="1000" dirty="0">
                <a:solidFill>
                  <a:schemeClr val="tx2">
                    <a:lumMod val="75000"/>
                  </a:schemeClr>
                </a:solidFill>
              </a:rPr>
              <a:t>Αθανάσιος Δ Πρωτογέρου</a:t>
            </a:r>
            <a:endParaRPr lang="en-US" sz="1000" dirty="0">
              <a:solidFill>
                <a:schemeClr val="tx2">
                  <a:lumMod val="75000"/>
                </a:schemeClr>
              </a:solidFill>
            </a:endParaRPr>
          </a:p>
        </p:txBody>
      </p:sp>
      <p:sp>
        <p:nvSpPr>
          <p:cNvPr id="14" name="Freeform 2"/>
          <p:cNvSpPr>
            <a:spLocks/>
          </p:cNvSpPr>
          <p:nvPr/>
        </p:nvSpPr>
        <p:spPr bwMode="auto">
          <a:xfrm>
            <a:off x="244887" y="1981199"/>
            <a:ext cx="8680450" cy="4294188"/>
          </a:xfrm>
          <a:custGeom>
            <a:avLst/>
            <a:gdLst>
              <a:gd name="T0" fmla="*/ 2 w 5469"/>
              <a:gd name="T1" fmla="*/ 2567 h 2705"/>
              <a:gd name="T2" fmla="*/ 53 w 5469"/>
              <a:gd name="T3" fmla="*/ 2160 h 2705"/>
              <a:gd name="T4" fmla="*/ 161 w 5469"/>
              <a:gd name="T5" fmla="*/ 1775 h 2705"/>
              <a:gd name="T6" fmla="*/ 321 w 5469"/>
              <a:gd name="T7" fmla="*/ 1417 h 2705"/>
              <a:gd name="T8" fmla="*/ 527 w 5469"/>
              <a:gd name="T9" fmla="*/ 1088 h 2705"/>
              <a:gd name="T10" fmla="*/ 779 w 5469"/>
              <a:gd name="T11" fmla="*/ 793 h 2705"/>
              <a:gd name="T12" fmla="*/ 1069 w 5469"/>
              <a:gd name="T13" fmla="*/ 537 h 2705"/>
              <a:gd name="T14" fmla="*/ 1392 w 5469"/>
              <a:gd name="T15" fmla="*/ 327 h 2705"/>
              <a:gd name="T16" fmla="*/ 1746 w 5469"/>
              <a:gd name="T17" fmla="*/ 164 h 2705"/>
              <a:gd name="T18" fmla="*/ 2124 w 5469"/>
              <a:gd name="T19" fmla="*/ 54 h 2705"/>
              <a:gd name="T20" fmla="*/ 2522 w 5469"/>
              <a:gd name="T21" fmla="*/ 2 h 2705"/>
              <a:gd name="T22" fmla="*/ 2931 w 5469"/>
              <a:gd name="T23" fmla="*/ 12 h 2705"/>
              <a:gd name="T24" fmla="*/ 3331 w 5469"/>
              <a:gd name="T25" fmla="*/ 84 h 2705"/>
              <a:gd name="T26" fmla="*/ 3717 w 5469"/>
              <a:gd name="T27" fmla="*/ 212 h 2705"/>
              <a:gd name="T28" fmla="*/ 4077 w 5469"/>
              <a:gd name="T29" fmla="*/ 391 h 2705"/>
              <a:gd name="T30" fmla="*/ 4410 w 5469"/>
              <a:gd name="T31" fmla="*/ 619 h 2705"/>
              <a:gd name="T32" fmla="*/ 4709 w 5469"/>
              <a:gd name="T33" fmla="*/ 888 h 2705"/>
              <a:gd name="T34" fmla="*/ 4967 w 5469"/>
              <a:gd name="T35" fmla="*/ 1194 h 2705"/>
              <a:gd name="T36" fmla="*/ 5178 w 5469"/>
              <a:gd name="T37" fmla="*/ 1533 h 2705"/>
              <a:gd name="T38" fmla="*/ 5335 w 5469"/>
              <a:gd name="T39" fmla="*/ 1902 h 2705"/>
              <a:gd name="T40" fmla="*/ 5436 w 5469"/>
              <a:gd name="T41" fmla="*/ 2294 h 2705"/>
              <a:gd name="T42" fmla="*/ 5469 w 5469"/>
              <a:gd name="T43" fmla="*/ 2705 h 2705"/>
              <a:gd name="T44" fmla="*/ 4264 w 5469"/>
              <a:gd name="T45" fmla="*/ 2537 h 2705"/>
              <a:gd name="T46" fmla="*/ 4221 w 5469"/>
              <a:gd name="T47" fmla="*/ 2296 h 2705"/>
              <a:gd name="T48" fmla="*/ 4146 w 5469"/>
              <a:gd name="T49" fmla="*/ 2068 h 2705"/>
              <a:gd name="T50" fmla="*/ 4038 w 5469"/>
              <a:gd name="T51" fmla="*/ 1855 h 2705"/>
              <a:gd name="T52" fmla="*/ 3904 w 5469"/>
              <a:gd name="T53" fmla="*/ 1661 h 2705"/>
              <a:gd name="T54" fmla="*/ 3743 w 5469"/>
              <a:gd name="T55" fmla="*/ 1491 h 2705"/>
              <a:gd name="T56" fmla="*/ 3559 w 5469"/>
              <a:gd name="T57" fmla="*/ 1344 h 2705"/>
              <a:gd name="T58" fmla="*/ 3357 w 5469"/>
              <a:gd name="T59" fmla="*/ 1226 h 2705"/>
              <a:gd name="T60" fmla="*/ 3138 w 5469"/>
              <a:gd name="T61" fmla="*/ 1138 h 2705"/>
              <a:gd name="T62" fmla="*/ 2904 w 5469"/>
              <a:gd name="T63" fmla="*/ 1082 h 2705"/>
              <a:gd name="T64" fmla="*/ 2658 w 5469"/>
              <a:gd name="T65" fmla="*/ 1064 h 2705"/>
              <a:gd name="T66" fmla="*/ 2419 w 5469"/>
              <a:gd name="T67" fmla="*/ 1082 h 2705"/>
              <a:gd name="T68" fmla="*/ 2195 w 5469"/>
              <a:gd name="T69" fmla="*/ 1138 h 2705"/>
              <a:gd name="T70" fmla="*/ 1986 w 5469"/>
              <a:gd name="T71" fmla="*/ 1226 h 2705"/>
              <a:gd name="T72" fmla="*/ 1797 w 5469"/>
              <a:gd name="T73" fmla="*/ 1344 h 2705"/>
              <a:gd name="T74" fmla="*/ 1630 w 5469"/>
              <a:gd name="T75" fmla="*/ 1491 h 2705"/>
              <a:gd name="T76" fmla="*/ 1482 w 5469"/>
              <a:gd name="T77" fmla="*/ 1661 h 2705"/>
              <a:gd name="T78" fmla="*/ 1360 w 5469"/>
              <a:gd name="T79" fmla="*/ 1855 h 2705"/>
              <a:gd name="T80" fmla="*/ 1264 w 5469"/>
              <a:gd name="T81" fmla="*/ 2068 h 2705"/>
              <a:gd name="T82" fmla="*/ 1195 w 5469"/>
              <a:gd name="T83" fmla="*/ 2296 h 2705"/>
              <a:gd name="T84" fmla="*/ 1156 w 5469"/>
              <a:gd name="T85" fmla="*/ 2537 h 2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469" h="2705">
                <a:moveTo>
                  <a:pt x="1148" y="2705"/>
                </a:moveTo>
                <a:lnTo>
                  <a:pt x="0" y="2705"/>
                </a:lnTo>
                <a:lnTo>
                  <a:pt x="2" y="2567"/>
                </a:lnTo>
                <a:lnTo>
                  <a:pt x="12" y="2428"/>
                </a:lnTo>
                <a:lnTo>
                  <a:pt x="29" y="2294"/>
                </a:lnTo>
                <a:lnTo>
                  <a:pt x="53" y="2160"/>
                </a:lnTo>
                <a:lnTo>
                  <a:pt x="83" y="2030"/>
                </a:lnTo>
                <a:lnTo>
                  <a:pt x="118" y="1902"/>
                </a:lnTo>
                <a:lnTo>
                  <a:pt x="161" y="1775"/>
                </a:lnTo>
                <a:lnTo>
                  <a:pt x="209" y="1653"/>
                </a:lnTo>
                <a:lnTo>
                  <a:pt x="262" y="1533"/>
                </a:lnTo>
                <a:lnTo>
                  <a:pt x="321" y="1417"/>
                </a:lnTo>
                <a:lnTo>
                  <a:pt x="386" y="1304"/>
                </a:lnTo>
                <a:lnTo>
                  <a:pt x="455" y="1194"/>
                </a:lnTo>
                <a:lnTo>
                  <a:pt x="527" y="1088"/>
                </a:lnTo>
                <a:lnTo>
                  <a:pt x="608" y="986"/>
                </a:lnTo>
                <a:lnTo>
                  <a:pt x="691" y="888"/>
                </a:lnTo>
                <a:lnTo>
                  <a:pt x="779" y="793"/>
                </a:lnTo>
                <a:lnTo>
                  <a:pt x="872" y="703"/>
                </a:lnTo>
                <a:lnTo>
                  <a:pt x="968" y="619"/>
                </a:lnTo>
                <a:lnTo>
                  <a:pt x="1069" y="537"/>
                </a:lnTo>
                <a:lnTo>
                  <a:pt x="1173" y="463"/>
                </a:lnTo>
                <a:lnTo>
                  <a:pt x="1282" y="391"/>
                </a:lnTo>
                <a:lnTo>
                  <a:pt x="1392" y="327"/>
                </a:lnTo>
                <a:lnTo>
                  <a:pt x="1508" y="267"/>
                </a:lnTo>
                <a:lnTo>
                  <a:pt x="1624" y="212"/>
                </a:lnTo>
                <a:lnTo>
                  <a:pt x="1746" y="164"/>
                </a:lnTo>
                <a:lnTo>
                  <a:pt x="1868" y="120"/>
                </a:lnTo>
                <a:lnTo>
                  <a:pt x="1996" y="84"/>
                </a:lnTo>
                <a:lnTo>
                  <a:pt x="2124" y="54"/>
                </a:lnTo>
                <a:lnTo>
                  <a:pt x="2254" y="30"/>
                </a:lnTo>
                <a:lnTo>
                  <a:pt x="2388" y="12"/>
                </a:lnTo>
                <a:lnTo>
                  <a:pt x="2522" y="2"/>
                </a:lnTo>
                <a:lnTo>
                  <a:pt x="2658" y="0"/>
                </a:lnTo>
                <a:lnTo>
                  <a:pt x="2796" y="2"/>
                </a:lnTo>
                <a:lnTo>
                  <a:pt x="2931" y="12"/>
                </a:lnTo>
                <a:lnTo>
                  <a:pt x="3067" y="30"/>
                </a:lnTo>
                <a:lnTo>
                  <a:pt x="3199" y="54"/>
                </a:lnTo>
                <a:lnTo>
                  <a:pt x="3331" y="84"/>
                </a:lnTo>
                <a:lnTo>
                  <a:pt x="3463" y="120"/>
                </a:lnTo>
                <a:lnTo>
                  <a:pt x="3591" y="164"/>
                </a:lnTo>
                <a:lnTo>
                  <a:pt x="3717" y="212"/>
                </a:lnTo>
                <a:lnTo>
                  <a:pt x="3839" y="267"/>
                </a:lnTo>
                <a:lnTo>
                  <a:pt x="3959" y="327"/>
                </a:lnTo>
                <a:lnTo>
                  <a:pt x="4077" y="391"/>
                </a:lnTo>
                <a:lnTo>
                  <a:pt x="4191" y="463"/>
                </a:lnTo>
                <a:lnTo>
                  <a:pt x="4304" y="537"/>
                </a:lnTo>
                <a:lnTo>
                  <a:pt x="4410" y="619"/>
                </a:lnTo>
                <a:lnTo>
                  <a:pt x="4514" y="703"/>
                </a:lnTo>
                <a:lnTo>
                  <a:pt x="4615" y="793"/>
                </a:lnTo>
                <a:lnTo>
                  <a:pt x="4709" y="888"/>
                </a:lnTo>
                <a:lnTo>
                  <a:pt x="4800" y="986"/>
                </a:lnTo>
                <a:lnTo>
                  <a:pt x="4886" y="1088"/>
                </a:lnTo>
                <a:lnTo>
                  <a:pt x="4967" y="1194"/>
                </a:lnTo>
                <a:lnTo>
                  <a:pt x="5042" y="1304"/>
                </a:lnTo>
                <a:lnTo>
                  <a:pt x="5113" y="1417"/>
                </a:lnTo>
                <a:lnTo>
                  <a:pt x="5178" y="1533"/>
                </a:lnTo>
                <a:lnTo>
                  <a:pt x="5237" y="1653"/>
                </a:lnTo>
                <a:lnTo>
                  <a:pt x="5290" y="1775"/>
                </a:lnTo>
                <a:lnTo>
                  <a:pt x="5335" y="1902"/>
                </a:lnTo>
                <a:lnTo>
                  <a:pt x="5377" y="2030"/>
                </a:lnTo>
                <a:lnTo>
                  <a:pt x="5410" y="2160"/>
                </a:lnTo>
                <a:lnTo>
                  <a:pt x="5436" y="2294"/>
                </a:lnTo>
                <a:lnTo>
                  <a:pt x="5455" y="2428"/>
                </a:lnTo>
                <a:lnTo>
                  <a:pt x="5467" y="2567"/>
                </a:lnTo>
                <a:lnTo>
                  <a:pt x="5469" y="2705"/>
                </a:lnTo>
                <a:lnTo>
                  <a:pt x="4272" y="2705"/>
                </a:lnTo>
                <a:lnTo>
                  <a:pt x="4270" y="2621"/>
                </a:lnTo>
                <a:lnTo>
                  <a:pt x="4264" y="2537"/>
                </a:lnTo>
                <a:lnTo>
                  <a:pt x="4254" y="2455"/>
                </a:lnTo>
                <a:lnTo>
                  <a:pt x="4239" y="2374"/>
                </a:lnTo>
                <a:lnTo>
                  <a:pt x="4221" y="2296"/>
                </a:lnTo>
                <a:lnTo>
                  <a:pt x="4199" y="2218"/>
                </a:lnTo>
                <a:lnTo>
                  <a:pt x="4174" y="2142"/>
                </a:lnTo>
                <a:lnTo>
                  <a:pt x="4146" y="2068"/>
                </a:lnTo>
                <a:lnTo>
                  <a:pt x="4113" y="1994"/>
                </a:lnTo>
                <a:lnTo>
                  <a:pt x="4077" y="1924"/>
                </a:lnTo>
                <a:lnTo>
                  <a:pt x="4038" y="1855"/>
                </a:lnTo>
                <a:lnTo>
                  <a:pt x="3996" y="1787"/>
                </a:lnTo>
                <a:lnTo>
                  <a:pt x="3951" y="1723"/>
                </a:lnTo>
                <a:lnTo>
                  <a:pt x="3904" y="1661"/>
                </a:lnTo>
                <a:lnTo>
                  <a:pt x="3853" y="1603"/>
                </a:lnTo>
                <a:lnTo>
                  <a:pt x="3800" y="1545"/>
                </a:lnTo>
                <a:lnTo>
                  <a:pt x="3743" y="1491"/>
                </a:lnTo>
                <a:lnTo>
                  <a:pt x="3683" y="1439"/>
                </a:lnTo>
                <a:lnTo>
                  <a:pt x="3622" y="1391"/>
                </a:lnTo>
                <a:lnTo>
                  <a:pt x="3559" y="1344"/>
                </a:lnTo>
                <a:lnTo>
                  <a:pt x="3494" y="1302"/>
                </a:lnTo>
                <a:lnTo>
                  <a:pt x="3428" y="1262"/>
                </a:lnTo>
                <a:lnTo>
                  <a:pt x="3357" y="1226"/>
                </a:lnTo>
                <a:lnTo>
                  <a:pt x="3286" y="1192"/>
                </a:lnTo>
                <a:lnTo>
                  <a:pt x="3213" y="1162"/>
                </a:lnTo>
                <a:lnTo>
                  <a:pt x="3138" y="1138"/>
                </a:lnTo>
                <a:lnTo>
                  <a:pt x="3061" y="1114"/>
                </a:lnTo>
                <a:lnTo>
                  <a:pt x="2983" y="1096"/>
                </a:lnTo>
                <a:lnTo>
                  <a:pt x="2904" y="1082"/>
                </a:lnTo>
                <a:lnTo>
                  <a:pt x="2823" y="1072"/>
                </a:lnTo>
                <a:lnTo>
                  <a:pt x="2742" y="1066"/>
                </a:lnTo>
                <a:lnTo>
                  <a:pt x="2658" y="1064"/>
                </a:lnTo>
                <a:lnTo>
                  <a:pt x="2577" y="1066"/>
                </a:lnTo>
                <a:lnTo>
                  <a:pt x="2498" y="1072"/>
                </a:lnTo>
                <a:lnTo>
                  <a:pt x="2419" y="1082"/>
                </a:lnTo>
                <a:lnTo>
                  <a:pt x="2343" y="1096"/>
                </a:lnTo>
                <a:lnTo>
                  <a:pt x="2268" y="1114"/>
                </a:lnTo>
                <a:lnTo>
                  <a:pt x="2195" y="1138"/>
                </a:lnTo>
                <a:lnTo>
                  <a:pt x="2124" y="1162"/>
                </a:lnTo>
                <a:lnTo>
                  <a:pt x="2053" y="1192"/>
                </a:lnTo>
                <a:lnTo>
                  <a:pt x="1986" y="1226"/>
                </a:lnTo>
                <a:lnTo>
                  <a:pt x="1921" y="1262"/>
                </a:lnTo>
                <a:lnTo>
                  <a:pt x="1858" y="1302"/>
                </a:lnTo>
                <a:lnTo>
                  <a:pt x="1797" y="1344"/>
                </a:lnTo>
                <a:lnTo>
                  <a:pt x="1738" y="1391"/>
                </a:lnTo>
                <a:lnTo>
                  <a:pt x="1683" y="1439"/>
                </a:lnTo>
                <a:lnTo>
                  <a:pt x="1630" y="1491"/>
                </a:lnTo>
                <a:lnTo>
                  <a:pt x="1577" y="1545"/>
                </a:lnTo>
                <a:lnTo>
                  <a:pt x="1530" y="1603"/>
                </a:lnTo>
                <a:lnTo>
                  <a:pt x="1482" y="1661"/>
                </a:lnTo>
                <a:lnTo>
                  <a:pt x="1439" y="1723"/>
                </a:lnTo>
                <a:lnTo>
                  <a:pt x="1398" y="1787"/>
                </a:lnTo>
                <a:lnTo>
                  <a:pt x="1360" y="1855"/>
                </a:lnTo>
                <a:lnTo>
                  <a:pt x="1325" y="1924"/>
                </a:lnTo>
                <a:lnTo>
                  <a:pt x="1293" y="1994"/>
                </a:lnTo>
                <a:lnTo>
                  <a:pt x="1264" y="2068"/>
                </a:lnTo>
                <a:lnTo>
                  <a:pt x="1238" y="2142"/>
                </a:lnTo>
                <a:lnTo>
                  <a:pt x="1215" y="2218"/>
                </a:lnTo>
                <a:lnTo>
                  <a:pt x="1195" y="2296"/>
                </a:lnTo>
                <a:lnTo>
                  <a:pt x="1179" y="2374"/>
                </a:lnTo>
                <a:lnTo>
                  <a:pt x="1165" y="2455"/>
                </a:lnTo>
                <a:lnTo>
                  <a:pt x="1156" y="2537"/>
                </a:lnTo>
                <a:lnTo>
                  <a:pt x="1150" y="2621"/>
                </a:lnTo>
                <a:lnTo>
                  <a:pt x="1148" y="2705"/>
                </a:lnTo>
                <a:close/>
              </a:path>
            </a:pathLst>
          </a:custGeom>
          <a:solidFill>
            <a:schemeClr val="accent2">
              <a:lumMod val="50000"/>
            </a:schemeClr>
          </a:solidFill>
          <a:ln w="9525">
            <a:solidFill>
              <a:srgbClr val="000000"/>
            </a:solidFill>
            <a:round/>
            <a:headEnd/>
            <a:tailEnd/>
          </a:ln>
        </p:spPr>
        <p:txBody>
          <a:bodyPr/>
          <a:lstStyle/>
          <a:p>
            <a:endParaRPr lang="en-US"/>
          </a:p>
        </p:txBody>
      </p:sp>
      <p:sp>
        <p:nvSpPr>
          <p:cNvPr id="16" name="Rectangle 10"/>
          <p:cNvSpPr>
            <a:spLocks noChangeArrowheads="1"/>
          </p:cNvSpPr>
          <p:nvPr/>
        </p:nvSpPr>
        <p:spPr bwMode="auto">
          <a:xfrm>
            <a:off x="567898" y="5858931"/>
            <a:ext cx="1095172" cy="33855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33CC33"/>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r>
              <a:rPr lang="el-GR" sz="1600" dirty="0">
                <a:solidFill>
                  <a:schemeClr val="bg1"/>
                </a:solidFill>
                <a:cs typeface="Arial" charset="0"/>
              </a:rPr>
              <a:t>Γονιδίωμα</a:t>
            </a:r>
            <a:endParaRPr lang="en-US" sz="1600" dirty="0">
              <a:solidFill>
                <a:schemeClr val="bg1"/>
              </a:solidFill>
              <a:cs typeface="Arial" charset="0"/>
            </a:endParaRPr>
          </a:p>
        </p:txBody>
      </p:sp>
      <p:sp>
        <p:nvSpPr>
          <p:cNvPr id="17" name="Text Box 3"/>
          <p:cNvSpPr txBox="1">
            <a:spLocks noChangeArrowheads="1"/>
          </p:cNvSpPr>
          <p:nvPr/>
        </p:nvSpPr>
        <p:spPr bwMode="blackWhite">
          <a:xfrm>
            <a:off x="735863" y="4169841"/>
            <a:ext cx="1589297" cy="8309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r>
              <a:rPr lang="el-GR" sz="1600" dirty="0">
                <a:solidFill>
                  <a:schemeClr val="bg1"/>
                </a:solidFill>
                <a:cs typeface="Arial" charset="0"/>
              </a:rPr>
              <a:t>Παράγοντες </a:t>
            </a:r>
          </a:p>
          <a:p>
            <a:pPr algn="ctr" eaLnBrk="0" hangingPunct="0"/>
            <a:r>
              <a:rPr lang="el-GR" sz="1600" dirty="0">
                <a:solidFill>
                  <a:schemeClr val="bg1"/>
                </a:solidFill>
                <a:cs typeface="Arial" charset="0"/>
              </a:rPr>
              <a:t>καρδιαγγειακού</a:t>
            </a:r>
          </a:p>
          <a:p>
            <a:pPr algn="ctr" eaLnBrk="0" hangingPunct="0"/>
            <a:r>
              <a:rPr lang="el-GR" sz="1600" dirty="0">
                <a:solidFill>
                  <a:schemeClr val="bg1"/>
                </a:solidFill>
                <a:cs typeface="Arial" charset="0"/>
              </a:rPr>
              <a:t>κινδύνου</a:t>
            </a:r>
            <a:endParaRPr lang="en-US" sz="1600" dirty="0">
              <a:solidFill>
                <a:schemeClr val="bg1"/>
              </a:solidFill>
              <a:cs typeface="Arial" charset="0"/>
            </a:endParaRPr>
          </a:p>
        </p:txBody>
      </p:sp>
      <p:sp>
        <p:nvSpPr>
          <p:cNvPr id="18" name="Text Box 3"/>
          <p:cNvSpPr txBox="1">
            <a:spLocks noChangeArrowheads="1"/>
          </p:cNvSpPr>
          <p:nvPr/>
        </p:nvSpPr>
        <p:spPr bwMode="blackWhite">
          <a:xfrm>
            <a:off x="2041204" y="2696644"/>
            <a:ext cx="2195934" cy="132343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r>
              <a:rPr lang="el-GR" sz="1600" dirty="0">
                <a:solidFill>
                  <a:schemeClr val="bg1"/>
                </a:solidFill>
                <a:cs typeface="Arial" charset="0"/>
              </a:rPr>
              <a:t>Υποκλινική (προκλινική)</a:t>
            </a:r>
          </a:p>
          <a:p>
            <a:pPr algn="ctr" eaLnBrk="0" hangingPunct="0"/>
            <a:r>
              <a:rPr lang="el-GR" sz="1600" dirty="0">
                <a:solidFill>
                  <a:schemeClr val="bg1"/>
                </a:solidFill>
                <a:cs typeface="Arial" charset="0"/>
              </a:rPr>
              <a:t>δυσλειτουργία &amp;</a:t>
            </a:r>
          </a:p>
          <a:p>
            <a:pPr algn="ctr" eaLnBrk="0" hangingPunct="0"/>
            <a:r>
              <a:rPr lang="el-GR" sz="1600" dirty="0">
                <a:solidFill>
                  <a:schemeClr val="bg1"/>
                </a:solidFill>
                <a:cs typeface="Arial" charset="0"/>
              </a:rPr>
              <a:t>«βλάβη»</a:t>
            </a:r>
          </a:p>
          <a:p>
            <a:pPr algn="ctr" eaLnBrk="0" hangingPunct="0"/>
            <a:r>
              <a:rPr lang="el-GR" sz="1600" dirty="0">
                <a:solidFill>
                  <a:schemeClr val="bg1"/>
                </a:solidFill>
                <a:cs typeface="Arial" charset="0"/>
              </a:rPr>
              <a:t>καρδιαγγειακή</a:t>
            </a:r>
          </a:p>
          <a:p>
            <a:pPr algn="ctr" eaLnBrk="0" hangingPunct="0"/>
            <a:endParaRPr lang="en-US" sz="1600" dirty="0">
              <a:solidFill>
                <a:schemeClr val="bg1"/>
              </a:solidFill>
              <a:cs typeface="Arial" charset="0"/>
            </a:endParaRPr>
          </a:p>
        </p:txBody>
      </p:sp>
      <p:sp>
        <p:nvSpPr>
          <p:cNvPr id="20" name="Text Box 6"/>
          <p:cNvSpPr txBox="1">
            <a:spLocks noChangeArrowheads="1"/>
          </p:cNvSpPr>
          <p:nvPr/>
        </p:nvSpPr>
        <p:spPr bwMode="blackWhite">
          <a:xfrm>
            <a:off x="6648692" y="4020083"/>
            <a:ext cx="1919215" cy="132343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r>
              <a:rPr lang="el-GR" sz="1600" dirty="0">
                <a:solidFill>
                  <a:schemeClr val="bg1"/>
                </a:solidFill>
                <a:cs typeface="Arial" charset="0"/>
              </a:rPr>
              <a:t>Υποτροπή ή </a:t>
            </a:r>
          </a:p>
          <a:p>
            <a:pPr algn="ctr" eaLnBrk="0" hangingPunct="0"/>
            <a:r>
              <a:rPr lang="el-GR" sz="1600" dirty="0">
                <a:solidFill>
                  <a:schemeClr val="bg1"/>
                </a:solidFill>
                <a:cs typeface="Arial" charset="0"/>
              </a:rPr>
              <a:t>μη-αντιρροπούμενη</a:t>
            </a:r>
          </a:p>
          <a:p>
            <a:pPr algn="ctr" eaLnBrk="0" hangingPunct="0"/>
            <a:r>
              <a:rPr lang="el-GR" sz="1600" dirty="0">
                <a:solidFill>
                  <a:schemeClr val="bg1"/>
                </a:solidFill>
                <a:cs typeface="Arial" charset="0"/>
              </a:rPr>
              <a:t>(ανεπάρκεια)</a:t>
            </a:r>
          </a:p>
          <a:p>
            <a:pPr algn="ctr" eaLnBrk="0" hangingPunct="0"/>
            <a:r>
              <a:rPr lang="el-GR" sz="1600" dirty="0">
                <a:solidFill>
                  <a:schemeClr val="bg1"/>
                </a:solidFill>
                <a:cs typeface="Arial" charset="0"/>
              </a:rPr>
              <a:t>καρδιαγγειακής</a:t>
            </a:r>
          </a:p>
          <a:p>
            <a:pPr algn="ctr" eaLnBrk="0" hangingPunct="0"/>
            <a:r>
              <a:rPr lang="el-GR" sz="1600" dirty="0">
                <a:solidFill>
                  <a:schemeClr val="bg1"/>
                </a:solidFill>
                <a:cs typeface="Arial" charset="0"/>
              </a:rPr>
              <a:t>νόσος</a:t>
            </a:r>
          </a:p>
        </p:txBody>
      </p:sp>
      <p:sp>
        <p:nvSpPr>
          <p:cNvPr id="22" name="Rectangle 10"/>
          <p:cNvSpPr>
            <a:spLocks noChangeArrowheads="1"/>
          </p:cNvSpPr>
          <p:nvPr/>
        </p:nvSpPr>
        <p:spPr bwMode="auto">
          <a:xfrm>
            <a:off x="7575078" y="5858931"/>
            <a:ext cx="941283" cy="33855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33CC33"/>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r>
              <a:rPr lang="el-GR" sz="1600" dirty="0">
                <a:solidFill>
                  <a:schemeClr val="bg1"/>
                </a:solidFill>
                <a:cs typeface="Arial" charset="0"/>
              </a:rPr>
              <a:t>Θάνατος</a:t>
            </a:r>
            <a:endParaRPr lang="en-US" sz="1600" dirty="0">
              <a:solidFill>
                <a:schemeClr val="bg1"/>
              </a:solidFill>
              <a:cs typeface="Arial" charset="0"/>
            </a:endParaRPr>
          </a:p>
        </p:txBody>
      </p:sp>
      <p:sp>
        <p:nvSpPr>
          <p:cNvPr id="23" name="Text Box 6"/>
          <p:cNvSpPr txBox="1">
            <a:spLocks noChangeArrowheads="1"/>
          </p:cNvSpPr>
          <p:nvPr/>
        </p:nvSpPr>
        <p:spPr bwMode="blackWhite">
          <a:xfrm>
            <a:off x="5093206" y="2628912"/>
            <a:ext cx="1795884" cy="132343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r>
              <a:rPr lang="el-GR" sz="1600" dirty="0">
                <a:solidFill>
                  <a:schemeClr val="bg1"/>
                </a:solidFill>
                <a:cs typeface="Arial" charset="0"/>
              </a:rPr>
              <a:t>Εκδήλωση</a:t>
            </a:r>
          </a:p>
          <a:p>
            <a:pPr algn="ctr" eaLnBrk="0" hangingPunct="0"/>
            <a:r>
              <a:rPr lang="el-GR" sz="1600" dirty="0">
                <a:solidFill>
                  <a:schemeClr val="bg1"/>
                </a:solidFill>
                <a:cs typeface="Arial" charset="0"/>
              </a:rPr>
              <a:t>(αντιρροπούμενης)</a:t>
            </a:r>
          </a:p>
          <a:p>
            <a:pPr algn="ctr" eaLnBrk="0" hangingPunct="0"/>
            <a:r>
              <a:rPr lang="el-GR" sz="1600" dirty="0">
                <a:solidFill>
                  <a:schemeClr val="bg1"/>
                </a:solidFill>
                <a:cs typeface="Arial" charset="0"/>
              </a:rPr>
              <a:t> καρδιαγγειακής </a:t>
            </a:r>
          </a:p>
          <a:p>
            <a:pPr algn="ctr" eaLnBrk="0" hangingPunct="0"/>
            <a:r>
              <a:rPr lang="el-GR" sz="1600" dirty="0">
                <a:solidFill>
                  <a:schemeClr val="bg1"/>
                </a:solidFill>
                <a:cs typeface="Arial" charset="0"/>
              </a:rPr>
              <a:t>νόσου -</a:t>
            </a:r>
          </a:p>
          <a:p>
            <a:pPr algn="ctr" eaLnBrk="0" hangingPunct="0"/>
            <a:r>
              <a:rPr lang="el-GR" sz="1600" dirty="0">
                <a:solidFill>
                  <a:schemeClr val="bg1"/>
                </a:solidFill>
                <a:cs typeface="Arial" charset="0"/>
              </a:rPr>
              <a:t> συνδρόμου</a:t>
            </a:r>
            <a:endParaRPr lang="en-US" sz="1600" dirty="0">
              <a:solidFill>
                <a:schemeClr val="bg1"/>
              </a:solidFill>
              <a:cs typeface="Arial" charset="0"/>
            </a:endParaRPr>
          </a:p>
        </p:txBody>
      </p:sp>
      <p:sp>
        <p:nvSpPr>
          <p:cNvPr id="2" name="TextBox 1">
            <a:extLst>
              <a:ext uri="{FF2B5EF4-FFF2-40B4-BE49-F238E27FC236}">
                <a16:creationId xmlns:a16="http://schemas.microsoft.com/office/drawing/2014/main" id="{28CAF4F0-9FB5-90C8-C09E-114748F6F2CD}"/>
              </a:ext>
            </a:extLst>
          </p:cNvPr>
          <p:cNvSpPr txBox="1"/>
          <p:nvPr/>
        </p:nvSpPr>
        <p:spPr>
          <a:xfrm>
            <a:off x="237412" y="21014"/>
            <a:ext cx="4267200" cy="584776"/>
          </a:xfrm>
          <a:prstGeom prst="rect">
            <a:avLst/>
          </a:prstGeom>
          <a:noFill/>
        </p:spPr>
        <p:txBody>
          <a:bodyPr wrap="square" rtlCol="0">
            <a:spAutoFit/>
          </a:bodyPr>
          <a:lstStyle/>
          <a:p>
            <a:pPr algn="r"/>
            <a:r>
              <a:rPr lang="el-GR" sz="1600" b="1" dirty="0">
                <a:solidFill>
                  <a:schemeClr val="tx2">
                    <a:lumMod val="75000"/>
                  </a:schemeClr>
                </a:solidFill>
              </a:rPr>
              <a:t>Μονάδα Καρδιαγγειακής Πρόληψης &amp; Έρευνας </a:t>
            </a:r>
            <a:endParaRPr lang="en-US" sz="1600" b="1" dirty="0">
              <a:solidFill>
                <a:schemeClr val="tx2">
                  <a:lumMod val="75000"/>
                </a:schemeClr>
              </a:solidFill>
            </a:endParaRPr>
          </a:p>
          <a:p>
            <a:pPr algn="r"/>
            <a:r>
              <a:rPr lang="el-GR" sz="1600" dirty="0">
                <a:solidFill>
                  <a:schemeClr val="tx2">
                    <a:lumMod val="75000"/>
                  </a:schemeClr>
                </a:solidFill>
              </a:rPr>
              <a:t>Τμήμα Παθολογικής Φυσιολογίας </a:t>
            </a:r>
            <a:endParaRPr lang="en-US" sz="1600" dirty="0">
              <a:solidFill>
                <a:schemeClr val="tx2">
                  <a:lumMod val="75000"/>
                </a:schemeClr>
              </a:solidFill>
            </a:endParaRPr>
          </a:p>
        </p:txBody>
      </p:sp>
    </p:spTree>
    <p:extLst>
      <p:ext uri="{BB962C8B-B14F-4D97-AF65-F5344CB8AC3E}">
        <p14:creationId xmlns:p14="http://schemas.microsoft.com/office/powerpoint/2010/main" val="6098172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551246" y="3428"/>
            <a:ext cx="4151196" cy="584776"/>
          </a:xfrm>
          <a:prstGeom prst="rect">
            <a:avLst/>
          </a:prstGeom>
          <a:noFill/>
        </p:spPr>
        <p:txBody>
          <a:bodyPr wrap="none" rtlCol="0">
            <a:spAutoFit/>
          </a:bodyPr>
          <a:lstStyle/>
          <a:p>
            <a:r>
              <a:rPr lang="el-GR" sz="1600" dirty="0">
                <a:solidFill>
                  <a:schemeClr val="tx2">
                    <a:lumMod val="75000"/>
                  </a:schemeClr>
                </a:solidFill>
              </a:rPr>
              <a:t>Ιατρική Σχολή</a:t>
            </a:r>
            <a:r>
              <a:rPr lang="en-US" sz="1600" dirty="0">
                <a:solidFill>
                  <a:schemeClr val="tx2">
                    <a:lumMod val="75000"/>
                  </a:schemeClr>
                </a:solidFill>
              </a:rPr>
              <a:t> </a:t>
            </a:r>
          </a:p>
          <a:p>
            <a:r>
              <a:rPr lang="el-GR" sz="1600" dirty="0">
                <a:solidFill>
                  <a:schemeClr val="tx2">
                    <a:lumMod val="75000"/>
                  </a:schemeClr>
                </a:solidFill>
              </a:rPr>
              <a:t>Εθνικό &amp; Καποδιστριακό Πανεπιστήμιο Αθήνας</a:t>
            </a:r>
            <a:endParaRPr lang="en-US" sz="1600" dirty="0">
              <a:solidFill>
                <a:schemeClr val="tx2">
                  <a:lumMod val="75000"/>
                </a:schemeClr>
              </a:solidFill>
            </a:endParaRPr>
          </a:p>
        </p:txBody>
      </p:sp>
      <p:sp>
        <p:nvSpPr>
          <p:cNvPr id="7" name="TextBox 6"/>
          <p:cNvSpPr txBox="1"/>
          <p:nvPr/>
        </p:nvSpPr>
        <p:spPr>
          <a:xfrm>
            <a:off x="2929467" y="4961467"/>
            <a:ext cx="184666" cy="369332"/>
          </a:xfrm>
          <a:prstGeom prst="rect">
            <a:avLst/>
          </a:prstGeom>
          <a:noFill/>
        </p:spPr>
        <p:txBody>
          <a:bodyPr wrap="none" rtlCol="0">
            <a:spAutoFit/>
          </a:bodyPr>
          <a:lstStyle/>
          <a:p>
            <a:endParaRPr lang="en-US" dirty="0"/>
          </a:p>
        </p:txBody>
      </p:sp>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3" name="Picture 12"/>
          <p:cNvPicPr/>
          <p:nvPr/>
        </p:nvPicPr>
        <p:blipFill>
          <a:blip r:embed="rId2">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0" name="TextBox 9"/>
          <p:cNvSpPr txBox="1"/>
          <p:nvPr/>
        </p:nvSpPr>
        <p:spPr>
          <a:xfrm>
            <a:off x="241466" y="1356153"/>
            <a:ext cx="8857714" cy="461665"/>
          </a:xfrm>
          <a:prstGeom prst="rect">
            <a:avLst/>
          </a:prstGeom>
          <a:noFill/>
        </p:spPr>
        <p:txBody>
          <a:bodyPr wrap="none" rtlCol="0">
            <a:spAutoFit/>
          </a:bodyPr>
          <a:lstStyle/>
          <a:p>
            <a:r>
              <a:rPr lang="el-GR" sz="2400" dirty="0">
                <a:solidFill>
                  <a:schemeClr val="tx2">
                    <a:lumMod val="75000"/>
                  </a:schemeClr>
                </a:solidFill>
              </a:rPr>
              <a:t>Φυσική ιστορία καρδιαγγειακών νόσων &amp; παθογενετικοί μηχανισμοί</a:t>
            </a:r>
            <a:endParaRPr lang="el-GR" sz="1200" dirty="0">
              <a:solidFill>
                <a:schemeClr val="tx2">
                  <a:lumMod val="75000"/>
                </a:schemeClr>
              </a:solidFill>
            </a:endParaRPr>
          </a:p>
        </p:txBody>
      </p:sp>
      <p:sp>
        <p:nvSpPr>
          <p:cNvPr id="12" name="TextBox 11"/>
          <p:cNvSpPr txBox="1"/>
          <p:nvPr/>
        </p:nvSpPr>
        <p:spPr>
          <a:xfrm>
            <a:off x="7480019" y="6616283"/>
            <a:ext cx="1689861" cy="246221"/>
          </a:xfrm>
          <a:prstGeom prst="rect">
            <a:avLst/>
          </a:prstGeom>
          <a:noFill/>
        </p:spPr>
        <p:txBody>
          <a:bodyPr wrap="none" rtlCol="0">
            <a:spAutoFit/>
          </a:bodyPr>
          <a:lstStyle/>
          <a:p>
            <a:pPr algn="ctr"/>
            <a:r>
              <a:rPr lang="en-US" sz="1000" dirty="0">
                <a:solidFill>
                  <a:schemeClr val="tx2">
                    <a:lumMod val="75000"/>
                  </a:schemeClr>
                </a:solidFill>
              </a:rPr>
              <a:t>© </a:t>
            </a:r>
            <a:r>
              <a:rPr lang="el-GR" sz="1000" dirty="0">
                <a:solidFill>
                  <a:schemeClr val="tx2">
                    <a:lumMod val="75000"/>
                  </a:schemeClr>
                </a:solidFill>
              </a:rPr>
              <a:t>Αθανάσιος Δ Πρωτογέρου</a:t>
            </a:r>
            <a:endParaRPr lang="en-US" sz="1000" dirty="0">
              <a:solidFill>
                <a:schemeClr val="tx2">
                  <a:lumMod val="75000"/>
                </a:schemeClr>
              </a:solidFill>
            </a:endParaRPr>
          </a:p>
        </p:txBody>
      </p:sp>
      <p:sp>
        <p:nvSpPr>
          <p:cNvPr id="14" name="Freeform 2"/>
          <p:cNvSpPr>
            <a:spLocks/>
          </p:cNvSpPr>
          <p:nvPr/>
        </p:nvSpPr>
        <p:spPr bwMode="auto">
          <a:xfrm>
            <a:off x="244887" y="1981199"/>
            <a:ext cx="8680450" cy="4294188"/>
          </a:xfrm>
          <a:custGeom>
            <a:avLst/>
            <a:gdLst>
              <a:gd name="T0" fmla="*/ 2 w 5469"/>
              <a:gd name="T1" fmla="*/ 2567 h 2705"/>
              <a:gd name="T2" fmla="*/ 53 w 5469"/>
              <a:gd name="T3" fmla="*/ 2160 h 2705"/>
              <a:gd name="T4" fmla="*/ 161 w 5469"/>
              <a:gd name="T5" fmla="*/ 1775 h 2705"/>
              <a:gd name="T6" fmla="*/ 321 w 5469"/>
              <a:gd name="T7" fmla="*/ 1417 h 2705"/>
              <a:gd name="T8" fmla="*/ 527 w 5469"/>
              <a:gd name="T9" fmla="*/ 1088 h 2705"/>
              <a:gd name="T10" fmla="*/ 779 w 5469"/>
              <a:gd name="T11" fmla="*/ 793 h 2705"/>
              <a:gd name="T12" fmla="*/ 1069 w 5469"/>
              <a:gd name="T13" fmla="*/ 537 h 2705"/>
              <a:gd name="T14" fmla="*/ 1392 w 5469"/>
              <a:gd name="T15" fmla="*/ 327 h 2705"/>
              <a:gd name="T16" fmla="*/ 1746 w 5469"/>
              <a:gd name="T17" fmla="*/ 164 h 2705"/>
              <a:gd name="T18" fmla="*/ 2124 w 5469"/>
              <a:gd name="T19" fmla="*/ 54 h 2705"/>
              <a:gd name="T20" fmla="*/ 2522 w 5469"/>
              <a:gd name="T21" fmla="*/ 2 h 2705"/>
              <a:gd name="T22" fmla="*/ 2931 w 5469"/>
              <a:gd name="T23" fmla="*/ 12 h 2705"/>
              <a:gd name="T24" fmla="*/ 3331 w 5469"/>
              <a:gd name="T25" fmla="*/ 84 h 2705"/>
              <a:gd name="T26" fmla="*/ 3717 w 5469"/>
              <a:gd name="T27" fmla="*/ 212 h 2705"/>
              <a:gd name="T28" fmla="*/ 4077 w 5469"/>
              <a:gd name="T29" fmla="*/ 391 h 2705"/>
              <a:gd name="T30" fmla="*/ 4410 w 5469"/>
              <a:gd name="T31" fmla="*/ 619 h 2705"/>
              <a:gd name="T32" fmla="*/ 4709 w 5469"/>
              <a:gd name="T33" fmla="*/ 888 h 2705"/>
              <a:gd name="T34" fmla="*/ 4967 w 5469"/>
              <a:gd name="T35" fmla="*/ 1194 h 2705"/>
              <a:gd name="T36" fmla="*/ 5178 w 5469"/>
              <a:gd name="T37" fmla="*/ 1533 h 2705"/>
              <a:gd name="T38" fmla="*/ 5335 w 5469"/>
              <a:gd name="T39" fmla="*/ 1902 h 2705"/>
              <a:gd name="T40" fmla="*/ 5436 w 5469"/>
              <a:gd name="T41" fmla="*/ 2294 h 2705"/>
              <a:gd name="T42" fmla="*/ 5469 w 5469"/>
              <a:gd name="T43" fmla="*/ 2705 h 2705"/>
              <a:gd name="T44" fmla="*/ 4264 w 5469"/>
              <a:gd name="T45" fmla="*/ 2537 h 2705"/>
              <a:gd name="T46" fmla="*/ 4221 w 5469"/>
              <a:gd name="T47" fmla="*/ 2296 h 2705"/>
              <a:gd name="T48" fmla="*/ 4146 w 5469"/>
              <a:gd name="T49" fmla="*/ 2068 h 2705"/>
              <a:gd name="T50" fmla="*/ 4038 w 5469"/>
              <a:gd name="T51" fmla="*/ 1855 h 2705"/>
              <a:gd name="T52" fmla="*/ 3904 w 5469"/>
              <a:gd name="T53" fmla="*/ 1661 h 2705"/>
              <a:gd name="T54" fmla="*/ 3743 w 5469"/>
              <a:gd name="T55" fmla="*/ 1491 h 2705"/>
              <a:gd name="T56" fmla="*/ 3559 w 5469"/>
              <a:gd name="T57" fmla="*/ 1344 h 2705"/>
              <a:gd name="T58" fmla="*/ 3357 w 5469"/>
              <a:gd name="T59" fmla="*/ 1226 h 2705"/>
              <a:gd name="T60" fmla="*/ 3138 w 5469"/>
              <a:gd name="T61" fmla="*/ 1138 h 2705"/>
              <a:gd name="T62" fmla="*/ 2904 w 5469"/>
              <a:gd name="T63" fmla="*/ 1082 h 2705"/>
              <a:gd name="T64" fmla="*/ 2658 w 5469"/>
              <a:gd name="T65" fmla="*/ 1064 h 2705"/>
              <a:gd name="T66" fmla="*/ 2419 w 5469"/>
              <a:gd name="T67" fmla="*/ 1082 h 2705"/>
              <a:gd name="T68" fmla="*/ 2195 w 5469"/>
              <a:gd name="T69" fmla="*/ 1138 h 2705"/>
              <a:gd name="T70" fmla="*/ 1986 w 5469"/>
              <a:gd name="T71" fmla="*/ 1226 h 2705"/>
              <a:gd name="T72" fmla="*/ 1797 w 5469"/>
              <a:gd name="T73" fmla="*/ 1344 h 2705"/>
              <a:gd name="T74" fmla="*/ 1630 w 5469"/>
              <a:gd name="T75" fmla="*/ 1491 h 2705"/>
              <a:gd name="T76" fmla="*/ 1482 w 5469"/>
              <a:gd name="T77" fmla="*/ 1661 h 2705"/>
              <a:gd name="T78" fmla="*/ 1360 w 5469"/>
              <a:gd name="T79" fmla="*/ 1855 h 2705"/>
              <a:gd name="T80" fmla="*/ 1264 w 5469"/>
              <a:gd name="T81" fmla="*/ 2068 h 2705"/>
              <a:gd name="T82" fmla="*/ 1195 w 5469"/>
              <a:gd name="T83" fmla="*/ 2296 h 2705"/>
              <a:gd name="T84" fmla="*/ 1156 w 5469"/>
              <a:gd name="T85" fmla="*/ 2537 h 2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469" h="2705">
                <a:moveTo>
                  <a:pt x="1148" y="2705"/>
                </a:moveTo>
                <a:lnTo>
                  <a:pt x="0" y="2705"/>
                </a:lnTo>
                <a:lnTo>
                  <a:pt x="2" y="2567"/>
                </a:lnTo>
                <a:lnTo>
                  <a:pt x="12" y="2428"/>
                </a:lnTo>
                <a:lnTo>
                  <a:pt x="29" y="2294"/>
                </a:lnTo>
                <a:lnTo>
                  <a:pt x="53" y="2160"/>
                </a:lnTo>
                <a:lnTo>
                  <a:pt x="83" y="2030"/>
                </a:lnTo>
                <a:lnTo>
                  <a:pt x="118" y="1902"/>
                </a:lnTo>
                <a:lnTo>
                  <a:pt x="161" y="1775"/>
                </a:lnTo>
                <a:lnTo>
                  <a:pt x="209" y="1653"/>
                </a:lnTo>
                <a:lnTo>
                  <a:pt x="262" y="1533"/>
                </a:lnTo>
                <a:lnTo>
                  <a:pt x="321" y="1417"/>
                </a:lnTo>
                <a:lnTo>
                  <a:pt x="386" y="1304"/>
                </a:lnTo>
                <a:lnTo>
                  <a:pt x="455" y="1194"/>
                </a:lnTo>
                <a:lnTo>
                  <a:pt x="527" y="1088"/>
                </a:lnTo>
                <a:lnTo>
                  <a:pt x="608" y="986"/>
                </a:lnTo>
                <a:lnTo>
                  <a:pt x="691" y="888"/>
                </a:lnTo>
                <a:lnTo>
                  <a:pt x="779" y="793"/>
                </a:lnTo>
                <a:lnTo>
                  <a:pt x="872" y="703"/>
                </a:lnTo>
                <a:lnTo>
                  <a:pt x="968" y="619"/>
                </a:lnTo>
                <a:lnTo>
                  <a:pt x="1069" y="537"/>
                </a:lnTo>
                <a:lnTo>
                  <a:pt x="1173" y="463"/>
                </a:lnTo>
                <a:lnTo>
                  <a:pt x="1282" y="391"/>
                </a:lnTo>
                <a:lnTo>
                  <a:pt x="1392" y="327"/>
                </a:lnTo>
                <a:lnTo>
                  <a:pt x="1508" y="267"/>
                </a:lnTo>
                <a:lnTo>
                  <a:pt x="1624" y="212"/>
                </a:lnTo>
                <a:lnTo>
                  <a:pt x="1746" y="164"/>
                </a:lnTo>
                <a:lnTo>
                  <a:pt x="1868" y="120"/>
                </a:lnTo>
                <a:lnTo>
                  <a:pt x="1996" y="84"/>
                </a:lnTo>
                <a:lnTo>
                  <a:pt x="2124" y="54"/>
                </a:lnTo>
                <a:lnTo>
                  <a:pt x="2254" y="30"/>
                </a:lnTo>
                <a:lnTo>
                  <a:pt x="2388" y="12"/>
                </a:lnTo>
                <a:lnTo>
                  <a:pt x="2522" y="2"/>
                </a:lnTo>
                <a:lnTo>
                  <a:pt x="2658" y="0"/>
                </a:lnTo>
                <a:lnTo>
                  <a:pt x="2796" y="2"/>
                </a:lnTo>
                <a:lnTo>
                  <a:pt x="2931" y="12"/>
                </a:lnTo>
                <a:lnTo>
                  <a:pt x="3067" y="30"/>
                </a:lnTo>
                <a:lnTo>
                  <a:pt x="3199" y="54"/>
                </a:lnTo>
                <a:lnTo>
                  <a:pt x="3331" y="84"/>
                </a:lnTo>
                <a:lnTo>
                  <a:pt x="3463" y="120"/>
                </a:lnTo>
                <a:lnTo>
                  <a:pt x="3591" y="164"/>
                </a:lnTo>
                <a:lnTo>
                  <a:pt x="3717" y="212"/>
                </a:lnTo>
                <a:lnTo>
                  <a:pt x="3839" y="267"/>
                </a:lnTo>
                <a:lnTo>
                  <a:pt x="3959" y="327"/>
                </a:lnTo>
                <a:lnTo>
                  <a:pt x="4077" y="391"/>
                </a:lnTo>
                <a:lnTo>
                  <a:pt x="4191" y="463"/>
                </a:lnTo>
                <a:lnTo>
                  <a:pt x="4304" y="537"/>
                </a:lnTo>
                <a:lnTo>
                  <a:pt x="4410" y="619"/>
                </a:lnTo>
                <a:lnTo>
                  <a:pt x="4514" y="703"/>
                </a:lnTo>
                <a:lnTo>
                  <a:pt x="4615" y="793"/>
                </a:lnTo>
                <a:lnTo>
                  <a:pt x="4709" y="888"/>
                </a:lnTo>
                <a:lnTo>
                  <a:pt x="4800" y="986"/>
                </a:lnTo>
                <a:lnTo>
                  <a:pt x="4886" y="1088"/>
                </a:lnTo>
                <a:lnTo>
                  <a:pt x="4967" y="1194"/>
                </a:lnTo>
                <a:lnTo>
                  <a:pt x="5042" y="1304"/>
                </a:lnTo>
                <a:lnTo>
                  <a:pt x="5113" y="1417"/>
                </a:lnTo>
                <a:lnTo>
                  <a:pt x="5178" y="1533"/>
                </a:lnTo>
                <a:lnTo>
                  <a:pt x="5237" y="1653"/>
                </a:lnTo>
                <a:lnTo>
                  <a:pt x="5290" y="1775"/>
                </a:lnTo>
                <a:lnTo>
                  <a:pt x="5335" y="1902"/>
                </a:lnTo>
                <a:lnTo>
                  <a:pt x="5377" y="2030"/>
                </a:lnTo>
                <a:lnTo>
                  <a:pt x="5410" y="2160"/>
                </a:lnTo>
                <a:lnTo>
                  <a:pt x="5436" y="2294"/>
                </a:lnTo>
                <a:lnTo>
                  <a:pt x="5455" y="2428"/>
                </a:lnTo>
                <a:lnTo>
                  <a:pt x="5467" y="2567"/>
                </a:lnTo>
                <a:lnTo>
                  <a:pt x="5469" y="2705"/>
                </a:lnTo>
                <a:lnTo>
                  <a:pt x="4272" y="2705"/>
                </a:lnTo>
                <a:lnTo>
                  <a:pt x="4270" y="2621"/>
                </a:lnTo>
                <a:lnTo>
                  <a:pt x="4264" y="2537"/>
                </a:lnTo>
                <a:lnTo>
                  <a:pt x="4254" y="2455"/>
                </a:lnTo>
                <a:lnTo>
                  <a:pt x="4239" y="2374"/>
                </a:lnTo>
                <a:lnTo>
                  <a:pt x="4221" y="2296"/>
                </a:lnTo>
                <a:lnTo>
                  <a:pt x="4199" y="2218"/>
                </a:lnTo>
                <a:lnTo>
                  <a:pt x="4174" y="2142"/>
                </a:lnTo>
                <a:lnTo>
                  <a:pt x="4146" y="2068"/>
                </a:lnTo>
                <a:lnTo>
                  <a:pt x="4113" y="1994"/>
                </a:lnTo>
                <a:lnTo>
                  <a:pt x="4077" y="1924"/>
                </a:lnTo>
                <a:lnTo>
                  <a:pt x="4038" y="1855"/>
                </a:lnTo>
                <a:lnTo>
                  <a:pt x="3996" y="1787"/>
                </a:lnTo>
                <a:lnTo>
                  <a:pt x="3951" y="1723"/>
                </a:lnTo>
                <a:lnTo>
                  <a:pt x="3904" y="1661"/>
                </a:lnTo>
                <a:lnTo>
                  <a:pt x="3853" y="1603"/>
                </a:lnTo>
                <a:lnTo>
                  <a:pt x="3800" y="1545"/>
                </a:lnTo>
                <a:lnTo>
                  <a:pt x="3743" y="1491"/>
                </a:lnTo>
                <a:lnTo>
                  <a:pt x="3683" y="1439"/>
                </a:lnTo>
                <a:lnTo>
                  <a:pt x="3622" y="1391"/>
                </a:lnTo>
                <a:lnTo>
                  <a:pt x="3559" y="1344"/>
                </a:lnTo>
                <a:lnTo>
                  <a:pt x="3494" y="1302"/>
                </a:lnTo>
                <a:lnTo>
                  <a:pt x="3428" y="1262"/>
                </a:lnTo>
                <a:lnTo>
                  <a:pt x="3357" y="1226"/>
                </a:lnTo>
                <a:lnTo>
                  <a:pt x="3286" y="1192"/>
                </a:lnTo>
                <a:lnTo>
                  <a:pt x="3213" y="1162"/>
                </a:lnTo>
                <a:lnTo>
                  <a:pt x="3138" y="1138"/>
                </a:lnTo>
                <a:lnTo>
                  <a:pt x="3061" y="1114"/>
                </a:lnTo>
                <a:lnTo>
                  <a:pt x="2983" y="1096"/>
                </a:lnTo>
                <a:lnTo>
                  <a:pt x="2904" y="1082"/>
                </a:lnTo>
                <a:lnTo>
                  <a:pt x="2823" y="1072"/>
                </a:lnTo>
                <a:lnTo>
                  <a:pt x="2742" y="1066"/>
                </a:lnTo>
                <a:lnTo>
                  <a:pt x="2658" y="1064"/>
                </a:lnTo>
                <a:lnTo>
                  <a:pt x="2577" y="1066"/>
                </a:lnTo>
                <a:lnTo>
                  <a:pt x="2498" y="1072"/>
                </a:lnTo>
                <a:lnTo>
                  <a:pt x="2419" y="1082"/>
                </a:lnTo>
                <a:lnTo>
                  <a:pt x="2343" y="1096"/>
                </a:lnTo>
                <a:lnTo>
                  <a:pt x="2268" y="1114"/>
                </a:lnTo>
                <a:lnTo>
                  <a:pt x="2195" y="1138"/>
                </a:lnTo>
                <a:lnTo>
                  <a:pt x="2124" y="1162"/>
                </a:lnTo>
                <a:lnTo>
                  <a:pt x="2053" y="1192"/>
                </a:lnTo>
                <a:lnTo>
                  <a:pt x="1986" y="1226"/>
                </a:lnTo>
                <a:lnTo>
                  <a:pt x="1921" y="1262"/>
                </a:lnTo>
                <a:lnTo>
                  <a:pt x="1858" y="1302"/>
                </a:lnTo>
                <a:lnTo>
                  <a:pt x="1797" y="1344"/>
                </a:lnTo>
                <a:lnTo>
                  <a:pt x="1738" y="1391"/>
                </a:lnTo>
                <a:lnTo>
                  <a:pt x="1683" y="1439"/>
                </a:lnTo>
                <a:lnTo>
                  <a:pt x="1630" y="1491"/>
                </a:lnTo>
                <a:lnTo>
                  <a:pt x="1577" y="1545"/>
                </a:lnTo>
                <a:lnTo>
                  <a:pt x="1530" y="1603"/>
                </a:lnTo>
                <a:lnTo>
                  <a:pt x="1482" y="1661"/>
                </a:lnTo>
                <a:lnTo>
                  <a:pt x="1439" y="1723"/>
                </a:lnTo>
                <a:lnTo>
                  <a:pt x="1398" y="1787"/>
                </a:lnTo>
                <a:lnTo>
                  <a:pt x="1360" y="1855"/>
                </a:lnTo>
                <a:lnTo>
                  <a:pt x="1325" y="1924"/>
                </a:lnTo>
                <a:lnTo>
                  <a:pt x="1293" y="1994"/>
                </a:lnTo>
                <a:lnTo>
                  <a:pt x="1264" y="2068"/>
                </a:lnTo>
                <a:lnTo>
                  <a:pt x="1238" y="2142"/>
                </a:lnTo>
                <a:lnTo>
                  <a:pt x="1215" y="2218"/>
                </a:lnTo>
                <a:lnTo>
                  <a:pt x="1195" y="2296"/>
                </a:lnTo>
                <a:lnTo>
                  <a:pt x="1179" y="2374"/>
                </a:lnTo>
                <a:lnTo>
                  <a:pt x="1165" y="2455"/>
                </a:lnTo>
                <a:lnTo>
                  <a:pt x="1156" y="2537"/>
                </a:lnTo>
                <a:lnTo>
                  <a:pt x="1150" y="2621"/>
                </a:lnTo>
                <a:lnTo>
                  <a:pt x="1148" y="2705"/>
                </a:lnTo>
                <a:close/>
              </a:path>
            </a:pathLst>
          </a:custGeom>
          <a:solidFill>
            <a:schemeClr val="accent2">
              <a:lumMod val="50000"/>
            </a:schemeClr>
          </a:solidFill>
          <a:ln w="9525">
            <a:solidFill>
              <a:srgbClr val="000000"/>
            </a:solidFill>
            <a:round/>
            <a:headEnd/>
            <a:tailEnd/>
          </a:ln>
        </p:spPr>
        <p:txBody>
          <a:bodyPr/>
          <a:lstStyle/>
          <a:p>
            <a:endParaRPr lang="en-US"/>
          </a:p>
        </p:txBody>
      </p:sp>
      <p:sp>
        <p:nvSpPr>
          <p:cNvPr id="16" name="Rectangle 10"/>
          <p:cNvSpPr>
            <a:spLocks noChangeArrowheads="1"/>
          </p:cNvSpPr>
          <p:nvPr/>
        </p:nvSpPr>
        <p:spPr bwMode="auto">
          <a:xfrm>
            <a:off x="567898" y="5858931"/>
            <a:ext cx="1095172" cy="33855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33CC33"/>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r>
              <a:rPr lang="el-GR" sz="1600" dirty="0">
                <a:solidFill>
                  <a:schemeClr val="bg1"/>
                </a:solidFill>
                <a:cs typeface="Arial" charset="0"/>
              </a:rPr>
              <a:t>Γονιδίωμα</a:t>
            </a:r>
            <a:endParaRPr lang="en-US" sz="1600" dirty="0">
              <a:solidFill>
                <a:schemeClr val="bg1"/>
              </a:solidFill>
              <a:cs typeface="Arial" charset="0"/>
            </a:endParaRPr>
          </a:p>
        </p:txBody>
      </p:sp>
      <p:sp>
        <p:nvSpPr>
          <p:cNvPr id="17" name="Text Box 3"/>
          <p:cNvSpPr txBox="1">
            <a:spLocks noChangeArrowheads="1"/>
          </p:cNvSpPr>
          <p:nvPr/>
        </p:nvSpPr>
        <p:spPr bwMode="blackWhite">
          <a:xfrm>
            <a:off x="735863" y="4169841"/>
            <a:ext cx="1589297" cy="8309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r>
              <a:rPr lang="el-GR" sz="1600" dirty="0">
                <a:solidFill>
                  <a:schemeClr val="bg1"/>
                </a:solidFill>
                <a:cs typeface="Arial" charset="0"/>
              </a:rPr>
              <a:t>Παράγοντες </a:t>
            </a:r>
          </a:p>
          <a:p>
            <a:pPr algn="ctr" eaLnBrk="0" hangingPunct="0"/>
            <a:r>
              <a:rPr lang="el-GR" sz="1600" dirty="0">
                <a:solidFill>
                  <a:schemeClr val="bg1"/>
                </a:solidFill>
                <a:cs typeface="Arial" charset="0"/>
              </a:rPr>
              <a:t>καρδιαγγειακού</a:t>
            </a:r>
          </a:p>
          <a:p>
            <a:pPr algn="ctr" eaLnBrk="0" hangingPunct="0"/>
            <a:r>
              <a:rPr lang="el-GR" sz="1600" dirty="0">
                <a:solidFill>
                  <a:schemeClr val="bg1"/>
                </a:solidFill>
                <a:cs typeface="Arial" charset="0"/>
              </a:rPr>
              <a:t>κινδύνου</a:t>
            </a:r>
            <a:endParaRPr lang="en-US" sz="1600" dirty="0">
              <a:solidFill>
                <a:schemeClr val="bg1"/>
              </a:solidFill>
              <a:cs typeface="Arial" charset="0"/>
            </a:endParaRPr>
          </a:p>
        </p:txBody>
      </p:sp>
      <p:sp>
        <p:nvSpPr>
          <p:cNvPr id="18" name="Text Box 3"/>
          <p:cNvSpPr txBox="1">
            <a:spLocks noChangeArrowheads="1"/>
          </p:cNvSpPr>
          <p:nvPr/>
        </p:nvSpPr>
        <p:spPr bwMode="blackWhite">
          <a:xfrm>
            <a:off x="2041204" y="2696644"/>
            <a:ext cx="2195934" cy="132343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r>
              <a:rPr lang="el-GR" sz="1600" dirty="0">
                <a:solidFill>
                  <a:schemeClr val="bg1"/>
                </a:solidFill>
                <a:cs typeface="Arial" charset="0"/>
              </a:rPr>
              <a:t>Υποκλινική (προκλινική)</a:t>
            </a:r>
          </a:p>
          <a:p>
            <a:pPr algn="ctr" eaLnBrk="0" hangingPunct="0"/>
            <a:r>
              <a:rPr lang="el-GR" sz="1600" dirty="0">
                <a:solidFill>
                  <a:schemeClr val="bg1"/>
                </a:solidFill>
                <a:cs typeface="Arial" charset="0"/>
              </a:rPr>
              <a:t>δυσλειτουργία &amp;</a:t>
            </a:r>
          </a:p>
          <a:p>
            <a:pPr algn="ctr" eaLnBrk="0" hangingPunct="0"/>
            <a:r>
              <a:rPr lang="el-GR" sz="1600" dirty="0">
                <a:solidFill>
                  <a:schemeClr val="bg1"/>
                </a:solidFill>
                <a:cs typeface="Arial" charset="0"/>
              </a:rPr>
              <a:t>«βλάβη»</a:t>
            </a:r>
          </a:p>
          <a:p>
            <a:pPr algn="ctr" eaLnBrk="0" hangingPunct="0"/>
            <a:r>
              <a:rPr lang="el-GR" sz="1600" dirty="0">
                <a:solidFill>
                  <a:schemeClr val="bg1"/>
                </a:solidFill>
                <a:cs typeface="Arial" charset="0"/>
              </a:rPr>
              <a:t>καρδιαγγειακή</a:t>
            </a:r>
          </a:p>
          <a:p>
            <a:pPr algn="ctr" eaLnBrk="0" hangingPunct="0"/>
            <a:endParaRPr lang="en-US" sz="1600" dirty="0">
              <a:solidFill>
                <a:schemeClr val="bg1"/>
              </a:solidFill>
              <a:cs typeface="Arial" charset="0"/>
            </a:endParaRPr>
          </a:p>
        </p:txBody>
      </p:sp>
      <p:sp>
        <p:nvSpPr>
          <p:cNvPr id="20" name="Text Box 6"/>
          <p:cNvSpPr txBox="1">
            <a:spLocks noChangeArrowheads="1"/>
          </p:cNvSpPr>
          <p:nvPr/>
        </p:nvSpPr>
        <p:spPr bwMode="blackWhite">
          <a:xfrm>
            <a:off x="6648692" y="4020083"/>
            <a:ext cx="1919215" cy="132343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r>
              <a:rPr lang="el-GR" sz="1600" dirty="0">
                <a:solidFill>
                  <a:schemeClr val="bg1"/>
                </a:solidFill>
                <a:cs typeface="Arial" charset="0"/>
              </a:rPr>
              <a:t>Υποτροπή ή </a:t>
            </a:r>
          </a:p>
          <a:p>
            <a:pPr algn="ctr" eaLnBrk="0" hangingPunct="0"/>
            <a:r>
              <a:rPr lang="el-GR" sz="1600" dirty="0">
                <a:solidFill>
                  <a:schemeClr val="bg1"/>
                </a:solidFill>
                <a:cs typeface="Arial" charset="0"/>
              </a:rPr>
              <a:t>μη-αντιρροπούμενη</a:t>
            </a:r>
          </a:p>
          <a:p>
            <a:pPr algn="ctr" eaLnBrk="0" hangingPunct="0"/>
            <a:r>
              <a:rPr lang="el-GR" sz="1600" dirty="0">
                <a:solidFill>
                  <a:schemeClr val="bg1"/>
                </a:solidFill>
                <a:cs typeface="Arial" charset="0"/>
              </a:rPr>
              <a:t>(ανεπάρκεια)</a:t>
            </a:r>
          </a:p>
          <a:p>
            <a:pPr algn="ctr" eaLnBrk="0" hangingPunct="0"/>
            <a:r>
              <a:rPr lang="el-GR" sz="1600" dirty="0">
                <a:solidFill>
                  <a:schemeClr val="bg1"/>
                </a:solidFill>
                <a:cs typeface="Arial" charset="0"/>
              </a:rPr>
              <a:t>καρδιαγγειακής</a:t>
            </a:r>
          </a:p>
          <a:p>
            <a:pPr algn="ctr" eaLnBrk="0" hangingPunct="0"/>
            <a:r>
              <a:rPr lang="el-GR" sz="1600" dirty="0">
                <a:solidFill>
                  <a:schemeClr val="bg1"/>
                </a:solidFill>
                <a:cs typeface="Arial" charset="0"/>
              </a:rPr>
              <a:t>νόσος</a:t>
            </a:r>
          </a:p>
        </p:txBody>
      </p:sp>
      <p:sp>
        <p:nvSpPr>
          <p:cNvPr id="22" name="Rectangle 10"/>
          <p:cNvSpPr>
            <a:spLocks noChangeArrowheads="1"/>
          </p:cNvSpPr>
          <p:nvPr/>
        </p:nvSpPr>
        <p:spPr bwMode="auto">
          <a:xfrm>
            <a:off x="7575078" y="5858931"/>
            <a:ext cx="941283" cy="33855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33CC33"/>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r>
              <a:rPr lang="el-GR" sz="1600" dirty="0">
                <a:solidFill>
                  <a:schemeClr val="bg1"/>
                </a:solidFill>
                <a:cs typeface="Arial" charset="0"/>
              </a:rPr>
              <a:t>Θάνατος</a:t>
            </a:r>
            <a:endParaRPr lang="en-US" sz="1600" dirty="0">
              <a:solidFill>
                <a:schemeClr val="bg1"/>
              </a:solidFill>
              <a:cs typeface="Arial" charset="0"/>
            </a:endParaRPr>
          </a:p>
        </p:txBody>
      </p:sp>
      <p:sp>
        <p:nvSpPr>
          <p:cNvPr id="23" name="Text Box 6"/>
          <p:cNvSpPr txBox="1">
            <a:spLocks noChangeArrowheads="1"/>
          </p:cNvSpPr>
          <p:nvPr/>
        </p:nvSpPr>
        <p:spPr bwMode="blackWhite">
          <a:xfrm>
            <a:off x="5093206" y="2628912"/>
            <a:ext cx="1795884" cy="132343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r>
              <a:rPr lang="el-GR" sz="1600" dirty="0">
                <a:solidFill>
                  <a:schemeClr val="bg1"/>
                </a:solidFill>
                <a:cs typeface="Arial" charset="0"/>
              </a:rPr>
              <a:t>Εκδήλωση</a:t>
            </a:r>
          </a:p>
          <a:p>
            <a:pPr algn="ctr" eaLnBrk="0" hangingPunct="0"/>
            <a:r>
              <a:rPr lang="el-GR" sz="1600" dirty="0">
                <a:solidFill>
                  <a:schemeClr val="bg1"/>
                </a:solidFill>
                <a:cs typeface="Arial" charset="0"/>
              </a:rPr>
              <a:t>(αντιρροπούμενης)</a:t>
            </a:r>
          </a:p>
          <a:p>
            <a:pPr algn="ctr" eaLnBrk="0" hangingPunct="0"/>
            <a:r>
              <a:rPr lang="el-GR" sz="1600" dirty="0">
                <a:solidFill>
                  <a:schemeClr val="bg1"/>
                </a:solidFill>
                <a:cs typeface="Arial" charset="0"/>
              </a:rPr>
              <a:t> καρδιαγγειακής </a:t>
            </a:r>
          </a:p>
          <a:p>
            <a:pPr algn="ctr" eaLnBrk="0" hangingPunct="0"/>
            <a:r>
              <a:rPr lang="el-GR" sz="1600" dirty="0">
                <a:solidFill>
                  <a:schemeClr val="bg1"/>
                </a:solidFill>
                <a:cs typeface="Arial" charset="0"/>
              </a:rPr>
              <a:t>νόσου -</a:t>
            </a:r>
          </a:p>
          <a:p>
            <a:pPr algn="ctr" eaLnBrk="0" hangingPunct="0"/>
            <a:r>
              <a:rPr lang="el-GR" sz="1600" dirty="0">
                <a:solidFill>
                  <a:schemeClr val="bg1"/>
                </a:solidFill>
                <a:cs typeface="Arial" charset="0"/>
              </a:rPr>
              <a:t> συνδρόμου</a:t>
            </a:r>
            <a:endParaRPr lang="en-US" sz="1600" dirty="0">
              <a:solidFill>
                <a:schemeClr val="bg1"/>
              </a:solidFill>
              <a:cs typeface="Arial" charset="0"/>
            </a:endParaRPr>
          </a:p>
        </p:txBody>
      </p:sp>
      <p:sp>
        <p:nvSpPr>
          <p:cNvPr id="2" name="TextBox 1"/>
          <p:cNvSpPr txBox="1"/>
          <p:nvPr/>
        </p:nvSpPr>
        <p:spPr>
          <a:xfrm>
            <a:off x="2910937" y="4344369"/>
            <a:ext cx="3403496" cy="2369880"/>
          </a:xfrm>
          <a:prstGeom prst="rect">
            <a:avLst/>
          </a:prstGeom>
          <a:noFill/>
          <a:ln w="25400">
            <a:noFill/>
          </a:ln>
        </p:spPr>
        <p:txBody>
          <a:bodyPr wrap="none" rtlCol="0">
            <a:spAutoFit/>
          </a:bodyPr>
          <a:lstStyle/>
          <a:p>
            <a:r>
              <a:rPr lang="el-GR" sz="2200" dirty="0">
                <a:solidFill>
                  <a:schemeClr val="tx2">
                    <a:lumMod val="75000"/>
                  </a:schemeClr>
                </a:solidFill>
              </a:rPr>
              <a:t>Παθογενετικοί μηχανισμοί</a:t>
            </a:r>
            <a:endParaRPr lang="en-US" sz="2200" dirty="0">
              <a:solidFill>
                <a:schemeClr val="tx2">
                  <a:lumMod val="75000"/>
                </a:schemeClr>
              </a:solidFill>
            </a:endParaRPr>
          </a:p>
          <a:p>
            <a:pPr marL="285750" indent="-285750" algn="ctr">
              <a:buFont typeface="Arial"/>
              <a:buChar char="•"/>
            </a:pPr>
            <a:r>
              <a:rPr lang="el-GR" dirty="0">
                <a:solidFill>
                  <a:schemeClr val="tx2">
                    <a:lumMod val="75000"/>
                  </a:schemeClr>
                </a:solidFill>
              </a:rPr>
              <a:t>Γήρανση - εκφύλιση</a:t>
            </a:r>
          </a:p>
          <a:p>
            <a:pPr marL="285750" indent="-285750" algn="ctr">
              <a:buFont typeface="Arial"/>
              <a:buChar char="•"/>
            </a:pPr>
            <a:r>
              <a:rPr lang="el-GR" dirty="0">
                <a:solidFill>
                  <a:schemeClr val="tx2">
                    <a:lumMod val="75000"/>
                  </a:schemeClr>
                </a:solidFill>
              </a:rPr>
              <a:t>Σρες</a:t>
            </a:r>
          </a:p>
          <a:p>
            <a:pPr marL="285750" indent="-285750" algn="ctr">
              <a:buFont typeface="Arial"/>
              <a:buChar char="•"/>
            </a:pPr>
            <a:r>
              <a:rPr lang="el-GR" dirty="0">
                <a:solidFill>
                  <a:schemeClr val="tx2">
                    <a:lumMod val="75000"/>
                  </a:schemeClr>
                </a:solidFill>
              </a:rPr>
              <a:t>Μεταβολικοί</a:t>
            </a:r>
          </a:p>
          <a:p>
            <a:pPr marL="285750" indent="-285750" algn="ctr">
              <a:buFont typeface="Arial"/>
              <a:buChar char="•"/>
            </a:pPr>
            <a:r>
              <a:rPr lang="el-GR" dirty="0">
                <a:solidFill>
                  <a:schemeClr val="tx2">
                    <a:lumMod val="75000"/>
                  </a:schemeClr>
                </a:solidFill>
              </a:rPr>
              <a:t>Μηχανικοί</a:t>
            </a:r>
          </a:p>
          <a:p>
            <a:pPr marL="285750" indent="-285750" algn="ctr">
              <a:buFont typeface="Arial"/>
              <a:buChar char="•"/>
            </a:pPr>
            <a:r>
              <a:rPr lang="el-GR" dirty="0">
                <a:solidFill>
                  <a:schemeClr val="tx2">
                    <a:lumMod val="75000"/>
                  </a:schemeClr>
                </a:solidFill>
              </a:rPr>
              <a:t>Φλεγμονώδεις - (αυτό)ανοσίας</a:t>
            </a:r>
          </a:p>
          <a:p>
            <a:pPr marL="285750" indent="-285750" algn="ctr">
              <a:buFont typeface="Arial"/>
              <a:buChar char="•"/>
            </a:pPr>
            <a:r>
              <a:rPr lang="el-GR" dirty="0">
                <a:solidFill>
                  <a:schemeClr val="tx2">
                    <a:lumMod val="75000"/>
                  </a:schemeClr>
                </a:solidFill>
              </a:rPr>
              <a:t>Πήξεως</a:t>
            </a:r>
          </a:p>
          <a:p>
            <a:pPr marL="285750" indent="-285750" algn="ctr">
              <a:buFont typeface="Arial"/>
              <a:buChar char="•"/>
            </a:pPr>
            <a:r>
              <a:rPr lang="el-GR" dirty="0">
                <a:solidFill>
                  <a:schemeClr val="tx2">
                    <a:lumMod val="75000"/>
                  </a:schemeClr>
                </a:solidFill>
              </a:rPr>
              <a:t>Ορμονικοί</a:t>
            </a:r>
          </a:p>
        </p:txBody>
      </p:sp>
      <p:sp>
        <p:nvSpPr>
          <p:cNvPr id="3" name="TextBox 2">
            <a:extLst>
              <a:ext uri="{FF2B5EF4-FFF2-40B4-BE49-F238E27FC236}">
                <a16:creationId xmlns:a16="http://schemas.microsoft.com/office/drawing/2014/main" id="{11518D81-9CD2-04F2-EEBA-6A8763F4BC8D}"/>
              </a:ext>
            </a:extLst>
          </p:cNvPr>
          <p:cNvSpPr txBox="1"/>
          <p:nvPr/>
        </p:nvSpPr>
        <p:spPr>
          <a:xfrm>
            <a:off x="237412" y="21014"/>
            <a:ext cx="4267200" cy="584776"/>
          </a:xfrm>
          <a:prstGeom prst="rect">
            <a:avLst/>
          </a:prstGeom>
          <a:noFill/>
        </p:spPr>
        <p:txBody>
          <a:bodyPr wrap="square" rtlCol="0">
            <a:spAutoFit/>
          </a:bodyPr>
          <a:lstStyle/>
          <a:p>
            <a:pPr algn="r"/>
            <a:r>
              <a:rPr lang="el-GR" sz="1600" b="1" dirty="0">
                <a:solidFill>
                  <a:schemeClr val="tx2">
                    <a:lumMod val="75000"/>
                  </a:schemeClr>
                </a:solidFill>
              </a:rPr>
              <a:t>Μονάδα Καρδιαγγειακής Πρόληψης &amp; Έρευνας </a:t>
            </a:r>
            <a:endParaRPr lang="en-US" sz="1600" b="1" dirty="0">
              <a:solidFill>
                <a:schemeClr val="tx2">
                  <a:lumMod val="75000"/>
                </a:schemeClr>
              </a:solidFill>
            </a:endParaRPr>
          </a:p>
          <a:p>
            <a:pPr algn="r"/>
            <a:r>
              <a:rPr lang="el-GR" sz="1600" dirty="0">
                <a:solidFill>
                  <a:schemeClr val="tx2">
                    <a:lumMod val="75000"/>
                  </a:schemeClr>
                </a:solidFill>
              </a:rPr>
              <a:t>Τμήμα Παθολογικής Φυσιολογίας </a:t>
            </a:r>
            <a:endParaRPr lang="en-US" sz="1600" dirty="0">
              <a:solidFill>
                <a:schemeClr val="tx2">
                  <a:lumMod val="75000"/>
                </a:schemeClr>
              </a:solidFill>
            </a:endParaRPr>
          </a:p>
        </p:txBody>
      </p:sp>
    </p:spTree>
    <p:extLst>
      <p:ext uri="{BB962C8B-B14F-4D97-AF65-F5344CB8AC3E}">
        <p14:creationId xmlns:p14="http://schemas.microsoft.com/office/powerpoint/2010/main" val="27146238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7412" y="21014"/>
            <a:ext cx="4267200" cy="584776"/>
          </a:xfrm>
          <a:prstGeom prst="rect">
            <a:avLst/>
          </a:prstGeom>
          <a:noFill/>
        </p:spPr>
        <p:txBody>
          <a:bodyPr wrap="square" rtlCol="0">
            <a:spAutoFit/>
          </a:bodyPr>
          <a:lstStyle/>
          <a:p>
            <a:pPr algn="r"/>
            <a:r>
              <a:rPr lang="el-GR" sz="1600" b="1" dirty="0">
                <a:solidFill>
                  <a:schemeClr val="tx2">
                    <a:lumMod val="75000"/>
                  </a:schemeClr>
                </a:solidFill>
              </a:rPr>
              <a:t>Μονάδα Καρδιαγγειακής Πρόληψης &amp; Έρευνας </a:t>
            </a:r>
            <a:endParaRPr lang="en-US" sz="1600" b="1" dirty="0">
              <a:solidFill>
                <a:schemeClr val="tx2">
                  <a:lumMod val="75000"/>
                </a:schemeClr>
              </a:solidFill>
            </a:endParaRPr>
          </a:p>
          <a:p>
            <a:pPr algn="r"/>
            <a:r>
              <a:rPr lang="el-GR" sz="1600" dirty="0">
                <a:solidFill>
                  <a:schemeClr val="tx2">
                    <a:lumMod val="75000"/>
                  </a:schemeClr>
                </a:solidFill>
              </a:rPr>
              <a:t>Τμήμα Παθολογικής Φυσιολογίας </a:t>
            </a:r>
            <a:endParaRPr lang="en-US" sz="1600" dirty="0">
              <a:solidFill>
                <a:schemeClr val="tx2">
                  <a:lumMod val="75000"/>
                </a:schemeClr>
              </a:solidFill>
            </a:endParaRPr>
          </a:p>
        </p:txBody>
      </p:sp>
      <p:sp>
        <p:nvSpPr>
          <p:cNvPr id="8" name="TextBox 7"/>
          <p:cNvSpPr txBox="1"/>
          <p:nvPr/>
        </p:nvSpPr>
        <p:spPr>
          <a:xfrm>
            <a:off x="4551246" y="3428"/>
            <a:ext cx="4151196" cy="584776"/>
          </a:xfrm>
          <a:prstGeom prst="rect">
            <a:avLst/>
          </a:prstGeom>
          <a:noFill/>
        </p:spPr>
        <p:txBody>
          <a:bodyPr wrap="none" rtlCol="0">
            <a:spAutoFit/>
          </a:bodyPr>
          <a:lstStyle/>
          <a:p>
            <a:r>
              <a:rPr lang="el-GR" sz="1600" dirty="0">
                <a:solidFill>
                  <a:schemeClr val="tx2">
                    <a:lumMod val="75000"/>
                  </a:schemeClr>
                </a:solidFill>
              </a:rPr>
              <a:t>Ιατρική Σχολή</a:t>
            </a:r>
            <a:r>
              <a:rPr lang="en-US" sz="1600" dirty="0">
                <a:solidFill>
                  <a:schemeClr val="tx2">
                    <a:lumMod val="75000"/>
                  </a:schemeClr>
                </a:solidFill>
              </a:rPr>
              <a:t> </a:t>
            </a:r>
          </a:p>
          <a:p>
            <a:r>
              <a:rPr lang="el-GR" sz="1600" dirty="0">
                <a:solidFill>
                  <a:schemeClr val="tx2">
                    <a:lumMod val="75000"/>
                  </a:schemeClr>
                </a:solidFill>
              </a:rPr>
              <a:t>Εθνικό &amp; Καποδιστριακό Πανεπιστήμιο Αθήνας</a:t>
            </a:r>
            <a:endParaRPr lang="en-US" sz="1600" dirty="0">
              <a:solidFill>
                <a:schemeClr val="tx2">
                  <a:lumMod val="75000"/>
                </a:schemeClr>
              </a:solidFill>
            </a:endParaRPr>
          </a:p>
        </p:txBody>
      </p:sp>
      <p:sp>
        <p:nvSpPr>
          <p:cNvPr id="7" name="TextBox 6"/>
          <p:cNvSpPr txBox="1"/>
          <p:nvPr/>
        </p:nvSpPr>
        <p:spPr>
          <a:xfrm>
            <a:off x="2929467" y="4961467"/>
            <a:ext cx="184666" cy="369332"/>
          </a:xfrm>
          <a:prstGeom prst="rect">
            <a:avLst/>
          </a:prstGeom>
          <a:noFill/>
        </p:spPr>
        <p:txBody>
          <a:bodyPr wrap="none" rtlCol="0">
            <a:spAutoFit/>
          </a:bodyPr>
          <a:lstStyle/>
          <a:p>
            <a:endParaRPr lang="en-US" dirty="0"/>
          </a:p>
        </p:txBody>
      </p:sp>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3" name="Picture 12"/>
          <p:cNvPicPr/>
          <p:nvPr/>
        </p:nvPicPr>
        <p:blipFill>
          <a:blip r:embed="rId2">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0" name="TextBox 9"/>
          <p:cNvSpPr txBox="1"/>
          <p:nvPr/>
        </p:nvSpPr>
        <p:spPr>
          <a:xfrm>
            <a:off x="241466" y="1356153"/>
            <a:ext cx="8649574" cy="461665"/>
          </a:xfrm>
          <a:prstGeom prst="rect">
            <a:avLst/>
          </a:prstGeom>
          <a:noFill/>
        </p:spPr>
        <p:txBody>
          <a:bodyPr wrap="none" rtlCol="0">
            <a:spAutoFit/>
          </a:bodyPr>
          <a:lstStyle/>
          <a:p>
            <a:r>
              <a:rPr lang="el-GR" sz="2400" dirty="0">
                <a:solidFill>
                  <a:schemeClr val="tx2">
                    <a:lumMod val="75000"/>
                  </a:schemeClr>
                </a:solidFill>
              </a:rPr>
              <a:t>Φυσική ιστορία καρδιαγγειακών νόσων &amp; παράγοντες ΚΑ κινδύνου</a:t>
            </a:r>
            <a:endParaRPr lang="el-GR" sz="1200" dirty="0">
              <a:solidFill>
                <a:schemeClr val="tx2">
                  <a:lumMod val="75000"/>
                </a:schemeClr>
              </a:solidFill>
            </a:endParaRPr>
          </a:p>
        </p:txBody>
      </p:sp>
      <p:sp>
        <p:nvSpPr>
          <p:cNvPr id="12" name="TextBox 11"/>
          <p:cNvSpPr txBox="1"/>
          <p:nvPr/>
        </p:nvSpPr>
        <p:spPr>
          <a:xfrm>
            <a:off x="7480019" y="6616283"/>
            <a:ext cx="1689861" cy="246221"/>
          </a:xfrm>
          <a:prstGeom prst="rect">
            <a:avLst/>
          </a:prstGeom>
          <a:noFill/>
        </p:spPr>
        <p:txBody>
          <a:bodyPr wrap="none" rtlCol="0">
            <a:spAutoFit/>
          </a:bodyPr>
          <a:lstStyle/>
          <a:p>
            <a:pPr algn="ctr"/>
            <a:r>
              <a:rPr lang="en-US" sz="1000" dirty="0">
                <a:solidFill>
                  <a:schemeClr val="tx2">
                    <a:lumMod val="75000"/>
                  </a:schemeClr>
                </a:solidFill>
              </a:rPr>
              <a:t>© </a:t>
            </a:r>
            <a:r>
              <a:rPr lang="el-GR" sz="1000" dirty="0">
                <a:solidFill>
                  <a:schemeClr val="tx2">
                    <a:lumMod val="75000"/>
                  </a:schemeClr>
                </a:solidFill>
              </a:rPr>
              <a:t>Αθανάσιος Δ Πρωτογέρου</a:t>
            </a:r>
            <a:endParaRPr lang="en-US" sz="1000" dirty="0">
              <a:solidFill>
                <a:schemeClr val="tx2">
                  <a:lumMod val="75000"/>
                </a:schemeClr>
              </a:solidFill>
            </a:endParaRPr>
          </a:p>
        </p:txBody>
      </p:sp>
      <p:sp>
        <p:nvSpPr>
          <p:cNvPr id="14" name="Freeform 2"/>
          <p:cNvSpPr>
            <a:spLocks/>
          </p:cNvSpPr>
          <p:nvPr/>
        </p:nvSpPr>
        <p:spPr bwMode="auto">
          <a:xfrm>
            <a:off x="244887" y="1981199"/>
            <a:ext cx="8680450" cy="4294188"/>
          </a:xfrm>
          <a:custGeom>
            <a:avLst/>
            <a:gdLst>
              <a:gd name="T0" fmla="*/ 2 w 5469"/>
              <a:gd name="T1" fmla="*/ 2567 h 2705"/>
              <a:gd name="T2" fmla="*/ 53 w 5469"/>
              <a:gd name="T3" fmla="*/ 2160 h 2705"/>
              <a:gd name="T4" fmla="*/ 161 w 5469"/>
              <a:gd name="T5" fmla="*/ 1775 h 2705"/>
              <a:gd name="T6" fmla="*/ 321 w 5469"/>
              <a:gd name="T7" fmla="*/ 1417 h 2705"/>
              <a:gd name="T8" fmla="*/ 527 w 5469"/>
              <a:gd name="T9" fmla="*/ 1088 h 2705"/>
              <a:gd name="T10" fmla="*/ 779 w 5469"/>
              <a:gd name="T11" fmla="*/ 793 h 2705"/>
              <a:gd name="T12" fmla="*/ 1069 w 5469"/>
              <a:gd name="T13" fmla="*/ 537 h 2705"/>
              <a:gd name="T14" fmla="*/ 1392 w 5469"/>
              <a:gd name="T15" fmla="*/ 327 h 2705"/>
              <a:gd name="T16" fmla="*/ 1746 w 5469"/>
              <a:gd name="T17" fmla="*/ 164 h 2705"/>
              <a:gd name="T18" fmla="*/ 2124 w 5469"/>
              <a:gd name="T19" fmla="*/ 54 h 2705"/>
              <a:gd name="T20" fmla="*/ 2522 w 5469"/>
              <a:gd name="T21" fmla="*/ 2 h 2705"/>
              <a:gd name="T22" fmla="*/ 2931 w 5469"/>
              <a:gd name="T23" fmla="*/ 12 h 2705"/>
              <a:gd name="T24" fmla="*/ 3331 w 5469"/>
              <a:gd name="T25" fmla="*/ 84 h 2705"/>
              <a:gd name="T26" fmla="*/ 3717 w 5469"/>
              <a:gd name="T27" fmla="*/ 212 h 2705"/>
              <a:gd name="T28" fmla="*/ 4077 w 5469"/>
              <a:gd name="T29" fmla="*/ 391 h 2705"/>
              <a:gd name="T30" fmla="*/ 4410 w 5469"/>
              <a:gd name="T31" fmla="*/ 619 h 2705"/>
              <a:gd name="T32" fmla="*/ 4709 w 5469"/>
              <a:gd name="T33" fmla="*/ 888 h 2705"/>
              <a:gd name="T34" fmla="*/ 4967 w 5469"/>
              <a:gd name="T35" fmla="*/ 1194 h 2705"/>
              <a:gd name="T36" fmla="*/ 5178 w 5469"/>
              <a:gd name="T37" fmla="*/ 1533 h 2705"/>
              <a:gd name="T38" fmla="*/ 5335 w 5469"/>
              <a:gd name="T39" fmla="*/ 1902 h 2705"/>
              <a:gd name="T40" fmla="*/ 5436 w 5469"/>
              <a:gd name="T41" fmla="*/ 2294 h 2705"/>
              <a:gd name="T42" fmla="*/ 5469 w 5469"/>
              <a:gd name="T43" fmla="*/ 2705 h 2705"/>
              <a:gd name="T44" fmla="*/ 4264 w 5469"/>
              <a:gd name="T45" fmla="*/ 2537 h 2705"/>
              <a:gd name="T46" fmla="*/ 4221 w 5469"/>
              <a:gd name="T47" fmla="*/ 2296 h 2705"/>
              <a:gd name="T48" fmla="*/ 4146 w 5469"/>
              <a:gd name="T49" fmla="*/ 2068 h 2705"/>
              <a:gd name="T50" fmla="*/ 4038 w 5469"/>
              <a:gd name="T51" fmla="*/ 1855 h 2705"/>
              <a:gd name="T52" fmla="*/ 3904 w 5469"/>
              <a:gd name="T53" fmla="*/ 1661 h 2705"/>
              <a:gd name="T54" fmla="*/ 3743 w 5469"/>
              <a:gd name="T55" fmla="*/ 1491 h 2705"/>
              <a:gd name="T56" fmla="*/ 3559 w 5469"/>
              <a:gd name="T57" fmla="*/ 1344 h 2705"/>
              <a:gd name="T58" fmla="*/ 3357 w 5469"/>
              <a:gd name="T59" fmla="*/ 1226 h 2705"/>
              <a:gd name="T60" fmla="*/ 3138 w 5469"/>
              <a:gd name="T61" fmla="*/ 1138 h 2705"/>
              <a:gd name="T62" fmla="*/ 2904 w 5469"/>
              <a:gd name="T63" fmla="*/ 1082 h 2705"/>
              <a:gd name="T64" fmla="*/ 2658 w 5469"/>
              <a:gd name="T65" fmla="*/ 1064 h 2705"/>
              <a:gd name="T66" fmla="*/ 2419 w 5469"/>
              <a:gd name="T67" fmla="*/ 1082 h 2705"/>
              <a:gd name="T68" fmla="*/ 2195 w 5469"/>
              <a:gd name="T69" fmla="*/ 1138 h 2705"/>
              <a:gd name="T70" fmla="*/ 1986 w 5469"/>
              <a:gd name="T71" fmla="*/ 1226 h 2705"/>
              <a:gd name="T72" fmla="*/ 1797 w 5469"/>
              <a:gd name="T73" fmla="*/ 1344 h 2705"/>
              <a:gd name="T74" fmla="*/ 1630 w 5469"/>
              <a:gd name="T75" fmla="*/ 1491 h 2705"/>
              <a:gd name="T76" fmla="*/ 1482 w 5469"/>
              <a:gd name="T77" fmla="*/ 1661 h 2705"/>
              <a:gd name="T78" fmla="*/ 1360 w 5469"/>
              <a:gd name="T79" fmla="*/ 1855 h 2705"/>
              <a:gd name="T80" fmla="*/ 1264 w 5469"/>
              <a:gd name="T81" fmla="*/ 2068 h 2705"/>
              <a:gd name="T82" fmla="*/ 1195 w 5469"/>
              <a:gd name="T83" fmla="*/ 2296 h 2705"/>
              <a:gd name="T84" fmla="*/ 1156 w 5469"/>
              <a:gd name="T85" fmla="*/ 2537 h 2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469" h="2705">
                <a:moveTo>
                  <a:pt x="1148" y="2705"/>
                </a:moveTo>
                <a:lnTo>
                  <a:pt x="0" y="2705"/>
                </a:lnTo>
                <a:lnTo>
                  <a:pt x="2" y="2567"/>
                </a:lnTo>
                <a:lnTo>
                  <a:pt x="12" y="2428"/>
                </a:lnTo>
                <a:lnTo>
                  <a:pt x="29" y="2294"/>
                </a:lnTo>
                <a:lnTo>
                  <a:pt x="53" y="2160"/>
                </a:lnTo>
                <a:lnTo>
                  <a:pt x="83" y="2030"/>
                </a:lnTo>
                <a:lnTo>
                  <a:pt x="118" y="1902"/>
                </a:lnTo>
                <a:lnTo>
                  <a:pt x="161" y="1775"/>
                </a:lnTo>
                <a:lnTo>
                  <a:pt x="209" y="1653"/>
                </a:lnTo>
                <a:lnTo>
                  <a:pt x="262" y="1533"/>
                </a:lnTo>
                <a:lnTo>
                  <a:pt x="321" y="1417"/>
                </a:lnTo>
                <a:lnTo>
                  <a:pt x="386" y="1304"/>
                </a:lnTo>
                <a:lnTo>
                  <a:pt x="455" y="1194"/>
                </a:lnTo>
                <a:lnTo>
                  <a:pt x="527" y="1088"/>
                </a:lnTo>
                <a:lnTo>
                  <a:pt x="608" y="986"/>
                </a:lnTo>
                <a:lnTo>
                  <a:pt x="691" y="888"/>
                </a:lnTo>
                <a:lnTo>
                  <a:pt x="779" y="793"/>
                </a:lnTo>
                <a:lnTo>
                  <a:pt x="872" y="703"/>
                </a:lnTo>
                <a:lnTo>
                  <a:pt x="968" y="619"/>
                </a:lnTo>
                <a:lnTo>
                  <a:pt x="1069" y="537"/>
                </a:lnTo>
                <a:lnTo>
                  <a:pt x="1173" y="463"/>
                </a:lnTo>
                <a:lnTo>
                  <a:pt x="1282" y="391"/>
                </a:lnTo>
                <a:lnTo>
                  <a:pt x="1392" y="327"/>
                </a:lnTo>
                <a:lnTo>
                  <a:pt x="1508" y="267"/>
                </a:lnTo>
                <a:lnTo>
                  <a:pt x="1624" y="212"/>
                </a:lnTo>
                <a:lnTo>
                  <a:pt x="1746" y="164"/>
                </a:lnTo>
                <a:lnTo>
                  <a:pt x="1868" y="120"/>
                </a:lnTo>
                <a:lnTo>
                  <a:pt x="1996" y="84"/>
                </a:lnTo>
                <a:lnTo>
                  <a:pt x="2124" y="54"/>
                </a:lnTo>
                <a:lnTo>
                  <a:pt x="2254" y="30"/>
                </a:lnTo>
                <a:lnTo>
                  <a:pt x="2388" y="12"/>
                </a:lnTo>
                <a:lnTo>
                  <a:pt x="2522" y="2"/>
                </a:lnTo>
                <a:lnTo>
                  <a:pt x="2658" y="0"/>
                </a:lnTo>
                <a:lnTo>
                  <a:pt x="2796" y="2"/>
                </a:lnTo>
                <a:lnTo>
                  <a:pt x="2931" y="12"/>
                </a:lnTo>
                <a:lnTo>
                  <a:pt x="3067" y="30"/>
                </a:lnTo>
                <a:lnTo>
                  <a:pt x="3199" y="54"/>
                </a:lnTo>
                <a:lnTo>
                  <a:pt x="3331" y="84"/>
                </a:lnTo>
                <a:lnTo>
                  <a:pt x="3463" y="120"/>
                </a:lnTo>
                <a:lnTo>
                  <a:pt x="3591" y="164"/>
                </a:lnTo>
                <a:lnTo>
                  <a:pt x="3717" y="212"/>
                </a:lnTo>
                <a:lnTo>
                  <a:pt x="3839" y="267"/>
                </a:lnTo>
                <a:lnTo>
                  <a:pt x="3959" y="327"/>
                </a:lnTo>
                <a:lnTo>
                  <a:pt x="4077" y="391"/>
                </a:lnTo>
                <a:lnTo>
                  <a:pt x="4191" y="463"/>
                </a:lnTo>
                <a:lnTo>
                  <a:pt x="4304" y="537"/>
                </a:lnTo>
                <a:lnTo>
                  <a:pt x="4410" y="619"/>
                </a:lnTo>
                <a:lnTo>
                  <a:pt x="4514" y="703"/>
                </a:lnTo>
                <a:lnTo>
                  <a:pt x="4615" y="793"/>
                </a:lnTo>
                <a:lnTo>
                  <a:pt x="4709" y="888"/>
                </a:lnTo>
                <a:lnTo>
                  <a:pt x="4800" y="986"/>
                </a:lnTo>
                <a:lnTo>
                  <a:pt x="4886" y="1088"/>
                </a:lnTo>
                <a:lnTo>
                  <a:pt x="4967" y="1194"/>
                </a:lnTo>
                <a:lnTo>
                  <a:pt x="5042" y="1304"/>
                </a:lnTo>
                <a:lnTo>
                  <a:pt x="5113" y="1417"/>
                </a:lnTo>
                <a:lnTo>
                  <a:pt x="5178" y="1533"/>
                </a:lnTo>
                <a:lnTo>
                  <a:pt x="5237" y="1653"/>
                </a:lnTo>
                <a:lnTo>
                  <a:pt x="5290" y="1775"/>
                </a:lnTo>
                <a:lnTo>
                  <a:pt x="5335" y="1902"/>
                </a:lnTo>
                <a:lnTo>
                  <a:pt x="5377" y="2030"/>
                </a:lnTo>
                <a:lnTo>
                  <a:pt x="5410" y="2160"/>
                </a:lnTo>
                <a:lnTo>
                  <a:pt x="5436" y="2294"/>
                </a:lnTo>
                <a:lnTo>
                  <a:pt x="5455" y="2428"/>
                </a:lnTo>
                <a:lnTo>
                  <a:pt x="5467" y="2567"/>
                </a:lnTo>
                <a:lnTo>
                  <a:pt x="5469" y="2705"/>
                </a:lnTo>
                <a:lnTo>
                  <a:pt x="4272" y="2705"/>
                </a:lnTo>
                <a:lnTo>
                  <a:pt x="4270" y="2621"/>
                </a:lnTo>
                <a:lnTo>
                  <a:pt x="4264" y="2537"/>
                </a:lnTo>
                <a:lnTo>
                  <a:pt x="4254" y="2455"/>
                </a:lnTo>
                <a:lnTo>
                  <a:pt x="4239" y="2374"/>
                </a:lnTo>
                <a:lnTo>
                  <a:pt x="4221" y="2296"/>
                </a:lnTo>
                <a:lnTo>
                  <a:pt x="4199" y="2218"/>
                </a:lnTo>
                <a:lnTo>
                  <a:pt x="4174" y="2142"/>
                </a:lnTo>
                <a:lnTo>
                  <a:pt x="4146" y="2068"/>
                </a:lnTo>
                <a:lnTo>
                  <a:pt x="4113" y="1994"/>
                </a:lnTo>
                <a:lnTo>
                  <a:pt x="4077" y="1924"/>
                </a:lnTo>
                <a:lnTo>
                  <a:pt x="4038" y="1855"/>
                </a:lnTo>
                <a:lnTo>
                  <a:pt x="3996" y="1787"/>
                </a:lnTo>
                <a:lnTo>
                  <a:pt x="3951" y="1723"/>
                </a:lnTo>
                <a:lnTo>
                  <a:pt x="3904" y="1661"/>
                </a:lnTo>
                <a:lnTo>
                  <a:pt x="3853" y="1603"/>
                </a:lnTo>
                <a:lnTo>
                  <a:pt x="3800" y="1545"/>
                </a:lnTo>
                <a:lnTo>
                  <a:pt x="3743" y="1491"/>
                </a:lnTo>
                <a:lnTo>
                  <a:pt x="3683" y="1439"/>
                </a:lnTo>
                <a:lnTo>
                  <a:pt x="3622" y="1391"/>
                </a:lnTo>
                <a:lnTo>
                  <a:pt x="3559" y="1344"/>
                </a:lnTo>
                <a:lnTo>
                  <a:pt x="3494" y="1302"/>
                </a:lnTo>
                <a:lnTo>
                  <a:pt x="3428" y="1262"/>
                </a:lnTo>
                <a:lnTo>
                  <a:pt x="3357" y="1226"/>
                </a:lnTo>
                <a:lnTo>
                  <a:pt x="3286" y="1192"/>
                </a:lnTo>
                <a:lnTo>
                  <a:pt x="3213" y="1162"/>
                </a:lnTo>
                <a:lnTo>
                  <a:pt x="3138" y="1138"/>
                </a:lnTo>
                <a:lnTo>
                  <a:pt x="3061" y="1114"/>
                </a:lnTo>
                <a:lnTo>
                  <a:pt x="2983" y="1096"/>
                </a:lnTo>
                <a:lnTo>
                  <a:pt x="2904" y="1082"/>
                </a:lnTo>
                <a:lnTo>
                  <a:pt x="2823" y="1072"/>
                </a:lnTo>
                <a:lnTo>
                  <a:pt x="2742" y="1066"/>
                </a:lnTo>
                <a:lnTo>
                  <a:pt x="2658" y="1064"/>
                </a:lnTo>
                <a:lnTo>
                  <a:pt x="2577" y="1066"/>
                </a:lnTo>
                <a:lnTo>
                  <a:pt x="2498" y="1072"/>
                </a:lnTo>
                <a:lnTo>
                  <a:pt x="2419" y="1082"/>
                </a:lnTo>
                <a:lnTo>
                  <a:pt x="2343" y="1096"/>
                </a:lnTo>
                <a:lnTo>
                  <a:pt x="2268" y="1114"/>
                </a:lnTo>
                <a:lnTo>
                  <a:pt x="2195" y="1138"/>
                </a:lnTo>
                <a:lnTo>
                  <a:pt x="2124" y="1162"/>
                </a:lnTo>
                <a:lnTo>
                  <a:pt x="2053" y="1192"/>
                </a:lnTo>
                <a:lnTo>
                  <a:pt x="1986" y="1226"/>
                </a:lnTo>
                <a:lnTo>
                  <a:pt x="1921" y="1262"/>
                </a:lnTo>
                <a:lnTo>
                  <a:pt x="1858" y="1302"/>
                </a:lnTo>
                <a:lnTo>
                  <a:pt x="1797" y="1344"/>
                </a:lnTo>
                <a:lnTo>
                  <a:pt x="1738" y="1391"/>
                </a:lnTo>
                <a:lnTo>
                  <a:pt x="1683" y="1439"/>
                </a:lnTo>
                <a:lnTo>
                  <a:pt x="1630" y="1491"/>
                </a:lnTo>
                <a:lnTo>
                  <a:pt x="1577" y="1545"/>
                </a:lnTo>
                <a:lnTo>
                  <a:pt x="1530" y="1603"/>
                </a:lnTo>
                <a:lnTo>
                  <a:pt x="1482" y="1661"/>
                </a:lnTo>
                <a:lnTo>
                  <a:pt x="1439" y="1723"/>
                </a:lnTo>
                <a:lnTo>
                  <a:pt x="1398" y="1787"/>
                </a:lnTo>
                <a:lnTo>
                  <a:pt x="1360" y="1855"/>
                </a:lnTo>
                <a:lnTo>
                  <a:pt x="1325" y="1924"/>
                </a:lnTo>
                <a:lnTo>
                  <a:pt x="1293" y="1994"/>
                </a:lnTo>
                <a:lnTo>
                  <a:pt x="1264" y="2068"/>
                </a:lnTo>
                <a:lnTo>
                  <a:pt x="1238" y="2142"/>
                </a:lnTo>
                <a:lnTo>
                  <a:pt x="1215" y="2218"/>
                </a:lnTo>
                <a:lnTo>
                  <a:pt x="1195" y="2296"/>
                </a:lnTo>
                <a:lnTo>
                  <a:pt x="1179" y="2374"/>
                </a:lnTo>
                <a:lnTo>
                  <a:pt x="1165" y="2455"/>
                </a:lnTo>
                <a:lnTo>
                  <a:pt x="1156" y="2537"/>
                </a:lnTo>
                <a:lnTo>
                  <a:pt x="1150" y="2621"/>
                </a:lnTo>
                <a:lnTo>
                  <a:pt x="1148" y="2705"/>
                </a:lnTo>
                <a:close/>
              </a:path>
            </a:pathLst>
          </a:custGeom>
          <a:solidFill>
            <a:schemeClr val="accent2">
              <a:lumMod val="50000"/>
            </a:schemeClr>
          </a:solidFill>
          <a:ln w="9525">
            <a:solidFill>
              <a:srgbClr val="000000"/>
            </a:solidFill>
            <a:round/>
            <a:headEnd/>
            <a:tailEnd/>
          </a:ln>
        </p:spPr>
        <p:txBody>
          <a:bodyPr/>
          <a:lstStyle/>
          <a:p>
            <a:endParaRPr lang="en-US"/>
          </a:p>
        </p:txBody>
      </p:sp>
      <p:sp>
        <p:nvSpPr>
          <p:cNvPr id="16" name="Rectangle 10"/>
          <p:cNvSpPr>
            <a:spLocks noChangeArrowheads="1"/>
          </p:cNvSpPr>
          <p:nvPr/>
        </p:nvSpPr>
        <p:spPr bwMode="auto">
          <a:xfrm>
            <a:off x="567898" y="5858931"/>
            <a:ext cx="1095172" cy="33855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33CC33"/>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r>
              <a:rPr lang="el-GR" sz="1600" dirty="0">
                <a:solidFill>
                  <a:schemeClr val="bg1"/>
                </a:solidFill>
                <a:cs typeface="Arial" charset="0"/>
              </a:rPr>
              <a:t>Γονιδίωμα</a:t>
            </a:r>
            <a:endParaRPr lang="en-US" sz="1600" dirty="0">
              <a:solidFill>
                <a:schemeClr val="bg1"/>
              </a:solidFill>
              <a:cs typeface="Arial" charset="0"/>
            </a:endParaRPr>
          </a:p>
        </p:txBody>
      </p:sp>
      <p:sp>
        <p:nvSpPr>
          <p:cNvPr id="17" name="Text Box 3"/>
          <p:cNvSpPr txBox="1">
            <a:spLocks noChangeArrowheads="1"/>
          </p:cNvSpPr>
          <p:nvPr/>
        </p:nvSpPr>
        <p:spPr bwMode="blackWhite">
          <a:xfrm>
            <a:off x="735863" y="4169841"/>
            <a:ext cx="1589297" cy="8309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r>
              <a:rPr lang="el-GR" sz="1600" dirty="0">
                <a:solidFill>
                  <a:schemeClr val="accent3"/>
                </a:solidFill>
                <a:cs typeface="Arial" charset="0"/>
              </a:rPr>
              <a:t>Παράγοντες </a:t>
            </a:r>
          </a:p>
          <a:p>
            <a:pPr algn="ctr" eaLnBrk="0" hangingPunct="0"/>
            <a:r>
              <a:rPr lang="el-GR" sz="1600" dirty="0">
                <a:solidFill>
                  <a:schemeClr val="accent3"/>
                </a:solidFill>
                <a:cs typeface="Arial" charset="0"/>
              </a:rPr>
              <a:t>καρδιαγγειακού</a:t>
            </a:r>
          </a:p>
          <a:p>
            <a:pPr algn="ctr" eaLnBrk="0" hangingPunct="0"/>
            <a:r>
              <a:rPr lang="el-GR" sz="1600" dirty="0">
                <a:solidFill>
                  <a:schemeClr val="accent3"/>
                </a:solidFill>
                <a:cs typeface="Arial" charset="0"/>
              </a:rPr>
              <a:t>κινδύνου</a:t>
            </a:r>
            <a:endParaRPr lang="en-US" sz="1600" dirty="0">
              <a:solidFill>
                <a:schemeClr val="accent3"/>
              </a:solidFill>
              <a:cs typeface="Arial" charset="0"/>
            </a:endParaRPr>
          </a:p>
        </p:txBody>
      </p:sp>
      <p:sp>
        <p:nvSpPr>
          <p:cNvPr id="18" name="Text Box 3"/>
          <p:cNvSpPr txBox="1">
            <a:spLocks noChangeArrowheads="1"/>
          </p:cNvSpPr>
          <p:nvPr/>
        </p:nvSpPr>
        <p:spPr bwMode="blackWhite">
          <a:xfrm>
            <a:off x="2041204" y="2696644"/>
            <a:ext cx="2195934" cy="132343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r>
              <a:rPr lang="el-GR" sz="1600" dirty="0">
                <a:solidFill>
                  <a:schemeClr val="bg1"/>
                </a:solidFill>
                <a:cs typeface="Arial" charset="0"/>
              </a:rPr>
              <a:t>Υποκλινική (προκλινική)</a:t>
            </a:r>
          </a:p>
          <a:p>
            <a:pPr algn="ctr" eaLnBrk="0" hangingPunct="0"/>
            <a:r>
              <a:rPr lang="el-GR" sz="1600" dirty="0">
                <a:solidFill>
                  <a:schemeClr val="bg1"/>
                </a:solidFill>
                <a:cs typeface="Arial" charset="0"/>
              </a:rPr>
              <a:t>δυσλειτουργία &amp;</a:t>
            </a:r>
          </a:p>
          <a:p>
            <a:pPr algn="ctr" eaLnBrk="0" hangingPunct="0"/>
            <a:r>
              <a:rPr lang="el-GR" sz="1600" dirty="0">
                <a:solidFill>
                  <a:schemeClr val="bg1"/>
                </a:solidFill>
                <a:cs typeface="Arial" charset="0"/>
              </a:rPr>
              <a:t>«βλάβη»</a:t>
            </a:r>
          </a:p>
          <a:p>
            <a:pPr algn="ctr" eaLnBrk="0" hangingPunct="0"/>
            <a:r>
              <a:rPr lang="el-GR" sz="1600" dirty="0">
                <a:solidFill>
                  <a:schemeClr val="bg1"/>
                </a:solidFill>
                <a:cs typeface="Arial" charset="0"/>
              </a:rPr>
              <a:t>καρδιαγγειακή</a:t>
            </a:r>
          </a:p>
          <a:p>
            <a:pPr algn="ctr" eaLnBrk="0" hangingPunct="0"/>
            <a:endParaRPr lang="en-US" sz="1600" dirty="0">
              <a:solidFill>
                <a:schemeClr val="bg1"/>
              </a:solidFill>
              <a:cs typeface="Arial" charset="0"/>
            </a:endParaRPr>
          </a:p>
        </p:txBody>
      </p:sp>
      <p:sp>
        <p:nvSpPr>
          <p:cNvPr id="20" name="Text Box 6"/>
          <p:cNvSpPr txBox="1">
            <a:spLocks noChangeArrowheads="1"/>
          </p:cNvSpPr>
          <p:nvPr/>
        </p:nvSpPr>
        <p:spPr bwMode="blackWhite">
          <a:xfrm>
            <a:off x="6648692" y="4020083"/>
            <a:ext cx="1919215" cy="132343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r>
              <a:rPr lang="el-GR" sz="1600" dirty="0">
                <a:solidFill>
                  <a:schemeClr val="bg1"/>
                </a:solidFill>
                <a:cs typeface="Arial" charset="0"/>
              </a:rPr>
              <a:t>Υποτροπή ή </a:t>
            </a:r>
          </a:p>
          <a:p>
            <a:pPr algn="ctr" eaLnBrk="0" hangingPunct="0"/>
            <a:r>
              <a:rPr lang="el-GR" sz="1600" dirty="0">
                <a:solidFill>
                  <a:schemeClr val="bg1"/>
                </a:solidFill>
                <a:cs typeface="Arial" charset="0"/>
              </a:rPr>
              <a:t>μη-αντιρροπούμενη</a:t>
            </a:r>
          </a:p>
          <a:p>
            <a:pPr algn="ctr" eaLnBrk="0" hangingPunct="0"/>
            <a:r>
              <a:rPr lang="el-GR" sz="1600" dirty="0">
                <a:solidFill>
                  <a:schemeClr val="bg1"/>
                </a:solidFill>
                <a:cs typeface="Arial" charset="0"/>
              </a:rPr>
              <a:t>(ανεπάρκεια)</a:t>
            </a:r>
          </a:p>
          <a:p>
            <a:pPr algn="ctr" eaLnBrk="0" hangingPunct="0"/>
            <a:r>
              <a:rPr lang="el-GR" sz="1600" dirty="0">
                <a:solidFill>
                  <a:schemeClr val="bg1"/>
                </a:solidFill>
                <a:cs typeface="Arial" charset="0"/>
              </a:rPr>
              <a:t>καρδιαγγειακής</a:t>
            </a:r>
          </a:p>
          <a:p>
            <a:pPr algn="ctr" eaLnBrk="0" hangingPunct="0"/>
            <a:r>
              <a:rPr lang="el-GR" sz="1600" dirty="0">
                <a:solidFill>
                  <a:schemeClr val="bg1"/>
                </a:solidFill>
                <a:cs typeface="Arial" charset="0"/>
              </a:rPr>
              <a:t>νόσος</a:t>
            </a:r>
          </a:p>
        </p:txBody>
      </p:sp>
      <p:sp>
        <p:nvSpPr>
          <p:cNvPr id="21" name="Rectangle 10"/>
          <p:cNvSpPr>
            <a:spLocks noChangeArrowheads="1"/>
          </p:cNvSpPr>
          <p:nvPr/>
        </p:nvSpPr>
        <p:spPr bwMode="auto">
          <a:xfrm>
            <a:off x="7575078" y="5858931"/>
            <a:ext cx="941283" cy="33855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33CC33"/>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r>
              <a:rPr lang="el-GR" sz="1600" dirty="0">
                <a:solidFill>
                  <a:schemeClr val="bg1"/>
                </a:solidFill>
                <a:cs typeface="Arial" charset="0"/>
              </a:rPr>
              <a:t>Θάνατος</a:t>
            </a:r>
            <a:endParaRPr lang="en-US" sz="1600" dirty="0">
              <a:solidFill>
                <a:schemeClr val="bg1"/>
              </a:solidFill>
              <a:cs typeface="Arial" charset="0"/>
            </a:endParaRPr>
          </a:p>
        </p:txBody>
      </p:sp>
      <p:sp>
        <p:nvSpPr>
          <p:cNvPr id="25" name="Text Box 6"/>
          <p:cNvSpPr txBox="1">
            <a:spLocks noChangeArrowheads="1"/>
          </p:cNvSpPr>
          <p:nvPr/>
        </p:nvSpPr>
        <p:spPr bwMode="blackWhite">
          <a:xfrm>
            <a:off x="5093206" y="2628912"/>
            <a:ext cx="1795884" cy="132343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r>
              <a:rPr lang="el-GR" sz="1600" dirty="0">
                <a:solidFill>
                  <a:schemeClr val="bg1"/>
                </a:solidFill>
                <a:cs typeface="Arial" charset="0"/>
              </a:rPr>
              <a:t>Εκδήλωση</a:t>
            </a:r>
          </a:p>
          <a:p>
            <a:pPr algn="ctr" eaLnBrk="0" hangingPunct="0"/>
            <a:r>
              <a:rPr lang="el-GR" sz="1600" dirty="0">
                <a:solidFill>
                  <a:schemeClr val="bg1"/>
                </a:solidFill>
                <a:cs typeface="Arial" charset="0"/>
              </a:rPr>
              <a:t>(αντιρροπούμενης)</a:t>
            </a:r>
          </a:p>
          <a:p>
            <a:pPr algn="ctr" eaLnBrk="0" hangingPunct="0"/>
            <a:r>
              <a:rPr lang="el-GR" sz="1600" dirty="0">
                <a:solidFill>
                  <a:schemeClr val="bg1"/>
                </a:solidFill>
                <a:cs typeface="Arial" charset="0"/>
              </a:rPr>
              <a:t> καρδιαγγειακής </a:t>
            </a:r>
          </a:p>
          <a:p>
            <a:pPr algn="ctr" eaLnBrk="0" hangingPunct="0"/>
            <a:r>
              <a:rPr lang="el-GR" sz="1600" dirty="0">
                <a:solidFill>
                  <a:schemeClr val="bg1"/>
                </a:solidFill>
                <a:cs typeface="Arial" charset="0"/>
              </a:rPr>
              <a:t>νόσου -</a:t>
            </a:r>
          </a:p>
          <a:p>
            <a:pPr algn="ctr" eaLnBrk="0" hangingPunct="0"/>
            <a:r>
              <a:rPr lang="el-GR" sz="1600" dirty="0">
                <a:solidFill>
                  <a:schemeClr val="bg1"/>
                </a:solidFill>
                <a:cs typeface="Arial" charset="0"/>
              </a:rPr>
              <a:t> συνδρόμου</a:t>
            </a:r>
            <a:endParaRPr lang="en-US" sz="1600" dirty="0">
              <a:solidFill>
                <a:schemeClr val="bg1"/>
              </a:solidFill>
              <a:cs typeface="Arial" charset="0"/>
            </a:endParaRPr>
          </a:p>
        </p:txBody>
      </p:sp>
    </p:spTree>
    <p:extLst>
      <p:ext uri="{BB962C8B-B14F-4D97-AF65-F5344CB8AC3E}">
        <p14:creationId xmlns:p14="http://schemas.microsoft.com/office/powerpoint/2010/main" val="11990740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58533" y="5063067"/>
            <a:ext cx="184666" cy="369332"/>
          </a:xfrm>
          <a:prstGeom prst="rect">
            <a:avLst/>
          </a:prstGeom>
          <a:noFill/>
        </p:spPr>
        <p:txBody>
          <a:bodyPr wrap="none" rtlCol="0">
            <a:spAutoFit/>
          </a:bodyPr>
          <a:lstStyle/>
          <a:p>
            <a:endParaRPr lang="en-US" dirty="0"/>
          </a:p>
        </p:txBody>
      </p:sp>
      <p:sp>
        <p:nvSpPr>
          <p:cNvPr id="8" name="TextBox 7"/>
          <p:cNvSpPr txBox="1"/>
          <p:nvPr/>
        </p:nvSpPr>
        <p:spPr>
          <a:xfrm>
            <a:off x="4551246" y="3428"/>
            <a:ext cx="4151196" cy="584776"/>
          </a:xfrm>
          <a:prstGeom prst="rect">
            <a:avLst/>
          </a:prstGeom>
          <a:noFill/>
        </p:spPr>
        <p:txBody>
          <a:bodyPr wrap="none" rtlCol="0">
            <a:spAutoFit/>
          </a:bodyPr>
          <a:lstStyle/>
          <a:p>
            <a:r>
              <a:rPr lang="el-GR" sz="1600" dirty="0">
                <a:solidFill>
                  <a:schemeClr val="tx2">
                    <a:lumMod val="75000"/>
                  </a:schemeClr>
                </a:solidFill>
              </a:rPr>
              <a:t>Ιατρική Σχολή</a:t>
            </a:r>
            <a:r>
              <a:rPr lang="en-US" sz="1600" dirty="0">
                <a:solidFill>
                  <a:schemeClr val="tx2">
                    <a:lumMod val="75000"/>
                  </a:schemeClr>
                </a:solidFill>
              </a:rPr>
              <a:t> </a:t>
            </a:r>
          </a:p>
          <a:p>
            <a:r>
              <a:rPr lang="el-GR" sz="1600" dirty="0">
                <a:solidFill>
                  <a:schemeClr val="tx2">
                    <a:lumMod val="75000"/>
                  </a:schemeClr>
                </a:solidFill>
              </a:rPr>
              <a:t>Εθνικό &amp; Καποδιστριακό Πανεπιστήμιο Αθήνας</a:t>
            </a:r>
            <a:endParaRPr lang="en-US" sz="1600" dirty="0">
              <a:solidFill>
                <a:schemeClr val="tx2">
                  <a:lumMod val="75000"/>
                </a:schemeClr>
              </a:solidFill>
            </a:endParaRPr>
          </a:p>
        </p:txBody>
      </p:sp>
      <p:sp>
        <p:nvSpPr>
          <p:cNvPr id="7" name="TextBox 6"/>
          <p:cNvSpPr txBox="1"/>
          <p:nvPr/>
        </p:nvSpPr>
        <p:spPr>
          <a:xfrm>
            <a:off x="2929467" y="4961467"/>
            <a:ext cx="184666" cy="369332"/>
          </a:xfrm>
          <a:prstGeom prst="rect">
            <a:avLst/>
          </a:prstGeom>
          <a:noFill/>
        </p:spPr>
        <p:txBody>
          <a:bodyPr wrap="none" rtlCol="0">
            <a:spAutoFit/>
          </a:bodyPr>
          <a:lstStyle/>
          <a:p>
            <a:endParaRPr lang="en-US" dirty="0"/>
          </a:p>
        </p:txBody>
      </p:sp>
      <p:sp>
        <p:nvSpPr>
          <p:cNvPr id="9" name="TextBox 8"/>
          <p:cNvSpPr txBox="1"/>
          <p:nvPr/>
        </p:nvSpPr>
        <p:spPr>
          <a:xfrm>
            <a:off x="2506133" y="4826000"/>
            <a:ext cx="184666" cy="369332"/>
          </a:xfrm>
          <a:prstGeom prst="rect">
            <a:avLst/>
          </a:prstGeom>
          <a:noFill/>
        </p:spPr>
        <p:txBody>
          <a:bodyPr wrap="none" rtlCol="0">
            <a:spAutoFit/>
          </a:bodyPr>
          <a:lstStyle/>
          <a:p>
            <a:endParaRPr lang="en-US" dirty="0"/>
          </a:p>
        </p:txBody>
      </p:sp>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3" name="Picture 12"/>
          <p:cNvPicPr/>
          <p:nvPr/>
        </p:nvPicPr>
        <p:blipFill>
          <a:blip r:embed="rId2">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3" name="TextBox 2"/>
          <p:cNvSpPr txBox="1"/>
          <p:nvPr/>
        </p:nvSpPr>
        <p:spPr>
          <a:xfrm>
            <a:off x="3094165" y="4039482"/>
            <a:ext cx="184666" cy="369332"/>
          </a:xfrm>
          <a:prstGeom prst="rect">
            <a:avLst/>
          </a:prstGeom>
          <a:noFill/>
        </p:spPr>
        <p:txBody>
          <a:bodyPr wrap="none" rtlCol="0">
            <a:spAutoFit/>
          </a:bodyPr>
          <a:lstStyle/>
          <a:p>
            <a:endParaRPr lang="en-US" dirty="0"/>
          </a:p>
        </p:txBody>
      </p:sp>
      <p:sp>
        <p:nvSpPr>
          <p:cNvPr id="14" name="TextBox 13"/>
          <p:cNvSpPr txBox="1"/>
          <p:nvPr/>
        </p:nvSpPr>
        <p:spPr>
          <a:xfrm>
            <a:off x="2877979" y="3998952"/>
            <a:ext cx="184666" cy="369332"/>
          </a:xfrm>
          <a:prstGeom prst="rect">
            <a:avLst/>
          </a:prstGeom>
          <a:noFill/>
        </p:spPr>
        <p:txBody>
          <a:bodyPr wrap="none" rtlCol="0">
            <a:spAutoFit/>
          </a:bodyPr>
          <a:lstStyle/>
          <a:p>
            <a:endParaRPr lang="en-US" dirty="0"/>
          </a:p>
        </p:txBody>
      </p:sp>
      <p:sp>
        <p:nvSpPr>
          <p:cNvPr id="6" name="TextBox 5"/>
          <p:cNvSpPr txBox="1"/>
          <p:nvPr/>
        </p:nvSpPr>
        <p:spPr>
          <a:xfrm>
            <a:off x="3013095" y="3863852"/>
            <a:ext cx="184666" cy="369332"/>
          </a:xfrm>
          <a:prstGeom prst="rect">
            <a:avLst/>
          </a:prstGeom>
          <a:noFill/>
        </p:spPr>
        <p:txBody>
          <a:bodyPr wrap="none" rtlCol="0">
            <a:spAutoFit/>
          </a:bodyPr>
          <a:lstStyle/>
          <a:p>
            <a:endParaRPr lang="en-US" dirty="0"/>
          </a:p>
        </p:txBody>
      </p:sp>
      <p:sp>
        <p:nvSpPr>
          <p:cNvPr id="15" name="TextBox 14"/>
          <p:cNvSpPr txBox="1"/>
          <p:nvPr/>
        </p:nvSpPr>
        <p:spPr>
          <a:xfrm>
            <a:off x="241466" y="1356153"/>
            <a:ext cx="8699868" cy="1785104"/>
          </a:xfrm>
          <a:prstGeom prst="rect">
            <a:avLst/>
          </a:prstGeom>
          <a:noFill/>
        </p:spPr>
        <p:txBody>
          <a:bodyPr wrap="none" rtlCol="0">
            <a:spAutoFit/>
          </a:bodyPr>
          <a:lstStyle/>
          <a:p>
            <a:r>
              <a:rPr lang="el-GR" sz="2400" dirty="0">
                <a:solidFill>
                  <a:schemeClr val="tx2">
                    <a:lumMod val="75000"/>
                  </a:schemeClr>
                </a:solidFill>
              </a:rPr>
              <a:t>Παράγοντας καρδιαγγειακού κινδύνου (</a:t>
            </a:r>
            <a:r>
              <a:rPr lang="en-US" sz="2400" dirty="0">
                <a:solidFill>
                  <a:schemeClr val="tx2">
                    <a:lumMod val="75000"/>
                  </a:schemeClr>
                </a:solidFill>
              </a:rPr>
              <a:t>Cardiovascular risk factor)</a:t>
            </a:r>
            <a:endParaRPr lang="el-GR" sz="2400" dirty="0">
              <a:solidFill>
                <a:schemeClr val="tx2">
                  <a:lumMod val="75000"/>
                </a:schemeClr>
              </a:solidFill>
            </a:endParaRPr>
          </a:p>
          <a:p>
            <a:r>
              <a:rPr lang="en-US" sz="1400" dirty="0">
                <a:solidFill>
                  <a:schemeClr val="tx2">
                    <a:lumMod val="75000"/>
                  </a:schemeClr>
                </a:solidFill>
              </a:rPr>
              <a:t>(</a:t>
            </a:r>
            <a:r>
              <a:rPr lang="el-GR" sz="1400" dirty="0">
                <a:solidFill>
                  <a:schemeClr val="tx2">
                    <a:lumMod val="75000"/>
                  </a:schemeClr>
                </a:solidFill>
              </a:rPr>
              <a:t>επιδημιολογικός ορισμός)</a:t>
            </a:r>
          </a:p>
          <a:p>
            <a:endParaRPr lang="el-GR" sz="1200" dirty="0">
              <a:solidFill>
                <a:schemeClr val="tx2">
                  <a:lumMod val="75000"/>
                </a:schemeClr>
              </a:solidFill>
            </a:endParaRPr>
          </a:p>
          <a:p>
            <a:pPr algn="just"/>
            <a:r>
              <a:rPr lang="el-GR" sz="2000" dirty="0">
                <a:solidFill>
                  <a:schemeClr val="tx2">
                    <a:lumMod val="75000"/>
                  </a:schemeClr>
                </a:solidFill>
              </a:rPr>
              <a:t>Κάθε χαρακτηριστικό του ατόμου, ή έκθεση του ατόμου σε κάτι, που αυξάνει </a:t>
            </a:r>
          </a:p>
          <a:p>
            <a:pPr algn="just"/>
            <a:r>
              <a:rPr lang="el-GR" sz="2000" dirty="0">
                <a:solidFill>
                  <a:schemeClr val="tx2">
                    <a:lumMod val="75000"/>
                  </a:schemeClr>
                </a:solidFill>
              </a:rPr>
              <a:t>την πιθανότητα (κίνδυνο) εμφάνισης καρδιαγγειακής νόσου (ή συνδρόμου)</a:t>
            </a:r>
          </a:p>
          <a:p>
            <a:pPr algn="just"/>
            <a:endParaRPr lang="el-GR" sz="2000" dirty="0">
              <a:solidFill>
                <a:schemeClr val="tx2">
                  <a:lumMod val="75000"/>
                </a:schemeClr>
              </a:solidFill>
            </a:endParaRPr>
          </a:p>
        </p:txBody>
      </p:sp>
      <p:sp>
        <p:nvSpPr>
          <p:cNvPr id="10" name="TextBox 9"/>
          <p:cNvSpPr txBox="1"/>
          <p:nvPr/>
        </p:nvSpPr>
        <p:spPr>
          <a:xfrm>
            <a:off x="683230" y="3559382"/>
            <a:ext cx="7710514" cy="1754327"/>
          </a:xfrm>
          <a:prstGeom prst="rect">
            <a:avLst/>
          </a:prstGeom>
          <a:noFill/>
          <a:ln w="25400">
            <a:solidFill>
              <a:schemeClr val="tx2">
                <a:lumMod val="75000"/>
              </a:schemeClr>
            </a:solidFill>
          </a:ln>
        </p:spPr>
        <p:txBody>
          <a:bodyPr wrap="none" rtlCol="0">
            <a:spAutoFit/>
          </a:bodyPr>
          <a:lstStyle/>
          <a:p>
            <a:pPr algn="ctr"/>
            <a:r>
              <a:rPr lang="en-US" i="1" dirty="0">
                <a:solidFill>
                  <a:srgbClr val="17375E"/>
                </a:solidFill>
              </a:rPr>
              <a:t>“A risk factor is any attribute, characteristic or exposure of an individual</a:t>
            </a:r>
          </a:p>
          <a:p>
            <a:pPr algn="ctr"/>
            <a:r>
              <a:rPr lang="en-US" i="1" dirty="0">
                <a:solidFill>
                  <a:srgbClr val="17375E"/>
                </a:solidFill>
              </a:rPr>
              <a:t> that increases the likelihood of developing a disease or injury.</a:t>
            </a:r>
          </a:p>
          <a:p>
            <a:pPr algn="ctr"/>
            <a:endParaRPr lang="en-US" i="1" dirty="0">
              <a:solidFill>
                <a:srgbClr val="17375E"/>
              </a:solidFill>
            </a:endParaRPr>
          </a:p>
          <a:p>
            <a:pPr algn="ctr"/>
            <a:r>
              <a:rPr lang="en-US" i="1" dirty="0">
                <a:solidFill>
                  <a:srgbClr val="17375E"/>
                </a:solidFill>
              </a:rPr>
              <a:t> Some examples of the more important risk factors are underweight, unsafe sex,</a:t>
            </a:r>
          </a:p>
          <a:p>
            <a:pPr algn="ctr"/>
            <a:r>
              <a:rPr lang="en-US" i="1" dirty="0">
                <a:solidFill>
                  <a:srgbClr val="17375E"/>
                </a:solidFill>
              </a:rPr>
              <a:t>high blood pressure, tobacco and</a:t>
            </a:r>
            <a:r>
              <a:rPr lang="el-GR" i="1" dirty="0">
                <a:solidFill>
                  <a:srgbClr val="17375E"/>
                </a:solidFill>
              </a:rPr>
              <a:t> </a:t>
            </a:r>
            <a:r>
              <a:rPr lang="en-US" i="1" dirty="0">
                <a:solidFill>
                  <a:srgbClr val="17375E"/>
                </a:solidFill>
              </a:rPr>
              <a:t>alcohol consumption, </a:t>
            </a:r>
            <a:endParaRPr lang="el-GR" i="1" dirty="0">
              <a:solidFill>
                <a:srgbClr val="17375E"/>
              </a:solidFill>
            </a:endParaRPr>
          </a:p>
          <a:p>
            <a:pPr algn="ctr"/>
            <a:r>
              <a:rPr lang="en-US" i="1" dirty="0">
                <a:solidFill>
                  <a:srgbClr val="17375E"/>
                </a:solidFill>
              </a:rPr>
              <a:t>and unsafe water, sanitation and hygiene.”</a:t>
            </a:r>
          </a:p>
        </p:txBody>
      </p:sp>
      <p:sp>
        <p:nvSpPr>
          <p:cNvPr id="17" name="TextBox 16"/>
          <p:cNvSpPr txBox="1"/>
          <p:nvPr/>
        </p:nvSpPr>
        <p:spPr>
          <a:xfrm>
            <a:off x="3679912" y="1147809"/>
            <a:ext cx="5484219" cy="307777"/>
          </a:xfrm>
          <a:prstGeom prst="rect">
            <a:avLst/>
          </a:prstGeom>
          <a:noFill/>
        </p:spPr>
        <p:txBody>
          <a:bodyPr wrap="none" rtlCol="0">
            <a:spAutoFit/>
          </a:bodyPr>
          <a:lstStyle/>
          <a:p>
            <a:r>
              <a:rPr lang="en-US" sz="1400" i="1" dirty="0"/>
              <a:t>World Health Organization -http://</a:t>
            </a:r>
            <a:r>
              <a:rPr lang="en-US" sz="1400" i="1" dirty="0" err="1"/>
              <a:t>www.who.int</a:t>
            </a:r>
            <a:r>
              <a:rPr lang="en-US" sz="1400" i="1" dirty="0"/>
              <a:t>/topics/</a:t>
            </a:r>
            <a:r>
              <a:rPr lang="en-US" sz="1400" i="1" dirty="0" err="1"/>
              <a:t>risk_factors</a:t>
            </a:r>
            <a:r>
              <a:rPr lang="en-US" sz="1400" i="1" dirty="0"/>
              <a:t>/en/ </a:t>
            </a:r>
          </a:p>
        </p:txBody>
      </p:sp>
      <p:sp>
        <p:nvSpPr>
          <p:cNvPr id="18" name="TextBox 17"/>
          <p:cNvSpPr txBox="1"/>
          <p:nvPr/>
        </p:nvSpPr>
        <p:spPr>
          <a:xfrm>
            <a:off x="7480019" y="6616283"/>
            <a:ext cx="1689861" cy="246221"/>
          </a:xfrm>
          <a:prstGeom prst="rect">
            <a:avLst/>
          </a:prstGeom>
          <a:noFill/>
        </p:spPr>
        <p:txBody>
          <a:bodyPr wrap="none" rtlCol="0">
            <a:spAutoFit/>
          </a:bodyPr>
          <a:lstStyle/>
          <a:p>
            <a:pPr algn="ctr"/>
            <a:r>
              <a:rPr lang="en-US" sz="1000" dirty="0">
                <a:solidFill>
                  <a:schemeClr val="tx2">
                    <a:lumMod val="75000"/>
                  </a:schemeClr>
                </a:solidFill>
              </a:rPr>
              <a:t>© </a:t>
            </a:r>
            <a:r>
              <a:rPr lang="el-GR" sz="1000" dirty="0">
                <a:solidFill>
                  <a:schemeClr val="tx2">
                    <a:lumMod val="75000"/>
                  </a:schemeClr>
                </a:solidFill>
              </a:rPr>
              <a:t>Αθανάσιος Δ Πρωτογέρου</a:t>
            </a:r>
            <a:endParaRPr lang="en-US" sz="1000" dirty="0">
              <a:solidFill>
                <a:schemeClr val="tx2">
                  <a:lumMod val="75000"/>
                </a:schemeClr>
              </a:solidFill>
            </a:endParaRPr>
          </a:p>
        </p:txBody>
      </p:sp>
      <p:sp>
        <p:nvSpPr>
          <p:cNvPr id="4" name="TextBox 3">
            <a:extLst>
              <a:ext uri="{FF2B5EF4-FFF2-40B4-BE49-F238E27FC236}">
                <a16:creationId xmlns:a16="http://schemas.microsoft.com/office/drawing/2014/main" id="{63B06B7D-6178-CF0D-8C39-179EF4370266}"/>
              </a:ext>
            </a:extLst>
          </p:cNvPr>
          <p:cNvSpPr txBox="1"/>
          <p:nvPr/>
        </p:nvSpPr>
        <p:spPr>
          <a:xfrm>
            <a:off x="237412" y="21014"/>
            <a:ext cx="4267200" cy="584776"/>
          </a:xfrm>
          <a:prstGeom prst="rect">
            <a:avLst/>
          </a:prstGeom>
          <a:noFill/>
        </p:spPr>
        <p:txBody>
          <a:bodyPr wrap="square" rtlCol="0">
            <a:spAutoFit/>
          </a:bodyPr>
          <a:lstStyle/>
          <a:p>
            <a:pPr algn="r"/>
            <a:r>
              <a:rPr lang="el-GR" sz="1600" b="1" dirty="0">
                <a:solidFill>
                  <a:schemeClr val="tx2">
                    <a:lumMod val="75000"/>
                  </a:schemeClr>
                </a:solidFill>
              </a:rPr>
              <a:t>Μονάδα Καρδιαγγειακής Πρόληψης &amp; Έρευνας </a:t>
            </a:r>
            <a:endParaRPr lang="en-US" sz="1600" b="1" dirty="0">
              <a:solidFill>
                <a:schemeClr val="tx2">
                  <a:lumMod val="75000"/>
                </a:schemeClr>
              </a:solidFill>
            </a:endParaRPr>
          </a:p>
          <a:p>
            <a:pPr algn="r"/>
            <a:r>
              <a:rPr lang="el-GR" sz="1600" dirty="0">
                <a:solidFill>
                  <a:schemeClr val="tx2">
                    <a:lumMod val="75000"/>
                  </a:schemeClr>
                </a:solidFill>
              </a:rPr>
              <a:t>Τμήμα Παθολογικής Φυσιολογίας </a:t>
            </a:r>
            <a:endParaRPr lang="en-US" sz="1600" dirty="0">
              <a:solidFill>
                <a:schemeClr val="tx2">
                  <a:lumMod val="75000"/>
                </a:schemeClr>
              </a:solidFill>
            </a:endParaRPr>
          </a:p>
        </p:txBody>
      </p:sp>
    </p:spTree>
    <p:extLst>
      <p:ext uri="{BB962C8B-B14F-4D97-AF65-F5344CB8AC3E}">
        <p14:creationId xmlns:p14="http://schemas.microsoft.com/office/powerpoint/2010/main" val="32056447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58533" y="5063067"/>
            <a:ext cx="184666" cy="369332"/>
          </a:xfrm>
          <a:prstGeom prst="rect">
            <a:avLst/>
          </a:prstGeom>
          <a:noFill/>
        </p:spPr>
        <p:txBody>
          <a:bodyPr wrap="none" rtlCol="0">
            <a:spAutoFit/>
          </a:bodyPr>
          <a:lstStyle/>
          <a:p>
            <a:endParaRPr lang="en-US" dirty="0"/>
          </a:p>
        </p:txBody>
      </p:sp>
      <p:sp>
        <p:nvSpPr>
          <p:cNvPr id="8" name="TextBox 7"/>
          <p:cNvSpPr txBox="1"/>
          <p:nvPr/>
        </p:nvSpPr>
        <p:spPr>
          <a:xfrm>
            <a:off x="4551246" y="3428"/>
            <a:ext cx="4151196" cy="584776"/>
          </a:xfrm>
          <a:prstGeom prst="rect">
            <a:avLst/>
          </a:prstGeom>
          <a:noFill/>
        </p:spPr>
        <p:txBody>
          <a:bodyPr wrap="none" rtlCol="0">
            <a:spAutoFit/>
          </a:bodyPr>
          <a:lstStyle/>
          <a:p>
            <a:r>
              <a:rPr lang="el-GR" sz="1600" dirty="0">
                <a:solidFill>
                  <a:schemeClr val="tx2">
                    <a:lumMod val="75000"/>
                  </a:schemeClr>
                </a:solidFill>
              </a:rPr>
              <a:t>Ιατρική Σχολή</a:t>
            </a:r>
            <a:r>
              <a:rPr lang="en-US" sz="1600" dirty="0">
                <a:solidFill>
                  <a:schemeClr val="tx2">
                    <a:lumMod val="75000"/>
                  </a:schemeClr>
                </a:solidFill>
              </a:rPr>
              <a:t> </a:t>
            </a:r>
          </a:p>
          <a:p>
            <a:r>
              <a:rPr lang="el-GR" sz="1600" dirty="0">
                <a:solidFill>
                  <a:schemeClr val="tx2">
                    <a:lumMod val="75000"/>
                  </a:schemeClr>
                </a:solidFill>
              </a:rPr>
              <a:t>Εθνικό &amp; Καποδιστριακό Πανεπιστήμιο Αθήνας</a:t>
            </a:r>
            <a:endParaRPr lang="en-US" sz="1600" dirty="0">
              <a:solidFill>
                <a:schemeClr val="tx2">
                  <a:lumMod val="75000"/>
                </a:schemeClr>
              </a:solidFill>
            </a:endParaRPr>
          </a:p>
        </p:txBody>
      </p:sp>
      <p:sp>
        <p:nvSpPr>
          <p:cNvPr id="7" name="TextBox 6"/>
          <p:cNvSpPr txBox="1"/>
          <p:nvPr/>
        </p:nvSpPr>
        <p:spPr>
          <a:xfrm>
            <a:off x="2929467" y="4961467"/>
            <a:ext cx="184666" cy="369332"/>
          </a:xfrm>
          <a:prstGeom prst="rect">
            <a:avLst/>
          </a:prstGeom>
          <a:noFill/>
        </p:spPr>
        <p:txBody>
          <a:bodyPr wrap="none" rtlCol="0">
            <a:spAutoFit/>
          </a:bodyPr>
          <a:lstStyle/>
          <a:p>
            <a:endParaRPr lang="en-US" dirty="0"/>
          </a:p>
        </p:txBody>
      </p:sp>
      <p:sp>
        <p:nvSpPr>
          <p:cNvPr id="9" name="TextBox 8"/>
          <p:cNvSpPr txBox="1"/>
          <p:nvPr/>
        </p:nvSpPr>
        <p:spPr>
          <a:xfrm>
            <a:off x="2506133" y="4826000"/>
            <a:ext cx="184666" cy="369332"/>
          </a:xfrm>
          <a:prstGeom prst="rect">
            <a:avLst/>
          </a:prstGeom>
          <a:noFill/>
        </p:spPr>
        <p:txBody>
          <a:bodyPr wrap="none" rtlCol="0">
            <a:spAutoFit/>
          </a:bodyPr>
          <a:lstStyle/>
          <a:p>
            <a:endParaRPr lang="en-US" dirty="0"/>
          </a:p>
        </p:txBody>
      </p:sp>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3" name="Picture 12"/>
          <p:cNvPicPr/>
          <p:nvPr/>
        </p:nvPicPr>
        <p:blipFill>
          <a:blip r:embed="rId2">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3" name="TextBox 2"/>
          <p:cNvSpPr txBox="1"/>
          <p:nvPr/>
        </p:nvSpPr>
        <p:spPr>
          <a:xfrm>
            <a:off x="3094165" y="4039482"/>
            <a:ext cx="184666" cy="369332"/>
          </a:xfrm>
          <a:prstGeom prst="rect">
            <a:avLst/>
          </a:prstGeom>
          <a:noFill/>
        </p:spPr>
        <p:txBody>
          <a:bodyPr wrap="none" rtlCol="0">
            <a:spAutoFit/>
          </a:bodyPr>
          <a:lstStyle/>
          <a:p>
            <a:endParaRPr lang="en-US" dirty="0"/>
          </a:p>
        </p:txBody>
      </p:sp>
      <p:sp>
        <p:nvSpPr>
          <p:cNvPr id="14" name="TextBox 13"/>
          <p:cNvSpPr txBox="1"/>
          <p:nvPr/>
        </p:nvSpPr>
        <p:spPr>
          <a:xfrm>
            <a:off x="2877979" y="3998952"/>
            <a:ext cx="184666" cy="369332"/>
          </a:xfrm>
          <a:prstGeom prst="rect">
            <a:avLst/>
          </a:prstGeom>
          <a:noFill/>
        </p:spPr>
        <p:txBody>
          <a:bodyPr wrap="none" rtlCol="0">
            <a:spAutoFit/>
          </a:bodyPr>
          <a:lstStyle/>
          <a:p>
            <a:endParaRPr lang="en-US" dirty="0"/>
          </a:p>
        </p:txBody>
      </p:sp>
      <p:sp>
        <p:nvSpPr>
          <p:cNvPr id="6" name="TextBox 5"/>
          <p:cNvSpPr txBox="1"/>
          <p:nvPr/>
        </p:nvSpPr>
        <p:spPr>
          <a:xfrm>
            <a:off x="3013095" y="3863852"/>
            <a:ext cx="184666" cy="369332"/>
          </a:xfrm>
          <a:prstGeom prst="rect">
            <a:avLst/>
          </a:prstGeom>
          <a:noFill/>
        </p:spPr>
        <p:txBody>
          <a:bodyPr wrap="none" rtlCol="0">
            <a:spAutoFit/>
          </a:bodyPr>
          <a:lstStyle/>
          <a:p>
            <a:endParaRPr lang="en-US" dirty="0"/>
          </a:p>
        </p:txBody>
      </p:sp>
      <p:sp>
        <p:nvSpPr>
          <p:cNvPr id="15" name="TextBox 14"/>
          <p:cNvSpPr txBox="1"/>
          <p:nvPr/>
        </p:nvSpPr>
        <p:spPr>
          <a:xfrm>
            <a:off x="241466" y="1356153"/>
            <a:ext cx="8914444" cy="1692771"/>
          </a:xfrm>
          <a:prstGeom prst="rect">
            <a:avLst/>
          </a:prstGeom>
          <a:noFill/>
        </p:spPr>
        <p:txBody>
          <a:bodyPr wrap="none" rtlCol="0">
            <a:spAutoFit/>
          </a:bodyPr>
          <a:lstStyle/>
          <a:p>
            <a:r>
              <a:rPr lang="el-GR" sz="2400" dirty="0">
                <a:solidFill>
                  <a:schemeClr val="tx2">
                    <a:lumMod val="75000"/>
                  </a:schemeClr>
                </a:solidFill>
              </a:rPr>
              <a:t>Βιοδείκτης (</a:t>
            </a:r>
            <a:r>
              <a:rPr lang="en-US" sz="2400" dirty="0">
                <a:solidFill>
                  <a:schemeClr val="tx2">
                    <a:lumMod val="75000"/>
                  </a:schemeClr>
                </a:solidFill>
              </a:rPr>
              <a:t>biomarker)</a:t>
            </a:r>
          </a:p>
          <a:p>
            <a:endParaRPr lang="el-GR" sz="2000" dirty="0">
              <a:solidFill>
                <a:schemeClr val="tx2">
                  <a:lumMod val="75000"/>
                </a:schemeClr>
              </a:solidFill>
            </a:endParaRPr>
          </a:p>
          <a:p>
            <a:pPr algn="just"/>
            <a:r>
              <a:rPr lang="el-GR" sz="2000" dirty="0">
                <a:solidFill>
                  <a:schemeClr val="tx2">
                    <a:lumMod val="75000"/>
                  </a:schemeClr>
                </a:solidFill>
              </a:rPr>
              <a:t>Ένα χαρακτηριστικό το οποίο μπορεί αντικειμενικά να μετρηθεί και να αξιολογηθεί</a:t>
            </a:r>
          </a:p>
          <a:p>
            <a:pPr algn="just"/>
            <a:r>
              <a:rPr lang="el-GR" sz="2000" dirty="0">
                <a:solidFill>
                  <a:schemeClr val="tx2">
                    <a:lumMod val="75000"/>
                  </a:schemeClr>
                </a:solidFill>
              </a:rPr>
              <a:t>ως δείκτης μιας φυσιολογικής βιολογικής διαδικασίας, ή παθολογικής διαδικασίας,</a:t>
            </a:r>
          </a:p>
          <a:p>
            <a:pPr algn="just"/>
            <a:r>
              <a:rPr lang="el-GR" sz="2000" dirty="0">
                <a:solidFill>
                  <a:schemeClr val="tx2">
                    <a:lumMod val="75000"/>
                  </a:schemeClr>
                </a:solidFill>
              </a:rPr>
              <a:t>ή φαρμακολογικής απάντησης σε μια θεραπευτική παρέμβαση.</a:t>
            </a:r>
          </a:p>
        </p:txBody>
      </p:sp>
      <p:sp>
        <p:nvSpPr>
          <p:cNvPr id="17" name="TextBox 16"/>
          <p:cNvSpPr txBox="1"/>
          <p:nvPr/>
        </p:nvSpPr>
        <p:spPr>
          <a:xfrm>
            <a:off x="4181675" y="1147809"/>
            <a:ext cx="4975766" cy="307777"/>
          </a:xfrm>
          <a:prstGeom prst="rect">
            <a:avLst/>
          </a:prstGeom>
          <a:noFill/>
        </p:spPr>
        <p:txBody>
          <a:bodyPr wrap="none" rtlCol="0">
            <a:spAutoFit/>
          </a:bodyPr>
          <a:lstStyle/>
          <a:p>
            <a:r>
              <a:rPr lang="en-US" sz="1400" i="1" dirty="0"/>
              <a:t>Biomarkers Definitions Working Group. Clin </a:t>
            </a:r>
            <a:r>
              <a:rPr lang="en-US" sz="1400" i="1" dirty="0" err="1"/>
              <a:t>Pharmacol</a:t>
            </a:r>
            <a:r>
              <a:rPr lang="en-US" sz="1400" i="1" dirty="0"/>
              <a:t> </a:t>
            </a:r>
            <a:r>
              <a:rPr lang="en-US" sz="1400" i="1" dirty="0" err="1"/>
              <a:t>Ther</a:t>
            </a:r>
            <a:r>
              <a:rPr lang="en-US" sz="1400" i="1" dirty="0"/>
              <a:t>. 2001</a:t>
            </a:r>
          </a:p>
        </p:txBody>
      </p:sp>
      <p:sp>
        <p:nvSpPr>
          <p:cNvPr id="19" name="TextBox 18"/>
          <p:cNvSpPr txBox="1"/>
          <p:nvPr/>
        </p:nvSpPr>
        <p:spPr>
          <a:xfrm>
            <a:off x="377106" y="3559382"/>
            <a:ext cx="8322761" cy="1200329"/>
          </a:xfrm>
          <a:prstGeom prst="rect">
            <a:avLst/>
          </a:prstGeom>
          <a:noFill/>
          <a:ln w="25400">
            <a:solidFill>
              <a:schemeClr val="tx2">
                <a:lumMod val="75000"/>
              </a:schemeClr>
            </a:solidFill>
          </a:ln>
        </p:spPr>
        <p:txBody>
          <a:bodyPr wrap="none" rtlCol="0">
            <a:spAutoFit/>
          </a:bodyPr>
          <a:lstStyle/>
          <a:p>
            <a:pPr algn="ctr"/>
            <a:endParaRPr lang="en-US" i="1" dirty="0">
              <a:solidFill>
                <a:srgbClr val="17375E"/>
              </a:solidFill>
            </a:endParaRPr>
          </a:p>
          <a:p>
            <a:r>
              <a:rPr lang="en-US" i="1" dirty="0">
                <a:solidFill>
                  <a:schemeClr val="tx2">
                    <a:lumMod val="75000"/>
                  </a:schemeClr>
                </a:solidFill>
              </a:rPr>
              <a:t>“A characteristic that is objectively measured and evaluated as an indicator of normal</a:t>
            </a:r>
          </a:p>
          <a:p>
            <a:r>
              <a:rPr lang="en-US" i="1" dirty="0">
                <a:solidFill>
                  <a:schemeClr val="tx2">
                    <a:lumMod val="75000"/>
                  </a:schemeClr>
                </a:solidFill>
              </a:rPr>
              <a:t> biological processes, pathogenic processes, or pharmacologic responses</a:t>
            </a:r>
          </a:p>
          <a:p>
            <a:r>
              <a:rPr lang="en-US" i="1" dirty="0">
                <a:solidFill>
                  <a:schemeClr val="tx2">
                    <a:lumMod val="75000"/>
                  </a:schemeClr>
                </a:solidFill>
              </a:rPr>
              <a:t> to a therapeutic intervention“</a:t>
            </a:r>
          </a:p>
        </p:txBody>
      </p:sp>
      <p:sp>
        <p:nvSpPr>
          <p:cNvPr id="4" name="TextBox 3">
            <a:extLst>
              <a:ext uri="{FF2B5EF4-FFF2-40B4-BE49-F238E27FC236}">
                <a16:creationId xmlns:a16="http://schemas.microsoft.com/office/drawing/2014/main" id="{E8835385-DD45-D2F3-0008-48FA46268AF5}"/>
              </a:ext>
            </a:extLst>
          </p:cNvPr>
          <p:cNvSpPr txBox="1"/>
          <p:nvPr/>
        </p:nvSpPr>
        <p:spPr>
          <a:xfrm>
            <a:off x="237412" y="21014"/>
            <a:ext cx="4267200" cy="584776"/>
          </a:xfrm>
          <a:prstGeom prst="rect">
            <a:avLst/>
          </a:prstGeom>
          <a:noFill/>
        </p:spPr>
        <p:txBody>
          <a:bodyPr wrap="square" rtlCol="0">
            <a:spAutoFit/>
          </a:bodyPr>
          <a:lstStyle/>
          <a:p>
            <a:pPr algn="r"/>
            <a:r>
              <a:rPr lang="el-GR" sz="1600" b="1" dirty="0">
                <a:solidFill>
                  <a:schemeClr val="tx2">
                    <a:lumMod val="75000"/>
                  </a:schemeClr>
                </a:solidFill>
              </a:rPr>
              <a:t>Μονάδα Καρδιαγγειακής Πρόληψης &amp; Έρευνας </a:t>
            </a:r>
            <a:endParaRPr lang="en-US" sz="1600" b="1" dirty="0">
              <a:solidFill>
                <a:schemeClr val="tx2">
                  <a:lumMod val="75000"/>
                </a:schemeClr>
              </a:solidFill>
            </a:endParaRPr>
          </a:p>
          <a:p>
            <a:pPr algn="r"/>
            <a:r>
              <a:rPr lang="el-GR" sz="1600" dirty="0">
                <a:solidFill>
                  <a:schemeClr val="tx2">
                    <a:lumMod val="75000"/>
                  </a:schemeClr>
                </a:solidFill>
              </a:rPr>
              <a:t>Τμήμα Παθολογικής Φυσιολογίας </a:t>
            </a:r>
            <a:endParaRPr lang="en-US" sz="1600" dirty="0">
              <a:solidFill>
                <a:schemeClr val="tx2">
                  <a:lumMod val="75000"/>
                </a:schemeClr>
              </a:solidFill>
            </a:endParaRPr>
          </a:p>
        </p:txBody>
      </p:sp>
    </p:spTree>
    <p:extLst>
      <p:ext uri="{BB962C8B-B14F-4D97-AF65-F5344CB8AC3E}">
        <p14:creationId xmlns:p14="http://schemas.microsoft.com/office/powerpoint/2010/main" val="10356873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58533" y="5063067"/>
            <a:ext cx="184666" cy="369332"/>
          </a:xfrm>
          <a:prstGeom prst="rect">
            <a:avLst/>
          </a:prstGeom>
          <a:noFill/>
        </p:spPr>
        <p:txBody>
          <a:bodyPr wrap="none" rtlCol="0">
            <a:spAutoFit/>
          </a:bodyPr>
          <a:lstStyle/>
          <a:p>
            <a:endParaRPr lang="en-US" dirty="0"/>
          </a:p>
        </p:txBody>
      </p:sp>
      <p:sp>
        <p:nvSpPr>
          <p:cNvPr id="8" name="TextBox 7"/>
          <p:cNvSpPr txBox="1"/>
          <p:nvPr/>
        </p:nvSpPr>
        <p:spPr>
          <a:xfrm>
            <a:off x="4551246" y="3428"/>
            <a:ext cx="4151196" cy="584776"/>
          </a:xfrm>
          <a:prstGeom prst="rect">
            <a:avLst/>
          </a:prstGeom>
          <a:noFill/>
        </p:spPr>
        <p:txBody>
          <a:bodyPr wrap="none" rtlCol="0">
            <a:spAutoFit/>
          </a:bodyPr>
          <a:lstStyle/>
          <a:p>
            <a:r>
              <a:rPr lang="el-GR" sz="1600" dirty="0">
                <a:solidFill>
                  <a:schemeClr val="tx2">
                    <a:lumMod val="75000"/>
                  </a:schemeClr>
                </a:solidFill>
              </a:rPr>
              <a:t>Ιατρική Σχολή</a:t>
            </a:r>
            <a:r>
              <a:rPr lang="en-US" sz="1600" dirty="0">
                <a:solidFill>
                  <a:schemeClr val="tx2">
                    <a:lumMod val="75000"/>
                  </a:schemeClr>
                </a:solidFill>
              </a:rPr>
              <a:t> </a:t>
            </a:r>
          </a:p>
          <a:p>
            <a:r>
              <a:rPr lang="el-GR" sz="1600" dirty="0">
                <a:solidFill>
                  <a:schemeClr val="tx2">
                    <a:lumMod val="75000"/>
                  </a:schemeClr>
                </a:solidFill>
              </a:rPr>
              <a:t>Εθνικό &amp; Καποδιστριακό Πανεπιστήμιο Αθήνας</a:t>
            </a:r>
            <a:endParaRPr lang="en-US" sz="1600" dirty="0">
              <a:solidFill>
                <a:schemeClr val="tx2">
                  <a:lumMod val="75000"/>
                </a:schemeClr>
              </a:solidFill>
            </a:endParaRPr>
          </a:p>
        </p:txBody>
      </p:sp>
      <p:sp>
        <p:nvSpPr>
          <p:cNvPr id="7" name="TextBox 6"/>
          <p:cNvSpPr txBox="1"/>
          <p:nvPr/>
        </p:nvSpPr>
        <p:spPr>
          <a:xfrm>
            <a:off x="2929467" y="4961467"/>
            <a:ext cx="184666" cy="369332"/>
          </a:xfrm>
          <a:prstGeom prst="rect">
            <a:avLst/>
          </a:prstGeom>
          <a:noFill/>
        </p:spPr>
        <p:txBody>
          <a:bodyPr wrap="none" rtlCol="0">
            <a:spAutoFit/>
          </a:bodyPr>
          <a:lstStyle/>
          <a:p>
            <a:endParaRPr lang="en-US" dirty="0"/>
          </a:p>
        </p:txBody>
      </p:sp>
      <p:sp>
        <p:nvSpPr>
          <p:cNvPr id="9" name="TextBox 8"/>
          <p:cNvSpPr txBox="1"/>
          <p:nvPr/>
        </p:nvSpPr>
        <p:spPr>
          <a:xfrm>
            <a:off x="2506133" y="4826000"/>
            <a:ext cx="184666" cy="369332"/>
          </a:xfrm>
          <a:prstGeom prst="rect">
            <a:avLst/>
          </a:prstGeom>
          <a:noFill/>
        </p:spPr>
        <p:txBody>
          <a:bodyPr wrap="none" rtlCol="0">
            <a:spAutoFit/>
          </a:bodyPr>
          <a:lstStyle/>
          <a:p>
            <a:endParaRPr lang="en-US" dirty="0"/>
          </a:p>
        </p:txBody>
      </p:sp>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3" name="Picture 12"/>
          <p:cNvPicPr/>
          <p:nvPr/>
        </p:nvPicPr>
        <p:blipFill>
          <a:blip r:embed="rId2">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3" name="TextBox 2"/>
          <p:cNvSpPr txBox="1"/>
          <p:nvPr/>
        </p:nvSpPr>
        <p:spPr>
          <a:xfrm>
            <a:off x="3094165" y="4039482"/>
            <a:ext cx="184666" cy="369332"/>
          </a:xfrm>
          <a:prstGeom prst="rect">
            <a:avLst/>
          </a:prstGeom>
          <a:noFill/>
        </p:spPr>
        <p:txBody>
          <a:bodyPr wrap="none" rtlCol="0">
            <a:spAutoFit/>
          </a:bodyPr>
          <a:lstStyle/>
          <a:p>
            <a:endParaRPr lang="en-US" dirty="0"/>
          </a:p>
        </p:txBody>
      </p:sp>
      <p:sp>
        <p:nvSpPr>
          <p:cNvPr id="14" name="TextBox 13"/>
          <p:cNvSpPr txBox="1"/>
          <p:nvPr/>
        </p:nvSpPr>
        <p:spPr>
          <a:xfrm>
            <a:off x="2877979" y="3998952"/>
            <a:ext cx="184666" cy="369332"/>
          </a:xfrm>
          <a:prstGeom prst="rect">
            <a:avLst/>
          </a:prstGeom>
          <a:noFill/>
        </p:spPr>
        <p:txBody>
          <a:bodyPr wrap="none" rtlCol="0">
            <a:spAutoFit/>
          </a:bodyPr>
          <a:lstStyle/>
          <a:p>
            <a:endParaRPr lang="en-US" dirty="0"/>
          </a:p>
        </p:txBody>
      </p:sp>
      <p:sp>
        <p:nvSpPr>
          <p:cNvPr id="6" name="TextBox 5"/>
          <p:cNvSpPr txBox="1"/>
          <p:nvPr/>
        </p:nvSpPr>
        <p:spPr>
          <a:xfrm>
            <a:off x="3013095" y="3863852"/>
            <a:ext cx="184666" cy="369332"/>
          </a:xfrm>
          <a:prstGeom prst="rect">
            <a:avLst/>
          </a:prstGeom>
          <a:noFill/>
        </p:spPr>
        <p:txBody>
          <a:bodyPr wrap="none" rtlCol="0">
            <a:spAutoFit/>
          </a:bodyPr>
          <a:lstStyle/>
          <a:p>
            <a:endParaRPr lang="en-US" dirty="0"/>
          </a:p>
        </p:txBody>
      </p:sp>
      <p:sp>
        <p:nvSpPr>
          <p:cNvPr id="15" name="TextBox 14"/>
          <p:cNvSpPr txBox="1"/>
          <p:nvPr/>
        </p:nvSpPr>
        <p:spPr>
          <a:xfrm>
            <a:off x="241466" y="1356153"/>
            <a:ext cx="8612504" cy="4770537"/>
          </a:xfrm>
          <a:prstGeom prst="rect">
            <a:avLst/>
          </a:prstGeom>
          <a:noFill/>
        </p:spPr>
        <p:txBody>
          <a:bodyPr wrap="none" rtlCol="0">
            <a:spAutoFit/>
          </a:bodyPr>
          <a:lstStyle/>
          <a:p>
            <a:r>
              <a:rPr lang="el-GR" sz="2400" dirty="0">
                <a:solidFill>
                  <a:schemeClr val="tx2">
                    <a:lumMod val="75000"/>
                  </a:schemeClr>
                </a:solidFill>
              </a:rPr>
              <a:t>Παράγοντας κινδύνου           				Βιοδείκτης (</a:t>
            </a:r>
            <a:r>
              <a:rPr lang="en-US" sz="2400" dirty="0">
                <a:solidFill>
                  <a:schemeClr val="tx2">
                    <a:lumMod val="75000"/>
                  </a:schemeClr>
                </a:solidFill>
              </a:rPr>
              <a:t>biomarker)</a:t>
            </a:r>
          </a:p>
          <a:p>
            <a:endParaRPr lang="el-GR" sz="2000" dirty="0">
              <a:solidFill>
                <a:schemeClr val="tx2">
                  <a:lumMod val="75000"/>
                </a:schemeClr>
              </a:solidFill>
            </a:endParaRPr>
          </a:p>
          <a:p>
            <a:pPr algn="just"/>
            <a:r>
              <a:rPr lang="el-GR" sz="2000" dirty="0">
                <a:solidFill>
                  <a:srgbClr val="800000"/>
                </a:solidFill>
              </a:rPr>
              <a:t>Παράδειγμα 1</a:t>
            </a:r>
            <a:r>
              <a:rPr lang="el-GR" sz="2000" baseline="30000" dirty="0">
                <a:solidFill>
                  <a:srgbClr val="800000"/>
                </a:solidFill>
              </a:rPr>
              <a:t>ο</a:t>
            </a:r>
            <a:r>
              <a:rPr lang="el-GR" sz="2000" dirty="0">
                <a:solidFill>
                  <a:srgbClr val="800000"/>
                </a:solidFill>
              </a:rPr>
              <a:t> </a:t>
            </a:r>
          </a:p>
          <a:p>
            <a:pPr algn="just"/>
            <a:r>
              <a:rPr lang="el-GR" sz="2000" dirty="0">
                <a:solidFill>
                  <a:schemeClr val="tx2">
                    <a:lumMod val="75000"/>
                  </a:schemeClr>
                </a:solidFill>
              </a:rPr>
              <a:t>Αρτηριακή υπέρταση					  </a:t>
            </a:r>
            <a:r>
              <a:rPr lang="en-US" sz="2000" dirty="0">
                <a:solidFill>
                  <a:schemeClr val="tx2">
                    <a:lumMod val="75000"/>
                  </a:schemeClr>
                </a:solidFill>
              </a:rPr>
              <a:t> 	 </a:t>
            </a:r>
            <a:r>
              <a:rPr lang="el-GR" sz="2000" dirty="0">
                <a:solidFill>
                  <a:schemeClr val="tx2">
                    <a:lumMod val="75000"/>
                  </a:schemeClr>
                </a:solidFill>
              </a:rPr>
              <a:t>      </a:t>
            </a:r>
            <a:r>
              <a:rPr lang="en-US" sz="2000" dirty="0">
                <a:solidFill>
                  <a:schemeClr val="tx2">
                    <a:lumMod val="75000"/>
                  </a:schemeClr>
                </a:solidFill>
              </a:rPr>
              <a:t> </a:t>
            </a:r>
            <a:r>
              <a:rPr lang="el-GR" sz="2000" dirty="0">
                <a:solidFill>
                  <a:schemeClr val="tx2">
                    <a:lumMod val="75000"/>
                  </a:schemeClr>
                </a:solidFill>
              </a:rPr>
              <a:t>Συστολική πίεση</a:t>
            </a:r>
            <a:r>
              <a:rPr lang="en-US" sz="2000" dirty="0">
                <a:solidFill>
                  <a:schemeClr val="tx2">
                    <a:lumMod val="75000"/>
                  </a:schemeClr>
                </a:solidFill>
              </a:rPr>
              <a:t> (mmHg)</a:t>
            </a:r>
            <a:endParaRPr lang="el-GR" sz="2000" dirty="0">
              <a:solidFill>
                <a:schemeClr val="tx2">
                  <a:lumMod val="75000"/>
                </a:schemeClr>
              </a:solidFill>
            </a:endParaRPr>
          </a:p>
          <a:p>
            <a:pPr algn="just"/>
            <a:r>
              <a:rPr lang="el-GR" sz="2000" dirty="0">
                <a:solidFill>
                  <a:schemeClr val="tx2">
                    <a:lumMod val="75000"/>
                  </a:schemeClr>
                </a:solidFill>
              </a:rPr>
              <a:t>											Διαστολική πίεση (</a:t>
            </a:r>
            <a:r>
              <a:rPr lang="en-US" sz="2000" dirty="0">
                <a:solidFill>
                  <a:schemeClr val="tx2">
                    <a:lumMod val="75000"/>
                  </a:schemeClr>
                </a:solidFill>
              </a:rPr>
              <a:t>mmHg)</a:t>
            </a:r>
          </a:p>
          <a:p>
            <a:pPr algn="just"/>
            <a:r>
              <a:rPr lang="en-US" sz="2000" dirty="0">
                <a:solidFill>
                  <a:schemeClr val="tx2">
                    <a:lumMod val="75000"/>
                  </a:schemeClr>
                </a:solidFill>
              </a:rPr>
              <a:t>											</a:t>
            </a:r>
            <a:r>
              <a:rPr lang="el-GR" sz="2000" dirty="0">
                <a:solidFill>
                  <a:schemeClr val="tx2">
                    <a:lumMod val="75000"/>
                  </a:schemeClr>
                </a:solidFill>
              </a:rPr>
              <a:t>Πίεση παλμού (</a:t>
            </a:r>
            <a:r>
              <a:rPr lang="en-US" sz="2000" dirty="0">
                <a:solidFill>
                  <a:schemeClr val="tx2">
                    <a:lumMod val="75000"/>
                  </a:schemeClr>
                </a:solidFill>
              </a:rPr>
              <a:t>mmHg)</a:t>
            </a:r>
            <a:endParaRPr lang="el-GR" sz="2000" dirty="0">
              <a:solidFill>
                <a:schemeClr val="tx2">
                  <a:lumMod val="75000"/>
                </a:schemeClr>
              </a:solidFill>
            </a:endParaRPr>
          </a:p>
          <a:p>
            <a:pPr algn="just"/>
            <a:r>
              <a:rPr lang="el-GR" sz="2000" dirty="0">
                <a:solidFill>
                  <a:schemeClr val="tx2">
                    <a:lumMod val="75000"/>
                  </a:schemeClr>
                </a:solidFill>
              </a:rPr>
              <a:t>											Ανακλώμενα κύματα πίεσης </a:t>
            </a:r>
            <a:r>
              <a:rPr lang="en-US" sz="2000" dirty="0">
                <a:solidFill>
                  <a:schemeClr val="tx2">
                    <a:lumMod val="75000"/>
                  </a:schemeClr>
                </a:solidFill>
              </a:rPr>
              <a:t>(%)</a:t>
            </a:r>
          </a:p>
          <a:p>
            <a:pPr algn="just"/>
            <a:r>
              <a:rPr lang="en-US" sz="2000" dirty="0">
                <a:solidFill>
                  <a:schemeClr val="tx2">
                    <a:lumMod val="75000"/>
                  </a:schemeClr>
                </a:solidFill>
              </a:rPr>
              <a:t>											</a:t>
            </a:r>
            <a:r>
              <a:rPr lang="el-GR" sz="2000" dirty="0">
                <a:solidFill>
                  <a:schemeClr val="tx2">
                    <a:lumMod val="75000"/>
                  </a:schemeClr>
                </a:solidFill>
              </a:rPr>
              <a:t>Ενίσχυση πίεσης (%)</a:t>
            </a:r>
            <a:endParaRPr lang="en-US" sz="2000" dirty="0">
              <a:solidFill>
                <a:schemeClr val="tx2">
                  <a:lumMod val="75000"/>
                </a:schemeClr>
              </a:solidFill>
            </a:endParaRPr>
          </a:p>
          <a:p>
            <a:pPr algn="just"/>
            <a:endParaRPr lang="el-GR" sz="2000" dirty="0">
              <a:solidFill>
                <a:schemeClr val="tx2">
                  <a:lumMod val="75000"/>
                </a:schemeClr>
              </a:solidFill>
            </a:endParaRPr>
          </a:p>
          <a:p>
            <a:pPr algn="just"/>
            <a:r>
              <a:rPr lang="el-GR" sz="2000" dirty="0">
                <a:solidFill>
                  <a:srgbClr val="800000"/>
                </a:solidFill>
              </a:rPr>
              <a:t>Παράδειγμα 2</a:t>
            </a:r>
            <a:r>
              <a:rPr lang="el-GR" sz="2000" baseline="30000" dirty="0">
                <a:solidFill>
                  <a:srgbClr val="800000"/>
                </a:solidFill>
              </a:rPr>
              <a:t>ο</a:t>
            </a:r>
            <a:r>
              <a:rPr lang="el-GR" sz="2000" dirty="0">
                <a:solidFill>
                  <a:srgbClr val="800000"/>
                </a:solidFill>
              </a:rPr>
              <a:t> </a:t>
            </a:r>
          </a:p>
          <a:p>
            <a:pPr algn="just"/>
            <a:r>
              <a:rPr lang="el-GR" sz="2000" dirty="0">
                <a:solidFill>
                  <a:schemeClr val="tx2">
                    <a:lumMod val="75000"/>
                  </a:schemeClr>
                </a:solidFill>
              </a:rPr>
              <a:t>Δυσλιπιδιαμία								Ολική χοληστερόλη</a:t>
            </a:r>
            <a:r>
              <a:rPr lang="en-US" sz="2000" dirty="0">
                <a:solidFill>
                  <a:schemeClr val="tx2">
                    <a:lumMod val="75000"/>
                  </a:schemeClr>
                </a:solidFill>
              </a:rPr>
              <a:t> (mg/dl)</a:t>
            </a:r>
            <a:endParaRPr lang="el-GR" sz="2000" dirty="0">
              <a:solidFill>
                <a:schemeClr val="tx2">
                  <a:lumMod val="75000"/>
                </a:schemeClr>
              </a:solidFill>
            </a:endParaRPr>
          </a:p>
          <a:p>
            <a:pPr algn="just"/>
            <a:r>
              <a:rPr lang="el-GR" sz="2000" dirty="0">
                <a:solidFill>
                  <a:schemeClr val="tx2">
                    <a:lumMod val="75000"/>
                  </a:schemeClr>
                </a:solidFill>
              </a:rPr>
              <a:t>											</a:t>
            </a:r>
            <a:r>
              <a:rPr lang="en-US" sz="2000" dirty="0">
                <a:solidFill>
                  <a:schemeClr val="tx2">
                    <a:lumMod val="75000"/>
                  </a:schemeClr>
                </a:solidFill>
              </a:rPr>
              <a:t>LDL (mg/dl)</a:t>
            </a:r>
          </a:p>
          <a:p>
            <a:pPr algn="just"/>
            <a:r>
              <a:rPr lang="en-US" sz="2000" dirty="0">
                <a:solidFill>
                  <a:schemeClr val="tx2">
                    <a:lumMod val="75000"/>
                  </a:schemeClr>
                </a:solidFill>
              </a:rPr>
              <a:t>                                          						HDL (mg/dl)</a:t>
            </a:r>
          </a:p>
          <a:p>
            <a:pPr algn="just"/>
            <a:r>
              <a:rPr lang="en-US" sz="2000" dirty="0">
                <a:solidFill>
                  <a:schemeClr val="tx2">
                    <a:lumMod val="75000"/>
                  </a:schemeClr>
                </a:solidFill>
              </a:rPr>
              <a:t>											</a:t>
            </a:r>
            <a:r>
              <a:rPr lang="el-GR" sz="2000" dirty="0">
                <a:solidFill>
                  <a:schemeClr val="tx2">
                    <a:lumMod val="75000"/>
                  </a:schemeClr>
                </a:solidFill>
              </a:rPr>
              <a:t>Τριγλυκερίδα (</a:t>
            </a:r>
            <a:r>
              <a:rPr lang="en-US" sz="2000" dirty="0">
                <a:solidFill>
                  <a:schemeClr val="tx2">
                    <a:lumMod val="75000"/>
                  </a:schemeClr>
                </a:solidFill>
              </a:rPr>
              <a:t>mg/dl)</a:t>
            </a:r>
          </a:p>
          <a:p>
            <a:pPr algn="just"/>
            <a:endParaRPr lang="el-GR" sz="2000" dirty="0">
              <a:solidFill>
                <a:schemeClr val="tx2">
                  <a:lumMod val="75000"/>
                </a:schemeClr>
              </a:solidFill>
            </a:endParaRPr>
          </a:p>
        </p:txBody>
      </p:sp>
      <p:sp>
        <p:nvSpPr>
          <p:cNvPr id="4" name="TextBox 3"/>
          <p:cNvSpPr txBox="1"/>
          <p:nvPr/>
        </p:nvSpPr>
        <p:spPr>
          <a:xfrm>
            <a:off x="970490" y="4148891"/>
            <a:ext cx="7161511" cy="2092881"/>
          </a:xfrm>
          <a:prstGeom prst="rect">
            <a:avLst/>
          </a:prstGeom>
          <a:solidFill>
            <a:srgbClr val="800000"/>
          </a:solidFill>
        </p:spPr>
        <p:txBody>
          <a:bodyPr wrap="none" rtlCol="0">
            <a:spAutoFit/>
          </a:bodyPr>
          <a:lstStyle/>
          <a:p>
            <a:pPr algn="ctr"/>
            <a:r>
              <a:rPr lang="el-GR" sz="2600" dirty="0">
                <a:solidFill>
                  <a:schemeClr val="bg1"/>
                </a:solidFill>
              </a:rPr>
              <a:t>Ποιός βιοδείκτης που περιγράφει τον </a:t>
            </a:r>
          </a:p>
          <a:p>
            <a:pPr algn="ctr"/>
            <a:r>
              <a:rPr lang="el-GR" sz="2600" dirty="0">
                <a:solidFill>
                  <a:schemeClr val="bg1"/>
                </a:solidFill>
              </a:rPr>
              <a:t>παράγοντα κινδύνου «αρτηριακή υπέρταση» είναι </a:t>
            </a:r>
          </a:p>
          <a:p>
            <a:pPr algn="ctr"/>
            <a:r>
              <a:rPr lang="el-GR" sz="2600" dirty="0">
                <a:solidFill>
                  <a:schemeClr val="bg1"/>
                </a:solidFill>
              </a:rPr>
              <a:t>«καλύτερος» για την εκτίμηση του καρδιαγγειακού</a:t>
            </a:r>
          </a:p>
          <a:p>
            <a:pPr algn="ctr"/>
            <a:r>
              <a:rPr lang="el-GR" sz="2600" dirty="0">
                <a:solidFill>
                  <a:schemeClr val="bg1"/>
                </a:solidFill>
              </a:rPr>
              <a:t> κινδύνου που σχετίζεται αιτιολογικά από την </a:t>
            </a:r>
          </a:p>
          <a:p>
            <a:pPr algn="ctr"/>
            <a:r>
              <a:rPr lang="el-GR" sz="2600" dirty="0">
                <a:solidFill>
                  <a:schemeClr val="bg1"/>
                </a:solidFill>
              </a:rPr>
              <a:t>υψηλή αρτηριακή πίεση;  </a:t>
            </a:r>
            <a:endParaRPr lang="en-US" sz="2600" dirty="0">
              <a:solidFill>
                <a:schemeClr val="bg1"/>
              </a:solidFill>
            </a:endParaRPr>
          </a:p>
        </p:txBody>
      </p:sp>
      <p:sp>
        <p:nvSpPr>
          <p:cNvPr id="10" name="TextBox 9">
            <a:extLst>
              <a:ext uri="{FF2B5EF4-FFF2-40B4-BE49-F238E27FC236}">
                <a16:creationId xmlns:a16="http://schemas.microsoft.com/office/drawing/2014/main" id="{78CC306F-2971-96C9-C894-174DB13509CD}"/>
              </a:ext>
            </a:extLst>
          </p:cNvPr>
          <p:cNvSpPr txBox="1"/>
          <p:nvPr/>
        </p:nvSpPr>
        <p:spPr>
          <a:xfrm>
            <a:off x="237412" y="21014"/>
            <a:ext cx="4267200" cy="584776"/>
          </a:xfrm>
          <a:prstGeom prst="rect">
            <a:avLst/>
          </a:prstGeom>
          <a:noFill/>
        </p:spPr>
        <p:txBody>
          <a:bodyPr wrap="square" rtlCol="0">
            <a:spAutoFit/>
          </a:bodyPr>
          <a:lstStyle/>
          <a:p>
            <a:pPr algn="r"/>
            <a:r>
              <a:rPr lang="el-GR" sz="1600" b="1" dirty="0">
                <a:solidFill>
                  <a:schemeClr val="tx2">
                    <a:lumMod val="75000"/>
                  </a:schemeClr>
                </a:solidFill>
              </a:rPr>
              <a:t>Μονάδα Καρδιαγγειακής Πρόληψης &amp; Έρευνας </a:t>
            </a:r>
            <a:endParaRPr lang="en-US" sz="1600" b="1" dirty="0">
              <a:solidFill>
                <a:schemeClr val="tx2">
                  <a:lumMod val="75000"/>
                </a:schemeClr>
              </a:solidFill>
            </a:endParaRPr>
          </a:p>
          <a:p>
            <a:pPr algn="r"/>
            <a:r>
              <a:rPr lang="el-GR" sz="1600" dirty="0">
                <a:solidFill>
                  <a:schemeClr val="tx2">
                    <a:lumMod val="75000"/>
                  </a:schemeClr>
                </a:solidFill>
              </a:rPr>
              <a:t>Τμήμα Παθολογικής Φυσιολογίας </a:t>
            </a:r>
            <a:endParaRPr lang="en-US" sz="1600" dirty="0">
              <a:solidFill>
                <a:schemeClr val="tx2">
                  <a:lumMod val="75000"/>
                </a:schemeClr>
              </a:solidFill>
            </a:endParaRPr>
          </a:p>
        </p:txBody>
      </p:sp>
    </p:spTree>
    <p:extLst>
      <p:ext uri="{BB962C8B-B14F-4D97-AF65-F5344CB8AC3E}">
        <p14:creationId xmlns:p14="http://schemas.microsoft.com/office/powerpoint/2010/main" val="415619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551246" y="3428"/>
            <a:ext cx="4151196" cy="584776"/>
          </a:xfrm>
          <a:prstGeom prst="rect">
            <a:avLst/>
          </a:prstGeom>
          <a:noFill/>
        </p:spPr>
        <p:txBody>
          <a:bodyPr wrap="none" rtlCol="0">
            <a:spAutoFit/>
          </a:bodyPr>
          <a:lstStyle/>
          <a:p>
            <a:r>
              <a:rPr lang="el-GR" sz="1600" dirty="0">
                <a:solidFill>
                  <a:schemeClr val="tx2">
                    <a:lumMod val="75000"/>
                  </a:schemeClr>
                </a:solidFill>
              </a:rPr>
              <a:t>Ιατρική Σχολή</a:t>
            </a:r>
            <a:r>
              <a:rPr lang="en-US" sz="1600" dirty="0">
                <a:solidFill>
                  <a:schemeClr val="tx2">
                    <a:lumMod val="75000"/>
                  </a:schemeClr>
                </a:solidFill>
              </a:rPr>
              <a:t> </a:t>
            </a:r>
          </a:p>
          <a:p>
            <a:r>
              <a:rPr lang="el-GR" sz="1600" dirty="0">
                <a:solidFill>
                  <a:schemeClr val="tx2">
                    <a:lumMod val="75000"/>
                  </a:schemeClr>
                </a:solidFill>
              </a:rPr>
              <a:t>Εθνικό &amp; Καποδιστριακό Πανεπιστήμιο Αθήνας</a:t>
            </a:r>
            <a:endParaRPr lang="en-US" sz="1600" dirty="0">
              <a:solidFill>
                <a:schemeClr val="tx2">
                  <a:lumMod val="75000"/>
                </a:schemeClr>
              </a:solidFill>
            </a:endParaRPr>
          </a:p>
        </p:txBody>
      </p:sp>
      <p:sp>
        <p:nvSpPr>
          <p:cNvPr id="7" name="TextBox 6"/>
          <p:cNvSpPr txBox="1"/>
          <p:nvPr/>
        </p:nvSpPr>
        <p:spPr>
          <a:xfrm>
            <a:off x="2929467" y="4961467"/>
            <a:ext cx="184666" cy="369332"/>
          </a:xfrm>
          <a:prstGeom prst="rect">
            <a:avLst/>
          </a:prstGeom>
          <a:noFill/>
        </p:spPr>
        <p:txBody>
          <a:bodyPr wrap="none" rtlCol="0">
            <a:spAutoFit/>
          </a:bodyPr>
          <a:lstStyle/>
          <a:p>
            <a:endParaRPr lang="en-US" dirty="0"/>
          </a:p>
        </p:txBody>
      </p:sp>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3" name="Picture 12"/>
          <p:cNvPicPr/>
          <p:nvPr/>
        </p:nvPicPr>
        <p:blipFill>
          <a:blip r:embed="rId2">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0" name="TextBox 9"/>
          <p:cNvSpPr txBox="1"/>
          <p:nvPr/>
        </p:nvSpPr>
        <p:spPr>
          <a:xfrm>
            <a:off x="241466" y="1356153"/>
            <a:ext cx="6837329" cy="461665"/>
          </a:xfrm>
          <a:prstGeom prst="rect">
            <a:avLst/>
          </a:prstGeom>
          <a:noFill/>
        </p:spPr>
        <p:txBody>
          <a:bodyPr wrap="none" rtlCol="0">
            <a:spAutoFit/>
          </a:bodyPr>
          <a:lstStyle/>
          <a:p>
            <a:r>
              <a:rPr lang="el-GR" sz="2400" dirty="0">
                <a:solidFill>
                  <a:schemeClr val="tx2">
                    <a:lumMod val="75000"/>
                  </a:schemeClr>
                </a:solidFill>
              </a:rPr>
              <a:t>Φυσική ιστορία καρδιαγγειακών νόσων &amp; βιοδείκτες</a:t>
            </a:r>
            <a:endParaRPr lang="el-GR" sz="1200" dirty="0">
              <a:solidFill>
                <a:schemeClr val="tx2">
                  <a:lumMod val="75000"/>
                </a:schemeClr>
              </a:solidFill>
            </a:endParaRPr>
          </a:p>
        </p:txBody>
      </p:sp>
      <p:sp>
        <p:nvSpPr>
          <p:cNvPr id="12" name="TextBox 11"/>
          <p:cNvSpPr txBox="1"/>
          <p:nvPr/>
        </p:nvSpPr>
        <p:spPr>
          <a:xfrm>
            <a:off x="7480019" y="6616283"/>
            <a:ext cx="1689861" cy="246221"/>
          </a:xfrm>
          <a:prstGeom prst="rect">
            <a:avLst/>
          </a:prstGeom>
          <a:noFill/>
        </p:spPr>
        <p:txBody>
          <a:bodyPr wrap="none" rtlCol="0">
            <a:spAutoFit/>
          </a:bodyPr>
          <a:lstStyle/>
          <a:p>
            <a:pPr algn="ctr"/>
            <a:r>
              <a:rPr lang="en-US" sz="1000" dirty="0">
                <a:solidFill>
                  <a:schemeClr val="tx2">
                    <a:lumMod val="75000"/>
                  </a:schemeClr>
                </a:solidFill>
              </a:rPr>
              <a:t>© </a:t>
            </a:r>
            <a:r>
              <a:rPr lang="el-GR" sz="1000" dirty="0">
                <a:solidFill>
                  <a:schemeClr val="tx2">
                    <a:lumMod val="75000"/>
                  </a:schemeClr>
                </a:solidFill>
              </a:rPr>
              <a:t>Αθανάσιος Δ Πρωτογέρου</a:t>
            </a:r>
            <a:endParaRPr lang="en-US" sz="1000" dirty="0">
              <a:solidFill>
                <a:schemeClr val="tx2">
                  <a:lumMod val="75000"/>
                </a:schemeClr>
              </a:solidFill>
            </a:endParaRPr>
          </a:p>
        </p:txBody>
      </p:sp>
      <p:sp>
        <p:nvSpPr>
          <p:cNvPr id="14" name="Freeform 2"/>
          <p:cNvSpPr>
            <a:spLocks/>
          </p:cNvSpPr>
          <p:nvPr/>
        </p:nvSpPr>
        <p:spPr bwMode="auto">
          <a:xfrm>
            <a:off x="244887" y="1981199"/>
            <a:ext cx="8680450" cy="4294188"/>
          </a:xfrm>
          <a:custGeom>
            <a:avLst/>
            <a:gdLst>
              <a:gd name="T0" fmla="*/ 2 w 5469"/>
              <a:gd name="T1" fmla="*/ 2567 h 2705"/>
              <a:gd name="T2" fmla="*/ 53 w 5469"/>
              <a:gd name="T3" fmla="*/ 2160 h 2705"/>
              <a:gd name="T4" fmla="*/ 161 w 5469"/>
              <a:gd name="T5" fmla="*/ 1775 h 2705"/>
              <a:gd name="T6" fmla="*/ 321 w 5469"/>
              <a:gd name="T7" fmla="*/ 1417 h 2705"/>
              <a:gd name="T8" fmla="*/ 527 w 5469"/>
              <a:gd name="T9" fmla="*/ 1088 h 2705"/>
              <a:gd name="T10" fmla="*/ 779 w 5469"/>
              <a:gd name="T11" fmla="*/ 793 h 2705"/>
              <a:gd name="T12" fmla="*/ 1069 w 5469"/>
              <a:gd name="T13" fmla="*/ 537 h 2705"/>
              <a:gd name="T14" fmla="*/ 1392 w 5469"/>
              <a:gd name="T15" fmla="*/ 327 h 2705"/>
              <a:gd name="T16" fmla="*/ 1746 w 5469"/>
              <a:gd name="T17" fmla="*/ 164 h 2705"/>
              <a:gd name="T18" fmla="*/ 2124 w 5469"/>
              <a:gd name="T19" fmla="*/ 54 h 2705"/>
              <a:gd name="T20" fmla="*/ 2522 w 5469"/>
              <a:gd name="T21" fmla="*/ 2 h 2705"/>
              <a:gd name="T22" fmla="*/ 2931 w 5469"/>
              <a:gd name="T23" fmla="*/ 12 h 2705"/>
              <a:gd name="T24" fmla="*/ 3331 w 5469"/>
              <a:gd name="T25" fmla="*/ 84 h 2705"/>
              <a:gd name="T26" fmla="*/ 3717 w 5469"/>
              <a:gd name="T27" fmla="*/ 212 h 2705"/>
              <a:gd name="T28" fmla="*/ 4077 w 5469"/>
              <a:gd name="T29" fmla="*/ 391 h 2705"/>
              <a:gd name="T30" fmla="*/ 4410 w 5469"/>
              <a:gd name="T31" fmla="*/ 619 h 2705"/>
              <a:gd name="T32" fmla="*/ 4709 w 5469"/>
              <a:gd name="T33" fmla="*/ 888 h 2705"/>
              <a:gd name="T34" fmla="*/ 4967 w 5469"/>
              <a:gd name="T35" fmla="*/ 1194 h 2705"/>
              <a:gd name="T36" fmla="*/ 5178 w 5469"/>
              <a:gd name="T37" fmla="*/ 1533 h 2705"/>
              <a:gd name="T38" fmla="*/ 5335 w 5469"/>
              <a:gd name="T39" fmla="*/ 1902 h 2705"/>
              <a:gd name="T40" fmla="*/ 5436 w 5469"/>
              <a:gd name="T41" fmla="*/ 2294 h 2705"/>
              <a:gd name="T42" fmla="*/ 5469 w 5469"/>
              <a:gd name="T43" fmla="*/ 2705 h 2705"/>
              <a:gd name="T44" fmla="*/ 4264 w 5469"/>
              <a:gd name="T45" fmla="*/ 2537 h 2705"/>
              <a:gd name="T46" fmla="*/ 4221 w 5469"/>
              <a:gd name="T47" fmla="*/ 2296 h 2705"/>
              <a:gd name="T48" fmla="*/ 4146 w 5469"/>
              <a:gd name="T49" fmla="*/ 2068 h 2705"/>
              <a:gd name="T50" fmla="*/ 4038 w 5469"/>
              <a:gd name="T51" fmla="*/ 1855 h 2705"/>
              <a:gd name="T52" fmla="*/ 3904 w 5469"/>
              <a:gd name="T53" fmla="*/ 1661 h 2705"/>
              <a:gd name="T54" fmla="*/ 3743 w 5469"/>
              <a:gd name="T55" fmla="*/ 1491 h 2705"/>
              <a:gd name="T56" fmla="*/ 3559 w 5469"/>
              <a:gd name="T57" fmla="*/ 1344 h 2705"/>
              <a:gd name="T58" fmla="*/ 3357 w 5469"/>
              <a:gd name="T59" fmla="*/ 1226 h 2705"/>
              <a:gd name="T60" fmla="*/ 3138 w 5469"/>
              <a:gd name="T61" fmla="*/ 1138 h 2705"/>
              <a:gd name="T62" fmla="*/ 2904 w 5469"/>
              <a:gd name="T63" fmla="*/ 1082 h 2705"/>
              <a:gd name="T64" fmla="*/ 2658 w 5469"/>
              <a:gd name="T65" fmla="*/ 1064 h 2705"/>
              <a:gd name="T66" fmla="*/ 2419 w 5469"/>
              <a:gd name="T67" fmla="*/ 1082 h 2705"/>
              <a:gd name="T68" fmla="*/ 2195 w 5469"/>
              <a:gd name="T69" fmla="*/ 1138 h 2705"/>
              <a:gd name="T70" fmla="*/ 1986 w 5469"/>
              <a:gd name="T71" fmla="*/ 1226 h 2705"/>
              <a:gd name="T72" fmla="*/ 1797 w 5469"/>
              <a:gd name="T73" fmla="*/ 1344 h 2705"/>
              <a:gd name="T74" fmla="*/ 1630 w 5469"/>
              <a:gd name="T75" fmla="*/ 1491 h 2705"/>
              <a:gd name="T76" fmla="*/ 1482 w 5469"/>
              <a:gd name="T77" fmla="*/ 1661 h 2705"/>
              <a:gd name="T78" fmla="*/ 1360 w 5469"/>
              <a:gd name="T79" fmla="*/ 1855 h 2705"/>
              <a:gd name="T80" fmla="*/ 1264 w 5469"/>
              <a:gd name="T81" fmla="*/ 2068 h 2705"/>
              <a:gd name="T82" fmla="*/ 1195 w 5469"/>
              <a:gd name="T83" fmla="*/ 2296 h 2705"/>
              <a:gd name="T84" fmla="*/ 1156 w 5469"/>
              <a:gd name="T85" fmla="*/ 2537 h 2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469" h="2705">
                <a:moveTo>
                  <a:pt x="1148" y="2705"/>
                </a:moveTo>
                <a:lnTo>
                  <a:pt x="0" y="2705"/>
                </a:lnTo>
                <a:lnTo>
                  <a:pt x="2" y="2567"/>
                </a:lnTo>
                <a:lnTo>
                  <a:pt x="12" y="2428"/>
                </a:lnTo>
                <a:lnTo>
                  <a:pt x="29" y="2294"/>
                </a:lnTo>
                <a:lnTo>
                  <a:pt x="53" y="2160"/>
                </a:lnTo>
                <a:lnTo>
                  <a:pt x="83" y="2030"/>
                </a:lnTo>
                <a:lnTo>
                  <a:pt x="118" y="1902"/>
                </a:lnTo>
                <a:lnTo>
                  <a:pt x="161" y="1775"/>
                </a:lnTo>
                <a:lnTo>
                  <a:pt x="209" y="1653"/>
                </a:lnTo>
                <a:lnTo>
                  <a:pt x="262" y="1533"/>
                </a:lnTo>
                <a:lnTo>
                  <a:pt x="321" y="1417"/>
                </a:lnTo>
                <a:lnTo>
                  <a:pt x="386" y="1304"/>
                </a:lnTo>
                <a:lnTo>
                  <a:pt x="455" y="1194"/>
                </a:lnTo>
                <a:lnTo>
                  <a:pt x="527" y="1088"/>
                </a:lnTo>
                <a:lnTo>
                  <a:pt x="608" y="986"/>
                </a:lnTo>
                <a:lnTo>
                  <a:pt x="691" y="888"/>
                </a:lnTo>
                <a:lnTo>
                  <a:pt x="779" y="793"/>
                </a:lnTo>
                <a:lnTo>
                  <a:pt x="872" y="703"/>
                </a:lnTo>
                <a:lnTo>
                  <a:pt x="968" y="619"/>
                </a:lnTo>
                <a:lnTo>
                  <a:pt x="1069" y="537"/>
                </a:lnTo>
                <a:lnTo>
                  <a:pt x="1173" y="463"/>
                </a:lnTo>
                <a:lnTo>
                  <a:pt x="1282" y="391"/>
                </a:lnTo>
                <a:lnTo>
                  <a:pt x="1392" y="327"/>
                </a:lnTo>
                <a:lnTo>
                  <a:pt x="1508" y="267"/>
                </a:lnTo>
                <a:lnTo>
                  <a:pt x="1624" y="212"/>
                </a:lnTo>
                <a:lnTo>
                  <a:pt x="1746" y="164"/>
                </a:lnTo>
                <a:lnTo>
                  <a:pt x="1868" y="120"/>
                </a:lnTo>
                <a:lnTo>
                  <a:pt x="1996" y="84"/>
                </a:lnTo>
                <a:lnTo>
                  <a:pt x="2124" y="54"/>
                </a:lnTo>
                <a:lnTo>
                  <a:pt x="2254" y="30"/>
                </a:lnTo>
                <a:lnTo>
                  <a:pt x="2388" y="12"/>
                </a:lnTo>
                <a:lnTo>
                  <a:pt x="2522" y="2"/>
                </a:lnTo>
                <a:lnTo>
                  <a:pt x="2658" y="0"/>
                </a:lnTo>
                <a:lnTo>
                  <a:pt x="2796" y="2"/>
                </a:lnTo>
                <a:lnTo>
                  <a:pt x="2931" y="12"/>
                </a:lnTo>
                <a:lnTo>
                  <a:pt x="3067" y="30"/>
                </a:lnTo>
                <a:lnTo>
                  <a:pt x="3199" y="54"/>
                </a:lnTo>
                <a:lnTo>
                  <a:pt x="3331" y="84"/>
                </a:lnTo>
                <a:lnTo>
                  <a:pt x="3463" y="120"/>
                </a:lnTo>
                <a:lnTo>
                  <a:pt x="3591" y="164"/>
                </a:lnTo>
                <a:lnTo>
                  <a:pt x="3717" y="212"/>
                </a:lnTo>
                <a:lnTo>
                  <a:pt x="3839" y="267"/>
                </a:lnTo>
                <a:lnTo>
                  <a:pt x="3959" y="327"/>
                </a:lnTo>
                <a:lnTo>
                  <a:pt x="4077" y="391"/>
                </a:lnTo>
                <a:lnTo>
                  <a:pt x="4191" y="463"/>
                </a:lnTo>
                <a:lnTo>
                  <a:pt x="4304" y="537"/>
                </a:lnTo>
                <a:lnTo>
                  <a:pt x="4410" y="619"/>
                </a:lnTo>
                <a:lnTo>
                  <a:pt x="4514" y="703"/>
                </a:lnTo>
                <a:lnTo>
                  <a:pt x="4615" y="793"/>
                </a:lnTo>
                <a:lnTo>
                  <a:pt x="4709" y="888"/>
                </a:lnTo>
                <a:lnTo>
                  <a:pt x="4800" y="986"/>
                </a:lnTo>
                <a:lnTo>
                  <a:pt x="4886" y="1088"/>
                </a:lnTo>
                <a:lnTo>
                  <a:pt x="4967" y="1194"/>
                </a:lnTo>
                <a:lnTo>
                  <a:pt x="5042" y="1304"/>
                </a:lnTo>
                <a:lnTo>
                  <a:pt x="5113" y="1417"/>
                </a:lnTo>
                <a:lnTo>
                  <a:pt x="5178" y="1533"/>
                </a:lnTo>
                <a:lnTo>
                  <a:pt x="5237" y="1653"/>
                </a:lnTo>
                <a:lnTo>
                  <a:pt x="5290" y="1775"/>
                </a:lnTo>
                <a:lnTo>
                  <a:pt x="5335" y="1902"/>
                </a:lnTo>
                <a:lnTo>
                  <a:pt x="5377" y="2030"/>
                </a:lnTo>
                <a:lnTo>
                  <a:pt x="5410" y="2160"/>
                </a:lnTo>
                <a:lnTo>
                  <a:pt x="5436" y="2294"/>
                </a:lnTo>
                <a:lnTo>
                  <a:pt x="5455" y="2428"/>
                </a:lnTo>
                <a:lnTo>
                  <a:pt x="5467" y="2567"/>
                </a:lnTo>
                <a:lnTo>
                  <a:pt x="5469" y="2705"/>
                </a:lnTo>
                <a:lnTo>
                  <a:pt x="4272" y="2705"/>
                </a:lnTo>
                <a:lnTo>
                  <a:pt x="4270" y="2621"/>
                </a:lnTo>
                <a:lnTo>
                  <a:pt x="4264" y="2537"/>
                </a:lnTo>
                <a:lnTo>
                  <a:pt x="4254" y="2455"/>
                </a:lnTo>
                <a:lnTo>
                  <a:pt x="4239" y="2374"/>
                </a:lnTo>
                <a:lnTo>
                  <a:pt x="4221" y="2296"/>
                </a:lnTo>
                <a:lnTo>
                  <a:pt x="4199" y="2218"/>
                </a:lnTo>
                <a:lnTo>
                  <a:pt x="4174" y="2142"/>
                </a:lnTo>
                <a:lnTo>
                  <a:pt x="4146" y="2068"/>
                </a:lnTo>
                <a:lnTo>
                  <a:pt x="4113" y="1994"/>
                </a:lnTo>
                <a:lnTo>
                  <a:pt x="4077" y="1924"/>
                </a:lnTo>
                <a:lnTo>
                  <a:pt x="4038" y="1855"/>
                </a:lnTo>
                <a:lnTo>
                  <a:pt x="3996" y="1787"/>
                </a:lnTo>
                <a:lnTo>
                  <a:pt x="3951" y="1723"/>
                </a:lnTo>
                <a:lnTo>
                  <a:pt x="3904" y="1661"/>
                </a:lnTo>
                <a:lnTo>
                  <a:pt x="3853" y="1603"/>
                </a:lnTo>
                <a:lnTo>
                  <a:pt x="3800" y="1545"/>
                </a:lnTo>
                <a:lnTo>
                  <a:pt x="3743" y="1491"/>
                </a:lnTo>
                <a:lnTo>
                  <a:pt x="3683" y="1439"/>
                </a:lnTo>
                <a:lnTo>
                  <a:pt x="3622" y="1391"/>
                </a:lnTo>
                <a:lnTo>
                  <a:pt x="3559" y="1344"/>
                </a:lnTo>
                <a:lnTo>
                  <a:pt x="3494" y="1302"/>
                </a:lnTo>
                <a:lnTo>
                  <a:pt x="3428" y="1262"/>
                </a:lnTo>
                <a:lnTo>
                  <a:pt x="3357" y="1226"/>
                </a:lnTo>
                <a:lnTo>
                  <a:pt x="3286" y="1192"/>
                </a:lnTo>
                <a:lnTo>
                  <a:pt x="3213" y="1162"/>
                </a:lnTo>
                <a:lnTo>
                  <a:pt x="3138" y="1138"/>
                </a:lnTo>
                <a:lnTo>
                  <a:pt x="3061" y="1114"/>
                </a:lnTo>
                <a:lnTo>
                  <a:pt x="2983" y="1096"/>
                </a:lnTo>
                <a:lnTo>
                  <a:pt x="2904" y="1082"/>
                </a:lnTo>
                <a:lnTo>
                  <a:pt x="2823" y="1072"/>
                </a:lnTo>
                <a:lnTo>
                  <a:pt x="2742" y="1066"/>
                </a:lnTo>
                <a:lnTo>
                  <a:pt x="2658" y="1064"/>
                </a:lnTo>
                <a:lnTo>
                  <a:pt x="2577" y="1066"/>
                </a:lnTo>
                <a:lnTo>
                  <a:pt x="2498" y="1072"/>
                </a:lnTo>
                <a:lnTo>
                  <a:pt x="2419" y="1082"/>
                </a:lnTo>
                <a:lnTo>
                  <a:pt x="2343" y="1096"/>
                </a:lnTo>
                <a:lnTo>
                  <a:pt x="2268" y="1114"/>
                </a:lnTo>
                <a:lnTo>
                  <a:pt x="2195" y="1138"/>
                </a:lnTo>
                <a:lnTo>
                  <a:pt x="2124" y="1162"/>
                </a:lnTo>
                <a:lnTo>
                  <a:pt x="2053" y="1192"/>
                </a:lnTo>
                <a:lnTo>
                  <a:pt x="1986" y="1226"/>
                </a:lnTo>
                <a:lnTo>
                  <a:pt x="1921" y="1262"/>
                </a:lnTo>
                <a:lnTo>
                  <a:pt x="1858" y="1302"/>
                </a:lnTo>
                <a:lnTo>
                  <a:pt x="1797" y="1344"/>
                </a:lnTo>
                <a:lnTo>
                  <a:pt x="1738" y="1391"/>
                </a:lnTo>
                <a:lnTo>
                  <a:pt x="1683" y="1439"/>
                </a:lnTo>
                <a:lnTo>
                  <a:pt x="1630" y="1491"/>
                </a:lnTo>
                <a:lnTo>
                  <a:pt x="1577" y="1545"/>
                </a:lnTo>
                <a:lnTo>
                  <a:pt x="1530" y="1603"/>
                </a:lnTo>
                <a:lnTo>
                  <a:pt x="1482" y="1661"/>
                </a:lnTo>
                <a:lnTo>
                  <a:pt x="1439" y="1723"/>
                </a:lnTo>
                <a:lnTo>
                  <a:pt x="1398" y="1787"/>
                </a:lnTo>
                <a:lnTo>
                  <a:pt x="1360" y="1855"/>
                </a:lnTo>
                <a:lnTo>
                  <a:pt x="1325" y="1924"/>
                </a:lnTo>
                <a:lnTo>
                  <a:pt x="1293" y="1994"/>
                </a:lnTo>
                <a:lnTo>
                  <a:pt x="1264" y="2068"/>
                </a:lnTo>
                <a:lnTo>
                  <a:pt x="1238" y="2142"/>
                </a:lnTo>
                <a:lnTo>
                  <a:pt x="1215" y="2218"/>
                </a:lnTo>
                <a:lnTo>
                  <a:pt x="1195" y="2296"/>
                </a:lnTo>
                <a:lnTo>
                  <a:pt x="1179" y="2374"/>
                </a:lnTo>
                <a:lnTo>
                  <a:pt x="1165" y="2455"/>
                </a:lnTo>
                <a:lnTo>
                  <a:pt x="1156" y="2537"/>
                </a:lnTo>
                <a:lnTo>
                  <a:pt x="1150" y="2621"/>
                </a:lnTo>
                <a:lnTo>
                  <a:pt x="1148" y="2705"/>
                </a:lnTo>
                <a:close/>
              </a:path>
            </a:pathLst>
          </a:custGeom>
          <a:solidFill>
            <a:schemeClr val="accent2">
              <a:lumMod val="50000"/>
            </a:schemeClr>
          </a:solidFill>
          <a:ln w="9525">
            <a:solidFill>
              <a:srgbClr val="000000"/>
            </a:solidFill>
            <a:round/>
            <a:headEnd/>
            <a:tailEnd/>
          </a:ln>
        </p:spPr>
        <p:txBody>
          <a:bodyPr/>
          <a:lstStyle/>
          <a:p>
            <a:endParaRPr lang="en-US"/>
          </a:p>
        </p:txBody>
      </p:sp>
      <p:sp>
        <p:nvSpPr>
          <p:cNvPr id="16" name="Rectangle 10"/>
          <p:cNvSpPr>
            <a:spLocks noChangeArrowheads="1"/>
          </p:cNvSpPr>
          <p:nvPr/>
        </p:nvSpPr>
        <p:spPr bwMode="auto">
          <a:xfrm>
            <a:off x="567898" y="5858931"/>
            <a:ext cx="1095172" cy="33855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33CC33"/>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r>
              <a:rPr lang="el-GR" sz="1600" dirty="0">
                <a:solidFill>
                  <a:schemeClr val="bg1"/>
                </a:solidFill>
                <a:cs typeface="Arial" charset="0"/>
              </a:rPr>
              <a:t>Γονιδίωμα</a:t>
            </a:r>
            <a:endParaRPr lang="en-US" sz="1600" dirty="0">
              <a:solidFill>
                <a:schemeClr val="bg1"/>
              </a:solidFill>
              <a:cs typeface="Arial" charset="0"/>
            </a:endParaRPr>
          </a:p>
        </p:txBody>
      </p:sp>
      <p:sp>
        <p:nvSpPr>
          <p:cNvPr id="17" name="Text Box 3"/>
          <p:cNvSpPr txBox="1">
            <a:spLocks noChangeArrowheads="1"/>
          </p:cNvSpPr>
          <p:nvPr/>
        </p:nvSpPr>
        <p:spPr bwMode="blackWhite">
          <a:xfrm>
            <a:off x="735863" y="4169841"/>
            <a:ext cx="1589297" cy="8309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r>
              <a:rPr lang="el-GR" sz="1600" dirty="0">
                <a:solidFill>
                  <a:schemeClr val="accent3"/>
                </a:solidFill>
                <a:cs typeface="Arial" charset="0"/>
              </a:rPr>
              <a:t>Παράγοντες </a:t>
            </a:r>
          </a:p>
          <a:p>
            <a:pPr algn="ctr" eaLnBrk="0" hangingPunct="0"/>
            <a:r>
              <a:rPr lang="el-GR" sz="1600" dirty="0">
                <a:solidFill>
                  <a:schemeClr val="accent3"/>
                </a:solidFill>
                <a:cs typeface="Arial" charset="0"/>
              </a:rPr>
              <a:t>καρδιαγγειακού</a:t>
            </a:r>
          </a:p>
          <a:p>
            <a:pPr algn="ctr" eaLnBrk="0" hangingPunct="0"/>
            <a:r>
              <a:rPr lang="el-GR" sz="1600" dirty="0">
                <a:solidFill>
                  <a:schemeClr val="accent3"/>
                </a:solidFill>
                <a:cs typeface="Arial" charset="0"/>
              </a:rPr>
              <a:t>κινδύνου</a:t>
            </a:r>
            <a:endParaRPr lang="en-US" sz="1600" dirty="0">
              <a:solidFill>
                <a:schemeClr val="accent3"/>
              </a:solidFill>
              <a:cs typeface="Arial" charset="0"/>
            </a:endParaRPr>
          </a:p>
        </p:txBody>
      </p:sp>
      <p:sp>
        <p:nvSpPr>
          <p:cNvPr id="18" name="Text Box 3"/>
          <p:cNvSpPr txBox="1">
            <a:spLocks noChangeArrowheads="1"/>
          </p:cNvSpPr>
          <p:nvPr/>
        </p:nvSpPr>
        <p:spPr bwMode="blackWhite">
          <a:xfrm>
            <a:off x="2041204" y="2696644"/>
            <a:ext cx="2195934" cy="132343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r>
              <a:rPr lang="el-GR" sz="1600" dirty="0">
                <a:solidFill>
                  <a:schemeClr val="bg1"/>
                </a:solidFill>
                <a:cs typeface="Arial" charset="0"/>
              </a:rPr>
              <a:t>Υποκλινική (προκλινική)</a:t>
            </a:r>
          </a:p>
          <a:p>
            <a:pPr algn="ctr" eaLnBrk="0" hangingPunct="0"/>
            <a:r>
              <a:rPr lang="el-GR" sz="1600" dirty="0">
                <a:solidFill>
                  <a:schemeClr val="bg1"/>
                </a:solidFill>
                <a:cs typeface="Arial" charset="0"/>
              </a:rPr>
              <a:t>δυσλειτουργία &amp;</a:t>
            </a:r>
          </a:p>
          <a:p>
            <a:pPr algn="ctr" eaLnBrk="0" hangingPunct="0"/>
            <a:r>
              <a:rPr lang="el-GR" sz="1600" dirty="0">
                <a:solidFill>
                  <a:schemeClr val="bg1"/>
                </a:solidFill>
                <a:cs typeface="Arial" charset="0"/>
              </a:rPr>
              <a:t>«βλάβη»</a:t>
            </a:r>
          </a:p>
          <a:p>
            <a:pPr algn="ctr" eaLnBrk="0" hangingPunct="0"/>
            <a:r>
              <a:rPr lang="el-GR" sz="1600" dirty="0">
                <a:solidFill>
                  <a:schemeClr val="bg1"/>
                </a:solidFill>
                <a:cs typeface="Arial" charset="0"/>
              </a:rPr>
              <a:t>καρδιαγγειακή</a:t>
            </a:r>
          </a:p>
          <a:p>
            <a:pPr algn="ctr" eaLnBrk="0" hangingPunct="0"/>
            <a:endParaRPr lang="en-US" sz="1600" dirty="0">
              <a:solidFill>
                <a:schemeClr val="bg1"/>
              </a:solidFill>
              <a:cs typeface="Arial" charset="0"/>
            </a:endParaRPr>
          </a:p>
        </p:txBody>
      </p:sp>
      <p:sp>
        <p:nvSpPr>
          <p:cNvPr id="20" name="Text Box 6"/>
          <p:cNvSpPr txBox="1">
            <a:spLocks noChangeArrowheads="1"/>
          </p:cNvSpPr>
          <p:nvPr/>
        </p:nvSpPr>
        <p:spPr bwMode="blackWhite">
          <a:xfrm>
            <a:off x="6648692" y="4020083"/>
            <a:ext cx="1919215" cy="132343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r>
              <a:rPr lang="el-GR" sz="1600" dirty="0">
                <a:solidFill>
                  <a:schemeClr val="bg1"/>
                </a:solidFill>
                <a:cs typeface="Arial" charset="0"/>
              </a:rPr>
              <a:t>Υποτροπή ή </a:t>
            </a:r>
          </a:p>
          <a:p>
            <a:pPr algn="ctr" eaLnBrk="0" hangingPunct="0"/>
            <a:r>
              <a:rPr lang="el-GR" sz="1600" dirty="0">
                <a:solidFill>
                  <a:schemeClr val="bg1"/>
                </a:solidFill>
                <a:cs typeface="Arial" charset="0"/>
              </a:rPr>
              <a:t>μη-αντιρροπούμενη</a:t>
            </a:r>
          </a:p>
          <a:p>
            <a:pPr algn="ctr" eaLnBrk="0" hangingPunct="0"/>
            <a:r>
              <a:rPr lang="el-GR" sz="1600" dirty="0">
                <a:solidFill>
                  <a:schemeClr val="bg1"/>
                </a:solidFill>
                <a:cs typeface="Arial" charset="0"/>
              </a:rPr>
              <a:t>(ανεπάρκεια)</a:t>
            </a:r>
          </a:p>
          <a:p>
            <a:pPr algn="ctr" eaLnBrk="0" hangingPunct="0"/>
            <a:r>
              <a:rPr lang="el-GR" sz="1600" dirty="0">
                <a:solidFill>
                  <a:schemeClr val="bg1"/>
                </a:solidFill>
                <a:cs typeface="Arial" charset="0"/>
              </a:rPr>
              <a:t>καρδιαγγειακής</a:t>
            </a:r>
          </a:p>
          <a:p>
            <a:pPr algn="ctr" eaLnBrk="0" hangingPunct="0"/>
            <a:r>
              <a:rPr lang="el-GR" sz="1600" dirty="0">
                <a:solidFill>
                  <a:schemeClr val="bg1"/>
                </a:solidFill>
                <a:cs typeface="Arial" charset="0"/>
              </a:rPr>
              <a:t>νόσος</a:t>
            </a:r>
          </a:p>
        </p:txBody>
      </p:sp>
      <p:sp>
        <p:nvSpPr>
          <p:cNvPr id="21" name="Rectangle 10"/>
          <p:cNvSpPr>
            <a:spLocks noChangeArrowheads="1"/>
          </p:cNvSpPr>
          <p:nvPr/>
        </p:nvSpPr>
        <p:spPr bwMode="auto">
          <a:xfrm>
            <a:off x="7575078" y="5858931"/>
            <a:ext cx="941283" cy="33855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33CC33"/>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r>
              <a:rPr lang="el-GR" sz="1600" dirty="0">
                <a:solidFill>
                  <a:schemeClr val="bg1"/>
                </a:solidFill>
                <a:cs typeface="Arial" charset="0"/>
              </a:rPr>
              <a:t>Θάνατος</a:t>
            </a:r>
            <a:endParaRPr lang="en-US" sz="1600" dirty="0">
              <a:solidFill>
                <a:schemeClr val="bg1"/>
              </a:solidFill>
              <a:cs typeface="Arial" charset="0"/>
            </a:endParaRPr>
          </a:p>
        </p:txBody>
      </p:sp>
      <p:sp>
        <p:nvSpPr>
          <p:cNvPr id="23" name="TextBox 22"/>
          <p:cNvSpPr txBox="1"/>
          <p:nvPr/>
        </p:nvSpPr>
        <p:spPr>
          <a:xfrm>
            <a:off x="3259783" y="4594438"/>
            <a:ext cx="2492990" cy="1938992"/>
          </a:xfrm>
          <a:prstGeom prst="rect">
            <a:avLst/>
          </a:prstGeom>
          <a:noFill/>
          <a:ln w="25400">
            <a:noFill/>
          </a:ln>
        </p:spPr>
        <p:txBody>
          <a:bodyPr wrap="none" rtlCol="0">
            <a:spAutoFit/>
          </a:bodyPr>
          <a:lstStyle/>
          <a:p>
            <a:r>
              <a:rPr lang="el-GR" sz="2200" dirty="0">
                <a:solidFill>
                  <a:schemeClr val="tx2">
                    <a:lumMod val="75000"/>
                  </a:schemeClr>
                </a:solidFill>
              </a:rPr>
              <a:t>Μη τροποποιήσιμοι </a:t>
            </a:r>
          </a:p>
          <a:p>
            <a:r>
              <a:rPr lang="el-GR" sz="2200" dirty="0">
                <a:solidFill>
                  <a:schemeClr val="tx2">
                    <a:lumMod val="75000"/>
                  </a:schemeClr>
                </a:solidFill>
              </a:rPr>
              <a:t>βιοδείκτες</a:t>
            </a:r>
          </a:p>
          <a:p>
            <a:endParaRPr lang="el-GR" sz="2200" dirty="0">
              <a:solidFill>
                <a:schemeClr val="tx2">
                  <a:lumMod val="75000"/>
                </a:schemeClr>
              </a:solidFill>
            </a:endParaRPr>
          </a:p>
          <a:p>
            <a:pPr marL="342900" indent="-342900">
              <a:buFont typeface="Arial"/>
              <a:buChar char="•"/>
            </a:pPr>
            <a:r>
              <a:rPr lang="el-GR" dirty="0">
                <a:solidFill>
                  <a:schemeClr val="tx2">
                    <a:lumMod val="75000"/>
                  </a:schemeClr>
                </a:solidFill>
              </a:rPr>
              <a:t>Ηλικία</a:t>
            </a:r>
          </a:p>
          <a:p>
            <a:pPr marL="342900" indent="-342900">
              <a:buFont typeface="Arial"/>
              <a:buChar char="•"/>
            </a:pPr>
            <a:r>
              <a:rPr lang="el-GR" dirty="0">
                <a:solidFill>
                  <a:schemeClr val="tx2">
                    <a:lumMod val="75000"/>
                  </a:schemeClr>
                </a:solidFill>
              </a:rPr>
              <a:t>Ανδρικό</a:t>
            </a:r>
          </a:p>
          <a:p>
            <a:r>
              <a:rPr lang="el-GR" dirty="0">
                <a:solidFill>
                  <a:schemeClr val="tx2">
                    <a:lumMod val="75000"/>
                  </a:schemeClr>
                </a:solidFill>
              </a:rPr>
              <a:t>       φύλο</a:t>
            </a:r>
            <a:endParaRPr lang="en-US" dirty="0">
              <a:solidFill>
                <a:schemeClr val="tx2">
                  <a:lumMod val="75000"/>
                </a:schemeClr>
              </a:solidFill>
            </a:endParaRPr>
          </a:p>
        </p:txBody>
      </p:sp>
      <p:sp>
        <p:nvSpPr>
          <p:cNvPr id="6" name="Rectangle 5"/>
          <p:cNvSpPr/>
          <p:nvPr/>
        </p:nvSpPr>
        <p:spPr>
          <a:xfrm>
            <a:off x="4538137" y="5689601"/>
            <a:ext cx="876539" cy="203199"/>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4538140" y="5968998"/>
            <a:ext cx="876539" cy="203199"/>
          </a:xfrm>
          <a:prstGeom prst="rect">
            <a:avLst/>
          </a:prstGeom>
          <a:gradFill flip="none" rotWithShape="1">
            <a:gsLst>
              <a:gs pos="57000">
                <a:schemeClr val="accent3"/>
              </a:gs>
              <a:gs pos="0">
                <a:srgbClr val="FFFFFF"/>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 Box 6"/>
          <p:cNvSpPr txBox="1">
            <a:spLocks noChangeArrowheads="1"/>
          </p:cNvSpPr>
          <p:nvPr/>
        </p:nvSpPr>
        <p:spPr bwMode="blackWhite">
          <a:xfrm>
            <a:off x="5093206" y="2628912"/>
            <a:ext cx="1795884" cy="132343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r>
              <a:rPr lang="el-GR" sz="1600" dirty="0">
                <a:solidFill>
                  <a:schemeClr val="bg1"/>
                </a:solidFill>
                <a:cs typeface="Arial" charset="0"/>
              </a:rPr>
              <a:t>Εκδήλωση</a:t>
            </a:r>
          </a:p>
          <a:p>
            <a:pPr algn="ctr" eaLnBrk="0" hangingPunct="0"/>
            <a:r>
              <a:rPr lang="el-GR" sz="1600" dirty="0">
                <a:solidFill>
                  <a:schemeClr val="bg1"/>
                </a:solidFill>
                <a:cs typeface="Arial" charset="0"/>
              </a:rPr>
              <a:t>(αντιρροπούμενης)</a:t>
            </a:r>
          </a:p>
          <a:p>
            <a:pPr algn="ctr" eaLnBrk="0" hangingPunct="0"/>
            <a:r>
              <a:rPr lang="el-GR" sz="1600" dirty="0">
                <a:solidFill>
                  <a:schemeClr val="bg1"/>
                </a:solidFill>
                <a:cs typeface="Arial" charset="0"/>
              </a:rPr>
              <a:t> καρδιαγγειακής </a:t>
            </a:r>
          </a:p>
          <a:p>
            <a:pPr algn="ctr" eaLnBrk="0" hangingPunct="0"/>
            <a:r>
              <a:rPr lang="el-GR" sz="1600" dirty="0">
                <a:solidFill>
                  <a:schemeClr val="bg1"/>
                </a:solidFill>
                <a:cs typeface="Arial" charset="0"/>
              </a:rPr>
              <a:t>νόσου -</a:t>
            </a:r>
          </a:p>
          <a:p>
            <a:pPr algn="ctr" eaLnBrk="0" hangingPunct="0"/>
            <a:r>
              <a:rPr lang="el-GR" sz="1600" dirty="0">
                <a:solidFill>
                  <a:schemeClr val="bg1"/>
                </a:solidFill>
                <a:cs typeface="Arial" charset="0"/>
              </a:rPr>
              <a:t> συνδρόμου</a:t>
            </a:r>
            <a:endParaRPr lang="en-US" sz="1600" dirty="0">
              <a:solidFill>
                <a:schemeClr val="bg1"/>
              </a:solidFill>
              <a:cs typeface="Arial" charset="0"/>
            </a:endParaRPr>
          </a:p>
        </p:txBody>
      </p:sp>
      <p:sp>
        <p:nvSpPr>
          <p:cNvPr id="26" name="Block Arc 25"/>
          <p:cNvSpPr/>
          <p:nvPr/>
        </p:nvSpPr>
        <p:spPr>
          <a:xfrm>
            <a:off x="2502959" y="4027863"/>
            <a:ext cx="4050241" cy="4354137"/>
          </a:xfrm>
          <a:prstGeom prst="blockArc">
            <a:avLst>
              <a:gd name="adj1" fmla="val 10747627"/>
              <a:gd name="adj2" fmla="val 21560843"/>
              <a:gd name="adj3" fmla="val 5113"/>
            </a:avLst>
          </a:prstGeom>
          <a:gradFill flip="none" rotWithShape="1">
            <a:gsLst>
              <a:gs pos="64000">
                <a:schemeClr val="accent3"/>
              </a:gs>
              <a:gs pos="0">
                <a:srgbClr val="FFFFFF"/>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7" name="Block Arc 26"/>
          <p:cNvSpPr/>
          <p:nvPr/>
        </p:nvSpPr>
        <p:spPr>
          <a:xfrm>
            <a:off x="2163693" y="3748463"/>
            <a:ext cx="4719104" cy="4887538"/>
          </a:xfrm>
          <a:prstGeom prst="blockArc">
            <a:avLst>
              <a:gd name="adj1" fmla="val 10707240"/>
              <a:gd name="adj2" fmla="val 5688"/>
              <a:gd name="adj3" fmla="val 3941"/>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 name="TextBox 1">
            <a:extLst>
              <a:ext uri="{FF2B5EF4-FFF2-40B4-BE49-F238E27FC236}">
                <a16:creationId xmlns:a16="http://schemas.microsoft.com/office/drawing/2014/main" id="{31BB55DB-66AD-2DA1-B608-FED8AFFD5039}"/>
              </a:ext>
            </a:extLst>
          </p:cNvPr>
          <p:cNvSpPr txBox="1"/>
          <p:nvPr/>
        </p:nvSpPr>
        <p:spPr>
          <a:xfrm>
            <a:off x="237412" y="21014"/>
            <a:ext cx="4267200" cy="584776"/>
          </a:xfrm>
          <a:prstGeom prst="rect">
            <a:avLst/>
          </a:prstGeom>
          <a:noFill/>
        </p:spPr>
        <p:txBody>
          <a:bodyPr wrap="square" rtlCol="0">
            <a:spAutoFit/>
          </a:bodyPr>
          <a:lstStyle/>
          <a:p>
            <a:pPr algn="r"/>
            <a:r>
              <a:rPr lang="el-GR" sz="1600" b="1" dirty="0">
                <a:solidFill>
                  <a:schemeClr val="tx2">
                    <a:lumMod val="75000"/>
                  </a:schemeClr>
                </a:solidFill>
              </a:rPr>
              <a:t>Μονάδα Καρδιαγγειακής Πρόληψης &amp; Έρευνας </a:t>
            </a:r>
            <a:endParaRPr lang="en-US" sz="1600" b="1" dirty="0">
              <a:solidFill>
                <a:schemeClr val="tx2">
                  <a:lumMod val="75000"/>
                </a:schemeClr>
              </a:solidFill>
            </a:endParaRPr>
          </a:p>
          <a:p>
            <a:pPr algn="r"/>
            <a:r>
              <a:rPr lang="el-GR" sz="1600" dirty="0">
                <a:solidFill>
                  <a:schemeClr val="tx2">
                    <a:lumMod val="75000"/>
                  </a:schemeClr>
                </a:solidFill>
              </a:rPr>
              <a:t>Τμήμα Παθολογικής Φυσιολογίας </a:t>
            </a:r>
            <a:endParaRPr lang="en-US" sz="1600" dirty="0">
              <a:solidFill>
                <a:schemeClr val="tx2">
                  <a:lumMod val="75000"/>
                </a:schemeClr>
              </a:solidFill>
            </a:endParaRPr>
          </a:p>
        </p:txBody>
      </p:sp>
    </p:spTree>
    <p:extLst>
      <p:ext uri="{BB962C8B-B14F-4D97-AF65-F5344CB8AC3E}">
        <p14:creationId xmlns:p14="http://schemas.microsoft.com/office/powerpoint/2010/main" val="1525824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551246" y="3428"/>
            <a:ext cx="4151196" cy="584776"/>
          </a:xfrm>
          <a:prstGeom prst="rect">
            <a:avLst/>
          </a:prstGeom>
          <a:noFill/>
        </p:spPr>
        <p:txBody>
          <a:bodyPr wrap="none" rtlCol="0">
            <a:spAutoFit/>
          </a:bodyPr>
          <a:lstStyle/>
          <a:p>
            <a:r>
              <a:rPr lang="el-GR" sz="1600" dirty="0">
                <a:solidFill>
                  <a:schemeClr val="tx2">
                    <a:lumMod val="75000"/>
                  </a:schemeClr>
                </a:solidFill>
              </a:rPr>
              <a:t>Ιατρική Σχολή</a:t>
            </a:r>
            <a:r>
              <a:rPr lang="en-US" sz="1600" dirty="0">
                <a:solidFill>
                  <a:schemeClr val="tx2">
                    <a:lumMod val="75000"/>
                  </a:schemeClr>
                </a:solidFill>
              </a:rPr>
              <a:t> </a:t>
            </a:r>
          </a:p>
          <a:p>
            <a:r>
              <a:rPr lang="el-GR" sz="1600" dirty="0">
                <a:solidFill>
                  <a:schemeClr val="tx2">
                    <a:lumMod val="75000"/>
                  </a:schemeClr>
                </a:solidFill>
              </a:rPr>
              <a:t>Εθνικό &amp; Καποδιστριακό Πανεπιστήμιο Αθήνας</a:t>
            </a:r>
            <a:endParaRPr lang="en-US" sz="1600" dirty="0">
              <a:solidFill>
                <a:schemeClr val="tx2">
                  <a:lumMod val="75000"/>
                </a:schemeClr>
              </a:solidFill>
            </a:endParaRPr>
          </a:p>
        </p:txBody>
      </p:sp>
      <p:sp>
        <p:nvSpPr>
          <p:cNvPr id="7" name="TextBox 6"/>
          <p:cNvSpPr txBox="1"/>
          <p:nvPr/>
        </p:nvSpPr>
        <p:spPr>
          <a:xfrm>
            <a:off x="2929467" y="4961467"/>
            <a:ext cx="184666" cy="369332"/>
          </a:xfrm>
          <a:prstGeom prst="rect">
            <a:avLst/>
          </a:prstGeom>
          <a:noFill/>
        </p:spPr>
        <p:txBody>
          <a:bodyPr wrap="none" rtlCol="0">
            <a:spAutoFit/>
          </a:bodyPr>
          <a:lstStyle/>
          <a:p>
            <a:endParaRPr lang="en-US" dirty="0"/>
          </a:p>
        </p:txBody>
      </p:sp>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3" name="Picture 12"/>
          <p:cNvPicPr/>
          <p:nvPr/>
        </p:nvPicPr>
        <p:blipFill>
          <a:blip r:embed="rId2">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0" name="TextBox 9"/>
          <p:cNvSpPr txBox="1"/>
          <p:nvPr/>
        </p:nvSpPr>
        <p:spPr>
          <a:xfrm>
            <a:off x="241466" y="1356153"/>
            <a:ext cx="6837329" cy="461665"/>
          </a:xfrm>
          <a:prstGeom prst="rect">
            <a:avLst/>
          </a:prstGeom>
          <a:noFill/>
        </p:spPr>
        <p:txBody>
          <a:bodyPr wrap="none" rtlCol="0">
            <a:spAutoFit/>
          </a:bodyPr>
          <a:lstStyle/>
          <a:p>
            <a:r>
              <a:rPr lang="el-GR" sz="2400" dirty="0">
                <a:solidFill>
                  <a:schemeClr val="tx2">
                    <a:lumMod val="75000"/>
                  </a:schemeClr>
                </a:solidFill>
              </a:rPr>
              <a:t>Φυσική ιστορία καρδιαγγειακών νόσων &amp; βιοδείκτες</a:t>
            </a:r>
            <a:endParaRPr lang="el-GR" sz="1200" dirty="0">
              <a:solidFill>
                <a:schemeClr val="tx2">
                  <a:lumMod val="75000"/>
                </a:schemeClr>
              </a:solidFill>
            </a:endParaRPr>
          </a:p>
        </p:txBody>
      </p:sp>
      <p:sp>
        <p:nvSpPr>
          <p:cNvPr id="12" name="TextBox 11"/>
          <p:cNvSpPr txBox="1"/>
          <p:nvPr/>
        </p:nvSpPr>
        <p:spPr>
          <a:xfrm>
            <a:off x="7480019" y="6616283"/>
            <a:ext cx="1689861" cy="246221"/>
          </a:xfrm>
          <a:prstGeom prst="rect">
            <a:avLst/>
          </a:prstGeom>
          <a:noFill/>
        </p:spPr>
        <p:txBody>
          <a:bodyPr wrap="none" rtlCol="0">
            <a:spAutoFit/>
          </a:bodyPr>
          <a:lstStyle/>
          <a:p>
            <a:pPr algn="ctr"/>
            <a:r>
              <a:rPr lang="en-US" sz="1000" dirty="0">
                <a:solidFill>
                  <a:schemeClr val="tx2">
                    <a:lumMod val="75000"/>
                  </a:schemeClr>
                </a:solidFill>
              </a:rPr>
              <a:t>© </a:t>
            </a:r>
            <a:r>
              <a:rPr lang="el-GR" sz="1000" dirty="0">
                <a:solidFill>
                  <a:schemeClr val="tx2">
                    <a:lumMod val="75000"/>
                  </a:schemeClr>
                </a:solidFill>
              </a:rPr>
              <a:t>Αθανάσιος Δ Πρωτογέρου</a:t>
            </a:r>
            <a:endParaRPr lang="en-US" sz="1000" dirty="0">
              <a:solidFill>
                <a:schemeClr val="tx2">
                  <a:lumMod val="75000"/>
                </a:schemeClr>
              </a:solidFill>
            </a:endParaRPr>
          </a:p>
        </p:txBody>
      </p:sp>
      <p:sp>
        <p:nvSpPr>
          <p:cNvPr id="14" name="Freeform 2"/>
          <p:cNvSpPr>
            <a:spLocks/>
          </p:cNvSpPr>
          <p:nvPr/>
        </p:nvSpPr>
        <p:spPr bwMode="auto">
          <a:xfrm>
            <a:off x="244887" y="1981199"/>
            <a:ext cx="8680450" cy="4294188"/>
          </a:xfrm>
          <a:custGeom>
            <a:avLst/>
            <a:gdLst>
              <a:gd name="T0" fmla="*/ 2 w 5469"/>
              <a:gd name="T1" fmla="*/ 2567 h 2705"/>
              <a:gd name="T2" fmla="*/ 53 w 5469"/>
              <a:gd name="T3" fmla="*/ 2160 h 2705"/>
              <a:gd name="T4" fmla="*/ 161 w 5469"/>
              <a:gd name="T5" fmla="*/ 1775 h 2705"/>
              <a:gd name="T6" fmla="*/ 321 w 5469"/>
              <a:gd name="T7" fmla="*/ 1417 h 2705"/>
              <a:gd name="T8" fmla="*/ 527 w 5469"/>
              <a:gd name="T9" fmla="*/ 1088 h 2705"/>
              <a:gd name="T10" fmla="*/ 779 w 5469"/>
              <a:gd name="T11" fmla="*/ 793 h 2705"/>
              <a:gd name="T12" fmla="*/ 1069 w 5469"/>
              <a:gd name="T13" fmla="*/ 537 h 2705"/>
              <a:gd name="T14" fmla="*/ 1392 w 5469"/>
              <a:gd name="T15" fmla="*/ 327 h 2705"/>
              <a:gd name="T16" fmla="*/ 1746 w 5469"/>
              <a:gd name="T17" fmla="*/ 164 h 2705"/>
              <a:gd name="T18" fmla="*/ 2124 w 5469"/>
              <a:gd name="T19" fmla="*/ 54 h 2705"/>
              <a:gd name="T20" fmla="*/ 2522 w 5469"/>
              <a:gd name="T21" fmla="*/ 2 h 2705"/>
              <a:gd name="T22" fmla="*/ 2931 w 5469"/>
              <a:gd name="T23" fmla="*/ 12 h 2705"/>
              <a:gd name="T24" fmla="*/ 3331 w 5469"/>
              <a:gd name="T25" fmla="*/ 84 h 2705"/>
              <a:gd name="T26" fmla="*/ 3717 w 5469"/>
              <a:gd name="T27" fmla="*/ 212 h 2705"/>
              <a:gd name="T28" fmla="*/ 4077 w 5469"/>
              <a:gd name="T29" fmla="*/ 391 h 2705"/>
              <a:gd name="T30" fmla="*/ 4410 w 5469"/>
              <a:gd name="T31" fmla="*/ 619 h 2705"/>
              <a:gd name="T32" fmla="*/ 4709 w 5469"/>
              <a:gd name="T33" fmla="*/ 888 h 2705"/>
              <a:gd name="T34" fmla="*/ 4967 w 5469"/>
              <a:gd name="T35" fmla="*/ 1194 h 2705"/>
              <a:gd name="T36" fmla="*/ 5178 w 5469"/>
              <a:gd name="T37" fmla="*/ 1533 h 2705"/>
              <a:gd name="T38" fmla="*/ 5335 w 5469"/>
              <a:gd name="T39" fmla="*/ 1902 h 2705"/>
              <a:gd name="T40" fmla="*/ 5436 w 5469"/>
              <a:gd name="T41" fmla="*/ 2294 h 2705"/>
              <a:gd name="T42" fmla="*/ 5469 w 5469"/>
              <a:gd name="T43" fmla="*/ 2705 h 2705"/>
              <a:gd name="T44" fmla="*/ 4264 w 5469"/>
              <a:gd name="T45" fmla="*/ 2537 h 2705"/>
              <a:gd name="T46" fmla="*/ 4221 w 5469"/>
              <a:gd name="T47" fmla="*/ 2296 h 2705"/>
              <a:gd name="T48" fmla="*/ 4146 w 5469"/>
              <a:gd name="T49" fmla="*/ 2068 h 2705"/>
              <a:gd name="T50" fmla="*/ 4038 w 5469"/>
              <a:gd name="T51" fmla="*/ 1855 h 2705"/>
              <a:gd name="T52" fmla="*/ 3904 w 5469"/>
              <a:gd name="T53" fmla="*/ 1661 h 2705"/>
              <a:gd name="T54" fmla="*/ 3743 w 5469"/>
              <a:gd name="T55" fmla="*/ 1491 h 2705"/>
              <a:gd name="T56" fmla="*/ 3559 w 5469"/>
              <a:gd name="T57" fmla="*/ 1344 h 2705"/>
              <a:gd name="T58" fmla="*/ 3357 w 5469"/>
              <a:gd name="T59" fmla="*/ 1226 h 2705"/>
              <a:gd name="T60" fmla="*/ 3138 w 5469"/>
              <a:gd name="T61" fmla="*/ 1138 h 2705"/>
              <a:gd name="T62" fmla="*/ 2904 w 5469"/>
              <a:gd name="T63" fmla="*/ 1082 h 2705"/>
              <a:gd name="T64" fmla="*/ 2658 w 5469"/>
              <a:gd name="T65" fmla="*/ 1064 h 2705"/>
              <a:gd name="T66" fmla="*/ 2419 w 5469"/>
              <a:gd name="T67" fmla="*/ 1082 h 2705"/>
              <a:gd name="T68" fmla="*/ 2195 w 5469"/>
              <a:gd name="T69" fmla="*/ 1138 h 2705"/>
              <a:gd name="T70" fmla="*/ 1986 w 5469"/>
              <a:gd name="T71" fmla="*/ 1226 h 2705"/>
              <a:gd name="T72" fmla="*/ 1797 w 5469"/>
              <a:gd name="T73" fmla="*/ 1344 h 2705"/>
              <a:gd name="T74" fmla="*/ 1630 w 5469"/>
              <a:gd name="T75" fmla="*/ 1491 h 2705"/>
              <a:gd name="T76" fmla="*/ 1482 w 5469"/>
              <a:gd name="T77" fmla="*/ 1661 h 2705"/>
              <a:gd name="T78" fmla="*/ 1360 w 5469"/>
              <a:gd name="T79" fmla="*/ 1855 h 2705"/>
              <a:gd name="T80" fmla="*/ 1264 w 5469"/>
              <a:gd name="T81" fmla="*/ 2068 h 2705"/>
              <a:gd name="T82" fmla="*/ 1195 w 5469"/>
              <a:gd name="T83" fmla="*/ 2296 h 2705"/>
              <a:gd name="T84" fmla="*/ 1156 w 5469"/>
              <a:gd name="T85" fmla="*/ 2537 h 2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469" h="2705">
                <a:moveTo>
                  <a:pt x="1148" y="2705"/>
                </a:moveTo>
                <a:lnTo>
                  <a:pt x="0" y="2705"/>
                </a:lnTo>
                <a:lnTo>
                  <a:pt x="2" y="2567"/>
                </a:lnTo>
                <a:lnTo>
                  <a:pt x="12" y="2428"/>
                </a:lnTo>
                <a:lnTo>
                  <a:pt x="29" y="2294"/>
                </a:lnTo>
                <a:lnTo>
                  <a:pt x="53" y="2160"/>
                </a:lnTo>
                <a:lnTo>
                  <a:pt x="83" y="2030"/>
                </a:lnTo>
                <a:lnTo>
                  <a:pt x="118" y="1902"/>
                </a:lnTo>
                <a:lnTo>
                  <a:pt x="161" y="1775"/>
                </a:lnTo>
                <a:lnTo>
                  <a:pt x="209" y="1653"/>
                </a:lnTo>
                <a:lnTo>
                  <a:pt x="262" y="1533"/>
                </a:lnTo>
                <a:lnTo>
                  <a:pt x="321" y="1417"/>
                </a:lnTo>
                <a:lnTo>
                  <a:pt x="386" y="1304"/>
                </a:lnTo>
                <a:lnTo>
                  <a:pt x="455" y="1194"/>
                </a:lnTo>
                <a:lnTo>
                  <a:pt x="527" y="1088"/>
                </a:lnTo>
                <a:lnTo>
                  <a:pt x="608" y="986"/>
                </a:lnTo>
                <a:lnTo>
                  <a:pt x="691" y="888"/>
                </a:lnTo>
                <a:lnTo>
                  <a:pt x="779" y="793"/>
                </a:lnTo>
                <a:lnTo>
                  <a:pt x="872" y="703"/>
                </a:lnTo>
                <a:lnTo>
                  <a:pt x="968" y="619"/>
                </a:lnTo>
                <a:lnTo>
                  <a:pt x="1069" y="537"/>
                </a:lnTo>
                <a:lnTo>
                  <a:pt x="1173" y="463"/>
                </a:lnTo>
                <a:lnTo>
                  <a:pt x="1282" y="391"/>
                </a:lnTo>
                <a:lnTo>
                  <a:pt x="1392" y="327"/>
                </a:lnTo>
                <a:lnTo>
                  <a:pt x="1508" y="267"/>
                </a:lnTo>
                <a:lnTo>
                  <a:pt x="1624" y="212"/>
                </a:lnTo>
                <a:lnTo>
                  <a:pt x="1746" y="164"/>
                </a:lnTo>
                <a:lnTo>
                  <a:pt x="1868" y="120"/>
                </a:lnTo>
                <a:lnTo>
                  <a:pt x="1996" y="84"/>
                </a:lnTo>
                <a:lnTo>
                  <a:pt x="2124" y="54"/>
                </a:lnTo>
                <a:lnTo>
                  <a:pt x="2254" y="30"/>
                </a:lnTo>
                <a:lnTo>
                  <a:pt x="2388" y="12"/>
                </a:lnTo>
                <a:lnTo>
                  <a:pt x="2522" y="2"/>
                </a:lnTo>
                <a:lnTo>
                  <a:pt x="2658" y="0"/>
                </a:lnTo>
                <a:lnTo>
                  <a:pt x="2796" y="2"/>
                </a:lnTo>
                <a:lnTo>
                  <a:pt x="2931" y="12"/>
                </a:lnTo>
                <a:lnTo>
                  <a:pt x="3067" y="30"/>
                </a:lnTo>
                <a:lnTo>
                  <a:pt x="3199" y="54"/>
                </a:lnTo>
                <a:lnTo>
                  <a:pt x="3331" y="84"/>
                </a:lnTo>
                <a:lnTo>
                  <a:pt x="3463" y="120"/>
                </a:lnTo>
                <a:lnTo>
                  <a:pt x="3591" y="164"/>
                </a:lnTo>
                <a:lnTo>
                  <a:pt x="3717" y="212"/>
                </a:lnTo>
                <a:lnTo>
                  <a:pt x="3839" y="267"/>
                </a:lnTo>
                <a:lnTo>
                  <a:pt x="3959" y="327"/>
                </a:lnTo>
                <a:lnTo>
                  <a:pt x="4077" y="391"/>
                </a:lnTo>
                <a:lnTo>
                  <a:pt x="4191" y="463"/>
                </a:lnTo>
                <a:lnTo>
                  <a:pt x="4304" y="537"/>
                </a:lnTo>
                <a:lnTo>
                  <a:pt x="4410" y="619"/>
                </a:lnTo>
                <a:lnTo>
                  <a:pt x="4514" y="703"/>
                </a:lnTo>
                <a:lnTo>
                  <a:pt x="4615" y="793"/>
                </a:lnTo>
                <a:lnTo>
                  <a:pt x="4709" y="888"/>
                </a:lnTo>
                <a:lnTo>
                  <a:pt x="4800" y="986"/>
                </a:lnTo>
                <a:lnTo>
                  <a:pt x="4886" y="1088"/>
                </a:lnTo>
                <a:lnTo>
                  <a:pt x="4967" y="1194"/>
                </a:lnTo>
                <a:lnTo>
                  <a:pt x="5042" y="1304"/>
                </a:lnTo>
                <a:lnTo>
                  <a:pt x="5113" y="1417"/>
                </a:lnTo>
                <a:lnTo>
                  <a:pt x="5178" y="1533"/>
                </a:lnTo>
                <a:lnTo>
                  <a:pt x="5237" y="1653"/>
                </a:lnTo>
                <a:lnTo>
                  <a:pt x="5290" y="1775"/>
                </a:lnTo>
                <a:lnTo>
                  <a:pt x="5335" y="1902"/>
                </a:lnTo>
                <a:lnTo>
                  <a:pt x="5377" y="2030"/>
                </a:lnTo>
                <a:lnTo>
                  <a:pt x="5410" y="2160"/>
                </a:lnTo>
                <a:lnTo>
                  <a:pt x="5436" y="2294"/>
                </a:lnTo>
                <a:lnTo>
                  <a:pt x="5455" y="2428"/>
                </a:lnTo>
                <a:lnTo>
                  <a:pt x="5467" y="2567"/>
                </a:lnTo>
                <a:lnTo>
                  <a:pt x="5469" y="2705"/>
                </a:lnTo>
                <a:lnTo>
                  <a:pt x="4272" y="2705"/>
                </a:lnTo>
                <a:lnTo>
                  <a:pt x="4270" y="2621"/>
                </a:lnTo>
                <a:lnTo>
                  <a:pt x="4264" y="2537"/>
                </a:lnTo>
                <a:lnTo>
                  <a:pt x="4254" y="2455"/>
                </a:lnTo>
                <a:lnTo>
                  <a:pt x="4239" y="2374"/>
                </a:lnTo>
                <a:lnTo>
                  <a:pt x="4221" y="2296"/>
                </a:lnTo>
                <a:lnTo>
                  <a:pt x="4199" y="2218"/>
                </a:lnTo>
                <a:lnTo>
                  <a:pt x="4174" y="2142"/>
                </a:lnTo>
                <a:lnTo>
                  <a:pt x="4146" y="2068"/>
                </a:lnTo>
                <a:lnTo>
                  <a:pt x="4113" y="1994"/>
                </a:lnTo>
                <a:lnTo>
                  <a:pt x="4077" y="1924"/>
                </a:lnTo>
                <a:lnTo>
                  <a:pt x="4038" y="1855"/>
                </a:lnTo>
                <a:lnTo>
                  <a:pt x="3996" y="1787"/>
                </a:lnTo>
                <a:lnTo>
                  <a:pt x="3951" y="1723"/>
                </a:lnTo>
                <a:lnTo>
                  <a:pt x="3904" y="1661"/>
                </a:lnTo>
                <a:lnTo>
                  <a:pt x="3853" y="1603"/>
                </a:lnTo>
                <a:lnTo>
                  <a:pt x="3800" y="1545"/>
                </a:lnTo>
                <a:lnTo>
                  <a:pt x="3743" y="1491"/>
                </a:lnTo>
                <a:lnTo>
                  <a:pt x="3683" y="1439"/>
                </a:lnTo>
                <a:lnTo>
                  <a:pt x="3622" y="1391"/>
                </a:lnTo>
                <a:lnTo>
                  <a:pt x="3559" y="1344"/>
                </a:lnTo>
                <a:lnTo>
                  <a:pt x="3494" y="1302"/>
                </a:lnTo>
                <a:lnTo>
                  <a:pt x="3428" y="1262"/>
                </a:lnTo>
                <a:lnTo>
                  <a:pt x="3357" y="1226"/>
                </a:lnTo>
                <a:lnTo>
                  <a:pt x="3286" y="1192"/>
                </a:lnTo>
                <a:lnTo>
                  <a:pt x="3213" y="1162"/>
                </a:lnTo>
                <a:lnTo>
                  <a:pt x="3138" y="1138"/>
                </a:lnTo>
                <a:lnTo>
                  <a:pt x="3061" y="1114"/>
                </a:lnTo>
                <a:lnTo>
                  <a:pt x="2983" y="1096"/>
                </a:lnTo>
                <a:lnTo>
                  <a:pt x="2904" y="1082"/>
                </a:lnTo>
                <a:lnTo>
                  <a:pt x="2823" y="1072"/>
                </a:lnTo>
                <a:lnTo>
                  <a:pt x="2742" y="1066"/>
                </a:lnTo>
                <a:lnTo>
                  <a:pt x="2658" y="1064"/>
                </a:lnTo>
                <a:lnTo>
                  <a:pt x="2577" y="1066"/>
                </a:lnTo>
                <a:lnTo>
                  <a:pt x="2498" y="1072"/>
                </a:lnTo>
                <a:lnTo>
                  <a:pt x="2419" y="1082"/>
                </a:lnTo>
                <a:lnTo>
                  <a:pt x="2343" y="1096"/>
                </a:lnTo>
                <a:lnTo>
                  <a:pt x="2268" y="1114"/>
                </a:lnTo>
                <a:lnTo>
                  <a:pt x="2195" y="1138"/>
                </a:lnTo>
                <a:lnTo>
                  <a:pt x="2124" y="1162"/>
                </a:lnTo>
                <a:lnTo>
                  <a:pt x="2053" y="1192"/>
                </a:lnTo>
                <a:lnTo>
                  <a:pt x="1986" y="1226"/>
                </a:lnTo>
                <a:lnTo>
                  <a:pt x="1921" y="1262"/>
                </a:lnTo>
                <a:lnTo>
                  <a:pt x="1858" y="1302"/>
                </a:lnTo>
                <a:lnTo>
                  <a:pt x="1797" y="1344"/>
                </a:lnTo>
                <a:lnTo>
                  <a:pt x="1738" y="1391"/>
                </a:lnTo>
                <a:lnTo>
                  <a:pt x="1683" y="1439"/>
                </a:lnTo>
                <a:lnTo>
                  <a:pt x="1630" y="1491"/>
                </a:lnTo>
                <a:lnTo>
                  <a:pt x="1577" y="1545"/>
                </a:lnTo>
                <a:lnTo>
                  <a:pt x="1530" y="1603"/>
                </a:lnTo>
                <a:lnTo>
                  <a:pt x="1482" y="1661"/>
                </a:lnTo>
                <a:lnTo>
                  <a:pt x="1439" y="1723"/>
                </a:lnTo>
                <a:lnTo>
                  <a:pt x="1398" y="1787"/>
                </a:lnTo>
                <a:lnTo>
                  <a:pt x="1360" y="1855"/>
                </a:lnTo>
                <a:lnTo>
                  <a:pt x="1325" y="1924"/>
                </a:lnTo>
                <a:lnTo>
                  <a:pt x="1293" y="1994"/>
                </a:lnTo>
                <a:lnTo>
                  <a:pt x="1264" y="2068"/>
                </a:lnTo>
                <a:lnTo>
                  <a:pt x="1238" y="2142"/>
                </a:lnTo>
                <a:lnTo>
                  <a:pt x="1215" y="2218"/>
                </a:lnTo>
                <a:lnTo>
                  <a:pt x="1195" y="2296"/>
                </a:lnTo>
                <a:lnTo>
                  <a:pt x="1179" y="2374"/>
                </a:lnTo>
                <a:lnTo>
                  <a:pt x="1165" y="2455"/>
                </a:lnTo>
                <a:lnTo>
                  <a:pt x="1156" y="2537"/>
                </a:lnTo>
                <a:lnTo>
                  <a:pt x="1150" y="2621"/>
                </a:lnTo>
                <a:lnTo>
                  <a:pt x="1148" y="2705"/>
                </a:lnTo>
                <a:close/>
              </a:path>
            </a:pathLst>
          </a:custGeom>
          <a:solidFill>
            <a:schemeClr val="accent2">
              <a:lumMod val="50000"/>
            </a:schemeClr>
          </a:solidFill>
          <a:ln w="9525">
            <a:solidFill>
              <a:srgbClr val="000000"/>
            </a:solidFill>
            <a:round/>
            <a:headEnd/>
            <a:tailEnd/>
          </a:ln>
        </p:spPr>
        <p:txBody>
          <a:bodyPr/>
          <a:lstStyle/>
          <a:p>
            <a:endParaRPr lang="en-US"/>
          </a:p>
        </p:txBody>
      </p:sp>
      <p:sp>
        <p:nvSpPr>
          <p:cNvPr id="16" name="Rectangle 10"/>
          <p:cNvSpPr>
            <a:spLocks noChangeArrowheads="1"/>
          </p:cNvSpPr>
          <p:nvPr/>
        </p:nvSpPr>
        <p:spPr bwMode="auto">
          <a:xfrm>
            <a:off x="567898" y="5858931"/>
            <a:ext cx="1095172" cy="33855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33CC33"/>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r>
              <a:rPr lang="el-GR" sz="1600" dirty="0">
                <a:solidFill>
                  <a:srgbClr val="FFFF00"/>
                </a:solidFill>
                <a:cs typeface="Arial" charset="0"/>
              </a:rPr>
              <a:t>Γονιδίωμα</a:t>
            </a:r>
            <a:endParaRPr lang="en-US" sz="1600" dirty="0">
              <a:solidFill>
                <a:srgbClr val="FFFF00"/>
              </a:solidFill>
              <a:cs typeface="Arial" charset="0"/>
            </a:endParaRPr>
          </a:p>
        </p:txBody>
      </p:sp>
      <p:sp>
        <p:nvSpPr>
          <p:cNvPr id="17" name="Text Box 3"/>
          <p:cNvSpPr txBox="1">
            <a:spLocks noChangeArrowheads="1"/>
          </p:cNvSpPr>
          <p:nvPr/>
        </p:nvSpPr>
        <p:spPr bwMode="blackWhite">
          <a:xfrm>
            <a:off x="735863" y="4169841"/>
            <a:ext cx="1589297" cy="8309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r>
              <a:rPr lang="el-GR" sz="1600" dirty="0">
                <a:solidFill>
                  <a:schemeClr val="accent3"/>
                </a:solidFill>
                <a:cs typeface="Arial" charset="0"/>
              </a:rPr>
              <a:t>Παράγοντες </a:t>
            </a:r>
          </a:p>
          <a:p>
            <a:pPr algn="ctr" eaLnBrk="0" hangingPunct="0"/>
            <a:r>
              <a:rPr lang="el-GR" sz="1600" dirty="0">
                <a:solidFill>
                  <a:schemeClr val="accent3"/>
                </a:solidFill>
                <a:cs typeface="Arial" charset="0"/>
              </a:rPr>
              <a:t>καρδιαγγειακού</a:t>
            </a:r>
          </a:p>
          <a:p>
            <a:pPr algn="ctr" eaLnBrk="0" hangingPunct="0"/>
            <a:r>
              <a:rPr lang="el-GR" sz="1600" dirty="0">
                <a:solidFill>
                  <a:schemeClr val="accent3"/>
                </a:solidFill>
                <a:cs typeface="Arial" charset="0"/>
              </a:rPr>
              <a:t>κινδύνου</a:t>
            </a:r>
            <a:endParaRPr lang="en-US" sz="1600" dirty="0">
              <a:solidFill>
                <a:schemeClr val="accent3"/>
              </a:solidFill>
              <a:cs typeface="Arial" charset="0"/>
            </a:endParaRPr>
          </a:p>
        </p:txBody>
      </p:sp>
      <p:sp>
        <p:nvSpPr>
          <p:cNvPr id="18" name="Text Box 3"/>
          <p:cNvSpPr txBox="1">
            <a:spLocks noChangeArrowheads="1"/>
          </p:cNvSpPr>
          <p:nvPr/>
        </p:nvSpPr>
        <p:spPr bwMode="blackWhite">
          <a:xfrm>
            <a:off x="2041204" y="2696644"/>
            <a:ext cx="2195934" cy="132343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r>
              <a:rPr lang="el-GR" sz="1600" dirty="0">
                <a:solidFill>
                  <a:schemeClr val="bg1"/>
                </a:solidFill>
                <a:cs typeface="Arial" charset="0"/>
              </a:rPr>
              <a:t>Υποκλινική (προκλινική)</a:t>
            </a:r>
          </a:p>
          <a:p>
            <a:pPr algn="ctr" eaLnBrk="0" hangingPunct="0"/>
            <a:r>
              <a:rPr lang="el-GR" sz="1600" dirty="0">
                <a:solidFill>
                  <a:schemeClr val="bg1"/>
                </a:solidFill>
                <a:cs typeface="Arial" charset="0"/>
              </a:rPr>
              <a:t>δυσλειτουργία &amp;</a:t>
            </a:r>
          </a:p>
          <a:p>
            <a:pPr algn="ctr" eaLnBrk="0" hangingPunct="0"/>
            <a:r>
              <a:rPr lang="el-GR" sz="1600" dirty="0">
                <a:solidFill>
                  <a:schemeClr val="bg1"/>
                </a:solidFill>
                <a:cs typeface="Arial" charset="0"/>
              </a:rPr>
              <a:t>«βλάβη»</a:t>
            </a:r>
          </a:p>
          <a:p>
            <a:pPr algn="ctr" eaLnBrk="0" hangingPunct="0"/>
            <a:r>
              <a:rPr lang="el-GR" sz="1600" dirty="0">
                <a:solidFill>
                  <a:schemeClr val="bg1"/>
                </a:solidFill>
                <a:cs typeface="Arial" charset="0"/>
              </a:rPr>
              <a:t>καρδιαγγειακή</a:t>
            </a:r>
          </a:p>
          <a:p>
            <a:pPr algn="ctr" eaLnBrk="0" hangingPunct="0"/>
            <a:endParaRPr lang="en-US" sz="1600" dirty="0">
              <a:solidFill>
                <a:schemeClr val="bg1"/>
              </a:solidFill>
              <a:cs typeface="Arial" charset="0"/>
            </a:endParaRPr>
          </a:p>
        </p:txBody>
      </p:sp>
      <p:sp>
        <p:nvSpPr>
          <p:cNvPr id="21" name="Rectangle 10"/>
          <p:cNvSpPr>
            <a:spLocks noChangeArrowheads="1"/>
          </p:cNvSpPr>
          <p:nvPr/>
        </p:nvSpPr>
        <p:spPr bwMode="auto">
          <a:xfrm>
            <a:off x="7575078" y="5858931"/>
            <a:ext cx="941283" cy="33855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33CC33"/>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r>
              <a:rPr lang="el-GR" sz="1600" dirty="0">
                <a:solidFill>
                  <a:schemeClr val="bg1"/>
                </a:solidFill>
                <a:cs typeface="Arial" charset="0"/>
              </a:rPr>
              <a:t>Θάνατος</a:t>
            </a:r>
            <a:endParaRPr lang="en-US" sz="1600" dirty="0">
              <a:solidFill>
                <a:schemeClr val="bg1"/>
              </a:solidFill>
              <a:cs typeface="Arial" charset="0"/>
            </a:endParaRPr>
          </a:p>
        </p:txBody>
      </p:sp>
      <p:sp>
        <p:nvSpPr>
          <p:cNvPr id="25" name="TextBox 24"/>
          <p:cNvSpPr txBox="1"/>
          <p:nvPr/>
        </p:nvSpPr>
        <p:spPr>
          <a:xfrm>
            <a:off x="3462979" y="4492848"/>
            <a:ext cx="3082895" cy="2846933"/>
          </a:xfrm>
          <a:prstGeom prst="rect">
            <a:avLst/>
          </a:prstGeom>
          <a:noFill/>
          <a:ln w="25400">
            <a:noFill/>
          </a:ln>
        </p:spPr>
        <p:txBody>
          <a:bodyPr wrap="none" rtlCol="0">
            <a:spAutoFit/>
          </a:bodyPr>
          <a:lstStyle/>
          <a:p>
            <a:r>
              <a:rPr lang="el-GR" sz="2200" dirty="0">
                <a:solidFill>
                  <a:schemeClr val="tx2">
                    <a:lumMod val="75000"/>
                  </a:schemeClr>
                </a:solidFill>
              </a:rPr>
              <a:t>Τροποποιήσιμοι</a:t>
            </a:r>
          </a:p>
          <a:p>
            <a:r>
              <a:rPr lang="el-GR" sz="2200" dirty="0">
                <a:solidFill>
                  <a:schemeClr val="tx2">
                    <a:lumMod val="75000"/>
                  </a:schemeClr>
                </a:solidFill>
              </a:rPr>
              <a:t>βιοδείκτες (ΤΒ)</a:t>
            </a:r>
          </a:p>
          <a:p>
            <a:endParaRPr lang="el-GR" sz="1200" dirty="0">
              <a:solidFill>
                <a:schemeClr val="tx2">
                  <a:lumMod val="75000"/>
                </a:schemeClr>
              </a:solidFill>
            </a:endParaRPr>
          </a:p>
          <a:p>
            <a:pPr marL="342900" indent="-342900">
              <a:buFont typeface="Arial"/>
              <a:buChar char="•"/>
            </a:pPr>
            <a:r>
              <a:rPr lang="el-GR" sz="1300" b="1" dirty="0">
                <a:solidFill>
                  <a:schemeClr val="tx2">
                    <a:lumMod val="75000"/>
                  </a:schemeClr>
                </a:solidFill>
              </a:rPr>
              <a:t>Αιμοδυναμικοί </a:t>
            </a:r>
            <a:r>
              <a:rPr lang="el-GR" sz="1100" b="1" dirty="0">
                <a:solidFill>
                  <a:schemeClr val="tx2">
                    <a:lumMod val="75000"/>
                  </a:schemeClr>
                </a:solidFill>
              </a:rPr>
              <a:t>(π.χ. αρτ. πίεσης)</a:t>
            </a:r>
          </a:p>
          <a:p>
            <a:pPr marL="342900" indent="-342900">
              <a:buFont typeface="Arial"/>
              <a:buChar char="•"/>
            </a:pPr>
            <a:r>
              <a:rPr lang="el-GR" sz="1300" b="1" dirty="0">
                <a:solidFill>
                  <a:schemeClr val="tx2">
                    <a:lumMod val="75000"/>
                  </a:schemeClr>
                </a:solidFill>
              </a:rPr>
              <a:t>Μεταβολικοί   </a:t>
            </a:r>
            <a:r>
              <a:rPr lang="el-GR" sz="1100" b="1" dirty="0">
                <a:solidFill>
                  <a:schemeClr val="tx2">
                    <a:lumMod val="75000"/>
                  </a:schemeClr>
                </a:solidFill>
              </a:rPr>
              <a:t>(π.χ. γλυκόζη, λιπίδια)</a:t>
            </a:r>
          </a:p>
          <a:p>
            <a:pPr marL="342900" indent="-342900">
              <a:buFont typeface="Arial"/>
              <a:buChar char="•"/>
            </a:pPr>
            <a:r>
              <a:rPr lang="el-GR" sz="1300" b="1" dirty="0">
                <a:solidFill>
                  <a:schemeClr val="tx2">
                    <a:lumMod val="75000"/>
                  </a:schemeClr>
                </a:solidFill>
              </a:rPr>
              <a:t>Καπνίσματος</a:t>
            </a:r>
          </a:p>
          <a:p>
            <a:pPr marL="342900" indent="-342900">
              <a:buFont typeface="Arial"/>
              <a:buChar char="•"/>
            </a:pPr>
            <a:r>
              <a:rPr lang="el-GR" sz="1300" dirty="0">
                <a:solidFill>
                  <a:schemeClr val="tx2">
                    <a:lumMod val="75000"/>
                  </a:schemeClr>
                </a:solidFill>
              </a:rPr>
              <a:t>Καθιστικής ζωής</a:t>
            </a:r>
          </a:p>
          <a:p>
            <a:pPr marL="342900" indent="-342900">
              <a:buFont typeface="Arial"/>
              <a:buChar char="•"/>
            </a:pPr>
            <a:r>
              <a:rPr lang="el-GR" sz="1300" dirty="0">
                <a:solidFill>
                  <a:schemeClr val="tx2">
                    <a:lumMod val="75000"/>
                  </a:schemeClr>
                </a:solidFill>
              </a:rPr>
              <a:t>Παχυσαρκίας</a:t>
            </a:r>
          </a:p>
          <a:p>
            <a:pPr marL="342900" indent="-342900">
              <a:buFont typeface="Arial"/>
              <a:buChar char="•"/>
            </a:pPr>
            <a:r>
              <a:rPr lang="el-GR" sz="1300" dirty="0">
                <a:solidFill>
                  <a:schemeClr val="tx2">
                    <a:lumMod val="75000"/>
                  </a:schemeClr>
                </a:solidFill>
              </a:rPr>
              <a:t>Στρες - συμπεριφοράς</a:t>
            </a:r>
          </a:p>
          <a:p>
            <a:pPr marL="342900" indent="-342900">
              <a:buFont typeface="Arial"/>
              <a:buChar char="•"/>
            </a:pPr>
            <a:r>
              <a:rPr lang="el-GR" sz="1300" dirty="0">
                <a:solidFill>
                  <a:schemeClr val="tx2">
                    <a:lumMod val="75000"/>
                  </a:schemeClr>
                </a:solidFill>
              </a:rPr>
              <a:t>Φλεγμονής - αυτοανοσίας - λοίμωξης</a:t>
            </a:r>
          </a:p>
          <a:p>
            <a:pPr marL="285750" indent="-285750">
              <a:buFont typeface="Arial"/>
              <a:buChar char="•"/>
            </a:pPr>
            <a:endParaRPr lang="el-GR" sz="1600" dirty="0">
              <a:solidFill>
                <a:schemeClr val="tx2">
                  <a:lumMod val="75000"/>
                </a:schemeClr>
              </a:solidFill>
            </a:endParaRPr>
          </a:p>
          <a:p>
            <a:endParaRPr lang="en-US" sz="1600" dirty="0">
              <a:solidFill>
                <a:schemeClr val="tx2">
                  <a:lumMod val="75000"/>
                </a:schemeClr>
              </a:solidFill>
            </a:endParaRPr>
          </a:p>
        </p:txBody>
      </p:sp>
      <p:sp>
        <p:nvSpPr>
          <p:cNvPr id="26" name="Text Box 6"/>
          <p:cNvSpPr txBox="1">
            <a:spLocks noChangeArrowheads="1"/>
          </p:cNvSpPr>
          <p:nvPr/>
        </p:nvSpPr>
        <p:spPr bwMode="blackWhite">
          <a:xfrm>
            <a:off x="5093206" y="2628912"/>
            <a:ext cx="1795884" cy="132343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r>
              <a:rPr lang="el-GR" sz="1600" dirty="0">
                <a:solidFill>
                  <a:schemeClr val="bg1"/>
                </a:solidFill>
                <a:cs typeface="Arial" charset="0"/>
              </a:rPr>
              <a:t>Εκδήλωση</a:t>
            </a:r>
          </a:p>
          <a:p>
            <a:pPr algn="ctr" eaLnBrk="0" hangingPunct="0"/>
            <a:r>
              <a:rPr lang="el-GR" sz="1600" dirty="0">
                <a:solidFill>
                  <a:schemeClr val="bg1"/>
                </a:solidFill>
                <a:cs typeface="Arial" charset="0"/>
              </a:rPr>
              <a:t>(αντιρροπούμενης)</a:t>
            </a:r>
          </a:p>
          <a:p>
            <a:pPr algn="ctr" eaLnBrk="0" hangingPunct="0"/>
            <a:r>
              <a:rPr lang="el-GR" sz="1600" dirty="0">
                <a:solidFill>
                  <a:schemeClr val="bg1"/>
                </a:solidFill>
                <a:cs typeface="Arial" charset="0"/>
              </a:rPr>
              <a:t> καρδιαγγειακής </a:t>
            </a:r>
          </a:p>
          <a:p>
            <a:pPr algn="ctr" eaLnBrk="0" hangingPunct="0"/>
            <a:r>
              <a:rPr lang="el-GR" sz="1600" dirty="0">
                <a:solidFill>
                  <a:schemeClr val="bg1"/>
                </a:solidFill>
                <a:cs typeface="Arial" charset="0"/>
              </a:rPr>
              <a:t>νόσου -</a:t>
            </a:r>
          </a:p>
          <a:p>
            <a:pPr algn="ctr" eaLnBrk="0" hangingPunct="0"/>
            <a:r>
              <a:rPr lang="el-GR" sz="1600" dirty="0">
                <a:solidFill>
                  <a:schemeClr val="bg1"/>
                </a:solidFill>
                <a:cs typeface="Arial" charset="0"/>
              </a:rPr>
              <a:t> συνδρόμου</a:t>
            </a:r>
            <a:endParaRPr lang="en-US" sz="1600" dirty="0">
              <a:solidFill>
                <a:schemeClr val="bg1"/>
              </a:solidFill>
              <a:cs typeface="Arial" charset="0"/>
            </a:endParaRPr>
          </a:p>
        </p:txBody>
      </p:sp>
      <p:sp>
        <p:nvSpPr>
          <p:cNvPr id="29" name="Block Arc 28"/>
          <p:cNvSpPr/>
          <p:nvPr/>
        </p:nvSpPr>
        <p:spPr>
          <a:xfrm>
            <a:off x="2163693" y="3748463"/>
            <a:ext cx="4719104" cy="4887538"/>
          </a:xfrm>
          <a:prstGeom prst="blockArc">
            <a:avLst>
              <a:gd name="adj1" fmla="val 10707240"/>
              <a:gd name="adj2" fmla="val 5688"/>
              <a:gd name="adj3" fmla="val 3941"/>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1" name="Block Arc 30"/>
          <p:cNvSpPr/>
          <p:nvPr/>
        </p:nvSpPr>
        <p:spPr>
          <a:xfrm>
            <a:off x="2502959" y="4027863"/>
            <a:ext cx="4050241" cy="4354137"/>
          </a:xfrm>
          <a:prstGeom prst="blockArc">
            <a:avLst>
              <a:gd name="adj1" fmla="val 10747627"/>
              <a:gd name="adj2" fmla="val 21560843"/>
              <a:gd name="adj3" fmla="val 5113"/>
            </a:avLst>
          </a:prstGeom>
          <a:gradFill flip="none" rotWithShape="1">
            <a:gsLst>
              <a:gs pos="64000">
                <a:schemeClr val="accent3"/>
              </a:gs>
              <a:gs pos="0">
                <a:srgbClr val="FFFFFF"/>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4" name="Block Arc 23"/>
          <p:cNvSpPr/>
          <p:nvPr/>
        </p:nvSpPr>
        <p:spPr>
          <a:xfrm>
            <a:off x="-76202" y="1756108"/>
            <a:ext cx="9144002" cy="8911892"/>
          </a:xfrm>
          <a:prstGeom prst="blockArc">
            <a:avLst>
              <a:gd name="adj1" fmla="val 10707240"/>
              <a:gd name="adj2" fmla="val 88420"/>
              <a:gd name="adj3" fmla="val 3925"/>
            </a:avLst>
          </a:prstGeom>
          <a:solidFill>
            <a:schemeClr val="accent3">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0" name="Rectangle 29"/>
          <p:cNvSpPr/>
          <p:nvPr/>
        </p:nvSpPr>
        <p:spPr>
          <a:xfrm>
            <a:off x="5347206" y="4961467"/>
            <a:ext cx="469394" cy="203199"/>
          </a:xfrm>
          <a:prstGeom prst="rect">
            <a:avLst/>
          </a:prstGeom>
          <a:solidFill>
            <a:schemeClr val="accent3">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 Box 6"/>
          <p:cNvSpPr txBox="1">
            <a:spLocks noChangeArrowheads="1"/>
          </p:cNvSpPr>
          <p:nvPr/>
        </p:nvSpPr>
        <p:spPr bwMode="blackWhite">
          <a:xfrm>
            <a:off x="6648692" y="4020083"/>
            <a:ext cx="1919215" cy="132343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r>
              <a:rPr lang="el-GR" sz="1600" dirty="0">
                <a:solidFill>
                  <a:schemeClr val="bg1"/>
                </a:solidFill>
                <a:cs typeface="Arial" charset="0"/>
              </a:rPr>
              <a:t>Υποτροπή ή </a:t>
            </a:r>
          </a:p>
          <a:p>
            <a:pPr algn="ctr" eaLnBrk="0" hangingPunct="0"/>
            <a:r>
              <a:rPr lang="el-GR" sz="1600" dirty="0">
                <a:solidFill>
                  <a:schemeClr val="bg1"/>
                </a:solidFill>
                <a:cs typeface="Arial" charset="0"/>
              </a:rPr>
              <a:t>μη-αντιρροπούμενη</a:t>
            </a:r>
          </a:p>
          <a:p>
            <a:pPr algn="ctr" eaLnBrk="0" hangingPunct="0"/>
            <a:r>
              <a:rPr lang="el-GR" sz="1600" dirty="0">
                <a:solidFill>
                  <a:schemeClr val="bg1"/>
                </a:solidFill>
                <a:cs typeface="Arial" charset="0"/>
              </a:rPr>
              <a:t>(ανεπάρκεια)</a:t>
            </a:r>
          </a:p>
          <a:p>
            <a:pPr algn="ctr" eaLnBrk="0" hangingPunct="0"/>
            <a:r>
              <a:rPr lang="el-GR" sz="1600" dirty="0">
                <a:solidFill>
                  <a:schemeClr val="bg1"/>
                </a:solidFill>
                <a:cs typeface="Arial" charset="0"/>
              </a:rPr>
              <a:t>καρδιαγγειακής</a:t>
            </a:r>
          </a:p>
          <a:p>
            <a:pPr algn="ctr" eaLnBrk="0" hangingPunct="0"/>
            <a:r>
              <a:rPr lang="el-GR" sz="1600" dirty="0">
                <a:solidFill>
                  <a:schemeClr val="bg1"/>
                </a:solidFill>
                <a:cs typeface="Arial" charset="0"/>
              </a:rPr>
              <a:t>νόσος</a:t>
            </a:r>
          </a:p>
        </p:txBody>
      </p:sp>
      <p:sp>
        <p:nvSpPr>
          <p:cNvPr id="33" name="Text Box 6"/>
          <p:cNvSpPr txBox="1">
            <a:spLocks noChangeArrowheads="1"/>
          </p:cNvSpPr>
          <p:nvPr/>
        </p:nvSpPr>
        <p:spPr bwMode="blackWhite">
          <a:xfrm>
            <a:off x="3180458" y="1820746"/>
            <a:ext cx="2591274" cy="3385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r>
              <a:rPr lang="el-GR" sz="1600" dirty="0">
                <a:solidFill>
                  <a:srgbClr val="FFFF00"/>
                </a:solidFill>
                <a:cs typeface="Arial" charset="0"/>
              </a:rPr>
              <a:t>Μίκρο &amp; μάκρο-περιβάλλον</a:t>
            </a:r>
          </a:p>
        </p:txBody>
      </p:sp>
      <p:sp>
        <p:nvSpPr>
          <p:cNvPr id="23" name="TextBox 22"/>
          <p:cNvSpPr txBox="1"/>
          <p:nvPr/>
        </p:nvSpPr>
        <p:spPr>
          <a:xfrm>
            <a:off x="7151552" y="1612624"/>
            <a:ext cx="1663072" cy="830997"/>
          </a:xfrm>
          <a:prstGeom prst="rect">
            <a:avLst/>
          </a:prstGeom>
          <a:noFill/>
          <a:ln w="25400">
            <a:noFill/>
          </a:ln>
        </p:spPr>
        <p:txBody>
          <a:bodyPr wrap="square" rtlCol="0">
            <a:spAutoFit/>
          </a:bodyPr>
          <a:lstStyle/>
          <a:p>
            <a:r>
              <a:rPr lang="el-GR" sz="1600" dirty="0">
                <a:solidFill>
                  <a:schemeClr val="tx2">
                    <a:lumMod val="75000"/>
                  </a:schemeClr>
                </a:solidFill>
              </a:rPr>
              <a:t>Ηλικία</a:t>
            </a:r>
          </a:p>
          <a:p>
            <a:r>
              <a:rPr lang="el-GR" sz="1600" dirty="0">
                <a:solidFill>
                  <a:schemeClr val="tx2">
                    <a:lumMod val="75000"/>
                  </a:schemeClr>
                </a:solidFill>
              </a:rPr>
              <a:t>Φύλο</a:t>
            </a:r>
          </a:p>
          <a:p>
            <a:r>
              <a:rPr lang="el-GR" sz="1600" dirty="0">
                <a:solidFill>
                  <a:schemeClr val="tx2">
                    <a:lumMod val="75000"/>
                  </a:schemeClr>
                </a:solidFill>
              </a:rPr>
              <a:t>ΤΒ </a:t>
            </a:r>
            <a:endParaRPr lang="en-US" sz="1600" dirty="0">
              <a:solidFill>
                <a:schemeClr val="tx2">
                  <a:lumMod val="75000"/>
                </a:schemeClr>
              </a:solidFill>
            </a:endParaRPr>
          </a:p>
        </p:txBody>
      </p:sp>
      <p:sp>
        <p:nvSpPr>
          <p:cNvPr id="27" name="Rectangle 26"/>
          <p:cNvSpPr/>
          <p:nvPr/>
        </p:nvSpPr>
        <p:spPr>
          <a:xfrm>
            <a:off x="7938085" y="1700054"/>
            <a:ext cx="876539" cy="184726"/>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7938085" y="2197401"/>
            <a:ext cx="876539" cy="203199"/>
          </a:xfrm>
          <a:prstGeom prst="rect">
            <a:avLst/>
          </a:prstGeom>
          <a:solidFill>
            <a:schemeClr val="accent3">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7938085" y="1943401"/>
            <a:ext cx="876539" cy="203199"/>
          </a:xfrm>
          <a:prstGeom prst="rect">
            <a:avLst/>
          </a:prstGeom>
          <a:gradFill flip="none" rotWithShape="1">
            <a:gsLst>
              <a:gs pos="57000">
                <a:schemeClr val="accent3"/>
              </a:gs>
              <a:gs pos="0">
                <a:srgbClr val="FFFFFF"/>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024B7B8-579B-81B2-DC1B-A032F1FD9869}"/>
              </a:ext>
            </a:extLst>
          </p:cNvPr>
          <p:cNvSpPr txBox="1"/>
          <p:nvPr/>
        </p:nvSpPr>
        <p:spPr>
          <a:xfrm>
            <a:off x="237412" y="21014"/>
            <a:ext cx="4267200" cy="584776"/>
          </a:xfrm>
          <a:prstGeom prst="rect">
            <a:avLst/>
          </a:prstGeom>
          <a:noFill/>
        </p:spPr>
        <p:txBody>
          <a:bodyPr wrap="square" rtlCol="0">
            <a:spAutoFit/>
          </a:bodyPr>
          <a:lstStyle/>
          <a:p>
            <a:pPr algn="r"/>
            <a:r>
              <a:rPr lang="el-GR" sz="1600" b="1" dirty="0">
                <a:solidFill>
                  <a:schemeClr val="tx2">
                    <a:lumMod val="75000"/>
                  </a:schemeClr>
                </a:solidFill>
              </a:rPr>
              <a:t>Μονάδα Καρδιαγγειακής Πρόληψης &amp; Έρευνας </a:t>
            </a:r>
            <a:endParaRPr lang="en-US" sz="1600" b="1" dirty="0">
              <a:solidFill>
                <a:schemeClr val="tx2">
                  <a:lumMod val="75000"/>
                </a:schemeClr>
              </a:solidFill>
            </a:endParaRPr>
          </a:p>
          <a:p>
            <a:pPr algn="r"/>
            <a:r>
              <a:rPr lang="el-GR" sz="1600" dirty="0">
                <a:solidFill>
                  <a:schemeClr val="tx2">
                    <a:lumMod val="75000"/>
                  </a:schemeClr>
                </a:solidFill>
              </a:rPr>
              <a:t>Τμήμα Παθολογικής Φυσιολογίας </a:t>
            </a:r>
            <a:endParaRPr lang="en-US" sz="1600" dirty="0">
              <a:solidFill>
                <a:schemeClr val="tx2">
                  <a:lumMod val="75000"/>
                </a:schemeClr>
              </a:solidFill>
            </a:endParaRPr>
          </a:p>
        </p:txBody>
      </p:sp>
    </p:spTree>
    <p:extLst>
      <p:ext uri="{BB962C8B-B14F-4D97-AF65-F5344CB8AC3E}">
        <p14:creationId xmlns:p14="http://schemas.microsoft.com/office/powerpoint/2010/main" val="1675629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551246" y="3428"/>
            <a:ext cx="4151196" cy="584776"/>
          </a:xfrm>
          <a:prstGeom prst="rect">
            <a:avLst/>
          </a:prstGeom>
          <a:noFill/>
        </p:spPr>
        <p:txBody>
          <a:bodyPr wrap="none" rtlCol="0">
            <a:spAutoFit/>
          </a:bodyPr>
          <a:lstStyle/>
          <a:p>
            <a:r>
              <a:rPr lang="el-GR" sz="1600" dirty="0">
                <a:solidFill>
                  <a:schemeClr val="tx2">
                    <a:lumMod val="75000"/>
                  </a:schemeClr>
                </a:solidFill>
              </a:rPr>
              <a:t>Ιατρική Σχολή</a:t>
            </a:r>
            <a:r>
              <a:rPr lang="en-US" sz="1600" dirty="0">
                <a:solidFill>
                  <a:schemeClr val="tx2">
                    <a:lumMod val="75000"/>
                  </a:schemeClr>
                </a:solidFill>
              </a:rPr>
              <a:t> </a:t>
            </a:r>
          </a:p>
          <a:p>
            <a:r>
              <a:rPr lang="el-GR" sz="1600" dirty="0">
                <a:solidFill>
                  <a:schemeClr val="tx2">
                    <a:lumMod val="75000"/>
                  </a:schemeClr>
                </a:solidFill>
              </a:rPr>
              <a:t>Εθνικό &amp; Καποδιστριακό Πανεπιστήμιο Αθήνας</a:t>
            </a:r>
            <a:endParaRPr lang="en-US" sz="1600" dirty="0">
              <a:solidFill>
                <a:schemeClr val="tx2">
                  <a:lumMod val="75000"/>
                </a:schemeClr>
              </a:solidFill>
            </a:endParaRPr>
          </a:p>
        </p:txBody>
      </p:sp>
      <p:sp>
        <p:nvSpPr>
          <p:cNvPr id="7" name="TextBox 6"/>
          <p:cNvSpPr txBox="1"/>
          <p:nvPr/>
        </p:nvSpPr>
        <p:spPr>
          <a:xfrm>
            <a:off x="2929467" y="4961467"/>
            <a:ext cx="184666" cy="369332"/>
          </a:xfrm>
          <a:prstGeom prst="rect">
            <a:avLst/>
          </a:prstGeom>
          <a:noFill/>
        </p:spPr>
        <p:txBody>
          <a:bodyPr wrap="none" rtlCol="0">
            <a:spAutoFit/>
          </a:bodyPr>
          <a:lstStyle/>
          <a:p>
            <a:endParaRPr lang="en-US" dirty="0"/>
          </a:p>
        </p:txBody>
      </p:sp>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3" name="Picture 12"/>
          <p:cNvPicPr/>
          <p:nvPr/>
        </p:nvPicPr>
        <p:blipFill>
          <a:blip r:embed="rId2">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0" name="TextBox 9"/>
          <p:cNvSpPr txBox="1"/>
          <p:nvPr/>
        </p:nvSpPr>
        <p:spPr>
          <a:xfrm>
            <a:off x="241466" y="1356153"/>
            <a:ext cx="6837329" cy="461665"/>
          </a:xfrm>
          <a:prstGeom prst="rect">
            <a:avLst/>
          </a:prstGeom>
          <a:noFill/>
        </p:spPr>
        <p:txBody>
          <a:bodyPr wrap="none" rtlCol="0">
            <a:spAutoFit/>
          </a:bodyPr>
          <a:lstStyle/>
          <a:p>
            <a:r>
              <a:rPr lang="el-GR" sz="2400" dirty="0">
                <a:solidFill>
                  <a:schemeClr val="tx2">
                    <a:lumMod val="75000"/>
                  </a:schemeClr>
                </a:solidFill>
              </a:rPr>
              <a:t>Φυσική ιστορία καρδιαγγειακών νόσων &amp; βιοδείκτες</a:t>
            </a:r>
            <a:endParaRPr lang="el-GR" sz="1200" dirty="0">
              <a:solidFill>
                <a:schemeClr val="tx2">
                  <a:lumMod val="75000"/>
                </a:schemeClr>
              </a:solidFill>
            </a:endParaRPr>
          </a:p>
        </p:txBody>
      </p:sp>
      <p:sp>
        <p:nvSpPr>
          <p:cNvPr id="12" name="TextBox 11"/>
          <p:cNvSpPr txBox="1"/>
          <p:nvPr/>
        </p:nvSpPr>
        <p:spPr>
          <a:xfrm>
            <a:off x="7480019" y="6616283"/>
            <a:ext cx="1689861" cy="246221"/>
          </a:xfrm>
          <a:prstGeom prst="rect">
            <a:avLst/>
          </a:prstGeom>
          <a:noFill/>
        </p:spPr>
        <p:txBody>
          <a:bodyPr wrap="none" rtlCol="0">
            <a:spAutoFit/>
          </a:bodyPr>
          <a:lstStyle/>
          <a:p>
            <a:pPr algn="ctr"/>
            <a:r>
              <a:rPr lang="en-US" sz="1000" dirty="0">
                <a:solidFill>
                  <a:schemeClr val="tx2">
                    <a:lumMod val="75000"/>
                  </a:schemeClr>
                </a:solidFill>
              </a:rPr>
              <a:t>© </a:t>
            </a:r>
            <a:r>
              <a:rPr lang="el-GR" sz="1000" dirty="0">
                <a:solidFill>
                  <a:schemeClr val="tx2">
                    <a:lumMod val="75000"/>
                  </a:schemeClr>
                </a:solidFill>
              </a:rPr>
              <a:t>Αθανάσιος Δ Πρωτογέρου</a:t>
            </a:r>
            <a:endParaRPr lang="en-US" sz="1000" dirty="0">
              <a:solidFill>
                <a:schemeClr val="tx2">
                  <a:lumMod val="75000"/>
                </a:schemeClr>
              </a:solidFill>
            </a:endParaRPr>
          </a:p>
        </p:txBody>
      </p:sp>
      <p:sp>
        <p:nvSpPr>
          <p:cNvPr id="14" name="Freeform 2"/>
          <p:cNvSpPr>
            <a:spLocks/>
          </p:cNvSpPr>
          <p:nvPr/>
        </p:nvSpPr>
        <p:spPr bwMode="auto">
          <a:xfrm>
            <a:off x="244887" y="1981199"/>
            <a:ext cx="8680450" cy="4294188"/>
          </a:xfrm>
          <a:custGeom>
            <a:avLst/>
            <a:gdLst>
              <a:gd name="T0" fmla="*/ 2 w 5469"/>
              <a:gd name="T1" fmla="*/ 2567 h 2705"/>
              <a:gd name="T2" fmla="*/ 53 w 5469"/>
              <a:gd name="T3" fmla="*/ 2160 h 2705"/>
              <a:gd name="T4" fmla="*/ 161 w 5469"/>
              <a:gd name="T5" fmla="*/ 1775 h 2705"/>
              <a:gd name="T6" fmla="*/ 321 w 5469"/>
              <a:gd name="T7" fmla="*/ 1417 h 2705"/>
              <a:gd name="T8" fmla="*/ 527 w 5469"/>
              <a:gd name="T9" fmla="*/ 1088 h 2705"/>
              <a:gd name="T10" fmla="*/ 779 w 5469"/>
              <a:gd name="T11" fmla="*/ 793 h 2705"/>
              <a:gd name="T12" fmla="*/ 1069 w 5469"/>
              <a:gd name="T13" fmla="*/ 537 h 2705"/>
              <a:gd name="T14" fmla="*/ 1392 w 5469"/>
              <a:gd name="T15" fmla="*/ 327 h 2705"/>
              <a:gd name="T16" fmla="*/ 1746 w 5469"/>
              <a:gd name="T17" fmla="*/ 164 h 2705"/>
              <a:gd name="T18" fmla="*/ 2124 w 5469"/>
              <a:gd name="T19" fmla="*/ 54 h 2705"/>
              <a:gd name="T20" fmla="*/ 2522 w 5469"/>
              <a:gd name="T21" fmla="*/ 2 h 2705"/>
              <a:gd name="T22" fmla="*/ 2931 w 5469"/>
              <a:gd name="T23" fmla="*/ 12 h 2705"/>
              <a:gd name="T24" fmla="*/ 3331 w 5469"/>
              <a:gd name="T25" fmla="*/ 84 h 2705"/>
              <a:gd name="T26" fmla="*/ 3717 w 5469"/>
              <a:gd name="T27" fmla="*/ 212 h 2705"/>
              <a:gd name="T28" fmla="*/ 4077 w 5469"/>
              <a:gd name="T29" fmla="*/ 391 h 2705"/>
              <a:gd name="T30" fmla="*/ 4410 w 5469"/>
              <a:gd name="T31" fmla="*/ 619 h 2705"/>
              <a:gd name="T32" fmla="*/ 4709 w 5469"/>
              <a:gd name="T33" fmla="*/ 888 h 2705"/>
              <a:gd name="T34" fmla="*/ 4967 w 5469"/>
              <a:gd name="T35" fmla="*/ 1194 h 2705"/>
              <a:gd name="T36" fmla="*/ 5178 w 5469"/>
              <a:gd name="T37" fmla="*/ 1533 h 2705"/>
              <a:gd name="T38" fmla="*/ 5335 w 5469"/>
              <a:gd name="T39" fmla="*/ 1902 h 2705"/>
              <a:gd name="T40" fmla="*/ 5436 w 5469"/>
              <a:gd name="T41" fmla="*/ 2294 h 2705"/>
              <a:gd name="T42" fmla="*/ 5469 w 5469"/>
              <a:gd name="T43" fmla="*/ 2705 h 2705"/>
              <a:gd name="T44" fmla="*/ 4264 w 5469"/>
              <a:gd name="T45" fmla="*/ 2537 h 2705"/>
              <a:gd name="T46" fmla="*/ 4221 w 5469"/>
              <a:gd name="T47" fmla="*/ 2296 h 2705"/>
              <a:gd name="T48" fmla="*/ 4146 w 5469"/>
              <a:gd name="T49" fmla="*/ 2068 h 2705"/>
              <a:gd name="T50" fmla="*/ 4038 w 5469"/>
              <a:gd name="T51" fmla="*/ 1855 h 2705"/>
              <a:gd name="T52" fmla="*/ 3904 w 5469"/>
              <a:gd name="T53" fmla="*/ 1661 h 2705"/>
              <a:gd name="T54" fmla="*/ 3743 w 5469"/>
              <a:gd name="T55" fmla="*/ 1491 h 2705"/>
              <a:gd name="T56" fmla="*/ 3559 w 5469"/>
              <a:gd name="T57" fmla="*/ 1344 h 2705"/>
              <a:gd name="T58" fmla="*/ 3357 w 5469"/>
              <a:gd name="T59" fmla="*/ 1226 h 2705"/>
              <a:gd name="T60" fmla="*/ 3138 w 5469"/>
              <a:gd name="T61" fmla="*/ 1138 h 2705"/>
              <a:gd name="T62" fmla="*/ 2904 w 5469"/>
              <a:gd name="T63" fmla="*/ 1082 h 2705"/>
              <a:gd name="T64" fmla="*/ 2658 w 5469"/>
              <a:gd name="T65" fmla="*/ 1064 h 2705"/>
              <a:gd name="T66" fmla="*/ 2419 w 5469"/>
              <a:gd name="T67" fmla="*/ 1082 h 2705"/>
              <a:gd name="T68" fmla="*/ 2195 w 5469"/>
              <a:gd name="T69" fmla="*/ 1138 h 2705"/>
              <a:gd name="T70" fmla="*/ 1986 w 5469"/>
              <a:gd name="T71" fmla="*/ 1226 h 2705"/>
              <a:gd name="T72" fmla="*/ 1797 w 5469"/>
              <a:gd name="T73" fmla="*/ 1344 h 2705"/>
              <a:gd name="T74" fmla="*/ 1630 w 5469"/>
              <a:gd name="T75" fmla="*/ 1491 h 2705"/>
              <a:gd name="T76" fmla="*/ 1482 w 5469"/>
              <a:gd name="T77" fmla="*/ 1661 h 2705"/>
              <a:gd name="T78" fmla="*/ 1360 w 5469"/>
              <a:gd name="T79" fmla="*/ 1855 h 2705"/>
              <a:gd name="T80" fmla="*/ 1264 w 5469"/>
              <a:gd name="T81" fmla="*/ 2068 h 2705"/>
              <a:gd name="T82" fmla="*/ 1195 w 5469"/>
              <a:gd name="T83" fmla="*/ 2296 h 2705"/>
              <a:gd name="T84" fmla="*/ 1156 w 5469"/>
              <a:gd name="T85" fmla="*/ 2537 h 2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469" h="2705">
                <a:moveTo>
                  <a:pt x="1148" y="2705"/>
                </a:moveTo>
                <a:lnTo>
                  <a:pt x="0" y="2705"/>
                </a:lnTo>
                <a:lnTo>
                  <a:pt x="2" y="2567"/>
                </a:lnTo>
                <a:lnTo>
                  <a:pt x="12" y="2428"/>
                </a:lnTo>
                <a:lnTo>
                  <a:pt x="29" y="2294"/>
                </a:lnTo>
                <a:lnTo>
                  <a:pt x="53" y="2160"/>
                </a:lnTo>
                <a:lnTo>
                  <a:pt x="83" y="2030"/>
                </a:lnTo>
                <a:lnTo>
                  <a:pt x="118" y="1902"/>
                </a:lnTo>
                <a:lnTo>
                  <a:pt x="161" y="1775"/>
                </a:lnTo>
                <a:lnTo>
                  <a:pt x="209" y="1653"/>
                </a:lnTo>
                <a:lnTo>
                  <a:pt x="262" y="1533"/>
                </a:lnTo>
                <a:lnTo>
                  <a:pt x="321" y="1417"/>
                </a:lnTo>
                <a:lnTo>
                  <a:pt x="386" y="1304"/>
                </a:lnTo>
                <a:lnTo>
                  <a:pt x="455" y="1194"/>
                </a:lnTo>
                <a:lnTo>
                  <a:pt x="527" y="1088"/>
                </a:lnTo>
                <a:lnTo>
                  <a:pt x="608" y="986"/>
                </a:lnTo>
                <a:lnTo>
                  <a:pt x="691" y="888"/>
                </a:lnTo>
                <a:lnTo>
                  <a:pt x="779" y="793"/>
                </a:lnTo>
                <a:lnTo>
                  <a:pt x="872" y="703"/>
                </a:lnTo>
                <a:lnTo>
                  <a:pt x="968" y="619"/>
                </a:lnTo>
                <a:lnTo>
                  <a:pt x="1069" y="537"/>
                </a:lnTo>
                <a:lnTo>
                  <a:pt x="1173" y="463"/>
                </a:lnTo>
                <a:lnTo>
                  <a:pt x="1282" y="391"/>
                </a:lnTo>
                <a:lnTo>
                  <a:pt x="1392" y="327"/>
                </a:lnTo>
                <a:lnTo>
                  <a:pt x="1508" y="267"/>
                </a:lnTo>
                <a:lnTo>
                  <a:pt x="1624" y="212"/>
                </a:lnTo>
                <a:lnTo>
                  <a:pt x="1746" y="164"/>
                </a:lnTo>
                <a:lnTo>
                  <a:pt x="1868" y="120"/>
                </a:lnTo>
                <a:lnTo>
                  <a:pt x="1996" y="84"/>
                </a:lnTo>
                <a:lnTo>
                  <a:pt x="2124" y="54"/>
                </a:lnTo>
                <a:lnTo>
                  <a:pt x="2254" y="30"/>
                </a:lnTo>
                <a:lnTo>
                  <a:pt x="2388" y="12"/>
                </a:lnTo>
                <a:lnTo>
                  <a:pt x="2522" y="2"/>
                </a:lnTo>
                <a:lnTo>
                  <a:pt x="2658" y="0"/>
                </a:lnTo>
                <a:lnTo>
                  <a:pt x="2796" y="2"/>
                </a:lnTo>
                <a:lnTo>
                  <a:pt x="2931" y="12"/>
                </a:lnTo>
                <a:lnTo>
                  <a:pt x="3067" y="30"/>
                </a:lnTo>
                <a:lnTo>
                  <a:pt x="3199" y="54"/>
                </a:lnTo>
                <a:lnTo>
                  <a:pt x="3331" y="84"/>
                </a:lnTo>
                <a:lnTo>
                  <a:pt x="3463" y="120"/>
                </a:lnTo>
                <a:lnTo>
                  <a:pt x="3591" y="164"/>
                </a:lnTo>
                <a:lnTo>
                  <a:pt x="3717" y="212"/>
                </a:lnTo>
                <a:lnTo>
                  <a:pt x="3839" y="267"/>
                </a:lnTo>
                <a:lnTo>
                  <a:pt x="3959" y="327"/>
                </a:lnTo>
                <a:lnTo>
                  <a:pt x="4077" y="391"/>
                </a:lnTo>
                <a:lnTo>
                  <a:pt x="4191" y="463"/>
                </a:lnTo>
                <a:lnTo>
                  <a:pt x="4304" y="537"/>
                </a:lnTo>
                <a:lnTo>
                  <a:pt x="4410" y="619"/>
                </a:lnTo>
                <a:lnTo>
                  <a:pt x="4514" y="703"/>
                </a:lnTo>
                <a:lnTo>
                  <a:pt x="4615" y="793"/>
                </a:lnTo>
                <a:lnTo>
                  <a:pt x="4709" y="888"/>
                </a:lnTo>
                <a:lnTo>
                  <a:pt x="4800" y="986"/>
                </a:lnTo>
                <a:lnTo>
                  <a:pt x="4886" y="1088"/>
                </a:lnTo>
                <a:lnTo>
                  <a:pt x="4967" y="1194"/>
                </a:lnTo>
                <a:lnTo>
                  <a:pt x="5042" y="1304"/>
                </a:lnTo>
                <a:lnTo>
                  <a:pt x="5113" y="1417"/>
                </a:lnTo>
                <a:lnTo>
                  <a:pt x="5178" y="1533"/>
                </a:lnTo>
                <a:lnTo>
                  <a:pt x="5237" y="1653"/>
                </a:lnTo>
                <a:lnTo>
                  <a:pt x="5290" y="1775"/>
                </a:lnTo>
                <a:lnTo>
                  <a:pt x="5335" y="1902"/>
                </a:lnTo>
                <a:lnTo>
                  <a:pt x="5377" y="2030"/>
                </a:lnTo>
                <a:lnTo>
                  <a:pt x="5410" y="2160"/>
                </a:lnTo>
                <a:lnTo>
                  <a:pt x="5436" y="2294"/>
                </a:lnTo>
                <a:lnTo>
                  <a:pt x="5455" y="2428"/>
                </a:lnTo>
                <a:lnTo>
                  <a:pt x="5467" y="2567"/>
                </a:lnTo>
                <a:lnTo>
                  <a:pt x="5469" y="2705"/>
                </a:lnTo>
                <a:lnTo>
                  <a:pt x="4272" y="2705"/>
                </a:lnTo>
                <a:lnTo>
                  <a:pt x="4270" y="2621"/>
                </a:lnTo>
                <a:lnTo>
                  <a:pt x="4264" y="2537"/>
                </a:lnTo>
                <a:lnTo>
                  <a:pt x="4254" y="2455"/>
                </a:lnTo>
                <a:lnTo>
                  <a:pt x="4239" y="2374"/>
                </a:lnTo>
                <a:lnTo>
                  <a:pt x="4221" y="2296"/>
                </a:lnTo>
                <a:lnTo>
                  <a:pt x="4199" y="2218"/>
                </a:lnTo>
                <a:lnTo>
                  <a:pt x="4174" y="2142"/>
                </a:lnTo>
                <a:lnTo>
                  <a:pt x="4146" y="2068"/>
                </a:lnTo>
                <a:lnTo>
                  <a:pt x="4113" y="1994"/>
                </a:lnTo>
                <a:lnTo>
                  <a:pt x="4077" y="1924"/>
                </a:lnTo>
                <a:lnTo>
                  <a:pt x="4038" y="1855"/>
                </a:lnTo>
                <a:lnTo>
                  <a:pt x="3996" y="1787"/>
                </a:lnTo>
                <a:lnTo>
                  <a:pt x="3951" y="1723"/>
                </a:lnTo>
                <a:lnTo>
                  <a:pt x="3904" y="1661"/>
                </a:lnTo>
                <a:lnTo>
                  <a:pt x="3853" y="1603"/>
                </a:lnTo>
                <a:lnTo>
                  <a:pt x="3800" y="1545"/>
                </a:lnTo>
                <a:lnTo>
                  <a:pt x="3743" y="1491"/>
                </a:lnTo>
                <a:lnTo>
                  <a:pt x="3683" y="1439"/>
                </a:lnTo>
                <a:lnTo>
                  <a:pt x="3622" y="1391"/>
                </a:lnTo>
                <a:lnTo>
                  <a:pt x="3559" y="1344"/>
                </a:lnTo>
                <a:lnTo>
                  <a:pt x="3494" y="1302"/>
                </a:lnTo>
                <a:lnTo>
                  <a:pt x="3428" y="1262"/>
                </a:lnTo>
                <a:lnTo>
                  <a:pt x="3357" y="1226"/>
                </a:lnTo>
                <a:lnTo>
                  <a:pt x="3286" y="1192"/>
                </a:lnTo>
                <a:lnTo>
                  <a:pt x="3213" y="1162"/>
                </a:lnTo>
                <a:lnTo>
                  <a:pt x="3138" y="1138"/>
                </a:lnTo>
                <a:lnTo>
                  <a:pt x="3061" y="1114"/>
                </a:lnTo>
                <a:lnTo>
                  <a:pt x="2983" y="1096"/>
                </a:lnTo>
                <a:lnTo>
                  <a:pt x="2904" y="1082"/>
                </a:lnTo>
                <a:lnTo>
                  <a:pt x="2823" y="1072"/>
                </a:lnTo>
                <a:lnTo>
                  <a:pt x="2742" y="1066"/>
                </a:lnTo>
                <a:lnTo>
                  <a:pt x="2658" y="1064"/>
                </a:lnTo>
                <a:lnTo>
                  <a:pt x="2577" y="1066"/>
                </a:lnTo>
                <a:lnTo>
                  <a:pt x="2498" y="1072"/>
                </a:lnTo>
                <a:lnTo>
                  <a:pt x="2419" y="1082"/>
                </a:lnTo>
                <a:lnTo>
                  <a:pt x="2343" y="1096"/>
                </a:lnTo>
                <a:lnTo>
                  <a:pt x="2268" y="1114"/>
                </a:lnTo>
                <a:lnTo>
                  <a:pt x="2195" y="1138"/>
                </a:lnTo>
                <a:lnTo>
                  <a:pt x="2124" y="1162"/>
                </a:lnTo>
                <a:lnTo>
                  <a:pt x="2053" y="1192"/>
                </a:lnTo>
                <a:lnTo>
                  <a:pt x="1986" y="1226"/>
                </a:lnTo>
                <a:lnTo>
                  <a:pt x="1921" y="1262"/>
                </a:lnTo>
                <a:lnTo>
                  <a:pt x="1858" y="1302"/>
                </a:lnTo>
                <a:lnTo>
                  <a:pt x="1797" y="1344"/>
                </a:lnTo>
                <a:lnTo>
                  <a:pt x="1738" y="1391"/>
                </a:lnTo>
                <a:lnTo>
                  <a:pt x="1683" y="1439"/>
                </a:lnTo>
                <a:lnTo>
                  <a:pt x="1630" y="1491"/>
                </a:lnTo>
                <a:lnTo>
                  <a:pt x="1577" y="1545"/>
                </a:lnTo>
                <a:lnTo>
                  <a:pt x="1530" y="1603"/>
                </a:lnTo>
                <a:lnTo>
                  <a:pt x="1482" y="1661"/>
                </a:lnTo>
                <a:lnTo>
                  <a:pt x="1439" y="1723"/>
                </a:lnTo>
                <a:lnTo>
                  <a:pt x="1398" y="1787"/>
                </a:lnTo>
                <a:lnTo>
                  <a:pt x="1360" y="1855"/>
                </a:lnTo>
                <a:lnTo>
                  <a:pt x="1325" y="1924"/>
                </a:lnTo>
                <a:lnTo>
                  <a:pt x="1293" y="1994"/>
                </a:lnTo>
                <a:lnTo>
                  <a:pt x="1264" y="2068"/>
                </a:lnTo>
                <a:lnTo>
                  <a:pt x="1238" y="2142"/>
                </a:lnTo>
                <a:lnTo>
                  <a:pt x="1215" y="2218"/>
                </a:lnTo>
                <a:lnTo>
                  <a:pt x="1195" y="2296"/>
                </a:lnTo>
                <a:lnTo>
                  <a:pt x="1179" y="2374"/>
                </a:lnTo>
                <a:lnTo>
                  <a:pt x="1165" y="2455"/>
                </a:lnTo>
                <a:lnTo>
                  <a:pt x="1156" y="2537"/>
                </a:lnTo>
                <a:lnTo>
                  <a:pt x="1150" y="2621"/>
                </a:lnTo>
                <a:lnTo>
                  <a:pt x="1148" y="2705"/>
                </a:lnTo>
                <a:close/>
              </a:path>
            </a:pathLst>
          </a:custGeom>
          <a:solidFill>
            <a:schemeClr val="accent2">
              <a:lumMod val="50000"/>
            </a:schemeClr>
          </a:solidFill>
          <a:ln w="9525">
            <a:solidFill>
              <a:srgbClr val="000000"/>
            </a:solidFill>
            <a:round/>
            <a:headEnd/>
            <a:tailEnd/>
          </a:ln>
        </p:spPr>
        <p:txBody>
          <a:bodyPr/>
          <a:lstStyle/>
          <a:p>
            <a:endParaRPr lang="en-US"/>
          </a:p>
        </p:txBody>
      </p:sp>
      <p:sp>
        <p:nvSpPr>
          <p:cNvPr id="16" name="Rectangle 10"/>
          <p:cNvSpPr>
            <a:spLocks noChangeArrowheads="1"/>
          </p:cNvSpPr>
          <p:nvPr/>
        </p:nvSpPr>
        <p:spPr bwMode="auto">
          <a:xfrm>
            <a:off x="567898" y="5858931"/>
            <a:ext cx="1095172" cy="33855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33CC33"/>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r>
              <a:rPr lang="el-GR" sz="1600" dirty="0">
                <a:solidFill>
                  <a:srgbClr val="FFFF00"/>
                </a:solidFill>
                <a:cs typeface="Arial" charset="0"/>
              </a:rPr>
              <a:t>Γονιδίωμα</a:t>
            </a:r>
            <a:endParaRPr lang="en-US" sz="1600" dirty="0">
              <a:solidFill>
                <a:srgbClr val="FFFF00"/>
              </a:solidFill>
              <a:cs typeface="Arial" charset="0"/>
            </a:endParaRPr>
          </a:p>
        </p:txBody>
      </p:sp>
      <p:sp>
        <p:nvSpPr>
          <p:cNvPr id="17" name="Text Box 3"/>
          <p:cNvSpPr txBox="1">
            <a:spLocks noChangeArrowheads="1"/>
          </p:cNvSpPr>
          <p:nvPr/>
        </p:nvSpPr>
        <p:spPr bwMode="blackWhite">
          <a:xfrm>
            <a:off x="735863" y="4169841"/>
            <a:ext cx="1589297" cy="8309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r>
              <a:rPr lang="el-GR" sz="1600" dirty="0">
                <a:solidFill>
                  <a:schemeClr val="accent3"/>
                </a:solidFill>
                <a:cs typeface="Arial" charset="0"/>
              </a:rPr>
              <a:t>Παράγοντες </a:t>
            </a:r>
          </a:p>
          <a:p>
            <a:pPr algn="ctr" eaLnBrk="0" hangingPunct="0"/>
            <a:r>
              <a:rPr lang="el-GR" sz="1600" dirty="0">
                <a:solidFill>
                  <a:schemeClr val="accent3"/>
                </a:solidFill>
                <a:cs typeface="Arial" charset="0"/>
              </a:rPr>
              <a:t>καρδιαγγειακού</a:t>
            </a:r>
          </a:p>
          <a:p>
            <a:pPr algn="ctr" eaLnBrk="0" hangingPunct="0"/>
            <a:r>
              <a:rPr lang="el-GR" sz="1600" dirty="0">
                <a:solidFill>
                  <a:schemeClr val="accent3"/>
                </a:solidFill>
                <a:cs typeface="Arial" charset="0"/>
              </a:rPr>
              <a:t>κινδύνου</a:t>
            </a:r>
            <a:endParaRPr lang="en-US" sz="1600" dirty="0">
              <a:solidFill>
                <a:schemeClr val="accent3"/>
              </a:solidFill>
              <a:cs typeface="Arial" charset="0"/>
            </a:endParaRPr>
          </a:p>
        </p:txBody>
      </p:sp>
      <p:sp>
        <p:nvSpPr>
          <p:cNvPr id="18" name="Text Box 3"/>
          <p:cNvSpPr txBox="1">
            <a:spLocks noChangeArrowheads="1"/>
          </p:cNvSpPr>
          <p:nvPr/>
        </p:nvSpPr>
        <p:spPr bwMode="blackWhite">
          <a:xfrm>
            <a:off x="2041204" y="2696644"/>
            <a:ext cx="2195934" cy="132343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r>
              <a:rPr lang="el-GR" sz="1600" dirty="0">
                <a:solidFill>
                  <a:schemeClr val="bg1"/>
                </a:solidFill>
                <a:cs typeface="Arial" charset="0"/>
              </a:rPr>
              <a:t>Υποκλινική (προκλινική)</a:t>
            </a:r>
          </a:p>
          <a:p>
            <a:pPr algn="ctr" eaLnBrk="0" hangingPunct="0"/>
            <a:r>
              <a:rPr lang="el-GR" sz="1600" dirty="0">
                <a:solidFill>
                  <a:schemeClr val="bg1"/>
                </a:solidFill>
                <a:cs typeface="Arial" charset="0"/>
              </a:rPr>
              <a:t>δυσλειτουργία &amp;</a:t>
            </a:r>
          </a:p>
          <a:p>
            <a:pPr algn="ctr" eaLnBrk="0" hangingPunct="0"/>
            <a:r>
              <a:rPr lang="el-GR" sz="1600" dirty="0">
                <a:solidFill>
                  <a:schemeClr val="bg1"/>
                </a:solidFill>
                <a:cs typeface="Arial" charset="0"/>
              </a:rPr>
              <a:t>«βλάβη»</a:t>
            </a:r>
          </a:p>
          <a:p>
            <a:pPr algn="ctr" eaLnBrk="0" hangingPunct="0"/>
            <a:r>
              <a:rPr lang="el-GR" sz="1600" dirty="0">
                <a:solidFill>
                  <a:schemeClr val="bg1"/>
                </a:solidFill>
                <a:cs typeface="Arial" charset="0"/>
              </a:rPr>
              <a:t>καρδιαγγειακή</a:t>
            </a:r>
          </a:p>
          <a:p>
            <a:pPr algn="ctr" eaLnBrk="0" hangingPunct="0"/>
            <a:endParaRPr lang="en-US" sz="1600" dirty="0">
              <a:solidFill>
                <a:schemeClr val="bg1"/>
              </a:solidFill>
              <a:cs typeface="Arial" charset="0"/>
            </a:endParaRPr>
          </a:p>
        </p:txBody>
      </p:sp>
      <p:sp>
        <p:nvSpPr>
          <p:cNvPr id="21" name="Rectangle 10"/>
          <p:cNvSpPr>
            <a:spLocks noChangeArrowheads="1"/>
          </p:cNvSpPr>
          <p:nvPr/>
        </p:nvSpPr>
        <p:spPr bwMode="auto">
          <a:xfrm>
            <a:off x="7575078" y="5858931"/>
            <a:ext cx="941283" cy="33855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33CC33"/>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r>
              <a:rPr lang="el-GR" sz="1600" dirty="0">
                <a:solidFill>
                  <a:schemeClr val="bg1"/>
                </a:solidFill>
                <a:cs typeface="Arial" charset="0"/>
              </a:rPr>
              <a:t>Θάνατος</a:t>
            </a:r>
            <a:endParaRPr lang="en-US" sz="1600" dirty="0">
              <a:solidFill>
                <a:schemeClr val="bg1"/>
              </a:solidFill>
              <a:cs typeface="Arial" charset="0"/>
            </a:endParaRPr>
          </a:p>
        </p:txBody>
      </p:sp>
      <p:sp>
        <p:nvSpPr>
          <p:cNvPr id="23" name="TextBox 22"/>
          <p:cNvSpPr txBox="1"/>
          <p:nvPr/>
        </p:nvSpPr>
        <p:spPr>
          <a:xfrm>
            <a:off x="7151552" y="1612624"/>
            <a:ext cx="1663072" cy="830997"/>
          </a:xfrm>
          <a:prstGeom prst="rect">
            <a:avLst/>
          </a:prstGeom>
          <a:noFill/>
          <a:ln w="25400">
            <a:noFill/>
          </a:ln>
        </p:spPr>
        <p:txBody>
          <a:bodyPr wrap="square" rtlCol="0">
            <a:spAutoFit/>
          </a:bodyPr>
          <a:lstStyle/>
          <a:p>
            <a:r>
              <a:rPr lang="el-GR" sz="1600" dirty="0">
                <a:solidFill>
                  <a:schemeClr val="tx2">
                    <a:lumMod val="75000"/>
                  </a:schemeClr>
                </a:solidFill>
              </a:rPr>
              <a:t>Ηλικία</a:t>
            </a:r>
          </a:p>
          <a:p>
            <a:r>
              <a:rPr lang="el-GR" sz="1600" dirty="0">
                <a:solidFill>
                  <a:schemeClr val="tx2">
                    <a:lumMod val="75000"/>
                  </a:schemeClr>
                </a:solidFill>
              </a:rPr>
              <a:t>Φύλο</a:t>
            </a:r>
          </a:p>
          <a:p>
            <a:r>
              <a:rPr lang="el-GR" sz="1600" dirty="0">
                <a:solidFill>
                  <a:schemeClr val="tx2">
                    <a:lumMod val="75000"/>
                  </a:schemeClr>
                </a:solidFill>
              </a:rPr>
              <a:t>ΤΒ </a:t>
            </a:r>
            <a:endParaRPr lang="en-US" sz="1600" dirty="0">
              <a:solidFill>
                <a:schemeClr val="tx2">
                  <a:lumMod val="75000"/>
                </a:schemeClr>
              </a:solidFill>
            </a:endParaRPr>
          </a:p>
        </p:txBody>
      </p:sp>
      <p:sp>
        <p:nvSpPr>
          <p:cNvPr id="25" name="TextBox 24"/>
          <p:cNvSpPr txBox="1"/>
          <p:nvPr/>
        </p:nvSpPr>
        <p:spPr>
          <a:xfrm>
            <a:off x="3462979" y="4492848"/>
            <a:ext cx="3082895" cy="2846933"/>
          </a:xfrm>
          <a:prstGeom prst="rect">
            <a:avLst/>
          </a:prstGeom>
          <a:noFill/>
          <a:ln w="25400">
            <a:noFill/>
          </a:ln>
        </p:spPr>
        <p:txBody>
          <a:bodyPr wrap="none" rtlCol="0">
            <a:spAutoFit/>
          </a:bodyPr>
          <a:lstStyle/>
          <a:p>
            <a:r>
              <a:rPr lang="el-GR" sz="2200" dirty="0">
                <a:solidFill>
                  <a:schemeClr val="tx2">
                    <a:lumMod val="75000"/>
                  </a:schemeClr>
                </a:solidFill>
              </a:rPr>
              <a:t>Τροποποιήσιμοι</a:t>
            </a:r>
          </a:p>
          <a:p>
            <a:r>
              <a:rPr lang="el-GR" sz="2200" dirty="0">
                <a:solidFill>
                  <a:schemeClr val="tx2">
                    <a:lumMod val="75000"/>
                  </a:schemeClr>
                </a:solidFill>
              </a:rPr>
              <a:t>βιοδείκτες (ΤΒ)</a:t>
            </a:r>
          </a:p>
          <a:p>
            <a:endParaRPr lang="el-GR" sz="1200" dirty="0">
              <a:solidFill>
                <a:schemeClr val="tx2">
                  <a:lumMod val="75000"/>
                </a:schemeClr>
              </a:solidFill>
            </a:endParaRPr>
          </a:p>
          <a:p>
            <a:pPr marL="342900" indent="-342900">
              <a:buFont typeface="Arial"/>
              <a:buChar char="•"/>
            </a:pPr>
            <a:r>
              <a:rPr lang="el-GR" sz="1300" b="1" dirty="0">
                <a:solidFill>
                  <a:schemeClr val="tx2">
                    <a:lumMod val="75000"/>
                  </a:schemeClr>
                </a:solidFill>
              </a:rPr>
              <a:t>Αιμοδυναμικοί </a:t>
            </a:r>
            <a:r>
              <a:rPr lang="el-GR" sz="1100" b="1" dirty="0">
                <a:solidFill>
                  <a:schemeClr val="tx2">
                    <a:lumMod val="75000"/>
                  </a:schemeClr>
                </a:solidFill>
              </a:rPr>
              <a:t>(π.χ. αρτ. πίεσης)</a:t>
            </a:r>
          </a:p>
          <a:p>
            <a:pPr marL="342900" indent="-342900">
              <a:buFont typeface="Arial"/>
              <a:buChar char="•"/>
            </a:pPr>
            <a:r>
              <a:rPr lang="el-GR" sz="1300" b="1" dirty="0">
                <a:solidFill>
                  <a:schemeClr val="tx2">
                    <a:lumMod val="75000"/>
                  </a:schemeClr>
                </a:solidFill>
              </a:rPr>
              <a:t>Μεταβολικοί   </a:t>
            </a:r>
            <a:r>
              <a:rPr lang="el-GR" sz="1100" b="1" dirty="0">
                <a:solidFill>
                  <a:schemeClr val="tx2">
                    <a:lumMod val="75000"/>
                  </a:schemeClr>
                </a:solidFill>
              </a:rPr>
              <a:t>(π.χ. γλυκόζη, λιπίδια)</a:t>
            </a:r>
          </a:p>
          <a:p>
            <a:pPr marL="342900" indent="-342900">
              <a:buFont typeface="Arial"/>
              <a:buChar char="•"/>
            </a:pPr>
            <a:r>
              <a:rPr lang="el-GR" sz="1300" b="1" dirty="0">
                <a:solidFill>
                  <a:schemeClr val="tx2">
                    <a:lumMod val="75000"/>
                  </a:schemeClr>
                </a:solidFill>
              </a:rPr>
              <a:t>Καπνίσματος</a:t>
            </a:r>
          </a:p>
          <a:p>
            <a:pPr marL="342900" indent="-342900">
              <a:buFont typeface="Arial"/>
              <a:buChar char="•"/>
            </a:pPr>
            <a:r>
              <a:rPr lang="el-GR" sz="1300" dirty="0">
                <a:solidFill>
                  <a:schemeClr val="tx2">
                    <a:lumMod val="75000"/>
                  </a:schemeClr>
                </a:solidFill>
              </a:rPr>
              <a:t>Καθιστικής ζωής</a:t>
            </a:r>
          </a:p>
          <a:p>
            <a:pPr marL="342900" indent="-342900">
              <a:buFont typeface="Arial"/>
              <a:buChar char="•"/>
            </a:pPr>
            <a:r>
              <a:rPr lang="el-GR" sz="1300" dirty="0">
                <a:solidFill>
                  <a:schemeClr val="tx2">
                    <a:lumMod val="75000"/>
                  </a:schemeClr>
                </a:solidFill>
              </a:rPr>
              <a:t>Παχυσαρκίας</a:t>
            </a:r>
          </a:p>
          <a:p>
            <a:pPr marL="342900" indent="-342900">
              <a:buFont typeface="Arial"/>
              <a:buChar char="•"/>
            </a:pPr>
            <a:r>
              <a:rPr lang="el-GR" sz="1300" dirty="0">
                <a:solidFill>
                  <a:schemeClr val="tx2">
                    <a:lumMod val="75000"/>
                  </a:schemeClr>
                </a:solidFill>
              </a:rPr>
              <a:t>Στρες - συμπεριφοράς</a:t>
            </a:r>
          </a:p>
          <a:p>
            <a:pPr marL="342900" indent="-342900">
              <a:buFont typeface="Arial"/>
              <a:buChar char="•"/>
            </a:pPr>
            <a:r>
              <a:rPr lang="el-GR" sz="1300" dirty="0">
                <a:solidFill>
                  <a:schemeClr val="tx2">
                    <a:lumMod val="75000"/>
                  </a:schemeClr>
                </a:solidFill>
              </a:rPr>
              <a:t>Φλεγμονής - αυτοανοσίας - λοίμωξης</a:t>
            </a:r>
          </a:p>
          <a:p>
            <a:pPr marL="285750" indent="-285750">
              <a:buFont typeface="Arial"/>
              <a:buChar char="•"/>
            </a:pPr>
            <a:endParaRPr lang="el-GR" sz="1600" dirty="0">
              <a:solidFill>
                <a:schemeClr val="tx2">
                  <a:lumMod val="75000"/>
                </a:schemeClr>
              </a:solidFill>
            </a:endParaRPr>
          </a:p>
          <a:p>
            <a:endParaRPr lang="en-US" sz="1600" dirty="0">
              <a:solidFill>
                <a:schemeClr val="tx2">
                  <a:lumMod val="75000"/>
                </a:schemeClr>
              </a:solidFill>
            </a:endParaRPr>
          </a:p>
        </p:txBody>
      </p:sp>
      <p:sp>
        <p:nvSpPr>
          <p:cNvPr id="26" name="Text Box 6"/>
          <p:cNvSpPr txBox="1">
            <a:spLocks noChangeArrowheads="1"/>
          </p:cNvSpPr>
          <p:nvPr/>
        </p:nvSpPr>
        <p:spPr bwMode="blackWhite">
          <a:xfrm>
            <a:off x="5093206" y="2628912"/>
            <a:ext cx="1795884" cy="132343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r>
              <a:rPr lang="el-GR" sz="1600" dirty="0">
                <a:solidFill>
                  <a:schemeClr val="bg1"/>
                </a:solidFill>
                <a:cs typeface="Arial" charset="0"/>
              </a:rPr>
              <a:t>Εκδήλωση</a:t>
            </a:r>
          </a:p>
          <a:p>
            <a:pPr algn="ctr" eaLnBrk="0" hangingPunct="0"/>
            <a:r>
              <a:rPr lang="el-GR" sz="1600" dirty="0">
                <a:solidFill>
                  <a:schemeClr val="bg1"/>
                </a:solidFill>
                <a:cs typeface="Arial" charset="0"/>
              </a:rPr>
              <a:t>(αντιρροπούμενης)</a:t>
            </a:r>
          </a:p>
          <a:p>
            <a:pPr algn="ctr" eaLnBrk="0" hangingPunct="0"/>
            <a:r>
              <a:rPr lang="el-GR" sz="1600" dirty="0">
                <a:solidFill>
                  <a:schemeClr val="bg1"/>
                </a:solidFill>
                <a:cs typeface="Arial" charset="0"/>
              </a:rPr>
              <a:t> καρδιαγγειακής </a:t>
            </a:r>
          </a:p>
          <a:p>
            <a:pPr algn="ctr" eaLnBrk="0" hangingPunct="0"/>
            <a:r>
              <a:rPr lang="el-GR" sz="1600" dirty="0">
                <a:solidFill>
                  <a:schemeClr val="bg1"/>
                </a:solidFill>
                <a:cs typeface="Arial" charset="0"/>
              </a:rPr>
              <a:t>νόσου -</a:t>
            </a:r>
          </a:p>
          <a:p>
            <a:pPr algn="ctr" eaLnBrk="0" hangingPunct="0"/>
            <a:r>
              <a:rPr lang="el-GR" sz="1600" dirty="0">
                <a:solidFill>
                  <a:schemeClr val="bg1"/>
                </a:solidFill>
                <a:cs typeface="Arial" charset="0"/>
              </a:rPr>
              <a:t> συνδρόμου</a:t>
            </a:r>
            <a:endParaRPr lang="en-US" sz="1600" dirty="0">
              <a:solidFill>
                <a:schemeClr val="bg1"/>
              </a:solidFill>
              <a:cs typeface="Arial" charset="0"/>
            </a:endParaRPr>
          </a:p>
        </p:txBody>
      </p:sp>
      <p:sp>
        <p:nvSpPr>
          <p:cNvPr id="27" name="Rectangle 26"/>
          <p:cNvSpPr/>
          <p:nvPr/>
        </p:nvSpPr>
        <p:spPr>
          <a:xfrm>
            <a:off x="7938085" y="1700054"/>
            <a:ext cx="876539" cy="184726"/>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7938085" y="1943401"/>
            <a:ext cx="876539" cy="203199"/>
          </a:xfrm>
          <a:prstGeom prst="rect">
            <a:avLst/>
          </a:prstGeom>
          <a:gradFill flip="none" rotWithShape="1">
            <a:gsLst>
              <a:gs pos="57000">
                <a:schemeClr val="accent3"/>
              </a:gs>
              <a:gs pos="0">
                <a:srgbClr val="FFFFFF"/>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Block Arc 28"/>
          <p:cNvSpPr/>
          <p:nvPr/>
        </p:nvSpPr>
        <p:spPr>
          <a:xfrm>
            <a:off x="2163693" y="3748463"/>
            <a:ext cx="4719104" cy="4887538"/>
          </a:xfrm>
          <a:prstGeom prst="blockArc">
            <a:avLst>
              <a:gd name="adj1" fmla="val 10707240"/>
              <a:gd name="adj2" fmla="val 5688"/>
              <a:gd name="adj3" fmla="val 3941"/>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1" name="Block Arc 30"/>
          <p:cNvSpPr/>
          <p:nvPr/>
        </p:nvSpPr>
        <p:spPr>
          <a:xfrm>
            <a:off x="2502959" y="4027863"/>
            <a:ext cx="4050241" cy="4354137"/>
          </a:xfrm>
          <a:prstGeom prst="blockArc">
            <a:avLst>
              <a:gd name="adj1" fmla="val 10747627"/>
              <a:gd name="adj2" fmla="val 21560843"/>
              <a:gd name="adj3" fmla="val 5113"/>
            </a:avLst>
          </a:prstGeom>
          <a:gradFill flip="none" rotWithShape="1">
            <a:gsLst>
              <a:gs pos="64000">
                <a:schemeClr val="accent3"/>
              </a:gs>
              <a:gs pos="0">
                <a:srgbClr val="FFFFFF"/>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4" name="Block Arc 23"/>
          <p:cNvSpPr/>
          <p:nvPr/>
        </p:nvSpPr>
        <p:spPr>
          <a:xfrm>
            <a:off x="-76202" y="1756108"/>
            <a:ext cx="9144002" cy="8911892"/>
          </a:xfrm>
          <a:prstGeom prst="blockArc">
            <a:avLst>
              <a:gd name="adj1" fmla="val 10707240"/>
              <a:gd name="adj2" fmla="val 88420"/>
              <a:gd name="adj3" fmla="val 3925"/>
            </a:avLst>
          </a:prstGeom>
          <a:solidFill>
            <a:schemeClr val="accent3">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0" name="Rectangle 29"/>
          <p:cNvSpPr/>
          <p:nvPr/>
        </p:nvSpPr>
        <p:spPr>
          <a:xfrm>
            <a:off x="5347206" y="4961467"/>
            <a:ext cx="469394" cy="203199"/>
          </a:xfrm>
          <a:prstGeom prst="rect">
            <a:avLst/>
          </a:prstGeom>
          <a:solidFill>
            <a:schemeClr val="accent3">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7938085" y="2197401"/>
            <a:ext cx="876539" cy="203199"/>
          </a:xfrm>
          <a:prstGeom prst="rect">
            <a:avLst/>
          </a:prstGeom>
          <a:solidFill>
            <a:schemeClr val="accent3">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 Box 6"/>
          <p:cNvSpPr txBox="1">
            <a:spLocks noChangeArrowheads="1"/>
          </p:cNvSpPr>
          <p:nvPr/>
        </p:nvSpPr>
        <p:spPr bwMode="blackWhite">
          <a:xfrm>
            <a:off x="6648692" y="4020083"/>
            <a:ext cx="1919215" cy="132343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r>
              <a:rPr lang="el-GR" sz="1600" dirty="0">
                <a:solidFill>
                  <a:schemeClr val="bg1"/>
                </a:solidFill>
                <a:cs typeface="Arial" charset="0"/>
              </a:rPr>
              <a:t>Υποτροπή ή </a:t>
            </a:r>
          </a:p>
          <a:p>
            <a:pPr algn="ctr" eaLnBrk="0" hangingPunct="0"/>
            <a:r>
              <a:rPr lang="el-GR" sz="1600" dirty="0">
                <a:solidFill>
                  <a:schemeClr val="bg1"/>
                </a:solidFill>
                <a:cs typeface="Arial" charset="0"/>
              </a:rPr>
              <a:t>μη-αντιρροπούμενη</a:t>
            </a:r>
          </a:p>
          <a:p>
            <a:pPr algn="ctr" eaLnBrk="0" hangingPunct="0"/>
            <a:r>
              <a:rPr lang="el-GR" sz="1600" dirty="0">
                <a:solidFill>
                  <a:schemeClr val="bg1"/>
                </a:solidFill>
                <a:cs typeface="Arial" charset="0"/>
              </a:rPr>
              <a:t>(ανεπάρκεια)</a:t>
            </a:r>
          </a:p>
          <a:p>
            <a:pPr algn="ctr" eaLnBrk="0" hangingPunct="0"/>
            <a:r>
              <a:rPr lang="el-GR" sz="1600" dirty="0">
                <a:solidFill>
                  <a:schemeClr val="bg1"/>
                </a:solidFill>
                <a:cs typeface="Arial" charset="0"/>
              </a:rPr>
              <a:t>καρδιαγγειακής</a:t>
            </a:r>
          </a:p>
          <a:p>
            <a:pPr algn="ctr" eaLnBrk="0" hangingPunct="0"/>
            <a:r>
              <a:rPr lang="el-GR" sz="1600" dirty="0">
                <a:solidFill>
                  <a:schemeClr val="bg1"/>
                </a:solidFill>
                <a:cs typeface="Arial" charset="0"/>
              </a:rPr>
              <a:t>νόσος</a:t>
            </a:r>
          </a:p>
        </p:txBody>
      </p:sp>
      <p:sp>
        <p:nvSpPr>
          <p:cNvPr id="33" name="Text Box 6"/>
          <p:cNvSpPr txBox="1">
            <a:spLocks noChangeArrowheads="1"/>
          </p:cNvSpPr>
          <p:nvPr/>
        </p:nvSpPr>
        <p:spPr bwMode="blackWhite">
          <a:xfrm>
            <a:off x="3180458" y="1820746"/>
            <a:ext cx="2591274" cy="3385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r>
              <a:rPr lang="el-GR" sz="1600" dirty="0">
                <a:solidFill>
                  <a:srgbClr val="FFFF00"/>
                </a:solidFill>
                <a:cs typeface="Arial" charset="0"/>
              </a:rPr>
              <a:t>Μίκρο &amp; μάκρο-περιβάλλον</a:t>
            </a:r>
          </a:p>
        </p:txBody>
      </p:sp>
      <p:sp>
        <p:nvSpPr>
          <p:cNvPr id="2" name="TextBox 1">
            <a:extLst>
              <a:ext uri="{FF2B5EF4-FFF2-40B4-BE49-F238E27FC236}">
                <a16:creationId xmlns:a16="http://schemas.microsoft.com/office/drawing/2014/main" id="{CE2E6841-3D7F-F1BC-C5BC-FF28B09DDCE9}"/>
              </a:ext>
            </a:extLst>
          </p:cNvPr>
          <p:cNvSpPr txBox="1"/>
          <p:nvPr/>
        </p:nvSpPr>
        <p:spPr>
          <a:xfrm>
            <a:off x="237412" y="21014"/>
            <a:ext cx="4267200" cy="584776"/>
          </a:xfrm>
          <a:prstGeom prst="rect">
            <a:avLst/>
          </a:prstGeom>
          <a:noFill/>
        </p:spPr>
        <p:txBody>
          <a:bodyPr wrap="square" rtlCol="0">
            <a:spAutoFit/>
          </a:bodyPr>
          <a:lstStyle/>
          <a:p>
            <a:pPr algn="r"/>
            <a:r>
              <a:rPr lang="el-GR" sz="1600" b="1" dirty="0">
                <a:solidFill>
                  <a:schemeClr val="tx2">
                    <a:lumMod val="75000"/>
                  </a:schemeClr>
                </a:solidFill>
              </a:rPr>
              <a:t>Μονάδα Καρδιαγγειακής Πρόληψης &amp; Έρευνας </a:t>
            </a:r>
            <a:endParaRPr lang="en-US" sz="1600" b="1" dirty="0">
              <a:solidFill>
                <a:schemeClr val="tx2">
                  <a:lumMod val="75000"/>
                </a:schemeClr>
              </a:solidFill>
            </a:endParaRPr>
          </a:p>
          <a:p>
            <a:pPr algn="r"/>
            <a:r>
              <a:rPr lang="el-GR" sz="1600" dirty="0">
                <a:solidFill>
                  <a:schemeClr val="tx2">
                    <a:lumMod val="75000"/>
                  </a:schemeClr>
                </a:solidFill>
              </a:rPr>
              <a:t>Τμήμα Παθολογικής Φυσιολογίας </a:t>
            </a:r>
            <a:endParaRPr lang="en-US" sz="1600" dirty="0">
              <a:solidFill>
                <a:schemeClr val="tx2">
                  <a:lumMod val="75000"/>
                </a:schemeClr>
              </a:solidFill>
            </a:endParaRPr>
          </a:p>
        </p:txBody>
      </p:sp>
    </p:spTree>
    <p:extLst>
      <p:ext uri="{BB962C8B-B14F-4D97-AF65-F5344CB8AC3E}">
        <p14:creationId xmlns:p14="http://schemas.microsoft.com/office/powerpoint/2010/main" val="11391430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58533" y="5063067"/>
            <a:ext cx="184666" cy="369332"/>
          </a:xfrm>
          <a:prstGeom prst="rect">
            <a:avLst/>
          </a:prstGeom>
          <a:noFill/>
        </p:spPr>
        <p:txBody>
          <a:bodyPr wrap="none" rtlCol="0">
            <a:spAutoFit/>
          </a:bodyPr>
          <a:lstStyle/>
          <a:p>
            <a:endParaRPr lang="en-US" dirty="0"/>
          </a:p>
        </p:txBody>
      </p:sp>
      <p:sp>
        <p:nvSpPr>
          <p:cNvPr id="8" name="TextBox 7"/>
          <p:cNvSpPr txBox="1"/>
          <p:nvPr/>
        </p:nvSpPr>
        <p:spPr>
          <a:xfrm>
            <a:off x="4551246" y="3428"/>
            <a:ext cx="4151196" cy="584776"/>
          </a:xfrm>
          <a:prstGeom prst="rect">
            <a:avLst/>
          </a:prstGeom>
          <a:noFill/>
        </p:spPr>
        <p:txBody>
          <a:bodyPr wrap="none" rtlCol="0">
            <a:spAutoFit/>
          </a:bodyPr>
          <a:lstStyle/>
          <a:p>
            <a:r>
              <a:rPr lang="el-GR" sz="1600" dirty="0">
                <a:solidFill>
                  <a:schemeClr val="tx2">
                    <a:lumMod val="75000"/>
                  </a:schemeClr>
                </a:solidFill>
              </a:rPr>
              <a:t>Ιατρική Σχολή</a:t>
            </a:r>
            <a:r>
              <a:rPr lang="en-US" sz="1600" dirty="0">
                <a:solidFill>
                  <a:schemeClr val="tx2">
                    <a:lumMod val="75000"/>
                  </a:schemeClr>
                </a:solidFill>
              </a:rPr>
              <a:t> </a:t>
            </a:r>
          </a:p>
          <a:p>
            <a:r>
              <a:rPr lang="el-GR" sz="1600" dirty="0">
                <a:solidFill>
                  <a:schemeClr val="tx2">
                    <a:lumMod val="75000"/>
                  </a:schemeClr>
                </a:solidFill>
              </a:rPr>
              <a:t>Εθνικό &amp; Καποδιστριακό Πανεπιστήμιο Αθήνας</a:t>
            </a:r>
            <a:endParaRPr lang="en-US" sz="1600" dirty="0">
              <a:solidFill>
                <a:schemeClr val="tx2">
                  <a:lumMod val="75000"/>
                </a:schemeClr>
              </a:solidFill>
            </a:endParaRPr>
          </a:p>
        </p:txBody>
      </p:sp>
      <p:sp>
        <p:nvSpPr>
          <p:cNvPr id="7" name="TextBox 6"/>
          <p:cNvSpPr txBox="1"/>
          <p:nvPr/>
        </p:nvSpPr>
        <p:spPr>
          <a:xfrm>
            <a:off x="2929467" y="4961467"/>
            <a:ext cx="184666" cy="369332"/>
          </a:xfrm>
          <a:prstGeom prst="rect">
            <a:avLst/>
          </a:prstGeom>
          <a:noFill/>
        </p:spPr>
        <p:txBody>
          <a:bodyPr wrap="none" rtlCol="0">
            <a:spAutoFit/>
          </a:bodyPr>
          <a:lstStyle/>
          <a:p>
            <a:endParaRPr lang="en-US" dirty="0"/>
          </a:p>
        </p:txBody>
      </p:sp>
      <p:sp>
        <p:nvSpPr>
          <p:cNvPr id="9" name="TextBox 8"/>
          <p:cNvSpPr txBox="1"/>
          <p:nvPr/>
        </p:nvSpPr>
        <p:spPr>
          <a:xfrm>
            <a:off x="2506133" y="4826000"/>
            <a:ext cx="184666" cy="369332"/>
          </a:xfrm>
          <a:prstGeom prst="rect">
            <a:avLst/>
          </a:prstGeom>
          <a:noFill/>
        </p:spPr>
        <p:txBody>
          <a:bodyPr wrap="none" rtlCol="0">
            <a:spAutoFit/>
          </a:bodyPr>
          <a:lstStyle/>
          <a:p>
            <a:endParaRPr lang="en-US" dirty="0"/>
          </a:p>
        </p:txBody>
      </p:sp>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3" name="Picture 12"/>
          <p:cNvPicPr/>
          <p:nvPr/>
        </p:nvPicPr>
        <p:blipFill>
          <a:blip r:embed="rId2">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3" name="TextBox 2"/>
          <p:cNvSpPr txBox="1"/>
          <p:nvPr/>
        </p:nvSpPr>
        <p:spPr>
          <a:xfrm>
            <a:off x="3094165" y="4039482"/>
            <a:ext cx="184666" cy="369332"/>
          </a:xfrm>
          <a:prstGeom prst="rect">
            <a:avLst/>
          </a:prstGeom>
          <a:noFill/>
        </p:spPr>
        <p:txBody>
          <a:bodyPr wrap="none" rtlCol="0">
            <a:spAutoFit/>
          </a:bodyPr>
          <a:lstStyle/>
          <a:p>
            <a:endParaRPr lang="en-US" dirty="0"/>
          </a:p>
        </p:txBody>
      </p:sp>
      <p:sp>
        <p:nvSpPr>
          <p:cNvPr id="14" name="TextBox 13"/>
          <p:cNvSpPr txBox="1"/>
          <p:nvPr/>
        </p:nvSpPr>
        <p:spPr>
          <a:xfrm>
            <a:off x="2877979" y="3998952"/>
            <a:ext cx="184666" cy="369332"/>
          </a:xfrm>
          <a:prstGeom prst="rect">
            <a:avLst/>
          </a:prstGeom>
          <a:noFill/>
        </p:spPr>
        <p:txBody>
          <a:bodyPr wrap="none" rtlCol="0">
            <a:spAutoFit/>
          </a:bodyPr>
          <a:lstStyle/>
          <a:p>
            <a:endParaRPr lang="en-US" dirty="0"/>
          </a:p>
        </p:txBody>
      </p:sp>
      <p:sp>
        <p:nvSpPr>
          <p:cNvPr id="6" name="TextBox 5"/>
          <p:cNvSpPr txBox="1"/>
          <p:nvPr/>
        </p:nvSpPr>
        <p:spPr>
          <a:xfrm>
            <a:off x="3013095" y="3863852"/>
            <a:ext cx="184666" cy="369332"/>
          </a:xfrm>
          <a:prstGeom prst="rect">
            <a:avLst/>
          </a:prstGeom>
          <a:noFill/>
        </p:spPr>
        <p:txBody>
          <a:bodyPr wrap="none" rtlCol="0">
            <a:spAutoFit/>
          </a:bodyPr>
          <a:lstStyle/>
          <a:p>
            <a:endParaRPr lang="en-US" dirty="0"/>
          </a:p>
        </p:txBody>
      </p:sp>
      <p:sp>
        <p:nvSpPr>
          <p:cNvPr id="15" name="TextBox 14"/>
          <p:cNvSpPr txBox="1"/>
          <p:nvPr/>
        </p:nvSpPr>
        <p:spPr>
          <a:xfrm>
            <a:off x="241466" y="1356153"/>
            <a:ext cx="8776762" cy="4524315"/>
          </a:xfrm>
          <a:prstGeom prst="rect">
            <a:avLst/>
          </a:prstGeom>
          <a:noFill/>
        </p:spPr>
        <p:txBody>
          <a:bodyPr wrap="none" rtlCol="0">
            <a:spAutoFit/>
          </a:bodyPr>
          <a:lstStyle/>
          <a:p>
            <a:r>
              <a:rPr lang="el-GR" sz="2400" dirty="0">
                <a:solidFill>
                  <a:schemeClr val="tx2">
                    <a:lumMod val="75000"/>
                  </a:schemeClr>
                </a:solidFill>
              </a:rPr>
              <a:t>Βιοδείκτης (</a:t>
            </a:r>
            <a:r>
              <a:rPr lang="en-US" sz="2400" dirty="0">
                <a:solidFill>
                  <a:schemeClr val="tx2">
                    <a:lumMod val="75000"/>
                  </a:schemeClr>
                </a:solidFill>
              </a:rPr>
              <a:t>biomarker)</a:t>
            </a:r>
            <a:r>
              <a:rPr lang="el-GR" sz="2400" dirty="0">
                <a:solidFill>
                  <a:schemeClr val="tx2">
                    <a:lumMod val="75000"/>
                  </a:schemeClr>
                </a:solidFill>
              </a:rPr>
              <a:t> / ερευνητική &amp; κλινική χρήση</a:t>
            </a:r>
          </a:p>
          <a:p>
            <a:endParaRPr lang="el-GR" sz="2400" dirty="0">
              <a:solidFill>
                <a:schemeClr val="tx2">
                  <a:lumMod val="75000"/>
                </a:schemeClr>
              </a:solidFill>
            </a:endParaRPr>
          </a:p>
          <a:p>
            <a:endParaRPr lang="el-GR" sz="2400" dirty="0">
              <a:solidFill>
                <a:schemeClr val="tx2">
                  <a:lumMod val="75000"/>
                </a:schemeClr>
              </a:solidFill>
            </a:endParaRPr>
          </a:p>
          <a:p>
            <a:pPr marL="457200" indent="-457200">
              <a:buAutoNum type="arabicPeriod"/>
            </a:pPr>
            <a:r>
              <a:rPr lang="el-GR" sz="2400" dirty="0">
                <a:solidFill>
                  <a:schemeClr val="tx2">
                    <a:lumMod val="75000"/>
                  </a:schemeClr>
                </a:solidFill>
              </a:rPr>
              <a:t>Ερευνητική μελέτη της παθογένεσης - παθολογικής φυσιολογίας  </a:t>
            </a:r>
          </a:p>
          <a:p>
            <a:r>
              <a:rPr lang="el-GR" sz="2400" dirty="0">
                <a:solidFill>
                  <a:schemeClr val="tx2">
                    <a:lumMod val="75000"/>
                  </a:schemeClr>
                </a:solidFill>
              </a:rPr>
              <a:t>      των νοσημάτων</a:t>
            </a:r>
          </a:p>
          <a:p>
            <a:endParaRPr lang="el-GR" sz="2400" dirty="0">
              <a:solidFill>
                <a:schemeClr val="tx2">
                  <a:lumMod val="75000"/>
                </a:schemeClr>
              </a:solidFill>
            </a:endParaRPr>
          </a:p>
          <a:p>
            <a:r>
              <a:rPr lang="el-GR" sz="2400" dirty="0">
                <a:solidFill>
                  <a:schemeClr val="tx2">
                    <a:lumMod val="75000"/>
                  </a:schemeClr>
                </a:solidFill>
              </a:rPr>
              <a:t>2.   Κλινική εφαρμογή στην πρόληψη &amp; θεραπεία των νοσημάτων</a:t>
            </a:r>
            <a:r>
              <a:rPr lang="en-US" sz="2400" dirty="0">
                <a:solidFill>
                  <a:schemeClr val="tx2">
                    <a:lumMod val="75000"/>
                  </a:schemeClr>
                </a:solidFill>
              </a:rPr>
              <a:t> - </a:t>
            </a:r>
          </a:p>
          <a:p>
            <a:r>
              <a:rPr lang="en-US" sz="2400" dirty="0">
                <a:solidFill>
                  <a:schemeClr val="tx2">
                    <a:lumMod val="75000"/>
                  </a:schemeClr>
                </a:solidFill>
              </a:rPr>
              <a:t>    </a:t>
            </a:r>
            <a:r>
              <a:rPr lang="el-GR" sz="2400" dirty="0">
                <a:solidFill>
                  <a:schemeClr val="tx2">
                    <a:lumMod val="75000"/>
                  </a:schemeClr>
                </a:solidFill>
              </a:rPr>
              <a:t> </a:t>
            </a:r>
            <a:r>
              <a:rPr lang="en-US" sz="2400" dirty="0">
                <a:solidFill>
                  <a:schemeClr val="tx2">
                    <a:lumMod val="75000"/>
                  </a:schemeClr>
                </a:solidFill>
              </a:rPr>
              <a:t>“surrogate endpoint”</a:t>
            </a:r>
            <a:r>
              <a:rPr lang="el-GR" sz="2400" dirty="0">
                <a:solidFill>
                  <a:schemeClr val="tx2">
                    <a:lumMod val="75000"/>
                  </a:schemeClr>
                </a:solidFill>
              </a:rPr>
              <a:t> -</a:t>
            </a:r>
            <a:r>
              <a:rPr lang="en-US" sz="2400" dirty="0">
                <a:solidFill>
                  <a:schemeClr val="tx2">
                    <a:lumMod val="75000"/>
                  </a:schemeClr>
                </a:solidFill>
              </a:rPr>
              <a:t> </a:t>
            </a:r>
            <a:r>
              <a:rPr lang="el-GR" sz="2400" dirty="0">
                <a:solidFill>
                  <a:schemeClr val="tx2">
                    <a:lumMod val="75000"/>
                  </a:schemeClr>
                </a:solidFill>
              </a:rPr>
              <a:t> «υποκατάστατο ή ενδιάμεσο </a:t>
            </a:r>
          </a:p>
          <a:p>
            <a:r>
              <a:rPr lang="el-GR" sz="2400" dirty="0">
                <a:solidFill>
                  <a:schemeClr val="tx2">
                    <a:lumMod val="75000"/>
                  </a:schemeClr>
                </a:solidFill>
              </a:rPr>
              <a:t>      καταληκτικό σημείο»  </a:t>
            </a:r>
          </a:p>
          <a:p>
            <a:pPr marL="457200" indent="-457200">
              <a:buAutoNum type="arabicPeriod"/>
            </a:pPr>
            <a:endParaRPr lang="el-GR" sz="2400" dirty="0">
              <a:solidFill>
                <a:schemeClr val="tx2">
                  <a:lumMod val="75000"/>
                </a:schemeClr>
              </a:solidFill>
            </a:endParaRPr>
          </a:p>
          <a:p>
            <a:endParaRPr lang="el-GR" sz="2400" dirty="0">
              <a:solidFill>
                <a:schemeClr val="tx2">
                  <a:lumMod val="75000"/>
                </a:schemeClr>
              </a:solidFill>
            </a:endParaRPr>
          </a:p>
          <a:p>
            <a:endParaRPr lang="en-US" sz="2400" dirty="0">
              <a:solidFill>
                <a:schemeClr val="tx2">
                  <a:lumMod val="75000"/>
                </a:schemeClr>
              </a:solidFill>
            </a:endParaRPr>
          </a:p>
        </p:txBody>
      </p:sp>
      <p:sp>
        <p:nvSpPr>
          <p:cNvPr id="4" name="TextBox 3">
            <a:extLst>
              <a:ext uri="{FF2B5EF4-FFF2-40B4-BE49-F238E27FC236}">
                <a16:creationId xmlns:a16="http://schemas.microsoft.com/office/drawing/2014/main" id="{6FE32505-2B4D-5024-2A17-A38836A7714F}"/>
              </a:ext>
            </a:extLst>
          </p:cNvPr>
          <p:cNvSpPr txBox="1"/>
          <p:nvPr/>
        </p:nvSpPr>
        <p:spPr>
          <a:xfrm>
            <a:off x="237412" y="21014"/>
            <a:ext cx="4267200" cy="584776"/>
          </a:xfrm>
          <a:prstGeom prst="rect">
            <a:avLst/>
          </a:prstGeom>
          <a:noFill/>
        </p:spPr>
        <p:txBody>
          <a:bodyPr wrap="square" rtlCol="0">
            <a:spAutoFit/>
          </a:bodyPr>
          <a:lstStyle/>
          <a:p>
            <a:pPr algn="r"/>
            <a:r>
              <a:rPr lang="el-GR" sz="1600" b="1" dirty="0">
                <a:solidFill>
                  <a:schemeClr val="tx2">
                    <a:lumMod val="75000"/>
                  </a:schemeClr>
                </a:solidFill>
              </a:rPr>
              <a:t>Μονάδα Καρδιαγγειακής Πρόληψης &amp; Έρευνας </a:t>
            </a:r>
            <a:endParaRPr lang="en-US" sz="1600" b="1" dirty="0">
              <a:solidFill>
                <a:schemeClr val="tx2">
                  <a:lumMod val="75000"/>
                </a:schemeClr>
              </a:solidFill>
            </a:endParaRPr>
          </a:p>
          <a:p>
            <a:pPr algn="r"/>
            <a:r>
              <a:rPr lang="el-GR" sz="1600" dirty="0">
                <a:solidFill>
                  <a:schemeClr val="tx2">
                    <a:lumMod val="75000"/>
                  </a:schemeClr>
                </a:solidFill>
              </a:rPr>
              <a:t>Τμήμα Παθολογικής Φυσιολογίας </a:t>
            </a:r>
            <a:endParaRPr lang="en-US" sz="1600" dirty="0">
              <a:solidFill>
                <a:schemeClr val="tx2">
                  <a:lumMod val="75000"/>
                </a:schemeClr>
              </a:solidFill>
            </a:endParaRPr>
          </a:p>
        </p:txBody>
      </p:sp>
    </p:spTree>
    <p:extLst>
      <p:ext uri="{BB962C8B-B14F-4D97-AF65-F5344CB8AC3E}">
        <p14:creationId xmlns:p14="http://schemas.microsoft.com/office/powerpoint/2010/main" val="541014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8940"/>
            <a:ext cx="7772400" cy="1470025"/>
          </a:xfrm>
        </p:spPr>
        <p:txBody>
          <a:bodyPr>
            <a:normAutofit/>
          </a:bodyPr>
          <a:lstStyle/>
          <a:p>
            <a:r>
              <a:rPr lang="en-US" sz="2800" b="1" dirty="0">
                <a:solidFill>
                  <a:schemeClr val="tx1"/>
                </a:solidFill>
              </a:rPr>
              <a:t>Εκτίμηση Κινδύνου </a:t>
            </a:r>
            <a:r>
              <a:rPr lang="en-US" sz="2800" b="1" dirty="0" err="1">
                <a:solidFill>
                  <a:schemeClr val="tx1"/>
                </a:solidFill>
              </a:rPr>
              <a:t>Κ</a:t>
            </a:r>
            <a:r>
              <a:rPr lang="en-US" sz="2800" b="1" dirty="0">
                <a:solidFill>
                  <a:schemeClr val="tx1"/>
                </a:solidFill>
              </a:rPr>
              <a:t>α</a:t>
            </a:r>
            <a:r>
              <a:rPr lang="en-US" sz="2800" b="1" dirty="0" err="1">
                <a:solidFill>
                  <a:schemeClr val="tx1"/>
                </a:solidFill>
              </a:rPr>
              <a:t>ρδι</a:t>
            </a:r>
            <a:r>
              <a:rPr lang="en-US" sz="2800" b="1" dirty="0">
                <a:solidFill>
                  <a:schemeClr val="tx1"/>
                </a:solidFill>
              </a:rPr>
              <a:t>αγγεια</a:t>
            </a:r>
            <a:r>
              <a:rPr lang="en-US" sz="2800" b="1" dirty="0" err="1">
                <a:solidFill>
                  <a:schemeClr val="tx1"/>
                </a:solidFill>
              </a:rPr>
              <a:t>κών</a:t>
            </a:r>
            <a:r>
              <a:rPr lang="en-US" sz="2800" b="1" dirty="0">
                <a:solidFill>
                  <a:schemeClr val="tx1"/>
                </a:solidFill>
              </a:rPr>
              <a:t> </a:t>
            </a:r>
            <a:r>
              <a:rPr lang="en-US" sz="2800" b="1" dirty="0" err="1">
                <a:solidFill>
                  <a:schemeClr val="tx1"/>
                </a:solidFill>
              </a:rPr>
              <a:t>Νοσημάτων</a:t>
            </a:r>
            <a:br>
              <a:rPr lang="en-US" sz="2800" dirty="0">
                <a:solidFill>
                  <a:schemeClr val="tx1"/>
                </a:solidFill>
              </a:rPr>
            </a:br>
            <a:endParaRPr lang="en-US" sz="2800" dirty="0"/>
          </a:p>
        </p:txBody>
      </p:sp>
      <p:sp>
        <p:nvSpPr>
          <p:cNvPr id="3" name="Subtitle 2"/>
          <p:cNvSpPr>
            <a:spLocks noGrp="1"/>
          </p:cNvSpPr>
          <p:nvPr>
            <p:ph type="subTitle" idx="1"/>
          </p:nvPr>
        </p:nvSpPr>
        <p:spPr>
          <a:xfrm>
            <a:off x="774700" y="1249146"/>
            <a:ext cx="7585038" cy="641744"/>
          </a:xfrm>
        </p:spPr>
        <p:txBody>
          <a:bodyPr>
            <a:noAutofit/>
          </a:bodyPr>
          <a:lstStyle/>
          <a:p>
            <a:pPr algn="l"/>
            <a:r>
              <a:rPr lang="en-US" sz="2400" dirty="0" err="1">
                <a:solidFill>
                  <a:schemeClr val="tx1"/>
                </a:solidFill>
              </a:rPr>
              <a:t>Κ</a:t>
            </a:r>
            <a:r>
              <a:rPr lang="en-US" sz="2400" dirty="0">
                <a:solidFill>
                  <a:schemeClr val="tx1"/>
                </a:solidFill>
              </a:rPr>
              <a:t>αρδιαγγειακά νοσήμα</a:t>
            </a:r>
            <a:r>
              <a:rPr lang="en-US" sz="2400" dirty="0" err="1">
                <a:solidFill>
                  <a:schemeClr val="tx1"/>
                </a:solidFill>
              </a:rPr>
              <a:t>τ</a:t>
            </a:r>
            <a:r>
              <a:rPr lang="en-US" sz="2400" dirty="0">
                <a:solidFill>
                  <a:schemeClr val="tx1"/>
                </a:solidFill>
              </a:rPr>
              <a:t>α: </a:t>
            </a:r>
            <a:r>
              <a:rPr lang="en-US" sz="2400" dirty="0" err="1">
                <a:solidFill>
                  <a:schemeClr val="tx1"/>
                </a:solidFill>
              </a:rPr>
              <a:t>ορισμός</a:t>
            </a:r>
            <a:r>
              <a:rPr lang="en-US" sz="2400" dirty="0">
                <a:solidFill>
                  <a:schemeClr val="tx1"/>
                </a:solidFill>
              </a:rPr>
              <a:t> </a:t>
            </a:r>
          </a:p>
        </p:txBody>
      </p:sp>
      <p:sp>
        <p:nvSpPr>
          <p:cNvPr id="4" name="TextBox 3"/>
          <p:cNvSpPr txBox="1"/>
          <p:nvPr/>
        </p:nvSpPr>
        <p:spPr>
          <a:xfrm>
            <a:off x="296335" y="2327168"/>
            <a:ext cx="8032968" cy="3477875"/>
          </a:xfrm>
          <a:prstGeom prst="rect">
            <a:avLst/>
          </a:prstGeom>
          <a:noFill/>
        </p:spPr>
        <p:txBody>
          <a:bodyPr wrap="none" rtlCol="0">
            <a:spAutoFit/>
          </a:bodyPr>
          <a:lstStyle/>
          <a:p>
            <a:pPr marL="342900" indent="-342900">
              <a:buFont typeface="Arial"/>
              <a:buChar char="•"/>
            </a:pPr>
            <a:r>
              <a:rPr lang="el-GR" sz="2000" dirty="0"/>
              <a:t>Αγγειακό εγκεφαλικό επεισόδιο – ΑΕΕ (ισχαιμικό - αιμορραγικό)</a:t>
            </a:r>
          </a:p>
          <a:p>
            <a:pPr marL="342900" indent="-342900">
              <a:buFont typeface="Arial"/>
              <a:buChar char="•"/>
            </a:pPr>
            <a:r>
              <a:rPr lang="el-GR" sz="2000" dirty="0"/>
              <a:t>Νοσήματα Αορτής (ανευρύσμα, αθηρωμάτωση)</a:t>
            </a:r>
          </a:p>
          <a:p>
            <a:pPr marL="342900" indent="-342900">
              <a:buFont typeface="Arial"/>
              <a:buChar char="•"/>
            </a:pPr>
            <a:r>
              <a:rPr lang="el-GR" sz="2000" dirty="0"/>
              <a:t>Περιφερική αρτηριοπάθεια (αρτηριών κάτω άκρων / νόσος καρωτίδων)</a:t>
            </a:r>
          </a:p>
          <a:p>
            <a:pPr marL="342900" indent="-342900">
              <a:buFont typeface="Arial"/>
              <a:buChar char="•"/>
            </a:pPr>
            <a:r>
              <a:rPr lang="el-GR" sz="2000" dirty="0"/>
              <a:t>Στεφανιαία νόσος  - ΣΝ (οξύ έμφραγμα μυοκαρδίου-ΟΕΜ, στηθάγχη)</a:t>
            </a:r>
          </a:p>
          <a:p>
            <a:pPr marL="342900" indent="-342900">
              <a:buFont typeface="Arial"/>
              <a:buChar char="•"/>
            </a:pPr>
            <a:r>
              <a:rPr lang="el-GR" sz="2000" dirty="0"/>
              <a:t>Καρδιακή ανεπάρκεια ισχαιμικής αιτιολογίας</a:t>
            </a:r>
          </a:p>
          <a:p>
            <a:pPr marL="342900" indent="-342900">
              <a:buFont typeface="Arial"/>
              <a:buChar char="•"/>
            </a:pPr>
            <a:endParaRPr lang="el-GR" sz="2000" dirty="0"/>
          </a:p>
          <a:p>
            <a:endParaRPr lang="el-GR" sz="2000" dirty="0"/>
          </a:p>
          <a:p>
            <a:pPr marL="342900" indent="-342900">
              <a:buFont typeface="Wingdings" charset="2"/>
              <a:buChar char="v"/>
            </a:pPr>
            <a:r>
              <a:rPr lang="el-GR" sz="2000" dirty="0"/>
              <a:t>Αθηροσκλήρυνση (αθηροσκλήρωση)</a:t>
            </a:r>
            <a:r>
              <a:rPr lang="en-US" sz="2000" dirty="0"/>
              <a:t> - </a:t>
            </a:r>
            <a:r>
              <a:rPr lang="el-GR" sz="2000" dirty="0"/>
              <a:t>Αθηρωμάτωση </a:t>
            </a:r>
          </a:p>
          <a:p>
            <a:pPr marL="342900" indent="-342900">
              <a:buFont typeface="Wingdings" charset="2"/>
              <a:buChar char="v"/>
            </a:pPr>
            <a:r>
              <a:rPr lang="el-GR" sz="2000" dirty="0"/>
              <a:t>Αρτηριοσκλήρυνση</a:t>
            </a:r>
          </a:p>
          <a:p>
            <a:pPr marL="342900" indent="-342900">
              <a:buFont typeface="Wingdings" charset="2"/>
              <a:buChar char="v"/>
            </a:pPr>
            <a:r>
              <a:rPr lang="el-GR" sz="2000" dirty="0"/>
              <a:t>Αθηροθρόμβωση</a:t>
            </a:r>
          </a:p>
          <a:p>
            <a:pPr marL="342900" indent="-342900">
              <a:buFont typeface="Arial"/>
              <a:buChar char="•"/>
            </a:pPr>
            <a:endParaRPr lang="el-GR" sz="2000" dirty="0"/>
          </a:p>
        </p:txBody>
      </p:sp>
    </p:spTree>
    <p:extLst>
      <p:ext uri="{BB962C8B-B14F-4D97-AF65-F5344CB8AC3E}">
        <p14:creationId xmlns:p14="http://schemas.microsoft.com/office/powerpoint/2010/main" val="29050539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58533" y="5063067"/>
            <a:ext cx="184666" cy="369332"/>
          </a:xfrm>
          <a:prstGeom prst="rect">
            <a:avLst/>
          </a:prstGeom>
          <a:noFill/>
        </p:spPr>
        <p:txBody>
          <a:bodyPr wrap="none" rtlCol="0">
            <a:spAutoFit/>
          </a:bodyPr>
          <a:lstStyle/>
          <a:p>
            <a:endParaRPr lang="en-US" dirty="0"/>
          </a:p>
        </p:txBody>
      </p:sp>
      <p:sp>
        <p:nvSpPr>
          <p:cNvPr id="8" name="TextBox 7"/>
          <p:cNvSpPr txBox="1"/>
          <p:nvPr/>
        </p:nvSpPr>
        <p:spPr>
          <a:xfrm>
            <a:off x="4551246" y="3428"/>
            <a:ext cx="4151196" cy="584776"/>
          </a:xfrm>
          <a:prstGeom prst="rect">
            <a:avLst/>
          </a:prstGeom>
          <a:noFill/>
        </p:spPr>
        <p:txBody>
          <a:bodyPr wrap="none" rtlCol="0">
            <a:spAutoFit/>
          </a:bodyPr>
          <a:lstStyle/>
          <a:p>
            <a:r>
              <a:rPr lang="el-GR" sz="1600" dirty="0">
                <a:solidFill>
                  <a:schemeClr val="tx2">
                    <a:lumMod val="75000"/>
                  </a:schemeClr>
                </a:solidFill>
              </a:rPr>
              <a:t>Ιατρική Σχολή</a:t>
            </a:r>
            <a:r>
              <a:rPr lang="en-US" sz="1600" dirty="0">
                <a:solidFill>
                  <a:schemeClr val="tx2">
                    <a:lumMod val="75000"/>
                  </a:schemeClr>
                </a:solidFill>
              </a:rPr>
              <a:t> </a:t>
            </a:r>
          </a:p>
          <a:p>
            <a:r>
              <a:rPr lang="el-GR" sz="1600" dirty="0">
                <a:solidFill>
                  <a:schemeClr val="tx2">
                    <a:lumMod val="75000"/>
                  </a:schemeClr>
                </a:solidFill>
              </a:rPr>
              <a:t>Εθνικό &amp; Καποδιστριακό Πανεπιστήμιο Αθήνας</a:t>
            </a:r>
            <a:endParaRPr lang="en-US" sz="1600" dirty="0">
              <a:solidFill>
                <a:schemeClr val="tx2">
                  <a:lumMod val="75000"/>
                </a:schemeClr>
              </a:solidFill>
            </a:endParaRPr>
          </a:p>
        </p:txBody>
      </p:sp>
      <p:sp>
        <p:nvSpPr>
          <p:cNvPr id="7" name="TextBox 6"/>
          <p:cNvSpPr txBox="1"/>
          <p:nvPr/>
        </p:nvSpPr>
        <p:spPr>
          <a:xfrm>
            <a:off x="2929467" y="4961467"/>
            <a:ext cx="184666" cy="369332"/>
          </a:xfrm>
          <a:prstGeom prst="rect">
            <a:avLst/>
          </a:prstGeom>
          <a:noFill/>
        </p:spPr>
        <p:txBody>
          <a:bodyPr wrap="none" rtlCol="0">
            <a:spAutoFit/>
          </a:bodyPr>
          <a:lstStyle/>
          <a:p>
            <a:endParaRPr lang="en-US" dirty="0"/>
          </a:p>
        </p:txBody>
      </p:sp>
      <p:sp>
        <p:nvSpPr>
          <p:cNvPr id="9" name="TextBox 8"/>
          <p:cNvSpPr txBox="1"/>
          <p:nvPr/>
        </p:nvSpPr>
        <p:spPr>
          <a:xfrm>
            <a:off x="2506133" y="4826000"/>
            <a:ext cx="184666" cy="369332"/>
          </a:xfrm>
          <a:prstGeom prst="rect">
            <a:avLst/>
          </a:prstGeom>
          <a:noFill/>
        </p:spPr>
        <p:txBody>
          <a:bodyPr wrap="none" rtlCol="0">
            <a:spAutoFit/>
          </a:bodyPr>
          <a:lstStyle/>
          <a:p>
            <a:endParaRPr lang="en-US" dirty="0"/>
          </a:p>
        </p:txBody>
      </p:sp>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3" name="Picture 12"/>
          <p:cNvPicPr/>
          <p:nvPr/>
        </p:nvPicPr>
        <p:blipFill>
          <a:blip r:embed="rId2">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3" name="TextBox 2"/>
          <p:cNvSpPr txBox="1"/>
          <p:nvPr/>
        </p:nvSpPr>
        <p:spPr>
          <a:xfrm>
            <a:off x="3094165" y="4039482"/>
            <a:ext cx="184666" cy="369332"/>
          </a:xfrm>
          <a:prstGeom prst="rect">
            <a:avLst/>
          </a:prstGeom>
          <a:noFill/>
        </p:spPr>
        <p:txBody>
          <a:bodyPr wrap="none" rtlCol="0">
            <a:spAutoFit/>
          </a:bodyPr>
          <a:lstStyle/>
          <a:p>
            <a:endParaRPr lang="en-US" dirty="0"/>
          </a:p>
        </p:txBody>
      </p:sp>
      <p:sp>
        <p:nvSpPr>
          <p:cNvPr id="14" name="TextBox 13"/>
          <p:cNvSpPr txBox="1"/>
          <p:nvPr/>
        </p:nvSpPr>
        <p:spPr>
          <a:xfrm>
            <a:off x="2877979" y="3998952"/>
            <a:ext cx="184666" cy="369332"/>
          </a:xfrm>
          <a:prstGeom prst="rect">
            <a:avLst/>
          </a:prstGeom>
          <a:noFill/>
        </p:spPr>
        <p:txBody>
          <a:bodyPr wrap="none" rtlCol="0">
            <a:spAutoFit/>
          </a:bodyPr>
          <a:lstStyle/>
          <a:p>
            <a:endParaRPr lang="en-US" dirty="0"/>
          </a:p>
        </p:txBody>
      </p:sp>
      <p:sp>
        <p:nvSpPr>
          <p:cNvPr id="6" name="TextBox 5"/>
          <p:cNvSpPr txBox="1"/>
          <p:nvPr/>
        </p:nvSpPr>
        <p:spPr>
          <a:xfrm>
            <a:off x="3013095" y="3863852"/>
            <a:ext cx="184666" cy="369332"/>
          </a:xfrm>
          <a:prstGeom prst="rect">
            <a:avLst/>
          </a:prstGeom>
          <a:noFill/>
        </p:spPr>
        <p:txBody>
          <a:bodyPr wrap="none" rtlCol="0">
            <a:spAutoFit/>
          </a:bodyPr>
          <a:lstStyle/>
          <a:p>
            <a:endParaRPr lang="en-US" dirty="0"/>
          </a:p>
        </p:txBody>
      </p:sp>
      <p:sp>
        <p:nvSpPr>
          <p:cNvPr id="15" name="TextBox 14"/>
          <p:cNvSpPr txBox="1"/>
          <p:nvPr/>
        </p:nvSpPr>
        <p:spPr>
          <a:xfrm>
            <a:off x="241466" y="1356153"/>
            <a:ext cx="5091508" cy="461665"/>
          </a:xfrm>
          <a:prstGeom prst="rect">
            <a:avLst/>
          </a:prstGeom>
          <a:noFill/>
        </p:spPr>
        <p:txBody>
          <a:bodyPr wrap="none" rtlCol="0">
            <a:spAutoFit/>
          </a:bodyPr>
          <a:lstStyle/>
          <a:p>
            <a:r>
              <a:rPr lang="el-GR" sz="2400" dirty="0">
                <a:solidFill>
                  <a:schemeClr val="tx2">
                    <a:lumMod val="75000"/>
                  </a:schemeClr>
                </a:solidFill>
              </a:rPr>
              <a:t>Βιοδείκτης (</a:t>
            </a:r>
            <a:r>
              <a:rPr lang="en-US" sz="2400" dirty="0">
                <a:solidFill>
                  <a:schemeClr val="tx2">
                    <a:lumMod val="75000"/>
                  </a:schemeClr>
                </a:solidFill>
              </a:rPr>
              <a:t>biomarker)</a:t>
            </a:r>
            <a:r>
              <a:rPr lang="el-GR" sz="2400" dirty="0">
                <a:solidFill>
                  <a:schemeClr val="tx2">
                    <a:lumMod val="75000"/>
                  </a:schemeClr>
                </a:solidFill>
              </a:rPr>
              <a:t> / κλινική χρήση</a:t>
            </a:r>
          </a:p>
        </p:txBody>
      </p:sp>
      <p:sp>
        <p:nvSpPr>
          <p:cNvPr id="17" name="TextBox 16"/>
          <p:cNvSpPr txBox="1"/>
          <p:nvPr/>
        </p:nvSpPr>
        <p:spPr>
          <a:xfrm>
            <a:off x="5847004" y="1147809"/>
            <a:ext cx="3330659" cy="307777"/>
          </a:xfrm>
          <a:prstGeom prst="rect">
            <a:avLst/>
          </a:prstGeom>
          <a:noFill/>
        </p:spPr>
        <p:txBody>
          <a:bodyPr wrap="none" rtlCol="0">
            <a:spAutoFit/>
          </a:bodyPr>
          <a:lstStyle/>
          <a:p>
            <a:r>
              <a:rPr lang="el-GR" sz="1400" i="1" dirty="0"/>
              <a:t> </a:t>
            </a:r>
            <a:r>
              <a:rPr lang="en-US" sz="1400" i="1" dirty="0"/>
              <a:t>Vlachopoulos C et al. Atherosclerosis 2015</a:t>
            </a:r>
          </a:p>
        </p:txBody>
      </p:sp>
      <p:pic>
        <p:nvPicPr>
          <p:cNvPr id="4" name="Picture 3"/>
          <p:cNvPicPr>
            <a:picLocks noChangeAspect="1"/>
          </p:cNvPicPr>
          <p:nvPr/>
        </p:nvPicPr>
        <p:blipFill>
          <a:blip r:embed="rId3"/>
          <a:stretch>
            <a:fillRect/>
          </a:stretch>
        </p:blipFill>
        <p:spPr>
          <a:xfrm>
            <a:off x="411537" y="1879600"/>
            <a:ext cx="8186363" cy="1830358"/>
          </a:xfrm>
          <a:prstGeom prst="rect">
            <a:avLst/>
          </a:prstGeom>
        </p:spPr>
      </p:pic>
      <p:sp>
        <p:nvSpPr>
          <p:cNvPr id="10" name="TextBox 9"/>
          <p:cNvSpPr txBox="1"/>
          <p:nvPr/>
        </p:nvSpPr>
        <p:spPr>
          <a:xfrm>
            <a:off x="411538" y="3863852"/>
            <a:ext cx="8135560" cy="2862323"/>
          </a:xfrm>
          <a:prstGeom prst="rect">
            <a:avLst/>
          </a:prstGeom>
          <a:noFill/>
          <a:ln w="25400">
            <a:noFill/>
          </a:ln>
        </p:spPr>
        <p:txBody>
          <a:bodyPr wrap="none" rtlCol="0">
            <a:spAutoFit/>
          </a:bodyPr>
          <a:lstStyle/>
          <a:p>
            <a:pPr marL="285750" indent="-285750">
              <a:buFont typeface="Courier New"/>
              <a:buChar char="o"/>
            </a:pPr>
            <a:r>
              <a:rPr lang="en-US" dirty="0">
                <a:solidFill>
                  <a:srgbClr val="800000"/>
                </a:solidFill>
              </a:rPr>
              <a:t>Proof of concept                      -</a:t>
            </a:r>
            <a:r>
              <a:rPr lang="el-GR" dirty="0">
                <a:solidFill>
                  <a:srgbClr val="800000"/>
                </a:solidFill>
              </a:rPr>
              <a:t>    «Θεωρητική απόδειξη» </a:t>
            </a:r>
            <a:endParaRPr lang="en-US" dirty="0">
              <a:solidFill>
                <a:srgbClr val="800000"/>
              </a:solidFill>
            </a:endParaRPr>
          </a:p>
          <a:p>
            <a:pPr marL="285750" indent="-285750">
              <a:buFont typeface="Courier New"/>
              <a:buChar char="o"/>
            </a:pPr>
            <a:r>
              <a:rPr lang="en-US" dirty="0">
                <a:solidFill>
                  <a:srgbClr val="800000"/>
                </a:solidFill>
              </a:rPr>
              <a:t>Prospective validation            -    </a:t>
            </a:r>
            <a:r>
              <a:rPr lang="el-GR" dirty="0">
                <a:solidFill>
                  <a:srgbClr val="800000"/>
                </a:solidFill>
              </a:rPr>
              <a:t>Προοπτική αξιολόγηση</a:t>
            </a:r>
            <a:endParaRPr lang="en-US" dirty="0">
              <a:solidFill>
                <a:srgbClr val="800000"/>
              </a:solidFill>
            </a:endParaRPr>
          </a:p>
          <a:p>
            <a:pPr marL="285750" indent="-285750">
              <a:buFont typeface="Courier New"/>
              <a:buChar char="o"/>
            </a:pPr>
            <a:r>
              <a:rPr lang="en-US" dirty="0">
                <a:solidFill>
                  <a:srgbClr val="800000"/>
                </a:solidFill>
              </a:rPr>
              <a:t>Incremental value</a:t>
            </a:r>
            <a:r>
              <a:rPr lang="el-GR" dirty="0">
                <a:solidFill>
                  <a:srgbClr val="800000"/>
                </a:solidFill>
              </a:rPr>
              <a:t>                   -     Προστιθέμενη αξία</a:t>
            </a:r>
            <a:endParaRPr lang="en-US" dirty="0">
              <a:solidFill>
                <a:srgbClr val="800000"/>
              </a:solidFill>
            </a:endParaRPr>
          </a:p>
          <a:p>
            <a:pPr marL="285750" indent="-285750">
              <a:buFont typeface="Courier New"/>
              <a:buChar char="o"/>
            </a:pPr>
            <a:r>
              <a:rPr lang="en-US" dirty="0">
                <a:solidFill>
                  <a:srgbClr val="800000"/>
                </a:solidFill>
              </a:rPr>
              <a:t>Clinical utility</a:t>
            </a:r>
            <a:r>
              <a:rPr lang="el-GR" dirty="0">
                <a:solidFill>
                  <a:srgbClr val="800000"/>
                </a:solidFill>
              </a:rPr>
              <a:t>                           -     Κλινική χρησιμότητα (βελτίωση σταδιοποίησης) </a:t>
            </a:r>
            <a:endParaRPr lang="en-US" dirty="0">
              <a:solidFill>
                <a:srgbClr val="800000"/>
              </a:solidFill>
            </a:endParaRPr>
          </a:p>
          <a:p>
            <a:pPr marL="285750" indent="-285750">
              <a:buFont typeface="Courier New"/>
              <a:buChar char="o"/>
            </a:pPr>
            <a:r>
              <a:rPr lang="en-US" dirty="0">
                <a:solidFill>
                  <a:srgbClr val="800000"/>
                </a:solidFill>
              </a:rPr>
              <a:t>Clinical outcomes</a:t>
            </a:r>
            <a:r>
              <a:rPr lang="el-GR" dirty="0">
                <a:solidFill>
                  <a:srgbClr val="800000"/>
                </a:solidFill>
              </a:rPr>
              <a:t>                    -     Θεραπευτική κλινική αξία</a:t>
            </a:r>
            <a:endParaRPr lang="en-US" dirty="0">
              <a:solidFill>
                <a:srgbClr val="800000"/>
              </a:solidFill>
            </a:endParaRPr>
          </a:p>
          <a:p>
            <a:pPr marL="285750" indent="-285750">
              <a:buFont typeface="Courier New"/>
              <a:buChar char="o"/>
            </a:pPr>
            <a:r>
              <a:rPr lang="en-US" dirty="0">
                <a:solidFill>
                  <a:srgbClr val="800000"/>
                </a:solidFill>
              </a:rPr>
              <a:t>Cost-effectiveness</a:t>
            </a:r>
            <a:r>
              <a:rPr lang="el-GR" dirty="0">
                <a:solidFill>
                  <a:srgbClr val="800000"/>
                </a:solidFill>
              </a:rPr>
              <a:t>                   -     Σχέση κόστους - οφέλους </a:t>
            </a:r>
            <a:endParaRPr lang="en-US" dirty="0">
              <a:solidFill>
                <a:srgbClr val="800000"/>
              </a:solidFill>
            </a:endParaRPr>
          </a:p>
          <a:p>
            <a:pPr marL="285750" indent="-285750">
              <a:buFont typeface="Courier New"/>
              <a:buChar char="o"/>
            </a:pPr>
            <a:endParaRPr lang="en-US" dirty="0">
              <a:solidFill>
                <a:srgbClr val="800000"/>
              </a:solidFill>
            </a:endParaRPr>
          </a:p>
          <a:p>
            <a:pPr marL="285750" indent="-285750">
              <a:buFont typeface="Courier New"/>
              <a:buChar char="o"/>
            </a:pPr>
            <a:r>
              <a:rPr lang="en-US" dirty="0">
                <a:solidFill>
                  <a:srgbClr val="800000"/>
                </a:solidFill>
              </a:rPr>
              <a:t>Easy of use</a:t>
            </a:r>
            <a:r>
              <a:rPr lang="el-GR" dirty="0">
                <a:solidFill>
                  <a:srgbClr val="800000"/>
                </a:solidFill>
              </a:rPr>
              <a:t>                               -     Ευκολία στη χρήση</a:t>
            </a:r>
            <a:endParaRPr lang="en-US" dirty="0">
              <a:solidFill>
                <a:srgbClr val="800000"/>
              </a:solidFill>
            </a:endParaRPr>
          </a:p>
          <a:p>
            <a:pPr marL="285750" indent="-285750">
              <a:buFont typeface="Courier New"/>
              <a:buChar char="o"/>
            </a:pPr>
            <a:r>
              <a:rPr lang="en-US" dirty="0">
                <a:solidFill>
                  <a:srgbClr val="800000"/>
                </a:solidFill>
              </a:rPr>
              <a:t>Methodological consensus</a:t>
            </a:r>
            <a:r>
              <a:rPr lang="el-GR" dirty="0">
                <a:solidFill>
                  <a:srgbClr val="800000"/>
                </a:solidFill>
              </a:rPr>
              <a:t>   -     Συμφωνία ως προς τη μεθοδολογία μέτρησης</a:t>
            </a:r>
            <a:endParaRPr lang="en-US" dirty="0">
              <a:solidFill>
                <a:srgbClr val="800000"/>
              </a:solidFill>
            </a:endParaRPr>
          </a:p>
          <a:p>
            <a:pPr marL="285750" indent="-285750">
              <a:buFont typeface="Courier New"/>
              <a:buChar char="o"/>
            </a:pPr>
            <a:r>
              <a:rPr lang="en-US" dirty="0">
                <a:solidFill>
                  <a:srgbClr val="800000"/>
                </a:solidFill>
              </a:rPr>
              <a:t>Normal </a:t>
            </a:r>
            <a:r>
              <a:rPr lang="el-GR" dirty="0">
                <a:solidFill>
                  <a:srgbClr val="800000"/>
                </a:solidFill>
              </a:rPr>
              <a:t>&amp; </a:t>
            </a:r>
            <a:r>
              <a:rPr lang="en-US" dirty="0">
                <a:solidFill>
                  <a:srgbClr val="800000"/>
                </a:solidFill>
              </a:rPr>
              <a:t>reference values</a:t>
            </a:r>
            <a:r>
              <a:rPr lang="el-GR" dirty="0">
                <a:solidFill>
                  <a:srgbClr val="800000"/>
                </a:solidFill>
              </a:rPr>
              <a:t>   -     Φυσιολογικές τιμές &amp; τιμές αναφοράς </a:t>
            </a:r>
            <a:endParaRPr lang="en-US" dirty="0">
              <a:solidFill>
                <a:srgbClr val="800000"/>
              </a:solidFill>
            </a:endParaRPr>
          </a:p>
        </p:txBody>
      </p:sp>
      <p:sp>
        <p:nvSpPr>
          <p:cNvPr id="12" name="TextBox 11">
            <a:extLst>
              <a:ext uri="{FF2B5EF4-FFF2-40B4-BE49-F238E27FC236}">
                <a16:creationId xmlns:a16="http://schemas.microsoft.com/office/drawing/2014/main" id="{BCBDA728-08AF-DB03-8358-A803D004E0B6}"/>
              </a:ext>
            </a:extLst>
          </p:cNvPr>
          <p:cNvSpPr txBox="1"/>
          <p:nvPr/>
        </p:nvSpPr>
        <p:spPr>
          <a:xfrm>
            <a:off x="237412" y="21014"/>
            <a:ext cx="4267200" cy="584776"/>
          </a:xfrm>
          <a:prstGeom prst="rect">
            <a:avLst/>
          </a:prstGeom>
          <a:noFill/>
        </p:spPr>
        <p:txBody>
          <a:bodyPr wrap="square" rtlCol="0">
            <a:spAutoFit/>
          </a:bodyPr>
          <a:lstStyle/>
          <a:p>
            <a:pPr algn="r"/>
            <a:r>
              <a:rPr lang="el-GR" sz="1600" b="1" dirty="0">
                <a:solidFill>
                  <a:schemeClr val="tx2">
                    <a:lumMod val="75000"/>
                  </a:schemeClr>
                </a:solidFill>
              </a:rPr>
              <a:t>Μονάδα Καρδιαγγειακής Πρόληψης &amp; Έρευνας </a:t>
            </a:r>
            <a:endParaRPr lang="en-US" sz="1600" b="1" dirty="0">
              <a:solidFill>
                <a:schemeClr val="tx2">
                  <a:lumMod val="75000"/>
                </a:schemeClr>
              </a:solidFill>
            </a:endParaRPr>
          </a:p>
          <a:p>
            <a:pPr algn="r"/>
            <a:r>
              <a:rPr lang="el-GR" sz="1600" dirty="0">
                <a:solidFill>
                  <a:schemeClr val="tx2">
                    <a:lumMod val="75000"/>
                  </a:schemeClr>
                </a:solidFill>
              </a:rPr>
              <a:t>Τμήμα Παθολογικής Φυσιολογίας </a:t>
            </a:r>
            <a:endParaRPr lang="en-US" sz="1600" dirty="0">
              <a:solidFill>
                <a:schemeClr val="tx2">
                  <a:lumMod val="75000"/>
                </a:schemeClr>
              </a:solidFill>
            </a:endParaRPr>
          </a:p>
        </p:txBody>
      </p:sp>
    </p:spTree>
    <p:extLst>
      <p:ext uri="{BB962C8B-B14F-4D97-AF65-F5344CB8AC3E}">
        <p14:creationId xmlns:p14="http://schemas.microsoft.com/office/powerpoint/2010/main" val="10882085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70745"/>
            <a:ext cx="9144000" cy="3264509"/>
          </a:xfrm>
          <a:prstGeom prst="rect">
            <a:avLst/>
          </a:prstGeom>
        </p:spPr>
      </p:pic>
      <p:pic>
        <p:nvPicPr>
          <p:cNvPr id="4" name="Picture 3"/>
          <p:cNvPicPr>
            <a:picLocks noChangeAspect="1"/>
          </p:cNvPicPr>
          <p:nvPr/>
        </p:nvPicPr>
        <p:blipFill>
          <a:blip r:embed="rId3"/>
          <a:stretch>
            <a:fillRect/>
          </a:stretch>
        </p:blipFill>
        <p:spPr>
          <a:xfrm>
            <a:off x="5333999" y="237285"/>
            <a:ext cx="3203222" cy="410413"/>
          </a:xfrm>
          <a:prstGeom prst="rect">
            <a:avLst/>
          </a:prstGeom>
        </p:spPr>
      </p:pic>
    </p:spTree>
    <p:extLst>
      <p:ext uri="{BB962C8B-B14F-4D97-AF65-F5344CB8AC3E}">
        <p14:creationId xmlns:p14="http://schemas.microsoft.com/office/powerpoint/2010/main" val="10855968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95857" y="224375"/>
            <a:ext cx="7509933" cy="6462378"/>
          </a:xfrm>
          <a:prstGeom prst="rect">
            <a:avLst/>
          </a:prstGeom>
        </p:spPr>
      </p:pic>
      <p:pic>
        <p:nvPicPr>
          <p:cNvPr id="4" name="Picture 3"/>
          <p:cNvPicPr>
            <a:picLocks noChangeAspect="1"/>
          </p:cNvPicPr>
          <p:nvPr/>
        </p:nvPicPr>
        <p:blipFill>
          <a:blip r:embed="rId3"/>
          <a:stretch>
            <a:fillRect/>
          </a:stretch>
        </p:blipFill>
        <p:spPr>
          <a:xfrm>
            <a:off x="5875855" y="101821"/>
            <a:ext cx="3203222" cy="410413"/>
          </a:xfrm>
          <a:prstGeom prst="rect">
            <a:avLst/>
          </a:prstGeom>
        </p:spPr>
      </p:pic>
    </p:spTree>
    <p:extLst>
      <p:ext uri="{BB962C8B-B14F-4D97-AF65-F5344CB8AC3E}">
        <p14:creationId xmlns:p14="http://schemas.microsoft.com/office/powerpoint/2010/main" val="3168613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95857" y="224375"/>
            <a:ext cx="7509933" cy="6462378"/>
          </a:xfrm>
          <a:prstGeom prst="rect">
            <a:avLst/>
          </a:prstGeom>
        </p:spPr>
      </p:pic>
      <p:pic>
        <p:nvPicPr>
          <p:cNvPr id="4" name="Picture 3"/>
          <p:cNvPicPr>
            <a:picLocks noChangeAspect="1"/>
          </p:cNvPicPr>
          <p:nvPr/>
        </p:nvPicPr>
        <p:blipFill>
          <a:blip r:embed="rId3"/>
          <a:stretch>
            <a:fillRect/>
          </a:stretch>
        </p:blipFill>
        <p:spPr>
          <a:xfrm>
            <a:off x="5875855" y="101821"/>
            <a:ext cx="3203222" cy="410413"/>
          </a:xfrm>
          <a:prstGeom prst="rect">
            <a:avLst/>
          </a:prstGeom>
        </p:spPr>
      </p:pic>
      <p:sp>
        <p:nvSpPr>
          <p:cNvPr id="2" name="Rectangle 1"/>
          <p:cNvSpPr/>
          <p:nvPr/>
        </p:nvSpPr>
        <p:spPr>
          <a:xfrm>
            <a:off x="990600" y="1209675"/>
            <a:ext cx="946150" cy="234950"/>
          </a:xfrm>
          <a:prstGeom prst="rect">
            <a:avLst/>
          </a:prstGeom>
          <a:noFill/>
          <a:ln w="635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2114550" y="1174234"/>
            <a:ext cx="2741067" cy="2031325"/>
          </a:xfrm>
          <a:prstGeom prst="rect">
            <a:avLst/>
          </a:prstGeom>
          <a:solidFill>
            <a:schemeClr val="bg1"/>
          </a:solidFill>
        </p:spPr>
        <p:txBody>
          <a:bodyPr wrap="none" rtlCol="0">
            <a:spAutoFit/>
          </a:bodyPr>
          <a:lstStyle/>
          <a:p>
            <a:r>
              <a:rPr lang="en-US" dirty="0"/>
              <a:t>MAJOR  CVD RISK FACTORS</a:t>
            </a:r>
          </a:p>
          <a:p>
            <a:endParaRPr lang="en-US" dirty="0"/>
          </a:p>
          <a:p>
            <a:pPr marL="285750" indent="-285750">
              <a:buFont typeface="Arial"/>
              <a:buChar char="•"/>
            </a:pPr>
            <a:r>
              <a:rPr lang="en-US" dirty="0"/>
              <a:t>AGE</a:t>
            </a:r>
          </a:p>
          <a:p>
            <a:pPr marL="285750" indent="-285750">
              <a:buFont typeface="Arial"/>
              <a:buChar char="•"/>
            </a:pPr>
            <a:r>
              <a:rPr lang="en-US" dirty="0"/>
              <a:t>SEX</a:t>
            </a:r>
          </a:p>
          <a:p>
            <a:pPr marL="285750" indent="-285750">
              <a:buFont typeface="Arial"/>
              <a:buChar char="•"/>
            </a:pPr>
            <a:r>
              <a:rPr lang="en-US" dirty="0"/>
              <a:t>LIPIDS</a:t>
            </a:r>
          </a:p>
          <a:p>
            <a:pPr marL="285750" indent="-285750">
              <a:buFont typeface="Arial"/>
              <a:buChar char="•"/>
            </a:pPr>
            <a:r>
              <a:rPr lang="en-US" dirty="0"/>
              <a:t>SMOKING</a:t>
            </a:r>
          </a:p>
          <a:p>
            <a:pPr marL="285750" indent="-285750">
              <a:buFont typeface="Arial"/>
              <a:buChar char="•"/>
            </a:pPr>
            <a:r>
              <a:rPr lang="en-US" dirty="0"/>
              <a:t>GLUCOSE</a:t>
            </a:r>
          </a:p>
        </p:txBody>
      </p:sp>
      <p:cxnSp>
        <p:nvCxnSpPr>
          <p:cNvPr id="7" name="Straight Connector 6"/>
          <p:cNvCxnSpPr/>
          <p:nvPr/>
        </p:nvCxnSpPr>
        <p:spPr>
          <a:xfrm>
            <a:off x="1022350" y="3276600"/>
            <a:ext cx="6419850" cy="3175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72340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95857" y="224375"/>
            <a:ext cx="7509933" cy="6462378"/>
          </a:xfrm>
          <a:prstGeom prst="rect">
            <a:avLst/>
          </a:prstGeom>
        </p:spPr>
      </p:pic>
      <p:pic>
        <p:nvPicPr>
          <p:cNvPr id="4" name="Picture 3"/>
          <p:cNvPicPr>
            <a:picLocks noChangeAspect="1"/>
          </p:cNvPicPr>
          <p:nvPr/>
        </p:nvPicPr>
        <p:blipFill>
          <a:blip r:embed="rId3"/>
          <a:stretch>
            <a:fillRect/>
          </a:stretch>
        </p:blipFill>
        <p:spPr>
          <a:xfrm>
            <a:off x="5875855" y="101821"/>
            <a:ext cx="3203222" cy="410413"/>
          </a:xfrm>
          <a:prstGeom prst="rect">
            <a:avLst/>
          </a:prstGeom>
        </p:spPr>
      </p:pic>
      <p:sp>
        <p:nvSpPr>
          <p:cNvPr id="2" name="Rectangle 1"/>
          <p:cNvSpPr/>
          <p:nvPr/>
        </p:nvSpPr>
        <p:spPr>
          <a:xfrm>
            <a:off x="990599" y="3227786"/>
            <a:ext cx="1049867" cy="184148"/>
          </a:xfrm>
          <a:prstGeom prst="rect">
            <a:avLst/>
          </a:prstGeom>
          <a:noFill/>
          <a:ln w="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1022350" y="4292640"/>
            <a:ext cx="6419850" cy="31750"/>
          </a:xfrm>
          <a:prstGeom prst="line">
            <a:avLst/>
          </a:prstGeom>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2114550" y="3219319"/>
            <a:ext cx="3245675" cy="2031325"/>
          </a:xfrm>
          <a:prstGeom prst="rect">
            <a:avLst/>
          </a:prstGeom>
          <a:solidFill>
            <a:schemeClr val="bg1"/>
          </a:solidFill>
        </p:spPr>
        <p:txBody>
          <a:bodyPr wrap="none" rtlCol="0">
            <a:spAutoFit/>
          </a:bodyPr>
          <a:lstStyle/>
          <a:p>
            <a:r>
              <a:rPr lang="en-US" dirty="0"/>
              <a:t>UNDERLYING CVD RISK FACTORS</a:t>
            </a:r>
          </a:p>
          <a:p>
            <a:endParaRPr lang="en-US" dirty="0"/>
          </a:p>
          <a:p>
            <a:pPr marL="285750" indent="-285750">
              <a:buFont typeface="Arial"/>
              <a:buChar char="•"/>
            </a:pPr>
            <a:r>
              <a:rPr lang="en-US" dirty="0"/>
              <a:t>Obesity</a:t>
            </a:r>
          </a:p>
          <a:p>
            <a:pPr marL="285750" indent="-285750">
              <a:buFont typeface="Arial"/>
              <a:buChar char="•"/>
            </a:pPr>
            <a:r>
              <a:rPr lang="en-US" dirty="0"/>
              <a:t>Physical inactivity</a:t>
            </a:r>
          </a:p>
          <a:p>
            <a:pPr marL="285750" indent="-285750">
              <a:buFont typeface="Arial"/>
              <a:buChar char="•"/>
            </a:pPr>
            <a:r>
              <a:rPr lang="en-US" dirty="0" err="1"/>
              <a:t>Atherogenetic</a:t>
            </a:r>
            <a:r>
              <a:rPr lang="en-US" dirty="0"/>
              <a:t> diet</a:t>
            </a:r>
          </a:p>
          <a:p>
            <a:pPr marL="285750" indent="-285750">
              <a:buFont typeface="Arial"/>
              <a:buChar char="•"/>
            </a:pPr>
            <a:r>
              <a:rPr lang="en-US" dirty="0"/>
              <a:t>Family history for CVD</a:t>
            </a:r>
          </a:p>
          <a:p>
            <a:pPr marL="285750" indent="-285750">
              <a:buFont typeface="Arial"/>
              <a:buChar char="•"/>
            </a:pPr>
            <a:r>
              <a:rPr lang="en-US" dirty="0"/>
              <a:t>Genetic/racial factors</a:t>
            </a:r>
          </a:p>
        </p:txBody>
      </p:sp>
    </p:spTree>
    <p:extLst>
      <p:ext uri="{BB962C8B-B14F-4D97-AF65-F5344CB8AC3E}">
        <p14:creationId xmlns:p14="http://schemas.microsoft.com/office/powerpoint/2010/main" val="3775601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95857" y="224375"/>
            <a:ext cx="7509933" cy="6462378"/>
          </a:xfrm>
          <a:prstGeom prst="rect">
            <a:avLst/>
          </a:prstGeom>
        </p:spPr>
      </p:pic>
      <p:pic>
        <p:nvPicPr>
          <p:cNvPr id="4" name="Picture 3"/>
          <p:cNvPicPr>
            <a:picLocks noChangeAspect="1"/>
          </p:cNvPicPr>
          <p:nvPr/>
        </p:nvPicPr>
        <p:blipFill>
          <a:blip r:embed="rId3"/>
          <a:stretch>
            <a:fillRect/>
          </a:stretch>
        </p:blipFill>
        <p:spPr>
          <a:xfrm>
            <a:off x="5875855" y="101821"/>
            <a:ext cx="3203222" cy="410413"/>
          </a:xfrm>
          <a:prstGeom prst="rect">
            <a:avLst/>
          </a:prstGeom>
        </p:spPr>
      </p:pic>
      <p:sp>
        <p:nvSpPr>
          <p:cNvPr id="2" name="Rectangle 1"/>
          <p:cNvSpPr/>
          <p:nvPr/>
        </p:nvSpPr>
        <p:spPr>
          <a:xfrm>
            <a:off x="990599" y="4235323"/>
            <a:ext cx="1049867" cy="184148"/>
          </a:xfrm>
          <a:prstGeom prst="rect">
            <a:avLst/>
          </a:prstGeom>
          <a:noFill/>
          <a:ln w="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1030817" y="5537289"/>
            <a:ext cx="6419850" cy="31750"/>
          </a:xfrm>
          <a:prstGeom prst="line">
            <a:avLst/>
          </a:prstGeom>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2114550" y="4220375"/>
            <a:ext cx="4814138" cy="2031325"/>
          </a:xfrm>
          <a:prstGeom prst="rect">
            <a:avLst/>
          </a:prstGeom>
          <a:solidFill>
            <a:schemeClr val="bg1"/>
          </a:solidFill>
        </p:spPr>
        <p:txBody>
          <a:bodyPr wrap="none" rtlCol="0">
            <a:spAutoFit/>
          </a:bodyPr>
          <a:lstStyle/>
          <a:p>
            <a:r>
              <a:rPr lang="en-US" dirty="0"/>
              <a:t>EMERGING CVD RISK FACTORS</a:t>
            </a:r>
          </a:p>
          <a:p>
            <a:endParaRPr lang="en-US" dirty="0"/>
          </a:p>
          <a:p>
            <a:pPr marL="285750" indent="-285750">
              <a:buFont typeface="Arial"/>
              <a:buChar char="•"/>
            </a:pPr>
            <a:r>
              <a:rPr lang="en-US" dirty="0"/>
              <a:t>HEART RATE</a:t>
            </a:r>
          </a:p>
          <a:p>
            <a:pPr marL="285750" indent="-285750">
              <a:buFont typeface="Arial"/>
              <a:buChar char="•"/>
            </a:pPr>
            <a:r>
              <a:rPr lang="en-US" dirty="0"/>
              <a:t>LIPIDS (other than LDL, HDL, Total Cholesterol)</a:t>
            </a:r>
          </a:p>
          <a:p>
            <a:pPr marL="285750" indent="-285750">
              <a:buFont typeface="Arial"/>
              <a:buChar char="•"/>
            </a:pPr>
            <a:r>
              <a:rPr lang="en-US" dirty="0"/>
              <a:t>DRUGS (e.g. glucose lowering)</a:t>
            </a:r>
          </a:p>
          <a:p>
            <a:pPr marL="285750" indent="-285750">
              <a:buFont typeface="Arial"/>
              <a:buChar char="•"/>
            </a:pPr>
            <a:r>
              <a:rPr lang="en-US" dirty="0"/>
              <a:t>PROTHROMBOTIC MARKERS</a:t>
            </a:r>
          </a:p>
          <a:p>
            <a:pPr marL="285750" indent="-285750">
              <a:buFont typeface="Arial"/>
              <a:buChar char="•"/>
            </a:pPr>
            <a:r>
              <a:rPr lang="en-US" dirty="0"/>
              <a:t>INFLAMMATION (</a:t>
            </a:r>
            <a:r>
              <a:rPr lang="en-US" dirty="0" err="1"/>
              <a:t>crp</a:t>
            </a:r>
            <a:r>
              <a:rPr lang="en-US" dirty="0"/>
              <a:t>…)</a:t>
            </a:r>
          </a:p>
        </p:txBody>
      </p:sp>
    </p:spTree>
    <p:extLst>
      <p:ext uri="{BB962C8B-B14F-4D97-AF65-F5344CB8AC3E}">
        <p14:creationId xmlns:p14="http://schemas.microsoft.com/office/powerpoint/2010/main" val="111264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95857" y="224375"/>
            <a:ext cx="7509933" cy="6462378"/>
          </a:xfrm>
          <a:prstGeom prst="rect">
            <a:avLst/>
          </a:prstGeom>
        </p:spPr>
      </p:pic>
      <p:pic>
        <p:nvPicPr>
          <p:cNvPr id="4" name="Picture 3"/>
          <p:cNvPicPr>
            <a:picLocks noChangeAspect="1"/>
          </p:cNvPicPr>
          <p:nvPr/>
        </p:nvPicPr>
        <p:blipFill>
          <a:blip r:embed="rId3"/>
          <a:stretch>
            <a:fillRect/>
          </a:stretch>
        </p:blipFill>
        <p:spPr>
          <a:xfrm>
            <a:off x="5875855" y="101821"/>
            <a:ext cx="3203222" cy="410413"/>
          </a:xfrm>
          <a:prstGeom prst="rect">
            <a:avLst/>
          </a:prstGeom>
        </p:spPr>
      </p:pic>
      <p:sp>
        <p:nvSpPr>
          <p:cNvPr id="2" name="Rectangle 1"/>
          <p:cNvSpPr/>
          <p:nvPr/>
        </p:nvSpPr>
        <p:spPr>
          <a:xfrm>
            <a:off x="990599" y="5522231"/>
            <a:ext cx="1278468" cy="184148"/>
          </a:xfrm>
          <a:prstGeom prst="rect">
            <a:avLst/>
          </a:prstGeom>
          <a:noFill/>
          <a:ln w="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2504017" y="5475767"/>
            <a:ext cx="4499361" cy="1477328"/>
          </a:xfrm>
          <a:prstGeom prst="rect">
            <a:avLst/>
          </a:prstGeom>
          <a:solidFill>
            <a:schemeClr val="bg1"/>
          </a:solidFill>
        </p:spPr>
        <p:txBody>
          <a:bodyPr wrap="none" rtlCol="0">
            <a:spAutoFit/>
          </a:bodyPr>
          <a:lstStyle/>
          <a:p>
            <a:r>
              <a:rPr lang="en-US" dirty="0"/>
              <a:t>VASCULAR BIOMARKERS OF PRECLINICAL CVD</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924068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8940"/>
            <a:ext cx="7772400" cy="1470025"/>
          </a:xfrm>
        </p:spPr>
        <p:txBody>
          <a:bodyPr>
            <a:normAutofit/>
          </a:bodyPr>
          <a:lstStyle/>
          <a:p>
            <a:r>
              <a:rPr lang="en-US" sz="2800" b="1" dirty="0">
                <a:solidFill>
                  <a:schemeClr val="tx1"/>
                </a:solidFill>
              </a:rPr>
              <a:t>Εκτίμηση Κινδύνου </a:t>
            </a:r>
            <a:r>
              <a:rPr lang="en-US" sz="2800" b="1" dirty="0" err="1">
                <a:solidFill>
                  <a:schemeClr val="tx1"/>
                </a:solidFill>
              </a:rPr>
              <a:t>Κ</a:t>
            </a:r>
            <a:r>
              <a:rPr lang="en-US" sz="2800" b="1" dirty="0">
                <a:solidFill>
                  <a:schemeClr val="tx1"/>
                </a:solidFill>
              </a:rPr>
              <a:t>αρδιαγγειακών Νοσημάτων – Μεταβολικό σύνδρομο</a:t>
            </a:r>
            <a:br>
              <a:rPr lang="en-US" sz="2800" dirty="0">
                <a:solidFill>
                  <a:schemeClr val="tx1"/>
                </a:solidFill>
              </a:rPr>
            </a:br>
            <a:endParaRPr lang="en-US" sz="2800" dirty="0"/>
          </a:p>
        </p:txBody>
      </p:sp>
      <p:sp>
        <p:nvSpPr>
          <p:cNvPr id="4" name="Subtitle 3"/>
          <p:cNvSpPr>
            <a:spLocks noGrp="1"/>
          </p:cNvSpPr>
          <p:nvPr>
            <p:ph type="subTitle" idx="1"/>
          </p:nvPr>
        </p:nvSpPr>
        <p:spPr/>
        <p:txBody>
          <a:bodyPr/>
          <a:lstStyle/>
          <a:p>
            <a:endParaRPr lang="en-US"/>
          </a:p>
        </p:txBody>
      </p:sp>
      <p:sp>
        <p:nvSpPr>
          <p:cNvPr id="5" name="Subtitle 2"/>
          <p:cNvSpPr txBox="1">
            <a:spLocks/>
          </p:cNvSpPr>
          <p:nvPr/>
        </p:nvSpPr>
        <p:spPr>
          <a:xfrm>
            <a:off x="774700" y="1249145"/>
            <a:ext cx="7585038" cy="5608855"/>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gn="l">
              <a:buFont typeface="Arial"/>
              <a:buChar char="•"/>
            </a:pPr>
            <a:r>
              <a:rPr lang="en-US" sz="1700" dirty="0" err="1">
                <a:solidFill>
                  <a:schemeClr val="tx1"/>
                </a:solidFill>
              </a:rPr>
              <a:t>Κ</a:t>
            </a:r>
            <a:r>
              <a:rPr lang="en-US" sz="1700" dirty="0">
                <a:solidFill>
                  <a:schemeClr val="tx1"/>
                </a:solidFill>
              </a:rPr>
              <a:t>αρδιαγγειακά νοσήμα</a:t>
            </a:r>
            <a:r>
              <a:rPr lang="en-US" sz="1700" dirty="0" err="1">
                <a:solidFill>
                  <a:schemeClr val="tx1"/>
                </a:solidFill>
              </a:rPr>
              <a:t>τ</a:t>
            </a:r>
            <a:r>
              <a:rPr lang="en-US" sz="1700" dirty="0">
                <a:solidFill>
                  <a:schemeClr val="tx1"/>
                </a:solidFill>
              </a:rPr>
              <a:t>α: </a:t>
            </a:r>
            <a:r>
              <a:rPr lang="en-US" sz="1700" dirty="0" err="1">
                <a:solidFill>
                  <a:schemeClr val="tx1"/>
                </a:solidFill>
              </a:rPr>
              <a:t>ορισμός</a:t>
            </a:r>
            <a:r>
              <a:rPr lang="en-US" sz="1700" dirty="0">
                <a:solidFill>
                  <a:schemeClr val="tx1"/>
                </a:solidFill>
              </a:rPr>
              <a:t> </a:t>
            </a:r>
          </a:p>
          <a:p>
            <a:pPr marL="457200" indent="-457200" algn="l">
              <a:buFont typeface="Arial"/>
              <a:buChar char="•"/>
            </a:pPr>
            <a:r>
              <a:rPr lang="en-US" sz="1700" dirty="0">
                <a:solidFill>
                  <a:schemeClr val="tx1"/>
                </a:solidFill>
              </a:rPr>
              <a:t>Eπ</a:t>
            </a:r>
            <a:r>
              <a:rPr lang="en-US" sz="1700" dirty="0" err="1">
                <a:solidFill>
                  <a:schemeClr val="tx1"/>
                </a:solidFill>
              </a:rPr>
              <a:t>ιδημιολογικά</a:t>
            </a:r>
            <a:r>
              <a:rPr lang="en-US" sz="1700" dirty="0">
                <a:solidFill>
                  <a:schemeClr val="tx1"/>
                </a:solidFill>
              </a:rPr>
              <a:t> </a:t>
            </a:r>
            <a:r>
              <a:rPr lang="en-US" sz="1700" dirty="0" err="1">
                <a:solidFill>
                  <a:schemeClr val="tx1"/>
                </a:solidFill>
              </a:rPr>
              <a:t>κ</a:t>
            </a:r>
            <a:r>
              <a:rPr lang="en-US" sz="1700" dirty="0">
                <a:solidFill>
                  <a:schemeClr val="tx1"/>
                </a:solidFill>
              </a:rPr>
              <a:t>α</a:t>
            </a:r>
            <a:r>
              <a:rPr lang="en-US" sz="1700" dirty="0" err="1">
                <a:solidFill>
                  <a:schemeClr val="tx1"/>
                </a:solidFill>
              </a:rPr>
              <a:t>ι</a:t>
            </a:r>
            <a:r>
              <a:rPr lang="en-US" sz="1700" dirty="0">
                <a:solidFill>
                  <a:schemeClr val="tx1"/>
                </a:solidFill>
              </a:rPr>
              <a:t> </a:t>
            </a:r>
            <a:r>
              <a:rPr lang="en-US" sz="1700" dirty="0" err="1">
                <a:solidFill>
                  <a:schemeClr val="tx1"/>
                </a:solidFill>
              </a:rPr>
              <a:t>οικονομικά</a:t>
            </a:r>
            <a:r>
              <a:rPr lang="en-US" sz="1700" dirty="0">
                <a:solidFill>
                  <a:schemeClr val="tx1"/>
                </a:solidFill>
              </a:rPr>
              <a:t> </a:t>
            </a:r>
            <a:r>
              <a:rPr lang="en-US" sz="1700" dirty="0" err="1">
                <a:solidFill>
                  <a:schemeClr val="tx1"/>
                </a:solidFill>
              </a:rPr>
              <a:t>δεδομέν</a:t>
            </a:r>
            <a:r>
              <a:rPr lang="en-US" sz="1700" dirty="0">
                <a:solidFill>
                  <a:schemeClr val="tx1"/>
                </a:solidFill>
              </a:rPr>
              <a:t>α</a:t>
            </a:r>
          </a:p>
          <a:p>
            <a:pPr marL="457200" indent="-457200" algn="l">
              <a:buFont typeface="Arial"/>
              <a:buChar char="•"/>
            </a:pPr>
            <a:r>
              <a:rPr lang="en-US" sz="1700" dirty="0" err="1">
                <a:solidFill>
                  <a:schemeClr val="tx1"/>
                </a:solidFill>
              </a:rPr>
              <a:t>Κ</a:t>
            </a:r>
            <a:r>
              <a:rPr lang="en-US" sz="1700" dirty="0">
                <a:solidFill>
                  <a:schemeClr val="tx1"/>
                </a:solidFill>
              </a:rPr>
              <a:t>αρδιαγγεια</a:t>
            </a:r>
            <a:r>
              <a:rPr lang="en-US" sz="1700" dirty="0" err="1">
                <a:solidFill>
                  <a:schemeClr val="tx1"/>
                </a:solidFill>
              </a:rPr>
              <a:t>κός</a:t>
            </a:r>
            <a:r>
              <a:rPr lang="en-US" sz="1700" dirty="0">
                <a:solidFill>
                  <a:schemeClr val="tx1"/>
                </a:solidFill>
              </a:rPr>
              <a:t> </a:t>
            </a:r>
            <a:r>
              <a:rPr lang="en-US" sz="1700" dirty="0" err="1">
                <a:solidFill>
                  <a:schemeClr val="tx1"/>
                </a:solidFill>
              </a:rPr>
              <a:t>κίνδυνος</a:t>
            </a:r>
            <a:r>
              <a:rPr lang="en-US" sz="1700" dirty="0">
                <a:solidFill>
                  <a:schemeClr val="tx1"/>
                </a:solidFill>
              </a:rPr>
              <a:t> (</a:t>
            </a:r>
            <a:r>
              <a:rPr lang="en-US" sz="1700" dirty="0" err="1">
                <a:solidFill>
                  <a:schemeClr val="tx1"/>
                </a:solidFill>
              </a:rPr>
              <a:t>έννοιες</a:t>
            </a:r>
            <a:r>
              <a:rPr lang="en-US" sz="1700" dirty="0">
                <a:solidFill>
                  <a:schemeClr val="tx1"/>
                </a:solidFill>
              </a:rPr>
              <a:t>: απ</a:t>
            </a:r>
            <a:r>
              <a:rPr lang="en-US" sz="1700" dirty="0" err="1">
                <a:solidFill>
                  <a:schemeClr val="tx1"/>
                </a:solidFill>
              </a:rPr>
              <a:t>όλυτος</a:t>
            </a:r>
            <a:r>
              <a:rPr lang="en-US" sz="1700" dirty="0">
                <a:solidFill>
                  <a:schemeClr val="tx1"/>
                </a:solidFill>
              </a:rPr>
              <a:t> </a:t>
            </a:r>
            <a:r>
              <a:rPr lang="en-US" sz="1700" dirty="0" err="1">
                <a:solidFill>
                  <a:schemeClr val="tx1"/>
                </a:solidFill>
              </a:rPr>
              <a:t>κ</a:t>
            </a:r>
            <a:r>
              <a:rPr lang="en-US" sz="1700" dirty="0">
                <a:solidFill>
                  <a:schemeClr val="tx1"/>
                </a:solidFill>
              </a:rPr>
              <a:t>α</a:t>
            </a:r>
            <a:r>
              <a:rPr lang="en-US" sz="1700" dirty="0" err="1">
                <a:solidFill>
                  <a:schemeClr val="tx1"/>
                </a:solidFill>
              </a:rPr>
              <a:t>ι</a:t>
            </a:r>
            <a:r>
              <a:rPr lang="en-US" sz="1700" dirty="0">
                <a:solidFill>
                  <a:schemeClr val="tx1"/>
                </a:solidFill>
              </a:rPr>
              <a:t> </a:t>
            </a:r>
            <a:r>
              <a:rPr lang="en-US" sz="1700" dirty="0" err="1">
                <a:solidFill>
                  <a:schemeClr val="tx1"/>
                </a:solidFill>
              </a:rPr>
              <a:t>σχετικός</a:t>
            </a:r>
            <a:r>
              <a:rPr lang="el-GR" sz="1700" dirty="0">
                <a:solidFill>
                  <a:schemeClr val="tx1"/>
                </a:solidFill>
              </a:rPr>
              <a:t>)</a:t>
            </a:r>
            <a:endParaRPr lang="en-US" sz="1700" dirty="0">
              <a:solidFill>
                <a:schemeClr val="tx1"/>
              </a:solidFill>
            </a:endParaRPr>
          </a:p>
          <a:p>
            <a:pPr marL="457200" indent="-457200" algn="l">
              <a:buFont typeface="Arial"/>
              <a:buChar char="•"/>
            </a:pPr>
            <a:r>
              <a:rPr lang="en-US" sz="1700" dirty="0">
                <a:solidFill>
                  <a:schemeClr val="tx1"/>
                </a:solidFill>
              </a:rPr>
              <a:t>Kαρδιαγγεια</a:t>
            </a:r>
            <a:r>
              <a:rPr lang="en-US" sz="1700" dirty="0" err="1">
                <a:solidFill>
                  <a:schemeClr val="tx1"/>
                </a:solidFill>
              </a:rPr>
              <a:t>κός</a:t>
            </a:r>
            <a:r>
              <a:rPr lang="en-US" sz="1700" dirty="0">
                <a:solidFill>
                  <a:schemeClr val="tx1"/>
                </a:solidFill>
              </a:rPr>
              <a:t> </a:t>
            </a:r>
            <a:r>
              <a:rPr lang="en-US" sz="1700" dirty="0" err="1">
                <a:solidFill>
                  <a:schemeClr val="tx1"/>
                </a:solidFill>
              </a:rPr>
              <a:t>κίνδυνος</a:t>
            </a:r>
            <a:r>
              <a:rPr lang="en-US" sz="1700" dirty="0">
                <a:solidFill>
                  <a:schemeClr val="tx1"/>
                </a:solidFill>
              </a:rPr>
              <a:t> για αγγειακό εγκεφαλικό &amp; έμφραγμα του μυοκαρδίου</a:t>
            </a:r>
          </a:p>
          <a:p>
            <a:pPr marL="457200" indent="-457200" algn="l">
              <a:buFont typeface="Arial"/>
              <a:buChar char="•"/>
            </a:pPr>
            <a:r>
              <a:rPr lang="en-US" sz="1700" dirty="0" err="1">
                <a:solidFill>
                  <a:schemeClr val="tx1"/>
                </a:solidFill>
              </a:rPr>
              <a:t>Κλ</a:t>
            </a:r>
            <a:r>
              <a:rPr lang="en-US" sz="1700" dirty="0">
                <a:solidFill>
                  <a:schemeClr val="tx1"/>
                </a:solidFill>
              </a:rPr>
              <a:t>α</a:t>
            </a:r>
            <a:r>
              <a:rPr lang="en-US" sz="1700" dirty="0" err="1">
                <a:solidFill>
                  <a:schemeClr val="tx1"/>
                </a:solidFill>
              </a:rPr>
              <a:t>σικοί</a:t>
            </a:r>
            <a:r>
              <a:rPr lang="en-US" sz="1700" dirty="0">
                <a:solidFill>
                  <a:schemeClr val="tx1"/>
                </a:solidFill>
              </a:rPr>
              <a:t> </a:t>
            </a:r>
            <a:r>
              <a:rPr lang="en-US" sz="1700" dirty="0" err="1">
                <a:solidFill>
                  <a:schemeClr val="tx1"/>
                </a:solidFill>
              </a:rPr>
              <a:t>κ</a:t>
            </a:r>
            <a:r>
              <a:rPr lang="en-US" sz="1700" dirty="0">
                <a:solidFill>
                  <a:schemeClr val="tx1"/>
                </a:solidFill>
              </a:rPr>
              <a:t>α</a:t>
            </a:r>
            <a:r>
              <a:rPr lang="en-US" sz="1700" dirty="0" err="1">
                <a:solidFill>
                  <a:schemeClr val="tx1"/>
                </a:solidFill>
              </a:rPr>
              <a:t>ι</a:t>
            </a:r>
            <a:r>
              <a:rPr lang="en-US" sz="1700" dirty="0">
                <a:solidFill>
                  <a:schemeClr val="tx1"/>
                </a:solidFill>
              </a:rPr>
              <a:t> </a:t>
            </a:r>
            <a:r>
              <a:rPr lang="en-US" sz="1700" dirty="0" err="1">
                <a:solidFill>
                  <a:schemeClr val="tx1"/>
                </a:solidFill>
              </a:rPr>
              <a:t>νεότεροι</a:t>
            </a:r>
            <a:r>
              <a:rPr lang="en-US" sz="1700" dirty="0">
                <a:solidFill>
                  <a:schemeClr val="tx1"/>
                </a:solidFill>
              </a:rPr>
              <a:t> παράγοντες </a:t>
            </a:r>
            <a:r>
              <a:rPr lang="en-US" sz="1700" dirty="0" err="1">
                <a:solidFill>
                  <a:schemeClr val="tx1"/>
                </a:solidFill>
              </a:rPr>
              <a:t>κ</a:t>
            </a:r>
            <a:r>
              <a:rPr lang="en-US" sz="1700" dirty="0">
                <a:solidFill>
                  <a:schemeClr val="tx1"/>
                </a:solidFill>
              </a:rPr>
              <a:t>αρδιαγγειακού κιν</a:t>
            </a:r>
            <a:r>
              <a:rPr lang="el-GR" sz="1700" dirty="0">
                <a:solidFill>
                  <a:schemeClr val="tx1"/>
                </a:solidFill>
              </a:rPr>
              <a:t>δ</a:t>
            </a:r>
            <a:r>
              <a:rPr lang="en-US" sz="1700" dirty="0" err="1">
                <a:solidFill>
                  <a:schemeClr val="tx1"/>
                </a:solidFill>
              </a:rPr>
              <a:t>ύνου</a:t>
            </a:r>
            <a:r>
              <a:rPr lang="el-GR" sz="1700" dirty="0">
                <a:solidFill>
                  <a:schemeClr val="tx1"/>
                </a:solidFill>
              </a:rPr>
              <a:t> – μεταβολικό σύνδρομο</a:t>
            </a:r>
            <a:endParaRPr lang="en-US" sz="1700" dirty="0">
              <a:solidFill>
                <a:schemeClr val="tx1"/>
              </a:solidFill>
            </a:endParaRPr>
          </a:p>
          <a:p>
            <a:pPr marL="457200" indent="-457200" algn="l">
              <a:buFont typeface="Arial"/>
              <a:buChar char="•"/>
            </a:pPr>
            <a:r>
              <a:rPr lang="en-US" sz="1700" b="1" dirty="0">
                <a:solidFill>
                  <a:srgbClr val="FF0000"/>
                </a:solidFill>
              </a:rPr>
              <a:t>Kαρδιαγγεια</a:t>
            </a:r>
            <a:r>
              <a:rPr lang="en-US" sz="1700" b="1" dirty="0" err="1">
                <a:solidFill>
                  <a:srgbClr val="FF0000"/>
                </a:solidFill>
              </a:rPr>
              <a:t>κ</a:t>
            </a:r>
            <a:r>
              <a:rPr lang="el-GR" sz="1700" b="1" dirty="0">
                <a:solidFill>
                  <a:srgbClr val="FF0000"/>
                </a:solidFill>
              </a:rPr>
              <a:t>ός</a:t>
            </a:r>
            <a:r>
              <a:rPr lang="en-US" sz="1700" b="1" dirty="0">
                <a:solidFill>
                  <a:srgbClr val="FF0000"/>
                </a:solidFill>
              </a:rPr>
              <a:t> </a:t>
            </a:r>
            <a:r>
              <a:rPr lang="en-US" sz="1700" b="1" dirty="0" err="1">
                <a:solidFill>
                  <a:srgbClr val="FF0000"/>
                </a:solidFill>
              </a:rPr>
              <a:t>κ</a:t>
            </a:r>
            <a:r>
              <a:rPr lang="el-GR" sz="1700" b="1" dirty="0">
                <a:solidFill>
                  <a:srgbClr val="FF0000"/>
                </a:solidFill>
              </a:rPr>
              <a:t>ί</a:t>
            </a:r>
            <a:r>
              <a:rPr lang="en-US" sz="1700" b="1" dirty="0" err="1">
                <a:solidFill>
                  <a:srgbClr val="FF0000"/>
                </a:solidFill>
              </a:rPr>
              <a:t>νδ</a:t>
            </a:r>
            <a:r>
              <a:rPr lang="el-GR" sz="1700" b="1" dirty="0">
                <a:solidFill>
                  <a:srgbClr val="FF0000"/>
                </a:solidFill>
              </a:rPr>
              <a:t>υ</a:t>
            </a:r>
            <a:r>
              <a:rPr lang="en-US" sz="1700" b="1" dirty="0" err="1">
                <a:solidFill>
                  <a:srgbClr val="FF0000"/>
                </a:solidFill>
              </a:rPr>
              <a:t>νο</a:t>
            </a:r>
            <a:r>
              <a:rPr lang="el-GR" sz="1700" b="1" dirty="0">
                <a:solidFill>
                  <a:srgbClr val="FF0000"/>
                </a:solidFill>
              </a:rPr>
              <a:t>ς</a:t>
            </a:r>
            <a:r>
              <a:rPr lang="en-US" sz="1700" b="1" dirty="0">
                <a:solidFill>
                  <a:srgbClr val="FF0000"/>
                </a:solidFill>
              </a:rPr>
              <a:t>: π</a:t>
            </a:r>
            <a:r>
              <a:rPr lang="en-US" sz="1700" b="1" dirty="0" err="1">
                <a:solidFill>
                  <a:srgbClr val="FF0000"/>
                </a:solidFill>
              </a:rPr>
              <a:t>ρωτογενής</a:t>
            </a:r>
            <a:r>
              <a:rPr lang="en-US" sz="1700" b="1" dirty="0">
                <a:solidFill>
                  <a:srgbClr val="FF0000"/>
                </a:solidFill>
              </a:rPr>
              <a:t>, </a:t>
            </a:r>
            <a:r>
              <a:rPr lang="en-US" sz="1700" b="1" dirty="0" err="1">
                <a:solidFill>
                  <a:srgbClr val="FF0000"/>
                </a:solidFill>
              </a:rPr>
              <a:t>δευτερογενής</a:t>
            </a:r>
            <a:r>
              <a:rPr lang="en-US" sz="1700" b="1" dirty="0">
                <a:solidFill>
                  <a:srgbClr val="FF0000"/>
                </a:solidFill>
              </a:rPr>
              <a:t>, </a:t>
            </a:r>
            <a:r>
              <a:rPr lang="en-US" sz="1700" b="1" dirty="0" err="1">
                <a:solidFill>
                  <a:srgbClr val="FF0000"/>
                </a:solidFill>
              </a:rPr>
              <a:t>τριτογενής</a:t>
            </a:r>
            <a:r>
              <a:rPr lang="en-US" sz="1700" b="1" dirty="0">
                <a:solidFill>
                  <a:srgbClr val="FF0000"/>
                </a:solidFill>
              </a:rPr>
              <a:t> πρόληψη</a:t>
            </a:r>
          </a:p>
          <a:p>
            <a:pPr marL="457200" indent="-457200" algn="l">
              <a:buFont typeface="Arial"/>
              <a:buChar char="•"/>
            </a:pPr>
            <a:r>
              <a:rPr lang="en-US" sz="1700" dirty="0">
                <a:solidFill>
                  <a:schemeClr val="bg1">
                    <a:lumMod val="75000"/>
                  </a:schemeClr>
                </a:solidFill>
              </a:rPr>
              <a:t>Μοντέλα </a:t>
            </a:r>
            <a:r>
              <a:rPr lang="en-US" sz="1700" dirty="0" err="1">
                <a:solidFill>
                  <a:schemeClr val="bg1">
                    <a:lumMod val="75000"/>
                  </a:schemeClr>
                </a:solidFill>
              </a:rPr>
              <a:t>εκτίμησης</a:t>
            </a:r>
            <a:r>
              <a:rPr lang="en-US" sz="1700" dirty="0">
                <a:solidFill>
                  <a:schemeClr val="bg1">
                    <a:lumMod val="75000"/>
                  </a:schemeClr>
                </a:solidFill>
              </a:rPr>
              <a:t> του </a:t>
            </a:r>
            <a:r>
              <a:rPr lang="en-US" sz="1700" dirty="0" err="1">
                <a:solidFill>
                  <a:schemeClr val="bg1">
                    <a:lumMod val="75000"/>
                  </a:schemeClr>
                </a:solidFill>
              </a:rPr>
              <a:t>κ</a:t>
            </a:r>
            <a:r>
              <a:rPr lang="en-US" sz="1700" dirty="0">
                <a:solidFill>
                  <a:schemeClr val="bg1">
                    <a:lumMod val="75000"/>
                  </a:schemeClr>
                </a:solidFill>
              </a:rPr>
              <a:t>αρδιαγγειακού κινδύνου στο γενικό πληθυσμό</a:t>
            </a:r>
          </a:p>
          <a:p>
            <a:pPr marL="457200" indent="-457200" algn="l">
              <a:buFont typeface="Arial"/>
              <a:buChar char="•"/>
            </a:pPr>
            <a:r>
              <a:rPr lang="en-US" sz="1700" dirty="0" err="1">
                <a:solidFill>
                  <a:schemeClr val="bg1">
                    <a:lumMod val="75000"/>
                  </a:schemeClr>
                </a:solidFill>
              </a:rPr>
              <a:t>Μοντέλ</a:t>
            </a:r>
            <a:r>
              <a:rPr lang="en-US" sz="1700" dirty="0">
                <a:solidFill>
                  <a:schemeClr val="bg1">
                    <a:lumMod val="75000"/>
                  </a:schemeClr>
                </a:solidFill>
              </a:rPr>
              <a:t>α </a:t>
            </a:r>
            <a:r>
              <a:rPr lang="en-US" sz="1700" dirty="0" err="1">
                <a:solidFill>
                  <a:schemeClr val="bg1">
                    <a:lumMod val="75000"/>
                  </a:schemeClr>
                </a:solidFill>
              </a:rPr>
              <a:t>εκτίμησης</a:t>
            </a:r>
            <a:r>
              <a:rPr lang="en-US" sz="1700" dirty="0">
                <a:solidFill>
                  <a:schemeClr val="bg1">
                    <a:lumMod val="75000"/>
                  </a:schemeClr>
                </a:solidFill>
              </a:rPr>
              <a:t> του </a:t>
            </a:r>
            <a:r>
              <a:rPr lang="en-US" sz="1700" dirty="0" err="1">
                <a:solidFill>
                  <a:schemeClr val="bg1">
                    <a:lumMod val="75000"/>
                  </a:schemeClr>
                </a:solidFill>
              </a:rPr>
              <a:t>κ</a:t>
            </a:r>
            <a:r>
              <a:rPr lang="en-US" sz="1700" dirty="0">
                <a:solidFill>
                  <a:schemeClr val="bg1">
                    <a:lumMod val="75000"/>
                  </a:schemeClr>
                </a:solidFill>
              </a:rPr>
              <a:t>αρδιαγγειακού κινδύνου σε </a:t>
            </a:r>
            <a:r>
              <a:rPr lang="en-US" sz="1700" dirty="0" err="1">
                <a:solidFill>
                  <a:schemeClr val="bg1">
                    <a:lumMod val="75000"/>
                  </a:schemeClr>
                </a:solidFill>
              </a:rPr>
              <a:t>ειδικούς</a:t>
            </a:r>
            <a:r>
              <a:rPr lang="en-US" sz="1700" dirty="0">
                <a:solidFill>
                  <a:schemeClr val="bg1">
                    <a:lumMod val="75000"/>
                  </a:schemeClr>
                </a:solidFill>
              </a:rPr>
              <a:t>  π</a:t>
            </a:r>
            <a:r>
              <a:rPr lang="en-US" sz="1700" dirty="0" err="1">
                <a:solidFill>
                  <a:schemeClr val="bg1">
                    <a:lumMod val="75000"/>
                  </a:schemeClr>
                </a:solidFill>
              </a:rPr>
              <a:t>ληθυσμούς</a:t>
            </a:r>
            <a:r>
              <a:rPr lang="en-US" sz="1700" dirty="0">
                <a:solidFill>
                  <a:schemeClr val="bg1">
                    <a:lumMod val="75000"/>
                  </a:schemeClr>
                </a:solidFill>
              </a:rPr>
              <a:t> </a:t>
            </a:r>
            <a:r>
              <a:rPr lang="en-US" sz="1700" dirty="0" err="1">
                <a:solidFill>
                  <a:schemeClr val="bg1">
                    <a:lumMod val="75000"/>
                  </a:schemeClr>
                </a:solidFill>
              </a:rPr>
              <a:t>κ</a:t>
            </a:r>
            <a:r>
              <a:rPr lang="en-US" sz="1700" dirty="0">
                <a:solidFill>
                  <a:schemeClr val="bg1">
                    <a:lumMod val="75000"/>
                  </a:schemeClr>
                </a:solidFill>
              </a:rPr>
              <a:t>α</a:t>
            </a:r>
            <a:r>
              <a:rPr lang="en-US" sz="1700" dirty="0" err="1">
                <a:solidFill>
                  <a:schemeClr val="bg1">
                    <a:lumMod val="75000"/>
                  </a:schemeClr>
                </a:solidFill>
              </a:rPr>
              <a:t>ι</a:t>
            </a:r>
            <a:r>
              <a:rPr lang="en-US" sz="1700" dirty="0">
                <a:solidFill>
                  <a:schemeClr val="bg1">
                    <a:lumMod val="75000"/>
                  </a:schemeClr>
                </a:solidFill>
              </a:rPr>
              <a:t> π</a:t>
            </a:r>
            <a:r>
              <a:rPr lang="en-US" sz="1700" dirty="0" err="1">
                <a:solidFill>
                  <a:schemeClr val="bg1">
                    <a:lumMod val="75000"/>
                  </a:schemeClr>
                </a:solidFill>
              </a:rPr>
              <a:t>άσχοντες</a:t>
            </a:r>
            <a:r>
              <a:rPr lang="en-US" sz="1700" dirty="0">
                <a:solidFill>
                  <a:schemeClr val="bg1">
                    <a:lumMod val="75000"/>
                  </a:schemeClr>
                </a:solidFill>
              </a:rPr>
              <a:t> απ</a:t>
            </a:r>
            <a:r>
              <a:rPr lang="en-US" sz="1700" dirty="0" err="1">
                <a:solidFill>
                  <a:schemeClr val="bg1">
                    <a:lumMod val="75000"/>
                  </a:schemeClr>
                </a:solidFill>
              </a:rPr>
              <a:t>ό</a:t>
            </a:r>
            <a:r>
              <a:rPr lang="en-US" sz="1700" dirty="0">
                <a:solidFill>
                  <a:schemeClr val="bg1">
                    <a:lumMod val="75000"/>
                  </a:schemeClr>
                </a:solidFill>
              </a:rPr>
              <a:t>: </a:t>
            </a:r>
            <a:r>
              <a:rPr lang="en-US" sz="1700" dirty="0" err="1">
                <a:solidFill>
                  <a:schemeClr val="bg1">
                    <a:lumMod val="75000"/>
                  </a:schemeClr>
                </a:solidFill>
              </a:rPr>
              <a:t>υ</a:t>
            </a:r>
            <a:r>
              <a:rPr lang="en-US" sz="1700" dirty="0">
                <a:solidFill>
                  <a:schemeClr val="bg1">
                    <a:lumMod val="75000"/>
                  </a:schemeClr>
                </a:solidFill>
              </a:rPr>
              <a:t>πέρταση, </a:t>
            </a:r>
            <a:r>
              <a:rPr lang="en-US" sz="1700" dirty="0" err="1">
                <a:solidFill>
                  <a:schemeClr val="bg1">
                    <a:lumMod val="75000"/>
                  </a:schemeClr>
                </a:solidFill>
              </a:rPr>
              <a:t>υ</a:t>
            </a:r>
            <a:r>
              <a:rPr lang="en-US" sz="1700" dirty="0">
                <a:solidFill>
                  <a:schemeClr val="bg1">
                    <a:lumMod val="75000"/>
                  </a:schemeClr>
                </a:solidFill>
              </a:rPr>
              <a:t>περλιπιδαιμία,  διαβήτη, μεταβολικό σύνδρομο, ρευματοειδή αρθρίτιδα, HIV </a:t>
            </a:r>
          </a:p>
          <a:p>
            <a:pPr marL="457200" indent="-457200" algn="l">
              <a:buFont typeface="Arial"/>
              <a:buChar char="•"/>
            </a:pPr>
            <a:r>
              <a:rPr lang="en-US" sz="1700" dirty="0" err="1">
                <a:solidFill>
                  <a:schemeClr val="bg1">
                    <a:lumMod val="75000"/>
                  </a:schemeClr>
                </a:solidFill>
              </a:rPr>
              <a:t>Η</a:t>
            </a:r>
            <a:r>
              <a:rPr lang="en-US" sz="1700" dirty="0">
                <a:solidFill>
                  <a:schemeClr val="bg1">
                    <a:lumMod val="75000"/>
                  </a:schemeClr>
                </a:solidFill>
              </a:rPr>
              <a:t> έννοια της αγγειακής ηλικία</a:t>
            </a:r>
            <a:r>
              <a:rPr lang="en-US" sz="1700" dirty="0" err="1">
                <a:solidFill>
                  <a:schemeClr val="bg1">
                    <a:lumMod val="75000"/>
                  </a:schemeClr>
                </a:solidFill>
              </a:rPr>
              <a:t>ς</a:t>
            </a:r>
            <a:r>
              <a:rPr lang="en-US" sz="1700" dirty="0">
                <a:solidFill>
                  <a:schemeClr val="bg1">
                    <a:lumMod val="75000"/>
                  </a:schemeClr>
                </a:solidFill>
              </a:rPr>
              <a:t> (EVA syndrome)</a:t>
            </a:r>
          </a:p>
          <a:p>
            <a:pPr marL="457200" indent="-457200" algn="l">
              <a:buFont typeface="Arial"/>
              <a:buChar char="•"/>
            </a:pPr>
            <a:r>
              <a:rPr lang="en-US" sz="1700" dirty="0" err="1">
                <a:solidFill>
                  <a:schemeClr val="bg1">
                    <a:lumMod val="75000"/>
                  </a:schemeClr>
                </a:solidFill>
              </a:rPr>
              <a:t>Χρήσεις</a:t>
            </a:r>
            <a:r>
              <a:rPr lang="en-US" sz="1700" dirty="0">
                <a:solidFill>
                  <a:schemeClr val="bg1">
                    <a:lumMod val="75000"/>
                  </a:schemeClr>
                </a:solidFill>
              </a:rPr>
              <a:t> των νεότερων αγγειακών </a:t>
            </a:r>
            <a:r>
              <a:rPr lang="en-US" sz="1700" dirty="0" err="1">
                <a:solidFill>
                  <a:schemeClr val="bg1">
                    <a:lumMod val="75000"/>
                  </a:schemeClr>
                </a:solidFill>
              </a:rPr>
              <a:t>κ</a:t>
            </a:r>
            <a:r>
              <a:rPr lang="en-US" sz="1700" dirty="0">
                <a:solidFill>
                  <a:schemeClr val="bg1">
                    <a:lumMod val="75000"/>
                  </a:schemeClr>
                </a:solidFill>
              </a:rPr>
              <a:t>α</a:t>
            </a:r>
            <a:r>
              <a:rPr lang="en-US" sz="1700" dirty="0" err="1">
                <a:solidFill>
                  <a:schemeClr val="bg1">
                    <a:lumMod val="75000"/>
                  </a:schemeClr>
                </a:solidFill>
              </a:rPr>
              <a:t>ι</a:t>
            </a:r>
            <a:r>
              <a:rPr lang="en-US" sz="1700" dirty="0">
                <a:solidFill>
                  <a:schemeClr val="bg1">
                    <a:lumMod val="75000"/>
                  </a:schemeClr>
                </a:solidFill>
              </a:rPr>
              <a:t> β</a:t>
            </a:r>
            <a:r>
              <a:rPr lang="en-US" sz="1700" dirty="0" err="1">
                <a:solidFill>
                  <a:schemeClr val="bg1">
                    <a:lumMod val="75000"/>
                  </a:schemeClr>
                </a:solidFill>
              </a:rPr>
              <a:t>ιοχημικών</a:t>
            </a:r>
            <a:r>
              <a:rPr lang="en-US" sz="1700" dirty="0">
                <a:solidFill>
                  <a:schemeClr val="bg1">
                    <a:lumMod val="75000"/>
                  </a:schemeClr>
                </a:solidFill>
              </a:rPr>
              <a:t> βιοδεικτών στην εκτίμηση του </a:t>
            </a:r>
            <a:r>
              <a:rPr lang="en-US" sz="1700" dirty="0" err="1">
                <a:solidFill>
                  <a:schemeClr val="bg1">
                    <a:lumMod val="75000"/>
                  </a:schemeClr>
                </a:solidFill>
              </a:rPr>
              <a:t>κ</a:t>
            </a:r>
            <a:r>
              <a:rPr lang="en-US" sz="1700" dirty="0">
                <a:solidFill>
                  <a:schemeClr val="bg1">
                    <a:lumMod val="75000"/>
                  </a:schemeClr>
                </a:solidFill>
              </a:rPr>
              <a:t>αρδιαγγειακού κινδύνου στην εξα</a:t>
            </a:r>
            <a:r>
              <a:rPr lang="en-US" sz="1700" dirty="0" err="1">
                <a:solidFill>
                  <a:schemeClr val="bg1">
                    <a:lumMod val="75000"/>
                  </a:schemeClr>
                </a:solidFill>
              </a:rPr>
              <a:t>τομί</a:t>
            </a:r>
            <a:r>
              <a:rPr lang="el-GR" sz="1700" dirty="0">
                <a:solidFill>
                  <a:schemeClr val="bg1">
                    <a:lumMod val="75000"/>
                  </a:schemeClr>
                </a:solidFill>
              </a:rPr>
              <a:t>κευση καρδιαγγειακού κινδύνου και τη  </a:t>
            </a:r>
            <a:r>
              <a:rPr lang="en-US" sz="1700" dirty="0" err="1">
                <a:solidFill>
                  <a:schemeClr val="bg1">
                    <a:lumMod val="75000"/>
                  </a:schemeClr>
                </a:solidFill>
              </a:rPr>
              <a:t>δημόσι</a:t>
            </a:r>
            <a:r>
              <a:rPr lang="en-US" sz="1700" dirty="0">
                <a:solidFill>
                  <a:schemeClr val="bg1">
                    <a:lumMod val="75000"/>
                  </a:schemeClr>
                </a:solidFill>
              </a:rPr>
              <a:t>α υγεία</a:t>
            </a:r>
          </a:p>
        </p:txBody>
      </p:sp>
    </p:spTree>
    <p:extLst>
      <p:ext uri="{BB962C8B-B14F-4D97-AF65-F5344CB8AC3E}">
        <p14:creationId xmlns:p14="http://schemas.microsoft.com/office/powerpoint/2010/main" val="21726595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54" name="Text Box 14"/>
          <p:cNvSpPr txBox="1">
            <a:spLocks noChangeArrowheads="1"/>
          </p:cNvSpPr>
          <p:nvPr/>
        </p:nvSpPr>
        <p:spPr bwMode="auto">
          <a:xfrm>
            <a:off x="792163" y="5792788"/>
            <a:ext cx="1998662" cy="325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lnSpc>
                <a:spcPct val="90000"/>
              </a:lnSpc>
            </a:pPr>
            <a:r>
              <a:rPr lang="en-US" sz="1700" b="1">
                <a:solidFill>
                  <a:schemeClr val="bg1"/>
                </a:solidFill>
                <a:cs typeface="Arial" charset="0"/>
              </a:rPr>
              <a:t>From first decade</a:t>
            </a:r>
          </a:p>
        </p:txBody>
      </p:sp>
      <p:sp>
        <p:nvSpPr>
          <p:cNvPr id="87055" name="Text Box 15"/>
          <p:cNvSpPr txBox="1">
            <a:spLocks noChangeArrowheads="1"/>
          </p:cNvSpPr>
          <p:nvPr/>
        </p:nvSpPr>
        <p:spPr bwMode="auto">
          <a:xfrm>
            <a:off x="3279775" y="5792788"/>
            <a:ext cx="2070100" cy="325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lnSpc>
                <a:spcPct val="90000"/>
              </a:lnSpc>
            </a:pPr>
            <a:r>
              <a:rPr lang="en-US" sz="1700" b="1">
                <a:solidFill>
                  <a:schemeClr val="bg1"/>
                </a:solidFill>
                <a:cs typeface="Arial" charset="0"/>
              </a:rPr>
              <a:t>From third decade</a:t>
            </a:r>
          </a:p>
        </p:txBody>
      </p:sp>
      <p:sp>
        <p:nvSpPr>
          <p:cNvPr id="87056" name="Text Box 16"/>
          <p:cNvSpPr txBox="1">
            <a:spLocks noChangeArrowheads="1"/>
          </p:cNvSpPr>
          <p:nvPr/>
        </p:nvSpPr>
        <p:spPr bwMode="auto">
          <a:xfrm>
            <a:off x="5856288" y="5792788"/>
            <a:ext cx="2212975" cy="325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lnSpc>
                <a:spcPct val="90000"/>
              </a:lnSpc>
            </a:pPr>
            <a:r>
              <a:rPr lang="en-US" sz="1700" b="1">
                <a:solidFill>
                  <a:schemeClr val="bg1"/>
                </a:solidFill>
                <a:cs typeface="Arial" charset="0"/>
              </a:rPr>
              <a:t>From fourth decade</a:t>
            </a:r>
          </a:p>
        </p:txBody>
      </p:sp>
      <p:sp>
        <p:nvSpPr>
          <p:cNvPr id="87058" name="Rectangle 18"/>
          <p:cNvSpPr>
            <a:spLocks noChangeArrowheads="1"/>
          </p:cNvSpPr>
          <p:nvPr/>
        </p:nvSpPr>
        <p:spPr bwMode="auto">
          <a:xfrm>
            <a:off x="609600" y="1676400"/>
            <a:ext cx="2362200" cy="304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7065" name="Oval 25"/>
          <p:cNvSpPr>
            <a:spLocks noChangeArrowheads="1"/>
          </p:cNvSpPr>
          <p:nvPr/>
        </p:nvSpPr>
        <p:spPr bwMode="auto">
          <a:xfrm>
            <a:off x="1922463" y="4638675"/>
            <a:ext cx="114300" cy="57150"/>
          </a:xfrm>
          <a:prstGeom prst="ellipse">
            <a:avLst/>
          </a:prstGeom>
          <a:solidFill>
            <a:srgbClr val="FFFFFF"/>
          </a:soli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7066" name="Oval 26"/>
          <p:cNvSpPr>
            <a:spLocks noChangeArrowheads="1"/>
          </p:cNvSpPr>
          <p:nvPr/>
        </p:nvSpPr>
        <p:spPr bwMode="auto">
          <a:xfrm>
            <a:off x="2095500" y="4638675"/>
            <a:ext cx="114300" cy="57150"/>
          </a:xfrm>
          <a:prstGeom prst="ellipse">
            <a:avLst/>
          </a:prstGeom>
          <a:solidFill>
            <a:srgbClr val="FFFFFF"/>
          </a:soli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7067" name="Oval 27"/>
          <p:cNvSpPr>
            <a:spLocks noChangeArrowheads="1"/>
          </p:cNvSpPr>
          <p:nvPr/>
        </p:nvSpPr>
        <p:spPr bwMode="auto">
          <a:xfrm>
            <a:off x="2441575" y="4638675"/>
            <a:ext cx="114300" cy="57150"/>
          </a:xfrm>
          <a:prstGeom prst="ellipse">
            <a:avLst/>
          </a:prstGeom>
          <a:solidFill>
            <a:srgbClr val="FFFFFF"/>
          </a:soli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7068" name="Oval 28"/>
          <p:cNvSpPr>
            <a:spLocks noChangeArrowheads="1"/>
          </p:cNvSpPr>
          <p:nvPr/>
        </p:nvSpPr>
        <p:spPr bwMode="auto">
          <a:xfrm>
            <a:off x="2555875" y="4581525"/>
            <a:ext cx="114300" cy="57150"/>
          </a:xfrm>
          <a:prstGeom prst="ellipse">
            <a:avLst/>
          </a:prstGeom>
          <a:solidFill>
            <a:srgbClr val="FFFFFF"/>
          </a:soli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7069" name="Oval 29"/>
          <p:cNvSpPr>
            <a:spLocks noChangeArrowheads="1"/>
          </p:cNvSpPr>
          <p:nvPr/>
        </p:nvSpPr>
        <p:spPr bwMode="auto">
          <a:xfrm>
            <a:off x="2671763" y="4638675"/>
            <a:ext cx="114300" cy="57150"/>
          </a:xfrm>
          <a:prstGeom prst="ellipse">
            <a:avLst/>
          </a:prstGeom>
          <a:solidFill>
            <a:srgbClr val="FFFFFF"/>
          </a:soli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7070" name="Oval 30"/>
          <p:cNvSpPr>
            <a:spLocks noChangeArrowheads="1"/>
          </p:cNvSpPr>
          <p:nvPr/>
        </p:nvSpPr>
        <p:spPr bwMode="auto">
          <a:xfrm>
            <a:off x="2787650" y="4581525"/>
            <a:ext cx="114300" cy="57150"/>
          </a:xfrm>
          <a:prstGeom prst="ellipse">
            <a:avLst/>
          </a:prstGeom>
          <a:solidFill>
            <a:srgbClr val="FFFFFF"/>
          </a:soli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7071" name="Oval 31"/>
          <p:cNvSpPr>
            <a:spLocks noChangeArrowheads="1"/>
          </p:cNvSpPr>
          <p:nvPr/>
        </p:nvSpPr>
        <p:spPr bwMode="auto">
          <a:xfrm>
            <a:off x="2268538" y="4638675"/>
            <a:ext cx="114300" cy="57150"/>
          </a:xfrm>
          <a:prstGeom prst="ellipse">
            <a:avLst/>
          </a:prstGeom>
          <a:solidFill>
            <a:srgbClr val="FFFFFF"/>
          </a:soli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7072" name="Oval 32"/>
          <p:cNvSpPr>
            <a:spLocks noChangeArrowheads="1"/>
          </p:cNvSpPr>
          <p:nvPr/>
        </p:nvSpPr>
        <p:spPr bwMode="auto">
          <a:xfrm>
            <a:off x="3016250" y="4638675"/>
            <a:ext cx="114300" cy="57150"/>
          </a:xfrm>
          <a:prstGeom prst="ellipse">
            <a:avLst/>
          </a:prstGeom>
          <a:solidFill>
            <a:srgbClr val="FFFFFF"/>
          </a:soli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7073" name="Oval 33"/>
          <p:cNvSpPr>
            <a:spLocks noChangeArrowheads="1"/>
          </p:cNvSpPr>
          <p:nvPr/>
        </p:nvSpPr>
        <p:spPr bwMode="auto">
          <a:xfrm>
            <a:off x="3305175" y="4524375"/>
            <a:ext cx="114300" cy="57150"/>
          </a:xfrm>
          <a:prstGeom prst="ellipse">
            <a:avLst/>
          </a:prstGeom>
          <a:solidFill>
            <a:srgbClr val="FFFFFF"/>
          </a:soli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7074" name="Oval 34"/>
          <p:cNvSpPr>
            <a:spLocks noChangeArrowheads="1"/>
          </p:cNvSpPr>
          <p:nvPr/>
        </p:nvSpPr>
        <p:spPr bwMode="auto">
          <a:xfrm>
            <a:off x="3765550" y="4579938"/>
            <a:ext cx="114300" cy="57150"/>
          </a:xfrm>
          <a:prstGeom prst="ellipse">
            <a:avLst/>
          </a:prstGeom>
          <a:solidFill>
            <a:srgbClr val="FFFFFF"/>
          </a:soli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7075" name="Oval 35"/>
          <p:cNvSpPr>
            <a:spLocks noChangeArrowheads="1"/>
          </p:cNvSpPr>
          <p:nvPr/>
        </p:nvSpPr>
        <p:spPr bwMode="auto">
          <a:xfrm>
            <a:off x="3879850" y="4522788"/>
            <a:ext cx="114300" cy="57150"/>
          </a:xfrm>
          <a:prstGeom prst="ellipse">
            <a:avLst/>
          </a:prstGeom>
          <a:solidFill>
            <a:srgbClr val="FFFFFF"/>
          </a:soli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0" hangingPunct="0">
              <a:spcBef>
                <a:spcPct val="30000"/>
              </a:spcBef>
            </a:pPr>
            <a:endParaRPr lang="en-US" sz="1000" b="1">
              <a:cs typeface="Arial" charset="0"/>
            </a:endParaRPr>
          </a:p>
        </p:txBody>
      </p:sp>
      <p:sp>
        <p:nvSpPr>
          <p:cNvPr id="87076" name="Oval 36"/>
          <p:cNvSpPr>
            <a:spLocks noChangeArrowheads="1"/>
          </p:cNvSpPr>
          <p:nvPr/>
        </p:nvSpPr>
        <p:spPr bwMode="auto">
          <a:xfrm>
            <a:off x="3995738" y="4579938"/>
            <a:ext cx="114300" cy="57150"/>
          </a:xfrm>
          <a:prstGeom prst="ellipse">
            <a:avLst/>
          </a:prstGeom>
          <a:solidFill>
            <a:srgbClr val="FFFFFF"/>
          </a:soli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7077" name="Oval 37"/>
          <p:cNvSpPr>
            <a:spLocks noChangeArrowheads="1"/>
          </p:cNvSpPr>
          <p:nvPr/>
        </p:nvSpPr>
        <p:spPr bwMode="auto">
          <a:xfrm>
            <a:off x="4111625" y="4522788"/>
            <a:ext cx="114300" cy="57150"/>
          </a:xfrm>
          <a:prstGeom prst="ellipse">
            <a:avLst/>
          </a:prstGeom>
          <a:solidFill>
            <a:srgbClr val="FFFFFF"/>
          </a:soli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7078" name="Oval 38"/>
          <p:cNvSpPr>
            <a:spLocks noChangeArrowheads="1"/>
          </p:cNvSpPr>
          <p:nvPr/>
        </p:nvSpPr>
        <p:spPr bwMode="auto">
          <a:xfrm>
            <a:off x="3592513" y="4465638"/>
            <a:ext cx="114300" cy="57150"/>
          </a:xfrm>
          <a:prstGeom prst="ellipse">
            <a:avLst/>
          </a:prstGeom>
          <a:solidFill>
            <a:srgbClr val="FFFFFF"/>
          </a:soli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7079" name="Oval 39"/>
          <p:cNvSpPr>
            <a:spLocks noChangeArrowheads="1"/>
          </p:cNvSpPr>
          <p:nvPr/>
        </p:nvSpPr>
        <p:spPr bwMode="auto">
          <a:xfrm>
            <a:off x="3132138" y="4581525"/>
            <a:ext cx="114300" cy="57150"/>
          </a:xfrm>
          <a:prstGeom prst="ellipse">
            <a:avLst/>
          </a:prstGeom>
          <a:solidFill>
            <a:srgbClr val="FFFFFF"/>
          </a:soli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7080" name="Oval 40"/>
          <p:cNvSpPr>
            <a:spLocks noChangeArrowheads="1"/>
          </p:cNvSpPr>
          <p:nvPr/>
        </p:nvSpPr>
        <p:spPr bwMode="auto">
          <a:xfrm>
            <a:off x="3248025" y="4638675"/>
            <a:ext cx="114300" cy="57150"/>
          </a:xfrm>
          <a:prstGeom prst="ellipse">
            <a:avLst/>
          </a:prstGeom>
          <a:solidFill>
            <a:srgbClr val="FFFFFF"/>
          </a:soli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7081" name="Oval 41"/>
          <p:cNvSpPr>
            <a:spLocks noChangeArrowheads="1"/>
          </p:cNvSpPr>
          <p:nvPr/>
        </p:nvSpPr>
        <p:spPr bwMode="auto">
          <a:xfrm>
            <a:off x="3419475" y="4581525"/>
            <a:ext cx="114300" cy="57150"/>
          </a:xfrm>
          <a:prstGeom prst="ellipse">
            <a:avLst/>
          </a:prstGeom>
          <a:solidFill>
            <a:srgbClr val="FFFFFF"/>
          </a:soli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7082" name="Oval 42"/>
          <p:cNvSpPr>
            <a:spLocks noChangeArrowheads="1"/>
          </p:cNvSpPr>
          <p:nvPr/>
        </p:nvSpPr>
        <p:spPr bwMode="auto">
          <a:xfrm>
            <a:off x="3649663" y="4638675"/>
            <a:ext cx="114300" cy="57150"/>
          </a:xfrm>
          <a:prstGeom prst="ellipse">
            <a:avLst/>
          </a:prstGeom>
          <a:solidFill>
            <a:srgbClr val="FFFFFF"/>
          </a:soli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7083" name="Oval 43"/>
          <p:cNvSpPr>
            <a:spLocks noChangeArrowheads="1"/>
          </p:cNvSpPr>
          <p:nvPr/>
        </p:nvSpPr>
        <p:spPr bwMode="auto">
          <a:xfrm>
            <a:off x="4111625" y="4408488"/>
            <a:ext cx="114300" cy="57150"/>
          </a:xfrm>
          <a:prstGeom prst="ellipse">
            <a:avLst/>
          </a:prstGeom>
          <a:solidFill>
            <a:srgbClr val="FFFFFF"/>
          </a:soli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7084" name="Oval 44"/>
          <p:cNvSpPr>
            <a:spLocks noChangeArrowheads="1"/>
          </p:cNvSpPr>
          <p:nvPr/>
        </p:nvSpPr>
        <p:spPr bwMode="auto">
          <a:xfrm>
            <a:off x="4400550" y="4351338"/>
            <a:ext cx="114300" cy="57150"/>
          </a:xfrm>
          <a:prstGeom prst="ellipse">
            <a:avLst/>
          </a:prstGeom>
          <a:solidFill>
            <a:srgbClr val="FFFFFF"/>
          </a:soli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0" hangingPunct="0">
              <a:spcBef>
                <a:spcPct val="30000"/>
              </a:spcBef>
            </a:pPr>
            <a:endParaRPr lang="en-US" sz="1000" b="1">
              <a:cs typeface="Arial" charset="0"/>
            </a:endParaRPr>
          </a:p>
        </p:txBody>
      </p:sp>
      <p:sp>
        <p:nvSpPr>
          <p:cNvPr id="87085" name="Oval 45"/>
          <p:cNvSpPr>
            <a:spLocks noChangeArrowheads="1"/>
          </p:cNvSpPr>
          <p:nvPr/>
        </p:nvSpPr>
        <p:spPr bwMode="auto">
          <a:xfrm>
            <a:off x="4456113" y="4522788"/>
            <a:ext cx="114300" cy="57150"/>
          </a:xfrm>
          <a:prstGeom prst="ellipse">
            <a:avLst/>
          </a:prstGeom>
          <a:solidFill>
            <a:srgbClr val="FFFFFF"/>
          </a:soli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7086" name="Oval 46"/>
          <p:cNvSpPr>
            <a:spLocks noChangeArrowheads="1"/>
          </p:cNvSpPr>
          <p:nvPr/>
        </p:nvSpPr>
        <p:spPr bwMode="auto">
          <a:xfrm>
            <a:off x="4630738" y="4465638"/>
            <a:ext cx="114300" cy="57150"/>
          </a:xfrm>
          <a:prstGeom prst="ellipse">
            <a:avLst/>
          </a:prstGeom>
          <a:solidFill>
            <a:srgbClr val="FFFFFF"/>
          </a:soli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7087" name="Oval 47"/>
          <p:cNvSpPr>
            <a:spLocks noChangeArrowheads="1"/>
          </p:cNvSpPr>
          <p:nvPr/>
        </p:nvSpPr>
        <p:spPr bwMode="auto">
          <a:xfrm>
            <a:off x="4341813" y="4465638"/>
            <a:ext cx="114300" cy="57150"/>
          </a:xfrm>
          <a:prstGeom prst="ellipse">
            <a:avLst/>
          </a:prstGeom>
          <a:solidFill>
            <a:srgbClr val="FFFFFF"/>
          </a:soli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0" hangingPunct="0">
              <a:spcBef>
                <a:spcPct val="30000"/>
              </a:spcBef>
            </a:pPr>
            <a:endParaRPr lang="en-US" sz="1000" b="1">
              <a:cs typeface="Arial" charset="0"/>
            </a:endParaRPr>
          </a:p>
        </p:txBody>
      </p:sp>
      <p:sp>
        <p:nvSpPr>
          <p:cNvPr id="87088" name="Oval 48"/>
          <p:cNvSpPr>
            <a:spLocks noChangeArrowheads="1"/>
          </p:cNvSpPr>
          <p:nvPr/>
        </p:nvSpPr>
        <p:spPr bwMode="auto">
          <a:xfrm>
            <a:off x="4341813" y="4581525"/>
            <a:ext cx="114300" cy="57150"/>
          </a:xfrm>
          <a:prstGeom prst="ellipse">
            <a:avLst/>
          </a:prstGeom>
          <a:solidFill>
            <a:srgbClr val="FFFFFF"/>
          </a:soli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7089" name="Oval 49"/>
          <p:cNvSpPr>
            <a:spLocks noChangeArrowheads="1"/>
          </p:cNvSpPr>
          <p:nvPr/>
        </p:nvSpPr>
        <p:spPr bwMode="auto">
          <a:xfrm>
            <a:off x="5262563" y="4062413"/>
            <a:ext cx="58737" cy="57150"/>
          </a:xfrm>
          <a:prstGeom prst="ellipse">
            <a:avLst/>
          </a:prstGeom>
          <a:solidFill>
            <a:srgbClr val="FFFFFF"/>
          </a:soli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0" hangingPunct="0">
              <a:spcBef>
                <a:spcPct val="30000"/>
              </a:spcBef>
            </a:pPr>
            <a:endParaRPr lang="en-US" sz="1000" b="1">
              <a:cs typeface="Arial" charset="0"/>
            </a:endParaRPr>
          </a:p>
        </p:txBody>
      </p:sp>
      <p:sp>
        <p:nvSpPr>
          <p:cNvPr id="87090" name="Oval 50"/>
          <p:cNvSpPr>
            <a:spLocks noChangeArrowheads="1"/>
          </p:cNvSpPr>
          <p:nvPr/>
        </p:nvSpPr>
        <p:spPr bwMode="auto">
          <a:xfrm>
            <a:off x="5148263" y="4119563"/>
            <a:ext cx="58737" cy="57150"/>
          </a:xfrm>
          <a:prstGeom prst="ellipse">
            <a:avLst/>
          </a:prstGeom>
          <a:solidFill>
            <a:srgbClr val="FFFFFF"/>
          </a:soli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0" hangingPunct="0">
              <a:spcBef>
                <a:spcPct val="30000"/>
              </a:spcBef>
            </a:pPr>
            <a:endParaRPr lang="en-US" sz="1000" b="1">
              <a:cs typeface="Arial" charset="0"/>
            </a:endParaRPr>
          </a:p>
        </p:txBody>
      </p:sp>
      <p:sp>
        <p:nvSpPr>
          <p:cNvPr id="87091" name="Oval 51"/>
          <p:cNvSpPr>
            <a:spLocks noChangeArrowheads="1"/>
          </p:cNvSpPr>
          <p:nvPr/>
        </p:nvSpPr>
        <p:spPr bwMode="auto">
          <a:xfrm>
            <a:off x="3994150" y="4465638"/>
            <a:ext cx="58738" cy="57150"/>
          </a:xfrm>
          <a:prstGeom prst="ellipse">
            <a:avLst/>
          </a:prstGeom>
          <a:solidFill>
            <a:srgbClr val="FFFFFF"/>
          </a:soli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0" hangingPunct="0">
              <a:spcBef>
                <a:spcPct val="30000"/>
              </a:spcBef>
            </a:pPr>
            <a:endParaRPr lang="en-US" sz="1000" b="1">
              <a:cs typeface="Arial" charset="0"/>
            </a:endParaRPr>
          </a:p>
        </p:txBody>
      </p:sp>
      <p:sp>
        <p:nvSpPr>
          <p:cNvPr id="87092" name="Oval 52"/>
          <p:cNvSpPr>
            <a:spLocks noChangeArrowheads="1"/>
          </p:cNvSpPr>
          <p:nvPr/>
        </p:nvSpPr>
        <p:spPr bwMode="auto">
          <a:xfrm>
            <a:off x="3706813" y="4522788"/>
            <a:ext cx="58737" cy="57150"/>
          </a:xfrm>
          <a:prstGeom prst="ellipse">
            <a:avLst/>
          </a:prstGeom>
          <a:solidFill>
            <a:srgbClr val="FFFFFF"/>
          </a:soli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0" hangingPunct="0">
              <a:spcBef>
                <a:spcPct val="30000"/>
              </a:spcBef>
            </a:pPr>
            <a:endParaRPr lang="en-US" sz="1000" b="1">
              <a:cs typeface="Arial" charset="0"/>
            </a:endParaRPr>
          </a:p>
        </p:txBody>
      </p:sp>
      <p:sp>
        <p:nvSpPr>
          <p:cNvPr id="87093" name="Oval 53"/>
          <p:cNvSpPr>
            <a:spLocks noChangeArrowheads="1"/>
          </p:cNvSpPr>
          <p:nvPr/>
        </p:nvSpPr>
        <p:spPr bwMode="auto">
          <a:xfrm>
            <a:off x="1633538" y="4638675"/>
            <a:ext cx="58737" cy="57150"/>
          </a:xfrm>
          <a:prstGeom prst="ellipse">
            <a:avLst/>
          </a:prstGeom>
          <a:solidFill>
            <a:srgbClr val="FFFFFF"/>
          </a:soli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0" hangingPunct="0">
              <a:spcBef>
                <a:spcPct val="30000"/>
              </a:spcBef>
            </a:pPr>
            <a:endParaRPr lang="en-US" sz="1000" b="1">
              <a:cs typeface="Arial" charset="0"/>
            </a:endParaRPr>
          </a:p>
        </p:txBody>
      </p:sp>
      <p:sp>
        <p:nvSpPr>
          <p:cNvPr id="87094" name="Oval 54"/>
          <p:cNvSpPr>
            <a:spLocks noChangeArrowheads="1"/>
          </p:cNvSpPr>
          <p:nvPr/>
        </p:nvSpPr>
        <p:spPr bwMode="auto">
          <a:xfrm>
            <a:off x="1806575" y="4638675"/>
            <a:ext cx="58738" cy="57150"/>
          </a:xfrm>
          <a:prstGeom prst="ellipse">
            <a:avLst/>
          </a:prstGeom>
          <a:solidFill>
            <a:srgbClr val="FFFFFF"/>
          </a:soli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0" hangingPunct="0">
              <a:spcBef>
                <a:spcPct val="30000"/>
              </a:spcBef>
            </a:pPr>
            <a:endParaRPr lang="en-US" sz="1000" b="1">
              <a:cs typeface="Arial" charset="0"/>
            </a:endParaRPr>
          </a:p>
        </p:txBody>
      </p:sp>
      <p:sp>
        <p:nvSpPr>
          <p:cNvPr id="87095" name="Oval 55"/>
          <p:cNvSpPr>
            <a:spLocks noChangeArrowheads="1"/>
          </p:cNvSpPr>
          <p:nvPr/>
        </p:nvSpPr>
        <p:spPr bwMode="auto">
          <a:xfrm>
            <a:off x="2959100" y="4581525"/>
            <a:ext cx="58738" cy="57150"/>
          </a:xfrm>
          <a:prstGeom prst="ellipse">
            <a:avLst/>
          </a:prstGeom>
          <a:solidFill>
            <a:srgbClr val="FFFFFF"/>
          </a:soli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0" hangingPunct="0">
              <a:spcBef>
                <a:spcPct val="30000"/>
              </a:spcBef>
            </a:pPr>
            <a:endParaRPr lang="en-US" sz="1000" b="1">
              <a:cs typeface="Arial" charset="0"/>
            </a:endParaRPr>
          </a:p>
        </p:txBody>
      </p:sp>
      <p:sp>
        <p:nvSpPr>
          <p:cNvPr id="56" name="Title 1"/>
          <p:cNvSpPr txBox="1">
            <a:spLocks/>
          </p:cNvSpPr>
          <p:nvPr/>
        </p:nvSpPr>
        <p:spPr>
          <a:xfrm>
            <a:off x="457200" y="274638"/>
            <a:ext cx="8229600" cy="114300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l-GR" sz="3200" dirty="0"/>
              <a:t>Σε ποιά ηλικία ξεκινάει η αρτηριακή βλάβη;</a:t>
            </a:r>
            <a:br>
              <a:rPr lang="en-US" sz="3200" dirty="0"/>
            </a:br>
            <a:endParaRPr lang="en-US" sz="3200" dirty="0"/>
          </a:p>
        </p:txBody>
      </p:sp>
    </p:spTree>
    <p:extLst>
      <p:ext uri="{BB962C8B-B14F-4D97-AF65-F5344CB8AC3E}">
        <p14:creationId xmlns:p14="http://schemas.microsoft.com/office/powerpoint/2010/main" val="2534097283"/>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descr="Untitled-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138" y="2586038"/>
            <a:ext cx="8496300" cy="2744787"/>
          </a:xfrm>
          <a:prstGeom prst="rect">
            <a:avLst/>
          </a:prstGeom>
          <a:noFill/>
          <a:extLst>
            <a:ext uri="{909E8E84-426E-40dd-AFC4-6F175D3DCCD1}">
              <a14:hiddenFill xmlns="" xmlns:a14="http://schemas.microsoft.com/office/drawing/2010/main">
                <a:solidFill>
                  <a:srgbClr val="FFFFFF"/>
                </a:solidFill>
              </a14:hiddenFill>
            </a:ext>
          </a:extLst>
        </p:spPr>
      </p:pic>
      <p:sp>
        <p:nvSpPr>
          <p:cNvPr id="87043" name="Line 3"/>
          <p:cNvSpPr>
            <a:spLocks noChangeShapeType="1"/>
          </p:cNvSpPr>
          <p:nvPr/>
        </p:nvSpPr>
        <p:spPr bwMode="auto">
          <a:xfrm>
            <a:off x="3509963" y="5497513"/>
            <a:ext cx="4659312" cy="0"/>
          </a:xfrm>
          <a:prstGeom prst="line">
            <a:avLst/>
          </a:prstGeom>
          <a:noFill/>
          <a:ln w="57150">
            <a:solidFill>
              <a:srgbClr val="003257"/>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7044" name="Text Box 4"/>
          <p:cNvSpPr txBox="1">
            <a:spLocks noChangeArrowheads="1"/>
          </p:cNvSpPr>
          <p:nvPr/>
        </p:nvSpPr>
        <p:spPr bwMode="auto">
          <a:xfrm>
            <a:off x="368300" y="1931988"/>
            <a:ext cx="1357313" cy="533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lnSpc>
                <a:spcPct val="90000"/>
              </a:lnSpc>
            </a:pPr>
            <a:r>
              <a:rPr lang="en-US" sz="1600" b="1">
                <a:solidFill>
                  <a:srgbClr val="003257"/>
                </a:solidFill>
                <a:cs typeface="Arial" charset="0"/>
              </a:rPr>
              <a:t>Endothelial</a:t>
            </a:r>
            <a:endParaRPr lang="en-US" sz="1600" b="1">
              <a:solidFill>
                <a:srgbClr val="003257"/>
              </a:solidFill>
              <a:effectLst>
                <a:outerShdw blurRad="38100" dist="38100" dir="2700000" algn="tl">
                  <a:srgbClr val="DDDDDD"/>
                </a:outerShdw>
              </a:effectLst>
              <a:cs typeface="Arial" charset="0"/>
            </a:endParaRPr>
          </a:p>
          <a:p>
            <a:pPr algn="ctr" eaLnBrk="0" hangingPunct="0">
              <a:lnSpc>
                <a:spcPct val="90000"/>
              </a:lnSpc>
            </a:pPr>
            <a:r>
              <a:rPr lang="en-US" sz="1600" b="1">
                <a:solidFill>
                  <a:srgbClr val="003257"/>
                </a:solidFill>
                <a:cs typeface="Arial" charset="0"/>
              </a:rPr>
              <a:t>Dysfunction</a:t>
            </a:r>
            <a:endParaRPr lang="en-US" sz="1600" b="1">
              <a:solidFill>
                <a:srgbClr val="003257"/>
              </a:solidFill>
              <a:effectLst>
                <a:outerShdw blurRad="38100" dist="38100" dir="2700000" algn="tl">
                  <a:srgbClr val="DDDDDD"/>
                </a:outerShdw>
              </a:effectLst>
              <a:cs typeface="Arial" charset="0"/>
            </a:endParaRPr>
          </a:p>
        </p:txBody>
      </p:sp>
      <p:sp>
        <p:nvSpPr>
          <p:cNvPr id="87045" name="Text Box 5"/>
          <p:cNvSpPr txBox="1">
            <a:spLocks noChangeArrowheads="1"/>
          </p:cNvSpPr>
          <p:nvPr/>
        </p:nvSpPr>
        <p:spPr bwMode="auto">
          <a:xfrm>
            <a:off x="1855788" y="1931988"/>
            <a:ext cx="804862" cy="533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lnSpc>
                <a:spcPct val="90000"/>
              </a:lnSpc>
            </a:pPr>
            <a:r>
              <a:rPr lang="en-US" sz="1600" b="1">
                <a:solidFill>
                  <a:srgbClr val="003257"/>
                </a:solidFill>
                <a:cs typeface="Arial" charset="0"/>
              </a:rPr>
              <a:t>Fatty</a:t>
            </a:r>
            <a:endParaRPr lang="en-US" sz="1600" b="1">
              <a:solidFill>
                <a:srgbClr val="003257"/>
              </a:solidFill>
              <a:effectLst>
                <a:outerShdw blurRad="38100" dist="38100" dir="2700000" algn="tl">
                  <a:srgbClr val="DDDDDD"/>
                </a:outerShdw>
              </a:effectLst>
              <a:cs typeface="Arial" charset="0"/>
            </a:endParaRPr>
          </a:p>
          <a:p>
            <a:pPr algn="ctr" eaLnBrk="0" hangingPunct="0">
              <a:lnSpc>
                <a:spcPct val="90000"/>
              </a:lnSpc>
            </a:pPr>
            <a:r>
              <a:rPr lang="en-US" sz="1600" b="1">
                <a:solidFill>
                  <a:srgbClr val="003257"/>
                </a:solidFill>
                <a:cs typeface="Arial" charset="0"/>
              </a:rPr>
              <a:t>Streak</a:t>
            </a:r>
            <a:endParaRPr lang="en-US" sz="1600" b="1">
              <a:solidFill>
                <a:srgbClr val="003257"/>
              </a:solidFill>
              <a:effectLst>
                <a:outerShdw blurRad="38100" dist="38100" dir="2700000" algn="tl">
                  <a:srgbClr val="DDDDDD"/>
                </a:outerShdw>
              </a:effectLst>
              <a:cs typeface="Arial" charset="0"/>
            </a:endParaRPr>
          </a:p>
        </p:txBody>
      </p:sp>
      <p:sp>
        <p:nvSpPr>
          <p:cNvPr id="87046" name="Text Box 6"/>
          <p:cNvSpPr txBox="1">
            <a:spLocks noChangeArrowheads="1"/>
          </p:cNvSpPr>
          <p:nvPr/>
        </p:nvSpPr>
        <p:spPr bwMode="auto">
          <a:xfrm>
            <a:off x="2936875" y="1931988"/>
            <a:ext cx="1393825" cy="533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lnSpc>
                <a:spcPct val="90000"/>
              </a:lnSpc>
            </a:pPr>
            <a:r>
              <a:rPr lang="en-US" sz="1600" b="1">
                <a:solidFill>
                  <a:srgbClr val="003257"/>
                </a:solidFill>
                <a:cs typeface="Arial" charset="0"/>
              </a:rPr>
              <a:t>Intermediate</a:t>
            </a:r>
          </a:p>
          <a:p>
            <a:pPr algn="ctr" eaLnBrk="0" hangingPunct="0">
              <a:lnSpc>
                <a:spcPct val="90000"/>
              </a:lnSpc>
            </a:pPr>
            <a:r>
              <a:rPr lang="en-US" sz="1600" b="1">
                <a:solidFill>
                  <a:srgbClr val="003257"/>
                </a:solidFill>
                <a:cs typeface="Arial" charset="0"/>
              </a:rPr>
              <a:t>Lesion</a:t>
            </a:r>
          </a:p>
        </p:txBody>
      </p:sp>
      <p:sp>
        <p:nvSpPr>
          <p:cNvPr id="87047" name="Text Box 7"/>
          <p:cNvSpPr txBox="1">
            <a:spLocks noChangeArrowheads="1"/>
          </p:cNvSpPr>
          <p:nvPr/>
        </p:nvSpPr>
        <p:spPr bwMode="auto">
          <a:xfrm>
            <a:off x="4376738" y="2152650"/>
            <a:ext cx="1131887" cy="3127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lnSpc>
                <a:spcPct val="90000"/>
              </a:lnSpc>
            </a:pPr>
            <a:r>
              <a:rPr lang="en-US" sz="1600" b="1">
                <a:solidFill>
                  <a:srgbClr val="003257"/>
                </a:solidFill>
                <a:cs typeface="Arial" charset="0"/>
              </a:rPr>
              <a:t>Atheroma</a:t>
            </a:r>
          </a:p>
        </p:txBody>
      </p:sp>
      <p:sp>
        <p:nvSpPr>
          <p:cNvPr id="87048" name="Text Box 8"/>
          <p:cNvSpPr txBox="1">
            <a:spLocks noChangeArrowheads="1"/>
          </p:cNvSpPr>
          <p:nvPr/>
        </p:nvSpPr>
        <p:spPr bwMode="auto">
          <a:xfrm>
            <a:off x="5780088" y="1931988"/>
            <a:ext cx="928687" cy="533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lnSpc>
                <a:spcPct val="90000"/>
              </a:lnSpc>
            </a:pPr>
            <a:r>
              <a:rPr lang="en-US" sz="1600" b="1">
                <a:solidFill>
                  <a:srgbClr val="003257"/>
                </a:solidFill>
                <a:cs typeface="Arial" charset="0"/>
              </a:rPr>
              <a:t>Fibrous</a:t>
            </a:r>
          </a:p>
          <a:p>
            <a:pPr algn="ctr" eaLnBrk="0" hangingPunct="0">
              <a:lnSpc>
                <a:spcPct val="90000"/>
              </a:lnSpc>
            </a:pPr>
            <a:r>
              <a:rPr lang="en-US" sz="1600" b="1">
                <a:solidFill>
                  <a:srgbClr val="003257"/>
                </a:solidFill>
                <a:cs typeface="Arial" charset="0"/>
              </a:rPr>
              <a:t>Plaque</a:t>
            </a:r>
          </a:p>
        </p:txBody>
      </p:sp>
      <p:sp>
        <p:nvSpPr>
          <p:cNvPr id="87049" name="Text Box 9"/>
          <p:cNvSpPr txBox="1">
            <a:spLocks noChangeArrowheads="1"/>
          </p:cNvSpPr>
          <p:nvPr/>
        </p:nvSpPr>
        <p:spPr bwMode="auto">
          <a:xfrm>
            <a:off x="6743700" y="1931988"/>
            <a:ext cx="1673225" cy="533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lnSpc>
                <a:spcPct val="90000"/>
              </a:lnSpc>
            </a:pPr>
            <a:r>
              <a:rPr lang="en-US" sz="1600" b="1">
                <a:solidFill>
                  <a:srgbClr val="003257"/>
                </a:solidFill>
                <a:cs typeface="Arial" charset="0"/>
              </a:rPr>
              <a:t>Complicated</a:t>
            </a:r>
          </a:p>
          <a:p>
            <a:pPr algn="ctr" eaLnBrk="0" hangingPunct="0">
              <a:lnSpc>
                <a:spcPct val="90000"/>
              </a:lnSpc>
            </a:pPr>
            <a:r>
              <a:rPr lang="en-US" sz="1600" b="1">
                <a:solidFill>
                  <a:srgbClr val="003257"/>
                </a:solidFill>
                <a:cs typeface="Arial" charset="0"/>
              </a:rPr>
              <a:t>Lesion/Rupture</a:t>
            </a:r>
          </a:p>
        </p:txBody>
      </p:sp>
      <p:sp>
        <p:nvSpPr>
          <p:cNvPr id="87050" name="Text Box 10"/>
          <p:cNvSpPr txBox="1">
            <a:spLocks noChangeArrowheads="1"/>
          </p:cNvSpPr>
          <p:nvPr/>
        </p:nvSpPr>
        <p:spPr bwMode="auto">
          <a:xfrm>
            <a:off x="385763" y="5308600"/>
            <a:ext cx="3352800" cy="339725"/>
          </a:xfrm>
          <a:prstGeom prst="rect">
            <a:avLst/>
          </a:prstGeom>
          <a:noFill/>
          <a:ln>
            <a:noFill/>
          </a:ln>
          <a:effectLst/>
          <a:extLst>
            <a:ext uri="{909E8E84-426E-40dd-AFC4-6F175D3DCCD1}">
              <a14:hiddenFill xmlns="" xmlns:a14="http://schemas.microsoft.com/office/drawing/2010/main">
                <a:solidFill>
                  <a:srgbClr val="0E1C82"/>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lnSpc>
                <a:spcPct val="90000"/>
              </a:lnSpc>
            </a:pPr>
            <a:r>
              <a:rPr lang="en-US" b="1">
                <a:solidFill>
                  <a:srgbClr val="003257"/>
                </a:solidFill>
                <a:cs typeface="Arial" charset="0"/>
              </a:rPr>
              <a:t>Endothelial Dysfunction</a:t>
            </a:r>
            <a:endParaRPr lang="en-US" sz="3600">
              <a:solidFill>
                <a:srgbClr val="003257"/>
              </a:solidFill>
              <a:cs typeface="Arial" charset="0"/>
            </a:endParaRPr>
          </a:p>
        </p:txBody>
      </p:sp>
      <p:sp>
        <p:nvSpPr>
          <p:cNvPr id="87051" name="Rectangle 11"/>
          <p:cNvSpPr>
            <a:spLocks noChangeArrowheads="1"/>
          </p:cNvSpPr>
          <p:nvPr/>
        </p:nvSpPr>
        <p:spPr bwMode="auto">
          <a:xfrm>
            <a:off x="439738" y="5776913"/>
            <a:ext cx="2536825" cy="371475"/>
          </a:xfrm>
          <a:prstGeom prst="rect">
            <a:avLst/>
          </a:prstGeom>
          <a:solidFill>
            <a:srgbClr val="003257"/>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7052" name="Rectangle 12"/>
          <p:cNvSpPr>
            <a:spLocks noChangeArrowheads="1"/>
          </p:cNvSpPr>
          <p:nvPr/>
        </p:nvSpPr>
        <p:spPr bwMode="auto">
          <a:xfrm>
            <a:off x="3046413" y="5776913"/>
            <a:ext cx="2536825" cy="371475"/>
          </a:xfrm>
          <a:prstGeom prst="rect">
            <a:avLst/>
          </a:prstGeom>
          <a:solidFill>
            <a:srgbClr val="003257"/>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7053" name="Rectangle 13"/>
          <p:cNvSpPr>
            <a:spLocks noChangeArrowheads="1"/>
          </p:cNvSpPr>
          <p:nvPr/>
        </p:nvSpPr>
        <p:spPr bwMode="auto">
          <a:xfrm>
            <a:off x="5651500" y="5776913"/>
            <a:ext cx="2593975" cy="371475"/>
          </a:xfrm>
          <a:prstGeom prst="rect">
            <a:avLst/>
          </a:prstGeom>
          <a:solidFill>
            <a:srgbClr val="003257"/>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7054" name="Text Box 14"/>
          <p:cNvSpPr txBox="1">
            <a:spLocks noChangeArrowheads="1"/>
          </p:cNvSpPr>
          <p:nvPr/>
        </p:nvSpPr>
        <p:spPr bwMode="auto">
          <a:xfrm>
            <a:off x="792163" y="5792788"/>
            <a:ext cx="1998662" cy="325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lnSpc>
                <a:spcPct val="90000"/>
              </a:lnSpc>
            </a:pPr>
            <a:r>
              <a:rPr lang="en-US" sz="1700" b="1">
                <a:solidFill>
                  <a:schemeClr val="bg1"/>
                </a:solidFill>
                <a:cs typeface="Arial" charset="0"/>
              </a:rPr>
              <a:t>From first decade</a:t>
            </a:r>
          </a:p>
        </p:txBody>
      </p:sp>
      <p:sp>
        <p:nvSpPr>
          <p:cNvPr id="87055" name="Text Box 15"/>
          <p:cNvSpPr txBox="1">
            <a:spLocks noChangeArrowheads="1"/>
          </p:cNvSpPr>
          <p:nvPr/>
        </p:nvSpPr>
        <p:spPr bwMode="auto">
          <a:xfrm>
            <a:off x="3279775" y="5792788"/>
            <a:ext cx="2070100" cy="325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lnSpc>
                <a:spcPct val="90000"/>
              </a:lnSpc>
            </a:pPr>
            <a:r>
              <a:rPr lang="en-US" sz="1700" b="1">
                <a:solidFill>
                  <a:schemeClr val="bg1"/>
                </a:solidFill>
                <a:cs typeface="Arial" charset="0"/>
              </a:rPr>
              <a:t>From third decade</a:t>
            </a:r>
          </a:p>
        </p:txBody>
      </p:sp>
      <p:sp>
        <p:nvSpPr>
          <p:cNvPr id="87056" name="Text Box 16"/>
          <p:cNvSpPr txBox="1">
            <a:spLocks noChangeArrowheads="1"/>
          </p:cNvSpPr>
          <p:nvPr/>
        </p:nvSpPr>
        <p:spPr bwMode="auto">
          <a:xfrm>
            <a:off x="5856288" y="5792788"/>
            <a:ext cx="2212975" cy="325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lnSpc>
                <a:spcPct val="90000"/>
              </a:lnSpc>
            </a:pPr>
            <a:r>
              <a:rPr lang="en-US" sz="1700" b="1">
                <a:solidFill>
                  <a:schemeClr val="bg1"/>
                </a:solidFill>
                <a:cs typeface="Arial" charset="0"/>
              </a:rPr>
              <a:t>From fourth decade</a:t>
            </a:r>
          </a:p>
        </p:txBody>
      </p:sp>
      <p:sp>
        <p:nvSpPr>
          <p:cNvPr id="87057" name="Text Box 17"/>
          <p:cNvSpPr txBox="1">
            <a:spLocks noChangeArrowheads="1"/>
          </p:cNvSpPr>
          <p:nvPr/>
        </p:nvSpPr>
        <p:spPr bwMode="auto">
          <a:xfrm>
            <a:off x="5495925" y="6410325"/>
            <a:ext cx="3627438"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r" eaLnBrk="0" hangingPunct="0"/>
            <a:r>
              <a:rPr lang="en-US" sz="1000">
                <a:cs typeface="Arial" charset="0"/>
              </a:rPr>
              <a:t>Adapted from Stary HC et al. </a:t>
            </a:r>
            <a:r>
              <a:rPr lang="en-US" sz="1000" i="1">
                <a:cs typeface="Arial" charset="0"/>
              </a:rPr>
              <a:t>Circulation</a:t>
            </a:r>
            <a:r>
              <a:rPr lang="en-US" sz="1000">
                <a:cs typeface="Arial" charset="0"/>
              </a:rPr>
              <a:t>. 1995;92:1355-1374.</a:t>
            </a:r>
          </a:p>
        </p:txBody>
      </p:sp>
      <p:sp>
        <p:nvSpPr>
          <p:cNvPr id="87058" name="Rectangle 18"/>
          <p:cNvSpPr>
            <a:spLocks noChangeArrowheads="1"/>
          </p:cNvSpPr>
          <p:nvPr/>
        </p:nvSpPr>
        <p:spPr bwMode="auto">
          <a:xfrm>
            <a:off x="609600" y="1676400"/>
            <a:ext cx="2362200" cy="304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7059" name="Text Box 19"/>
          <p:cNvSpPr txBox="1">
            <a:spLocks noChangeArrowheads="1"/>
          </p:cNvSpPr>
          <p:nvPr/>
        </p:nvSpPr>
        <p:spPr bwMode="auto">
          <a:xfrm>
            <a:off x="350838" y="1076325"/>
            <a:ext cx="8555037" cy="701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pPr>
            <a:r>
              <a:rPr lang="en-US" sz="2000" b="1">
                <a:solidFill>
                  <a:srgbClr val="003257"/>
                </a:solidFill>
                <a:cs typeface="Arial" charset="0"/>
              </a:rPr>
              <a:t>Atherosclerosis is a chronic disease which may progress silently over may years</a:t>
            </a:r>
          </a:p>
        </p:txBody>
      </p:sp>
      <p:sp>
        <p:nvSpPr>
          <p:cNvPr id="87061" name="Line 21"/>
          <p:cNvSpPr>
            <a:spLocks noChangeShapeType="1"/>
          </p:cNvSpPr>
          <p:nvPr/>
        </p:nvSpPr>
        <p:spPr bwMode="auto">
          <a:xfrm>
            <a:off x="1749425" y="2162175"/>
            <a:ext cx="0" cy="3109913"/>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87062" name="Line 22"/>
          <p:cNvSpPr>
            <a:spLocks noChangeShapeType="1"/>
          </p:cNvSpPr>
          <p:nvPr/>
        </p:nvSpPr>
        <p:spPr bwMode="auto">
          <a:xfrm>
            <a:off x="4284663" y="2162175"/>
            <a:ext cx="0" cy="3109913"/>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87063" name="Line 23"/>
          <p:cNvSpPr>
            <a:spLocks noChangeShapeType="1"/>
          </p:cNvSpPr>
          <p:nvPr/>
        </p:nvSpPr>
        <p:spPr bwMode="auto">
          <a:xfrm>
            <a:off x="5551488" y="2162175"/>
            <a:ext cx="0" cy="3109913"/>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87064" name="Line 24"/>
          <p:cNvSpPr>
            <a:spLocks noChangeShapeType="1"/>
          </p:cNvSpPr>
          <p:nvPr/>
        </p:nvSpPr>
        <p:spPr bwMode="auto">
          <a:xfrm>
            <a:off x="6761163" y="2162175"/>
            <a:ext cx="0" cy="3109913"/>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87065" name="Oval 25"/>
          <p:cNvSpPr>
            <a:spLocks noChangeArrowheads="1"/>
          </p:cNvSpPr>
          <p:nvPr/>
        </p:nvSpPr>
        <p:spPr bwMode="auto">
          <a:xfrm>
            <a:off x="1922463" y="4638675"/>
            <a:ext cx="114300" cy="57150"/>
          </a:xfrm>
          <a:prstGeom prst="ellipse">
            <a:avLst/>
          </a:prstGeom>
          <a:solidFill>
            <a:srgbClr val="FFFFFF"/>
          </a:soli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7066" name="Oval 26"/>
          <p:cNvSpPr>
            <a:spLocks noChangeArrowheads="1"/>
          </p:cNvSpPr>
          <p:nvPr/>
        </p:nvSpPr>
        <p:spPr bwMode="auto">
          <a:xfrm>
            <a:off x="2095500" y="4638675"/>
            <a:ext cx="114300" cy="57150"/>
          </a:xfrm>
          <a:prstGeom prst="ellipse">
            <a:avLst/>
          </a:prstGeom>
          <a:solidFill>
            <a:srgbClr val="FFFFFF"/>
          </a:soli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7067" name="Oval 27"/>
          <p:cNvSpPr>
            <a:spLocks noChangeArrowheads="1"/>
          </p:cNvSpPr>
          <p:nvPr/>
        </p:nvSpPr>
        <p:spPr bwMode="auto">
          <a:xfrm>
            <a:off x="2441575" y="4638675"/>
            <a:ext cx="114300" cy="57150"/>
          </a:xfrm>
          <a:prstGeom prst="ellipse">
            <a:avLst/>
          </a:prstGeom>
          <a:solidFill>
            <a:srgbClr val="FFFFFF"/>
          </a:soli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7068" name="Oval 28"/>
          <p:cNvSpPr>
            <a:spLocks noChangeArrowheads="1"/>
          </p:cNvSpPr>
          <p:nvPr/>
        </p:nvSpPr>
        <p:spPr bwMode="auto">
          <a:xfrm>
            <a:off x="2555875" y="4581525"/>
            <a:ext cx="114300" cy="57150"/>
          </a:xfrm>
          <a:prstGeom prst="ellipse">
            <a:avLst/>
          </a:prstGeom>
          <a:solidFill>
            <a:srgbClr val="FFFFFF"/>
          </a:soli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7069" name="Oval 29"/>
          <p:cNvSpPr>
            <a:spLocks noChangeArrowheads="1"/>
          </p:cNvSpPr>
          <p:nvPr/>
        </p:nvSpPr>
        <p:spPr bwMode="auto">
          <a:xfrm>
            <a:off x="2671763" y="4638675"/>
            <a:ext cx="114300" cy="57150"/>
          </a:xfrm>
          <a:prstGeom prst="ellipse">
            <a:avLst/>
          </a:prstGeom>
          <a:solidFill>
            <a:srgbClr val="FFFFFF"/>
          </a:soli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7070" name="Oval 30"/>
          <p:cNvSpPr>
            <a:spLocks noChangeArrowheads="1"/>
          </p:cNvSpPr>
          <p:nvPr/>
        </p:nvSpPr>
        <p:spPr bwMode="auto">
          <a:xfrm>
            <a:off x="2787650" y="4581525"/>
            <a:ext cx="114300" cy="57150"/>
          </a:xfrm>
          <a:prstGeom prst="ellipse">
            <a:avLst/>
          </a:prstGeom>
          <a:solidFill>
            <a:srgbClr val="FFFFFF"/>
          </a:soli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7071" name="Oval 31"/>
          <p:cNvSpPr>
            <a:spLocks noChangeArrowheads="1"/>
          </p:cNvSpPr>
          <p:nvPr/>
        </p:nvSpPr>
        <p:spPr bwMode="auto">
          <a:xfrm>
            <a:off x="2268538" y="4638675"/>
            <a:ext cx="114300" cy="57150"/>
          </a:xfrm>
          <a:prstGeom prst="ellipse">
            <a:avLst/>
          </a:prstGeom>
          <a:solidFill>
            <a:srgbClr val="FFFFFF"/>
          </a:soli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7072" name="Oval 32"/>
          <p:cNvSpPr>
            <a:spLocks noChangeArrowheads="1"/>
          </p:cNvSpPr>
          <p:nvPr/>
        </p:nvSpPr>
        <p:spPr bwMode="auto">
          <a:xfrm>
            <a:off x="3016250" y="4638675"/>
            <a:ext cx="114300" cy="57150"/>
          </a:xfrm>
          <a:prstGeom prst="ellipse">
            <a:avLst/>
          </a:prstGeom>
          <a:solidFill>
            <a:srgbClr val="FFFFFF"/>
          </a:soli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7073" name="Oval 33"/>
          <p:cNvSpPr>
            <a:spLocks noChangeArrowheads="1"/>
          </p:cNvSpPr>
          <p:nvPr/>
        </p:nvSpPr>
        <p:spPr bwMode="auto">
          <a:xfrm>
            <a:off x="3305175" y="4524375"/>
            <a:ext cx="114300" cy="57150"/>
          </a:xfrm>
          <a:prstGeom prst="ellipse">
            <a:avLst/>
          </a:prstGeom>
          <a:solidFill>
            <a:srgbClr val="FFFFFF"/>
          </a:soli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7074" name="Oval 34"/>
          <p:cNvSpPr>
            <a:spLocks noChangeArrowheads="1"/>
          </p:cNvSpPr>
          <p:nvPr/>
        </p:nvSpPr>
        <p:spPr bwMode="auto">
          <a:xfrm>
            <a:off x="3765550" y="4579938"/>
            <a:ext cx="114300" cy="57150"/>
          </a:xfrm>
          <a:prstGeom prst="ellipse">
            <a:avLst/>
          </a:prstGeom>
          <a:solidFill>
            <a:srgbClr val="FFFFFF"/>
          </a:soli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7075" name="Oval 35"/>
          <p:cNvSpPr>
            <a:spLocks noChangeArrowheads="1"/>
          </p:cNvSpPr>
          <p:nvPr/>
        </p:nvSpPr>
        <p:spPr bwMode="auto">
          <a:xfrm>
            <a:off x="3879850" y="4522788"/>
            <a:ext cx="114300" cy="57150"/>
          </a:xfrm>
          <a:prstGeom prst="ellipse">
            <a:avLst/>
          </a:prstGeom>
          <a:solidFill>
            <a:srgbClr val="FFFFFF"/>
          </a:soli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0" hangingPunct="0">
              <a:spcBef>
                <a:spcPct val="30000"/>
              </a:spcBef>
            </a:pPr>
            <a:endParaRPr lang="en-US" sz="1000" b="1">
              <a:cs typeface="Arial" charset="0"/>
            </a:endParaRPr>
          </a:p>
        </p:txBody>
      </p:sp>
      <p:sp>
        <p:nvSpPr>
          <p:cNvPr id="87076" name="Oval 36"/>
          <p:cNvSpPr>
            <a:spLocks noChangeArrowheads="1"/>
          </p:cNvSpPr>
          <p:nvPr/>
        </p:nvSpPr>
        <p:spPr bwMode="auto">
          <a:xfrm>
            <a:off x="3995738" y="4579938"/>
            <a:ext cx="114300" cy="57150"/>
          </a:xfrm>
          <a:prstGeom prst="ellipse">
            <a:avLst/>
          </a:prstGeom>
          <a:solidFill>
            <a:srgbClr val="FFFFFF"/>
          </a:soli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7077" name="Oval 37"/>
          <p:cNvSpPr>
            <a:spLocks noChangeArrowheads="1"/>
          </p:cNvSpPr>
          <p:nvPr/>
        </p:nvSpPr>
        <p:spPr bwMode="auto">
          <a:xfrm>
            <a:off x="4111625" y="4522788"/>
            <a:ext cx="114300" cy="57150"/>
          </a:xfrm>
          <a:prstGeom prst="ellipse">
            <a:avLst/>
          </a:prstGeom>
          <a:solidFill>
            <a:srgbClr val="FFFFFF"/>
          </a:soli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7078" name="Oval 38"/>
          <p:cNvSpPr>
            <a:spLocks noChangeArrowheads="1"/>
          </p:cNvSpPr>
          <p:nvPr/>
        </p:nvSpPr>
        <p:spPr bwMode="auto">
          <a:xfrm>
            <a:off x="3592513" y="4465638"/>
            <a:ext cx="114300" cy="57150"/>
          </a:xfrm>
          <a:prstGeom prst="ellipse">
            <a:avLst/>
          </a:prstGeom>
          <a:solidFill>
            <a:srgbClr val="FFFFFF"/>
          </a:soli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7079" name="Oval 39"/>
          <p:cNvSpPr>
            <a:spLocks noChangeArrowheads="1"/>
          </p:cNvSpPr>
          <p:nvPr/>
        </p:nvSpPr>
        <p:spPr bwMode="auto">
          <a:xfrm>
            <a:off x="3132138" y="4581525"/>
            <a:ext cx="114300" cy="57150"/>
          </a:xfrm>
          <a:prstGeom prst="ellipse">
            <a:avLst/>
          </a:prstGeom>
          <a:solidFill>
            <a:srgbClr val="FFFFFF"/>
          </a:soli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7080" name="Oval 40"/>
          <p:cNvSpPr>
            <a:spLocks noChangeArrowheads="1"/>
          </p:cNvSpPr>
          <p:nvPr/>
        </p:nvSpPr>
        <p:spPr bwMode="auto">
          <a:xfrm>
            <a:off x="3248025" y="4638675"/>
            <a:ext cx="114300" cy="57150"/>
          </a:xfrm>
          <a:prstGeom prst="ellipse">
            <a:avLst/>
          </a:prstGeom>
          <a:solidFill>
            <a:srgbClr val="FFFFFF"/>
          </a:soli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7081" name="Oval 41"/>
          <p:cNvSpPr>
            <a:spLocks noChangeArrowheads="1"/>
          </p:cNvSpPr>
          <p:nvPr/>
        </p:nvSpPr>
        <p:spPr bwMode="auto">
          <a:xfrm>
            <a:off x="3419475" y="4581525"/>
            <a:ext cx="114300" cy="57150"/>
          </a:xfrm>
          <a:prstGeom prst="ellipse">
            <a:avLst/>
          </a:prstGeom>
          <a:solidFill>
            <a:srgbClr val="FFFFFF"/>
          </a:soli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7082" name="Oval 42"/>
          <p:cNvSpPr>
            <a:spLocks noChangeArrowheads="1"/>
          </p:cNvSpPr>
          <p:nvPr/>
        </p:nvSpPr>
        <p:spPr bwMode="auto">
          <a:xfrm>
            <a:off x="3649663" y="4638675"/>
            <a:ext cx="114300" cy="57150"/>
          </a:xfrm>
          <a:prstGeom prst="ellipse">
            <a:avLst/>
          </a:prstGeom>
          <a:solidFill>
            <a:srgbClr val="FFFFFF"/>
          </a:soli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7083" name="Oval 43"/>
          <p:cNvSpPr>
            <a:spLocks noChangeArrowheads="1"/>
          </p:cNvSpPr>
          <p:nvPr/>
        </p:nvSpPr>
        <p:spPr bwMode="auto">
          <a:xfrm>
            <a:off x="4111625" y="4408488"/>
            <a:ext cx="114300" cy="57150"/>
          </a:xfrm>
          <a:prstGeom prst="ellipse">
            <a:avLst/>
          </a:prstGeom>
          <a:solidFill>
            <a:srgbClr val="FFFFFF"/>
          </a:soli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7084" name="Oval 44"/>
          <p:cNvSpPr>
            <a:spLocks noChangeArrowheads="1"/>
          </p:cNvSpPr>
          <p:nvPr/>
        </p:nvSpPr>
        <p:spPr bwMode="auto">
          <a:xfrm>
            <a:off x="4400550" y="4351338"/>
            <a:ext cx="114300" cy="57150"/>
          </a:xfrm>
          <a:prstGeom prst="ellipse">
            <a:avLst/>
          </a:prstGeom>
          <a:solidFill>
            <a:srgbClr val="FFFFFF"/>
          </a:soli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0" hangingPunct="0">
              <a:spcBef>
                <a:spcPct val="30000"/>
              </a:spcBef>
            </a:pPr>
            <a:endParaRPr lang="en-US" sz="1000" b="1">
              <a:cs typeface="Arial" charset="0"/>
            </a:endParaRPr>
          </a:p>
        </p:txBody>
      </p:sp>
      <p:sp>
        <p:nvSpPr>
          <p:cNvPr id="87085" name="Oval 45"/>
          <p:cNvSpPr>
            <a:spLocks noChangeArrowheads="1"/>
          </p:cNvSpPr>
          <p:nvPr/>
        </p:nvSpPr>
        <p:spPr bwMode="auto">
          <a:xfrm>
            <a:off x="4456113" y="4522788"/>
            <a:ext cx="114300" cy="57150"/>
          </a:xfrm>
          <a:prstGeom prst="ellipse">
            <a:avLst/>
          </a:prstGeom>
          <a:solidFill>
            <a:srgbClr val="FFFFFF"/>
          </a:soli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7086" name="Oval 46"/>
          <p:cNvSpPr>
            <a:spLocks noChangeArrowheads="1"/>
          </p:cNvSpPr>
          <p:nvPr/>
        </p:nvSpPr>
        <p:spPr bwMode="auto">
          <a:xfrm>
            <a:off x="4630738" y="4465638"/>
            <a:ext cx="114300" cy="57150"/>
          </a:xfrm>
          <a:prstGeom prst="ellipse">
            <a:avLst/>
          </a:prstGeom>
          <a:solidFill>
            <a:srgbClr val="FFFFFF"/>
          </a:soli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7087" name="Oval 47"/>
          <p:cNvSpPr>
            <a:spLocks noChangeArrowheads="1"/>
          </p:cNvSpPr>
          <p:nvPr/>
        </p:nvSpPr>
        <p:spPr bwMode="auto">
          <a:xfrm>
            <a:off x="4341813" y="4465638"/>
            <a:ext cx="114300" cy="57150"/>
          </a:xfrm>
          <a:prstGeom prst="ellipse">
            <a:avLst/>
          </a:prstGeom>
          <a:solidFill>
            <a:srgbClr val="FFFFFF"/>
          </a:soli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0" hangingPunct="0">
              <a:spcBef>
                <a:spcPct val="30000"/>
              </a:spcBef>
            </a:pPr>
            <a:endParaRPr lang="en-US" sz="1000" b="1">
              <a:cs typeface="Arial" charset="0"/>
            </a:endParaRPr>
          </a:p>
        </p:txBody>
      </p:sp>
      <p:sp>
        <p:nvSpPr>
          <p:cNvPr id="87088" name="Oval 48"/>
          <p:cNvSpPr>
            <a:spLocks noChangeArrowheads="1"/>
          </p:cNvSpPr>
          <p:nvPr/>
        </p:nvSpPr>
        <p:spPr bwMode="auto">
          <a:xfrm>
            <a:off x="4341813" y="4581525"/>
            <a:ext cx="114300" cy="57150"/>
          </a:xfrm>
          <a:prstGeom prst="ellipse">
            <a:avLst/>
          </a:prstGeom>
          <a:solidFill>
            <a:srgbClr val="FFFFFF"/>
          </a:soli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7089" name="Oval 49"/>
          <p:cNvSpPr>
            <a:spLocks noChangeArrowheads="1"/>
          </p:cNvSpPr>
          <p:nvPr/>
        </p:nvSpPr>
        <p:spPr bwMode="auto">
          <a:xfrm>
            <a:off x="5262563" y="4062413"/>
            <a:ext cx="58737" cy="57150"/>
          </a:xfrm>
          <a:prstGeom prst="ellipse">
            <a:avLst/>
          </a:prstGeom>
          <a:solidFill>
            <a:srgbClr val="FFFFFF"/>
          </a:soli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0" hangingPunct="0">
              <a:spcBef>
                <a:spcPct val="30000"/>
              </a:spcBef>
            </a:pPr>
            <a:endParaRPr lang="en-US" sz="1000" b="1">
              <a:cs typeface="Arial" charset="0"/>
            </a:endParaRPr>
          </a:p>
        </p:txBody>
      </p:sp>
      <p:sp>
        <p:nvSpPr>
          <p:cNvPr id="87090" name="Oval 50"/>
          <p:cNvSpPr>
            <a:spLocks noChangeArrowheads="1"/>
          </p:cNvSpPr>
          <p:nvPr/>
        </p:nvSpPr>
        <p:spPr bwMode="auto">
          <a:xfrm>
            <a:off x="5148263" y="4119563"/>
            <a:ext cx="58737" cy="57150"/>
          </a:xfrm>
          <a:prstGeom prst="ellipse">
            <a:avLst/>
          </a:prstGeom>
          <a:solidFill>
            <a:srgbClr val="FFFFFF"/>
          </a:soli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0" hangingPunct="0">
              <a:spcBef>
                <a:spcPct val="30000"/>
              </a:spcBef>
            </a:pPr>
            <a:endParaRPr lang="en-US" sz="1000" b="1">
              <a:cs typeface="Arial" charset="0"/>
            </a:endParaRPr>
          </a:p>
        </p:txBody>
      </p:sp>
      <p:sp>
        <p:nvSpPr>
          <p:cNvPr id="87091" name="Oval 51"/>
          <p:cNvSpPr>
            <a:spLocks noChangeArrowheads="1"/>
          </p:cNvSpPr>
          <p:nvPr/>
        </p:nvSpPr>
        <p:spPr bwMode="auto">
          <a:xfrm>
            <a:off x="3994150" y="4465638"/>
            <a:ext cx="58738" cy="57150"/>
          </a:xfrm>
          <a:prstGeom prst="ellipse">
            <a:avLst/>
          </a:prstGeom>
          <a:solidFill>
            <a:srgbClr val="FFFFFF"/>
          </a:soli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0" hangingPunct="0">
              <a:spcBef>
                <a:spcPct val="30000"/>
              </a:spcBef>
            </a:pPr>
            <a:endParaRPr lang="en-US" sz="1000" b="1">
              <a:cs typeface="Arial" charset="0"/>
            </a:endParaRPr>
          </a:p>
        </p:txBody>
      </p:sp>
      <p:sp>
        <p:nvSpPr>
          <p:cNvPr id="87092" name="Oval 52"/>
          <p:cNvSpPr>
            <a:spLocks noChangeArrowheads="1"/>
          </p:cNvSpPr>
          <p:nvPr/>
        </p:nvSpPr>
        <p:spPr bwMode="auto">
          <a:xfrm>
            <a:off x="3706813" y="4522788"/>
            <a:ext cx="58737" cy="57150"/>
          </a:xfrm>
          <a:prstGeom prst="ellipse">
            <a:avLst/>
          </a:prstGeom>
          <a:solidFill>
            <a:srgbClr val="FFFFFF"/>
          </a:soli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0" hangingPunct="0">
              <a:spcBef>
                <a:spcPct val="30000"/>
              </a:spcBef>
            </a:pPr>
            <a:endParaRPr lang="en-US" sz="1000" b="1">
              <a:cs typeface="Arial" charset="0"/>
            </a:endParaRPr>
          </a:p>
        </p:txBody>
      </p:sp>
      <p:sp>
        <p:nvSpPr>
          <p:cNvPr id="87093" name="Oval 53"/>
          <p:cNvSpPr>
            <a:spLocks noChangeArrowheads="1"/>
          </p:cNvSpPr>
          <p:nvPr/>
        </p:nvSpPr>
        <p:spPr bwMode="auto">
          <a:xfrm>
            <a:off x="1633538" y="4638675"/>
            <a:ext cx="58737" cy="57150"/>
          </a:xfrm>
          <a:prstGeom prst="ellipse">
            <a:avLst/>
          </a:prstGeom>
          <a:solidFill>
            <a:srgbClr val="FFFFFF"/>
          </a:soli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0" hangingPunct="0">
              <a:spcBef>
                <a:spcPct val="30000"/>
              </a:spcBef>
            </a:pPr>
            <a:endParaRPr lang="en-US" sz="1000" b="1">
              <a:cs typeface="Arial" charset="0"/>
            </a:endParaRPr>
          </a:p>
        </p:txBody>
      </p:sp>
      <p:sp>
        <p:nvSpPr>
          <p:cNvPr id="87094" name="Oval 54"/>
          <p:cNvSpPr>
            <a:spLocks noChangeArrowheads="1"/>
          </p:cNvSpPr>
          <p:nvPr/>
        </p:nvSpPr>
        <p:spPr bwMode="auto">
          <a:xfrm>
            <a:off x="1806575" y="4638675"/>
            <a:ext cx="58738" cy="57150"/>
          </a:xfrm>
          <a:prstGeom prst="ellipse">
            <a:avLst/>
          </a:prstGeom>
          <a:solidFill>
            <a:srgbClr val="FFFFFF"/>
          </a:soli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0" hangingPunct="0">
              <a:spcBef>
                <a:spcPct val="30000"/>
              </a:spcBef>
            </a:pPr>
            <a:endParaRPr lang="en-US" sz="1000" b="1">
              <a:cs typeface="Arial" charset="0"/>
            </a:endParaRPr>
          </a:p>
        </p:txBody>
      </p:sp>
      <p:sp>
        <p:nvSpPr>
          <p:cNvPr id="87095" name="Oval 55"/>
          <p:cNvSpPr>
            <a:spLocks noChangeArrowheads="1"/>
          </p:cNvSpPr>
          <p:nvPr/>
        </p:nvSpPr>
        <p:spPr bwMode="auto">
          <a:xfrm>
            <a:off x="2959100" y="4581525"/>
            <a:ext cx="58738" cy="57150"/>
          </a:xfrm>
          <a:prstGeom prst="ellipse">
            <a:avLst/>
          </a:prstGeom>
          <a:solidFill>
            <a:srgbClr val="FFFFFF"/>
          </a:soli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0" hangingPunct="0">
              <a:spcBef>
                <a:spcPct val="30000"/>
              </a:spcBef>
            </a:pPr>
            <a:endParaRPr lang="en-US" sz="1000" b="1">
              <a:cs typeface="Arial" charset="0"/>
            </a:endParaRPr>
          </a:p>
        </p:txBody>
      </p:sp>
      <p:sp>
        <p:nvSpPr>
          <p:cNvPr id="87096" name="Line 56"/>
          <p:cNvSpPr>
            <a:spLocks noChangeShapeType="1"/>
          </p:cNvSpPr>
          <p:nvPr/>
        </p:nvSpPr>
        <p:spPr bwMode="auto">
          <a:xfrm>
            <a:off x="2959100" y="2162175"/>
            <a:ext cx="0" cy="3109913"/>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6" name="Title 1"/>
          <p:cNvSpPr txBox="1">
            <a:spLocks/>
          </p:cNvSpPr>
          <p:nvPr/>
        </p:nvSpPr>
        <p:spPr>
          <a:xfrm>
            <a:off x="457200" y="274638"/>
            <a:ext cx="8229600" cy="114300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l-GR" sz="3200"/>
              <a:t>Σε ποιά ηλικία ξεκινάει η αθηρωμάτωση;</a:t>
            </a:r>
            <a:br>
              <a:rPr lang="en-US" sz="3200"/>
            </a:br>
            <a:endParaRPr lang="en-US" sz="3200" dirty="0"/>
          </a:p>
        </p:txBody>
      </p:sp>
    </p:spTree>
    <p:extLst>
      <p:ext uri="{BB962C8B-B14F-4D97-AF65-F5344CB8AC3E}">
        <p14:creationId xmlns:p14="http://schemas.microsoft.com/office/powerpoint/2010/main" val="31376738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8940"/>
            <a:ext cx="7772400" cy="1470025"/>
          </a:xfrm>
        </p:spPr>
        <p:txBody>
          <a:bodyPr>
            <a:normAutofit/>
          </a:bodyPr>
          <a:lstStyle/>
          <a:p>
            <a:r>
              <a:rPr lang="en-US" sz="2800" b="1" dirty="0">
                <a:solidFill>
                  <a:schemeClr val="tx1"/>
                </a:solidFill>
              </a:rPr>
              <a:t>Εκτίμηση Κινδύνου </a:t>
            </a:r>
            <a:r>
              <a:rPr lang="en-US" sz="2800" b="1" dirty="0" err="1">
                <a:solidFill>
                  <a:schemeClr val="tx1"/>
                </a:solidFill>
              </a:rPr>
              <a:t>Κ</a:t>
            </a:r>
            <a:r>
              <a:rPr lang="en-US" sz="2800" b="1" dirty="0">
                <a:solidFill>
                  <a:schemeClr val="tx1"/>
                </a:solidFill>
              </a:rPr>
              <a:t>αρδιαγγειακών Νοσημάτων – Μεταβολικό σύνδρομο</a:t>
            </a:r>
            <a:br>
              <a:rPr lang="en-US" sz="2800" dirty="0">
                <a:solidFill>
                  <a:schemeClr val="tx1"/>
                </a:solidFill>
              </a:rPr>
            </a:br>
            <a:endParaRPr lang="en-US" sz="2800" dirty="0"/>
          </a:p>
        </p:txBody>
      </p:sp>
      <p:sp>
        <p:nvSpPr>
          <p:cNvPr id="3" name="Subtitle 2"/>
          <p:cNvSpPr>
            <a:spLocks noGrp="1"/>
          </p:cNvSpPr>
          <p:nvPr>
            <p:ph type="subTitle" idx="1"/>
          </p:nvPr>
        </p:nvSpPr>
        <p:spPr>
          <a:xfrm>
            <a:off x="774700" y="1249146"/>
            <a:ext cx="7585038" cy="641744"/>
          </a:xfrm>
        </p:spPr>
        <p:txBody>
          <a:bodyPr>
            <a:noAutofit/>
          </a:bodyPr>
          <a:lstStyle/>
          <a:p>
            <a:pPr algn="l"/>
            <a:r>
              <a:rPr lang="en-US" sz="2400" dirty="0" err="1">
                <a:solidFill>
                  <a:schemeClr val="tx1"/>
                </a:solidFill>
              </a:rPr>
              <a:t>Κ</a:t>
            </a:r>
            <a:r>
              <a:rPr lang="en-US" sz="2400" dirty="0">
                <a:solidFill>
                  <a:schemeClr val="tx1"/>
                </a:solidFill>
              </a:rPr>
              <a:t>αρδιαγγειακά νοσήμα</a:t>
            </a:r>
            <a:r>
              <a:rPr lang="en-US" sz="2400" dirty="0" err="1">
                <a:solidFill>
                  <a:schemeClr val="tx1"/>
                </a:solidFill>
              </a:rPr>
              <a:t>τ</a:t>
            </a:r>
            <a:r>
              <a:rPr lang="en-US" sz="2400" dirty="0">
                <a:solidFill>
                  <a:schemeClr val="tx1"/>
                </a:solidFill>
              </a:rPr>
              <a:t>α: </a:t>
            </a:r>
            <a:r>
              <a:rPr lang="en-US" sz="2400" dirty="0" err="1">
                <a:solidFill>
                  <a:schemeClr val="tx1"/>
                </a:solidFill>
              </a:rPr>
              <a:t>ορισμός</a:t>
            </a:r>
            <a:r>
              <a:rPr lang="en-US" sz="2400" dirty="0">
                <a:solidFill>
                  <a:schemeClr val="tx1"/>
                </a:solidFill>
              </a:rPr>
              <a:t> </a:t>
            </a:r>
          </a:p>
        </p:txBody>
      </p:sp>
      <p:sp>
        <p:nvSpPr>
          <p:cNvPr id="4" name="TextBox 3"/>
          <p:cNvSpPr txBox="1"/>
          <p:nvPr/>
        </p:nvSpPr>
        <p:spPr>
          <a:xfrm>
            <a:off x="296335" y="2327168"/>
            <a:ext cx="3749744" cy="2246769"/>
          </a:xfrm>
          <a:prstGeom prst="rect">
            <a:avLst/>
          </a:prstGeom>
          <a:noFill/>
        </p:spPr>
        <p:txBody>
          <a:bodyPr wrap="none" rtlCol="0">
            <a:spAutoFit/>
          </a:bodyPr>
          <a:lstStyle/>
          <a:p>
            <a:pPr marL="342900" indent="-342900">
              <a:buFont typeface="Arial"/>
              <a:buChar char="•"/>
            </a:pPr>
            <a:r>
              <a:rPr lang="el-GR" sz="2000" dirty="0"/>
              <a:t>Μυοκαρδιοπάθειες</a:t>
            </a:r>
          </a:p>
          <a:p>
            <a:pPr marL="342900" indent="-342900">
              <a:buFont typeface="Arial"/>
              <a:buChar char="•"/>
            </a:pPr>
            <a:r>
              <a:rPr lang="el-GR" sz="2000" dirty="0"/>
              <a:t>Αρρυθμίες</a:t>
            </a:r>
          </a:p>
          <a:p>
            <a:pPr marL="342900" indent="-342900">
              <a:buFont typeface="Arial"/>
              <a:buChar char="•"/>
            </a:pPr>
            <a:r>
              <a:rPr lang="el-GR" sz="2000" dirty="0"/>
              <a:t>Αιφνίδιος θάνατος</a:t>
            </a:r>
          </a:p>
          <a:p>
            <a:pPr marL="342900" indent="-342900">
              <a:buFont typeface="Arial"/>
              <a:buChar char="•"/>
            </a:pPr>
            <a:r>
              <a:rPr lang="el-GR" sz="2000" dirty="0"/>
              <a:t>Νεοπλάσματα καρδιαγγειακού</a:t>
            </a:r>
          </a:p>
          <a:p>
            <a:pPr marL="342900" indent="-342900">
              <a:buFont typeface="Arial"/>
              <a:buChar char="•"/>
            </a:pPr>
            <a:endParaRPr lang="el-GR" sz="2000" dirty="0"/>
          </a:p>
          <a:p>
            <a:pPr marL="342900" indent="-342900">
              <a:buFont typeface="Arial"/>
              <a:buChar char="•"/>
            </a:pPr>
            <a:endParaRPr lang="el-GR" sz="2000" dirty="0"/>
          </a:p>
          <a:p>
            <a:endParaRPr lang="el-GR" sz="2000" dirty="0"/>
          </a:p>
        </p:txBody>
      </p:sp>
    </p:spTree>
    <p:extLst>
      <p:ext uri="{BB962C8B-B14F-4D97-AF65-F5344CB8AC3E}">
        <p14:creationId xmlns:p14="http://schemas.microsoft.com/office/powerpoint/2010/main" val="29646443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7378" y="682978"/>
            <a:ext cx="4102100" cy="2171700"/>
          </a:xfrm>
          <a:prstGeom prst="rect">
            <a:avLst/>
          </a:prstGeom>
        </p:spPr>
      </p:pic>
      <p:pic>
        <p:nvPicPr>
          <p:cNvPr id="3" name="Picture 2"/>
          <p:cNvPicPr>
            <a:picLocks noChangeAspect="1"/>
          </p:cNvPicPr>
          <p:nvPr/>
        </p:nvPicPr>
        <p:blipFill>
          <a:blip r:embed="rId3"/>
          <a:stretch>
            <a:fillRect/>
          </a:stretch>
        </p:blipFill>
        <p:spPr>
          <a:xfrm>
            <a:off x="4852811" y="682978"/>
            <a:ext cx="3619500" cy="2133600"/>
          </a:xfrm>
          <a:prstGeom prst="rect">
            <a:avLst/>
          </a:prstGeom>
        </p:spPr>
      </p:pic>
      <p:sp>
        <p:nvSpPr>
          <p:cNvPr id="4" name="TextBox 3"/>
          <p:cNvSpPr txBox="1"/>
          <p:nvPr/>
        </p:nvSpPr>
        <p:spPr>
          <a:xfrm>
            <a:off x="8096960" y="1189757"/>
            <a:ext cx="750701" cy="369332"/>
          </a:xfrm>
          <a:prstGeom prst="rect">
            <a:avLst/>
          </a:prstGeom>
          <a:noFill/>
        </p:spPr>
        <p:txBody>
          <a:bodyPr wrap="none" rtlCol="0">
            <a:spAutoFit/>
          </a:bodyPr>
          <a:lstStyle/>
          <a:p>
            <a:r>
              <a:rPr lang="en-US" dirty="0"/>
              <a:t>Males </a:t>
            </a:r>
          </a:p>
        </p:txBody>
      </p:sp>
      <p:sp>
        <p:nvSpPr>
          <p:cNvPr id="5" name="TextBox 4"/>
          <p:cNvSpPr txBox="1"/>
          <p:nvPr/>
        </p:nvSpPr>
        <p:spPr>
          <a:xfrm>
            <a:off x="8096960" y="682978"/>
            <a:ext cx="958653" cy="369332"/>
          </a:xfrm>
          <a:prstGeom prst="rect">
            <a:avLst/>
          </a:prstGeom>
          <a:noFill/>
        </p:spPr>
        <p:txBody>
          <a:bodyPr wrap="none" rtlCol="0">
            <a:spAutoFit/>
          </a:bodyPr>
          <a:lstStyle/>
          <a:p>
            <a:r>
              <a:rPr lang="en-US" dirty="0"/>
              <a:t>Females</a:t>
            </a:r>
          </a:p>
        </p:txBody>
      </p:sp>
      <p:sp>
        <p:nvSpPr>
          <p:cNvPr id="7" name="TextBox 6"/>
          <p:cNvSpPr txBox="1"/>
          <p:nvPr/>
        </p:nvSpPr>
        <p:spPr>
          <a:xfrm>
            <a:off x="8096960" y="1893712"/>
            <a:ext cx="958653" cy="369332"/>
          </a:xfrm>
          <a:prstGeom prst="rect">
            <a:avLst/>
          </a:prstGeom>
          <a:noFill/>
        </p:spPr>
        <p:txBody>
          <a:bodyPr wrap="none" rtlCol="0">
            <a:spAutoFit/>
          </a:bodyPr>
          <a:lstStyle/>
          <a:p>
            <a:r>
              <a:rPr lang="en-US" dirty="0"/>
              <a:t>Females</a:t>
            </a:r>
          </a:p>
        </p:txBody>
      </p:sp>
      <p:pic>
        <p:nvPicPr>
          <p:cNvPr id="8" name="Picture 7"/>
          <p:cNvPicPr>
            <a:picLocks noChangeAspect="1"/>
          </p:cNvPicPr>
          <p:nvPr/>
        </p:nvPicPr>
        <p:blipFill>
          <a:blip r:embed="rId4"/>
          <a:stretch>
            <a:fillRect/>
          </a:stretch>
        </p:blipFill>
        <p:spPr>
          <a:xfrm>
            <a:off x="5596465" y="2812345"/>
            <a:ext cx="2425700" cy="736600"/>
          </a:xfrm>
          <a:prstGeom prst="rect">
            <a:avLst/>
          </a:prstGeom>
        </p:spPr>
      </p:pic>
      <p:sp>
        <p:nvSpPr>
          <p:cNvPr id="9" name="TextBox 8"/>
          <p:cNvSpPr txBox="1"/>
          <p:nvPr/>
        </p:nvSpPr>
        <p:spPr>
          <a:xfrm>
            <a:off x="8096960" y="1563134"/>
            <a:ext cx="750701" cy="369332"/>
          </a:xfrm>
          <a:prstGeom prst="rect">
            <a:avLst/>
          </a:prstGeom>
          <a:noFill/>
        </p:spPr>
        <p:txBody>
          <a:bodyPr wrap="none" rtlCol="0">
            <a:spAutoFit/>
          </a:bodyPr>
          <a:lstStyle/>
          <a:p>
            <a:r>
              <a:rPr lang="en-US" dirty="0"/>
              <a:t>Males </a:t>
            </a:r>
          </a:p>
        </p:txBody>
      </p:sp>
      <p:cxnSp>
        <p:nvCxnSpPr>
          <p:cNvPr id="11" name="Straight Connector 10"/>
          <p:cNvCxnSpPr/>
          <p:nvPr/>
        </p:nvCxnSpPr>
        <p:spPr>
          <a:xfrm>
            <a:off x="5554132" y="1679222"/>
            <a:ext cx="2644424"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5497688" y="1343002"/>
            <a:ext cx="2223836" cy="369332"/>
          </a:xfrm>
          <a:prstGeom prst="rect">
            <a:avLst/>
          </a:prstGeom>
          <a:noFill/>
        </p:spPr>
        <p:txBody>
          <a:bodyPr wrap="none" rtlCol="0">
            <a:spAutoFit/>
          </a:bodyPr>
          <a:lstStyle/>
          <a:p>
            <a:r>
              <a:rPr lang="en-US" dirty="0"/>
              <a:t>High risk cut-off value</a:t>
            </a:r>
          </a:p>
        </p:txBody>
      </p:sp>
      <p:cxnSp>
        <p:nvCxnSpPr>
          <p:cNvPr id="14" name="Straight Connector 13"/>
          <p:cNvCxnSpPr/>
          <p:nvPr/>
        </p:nvCxnSpPr>
        <p:spPr>
          <a:xfrm flipV="1">
            <a:off x="7461963" y="1704623"/>
            <a:ext cx="0" cy="1131711"/>
          </a:xfrm>
          <a:prstGeom prst="line">
            <a:avLst/>
          </a:prstGeom>
          <a:ln w="12700">
            <a:solidFill>
              <a:srgbClr val="FF0000"/>
            </a:solidFill>
            <a:prstDash val="sysDot"/>
          </a:ln>
        </p:spPr>
        <p:style>
          <a:lnRef idx="2">
            <a:schemeClr val="accent1"/>
          </a:lnRef>
          <a:fillRef idx="0">
            <a:schemeClr val="accent1"/>
          </a:fillRef>
          <a:effectRef idx="1">
            <a:schemeClr val="accent1"/>
          </a:effectRef>
          <a:fontRef idx="minor">
            <a:schemeClr val="tx1"/>
          </a:fontRef>
        </p:style>
      </p:cxnSp>
      <p:sp>
        <p:nvSpPr>
          <p:cNvPr id="16" name="Arc 15"/>
          <p:cNvSpPr/>
          <p:nvPr/>
        </p:nvSpPr>
        <p:spPr>
          <a:xfrm rot="5400000">
            <a:off x="4705538" y="435139"/>
            <a:ext cx="1975177" cy="2527299"/>
          </a:xfrm>
          <a:prstGeom prst="arc">
            <a:avLst>
              <a:gd name="adj1" fmla="val 16211525"/>
              <a:gd name="adj2" fmla="val 21558233"/>
            </a:avLst>
          </a:prstGeom>
          <a:ln w="3810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7" name="Straight Connector 16"/>
          <p:cNvCxnSpPr/>
          <p:nvPr/>
        </p:nvCxnSpPr>
        <p:spPr>
          <a:xfrm flipV="1">
            <a:off x="6965257" y="1730024"/>
            <a:ext cx="0" cy="1131711"/>
          </a:xfrm>
          <a:prstGeom prst="line">
            <a:avLst/>
          </a:prstGeom>
          <a:ln w="12700">
            <a:solidFill>
              <a:srgbClr val="FF0000"/>
            </a:solidFill>
            <a:prstDash val="sysDot"/>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522111" y="2650070"/>
            <a:ext cx="2916559" cy="369332"/>
          </a:xfrm>
          <a:prstGeom prst="rect">
            <a:avLst/>
          </a:prstGeom>
          <a:noFill/>
        </p:spPr>
        <p:txBody>
          <a:bodyPr wrap="none" rtlCol="0">
            <a:spAutoFit/>
          </a:bodyPr>
          <a:lstStyle/>
          <a:p>
            <a:r>
              <a:rPr lang="en-US" dirty="0"/>
              <a:t>Springer-</a:t>
            </a:r>
            <a:r>
              <a:rPr lang="en-US" dirty="0" err="1"/>
              <a:t>Verlag</a:t>
            </a:r>
            <a:r>
              <a:rPr lang="en-US" dirty="0"/>
              <a:t> London 2014</a:t>
            </a:r>
          </a:p>
        </p:txBody>
      </p:sp>
      <p:sp>
        <p:nvSpPr>
          <p:cNvPr id="19" name="TextBox 18"/>
          <p:cNvSpPr txBox="1"/>
          <p:nvPr/>
        </p:nvSpPr>
        <p:spPr>
          <a:xfrm rot="16200000">
            <a:off x="4182789" y="1709045"/>
            <a:ext cx="970713" cy="369332"/>
          </a:xfrm>
          <a:prstGeom prst="rect">
            <a:avLst/>
          </a:prstGeom>
          <a:noFill/>
        </p:spPr>
        <p:txBody>
          <a:bodyPr wrap="none" rtlCol="0">
            <a:spAutoFit/>
          </a:bodyPr>
          <a:lstStyle/>
          <a:p>
            <a:r>
              <a:rPr lang="en-US" dirty="0"/>
              <a:t>Stiffness</a:t>
            </a:r>
          </a:p>
        </p:txBody>
      </p:sp>
    </p:spTree>
    <p:extLst>
      <p:ext uri="{BB962C8B-B14F-4D97-AF65-F5344CB8AC3E}">
        <p14:creationId xmlns:p14="http://schemas.microsoft.com/office/powerpoint/2010/main" val="2763027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linds(horizont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linds(horizont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linds(horizontal)">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reeform 2"/>
          <p:cNvSpPr>
            <a:spLocks/>
          </p:cNvSpPr>
          <p:nvPr/>
        </p:nvSpPr>
        <p:spPr bwMode="auto">
          <a:xfrm>
            <a:off x="203200" y="1371600"/>
            <a:ext cx="8680450" cy="4294188"/>
          </a:xfrm>
          <a:custGeom>
            <a:avLst/>
            <a:gdLst>
              <a:gd name="T0" fmla="*/ 2 w 5469"/>
              <a:gd name="T1" fmla="*/ 2567 h 2705"/>
              <a:gd name="T2" fmla="*/ 53 w 5469"/>
              <a:gd name="T3" fmla="*/ 2160 h 2705"/>
              <a:gd name="T4" fmla="*/ 161 w 5469"/>
              <a:gd name="T5" fmla="*/ 1775 h 2705"/>
              <a:gd name="T6" fmla="*/ 321 w 5469"/>
              <a:gd name="T7" fmla="*/ 1417 h 2705"/>
              <a:gd name="T8" fmla="*/ 527 w 5469"/>
              <a:gd name="T9" fmla="*/ 1088 h 2705"/>
              <a:gd name="T10" fmla="*/ 779 w 5469"/>
              <a:gd name="T11" fmla="*/ 793 h 2705"/>
              <a:gd name="T12" fmla="*/ 1069 w 5469"/>
              <a:gd name="T13" fmla="*/ 537 h 2705"/>
              <a:gd name="T14" fmla="*/ 1392 w 5469"/>
              <a:gd name="T15" fmla="*/ 327 h 2705"/>
              <a:gd name="T16" fmla="*/ 1746 w 5469"/>
              <a:gd name="T17" fmla="*/ 164 h 2705"/>
              <a:gd name="T18" fmla="*/ 2124 w 5469"/>
              <a:gd name="T19" fmla="*/ 54 h 2705"/>
              <a:gd name="T20" fmla="*/ 2522 w 5469"/>
              <a:gd name="T21" fmla="*/ 2 h 2705"/>
              <a:gd name="T22" fmla="*/ 2931 w 5469"/>
              <a:gd name="T23" fmla="*/ 12 h 2705"/>
              <a:gd name="T24" fmla="*/ 3331 w 5469"/>
              <a:gd name="T25" fmla="*/ 84 h 2705"/>
              <a:gd name="T26" fmla="*/ 3717 w 5469"/>
              <a:gd name="T27" fmla="*/ 212 h 2705"/>
              <a:gd name="T28" fmla="*/ 4077 w 5469"/>
              <a:gd name="T29" fmla="*/ 391 h 2705"/>
              <a:gd name="T30" fmla="*/ 4410 w 5469"/>
              <a:gd name="T31" fmla="*/ 619 h 2705"/>
              <a:gd name="T32" fmla="*/ 4709 w 5469"/>
              <a:gd name="T33" fmla="*/ 888 h 2705"/>
              <a:gd name="T34" fmla="*/ 4967 w 5469"/>
              <a:gd name="T35" fmla="*/ 1194 h 2705"/>
              <a:gd name="T36" fmla="*/ 5178 w 5469"/>
              <a:gd name="T37" fmla="*/ 1533 h 2705"/>
              <a:gd name="T38" fmla="*/ 5335 w 5469"/>
              <a:gd name="T39" fmla="*/ 1902 h 2705"/>
              <a:gd name="T40" fmla="*/ 5436 w 5469"/>
              <a:gd name="T41" fmla="*/ 2294 h 2705"/>
              <a:gd name="T42" fmla="*/ 5469 w 5469"/>
              <a:gd name="T43" fmla="*/ 2705 h 2705"/>
              <a:gd name="T44" fmla="*/ 4264 w 5469"/>
              <a:gd name="T45" fmla="*/ 2537 h 2705"/>
              <a:gd name="T46" fmla="*/ 4221 w 5469"/>
              <a:gd name="T47" fmla="*/ 2296 h 2705"/>
              <a:gd name="T48" fmla="*/ 4146 w 5469"/>
              <a:gd name="T49" fmla="*/ 2068 h 2705"/>
              <a:gd name="T50" fmla="*/ 4038 w 5469"/>
              <a:gd name="T51" fmla="*/ 1855 h 2705"/>
              <a:gd name="T52" fmla="*/ 3904 w 5469"/>
              <a:gd name="T53" fmla="*/ 1661 h 2705"/>
              <a:gd name="T54" fmla="*/ 3743 w 5469"/>
              <a:gd name="T55" fmla="*/ 1491 h 2705"/>
              <a:gd name="T56" fmla="*/ 3559 w 5469"/>
              <a:gd name="T57" fmla="*/ 1344 h 2705"/>
              <a:gd name="T58" fmla="*/ 3357 w 5469"/>
              <a:gd name="T59" fmla="*/ 1226 h 2705"/>
              <a:gd name="T60" fmla="*/ 3138 w 5469"/>
              <a:gd name="T61" fmla="*/ 1138 h 2705"/>
              <a:gd name="T62" fmla="*/ 2904 w 5469"/>
              <a:gd name="T63" fmla="*/ 1082 h 2705"/>
              <a:gd name="T64" fmla="*/ 2658 w 5469"/>
              <a:gd name="T65" fmla="*/ 1064 h 2705"/>
              <a:gd name="T66" fmla="*/ 2419 w 5469"/>
              <a:gd name="T67" fmla="*/ 1082 h 2705"/>
              <a:gd name="T68" fmla="*/ 2195 w 5469"/>
              <a:gd name="T69" fmla="*/ 1138 h 2705"/>
              <a:gd name="T70" fmla="*/ 1986 w 5469"/>
              <a:gd name="T71" fmla="*/ 1226 h 2705"/>
              <a:gd name="T72" fmla="*/ 1797 w 5469"/>
              <a:gd name="T73" fmla="*/ 1344 h 2705"/>
              <a:gd name="T74" fmla="*/ 1630 w 5469"/>
              <a:gd name="T75" fmla="*/ 1491 h 2705"/>
              <a:gd name="T76" fmla="*/ 1482 w 5469"/>
              <a:gd name="T77" fmla="*/ 1661 h 2705"/>
              <a:gd name="T78" fmla="*/ 1360 w 5469"/>
              <a:gd name="T79" fmla="*/ 1855 h 2705"/>
              <a:gd name="T80" fmla="*/ 1264 w 5469"/>
              <a:gd name="T81" fmla="*/ 2068 h 2705"/>
              <a:gd name="T82" fmla="*/ 1195 w 5469"/>
              <a:gd name="T83" fmla="*/ 2296 h 2705"/>
              <a:gd name="T84" fmla="*/ 1156 w 5469"/>
              <a:gd name="T85" fmla="*/ 2537 h 2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469" h="2705">
                <a:moveTo>
                  <a:pt x="1148" y="2705"/>
                </a:moveTo>
                <a:lnTo>
                  <a:pt x="0" y="2705"/>
                </a:lnTo>
                <a:lnTo>
                  <a:pt x="2" y="2567"/>
                </a:lnTo>
                <a:lnTo>
                  <a:pt x="12" y="2428"/>
                </a:lnTo>
                <a:lnTo>
                  <a:pt x="29" y="2294"/>
                </a:lnTo>
                <a:lnTo>
                  <a:pt x="53" y="2160"/>
                </a:lnTo>
                <a:lnTo>
                  <a:pt x="83" y="2030"/>
                </a:lnTo>
                <a:lnTo>
                  <a:pt x="118" y="1902"/>
                </a:lnTo>
                <a:lnTo>
                  <a:pt x="161" y="1775"/>
                </a:lnTo>
                <a:lnTo>
                  <a:pt x="209" y="1653"/>
                </a:lnTo>
                <a:lnTo>
                  <a:pt x="262" y="1533"/>
                </a:lnTo>
                <a:lnTo>
                  <a:pt x="321" y="1417"/>
                </a:lnTo>
                <a:lnTo>
                  <a:pt x="386" y="1304"/>
                </a:lnTo>
                <a:lnTo>
                  <a:pt x="455" y="1194"/>
                </a:lnTo>
                <a:lnTo>
                  <a:pt x="527" y="1088"/>
                </a:lnTo>
                <a:lnTo>
                  <a:pt x="608" y="986"/>
                </a:lnTo>
                <a:lnTo>
                  <a:pt x="691" y="888"/>
                </a:lnTo>
                <a:lnTo>
                  <a:pt x="779" y="793"/>
                </a:lnTo>
                <a:lnTo>
                  <a:pt x="872" y="703"/>
                </a:lnTo>
                <a:lnTo>
                  <a:pt x="968" y="619"/>
                </a:lnTo>
                <a:lnTo>
                  <a:pt x="1069" y="537"/>
                </a:lnTo>
                <a:lnTo>
                  <a:pt x="1173" y="463"/>
                </a:lnTo>
                <a:lnTo>
                  <a:pt x="1282" y="391"/>
                </a:lnTo>
                <a:lnTo>
                  <a:pt x="1392" y="327"/>
                </a:lnTo>
                <a:lnTo>
                  <a:pt x="1508" y="267"/>
                </a:lnTo>
                <a:lnTo>
                  <a:pt x="1624" y="212"/>
                </a:lnTo>
                <a:lnTo>
                  <a:pt x="1746" y="164"/>
                </a:lnTo>
                <a:lnTo>
                  <a:pt x="1868" y="120"/>
                </a:lnTo>
                <a:lnTo>
                  <a:pt x="1996" y="84"/>
                </a:lnTo>
                <a:lnTo>
                  <a:pt x="2124" y="54"/>
                </a:lnTo>
                <a:lnTo>
                  <a:pt x="2254" y="30"/>
                </a:lnTo>
                <a:lnTo>
                  <a:pt x="2388" y="12"/>
                </a:lnTo>
                <a:lnTo>
                  <a:pt x="2522" y="2"/>
                </a:lnTo>
                <a:lnTo>
                  <a:pt x="2658" y="0"/>
                </a:lnTo>
                <a:lnTo>
                  <a:pt x="2796" y="2"/>
                </a:lnTo>
                <a:lnTo>
                  <a:pt x="2931" y="12"/>
                </a:lnTo>
                <a:lnTo>
                  <a:pt x="3067" y="30"/>
                </a:lnTo>
                <a:lnTo>
                  <a:pt x="3199" y="54"/>
                </a:lnTo>
                <a:lnTo>
                  <a:pt x="3331" y="84"/>
                </a:lnTo>
                <a:lnTo>
                  <a:pt x="3463" y="120"/>
                </a:lnTo>
                <a:lnTo>
                  <a:pt x="3591" y="164"/>
                </a:lnTo>
                <a:lnTo>
                  <a:pt x="3717" y="212"/>
                </a:lnTo>
                <a:lnTo>
                  <a:pt x="3839" y="267"/>
                </a:lnTo>
                <a:lnTo>
                  <a:pt x="3959" y="327"/>
                </a:lnTo>
                <a:lnTo>
                  <a:pt x="4077" y="391"/>
                </a:lnTo>
                <a:lnTo>
                  <a:pt x="4191" y="463"/>
                </a:lnTo>
                <a:lnTo>
                  <a:pt x="4304" y="537"/>
                </a:lnTo>
                <a:lnTo>
                  <a:pt x="4410" y="619"/>
                </a:lnTo>
                <a:lnTo>
                  <a:pt x="4514" y="703"/>
                </a:lnTo>
                <a:lnTo>
                  <a:pt x="4615" y="793"/>
                </a:lnTo>
                <a:lnTo>
                  <a:pt x="4709" y="888"/>
                </a:lnTo>
                <a:lnTo>
                  <a:pt x="4800" y="986"/>
                </a:lnTo>
                <a:lnTo>
                  <a:pt x="4886" y="1088"/>
                </a:lnTo>
                <a:lnTo>
                  <a:pt x="4967" y="1194"/>
                </a:lnTo>
                <a:lnTo>
                  <a:pt x="5042" y="1304"/>
                </a:lnTo>
                <a:lnTo>
                  <a:pt x="5113" y="1417"/>
                </a:lnTo>
                <a:lnTo>
                  <a:pt x="5178" y="1533"/>
                </a:lnTo>
                <a:lnTo>
                  <a:pt x="5237" y="1653"/>
                </a:lnTo>
                <a:lnTo>
                  <a:pt x="5290" y="1775"/>
                </a:lnTo>
                <a:lnTo>
                  <a:pt x="5335" y="1902"/>
                </a:lnTo>
                <a:lnTo>
                  <a:pt x="5377" y="2030"/>
                </a:lnTo>
                <a:lnTo>
                  <a:pt x="5410" y="2160"/>
                </a:lnTo>
                <a:lnTo>
                  <a:pt x="5436" y="2294"/>
                </a:lnTo>
                <a:lnTo>
                  <a:pt x="5455" y="2428"/>
                </a:lnTo>
                <a:lnTo>
                  <a:pt x="5467" y="2567"/>
                </a:lnTo>
                <a:lnTo>
                  <a:pt x="5469" y="2705"/>
                </a:lnTo>
                <a:lnTo>
                  <a:pt x="4272" y="2705"/>
                </a:lnTo>
                <a:lnTo>
                  <a:pt x="4270" y="2621"/>
                </a:lnTo>
                <a:lnTo>
                  <a:pt x="4264" y="2537"/>
                </a:lnTo>
                <a:lnTo>
                  <a:pt x="4254" y="2455"/>
                </a:lnTo>
                <a:lnTo>
                  <a:pt x="4239" y="2374"/>
                </a:lnTo>
                <a:lnTo>
                  <a:pt x="4221" y="2296"/>
                </a:lnTo>
                <a:lnTo>
                  <a:pt x="4199" y="2218"/>
                </a:lnTo>
                <a:lnTo>
                  <a:pt x="4174" y="2142"/>
                </a:lnTo>
                <a:lnTo>
                  <a:pt x="4146" y="2068"/>
                </a:lnTo>
                <a:lnTo>
                  <a:pt x="4113" y="1994"/>
                </a:lnTo>
                <a:lnTo>
                  <a:pt x="4077" y="1924"/>
                </a:lnTo>
                <a:lnTo>
                  <a:pt x="4038" y="1855"/>
                </a:lnTo>
                <a:lnTo>
                  <a:pt x="3996" y="1787"/>
                </a:lnTo>
                <a:lnTo>
                  <a:pt x="3951" y="1723"/>
                </a:lnTo>
                <a:lnTo>
                  <a:pt x="3904" y="1661"/>
                </a:lnTo>
                <a:lnTo>
                  <a:pt x="3853" y="1603"/>
                </a:lnTo>
                <a:lnTo>
                  <a:pt x="3800" y="1545"/>
                </a:lnTo>
                <a:lnTo>
                  <a:pt x="3743" y="1491"/>
                </a:lnTo>
                <a:lnTo>
                  <a:pt x="3683" y="1439"/>
                </a:lnTo>
                <a:lnTo>
                  <a:pt x="3622" y="1391"/>
                </a:lnTo>
                <a:lnTo>
                  <a:pt x="3559" y="1344"/>
                </a:lnTo>
                <a:lnTo>
                  <a:pt x="3494" y="1302"/>
                </a:lnTo>
                <a:lnTo>
                  <a:pt x="3428" y="1262"/>
                </a:lnTo>
                <a:lnTo>
                  <a:pt x="3357" y="1226"/>
                </a:lnTo>
                <a:lnTo>
                  <a:pt x="3286" y="1192"/>
                </a:lnTo>
                <a:lnTo>
                  <a:pt x="3213" y="1162"/>
                </a:lnTo>
                <a:lnTo>
                  <a:pt x="3138" y="1138"/>
                </a:lnTo>
                <a:lnTo>
                  <a:pt x="3061" y="1114"/>
                </a:lnTo>
                <a:lnTo>
                  <a:pt x="2983" y="1096"/>
                </a:lnTo>
                <a:lnTo>
                  <a:pt x="2904" y="1082"/>
                </a:lnTo>
                <a:lnTo>
                  <a:pt x="2823" y="1072"/>
                </a:lnTo>
                <a:lnTo>
                  <a:pt x="2742" y="1066"/>
                </a:lnTo>
                <a:lnTo>
                  <a:pt x="2658" y="1064"/>
                </a:lnTo>
                <a:lnTo>
                  <a:pt x="2577" y="1066"/>
                </a:lnTo>
                <a:lnTo>
                  <a:pt x="2498" y="1072"/>
                </a:lnTo>
                <a:lnTo>
                  <a:pt x="2419" y="1082"/>
                </a:lnTo>
                <a:lnTo>
                  <a:pt x="2343" y="1096"/>
                </a:lnTo>
                <a:lnTo>
                  <a:pt x="2268" y="1114"/>
                </a:lnTo>
                <a:lnTo>
                  <a:pt x="2195" y="1138"/>
                </a:lnTo>
                <a:lnTo>
                  <a:pt x="2124" y="1162"/>
                </a:lnTo>
                <a:lnTo>
                  <a:pt x="2053" y="1192"/>
                </a:lnTo>
                <a:lnTo>
                  <a:pt x="1986" y="1226"/>
                </a:lnTo>
                <a:lnTo>
                  <a:pt x="1921" y="1262"/>
                </a:lnTo>
                <a:lnTo>
                  <a:pt x="1858" y="1302"/>
                </a:lnTo>
                <a:lnTo>
                  <a:pt x="1797" y="1344"/>
                </a:lnTo>
                <a:lnTo>
                  <a:pt x="1738" y="1391"/>
                </a:lnTo>
                <a:lnTo>
                  <a:pt x="1683" y="1439"/>
                </a:lnTo>
                <a:lnTo>
                  <a:pt x="1630" y="1491"/>
                </a:lnTo>
                <a:lnTo>
                  <a:pt x="1577" y="1545"/>
                </a:lnTo>
                <a:lnTo>
                  <a:pt x="1530" y="1603"/>
                </a:lnTo>
                <a:lnTo>
                  <a:pt x="1482" y="1661"/>
                </a:lnTo>
                <a:lnTo>
                  <a:pt x="1439" y="1723"/>
                </a:lnTo>
                <a:lnTo>
                  <a:pt x="1398" y="1787"/>
                </a:lnTo>
                <a:lnTo>
                  <a:pt x="1360" y="1855"/>
                </a:lnTo>
                <a:lnTo>
                  <a:pt x="1325" y="1924"/>
                </a:lnTo>
                <a:lnTo>
                  <a:pt x="1293" y="1994"/>
                </a:lnTo>
                <a:lnTo>
                  <a:pt x="1264" y="2068"/>
                </a:lnTo>
                <a:lnTo>
                  <a:pt x="1238" y="2142"/>
                </a:lnTo>
                <a:lnTo>
                  <a:pt x="1215" y="2218"/>
                </a:lnTo>
                <a:lnTo>
                  <a:pt x="1195" y="2296"/>
                </a:lnTo>
                <a:lnTo>
                  <a:pt x="1179" y="2374"/>
                </a:lnTo>
                <a:lnTo>
                  <a:pt x="1165" y="2455"/>
                </a:lnTo>
                <a:lnTo>
                  <a:pt x="1156" y="2537"/>
                </a:lnTo>
                <a:lnTo>
                  <a:pt x="1150" y="2621"/>
                </a:lnTo>
                <a:lnTo>
                  <a:pt x="1148" y="2705"/>
                </a:lnTo>
                <a:close/>
              </a:path>
            </a:pathLst>
          </a:custGeom>
          <a:solidFill>
            <a:srgbClr val="00325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6323" name="Text Box 3"/>
          <p:cNvSpPr txBox="1">
            <a:spLocks noChangeArrowheads="1"/>
          </p:cNvSpPr>
          <p:nvPr/>
        </p:nvSpPr>
        <p:spPr bwMode="blackWhite">
          <a:xfrm>
            <a:off x="344488" y="4591050"/>
            <a:ext cx="1687512" cy="10699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r>
              <a:rPr lang="en-US" sz="1600" b="1">
                <a:solidFill>
                  <a:schemeClr val="bg1"/>
                </a:solidFill>
                <a:cs typeface="Arial" charset="0"/>
              </a:rPr>
              <a:t>Hypertension</a:t>
            </a:r>
          </a:p>
          <a:p>
            <a:pPr algn="ctr" eaLnBrk="0" hangingPunct="0"/>
            <a:r>
              <a:rPr lang="en-US" sz="1600" b="1">
                <a:solidFill>
                  <a:schemeClr val="bg1"/>
                </a:solidFill>
                <a:cs typeface="Arial" charset="0"/>
              </a:rPr>
              <a:t>Diabetes</a:t>
            </a:r>
          </a:p>
          <a:p>
            <a:pPr algn="ctr" eaLnBrk="0" hangingPunct="0"/>
            <a:r>
              <a:rPr lang="en-US" sz="1600" b="1">
                <a:solidFill>
                  <a:schemeClr val="bg1"/>
                </a:solidFill>
                <a:cs typeface="Arial" charset="0"/>
              </a:rPr>
              <a:t>Dislipidemia</a:t>
            </a:r>
          </a:p>
          <a:p>
            <a:pPr algn="ctr" eaLnBrk="0" hangingPunct="0"/>
            <a:r>
              <a:rPr lang="en-US" sz="1600" b="1">
                <a:solidFill>
                  <a:schemeClr val="bg1"/>
                </a:solidFill>
                <a:cs typeface="Arial" charset="0"/>
              </a:rPr>
              <a:t>Central Obesity</a:t>
            </a:r>
          </a:p>
        </p:txBody>
      </p:sp>
      <p:sp>
        <p:nvSpPr>
          <p:cNvPr id="56324" name="Text Box 4"/>
          <p:cNvSpPr txBox="1">
            <a:spLocks noChangeArrowheads="1"/>
          </p:cNvSpPr>
          <p:nvPr/>
        </p:nvSpPr>
        <p:spPr bwMode="blackWhite">
          <a:xfrm>
            <a:off x="479425" y="3619500"/>
            <a:ext cx="2182813" cy="581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r>
              <a:rPr lang="en-US" sz="1600" b="1">
                <a:solidFill>
                  <a:schemeClr val="bg1"/>
                </a:solidFill>
                <a:cs typeface="Arial" charset="0"/>
              </a:rPr>
              <a:t>Arteriosclerosis</a:t>
            </a:r>
          </a:p>
          <a:p>
            <a:pPr algn="ctr" eaLnBrk="0" hangingPunct="0"/>
            <a:r>
              <a:rPr lang="en-US" sz="1600" b="1">
                <a:solidFill>
                  <a:schemeClr val="bg1"/>
                </a:solidFill>
                <a:cs typeface="Arial" charset="0"/>
              </a:rPr>
              <a:t>Vascular remodeling</a:t>
            </a:r>
          </a:p>
        </p:txBody>
      </p:sp>
      <p:sp>
        <p:nvSpPr>
          <p:cNvPr id="56325" name="Text Box 5"/>
          <p:cNvSpPr txBox="1">
            <a:spLocks noChangeArrowheads="1"/>
          </p:cNvSpPr>
          <p:nvPr/>
        </p:nvSpPr>
        <p:spPr bwMode="blackWhite">
          <a:xfrm>
            <a:off x="1546225" y="2133600"/>
            <a:ext cx="1879600" cy="10699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r>
              <a:rPr lang="en-US" sz="1600" b="1">
                <a:solidFill>
                  <a:schemeClr val="bg1"/>
                </a:solidFill>
                <a:cs typeface="Arial" charset="0"/>
              </a:rPr>
              <a:t>LVH</a:t>
            </a:r>
          </a:p>
          <a:p>
            <a:pPr algn="ctr" eaLnBrk="0" hangingPunct="0"/>
            <a:r>
              <a:rPr lang="en-US" sz="1600" b="1">
                <a:solidFill>
                  <a:schemeClr val="bg1"/>
                </a:solidFill>
                <a:cs typeface="Arial" charset="0"/>
              </a:rPr>
              <a:t>&gt; IM thickness</a:t>
            </a:r>
          </a:p>
          <a:p>
            <a:pPr algn="ctr" eaLnBrk="0" hangingPunct="0"/>
            <a:r>
              <a:rPr lang="en-US" sz="1600" b="1">
                <a:solidFill>
                  <a:schemeClr val="bg1"/>
                </a:solidFill>
                <a:cs typeface="Arial" charset="0"/>
              </a:rPr>
              <a:t>Lacunar infarcts</a:t>
            </a:r>
          </a:p>
          <a:p>
            <a:pPr algn="ctr" eaLnBrk="0" hangingPunct="0"/>
            <a:r>
              <a:rPr lang="en-US" sz="1600" b="1">
                <a:solidFill>
                  <a:schemeClr val="bg1"/>
                </a:solidFill>
                <a:cs typeface="Arial" charset="0"/>
              </a:rPr>
              <a:t>Microalbuminuria</a:t>
            </a:r>
          </a:p>
        </p:txBody>
      </p:sp>
      <p:sp>
        <p:nvSpPr>
          <p:cNvPr id="56326" name="Text Box 6"/>
          <p:cNvSpPr txBox="1">
            <a:spLocks noChangeArrowheads="1"/>
          </p:cNvSpPr>
          <p:nvPr/>
        </p:nvSpPr>
        <p:spPr bwMode="blackWhite">
          <a:xfrm>
            <a:off x="3157538" y="1597025"/>
            <a:ext cx="2803525" cy="1314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r>
              <a:rPr lang="en-US" sz="1600" b="1">
                <a:solidFill>
                  <a:schemeClr val="bg1"/>
                </a:solidFill>
                <a:cs typeface="Arial" charset="0"/>
              </a:rPr>
              <a:t>MI, Angina</a:t>
            </a:r>
          </a:p>
          <a:p>
            <a:pPr algn="ctr" eaLnBrk="0" hangingPunct="0"/>
            <a:r>
              <a:rPr lang="en-US" sz="1600" b="1">
                <a:solidFill>
                  <a:schemeClr val="bg1"/>
                </a:solidFill>
                <a:cs typeface="Arial" charset="0"/>
              </a:rPr>
              <a:t>Stroke</a:t>
            </a:r>
          </a:p>
          <a:p>
            <a:pPr algn="ctr" eaLnBrk="0" hangingPunct="0"/>
            <a:r>
              <a:rPr lang="en-US" sz="1600" b="1">
                <a:solidFill>
                  <a:schemeClr val="bg1"/>
                </a:solidFill>
                <a:cs typeface="Arial" charset="0"/>
              </a:rPr>
              <a:t>Congestive Cardiac Failure</a:t>
            </a:r>
          </a:p>
          <a:p>
            <a:pPr algn="ctr" eaLnBrk="0" hangingPunct="0"/>
            <a:r>
              <a:rPr lang="en-US" sz="1600" b="1">
                <a:solidFill>
                  <a:schemeClr val="bg1"/>
                </a:solidFill>
                <a:cs typeface="Arial" charset="0"/>
              </a:rPr>
              <a:t>Renal Failure</a:t>
            </a:r>
          </a:p>
          <a:p>
            <a:pPr algn="ctr" eaLnBrk="0" hangingPunct="0"/>
            <a:r>
              <a:rPr lang="en-US" sz="1600" b="1">
                <a:solidFill>
                  <a:schemeClr val="bg1"/>
                </a:solidFill>
                <a:cs typeface="Arial" charset="0"/>
              </a:rPr>
              <a:t>Periferal Artery Disease</a:t>
            </a:r>
          </a:p>
        </p:txBody>
      </p:sp>
      <p:sp>
        <p:nvSpPr>
          <p:cNvPr id="56327" name="Text Box 7"/>
          <p:cNvSpPr txBox="1">
            <a:spLocks noChangeArrowheads="1"/>
          </p:cNvSpPr>
          <p:nvPr/>
        </p:nvSpPr>
        <p:spPr bwMode="blackWhite">
          <a:xfrm>
            <a:off x="6140450" y="2362200"/>
            <a:ext cx="1076325" cy="825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r>
              <a:rPr lang="en-US" sz="1600" b="1">
                <a:solidFill>
                  <a:schemeClr val="bg1"/>
                </a:solidFill>
                <a:cs typeface="Arial" charset="0"/>
              </a:rPr>
              <a:t>Non-fatal</a:t>
            </a:r>
          </a:p>
          <a:p>
            <a:pPr algn="ctr" eaLnBrk="0" hangingPunct="0"/>
            <a:r>
              <a:rPr lang="en-US" sz="1600" b="1">
                <a:solidFill>
                  <a:schemeClr val="bg1"/>
                </a:solidFill>
                <a:cs typeface="Arial" charset="0"/>
              </a:rPr>
              <a:t>recurrent</a:t>
            </a:r>
          </a:p>
          <a:p>
            <a:pPr algn="ctr" eaLnBrk="0" hangingPunct="0"/>
            <a:r>
              <a:rPr lang="en-US" sz="1600" b="1">
                <a:solidFill>
                  <a:schemeClr val="bg1"/>
                </a:solidFill>
                <a:cs typeface="Arial" charset="0"/>
              </a:rPr>
              <a:t>events  </a:t>
            </a:r>
          </a:p>
        </p:txBody>
      </p:sp>
      <p:sp>
        <p:nvSpPr>
          <p:cNvPr id="56328" name="Text Box 8"/>
          <p:cNvSpPr txBox="1">
            <a:spLocks noChangeArrowheads="1"/>
          </p:cNvSpPr>
          <p:nvPr/>
        </p:nvSpPr>
        <p:spPr bwMode="blackWhite">
          <a:xfrm>
            <a:off x="6840538" y="3975100"/>
            <a:ext cx="1693862" cy="825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r>
              <a:rPr lang="en-US" sz="1600" b="1">
                <a:solidFill>
                  <a:schemeClr val="bg1"/>
                </a:solidFill>
                <a:cs typeface="Arial" charset="0"/>
              </a:rPr>
              <a:t>CRF</a:t>
            </a:r>
          </a:p>
          <a:p>
            <a:pPr algn="ctr" eaLnBrk="0" hangingPunct="0"/>
            <a:r>
              <a:rPr lang="en-US" sz="1600" b="1">
                <a:solidFill>
                  <a:schemeClr val="bg1"/>
                </a:solidFill>
                <a:cs typeface="Arial" charset="0"/>
              </a:rPr>
              <a:t>Dialysis</a:t>
            </a:r>
          </a:p>
          <a:p>
            <a:pPr algn="ctr" eaLnBrk="0" hangingPunct="0"/>
            <a:r>
              <a:rPr lang="en-US" sz="1600" b="1">
                <a:solidFill>
                  <a:schemeClr val="bg1"/>
                </a:solidFill>
                <a:cs typeface="Arial" charset="0"/>
              </a:rPr>
              <a:t>Dementia</a:t>
            </a:r>
          </a:p>
        </p:txBody>
      </p:sp>
      <p:sp>
        <p:nvSpPr>
          <p:cNvPr id="56329" name="Rectangle 9"/>
          <p:cNvSpPr>
            <a:spLocks noChangeArrowheads="1"/>
          </p:cNvSpPr>
          <p:nvPr/>
        </p:nvSpPr>
        <p:spPr bwMode="auto">
          <a:xfrm>
            <a:off x="203200" y="5775325"/>
            <a:ext cx="1828800" cy="533400"/>
          </a:xfrm>
          <a:prstGeom prst="rect">
            <a:avLst/>
          </a:prstGeom>
          <a:solidFill>
            <a:srgbClr val="003257"/>
          </a:solidFill>
          <a:ln>
            <a:noFill/>
          </a:ln>
          <a:effectLst/>
          <a:extLst>
            <a:ext uri="{91240B29-F687-4f45-9708-019B960494DF}">
              <a14:hiddenLine xmlns="" xmlns:a14="http://schemas.microsoft.com/office/drawing/2010/main" w="28575">
                <a:solidFill>
                  <a:srgbClr val="33CC33"/>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6330" name="Rectangle 10"/>
          <p:cNvSpPr>
            <a:spLocks noChangeArrowheads="1"/>
          </p:cNvSpPr>
          <p:nvPr/>
        </p:nvSpPr>
        <p:spPr bwMode="auto">
          <a:xfrm>
            <a:off x="565150" y="5740400"/>
            <a:ext cx="1066800" cy="5810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33CC33"/>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r>
              <a:rPr lang="en-US" sz="1600" b="1">
                <a:solidFill>
                  <a:schemeClr val="bg1"/>
                </a:solidFill>
                <a:cs typeface="Arial" charset="0"/>
              </a:rPr>
              <a:t>Genes</a:t>
            </a:r>
          </a:p>
          <a:p>
            <a:pPr algn="ctr" eaLnBrk="0" hangingPunct="0"/>
            <a:r>
              <a:rPr lang="en-US" sz="1600" b="1">
                <a:solidFill>
                  <a:schemeClr val="bg1"/>
                </a:solidFill>
                <a:cs typeface="Arial" charset="0"/>
              </a:rPr>
              <a:t>Life style</a:t>
            </a:r>
          </a:p>
        </p:txBody>
      </p:sp>
      <p:sp>
        <p:nvSpPr>
          <p:cNvPr id="56331" name="Rectangle 11"/>
          <p:cNvSpPr>
            <a:spLocks noChangeArrowheads="1"/>
          </p:cNvSpPr>
          <p:nvPr/>
        </p:nvSpPr>
        <p:spPr bwMode="auto">
          <a:xfrm>
            <a:off x="6988175" y="5778500"/>
            <a:ext cx="1884363" cy="533400"/>
          </a:xfrm>
          <a:prstGeom prst="rect">
            <a:avLst/>
          </a:prstGeom>
          <a:solidFill>
            <a:srgbClr val="003257"/>
          </a:solidFill>
          <a:ln>
            <a:noFill/>
          </a:ln>
          <a:effectLst/>
          <a:extLst>
            <a:ext uri="{91240B29-F687-4f45-9708-019B960494DF}">
              <a14:hiddenLine xmlns="" xmlns:a14="http://schemas.microsoft.com/office/drawing/2010/main" w="28575">
                <a:solidFill>
                  <a:srgbClr val="33CC33"/>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6332" name="Text Box 12"/>
          <p:cNvSpPr txBox="1">
            <a:spLocks noChangeArrowheads="1"/>
          </p:cNvSpPr>
          <p:nvPr/>
        </p:nvSpPr>
        <p:spPr bwMode="blackWhite">
          <a:xfrm>
            <a:off x="7580313" y="5861050"/>
            <a:ext cx="747712"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r>
              <a:rPr lang="en-US" sz="1600" b="1">
                <a:solidFill>
                  <a:schemeClr val="bg1"/>
                </a:solidFill>
                <a:cs typeface="Arial" charset="0"/>
              </a:rPr>
              <a:t>Death</a:t>
            </a:r>
          </a:p>
        </p:txBody>
      </p:sp>
      <p:sp>
        <p:nvSpPr>
          <p:cNvPr id="56333" name="Rectangle 13"/>
          <p:cNvSpPr>
            <a:spLocks noGrp="1" noChangeArrowheads="1"/>
          </p:cNvSpPr>
          <p:nvPr>
            <p:ph type="title"/>
          </p:nvPr>
        </p:nvSpPr>
        <p:spPr>
          <a:xfrm>
            <a:off x="457200" y="48862"/>
            <a:ext cx="8229600" cy="1143000"/>
          </a:xfrm>
        </p:spPr>
        <p:txBody>
          <a:bodyPr>
            <a:normAutofit/>
          </a:bodyPr>
          <a:lstStyle/>
          <a:p>
            <a:r>
              <a:rPr lang="en-US" sz="3600" dirty="0"/>
              <a:t>Natural History of Cardiovascular Disease</a:t>
            </a:r>
          </a:p>
        </p:txBody>
      </p:sp>
      <p:sp>
        <p:nvSpPr>
          <p:cNvPr id="56334" name="Line 14"/>
          <p:cNvSpPr>
            <a:spLocks noChangeShapeType="1"/>
          </p:cNvSpPr>
          <p:nvPr/>
        </p:nvSpPr>
        <p:spPr bwMode="auto">
          <a:xfrm flipV="1">
            <a:off x="1252538" y="4191000"/>
            <a:ext cx="203200" cy="381000"/>
          </a:xfrm>
          <a:prstGeom prst="line">
            <a:avLst/>
          </a:prstGeom>
          <a:noFill/>
          <a:ln w="25400">
            <a:solidFill>
              <a:srgbClr val="EC008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6335" name="Line 15"/>
          <p:cNvSpPr>
            <a:spLocks noChangeShapeType="1"/>
          </p:cNvSpPr>
          <p:nvPr/>
        </p:nvSpPr>
        <p:spPr bwMode="auto">
          <a:xfrm flipV="1">
            <a:off x="1862138" y="3276600"/>
            <a:ext cx="271462" cy="304800"/>
          </a:xfrm>
          <a:prstGeom prst="line">
            <a:avLst/>
          </a:prstGeom>
          <a:noFill/>
          <a:ln w="25400">
            <a:solidFill>
              <a:srgbClr val="EC008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6336" name="Line 16"/>
          <p:cNvSpPr>
            <a:spLocks noChangeShapeType="1"/>
          </p:cNvSpPr>
          <p:nvPr/>
        </p:nvSpPr>
        <p:spPr bwMode="auto">
          <a:xfrm flipV="1">
            <a:off x="3081338" y="2057400"/>
            <a:ext cx="406400" cy="228600"/>
          </a:xfrm>
          <a:prstGeom prst="line">
            <a:avLst/>
          </a:prstGeom>
          <a:noFill/>
          <a:ln w="25400">
            <a:solidFill>
              <a:srgbClr val="EC008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6337" name="Line 17"/>
          <p:cNvSpPr>
            <a:spLocks noChangeShapeType="1"/>
          </p:cNvSpPr>
          <p:nvPr/>
        </p:nvSpPr>
        <p:spPr bwMode="auto">
          <a:xfrm>
            <a:off x="5791200" y="2286000"/>
            <a:ext cx="406400" cy="228600"/>
          </a:xfrm>
          <a:prstGeom prst="line">
            <a:avLst/>
          </a:prstGeom>
          <a:noFill/>
          <a:ln w="25400">
            <a:solidFill>
              <a:srgbClr val="EC008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6338" name="Line 18"/>
          <p:cNvSpPr>
            <a:spLocks noChangeShapeType="1"/>
          </p:cNvSpPr>
          <p:nvPr/>
        </p:nvSpPr>
        <p:spPr bwMode="auto">
          <a:xfrm>
            <a:off x="7078663" y="3200400"/>
            <a:ext cx="338137" cy="533400"/>
          </a:xfrm>
          <a:prstGeom prst="line">
            <a:avLst/>
          </a:prstGeom>
          <a:noFill/>
          <a:ln w="25400">
            <a:solidFill>
              <a:srgbClr val="EC008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6339" name="Line 19"/>
          <p:cNvSpPr>
            <a:spLocks noChangeShapeType="1"/>
          </p:cNvSpPr>
          <p:nvPr/>
        </p:nvSpPr>
        <p:spPr bwMode="auto">
          <a:xfrm>
            <a:off x="7958138" y="4876800"/>
            <a:ext cx="136525" cy="533400"/>
          </a:xfrm>
          <a:prstGeom prst="line">
            <a:avLst/>
          </a:prstGeom>
          <a:noFill/>
          <a:ln w="25400">
            <a:solidFill>
              <a:srgbClr val="EC008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6340" name="Line 20"/>
          <p:cNvSpPr>
            <a:spLocks noChangeShapeType="1"/>
          </p:cNvSpPr>
          <p:nvPr/>
        </p:nvSpPr>
        <p:spPr bwMode="auto">
          <a:xfrm>
            <a:off x="5656263" y="2971800"/>
            <a:ext cx="676275" cy="533400"/>
          </a:xfrm>
          <a:prstGeom prst="line">
            <a:avLst/>
          </a:prstGeom>
          <a:noFill/>
          <a:ln w="63500">
            <a:solidFill>
              <a:srgbClr val="EC008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6341" name="Line 21"/>
          <p:cNvSpPr>
            <a:spLocks noChangeShapeType="1"/>
          </p:cNvSpPr>
          <p:nvPr/>
        </p:nvSpPr>
        <p:spPr bwMode="auto">
          <a:xfrm>
            <a:off x="6469063" y="3657600"/>
            <a:ext cx="473075" cy="762000"/>
          </a:xfrm>
          <a:prstGeom prst="line">
            <a:avLst/>
          </a:prstGeom>
          <a:noFill/>
          <a:ln w="63500">
            <a:solidFill>
              <a:srgbClr val="EC008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6342" name="Line 22"/>
          <p:cNvSpPr>
            <a:spLocks noChangeShapeType="1"/>
          </p:cNvSpPr>
          <p:nvPr/>
        </p:nvSpPr>
        <p:spPr bwMode="auto">
          <a:xfrm>
            <a:off x="7010400" y="4648200"/>
            <a:ext cx="203200" cy="914400"/>
          </a:xfrm>
          <a:prstGeom prst="line">
            <a:avLst/>
          </a:prstGeom>
          <a:noFill/>
          <a:ln w="63500">
            <a:solidFill>
              <a:srgbClr val="EC008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 name="TextBox 2"/>
          <p:cNvSpPr txBox="1"/>
          <p:nvPr/>
        </p:nvSpPr>
        <p:spPr>
          <a:xfrm>
            <a:off x="2031999" y="5657671"/>
            <a:ext cx="4910139" cy="1200329"/>
          </a:xfrm>
          <a:prstGeom prst="rect">
            <a:avLst/>
          </a:prstGeom>
          <a:noFill/>
        </p:spPr>
        <p:txBody>
          <a:bodyPr wrap="square" rtlCol="0">
            <a:spAutoFit/>
          </a:bodyPr>
          <a:lstStyle/>
          <a:p>
            <a:pPr algn="ctr"/>
            <a:r>
              <a:rPr lang="en-US" b="1" dirty="0">
                <a:solidFill>
                  <a:srgbClr val="008000"/>
                </a:solidFill>
              </a:rPr>
              <a:t>Primary prevention</a:t>
            </a:r>
            <a:r>
              <a:rPr lang="en-US" dirty="0">
                <a:solidFill>
                  <a:srgbClr val="008000"/>
                </a:solidFill>
              </a:rPr>
              <a:t> seeks to prevent the onset </a:t>
            </a:r>
          </a:p>
          <a:p>
            <a:pPr algn="ctr"/>
            <a:r>
              <a:rPr lang="en-US" dirty="0">
                <a:solidFill>
                  <a:srgbClr val="008000"/>
                </a:solidFill>
              </a:rPr>
              <a:t>of CVD via risk CVD risk factors management/reduction and community/personal health promotion</a:t>
            </a:r>
          </a:p>
        </p:txBody>
      </p:sp>
    </p:spTree>
    <p:extLst>
      <p:ext uri="{BB962C8B-B14F-4D97-AF65-F5344CB8AC3E}">
        <p14:creationId xmlns:p14="http://schemas.microsoft.com/office/powerpoint/2010/main" val="2857898500"/>
      </p:ext>
    </p:extLst>
  </p:cSld>
  <p:clrMapOvr>
    <a:masterClrMapping/>
  </p:clrMapOvr>
  <p:transition>
    <p:wipe dir="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reeform 2"/>
          <p:cNvSpPr>
            <a:spLocks/>
          </p:cNvSpPr>
          <p:nvPr/>
        </p:nvSpPr>
        <p:spPr bwMode="auto">
          <a:xfrm>
            <a:off x="203200" y="1371600"/>
            <a:ext cx="8680450" cy="4294188"/>
          </a:xfrm>
          <a:custGeom>
            <a:avLst/>
            <a:gdLst>
              <a:gd name="T0" fmla="*/ 2 w 5469"/>
              <a:gd name="T1" fmla="*/ 2567 h 2705"/>
              <a:gd name="T2" fmla="*/ 53 w 5469"/>
              <a:gd name="T3" fmla="*/ 2160 h 2705"/>
              <a:gd name="T4" fmla="*/ 161 w 5469"/>
              <a:gd name="T5" fmla="*/ 1775 h 2705"/>
              <a:gd name="T6" fmla="*/ 321 w 5469"/>
              <a:gd name="T7" fmla="*/ 1417 h 2705"/>
              <a:gd name="T8" fmla="*/ 527 w 5469"/>
              <a:gd name="T9" fmla="*/ 1088 h 2705"/>
              <a:gd name="T10" fmla="*/ 779 w 5469"/>
              <a:gd name="T11" fmla="*/ 793 h 2705"/>
              <a:gd name="T12" fmla="*/ 1069 w 5469"/>
              <a:gd name="T13" fmla="*/ 537 h 2705"/>
              <a:gd name="T14" fmla="*/ 1392 w 5469"/>
              <a:gd name="T15" fmla="*/ 327 h 2705"/>
              <a:gd name="T16" fmla="*/ 1746 w 5469"/>
              <a:gd name="T17" fmla="*/ 164 h 2705"/>
              <a:gd name="T18" fmla="*/ 2124 w 5469"/>
              <a:gd name="T19" fmla="*/ 54 h 2705"/>
              <a:gd name="T20" fmla="*/ 2522 w 5469"/>
              <a:gd name="T21" fmla="*/ 2 h 2705"/>
              <a:gd name="T22" fmla="*/ 2931 w 5469"/>
              <a:gd name="T23" fmla="*/ 12 h 2705"/>
              <a:gd name="T24" fmla="*/ 3331 w 5469"/>
              <a:gd name="T25" fmla="*/ 84 h 2705"/>
              <a:gd name="T26" fmla="*/ 3717 w 5469"/>
              <a:gd name="T27" fmla="*/ 212 h 2705"/>
              <a:gd name="T28" fmla="*/ 4077 w 5469"/>
              <a:gd name="T29" fmla="*/ 391 h 2705"/>
              <a:gd name="T30" fmla="*/ 4410 w 5469"/>
              <a:gd name="T31" fmla="*/ 619 h 2705"/>
              <a:gd name="T32" fmla="*/ 4709 w 5469"/>
              <a:gd name="T33" fmla="*/ 888 h 2705"/>
              <a:gd name="T34" fmla="*/ 4967 w 5469"/>
              <a:gd name="T35" fmla="*/ 1194 h 2705"/>
              <a:gd name="T36" fmla="*/ 5178 w 5469"/>
              <a:gd name="T37" fmla="*/ 1533 h 2705"/>
              <a:gd name="T38" fmla="*/ 5335 w 5469"/>
              <a:gd name="T39" fmla="*/ 1902 h 2705"/>
              <a:gd name="T40" fmla="*/ 5436 w 5469"/>
              <a:gd name="T41" fmla="*/ 2294 h 2705"/>
              <a:gd name="T42" fmla="*/ 5469 w 5469"/>
              <a:gd name="T43" fmla="*/ 2705 h 2705"/>
              <a:gd name="T44" fmla="*/ 4264 w 5469"/>
              <a:gd name="T45" fmla="*/ 2537 h 2705"/>
              <a:gd name="T46" fmla="*/ 4221 w 5469"/>
              <a:gd name="T47" fmla="*/ 2296 h 2705"/>
              <a:gd name="T48" fmla="*/ 4146 w 5469"/>
              <a:gd name="T49" fmla="*/ 2068 h 2705"/>
              <a:gd name="T50" fmla="*/ 4038 w 5469"/>
              <a:gd name="T51" fmla="*/ 1855 h 2705"/>
              <a:gd name="T52" fmla="*/ 3904 w 5469"/>
              <a:gd name="T53" fmla="*/ 1661 h 2705"/>
              <a:gd name="T54" fmla="*/ 3743 w 5469"/>
              <a:gd name="T55" fmla="*/ 1491 h 2705"/>
              <a:gd name="T56" fmla="*/ 3559 w 5469"/>
              <a:gd name="T57" fmla="*/ 1344 h 2705"/>
              <a:gd name="T58" fmla="*/ 3357 w 5469"/>
              <a:gd name="T59" fmla="*/ 1226 h 2705"/>
              <a:gd name="T60" fmla="*/ 3138 w 5469"/>
              <a:gd name="T61" fmla="*/ 1138 h 2705"/>
              <a:gd name="T62" fmla="*/ 2904 w 5469"/>
              <a:gd name="T63" fmla="*/ 1082 h 2705"/>
              <a:gd name="T64" fmla="*/ 2658 w 5469"/>
              <a:gd name="T65" fmla="*/ 1064 h 2705"/>
              <a:gd name="T66" fmla="*/ 2419 w 5469"/>
              <a:gd name="T67" fmla="*/ 1082 h 2705"/>
              <a:gd name="T68" fmla="*/ 2195 w 5469"/>
              <a:gd name="T69" fmla="*/ 1138 h 2705"/>
              <a:gd name="T70" fmla="*/ 1986 w 5469"/>
              <a:gd name="T71" fmla="*/ 1226 h 2705"/>
              <a:gd name="T72" fmla="*/ 1797 w 5469"/>
              <a:gd name="T73" fmla="*/ 1344 h 2705"/>
              <a:gd name="T74" fmla="*/ 1630 w 5469"/>
              <a:gd name="T75" fmla="*/ 1491 h 2705"/>
              <a:gd name="T76" fmla="*/ 1482 w 5469"/>
              <a:gd name="T77" fmla="*/ 1661 h 2705"/>
              <a:gd name="T78" fmla="*/ 1360 w 5469"/>
              <a:gd name="T79" fmla="*/ 1855 h 2705"/>
              <a:gd name="T80" fmla="*/ 1264 w 5469"/>
              <a:gd name="T81" fmla="*/ 2068 h 2705"/>
              <a:gd name="T82" fmla="*/ 1195 w 5469"/>
              <a:gd name="T83" fmla="*/ 2296 h 2705"/>
              <a:gd name="T84" fmla="*/ 1156 w 5469"/>
              <a:gd name="T85" fmla="*/ 2537 h 2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469" h="2705">
                <a:moveTo>
                  <a:pt x="1148" y="2705"/>
                </a:moveTo>
                <a:lnTo>
                  <a:pt x="0" y="2705"/>
                </a:lnTo>
                <a:lnTo>
                  <a:pt x="2" y="2567"/>
                </a:lnTo>
                <a:lnTo>
                  <a:pt x="12" y="2428"/>
                </a:lnTo>
                <a:lnTo>
                  <a:pt x="29" y="2294"/>
                </a:lnTo>
                <a:lnTo>
                  <a:pt x="53" y="2160"/>
                </a:lnTo>
                <a:lnTo>
                  <a:pt x="83" y="2030"/>
                </a:lnTo>
                <a:lnTo>
                  <a:pt x="118" y="1902"/>
                </a:lnTo>
                <a:lnTo>
                  <a:pt x="161" y="1775"/>
                </a:lnTo>
                <a:lnTo>
                  <a:pt x="209" y="1653"/>
                </a:lnTo>
                <a:lnTo>
                  <a:pt x="262" y="1533"/>
                </a:lnTo>
                <a:lnTo>
                  <a:pt x="321" y="1417"/>
                </a:lnTo>
                <a:lnTo>
                  <a:pt x="386" y="1304"/>
                </a:lnTo>
                <a:lnTo>
                  <a:pt x="455" y="1194"/>
                </a:lnTo>
                <a:lnTo>
                  <a:pt x="527" y="1088"/>
                </a:lnTo>
                <a:lnTo>
                  <a:pt x="608" y="986"/>
                </a:lnTo>
                <a:lnTo>
                  <a:pt x="691" y="888"/>
                </a:lnTo>
                <a:lnTo>
                  <a:pt x="779" y="793"/>
                </a:lnTo>
                <a:lnTo>
                  <a:pt x="872" y="703"/>
                </a:lnTo>
                <a:lnTo>
                  <a:pt x="968" y="619"/>
                </a:lnTo>
                <a:lnTo>
                  <a:pt x="1069" y="537"/>
                </a:lnTo>
                <a:lnTo>
                  <a:pt x="1173" y="463"/>
                </a:lnTo>
                <a:lnTo>
                  <a:pt x="1282" y="391"/>
                </a:lnTo>
                <a:lnTo>
                  <a:pt x="1392" y="327"/>
                </a:lnTo>
                <a:lnTo>
                  <a:pt x="1508" y="267"/>
                </a:lnTo>
                <a:lnTo>
                  <a:pt x="1624" y="212"/>
                </a:lnTo>
                <a:lnTo>
                  <a:pt x="1746" y="164"/>
                </a:lnTo>
                <a:lnTo>
                  <a:pt x="1868" y="120"/>
                </a:lnTo>
                <a:lnTo>
                  <a:pt x="1996" y="84"/>
                </a:lnTo>
                <a:lnTo>
                  <a:pt x="2124" y="54"/>
                </a:lnTo>
                <a:lnTo>
                  <a:pt x="2254" y="30"/>
                </a:lnTo>
                <a:lnTo>
                  <a:pt x="2388" y="12"/>
                </a:lnTo>
                <a:lnTo>
                  <a:pt x="2522" y="2"/>
                </a:lnTo>
                <a:lnTo>
                  <a:pt x="2658" y="0"/>
                </a:lnTo>
                <a:lnTo>
                  <a:pt x="2796" y="2"/>
                </a:lnTo>
                <a:lnTo>
                  <a:pt x="2931" y="12"/>
                </a:lnTo>
                <a:lnTo>
                  <a:pt x="3067" y="30"/>
                </a:lnTo>
                <a:lnTo>
                  <a:pt x="3199" y="54"/>
                </a:lnTo>
                <a:lnTo>
                  <a:pt x="3331" y="84"/>
                </a:lnTo>
                <a:lnTo>
                  <a:pt x="3463" y="120"/>
                </a:lnTo>
                <a:lnTo>
                  <a:pt x="3591" y="164"/>
                </a:lnTo>
                <a:lnTo>
                  <a:pt x="3717" y="212"/>
                </a:lnTo>
                <a:lnTo>
                  <a:pt x="3839" y="267"/>
                </a:lnTo>
                <a:lnTo>
                  <a:pt x="3959" y="327"/>
                </a:lnTo>
                <a:lnTo>
                  <a:pt x="4077" y="391"/>
                </a:lnTo>
                <a:lnTo>
                  <a:pt x="4191" y="463"/>
                </a:lnTo>
                <a:lnTo>
                  <a:pt x="4304" y="537"/>
                </a:lnTo>
                <a:lnTo>
                  <a:pt x="4410" y="619"/>
                </a:lnTo>
                <a:lnTo>
                  <a:pt x="4514" y="703"/>
                </a:lnTo>
                <a:lnTo>
                  <a:pt x="4615" y="793"/>
                </a:lnTo>
                <a:lnTo>
                  <a:pt x="4709" y="888"/>
                </a:lnTo>
                <a:lnTo>
                  <a:pt x="4800" y="986"/>
                </a:lnTo>
                <a:lnTo>
                  <a:pt x="4886" y="1088"/>
                </a:lnTo>
                <a:lnTo>
                  <a:pt x="4967" y="1194"/>
                </a:lnTo>
                <a:lnTo>
                  <a:pt x="5042" y="1304"/>
                </a:lnTo>
                <a:lnTo>
                  <a:pt x="5113" y="1417"/>
                </a:lnTo>
                <a:lnTo>
                  <a:pt x="5178" y="1533"/>
                </a:lnTo>
                <a:lnTo>
                  <a:pt x="5237" y="1653"/>
                </a:lnTo>
                <a:lnTo>
                  <a:pt x="5290" y="1775"/>
                </a:lnTo>
                <a:lnTo>
                  <a:pt x="5335" y="1902"/>
                </a:lnTo>
                <a:lnTo>
                  <a:pt x="5377" y="2030"/>
                </a:lnTo>
                <a:lnTo>
                  <a:pt x="5410" y="2160"/>
                </a:lnTo>
                <a:lnTo>
                  <a:pt x="5436" y="2294"/>
                </a:lnTo>
                <a:lnTo>
                  <a:pt x="5455" y="2428"/>
                </a:lnTo>
                <a:lnTo>
                  <a:pt x="5467" y="2567"/>
                </a:lnTo>
                <a:lnTo>
                  <a:pt x="5469" y="2705"/>
                </a:lnTo>
                <a:lnTo>
                  <a:pt x="4272" y="2705"/>
                </a:lnTo>
                <a:lnTo>
                  <a:pt x="4270" y="2621"/>
                </a:lnTo>
                <a:lnTo>
                  <a:pt x="4264" y="2537"/>
                </a:lnTo>
                <a:lnTo>
                  <a:pt x="4254" y="2455"/>
                </a:lnTo>
                <a:lnTo>
                  <a:pt x="4239" y="2374"/>
                </a:lnTo>
                <a:lnTo>
                  <a:pt x="4221" y="2296"/>
                </a:lnTo>
                <a:lnTo>
                  <a:pt x="4199" y="2218"/>
                </a:lnTo>
                <a:lnTo>
                  <a:pt x="4174" y="2142"/>
                </a:lnTo>
                <a:lnTo>
                  <a:pt x="4146" y="2068"/>
                </a:lnTo>
                <a:lnTo>
                  <a:pt x="4113" y="1994"/>
                </a:lnTo>
                <a:lnTo>
                  <a:pt x="4077" y="1924"/>
                </a:lnTo>
                <a:lnTo>
                  <a:pt x="4038" y="1855"/>
                </a:lnTo>
                <a:lnTo>
                  <a:pt x="3996" y="1787"/>
                </a:lnTo>
                <a:lnTo>
                  <a:pt x="3951" y="1723"/>
                </a:lnTo>
                <a:lnTo>
                  <a:pt x="3904" y="1661"/>
                </a:lnTo>
                <a:lnTo>
                  <a:pt x="3853" y="1603"/>
                </a:lnTo>
                <a:lnTo>
                  <a:pt x="3800" y="1545"/>
                </a:lnTo>
                <a:lnTo>
                  <a:pt x="3743" y="1491"/>
                </a:lnTo>
                <a:lnTo>
                  <a:pt x="3683" y="1439"/>
                </a:lnTo>
                <a:lnTo>
                  <a:pt x="3622" y="1391"/>
                </a:lnTo>
                <a:lnTo>
                  <a:pt x="3559" y="1344"/>
                </a:lnTo>
                <a:lnTo>
                  <a:pt x="3494" y="1302"/>
                </a:lnTo>
                <a:lnTo>
                  <a:pt x="3428" y="1262"/>
                </a:lnTo>
                <a:lnTo>
                  <a:pt x="3357" y="1226"/>
                </a:lnTo>
                <a:lnTo>
                  <a:pt x="3286" y="1192"/>
                </a:lnTo>
                <a:lnTo>
                  <a:pt x="3213" y="1162"/>
                </a:lnTo>
                <a:lnTo>
                  <a:pt x="3138" y="1138"/>
                </a:lnTo>
                <a:lnTo>
                  <a:pt x="3061" y="1114"/>
                </a:lnTo>
                <a:lnTo>
                  <a:pt x="2983" y="1096"/>
                </a:lnTo>
                <a:lnTo>
                  <a:pt x="2904" y="1082"/>
                </a:lnTo>
                <a:lnTo>
                  <a:pt x="2823" y="1072"/>
                </a:lnTo>
                <a:lnTo>
                  <a:pt x="2742" y="1066"/>
                </a:lnTo>
                <a:lnTo>
                  <a:pt x="2658" y="1064"/>
                </a:lnTo>
                <a:lnTo>
                  <a:pt x="2577" y="1066"/>
                </a:lnTo>
                <a:lnTo>
                  <a:pt x="2498" y="1072"/>
                </a:lnTo>
                <a:lnTo>
                  <a:pt x="2419" y="1082"/>
                </a:lnTo>
                <a:lnTo>
                  <a:pt x="2343" y="1096"/>
                </a:lnTo>
                <a:lnTo>
                  <a:pt x="2268" y="1114"/>
                </a:lnTo>
                <a:lnTo>
                  <a:pt x="2195" y="1138"/>
                </a:lnTo>
                <a:lnTo>
                  <a:pt x="2124" y="1162"/>
                </a:lnTo>
                <a:lnTo>
                  <a:pt x="2053" y="1192"/>
                </a:lnTo>
                <a:lnTo>
                  <a:pt x="1986" y="1226"/>
                </a:lnTo>
                <a:lnTo>
                  <a:pt x="1921" y="1262"/>
                </a:lnTo>
                <a:lnTo>
                  <a:pt x="1858" y="1302"/>
                </a:lnTo>
                <a:lnTo>
                  <a:pt x="1797" y="1344"/>
                </a:lnTo>
                <a:lnTo>
                  <a:pt x="1738" y="1391"/>
                </a:lnTo>
                <a:lnTo>
                  <a:pt x="1683" y="1439"/>
                </a:lnTo>
                <a:lnTo>
                  <a:pt x="1630" y="1491"/>
                </a:lnTo>
                <a:lnTo>
                  <a:pt x="1577" y="1545"/>
                </a:lnTo>
                <a:lnTo>
                  <a:pt x="1530" y="1603"/>
                </a:lnTo>
                <a:lnTo>
                  <a:pt x="1482" y="1661"/>
                </a:lnTo>
                <a:lnTo>
                  <a:pt x="1439" y="1723"/>
                </a:lnTo>
                <a:lnTo>
                  <a:pt x="1398" y="1787"/>
                </a:lnTo>
                <a:lnTo>
                  <a:pt x="1360" y="1855"/>
                </a:lnTo>
                <a:lnTo>
                  <a:pt x="1325" y="1924"/>
                </a:lnTo>
                <a:lnTo>
                  <a:pt x="1293" y="1994"/>
                </a:lnTo>
                <a:lnTo>
                  <a:pt x="1264" y="2068"/>
                </a:lnTo>
                <a:lnTo>
                  <a:pt x="1238" y="2142"/>
                </a:lnTo>
                <a:lnTo>
                  <a:pt x="1215" y="2218"/>
                </a:lnTo>
                <a:lnTo>
                  <a:pt x="1195" y="2296"/>
                </a:lnTo>
                <a:lnTo>
                  <a:pt x="1179" y="2374"/>
                </a:lnTo>
                <a:lnTo>
                  <a:pt x="1165" y="2455"/>
                </a:lnTo>
                <a:lnTo>
                  <a:pt x="1156" y="2537"/>
                </a:lnTo>
                <a:lnTo>
                  <a:pt x="1150" y="2621"/>
                </a:lnTo>
                <a:lnTo>
                  <a:pt x="1148" y="2705"/>
                </a:lnTo>
                <a:close/>
              </a:path>
            </a:pathLst>
          </a:custGeom>
          <a:solidFill>
            <a:srgbClr val="00325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6323" name="Text Box 3"/>
          <p:cNvSpPr txBox="1">
            <a:spLocks noChangeArrowheads="1"/>
          </p:cNvSpPr>
          <p:nvPr/>
        </p:nvSpPr>
        <p:spPr bwMode="blackWhite">
          <a:xfrm>
            <a:off x="344488" y="4591050"/>
            <a:ext cx="1687512" cy="10699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r>
              <a:rPr lang="en-US" sz="1600" b="1">
                <a:solidFill>
                  <a:schemeClr val="bg1"/>
                </a:solidFill>
                <a:cs typeface="Arial" charset="0"/>
              </a:rPr>
              <a:t>Hypertension</a:t>
            </a:r>
          </a:p>
          <a:p>
            <a:pPr algn="ctr" eaLnBrk="0" hangingPunct="0"/>
            <a:r>
              <a:rPr lang="en-US" sz="1600" b="1">
                <a:solidFill>
                  <a:schemeClr val="bg1"/>
                </a:solidFill>
                <a:cs typeface="Arial" charset="0"/>
              </a:rPr>
              <a:t>Diabetes</a:t>
            </a:r>
          </a:p>
          <a:p>
            <a:pPr algn="ctr" eaLnBrk="0" hangingPunct="0"/>
            <a:r>
              <a:rPr lang="en-US" sz="1600" b="1">
                <a:solidFill>
                  <a:schemeClr val="bg1"/>
                </a:solidFill>
                <a:cs typeface="Arial" charset="0"/>
              </a:rPr>
              <a:t>Dislipidemia</a:t>
            </a:r>
          </a:p>
          <a:p>
            <a:pPr algn="ctr" eaLnBrk="0" hangingPunct="0"/>
            <a:r>
              <a:rPr lang="en-US" sz="1600" b="1">
                <a:solidFill>
                  <a:schemeClr val="bg1"/>
                </a:solidFill>
                <a:cs typeface="Arial" charset="0"/>
              </a:rPr>
              <a:t>Central Obesity</a:t>
            </a:r>
          </a:p>
        </p:txBody>
      </p:sp>
      <p:sp>
        <p:nvSpPr>
          <p:cNvPr id="56324" name="Text Box 4"/>
          <p:cNvSpPr txBox="1">
            <a:spLocks noChangeArrowheads="1"/>
          </p:cNvSpPr>
          <p:nvPr/>
        </p:nvSpPr>
        <p:spPr bwMode="blackWhite">
          <a:xfrm>
            <a:off x="479425" y="3619500"/>
            <a:ext cx="2182813" cy="581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r>
              <a:rPr lang="en-US" sz="1600" b="1">
                <a:solidFill>
                  <a:schemeClr val="bg1"/>
                </a:solidFill>
                <a:cs typeface="Arial" charset="0"/>
              </a:rPr>
              <a:t>Arteriosclerosis</a:t>
            </a:r>
          </a:p>
          <a:p>
            <a:pPr algn="ctr" eaLnBrk="0" hangingPunct="0"/>
            <a:r>
              <a:rPr lang="en-US" sz="1600" b="1">
                <a:solidFill>
                  <a:schemeClr val="bg1"/>
                </a:solidFill>
                <a:cs typeface="Arial" charset="0"/>
              </a:rPr>
              <a:t>Vascular remodeling</a:t>
            </a:r>
          </a:p>
        </p:txBody>
      </p:sp>
      <p:sp>
        <p:nvSpPr>
          <p:cNvPr id="56325" name="Text Box 5"/>
          <p:cNvSpPr txBox="1">
            <a:spLocks noChangeArrowheads="1"/>
          </p:cNvSpPr>
          <p:nvPr/>
        </p:nvSpPr>
        <p:spPr bwMode="blackWhite">
          <a:xfrm>
            <a:off x="1546225" y="2133600"/>
            <a:ext cx="1879600" cy="10699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r>
              <a:rPr lang="en-US" sz="1600" b="1">
                <a:solidFill>
                  <a:schemeClr val="bg1"/>
                </a:solidFill>
                <a:cs typeface="Arial" charset="0"/>
              </a:rPr>
              <a:t>LVH</a:t>
            </a:r>
          </a:p>
          <a:p>
            <a:pPr algn="ctr" eaLnBrk="0" hangingPunct="0"/>
            <a:r>
              <a:rPr lang="en-US" sz="1600" b="1">
                <a:solidFill>
                  <a:schemeClr val="bg1"/>
                </a:solidFill>
                <a:cs typeface="Arial" charset="0"/>
              </a:rPr>
              <a:t>&gt; IM thickness</a:t>
            </a:r>
          </a:p>
          <a:p>
            <a:pPr algn="ctr" eaLnBrk="0" hangingPunct="0"/>
            <a:r>
              <a:rPr lang="en-US" sz="1600" b="1">
                <a:solidFill>
                  <a:schemeClr val="bg1"/>
                </a:solidFill>
                <a:cs typeface="Arial" charset="0"/>
              </a:rPr>
              <a:t>Lacunar infarcts</a:t>
            </a:r>
          </a:p>
          <a:p>
            <a:pPr algn="ctr" eaLnBrk="0" hangingPunct="0"/>
            <a:r>
              <a:rPr lang="en-US" sz="1600" b="1">
                <a:solidFill>
                  <a:schemeClr val="bg1"/>
                </a:solidFill>
                <a:cs typeface="Arial" charset="0"/>
              </a:rPr>
              <a:t>Microalbuminuria</a:t>
            </a:r>
          </a:p>
        </p:txBody>
      </p:sp>
      <p:sp>
        <p:nvSpPr>
          <p:cNvPr id="56326" name="Text Box 6"/>
          <p:cNvSpPr txBox="1">
            <a:spLocks noChangeArrowheads="1"/>
          </p:cNvSpPr>
          <p:nvPr/>
        </p:nvSpPr>
        <p:spPr bwMode="blackWhite">
          <a:xfrm>
            <a:off x="3157538" y="1597025"/>
            <a:ext cx="2803525" cy="1314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r>
              <a:rPr lang="en-US" sz="1600" b="1">
                <a:solidFill>
                  <a:schemeClr val="bg1"/>
                </a:solidFill>
                <a:cs typeface="Arial" charset="0"/>
              </a:rPr>
              <a:t>MI, Angina</a:t>
            </a:r>
          </a:p>
          <a:p>
            <a:pPr algn="ctr" eaLnBrk="0" hangingPunct="0"/>
            <a:r>
              <a:rPr lang="en-US" sz="1600" b="1">
                <a:solidFill>
                  <a:schemeClr val="bg1"/>
                </a:solidFill>
                <a:cs typeface="Arial" charset="0"/>
              </a:rPr>
              <a:t>Stroke</a:t>
            </a:r>
          </a:p>
          <a:p>
            <a:pPr algn="ctr" eaLnBrk="0" hangingPunct="0"/>
            <a:r>
              <a:rPr lang="en-US" sz="1600" b="1">
                <a:solidFill>
                  <a:schemeClr val="bg1"/>
                </a:solidFill>
                <a:cs typeface="Arial" charset="0"/>
              </a:rPr>
              <a:t>Congestive Cardiac Failure</a:t>
            </a:r>
          </a:p>
          <a:p>
            <a:pPr algn="ctr" eaLnBrk="0" hangingPunct="0"/>
            <a:r>
              <a:rPr lang="en-US" sz="1600" b="1">
                <a:solidFill>
                  <a:schemeClr val="bg1"/>
                </a:solidFill>
                <a:cs typeface="Arial" charset="0"/>
              </a:rPr>
              <a:t>Renal Failure</a:t>
            </a:r>
          </a:p>
          <a:p>
            <a:pPr algn="ctr" eaLnBrk="0" hangingPunct="0"/>
            <a:r>
              <a:rPr lang="en-US" sz="1600" b="1">
                <a:solidFill>
                  <a:schemeClr val="bg1"/>
                </a:solidFill>
                <a:cs typeface="Arial" charset="0"/>
              </a:rPr>
              <a:t>Periferal Artery Disease</a:t>
            </a:r>
          </a:p>
        </p:txBody>
      </p:sp>
      <p:sp>
        <p:nvSpPr>
          <p:cNvPr id="56327" name="Text Box 7"/>
          <p:cNvSpPr txBox="1">
            <a:spLocks noChangeArrowheads="1"/>
          </p:cNvSpPr>
          <p:nvPr/>
        </p:nvSpPr>
        <p:spPr bwMode="blackWhite">
          <a:xfrm>
            <a:off x="6140450" y="2362200"/>
            <a:ext cx="1076325" cy="825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r>
              <a:rPr lang="en-US" sz="1600" b="1">
                <a:solidFill>
                  <a:schemeClr val="bg1"/>
                </a:solidFill>
                <a:cs typeface="Arial" charset="0"/>
              </a:rPr>
              <a:t>Non-fatal</a:t>
            </a:r>
          </a:p>
          <a:p>
            <a:pPr algn="ctr" eaLnBrk="0" hangingPunct="0"/>
            <a:r>
              <a:rPr lang="en-US" sz="1600" b="1">
                <a:solidFill>
                  <a:schemeClr val="bg1"/>
                </a:solidFill>
                <a:cs typeface="Arial" charset="0"/>
              </a:rPr>
              <a:t>recurrent</a:t>
            </a:r>
          </a:p>
          <a:p>
            <a:pPr algn="ctr" eaLnBrk="0" hangingPunct="0"/>
            <a:r>
              <a:rPr lang="en-US" sz="1600" b="1">
                <a:solidFill>
                  <a:schemeClr val="bg1"/>
                </a:solidFill>
                <a:cs typeface="Arial" charset="0"/>
              </a:rPr>
              <a:t>events  </a:t>
            </a:r>
          </a:p>
        </p:txBody>
      </p:sp>
      <p:sp>
        <p:nvSpPr>
          <p:cNvPr id="56328" name="Text Box 8"/>
          <p:cNvSpPr txBox="1">
            <a:spLocks noChangeArrowheads="1"/>
          </p:cNvSpPr>
          <p:nvPr/>
        </p:nvSpPr>
        <p:spPr bwMode="blackWhite">
          <a:xfrm>
            <a:off x="6840538" y="3975100"/>
            <a:ext cx="1693862" cy="825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r>
              <a:rPr lang="en-US" sz="1600" b="1">
                <a:solidFill>
                  <a:schemeClr val="bg1"/>
                </a:solidFill>
                <a:cs typeface="Arial" charset="0"/>
              </a:rPr>
              <a:t>CRF</a:t>
            </a:r>
          </a:p>
          <a:p>
            <a:pPr algn="ctr" eaLnBrk="0" hangingPunct="0"/>
            <a:r>
              <a:rPr lang="en-US" sz="1600" b="1">
                <a:solidFill>
                  <a:schemeClr val="bg1"/>
                </a:solidFill>
                <a:cs typeface="Arial" charset="0"/>
              </a:rPr>
              <a:t>Dialysis</a:t>
            </a:r>
          </a:p>
          <a:p>
            <a:pPr algn="ctr" eaLnBrk="0" hangingPunct="0"/>
            <a:r>
              <a:rPr lang="en-US" sz="1600" b="1">
                <a:solidFill>
                  <a:schemeClr val="bg1"/>
                </a:solidFill>
                <a:cs typeface="Arial" charset="0"/>
              </a:rPr>
              <a:t>Dementia</a:t>
            </a:r>
          </a:p>
        </p:txBody>
      </p:sp>
      <p:sp>
        <p:nvSpPr>
          <p:cNvPr id="56329" name="Rectangle 9"/>
          <p:cNvSpPr>
            <a:spLocks noChangeArrowheads="1"/>
          </p:cNvSpPr>
          <p:nvPr/>
        </p:nvSpPr>
        <p:spPr bwMode="auto">
          <a:xfrm>
            <a:off x="203200" y="5775325"/>
            <a:ext cx="1828800" cy="533400"/>
          </a:xfrm>
          <a:prstGeom prst="rect">
            <a:avLst/>
          </a:prstGeom>
          <a:solidFill>
            <a:srgbClr val="003257"/>
          </a:solidFill>
          <a:ln>
            <a:noFill/>
          </a:ln>
          <a:effectLst/>
          <a:extLst>
            <a:ext uri="{91240B29-F687-4f45-9708-019B960494DF}">
              <a14:hiddenLine xmlns="" xmlns:a14="http://schemas.microsoft.com/office/drawing/2010/main" w="28575">
                <a:solidFill>
                  <a:srgbClr val="33CC33"/>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6330" name="Rectangle 10"/>
          <p:cNvSpPr>
            <a:spLocks noChangeArrowheads="1"/>
          </p:cNvSpPr>
          <p:nvPr/>
        </p:nvSpPr>
        <p:spPr bwMode="auto">
          <a:xfrm>
            <a:off x="565150" y="5740400"/>
            <a:ext cx="1066800" cy="5810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33CC33"/>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r>
              <a:rPr lang="en-US" sz="1600" b="1">
                <a:solidFill>
                  <a:schemeClr val="bg1"/>
                </a:solidFill>
                <a:cs typeface="Arial" charset="0"/>
              </a:rPr>
              <a:t>Genes</a:t>
            </a:r>
          </a:p>
          <a:p>
            <a:pPr algn="ctr" eaLnBrk="0" hangingPunct="0"/>
            <a:r>
              <a:rPr lang="en-US" sz="1600" b="1">
                <a:solidFill>
                  <a:schemeClr val="bg1"/>
                </a:solidFill>
                <a:cs typeface="Arial" charset="0"/>
              </a:rPr>
              <a:t>Life style</a:t>
            </a:r>
          </a:p>
        </p:txBody>
      </p:sp>
      <p:sp>
        <p:nvSpPr>
          <p:cNvPr id="56331" name="Rectangle 11"/>
          <p:cNvSpPr>
            <a:spLocks noChangeArrowheads="1"/>
          </p:cNvSpPr>
          <p:nvPr/>
        </p:nvSpPr>
        <p:spPr bwMode="auto">
          <a:xfrm>
            <a:off x="6988175" y="5778500"/>
            <a:ext cx="1884363" cy="533400"/>
          </a:xfrm>
          <a:prstGeom prst="rect">
            <a:avLst/>
          </a:prstGeom>
          <a:solidFill>
            <a:srgbClr val="003257"/>
          </a:solidFill>
          <a:ln>
            <a:noFill/>
          </a:ln>
          <a:effectLst/>
          <a:extLst>
            <a:ext uri="{91240B29-F687-4f45-9708-019B960494DF}">
              <a14:hiddenLine xmlns="" xmlns:a14="http://schemas.microsoft.com/office/drawing/2010/main" w="28575">
                <a:solidFill>
                  <a:srgbClr val="33CC33"/>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6332" name="Text Box 12"/>
          <p:cNvSpPr txBox="1">
            <a:spLocks noChangeArrowheads="1"/>
          </p:cNvSpPr>
          <p:nvPr/>
        </p:nvSpPr>
        <p:spPr bwMode="blackWhite">
          <a:xfrm>
            <a:off x="7580313" y="5861050"/>
            <a:ext cx="747712"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r>
              <a:rPr lang="en-US" sz="1600" b="1">
                <a:solidFill>
                  <a:schemeClr val="bg1"/>
                </a:solidFill>
                <a:cs typeface="Arial" charset="0"/>
              </a:rPr>
              <a:t>Death</a:t>
            </a:r>
          </a:p>
        </p:txBody>
      </p:sp>
      <p:sp>
        <p:nvSpPr>
          <p:cNvPr id="56333" name="Rectangle 13"/>
          <p:cNvSpPr>
            <a:spLocks noGrp="1" noChangeArrowheads="1"/>
          </p:cNvSpPr>
          <p:nvPr>
            <p:ph type="title"/>
          </p:nvPr>
        </p:nvSpPr>
        <p:spPr>
          <a:xfrm>
            <a:off x="457200" y="48862"/>
            <a:ext cx="8229600" cy="1143000"/>
          </a:xfrm>
        </p:spPr>
        <p:txBody>
          <a:bodyPr>
            <a:normAutofit/>
          </a:bodyPr>
          <a:lstStyle/>
          <a:p>
            <a:r>
              <a:rPr lang="en-US" sz="3600" dirty="0"/>
              <a:t>Natural History of Cardiovascular Disease</a:t>
            </a:r>
          </a:p>
        </p:txBody>
      </p:sp>
      <p:sp>
        <p:nvSpPr>
          <p:cNvPr id="56334" name="Line 14"/>
          <p:cNvSpPr>
            <a:spLocks noChangeShapeType="1"/>
          </p:cNvSpPr>
          <p:nvPr/>
        </p:nvSpPr>
        <p:spPr bwMode="auto">
          <a:xfrm flipV="1">
            <a:off x="1252538" y="4191000"/>
            <a:ext cx="203200" cy="381000"/>
          </a:xfrm>
          <a:prstGeom prst="line">
            <a:avLst/>
          </a:prstGeom>
          <a:noFill/>
          <a:ln w="25400">
            <a:solidFill>
              <a:srgbClr val="EC008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6335" name="Line 15"/>
          <p:cNvSpPr>
            <a:spLocks noChangeShapeType="1"/>
          </p:cNvSpPr>
          <p:nvPr/>
        </p:nvSpPr>
        <p:spPr bwMode="auto">
          <a:xfrm flipV="1">
            <a:off x="1862138" y="3276600"/>
            <a:ext cx="271462" cy="304800"/>
          </a:xfrm>
          <a:prstGeom prst="line">
            <a:avLst/>
          </a:prstGeom>
          <a:noFill/>
          <a:ln w="25400">
            <a:solidFill>
              <a:srgbClr val="EC008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6336" name="Line 16"/>
          <p:cNvSpPr>
            <a:spLocks noChangeShapeType="1"/>
          </p:cNvSpPr>
          <p:nvPr/>
        </p:nvSpPr>
        <p:spPr bwMode="auto">
          <a:xfrm flipV="1">
            <a:off x="3081338" y="2057400"/>
            <a:ext cx="406400" cy="228600"/>
          </a:xfrm>
          <a:prstGeom prst="line">
            <a:avLst/>
          </a:prstGeom>
          <a:noFill/>
          <a:ln w="25400">
            <a:solidFill>
              <a:srgbClr val="EC008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6337" name="Line 17"/>
          <p:cNvSpPr>
            <a:spLocks noChangeShapeType="1"/>
          </p:cNvSpPr>
          <p:nvPr/>
        </p:nvSpPr>
        <p:spPr bwMode="auto">
          <a:xfrm>
            <a:off x="5791200" y="2286000"/>
            <a:ext cx="406400" cy="228600"/>
          </a:xfrm>
          <a:prstGeom prst="line">
            <a:avLst/>
          </a:prstGeom>
          <a:noFill/>
          <a:ln w="25400">
            <a:solidFill>
              <a:srgbClr val="EC008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6338" name="Line 18"/>
          <p:cNvSpPr>
            <a:spLocks noChangeShapeType="1"/>
          </p:cNvSpPr>
          <p:nvPr/>
        </p:nvSpPr>
        <p:spPr bwMode="auto">
          <a:xfrm>
            <a:off x="7078663" y="3200400"/>
            <a:ext cx="338137" cy="533400"/>
          </a:xfrm>
          <a:prstGeom prst="line">
            <a:avLst/>
          </a:prstGeom>
          <a:noFill/>
          <a:ln w="25400">
            <a:solidFill>
              <a:srgbClr val="EC008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6339" name="Line 19"/>
          <p:cNvSpPr>
            <a:spLocks noChangeShapeType="1"/>
          </p:cNvSpPr>
          <p:nvPr/>
        </p:nvSpPr>
        <p:spPr bwMode="auto">
          <a:xfrm>
            <a:off x="7958138" y="4876800"/>
            <a:ext cx="136525" cy="533400"/>
          </a:xfrm>
          <a:prstGeom prst="line">
            <a:avLst/>
          </a:prstGeom>
          <a:noFill/>
          <a:ln w="25400">
            <a:solidFill>
              <a:srgbClr val="EC008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6340" name="Line 20"/>
          <p:cNvSpPr>
            <a:spLocks noChangeShapeType="1"/>
          </p:cNvSpPr>
          <p:nvPr/>
        </p:nvSpPr>
        <p:spPr bwMode="auto">
          <a:xfrm>
            <a:off x="5656263" y="2971800"/>
            <a:ext cx="676275" cy="533400"/>
          </a:xfrm>
          <a:prstGeom prst="line">
            <a:avLst/>
          </a:prstGeom>
          <a:noFill/>
          <a:ln w="63500">
            <a:solidFill>
              <a:srgbClr val="EC008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6341" name="Line 21"/>
          <p:cNvSpPr>
            <a:spLocks noChangeShapeType="1"/>
          </p:cNvSpPr>
          <p:nvPr/>
        </p:nvSpPr>
        <p:spPr bwMode="auto">
          <a:xfrm>
            <a:off x="6469063" y="3657600"/>
            <a:ext cx="473075" cy="762000"/>
          </a:xfrm>
          <a:prstGeom prst="line">
            <a:avLst/>
          </a:prstGeom>
          <a:noFill/>
          <a:ln w="63500">
            <a:solidFill>
              <a:srgbClr val="EC008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6342" name="Line 22"/>
          <p:cNvSpPr>
            <a:spLocks noChangeShapeType="1"/>
          </p:cNvSpPr>
          <p:nvPr/>
        </p:nvSpPr>
        <p:spPr bwMode="auto">
          <a:xfrm>
            <a:off x="7010400" y="4648200"/>
            <a:ext cx="203200" cy="914400"/>
          </a:xfrm>
          <a:prstGeom prst="line">
            <a:avLst/>
          </a:prstGeom>
          <a:noFill/>
          <a:ln w="63500">
            <a:solidFill>
              <a:srgbClr val="EC008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 name="Right Triangle 1"/>
          <p:cNvSpPr/>
          <p:nvPr/>
        </p:nvSpPr>
        <p:spPr>
          <a:xfrm>
            <a:off x="0" y="3975100"/>
            <a:ext cx="4597400" cy="1685925"/>
          </a:xfrm>
          <a:prstGeom prst="rtTriangle">
            <a:avLst/>
          </a:prstGeom>
          <a:solidFill>
            <a:srgbClr val="008000">
              <a:alpha val="26000"/>
            </a:srgbClr>
          </a:solidFill>
          <a:ln>
            <a:solidFill>
              <a:srgbClr val="008000">
                <a:alpha val="23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rgbClr val="FF0000"/>
              </a:solidFill>
            </a:endParaRPr>
          </a:p>
        </p:txBody>
      </p:sp>
      <p:sp>
        <p:nvSpPr>
          <p:cNvPr id="3" name="TextBox 2"/>
          <p:cNvSpPr txBox="1"/>
          <p:nvPr/>
        </p:nvSpPr>
        <p:spPr>
          <a:xfrm>
            <a:off x="2031999" y="5657671"/>
            <a:ext cx="4910139" cy="1200329"/>
          </a:xfrm>
          <a:prstGeom prst="rect">
            <a:avLst/>
          </a:prstGeom>
          <a:noFill/>
        </p:spPr>
        <p:txBody>
          <a:bodyPr wrap="square" rtlCol="0">
            <a:spAutoFit/>
          </a:bodyPr>
          <a:lstStyle/>
          <a:p>
            <a:pPr algn="ctr"/>
            <a:r>
              <a:rPr lang="en-US" b="1" dirty="0">
                <a:solidFill>
                  <a:srgbClr val="008000"/>
                </a:solidFill>
              </a:rPr>
              <a:t>Primary or primordial prevention</a:t>
            </a:r>
            <a:r>
              <a:rPr lang="en-US" dirty="0">
                <a:solidFill>
                  <a:srgbClr val="008000"/>
                </a:solidFill>
              </a:rPr>
              <a:t> seeks to prevent the onset of CVD via risk CVD risk factors management/reduction and community/personal health promotion</a:t>
            </a:r>
          </a:p>
        </p:txBody>
      </p:sp>
    </p:spTree>
    <p:extLst>
      <p:ext uri="{BB962C8B-B14F-4D97-AF65-F5344CB8AC3E}">
        <p14:creationId xmlns:p14="http://schemas.microsoft.com/office/powerpoint/2010/main" val="93157990"/>
      </p:ext>
    </p:extLst>
  </p:cSld>
  <p:clrMapOvr>
    <a:masterClrMapping/>
  </p:clrMapOvr>
  <p:transition>
    <p:wipe dir="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reeform 2"/>
          <p:cNvSpPr>
            <a:spLocks/>
          </p:cNvSpPr>
          <p:nvPr/>
        </p:nvSpPr>
        <p:spPr bwMode="auto">
          <a:xfrm>
            <a:off x="203200" y="1371600"/>
            <a:ext cx="8680450" cy="4294188"/>
          </a:xfrm>
          <a:custGeom>
            <a:avLst/>
            <a:gdLst>
              <a:gd name="T0" fmla="*/ 2 w 5469"/>
              <a:gd name="T1" fmla="*/ 2567 h 2705"/>
              <a:gd name="T2" fmla="*/ 53 w 5469"/>
              <a:gd name="T3" fmla="*/ 2160 h 2705"/>
              <a:gd name="T4" fmla="*/ 161 w 5469"/>
              <a:gd name="T5" fmla="*/ 1775 h 2705"/>
              <a:gd name="T6" fmla="*/ 321 w 5469"/>
              <a:gd name="T7" fmla="*/ 1417 h 2705"/>
              <a:gd name="T8" fmla="*/ 527 w 5469"/>
              <a:gd name="T9" fmla="*/ 1088 h 2705"/>
              <a:gd name="T10" fmla="*/ 779 w 5469"/>
              <a:gd name="T11" fmla="*/ 793 h 2705"/>
              <a:gd name="T12" fmla="*/ 1069 w 5469"/>
              <a:gd name="T13" fmla="*/ 537 h 2705"/>
              <a:gd name="T14" fmla="*/ 1392 w 5469"/>
              <a:gd name="T15" fmla="*/ 327 h 2705"/>
              <a:gd name="T16" fmla="*/ 1746 w 5469"/>
              <a:gd name="T17" fmla="*/ 164 h 2705"/>
              <a:gd name="T18" fmla="*/ 2124 w 5469"/>
              <a:gd name="T19" fmla="*/ 54 h 2705"/>
              <a:gd name="T20" fmla="*/ 2522 w 5469"/>
              <a:gd name="T21" fmla="*/ 2 h 2705"/>
              <a:gd name="T22" fmla="*/ 2931 w 5469"/>
              <a:gd name="T23" fmla="*/ 12 h 2705"/>
              <a:gd name="T24" fmla="*/ 3331 w 5469"/>
              <a:gd name="T25" fmla="*/ 84 h 2705"/>
              <a:gd name="T26" fmla="*/ 3717 w 5469"/>
              <a:gd name="T27" fmla="*/ 212 h 2705"/>
              <a:gd name="T28" fmla="*/ 4077 w 5469"/>
              <a:gd name="T29" fmla="*/ 391 h 2705"/>
              <a:gd name="T30" fmla="*/ 4410 w 5469"/>
              <a:gd name="T31" fmla="*/ 619 h 2705"/>
              <a:gd name="T32" fmla="*/ 4709 w 5469"/>
              <a:gd name="T33" fmla="*/ 888 h 2705"/>
              <a:gd name="T34" fmla="*/ 4967 w 5469"/>
              <a:gd name="T35" fmla="*/ 1194 h 2705"/>
              <a:gd name="T36" fmla="*/ 5178 w 5469"/>
              <a:gd name="T37" fmla="*/ 1533 h 2705"/>
              <a:gd name="T38" fmla="*/ 5335 w 5469"/>
              <a:gd name="T39" fmla="*/ 1902 h 2705"/>
              <a:gd name="T40" fmla="*/ 5436 w 5469"/>
              <a:gd name="T41" fmla="*/ 2294 h 2705"/>
              <a:gd name="T42" fmla="*/ 5469 w 5469"/>
              <a:gd name="T43" fmla="*/ 2705 h 2705"/>
              <a:gd name="T44" fmla="*/ 4264 w 5469"/>
              <a:gd name="T45" fmla="*/ 2537 h 2705"/>
              <a:gd name="T46" fmla="*/ 4221 w 5469"/>
              <a:gd name="T47" fmla="*/ 2296 h 2705"/>
              <a:gd name="T48" fmla="*/ 4146 w 5469"/>
              <a:gd name="T49" fmla="*/ 2068 h 2705"/>
              <a:gd name="T50" fmla="*/ 4038 w 5469"/>
              <a:gd name="T51" fmla="*/ 1855 h 2705"/>
              <a:gd name="T52" fmla="*/ 3904 w 5469"/>
              <a:gd name="T53" fmla="*/ 1661 h 2705"/>
              <a:gd name="T54" fmla="*/ 3743 w 5469"/>
              <a:gd name="T55" fmla="*/ 1491 h 2705"/>
              <a:gd name="T56" fmla="*/ 3559 w 5469"/>
              <a:gd name="T57" fmla="*/ 1344 h 2705"/>
              <a:gd name="T58" fmla="*/ 3357 w 5469"/>
              <a:gd name="T59" fmla="*/ 1226 h 2705"/>
              <a:gd name="T60" fmla="*/ 3138 w 5469"/>
              <a:gd name="T61" fmla="*/ 1138 h 2705"/>
              <a:gd name="T62" fmla="*/ 2904 w 5469"/>
              <a:gd name="T63" fmla="*/ 1082 h 2705"/>
              <a:gd name="T64" fmla="*/ 2658 w 5469"/>
              <a:gd name="T65" fmla="*/ 1064 h 2705"/>
              <a:gd name="T66" fmla="*/ 2419 w 5469"/>
              <a:gd name="T67" fmla="*/ 1082 h 2705"/>
              <a:gd name="T68" fmla="*/ 2195 w 5469"/>
              <a:gd name="T69" fmla="*/ 1138 h 2705"/>
              <a:gd name="T70" fmla="*/ 1986 w 5469"/>
              <a:gd name="T71" fmla="*/ 1226 h 2705"/>
              <a:gd name="T72" fmla="*/ 1797 w 5469"/>
              <a:gd name="T73" fmla="*/ 1344 h 2705"/>
              <a:gd name="T74" fmla="*/ 1630 w 5469"/>
              <a:gd name="T75" fmla="*/ 1491 h 2705"/>
              <a:gd name="T76" fmla="*/ 1482 w 5469"/>
              <a:gd name="T77" fmla="*/ 1661 h 2705"/>
              <a:gd name="T78" fmla="*/ 1360 w 5469"/>
              <a:gd name="T79" fmla="*/ 1855 h 2705"/>
              <a:gd name="T80" fmla="*/ 1264 w 5469"/>
              <a:gd name="T81" fmla="*/ 2068 h 2705"/>
              <a:gd name="T82" fmla="*/ 1195 w 5469"/>
              <a:gd name="T83" fmla="*/ 2296 h 2705"/>
              <a:gd name="T84" fmla="*/ 1156 w 5469"/>
              <a:gd name="T85" fmla="*/ 2537 h 2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469" h="2705">
                <a:moveTo>
                  <a:pt x="1148" y="2705"/>
                </a:moveTo>
                <a:lnTo>
                  <a:pt x="0" y="2705"/>
                </a:lnTo>
                <a:lnTo>
                  <a:pt x="2" y="2567"/>
                </a:lnTo>
                <a:lnTo>
                  <a:pt x="12" y="2428"/>
                </a:lnTo>
                <a:lnTo>
                  <a:pt x="29" y="2294"/>
                </a:lnTo>
                <a:lnTo>
                  <a:pt x="53" y="2160"/>
                </a:lnTo>
                <a:lnTo>
                  <a:pt x="83" y="2030"/>
                </a:lnTo>
                <a:lnTo>
                  <a:pt x="118" y="1902"/>
                </a:lnTo>
                <a:lnTo>
                  <a:pt x="161" y="1775"/>
                </a:lnTo>
                <a:lnTo>
                  <a:pt x="209" y="1653"/>
                </a:lnTo>
                <a:lnTo>
                  <a:pt x="262" y="1533"/>
                </a:lnTo>
                <a:lnTo>
                  <a:pt x="321" y="1417"/>
                </a:lnTo>
                <a:lnTo>
                  <a:pt x="386" y="1304"/>
                </a:lnTo>
                <a:lnTo>
                  <a:pt x="455" y="1194"/>
                </a:lnTo>
                <a:lnTo>
                  <a:pt x="527" y="1088"/>
                </a:lnTo>
                <a:lnTo>
                  <a:pt x="608" y="986"/>
                </a:lnTo>
                <a:lnTo>
                  <a:pt x="691" y="888"/>
                </a:lnTo>
                <a:lnTo>
                  <a:pt x="779" y="793"/>
                </a:lnTo>
                <a:lnTo>
                  <a:pt x="872" y="703"/>
                </a:lnTo>
                <a:lnTo>
                  <a:pt x="968" y="619"/>
                </a:lnTo>
                <a:lnTo>
                  <a:pt x="1069" y="537"/>
                </a:lnTo>
                <a:lnTo>
                  <a:pt x="1173" y="463"/>
                </a:lnTo>
                <a:lnTo>
                  <a:pt x="1282" y="391"/>
                </a:lnTo>
                <a:lnTo>
                  <a:pt x="1392" y="327"/>
                </a:lnTo>
                <a:lnTo>
                  <a:pt x="1508" y="267"/>
                </a:lnTo>
                <a:lnTo>
                  <a:pt x="1624" y="212"/>
                </a:lnTo>
                <a:lnTo>
                  <a:pt x="1746" y="164"/>
                </a:lnTo>
                <a:lnTo>
                  <a:pt x="1868" y="120"/>
                </a:lnTo>
                <a:lnTo>
                  <a:pt x="1996" y="84"/>
                </a:lnTo>
                <a:lnTo>
                  <a:pt x="2124" y="54"/>
                </a:lnTo>
                <a:lnTo>
                  <a:pt x="2254" y="30"/>
                </a:lnTo>
                <a:lnTo>
                  <a:pt x="2388" y="12"/>
                </a:lnTo>
                <a:lnTo>
                  <a:pt x="2522" y="2"/>
                </a:lnTo>
                <a:lnTo>
                  <a:pt x="2658" y="0"/>
                </a:lnTo>
                <a:lnTo>
                  <a:pt x="2796" y="2"/>
                </a:lnTo>
                <a:lnTo>
                  <a:pt x="2931" y="12"/>
                </a:lnTo>
                <a:lnTo>
                  <a:pt x="3067" y="30"/>
                </a:lnTo>
                <a:lnTo>
                  <a:pt x="3199" y="54"/>
                </a:lnTo>
                <a:lnTo>
                  <a:pt x="3331" y="84"/>
                </a:lnTo>
                <a:lnTo>
                  <a:pt x="3463" y="120"/>
                </a:lnTo>
                <a:lnTo>
                  <a:pt x="3591" y="164"/>
                </a:lnTo>
                <a:lnTo>
                  <a:pt x="3717" y="212"/>
                </a:lnTo>
                <a:lnTo>
                  <a:pt x="3839" y="267"/>
                </a:lnTo>
                <a:lnTo>
                  <a:pt x="3959" y="327"/>
                </a:lnTo>
                <a:lnTo>
                  <a:pt x="4077" y="391"/>
                </a:lnTo>
                <a:lnTo>
                  <a:pt x="4191" y="463"/>
                </a:lnTo>
                <a:lnTo>
                  <a:pt x="4304" y="537"/>
                </a:lnTo>
                <a:lnTo>
                  <a:pt x="4410" y="619"/>
                </a:lnTo>
                <a:lnTo>
                  <a:pt x="4514" y="703"/>
                </a:lnTo>
                <a:lnTo>
                  <a:pt x="4615" y="793"/>
                </a:lnTo>
                <a:lnTo>
                  <a:pt x="4709" y="888"/>
                </a:lnTo>
                <a:lnTo>
                  <a:pt x="4800" y="986"/>
                </a:lnTo>
                <a:lnTo>
                  <a:pt x="4886" y="1088"/>
                </a:lnTo>
                <a:lnTo>
                  <a:pt x="4967" y="1194"/>
                </a:lnTo>
                <a:lnTo>
                  <a:pt x="5042" y="1304"/>
                </a:lnTo>
                <a:lnTo>
                  <a:pt x="5113" y="1417"/>
                </a:lnTo>
                <a:lnTo>
                  <a:pt x="5178" y="1533"/>
                </a:lnTo>
                <a:lnTo>
                  <a:pt x="5237" y="1653"/>
                </a:lnTo>
                <a:lnTo>
                  <a:pt x="5290" y="1775"/>
                </a:lnTo>
                <a:lnTo>
                  <a:pt x="5335" y="1902"/>
                </a:lnTo>
                <a:lnTo>
                  <a:pt x="5377" y="2030"/>
                </a:lnTo>
                <a:lnTo>
                  <a:pt x="5410" y="2160"/>
                </a:lnTo>
                <a:lnTo>
                  <a:pt x="5436" y="2294"/>
                </a:lnTo>
                <a:lnTo>
                  <a:pt x="5455" y="2428"/>
                </a:lnTo>
                <a:lnTo>
                  <a:pt x="5467" y="2567"/>
                </a:lnTo>
                <a:lnTo>
                  <a:pt x="5469" y="2705"/>
                </a:lnTo>
                <a:lnTo>
                  <a:pt x="4272" y="2705"/>
                </a:lnTo>
                <a:lnTo>
                  <a:pt x="4270" y="2621"/>
                </a:lnTo>
                <a:lnTo>
                  <a:pt x="4264" y="2537"/>
                </a:lnTo>
                <a:lnTo>
                  <a:pt x="4254" y="2455"/>
                </a:lnTo>
                <a:lnTo>
                  <a:pt x="4239" y="2374"/>
                </a:lnTo>
                <a:lnTo>
                  <a:pt x="4221" y="2296"/>
                </a:lnTo>
                <a:lnTo>
                  <a:pt x="4199" y="2218"/>
                </a:lnTo>
                <a:lnTo>
                  <a:pt x="4174" y="2142"/>
                </a:lnTo>
                <a:lnTo>
                  <a:pt x="4146" y="2068"/>
                </a:lnTo>
                <a:lnTo>
                  <a:pt x="4113" y="1994"/>
                </a:lnTo>
                <a:lnTo>
                  <a:pt x="4077" y="1924"/>
                </a:lnTo>
                <a:lnTo>
                  <a:pt x="4038" y="1855"/>
                </a:lnTo>
                <a:lnTo>
                  <a:pt x="3996" y="1787"/>
                </a:lnTo>
                <a:lnTo>
                  <a:pt x="3951" y="1723"/>
                </a:lnTo>
                <a:lnTo>
                  <a:pt x="3904" y="1661"/>
                </a:lnTo>
                <a:lnTo>
                  <a:pt x="3853" y="1603"/>
                </a:lnTo>
                <a:lnTo>
                  <a:pt x="3800" y="1545"/>
                </a:lnTo>
                <a:lnTo>
                  <a:pt x="3743" y="1491"/>
                </a:lnTo>
                <a:lnTo>
                  <a:pt x="3683" y="1439"/>
                </a:lnTo>
                <a:lnTo>
                  <a:pt x="3622" y="1391"/>
                </a:lnTo>
                <a:lnTo>
                  <a:pt x="3559" y="1344"/>
                </a:lnTo>
                <a:lnTo>
                  <a:pt x="3494" y="1302"/>
                </a:lnTo>
                <a:lnTo>
                  <a:pt x="3428" y="1262"/>
                </a:lnTo>
                <a:lnTo>
                  <a:pt x="3357" y="1226"/>
                </a:lnTo>
                <a:lnTo>
                  <a:pt x="3286" y="1192"/>
                </a:lnTo>
                <a:lnTo>
                  <a:pt x="3213" y="1162"/>
                </a:lnTo>
                <a:lnTo>
                  <a:pt x="3138" y="1138"/>
                </a:lnTo>
                <a:lnTo>
                  <a:pt x="3061" y="1114"/>
                </a:lnTo>
                <a:lnTo>
                  <a:pt x="2983" y="1096"/>
                </a:lnTo>
                <a:lnTo>
                  <a:pt x="2904" y="1082"/>
                </a:lnTo>
                <a:lnTo>
                  <a:pt x="2823" y="1072"/>
                </a:lnTo>
                <a:lnTo>
                  <a:pt x="2742" y="1066"/>
                </a:lnTo>
                <a:lnTo>
                  <a:pt x="2658" y="1064"/>
                </a:lnTo>
                <a:lnTo>
                  <a:pt x="2577" y="1066"/>
                </a:lnTo>
                <a:lnTo>
                  <a:pt x="2498" y="1072"/>
                </a:lnTo>
                <a:lnTo>
                  <a:pt x="2419" y="1082"/>
                </a:lnTo>
                <a:lnTo>
                  <a:pt x="2343" y="1096"/>
                </a:lnTo>
                <a:lnTo>
                  <a:pt x="2268" y="1114"/>
                </a:lnTo>
                <a:lnTo>
                  <a:pt x="2195" y="1138"/>
                </a:lnTo>
                <a:lnTo>
                  <a:pt x="2124" y="1162"/>
                </a:lnTo>
                <a:lnTo>
                  <a:pt x="2053" y="1192"/>
                </a:lnTo>
                <a:lnTo>
                  <a:pt x="1986" y="1226"/>
                </a:lnTo>
                <a:lnTo>
                  <a:pt x="1921" y="1262"/>
                </a:lnTo>
                <a:lnTo>
                  <a:pt x="1858" y="1302"/>
                </a:lnTo>
                <a:lnTo>
                  <a:pt x="1797" y="1344"/>
                </a:lnTo>
                <a:lnTo>
                  <a:pt x="1738" y="1391"/>
                </a:lnTo>
                <a:lnTo>
                  <a:pt x="1683" y="1439"/>
                </a:lnTo>
                <a:lnTo>
                  <a:pt x="1630" y="1491"/>
                </a:lnTo>
                <a:lnTo>
                  <a:pt x="1577" y="1545"/>
                </a:lnTo>
                <a:lnTo>
                  <a:pt x="1530" y="1603"/>
                </a:lnTo>
                <a:lnTo>
                  <a:pt x="1482" y="1661"/>
                </a:lnTo>
                <a:lnTo>
                  <a:pt x="1439" y="1723"/>
                </a:lnTo>
                <a:lnTo>
                  <a:pt x="1398" y="1787"/>
                </a:lnTo>
                <a:lnTo>
                  <a:pt x="1360" y="1855"/>
                </a:lnTo>
                <a:lnTo>
                  <a:pt x="1325" y="1924"/>
                </a:lnTo>
                <a:lnTo>
                  <a:pt x="1293" y="1994"/>
                </a:lnTo>
                <a:lnTo>
                  <a:pt x="1264" y="2068"/>
                </a:lnTo>
                <a:lnTo>
                  <a:pt x="1238" y="2142"/>
                </a:lnTo>
                <a:lnTo>
                  <a:pt x="1215" y="2218"/>
                </a:lnTo>
                <a:lnTo>
                  <a:pt x="1195" y="2296"/>
                </a:lnTo>
                <a:lnTo>
                  <a:pt x="1179" y="2374"/>
                </a:lnTo>
                <a:lnTo>
                  <a:pt x="1165" y="2455"/>
                </a:lnTo>
                <a:lnTo>
                  <a:pt x="1156" y="2537"/>
                </a:lnTo>
                <a:lnTo>
                  <a:pt x="1150" y="2621"/>
                </a:lnTo>
                <a:lnTo>
                  <a:pt x="1148" y="2705"/>
                </a:lnTo>
                <a:close/>
              </a:path>
            </a:pathLst>
          </a:custGeom>
          <a:solidFill>
            <a:srgbClr val="00325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6323" name="Text Box 3"/>
          <p:cNvSpPr txBox="1">
            <a:spLocks noChangeArrowheads="1"/>
          </p:cNvSpPr>
          <p:nvPr/>
        </p:nvSpPr>
        <p:spPr bwMode="blackWhite">
          <a:xfrm>
            <a:off x="344488" y="4591050"/>
            <a:ext cx="1687512" cy="10699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r>
              <a:rPr lang="en-US" sz="1600" b="1">
                <a:solidFill>
                  <a:schemeClr val="bg1"/>
                </a:solidFill>
                <a:cs typeface="Arial" charset="0"/>
              </a:rPr>
              <a:t>Hypertension</a:t>
            </a:r>
          </a:p>
          <a:p>
            <a:pPr algn="ctr" eaLnBrk="0" hangingPunct="0"/>
            <a:r>
              <a:rPr lang="en-US" sz="1600" b="1">
                <a:solidFill>
                  <a:schemeClr val="bg1"/>
                </a:solidFill>
                <a:cs typeface="Arial" charset="0"/>
              </a:rPr>
              <a:t>Diabetes</a:t>
            </a:r>
          </a:p>
          <a:p>
            <a:pPr algn="ctr" eaLnBrk="0" hangingPunct="0"/>
            <a:r>
              <a:rPr lang="en-US" sz="1600" b="1">
                <a:solidFill>
                  <a:schemeClr val="bg1"/>
                </a:solidFill>
                <a:cs typeface="Arial" charset="0"/>
              </a:rPr>
              <a:t>Dislipidemia</a:t>
            </a:r>
          </a:p>
          <a:p>
            <a:pPr algn="ctr" eaLnBrk="0" hangingPunct="0"/>
            <a:r>
              <a:rPr lang="en-US" sz="1600" b="1">
                <a:solidFill>
                  <a:schemeClr val="bg1"/>
                </a:solidFill>
                <a:cs typeface="Arial" charset="0"/>
              </a:rPr>
              <a:t>Central Obesity</a:t>
            </a:r>
          </a:p>
        </p:txBody>
      </p:sp>
      <p:sp>
        <p:nvSpPr>
          <p:cNvPr id="56324" name="Text Box 4"/>
          <p:cNvSpPr txBox="1">
            <a:spLocks noChangeArrowheads="1"/>
          </p:cNvSpPr>
          <p:nvPr/>
        </p:nvSpPr>
        <p:spPr bwMode="blackWhite">
          <a:xfrm>
            <a:off x="479425" y="3619500"/>
            <a:ext cx="2182813" cy="581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r>
              <a:rPr lang="en-US" sz="1600" b="1">
                <a:solidFill>
                  <a:schemeClr val="bg1"/>
                </a:solidFill>
                <a:cs typeface="Arial" charset="0"/>
              </a:rPr>
              <a:t>Arteriosclerosis</a:t>
            </a:r>
          </a:p>
          <a:p>
            <a:pPr algn="ctr" eaLnBrk="0" hangingPunct="0"/>
            <a:r>
              <a:rPr lang="en-US" sz="1600" b="1">
                <a:solidFill>
                  <a:schemeClr val="bg1"/>
                </a:solidFill>
                <a:cs typeface="Arial" charset="0"/>
              </a:rPr>
              <a:t>Vascular remodeling</a:t>
            </a:r>
          </a:p>
        </p:txBody>
      </p:sp>
      <p:sp>
        <p:nvSpPr>
          <p:cNvPr id="56325" name="Text Box 5"/>
          <p:cNvSpPr txBox="1">
            <a:spLocks noChangeArrowheads="1"/>
          </p:cNvSpPr>
          <p:nvPr/>
        </p:nvSpPr>
        <p:spPr bwMode="blackWhite">
          <a:xfrm>
            <a:off x="1546225" y="2133600"/>
            <a:ext cx="1879600" cy="10699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r>
              <a:rPr lang="en-US" sz="1600" b="1">
                <a:solidFill>
                  <a:schemeClr val="bg1"/>
                </a:solidFill>
                <a:cs typeface="Arial" charset="0"/>
              </a:rPr>
              <a:t>LVH</a:t>
            </a:r>
          </a:p>
          <a:p>
            <a:pPr algn="ctr" eaLnBrk="0" hangingPunct="0"/>
            <a:r>
              <a:rPr lang="en-US" sz="1600" b="1">
                <a:solidFill>
                  <a:schemeClr val="bg1"/>
                </a:solidFill>
                <a:cs typeface="Arial" charset="0"/>
              </a:rPr>
              <a:t>&gt; IM thickness</a:t>
            </a:r>
          </a:p>
          <a:p>
            <a:pPr algn="ctr" eaLnBrk="0" hangingPunct="0"/>
            <a:r>
              <a:rPr lang="en-US" sz="1600" b="1">
                <a:solidFill>
                  <a:schemeClr val="bg1"/>
                </a:solidFill>
                <a:cs typeface="Arial" charset="0"/>
              </a:rPr>
              <a:t>Lacunar infarcts</a:t>
            </a:r>
          </a:p>
          <a:p>
            <a:pPr algn="ctr" eaLnBrk="0" hangingPunct="0"/>
            <a:r>
              <a:rPr lang="en-US" sz="1600" b="1">
                <a:solidFill>
                  <a:schemeClr val="bg1"/>
                </a:solidFill>
                <a:cs typeface="Arial" charset="0"/>
              </a:rPr>
              <a:t>Microalbuminuria</a:t>
            </a:r>
          </a:p>
        </p:txBody>
      </p:sp>
      <p:sp>
        <p:nvSpPr>
          <p:cNvPr id="56326" name="Text Box 6"/>
          <p:cNvSpPr txBox="1">
            <a:spLocks noChangeArrowheads="1"/>
          </p:cNvSpPr>
          <p:nvPr/>
        </p:nvSpPr>
        <p:spPr bwMode="blackWhite">
          <a:xfrm>
            <a:off x="3157538" y="1597025"/>
            <a:ext cx="2803525" cy="1314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r>
              <a:rPr lang="en-US" sz="1600" b="1">
                <a:solidFill>
                  <a:schemeClr val="bg1"/>
                </a:solidFill>
                <a:cs typeface="Arial" charset="0"/>
              </a:rPr>
              <a:t>MI, Angina</a:t>
            </a:r>
          </a:p>
          <a:p>
            <a:pPr algn="ctr" eaLnBrk="0" hangingPunct="0"/>
            <a:r>
              <a:rPr lang="en-US" sz="1600" b="1">
                <a:solidFill>
                  <a:schemeClr val="bg1"/>
                </a:solidFill>
                <a:cs typeface="Arial" charset="0"/>
              </a:rPr>
              <a:t>Stroke</a:t>
            </a:r>
          </a:p>
          <a:p>
            <a:pPr algn="ctr" eaLnBrk="0" hangingPunct="0"/>
            <a:r>
              <a:rPr lang="en-US" sz="1600" b="1">
                <a:solidFill>
                  <a:schemeClr val="bg1"/>
                </a:solidFill>
                <a:cs typeface="Arial" charset="0"/>
              </a:rPr>
              <a:t>Congestive Cardiac Failure</a:t>
            </a:r>
          </a:p>
          <a:p>
            <a:pPr algn="ctr" eaLnBrk="0" hangingPunct="0"/>
            <a:r>
              <a:rPr lang="en-US" sz="1600" b="1">
                <a:solidFill>
                  <a:schemeClr val="bg1"/>
                </a:solidFill>
                <a:cs typeface="Arial" charset="0"/>
              </a:rPr>
              <a:t>Renal Failure</a:t>
            </a:r>
          </a:p>
          <a:p>
            <a:pPr algn="ctr" eaLnBrk="0" hangingPunct="0"/>
            <a:r>
              <a:rPr lang="en-US" sz="1600" b="1">
                <a:solidFill>
                  <a:schemeClr val="bg1"/>
                </a:solidFill>
                <a:cs typeface="Arial" charset="0"/>
              </a:rPr>
              <a:t>Periferal Artery Disease</a:t>
            </a:r>
          </a:p>
        </p:txBody>
      </p:sp>
      <p:sp>
        <p:nvSpPr>
          <p:cNvPr id="56327" name="Text Box 7"/>
          <p:cNvSpPr txBox="1">
            <a:spLocks noChangeArrowheads="1"/>
          </p:cNvSpPr>
          <p:nvPr/>
        </p:nvSpPr>
        <p:spPr bwMode="blackWhite">
          <a:xfrm>
            <a:off x="6140450" y="2362200"/>
            <a:ext cx="1076325" cy="825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r>
              <a:rPr lang="en-US" sz="1600" b="1">
                <a:solidFill>
                  <a:schemeClr val="bg1"/>
                </a:solidFill>
                <a:cs typeface="Arial" charset="0"/>
              </a:rPr>
              <a:t>Non-fatal</a:t>
            </a:r>
          </a:p>
          <a:p>
            <a:pPr algn="ctr" eaLnBrk="0" hangingPunct="0"/>
            <a:r>
              <a:rPr lang="en-US" sz="1600" b="1">
                <a:solidFill>
                  <a:schemeClr val="bg1"/>
                </a:solidFill>
                <a:cs typeface="Arial" charset="0"/>
              </a:rPr>
              <a:t>recurrent</a:t>
            </a:r>
          </a:p>
          <a:p>
            <a:pPr algn="ctr" eaLnBrk="0" hangingPunct="0"/>
            <a:r>
              <a:rPr lang="en-US" sz="1600" b="1">
                <a:solidFill>
                  <a:schemeClr val="bg1"/>
                </a:solidFill>
                <a:cs typeface="Arial" charset="0"/>
              </a:rPr>
              <a:t>events  </a:t>
            </a:r>
          </a:p>
        </p:txBody>
      </p:sp>
      <p:sp>
        <p:nvSpPr>
          <p:cNvPr id="56328" name="Text Box 8"/>
          <p:cNvSpPr txBox="1">
            <a:spLocks noChangeArrowheads="1"/>
          </p:cNvSpPr>
          <p:nvPr/>
        </p:nvSpPr>
        <p:spPr bwMode="blackWhite">
          <a:xfrm>
            <a:off x="6840538" y="3975100"/>
            <a:ext cx="1693862" cy="825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r>
              <a:rPr lang="en-US" sz="1600" b="1">
                <a:solidFill>
                  <a:schemeClr val="bg1"/>
                </a:solidFill>
                <a:cs typeface="Arial" charset="0"/>
              </a:rPr>
              <a:t>CRF</a:t>
            </a:r>
          </a:p>
          <a:p>
            <a:pPr algn="ctr" eaLnBrk="0" hangingPunct="0"/>
            <a:r>
              <a:rPr lang="en-US" sz="1600" b="1">
                <a:solidFill>
                  <a:schemeClr val="bg1"/>
                </a:solidFill>
                <a:cs typeface="Arial" charset="0"/>
              </a:rPr>
              <a:t>Dialysis</a:t>
            </a:r>
          </a:p>
          <a:p>
            <a:pPr algn="ctr" eaLnBrk="0" hangingPunct="0"/>
            <a:r>
              <a:rPr lang="en-US" sz="1600" b="1">
                <a:solidFill>
                  <a:schemeClr val="bg1"/>
                </a:solidFill>
                <a:cs typeface="Arial" charset="0"/>
              </a:rPr>
              <a:t>Dementia</a:t>
            </a:r>
          </a:p>
        </p:txBody>
      </p:sp>
      <p:sp>
        <p:nvSpPr>
          <p:cNvPr id="56329" name="Rectangle 9"/>
          <p:cNvSpPr>
            <a:spLocks noChangeArrowheads="1"/>
          </p:cNvSpPr>
          <p:nvPr/>
        </p:nvSpPr>
        <p:spPr bwMode="auto">
          <a:xfrm>
            <a:off x="203200" y="5775325"/>
            <a:ext cx="1828800" cy="533400"/>
          </a:xfrm>
          <a:prstGeom prst="rect">
            <a:avLst/>
          </a:prstGeom>
          <a:solidFill>
            <a:srgbClr val="003257"/>
          </a:solidFill>
          <a:ln>
            <a:noFill/>
          </a:ln>
          <a:effectLst/>
          <a:extLst>
            <a:ext uri="{91240B29-F687-4f45-9708-019B960494DF}">
              <a14:hiddenLine xmlns="" xmlns:a14="http://schemas.microsoft.com/office/drawing/2010/main" w="28575">
                <a:solidFill>
                  <a:srgbClr val="33CC33"/>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6330" name="Rectangle 10"/>
          <p:cNvSpPr>
            <a:spLocks noChangeArrowheads="1"/>
          </p:cNvSpPr>
          <p:nvPr/>
        </p:nvSpPr>
        <p:spPr bwMode="auto">
          <a:xfrm>
            <a:off x="565150" y="5740400"/>
            <a:ext cx="1066800" cy="5810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33CC33"/>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r>
              <a:rPr lang="en-US" sz="1600" b="1">
                <a:solidFill>
                  <a:schemeClr val="bg1"/>
                </a:solidFill>
                <a:cs typeface="Arial" charset="0"/>
              </a:rPr>
              <a:t>Genes</a:t>
            </a:r>
          </a:p>
          <a:p>
            <a:pPr algn="ctr" eaLnBrk="0" hangingPunct="0"/>
            <a:r>
              <a:rPr lang="en-US" sz="1600" b="1">
                <a:solidFill>
                  <a:schemeClr val="bg1"/>
                </a:solidFill>
                <a:cs typeface="Arial" charset="0"/>
              </a:rPr>
              <a:t>Life style</a:t>
            </a:r>
          </a:p>
        </p:txBody>
      </p:sp>
      <p:sp>
        <p:nvSpPr>
          <p:cNvPr id="56331" name="Rectangle 11"/>
          <p:cNvSpPr>
            <a:spLocks noChangeArrowheads="1"/>
          </p:cNvSpPr>
          <p:nvPr/>
        </p:nvSpPr>
        <p:spPr bwMode="auto">
          <a:xfrm>
            <a:off x="6988175" y="5778500"/>
            <a:ext cx="1884363" cy="533400"/>
          </a:xfrm>
          <a:prstGeom prst="rect">
            <a:avLst/>
          </a:prstGeom>
          <a:solidFill>
            <a:srgbClr val="003257"/>
          </a:solidFill>
          <a:ln>
            <a:noFill/>
          </a:ln>
          <a:effectLst/>
          <a:extLst>
            <a:ext uri="{91240B29-F687-4f45-9708-019B960494DF}">
              <a14:hiddenLine xmlns="" xmlns:a14="http://schemas.microsoft.com/office/drawing/2010/main" w="28575">
                <a:solidFill>
                  <a:srgbClr val="33CC33"/>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6332" name="Text Box 12"/>
          <p:cNvSpPr txBox="1">
            <a:spLocks noChangeArrowheads="1"/>
          </p:cNvSpPr>
          <p:nvPr/>
        </p:nvSpPr>
        <p:spPr bwMode="blackWhite">
          <a:xfrm>
            <a:off x="7580313" y="5861050"/>
            <a:ext cx="747712"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r>
              <a:rPr lang="en-US" sz="1600" b="1">
                <a:solidFill>
                  <a:schemeClr val="bg1"/>
                </a:solidFill>
                <a:cs typeface="Arial" charset="0"/>
              </a:rPr>
              <a:t>Death</a:t>
            </a:r>
          </a:p>
        </p:txBody>
      </p:sp>
      <p:sp>
        <p:nvSpPr>
          <p:cNvPr id="56333" name="Rectangle 13"/>
          <p:cNvSpPr>
            <a:spLocks noGrp="1" noChangeArrowheads="1"/>
          </p:cNvSpPr>
          <p:nvPr>
            <p:ph type="title"/>
          </p:nvPr>
        </p:nvSpPr>
        <p:spPr>
          <a:xfrm>
            <a:off x="457200" y="48862"/>
            <a:ext cx="8229600" cy="1143000"/>
          </a:xfrm>
        </p:spPr>
        <p:txBody>
          <a:bodyPr>
            <a:normAutofit/>
          </a:bodyPr>
          <a:lstStyle/>
          <a:p>
            <a:r>
              <a:rPr lang="en-US" sz="3600" dirty="0"/>
              <a:t>Natural History of Cardiovascular Disease</a:t>
            </a:r>
          </a:p>
        </p:txBody>
      </p:sp>
      <p:sp>
        <p:nvSpPr>
          <p:cNvPr id="56334" name="Line 14"/>
          <p:cNvSpPr>
            <a:spLocks noChangeShapeType="1"/>
          </p:cNvSpPr>
          <p:nvPr/>
        </p:nvSpPr>
        <p:spPr bwMode="auto">
          <a:xfrm flipV="1">
            <a:off x="1252538" y="4191000"/>
            <a:ext cx="203200" cy="381000"/>
          </a:xfrm>
          <a:prstGeom prst="line">
            <a:avLst/>
          </a:prstGeom>
          <a:noFill/>
          <a:ln w="25400">
            <a:solidFill>
              <a:srgbClr val="EC008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6335" name="Line 15"/>
          <p:cNvSpPr>
            <a:spLocks noChangeShapeType="1"/>
          </p:cNvSpPr>
          <p:nvPr/>
        </p:nvSpPr>
        <p:spPr bwMode="auto">
          <a:xfrm flipV="1">
            <a:off x="1862138" y="3276600"/>
            <a:ext cx="271462" cy="304800"/>
          </a:xfrm>
          <a:prstGeom prst="line">
            <a:avLst/>
          </a:prstGeom>
          <a:noFill/>
          <a:ln w="25400">
            <a:solidFill>
              <a:srgbClr val="EC008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6336" name="Line 16"/>
          <p:cNvSpPr>
            <a:spLocks noChangeShapeType="1"/>
          </p:cNvSpPr>
          <p:nvPr/>
        </p:nvSpPr>
        <p:spPr bwMode="auto">
          <a:xfrm flipV="1">
            <a:off x="3081338" y="2057400"/>
            <a:ext cx="406400" cy="228600"/>
          </a:xfrm>
          <a:prstGeom prst="line">
            <a:avLst/>
          </a:prstGeom>
          <a:noFill/>
          <a:ln w="25400">
            <a:solidFill>
              <a:srgbClr val="EC008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6337" name="Line 17"/>
          <p:cNvSpPr>
            <a:spLocks noChangeShapeType="1"/>
          </p:cNvSpPr>
          <p:nvPr/>
        </p:nvSpPr>
        <p:spPr bwMode="auto">
          <a:xfrm>
            <a:off x="5791200" y="2286000"/>
            <a:ext cx="406400" cy="228600"/>
          </a:xfrm>
          <a:prstGeom prst="line">
            <a:avLst/>
          </a:prstGeom>
          <a:noFill/>
          <a:ln w="25400">
            <a:solidFill>
              <a:srgbClr val="EC008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6338" name="Line 18"/>
          <p:cNvSpPr>
            <a:spLocks noChangeShapeType="1"/>
          </p:cNvSpPr>
          <p:nvPr/>
        </p:nvSpPr>
        <p:spPr bwMode="auto">
          <a:xfrm>
            <a:off x="7078663" y="3200400"/>
            <a:ext cx="338137" cy="533400"/>
          </a:xfrm>
          <a:prstGeom prst="line">
            <a:avLst/>
          </a:prstGeom>
          <a:noFill/>
          <a:ln w="25400">
            <a:solidFill>
              <a:srgbClr val="EC008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6339" name="Line 19"/>
          <p:cNvSpPr>
            <a:spLocks noChangeShapeType="1"/>
          </p:cNvSpPr>
          <p:nvPr/>
        </p:nvSpPr>
        <p:spPr bwMode="auto">
          <a:xfrm>
            <a:off x="7958138" y="4876800"/>
            <a:ext cx="136525" cy="533400"/>
          </a:xfrm>
          <a:prstGeom prst="line">
            <a:avLst/>
          </a:prstGeom>
          <a:noFill/>
          <a:ln w="25400">
            <a:solidFill>
              <a:srgbClr val="EC008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6340" name="Line 20"/>
          <p:cNvSpPr>
            <a:spLocks noChangeShapeType="1"/>
          </p:cNvSpPr>
          <p:nvPr/>
        </p:nvSpPr>
        <p:spPr bwMode="auto">
          <a:xfrm>
            <a:off x="5656263" y="2971800"/>
            <a:ext cx="676275" cy="533400"/>
          </a:xfrm>
          <a:prstGeom prst="line">
            <a:avLst/>
          </a:prstGeom>
          <a:noFill/>
          <a:ln w="63500">
            <a:solidFill>
              <a:srgbClr val="EC008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6341" name="Line 21"/>
          <p:cNvSpPr>
            <a:spLocks noChangeShapeType="1"/>
          </p:cNvSpPr>
          <p:nvPr/>
        </p:nvSpPr>
        <p:spPr bwMode="auto">
          <a:xfrm>
            <a:off x="6469063" y="3657600"/>
            <a:ext cx="473075" cy="762000"/>
          </a:xfrm>
          <a:prstGeom prst="line">
            <a:avLst/>
          </a:prstGeom>
          <a:noFill/>
          <a:ln w="63500">
            <a:solidFill>
              <a:srgbClr val="EC008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6342" name="Line 22"/>
          <p:cNvSpPr>
            <a:spLocks noChangeShapeType="1"/>
          </p:cNvSpPr>
          <p:nvPr/>
        </p:nvSpPr>
        <p:spPr bwMode="auto">
          <a:xfrm>
            <a:off x="7010400" y="4648200"/>
            <a:ext cx="203200" cy="914400"/>
          </a:xfrm>
          <a:prstGeom prst="line">
            <a:avLst/>
          </a:prstGeom>
          <a:noFill/>
          <a:ln w="63500">
            <a:solidFill>
              <a:srgbClr val="EC008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 name="Right Triangle 1"/>
          <p:cNvSpPr/>
          <p:nvPr/>
        </p:nvSpPr>
        <p:spPr>
          <a:xfrm>
            <a:off x="0" y="3975100"/>
            <a:ext cx="4597400" cy="1685925"/>
          </a:xfrm>
          <a:prstGeom prst="rtTriangle">
            <a:avLst/>
          </a:prstGeom>
          <a:solidFill>
            <a:srgbClr val="008000">
              <a:alpha val="26000"/>
            </a:srgbClr>
          </a:solidFill>
          <a:ln>
            <a:solidFill>
              <a:srgbClr val="008000">
                <a:alpha val="23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rgbClr val="FF0000"/>
              </a:solidFill>
            </a:endParaRPr>
          </a:p>
        </p:txBody>
      </p:sp>
      <p:sp>
        <p:nvSpPr>
          <p:cNvPr id="3" name="TextBox 2"/>
          <p:cNvSpPr txBox="1"/>
          <p:nvPr/>
        </p:nvSpPr>
        <p:spPr>
          <a:xfrm>
            <a:off x="2031999" y="5657671"/>
            <a:ext cx="4910139" cy="923330"/>
          </a:xfrm>
          <a:prstGeom prst="rect">
            <a:avLst/>
          </a:prstGeom>
          <a:noFill/>
        </p:spPr>
        <p:txBody>
          <a:bodyPr wrap="square" rtlCol="0">
            <a:spAutoFit/>
          </a:bodyPr>
          <a:lstStyle/>
          <a:p>
            <a:pPr algn="ctr"/>
            <a:r>
              <a:rPr lang="en-US" b="1" dirty="0">
                <a:solidFill>
                  <a:schemeClr val="accent6">
                    <a:lumMod val="75000"/>
                  </a:schemeClr>
                </a:solidFill>
              </a:rPr>
              <a:t>Secondary prevention </a:t>
            </a:r>
            <a:r>
              <a:rPr lang="en-US" dirty="0">
                <a:solidFill>
                  <a:schemeClr val="accent6">
                    <a:lumMod val="75000"/>
                  </a:schemeClr>
                </a:solidFill>
              </a:rPr>
              <a:t> includes procedures that detect and treat pre-clinical pathological changes and thereby control disease progression</a:t>
            </a:r>
          </a:p>
        </p:txBody>
      </p:sp>
      <p:sp>
        <p:nvSpPr>
          <p:cNvPr id="25" name="Right Triangle 24"/>
          <p:cNvSpPr/>
          <p:nvPr/>
        </p:nvSpPr>
        <p:spPr>
          <a:xfrm rot="1223527">
            <a:off x="591051" y="410949"/>
            <a:ext cx="4956323" cy="4542496"/>
          </a:xfrm>
          <a:prstGeom prst="rtTriangle">
            <a:avLst/>
          </a:prstGeom>
          <a:solidFill>
            <a:schemeClr val="accent6">
              <a:lumMod val="60000"/>
              <a:lumOff val="40000"/>
              <a:alpha val="26000"/>
            </a:schemeClr>
          </a:solidFill>
          <a:ln>
            <a:solidFill>
              <a:srgbClr val="008000">
                <a:alpha val="23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rgbClr val="FF0000"/>
              </a:solidFill>
            </a:endParaRPr>
          </a:p>
        </p:txBody>
      </p:sp>
    </p:spTree>
    <p:extLst>
      <p:ext uri="{BB962C8B-B14F-4D97-AF65-F5344CB8AC3E}">
        <p14:creationId xmlns:p14="http://schemas.microsoft.com/office/powerpoint/2010/main" val="3528709295"/>
      </p:ext>
    </p:extLst>
  </p:cSld>
  <p:clrMapOvr>
    <a:masterClrMapping/>
  </p:clrMapOvr>
  <p:transition>
    <p:wipe dir="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reeform 2"/>
          <p:cNvSpPr>
            <a:spLocks/>
          </p:cNvSpPr>
          <p:nvPr/>
        </p:nvSpPr>
        <p:spPr bwMode="auto">
          <a:xfrm>
            <a:off x="203200" y="1371600"/>
            <a:ext cx="8680450" cy="4294188"/>
          </a:xfrm>
          <a:custGeom>
            <a:avLst/>
            <a:gdLst>
              <a:gd name="T0" fmla="*/ 2 w 5469"/>
              <a:gd name="T1" fmla="*/ 2567 h 2705"/>
              <a:gd name="T2" fmla="*/ 53 w 5469"/>
              <a:gd name="T3" fmla="*/ 2160 h 2705"/>
              <a:gd name="T4" fmla="*/ 161 w 5469"/>
              <a:gd name="T5" fmla="*/ 1775 h 2705"/>
              <a:gd name="T6" fmla="*/ 321 w 5469"/>
              <a:gd name="T7" fmla="*/ 1417 h 2705"/>
              <a:gd name="T8" fmla="*/ 527 w 5469"/>
              <a:gd name="T9" fmla="*/ 1088 h 2705"/>
              <a:gd name="T10" fmla="*/ 779 w 5469"/>
              <a:gd name="T11" fmla="*/ 793 h 2705"/>
              <a:gd name="T12" fmla="*/ 1069 w 5469"/>
              <a:gd name="T13" fmla="*/ 537 h 2705"/>
              <a:gd name="T14" fmla="*/ 1392 w 5469"/>
              <a:gd name="T15" fmla="*/ 327 h 2705"/>
              <a:gd name="T16" fmla="*/ 1746 w 5469"/>
              <a:gd name="T17" fmla="*/ 164 h 2705"/>
              <a:gd name="T18" fmla="*/ 2124 w 5469"/>
              <a:gd name="T19" fmla="*/ 54 h 2705"/>
              <a:gd name="T20" fmla="*/ 2522 w 5469"/>
              <a:gd name="T21" fmla="*/ 2 h 2705"/>
              <a:gd name="T22" fmla="*/ 2931 w 5469"/>
              <a:gd name="T23" fmla="*/ 12 h 2705"/>
              <a:gd name="T24" fmla="*/ 3331 w 5469"/>
              <a:gd name="T25" fmla="*/ 84 h 2705"/>
              <a:gd name="T26" fmla="*/ 3717 w 5469"/>
              <a:gd name="T27" fmla="*/ 212 h 2705"/>
              <a:gd name="T28" fmla="*/ 4077 w 5469"/>
              <a:gd name="T29" fmla="*/ 391 h 2705"/>
              <a:gd name="T30" fmla="*/ 4410 w 5469"/>
              <a:gd name="T31" fmla="*/ 619 h 2705"/>
              <a:gd name="T32" fmla="*/ 4709 w 5469"/>
              <a:gd name="T33" fmla="*/ 888 h 2705"/>
              <a:gd name="T34" fmla="*/ 4967 w 5469"/>
              <a:gd name="T35" fmla="*/ 1194 h 2705"/>
              <a:gd name="T36" fmla="*/ 5178 w 5469"/>
              <a:gd name="T37" fmla="*/ 1533 h 2705"/>
              <a:gd name="T38" fmla="*/ 5335 w 5469"/>
              <a:gd name="T39" fmla="*/ 1902 h 2705"/>
              <a:gd name="T40" fmla="*/ 5436 w 5469"/>
              <a:gd name="T41" fmla="*/ 2294 h 2705"/>
              <a:gd name="T42" fmla="*/ 5469 w 5469"/>
              <a:gd name="T43" fmla="*/ 2705 h 2705"/>
              <a:gd name="T44" fmla="*/ 4264 w 5469"/>
              <a:gd name="T45" fmla="*/ 2537 h 2705"/>
              <a:gd name="T46" fmla="*/ 4221 w 5469"/>
              <a:gd name="T47" fmla="*/ 2296 h 2705"/>
              <a:gd name="T48" fmla="*/ 4146 w 5469"/>
              <a:gd name="T49" fmla="*/ 2068 h 2705"/>
              <a:gd name="T50" fmla="*/ 4038 w 5469"/>
              <a:gd name="T51" fmla="*/ 1855 h 2705"/>
              <a:gd name="T52" fmla="*/ 3904 w 5469"/>
              <a:gd name="T53" fmla="*/ 1661 h 2705"/>
              <a:gd name="T54" fmla="*/ 3743 w 5469"/>
              <a:gd name="T55" fmla="*/ 1491 h 2705"/>
              <a:gd name="T56" fmla="*/ 3559 w 5469"/>
              <a:gd name="T57" fmla="*/ 1344 h 2705"/>
              <a:gd name="T58" fmla="*/ 3357 w 5469"/>
              <a:gd name="T59" fmla="*/ 1226 h 2705"/>
              <a:gd name="T60" fmla="*/ 3138 w 5469"/>
              <a:gd name="T61" fmla="*/ 1138 h 2705"/>
              <a:gd name="T62" fmla="*/ 2904 w 5469"/>
              <a:gd name="T63" fmla="*/ 1082 h 2705"/>
              <a:gd name="T64" fmla="*/ 2658 w 5469"/>
              <a:gd name="T65" fmla="*/ 1064 h 2705"/>
              <a:gd name="T66" fmla="*/ 2419 w 5469"/>
              <a:gd name="T67" fmla="*/ 1082 h 2705"/>
              <a:gd name="T68" fmla="*/ 2195 w 5469"/>
              <a:gd name="T69" fmla="*/ 1138 h 2705"/>
              <a:gd name="T70" fmla="*/ 1986 w 5469"/>
              <a:gd name="T71" fmla="*/ 1226 h 2705"/>
              <a:gd name="T72" fmla="*/ 1797 w 5469"/>
              <a:gd name="T73" fmla="*/ 1344 h 2705"/>
              <a:gd name="T74" fmla="*/ 1630 w 5469"/>
              <a:gd name="T75" fmla="*/ 1491 h 2705"/>
              <a:gd name="T76" fmla="*/ 1482 w 5469"/>
              <a:gd name="T77" fmla="*/ 1661 h 2705"/>
              <a:gd name="T78" fmla="*/ 1360 w 5469"/>
              <a:gd name="T79" fmla="*/ 1855 h 2705"/>
              <a:gd name="T80" fmla="*/ 1264 w 5469"/>
              <a:gd name="T81" fmla="*/ 2068 h 2705"/>
              <a:gd name="T82" fmla="*/ 1195 w 5469"/>
              <a:gd name="T83" fmla="*/ 2296 h 2705"/>
              <a:gd name="T84" fmla="*/ 1156 w 5469"/>
              <a:gd name="T85" fmla="*/ 2537 h 2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469" h="2705">
                <a:moveTo>
                  <a:pt x="1148" y="2705"/>
                </a:moveTo>
                <a:lnTo>
                  <a:pt x="0" y="2705"/>
                </a:lnTo>
                <a:lnTo>
                  <a:pt x="2" y="2567"/>
                </a:lnTo>
                <a:lnTo>
                  <a:pt x="12" y="2428"/>
                </a:lnTo>
                <a:lnTo>
                  <a:pt x="29" y="2294"/>
                </a:lnTo>
                <a:lnTo>
                  <a:pt x="53" y="2160"/>
                </a:lnTo>
                <a:lnTo>
                  <a:pt x="83" y="2030"/>
                </a:lnTo>
                <a:lnTo>
                  <a:pt x="118" y="1902"/>
                </a:lnTo>
                <a:lnTo>
                  <a:pt x="161" y="1775"/>
                </a:lnTo>
                <a:lnTo>
                  <a:pt x="209" y="1653"/>
                </a:lnTo>
                <a:lnTo>
                  <a:pt x="262" y="1533"/>
                </a:lnTo>
                <a:lnTo>
                  <a:pt x="321" y="1417"/>
                </a:lnTo>
                <a:lnTo>
                  <a:pt x="386" y="1304"/>
                </a:lnTo>
                <a:lnTo>
                  <a:pt x="455" y="1194"/>
                </a:lnTo>
                <a:lnTo>
                  <a:pt x="527" y="1088"/>
                </a:lnTo>
                <a:lnTo>
                  <a:pt x="608" y="986"/>
                </a:lnTo>
                <a:lnTo>
                  <a:pt x="691" y="888"/>
                </a:lnTo>
                <a:lnTo>
                  <a:pt x="779" y="793"/>
                </a:lnTo>
                <a:lnTo>
                  <a:pt x="872" y="703"/>
                </a:lnTo>
                <a:lnTo>
                  <a:pt x="968" y="619"/>
                </a:lnTo>
                <a:lnTo>
                  <a:pt x="1069" y="537"/>
                </a:lnTo>
                <a:lnTo>
                  <a:pt x="1173" y="463"/>
                </a:lnTo>
                <a:lnTo>
                  <a:pt x="1282" y="391"/>
                </a:lnTo>
                <a:lnTo>
                  <a:pt x="1392" y="327"/>
                </a:lnTo>
                <a:lnTo>
                  <a:pt x="1508" y="267"/>
                </a:lnTo>
                <a:lnTo>
                  <a:pt x="1624" y="212"/>
                </a:lnTo>
                <a:lnTo>
                  <a:pt x="1746" y="164"/>
                </a:lnTo>
                <a:lnTo>
                  <a:pt x="1868" y="120"/>
                </a:lnTo>
                <a:lnTo>
                  <a:pt x="1996" y="84"/>
                </a:lnTo>
                <a:lnTo>
                  <a:pt x="2124" y="54"/>
                </a:lnTo>
                <a:lnTo>
                  <a:pt x="2254" y="30"/>
                </a:lnTo>
                <a:lnTo>
                  <a:pt x="2388" y="12"/>
                </a:lnTo>
                <a:lnTo>
                  <a:pt x="2522" y="2"/>
                </a:lnTo>
                <a:lnTo>
                  <a:pt x="2658" y="0"/>
                </a:lnTo>
                <a:lnTo>
                  <a:pt x="2796" y="2"/>
                </a:lnTo>
                <a:lnTo>
                  <a:pt x="2931" y="12"/>
                </a:lnTo>
                <a:lnTo>
                  <a:pt x="3067" y="30"/>
                </a:lnTo>
                <a:lnTo>
                  <a:pt x="3199" y="54"/>
                </a:lnTo>
                <a:lnTo>
                  <a:pt x="3331" y="84"/>
                </a:lnTo>
                <a:lnTo>
                  <a:pt x="3463" y="120"/>
                </a:lnTo>
                <a:lnTo>
                  <a:pt x="3591" y="164"/>
                </a:lnTo>
                <a:lnTo>
                  <a:pt x="3717" y="212"/>
                </a:lnTo>
                <a:lnTo>
                  <a:pt x="3839" y="267"/>
                </a:lnTo>
                <a:lnTo>
                  <a:pt x="3959" y="327"/>
                </a:lnTo>
                <a:lnTo>
                  <a:pt x="4077" y="391"/>
                </a:lnTo>
                <a:lnTo>
                  <a:pt x="4191" y="463"/>
                </a:lnTo>
                <a:lnTo>
                  <a:pt x="4304" y="537"/>
                </a:lnTo>
                <a:lnTo>
                  <a:pt x="4410" y="619"/>
                </a:lnTo>
                <a:lnTo>
                  <a:pt x="4514" y="703"/>
                </a:lnTo>
                <a:lnTo>
                  <a:pt x="4615" y="793"/>
                </a:lnTo>
                <a:lnTo>
                  <a:pt x="4709" y="888"/>
                </a:lnTo>
                <a:lnTo>
                  <a:pt x="4800" y="986"/>
                </a:lnTo>
                <a:lnTo>
                  <a:pt x="4886" y="1088"/>
                </a:lnTo>
                <a:lnTo>
                  <a:pt x="4967" y="1194"/>
                </a:lnTo>
                <a:lnTo>
                  <a:pt x="5042" y="1304"/>
                </a:lnTo>
                <a:lnTo>
                  <a:pt x="5113" y="1417"/>
                </a:lnTo>
                <a:lnTo>
                  <a:pt x="5178" y="1533"/>
                </a:lnTo>
                <a:lnTo>
                  <a:pt x="5237" y="1653"/>
                </a:lnTo>
                <a:lnTo>
                  <a:pt x="5290" y="1775"/>
                </a:lnTo>
                <a:lnTo>
                  <a:pt x="5335" y="1902"/>
                </a:lnTo>
                <a:lnTo>
                  <a:pt x="5377" y="2030"/>
                </a:lnTo>
                <a:lnTo>
                  <a:pt x="5410" y="2160"/>
                </a:lnTo>
                <a:lnTo>
                  <a:pt x="5436" y="2294"/>
                </a:lnTo>
                <a:lnTo>
                  <a:pt x="5455" y="2428"/>
                </a:lnTo>
                <a:lnTo>
                  <a:pt x="5467" y="2567"/>
                </a:lnTo>
                <a:lnTo>
                  <a:pt x="5469" y="2705"/>
                </a:lnTo>
                <a:lnTo>
                  <a:pt x="4272" y="2705"/>
                </a:lnTo>
                <a:lnTo>
                  <a:pt x="4270" y="2621"/>
                </a:lnTo>
                <a:lnTo>
                  <a:pt x="4264" y="2537"/>
                </a:lnTo>
                <a:lnTo>
                  <a:pt x="4254" y="2455"/>
                </a:lnTo>
                <a:lnTo>
                  <a:pt x="4239" y="2374"/>
                </a:lnTo>
                <a:lnTo>
                  <a:pt x="4221" y="2296"/>
                </a:lnTo>
                <a:lnTo>
                  <a:pt x="4199" y="2218"/>
                </a:lnTo>
                <a:lnTo>
                  <a:pt x="4174" y="2142"/>
                </a:lnTo>
                <a:lnTo>
                  <a:pt x="4146" y="2068"/>
                </a:lnTo>
                <a:lnTo>
                  <a:pt x="4113" y="1994"/>
                </a:lnTo>
                <a:lnTo>
                  <a:pt x="4077" y="1924"/>
                </a:lnTo>
                <a:lnTo>
                  <a:pt x="4038" y="1855"/>
                </a:lnTo>
                <a:lnTo>
                  <a:pt x="3996" y="1787"/>
                </a:lnTo>
                <a:lnTo>
                  <a:pt x="3951" y="1723"/>
                </a:lnTo>
                <a:lnTo>
                  <a:pt x="3904" y="1661"/>
                </a:lnTo>
                <a:lnTo>
                  <a:pt x="3853" y="1603"/>
                </a:lnTo>
                <a:lnTo>
                  <a:pt x="3800" y="1545"/>
                </a:lnTo>
                <a:lnTo>
                  <a:pt x="3743" y="1491"/>
                </a:lnTo>
                <a:lnTo>
                  <a:pt x="3683" y="1439"/>
                </a:lnTo>
                <a:lnTo>
                  <a:pt x="3622" y="1391"/>
                </a:lnTo>
                <a:lnTo>
                  <a:pt x="3559" y="1344"/>
                </a:lnTo>
                <a:lnTo>
                  <a:pt x="3494" y="1302"/>
                </a:lnTo>
                <a:lnTo>
                  <a:pt x="3428" y="1262"/>
                </a:lnTo>
                <a:lnTo>
                  <a:pt x="3357" y="1226"/>
                </a:lnTo>
                <a:lnTo>
                  <a:pt x="3286" y="1192"/>
                </a:lnTo>
                <a:lnTo>
                  <a:pt x="3213" y="1162"/>
                </a:lnTo>
                <a:lnTo>
                  <a:pt x="3138" y="1138"/>
                </a:lnTo>
                <a:lnTo>
                  <a:pt x="3061" y="1114"/>
                </a:lnTo>
                <a:lnTo>
                  <a:pt x="2983" y="1096"/>
                </a:lnTo>
                <a:lnTo>
                  <a:pt x="2904" y="1082"/>
                </a:lnTo>
                <a:lnTo>
                  <a:pt x="2823" y="1072"/>
                </a:lnTo>
                <a:lnTo>
                  <a:pt x="2742" y="1066"/>
                </a:lnTo>
                <a:lnTo>
                  <a:pt x="2658" y="1064"/>
                </a:lnTo>
                <a:lnTo>
                  <a:pt x="2577" y="1066"/>
                </a:lnTo>
                <a:lnTo>
                  <a:pt x="2498" y="1072"/>
                </a:lnTo>
                <a:lnTo>
                  <a:pt x="2419" y="1082"/>
                </a:lnTo>
                <a:lnTo>
                  <a:pt x="2343" y="1096"/>
                </a:lnTo>
                <a:lnTo>
                  <a:pt x="2268" y="1114"/>
                </a:lnTo>
                <a:lnTo>
                  <a:pt x="2195" y="1138"/>
                </a:lnTo>
                <a:lnTo>
                  <a:pt x="2124" y="1162"/>
                </a:lnTo>
                <a:lnTo>
                  <a:pt x="2053" y="1192"/>
                </a:lnTo>
                <a:lnTo>
                  <a:pt x="1986" y="1226"/>
                </a:lnTo>
                <a:lnTo>
                  <a:pt x="1921" y="1262"/>
                </a:lnTo>
                <a:lnTo>
                  <a:pt x="1858" y="1302"/>
                </a:lnTo>
                <a:lnTo>
                  <a:pt x="1797" y="1344"/>
                </a:lnTo>
                <a:lnTo>
                  <a:pt x="1738" y="1391"/>
                </a:lnTo>
                <a:lnTo>
                  <a:pt x="1683" y="1439"/>
                </a:lnTo>
                <a:lnTo>
                  <a:pt x="1630" y="1491"/>
                </a:lnTo>
                <a:lnTo>
                  <a:pt x="1577" y="1545"/>
                </a:lnTo>
                <a:lnTo>
                  <a:pt x="1530" y="1603"/>
                </a:lnTo>
                <a:lnTo>
                  <a:pt x="1482" y="1661"/>
                </a:lnTo>
                <a:lnTo>
                  <a:pt x="1439" y="1723"/>
                </a:lnTo>
                <a:lnTo>
                  <a:pt x="1398" y="1787"/>
                </a:lnTo>
                <a:lnTo>
                  <a:pt x="1360" y="1855"/>
                </a:lnTo>
                <a:lnTo>
                  <a:pt x="1325" y="1924"/>
                </a:lnTo>
                <a:lnTo>
                  <a:pt x="1293" y="1994"/>
                </a:lnTo>
                <a:lnTo>
                  <a:pt x="1264" y="2068"/>
                </a:lnTo>
                <a:lnTo>
                  <a:pt x="1238" y="2142"/>
                </a:lnTo>
                <a:lnTo>
                  <a:pt x="1215" y="2218"/>
                </a:lnTo>
                <a:lnTo>
                  <a:pt x="1195" y="2296"/>
                </a:lnTo>
                <a:lnTo>
                  <a:pt x="1179" y="2374"/>
                </a:lnTo>
                <a:lnTo>
                  <a:pt x="1165" y="2455"/>
                </a:lnTo>
                <a:lnTo>
                  <a:pt x="1156" y="2537"/>
                </a:lnTo>
                <a:lnTo>
                  <a:pt x="1150" y="2621"/>
                </a:lnTo>
                <a:lnTo>
                  <a:pt x="1148" y="2705"/>
                </a:lnTo>
                <a:close/>
              </a:path>
            </a:pathLst>
          </a:custGeom>
          <a:solidFill>
            <a:srgbClr val="00325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6323" name="Text Box 3"/>
          <p:cNvSpPr txBox="1">
            <a:spLocks noChangeArrowheads="1"/>
          </p:cNvSpPr>
          <p:nvPr/>
        </p:nvSpPr>
        <p:spPr bwMode="blackWhite">
          <a:xfrm>
            <a:off x="344488" y="4591050"/>
            <a:ext cx="1687512" cy="10699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r>
              <a:rPr lang="en-US" sz="1600" b="1">
                <a:solidFill>
                  <a:schemeClr val="bg1"/>
                </a:solidFill>
                <a:cs typeface="Arial" charset="0"/>
              </a:rPr>
              <a:t>Hypertension</a:t>
            </a:r>
          </a:p>
          <a:p>
            <a:pPr algn="ctr" eaLnBrk="0" hangingPunct="0"/>
            <a:r>
              <a:rPr lang="en-US" sz="1600" b="1">
                <a:solidFill>
                  <a:schemeClr val="bg1"/>
                </a:solidFill>
                <a:cs typeface="Arial" charset="0"/>
              </a:rPr>
              <a:t>Diabetes</a:t>
            </a:r>
          </a:p>
          <a:p>
            <a:pPr algn="ctr" eaLnBrk="0" hangingPunct="0"/>
            <a:r>
              <a:rPr lang="en-US" sz="1600" b="1">
                <a:solidFill>
                  <a:schemeClr val="bg1"/>
                </a:solidFill>
                <a:cs typeface="Arial" charset="0"/>
              </a:rPr>
              <a:t>Dislipidemia</a:t>
            </a:r>
          </a:p>
          <a:p>
            <a:pPr algn="ctr" eaLnBrk="0" hangingPunct="0"/>
            <a:r>
              <a:rPr lang="en-US" sz="1600" b="1">
                <a:solidFill>
                  <a:schemeClr val="bg1"/>
                </a:solidFill>
                <a:cs typeface="Arial" charset="0"/>
              </a:rPr>
              <a:t>Central Obesity</a:t>
            </a:r>
          </a:p>
        </p:txBody>
      </p:sp>
      <p:sp>
        <p:nvSpPr>
          <p:cNvPr id="56324" name="Text Box 4"/>
          <p:cNvSpPr txBox="1">
            <a:spLocks noChangeArrowheads="1"/>
          </p:cNvSpPr>
          <p:nvPr/>
        </p:nvSpPr>
        <p:spPr bwMode="blackWhite">
          <a:xfrm>
            <a:off x="479425" y="3619500"/>
            <a:ext cx="2182813" cy="581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r>
              <a:rPr lang="en-US" sz="1600" b="1">
                <a:solidFill>
                  <a:schemeClr val="bg1"/>
                </a:solidFill>
                <a:cs typeface="Arial" charset="0"/>
              </a:rPr>
              <a:t>Arteriosclerosis</a:t>
            </a:r>
          </a:p>
          <a:p>
            <a:pPr algn="ctr" eaLnBrk="0" hangingPunct="0"/>
            <a:r>
              <a:rPr lang="en-US" sz="1600" b="1">
                <a:solidFill>
                  <a:schemeClr val="bg1"/>
                </a:solidFill>
                <a:cs typeface="Arial" charset="0"/>
              </a:rPr>
              <a:t>Vascular remodeling</a:t>
            </a:r>
          </a:p>
        </p:txBody>
      </p:sp>
      <p:sp>
        <p:nvSpPr>
          <p:cNvPr id="56325" name="Text Box 5"/>
          <p:cNvSpPr txBox="1">
            <a:spLocks noChangeArrowheads="1"/>
          </p:cNvSpPr>
          <p:nvPr/>
        </p:nvSpPr>
        <p:spPr bwMode="blackWhite">
          <a:xfrm>
            <a:off x="1546225" y="2133600"/>
            <a:ext cx="1879600" cy="10699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r>
              <a:rPr lang="en-US" sz="1600" b="1">
                <a:solidFill>
                  <a:schemeClr val="bg1"/>
                </a:solidFill>
                <a:cs typeface="Arial" charset="0"/>
              </a:rPr>
              <a:t>LVH</a:t>
            </a:r>
          </a:p>
          <a:p>
            <a:pPr algn="ctr" eaLnBrk="0" hangingPunct="0"/>
            <a:r>
              <a:rPr lang="en-US" sz="1600" b="1">
                <a:solidFill>
                  <a:schemeClr val="bg1"/>
                </a:solidFill>
                <a:cs typeface="Arial" charset="0"/>
              </a:rPr>
              <a:t>&gt; IM thickness</a:t>
            </a:r>
          </a:p>
          <a:p>
            <a:pPr algn="ctr" eaLnBrk="0" hangingPunct="0"/>
            <a:r>
              <a:rPr lang="en-US" sz="1600" b="1">
                <a:solidFill>
                  <a:schemeClr val="bg1"/>
                </a:solidFill>
                <a:cs typeface="Arial" charset="0"/>
              </a:rPr>
              <a:t>Lacunar infarcts</a:t>
            </a:r>
          </a:p>
          <a:p>
            <a:pPr algn="ctr" eaLnBrk="0" hangingPunct="0"/>
            <a:r>
              <a:rPr lang="en-US" sz="1600" b="1">
                <a:solidFill>
                  <a:schemeClr val="bg1"/>
                </a:solidFill>
                <a:cs typeface="Arial" charset="0"/>
              </a:rPr>
              <a:t>Microalbuminuria</a:t>
            </a:r>
          </a:p>
        </p:txBody>
      </p:sp>
      <p:sp>
        <p:nvSpPr>
          <p:cNvPr id="56326" name="Text Box 6"/>
          <p:cNvSpPr txBox="1">
            <a:spLocks noChangeArrowheads="1"/>
          </p:cNvSpPr>
          <p:nvPr/>
        </p:nvSpPr>
        <p:spPr bwMode="blackWhite">
          <a:xfrm>
            <a:off x="3157538" y="1597025"/>
            <a:ext cx="2803525" cy="1314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r>
              <a:rPr lang="en-US" sz="1600" b="1">
                <a:solidFill>
                  <a:schemeClr val="bg1"/>
                </a:solidFill>
                <a:cs typeface="Arial" charset="0"/>
              </a:rPr>
              <a:t>MI, Angina</a:t>
            </a:r>
          </a:p>
          <a:p>
            <a:pPr algn="ctr" eaLnBrk="0" hangingPunct="0"/>
            <a:r>
              <a:rPr lang="en-US" sz="1600" b="1">
                <a:solidFill>
                  <a:schemeClr val="bg1"/>
                </a:solidFill>
                <a:cs typeface="Arial" charset="0"/>
              </a:rPr>
              <a:t>Stroke</a:t>
            </a:r>
          </a:p>
          <a:p>
            <a:pPr algn="ctr" eaLnBrk="0" hangingPunct="0"/>
            <a:r>
              <a:rPr lang="en-US" sz="1600" b="1">
                <a:solidFill>
                  <a:schemeClr val="bg1"/>
                </a:solidFill>
                <a:cs typeface="Arial" charset="0"/>
              </a:rPr>
              <a:t>Congestive Cardiac Failure</a:t>
            </a:r>
          </a:p>
          <a:p>
            <a:pPr algn="ctr" eaLnBrk="0" hangingPunct="0"/>
            <a:r>
              <a:rPr lang="en-US" sz="1600" b="1">
                <a:solidFill>
                  <a:schemeClr val="bg1"/>
                </a:solidFill>
                <a:cs typeface="Arial" charset="0"/>
              </a:rPr>
              <a:t>Renal Failure</a:t>
            </a:r>
          </a:p>
          <a:p>
            <a:pPr algn="ctr" eaLnBrk="0" hangingPunct="0"/>
            <a:r>
              <a:rPr lang="en-US" sz="1600" b="1">
                <a:solidFill>
                  <a:schemeClr val="bg1"/>
                </a:solidFill>
                <a:cs typeface="Arial" charset="0"/>
              </a:rPr>
              <a:t>Periferal Artery Disease</a:t>
            </a:r>
          </a:p>
        </p:txBody>
      </p:sp>
      <p:sp>
        <p:nvSpPr>
          <p:cNvPr id="56327" name="Text Box 7"/>
          <p:cNvSpPr txBox="1">
            <a:spLocks noChangeArrowheads="1"/>
          </p:cNvSpPr>
          <p:nvPr/>
        </p:nvSpPr>
        <p:spPr bwMode="blackWhite">
          <a:xfrm>
            <a:off x="6140450" y="2362200"/>
            <a:ext cx="1076325" cy="825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r>
              <a:rPr lang="en-US" sz="1600" b="1">
                <a:solidFill>
                  <a:schemeClr val="bg1"/>
                </a:solidFill>
                <a:cs typeface="Arial" charset="0"/>
              </a:rPr>
              <a:t>Non-fatal</a:t>
            </a:r>
          </a:p>
          <a:p>
            <a:pPr algn="ctr" eaLnBrk="0" hangingPunct="0"/>
            <a:r>
              <a:rPr lang="en-US" sz="1600" b="1">
                <a:solidFill>
                  <a:schemeClr val="bg1"/>
                </a:solidFill>
                <a:cs typeface="Arial" charset="0"/>
              </a:rPr>
              <a:t>recurrent</a:t>
            </a:r>
          </a:p>
          <a:p>
            <a:pPr algn="ctr" eaLnBrk="0" hangingPunct="0"/>
            <a:r>
              <a:rPr lang="en-US" sz="1600" b="1">
                <a:solidFill>
                  <a:schemeClr val="bg1"/>
                </a:solidFill>
                <a:cs typeface="Arial" charset="0"/>
              </a:rPr>
              <a:t>events  </a:t>
            </a:r>
          </a:p>
        </p:txBody>
      </p:sp>
      <p:sp>
        <p:nvSpPr>
          <p:cNvPr id="56328" name="Text Box 8"/>
          <p:cNvSpPr txBox="1">
            <a:spLocks noChangeArrowheads="1"/>
          </p:cNvSpPr>
          <p:nvPr/>
        </p:nvSpPr>
        <p:spPr bwMode="blackWhite">
          <a:xfrm>
            <a:off x="6840538" y="3975100"/>
            <a:ext cx="1693862" cy="825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r>
              <a:rPr lang="en-US" sz="1600" b="1">
                <a:solidFill>
                  <a:schemeClr val="bg1"/>
                </a:solidFill>
                <a:cs typeface="Arial" charset="0"/>
              </a:rPr>
              <a:t>CRF</a:t>
            </a:r>
          </a:p>
          <a:p>
            <a:pPr algn="ctr" eaLnBrk="0" hangingPunct="0"/>
            <a:r>
              <a:rPr lang="en-US" sz="1600" b="1">
                <a:solidFill>
                  <a:schemeClr val="bg1"/>
                </a:solidFill>
                <a:cs typeface="Arial" charset="0"/>
              </a:rPr>
              <a:t>Dialysis</a:t>
            </a:r>
          </a:p>
          <a:p>
            <a:pPr algn="ctr" eaLnBrk="0" hangingPunct="0"/>
            <a:r>
              <a:rPr lang="en-US" sz="1600" b="1">
                <a:solidFill>
                  <a:schemeClr val="bg1"/>
                </a:solidFill>
                <a:cs typeface="Arial" charset="0"/>
              </a:rPr>
              <a:t>Dementia</a:t>
            </a:r>
          </a:p>
        </p:txBody>
      </p:sp>
      <p:sp>
        <p:nvSpPr>
          <p:cNvPr id="56329" name="Rectangle 9"/>
          <p:cNvSpPr>
            <a:spLocks noChangeArrowheads="1"/>
          </p:cNvSpPr>
          <p:nvPr/>
        </p:nvSpPr>
        <p:spPr bwMode="auto">
          <a:xfrm>
            <a:off x="203200" y="5775325"/>
            <a:ext cx="1828800" cy="533400"/>
          </a:xfrm>
          <a:prstGeom prst="rect">
            <a:avLst/>
          </a:prstGeom>
          <a:solidFill>
            <a:srgbClr val="003257"/>
          </a:solidFill>
          <a:ln>
            <a:noFill/>
          </a:ln>
          <a:effectLst/>
          <a:extLst>
            <a:ext uri="{91240B29-F687-4f45-9708-019B960494DF}">
              <a14:hiddenLine xmlns="" xmlns:a14="http://schemas.microsoft.com/office/drawing/2010/main" w="28575">
                <a:solidFill>
                  <a:srgbClr val="33CC33"/>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6330" name="Rectangle 10"/>
          <p:cNvSpPr>
            <a:spLocks noChangeArrowheads="1"/>
          </p:cNvSpPr>
          <p:nvPr/>
        </p:nvSpPr>
        <p:spPr bwMode="auto">
          <a:xfrm>
            <a:off x="565150" y="5740400"/>
            <a:ext cx="1066800" cy="5810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33CC33"/>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r>
              <a:rPr lang="en-US" sz="1600" b="1">
                <a:solidFill>
                  <a:schemeClr val="bg1"/>
                </a:solidFill>
                <a:cs typeface="Arial" charset="0"/>
              </a:rPr>
              <a:t>Genes</a:t>
            </a:r>
          </a:p>
          <a:p>
            <a:pPr algn="ctr" eaLnBrk="0" hangingPunct="0"/>
            <a:r>
              <a:rPr lang="en-US" sz="1600" b="1">
                <a:solidFill>
                  <a:schemeClr val="bg1"/>
                </a:solidFill>
                <a:cs typeface="Arial" charset="0"/>
              </a:rPr>
              <a:t>Life style</a:t>
            </a:r>
          </a:p>
        </p:txBody>
      </p:sp>
      <p:sp>
        <p:nvSpPr>
          <p:cNvPr id="56331" name="Rectangle 11"/>
          <p:cNvSpPr>
            <a:spLocks noChangeArrowheads="1"/>
          </p:cNvSpPr>
          <p:nvPr/>
        </p:nvSpPr>
        <p:spPr bwMode="auto">
          <a:xfrm>
            <a:off x="6988175" y="5778500"/>
            <a:ext cx="1884363" cy="533400"/>
          </a:xfrm>
          <a:prstGeom prst="rect">
            <a:avLst/>
          </a:prstGeom>
          <a:solidFill>
            <a:srgbClr val="003257"/>
          </a:solidFill>
          <a:ln>
            <a:noFill/>
          </a:ln>
          <a:effectLst/>
          <a:extLst>
            <a:ext uri="{91240B29-F687-4f45-9708-019B960494DF}">
              <a14:hiddenLine xmlns="" xmlns:a14="http://schemas.microsoft.com/office/drawing/2010/main" w="28575">
                <a:solidFill>
                  <a:srgbClr val="33CC33"/>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6332" name="Text Box 12"/>
          <p:cNvSpPr txBox="1">
            <a:spLocks noChangeArrowheads="1"/>
          </p:cNvSpPr>
          <p:nvPr/>
        </p:nvSpPr>
        <p:spPr bwMode="blackWhite">
          <a:xfrm>
            <a:off x="7580313" y="5861050"/>
            <a:ext cx="747712"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r>
              <a:rPr lang="en-US" sz="1600" b="1">
                <a:solidFill>
                  <a:schemeClr val="bg1"/>
                </a:solidFill>
                <a:cs typeface="Arial" charset="0"/>
              </a:rPr>
              <a:t>Death</a:t>
            </a:r>
          </a:p>
        </p:txBody>
      </p:sp>
      <p:sp>
        <p:nvSpPr>
          <p:cNvPr id="56333" name="Rectangle 13"/>
          <p:cNvSpPr>
            <a:spLocks noGrp="1" noChangeArrowheads="1"/>
          </p:cNvSpPr>
          <p:nvPr>
            <p:ph type="title"/>
          </p:nvPr>
        </p:nvSpPr>
        <p:spPr>
          <a:xfrm>
            <a:off x="457200" y="48862"/>
            <a:ext cx="8229600" cy="1143000"/>
          </a:xfrm>
        </p:spPr>
        <p:txBody>
          <a:bodyPr>
            <a:normAutofit/>
          </a:bodyPr>
          <a:lstStyle/>
          <a:p>
            <a:r>
              <a:rPr lang="en-US" sz="3600" dirty="0"/>
              <a:t>Natural History of Cardiovascular Disease</a:t>
            </a:r>
          </a:p>
        </p:txBody>
      </p:sp>
      <p:sp>
        <p:nvSpPr>
          <p:cNvPr id="56334" name="Line 14"/>
          <p:cNvSpPr>
            <a:spLocks noChangeShapeType="1"/>
          </p:cNvSpPr>
          <p:nvPr/>
        </p:nvSpPr>
        <p:spPr bwMode="auto">
          <a:xfrm flipV="1">
            <a:off x="1252538" y="4191000"/>
            <a:ext cx="203200" cy="381000"/>
          </a:xfrm>
          <a:prstGeom prst="line">
            <a:avLst/>
          </a:prstGeom>
          <a:noFill/>
          <a:ln w="25400">
            <a:solidFill>
              <a:srgbClr val="EC008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6335" name="Line 15"/>
          <p:cNvSpPr>
            <a:spLocks noChangeShapeType="1"/>
          </p:cNvSpPr>
          <p:nvPr/>
        </p:nvSpPr>
        <p:spPr bwMode="auto">
          <a:xfrm flipV="1">
            <a:off x="1862138" y="3276600"/>
            <a:ext cx="271462" cy="304800"/>
          </a:xfrm>
          <a:prstGeom prst="line">
            <a:avLst/>
          </a:prstGeom>
          <a:noFill/>
          <a:ln w="25400">
            <a:solidFill>
              <a:srgbClr val="EC008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6336" name="Line 16"/>
          <p:cNvSpPr>
            <a:spLocks noChangeShapeType="1"/>
          </p:cNvSpPr>
          <p:nvPr/>
        </p:nvSpPr>
        <p:spPr bwMode="auto">
          <a:xfrm flipV="1">
            <a:off x="3081338" y="2057400"/>
            <a:ext cx="406400" cy="228600"/>
          </a:xfrm>
          <a:prstGeom prst="line">
            <a:avLst/>
          </a:prstGeom>
          <a:noFill/>
          <a:ln w="25400">
            <a:solidFill>
              <a:srgbClr val="EC008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6337" name="Line 17"/>
          <p:cNvSpPr>
            <a:spLocks noChangeShapeType="1"/>
          </p:cNvSpPr>
          <p:nvPr/>
        </p:nvSpPr>
        <p:spPr bwMode="auto">
          <a:xfrm>
            <a:off x="5791200" y="2286000"/>
            <a:ext cx="406400" cy="228600"/>
          </a:xfrm>
          <a:prstGeom prst="line">
            <a:avLst/>
          </a:prstGeom>
          <a:noFill/>
          <a:ln w="25400">
            <a:solidFill>
              <a:srgbClr val="EC008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6338" name="Line 18"/>
          <p:cNvSpPr>
            <a:spLocks noChangeShapeType="1"/>
          </p:cNvSpPr>
          <p:nvPr/>
        </p:nvSpPr>
        <p:spPr bwMode="auto">
          <a:xfrm>
            <a:off x="7078663" y="3200400"/>
            <a:ext cx="338137" cy="533400"/>
          </a:xfrm>
          <a:prstGeom prst="line">
            <a:avLst/>
          </a:prstGeom>
          <a:noFill/>
          <a:ln w="25400">
            <a:solidFill>
              <a:srgbClr val="EC008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6339" name="Line 19"/>
          <p:cNvSpPr>
            <a:spLocks noChangeShapeType="1"/>
          </p:cNvSpPr>
          <p:nvPr/>
        </p:nvSpPr>
        <p:spPr bwMode="auto">
          <a:xfrm>
            <a:off x="7958138" y="4876800"/>
            <a:ext cx="136525" cy="533400"/>
          </a:xfrm>
          <a:prstGeom prst="line">
            <a:avLst/>
          </a:prstGeom>
          <a:noFill/>
          <a:ln w="25400">
            <a:solidFill>
              <a:srgbClr val="EC008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6340" name="Line 20"/>
          <p:cNvSpPr>
            <a:spLocks noChangeShapeType="1"/>
          </p:cNvSpPr>
          <p:nvPr/>
        </p:nvSpPr>
        <p:spPr bwMode="auto">
          <a:xfrm>
            <a:off x="5656263" y="2971800"/>
            <a:ext cx="676275" cy="533400"/>
          </a:xfrm>
          <a:prstGeom prst="line">
            <a:avLst/>
          </a:prstGeom>
          <a:noFill/>
          <a:ln w="63500">
            <a:solidFill>
              <a:srgbClr val="EC008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6341" name="Line 21"/>
          <p:cNvSpPr>
            <a:spLocks noChangeShapeType="1"/>
          </p:cNvSpPr>
          <p:nvPr/>
        </p:nvSpPr>
        <p:spPr bwMode="auto">
          <a:xfrm>
            <a:off x="6469063" y="3657600"/>
            <a:ext cx="473075" cy="762000"/>
          </a:xfrm>
          <a:prstGeom prst="line">
            <a:avLst/>
          </a:prstGeom>
          <a:noFill/>
          <a:ln w="63500">
            <a:solidFill>
              <a:srgbClr val="EC008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6342" name="Line 22"/>
          <p:cNvSpPr>
            <a:spLocks noChangeShapeType="1"/>
          </p:cNvSpPr>
          <p:nvPr/>
        </p:nvSpPr>
        <p:spPr bwMode="auto">
          <a:xfrm>
            <a:off x="7010400" y="4648200"/>
            <a:ext cx="203200" cy="914400"/>
          </a:xfrm>
          <a:prstGeom prst="line">
            <a:avLst/>
          </a:prstGeom>
          <a:noFill/>
          <a:ln w="63500">
            <a:solidFill>
              <a:srgbClr val="EC008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 name="Right Triangle 1"/>
          <p:cNvSpPr/>
          <p:nvPr/>
        </p:nvSpPr>
        <p:spPr>
          <a:xfrm>
            <a:off x="0" y="3975100"/>
            <a:ext cx="4597400" cy="1685925"/>
          </a:xfrm>
          <a:prstGeom prst="rtTriangle">
            <a:avLst/>
          </a:prstGeom>
          <a:solidFill>
            <a:srgbClr val="008000">
              <a:alpha val="26000"/>
            </a:srgbClr>
          </a:solidFill>
          <a:ln>
            <a:solidFill>
              <a:srgbClr val="008000">
                <a:alpha val="23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rgbClr val="FF0000"/>
              </a:solidFill>
            </a:endParaRPr>
          </a:p>
        </p:txBody>
      </p:sp>
      <p:sp>
        <p:nvSpPr>
          <p:cNvPr id="3" name="TextBox 2"/>
          <p:cNvSpPr txBox="1"/>
          <p:nvPr/>
        </p:nvSpPr>
        <p:spPr>
          <a:xfrm>
            <a:off x="2031999" y="5657671"/>
            <a:ext cx="4910139" cy="923330"/>
          </a:xfrm>
          <a:prstGeom prst="rect">
            <a:avLst/>
          </a:prstGeom>
          <a:noFill/>
        </p:spPr>
        <p:txBody>
          <a:bodyPr wrap="square" rtlCol="0">
            <a:spAutoFit/>
          </a:bodyPr>
          <a:lstStyle/>
          <a:p>
            <a:pPr algn="ctr"/>
            <a:r>
              <a:rPr lang="en-US" b="1" dirty="0">
                <a:solidFill>
                  <a:srgbClr val="FF0000"/>
                </a:solidFill>
              </a:rPr>
              <a:t>Tertiary prevention</a:t>
            </a:r>
            <a:r>
              <a:rPr lang="en-US" dirty="0">
                <a:solidFill>
                  <a:srgbClr val="FF0000"/>
                </a:solidFill>
              </a:rPr>
              <a:t> seeks to soften the impact caused by the disease on the patient’s function, longevity, and quality of life. </a:t>
            </a:r>
          </a:p>
        </p:txBody>
      </p:sp>
      <p:sp>
        <p:nvSpPr>
          <p:cNvPr id="25" name="Right Triangle 24"/>
          <p:cNvSpPr/>
          <p:nvPr/>
        </p:nvSpPr>
        <p:spPr>
          <a:xfrm rot="1223527">
            <a:off x="591051" y="410949"/>
            <a:ext cx="4956323" cy="4542496"/>
          </a:xfrm>
          <a:prstGeom prst="rtTriangle">
            <a:avLst/>
          </a:prstGeom>
          <a:solidFill>
            <a:schemeClr val="accent6">
              <a:lumMod val="60000"/>
              <a:lumOff val="40000"/>
              <a:alpha val="2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rgbClr val="FF0000"/>
              </a:solidFill>
            </a:endParaRPr>
          </a:p>
        </p:txBody>
      </p:sp>
      <p:sp>
        <p:nvSpPr>
          <p:cNvPr id="26" name="Right Triangle 25"/>
          <p:cNvSpPr/>
          <p:nvPr/>
        </p:nvSpPr>
        <p:spPr>
          <a:xfrm>
            <a:off x="4618382" y="-3471332"/>
            <a:ext cx="4932018" cy="9135680"/>
          </a:xfrm>
          <a:prstGeom prst="rtTriangle">
            <a:avLst/>
          </a:prstGeom>
          <a:solidFill>
            <a:srgbClr val="FF0000">
              <a:alpha val="26000"/>
            </a:srgbClr>
          </a:solidFill>
          <a:ln>
            <a:solidFill>
              <a:srgbClr val="008000">
                <a:alpha val="23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rgbClr val="FF0000"/>
              </a:solidFill>
            </a:endParaRPr>
          </a:p>
        </p:txBody>
      </p:sp>
      <p:sp>
        <p:nvSpPr>
          <p:cNvPr id="27" name="Right Triangle 26"/>
          <p:cNvSpPr/>
          <p:nvPr/>
        </p:nvSpPr>
        <p:spPr>
          <a:xfrm rot="3796689">
            <a:off x="473875" y="-1016646"/>
            <a:ext cx="8338278" cy="4250731"/>
          </a:xfrm>
          <a:prstGeom prst="rtTriangle">
            <a:avLst/>
          </a:prstGeom>
          <a:solidFill>
            <a:srgbClr val="FF0000">
              <a:alpha val="2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rgbClr val="FF0000"/>
              </a:solidFill>
            </a:endParaRPr>
          </a:p>
        </p:txBody>
      </p:sp>
    </p:spTree>
    <p:extLst>
      <p:ext uri="{BB962C8B-B14F-4D97-AF65-F5344CB8AC3E}">
        <p14:creationId xmlns:p14="http://schemas.microsoft.com/office/powerpoint/2010/main" val="894103907"/>
      </p:ext>
    </p:extLst>
  </p:cSld>
  <p:clrMapOvr>
    <a:masterClrMapping/>
  </p:clrMapOvr>
  <p:transition>
    <p:wipe dir="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Freeform 2"/>
          <p:cNvSpPr>
            <a:spLocks/>
          </p:cNvSpPr>
          <p:nvPr/>
        </p:nvSpPr>
        <p:spPr bwMode="auto">
          <a:xfrm>
            <a:off x="203200" y="1371600"/>
            <a:ext cx="8680450" cy="4294188"/>
          </a:xfrm>
          <a:custGeom>
            <a:avLst/>
            <a:gdLst>
              <a:gd name="T0" fmla="*/ 2 w 5469"/>
              <a:gd name="T1" fmla="*/ 2567 h 2705"/>
              <a:gd name="T2" fmla="*/ 53 w 5469"/>
              <a:gd name="T3" fmla="*/ 2160 h 2705"/>
              <a:gd name="T4" fmla="*/ 161 w 5469"/>
              <a:gd name="T5" fmla="*/ 1775 h 2705"/>
              <a:gd name="T6" fmla="*/ 321 w 5469"/>
              <a:gd name="T7" fmla="*/ 1417 h 2705"/>
              <a:gd name="T8" fmla="*/ 527 w 5469"/>
              <a:gd name="T9" fmla="*/ 1088 h 2705"/>
              <a:gd name="T10" fmla="*/ 779 w 5469"/>
              <a:gd name="T11" fmla="*/ 793 h 2705"/>
              <a:gd name="T12" fmla="*/ 1069 w 5469"/>
              <a:gd name="T13" fmla="*/ 537 h 2705"/>
              <a:gd name="T14" fmla="*/ 1392 w 5469"/>
              <a:gd name="T15" fmla="*/ 327 h 2705"/>
              <a:gd name="T16" fmla="*/ 1746 w 5469"/>
              <a:gd name="T17" fmla="*/ 164 h 2705"/>
              <a:gd name="T18" fmla="*/ 2124 w 5469"/>
              <a:gd name="T19" fmla="*/ 54 h 2705"/>
              <a:gd name="T20" fmla="*/ 2522 w 5469"/>
              <a:gd name="T21" fmla="*/ 2 h 2705"/>
              <a:gd name="T22" fmla="*/ 2931 w 5469"/>
              <a:gd name="T23" fmla="*/ 12 h 2705"/>
              <a:gd name="T24" fmla="*/ 3331 w 5469"/>
              <a:gd name="T25" fmla="*/ 84 h 2705"/>
              <a:gd name="T26" fmla="*/ 3717 w 5469"/>
              <a:gd name="T27" fmla="*/ 212 h 2705"/>
              <a:gd name="T28" fmla="*/ 4077 w 5469"/>
              <a:gd name="T29" fmla="*/ 391 h 2705"/>
              <a:gd name="T30" fmla="*/ 4410 w 5469"/>
              <a:gd name="T31" fmla="*/ 619 h 2705"/>
              <a:gd name="T32" fmla="*/ 4709 w 5469"/>
              <a:gd name="T33" fmla="*/ 888 h 2705"/>
              <a:gd name="T34" fmla="*/ 4967 w 5469"/>
              <a:gd name="T35" fmla="*/ 1194 h 2705"/>
              <a:gd name="T36" fmla="*/ 5178 w 5469"/>
              <a:gd name="T37" fmla="*/ 1533 h 2705"/>
              <a:gd name="T38" fmla="*/ 5335 w 5469"/>
              <a:gd name="T39" fmla="*/ 1902 h 2705"/>
              <a:gd name="T40" fmla="*/ 5436 w 5469"/>
              <a:gd name="T41" fmla="*/ 2294 h 2705"/>
              <a:gd name="T42" fmla="*/ 5469 w 5469"/>
              <a:gd name="T43" fmla="*/ 2705 h 2705"/>
              <a:gd name="T44" fmla="*/ 4264 w 5469"/>
              <a:gd name="T45" fmla="*/ 2537 h 2705"/>
              <a:gd name="T46" fmla="*/ 4221 w 5469"/>
              <a:gd name="T47" fmla="*/ 2296 h 2705"/>
              <a:gd name="T48" fmla="*/ 4146 w 5469"/>
              <a:gd name="T49" fmla="*/ 2068 h 2705"/>
              <a:gd name="T50" fmla="*/ 4038 w 5469"/>
              <a:gd name="T51" fmla="*/ 1855 h 2705"/>
              <a:gd name="T52" fmla="*/ 3904 w 5469"/>
              <a:gd name="T53" fmla="*/ 1661 h 2705"/>
              <a:gd name="T54" fmla="*/ 3743 w 5469"/>
              <a:gd name="T55" fmla="*/ 1491 h 2705"/>
              <a:gd name="T56" fmla="*/ 3559 w 5469"/>
              <a:gd name="T57" fmla="*/ 1344 h 2705"/>
              <a:gd name="T58" fmla="*/ 3357 w 5469"/>
              <a:gd name="T59" fmla="*/ 1226 h 2705"/>
              <a:gd name="T60" fmla="*/ 3138 w 5469"/>
              <a:gd name="T61" fmla="*/ 1138 h 2705"/>
              <a:gd name="T62" fmla="*/ 2904 w 5469"/>
              <a:gd name="T63" fmla="*/ 1082 h 2705"/>
              <a:gd name="T64" fmla="*/ 2658 w 5469"/>
              <a:gd name="T65" fmla="*/ 1064 h 2705"/>
              <a:gd name="T66" fmla="*/ 2419 w 5469"/>
              <a:gd name="T67" fmla="*/ 1082 h 2705"/>
              <a:gd name="T68" fmla="*/ 2195 w 5469"/>
              <a:gd name="T69" fmla="*/ 1138 h 2705"/>
              <a:gd name="T70" fmla="*/ 1986 w 5469"/>
              <a:gd name="T71" fmla="*/ 1226 h 2705"/>
              <a:gd name="T72" fmla="*/ 1797 w 5469"/>
              <a:gd name="T73" fmla="*/ 1344 h 2705"/>
              <a:gd name="T74" fmla="*/ 1630 w 5469"/>
              <a:gd name="T75" fmla="*/ 1491 h 2705"/>
              <a:gd name="T76" fmla="*/ 1482 w 5469"/>
              <a:gd name="T77" fmla="*/ 1661 h 2705"/>
              <a:gd name="T78" fmla="*/ 1360 w 5469"/>
              <a:gd name="T79" fmla="*/ 1855 h 2705"/>
              <a:gd name="T80" fmla="*/ 1264 w 5469"/>
              <a:gd name="T81" fmla="*/ 2068 h 2705"/>
              <a:gd name="T82" fmla="*/ 1195 w 5469"/>
              <a:gd name="T83" fmla="*/ 2296 h 2705"/>
              <a:gd name="T84" fmla="*/ 1156 w 5469"/>
              <a:gd name="T85" fmla="*/ 2537 h 2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469" h="2705">
                <a:moveTo>
                  <a:pt x="1148" y="2705"/>
                </a:moveTo>
                <a:lnTo>
                  <a:pt x="0" y="2705"/>
                </a:lnTo>
                <a:lnTo>
                  <a:pt x="2" y="2567"/>
                </a:lnTo>
                <a:lnTo>
                  <a:pt x="12" y="2428"/>
                </a:lnTo>
                <a:lnTo>
                  <a:pt x="29" y="2294"/>
                </a:lnTo>
                <a:lnTo>
                  <a:pt x="53" y="2160"/>
                </a:lnTo>
                <a:lnTo>
                  <a:pt x="83" y="2030"/>
                </a:lnTo>
                <a:lnTo>
                  <a:pt x="118" y="1902"/>
                </a:lnTo>
                <a:lnTo>
                  <a:pt x="161" y="1775"/>
                </a:lnTo>
                <a:lnTo>
                  <a:pt x="209" y="1653"/>
                </a:lnTo>
                <a:lnTo>
                  <a:pt x="262" y="1533"/>
                </a:lnTo>
                <a:lnTo>
                  <a:pt x="321" y="1417"/>
                </a:lnTo>
                <a:lnTo>
                  <a:pt x="386" y="1304"/>
                </a:lnTo>
                <a:lnTo>
                  <a:pt x="455" y="1194"/>
                </a:lnTo>
                <a:lnTo>
                  <a:pt x="527" y="1088"/>
                </a:lnTo>
                <a:lnTo>
                  <a:pt x="608" y="986"/>
                </a:lnTo>
                <a:lnTo>
                  <a:pt x="691" y="888"/>
                </a:lnTo>
                <a:lnTo>
                  <a:pt x="779" y="793"/>
                </a:lnTo>
                <a:lnTo>
                  <a:pt x="872" y="703"/>
                </a:lnTo>
                <a:lnTo>
                  <a:pt x="968" y="619"/>
                </a:lnTo>
                <a:lnTo>
                  <a:pt x="1069" y="537"/>
                </a:lnTo>
                <a:lnTo>
                  <a:pt x="1173" y="463"/>
                </a:lnTo>
                <a:lnTo>
                  <a:pt x="1282" y="391"/>
                </a:lnTo>
                <a:lnTo>
                  <a:pt x="1392" y="327"/>
                </a:lnTo>
                <a:lnTo>
                  <a:pt x="1508" y="267"/>
                </a:lnTo>
                <a:lnTo>
                  <a:pt x="1624" y="212"/>
                </a:lnTo>
                <a:lnTo>
                  <a:pt x="1746" y="164"/>
                </a:lnTo>
                <a:lnTo>
                  <a:pt x="1868" y="120"/>
                </a:lnTo>
                <a:lnTo>
                  <a:pt x="1996" y="84"/>
                </a:lnTo>
                <a:lnTo>
                  <a:pt x="2124" y="54"/>
                </a:lnTo>
                <a:lnTo>
                  <a:pt x="2254" y="30"/>
                </a:lnTo>
                <a:lnTo>
                  <a:pt x="2388" y="12"/>
                </a:lnTo>
                <a:lnTo>
                  <a:pt x="2522" y="2"/>
                </a:lnTo>
                <a:lnTo>
                  <a:pt x="2658" y="0"/>
                </a:lnTo>
                <a:lnTo>
                  <a:pt x="2796" y="2"/>
                </a:lnTo>
                <a:lnTo>
                  <a:pt x="2931" y="12"/>
                </a:lnTo>
                <a:lnTo>
                  <a:pt x="3067" y="30"/>
                </a:lnTo>
                <a:lnTo>
                  <a:pt x="3199" y="54"/>
                </a:lnTo>
                <a:lnTo>
                  <a:pt x="3331" y="84"/>
                </a:lnTo>
                <a:lnTo>
                  <a:pt x="3463" y="120"/>
                </a:lnTo>
                <a:lnTo>
                  <a:pt x="3591" y="164"/>
                </a:lnTo>
                <a:lnTo>
                  <a:pt x="3717" y="212"/>
                </a:lnTo>
                <a:lnTo>
                  <a:pt x="3839" y="267"/>
                </a:lnTo>
                <a:lnTo>
                  <a:pt x="3959" y="327"/>
                </a:lnTo>
                <a:lnTo>
                  <a:pt x="4077" y="391"/>
                </a:lnTo>
                <a:lnTo>
                  <a:pt x="4191" y="463"/>
                </a:lnTo>
                <a:lnTo>
                  <a:pt x="4304" y="537"/>
                </a:lnTo>
                <a:lnTo>
                  <a:pt x="4410" y="619"/>
                </a:lnTo>
                <a:lnTo>
                  <a:pt x="4514" y="703"/>
                </a:lnTo>
                <a:lnTo>
                  <a:pt x="4615" y="793"/>
                </a:lnTo>
                <a:lnTo>
                  <a:pt x="4709" y="888"/>
                </a:lnTo>
                <a:lnTo>
                  <a:pt x="4800" y="986"/>
                </a:lnTo>
                <a:lnTo>
                  <a:pt x="4886" y="1088"/>
                </a:lnTo>
                <a:lnTo>
                  <a:pt x="4967" y="1194"/>
                </a:lnTo>
                <a:lnTo>
                  <a:pt x="5042" y="1304"/>
                </a:lnTo>
                <a:lnTo>
                  <a:pt x="5113" y="1417"/>
                </a:lnTo>
                <a:lnTo>
                  <a:pt x="5178" y="1533"/>
                </a:lnTo>
                <a:lnTo>
                  <a:pt x="5237" y="1653"/>
                </a:lnTo>
                <a:lnTo>
                  <a:pt x="5290" y="1775"/>
                </a:lnTo>
                <a:lnTo>
                  <a:pt x="5335" y="1902"/>
                </a:lnTo>
                <a:lnTo>
                  <a:pt x="5377" y="2030"/>
                </a:lnTo>
                <a:lnTo>
                  <a:pt x="5410" y="2160"/>
                </a:lnTo>
                <a:lnTo>
                  <a:pt x="5436" y="2294"/>
                </a:lnTo>
                <a:lnTo>
                  <a:pt x="5455" y="2428"/>
                </a:lnTo>
                <a:lnTo>
                  <a:pt x="5467" y="2567"/>
                </a:lnTo>
                <a:lnTo>
                  <a:pt x="5469" y="2705"/>
                </a:lnTo>
                <a:lnTo>
                  <a:pt x="4272" y="2705"/>
                </a:lnTo>
                <a:lnTo>
                  <a:pt x="4270" y="2621"/>
                </a:lnTo>
                <a:lnTo>
                  <a:pt x="4264" y="2537"/>
                </a:lnTo>
                <a:lnTo>
                  <a:pt x="4254" y="2455"/>
                </a:lnTo>
                <a:lnTo>
                  <a:pt x="4239" y="2374"/>
                </a:lnTo>
                <a:lnTo>
                  <a:pt x="4221" y="2296"/>
                </a:lnTo>
                <a:lnTo>
                  <a:pt x="4199" y="2218"/>
                </a:lnTo>
                <a:lnTo>
                  <a:pt x="4174" y="2142"/>
                </a:lnTo>
                <a:lnTo>
                  <a:pt x="4146" y="2068"/>
                </a:lnTo>
                <a:lnTo>
                  <a:pt x="4113" y="1994"/>
                </a:lnTo>
                <a:lnTo>
                  <a:pt x="4077" y="1924"/>
                </a:lnTo>
                <a:lnTo>
                  <a:pt x="4038" y="1855"/>
                </a:lnTo>
                <a:lnTo>
                  <a:pt x="3996" y="1787"/>
                </a:lnTo>
                <a:lnTo>
                  <a:pt x="3951" y="1723"/>
                </a:lnTo>
                <a:lnTo>
                  <a:pt x="3904" y="1661"/>
                </a:lnTo>
                <a:lnTo>
                  <a:pt x="3853" y="1603"/>
                </a:lnTo>
                <a:lnTo>
                  <a:pt x="3800" y="1545"/>
                </a:lnTo>
                <a:lnTo>
                  <a:pt x="3743" y="1491"/>
                </a:lnTo>
                <a:lnTo>
                  <a:pt x="3683" y="1439"/>
                </a:lnTo>
                <a:lnTo>
                  <a:pt x="3622" y="1391"/>
                </a:lnTo>
                <a:lnTo>
                  <a:pt x="3559" y="1344"/>
                </a:lnTo>
                <a:lnTo>
                  <a:pt x="3494" y="1302"/>
                </a:lnTo>
                <a:lnTo>
                  <a:pt x="3428" y="1262"/>
                </a:lnTo>
                <a:lnTo>
                  <a:pt x="3357" y="1226"/>
                </a:lnTo>
                <a:lnTo>
                  <a:pt x="3286" y="1192"/>
                </a:lnTo>
                <a:lnTo>
                  <a:pt x="3213" y="1162"/>
                </a:lnTo>
                <a:lnTo>
                  <a:pt x="3138" y="1138"/>
                </a:lnTo>
                <a:lnTo>
                  <a:pt x="3061" y="1114"/>
                </a:lnTo>
                <a:lnTo>
                  <a:pt x="2983" y="1096"/>
                </a:lnTo>
                <a:lnTo>
                  <a:pt x="2904" y="1082"/>
                </a:lnTo>
                <a:lnTo>
                  <a:pt x="2823" y="1072"/>
                </a:lnTo>
                <a:lnTo>
                  <a:pt x="2742" y="1066"/>
                </a:lnTo>
                <a:lnTo>
                  <a:pt x="2658" y="1064"/>
                </a:lnTo>
                <a:lnTo>
                  <a:pt x="2577" y="1066"/>
                </a:lnTo>
                <a:lnTo>
                  <a:pt x="2498" y="1072"/>
                </a:lnTo>
                <a:lnTo>
                  <a:pt x="2419" y="1082"/>
                </a:lnTo>
                <a:lnTo>
                  <a:pt x="2343" y="1096"/>
                </a:lnTo>
                <a:lnTo>
                  <a:pt x="2268" y="1114"/>
                </a:lnTo>
                <a:lnTo>
                  <a:pt x="2195" y="1138"/>
                </a:lnTo>
                <a:lnTo>
                  <a:pt x="2124" y="1162"/>
                </a:lnTo>
                <a:lnTo>
                  <a:pt x="2053" y="1192"/>
                </a:lnTo>
                <a:lnTo>
                  <a:pt x="1986" y="1226"/>
                </a:lnTo>
                <a:lnTo>
                  <a:pt x="1921" y="1262"/>
                </a:lnTo>
                <a:lnTo>
                  <a:pt x="1858" y="1302"/>
                </a:lnTo>
                <a:lnTo>
                  <a:pt x="1797" y="1344"/>
                </a:lnTo>
                <a:lnTo>
                  <a:pt x="1738" y="1391"/>
                </a:lnTo>
                <a:lnTo>
                  <a:pt x="1683" y="1439"/>
                </a:lnTo>
                <a:lnTo>
                  <a:pt x="1630" y="1491"/>
                </a:lnTo>
                <a:lnTo>
                  <a:pt x="1577" y="1545"/>
                </a:lnTo>
                <a:lnTo>
                  <a:pt x="1530" y="1603"/>
                </a:lnTo>
                <a:lnTo>
                  <a:pt x="1482" y="1661"/>
                </a:lnTo>
                <a:lnTo>
                  <a:pt x="1439" y="1723"/>
                </a:lnTo>
                <a:lnTo>
                  <a:pt x="1398" y="1787"/>
                </a:lnTo>
                <a:lnTo>
                  <a:pt x="1360" y="1855"/>
                </a:lnTo>
                <a:lnTo>
                  <a:pt x="1325" y="1924"/>
                </a:lnTo>
                <a:lnTo>
                  <a:pt x="1293" y="1994"/>
                </a:lnTo>
                <a:lnTo>
                  <a:pt x="1264" y="2068"/>
                </a:lnTo>
                <a:lnTo>
                  <a:pt x="1238" y="2142"/>
                </a:lnTo>
                <a:lnTo>
                  <a:pt x="1215" y="2218"/>
                </a:lnTo>
                <a:lnTo>
                  <a:pt x="1195" y="2296"/>
                </a:lnTo>
                <a:lnTo>
                  <a:pt x="1179" y="2374"/>
                </a:lnTo>
                <a:lnTo>
                  <a:pt x="1165" y="2455"/>
                </a:lnTo>
                <a:lnTo>
                  <a:pt x="1156" y="2537"/>
                </a:lnTo>
                <a:lnTo>
                  <a:pt x="1150" y="2621"/>
                </a:lnTo>
                <a:lnTo>
                  <a:pt x="1148" y="2705"/>
                </a:lnTo>
                <a:close/>
              </a:path>
            </a:pathLst>
          </a:custGeom>
          <a:solidFill>
            <a:srgbClr val="003257"/>
          </a:soli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78851" name="Text Box 3"/>
          <p:cNvSpPr txBox="1">
            <a:spLocks noChangeArrowheads="1"/>
          </p:cNvSpPr>
          <p:nvPr/>
        </p:nvSpPr>
        <p:spPr bwMode="blackWhite">
          <a:xfrm>
            <a:off x="438150" y="4591050"/>
            <a:ext cx="1500188" cy="10699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r>
              <a:rPr lang="en-US" sz="1600" b="1">
                <a:solidFill>
                  <a:schemeClr val="bg1"/>
                </a:solidFill>
                <a:cs typeface="Arial" charset="0"/>
              </a:rPr>
              <a:t>Hypertension</a:t>
            </a:r>
          </a:p>
          <a:p>
            <a:pPr algn="ctr" eaLnBrk="0" hangingPunct="0"/>
            <a:r>
              <a:rPr lang="en-US" sz="1600" b="1">
                <a:solidFill>
                  <a:schemeClr val="bg1"/>
                </a:solidFill>
                <a:cs typeface="Arial" charset="0"/>
              </a:rPr>
              <a:t>Diabetes</a:t>
            </a:r>
          </a:p>
          <a:p>
            <a:pPr algn="ctr" eaLnBrk="0" hangingPunct="0"/>
            <a:r>
              <a:rPr lang="en-US" sz="1600" b="1">
                <a:solidFill>
                  <a:schemeClr val="bg1"/>
                </a:solidFill>
                <a:cs typeface="Arial" charset="0"/>
              </a:rPr>
              <a:t>Dislipidemia</a:t>
            </a:r>
          </a:p>
          <a:p>
            <a:pPr algn="ctr" eaLnBrk="0" hangingPunct="0"/>
            <a:r>
              <a:rPr lang="en-US" sz="1600" b="1">
                <a:solidFill>
                  <a:schemeClr val="bg1"/>
                </a:solidFill>
                <a:cs typeface="Arial" charset="0"/>
              </a:rPr>
              <a:t>Central Obesity</a:t>
            </a:r>
          </a:p>
        </p:txBody>
      </p:sp>
      <p:sp>
        <p:nvSpPr>
          <p:cNvPr id="78852" name="Text Box 4"/>
          <p:cNvSpPr txBox="1">
            <a:spLocks noChangeArrowheads="1"/>
          </p:cNvSpPr>
          <p:nvPr/>
        </p:nvSpPr>
        <p:spPr bwMode="blackWhite">
          <a:xfrm>
            <a:off x="600075" y="3619500"/>
            <a:ext cx="1939925" cy="581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r>
              <a:rPr lang="en-US" sz="1600" b="1">
                <a:solidFill>
                  <a:schemeClr val="bg1"/>
                </a:solidFill>
                <a:cs typeface="Arial" charset="0"/>
              </a:rPr>
              <a:t>Arteriosclerosis</a:t>
            </a:r>
          </a:p>
          <a:p>
            <a:pPr algn="ctr" eaLnBrk="0" hangingPunct="0"/>
            <a:r>
              <a:rPr lang="en-US" sz="1600" b="1">
                <a:solidFill>
                  <a:schemeClr val="bg1"/>
                </a:solidFill>
                <a:cs typeface="Arial" charset="0"/>
              </a:rPr>
              <a:t>Vascular remodeling</a:t>
            </a:r>
          </a:p>
        </p:txBody>
      </p:sp>
      <p:sp>
        <p:nvSpPr>
          <p:cNvPr id="78853" name="Text Box 5"/>
          <p:cNvSpPr txBox="1">
            <a:spLocks noChangeArrowheads="1"/>
          </p:cNvSpPr>
          <p:nvPr/>
        </p:nvSpPr>
        <p:spPr bwMode="blackWhite">
          <a:xfrm>
            <a:off x="1649413" y="2133600"/>
            <a:ext cx="1671637" cy="10699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r>
              <a:rPr lang="en-US" sz="1600" b="1">
                <a:solidFill>
                  <a:schemeClr val="bg1"/>
                </a:solidFill>
                <a:cs typeface="Arial" charset="0"/>
              </a:rPr>
              <a:t>LVH</a:t>
            </a:r>
          </a:p>
          <a:p>
            <a:pPr algn="ctr" eaLnBrk="0" hangingPunct="0"/>
            <a:r>
              <a:rPr lang="en-US" sz="1600" b="1">
                <a:solidFill>
                  <a:schemeClr val="bg1"/>
                </a:solidFill>
                <a:cs typeface="Arial" charset="0"/>
              </a:rPr>
              <a:t>&gt; IM thickness</a:t>
            </a:r>
          </a:p>
          <a:p>
            <a:pPr algn="ctr" eaLnBrk="0" hangingPunct="0"/>
            <a:r>
              <a:rPr lang="en-US" sz="1600" b="1">
                <a:solidFill>
                  <a:schemeClr val="bg1"/>
                </a:solidFill>
                <a:cs typeface="Arial" charset="0"/>
              </a:rPr>
              <a:t>Lacunar infarcts</a:t>
            </a:r>
          </a:p>
          <a:p>
            <a:pPr algn="ctr" eaLnBrk="0" hangingPunct="0"/>
            <a:r>
              <a:rPr lang="en-US" sz="1600" b="1">
                <a:solidFill>
                  <a:schemeClr val="bg1"/>
                </a:solidFill>
                <a:cs typeface="Arial" charset="0"/>
              </a:rPr>
              <a:t>Microalbuminuria</a:t>
            </a:r>
          </a:p>
        </p:txBody>
      </p:sp>
      <p:sp>
        <p:nvSpPr>
          <p:cNvPr id="78854" name="Text Box 6"/>
          <p:cNvSpPr txBox="1">
            <a:spLocks noChangeArrowheads="1"/>
          </p:cNvSpPr>
          <p:nvPr/>
        </p:nvSpPr>
        <p:spPr bwMode="blackWhite">
          <a:xfrm>
            <a:off x="3313113" y="1597025"/>
            <a:ext cx="2492375" cy="1314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r>
              <a:rPr lang="en-US" sz="1600" b="1">
                <a:solidFill>
                  <a:schemeClr val="bg1"/>
                </a:solidFill>
                <a:cs typeface="Arial" charset="0"/>
              </a:rPr>
              <a:t>MI, Angina</a:t>
            </a:r>
          </a:p>
          <a:p>
            <a:pPr algn="ctr" eaLnBrk="0" hangingPunct="0"/>
            <a:r>
              <a:rPr lang="en-US" sz="1600" b="1">
                <a:solidFill>
                  <a:schemeClr val="bg1"/>
                </a:solidFill>
                <a:cs typeface="Arial" charset="0"/>
              </a:rPr>
              <a:t>Stroke</a:t>
            </a:r>
          </a:p>
          <a:p>
            <a:pPr algn="ctr" eaLnBrk="0" hangingPunct="0"/>
            <a:r>
              <a:rPr lang="en-US" sz="1600" b="1">
                <a:solidFill>
                  <a:schemeClr val="bg1"/>
                </a:solidFill>
                <a:cs typeface="Arial" charset="0"/>
              </a:rPr>
              <a:t>Congestive Cardiac Failure</a:t>
            </a:r>
          </a:p>
          <a:p>
            <a:pPr algn="ctr" eaLnBrk="0" hangingPunct="0"/>
            <a:r>
              <a:rPr lang="en-US" sz="1600" b="1">
                <a:solidFill>
                  <a:schemeClr val="bg1"/>
                </a:solidFill>
                <a:cs typeface="Arial" charset="0"/>
              </a:rPr>
              <a:t>Renal Failure</a:t>
            </a:r>
          </a:p>
          <a:p>
            <a:pPr algn="ctr" eaLnBrk="0" hangingPunct="0"/>
            <a:r>
              <a:rPr lang="en-US" sz="1600" b="1">
                <a:solidFill>
                  <a:schemeClr val="bg1"/>
                </a:solidFill>
                <a:cs typeface="Arial" charset="0"/>
              </a:rPr>
              <a:t>Periferal Artery Disease</a:t>
            </a:r>
          </a:p>
        </p:txBody>
      </p:sp>
      <p:sp>
        <p:nvSpPr>
          <p:cNvPr id="78855" name="Text Box 7"/>
          <p:cNvSpPr txBox="1">
            <a:spLocks noChangeArrowheads="1"/>
          </p:cNvSpPr>
          <p:nvPr/>
        </p:nvSpPr>
        <p:spPr bwMode="blackWhite">
          <a:xfrm>
            <a:off x="6199188" y="2362200"/>
            <a:ext cx="957262" cy="825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r>
              <a:rPr lang="en-US" sz="1600" b="1">
                <a:solidFill>
                  <a:schemeClr val="bg1"/>
                </a:solidFill>
                <a:cs typeface="Arial" charset="0"/>
              </a:rPr>
              <a:t>Non-fatal</a:t>
            </a:r>
          </a:p>
          <a:p>
            <a:pPr algn="ctr" eaLnBrk="0" hangingPunct="0"/>
            <a:r>
              <a:rPr lang="en-US" sz="1600" b="1">
                <a:solidFill>
                  <a:schemeClr val="bg1"/>
                </a:solidFill>
                <a:cs typeface="Arial" charset="0"/>
              </a:rPr>
              <a:t>recurrent</a:t>
            </a:r>
          </a:p>
          <a:p>
            <a:pPr algn="ctr" eaLnBrk="0" hangingPunct="0"/>
            <a:r>
              <a:rPr lang="en-US" sz="1600" b="1">
                <a:solidFill>
                  <a:schemeClr val="bg1"/>
                </a:solidFill>
                <a:cs typeface="Arial" charset="0"/>
              </a:rPr>
              <a:t>events  </a:t>
            </a:r>
          </a:p>
        </p:txBody>
      </p:sp>
      <p:sp>
        <p:nvSpPr>
          <p:cNvPr id="78856" name="Text Box 8"/>
          <p:cNvSpPr txBox="1">
            <a:spLocks noChangeArrowheads="1"/>
          </p:cNvSpPr>
          <p:nvPr/>
        </p:nvSpPr>
        <p:spPr bwMode="blackWhite">
          <a:xfrm>
            <a:off x="6840538" y="3975100"/>
            <a:ext cx="1693862" cy="825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r>
              <a:rPr lang="en-US" sz="1600" b="1">
                <a:solidFill>
                  <a:schemeClr val="bg1"/>
                </a:solidFill>
                <a:cs typeface="Arial" charset="0"/>
              </a:rPr>
              <a:t>CRF</a:t>
            </a:r>
          </a:p>
          <a:p>
            <a:pPr algn="ctr" eaLnBrk="0" hangingPunct="0"/>
            <a:r>
              <a:rPr lang="en-US" sz="1600" b="1">
                <a:solidFill>
                  <a:schemeClr val="bg1"/>
                </a:solidFill>
                <a:cs typeface="Arial" charset="0"/>
              </a:rPr>
              <a:t>Dialysis</a:t>
            </a:r>
          </a:p>
          <a:p>
            <a:pPr algn="ctr" eaLnBrk="0" hangingPunct="0"/>
            <a:r>
              <a:rPr lang="en-US" sz="1600" b="1">
                <a:solidFill>
                  <a:schemeClr val="bg1"/>
                </a:solidFill>
                <a:cs typeface="Arial" charset="0"/>
              </a:rPr>
              <a:t>Dementia</a:t>
            </a:r>
          </a:p>
        </p:txBody>
      </p:sp>
      <p:sp>
        <p:nvSpPr>
          <p:cNvPr id="78857" name="AutoShape 9"/>
          <p:cNvSpPr>
            <a:spLocks noChangeArrowheads="1"/>
          </p:cNvSpPr>
          <p:nvPr/>
        </p:nvSpPr>
        <p:spPr bwMode="blackWhite">
          <a:xfrm rot="1526279">
            <a:off x="1354138" y="4184650"/>
            <a:ext cx="88900" cy="463550"/>
          </a:xfrm>
          <a:prstGeom prst="upArrow">
            <a:avLst>
              <a:gd name="adj1" fmla="val 50000"/>
              <a:gd name="adj2" fmla="val 130357"/>
            </a:avLst>
          </a:prstGeom>
          <a:solidFill>
            <a:srgbClr val="FFFFFF"/>
          </a:solidFill>
          <a:ln>
            <a:noFill/>
          </a:ln>
          <a:effectLst/>
          <a:extLst>
            <a:ext uri="{91240B29-F687-4f45-9708-019B960494DF}">
              <a14:hiddenLine xmlns="" xmlns:a14="http://schemas.microsoft.com/office/drawing/2010/main" w="12700">
                <a:solidFill>
                  <a:srgbClr val="FFFF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78858" name="AutoShape 10"/>
          <p:cNvSpPr>
            <a:spLocks noChangeArrowheads="1"/>
          </p:cNvSpPr>
          <p:nvPr/>
        </p:nvSpPr>
        <p:spPr bwMode="blackWhite">
          <a:xfrm rot="2463062">
            <a:off x="1925638" y="3219450"/>
            <a:ext cx="88900" cy="463550"/>
          </a:xfrm>
          <a:prstGeom prst="upArrow">
            <a:avLst>
              <a:gd name="adj1" fmla="val 50000"/>
              <a:gd name="adj2" fmla="val 130357"/>
            </a:avLst>
          </a:prstGeom>
          <a:solidFill>
            <a:srgbClr val="FFFFFF"/>
          </a:solidFill>
          <a:ln>
            <a:noFill/>
          </a:ln>
          <a:effectLst/>
          <a:extLst>
            <a:ext uri="{91240B29-F687-4f45-9708-019B960494DF}">
              <a14:hiddenLine xmlns="" xmlns:a14="http://schemas.microsoft.com/office/drawing/2010/main" w="12700">
                <a:solidFill>
                  <a:srgbClr val="FFFF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78859" name="AutoShape 11"/>
          <p:cNvSpPr>
            <a:spLocks noChangeArrowheads="1"/>
          </p:cNvSpPr>
          <p:nvPr/>
        </p:nvSpPr>
        <p:spPr bwMode="blackWhite">
          <a:xfrm rot="3407785">
            <a:off x="3271044" y="1985169"/>
            <a:ext cx="103188" cy="400050"/>
          </a:xfrm>
          <a:prstGeom prst="upArrow">
            <a:avLst>
              <a:gd name="adj1" fmla="val 50000"/>
              <a:gd name="adj2" fmla="val 96923"/>
            </a:avLst>
          </a:prstGeom>
          <a:solidFill>
            <a:srgbClr val="FFFF00"/>
          </a:solidFill>
          <a:ln>
            <a:noFill/>
          </a:ln>
          <a:effectLst/>
          <a:extLst>
            <a:ext uri="{91240B29-F687-4f45-9708-019B960494DF}">
              <a14:hiddenLine xmlns="" xmlns:a14="http://schemas.microsoft.com/office/drawing/2010/main" w="12700">
                <a:solidFill>
                  <a:srgbClr val="FFFF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78860" name="AutoShape 12"/>
          <p:cNvSpPr>
            <a:spLocks noChangeArrowheads="1"/>
          </p:cNvSpPr>
          <p:nvPr/>
        </p:nvSpPr>
        <p:spPr bwMode="blackWhite">
          <a:xfrm rot="6934610">
            <a:off x="5838031" y="2110582"/>
            <a:ext cx="103187" cy="400050"/>
          </a:xfrm>
          <a:prstGeom prst="upArrow">
            <a:avLst>
              <a:gd name="adj1" fmla="val 50000"/>
              <a:gd name="adj2" fmla="val 96924"/>
            </a:avLst>
          </a:prstGeom>
          <a:solidFill>
            <a:srgbClr val="FFFF00"/>
          </a:solidFill>
          <a:ln>
            <a:noFill/>
          </a:ln>
          <a:effectLst/>
          <a:extLst>
            <a:ext uri="{91240B29-F687-4f45-9708-019B960494DF}">
              <a14:hiddenLine xmlns="" xmlns:a14="http://schemas.microsoft.com/office/drawing/2010/main" w="12700">
                <a:solidFill>
                  <a:srgbClr val="FFFF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78861" name="AutoShape 13"/>
          <p:cNvSpPr>
            <a:spLocks noChangeArrowheads="1"/>
          </p:cNvSpPr>
          <p:nvPr/>
        </p:nvSpPr>
        <p:spPr bwMode="blackWhite">
          <a:xfrm rot="8817577">
            <a:off x="7294563" y="3346450"/>
            <a:ext cx="88900" cy="463550"/>
          </a:xfrm>
          <a:prstGeom prst="upArrow">
            <a:avLst>
              <a:gd name="adj1" fmla="val 50000"/>
              <a:gd name="adj2" fmla="val 130357"/>
            </a:avLst>
          </a:prstGeom>
          <a:solidFill>
            <a:srgbClr val="FFFFFF"/>
          </a:solidFill>
          <a:ln>
            <a:noFill/>
          </a:ln>
          <a:effectLst/>
          <a:extLst>
            <a:ext uri="{91240B29-F687-4f45-9708-019B960494DF}">
              <a14:hiddenLine xmlns="" xmlns:a14="http://schemas.microsoft.com/office/drawing/2010/main" w="12700">
                <a:solidFill>
                  <a:srgbClr val="FFFF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78862" name="AutoShape 14"/>
          <p:cNvSpPr>
            <a:spLocks noChangeArrowheads="1"/>
          </p:cNvSpPr>
          <p:nvPr/>
        </p:nvSpPr>
        <p:spPr bwMode="blackWhite">
          <a:xfrm rot="9619434">
            <a:off x="7904163" y="4872038"/>
            <a:ext cx="88900" cy="461962"/>
          </a:xfrm>
          <a:prstGeom prst="upArrow">
            <a:avLst>
              <a:gd name="adj1" fmla="val 50000"/>
              <a:gd name="adj2" fmla="val 129911"/>
            </a:avLst>
          </a:prstGeom>
          <a:solidFill>
            <a:srgbClr val="FFFFFF"/>
          </a:solidFill>
          <a:ln>
            <a:noFill/>
          </a:ln>
          <a:effectLst/>
          <a:extLst>
            <a:ext uri="{91240B29-F687-4f45-9708-019B960494DF}">
              <a14:hiddenLine xmlns="" xmlns:a14="http://schemas.microsoft.com/office/drawing/2010/main" w="12700">
                <a:solidFill>
                  <a:srgbClr val="FFFF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pSp>
        <p:nvGrpSpPr>
          <p:cNvPr id="78863" name="Group 15"/>
          <p:cNvGrpSpPr>
            <a:grpSpLocks/>
          </p:cNvGrpSpPr>
          <p:nvPr/>
        </p:nvGrpSpPr>
        <p:grpSpPr bwMode="auto">
          <a:xfrm>
            <a:off x="2770188" y="4572000"/>
            <a:ext cx="3394075" cy="977900"/>
            <a:chOff x="1963" y="3176"/>
            <a:chExt cx="2405" cy="616"/>
          </a:xfrm>
        </p:grpSpPr>
        <p:sp>
          <p:nvSpPr>
            <p:cNvPr id="78864" name="Oval 16"/>
            <p:cNvSpPr>
              <a:spLocks noChangeArrowheads="1"/>
            </p:cNvSpPr>
            <p:nvPr/>
          </p:nvSpPr>
          <p:spPr bwMode="auto">
            <a:xfrm>
              <a:off x="1963" y="3176"/>
              <a:ext cx="2405" cy="616"/>
            </a:xfrm>
            <a:prstGeom prst="ellipse">
              <a:avLst/>
            </a:prstGeom>
            <a:solidFill>
              <a:srgbClr val="39698B"/>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8865" name="Text Box 17"/>
            <p:cNvSpPr txBox="1">
              <a:spLocks noChangeArrowheads="1"/>
            </p:cNvSpPr>
            <p:nvPr/>
          </p:nvSpPr>
          <p:spPr bwMode="auto">
            <a:xfrm>
              <a:off x="2086" y="3312"/>
              <a:ext cx="2172" cy="404"/>
            </a:xfrm>
            <a:prstGeom prst="rect">
              <a:avLst/>
            </a:prstGeom>
            <a:noFill/>
            <a:ln>
              <a:noFill/>
            </a:ln>
            <a:effectLst/>
            <a:extLst>
              <a:ext uri="{909E8E84-426E-40dd-AFC4-6F175D3DCCD1}">
                <a14:hiddenFill xmlns="" xmlns:a14="http://schemas.microsoft.com/office/drawing/2010/main">
                  <a:solidFill>
                    <a:srgbClr val="39698B"/>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0" hangingPunct="0">
                <a:spcBef>
                  <a:spcPct val="50000"/>
                </a:spcBef>
              </a:pPr>
              <a:r>
                <a:rPr lang="en-US" b="1">
                  <a:solidFill>
                    <a:schemeClr val="bg1"/>
                  </a:solidFill>
                  <a:cs typeface="Arial" charset="0"/>
                </a:rPr>
                <a:t>Treatment of Cardiovascular Risk Factors</a:t>
              </a:r>
            </a:p>
          </p:txBody>
        </p:sp>
      </p:grpSp>
      <p:sp>
        <p:nvSpPr>
          <p:cNvPr id="78866" name="Oval 18"/>
          <p:cNvSpPr>
            <a:spLocks noChangeArrowheads="1"/>
          </p:cNvSpPr>
          <p:nvPr/>
        </p:nvSpPr>
        <p:spPr bwMode="auto">
          <a:xfrm>
            <a:off x="5859463" y="1066800"/>
            <a:ext cx="3182937" cy="749300"/>
          </a:xfrm>
          <a:prstGeom prst="ellipse">
            <a:avLst/>
          </a:prstGeom>
          <a:solidFill>
            <a:srgbClr val="39698B"/>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8867" name="Oval 19"/>
          <p:cNvSpPr>
            <a:spLocks noChangeArrowheads="1"/>
          </p:cNvSpPr>
          <p:nvPr/>
        </p:nvSpPr>
        <p:spPr bwMode="auto">
          <a:xfrm>
            <a:off x="68263" y="1066800"/>
            <a:ext cx="3182937" cy="749300"/>
          </a:xfrm>
          <a:prstGeom prst="ellipse">
            <a:avLst/>
          </a:prstGeom>
          <a:solidFill>
            <a:srgbClr val="39698B"/>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8868" name="AutoShape 20"/>
          <p:cNvSpPr>
            <a:spLocks noChangeArrowheads="1"/>
          </p:cNvSpPr>
          <p:nvPr/>
        </p:nvSpPr>
        <p:spPr bwMode="auto">
          <a:xfrm>
            <a:off x="3860800" y="3341688"/>
            <a:ext cx="1230313" cy="671512"/>
          </a:xfrm>
          <a:prstGeom prst="upArrow">
            <a:avLst>
              <a:gd name="adj1" fmla="val 50000"/>
              <a:gd name="adj2" fmla="val 25000"/>
            </a:avLst>
          </a:prstGeom>
          <a:solidFill>
            <a:srgbClr val="EC008C"/>
          </a:solidFill>
          <a:ln>
            <a:noFill/>
          </a:ln>
          <a:effectLst/>
          <a:extLst>
            <a:ext uri="{91240B29-F687-4f45-9708-019B960494DF}">
              <a14:hiddenLine xmlns="" xmlns:a14="http://schemas.microsoft.com/office/drawing/2010/main" w="28575">
                <a:solidFill>
                  <a:schemeClr val="bg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8869" name="AutoShape 21"/>
          <p:cNvSpPr>
            <a:spLocks noChangeArrowheads="1"/>
          </p:cNvSpPr>
          <p:nvPr/>
        </p:nvSpPr>
        <p:spPr bwMode="auto">
          <a:xfrm rot="-2187135">
            <a:off x="1625600" y="1296988"/>
            <a:ext cx="1119188" cy="582612"/>
          </a:xfrm>
          <a:prstGeom prst="downArrow">
            <a:avLst>
              <a:gd name="adj1" fmla="val 50000"/>
              <a:gd name="adj2" fmla="val 25000"/>
            </a:avLst>
          </a:prstGeom>
          <a:solidFill>
            <a:srgbClr val="EC008C"/>
          </a:solidFill>
          <a:ln>
            <a:noFill/>
          </a:ln>
          <a:effectLst/>
          <a:extLst>
            <a:ext uri="{91240B29-F687-4f45-9708-019B960494DF}">
              <a14:hiddenLine xmlns="" xmlns:a14="http://schemas.microsoft.com/office/drawing/2010/main" w="28575">
                <a:solidFill>
                  <a:schemeClr val="bg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8870" name="AutoShape 22"/>
          <p:cNvSpPr>
            <a:spLocks noChangeArrowheads="1"/>
          </p:cNvSpPr>
          <p:nvPr/>
        </p:nvSpPr>
        <p:spPr bwMode="auto">
          <a:xfrm rot="-18801735">
            <a:off x="6331744" y="1293019"/>
            <a:ext cx="1195388" cy="590550"/>
          </a:xfrm>
          <a:prstGeom prst="downArrow">
            <a:avLst>
              <a:gd name="adj1" fmla="val 50000"/>
              <a:gd name="adj2" fmla="val 25000"/>
            </a:avLst>
          </a:prstGeom>
          <a:solidFill>
            <a:srgbClr val="EC008C"/>
          </a:solidFill>
          <a:ln>
            <a:noFill/>
          </a:ln>
          <a:effectLst/>
          <a:extLst>
            <a:ext uri="{91240B29-F687-4f45-9708-019B960494DF}">
              <a14:hiddenLine xmlns="" xmlns:a14="http://schemas.microsoft.com/office/drawing/2010/main" w="28575">
                <a:solidFill>
                  <a:schemeClr val="bg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8871" name="Rectangle 23"/>
          <p:cNvSpPr>
            <a:spLocks noChangeArrowheads="1"/>
          </p:cNvSpPr>
          <p:nvPr/>
        </p:nvSpPr>
        <p:spPr bwMode="auto">
          <a:xfrm>
            <a:off x="203200" y="5775325"/>
            <a:ext cx="1828800" cy="533400"/>
          </a:xfrm>
          <a:prstGeom prst="rect">
            <a:avLst/>
          </a:prstGeom>
          <a:solidFill>
            <a:srgbClr val="993300"/>
          </a:solidFill>
          <a:ln>
            <a:noFill/>
          </a:ln>
          <a:effectLst/>
          <a:extLst>
            <a:ext uri="{91240B29-F687-4f45-9708-019B960494DF}">
              <a14:hiddenLine xmlns="" xmlns:a14="http://schemas.microsoft.com/office/drawing/2010/main" w="28575">
                <a:solidFill>
                  <a:srgbClr val="33CC33"/>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8872" name="Rectangle 24"/>
          <p:cNvSpPr>
            <a:spLocks noChangeArrowheads="1"/>
          </p:cNvSpPr>
          <p:nvPr/>
        </p:nvSpPr>
        <p:spPr bwMode="auto">
          <a:xfrm>
            <a:off x="623888" y="5740400"/>
            <a:ext cx="947737" cy="5810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33CC33"/>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r>
              <a:rPr lang="en-US" sz="1600" b="1">
                <a:solidFill>
                  <a:schemeClr val="bg1"/>
                </a:solidFill>
                <a:cs typeface="Arial" charset="0"/>
              </a:rPr>
              <a:t>Genes</a:t>
            </a:r>
          </a:p>
          <a:p>
            <a:pPr algn="ctr" eaLnBrk="0" hangingPunct="0"/>
            <a:r>
              <a:rPr lang="en-US" sz="1600" b="1">
                <a:solidFill>
                  <a:schemeClr val="bg1"/>
                </a:solidFill>
                <a:cs typeface="Arial" charset="0"/>
              </a:rPr>
              <a:t>Life style</a:t>
            </a:r>
          </a:p>
        </p:txBody>
      </p:sp>
      <p:sp>
        <p:nvSpPr>
          <p:cNvPr id="78873" name="Rectangle 25"/>
          <p:cNvSpPr>
            <a:spLocks noChangeArrowheads="1"/>
          </p:cNvSpPr>
          <p:nvPr/>
        </p:nvSpPr>
        <p:spPr bwMode="auto">
          <a:xfrm>
            <a:off x="44450" y="6302375"/>
            <a:ext cx="165100"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endParaRPr lang="fr-FR" sz="1000" b="1">
              <a:cs typeface="Arial" charset="0"/>
            </a:endParaRPr>
          </a:p>
        </p:txBody>
      </p:sp>
      <p:sp>
        <p:nvSpPr>
          <p:cNvPr id="78874" name="Rectangle 26"/>
          <p:cNvSpPr>
            <a:spLocks noChangeArrowheads="1"/>
          </p:cNvSpPr>
          <p:nvPr/>
        </p:nvSpPr>
        <p:spPr bwMode="auto">
          <a:xfrm>
            <a:off x="6988175" y="5778500"/>
            <a:ext cx="1884363" cy="533400"/>
          </a:xfrm>
          <a:prstGeom prst="rect">
            <a:avLst/>
          </a:prstGeom>
          <a:solidFill>
            <a:srgbClr val="993300"/>
          </a:solidFill>
          <a:ln>
            <a:noFill/>
          </a:ln>
          <a:effectLst/>
          <a:extLst>
            <a:ext uri="{91240B29-F687-4f45-9708-019B960494DF}">
              <a14:hiddenLine xmlns="" xmlns:a14="http://schemas.microsoft.com/office/drawing/2010/main" w="28575">
                <a:solidFill>
                  <a:srgbClr val="33CC33"/>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8875" name="Text Box 27"/>
          <p:cNvSpPr txBox="1">
            <a:spLocks noChangeArrowheads="1"/>
          </p:cNvSpPr>
          <p:nvPr/>
        </p:nvSpPr>
        <p:spPr bwMode="blackWhite">
          <a:xfrm>
            <a:off x="7621588" y="5861050"/>
            <a:ext cx="665162"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r>
              <a:rPr lang="en-US" sz="1600" b="1">
                <a:solidFill>
                  <a:schemeClr val="bg1"/>
                </a:solidFill>
                <a:cs typeface="Arial" charset="0"/>
              </a:rPr>
              <a:t>Death</a:t>
            </a:r>
          </a:p>
        </p:txBody>
      </p:sp>
      <p:sp>
        <p:nvSpPr>
          <p:cNvPr id="78876" name="AutoShape 28"/>
          <p:cNvSpPr>
            <a:spLocks noChangeArrowheads="1"/>
          </p:cNvSpPr>
          <p:nvPr/>
        </p:nvSpPr>
        <p:spPr bwMode="auto">
          <a:xfrm rot="-19427858">
            <a:off x="5486400" y="3098800"/>
            <a:ext cx="914400" cy="228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FF"/>
          </a:solidFill>
          <a:ln>
            <a:noFill/>
          </a:ln>
          <a:effectLst/>
          <a:extLst>
            <a:ext uri="{91240B29-F687-4f45-9708-019B960494DF}">
              <a14:hiddenLine xmlns="" xmlns:a14="http://schemas.microsoft.com/office/drawing/2010/main" w="28575">
                <a:solidFill>
                  <a:srgbClr val="33CC33"/>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8877" name="AutoShape 29"/>
          <p:cNvSpPr>
            <a:spLocks noChangeArrowheads="1"/>
          </p:cNvSpPr>
          <p:nvPr/>
        </p:nvSpPr>
        <p:spPr bwMode="auto">
          <a:xfrm rot="-18506829">
            <a:off x="6157913" y="3956050"/>
            <a:ext cx="1028700" cy="2032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FF"/>
          </a:solidFill>
          <a:ln>
            <a:noFill/>
          </a:ln>
          <a:effectLst/>
          <a:extLst>
            <a:ext uri="{91240B29-F687-4f45-9708-019B960494DF}">
              <a14:hiddenLine xmlns="" xmlns:a14="http://schemas.microsoft.com/office/drawing/2010/main" w="28575">
                <a:solidFill>
                  <a:srgbClr val="33CC33"/>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8878" name="AutoShape 30"/>
          <p:cNvSpPr>
            <a:spLocks noChangeArrowheads="1"/>
          </p:cNvSpPr>
          <p:nvPr/>
        </p:nvSpPr>
        <p:spPr bwMode="auto">
          <a:xfrm rot="-17454675">
            <a:off x="6630988" y="5022850"/>
            <a:ext cx="1028700" cy="2032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FF"/>
          </a:solidFill>
          <a:ln>
            <a:noFill/>
          </a:ln>
          <a:effectLst/>
          <a:extLst>
            <a:ext uri="{91240B29-F687-4f45-9708-019B960494DF}">
              <a14:hiddenLine xmlns="" xmlns:a14="http://schemas.microsoft.com/office/drawing/2010/main" w="28575">
                <a:solidFill>
                  <a:srgbClr val="33CC33"/>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78879" name="Group 31"/>
          <p:cNvGrpSpPr>
            <a:grpSpLocks/>
          </p:cNvGrpSpPr>
          <p:nvPr/>
        </p:nvGrpSpPr>
        <p:grpSpPr bwMode="auto">
          <a:xfrm>
            <a:off x="2924175" y="5689600"/>
            <a:ext cx="3063875" cy="711200"/>
            <a:chOff x="1995" y="3584"/>
            <a:chExt cx="2172" cy="448"/>
          </a:xfrm>
        </p:grpSpPr>
        <p:sp>
          <p:nvSpPr>
            <p:cNvPr id="78880" name="Oval 32"/>
            <p:cNvSpPr>
              <a:spLocks noChangeArrowheads="1"/>
            </p:cNvSpPr>
            <p:nvPr/>
          </p:nvSpPr>
          <p:spPr bwMode="auto">
            <a:xfrm>
              <a:off x="2144" y="3584"/>
              <a:ext cx="1872" cy="448"/>
            </a:xfrm>
            <a:prstGeom prst="ellipse">
              <a:avLst/>
            </a:prstGeom>
            <a:solidFill>
              <a:srgbClr val="39698B"/>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8881" name="Text Box 33"/>
            <p:cNvSpPr txBox="1">
              <a:spLocks noChangeArrowheads="1"/>
            </p:cNvSpPr>
            <p:nvPr/>
          </p:nvSpPr>
          <p:spPr bwMode="auto">
            <a:xfrm>
              <a:off x="1995" y="3686"/>
              <a:ext cx="2172" cy="231"/>
            </a:xfrm>
            <a:prstGeom prst="rect">
              <a:avLst/>
            </a:prstGeom>
            <a:noFill/>
            <a:ln>
              <a:noFill/>
            </a:ln>
            <a:effectLst/>
            <a:extLst>
              <a:ext uri="{909E8E84-426E-40dd-AFC4-6F175D3DCCD1}">
                <a14:hiddenFill xmlns="" xmlns:a14="http://schemas.microsoft.com/office/drawing/2010/main">
                  <a:solidFill>
                    <a:srgbClr val="39698B"/>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0" hangingPunct="0">
                <a:spcBef>
                  <a:spcPct val="50000"/>
                </a:spcBef>
              </a:pPr>
              <a:r>
                <a:rPr lang="en-US" b="1">
                  <a:solidFill>
                    <a:schemeClr val="bg1"/>
                  </a:solidFill>
                  <a:cs typeface="Arial" charset="0"/>
                </a:rPr>
                <a:t>Life Style Changes</a:t>
              </a:r>
            </a:p>
          </p:txBody>
        </p:sp>
      </p:grpSp>
      <p:grpSp>
        <p:nvGrpSpPr>
          <p:cNvPr id="78883" name="Group 35"/>
          <p:cNvGrpSpPr>
            <a:grpSpLocks/>
          </p:cNvGrpSpPr>
          <p:nvPr/>
        </p:nvGrpSpPr>
        <p:grpSpPr bwMode="auto">
          <a:xfrm>
            <a:off x="2405063" y="1557338"/>
            <a:ext cx="4248150" cy="1435100"/>
            <a:chOff x="1704" y="981"/>
            <a:chExt cx="3011" cy="904"/>
          </a:xfrm>
        </p:grpSpPr>
        <p:sp>
          <p:nvSpPr>
            <p:cNvPr id="78884" name="Oval 36"/>
            <p:cNvSpPr>
              <a:spLocks noChangeArrowheads="1"/>
            </p:cNvSpPr>
            <p:nvPr/>
          </p:nvSpPr>
          <p:spPr bwMode="auto">
            <a:xfrm>
              <a:off x="1704" y="981"/>
              <a:ext cx="3011" cy="904"/>
            </a:xfrm>
            <a:prstGeom prst="ellipse">
              <a:avLst/>
            </a:prstGeom>
            <a:solidFill>
              <a:srgbClr val="EC008C"/>
            </a:solidFill>
            <a:ln>
              <a:noFill/>
            </a:ln>
            <a:effectLst/>
            <a:extLst>
              <a:ext uri="{91240B29-F687-4f45-9708-019B960494DF}">
                <a14:hiddenLine xmlns="" xmlns:a14="http://schemas.microsoft.com/office/drawing/2010/main" w="28575">
                  <a:solidFill>
                    <a:schemeClr val="bg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8885" name="Text Box 37"/>
            <p:cNvSpPr txBox="1">
              <a:spLocks noChangeArrowheads="1"/>
            </p:cNvSpPr>
            <p:nvPr/>
          </p:nvSpPr>
          <p:spPr bwMode="auto">
            <a:xfrm>
              <a:off x="1884" y="1175"/>
              <a:ext cx="2720" cy="518"/>
            </a:xfrm>
            <a:prstGeom prst="rect">
              <a:avLst/>
            </a:prstGeom>
            <a:noFill/>
            <a:ln>
              <a:noFill/>
            </a:ln>
            <a:effectLst/>
            <a:extLst>
              <a:ext uri="{909E8E84-426E-40dd-AFC4-6F175D3DCCD1}">
                <a14:hiddenFill xmlns="" xmlns:a14="http://schemas.microsoft.com/office/drawing/2010/main">
                  <a:solidFill>
                    <a:srgbClr val="FF0000"/>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0" hangingPunct="0">
                <a:spcBef>
                  <a:spcPct val="50000"/>
                </a:spcBef>
              </a:pPr>
              <a:r>
                <a:rPr lang="en-US" sz="2400">
                  <a:solidFill>
                    <a:schemeClr val="bg1"/>
                  </a:solidFill>
                  <a:cs typeface="Arial" charset="0"/>
                </a:rPr>
                <a:t>To Interrupt Vascular Disease Progression</a:t>
              </a:r>
            </a:p>
          </p:txBody>
        </p:sp>
      </p:grpSp>
      <p:sp>
        <p:nvSpPr>
          <p:cNvPr id="78886" name="Text Box 38"/>
          <p:cNvSpPr txBox="1">
            <a:spLocks noChangeArrowheads="1"/>
          </p:cNvSpPr>
          <p:nvPr/>
        </p:nvSpPr>
        <p:spPr bwMode="auto">
          <a:xfrm>
            <a:off x="5949950" y="1246188"/>
            <a:ext cx="3063875" cy="366712"/>
          </a:xfrm>
          <a:prstGeom prst="rect">
            <a:avLst/>
          </a:prstGeom>
          <a:noFill/>
          <a:ln>
            <a:noFill/>
          </a:ln>
          <a:effectLst/>
          <a:extLst>
            <a:ext uri="{909E8E84-426E-40dd-AFC4-6F175D3DCCD1}">
              <a14:hiddenFill xmlns="" xmlns:a14="http://schemas.microsoft.com/office/drawing/2010/main">
                <a:solidFill>
                  <a:srgbClr val="39698B"/>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0" hangingPunct="0">
              <a:spcBef>
                <a:spcPct val="50000"/>
              </a:spcBef>
            </a:pPr>
            <a:r>
              <a:rPr lang="en-US" b="1">
                <a:solidFill>
                  <a:schemeClr val="bg1"/>
                </a:solidFill>
                <a:cs typeface="Arial" charset="0"/>
              </a:rPr>
              <a:t>Treatment of Clinical Events </a:t>
            </a:r>
          </a:p>
        </p:txBody>
      </p:sp>
      <p:sp>
        <p:nvSpPr>
          <p:cNvPr id="78887" name="Text Box 39"/>
          <p:cNvSpPr txBox="1">
            <a:spLocks noChangeArrowheads="1"/>
          </p:cNvSpPr>
          <p:nvPr/>
        </p:nvSpPr>
        <p:spPr bwMode="auto">
          <a:xfrm>
            <a:off x="134938" y="1284288"/>
            <a:ext cx="3065462" cy="366712"/>
          </a:xfrm>
          <a:prstGeom prst="rect">
            <a:avLst/>
          </a:prstGeom>
          <a:noFill/>
          <a:ln>
            <a:noFill/>
          </a:ln>
          <a:effectLst/>
          <a:extLst>
            <a:ext uri="{909E8E84-426E-40dd-AFC4-6F175D3DCCD1}">
              <a14:hiddenFill xmlns="" xmlns:a14="http://schemas.microsoft.com/office/drawing/2010/main">
                <a:solidFill>
                  <a:srgbClr val="39698B"/>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0" hangingPunct="0">
              <a:spcBef>
                <a:spcPct val="50000"/>
              </a:spcBef>
            </a:pPr>
            <a:r>
              <a:rPr lang="en-US" b="1">
                <a:solidFill>
                  <a:schemeClr val="bg1"/>
                </a:solidFill>
                <a:cs typeface="Arial" charset="0"/>
              </a:rPr>
              <a:t>Treatment of Silent Lessions</a:t>
            </a:r>
          </a:p>
        </p:txBody>
      </p:sp>
      <p:sp>
        <p:nvSpPr>
          <p:cNvPr id="41" name="Rectangle 13"/>
          <p:cNvSpPr>
            <a:spLocks noGrp="1" noChangeArrowheads="1"/>
          </p:cNvSpPr>
          <p:nvPr>
            <p:ph type="title"/>
          </p:nvPr>
        </p:nvSpPr>
        <p:spPr>
          <a:xfrm>
            <a:off x="457200" y="48862"/>
            <a:ext cx="8229600" cy="1143000"/>
          </a:xfrm>
        </p:spPr>
        <p:txBody>
          <a:bodyPr>
            <a:normAutofit/>
          </a:bodyPr>
          <a:lstStyle/>
          <a:p>
            <a:r>
              <a:rPr lang="en-US" sz="3600" dirty="0"/>
              <a:t>Natural History of Cardiovascular Disease</a:t>
            </a:r>
          </a:p>
        </p:txBody>
      </p:sp>
    </p:spTree>
    <p:extLst>
      <p:ext uri="{BB962C8B-B14F-4D97-AF65-F5344CB8AC3E}">
        <p14:creationId xmlns:p14="http://schemas.microsoft.com/office/powerpoint/2010/main" val="71901147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78879"/>
                                        </p:tgtEl>
                                        <p:attrNameLst>
                                          <p:attrName>style.visibility</p:attrName>
                                        </p:attrNameLst>
                                      </p:cBhvr>
                                      <p:to>
                                        <p:strVal val="visible"/>
                                      </p:to>
                                    </p:set>
                                    <p:animEffect transition="in" filter="dissolve">
                                      <p:cBhvr>
                                        <p:cTn id="7" dur="500"/>
                                        <p:tgtEl>
                                          <p:spTgt spid="788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78863"/>
                                        </p:tgtEl>
                                        <p:attrNameLst>
                                          <p:attrName>style.visibility</p:attrName>
                                        </p:attrNameLst>
                                      </p:cBhvr>
                                      <p:to>
                                        <p:strVal val="visible"/>
                                      </p:to>
                                    </p:set>
                                    <p:animEffect transition="in" filter="dissolve">
                                      <p:cBhvr>
                                        <p:cTn id="12" dur="500"/>
                                        <p:tgtEl>
                                          <p:spTgt spid="7886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78883"/>
                                        </p:tgtEl>
                                        <p:attrNameLst>
                                          <p:attrName>style.visibility</p:attrName>
                                        </p:attrNameLst>
                                      </p:cBhvr>
                                      <p:to>
                                        <p:strVal val="visible"/>
                                      </p:to>
                                    </p:set>
                                    <p:animEffect transition="in" filter="blinds(horizontal)">
                                      <p:cBhvr>
                                        <p:cTn id="17" dur="500"/>
                                        <p:tgtEl>
                                          <p:spTgt spid="788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8940"/>
            <a:ext cx="7772400" cy="1470025"/>
          </a:xfrm>
        </p:spPr>
        <p:txBody>
          <a:bodyPr>
            <a:normAutofit/>
          </a:bodyPr>
          <a:lstStyle/>
          <a:p>
            <a:r>
              <a:rPr lang="en-US" sz="2800" b="1" dirty="0">
                <a:solidFill>
                  <a:schemeClr val="tx1"/>
                </a:solidFill>
              </a:rPr>
              <a:t>Εκτίμηση Κινδύνου </a:t>
            </a:r>
            <a:r>
              <a:rPr lang="en-US" sz="2800" b="1" dirty="0" err="1">
                <a:solidFill>
                  <a:schemeClr val="tx1"/>
                </a:solidFill>
              </a:rPr>
              <a:t>Κ</a:t>
            </a:r>
            <a:r>
              <a:rPr lang="en-US" sz="2800" b="1" dirty="0">
                <a:solidFill>
                  <a:schemeClr val="tx1"/>
                </a:solidFill>
              </a:rPr>
              <a:t>αρδιαγγειακών Νοσημάτων – Μεταβολικό σύνδρομο</a:t>
            </a:r>
            <a:br>
              <a:rPr lang="en-US" sz="2800" dirty="0">
                <a:solidFill>
                  <a:schemeClr val="tx1"/>
                </a:solidFill>
              </a:rPr>
            </a:br>
            <a:endParaRPr lang="en-US" sz="2800" dirty="0"/>
          </a:p>
        </p:txBody>
      </p:sp>
      <p:sp>
        <p:nvSpPr>
          <p:cNvPr id="4" name="Subtitle 3"/>
          <p:cNvSpPr>
            <a:spLocks noGrp="1"/>
          </p:cNvSpPr>
          <p:nvPr>
            <p:ph type="subTitle" idx="1"/>
          </p:nvPr>
        </p:nvSpPr>
        <p:spPr/>
        <p:txBody>
          <a:bodyPr/>
          <a:lstStyle/>
          <a:p>
            <a:endParaRPr lang="en-US"/>
          </a:p>
        </p:txBody>
      </p:sp>
      <p:sp>
        <p:nvSpPr>
          <p:cNvPr id="5" name="Subtitle 2"/>
          <p:cNvSpPr txBox="1">
            <a:spLocks/>
          </p:cNvSpPr>
          <p:nvPr/>
        </p:nvSpPr>
        <p:spPr>
          <a:xfrm>
            <a:off x="774700" y="1249145"/>
            <a:ext cx="7585038" cy="5608855"/>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gn="l">
              <a:buFont typeface="Arial"/>
              <a:buChar char="•"/>
            </a:pPr>
            <a:r>
              <a:rPr lang="en-US" sz="1700" dirty="0" err="1">
                <a:solidFill>
                  <a:schemeClr val="tx1"/>
                </a:solidFill>
              </a:rPr>
              <a:t>Κ</a:t>
            </a:r>
            <a:r>
              <a:rPr lang="en-US" sz="1700" dirty="0">
                <a:solidFill>
                  <a:schemeClr val="tx1"/>
                </a:solidFill>
              </a:rPr>
              <a:t>αρδιαγγειακά νοσήμα</a:t>
            </a:r>
            <a:r>
              <a:rPr lang="en-US" sz="1700" dirty="0" err="1">
                <a:solidFill>
                  <a:schemeClr val="tx1"/>
                </a:solidFill>
              </a:rPr>
              <a:t>τ</a:t>
            </a:r>
            <a:r>
              <a:rPr lang="en-US" sz="1700" dirty="0">
                <a:solidFill>
                  <a:schemeClr val="tx1"/>
                </a:solidFill>
              </a:rPr>
              <a:t>α: </a:t>
            </a:r>
            <a:r>
              <a:rPr lang="en-US" sz="1700" dirty="0" err="1">
                <a:solidFill>
                  <a:schemeClr val="tx1"/>
                </a:solidFill>
              </a:rPr>
              <a:t>ορισμός</a:t>
            </a:r>
            <a:r>
              <a:rPr lang="en-US" sz="1700" dirty="0">
                <a:solidFill>
                  <a:schemeClr val="tx1"/>
                </a:solidFill>
              </a:rPr>
              <a:t> </a:t>
            </a:r>
          </a:p>
          <a:p>
            <a:pPr marL="457200" indent="-457200" algn="l">
              <a:buFont typeface="Arial"/>
              <a:buChar char="•"/>
            </a:pPr>
            <a:r>
              <a:rPr lang="en-US" sz="1700" dirty="0">
                <a:solidFill>
                  <a:schemeClr val="tx1"/>
                </a:solidFill>
              </a:rPr>
              <a:t>Eπ</a:t>
            </a:r>
            <a:r>
              <a:rPr lang="en-US" sz="1700" dirty="0" err="1">
                <a:solidFill>
                  <a:schemeClr val="tx1"/>
                </a:solidFill>
              </a:rPr>
              <a:t>ιδημιολογικά</a:t>
            </a:r>
            <a:r>
              <a:rPr lang="en-US" sz="1700" dirty="0">
                <a:solidFill>
                  <a:schemeClr val="tx1"/>
                </a:solidFill>
              </a:rPr>
              <a:t> </a:t>
            </a:r>
            <a:r>
              <a:rPr lang="en-US" sz="1700" dirty="0" err="1">
                <a:solidFill>
                  <a:schemeClr val="tx1"/>
                </a:solidFill>
              </a:rPr>
              <a:t>κ</a:t>
            </a:r>
            <a:r>
              <a:rPr lang="en-US" sz="1700" dirty="0">
                <a:solidFill>
                  <a:schemeClr val="tx1"/>
                </a:solidFill>
              </a:rPr>
              <a:t>α</a:t>
            </a:r>
            <a:r>
              <a:rPr lang="en-US" sz="1700" dirty="0" err="1">
                <a:solidFill>
                  <a:schemeClr val="tx1"/>
                </a:solidFill>
              </a:rPr>
              <a:t>ι</a:t>
            </a:r>
            <a:r>
              <a:rPr lang="en-US" sz="1700" dirty="0">
                <a:solidFill>
                  <a:schemeClr val="tx1"/>
                </a:solidFill>
              </a:rPr>
              <a:t> </a:t>
            </a:r>
            <a:r>
              <a:rPr lang="en-US" sz="1700" dirty="0" err="1">
                <a:solidFill>
                  <a:schemeClr val="tx1"/>
                </a:solidFill>
              </a:rPr>
              <a:t>οικονομικά</a:t>
            </a:r>
            <a:r>
              <a:rPr lang="en-US" sz="1700" dirty="0">
                <a:solidFill>
                  <a:schemeClr val="tx1"/>
                </a:solidFill>
              </a:rPr>
              <a:t> </a:t>
            </a:r>
            <a:r>
              <a:rPr lang="en-US" sz="1700" dirty="0" err="1">
                <a:solidFill>
                  <a:schemeClr val="tx1"/>
                </a:solidFill>
              </a:rPr>
              <a:t>δεδομέν</a:t>
            </a:r>
            <a:r>
              <a:rPr lang="en-US" sz="1700" dirty="0">
                <a:solidFill>
                  <a:schemeClr val="tx1"/>
                </a:solidFill>
              </a:rPr>
              <a:t>α</a:t>
            </a:r>
          </a:p>
          <a:p>
            <a:pPr marL="457200" indent="-457200" algn="l">
              <a:buFont typeface="Arial"/>
              <a:buChar char="•"/>
            </a:pPr>
            <a:r>
              <a:rPr lang="en-US" sz="1700" dirty="0" err="1">
                <a:solidFill>
                  <a:schemeClr val="tx1"/>
                </a:solidFill>
              </a:rPr>
              <a:t>Κ</a:t>
            </a:r>
            <a:r>
              <a:rPr lang="en-US" sz="1700" dirty="0">
                <a:solidFill>
                  <a:schemeClr val="tx1"/>
                </a:solidFill>
              </a:rPr>
              <a:t>αρδιαγγεια</a:t>
            </a:r>
            <a:r>
              <a:rPr lang="en-US" sz="1700" dirty="0" err="1">
                <a:solidFill>
                  <a:schemeClr val="tx1"/>
                </a:solidFill>
              </a:rPr>
              <a:t>κός</a:t>
            </a:r>
            <a:r>
              <a:rPr lang="en-US" sz="1700" dirty="0">
                <a:solidFill>
                  <a:schemeClr val="tx1"/>
                </a:solidFill>
              </a:rPr>
              <a:t> </a:t>
            </a:r>
            <a:r>
              <a:rPr lang="en-US" sz="1700" dirty="0" err="1">
                <a:solidFill>
                  <a:schemeClr val="tx1"/>
                </a:solidFill>
              </a:rPr>
              <a:t>κίνδυνος</a:t>
            </a:r>
            <a:r>
              <a:rPr lang="en-US" sz="1700" dirty="0">
                <a:solidFill>
                  <a:schemeClr val="tx1"/>
                </a:solidFill>
              </a:rPr>
              <a:t> (</a:t>
            </a:r>
            <a:r>
              <a:rPr lang="en-US" sz="1700" dirty="0" err="1">
                <a:solidFill>
                  <a:schemeClr val="tx1"/>
                </a:solidFill>
              </a:rPr>
              <a:t>έννοιες</a:t>
            </a:r>
            <a:r>
              <a:rPr lang="en-US" sz="1700" dirty="0">
                <a:solidFill>
                  <a:schemeClr val="tx1"/>
                </a:solidFill>
              </a:rPr>
              <a:t>: απ</a:t>
            </a:r>
            <a:r>
              <a:rPr lang="en-US" sz="1700" dirty="0" err="1">
                <a:solidFill>
                  <a:schemeClr val="tx1"/>
                </a:solidFill>
              </a:rPr>
              <a:t>όλυτος</a:t>
            </a:r>
            <a:r>
              <a:rPr lang="en-US" sz="1700" dirty="0">
                <a:solidFill>
                  <a:schemeClr val="tx1"/>
                </a:solidFill>
              </a:rPr>
              <a:t> </a:t>
            </a:r>
            <a:r>
              <a:rPr lang="en-US" sz="1700" dirty="0" err="1">
                <a:solidFill>
                  <a:schemeClr val="tx1"/>
                </a:solidFill>
              </a:rPr>
              <a:t>κ</a:t>
            </a:r>
            <a:r>
              <a:rPr lang="en-US" sz="1700" dirty="0">
                <a:solidFill>
                  <a:schemeClr val="tx1"/>
                </a:solidFill>
              </a:rPr>
              <a:t>α</a:t>
            </a:r>
            <a:r>
              <a:rPr lang="en-US" sz="1700" dirty="0" err="1">
                <a:solidFill>
                  <a:schemeClr val="tx1"/>
                </a:solidFill>
              </a:rPr>
              <a:t>ι</a:t>
            </a:r>
            <a:r>
              <a:rPr lang="en-US" sz="1700" dirty="0">
                <a:solidFill>
                  <a:schemeClr val="tx1"/>
                </a:solidFill>
              </a:rPr>
              <a:t> </a:t>
            </a:r>
            <a:r>
              <a:rPr lang="en-US" sz="1700" dirty="0" err="1">
                <a:solidFill>
                  <a:schemeClr val="tx1"/>
                </a:solidFill>
              </a:rPr>
              <a:t>σχετικός</a:t>
            </a:r>
            <a:r>
              <a:rPr lang="el-GR" sz="1700" dirty="0">
                <a:solidFill>
                  <a:schemeClr val="tx1"/>
                </a:solidFill>
              </a:rPr>
              <a:t>)</a:t>
            </a:r>
            <a:endParaRPr lang="en-US" sz="1700" dirty="0">
              <a:solidFill>
                <a:schemeClr val="tx1"/>
              </a:solidFill>
            </a:endParaRPr>
          </a:p>
          <a:p>
            <a:pPr marL="457200" indent="-457200" algn="l">
              <a:buFont typeface="Arial"/>
              <a:buChar char="•"/>
            </a:pPr>
            <a:r>
              <a:rPr lang="en-US" sz="1700" dirty="0" err="1">
                <a:solidFill>
                  <a:schemeClr val="tx1"/>
                </a:solidFill>
              </a:rPr>
              <a:t>Κλ</a:t>
            </a:r>
            <a:r>
              <a:rPr lang="en-US" sz="1700" dirty="0">
                <a:solidFill>
                  <a:schemeClr val="tx1"/>
                </a:solidFill>
              </a:rPr>
              <a:t>α</a:t>
            </a:r>
            <a:r>
              <a:rPr lang="en-US" sz="1700" dirty="0" err="1">
                <a:solidFill>
                  <a:schemeClr val="tx1"/>
                </a:solidFill>
              </a:rPr>
              <a:t>σικοί</a:t>
            </a:r>
            <a:r>
              <a:rPr lang="en-US" sz="1700" dirty="0">
                <a:solidFill>
                  <a:schemeClr val="tx1"/>
                </a:solidFill>
              </a:rPr>
              <a:t> </a:t>
            </a:r>
            <a:r>
              <a:rPr lang="en-US" sz="1700" dirty="0" err="1">
                <a:solidFill>
                  <a:schemeClr val="tx1"/>
                </a:solidFill>
              </a:rPr>
              <a:t>κ</a:t>
            </a:r>
            <a:r>
              <a:rPr lang="en-US" sz="1700" dirty="0">
                <a:solidFill>
                  <a:schemeClr val="tx1"/>
                </a:solidFill>
              </a:rPr>
              <a:t>α</a:t>
            </a:r>
            <a:r>
              <a:rPr lang="en-US" sz="1700" dirty="0" err="1">
                <a:solidFill>
                  <a:schemeClr val="tx1"/>
                </a:solidFill>
              </a:rPr>
              <a:t>ι</a:t>
            </a:r>
            <a:r>
              <a:rPr lang="en-US" sz="1700" dirty="0">
                <a:solidFill>
                  <a:schemeClr val="tx1"/>
                </a:solidFill>
              </a:rPr>
              <a:t> </a:t>
            </a:r>
            <a:r>
              <a:rPr lang="en-US" sz="1700" dirty="0" err="1">
                <a:solidFill>
                  <a:schemeClr val="tx1"/>
                </a:solidFill>
              </a:rPr>
              <a:t>νεότεροι</a:t>
            </a:r>
            <a:r>
              <a:rPr lang="en-US" sz="1700" dirty="0">
                <a:solidFill>
                  <a:schemeClr val="tx1"/>
                </a:solidFill>
              </a:rPr>
              <a:t> παράγοντες </a:t>
            </a:r>
            <a:r>
              <a:rPr lang="en-US" sz="1700" dirty="0" err="1">
                <a:solidFill>
                  <a:schemeClr val="tx1"/>
                </a:solidFill>
              </a:rPr>
              <a:t>κ</a:t>
            </a:r>
            <a:r>
              <a:rPr lang="en-US" sz="1700" dirty="0">
                <a:solidFill>
                  <a:schemeClr val="tx1"/>
                </a:solidFill>
              </a:rPr>
              <a:t>αρδιαγγειακού κιν</a:t>
            </a:r>
            <a:r>
              <a:rPr lang="el-GR" sz="1700" dirty="0">
                <a:solidFill>
                  <a:schemeClr val="tx1"/>
                </a:solidFill>
              </a:rPr>
              <a:t>δ</a:t>
            </a:r>
            <a:r>
              <a:rPr lang="en-US" sz="1700" dirty="0" err="1">
                <a:solidFill>
                  <a:schemeClr val="tx1"/>
                </a:solidFill>
              </a:rPr>
              <a:t>ύνου</a:t>
            </a:r>
            <a:r>
              <a:rPr lang="el-GR" sz="1700" dirty="0">
                <a:solidFill>
                  <a:schemeClr val="tx1"/>
                </a:solidFill>
              </a:rPr>
              <a:t> – μεταβολικό σύνδρομο</a:t>
            </a:r>
            <a:endParaRPr lang="en-US" sz="1700" dirty="0">
              <a:solidFill>
                <a:schemeClr val="tx1"/>
              </a:solidFill>
            </a:endParaRPr>
          </a:p>
          <a:p>
            <a:pPr marL="457200" indent="-457200" algn="l">
              <a:buFont typeface="Arial"/>
              <a:buChar char="•"/>
            </a:pPr>
            <a:r>
              <a:rPr lang="en-US" sz="1700" dirty="0">
                <a:solidFill>
                  <a:schemeClr val="tx1"/>
                </a:solidFill>
              </a:rPr>
              <a:t>Kαρδιαγγεια</a:t>
            </a:r>
            <a:r>
              <a:rPr lang="en-US" sz="1700" dirty="0" err="1">
                <a:solidFill>
                  <a:schemeClr val="tx1"/>
                </a:solidFill>
              </a:rPr>
              <a:t>κ</a:t>
            </a:r>
            <a:r>
              <a:rPr lang="el-GR" sz="1700" dirty="0">
                <a:solidFill>
                  <a:schemeClr val="tx1"/>
                </a:solidFill>
              </a:rPr>
              <a:t>ός</a:t>
            </a:r>
            <a:r>
              <a:rPr lang="en-US" sz="1700" dirty="0">
                <a:solidFill>
                  <a:schemeClr val="tx1"/>
                </a:solidFill>
              </a:rPr>
              <a:t> </a:t>
            </a:r>
            <a:r>
              <a:rPr lang="en-US" sz="1700" dirty="0" err="1">
                <a:solidFill>
                  <a:schemeClr val="tx1"/>
                </a:solidFill>
              </a:rPr>
              <a:t>κ</a:t>
            </a:r>
            <a:r>
              <a:rPr lang="el-GR" sz="1700" dirty="0">
                <a:solidFill>
                  <a:schemeClr val="tx1"/>
                </a:solidFill>
              </a:rPr>
              <a:t>ί</a:t>
            </a:r>
            <a:r>
              <a:rPr lang="en-US" sz="1700" dirty="0" err="1">
                <a:solidFill>
                  <a:schemeClr val="tx1"/>
                </a:solidFill>
              </a:rPr>
              <a:t>νδ</a:t>
            </a:r>
            <a:r>
              <a:rPr lang="el-GR" sz="1700" dirty="0">
                <a:solidFill>
                  <a:schemeClr val="tx1"/>
                </a:solidFill>
              </a:rPr>
              <a:t>υ</a:t>
            </a:r>
            <a:r>
              <a:rPr lang="en-US" sz="1700" dirty="0" err="1">
                <a:solidFill>
                  <a:schemeClr val="tx1"/>
                </a:solidFill>
              </a:rPr>
              <a:t>νο</a:t>
            </a:r>
            <a:r>
              <a:rPr lang="el-GR" sz="1700" dirty="0">
                <a:solidFill>
                  <a:schemeClr val="tx1"/>
                </a:solidFill>
              </a:rPr>
              <a:t>ς</a:t>
            </a:r>
            <a:r>
              <a:rPr lang="en-US" sz="1700" dirty="0">
                <a:solidFill>
                  <a:schemeClr val="tx1"/>
                </a:solidFill>
              </a:rPr>
              <a:t>: π</a:t>
            </a:r>
            <a:r>
              <a:rPr lang="en-US" sz="1700" dirty="0" err="1">
                <a:solidFill>
                  <a:schemeClr val="tx1"/>
                </a:solidFill>
              </a:rPr>
              <a:t>ρωτογενής</a:t>
            </a:r>
            <a:r>
              <a:rPr lang="en-US" sz="1700" dirty="0">
                <a:solidFill>
                  <a:schemeClr val="tx1"/>
                </a:solidFill>
              </a:rPr>
              <a:t>, </a:t>
            </a:r>
            <a:r>
              <a:rPr lang="en-US" sz="1700" dirty="0" err="1">
                <a:solidFill>
                  <a:schemeClr val="tx1"/>
                </a:solidFill>
              </a:rPr>
              <a:t>δευτερογενής</a:t>
            </a:r>
            <a:r>
              <a:rPr lang="en-US" sz="1700" dirty="0">
                <a:solidFill>
                  <a:schemeClr val="tx1"/>
                </a:solidFill>
              </a:rPr>
              <a:t>, </a:t>
            </a:r>
            <a:r>
              <a:rPr lang="en-US" sz="1700" dirty="0" err="1">
                <a:solidFill>
                  <a:schemeClr val="tx1"/>
                </a:solidFill>
              </a:rPr>
              <a:t>τριτογενής</a:t>
            </a:r>
            <a:r>
              <a:rPr lang="en-US" sz="1700" dirty="0">
                <a:solidFill>
                  <a:schemeClr val="tx1"/>
                </a:solidFill>
              </a:rPr>
              <a:t> πρόληψη</a:t>
            </a:r>
          </a:p>
          <a:p>
            <a:pPr marL="457200" indent="-457200" algn="l">
              <a:buFont typeface="Arial"/>
              <a:buChar char="•"/>
            </a:pPr>
            <a:r>
              <a:rPr lang="en-US" sz="1700" b="1" dirty="0">
                <a:solidFill>
                  <a:srgbClr val="FF0000"/>
                </a:solidFill>
              </a:rPr>
              <a:t>Μοντέλα </a:t>
            </a:r>
            <a:r>
              <a:rPr lang="en-US" sz="1700" b="1" dirty="0" err="1">
                <a:solidFill>
                  <a:srgbClr val="FF0000"/>
                </a:solidFill>
              </a:rPr>
              <a:t>εκτίμησης</a:t>
            </a:r>
            <a:r>
              <a:rPr lang="en-US" sz="1700" b="1" dirty="0">
                <a:solidFill>
                  <a:srgbClr val="FF0000"/>
                </a:solidFill>
              </a:rPr>
              <a:t> του </a:t>
            </a:r>
            <a:r>
              <a:rPr lang="en-US" sz="1700" b="1" dirty="0" err="1">
                <a:solidFill>
                  <a:srgbClr val="FF0000"/>
                </a:solidFill>
              </a:rPr>
              <a:t>κ</a:t>
            </a:r>
            <a:r>
              <a:rPr lang="en-US" sz="1700" b="1" dirty="0">
                <a:solidFill>
                  <a:srgbClr val="FF0000"/>
                </a:solidFill>
              </a:rPr>
              <a:t>αρδιαγγειακού κινδύνου στο γενικό πληθυσμό</a:t>
            </a:r>
            <a:endParaRPr lang="el-GR" sz="1700" b="1" dirty="0">
              <a:solidFill>
                <a:srgbClr val="FF0000"/>
              </a:solidFill>
            </a:endParaRPr>
          </a:p>
          <a:p>
            <a:pPr marL="457200" indent="-457200" algn="l">
              <a:buFont typeface="Arial"/>
              <a:buChar char="•"/>
            </a:pPr>
            <a:r>
              <a:rPr lang="el-GR" sz="1700" dirty="0">
                <a:solidFill>
                  <a:schemeClr val="bg1">
                    <a:lumMod val="50000"/>
                  </a:schemeClr>
                </a:solidFill>
              </a:rPr>
              <a:t>Μοντέλα εκτίμησης κ</a:t>
            </a:r>
            <a:r>
              <a:rPr lang="en-US" sz="1700" dirty="0">
                <a:solidFill>
                  <a:schemeClr val="bg1">
                    <a:lumMod val="50000"/>
                  </a:schemeClr>
                </a:solidFill>
              </a:rPr>
              <a:t>αρδιαγγεια</a:t>
            </a:r>
            <a:r>
              <a:rPr lang="en-US" sz="1700" dirty="0" err="1">
                <a:solidFill>
                  <a:schemeClr val="bg1">
                    <a:lumMod val="50000"/>
                  </a:schemeClr>
                </a:solidFill>
              </a:rPr>
              <a:t>κ</a:t>
            </a:r>
            <a:r>
              <a:rPr lang="el-GR" sz="1700" dirty="0">
                <a:solidFill>
                  <a:schemeClr val="bg1">
                    <a:lumMod val="50000"/>
                  </a:schemeClr>
                </a:solidFill>
              </a:rPr>
              <a:t>ού</a:t>
            </a:r>
            <a:r>
              <a:rPr lang="en-US" sz="1700" dirty="0">
                <a:solidFill>
                  <a:schemeClr val="bg1">
                    <a:lumMod val="50000"/>
                  </a:schemeClr>
                </a:solidFill>
              </a:rPr>
              <a:t> </a:t>
            </a:r>
            <a:r>
              <a:rPr lang="en-US" sz="1700" dirty="0" err="1">
                <a:solidFill>
                  <a:schemeClr val="bg1">
                    <a:lumMod val="50000"/>
                  </a:schemeClr>
                </a:solidFill>
              </a:rPr>
              <a:t>κ</a:t>
            </a:r>
            <a:r>
              <a:rPr lang="el-GR" sz="1700" dirty="0">
                <a:solidFill>
                  <a:schemeClr val="bg1">
                    <a:lumMod val="50000"/>
                  </a:schemeClr>
                </a:solidFill>
              </a:rPr>
              <a:t>ι</a:t>
            </a:r>
            <a:r>
              <a:rPr lang="en-US" sz="1700" dirty="0" err="1">
                <a:solidFill>
                  <a:schemeClr val="bg1">
                    <a:lumMod val="50000"/>
                  </a:schemeClr>
                </a:solidFill>
              </a:rPr>
              <a:t>νδ</a:t>
            </a:r>
            <a:r>
              <a:rPr lang="el-GR" sz="1700" dirty="0">
                <a:solidFill>
                  <a:schemeClr val="bg1">
                    <a:lumMod val="50000"/>
                  </a:schemeClr>
                </a:solidFill>
              </a:rPr>
              <a:t>ύ</a:t>
            </a:r>
            <a:r>
              <a:rPr lang="en-US" sz="1700" dirty="0" err="1">
                <a:solidFill>
                  <a:schemeClr val="bg1">
                    <a:lumMod val="50000"/>
                  </a:schemeClr>
                </a:solidFill>
              </a:rPr>
              <a:t>νο</a:t>
            </a:r>
            <a:r>
              <a:rPr lang="el-GR" sz="1700" dirty="0">
                <a:solidFill>
                  <a:schemeClr val="bg1">
                    <a:lumMod val="50000"/>
                  </a:schemeClr>
                </a:solidFill>
              </a:rPr>
              <a:t>υ</a:t>
            </a:r>
            <a:r>
              <a:rPr lang="en-US" sz="1700" dirty="0">
                <a:solidFill>
                  <a:schemeClr val="bg1">
                    <a:lumMod val="50000"/>
                  </a:schemeClr>
                </a:solidFill>
              </a:rPr>
              <a:t> για αγγειακό εγκεφαλικό &amp; έμφραγμα του μυοκαρδίου</a:t>
            </a:r>
          </a:p>
          <a:p>
            <a:pPr marL="457200" indent="-457200" algn="l">
              <a:buFont typeface="Arial"/>
              <a:buChar char="•"/>
            </a:pPr>
            <a:r>
              <a:rPr lang="en-US" sz="1700" dirty="0" err="1">
                <a:solidFill>
                  <a:schemeClr val="bg1">
                    <a:lumMod val="50000"/>
                  </a:schemeClr>
                </a:solidFill>
              </a:rPr>
              <a:t>Μοντέλ</a:t>
            </a:r>
            <a:r>
              <a:rPr lang="en-US" sz="1700" dirty="0">
                <a:solidFill>
                  <a:schemeClr val="bg1">
                    <a:lumMod val="50000"/>
                  </a:schemeClr>
                </a:solidFill>
              </a:rPr>
              <a:t>α </a:t>
            </a:r>
            <a:r>
              <a:rPr lang="en-US" sz="1700" dirty="0" err="1">
                <a:solidFill>
                  <a:schemeClr val="bg1">
                    <a:lumMod val="50000"/>
                  </a:schemeClr>
                </a:solidFill>
              </a:rPr>
              <a:t>εκτίμησης</a:t>
            </a:r>
            <a:r>
              <a:rPr lang="en-US" sz="1700" dirty="0">
                <a:solidFill>
                  <a:schemeClr val="bg1">
                    <a:lumMod val="50000"/>
                  </a:schemeClr>
                </a:solidFill>
              </a:rPr>
              <a:t> του </a:t>
            </a:r>
            <a:r>
              <a:rPr lang="en-US" sz="1700" dirty="0" err="1">
                <a:solidFill>
                  <a:schemeClr val="bg1">
                    <a:lumMod val="50000"/>
                  </a:schemeClr>
                </a:solidFill>
              </a:rPr>
              <a:t>κ</a:t>
            </a:r>
            <a:r>
              <a:rPr lang="en-US" sz="1700" dirty="0">
                <a:solidFill>
                  <a:schemeClr val="bg1">
                    <a:lumMod val="50000"/>
                  </a:schemeClr>
                </a:solidFill>
              </a:rPr>
              <a:t>αρδιαγγειακού κινδύνου σε </a:t>
            </a:r>
            <a:r>
              <a:rPr lang="en-US" sz="1700" dirty="0" err="1">
                <a:solidFill>
                  <a:schemeClr val="bg1">
                    <a:lumMod val="50000"/>
                  </a:schemeClr>
                </a:solidFill>
              </a:rPr>
              <a:t>ειδικούς</a:t>
            </a:r>
            <a:r>
              <a:rPr lang="en-US" sz="1700" dirty="0">
                <a:solidFill>
                  <a:schemeClr val="bg1">
                    <a:lumMod val="50000"/>
                  </a:schemeClr>
                </a:solidFill>
              </a:rPr>
              <a:t>  π</a:t>
            </a:r>
            <a:r>
              <a:rPr lang="en-US" sz="1700" dirty="0" err="1">
                <a:solidFill>
                  <a:schemeClr val="bg1">
                    <a:lumMod val="50000"/>
                  </a:schemeClr>
                </a:solidFill>
              </a:rPr>
              <a:t>ληθυσμούς</a:t>
            </a:r>
            <a:r>
              <a:rPr lang="en-US" sz="1700" dirty="0">
                <a:solidFill>
                  <a:schemeClr val="bg1">
                    <a:lumMod val="50000"/>
                  </a:schemeClr>
                </a:solidFill>
              </a:rPr>
              <a:t> </a:t>
            </a:r>
            <a:r>
              <a:rPr lang="en-US" sz="1700" dirty="0" err="1">
                <a:solidFill>
                  <a:schemeClr val="bg1">
                    <a:lumMod val="50000"/>
                  </a:schemeClr>
                </a:solidFill>
              </a:rPr>
              <a:t>κ</a:t>
            </a:r>
            <a:r>
              <a:rPr lang="en-US" sz="1700" dirty="0">
                <a:solidFill>
                  <a:schemeClr val="bg1">
                    <a:lumMod val="50000"/>
                  </a:schemeClr>
                </a:solidFill>
              </a:rPr>
              <a:t>α</a:t>
            </a:r>
            <a:r>
              <a:rPr lang="en-US" sz="1700" dirty="0" err="1">
                <a:solidFill>
                  <a:schemeClr val="bg1">
                    <a:lumMod val="50000"/>
                  </a:schemeClr>
                </a:solidFill>
              </a:rPr>
              <a:t>ι</a:t>
            </a:r>
            <a:r>
              <a:rPr lang="en-US" sz="1700" dirty="0">
                <a:solidFill>
                  <a:schemeClr val="bg1">
                    <a:lumMod val="50000"/>
                  </a:schemeClr>
                </a:solidFill>
              </a:rPr>
              <a:t> π</a:t>
            </a:r>
            <a:r>
              <a:rPr lang="en-US" sz="1700" dirty="0" err="1">
                <a:solidFill>
                  <a:schemeClr val="bg1">
                    <a:lumMod val="50000"/>
                  </a:schemeClr>
                </a:solidFill>
              </a:rPr>
              <a:t>άσχοντες</a:t>
            </a:r>
            <a:r>
              <a:rPr lang="en-US" sz="1700" dirty="0">
                <a:solidFill>
                  <a:schemeClr val="bg1">
                    <a:lumMod val="50000"/>
                  </a:schemeClr>
                </a:solidFill>
              </a:rPr>
              <a:t> απ</a:t>
            </a:r>
            <a:r>
              <a:rPr lang="en-US" sz="1700" dirty="0" err="1">
                <a:solidFill>
                  <a:schemeClr val="bg1">
                    <a:lumMod val="50000"/>
                  </a:schemeClr>
                </a:solidFill>
              </a:rPr>
              <a:t>ό</a:t>
            </a:r>
            <a:r>
              <a:rPr lang="en-US" sz="1700" dirty="0">
                <a:solidFill>
                  <a:schemeClr val="bg1">
                    <a:lumMod val="50000"/>
                  </a:schemeClr>
                </a:solidFill>
              </a:rPr>
              <a:t>: </a:t>
            </a:r>
            <a:r>
              <a:rPr lang="en-US" sz="1700" dirty="0" err="1">
                <a:solidFill>
                  <a:schemeClr val="bg1">
                    <a:lumMod val="50000"/>
                  </a:schemeClr>
                </a:solidFill>
              </a:rPr>
              <a:t>υ</a:t>
            </a:r>
            <a:r>
              <a:rPr lang="en-US" sz="1700" dirty="0">
                <a:solidFill>
                  <a:schemeClr val="bg1">
                    <a:lumMod val="50000"/>
                  </a:schemeClr>
                </a:solidFill>
              </a:rPr>
              <a:t>πέρταση, </a:t>
            </a:r>
            <a:r>
              <a:rPr lang="en-US" sz="1700" dirty="0" err="1">
                <a:solidFill>
                  <a:schemeClr val="bg1">
                    <a:lumMod val="50000"/>
                  </a:schemeClr>
                </a:solidFill>
              </a:rPr>
              <a:t>υ</a:t>
            </a:r>
            <a:r>
              <a:rPr lang="en-US" sz="1700" dirty="0">
                <a:solidFill>
                  <a:schemeClr val="bg1">
                    <a:lumMod val="50000"/>
                  </a:schemeClr>
                </a:solidFill>
              </a:rPr>
              <a:t>περλιπιδαιμία,  διαβήτη, μεταβολικό σύνδρομο, ρευματοειδή αρθρίτιδα, HIV </a:t>
            </a:r>
          </a:p>
          <a:p>
            <a:pPr marL="457200" indent="-457200" algn="l">
              <a:buFont typeface="Arial"/>
              <a:buChar char="•"/>
            </a:pPr>
            <a:r>
              <a:rPr lang="en-US" sz="1700" dirty="0" err="1">
                <a:solidFill>
                  <a:schemeClr val="bg1">
                    <a:lumMod val="50000"/>
                  </a:schemeClr>
                </a:solidFill>
              </a:rPr>
              <a:t>Η</a:t>
            </a:r>
            <a:r>
              <a:rPr lang="en-US" sz="1700" dirty="0">
                <a:solidFill>
                  <a:schemeClr val="bg1">
                    <a:lumMod val="50000"/>
                  </a:schemeClr>
                </a:solidFill>
              </a:rPr>
              <a:t> έννοια της αγγειακής ηλικία</a:t>
            </a:r>
            <a:r>
              <a:rPr lang="en-US" sz="1700" dirty="0" err="1">
                <a:solidFill>
                  <a:schemeClr val="bg1">
                    <a:lumMod val="50000"/>
                  </a:schemeClr>
                </a:solidFill>
              </a:rPr>
              <a:t>ς</a:t>
            </a:r>
            <a:r>
              <a:rPr lang="en-US" sz="1700" dirty="0">
                <a:solidFill>
                  <a:schemeClr val="bg1">
                    <a:lumMod val="50000"/>
                  </a:schemeClr>
                </a:solidFill>
              </a:rPr>
              <a:t> (EVA syndrome)</a:t>
            </a:r>
          </a:p>
          <a:p>
            <a:pPr marL="457200" indent="-457200" algn="l">
              <a:buFont typeface="Arial"/>
              <a:buChar char="•"/>
            </a:pPr>
            <a:r>
              <a:rPr lang="en-US" sz="1700" dirty="0" err="1">
                <a:solidFill>
                  <a:schemeClr val="bg1">
                    <a:lumMod val="50000"/>
                  </a:schemeClr>
                </a:solidFill>
              </a:rPr>
              <a:t>Χρήσεις</a:t>
            </a:r>
            <a:r>
              <a:rPr lang="en-US" sz="1700" dirty="0">
                <a:solidFill>
                  <a:schemeClr val="bg1">
                    <a:lumMod val="50000"/>
                  </a:schemeClr>
                </a:solidFill>
              </a:rPr>
              <a:t> των νεότερων αγγειακών </a:t>
            </a:r>
            <a:r>
              <a:rPr lang="en-US" sz="1700" dirty="0" err="1">
                <a:solidFill>
                  <a:schemeClr val="bg1">
                    <a:lumMod val="50000"/>
                  </a:schemeClr>
                </a:solidFill>
              </a:rPr>
              <a:t>κ</a:t>
            </a:r>
            <a:r>
              <a:rPr lang="en-US" sz="1700" dirty="0">
                <a:solidFill>
                  <a:schemeClr val="bg1">
                    <a:lumMod val="50000"/>
                  </a:schemeClr>
                </a:solidFill>
              </a:rPr>
              <a:t>α</a:t>
            </a:r>
            <a:r>
              <a:rPr lang="en-US" sz="1700" dirty="0" err="1">
                <a:solidFill>
                  <a:schemeClr val="bg1">
                    <a:lumMod val="50000"/>
                  </a:schemeClr>
                </a:solidFill>
              </a:rPr>
              <a:t>ι</a:t>
            </a:r>
            <a:r>
              <a:rPr lang="en-US" sz="1700" dirty="0">
                <a:solidFill>
                  <a:schemeClr val="bg1">
                    <a:lumMod val="50000"/>
                  </a:schemeClr>
                </a:solidFill>
              </a:rPr>
              <a:t> β</a:t>
            </a:r>
            <a:r>
              <a:rPr lang="en-US" sz="1700" dirty="0" err="1">
                <a:solidFill>
                  <a:schemeClr val="bg1">
                    <a:lumMod val="50000"/>
                  </a:schemeClr>
                </a:solidFill>
              </a:rPr>
              <a:t>ιοχημικών</a:t>
            </a:r>
            <a:r>
              <a:rPr lang="en-US" sz="1700" dirty="0">
                <a:solidFill>
                  <a:schemeClr val="bg1">
                    <a:lumMod val="50000"/>
                  </a:schemeClr>
                </a:solidFill>
              </a:rPr>
              <a:t> βιοδεικτών στην εκτίμηση του </a:t>
            </a:r>
            <a:r>
              <a:rPr lang="en-US" sz="1700" dirty="0" err="1">
                <a:solidFill>
                  <a:schemeClr val="bg1">
                    <a:lumMod val="50000"/>
                  </a:schemeClr>
                </a:solidFill>
              </a:rPr>
              <a:t>κ</a:t>
            </a:r>
            <a:r>
              <a:rPr lang="en-US" sz="1700" dirty="0">
                <a:solidFill>
                  <a:schemeClr val="bg1">
                    <a:lumMod val="50000"/>
                  </a:schemeClr>
                </a:solidFill>
              </a:rPr>
              <a:t>αρδιαγγειακού κινδύνου στην εξα</a:t>
            </a:r>
            <a:r>
              <a:rPr lang="en-US" sz="1700" dirty="0" err="1">
                <a:solidFill>
                  <a:schemeClr val="bg1">
                    <a:lumMod val="50000"/>
                  </a:schemeClr>
                </a:solidFill>
              </a:rPr>
              <a:t>τομί</a:t>
            </a:r>
            <a:r>
              <a:rPr lang="el-GR" sz="1700" dirty="0">
                <a:solidFill>
                  <a:schemeClr val="bg1">
                    <a:lumMod val="50000"/>
                  </a:schemeClr>
                </a:solidFill>
              </a:rPr>
              <a:t>κευση καρδιαγγειακού κινδύνου και τη  </a:t>
            </a:r>
            <a:r>
              <a:rPr lang="en-US" sz="1700" dirty="0" err="1">
                <a:solidFill>
                  <a:schemeClr val="bg1">
                    <a:lumMod val="50000"/>
                  </a:schemeClr>
                </a:solidFill>
              </a:rPr>
              <a:t>δημόσι</a:t>
            </a:r>
            <a:r>
              <a:rPr lang="en-US" sz="1700" dirty="0">
                <a:solidFill>
                  <a:schemeClr val="bg1">
                    <a:lumMod val="50000"/>
                  </a:schemeClr>
                </a:solidFill>
              </a:rPr>
              <a:t>α υγεία</a:t>
            </a:r>
          </a:p>
        </p:txBody>
      </p:sp>
    </p:spTree>
    <p:extLst>
      <p:ext uri="{BB962C8B-B14F-4D97-AF65-F5344CB8AC3E}">
        <p14:creationId xmlns:p14="http://schemas.microsoft.com/office/powerpoint/2010/main" val="36452698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70745"/>
            <a:ext cx="9144000" cy="3264509"/>
          </a:xfrm>
          <a:prstGeom prst="rect">
            <a:avLst/>
          </a:prstGeom>
        </p:spPr>
      </p:pic>
      <p:pic>
        <p:nvPicPr>
          <p:cNvPr id="4" name="Picture 3"/>
          <p:cNvPicPr>
            <a:picLocks noChangeAspect="1"/>
          </p:cNvPicPr>
          <p:nvPr/>
        </p:nvPicPr>
        <p:blipFill>
          <a:blip r:embed="rId3"/>
          <a:stretch>
            <a:fillRect/>
          </a:stretch>
        </p:blipFill>
        <p:spPr>
          <a:xfrm>
            <a:off x="5333999" y="237285"/>
            <a:ext cx="3203222" cy="410413"/>
          </a:xfrm>
          <a:prstGeom prst="rect">
            <a:avLst/>
          </a:prstGeom>
        </p:spPr>
      </p:pic>
    </p:spTree>
    <p:extLst>
      <p:ext uri="{BB962C8B-B14F-4D97-AF65-F5344CB8AC3E}">
        <p14:creationId xmlns:p14="http://schemas.microsoft.com/office/powerpoint/2010/main" val="395118335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37444" y="0"/>
            <a:ext cx="7004756" cy="6680032"/>
          </a:xfrm>
          <a:prstGeom prst="rect">
            <a:avLst/>
          </a:prstGeom>
        </p:spPr>
      </p:pic>
      <p:sp>
        <p:nvSpPr>
          <p:cNvPr id="4" name="TextBox 3"/>
          <p:cNvSpPr txBox="1"/>
          <p:nvPr/>
        </p:nvSpPr>
        <p:spPr>
          <a:xfrm>
            <a:off x="4967111" y="1245233"/>
            <a:ext cx="4190999" cy="523220"/>
          </a:xfrm>
          <a:prstGeom prst="rect">
            <a:avLst/>
          </a:prstGeom>
          <a:solidFill>
            <a:srgbClr val="FF0000"/>
          </a:solidFill>
        </p:spPr>
        <p:txBody>
          <a:bodyPr wrap="square" rtlCol="0">
            <a:spAutoFit/>
          </a:bodyPr>
          <a:lstStyle/>
          <a:p>
            <a:r>
              <a:rPr lang="el-GR" sz="2800" dirty="0">
                <a:solidFill>
                  <a:schemeClr val="bg1"/>
                </a:solidFill>
              </a:rPr>
              <a:t>27 κατευθυντήριες οδηγίες</a:t>
            </a:r>
          </a:p>
        </p:txBody>
      </p:sp>
      <p:sp>
        <p:nvSpPr>
          <p:cNvPr id="5" name="TextBox 4"/>
          <p:cNvSpPr txBox="1"/>
          <p:nvPr/>
        </p:nvSpPr>
        <p:spPr>
          <a:xfrm>
            <a:off x="6852354" y="1985513"/>
            <a:ext cx="2305756" cy="523220"/>
          </a:xfrm>
          <a:prstGeom prst="rect">
            <a:avLst/>
          </a:prstGeom>
          <a:solidFill>
            <a:srgbClr val="FF0000"/>
          </a:solidFill>
        </p:spPr>
        <p:txBody>
          <a:bodyPr wrap="square" rtlCol="0">
            <a:spAutoFit/>
          </a:bodyPr>
          <a:lstStyle/>
          <a:p>
            <a:r>
              <a:rPr lang="el-GR" sz="2800" dirty="0">
                <a:solidFill>
                  <a:schemeClr val="bg1"/>
                </a:solidFill>
              </a:rPr>
              <a:t>32 συστάσεις</a:t>
            </a:r>
          </a:p>
        </p:txBody>
      </p:sp>
      <p:sp>
        <p:nvSpPr>
          <p:cNvPr id="6" name="TextBox 5"/>
          <p:cNvSpPr txBox="1"/>
          <p:nvPr/>
        </p:nvSpPr>
        <p:spPr>
          <a:xfrm>
            <a:off x="4176888" y="2749479"/>
            <a:ext cx="4981222" cy="523220"/>
          </a:xfrm>
          <a:prstGeom prst="rect">
            <a:avLst/>
          </a:prstGeom>
          <a:solidFill>
            <a:srgbClr val="FF0000"/>
          </a:solidFill>
        </p:spPr>
        <p:txBody>
          <a:bodyPr wrap="square" rtlCol="0">
            <a:spAutoFit/>
          </a:bodyPr>
          <a:lstStyle/>
          <a:p>
            <a:r>
              <a:rPr lang="el-GR" sz="2800" dirty="0">
                <a:solidFill>
                  <a:schemeClr val="bg1"/>
                </a:solidFill>
              </a:rPr>
              <a:t>&gt;20 επιστημονικές οργανώσεις</a:t>
            </a:r>
          </a:p>
        </p:txBody>
      </p:sp>
      <p:pic>
        <p:nvPicPr>
          <p:cNvPr id="8" name="Picture 7"/>
          <p:cNvPicPr>
            <a:picLocks noChangeAspect="1"/>
          </p:cNvPicPr>
          <p:nvPr/>
        </p:nvPicPr>
        <p:blipFill>
          <a:blip r:embed="rId3"/>
          <a:stretch>
            <a:fillRect/>
          </a:stretch>
        </p:blipFill>
        <p:spPr>
          <a:xfrm>
            <a:off x="5898439" y="25620"/>
            <a:ext cx="3203222" cy="410413"/>
          </a:xfrm>
          <a:prstGeom prst="rect">
            <a:avLst/>
          </a:prstGeom>
        </p:spPr>
      </p:pic>
      <p:sp>
        <p:nvSpPr>
          <p:cNvPr id="9" name="TextBox 8"/>
          <p:cNvSpPr txBox="1"/>
          <p:nvPr/>
        </p:nvSpPr>
        <p:spPr>
          <a:xfrm>
            <a:off x="4978401" y="508639"/>
            <a:ext cx="4190999" cy="523220"/>
          </a:xfrm>
          <a:prstGeom prst="rect">
            <a:avLst/>
          </a:prstGeom>
          <a:solidFill>
            <a:srgbClr val="FF0000"/>
          </a:solidFill>
        </p:spPr>
        <p:txBody>
          <a:bodyPr wrap="square" rtlCol="0">
            <a:spAutoFit/>
          </a:bodyPr>
          <a:lstStyle/>
          <a:p>
            <a:r>
              <a:rPr lang="el-GR" sz="2800" dirty="0">
                <a:solidFill>
                  <a:schemeClr val="bg1"/>
                </a:solidFill>
              </a:rPr>
              <a:t>από το 2003-2007</a:t>
            </a:r>
          </a:p>
        </p:txBody>
      </p:sp>
    </p:spTree>
    <p:extLst>
      <p:ext uri="{BB962C8B-B14F-4D97-AF65-F5344CB8AC3E}">
        <p14:creationId xmlns:p14="http://schemas.microsoft.com/office/powerpoint/2010/main" val="1276266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9"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t="90" b="90"/>
          <a:stretch>
            <a:fillRect/>
          </a:stretch>
        </p:blipFill>
        <p:spPr>
          <a:xfrm>
            <a:off x="264946" y="165100"/>
            <a:ext cx="8561554" cy="6126163"/>
          </a:xfrm>
        </p:spPr>
      </p:pic>
    </p:spTree>
    <p:extLst>
      <p:ext uri="{BB962C8B-B14F-4D97-AF65-F5344CB8AC3E}">
        <p14:creationId xmlns:p14="http://schemas.microsoft.com/office/powerpoint/2010/main" val="2463352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006-i"/>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231775" y="2239963"/>
            <a:ext cx="1625600" cy="12192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pic>
        <p:nvPicPr>
          <p:cNvPr id="31747" name="Picture 3" descr="007-i"/>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223838" y="3609975"/>
            <a:ext cx="1625600" cy="12192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pic>
        <p:nvPicPr>
          <p:cNvPr id="31748" name="Picture 4" descr="008-i"/>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206375" y="4976813"/>
            <a:ext cx="1625600" cy="12192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grpSp>
        <p:nvGrpSpPr>
          <p:cNvPr id="31749" name="Group 5"/>
          <p:cNvGrpSpPr>
            <a:grpSpLocks/>
          </p:cNvGrpSpPr>
          <p:nvPr/>
        </p:nvGrpSpPr>
        <p:grpSpPr bwMode="auto">
          <a:xfrm>
            <a:off x="2708275" y="873125"/>
            <a:ext cx="3846513" cy="4867275"/>
            <a:chOff x="3107" y="845"/>
            <a:chExt cx="2423" cy="3293"/>
          </a:xfrm>
        </p:grpSpPr>
        <p:sp>
          <p:nvSpPr>
            <p:cNvPr id="31750" name="Text Box 6"/>
            <p:cNvSpPr txBox="1">
              <a:spLocks noChangeArrowheads="1"/>
            </p:cNvSpPr>
            <p:nvPr/>
          </p:nvSpPr>
          <p:spPr bwMode="auto">
            <a:xfrm>
              <a:off x="3379" y="845"/>
              <a:ext cx="1951" cy="30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endParaRPr lang="en-US" sz="2400" b="1">
                <a:solidFill>
                  <a:srgbClr val="FFFF00"/>
                </a:solidFill>
                <a:latin typeface="Comic Sans MS" charset="0"/>
              </a:endParaRPr>
            </a:p>
          </p:txBody>
        </p:sp>
        <p:pic>
          <p:nvPicPr>
            <p:cNvPr id="3175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07" y="1525"/>
              <a:ext cx="2423" cy="2613"/>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31752" name="Oval 8"/>
          <p:cNvSpPr>
            <a:spLocks noChangeArrowheads="1"/>
          </p:cNvSpPr>
          <p:nvPr/>
        </p:nvSpPr>
        <p:spPr bwMode="auto">
          <a:xfrm>
            <a:off x="4062413" y="1841500"/>
            <a:ext cx="204787" cy="228600"/>
          </a:xfrm>
          <a:prstGeom prst="ellipse">
            <a:avLst/>
          </a:prstGeom>
          <a:solidFill>
            <a:srgbClr val="FFFF0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1753" name="Oval 9"/>
          <p:cNvSpPr>
            <a:spLocks noChangeArrowheads="1"/>
          </p:cNvSpPr>
          <p:nvPr/>
        </p:nvSpPr>
        <p:spPr bwMode="auto">
          <a:xfrm>
            <a:off x="3757613" y="2667000"/>
            <a:ext cx="204787" cy="228600"/>
          </a:xfrm>
          <a:prstGeom prst="ellipse">
            <a:avLst/>
          </a:prstGeom>
          <a:solidFill>
            <a:srgbClr val="FFFF0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1754" name="Oval 10"/>
          <p:cNvSpPr>
            <a:spLocks noChangeArrowheads="1"/>
          </p:cNvSpPr>
          <p:nvPr/>
        </p:nvSpPr>
        <p:spPr bwMode="auto">
          <a:xfrm>
            <a:off x="4113213" y="5181600"/>
            <a:ext cx="204787" cy="228600"/>
          </a:xfrm>
          <a:prstGeom prst="ellipse">
            <a:avLst/>
          </a:prstGeom>
          <a:solidFill>
            <a:srgbClr val="FFFF0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1755" name="Line 11"/>
          <p:cNvSpPr>
            <a:spLocks noChangeShapeType="1"/>
          </p:cNvSpPr>
          <p:nvPr/>
        </p:nvSpPr>
        <p:spPr bwMode="auto">
          <a:xfrm flipV="1">
            <a:off x="4210050" y="4860925"/>
            <a:ext cx="1865313" cy="420688"/>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1756" name="Text Box 12"/>
          <p:cNvSpPr txBox="1">
            <a:spLocks noChangeArrowheads="1"/>
          </p:cNvSpPr>
          <p:nvPr/>
        </p:nvSpPr>
        <p:spPr bwMode="auto">
          <a:xfrm>
            <a:off x="6037263" y="4724400"/>
            <a:ext cx="481012"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200" b="1"/>
              <a:t>Iliac</a:t>
            </a:r>
            <a:endParaRPr lang="el-GR" sz="1200" b="1"/>
          </a:p>
        </p:txBody>
      </p:sp>
      <p:sp>
        <p:nvSpPr>
          <p:cNvPr id="31757" name="Text Box 13"/>
          <p:cNvSpPr txBox="1">
            <a:spLocks noChangeArrowheads="1"/>
          </p:cNvSpPr>
          <p:nvPr/>
        </p:nvSpPr>
        <p:spPr bwMode="auto">
          <a:xfrm>
            <a:off x="5872163" y="2324100"/>
            <a:ext cx="717550"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200" b="1"/>
              <a:t>Carotid</a:t>
            </a:r>
            <a:endParaRPr lang="el-GR" sz="1200" b="1"/>
          </a:p>
        </p:txBody>
      </p:sp>
      <p:sp>
        <p:nvSpPr>
          <p:cNvPr id="31758" name="Line 14"/>
          <p:cNvSpPr>
            <a:spLocks noChangeShapeType="1"/>
          </p:cNvSpPr>
          <p:nvPr/>
        </p:nvSpPr>
        <p:spPr bwMode="auto">
          <a:xfrm>
            <a:off x="4164013" y="1954213"/>
            <a:ext cx="1720850" cy="493712"/>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1759" name="Oval 15"/>
          <p:cNvSpPr>
            <a:spLocks noChangeArrowheads="1"/>
          </p:cNvSpPr>
          <p:nvPr/>
        </p:nvSpPr>
        <p:spPr bwMode="auto">
          <a:xfrm>
            <a:off x="3935413" y="4597400"/>
            <a:ext cx="204787" cy="228600"/>
          </a:xfrm>
          <a:prstGeom prst="ellipse">
            <a:avLst/>
          </a:prstGeom>
          <a:solidFill>
            <a:srgbClr val="FFFF0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1760" name="Text Box 16"/>
          <p:cNvSpPr txBox="1">
            <a:spLocks noChangeArrowheads="1"/>
          </p:cNvSpPr>
          <p:nvPr/>
        </p:nvSpPr>
        <p:spPr bwMode="auto">
          <a:xfrm>
            <a:off x="5973763" y="4203700"/>
            <a:ext cx="5984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200" b="1"/>
              <a:t>Renal</a:t>
            </a:r>
            <a:endParaRPr lang="el-GR" sz="1200" b="1"/>
          </a:p>
        </p:txBody>
      </p:sp>
      <p:sp>
        <p:nvSpPr>
          <p:cNvPr id="31761" name="Line 17"/>
          <p:cNvSpPr>
            <a:spLocks noChangeShapeType="1"/>
          </p:cNvSpPr>
          <p:nvPr/>
        </p:nvSpPr>
        <p:spPr bwMode="auto">
          <a:xfrm flipV="1">
            <a:off x="4062413" y="4327525"/>
            <a:ext cx="1949450" cy="385763"/>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1762" name="Text Box 18"/>
          <p:cNvSpPr txBox="1">
            <a:spLocks noChangeArrowheads="1"/>
          </p:cNvSpPr>
          <p:nvPr/>
        </p:nvSpPr>
        <p:spPr bwMode="auto">
          <a:xfrm>
            <a:off x="237595" y="1598084"/>
            <a:ext cx="2122396" cy="461665"/>
          </a:xfrm>
          <a:prstGeom prst="rect">
            <a:avLst/>
          </a:prstGeom>
          <a:noFill/>
          <a:ln>
            <a:noFill/>
          </a:ln>
          <a:effectLst/>
        </p:spPr>
        <p:txBody>
          <a:bodyPr wrap="none">
            <a:spAutoFit/>
          </a:bodyPr>
          <a:lstStyle/>
          <a:p>
            <a:r>
              <a:rPr lang="fr-FR" sz="2400" b="1" dirty="0" err="1"/>
              <a:t>Αθηρωμάτωση</a:t>
            </a:r>
            <a:endParaRPr lang="el-GR" sz="2400" b="1" dirty="0"/>
          </a:p>
        </p:txBody>
      </p:sp>
      <p:sp>
        <p:nvSpPr>
          <p:cNvPr id="31763" name="Text Box 19"/>
          <p:cNvSpPr txBox="1">
            <a:spLocks noChangeArrowheads="1"/>
          </p:cNvSpPr>
          <p:nvPr/>
        </p:nvSpPr>
        <p:spPr bwMode="auto">
          <a:xfrm>
            <a:off x="6733445" y="1763216"/>
            <a:ext cx="2488269" cy="3139321"/>
          </a:xfrm>
          <a:prstGeom prst="rect">
            <a:avLst/>
          </a:prstGeom>
          <a:noFill/>
          <a:ln>
            <a:noFill/>
          </a:ln>
          <a:effectLst/>
        </p:spPr>
        <p:txBody>
          <a:bodyPr wrap="none">
            <a:spAutoFit/>
          </a:bodyPr>
          <a:lstStyle/>
          <a:p>
            <a:r>
              <a:rPr lang="fr-FR" sz="2200" b="1" dirty="0" err="1">
                <a:solidFill>
                  <a:srgbClr val="000000"/>
                </a:solidFill>
              </a:rPr>
              <a:t>Αρτηριοσκλήρυνση</a:t>
            </a:r>
            <a:r>
              <a:rPr lang="fr-FR" sz="2200" b="1" dirty="0">
                <a:solidFill>
                  <a:srgbClr val="000000"/>
                </a:solidFill>
              </a:rPr>
              <a:t> </a:t>
            </a:r>
          </a:p>
          <a:p>
            <a:endParaRPr lang="fr-FR" sz="2200" b="1" dirty="0">
              <a:solidFill>
                <a:srgbClr val="000000"/>
              </a:solidFill>
            </a:endParaRPr>
          </a:p>
          <a:p>
            <a:endParaRPr lang="el-GR" sz="2200" b="1" dirty="0">
              <a:solidFill>
                <a:srgbClr val="000000"/>
              </a:solidFill>
            </a:endParaRPr>
          </a:p>
          <a:p>
            <a:r>
              <a:rPr lang="el-GR" sz="2200" b="1" dirty="0">
                <a:solidFill>
                  <a:srgbClr val="000000"/>
                </a:solidFill>
              </a:rPr>
              <a:t>Υπερτροφία</a:t>
            </a:r>
          </a:p>
          <a:p>
            <a:r>
              <a:rPr lang="fr-FR" sz="2200" b="1" dirty="0">
                <a:solidFill>
                  <a:srgbClr val="000000"/>
                </a:solidFill>
              </a:rPr>
              <a:t>αγγειακού </a:t>
            </a:r>
          </a:p>
          <a:p>
            <a:r>
              <a:rPr lang="el-GR" sz="2200" b="1" dirty="0">
                <a:solidFill>
                  <a:srgbClr val="000000"/>
                </a:solidFill>
              </a:rPr>
              <a:t>τ</a:t>
            </a:r>
            <a:r>
              <a:rPr lang="fr-FR" sz="2200" b="1" dirty="0" err="1">
                <a:solidFill>
                  <a:srgbClr val="000000"/>
                </a:solidFill>
              </a:rPr>
              <a:t>οιχώμ</a:t>
            </a:r>
            <a:r>
              <a:rPr lang="fr-FR" sz="2200" b="1" dirty="0">
                <a:solidFill>
                  <a:srgbClr val="000000"/>
                </a:solidFill>
              </a:rPr>
              <a:t>ατος</a:t>
            </a:r>
          </a:p>
          <a:p>
            <a:endParaRPr lang="el-GR" sz="2200" b="1" dirty="0">
              <a:solidFill>
                <a:srgbClr val="000000"/>
              </a:solidFill>
            </a:endParaRPr>
          </a:p>
          <a:p>
            <a:endParaRPr lang="el-GR" sz="2200" b="1" dirty="0">
              <a:solidFill>
                <a:srgbClr val="000000"/>
              </a:solidFill>
            </a:endParaRPr>
          </a:p>
          <a:p>
            <a:r>
              <a:rPr lang="fr-FR" sz="2200" b="1" dirty="0" err="1">
                <a:solidFill>
                  <a:srgbClr val="000000"/>
                </a:solidFill>
              </a:rPr>
              <a:t>Ανεύρυσμ</a:t>
            </a:r>
            <a:r>
              <a:rPr lang="fr-FR" sz="2200" b="1" dirty="0">
                <a:solidFill>
                  <a:srgbClr val="000000"/>
                </a:solidFill>
              </a:rPr>
              <a:t>α</a:t>
            </a:r>
            <a:endParaRPr lang="el-GR" sz="2200" b="1" dirty="0">
              <a:solidFill>
                <a:srgbClr val="000000"/>
              </a:solidFill>
            </a:endParaRPr>
          </a:p>
        </p:txBody>
      </p:sp>
      <p:pic>
        <p:nvPicPr>
          <p:cNvPr id="31764" name="Picture 20" descr="SA701004"/>
          <p:cNvPicPr>
            <a:picLocks noGrp="1" noChangeAspect="1" noChangeArrowheads="1"/>
          </p:cNvPicPr>
          <p:nvPr>
            <p:ph sz="quarter" idx="4"/>
          </p:nvPr>
        </p:nvPicPr>
        <p:blipFill>
          <a:blip r:embed="rId7">
            <a:extLst>
              <a:ext uri="{28A0092B-C50C-407E-A947-70E740481C1C}">
                <a14:useLocalDpi xmlns:a14="http://schemas.microsoft.com/office/drawing/2010/main" val="0"/>
              </a:ext>
            </a:extLst>
          </a:blip>
          <a:srcRect/>
          <a:stretch>
            <a:fillRect/>
          </a:stretch>
        </p:blipFill>
        <p:spPr>
          <a:xfrm>
            <a:off x="7062788" y="5016146"/>
            <a:ext cx="1190625" cy="1619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sp>
        <p:nvSpPr>
          <p:cNvPr id="2" name="TextBox 1"/>
          <p:cNvSpPr txBox="1"/>
          <p:nvPr/>
        </p:nvSpPr>
        <p:spPr>
          <a:xfrm>
            <a:off x="1831975" y="362252"/>
            <a:ext cx="5729954" cy="523220"/>
          </a:xfrm>
          <a:prstGeom prst="rect">
            <a:avLst/>
          </a:prstGeom>
          <a:noFill/>
        </p:spPr>
        <p:txBody>
          <a:bodyPr wrap="none" rtlCol="0">
            <a:spAutoFit/>
          </a:bodyPr>
          <a:lstStyle/>
          <a:p>
            <a:r>
              <a:rPr lang="el-GR" sz="2800" b="1" dirty="0"/>
              <a:t>Αθηροσκλήρυνση (αθηροσκλήρωση)</a:t>
            </a:r>
          </a:p>
        </p:txBody>
      </p:sp>
    </p:spTree>
    <p:extLst>
      <p:ext uri="{BB962C8B-B14F-4D97-AF65-F5344CB8AC3E}">
        <p14:creationId xmlns:p14="http://schemas.microsoft.com/office/powerpoint/2010/main" val="92852093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95857" y="224375"/>
            <a:ext cx="7509933" cy="6462378"/>
          </a:xfrm>
          <a:prstGeom prst="rect">
            <a:avLst/>
          </a:prstGeom>
        </p:spPr>
      </p:pic>
      <p:pic>
        <p:nvPicPr>
          <p:cNvPr id="4" name="Picture 3"/>
          <p:cNvPicPr>
            <a:picLocks noChangeAspect="1"/>
          </p:cNvPicPr>
          <p:nvPr/>
        </p:nvPicPr>
        <p:blipFill>
          <a:blip r:embed="rId3"/>
          <a:stretch>
            <a:fillRect/>
          </a:stretch>
        </p:blipFill>
        <p:spPr>
          <a:xfrm>
            <a:off x="5875855" y="101821"/>
            <a:ext cx="3203222" cy="410413"/>
          </a:xfrm>
          <a:prstGeom prst="rect">
            <a:avLst/>
          </a:prstGeom>
        </p:spPr>
      </p:pic>
      <p:sp>
        <p:nvSpPr>
          <p:cNvPr id="2" name="Rectangle 1"/>
          <p:cNvSpPr/>
          <p:nvPr/>
        </p:nvSpPr>
        <p:spPr>
          <a:xfrm>
            <a:off x="990600" y="1209675"/>
            <a:ext cx="946150" cy="234950"/>
          </a:xfrm>
          <a:prstGeom prst="rect">
            <a:avLst/>
          </a:prstGeom>
          <a:noFill/>
          <a:ln w="635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2114550" y="1174234"/>
            <a:ext cx="2741067" cy="2031325"/>
          </a:xfrm>
          <a:prstGeom prst="rect">
            <a:avLst/>
          </a:prstGeom>
          <a:solidFill>
            <a:schemeClr val="bg1"/>
          </a:solidFill>
        </p:spPr>
        <p:txBody>
          <a:bodyPr wrap="none" rtlCol="0">
            <a:spAutoFit/>
          </a:bodyPr>
          <a:lstStyle/>
          <a:p>
            <a:r>
              <a:rPr lang="en-US" dirty="0"/>
              <a:t>MAJOR  CVD </a:t>
            </a:r>
            <a:r>
              <a:rPr lang="en-US"/>
              <a:t>RISK FACTORS</a:t>
            </a:r>
            <a:endParaRPr lang="en-US" dirty="0"/>
          </a:p>
          <a:p>
            <a:pPr marL="285750" indent="-285750">
              <a:buFont typeface="Arial"/>
              <a:buChar char="•"/>
            </a:pPr>
            <a:r>
              <a:rPr lang="en-US" dirty="0"/>
              <a:t>AGE</a:t>
            </a:r>
          </a:p>
          <a:p>
            <a:pPr marL="285750" indent="-285750">
              <a:buFont typeface="Arial"/>
              <a:buChar char="•"/>
            </a:pPr>
            <a:r>
              <a:rPr lang="en-US" dirty="0"/>
              <a:t>SEX</a:t>
            </a:r>
            <a:endParaRPr lang="el-GR" dirty="0"/>
          </a:p>
          <a:p>
            <a:pPr marL="285750" indent="-285750">
              <a:buFont typeface="Arial"/>
              <a:buChar char="•"/>
            </a:pPr>
            <a:r>
              <a:rPr lang="en-US" dirty="0"/>
              <a:t>BLOOD PRESSURE</a:t>
            </a:r>
          </a:p>
          <a:p>
            <a:pPr marL="285750" indent="-285750">
              <a:buFont typeface="Arial"/>
              <a:buChar char="•"/>
            </a:pPr>
            <a:r>
              <a:rPr lang="en-US" dirty="0"/>
              <a:t>LIPIDS</a:t>
            </a:r>
          </a:p>
          <a:p>
            <a:pPr marL="285750" indent="-285750">
              <a:buFont typeface="Arial"/>
              <a:buChar char="•"/>
            </a:pPr>
            <a:r>
              <a:rPr lang="en-US" dirty="0"/>
              <a:t>SMOKING</a:t>
            </a:r>
          </a:p>
          <a:p>
            <a:pPr marL="285750" indent="-285750">
              <a:buFont typeface="Arial"/>
              <a:buChar char="•"/>
            </a:pPr>
            <a:r>
              <a:rPr lang="en-US" dirty="0"/>
              <a:t>GLUCOSE</a:t>
            </a:r>
            <a:r>
              <a:rPr lang="el-GR" dirty="0"/>
              <a:t> (+/-)</a:t>
            </a:r>
            <a:endParaRPr lang="en-US" dirty="0"/>
          </a:p>
        </p:txBody>
      </p:sp>
      <p:cxnSp>
        <p:nvCxnSpPr>
          <p:cNvPr id="7" name="Straight Connector 6"/>
          <p:cNvCxnSpPr/>
          <p:nvPr/>
        </p:nvCxnSpPr>
        <p:spPr>
          <a:xfrm>
            <a:off x="1022350" y="3276600"/>
            <a:ext cx="6419850" cy="3175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33499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6"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547813" y="1600200"/>
            <a:ext cx="6048375" cy="4525963"/>
          </a:xfrm>
          <a:noFill/>
          <a:ln/>
        </p:spPr>
      </p:pic>
      <p:sp>
        <p:nvSpPr>
          <p:cNvPr id="125960" name="Text Box 8"/>
          <p:cNvSpPr txBox="1">
            <a:spLocks noChangeArrowheads="1"/>
          </p:cNvSpPr>
          <p:nvPr/>
        </p:nvSpPr>
        <p:spPr bwMode="auto">
          <a:xfrm>
            <a:off x="1547813" y="2708275"/>
            <a:ext cx="6048375" cy="3084513"/>
          </a:xfrm>
          <a:prstGeom prst="rect">
            <a:avLst/>
          </a:prstGeom>
          <a:solidFill>
            <a:srgbClr val="FF33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fr-FR" sz="2800" dirty="0">
                <a:solidFill>
                  <a:schemeClr val="bg1"/>
                </a:solidFill>
              </a:rPr>
              <a:t>2004 </a:t>
            </a:r>
            <a:r>
              <a:rPr lang="en-US" sz="2800" dirty="0">
                <a:solidFill>
                  <a:schemeClr val="bg1"/>
                </a:solidFill>
              </a:rPr>
              <a:t>Lancet</a:t>
            </a:r>
            <a:endParaRPr lang="el-GR" sz="2800" dirty="0">
              <a:solidFill>
                <a:schemeClr val="bg1"/>
              </a:solidFill>
            </a:endParaRPr>
          </a:p>
          <a:p>
            <a:pPr>
              <a:spcBef>
                <a:spcPct val="50000"/>
              </a:spcBef>
            </a:pPr>
            <a:r>
              <a:rPr lang="el-GR" sz="2800" dirty="0">
                <a:solidFill>
                  <a:schemeClr val="bg1"/>
                </a:solidFill>
              </a:rPr>
              <a:t>52 χώρες</a:t>
            </a:r>
          </a:p>
          <a:p>
            <a:pPr>
              <a:spcBef>
                <a:spcPct val="50000"/>
              </a:spcBef>
            </a:pPr>
            <a:r>
              <a:rPr lang="en-US" sz="2800" dirty="0">
                <a:solidFill>
                  <a:schemeClr val="bg1"/>
                </a:solidFill>
              </a:rPr>
              <a:t>Case – control study</a:t>
            </a:r>
          </a:p>
          <a:p>
            <a:pPr>
              <a:spcBef>
                <a:spcPct val="50000"/>
              </a:spcBef>
            </a:pPr>
            <a:r>
              <a:rPr lang="en-US" sz="2800" dirty="0">
                <a:solidFill>
                  <a:schemeClr val="bg1"/>
                </a:solidFill>
              </a:rPr>
              <a:t>15000 </a:t>
            </a:r>
            <a:r>
              <a:rPr lang="el-GR" sz="2800" dirty="0">
                <a:solidFill>
                  <a:schemeClr val="bg1"/>
                </a:solidFill>
              </a:rPr>
              <a:t> ΟΕΜ</a:t>
            </a:r>
          </a:p>
          <a:p>
            <a:pPr>
              <a:spcBef>
                <a:spcPct val="50000"/>
              </a:spcBef>
            </a:pPr>
            <a:endParaRPr lang="el-GR" sz="2800" dirty="0">
              <a:solidFill>
                <a:schemeClr val="bg1"/>
              </a:solidFill>
            </a:endParaRPr>
          </a:p>
        </p:txBody>
      </p:sp>
    </p:spTree>
    <p:extLst>
      <p:ext uri="{BB962C8B-B14F-4D97-AF65-F5344CB8AC3E}">
        <p14:creationId xmlns:p14="http://schemas.microsoft.com/office/powerpoint/2010/main" val="45617092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611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563688" y="1600200"/>
            <a:ext cx="6015037" cy="4525963"/>
          </a:xfrm>
          <a:noFill/>
          <a:ln/>
        </p:spPr>
      </p:pic>
      <p:sp>
        <p:nvSpPr>
          <p:cNvPr id="346117" name="Oval 5"/>
          <p:cNvSpPr>
            <a:spLocks noChangeArrowheads="1"/>
          </p:cNvSpPr>
          <p:nvPr/>
        </p:nvSpPr>
        <p:spPr bwMode="auto">
          <a:xfrm>
            <a:off x="2484438" y="3716338"/>
            <a:ext cx="1800225" cy="1944687"/>
          </a:xfrm>
          <a:prstGeom prst="ellipse">
            <a:avLst/>
          </a:prstGeom>
          <a:noFill/>
          <a:ln w="50800">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46118" name="Oval 6"/>
          <p:cNvSpPr>
            <a:spLocks noChangeArrowheads="1"/>
          </p:cNvSpPr>
          <p:nvPr/>
        </p:nvSpPr>
        <p:spPr bwMode="auto">
          <a:xfrm>
            <a:off x="2916238" y="1722438"/>
            <a:ext cx="914400" cy="914400"/>
          </a:xfrm>
          <a:prstGeom prst="ellipse">
            <a:avLst/>
          </a:prstGeom>
          <a:noFill/>
          <a:ln w="50800">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338418454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6100"/>
            <a:ext cx="8229600" cy="4525963"/>
          </a:xfrm>
        </p:spPr>
        <p:txBody>
          <a:bodyPr>
            <a:normAutofit lnSpcReduction="10000"/>
          </a:bodyPr>
          <a:lstStyle/>
          <a:p>
            <a:pPr marL="0" indent="0">
              <a:buNone/>
            </a:pPr>
            <a:r>
              <a:rPr lang="en-GB" sz="2000" b="1" dirty="0"/>
              <a:t>Prediction of Cardiovascular Events in Subjects in the Second Australian National Blood Pressure Study </a:t>
            </a:r>
            <a:endParaRPr lang="en-US" sz="2000" b="1" dirty="0"/>
          </a:p>
          <a:p>
            <a:pPr marL="0" indent="0">
              <a:buNone/>
            </a:pPr>
            <a:r>
              <a:rPr lang="en-GB" sz="2000" dirty="0"/>
              <a:t>Mark R. Nelson</a:t>
            </a:r>
            <a:r>
              <a:rPr lang="en-GB" sz="2000" baseline="30000" dirty="0"/>
              <a:t>*</a:t>
            </a:r>
            <a:r>
              <a:rPr lang="en-GB" sz="2000" dirty="0"/>
              <a:t>; Philip Ryan; Andrew M. Tonkin; </a:t>
            </a:r>
            <a:r>
              <a:rPr lang="en-GB" sz="2000" dirty="0" err="1"/>
              <a:t>Emmae</a:t>
            </a:r>
            <a:r>
              <a:rPr lang="en-GB" sz="2000" dirty="0"/>
              <a:t> Ramsay; </a:t>
            </a:r>
            <a:r>
              <a:rPr lang="en-GB" sz="2000" dirty="0" err="1"/>
              <a:t>Kristyn</a:t>
            </a:r>
            <a:r>
              <a:rPr lang="en-GB" sz="2000" dirty="0"/>
              <a:t> </a:t>
            </a:r>
            <a:r>
              <a:rPr lang="en-GB" sz="2000" dirty="0" err="1"/>
              <a:t>Willson</a:t>
            </a:r>
            <a:r>
              <a:rPr lang="en-GB" sz="2000" dirty="0"/>
              <a:t>; </a:t>
            </a:r>
            <a:r>
              <a:rPr lang="en-GB" sz="2000" dirty="0" err="1"/>
              <a:t>Lindon</a:t>
            </a:r>
            <a:r>
              <a:rPr lang="en-GB" sz="2000" dirty="0"/>
              <a:t> W.H. Wing; Christopher M. Reid; on behalf of the Second Australian National Blood Pressure Study Management Committee </a:t>
            </a:r>
            <a:endParaRPr lang="en-US" sz="2000" dirty="0"/>
          </a:p>
          <a:p>
            <a:pPr marL="0" indent="0">
              <a:buNone/>
            </a:pPr>
            <a:endParaRPr lang="el-GR" sz="2800" i="1" dirty="0">
              <a:solidFill>
                <a:srgbClr val="FF0000"/>
              </a:solidFill>
            </a:endParaRPr>
          </a:p>
          <a:p>
            <a:pPr marL="0" indent="0">
              <a:buNone/>
            </a:pPr>
            <a:endParaRPr lang="el-GR" sz="2800" i="1" dirty="0">
              <a:solidFill>
                <a:srgbClr val="FF0000"/>
              </a:solidFill>
            </a:endParaRPr>
          </a:p>
          <a:p>
            <a:pPr marL="0" indent="0">
              <a:buNone/>
            </a:pPr>
            <a:r>
              <a:rPr lang="el-GR" sz="2800" i="1" dirty="0">
                <a:solidFill>
                  <a:srgbClr val="FF0000"/>
                </a:solidFill>
              </a:rPr>
              <a:t>«</a:t>
            </a:r>
            <a:r>
              <a:rPr lang="en-GB" sz="2800" i="1" dirty="0">
                <a:solidFill>
                  <a:srgbClr val="FF0000"/>
                </a:solidFill>
              </a:rPr>
              <a:t>Recalibration analyses showed that it would be inappropriate</a:t>
            </a:r>
            <a:r>
              <a:rPr lang="en-GB" sz="2800" i="1" baseline="30000" dirty="0">
                <a:solidFill>
                  <a:srgbClr val="FF0000"/>
                </a:solidFill>
              </a:rPr>
              <a:t> </a:t>
            </a:r>
            <a:r>
              <a:rPr lang="en-GB" sz="2800" i="1" dirty="0">
                <a:solidFill>
                  <a:srgbClr val="FF0000"/>
                </a:solidFill>
              </a:rPr>
              <a:t>to apply the risk equations to the Second Australian National</a:t>
            </a:r>
            <a:r>
              <a:rPr lang="en-GB" sz="2800" i="1" baseline="30000" dirty="0">
                <a:solidFill>
                  <a:srgbClr val="FF0000"/>
                </a:solidFill>
              </a:rPr>
              <a:t> </a:t>
            </a:r>
            <a:r>
              <a:rPr lang="en-GB" sz="2800" i="1" dirty="0">
                <a:solidFill>
                  <a:srgbClr val="FF0000"/>
                </a:solidFill>
              </a:rPr>
              <a:t>Blood Pressure study population. New risk equations for CVD</a:t>
            </a:r>
            <a:r>
              <a:rPr lang="en-GB" sz="2800" i="1" baseline="30000" dirty="0">
                <a:solidFill>
                  <a:srgbClr val="FF0000"/>
                </a:solidFill>
              </a:rPr>
              <a:t> </a:t>
            </a:r>
            <a:r>
              <a:rPr lang="en-GB" sz="2800" i="1" dirty="0">
                <a:solidFill>
                  <a:srgbClr val="FF0000"/>
                </a:solidFill>
              </a:rPr>
              <a:t>events in the hypertensive aged are needed.</a:t>
            </a:r>
            <a:r>
              <a:rPr lang="el-GR" sz="2800" i="1" dirty="0">
                <a:solidFill>
                  <a:srgbClr val="FF0000"/>
                </a:solidFill>
              </a:rPr>
              <a:t>»</a:t>
            </a:r>
            <a:endParaRPr lang="en-US" sz="2800" i="1" dirty="0">
              <a:solidFill>
                <a:srgbClr val="FF0000"/>
              </a:solidFill>
            </a:endParaRPr>
          </a:p>
          <a:p>
            <a:pPr marL="0" indent="0">
              <a:buNone/>
            </a:pPr>
            <a:endParaRPr lang="en-US" dirty="0"/>
          </a:p>
        </p:txBody>
      </p:sp>
    </p:spTree>
    <p:extLst>
      <p:ext uri="{BB962C8B-B14F-4D97-AF65-F5344CB8AC3E}">
        <p14:creationId xmlns:p14="http://schemas.microsoft.com/office/powerpoint/2010/main" val="35867236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457199" y="431801"/>
            <a:ext cx="8112521" cy="6072530"/>
          </a:xfrm>
          <a:prstGeom prst="rect">
            <a:avLst/>
          </a:prstGeom>
        </p:spPr>
      </p:pic>
    </p:spTree>
    <p:extLst>
      <p:ext uri="{BB962C8B-B14F-4D97-AF65-F5344CB8AC3E}">
        <p14:creationId xmlns:p14="http://schemas.microsoft.com/office/powerpoint/2010/main" val="80903770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rcRect t="-5817" b="-5817"/>
          <a:stretch>
            <a:fillRect/>
          </a:stretch>
        </p:blipFill>
        <p:spPr>
          <a:xfrm>
            <a:off x="546100" y="190500"/>
            <a:ext cx="8229600" cy="4525963"/>
          </a:xfrm>
        </p:spPr>
      </p:pic>
      <p:sp>
        <p:nvSpPr>
          <p:cNvPr id="5" name="Rectangle 4"/>
          <p:cNvSpPr/>
          <p:nvPr/>
        </p:nvSpPr>
        <p:spPr>
          <a:xfrm>
            <a:off x="762000" y="4748898"/>
            <a:ext cx="7912100" cy="369332"/>
          </a:xfrm>
          <a:prstGeom prst="rect">
            <a:avLst/>
          </a:prstGeom>
        </p:spPr>
        <p:txBody>
          <a:bodyPr wrap="square">
            <a:spAutoFit/>
          </a:bodyPr>
          <a:lstStyle/>
          <a:p>
            <a:r>
              <a:rPr lang="en-US" b="1" dirty="0">
                <a:solidFill>
                  <a:srgbClr val="FF0000"/>
                </a:solidFill>
              </a:rPr>
              <a:t>Online calculator                                &amp;                                            Score Risk chart              </a:t>
            </a:r>
          </a:p>
        </p:txBody>
      </p:sp>
    </p:spTree>
    <p:extLst>
      <p:ext uri="{BB962C8B-B14F-4D97-AF65-F5344CB8AC3E}">
        <p14:creationId xmlns:p14="http://schemas.microsoft.com/office/powerpoint/2010/main" val="426808728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 y="20638"/>
            <a:ext cx="4114800" cy="423862"/>
          </a:xfrm>
        </p:spPr>
        <p:txBody>
          <a:bodyPr>
            <a:normAutofit fontScale="90000"/>
          </a:bodyPr>
          <a:lstStyle/>
          <a:p>
            <a:r>
              <a:rPr lang="en-US" sz="2400" dirty="0"/>
              <a:t>High risk countries</a:t>
            </a:r>
          </a:p>
        </p:txBody>
      </p:sp>
      <p:pic>
        <p:nvPicPr>
          <p:cNvPr id="4" name="Picture 3"/>
          <p:cNvPicPr>
            <a:picLocks noChangeAspect="1"/>
          </p:cNvPicPr>
          <p:nvPr/>
        </p:nvPicPr>
        <p:blipFill>
          <a:blip r:embed="rId2"/>
          <a:stretch>
            <a:fillRect/>
          </a:stretch>
        </p:blipFill>
        <p:spPr>
          <a:xfrm>
            <a:off x="279400" y="533400"/>
            <a:ext cx="8572500" cy="6324600"/>
          </a:xfrm>
          <a:prstGeom prst="rect">
            <a:avLst/>
          </a:prstGeom>
        </p:spPr>
      </p:pic>
    </p:spTree>
    <p:extLst>
      <p:ext uri="{BB962C8B-B14F-4D97-AF65-F5344CB8AC3E}">
        <p14:creationId xmlns:p14="http://schemas.microsoft.com/office/powerpoint/2010/main" val="378711780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20638"/>
            <a:ext cx="4114800" cy="423862"/>
          </a:xfrm>
        </p:spPr>
        <p:txBody>
          <a:bodyPr>
            <a:normAutofit fontScale="90000"/>
          </a:bodyPr>
          <a:lstStyle/>
          <a:p>
            <a:r>
              <a:rPr lang="en-US" sz="2400" dirty="0"/>
              <a:t>Low risk countries</a:t>
            </a:r>
          </a:p>
        </p:txBody>
      </p:sp>
      <p:pic>
        <p:nvPicPr>
          <p:cNvPr id="7" name="Picture 6"/>
          <p:cNvPicPr>
            <a:picLocks noChangeAspect="1"/>
          </p:cNvPicPr>
          <p:nvPr/>
        </p:nvPicPr>
        <p:blipFill>
          <a:blip r:embed="rId2"/>
          <a:stretch>
            <a:fillRect/>
          </a:stretch>
        </p:blipFill>
        <p:spPr>
          <a:xfrm>
            <a:off x="190500" y="457200"/>
            <a:ext cx="8750300" cy="5943600"/>
          </a:xfrm>
          <a:prstGeom prst="rect">
            <a:avLst/>
          </a:prstGeom>
        </p:spPr>
      </p:pic>
    </p:spTree>
    <p:extLst>
      <p:ext uri="{BB962C8B-B14F-4D97-AF65-F5344CB8AC3E}">
        <p14:creationId xmlns:p14="http://schemas.microsoft.com/office/powerpoint/2010/main" val="93934405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17175" t="1815" r="-27723" b="-1815"/>
          <a:stretch/>
        </p:blipFill>
        <p:spPr>
          <a:xfrm rot="5400000">
            <a:off x="457200" y="53182"/>
            <a:ext cx="8229600" cy="7696200"/>
          </a:xfrm>
        </p:spPr>
      </p:pic>
      <p:sp>
        <p:nvSpPr>
          <p:cNvPr id="5" name="Rectangle 4"/>
          <p:cNvSpPr/>
          <p:nvPr/>
        </p:nvSpPr>
        <p:spPr>
          <a:xfrm>
            <a:off x="457200" y="256273"/>
            <a:ext cx="7962900" cy="369332"/>
          </a:xfrm>
          <a:prstGeom prst="rect">
            <a:avLst/>
          </a:prstGeom>
        </p:spPr>
        <p:txBody>
          <a:bodyPr wrap="square">
            <a:spAutoFit/>
          </a:bodyPr>
          <a:lstStyle/>
          <a:p>
            <a:r>
              <a:rPr lang="en-US" dirty="0">
                <a:hlinkClick r:id="rId3"/>
              </a:rPr>
              <a:t>http://www.heartscore.org/Pages/welcome.aspx</a:t>
            </a:r>
            <a:r>
              <a:rPr lang="en-US" dirty="0"/>
              <a:t>   </a:t>
            </a:r>
          </a:p>
        </p:txBody>
      </p:sp>
    </p:spTree>
    <p:extLst>
      <p:ext uri="{BB962C8B-B14F-4D97-AF65-F5344CB8AC3E}">
        <p14:creationId xmlns:p14="http://schemas.microsoft.com/office/powerpoint/2010/main" val="409879684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05B0D68-D589-D8B0-1918-6593FFDBECFE}"/>
              </a:ext>
            </a:extLst>
          </p:cNvPr>
          <p:cNvPicPr>
            <a:picLocks noChangeAspect="1"/>
          </p:cNvPicPr>
          <p:nvPr/>
        </p:nvPicPr>
        <p:blipFill>
          <a:blip r:embed="rId2"/>
          <a:stretch>
            <a:fillRect/>
          </a:stretch>
        </p:blipFill>
        <p:spPr>
          <a:xfrm>
            <a:off x="1156137" y="31405"/>
            <a:ext cx="6789683" cy="6753374"/>
          </a:xfrm>
          <a:prstGeom prst="rect">
            <a:avLst/>
          </a:prstGeom>
        </p:spPr>
      </p:pic>
    </p:spTree>
    <p:extLst>
      <p:ext uri="{BB962C8B-B14F-4D97-AF65-F5344CB8AC3E}">
        <p14:creationId xmlns:p14="http://schemas.microsoft.com/office/powerpoint/2010/main" val="20236959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2"/>
          <p:cNvSpPr txBox="1">
            <a:spLocks noChangeArrowheads="1"/>
          </p:cNvSpPr>
          <p:nvPr/>
        </p:nvSpPr>
        <p:spPr bwMode="auto">
          <a:xfrm>
            <a:off x="1042988" y="379413"/>
            <a:ext cx="2808287" cy="457200"/>
          </a:xfrm>
          <a:prstGeom prst="rect">
            <a:avLst/>
          </a:prstGeom>
          <a:noFill/>
          <a:ln>
            <a:noFill/>
          </a:ln>
          <a:effectLst/>
          <a:extLst>
            <a:ext uri="{909E8E84-426E-40dd-AFC4-6F175D3DCCD1}">
              <a14:hiddenFill xmlns="" xmlns:a14="http://schemas.microsoft.com/office/drawing/2010/main">
                <a:solidFill>
                  <a:srgbClr val="FFFF00"/>
                </a:solidFill>
              </a14:hiddenFill>
            </a:ext>
            <a:ext uri="{91240B29-F687-4f45-9708-019B960494DF}">
              <a14:hiddenLine xmlns="" xmlns:a14="http://schemas.microsoft.com/office/drawing/2010/main" w="28575">
                <a:solidFill>
                  <a:schemeClr val="accent2"/>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p>
            <a:pPr algn="ctr" eaLnBrk="0" hangingPunct="0">
              <a:spcBef>
                <a:spcPct val="50000"/>
              </a:spcBef>
            </a:pPr>
            <a:r>
              <a:rPr lang="en-US" sz="2400" b="1">
                <a:solidFill>
                  <a:srgbClr val="FFFFFF"/>
                </a:solidFill>
              </a:rPr>
              <a:t>Ancient era</a:t>
            </a:r>
            <a:endParaRPr lang="el-GR" sz="2400" b="1">
              <a:solidFill>
                <a:srgbClr val="FFFFFF"/>
              </a:solidFill>
            </a:endParaRPr>
          </a:p>
        </p:txBody>
      </p:sp>
      <p:grpSp>
        <p:nvGrpSpPr>
          <p:cNvPr id="76803" name="Group 3"/>
          <p:cNvGrpSpPr>
            <a:grpSpLocks/>
          </p:cNvGrpSpPr>
          <p:nvPr/>
        </p:nvGrpSpPr>
        <p:grpSpPr bwMode="auto">
          <a:xfrm>
            <a:off x="2708275" y="873125"/>
            <a:ext cx="3846513" cy="4867275"/>
            <a:chOff x="3107" y="845"/>
            <a:chExt cx="2423" cy="3293"/>
          </a:xfrm>
        </p:grpSpPr>
        <p:sp>
          <p:nvSpPr>
            <p:cNvPr id="76804" name="Text Box 4"/>
            <p:cNvSpPr txBox="1">
              <a:spLocks noChangeArrowheads="1"/>
            </p:cNvSpPr>
            <p:nvPr/>
          </p:nvSpPr>
          <p:spPr bwMode="auto">
            <a:xfrm>
              <a:off x="3379" y="845"/>
              <a:ext cx="1951" cy="30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endParaRPr lang="en-US" sz="2400" b="1">
                <a:solidFill>
                  <a:srgbClr val="FFFF00"/>
                </a:solidFill>
                <a:latin typeface="Comic Sans MS" charset="0"/>
              </a:endParaRPr>
            </a:p>
          </p:txBody>
        </p:sp>
        <p:pic>
          <p:nvPicPr>
            <p:cNvPr id="7680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7" y="1525"/>
              <a:ext cx="2423" cy="2613"/>
            </a:xfrm>
            <a:prstGeom prst="rect">
              <a:avLst/>
            </a:prstGeom>
            <a:noFill/>
            <a:extLst>
              <a:ext uri="{909E8E84-426E-40dd-AFC4-6F175D3DCCD1}">
                <a14:hiddenFill xmlns="" xmlns:a14="http://schemas.microsoft.com/office/drawing/2010/main">
                  <a:solidFill>
                    <a:srgbClr val="FFFFFF"/>
                  </a:solidFill>
                </a14:hiddenFill>
              </a:ext>
            </a:extLst>
          </p:spPr>
        </p:pic>
      </p:grpSp>
      <p:pic>
        <p:nvPicPr>
          <p:cNvPr id="76806" name="Picture 6" descr="kidney_cross_section_web_thum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3388" y="3893079"/>
            <a:ext cx="1636713" cy="1155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6807" name="Picture 7" descr="Brain Anterior View">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40075" y="379413"/>
            <a:ext cx="1584325" cy="1117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6808" name="Picture 8" descr="Eye Section with Layers">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46764" y="919361"/>
            <a:ext cx="1358900" cy="958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6809" name="Picture 9" descr="Heart Anterior View">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3875" y="2171877"/>
            <a:ext cx="1649413" cy="1152525"/>
          </a:xfrm>
          <a:prstGeom prst="rect">
            <a:avLst/>
          </a:prstGeom>
          <a:noFill/>
          <a:extLst>
            <a:ext uri="{909E8E84-426E-40dd-AFC4-6F175D3DCCD1}">
              <a14:hiddenFill xmlns="" xmlns:a14="http://schemas.microsoft.com/office/drawing/2010/main">
                <a:solidFill>
                  <a:srgbClr val="FFFFFF"/>
                </a:solidFill>
              </a14:hiddenFill>
            </a:ext>
          </a:extLst>
        </p:spPr>
      </p:pic>
      <p:pic>
        <p:nvPicPr>
          <p:cNvPr id="76810" name="Picture 10" descr="3D6030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83388" y="2354263"/>
            <a:ext cx="1619250" cy="1219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937831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330201"/>
            <a:ext cx="3594100" cy="2391964"/>
          </a:xfrm>
          <a:prstGeom prst="rect">
            <a:avLst/>
          </a:prstGeom>
        </p:spPr>
      </p:pic>
      <p:pic>
        <p:nvPicPr>
          <p:cNvPr id="4" name="Picture 3"/>
          <p:cNvPicPr>
            <a:picLocks noChangeAspect="1"/>
          </p:cNvPicPr>
          <p:nvPr/>
        </p:nvPicPr>
        <p:blipFill>
          <a:blip r:embed="rId3"/>
          <a:stretch>
            <a:fillRect/>
          </a:stretch>
        </p:blipFill>
        <p:spPr>
          <a:xfrm>
            <a:off x="114300" y="2933700"/>
            <a:ext cx="8915400" cy="3111500"/>
          </a:xfrm>
          <a:prstGeom prst="rect">
            <a:avLst/>
          </a:prstGeom>
        </p:spPr>
      </p:pic>
    </p:spTree>
    <p:extLst>
      <p:ext uri="{BB962C8B-B14F-4D97-AF65-F5344CB8AC3E}">
        <p14:creationId xmlns:p14="http://schemas.microsoft.com/office/powerpoint/2010/main" val="22934618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330201"/>
            <a:ext cx="3594100" cy="2391964"/>
          </a:xfrm>
          <a:prstGeom prst="rect">
            <a:avLst/>
          </a:prstGeom>
        </p:spPr>
      </p:pic>
      <p:pic>
        <p:nvPicPr>
          <p:cNvPr id="5" name="Picture 4"/>
          <p:cNvPicPr>
            <a:picLocks noChangeAspect="1"/>
          </p:cNvPicPr>
          <p:nvPr/>
        </p:nvPicPr>
        <p:blipFill>
          <a:blip r:embed="rId3"/>
          <a:stretch>
            <a:fillRect/>
          </a:stretch>
        </p:blipFill>
        <p:spPr>
          <a:xfrm>
            <a:off x="1739900" y="3123136"/>
            <a:ext cx="6883400" cy="3506263"/>
          </a:xfrm>
          <a:prstGeom prst="rect">
            <a:avLst/>
          </a:prstGeom>
        </p:spPr>
      </p:pic>
    </p:spTree>
    <p:extLst>
      <p:ext uri="{BB962C8B-B14F-4D97-AF65-F5344CB8AC3E}">
        <p14:creationId xmlns:p14="http://schemas.microsoft.com/office/powerpoint/2010/main" val="354609798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normAutofit lnSpcReduction="10000"/>
          </a:bodyPr>
          <a:lstStyle/>
          <a:p>
            <a:r>
              <a:rPr lang="el-GR" sz="1800" dirty="0"/>
              <a:t>Υπολογίζουν τον απόλυτο κίνδυνο στην 5ετία ή 10ετία</a:t>
            </a:r>
          </a:p>
          <a:p>
            <a:r>
              <a:rPr lang="el-GR" sz="1800" dirty="0"/>
              <a:t>Εχουν διαφορετικά καταληκτικά σημεία – ΑΕΕ ή ΟΕΜ ή ΚΑ επεισόδια ή ΚΑ θάνατος</a:t>
            </a:r>
          </a:p>
          <a:p>
            <a:r>
              <a:rPr lang="el-GR" sz="1800" dirty="0"/>
              <a:t>Διαβαθμίζουν το κίνδυνο σε υποομάδες κινδύνου αλλά οι ομάδες αυτές δεν είναι συγκρίσιμες/ταυτόσημες (</a:t>
            </a:r>
            <a:r>
              <a:rPr lang="en-US" sz="1800" dirty="0"/>
              <a:t>SCORE: </a:t>
            </a:r>
            <a:r>
              <a:rPr lang="el-GR" sz="1800" dirty="0"/>
              <a:t>0-5%, 6-10%, &gt;10%</a:t>
            </a:r>
            <a:r>
              <a:rPr lang="en-US" sz="1800" dirty="0"/>
              <a:t>  </a:t>
            </a:r>
            <a:r>
              <a:rPr lang="el-GR" sz="1800" dirty="0"/>
              <a:t>για ΚΑ θάνατο) ή (</a:t>
            </a:r>
            <a:r>
              <a:rPr lang="en-US" sz="1800" dirty="0"/>
              <a:t>Framingham &lt;</a:t>
            </a:r>
            <a:r>
              <a:rPr lang="el-GR" sz="1800" dirty="0"/>
              <a:t>10%, 10-15%, 15-20%, &gt;20%</a:t>
            </a:r>
            <a:r>
              <a:rPr lang="en-US" sz="1800" dirty="0"/>
              <a:t> </a:t>
            </a:r>
            <a:r>
              <a:rPr lang="el-GR" sz="1800" dirty="0"/>
              <a:t>για μη θανατηφόρα ΚΑ επεισόδια)</a:t>
            </a:r>
          </a:p>
          <a:p>
            <a:r>
              <a:rPr lang="el-GR" sz="1800" dirty="0"/>
              <a:t>Δεν υπάρχουν ικανοποιητικά δεδομένα που να τα συγκρίνουν μεταξύ τους</a:t>
            </a:r>
          </a:p>
          <a:p>
            <a:r>
              <a:rPr lang="el-GR" sz="1800" dirty="0"/>
              <a:t>Υπάρχουν σημαντικοί περιορισμοί ως προς την εφαρμογή τους</a:t>
            </a:r>
          </a:p>
          <a:p>
            <a:pPr marL="0" indent="0">
              <a:buNone/>
            </a:pPr>
            <a:r>
              <a:rPr lang="el-GR" sz="1800" dirty="0"/>
              <a:t>       (η ηλικία, αδυναμία να συμπεριλάβουν κλασικούς π.χ. Διαβήτη ή νεότερους    </a:t>
            </a:r>
          </a:p>
          <a:p>
            <a:pPr marL="0" indent="0">
              <a:buNone/>
            </a:pPr>
            <a:r>
              <a:rPr lang="el-GR" sz="1800" dirty="0"/>
              <a:t>        παράγονες</a:t>
            </a:r>
            <a:r>
              <a:rPr lang="en-US" sz="1800" dirty="0"/>
              <a:t> </a:t>
            </a:r>
            <a:r>
              <a:rPr lang="el-GR" sz="1800" dirty="0"/>
              <a:t>(π.χ. φλεγμονή) ΚΑ κινδύνου, φυλετικές-γονιδιακές διαφορές, </a:t>
            </a:r>
          </a:p>
          <a:p>
            <a:pPr marL="0" indent="0">
              <a:buNone/>
            </a:pPr>
            <a:r>
              <a:rPr lang="el-GR" sz="1800" dirty="0"/>
              <a:t>       αξιολόγηση της επίδραση διαφόρων φαρμακευτικών αγωγών, διάρκεια  </a:t>
            </a:r>
          </a:p>
          <a:p>
            <a:pPr marL="0" indent="0">
              <a:buNone/>
            </a:pPr>
            <a:r>
              <a:rPr lang="el-GR" sz="1800" dirty="0"/>
              <a:t>        επίδρασης κάθε παράντα κινδύνου) </a:t>
            </a:r>
          </a:p>
          <a:p>
            <a:r>
              <a:rPr lang="el-GR" sz="1800" dirty="0"/>
              <a:t>Δεν υπάρχει μελέτη που να αποδεικνύει ότι η εφαρμογή τους στην καθημερινή πρακτική  βελτιώνει την επιβίωση των ασθενών</a:t>
            </a:r>
          </a:p>
          <a:p>
            <a:r>
              <a:rPr lang="el-GR" sz="1800" dirty="0"/>
              <a:t>Χρήση με </a:t>
            </a:r>
            <a:r>
              <a:rPr lang="en-US" sz="1800" dirty="0"/>
              <a:t>online </a:t>
            </a:r>
            <a:r>
              <a:rPr lang="el-GR" sz="1800" dirty="0"/>
              <a:t>εργαλεία ή χρήση πινάκων</a:t>
            </a:r>
          </a:p>
          <a:p>
            <a:pPr marL="0" indent="0">
              <a:buNone/>
            </a:pPr>
            <a:endParaRPr lang="el-GR" sz="1800" dirty="0"/>
          </a:p>
          <a:p>
            <a:endParaRPr lang="el-GR" sz="1800" dirty="0"/>
          </a:p>
          <a:p>
            <a:pPr marL="0" indent="0">
              <a:buNone/>
            </a:pPr>
            <a:endParaRPr lang="el-GR" dirty="0"/>
          </a:p>
        </p:txBody>
      </p:sp>
    </p:spTree>
    <p:extLst>
      <p:ext uri="{BB962C8B-B14F-4D97-AF65-F5344CB8AC3E}">
        <p14:creationId xmlns:p14="http://schemas.microsoft.com/office/powerpoint/2010/main" val="170074047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8940"/>
            <a:ext cx="7772400" cy="1470025"/>
          </a:xfrm>
        </p:spPr>
        <p:txBody>
          <a:bodyPr>
            <a:normAutofit/>
          </a:bodyPr>
          <a:lstStyle/>
          <a:p>
            <a:r>
              <a:rPr lang="en-US" sz="2800" b="1" dirty="0">
                <a:solidFill>
                  <a:schemeClr val="tx1"/>
                </a:solidFill>
              </a:rPr>
              <a:t>Εκτίμηση Κινδύνου </a:t>
            </a:r>
            <a:r>
              <a:rPr lang="en-US" sz="2800" b="1" dirty="0" err="1">
                <a:solidFill>
                  <a:schemeClr val="tx1"/>
                </a:solidFill>
              </a:rPr>
              <a:t>Κ</a:t>
            </a:r>
            <a:r>
              <a:rPr lang="en-US" sz="2800" b="1" dirty="0">
                <a:solidFill>
                  <a:schemeClr val="tx1"/>
                </a:solidFill>
              </a:rPr>
              <a:t>α</a:t>
            </a:r>
            <a:r>
              <a:rPr lang="en-US" sz="2800" b="1" dirty="0" err="1">
                <a:solidFill>
                  <a:schemeClr val="tx1"/>
                </a:solidFill>
              </a:rPr>
              <a:t>ρδι</a:t>
            </a:r>
            <a:r>
              <a:rPr lang="en-US" sz="2800" b="1" dirty="0">
                <a:solidFill>
                  <a:schemeClr val="tx1"/>
                </a:solidFill>
              </a:rPr>
              <a:t>αγγεια</a:t>
            </a:r>
            <a:r>
              <a:rPr lang="en-US" sz="2800" b="1" dirty="0" err="1">
                <a:solidFill>
                  <a:schemeClr val="tx1"/>
                </a:solidFill>
              </a:rPr>
              <a:t>κών</a:t>
            </a:r>
            <a:r>
              <a:rPr lang="en-US" sz="2800" b="1" dirty="0">
                <a:solidFill>
                  <a:schemeClr val="tx1"/>
                </a:solidFill>
              </a:rPr>
              <a:t> </a:t>
            </a:r>
            <a:r>
              <a:rPr lang="en-US" sz="2800" b="1" dirty="0" err="1">
                <a:solidFill>
                  <a:schemeClr val="tx1"/>
                </a:solidFill>
              </a:rPr>
              <a:t>Νοσημάτων</a:t>
            </a:r>
            <a:br>
              <a:rPr lang="en-US" sz="2800" dirty="0">
                <a:solidFill>
                  <a:schemeClr val="tx1"/>
                </a:solidFill>
              </a:rPr>
            </a:br>
            <a:endParaRPr lang="en-US" sz="2800" dirty="0"/>
          </a:p>
        </p:txBody>
      </p:sp>
      <p:sp>
        <p:nvSpPr>
          <p:cNvPr id="4" name="Subtitle 3"/>
          <p:cNvSpPr>
            <a:spLocks noGrp="1"/>
          </p:cNvSpPr>
          <p:nvPr>
            <p:ph type="subTitle" idx="1"/>
          </p:nvPr>
        </p:nvSpPr>
        <p:spPr/>
        <p:txBody>
          <a:bodyPr/>
          <a:lstStyle/>
          <a:p>
            <a:endParaRPr lang="en-US"/>
          </a:p>
        </p:txBody>
      </p:sp>
      <p:sp>
        <p:nvSpPr>
          <p:cNvPr id="5" name="Subtitle 2"/>
          <p:cNvSpPr txBox="1">
            <a:spLocks/>
          </p:cNvSpPr>
          <p:nvPr/>
        </p:nvSpPr>
        <p:spPr>
          <a:xfrm>
            <a:off x="774700" y="1249145"/>
            <a:ext cx="7585038" cy="5608855"/>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gn="l">
              <a:buFont typeface="Arial"/>
              <a:buChar char="•"/>
            </a:pPr>
            <a:r>
              <a:rPr lang="en-US" sz="1700" dirty="0" err="1">
                <a:solidFill>
                  <a:schemeClr val="tx1"/>
                </a:solidFill>
              </a:rPr>
              <a:t>Κ</a:t>
            </a:r>
            <a:r>
              <a:rPr lang="en-US" sz="1700" dirty="0">
                <a:solidFill>
                  <a:schemeClr val="tx1"/>
                </a:solidFill>
              </a:rPr>
              <a:t>αρδιαγγειακά νοσήμα</a:t>
            </a:r>
            <a:r>
              <a:rPr lang="en-US" sz="1700" dirty="0" err="1">
                <a:solidFill>
                  <a:schemeClr val="tx1"/>
                </a:solidFill>
              </a:rPr>
              <a:t>τ</a:t>
            </a:r>
            <a:r>
              <a:rPr lang="en-US" sz="1700" dirty="0">
                <a:solidFill>
                  <a:schemeClr val="tx1"/>
                </a:solidFill>
              </a:rPr>
              <a:t>α: </a:t>
            </a:r>
            <a:r>
              <a:rPr lang="en-US" sz="1700" dirty="0" err="1">
                <a:solidFill>
                  <a:schemeClr val="tx1"/>
                </a:solidFill>
              </a:rPr>
              <a:t>ορισμός</a:t>
            </a:r>
            <a:r>
              <a:rPr lang="en-US" sz="1700" dirty="0">
                <a:solidFill>
                  <a:schemeClr val="tx1"/>
                </a:solidFill>
              </a:rPr>
              <a:t> </a:t>
            </a:r>
          </a:p>
          <a:p>
            <a:pPr marL="457200" indent="-457200" algn="l">
              <a:buFont typeface="Arial"/>
              <a:buChar char="•"/>
            </a:pPr>
            <a:r>
              <a:rPr lang="en-US" sz="1700" dirty="0">
                <a:solidFill>
                  <a:schemeClr val="tx1"/>
                </a:solidFill>
              </a:rPr>
              <a:t>Eπ</a:t>
            </a:r>
            <a:r>
              <a:rPr lang="en-US" sz="1700" dirty="0" err="1">
                <a:solidFill>
                  <a:schemeClr val="tx1"/>
                </a:solidFill>
              </a:rPr>
              <a:t>ιδημιολογικά</a:t>
            </a:r>
            <a:r>
              <a:rPr lang="en-US" sz="1700" dirty="0">
                <a:solidFill>
                  <a:schemeClr val="tx1"/>
                </a:solidFill>
              </a:rPr>
              <a:t> </a:t>
            </a:r>
            <a:r>
              <a:rPr lang="en-US" sz="1700" dirty="0" err="1">
                <a:solidFill>
                  <a:schemeClr val="tx1"/>
                </a:solidFill>
              </a:rPr>
              <a:t>κ</a:t>
            </a:r>
            <a:r>
              <a:rPr lang="en-US" sz="1700" dirty="0">
                <a:solidFill>
                  <a:schemeClr val="tx1"/>
                </a:solidFill>
              </a:rPr>
              <a:t>α</a:t>
            </a:r>
            <a:r>
              <a:rPr lang="en-US" sz="1700" dirty="0" err="1">
                <a:solidFill>
                  <a:schemeClr val="tx1"/>
                </a:solidFill>
              </a:rPr>
              <a:t>ι</a:t>
            </a:r>
            <a:r>
              <a:rPr lang="en-US" sz="1700" dirty="0">
                <a:solidFill>
                  <a:schemeClr val="tx1"/>
                </a:solidFill>
              </a:rPr>
              <a:t> </a:t>
            </a:r>
            <a:r>
              <a:rPr lang="en-US" sz="1700" dirty="0" err="1">
                <a:solidFill>
                  <a:schemeClr val="tx1"/>
                </a:solidFill>
              </a:rPr>
              <a:t>οικονομικά</a:t>
            </a:r>
            <a:r>
              <a:rPr lang="en-US" sz="1700" dirty="0">
                <a:solidFill>
                  <a:schemeClr val="tx1"/>
                </a:solidFill>
              </a:rPr>
              <a:t> </a:t>
            </a:r>
            <a:r>
              <a:rPr lang="en-US" sz="1700" dirty="0" err="1">
                <a:solidFill>
                  <a:schemeClr val="tx1"/>
                </a:solidFill>
              </a:rPr>
              <a:t>δεδομέν</a:t>
            </a:r>
            <a:r>
              <a:rPr lang="en-US" sz="1700" dirty="0">
                <a:solidFill>
                  <a:schemeClr val="tx1"/>
                </a:solidFill>
              </a:rPr>
              <a:t>α</a:t>
            </a:r>
          </a:p>
          <a:p>
            <a:pPr marL="457200" indent="-457200" algn="l">
              <a:buFont typeface="Arial"/>
              <a:buChar char="•"/>
            </a:pPr>
            <a:r>
              <a:rPr lang="en-US" sz="1700" dirty="0" err="1">
                <a:solidFill>
                  <a:schemeClr val="tx1"/>
                </a:solidFill>
              </a:rPr>
              <a:t>Κ</a:t>
            </a:r>
            <a:r>
              <a:rPr lang="en-US" sz="1700" dirty="0">
                <a:solidFill>
                  <a:schemeClr val="tx1"/>
                </a:solidFill>
              </a:rPr>
              <a:t>αρδιαγγεια</a:t>
            </a:r>
            <a:r>
              <a:rPr lang="en-US" sz="1700" dirty="0" err="1">
                <a:solidFill>
                  <a:schemeClr val="tx1"/>
                </a:solidFill>
              </a:rPr>
              <a:t>κός</a:t>
            </a:r>
            <a:r>
              <a:rPr lang="en-US" sz="1700" dirty="0">
                <a:solidFill>
                  <a:schemeClr val="tx1"/>
                </a:solidFill>
              </a:rPr>
              <a:t> </a:t>
            </a:r>
            <a:r>
              <a:rPr lang="en-US" sz="1700" dirty="0" err="1">
                <a:solidFill>
                  <a:schemeClr val="tx1"/>
                </a:solidFill>
              </a:rPr>
              <a:t>κίνδυνος</a:t>
            </a:r>
            <a:r>
              <a:rPr lang="en-US" sz="1700" dirty="0">
                <a:solidFill>
                  <a:schemeClr val="tx1"/>
                </a:solidFill>
              </a:rPr>
              <a:t> (</a:t>
            </a:r>
            <a:r>
              <a:rPr lang="en-US" sz="1700" dirty="0" err="1">
                <a:solidFill>
                  <a:schemeClr val="tx1"/>
                </a:solidFill>
              </a:rPr>
              <a:t>έννοιες</a:t>
            </a:r>
            <a:r>
              <a:rPr lang="en-US" sz="1700" dirty="0">
                <a:solidFill>
                  <a:schemeClr val="tx1"/>
                </a:solidFill>
              </a:rPr>
              <a:t>: απ</a:t>
            </a:r>
            <a:r>
              <a:rPr lang="en-US" sz="1700" dirty="0" err="1">
                <a:solidFill>
                  <a:schemeClr val="tx1"/>
                </a:solidFill>
              </a:rPr>
              <a:t>όλυτος</a:t>
            </a:r>
            <a:r>
              <a:rPr lang="en-US" sz="1700" dirty="0">
                <a:solidFill>
                  <a:schemeClr val="tx1"/>
                </a:solidFill>
              </a:rPr>
              <a:t> </a:t>
            </a:r>
            <a:r>
              <a:rPr lang="en-US" sz="1700" dirty="0" err="1">
                <a:solidFill>
                  <a:schemeClr val="tx1"/>
                </a:solidFill>
              </a:rPr>
              <a:t>κ</a:t>
            </a:r>
            <a:r>
              <a:rPr lang="en-US" sz="1700" dirty="0">
                <a:solidFill>
                  <a:schemeClr val="tx1"/>
                </a:solidFill>
              </a:rPr>
              <a:t>α</a:t>
            </a:r>
            <a:r>
              <a:rPr lang="en-US" sz="1700" dirty="0" err="1">
                <a:solidFill>
                  <a:schemeClr val="tx1"/>
                </a:solidFill>
              </a:rPr>
              <a:t>ι</a:t>
            </a:r>
            <a:r>
              <a:rPr lang="en-US" sz="1700" dirty="0">
                <a:solidFill>
                  <a:schemeClr val="tx1"/>
                </a:solidFill>
              </a:rPr>
              <a:t> </a:t>
            </a:r>
            <a:r>
              <a:rPr lang="en-US" sz="1700" dirty="0" err="1">
                <a:solidFill>
                  <a:schemeClr val="tx1"/>
                </a:solidFill>
              </a:rPr>
              <a:t>σχετικός</a:t>
            </a:r>
            <a:r>
              <a:rPr lang="el-GR" sz="1700" dirty="0">
                <a:solidFill>
                  <a:schemeClr val="tx1"/>
                </a:solidFill>
              </a:rPr>
              <a:t>)</a:t>
            </a:r>
            <a:endParaRPr lang="en-US" sz="1700" dirty="0">
              <a:solidFill>
                <a:schemeClr val="tx1"/>
              </a:solidFill>
            </a:endParaRPr>
          </a:p>
          <a:p>
            <a:pPr marL="457200" indent="-457200" algn="l">
              <a:buFont typeface="Arial"/>
              <a:buChar char="•"/>
            </a:pPr>
            <a:r>
              <a:rPr lang="en-US" sz="1700" dirty="0" err="1">
                <a:solidFill>
                  <a:schemeClr val="tx1"/>
                </a:solidFill>
              </a:rPr>
              <a:t>Κλ</a:t>
            </a:r>
            <a:r>
              <a:rPr lang="en-US" sz="1700" dirty="0">
                <a:solidFill>
                  <a:schemeClr val="tx1"/>
                </a:solidFill>
              </a:rPr>
              <a:t>α</a:t>
            </a:r>
            <a:r>
              <a:rPr lang="en-US" sz="1700" dirty="0" err="1">
                <a:solidFill>
                  <a:schemeClr val="tx1"/>
                </a:solidFill>
              </a:rPr>
              <a:t>σικοί</a:t>
            </a:r>
            <a:r>
              <a:rPr lang="en-US" sz="1700" dirty="0">
                <a:solidFill>
                  <a:schemeClr val="tx1"/>
                </a:solidFill>
              </a:rPr>
              <a:t> </a:t>
            </a:r>
            <a:r>
              <a:rPr lang="en-US" sz="1700" dirty="0" err="1">
                <a:solidFill>
                  <a:schemeClr val="tx1"/>
                </a:solidFill>
              </a:rPr>
              <a:t>κ</a:t>
            </a:r>
            <a:r>
              <a:rPr lang="en-US" sz="1700" dirty="0">
                <a:solidFill>
                  <a:schemeClr val="tx1"/>
                </a:solidFill>
              </a:rPr>
              <a:t>α</a:t>
            </a:r>
            <a:r>
              <a:rPr lang="en-US" sz="1700" dirty="0" err="1">
                <a:solidFill>
                  <a:schemeClr val="tx1"/>
                </a:solidFill>
              </a:rPr>
              <a:t>ι</a:t>
            </a:r>
            <a:r>
              <a:rPr lang="en-US" sz="1700" dirty="0">
                <a:solidFill>
                  <a:schemeClr val="tx1"/>
                </a:solidFill>
              </a:rPr>
              <a:t> </a:t>
            </a:r>
            <a:r>
              <a:rPr lang="en-US" sz="1700" dirty="0" err="1">
                <a:solidFill>
                  <a:schemeClr val="tx1"/>
                </a:solidFill>
              </a:rPr>
              <a:t>νεότεροι</a:t>
            </a:r>
            <a:r>
              <a:rPr lang="en-US" sz="1700" dirty="0">
                <a:solidFill>
                  <a:schemeClr val="tx1"/>
                </a:solidFill>
              </a:rPr>
              <a:t> παράγοντες </a:t>
            </a:r>
            <a:r>
              <a:rPr lang="en-US" sz="1700" dirty="0" err="1">
                <a:solidFill>
                  <a:schemeClr val="tx1"/>
                </a:solidFill>
              </a:rPr>
              <a:t>κ</a:t>
            </a:r>
            <a:r>
              <a:rPr lang="en-US" sz="1700" dirty="0">
                <a:solidFill>
                  <a:schemeClr val="tx1"/>
                </a:solidFill>
              </a:rPr>
              <a:t>αρδιαγγειακού κιν</a:t>
            </a:r>
            <a:r>
              <a:rPr lang="el-GR" sz="1700" dirty="0">
                <a:solidFill>
                  <a:schemeClr val="tx1"/>
                </a:solidFill>
              </a:rPr>
              <a:t>δ</a:t>
            </a:r>
            <a:r>
              <a:rPr lang="en-US" sz="1700" dirty="0" err="1">
                <a:solidFill>
                  <a:schemeClr val="tx1"/>
                </a:solidFill>
              </a:rPr>
              <a:t>ύνου</a:t>
            </a:r>
            <a:r>
              <a:rPr lang="el-GR" sz="1700" dirty="0">
                <a:solidFill>
                  <a:schemeClr val="tx1"/>
                </a:solidFill>
              </a:rPr>
              <a:t> – μεταβολικό σύνδρομο</a:t>
            </a:r>
            <a:endParaRPr lang="en-US" sz="1700" dirty="0">
              <a:solidFill>
                <a:schemeClr val="tx1"/>
              </a:solidFill>
            </a:endParaRPr>
          </a:p>
          <a:p>
            <a:pPr marL="457200" indent="-457200" algn="l">
              <a:buFont typeface="Arial"/>
              <a:buChar char="•"/>
            </a:pPr>
            <a:r>
              <a:rPr lang="en-US" sz="1700" dirty="0">
                <a:solidFill>
                  <a:srgbClr val="000000"/>
                </a:solidFill>
              </a:rPr>
              <a:t>Kαρδιαγγεια</a:t>
            </a:r>
            <a:r>
              <a:rPr lang="en-US" sz="1700" dirty="0" err="1">
                <a:solidFill>
                  <a:srgbClr val="000000"/>
                </a:solidFill>
              </a:rPr>
              <a:t>κ</a:t>
            </a:r>
            <a:r>
              <a:rPr lang="el-GR" sz="1700" dirty="0">
                <a:solidFill>
                  <a:srgbClr val="000000"/>
                </a:solidFill>
              </a:rPr>
              <a:t>ός</a:t>
            </a:r>
            <a:r>
              <a:rPr lang="en-US" sz="1700" dirty="0">
                <a:solidFill>
                  <a:srgbClr val="000000"/>
                </a:solidFill>
              </a:rPr>
              <a:t> </a:t>
            </a:r>
            <a:r>
              <a:rPr lang="en-US" sz="1700" dirty="0" err="1">
                <a:solidFill>
                  <a:srgbClr val="000000"/>
                </a:solidFill>
              </a:rPr>
              <a:t>κ</a:t>
            </a:r>
            <a:r>
              <a:rPr lang="el-GR" sz="1700" dirty="0">
                <a:solidFill>
                  <a:srgbClr val="000000"/>
                </a:solidFill>
              </a:rPr>
              <a:t>ί</a:t>
            </a:r>
            <a:r>
              <a:rPr lang="en-US" sz="1700" dirty="0" err="1">
                <a:solidFill>
                  <a:srgbClr val="000000"/>
                </a:solidFill>
              </a:rPr>
              <a:t>νδ</a:t>
            </a:r>
            <a:r>
              <a:rPr lang="el-GR" sz="1700" dirty="0">
                <a:solidFill>
                  <a:srgbClr val="000000"/>
                </a:solidFill>
              </a:rPr>
              <a:t>υ</a:t>
            </a:r>
            <a:r>
              <a:rPr lang="en-US" sz="1700" dirty="0" err="1">
                <a:solidFill>
                  <a:srgbClr val="000000"/>
                </a:solidFill>
              </a:rPr>
              <a:t>νο</a:t>
            </a:r>
            <a:r>
              <a:rPr lang="el-GR" sz="1700" dirty="0">
                <a:solidFill>
                  <a:srgbClr val="000000"/>
                </a:solidFill>
              </a:rPr>
              <a:t>ς</a:t>
            </a:r>
            <a:r>
              <a:rPr lang="en-US" sz="1700" dirty="0">
                <a:solidFill>
                  <a:srgbClr val="000000"/>
                </a:solidFill>
              </a:rPr>
              <a:t>: π</a:t>
            </a:r>
            <a:r>
              <a:rPr lang="en-US" sz="1700" dirty="0" err="1">
                <a:solidFill>
                  <a:srgbClr val="000000"/>
                </a:solidFill>
              </a:rPr>
              <a:t>ρωτογενής</a:t>
            </a:r>
            <a:r>
              <a:rPr lang="en-US" sz="1700" dirty="0">
                <a:solidFill>
                  <a:srgbClr val="000000"/>
                </a:solidFill>
              </a:rPr>
              <a:t>, </a:t>
            </a:r>
            <a:r>
              <a:rPr lang="en-US" sz="1700" dirty="0" err="1">
                <a:solidFill>
                  <a:srgbClr val="000000"/>
                </a:solidFill>
              </a:rPr>
              <a:t>δευτερογενής</a:t>
            </a:r>
            <a:r>
              <a:rPr lang="en-US" sz="1700" dirty="0">
                <a:solidFill>
                  <a:srgbClr val="000000"/>
                </a:solidFill>
              </a:rPr>
              <a:t>, </a:t>
            </a:r>
            <a:r>
              <a:rPr lang="en-US" sz="1700" dirty="0" err="1">
                <a:solidFill>
                  <a:srgbClr val="000000"/>
                </a:solidFill>
              </a:rPr>
              <a:t>τριτογενής</a:t>
            </a:r>
            <a:r>
              <a:rPr lang="en-US" sz="1700" dirty="0">
                <a:solidFill>
                  <a:srgbClr val="000000"/>
                </a:solidFill>
              </a:rPr>
              <a:t> πρόληψη</a:t>
            </a:r>
          </a:p>
          <a:p>
            <a:pPr marL="457200" indent="-457200" algn="l">
              <a:buFont typeface="Arial"/>
              <a:buChar char="•"/>
            </a:pPr>
            <a:r>
              <a:rPr lang="en-US" sz="1700" dirty="0">
                <a:solidFill>
                  <a:schemeClr val="tx1"/>
                </a:solidFill>
              </a:rPr>
              <a:t>Μοντέλα </a:t>
            </a:r>
            <a:r>
              <a:rPr lang="en-US" sz="1700" dirty="0" err="1">
                <a:solidFill>
                  <a:schemeClr val="tx1"/>
                </a:solidFill>
              </a:rPr>
              <a:t>εκτίμησης</a:t>
            </a:r>
            <a:r>
              <a:rPr lang="en-US" sz="1700" dirty="0">
                <a:solidFill>
                  <a:schemeClr val="tx1"/>
                </a:solidFill>
              </a:rPr>
              <a:t> του </a:t>
            </a:r>
            <a:r>
              <a:rPr lang="en-US" sz="1700" dirty="0" err="1">
                <a:solidFill>
                  <a:schemeClr val="tx1"/>
                </a:solidFill>
              </a:rPr>
              <a:t>κ</a:t>
            </a:r>
            <a:r>
              <a:rPr lang="en-US" sz="1700" dirty="0">
                <a:solidFill>
                  <a:schemeClr val="tx1"/>
                </a:solidFill>
              </a:rPr>
              <a:t>αρδιαγγειακού κινδύνου στο γενικό πληθυσμό</a:t>
            </a:r>
            <a:endParaRPr lang="el-GR" sz="1700" dirty="0">
              <a:solidFill>
                <a:schemeClr val="tx1"/>
              </a:solidFill>
            </a:endParaRPr>
          </a:p>
          <a:p>
            <a:pPr marL="457200" indent="-457200" algn="l">
              <a:buFont typeface="Arial"/>
              <a:buChar char="•"/>
            </a:pPr>
            <a:r>
              <a:rPr lang="el-GR" sz="1700" b="1" dirty="0">
                <a:solidFill>
                  <a:srgbClr val="FF0000"/>
                </a:solidFill>
              </a:rPr>
              <a:t>Μοντέλα εκτίμησης κ</a:t>
            </a:r>
            <a:r>
              <a:rPr lang="en-US" sz="1700" b="1" dirty="0">
                <a:solidFill>
                  <a:srgbClr val="FF0000"/>
                </a:solidFill>
              </a:rPr>
              <a:t>αρδιαγγεια</a:t>
            </a:r>
            <a:r>
              <a:rPr lang="en-US" sz="1700" b="1" dirty="0" err="1">
                <a:solidFill>
                  <a:srgbClr val="FF0000"/>
                </a:solidFill>
              </a:rPr>
              <a:t>κ</a:t>
            </a:r>
            <a:r>
              <a:rPr lang="el-GR" sz="1700" b="1" dirty="0">
                <a:solidFill>
                  <a:srgbClr val="FF0000"/>
                </a:solidFill>
              </a:rPr>
              <a:t>ού</a:t>
            </a:r>
            <a:r>
              <a:rPr lang="en-US" sz="1700" b="1" dirty="0">
                <a:solidFill>
                  <a:srgbClr val="FF0000"/>
                </a:solidFill>
              </a:rPr>
              <a:t> </a:t>
            </a:r>
            <a:r>
              <a:rPr lang="en-US" sz="1700" b="1" dirty="0" err="1">
                <a:solidFill>
                  <a:srgbClr val="FF0000"/>
                </a:solidFill>
              </a:rPr>
              <a:t>κ</a:t>
            </a:r>
            <a:r>
              <a:rPr lang="el-GR" sz="1700" b="1" dirty="0">
                <a:solidFill>
                  <a:srgbClr val="FF0000"/>
                </a:solidFill>
              </a:rPr>
              <a:t>ι</a:t>
            </a:r>
            <a:r>
              <a:rPr lang="en-US" sz="1700" b="1" dirty="0" err="1">
                <a:solidFill>
                  <a:srgbClr val="FF0000"/>
                </a:solidFill>
              </a:rPr>
              <a:t>νδ</a:t>
            </a:r>
            <a:r>
              <a:rPr lang="el-GR" sz="1700" b="1" dirty="0">
                <a:solidFill>
                  <a:srgbClr val="FF0000"/>
                </a:solidFill>
              </a:rPr>
              <a:t>ύ</a:t>
            </a:r>
            <a:r>
              <a:rPr lang="en-US" sz="1700" b="1" dirty="0" err="1">
                <a:solidFill>
                  <a:srgbClr val="FF0000"/>
                </a:solidFill>
              </a:rPr>
              <a:t>νο</a:t>
            </a:r>
            <a:r>
              <a:rPr lang="el-GR" sz="1700" b="1" dirty="0">
                <a:solidFill>
                  <a:srgbClr val="FF0000"/>
                </a:solidFill>
              </a:rPr>
              <a:t>υ</a:t>
            </a:r>
            <a:r>
              <a:rPr lang="en-US" sz="1700" b="1" dirty="0">
                <a:solidFill>
                  <a:srgbClr val="FF0000"/>
                </a:solidFill>
              </a:rPr>
              <a:t> για αγγειακό εγκεφαλικό &amp; έμφραγμα του μυοκαρδίου</a:t>
            </a:r>
          </a:p>
          <a:p>
            <a:pPr marL="457200" indent="-457200" algn="l">
              <a:buFont typeface="Arial"/>
              <a:buChar char="•"/>
            </a:pPr>
            <a:r>
              <a:rPr lang="en-US" sz="1700" dirty="0" err="1">
                <a:solidFill>
                  <a:schemeClr val="bg1">
                    <a:lumMod val="50000"/>
                  </a:schemeClr>
                </a:solidFill>
              </a:rPr>
              <a:t>Μοντέλ</a:t>
            </a:r>
            <a:r>
              <a:rPr lang="en-US" sz="1700" dirty="0">
                <a:solidFill>
                  <a:schemeClr val="bg1">
                    <a:lumMod val="50000"/>
                  </a:schemeClr>
                </a:solidFill>
              </a:rPr>
              <a:t>α </a:t>
            </a:r>
            <a:r>
              <a:rPr lang="en-US" sz="1700" dirty="0" err="1">
                <a:solidFill>
                  <a:schemeClr val="bg1">
                    <a:lumMod val="50000"/>
                  </a:schemeClr>
                </a:solidFill>
              </a:rPr>
              <a:t>εκτίμησης</a:t>
            </a:r>
            <a:r>
              <a:rPr lang="en-US" sz="1700" dirty="0">
                <a:solidFill>
                  <a:schemeClr val="bg1">
                    <a:lumMod val="50000"/>
                  </a:schemeClr>
                </a:solidFill>
              </a:rPr>
              <a:t> του </a:t>
            </a:r>
            <a:r>
              <a:rPr lang="en-US" sz="1700" dirty="0" err="1">
                <a:solidFill>
                  <a:schemeClr val="bg1">
                    <a:lumMod val="50000"/>
                  </a:schemeClr>
                </a:solidFill>
              </a:rPr>
              <a:t>κ</a:t>
            </a:r>
            <a:r>
              <a:rPr lang="en-US" sz="1700" dirty="0">
                <a:solidFill>
                  <a:schemeClr val="bg1">
                    <a:lumMod val="50000"/>
                  </a:schemeClr>
                </a:solidFill>
              </a:rPr>
              <a:t>αρδιαγγειακού κινδύνου σε </a:t>
            </a:r>
            <a:r>
              <a:rPr lang="en-US" sz="1700" dirty="0" err="1">
                <a:solidFill>
                  <a:schemeClr val="bg1">
                    <a:lumMod val="50000"/>
                  </a:schemeClr>
                </a:solidFill>
              </a:rPr>
              <a:t>ειδικούς</a:t>
            </a:r>
            <a:r>
              <a:rPr lang="en-US" sz="1700" dirty="0">
                <a:solidFill>
                  <a:schemeClr val="bg1">
                    <a:lumMod val="50000"/>
                  </a:schemeClr>
                </a:solidFill>
              </a:rPr>
              <a:t>  π</a:t>
            </a:r>
            <a:r>
              <a:rPr lang="en-US" sz="1700" dirty="0" err="1">
                <a:solidFill>
                  <a:schemeClr val="bg1">
                    <a:lumMod val="50000"/>
                  </a:schemeClr>
                </a:solidFill>
              </a:rPr>
              <a:t>ληθυσμούς</a:t>
            </a:r>
            <a:r>
              <a:rPr lang="en-US" sz="1700" dirty="0">
                <a:solidFill>
                  <a:schemeClr val="bg1">
                    <a:lumMod val="50000"/>
                  </a:schemeClr>
                </a:solidFill>
              </a:rPr>
              <a:t> </a:t>
            </a:r>
            <a:r>
              <a:rPr lang="en-US" sz="1700" dirty="0" err="1">
                <a:solidFill>
                  <a:schemeClr val="bg1">
                    <a:lumMod val="50000"/>
                  </a:schemeClr>
                </a:solidFill>
              </a:rPr>
              <a:t>κ</a:t>
            </a:r>
            <a:r>
              <a:rPr lang="en-US" sz="1700" dirty="0">
                <a:solidFill>
                  <a:schemeClr val="bg1">
                    <a:lumMod val="50000"/>
                  </a:schemeClr>
                </a:solidFill>
              </a:rPr>
              <a:t>α</a:t>
            </a:r>
            <a:r>
              <a:rPr lang="en-US" sz="1700" dirty="0" err="1">
                <a:solidFill>
                  <a:schemeClr val="bg1">
                    <a:lumMod val="50000"/>
                  </a:schemeClr>
                </a:solidFill>
              </a:rPr>
              <a:t>ι</a:t>
            </a:r>
            <a:r>
              <a:rPr lang="en-US" sz="1700" dirty="0">
                <a:solidFill>
                  <a:schemeClr val="bg1">
                    <a:lumMod val="50000"/>
                  </a:schemeClr>
                </a:solidFill>
              </a:rPr>
              <a:t> π</a:t>
            </a:r>
            <a:r>
              <a:rPr lang="en-US" sz="1700" dirty="0" err="1">
                <a:solidFill>
                  <a:schemeClr val="bg1">
                    <a:lumMod val="50000"/>
                  </a:schemeClr>
                </a:solidFill>
              </a:rPr>
              <a:t>άσχοντες</a:t>
            </a:r>
            <a:r>
              <a:rPr lang="en-US" sz="1700" dirty="0">
                <a:solidFill>
                  <a:schemeClr val="bg1">
                    <a:lumMod val="50000"/>
                  </a:schemeClr>
                </a:solidFill>
              </a:rPr>
              <a:t> απ</a:t>
            </a:r>
            <a:r>
              <a:rPr lang="en-US" sz="1700" dirty="0" err="1">
                <a:solidFill>
                  <a:schemeClr val="bg1">
                    <a:lumMod val="50000"/>
                  </a:schemeClr>
                </a:solidFill>
              </a:rPr>
              <a:t>ό</a:t>
            </a:r>
            <a:r>
              <a:rPr lang="en-US" sz="1700" dirty="0">
                <a:solidFill>
                  <a:schemeClr val="bg1">
                    <a:lumMod val="50000"/>
                  </a:schemeClr>
                </a:solidFill>
              </a:rPr>
              <a:t>: </a:t>
            </a:r>
            <a:r>
              <a:rPr lang="en-US" sz="1700" dirty="0" err="1">
                <a:solidFill>
                  <a:schemeClr val="bg1">
                    <a:lumMod val="50000"/>
                  </a:schemeClr>
                </a:solidFill>
              </a:rPr>
              <a:t>υ</a:t>
            </a:r>
            <a:r>
              <a:rPr lang="en-US" sz="1700" dirty="0">
                <a:solidFill>
                  <a:schemeClr val="bg1">
                    <a:lumMod val="50000"/>
                  </a:schemeClr>
                </a:solidFill>
              </a:rPr>
              <a:t>πέρταση, </a:t>
            </a:r>
            <a:r>
              <a:rPr lang="en-US" sz="1700" dirty="0" err="1">
                <a:solidFill>
                  <a:schemeClr val="bg1">
                    <a:lumMod val="50000"/>
                  </a:schemeClr>
                </a:solidFill>
              </a:rPr>
              <a:t>υ</a:t>
            </a:r>
            <a:r>
              <a:rPr lang="en-US" sz="1700" dirty="0">
                <a:solidFill>
                  <a:schemeClr val="bg1">
                    <a:lumMod val="50000"/>
                  </a:schemeClr>
                </a:solidFill>
              </a:rPr>
              <a:t>περλιπιδαιμία,  διαβήτη, μεταβολικό σύνδρομο, ρευματοειδή αρθρίτιδα, HIV </a:t>
            </a:r>
          </a:p>
          <a:p>
            <a:pPr marL="457200" indent="-457200" algn="l">
              <a:buFont typeface="Arial"/>
              <a:buChar char="•"/>
            </a:pPr>
            <a:r>
              <a:rPr lang="en-US" sz="1700" dirty="0" err="1">
                <a:solidFill>
                  <a:schemeClr val="bg1">
                    <a:lumMod val="50000"/>
                  </a:schemeClr>
                </a:solidFill>
              </a:rPr>
              <a:t>Η</a:t>
            </a:r>
            <a:r>
              <a:rPr lang="en-US" sz="1700" dirty="0">
                <a:solidFill>
                  <a:schemeClr val="bg1">
                    <a:lumMod val="50000"/>
                  </a:schemeClr>
                </a:solidFill>
              </a:rPr>
              <a:t> έννοια της αγγειακής ηλικία</a:t>
            </a:r>
            <a:r>
              <a:rPr lang="en-US" sz="1700" dirty="0" err="1">
                <a:solidFill>
                  <a:schemeClr val="bg1">
                    <a:lumMod val="50000"/>
                  </a:schemeClr>
                </a:solidFill>
              </a:rPr>
              <a:t>ς</a:t>
            </a:r>
            <a:r>
              <a:rPr lang="en-US" sz="1700" dirty="0">
                <a:solidFill>
                  <a:schemeClr val="bg1">
                    <a:lumMod val="50000"/>
                  </a:schemeClr>
                </a:solidFill>
              </a:rPr>
              <a:t> (EVA syndrome)</a:t>
            </a:r>
          </a:p>
          <a:p>
            <a:pPr marL="457200" indent="-457200" algn="l">
              <a:buFont typeface="Arial"/>
              <a:buChar char="•"/>
            </a:pPr>
            <a:r>
              <a:rPr lang="en-US" sz="1700" dirty="0" err="1">
                <a:solidFill>
                  <a:schemeClr val="bg1">
                    <a:lumMod val="50000"/>
                  </a:schemeClr>
                </a:solidFill>
              </a:rPr>
              <a:t>Χρήσεις</a:t>
            </a:r>
            <a:r>
              <a:rPr lang="en-US" sz="1700" dirty="0">
                <a:solidFill>
                  <a:schemeClr val="bg1">
                    <a:lumMod val="50000"/>
                  </a:schemeClr>
                </a:solidFill>
              </a:rPr>
              <a:t> των νεότερων αγγειακών </a:t>
            </a:r>
            <a:r>
              <a:rPr lang="en-US" sz="1700" dirty="0" err="1">
                <a:solidFill>
                  <a:schemeClr val="bg1">
                    <a:lumMod val="50000"/>
                  </a:schemeClr>
                </a:solidFill>
              </a:rPr>
              <a:t>κ</a:t>
            </a:r>
            <a:r>
              <a:rPr lang="en-US" sz="1700" dirty="0">
                <a:solidFill>
                  <a:schemeClr val="bg1">
                    <a:lumMod val="50000"/>
                  </a:schemeClr>
                </a:solidFill>
              </a:rPr>
              <a:t>α</a:t>
            </a:r>
            <a:r>
              <a:rPr lang="en-US" sz="1700" dirty="0" err="1">
                <a:solidFill>
                  <a:schemeClr val="bg1">
                    <a:lumMod val="50000"/>
                  </a:schemeClr>
                </a:solidFill>
              </a:rPr>
              <a:t>ι</a:t>
            </a:r>
            <a:r>
              <a:rPr lang="en-US" sz="1700" dirty="0">
                <a:solidFill>
                  <a:schemeClr val="bg1">
                    <a:lumMod val="50000"/>
                  </a:schemeClr>
                </a:solidFill>
              </a:rPr>
              <a:t> β</a:t>
            </a:r>
            <a:r>
              <a:rPr lang="en-US" sz="1700" dirty="0" err="1">
                <a:solidFill>
                  <a:schemeClr val="bg1">
                    <a:lumMod val="50000"/>
                  </a:schemeClr>
                </a:solidFill>
              </a:rPr>
              <a:t>ιοχημικών</a:t>
            </a:r>
            <a:r>
              <a:rPr lang="en-US" sz="1700" dirty="0">
                <a:solidFill>
                  <a:schemeClr val="bg1">
                    <a:lumMod val="50000"/>
                  </a:schemeClr>
                </a:solidFill>
              </a:rPr>
              <a:t> βιοδεικτών στην εκτίμηση του </a:t>
            </a:r>
            <a:r>
              <a:rPr lang="en-US" sz="1700" dirty="0" err="1">
                <a:solidFill>
                  <a:schemeClr val="bg1">
                    <a:lumMod val="50000"/>
                  </a:schemeClr>
                </a:solidFill>
              </a:rPr>
              <a:t>κ</a:t>
            </a:r>
            <a:r>
              <a:rPr lang="en-US" sz="1700" dirty="0">
                <a:solidFill>
                  <a:schemeClr val="bg1">
                    <a:lumMod val="50000"/>
                  </a:schemeClr>
                </a:solidFill>
              </a:rPr>
              <a:t>αρδιαγγειακού κινδύνου στην εξα</a:t>
            </a:r>
            <a:r>
              <a:rPr lang="en-US" sz="1700" dirty="0" err="1">
                <a:solidFill>
                  <a:schemeClr val="bg1">
                    <a:lumMod val="50000"/>
                  </a:schemeClr>
                </a:solidFill>
              </a:rPr>
              <a:t>τομί</a:t>
            </a:r>
            <a:r>
              <a:rPr lang="el-GR" sz="1700" dirty="0">
                <a:solidFill>
                  <a:schemeClr val="bg1">
                    <a:lumMod val="50000"/>
                  </a:schemeClr>
                </a:solidFill>
              </a:rPr>
              <a:t>κευση καρδιαγγειακού κινδύνου και τη  </a:t>
            </a:r>
            <a:r>
              <a:rPr lang="en-US" sz="1700" dirty="0" err="1">
                <a:solidFill>
                  <a:schemeClr val="bg1">
                    <a:lumMod val="50000"/>
                  </a:schemeClr>
                </a:solidFill>
              </a:rPr>
              <a:t>δημόσι</a:t>
            </a:r>
            <a:r>
              <a:rPr lang="en-US" sz="1700" dirty="0">
                <a:solidFill>
                  <a:schemeClr val="bg1">
                    <a:lumMod val="50000"/>
                  </a:schemeClr>
                </a:solidFill>
              </a:rPr>
              <a:t>α υγεία.</a:t>
            </a:r>
          </a:p>
        </p:txBody>
      </p:sp>
    </p:spTree>
    <p:extLst>
      <p:ext uri="{BB962C8B-B14F-4D97-AF65-F5344CB8AC3E}">
        <p14:creationId xmlns:p14="http://schemas.microsoft.com/office/powerpoint/2010/main" val="150908650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8940"/>
            <a:ext cx="7772400" cy="1470025"/>
          </a:xfrm>
        </p:spPr>
        <p:txBody>
          <a:bodyPr>
            <a:normAutofit/>
          </a:bodyPr>
          <a:lstStyle/>
          <a:p>
            <a:r>
              <a:rPr lang="en-US" sz="2800" b="1" dirty="0">
                <a:solidFill>
                  <a:schemeClr val="tx1"/>
                </a:solidFill>
              </a:rPr>
              <a:t>Εκτίμηση Κινδύνου </a:t>
            </a:r>
            <a:r>
              <a:rPr lang="en-US" sz="2800" b="1" dirty="0" err="1">
                <a:solidFill>
                  <a:schemeClr val="tx1"/>
                </a:solidFill>
              </a:rPr>
              <a:t>Κ</a:t>
            </a:r>
            <a:r>
              <a:rPr lang="en-US" sz="2800" b="1" dirty="0">
                <a:solidFill>
                  <a:schemeClr val="tx1"/>
                </a:solidFill>
              </a:rPr>
              <a:t>α</a:t>
            </a:r>
            <a:r>
              <a:rPr lang="en-US" sz="2800" b="1" dirty="0" err="1">
                <a:solidFill>
                  <a:schemeClr val="tx1"/>
                </a:solidFill>
              </a:rPr>
              <a:t>ρδι</a:t>
            </a:r>
            <a:r>
              <a:rPr lang="en-US" sz="2800" b="1" dirty="0">
                <a:solidFill>
                  <a:schemeClr val="tx1"/>
                </a:solidFill>
              </a:rPr>
              <a:t>αγγεια</a:t>
            </a:r>
            <a:r>
              <a:rPr lang="en-US" sz="2800" b="1" dirty="0" err="1">
                <a:solidFill>
                  <a:schemeClr val="tx1"/>
                </a:solidFill>
              </a:rPr>
              <a:t>κών</a:t>
            </a:r>
            <a:r>
              <a:rPr lang="en-US" sz="2800" b="1" dirty="0">
                <a:solidFill>
                  <a:schemeClr val="tx1"/>
                </a:solidFill>
              </a:rPr>
              <a:t> </a:t>
            </a:r>
            <a:r>
              <a:rPr lang="en-US" sz="2800" b="1" dirty="0" err="1">
                <a:solidFill>
                  <a:schemeClr val="tx1"/>
                </a:solidFill>
              </a:rPr>
              <a:t>Νοσημάτων</a:t>
            </a:r>
            <a:br>
              <a:rPr lang="en-US" sz="2800" dirty="0">
                <a:solidFill>
                  <a:schemeClr val="tx1"/>
                </a:solidFill>
              </a:rPr>
            </a:br>
            <a:endParaRPr lang="en-US" sz="2800" dirty="0"/>
          </a:p>
        </p:txBody>
      </p:sp>
      <p:sp>
        <p:nvSpPr>
          <p:cNvPr id="4" name="Subtitle 3"/>
          <p:cNvSpPr>
            <a:spLocks noGrp="1"/>
          </p:cNvSpPr>
          <p:nvPr>
            <p:ph type="subTitle" idx="1"/>
          </p:nvPr>
        </p:nvSpPr>
        <p:spPr/>
        <p:txBody>
          <a:bodyPr/>
          <a:lstStyle/>
          <a:p>
            <a:endParaRPr lang="en-US"/>
          </a:p>
        </p:txBody>
      </p:sp>
      <p:sp>
        <p:nvSpPr>
          <p:cNvPr id="5" name="Subtitle 2"/>
          <p:cNvSpPr txBox="1">
            <a:spLocks/>
          </p:cNvSpPr>
          <p:nvPr/>
        </p:nvSpPr>
        <p:spPr>
          <a:xfrm>
            <a:off x="774700" y="1249145"/>
            <a:ext cx="7585038" cy="5608855"/>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gn="l">
              <a:buFont typeface="Arial"/>
              <a:buChar char="•"/>
            </a:pPr>
            <a:r>
              <a:rPr lang="en-US" sz="1700" dirty="0" err="1">
                <a:solidFill>
                  <a:schemeClr val="tx1"/>
                </a:solidFill>
              </a:rPr>
              <a:t>Κ</a:t>
            </a:r>
            <a:r>
              <a:rPr lang="en-US" sz="1700" dirty="0">
                <a:solidFill>
                  <a:schemeClr val="tx1"/>
                </a:solidFill>
              </a:rPr>
              <a:t>αρδιαγγειακά νοσήμα</a:t>
            </a:r>
            <a:r>
              <a:rPr lang="en-US" sz="1700" dirty="0" err="1">
                <a:solidFill>
                  <a:schemeClr val="tx1"/>
                </a:solidFill>
              </a:rPr>
              <a:t>τ</a:t>
            </a:r>
            <a:r>
              <a:rPr lang="en-US" sz="1700" dirty="0">
                <a:solidFill>
                  <a:schemeClr val="tx1"/>
                </a:solidFill>
              </a:rPr>
              <a:t>α: </a:t>
            </a:r>
            <a:r>
              <a:rPr lang="en-US" sz="1700" dirty="0" err="1">
                <a:solidFill>
                  <a:schemeClr val="tx1"/>
                </a:solidFill>
              </a:rPr>
              <a:t>ορισμός</a:t>
            </a:r>
            <a:r>
              <a:rPr lang="en-US" sz="1700" dirty="0">
                <a:solidFill>
                  <a:schemeClr val="tx1"/>
                </a:solidFill>
              </a:rPr>
              <a:t> </a:t>
            </a:r>
          </a:p>
          <a:p>
            <a:pPr marL="457200" indent="-457200" algn="l">
              <a:buFont typeface="Arial"/>
              <a:buChar char="•"/>
            </a:pPr>
            <a:r>
              <a:rPr lang="en-US" sz="1700" dirty="0">
                <a:solidFill>
                  <a:schemeClr val="tx1"/>
                </a:solidFill>
              </a:rPr>
              <a:t>Eπ</a:t>
            </a:r>
            <a:r>
              <a:rPr lang="en-US" sz="1700" dirty="0" err="1">
                <a:solidFill>
                  <a:schemeClr val="tx1"/>
                </a:solidFill>
              </a:rPr>
              <a:t>ιδημιολογικά</a:t>
            </a:r>
            <a:r>
              <a:rPr lang="en-US" sz="1700" dirty="0">
                <a:solidFill>
                  <a:schemeClr val="tx1"/>
                </a:solidFill>
              </a:rPr>
              <a:t> </a:t>
            </a:r>
            <a:r>
              <a:rPr lang="en-US" sz="1700" dirty="0" err="1">
                <a:solidFill>
                  <a:schemeClr val="tx1"/>
                </a:solidFill>
              </a:rPr>
              <a:t>κ</a:t>
            </a:r>
            <a:r>
              <a:rPr lang="en-US" sz="1700" dirty="0">
                <a:solidFill>
                  <a:schemeClr val="tx1"/>
                </a:solidFill>
              </a:rPr>
              <a:t>α</a:t>
            </a:r>
            <a:r>
              <a:rPr lang="en-US" sz="1700" dirty="0" err="1">
                <a:solidFill>
                  <a:schemeClr val="tx1"/>
                </a:solidFill>
              </a:rPr>
              <a:t>ι</a:t>
            </a:r>
            <a:r>
              <a:rPr lang="en-US" sz="1700" dirty="0">
                <a:solidFill>
                  <a:schemeClr val="tx1"/>
                </a:solidFill>
              </a:rPr>
              <a:t> </a:t>
            </a:r>
            <a:r>
              <a:rPr lang="en-US" sz="1700" dirty="0" err="1">
                <a:solidFill>
                  <a:schemeClr val="tx1"/>
                </a:solidFill>
              </a:rPr>
              <a:t>οικονομικά</a:t>
            </a:r>
            <a:r>
              <a:rPr lang="en-US" sz="1700" dirty="0">
                <a:solidFill>
                  <a:schemeClr val="tx1"/>
                </a:solidFill>
              </a:rPr>
              <a:t> </a:t>
            </a:r>
            <a:r>
              <a:rPr lang="en-US" sz="1700" dirty="0" err="1">
                <a:solidFill>
                  <a:schemeClr val="tx1"/>
                </a:solidFill>
              </a:rPr>
              <a:t>δεδομέν</a:t>
            </a:r>
            <a:r>
              <a:rPr lang="en-US" sz="1700" dirty="0">
                <a:solidFill>
                  <a:schemeClr val="tx1"/>
                </a:solidFill>
              </a:rPr>
              <a:t>α</a:t>
            </a:r>
          </a:p>
          <a:p>
            <a:pPr marL="457200" indent="-457200" algn="l">
              <a:buFont typeface="Arial"/>
              <a:buChar char="•"/>
            </a:pPr>
            <a:r>
              <a:rPr lang="en-US" sz="1700" dirty="0" err="1">
                <a:solidFill>
                  <a:schemeClr val="tx1"/>
                </a:solidFill>
              </a:rPr>
              <a:t>Κ</a:t>
            </a:r>
            <a:r>
              <a:rPr lang="en-US" sz="1700" dirty="0">
                <a:solidFill>
                  <a:schemeClr val="tx1"/>
                </a:solidFill>
              </a:rPr>
              <a:t>αρδιαγγεια</a:t>
            </a:r>
            <a:r>
              <a:rPr lang="en-US" sz="1700" dirty="0" err="1">
                <a:solidFill>
                  <a:schemeClr val="tx1"/>
                </a:solidFill>
              </a:rPr>
              <a:t>κός</a:t>
            </a:r>
            <a:r>
              <a:rPr lang="en-US" sz="1700" dirty="0">
                <a:solidFill>
                  <a:schemeClr val="tx1"/>
                </a:solidFill>
              </a:rPr>
              <a:t> </a:t>
            </a:r>
            <a:r>
              <a:rPr lang="en-US" sz="1700" dirty="0" err="1">
                <a:solidFill>
                  <a:schemeClr val="tx1"/>
                </a:solidFill>
              </a:rPr>
              <a:t>κίνδυνος</a:t>
            </a:r>
            <a:r>
              <a:rPr lang="en-US" sz="1700" dirty="0">
                <a:solidFill>
                  <a:schemeClr val="tx1"/>
                </a:solidFill>
              </a:rPr>
              <a:t> (</a:t>
            </a:r>
            <a:r>
              <a:rPr lang="en-US" sz="1700" dirty="0" err="1">
                <a:solidFill>
                  <a:schemeClr val="tx1"/>
                </a:solidFill>
              </a:rPr>
              <a:t>έννοιες</a:t>
            </a:r>
            <a:r>
              <a:rPr lang="en-US" sz="1700" dirty="0">
                <a:solidFill>
                  <a:schemeClr val="tx1"/>
                </a:solidFill>
              </a:rPr>
              <a:t>: απ</a:t>
            </a:r>
            <a:r>
              <a:rPr lang="en-US" sz="1700" dirty="0" err="1">
                <a:solidFill>
                  <a:schemeClr val="tx1"/>
                </a:solidFill>
              </a:rPr>
              <a:t>όλυτος</a:t>
            </a:r>
            <a:r>
              <a:rPr lang="en-US" sz="1700" dirty="0">
                <a:solidFill>
                  <a:schemeClr val="tx1"/>
                </a:solidFill>
              </a:rPr>
              <a:t> </a:t>
            </a:r>
            <a:r>
              <a:rPr lang="en-US" sz="1700" dirty="0" err="1">
                <a:solidFill>
                  <a:schemeClr val="tx1"/>
                </a:solidFill>
              </a:rPr>
              <a:t>κ</a:t>
            </a:r>
            <a:r>
              <a:rPr lang="en-US" sz="1700" dirty="0">
                <a:solidFill>
                  <a:schemeClr val="tx1"/>
                </a:solidFill>
              </a:rPr>
              <a:t>α</a:t>
            </a:r>
            <a:r>
              <a:rPr lang="en-US" sz="1700" dirty="0" err="1">
                <a:solidFill>
                  <a:schemeClr val="tx1"/>
                </a:solidFill>
              </a:rPr>
              <a:t>ι</a:t>
            </a:r>
            <a:r>
              <a:rPr lang="en-US" sz="1700" dirty="0">
                <a:solidFill>
                  <a:schemeClr val="tx1"/>
                </a:solidFill>
              </a:rPr>
              <a:t> </a:t>
            </a:r>
            <a:r>
              <a:rPr lang="en-US" sz="1700" dirty="0" err="1">
                <a:solidFill>
                  <a:schemeClr val="tx1"/>
                </a:solidFill>
              </a:rPr>
              <a:t>σχετικός</a:t>
            </a:r>
            <a:r>
              <a:rPr lang="el-GR" sz="1700" dirty="0">
                <a:solidFill>
                  <a:schemeClr val="tx1"/>
                </a:solidFill>
              </a:rPr>
              <a:t>)</a:t>
            </a:r>
            <a:endParaRPr lang="en-US" sz="1700" dirty="0">
              <a:solidFill>
                <a:schemeClr val="tx1"/>
              </a:solidFill>
            </a:endParaRPr>
          </a:p>
          <a:p>
            <a:pPr marL="457200" indent="-457200" algn="l">
              <a:buFont typeface="Arial"/>
              <a:buChar char="•"/>
            </a:pPr>
            <a:r>
              <a:rPr lang="en-US" sz="1700" dirty="0" err="1">
                <a:solidFill>
                  <a:schemeClr val="tx1"/>
                </a:solidFill>
              </a:rPr>
              <a:t>Κλ</a:t>
            </a:r>
            <a:r>
              <a:rPr lang="en-US" sz="1700" dirty="0">
                <a:solidFill>
                  <a:schemeClr val="tx1"/>
                </a:solidFill>
              </a:rPr>
              <a:t>α</a:t>
            </a:r>
            <a:r>
              <a:rPr lang="en-US" sz="1700" dirty="0" err="1">
                <a:solidFill>
                  <a:schemeClr val="tx1"/>
                </a:solidFill>
              </a:rPr>
              <a:t>σικοί</a:t>
            </a:r>
            <a:r>
              <a:rPr lang="en-US" sz="1700" dirty="0">
                <a:solidFill>
                  <a:schemeClr val="tx1"/>
                </a:solidFill>
              </a:rPr>
              <a:t> </a:t>
            </a:r>
            <a:r>
              <a:rPr lang="en-US" sz="1700" dirty="0" err="1">
                <a:solidFill>
                  <a:schemeClr val="tx1"/>
                </a:solidFill>
              </a:rPr>
              <a:t>κ</a:t>
            </a:r>
            <a:r>
              <a:rPr lang="en-US" sz="1700" dirty="0">
                <a:solidFill>
                  <a:schemeClr val="tx1"/>
                </a:solidFill>
              </a:rPr>
              <a:t>α</a:t>
            </a:r>
            <a:r>
              <a:rPr lang="en-US" sz="1700" dirty="0" err="1">
                <a:solidFill>
                  <a:schemeClr val="tx1"/>
                </a:solidFill>
              </a:rPr>
              <a:t>ι</a:t>
            </a:r>
            <a:r>
              <a:rPr lang="en-US" sz="1700" dirty="0">
                <a:solidFill>
                  <a:schemeClr val="tx1"/>
                </a:solidFill>
              </a:rPr>
              <a:t> </a:t>
            </a:r>
            <a:r>
              <a:rPr lang="en-US" sz="1700" dirty="0" err="1">
                <a:solidFill>
                  <a:schemeClr val="tx1"/>
                </a:solidFill>
              </a:rPr>
              <a:t>νεότεροι</a:t>
            </a:r>
            <a:r>
              <a:rPr lang="en-US" sz="1700" dirty="0">
                <a:solidFill>
                  <a:schemeClr val="tx1"/>
                </a:solidFill>
              </a:rPr>
              <a:t> παράγοντες </a:t>
            </a:r>
            <a:r>
              <a:rPr lang="en-US" sz="1700" dirty="0" err="1">
                <a:solidFill>
                  <a:schemeClr val="tx1"/>
                </a:solidFill>
              </a:rPr>
              <a:t>κ</a:t>
            </a:r>
            <a:r>
              <a:rPr lang="en-US" sz="1700" dirty="0">
                <a:solidFill>
                  <a:schemeClr val="tx1"/>
                </a:solidFill>
              </a:rPr>
              <a:t>αρδιαγγειακού κιν</a:t>
            </a:r>
            <a:r>
              <a:rPr lang="el-GR" sz="1700" dirty="0">
                <a:solidFill>
                  <a:schemeClr val="tx1"/>
                </a:solidFill>
              </a:rPr>
              <a:t>δ</a:t>
            </a:r>
            <a:r>
              <a:rPr lang="en-US" sz="1700" dirty="0" err="1">
                <a:solidFill>
                  <a:schemeClr val="tx1"/>
                </a:solidFill>
              </a:rPr>
              <a:t>ύνου</a:t>
            </a:r>
            <a:r>
              <a:rPr lang="el-GR" sz="1700" dirty="0">
                <a:solidFill>
                  <a:schemeClr val="tx1"/>
                </a:solidFill>
              </a:rPr>
              <a:t> – μεταβολικό σύνδρομο</a:t>
            </a:r>
            <a:endParaRPr lang="en-US" sz="1700" dirty="0">
              <a:solidFill>
                <a:schemeClr val="tx1"/>
              </a:solidFill>
            </a:endParaRPr>
          </a:p>
          <a:p>
            <a:pPr marL="457200" indent="-457200" algn="l">
              <a:buFont typeface="Arial"/>
              <a:buChar char="•"/>
            </a:pPr>
            <a:r>
              <a:rPr lang="en-US" sz="1700" dirty="0">
                <a:solidFill>
                  <a:srgbClr val="000000"/>
                </a:solidFill>
              </a:rPr>
              <a:t>Kαρδιαγγεια</a:t>
            </a:r>
            <a:r>
              <a:rPr lang="en-US" sz="1700" dirty="0" err="1">
                <a:solidFill>
                  <a:srgbClr val="000000"/>
                </a:solidFill>
              </a:rPr>
              <a:t>κ</a:t>
            </a:r>
            <a:r>
              <a:rPr lang="el-GR" sz="1700" dirty="0">
                <a:solidFill>
                  <a:srgbClr val="000000"/>
                </a:solidFill>
              </a:rPr>
              <a:t>ός</a:t>
            </a:r>
            <a:r>
              <a:rPr lang="en-US" sz="1700" dirty="0">
                <a:solidFill>
                  <a:srgbClr val="000000"/>
                </a:solidFill>
              </a:rPr>
              <a:t> </a:t>
            </a:r>
            <a:r>
              <a:rPr lang="en-US" sz="1700" dirty="0" err="1">
                <a:solidFill>
                  <a:srgbClr val="000000"/>
                </a:solidFill>
              </a:rPr>
              <a:t>κ</a:t>
            </a:r>
            <a:r>
              <a:rPr lang="el-GR" sz="1700" dirty="0">
                <a:solidFill>
                  <a:srgbClr val="000000"/>
                </a:solidFill>
              </a:rPr>
              <a:t>ί</a:t>
            </a:r>
            <a:r>
              <a:rPr lang="en-US" sz="1700" dirty="0" err="1">
                <a:solidFill>
                  <a:srgbClr val="000000"/>
                </a:solidFill>
              </a:rPr>
              <a:t>νδ</a:t>
            </a:r>
            <a:r>
              <a:rPr lang="el-GR" sz="1700" dirty="0">
                <a:solidFill>
                  <a:srgbClr val="000000"/>
                </a:solidFill>
              </a:rPr>
              <a:t>υ</a:t>
            </a:r>
            <a:r>
              <a:rPr lang="en-US" sz="1700" dirty="0" err="1">
                <a:solidFill>
                  <a:srgbClr val="000000"/>
                </a:solidFill>
              </a:rPr>
              <a:t>νο</a:t>
            </a:r>
            <a:r>
              <a:rPr lang="el-GR" sz="1700" dirty="0">
                <a:solidFill>
                  <a:srgbClr val="000000"/>
                </a:solidFill>
              </a:rPr>
              <a:t>ς</a:t>
            </a:r>
            <a:r>
              <a:rPr lang="en-US" sz="1700" dirty="0">
                <a:solidFill>
                  <a:srgbClr val="000000"/>
                </a:solidFill>
              </a:rPr>
              <a:t>: π</a:t>
            </a:r>
            <a:r>
              <a:rPr lang="en-US" sz="1700" dirty="0" err="1">
                <a:solidFill>
                  <a:srgbClr val="000000"/>
                </a:solidFill>
              </a:rPr>
              <a:t>ρωτογενής</a:t>
            </a:r>
            <a:r>
              <a:rPr lang="en-US" sz="1700" dirty="0">
                <a:solidFill>
                  <a:srgbClr val="000000"/>
                </a:solidFill>
              </a:rPr>
              <a:t>, </a:t>
            </a:r>
            <a:r>
              <a:rPr lang="en-US" sz="1700" dirty="0" err="1">
                <a:solidFill>
                  <a:srgbClr val="000000"/>
                </a:solidFill>
              </a:rPr>
              <a:t>δευτερογενής</a:t>
            </a:r>
            <a:r>
              <a:rPr lang="en-US" sz="1700" dirty="0">
                <a:solidFill>
                  <a:srgbClr val="000000"/>
                </a:solidFill>
              </a:rPr>
              <a:t>, </a:t>
            </a:r>
            <a:r>
              <a:rPr lang="en-US" sz="1700" dirty="0" err="1">
                <a:solidFill>
                  <a:srgbClr val="000000"/>
                </a:solidFill>
              </a:rPr>
              <a:t>τριτογενής</a:t>
            </a:r>
            <a:r>
              <a:rPr lang="en-US" sz="1700" dirty="0">
                <a:solidFill>
                  <a:srgbClr val="000000"/>
                </a:solidFill>
              </a:rPr>
              <a:t> πρόληψη</a:t>
            </a:r>
          </a:p>
          <a:p>
            <a:pPr marL="457200" indent="-457200" algn="l">
              <a:buFont typeface="Arial"/>
              <a:buChar char="•"/>
            </a:pPr>
            <a:r>
              <a:rPr lang="en-US" sz="1700" dirty="0">
                <a:solidFill>
                  <a:schemeClr val="tx1"/>
                </a:solidFill>
              </a:rPr>
              <a:t>Μοντέλα </a:t>
            </a:r>
            <a:r>
              <a:rPr lang="en-US" sz="1700" dirty="0" err="1">
                <a:solidFill>
                  <a:schemeClr val="tx1"/>
                </a:solidFill>
              </a:rPr>
              <a:t>εκτίμησης</a:t>
            </a:r>
            <a:r>
              <a:rPr lang="en-US" sz="1700" dirty="0">
                <a:solidFill>
                  <a:schemeClr val="tx1"/>
                </a:solidFill>
              </a:rPr>
              <a:t> του </a:t>
            </a:r>
            <a:r>
              <a:rPr lang="en-US" sz="1700" dirty="0" err="1">
                <a:solidFill>
                  <a:schemeClr val="tx1"/>
                </a:solidFill>
              </a:rPr>
              <a:t>κ</a:t>
            </a:r>
            <a:r>
              <a:rPr lang="en-US" sz="1700" dirty="0">
                <a:solidFill>
                  <a:schemeClr val="tx1"/>
                </a:solidFill>
              </a:rPr>
              <a:t>αρδιαγγειακού κινδύνου στο γενικό πληθυσμό</a:t>
            </a:r>
            <a:endParaRPr lang="el-GR" sz="1700" dirty="0">
              <a:solidFill>
                <a:schemeClr val="tx1"/>
              </a:solidFill>
            </a:endParaRPr>
          </a:p>
          <a:p>
            <a:pPr marL="457200" indent="-457200" algn="l">
              <a:buFont typeface="Arial"/>
              <a:buChar char="•"/>
            </a:pPr>
            <a:r>
              <a:rPr lang="el-GR" sz="1700" dirty="0">
                <a:solidFill>
                  <a:schemeClr val="tx1"/>
                </a:solidFill>
              </a:rPr>
              <a:t>Μοντέλα εκτίμησης κ</a:t>
            </a:r>
            <a:r>
              <a:rPr lang="en-US" sz="1700" dirty="0">
                <a:solidFill>
                  <a:schemeClr val="tx1"/>
                </a:solidFill>
              </a:rPr>
              <a:t>αρδιαγγεια</a:t>
            </a:r>
            <a:r>
              <a:rPr lang="en-US" sz="1700" dirty="0" err="1">
                <a:solidFill>
                  <a:schemeClr val="tx1"/>
                </a:solidFill>
              </a:rPr>
              <a:t>κ</a:t>
            </a:r>
            <a:r>
              <a:rPr lang="el-GR" sz="1700" dirty="0">
                <a:solidFill>
                  <a:schemeClr val="tx1"/>
                </a:solidFill>
              </a:rPr>
              <a:t>ού</a:t>
            </a:r>
            <a:r>
              <a:rPr lang="en-US" sz="1700" dirty="0">
                <a:solidFill>
                  <a:schemeClr val="tx1"/>
                </a:solidFill>
              </a:rPr>
              <a:t> </a:t>
            </a:r>
            <a:r>
              <a:rPr lang="en-US" sz="1700" dirty="0" err="1">
                <a:solidFill>
                  <a:schemeClr val="tx1"/>
                </a:solidFill>
              </a:rPr>
              <a:t>κ</a:t>
            </a:r>
            <a:r>
              <a:rPr lang="el-GR" sz="1700" dirty="0">
                <a:solidFill>
                  <a:schemeClr val="tx1"/>
                </a:solidFill>
              </a:rPr>
              <a:t>ι</a:t>
            </a:r>
            <a:r>
              <a:rPr lang="en-US" sz="1700" dirty="0" err="1">
                <a:solidFill>
                  <a:schemeClr val="tx1"/>
                </a:solidFill>
              </a:rPr>
              <a:t>νδ</a:t>
            </a:r>
            <a:r>
              <a:rPr lang="el-GR" sz="1700" dirty="0">
                <a:solidFill>
                  <a:schemeClr val="tx1"/>
                </a:solidFill>
              </a:rPr>
              <a:t>ύ</a:t>
            </a:r>
            <a:r>
              <a:rPr lang="en-US" sz="1700" dirty="0" err="1">
                <a:solidFill>
                  <a:schemeClr val="tx1"/>
                </a:solidFill>
              </a:rPr>
              <a:t>νο</a:t>
            </a:r>
            <a:r>
              <a:rPr lang="el-GR" sz="1700" dirty="0">
                <a:solidFill>
                  <a:schemeClr val="tx1"/>
                </a:solidFill>
              </a:rPr>
              <a:t>υ</a:t>
            </a:r>
            <a:r>
              <a:rPr lang="en-US" sz="1700" dirty="0">
                <a:solidFill>
                  <a:schemeClr val="tx1"/>
                </a:solidFill>
              </a:rPr>
              <a:t> για αγγειακό εγκεφαλικό &amp; έμφραγμα του μυοκαρδίου</a:t>
            </a:r>
          </a:p>
          <a:p>
            <a:pPr marL="457200" indent="-457200" algn="l">
              <a:buFont typeface="Arial"/>
              <a:buChar char="•"/>
            </a:pPr>
            <a:r>
              <a:rPr lang="en-US" sz="1700" b="1" dirty="0" err="1">
                <a:solidFill>
                  <a:srgbClr val="FF0000"/>
                </a:solidFill>
              </a:rPr>
              <a:t>Μοντέλ</a:t>
            </a:r>
            <a:r>
              <a:rPr lang="en-US" sz="1700" b="1" dirty="0">
                <a:solidFill>
                  <a:srgbClr val="FF0000"/>
                </a:solidFill>
              </a:rPr>
              <a:t>α </a:t>
            </a:r>
            <a:r>
              <a:rPr lang="en-US" sz="1700" b="1" dirty="0" err="1">
                <a:solidFill>
                  <a:srgbClr val="FF0000"/>
                </a:solidFill>
              </a:rPr>
              <a:t>εκτίμησης</a:t>
            </a:r>
            <a:r>
              <a:rPr lang="en-US" sz="1700" b="1" dirty="0">
                <a:solidFill>
                  <a:srgbClr val="FF0000"/>
                </a:solidFill>
              </a:rPr>
              <a:t> του </a:t>
            </a:r>
            <a:r>
              <a:rPr lang="en-US" sz="1700" b="1" dirty="0" err="1">
                <a:solidFill>
                  <a:srgbClr val="FF0000"/>
                </a:solidFill>
              </a:rPr>
              <a:t>κ</a:t>
            </a:r>
            <a:r>
              <a:rPr lang="en-US" sz="1700" b="1" dirty="0">
                <a:solidFill>
                  <a:srgbClr val="FF0000"/>
                </a:solidFill>
              </a:rPr>
              <a:t>αρδιαγγειακού κινδύνου σε </a:t>
            </a:r>
            <a:r>
              <a:rPr lang="en-US" sz="1700" b="1" dirty="0" err="1">
                <a:solidFill>
                  <a:srgbClr val="FF0000"/>
                </a:solidFill>
              </a:rPr>
              <a:t>ειδικούς</a:t>
            </a:r>
            <a:r>
              <a:rPr lang="en-US" sz="1700" b="1" dirty="0">
                <a:solidFill>
                  <a:srgbClr val="FF0000"/>
                </a:solidFill>
              </a:rPr>
              <a:t>  π</a:t>
            </a:r>
            <a:r>
              <a:rPr lang="en-US" sz="1700" b="1" dirty="0" err="1">
                <a:solidFill>
                  <a:srgbClr val="FF0000"/>
                </a:solidFill>
              </a:rPr>
              <a:t>ληθυσμούς</a:t>
            </a:r>
            <a:r>
              <a:rPr lang="en-US" sz="1700" b="1" dirty="0">
                <a:solidFill>
                  <a:srgbClr val="FF0000"/>
                </a:solidFill>
              </a:rPr>
              <a:t> </a:t>
            </a:r>
            <a:r>
              <a:rPr lang="en-US" sz="1700" b="1" dirty="0" err="1">
                <a:solidFill>
                  <a:srgbClr val="FF0000"/>
                </a:solidFill>
              </a:rPr>
              <a:t>κ</a:t>
            </a:r>
            <a:r>
              <a:rPr lang="en-US" sz="1700" b="1" dirty="0">
                <a:solidFill>
                  <a:srgbClr val="FF0000"/>
                </a:solidFill>
              </a:rPr>
              <a:t>α</a:t>
            </a:r>
            <a:r>
              <a:rPr lang="en-US" sz="1700" b="1" dirty="0" err="1">
                <a:solidFill>
                  <a:srgbClr val="FF0000"/>
                </a:solidFill>
              </a:rPr>
              <a:t>ι</a:t>
            </a:r>
            <a:r>
              <a:rPr lang="en-US" sz="1700" b="1" dirty="0">
                <a:solidFill>
                  <a:srgbClr val="FF0000"/>
                </a:solidFill>
              </a:rPr>
              <a:t> π</a:t>
            </a:r>
            <a:r>
              <a:rPr lang="en-US" sz="1700" b="1" dirty="0" err="1">
                <a:solidFill>
                  <a:srgbClr val="FF0000"/>
                </a:solidFill>
              </a:rPr>
              <a:t>άσχοντες</a:t>
            </a:r>
            <a:r>
              <a:rPr lang="en-US" sz="1700" b="1" dirty="0">
                <a:solidFill>
                  <a:srgbClr val="FF0000"/>
                </a:solidFill>
              </a:rPr>
              <a:t> απ</a:t>
            </a:r>
            <a:r>
              <a:rPr lang="en-US" sz="1700" b="1" dirty="0" err="1">
                <a:solidFill>
                  <a:srgbClr val="FF0000"/>
                </a:solidFill>
              </a:rPr>
              <a:t>ό</a:t>
            </a:r>
            <a:r>
              <a:rPr lang="en-US" sz="1700" b="1" dirty="0">
                <a:solidFill>
                  <a:srgbClr val="FF0000"/>
                </a:solidFill>
              </a:rPr>
              <a:t>: </a:t>
            </a:r>
            <a:r>
              <a:rPr lang="en-US" sz="1700" b="1" dirty="0" err="1">
                <a:solidFill>
                  <a:srgbClr val="FF0000"/>
                </a:solidFill>
              </a:rPr>
              <a:t>υ</a:t>
            </a:r>
            <a:r>
              <a:rPr lang="en-US" sz="1700" b="1" dirty="0">
                <a:solidFill>
                  <a:srgbClr val="FF0000"/>
                </a:solidFill>
              </a:rPr>
              <a:t>πέρταση, </a:t>
            </a:r>
            <a:r>
              <a:rPr lang="en-US" sz="1700" b="1" dirty="0" err="1">
                <a:solidFill>
                  <a:srgbClr val="FF0000"/>
                </a:solidFill>
              </a:rPr>
              <a:t>υ</a:t>
            </a:r>
            <a:r>
              <a:rPr lang="en-US" sz="1700" b="1" dirty="0">
                <a:solidFill>
                  <a:srgbClr val="FF0000"/>
                </a:solidFill>
              </a:rPr>
              <a:t>περλιπιδαιμία,  διαβήτη, μεταβολικό σύνδρομο, ρευματοειδή αρθρίτιδα, HIV </a:t>
            </a:r>
          </a:p>
          <a:p>
            <a:pPr marL="457200" indent="-457200" algn="l">
              <a:buFont typeface="Arial"/>
              <a:buChar char="•"/>
            </a:pPr>
            <a:r>
              <a:rPr lang="en-US" sz="1700" dirty="0" err="1">
                <a:solidFill>
                  <a:schemeClr val="bg1">
                    <a:lumMod val="50000"/>
                  </a:schemeClr>
                </a:solidFill>
              </a:rPr>
              <a:t>Η</a:t>
            </a:r>
            <a:r>
              <a:rPr lang="en-US" sz="1700" dirty="0">
                <a:solidFill>
                  <a:schemeClr val="bg1">
                    <a:lumMod val="50000"/>
                  </a:schemeClr>
                </a:solidFill>
              </a:rPr>
              <a:t> έννοια της αγγειακής ηλικία</a:t>
            </a:r>
            <a:r>
              <a:rPr lang="en-US" sz="1700" dirty="0" err="1">
                <a:solidFill>
                  <a:schemeClr val="bg1">
                    <a:lumMod val="50000"/>
                  </a:schemeClr>
                </a:solidFill>
              </a:rPr>
              <a:t>ς</a:t>
            </a:r>
            <a:r>
              <a:rPr lang="en-US" sz="1700" dirty="0">
                <a:solidFill>
                  <a:schemeClr val="bg1">
                    <a:lumMod val="50000"/>
                  </a:schemeClr>
                </a:solidFill>
              </a:rPr>
              <a:t> (EVA syndrome)</a:t>
            </a:r>
          </a:p>
          <a:p>
            <a:pPr marL="457200" indent="-457200" algn="l">
              <a:buFont typeface="Arial"/>
              <a:buChar char="•"/>
            </a:pPr>
            <a:r>
              <a:rPr lang="en-US" sz="1700" dirty="0" err="1">
                <a:solidFill>
                  <a:schemeClr val="bg1">
                    <a:lumMod val="50000"/>
                  </a:schemeClr>
                </a:solidFill>
              </a:rPr>
              <a:t>Χρήσεις</a:t>
            </a:r>
            <a:r>
              <a:rPr lang="en-US" sz="1700" dirty="0">
                <a:solidFill>
                  <a:schemeClr val="bg1">
                    <a:lumMod val="50000"/>
                  </a:schemeClr>
                </a:solidFill>
              </a:rPr>
              <a:t> των νεότερων αγγειακών </a:t>
            </a:r>
            <a:r>
              <a:rPr lang="en-US" sz="1700" dirty="0" err="1">
                <a:solidFill>
                  <a:schemeClr val="bg1">
                    <a:lumMod val="50000"/>
                  </a:schemeClr>
                </a:solidFill>
              </a:rPr>
              <a:t>κ</a:t>
            </a:r>
            <a:r>
              <a:rPr lang="en-US" sz="1700" dirty="0">
                <a:solidFill>
                  <a:schemeClr val="bg1">
                    <a:lumMod val="50000"/>
                  </a:schemeClr>
                </a:solidFill>
              </a:rPr>
              <a:t>α</a:t>
            </a:r>
            <a:r>
              <a:rPr lang="en-US" sz="1700" dirty="0" err="1">
                <a:solidFill>
                  <a:schemeClr val="bg1">
                    <a:lumMod val="50000"/>
                  </a:schemeClr>
                </a:solidFill>
              </a:rPr>
              <a:t>ι</a:t>
            </a:r>
            <a:r>
              <a:rPr lang="en-US" sz="1700" dirty="0">
                <a:solidFill>
                  <a:schemeClr val="bg1">
                    <a:lumMod val="50000"/>
                  </a:schemeClr>
                </a:solidFill>
              </a:rPr>
              <a:t> β</a:t>
            </a:r>
            <a:r>
              <a:rPr lang="en-US" sz="1700" dirty="0" err="1">
                <a:solidFill>
                  <a:schemeClr val="bg1">
                    <a:lumMod val="50000"/>
                  </a:schemeClr>
                </a:solidFill>
              </a:rPr>
              <a:t>ιοχημικών</a:t>
            </a:r>
            <a:r>
              <a:rPr lang="en-US" sz="1700" dirty="0">
                <a:solidFill>
                  <a:schemeClr val="bg1">
                    <a:lumMod val="50000"/>
                  </a:schemeClr>
                </a:solidFill>
              </a:rPr>
              <a:t> βιοδεικτών στην εκτίμηση του </a:t>
            </a:r>
            <a:r>
              <a:rPr lang="en-US" sz="1700" dirty="0" err="1">
                <a:solidFill>
                  <a:schemeClr val="bg1">
                    <a:lumMod val="50000"/>
                  </a:schemeClr>
                </a:solidFill>
              </a:rPr>
              <a:t>κ</a:t>
            </a:r>
            <a:r>
              <a:rPr lang="en-US" sz="1700" dirty="0">
                <a:solidFill>
                  <a:schemeClr val="bg1">
                    <a:lumMod val="50000"/>
                  </a:schemeClr>
                </a:solidFill>
              </a:rPr>
              <a:t>αρδιαγγειακού κινδύνου στην εξα</a:t>
            </a:r>
            <a:r>
              <a:rPr lang="en-US" sz="1700" dirty="0" err="1">
                <a:solidFill>
                  <a:schemeClr val="bg1">
                    <a:lumMod val="50000"/>
                  </a:schemeClr>
                </a:solidFill>
              </a:rPr>
              <a:t>τομί</a:t>
            </a:r>
            <a:r>
              <a:rPr lang="el-GR" sz="1700" dirty="0">
                <a:solidFill>
                  <a:schemeClr val="bg1">
                    <a:lumMod val="50000"/>
                  </a:schemeClr>
                </a:solidFill>
              </a:rPr>
              <a:t>κευση καρδιαγγειακού κινδύνου και τη  </a:t>
            </a:r>
            <a:r>
              <a:rPr lang="en-US" sz="1700" dirty="0" err="1">
                <a:solidFill>
                  <a:schemeClr val="bg1">
                    <a:lumMod val="50000"/>
                  </a:schemeClr>
                </a:solidFill>
              </a:rPr>
              <a:t>δημόσι</a:t>
            </a:r>
            <a:r>
              <a:rPr lang="en-US" sz="1700" dirty="0">
                <a:solidFill>
                  <a:schemeClr val="bg1">
                    <a:lumMod val="50000"/>
                  </a:schemeClr>
                </a:solidFill>
              </a:rPr>
              <a:t>α υγεία.</a:t>
            </a:r>
          </a:p>
        </p:txBody>
      </p:sp>
    </p:spTree>
    <p:extLst>
      <p:ext uri="{BB962C8B-B14F-4D97-AF65-F5344CB8AC3E}">
        <p14:creationId xmlns:p14="http://schemas.microsoft.com/office/powerpoint/2010/main" val="379115814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13" y="1596231"/>
            <a:ext cx="9144000" cy="50919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9700"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513" y="76994"/>
            <a:ext cx="5257800" cy="1519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92617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262"/>
            <a:ext cx="5257800" cy="1519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4276"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2528" y="1528500"/>
            <a:ext cx="8570047" cy="53660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Box 5"/>
          <p:cNvSpPr txBox="1"/>
          <p:nvPr/>
        </p:nvSpPr>
        <p:spPr>
          <a:xfrm>
            <a:off x="5706540" y="167902"/>
            <a:ext cx="3416320" cy="707886"/>
          </a:xfrm>
          <a:prstGeom prst="rect">
            <a:avLst/>
          </a:prstGeom>
          <a:noFill/>
        </p:spPr>
        <p:txBody>
          <a:bodyPr wrap="none" rtlCol="0">
            <a:spAutoFit/>
          </a:bodyPr>
          <a:lstStyle/>
          <a:p>
            <a:pPr algn="ctr"/>
            <a:r>
              <a:rPr lang="el-GR" sz="2000" b="1" dirty="0"/>
              <a:t>ΚΑΡΔΙΑΓΓΕΙΑΚΟΣ ΚΙΝΔΥΝΟΣ &amp; </a:t>
            </a:r>
          </a:p>
          <a:p>
            <a:pPr algn="ctr"/>
            <a:r>
              <a:rPr lang="el-GR" sz="2000" b="1" dirty="0"/>
              <a:t>ΑΠΟΦΑΣΗ ΓΙΑ ΘΕΡΑΠΕΙΑ</a:t>
            </a:r>
            <a:endParaRPr lang="en-US" sz="2000" b="1" dirty="0"/>
          </a:p>
        </p:txBody>
      </p:sp>
    </p:spTree>
    <p:extLst>
      <p:ext uri="{BB962C8B-B14F-4D97-AF65-F5344CB8AC3E}">
        <p14:creationId xmlns:p14="http://schemas.microsoft.com/office/powerpoint/2010/main" val="168686904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rcRect l="-7229" r="-7229"/>
          <a:stretch>
            <a:fillRect/>
          </a:stretch>
        </p:blipFill>
        <p:spPr>
          <a:xfrm>
            <a:off x="97888" y="1769530"/>
            <a:ext cx="8944505" cy="4919133"/>
          </a:xfrm>
        </p:spPr>
      </p:pic>
      <p:pic>
        <p:nvPicPr>
          <p:cNvPr id="5" name="Picture 4"/>
          <p:cNvPicPr>
            <a:picLocks noChangeAspect="1"/>
          </p:cNvPicPr>
          <p:nvPr/>
        </p:nvPicPr>
        <p:blipFill>
          <a:blip r:embed="rId3"/>
          <a:stretch>
            <a:fillRect/>
          </a:stretch>
        </p:blipFill>
        <p:spPr>
          <a:xfrm>
            <a:off x="97888" y="215900"/>
            <a:ext cx="6032500" cy="1384300"/>
          </a:xfrm>
          <a:prstGeom prst="rect">
            <a:avLst/>
          </a:prstGeom>
        </p:spPr>
      </p:pic>
      <p:sp>
        <p:nvSpPr>
          <p:cNvPr id="6" name="TextBox 5"/>
          <p:cNvSpPr txBox="1"/>
          <p:nvPr/>
        </p:nvSpPr>
        <p:spPr>
          <a:xfrm>
            <a:off x="5827060" y="167902"/>
            <a:ext cx="3412344" cy="707886"/>
          </a:xfrm>
          <a:prstGeom prst="rect">
            <a:avLst/>
          </a:prstGeom>
          <a:noFill/>
        </p:spPr>
        <p:txBody>
          <a:bodyPr wrap="none" rtlCol="0">
            <a:spAutoFit/>
          </a:bodyPr>
          <a:lstStyle/>
          <a:p>
            <a:pPr algn="ctr"/>
            <a:r>
              <a:rPr lang="el-GR" sz="2000" b="1" dirty="0"/>
              <a:t>ΚΑΡΔΙΑΓΓΕΙΑΚΟΣ ΚΙΝΔΥΝΟΣ &amp; </a:t>
            </a:r>
          </a:p>
          <a:p>
            <a:pPr algn="ctr"/>
            <a:r>
              <a:rPr lang="el-GR" sz="2000" b="1" dirty="0"/>
              <a:t>ΑΠΟΦΑΣΗ ΓΙΑ ΘΕΡΑΠΕΙΑ</a:t>
            </a:r>
          </a:p>
        </p:txBody>
      </p:sp>
      <p:sp>
        <p:nvSpPr>
          <p:cNvPr id="7" name="Rectangle 6"/>
          <p:cNvSpPr/>
          <p:nvPr/>
        </p:nvSpPr>
        <p:spPr>
          <a:xfrm>
            <a:off x="973666" y="4250267"/>
            <a:ext cx="1744134" cy="1032933"/>
          </a:xfrm>
          <a:prstGeom prst="rect">
            <a:avLst/>
          </a:prstGeom>
          <a:noFill/>
          <a:ln w="1270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389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262"/>
            <a:ext cx="5257800" cy="1519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4276"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2528" y="1528500"/>
            <a:ext cx="8570047" cy="53660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Box 4"/>
          <p:cNvSpPr txBox="1"/>
          <p:nvPr/>
        </p:nvSpPr>
        <p:spPr>
          <a:xfrm>
            <a:off x="5708529" y="167902"/>
            <a:ext cx="3412344" cy="707886"/>
          </a:xfrm>
          <a:prstGeom prst="rect">
            <a:avLst/>
          </a:prstGeom>
          <a:noFill/>
        </p:spPr>
        <p:txBody>
          <a:bodyPr wrap="none" rtlCol="0">
            <a:spAutoFit/>
          </a:bodyPr>
          <a:lstStyle/>
          <a:p>
            <a:pPr algn="ctr"/>
            <a:r>
              <a:rPr lang="el-GR" sz="2000" b="1" dirty="0"/>
              <a:t>ΚΑΡΔΙΑΓΓΕΙΑΚΟΣ ΚΙΝΔΥΝΟΣ &amp; </a:t>
            </a:r>
          </a:p>
          <a:p>
            <a:pPr algn="ctr"/>
            <a:r>
              <a:rPr lang="el-GR" sz="2000" b="1" dirty="0"/>
              <a:t>ΑΠΟΦΑΣΗ ΓΙΑ ΘΕΡΑΠΕΙΑ</a:t>
            </a:r>
          </a:p>
        </p:txBody>
      </p:sp>
    </p:spTree>
    <p:extLst>
      <p:ext uri="{BB962C8B-B14F-4D97-AF65-F5344CB8AC3E}">
        <p14:creationId xmlns:p14="http://schemas.microsoft.com/office/powerpoint/2010/main" val="299305206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rcRect t="-59730" b="-59730"/>
          <a:stretch>
            <a:fillRect/>
          </a:stretch>
        </p:blipFill>
        <p:spPr>
          <a:xfrm>
            <a:off x="203200" y="-153574"/>
            <a:ext cx="4961467" cy="2728615"/>
          </a:xfrm>
        </p:spPr>
      </p:pic>
      <p:pic>
        <p:nvPicPr>
          <p:cNvPr id="5" name="Picture 4"/>
          <p:cNvPicPr>
            <a:picLocks noChangeAspect="1"/>
          </p:cNvPicPr>
          <p:nvPr/>
        </p:nvPicPr>
        <p:blipFill>
          <a:blip r:embed="rId3"/>
          <a:stretch>
            <a:fillRect/>
          </a:stretch>
        </p:blipFill>
        <p:spPr>
          <a:xfrm>
            <a:off x="5833533" y="0"/>
            <a:ext cx="3187269" cy="6858000"/>
          </a:xfrm>
          <a:prstGeom prst="rect">
            <a:avLst/>
          </a:prstGeom>
        </p:spPr>
      </p:pic>
      <p:sp>
        <p:nvSpPr>
          <p:cNvPr id="6" name="TextBox 5"/>
          <p:cNvSpPr txBox="1"/>
          <p:nvPr/>
        </p:nvSpPr>
        <p:spPr>
          <a:xfrm>
            <a:off x="355600" y="3217333"/>
            <a:ext cx="5150218" cy="707886"/>
          </a:xfrm>
          <a:prstGeom prst="rect">
            <a:avLst/>
          </a:prstGeom>
          <a:noFill/>
        </p:spPr>
        <p:txBody>
          <a:bodyPr wrap="none" rtlCol="0">
            <a:spAutoFit/>
          </a:bodyPr>
          <a:lstStyle/>
          <a:p>
            <a:r>
              <a:rPr lang="el-GR" sz="2000" dirty="0"/>
              <a:t>Καρδιαγγειακός κίδυνος και απόφαση για τη</a:t>
            </a:r>
          </a:p>
          <a:p>
            <a:r>
              <a:rPr lang="el-GR" sz="2000" dirty="0"/>
              <a:t>χορήγηση ασπιρίνης στην πρωτογενή πρόληψη</a:t>
            </a:r>
            <a:endParaRPr lang="en-US" sz="2000" dirty="0"/>
          </a:p>
        </p:txBody>
      </p:sp>
      <p:sp>
        <p:nvSpPr>
          <p:cNvPr id="7" name="TextBox 6"/>
          <p:cNvSpPr txBox="1"/>
          <p:nvPr/>
        </p:nvSpPr>
        <p:spPr>
          <a:xfrm>
            <a:off x="355600" y="291012"/>
            <a:ext cx="704640" cy="400110"/>
          </a:xfrm>
          <a:prstGeom prst="rect">
            <a:avLst/>
          </a:prstGeom>
          <a:noFill/>
        </p:spPr>
        <p:txBody>
          <a:bodyPr wrap="none" rtlCol="0">
            <a:spAutoFit/>
          </a:bodyPr>
          <a:lstStyle/>
          <a:p>
            <a:r>
              <a:rPr lang="el-GR" sz="2000" b="1" dirty="0"/>
              <a:t>2009</a:t>
            </a:r>
            <a:endParaRPr lang="en-US" sz="2000" b="1" dirty="0"/>
          </a:p>
        </p:txBody>
      </p:sp>
    </p:spTree>
    <p:extLst>
      <p:ext uri="{BB962C8B-B14F-4D97-AF65-F5344CB8AC3E}">
        <p14:creationId xmlns:p14="http://schemas.microsoft.com/office/powerpoint/2010/main" val="36091230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8940"/>
            <a:ext cx="7772400" cy="1470025"/>
          </a:xfrm>
        </p:spPr>
        <p:txBody>
          <a:bodyPr>
            <a:normAutofit/>
          </a:bodyPr>
          <a:lstStyle/>
          <a:p>
            <a:r>
              <a:rPr lang="en-US" sz="2800" b="1" dirty="0">
                <a:solidFill>
                  <a:schemeClr val="tx1"/>
                </a:solidFill>
              </a:rPr>
              <a:t>Εκτίμηση Κινδύνου </a:t>
            </a:r>
            <a:r>
              <a:rPr lang="en-US" sz="2800" b="1" dirty="0" err="1">
                <a:solidFill>
                  <a:schemeClr val="tx1"/>
                </a:solidFill>
              </a:rPr>
              <a:t>Κ</a:t>
            </a:r>
            <a:r>
              <a:rPr lang="en-US" sz="2800" b="1" dirty="0">
                <a:solidFill>
                  <a:schemeClr val="tx1"/>
                </a:solidFill>
              </a:rPr>
              <a:t>αρδιαγγειακών Νοσημάτων – Μεταβολικό σύνδρομο</a:t>
            </a:r>
            <a:br>
              <a:rPr lang="en-US" sz="2800" dirty="0">
                <a:solidFill>
                  <a:schemeClr val="tx1"/>
                </a:solidFill>
              </a:rPr>
            </a:br>
            <a:endParaRPr lang="en-US" sz="2800" dirty="0"/>
          </a:p>
        </p:txBody>
      </p:sp>
      <p:sp>
        <p:nvSpPr>
          <p:cNvPr id="4" name="Subtitle 3"/>
          <p:cNvSpPr>
            <a:spLocks noGrp="1"/>
          </p:cNvSpPr>
          <p:nvPr>
            <p:ph type="subTitle" idx="1"/>
          </p:nvPr>
        </p:nvSpPr>
        <p:spPr/>
        <p:txBody>
          <a:bodyPr/>
          <a:lstStyle/>
          <a:p>
            <a:endParaRPr lang="en-US"/>
          </a:p>
        </p:txBody>
      </p:sp>
      <p:sp>
        <p:nvSpPr>
          <p:cNvPr id="5" name="Subtitle 2"/>
          <p:cNvSpPr txBox="1">
            <a:spLocks/>
          </p:cNvSpPr>
          <p:nvPr/>
        </p:nvSpPr>
        <p:spPr>
          <a:xfrm>
            <a:off x="774700" y="1249145"/>
            <a:ext cx="7585038" cy="5608855"/>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gn="l">
              <a:buFont typeface="Arial"/>
              <a:buChar char="•"/>
            </a:pPr>
            <a:r>
              <a:rPr lang="en-US" sz="1700" dirty="0" err="1">
                <a:solidFill>
                  <a:schemeClr val="tx1"/>
                </a:solidFill>
              </a:rPr>
              <a:t>Κ</a:t>
            </a:r>
            <a:r>
              <a:rPr lang="en-US" sz="1700" dirty="0">
                <a:solidFill>
                  <a:schemeClr val="tx1"/>
                </a:solidFill>
              </a:rPr>
              <a:t>αρδιαγγειακά νοσήμα</a:t>
            </a:r>
            <a:r>
              <a:rPr lang="en-US" sz="1700" dirty="0" err="1">
                <a:solidFill>
                  <a:schemeClr val="tx1"/>
                </a:solidFill>
              </a:rPr>
              <a:t>τ</a:t>
            </a:r>
            <a:r>
              <a:rPr lang="en-US" sz="1700" dirty="0">
                <a:solidFill>
                  <a:schemeClr val="tx1"/>
                </a:solidFill>
              </a:rPr>
              <a:t>α: </a:t>
            </a:r>
            <a:r>
              <a:rPr lang="en-US" sz="1700" dirty="0" err="1">
                <a:solidFill>
                  <a:schemeClr val="tx1"/>
                </a:solidFill>
              </a:rPr>
              <a:t>ορισμός</a:t>
            </a:r>
            <a:r>
              <a:rPr lang="en-US" sz="1700" dirty="0">
                <a:solidFill>
                  <a:schemeClr val="tx1"/>
                </a:solidFill>
              </a:rPr>
              <a:t> </a:t>
            </a:r>
          </a:p>
          <a:p>
            <a:pPr marL="457200" indent="-457200" algn="l">
              <a:buFont typeface="Arial"/>
              <a:buChar char="•"/>
            </a:pPr>
            <a:r>
              <a:rPr lang="en-US" sz="1700" b="1" dirty="0">
                <a:solidFill>
                  <a:srgbClr val="FF0000"/>
                </a:solidFill>
              </a:rPr>
              <a:t>Eπ</a:t>
            </a:r>
            <a:r>
              <a:rPr lang="en-US" sz="1700" b="1" dirty="0" err="1">
                <a:solidFill>
                  <a:srgbClr val="FF0000"/>
                </a:solidFill>
              </a:rPr>
              <a:t>ιδημιολογικά</a:t>
            </a:r>
            <a:r>
              <a:rPr lang="en-US" sz="1700" b="1" dirty="0">
                <a:solidFill>
                  <a:srgbClr val="FF0000"/>
                </a:solidFill>
              </a:rPr>
              <a:t> </a:t>
            </a:r>
            <a:r>
              <a:rPr lang="en-US" sz="1700" b="1" dirty="0" err="1">
                <a:solidFill>
                  <a:srgbClr val="FF0000"/>
                </a:solidFill>
              </a:rPr>
              <a:t>κ</a:t>
            </a:r>
            <a:r>
              <a:rPr lang="en-US" sz="1700" b="1" dirty="0">
                <a:solidFill>
                  <a:srgbClr val="FF0000"/>
                </a:solidFill>
              </a:rPr>
              <a:t>α</a:t>
            </a:r>
            <a:r>
              <a:rPr lang="en-US" sz="1700" b="1" dirty="0" err="1">
                <a:solidFill>
                  <a:srgbClr val="FF0000"/>
                </a:solidFill>
              </a:rPr>
              <a:t>ι</a:t>
            </a:r>
            <a:r>
              <a:rPr lang="en-US" sz="1700" b="1" dirty="0">
                <a:solidFill>
                  <a:srgbClr val="FF0000"/>
                </a:solidFill>
              </a:rPr>
              <a:t> </a:t>
            </a:r>
            <a:r>
              <a:rPr lang="en-US" sz="1700" b="1" dirty="0" err="1">
                <a:solidFill>
                  <a:srgbClr val="FF0000"/>
                </a:solidFill>
              </a:rPr>
              <a:t>οικονομικά</a:t>
            </a:r>
            <a:r>
              <a:rPr lang="en-US" sz="1700" b="1" dirty="0">
                <a:solidFill>
                  <a:srgbClr val="FF0000"/>
                </a:solidFill>
              </a:rPr>
              <a:t> </a:t>
            </a:r>
            <a:r>
              <a:rPr lang="en-US" sz="1700" b="1" dirty="0" err="1">
                <a:solidFill>
                  <a:srgbClr val="FF0000"/>
                </a:solidFill>
              </a:rPr>
              <a:t>δεδομέν</a:t>
            </a:r>
            <a:r>
              <a:rPr lang="en-US" sz="1700" b="1" dirty="0">
                <a:solidFill>
                  <a:srgbClr val="FF0000"/>
                </a:solidFill>
              </a:rPr>
              <a:t>α</a:t>
            </a:r>
          </a:p>
          <a:p>
            <a:pPr marL="457200" indent="-457200" algn="l">
              <a:buFont typeface="Arial"/>
              <a:buChar char="•"/>
            </a:pPr>
            <a:r>
              <a:rPr lang="en-US" sz="1700" dirty="0" err="1">
                <a:solidFill>
                  <a:schemeClr val="bg1">
                    <a:lumMod val="50000"/>
                  </a:schemeClr>
                </a:solidFill>
              </a:rPr>
              <a:t>Κ</a:t>
            </a:r>
            <a:r>
              <a:rPr lang="en-US" sz="1700" dirty="0">
                <a:solidFill>
                  <a:schemeClr val="bg1">
                    <a:lumMod val="50000"/>
                  </a:schemeClr>
                </a:solidFill>
              </a:rPr>
              <a:t>αρδιαγγεια</a:t>
            </a:r>
            <a:r>
              <a:rPr lang="en-US" sz="1700" dirty="0" err="1">
                <a:solidFill>
                  <a:schemeClr val="bg1">
                    <a:lumMod val="50000"/>
                  </a:schemeClr>
                </a:solidFill>
              </a:rPr>
              <a:t>κός</a:t>
            </a:r>
            <a:r>
              <a:rPr lang="en-US" sz="1700" dirty="0">
                <a:solidFill>
                  <a:schemeClr val="bg1">
                    <a:lumMod val="50000"/>
                  </a:schemeClr>
                </a:solidFill>
              </a:rPr>
              <a:t> </a:t>
            </a:r>
            <a:r>
              <a:rPr lang="en-US" sz="1700" dirty="0" err="1">
                <a:solidFill>
                  <a:schemeClr val="bg1">
                    <a:lumMod val="50000"/>
                  </a:schemeClr>
                </a:solidFill>
              </a:rPr>
              <a:t>κίνδυνος</a:t>
            </a:r>
            <a:r>
              <a:rPr lang="en-US" sz="1700" dirty="0">
                <a:solidFill>
                  <a:schemeClr val="bg1">
                    <a:lumMod val="50000"/>
                  </a:schemeClr>
                </a:solidFill>
              </a:rPr>
              <a:t> (</a:t>
            </a:r>
            <a:r>
              <a:rPr lang="en-US" sz="1700" dirty="0" err="1">
                <a:solidFill>
                  <a:schemeClr val="bg1">
                    <a:lumMod val="50000"/>
                  </a:schemeClr>
                </a:solidFill>
              </a:rPr>
              <a:t>έννοιες</a:t>
            </a:r>
            <a:r>
              <a:rPr lang="en-US" sz="1700" dirty="0">
                <a:solidFill>
                  <a:schemeClr val="bg1">
                    <a:lumMod val="50000"/>
                  </a:schemeClr>
                </a:solidFill>
              </a:rPr>
              <a:t>: απ</a:t>
            </a:r>
            <a:r>
              <a:rPr lang="en-US" sz="1700" dirty="0" err="1">
                <a:solidFill>
                  <a:schemeClr val="bg1">
                    <a:lumMod val="50000"/>
                  </a:schemeClr>
                </a:solidFill>
              </a:rPr>
              <a:t>όλυτος</a:t>
            </a:r>
            <a:r>
              <a:rPr lang="en-US" sz="1700" dirty="0">
                <a:solidFill>
                  <a:schemeClr val="bg1">
                    <a:lumMod val="50000"/>
                  </a:schemeClr>
                </a:solidFill>
              </a:rPr>
              <a:t> </a:t>
            </a:r>
            <a:r>
              <a:rPr lang="en-US" sz="1700" dirty="0" err="1">
                <a:solidFill>
                  <a:schemeClr val="bg1">
                    <a:lumMod val="50000"/>
                  </a:schemeClr>
                </a:solidFill>
              </a:rPr>
              <a:t>κ</a:t>
            </a:r>
            <a:r>
              <a:rPr lang="en-US" sz="1700" dirty="0">
                <a:solidFill>
                  <a:schemeClr val="bg1">
                    <a:lumMod val="50000"/>
                  </a:schemeClr>
                </a:solidFill>
              </a:rPr>
              <a:t>α</a:t>
            </a:r>
            <a:r>
              <a:rPr lang="en-US" sz="1700" dirty="0" err="1">
                <a:solidFill>
                  <a:schemeClr val="bg1">
                    <a:lumMod val="50000"/>
                  </a:schemeClr>
                </a:solidFill>
              </a:rPr>
              <a:t>ι</a:t>
            </a:r>
            <a:r>
              <a:rPr lang="en-US" sz="1700" dirty="0">
                <a:solidFill>
                  <a:schemeClr val="bg1">
                    <a:lumMod val="50000"/>
                  </a:schemeClr>
                </a:solidFill>
              </a:rPr>
              <a:t> </a:t>
            </a:r>
            <a:r>
              <a:rPr lang="en-US" sz="1700" dirty="0" err="1">
                <a:solidFill>
                  <a:schemeClr val="bg1">
                    <a:lumMod val="50000"/>
                  </a:schemeClr>
                </a:solidFill>
              </a:rPr>
              <a:t>σχετικός</a:t>
            </a:r>
            <a:r>
              <a:rPr lang="el-GR" sz="1700" dirty="0">
                <a:solidFill>
                  <a:schemeClr val="bg1">
                    <a:lumMod val="50000"/>
                  </a:schemeClr>
                </a:solidFill>
              </a:rPr>
              <a:t>)</a:t>
            </a:r>
            <a:endParaRPr lang="en-US" sz="1700" dirty="0">
              <a:solidFill>
                <a:schemeClr val="bg1">
                  <a:lumMod val="50000"/>
                </a:schemeClr>
              </a:solidFill>
            </a:endParaRPr>
          </a:p>
          <a:p>
            <a:pPr marL="457200" indent="-457200" algn="l">
              <a:buFont typeface="Arial"/>
              <a:buChar char="•"/>
            </a:pPr>
            <a:r>
              <a:rPr lang="en-US" sz="1700" dirty="0" err="1">
                <a:solidFill>
                  <a:schemeClr val="bg1">
                    <a:lumMod val="50000"/>
                  </a:schemeClr>
                </a:solidFill>
              </a:rPr>
              <a:t>Κλ</a:t>
            </a:r>
            <a:r>
              <a:rPr lang="en-US" sz="1700" dirty="0">
                <a:solidFill>
                  <a:schemeClr val="bg1">
                    <a:lumMod val="50000"/>
                  </a:schemeClr>
                </a:solidFill>
              </a:rPr>
              <a:t>α</a:t>
            </a:r>
            <a:r>
              <a:rPr lang="en-US" sz="1700" dirty="0" err="1">
                <a:solidFill>
                  <a:schemeClr val="bg1">
                    <a:lumMod val="50000"/>
                  </a:schemeClr>
                </a:solidFill>
              </a:rPr>
              <a:t>σικοί</a:t>
            </a:r>
            <a:r>
              <a:rPr lang="en-US" sz="1700" dirty="0">
                <a:solidFill>
                  <a:schemeClr val="bg1">
                    <a:lumMod val="50000"/>
                  </a:schemeClr>
                </a:solidFill>
              </a:rPr>
              <a:t> </a:t>
            </a:r>
            <a:r>
              <a:rPr lang="en-US" sz="1700" dirty="0" err="1">
                <a:solidFill>
                  <a:schemeClr val="bg1">
                    <a:lumMod val="50000"/>
                  </a:schemeClr>
                </a:solidFill>
              </a:rPr>
              <a:t>κ</a:t>
            </a:r>
            <a:r>
              <a:rPr lang="en-US" sz="1700" dirty="0">
                <a:solidFill>
                  <a:schemeClr val="bg1">
                    <a:lumMod val="50000"/>
                  </a:schemeClr>
                </a:solidFill>
              </a:rPr>
              <a:t>α</a:t>
            </a:r>
            <a:r>
              <a:rPr lang="en-US" sz="1700" dirty="0" err="1">
                <a:solidFill>
                  <a:schemeClr val="bg1">
                    <a:lumMod val="50000"/>
                  </a:schemeClr>
                </a:solidFill>
              </a:rPr>
              <a:t>ι</a:t>
            </a:r>
            <a:r>
              <a:rPr lang="en-US" sz="1700" dirty="0">
                <a:solidFill>
                  <a:schemeClr val="bg1">
                    <a:lumMod val="50000"/>
                  </a:schemeClr>
                </a:solidFill>
              </a:rPr>
              <a:t> </a:t>
            </a:r>
            <a:r>
              <a:rPr lang="en-US" sz="1700" dirty="0" err="1">
                <a:solidFill>
                  <a:schemeClr val="bg1">
                    <a:lumMod val="50000"/>
                  </a:schemeClr>
                </a:solidFill>
              </a:rPr>
              <a:t>νεότεροι</a:t>
            </a:r>
            <a:r>
              <a:rPr lang="en-US" sz="1700" dirty="0">
                <a:solidFill>
                  <a:schemeClr val="bg1">
                    <a:lumMod val="50000"/>
                  </a:schemeClr>
                </a:solidFill>
              </a:rPr>
              <a:t> παράγοντες </a:t>
            </a:r>
            <a:r>
              <a:rPr lang="en-US" sz="1700" dirty="0" err="1">
                <a:solidFill>
                  <a:schemeClr val="bg1">
                    <a:lumMod val="50000"/>
                  </a:schemeClr>
                </a:solidFill>
              </a:rPr>
              <a:t>κ</a:t>
            </a:r>
            <a:r>
              <a:rPr lang="en-US" sz="1700" dirty="0">
                <a:solidFill>
                  <a:schemeClr val="bg1">
                    <a:lumMod val="50000"/>
                  </a:schemeClr>
                </a:solidFill>
              </a:rPr>
              <a:t>αρδιαγγειακού κιν</a:t>
            </a:r>
            <a:r>
              <a:rPr lang="el-GR" sz="1700" dirty="0">
                <a:solidFill>
                  <a:schemeClr val="bg1">
                    <a:lumMod val="50000"/>
                  </a:schemeClr>
                </a:solidFill>
              </a:rPr>
              <a:t>δ</a:t>
            </a:r>
            <a:r>
              <a:rPr lang="en-US" sz="1700" dirty="0" err="1">
                <a:solidFill>
                  <a:schemeClr val="bg1">
                    <a:lumMod val="50000"/>
                  </a:schemeClr>
                </a:solidFill>
              </a:rPr>
              <a:t>ύνου</a:t>
            </a:r>
            <a:r>
              <a:rPr lang="el-GR" sz="1700" dirty="0">
                <a:solidFill>
                  <a:schemeClr val="bg1">
                    <a:lumMod val="50000"/>
                  </a:schemeClr>
                </a:solidFill>
              </a:rPr>
              <a:t> – μεταβολικό σύνδρομο</a:t>
            </a:r>
            <a:endParaRPr lang="en-US" sz="1700" dirty="0">
              <a:solidFill>
                <a:schemeClr val="bg1">
                  <a:lumMod val="50000"/>
                </a:schemeClr>
              </a:solidFill>
            </a:endParaRPr>
          </a:p>
          <a:p>
            <a:pPr marL="457200" indent="-457200" algn="l">
              <a:buFont typeface="Arial"/>
              <a:buChar char="•"/>
            </a:pPr>
            <a:r>
              <a:rPr lang="en-US" sz="1700" dirty="0">
                <a:solidFill>
                  <a:schemeClr val="bg1">
                    <a:lumMod val="50000"/>
                  </a:schemeClr>
                </a:solidFill>
              </a:rPr>
              <a:t>Kαρδιαγγεια</a:t>
            </a:r>
            <a:r>
              <a:rPr lang="en-US" sz="1700" dirty="0" err="1">
                <a:solidFill>
                  <a:schemeClr val="bg1">
                    <a:lumMod val="50000"/>
                  </a:schemeClr>
                </a:solidFill>
              </a:rPr>
              <a:t>κ</a:t>
            </a:r>
            <a:r>
              <a:rPr lang="el-GR" sz="1700" dirty="0">
                <a:solidFill>
                  <a:schemeClr val="bg1">
                    <a:lumMod val="50000"/>
                  </a:schemeClr>
                </a:solidFill>
              </a:rPr>
              <a:t>ός</a:t>
            </a:r>
            <a:r>
              <a:rPr lang="en-US" sz="1700" dirty="0">
                <a:solidFill>
                  <a:schemeClr val="bg1">
                    <a:lumMod val="50000"/>
                  </a:schemeClr>
                </a:solidFill>
              </a:rPr>
              <a:t> </a:t>
            </a:r>
            <a:r>
              <a:rPr lang="en-US" sz="1700" dirty="0" err="1">
                <a:solidFill>
                  <a:schemeClr val="bg1">
                    <a:lumMod val="50000"/>
                  </a:schemeClr>
                </a:solidFill>
              </a:rPr>
              <a:t>κ</a:t>
            </a:r>
            <a:r>
              <a:rPr lang="el-GR" sz="1700" dirty="0">
                <a:solidFill>
                  <a:schemeClr val="bg1">
                    <a:lumMod val="50000"/>
                  </a:schemeClr>
                </a:solidFill>
              </a:rPr>
              <a:t>ί</a:t>
            </a:r>
            <a:r>
              <a:rPr lang="en-US" sz="1700" dirty="0" err="1">
                <a:solidFill>
                  <a:schemeClr val="bg1">
                    <a:lumMod val="50000"/>
                  </a:schemeClr>
                </a:solidFill>
              </a:rPr>
              <a:t>νδ</a:t>
            </a:r>
            <a:r>
              <a:rPr lang="el-GR" sz="1700" dirty="0">
                <a:solidFill>
                  <a:schemeClr val="bg1">
                    <a:lumMod val="50000"/>
                  </a:schemeClr>
                </a:solidFill>
              </a:rPr>
              <a:t>υ</a:t>
            </a:r>
            <a:r>
              <a:rPr lang="en-US" sz="1700" dirty="0" err="1">
                <a:solidFill>
                  <a:schemeClr val="bg1">
                    <a:lumMod val="50000"/>
                  </a:schemeClr>
                </a:solidFill>
              </a:rPr>
              <a:t>νο</a:t>
            </a:r>
            <a:r>
              <a:rPr lang="el-GR" sz="1700" dirty="0">
                <a:solidFill>
                  <a:schemeClr val="bg1">
                    <a:lumMod val="50000"/>
                  </a:schemeClr>
                </a:solidFill>
              </a:rPr>
              <a:t>ς</a:t>
            </a:r>
            <a:r>
              <a:rPr lang="en-US" sz="1700" dirty="0">
                <a:solidFill>
                  <a:schemeClr val="bg1">
                    <a:lumMod val="50000"/>
                  </a:schemeClr>
                </a:solidFill>
              </a:rPr>
              <a:t>: π</a:t>
            </a:r>
            <a:r>
              <a:rPr lang="en-US" sz="1700" dirty="0" err="1">
                <a:solidFill>
                  <a:schemeClr val="bg1">
                    <a:lumMod val="50000"/>
                  </a:schemeClr>
                </a:solidFill>
              </a:rPr>
              <a:t>ρωτογενής</a:t>
            </a:r>
            <a:r>
              <a:rPr lang="en-US" sz="1700" dirty="0">
                <a:solidFill>
                  <a:schemeClr val="bg1">
                    <a:lumMod val="50000"/>
                  </a:schemeClr>
                </a:solidFill>
              </a:rPr>
              <a:t>, </a:t>
            </a:r>
            <a:r>
              <a:rPr lang="en-US" sz="1700" dirty="0" err="1">
                <a:solidFill>
                  <a:schemeClr val="bg1">
                    <a:lumMod val="50000"/>
                  </a:schemeClr>
                </a:solidFill>
              </a:rPr>
              <a:t>δευτερογενής</a:t>
            </a:r>
            <a:r>
              <a:rPr lang="en-US" sz="1700" dirty="0">
                <a:solidFill>
                  <a:schemeClr val="bg1">
                    <a:lumMod val="50000"/>
                  </a:schemeClr>
                </a:solidFill>
              </a:rPr>
              <a:t>, </a:t>
            </a:r>
            <a:r>
              <a:rPr lang="en-US" sz="1700" dirty="0" err="1">
                <a:solidFill>
                  <a:schemeClr val="bg1">
                    <a:lumMod val="50000"/>
                  </a:schemeClr>
                </a:solidFill>
              </a:rPr>
              <a:t>τριτογενής</a:t>
            </a:r>
            <a:r>
              <a:rPr lang="en-US" sz="1700" dirty="0">
                <a:solidFill>
                  <a:schemeClr val="bg1">
                    <a:lumMod val="50000"/>
                  </a:schemeClr>
                </a:solidFill>
              </a:rPr>
              <a:t> πρόληψη</a:t>
            </a:r>
          </a:p>
          <a:p>
            <a:pPr marL="457200" indent="-457200" algn="l">
              <a:buFont typeface="Arial"/>
              <a:buChar char="•"/>
            </a:pPr>
            <a:r>
              <a:rPr lang="en-US" sz="1700" dirty="0">
                <a:solidFill>
                  <a:schemeClr val="bg1">
                    <a:lumMod val="50000"/>
                  </a:schemeClr>
                </a:solidFill>
              </a:rPr>
              <a:t>Μοντέλα </a:t>
            </a:r>
            <a:r>
              <a:rPr lang="en-US" sz="1700" dirty="0" err="1">
                <a:solidFill>
                  <a:schemeClr val="bg1">
                    <a:lumMod val="50000"/>
                  </a:schemeClr>
                </a:solidFill>
              </a:rPr>
              <a:t>εκτίμησης</a:t>
            </a:r>
            <a:r>
              <a:rPr lang="en-US" sz="1700" dirty="0">
                <a:solidFill>
                  <a:schemeClr val="bg1">
                    <a:lumMod val="50000"/>
                  </a:schemeClr>
                </a:solidFill>
              </a:rPr>
              <a:t> του </a:t>
            </a:r>
            <a:r>
              <a:rPr lang="en-US" sz="1700" dirty="0" err="1">
                <a:solidFill>
                  <a:schemeClr val="bg1">
                    <a:lumMod val="50000"/>
                  </a:schemeClr>
                </a:solidFill>
              </a:rPr>
              <a:t>κ</a:t>
            </a:r>
            <a:r>
              <a:rPr lang="en-US" sz="1700" dirty="0">
                <a:solidFill>
                  <a:schemeClr val="bg1">
                    <a:lumMod val="50000"/>
                  </a:schemeClr>
                </a:solidFill>
              </a:rPr>
              <a:t>αρδιαγγειακού κινδύνου στο γενικό πληθυσμό</a:t>
            </a:r>
            <a:endParaRPr lang="el-GR" sz="1700" dirty="0">
              <a:solidFill>
                <a:schemeClr val="bg1">
                  <a:lumMod val="50000"/>
                </a:schemeClr>
              </a:solidFill>
            </a:endParaRPr>
          </a:p>
          <a:p>
            <a:pPr marL="457200" indent="-457200" algn="l">
              <a:buFont typeface="Arial"/>
              <a:buChar char="•"/>
            </a:pPr>
            <a:r>
              <a:rPr lang="el-GR" sz="1700" dirty="0">
                <a:solidFill>
                  <a:schemeClr val="bg1">
                    <a:lumMod val="50000"/>
                  </a:schemeClr>
                </a:solidFill>
              </a:rPr>
              <a:t>Μοντέλα εκτίμησης κ</a:t>
            </a:r>
            <a:r>
              <a:rPr lang="en-US" sz="1700" dirty="0">
                <a:solidFill>
                  <a:schemeClr val="bg1">
                    <a:lumMod val="50000"/>
                  </a:schemeClr>
                </a:solidFill>
              </a:rPr>
              <a:t>αρδιαγγεια</a:t>
            </a:r>
            <a:r>
              <a:rPr lang="en-US" sz="1700" dirty="0" err="1">
                <a:solidFill>
                  <a:schemeClr val="bg1">
                    <a:lumMod val="50000"/>
                  </a:schemeClr>
                </a:solidFill>
              </a:rPr>
              <a:t>κ</a:t>
            </a:r>
            <a:r>
              <a:rPr lang="el-GR" sz="1700" dirty="0">
                <a:solidFill>
                  <a:schemeClr val="bg1">
                    <a:lumMod val="50000"/>
                  </a:schemeClr>
                </a:solidFill>
              </a:rPr>
              <a:t>ού</a:t>
            </a:r>
            <a:r>
              <a:rPr lang="en-US" sz="1700" dirty="0">
                <a:solidFill>
                  <a:schemeClr val="bg1">
                    <a:lumMod val="50000"/>
                  </a:schemeClr>
                </a:solidFill>
              </a:rPr>
              <a:t> </a:t>
            </a:r>
            <a:r>
              <a:rPr lang="en-US" sz="1700" dirty="0" err="1">
                <a:solidFill>
                  <a:schemeClr val="bg1">
                    <a:lumMod val="50000"/>
                  </a:schemeClr>
                </a:solidFill>
              </a:rPr>
              <a:t>κ</a:t>
            </a:r>
            <a:r>
              <a:rPr lang="el-GR" sz="1700" dirty="0">
                <a:solidFill>
                  <a:schemeClr val="bg1">
                    <a:lumMod val="50000"/>
                  </a:schemeClr>
                </a:solidFill>
              </a:rPr>
              <a:t>ι</a:t>
            </a:r>
            <a:r>
              <a:rPr lang="en-US" sz="1700" dirty="0" err="1">
                <a:solidFill>
                  <a:schemeClr val="bg1">
                    <a:lumMod val="50000"/>
                  </a:schemeClr>
                </a:solidFill>
              </a:rPr>
              <a:t>νδ</a:t>
            </a:r>
            <a:r>
              <a:rPr lang="el-GR" sz="1700" dirty="0">
                <a:solidFill>
                  <a:schemeClr val="bg1">
                    <a:lumMod val="50000"/>
                  </a:schemeClr>
                </a:solidFill>
              </a:rPr>
              <a:t>ύ</a:t>
            </a:r>
            <a:r>
              <a:rPr lang="en-US" sz="1700" dirty="0" err="1">
                <a:solidFill>
                  <a:schemeClr val="bg1">
                    <a:lumMod val="50000"/>
                  </a:schemeClr>
                </a:solidFill>
              </a:rPr>
              <a:t>νο</a:t>
            </a:r>
            <a:r>
              <a:rPr lang="el-GR" sz="1700" dirty="0">
                <a:solidFill>
                  <a:schemeClr val="bg1">
                    <a:lumMod val="50000"/>
                  </a:schemeClr>
                </a:solidFill>
              </a:rPr>
              <a:t>υ</a:t>
            </a:r>
            <a:r>
              <a:rPr lang="en-US" sz="1700" dirty="0">
                <a:solidFill>
                  <a:schemeClr val="bg1">
                    <a:lumMod val="50000"/>
                  </a:schemeClr>
                </a:solidFill>
              </a:rPr>
              <a:t> για αγγειακό εγκεφαλικό &amp; έμφραγμα του μυοκαρδίου</a:t>
            </a:r>
          </a:p>
          <a:p>
            <a:pPr marL="457200" indent="-457200" algn="l">
              <a:buFont typeface="Arial"/>
              <a:buChar char="•"/>
            </a:pPr>
            <a:r>
              <a:rPr lang="en-US" sz="1700" dirty="0" err="1">
                <a:solidFill>
                  <a:schemeClr val="bg1">
                    <a:lumMod val="50000"/>
                  </a:schemeClr>
                </a:solidFill>
              </a:rPr>
              <a:t>Μοντέλ</a:t>
            </a:r>
            <a:r>
              <a:rPr lang="en-US" sz="1700" dirty="0">
                <a:solidFill>
                  <a:schemeClr val="bg1">
                    <a:lumMod val="50000"/>
                  </a:schemeClr>
                </a:solidFill>
              </a:rPr>
              <a:t>α </a:t>
            </a:r>
            <a:r>
              <a:rPr lang="en-US" sz="1700" dirty="0" err="1">
                <a:solidFill>
                  <a:schemeClr val="bg1">
                    <a:lumMod val="50000"/>
                  </a:schemeClr>
                </a:solidFill>
              </a:rPr>
              <a:t>εκτίμησης</a:t>
            </a:r>
            <a:r>
              <a:rPr lang="en-US" sz="1700" dirty="0">
                <a:solidFill>
                  <a:schemeClr val="bg1">
                    <a:lumMod val="50000"/>
                  </a:schemeClr>
                </a:solidFill>
              </a:rPr>
              <a:t> του </a:t>
            </a:r>
            <a:r>
              <a:rPr lang="en-US" sz="1700" dirty="0" err="1">
                <a:solidFill>
                  <a:schemeClr val="bg1">
                    <a:lumMod val="50000"/>
                  </a:schemeClr>
                </a:solidFill>
              </a:rPr>
              <a:t>κ</a:t>
            </a:r>
            <a:r>
              <a:rPr lang="en-US" sz="1700" dirty="0">
                <a:solidFill>
                  <a:schemeClr val="bg1">
                    <a:lumMod val="50000"/>
                  </a:schemeClr>
                </a:solidFill>
              </a:rPr>
              <a:t>αρδιαγγειακού κινδύνου σε </a:t>
            </a:r>
            <a:r>
              <a:rPr lang="en-US" sz="1700" dirty="0" err="1">
                <a:solidFill>
                  <a:schemeClr val="bg1">
                    <a:lumMod val="50000"/>
                  </a:schemeClr>
                </a:solidFill>
              </a:rPr>
              <a:t>ειδικούς</a:t>
            </a:r>
            <a:r>
              <a:rPr lang="en-US" sz="1700" dirty="0">
                <a:solidFill>
                  <a:schemeClr val="bg1">
                    <a:lumMod val="50000"/>
                  </a:schemeClr>
                </a:solidFill>
              </a:rPr>
              <a:t>  π</a:t>
            </a:r>
            <a:r>
              <a:rPr lang="en-US" sz="1700" dirty="0" err="1">
                <a:solidFill>
                  <a:schemeClr val="bg1">
                    <a:lumMod val="50000"/>
                  </a:schemeClr>
                </a:solidFill>
              </a:rPr>
              <a:t>ληθυσμούς</a:t>
            </a:r>
            <a:r>
              <a:rPr lang="en-US" sz="1700" dirty="0">
                <a:solidFill>
                  <a:schemeClr val="bg1">
                    <a:lumMod val="50000"/>
                  </a:schemeClr>
                </a:solidFill>
              </a:rPr>
              <a:t> </a:t>
            </a:r>
            <a:r>
              <a:rPr lang="en-US" sz="1700" dirty="0" err="1">
                <a:solidFill>
                  <a:schemeClr val="bg1">
                    <a:lumMod val="50000"/>
                  </a:schemeClr>
                </a:solidFill>
              </a:rPr>
              <a:t>κ</a:t>
            </a:r>
            <a:r>
              <a:rPr lang="en-US" sz="1700" dirty="0">
                <a:solidFill>
                  <a:schemeClr val="bg1">
                    <a:lumMod val="50000"/>
                  </a:schemeClr>
                </a:solidFill>
              </a:rPr>
              <a:t>α</a:t>
            </a:r>
            <a:r>
              <a:rPr lang="en-US" sz="1700" dirty="0" err="1">
                <a:solidFill>
                  <a:schemeClr val="bg1">
                    <a:lumMod val="50000"/>
                  </a:schemeClr>
                </a:solidFill>
              </a:rPr>
              <a:t>ι</a:t>
            </a:r>
            <a:r>
              <a:rPr lang="en-US" sz="1700" dirty="0">
                <a:solidFill>
                  <a:schemeClr val="bg1">
                    <a:lumMod val="50000"/>
                  </a:schemeClr>
                </a:solidFill>
              </a:rPr>
              <a:t> π</a:t>
            </a:r>
            <a:r>
              <a:rPr lang="en-US" sz="1700" dirty="0" err="1">
                <a:solidFill>
                  <a:schemeClr val="bg1">
                    <a:lumMod val="50000"/>
                  </a:schemeClr>
                </a:solidFill>
              </a:rPr>
              <a:t>άσχοντες</a:t>
            </a:r>
            <a:r>
              <a:rPr lang="en-US" sz="1700" dirty="0">
                <a:solidFill>
                  <a:schemeClr val="bg1">
                    <a:lumMod val="50000"/>
                  </a:schemeClr>
                </a:solidFill>
              </a:rPr>
              <a:t> απ</a:t>
            </a:r>
            <a:r>
              <a:rPr lang="en-US" sz="1700" dirty="0" err="1">
                <a:solidFill>
                  <a:schemeClr val="bg1">
                    <a:lumMod val="50000"/>
                  </a:schemeClr>
                </a:solidFill>
              </a:rPr>
              <a:t>ό</a:t>
            </a:r>
            <a:r>
              <a:rPr lang="en-US" sz="1700" dirty="0">
                <a:solidFill>
                  <a:schemeClr val="bg1">
                    <a:lumMod val="50000"/>
                  </a:schemeClr>
                </a:solidFill>
              </a:rPr>
              <a:t>: </a:t>
            </a:r>
            <a:r>
              <a:rPr lang="en-US" sz="1700" dirty="0" err="1">
                <a:solidFill>
                  <a:schemeClr val="bg1">
                    <a:lumMod val="50000"/>
                  </a:schemeClr>
                </a:solidFill>
              </a:rPr>
              <a:t>υ</a:t>
            </a:r>
            <a:r>
              <a:rPr lang="en-US" sz="1700" dirty="0">
                <a:solidFill>
                  <a:schemeClr val="bg1">
                    <a:lumMod val="50000"/>
                  </a:schemeClr>
                </a:solidFill>
              </a:rPr>
              <a:t>πέρταση, </a:t>
            </a:r>
            <a:r>
              <a:rPr lang="en-US" sz="1700" dirty="0" err="1">
                <a:solidFill>
                  <a:schemeClr val="bg1">
                    <a:lumMod val="50000"/>
                  </a:schemeClr>
                </a:solidFill>
              </a:rPr>
              <a:t>υ</a:t>
            </a:r>
            <a:r>
              <a:rPr lang="en-US" sz="1700" dirty="0">
                <a:solidFill>
                  <a:schemeClr val="bg1">
                    <a:lumMod val="50000"/>
                  </a:schemeClr>
                </a:solidFill>
              </a:rPr>
              <a:t>περλιπιδαιμία,  διαβήτη, μεταβολικό σύνδρομο, ρευματοειδή αρθρίτιδα, HIV </a:t>
            </a:r>
          </a:p>
          <a:p>
            <a:pPr marL="457200" indent="-457200" algn="l">
              <a:buFont typeface="Arial"/>
              <a:buChar char="•"/>
            </a:pPr>
            <a:r>
              <a:rPr lang="en-US" sz="1700" dirty="0" err="1">
                <a:solidFill>
                  <a:schemeClr val="bg1">
                    <a:lumMod val="50000"/>
                  </a:schemeClr>
                </a:solidFill>
              </a:rPr>
              <a:t>Η</a:t>
            </a:r>
            <a:r>
              <a:rPr lang="en-US" sz="1700" dirty="0">
                <a:solidFill>
                  <a:schemeClr val="bg1">
                    <a:lumMod val="50000"/>
                  </a:schemeClr>
                </a:solidFill>
              </a:rPr>
              <a:t> έννοια της αγγειακής ηλικία</a:t>
            </a:r>
            <a:r>
              <a:rPr lang="en-US" sz="1700" dirty="0" err="1">
                <a:solidFill>
                  <a:schemeClr val="bg1">
                    <a:lumMod val="50000"/>
                  </a:schemeClr>
                </a:solidFill>
              </a:rPr>
              <a:t>ς</a:t>
            </a:r>
            <a:r>
              <a:rPr lang="en-US" sz="1700" dirty="0">
                <a:solidFill>
                  <a:schemeClr val="bg1">
                    <a:lumMod val="50000"/>
                  </a:schemeClr>
                </a:solidFill>
              </a:rPr>
              <a:t> (EVA syndrome)</a:t>
            </a:r>
          </a:p>
          <a:p>
            <a:pPr marL="457200" indent="-457200" algn="l">
              <a:buFont typeface="Arial"/>
              <a:buChar char="•"/>
            </a:pPr>
            <a:r>
              <a:rPr lang="en-US" sz="1700" dirty="0" err="1">
                <a:solidFill>
                  <a:schemeClr val="bg1">
                    <a:lumMod val="50000"/>
                  </a:schemeClr>
                </a:solidFill>
              </a:rPr>
              <a:t>Χρήσεις</a:t>
            </a:r>
            <a:r>
              <a:rPr lang="en-US" sz="1700" dirty="0">
                <a:solidFill>
                  <a:schemeClr val="bg1">
                    <a:lumMod val="50000"/>
                  </a:schemeClr>
                </a:solidFill>
              </a:rPr>
              <a:t> των νεότερων αγγειακών </a:t>
            </a:r>
            <a:r>
              <a:rPr lang="en-US" sz="1700" dirty="0" err="1">
                <a:solidFill>
                  <a:schemeClr val="bg1">
                    <a:lumMod val="50000"/>
                  </a:schemeClr>
                </a:solidFill>
              </a:rPr>
              <a:t>κ</a:t>
            </a:r>
            <a:r>
              <a:rPr lang="en-US" sz="1700" dirty="0">
                <a:solidFill>
                  <a:schemeClr val="bg1">
                    <a:lumMod val="50000"/>
                  </a:schemeClr>
                </a:solidFill>
              </a:rPr>
              <a:t>α</a:t>
            </a:r>
            <a:r>
              <a:rPr lang="en-US" sz="1700" dirty="0" err="1">
                <a:solidFill>
                  <a:schemeClr val="bg1">
                    <a:lumMod val="50000"/>
                  </a:schemeClr>
                </a:solidFill>
              </a:rPr>
              <a:t>ι</a:t>
            </a:r>
            <a:r>
              <a:rPr lang="en-US" sz="1700" dirty="0">
                <a:solidFill>
                  <a:schemeClr val="bg1">
                    <a:lumMod val="50000"/>
                  </a:schemeClr>
                </a:solidFill>
              </a:rPr>
              <a:t> β</a:t>
            </a:r>
            <a:r>
              <a:rPr lang="en-US" sz="1700" dirty="0" err="1">
                <a:solidFill>
                  <a:schemeClr val="bg1">
                    <a:lumMod val="50000"/>
                  </a:schemeClr>
                </a:solidFill>
              </a:rPr>
              <a:t>ιοχημικών</a:t>
            </a:r>
            <a:r>
              <a:rPr lang="en-US" sz="1700" dirty="0">
                <a:solidFill>
                  <a:schemeClr val="bg1">
                    <a:lumMod val="50000"/>
                  </a:schemeClr>
                </a:solidFill>
              </a:rPr>
              <a:t> βιοδεικτών στην εκτίμηση του </a:t>
            </a:r>
            <a:r>
              <a:rPr lang="en-US" sz="1700" dirty="0" err="1">
                <a:solidFill>
                  <a:schemeClr val="bg1">
                    <a:lumMod val="50000"/>
                  </a:schemeClr>
                </a:solidFill>
              </a:rPr>
              <a:t>κ</a:t>
            </a:r>
            <a:r>
              <a:rPr lang="en-US" sz="1700" dirty="0">
                <a:solidFill>
                  <a:schemeClr val="bg1">
                    <a:lumMod val="50000"/>
                  </a:schemeClr>
                </a:solidFill>
              </a:rPr>
              <a:t>αρδιαγγειακού κινδύνου στην εξα</a:t>
            </a:r>
            <a:r>
              <a:rPr lang="en-US" sz="1700" dirty="0" err="1">
                <a:solidFill>
                  <a:schemeClr val="bg1">
                    <a:lumMod val="50000"/>
                  </a:schemeClr>
                </a:solidFill>
              </a:rPr>
              <a:t>τομί</a:t>
            </a:r>
            <a:r>
              <a:rPr lang="el-GR" sz="1700" dirty="0">
                <a:solidFill>
                  <a:schemeClr val="bg1">
                    <a:lumMod val="50000"/>
                  </a:schemeClr>
                </a:solidFill>
              </a:rPr>
              <a:t>κευση καρδιαγγειακού κινδύνου και τη  </a:t>
            </a:r>
            <a:r>
              <a:rPr lang="en-US" sz="1700" dirty="0" err="1">
                <a:solidFill>
                  <a:schemeClr val="bg1">
                    <a:lumMod val="50000"/>
                  </a:schemeClr>
                </a:solidFill>
              </a:rPr>
              <a:t>δημόσι</a:t>
            </a:r>
            <a:r>
              <a:rPr lang="en-US" sz="1700" dirty="0">
                <a:solidFill>
                  <a:schemeClr val="bg1">
                    <a:lumMod val="50000"/>
                  </a:schemeClr>
                </a:solidFill>
              </a:rPr>
              <a:t>α υγεία.</a:t>
            </a:r>
          </a:p>
        </p:txBody>
      </p:sp>
    </p:spTree>
    <p:extLst>
      <p:ext uri="{BB962C8B-B14F-4D97-AF65-F5344CB8AC3E}">
        <p14:creationId xmlns:p14="http://schemas.microsoft.com/office/powerpoint/2010/main" val="145377104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52399"/>
            <a:ext cx="7467600" cy="2439614"/>
          </a:xfrm>
          <a:prstGeom prst="rect">
            <a:avLst/>
          </a:prstGeom>
        </p:spPr>
      </p:pic>
      <p:pic>
        <p:nvPicPr>
          <p:cNvPr id="6" name="Picture 5"/>
          <p:cNvPicPr>
            <a:picLocks noChangeAspect="1"/>
          </p:cNvPicPr>
          <p:nvPr/>
        </p:nvPicPr>
        <p:blipFill>
          <a:blip r:embed="rId3"/>
          <a:stretch>
            <a:fillRect/>
          </a:stretch>
        </p:blipFill>
        <p:spPr>
          <a:xfrm>
            <a:off x="2417234" y="3027865"/>
            <a:ext cx="4533900" cy="2679700"/>
          </a:xfrm>
          <a:prstGeom prst="rect">
            <a:avLst/>
          </a:prstGeom>
        </p:spPr>
      </p:pic>
      <p:sp>
        <p:nvSpPr>
          <p:cNvPr id="7" name="TextBox 6"/>
          <p:cNvSpPr txBox="1"/>
          <p:nvPr/>
        </p:nvSpPr>
        <p:spPr>
          <a:xfrm>
            <a:off x="660400" y="3606800"/>
            <a:ext cx="1075873" cy="369332"/>
          </a:xfrm>
          <a:prstGeom prst="rect">
            <a:avLst/>
          </a:prstGeom>
          <a:noFill/>
        </p:spPr>
        <p:txBody>
          <a:bodyPr wrap="none" rtlCol="0">
            <a:spAutoFit/>
          </a:bodyPr>
          <a:lstStyle/>
          <a:p>
            <a:r>
              <a:rPr lang="el-GR" dirty="0"/>
              <a:t>ΒΗΜΑ 1</a:t>
            </a:r>
            <a:r>
              <a:rPr lang="el-GR" baseline="30000" dirty="0"/>
              <a:t>ο</a:t>
            </a:r>
            <a:r>
              <a:rPr lang="el-GR" dirty="0"/>
              <a:t> </a:t>
            </a:r>
            <a:endParaRPr lang="en-US" dirty="0"/>
          </a:p>
        </p:txBody>
      </p:sp>
      <p:sp>
        <p:nvSpPr>
          <p:cNvPr id="8" name="TextBox 7"/>
          <p:cNvSpPr txBox="1"/>
          <p:nvPr/>
        </p:nvSpPr>
        <p:spPr>
          <a:xfrm>
            <a:off x="700976" y="4741334"/>
            <a:ext cx="1035297" cy="369332"/>
          </a:xfrm>
          <a:prstGeom prst="rect">
            <a:avLst/>
          </a:prstGeom>
          <a:noFill/>
        </p:spPr>
        <p:txBody>
          <a:bodyPr wrap="none" rtlCol="0">
            <a:spAutoFit/>
          </a:bodyPr>
          <a:lstStyle/>
          <a:p>
            <a:r>
              <a:rPr lang="el-GR" dirty="0"/>
              <a:t>ΒΗΜΑ 2</a:t>
            </a:r>
            <a:r>
              <a:rPr lang="el-GR" baseline="30000" dirty="0"/>
              <a:t>ο</a:t>
            </a:r>
            <a:r>
              <a:rPr lang="el-GR" dirty="0"/>
              <a:t> </a:t>
            </a:r>
            <a:endParaRPr lang="en-US" dirty="0"/>
          </a:p>
        </p:txBody>
      </p:sp>
    </p:spTree>
    <p:extLst>
      <p:ext uri="{BB962C8B-B14F-4D97-AF65-F5344CB8AC3E}">
        <p14:creationId xmlns:p14="http://schemas.microsoft.com/office/powerpoint/2010/main" val="61944655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52399"/>
            <a:ext cx="7467600" cy="2439614"/>
          </a:xfrm>
          <a:prstGeom prst="rect">
            <a:avLst/>
          </a:prstGeom>
        </p:spPr>
      </p:pic>
      <p:pic>
        <p:nvPicPr>
          <p:cNvPr id="2" name="Picture 1"/>
          <p:cNvPicPr>
            <a:picLocks noChangeAspect="1"/>
          </p:cNvPicPr>
          <p:nvPr/>
        </p:nvPicPr>
        <p:blipFill>
          <a:blip r:embed="rId3"/>
          <a:stretch>
            <a:fillRect/>
          </a:stretch>
        </p:blipFill>
        <p:spPr>
          <a:xfrm>
            <a:off x="2967965" y="2287214"/>
            <a:ext cx="4247678" cy="4570785"/>
          </a:xfrm>
          <a:prstGeom prst="rect">
            <a:avLst/>
          </a:prstGeom>
        </p:spPr>
      </p:pic>
    </p:spTree>
    <p:extLst>
      <p:ext uri="{BB962C8B-B14F-4D97-AF65-F5344CB8AC3E}">
        <p14:creationId xmlns:p14="http://schemas.microsoft.com/office/powerpoint/2010/main" val="240218212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52399"/>
            <a:ext cx="7467600" cy="2439614"/>
          </a:xfrm>
          <a:prstGeom prst="rect">
            <a:avLst/>
          </a:prstGeom>
        </p:spPr>
      </p:pic>
      <p:pic>
        <p:nvPicPr>
          <p:cNvPr id="5" name="Picture 4"/>
          <p:cNvPicPr>
            <a:picLocks noChangeAspect="1"/>
          </p:cNvPicPr>
          <p:nvPr/>
        </p:nvPicPr>
        <p:blipFill>
          <a:blip r:embed="rId3"/>
          <a:stretch>
            <a:fillRect/>
          </a:stretch>
        </p:blipFill>
        <p:spPr>
          <a:xfrm>
            <a:off x="2286000" y="2676682"/>
            <a:ext cx="4572000" cy="3657600"/>
          </a:xfrm>
          <a:prstGeom prst="rect">
            <a:avLst/>
          </a:prstGeom>
        </p:spPr>
      </p:pic>
    </p:spTree>
    <p:extLst>
      <p:ext uri="{BB962C8B-B14F-4D97-AF65-F5344CB8AC3E}">
        <p14:creationId xmlns:p14="http://schemas.microsoft.com/office/powerpoint/2010/main" val="229269491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rcRect t="10319" b="10319"/>
          <a:stretch>
            <a:fillRect/>
          </a:stretch>
        </p:blipFill>
        <p:spPr>
          <a:xfrm>
            <a:off x="457200" y="2192866"/>
            <a:ext cx="8229600" cy="4525963"/>
          </a:xfrm>
        </p:spPr>
      </p:pic>
      <p:pic>
        <p:nvPicPr>
          <p:cNvPr id="5" name="Picture 4"/>
          <p:cNvPicPr>
            <a:picLocks noChangeAspect="1"/>
          </p:cNvPicPr>
          <p:nvPr/>
        </p:nvPicPr>
        <p:blipFill>
          <a:blip r:embed="rId3"/>
          <a:stretch>
            <a:fillRect/>
          </a:stretch>
        </p:blipFill>
        <p:spPr>
          <a:xfrm>
            <a:off x="0" y="-152399"/>
            <a:ext cx="6959600" cy="2273654"/>
          </a:xfrm>
          <a:prstGeom prst="rect">
            <a:avLst/>
          </a:prstGeom>
        </p:spPr>
      </p:pic>
    </p:spTree>
    <p:extLst>
      <p:ext uri="{BB962C8B-B14F-4D97-AF65-F5344CB8AC3E}">
        <p14:creationId xmlns:p14="http://schemas.microsoft.com/office/powerpoint/2010/main" val="408864794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rcRect t="-36770" b="-36770"/>
          <a:stretch>
            <a:fillRect/>
          </a:stretch>
        </p:blipFill>
        <p:spPr>
          <a:xfrm>
            <a:off x="135468" y="-567266"/>
            <a:ext cx="5164666" cy="2840367"/>
          </a:xfrm>
        </p:spPr>
      </p:pic>
      <p:pic>
        <p:nvPicPr>
          <p:cNvPr id="5" name="Picture 4"/>
          <p:cNvPicPr>
            <a:picLocks noChangeAspect="1"/>
          </p:cNvPicPr>
          <p:nvPr/>
        </p:nvPicPr>
        <p:blipFill>
          <a:blip r:embed="rId3"/>
          <a:stretch>
            <a:fillRect/>
          </a:stretch>
        </p:blipFill>
        <p:spPr>
          <a:xfrm>
            <a:off x="3234266" y="1736992"/>
            <a:ext cx="5909733" cy="5121007"/>
          </a:xfrm>
          <a:prstGeom prst="rect">
            <a:avLst/>
          </a:prstGeom>
        </p:spPr>
      </p:pic>
      <p:sp>
        <p:nvSpPr>
          <p:cNvPr id="6" name="TextBox 5"/>
          <p:cNvSpPr txBox="1"/>
          <p:nvPr/>
        </p:nvSpPr>
        <p:spPr>
          <a:xfrm>
            <a:off x="372533" y="3166533"/>
            <a:ext cx="2540479" cy="584776"/>
          </a:xfrm>
          <a:prstGeom prst="rect">
            <a:avLst/>
          </a:prstGeom>
          <a:noFill/>
        </p:spPr>
        <p:txBody>
          <a:bodyPr wrap="none" rtlCol="0">
            <a:spAutoFit/>
          </a:bodyPr>
          <a:lstStyle/>
          <a:p>
            <a:r>
              <a:rPr lang="en-US" sz="3200" b="1" dirty="0">
                <a:solidFill>
                  <a:srgbClr val="FF0000"/>
                </a:solidFill>
              </a:rPr>
              <a:t>CVD risk X 1.5</a:t>
            </a:r>
          </a:p>
        </p:txBody>
      </p:sp>
    </p:spTree>
    <p:extLst>
      <p:ext uri="{BB962C8B-B14F-4D97-AF65-F5344CB8AC3E}">
        <p14:creationId xmlns:p14="http://schemas.microsoft.com/office/powerpoint/2010/main" val="296341893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8940"/>
            <a:ext cx="7772400" cy="1470025"/>
          </a:xfrm>
        </p:spPr>
        <p:txBody>
          <a:bodyPr>
            <a:normAutofit/>
          </a:bodyPr>
          <a:lstStyle/>
          <a:p>
            <a:r>
              <a:rPr lang="en-US" sz="2800" b="1" dirty="0">
                <a:solidFill>
                  <a:schemeClr val="tx1"/>
                </a:solidFill>
              </a:rPr>
              <a:t>Εκτίμηση Κινδύνου </a:t>
            </a:r>
            <a:r>
              <a:rPr lang="en-US" sz="2800" b="1" dirty="0" err="1">
                <a:solidFill>
                  <a:schemeClr val="tx1"/>
                </a:solidFill>
              </a:rPr>
              <a:t>Κ</a:t>
            </a:r>
            <a:r>
              <a:rPr lang="en-US" sz="2800" b="1" dirty="0">
                <a:solidFill>
                  <a:schemeClr val="tx1"/>
                </a:solidFill>
              </a:rPr>
              <a:t>αρδιαγγειακών Νοσημάτων – Μεταβολικό σύνδρομο</a:t>
            </a:r>
            <a:br>
              <a:rPr lang="en-US" sz="2800" dirty="0">
                <a:solidFill>
                  <a:schemeClr val="tx1"/>
                </a:solidFill>
              </a:rPr>
            </a:br>
            <a:endParaRPr lang="en-US" sz="2800" dirty="0"/>
          </a:p>
        </p:txBody>
      </p:sp>
      <p:sp>
        <p:nvSpPr>
          <p:cNvPr id="4" name="Subtitle 3"/>
          <p:cNvSpPr>
            <a:spLocks noGrp="1"/>
          </p:cNvSpPr>
          <p:nvPr>
            <p:ph type="subTitle" idx="1"/>
          </p:nvPr>
        </p:nvSpPr>
        <p:spPr/>
        <p:txBody>
          <a:bodyPr/>
          <a:lstStyle/>
          <a:p>
            <a:endParaRPr lang="en-US"/>
          </a:p>
        </p:txBody>
      </p:sp>
      <p:sp>
        <p:nvSpPr>
          <p:cNvPr id="5" name="Subtitle 2"/>
          <p:cNvSpPr txBox="1">
            <a:spLocks/>
          </p:cNvSpPr>
          <p:nvPr/>
        </p:nvSpPr>
        <p:spPr>
          <a:xfrm>
            <a:off x="774700" y="1249145"/>
            <a:ext cx="7585038" cy="5608855"/>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gn="l">
              <a:buFont typeface="Arial"/>
              <a:buChar char="•"/>
            </a:pPr>
            <a:r>
              <a:rPr lang="en-US" sz="1700" dirty="0" err="1">
                <a:solidFill>
                  <a:schemeClr val="tx1"/>
                </a:solidFill>
              </a:rPr>
              <a:t>Κ</a:t>
            </a:r>
            <a:r>
              <a:rPr lang="en-US" sz="1700" dirty="0">
                <a:solidFill>
                  <a:schemeClr val="tx1"/>
                </a:solidFill>
              </a:rPr>
              <a:t>αρδιαγγειακά νοσήμα</a:t>
            </a:r>
            <a:r>
              <a:rPr lang="en-US" sz="1700" dirty="0" err="1">
                <a:solidFill>
                  <a:schemeClr val="tx1"/>
                </a:solidFill>
              </a:rPr>
              <a:t>τ</a:t>
            </a:r>
            <a:r>
              <a:rPr lang="en-US" sz="1700" dirty="0">
                <a:solidFill>
                  <a:schemeClr val="tx1"/>
                </a:solidFill>
              </a:rPr>
              <a:t>α: </a:t>
            </a:r>
            <a:r>
              <a:rPr lang="en-US" sz="1700" dirty="0" err="1">
                <a:solidFill>
                  <a:schemeClr val="tx1"/>
                </a:solidFill>
              </a:rPr>
              <a:t>ορισμός</a:t>
            </a:r>
            <a:r>
              <a:rPr lang="en-US" sz="1700" dirty="0">
                <a:solidFill>
                  <a:schemeClr val="tx1"/>
                </a:solidFill>
              </a:rPr>
              <a:t> </a:t>
            </a:r>
          </a:p>
          <a:p>
            <a:pPr marL="457200" indent="-457200" algn="l">
              <a:buFont typeface="Arial"/>
              <a:buChar char="•"/>
            </a:pPr>
            <a:r>
              <a:rPr lang="en-US" sz="1700" dirty="0">
                <a:solidFill>
                  <a:schemeClr val="tx1"/>
                </a:solidFill>
              </a:rPr>
              <a:t>Eπ</a:t>
            </a:r>
            <a:r>
              <a:rPr lang="en-US" sz="1700" dirty="0" err="1">
                <a:solidFill>
                  <a:schemeClr val="tx1"/>
                </a:solidFill>
              </a:rPr>
              <a:t>ιδημιολογικά</a:t>
            </a:r>
            <a:r>
              <a:rPr lang="en-US" sz="1700" dirty="0">
                <a:solidFill>
                  <a:schemeClr val="tx1"/>
                </a:solidFill>
              </a:rPr>
              <a:t> </a:t>
            </a:r>
            <a:r>
              <a:rPr lang="en-US" sz="1700" dirty="0" err="1">
                <a:solidFill>
                  <a:schemeClr val="tx1"/>
                </a:solidFill>
              </a:rPr>
              <a:t>κ</a:t>
            </a:r>
            <a:r>
              <a:rPr lang="en-US" sz="1700" dirty="0">
                <a:solidFill>
                  <a:schemeClr val="tx1"/>
                </a:solidFill>
              </a:rPr>
              <a:t>α</a:t>
            </a:r>
            <a:r>
              <a:rPr lang="en-US" sz="1700" dirty="0" err="1">
                <a:solidFill>
                  <a:schemeClr val="tx1"/>
                </a:solidFill>
              </a:rPr>
              <a:t>ι</a:t>
            </a:r>
            <a:r>
              <a:rPr lang="en-US" sz="1700" dirty="0">
                <a:solidFill>
                  <a:schemeClr val="tx1"/>
                </a:solidFill>
              </a:rPr>
              <a:t> </a:t>
            </a:r>
            <a:r>
              <a:rPr lang="en-US" sz="1700" dirty="0" err="1">
                <a:solidFill>
                  <a:schemeClr val="tx1"/>
                </a:solidFill>
              </a:rPr>
              <a:t>οικονομικά</a:t>
            </a:r>
            <a:r>
              <a:rPr lang="en-US" sz="1700" dirty="0">
                <a:solidFill>
                  <a:schemeClr val="tx1"/>
                </a:solidFill>
              </a:rPr>
              <a:t> </a:t>
            </a:r>
            <a:r>
              <a:rPr lang="en-US" sz="1700" dirty="0" err="1">
                <a:solidFill>
                  <a:schemeClr val="tx1"/>
                </a:solidFill>
              </a:rPr>
              <a:t>δεδομέν</a:t>
            </a:r>
            <a:r>
              <a:rPr lang="en-US" sz="1700" dirty="0">
                <a:solidFill>
                  <a:schemeClr val="tx1"/>
                </a:solidFill>
              </a:rPr>
              <a:t>α</a:t>
            </a:r>
          </a:p>
          <a:p>
            <a:pPr marL="457200" indent="-457200" algn="l">
              <a:buFont typeface="Arial"/>
              <a:buChar char="•"/>
            </a:pPr>
            <a:r>
              <a:rPr lang="en-US" sz="1700" dirty="0" err="1">
                <a:solidFill>
                  <a:schemeClr val="tx1"/>
                </a:solidFill>
              </a:rPr>
              <a:t>Κ</a:t>
            </a:r>
            <a:r>
              <a:rPr lang="en-US" sz="1700" dirty="0">
                <a:solidFill>
                  <a:schemeClr val="tx1"/>
                </a:solidFill>
              </a:rPr>
              <a:t>αρδιαγγεια</a:t>
            </a:r>
            <a:r>
              <a:rPr lang="en-US" sz="1700" dirty="0" err="1">
                <a:solidFill>
                  <a:schemeClr val="tx1"/>
                </a:solidFill>
              </a:rPr>
              <a:t>κός</a:t>
            </a:r>
            <a:r>
              <a:rPr lang="en-US" sz="1700" dirty="0">
                <a:solidFill>
                  <a:schemeClr val="tx1"/>
                </a:solidFill>
              </a:rPr>
              <a:t> </a:t>
            </a:r>
            <a:r>
              <a:rPr lang="en-US" sz="1700" dirty="0" err="1">
                <a:solidFill>
                  <a:schemeClr val="tx1"/>
                </a:solidFill>
              </a:rPr>
              <a:t>κίνδυνος</a:t>
            </a:r>
            <a:r>
              <a:rPr lang="en-US" sz="1700" dirty="0">
                <a:solidFill>
                  <a:schemeClr val="tx1"/>
                </a:solidFill>
              </a:rPr>
              <a:t> (</a:t>
            </a:r>
            <a:r>
              <a:rPr lang="en-US" sz="1700" dirty="0" err="1">
                <a:solidFill>
                  <a:schemeClr val="tx1"/>
                </a:solidFill>
              </a:rPr>
              <a:t>έννοιες</a:t>
            </a:r>
            <a:r>
              <a:rPr lang="en-US" sz="1700" dirty="0">
                <a:solidFill>
                  <a:schemeClr val="tx1"/>
                </a:solidFill>
              </a:rPr>
              <a:t>: απ</a:t>
            </a:r>
            <a:r>
              <a:rPr lang="en-US" sz="1700" dirty="0" err="1">
                <a:solidFill>
                  <a:schemeClr val="tx1"/>
                </a:solidFill>
              </a:rPr>
              <a:t>όλυτος</a:t>
            </a:r>
            <a:r>
              <a:rPr lang="en-US" sz="1700" dirty="0">
                <a:solidFill>
                  <a:schemeClr val="tx1"/>
                </a:solidFill>
              </a:rPr>
              <a:t> </a:t>
            </a:r>
            <a:r>
              <a:rPr lang="en-US" sz="1700" dirty="0" err="1">
                <a:solidFill>
                  <a:schemeClr val="tx1"/>
                </a:solidFill>
              </a:rPr>
              <a:t>κ</a:t>
            </a:r>
            <a:r>
              <a:rPr lang="en-US" sz="1700" dirty="0">
                <a:solidFill>
                  <a:schemeClr val="tx1"/>
                </a:solidFill>
              </a:rPr>
              <a:t>α</a:t>
            </a:r>
            <a:r>
              <a:rPr lang="en-US" sz="1700" dirty="0" err="1">
                <a:solidFill>
                  <a:schemeClr val="tx1"/>
                </a:solidFill>
              </a:rPr>
              <a:t>ι</a:t>
            </a:r>
            <a:r>
              <a:rPr lang="en-US" sz="1700" dirty="0">
                <a:solidFill>
                  <a:schemeClr val="tx1"/>
                </a:solidFill>
              </a:rPr>
              <a:t> </a:t>
            </a:r>
            <a:r>
              <a:rPr lang="en-US" sz="1700" dirty="0" err="1">
                <a:solidFill>
                  <a:schemeClr val="tx1"/>
                </a:solidFill>
              </a:rPr>
              <a:t>σχετικός</a:t>
            </a:r>
            <a:r>
              <a:rPr lang="el-GR" sz="1700" dirty="0">
                <a:solidFill>
                  <a:schemeClr val="tx1"/>
                </a:solidFill>
              </a:rPr>
              <a:t>)</a:t>
            </a:r>
            <a:endParaRPr lang="en-US" sz="1700" dirty="0">
              <a:solidFill>
                <a:schemeClr val="tx1"/>
              </a:solidFill>
            </a:endParaRPr>
          </a:p>
          <a:p>
            <a:pPr marL="457200" indent="-457200" algn="l">
              <a:buFont typeface="Arial"/>
              <a:buChar char="•"/>
            </a:pPr>
            <a:r>
              <a:rPr lang="en-US" sz="1700" dirty="0" err="1">
                <a:solidFill>
                  <a:schemeClr val="tx1"/>
                </a:solidFill>
              </a:rPr>
              <a:t>Κλ</a:t>
            </a:r>
            <a:r>
              <a:rPr lang="en-US" sz="1700" dirty="0">
                <a:solidFill>
                  <a:schemeClr val="tx1"/>
                </a:solidFill>
              </a:rPr>
              <a:t>α</a:t>
            </a:r>
            <a:r>
              <a:rPr lang="en-US" sz="1700" dirty="0" err="1">
                <a:solidFill>
                  <a:schemeClr val="tx1"/>
                </a:solidFill>
              </a:rPr>
              <a:t>σικοί</a:t>
            </a:r>
            <a:r>
              <a:rPr lang="en-US" sz="1700" dirty="0">
                <a:solidFill>
                  <a:schemeClr val="tx1"/>
                </a:solidFill>
              </a:rPr>
              <a:t> </a:t>
            </a:r>
            <a:r>
              <a:rPr lang="en-US" sz="1700" dirty="0" err="1">
                <a:solidFill>
                  <a:schemeClr val="tx1"/>
                </a:solidFill>
              </a:rPr>
              <a:t>κ</a:t>
            </a:r>
            <a:r>
              <a:rPr lang="en-US" sz="1700" dirty="0">
                <a:solidFill>
                  <a:schemeClr val="tx1"/>
                </a:solidFill>
              </a:rPr>
              <a:t>α</a:t>
            </a:r>
            <a:r>
              <a:rPr lang="en-US" sz="1700" dirty="0" err="1">
                <a:solidFill>
                  <a:schemeClr val="tx1"/>
                </a:solidFill>
              </a:rPr>
              <a:t>ι</a:t>
            </a:r>
            <a:r>
              <a:rPr lang="en-US" sz="1700" dirty="0">
                <a:solidFill>
                  <a:schemeClr val="tx1"/>
                </a:solidFill>
              </a:rPr>
              <a:t> </a:t>
            </a:r>
            <a:r>
              <a:rPr lang="en-US" sz="1700" dirty="0" err="1">
                <a:solidFill>
                  <a:schemeClr val="tx1"/>
                </a:solidFill>
              </a:rPr>
              <a:t>νεότεροι</a:t>
            </a:r>
            <a:r>
              <a:rPr lang="en-US" sz="1700" dirty="0">
                <a:solidFill>
                  <a:schemeClr val="tx1"/>
                </a:solidFill>
              </a:rPr>
              <a:t> παράγοντες </a:t>
            </a:r>
            <a:r>
              <a:rPr lang="en-US" sz="1700" dirty="0" err="1">
                <a:solidFill>
                  <a:schemeClr val="tx1"/>
                </a:solidFill>
              </a:rPr>
              <a:t>κ</a:t>
            </a:r>
            <a:r>
              <a:rPr lang="en-US" sz="1700" dirty="0">
                <a:solidFill>
                  <a:schemeClr val="tx1"/>
                </a:solidFill>
              </a:rPr>
              <a:t>αρδιαγγειακού κιν</a:t>
            </a:r>
            <a:r>
              <a:rPr lang="el-GR" sz="1700" dirty="0">
                <a:solidFill>
                  <a:schemeClr val="tx1"/>
                </a:solidFill>
              </a:rPr>
              <a:t>δ</a:t>
            </a:r>
            <a:r>
              <a:rPr lang="en-US" sz="1700" dirty="0" err="1">
                <a:solidFill>
                  <a:schemeClr val="tx1"/>
                </a:solidFill>
              </a:rPr>
              <a:t>ύνου</a:t>
            </a:r>
            <a:r>
              <a:rPr lang="el-GR" sz="1700" dirty="0">
                <a:solidFill>
                  <a:schemeClr val="tx1"/>
                </a:solidFill>
              </a:rPr>
              <a:t> – μεταβολικό σύνδρομο</a:t>
            </a:r>
            <a:endParaRPr lang="en-US" sz="1700" dirty="0">
              <a:solidFill>
                <a:schemeClr val="tx1"/>
              </a:solidFill>
            </a:endParaRPr>
          </a:p>
          <a:p>
            <a:pPr marL="457200" indent="-457200" algn="l">
              <a:buFont typeface="Arial"/>
              <a:buChar char="•"/>
            </a:pPr>
            <a:r>
              <a:rPr lang="en-US" sz="1700" dirty="0">
                <a:solidFill>
                  <a:srgbClr val="000000"/>
                </a:solidFill>
              </a:rPr>
              <a:t>Kαρδιαγγεια</a:t>
            </a:r>
            <a:r>
              <a:rPr lang="en-US" sz="1700" dirty="0" err="1">
                <a:solidFill>
                  <a:srgbClr val="000000"/>
                </a:solidFill>
              </a:rPr>
              <a:t>κ</a:t>
            </a:r>
            <a:r>
              <a:rPr lang="el-GR" sz="1700" dirty="0">
                <a:solidFill>
                  <a:srgbClr val="000000"/>
                </a:solidFill>
              </a:rPr>
              <a:t>ός</a:t>
            </a:r>
            <a:r>
              <a:rPr lang="en-US" sz="1700" dirty="0">
                <a:solidFill>
                  <a:srgbClr val="000000"/>
                </a:solidFill>
              </a:rPr>
              <a:t> </a:t>
            </a:r>
            <a:r>
              <a:rPr lang="en-US" sz="1700" dirty="0" err="1">
                <a:solidFill>
                  <a:srgbClr val="000000"/>
                </a:solidFill>
              </a:rPr>
              <a:t>κ</a:t>
            </a:r>
            <a:r>
              <a:rPr lang="el-GR" sz="1700" dirty="0">
                <a:solidFill>
                  <a:srgbClr val="000000"/>
                </a:solidFill>
              </a:rPr>
              <a:t>ί</a:t>
            </a:r>
            <a:r>
              <a:rPr lang="en-US" sz="1700" dirty="0" err="1">
                <a:solidFill>
                  <a:srgbClr val="000000"/>
                </a:solidFill>
              </a:rPr>
              <a:t>νδ</a:t>
            </a:r>
            <a:r>
              <a:rPr lang="el-GR" sz="1700" dirty="0">
                <a:solidFill>
                  <a:srgbClr val="000000"/>
                </a:solidFill>
              </a:rPr>
              <a:t>υ</a:t>
            </a:r>
            <a:r>
              <a:rPr lang="en-US" sz="1700" dirty="0" err="1">
                <a:solidFill>
                  <a:srgbClr val="000000"/>
                </a:solidFill>
              </a:rPr>
              <a:t>νο</a:t>
            </a:r>
            <a:r>
              <a:rPr lang="el-GR" sz="1700" dirty="0">
                <a:solidFill>
                  <a:srgbClr val="000000"/>
                </a:solidFill>
              </a:rPr>
              <a:t>ς</a:t>
            </a:r>
            <a:r>
              <a:rPr lang="en-US" sz="1700" dirty="0">
                <a:solidFill>
                  <a:srgbClr val="000000"/>
                </a:solidFill>
              </a:rPr>
              <a:t>: π</a:t>
            </a:r>
            <a:r>
              <a:rPr lang="en-US" sz="1700" dirty="0" err="1">
                <a:solidFill>
                  <a:srgbClr val="000000"/>
                </a:solidFill>
              </a:rPr>
              <a:t>ρωτογενής</a:t>
            </a:r>
            <a:r>
              <a:rPr lang="en-US" sz="1700" dirty="0">
                <a:solidFill>
                  <a:srgbClr val="000000"/>
                </a:solidFill>
              </a:rPr>
              <a:t>, </a:t>
            </a:r>
            <a:r>
              <a:rPr lang="en-US" sz="1700" dirty="0" err="1">
                <a:solidFill>
                  <a:srgbClr val="000000"/>
                </a:solidFill>
              </a:rPr>
              <a:t>δευτερογενής</a:t>
            </a:r>
            <a:r>
              <a:rPr lang="en-US" sz="1700" dirty="0">
                <a:solidFill>
                  <a:srgbClr val="000000"/>
                </a:solidFill>
              </a:rPr>
              <a:t>, </a:t>
            </a:r>
            <a:r>
              <a:rPr lang="en-US" sz="1700" dirty="0" err="1">
                <a:solidFill>
                  <a:srgbClr val="000000"/>
                </a:solidFill>
              </a:rPr>
              <a:t>τριτογενής</a:t>
            </a:r>
            <a:r>
              <a:rPr lang="en-US" sz="1700" dirty="0">
                <a:solidFill>
                  <a:srgbClr val="000000"/>
                </a:solidFill>
              </a:rPr>
              <a:t> πρόληψη</a:t>
            </a:r>
          </a:p>
          <a:p>
            <a:pPr marL="457200" indent="-457200" algn="l">
              <a:buFont typeface="Arial"/>
              <a:buChar char="•"/>
            </a:pPr>
            <a:r>
              <a:rPr lang="en-US" sz="1700" dirty="0">
                <a:solidFill>
                  <a:schemeClr val="tx1"/>
                </a:solidFill>
              </a:rPr>
              <a:t>Μοντέλα </a:t>
            </a:r>
            <a:r>
              <a:rPr lang="en-US" sz="1700" dirty="0" err="1">
                <a:solidFill>
                  <a:schemeClr val="tx1"/>
                </a:solidFill>
              </a:rPr>
              <a:t>εκτίμησης</a:t>
            </a:r>
            <a:r>
              <a:rPr lang="en-US" sz="1700" dirty="0">
                <a:solidFill>
                  <a:schemeClr val="tx1"/>
                </a:solidFill>
              </a:rPr>
              <a:t> του </a:t>
            </a:r>
            <a:r>
              <a:rPr lang="en-US" sz="1700" dirty="0" err="1">
                <a:solidFill>
                  <a:schemeClr val="tx1"/>
                </a:solidFill>
              </a:rPr>
              <a:t>κ</a:t>
            </a:r>
            <a:r>
              <a:rPr lang="en-US" sz="1700" dirty="0">
                <a:solidFill>
                  <a:schemeClr val="tx1"/>
                </a:solidFill>
              </a:rPr>
              <a:t>αρδιαγγειακού κινδύνου στο γενικό πληθυσμό</a:t>
            </a:r>
            <a:endParaRPr lang="el-GR" sz="1700" dirty="0">
              <a:solidFill>
                <a:schemeClr val="tx1"/>
              </a:solidFill>
            </a:endParaRPr>
          </a:p>
          <a:p>
            <a:pPr marL="457200" indent="-457200" algn="l">
              <a:buFont typeface="Arial"/>
              <a:buChar char="•"/>
            </a:pPr>
            <a:r>
              <a:rPr lang="el-GR" sz="1700" dirty="0">
                <a:solidFill>
                  <a:schemeClr val="tx1"/>
                </a:solidFill>
              </a:rPr>
              <a:t>Μοντέλα εκτίμησης κ</a:t>
            </a:r>
            <a:r>
              <a:rPr lang="en-US" sz="1700" dirty="0">
                <a:solidFill>
                  <a:schemeClr val="tx1"/>
                </a:solidFill>
              </a:rPr>
              <a:t>αρδιαγγεια</a:t>
            </a:r>
            <a:r>
              <a:rPr lang="en-US" sz="1700" dirty="0" err="1">
                <a:solidFill>
                  <a:schemeClr val="tx1"/>
                </a:solidFill>
              </a:rPr>
              <a:t>κ</a:t>
            </a:r>
            <a:r>
              <a:rPr lang="el-GR" sz="1700" dirty="0">
                <a:solidFill>
                  <a:schemeClr val="tx1"/>
                </a:solidFill>
              </a:rPr>
              <a:t>ού</a:t>
            </a:r>
            <a:r>
              <a:rPr lang="en-US" sz="1700" dirty="0">
                <a:solidFill>
                  <a:schemeClr val="tx1"/>
                </a:solidFill>
              </a:rPr>
              <a:t> </a:t>
            </a:r>
            <a:r>
              <a:rPr lang="en-US" sz="1700" dirty="0" err="1">
                <a:solidFill>
                  <a:schemeClr val="tx1"/>
                </a:solidFill>
              </a:rPr>
              <a:t>κ</a:t>
            </a:r>
            <a:r>
              <a:rPr lang="el-GR" sz="1700" dirty="0">
                <a:solidFill>
                  <a:schemeClr val="tx1"/>
                </a:solidFill>
              </a:rPr>
              <a:t>ι</a:t>
            </a:r>
            <a:r>
              <a:rPr lang="en-US" sz="1700" dirty="0" err="1">
                <a:solidFill>
                  <a:schemeClr val="tx1"/>
                </a:solidFill>
              </a:rPr>
              <a:t>νδ</a:t>
            </a:r>
            <a:r>
              <a:rPr lang="el-GR" sz="1700" dirty="0">
                <a:solidFill>
                  <a:schemeClr val="tx1"/>
                </a:solidFill>
              </a:rPr>
              <a:t>ύ</a:t>
            </a:r>
            <a:r>
              <a:rPr lang="en-US" sz="1700" dirty="0" err="1">
                <a:solidFill>
                  <a:schemeClr val="tx1"/>
                </a:solidFill>
              </a:rPr>
              <a:t>νο</a:t>
            </a:r>
            <a:r>
              <a:rPr lang="el-GR" sz="1700" dirty="0">
                <a:solidFill>
                  <a:schemeClr val="tx1"/>
                </a:solidFill>
              </a:rPr>
              <a:t>υ</a:t>
            </a:r>
            <a:r>
              <a:rPr lang="en-US" sz="1700" dirty="0">
                <a:solidFill>
                  <a:schemeClr val="tx1"/>
                </a:solidFill>
              </a:rPr>
              <a:t> για αγγειακό εγκεφαλικό &amp; έμφραγμα του μυοκαρδίου</a:t>
            </a:r>
          </a:p>
          <a:p>
            <a:pPr marL="457200" indent="-457200" algn="l">
              <a:buFont typeface="Arial"/>
              <a:buChar char="•"/>
            </a:pPr>
            <a:r>
              <a:rPr lang="en-US" sz="1700" dirty="0" err="1">
                <a:solidFill>
                  <a:schemeClr val="tx1"/>
                </a:solidFill>
              </a:rPr>
              <a:t>Μοντέλ</a:t>
            </a:r>
            <a:r>
              <a:rPr lang="en-US" sz="1700" dirty="0">
                <a:solidFill>
                  <a:schemeClr val="tx1"/>
                </a:solidFill>
              </a:rPr>
              <a:t>α </a:t>
            </a:r>
            <a:r>
              <a:rPr lang="en-US" sz="1700" dirty="0" err="1">
                <a:solidFill>
                  <a:schemeClr val="tx1"/>
                </a:solidFill>
              </a:rPr>
              <a:t>εκτίμησης</a:t>
            </a:r>
            <a:r>
              <a:rPr lang="en-US" sz="1700" dirty="0">
                <a:solidFill>
                  <a:schemeClr val="tx1"/>
                </a:solidFill>
              </a:rPr>
              <a:t> του </a:t>
            </a:r>
            <a:r>
              <a:rPr lang="en-US" sz="1700" dirty="0" err="1">
                <a:solidFill>
                  <a:schemeClr val="tx1"/>
                </a:solidFill>
              </a:rPr>
              <a:t>κ</a:t>
            </a:r>
            <a:r>
              <a:rPr lang="en-US" sz="1700" dirty="0">
                <a:solidFill>
                  <a:schemeClr val="tx1"/>
                </a:solidFill>
              </a:rPr>
              <a:t>αρδιαγγειακού κινδύνου σε </a:t>
            </a:r>
            <a:r>
              <a:rPr lang="en-US" sz="1700" dirty="0" err="1">
                <a:solidFill>
                  <a:schemeClr val="tx1"/>
                </a:solidFill>
              </a:rPr>
              <a:t>ειδικούς</a:t>
            </a:r>
            <a:r>
              <a:rPr lang="en-US" sz="1700" dirty="0">
                <a:solidFill>
                  <a:schemeClr val="tx1"/>
                </a:solidFill>
              </a:rPr>
              <a:t>  π</a:t>
            </a:r>
            <a:r>
              <a:rPr lang="en-US" sz="1700" dirty="0" err="1">
                <a:solidFill>
                  <a:schemeClr val="tx1"/>
                </a:solidFill>
              </a:rPr>
              <a:t>ληθυσμούς</a:t>
            </a:r>
            <a:r>
              <a:rPr lang="en-US" sz="1700" dirty="0">
                <a:solidFill>
                  <a:schemeClr val="tx1"/>
                </a:solidFill>
              </a:rPr>
              <a:t> </a:t>
            </a:r>
            <a:r>
              <a:rPr lang="en-US" sz="1700" dirty="0" err="1">
                <a:solidFill>
                  <a:schemeClr val="tx1"/>
                </a:solidFill>
              </a:rPr>
              <a:t>κ</a:t>
            </a:r>
            <a:r>
              <a:rPr lang="en-US" sz="1700" dirty="0">
                <a:solidFill>
                  <a:schemeClr val="tx1"/>
                </a:solidFill>
              </a:rPr>
              <a:t>α</a:t>
            </a:r>
            <a:r>
              <a:rPr lang="en-US" sz="1700" dirty="0" err="1">
                <a:solidFill>
                  <a:schemeClr val="tx1"/>
                </a:solidFill>
              </a:rPr>
              <a:t>ι</a:t>
            </a:r>
            <a:r>
              <a:rPr lang="en-US" sz="1700" dirty="0">
                <a:solidFill>
                  <a:schemeClr val="tx1"/>
                </a:solidFill>
              </a:rPr>
              <a:t> π</a:t>
            </a:r>
            <a:r>
              <a:rPr lang="en-US" sz="1700" dirty="0" err="1">
                <a:solidFill>
                  <a:schemeClr val="tx1"/>
                </a:solidFill>
              </a:rPr>
              <a:t>άσχοντες</a:t>
            </a:r>
            <a:r>
              <a:rPr lang="en-US" sz="1700" dirty="0">
                <a:solidFill>
                  <a:schemeClr val="tx1"/>
                </a:solidFill>
              </a:rPr>
              <a:t> απ</a:t>
            </a:r>
            <a:r>
              <a:rPr lang="en-US" sz="1700" dirty="0" err="1">
                <a:solidFill>
                  <a:schemeClr val="tx1"/>
                </a:solidFill>
              </a:rPr>
              <a:t>ό</a:t>
            </a:r>
            <a:r>
              <a:rPr lang="en-US" sz="1700" dirty="0">
                <a:solidFill>
                  <a:schemeClr val="tx1"/>
                </a:solidFill>
              </a:rPr>
              <a:t>: </a:t>
            </a:r>
            <a:r>
              <a:rPr lang="en-US" sz="1700" dirty="0" err="1">
                <a:solidFill>
                  <a:schemeClr val="tx1"/>
                </a:solidFill>
              </a:rPr>
              <a:t>υ</a:t>
            </a:r>
            <a:r>
              <a:rPr lang="en-US" sz="1700" dirty="0">
                <a:solidFill>
                  <a:schemeClr val="tx1"/>
                </a:solidFill>
              </a:rPr>
              <a:t>πέρταση, </a:t>
            </a:r>
            <a:r>
              <a:rPr lang="en-US" sz="1700" dirty="0" err="1">
                <a:solidFill>
                  <a:schemeClr val="tx1"/>
                </a:solidFill>
              </a:rPr>
              <a:t>υ</a:t>
            </a:r>
            <a:r>
              <a:rPr lang="en-US" sz="1700" dirty="0">
                <a:solidFill>
                  <a:schemeClr val="tx1"/>
                </a:solidFill>
              </a:rPr>
              <a:t>περλιπιδαιμία,  διαβήτη, μεταβολικό σύνδρομο, ρευματοειδή αρθρίτιδα, HIV </a:t>
            </a:r>
          </a:p>
          <a:p>
            <a:pPr marL="457200" indent="-457200" algn="l">
              <a:buFont typeface="Arial"/>
              <a:buChar char="•"/>
            </a:pPr>
            <a:r>
              <a:rPr lang="en-US" sz="1700" b="1" dirty="0" err="1">
                <a:solidFill>
                  <a:srgbClr val="FF0000"/>
                </a:solidFill>
              </a:rPr>
              <a:t>Η</a:t>
            </a:r>
            <a:r>
              <a:rPr lang="en-US" sz="1700" b="1" dirty="0">
                <a:solidFill>
                  <a:srgbClr val="FF0000"/>
                </a:solidFill>
              </a:rPr>
              <a:t> έννοια της αγγειακής ηλικία</a:t>
            </a:r>
            <a:r>
              <a:rPr lang="en-US" sz="1700" b="1" dirty="0" err="1">
                <a:solidFill>
                  <a:srgbClr val="FF0000"/>
                </a:solidFill>
              </a:rPr>
              <a:t>ς</a:t>
            </a:r>
            <a:r>
              <a:rPr lang="en-US" sz="1700" b="1" dirty="0">
                <a:solidFill>
                  <a:srgbClr val="FF0000"/>
                </a:solidFill>
              </a:rPr>
              <a:t> (EVA syndrome)</a:t>
            </a:r>
          </a:p>
          <a:p>
            <a:pPr marL="457200" indent="-457200" algn="l">
              <a:buFont typeface="Arial"/>
              <a:buChar char="•"/>
            </a:pPr>
            <a:r>
              <a:rPr lang="en-US" sz="1700" dirty="0" err="1">
                <a:solidFill>
                  <a:schemeClr val="bg1">
                    <a:lumMod val="50000"/>
                  </a:schemeClr>
                </a:solidFill>
              </a:rPr>
              <a:t>Χρήσεις</a:t>
            </a:r>
            <a:r>
              <a:rPr lang="en-US" sz="1700" dirty="0">
                <a:solidFill>
                  <a:schemeClr val="bg1">
                    <a:lumMod val="50000"/>
                  </a:schemeClr>
                </a:solidFill>
              </a:rPr>
              <a:t> των νεότερων αγγειακών </a:t>
            </a:r>
            <a:r>
              <a:rPr lang="en-US" sz="1700" dirty="0" err="1">
                <a:solidFill>
                  <a:schemeClr val="bg1">
                    <a:lumMod val="50000"/>
                  </a:schemeClr>
                </a:solidFill>
              </a:rPr>
              <a:t>κ</a:t>
            </a:r>
            <a:r>
              <a:rPr lang="en-US" sz="1700" dirty="0">
                <a:solidFill>
                  <a:schemeClr val="bg1">
                    <a:lumMod val="50000"/>
                  </a:schemeClr>
                </a:solidFill>
              </a:rPr>
              <a:t>α</a:t>
            </a:r>
            <a:r>
              <a:rPr lang="en-US" sz="1700" dirty="0" err="1">
                <a:solidFill>
                  <a:schemeClr val="bg1">
                    <a:lumMod val="50000"/>
                  </a:schemeClr>
                </a:solidFill>
              </a:rPr>
              <a:t>ι</a:t>
            </a:r>
            <a:r>
              <a:rPr lang="en-US" sz="1700" dirty="0">
                <a:solidFill>
                  <a:schemeClr val="bg1">
                    <a:lumMod val="50000"/>
                  </a:schemeClr>
                </a:solidFill>
              </a:rPr>
              <a:t> β</a:t>
            </a:r>
            <a:r>
              <a:rPr lang="en-US" sz="1700" dirty="0" err="1">
                <a:solidFill>
                  <a:schemeClr val="bg1">
                    <a:lumMod val="50000"/>
                  </a:schemeClr>
                </a:solidFill>
              </a:rPr>
              <a:t>ιοχημικών</a:t>
            </a:r>
            <a:r>
              <a:rPr lang="en-US" sz="1700" dirty="0">
                <a:solidFill>
                  <a:schemeClr val="bg1">
                    <a:lumMod val="50000"/>
                  </a:schemeClr>
                </a:solidFill>
              </a:rPr>
              <a:t> βιοδεικτών στην εκτίμηση του </a:t>
            </a:r>
            <a:r>
              <a:rPr lang="en-US" sz="1700" dirty="0" err="1">
                <a:solidFill>
                  <a:schemeClr val="bg1">
                    <a:lumMod val="50000"/>
                  </a:schemeClr>
                </a:solidFill>
              </a:rPr>
              <a:t>κ</a:t>
            </a:r>
            <a:r>
              <a:rPr lang="en-US" sz="1700" dirty="0">
                <a:solidFill>
                  <a:schemeClr val="bg1">
                    <a:lumMod val="50000"/>
                  </a:schemeClr>
                </a:solidFill>
              </a:rPr>
              <a:t>αρδιαγγειακού κινδύνου στην εξα</a:t>
            </a:r>
            <a:r>
              <a:rPr lang="en-US" sz="1700" dirty="0" err="1">
                <a:solidFill>
                  <a:schemeClr val="bg1">
                    <a:lumMod val="50000"/>
                  </a:schemeClr>
                </a:solidFill>
              </a:rPr>
              <a:t>τομί</a:t>
            </a:r>
            <a:r>
              <a:rPr lang="el-GR" sz="1700" dirty="0">
                <a:solidFill>
                  <a:schemeClr val="bg1">
                    <a:lumMod val="50000"/>
                  </a:schemeClr>
                </a:solidFill>
              </a:rPr>
              <a:t>κευση καρδιαγγειακού κινδύνου και τη  </a:t>
            </a:r>
            <a:r>
              <a:rPr lang="en-US" sz="1700" dirty="0" err="1">
                <a:solidFill>
                  <a:schemeClr val="bg1">
                    <a:lumMod val="50000"/>
                  </a:schemeClr>
                </a:solidFill>
              </a:rPr>
              <a:t>δημόσι</a:t>
            </a:r>
            <a:r>
              <a:rPr lang="en-US" sz="1700" dirty="0">
                <a:solidFill>
                  <a:schemeClr val="bg1">
                    <a:lumMod val="50000"/>
                  </a:schemeClr>
                </a:solidFill>
              </a:rPr>
              <a:t>α υγεία.</a:t>
            </a:r>
          </a:p>
        </p:txBody>
      </p:sp>
    </p:spTree>
    <p:extLst>
      <p:ext uri="{BB962C8B-B14F-4D97-AF65-F5344CB8AC3E}">
        <p14:creationId xmlns:p14="http://schemas.microsoft.com/office/powerpoint/2010/main" val="379115814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179512" y="3753667"/>
            <a:ext cx="2503488" cy="533400"/>
          </a:xfrm>
          <a:prstGeom prst="rect">
            <a:avLst/>
          </a:prstGeom>
          <a:noFill/>
          <a:ln w="9525">
            <a:noFill/>
            <a:miter lim="800000"/>
            <a:headEnd/>
            <a:tailEnd/>
          </a:ln>
        </p:spPr>
        <p:txBody>
          <a:bodyPr anchor="ctr"/>
          <a:lstStyle/>
          <a:p>
            <a:pPr algn="r" eaLnBrk="1" hangingPunct="1"/>
            <a:r>
              <a:rPr lang="en-GB" sz="1200" b="1" dirty="0">
                <a:solidFill>
                  <a:schemeClr val="tx1"/>
                </a:solidFill>
              </a:rPr>
              <a:t>Thomas Sydenham (1624-1689)</a:t>
            </a:r>
            <a:endParaRPr lang="el-GR" sz="1200" b="1" i="1" dirty="0">
              <a:solidFill>
                <a:schemeClr val="tx1"/>
              </a:solidFill>
            </a:endParaRPr>
          </a:p>
        </p:txBody>
      </p:sp>
      <p:pic>
        <p:nvPicPr>
          <p:cNvPr id="8" name="Picture 8" descr="sydenham.jpeg"/>
          <p:cNvPicPr>
            <a:picLocks noChangeAspect="1"/>
          </p:cNvPicPr>
          <p:nvPr/>
        </p:nvPicPr>
        <p:blipFill>
          <a:blip r:embed="rId2"/>
          <a:srcRect/>
          <a:stretch>
            <a:fillRect/>
          </a:stretch>
        </p:blipFill>
        <p:spPr bwMode="auto">
          <a:xfrm>
            <a:off x="1140337" y="2025675"/>
            <a:ext cx="1546225" cy="1824038"/>
          </a:xfrm>
          <a:prstGeom prst="rect">
            <a:avLst/>
          </a:prstGeom>
          <a:noFill/>
          <a:ln w="9525">
            <a:noFill/>
            <a:miter lim="800000"/>
            <a:headEnd/>
            <a:tailEnd/>
          </a:ln>
        </p:spPr>
      </p:pic>
      <p:sp>
        <p:nvSpPr>
          <p:cNvPr id="10" name="Oval Callout 9"/>
          <p:cNvSpPr>
            <a:spLocks noChangeArrowheads="1"/>
          </p:cNvSpPr>
          <p:nvPr/>
        </p:nvSpPr>
        <p:spPr bwMode="auto">
          <a:xfrm>
            <a:off x="179512" y="1124744"/>
            <a:ext cx="1943100" cy="649287"/>
          </a:xfrm>
          <a:prstGeom prst="wedgeEllipseCallout">
            <a:avLst>
              <a:gd name="adj1" fmla="val 40889"/>
              <a:gd name="adj2" fmla="val 111889"/>
            </a:avLst>
          </a:prstGeom>
          <a:solidFill>
            <a:srgbClr val="0F4C73"/>
          </a:solidFill>
          <a:ln w="9525">
            <a:solidFill>
              <a:schemeClr val="folHlink"/>
            </a:solidFill>
            <a:miter lim="800000"/>
            <a:headEnd/>
            <a:tailEnd/>
          </a:ln>
          <a:effectLst>
            <a:outerShdw dist="23000" dir="5400000" rotWithShape="0">
              <a:srgbClr val="808080">
                <a:alpha val="34998"/>
              </a:srgbClr>
            </a:outerShdw>
          </a:effectLst>
        </p:spPr>
        <p:txBody>
          <a:bodyPr>
            <a:spAutoFit/>
          </a:bodyPr>
          <a:lstStyle/>
          <a:p>
            <a:pPr algn="l" defTabSz="457200" eaLnBrk="1" hangingPunct="1">
              <a:defRPr/>
            </a:pPr>
            <a:r>
              <a:rPr lang="en-US" sz="1200" b="1" dirty="0">
                <a:solidFill>
                  <a:schemeClr val="bg1"/>
                </a:solidFill>
                <a:latin typeface="Comic Sans MS" pitchFamily="66" charset="0"/>
                <a:ea typeface="ＭＳ Ｐゴシック" pitchFamily="34" charset="-128"/>
              </a:rPr>
              <a:t>A man is as old as his arteries</a:t>
            </a:r>
          </a:p>
        </p:txBody>
      </p:sp>
    </p:spTree>
    <p:extLst>
      <p:ext uri="{BB962C8B-B14F-4D97-AF65-F5344CB8AC3E}">
        <p14:creationId xmlns:p14="http://schemas.microsoft.com/office/powerpoint/2010/main" val="5174587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179512" y="3753667"/>
            <a:ext cx="2503488" cy="533400"/>
          </a:xfrm>
          <a:prstGeom prst="rect">
            <a:avLst/>
          </a:prstGeom>
          <a:noFill/>
          <a:ln w="9525">
            <a:noFill/>
            <a:miter lim="800000"/>
            <a:headEnd/>
            <a:tailEnd/>
          </a:ln>
        </p:spPr>
        <p:txBody>
          <a:bodyPr anchor="ctr"/>
          <a:lstStyle/>
          <a:p>
            <a:pPr algn="r" eaLnBrk="1" hangingPunct="1"/>
            <a:r>
              <a:rPr lang="en-GB" sz="1200" b="1" dirty="0">
                <a:solidFill>
                  <a:schemeClr val="tx1"/>
                </a:solidFill>
              </a:rPr>
              <a:t>Thomas Sydenham (1624-1689)</a:t>
            </a:r>
            <a:endParaRPr lang="el-GR" sz="1200" b="1" i="1" dirty="0">
              <a:solidFill>
                <a:schemeClr val="tx1"/>
              </a:solidFill>
            </a:endParaRPr>
          </a:p>
        </p:txBody>
      </p:sp>
      <p:pic>
        <p:nvPicPr>
          <p:cNvPr id="8" name="Picture 8" descr="sydenham.jpeg"/>
          <p:cNvPicPr>
            <a:picLocks noChangeAspect="1"/>
          </p:cNvPicPr>
          <p:nvPr/>
        </p:nvPicPr>
        <p:blipFill>
          <a:blip r:embed="rId2"/>
          <a:srcRect/>
          <a:stretch>
            <a:fillRect/>
          </a:stretch>
        </p:blipFill>
        <p:spPr bwMode="auto">
          <a:xfrm>
            <a:off x="1140337" y="2025675"/>
            <a:ext cx="1546225" cy="1824038"/>
          </a:xfrm>
          <a:prstGeom prst="rect">
            <a:avLst/>
          </a:prstGeom>
          <a:noFill/>
          <a:ln w="9525">
            <a:noFill/>
            <a:miter lim="800000"/>
            <a:headEnd/>
            <a:tailEnd/>
          </a:ln>
        </p:spPr>
      </p:pic>
      <p:sp>
        <p:nvSpPr>
          <p:cNvPr id="10" name="Oval Callout 9"/>
          <p:cNvSpPr>
            <a:spLocks noChangeArrowheads="1"/>
          </p:cNvSpPr>
          <p:nvPr/>
        </p:nvSpPr>
        <p:spPr bwMode="auto">
          <a:xfrm>
            <a:off x="179512" y="1124744"/>
            <a:ext cx="1943100" cy="649287"/>
          </a:xfrm>
          <a:prstGeom prst="wedgeEllipseCallout">
            <a:avLst>
              <a:gd name="adj1" fmla="val 40889"/>
              <a:gd name="adj2" fmla="val 111889"/>
            </a:avLst>
          </a:prstGeom>
          <a:solidFill>
            <a:srgbClr val="0F4C73"/>
          </a:solidFill>
          <a:ln w="9525">
            <a:solidFill>
              <a:schemeClr val="folHlink"/>
            </a:solidFill>
            <a:miter lim="800000"/>
            <a:headEnd/>
            <a:tailEnd/>
          </a:ln>
          <a:effectLst>
            <a:outerShdw dist="23000" dir="5400000" rotWithShape="0">
              <a:srgbClr val="808080">
                <a:alpha val="34998"/>
              </a:srgbClr>
            </a:outerShdw>
          </a:effectLst>
        </p:spPr>
        <p:txBody>
          <a:bodyPr>
            <a:spAutoFit/>
          </a:bodyPr>
          <a:lstStyle/>
          <a:p>
            <a:pPr algn="l" defTabSz="457200" eaLnBrk="1" hangingPunct="1">
              <a:defRPr/>
            </a:pPr>
            <a:r>
              <a:rPr lang="en-US" sz="1200" b="1" dirty="0">
                <a:solidFill>
                  <a:schemeClr val="bg1"/>
                </a:solidFill>
                <a:latin typeface="Comic Sans MS" pitchFamily="66" charset="0"/>
                <a:ea typeface="ＭＳ Ｐゴシック" pitchFamily="34" charset="-128"/>
              </a:rPr>
              <a:t>A man is as old as his arteries</a:t>
            </a:r>
          </a:p>
        </p:txBody>
      </p:sp>
      <p:sp>
        <p:nvSpPr>
          <p:cNvPr id="2" name="TextBox 1"/>
          <p:cNvSpPr txBox="1"/>
          <p:nvPr/>
        </p:nvSpPr>
        <p:spPr>
          <a:xfrm>
            <a:off x="181594" y="6004328"/>
            <a:ext cx="5839484" cy="523220"/>
          </a:xfrm>
          <a:prstGeom prst="rect">
            <a:avLst/>
          </a:prstGeom>
          <a:noFill/>
        </p:spPr>
        <p:txBody>
          <a:bodyPr wrap="none" rtlCol="0">
            <a:spAutoFit/>
          </a:bodyPr>
          <a:lstStyle/>
          <a:p>
            <a:r>
              <a:rPr lang="en-US" sz="2800" b="1" dirty="0"/>
              <a:t>EVA syndrome – Early Vascular Aging</a:t>
            </a:r>
            <a:endParaRPr lang="el-GR" sz="2800" b="1" dirty="0"/>
          </a:p>
        </p:txBody>
      </p:sp>
      <p:sp>
        <p:nvSpPr>
          <p:cNvPr id="3" name="TextBox 2"/>
          <p:cNvSpPr txBox="1"/>
          <p:nvPr/>
        </p:nvSpPr>
        <p:spPr>
          <a:xfrm>
            <a:off x="2667006" y="10742"/>
            <a:ext cx="3531736" cy="5170647"/>
          </a:xfrm>
          <a:prstGeom prst="rect">
            <a:avLst/>
          </a:prstGeom>
          <a:noFill/>
        </p:spPr>
        <p:txBody>
          <a:bodyPr wrap="none" rtlCol="0">
            <a:spAutoFit/>
          </a:bodyPr>
          <a:lstStyle/>
          <a:p>
            <a:r>
              <a:rPr lang="el-GR" sz="2400" b="1" dirty="0"/>
              <a:t>Αγγειακοί βιοδείκτες</a:t>
            </a:r>
          </a:p>
          <a:p>
            <a:endParaRPr lang="el-GR" dirty="0"/>
          </a:p>
          <a:p>
            <a:pPr marL="285750" indent="-285750">
              <a:buFont typeface="Arial"/>
              <a:buChar char="•"/>
            </a:pPr>
            <a:r>
              <a:rPr lang="el-GR" dirty="0"/>
              <a:t>Αρτηριακή σκληρία</a:t>
            </a:r>
          </a:p>
          <a:p>
            <a:pPr marL="285750" indent="-285750">
              <a:buFont typeface="Arial"/>
              <a:buChar char="•"/>
            </a:pPr>
            <a:endParaRPr lang="el-GR" dirty="0"/>
          </a:p>
          <a:p>
            <a:pPr marL="285750" indent="-285750">
              <a:buFont typeface="Arial"/>
              <a:buChar char="•"/>
            </a:pPr>
            <a:r>
              <a:rPr lang="el-GR" dirty="0"/>
              <a:t>Αρτηριακή υπερτροφία</a:t>
            </a:r>
          </a:p>
          <a:p>
            <a:pPr marL="285750" indent="-285750">
              <a:buFont typeface="Arial"/>
              <a:buChar char="•"/>
            </a:pPr>
            <a:endParaRPr lang="el-GR" dirty="0"/>
          </a:p>
          <a:p>
            <a:pPr marL="285750" indent="-285750">
              <a:buFont typeface="Arial"/>
              <a:buChar char="•"/>
            </a:pPr>
            <a:r>
              <a:rPr lang="el-GR" dirty="0"/>
              <a:t>Υποκλινική αθηρωμάτωση</a:t>
            </a:r>
          </a:p>
          <a:p>
            <a:pPr marL="285750" indent="-285750">
              <a:buFont typeface="Arial"/>
              <a:buChar char="•"/>
            </a:pPr>
            <a:endParaRPr lang="el-GR" dirty="0"/>
          </a:p>
          <a:p>
            <a:pPr marL="285750" indent="-285750">
              <a:buFont typeface="Arial"/>
              <a:buChar char="•"/>
            </a:pPr>
            <a:r>
              <a:rPr lang="el-GR" dirty="0"/>
              <a:t>Τριχοειδική ερήμωση</a:t>
            </a:r>
          </a:p>
          <a:p>
            <a:pPr marL="285750" indent="-285750">
              <a:buFont typeface="Arial"/>
              <a:buChar char="•"/>
            </a:pPr>
            <a:endParaRPr lang="el-GR" dirty="0"/>
          </a:p>
          <a:p>
            <a:pPr marL="285750" indent="-285750">
              <a:buFont typeface="Arial"/>
              <a:buChar char="•"/>
            </a:pPr>
            <a:r>
              <a:rPr lang="el-GR" dirty="0"/>
              <a:t>Ενδοθηλιακή δυσλειτουργία</a:t>
            </a:r>
          </a:p>
          <a:p>
            <a:pPr marL="285750" indent="-285750">
              <a:buFont typeface="Arial"/>
              <a:buChar char="•"/>
            </a:pPr>
            <a:endParaRPr lang="el-GR" dirty="0"/>
          </a:p>
          <a:p>
            <a:pPr marL="285750" indent="-285750">
              <a:buFont typeface="Arial"/>
              <a:buChar char="•"/>
            </a:pPr>
            <a:r>
              <a:rPr lang="el-GR" dirty="0"/>
              <a:t>Αύξηση κνημοβραχιόνιου δείκτη</a:t>
            </a:r>
          </a:p>
          <a:p>
            <a:pPr marL="285750" indent="-285750">
              <a:buFont typeface="Arial"/>
              <a:buChar char="•"/>
            </a:pPr>
            <a:endParaRPr lang="el-GR" dirty="0"/>
          </a:p>
          <a:p>
            <a:pPr marL="285750" indent="-285750">
              <a:buFont typeface="Arial"/>
              <a:buChar char="•"/>
            </a:pPr>
            <a:r>
              <a:rPr lang="el-GR" dirty="0"/>
              <a:t>Ανακλώμενα κύματα πίεσης</a:t>
            </a:r>
          </a:p>
          <a:p>
            <a:pPr marL="285750" indent="-285750">
              <a:buFont typeface="Arial"/>
              <a:buChar char="•"/>
            </a:pPr>
            <a:endParaRPr lang="el-GR" dirty="0"/>
          </a:p>
          <a:p>
            <a:pPr marL="285750" indent="-285750">
              <a:buFont typeface="Arial"/>
              <a:buChar char="•"/>
            </a:pPr>
            <a:r>
              <a:rPr lang="el-GR" dirty="0"/>
              <a:t>Μικροαλβουμινουρία</a:t>
            </a:r>
          </a:p>
          <a:p>
            <a:endParaRPr lang="en-US" dirty="0"/>
          </a:p>
        </p:txBody>
      </p:sp>
      <p:sp>
        <p:nvSpPr>
          <p:cNvPr id="4" name="TextBox 3"/>
          <p:cNvSpPr txBox="1"/>
          <p:nvPr/>
        </p:nvSpPr>
        <p:spPr>
          <a:xfrm>
            <a:off x="6304494" y="-58887"/>
            <a:ext cx="2877711" cy="4339650"/>
          </a:xfrm>
          <a:prstGeom prst="rect">
            <a:avLst/>
          </a:prstGeom>
          <a:noFill/>
        </p:spPr>
        <p:txBody>
          <a:bodyPr wrap="none" rtlCol="0">
            <a:spAutoFit/>
          </a:bodyPr>
          <a:lstStyle/>
          <a:p>
            <a:pPr algn="ctr"/>
            <a:r>
              <a:rPr lang="el-GR" sz="2400" b="1" dirty="0"/>
              <a:t>Δείκτες πρώιμης</a:t>
            </a:r>
          </a:p>
          <a:p>
            <a:pPr algn="ctr"/>
            <a:r>
              <a:rPr lang="el-GR" sz="2400" b="1" dirty="0"/>
              <a:t>υποκλινικής βλάβης</a:t>
            </a:r>
          </a:p>
          <a:p>
            <a:pPr algn="ctr"/>
            <a:endParaRPr lang="el-GR" sz="2400" b="1" dirty="0"/>
          </a:p>
          <a:p>
            <a:pPr algn="ctr"/>
            <a:r>
              <a:rPr lang="el-GR" dirty="0"/>
              <a:t>Πρόωρα νεογνά</a:t>
            </a:r>
          </a:p>
          <a:p>
            <a:pPr algn="ctr"/>
            <a:r>
              <a:rPr lang="el-GR" dirty="0"/>
              <a:t>&amp;</a:t>
            </a:r>
          </a:p>
          <a:p>
            <a:pPr algn="ctr"/>
            <a:r>
              <a:rPr lang="el-GR" dirty="0"/>
              <a:t>Παιδιά / εφήβους / ενήλικες</a:t>
            </a:r>
          </a:p>
          <a:p>
            <a:pPr algn="ctr"/>
            <a:r>
              <a:rPr lang="el-GR" dirty="0"/>
              <a:t>με</a:t>
            </a:r>
          </a:p>
          <a:p>
            <a:pPr algn="ctr"/>
            <a:r>
              <a:rPr lang="el-GR" dirty="0"/>
              <a:t>Αυξημένη αρτηριακή πίεση</a:t>
            </a:r>
          </a:p>
          <a:p>
            <a:pPr algn="ctr"/>
            <a:r>
              <a:rPr lang="el-GR" dirty="0"/>
              <a:t>Δυσλιπιδαιμία</a:t>
            </a:r>
          </a:p>
          <a:p>
            <a:pPr algn="ctr"/>
            <a:r>
              <a:rPr lang="el-GR" dirty="0"/>
              <a:t>Αυξημένο σωματικό βάρος</a:t>
            </a:r>
          </a:p>
          <a:p>
            <a:pPr algn="ctr"/>
            <a:r>
              <a:rPr lang="el-GR" dirty="0"/>
              <a:t>Υπερλυκαιμία</a:t>
            </a:r>
          </a:p>
          <a:p>
            <a:pPr algn="ctr"/>
            <a:r>
              <a:rPr lang="el-GR" dirty="0"/>
              <a:t>Συστηματική φλεγμονή</a:t>
            </a:r>
          </a:p>
          <a:p>
            <a:pPr algn="ctr"/>
            <a:r>
              <a:rPr lang="el-GR" dirty="0"/>
              <a:t>Καθιστική ζωή</a:t>
            </a:r>
          </a:p>
          <a:p>
            <a:pPr algn="ctr"/>
            <a:endParaRPr lang="en-US" sz="2400" b="1" dirty="0"/>
          </a:p>
        </p:txBody>
      </p:sp>
    </p:spTree>
    <p:extLst>
      <p:ext uri="{BB962C8B-B14F-4D97-AF65-F5344CB8AC3E}">
        <p14:creationId xmlns:p14="http://schemas.microsoft.com/office/powerpoint/2010/main" val="363994886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S Nilsson.tiff"/>
          <p:cNvPicPr>
            <a:picLocks noChangeAspect="1"/>
          </p:cNvPicPr>
          <p:nvPr/>
        </p:nvPicPr>
        <p:blipFill>
          <a:blip r:embed="rId2"/>
          <a:srcRect t="4176" b="42374"/>
          <a:stretch>
            <a:fillRect/>
          </a:stretch>
        </p:blipFill>
        <p:spPr bwMode="auto">
          <a:xfrm>
            <a:off x="2973954" y="1431631"/>
            <a:ext cx="5789477" cy="3725561"/>
          </a:xfrm>
          <a:prstGeom prst="rect">
            <a:avLst/>
          </a:prstGeom>
          <a:noFill/>
          <a:ln w="9525">
            <a:noFill/>
            <a:miter lim="800000"/>
            <a:headEnd/>
            <a:tailEnd/>
          </a:ln>
        </p:spPr>
      </p:pic>
      <p:sp>
        <p:nvSpPr>
          <p:cNvPr id="5" name="Rectangle 3"/>
          <p:cNvSpPr>
            <a:spLocks noChangeArrowheads="1"/>
          </p:cNvSpPr>
          <p:nvPr/>
        </p:nvSpPr>
        <p:spPr bwMode="auto">
          <a:xfrm>
            <a:off x="4283968" y="5314060"/>
            <a:ext cx="4267200" cy="533400"/>
          </a:xfrm>
          <a:prstGeom prst="rect">
            <a:avLst/>
          </a:prstGeom>
          <a:noFill/>
          <a:ln w="9525">
            <a:noFill/>
            <a:miter lim="800000"/>
            <a:headEnd/>
            <a:tailEnd/>
          </a:ln>
        </p:spPr>
        <p:txBody>
          <a:bodyPr anchor="ctr"/>
          <a:lstStyle/>
          <a:p>
            <a:pPr algn="r" eaLnBrk="1" hangingPunct="1"/>
            <a:r>
              <a:rPr lang="en-GB" sz="1400" b="1" dirty="0">
                <a:solidFill>
                  <a:schemeClr val="tx1"/>
                </a:solidFill>
              </a:rPr>
              <a:t>Nilsson et al, Hypertension 2009</a:t>
            </a:r>
            <a:endParaRPr lang="el-GR" sz="1400" b="1" i="1" dirty="0">
              <a:solidFill>
                <a:schemeClr val="tx1"/>
              </a:solidFill>
            </a:endParaRPr>
          </a:p>
        </p:txBody>
      </p:sp>
      <p:sp>
        <p:nvSpPr>
          <p:cNvPr id="7" name="Rectangle 3"/>
          <p:cNvSpPr>
            <a:spLocks noChangeArrowheads="1"/>
          </p:cNvSpPr>
          <p:nvPr/>
        </p:nvSpPr>
        <p:spPr bwMode="auto">
          <a:xfrm>
            <a:off x="179512" y="3753667"/>
            <a:ext cx="2503488" cy="533400"/>
          </a:xfrm>
          <a:prstGeom prst="rect">
            <a:avLst/>
          </a:prstGeom>
          <a:noFill/>
          <a:ln w="9525">
            <a:noFill/>
            <a:miter lim="800000"/>
            <a:headEnd/>
            <a:tailEnd/>
          </a:ln>
        </p:spPr>
        <p:txBody>
          <a:bodyPr anchor="ctr"/>
          <a:lstStyle/>
          <a:p>
            <a:pPr algn="r" eaLnBrk="1" hangingPunct="1"/>
            <a:r>
              <a:rPr lang="en-GB" sz="1200" b="1" dirty="0">
                <a:solidFill>
                  <a:schemeClr val="tx1"/>
                </a:solidFill>
              </a:rPr>
              <a:t>Thomas Sydenham (1624-1689)</a:t>
            </a:r>
            <a:endParaRPr lang="el-GR" sz="1200" b="1" i="1" dirty="0">
              <a:solidFill>
                <a:schemeClr val="tx1"/>
              </a:solidFill>
            </a:endParaRPr>
          </a:p>
        </p:txBody>
      </p:sp>
      <p:pic>
        <p:nvPicPr>
          <p:cNvPr id="8" name="Picture 8" descr="sydenham.jpeg"/>
          <p:cNvPicPr>
            <a:picLocks noChangeAspect="1"/>
          </p:cNvPicPr>
          <p:nvPr/>
        </p:nvPicPr>
        <p:blipFill>
          <a:blip r:embed="rId3"/>
          <a:srcRect/>
          <a:stretch>
            <a:fillRect/>
          </a:stretch>
        </p:blipFill>
        <p:spPr bwMode="auto">
          <a:xfrm>
            <a:off x="1140337" y="2025675"/>
            <a:ext cx="1546225" cy="1824038"/>
          </a:xfrm>
          <a:prstGeom prst="rect">
            <a:avLst/>
          </a:prstGeom>
          <a:noFill/>
          <a:ln w="9525">
            <a:noFill/>
            <a:miter lim="800000"/>
            <a:headEnd/>
            <a:tailEnd/>
          </a:ln>
        </p:spPr>
      </p:pic>
      <p:sp>
        <p:nvSpPr>
          <p:cNvPr id="10" name="Oval Callout 9"/>
          <p:cNvSpPr>
            <a:spLocks noChangeArrowheads="1"/>
          </p:cNvSpPr>
          <p:nvPr/>
        </p:nvSpPr>
        <p:spPr bwMode="auto">
          <a:xfrm>
            <a:off x="179512" y="1124744"/>
            <a:ext cx="1943100" cy="649287"/>
          </a:xfrm>
          <a:prstGeom prst="wedgeEllipseCallout">
            <a:avLst>
              <a:gd name="adj1" fmla="val 40889"/>
              <a:gd name="adj2" fmla="val 111889"/>
            </a:avLst>
          </a:prstGeom>
          <a:solidFill>
            <a:srgbClr val="0F4C73"/>
          </a:solidFill>
          <a:ln w="9525">
            <a:solidFill>
              <a:schemeClr val="folHlink"/>
            </a:solidFill>
            <a:miter lim="800000"/>
            <a:headEnd/>
            <a:tailEnd/>
          </a:ln>
          <a:effectLst>
            <a:outerShdw dist="23000" dir="5400000" rotWithShape="0">
              <a:srgbClr val="808080">
                <a:alpha val="34998"/>
              </a:srgbClr>
            </a:outerShdw>
          </a:effectLst>
        </p:spPr>
        <p:txBody>
          <a:bodyPr>
            <a:spAutoFit/>
          </a:bodyPr>
          <a:lstStyle/>
          <a:p>
            <a:pPr algn="l" defTabSz="457200" eaLnBrk="1" hangingPunct="1">
              <a:defRPr/>
            </a:pPr>
            <a:r>
              <a:rPr lang="en-US" sz="1200" b="1" dirty="0">
                <a:solidFill>
                  <a:schemeClr val="bg1"/>
                </a:solidFill>
                <a:latin typeface="Comic Sans MS" pitchFamily="66" charset="0"/>
                <a:ea typeface="ＭＳ Ｐゴシック" pitchFamily="34" charset="-128"/>
              </a:rPr>
              <a:t>A man is as old as his arteries</a:t>
            </a:r>
          </a:p>
        </p:txBody>
      </p:sp>
      <p:sp>
        <p:nvSpPr>
          <p:cNvPr id="2" name="TextBox 1"/>
          <p:cNvSpPr txBox="1"/>
          <p:nvPr/>
        </p:nvSpPr>
        <p:spPr>
          <a:xfrm>
            <a:off x="181594" y="6004328"/>
            <a:ext cx="5839484" cy="523220"/>
          </a:xfrm>
          <a:prstGeom prst="rect">
            <a:avLst/>
          </a:prstGeom>
          <a:noFill/>
        </p:spPr>
        <p:txBody>
          <a:bodyPr wrap="none" rtlCol="0">
            <a:spAutoFit/>
          </a:bodyPr>
          <a:lstStyle/>
          <a:p>
            <a:r>
              <a:rPr lang="en-US" sz="2800" b="1" dirty="0"/>
              <a:t>EVA syndrome – Early Vascular Aging</a:t>
            </a:r>
            <a:endParaRPr lang="el-GR" sz="2800" b="1" dirty="0"/>
          </a:p>
        </p:txBody>
      </p:sp>
    </p:spTree>
    <p:extLst>
      <p:ext uri="{BB962C8B-B14F-4D97-AF65-F5344CB8AC3E}">
        <p14:creationId xmlns:p14="http://schemas.microsoft.com/office/powerpoint/2010/main" val="40669931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8940"/>
            <a:ext cx="7772400" cy="1470025"/>
          </a:xfrm>
        </p:spPr>
        <p:txBody>
          <a:bodyPr>
            <a:normAutofit/>
          </a:bodyPr>
          <a:lstStyle/>
          <a:p>
            <a:r>
              <a:rPr lang="en-US" sz="2800" b="1" dirty="0">
                <a:solidFill>
                  <a:schemeClr val="tx1"/>
                </a:solidFill>
              </a:rPr>
              <a:t>Εκτίμηση Κινδύνου </a:t>
            </a:r>
            <a:r>
              <a:rPr lang="en-US" sz="2800" b="1" dirty="0" err="1">
                <a:solidFill>
                  <a:schemeClr val="tx1"/>
                </a:solidFill>
              </a:rPr>
              <a:t>Κ</a:t>
            </a:r>
            <a:r>
              <a:rPr lang="en-US" sz="2800" b="1" dirty="0">
                <a:solidFill>
                  <a:schemeClr val="tx1"/>
                </a:solidFill>
              </a:rPr>
              <a:t>α</a:t>
            </a:r>
            <a:r>
              <a:rPr lang="en-US" sz="2800" b="1" dirty="0" err="1">
                <a:solidFill>
                  <a:schemeClr val="tx1"/>
                </a:solidFill>
              </a:rPr>
              <a:t>ρδι</a:t>
            </a:r>
            <a:r>
              <a:rPr lang="en-US" sz="2800" b="1" dirty="0">
                <a:solidFill>
                  <a:schemeClr val="tx1"/>
                </a:solidFill>
              </a:rPr>
              <a:t>αγγεια</a:t>
            </a:r>
            <a:r>
              <a:rPr lang="en-US" sz="2800" b="1" dirty="0" err="1">
                <a:solidFill>
                  <a:schemeClr val="tx1"/>
                </a:solidFill>
              </a:rPr>
              <a:t>κών</a:t>
            </a:r>
            <a:r>
              <a:rPr lang="en-US" sz="2800" b="1" dirty="0">
                <a:solidFill>
                  <a:schemeClr val="tx1"/>
                </a:solidFill>
              </a:rPr>
              <a:t> </a:t>
            </a:r>
            <a:r>
              <a:rPr lang="en-US" sz="2800" b="1" dirty="0" err="1">
                <a:solidFill>
                  <a:schemeClr val="tx1"/>
                </a:solidFill>
              </a:rPr>
              <a:t>Νοσημάτων</a:t>
            </a:r>
            <a:endParaRPr lang="en-US" sz="2800" dirty="0"/>
          </a:p>
        </p:txBody>
      </p:sp>
      <p:sp>
        <p:nvSpPr>
          <p:cNvPr id="4" name="Subtitle 3"/>
          <p:cNvSpPr>
            <a:spLocks noGrp="1"/>
          </p:cNvSpPr>
          <p:nvPr>
            <p:ph type="subTitle" idx="1"/>
          </p:nvPr>
        </p:nvSpPr>
        <p:spPr/>
        <p:txBody>
          <a:bodyPr/>
          <a:lstStyle/>
          <a:p>
            <a:endParaRPr lang="en-US"/>
          </a:p>
        </p:txBody>
      </p:sp>
      <p:sp>
        <p:nvSpPr>
          <p:cNvPr id="5" name="Subtitle 2"/>
          <p:cNvSpPr txBox="1">
            <a:spLocks/>
          </p:cNvSpPr>
          <p:nvPr/>
        </p:nvSpPr>
        <p:spPr>
          <a:xfrm>
            <a:off x="774700" y="1249145"/>
            <a:ext cx="7585038" cy="5608855"/>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gn="l">
              <a:buFont typeface="Arial"/>
              <a:buChar char="•"/>
            </a:pPr>
            <a:r>
              <a:rPr lang="en-US" sz="1700" dirty="0" err="1">
                <a:solidFill>
                  <a:srgbClr val="000000"/>
                </a:solidFill>
              </a:rPr>
              <a:t>Κ</a:t>
            </a:r>
            <a:r>
              <a:rPr lang="en-US" sz="1700" dirty="0">
                <a:solidFill>
                  <a:srgbClr val="000000"/>
                </a:solidFill>
              </a:rPr>
              <a:t>αρδιαγγειακά νοσήμα</a:t>
            </a:r>
            <a:r>
              <a:rPr lang="en-US" sz="1700" dirty="0" err="1">
                <a:solidFill>
                  <a:srgbClr val="000000"/>
                </a:solidFill>
              </a:rPr>
              <a:t>τ</a:t>
            </a:r>
            <a:r>
              <a:rPr lang="en-US" sz="1700" dirty="0">
                <a:solidFill>
                  <a:srgbClr val="000000"/>
                </a:solidFill>
              </a:rPr>
              <a:t>α: </a:t>
            </a:r>
            <a:r>
              <a:rPr lang="en-US" sz="1700" dirty="0" err="1">
                <a:solidFill>
                  <a:srgbClr val="000000"/>
                </a:solidFill>
              </a:rPr>
              <a:t>ορισμός</a:t>
            </a:r>
            <a:r>
              <a:rPr lang="en-US" sz="1700" dirty="0">
                <a:solidFill>
                  <a:srgbClr val="000000"/>
                </a:solidFill>
              </a:rPr>
              <a:t> </a:t>
            </a:r>
          </a:p>
          <a:p>
            <a:pPr marL="457200" indent="-457200" algn="l">
              <a:buFont typeface="Arial"/>
              <a:buChar char="•"/>
            </a:pPr>
            <a:r>
              <a:rPr lang="en-US" sz="1700" dirty="0">
                <a:solidFill>
                  <a:srgbClr val="000000"/>
                </a:solidFill>
              </a:rPr>
              <a:t>Eπ</a:t>
            </a:r>
            <a:r>
              <a:rPr lang="en-US" sz="1700" dirty="0" err="1">
                <a:solidFill>
                  <a:srgbClr val="000000"/>
                </a:solidFill>
              </a:rPr>
              <a:t>ιδημιολογικά</a:t>
            </a:r>
            <a:r>
              <a:rPr lang="en-US" sz="1700" dirty="0">
                <a:solidFill>
                  <a:srgbClr val="000000"/>
                </a:solidFill>
              </a:rPr>
              <a:t> </a:t>
            </a:r>
            <a:r>
              <a:rPr lang="en-US" sz="1700" dirty="0" err="1">
                <a:solidFill>
                  <a:srgbClr val="000000"/>
                </a:solidFill>
              </a:rPr>
              <a:t>κ</a:t>
            </a:r>
            <a:r>
              <a:rPr lang="en-US" sz="1700" dirty="0">
                <a:solidFill>
                  <a:srgbClr val="000000"/>
                </a:solidFill>
              </a:rPr>
              <a:t>α</a:t>
            </a:r>
            <a:r>
              <a:rPr lang="en-US" sz="1700" dirty="0" err="1">
                <a:solidFill>
                  <a:srgbClr val="000000"/>
                </a:solidFill>
              </a:rPr>
              <a:t>ι</a:t>
            </a:r>
            <a:r>
              <a:rPr lang="en-US" sz="1700" dirty="0">
                <a:solidFill>
                  <a:srgbClr val="000000"/>
                </a:solidFill>
              </a:rPr>
              <a:t> </a:t>
            </a:r>
            <a:r>
              <a:rPr lang="en-US" sz="1700" dirty="0" err="1">
                <a:solidFill>
                  <a:srgbClr val="000000"/>
                </a:solidFill>
              </a:rPr>
              <a:t>οικονομικά</a:t>
            </a:r>
            <a:r>
              <a:rPr lang="en-US" sz="1700" dirty="0">
                <a:solidFill>
                  <a:srgbClr val="000000"/>
                </a:solidFill>
              </a:rPr>
              <a:t> </a:t>
            </a:r>
            <a:r>
              <a:rPr lang="en-US" sz="1700" dirty="0" err="1">
                <a:solidFill>
                  <a:srgbClr val="000000"/>
                </a:solidFill>
              </a:rPr>
              <a:t>δεδομέν</a:t>
            </a:r>
            <a:r>
              <a:rPr lang="en-US" sz="1700" dirty="0">
                <a:solidFill>
                  <a:srgbClr val="000000"/>
                </a:solidFill>
              </a:rPr>
              <a:t>α</a:t>
            </a:r>
          </a:p>
          <a:p>
            <a:pPr marL="457200" indent="-457200" algn="l">
              <a:buFont typeface="Arial"/>
              <a:buChar char="•"/>
            </a:pPr>
            <a:r>
              <a:rPr lang="en-US" sz="1700" dirty="0" err="1">
                <a:solidFill>
                  <a:srgbClr val="000000"/>
                </a:solidFill>
              </a:rPr>
              <a:t>Κ</a:t>
            </a:r>
            <a:r>
              <a:rPr lang="en-US" sz="1700" dirty="0">
                <a:solidFill>
                  <a:srgbClr val="000000"/>
                </a:solidFill>
              </a:rPr>
              <a:t>αρδιαγγεια</a:t>
            </a:r>
            <a:r>
              <a:rPr lang="en-US" sz="1700" dirty="0" err="1">
                <a:solidFill>
                  <a:srgbClr val="000000"/>
                </a:solidFill>
              </a:rPr>
              <a:t>κός</a:t>
            </a:r>
            <a:r>
              <a:rPr lang="en-US" sz="1700" dirty="0">
                <a:solidFill>
                  <a:srgbClr val="000000"/>
                </a:solidFill>
              </a:rPr>
              <a:t> </a:t>
            </a:r>
            <a:r>
              <a:rPr lang="en-US" sz="1700" dirty="0" err="1">
                <a:solidFill>
                  <a:srgbClr val="000000"/>
                </a:solidFill>
              </a:rPr>
              <a:t>κίνδυνος</a:t>
            </a:r>
            <a:r>
              <a:rPr lang="en-US" sz="1700" dirty="0">
                <a:solidFill>
                  <a:srgbClr val="000000"/>
                </a:solidFill>
              </a:rPr>
              <a:t> (</a:t>
            </a:r>
            <a:r>
              <a:rPr lang="en-US" sz="1700" dirty="0" err="1">
                <a:solidFill>
                  <a:srgbClr val="000000"/>
                </a:solidFill>
              </a:rPr>
              <a:t>έννοιες</a:t>
            </a:r>
            <a:r>
              <a:rPr lang="en-US" sz="1700" dirty="0">
                <a:solidFill>
                  <a:srgbClr val="000000"/>
                </a:solidFill>
              </a:rPr>
              <a:t>: απ</a:t>
            </a:r>
            <a:r>
              <a:rPr lang="en-US" sz="1700" dirty="0" err="1">
                <a:solidFill>
                  <a:srgbClr val="000000"/>
                </a:solidFill>
              </a:rPr>
              <a:t>όλυτος</a:t>
            </a:r>
            <a:r>
              <a:rPr lang="en-US" sz="1700" dirty="0">
                <a:solidFill>
                  <a:srgbClr val="000000"/>
                </a:solidFill>
              </a:rPr>
              <a:t> </a:t>
            </a:r>
            <a:r>
              <a:rPr lang="en-US" sz="1700" dirty="0" err="1">
                <a:solidFill>
                  <a:srgbClr val="000000"/>
                </a:solidFill>
              </a:rPr>
              <a:t>κ</a:t>
            </a:r>
            <a:r>
              <a:rPr lang="en-US" sz="1700" dirty="0">
                <a:solidFill>
                  <a:srgbClr val="000000"/>
                </a:solidFill>
              </a:rPr>
              <a:t>α</a:t>
            </a:r>
            <a:r>
              <a:rPr lang="en-US" sz="1700" dirty="0" err="1">
                <a:solidFill>
                  <a:srgbClr val="000000"/>
                </a:solidFill>
              </a:rPr>
              <a:t>ι</a:t>
            </a:r>
            <a:r>
              <a:rPr lang="en-US" sz="1700" dirty="0">
                <a:solidFill>
                  <a:srgbClr val="000000"/>
                </a:solidFill>
              </a:rPr>
              <a:t> </a:t>
            </a:r>
            <a:r>
              <a:rPr lang="en-US" sz="1700" dirty="0" err="1">
                <a:solidFill>
                  <a:srgbClr val="000000"/>
                </a:solidFill>
              </a:rPr>
              <a:t>σχετικός</a:t>
            </a:r>
            <a:r>
              <a:rPr lang="el-GR" sz="1700" dirty="0">
                <a:solidFill>
                  <a:srgbClr val="000000"/>
                </a:solidFill>
              </a:rPr>
              <a:t>)</a:t>
            </a:r>
            <a:endParaRPr lang="en-US" sz="1700" dirty="0">
              <a:solidFill>
                <a:srgbClr val="000000"/>
              </a:solidFill>
            </a:endParaRPr>
          </a:p>
          <a:p>
            <a:pPr marL="457200" indent="-457200" algn="l">
              <a:buFont typeface="Arial"/>
              <a:buChar char="•"/>
            </a:pPr>
            <a:r>
              <a:rPr lang="en-US" sz="1700" dirty="0" err="1">
                <a:solidFill>
                  <a:srgbClr val="000000"/>
                </a:solidFill>
              </a:rPr>
              <a:t>Κλ</a:t>
            </a:r>
            <a:r>
              <a:rPr lang="en-US" sz="1700" dirty="0">
                <a:solidFill>
                  <a:srgbClr val="000000"/>
                </a:solidFill>
              </a:rPr>
              <a:t>α</a:t>
            </a:r>
            <a:r>
              <a:rPr lang="en-US" sz="1700" dirty="0" err="1">
                <a:solidFill>
                  <a:srgbClr val="000000"/>
                </a:solidFill>
              </a:rPr>
              <a:t>σικοί</a:t>
            </a:r>
            <a:r>
              <a:rPr lang="en-US" sz="1700" dirty="0">
                <a:solidFill>
                  <a:srgbClr val="000000"/>
                </a:solidFill>
              </a:rPr>
              <a:t> </a:t>
            </a:r>
            <a:r>
              <a:rPr lang="en-US" sz="1700" dirty="0" err="1">
                <a:solidFill>
                  <a:srgbClr val="000000"/>
                </a:solidFill>
              </a:rPr>
              <a:t>κ</a:t>
            </a:r>
            <a:r>
              <a:rPr lang="en-US" sz="1700" dirty="0">
                <a:solidFill>
                  <a:srgbClr val="000000"/>
                </a:solidFill>
              </a:rPr>
              <a:t>α</a:t>
            </a:r>
            <a:r>
              <a:rPr lang="en-US" sz="1700" dirty="0" err="1">
                <a:solidFill>
                  <a:srgbClr val="000000"/>
                </a:solidFill>
              </a:rPr>
              <a:t>ι</a:t>
            </a:r>
            <a:r>
              <a:rPr lang="en-US" sz="1700" dirty="0">
                <a:solidFill>
                  <a:srgbClr val="000000"/>
                </a:solidFill>
              </a:rPr>
              <a:t> </a:t>
            </a:r>
            <a:r>
              <a:rPr lang="en-US" sz="1700" dirty="0" err="1">
                <a:solidFill>
                  <a:srgbClr val="000000"/>
                </a:solidFill>
              </a:rPr>
              <a:t>νεότεροι</a:t>
            </a:r>
            <a:r>
              <a:rPr lang="en-US" sz="1700" dirty="0">
                <a:solidFill>
                  <a:srgbClr val="000000"/>
                </a:solidFill>
              </a:rPr>
              <a:t> παράγοντες </a:t>
            </a:r>
            <a:r>
              <a:rPr lang="en-US" sz="1700" dirty="0" err="1">
                <a:solidFill>
                  <a:srgbClr val="000000"/>
                </a:solidFill>
              </a:rPr>
              <a:t>κ</a:t>
            </a:r>
            <a:r>
              <a:rPr lang="en-US" sz="1700" dirty="0">
                <a:solidFill>
                  <a:srgbClr val="000000"/>
                </a:solidFill>
              </a:rPr>
              <a:t>αρδιαγγειακού κιν</a:t>
            </a:r>
            <a:r>
              <a:rPr lang="el-GR" sz="1700" dirty="0">
                <a:solidFill>
                  <a:srgbClr val="000000"/>
                </a:solidFill>
              </a:rPr>
              <a:t>δ</a:t>
            </a:r>
            <a:r>
              <a:rPr lang="en-US" sz="1700" dirty="0" err="1">
                <a:solidFill>
                  <a:srgbClr val="000000"/>
                </a:solidFill>
              </a:rPr>
              <a:t>ύνου</a:t>
            </a:r>
            <a:r>
              <a:rPr lang="el-GR" sz="1700" dirty="0">
                <a:solidFill>
                  <a:srgbClr val="000000"/>
                </a:solidFill>
              </a:rPr>
              <a:t> – μεταβολικό σύνδρομο</a:t>
            </a:r>
            <a:endParaRPr lang="en-US" sz="1700" dirty="0">
              <a:solidFill>
                <a:srgbClr val="000000"/>
              </a:solidFill>
            </a:endParaRPr>
          </a:p>
          <a:p>
            <a:pPr marL="457200" indent="-457200" algn="l">
              <a:buFont typeface="Arial"/>
              <a:buChar char="•"/>
            </a:pPr>
            <a:r>
              <a:rPr lang="en-US" sz="1700" dirty="0">
                <a:solidFill>
                  <a:srgbClr val="000000"/>
                </a:solidFill>
              </a:rPr>
              <a:t>Kαρδιαγγεια</a:t>
            </a:r>
            <a:r>
              <a:rPr lang="en-US" sz="1700" dirty="0" err="1">
                <a:solidFill>
                  <a:srgbClr val="000000"/>
                </a:solidFill>
              </a:rPr>
              <a:t>κ</a:t>
            </a:r>
            <a:r>
              <a:rPr lang="el-GR" sz="1700" dirty="0">
                <a:solidFill>
                  <a:srgbClr val="000000"/>
                </a:solidFill>
              </a:rPr>
              <a:t>ός</a:t>
            </a:r>
            <a:r>
              <a:rPr lang="en-US" sz="1700" dirty="0">
                <a:solidFill>
                  <a:srgbClr val="000000"/>
                </a:solidFill>
              </a:rPr>
              <a:t> </a:t>
            </a:r>
            <a:r>
              <a:rPr lang="en-US" sz="1700" dirty="0" err="1">
                <a:solidFill>
                  <a:srgbClr val="000000"/>
                </a:solidFill>
              </a:rPr>
              <a:t>κ</a:t>
            </a:r>
            <a:r>
              <a:rPr lang="el-GR" sz="1700" dirty="0">
                <a:solidFill>
                  <a:srgbClr val="000000"/>
                </a:solidFill>
              </a:rPr>
              <a:t>ί</a:t>
            </a:r>
            <a:r>
              <a:rPr lang="en-US" sz="1700" dirty="0" err="1">
                <a:solidFill>
                  <a:srgbClr val="000000"/>
                </a:solidFill>
              </a:rPr>
              <a:t>νδ</a:t>
            </a:r>
            <a:r>
              <a:rPr lang="el-GR" sz="1700" dirty="0">
                <a:solidFill>
                  <a:srgbClr val="000000"/>
                </a:solidFill>
              </a:rPr>
              <a:t>υ</a:t>
            </a:r>
            <a:r>
              <a:rPr lang="en-US" sz="1700" dirty="0" err="1">
                <a:solidFill>
                  <a:srgbClr val="000000"/>
                </a:solidFill>
              </a:rPr>
              <a:t>νο</a:t>
            </a:r>
            <a:r>
              <a:rPr lang="el-GR" sz="1700" dirty="0">
                <a:solidFill>
                  <a:srgbClr val="000000"/>
                </a:solidFill>
              </a:rPr>
              <a:t>ς</a:t>
            </a:r>
            <a:r>
              <a:rPr lang="en-US" sz="1700" dirty="0">
                <a:solidFill>
                  <a:srgbClr val="000000"/>
                </a:solidFill>
              </a:rPr>
              <a:t>: π</a:t>
            </a:r>
            <a:r>
              <a:rPr lang="en-US" sz="1700" dirty="0" err="1">
                <a:solidFill>
                  <a:srgbClr val="000000"/>
                </a:solidFill>
              </a:rPr>
              <a:t>ρωτογενής</a:t>
            </a:r>
            <a:r>
              <a:rPr lang="en-US" sz="1700" dirty="0">
                <a:solidFill>
                  <a:srgbClr val="000000"/>
                </a:solidFill>
              </a:rPr>
              <a:t>, </a:t>
            </a:r>
            <a:r>
              <a:rPr lang="en-US" sz="1700" dirty="0" err="1">
                <a:solidFill>
                  <a:srgbClr val="000000"/>
                </a:solidFill>
              </a:rPr>
              <a:t>δευτερογενής</a:t>
            </a:r>
            <a:r>
              <a:rPr lang="en-US" sz="1700" dirty="0">
                <a:solidFill>
                  <a:srgbClr val="000000"/>
                </a:solidFill>
              </a:rPr>
              <a:t>, </a:t>
            </a:r>
            <a:r>
              <a:rPr lang="en-US" sz="1700" dirty="0" err="1">
                <a:solidFill>
                  <a:srgbClr val="000000"/>
                </a:solidFill>
              </a:rPr>
              <a:t>τριτογενής</a:t>
            </a:r>
            <a:r>
              <a:rPr lang="en-US" sz="1700" dirty="0">
                <a:solidFill>
                  <a:srgbClr val="000000"/>
                </a:solidFill>
              </a:rPr>
              <a:t> πρόληψη</a:t>
            </a:r>
          </a:p>
          <a:p>
            <a:pPr marL="457200" indent="-457200" algn="l">
              <a:buFont typeface="Arial"/>
              <a:buChar char="•"/>
            </a:pPr>
            <a:r>
              <a:rPr lang="en-US" sz="1700" dirty="0">
                <a:solidFill>
                  <a:srgbClr val="000000"/>
                </a:solidFill>
              </a:rPr>
              <a:t>Μοντέλα </a:t>
            </a:r>
            <a:r>
              <a:rPr lang="en-US" sz="1700" dirty="0" err="1">
                <a:solidFill>
                  <a:srgbClr val="000000"/>
                </a:solidFill>
              </a:rPr>
              <a:t>εκτίμησης</a:t>
            </a:r>
            <a:r>
              <a:rPr lang="en-US" sz="1700" dirty="0">
                <a:solidFill>
                  <a:srgbClr val="000000"/>
                </a:solidFill>
              </a:rPr>
              <a:t> του </a:t>
            </a:r>
            <a:r>
              <a:rPr lang="en-US" sz="1700" dirty="0" err="1">
                <a:solidFill>
                  <a:srgbClr val="000000"/>
                </a:solidFill>
              </a:rPr>
              <a:t>κ</a:t>
            </a:r>
            <a:r>
              <a:rPr lang="en-US" sz="1700" dirty="0">
                <a:solidFill>
                  <a:srgbClr val="000000"/>
                </a:solidFill>
              </a:rPr>
              <a:t>αρδιαγγειακού κινδύνου στο γενικό πληθυσμό</a:t>
            </a:r>
            <a:endParaRPr lang="el-GR" sz="1700" dirty="0">
              <a:solidFill>
                <a:srgbClr val="000000"/>
              </a:solidFill>
            </a:endParaRPr>
          </a:p>
          <a:p>
            <a:pPr marL="457200" indent="-457200" algn="l">
              <a:buFont typeface="Arial"/>
              <a:buChar char="•"/>
            </a:pPr>
            <a:r>
              <a:rPr lang="el-GR" sz="1700" dirty="0">
                <a:solidFill>
                  <a:srgbClr val="000000"/>
                </a:solidFill>
              </a:rPr>
              <a:t>Μοντέλα εκτίμησης κ</a:t>
            </a:r>
            <a:r>
              <a:rPr lang="en-US" sz="1700" dirty="0">
                <a:solidFill>
                  <a:srgbClr val="000000"/>
                </a:solidFill>
              </a:rPr>
              <a:t>αρδιαγγεια</a:t>
            </a:r>
            <a:r>
              <a:rPr lang="en-US" sz="1700" dirty="0" err="1">
                <a:solidFill>
                  <a:srgbClr val="000000"/>
                </a:solidFill>
              </a:rPr>
              <a:t>κ</a:t>
            </a:r>
            <a:r>
              <a:rPr lang="el-GR" sz="1700" dirty="0">
                <a:solidFill>
                  <a:srgbClr val="000000"/>
                </a:solidFill>
              </a:rPr>
              <a:t>ού</a:t>
            </a:r>
            <a:r>
              <a:rPr lang="en-US" sz="1700" dirty="0">
                <a:solidFill>
                  <a:srgbClr val="000000"/>
                </a:solidFill>
              </a:rPr>
              <a:t> </a:t>
            </a:r>
            <a:r>
              <a:rPr lang="en-US" sz="1700" dirty="0" err="1">
                <a:solidFill>
                  <a:srgbClr val="000000"/>
                </a:solidFill>
              </a:rPr>
              <a:t>κ</a:t>
            </a:r>
            <a:r>
              <a:rPr lang="el-GR" sz="1700" dirty="0">
                <a:solidFill>
                  <a:srgbClr val="000000"/>
                </a:solidFill>
              </a:rPr>
              <a:t>ι</a:t>
            </a:r>
            <a:r>
              <a:rPr lang="en-US" sz="1700" dirty="0" err="1">
                <a:solidFill>
                  <a:srgbClr val="000000"/>
                </a:solidFill>
              </a:rPr>
              <a:t>νδ</a:t>
            </a:r>
            <a:r>
              <a:rPr lang="el-GR" sz="1700" dirty="0">
                <a:solidFill>
                  <a:srgbClr val="000000"/>
                </a:solidFill>
              </a:rPr>
              <a:t>ύ</a:t>
            </a:r>
            <a:r>
              <a:rPr lang="en-US" sz="1700" dirty="0" err="1">
                <a:solidFill>
                  <a:srgbClr val="000000"/>
                </a:solidFill>
              </a:rPr>
              <a:t>νο</a:t>
            </a:r>
            <a:r>
              <a:rPr lang="el-GR" sz="1700" dirty="0">
                <a:solidFill>
                  <a:srgbClr val="000000"/>
                </a:solidFill>
              </a:rPr>
              <a:t>υ</a:t>
            </a:r>
            <a:r>
              <a:rPr lang="en-US" sz="1700" dirty="0">
                <a:solidFill>
                  <a:srgbClr val="000000"/>
                </a:solidFill>
              </a:rPr>
              <a:t> για αγγειακό εγκεφαλικό &amp; έμφραγμα του μυοκαρδίου</a:t>
            </a:r>
          </a:p>
          <a:p>
            <a:pPr marL="457200" indent="-457200" algn="l">
              <a:buFont typeface="Arial"/>
              <a:buChar char="•"/>
            </a:pPr>
            <a:r>
              <a:rPr lang="en-US" sz="1700" dirty="0" err="1">
                <a:solidFill>
                  <a:srgbClr val="000000"/>
                </a:solidFill>
              </a:rPr>
              <a:t>Μοντέλ</a:t>
            </a:r>
            <a:r>
              <a:rPr lang="en-US" sz="1700" dirty="0">
                <a:solidFill>
                  <a:srgbClr val="000000"/>
                </a:solidFill>
              </a:rPr>
              <a:t>α </a:t>
            </a:r>
            <a:r>
              <a:rPr lang="en-US" sz="1700" dirty="0" err="1">
                <a:solidFill>
                  <a:srgbClr val="000000"/>
                </a:solidFill>
              </a:rPr>
              <a:t>εκτίμησης</a:t>
            </a:r>
            <a:r>
              <a:rPr lang="en-US" sz="1700" dirty="0">
                <a:solidFill>
                  <a:srgbClr val="000000"/>
                </a:solidFill>
              </a:rPr>
              <a:t> του </a:t>
            </a:r>
            <a:r>
              <a:rPr lang="en-US" sz="1700" dirty="0" err="1">
                <a:solidFill>
                  <a:srgbClr val="000000"/>
                </a:solidFill>
              </a:rPr>
              <a:t>κ</a:t>
            </a:r>
            <a:r>
              <a:rPr lang="en-US" sz="1700" dirty="0">
                <a:solidFill>
                  <a:srgbClr val="000000"/>
                </a:solidFill>
              </a:rPr>
              <a:t>αρδιαγγειακού κινδύνου σε </a:t>
            </a:r>
            <a:r>
              <a:rPr lang="en-US" sz="1700" dirty="0" err="1">
                <a:solidFill>
                  <a:srgbClr val="000000"/>
                </a:solidFill>
              </a:rPr>
              <a:t>ειδικούς</a:t>
            </a:r>
            <a:r>
              <a:rPr lang="en-US" sz="1700" dirty="0">
                <a:solidFill>
                  <a:srgbClr val="000000"/>
                </a:solidFill>
              </a:rPr>
              <a:t>  π</a:t>
            </a:r>
            <a:r>
              <a:rPr lang="en-US" sz="1700" dirty="0" err="1">
                <a:solidFill>
                  <a:srgbClr val="000000"/>
                </a:solidFill>
              </a:rPr>
              <a:t>ληθυσμούς</a:t>
            </a:r>
            <a:r>
              <a:rPr lang="en-US" sz="1700" dirty="0">
                <a:solidFill>
                  <a:srgbClr val="000000"/>
                </a:solidFill>
              </a:rPr>
              <a:t> </a:t>
            </a:r>
            <a:r>
              <a:rPr lang="en-US" sz="1700" dirty="0" err="1">
                <a:solidFill>
                  <a:srgbClr val="000000"/>
                </a:solidFill>
              </a:rPr>
              <a:t>κ</a:t>
            </a:r>
            <a:r>
              <a:rPr lang="en-US" sz="1700" dirty="0">
                <a:solidFill>
                  <a:srgbClr val="000000"/>
                </a:solidFill>
              </a:rPr>
              <a:t>α</a:t>
            </a:r>
            <a:r>
              <a:rPr lang="en-US" sz="1700" dirty="0" err="1">
                <a:solidFill>
                  <a:srgbClr val="000000"/>
                </a:solidFill>
              </a:rPr>
              <a:t>ι</a:t>
            </a:r>
            <a:r>
              <a:rPr lang="en-US" sz="1700" dirty="0">
                <a:solidFill>
                  <a:srgbClr val="000000"/>
                </a:solidFill>
              </a:rPr>
              <a:t> π</a:t>
            </a:r>
            <a:r>
              <a:rPr lang="en-US" sz="1700" dirty="0" err="1">
                <a:solidFill>
                  <a:srgbClr val="000000"/>
                </a:solidFill>
              </a:rPr>
              <a:t>άσχοντες</a:t>
            </a:r>
            <a:r>
              <a:rPr lang="en-US" sz="1700" dirty="0">
                <a:solidFill>
                  <a:srgbClr val="000000"/>
                </a:solidFill>
              </a:rPr>
              <a:t> απ</a:t>
            </a:r>
            <a:r>
              <a:rPr lang="en-US" sz="1700" dirty="0" err="1">
                <a:solidFill>
                  <a:srgbClr val="000000"/>
                </a:solidFill>
              </a:rPr>
              <a:t>ό</a:t>
            </a:r>
            <a:r>
              <a:rPr lang="en-US" sz="1700" dirty="0">
                <a:solidFill>
                  <a:srgbClr val="000000"/>
                </a:solidFill>
              </a:rPr>
              <a:t>: </a:t>
            </a:r>
            <a:r>
              <a:rPr lang="en-US" sz="1700" dirty="0" err="1">
                <a:solidFill>
                  <a:srgbClr val="000000"/>
                </a:solidFill>
              </a:rPr>
              <a:t>υ</a:t>
            </a:r>
            <a:r>
              <a:rPr lang="en-US" sz="1700" dirty="0">
                <a:solidFill>
                  <a:srgbClr val="000000"/>
                </a:solidFill>
              </a:rPr>
              <a:t>πέρταση, </a:t>
            </a:r>
            <a:r>
              <a:rPr lang="en-US" sz="1700" dirty="0" err="1">
                <a:solidFill>
                  <a:srgbClr val="000000"/>
                </a:solidFill>
              </a:rPr>
              <a:t>υ</a:t>
            </a:r>
            <a:r>
              <a:rPr lang="en-US" sz="1700" dirty="0">
                <a:solidFill>
                  <a:srgbClr val="000000"/>
                </a:solidFill>
              </a:rPr>
              <a:t>περλιπιδαιμία,  διαβήτη, μεταβολικό σύνδρομο, ρευματοειδή αρθρίτιδα, HIV </a:t>
            </a:r>
          </a:p>
          <a:p>
            <a:pPr marL="457200" indent="-457200" algn="l">
              <a:buFont typeface="Arial"/>
              <a:buChar char="•"/>
            </a:pPr>
            <a:r>
              <a:rPr lang="en-US" sz="1700" dirty="0" err="1">
                <a:solidFill>
                  <a:srgbClr val="000000"/>
                </a:solidFill>
              </a:rPr>
              <a:t>Η</a:t>
            </a:r>
            <a:r>
              <a:rPr lang="en-US" sz="1700" dirty="0">
                <a:solidFill>
                  <a:srgbClr val="000000"/>
                </a:solidFill>
              </a:rPr>
              <a:t> έννοια της αγγειακής ηλικία</a:t>
            </a:r>
            <a:r>
              <a:rPr lang="en-US" sz="1700" dirty="0" err="1">
                <a:solidFill>
                  <a:srgbClr val="000000"/>
                </a:solidFill>
              </a:rPr>
              <a:t>ς</a:t>
            </a:r>
            <a:r>
              <a:rPr lang="en-US" sz="1700" dirty="0">
                <a:solidFill>
                  <a:srgbClr val="000000"/>
                </a:solidFill>
              </a:rPr>
              <a:t> (EVA syndrome)</a:t>
            </a:r>
          </a:p>
          <a:p>
            <a:pPr marL="457200" indent="-457200" algn="l">
              <a:buFont typeface="Arial"/>
              <a:buChar char="•"/>
            </a:pPr>
            <a:r>
              <a:rPr lang="en-US" sz="1700" b="1" dirty="0" err="1">
                <a:solidFill>
                  <a:srgbClr val="000000"/>
                </a:solidFill>
              </a:rPr>
              <a:t>Χρήσεις</a:t>
            </a:r>
            <a:r>
              <a:rPr lang="en-US" sz="1700" b="1" dirty="0">
                <a:solidFill>
                  <a:srgbClr val="000000"/>
                </a:solidFill>
              </a:rPr>
              <a:t> των νεότερων αγγειακών </a:t>
            </a:r>
            <a:r>
              <a:rPr lang="en-US" sz="1700" b="1" dirty="0" err="1">
                <a:solidFill>
                  <a:srgbClr val="000000"/>
                </a:solidFill>
              </a:rPr>
              <a:t>κ</a:t>
            </a:r>
            <a:r>
              <a:rPr lang="en-US" sz="1700" b="1" dirty="0">
                <a:solidFill>
                  <a:srgbClr val="000000"/>
                </a:solidFill>
              </a:rPr>
              <a:t>α</a:t>
            </a:r>
            <a:r>
              <a:rPr lang="en-US" sz="1700" b="1" dirty="0" err="1">
                <a:solidFill>
                  <a:srgbClr val="000000"/>
                </a:solidFill>
              </a:rPr>
              <a:t>ι</a:t>
            </a:r>
            <a:r>
              <a:rPr lang="en-US" sz="1700" b="1" dirty="0">
                <a:solidFill>
                  <a:srgbClr val="000000"/>
                </a:solidFill>
              </a:rPr>
              <a:t> β</a:t>
            </a:r>
            <a:r>
              <a:rPr lang="en-US" sz="1700" b="1" dirty="0" err="1">
                <a:solidFill>
                  <a:srgbClr val="000000"/>
                </a:solidFill>
              </a:rPr>
              <a:t>ιοχημικών</a:t>
            </a:r>
            <a:r>
              <a:rPr lang="en-US" sz="1700" b="1" dirty="0">
                <a:solidFill>
                  <a:srgbClr val="000000"/>
                </a:solidFill>
              </a:rPr>
              <a:t> βιοδεικτών στην εκτίμηση του </a:t>
            </a:r>
            <a:r>
              <a:rPr lang="en-US" sz="1700" b="1" dirty="0" err="1">
                <a:solidFill>
                  <a:srgbClr val="000000"/>
                </a:solidFill>
              </a:rPr>
              <a:t>κ</a:t>
            </a:r>
            <a:r>
              <a:rPr lang="en-US" sz="1700" b="1" dirty="0">
                <a:solidFill>
                  <a:srgbClr val="000000"/>
                </a:solidFill>
              </a:rPr>
              <a:t>αρδιαγγειακού κινδύνου στην εξα</a:t>
            </a:r>
            <a:r>
              <a:rPr lang="en-US" sz="1700" b="1" dirty="0" err="1">
                <a:solidFill>
                  <a:srgbClr val="000000"/>
                </a:solidFill>
              </a:rPr>
              <a:t>τομί</a:t>
            </a:r>
            <a:r>
              <a:rPr lang="el-GR" sz="1700" b="1" dirty="0">
                <a:solidFill>
                  <a:srgbClr val="000000"/>
                </a:solidFill>
              </a:rPr>
              <a:t>κευση καρδιαγγειακού κινδύνου και τη  </a:t>
            </a:r>
            <a:r>
              <a:rPr lang="en-US" sz="1700" b="1" dirty="0" err="1">
                <a:solidFill>
                  <a:srgbClr val="000000"/>
                </a:solidFill>
              </a:rPr>
              <a:t>δημόσι</a:t>
            </a:r>
            <a:r>
              <a:rPr lang="en-US" sz="1700" b="1" dirty="0">
                <a:solidFill>
                  <a:srgbClr val="000000"/>
                </a:solidFill>
              </a:rPr>
              <a:t>α υγεία.</a:t>
            </a:r>
          </a:p>
        </p:txBody>
      </p:sp>
    </p:spTree>
    <p:extLst>
      <p:ext uri="{BB962C8B-B14F-4D97-AF65-F5344CB8AC3E}">
        <p14:creationId xmlns:p14="http://schemas.microsoft.com/office/powerpoint/2010/main" val="1190347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547813" y="1600200"/>
            <a:ext cx="6046787" cy="4525963"/>
          </a:xfrm>
          <a:noFill/>
          <a:ln/>
        </p:spPr>
      </p:pic>
      <p:sp>
        <p:nvSpPr>
          <p:cNvPr id="153606" name="Oval 6"/>
          <p:cNvSpPr>
            <a:spLocks noChangeArrowheads="1"/>
          </p:cNvSpPr>
          <p:nvPr/>
        </p:nvSpPr>
        <p:spPr bwMode="auto">
          <a:xfrm>
            <a:off x="3635375" y="3789363"/>
            <a:ext cx="1008063" cy="1079500"/>
          </a:xfrm>
          <a:prstGeom prst="ellipse">
            <a:avLst/>
          </a:prstGeom>
          <a:noFill/>
          <a:ln w="38100">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273958127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513" y="76994"/>
            <a:ext cx="5257800" cy="1519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a:stretch>
            <a:fillRect/>
          </a:stretch>
        </p:blipFill>
        <p:spPr>
          <a:xfrm>
            <a:off x="1943100" y="2239434"/>
            <a:ext cx="5257800" cy="4343400"/>
          </a:xfrm>
          <a:prstGeom prst="rect">
            <a:avLst/>
          </a:prstGeom>
        </p:spPr>
      </p:pic>
      <p:sp>
        <p:nvSpPr>
          <p:cNvPr id="3" name="TextBox 2"/>
          <p:cNvSpPr txBox="1"/>
          <p:nvPr/>
        </p:nvSpPr>
        <p:spPr>
          <a:xfrm>
            <a:off x="67748" y="1864267"/>
            <a:ext cx="9071714" cy="400110"/>
          </a:xfrm>
          <a:prstGeom prst="rect">
            <a:avLst/>
          </a:prstGeom>
          <a:noFill/>
        </p:spPr>
        <p:txBody>
          <a:bodyPr wrap="none" rtlCol="0">
            <a:spAutoFit/>
          </a:bodyPr>
          <a:lstStyle/>
          <a:p>
            <a:r>
              <a:rPr lang="el-GR" sz="2000" b="1" dirty="0">
                <a:solidFill>
                  <a:srgbClr val="FF0000"/>
                </a:solidFill>
              </a:rPr>
              <a:t>ΣΥΝΟΛΙΚΟΣ ΚΑΡΔΙΑΓΓΕΙΑΚΟΣ ΚΙΝΔΥΝΟΣ ΜΕ ΕΚΤΙΜΗΣΗ ΒΛΑΒΗΣ ΟΡΓΑΝΩΝ ΣΤΟΧΟΥ</a:t>
            </a:r>
            <a:endParaRPr lang="en-US" sz="2000" b="1" dirty="0">
              <a:solidFill>
                <a:srgbClr val="FF0000"/>
              </a:solidFill>
            </a:endParaRPr>
          </a:p>
        </p:txBody>
      </p:sp>
    </p:spTree>
    <p:extLst>
      <p:ext uri="{BB962C8B-B14F-4D97-AF65-F5344CB8AC3E}">
        <p14:creationId xmlns:p14="http://schemas.microsoft.com/office/powerpoint/2010/main" val="249408176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rcRect l="-10610" r="-10610"/>
          <a:stretch>
            <a:fillRect/>
          </a:stretch>
        </p:blipFill>
        <p:spPr>
          <a:xfrm>
            <a:off x="457200" y="1921933"/>
            <a:ext cx="8229600" cy="4525963"/>
          </a:xfrm>
        </p:spPr>
      </p:pic>
      <p:pic>
        <p:nvPicPr>
          <p:cNvPr id="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13" y="76994"/>
            <a:ext cx="5257800" cy="1519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805060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262"/>
            <a:ext cx="5257800" cy="1519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4276"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2528" y="1528500"/>
            <a:ext cx="8570047" cy="53660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Box 4"/>
          <p:cNvSpPr txBox="1"/>
          <p:nvPr/>
        </p:nvSpPr>
        <p:spPr>
          <a:xfrm>
            <a:off x="5712953" y="167902"/>
            <a:ext cx="3403496" cy="1323439"/>
          </a:xfrm>
          <a:prstGeom prst="rect">
            <a:avLst/>
          </a:prstGeom>
          <a:noFill/>
        </p:spPr>
        <p:txBody>
          <a:bodyPr wrap="none" rtlCol="0">
            <a:spAutoFit/>
          </a:bodyPr>
          <a:lstStyle/>
          <a:p>
            <a:pPr algn="ctr"/>
            <a:r>
              <a:rPr lang="el-GR" sz="2000" b="1" dirty="0"/>
              <a:t>ΚΑΡΔΙΑΓΓΕΙΑΚΟΣ ΚΙΝΔΥΝΟΣ &amp; </a:t>
            </a:r>
          </a:p>
          <a:p>
            <a:pPr algn="ctr"/>
            <a:r>
              <a:rPr lang="el-GR" sz="2000" b="1" dirty="0"/>
              <a:t>ΑΠΟΦΑΣΗ ΓΙΑ ΘΕΡΑΠΕΙΑ</a:t>
            </a:r>
          </a:p>
          <a:p>
            <a:pPr marL="342900" indent="-342900" algn="ctr">
              <a:buFontTx/>
              <a:buChar char="-"/>
            </a:pPr>
            <a:r>
              <a:rPr lang="el-GR" sz="2000" b="1" dirty="0"/>
              <a:t>Ο ΡΟΛΟΣ ΤΗΣ ΒΛΑΒΗΣ</a:t>
            </a:r>
          </a:p>
          <a:p>
            <a:pPr algn="ctr"/>
            <a:r>
              <a:rPr lang="el-GR" sz="2000" b="1" dirty="0"/>
              <a:t>ΟΡΓΑΝΩΝ ΣΤΟΧΟΥ</a:t>
            </a:r>
            <a:endParaRPr lang="en-US" sz="2000" b="1" dirty="0"/>
          </a:p>
        </p:txBody>
      </p:sp>
      <p:sp>
        <p:nvSpPr>
          <p:cNvPr id="6" name="Rectangle 5"/>
          <p:cNvSpPr/>
          <p:nvPr/>
        </p:nvSpPr>
        <p:spPr>
          <a:xfrm>
            <a:off x="1176862" y="4351865"/>
            <a:ext cx="1744134" cy="1032933"/>
          </a:xfrm>
          <a:prstGeom prst="rect">
            <a:avLst/>
          </a:prstGeom>
          <a:noFill/>
          <a:ln w="1270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1041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7" name="Group 6"/>
          <p:cNvGrpSpPr/>
          <p:nvPr/>
        </p:nvGrpSpPr>
        <p:grpSpPr>
          <a:xfrm>
            <a:off x="285891" y="1282700"/>
            <a:ext cx="8479909" cy="5333583"/>
            <a:chOff x="253840" y="17893"/>
            <a:chExt cx="8724720" cy="6452375"/>
          </a:xfrm>
        </p:grpSpPr>
        <p:sp>
          <p:nvSpPr>
            <p:cNvPr id="9" name="18 - TextBox"/>
            <p:cNvSpPr txBox="1"/>
            <p:nvPr/>
          </p:nvSpPr>
          <p:spPr>
            <a:xfrm>
              <a:off x="1154172" y="5047270"/>
              <a:ext cx="7752844" cy="369332"/>
            </a:xfrm>
            <a:prstGeom prst="rect">
              <a:avLst/>
            </a:prstGeom>
            <a:solidFill>
              <a:schemeClr val="bg2"/>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b="1" dirty="0"/>
                <a:t>GENOME  &amp; CLASSICAL CARDIOVASCULAR DISEASE RISK FACTORS</a:t>
              </a:r>
              <a:endParaRPr lang="el-GR" b="1" dirty="0"/>
            </a:p>
          </p:txBody>
        </p:sp>
        <p:sp>
          <p:nvSpPr>
            <p:cNvPr id="10" name="18 - TextBox"/>
            <p:cNvSpPr txBox="1"/>
            <p:nvPr/>
          </p:nvSpPr>
          <p:spPr>
            <a:xfrm>
              <a:off x="1145598" y="4620554"/>
              <a:ext cx="7752844" cy="446804"/>
            </a:xfrm>
            <a:prstGeom prst="rect">
              <a:avLst/>
            </a:prstGeom>
            <a:solidFill>
              <a:schemeClr val="bg2"/>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b="1" dirty="0"/>
                <a:t>          INFLAMMATION</a:t>
              </a:r>
              <a:endParaRPr lang="el-GR" b="1" dirty="0"/>
            </a:p>
          </p:txBody>
        </p:sp>
        <p:sp>
          <p:nvSpPr>
            <p:cNvPr id="12" name="2 - Στρογγυλεμένο ορθογώνιο"/>
            <p:cNvSpPr/>
            <p:nvPr/>
          </p:nvSpPr>
          <p:spPr>
            <a:xfrm>
              <a:off x="1152780" y="5911680"/>
              <a:ext cx="7806966" cy="558588"/>
            </a:xfrm>
            <a:prstGeom prst="roundRect">
              <a:avLst/>
            </a:prstGeom>
            <a:solidFill>
              <a:srgbClr val="FF6600"/>
            </a:solidFill>
            <a:ln>
              <a:solidFill>
                <a:srgbClr val="FF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800" b="1" dirty="0">
                  <a:solidFill>
                    <a:schemeClr val="bg1"/>
                  </a:solidFill>
                </a:rPr>
                <a:t>Endothelial dysfunction</a:t>
              </a:r>
              <a:endParaRPr lang="el-GR" sz="2800" b="1" dirty="0">
                <a:solidFill>
                  <a:schemeClr val="bg1"/>
                </a:solidFill>
              </a:endParaRPr>
            </a:p>
          </p:txBody>
        </p:sp>
        <p:sp>
          <p:nvSpPr>
            <p:cNvPr id="14" name="3 - Βέλος προς τα επάνω"/>
            <p:cNvSpPr/>
            <p:nvPr/>
          </p:nvSpPr>
          <p:spPr>
            <a:xfrm>
              <a:off x="1712612" y="3747996"/>
              <a:ext cx="612145" cy="1296144"/>
            </a:xfrm>
            <a:prstGeom prst="upArrow">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l-GR"/>
            </a:p>
          </p:txBody>
        </p:sp>
        <p:pic>
          <p:nvPicPr>
            <p:cNvPr id="15" name="Picture 5"/>
            <p:cNvPicPr>
              <a:picLocks noChangeAspect="1" noChangeArrowheads="1"/>
            </p:cNvPicPr>
            <p:nvPr/>
          </p:nvPicPr>
          <p:blipFill>
            <a:blip r:embed="rId2" cstate="print"/>
            <a:srcRect/>
            <a:stretch>
              <a:fillRect/>
            </a:stretch>
          </p:blipFill>
          <p:spPr bwMode="auto">
            <a:xfrm>
              <a:off x="3565892" y="2477932"/>
              <a:ext cx="1152128" cy="1146914"/>
            </a:xfrm>
            <a:prstGeom prst="rect">
              <a:avLst/>
            </a:prstGeom>
            <a:noFill/>
            <a:ln w="9525">
              <a:noFill/>
              <a:miter lim="800000"/>
              <a:headEnd/>
              <a:tailEnd/>
            </a:ln>
          </p:spPr>
        </p:pic>
        <p:pic>
          <p:nvPicPr>
            <p:cNvPr id="16" name="Picture 6"/>
            <p:cNvPicPr>
              <a:picLocks noChangeAspect="1" noChangeArrowheads="1"/>
            </p:cNvPicPr>
            <p:nvPr/>
          </p:nvPicPr>
          <p:blipFill>
            <a:blip r:embed="rId3" cstate="print"/>
            <a:srcRect/>
            <a:stretch>
              <a:fillRect/>
            </a:stretch>
          </p:blipFill>
          <p:spPr bwMode="auto">
            <a:xfrm>
              <a:off x="3558265" y="1304992"/>
              <a:ext cx="1152128" cy="1165224"/>
            </a:xfrm>
            <a:prstGeom prst="rect">
              <a:avLst/>
            </a:prstGeom>
            <a:noFill/>
            <a:ln w="9525">
              <a:noFill/>
              <a:miter lim="800000"/>
              <a:headEnd/>
              <a:tailEnd/>
            </a:ln>
          </p:spPr>
        </p:pic>
        <p:sp>
          <p:nvSpPr>
            <p:cNvPr id="17" name="9 - TextBox"/>
            <p:cNvSpPr txBox="1"/>
            <p:nvPr/>
          </p:nvSpPr>
          <p:spPr>
            <a:xfrm>
              <a:off x="3529699" y="5441758"/>
              <a:ext cx="1800200" cy="446804"/>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b="1" dirty="0">
                  <a:solidFill>
                    <a:schemeClr val="tx1"/>
                  </a:solidFill>
                </a:rPr>
                <a:t>Atheromatosis</a:t>
              </a:r>
              <a:endParaRPr lang="el-GR" b="1" dirty="0">
                <a:solidFill>
                  <a:schemeClr val="tx1"/>
                </a:solidFill>
              </a:endParaRPr>
            </a:p>
          </p:txBody>
        </p:sp>
        <p:sp>
          <p:nvSpPr>
            <p:cNvPr id="18" name="7 - TextBox"/>
            <p:cNvSpPr txBox="1"/>
            <p:nvPr/>
          </p:nvSpPr>
          <p:spPr>
            <a:xfrm>
              <a:off x="1154172" y="5462488"/>
              <a:ext cx="2177853" cy="446804"/>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b="1" dirty="0">
                  <a:solidFill>
                    <a:srgbClr val="000000"/>
                  </a:solidFill>
                </a:rPr>
                <a:t>Arterial remodelling</a:t>
              </a:r>
              <a:endParaRPr lang="el-GR" b="1" dirty="0">
                <a:solidFill>
                  <a:srgbClr val="000000"/>
                </a:solidFill>
              </a:endParaRPr>
            </a:p>
          </p:txBody>
        </p:sp>
        <p:sp>
          <p:nvSpPr>
            <p:cNvPr id="19" name="8 - Βέλος προς τα επάνω"/>
            <p:cNvSpPr/>
            <p:nvPr/>
          </p:nvSpPr>
          <p:spPr>
            <a:xfrm>
              <a:off x="3902811" y="3732632"/>
              <a:ext cx="577943" cy="1296144"/>
            </a:xfrm>
            <a:prstGeom prst="upArrow">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p>
          </p:txBody>
        </p:sp>
        <p:pic>
          <p:nvPicPr>
            <p:cNvPr id="20" name="Picture 4"/>
            <p:cNvPicPr>
              <a:picLocks noChangeAspect="1" noChangeArrowheads="1"/>
            </p:cNvPicPr>
            <p:nvPr/>
          </p:nvPicPr>
          <p:blipFill>
            <a:blip r:embed="rId4" cstate="print"/>
            <a:srcRect/>
            <a:stretch>
              <a:fillRect/>
            </a:stretch>
          </p:blipFill>
          <p:spPr bwMode="auto">
            <a:xfrm>
              <a:off x="1441412" y="1304992"/>
              <a:ext cx="1246805" cy="1224136"/>
            </a:xfrm>
            <a:prstGeom prst="rect">
              <a:avLst/>
            </a:prstGeom>
            <a:noFill/>
            <a:ln w="9525">
              <a:noFill/>
              <a:miter lim="800000"/>
              <a:headEnd/>
              <a:tailEnd/>
            </a:ln>
          </p:spPr>
        </p:pic>
        <p:pic>
          <p:nvPicPr>
            <p:cNvPr id="21" name="Picture 5"/>
            <p:cNvPicPr>
              <a:picLocks noChangeAspect="1" noChangeArrowheads="1"/>
            </p:cNvPicPr>
            <p:nvPr/>
          </p:nvPicPr>
          <p:blipFill>
            <a:blip r:embed="rId5" cstate="print"/>
            <a:srcRect/>
            <a:stretch>
              <a:fillRect/>
            </a:stretch>
          </p:blipFill>
          <p:spPr bwMode="auto">
            <a:xfrm>
              <a:off x="1441412" y="2492896"/>
              <a:ext cx="1246805" cy="1204258"/>
            </a:xfrm>
            <a:prstGeom prst="rect">
              <a:avLst/>
            </a:prstGeom>
            <a:noFill/>
            <a:ln w="9525">
              <a:noFill/>
              <a:miter lim="800000"/>
              <a:headEnd/>
              <a:tailEnd/>
            </a:ln>
          </p:spPr>
        </p:pic>
        <p:sp>
          <p:nvSpPr>
            <p:cNvPr id="22" name="11 - TextBox"/>
            <p:cNvSpPr txBox="1"/>
            <p:nvPr/>
          </p:nvSpPr>
          <p:spPr>
            <a:xfrm>
              <a:off x="5548980" y="5461744"/>
              <a:ext cx="1708914" cy="446804"/>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b="1" dirty="0">
                  <a:solidFill>
                    <a:srgbClr val="000000"/>
                  </a:solidFill>
                </a:rPr>
                <a:t>Arteriosclerosis</a:t>
              </a:r>
              <a:endParaRPr lang="el-GR" b="1" dirty="0">
                <a:solidFill>
                  <a:srgbClr val="000000"/>
                </a:solidFill>
              </a:endParaRPr>
            </a:p>
          </p:txBody>
        </p:sp>
        <p:pic>
          <p:nvPicPr>
            <p:cNvPr id="23" name="Picture 2"/>
            <p:cNvPicPr>
              <a:picLocks noChangeAspect="1" noChangeArrowheads="1"/>
            </p:cNvPicPr>
            <p:nvPr/>
          </p:nvPicPr>
          <p:blipFill>
            <a:blip r:embed="rId6" cstate="print"/>
            <a:srcRect/>
            <a:stretch>
              <a:fillRect/>
            </a:stretch>
          </p:blipFill>
          <p:spPr bwMode="auto">
            <a:xfrm>
              <a:off x="5688699" y="2492896"/>
              <a:ext cx="1358904" cy="1224136"/>
            </a:xfrm>
            <a:prstGeom prst="rect">
              <a:avLst/>
            </a:prstGeom>
            <a:noFill/>
            <a:ln w="9525">
              <a:noFill/>
              <a:miter lim="800000"/>
              <a:headEnd/>
              <a:tailEnd/>
            </a:ln>
          </p:spPr>
        </p:pic>
        <p:pic>
          <p:nvPicPr>
            <p:cNvPr id="24" name="Picture 3"/>
            <p:cNvPicPr>
              <a:picLocks noChangeAspect="1" noChangeArrowheads="1"/>
            </p:cNvPicPr>
            <p:nvPr/>
          </p:nvPicPr>
          <p:blipFill>
            <a:blip r:embed="rId7" cstate="print"/>
            <a:srcRect/>
            <a:stretch>
              <a:fillRect/>
            </a:stretch>
          </p:blipFill>
          <p:spPr bwMode="auto">
            <a:xfrm>
              <a:off x="5695036" y="1312017"/>
              <a:ext cx="1348690" cy="1217111"/>
            </a:xfrm>
            <a:prstGeom prst="rect">
              <a:avLst/>
            </a:prstGeom>
            <a:noFill/>
            <a:ln w="9525">
              <a:noFill/>
              <a:miter lim="800000"/>
              <a:headEnd/>
              <a:tailEnd/>
            </a:ln>
          </p:spPr>
        </p:pic>
        <p:sp>
          <p:nvSpPr>
            <p:cNvPr id="25" name="14 - Βέλος προς τα επάνω"/>
            <p:cNvSpPr/>
            <p:nvPr/>
          </p:nvSpPr>
          <p:spPr>
            <a:xfrm>
              <a:off x="6166351" y="3732632"/>
              <a:ext cx="573776" cy="1296144"/>
            </a:xfrm>
            <a:prstGeom prst="upArrow">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l-GR"/>
            </a:p>
          </p:txBody>
        </p:sp>
        <p:sp>
          <p:nvSpPr>
            <p:cNvPr id="26" name="15 - Βέλος προς τα επάνω"/>
            <p:cNvSpPr/>
            <p:nvPr/>
          </p:nvSpPr>
          <p:spPr>
            <a:xfrm>
              <a:off x="253840" y="1268760"/>
              <a:ext cx="864096" cy="5040560"/>
            </a:xfrm>
            <a:prstGeom prst="upArrow">
              <a:avLst>
                <a:gd name="adj1" fmla="val 67690"/>
                <a:gd name="adj2" fmla="val 50000"/>
              </a:avLst>
            </a:prstGeom>
            <a:solidFill>
              <a:schemeClr val="bg2"/>
            </a:solidFill>
            <a:ln>
              <a:solidFill>
                <a:srgbClr val="FF0000"/>
              </a:solidFill>
            </a:ln>
          </p:spPr>
          <p:style>
            <a:lnRef idx="0">
              <a:schemeClr val="accent2"/>
            </a:lnRef>
            <a:fillRef idx="3">
              <a:schemeClr val="accent2"/>
            </a:fillRef>
            <a:effectRef idx="3">
              <a:schemeClr val="accent2"/>
            </a:effectRef>
            <a:fontRef idx="minor">
              <a:schemeClr val="lt1"/>
            </a:fontRef>
          </p:style>
          <p:txBody>
            <a:bodyPr vert="wordArtVert" wrap="square" rtlCol="0" anchor="ctr"/>
            <a:lstStyle/>
            <a:p>
              <a:pPr algn="ctr"/>
              <a:r>
                <a:rPr lang="en-US" sz="3000" b="1" dirty="0">
                  <a:solidFill>
                    <a:schemeClr val="tx1"/>
                  </a:solidFill>
                </a:rPr>
                <a:t>AGING</a:t>
              </a:r>
              <a:endParaRPr lang="el-GR" sz="3000" b="1" dirty="0">
                <a:solidFill>
                  <a:schemeClr val="tx1"/>
                </a:solidFill>
              </a:endParaRPr>
            </a:p>
          </p:txBody>
        </p:sp>
        <p:sp>
          <p:nvSpPr>
            <p:cNvPr id="27" name="11 - TextBox"/>
            <p:cNvSpPr txBox="1"/>
            <p:nvPr/>
          </p:nvSpPr>
          <p:spPr>
            <a:xfrm>
              <a:off x="7400550" y="5453152"/>
              <a:ext cx="1542238" cy="446804"/>
            </a:xfrm>
            <a:prstGeom prst="rect">
              <a:avLst/>
            </a:prstGeom>
            <a:solidFill>
              <a:schemeClr val="accent5"/>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b="1" dirty="0">
                  <a:solidFill>
                    <a:srgbClr val="000000"/>
                  </a:solidFill>
                </a:rPr>
                <a:t>Thrombosis</a:t>
              </a:r>
              <a:endParaRPr lang="el-GR" b="1" dirty="0">
                <a:solidFill>
                  <a:srgbClr val="000000"/>
                </a:solidFill>
              </a:endParaRPr>
            </a:p>
          </p:txBody>
        </p:sp>
        <p:sp>
          <p:nvSpPr>
            <p:cNvPr id="28" name="14 - Βέλος προς τα επάνω"/>
            <p:cNvSpPr/>
            <p:nvPr/>
          </p:nvSpPr>
          <p:spPr>
            <a:xfrm>
              <a:off x="8047834" y="3758312"/>
              <a:ext cx="561979" cy="1296144"/>
            </a:xfrm>
            <a:prstGeom prst="upArrow">
              <a:avLst/>
            </a:prstGeom>
            <a:solidFill>
              <a:schemeClr val="accent5"/>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l-GR"/>
            </a:p>
          </p:txBody>
        </p:sp>
        <p:sp>
          <p:nvSpPr>
            <p:cNvPr id="29" name="21 - Μισοφέγγαρο"/>
            <p:cNvSpPr/>
            <p:nvPr/>
          </p:nvSpPr>
          <p:spPr>
            <a:xfrm rot="5400000">
              <a:off x="4413427" y="-3116160"/>
              <a:ext cx="1431080" cy="7699186"/>
            </a:xfrm>
            <a:prstGeom prst="moon">
              <a:avLst>
                <a:gd name="adj" fmla="val 65847"/>
              </a:avLst>
            </a:prstGeom>
            <a:solidFill>
              <a:srgbClr val="FF0000"/>
            </a:solidFill>
          </p:spPr>
          <p:style>
            <a:lnRef idx="1">
              <a:schemeClr val="accent6"/>
            </a:lnRef>
            <a:fillRef idx="2">
              <a:schemeClr val="accent6"/>
            </a:fillRef>
            <a:effectRef idx="1">
              <a:schemeClr val="accent6"/>
            </a:effectRef>
            <a:fontRef idx="minor">
              <a:schemeClr val="dk1"/>
            </a:fontRef>
          </p:style>
          <p:txBody>
            <a:bodyPr vert="vert270" rtlCol="0" anchor="ctr"/>
            <a:lstStyle/>
            <a:p>
              <a:pPr algn="ctr"/>
              <a:r>
                <a:rPr lang="en-US" sz="3000" dirty="0">
                  <a:solidFill>
                    <a:schemeClr val="bg1"/>
                  </a:solidFill>
                </a:rPr>
                <a:t>Arterial disease</a:t>
              </a:r>
              <a:endParaRPr lang="el-GR" sz="3000" dirty="0">
                <a:solidFill>
                  <a:schemeClr val="bg1"/>
                </a:solidFill>
              </a:endParaRPr>
            </a:p>
          </p:txBody>
        </p:sp>
        <p:pic>
          <p:nvPicPr>
            <p:cNvPr id="30" name="Picture 29"/>
            <p:cNvPicPr>
              <a:picLocks noChangeAspect="1"/>
            </p:cNvPicPr>
            <p:nvPr/>
          </p:nvPicPr>
          <p:blipFill>
            <a:blip r:embed="rId8"/>
            <a:stretch>
              <a:fillRect/>
            </a:stretch>
          </p:blipFill>
          <p:spPr>
            <a:xfrm>
              <a:off x="7725348" y="1503402"/>
              <a:ext cx="1090953" cy="817162"/>
            </a:xfrm>
            <a:prstGeom prst="rect">
              <a:avLst/>
            </a:prstGeom>
          </p:spPr>
        </p:pic>
      </p:grpSp>
      <p:sp>
        <p:nvSpPr>
          <p:cNvPr id="31" name="TextBox 30"/>
          <p:cNvSpPr txBox="1"/>
          <p:nvPr/>
        </p:nvSpPr>
        <p:spPr>
          <a:xfrm>
            <a:off x="7107392" y="1143003"/>
            <a:ext cx="2090035" cy="307777"/>
          </a:xfrm>
          <a:prstGeom prst="rect">
            <a:avLst/>
          </a:prstGeom>
          <a:noFill/>
        </p:spPr>
        <p:txBody>
          <a:bodyPr wrap="none" rtlCol="0">
            <a:spAutoFit/>
          </a:bodyPr>
          <a:lstStyle/>
          <a:p>
            <a:r>
              <a:rPr lang="en-US" sz="1400" i="1" dirty="0"/>
              <a:t>Protogerou A &amp; Karatzi K.</a:t>
            </a:r>
          </a:p>
        </p:txBody>
      </p:sp>
      <p:cxnSp>
        <p:nvCxnSpPr>
          <p:cNvPr id="36" name="Straight Connector 35">
            <a:extLst>
              <a:ext uri="{FF2B5EF4-FFF2-40B4-BE49-F238E27FC236}">
                <a16:creationId xmlns:a16="http://schemas.microsoft.com/office/drawing/2014/main" id="{AA6F7F87-E87F-EA4E-96B6-1A1DEBE6165F}"/>
              </a:ext>
            </a:extLst>
          </p:cNvPr>
          <p:cNvCxnSpPr>
            <a:cxnSpLocks/>
          </p:cNvCxnSpPr>
          <p:nvPr/>
        </p:nvCxnSpPr>
        <p:spPr>
          <a:xfrm>
            <a:off x="4535045" y="33866"/>
            <a:ext cx="2689" cy="438726"/>
          </a:xfrm>
          <a:prstGeom prst="line">
            <a:avLst/>
          </a:prstGeom>
          <a:ln w="3810">
            <a:solidFill>
              <a:schemeClr val="bg1"/>
            </a:solidFill>
          </a:ln>
        </p:spPr>
        <p:style>
          <a:lnRef idx="2">
            <a:schemeClr val="accent1"/>
          </a:lnRef>
          <a:fillRef idx="0">
            <a:schemeClr val="accent1"/>
          </a:fillRef>
          <a:effectRef idx="1">
            <a:schemeClr val="accent1"/>
          </a:effectRef>
          <a:fontRef idx="minor">
            <a:schemeClr val="tx1"/>
          </a:fontRef>
        </p:style>
      </p:cxnSp>
      <p:pic>
        <p:nvPicPr>
          <p:cNvPr id="37" name="Picture 36">
            <a:extLst>
              <a:ext uri="{FF2B5EF4-FFF2-40B4-BE49-F238E27FC236}">
                <a16:creationId xmlns:a16="http://schemas.microsoft.com/office/drawing/2014/main" id="{93A4EBDE-8D7B-6443-A6C8-62D5C7348691}"/>
              </a:ext>
            </a:extLst>
          </p:cNvPr>
          <p:cNvPicPr/>
          <p:nvPr/>
        </p:nvPicPr>
        <p:blipFill>
          <a:blip r:embed="rId9">
            <a:extLst>
              <a:ext uri="{28A0092B-C50C-407E-A947-70E740481C1C}">
                <a14:useLocalDpi xmlns:a14="http://schemas.microsoft.com/office/drawing/2010/main" val="0"/>
              </a:ext>
            </a:extLst>
          </a:blip>
          <a:srcRect/>
          <a:stretch>
            <a:fillRect/>
          </a:stretch>
        </p:blipFill>
        <p:spPr bwMode="auto">
          <a:xfrm>
            <a:off x="7555288" y="33866"/>
            <a:ext cx="353215" cy="461665"/>
          </a:xfrm>
          <a:prstGeom prst="rect">
            <a:avLst/>
          </a:prstGeom>
          <a:noFill/>
          <a:ln>
            <a:noFill/>
          </a:ln>
        </p:spPr>
      </p:pic>
      <p:sp>
        <p:nvSpPr>
          <p:cNvPr id="39" name="TextBox 38">
            <a:extLst>
              <a:ext uri="{FF2B5EF4-FFF2-40B4-BE49-F238E27FC236}">
                <a16:creationId xmlns:a16="http://schemas.microsoft.com/office/drawing/2014/main" id="{4CABE10C-F394-CD4D-BB10-FAD008787DBA}"/>
              </a:ext>
            </a:extLst>
          </p:cNvPr>
          <p:cNvSpPr txBox="1"/>
          <p:nvPr/>
        </p:nvSpPr>
        <p:spPr>
          <a:xfrm>
            <a:off x="250924" y="10927"/>
            <a:ext cx="4267200" cy="461665"/>
          </a:xfrm>
          <a:prstGeom prst="rect">
            <a:avLst/>
          </a:prstGeom>
          <a:noFill/>
        </p:spPr>
        <p:txBody>
          <a:bodyPr wrap="square" rtlCol="0">
            <a:spAutoFit/>
          </a:bodyPr>
          <a:lstStyle/>
          <a:p>
            <a:pPr algn="r"/>
            <a:r>
              <a:rPr lang="en-US" sz="1200" b="1" dirty="0">
                <a:solidFill>
                  <a:schemeClr val="bg1"/>
                </a:solidFill>
              </a:rPr>
              <a:t>Cardiovascular Prevention &amp; Research Unit</a:t>
            </a:r>
          </a:p>
          <a:p>
            <a:pPr algn="r"/>
            <a:r>
              <a:rPr lang="en-US" sz="1200" dirty="0">
                <a:solidFill>
                  <a:schemeClr val="bg1"/>
                </a:solidFill>
              </a:rPr>
              <a:t>Clinic &amp; Lab of Pathophysiology</a:t>
            </a:r>
          </a:p>
        </p:txBody>
      </p:sp>
      <p:sp>
        <p:nvSpPr>
          <p:cNvPr id="41" name="TextBox 40">
            <a:extLst>
              <a:ext uri="{FF2B5EF4-FFF2-40B4-BE49-F238E27FC236}">
                <a16:creationId xmlns:a16="http://schemas.microsoft.com/office/drawing/2014/main" id="{6452CC29-0C11-C642-9E23-67BA2A13204B}"/>
              </a:ext>
            </a:extLst>
          </p:cNvPr>
          <p:cNvSpPr txBox="1"/>
          <p:nvPr/>
        </p:nvSpPr>
        <p:spPr>
          <a:xfrm>
            <a:off x="4537734" y="16938"/>
            <a:ext cx="2967479" cy="461665"/>
          </a:xfrm>
          <a:prstGeom prst="rect">
            <a:avLst/>
          </a:prstGeom>
          <a:noFill/>
        </p:spPr>
        <p:txBody>
          <a:bodyPr wrap="none" rtlCol="0">
            <a:spAutoFit/>
          </a:bodyPr>
          <a:lstStyle/>
          <a:p>
            <a:r>
              <a:rPr lang="en-US" sz="1200" dirty="0">
                <a:solidFill>
                  <a:schemeClr val="bg1"/>
                </a:solidFill>
              </a:rPr>
              <a:t>Dep. of Medicine - School of Health Sciences</a:t>
            </a:r>
          </a:p>
          <a:p>
            <a:r>
              <a:rPr lang="en-US" sz="1200" dirty="0">
                <a:solidFill>
                  <a:schemeClr val="bg1"/>
                </a:solidFill>
              </a:rPr>
              <a:t>National &amp; Kapodistrian University of Athens</a:t>
            </a:r>
          </a:p>
        </p:txBody>
      </p:sp>
    </p:spTree>
    <p:extLst>
      <p:ext uri="{BB962C8B-B14F-4D97-AF65-F5344CB8AC3E}">
        <p14:creationId xmlns:p14="http://schemas.microsoft.com/office/powerpoint/2010/main" val="390510408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 name="TextBox 11"/>
          <p:cNvSpPr txBox="1"/>
          <p:nvPr/>
        </p:nvSpPr>
        <p:spPr>
          <a:xfrm>
            <a:off x="6178550" y="1130304"/>
            <a:ext cx="2984736" cy="307777"/>
          </a:xfrm>
          <a:prstGeom prst="rect">
            <a:avLst/>
          </a:prstGeom>
          <a:noFill/>
        </p:spPr>
        <p:txBody>
          <a:bodyPr wrap="none" rtlCol="0">
            <a:spAutoFit/>
          </a:bodyPr>
          <a:lstStyle/>
          <a:p>
            <a:r>
              <a:rPr lang="en-US" sz="1400" i="1" dirty="0">
                <a:solidFill>
                  <a:schemeClr val="bg1"/>
                </a:solidFill>
              </a:rPr>
              <a:t>Wilkinson IB, et al. Hypertension 2012</a:t>
            </a:r>
          </a:p>
        </p:txBody>
      </p:sp>
      <p:sp>
        <p:nvSpPr>
          <p:cNvPr id="15" name="TextBox 14"/>
          <p:cNvSpPr txBox="1"/>
          <p:nvPr/>
        </p:nvSpPr>
        <p:spPr>
          <a:xfrm>
            <a:off x="237412" y="1379045"/>
            <a:ext cx="8660168" cy="800219"/>
          </a:xfrm>
          <a:prstGeom prst="rect">
            <a:avLst/>
          </a:prstGeom>
          <a:noFill/>
        </p:spPr>
        <p:txBody>
          <a:bodyPr wrap="none" rtlCol="0">
            <a:spAutoFit/>
          </a:bodyPr>
          <a:lstStyle/>
          <a:p>
            <a:r>
              <a:rPr lang="el-GR" sz="2400" dirty="0">
                <a:solidFill>
                  <a:schemeClr val="bg1"/>
                </a:solidFill>
              </a:rPr>
              <a:t>Αρτηριοσκλήρυνση</a:t>
            </a:r>
            <a:r>
              <a:rPr lang="en-US" sz="2400" dirty="0">
                <a:solidFill>
                  <a:schemeClr val="bg1"/>
                </a:solidFill>
              </a:rPr>
              <a:t> </a:t>
            </a:r>
            <a:r>
              <a:rPr lang="el-GR" sz="2400" dirty="0">
                <a:solidFill>
                  <a:schemeClr val="bg1"/>
                </a:solidFill>
              </a:rPr>
              <a:t>και ηλικία: </a:t>
            </a:r>
            <a:r>
              <a:rPr lang="el-GR" sz="2200" dirty="0">
                <a:solidFill>
                  <a:schemeClr val="bg1"/>
                </a:solidFill>
              </a:rPr>
              <a:t>φυσιολογική γύρανση ή επιταχυνόμενη </a:t>
            </a:r>
          </a:p>
          <a:p>
            <a:r>
              <a:rPr lang="el-GR" sz="2200" dirty="0">
                <a:solidFill>
                  <a:schemeClr val="bg1"/>
                </a:solidFill>
              </a:rPr>
              <a:t>διαδικασία;</a:t>
            </a:r>
          </a:p>
        </p:txBody>
      </p:sp>
      <p:pic>
        <p:nvPicPr>
          <p:cNvPr id="2" name="Picture 1"/>
          <p:cNvPicPr>
            <a:picLocks noChangeAspect="1"/>
          </p:cNvPicPr>
          <p:nvPr/>
        </p:nvPicPr>
        <p:blipFill>
          <a:blip r:embed="rId2"/>
          <a:stretch>
            <a:fillRect/>
          </a:stretch>
        </p:blipFill>
        <p:spPr>
          <a:xfrm>
            <a:off x="19286" y="2449286"/>
            <a:ext cx="9144000" cy="3709055"/>
          </a:xfrm>
          <a:prstGeom prst="rect">
            <a:avLst/>
          </a:prstGeom>
        </p:spPr>
      </p:pic>
      <p:cxnSp>
        <p:nvCxnSpPr>
          <p:cNvPr id="18" name="Straight Connector 17">
            <a:extLst>
              <a:ext uri="{FF2B5EF4-FFF2-40B4-BE49-F238E27FC236}">
                <a16:creationId xmlns:a16="http://schemas.microsoft.com/office/drawing/2014/main" id="{EA9FE59D-8AE9-8345-B9E3-002482D7A76A}"/>
              </a:ext>
            </a:extLst>
          </p:cNvPr>
          <p:cNvCxnSpPr>
            <a:cxnSpLocks/>
          </p:cNvCxnSpPr>
          <p:nvPr/>
        </p:nvCxnSpPr>
        <p:spPr>
          <a:xfrm>
            <a:off x="4535045" y="33866"/>
            <a:ext cx="2689" cy="438726"/>
          </a:xfrm>
          <a:prstGeom prst="line">
            <a:avLst/>
          </a:prstGeom>
          <a:ln w="3810">
            <a:solidFill>
              <a:schemeClr val="bg1"/>
            </a:solidFill>
          </a:ln>
        </p:spPr>
        <p:style>
          <a:lnRef idx="2">
            <a:schemeClr val="accent1"/>
          </a:lnRef>
          <a:fillRef idx="0">
            <a:schemeClr val="accent1"/>
          </a:fillRef>
          <a:effectRef idx="1">
            <a:schemeClr val="accent1"/>
          </a:effectRef>
          <a:fontRef idx="minor">
            <a:schemeClr val="tx1"/>
          </a:fontRef>
        </p:style>
      </p:cxnSp>
      <p:pic>
        <p:nvPicPr>
          <p:cNvPr id="19" name="Picture 18">
            <a:extLst>
              <a:ext uri="{FF2B5EF4-FFF2-40B4-BE49-F238E27FC236}">
                <a16:creationId xmlns:a16="http://schemas.microsoft.com/office/drawing/2014/main" id="{5C3AEDC5-6BDE-4D4D-909C-4AD7F13CB89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555288" y="33866"/>
            <a:ext cx="353215" cy="461665"/>
          </a:xfrm>
          <a:prstGeom prst="rect">
            <a:avLst/>
          </a:prstGeom>
          <a:solidFill>
            <a:schemeClr val="tx1"/>
          </a:solidFill>
          <a:ln>
            <a:noFill/>
          </a:ln>
        </p:spPr>
      </p:pic>
      <p:sp>
        <p:nvSpPr>
          <p:cNvPr id="22" name="TextBox 21">
            <a:extLst>
              <a:ext uri="{FF2B5EF4-FFF2-40B4-BE49-F238E27FC236}">
                <a16:creationId xmlns:a16="http://schemas.microsoft.com/office/drawing/2014/main" id="{F74F964A-870D-3F47-99C5-D1693D6DF3E8}"/>
              </a:ext>
            </a:extLst>
          </p:cNvPr>
          <p:cNvSpPr txBox="1"/>
          <p:nvPr/>
        </p:nvSpPr>
        <p:spPr>
          <a:xfrm>
            <a:off x="250924" y="10927"/>
            <a:ext cx="4267200" cy="461665"/>
          </a:xfrm>
          <a:prstGeom prst="rect">
            <a:avLst/>
          </a:prstGeom>
          <a:solidFill>
            <a:schemeClr val="tx1"/>
          </a:solidFill>
        </p:spPr>
        <p:txBody>
          <a:bodyPr wrap="square" rtlCol="0">
            <a:spAutoFit/>
          </a:bodyPr>
          <a:lstStyle/>
          <a:p>
            <a:pPr algn="r"/>
            <a:r>
              <a:rPr lang="en-US" sz="1200" b="1" dirty="0">
                <a:solidFill>
                  <a:schemeClr val="bg1"/>
                </a:solidFill>
              </a:rPr>
              <a:t>Cardiovascular Prevention &amp; Research Unit</a:t>
            </a:r>
          </a:p>
          <a:p>
            <a:pPr algn="r"/>
            <a:r>
              <a:rPr lang="en-US" sz="1200" dirty="0">
                <a:solidFill>
                  <a:schemeClr val="bg1"/>
                </a:solidFill>
              </a:rPr>
              <a:t>Clinic &amp; Lab of Pathophysiology</a:t>
            </a:r>
          </a:p>
        </p:txBody>
      </p:sp>
      <p:sp>
        <p:nvSpPr>
          <p:cNvPr id="23" name="TextBox 22">
            <a:extLst>
              <a:ext uri="{FF2B5EF4-FFF2-40B4-BE49-F238E27FC236}">
                <a16:creationId xmlns:a16="http://schemas.microsoft.com/office/drawing/2014/main" id="{41192D95-40F3-A24C-AE40-B3D6DB8F00C6}"/>
              </a:ext>
            </a:extLst>
          </p:cNvPr>
          <p:cNvSpPr txBox="1"/>
          <p:nvPr/>
        </p:nvSpPr>
        <p:spPr>
          <a:xfrm>
            <a:off x="4537734" y="16938"/>
            <a:ext cx="2967479" cy="461665"/>
          </a:xfrm>
          <a:prstGeom prst="rect">
            <a:avLst/>
          </a:prstGeom>
          <a:solidFill>
            <a:schemeClr val="tx1"/>
          </a:solidFill>
        </p:spPr>
        <p:txBody>
          <a:bodyPr wrap="none" rtlCol="0">
            <a:spAutoFit/>
          </a:bodyPr>
          <a:lstStyle/>
          <a:p>
            <a:r>
              <a:rPr lang="en-US" sz="1200" dirty="0">
                <a:solidFill>
                  <a:schemeClr val="bg1"/>
                </a:solidFill>
              </a:rPr>
              <a:t>Dep. of Medicine - School of Health Sciences</a:t>
            </a:r>
          </a:p>
          <a:p>
            <a:r>
              <a:rPr lang="en-US" sz="1200" dirty="0">
                <a:solidFill>
                  <a:schemeClr val="bg1"/>
                </a:solidFill>
              </a:rPr>
              <a:t>National &amp; Kapodistrian University of Athens</a:t>
            </a:r>
          </a:p>
        </p:txBody>
      </p:sp>
    </p:spTree>
    <p:extLst>
      <p:ext uri="{BB962C8B-B14F-4D97-AF65-F5344CB8AC3E}">
        <p14:creationId xmlns:p14="http://schemas.microsoft.com/office/powerpoint/2010/main" val="328849598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 name="TextBox 11"/>
          <p:cNvSpPr txBox="1"/>
          <p:nvPr/>
        </p:nvSpPr>
        <p:spPr>
          <a:xfrm>
            <a:off x="7043653" y="1143573"/>
            <a:ext cx="2103396" cy="307777"/>
          </a:xfrm>
          <a:prstGeom prst="rect">
            <a:avLst/>
          </a:prstGeom>
          <a:noFill/>
        </p:spPr>
        <p:txBody>
          <a:bodyPr wrap="none" rtlCol="0">
            <a:spAutoFit/>
          </a:bodyPr>
          <a:lstStyle/>
          <a:p>
            <a:r>
              <a:rPr lang="en-US" sz="1400" i="1" dirty="0">
                <a:solidFill>
                  <a:schemeClr val="bg1"/>
                </a:solidFill>
              </a:rPr>
              <a:t>Chirinos J  et al. JACC 2019</a:t>
            </a:r>
          </a:p>
        </p:txBody>
      </p:sp>
      <p:pic>
        <p:nvPicPr>
          <p:cNvPr id="2" name="Picture 1"/>
          <p:cNvPicPr>
            <a:picLocks noChangeAspect="1"/>
          </p:cNvPicPr>
          <p:nvPr/>
        </p:nvPicPr>
        <p:blipFill>
          <a:blip r:embed="rId2"/>
          <a:stretch>
            <a:fillRect/>
          </a:stretch>
        </p:blipFill>
        <p:spPr>
          <a:xfrm>
            <a:off x="215900" y="1501511"/>
            <a:ext cx="7162800" cy="5267279"/>
          </a:xfrm>
          <a:prstGeom prst="rect">
            <a:avLst/>
          </a:prstGeom>
        </p:spPr>
      </p:pic>
      <p:pic>
        <p:nvPicPr>
          <p:cNvPr id="10" name="Picture 9">
            <a:extLst>
              <a:ext uri="{FF2B5EF4-FFF2-40B4-BE49-F238E27FC236}">
                <a16:creationId xmlns:a16="http://schemas.microsoft.com/office/drawing/2014/main" id="{3CB9C594-BECE-1D4D-8B4F-0DE34A370B6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555288" y="33866"/>
            <a:ext cx="353215" cy="461665"/>
          </a:xfrm>
          <a:prstGeom prst="rect">
            <a:avLst/>
          </a:prstGeom>
          <a:solidFill>
            <a:schemeClr val="tx1"/>
          </a:solidFill>
          <a:ln>
            <a:noFill/>
          </a:ln>
        </p:spPr>
      </p:pic>
      <p:sp>
        <p:nvSpPr>
          <p:cNvPr id="11" name="TextBox 10">
            <a:extLst>
              <a:ext uri="{FF2B5EF4-FFF2-40B4-BE49-F238E27FC236}">
                <a16:creationId xmlns:a16="http://schemas.microsoft.com/office/drawing/2014/main" id="{8FDADA8C-E26A-6540-9179-D0AADDAB6433}"/>
              </a:ext>
            </a:extLst>
          </p:cNvPr>
          <p:cNvSpPr txBox="1"/>
          <p:nvPr/>
        </p:nvSpPr>
        <p:spPr>
          <a:xfrm>
            <a:off x="250924" y="10927"/>
            <a:ext cx="4267200" cy="461665"/>
          </a:xfrm>
          <a:prstGeom prst="rect">
            <a:avLst/>
          </a:prstGeom>
          <a:solidFill>
            <a:schemeClr val="tx1"/>
          </a:solidFill>
        </p:spPr>
        <p:txBody>
          <a:bodyPr wrap="square" rtlCol="0">
            <a:spAutoFit/>
          </a:bodyPr>
          <a:lstStyle/>
          <a:p>
            <a:pPr algn="r"/>
            <a:r>
              <a:rPr lang="en-US" sz="1200" b="1" dirty="0">
                <a:solidFill>
                  <a:schemeClr val="bg1"/>
                </a:solidFill>
              </a:rPr>
              <a:t>Cardiovascular Prevention &amp; Research Unit</a:t>
            </a:r>
          </a:p>
          <a:p>
            <a:pPr algn="r"/>
            <a:r>
              <a:rPr lang="en-US" sz="1200" dirty="0">
                <a:solidFill>
                  <a:schemeClr val="bg1"/>
                </a:solidFill>
              </a:rPr>
              <a:t>Clinic &amp; Lab of Pathophysiology</a:t>
            </a:r>
          </a:p>
        </p:txBody>
      </p:sp>
      <p:sp>
        <p:nvSpPr>
          <p:cNvPr id="17" name="TextBox 16">
            <a:extLst>
              <a:ext uri="{FF2B5EF4-FFF2-40B4-BE49-F238E27FC236}">
                <a16:creationId xmlns:a16="http://schemas.microsoft.com/office/drawing/2014/main" id="{D6878B65-AB27-F345-ACA8-7AC46703A219}"/>
              </a:ext>
            </a:extLst>
          </p:cNvPr>
          <p:cNvSpPr txBox="1"/>
          <p:nvPr/>
        </p:nvSpPr>
        <p:spPr>
          <a:xfrm>
            <a:off x="4537734" y="16938"/>
            <a:ext cx="2967479" cy="461665"/>
          </a:xfrm>
          <a:prstGeom prst="rect">
            <a:avLst/>
          </a:prstGeom>
          <a:solidFill>
            <a:schemeClr val="tx1"/>
          </a:solidFill>
        </p:spPr>
        <p:txBody>
          <a:bodyPr wrap="none" rtlCol="0">
            <a:spAutoFit/>
          </a:bodyPr>
          <a:lstStyle/>
          <a:p>
            <a:r>
              <a:rPr lang="en-US" sz="1200" dirty="0">
                <a:solidFill>
                  <a:schemeClr val="bg1"/>
                </a:solidFill>
              </a:rPr>
              <a:t>Dep. of Medicine - School of Health Sciences</a:t>
            </a:r>
          </a:p>
          <a:p>
            <a:r>
              <a:rPr lang="en-US" sz="1200" dirty="0">
                <a:solidFill>
                  <a:schemeClr val="bg1"/>
                </a:solidFill>
              </a:rPr>
              <a:t>National &amp; Kapodistrian University of Athens</a:t>
            </a:r>
          </a:p>
        </p:txBody>
      </p:sp>
      <p:cxnSp>
        <p:nvCxnSpPr>
          <p:cNvPr id="19" name="Straight Connector 18">
            <a:extLst>
              <a:ext uri="{FF2B5EF4-FFF2-40B4-BE49-F238E27FC236}">
                <a16:creationId xmlns:a16="http://schemas.microsoft.com/office/drawing/2014/main" id="{50446CBC-A2D6-A943-AB70-0C90648CAEDF}"/>
              </a:ext>
            </a:extLst>
          </p:cNvPr>
          <p:cNvCxnSpPr>
            <a:cxnSpLocks/>
          </p:cNvCxnSpPr>
          <p:nvPr/>
        </p:nvCxnSpPr>
        <p:spPr>
          <a:xfrm>
            <a:off x="4535045" y="33866"/>
            <a:ext cx="2689" cy="438726"/>
          </a:xfrm>
          <a:prstGeom prst="line">
            <a:avLst/>
          </a:prstGeom>
          <a:ln w="381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832120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641305" y="2272264"/>
            <a:ext cx="7760479" cy="4344019"/>
          </a:xfrm>
          <a:prstGeom prst="rect">
            <a:avLst/>
          </a:prstGeom>
        </p:spPr>
      </p:pic>
      <p:sp>
        <p:nvSpPr>
          <p:cNvPr id="10" name="TextBox 9"/>
          <p:cNvSpPr txBox="1"/>
          <p:nvPr/>
        </p:nvSpPr>
        <p:spPr>
          <a:xfrm>
            <a:off x="237412" y="1379045"/>
            <a:ext cx="7328449" cy="830997"/>
          </a:xfrm>
          <a:prstGeom prst="rect">
            <a:avLst/>
          </a:prstGeom>
          <a:noFill/>
        </p:spPr>
        <p:txBody>
          <a:bodyPr wrap="none" rtlCol="0">
            <a:spAutoFit/>
          </a:bodyPr>
          <a:lstStyle/>
          <a:p>
            <a:r>
              <a:rPr lang="el-GR" sz="2400" dirty="0">
                <a:solidFill>
                  <a:schemeClr val="bg1"/>
                </a:solidFill>
              </a:rPr>
              <a:t>Αρτηριοσκλήρυνση / αιμοδυναμικές συνέπειες της </a:t>
            </a:r>
          </a:p>
          <a:p>
            <a:r>
              <a:rPr lang="el-GR" sz="2400" dirty="0">
                <a:solidFill>
                  <a:schemeClr val="bg1"/>
                </a:solidFill>
              </a:rPr>
              <a:t>αυξημένης αρτηριακής σκληρίας: στον αρτηριακό παλμό</a:t>
            </a:r>
          </a:p>
        </p:txBody>
      </p:sp>
      <p:sp>
        <p:nvSpPr>
          <p:cNvPr id="12" name="TextBox 11"/>
          <p:cNvSpPr txBox="1"/>
          <p:nvPr/>
        </p:nvSpPr>
        <p:spPr>
          <a:xfrm>
            <a:off x="6120184" y="1143573"/>
            <a:ext cx="3000758" cy="307777"/>
          </a:xfrm>
          <a:prstGeom prst="rect">
            <a:avLst/>
          </a:prstGeom>
          <a:noFill/>
        </p:spPr>
        <p:txBody>
          <a:bodyPr wrap="none" rtlCol="0">
            <a:spAutoFit/>
          </a:bodyPr>
          <a:lstStyle/>
          <a:p>
            <a:r>
              <a:rPr lang="en-US" sz="1400" i="1" dirty="0">
                <a:solidFill>
                  <a:schemeClr val="bg1"/>
                </a:solidFill>
              </a:rPr>
              <a:t>van </a:t>
            </a:r>
            <a:r>
              <a:rPr lang="en-US" sz="1400" i="1" dirty="0" err="1">
                <a:solidFill>
                  <a:schemeClr val="bg1"/>
                </a:solidFill>
              </a:rPr>
              <a:t>Varik</a:t>
            </a:r>
            <a:r>
              <a:rPr lang="en-US" sz="1400" i="1" dirty="0">
                <a:solidFill>
                  <a:schemeClr val="bg1"/>
                </a:solidFill>
              </a:rPr>
              <a:t> BJ et al. Front Genetics. 2013</a:t>
            </a:r>
          </a:p>
        </p:txBody>
      </p:sp>
      <p:pic>
        <p:nvPicPr>
          <p:cNvPr id="17" name="Picture 16">
            <a:extLst>
              <a:ext uri="{FF2B5EF4-FFF2-40B4-BE49-F238E27FC236}">
                <a16:creationId xmlns:a16="http://schemas.microsoft.com/office/drawing/2014/main" id="{7A6E7084-E596-9442-876C-D83E16875B1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555288" y="33866"/>
            <a:ext cx="353215" cy="461665"/>
          </a:xfrm>
          <a:prstGeom prst="rect">
            <a:avLst/>
          </a:prstGeom>
          <a:solidFill>
            <a:schemeClr val="tx1"/>
          </a:solidFill>
          <a:ln>
            <a:noFill/>
          </a:ln>
        </p:spPr>
      </p:pic>
      <p:sp>
        <p:nvSpPr>
          <p:cNvPr id="18" name="TextBox 17">
            <a:extLst>
              <a:ext uri="{FF2B5EF4-FFF2-40B4-BE49-F238E27FC236}">
                <a16:creationId xmlns:a16="http://schemas.microsoft.com/office/drawing/2014/main" id="{563FA2E2-7F8B-BD4F-AEDE-E522E514063E}"/>
              </a:ext>
            </a:extLst>
          </p:cNvPr>
          <p:cNvSpPr txBox="1"/>
          <p:nvPr/>
        </p:nvSpPr>
        <p:spPr>
          <a:xfrm>
            <a:off x="250924" y="10927"/>
            <a:ext cx="4267200" cy="461665"/>
          </a:xfrm>
          <a:prstGeom prst="rect">
            <a:avLst/>
          </a:prstGeom>
          <a:solidFill>
            <a:schemeClr val="tx1"/>
          </a:solidFill>
        </p:spPr>
        <p:txBody>
          <a:bodyPr wrap="square" rtlCol="0">
            <a:spAutoFit/>
          </a:bodyPr>
          <a:lstStyle/>
          <a:p>
            <a:pPr algn="r"/>
            <a:r>
              <a:rPr lang="en-US" sz="1200" b="1" dirty="0">
                <a:solidFill>
                  <a:schemeClr val="bg1"/>
                </a:solidFill>
              </a:rPr>
              <a:t>Cardiovascular Prevention &amp; Research Unit</a:t>
            </a:r>
          </a:p>
          <a:p>
            <a:pPr algn="r"/>
            <a:r>
              <a:rPr lang="en-US" sz="1200" dirty="0">
                <a:solidFill>
                  <a:schemeClr val="bg1"/>
                </a:solidFill>
              </a:rPr>
              <a:t>Clinic &amp; Lab of Pathophysiology</a:t>
            </a:r>
          </a:p>
        </p:txBody>
      </p:sp>
      <p:sp>
        <p:nvSpPr>
          <p:cNvPr id="19" name="TextBox 18">
            <a:extLst>
              <a:ext uri="{FF2B5EF4-FFF2-40B4-BE49-F238E27FC236}">
                <a16:creationId xmlns:a16="http://schemas.microsoft.com/office/drawing/2014/main" id="{67748CB4-749E-E24C-BFDF-F8FF43CB8A61}"/>
              </a:ext>
            </a:extLst>
          </p:cNvPr>
          <p:cNvSpPr txBox="1"/>
          <p:nvPr/>
        </p:nvSpPr>
        <p:spPr>
          <a:xfrm>
            <a:off x="4537734" y="16938"/>
            <a:ext cx="2967479" cy="461665"/>
          </a:xfrm>
          <a:prstGeom prst="rect">
            <a:avLst/>
          </a:prstGeom>
          <a:solidFill>
            <a:schemeClr val="tx1"/>
          </a:solidFill>
        </p:spPr>
        <p:txBody>
          <a:bodyPr wrap="none" rtlCol="0">
            <a:spAutoFit/>
          </a:bodyPr>
          <a:lstStyle/>
          <a:p>
            <a:r>
              <a:rPr lang="en-US" sz="1200" dirty="0">
                <a:solidFill>
                  <a:schemeClr val="bg1"/>
                </a:solidFill>
              </a:rPr>
              <a:t>Dep. of Medicine - School of Health Sciences</a:t>
            </a:r>
          </a:p>
          <a:p>
            <a:r>
              <a:rPr lang="en-US" sz="1200" dirty="0">
                <a:solidFill>
                  <a:schemeClr val="bg1"/>
                </a:solidFill>
              </a:rPr>
              <a:t>National &amp; Kapodistrian University of Athens</a:t>
            </a:r>
          </a:p>
        </p:txBody>
      </p:sp>
      <p:cxnSp>
        <p:nvCxnSpPr>
          <p:cNvPr id="20" name="Straight Connector 19">
            <a:extLst>
              <a:ext uri="{FF2B5EF4-FFF2-40B4-BE49-F238E27FC236}">
                <a16:creationId xmlns:a16="http://schemas.microsoft.com/office/drawing/2014/main" id="{53B3A00D-9F47-3D49-9A01-CBB41B0E6996}"/>
              </a:ext>
            </a:extLst>
          </p:cNvPr>
          <p:cNvCxnSpPr>
            <a:cxnSpLocks/>
          </p:cNvCxnSpPr>
          <p:nvPr/>
        </p:nvCxnSpPr>
        <p:spPr>
          <a:xfrm>
            <a:off x="4535045" y="33866"/>
            <a:ext cx="2689" cy="438726"/>
          </a:xfrm>
          <a:prstGeom prst="line">
            <a:avLst/>
          </a:prstGeom>
          <a:ln w="381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9572882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TextBox 6"/>
          <p:cNvSpPr txBox="1"/>
          <p:nvPr/>
        </p:nvSpPr>
        <p:spPr>
          <a:xfrm>
            <a:off x="7480019" y="6616283"/>
            <a:ext cx="1689861" cy="246221"/>
          </a:xfrm>
          <a:prstGeom prst="rect">
            <a:avLst/>
          </a:prstGeom>
          <a:noFill/>
        </p:spPr>
        <p:txBody>
          <a:bodyPr wrap="none" rtlCol="0">
            <a:spAutoFit/>
          </a:bodyPr>
          <a:lstStyle/>
          <a:p>
            <a:pPr algn="ctr"/>
            <a:r>
              <a:rPr lang="en-US" sz="1000" dirty="0">
                <a:solidFill>
                  <a:schemeClr val="bg1"/>
                </a:solidFill>
              </a:rPr>
              <a:t>© </a:t>
            </a:r>
            <a:r>
              <a:rPr lang="el-GR" sz="1000" dirty="0">
                <a:solidFill>
                  <a:schemeClr val="bg1"/>
                </a:solidFill>
              </a:rPr>
              <a:t>Αθανάσιος Δ Πρωτογέρου</a:t>
            </a:r>
            <a:endParaRPr lang="en-US" sz="1000" dirty="0">
              <a:solidFill>
                <a:schemeClr val="bg1"/>
              </a:solidFill>
            </a:endParaRPr>
          </a:p>
        </p:txBody>
      </p:sp>
      <p:sp>
        <p:nvSpPr>
          <p:cNvPr id="12" name="TextBox 11"/>
          <p:cNvSpPr txBox="1"/>
          <p:nvPr/>
        </p:nvSpPr>
        <p:spPr>
          <a:xfrm>
            <a:off x="6178550" y="1130304"/>
            <a:ext cx="2984736" cy="307777"/>
          </a:xfrm>
          <a:prstGeom prst="rect">
            <a:avLst/>
          </a:prstGeom>
          <a:noFill/>
        </p:spPr>
        <p:txBody>
          <a:bodyPr wrap="none" rtlCol="0">
            <a:spAutoFit/>
          </a:bodyPr>
          <a:lstStyle/>
          <a:p>
            <a:r>
              <a:rPr lang="en-US" sz="1400" i="1" dirty="0">
                <a:solidFill>
                  <a:schemeClr val="bg1"/>
                </a:solidFill>
              </a:rPr>
              <a:t>Wilkinson IB, et al. Hypertension 2009</a:t>
            </a:r>
          </a:p>
        </p:txBody>
      </p:sp>
      <p:pic>
        <p:nvPicPr>
          <p:cNvPr id="3" name="Picture 2"/>
          <p:cNvPicPr>
            <a:picLocks noChangeAspect="1"/>
          </p:cNvPicPr>
          <p:nvPr/>
        </p:nvPicPr>
        <p:blipFill>
          <a:blip r:embed="rId2"/>
          <a:stretch>
            <a:fillRect/>
          </a:stretch>
        </p:blipFill>
        <p:spPr>
          <a:xfrm>
            <a:off x="785696" y="2477233"/>
            <a:ext cx="7531100" cy="4380767"/>
          </a:xfrm>
          <a:prstGeom prst="rect">
            <a:avLst/>
          </a:prstGeom>
        </p:spPr>
      </p:pic>
      <p:sp>
        <p:nvSpPr>
          <p:cNvPr id="15" name="TextBox 14"/>
          <p:cNvSpPr txBox="1"/>
          <p:nvPr/>
        </p:nvSpPr>
        <p:spPr>
          <a:xfrm>
            <a:off x="237412" y="1379045"/>
            <a:ext cx="6659546" cy="461665"/>
          </a:xfrm>
          <a:prstGeom prst="rect">
            <a:avLst/>
          </a:prstGeom>
          <a:noFill/>
        </p:spPr>
        <p:txBody>
          <a:bodyPr wrap="none" rtlCol="0">
            <a:spAutoFit/>
          </a:bodyPr>
          <a:lstStyle/>
          <a:p>
            <a:r>
              <a:rPr lang="el-GR" sz="2400" dirty="0">
                <a:solidFill>
                  <a:schemeClr val="bg1"/>
                </a:solidFill>
              </a:rPr>
              <a:t>Αρτηριοσκλήρυνση</a:t>
            </a:r>
            <a:r>
              <a:rPr lang="en-US" sz="2400" dirty="0">
                <a:solidFill>
                  <a:schemeClr val="bg1"/>
                </a:solidFill>
              </a:rPr>
              <a:t> / </a:t>
            </a:r>
            <a:r>
              <a:rPr lang="el-GR" sz="2400" dirty="0">
                <a:solidFill>
                  <a:schemeClr val="bg1"/>
                </a:solidFill>
              </a:rPr>
              <a:t>συσχέτιση με αθηρωμάτωση</a:t>
            </a:r>
          </a:p>
        </p:txBody>
      </p:sp>
      <p:sp>
        <p:nvSpPr>
          <p:cNvPr id="20" name="TextBox 19"/>
          <p:cNvSpPr txBox="1"/>
          <p:nvPr/>
        </p:nvSpPr>
        <p:spPr>
          <a:xfrm>
            <a:off x="7555288" y="6616283"/>
            <a:ext cx="1539329" cy="246221"/>
          </a:xfrm>
          <a:prstGeom prst="rect">
            <a:avLst/>
          </a:prstGeom>
          <a:noFill/>
        </p:spPr>
        <p:txBody>
          <a:bodyPr wrap="none" rtlCol="0">
            <a:spAutoFit/>
          </a:bodyPr>
          <a:lstStyle/>
          <a:p>
            <a:pPr algn="ctr"/>
            <a:r>
              <a:rPr lang="en-US" sz="1000" dirty="0">
                <a:solidFill>
                  <a:schemeClr val="bg1"/>
                </a:solidFill>
              </a:rPr>
              <a:t>© Athanase D Protogerou</a:t>
            </a:r>
          </a:p>
        </p:txBody>
      </p:sp>
      <p:cxnSp>
        <p:nvCxnSpPr>
          <p:cNvPr id="18" name="Straight Connector 17">
            <a:extLst>
              <a:ext uri="{FF2B5EF4-FFF2-40B4-BE49-F238E27FC236}">
                <a16:creationId xmlns:a16="http://schemas.microsoft.com/office/drawing/2014/main" id="{3F59CEFE-16F9-D243-878A-E28CFF32FD49}"/>
              </a:ext>
            </a:extLst>
          </p:cNvPr>
          <p:cNvCxnSpPr>
            <a:cxnSpLocks/>
          </p:cNvCxnSpPr>
          <p:nvPr/>
        </p:nvCxnSpPr>
        <p:spPr>
          <a:xfrm>
            <a:off x="4535045" y="33866"/>
            <a:ext cx="2689" cy="438726"/>
          </a:xfrm>
          <a:prstGeom prst="line">
            <a:avLst/>
          </a:prstGeom>
          <a:ln w="3810">
            <a:solidFill>
              <a:schemeClr val="bg1"/>
            </a:solidFill>
          </a:ln>
        </p:spPr>
        <p:style>
          <a:lnRef idx="2">
            <a:schemeClr val="accent1"/>
          </a:lnRef>
          <a:fillRef idx="0">
            <a:schemeClr val="accent1"/>
          </a:fillRef>
          <a:effectRef idx="1">
            <a:schemeClr val="accent1"/>
          </a:effectRef>
          <a:fontRef idx="minor">
            <a:schemeClr val="tx1"/>
          </a:fontRef>
        </p:style>
      </p:cxnSp>
      <p:pic>
        <p:nvPicPr>
          <p:cNvPr id="22" name="Picture 21">
            <a:extLst>
              <a:ext uri="{FF2B5EF4-FFF2-40B4-BE49-F238E27FC236}">
                <a16:creationId xmlns:a16="http://schemas.microsoft.com/office/drawing/2014/main" id="{E1224E3A-E018-8B4D-B462-B1136BDD8E3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555288" y="33866"/>
            <a:ext cx="353215" cy="461665"/>
          </a:xfrm>
          <a:prstGeom prst="rect">
            <a:avLst/>
          </a:prstGeom>
          <a:solidFill>
            <a:schemeClr val="tx1"/>
          </a:solidFill>
          <a:ln>
            <a:noFill/>
          </a:ln>
        </p:spPr>
      </p:pic>
      <p:sp>
        <p:nvSpPr>
          <p:cNvPr id="23" name="TextBox 22">
            <a:extLst>
              <a:ext uri="{FF2B5EF4-FFF2-40B4-BE49-F238E27FC236}">
                <a16:creationId xmlns:a16="http://schemas.microsoft.com/office/drawing/2014/main" id="{B0A07191-DFDA-2940-B393-80D86FF36155}"/>
              </a:ext>
            </a:extLst>
          </p:cNvPr>
          <p:cNvSpPr txBox="1"/>
          <p:nvPr/>
        </p:nvSpPr>
        <p:spPr>
          <a:xfrm>
            <a:off x="250924" y="10927"/>
            <a:ext cx="4267200" cy="461665"/>
          </a:xfrm>
          <a:prstGeom prst="rect">
            <a:avLst/>
          </a:prstGeom>
          <a:solidFill>
            <a:schemeClr val="tx1"/>
          </a:solidFill>
        </p:spPr>
        <p:txBody>
          <a:bodyPr wrap="square" rtlCol="0">
            <a:spAutoFit/>
          </a:bodyPr>
          <a:lstStyle/>
          <a:p>
            <a:pPr algn="r"/>
            <a:r>
              <a:rPr lang="en-US" sz="1200" b="1" dirty="0">
                <a:solidFill>
                  <a:schemeClr val="bg1"/>
                </a:solidFill>
              </a:rPr>
              <a:t>Cardiovascular Prevention &amp; Research Unit</a:t>
            </a:r>
          </a:p>
          <a:p>
            <a:pPr algn="r"/>
            <a:r>
              <a:rPr lang="en-US" sz="1200" dirty="0">
                <a:solidFill>
                  <a:schemeClr val="bg1"/>
                </a:solidFill>
              </a:rPr>
              <a:t>Clinic &amp; Lab of Pathophysiology</a:t>
            </a:r>
          </a:p>
        </p:txBody>
      </p:sp>
      <p:sp>
        <p:nvSpPr>
          <p:cNvPr id="24" name="TextBox 23">
            <a:extLst>
              <a:ext uri="{FF2B5EF4-FFF2-40B4-BE49-F238E27FC236}">
                <a16:creationId xmlns:a16="http://schemas.microsoft.com/office/drawing/2014/main" id="{AA57F8B1-62AE-C241-B0B0-9541D26C181B}"/>
              </a:ext>
            </a:extLst>
          </p:cNvPr>
          <p:cNvSpPr txBox="1"/>
          <p:nvPr/>
        </p:nvSpPr>
        <p:spPr>
          <a:xfrm>
            <a:off x="4537734" y="16938"/>
            <a:ext cx="2967479" cy="461665"/>
          </a:xfrm>
          <a:prstGeom prst="rect">
            <a:avLst/>
          </a:prstGeom>
          <a:solidFill>
            <a:schemeClr val="tx1"/>
          </a:solidFill>
        </p:spPr>
        <p:txBody>
          <a:bodyPr wrap="none" rtlCol="0">
            <a:spAutoFit/>
          </a:bodyPr>
          <a:lstStyle/>
          <a:p>
            <a:r>
              <a:rPr lang="en-US" sz="1200" dirty="0">
                <a:solidFill>
                  <a:schemeClr val="bg1"/>
                </a:solidFill>
              </a:rPr>
              <a:t>Dep. of Medicine - School of Health Sciences</a:t>
            </a:r>
          </a:p>
          <a:p>
            <a:r>
              <a:rPr lang="en-US" sz="1200" dirty="0">
                <a:solidFill>
                  <a:schemeClr val="bg1"/>
                </a:solidFill>
              </a:rPr>
              <a:t>National &amp; Kapodistrian University of Athens</a:t>
            </a:r>
          </a:p>
        </p:txBody>
      </p:sp>
    </p:spTree>
    <p:extLst>
      <p:ext uri="{BB962C8B-B14F-4D97-AF65-F5344CB8AC3E}">
        <p14:creationId xmlns:p14="http://schemas.microsoft.com/office/powerpoint/2010/main" val="174540741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 name="TextBox 11"/>
          <p:cNvSpPr txBox="1"/>
          <p:nvPr/>
        </p:nvSpPr>
        <p:spPr>
          <a:xfrm>
            <a:off x="6178550" y="1130304"/>
            <a:ext cx="2984736" cy="307777"/>
          </a:xfrm>
          <a:prstGeom prst="rect">
            <a:avLst/>
          </a:prstGeom>
          <a:noFill/>
        </p:spPr>
        <p:txBody>
          <a:bodyPr wrap="none" rtlCol="0">
            <a:spAutoFit/>
          </a:bodyPr>
          <a:lstStyle/>
          <a:p>
            <a:r>
              <a:rPr lang="en-US" sz="1400" i="1" dirty="0"/>
              <a:t>Wilkinson IB, et al. Hypertension 2012</a:t>
            </a:r>
          </a:p>
        </p:txBody>
      </p:sp>
      <p:sp>
        <p:nvSpPr>
          <p:cNvPr id="15" name="TextBox 14"/>
          <p:cNvSpPr txBox="1"/>
          <p:nvPr/>
        </p:nvSpPr>
        <p:spPr>
          <a:xfrm>
            <a:off x="237412" y="1379045"/>
            <a:ext cx="9025127" cy="830997"/>
          </a:xfrm>
          <a:prstGeom prst="rect">
            <a:avLst/>
          </a:prstGeom>
          <a:noFill/>
        </p:spPr>
        <p:txBody>
          <a:bodyPr wrap="none" rtlCol="0">
            <a:spAutoFit/>
          </a:bodyPr>
          <a:lstStyle/>
          <a:p>
            <a:r>
              <a:rPr lang="el-GR" sz="2400" dirty="0">
                <a:solidFill>
                  <a:srgbClr val="17375E"/>
                </a:solidFill>
              </a:rPr>
              <a:t>Αρτηριοσκλήρυνση</a:t>
            </a:r>
            <a:r>
              <a:rPr lang="en-US" sz="2400" dirty="0">
                <a:solidFill>
                  <a:srgbClr val="17375E"/>
                </a:solidFill>
              </a:rPr>
              <a:t> / </a:t>
            </a:r>
            <a:r>
              <a:rPr lang="el-GR" sz="2400" dirty="0">
                <a:solidFill>
                  <a:srgbClr val="17375E"/>
                </a:solidFill>
              </a:rPr>
              <a:t>συσχέτιση με αθηρωμάτωση (αθηροσκλήρωση -</a:t>
            </a:r>
          </a:p>
          <a:p>
            <a:r>
              <a:rPr lang="el-GR" sz="2400" dirty="0">
                <a:solidFill>
                  <a:srgbClr val="17375E"/>
                </a:solidFill>
              </a:rPr>
              <a:t>αθηροσκλήρυνση)</a:t>
            </a:r>
            <a:endParaRPr lang="el-GR" sz="2400" dirty="0">
              <a:solidFill>
                <a:schemeClr val="accent2">
                  <a:lumMod val="75000"/>
                </a:schemeClr>
              </a:solidFill>
            </a:endParaRPr>
          </a:p>
        </p:txBody>
      </p:sp>
      <p:pic>
        <p:nvPicPr>
          <p:cNvPr id="4" name="Picture 3"/>
          <p:cNvPicPr>
            <a:picLocks noChangeAspect="1"/>
          </p:cNvPicPr>
          <p:nvPr/>
        </p:nvPicPr>
        <p:blipFill>
          <a:blip r:embed="rId2"/>
          <a:stretch>
            <a:fillRect/>
          </a:stretch>
        </p:blipFill>
        <p:spPr>
          <a:xfrm>
            <a:off x="346684" y="2210042"/>
            <a:ext cx="8355758" cy="4406241"/>
          </a:xfrm>
          <a:prstGeom prst="rect">
            <a:avLst/>
          </a:prstGeom>
        </p:spPr>
      </p:pic>
      <p:sp>
        <p:nvSpPr>
          <p:cNvPr id="20" name="TextBox 19"/>
          <p:cNvSpPr txBox="1"/>
          <p:nvPr/>
        </p:nvSpPr>
        <p:spPr>
          <a:xfrm>
            <a:off x="7555288" y="6616283"/>
            <a:ext cx="1539329" cy="246221"/>
          </a:xfrm>
          <a:prstGeom prst="rect">
            <a:avLst/>
          </a:prstGeom>
          <a:noFill/>
        </p:spPr>
        <p:txBody>
          <a:bodyPr wrap="none" rtlCol="0">
            <a:spAutoFit/>
          </a:bodyPr>
          <a:lstStyle/>
          <a:p>
            <a:pPr algn="ctr"/>
            <a:r>
              <a:rPr lang="en-US" sz="1000" dirty="0">
                <a:solidFill>
                  <a:schemeClr val="tx2">
                    <a:lumMod val="75000"/>
                  </a:schemeClr>
                </a:solidFill>
              </a:rPr>
              <a:t>© Athanase D Protogerou</a:t>
            </a:r>
          </a:p>
        </p:txBody>
      </p:sp>
      <p:cxnSp>
        <p:nvCxnSpPr>
          <p:cNvPr id="18" name="Straight Connector 17">
            <a:extLst>
              <a:ext uri="{FF2B5EF4-FFF2-40B4-BE49-F238E27FC236}">
                <a16:creationId xmlns:a16="http://schemas.microsoft.com/office/drawing/2014/main" id="{BFC38D6B-74EE-C648-8C65-0EB50A2DDBD3}"/>
              </a:ext>
            </a:extLst>
          </p:cNvPr>
          <p:cNvCxnSpPr>
            <a:cxnSpLocks/>
          </p:cNvCxnSpPr>
          <p:nvPr/>
        </p:nvCxnSpPr>
        <p:spPr>
          <a:xfrm>
            <a:off x="4535045" y="33866"/>
            <a:ext cx="2689" cy="438726"/>
          </a:xfrm>
          <a:prstGeom prst="line">
            <a:avLst/>
          </a:prstGeom>
          <a:ln w="3810">
            <a:solidFill>
              <a:schemeClr val="bg1"/>
            </a:solidFill>
          </a:ln>
        </p:spPr>
        <p:style>
          <a:lnRef idx="2">
            <a:schemeClr val="accent1"/>
          </a:lnRef>
          <a:fillRef idx="0">
            <a:schemeClr val="accent1"/>
          </a:fillRef>
          <a:effectRef idx="1">
            <a:schemeClr val="accent1"/>
          </a:effectRef>
          <a:fontRef idx="minor">
            <a:schemeClr val="tx1"/>
          </a:fontRef>
        </p:style>
      </p:cxnSp>
      <p:pic>
        <p:nvPicPr>
          <p:cNvPr id="19" name="Picture 18">
            <a:extLst>
              <a:ext uri="{FF2B5EF4-FFF2-40B4-BE49-F238E27FC236}">
                <a16:creationId xmlns:a16="http://schemas.microsoft.com/office/drawing/2014/main" id="{893B7545-FC2F-3D49-9CE9-D85D289E65B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555288" y="33866"/>
            <a:ext cx="353215" cy="461665"/>
          </a:xfrm>
          <a:prstGeom prst="rect">
            <a:avLst/>
          </a:prstGeom>
          <a:noFill/>
          <a:ln>
            <a:noFill/>
          </a:ln>
        </p:spPr>
      </p:pic>
      <p:sp>
        <p:nvSpPr>
          <p:cNvPr id="21" name="TextBox 20">
            <a:extLst>
              <a:ext uri="{FF2B5EF4-FFF2-40B4-BE49-F238E27FC236}">
                <a16:creationId xmlns:a16="http://schemas.microsoft.com/office/drawing/2014/main" id="{99267010-2E1B-7742-B4BA-B512D5DD094E}"/>
              </a:ext>
            </a:extLst>
          </p:cNvPr>
          <p:cNvSpPr txBox="1"/>
          <p:nvPr/>
        </p:nvSpPr>
        <p:spPr>
          <a:xfrm>
            <a:off x="250924" y="10927"/>
            <a:ext cx="4267200" cy="461665"/>
          </a:xfrm>
          <a:prstGeom prst="rect">
            <a:avLst/>
          </a:prstGeom>
          <a:noFill/>
        </p:spPr>
        <p:txBody>
          <a:bodyPr wrap="square" rtlCol="0">
            <a:spAutoFit/>
          </a:bodyPr>
          <a:lstStyle/>
          <a:p>
            <a:pPr algn="r"/>
            <a:r>
              <a:rPr lang="en-US" sz="1200" b="1" dirty="0">
                <a:solidFill>
                  <a:schemeClr val="bg1"/>
                </a:solidFill>
              </a:rPr>
              <a:t>Cardiovascular Prevention &amp; Research Unit</a:t>
            </a:r>
          </a:p>
          <a:p>
            <a:pPr algn="r"/>
            <a:r>
              <a:rPr lang="en-US" sz="1200" dirty="0">
                <a:solidFill>
                  <a:schemeClr val="bg1"/>
                </a:solidFill>
              </a:rPr>
              <a:t>Clinic &amp; Lab of Pathophysiology</a:t>
            </a:r>
          </a:p>
        </p:txBody>
      </p:sp>
      <p:sp>
        <p:nvSpPr>
          <p:cNvPr id="22" name="TextBox 21">
            <a:extLst>
              <a:ext uri="{FF2B5EF4-FFF2-40B4-BE49-F238E27FC236}">
                <a16:creationId xmlns:a16="http://schemas.microsoft.com/office/drawing/2014/main" id="{B6E3994B-3387-AC48-8B3E-5538689F5A34}"/>
              </a:ext>
            </a:extLst>
          </p:cNvPr>
          <p:cNvSpPr txBox="1"/>
          <p:nvPr/>
        </p:nvSpPr>
        <p:spPr>
          <a:xfrm>
            <a:off x="4537734" y="16938"/>
            <a:ext cx="2967479" cy="461665"/>
          </a:xfrm>
          <a:prstGeom prst="rect">
            <a:avLst/>
          </a:prstGeom>
          <a:noFill/>
        </p:spPr>
        <p:txBody>
          <a:bodyPr wrap="none" rtlCol="0">
            <a:spAutoFit/>
          </a:bodyPr>
          <a:lstStyle/>
          <a:p>
            <a:r>
              <a:rPr lang="en-US" sz="1200" dirty="0">
                <a:solidFill>
                  <a:schemeClr val="bg1"/>
                </a:solidFill>
              </a:rPr>
              <a:t>Dep. of Medicine - School of Health Sciences</a:t>
            </a:r>
          </a:p>
          <a:p>
            <a:r>
              <a:rPr lang="en-US" sz="1200" dirty="0">
                <a:solidFill>
                  <a:schemeClr val="bg1"/>
                </a:solidFill>
              </a:rPr>
              <a:t>National &amp; Kapodistrian University of Athens</a:t>
            </a:r>
          </a:p>
        </p:txBody>
      </p:sp>
    </p:spTree>
    <p:extLst>
      <p:ext uri="{BB962C8B-B14F-4D97-AF65-F5344CB8AC3E}">
        <p14:creationId xmlns:p14="http://schemas.microsoft.com/office/powerpoint/2010/main" val="419075317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287886" y="2760132"/>
            <a:ext cx="3251187" cy="1625608"/>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dirty="0"/>
          </a:p>
          <a:p>
            <a:pPr algn="ctr"/>
            <a:endParaRPr lang="en-US" sz="2800" dirty="0"/>
          </a:p>
          <a:p>
            <a:pPr algn="ctr"/>
            <a:r>
              <a:rPr lang="en-US" sz="2800" dirty="0"/>
              <a:t>MACRO - circulation</a:t>
            </a:r>
          </a:p>
          <a:p>
            <a:pPr algn="ctr"/>
            <a:endParaRPr lang="en-US" sz="2800" dirty="0"/>
          </a:p>
          <a:p>
            <a:pPr algn="ctr"/>
            <a:endParaRPr lang="en-US" sz="2800" dirty="0"/>
          </a:p>
        </p:txBody>
      </p:sp>
      <p:sp>
        <p:nvSpPr>
          <p:cNvPr id="16" name="Rectangle 15"/>
          <p:cNvSpPr/>
          <p:nvPr/>
        </p:nvSpPr>
        <p:spPr>
          <a:xfrm>
            <a:off x="5603379" y="2743197"/>
            <a:ext cx="3252753" cy="1625608"/>
          </a:xfrm>
          <a:prstGeom prst="rect">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dirty="0"/>
          </a:p>
          <a:p>
            <a:pPr algn="ctr"/>
            <a:endParaRPr lang="en-US" sz="2800" dirty="0"/>
          </a:p>
          <a:p>
            <a:pPr algn="ctr"/>
            <a:r>
              <a:rPr lang="en-US" sz="2800" dirty="0"/>
              <a:t>MICRO - circulation</a:t>
            </a:r>
          </a:p>
          <a:p>
            <a:pPr algn="ctr"/>
            <a:endParaRPr lang="en-US" sz="2800" dirty="0"/>
          </a:p>
          <a:p>
            <a:pPr algn="ctr"/>
            <a:endParaRPr lang="en-US" sz="2800" dirty="0"/>
          </a:p>
        </p:txBody>
      </p:sp>
      <p:sp>
        <p:nvSpPr>
          <p:cNvPr id="5" name="Right Arrow 4"/>
          <p:cNvSpPr/>
          <p:nvPr/>
        </p:nvSpPr>
        <p:spPr>
          <a:xfrm>
            <a:off x="4182141" y="2929475"/>
            <a:ext cx="978408" cy="484632"/>
          </a:xfrm>
          <a:prstGeom prst="rightArrow">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5588027" y="4402671"/>
            <a:ext cx="3544560" cy="830997"/>
          </a:xfrm>
          <a:prstGeom prst="rect">
            <a:avLst/>
          </a:prstGeom>
          <a:noFill/>
        </p:spPr>
        <p:txBody>
          <a:bodyPr wrap="none" rtlCol="0">
            <a:spAutoFit/>
          </a:bodyPr>
          <a:lstStyle/>
          <a:p>
            <a:pPr marL="342900" indent="-342900">
              <a:buFont typeface="Wingdings" charset="2"/>
              <a:buChar char="u"/>
            </a:pPr>
            <a:r>
              <a:rPr lang="en-US" sz="2400" dirty="0"/>
              <a:t>Cerebrovascular disease</a:t>
            </a:r>
          </a:p>
          <a:p>
            <a:endParaRPr lang="en-US" sz="2400" dirty="0"/>
          </a:p>
        </p:txBody>
      </p:sp>
      <p:sp>
        <p:nvSpPr>
          <p:cNvPr id="18" name="TextBox 17"/>
          <p:cNvSpPr txBox="1"/>
          <p:nvPr/>
        </p:nvSpPr>
        <p:spPr>
          <a:xfrm>
            <a:off x="237202" y="4419607"/>
            <a:ext cx="3659976" cy="830997"/>
          </a:xfrm>
          <a:prstGeom prst="rect">
            <a:avLst/>
          </a:prstGeom>
          <a:noFill/>
        </p:spPr>
        <p:txBody>
          <a:bodyPr wrap="none" rtlCol="0">
            <a:spAutoFit/>
          </a:bodyPr>
          <a:lstStyle/>
          <a:p>
            <a:pPr marL="342900" indent="-342900">
              <a:buFont typeface="Wingdings" charset="2"/>
              <a:buChar char="u"/>
            </a:pPr>
            <a:r>
              <a:rPr lang="en-US" sz="2400" dirty="0"/>
              <a:t>Types of vascular disease</a:t>
            </a:r>
          </a:p>
          <a:p>
            <a:pPr marL="800100" lvl="1" indent="-342900">
              <a:buFont typeface="Courier New"/>
              <a:buChar char="o"/>
            </a:pPr>
            <a:r>
              <a:rPr lang="en-US" sz="2400" dirty="0"/>
              <a:t>Atheromatosis</a:t>
            </a:r>
          </a:p>
        </p:txBody>
      </p:sp>
      <p:cxnSp>
        <p:nvCxnSpPr>
          <p:cNvPr id="15" name="Straight Connector 14">
            <a:extLst>
              <a:ext uri="{FF2B5EF4-FFF2-40B4-BE49-F238E27FC236}">
                <a16:creationId xmlns:a16="http://schemas.microsoft.com/office/drawing/2014/main" id="{96E339DC-FF4B-2648-8F4C-DB41F0A8A143}"/>
              </a:ext>
            </a:extLst>
          </p:cNvPr>
          <p:cNvCxnSpPr>
            <a:cxnSpLocks/>
          </p:cNvCxnSpPr>
          <p:nvPr/>
        </p:nvCxnSpPr>
        <p:spPr>
          <a:xfrm>
            <a:off x="4535045" y="33866"/>
            <a:ext cx="2689" cy="438726"/>
          </a:xfrm>
          <a:prstGeom prst="line">
            <a:avLst/>
          </a:prstGeom>
          <a:ln w="3810">
            <a:solidFill>
              <a:schemeClr val="bg1"/>
            </a:solidFill>
          </a:ln>
        </p:spPr>
        <p:style>
          <a:lnRef idx="2">
            <a:schemeClr val="accent1"/>
          </a:lnRef>
          <a:fillRef idx="0">
            <a:schemeClr val="accent1"/>
          </a:fillRef>
          <a:effectRef idx="1">
            <a:schemeClr val="accent1"/>
          </a:effectRef>
          <a:fontRef idx="minor">
            <a:schemeClr val="tx1"/>
          </a:fontRef>
        </p:style>
      </p:cxnSp>
      <p:pic>
        <p:nvPicPr>
          <p:cNvPr id="19" name="Picture 18">
            <a:extLst>
              <a:ext uri="{FF2B5EF4-FFF2-40B4-BE49-F238E27FC236}">
                <a16:creationId xmlns:a16="http://schemas.microsoft.com/office/drawing/2014/main" id="{8D065E8C-7F60-C142-A562-CF870E509E5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555288" y="33866"/>
            <a:ext cx="353215" cy="461665"/>
          </a:xfrm>
          <a:prstGeom prst="rect">
            <a:avLst/>
          </a:prstGeom>
          <a:noFill/>
          <a:ln>
            <a:noFill/>
          </a:ln>
        </p:spPr>
      </p:pic>
      <p:sp>
        <p:nvSpPr>
          <p:cNvPr id="22" name="TextBox 21">
            <a:extLst>
              <a:ext uri="{FF2B5EF4-FFF2-40B4-BE49-F238E27FC236}">
                <a16:creationId xmlns:a16="http://schemas.microsoft.com/office/drawing/2014/main" id="{B3131D63-5EDF-BD4F-A066-D6B058FE32A5}"/>
              </a:ext>
            </a:extLst>
          </p:cNvPr>
          <p:cNvSpPr txBox="1"/>
          <p:nvPr/>
        </p:nvSpPr>
        <p:spPr>
          <a:xfrm>
            <a:off x="250924" y="10927"/>
            <a:ext cx="4267200" cy="461665"/>
          </a:xfrm>
          <a:prstGeom prst="rect">
            <a:avLst/>
          </a:prstGeom>
          <a:noFill/>
        </p:spPr>
        <p:txBody>
          <a:bodyPr wrap="square" rtlCol="0">
            <a:spAutoFit/>
          </a:bodyPr>
          <a:lstStyle/>
          <a:p>
            <a:pPr algn="r"/>
            <a:r>
              <a:rPr lang="en-US" sz="1200" b="1" dirty="0">
                <a:solidFill>
                  <a:schemeClr val="bg1"/>
                </a:solidFill>
              </a:rPr>
              <a:t>Cardiovascular Prevention &amp; Research Unit</a:t>
            </a:r>
          </a:p>
          <a:p>
            <a:pPr algn="r"/>
            <a:r>
              <a:rPr lang="en-US" sz="1200" dirty="0">
                <a:solidFill>
                  <a:schemeClr val="bg1"/>
                </a:solidFill>
              </a:rPr>
              <a:t>Clinic &amp; Lab of Pathophysiology</a:t>
            </a:r>
          </a:p>
        </p:txBody>
      </p:sp>
      <p:sp>
        <p:nvSpPr>
          <p:cNvPr id="23" name="TextBox 22">
            <a:extLst>
              <a:ext uri="{FF2B5EF4-FFF2-40B4-BE49-F238E27FC236}">
                <a16:creationId xmlns:a16="http://schemas.microsoft.com/office/drawing/2014/main" id="{9F6CA599-B113-404A-A92A-AAED6685ADE3}"/>
              </a:ext>
            </a:extLst>
          </p:cNvPr>
          <p:cNvSpPr txBox="1"/>
          <p:nvPr/>
        </p:nvSpPr>
        <p:spPr>
          <a:xfrm>
            <a:off x="4537734" y="16938"/>
            <a:ext cx="2967479" cy="461665"/>
          </a:xfrm>
          <a:prstGeom prst="rect">
            <a:avLst/>
          </a:prstGeom>
          <a:noFill/>
        </p:spPr>
        <p:txBody>
          <a:bodyPr wrap="none" rtlCol="0">
            <a:spAutoFit/>
          </a:bodyPr>
          <a:lstStyle/>
          <a:p>
            <a:r>
              <a:rPr lang="en-US" sz="1200" dirty="0">
                <a:solidFill>
                  <a:schemeClr val="bg1"/>
                </a:solidFill>
              </a:rPr>
              <a:t>Dep. of Medicine - School of Health Sciences</a:t>
            </a:r>
          </a:p>
          <a:p>
            <a:r>
              <a:rPr lang="en-US" sz="1200" dirty="0">
                <a:solidFill>
                  <a:schemeClr val="bg1"/>
                </a:solidFill>
              </a:rPr>
              <a:t>National &amp; Kapodistrian University of Athens</a:t>
            </a:r>
          </a:p>
        </p:txBody>
      </p:sp>
    </p:spTree>
    <p:extLst>
      <p:ext uri="{BB962C8B-B14F-4D97-AF65-F5344CB8AC3E}">
        <p14:creationId xmlns:p14="http://schemas.microsoft.com/office/powerpoint/2010/main" val="1829550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checkerboard(across)">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8">
                                            <p:txEl>
                                              <p:pRg st="0" end="0"/>
                                            </p:txEl>
                                          </p:spTgt>
                                        </p:tgtEl>
                                        <p:attrNameLst>
                                          <p:attrName>style.visibility</p:attrName>
                                        </p:attrNameLst>
                                      </p:cBhvr>
                                      <p:to>
                                        <p:strVal val="visible"/>
                                      </p:to>
                                    </p:set>
                                    <p:animEffect transition="in" filter="checkerboard(across)">
                                      <p:cBhvr>
                                        <p:cTn id="17" dur="500"/>
                                        <p:tgtEl>
                                          <p:spTgt spid="18">
                                            <p:txEl>
                                              <p:pRg st="0" end="0"/>
                                            </p:txEl>
                                          </p:spTgt>
                                        </p:tgtEl>
                                      </p:cBhvr>
                                    </p:animEffect>
                                  </p:childTnLst>
                                </p:cTn>
                              </p:par>
                              <p:par>
                                <p:cTn id="18" presetID="5" presetClass="entr" presetSubtype="10" fill="hold" nodeType="withEffect">
                                  <p:stCondLst>
                                    <p:cond delay="0"/>
                                  </p:stCondLst>
                                  <p:childTnLst>
                                    <p:set>
                                      <p:cBhvr>
                                        <p:cTn id="19" dur="1" fill="hold">
                                          <p:stCondLst>
                                            <p:cond delay="0"/>
                                          </p:stCondLst>
                                        </p:cTn>
                                        <p:tgtEl>
                                          <p:spTgt spid="18">
                                            <p:txEl>
                                              <p:pRg st="1" end="1"/>
                                            </p:txEl>
                                          </p:spTgt>
                                        </p:tgtEl>
                                        <p:attrNameLst>
                                          <p:attrName>style.visibility</p:attrName>
                                        </p:attrNameLst>
                                      </p:cBhvr>
                                      <p:to>
                                        <p:strVal val="visible"/>
                                      </p:to>
                                    </p:set>
                                    <p:animEffect transition="in" filter="checkerboard(across)">
                                      <p:cBhvr>
                                        <p:cTn id="20" dur="500"/>
                                        <p:tgtEl>
                                          <p:spTgt spid="18">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checkerboard(across)">
                                      <p:cBhvr>
                                        <p:cTn id="25" dur="500"/>
                                        <p:tgtEl>
                                          <p:spTgt spid="5"/>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checkerboard(across)">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5" grpId="0" animBg="1"/>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3874</TotalTime>
  <Words>5899</Words>
  <Application>Microsoft Macintosh PowerPoint</Application>
  <PresentationFormat>On-screen Show (4:3)</PresentationFormat>
  <Paragraphs>1252</Paragraphs>
  <Slides>123</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123</vt:i4>
      </vt:variant>
    </vt:vector>
  </HeadingPairs>
  <TitlesOfParts>
    <vt:vector size="130" baseType="lpstr">
      <vt:lpstr>Arial</vt:lpstr>
      <vt:lpstr>Calibri</vt:lpstr>
      <vt:lpstr>Comic Sans MS</vt:lpstr>
      <vt:lpstr>Courier New</vt:lpstr>
      <vt:lpstr>Verdana</vt:lpstr>
      <vt:lpstr>Wingdings</vt:lpstr>
      <vt:lpstr>Office Theme</vt:lpstr>
      <vt:lpstr>PowerPoint Presentation</vt:lpstr>
      <vt:lpstr>Εκτίμηση Κινδύνου Καρδιαγγειακών Νοσημάτων</vt:lpstr>
      <vt:lpstr>Εκτίμηση Κινδύνου Καρδιαγγειακών Νοσημάτων</vt:lpstr>
      <vt:lpstr>Εκτίμηση Κινδύνου Καρδιαγγειακών Νοσημάτων </vt:lpstr>
      <vt:lpstr>Εκτίμηση Κινδύνου Καρδιαγγειακών Νοσημάτων – Μεταβολικό σύνδρομο </vt:lpstr>
      <vt:lpstr>PowerPoint Presentation</vt:lpstr>
      <vt:lpstr>PowerPoint Presentation</vt:lpstr>
      <vt:lpstr>Εκτίμηση Κινδύνου Καρδιαγγειακών Νοσημάτων – Μεταβολικό σύνδρομο </vt:lpstr>
      <vt:lpstr>PowerPoint Presentation</vt:lpstr>
      <vt:lpstr>PowerPoint Presentation</vt:lpstr>
      <vt:lpstr>PowerPoint Presentation</vt:lpstr>
      <vt:lpstr>PowerPoint Presentation</vt:lpstr>
      <vt:lpstr>PowerPoint Presentation</vt:lpstr>
      <vt:lpstr>NICE - National Institute for Health and Care Excellence http://www.nice.org.uk/guidance/cmg45/chapter/commissioning-services-for-the-prevention-of-cardiovascular-disease</vt:lpstr>
      <vt:lpstr>Εκτίμηση Κινδύνου Καρδιαγγειακών Νοσημάτων – Μεταβολικό σύνδρομο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Εκτίμηση Κινδύνου Καρδιαγγειακών Νοσημάτων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Εκτίμηση Κινδύνου Καρδιαγγειακών Νοσημάτων – Μεταβολικό σύνδρομο </vt:lpstr>
      <vt:lpstr>PowerPoint Presentation</vt:lpstr>
      <vt:lpstr>PowerPoint Presentation</vt:lpstr>
      <vt:lpstr>PowerPoint Presentation</vt:lpstr>
      <vt:lpstr>Natural History of Cardiovascular Disease</vt:lpstr>
      <vt:lpstr>Natural History of Cardiovascular Disease</vt:lpstr>
      <vt:lpstr>Natural History of Cardiovascular Disease</vt:lpstr>
      <vt:lpstr>Natural History of Cardiovascular Disease</vt:lpstr>
      <vt:lpstr>Natural History of Cardiovascular Disease</vt:lpstr>
      <vt:lpstr>Εκτίμηση Κινδύνου Καρδιαγγειακών Νοσημάτων – Μεταβολικό σύνδρομο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High risk countries</vt:lpstr>
      <vt:lpstr>Low risk countries</vt:lpstr>
      <vt:lpstr>PowerPoint Presentation</vt:lpstr>
      <vt:lpstr>PowerPoint Presentation</vt:lpstr>
      <vt:lpstr>PowerPoint Presentation</vt:lpstr>
      <vt:lpstr>PowerPoint Presentation</vt:lpstr>
      <vt:lpstr>PowerPoint Presentation</vt:lpstr>
      <vt:lpstr>Εκτίμηση Κινδύνου Καρδιαγγειακών Νοσημάτων </vt:lpstr>
      <vt:lpstr>Εκτίμηση Κινδύνου Καρδιαγγειακών Νοσημάτων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Εκτίμηση Κινδύνου Καρδιαγγειακών Νοσημάτων – Μεταβολικό σύνδρομο </vt:lpstr>
      <vt:lpstr>PowerPoint Presentation</vt:lpstr>
      <vt:lpstr>PowerPoint Presentation</vt:lpstr>
      <vt:lpstr>PowerPoint Presentation</vt:lpstr>
      <vt:lpstr>Εκτίμηση Κινδύνου Καρδιαγγειακών Νοσημάτων</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Long term stroke outcomes according to cf PWV and AIx tertiles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Εκτίμηση Κινδύνου Καρδιαγγειακών Νοσημάτων – Μεταβολικό σύνδρομο</dc:title>
  <dc:creator>Athanase Protogerou</dc:creator>
  <cp:lastModifiedBy>A Protogerou</cp:lastModifiedBy>
  <cp:revision>228</cp:revision>
  <dcterms:created xsi:type="dcterms:W3CDTF">2015-03-05T14:14:57Z</dcterms:created>
  <dcterms:modified xsi:type="dcterms:W3CDTF">2024-04-18T13:07:41Z</dcterms:modified>
</cp:coreProperties>
</file>