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301" r:id="rId3"/>
    <p:sldId id="302" r:id="rId4"/>
    <p:sldId id="303" r:id="rId5"/>
    <p:sldId id="258" r:id="rId6"/>
    <p:sldId id="257" r:id="rId7"/>
    <p:sldId id="313" r:id="rId8"/>
    <p:sldId id="259" r:id="rId9"/>
    <p:sldId id="315" r:id="rId10"/>
    <p:sldId id="299" r:id="rId11"/>
    <p:sldId id="300" r:id="rId12"/>
    <p:sldId id="304" r:id="rId13"/>
    <p:sldId id="260" r:id="rId14"/>
    <p:sldId id="316" r:id="rId15"/>
    <p:sldId id="314" r:id="rId16"/>
    <p:sldId id="261" r:id="rId17"/>
    <p:sldId id="317" r:id="rId18"/>
    <p:sldId id="262" r:id="rId19"/>
    <p:sldId id="263" r:id="rId20"/>
    <p:sldId id="264" r:id="rId21"/>
    <p:sldId id="265" r:id="rId22"/>
    <p:sldId id="266" r:id="rId23"/>
    <p:sldId id="268" r:id="rId24"/>
    <p:sldId id="267" r:id="rId25"/>
    <p:sldId id="272" r:id="rId26"/>
    <p:sldId id="269" r:id="rId27"/>
    <p:sldId id="270" r:id="rId28"/>
    <p:sldId id="271" r:id="rId29"/>
    <p:sldId id="273" r:id="rId30"/>
    <p:sldId id="280" r:id="rId31"/>
    <p:sldId id="274" r:id="rId32"/>
    <p:sldId id="275" r:id="rId33"/>
    <p:sldId id="281" r:id="rId34"/>
    <p:sldId id="282" r:id="rId35"/>
    <p:sldId id="283" r:id="rId36"/>
    <p:sldId id="310" r:id="rId37"/>
    <p:sldId id="276" r:id="rId38"/>
    <p:sldId id="284" r:id="rId39"/>
    <p:sldId id="306" r:id="rId40"/>
    <p:sldId id="285" r:id="rId41"/>
    <p:sldId id="286" r:id="rId42"/>
    <p:sldId id="318" r:id="rId43"/>
    <p:sldId id="307" r:id="rId44"/>
    <p:sldId id="319" r:id="rId45"/>
    <p:sldId id="320" r:id="rId46"/>
    <p:sldId id="322" r:id="rId47"/>
    <p:sldId id="323" r:id="rId48"/>
    <p:sldId id="277" r:id="rId49"/>
    <p:sldId id="287" r:id="rId50"/>
    <p:sldId id="288" r:id="rId51"/>
    <p:sldId id="289" r:id="rId52"/>
    <p:sldId id="278" r:id="rId53"/>
    <p:sldId id="290" r:id="rId54"/>
    <p:sldId id="305" r:id="rId55"/>
    <p:sldId id="312" r:id="rId56"/>
    <p:sldId id="311" r:id="rId57"/>
    <p:sldId id="279" r:id="rId58"/>
    <p:sldId id="291" r:id="rId59"/>
    <p:sldId id="292" r:id="rId60"/>
    <p:sldId id="293" r:id="rId61"/>
    <p:sldId id="294" r:id="rId62"/>
    <p:sldId id="295" r:id="rId63"/>
    <p:sldId id="308" r:id="rId64"/>
    <p:sldId id="296" r:id="rId65"/>
    <p:sldId id="297" r:id="rId66"/>
    <p:sldId id="298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1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0B939-60B1-44DF-B0C1-8DE8E6F373D0}" type="datetimeFigureOut">
              <a:rPr lang="en-GB" smtClean="0"/>
              <a:pPr/>
              <a:t>18/11/2020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F10BC-E5C3-43E0-A2B0-DFCAADCCCB5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18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ΧΕΙΡ = διασφηνοειδική εκτομή αδενώματος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F10BC-E5C3-43E0-A2B0-DFCAADCCCB55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852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ΣΕ ΑΣΘΕΝΕΙΣ</a:t>
            </a:r>
            <a:r>
              <a:rPr lang="el-GR" baseline="0" dirty="0" smtClean="0"/>
              <a:t> ΜΕ ΜΕΓΑΛΑ ΑΔΕΝΩΜΑΤΑ ΠΟΥ ΔΕΝ ΕΧΟΥΝ ΕΛΕΓΧΘΕΙ ΕΠΑΡΚΩΣ, </a:t>
            </a:r>
            <a:r>
              <a:rPr lang="el-GR" b="1" baseline="0" dirty="0" smtClean="0"/>
              <a:t>ΑΝ ΚΑΤΑΦΕΡΟΥΝ ΝΑ ΣΥΛΛΑΒΟΥΝ</a:t>
            </a:r>
            <a:r>
              <a:rPr lang="el-GR" baseline="0" dirty="0" smtClean="0"/>
              <a:t>, ΠΙΘΑΝΑ ΑΠΟΔΕΚΤΗ Η ΧΟΡΗΓΗΣΗ </a:t>
            </a:r>
            <a:r>
              <a:rPr lang="en-US" baseline="0" dirty="0" err="1" smtClean="0"/>
              <a:t>DopAg</a:t>
            </a:r>
            <a:r>
              <a:rPr lang="en-US" baseline="0" dirty="0" smtClean="0"/>
              <a:t> </a:t>
            </a:r>
            <a:r>
              <a:rPr lang="el-GR" baseline="0" dirty="0" smtClean="0"/>
              <a:t>ΕΞ’ ΑΡΧΗΣ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F10BC-E5C3-43E0-A2B0-DFCAADCCCB55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582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Υπόφυση &amp; Κύηση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N. </a:t>
            </a:r>
            <a:r>
              <a:rPr lang="el-GR" dirty="0" smtClean="0">
                <a:solidFill>
                  <a:schemeClr val="tx1"/>
                </a:solidFill>
              </a:rPr>
              <a:t>Γεωργόπουλος</a:t>
            </a:r>
          </a:p>
          <a:p>
            <a:r>
              <a:rPr lang="el-GR" dirty="0" smtClean="0">
                <a:solidFill>
                  <a:schemeClr val="tx1"/>
                </a:solidFill>
              </a:rPr>
              <a:t>Γ. </a:t>
            </a:r>
            <a:r>
              <a:rPr lang="el-GR" dirty="0" err="1" smtClean="0">
                <a:solidFill>
                  <a:schemeClr val="tx1"/>
                </a:solidFill>
              </a:rPr>
              <a:t>Μαρκαντές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538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Φυσιολογικοί ρόλοι </a:t>
            </a:r>
            <a:r>
              <a:rPr lang="el-GR" dirty="0" err="1" smtClean="0"/>
              <a:t>προλακτίνης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smtClean="0"/>
              <a:t>Βασικός ρόλος της </a:t>
            </a:r>
            <a:r>
              <a:rPr lang="el-GR" dirty="0" err="1" smtClean="0"/>
              <a:t>προλακτίνης</a:t>
            </a:r>
            <a:r>
              <a:rPr lang="el-GR" dirty="0" smtClean="0"/>
              <a:t> η αύξηση του μαζικού αδένα κατά</a:t>
            </a:r>
            <a:r>
              <a:rPr lang="el-GR" dirty="0"/>
              <a:t> </a:t>
            </a:r>
            <a:r>
              <a:rPr lang="el-GR" dirty="0" smtClean="0"/>
              <a:t>την κύηση και η παραγωγή γάλακτος</a:t>
            </a:r>
          </a:p>
          <a:p>
            <a:r>
              <a:rPr lang="el-GR" dirty="0" smtClean="0"/>
              <a:t>Πολλές </a:t>
            </a:r>
            <a:r>
              <a:rPr lang="el-GR" dirty="0" err="1" smtClean="0"/>
              <a:t>πλειοτροπικές</a:t>
            </a:r>
            <a:r>
              <a:rPr lang="el-GR" dirty="0" smtClean="0"/>
              <a:t> δράσεις της </a:t>
            </a:r>
            <a:r>
              <a:rPr lang="el-GR" dirty="0" err="1" smtClean="0"/>
              <a:t>προλακτίνης</a:t>
            </a:r>
            <a:r>
              <a:rPr lang="el-GR" dirty="0" smtClean="0"/>
              <a:t> σε διάφορα είδη που σχετίζονται με την προσαρμογή στις αυξημένες μεταβολικές ανάγκες της εγκυμοσύνης και του θηλασμού </a:t>
            </a:r>
          </a:p>
          <a:p>
            <a:r>
              <a:rPr lang="el-GR" dirty="0" smtClean="0"/>
              <a:t>Η </a:t>
            </a:r>
            <a:r>
              <a:rPr lang="el-GR" dirty="0" err="1" smtClean="0"/>
              <a:t>προλακτίνη</a:t>
            </a:r>
            <a:r>
              <a:rPr lang="el-GR" dirty="0" smtClean="0"/>
              <a:t> είναι αναβολική ορμόνη και προωθεί την όρεξη, την αύξηση βάρους και την αποθήκευση λίπους</a:t>
            </a:r>
          </a:p>
          <a:p>
            <a:r>
              <a:rPr lang="el-GR" dirty="0" smtClean="0"/>
              <a:t>Φαίνεται επίσης να παίζει ρόλο στην αιμόσταση, στη φυσιολογία του δέρματος, στο μεταβολισμό του ασβεστίου, στα β κύτταρα του παγκρέατος και το μεταβολισμό της γλυκόζης, στο ανοσοποιητικό.  </a:t>
            </a:r>
            <a:endParaRPr lang="el-GR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30" y="1600200"/>
            <a:ext cx="375214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3131840" y="6334780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 </a:t>
            </a:r>
            <a:r>
              <a:rPr lang="en-US" sz="1200" i="1" dirty="0"/>
              <a:t>Nature Reviews Endocrinology 2019</a:t>
            </a:r>
          </a:p>
          <a:p>
            <a:r>
              <a:rPr lang="en-US" sz="1200" b="1" i="1" dirty="0" smtClean="0"/>
              <a:t>Prolactin </a:t>
            </a:r>
            <a:r>
              <a:rPr lang="en-US" sz="1200" b="1" i="1" dirty="0"/>
              <a:t>— a pleiotropic factor in health and </a:t>
            </a:r>
            <a:r>
              <a:rPr lang="en-US" sz="1200" b="1" i="1" dirty="0" smtClean="0"/>
              <a:t>disease. </a:t>
            </a:r>
            <a:r>
              <a:rPr lang="en-US" sz="1200" i="1" u="sng" dirty="0" err="1" smtClean="0"/>
              <a:t>Valérie</a:t>
            </a:r>
            <a:r>
              <a:rPr lang="en-US" sz="1200" i="1" u="sng" dirty="0" smtClean="0"/>
              <a:t> Bernard</a:t>
            </a:r>
            <a:r>
              <a:rPr lang="el-GR" sz="1200" i="1" u="sng" dirty="0" smtClean="0"/>
              <a:t> </a:t>
            </a:r>
            <a:r>
              <a:rPr lang="en-US" sz="1200" i="1" u="sng" dirty="0" smtClean="0"/>
              <a:t>et al 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074423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500" y="2348880"/>
            <a:ext cx="4038600" cy="2930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Αλληλεπίδραση οιστρογόνων και </a:t>
            </a:r>
            <a:r>
              <a:rPr lang="el-GR" dirty="0" err="1" smtClean="0"/>
              <a:t>προλακτίνης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-826" y="1675546"/>
            <a:ext cx="5580937" cy="2253520"/>
          </a:xfrm>
        </p:spPr>
        <p:txBody>
          <a:bodyPr>
            <a:noAutofit/>
          </a:bodyPr>
          <a:lstStyle/>
          <a:p>
            <a:r>
              <a:rPr lang="el-GR" sz="1600" dirty="0" smtClean="0"/>
              <a:t>Τα οιστρογόνα αυξάνουν την παραγωγή της </a:t>
            </a:r>
            <a:r>
              <a:rPr lang="el-GR" sz="1600" dirty="0" err="1" smtClean="0"/>
              <a:t>προλακτίνης</a:t>
            </a:r>
            <a:r>
              <a:rPr lang="el-GR" sz="1600" dirty="0" smtClean="0"/>
              <a:t> σε 2 επίπεδα: </a:t>
            </a:r>
            <a:endParaRPr lang="en-US" sz="1600" dirty="0" smtClean="0"/>
          </a:p>
          <a:p>
            <a:pPr lvl="1"/>
            <a:r>
              <a:rPr lang="el-GR" sz="1600" dirty="0" smtClean="0"/>
              <a:t>με απευθείας αύξηση της έκφρασης γονιδίων των </a:t>
            </a:r>
            <a:r>
              <a:rPr lang="el-GR" sz="1600" dirty="0" err="1" smtClean="0"/>
              <a:t>λακτοτρόφων</a:t>
            </a:r>
            <a:r>
              <a:rPr lang="el-GR" sz="1600" dirty="0" smtClean="0"/>
              <a:t> κυττάρων της υπόφυσης</a:t>
            </a:r>
            <a:r>
              <a:rPr lang="en-US" sz="1600" dirty="0" smtClean="0"/>
              <a:t> (</a:t>
            </a:r>
            <a:r>
              <a:rPr lang="el-GR" sz="1600" dirty="0" smtClean="0"/>
              <a:t>πολλαπλασιασμός </a:t>
            </a:r>
            <a:r>
              <a:rPr lang="el-GR" sz="1600" dirty="0" err="1" smtClean="0"/>
              <a:t>λακτοτρόφων</a:t>
            </a:r>
            <a:r>
              <a:rPr lang="el-GR" sz="1600" dirty="0" smtClean="0"/>
              <a:t> κυττάρων) και </a:t>
            </a:r>
            <a:endParaRPr lang="en-US" sz="1600" dirty="0" smtClean="0"/>
          </a:p>
          <a:p>
            <a:pPr lvl="1"/>
            <a:r>
              <a:rPr lang="el-GR" sz="1600" dirty="0" smtClean="0"/>
              <a:t>μέσω επίδρασης στους </a:t>
            </a:r>
            <a:r>
              <a:rPr lang="el-GR" sz="1600" dirty="0" err="1" smtClean="0"/>
              <a:t>νευροενδοκρινείς</a:t>
            </a:r>
            <a:r>
              <a:rPr lang="el-GR" sz="1600" dirty="0" smtClean="0"/>
              <a:t> νευρώνες του υποθαλάμου (αυξημένη λειτουργικότητα </a:t>
            </a:r>
            <a:r>
              <a:rPr lang="el-GR" sz="1600" dirty="0" err="1" smtClean="0"/>
              <a:t>λακτοτρόφων</a:t>
            </a:r>
            <a:r>
              <a:rPr lang="el-GR" sz="1600" dirty="0" smtClean="0"/>
              <a:t> κυττάρων). </a:t>
            </a:r>
            <a:endParaRPr lang="en-US" sz="1600" dirty="0" smtClean="0"/>
          </a:p>
          <a:p>
            <a:pPr marL="0" indent="0">
              <a:buNone/>
            </a:pPr>
            <a:endParaRPr lang="el-GR" sz="1600" dirty="0" smtClean="0"/>
          </a:p>
          <a:p>
            <a:r>
              <a:rPr lang="el-GR" sz="1600" dirty="0" smtClean="0"/>
              <a:t>Τα επίπεδα της </a:t>
            </a:r>
            <a:r>
              <a:rPr lang="el-GR" sz="1600" dirty="0" err="1" smtClean="0"/>
              <a:t>προλακτίνης</a:t>
            </a:r>
            <a:r>
              <a:rPr lang="el-GR" sz="1600" dirty="0" smtClean="0"/>
              <a:t> είναι υψηλότερα κατά την αναπαραγωγική ηλικία και αυξάνονται ιδιαίτερα στην κύηση </a:t>
            </a:r>
            <a:endParaRPr lang="en-US" sz="1600" dirty="0" smtClean="0"/>
          </a:p>
          <a:p>
            <a:pPr marL="0" indent="0">
              <a:buNone/>
            </a:pPr>
            <a:endParaRPr lang="el-GR" sz="1600" dirty="0" smtClean="0"/>
          </a:p>
          <a:p>
            <a:r>
              <a:rPr lang="el-GR" sz="1600" dirty="0" smtClean="0"/>
              <a:t>Η επίπτωση των </a:t>
            </a:r>
            <a:r>
              <a:rPr lang="el-GR" sz="1600" dirty="0" err="1" smtClean="0"/>
              <a:t>προλακτινωμάτων</a:t>
            </a:r>
            <a:r>
              <a:rPr lang="el-GR" sz="1600" dirty="0" smtClean="0"/>
              <a:t> είναι υψηλότερη στην αναπαραγωγική ηλικία</a:t>
            </a:r>
            <a:endParaRPr lang="en-US" sz="1600" dirty="0" smtClean="0"/>
          </a:p>
          <a:p>
            <a:pPr marL="0" indent="0">
              <a:buNone/>
            </a:pPr>
            <a:endParaRPr lang="el-GR" sz="1600" dirty="0" smtClean="0"/>
          </a:p>
          <a:p>
            <a:pPr marL="0" indent="0">
              <a:buNone/>
            </a:pPr>
            <a:endParaRPr lang="el-GR" sz="16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275856" y="6334581"/>
            <a:ext cx="57339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u="sng" dirty="0" smtClean="0"/>
              <a:t>Prolactin through the female life cycle(2018) Endocrine59(1):16-29</a:t>
            </a:r>
            <a:endParaRPr lang="el-GR" sz="1600" u="sng" dirty="0"/>
          </a:p>
        </p:txBody>
      </p:sp>
    </p:spTree>
    <p:extLst>
      <p:ext uri="{BB962C8B-B14F-4D97-AF65-F5344CB8AC3E}">
        <p14:creationId xmlns:p14="http://schemas.microsoft.com/office/powerpoint/2010/main" val="2294747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500" y="2348880"/>
            <a:ext cx="4038600" cy="2930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Αλληλεπίδραση οιστρογόνων και </a:t>
            </a:r>
            <a:r>
              <a:rPr lang="el-GR" dirty="0" err="1" smtClean="0"/>
              <a:t>προλακτίνης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0" y="1357298"/>
            <a:ext cx="5580937" cy="32536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l-GR" sz="1600" dirty="0" smtClean="0"/>
          </a:p>
          <a:p>
            <a:r>
              <a:rPr lang="el-GR" sz="1600" dirty="0" smtClean="0"/>
              <a:t>Η </a:t>
            </a:r>
            <a:r>
              <a:rPr lang="el-GR" sz="1600" dirty="0" err="1" smtClean="0"/>
              <a:t>προλακτίνη</a:t>
            </a:r>
            <a:r>
              <a:rPr lang="el-GR" sz="1600" dirty="0" smtClean="0"/>
              <a:t> μειώνεται φυσιολογικά κατά την εμμηνόπαυση</a:t>
            </a:r>
            <a:endParaRPr lang="en-US" sz="1600" dirty="0" smtClean="0"/>
          </a:p>
          <a:p>
            <a:pPr marL="0" indent="0">
              <a:buNone/>
            </a:pPr>
            <a:endParaRPr lang="el-GR" sz="1600" dirty="0" smtClean="0"/>
          </a:p>
          <a:p>
            <a:r>
              <a:rPr lang="el-GR" sz="1600" dirty="0" smtClean="0"/>
              <a:t>Η ορμονική θεραπεία υποκατάστασης δεν φαίνεται να αυξάνει τα επίπεδα της </a:t>
            </a:r>
            <a:r>
              <a:rPr lang="el-GR" sz="1600" dirty="0" err="1" smtClean="0"/>
              <a:t>προλακτίνης</a:t>
            </a:r>
            <a:r>
              <a:rPr lang="el-GR" sz="1600" dirty="0" smtClean="0"/>
              <a:t> (</a:t>
            </a:r>
            <a:r>
              <a:rPr lang="en-US" sz="1600" i="1" dirty="0" smtClean="0"/>
              <a:t>Touraine P et al, </a:t>
            </a:r>
            <a:r>
              <a:rPr lang="en-US" sz="1600" i="1" u="sng" dirty="0" err="1" smtClean="0"/>
              <a:t>Endocrinol</a:t>
            </a:r>
            <a:r>
              <a:rPr lang="en-US" sz="1600" i="1" u="sng" dirty="0" smtClean="0"/>
              <a:t> Invest.</a:t>
            </a:r>
            <a:r>
              <a:rPr lang="en-US" sz="1600" i="1" dirty="0" smtClean="0"/>
              <a:t> 1998 Dec;21(11):732-6. </a:t>
            </a:r>
            <a:r>
              <a:rPr lang="en-US" sz="1600" b="1" i="1" dirty="0" smtClean="0"/>
              <a:t>Hormonal replacement therapy in menopausal women with a history of hyperprolactinemia)</a:t>
            </a:r>
          </a:p>
          <a:p>
            <a:pPr marL="0" indent="0">
              <a:buNone/>
            </a:pPr>
            <a:endParaRPr lang="el-GR" sz="1600" dirty="0" smtClean="0"/>
          </a:p>
          <a:p>
            <a:r>
              <a:rPr lang="el-GR" sz="1600" dirty="0" smtClean="0"/>
              <a:t>Η εμμηνόπαυση φαίνεται να είναι ένας παράγοντας που ευνοεί την ύφεση προϋπάρχουσας  </a:t>
            </a:r>
            <a:r>
              <a:rPr lang="el-GR" sz="1600" dirty="0" err="1" smtClean="0"/>
              <a:t>υπερπρολακτιναιμίας</a:t>
            </a:r>
            <a:r>
              <a:rPr lang="el-GR" sz="1600" dirty="0"/>
              <a:t> </a:t>
            </a:r>
            <a:r>
              <a:rPr lang="el-GR" sz="1600" dirty="0" smtClean="0"/>
              <a:t> και η πιθανότητα υποτροπής, μετά από θεραπεία με </a:t>
            </a:r>
            <a:r>
              <a:rPr lang="en-US" sz="1600" dirty="0" smtClean="0"/>
              <a:t>D.A.</a:t>
            </a:r>
            <a:r>
              <a:rPr lang="el-GR" sz="1600" dirty="0" smtClean="0"/>
              <a:t> φαίνεται να είναι μικρότερη μετά την εμμηνόπαυση</a:t>
            </a:r>
            <a:r>
              <a:rPr lang="en-US" sz="1600" i="1" dirty="0"/>
              <a:t> </a:t>
            </a:r>
            <a:r>
              <a:rPr lang="en-US" sz="1600" i="1" dirty="0" smtClean="0"/>
              <a:t>(</a:t>
            </a:r>
            <a:r>
              <a:rPr lang="en-US" sz="1600" i="1" dirty="0" err="1" smtClean="0"/>
              <a:t>Karunakaran</a:t>
            </a:r>
            <a:r>
              <a:rPr lang="en-US" sz="1600" i="1" dirty="0" smtClean="0"/>
              <a:t> S et al. The effect of the menopause on prolactin levels in patients with </a:t>
            </a:r>
            <a:r>
              <a:rPr lang="en-US" sz="1600" i="1" dirty="0" err="1" smtClean="0"/>
              <a:t>hyperprolactinaemia</a:t>
            </a:r>
            <a:r>
              <a:rPr lang="en-US" sz="1600" i="1" dirty="0" smtClean="0"/>
              <a:t>. </a:t>
            </a:r>
            <a:r>
              <a:rPr lang="en-US" sz="1600" i="1" dirty="0" err="1" smtClean="0"/>
              <a:t>Clin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Endocrinol</a:t>
            </a:r>
            <a:r>
              <a:rPr lang="en-US" sz="1600" i="1" dirty="0" smtClean="0"/>
              <a:t> (</a:t>
            </a:r>
            <a:r>
              <a:rPr lang="en-US" sz="1600" i="1" dirty="0" err="1" smtClean="0"/>
              <a:t>Oxf</a:t>
            </a:r>
            <a:r>
              <a:rPr lang="en-US" sz="1600" i="1" dirty="0" smtClean="0"/>
              <a:t>). 2001;54(3):295-300. /  </a:t>
            </a:r>
            <a:r>
              <a:rPr lang="en-US" sz="1600" dirty="0" err="1" smtClean="0"/>
              <a:t>Colao</a:t>
            </a:r>
            <a:r>
              <a:rPr lang="en-US" sz="1600" dirty="0" smtClean="0"/>
              <a:t> et al.</a:t>
            </a:r>
            <a:r>
              <a:rPr lang="en-US" sz="1600" b="1" dirty="0"/>
              <a:t> </a:t>
            </a:r>
            <a:r>
              <a:rPr lang="en-US" sz="1600" dirty="0" err="1" smtClean="0"/>
              <a:t>Clin</a:t>
            </a:r>
            <a:r>
              <a:rPr lang="en-US" sz="1600" dirty="0" smtClean="0"/>
              <a:t> </a:t>
            </a:r>
            <a:r>
              <a:rPr lang="en-US" sz="1600" dirty="0" err="1" smtClean="0"/>
              <a:t>Endocrinol</a:t>
            </a:r>
            <a:r>
              <a:rPr lang="en-US" sz="1600" dirty="0" smtClean="0"/>
              <a:t> (</a:t>
            </a:r>
            <a:r>
              <a:rPr lang="en-US" sz="1600" dirty="0" err="1" smtClean="0"/>
              <a:t>Oxf</a:t>
            </a:r>
            <a:r>
              <a:rPr lang="en-US" sz="1600" dirty="0" smtClean="0"/>
              <a:t>)</a:t>
            </a:r>
            <a:r>
              <a:rPr lang="en-US" sz="1600" i="1" dirty="0" smtClean="0"/>
              <a:t> 2005 Jul;63(1):26-31.Long-term remission following withdrawal of dopamine agonist therapy in subjects with </a:t>
            </a:r>
            <a:r>
              <a:rPr lang="en-US" sz="1600" i="1" dirty="0" err="1" smtClean="0"/>
              <a:t>microprolactinomas</a:t>
            </a:r>
            <a:r>
              <a:rPr lang="en-US" sz="1600" i="1" dirty="0" smtClean="0"/>
              <a:t>.)</a:t>
            </a:r>
          </a:p>
          <a:p>
            <a:pPr marL="0" indent="0">
              <a:buNone/>
            </a:pPr>
            <a:endParaRPr lang="el-GR" sz="16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275856" y="6334581"/>
            <a:ext cx="57339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u="sng" dirty="0" smtClean="0"/>
              <a:t>Prolactin through the female life cycle(2018) Endocrine59(1):16-29</a:t>
            </a:r>
            <a:endParaRPr lang="el-GR" sz="1600" u="sng" dirty="0"/>
          </a:p>
        </p:txBody>
      </p:sp>
    </p:spTree>
    <p:extLst>
      <p:ext uri="{BB962C8B-B14F-4D97-AF65-F5344CB8AC3E}">
        <p14:creationId xmlns:p14="http://schemas.microsoft.com/office/powerpoint/2010/main" val="2294747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Προλακτίνη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038600"/>
          </a:xfrm>
        </p:spPr>
        <p:txBody>
          <a:bodyPr>
            <a:normAutofit/>
          </a:bodyPr>
          <a:lstStyle/>
          <a:p>
            <a:r>
              <a:rPr lang="el-GR" sz="3000" dirty="0" smtClean="0"/>
              <a:t>Αύξηση αριθμού λακτοτρόφων κυττάρων (ως 40%)</a:t>
            </a:r>
          </a:p>
          <a:p>
            <a:r>
              <a:rPr lang="el-GR" sz="3000" dirty="0" smtClean="0"/>
              <a:t>Αύξηση επιπέδων </a:t>
            </a:r>
            <a:r>
              <a:rPr lang="en-US" sz="3000" dirty="0" smtClean="0"/>
              <a:t>PRL (</a:t>
            </a:r>
            <a:r>
              <a:rPr lang="el-GR" sz="3000" dirty="0" smtClean="0"/>
              <a:t>και πάνω από 200</a:t>
            </a:r>
            <a:r>
              <a:rPr lang="en-US" sz="3000" dirty="0" smtClean="0"/>
              <a:t>ng/ml)</a:t>
            </a:r>
          </a:p>
          <a:p>
            <a:r>
              <a:rPr lang="el-GR" sz="3000" dirty="0" smtClean="0"/>
              <a:t>Υψηλά οιστρογόνα </a:t>
            </a:r>
            <a:r>
              <a:rPr lang="el-GR" sz="3000" dirty="0" smtClean="0">
                <a:latin typeface="Calibri"/>
                <a:cs typeface="Calibri"/>
              </a:rPr>
              <a:t>→ αιμάτωση υπόφυσης περισσότερο από συστηματική κυκλοφορία (χαμηλά επίπεδα ντοπαμίνης)</a:t>
            </a:r>
          </a:p>
          <a:p>
            <a:r>
              <a:rPr lang="el-GR" sz="3000" dirty="0" smtClean="0">
                <a:latin typeface="Calibri"/>
                <a:cs typeface="Calibri"/>
              </a:rPr>
              <a:t>Διατήρηση απάντησης σε </a:t>
            </a:r>
            <a:r>
              <a:rPr lang="en-US" sz="3000" dirty="0" smtClean="0">
                <a:latin typeface="Calibri"/>
                <a:cs typeface="Calibri"/>
              </a:rPr>
              <a:t>TRH, </a:t>
            </a:r>
            <a:r>
              <a:rPr lang="el-GR" sz="3000" dirty="0" smtClean="0">
                <a:latin typeface="Calibri"/>
                <a:cs typeface="Calibri"/>
              </a:rPr>
              <a:t>ύπνο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01143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2214546" y="2500306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 smtClean="0"/>
              <a:t>Ενδοκρινικοί άξονες</a:t>
            </a:r>
            <a:endParaRPr lang="el-GR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>
              <a:defRPr/>
            </a:pPr>
            <a:r>
              <a:rPr lang="el-GR" sz="2000" dirty="0" smtClean="0">
                <a:latin typeface="+mn-lt"/>
              </a:rPr>
              <a:t>Δομή των γλυκοπρωτεΐνων</a:t>
            </a:r>
            <a:endParaRPr lang="en-US" sz="2000" dirty="0" smtClean="0">
              <a:latin typeface="+mn-lt"/>
            </a:endParaRPr>
          </a:p>
        </p:txBody>
      </p:sp>
      <p:pic>
        <p:nvPicPr>
          <p:cNvPr id="12" name="Content Placeholder 11" descr="Fig1_alfa_subunits.png"/>
          <p:cNvPicPr>
            <a:picLocks noGrp="1" noChangeAspect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989138"/>
            <a:ext cx="3744912" cy="2376487"/>
          </a:xfrm>
          <a:noFill/>
        </p:spPr>
      </p:pic>
      <p:pic>
        <p:nvPicPr>
          <p:cNvPr id="13" name="Picture 12" descr="Fig1_beta_subunit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1989138"/>
            <a:ext cx="4503737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714375" y="1628775"/>
            <a:ext cx="3276600" cy="2376488"/>
            <a:chOff x="714348" y="1761779"/>
            <a:chExt cx="3276000" cy="2738791"/>
          </a:xfrm>
        </p:grpSpPr>
        <p:sp>
          <p:nvSpPr>
            <p:cNvPr id="3083" name="Rectangle 8"/>
            <p:cNvSpPr txBox="1">
              <a:spLocks noChangeArrowheads="1"/>
            </p:cNvSpPr>
            <p:nvPr/>
          </p:nvSpPr>
          <p:spPr bwMode="auto">
            <a:xfrm>
              <a:off x="714348" y="1761779"/>
              <a:ext cx="3276000" cy="238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Font typeface="Wingdings" pitchFamily="2" charset="2"/>
                <a:buNone/>
              </a:pPr>
              <a:r>
                <a:rPr lang="en-GB" sz="1400">
                  <a:latin typeface="HelveticaNeueLT Std Med" charset="0"/>
                  <a:ea typeface="ＭＳ Ｐゴシック" pitchFamily="34" charset="-128"/>
                </a:rPr>
                <a:t>Thyroid-stimulating hormone (TSH)</a:t>
              </a:r>
              <a:endParaRPr lang="en-US" sz="1400">
                <a:latin typeface="HelveticaNeueLT Std Med" charset="0"/>
                <a:ea typeface="ＭＳ Ｐゴシック" pitchFamily="34" charset="-128"/>
              </a:endParaRPr>
            </a:p>
          </p:txBody>
        </p:sp>
        <p:sp>
          <p:nvSpPr>
            <p:cNvPr id="3084" name="Rectangle 8"/>
            <p:cNvSpPr txBox="1">
              <a:spLocks noChangeArrowheads="1"/>
            </p:cNvSpPr>
            <p:nvPr/>
          </p:nvSpPr>
          <p:spPr bwMode="auto">
            <a:xfrm>
              <a:off x="714348" y="2619140"/>
              <a:ext cx="3276000" cy="238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Font typeface="Wingdings" pitchFamily="2" charset="2"/>
                <a:buNone/>
              </a:pPr>
              <a:r>
                <a:rPr lang="en-GB" sz="1400">
                  <a:latin typeface="HelveticaNeueLT Std Med" charset="0"/>
                  <a:ea typeface="ＭＳ Ｐゴシック" pitchFamily="34" charset="-128"/>
                </a:rPr>
                <a:t>Follicle stimulating hormone (FSH)</a:t>
              </a:r>
              <a:endParaRPr lang="en-US" sz="1400">
                <a:latin typeface="HelveticaNeueLT Std Med" charset="0"/>
                <a:ea typeface="ＭＳ Ｐゴシック" pitchFamily="34" charset="-128"/>
              </a:endParaRPr>
            </a:p>
          </p:txBody>
        </p:sp>
        <p:sp>
          <p:nvSpPr>
            <p:cNvPr id="3085" name="Rectangle 8"/>
            <p:cNvSpPr txBox="1">
              <a:spLocks noChangeArrowheads="1"/>
            </p:cNvSpPr>
            <p:nvPr/>
          </p:nvSpPr>
          <p:spPr bwMode="auto">
            <a:xfrm>
              <a:off x="714348" y="3428869"/>
              <a:ext cx="3276000" cy="238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Font typeface="Wingdings" pitchFamily="2" charset="2"/>
                <a:buNone/>
              </a:pPr>
              <a:r>
                <a:rPr lang="en-GB" sz="1400">
                  <a:latin typeface="HelveticaNeueLT Std Med" charset="0"/>
                  <a:ea typeface="ＭＳ Ｐゴシック" pitchFamily="34" charset="-128"/>
                </a:rPr>
                <a:t>Luteinising hormone (LH)</a:t>
              </a:r>
              <a:endParaRPr lang="en-US" sz="1400">
                <a:latin typeface="HelveticaNeueLT Std Med" charset="0"/>
                <a:ea typeface="ＭＳ Ｐゴシック" pitchFamily="34" charset="-128"/>
              </a:endParaRPr>
            </a:p>
          </p:txBody>
        </p:sp>
        <p:sp>
          <p:nvSpPr>
            <p:cNvPr id="3086" name="Rectangle 8"/>
            <p:cNvSpPr txBox="1">
              <a:spLocks noChangeArrowheads="1"/>
            </p:cNvSpPr>
            <p:nvPr/>
          </p:nvSpPr>
          <p:spPr bwMode="auto">
            <a:xfrm>
              <a:off x="714348" y="4262414"/>
              <a:ext cx="3276000" cy="238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Font typeface="Wingdings" pitchFamily="2" charset="2"/>
                <a:buNone/>
              </a:pPr>
              <a:r>
                <a:rPr lang="en-GB" sz="1400">
                  <a:latin typeface="HelveticaNeueLT Std Med" charset="0"/>
                  <a:ea typeface="ＭＳ Ｐゴシック" pitchFamily="34" charset="-128"/>
                </a:rPr>
                <a:t>Human chorionic gonadotropin (hCG)</a:t>
              </a:r>
              <a:endParaRPr lang="en-US" sz="1400">
                <a:latin typeface="HelveticaNeueLT Std Med" charset="0"/>
                <a:ea typeface="ＭＳ Ｐゴシック" pitchFamily="34" charset="-128"/>
              </a:endParaRPr>
            </a:p>
          </p:txBody>
        </p:sp>
      </p:grpSp>
      <p:pic>
        <p:nvPicPr>
          <p:cNvPr id="19" name="Picture 18" descr="Fig1_corifollitropin_alfa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5164138"/>
            <a:ext cx="3744912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Fig 2_beta_cropp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6100" y="5219700"/>
            <a:ext cx="43195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8"/>
          <p:cNvSpPr txBox="1">
            <a:spLocks noChangeArrowheads="1"/>
          </p:cNvSpPr>
          <p:nvPr/>
        </p:nvSpPr>
        <p:spPr bwMode="auto">
          <a:xfrm>
            <a:off x="323850" y="4797425"/>
            <a:ext cx="32766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r>
              <a:rPr lang="en-GB" sz="1400">
                <a:latin typeface="HelveticaNeueLT Std Med" charset="0"/>
                <a:ea typeface="ＭＳ Ｐゴシック" pitchFamily="34" charset="-128"/>
              </a:rPr>
              <a:t>Corifollitropin alfa</a:t>
            </a:r>
            <a:endParaRPr lang="en-US" sz="1400">
              <a:latin typeface="HelveticaNeueLT Std Med" charset="0"/>
              <a:ea typeface="ＭＳ Ｐゴシック" pitchFamily="34" charset="-128"/>
            </a:endParaRPr>
          </a:p>
        </p:txBody>
      </p:sp>
      <p:sp>
        <p:nvSpPr>
          <p:cNvPr id="3081" name="Text Box 16"/>
          <p:cNvSpPr txBox="1">
            <a:spLocks noChangeArrowheads="1"/>
          </p:cNvSpPr>
          <p:nvPr/>
        </p:nvSpPr>
        <p:spPr bwMode="auto">
          <a:xfrm>
            <a:off x="1331913" y="1125538"/>
            <a:ext cx="15271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/>
              <a:t>α-υπο-ομάδα</a:t>
            </a:r>
            <a:endParaRPr lang="en-US"/>
          </a:p>
        </p:txBody>
      </p:sp>
      <p:sp>
        <p:nvSpPr>
          <p:cNvPr id="3082" name="Text Box 17"/>
          <p:cNvSpPr txBox="1">
            <a:spLocks noChangeArrowheads="1"/>
          </p:cNvSpPr>
          <p:nvPr/>
        </p:nvSpPr>
        <p:spPr bwMode="auto">
          <a:xfrm>
            <a:off x="5292725" y="1125538"/>
            <a:ext cx="15271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/>
              <a:t>β-υπο-ομάδα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Άξονας θυρεοειδούς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000" dirty="0" smtClean="0"/>
              <a:t>Διέγερση θυρεοειδούς από </a:t>
            </a:r>
            <a:r>
              <a:rPr lang="en-US" sz="3000" dirty="0" err="1" smtClean="0"/>
              <a:t>hCG</a:t>
            </a:r>
            <a:r>
              <a:rPr lang="en-US" sz="3000" dirty="0" smtClean="0"/>
              <a:t> </a:t>
            </a:r>
            <a:r>
              <a:rPr lang="en-US" sz="3000" dirty="0" smtClean="0">
                <a:latin typeface="Calibri"/>
                <a:cs typeface="Calibri"/>
              </a:rPr>
              <a:t>→ </a:t>
            </a:r>
            <a:r>
              <a:rPr lang="el-GR" sz="3000" dirty="0" smtClean="0">
                <a:latin typeface="Calibri"/>
                <a:cs typeface="Calibri"/>
              </a:rPr>
              <a:t>αύξηση παραγωγής θυρεοειδικών ορμονών, ↓ </a:t>
            </a:r>
            <a:r>
              <a:rPr lang="en-US" sz="3000" dirty="0" smtClean="0">
                <a:latin typeface="Calibri"/>
                <a:cs typeface="Calibri"/>
              </a:rPr>
              <a:t>TSH (</a:t>
            </a:r>
            <a:r>
              <a:rPr lang="el-GR" sz="3000" dirty="0" smtClean="0">
                <a:latin typeface="Calibri"/>
                <a:cs typeface="Calibri"/>
              </a:rPr>
              <a:t>α’ τρίμηνο) </a:t>
            </a:r>
          </a:p>
          <a:p>
            <a:r>
              <a:rPr lang="el-GR" sz="3000" dirty="0" smtClean="0">
                <a:latin typeface="Calibri"/>
                <a:cs typeface="Calibri"/>
              </a:rPr>
              <a:t>↑ μεγέθους &amp; αγγείωσης θυρεοειδούς</a:t>
            </a:r>
          </a:p>
          <a:p>
            <a:r>
              <a:rPr lang="en-US" sz="3000" dirty="0" smtClean="0">
                <a:latin typeface="Calibri"/>
                <a:cs typeface="Calibri"/>
              </a:rPr>
              <a:t>↑ </a:t>
            </a:r>
            <a:r>
              <a:rPr lang="el-GR" sz="3000" dirty="0" smtClean="0">
                <a:latin typeface="Calibri"/>
                <a:cs typeface="Calibri"/>
              </a:rPr>
              <a:t>ολικής Τ3, Τ4 (</a:t>
            </a:r>
            <a:r>
              <a:rPr lang="en-US" sz="3000" dirty="0" smtClean="0">
                <a:latin typeface="Calibri"/>
                <a:cs typeface="Calibri"/>
              </a:rPr>
              <a:t>TBG) – </a:t>
            </a:r>
            <a:r>
              <a:rPr lang="el-GR" sz="3000" dirty="0" smtClean="0">
                <a:latin typeface="Calibri"/>
                <a:cs typeface="Calibri"/>
              </a:rPr>
              <a:t>ελεύθερα κλάσματα σταθερά</a:t>
            </a:r>
          </a:p>
          <a:p>
            <a:r>
              <a:rPr lang="el-GR" sz="3000" dirty="0" smtClean="0">
                <a:latin typeface="Calibri"/>
                <a:cs typeface="Calibri"/>
              </a:rPr>
              <a:t>↑ νεφρικής κάθαρσης ιωδίου (αυξημένες ανάγκες) &amp; μεταβολισμού θυρ. ορμονών</a:t>
            </a:r>
          </a:p>
          <a:p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404076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ChangeArrowheads="1"/>
          </p:cNvSpPr>
          <p:nvPr/>
        </p:nvSpPr>
        <p:spPr bwMode="auto">
          <a:xfrm>
            <a:off x="3810000" y="1371600"/>
            <a:ext cx="1066800" cy="4876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60419" name="Text Box 1027"/>
          <p:cNvSpPr txBox="1">
            <a:spLocks noChangeArrowheads="1"/>
          </p:cNvSpPr>
          <p:nvPr/>
        </p:nvSpPr>
        <p:spPr bwMode="auto">
          <a:xfrm>
            <a:off x="609600" y="762000"/>
            <a:ext cx="73914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ΜΗΤΕΡΑ</a:t>
            </a:r>
            <a:r>
              <a:rPr lang="el-GR">
                <a:cs typeface="Times New Roman" pitchFamily="18" charset="0"/>
              </a:rPr>
              <a:t>               </a:t>
            </a:r>
            <a:r>
              <a:rPr lang="el-GR" b="1" u="sng">
                <a:solidFill>
                  <a:srgbClr val="0000CC"/>
                </a:solidFill>
                <a:cs typeface="Times New Roman" pitchFamily="18" charset="0"/>
              </a:rPr>
              <a:t>ΠΛΑΚΟΥΝΤΑΣ</a:t>
            </a:r>
            <a:r>
              <a:rPr lang="el-GR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l-GR">
                <a:cs typeface="Times New Roman" pitchFamily="18" charset="0"/>
              </a:rPr>
              <a:t>            </a:t>
            </a:r>
            <a:r>
              <a:rPr lang="el-GR" b="1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l-GR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ΕΜΒΡΥΟ</a:t>
            </a:r>
            <a:endParaRPr lang="en-US">
              <a:effectLst>
                <a:outerShdw blurRad="38100" dist="38100" dir="2700000" algn="tl">
                  <a:srgbClr val="FFFFFF"/>
                </a:outerShdw>
              </a:effectLst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60420" name="Text Box 1028"/>
          <p:cNvSpPr txBox="1">
            <a:spLocks noChangeArrowheads="1"/>
          </p:cNvSpPr>
          <p:nvPr/>
        </p:nvSpPr>
        <p:spPr bwMode="auto">
          <a:xfrm>
            <a:off x="609600" y="1981200"/>
            <a:ext cx="2895600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cs typeface="Times New Roman" pitchFamily="18" charset="0"/>
              </a:rPr>
              <a:t>ΘΥΡΟΞΙΝΗ</a:t>
            </a:r>
            <a:endParaRPr lang="en-US" b="1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l-GR" b="1">
                <a:cs typeface="Times New Roman" pitchFamily="18" charset="0"/>
              </a:rPr>
              <a:t>ΘΕΙΟΝΑΜΙΔΕΣ</a:t>
            </a:r>
            <a:endParaRPr lang="en-US" b="1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l-GR" b="1">
                <a:cs typeface="Times New Roman" pitchFamily="18" charset="0"/>
              </a:rPr>
              <a:t>ΙΩΔΙΟ</a:t>
            </a:r>
            <a:endParaRPr lang="el-GR" b="1"/>
          </a:p>
          <a:p>
            <a:pPr>
              <a:spcBef>
                <a:spcPct val="50000"/>
              </a:spcBef>
            </a:pPr>
            <a:r>
              <a:rPr lang="el-GR" b="1">
                <a:cs typeface="Times New Roman" pitchFamily="18" charset="0"/>
              </a:rPr>
              <a:t>ΠΡΟΠΡΑΝΟΛΟΛΗ</a:t>
            </a:r>
            <a:endParaRPr lang="el-GR" b="1"/>
          </a:p>
          <a:p>
            <a:pPr>
              <a:spcBef>
                <a:spcPct val="50000"/>
              </a:spcBef>
            </a:pPr>
            <a:r>
              <a:rPr lang="el-GR" b="1">
                <a:cs typeface="Times New Roman" pitchFamily="18" charset="0"/>
              </a:rPr>
              <a:t>ΛΙΘΙΟ</a:t>
            </a:r>
            <a:endParaRPr lang="en-US" b="1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b="1"/>
              <a:t>TSI</a:t>
            </a:r>
            <a:endParaRPr lang="en-GB" b="1"/>
          </a:p>
        </p:txBody>
      </p:sp>
      <p:sp>
        <p:nvSpPr>
          <p:cNvPr id="60421" name="Line 1029"/>
          <p:cNvSpPr>
            <a:spLocks noChangeShapeType="1"/>
          </p:cNvSpPr>
          <p:nvPr/>
        </p:nvSpPr>
        <p:spPr bwMode="auto">
          <a:xfrm>
            <a:off x="2819400" y="2209800"/>
            <a:ext cx="3352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60422" name="Line 1030"/>
          <p:cNvSpPr>
            <a:spLocks noChangeShapeType="1"/>
          </p:cNvSpPr>
          <p:nvPr/>
        </p:nvSpPr>
        <p:spPr bwMode="auto">
          <a:xfrm>
            <a:off x="3048000" y="2743200"/>
            <a:ext cx="3124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60428" name="Line 1036"/>
          <p:cNvSpPr>
            <a:spLocks noChangeShapeType="1"/>
          </p:cNvSpPr>
          <p:nvPr/>
        </p:nvSpPr>
        <p:spPr bwMode="auto">
          <a:xfrm>
            <a:off x="1752600" y="3276600"/>
            <a:ext cx="44196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60430" name="Line 1038"/>
          <p:cNvSpPr>
            <a:spLocks noChangeShapeType="1"/>
          </p:cNvSpPr>
          <p:nvPr/>
        </p:nvSpPr>
        <p:spPr bwMode="auto">
          <a:xfrm>
            <a:off x="3505200" y="3886200"/>
            <a:ext cx="2667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60431" name="Line 1039"/>
          <p:cNvSpPr>
            <a:spLocks noChangeShapeType="1"/>
          </p:cNvSpPr>
          <p:nvPr/>
        </p:nvSpPr>
        <p:spPr bwMode="auto">
          <a:xfrm>
            <a:off x="1828800" y="4419600"/>
            <a:ext cx="4343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60433" name="Line 1041"/>
          <p:cNvSpPr>
            <a:spLocks noChangeShapeType="1"/>
          </p:cNvSpPr>
          <p:nvPr/>
        </p:nvSpPr>
        <p:spPr bwMode="auto">
          <a:xfrm>
            <a:off x="1447800" y="4953000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Άξονας γοναδοτροπινών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l-GR" dirty="0" smtClean="0"/>
              <a:t>Μείωση αριθμού γοναδοτρόφων κυττάρων</a:t>
            </a:r>
          </a:p>
          <a:p>
            <a:endParaRPr lang="el-GR" dirty="0"/>
          </a:p>
          <a:p>
            <a:r>
              <a:rPr lang="el-GR" dirty="0" smtClean="0"/>
              <a:t>Καταστολή </a:t>
            </a:r>
            <a:r>
              <a:rPr lang="en-US" dirty="0" smtClean="0"/>
              <a:t>FSH, LH (</a:t>
            </a:r>
            <a:r>
              <a:rPr lang="el-GR" dirty="0" smtClean="0"/>
              <a:t>βασικές &amp; μετά από διέγερση τιμές)</a:t>
            </a:r>
          </a:p>
          <a:p>
            <a:endParaRPr lang="el-GR" dirty="0"/>
          </a:p>
          <a:p>
            <a:r>
              <a:rPr lang="el-GR" dirty="0" smtClean="0"/>
              <a:t>Παραγωγή στεροειδών του φύλου από τον πλακούντα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27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Αυξητική ορμόνη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l-GR" dirty="0" smtClean="0"/>
              <a:t>Μείωση αριθμού σωματοτρόφων κυττάρων</a:t>
            </a:r>
          </a:p>
          <a:p>
            <a:r>
              <a:rPr lang="el-GR" dirty="0" smtClean="0"/>
              <a:t>Ελαττωμένη παραγωγή </a:t>
            </a:r>
            <a:r>
              <a:rPr lang="en-US" dirty="0" smtClean="0"/>
              <a:t>GH </a:t>
            </a:r>
            <a:r>
              <a:rPr lang="el-GR" dirty="0" smtClean="0"/>
              <a:t>από την υπόφυση</a:t>
            </a:r>
          </a:p>
          <a:p>
            <a:endParaRPr lang="el-GR" dirty="0"/>
          </a:p>
          <a:p>
            <a:r>
              <a:rPr lang="el-GR" dirty="0" smtClean="0"/>
              <a:t>Παραγωγή </a:t>
            </a:r>
            <a:r>
              <a:rPr lang="el-GR" dirty="0"/>
              <a:t>από τον πλακούντα </a:t>
            </a:r>
            <a:r>
              <a:rPr lang="en-US" dirty="0" smtClean="0"/>
              <a:t>GH </a:t>
            </a:r>
            <a:r>
              <a:rPr lang="el-GR" dirty="0" smtClean="0"/>
              <a:t>(</a:t>
            </a:r>
            <a:r>
              <a:rPr lang="en-US" dirty="0" smtClean="0"/>
              <a:t>GHV), </a:t>
            </a:r>
            <a:r>
              <a:rPr lang="el-GR" dirty="0" smtClean="0"/>
              <a:t>πλακουντιακού γαλακτογόνου (</a:t>
            </a:r>
            <a:r>
              <a:rPr lang="en-US" dirty="0" err="1" smtClean="0"/>
              <a:t>hPL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l-GR" dirty="0" smtClean="0"/>
              <a:t>Αυξημένα επίπεδα </a:t>
            </a:r>
            <a:r>
              <a:rPr lang="en-US" dirty="0" smtClean="0"/>
              <a:t>IGF-1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372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285860"/>
            <a:ext cx="3976247" cy="516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428860" y="285728"/>
            <a:ext cx="3886200" cy="8572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Υπόφυση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Επινεφριδιακός άξονας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191000"/>
          </a:xfrm>
        </p:spPr>
        <p:txBody>
          <a:bodyPr/>
          <a:lstStyle/>
          <a:p>
            <a:r>
              <a:rPr lang="el-GR" dirty="0" smtClean="0"/>
              <a:t>Υπερ-ενεργοποίηση άξονα ΥΥΕ (</a:t>
            </a:r>
            <a:r>
              <a:rPr lang="en-US" dirty="0" smtClean="0"/>
              <a:t>stress state)</a:t>
            </a:r>
            <a:endParaRPr lang="en-US" dirty="0"/>
          </a:p>
          <a:p>
            <a:r>
              <a:rPr lang="el-GR" dirty="0" smtClean="0"/>
              <a:t>Αυξημένα επίπεδα </a:t>
            </a:r>
            <a:r>
              <a:rPr lang="en-US" dirty="0" smtClean="0"/>
              <a:t>ACTH (</a:t>
            </a:r>
            <a:r>
              <a:rPr lang="el-GR" dirty="0" smtClean="0"/>
              <a:t>συμμετοχή πλακούντα), ολικής &amp; ελεύθερης κορτιζόλης</a:t>
            </a:r>
          </a:p>
          <a:p>
            <a:r>
              <a:rPr lang="el-GR" dirty="0" smtClean="0"/>
              <a:t>Αυξημένη απάντηση επινεφριδίων σε διέγερση / μειωμένη σε καταστολή</a:t>
            </a:r>
          </a:p>
          <a:p>
            <a:r>
              <a:rPr lang="el-GR" dirty="0" smtClean="0"/>
              <a:t>Επίπεδα κορτιζόλης συγκρίσιμα με </a:t>
            </a:r>
            <a:r>
              <a:rPr lang="en-US" dirty="0" smtClean="0"/>
              <a:t>Cushing’s – </a:t>
            </a:r>
            <a:r>
              <a:rPr lang="el-GR" b="1" dirty="0" smtClean="0"/>
              <a:t>αλλά</a:t>
            </a:r>
            <a:r>
              <a:rPr lang="el-GR" dirty="0" smtClean="0"/>
              <a:t> διατήρηση του κιρκάδειου ρυθμού</a:t>
            </a:r>
            <a:endParaRPr lang="el-G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103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Οπίσθια υπόφυση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495800"/>
          </a:xfrm>
        </p:spPr>
        <p:txBody>
          <a:bodyPr>
            <a:normAutofit/>
          </a:bodyPr>
          <a:lstStyle/>
          <a:p>
            <a:r>
              <a:rPr lang="el-GR" dirty="0" smtClean="0"/>
              <a:t>Αλλαγή ουδού έκκρισης βασοπρεσίνης (κύηση: ↓ </a:t>
            </a:r>
            <a:r>
              <a:rPr lang="en-US" dirty="0" err="1" smtClean="0"/>
              <a:t>Posm</a:t>
            </a:r>
            <a:r>
              <a:rPr lang="en-US" dirty="0" smtClean="0"/>
              <a:t> </a:t>
            </a:r>
            <a:r>
              <a:rPr lang="el-GR" dirty="0" smtClean="0"/>
              <a:t>κατά 10</a:t>
            </a:r>
            <a:r>
              <a:rPr lang="en-US" dirty="0" err="1" smtClean="0"/>
              <a:t>mOsm</a:t>
            </a:r>
            <a:r>
              <a:rPr lang="en-US" dirty="0" smtClean="0"/>
              <a:t>/kg H</a:t>
            </a:r>
            <a:r>
              <a:rPr lang="en-US" baseline="-25000" dirty="0" smtClean="0"/>
              <a:t>2</a:t>
            </a:r>
            <a:r>
              <a:rPr lang="en-US" dirty="0" smtClean="0"/>
              <a:t>O)</a:t>
            </a:r>
            <a:endParaRPr lang="en-US" dirty="0"/>
          </a:p>
          <a:p>
            <a:r>
              <a:rPr lang="el-GR" dirty="0" smtClean="0"/>
              <a:t>Κατακράτηση υγρών, ↓ [</a:t>
            </a:r>
            <a:r>
              <a:rPr lang="en-US" dirty="0" smtClean="0"/>
              <a:t>Na] </a:t>
            </a:r>
            <a:r>
              <a:rPr lang="el-GR" dirty="0" smtClean="0"/>
              <a:t>(προγεστερόνη, ρελαξίνη, </a:t>
            </a:r>
            <a:r>
              <a:rPr lang="en-US" dirty="0" err="1" smtClean="0"/>
              <a:t>hCG</a:t>
            </a:r>
            <a:r>
              <a:rPr lang="en-US" dirty="0" smtClean="0"/>
              <a:t>)</a:t>
            </a:r>
          </a:p>
          <a:p>
            <a:r>
              <a:rPr lang="el-GR" dirty="0" smtClean="0"/>
              <a:t>Αυξημένος μεταβολισμός βασοπρεσίνης (πλακούντας – αμινοπεπτιδάση)</a:t>
            </a:r>
          </a:p>
          <a:p>
            <a:endParaRPr lang="el-GR" dirty="0"/>
          </a:p>
          <a:p>
            <a:r>
              <a:rPr lang="el-GR" dirty="0" smtClean="0"/>
              <a:t>Ωκυτοκίνη (ρόλος σε θηλασμό – τοκετό)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537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8229600" cy="1143000"/>
          </a:xfrm>
        </p:spPr>
        <p:txBody>
          <a:bodyPr/>
          <a:lstStyle/>
          <a:p>
            <a:r>
              <a:rPr lang="el-GR" dirty="0" smtClean="0"/>
              <a:t>ΑΔΕΝΩΜΑΤΑ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3377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64127" y="25146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Προλακτίνωμα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2236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Υπερπρολακτιναιμία </a:t>
            </a:r>
            <a:r>
              <a:rPr lang="el-GR" sz="2800" dirty="0" smtClean="0">
                <a:latin typeface="Calibri"/>
                <a:cs typeface="Calibri"/>
              </a:rPr>
              <a:t>→ καταστολή </a:t>
            </a:r>
            <a:r>
              <a:rPr lang="en-US" sz="2800" dirty="0" smtClean="0">
                <a:latin typeface="Calibri"/>
                <a:cs typeface="Calibri"/>
              </a:rPr>
              <a:t>FSH, LH → </a:t>
            </a:r>
            <a:r>
              <a:rPr lang="el-GR" sz="2800" dirty="0" smtClean="0">
                <a:latin typeface="Calibri"/>
                <a:cs typeface="Calibri"/>
              </a:rPr>
              <a:t>υπογοναδισμός &amp; υπογονιμότητα</a:t>
            </a:r>
          </a:p>
          <a:p>
            <a:r>
              <a:rPr lang="el-GR" sz="2800" dirty="0" smtClean="0">
                <a:latin typeface="Calibri"/>
                <a:cs typeface="Calibri"/>
              </a:rPr>
              <a:t>Θεραπεία με αγωνιστές ντοπαμίνης αποκαθιστά κύκλο / γονιμότητα</a:t>
            </a:r>
          </a:p>
          <a:p>
            <a:r>
              <a:rPr lang="el-GR" sz="2800" dirty="0" smtClean="0">
                <a:latin typeface="Calibri"/>
                <a:cs typeface="Calibri"/>
              </a:rPr>
              <a:t>Κύηση: αύξηση μεγέθους όγκου (</a:t>
            </a:r>
            <a:r>
              <a:rPr lang="en-US" sz="2800" dirty="0" smtClean="0">
                <a:latin typeface="Calibri"/>
                <a:cs typeface="Calibri"/>
              </a:rPr>
              <a:t>macro</a:t>
            </a:r>
            <a:r>
              <a:rPr lang="el-GR" sz="2800" dirty="0" smtClean="0">
                <a:latin typeface="Calibri"/>
                <a:cs typeface="Calibri"/>
              </a:rPr>
              <a:t>)</a:t>
            </a:r>
          </a:p>
          <a:p>
            <a:r>
              <a:rPr lang="en-US" sz="2800" dirty="0" err="1" smtClean="0">
                <a:latin typeface="Calibri"/>
                <a:cs typeface="Calibri"/>
              </a:rPr>
              <a:t>DopAg</a:t>
            </a:r>
            <a:r>
              <a:rPr lang="el-GR" sz="2800" dirty="0" smtClean="0">
                <a:latin typeface="Calibri"/>
                <a:cs typeface="Calibri"/>
              </a:rPr>
              <a:t>: περιορισμένα στοιχεία ασφάλειας για χορήγηση στην κύηση (μάλλον </a:t>
            </a:r>
            <a:r>
              <a:rPr lang="en-US" sz="2800" dirty="0" smtClean="0">
                <a:latin typeface="Calibri"/>
                <a:cs typeface="Calibri"/>
              </a:rPr>
              <a:t>ok)</a:t>
            </a:r>
            <a:endParaRPr lang="el-GR" sz="2800" dirty="0" smtClean="0">
              <a:latin typeface="Calibri"/>
              <a:cs typeface="Calibri"/>
            </a:endParaRPr>
          </a:p>
          <a:p>
            <a:r>
              <a:rPr lang="el-GR" sz="2800" dirty="0" smtClean="0">
                <a:latin typeface="Calibri"/>
                <a:cs typeface="Calibri"/>
              </a:rPr>
              <a:t>Επιθυμητός ο έλεγχος της νόσου προ σύλληψης </a:t>
            </a:r>
            <a:r>
              <a:rPr lang="en-US" sz="2800" dirty="0" smtClean="0">
                <a:latin typeface="Calibri"/>
                <a:cs typeface="Calibri"/>
              </a:rPr>
              <a:t>(macro)</a:t>
            </a:r>
            <a:endParaRPr lang="en-GB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 κύησης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406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Μέτρηση </a:t>
            </a:r>
            <a:r>
              <a:rPr lang="en-US" dirty="0" smtClean="0"/>
              <a:t>PRL </a:t>
            </a:r>
            <a:r>
              <a:rPr lang="el-GR" dirty="0" smtClean="0"/>
              <a:t>στην κύηση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2362200"/>
          </a:xfrm>
        </p:spPr>
        <p:txBody>
          <a:bodyPr/>
          <a:lstStyle/>
          <a:p>
            <a:r>
              <a:rPr lang="el-GR" dirty="0" smtClean="0"/>
              <a:t>Εξαιρετικά αμφιλεγόμενη</a:t>
            </a:r>
          </a:p>
          <a:p>
            <a:r>
              <a:rPr lang="el-GR" dirty="0" smtClean="0"/>
              <a:t>Φυσιολογική ↑ </a:t>
            </a:r>
            <a:r>
              <a:rPr lang="en-US" dirty="0" smtClean="0"/>
              <a:t>PRL </a:t>
            </a:r>
            <a:r>
              <a:rPr lang="el-GR" dirty="0" smtClean="0"/>
              <a:t>στην κύηση</a:t>
            </a:r>
          </a:p>
          <a:p>
            <a:r>
              <a:rPr lang="el-GR" dirty="0" smtClean="0"/>
              <a:t>Συσχέτιση με τιμές κφ κυήσεων &amp; επί σημαντικής αύξησης </a:t>
            </a:r>
            <a:r>
              <a:rPr lang="en-US" dirty="0" smtClean="0"/>
              <a:t>MRI (???)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8" y="4343400"/>
            <a:ext cx="9040091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15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r>
              <a:rPr lang="el-GR" dirty="0" smtClean="0"/>
              <a:t>Μικροπρολακτίνωμα &amp; κύηση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l-GR" sz="2800" dirty="0" smtClean="0"/>
              <a:t>Πολύ σπάνια η σημαντική αύξηση μεγέθους </a:t>
            </a:r>
            <a:r>
              <a:rPr lang="el-GR" sz="2800" b="1" dirty="0" smtClean="0"/>
              <a:t>&lt;5%</a:t>
            </a:r>
            <a:endParaRPr lang="el-GR" sz="2800" dirty="0" smtClean="0"/>
          </a:p>
          <a:p>
            <a:endParaRPr lang="el-GR" sz="2800" dirty="0"/>
          </a:p>
          <a:p>
            <a:r>
              <a:rPr lang="el-GR" sz="2800" dirty="0" smtClean="0"/>
              <a:t>Διακοπή </a:t>
            </a:r>
            <a:r>
              <a:rPr lang="en-US" sz="2800" dirty="0" err="1" smtClean="0"/>
              <a:t>DopAg</a:t>
            </a:r>
            <a:r>
              <a:rPr lang="en-US" sz="2800" dirty="0" smtClean="0"/>
              <a:t> </a:t>
            </a:r>
            <a:r>
              <a:rPr lang="el-GR" sz="2800" dirty="0" smtClean="0"/>
              <a:t>κατά τη διαπίστωση κύησης</a:t>
            </a:r>
          </a:p>
          <a:p>
            <a:endParaRPr lang="el-GR" sz="2800" dirty="0"/>
          </a:p>
          <a:p>
            <a:r>
              <a:rPr lang="el-GR" sz="2800" dirty="0" smtClean="0"/>
              <a:t>Στενή παρακολούθηση </a:t>
            </a:r>
            <a:r>
              <a:rPr lang="el-GR" sz="2800" b="1" dirty="0" smtClean="0"/>
              <a:t>με μέτρηση επιπέδων </a:t>
            </a:r>
            <a:r>
              <a:rPr lang="en-US" sz="2800" b="1" dirty="0" err="1" smtClean="0"/>
              <a:t>Prl</a:t>
            </a:r>
            <a:r>
              <a:rPr lang="el-GR" sz="2800" b="1" dirty="0" smtClean="0"/>
              <a:t> </a:t>
            </a:r>
            <a:r>
              <a:rPr lang="el-GR" sz="2800" dirty="0" smtClean="0"/>
              <a:t>(κεφάλαλγία? οπτ.πεδία)</a:t>
            </a:r>
          </a:p>
          <a:p>
            <a:endParaRPr lang="el-GR" sz="2800" dirty="0"/>
          </a:p>
          <a:p>
            <a:r>
              <a:rPr lang="en-US" sz="2800" dirty="0" smtClean="0"/>
              <a:t>MRI </a:t>
            </a:r>
            <a:r>
              <a:rPr lang="el-GR" sz="2800" dirty="0" smtClean="0"/>
              <a:t>επί υποψίας ↑ μεγέθους</a:t>
            </a:r>
          </a:p>
          <a:p>
            <a:endParaRPr lang="el-GR" sz="2800" dirty="0"/>
          </a:p>
          <a:p>
            <a:r>
              <a:rPr lang="el-GR" sz="2800" dirty="0" smtClean="0"/>
              <a:t>Επέκταση όγκου </a:t>
            </a:r>
            <a:r>
              <a:rPr lang="el-GR" sz="2800" dirty="0" smtClean="0">
                <a:latin typeface="Calibri"/>
                <a:cs typeface="Calibri"/>
              </a:rPr>
              <a:t>→ επανέναρξη </a:t>
            </a:r>
            <a:r>
              <a:rPr lang="en-US" sz="2800" dirty="0" err="1" smtClean="0">
                <a:latin typeface="Calibri"/>
                <a:cs typeface="Calibri"/>
              </a:rPr>
              <a:t>DopAg</a:t>
            </a:r>
            <a:r>
              <a:rPr lang="en-US" sz="2800" dirty="0" smtClean="0">
                <a:latin typeface="Calibri"/>
                <a:cs typeface="Calibri"/>
              </a:rPr>
              <a:t> (</a:t>
            </a:r>
            <a:r>
              <a:rPr lang="el-GR" sz="2800" dirty="0" smtClean="0">
                <a:latin typeface="Calibri"/>
                <a:cs typeface="Calibri"/>
              </a:rPr>
              <a:t>διαφορετικά </a:t>
            </a:r>
            <a:r>
              <a:rPr lang="en-US" sz="2800" dirty="0" smtClean="0">
                <a:latin typeface="Calibri"/>
                <a:cs typeface="Calibri"/>
              </a:rPr>
              <a:t>MRI </a:t>
            </a:r>
            <a:r>
              <a:rPr lang="el-GR" sz="2800" dirty="0" smtClean="0">
                <a:latin typeface="Calibri"/>
                <a:cs typeface="Calibri"/>
              </a:rPr>
              <a:t>σε 4-6 εβδ. &amp; επανέναρξη </a:t>
            </a:r>
            <a:r>
              <a:rPr lang="en-US" sz="2800" dirty="0" err="1" smtClean="0">
                <a:latin typeface="Calibri"/>
                <a:cs typeface="Calibri"/>
              </a:rPr>
              <a:t>DopAg</a:t>
            </a:r>
            <a:r>
              <a:rPr lang="en-US" sz="2800" dirty="0" smtClean="0">
                <a:latin typeface="Calibri"/>
                <a:cs typeface="Calibri"/>
              </a:rPr>
              <a:t> </a:t>
            </a:r>
            <a:r>
              <a:rPr lang="el-GR" sz="2800" dirty="0" smtClean="0">
                <a:latin typeface="Calibri"/>
                <a:cs typeface="Calibri"/>
              </a:rPr>
              <a:t>(θηλασμός?)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82604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l-GR" dirty="0" smtClean="0"/>
              <a:t>Μακροπρολακτίνωμα &amp; κύηση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 fontScale="92500"/>
          </a:bodyPr>
          <a:lstStyle/>
          <a:p>
            <a:r>
              <a:rPr lang="el-GR" sz="2800" dirty="0" smtClean="0"/>
              <a:t>↑ μεγέθους που προκαλεί συμπτώματα σε 15-30% </a:t>
            </a:r>
          </a:p>
          <a:p>
            <a:endParaRPr lang="el-GR" sz="2800" dirty="0"/>
          </a:p>
          <a:p>
            <a:r>
              <a:rPr lang="el-GR" sz="2800" dirty="0" smtClean="0"/>
              <a:t>Όχι πολύ μεγάλο / Όχι πιεστικά φαινόμενα / Όχι κοντά στο χίασμα </a:t>
            </a:r>
            <a:r>
              <a:rPr lang="el-GR" sz="2800" dirty="0" smtClean="0">
                <a:latin typeface="Calibri"/>
                <a:cs typeface="Calibri"/>
              </a:rPr>
              <a:t>→ βλ. </a:t>
            </a:r>
            <a:r>
              <a:rPr lang="en-US" sz="2800" dirty="0" smtClean="0">
                <a:latin typeface="Calibri"/>
                <a:cs typeface="Calibri"/>
              </a:rPr>
              <a:t>micro (stop </a:t>
            </a:r>
            <a:r>
              <a:rPr lang="en-US" sz="2800" dirty="0" err="1" smtClean="0">
                <a:latin typeface="Calibri"/>
                <a:cs typeface="Calibri"/>
              </a:rPr>
              <a:t>DopAg</a:t>
            </a:r>
            <a:r>
              <a:rPr lang="en-US" sz="2800" dirty="0" smtClean="0">
                <a:latin typeface="Calibri"/>
                <a:cs typeface="Calibri"/>
              </a:rPr>
              <a:t>)</a:t>
            </a:r>
          </a:p>
          <a:p>
            <a:endParaRPr lang="en-US" sz="2800" dirty="0">
              <a:latin typeface="Calibri"/>
              <a:cs typeface="Calibri"/>
            </a:endParaRPr>
          </a:p>
          <a:p>
            <a:r>
              <a:rPr lang="el-GR" sz="2800" dirty="0" smtClean="0">
                <a:latin typeface="Calibri"/>
                <a:cs typeface="Calibri"/>
              </a:rPr>
              <a:t>↑↑ μέγεθος / υπερεφιππιακή επέκταση / κοντά στο χίασμα / οπτικά συμπτώματα → συνέχιση </a:t>
            </a:r>
            <a:r>
              <a:rPr lang="en-US" sz="2800" dirty="0" err="1" smtClean="0">
                <a:latin typeface="Calibri"/>
                <a:cs typeface="Calibri"/>
              </a:rPr>
              <a:t>DopAg</a:t>
            </a:r>
            <a:r>
              <a:rPr lang="en-US" sz="2800" dirty="0" smtClean="0">
                <a:latin typeface="Calibri"/>
                <a:cs typeface="Calibri"/>
              </a:rPr>
              <a:t> </a:t>
            </a:r>
            <a:r>
              <a:rPr lang="el-GR" sz="2800" dirty="0" smtClean="0">
                <a:latin typeface="Calibri"/>
                <a:cs typeface="Calibri"/>
              </a:rPr>
              <a:t>κατά τη διάρκεια της κύησης ή ΧΕΙΡ προ κύησης</a:t>
            </a:r>
          </a:p>
          <a:p>
            <a:endParaRPr lang="el-GR" sz="2800" dirty="0">
              <a:latin typeface="Calibri"/>
              <a:cs typeface="Calibri"/>
            </a:endParaRPr>
          </a:p>
          <a:p>
            <a:r>
              <a:rPr lang="el-GR" sz="2800" dirty="0" smtClean="0">
                <a:latin typeface="Calibri"/>
                <a:cs typeface="Calibri"/>
              </a:rPr>
              <a:t>Αποτυχία </a:t>
            </a:r>
            <a:r>
              <a:rPr lang="en-US" sz="2800" dirty="0" err="1" smtClean="0">
                <a:latin typeface="Calibri"/>
                <a:cs typeface="Calibri"/>
              </a:rPr>
              <a:t>DopAg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l-GR" sz="2800" dirty="0" smtClean="0">
                <a:latin typeface="Calibri"/>
                <a:cs typeface="Calibri"/>
              </a:rPr>
              <a:t>ή αιμορραγία αδενώματος (αποπληξία) → άμεσα ΧΕΙΡ </a:t>
            </a:r>
            <a:r>
              <a:rPr lang="el-GR" sz="2800" b="1" dirty="0" err="1" smtClean="0"/>
              <a:t>διασφηνοειδική</a:t>
            </a:r>
            <a:r>
              <a:rPr lang="el-GR" sz="2800" b="1" dirty="0" smtClean="0"/>
              <a:t> επέμβαση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6876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38511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022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Μη λειτουργικό αδένωμα (</a:t>
            </a:r>
            <a:r>
              <a:rPr lang="en-US" dirty="0" smtClean="0"/>
              <a:t>NFPA)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24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214422"/>
            <a:ext cx="33909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285860"/>
            <a:ext cx="28575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428860" y="285728"/>
            <a:ext cx="3886200" cy="8572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Υπόφυση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534400" cy="641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759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dirty="0" smtClean="0"/>
              <a:t>NFPAs </a:t>
            </a:r>
            <a:r>
              <a:rPr lang="el-GR" dirty="0" smtClean="0"/>
              <a:t>και κύηση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l-GR" sz="2800" dirty="0" smtClean="0"/>
              <a:t>Γενικά όχι αύξηση μεγέθους </a:t>
            </a:r>
            <a:r>
              <a:rPr lang="el-GR" sz="2800" dirty="0" smtClean="0">
                <a:latin typeface="Calibri"/>
                <a:cs typeface="Calibri"/>
              </a:rPr>
              <a:t>→ απλά στενή παρακολούθηση ειδικά για </a:t>
            </a:r>
            <a:r>
              <a:rPr lang="en-US" sz="2800" dirty="0" smtClean="0">
                <a:latin typeface="Calibri"/>
                <a:cs typeface="Calibri"/>
              </a:rPr>
              <a:t>macro </a:t>
            </a:r>
            <a:r>
              <a:rPr lang="el-GR" sz="2800" dirty="0" smtClean="0">
                <a:latin typeface="Calibri"/>
                <a:cs typeface="Calibri"/>
              </a:rPr>
              <a:t>(συμπτώματα, οπτ. πεδία)</a:t>
            </a:r>
          </a:p>
          <a:p>
            <a:endParaRPr lang="el-GR" sz="2800" dirty="0">
              <a:latin typeface="Calibri"/>
              <a:cs typeface="Calibri"/>
            </a:endParaRPr>
          </a:p>
          <a:p>
            <a:r>
              <a:rPr lang="el-GR" sz="2800" dirty="0" smtClean="0">
                <a:latin typeface="Calibri"/>
                <a:cs typeface="Calibri"/>
              </a:rPr>
              <a:t>Αύξηση μεγέθους με # οπτ. πεδίων ή αιμορραγία → ΧΕΙΡ κατά προτίμηση στο 2</a:t>
            </a:r>
            <a:r>
              <a:rPr lang="el-GR" sz="2800" baseline="30000" dirty="0" smtClean="0">
                <a:latin typeface="Calibri"/>
                <a:cs typeface="Calibri"/>
              </a:rPr>
              <a:t>ο</a:t>
            </a:r>
            <a:r>
              <a:rPr lang="el-GR" sz="2800" dirty="0" smtClean="0">
                <a:latin typeface="Calibri"/>
                <a:cs typeface="Calibri"/>
              </a:rPr>
              <a:t> τρίμηνο (</a:t>
            </a:r>
            <a:r>
              <a:rPr lang="en-US" sz="2800" dirty="0" err="1" smtClean="0">
                <a:latin typeface="Calibri"/>
                <a:cs typeface="Calibri"/>
              </a:rPr>
              <a:t>DopAg</a:t>
            </a:r>
            <a:r>
              <a:rPr lang="en-US" sz="2800" dirty="0" smtClean="0">
                <a:latin typeface="Calibri"/>
                <a:cs typeface="Calibri"/>
              </a:rPr>
              <a:t>???)</a:t>
            </a:r>
          </a:p>
          <a:p>
            <a:endParaRPr lang="en-US" sz="2800" dirty="0">
              <a:latin typeface="Calibri"/>
              <a:cs typeface="Calibri"/>
            </a:endParaRPr>
          </a:p>
          <a:p>
            <a:r>
              <a:rPr lang="el-GR" sz="2800" dirty="0" smtClean="0">
                <a:latin typeface="Calibri"/>
                <a:cs typeface="Calibri"/>
              </a:rPr>
              <a:t>Μακροαδένωμα + κοντά σε χίασμα / # οπτ. πεδίων ή υποφ. λειτουργικότητας → σκέψη για ΧΕΙΡ </a:t>
            </a:r>
            <a:r>
              <a:rPr lang="el-GR" sz="2800" b="1" dirty="0" smtClean="0">
                <a:latin typeface="Calibri"/>
                <a:cs typeface="Calibri"/>
              </a:rPr>
              <a:t>προ</a:t>
            </a:r>
            <a:r>
              <a:rPr lang="el-GR" sz="2800" dirty="0" smtClean="0">
                <a:latin typeface="Calibri"/>
                <a:cs typeface="Calibri"/>
              </a:rPr>
              <a:t> σύλληψης (ρίσκο από ↑μεγέθους, </a:t>
            </a:r>
            <a:r>
              <a:rPr lang="en-US" sz="2800" dirty="0" smtClean="0">
                <a:latin typeface="Calibri"/>
                <a:cs typeface="Calibri"/>
              </a:rPr>
              <a:t>Sheehan VS </a:t>
            </a:r>
            <a:r>
              <a:rPr lang="el-GR" sz="2800" dirty="0" smtClean="0">
                <a:latin typeface="Calibri"/>
                <a:cs typeface="Calibri"/>
              </a:rPr>
              <a:t>ρίσκο για υποφ. ανεπάρκεια</a:t>
            </a:r>
            <a:r>
              <a:rPr lang="en-US" sz="2800" dirty="0" smtClean="0">
                <a:latin typeface="Calibri"/>
                <a:cs typeface="Calibri"/>
              </a:rPr>
              <a:t> </a:t>
            </a:r>
            <a:r>
              <a:rPr lang="el-GR" sz="2800" dirty="0" smtClean="0">
                <a:latin typeface="Calibri"/>
                <a:cs typeface="Calibri"/>
              </a:rPr>
              <a:t>μετεγχειρητικά)</a:t>
            </a:r>
          </a:p>
          <a:p>
            <a:endParaRPr lang="el-GR" sz="2800" dirty="0">
              <a:latin typeface="Calibri"/>
              <a:cs typeface="Calibri"/>
            </a:endParaRP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7976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0"/>
            <a:ext cx="8229600" cy="1143000"/>
          </a:xfrm>
        </p:spPr>
        <p:txBody>
          <a:bodyPr/>
          <a:lstStyle/>
          <a:p>
            <a:r>
              <a:rPr lang="el-GR" dirty="0" smtClean="0"/>
              <a:t>ΜΕΓΑΛΑΚΡΙΑ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45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3654"/>
            <a:ext cx="8381999" cy="638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153399" y="5638800"/>
            <a:ext cx="6096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99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Μεγαλακρία και κύηση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0386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Σπάνια κύηση σε μη διαγνωσμένη μεγαλακρία (υπογοναδισμός)</a:t>
            </a:r>
          </a:p>
          <a:p>
            <a:r>
              <a:rPr lang="el-GR" sz="2800" dirty="0" smtClean="0"/>
              <a:t>Μεγαλακρική έγκυος: ↑ κίνδυνος ΣΔ κύησης, υπερτασικής νόσου, αιμορραγίας αδενώματος</a:t>
            </a:r>
          </a:p>
          <a:p>
            <a:r>
              <a:rPr lang="el-GR" sz="2800" dirty="0" smtClean="0"/>
              <a:t>Στόχος: έλεγχος νόσου </a:t>
            </a:r>
            <a:r>
              <a:rPr lang="el-GR" sz="2800" b="1" dirty="0" smtClean="0"/>
              <a:t>προ</a:t>
            </a:r>
            <a:r>
              <a:rPr lang="el-GR" sz="2800" dirty="0" smtClean="0"/>
              <a:t> σύλληψης (ΧΕΙΡ κλπ)</a:t>
            </a:r>
          </a:p>
          <a:p>
            <a:r>
              <a:rPr lang="el-GR" sz="2800" dirty="0" smtClean="0"/>
              <a:t>Δυσκολίες σε διάγνωση &amp; παρακολούθηση (</a:t>
            </a:r>
            <a:r>
              <a:rPr lang="en-US" sz="2800" dirty="0" smtClean="0"/>
              <a:t>GH </a:t>
            </a:r>
            <a:r>
              <a:rPr lang="el-GR" sz="2800" dirty="0" smtClean="0"/>
              <a:t>από πλακούντα, αλλαγές σε παραγωγή / μεταβολισμό </a:t>
            </a:r>
            <a:r>
              <a:rPr lang="en-US" sz="2800" dirty="0" smtClean="0"/>
              <a:t>IGF-1)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34485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Αγωγή κατά την κύηση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r>
              <a:rPr lang="el-GR" sz="2600" dirty="0" smtClean="0"/>
              <a:t>Λίγα δεδομένα ασφάλειας για </a:t>
            </a:r>
            <a:r>
              <a:rPr lang="en-US" sz="2600" dirty="0" smtClean="0"/>
              <a:t>SRL, </a:t>
            </a:r>
            <a:r>
              <a:rPr lang="en-US" sz="2600" dirty="0" err="1" smtClean="0"/>
              <a:t>DopAg</a:t>
            </a:r>
            <a:r>
              <a:rPr lang="en-US" sz="2600" dirty="0" smtClean="0"/>
              <a:t> </a:t>
            </a:r>
            <a:r>
              <a:rPr lang="el-GR" sz="2600" dirty="0" smtClean="0"/>
              <a:t>και ελάχιστα για </a:t>
            </a:r>
            <a:r>
              <a:rPr lang="en-US" sz="2600" dirty="0" err="1" smtClean="0"/>
              <a:t>pegvisomant</a:t>
            </a:r>
            <a:r>
              <a:rPr lang="el-GR" sz="2600" dirty="0"/>
              <a:t> </a:t>
            </a:r>
            <a:r>
              <a:rPr lang="el-GR" sz="2600" dirty="0" smtClean="0"/>
              <a:t>στην κύηση</a:t>
            </a:r>
            <a:endParaRPr lang="en-US" sz="2600" dirty="0" smtClean="0"/>
          </a:p>
          <a:p>
            <a:r>
              <a:rPr lang="el-GR" sz="2600" dirty="0" smtClean="0"/>
              <a:t>Ιδανικά </a:t>
            </a:r>
            <a:r>
              <a:rPr lang="el-GR" sz="2600" b="1" dirty="0" smtClean="0"/>
              <a:t>αλλαγή </a:t>
            </a:r>
            <a:r>
              <a:rPr lang="el-GR" sz="2600" dirty="0" smtClean="0"/>
              <a:t>μακράς δράσης </a:t>
            </a:r>
            <a:r>
              <a:rPr lang="en-US" sz="2600" dirty="0" smtClean="0"/>
              <a:t>SRL</a:t>
            </a:r>
            <a:r>
              <a:rPr lang="el-GR" sz="2600" dirty="0" smtClean="0"/>
              <a:t>/</a:t>
            </a:r>
            <a:r>
              <a:rPr lang="en-US" sz="2600" dirty="0" err="1" smtClean="0"/>
              <a:t>pegvisomant</a:t>
            </a:r>
            <a:r>
              <a:rPr lang="el-GR" sz="2600" dirty="0" smtClean="0"/>
              <a:t> λίγους μήνες προ σύλληψης σε βραχείας δράσης οκτρεοτίδη &amp; </a:t>
            </a:r>
            <a:r>
              <a:rPr lang="en-US" sz="2600" b="1" dirty="0" smtClean="0"/>
              <a:t>stop</a:t>
            </a:r>
            <a:r>
              <a:rPr lang="en-US" sz="2600" dirty="0" smtClean="0"/>
              <a:t> </a:t>
            </a:r>
            <a:r>
              <a:rPr lang="el-GR" sz="2600" dirty="0" smtClean="0"/>
              <a:t>κατά τη διαπίστωση κύησης</a:t>
            </a:r>
          </a:p>
          <a:p>
            <a:r>
              <a:rPr lang="el-GR" sz="2600" dirty="0" smtClean="0"/>
              <a:t>ΟΧΙ αγωγή – στενή παρακολούθηση (συμπτώματα, οπτικά πεδία, </a:t>
            </a:r>
            <a:r>
              <a:rPr lang="en-US" sz="2600" dirty="0" smtClean="0"/>
              <a:t>MRI </a:t>
            </a:r>
            <a:r>
              <a:rPr lang="el-GR" sz="2600" dirty="0" smtClean="0"/>
              <a:t>αν χρειαστεί)</a:t>
            </a:r>
          </a:p>
          <a:p>
            <a:r>
              <a:rPr lang="el-GR" sz="2600" dirty="0" smtClean="0"/>
              <a:t>Σε </a:t>
            </a:r>
            <a:r>
              <a:rPr lang="el-GR" sz="2600" b="1" dirty="0" smtClean="0"/>
              <a:t>απόλυτη ανάγκη </a:t>
            </a:r>
            <a:r>
              <a:rPr lang="el-GR" sz="2600" b="1" dirty="0" smtClean="0">
                <a:latin typeface="Calibri"/>
                <a:cs typeface="Calibri"/>
              </a:rPr>
              <a:t>→ </a:t>
            </a:r>
            <a:r>
              <a:rPr lang="en-US" sz="2600" dirty="0" err="1" smtClean="0">
                <a:latin typeface="Calibri"/>
                <a:cs typeface="Calibri"/>
              </a:rPr>
              <a:t>DopAg</a:t>
            </a:r>
            <a:r>
              <a:rPr lang="en-US" sz="2600" dirty="0" smtClean="0">
                <a:latin typeface="Calibri"/>
                <a:cs typeface="Calibri"/>
              </a:rPr>
              <a:t> (</a:t>
            </a:r>
            <a:r>
              <a:rPr lang="el-GR" sz="2600" dirty="0" smtClean="0">
                <a:latin typeface="Calibri"/>
                <a:cs typeface="Calibri"/>
              </a:rPr>
              <a:t>1</a:t>
            </a:r>
            <a:r>
              <a:rPr lang="el-GR" sz="2600" baseline="30000" dirty="0" smtClean="0">
                <a:latin typeface="Calibri"/>
                <a:cs typeface="Calibri"/>
              </a:rPr>
              <a:t>η</a:t>
            </a:r>
            <a:r>
              <a:rPr lang="el-GR" sz="2600" dirty="0" smtClean="0">
                <a:latin typeface="Calibri"/>
                <a:cs typeface="Calibri"/>
              </a:rPr>
              <a:t> επιλογή), </a:t>
            </a:r>
            <a:r>
              <a:rPr lang="en-US" sz="2600" dirty="0" smtClean="0">
                <a:latin typeface="Calibri"/>
                <a:cs typeface="Calibri"/>
              </a:rPr>
              <a:t>SRL</a:t>
            </a:r>
          </a:p>
          <a:p>
            <a:r>
              <a:rPr lang="el-GR" sz="2600" dirty="0" smtClean="0">
                <a:latin typeface="Calibri"/>
                <a:cs typeface="Calibri"/>
              </a:rPr>
              <a:t>ΧΕΙΡ: κίνδυνος για όραση, αιμορραγία</a:t>
            </a:r>
          </a:p>
          <a:p>
            <a:r>
              <a:rPr lang="el-GR" sz="2600" dirty="0" smtClean="0">
                <a:latin typeface="Calibri"/>
                <a:cs typeface="Calibri"/>
              </a:rPr>
              <a:t>Θηλασμός: ναι, αν δε λαμβάνει φάρμακα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140565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2070096" cy="45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 smtClean="0"/>
              <a:t>Μεγαλακρία και κύηση</a:t>
            </a:r>
            <a:endParaRPr lang="en-GB" dirty="0"/>
          </a:p>
        </p:txBody>
      </p:sp>
      <p:sp>
        <p:nvSpPr>
          <p:cNvPr id="6" name="5 - Ορθογώνιο"/>
          <p:cNvSpPr/>
          <p:nvPr/>
        </p:nvSpPr>
        <p:spPr>
          <a:xfrm>
            <a:off x="2714612" y="464344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macroadenoma</a:t>
            </a:r>
            <a:r>
              <a:rPr lang="en-US" dirty="0" smtClean="0"/>
              <a:t> extending upwards into the </a:t>
            </a:r>
            <a:r>
              <a:rPr lang="en-US" dirty="0" err="1" smtClean="0"/>
              <a:t>suprasellar</a:t>
            </a:r>
            <a:r>
              <a:rPr lang="en-US" dirty="0" smtClean="0"/>
              <a:t> region causing distortion of the optic chiasm at 12 weeks’ gestation. (B) T2 pituitary MRI at 20/40 3.2 </a:t>
            </a:r>
            <a:r>
              <a:rPr lang="el-GR" dirty="0" smtClean="0"/>
              <a:t>Χ 2.7 Χ 2.8 </a:t>
            </a:r>
            <a:r>
              <a:rPr lang="en-US" dirty="0" smtClean="0"/>
              <a:t>cm </a:t>
            </a:r>
            <a:r>
              <a:rPr lang="en-US" dirty="0" err="1" smtClean="0"/>
              <a:t>macroadenoma</a:t>
            </a:r>
            <a:r>
              <a:rPr lang="en-US" dirty="0" smtClean="0"/>
              <a:t> extending upwards into the </a:t>
            </a:r>
            <a:r>
              <a:rPr lang="en-US" dirty="0" err="1" smtClean="0"/>
              <a:t>suprasellar</a:t>
            </a:r>
            <a:r>
              <a:rPr lang="en-US" dirty="0" smtClean="0"/>
              <a:t> region causing compression of the optic chiasm at 20 weeks’ gestation.</a:t>
            </a:r>
            <a:endParaRPr lang="el-GR" dirty="0"/>
          </a:p>
        </p:txBody>
      </p:sp>
      <p:sp>
        <p:nvSpPr>
          <p:cNvPr id="7" name="6 - Ορθογώνιο"/>
          <p:cNvSpPr/>
          <p:nvPr/>
        </p:nvSpPr>
        <p:spPr>
          <a:xfrm>
            <a:off x="3000364" y="1000108"/>
            <a:ext cx="564360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 smtClean="0"/>
          </a:p>
          <a:p>
            <a:r>
              <a:rPr lang="en-US" dirty="0" smtClean="0"/>
              <a:t> A 32-year-old woman was diagnosed with </a:t>
            </a:r>
            <a:r>
              <a:rPr lang="en-US" dirty="0" err="1" smtClean="0"/>
              <a:t>acromegaly</a:t>
            </a:r>
            <a:r>
              <a:rPr lang="en-US" dirty="0" smtClean="0"/>
              <a:t> at 11-week gestation. She had a large </a:t>
            </a:r>
            <a:r>
              <a:rPr lang="en-US" dirty="0" err="1" smtClean="0"/>
              <a:t>macroadenoma</a:t>
            </a:r>
            <a:r>
              <a:rPr lang="en-US" dirty="0" smtClean="0"/>
              <a:t> invading the </a:t>
            </a:r>
            <a:r>
              <a:rPr lang="en-US" dirty="0" err="1" smtClean="0"/>
              <a:t>suprasellar</a:t>
            </a:r>
            <a:r>
              <a:rPr lang="en-US" dirty="0" smtClean="0"/>
              <a:t> cistern. She developed </a:t>
            </a:r>
            <a:r>
              <a:rPr lang="en-US" dirty="0" err="1" smtClean="0"/>
              <a:t>bitemporal</a:t>
            </a:r>
            <a:r>
              <a:rPr lang="en-US" dirty="0" smtClean="0"/>
              <a:t> </a:t>
            </a:r>
            <a:r>
              <a:rPr lang="en-US" dirty="0" err="1" smtClean="0"/>
              <a:t>hemianopia</a:t>
            </a:r>
            <a:r>
              <a:rPr lang="en-US" dirty="0" smtClean="0"/>
              <a:t> at 20-week gestation. She declined surgery and was commenced on 100 </a:t>
            </a:r>
            <a:r>
              <a:rPr lang="en-US" dirty="0" err="1" smtClean="0"/>
              <a:t>μg</a:t>
            </a:r>
            <a:r>
              <a:rPr lang="en-US" dirty="0" smtClean="0"/>
              <a:t> subcutaneous </a:t>
            </a:r>
            <a:r>
              <a:rPr lang="en-US" dirty="0" err="1" smtClean="0"/>
              <a:t>octreotide</a:t>
            </a:r>
            <a:r>
              <a:rPr lang="en-US" dirty="0" smtClean="0"/>
              <a:t> </a:t>
            </a:r>
            <a:r>
              <a:rPr lang="en-US" dirty="0" err="1" smtClean="0"/>
              <a:t>tds</a:t>
            </a:r>
            <a:r>
              <a:rPr lang="en-US" dirty="0" smtClean="0"/>
              <a:t>, with </a:t>
            </a:r>
            <a:r>
              <a:rPr lang="en-US" dirty="0" err="1" smtClean="0"/>
              <a:t>normalisation</a:t>
            </a:r>
            <a:r>
              <a:rPr lang="en-US" dirty="0" smtClean="0"/>
              <a:t> of her visual fields after 2 weeks of therapy. She had a further deterioration in her visual fields at 24-week gestation, which responded to an increase in subcutaneous </a:t>
            </a:r>
            <a:r>
              <a:rPr lang="en-US" dirty="0" err="1" smtClean="0"/>
              <a:t>octreotide</a:t>
            </a:r>
            <a:r>
              <a:rPr lang="en-US" dirty="0" smtClean="0"/>
              <a:t> to 150 </a:t>
            </a:r>
            <a:r>
              <a:rPr lang="en-US" dirty="0" err="1" smtClean="0"/>
              <a:t>μg</a:t>
            </a:r>
            <a:r>
              <a:rPr lang="en-US" dirty="0" smtClean="0"/>
              <a:t> </a:t>
            </a:r>
            <a:r>
              <a:rPr lang="en-US" dirty="0" err="1" smtClean="0"/>
              <a:t>tds</a:t>
            </a:r>
            <a:r>
              <a:rPr lang="en-US" dirty="0" smtClean="0"/>
              <a:t>. Her vision remained stable for the remainder of the pregnancy. 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l-GR" dirty="0" smtClean="0"/>
              <a:t>ΝΟΣΟΣ </a:t>
            </a:r>
            <a:r>
              <a:rPr lang="en-US" dirty="0" smtClean="0"/>
              <a:t>CUSHING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65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Σύνδρομο </a:t>
            </a:r>
            <a:r>
              <a:rPr lang="en-US" dirty="0" smtClean="0"/>
              <a:t>Cushing </a:t>
            </a:r>
            <a:r>
              <a:rPr lang="el-GR" dirty="0" smtClean="0"/>
              <a:t>και κύηση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Εξαιρετικά δύσκολη σύλληψη (σπάνιο)</a:t>
            </a:r>
          </a:p>
          <a:p>
            <a:endParaRPr lang="el-GR" dirty="0"/>
          </a:p>
          <a:p>
            <a:r>
              <a:rPr lang="el-GR" dirty="0" smtClean="0"/>
              <a:t>Συνήθως επινεφριδιακής αιτιολογίας</a:t>
            </a:r>
          </a:p>
          <a:p>
            <a:r>
              <a:rPr lang="el-GR" dirty="0" smtClean="0"/>
              <a:t>Περιπτώσεις επίτασης στην κύηση με υποχώρηση μετά! (</a:t>
            </a:r>
            <a:r>
              <a:rPr lang="en-US" dirty="0" smtClean="0"/>
              <a:t>ACTH / LHCG receptors)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Ενεργή νόσος – κίνδυνος πολλαπλών επιπλοκών (ΣΔ, υπέρταση, προεκλαμψία, </a:t>
            </a:r>
            <a:r>
              <a:rPr lang="en-US" dirty="0" smtClean="0"/>
              <a:t>IUGR, </a:t>
            </a:r>
            <a:r>
              <a:rPr lang="el-GR" dirty="0" smtClean="0"/>
              <a:t>αποβολή κλπ)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9479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643182"/>
            <a:ext cx="1957199" cy="27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TextBox"/>
          <p:cNvSpPr txBox="1"/>
          <p:nvPr/>
        </p:nvSpPr>
        <p:spPr>
          <a:xfrm>
            <a:off x="857224" y="1643050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ACTH </a:t>
            </a:r>
            <a:r>
              <a:rPr lang="el-GR" dirty="0" smtClean="0"/>
              <a:t>και </a:t>
            </a:r>
            <a:r>
              <a:rPr lang="el-GR" dirty="0" err="1" smtClean="0"/>
              <a:t>Κορτιζόλη</a:t>
            </a:r>
            <a:endParaRPr lang="el-GR" dirty="0" smtClean="0"/>
          </a:p>
          <a:p>
            <a:pPr algn="ctr"/>
            <a:r>
              <a:rPr lang="el-GR" dirty="0" smtClean="0"/>
              <a:t>στην κύηση</a:t>
            </a:r>
            <a:endParaRPr lang="el-GR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 smtClean="0"/>
              <a:t>Σύνδρομο </a:t>
            </a:r>
            <a:r>
              <a:rPr lang="en-US" dirty="0" smtClean="0"/>
              <a:t>Cushing </a:t>
            </a:r>
            <a:r>
              <a:rPr lang="el-GR" dirty="0" smtClean="0"/>
              <a:t>και κύηση</a:t>
            </a:r>
            <a:endParaRPr lang="en-GB" dirty="0"/>
          </a:p>
        </p:txBody>
      </p:sp>
      <p:sp>
        <p:nvSpPr>
          <p:cNvPr id="7" name="6 - Ορθογώνιο"/>
          <p:cNvSpPr/>
          <p:nvPr/>
        </p:nvSpPr>
        <p:spPr>
          <a:xfrm>
            <a:off x="285720" y="55721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Serial increases in serum </a:t>
            </a:r>
            <a:r>
              <a:rPr lang="en-US" dirty="0" err="1" smtClean="0"/>
              <a:t>cortisol</a:t>
            </a:r>
            <a:r>
              <a:rPr lang="en-US" dirty="0" smtClean="0"/>
              <a:t> and </a:t>
            </a:r>
            <a:r>
              <a:rPr lang="en-US" dirty="0" err="1" smtClean="0"/>
              <a:t>adrenocorticotrophic</a:t>
            </a:r>
            <a:r>
              <a:rPr lang="en-US" dirty="0" smtClean="0"/>
              <a:t> hormone (ACTH) during pregnancy in normal controls</a:t>
            </a:r>
            <a:endParaRPr lang="el-G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500306"/>
            <a:ext cx="1743052" cy="255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- TextBox"/>
          <p:cNvSpPr txBox="1"/>
          <p:nvPr/>
        </p:nvSpPr>
        <p:spPr>
          <a:xfrm>
            <a:off x="5572132" y="164305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Αδένωμα δεξιά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1643050"/>
            <a:ext cx="2933166" cy="250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428860" y="285728"/>
            <a:ext cx="3886200" cy="8572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Υπόφυση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6-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142984"/>
            <a:ext cx="4624470" cy="245744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Picture 4" descr="6-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4500570"/>
            <a:ext cx="4686311" cy="220278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Δυσκολίες Διάγνωσης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47244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Επικάλυψη συμπτωμάτων με κύησης (↑ΣΒ, ↑ΑΠ, ΣΔ, ραβδώσεις, διατ. διάθεσης)</a:t>
            </a:r>
          </a:p>
          <a:p>
            <a:r>
              <a:rPr lang="en-US" sz="2400" dirty="0" smtClean="0"/>
              <a:t>SOS</a:t>
            </a:r>
            <a:r>
              <a:rPr lang="el-GR" sz="2400" dirty="0" smtClean="0"/>
              <a:t>: Ιώδεις ραβδώσεις, μυοπάθεια, εκχυμώσεις</a:t>
            </a:r>
          </a:p>
          <a:p>
            <a:r>
              <a:rPr lang="el-GR" sz="2400" dirty="0" smtClean="0"/>
              <a:t>Κύηση: ↑ολικής &amp; ελεύθερης </a:t>
            </a:r>
            <a:r>
              <a:rPr lang="en-US" sz="2400" dirty="0" smtClean="0"/>
              <a:t>F, ACTH, CBG</a:t>
            </a:r>
            <a:r>
              <a:rPr lang="el-GR" sz="2400" dirty="0" smtClean="0"/>
              <a:t> (</a:t>
            </a:r>
            <a:r>
              <a:rPr lang="el-GR" sz="2400" b="1" dirty="0" smtClean="0"/>
              <a:t>διατήρηση κιρκάδειου ρυθμού</a:t>
            </a:r>
            <a:r>
              <a:rPr lang="el-GR" sz="2400" dirty="0" smtClean="0"/>
              <a:t>)</a:t>
            </a:r>
          </a:p>
          <a:p>
            <a:r>
              <a:rPr lang="en-US" sz="2400" dirty="0" smtClean="0"/>
              <a:t>ODST 1mg: </a:t>
            </a:r>
            <a:r>
              <a:rPr lang="el-GR" sz="2400" dirty="0" smtClean="0"/>
              <a:t>μικρή χρησιμότητα (συνήθως όχι καταστολή)</a:t>
            </a:r>
          </a:p>
          <a:p>
            <a:r>
              <a:rPr lang="el-GR" sz="2400" dirty="0" smtClean="0"/>
              <a:t>24</a:t>
            </a:r>
            <a:r>
              <a:rPr lang="en-US" sz="2400" dirty="0" smtClean="0"/>
              <a:t>h UFC: </a:t>
            </a:r>
            <a:r>
              <a:rPr lang="el-GR" sz="2400" dirty="0" smtClean="0"/>
              <a:t>τιμή &gt; 3 φορές το ανώτερο φυσιολογικό ενδεικτική νόσου</a:t>
            </a:r>
          </a:p>
          <a:p>
            <a:r>
              <a:rPr lang="el-GR" sz="2400" dirty="0" smtClean="0"/>
              <a:t>Υψηλή τιμή κορτιζόλης 12 π.μ </a:t>
            </a:r>
            <a:r>
              <a:rPr lang="el-GR" sz="2400" dirty="0" smtClean="0">
                <a:latin typeface="Calibri"/>
                <a:cs typeface="Calibri"/>
              </a:rPr>
              <a:t>→ ενδεικτική νόσου </a:t>
            </a:r>
          </a:p>
          <a:p>
            <a:r>
              <a:rPr lang="en-US" sz="2400" dirty="0" smtClean="0">
                <a:latin typeface="Calibri"/>
                <a:cs typeface="Calibri"/>
              </a:rPr>
              <a:t>High-dose DST (8mg): </a:t>
            </a:r>
            <a:r>
              <a:rPr lang="el-GR" sz="2400" dirty="0" smtClean="0">
                <a:latin typeface="Calibri"/>
                <a:cs typeface="Calibri"/>
              </a:rPr>
              <a:t>ΔΔ υποφυσιακής/επινεφριδιακής νόσου</a:t>
            </a:r>
          </a:p>
          <a:p>
            <a:r>
              <a:rPr lang="el-GR" sz="2400" dirty="0" smtClean="0">
                <a:latin typeface="Calibri"/>
                <a:cs typeface="Calibri"/>
              </a:rPr>
              <a:t>Εντοπισμός: </a:t>
            </a:r>
            <a:r>
              <a:rPr lang="en-US" sz="2400" dirty="0" smtClean="0">
                <a:latin typeface="Calibri"/>
                <a:cs typeface="Calibri"/>
              </a:rPr>
              <a:t>MRI </a:t>
            </a:r>
            <a:r>
              <a:rPr lang="el-GR" sz="2400" dirty="0" smtClean="0">
                <a:latin typeface="Calibri"/>
                <a:cs typeface="Calibri"/>
              </a:rPr>
              <a:t>υπόφυσης (2</a:t>
            </a:r>
            <a:r>
              <a:rPr lang="el-GR" sz="2400" baseline="30000" dirty="0" smtClean="0">
                <a:latin typeface="Calibri"/>
                <a:cs typeface="Calibri"/>
              </a:rPr>
              <a:t>ο</a:t>
            </a:r>
            <a:r>
              <a:rPr lang="el-GR" sz="2400" dirty="0" smtClean="0">
                <a:latin typeface="Calibri"/>
                <a:cs typeface="Calibri"/>
              </a:rPr>
              <a:t> τρίμηνο) / </a:t>
            </a:r>
            <a:r>
              <a:rPr lang="en-US" sz="2400" dirty="0" smtClean="0">
                <a:latin typeface="Calibri"/>
                <a:cs typeface="Calibri"/>
              </a:rPr>
              <a:t>US </a:t>
            </a:r>
            <a:r>
              <a:rPr lang="el-GR" sz="2400" dirty="0" smtClean="0">
                <a:latin typeface="Calibri"/>
                <a:cs typeface="Calibri"/>
              </a:rPr>
              <a:t>επινεφριδίων</a:t>
            </a:r>
            <a:endParaRPr lang="en-US" sz="2400" dirty="0" smtClean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183756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Θεραπεία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r>
              <a:rPr lang="el-GR" dirty="0" smtClean="0"/>
              <a:t>Σπανιότητα – πολύ λίγα δεδομένα</a:t>
            </a:r>
          </a:p>
          <a:p>
            <a:r>
              <a:rPr lang="el-GR" dirty="0" smtClean="0"/>
              <a:t>Αναλόγη βαρύτητας (ήπια υπερκορτιζολαιμία – απλή παρακολούθηση;)</a:t>
            </a:r>
          </a:p>
          <a:p>
            <a:endParaRPr lang="el-GR" dirty="0"/>
          </a:p>
          <a:p>
            <a:r>
              <a:rPr lang="el-GR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επιλογή μάλλον ΧΕΙΡ</a:t>
            </a:r>
          </a:p>
          <a:p>
            <a:endParaRPr lang="el-GR" dirty="0"/>
          </a:p>
          <a:p>
            <a:r>
              <a:rPr lang="el-GR" dirty="0" smtClean="0"/>
              <a:t>Φάρμακα (μετυραπόνη, κετοκοναζόλη): μάλλον όχι τερατογενέσεις, αλλά ΑΕ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62608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0" y="1779687"/>
            <a:ext cx="84296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report the case of a 27-year old woman with</a:t>
            </a:r>
          </a:p>
          <a:p>
            <a:r>
              <a:rPr lang="en-US" dirty="0" smtClean="0"/>
              <a:t>Cushing’s disease (CD) diagnosed in the 5th-week of</a:t>
            </a:r>
          </a:p>
          <a:p>
            <a:r>
              <a:rPr lang="en-US" dirty="0" smtClean="0"/>
              <a:t>pregnancy. The mild symptoms of </a:t>
            </a:r>
            <a:r>
              <a:rPr lang="en-US" dirty="0" err="1" smtClean="0"/>
              <a:t>hypercortisolism</a:t>
            </a:r>
            <a:r>
              <a:rPr lang="en-US" dirty="0" smtClean="0"/>
              <a:t> did not</a:t>
            </a:r>
          </a:p>
          <a:p>
            <a:r>
              <a:rPr lang="en-US" dirty="0" smtClean="0"/>
              <a:t>lead to serious complications for the mother or the fetus,</a:t>
            </a:r>
          </a:p>
          <a:p>
            <a:r>
              <a:rPr lang="en-US" dirty="0" smtClean="0"/>
              <a:t>so insulin was the only treatment used. The pregnancy was</a:t>
            </a:r>
          </a:p>
          <a:p>
            <a:r>
              <a:rPr lang="en-US" dirty="0" smtClean="0"/>
              <a:t>completed without any complications, and at 38 weeks of</a:t>
            </a:r>
          </a:p>
          <a:p>
            <a:r>
              <a:rPr lang="en-US" dirty="0" smtClean="0"/>
              <a:t>gestation a healthy female infant was delivered vaginally.</a:t>
            </a:r>
          </a:p>
          <a:p>
            <a:r>
              <a:rPr lang="en-US" dirty="0" smtClean="0"/>
              <a:t>Complications, such as </a:t>
            </a:r>
            <a:r>
              <a:rPr lang="en-US" dirty="0" err="1" smtClean="0"/>
              <a:t>hypocortisolemia</a:t>
            </a:r>
            <a:r>
              <a:rPr lang="en-US" dirty="0" smtClean="0"/>
              <a:t> and hypoglycemia,</a:t>
            </a:r>
          </a:p>
          <a:p>
            <a:r>
              <a:rPr lang="en-US" dirty="0" smtClean="0"/>
              <a:t>were not observed in the infant. Postpartum tests were consistent</a:t>
            </a:r>
          </a:p>
          <a:p>
            <a:r>
              <a:rPr lang="en-US" dirty="0" smtClean="0"/>
              <a:t>with CD. </a:t>
            </a:r>
            <a:endParaRPr lang="el-GR" dirty="0" smtClean="0"/>
          </a:p>
          <a:p>
            <a:r>
              <a:rPr lang="el-GR" dirty="0" smtClean="0"/>
              <a:t>Μ</a:t>
            </a:r>
            <a:r>
              <a:rPr lang="en-US" dirty="0" smtClean="0"/>
              <a:t>RI revealed a </a:t>
            </a:r>
            <a:r>
              <a:rPr lang="en-US" dirty="0" err="1" smtClean="0"/>
              <a:t>microadenoma</a:t>
            </a:r>
            <a:r>
              <a:rPr lang="en-US" dirty="0" smtClean="0"/>
              <a:t> which was removed with</a:t>
            </a:r>
          </a:p>
          <a:p>
            <a:r>
              <a:rPr lang="en-US" dirty="0" err="1" smtClean="0"/>
              <a:t>transsphenoidal</a:t>
            </a:r>
            <a:r>
              <a:rPr lang="en-US" dirty="0" smtClean="0"/>
              <a:t> surgery. Histopathology revealed a pituitary</a:t>
            </a:r>
          </a:p>
          <a:p>
            <a:r>
              <a:rPr lang="en-US" dirty="0" smtClean="0"/>
              <a:t>adenoma with positive </a:t>
            </a:r>
            <a:r>
              <a:rPr lang="en-US" dirty="0" err="1" smtClean="0"/>
              <a:t>immunohistochemical</a:t>
            </a:r>
            <a:r>
              <a:rPr lang="en-US" dirty="0" smtClean="0"/>
              <a:t> staining</a:t>
            </a:r>
          </a:p>
          <a:p>
            <a:r>
              <a:rPr lang="en-US" dirty="0" smtClean="0"/>
              <a:t>for ACTH. Biochemical remission required </a:t>
            </a:r>
            <a:r>
              <a:rPr lang="en-US" dirty="0" err="1" smtClean="0"/>
              <a:t>prednisolone</a:t>
            </a:r>
            <a:endParaRPr lang="en-US" dirty="0" smtClean="0"/>
          </a:p>
          <a:p>
            <a:r>
              <a:rPr lang="en-US" dirty="0" smtClean="0"/>
              <a:t>treatment, but the insulin requirement decreased significantly</a:t>
            </a:r>
          </a:p>
          <a:p>
            <a:r>
              <a:rPr lang="en-US" dirty="0" smtClean="0"/>
              <a:t>over time. As a conclusion, CD with mild features can be well</a:t>
            </a:r>
          </a:p>
          <a:p>
            <a:r>
              <a:rPr lang="en-US" dirty="0" smtClean="0"/>
              <a:t>tolerated during pregnancy, but the mother and the fetus must</a:t>
            </a:r>
          </a:p>
          <a:p>
            <a:r>
              <a:rPr lang="en-US" dirty="0" smtClean="0"/>
              <a:t>be monitored closely.</a:t>
            </a:r>
            <a:endParaRPr lang="el-GR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el-GR" sz="4400" dirty="0" smtClean="0"/>
              <a:t>Νόσος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Cushing 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και κύηση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3786182" y="1071546"/>
            <a:ext cx="5143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S. </a:t>
            </a:r>
            <a:r>
              <a:rPr lang="en-US" dirty="0" err="1" smtClean="0"/>
              <a:t>Ciftci</a:t>
            </a:r>
            <a:r>
              <a:rPr lang="en-US" dirty="0" smtClean="0"/>
              <a:t> </a:t>
            </a:r>
            <a:r>
              <a:rPr lang="en-US" dirty="0" err="1" smtClean="0"/>
              <a:t>Dogansen,B</a:t>
            </a:r>
            <a:r>
              <a:rPr lang="en-US" dirty="0" smtClean="0"/>
              <a:t>. </a:t>
            </a:r>
            <a:r>
              <a:rPr lang="en-US" dirty="0" err="1" smtClean="0"/>
              <a:t>Canbaz</a:t>
            </a:r>
            <a:r>
              <a:rPr lang="en-US" dirty="0" smtClean="0"/>
              <a:t>, B. </a:t>
            </a:r>
            <a:r>
              <a:rPr lang="en-US" dirty="0" err="1" smtClean="0"/>
              <a:t>Canbaz</a:t>
            </a:r>
            <a:r>
              <a:rPr lang="en-US" dirty="0" smtClean="0"/>
              <a:t>, S. </a:t>
            </a:r>
            <a:r>
              <a:rPr lang="en-US" dirty="0" err="1" smtClean="0"/>
              <a:t>Yarman</a:t>
            </a:r>
            <a:endParaRPr lang="el-G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5" y="2071678"/>
            <a:ext cx="291595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000240"/>
            <a:ext cx="2983583" cy="2405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- TextBox"/>
          <p:cNvSpPr txBox="1"/>
          <p:nvPr/>
        </p:nvSpPr>
        <p:spPr>
          <a:xfrm>
            <a:off x="1643042" y="471488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τρίμηνο κύησης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6000760" y="4643446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Μετά, </a:t>
            </a:r>
          </a:p>
          <a:p>
            <a:pPr algn="ctr"/>
            <a:r>
              <a:rPr lang="el-GR" dirty="0" smtClean="0"/>
              <a:t>αδένωμα 5χ7 χιλ</a:t>
            </a:r>
            <a:endParaRPr lang="el-GR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 smtClean="0"/>
              <a:t>Νόσος </a:t>
            </a:r>
            <a:r>
              <a:rPr lang="en-US" dirty="0" smtClean="0"/>
              <a:t>Cushing </a:t>
            </a:r>
            <a:r>
              <a:rPr lang="el-GR" dirty="0" smtClean="0"/>
              <a:t>και κύηση</a:t>
            </a:r>
            <a:endParaRPr lang="en-GB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142844" y="1928802"/>
            <a:ext cx="878687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 smtClean="0"/>
          </a:p>
          <a:p>
            <a:r>
              <a:rPr lang="en-US" dirty="0" smtClean="0"/>
              <a:t>We present a case of a 30-year-old woman presenting to the antenatal clinic at 13 weeks of pregnancy with high suspicion of</a:t>
            </a:r>
            <a:r>
              <a:rPr lang="el-GR" dirty="0" smtClean="0"/>
              <a:t> </a:t>
            </a:r>
            <a:r>
              <a:rPr lang="en-US" dirty="0" smtClean="0"/>
              <a:t>Cushing’s disease. Her 21-week fetal scan showed a congenital diaphragmatic hernia and she underwent pituitary</a:t>
            </a:r>
            <a:r>
              <a:rPr lang="el-GR" dirty="0" smtClean="0"/>
              <a:t>Μ</a:t>
            </a:r>
            <a:r>
              <a:rPr lang="en-US" dirty="0" smtClean="0"/>
              <a:t>R</a:t>
            </a:r>
            <a:r>
              <a:rPr lang="el-GR" dirty="0" smtClean="0"/>
              <a:t>Ι </a:t>
            </a:r>
            <a:r>
              <a:rPr lang="en-US" dirty="0" smtClean="0"/>
              <a:t>, which confirm Cushing’s disease. </a:t>
            </a:r>
          </a:p>
          <a:p>
            <a:r>
              <a:rPr lang="en-US" dirty="0" smtClean="0"/>
              <a:t>She successfully underwent </a:t>
            </a:r>
            <a:r>
              <a:rPr lang="en-US" dirty="0" err="1" smtClean="0"/>
              <a:t>transsphenoidal</a:t>
            </a:r>
            <a:r>
              <a:rPr lang="en-US" dirty="0" smtClean="0"/>
              <a:t> </a:t>
            </a:r>
            <a:r>
              <a:rPr lang="en-US" dirty="0" err="1" smtClean="0"/>
              <a:t>adenomectomy</a:t>
            </a:r>
            <a:r>
              <a:rPr lang="en-US" dirty="0" smtClean="0"/>
              <a:t> with histology</a:t>
            </a:r>
          </a:p>
          <a:p>
            <a:r>
              <a:rPr lang="en-US" dirty="0" smtClean="0"/>
              <a:t>confirming a </a:t>
            </a:r>
            <a:r>
              <a:rPr lang="en-US" dirty="0" err="1" smtClean="0"/>
              <a:t>corticotroph</a:t>
            </a:r>
            <a:r>
              <a:rPr lang="en-US" dirty="0" smtClean="0"/>
              <a:t> adenoma. Tests following </a:t>
            </a:r>
            <a:r>
              <a:rPr lang="en-US" dirty="0" err="1" smtClean="0"/>
              <a:t>transsphenoidal</a:t>
            </a:r>
            <a:r>
              <a:rPr lang="en-US" dirty="0" smtClean="0"/>
              <a:t> surgery confirmed remission of Cushing’s disease and she underwent an emergency caesarean section at 38 weeks. Unfortunately, her baby died from complications associated with the</a:t>
            </a:r>
          </a:p>
          <a:p>
            <a:r>
              <a:rPr lang="en-US" dirty="0" smtClean="0"/>
              <a:t>congenital abnormality 36 hours after birth.</a:t>
            </a:r>
          </a:p>
          <a:p>
            <a:r>
              <a:rPr lang="en-US" dirty="0" smtClean="0"/>
              <a:t>The patient remains in remission following delivery. </a:t>
            </a:r>
            <a:endParaRPr lang="el-GR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4400" dirty="0" smtClean="0">
                <a:latin typeface="+mj-lt"/>
                <a:ea typeface="+mj-ea"/>
                <a:cs typeface="+mj-cs"/>
              </a:rPr>
              <a:t>Νόσος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Cushing 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και κύηση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1500166" y="1000108"/>
            <a:ext cx="6929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K Jolly, A </a:t>
            </a:r>
            <a:r>
              <a:rPr lang="en-US" dirty="0" err="1" smtClean="0"/>
              <a:t>Darr</a:t>
            </a:r>
            <a:r>
              <a:rPr lang="en-US" dirty="0" smtClean="0"/>
              <a:t>, </a:t>
            </a:r>
            <a:r>
              <a:rPr lang="en-US" dirty="0" err="1" smtClean="0"/>
              <a:t>WArlt</a:t>
            </a:r>
            <a:r>
              <a:rPr lang="en-US" dirty="0" smtClean="0"/>
              <a:t>, S Ahmed, N </a:t>
            </a:r>
            <a:r>
              <a:rPr lang="en-US" dirty="0" err="1" smtClean="0"/>
              <a:t>Karavitaki</a:t>
            </a:r>
            <a:endParaRPr lang="en-US" dirty="0" smtClean="0"/>
          </a:p>
          <a:p>
            <a:r>
              <a:rPr lang="en-US" dirty="0" smtClean="0"/>
              <a:t>Department of Endocrinology, University Hospital Birmingham, UK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428596" y="2714620"/>
            <a:ext cx="80724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This case report describes</a:t>
            </a:r>
          </a:p>
          <a:p>
            <a:r>
              <a:rPr lang="en-US" dirty="0" smtClean="0"/>
              <a:t>a pregnant patient that underwent a fertility treatment and</a:t>
            </a:r>
          </a:p>
          <a:p>
            <a:r>
              <a:rPr lang="en-US" dirty="0" smtClean="0"/>
              <a:t>developed a gestational CS due to an </a:t>
            </a:r>
            <a:r>
              <a:rPr lang="en-US" dirty="0" err="1" smtClean="0"/>
              <a:t>adrenocortical</a:t>
            </a:r>
            <a:r>
              <a:rPr lang="en-US" dirty="0" smtClean="0"/>
              <a:t> adenoma.</a:t>
            </a:r>
          </a:p>
          <a:p>
            <a:r>
              <a:rPr lang="en-US" dirty="0" smtClean="0"/>
              <a:t>Diagnosis of gestational CS was suspected at 13</a:t>
            </a:r>
          </a:p>
          <a:p>
            <a:r>
              <a:rPr lang="en-US" dirty="0" smtClean="0"/>
              <a:t>weeks by a new onset of </a:t>
            </a:r>
            <a:r>
              <a:rPr lang="en-US" dirty="0" err="1" smtClean="0"/>
              <a:t>hypokalemia</a:t>
            </a:r>
            <a:r>
              <a:rPr lang="en-US" dirty="0" smtClean="0"/>
              <a:t> and arterial hypertension.</a:t>
            </a:r>
          </a:p>
          <a:p>
            <a:r>
              <a:rPr lang="en-US" dirty="0" smtClean="0"/>
              <a:t>A multidisciplinary approach was necessary during</a:t>
            </a:r>
          </a:p>
          <a:p>
            <a:r>
              <a:rPr lang="en-US" dirty="0" smtClean="0"/>
              <a:t>follow up. At 24 weeks, laparoscopic surgery retrieved a 4</a:t>
            </a:r>
          </a:p>
          <a:p>
            <a:r>
              <a:rPr lang="en-US" dirty="0" smtClean="0"/>
              <a:t>cm </a:t>
            </a:r>
            <a:r>
              <a:rPr lang="en-US" dirty="0" err="1" smtClean="0"/>
              <a:t>adrenocortical</a:t>
            </a:r>
            <a:r>
              <a:rPr lang="en-US" dirty="0" smtClean="0"/>
              <a:t> adenoma. Cesarean surgery was successfully</a:t>
            </a:r>
          </a:p>
          <a:p>
            <a:r>
              <a:rPr lang="en-US" dirty="0" smtClean="0"/>
              <a:t>practiced at 31 weeks, because of preeclampsia.</a:t>
            </a:r>
          </a:p>
          <a:p>
            <a:r>
              <a:rPr lang="en-US" dirty="0" smtClean="0"/>
              <a:t>We discuss the differential diagnosis of </a:t>
            </a:r>
            <a:r>
              <a:rPr lang="en-US" dirty="0" err="1" smtClean="0"/>
              <a:t>hypokalemia</a:t>
            </a:r>
            <a:r>
              <a:rPr lang="en-US" dirty="0" smtClean="0"/>
              <a:t> and</a:t>
            </a:r>
          </a:p>
          <a:p>
            <a:r>
              <a:rPr lang="en-US" dirty="0" smtClean="0"/>
              <a:t>arterial hypertension during pregnancy</a:t>
            </a:r>
            <a:endParaRPr lang="el-GR" dirty="0"/>
          </a:p>
        </p:txBody>
      </p:sp>
      <p:sp>
        <p:nvSpPr>
          <p:cNvPr id="3" name="2 - Ορθογώνιο"/>
          <p:cNvSpPr/>
          <p:nvPr/>
        </p:nvSpPr>
        <p:spPr>
          <a:xfrm>
            <a:off x="3428992" y="1857364"/>
            <a:ext cx="5500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Gellner K , Emonts P, Hamoir E, Beckers A, Valdes-Socin H</a:t>
            </a:r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Σύνδρομο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Cushing 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και κύηση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3428992" y="1857364"/>
            <a:ext cx="5500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Gellner K , Emonts P, Hamoir E, Beckers A, Valdes-Socin H</a:t>
            </a:r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Σύνδρομο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Cushing 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και κύηση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496"/>
            <a:ext cx="33528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2500306"/>
            <a:ext cx="263842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3428992" y="1857364"/>
            <a:ext cx="5500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Gellner K , Emonts P, Hamoir E, Beckers A, Valdes-Socin H</a:t>
            </a:r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Σύνδρομο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Cushing </a:t>
            </a:r>
            <a:r>
              <a:rPr kumimoji="0" lang="el-G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και κύηση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876"/>
            <a:ext cx="284797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571876"/>
            <a:ext cx="28384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3571876"/>
            <a:ext cx="28194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/>
          <a:lstStyle/>
          <a:p>
            <a:r>
              <a:rPr lang="el-GR" dirty="0" smtClean="0"/>
              <a:t>ΥΠΟΦΥΣΙΤΙΔΑ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761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Λεμφοκυτταρική Υποφυσίτιδα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Αυτοάνοση </a:t>
            </a:r>
          </a:p>
          <a:p>
            <a:r>
              <a:rPr lang="el-GR" sz="2800" dirty="0" smtClean="0"/>
              <a:t>Διήθηση από λεμφο- &amp; πλασματοκύτταρα</a:t>
            </a:r>
          </a:p>
          <a:p>
            <a:r>
              <a:rPr lang="el-GR" sz="2800" dirty="0" smtClean="0"/>
              <a:t>Συχνή συνύπαρξη με άλλα αυτοάνοσα</a:t>
            </a:r>
          </a:p>
          <a:p>
            <a:r>
              <a:rPr lang="el-GR" sz="2800" dirty="0" smtClean="0"/>
              <a:t>Διόγκωση αδένα / πιεστικά φαινόμενα</a:t>
            </a:r>
            <a:endParaRPr lang="el-GR" sz="2800" dirty="0"/>
          </a:p>
          <a:p>
            <a:r>
              <a:rPr lang="el-GR" sz="2800" dirty="0" smtClean="0"/>
              <a:t>Πρόσθιος λοβός: ανεπάρκεια κυρίως </a:t>
            </a:r>
            <a:r>
              <a:rPr lang="en-US" sz="2800" dirty="0" smtClean="0"/>
              <a:t>ACTH, TSH</a:t>
            </a:r>
          </a:p>
          <a:p>
            <a:r>
              <a:rPr lang="el-GR" sz="2800" dirty="0" smtClean="0"/>
              <a:t>Οπίσθιος λοβός: κεντρικός άποιος διαβήτης</a:t>
            </a:r>
          </a:p>
          <a:p>
            <a:endParaRPr lang="el-GR" sz="2800" dirty="0"/>
          </a:p>
          <a:p>
            <a:r>
              <a:rPr lang="el-GR" sz="2800" dirty="0" smtClean="0"/>
              <a:t>Γενικά σπάνια, </a:t>
            </a:r>
            <a:r>
              <a:rPr lang="el-GR" sz="2800" b="1" dirty="0" smtClean="0"/>
              <a:t>ΣΥΧΝΗ</a:t>
            </a:r>
            <a:r>
              <a:rPr lang="el-GR" sz="2800" dirty="0" smtClean="0"/>
              <a:t> σε κύηση &amp; λοχεία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23071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el-GR" dirty="0" smtClean="0"/>
              <a:t>Φυσιολογικές Μεταβολές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31175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855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Λεμφοκυτταρική Υποφυσίτιδα - </a:t>
            </a:r>
            <a:r>
              <a:rPr lang="en-US" dirty="0" smtClean="0"/>
              <a:t>MRI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64" y="762000"/>
            <a:ext cx="762000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5911333"/>
            <a:ext cx="8534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1. Συμμετρική διόγκωση αδένα                    2. Πάχυνση μίσχου </a:t>
            </a:r>
          </a:p>
          <a:p>
            <a:r>
              <a:rPr lang="el-GR" dirty="0" smtClean="0"/>
              <a:t>3. Απώλεια </a:t>
            </a:r>
            <a:r>
              <a:rPr lang="en-US" dirty="0" smtClean="0"/>
              <a:t>bright spot </a:t>
            </a:r>
            <a:r>
              <a:rPr lang="el-GR" dirty="0" smtClean="0"/>
              <a:t>οπισθίου λοβού     4. Διάχυτη πρόσληψη παραμαγνητικής ουσίας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77576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Λεμφοκυτταρική Υποφυσίτιδα - </a:t>
            </a:r>
            <a:r>
              <a:rPr lang="el-GR" dirty="0" smtClean="0"/>
              <a:t>Θεραπεία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Υποκατάσταση ανεπαρκούντων ορμονών (συχνότερα κορτιζόλη, θυροξίνη, βασοπρεσίνη)</a:t>
            </a:r>
          </a:p>
          <a:p>
            <a:endParaRPr lang="el-GR" sz="2800" dirty="0"/>
          </a:p>
          <a:p>
            <a:r>
              <a:rPr lang="el-GR" sz="2800" dirty="0" smtClean="0"/>
              <a:t>Θεραπεία πρόκλησης ύφεσης με γλυκοκορτικοειδή (ή άλλα ανοσοκατασταλτικά) – ποικίλλουσα αποτελεσματικότητα</a:t>
            </a:r>
          </a:p>
          <a:p>
            <a:endParaRPr lang="el-GR" sz="2800" dirty="0"/>
          </a:p>
          <a:p>
            <a:r>
              <a:rPr lang="el-GR" sz="2800" dirty="0" smtClean="0"/>
              <a:t>Διασφηνοειδική εκτομή (κίνδυνος όρασης – ΔΔ από αδένωμα)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831878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ΥΠΟΦΥΣΙΑΚΗ ΑΠΟΠΛΗΞΙΑ -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ΣΥΝΔΡΟΜΟ </a:t>
            </a:r>
            <a:r>
              <a:rPr lang="en-US" dirty="0" smtClean="0"/>
              <a:t>SHEEHAN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10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04800"/>
            <a:ext cx="4040188" cy="639762"/>
          </a:xfrm>
        </p:spPr>
        <p:txBody>
          <a:bodyPr/>
          <a:lstStyle/>
          <a:p>
            <a:pPr algn="ctr"/>
            <a:r>
              <a:rPr lang="el-GR" dirty="0" smtClean="0"/>
              <a:t>Αποπληξία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" y="1447800"/>
            <a:ext cx="4421188" cy="5181600"/>
          </a:xfrm>
        </p:spPr>
        <p:txBody>
          <a:bodyPr>
            <a:noAutofit/>
          </a:bodyPr>
          <a:lstStyle/>
          <a:p>
            <a:r>
              <a:rPr lang="el-GR" sz="2200" dirty="0" smtClean="0"/>
              <a:t>Οξεία αιμορραγία εντός της υπόφυσης / έμφρακτο εντός αδενώματος</a:t>
            </a:r>
          </a:p>
          <a:p>
            <a:r>
              <a:rPr lang="el-GR" sz="2200" dirty="0" smtClean="0"/>
              <a:t>Μακροαδένωμα &gt;80%</a:t>
            </a:r>
          </a:p>
          <a:p>
            <a:r>
              <a:rPr lang="el-GR" sz="2200" dirty="0" smtClean="0"/>
              <a:t>Κύηση = παράγων κινδύνου</a:t>
            </a:r>
          </a:p>
          <a:p>
            <a:r>
              <a:rPr lang="el-GR" sz="2200" dirty="0" smtClean="0"/>
              <a:t>Ήπια (σπανίως) έως σοβαρή κλινική εικόνα (κεφαλαλγία/διατ. όρασης/↑ ενδοκράνια πίεση/πολλαπλές ορμον. ανεπάρκειες)</a:t>
            </a:r>
          </a:p>
          <a:p>
            <a:r>
              <a:rPr lang="el-GR" sz="2200" dirty="0" smtClean="0"/>
              <a:t>Υποκατάσταση ορμονών αναλόγως</a:t>
            </a:r>
          </a:p>
          <a:p>
            <a:r>
              <a:rPr lang="el-GR" sz="2200" dirty="0" smtClean="0"/>
              <a:t>ΧΕΙΡ</a:t>
            </a:r>
            <a:r>
              <a:rPr lang="el-GR" sz="2200" dirty="0"/>
              <a:t>: ↑ ενδοκράνια </a:t>
            </a:r>
            <a:r>
              <a:rPr lang="el-GR" sz="2200" dirty="0" smtClean="0"/>
              <a:t>πίεση, κίνδυνος όρασης </a:t>
            </a:r>
            <a:endParaRPr lang="en-GB" sz="2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304800"/>
            <a:ext cx="4041775" cy="639762"/>
          </a:xfrm>
        </p:spPr>
        <p:txBody>
          <a:bodyPr/>
          <a:lstStyle/>
          <a:p>
            <a:pPr algn="ctr"/>
            <a:r>
              <a:rPr lang="el-GR" dirty="0" smtClean="0"/>
              <a:t>Σύνδρομο </a:t>
            </a:r>
            <a:r>
              <a:rPr lang="en-US" dirty="0" smtClean="0"/>
              <a:t>Sheehan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346575" cy="5105400"/>
          </a:xfrm>
        </p:spPr>
        <p:txBody>
          <a:bodyPr>
            <a:normAutofit/>
          </a:bodyPr>
          <a:lstStyle/>
          <a:p>
            <a:r>
              <a:rPr lang="el-GR" sz="2200" dirty="0" smtClean="0"/>
              <a:t>Ισχαιμία &amp; νέκρωση υπόφυσης μετά από μεγάλη αιμορραγία κατά τον τοκετό</a:t>
            </a:r>
          </a:p>
          <a:p>
            <a:r>
              <a:rPr lang="el-GR" sz="2200" dirty="0" smtClean="0"/>
              <a:t>Ορμονικές ανεπάρκειες ποικίλλουν (πλήρης ανεπάρκεια ορμονών προσθίου λοβού / αδυναμία θηλασμού / μη αποκατάσταση κύκλου κλπ)</a:t>
            </a:r>
          </a:p>
          <a:p>
            <a:r>
              <a:rPr lang="en-US" sz="2200" dirty="0" smtClean="0"/>
              <a:t>GH-PRL &gt; FSH-LH &gt; ACTH &gt; TSH</a:t>
            </a:r>
          </a:p>
          <a:p>
            <a:r>
              <a:rPr lang="en-US" sz="2200" dirty="0" smtClean="0"/>
              <a:t>MRI: </a:t>
            </a:r>
            <a:r>
              <a:rPr lang="el-GR" sz="2200" dirty="0" smtClean="0"/>
              <a:t>κενό εφίππιο</a:t>
            </a:r>
          </a:p>
          <a:p>
            <a:r>
              <a:rPr lang="el-GR" sz="2200" dirty="0" smtClean="0"/>
              <a:t>Θεραπεία: ορμονική υποκατάσταση αναλόγως αναγκών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87324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4695825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TextBox"/>
          <p:cNvSpPr txBox="1"/>
          <p:nvPr/>
        </p:nvSpPr>
        <p:spPr>
          <a:xfrm>
            <a:off x="5572132" y="2928934"/>
            <a:ext cx="3000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err="1" smtClean="0"/>
              <a:t>Μικροαδένωμα</a:t>
            </a:r>
            <a:r>
              <a:rPr lang="el-GR" dirty="0" smtClean="0"/>
              <a:t> 9 χιλ </a:t>
            </a:r>
          </a:p>
          <a:p>
            <a:pPr algn="ctr"/>
            <a:r>
              <a:rPr lang="el-GR" dirty="0" smtClean="0"/>
              <a:t>Αύξηση μεγέθους σε 16 χιλ και αιμορραγία</a:t>
            </a:r>
            <a:endParaRPr lang="el-GR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2214554"/>
            <a:ext cx="8229600" cy="390050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 27-year-old woman had massive postpartum hemorrhage (approximately 5000 </a:t>
            </a:r>
            <a:r>
              <a:rPr lang="en-US" dirty="0" err="1" smtClean="0"/>
              <a:t>mL</a:t>
            </a:r>
            <a:r>
              <a:rPr lang="en-US" dirty="0" smtClean="0"/>
              <a:t>) at her</a:t>
            </a:r>
          </a:p>
          <a:p>
            <a:r>
              <a:rPr lang="en-US" dirty="0" smtClean="0"/>
              <a:t>first delivery due to </a:t>
            </a:r>
            <a:r>
              <a:rPr lang="en-US" dirty="0" err="1" smtClean="0"/>
              <a:t>atonic</a:t>
            </a:r>
            <a:r>
              <a:rPr lang="en-US" dirty="0" smtClean="0"/>
              <a:t> bleeding. She was transfused and treated with uterine </a:t>
            </a:r>
            <a:r>
              <a:rPr lang="en-US" dirty="0" err="1" smtClean="0"/>
              <a:t>embolization</a:t>
            </a:r>
            <a:r>
              <a:rPr lang="en-US" dirty="0" smtClean="0"/>
              <a:t>, which successfully</a:t>
            </a:r>
          </a:p>
          <a:p>
            <a:r>
              <a:rPr lang="en-US" dirty="0" smtClean="0"/>
              <a:t>stopped the bleeding. The postpartum period was uncomplicated through day 7 following the hemorrhage. However,</a:t>
            </a:r>
            <a:r>
              <a:rPr lang="el-GR" dirty="0" smtClean="0"/>
              <a:t> </a:t>
            </a:r>
            <a:r>
              <a:rPr lang="en-US" dirty="0" smtClean="0"/>
              <a:t>on day 8, the patient had sudden onset of seizures and subsequently became comatose. Laboratory results revealed</a:t>
            </a:r>
            <a:r>
              <a:rPr lang="el-GR" dirty="0" smtClean="0"/>
              <a:t> </a:t>
            </a:r>
            <a:r>
              <a:rPr lang="en-US" dirty="0" smtClean="0"/>
              <a:t>hypothyroidism, hypoglycemia, </a:t>
            </a:r>
            <a:r>
              <a:rPr lang="en-US" dirty="0" err="1" smtClean="0"/>
              <a:t>hypoprolactinemia</a:t>
            </a:r>
            <a:r>
              <a:rPr lang="en-US" dirty="0" smtClean="0"/>
              <a:t>, and adrenal insufficiency. </a:t>
            </a:r>
            <a:endParaRPr lang="el-GR" dirty="0" smtClean="0"/>
          </a:p>
          <a:p>
            <a:r>
              <a:rPr lang="en-US" dirty="0" smtClean="0"/>
              <a:t>Thus, the patient was diagnosed with</a:t>
            </a:r>
            <a:r>
              <a:rPr lang="el-GR" dirty="0" smtClean="0"/>
              <a:t> </a:t>
            </a:r>
            <a:r>
              <a:rPr lang="en-US" dirty="0" smtClean="0"/>
              <a:t>acute Sheehan’s syndrome. </a:t>
            </a:r>
            <a:endParaRPr lang="el-GR" dirty="0" smtClean="0"/>
          </a:p>
          <a:p>
            <a:r>
              <a:rPr lang="en-US" dirty="0" smtClean="0"/>
              <a:t>Following treatment with </a:t>
            </a:r>
            <a:r>
              <a:rPr lang="en-US" dirty="0" err="1" smtClean="0"/>
              <a:t>thyroxine</a:t>
            </a:r>
            <a:r>
              <a:rPr lang="en-US" dirty="0" smtClean="0"/>
              <a:t> and hydrocortisone, her condition improved, and she</a:t>
            </a:r>
            <a:r>
              <a:rPr lang="el-GR" dirty="0" smtClean="0"/>
              <a:t> </a:t>
            </a:r>
            <a:r>
              <a:rPr lang="en-US" dirty="0" smtClean="0"/>
              <a:t>was discharged on day 24.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ΥΠΟΦΥΣΙΑΚΗ ΑΠΟΠΛΗΞΙΑ -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ΣΥΝΔΡΟΜΟ </a:t>
            </a:r>
            <a:r>
              <a:rPr lang="en-US" dirty="0" smtClean="0"/>
              <a:t>SHEEHAN</a:t>
            </a:r>
            <a:endParaRPr lang="en-GB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6858048" cy="341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ΥΠΟΦΥΣΙΑΚΗ ΑΠΟΠΛΗΞΙΑ -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ΣΥΝΔΡΟΜΟ </a:t>
            </a:r>
            <a:r>
              <a:rPr lang="en-US" dirty="0" smtClean="0"/>
              <a:t>SHEEHAN</a:t>
            </a:r>
            <a:endParaRPr lang="en-GB" dirty="0"/>
          </a:p>
        </p:txBody>
      </p:sp>
      <p:sp>
        <p:nvSpPr>
          <p:cNvPr id="6" name="5 - Ορθογώνιο"/>
          <p:cNvSpPr/>
          <p:nvPr/>
        </p:nvSpPr>
        <p:spPr>
          <a:xfrm>
            <a:off x="142844" y="5286388"/>
            <a:ext cx="885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Gadolinium-enhanced T1-weighted magnetic resonance image of the pituitary gland.</a:t>
            </a:r>
            <a:endParaRPr lang="el-GR" dirty="0" smtClean="0"/>
          </a:p>
          <a:p>
            <a:r>
              <a:rPr lang="en-US" dirty="0" smtClean="0"/>
              <a:t> a No change was observed in the pituitary gland on</a:t>
            </a:r>
          </a:p>
          <a:p>
            <a:r>
              <a:rPr lang="en-US" dirty="0" smtClean="0"/>
              <a:t>postpartum day 15 (day 7 after the seizure).</a:t>
            </a:r>
            <a:endParaRPr lang="el-GR" dirty="0" smtClean="0"/>
          </a:p>
          <a:p>
            <a:r>
              <a:rPr lang="en-US" dirty="0" smtClean="0"/>
              <a:t> b Marked diminution in the pituitary gland size was observed after 6 months.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el-GR" dirty="0" smtClean="0"/>
              <a:t>ΥΠΟΦΥΣΙΑΚΗ ΑΝΕΠΑΡΚΕΙΑ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301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Υοπφυσιακή Ανεπάρκεια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l-GR" dirty="0" smtClean="0"/>
              <a:t>Πολλαπλά αίτια</a:t>
            </a:r>
          </a:p>
          <a:p>
            <a:endParaRPr lang="el-GR" dirty="0"/>
          </a:p>
          <a:p>
            <a:r>
              <a:rPr lang="el-GR" dirty="0" smtClean="0"/>
              <a:t>Μεμονωμένη / Σύνθετες ανεπάρκειες ορμονών</a:t>
            </a:r>
          </a:p>
          <a:p>
            <a:endParaRPr lang="el-GR" dirty="0"/>
          </a:p>
          <a:p>
            <a:r>
              <a:rPr lang="el-GR" dirty="0" smtClean="0"/>
              <a:t>Κύηση: αυξημένος κίνδυνος επιπλοκών </a:t>
            </a:r>
            <a:r>
              <a:rPr lang="el-GR" sz="2400" dirty="0" smtClean="0"/>
              <a:t>(αποβολή, αναιμία, υπερτασική νόσος, πρόωρος τοκετός, αποκόλληση πλακούντα, αιμορραγίες)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084701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Β’παθής υποθυρεοειδισμός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9530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Εμβρυικός θυρεοειδής </a:t>
            </a:r>
            <a:r>
              <a:rPr lang="el-GR" sz="2800" dirty="0" smtClean="0">
                <a:latin typeface="Calibri"/>
                <a:cs typeface="Calibri"/>
              </a:rPr>
              <a:t>→ πλήρης λειτουργικότητα στο 2</a:t>
            </a:r>
            <a:r>
              <a:rPr lang="el-GR" sz="2800" baseline="30000" dirty="0" smtClean="0">
                <a:latin typeface="Calibri"/>
                <a:cs typeface="Calibri"/>
              </a:rPr>
              <a:t>ο</a:t>
            </a:r>
            <a:r>
              <a:rPr lang="el-GR" sz="2800" dirty="0" smtClean="0">
                <a:latin typeface="Calibri"/>
                <a:cs typeface="Calibri"/>
              </a:rPr>
              <a:t> μισό της κύησης</a:t>
            </a:r>
            <a:endParaRPr lang="el-GR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Ρύθμιση αγωγής με βάση τα επίπεδα </a:t>
            </a:r>
            <a:r>
              <a:rPr lang="en-US" sz="2800" dirty="0" smtClean="0"/>
              <a:t>fT4 (</a:t>
            </a:r>
            <a:r>
              <a:rPr lang="el-GR" sz="2800" dirty="0" smtClean="0"/>
              <a:t>επηρεάζονται και αυτά από την κύηση!)</a:t>
            </a:r>
          </a:p>
          <a:p>
            <a:endParaRPr lang="el-GR" sz="2800" dirty="0" smtClean="0"/>
          </a:p>
          <a:p>
            <a:r>
              <a:rPr lang="el-GR" sz="2800" dirty="0" smtClean="0"/>
              <a:t>Συνήθως αύξηση αναγκών κατά την κύηση (όχι πάντα!) </a:t>
            </a:r>
          </a:p>
          <a:p>
            <a:endParaRPr lang="el-GR" sz="2800" dirty="0"/>
          </a:p>
          <a:p>
            <a:r>
              <a:rPr lang="el-GR" sz="2800" dirty="0" smtClean="0"/>
              <a:t>Στενή παρακολούθηση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7109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Μεταβολές στην κύηση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Αύξηση μεγέθους / βάρους υπόφυσης κατά 30-50%</a:t>
            </a:r>
          </a:p>
          <a:p>
            <a:r>
              <a:rPr lang="el-GR" dirty="0" smtClean="0"/>
              <a:t>Υπερπλασία λακτοτρόφων κυττάρων (επίδραση οιστρογόνων)</a:t>
            </a:r>
          </a:p>
          <a:p>
            <a:r>
              <a:rPr lang="el-GR" dirty="0" smtClean="0"/>
              <a:t>Ρόλος πλακούντα – παραγωγή Ε, </a:t>
            </a:r>
            <a:r>
              <a:rPr lang="en-US" dirty="0" smtClean="0"/>
              <a:t>P, GH, </a:t>
            </a:r>
            <a:r>
              <a:rPr lang="en-US" dirty="0" err="1" smtClean="0"/>
              <a:t>hCG</a:t>
            </a:r>
            <a:r>
              <a:rPr lang="en-US" dirty="0" smtClean="0"/>
              <a:t>, ACTH &amp; CRH</a:t>
            </a:r>
          </a:p>
          <a:p>
            <a:r>
              <a:rPr lang="el-GR" dirty="0" smtClean="0"/>
              <a:t>Αυξημένη ηπατική παραγωγή δεσμευτικών σφαιρινών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939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Β’παθής επινεφριδιακή ανεπάρκεια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8768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Ερμηνεία μετρήσεων </a:t>
            </a:r>
            <a:r>
              <a:rPr lang="en-US" sz="2800" dirty="0" smtClean="0"/>
              <a:t>F </a:t>
            </a:r>
            <a:r>
              <a:rPr lang="el-GR" sz="2800" dirty="0" smtClean="0"/>
              <a:t>στην κύηση </a:t>
            </a:r>
            <a:r>
              <a:rPr lang="el-GR" sz="2800" dirty="0" smtClean="0">
                <a:latin typeface="Calibri"/>
                <a:cs typeface="Calibri"/>
              </a:rPr>
              <a:t>→ δύσκολη</a:t>
            </a:r>
          </a:p>
          <a:p>
            <a:endParaRPr lang="en-US" sz="2800" dirty="0" smtClean="0">
              <a:latin typeface="Calibri"/>
              <a:cs typeface="Calibri"/>
            </a:endParaRPr>
          </a:p>
          <a:p>
            <a:r>
              <a:rPr lang="el-GR" sz="2800" dirty="0" smtClean="0">
                <a:latin typeface="Calibri"/>
                <a:cs typeface="Calibri"/>
              </a:rPr>
              <a:t>Πρωινή </a:t>
            </a:r>
            <a:r>
              <a:rPr lang="en-US" sz="2800" dirty="0" smtClean="0">
                <a:latin typeface="Calibri"/>
                <a:cs typeface="Calibri"/>
              </a:rPr>
              <a:t>F </a:t>
            </a:r>
            <a:r>
              <a:rPr lang="el-GR" sz="2800" dirty="0" smtClean="0">
                <a:latin typeface="Calibri"/>
                <a:cs typeface="Calibri"/>
              </a:rPr>
              <a:t>σιέλου: 1</a:t>
            </a:r>
            <a:r>
              <a:rPr lang="el-GR" sz="2800" baseline="30000" dirty="0" smtClean="0">
                <a:latin typeface="Calibri"/>
                <a:cs typeface="Calibri"/>
              </a:rPr>
              <a:t>ης</a:t>
            </a:r>
            <a:r>
              <a:rPr lang="el-GR" sz="2800" dirty="0" smtClean="0">
                <a:latin typeface="Calibri"/>
                <a:cs typeface="Calibri"/>
              </a:rPr>
              <a:t> γραμμής τεστ για επινεφριδιακή ανεπάρκεια</a:t>
            </a:r>
          </a:p>
          <a:p>
            <a:r>
              <a:rPr lang="el-GR" sz="2800" dirty="0" smtClean="0">
                <a:latin typeface="Calibri"/>
                <a:cs typeface="Calibri"/>
              </a:rPr>
              <a:t>2</a:t>
            </a:r>
            <a:r>
              <a:rPr lang="el-GR" sz="2800" baseline="30000" dirty="0" smtClean="0">
                <a:latin typeface="Calibri"/>
                <a:cs typeface="Calibri"/>
              </a:rPr>
              <a:t>η</a:t>
            </a:r>
            <a:r>
              <a:rPr lang="el-GR" sz="2800" dirty="0" smtClean="0">
                <a:latin typeface="Calibri"/>
                <a:cs typeface="Calibri"/>
              </a:rPr>
              <a:t> γραμμή: 250μ</a:t>
            </a:r>
            <a:r>
              <a:rPr lang="en-US" sz="2800" dirty="0" smtClean="0">
                <a:latin typeface="Calibri"/>
                <a:cs typeface="Calibri"/>
              </a:rPr>
              <a:t>g </a:t>
            </a:r>
            <a:r>
              <a:rPr lang="en-US" sz="2800" dirty="0" err="1" smtClean="0">
                <a:latin typeface="Calibri"/>
                <a:cs typeface="Calibri"/>
              </a:rPr>
              <a:t>Consytropin</a:t>
            </a:r>
            <a:r>
              <a:rPr lang="en-US" sz="2800" dirty="0" smtClean="0">
                <a:latin typeface="Calibri"/>
                <a:cs typeface="Calibri"/>
              </a:rPr>
              <a:t> stimulation test (</a:t>
            </a:r>
            <a:r>
              <a:rPr lang="el-GR" sz="2800" dirty="0" smtClean="0">
                <a:latin typeface="Calibri"/>
                <a:cs typeface="Calibri"/>
              </a:rPr>
              <a:t>2</a:t>
            </a:r>
            <a:r>
              <a:rPr lang="el-GR" sz="2800" baseline="30000" dirty="0" smtClean="0">
                <a:latin typeface="Calibri"/>
                <a:cs typeface="Calibri"/>
              </a:rPr>
              <a:t>ο</a:t>
            </a:r>
            <a:r>
              <a:rPr lang="el-GR" sz="2800" dirty="0" smtClean="0">
                <a:latin typeface="Calibri"/>
                <a:cs typeface="Calibri"/>
              </a:rPr>
              <a:t> και 3</a:t>
            </a:r>
            <a:r>
              <a:rPr lang="el-GR" sz="2800" baseline="30000" dirty="0" smtClean="0">
                <a:latin typeface="Calibri"/>
                <a:cs typeface="Calibri"/>
              </a:rPr>
              <a:t>ο</a:t>
            </a:r>
            <a:r>
              <a:rPr lang="el-GR" sz="2800" dirty="0" smtClean="0">
                <a:latin typeface="Calibri"/>
                <a:cs typeface="Calibri"/>
              </a:rPr>
              <a:t> τρίμηνο → επιθυμητή απάντηση </a:t>
            </a:r>
            <a:r>
              <a:rPr lang="en-US" sz="2800" dirty="0" smtClean="0">
                <a:latin typeface="Calibri"/>
                <a:cs typeface="Calibri"/>
              </a:rPr>
              <a:t>F </a:t>
            </a:r>
            <a:r>
              <a:rPr lang="el-GR" sz="2800" dirty="0" smtClean="0">
                <a:latin typeface="Calibri"/>
                <a:cs typeface="Calibri"/>
              </a:rPr>
              <a:t>κατά 60-80% υψηλότερη από μη εγκύους)</a:t>
            </a:r>
          </a:p>
          <a:p>
            <a:endParaRPr lang="el-GR" sz="2800" dirty="0">
              <a:latin typeface="Calibri"/>
              <a:cs typeface="Calibri"/>
            </a:endParaRPr>
          </a:p>
          <a:p>
            <a:r>
              <a:rPr lang="el-GR" sz="2800" dirty="0" smtClean="0">
                <a:latin typeface="Calibri"/>
                <a:cs typeface="Calibri"/>
              </a:rPr>
              <a:t>Τεστ υπογλυκαιμίας / διέγερσης με μετυραπόνη αντενδείκνυνται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6157961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Β’παθής επινεφριδιακή ανεπάρκεια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763000" cy="48768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Θεραπεία υποκατάστασης με κορτικοειδή </a:t>
            </a:r>
            <a:r>
              <a:rPr lang="el-GR" sz="2800" dirty="0" smtClean="0">
                <a:latin typeface="Calibri"/>
                <a:cs typeface="Calibri"/>
              </a:rPr>
              <a:t>→ ως είχε σε 1</a:t>
            </a:r>
            <a:r>
              <a:rPr lang="el-GR" sz="2800" baseline="30000" dirty="0" smtClean="0">
                <a:latin typeface="Calibri"/>
                <a:cs typeface="Calibri"/>
              </a:rPr>
              <a:t>ο</a:t>
            </a:r>
            <a:r>
              <a:rPr lang="el-GR" sz="2800" dirty="0" smtClean="0">
                <a:latin typeface="Calibri"/>
                <a:cs typeface="Calibri"/>
              </a:rPr>
              <a:t> &amp; 2</a:t>
            </a:r>
            <a:r>
              <a:rPr lang="el-GR" sz="2800" baseline="30000" dirty="0" smtClean="0">
                <a:latin typeface="Calibri"/>
                <a:cs typeface="Calibri"/>
              </a:rPr>
              <a:t>ο</a:t>
            </a:r>
            <a:r>
              <a:rPr lang="el-GR" sz="2800" dirty="0" smtClean="0">
                <a:latin typeface="Calibri"/>
                <a:cs typeface="Calibri"/>
              </a:rPr>
              <a:t> τρίμηνο</a:t>
            </a:r>
          </a:p>
          <a:p>
            <a:r>
              <a:rPr lang="el-GR" sz="2800" dirty="0" smtClean="0">
                <a:latin typeface="Calibri"/>
                <a:cs typeface="Calibri"/>
              </a:rPr>
              <a:t>Πιθανό να χρειαστεί αύξηση στο 3</a:t>
            </a:r>
            <a:r>
              <a:rPr lang="el-GR" sz="2800" baseline="30000" dirty="0" smtClean="0">
                <a:latin typeface="Calibri"/>
                <a:cs typeface="Calibri"/>
              </a:rPr>
              <a:t>ο</a:t>
            </a:r>
            <a:r>
              <a:rPr lang="el-GR" sz="2800" dirty="0" smtClean="0">
                <a:latin typeface="Calibri"/>
                <a:cs typeface="Calibri"/>
              </a:rPr>
              <a:t> (κλινικά κριτήρια πρωτίστως)</a:t>
            </a:r>
          </a:p>
          <a:p>
            <a:endParaRPr lang="el-GR" sz="2800" dirty="0">
              <a:latin typeface="Calibri"/>
              <a:cs typeface="Calibri"/>
            </a:endParaRPr>
          </a:p>
          <a:p>
            <a:r>
              <a:rPr lang="el-GR" sz="2800" dirty="0" smtClean="0">
                <a:latin typeface="Calibri"/>
                <a:cs typeface="Calibri"/>
              </a:rPr>
              <a:t>ΕΚΠΑΙΔΕΥΣΗ γυναίκας για αναγνώριση/αντιμετώπιση κρίσης</a:t>
            </a:r>
          </a:p>
          <a:p>
            <a:endParaRPr lang="el-GR" sz="2800" dirty="0">
              <a:latin typeface="Calibri"/>
              <a:cs typeface="Calibri"/>
            </a:endParaRPr>
          </a:p>
          <a:p>
            <a:r>
              <a:rPr lang="en-US" sz="2800" dirty="0" smtClean="0"/>
              <a:t>Maximum </a:t>
            </a:r>
            <a:r>
              <a:rPr lang="el-GR" sz="2800" dirty="0" smtClean="0"/>
              <a:t>δόσεις στρες στον τοκετό (</a:t>
            </a:r>
            <a:r>
              <a:rPr lang="en-US" sz="2800" dirty="0" smtClean="0"/>
              <a:t>HC 100mg bolus &amp; 200mg/24h </a:t>
            </a:r>
            <a:r>
              <a:rPr lang="en-US" sz="2800" dirty="0" err="1" smtClean="0"/>
              <a:t>i.v.</a:t>
            </a:r>
            <a:r>
              <a:rPr lang="en-US" sz="2800" dirty="0" smtClean="0"/>
              <a:t>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0562565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Ανεπάρκεια Αυξητικής Ορμόνης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Ίσως σε ασθενείς με ανεπάρκεια </a:t>
            </a:r>
            <a:r>
              <a:rPr lang="en-US" sz="2800" dirty="0" smtClean="0"/>
              <a:t>GH </a:t>
            </a:r>
            <a:r>
              <a:rPr lang="el-GR" sz="2800" dirty="0" smtClean="0"/>
              <a:t>που δυσκολεύονται να συλλάβουν η υποκατάσταση να βοηθά (ιδίως σε διέγερση με γοναδοτροπίνες)</a:t>
            </a:r>
          </a:p>
          <a:p>
            <a:endParaRPr lang="el-GR" sz="2800" dirty="0"/>
          </a:p>
          <a:p>
            <a:r>
              <a:rPr lang="el-GR" sz="2800" dirty="0" smtClean="0"/>
              <a:t>Πλακουντιακή παραγωγή </a:t>
            </a:r>
            <a:r>
              <a:rPr lang="en-US" sz="2800" dirty="0" smtClean="0"/>
              <a:t>GH – </a:t>
            </a:r>
            <a:r>
              <a:rPr lang="el-GR" sz="2800" dirty="0" smtClean="0"/>
              <a:t>διακοπή εξωγενούς χορήγησης κατά την κύηση</a:t>
            </a:r>
          </a:p>
          <a:p>
            <a:endParaRPr lang="el-GR" sz="2800" dirty="0"/>
          </a:p>
          <a:p>
            <a:r>
              <a:rPr lang="el-GR" sz="2800" dirty="0" smtClean="0"/>
              <a:t>Εναλλακτικά: προοδευτική ↓ δόσης &amp; διακοπή στο 3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τρίμηνο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4605130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14488"/>
            <a:ext cx="3859758" cy="2157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 smtClean="0"/>
              <a:t>Ανεπάρκεια Αυξητικής Ορμόνης</a:t>
            </a:r>
            <a:endParaRPr lang="en-GB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500174"/>
            <a:ext cx="3551404" cy="278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- Ορθογώνιο"/>
          <p:cNvSpPr/>
          <p:nvPr/>
        </p:nvSpPr>
        <p:spPr>
          <a:xfrm>
            <a:off x="4429124" y="428625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Change of serum IGF-I and GH during pregnancy and after delivery. Serum GH levels fell immediately after cessation of GH</a:t>
            </a:r>
          </a:p>
          <a:p>
            <a:r>
              <a:rPr lang="en-US" dirty="0" smtClean="0"/>
              <a:t>therapy, and kept low values throughout pregnancy. Serum IGF-I levels increased during the second half of pregnancy and fell</a:t>
            </a:r>
          </a:p>
          <a:p>
            <a:r>
              <a:rPr lang="en-US" dirty="0" smtClean="0"/>
              <a:t>within 12 hours of delivery.</a:t>
            </a:r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0" y="492919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i="1" dirty="0" smtClean="0"/>
              <a:t>Endocrine Journal 2011, </a:t>
            </a:r>
            <a:r>
              <a:rPr lang="fr-FR" b="1" i="1" dirty="0" smtClean="0"/>
              <a:t>58 (1), 65-68</a:t>
            </a:r>
          </a:p>
          <a:p>
            <a:r>
              <a:rPr lang="en-US" dirty="0" err="1" smtClean="0"/>
              <a:t>Satoko</a:t>
            </a:r>
            <a:r>
              <a:rPr lang="en-US" dirty="0" smtClean="0"/>
              <a:t> Sakai, </a:t>
            </a:r>
            <a:r>
              <a:rPr lang="en-US" dirty="0" err="1" smtClean="0"/>
              <a:t>Takanobu</a:t>
            </a:r>
            <a:r>
              <a:rPr lang="en-US" dirty="0" smtClean="0"/>
              <a:t> </a:t>
            </a:r>
            <a:r>
              <a:rPr lang="en-US" dirty="0" err="1" smtClean="0"/>
              <a:t>Wakasugi</a:t>
            </a:r>
            <a:r>
              <a:rPr lang="en-US" dirty="0" smtClean="0"/>
              <a:t>, </a:t>
            </a:r>
            <a:r>
              <a:rPr lang="en-US" dirty="0" err="1" smtClean="0"/>
              <a:t>Kunimasa</a:t>
            </a:r>
            <a:r>
              <a:rPr lang="en-US" dirty="0" smtClean="0"/>
              <a:t> </a:t>
            </a:r>
            <a:r>
              <a:rPr lang="en-US" dirty="0" err="1" smtClean="0"/>
              <a:t>Yagi</a:t>
            </a:r>
            <a:r>
              <a:rPr lang="en-US" dirty="0" smtClean="0"/>
              <a:t>, </a:t>
            </a:r>
            <a:r>
              <a:rPr lang="en-US" dirty="0" err="1" smtClean="0"/>
              <a:t>Akitsu</a:t>
            </a:r>
            <a:r>
              <a:rPr lang="en-US" dirty="0" smtClean="0"/>
              <a:t> Ohnishi, Naoko It, </a:t>
            </a:r>
            <a:r>
              <a:rPr lang="en-US" dirty="0" err="1" smtClean="0"/>
              <a:t>Yoshiyu</a:t>
            </a:r>
            <a:r>
              <a:rPr lang="en-US" dirty="0" smtClean="0"/>
              <a:t> Takeda)</a:t>
            </a:r>
          </a:p>
          <a:p>
            <a:r>
              <a:rPr lang="en-US" dirty="0" smtClean="0"/>
              <a:t>and Masakazu </a:t>
            </a:r>
            <a:r>
              <a:rPr lang="en-US" dirty="0" err="1" smtClean="0"/>
              <a:t>Yamagishi</a:t>
            </a:r>
            <a:r>
              <a:rPr lang="en-US" dirty="0" smtClean="0"/>
              <a:t>)</a:t>
            </a:r>
            <a:endParaRPr lang="el-GR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Ανεπάρκεια οπισθίου λοβού – Άποιος Διαβήτης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76800"/>
          </a:xfrm>
        </p:spPr>
        <p:txBody>
          <a:bodyPr>
            <a:normAutofit/>
          </a:bodyPr>
          <a:lstStyle/>
          <a:p>
            <a:r>
              <a:rPr lang="el-GR" sz="2800" dirty="0"/>
              <a:t>Αυξημένος μεταβολισμός βασοπρεσίνης (πλακούντας – αμινοπεπτιδάση)</a:t>
            </a:r>
          </a:p>
          <a:p>
            <a:endParaRPr lang="el-GR" sz="2800" dirty="0" smtClean="0"/>
          </a:p>
          <a:p>
            <a:r>
              <a:rPr lang="el-GR" sz="2800" dirty="0" smtClean="0"/>
              <a:t>Επιδείνωση / αποκάλυψη προϋπάρχοντος κεντρικού άποιου διαβήτη</a:t>
            </a:r>
          </a:p>
          <a:p>
            <a:endParaRPr lang="el-GR" sz="2800" dirty="0"/>
          </a:p>
          <a:p>
            <a:r>
              <a:rPr lang="el-GR" sz="2800" dirty="0" smtClean="0"/>
              <a:t>Διάγνωση: ωσμωτικότητα ορού/ούρων, [</a:t>
            </a:r>
            <a:r>
              <a:rPr lang="en-US" sz="2800" dirty="0" smtClean="0"/>
              <a:t>Na], </a:t>
            </a:r>
            <a:r>
              <a:rPr lang="en-US" sz="2800" b="1" dirty="0" smtClean="0"/>
              <a:t>OXI</a:t>
            </a:r>
            <a:r>
              <a:rPr lang="en-US" sz="2800" dirty="0" smtClean="0"/>
              <a:t> </a:t>
            </a:r>
            <a:r>
              <a:rPr lang="el-GR" sz="2800" dirty="0" smtClean="0"/>
              <a:t>δοκιμασία στέρησης ύδατος</a:t>
            </a:r>
          </a:p>
          <a:p>
            <a:endParaRPr lang="el-GR" sz="2800" dirty="0"/>
          </a:p>
          <a:p>
            <a:r>
              <a:rPr lang="el-GR" sz="2800" dirty="0" smtClean="0"/>
              <a:t>Θεραπεία: </a:t>
            </a:r>
            <a:r>
              <a:rPr lang="en-US" sz="2800" dirty="0" smtClean="0"/>
              <a:t>DDAVP (</a:t>
            </a:r>
            <a:r>
              <a:rPr lang="el-GR" sz="2800" dirty="0" smtClean="0"/>
              <a:t>επιτρέπεται και στον θηλασμό)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767589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GB" sz="1600" dirty="0"/>
              <a:t>Pituitary Disease in Pregnancy: Special Aspects of </a:t>
            </a:r>
            <a:r>
              <a:rPr lang="en-GB" sz="1600" dirty="0" smtClean="0"/>
              <a:t>Diagnosis and </a:t>
            </a:r>
            <a:r>
              <a:rPr lang="en-GB" sz="1600" dirty="0"/>
              <a:t>Treatment</a:t>
            </a:r>
            <a:r>
              <a:rPr lang="en-GB" sz="1600" dirty="0" smtClean="0"/>
              <a:t>?, </a:t>
            </a:r>
            <a:r>
              <a:rPr lang="de-DE" sz="1600" dirty="0"/>
              <a:t>Geburtsh Frauenheilk 2019; 79: </a:t>
            </a:r>
            <a:r>
              <a:rPr lang="de-DE" sz="1600" dirty="0" smtClean="0"/>
              <a:t>365</a:t>
            </a:r>
          </a:p>
          <a:p>
            <a:r>
              <a:rPr lang="en-GB" sz="1600" dirty="0"/>
              <a:t>Pregnancy and pituitary disorders: Challenges </a:t>
            </a:r>
            <a:r>
              <a:rPr lang="en-GB" sz="1600" dirty="0" smtClean="0"/>
              <a:t>in diagnosis </a:t>
            </a:r>
            <a:r>
              <a:rPr lang="en-GB" sz="1600" dirty="0"/>
              <a:t>and management, Indian Journal of Endocrinology and Metabolism </a:t>
            </a:r>
            <a:r>
              <a:rPr lang="en-GB" sz="1600" dirty="0" smtClean="0"/>
              <a:t>2013; 17: 996</a:t>
            </a:r>
          </a:p>
          <a:p>
            <a:r>
              <a:rPr lang="en-GB" sz="1600" dirty="0"/>
              <a:t>Pituitary apoplexy during pregnancy, Pan African Medical Journal. 2014; </a:t>
            </a:r>
            <a:r>
              <a:rPr lang="en-GB" sz="1600" dirty="0" smtClean="0"/>
              <a:t>17:211</a:t>
            </a:r>
          </a:p>
          <a:p>
            <a:r>
              <a:rPr lang="en-GB" sz="1600" dirty="0"/>
              <a:t>Surgery for Cushing’s disease in </a:t>
            </a:r>
            <a:r>
              <a:rPr lang="en-GB" sz="1600" dirty="0" smtClean="0"/>
              <a:t>pregnancy: our </a:t>
            </a:r>
            <a:r>
              <a:rPr lang="en-GB" sz="1600" dirty="0"/>
              <a:t>experience and a literature </a:t>
            </a:r>
            <a:r>
              <a:rPr lang="en-GB" sz="1600" dirty="0" smtClean="0"/>
              <a:t>review, </a:t>
            </a:r>
            <a:r>
              <a:rPr lang="pt-BR" sz="1600" dirty="0"/>
              <a:t>Ann R Coll Surg Engl 2018; 101: </a:t>
            </a:r>
            <a:r>
              <a:rPr lang="pt-BR" sz="1600" dirty="0" smtClean="0"/>
              <a:t>e26</a:t>
            </a:r>
          </a:p>
          <a:p>
            <a:r>
              <a:rPr lang="fr-FR" sz="1600" dirty="0" smtClean="0"/>
              <a:t>Syndrome </a:t>
            </a:r>
            <a:r>
              <a:rPr lang="fr-FR" sz="1600" dirty="0"/>
              <a:t>de Cushing au </a:t>
            </a:r>
            <a:r>
              <a:rPr lang="fr-FR" sz="1600" dirty="0" smtClean="0"/>
              <a:t>cours d’une grossesse: difficultés </a:t>
            </a:r>
            <a:r>
              <a:rPr lang="fr-FR" sz="1600" dirty="0"/>
              <a:t>diagnostiques et </a:t>
            </a:r>
            <a:r>
              <a:rPr lang="fr-FR" sz="1600" dirty="0" smtClean="0"/>
              <a:t>thérapeutiques, </a:t>
            </a:r>
            <a:r>
              <a:rPr lang="nn-NO" sz="1600" dirty="0"/>
              <a:t>Rev Med Liege 2018; </a:t>
            </a:r>
            <a:r>
              <a:rPr lang="nn-NO" sz="1600" dirty="0" smtClean="0"/>
              <a:t>73: 12: 603</a:t>
            </a:r>
          </a:p>
          <a:p>
            <a:r>
              <a:rPr lang="en-GB" sz="1600" dirty="0"/>
              <a:t>Endoscopic </a:t>
            </a:r>
            <a:r>
              <a:rPr lang="en-GB" sz="1600" dirty="0" err="1"/>
              <a:t>Endonasal</a:t>
            </a:r>
            <a:r>
              <a:rPr lang="en-GB" sz="1600" dirty="0"/>
              <a:t> </a:t>
            </a:r>
            <a:r>
              <a:rPr lang="en-GB" sz="1600" dirty="0" err="1"/>
              <a:t>Transsphenoidal</a:t>
            </a:r>
            <a:r>
              <a:rPr lang="en-GB" sz="1600" dirty="0"/>
              <a:t> Resection for </a:t>
            </a:r>
            <a:r>
              <a:rPr lang="en-GB" sz="1600" dirty="0" smtClean="0"/>
              <a:t>Pituitary Apoplexy </a:t>
            </a:r>
            <a:r>
              <a:rPr lang="en-GB" sz="1600" dirty="0"/>
              <a:t>during the Third Trimester of Pregnancy, Surgery Research and </a:t>
            </a:r>
            <a:r>
              <a:rPr lang="en-GB" sz="1600" dirty="0" smtClean="0"/>
              <a:t>Practice Volume </a:t>
            </a:r>
            <a:r>
              <a:rPr lang="en-GB" sz="1600" dirty="0"/>
              <a:t>2014, Article ID </a:t>
            </a:r>
            <a:r>
              <a:rPr lang="en-GB" sz="1600" dirty="0" smtClean="0"/>
              <a:t>397131</a:t>
            </a:r>
          </a:p>
          <a:p>
            <a:r>
              <a:rPr lang="en-GB" sz="1600" dirty="0"/>
              <a:t>Exacerbation of Cushing’s syndrome </a:t>
            </a:r>
            <a:r>
              <a:rPr lang="en-GB" sz="1600" dirty="0" smtClean="0"/>
              <a:t>during pregnancy</a:t>
            </a:r>
            <a:r>
              <a:rPr lang="en-GB" sz="1600" dirty="0"/>
              <a:t>: stimulation of a </a:t>
            </a:r>
            <a:r>
              <a:rPr lang="en-GB" sz="1600" dirty="0" smtClean="0"/>
              <a:t>cortisol-secreting adrenocortical </a:t>
            </a:r>
            <a:r>
              <a:rPr lang="en-GB" sz="1600" dirty="0"/>
              <a:t>adenoma by ACTH </a:t>
            </a:r>
            <a:r>
              <a:rPr lang="en-GB" sz="1600" dirty="0" smtClean="0"/>
              <a:t>originating from </a:t>
            </a:r>
            <a:r>
              <a:rPr lang="en-GB" sz="1600" dirty="0"/>
              <a:t>the </a:t>
            </a:r>
            <a:r>
              <a:rPr lang="en-GB" sz="1600" dirty="0" err="1"/>
              <a:t>foeto</a:t>
            </a:r>
            <a:r>
              <a:rPr lang="en-GB" sz="1600" dirty="0"/>
              <a:t>-placental unit, </a:t>
            </a:r>
            <a:r>
              <a:rPr lang="en-GB" sz="1600" dirty="0" err="1"/>
              <a:t>Endocrinol</a:t>
            </a:r>
            <a:r>
              <a:rPr lang="en-GB" sz="1600" dirty="0"/>
              <a:t> Diabetes </a:t>
            </a:r>
            <a:r>
              <a:rPr lang="en-GB" sz="1600" dirty="0" err="1"/>
              <a:t>Metab</a:t>
            </a:r>
            <a:r>
              <a:rPr lang="en-GB" sz="1600" dirty="0"/>
              <a:t> Case </a:t>
            </a:r>
            <a:r>
              <a:rPr lang="en-GB" sz="1600" dirty="0" smtClean="0"/>
              <a:t>Rep  2019; </a:t>
            </a:r>
            <a:r>
              <a:rPr lang="en-GB" sz="1600" dirty="0"/>
              <a:t>ID: </a:t>
            </a:r>
            <a:r>
              <a:rPr lang="en-GB" sz="1600" dirty="0" smtClean="0"/>
              <a:t>18-0115</a:t>
            </a:r>
            <a:endParaRPr lang="en-GB" sz="1600" dirty="0"/>
          </a:p>
          <a:p>
            <a:r>
              <a:rPr lang="en-GB" sz="1600" dirty="0"/>
              <a:t>Successful pregnancy and delivery in a patient with </a:t>
            </a:r>
            <a:r>
              <a:rPr lang="en-GB" sz="1600" dirty="0" smtClean="0"/>
              <a:t>adult GH </a:t>
            </a:r>
            <a:r>
              <a:rPr lang="en-GB" sz="1600" dirty="0"/>
              <a:t>deficiency: role of GH replacement </a:t>
            </a:r>
            <a:r>
              <a:rPr lang="en-GB" sz="1600" dirty="0" smtClean="0"/>
              <a:t>therapy. </a:t>
            </a:r>
            <a:r>
              <a:rPr lang="fr-FR" sz="1600" dirty="0"/>
              <a:t>Endocrine Journal 2011, 58 (1), </a:t>
            </a:r>
            <a:r>
              <a:rPr lang="fr-FR" sz="1600" dirty="0" smtClean="0"/>
              <a:t>65</a:t>
            </a:r>
          </a:p>
          <a:p>
            <a:r>
              <a:rPr lang="en-GB" sz="1600" dirty="0"/>
              <a:t>Hypopituitarism and successful </a:t>
            </a:r>
            <a:r>
              <a:rPr lang="en-GB" sz="1600" dirty="0" smtClean="0"/>
              <a:t>pregnancy, </a:t>
            </a:r>
            <a:r>
              <a:rPr lang="sv-SE" sz="1600" dirty="0"/>
              <a:t>Int J Clin Exp Med 2014;7(12):</a:t>
            </a:r>
            <a:r>
              <a:rPr lang="sv-SE" sz="1600" dirty="0" smtClean="0"/>
              <a:t>4660</a:t>
            </a:r>
          </a:p>
          <a:p>
            <a:r>
              <a:rPr lang="en-GB" sz="1600" dirty="0"/>
              <a:t>Management of </a:t>
            </a:r>
            <a:r>
              <a:rPr lang="en-GB" sz="1600" dirty="0" smtClean="0"/>
              <a:t>Hypopituitarism, </a:t>
            </a:r>
            <a:r>
              <a:rPr lang="sv-SE" sz="1600" dirty="0"/>
              <a:t>J. Clin. Med. 2019, 8, </a:t>
            </a:r>
            <a:r>
              <a:rPr lang="sv-SE" sz="1600" dirty="0" smtClean="0"/>
              <a:t>2153</a:t>
            </a:r>
          </a:p>
        </p:txBody>
      </p:sp>
    </p:spTree>
    <p:extLst>
      <p:ext uri="{BB962C8B-B14F-4D97-AF65-F5344CB8AC3E}">
        <p14:creationId xmlns:p14="http://schemas.microsoft.com/office/powerpoint/2010/main" val="7710823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Βιβλιογραφία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/>
          </a:bodyPr>
          <a:lstStyle/>
          <a:p>
            <a:r>
              <a:rPr lang="en-GB" sz="1600" dirty="0"/>
              <a:t>Octreotide use for rescue of vision in </a:t>
            </a:r>
            <a:r>
              <a:rPr lang="en-GB" sz="1600" dirty="0" smtClean="0"/>
              <a:t>a pregnant </a:t>
            </a:r>
            <a:r>
              <a:rPr lang="en-GB" sz="1600" dirty="0"/>
              <a:t>patient with </a:t>
            </a:r>
            <a:r>
              <a:rPr lang="en-GB" sz="1600" dirty="0" smtClean="0"/>
              <a:t>acromegaly, </a:t>
            </a:r>
            <a:r>
              <a:rPr lang="en-GB" sz="1600" dirty="0" err="1"/>
              <a:t>Endocrinol</a:t>
            </a:r>
            <a:r>
              <a:rPr lang="en-GB" sz="1600" dirty="0"/>
              <a:t> Diabetes </a:t>
            </a:r>
            <a:r>
              <a:rPr lang="en-GB" sz="1600" dirty="0" err="1"/>
              <a:t>Metab</a:t>
            </a:r>
            <a:r>
              <a:rPr lang="en-GB" sz="1600" dirty="0"/>
              <a:t> Case </a:t>
            </a:r>
            <a:r>
              <a:rPr lang="en-GB" sz="1600" dirty="0" smtClean="0"/>
              <a:t>Rep </a:t>
            </a:r>
            <a:r>
              <a:rPr lang="en-GB" sz="1600" dirty="0"/>
              <a:t>2019; </a:t>
            </a:r>
            <a:r>
              <a:rPr lang="en-GB" sz="1600" dirty="0" smtClean="0"/>
              <a:t>ID</a:t>
            </a:r>
            <a:r>
              <a:rPr lang="en-GB" sz="1600" dirty="0"/>
              <a:t>: 19-0019 </a:t>
            </a:r>
            <a:endParaRPr lang="en-GB" sz="1600" dirty="0" smtClean="0"/>
          </a:p>
          <a:p>
            <a:r>
              <a:rPr lang="en-GB" sz="1600" dirty="0"/>
              <a:t>A case of pituitary apoplexy in </a:t>
            </a:r>
            <a:r>
              <a:rPr lang="en-GB" sz="1600" dirty="0" smtClean="0"/>
              <a:t>pregnancy, </a:t>
            </a:r>
            <a:r>
              <a:rPr lang="en-GB" sz="1600" dirty="0" err="1"/>
              <a:t>Endocrinol</a:t>
            </a:r>
            <a:r>
              <a:rPr lang="en-GB" sz="1600" dirty="0"/>
              <a:t> Diabetes </a:t>
            </a:r>
            <a:r>
              <a:rPr lang="en-GB" sz="1600" dirty="0" err="1"/>
              <a:t>Metab</a:t>
            </a:r>
            <a:r>
              <a:rPr lang="en-GB" sz="1600" dirty="0"/>
              <a:t> Case Rep  </a:t>
            </a:r>
            <a:r>
              <a:rPr lang="en-GB" sz="1600" dirty="0" smtClean="0"/>
              <a:t>2014; ID</a:t>
            </a:r>
            <a:r>
              <a:rPr lang="en-GB" sz="1600" dirty="0"/>
              <a:t>: </a:t>
            </a:r>
            <a:r>
              <a:rPr lang="en-GB" sz="1600" dirty="0" smtClean="0"/>
              <a:t>14-0043</a:t>
            </a:r>
          </a:p>
          <a:p>
            <a:r>
              <a:rPr lang="en-GB" sz="1600" dirty="0"/>
              <a:t>A case of acute Sheehan’s syndrome </a:t>
            </a:r>
            <a:r>
              <a:rPr lang="en-GB" sz="1600" dirty="0" smtClean="0"/>
              <a:t>and literature </a:t>
            </a:r>
            <a:r>
              <a:rPr lang="en-GB" sz="1600" dirty="0"/>
              <a:t>review: a rare but </a:t>
            </a:r>
            <a:r>
              <a:rPr lang="en-GB" sz="1600" dirty="0" smtClean="0"/>
              <a:t>life-threatening complication </a:t>
            </a:r>
            <a:r>
              <a:rPr lang="en-GB" sz="1600" dirty="0"/>
              <a:t>of postpartum </a:t>
            </a:r>
            <a:r>
              <a:rPr lang="en-GB" sz="1600" dirty="0" err="1" smtClean="0"/>
              <a:t>hemorrhage</a:t>
            </a:r>
            <a:r>
              <a:rPr lang="en-GB" sz="1600" dirty="0"/>
              <a:t>, BMC Pregnancy and Childbirth (2017) </a:t>
            </a:r>
            <a:r>
              <a:rPr lang="en-GB" sz="1600" dirty="0" smtClean="0"/>
              <a:t>17:188</a:t>
            </a:r>
          </a:p>
          <a:p>
            <a:pPr lvl="0"/>
            <a:r>
              <a:rPr lang="en-GB" sz="1600" dirty="0">
                <a:solidFill>
                  <a:prstClr val="black"/>
                </a:solidFill>
              </a:rPr>
              <a:t>Management of </a:t>
            </a:r>
            <a:r>
              <a:rPr lang="en-GB" sz="1600" dirty="0" err="1">
                <a:solidFill>
                  <a:prstClr val="black"/>
                </a:solidFill>
              </a:rPr>
              <a:t>nonfunctioning</a:t>
            </a:r>
            <a:r>
              <a:rPr lang="en-GB" sz="1600" dirty="0">
                <a:solidFill>
                  <a:prstClr val="black"/>
                </a:solidFill>
              </a:rPr>
              <a:t> pituitary </a:t>
            </a:r>
            <a:r>
              <a:rPr lang="en-GB" sz="1600" dirty="0" err="1">
                <a:solidFill>
                  <a:prstClr val="black"/>
                </a:solidFill>
              </a:rPr>
              <a:t>incidentaloma</a:t>
            </a:r>
            <a:r>
              <a:rPr lang="en-GB" sz="1600" dirty="0">
                <a:solidFill>
                  <a:prstClr val="black"/>
                </a:solidFill>
              </a:rPr>
              <a:t>, </a:t>
            </a:r>
            <a:r>
              <a:rPr lang="en-GB" sz="1600" dirty="0" err="1">
                <a:solidFill>
                  <a:prstClr val="black"/>
                </a:solidFill>
              </a:rPr>
              <a:t>Annales</a:t>
            </a:r>
            <a:r>
              <a:rPr lang="en-GB" sz="1600" dirty="0">
                <a:solidFill>
                  <a:prstClr val="black"/>
                </a:solidFill>
              </a:rPr>
              <a:t> </a:t>
            </a:r>
            <a:r>
              <a:rPr lang="en-GB" sz="1600" dirty="0" err="1">
                <a:solidFill>
                  <a:prstClr val="black"/>
                </a:solidFill>
              </a:rPr>
              <a:t>d’Endocrinologie</a:t>
            </a:r>
            <a:r>
              <a:rPr lang="en-GB" sz="1600" dirty="0">
                <a:solidFill>
                  <a:prstClr val="black"/>
                </a:solidFill>
              </a:rPr>
              <a:t> 76 (2015) 191</a:t>
            </a:r>
          </a:p>
          <a:p>
            <a:pPr lvl="0"/>
            <a:r>
              <a:rPr lang="en-GB" sz="1600" dirty="0" err="1">
                <a:solidFill>
                  <a:prstClr val="black"/>
                </a:solidFill>
              </a:rPr>
              <a:t>ConsensusNon</a:t>
            </a:r>
            <a:r>
              <a:rPr lang="en-GB" sz="1600" dirty="0">
                <a:solidFill>
                  <a:prstClr val="black"/>
                </a:solidFill>
              </a:rPr>
              <a:t>-functioning pituitary adenoma: When and how to operate? What pathologic criteria for typing?, </a:t>
            </a:r>
            <a:r>
              <a:rPr lang="en-GB" sz="1600" dirty="0" err="1">
                <a:solidFill>
                  <a:prstClr val="black"/>
                </a:solidFill>
              </a:rPr>
              <a:t>Annales</a:t>
            </a:r>
            <a:r>
              <a:rPr lang="en-GB" sz="1600" dirty="0">
                <a:solidFill>
                  <a:prstClr val="black"/>
                </a:solidFill>
              </a:rPr>
              <a:t> </a:t>
            </a:r>
            <a:r>
              <a:rPr lang="en-GB" sz="1600" dirty="0" err="1">
                <a:solidFill>
                  <a:prstClr val="black"/>
                </a:solidFill>
              </a:rPr>
              <a:t>d’Endocrinologie</a:t>
            </a:r>
            <a:r>
              <a:rPr lang="en-GB" sz="1600" dirty="0">
                <a:solidFill>
                  <a:prstClr val="black"/>
                </a:solidFill>
              </a:rPr>
              <a:t> 76 (2015) </a:t>
            </a:r>
            <a:r>
              <a:rPr lang="en-GB" sz="1600" dirty="0" smtClean="0">
                <a:solidFill>
                  <a:prstClr val="black"/>
                </a:solidFill>
              </a:rPr>
              <a:t>220</a:t>
            </a:r>
            <a:endParaRPr lang="en-GB" sz="1600" dirty="0" smtClean="0"/>
          </a:p>
          <a:p>
            <a:r>
              <a:rPr lang="en-US" sz="1600" dirty="0" smtClean="0"/>
              <a:t>Greenspan’s Basic &amp; Clinical Endocrinology 10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Edition, 2018, McGraw-Hill</a:t>
            </a:r>
            <a:endParaRPr lang="en-GB" sz="1600" dirty="0" smtClean="0"/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90930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ormones in pregnanc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3756" y="1757363"/>
            <a:ext cx="6922911" cy="47958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948267" y="914401"/>
            <a:ext cx="643466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 dirty="0">
                <a:latin typeface="+mj-lt"/>
              </a:rPr>
              <a:t>Ορμόνες και εγκυμοσύνη</a:t>
            </a:r>
            <a:endParaRPr lang="el-GR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05000"/>
            <a:ext cx="90678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Μεταβολές στην κύηση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53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3071802" y="1928802"/>
            <a:ext cx="3286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400" dirty="0" err="1" smtClean="0"/>
              <a:t>Προλακτίνη</a:t>
            </a:r>
            <a:endParaRPr lang="el-GR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2821</Words>
  <Application>Microsoft Office PowerPoint</Application>
  <PresentationFormat>Προβολή στην οθόνη (4:3)</PresentationFormat>
  <Paragraphs>340</Paragraphs>
  <Slides>66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66</vt:i4>
      </vt:variant>
    </vt:vector>
  </HeadingPairs>
  <TitlesOfParts>
    <vt:vector size="67" baseType="lpstr">
      <vt:lpstr>Office Theme</vt:lpstr>
      <vt:lpstr>Υπόφυση &amp; Κύηση</vt:lpstr>
      <vt:lpstr>Παρουσίαση του PowerPoint</vt:lpstr>
      <vt:lpstr>Παρουσίαση του PowerPoint</vt:lpstr>
      <vt:lpstr>Παρουσίαση του PowerPoint</vt:lpstr>
      <vt:lpstr>Φυσιολογικές Μεταβολές</vt:lpstr>
      <vt:lpstr>Μεταβολές στην κύηση</vt:lpstr>
      <vt:lpstr>Παρουσίαση του PowerPoint</vt:lpstr>
      <vt:lpstr>Παρουσίαση του PowerPoint</vt:lpstr>
      <vt:lpstr>Παρουσίαση του PowerPoint</vt:lpstr>
      <vt:lpstr>Φυσιολογικοί ρόλοι προλακτίνης </vt:lpstr>
      <vt:lpstr>Αλληλεπίδραση οιστρογόνων και προλακτίνης </vt:lpstr>
      <vt:lpstr>Αλληλεπίδραση οιστρογόνων και προλακτίνης </vt:lpstr>
      <vt:lpstr>Προλακτίνη</vt:lpstr>
      <vt:lpstr>Παρουσίαση του PowerPoint</vt:lpstr>
      <vt:lpstr>Δομή των γλυκοπρωτεΐνων</vt:lpstr>
      <vt:lpstr>Άξονας θυρεοειδούς</vt:lpstr>
      <vt:lpstr>Παρουσίαση του PowerPoint</vt:lpstr>
      <vt:lpstr>Άξονας γοναδοτροπινών</vt:lpstr>
      <vt:lpstr>Αυξητική ορμόνη</vt:lpstr>
      <vt:lpstr>Επινεφριδιακός άξονας</vt:lpstr>
      <vt:lpstr>Οπίσθια υπόφυση</vt:lpstr>
      <vt:lpstr>ΑΔΕΝΩΜΑΤΑ</vt:lpstr>
      <vt:lpstr>Παρουσίαση του PowerPoint</vt:lpstr>
      <vt:lpstr>Προ κύησης</vt:lpstr>
      <vt:lpstr>Μέτρηση PRL στην κύηση</vt:lpstr>
      <vt:lpstr>Μικροπρολακτίνωμα &amp; κύηση</vt:lpstr>
      <vt:lpstr>Μακροπρολακτίνωμα &amp; κύηση</vt:lpstr>
      <vt:lpstr>Παρουσίαση του PowerPoint</vt:lpstr>
      <vt:lpstr>Μη λειτουργικό αδένωμα (NFPA)</vt:lpstr>
      <vt:lpstr>Παρουσίαση του PowerPoint</vt:lpstr>
      <vt:lpstr>NFPAs και κύηση</vt:lpstr>
      <vt:lpstr>ΜΕΓΑΛΑΚΡΙΑ</vt:lpstr>
      <vt:lpstr>Παρουσίαση του PowerPoint</vt:lpstr>
      <vt:lpstr>Μεγαλακρία και κύηση</vt:lpstr>
      <vt:lpstr>Αγωγή κατά την κύηση</vt:lpstr>
      <vt:lpstr>Μεγαλακρία και κύηση</vt:lpstr>
      <vt:lpstr>ΝΟΣΟΣ CUSHING</vt:lpstr>
      <vt:lpstr>Σύνδρομο Cushing και κύηση</vt:lpstr>
      <vt:lpstr>Σύνδρομο Cushing και κύηση</vt:lpstr>
      <vt:lpstr>Δυσκολίες Διάγνωσης</vt:lpstr>
      <vt:lpstr>Θεραπεία</vt:lpstr>
      <vt:lpstr>Παρουσίαση του PowerPoint</vt:lpstr>
      <vt:lpstr>Νόσος Cushing και κύηση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ΥΠΟΦΥΣΙΤΙΔΑ</vt:lpstr>
      <vt:lpstr>Λεμφοκυτταρική Υποφυσίτιδα</vt:lpstr>
      <vt:lpstr>Λεμφοκυτταρική Υποφυσίτιδα - MRI</vt:lpstr>
      <vt:lpstr>Λεμφοκυτταρική Υποφυσίτιδα - Θεραπεία</vt:lpstr>
      <vt:lpstr>ΥΠΟΦΥΣΙΑΚΗ ΑΠΟΠΛΗΞΙΑ - ΣΥΝΔΡΟΜΟ SHEEHAN</vt:lpstr>
      <vt:lpstr>Παρουσίαση του PowerPoint</vt:lpstr>
      <vt:lpstr>Παρουσίαση του PowerPoint</vt:lpstr>
      <vt:lpstr>ΥΠΟΦΥΣΙΑΚΗ ΑΠΟΠΛΗΞΙΑ - ΣΥΝΔΡΟΜΟ SHEEHAN</vt:lpstr>
      <vt:lpstr>ΥΠΟΦΥΣΙΑΚΗ ΑΠΟΠΛΗΞΙΑ - ΣΥΝΔΡΟΜΟ SHEEHAN</vt:lpstr>
      <vt:lpstr>ΥΠΟΦΥΣΙΑΚΗ ΑΝΕΠΑΡΚΕΙΑ</vt:lpstr>
      <vt:lpstr>Υοπφυσιακή Ανεπάρκεια</vt:lpstr>
      <vt:lpstr>Β’παθής υποθυρεοειδισμός</vt:lpstr>
      <vt:lpstr>Β’παθής επινεφριδιακή ανεπάρκεια</vt:lpstr>
      <vt:lpstr>Β’παθής επινεφριδιακή ανεπάρκεια</vt:lpstr>
      <vt:lpstr>Ανεπάρκεια Αυξητικής Ορμόνης</vt:lpstr>
      <vt:lpstr>Ανεπάρκεια Αυξητικής Ορμόνης</vt:lpstr>
      <vt:lpstr>Ανεπάρκεια οπισθίου λοβού – Άποιος Διαβήτης</vt:lpstr>
      <vt:lpstr>Βιβλιογραφία</vt:lpstr>
      <vt:lpstr>Βιβλιογραφία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Υπόφυση &amp; Κύηση</dc:title>
  <dc:creator>Zaompa</dc:creator>
  <cp:lastModifiedBy>ΦΟΥΞΙΑ</cp:lastModifiedBy>
  <cp:revision>74</cp:revision>
  <dcterms:created xsi:type="dcterms:W3CDTF">2006-08-16T00:00:00Z</dcterms:created>
  <dcterms:modified xsi:type="dcterms:W3CDTF">2020-11-18T14:37:43Z</dcterms:modified>
</cp:coreProperties>
</file>