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552" r:id="rId2"/>
    <p:sldId id="256" r:id="rId3"/>
    <p:sldId id="317" r:id="rId4"/>
    <p:sldId id="500" r:id="rId5"/>
    <p:sldId id="416" r:id="rId6"/>
    <p:sldId id="505" r:id="rId7"/>
    <p:sldId id="300" r:id="rId8"/>
    <p:sldId id="449" r:id="rId9"/>
    <p:sldId id="355" r:id="rId10"/>
    <p:sldId id="507" r:id="rId11"/>
    <p:sldId id="396" r:id="rId12"/>
    <p:sldId id="397" r:id="rId13"/>
    <p:sldId id="450" r:id="rId14"/>
    <p:sldId id="506" r:id="rId15"/>
    <p:sldId id="451" r:id="rId16"/>
    <p:sldId id="485" r:id="rId17"/>
    <p:sldId id="412" r:id="rId18"/>
    <p:sldId id="510" r:id="rId19"/>
    <p:sldId id="502" r:id="rId20"/>
    <p:sldId id="400" r:id="rId21"/>
    <p:sldId id="509" r:id="rId22"/>
    <p:sldId id="403" r:id="rId23"/>
    <p:sldId id="421" r:id="rId24"/>
    <p:sldId id="310" r:id="rId25"/>
    <p:sldId id="404" r:id="rId26"/>
    <p:sldId id="511" r:id="rId27"/>
    <p:sldId id="452" r:id="rId28"/>
    <p:sldId id="470" r:id="rId29"/>
    <p:sldId id="481" r:id="rId30"/>
    <p:sldId id="498" r:id="rId31"/>
    <p:sldId id="437" r:id="rId32"/>
    <p:sldId id="445" r:id="rId33"/>
    <p:sldId id="482" r:id="rId34"/>
    <p:sldId id="466" r:id="rId35"/>
    <p:sldId id="483" r:id="rId36"/>
    <p:sldId id="484" r:id="rId37"/>
    <p:sldId id="480" r:id="rId38"/>
    <p:sldId id="444" r:id="rId39"/>
    <p:sldId id="443" r:id="rId40"/>
    <p:sldId id="418" r:id="rId41"/>
    <p:sldId id="501" r:id="rId42"/>
    <p:sldId id="358" r:id="rId43"/>
    <p:sldId id="359" r:id="rId44"/>
    <p:sldId id="495" r:id="rId45"/>
    <p:sldId id="496" r:id="rId46"/>
    <p:sldId id="504" r:id="rId47"/>
    <p:sldId id="497" r:id="rId48"/>
    <p:sldId id="548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085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431FD1-2C37-4D6B-AB4C-7ADAB307C6A0}" type="datetimeFigureOut">
              <a:rPr lang="el-GR" smtClean="0"/>
              <a:t>5/6/2024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E2D28-9628-4623-88A0-AF9BE373B01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8765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E2D28-9628-4623-88A0-AF9BE373B016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7471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E2D28-9628-4623-88A0-AF9BE373B016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1689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E2D28-9628-4623-88A0-AF9BE373B016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0562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93A621-6BCC-46AD-B4F0-96797BC5F09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1771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l-GR" noProof="0" smtClean="0"/>
          </a:p>
        </p:txBody>
      </p:sp>
    </p:spTree>
    <p:extLst>
      <p:ext uri="{BB962C8B-B14F-4D97-AF65-F5344CB8AC3E}">
        <p14:creationId xmlns:p14="http://schemas.microsoft.com/office/powerpoint/2010/main" val="1089963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2.avi"/><Relationship Id="rId7" Type="http://schemas.openxmlformats.org/officeDocument/2006/relationships/image" Target="../media/image16.pn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5.xml"/><Relationship Id="rId4" Type="http://schemas.openxmlformats.org/officeDocument/2006/relationships/video" Target="../media/media2.avi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gi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avi"/><Relationship Id="rId1" Type="http://schemas.microsoft.com/office/2007/relationships/media" Target="../media/media4.avi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Υπότιτλος 2"/>
          <p:cNvSpPr txBox="1">
            <a:spLocks/>
          </p:cNvSpPr>
          <p:nvPr/>
        </p:nvSpPr>
        <p:spPr>
          <a:xfrm>
            <a:off x="290812" y="1039663"/>
            <a:ext cx="8248304" cy="2897453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70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200000"/>
              </a:lnSpc>
            </a:pPr>
            <a:r>
              <a:rPr lang="el-GR" sz="255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ΙΑΤΡΙΚΗ ΣΧΟΛΗ</a:t>
            </a:r>
          </a:p>
          <a:p>
            <a:pPr algn="ctr">
              <a:lnSpc>
                <a:spcPct val="200000"/>
              </a:lnSpc>
            </a:pPr>
            <a:r>
              <a:rPr lang="el-GR" sz="255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ΣΧΟΛΗ ΕΠΙΣΤΗΜΩΝ ΥΓΕΙΑΣ</a:t>
            </a:r>
          </a:p>
          <a:p>
            <a:pPr algn="ctr">
              <a:lnSpc>
                <a:spcPct val="200000"/>
              </a:lnSpc>
            </a:pPr>
            <a:r>
              <a:rPr lang="el-GR" sz="255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Πρόγραμμα Μεταπτυχιακών Σπουδών «ΕΜΒΡΥΟΜΗΤΡΙΚΗ ΙΑΤΡΙΚΗ»</a:t>
            </a:r>
          </a:p>
          <a:p>
            <a:pPr algn="ctr">
              <a:lnSpc>
                <a:spcPct val="200000"/>
              </a:lnSpc>
            </a:pPr>
            <a:r>
              <a:rPr lang="el-GR" sz="255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Ακαδημαϊκό </a:t>
            </a:r>
            <a:r>
              <a:rPr lang="el-GR" sz="255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Έτος </a:t>
            </a:r>
            <a:r>
              <a:rPr lang="el-GR" sz="255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 Διδακτική </a:t>
            </a:r>
            <a:r>
              <a:rPr lang="el-GR" sz="255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ενότητα</a:t>
            </a:r>
            <a:r>
              <a:rPr lang="en-US" sz="255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l-GR" sz="255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«Εμβρυϊκή Καρδιολογία»</a:t>
            </a:r>
          </a:p>
          <a:p>
            <a:endParaRPr lang="el-GR" sz="135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43114" y="4666758"/>
            <a:ext cx="6743700" cy="68579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00000"/>
              </a:lnSpc>
            </a:pPr>
            <a:r>
              <a:rPr lang="el-GR" sz="135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Έλσα Τσαπάκη, </a:t>
            </a:r>
            <a:r>
              <a:rPr lang="en-US" sz="135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MD, </a:t>
            </a:r>
            <a:endParaRPr lang="el-GR" sz="135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135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FASE, FAEPC, FEACVI, FESC, FAAP, ESC CHD Certified </a:t>
            </a:r>
            <a:endParaRPr lang="el-GR" sz="135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l-GR" sz="135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Παιδοκαρδιολόγος-Εμβρυϊκή Καρδιολόγος</a:t>
            </a:r>
          </a:p>
        </p:txBody>
      </p:sp>
    </p:spTree>
    <p:extLst>
      <p:ext uri="{BB962C8B-B14F-4D97-AF65-F5344CB8AC3E}">
        <p14:creationId xmlns:p14="http://schemas.microsoft.com/office/powerpoint/2010/main" val="362702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8" descr="http://sonoworld.com/Client/Fetus/html/doppler/capitulos-html/imagnes-cap-12/ivc-01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06" y="17526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http://sonoworld.com/Client/Fetus/html/doppler/capitulos-html/imagnes-cap-12/ivc-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73293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http://sonoworld.com/Client/Fetus/html/doppler/capitulos-html/imagnes-cap-12/ivc-01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72801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4"/>
          <p:cNvSpPr/>
          <p:nvPr/>
        </p:nvSpPr>
        <p:spPr>
          <a:xfrm>
            <a:off x="73116" y="4495800"/>
            <a:ext cx="9065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ΕΠΙΣΤΡΟΦΗ ΣΥΣΤΗΜΑΤΙΚΩΝ ΦΛΕΒΩΝ ΣΤΟΝ ΔΕΞΙΟ ΚΟΛΠΟ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46633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 descr="http://www.mathetinkardiasou.gr/wp-content/uploads/2011/09/Pictur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676400"/>
            <a:ext cx="5010150" cy="407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9804" y="6096000"/>
            <a:ext cx="9065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ΕΠΙΣΤΡΟΦΗ ΠΝΕΥΜΟΝΙΚΩΝ ΦΛΕΒΩΝ ΣΤΟΝ ΑΡΙΣΤΕΡΟ ΚΟΛΠΟ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68450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ΚΟΛΠΟΚΟΙΛΙΑΚΗ ΣΥΝΔΕΣΗ </a:t>
            </a:r>
            <a:endParaRPr lang="el-G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l-G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Δεξιός Κόλπος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μορφολογικά δεξιά 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κοιλία (ρυθμιστική δεσμίδα, δοκιδώδες πλάγιο τοίχωμα)</a:t>
            </a:r>
          </a:p>
          <a:p>
            <a:pPr algn="just"/>
            <a:endParaRPr lang="el-G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Αριστερός Κόλπος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μορφολογικά αριστερή 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 κοιλία (λείο πλάγιο τοίχωμα, μιτροειδής βαλβίδα)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932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ΚΟΛΠΟΚΟΙΛΙΑΚΕΣ ΒΑΛΒΙΔΕΣ </a:t>
            </a:r>
            <a:endParaRPr lang="el-G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l-G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δακτύλιος 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της τριγλώχινας προς τη 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κορυφή</a:t>
            </a:r>
          </a:p>
          <a:p>
            <a:pPr marL="0" indent="0">
              <a:buNone/>
            </a:pPr>
            <a:endParaRPr lang="el-G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μιτροειδή 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βαλβίδα με 2 θηλοειδείς μύς </a:t>
            </a:r>
            <a:endParaRPr lang="el-G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λειτουργία κολποκοιλιακών βαλβίδων (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PW, color Doppler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198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onoworld.com/Client/Fetus/html/doppler/capitulos-html/imagnes-cap-12/4cam-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6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onoworld.com/Client/Fetus/html/doppler/capitulos-html/imagnes-cap-12/4cam-01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286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onoworld.com/Client/Fetus/html/doppler/capitulos-html/imagnes-cap-12/4cam-01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006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ΜΕΣΟΚΟΛΠΙΚΟ ΔΙΑΦΡΑΓΜΑ </a:t>
            </a:r>
            <a:endParaRPr lang="el-G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l-GR" dirty="0" smtClean="0">
              <a:solidFill>
                <a:srgbClr val="FFFF00"/>
              </a:solidFill>
            </a:endParaRPr>
          </a:p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μεμβράνη 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ωοειδούς 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τρήματος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κυματίζει στον αριστερό κόλπο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l-G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ροή διαμέσου 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ωοειδούς 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τρήματος (από Δ&gt;Α)</a:t>
            </a:r>
          </a:p>
          <a:p>
            <a:pPr marL="0" indent="0">
              <a:buNone/>
            </a:pPr>
            <a:endParaRPr lang="el-GR" dirty="0">
              <a:solidFill>
                <a:srgbClr val="FFFF00"/>
              </a:solidFill>
            </a:endParaRPr>
          </a:p>
          <a:p>
            <a:endParaRPr lang="el-GR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164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362200" y="1676400"/>
            <a:ext cx="4040188" cy="609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ΜΕΣΟΚΟΛΠΙΚΟ ΔΙΑΦΡΑΓΜΑ </a:t>
            </a:r>
          </a:p>
          <a:p>
            <a:endParaRPr lang="el-GR" dirty="0"/>
          </a:p>
        </p:txBody>
      </p:sp>
      <p:pic>
        <p:nvPicPr>
          <p:cNvPr id="8" name="ASPIOTH NORMAL VIEWS_2_48.avi">
            <a:hlinkClick r:id="" action="ppaction://media"/>
          </p:cNvPr>
          <p:cNvPicPr>
            <a:picLocks noGrp="1" noChangeAspect="1"/>
          </p:cNvPicPr>
          <p:nvPr>
            <p:ph sz="quarter" idx="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200" y="2628900"/>
            <a:ext cx="4174900" cy="3143474"/>
          </a:xfrm>
        </p:spPr>
      </p:pic>
      <p:pic>
        <p:nvPicPr>
          <p:cNvPr id="17" name="ASPIOTH PULMONARY VEINS NORMAL VIEWS_2_11.1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88099" y="2628900"/>
            <a:ext cx="4174901" cy="314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57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13" repeatCount="indefinite" fill="remove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ΜΕΣΟΚΟΙΛΙΑΚΟ 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ΔΙΑΦΡΑΓΜΑ</a:t>
            </a:r>
          </a:p>
          <a:p>
            <a:pPr marL="0" indent="0" algn="ctr">
              <a:buNone/>
            </a:pPr>
            <a:endParaRPr lang="el-G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Ακέραιο </a:t>
            </a:r>
          </a:p>
          <a:p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Πάχος μεσοκοιλιακού διαφράγματος (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MMODE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868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8" descr="http://sonoworld.com/Client/Fetus/html/doppler/capitulos-html/imagnes-cap-13/s-ao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8299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sonoworld.com/Client/Fetus/html/doppler/capitulos-html/imagnes-cap-13/s-ao-01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524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http://sonoworld.com/Client/Fetus/html/doppler/capitulos-html/imagnes-cap-13/s-ao-01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524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4"/>
          <p:cNvSpPr/>
          <p:nvPr/>
        </p:nvSpPr>
        <p:spPr>
          <a:xfrm>
            <a:off x="609601" y="4038600"/>
            <a:ext cx="79247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ΤΟΜΗ 5 ΚΟΙΛΟΤΗΤΩΝ</a:t>
            </a:r>
            <a:endParaRPr lang="en-US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ΕΛΕΓΧΟΣ ΑΚΕΡΑΙΟΤΗΤΑΣ  ΜΕΣΟΚΟΙΛΙΑΚΟΥ ΔΙΑΦΡΑΓΜΑΤΟΣ</a:t>
            </a:r>
          </a:p>
          <a:p>
            <a:pPr algn="ctr"/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ΧΩΡΟΣ ΕΞΟΔΟΥ ΑΡΙΣΤΕΡΗΣ ΚΟΙΛΙΑΣ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86813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://www.pted.org/pics/fetalecho2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28800"/>
            <a:ext cx="5867400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1257300" y="6271180"/>
            <a:ext cx="64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Πάχος μεσοκοιλιακού διαφράγματος (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MMODE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8454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" y="1752600"/>
            <a:ext cx="9144000" cy="1143000"/>
          </a:xfrm>
        </p:spPr>
        <p:txBody>
          <a:bodyPr>
            <a:noAutofit/>
          </a:bodyPr>
          <a:lstStyle/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Υπότιτλος 2"/>
          <p:cNvSpPr txBox="1">
            <a:spLocks/>
          </p:cNvSpPr>
          <p:nvPr/>
        </p:nvSpPr>
        <p:spPr>
          <a:xfrm>
            <a:off x="-213360" y="2590800"/>
            <a:ext cx="9570720" cy="20324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2543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ΜΕΓΑΛΑ ΑΓΓΕΙΑ </a:t>
            </a:r>
            <a:endParaRPr lang="el-G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dirty="0" smtClean="0">
              <a:solidFill>
                <a:srgbClr val="FFFF00"/>
              </a:solidFill>
            </a:endParaRPr>
          </a:p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Σε θέση χιασμού</a:t>
            </a:r>
          </a:p>
          <a:p>
            <a:endParaRPr lang="en-US" dirty="0" smtClean="0">
              <a:solidFill>
                <a:srgbClr val="FFFF00"/>
              </a:solidFill>
            </a:endParaRPr>
          </a:p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ορτή &gt;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ορτικό Τόξο</a:t>
            </a:r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νευμονική Αρτηρία&gt;Δεξιά 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Αριστερή Πνευμονική Αρτηρία</a:t>
            </a:r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295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sonoworld.com/Client/Fetus/html/doppler/capitulos-html/imagnes-cap-12/pul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5181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http://sonoworld.com/Client/Fetus/html/doppler/capitulos-html/imagnes-cap-12/pul-01a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5181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 descr="http://sonoworld.com/Client/Fetus/html/doppler/capitulos-html/imagnes-cap-12/pul-01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85181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4"/>
          <p:cNvSpPr/>
          <p:nvPr/>
        </p:nvSpPr>
        <p:spPr>
          <a:xfrm>
            <a:off x="1066800" y="4343400"/>
            <a:ext cx="6791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ΔΕΞΙΑ ΚΑΙ ΑΡΙΣΤΕΡΗ ΠΝΕΥΜΟΝΙΚΗ ΑΡΤΗΡΙΑ</a:t>
            </a:r>
            <a:endParaRPr 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707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ΑΟΡΤΙΚΟ ΤΟΞΟ </a:t>
            </a:r>
            <a:endParaRPr lang="el-GR" dirty="0" smtClean="0">
              <a:solidFill>
                <a:srgbClr val="FFFF00"/>
              </a:solidFill>
            </a:endParaRPr>
          </a:p>
          <a:p>
            <a:endParaRPr lang="el-GR" dirty="0">
              <a:solidFill>
                <a:srgbClr val="FFFF00"/>
              </a:solidFill>
            </a:endParaRPr>
          </a:p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Κλάδοι Τόξου</a:t>
            </a:r>
          </a:p>
          <a:p>
            <a:pPr marL="0" indent="0">
              <a:buNone/>
            </a:pPr>
            <a:endParaRPr lang="el-G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Ροή</a:t>
            </a:r>
          </a:p>
          <a:p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Ισθμός Αορτής</a:t>
            </a:r>
          </a:p>
          <a:p>
            <a:endParaRPr lang="el-GR" dirty="0">
              <a:solidFill>
                <a:srgbClr val="FFFF00"/>
              </a:solidFill>
            </a:endParaRPr>
          </a:p>
          <a:p>
            <a:endParaRPr lang="el-GR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822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6" descr="http://sonoworld.com/Client/Fetus/html/doppler/capitulos-html/imagnes-cap-12/aor-arc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sonoworld.com/Client/Fetus/html/doppler/capitulos-html/imagnes-cap-12/aor-arc-01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6002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sonoworld.com/Client/Fetus/html/doppler/capitulos-html/imagnes-cap-12/aor-arc-01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6002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1905000" y="4572000"/>
            <a:ext cx="5867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ΑΟΡΤΙΚΟ ΤΟΞΟ </a:t>
            </a:r>
            <a:endParaRPr lang="el-GR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52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245" y="990600"/>
            <a:ext cx="8229600" cy="589935"/>
          </a:xfrm>
        </p:spPr>
        <p:txBody>
          <a:bodyPr>
            <a:normAutofit/>
          </a:bodyPr>
          <a:lstStyle/>
          <a:p>
            <a:r>
              <a:rPr lang="el-G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ΦΥΣΙΟΛΟΓΙΚΗ ΤΟΜΗ ΑΟΡΤΙΚΟΥ ΤΟΞΟΥ</a:t>
            </a:r>
            <a:endParaRPr 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GIANOULIA_59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3001" y="1574727"/>
            <a:ext cx="6034088" cy="4525963"/>
          </a:xfrm>
        </p:spPr>
      </p:pic>
      <p:sp>
        <p:nvSpPr>
          <p:cNvPr id="5" name="Rectangle 4"/>
          <p:cNvSpPr/>
          <p:nvPr/>
        </p:nvSpPr>
        <p:spPr>
          <a:xfrm>
            <a:off x="120445" y="6100690"/>
            <a:ext cx="8839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ΕΛΕΓΧΟΣ </a:t>
            </a:r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ΑΚΕΡΑΙΟΤΗΤΑΣ ΚΑΙ ΡΟΗΣ ΑΟΡΤΙΚΟΥ ΤΟΞΟΥ</a:t>
            </a:r>
            <a:endParaRPr lang="el-GR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117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ΤΟΞΟ ΒΟΤΑΛΛΕΙΟΥ ΠΟΡΟΥ </a:t>
            </a:r>
            <a:endParaRPr lang="el-GR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el-GR" dirty="0">
              <a:solidFill>
                <a:srgbClr val="FFFF00"/>
              </a:solidFill>
            </a:endParaRPr>
          </a:p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Ροή Βοταλλείου Πόρου</a:t>
            </a:r>
          </a:p>
          <a:p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l-GR" dirty="0" smtClean="0">
                <a:solidFill>
                  <a:srgbClr val="FFFF00"/>
                </a:solidFill>
              </a:rPr>
              <a:t>   </a:t>
            </a:r>
            <a:endParaRPr lang="el-GR" dirty="0">
              <a:solidFill>
                <a:srgbClr val="FFFF00"/>
              </a:solidFill>
            </a:endParaRPr>
          </a:p>
          <a:p>
            <a:endParaRPr lang="el-GR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417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onoworld.com/Client/Fetus/html/doppler/capitulos-html/imagnes-cap-12/ao-arc-03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8991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sonoworld.com/Client/Fetus/html/doppler/capitulos-html/imagnes-cap-12/ao-arc-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188991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sonoworld.com/Client/Fetus/html/doppler/capitulos-html/imagnes-cap-12/aor-a-01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89130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1524000" y="4648200"/>
            <a:ext cx="655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ΤΟΞΟ ΒΟΤΑΛΛΕΙΟΥ ΠΟΡΟΥ</a:t>
            </a:r>
            <a:endParaRPr lang="el-GR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42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ΚΑΡΔΙΑΚΗ ΛΕΙΤΟΥΡΓΙΑ</a:t>
            </a:r>
          </a:p>
          <a:p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ΛΕΙΤΟΥΡΓΙΑ ΒΑΛΒΙΔΩΝ (ΠΑΛΜΙΚΟ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DOPPLER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ΡΟΕΣ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ΠΑΛΜΙΚΟ ΚΑΙ ΕΓΧΡΩΜΟ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DOPPLER)</a:t>
            </a:r>
            <a:endParaRPr lang="el-G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ΣΥΣΤΑΛΤΙΚΟΤΗΤΑ (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MMODE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527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http://www.jaypeejournals.com/eJournals/_eJournals%5C29%5C2009%5CApril-June%5Cimages/4-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57375"/>
            <a:ext cx="4343400" cy="35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txBody>
          <a:bodyPr>
            <a:noAutofit/>
          </a:bodyPr>
          <a:lstStyle/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r>
              <a:rPr lang="en-US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ΠΑΛΜΙΚΟ </a:t>
            </a:r>
            <a:r>
              <a:rPr lang="en-US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DOPPLER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5" name="Picture 3" descr="C:\Users\Windows User\Desktop\T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33716"/>
            <a:ext cx="4290369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4395" y="5715000"/>
            <a:ext cx="88276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ΓΩΝΙΑ ΠΡΟΣΠΤΩΣΗΣ ΔΕΣΜΗΣ ΥΠΕΡΗΧΩΝ ΣΕ ΣΧΕΣΗ ΜΕ ΤΗΝ ΑΙΜΑΤΙΚΗ ΡΟΗ &lt;20</a:t>
            </a:r>
            <a:r>
              <a:rPr lang="el-GR" sz="2000" b="1" u="sng" baseline="3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</a:t>
            </a:r>
            <a:r>
              <a:rPr lang="el-GR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18532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indows User\Desktop\MV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09800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omicsonline.org/JCECimages/2155-9880-S8-002-g00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199" y="2209800"/>
            <a:ext cx="4227377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458200" cy="1143000"/>
          </a:xfrm>
        </p:spPr>
        <p:txBody>
          <a:bodyPr>
            <a:noAutofit/>
          </a:bodyPr>
          <a:lstStyle/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r>
              <a:rPr lang="el-G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ΠΑΛΜΙΚΟ </a:t>
            </a:r>
            <a:r>
              <a:rPr lang="en-US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DOPPLER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19200" y="5410200"/>
            <a:ext cx="70034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ΣΧΕΣΗ Ε&lt;Α=0,5-1 (μετά τη γέννηση είναι &gt;1,5)</a:t>
            </a:r>
          </a:p>
          <a:p>
            <a:r>
              <a:rPr lang="el-G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Ε=ταχύτητα στην πρώϊμη κοιλιακή πλήρωση</a:t>
            </a:r>
          </a:p>
          <a:p>
            <a:r>
              <a:rPr lang="el-G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Α=ταχύτητα στην διάρκεια της κολπικής συστολής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3905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773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ΚΑΜΜΙΑ ΣΥΓΚΡΟΥΣΗ ΣΥΜΦΕΡΟΝΤΩΝ</a:t>
            </a:r>
          </a:p>
          <a:p>
            <a:pPr marL="0" indent="0" algn="ctr">
              <a:buNone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CONFLICTS OF INTEREST TO DECLARE</a:t>
            </a:r>
            <a:endParaRPr 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925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ΣΧΕΣΗ Ε&lt;Α </a:t>
            </a:r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(δείκτης διαστολικής λειτουργίας κοιλιών) δείχνει αυξημένη σκληρότητα εμβρυικού κοιλιακού μυοκαρδίου</a:t>
            </a:r>
          </a:p>
          <a:p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Ε=ταχύτητα στην πρώϊμη κοιλιακή πλήρωση</a:t>
            </a:r>
          </a:p>
          <a:p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Α=ταχύτητα στην διάρκεια της κολπικής συστολής</a:t>
            </a:r>
          </a:p>
          <a:p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Ενδοτικότητα κοιλιών</a:t>
            </a:r>
          </a:p>
          <a:p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Προφορτίο</a:t>
            </a:r>
          </a:p>
          <a:p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Μεταφορτίο</a:t>
            </a:r>
            <a:endParaRPr lang="el-GR" sz="24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r>
              <a:rPr lang="el-G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ΠΑΛΜΙΚΟ </a:t>
            </a:r>
            <a:r>
              <a:rPr lang="en-US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DOPPLER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340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sfnmjournal.com/cms/attachment/953568/6950711/gr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600200"/>
            <a:ext cx="39624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</a:t>
            </a:r>
            <a:r>
              <a:rPr lang="el-G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ΕΜΒΡΥΙΚΗΣ ΚΑΡΔΙΑΣ </a:t>
            </a: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ΠΑΛΜΙΚΟ </a:t>
            </a:r>
            <a:r>
              <a:rPr lang="en-US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DOPPLER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24400" y="3924300"/>
            <a:ext cx="4013663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ΠΝΕΥΜΟΝΙΚΗ ΒΑΛΒΙΔΑ</a:t>
            </a:r>
          </a:p>
          <a:p>
            <a:pPr algn="ctr"/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 χρόνος που απαιτείται </a:t>
            </a:r>
          </a:p>
          <a:p>
            <a:pPr algn="ctr"/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την κορυφαία ταχύτητα </a:t>
            </a:r>
          </a:p>
          <a:p>
            <a:pPr algn="ctr"/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είναι βραχύτερος </a:t>
            </a:r>
          </a:p>
          <a:p>
            <a:pPr algn="ctr"/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την πνευμονική αρτηρία, </a:t>
            </a:r>
          </a:p>
          <a:p>
            <a:pPr algn="ctr"/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μεγαλύτερη μέση αρτηριακή πίεση </a:t>
            </a:r>
          </a:p>
          <a:p>
            <a:pPr algn="ctr"/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πνευμονικής αρτηρίας</a:t>
            </a:r>
            <a:endParaRPr lang="el-G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15000" y="2443316"/>
            <a:ext cx="1964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ΑΟΡΤΙΚΗ ΒΑΛΒΙΔΑ</a:t>
            </a:r>
            <a:endParaRPr lang="el-GR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853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revespcardiol.org/imatges/255/255v65n08/grande/255v65n08-90147894fig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1"/>
            <a:ext cx="4191000" cy="48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8458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</a:t>
            </a:r>
            <a:r>
              <a:rPr lang="el-G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ΚΑΡΔΙΑΣ </a:t>
            </a: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ΠΑΛΜΙΚΟ </a:t>
            </a:r>
            <a:r>
              <a:rPr lang="en-US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DOPPLER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http://omicsonline.org/JCECimages/2155-9880-S8-009-g002.gif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580225"/>
            <a:ext cx="4400699" cy="48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213229" y="6400800"/>
            <a:ext cx="2767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ΣΤΕΝΩΣΗ ΙΣΘΜΟΥ ΑΟΡΤΗΣ</a:t>
            </a:r>
            <a:endParaRPr lang="el-GR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" y="6401422"/>
            <a:ext cx="4573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ΦΥΣΙΟΛΟΓΙΚΗ ΡΟΗ ΣΤΟΝ ΙΣΘΜΟ ΤΗΣ ΑΟΡΤΗΣ</a:t>
            </a:r>
            <a:endParaRPr lang="el-GR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192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686800" cy="1143000"/>
          </a:xfrm>
        </p:spPr>
        <p:txBody>
          <a:bodyPr>
            <a:noAutofit/>
          </a:bodyPr>
          <a:lstStyle/>
          <a:p>
            <a:r>
              <a:rPr lang="el-G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</a:t>
            </a: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ΚΑΡΔΙΑΣ</a:t>
            </a:r>
            <a:b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ΕΚΤΙΜΗΣΗ </a:t>
            </a:r>
            <a:r>
              <a:rPr lang="el-G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ΣΥΣΤΑΛΤΙΚΟΤΗΤΑΣ</a:t>
            </a:r>
            <a:r>
              <a:rPr lang="el-GR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10" y="114300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MMODE</a:t>
            </a:r>
            <a:endParaRPr lang="el-GR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http://www.pted.org/pics/fetalecho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233" y="1676400"/>
            <a:ext cx="5867400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441843" y="6172200"/>
            <a:ext cx="4208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ΚΛΑΣΜΑ ΒΡΑΧΥΝΣΗΣ ΑΡΙΣΤΕΡΗΣ ΚΟΙΛΙΑΣ </a:t>
            </a:r>
            <a:endParaRPr lang="en-US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LVFS=(LVEDD-LVESD)/LVEDD</a:t>
            </a:r>
            <a:r>
              <a:rPr lang="el-G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28-40</a:t>
            </a:r>
            <a:r>
              <a:rPr lang="el-G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el-GR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53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pedheartkollam.com/images/m_mod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742876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xfrm>
            <a:off x="228600" y="609600"/>
            <a:ext cx="8458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b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ΚΑΡΔΙΑΚΟΣ ΡΥΘΜΟΣ</a:t>
            </a:r>
            <a:r>
              <a:rPr lang="el-GR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30656" y="6172200"/>
            <a:ext cx="29132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ΦΛΕΒΟΚΟΜΒΙΚΟΣ ΡΥΘΜΟΣ </a:t>
            </a:r>
          </a:p>
          <a:p>
            <a:pPr algn="ctr"/>
            <a:r>
              <a:rPr lang="el-G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100/λεπτό&lt;ΚΣ&lt;180/λεπτό</a:t>
            </a:r>
            <a:endParaRPr lang="el-GR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266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</a:t>
            </a: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ΚΑΡΔΙΑΣ</a:t>
            </a:r>
            <a:endParaRPr lang="el-GR" sz="2800" dirty="0"/>
          </a:p>
        </p:txBody>
      </p:sp>
      <p:pic>
        <p:nvPicPr>
          <p:cNvPr id="4" name="Picture 2" descr="http://www.hitachi-aloka.co.jp/images/product/ultrasonic/ps6/product_ps6_img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057400"/>
            <a:ext cx="4953000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443883" y="5943600"/>
            <a:ext cx="4039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MMODE</a:t>
            </a:r>
            <a:r>
              <a:rPr lang="el-G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-ΚΟΛΠΙΚΗ &amp; ΚΟΛΙΑΚΗ ΣΥΣΤΟΛΗ</a:t>
            </a:r>
            <a:endParaRPr lang="el-GR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561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276475"/>
            <a:ext cx="4495800" cy="3371850"/>
          </a:xfrm>
        </p:spPr>
      </p:pic>
      <p:pic>
        <p:nvPicPr>
          <p:cNvPr id="7" name="ARRHYTHMIA KORKOY EMBRYOCARE _36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00" y="2286000"/>
            <a:ext cx="4470008" cy="33528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Autofit/>
          </a:bodyPr>
          <a:lstStyle/>
          <a:p>
            <a:r>
              <a:rPr lang="el-G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</a:t>
            </a: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ΚΑΡΔΙΑΣ</a:t>
            </a:r>
            <a:b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ΠΡΩΙΜΕΣ ΚΟΛΠΙΚΕΣ ΣΥΣΤΟΛΕΣ</a:t>
            </a:r>
            <a:endParaRPr lang="el-GR" sz="2800" dirty="0"/>
          </a:p>
        </p:txBody>
      </p:sp>
      <p:sp>
        <p:nvSpPr>
          <p:cNvPr id="9" name="Rectangle 8"/>
          <p:cNvSpPr/>
          <p:nvPr/>
        </p:nvSpPr>
        <p:spPr>
          <a:xfrm>
            <a:off x="2739200" y="5867400"/>
            <a:ext cx="31438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ΕΚΤΑΚΤΕΣ ΚΟΛΠΙΚΕΣ ΣΥΣΤΟΛΕΣ</a:t>
            </a:r>
            <a:endParaRPr lang="en-US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l-G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ΑΓΩΓΗ 1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:1</a:t>
            </a:r>
            <a:endParaRPr lang="el-GR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454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Autofit/>
          </a:bodyPr>
          <a:lstStyle/>
          <a:p>
            <a:r>
              <a:rPr lang="el-G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</a:t>
            </a: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ΚΑΡΔΙΑΣ</a:t>
            </a:r>
            <a:b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ΠΡΩΙΜΕΣ ΚΟΙΛΙΑΚΕΣ ΣΥΣΤΟΛΕΣ</a:t>
            </a:r>
            <a:endParaRPr lang="el-GR" sz="2800" dirty="0"/>
          </a:p>
        </p:txBody>
      </p:sp>
      <p:pic>
        <p:nvPicPr>
          <p:cNvPr id="4" name="Picture 4" descr="http://www.fetalultrasound.com/online/text/7-101_files/image0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079" y="1905000"/>
            <a:ext cx="4719638" cy="353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27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omicsonline.org/2155-9880/images/2155-9880-S8-009-g00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09800"/>
            <a:ext cx="7162800" cy="334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b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ΚΟΛΠΙΚΟΣ ΠΤΕΡΥΓΙΣΜΟΣ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719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://www.sfnmjournal.com/cms/attachment/953567/6950695/gr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905000"/>
            <a:ext cx="5990212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b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ΚΟΛΠΟΚΟΙΛΙΑΚΟΣ ΑΠΟΚΛΕΙΣΜΟΣ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311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ΤΕΧΝΙΚΑ ΧΑΡΑΚΤΗΡΙΣΤΙΚΑ ΤΟΥ ΜΗΧΑΝΗΜΑΤΟΣ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(transducer with dynamic focusing capabilities, high frequency transducer 6-10MHz, high resolution transducers, frame averaging or</a:t>
            </a:r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persistence is off or on low, low color velocities, small sector angle</a:t>
            </a:r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narrow dynamic range)</a:t>
            </a:r>
            <a:endParaRPr lang="el-GR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ΕΞΕΤΑΣΗ ΤΗΣ ΕΜΒΡΥΙΚΗΣ ΚΑΡΔΙΑΣ</a:t>
            </a:r>
          </a:p>
          <a:p>
            <a:endParaRPr lang="el-GR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ΣΥΜΒΟΥΛΕΥΤΙΚΗ ΣΥΓΓΕΝΩΝ ΚΑΡΔΙΟΠΑΘΕΙΩΝ</a:t>
            </a:r>
            <a:endParaRPr 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172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0386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ΑΝΑΠΤΥΞΗ ΕΜΒΡΥΙΚΗΣ ΚΑΡΔΙΑΣ</a:t>
            </a:r>
          </a:p>
          <a:p>
            <a:pPr marL="0" indent="0" algn="ctr">
              <a:buNone/>
            </a:pPr>
            <a:endParaRPr lang="el-GR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l-G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ΔΙΑΣΤΑΣΕΙΣ</a:t>
            </a:r>
            <a:endParaRPr lang="el-GR" sz="2800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Καρδιοθωρακικός Δείκτης (σχέση μεγέθους καρδιάς/θώρακα)</a:t>
            </a:r>
          </a:p>
          <a:p>
            <a:pPr algn="just"/>
            <a:r>
              <a:rPr lang="el-G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Κόλπων</a:t>
            </a:r>
          </a:p>
          <a:p>
            <a:pPr algn="just"/>
            <a:r>
              <a:rPr lang="el-G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Κοιλιών</a:t>
            </a:r>
          </a:p>
          <a:p>
            <a:pPr algn="just"/>
            <a:r>
              <a:rPr 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</a:t>
            </a:r>
            <a:r>
              <a:rPr lang="el-G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ολποκοιλιακών βαλβίδων</a:t>
            </a:r>
          </a:p>
          <a:p>
            <a:pPr algn="just"/>
            <a:r>
              <a:rPr 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</a:t>
            </a:r>
            <a:r>
              <a:rPr lang="el-G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ηνοειδών βαλβίδων </a:t>
            </a:r>
          </a:p>
          <a:p>
            <a:pPr algn="just"/>
            <a:r>
              <a:rPr 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</a:t>
            </a:r>
            <a:r>
              <a:rPr lang="el-G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εγάλων αγγείων</a:t>
            </a:r>
          </a:p>
          <a:p>
            <a:endParaRPr lang="el-GR" sz="2800" b="1" dirty="0">
              <a:solidFill>
                <a:srgbClr val="FFFF00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587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382000" cy="51054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μετρήσεις αφορούν την εσωτερική διάμετρο στη διαστολή</a:t>
            </a:r>
          </a:p>
          <a:p>
            <a:pPr marL="0" indent="0" algn="just">
              <a:buNone/>
            </a:pPr>
            <a:endParaRPr lang="el-G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Κόλποι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μετράμε το εσωτερικό μήκος και το εσωτερικό πλάτος στη διαστολή των κόλπων</a:t>
            </a:r>
          </a:p>
          <a:p>
            <a:pPr algn="just"/>
            <a:endParaRPr lang="el-G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Κοιλίες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μετράμε το μέγιστο μήκος από τον δακτύλιο της κολποκοιλιακής βαλβίδας εως την κορυφή της κοιλίας, μέγιστο πλάτος κοιλίας στη τελοδιαστολή στο επίπεδο των κολποκοιλιακών βαλβίδων ()</a:t>
            </a:r>
          </a:p>
          <a:p>
            <a:pPr algn="just"/>
            <a:endParaRPr lang="el-G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Κολποκοιλιακές &amp; μηνοειδείς βαλβίδες μετριώνται στην διαστολή</a:t>
            </a:r>
          </a:p>
          <a:p>
            <a:pPr algn="just"/>
            <a:endParaRPr lang="el-G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πάχος του μεσοκοιλιακού διαφράγματος και των πλαγίων τοιχωμάτων των κοιλιών εκτιμάται στο μέσο των κοιλιών</a:t>
            </a:r>
          </a:p>
          <a:p>
            <a:pPr algn="just"/>
            <a:endParaRPr lang="el-G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Μεγάλα αγγεία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μετράμε την εσωτερική διάμετρο στη διαστολή</a:t>
            </a:r>
          </a:p>
          <a:p>
            <a:pPr algn="just"/>
            <a:endParaRPr lang="el-G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Z-scores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διαγράμματα με φυσιολογικές τιμές ανάλογα με την ηλικία κύησης</a:t>
            </a:r>
          </a:p>
          <a:p>
            <a:pPr algn="just"/>
            <a:endParaRPr lang="el-G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el-G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749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686800" cy="41449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Διάλογος με τους γονείς</a:t>
            </a:r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Σχεδιάγραμμα της ΣΚ </a:t>
            </a:r>
          </a:p>
          <a:p>
            <a:pPr algn="just"/>
            <a:endParaRPr lang="el-G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Συζήτηση για τις συνοδές χρωμοσωμιακές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ή εξωκαρδιακές ανωμαλίες (συσχέτιση κοινής κολποκοιλιακής επικοινωνίας με το σύνδρομο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Down, 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συσχέτιση διακεκομμένου αορτικού τόξου, κοινού αρτηριακού κορμού και της τετραλογίας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Fallot 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 το σύνδρομο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George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συσχέτιση 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της στένωσης του ισ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μού της αορτής με το σύνδρομο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Turner, 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κ.λ.π)</a:t>
            </a:r>
          </a:p>
          <a:p>
            <a:pPr algn="just"/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Γραπτή έκθεση με τη συζήτηση-ενημέρωση</a:t>
            </a:r>
          </a:p>
          <a:p>
            <a:pPr algn="just"/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Πληροφορίες για επικοινωνία και ψυχολογική υποστήριξη</a:t>
            </a:r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1295400"/>
            <a:ext cx="8229600" cy="868362"/>
          </a:xfrm>
        </p:spPr>
        <p:txBody>
          <a:bodyPr>
            <a:noAutofit/>
          </a:bodyPr>
          <a:lstStyle/>
          <a:p>
            <a:r>
              <a:rPr lang="el-G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ΠΡΟΓΕΝΝΗΤΙΚΗ ΣΥΜΒΟΥΛΕΥΤΙΚΗ ΣΚ</a:t>
            </a:r>
            <a:endParaRPr 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524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04800" y="990600"/>
            <a:ext cx="8458200" cy="914400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3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ΣΤΟΧΟΙ ΤΗΣ ΣΥΜΒΟΥΛΕΥΤΙΚΗΣ ΣΚ</a:t>
            </a:r>
            <a:endParaRPr lang="el-GR" sz="31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" y="1981200"/>
            <a:ext cx="8839200" cy="4267200"/>
          </a:xfrm>
        </p:spPr>
        <p:txBody>
          <a:bodyPr>
            <a:normAutofit fontScale="40000" lnSpcReduction="20000"/>
          </a:bodyPr>
          <a:lstStyle/>
          <a:p>
            <a:pPr algn="just"/>
            <a:endParaRPr lang="el-G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4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συμβουλευτική στην Εμβρυοκαρδιολογία </a:t>
            </a:r>
            <a:r>
              <a:rPr lang="el-GR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αρχίζει πριν</a:t>
            </a:r>
            <a:r>
              <a:rPr lang="el-GR" sz="4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να φθάσει η έγκυος στον </a:t>
            </a:r>
            <a:r>
              <a:rPr lang="el-GR" sz="4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Εμβρυοκαρδιολόγο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4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4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συμβουλευτική ιδανικά θα πρέπει να γίνεται απο </a:t>
            </a:r>
            <a:r>
              <a:rPr lang="el-GR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ομάδα </a:t>
            </a:r>
            <a:r>
              <a:rPr lang="el-GR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ειδικών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4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περιγραφή της ξεκάθαρης και ειλικρινούς εικόνας της πρόγνωσης μέσα απο τη φυσική </a:t>
            </a:r>
            <a:r>
              <a:rPr lang="el-GR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πορεία της ΣΚ </a:t>
            </a:r>
            <a:r>
              <a:rPr lang="el-GR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τόσο κατά </a:t>
            </a:r>
            <a:r>
              <a:rPr lang="el-GR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την εμβρυική ζωή </a:t>
            </a:r>
            <a:r>
              <a:rPr lang="el-GR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όσο και </a:t>
            </a:r>
            <a:r>
              <a:rPr lang="el-GR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μετά τη </a:t>
            </a:r>
            <a:r>
              <a:rPr lang="el-GR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γέννηση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4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4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4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Να περιγράψει τις </a:t>
            </a:r>
            <a:r>
              <a:rPr lang="el-GR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διαθέσιμες επιλογές </a:t>
            </a:r>
            <a:r>
              <a:rPr lang="el-GR" sz="4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διαχείριση και τη θεραπεία στο </a:t>
            </a:r>
            <a:r>
              <a:rPr lang="el-GR" sz="4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τόπο διαμονής της οικογένειας καθώς και σε άλλα κέντρα </a:t>
            </a:r>
            <a:r>
              <a:rPr lang="el-GR" sz="4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εύκολα προσβάσιμα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4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4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4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Να </a:t>
            </a:r>
            <a:r>
              <a:rPr lang="el-GR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υποστηρίζει τους γονείς </a:t>
            </a:r>
            <a:r>
              <a:rPr lang="el-GR" sz="4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να φθάσουν σε μία απόφαση για την αντιμετώπιση της πάθησης που να είναι </a:t>
            </a:r>
            <a:r>
              <a:rPr lang="el-GR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καλύτερη εξατομικευμένα για αυτούς.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4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el-GR" sz="4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1524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594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απόφαση των γονεών θα στηριχθεί </a:t>
            </a:r>
          </a:p>
          <a:p>
            <a:pPr marL="0" indent="0" algn="just">
              <a:buNone/>
            </a:pPr>
            <a:endParaRPr lang="el-GR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σοβαρότητα της συγγενούς καρδιοπάθειας</a:t>
            </a:r>
          </a:p>
          <a:p>
            <a:pPr marL="0" indent="0" algn="just">
              <a:buNone/>
            </a:pPr>
            <a:endParaRPr lang="el-GR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συνύπαρξη άλλων ανατομικών-χρωμοσωμιακών ανωμαλιών</a:t>
            </a:r>
          </a:p>
          <a:p>
            <a:pPr algn="just"/>
            <a:endParaRPr lang="el-GR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Στην ποιότητα ζωής μετά τη διόρθωση (νευροαναπτυξιακές διαταραχές, εγκεφαλικό επεισόδιο στο 10% μετά απο 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Fontan</a:t>
            </a:r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just"/>
            <a:endParaRPr lang="el-GR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Στο προσδώκιμο επιβίωσης</a:t>
            </a:r>
          </a:p>
          <a:p>
            <a:pPr algn="just"/>
            <a:endParaRPr lang="el-GR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Στο κοινωνικο-οικονομικό επίπεδο της οικογένειας</a:t>
            </a:r>
            <a:endParaRPr 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el-G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ΠΡΟΓΕΝΝΗΤΙΚΗ ΣΥΜΒΟΥΛΕΥΤΙΚΗ ΣΥΓΓΕΝΩΝ ΚΑΡΔΙΟΠΑΘΕΙΩΝ ΣΤΟ ΠΡΩΤΟ ΤΡΙΜΗΝΟ ΤΗΣ ΚΥΗΣΗΣ</a:t>
            </a:r>
            <a:endParaRPr 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281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9154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Κάποιοι γονείς επιλέγουν να αφήσουν τη ΣΚ στη φυσική της πορεία χωρίς να επιθυμούν να αντιμετωπισθεί το νεογνό χειρουργικά ή επεμβατικά </a:t>
            </a:r>
          </a:p>
          <a:p>
            <a:pPr algn="just"/>
            <a:endParaRPr lang="el-GR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Πρέπει να ενημερωθούν σε ποίες ΣΚ είναι υπαρκτός </a:t>
            </a:r>
            <a:r>
              <a:rPr lang="el-GR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 ενδομήτριος θάνατος</a:t>
            </a:r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(στένωση ισθμού της αορτής σε σύνδρομο 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Turner,  </a:t>
            </a:r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νόσος 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Ebstein, </a:t>
            </a:r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κοινός αρτηριακός κορμός, κοινή κολποκοιλιακή επικοινωνία με συγγενή κολποκοιλιακό αποκλεισμό, αριστερό ισομερισμό)</a:t>
            </a:r>
          </a:p>
          <a:p>
            <a:pPr algn="just"/>
            <a:endParaRPr lang="el-GR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επιλογή τερματισμού της κύησης</a:t>
            </a:r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είναι αποδεκτή για τις μείζονες συγγενείς καρδιοπάθειες</a:t>
            </a:r>
            <a:endParaRPr 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el-G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ΠΡΟΓΕΝΝΗΤΙΚΗ ΣΥΜΒΟΥΛΕΥΤΙΚΗ ΣΥΓΓΕΝΩΝ ΚΑΡΔΙΟΠΑΘΕΙΕΣ ΣΤΟ ΠΡΩΤΟ ΤΡΙΜΗΝΟ ΤΗΣ ΚΥΗΣΗΣ</a:t>
            </a:r>
            <a:endParaRPr 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84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γονείς πρέπει να κατανοήσουν ότι η χειρουργική αντιμετώπιση αναλόγως με το είδος της μείζονως συγγενούς καρδιοπάθειας μπορεί να </a:t>
            </a:r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αποκαταστήσει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την ανατομική ανωμαλία, ή να </a:t>
            </a:r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διορθώσει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την ανωμαλία με τρόπο που να προσεγγίζει τη φυσιολογική ανατομία ή απλά να είναι μία </a:t>
            </a:r>
            <a:r>
              <a:rPr lang="el-G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παρηγορητική αντιμετώπιση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l-GR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1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</a:p>
        </p:txBody>
      </p:sp>
    </p:spTree>
    <p:extLst>
      <p:ext uri="{BB962C8B-B14F-4D97-AF65-F5344CB8AC3E}">
        <p14:creationId xmlns:p14="http://schemas.microsoft.com/office/powerpoint/2010/main" val="123454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2209800"/>
            <a:ext cx="8458200" cy="2743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el-G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ήμερα είναι εφικτή η έγκαιρη διάγνωση </a:t>
            </a:r>
            <a:r>
              <a:rPr lang="el-GR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των συνηθέστερων μορφών </a:t>
            </a:r>
            <a:r>
              <a:rPr lang="el-G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των μείζονων συγγενών καρδιοπαθειών από το πρώτο τρίμηνο της κύησης ώστε οι γονείς μετά από τη σωστή συμβουλευτική να μπορέσουν να διαχειριστούν την πορεία της εγκυμοσύνης</a:t>
            </a:r>
            <a:endParaRPr 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ΣΥΜΠΕΡΑΣΜΑ </a:t>
            </a:r>
            <a:endParaRPr lang="el-GR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976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/>
          <a:lstStyle/>
          <a:p>
            <a:r>
              <a:rPr lang="el-GR" b="1" dirty="0" smtClean="0">
                <a:solidFill>
                  <a:srgbClr val="FFFF00"/>
                </a:solidFill>
              </a:rPr>
              <a:t>ΕΥΧΑΡΙΣΤΩ</a:t>
            </a:r>
            <a:endParaRPr lang="el-G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96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1"/>
            <a:ext cx="8229600" cy="28956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l-GR" sz="2400" b="1" dirty="0" smtClean="0">
                <a:solidFill>
                  <a:srgbClr val="FFFF00"/>
                </a:solidFill>
              </a:rPr>
              <a:t>ΕΞΕΤΑΣΗ ΤΗΣ ΕΜΒΡΥΙΚΗΣ ΚΑΡΔΙΑΣ</a:t>
            </a:r>
          </a:p>
          <a:p>
            <a:endParaRPr lang="el-GR" sz="2400" b="1" dirty="0">
              <a:solidFill>
                <a:srgbClr val="FFFF00"/>
              </a:solidFill>
            </a:endParaRPr>
          </a:p>
          <a:p>
            <a:r>
              <a:rPr lang="el-GR" sz="2400" b="1" dirty="0" smtClean="0">
                <a:solidFill>
                  <a:srgbClr val="FFFF00"/>
                </a:solidFill>
              </a:rPr>
              <a:t>ΚΑΡΔΙΑΚΗ ΑΝΑΤΟΜΙΑ (</a:t>
            </a:r>
            <a:r>
              <a:rPr lang="en-US" sz="2400" b="1" dirty="0" smtClean="0">
                <a:solidFill>
                  <a:srgbClr val="FFFF00"/>
                </a:solidFill>
              </a:rPr>
              <a:t>2D, COLOR DOPPLER</a:t>
            </a:r>
            <a:r>
              <a:rPr lang="el-GR" sz="2400" b="1" dirty="0" smtClean="0">
                <a:solidFill>
                  <a:srgbClr val="FFFF00"/>
                </a:solidFill>
              </a:rPr>
              <a:t>)</a:t>
            </a:r>
          </a:p>
          <a:p>
            <a:endParaRPr lang="el-GR" sz="2400" b="1" dirty="0">
              <a:solidFill>
                <a:srgbClr val="FFFF00"/>
              </a:solidFill>
            </a:endParaRPr>
          </a:p>
          <a:p>
            <a:r>
              <a:rPr lang="el-GR" sz="2400" b="1" dirty="0" smtClean="0">
                <a:solidFill>
                  <a:srgbClr val="FFFF00"/>
                </a:solidFill>
              </a:rPr>
              <a:t>ΚΑΡΔΙΑΚΗ ΛΕΙΤΟΥΡΓΙΑ </a:t>
            </a:r>
            <a:r>
              <a:rPr lang="en-US" sz="2400" b="1" dirty="0" smtClean="0">
                <a:solidFill>
                  <a:srgbClr val="FFFF00"/>
                </a:solidFill>
              </a:rPr>
              <a:t>(</a:t>
            </a:r>
            <a:r>
              <a:rPr lang="el-GR" sz="2400" b="1" dirty="0" smtClean="0">
                <a:solidFill>
                  <a:srgbClr val="FFFF00"/>
                </a:solidFill>
              </a:rPr>
              <a:t>ΠΑΛΜΙΚΟ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</a:rPr>
              <a:t>DOPPLER</a:t>
            </a:r>
            <a:r>
              <a:rPr lang="el-GR" sz="2400" b="1" dirty="0" smtClean="0">
                <a:solidFill>
                  <a:srgbClr val="FFFF00"/>
                </a:solidFill>
              </a:rPr>
              <a:t>, </a:t>
            </a:r>
            <a:r>
              <a:rPr lang="en-US" sz="2400" b="1" dirty="0" smtClean="0">
                <a:solidFill>
                  <a:srgbClr val="FFFF00"/>
                </a:solidFill>
              </a:rPr>
              <a:t>COLOR DOPPLER</a:t>
            </a:r>
            <a:r>
              <a:rPr lang="el-GR" sz="2400" b="1" dirty="0" smtClean="0">
                <a:solidFill>
                  <a:srgbClr val="FFFF00"/>
                </a:solidFill>
              </a:rPr>
              <a:t>,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</a:rPr>
              <a:t>MMODE)</a:t>
            </a:r>
            <a:endParaRPr lang="el-GR" sz="2400" b="1" dirty="0" smtClean="0">
              <a:solidFill>
                <a:srgbClr val="FFFF00"/>
              </a:solidFill>
            </a:endParaRPr>
          </a:p>
          <a:p>
            <a:endParaRPr lang="el-GR" sz="2400" b="1" dirty="0">
              <a:solidFill>
                <a:srgbClr val="FFFF00"/>
              </a:solidFill>
            </a:endParaRPr>
          </a:p>
          <a:p>
            <a:r>
              <a:rPr lang="el-GR" sz="2400" b="1" dirty="0" smtClean="0">
                <a:solidFill>
                  <a:srgbClr val="FFFF00"/>
                </a:solidFill>
              </a:rPr>
              <a:t>ΑΝΑΠΤΥΞΗ ΕΜΒΡΥΙΚΗΣ ΚΑΡΔΙΑΣ (ΔΙΑΣΤΑΣΕΙΣ)</a:t>
            </a:r>
            <a:endParaRPr lang="el-GR" sz="2400" b="1" dirty="0">
              <a:solidFill>
                <a:srgbClr val="FFFF00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105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ΔΙΣΔΙΑΣΤΑΤΟ </a:t>
            </a:r>
            <a:r>
              <a:rPr lang="en-US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DOPPLER - 2D DOPPLER</a:t>
            </a:r>
            <a:r>
              <a:rPr lang="el-G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έλεγχος της θέσης και της ανατομίας της καρδιάς στις εγκάρσιες και </a:t>
            </a:r>
            <a:r>
              <a:rPr lang="el-GR" sz="16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οβελιαίες τομές της)</a:t>
            </a:r>
            <a:endParaRPr lang="el-GR" sz="16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1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16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ΕΓΧΡΩΜΟ </a:t>
            </a:r>
            <a:r>
              <a:rPr lang="en-US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DOPPLER- COLOR DOPPLER</a:t>
            </a:r>
            <a:r>
              <a:rPr lang="el-G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(έλεγχος ροής κολποκοιλιακών και μηνοειδών βαλβίδων, πνευμονικών και συστηματικών φλεβών, αορτικού τόξου και τόξου βοταλλείου πόρου, φλεβώδους πόρου, ομφαλικής φλέβας και αρτηριών, ακεραιότητας μεσοκοιλιακού διαφράγματος, ροή ωοειδούς τρήματος)</a:t>
            </a:r>
            <a:endParaRPr lang="en-US" sz="16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ΠΑΛΜΙΚΟ </a:t>
            </a:r>
            <a:r>
              <a:rPr lang="en-US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DOPPLER-PULSED DOPPLER</a:t>
            </a:r>
            <a:r>
              <a:rPr lang="el-G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(έλεγχος ροής στην είσοδο και στην έξοδο των κοιλιών, βαλβιδικές ροές, ροή πνευμονικών φλεβών, αορτικού τόξου, τόξου βοταλλείου πόρου, κάτω κοίλης φλέβας, φλεβώδους πόρου, ομφαλικής αρτηρίας και ομφαλικής φλέβας)</a:t>
            </a:r>
            <a:endParaRPr lang="en-US" sz="16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ΕΛΕΓΧΟΣ ΚΑΡΔΙΑΚΟΥ ΡΥΘΜΟΥ (καρδιακό ρυθμός, σχέση αγωγής κόλπων προς τις κοιλίας)</a:t>
            </a:r>
            <a:endParaRPr lang="el-GR" sz="1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359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206" y="304800"/>
            <a:ext cx="9144000" cy="7620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ΕΜΒΡΥΙΚΟ ΥΠΕΡΗΧΟΚΑΡΔΙΟΓΡΑΦΗΜΑ ΜΕΘΟΔΟΛΟΓΙΑ</a:t>
            </a:r>
            <a:b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ΔΙΑΔΟΧΙΚΗ </a:t>
            </a:r>
            <a:r>
              <a:rPr 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ΤΜΗΜΑΤΙΚΗ ΑΝΑΛΥΣΗ ΤΗΣ ΚΑΡΔΙΑΚΗΣ ΑΝΑΤΟΜΙΑΣ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SEQUENTIAL SEGMENTAL ANALYSIS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l-GR" sz="2000" b="1" dirty="0">
                <a:solidFill>
                  <a:srgbClr val="FFFF00"/>
                </a:solidFill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</a:rPr>
              <a:t/>
            </a:r>
            <a:br>
              <a:rPr lang="el-GR" sz="2000" b="1" dirty="0" smtClean="0">
                <a:solidFill>
                  <a:srgbClr val="FFFF00"/>
                </a:solidFill>
              </a:rPr>
            </a:br>
            <a:r>
              <a:rPr lang="el-GR" sz="2000" b="1" u="sng" dirty="0" smtClean="0">
                <a:solidFill>
                  <a:srgbClr val="FFFF00"/>
                </a:solidFill>
              </a:rPr>
              <a:t>ΚΑΡΔΙΑΚΗ ΑΝΑΤΟΜΙΑ</a:t>
            </a:r>
            <a:r>
              <a:rPr lang="el-GR" sz="2000" dirty="0">
                <a:solidFill>
                  <a:srgbClr val="FFFF00"/>
                </a:solidFill>
              </a:rPr>
              <a:t/>
            </a:r>
            <a:br>
              <a:rPr lang="el-GR" sz="2000" dirty="0">
                <a:solidFill>
                  <a:srgbClr val="FFFF00"/>
                </a:solidFill>
              </a:rPr>
            </a:br>
            <a:endParaRPr lang="el-GR" sz="20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763000" cy="57150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endParaRPr lang="el-GR" sz="1400" b="1" dirty="0" smtClean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ΘΕΣΗ-ΑΞΟΝΑΣ-ΣΥΣΤΑΛΤΙΚΟΤΗΤΑ-ΚΑΡΔΙΑΚΟΣ ΡΥΘΜΟΣ</a:t>
            </a:r>
          </a:p>
          <a:p>
            <a:pPr>
              <a:lnSpc>
                <a:spcPct val="80000"/>
              </a:lnSpc>
            </a:pPr>
            <a:endParaRPr lang="el-GR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ΣΥΣΤΗΜΑΤΙΚΕΣ ΦΛΕΒΕΣ 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(δεξιό κόλπο )</a:t>
            </a:r>
            <a:endParaRPr lang="en-US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endParaRPr lang="el-GR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ΠΝΕΥΜΟΝΙΚΕΣ ΦΛΕΒΕΣ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(αριστερό κόλπο)</a:t>
            </a:r>
          </a:p>
          <a:p>
            <a:pPr>
              <a:lnSpc>
                <a:spcPct val="80000"/>
              </a:lnSpc>
            </a:pPr>
            <a:endParaRPr lang="el-G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ΚΟΛΠΟΚΟΙΛΙΑΚΗ ΣΥΝΔΕΣΗ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(δεξιός κόλπος&gt;δεξιά μορφολογικά κοιλία, αριστερός κόλπος&gt;αριστερή μορφολογικά κοιλία)</a:t>
            </a:r>
          </a:p>
          <a:p>
            <a:pPr>
              <a:lnSpc>
                <a:spcPct val="80000"/>
              </a:lnSpc>
            </a:pPr>
            <a:endParaRPr lang="el-GR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ΚΟΛΠΟΚΟΙΛΙΑΚΕΣ ΒΑΛΒΙΔΕΣ </a:t>
            </a:r>
            <a:r>
              <a:rPr lang="el-GR" sz="2000" dirty="0" smtClean="0">
                <a:solidFill>
                  <a:srgbClr val="FFFF00"/>
                </a:solidFill>
              </a:rPr>
              <a:t>(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δακτύλιος της τριγλώχινας προς τη κορυφή, μιτροειδή βαλβίδα με 2 θηλοειδείς μύς</a:t>
            </a:r>
            <a:r>
              <a:rPr 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ελέγχουμε τη λειτουργία τους)</a:t>
            </a:r>
          </a:p>
          <a:p>
            <a:pPr>
              <a:lnSpc>
                <a:spcPct val="80000"/>
              </a:lnSpc>
            </a:pPr>
            <a:endParaRPr lang="el-G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ΜΕΣΟΚΟΛΠΙΚΟ ΔΙΑΦΡΑΓΜΑ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(μεμβράνη και ροή του ωοειδούς τρήματος)</a:t>
            </a:r>
          </a:p>
          <a:p>
            <a:pPr>
              <a:lnSpc>
                <a:spcPct val="80000"/>
              </a:lnSpc>
            </a:pPr>
            <a:endParaRPr lang="el-G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ΚΟΙΛΙΟΑΡΤΗΡΙΑΚΗ ΣΥΝΔΕΣΗ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(δεξιά κοιλία με περιοριστική δεσμίδα&gt;πνευμονική αρτηρία, αριστερή κοιλία λεία και φέρει τη μιτροειδή βαλβίδα&gt;αορτή)</a:t>
            </a:r>
          </a:p>
          <a:p>
            <a:pPr>
              <a:lnSpc>
                <a:spcPct val="80000"/>
              </a:lnSpc>
            </a:pPr>
            <a:endParaRPr lang="el-G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ΜΗΝΟΕΙΔΕΙΣ ΒΑΛΒΙΔΕΣ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(σε θέση χιασμού και ελέγχουμε τη λειτουργία τους)</a:t>
            </a:r>
          </a:p>
          <a:p>
            <a:pPr>
              <a:lnSpc>
                <a:spcPct val="80000"/>
              </a:lnSpc>
            </a:pPr>
            <a:endParaRPr lang="el-G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ΜΕΣΟΚΟΙΛΙΑΚΟ ΔΙΑΦΡΑΓΜΑ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(ακέραιο και όχι πεπαχυσμένο)</a:t>
            </a:r>
          </a:p>
          <a:p>
            <a:pPr>
              <a:lnSpc>
                <a:spcPct val="80000"/>
              </a:lnSpc>
            </a:pPr>
            <a:endParaRPr lang="el-G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ΜΕΓΑΛΑ ΑΓΓΕΙΑ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(αορτή &gt;αορτικό τοξο, πνευμονική αρτηρία&gt;δεξιά και αριστερή πνευμονική αρτηρία)</a:t>
            </a:r>
          </a:p>
          <a:p>
            <a:pPr>
              <a:lnSpc>
                <a:spcPct val="80000"/>
              </a:lnSpc>
            </a:pPr>
            <a:endParaRPr lang="el-G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ΑΟΡΤΙΚΟ ΤΟΞΟ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(κλάδοι τόξου, ροή)</a:t>
            </a:r>
          </a:p>
          <a:p>
            <a:pPr>
              <a:lnSpc>
                <a:spcPct val="80000"/>
              </a:lnSpc>
            </a:pPr>
            <a:endParaRPr lang="el-G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ΤΟΞΟ ΒΟΤΑΛΛΕΙΟΥ ΠΟΡΟΥ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(ροή)    </a:t>
            </a:r>
          </a:p>
        </p:txBody>
      </p:sp>
    </p:spTree>
    <p:extLst>
      <p:ext uri="{BB962C8B-B14F-4D97-AF65-F5344CB8AC3E}">
        <p14:creationId xmlns:p14="http://schemas.microsoft.com/office/powerpoint/2010/main" val="173453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303" y="1600200"/>
            <a:ext cx="564139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66800" y="1142999"/>
            <a:ext cx="7162800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ΘΕΣΗ ΑΓΓΕΙΩΝ ΚΟΙΛΙΑΣ-ΘΕΣΗ ΣΠΛΑΧΝΩΝ &amp; ΚΑΡΔΙΑΣ </a:t>
            </a:r>
            <a:endParaRPr 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140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286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ΒΑΣΙΚΕΣ ΑΡΧΕΣ ΑΠΕΙΚΟΝΙΣΗΣ ΤΗΣ ΕΜΒΡΥΙΚΗΣ ΚΑΡΔΙΑΣ</a:t>
            </a: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14400" y="1143000"/>
            <a:ext cx="7543800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l-G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ΘΕΣΗ-ΑΞΟΝΑΣ-ΣΥΣΤΑΛΤΙΚΟΤΗΤΑ-ΚΑΡΔΙΑΚΟΣ ΡΥΘΜΟΣ</a:t>
            </a:r>
          </a:p>
        </p:txBody>
      </p:sp>
      <p:pic>
        <p:nvPicPr>
          <p:cNvPr id="1028" name="Picture 4" descr="http://hebee.fr/wp-content/uploads/2012/12/Dextrocardie1-150x1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254910"/>
            <a:ext cx="226695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hebee.fr/wp-content/uploads/2012/12/Levocardie-150x1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71" y="1713185"/>
            <a:ext cx="2209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hebee.fr/wp-content/uploads/2012/12/Dextroposition-150x1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58" y="4269658"/>
            <a:ext cx="2207342" cy="220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57199" y="1685925"/>
            <a:ext cx="2246671" cy="294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l-GR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ΦΥΣΙΟΛΟΓΙΚΗ ΘΕΣΗ</a:t>
            </a:r>
            <a:endParaRPr lang="el-GR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Content Placeholder 11"/>
          <p:cNvSpPr>
            <a:spLocks noGrp="1"/>
          </p:cNvSpPr>
          <p:nvPr>
            <p:ph sz="half" idx="2"/>
          </p:nvPr>
        </p:nvSpPr>
        <p:spPr>
          <a:xfrm>
            <a:off x="2981939" y="4301527"/>
            <a:ext cx="2246671" cy="491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l-GR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ΔΕΞΙΟΚΑΡΔΙΑ-ΕΙΚΟΝΑ ΚΑΘΡΕΠΤΗ</a:t>
            </a:r>
            <a:endParaRPr lang="el-GR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ontent Placeholder 11"/>
          <p:cNvSpPr>
            <a:spLocks noGrp="1"/>
          </p:cNvSpPr>
          <p:nvPr>
            <p:ph sz="half" idx="2"/>
          </p:nvPr>
        </p:nvSpPr>
        <p:spPr>
          <a:xfrm>
            <a:off x="439993" y="4269658"/>
            <a:ext cx="2246671" cy="294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l-GR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ΔΕΞΙΟΚΑΡΔΙΑ</a:t>
            </a:r>
            <a:endParaRPr lang="el-GR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2" descr="http://hebee.fr/wp-content/uploads/2012/12/Angle-dorientation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713184"/>
            <a:ext cx="2266950" cy="220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pted.org/pics/fetalecho2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507" y="1713185"/>
            <a:ext cx="3702656" cy="220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www.pedheartkollam.com/images/m_mod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507" y="4254910"/>
            <a:ext cx="3702656" cy="22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93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</TotalTime>
  <Words>1441</Words>
  <Application>Microsoft Office PowerPoint</Application>
  <PresentationFormat>On-screen Show (4:3)</PresentationFormat>
  <Paragraphs>272</Paragraphs>
  <Slides>48</Slides>
  <Notes>4</Notes>
  <HiddenSlides>0</HiddenSlides>
  <MMClips>4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1" baseType="lpstr">
      <vt:lpstr>Arial</vt:lpstr>
      <vt:lpstr>Calibri</vt:lpstr>
      <vt:lpstr>Office Theme</vt:lpstr>
      <vt:lpstr>PowerPoint Presentation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ΕΜΒΡΥΙΚΟ ΥΠΕΡΗΧΟΚΑΡΔΙΟΓΡΑΦΗΜΑ ΜΕΘΟΔΟΛΟΓΙΑ ΔΙΑΔΟΧΙΚΗ ΤΜΗΜΑΤΙΚΗ ΑΝΑΛΥΣΗ ΤΗΣ ΚΑΡΔΙΑΚΗΣ ΑΝΑΤΟΜΙΑΣ  (SEQUENTIAL SEGMENTAL ANALYSIS)  ΚΑΡΔΙΑΚΗ ΑΝΑΤΟΜΙΑ </vt:lpstr>
      <vt:lpstr>ΒΑΣΙΚΕΣ ΑΡΧΕΣ ΑΠΕΙΚΟΝΙΣΗΣ ΤΗΣ ΕΜΒΡΥΙΚΗΣ ΚΑΡΔΙΑΣ</vt:lpstr>
      <vt:lpstr>PowerPoint Presentation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ΦΥΣΙΟΛΟΓΙΚΗ ΤΟΜΗ ΑΟΡΤΙΚΟΥ ΤΟΞΟΥ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</vt:lpstr>
      <vt:lpstr>ΒΑΣΙΚΕΣ ΑΡΧΕΣ ΑΠΕΙΚΟΝΙΣΗΣ ΤΗΣ ΕΜΒΡΥΙΚΗΣ ΚΑΡΔΙΑΣ ΠΑΛΜΙΚΟ DOPPLER</vt:lpstr>
      <vt:lpstr>ΒΑΣΙΚΕΣ ΑΡΧΕΣ ΑΠΕΙΚΟΝΙΣΗΣ ΤΗΣ ΕΜΒΡΥΙΚΗΣ ΚΑΡΔΙΑΣ ΠΑΛΜΙΚΟ DOPPLER</vt:lpstr>
      <vt:lpstr>ΒΑΣΙΚΕΣ ΑΡΧΕΣ ΑΠΕΙΚΟΝΙΣΗΣ ΤΗΣ ΕΜΒΡΥΙΚΗΣ ΚΑΡΔΙΑΣ ΠΑΛΜΙΚΟ DOPPLER</vt:lpstr>
      <vt:lpstr>ΒΑΣΙΚΕΣ ΑΡΧΕΣ ΑΠΕΙΚΟΝΙΣΗΣ ΤΗΣ ΕΜΒΡΥΙΚΗΣ ΚΑΡΔΙΑΣ  ΠΑΛΜΙΚΟ DOPPLER</vt:lpstr>
      <vt:lpstr>ΒΑΣΙΚΕΣ ΑΡΧΕΣ ΑΠΕΙΚΟΝΙΣΗΣ ΤΗΣ ΕΜΒΡΥΙΚΗΣ ΚΑΡΔΙΑΣ  ΠΑΛΜΙΚΟ DOPPLER</vt:lpstr>
      <vt:lpstr>ΒΑΣΙΚΕΣ ΑΡΧΕΣ ΑΠΕΙΚΟΝΙΣΗΣ ΤΗΣ ΕΜΒΡΥΙΚΗΣ ΚΑΡΔΙΑΣ ΕΚΤΙΜΗΣΗ ΣΥΣΤΑΛΤΙΚΟΤΗΤΑΣ </vt:lpstr>
      <vt:lpstr>ΒΑΣΙΚΕΣ ΑΡΧΕΣ ΑΠΕΙΚΟΝΙΣΗΣ ΤΗΣ ΕΜΒΡΥΙΚΗΣ ΚΑΡΔΙΑΣ ΚΑΡΔΙΑΚΟΣ ΡΥΘΜΟΣ </vt:lpstr>
      <vt:lpstr>ΒΑΣΙΚΕΣ ΑΡΧΕΣ ΑΠΕΙΚΟΝΙΣΗΣ ΤΗΣ ΕΜΒΡΥΙΚΗΣ ΚΑΡΔΙΑΣ</vt:lpstr>
      <vt:lpstr>ΒΑΣΙΚΕΣ ΑΡΧΕΣ ΑΠΕΙΚΟΝΙΣΗΣ ΤΗΣ ΕΜΒΡΥΙΚΗΣ ΚΑΡΔΙΑΣ ΠΡΩΙΜΕΣ ΚΟΛΠΙΚΕΣ ΣΥΣΤΟΛΕΣ</vt:lpstr>
      <vt:lpstr>ΒΑΣΙΚΕΣ ΑΡΧΕΣ ΑΠΕΙΚΟΝΙΣΗΣ ΤΗΣ ΕΜΒΡΥΙΚΗΣ ΚΑΡΔΙΑΣ ΠΡΩΙΜΕΣ ΚΟΙΛΙΑΚΕΣ ΣΥΣΤΟΛΕΣ</vt:lpstr>
      <vt:lpstr>ΒΑΣΙΚΕΣ ΑΡΧΕΣ ΑΠΕΙΚΟΝΙΣΗΣ ΤΗΣ ΕΜΒΡΥΙΚΗΣ ΚΑΡΔΙΑΣ ΚΟΛΠΙΚΟΣ ΠΤΕΡΥΓΙΣΜΟΣ</vt:lpstr>
      <vt:lpstr>ΒΑΣΙΚΕΣ ΑΡΧΕΣ ΑΠΕΙΚΟΝΙΣΗΣ ΤΗΣ ΕΜΒΡΥΙΚΗΣ ΚΑΡΔΙΑΣ ΚΟΛΠΟΚΟΙΛΙΑΚΟΣ ΑΠΟΚΛΕΙΣΜΟΣ</vt:lpstr>
      <vt:lpstr>ΒΑΣΙΚΕΣ ΑΡΧΕΣ ΑΠΕΙΚΟΝΙΣΗΣ ΤΗΣ ΕΜΒΡΥΙΚΗΣ ΚΑΡΔΙΑΣ</vt:lpstr>
      <vt:lpstr>ΒΑΣΙΚΕΣ ΑΡΧΕΣ ΑΠΕΙΚΟΝΙΣΗΣ ΤΗΣ ΕΜΒΡΥΙΚΗΣ ΚΑΡΔΙΑΣ</vt:lpstr>
      <vt:lpstr>ΠΡΟΓΕΝΝΗΤΙΚΗ ΣΥΜΒΟΥΛΕΥΤΙΚΗ ΣΚ</vt:lpstr>
      <vt:lpstr> ΣΤΟΧΟΙ ΤΗΣ ΣΥΜΒΟΥΛΕΥΤΙΚΗΣ ΣΚ</vt:lpstr>
      <vt:lpstr>ΠΡΟΓΕΝΝΗΤΙΚΗ ΣΥΜΒΟΥΛΕΥΤΙΚΗ ΣΥΓΓΕΝΩΝ ΚΑΡΔΙΟΠΑΘΕΙΩΝ ΣΤΟ ΠΡΩΤΟ ΤΡΙΜΗΝΟ ΤΗΣ ΚΥΗΣΗΣ</vt:lpstr>
      <vt:lpstr>ΠΡΟΓΕΝΝΗΤΙΚΗ ΣΥΜΒΟΥΛΕΥΤΙΚΗ ΣΥΓΓΕΝΩΝ ΚΑΡΔΙΟΠΑΘΕΙΕΣ ΣΤΟ ΠΡΩΤΟ ΤΡΙΜΗΝΟ ΤΗΣ ΚΥΗΣΗΣ</vt:lpstr>
      <vt:lpstr>ΒΑΣΙΚΕΣ ΑΡΧΕΣ ΑΠΕΙΚΟΝΙΣΗΣ ΤΗΣ ΕΜΒΡΥΙΚΗΣ ΚΑΡΔΙΑΣ</vt:lpstr>
      <vt:lpstr>PowerPoint Presentation</vt:lpstr>
      <vt:lpstr>ΕΥΧΑΡΙΣΤΩ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ΠΑΡΟΥΣΙΑΣΗ ΕΝΔΙΑΦΕΡΟΝΤΩΝ ΠΕΡΙΣΤΑΤΙΚΩΝ ΣΥΓΓΕΝΩΝ ΚΑΡΔΙΟΠΑΘΕΙΩΝ ΣΤΟ ΠΡΩΤΟ ΤΡΙΜΗΝΟ ΤΗΣ ΚΥΗΣΗΣ</dc:title>
  <dc:creator>Windows User</dc:creator>
  <cp:lastModifiedBy>Microsoft account</cp:lastModifiedBy>
  <cp:revision>412</cp:revision>
  <dcterms:created xsi:type="dcterms:W3CDTF">2006-08-16T00:00:00Z</dcterms:created>
  <dcterms:modified xsi:type="dcterms:W3CDTF">2024-06-05T08:35:11Z</dcterms:modified>
</cp:coreProperties>
</file>