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9" r:id="rId2"/>
    <p:sldId id="258" r:id="rId3"/>
    <p:sldId id="260" r:id="rId4"/>
    <p:sldId id="306" r:id="rId5"/>
    <p:sldId id="261" r:id="rId6"/>
    <p:sldId id="304" r:id="rId7"/>
    <p:sldId id="297" r:id="rId8"/>
    <p:sldId id="262" r:id="rId9"/>
    <p:sldId id="305" r:id="rId10"/>
    <p:sldId id="299" r:id="rId11"/>
    <p:sldId id="274" r:id="rId12"/>
    <p:sldId id="264" r:id="rId13"/>
    <p:sldId id="265" r:id="rId14"/>
    <p:sldId id="283" r:id="rId15"/>
    <p:sldId id="263" r:id="rId16"/>
    <p:sldId id="266" r:id="rId17"/>
    <p:sldId id="282" r:id="rId18"/>
    <p:sldId id="284" r:id="rId19"/>
    <p:sldId id="294" r:id="rId20"/>
    <p:sldId id="287" r:id="rId21"/>
    <p:sldId id="288" r:id="rId22"/>
    <p:sldId id="289" r:id="rId23"/>
    <p:sldId id="290" r:id="rId24"/>
    <p:sldId id="291" r:id="rId25"/>
    <p:sldId id="269" r:id="rId26"/>
    <p:sldId id="307" r:id="rId27"/>
    <p:sldId id="302" r:id="rId28"/>
    <p:sldId id="268" r:id="rId29"/>
    <p:sldId id="273" r:id="rId30"/>
    <p:sldId id="292" r:id="rId31"/>
    <p:sldId id="270" r:id="rId32"/>
    <p:sldId id="271" r:id="rId33"/>
    <p:sldId id="272" r:id="rId34"/>
    <p:sldId id="286" r:id="rId35"/>
    <p:sldId id="300" r:id="rId36"/>
    <p:sldId id="301" r:id="rId37"/>
    <p:sldId id="276" r:id="rId38"/>
    <p:sldId id="293" r:id="rId39"/>
    <p:sldId id="277" r:id="rId40"/>
    <p:sldId id="296" r:id="rId41"/>
    <p:sldId id="295" r:id="rId42"/>
    <p:sldId id="308" r:id="rId4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460" autoAdjust="0"/>
  </p:normalViewPr>
  <p:slideViewPr>
    <p:cSldViewPr snapToGrid="0">
      <p:cViewPr varScale="1">
        <p:scale>
          <a:sx n="60" d="100"/>
          <a:sy n="60" d="100"/>
        </p:scale>
        <p:origin x="155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988E5-0128-4794-9843-5F8667F1DE2A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CF259-314A-40D6-8E9F-D649D703F4E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8263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Hemorrhage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Thromboembolic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complications-Amniotic fluid embolism</a:t>
            </a:r>
          </a:p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Hypertensive disorders</a:t>
            </a:r>
          </a:p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Anesthesia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-related complications (airway problems, cardiovascular collapse after an epidural top-up, total spinal)</a:t>
            </a:r>
          </a:p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Cardiomyopathy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past few decades have seen a marked reduction in the rate of maternal mortality attributable to anesthesia in the US and other developed countries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 obstetric haemorrhage (MOH) is the leading cause of obstetric death worldwide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most institutions it is defined as a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blood loss of more than 1500 m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l, or a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fall in haemoglobin of more than 4 g/dl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acute blood loss in a parturient or </a:t>
            </a: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 transfusion of four or more units of blood</a:t>
            </a:r>
          </a:p>
          <a:p>
            <a:endParaRPr lang="en-GB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/>
              <a:t>ACOG’s definition of a cumulative blood loss of greater than</a:t>
            </a:r>
            <a:r>
              <a:rPr lang="en-US" b="1" baseline="0" dirty="0"/>
              <a:t> </a:t>
            </a:r>
            <a:r>
              <a:rPr lang="en-US" b="1" dirty="0"/>
              <a:t>or equal to 1000 </a:t>
            </a:r>
            <a:r>
              <a:rPr lang="en-US" b="1" dirty="0" err="1"/>
              <a:t>mL</a:t>
            </a:r>
            <a:r>
              <a:rPr lang="en-US" b="1" dirty="0"/>
              <a:t> or blood loss accompanied by signs or</a:t>
            </a:r>
            <a:r>
              <a:rPr lang="en-US" b="1" baseline="0" dirty="0"/>
              <a:t> </a:t>
            </a:r>
            <a:r>
              <a:rPr lang="en-US" b="1" dirty="0"/>
              <a:t>symptoms of </a:t>
            </a:r>
            <a:r>
              <a:rPr lang="en-US" b="1" dirty="0" err="1"/>
              <a:t>hypovolemia</a:t>
            </a:r>
            <a:r>
              <a:rPr lang="en-US" b="1" dirty="0"/>
              <a:t> within 24 h after the birth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499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CF259-314A-40D6-8E9F-D649D703F4EE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99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physiological changes associated with pregnancy mask the clinical presentation of hypovolaemia 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leads to delay in recognition of blood loss and initiation of treatment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signs are: cold periphery, pallor, tachycardia, and hypotension (maternal agitation, confusion, unresponsiveness)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67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 assessments should be undertaken during prenatal visits,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antepartum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care, admission to labor and delivery, during the labor and postpartum course,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risk factors can change or evolve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labor course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Early identification of at-risk women allows for appropriate resource mobilization and escalation of care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994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CF259-314A-40D6-8E9F-D649D703F4EE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1925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Maternal death also disproportionately affects women who are obese and overweight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All obese</a:t>
            </a:r>
            <a:r>
              <a:rPr lang="en-GB" baseline="0" dirty="0"/>
              <a:t> </a:t>
            </a:r>
            <a:r>
              <a:rPr lang="en-GB" dirty="0" err="1"/>
              <a:t>parturients</a:t>
            </a:r>
            <a:r>
              <a:rPr lang="en-GB" dirty="0"/>
              <a:t> should receive an </a:t>
            </a:r>
            <a:r>
              <a:rPr lang="en-GB" dirty="0" err="1"/>
              <a:t>anesthetic</a:t>
            </a:r>
            <a:r>
              <a:rPr lang="en-GB" dirty="0"/>
              <a:t> consultation prior</a:t>
            </a:r>
            <a:r>
              <a:rPr lang="en-GB" baseline="0" dirty="0"/>
              <a:t> </a:t>
            </a:r>
            <a:r>
              <a:rPr lang="en-GB" dirty="0"/>
              <a:t>to delivery to improve outcomes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baseline="0" dirty="0"/>
              <a:t>Greater possibility for heparin-like drugs during pregnancy</a:t>
            </a:r>
            <a:endParaRPr lang="en-GB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Longer duration of </a:t>
            </a:r>
            <a:r>
              <a:rPr lang="en-GB" b="1" dirty="0" err="1"/>
              <a:t>labor</a:t>
            </a:r>
            <a:endParaRPr lang="en-GB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Greater</a:t>
            </a:r>
            <a:r>
              <a:rPr lang="en-GB" b="1" baseline="0" dirty="0"/>
              <a:t> possibility of </a:t>
            </a:r>
            <a:r>
              <a:rPr lang="en-GB" b="1" baseline="0" dirty="0" err="1"/>
              <a:t>atonic</a:t>
            </a:r>
            <a:r>
              <a:rPr lang="en-GB" b="1" baseline="0" dirty="0"/>
              <a:t> bleeding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240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Pregnant women should be screened for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anemia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iron-deficient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anemic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women should be supplemented.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05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has been a dramatic increase in the incidence of this condition, although it is not clear whether this stems from better prenatal diagnosis or a genuine increase.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of utmost importance in patients with suspected invasive placentation to have multidisciplinary planning for an anticipated massive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hemorrhage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06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of utmost importance in patients with suspected invasive placentation to have multidisciplinary planning for an anticipated massive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hemorrhage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39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Checklists, originally developed for use by airline pilots in the Second World War, work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strengthen adherence to guidelines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to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 human error</a:t>
            </a:r>
            <a:endParaRPr lang="el-GR" b="1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96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of utmost importance in patients with suspected invasive placentation to have multidisciplinary planning for an anticipated massive </a:t>
            </a:r>
            <a:r>
              <a:rPr lang="en-GB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hemorrhage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dirty="0"/>
              <a:t>“massive transfusion ‘pack’ </a:t>
            </a:r>
            <a:r>
              <a:rPr lang="en-GB" dirty="0"/>
              <a:t>consisting of four units of</a:t>
            </a:r>
            <a:r>
              <a:rPr lang="en-GB" baseline="0" dirty="0"/>
              <a:t> </a:t>
            </a:r>
            <a:r>
              <a:rPr lang="en-GB" dirty="0"/>
              <a:t>O</a:t>
            </a:r>
            <a:r>
              <a:rPr lang="en-GB" baseline="0" dirty="0"/>
              <a:t> </a:t>
            </a:r>
            <a:r>
              <a:rPr lang="en-GB" dirty="0"/>
              <a:t>negative blood, four units of fresh frozen plasma,</a:t>
            </a:r>
            <a:r>
              <a:rPr lang="en-GB" baseline="0" dirty="0"/>
              <a:t> </a:t>
            </a:r>
            <a:r>
              <a:rPr lang="en-GB" dirty="0"/>
              <a:t>and one apheresis pack of platelets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839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Regular</a:t>
            </a:r>
            <a:r>
              <a:rPr lang="en-US" baseline="0" dirty="0"/>
              <a:t> </a:t>
            </a:r>
            <a:r>
              <a:rPr lang="en-US" dirty="0"/>
              <a:t>weighing of swabs and monitoring of the suction</a:t>
            </a:r>
            <a:r>
              <a:rPr lang="en-US" baseline="0" dirty="0"/>
              <a:t> </a:t>
            </a:r>
            <a:r>
              <a:rPr lang="en-US" dirty="0"/>
              <a:t>canisters.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Maintaining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normovolaemia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normothermia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normal blood pH are the mainstay of management.</a:t>
            </a:r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Thromboelastography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 point-of-care test that can be done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bedside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provides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real-time information on the clotting function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blood and gives an indication of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products should be used</a:t>
            </a:r>
          </a:p>
          <a:p>
            <a:pPr>
              <a:buFont typeface="Arial" pitchFamily="34" charset="0"/>
              <a:buChar char="•"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PCVTs will likely play an increasing role in the PPH management in the future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61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Interestingly, there was no increase in the</a:t>
            </a:r>
            <a:r>
              <a:rPr lang="en-US" baseline="0" dirty="0"/>
              <a:t> </a:t>
            </a:r>
            <a:r>
              <a:rPr lang="en-US" dirty="0"/>
              <a:t>rate of thromboembolic events in the treatment arm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The authors of the WOMAN study did advocate the</a:t>
            </a:r>
            <a:r>
              <a:rPr lang="en-US" baseline="0" dirty="0"/>
              <a:t> </a:t>
            </a:r>
            <a:r>
              <a:rPr lang="en-US" dirty="0"/>
              <a:t>use of TXA for prophylaxis in cases where large blood</a:t>
            </a:r>
            <a:r>
              <a:rPr lang="en-US" baseline="0" dirty="0"/>
              <a:t> </a:t>
            </a:r>
            <a:r>
              <a:rPr lang="en-US" dirty="0"/>
              <a:t>loss (such as AIP) was anticipated</a:t>
            </a:r>
            <a:endParaRPr lang="el-GR" dirty="0"/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/>
              <a:t>based mostly on the findings of the WOMAN</a:t>
            </a:r>
            <a:r>
              <a:rPr lang="en-US" b="1" baseline="0" dirty="0"/>
              <a:t> </a:t>
            </a:r>
            <a:r>
              <a:rPr lang="en-US" b="1" dirty="0"/>
              <a:t>trial, the World Health Organization (WHO) has recommended</a:t>
            </a:r>
            <a:r>
              <a:rPr lang="en-US" b="1" baseline="0" dirty="0"/>
              <a:t> </a:t>
            </a:r>
            <a:r>
              <a:rPr lang="en-US" b="1" dirty="0"/>
              <a:t>that TXA be used in all cases of postpartum hemorrhage</a:t>
            </a:r>
            <a:r>
              <a:rPr lang="en-US" b="1" baseline="0" dirty="0"/>
              <a:t> </a:t>
            </a:r>
            <a:r>
              <a:rPr lang="en-US" b="1" dirty="0"/>
              <a:t>concomitantly with </a:t>
            </a:r>
            <a:r>
              <a:rPr lang="en-US" b="1" dirty="0" err="1"/>
              <a:t>uterotonics</a:t>
            </a:r>
            <a:r>
              <a:rPr lang="en-US" b="1" dirty="0"/>
              <a:t> as a first-line agent</a:t>
            </a:r>
            <a:endParaRPr lang="el-GR" b="1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the WOMAN trial presents evidence for the use of TXA to treat established PPH, there is limited evidence for its use as prophylactic treatment.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larger, adequately powered, multicenter RCTs are needed before the prophylactic use of TXA can be recommended for the prevention of PPH.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226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Fibrinogen</a:t>
            </a:r>
            <a:r>
              <a:rPr lang="en-US" baseline="0" dirty="0"/>
              <a:t> levels decrease very rapidly during massive hemorrhage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In</a:t>
            </a:r>
            <a:r>
              <a:rPr lang="en-US" baseline="0" dirty="0"/>
              <a:t> </a:t>
            </a:r>
            <a:r>
              <a:rPr lang="en-US" dirty="0"/>
              <a:t>the setting of an active hemorrhage, fibrinogen is the first</a:t>
            </a:r>
            <a:r>
              <a:rPr lang="en-US" baseline="0" dirty="0"/>
              <a:t> </a:t>
            </a:r>
            <a:r>
              <a:rPr lang="en-US" dirty="0"/>
              <a:t>clotting factor to fall to critical levels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the use of fibrinogen concentrates in obstetrical</a:t>
            </a:r>
            <a:r>
              <a:rPr lang="en-US" baseline="0" dirty="0"/>
              <a:t> </a:t>
            </a:r>
            <a:r>
              <a:rPr lang="en-US" dirty="0"/>
              <a:t>hemorrhage results in decreased transfusion of blood products</a:t>
            </a:r>
            <a:r>
              <a:rPr lang="en-US" baseline="0" dirty="0"/>
              <a:t> </a:t>
            </a:r>
            <a:r>
              <a:rPr lang="en-US" dirty="0"/>
              <a:t>with no significant side effects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lower doses than those recommended for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warfarin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reversal (10-15 IU/kg) should be used to minimize the risk of thrombosis.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practice is confined to evidence from case reports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GB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 salvage is an attractive option for managing obstetric haemorrhage, but there have been issues that make this modality controversial</a:t>
            </a: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safety questions stem from concerns with potential maternal–fetal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alloimmunization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risk of introduction of amniotic fluid into the maternal circulation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washing and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leukodepletion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removed: leukocytes, platelets,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tumour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cells,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foetal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squamous cells</a:t>
            </a:r>
          </a:p>
          <a:p>
            <a:pPr marL="171450" indent="-171450">
              <a:buFont typeface="Arial" pitchFamily="34" charset="0"/>
              <a:buChar char="•"/>
            </a:pP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overall cost of cell salvage limits its routine use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patients may develop a metabolic alkalosis as the citrate is converted to bicarbonate by the liver.</a:t>
            </a:r>
          </a:p>
          <a:p>
            <a:pPr>
              <a:buFont typeface="Arial" pitchFamily="34" charset="0"/>
              <a:buChar char="•"/>
            </a:pPr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dirty="0"/>
              <a:t>abnormalities correct themselves within 6–12 h as</a:t>
            </a:r>
            <a:r>
              <a:rPr lang="en-US" baseline="0" dirty="0"/>
              <a:t> </a:t>
            </a:r>
            <a:r>
              <a:rPr lang="en-US" dirty="0"/>
              <a:t>long as the patient is adequately resuscitated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/>
              <a:t>worsening acidosis postoperatively</a:t>
            </a:r>
            <a:r>
              <a:rPr lang="en-US" dirty="0"/>
              <a:t>, this may indicate an underlying disease, such</a:t>
            </a:r>
            <a:r>
              <a:rPr lang="en-US" baseline="0" dirty="0"/>
              <a:t> </a:t>
            </a:r>
            <a:r>
              <a:rPr lang="en-US" dirty="0"/>
              <a:t>as </a:t>
            </a:r>
            <a:r>
              <a:rPr lang="en-US" b="1" dirty="0"/>
              <a:t>ongoing bleeding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Volume depletion or overload</a:t>
            </a:r>
            <a:r>
              <a:rPr lang="en-US" baseline="0" dirty="0"/>
              <a:t>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depending on whether there has been under or over resuscitation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/>
              <a:t> Consideration should be given to</a:t>
            </a:r>
            <a:r>
              <a:rPr lang="en-US" baseline="0" dirty="0"/>
              <a:t> </a:t>
            </a:r>
            <a:r>
              <a:rPr lang="en-US" dirty="0"/>
              <a:t>transferring women at high risk for complications</a:t>
            </a:r>
            <a:r>
              <a:rPr lang="en-US" baseline="0" dirty="0"/>
              <a:t> </a:t>
            </a:r>
            <a:r>
              <a:rPr lang="en-US" dirty="0"/>
              <a:t>(e.g. invasive placentation) to a higher level facility</a:t>
            </a:r>
            <a:r>
              <a:rPr lang="en-US" baseline="0" dirty="0"/>
              <a:t> </a:t>
            </a:r>
            <a:r>
              <a:rPr lang="en-US" dirty="0"/>
              <a:t>for delivery.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  <a:p>
            <a:pPr marL="171450" indent="-171450">
              <a:buFont typeface="Arial" pitchFamily="34" charset="0"/>
              <a:buChar char="•"/>
            </a:pPr>
            <a:r>
              <a:rPr lang="en-GB" dirty="0"/>
              <a:t>Early recognition and a multidisciplinary team approach in the management</a:t>
            </a:r>
            <a:r>
              <a:rPr lang="en-GB" baseline="0" dirty="0"/>
              <a:t> </a:t>
            </a:r>
            <a:r>
              <a:rPr lang="en-GB" dirty="0"/>
              <a:t>are the cornerstones of improving the outcome of such cases.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0B7C8-F476-4BB8-B385-2C6922810F2A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9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62908B-AF8B-414F-B09F-2D22FD513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1AA5120-C384-4CDC-BFB2-B7DAC10FA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18E7C5B-C9C2-45E9-894D-DFF9C969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4CCA54-070E-469E-9047-902A6FFC8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75A70F5-10EC-491B-9A79-9024FB497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44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408257-24B0-4BD6-A91F-6F4F84BCF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8A908FE-EF09-450C-A753-8BB56FE99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8F0F542-4336-425D-8987-0E10B9FC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1B942BD-F187-46BA-8E2B-E96470AE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CA8F0A6-C5CA-4D51-B820-313C5A62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422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A4E2EA-FE02-4E06-8342-455534054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AAE95A5-C623-48C5-ABA7-4A885CFC7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DE253C-9CC8-4EDE-B9BF-14AB09CDD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73F322-3B52-4BA0-B433-E50ACCED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2713086-BC8E-4202-9EB6-F802976A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815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9C158A-07A0-4408-94AA-72027723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DDC403-CA3B-4F32-8305-9D16B7F381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A08A08F-F57C-415C-9102-A25403103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C0B09D2-7EA8-4592-8336-C7642E5B4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FC9B8B-7E07-40C4-BBBC-3D03455D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5F28725-61F0-4931-A5D9-7892C276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93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B09D60-D092-409D-B25C-6DB7960E0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F41BD7A-8D60-4FD8-B888-C98BFF81B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AD6529-87F8-4D6F-A99C-0AE5097A8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D26D029-75ED-46C9-96F5-C32E13889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FD6B55C-442D-454C-978E-EFBED4343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E8370FE-A4EF-47F4-94C8-D981266BD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8E7BEA9-BC9B-4564-B980-B32FA721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78D678A-3A96-4D81-B31C-4FF8543B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219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1CAD4B-0C12-4744-8948-299D48D9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BDF44C2-BBD3-42C1-B1FC-A78876C3B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6428E5D-2D00-44FB-9DD7-312DCBE9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105B47B-9DBC-498C-9A4F-6E144B579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407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B06152D-1F68-46BB-AFF7-F81B17307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123E4CC-00F4-4F26-B016-774BF5E63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E22ED47-EC4D-4E7E-B9C5-2E934EA1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484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B44F17-F36B-485E-A5FF-6919B814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FE5F7A-4E7F-4815-A6C9-E133A6A0F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010E0F4-A987-4FC6-B9D1-6F58FC370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2692F6D-AE71-44D1-93C6-F91CDB945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E0C9792-E8CE-4A79-83AC-DA9E90C2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63001E5-FE26-45FD-AFA2-31EEBBD37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003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1F0A3D-B76D-4922-89A8-CE7905645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6968552-8414-4610-94EE-F4B11723AD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6343963-3802-4547-92B5-146640CCF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DA2C528-CDB8-4F03-86B2-A90E2E434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672F288-A2A4-470B-97AE-E739C388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3E5D329-FCCA-4BE3-BF2E-BBAFCF6DA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136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CE9F26-07F2-4607-A480-31EE5521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2EFFFB5-A9F4-41A8-97E6-1B2E01B23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564FE2-DA1B-487E-96CE-E942114A4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9BFD6FB-8DA2-470B-B00D-D9F035B8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F149BD4-12B3-4A64-A4D8-1F4ACC71A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370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3CDE773-D33E-4AFE-AE84-DAC5DA34F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28FE098-4E80-4413-B62F-2E0B02EF3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8593FF0-23F3-4A0E-9E94-6F0CFA507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13B0EDE-F34B-4FEC-BEC0-728CA4C85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1CC4E9-6112-4741-BA14-9538A723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125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B187AC8-DD0A-4340-AF31-81A0942FD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B9D0EE9-0A2F-4A63-B39B-019CD195C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F61B35A-B34C-4A66-9836-D286DB765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DC08C-6089-4AFA-B847-EC6127E7E33F}" type="datetimeFigureOut">
              <a:rPr lang="el-GR" smtClean="0"/>
              <a:pPr/>
              <a:t>12/5/2026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65E1895-5A95-464D-93B2-B27FD8767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E359C1-3005-4A3A-8269-F2B7AC728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AB203-A59A-4469-8791-CF96879CA33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184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eg"/><Relationship Id="rId5" Type="http://schemas.openxmlformats.org/officeDocument/2006/relationships/image" Target="../media/image63.emf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5840" y="230838"/>
            <a:ext cx="8640947" cy="20828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i="1" dirty="0">
                <a:solidFill>
                  <a:srgbClr val="C00000"/>
                </a:solidFill>
              </a:rPr>
              <a:t>Αναισθησιολογική διαχείριση μαιευτικής αιμορραγίας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699001" y="4559300"/>
            <a:ext cx="5890684" cy="1498600"/>
          </a:xfrm>
        </p:spPr>
        <p:txBody>
          <a:bodyPr/>
          <a:lstStyle/>
          <a:p>
            <a:pPr algn="ctr"/>
            <a:r>
              <a:rPr lang="el-GR" altLang="en-US" i="1" dirty="0">
                <a:latin typeface="Comic Sans MS" pitchFamily="66" charset="0"/>
              </a:rPr>
              <a:t>Π. </a:t>
            </a:r>
            <a:r>
              <a:rPr lang="el-GR" altLang="en-US" i="1" dirty="0" err="1">
                <a:latin typeface="Comic Sans MS" pitchFamily="66" charset="0"/>
              </a:rPr>
              <a:t>Θεοδοσοπούλου</a:t>
            </a:r>
            <a:endParaRPr lang="el-GR" altLang="en-US" i="1" dirty="0">
              <a:latin typeface="Comic Sans MS" pitchFamily="66" charset="0"/>
            </a:endParaRPr>
          </a:p>
          <a:p>
            <a:pPr algn="ctr"/>
            <a:r>
              <a:rPr lang="el-GR" altLang="en-US" i="1" dirty="0">
                <a:latin typeface="Comic Sans MS" pitchFamily="66" charset="0"/>
              </a:rPr>
              <a:t>Αναισθησιολόγος</a:t>
            </a:r>
            <a:r>
              <a:rPr lang="en-US" altLang="en-US" i="1" dirty="0">
                <a:latin typeface="Comic Sans MS" pitchFamily="66" charset="0"/>
              </a:rPr>
              <a:t>, MD, </a:t>
            </a:r>
            <a:r>
              <a:rPr lang="en-US" altLang="en-US" i="1" dirty="0" err="1">
                <a:latin typeface="Comic Sans MS" pitchFamily="66" charset="0"/>
              </a:rPr>
              <a:t>Msc</a:t>
            </a:r>
            <a:r>
              <a:rPr lang="en-US" altLang="en-US" i="1" dirty="0">
                <a:latin typeface="Comic Sans MS" pitchFamily="66" charset="0"/>
              </a:rPr>
              <a:t>, PhD</a:t>
            </a:r>
            <a:endParaRPr lang="el-GR" altLang="en-US" i="1" dirty="0">
              <a:latin typeface="Comic Sans MS" pitchFamily="66" charset="0"/>
            </a:endParaRPr>
          </a:p>
          <a:p>
            <a:pPr algn="ctr"/>
            <a:r>
              <a:rPr lang="el-GR" altLang="en-US" i="1" dirty="0">
                <a:latin typeface="Comic Sans MS" pitchFamily="66" charset="0"/>
              </a:rPr>
              <a:t>Αρεταίειο Νοσοκομείο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603" y="2873235"/>
            <a:ext cx="2902971" cy="387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26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2363-5535-4168-8255-47C0EAC3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935" y="109538"/>
            <a:ext cx="6256160" cy="9064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Εισαγωγή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73466-52E6-4399-9E6E-A82D6954A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4" y="1510886"/>
            <a:ext cx="5273336" cy="4781965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Μαιευτική αιμορραγία-[</a:t>
            </a:r>
            <a:r>
              <a:rPr lang="en-GB" dirty="0"/>
              <a:t>Postpartum </a:t>
            </a:r>
            <a:r>
              <a:rPr lang="en-GB" dirty="0" err="1"/>
              <a:t>hemorrhage</a:t>
            </a:r>
            <a:r>
              <a:rPr lang="en-GB" dirty="0"/>
              <a:t> (PPH)</a:t>
            </a:r>
            <a:r>
              <a:rPr lang="el-GR" dirty="0"/>
              <a:t>]</a:t>
            </a:r>
            <a:r>
              <a:rPr lang="en-GB" dirty="0"/>
              <a:t>: </a:t>
            </a:r>
            <a:r>
              <a:rPr lang="el-GR" dirty="0"/>
              <a:t>πρωτεύουσα αιτία μητρικής θνησιμότητας και </a:t>
            </a:r>
            <a:r>
              <a:rPr lang="el-GR" dirty="0">
                <a:solidFill>
                  <a:srgbClr val="0070C0"/>
                </a:solidFill>
              </a:rPr>
              <a:t>προβλέψιμης </a:t>
            </a:r>
            <a:r>
              <a:rPr lang="el-GR" dirty="0"/>
              <a:t>μητρικής νοσηρότητας</a:t>
            </a:r>
            <a:endParaRPr lang="en-GB" dirty="0"/>
          </a:p>
          <a:p>
            <a:pPr lvl="1"/>
            <a:r>
              <a:rPr lang="el-GR" dirty="0">
                <a:solidFill>
                  <a:srgbClr val="C00000"/>
                </a:solidFill>
              </a:rPr>
              <a:t>συμβολή στο 10% των μαιευτικών θανάτων</a:t>
            </a:r>
            <a:endParaRPr lang="en-GB" dirty="0">
              <a:solidFill>
                <a:srgbClr val="C00000"/>
              </a:solidFill>
            </a:endParaRPr>
          </a:p>
          <a:p>
            <a:pPr lvl="1"/>
            <a:endParaRPr lang="en-GB" dirty="0"/>
          </a:p>
          <a:p>
            <a:r>
              <a:rPr lang="el-GR" dirty="0" err="1"/>
              <a:t>Επικαιροποιημένος</a:t>
            </a:r>
            <a:r>
              <a:rPr lang="el-GR" dirty="0"/>
              <a:t> ορισμός </a:t>
            </a:r>
            <a:r>
              <a:rPr lang="en-GB" dirty="0"/>
              <a:t>PPH </a:t>
            </a:r>
            <a:r>
              <a:rPr lang="el-GR" dirty="0"/>
              <a:t>(</a:t>
            </a:r>
            <a:r>
              <a:rPr lang="en-GB" dirty="0"/>
              <a:t>2014 </a:t>
            </a:r>
            <a:r>
              <a:rPr lang="el-GR" dirty="0"/>
              <a:t>από</a:t>
            </a:r>
            <a:r>
              <a:rPr lang="en-GB" dirty="0"/>
              <a:t> ACOG</a:t>
            </a:r>
            <a:r>
              <a:rPr lang="el-GR" dirty="0"/>
              <a:t>)</a:t>
            </a:r>
            <a:r>
              <a:rPr lang="en-US" dirty="0"/>
              <a:t>:</a:t>
            </a:r>
            <a:endParaRPr lang="en-GB" dirty="0"/>
          </a:p>
          <a:p>
            <a:pPr lvl="1"/>
            <a:r>
              <a:rPr lang="el-GR" dirty="0"/>
              <a:t>Αθροιστική απώλεια αίματος</a:t>
            </a:r>
            <a:r>
              <a:rPr lang="en-US" dirty="0"/>
              <a:t>&gt; 1000 mL </a:t>
            </a:r>
          </a:p>
          <a:p>
            <a:pPr lvl="1"/>
            <a:r>
              <a:rPr lang="el-GR" dirty="0"/>
              <a:t>Ή απώλεια αίματος συνοδευόμενη από συμπτώματα και σημεία </a:t>
            </a:r>
            <a:r>
              <a:rPr lang="el-GR" dirty="0" err="1"/>
              <a:t>υποογκαιμίας</a:t>
            </a:r>
            <a:r>
              <a:rPr lang="el-GR" dirty="0"/>
              <a:t> εντός 24 ωρών μετά από τοκετό ή ΚΤ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33308"/>
            <a:ext cx="5424987" cy="147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002" y="3929491"/>
            <a:ext cx="5279985" cy="206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7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Τα δεδομένα</a:t>
            </a:r>
            <a:r>
              <a:rPr lang="en-GB" b="1" dirty="0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Πρωτογενής</a:t>
            </a:r>
            <a:r>
              <a:rPr lang="en-GB" dirty="0"/>
              <a:t> PPH</a:t>
            </a:r>
            <a:r>
              <a:rPr lang="en-US" dirty="0"/>
              <a:t>:</a:t>
            </a:r>
            <a:r>
              <a:rPr lang="en-GB" dirty="0"/>
              <a:t> </a:t>
            </a:r>
            <a:r>
              <a:rPr lang="el-GR" dirty="0" err="1"/>
              <a:t>επιπλέκει</a:t>
            </a:r>
            <a:r>
              <a:rPr lang="el-GR" dirty="0"/>
              <a:t> το 4-6% όλων των τοκετών</a:t>
            </a:r>
            <a:endParaRPr lang="en-GB" dirty="0"/>
          </a:p>
          <a:p>
            <a:endParaRPr lang="en-GB" dirty="0"/>
          </a:p>
          <a:p>
            <a:r>
              <a:rPr lang="el-GR" dirty="0"/>
              <a:t>Χωρίς άμεση ταυτοποίηση και αντιμετώπιση</a:t>
            </a:r>
            <a:r>
              <a:rPr lang="en-GB" dirty="0"/>
              <a:t>, </a:t>
            </a:r>
            <a:r>
              <a:rPr lang="el-GR" dirty="0"/>
              <a:t>η σχετιζόμενη με την αιμορραγία νοσηρότητα μπορεί να καταλήξει σε θάνατο…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95" y="2420039"/>
            <a:ext cx="4506384" cy="122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299" y="4380101"/>
            <a:ext cx="4838700" cy="182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9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7981" y="1027203"/>
            <a:ext cx="2891491" cy="507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6291" y="1525207"/>
            <a:ext cx="5661049" cy="441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968" y="0"/>
            <a:ext cx="7133754" cy="952500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Πρόκληση η αναγνώριση</a:t>
            </a:r>
            <a:r>
              <a:rPr lang="en-GB" b="1" dirty="0">
                <a:solidFill>
                  <a:srgbClr val="C00000"/>
                </a:solidFill>
              </a:rPr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5715000" cy="5447337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Εκτιμώμενη απώλεια αίματος (</a:t>
            </a:r>
            <a:r>
              <a:rPr lang="en-GB" dirty="0"/>
              <a:t>EBL</a:t>
            </a:r>
            <a:r>
              <a:rPr lang="el-GR" dirty="0"/>
              <a:t>)</a:t>
            </a:r>
            <a:r>
              <a:rPr lang="en-GB" dirty="0"/>
              <a:t> </a:t>
            </a:r>
            <a:r>
              <a:rPr lang="el-GR" dirty="0"/>
              <a:t>λανθασμένη/υποεκτιμώμενη σε μαιευτικά περιστατικά</a:t>
            </a:r>
            <a:endParaRPr lang="en-GB" dirty="0"/>
          </a:p>
          <a:p>
            <a:pPr lvl="1"/>
            <a:r>
              <a:rPr lang="el-GR" dirty="0"/>
              <a:t>Κάλυψη της κλινικής εικόνας της </a:t>
            </a:r>
            <a:r>
              <a:rPr lang="el-GR" dirty="0" err="1"/>
              <a:t>υποογκαιμίας</a:t>
            </a:r>
            <a:r>
              <a:rPr lang="el-GR" dirty="0"/>
              <a:t> λόγω των φυσιολογικών μεταβολών της εγκυμοσύνης</a:t>
            </a:r>
            <a:endParaRPr lang="en-GB" dirty="0"/>
          </a:p>
          <a:p>
            <a:pPr lvl="1"/>
            <a:r>
              <a:rPr lang="el-GR" dirty="0"/>
              <a:t>Οι περισσότερες επίτοκες νέες και </a:t>
            </a:r>
            <a:r>
              <a:rPr lang="el-GR" dirty="0" err="1"/>
              <a:t>τελειόμηνες</a:t>
            </a:r>
            <a:r>
              <a:rPr lang="en-US" dirty="0"/>
              <a:t>: </a:t>
            </a:r>
            <a:r>
              <a:rPr lang="el-GR" dirty="0"/>
              <a:t>αρχική ικανότητα αντιρρόπησης λόγω αύξησης του όγκου αίματος</a:t>
            </a:r>
            <a:endParaRPr lang="en-GB" dirty="0"/>
          </a:p>
          <a:p>
            <a:pPr lvl="1"/>
            <a:r>
              <a:rPr lang="el-GR" dirty="0"/>
              <a:t>Απώλεια αίματος «μέσα» στο αμνιακό </a:t>
            </a:r>
            <a:r>
              <a:rPr lang="el-GR" dirty="0" err="1"/>
              <a:t>υγρό</a:t>
            </a:r>
            <a:r>
              <a:rPr lang="el-GR" dirty="0" err="1">
                <a:sym typeface="Symbol" panose="05050102010706020507" pitchFamily="18" charset="2"/>
              </a:rPr>
              <a:t>υποεκτίμηση</a:t>
            </a:r>
            <a:endParaRPr lang="en-GB" dirty="0"/>
          </a:p>
          <a:p>
            <a:pPr lvl="1"/>
            <a:r>
              <a:rPr lang="el-GR" dirty="0"/>
              <a:t>Απώλεια αίματος αρχικά εσωτερική ή «κρυμμένη» στις γάζες</a:t>
            </a:r>
            <a:endParaRPr lang="en-GB" dirty="0"/>
          </a:p>
          <a:p>
            <a:pPr lvl="2"/>
            <a:endParaRPr lang="en-GB" dirty="0"/>
          </a:p>
          <a:p>
            <a:r>
              <a:rPr lang="el-GR" dirty="0"/>
              <a:t>Σημεία αρχίζουν να γίνονται εμφανή επί μεγάλη πτώσης του </a:t>
            </a:r>
            <a:r>
              <a:rPr lang="el-GR" dirty="0" err="1"/>
              <a:t>κυκλοφορούντος</a:t>
            </a:r>
            <a:r>
              <a:rPr lang="el-GR" dirty="0"/>
              <a:t> όγκου αίματος</a:t>
            </a:r>
            <a:endParaRPr lang="en-GB" dirty="0"/>
          </a:p>
          <a:p>
            <a:pPr marL="914377" lvl="2" indent="0">
              <a:buNone/>
            </a:pPr>
            <a:endParaRPr lang="en-GB" dirty="0"/>
          </a:p>
          <a:p>
            <a:r>
              <a:rPr lang="el-GR" dirty="0"/>
              <a:t>Απαιτείται υψηλός δείκτης υποψίας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12" y="1755013"/>
            <a:ext cx="3945977" cy="1873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5210" y="3628265"/>
            <a:ext cx="3408089" cy="1464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7192" y="5346387"/>
            <a:ext cx="4040808" cy="85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602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29574" y="140839"/>
            <a:ext cx="10515600" cy="1141862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Υποκατάστατο μέτρησης απώλειας αίματος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40279" y="1466401"/>
            <a:ext cx="5181600" cy="51312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34EA2"/>
                </a:solidFill>
              </a:rPr>
              <a:t>Shock Index (SI): </a:t>
            </a:r>
            <a:r>
              <a:rPr lang="el-GR" dirty="0"/>
              <a:t>καρδιακή συχνότητα δια τη συστολική αρτηριακή πίεση</a:t>
            </a:r>
            <a:endParaRPr lang="en-US" dirty="0"/>
          </a:p>
          <a:p>
            <a:pPr lvl="1"/>
            <a:r>
              <a:rPr lang="el-GR" dirty="0"/>
              <a:t>Ακριβής δείκτης πρόβλεψης καρδιαγγειακών μεταβολών ως συνέπεια της απώλειας αίματος</a:t>
            </a:r>
            <a:endParaRPr lang="en-US" dirty="0"/>
          </a:p>
          <a:p>
            <a:pPr lvl="1">
              <a:buNone/>
            </a:pPr>
            <a:endParaRPr lang="en-US" dirty="0"/>
          </a:p>
          <a:p>
            <a:r>
              <a:rPr lang="en-US" dirty="0"/>
              <a:t>SI&gt;0.9</a:t>
            </a:r>
          </a:p>
          <a:p>
            <a:pPr lvl="1"/>
            <a:r>
              <a:rPr lang="el-GR" dirty="0"/>
              <a:t>Μεγαλύτερη αιμορραγία</a:t>
            </a:r>
            <a:endParaRPr lang="en-US" dirty="0"/>
          </a:p>
          <a:p>
            <a:pPr lvl="1"/>
            <a:r>
              <a:rPr lang="el-GR" dirty="0"/>
              <a:t>Υψηλός δείκτης πρόβλεψης εισαγωγών σε ΜΕΘ</a:t>
            </a:r>
            <a:endParaRPr lang="en-US" dirty="0"/>
          </a:p>
          <a:p>
            <a:pPr lvl="1"/>
            <a:r>
              <a:rPr lang="el-GR" dirty="0"/>
              <a:t>Σοβαρές επιπλοκές σε επιτόκους με </a:t>
            </a:r>
            <a:r>
              <a:rPr lang="en-US" dirty="0"/>
              <a:t>PPH</a:t>
            </a:r>
            <a:endParaRPr lang="el-G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2969" y="1857333"/>
            <a:ext cx="4506384" cy="136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7653" y="4361549"/>
            <a:ext cx="4711700" cy="165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297" y="0"/>
            <a:ext cx="6264995" cy="9953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Στόχοι αντιμετώπισης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834" y="1130300"/>
            <a:ext cx="5793666" cy="5727700"/>
          </a:xfrm>
        </p:spPr>
        <p:txBody>
          <a:bodyPr>
            <a:normAutofit/>
          </a:bodyPr>
          <a:lstStyle/>
          <a:p>
            <a:pPr lvl="1"/>
            <a:r>
              <a:rPr lang="el-GR" sz="2800" dirty="0"/>
              <a:t>Επίτευξη ικανοποιητικής</a:t>
            </a:r>
            <a:r>
              <a:rPr lang="en-GB" sz="2800" dirty="0"/>
              <a:t> </a:t>
            </a:r>
            <a:r>
              <a:rPr lang="el-GR" sz="2800" dirty="0" err="1">
                <a:solidFill>
                  <a:srgbClr val="C00000"/>
                </a:solidFill>
              </a:rPr>
              <a:t>μητρο</a:t>
            </a:r>
            <a:r>
              <a:rPr lang="el-GR" sz="2800" dirty="0">
                <a:solidFill>
                  <a:srgbClr val="C00000"/>
                </a:solidFill>
              </a:rPr>
              <a:t> σύσπασης</a:t>
            </a:r>
            <a:endParaRPr lang="en-GB" sz="2800" dirty="0">
              <a:solidFill>
                <a:srgbClr val="C00000"/>
              </a:solidFill>
            </a:endParaRPr>
          </a:p>
          <a:p>
            <a:pPr lvl="2"/>
            <a:r>
              <a:rPr lang="el-GR" sz="2800" dirty="0"/>
              <a:t>Χορήγηση </a:t>
            </a:r>
            <a:r>
              <a:rPr lang="el-GR" sz="2800" dirty="0" err="1"/>
              <a:t>μητροσυσπαστικών</a:t>
            </a:r>
            <a:r>
              <a:rPr lang="el-GR" sz="2800" dirty="0"/>
              <a:t> παραγόντων</a:t>
            </a:r>
            <a:endParaRPr lang="en-GB" sz="2800" dirty="0"/>
          </a:p>
          <a:p>
            <a:pPr lvl="2"/>
            <a:endParaRPr lang="en-GB" sz="2800" dirty="0"/>
          </a:p>
          <a:p>
            <a:pPr lvl="1"/>
            <a:r>
              <a:rPr lang="el-GR" sz="2800" dirty="0"/>
              <a:t>Διατήρηση </a:t>
            </a:r>
            <a:r>
              <a:rPr lang="el-GR" sz="2800" dirty="0">
                <a:solidFill>
                  <a:srgbClr val="C00000"/>
                </a:solidFill>
              </a:rPr>
              <a:t>μητρικής καρδιαγγειακής σταθερότητας</a:t>
            </a:r>
            <a:endParaRPr lang="en-GB" sz="2800" dirty="0">
              <a:solidFill>
                <a:srgbClr val="C00000"/>
              </a:solidFill>
            </a:endParaRPr>
          </a:p>
          <a:p>
            <a:pPr lvl="2"/>
            <a:r>
              <a:rPr lang="el-GR" sz="2800" dirty="0"/>
              <a:t>Ενεργοποίηση πρωτοκόλλων μαζικής μετάγγισης</a:t>
            </a:r>
            <a:endParaRPr lang="en-GB" sz="2800" dirty="0"/>
          </a:p>
          <a:p>
            <a:pPr lvl="2"/>
            <a:r>
              <a:rPr lang="el-GR" sz="2800" dirty="0"/>
              <a:t>Στόχευση στις διαταραχές πηκτικότητας</a:t>
            </a:r>
            <a:endParaRPr lang="en-GB" sz="2800" dirty="0"/>
          </a:p>
          <a:p>
            <a:pPr lvl="2"/>
            <a:r>
              <a:rPr lang="el-GR" sz="2800" dirty="0"/>
              <a:t>Χειρουργικές παρεμβάσεις</a:t>
            </a:r>
            <a:endParaRPr lang="en-GB" sz="2800" dirty="0"/>
          </a:p>
          <a:p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73834"/>
            <a:ext cx="4506384" cy="211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15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888" y="365125"/>
            <a:ext cx="10440141" cy="1259489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Αναγνώριση επιτόκων υψηλού κινδύνου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620" y="1892300"/>
            <a:ext cx="6529280" cy="4724400"/>
          </a:xfrm>
        </p:spPr>
        <p:txBody>
          <a:bodyPr>
            <a:normAutofit/>
          </a:bodyPr>
          <a:lstStyle/>
          <a:p>
            <a:r>
              <a:rPr lang="el-GR" sz="3600" dirty="0"/>
              <a:t>Αιμορραγικός κίνδυνος</a:t>
            </a:r>
            <a:r>
              <a:rPr lang="en-US" sz="3600" dirty="0"/>
              <a:t>: </a:t>
            </a:r>
            <a:r>
              <a:rPr lang="el-GR" sz="3600" dirty="0"/>
              <a:t>δυναμικός</a:t>
            </a:r>
            <a:endParaRPr lang="en-GB" sz="3600" dirty="0"/>
          </a:p>
          <a:p>
            <a:pPr lvl="1"/>
            <a:r>
              <a:rPr lang="el-GR" sz="3600" dirty="0"/>
              <a:t>Οι επίτοκες πρέπει να αξιολογούνται συνεχώς </a:t>
            </a:r>
            <a:r>
              <a:rPr lang="en-GB" sz="3600" dirty="0"/>
              <a:t>(</a:t>
            </a:r>
            <a:r>
              <a:rPr lang="el-GR" sz="3600" dirty="0"/>
              <a:t>πριν τον τοκετό</a:t>
            </a:r>
            <a:r>
              <a:rPr lang="en-GB" sz="3600" dirty="0"/>
              <a:t>, </a:t>
            </a:r>
            <a:r>
              <a:rPr lang="el-GR" sz="3600" dirty="0"/>
              <a:t>κατά την εισαγωγή στην αίθουσα τοκετών</a:t>
            </a:r>
            <a:r>
              <a:rPr lang="en-GB" sz="3600" dirty="0"/>
              <a:t>, </a:t>
            </a:r>
            <a:r>
              <a:rPr lang="el-GR" sz="3600" dirty="0"/>
              <a:t>κατά τη διάρκεια του τοκετού, μετά τον τοκετό)</a:t>
            </a:r>
            <a:endParaRPr lang="en-GB" sz="3600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pic>
        <p:nvPicPr>
          <p:cNvPr id="1026" name="Picture 2" descr="C:\Users\Kassiani\Desktop\images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142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60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97DA9C-235C-4E68-846C-79BC6DBF0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15" y="149464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Κατηγοριοποίηση και κύριες αιτίες μαιευτικής αιμορραγίας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E5C6FB-8DA4-468A-ACD2-2A609F750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690688"/>
            <a:ext cx="8016536" cy="4799012"/>
          </a:xfrm>
        </p:spPr>
        <p:txBody>
          <a:bodyPr>
            <a:normAutofit fontScale="92500" lnSpcReduction="10000"/>
          </a:bodyPr>
          <a:lstStyle/>
          <a:p>
            <a:r>
              <a:rPr lang="el-GR" dirty="0">
                <a:solidFill>
                  <a:srgbClr val="C00000"/>
                </a:solidFill>
              </a:rPr>
              <a:t>Προ του τοκετού (</a:t>
            </a:r>
            <a:r>
              <a:rPr lang="en-US" dirty="0">
                <a:solidFill>
                  <a:srgbClr val="C00000"/>
                </a:solidFill>
              </a:rPr>
              <a:t>antepartum)</a:t>
            </a:r>
          </a:p>
          <a:p>
            <a:pPr lvl="1"/>
            <a:r>
              <a:rPr lang="el-GR" dirty="0"/>
              <a:t>Πρόδρομος πλακούντας (</a:t>
            </a:r>
            <a:r>
              <a:rPr lang="en-US" dirty="0"/>
              <a:t>placenta previa)</a:t>
            </a:r>
          </a:p>
          <a:p>
            <a:pPr lvl="1"/>
            <a:r>
              <a:rPr lang="el-GR" dirty="0"/>
              <a:t>Αποκόλληση πλακούντα (</a:t>
            </a:r>
            <a:r>
              <a:rPr lang="en-US" dirty="0"/>
              <a:t>Placental abruption)</a:t>
            </a:r>
          </a:p>
          <a:p>
            <a:pPr lvl="1"/>
            <a:r>
              <a:rPr lang="el-GR" dirty="0"/>
              <a:t>Ρήξη μήτρας</a:t>
            </a:r>
          </a:p>
          <a:p>
            <a:pPr lvl="1"/>
            <a:endParaRPr lang="el-GR" dirty="0"/>
          </a:p>
          <a:p>
            <a:r>
              <a:rPr lang="el-GR" dirty="0">
                <a:solidFill>
                  <a:srgbClr val="C00000"/>
                </a:solidFill>
              </a:rPr>
              <a:t>Κατά τη διάρκεια του τοκετού</a:t>
            </a:r>
          </a:p>
          <a:p>
            <a:pPr lvl="1"/>
            <a:r>
              <a:rPr lang="el-GR" dirty="0"/>
              <a:t>Τραυματικές βλάβες κατά τη διάρκεια κολπικού τοκετού</a:t>
            </a:r>
          </a:p>
          <a:p>
            <a:pPr lvl="1"/>
            <a:endParaRPr lang="el-GR" dirty="0"/>
          </a:p>
          <a:p>
            <a:r>
              <a:rPr lang="el-GR" dirty="0">
                <a:solidFill>
                  <a:srgbClr val="C00000"/>
                </a:solidFill>
              </a:rPr>
              <a:t>Μετά τον τοκετό</a:t>
            </a:r>
          </a:p>
          <a:p>
            <a:pPr lvl="1"/>
            <a:r>
              <a:rPr lang="el-GR" dirty="0"/>
              <a:t>Ατονία μήτρας</a:t>
            </a:r>
          </a:p>
          <a:p>
            <a:pPr lvl="1"/>
            <a:r>
              <a:rPr lang="el-GR" dirty="0" err="1"/>
              <a:t>Συμφυτικός</a:t>
            </a:r>
            <a:r>
              <a:rPr lang="el-GR" dirty="0"/>
              <a:t> πλακούντας</a:t>
            </a:r>
          </a:p>
          <a:p>
            <a:pPr lvl="1"/>
            <a:r>
              <a:rPr lang="el-GR" dirty="0"/>
              <a:t>Στιφρός πλακούντας                  ανώμαλη πρόσφυση πλακούντα</a:t>
            </a:r>
          </a:p>
          <a:p>
            <a:pPr lvl="1"/>
            <a:r>
              <a:rPr lang="el-GR" dirty="0"/>
              <a:t>Διεισδυτικός πλακούντας</a:t>
            </a:r>
          </a:p>
          <a:p>
            <a:pPr lvl="1"/>
            <a:endParaRPr lang="en-US" dirty="0"/>
          </a:p>
          <a:p>
            <a:pPr lvl="1"/>
            <a:endParaRPr lang="el-GR" dirty="0"/>
          </a:p>
        </p:txBody>
      </p:sp>
      <p:sp>
        <p:nvSpPr>
          <p:cNvPr id="5" name="16 - Δεξιό άγκιστρο">
            <a:extLst>
              <a:ext uri="{FF2B5EF4-FFF2-40B4-BE49-F238E27FC236}">
                <a16:creationId xmlns:a16="http://schemas.microsoft.com/office/drawing/2014/main" id="{817F260F-E86E-4532-B2FE-6A9E5E8EE3ED}"/>
              </a:ext>
            </a:extLst>
          </p:cNvPr>
          <p:cNvSpPr/>
          <p:nvPr/>
        </p:nvSpPr>
        <p:spPr>
          <a:xfrm>
            <a:off x="3900318" y="5397067"/>
            <a:ext cx="215900" cy="8001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2400"/>
          </a:p>
        </p:txBody>
      </p:sp>
      <p:pic>
        <p:nvPicPr>
          <p:cNvPr id="6" name="Picture 2" descr="C:\Users\Kassiani\Desktop\massive-obstetrical-hemorrhage-15-638.jpg">
            <a:extLst>
              <a:ext uri="{FF2B5EF4-FFF2-40B4-BE49-F238E27FC236}">
                <a16:creationId xmlns:a16="http://schemas.microsoft.com/office/drawing/2014/main" id="{E1127DEE-4A63-48ED-9319-D480800031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397" y="1970842"/>
            <a:ext cx="2760955" cy="382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51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4267" b="1" dirty="0">
                <a:solidFill>
                  <a:srgbClr val="C00000"/>
                </a:solidFill>
              </a:rPr>
              <a:t>Να θυμάστε τα τέσσερα </a:t>
            </a:r>
            <a:r>
              <a:rPr lang="en-US" sz="4267" b="1" dirty="0">
                <a:solidFill>
                  <a:srgbClr val="C00000"/>
                </a:solidFill>
              </a:rPr>
              <a:t>“T”s </a:t>
            </a:r>
            <a:r>
              <a:rPr lang="el-GR" sz="4267" b="1" dirty="0">
                <a:solidFill>
                  <a:srgbClr val="C00000"/>
                </a:solidFill>
              </a:rPr>
              <a:t>για κάθε μείζονα αιμορραγία μετά τον τοκετό</a:t>
            </a:r>
            <a:endParaRPr lang="en-GB" sz="4267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34" y="1973117"/>
            <a:ext cx="7635626" cy="451975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one (</a:t>
            </a:r>
            <a:r>
              <a:rPr lang="el-GR" dirty="0"/>
              <a:t>ατονία μήτρας</a:t>
            </a:r>
            <a:r>
              <a:rPr lang="en-US" dirty="0"/>
              <a:t>)</a:t>
            </a:r>
            <a:endParaRPr lang="el-GR" dirty="0"/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issue (</a:t>
            </a:r>
            <a:r>
              <a:rPr lang="el-GR" dirty="0"/>
              <a:t>παθολογική πρόσφυση πλακούντα, υπολείμματα πλακούντα</a:t>
            </a:r>
            <a:r>
              <a:rPr lang="en-US" dirty="0"/>
              <a:t>)</a:t>
            </a:r>
            <a:endParaRPr lang="el-GR" dirty="0"/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rauma (</a:t>
            </a:r>
            <a:r>
              <a:rPr lang="el-GR" dirty="0"/>
              <a:t>τραχηλικές, κολπικές και </a:t>
            </a:r>
            <a:r>
              <a:rPr lang="el-GR" dirty="0" err="1"/>
              <a:t>περινεικές</a:t>
            </a:r>
            <a:r>
              <a:rPr lang="el-GR" dirty="0"/>
              <a:t> κακώσεις, αιμάτωμα πυέλου, </a:t>
            </a:r>
            <a:r>
              <a:rPr lang="el-GR" dirty="0" err="1"/>
              <a:t>εκστροφή</a:t>
            </a:r>
            <a:r>
              <a:rPr lang="el-GR" dirty="0"/>
              <a:t> και ρήξη μήτρας</a:t>
            </a:r>
            <a:r>
              <a:rPr lang="en-US" dirty="0"/>
              <a:t>)</a:t>
            </a:r>
            <a:endParaRPr lang="el-GR" dirty="0"/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hrombin (</a:t>
            </a:r>
            <a:r>
              <a:rPr lang="el-GR" dirty="0"/>
              <a:t>διαταραχές μηχανισμού πήξης</a:t>
            </a:r>
            <a:r>
              <a:rPr lang="en-US" dirty="0"/>
              <a:t>)</a:t>
            </a:r>
            <a:endParaRPr lang="en-GB" dirty="0"/>
          </a:p>
        </p:txBody>
      </p:sp>
      <p:pic>
        <p:nvPicPr>
          <p:cNvPr id="4" name="Picture 6" descr="C:\Users\EFI LAPTOP\Desktop\postpartum-hemorrhage-11-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0859" y="4621936"/>
            <a:ext cx="3711120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546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142875"/>
            <a:ext cx="6565591" cy="95726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Παράγοντες κινδύνου για </a:t>
            </a:r>
            <a:r>
              <a:rPr lang="en-GB" b="1" dirty="0">
                <a:solidFill>
                  <a:srgbClr val="C00000"/>
                </a:solidFill>
              </a:rPr>
              <a:t>PPH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5377" y="1347419"/>
            <a:ext cx="5441704" cy="536770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Ιστορικό σημαντικής </a:t>
            </a:r>
            <a:r>
              <a:rPr lang="en-GB" dirty="0"/>
              <a:t>PPH</a:t>
            </a:r>
          </a:p>
          <a:p>
            <a:r>
              <a:rPr lang="el-GR" dirty="0" err="1"/>
              <a:t>Πολύδυμη</a:t>
            </a:r>
            <a:r>
              <a:rPr lang="en-GB" dirty="0"/>
              <a:t> </a:t>
            </a:r>
            <a:r>
              <a:rPr lang="el-GR" dirty="0"/>
              <a:t>κύηση </a:t>
            </a:r>
            <a:r>
              <a:rPr lang="en-GB" dirty="0"/>
              <a:t>(</a:t>
            </a:r>
            <a:r>
              <a:rPr lang="el-GR" dirty="0"/>
              <a:t>ιδίως</a:t>
            </a:r>
            <a:r>
              <a:rPr lang="en-GB" dirty="0"/>
              <a:t>&gt;2) </a:t>
            </a:r>
          </a:p>
          <a:p>
            <a:r>
              <a:rPr lang="el-GR" dirty="0">
                <a:solidFill>
                  <a:srgbClr val="FF0000"/>
                </a:solidFill>
              </a:rPr>
              <a:t>Πιθανολογούμενη ή επιβεβαιωμένη ανώμαλη πρόσφυση πλακούντα </a:t>
            </a:r>
            <a:r>
              <a:rPr lang="en-GB" dirty="0">
                <a:solidFill>
                  <a:srgbClr val="FF0000"/>
                </a:solidFill>
              </a:rPr>
              <a:t>(</a:t>
            </a:r>
            <a:r>
              <a:rPr lang="el-GR" dirty="0" err="1">
                <a:solidFill>
                  <a:srgbClr val="FF0000"/>
                </a:solidFill>
              </a:rPr>
              <a:t>συμφυτικός</a:t>
            </a:r>
            <a:r>
              <a:rPr lang="el-GR" dirty="0">
                <a:solidFill>
                  <a:srgbClr val="FF0000"/>
                </a:solidFill>
              </a:rPr>
              <a:t>, στιφρός, διεισδυτικός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r>
              <a:rPr lang="el-GR" dirty="0">
                <a:solidFill>
                  <a:srgbClr val="FF0000"/>
                </a:solidFill>
              </a:rPr>
              <a:t>Προδρομικός πλακούντας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l-GR" dirty="0"/>
              <a:t>Παχυσαρκία</a:t>
            </a:r>
            <a:r>
              <a:rPr lang="en-GB" dirty="0"/>
              <a:t> (</a:t>
            </a:r>
            <a:r>
              <a:rPr lang="el-GR" dirty="0"/>
              <a:t>ιδίως αν</a:t>
            </a:r>
            <a:r>
              <a:rPr lang="en-GB" dirty="0"/>
              <a:t> BMI&gt;40 kg/m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  <a:p>
            <a:r>
              <a:rPr lang="el-GR" dirty="0"/>
              <a:t>Προχωρημένη ηλικία επιτόκου</a:t>
            </a:r>
            <a:endParaRPr lang="en-GB" dirty="0"/>
          </a:p>
          <a:p>
            <a:r>
              <a:rPr lang="el-GR" dirty="0" err="1"/>
              <a:t>Προυπάρχουσα</a:t>
            </a:r>
            <a:r>
              <a:rPr lang="el-GR" dirty="0"/>
              <a:t> ή επίκτητη διαταραχή πηκτικότητας</a:t>
            </a:r>
            <a:endParaRPr lang="en-GB" dirty="0"/>
          </a:p>
          <a:p>
            <a:r>
              <a:rPr lang="el-GR" dirty="0"/>
              <a:t>Χορήγηση αντιπηκτικών παραγόντων προ του τοκετού</a:t>
            </a:r>
            <a:endParaRPr lang="en-GB" dirty="0"/>
          </a:p>
          <a:p>
            <a:r>
              <a:rPr lang="el-GR" dirty="0" err="1"/>
              <a:t>Θρομβοκυτοπενία</a:t>
            </a:r>
            <a:r>
              <a:rPr lang="el-GR" dirty="0"/>
              <a:t> επιτόκου </a:t>
            </a:r>
            <a:r>
              <a:rPr lang="en-GB" dirty="0"/>
              <a:t>(&lt;100,000/</a:t>
            </a:r>
            <a:r>
              <a:rPr lang="el-GR" dirty="0"/>
              <a:t>μ</a:t>
            </a:r>
            <a:r>
              <a:rPr lang="en-GB" dirty="0"/>
              <a:t>L)</a:t>
            </a:r>
          </a:p>
        </p:txBody>
      </p:sp>
      <p:pic>
        <p:nvPicPr>
          <p:cNvPr id="3074" name="Picture 2" descr="C:\Users\Kassiani\Desktop\risk-factors-clipart-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189" y="207551"/>
            <a:ext cx="2681757" cy="138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ais\Desktop\massive-obstetrical-hemorrhage-6-6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3222" y="1749758"/>
            <a:ext cx="5649238" cy="46494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19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30175"/>
            <a:ext cx="6081091" cy="9572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Παχυσαρκία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841" y="1189116"/>
            <a:ext cx="5409159" cy="5433626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global epidemic</a:t>
            </a:r>
          </a:p>
          <a:p>
            <a:pPr lvl="1"/>
            <a:r>
              <a:rPr lang="en-GB" dirty="0"/>
              <a:t>&gt;25% </a:t>
            </a:r>
            <a:r>
              <a:rPr lang="el-GR" dirty="0"/>
              <a:t>των κυήσεων</a:t>
            </a:r>
            <a:endParaRPr lang="en-GB" dirty="0"/>
          </a:p>
          <a:p>
            <a:pPr lvl="1"/>
            <a:endParaRPr lang="en-GB" dirty="0"/>
          </a:p>
          <a:p>
            <a:r>
              <a:rPr lang="el-GR" dirty="0"/>
              <a:t>Αυξημένος κίνδυνος για</a:t>
            </a:r>
            <a:r>
              <a:rPr lang="en-US" dirty="0"/>
              <a:t>:</a:t>
            </a:r>
            <a:endParaRPr lang="en-GB" dirty="0"/>
          </a:p>
          <a:p>
            <a:pPr lvl="1"/>
            <a:r>
              <a:rPr lang="el-GR" dirty="0"/>
              <a:t>Ανάγκη πρόκλησης τοκετού</a:t>
            </a:r>
            <a:endParaRPr lang="en-GB" dirty="0"/>
          </a:p>
          <a:p>
            <a:pPr lvl="1"/>
            <a:r>
              <a:rPr lang="el-GR" dirty="0"/>
              <a:t>Καισαρική τομή</a:t>
            </a:r>
            <a:endParaRPr lang="en-GB" dirty="0"/>
          </a:p>
          <a:p>
            <a:pPr lvl="1"/>
            <a:r>
              <a:rPr lang="el-GR" dirty="0"/>
              <a:t>Επιπλοκές μετά τον τοκετό</a:t>
            </a:r>
            <a:r>
              <a:rPr lang="en-US" dirty="0"/>
              <a:t> </a:t>
            </a:r>
            <a:r>
              <a:rPr lang="en-GB" dirty="0">
                <a:solidFill>
                  <a:srgbClr val="C00000"/>
                </a:solidFill>
              </a:rPr>
              <a:t>(PPH)</a:t>
            </a:r>
          </a:p>
          <a:p>
            <a:pPr lvl="1"/>
            <a:endParaRPr lang="en-GB" dirty="0">
              <a:solidFill>
                <a:srgbClr val="C00000"/>
              </a:solidFill>
            </a:endParaRPr>
          </a:p>
          <a:p>
            <a:r>
              <a:rPr lang="el-GR" dirty="0"/>
              <a:t>Υψηλότερα ποσοστά μαιευτικών θανάτων</a:t>
            </a:r>
            <a:endParaRPr lang="en-GB" dirty="0"/>
          </a:p>
          <a:p>
            <a:endParaRPr lang="en-GB" dirty="0"/>
          </a:p>
          <a:p>
            <a:r>
              <a:rPr lang="el-GR" dirty="0"/>
              <a:t>Υψηλή σύσταση από </a:t>
            </a:r>
            <a:r>
              <a:rPr lang="en-GB" dirty="0"/>
              <a:t>ACOG </a:t>
            </a:r>
            <a:r>
              <a:rPr lang="el-GR" dirty="0"/>
              <a:t>για εμπλοκή του αναισθησιολόγου προ του τοκετού</a:t>
            </a:r>
            <a:endParaRPr lang="en-GB" dirty="0"/>
          </a:p>
          <a:p>
            <a:pPr lvl="1"/>
            <a:r>
              <a:rPr lang="el-GR" dirty="0"/>
              <a:t>Ανάγκη για ενδοφλέβια πρόσβαση</a:t>
            </a:r>
            <a:endParaRPr lang="en-GB" dirty="0"/>
          </a:p>
          <a:p>
            <a:pPr lvl="1"/>
            <a:r>
              <a:rPr lang="el-GR" dirty="0"/>
              <a:t>Ανάγκη για επεμβατικό </a:t>
            </a:r>
            <a:r>
              <a:rPr lang="en-US" dirty="0"/>
              <a:t>monitoring</a:t>
            </a:r>
            <a:endParaRPr lang="en-GB" dirty="0"/>
          </a:p>
          <a:p>
            <a:pPr lvl="1"/>
            <a:r>
              <a:rPr lang="en-GB" dirty="0"/>
              <a:t>A</a:t>
            </a:r>
            <a:r>
              <a:rPr lang="el-GR" dirty="0" err="1"/>
              <a:t>ναισθησιολογικές</a:t>
            </a:r>
            <a:r>
              <a:rPr lang="el-GR" dirty="0"/>
              <a:t> παρεμβάσεις (</a:t>
            </a:r>
            <a:r>
              <a:rPr lang="el-GR" dirty="0" err="1"/>
              <a:t>περιοχικές</a:t>
            </a:r>
            <a:r>
              <a:rPr lang="el-GR" dirty="0"/>
              <a:t> τεχνικές) για τη διενέργεια τοκετού ή καισαρικής δύσκολες</a:t>
            </a:r>
          </a:p>
          <a:p>
            <a:pPr lvl="1"/>
            <a:r>
              <a:rPr lang="el-GR" dirty="0">
                <a:solidFill>
                  <a:srgbClr val="C00000"/>
                </a:solidFill>
              </a:rPr>
              <a:t>εκτίμηση αιμορραγικού κινδύνου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995" y="3015751"/>
            <a:ext cx="4506384" cy="114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995" y="4616451"/>
            <a:ext cx="4826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Kassiani\Desktop\downloa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410" y="240800"/>
            <a:ext cx="1628981" cy="27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06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134937"/>
            <a:ext cx="8996984" cy="1071563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Προχωρημένη ηλικία επιτόκου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641" y="1335188"/>
            <a:ext cx="4218799" cy="5116412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Εγκυμοσύνη σε γυναίκα &gt; 35 ετών</a:t>
            </a:r>
            <a:endParaRPr lang="en-GB" dirty="0"/>
          </a:p>
          <a:p>
            <a:pPr lvl="1"/>
            <a:r>
              <a:rPr lang="el-GR" dirty="0"/>
              <a:t>Ιδιαίτερα συχνή</a:t>
            </a:r>
            <a:endParaRPr lang="en-GB" dirty="0"/>
          </a:p>
          <a:p>
            <a:pPr lvl="2"/>
            <a:r>
              <a:rPr lang="el-GR" dirty="0"/>
              <a:t>Καθυστέρηση της εγκυμοσύνης από τις ίδιες τις γυναίκες</a:t>
            </a:r>
            <a:endParaRPr lang="en-GB" dirty="0"/>
          </a:p>
          <a:p>
            <a:pPr lvl="2"/>
            <a:r>
              <a:rPr lang="el-GR" dirty="0"/>
              <a:t>Ευρεία χρήση τεχνικών υποβοήθησης της εγκυμοσύνης</a:t>
            </a:r>
            <a:endParaRPr lang="en-GB" dirty="0"/>
          </a:p>
          <a:p>
            <a:pPr lvl="2"/>
            <a:endParaRPr lang="en-GB" dirty="0"/>
          </a:p>
          <a:p>
            <a:r>
              <a:rPr lang="el-GR" dirty="0"/>
              <a:t>Ο αιμορραγικός κίνδυνος αυξάνει με την αύξηση της ηλικίας της επιτόκου</a:t>
            </a:r>
            <a:endParaRPr lang="en-GB" dirty="0"/>
          </a:p>
          <a:p>
            <a:pPr lvl="1"/>
            <a:r>
              <a:rPr lang="en-GB" dirty="0"/>
              <a:t>4.8% </a:t>
            </a:r>
            <a:r>
              <a:rPr lang="el-GR" dirty="0"/>
              <a:t>των επιτόκων </a:t>
            </a:r>
            <a:r>
              <a:rPr lang="en-GB" dirty="0"/>
              <a:t>&gt;45 years </a:t>
            </a:r>
            <a:r>
              <a:rPr lang="el-GR" dirty="0"/>
              <a:t>σε κίνδυνο για </a:t>
            </a:r>
            <a:r>
              <a:rPr lang="en-US" dirty="0"/>
              <a:t>PPH</a:t>
            </a:r>
            <a:endParaRPr lang="en-GB" dirty="0"/>
          </a:p>
          <a:p>
            <a:pPr marL="457189" lvl="1" indent="0">
              <a:buNone/>
            </a:pPr>
            <a:r>
              <a:rPr lang="en-GB" dirty="0"/>
              <a:t> </a:t>
            </a:r>
            <a:r>
              <a:rPr lang="en-GB" sz="2000" i="1" dirty="0">
                <a:solidFill>
                  <a:srgbClr val="C00000"/>
                </a:solidFill>
              </a:rPr>
              <a:t>(Am J </a:t>
            </a:r>
            <a:r>
              <a:rPr lang="en-GB" sz="2000" i="1" dirty="0" err="1">
                <a:solidFill>
                  <a:srgbClr val="C00000"/>
                </a:solidFill>
              </a:rPr>
              <a:t>Obstet</a:t>
            </a:r>
            <a:r>
              <a:rPr lang="en-GB" sz="2000" i="1" dirty="0">
                <a:solidFill>
                  <a:srgbClr val="C00000"/>
                </a:solidFill>
              </a:rPr>
              <a:t> </a:t>
            </a:r>
            <a:r>
              <a:rPr lang="en-GB" sz="2000" i="1" dirty="0" err="1">
                <a:solidFill>
                  <a:srgbClr val="C00000"/>
                </a:solidFill>
              </a:rPr>
              <a:t>Gynecol</a:t>
            </a:r>
            <a:r>
              <a:rPr lang="en-GB" sz="2000" i="1" dirty="0">
                <a:solidFill>
                  <a:srgbClr val="C00000"/>
                </a:solidFill>
              </a:rPr>
              <a:t> 2018)</a:t>
            </a:r>
          </a:p>
          <a:p>
            <a:pPr lvl="1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788" y="2317071"/>
            <a:ext cx="6054571" cy="19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4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solidFill>
                  <a:srgbClr val="C00000"/>
                </a:solidFill>
              </a:rPr>
              <a:t>Καταστάσεις που αυξάνουν τη νοσηρότητα ακόμα και μετά από μικρού βαθμού</a:t>
            </a:r>
            <a:r>
              <a:rPr lang="en-GB" sz="3200" b="1" dirty="0">
                <a:solidFill>
                  <a:srgbClr val="C00000"/>
                </a:solidFill>
              </a:rPr>
              <a:t> PPH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55800"/>
            <a:ext cx="9740900" cy="4778375"/>
          </a:xfrm>
        </p:spPr>
        <p:txBody>
          <a:bodyPr>
            <a:normAutofit/>
          </a:bodyPr>
          <a:lstStyle/>
          <a:p>
            <a:r>
              <a:rPr lang="el-GR" dirty="0"/>
              <a:t>Δομική καρδιακή νόσος</a:t>
            </a:r>
          </a:p>
          <a:p>
            <a:endParaRPr lang="en-GB" dirty="0"/>
          </a:p>
          <a:p>
            <a:r>
              <a:rPr lang="el-GR" dirty="0"/>
              <a:t>Πνευμονική υπέρταση</a:t>
            </a:r>
          </a:p>
          <a:p>
            <a:endParaRPr lang="en-GB" dirty="0"/>
          </a:p>
          <a:p>
            <a:r>
              <a:rPr lang="el-GR" dirty="0"/>
              <a:t>Άρνηση μετάγγισης παραγόντων αίματος</a:t>
            </a:r>
          </a:p>
          <a:p>
            <a:endParaRPr lang="en-GB" dirty="0"/>
          </a:p>
          <a:p>
            <a:r>
              <a:rPr lang="el-GR" dirty="0"/>
              <a:t>Επίτοκες με σοβαρού βαθμού αναιμία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49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889" y="-12700"/>
            <a:ext cx="6264995" cy="7667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Αναιμία επιτόκου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711200"/>
            <a:ext cx="5829300" cy="6146800"/>
          </a:xfrm>
        </p:spPr>
        <p:txBody>
          <a:bodyPr>
            <a:noAutofit/>
          </a:bodyPr>
          <a:lstStyle/>
          <a:p>
            <a:r>
              <a:rPr lang="el-GR" sz="1867" dirty="0"/>
              <a:t>Σιδηροπενική αναιμία</a:t>
            </a:r>
            <a:endParaRPr lang="en-GB" sz="1867" dirty="0"/>
          </a:p>
          <a:p>
            <a:pPr lvl="1"/>
            <a:r>
              <a:rPr lang="el-GR" sz="1600" dirty="0"/>
              <a:t>Παρούσα σε &gt;20% των γυναικών των ανεπτυγμένων χωρών</a:t>
            </a:r>
            <a:endParaRPr lang="en-GB" sz="1600" dirty="0"/>
          </a:p>
          <a:p>
            <a:pPr lvl="1"/>
            <a:endParaRPr lang="en-GB" sz="1867" dirty="0"/>
          </a:p>
          <a:p>
            <a:r>
              <a:rPr lang="en-GB" sz="1867" dirty="0"/>
              <a:t>Screening-</a:t>
            </a:r>
            <a:r>
              <a:rPr lang="el-GR" sz="1867" dirty="0"/>
              <a:t>ανάγκη υποκατάστασης</a:t>
            </a:r>
            <a:endParaRPr lang="en-GB" sz="1867" dirty="0"/>
          </a:p>
          <a:p>
            <a:endParaRPr lang="en-GB" sz="1867" dirty="0"/>
          </a:p>
          <a:p>
            <a:r>
              <a:rPr lang="en-GB" sz="1867" dirty="0"/>
              <a:t>Per </a:t>
            </a:r>
            <a:r>
              <a:rPr lang="en-GB" sz="1867" dirty="0" err="1"/>
              <a:t>os</a:t>
            </a:r>
            <a:r>
              <a:rPr lang="en-GB" sz="1867" dirty="0"/>
              <a:t> </a:t>
            </a:r>
            <a:r>
              <a:rPr lang="el-GR" sz="1867" dirty="0"/>
              <a:t>χορήγηση σιδήρου</a:t>
            </a:r>
            <a:r>
              <a:rPr lang="en-GB" sz="1867" dirty="0"/>
              <a:t>: </a:t>
            </a:r>
            <a:r>
              <a:rPr lang="el-GR" sz="1867" dirty="0"/>
              <a:t>ο ευκολότερος και πιο οικονομικός τρόπος υποκατάστασης</a:t>
            </a:r>
            <a:endParaRPr lang="en-GB" sz="1867" dirty="0"/>
          </a:p>
          <a:p>
            <a:pPr lvl="1"/>
            <a:r>
              <a:rPr lang="el-GR" sz="1600" dirty="0"/>
              <a:t>προβλήματα</a:t>
            </a:r>
            <a:endParaRPr lang="en-GB" sz="1600" dirty="0"/>
          </a:p>
          <a:p>
            <a:pPr lvl="2"/>
            <a:r>
              <a:rPr lang="el-GR" sz="1600" dirty="0"/>
              <a:t>Αποτυχία ανταπόκρισης</a:t>
            </a:r>
            <a:endParaRPr lang="en-GB" sz="1600" dirty="0"/>
          </a:p>
          <a:p>
            <a:pPr lvl="2"/>
            <a:r>
              <a:rPr lang="el-GR" sz="1600" dirty="0"/>
              <a:t>Δυσανεξία στις ανεπιθύμητες ενέργειες</a:t>
            </a:r>
            <a:endParaRPr lang="en-GB" sz="1600" dirty="0"/>
          </a:p>
          <a:p>
            <a:pPr lvl="2"/>
            <a:r>
              <a:rPr lang="el-GR" sz="1600" dirty="0"/>
              <a:t>Καθυστερημένη προσέλευση επιτόκων</a:t>
            </a:r>
            <a:r>
              <a:rPr lang="en-GB" sz="1600" dirty="0"/>
              <a:t>-</a:t>
            </a:r>
            <a:r>
              <a:rPr lang="el-GR" sz="1600" dirty="0"/>
              <a:t>ανεπαρκής χρόνος για από του στόματος υποκατάσταση</a:t>
            </a:r>
          </a:p>
          <a:p>
            <a:r>
              <a:rPr lang="en-GB" sz="1800" dirty="0"/>
              <a:t>IV </a:t>
            </a:r>
            <a:r>
              <a:rPr lang="el-GR" sz="1800" dirty="0"/>
              <a:t>χορήγηση σιδήρου</a:t>
            </a:r>
            <a:endParaRPr lang="en-GB" sz="1800" dirty="0"/>
          </a:p>
          <a:p>
            <a:pPr lvl="1"/>
            <a:r>
              <a:rPr lang="el-GR" sz="1600" dirty="0"/>
              <a:t>Ταχεία και αποτελεσματική αύξηση των επιπέδων αιμοσφαιρίνης</a:t>
            </a:r>
            <a:endParaRPr lang="en-GB" sz="1600" dirty="0"/>
          </a:p>
          <a:p>
            <a:pPr lvl="1"/>
            <a:r>
              <a:rPr lang="el-GR" sz="1600" dirty="0"/>
              <a:t>Αναπλήρωση των αποθηκών σιδήρου</a:t>
            </a:r>
            <a:endParaRPr lang="en-GB" sz="1600" dirty="0"/>
          </a:p>
          <a:p>
            <a:pPr lvl="1"/>
            <a:r>
              <a:rPr lang="en-GB" sz="1600" dirty="0"/>
              <a:t>New formulations</a:t>
            </a:r>
          </a:p>
          <a:p>
            <a:pPr lvl="2"/>
            <a:r>
              <a:rPr lang="el-GR" sz="1600" dirty="0"/>
              <a:t>Καλύτερη ανοχή</a:t>
            </a:r>
            <a:endParaRPr lang="en-GB" sz="1600" dirty="0"/>
          </a:p>
          <a:p>
            <a:pPr lvl="2"/>
            <a:r>
              <a:rPr lang="el-GR" sz="1600" dirty="0"/>
              <a:t>Αποτελεσματικά ως </a:t>
            </a:r>
            <a:r>
              <a:rPr lang="el-GR" sz="1600" dirty="0" err="1"/>
              <a:t>μονοθεραπεία</a:t>
            </a:r>
            <a:endParaRPr lang="en-GB" sz="1600" dirty="0"/>
          </a:p>
          <a:p>
            <a:pPr lvl="1"/>
            <a:endParaRPr lang="en-GB" sz="1867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99" y="2091647"/>
            <a:ext cx="4254500" cy="141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316" y="4243125"/>
            <a:ext cx="4226984" cy="180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C:\Users\Kassiani\Desktop\imgbin-iron-deficiency-anemia-hemoglobin-therapy-thalassemia-japanese-judo-champions-y7EUvM7E7m4ySGmuwCGwbDdg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12" y="400020"/>
            <a:ext cx="1546999" cy="14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05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280" y="94684"/>
            <a:ext cx="7329071" cy="855663"/>
          </a:xfrm>
        </p:spPr>
        <p:txBody>
          <a:bodyPr>
            <a:normAutofit fontScale="90000"/>
          </a:bodyPr>
          <a:lstStyle/>
          <a:p>
            <a:pPr algn="ctr"/>
            <a:r>
              <a:rPr lang="el-GR" sz="4267" b="1" dirty="0">
                <a:solidFill>
                  <a:srgbClr val="C00000"/>
                </a:solidFill>
              </a:rPr>
              <a:t>Ανώμαλη πρόσφυση πλακούντα </a:t>
            </a:r>
            <a:r>
              <a:rPr lang="en-GB" sz="4267" b="1" dirty="0">
                <a:solidFill>
                  <a:srgbClr val="C00000"/>
                </a:solidFill>
              </a:rPr>
              <a:t>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383" y="1052969"/>
            <a:ext cx="5131417" cy="5740400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Αύξηση στην επίπτωση της ανώμαλης πρόσφυσης πλακούντα</a:t>
            </a:r>
            <a:endParaRPr lang="en-GB" dirty="0"/>
          </a:p>
          <a:p>
            <a:pPr lvl="1"/>
            <a:r>
              <a:rPr lang="el-GR" dirty="0"/>
              <a:t>Καλύτερη προγεννητική διάγνωση</a:t>
            </a:r>
            <a:r>
              <a:rPr lang="en-GB" dirty="0"/>
              <a:t>?</a:t>
            </a:r>
          </a:p>
          <a:p>
            <a:pPr lvl="1"/>
            <a:r>
              <a:rPr lang="el-GR" dirty="0"/>
              <a:t>Αυθεντική αύξηση</a:t>
            </a:r>
            <a:r>
              <a:rPr lang="en-GB" dirty="0"/>
              <a:t>?</a:t>
            </a:r>
          </a:p>
          <a:p>
            <a:r>
              <a:rPr lang="el-GR" dirty="0"/>
              <a:t>Ανώμαλη πρόσφυση του πλακούντα στο μυομήτριο</a:t>
            </a:r>
            <a:endParaRPr lang="en-GB" dirty="0"/>
          </a:p>
          <a:p>
            <a:r>
              <a:rPr lang="el-GR" dirty="0"/>
              <a:t>Παράγοντες κινδύνου</a:t>
            </a:r>
            <a:endParaRPr lang="en-GB" dirty="0"/>
          </a:p>
          <a:p>
            <a:pPr lvl="1"/>
            <a:r>
              <a:rPr lang="el-GR" dirty="0" err="1"/>
              <a:t>Προηγηθείσα</a:t>
            </a:r>
            <a:r>
              <a:rPr lang="el-GR" dirty="0"/>
              <a:t> καισαρική τομή</a:t>
            </a:r>
            <a:endParaRPr lang="en-GB" dirty="0"/>
          </a:p>
          <a:p>
            <a:pPr lvl="1"/>
            <a:r>
              <a:rPr lang="el-GR" dirty="0"/>
              <a:t>Προχωρημένη ηλικία μητέρας</a:t>
            </a:r>
            <a:endParaRPr lang="en-GB" dirty="0"/>
          </a:p>
          <a:p>
            <a:pPr lvl="1"/>
            <a:r>
              <a:rPr lang="el-GR" dirty="0"/>
              <a:t>κάπνισμα</a:t>
            </a:r>
            <a:endParaRPr lang="en-GB" dirty="0"/>
          </a:p>
          <a:p>
            <a:pPr lvl="1"/>
            <a:r>
              <a:rPr lang="el-GR" dirty="0"/>
              <a:t>Όχι παράγοντες κινδύνου σε </a:t>
            </a:r>
            <a:r>
              <a:rPr lang="en-GB" dirty="0"/>
              <a:t>1/5 </a:t>
            </a:r>
            <a:r>
              <a:rPr lang="el-GR" dirty="0"/>
              <a:t>των περιπτώσεων</a:t>
            </a:r>
            <a:endParaRPr lang="en-GB" dirty="0"/>
          </a:p>
          <a:p>
            <a:r>
              <a:rPr lang="el-GR" dirty="0"/>
              <a:t>Τρεις κατηγορίες</a:t>
            </a:r>
            <a:endParaRPr lang="en-GB" dirty="0"/>
          </a:p>
          <a:p>
            <a:pPr lvl="1"/>
            <a:r>
              <a:rPr lang="el-GR" dirty="0" err="1">
                <a:solidFill>
                  <a:srgbClr val="034EA2"/>
                </a:solidFill>
              </a:rPr>
              <a:t>Συμφυτικός</a:t>
            </a:r>
            <a:r>
              <a:rPr lang="el-GR" dirty="0">
                <a:solidFill>
                  <a:srgbClr val="034EA2"/>
                </a:solidFill>
              </a:rPr>
              <a:t> πλακούντας (</a:t>
            </a:r>
            <a:r>
              <a:rPr lang="en-US" dirty="0">
                <a:solidFill>
                  <a:srgbClr val="034EA2"/>
                </a:solidFill>
              </a:rPr>
              <a:t>p</a:t>
            </a:r>
            <a:r>
              <a:rPr lang="en-GB" dirty="0" err="1">
                <a:solidFill>
                  <a:srgbClr val="034EA2"/>
                </a:solidFill>
              </a:rPr>
              <a:t>lacenta</a:t>
            </a:r>
            <a:r>
              <a:rPr lang="en-GB" dirty="0">
                <a:solidFill>
                  <a:srgbClr val="034EA2"/>
                </a:solidFill>
              </a:rPr>
              <a:t> </a:t>
            </a:r>
            <a:r>
              <a:rPr lang="en-GB" dirty="0" err="1">
                <a:solidFill>
                  <a:srgbClr val="034EA2"/>
                </a:solidFill>
              </a:rPr>
              <a:t>accreta</a:t>
            </a:r>
            <a:r>
              <a:rPr lang="el-GR" dirty="0">
                <a:solidFill>
                  <a:srgbClr val="034EA2"/>
                </a:solidFill>
              </a:rPr>
              <a:t>)</a:t>
            </a:r>
            <a:endParaRPr lang="en-GB" dirty="0">
              <a:solidFill>
                <a:srgbClr val="034EA2"/>
              </a:solidFill>
            </a:endParaRPr>
          </a:p>
          <a:p>
            <a:pPr lvl="2"/>
            <a:r>
              <a:rPr lang="el-GR" dirty="0"/>
              <a:t>διήθηση του </a:t>
            </a:r>
            <a:r>
              <a:rPr lang="el-GR" dirty="0" err="1"/>
              <a:t>ενδομητρίου</a:t>
            </a:r>
            <a:r>
              <a:rPr lang="el-GR" dirty="0"/>
              <a:t> και απλή προσκόλληση στο μυομήτριο</a:t>
            </a:r>
            <a:endParaRPr lang="en-US" dirty="0"/>
          </a:p>
          <a:p>
            <a:pPr lvl="1"/>
            <a:r>
              <a:rPr lang="el-GR" dirty="0">
                <a:solidFill>
                  <a:srgbClr val="034EA2"/>
                </a:solidFill>
              </a:rPr>
              <a:t>Στιφρός πλακούντας (</a:t>
            </a:r>
            <a:r>
              <a:rPr lang="en-US" dirty="0">
                <a:solidFill>
                  <a:srgbClr val="034EA2"/>
                </a:solidFill>
              </a:rPr>
              <a:t>p</a:t>
            </a:r>
            <a:r>
              <a:rPr lang="en-GB" dirty="0" err="1">
                <a:solidFill>
                  <a:srgbClr val="034EA2"/>
                </a:solidFill>
              </a:rPr>
              <a:t>lacenta</a:t>
            </a:r>
            <a:r>
              <a:rPr lang="en-GB" dirty="0">
                <a:solidFill>
                  <a:srgbClr val="034EA2"/>
                </a:solidFill>
              </a:rPr>
              <a:t> increta)</a:t>
            </a:r>
          </a:p>
          <a:p>
            <a:pPr lvl="2"/>
            <a:r>
              <a:rPr lang="el-GR" dirty="0"/>
              <a:t>μικρού βαθμού διήθηση του μυομητρίου</a:t>
            </a:r>
            <a:endParaRPr lang="en-US" dirty="0"/>
          </a:p>
          <a:p>
            <a:pPr lvl="1"/>
            <a:r>
              <a:rPr lang="el-GR" dirty="0">
                <a:solidFill>
                  <a:srgbClr val="034EA2"/>
                </a:solidFill>
              </a:rPr>
              <a:t>Διεισδυτικός πλακούντας (</a:t>
            </a:r>
            <a:r>
              <a:rPr lang="en-US" dirty="0">
                <a:solidFill>
                  <a:srgbClr val="034EA2"/>
                </a:solidFill>
              </a:rPr>
              <a:t>p</a:t>
            </a:r>
            <a:r>
              <a:rPr lang="en-GB" dirty="0" err="1">
                <a:solidFill>
                  <a:srgbClr val="034EA2"/>
                </a:solidFill>
              </a:rPr>
              <a:t>lacenta</a:t>
            </a:r>
            <a:r>
              <a:rPr lang="en-GB" dirty="0">
                <a:solidFill>
                  <a:srgbClr val="034EA2"/>
                </a:solidFill>
              </a:rPr>
              <a:t> </a:t>
            </a:r>
            <a:r>
              <a:rPr lang="en-GB" dirty="0" err="1">
                <a:solidFill>
                  <a:srgbClr val="034EA2"/>
                </a:solidFill>
              </a:rPr>
              <a:t>percreta</a:t>
            </a:r>
            <a:r>
              <a:rPr lang="el-GR" dirty="0">
                <a:solidFill>
                  <a:srgbClr val="034EA2"/>
                </a:solidFill>
              </a:rPr>
              <a:t>)</a:t>
            </a:r>
            <a:endParaRPr lang="en-GB" dirty="0">
              <a:solidFill>
                <a:srgbClr val="034EA2"/>
              </a:solidFill>
            </a:endParaRPr>
          </a:p>
          <a:p>
            <a:pPr lvl="2"/>
            <a:r>
              <a:rPr lang="el-GR" dirty="0"/>
              <a:t>Διήθηση του μυομητρίου σε όλο το πάχος του με πιθανή επέκταση σε παρακείμενα πυελικά όργανα, όπως η ουροδόχος κύστη</a:t>
            </a:r>
            <a:endParaRPr lang="en-GB" dirty="0"/>
          </a:p>
          <a:p>
            <a:pPr lvl="1"/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53202" y="1255871"/>
            <a:ext cx="4506384" cy="2173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Kassiani\Desktop\a5e5cf19c13fcf5fd5fefa08acea5cf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514" y="4077831"/>
            <a:ext cx="4221072" cy="195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5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8897" y="0"/>
            <a:ext cx="7440412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267" b="1" dirty="0">
                <a:solidFill>
                  <a:srgbClr val="C00000"/>
                </a:solidFill>
              </a:rPr>
              <a:t>A</a:t>
            </a:r>
            <a:r>
              <a:rPr lang="el-GR" sz="4267" b="1" dirty="0" err="1">
                <a:solidFill>
                  <a:srgbClr val="C00000"/>
                </a:solidFill>
              </a:rPr>
              <a:t>νώμαλη</a:t>
            </a:r>
            <a:r>
              <a:rPr lang="el-GR" sz="4267" b="1" dirty="0">
                <a:solidFill>
                  <a:srgbClr val="C00000"/>
                </a:solidFill>
              </a:rPr>
              <a:t> πρόσφυση πλακούντα </a:t>
            </a:r>
            <a:r>
              <a:rPr lang="en-GB" sz="4267" b="1" dirty="0">
                <a:solidFill>
                  <a:srgbClr val="C00000"/>
                </a:solidFill>
              </a:rPr>
              <a:t>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1371" y="945572"/>
            <a:ext cx="4773100" cy="5404651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Υψηλού κινδύνου για σοβαρή </a:t>
            </a:r>
            <a:r>
              <a:rPr lang="en-GB" dirty="0"/>
              <a:t>PPH </a:t>
            </a:r>
          </a:p>
          <a:p>
            <a:pPr lvl="1"/>
            <a:r>
              <a:rPr lang="el-GR" dirty="0"/>
              <a:t>Διάμεση υπολογιζόμενη απώλεια αίματος </a:t>
            </a:r>
            <a:r>
              <a:rPr lang="en-GB" dirty="0"/>
              <a:t>2 L </a:t>
            </a:r>
            <a:r>
              <a:rPr lang="el-GR" dirty="0" err="1"/>
              <a:t>διεγχειρητικά</a:t>
            </a:r>
            <a:endParaRPr lang="en-GB" dirty="0"/>
          </a:p>
          <a:p>
            <a:pPr lvl="2"/>
            <a:r>
              <a:rPr lang="el-GR" dirty="0"/>
              <a:t>Μπορεί να φτάσει τα </a:t>
            </a:r>
            <a:r>
              <a:rPr lang="en-GB" dirty="0"/>
              <a:t>3-5 L</a:t>
            </a:r>
            <a:r>
              <a:rPr lang="el-GR" dirty="0"/>
              <a:t>!</a:t>
            </a:r>
            <a:endParaRPr lang="en-GB" dirty="0"/>
          </a:p>
          <a:p>
            <a:pPr lvl="1"/>
            <a:r>
              <a:rPr lang="el-GR" dirty="0"/>
              <a:t>Άνω του 80% των επιτόκων με γνωστό σοβαρού βαθμού διεισδυτικό πλακούντα μπορεί να απαιτήσουν υστερεκτομή </a:t>
            </a:r>
          </a:p>
          <a:p>
            <a:pPr lvl="1"/>
            <a:r>
              <a:rPr lang="en-GB" dirty="0"/>
              <a:t>40% </a:t>
            </a:r>
            <a:r>
              <a:rPr lang="el-GR" dirty="0"/>
              <a:t>των περιπτώσεων</a:t>
            </a:r>
            <a:r>
              <a:rPr lang="en-GB" dirty="0"/>
              <a:t> &gt; 10 U </a:t>
            </a:r>
            <a:r>
              <a:rPr lang="el-GR" dirty="0"/>
              <a:t>αίματος</a:t>
            </a:r>
            <a:endParaRPr lang="en-GB" dirty="0"/>
          </a:p>
          <a:p>
            <a:pPr lvl="1"/>
            <a:endParaRPr lang="en-GB" dirty="0"/>
          </a:p>
          <a:p>
            <a:r>
              <a:rPr lang="el-GR" dirty="0"/>
              <a:t>Γνωστή ανώμαλη πρόσφυση πλακούντα</a:t>
            </a:r>
            <a:endParaRPr lang="en-GB" dirty="0"/>
          </a:p>
          <a:p>
            <a:pPr lvl="1"/>
            <a:r>
              <a:rPr lang="el-GR" dirty="0"/>
              <a:t>Παραπομπή σε</a:t>
            </a:r>
            <a:r>
              <a:rPr lang="en-GB" dirty="0"/>
              <a:t> </a:t>
            </a:r>
            <a:r>
              <a:rPr lang="el-GR" dirty="0">
                <a:solidFill>
                  <a:srgbClr val="034EA2"/>
                </a:solidFill>
              </a:rPr>
              <a:t>τριτοβάθμια κέντρα</a:t>
            </a:r>
            <a:endParaRPr lang="en-GB" dirty="0">
              <a:solidFill>
                <a:srgbClr val="034EA2"/>
              </a:solidFill>
            </a:endParaRPr>
          </a:p>
          <a:p>
            <a:pPr lvl="1"/>
            <a:r>
              <a:rPr lang="el-GR" dirty="0">
                <a:solidFill>
                  <a:srgbClr val="034EA2"/>
                </a:solidFill>
              </a:rPr>
              <a:t>Εμπλοκή διαφόρων ειδικοτήτων </a:t>
            </a:r>
            <a:r>
              <a:rPr lang="en-GB" dirty="0"/>
              <a:t>(</a:t>
            </a:r>
            <a:r>
              <a:rPr lang="el-GR" dirty="0"/>
              <a:t>μαιευτική και αναισθησιολογική ομάδα</a:t>
            </a:r>
            <a:r>
              <a:rPr lang="en-GB" dirty="0"/>
              <a:t>, </a:t>
            </a:r>
            <a:r>
              <a:rPr lang="el-GR" dirty="0"/>
              <a:t>προσωπικό χειρουργείου</a:t>
            </a:r>
            <a:r>
              <a:rPr lang="en-GB" dirty="0"/>
              <a:t>, </a:t>
            </a:r>
            <a:r>
              <a:rPr lang="el-GR" dirty="0"/>
              <a:t>επεμβατικοί ακτινολόγοι</a:t>
            </a:r>
            <a:r>
              <a:rPr lang="en-GB" dirty="0"/>
              <a:t>, </a:t>
            </a:r>
            <a:r>
              <a:rPr lang="el-GR" dirty="0"/>
              <a:t>ουρολόγοι</a:t>
            </a:r>
            <a:r>
              <a:rPr lang="en-GB" dirty="0"/>
              <a:t> </a:t>
            </a:r>
            <a:r>
              <a:rPr lang="el-GR" dirty="0"/>
              <a:t>γενικοί χειρουργοί</a:t>
            </a:r>
            <a:r>
              <a:rPr lang="en-GB" dirty="0"/>
              <a:t>, </a:t>
            </a:r>
            <a:r>
              <a:rPr lang="el-GR" dirty="0" err="1"/>
              <a:t>νεογνολόγοι</a:t>
            </a:r>
            <a:r>
              <a:rPr lang="en-GB" dirty="0"/>
              <a:t>, </a:t>
            </a:r>
            <a:r>
              <a:rPr lang="el-GR" dirty="0"/>
              <a:t>αιματολογικό εργαστήριο</a:t>
            </a:r>
            <a:r>
              <a:rPr lang="en-GB" dirty="0"/>
              <a:t>, </a:t>
            </a:r>
            <a:r>
              <a:rPr lang="el-GR" dirty="0"/>
              <a:t>ιατροί ΜΕΘ</a:t>
            </a:r>
            <a:r>
              <a:rPr lang="en-GB" dirty="0"/>
              <a:t>)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871777" y="922202"/>
            <a:ext cx="5700203" cy="209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EFI LAPTOP\Desktop\nejmcp1709324_f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6843" y="2891430"/>
            <a:ext cx="4720648" cy="3646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19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3337"/>
            <a:ext cx="11582400" cy="135969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E</a:t>
            </a:r>
            <a:r>
              <a:rPr lang="el-GR" b="1" dirty="0" err="1">
                <a:solidFill>
                  <a:srgbClr val="C00000"/>
                </a:solidFill>
              </a:rPr>
              <a:t>ίναι</a:t>
            </a:r>
            <a:r>
              <a:rPr lang="el-GR" b="1" dirty="0">
                <a:solidFill>
                  <a:srgbClr val="C00000"/>
                </a:solidFill>
              </a:rPr>
              <a:t> σημαντικές οι λίστες ελέγχου και τα πρωτόκολλα</a:t>
            </a:r>
            <a:r>
              <a:rPr lang="en-GB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493076"/>
            <a:ext cx="5622396" cy="5245100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Επίδραση της εισαγωγής </a:t>
            </a:r>
            <a:r>
              <a:rPr lang="el-GR" dirty="0" err="1"/>
              <a:t>προεγχειρητικής</a:t>
            </a:r>
            <a:r>
              <a:rPr lang="el-GR" dirty="0"/>
              <a:t> λίστας ελέγχου για επίτοκες με ανωμαλίες πρόσφυσης πλακούντα που υποβάλλονται σε καισαρική τομή </a:t>
            </a:r>
            <a:r>
              <a:rPr lang="en-GB" sz="2667" i="1" dirty="0">
                <a:solidFill>
                  <a:srgbClr val="C00000"/>
                </a:solidFill>
              </a:rPr>
              <a:t>(</a:t>
            </a:r>
            <a:r>
              <a:rPr lang="en-GB" sz="2667" i="1" dirty="0" err="1">
                <a:solidFill>
                  <a:srgbClr val="C00000"/>
                </a:solidFill>
              </a:rPr>
              <a:t>Anesth</a:t>
            </a:r>
            <a:r>
              <a:rPr lang="en-GB" sz="2667" i="1" dirty="0">
                <a:solidFill>
                  <a:srgbClr val="C00000"/>
                </a:solidFill>
              </a:rPr>
              <a:t> </a:t>
            </a:r>
            <a:r>
              <a:rPr lang="en-GB" sz="2667" i="1" dirty="0" err="1">
                <a:solidFill>
                  <a:srgbClr val="C00000"/>
                </a:solidFill>
              </a:rPr>
              <a:t>Analg</a:t>
            </a:r>
            <a:r>
              <a:rPr lang="en-GB" sz="2667" i="1" dirty="0">
                <a:solidFill>
                  <a:srgbClr val="C00000"/>
                </a:solidFill>
              </a:rPr>
              <a:t> 2017)</a:t>
            </a:r>
          </a:p>
          <a:p>
            <a:pPr lvl="1"/>
            <a:r>
              <a:rPr lang="el-GR" dirty="0"/>
              <a:t>Πρώιμη κινητοποίηση εφεδρειών παραγόντων αίματος</a:t>
            </a:r>
            <a:endParaRPr lang="en-GB" dirty="0"/>
          </a:p>
          <a:p>
            <a:pPr lvl="2"/>
            <a:r>
              <a:rPr lang="en-GB" dirty="0"/>
              <a:t> </a:t>
            </a:r>
            <a:r>
              <a:rPr lang="el-GR" dirty="0"/>
              <a:t>μόνο </a:t>
            </a:r>
            <a:r>
              <a:rPr lang="en-GB" dirty="0"/>
              <a:t>2% </a:t>
            </a:r>
            <a:r>
              <a:rPr lang="el-GR" dirty="0"/>
              <a:t>των επιτόκων έλαβαν επείγουσα μετάγγιση αίματος </a:t>
            </a:r>
            <a:r>
              <a:rPr lang="en-GB" dirty="0"/>
              <a:t>O-negative</a:t>
            </a:r>
          </a:p>
          <a:p>
            <a:pPr lvl="2">
              <a:buNone/>
            </a:pPr>
            <a:endParaRPr lang="en-GB" dirty="0"/>
          </a:p>
          <a:p>
            <a:r>
              <a:rPr lang="el-GR" dirty="0"/>
              <a:t>Νοσηλευτικά Ιδρύματα με συστηματικά πρωτόκολλα για κατάλληλη αναγνώριση και διαχείριση μαιευτικής αιμορραγίας</a:t>
            </a:r>
          </a:p>
          <a:p>
            <a:pPr lvl="1"/>
            <a:r>
              <a:rPr lang="el-GR" dirty="0"/>
              <a:t> </a:t>
            </a:r>
            <a:r>
              <a:rPr lang="el-GR" dirty="0" err="1"/>
              <a:t>Πρωιμότερος</a:t>
            </a:r>
            <a:r>
              <a:rPr lang="el-GR" dirty="0"/>
              <a:t> έλεγχος αιμορραγίας</a:t>
            </a:r>
            <a:endParaRPr lang="en-US" dirty="0"/>
          </a:p>
          <a:p>
            <a:pPr lvl="1"/>
            <a:r>
              <a:rPr lang="el-GR" dirty="0"/>
              <a:t>Μειωμένα ποσοστά μεταγγίσεων</a:t>
            </a:r>
            <a:endParaRPr lang="en-US" dirty="0"/>
          </a:p>
          <a:p>
            <a:pPr lvl="1"/>
            <a:r>
              <a:rPr lang="el-GR" dirty="0"/>
              <a:t>Ελαττωμένη ανάγκη για παρεμβατικές τεχνικές </a:t>
            </a:r>
            <a:r>
              <a:rPr lang="en-US" dirty="0"/>
              <a:t>(</a:t>
            </a:r>
            <a:r>
              <a:rPr lang="el-GR" dirty="0"/>
              <a:t>υστερεκτομή</a:t>
            </a:r>
            <a:r>
              <a:rPr lang="en-US" dirty="0"/>
              <a:t>)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32500" y="2331118"/>
            <a:ext cx="4506384" cy="107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016" y="4191001"/>
            <a:ext cx="4518985" cy="12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42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Χρησιμοποιούνται οι </a:t>
            </a:r>
            <a:r>
              <a:rPr lang="en-US" b="1" dirty="0">
                <a:solidFill>
                  <a:srgbClr val="C00000"/>
                </a:solidFill>
              </a:rPr>
              <a:t>checklists?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533401" y="1651001"/>
            <a:ext cx="5393796" cy="4876800"/>
          </a:xfrm>
        </p:spPr>
        <p:txBody>
          <a:bodyPr>
            <a:normAutofit/>
          </a:bodyPr>
          <a:lstStyle/>
          <a:p>
            <a:r>
              <a:rPr lang="el-GR" dirty="0"/>
              <a:t>Βραδεία η καθολική υιοθέτηση</a:t>
            </a:r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2014 survey</a:t>
            </a:r>
          </a:p>
          <a:p>
            <a:pPr lvl="1"/>
            <a:r>
              <a:rPr lang="en-US" dirty="0"/>
              <a:t>93% </a:t>
            </a:r>
            <a:r>
              <a:rPr lang="el-GR" dirty="0"/>
              <a:t>των Πανεπιστημιακών Μαιευτικών Αναισθησιολογικών Μονάδων διαθέτουν πρωτόκολλο μαζικής μετάγγισης εμφανώς αναρτημένο</a:t>
            </a:r>
            <a:endParaRPr lang="en-US" dirty="0"/>
          </a:p>
          <a:p>
            <a:pPr lvl="1"/>
            <a:r>
              <a:rPr lang="el-GR" dirty="0"/>
              <a:t>Μόνο 67% αυτών το χρησιμοποιούν</a:t>
            </a:r>
            <a:r>
              <a:rPr lang="en-US" dirty="0"/>
              <a:t>….</a:t>
            </a:r>
            <a:endParaRPr lang="el-G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36172"/>
            <a:ext cx="4550712" cy="122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C:\Users\Kassiani\Desktop\checklists-clipart-free-download-clip-art-free-clip-art-on-with-regard-to-checklist-clip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9777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6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122238"/>
            <a:ext cx="6264995" cy="10080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Επιλογή αναισθησίας</a:t>
            </a:r>
            <a:r>
              <a:rPr lang="en-GB" b="1" dirty="0">
                <a:solidFill>
                  <a:srgbClr val="C00000"/>
                </a:solidFill>
              </a:rPr>
              <a:t>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1" y="1524000"/>
            <a:ext cx="5228696" cy="4746424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Γενική αναισθησία ή </a:t>
            </a:r>
            <a:r>
              <a:rPr lang="el-GR" dirty="0" err="1"/>
              <a:t>περιοχική</a:t>
            </a:r>
            <a:r>
              <a:rPr lang="el-GR" dirty="0"/>
              <a:t> τεχνική</a:t>
            </a:r>
            <a:endParaRPr lang="en-GB" dirty="0"/>
          </a:p>
          <a:p>
            <a:endParaRPr lang="en-GB" dirty="0"/>
          </a:p>
          <a:p>
            <a:r>
              <a:rPr lang="el-GR" dirty="0" err="1"/>
              <a:t>Περιοχικές</a:t>
            </a:r>
            <a:r>
              <a:rPr lang="el-GR" dirty="0"/>
              <a:t> τεχνικές</a:t>
            </a:r>
            <a:endParaRPr lang="en-GB" dirty="0"/>
          </a:p>
          <a:p>
            <a:pPr lvl="1"/>
            <a:r>
              <a:rPr lang="el-GR" dirty="0"/>
              <a:t>Η ραχιαία αναισθησία μπορεί να μην παρέχει επαρκή χρόνο για την ολοκλήρωση της επέμβασης</a:t>
            </a:r>
            <a:endParaRPr lang="en-GB" dirty="0"/>
          </a:p>
          <a:p>
            <a:pPr lvl="1"/>
            <a:r>
              <a:rPr lang="el-GR" dirty="0"/>
              <a:t>Όχι επαρκής αναλγησία αν υπάρχει σημαντική ανωμαλία της πρόσφυσης του πλακούντα που μπορεί να απαιτήσει επέκταση της χειρουργικής τομής</a:t>
            </a:r>
            <a:endParaRPr lang="en-GB" dirty="0"/>
          </a:p>
          <a:p>
            <a:pPr lvl="1"/>
            <a:r>
              <a:rPr lang="el-GR" dirty="0"/>
              <a:t>Δυσφορία της επιτόκου (αρκετές ώρες στο χειρουργικό τραπέζι</a:t>
            </a:r>
            <a:r>
              <a:rPr lang="en-GB" dirty="0"/>
              <a:t>…</a:t>
            </a:r>
            <a:r>
              <a:rPr lang="el-GR" dirty="0"/>
              <a:t>)</a:t>
            </a:r>
            <a:endParaRPr lang="en-GB" dirty="0"/>
          </a:p>
        </p:txBody>
      </p:sp>
      <p:pic>
        <p:nvPicPr>
          <p:cNvPr id="9219" name="Picture 3" descr="C:\Users\Kassiani\Desktop\M16_Epidural_vs_Spinal_W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393" y="2246031"/>
            <a:ext cx="2507191" cy="192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Kassiani\Desktop\Patient-receiving-oxygenation-for-general-anesthesia_shutterstock_10117069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625" y="4432299"/>
            <a:ext cx="2281796" cy="193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24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097" y="122237"/>
            <a:ext cx="6432303" cy="9191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Επιλογή αναισθησίας </a:t>
            </a:r>
            <a:r>
              <a:rPr lang="en-GB" b="1" dirty="0">
                <a:solidFill>
                  <a:srgbClr val="C00000"/>
                </a:solidFill>
              </a:rPr>
              <a:t>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800" y="1193797"/>
            <a:ext cx="8356600" cy="5577683"/>
          </a:xfrm>
        </p:spPr>
        <p:txBody>
          <a:bodyPr>
            <a:normAutofit fontScale="92500" lnSpcReduction="20000"/>
          </a:bodyPr>
          <a:lstStyle/>
          <a:p>
            <a:r>
              <a:rPr lang="el-GR" dirty="0" err="1"/>
              <a:t>Νευραξονική</a:t>
            </a:r>
            <a:r>
              <a:rPr lang="el-GR" dirty="0"/>
              <a:t> τεχνική μέχρι την έξοδο του νεογνού</a:t>
            </a:r>
            <a:endParaRPr lang="en-GB" dirty="0"/>
          </a:p>
          <a:p>
            <a:pPr lvl="1"/>
            <a:r>
              <a:rPr lang="el-GR" dirty="0"/>
              <a:t>Ελαχιστοποίηση της εμβρυικής έκθεσης στα αναισθησιολογικά φάρμακα</a:t>
            </a:r>
            <a:endParaRPr lang="en-GB" dirty="0"/>
          </a:p>
          <a:p>
            <a:pPr lvl="1"/>
            <a:r>
              <a:rPr lang="en-US" dirty="0"/>
              <a:t>“</a:t>
            </a:r>
            <a:r>
              <a:rPr lang="en-GB" dirty="0"/>
              <a:t>Bonding” </a:t>
            </a:r>
            <a:r>
              <a:rPr lang="el-GR" dirty="0"/>
              <a:t>με το νεογνό</a:t>
            </a:r>
            <a:endParaRPr lang="en-GB" dirty="0"/>
          </a:p>
          <a:p>
            <a:pPr lvl="1"/>
            <a:r>
              <a:rPr lang="el-GR" dirty="0"/>
              <a:t>Χρήση του </a:t>
            </a:r>
            <a:r>
              <a:rPr lang="el-GR" dirty="0" err="1"/>
              <a:t>επισκληριδίου</a:t>
            </a:r>
            <a:r>
              <a:rPr lang="el-GR" dirty="0"/>
              <a:t> καθετήρα για μετεγχειρητική αναλγησία</a:t>
            </a:r>
            <a:endParaRPr lang="en-GB" dirty="0"/>
          </a:p>
          <a:p>
            <a:pPr lvl="1"/>
            <a:endParaRPr lang="en-GB" dirty="0"/>
          </a:p>
          <a:p>
            <a:r>
              <a:rPr lang="el-GR" dirty="0"/>
              <a:t>Δυνητικό μειονέκτημα της χρήσης </a:t>
            </a:r>
            <a:r>
              <a:rPr lang="el-GR" dirty="0" err="1"/>
              <a:t>νευραξονικών</a:t>
            </a:r>
            <a:r>
              <a:rPr lang="el-GR" dirty="0"/>
              <a:t> τεχνικών</a:t>
            </a:r>
            <a:endParaRPr lang="en-GB" dirty="0"/>
          </a:p>
          <a:p>
            <a:pPr lvl="1"/>
            <a:r>
              <a:rPr lang="el-GR" dirty="0"/>
              <a:t>Κίνδυνος διαταραχών πηκτικότητας λόγω μαζικής μετάγγισης και δημιουργίας αιματώματος</a:t>
            </a:r>
            <a:endParaRPr lang="en-GB" dirty="0"/>
          </a:p>
          <a:p>
            <a:pPr lvl="1"/>
            <a:r>
              <a:rPr lang="el-GR" dirty="0"/>
              <a:t>Σύσταση</a:t>
            </a:r>
            <a:r>
              <a:rPr lang="en-US" dirty="0"/>
              <a:t>:</a:t>
            </a:r>
            <a:endParaRPr lang="en-GB" dirty="0"/>
          </a:p>
          <a:p>
            <a:pPr lvl="2"/>
            <a:r>
              <a:rPr lang="el-GR" dirty="0"/>
              <a:t>Διατήρηση του </a:t>
            </a:r>
            <a:r>
              <a:rPr lang="el-GR" dirty="0" err="1"/>
              <a:t>επισκληριδίου</a:t>
            </a:r>
            <a:r>
              <a:rPr lang="el-GR" dirty="0"/>
              <a:t> καθετήρα για </a:t>
            </a:r>
            <a:r>
              <a:rPr lang="en-GB" dirty="0"/>
              <a:t>12-24 h </a:t>
            </a:r>
            <a:r>
              <a:rPr lang="el-GR" dirty="0"/>
              <a:t>και επανέλεγχος πηκτικότητας πριν την αφαίρεση</a:t>
            </a:r>
            <a:endParaRPr lang="en-GB" dirty="0"/>
          </a:p>
          <a:p>
            <a:pPr lvl="2"/>
            <a:r>
              <a:rPr lang="el-GR" dirty="0"/>
              <a:t>Νευρολογική εκτίμηση</a:t>
            </a:r>
            <a:endParaRPr lang="en-GB" dirty="0"/>
          </a:p>
          <a:p>
            <a:pPr lvl="2"/>
            <a:endParaRPr lang="en-GB" dirty="0"/>
          </a:p>
          <a:p>
            <a:r>
              <a:rPr lang="el-GR" dirty="0"/>
              <a:t>Γενική αναισθησία σε </a:t>
            </a:r>
            <a:r>
              <a:rPr lang="el-GR" dirty="0" err="1"/>
              <a:t>αιμοδυναμικά</a:t>
            </a:r>
            <a:r>
              <a:rPr lang="el-GR" dirty="0"/>
              <a:t> ασταθείς ασθενείς</a:t>
            </a:r>
            <a:r>
              <a:rPr lang="en-US" dirty="0"/>
              <a:t>?</a:t>
            </a:r>
          </a:p>
          <a:p>
            <a:pPr lvl="1"/>
            <a:r>
              <a:rPr lang="el-GR" dirty="0"/>
              <a:t>Δυσκολία στο χειρισμό του αεραγωγού</a:t>
            </a:r>
            <a:endParaRPr lang="en-US" dirty="0"/>
          </a:p>
          <a:p>
            <a:pPr lvl="1"/>
            <a:r>
              <a:rPr lang="el-GR" dirty="0"/>
              <a:t>Επιδράσεις αναισθητικών παραγόντων στο έμβρυο</a:t>
            </a:r>
            <a:endParaRPr lang="en-GB" dirty="0"/>
          </a:p>
        </p:txBody>
      </p:sp>
      <p:pic>
        <p:nvPicPr>
          <p:cNvPr id="4" name="Picture 2" descr="C:\Users\annie theodoraki\Desktop\operation-clipart-stock-vector-medical-team-working-on-a-surgery-and-doctor-holding-oxygen-mask-towards-patient-214032142.jpg">
            <a:extLst>
              <a:ext uri="{FF2B5EF4-FFF2-40B4-BE49-F238E27FC236}">
                <a16:creationId xmlns:a16="http://schemas.microsoft.com/office/drawing/2014/main" id="{2502DD53-7790-436F-8152-05760333636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170" y="1902037"/>
            <a:ext cx="2628867" cy="280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2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21" y="209850"/>
            <a:ext cx="10515600" cy="1325563"/>
          </a:xfrm>
        </p:spPr>
        <p:txBody>
          <a:bodyPr/>
          <a:lstStyle/>
          <a:p>
            <a:pPr algn="ctr"/>
            <a:r>
              <a:rPr lang="el-GR" sz="4267" b="1" dirty="0">
                <a:solidFill>
                  <a:srgbClr val="C00000"/>
                </a:solidFill>
              </a:rPr>
              <a:t>Ποια αναισθησιολογική τεχνική χρησιμοποιείται συνήθως</a:t>
            </a:r>
            <a:r>
              <a:rPr lang="en-GB" sz="4267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1" y="1928019"/>
            <a:ext cx="4991099" cy="4929981"/>
          </a:xfrm>
        </p:spPr>
        <p:txBody>
          <a:bodyPr>
            <a:normAutofit/>
          </a:bodyPr>
          <a:lstStyle/>
          <a:p>
            <a:r>
              <a:rPr lang="el-GR" dirty="0"/>
              <a:t>Αναδρομική μελέτη στις ΗΠΑ για την αναισθησιολογική πρακτική σε επίτοκες με ανώμαλη πρόσφυση πλακούντα</a:t>
            </a:r>
            <a:r>
              <a:rPr lang="en-GB" dirty="0"/>
              <a:t> </a:t>
            </a:r>
          </a:p>
          <a:p>
            <a:pPr lvl="1"/>
            <a:r>
              <a:rPr lang="en-GB" sz="2800" dirty="0"/>
              <a:t>70% </a:t>
            </a:r>
            <a:r>
              <a:rPr lang="el-GR" sz="2800" dirty="0"/>
              <a:t>με συνδυασμό </a:t>
            </a:r>
            <a:r>
              <a:rPr lang="en-GB" sz="2800" dirty="0"/>
              <a:t>CSE </a:t>
            </a:r>
            <a:r>
              <a:rPr lang="el-GR" sz="2800" dirty="0"/>
              <a:t>και</a:t>
            </a:r>
            <a:r>
              <a:rPr lang="en-GB" sz="2800" dirty="0"/>
              <a:t> GA</a:t>
            </a:r>
          </a:p>
          <a:p>
            <a:pPr lvl="1"/>
            <a:r>
              <a:rPr lang="en-GB" sz="2800" dirty="0"/>
              <a:t> </a:t>
            </a:r>
            <a:r>
              <a:rPr lang="el-GR" sz="2800" dirty="0"/>
              <a:t>μόνο</a:t>
            </a:r>
            <a:r>
              <a:rPr lang="en-GB" sz="2800" dirty="0"/>
              <a:t> 9% </a:t>
            </a:r>
            <a:r>
              <a:rPr lang="el-GR" sz="2800" dirty="0"/>
              <a:t>έλαβαν μόνο</a:t>
            </a:r>
            <a:r>
              <a:rPr lang="en-GB" sz="2800" dirty="0"/>
              <a:t> GA </a:t>
            </a:r>
          </a:p>
          <a:p>
            <a:pPr lvl="1"/>
            <a:r>
              <a:rPr lang="el-GR" sz="2800" dirty="0"/>
              <a:t>Οι υπόλοιπες </a:t>
            </a:r>
            <a:r>
              <a:rPr lang="en-GB" sz="2800" dirty="0"/>
              <a:t>(23%) </a:t>
            </a:r>
            <a:r>
              <a:rPr lang="el-GR" sz="2800" dirty="0"/>
              <a:t>υπό</a:t>
            </a:r>
            <a:r>
              <a:rPr lang="en-GB" sz="2800" dirty="0"/>
              <a:t> CSE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10300" y="2334137"/>
            <a:ext cx="4991100" cy="1855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5070" y="4393009"/>
            <a:ext cx="2421559" cy="34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303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597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Διαχείριση αναμενόμενης </a:t>
            </a:r>
            <a:r>
              <a:rPr lang="en-GB" b="1" dirty="0">
                <a:solidFill>
                  <a:srgbClr val="C00000"/>
                </a:solidFill>
              </a:rPr>
              <a:t>PPH </a:t>
            </a:r>
            <a:r>
              <a:rPr lang="el-GR" b="1" dirty="0">
                <a:solidFill>
                  <a:srgbClr val="C00000"/>
                </a:solidFill>
              </a:rPr>
              <a:t>κατά τη διάρκεια της καισαρικής τομής (Ι)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858767"/>
            <a:ext cx="9639300" cy="4688681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Επαρκής ενδοφλέβια πρόσβαση</a:t>
            </a:r>
            <a:r>
              <a:rPr lang="en-GB" dirty="0"/>
              <a:t> (</a:t>
            </a:r>
            <a:r>
              <a:rPr lang="el-GR" dirty="0"/>
              <a:t>τουλάχιστον δύο ενδοφλέβιοι καθετήρες</a:t>
            </a:r>
            <a:r>
              <a:rPr lang="en-GB" dirty="0"/>
              <a:t> 18 G)</a:t>
            </a:r>
          </a:p>
          <a:p>
            <a:r>
              <a:rPr lang="el-GR" dirty="0"/>
              <a:t>Χαμηλός ουδός για τοποθέτηση αρτηριακής γραμμής</a:t>
            </a:r>
            <a:endParaRPr lang="en-GB" dirty="0"/>
          </a:p>
          <a:p>
            <a:r>
              <a:rPr lang="en-GB" dirty="0"/>
              <a:t>Monitoring </a:t>
            </a:r>
            <a:r>
              <a:rPr lang="el-GR" dirty="0"/>
              <a:t> του </a:t>
            </a:r>
            <a:r>
              <a:rPr lang="en-GB" dirty="0">
                <a:solidFill>
                  <a:srgbClr val="FF0000"/>
                </a:solidFill>
              </a:rPr>
              <a:t>pulse pressure variation</a:t>
            </a:r>
          </a:p>
          <a:p>
            <a:r>
              <a:rPr lang="el-GR" dirty="0"/>
              <a:t>Κεντρική φλεβική πρόσβαση</a:t>
            </a:r>
            <a:endParaRPr lang="en-GB" dirty="0"/>
          </a:p>
          <a:p>
            <a:pPr lvl="1"/>
            <a:r>
              <a:rPr lang="el-GR" dirty="0"/>
              <a:t>Ίσως όχι ως διαδικασία ρουτίνας</a:t>
            </a:r>
            <a:endParaRPr lang="en-GB" dirty="0"/>
          </a:p>
          <a:p>
            <a:pPr lvl="2"/>
            <a:r>
              <a:rPr lang="el-GR" dirty="0" err="1"/>
              <a:t>Συννοσηρότητες</a:t>
            </a:r>
            <a:r>
              <a:rPr lang="el-GR" dirty="0"/>
              <a:t>/δύσκολη περιφερική πρόσβαση</a:t>
            </a:r>
            <a:endParaRPr lang="en-GB" dirty="0"/>
          </a:p>
          <a:p>
            <a:pPr lvl="1"/>
            <a:r>
              <a:rPr lang="el-GR" dirty="0"/>
              <a:t>Σύσταση για τοποθέτηση υπό </a:t>
            </a:r>
            <a:r>
              <a:rPr lang="el-GR" dirty="0" err="1"/>
              <a:t>υπερηχογραφική</a:t>
            </a:r>
            <a:r>
              <a:rPr lang="el-GR" dirty="0"/>
              <a:t> καθοδήγηση </a:t>
            </a:r>
            <a:r>
              <a:rPr lang="en-GB" dirty="0"/>
              <a:t>(</a:t>
            </a:r>
            <a:r>
              <a:rPr lang="el-GR" dirty="0"/>
              <a:t>διαταραχές </a:t>
            </a:r>
            <a:r>
              <a:rPr lang="el-GR" dirty="0" err="1"/>
              <a:t>πηκτικοτητας</a:t>
            </a:r>
            <a:r>
              <a:rPr lang="el-GR" dirty="0"/>
              <a:t>?</a:t>
            </a:r>
            <a:r>
              <a:rPr lang="en-GB" dirty="0"/>
              <a:t>)</a:t>
            </a:r>
          </a:p>
          <a:p>
            <a:r>
              <a:rPr lang="en-GB" dirty="0">
                <a:solidFill>
                  <a:srgbClr val="ED1C24"/>
                </a:solidFill>
              </a:rPr>
              <a:t>RIS/</a:t>
            </a:r>
            <a:r>
              <a:rPr lang="el-GR" dirty="0">
                <a:solidFill>
                  <a:srgbClr val="ED1C24"/>
                </a:solidFill>
              </a:rPr>
              <a:t>συστήματα θέρμανσης αίματος</a:t>
            </a:r>
            <a:endParaRPr lang="en-GB" dirty="0">
              <a:solidFill>
                <a:srgbClr val="ED1C24"/>
              </a:solidFill>
            </a:endParaRPr>
          </a:p>
          <a:p>
            <a:r>
              <a:rPr lang="el-GR" dirty="0"/>
              <a:t>Διατήρηση </a:t>
            </a:r>
            <a:r>
              <a:rPr lang="el-GR" dirty="0" err="1"/>
              <a:t>νορμοθερμίας</a:t>
            </a:r>
            <a:endParaRPr lang="en-GB" dirty="0"/>
          </a:p>
          <a:p>
            <a:pPr lvl="1"/>
            <a:r>
              <a:rPr lang="el-GR" dirty="0"/>
              <a:t>Σημαντική στην πρόληψη εμφάνισης διαταραχών πηκτικότητας</a:t>
            </a:r>
            <a:endParaRPr lang="en-GB" dirty="0"/>
          </a:p>
          <a:p>
            <a:pPr lvl="2"/>
            <a:r>
              <a:rPr lang="el-GR" dirty="0"/>
              <a:t>Τοποθέτηση θερμαντικών κουβερτών κάτω από το σώμα της επιτόκου</a:t>
            </a:r>
            <a:endParaRPr lang="en-GB" dirty="0"/>
          </a:p>
          <a:p>
            <a:pPr lvl="2"/>
            <a:r>
              <a:rPr lang="el-GR" dirty="0"/>
              <a:t>Συσκευές θέρμανσης υγρών</a:t>
            </a:r>
            <a:endParaRPr lang="en-US" dirty="0"/>
          </a:p>
          <a:p>
            <a:r>
              <a:rPr lang="el-GR" dirty="0"/>
              <a:t>Ύπαρξη πρωτοκόλλων μαζικής μετάγγισης σε όλα τα Μαιευτικά Τμήματα</a:t>
            </a:r>
            <a:endParaRPr lang="en-US" dirty="0"/>
          </a:p>
          <a:p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61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842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Διαχείριση αναμενόμενης </a:t>
            </a:r>
            <a:r>
              <a:rPr lang="en-GB" b="1" dirty="0">
                <a:solidFill>
                  <a:srgbClr val="C00000"/>
                </a:solidFill>
              </a:rPr>
              <a:t>PPH </a:t>
            </a:r>
            <a:r>
              <a:rPr lang="el-GR" b="1" dirty="0">
                <a:solidFill>
                  <a:srgbClr val="C00000"/>
                </a:solidFill>
              </a:rPr>
              <a:t>κατά τη διάρκεια της καισαρικής τομής (ΙΙ)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1" y="1632934"/>
            <a:ext cx="5008034" cy="4983766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Η απώλεια αίματος επί </a:t>
            </a:r>
            <a:r>
              <a:rPr lang="en-US" dirty="0"/>
              <a:t>AIP (abnormally invasive placentation) </a:t>
            </a:r>
            <a:r>
              <a:rPr lang="el-GR" dirty="0"/>
              <a:t>μπορεί να φτάσει τα </a:t>
            </a:r>
            <a:r>
              <a:rPr lang="en-US" dirty="0"/>
              <a:t>3 </a:t>
            </a:r>
            <a:r>
              <a:rPr lang="el-GR" dirty="0"/>
              <a:t>με</a:t>
            </a:r>
            <a:r>
              <a:rPr lang="en-US" dirty="0"/>
              <a:t> 5 L</a:t>
            </a:r>
          </a:p>
          <a:p>
            <a:pPr lvl="1"/>
            <a:r>
              <a:rPr lang="en-US" dirty="0"/>
              <a:t>40% </a:t>
            </a:r>
            <a:r>
              <a:rPr lang="el-GR" dirty="0"/>
              <a:t> των περιπτώσεων  μπορεί να απαιτήσουν &gt; 10 </a:t>
            </a:r>
            <a:r>
              <a:rPr lang="en-US" dirty="0"/>
              <a:t> </a:t>
            </a:r>
            <a:r>
              <a:rPr lang="el-GR" dirty="0"/>
              <a:t>μονάδων αίματος</a:t>
            </a:r>
          </a:p>
          <a:p>
            <a:pPr lvl="1"/>
            <a:endParaRPr lang="en-GB" dirty="0"/>
          </a:p>
          <a:p>
            <a:r>
              <a:rPr lang="en-GB" dirty="0"/>
              <a:t>Mon</a:t>
            </a:r>
            <a:r>
              <a:rPr lang="en-US" dirty="0" err="1"/>
              <a:t>i</a:t>
            </a:r>
            <a:r>
              <a:rPr lang="en-GB" dirty="0" err="1"/>
              <a:t>toring</a:t>
            </a:r>
            <a:r>
              <a:rPr lang="en-GB" dirty="0"/>
              <a:t> </a:t>
            </a:r>
            <a:r>
              <a:rPr lang="el-GR" dirty="0"/>
              <a:t>της απώλειας αίματος κατά τακτά χρονικά διαστήματα</a:t>
            </a:r>
            <a:endParaRPr lang="en-GB" dirty="0"/>
          </a:p>
          <a:p>
            <a:pPr lvl="1"/>
            <a:r>
              <a:rPr lang="el-GR" dirty="0"/>
              <a:t>Οπτική αξιολόγηση</a:t>
            </a:r>
            <a:endParaRPr lang="en-GB" dirty="0"/>
          </a:p>
          <a:p>
            <a:pPr lvl="1"/>
            <a:r>
              <a:rPr lang="el-GR" dirty="0"/>
              <a:t>Σειριακές εργαστηριακές μετρήσεις</a:t>
            </a:r>
          </a:p>
          <a:p>
            <a:pPr lvl="1"/>
            <a:endParaRPr lang="en-GB" dirty="0"/>
          </a:p>
          <a:p>
            <a:r>
              <a:rPr lang="el-GR" dirty="0"/>
              <a:t>Επικοινωνία με τη χειρουργική ομάδα</a:t>
            </a:r>
          </a:p>
          <a:p>
            <a:endParaRPr lang="en-GB" dirty="0"/>
          </a:p>
          <a:p>
            <a:r>
              <a:rPr lang="en-US" dirty="0"/>
              <a:t>25% </a:t>
            </a:r>
            <a:r>
              <a:rPr lang="el-GR" dirty="0"/>
              <a:t>των καισαρικών τομών με Α</a:t>
            </a:r>
            <a:r>
              <a:rPr lang="en-US" dirty="0"/>
              <a:t>IP </a:t>
            </a:r>
            <a:r>
              <a:rPr lang="el-GR" dirty="0"/>
              <a:t>που μπαίνουν σε επείγουσα βάση μπορεί να αναπτύξουν διάχυτη </a:t>
            </a:r>
            <a:r>
              <a:rPr lang="el-GR" dirty="0" err="1"/>
              <a:t>ενδαγγειακή</a:t>
            </a:r>
            <a:r>
              <a:rPr lang="el-GR" dirty="0"/>
              <a:t> πήξη </a:t>
            </a:r>
            <a:r>
              <a:rPr lang="en-US" dirty="0"/>
              <a:t>(DIC)</a:t>
            </a:r>
          </a:p>
          <a:p>
            <a:pPr lvl="1"/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8317" y="1947276"/>
            <a:ext cx="4740804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8317" y="3513725"/>
            <a:ext cx="4740805" cy="886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52469" y="4570001"/>
            <a:ext cx="3492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592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313"/>
            <a:ext cx="10515600" cy="1068387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Φαρμακευτικές στρατηγικές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22400"/>
            <a:ext cx="5892801" cy="5130799"/>
          </a:xfrm>
        </p:spPr>
        <p:txBody>
          <a:bodyPr>
            <a:normAutofit fontScale="92500" lnSpcReduction="20000"/>
          </a:bodyPr>
          <a:lstStyle/>
          <a:p>
            <a:r>
              <a:rPr lang="el-GR" dirty="0" err="1"/>
              <a:t>Μητροσυσπαστικά</a:t>
            </a:r>
            <a:r>
              <a:rPr lang="en-GB" dirty="0"/>
              <a:t>: </a:t>
            </a:r>
            <a:r>
              <a:rPr lang="el-GR" dirty="0"/>
              <a:t>φάρμακα πρώτης γραμμής</a:t>
            </a:r>
            <a:endParaRPr lang="en-GB" dirty="0"/>
          </a:p>
          <a:p>
            <a:endParaRPr lang="en-GB" dirty="0"/>
          </a:p>
          <a:p>
            <a:r>
              <a:rPr lang="el-GR" dirty="0" err="1"/>
              <a:t>Αντιινωδολυτικά</a:t>
            </a:r>
            <a:r>
              <a:rPr lang="en-GB" dirty="0"/>
              <a:t> (tranexamic acid)</a:t>
            </a:r>
          </a:p>
          <a:p>
            <a:endParaRPr lang="en-GB" dirty="0"/>
          </a:p>
          <a:p>
            <a:r>
              <a:rPr lang="el-GR" dirty="0"/>
              <a:t>Παράγοντες που δρουν στην καταιγίδα της πήξης</a:t>
            </a:r>
            <a:endParaRPr lang="en-GB" dirty="0"/>
          </a:p>
          <a:p>
            <a:pPr lvl="1"/>
            <a:r>
              <a:rPr lang="el-GR" dirty="0"/>
              <a:t>Συμπύκνωμα </a:t>
            </a:r>
            <a:r>
              <a:rPr lang="el-GR" dirty="0" err="1"/>
              <a:t>ινωδογόνου</a:t>
            </a:r>
            <a:r>
              <a:rPr lang="el-GR" dirty="0"/>
              <a:t> (</a:t>
            </a:r>
            <a:r>
              <a:rPr lang="en-GB" dirty="0"/>
              <a:t>Fibrinogen concentrate</a:t>
            </a:r>
            <a:r>
              <a:rPr lang="el-GR" dirty="0"/>
              <a:t>)</a:t>
            </a:r>
            <a:endParaRPr lang="en-GB" dirty="0"/>
          </a:p>
          <a:p>
            <a:pPr lvl="1"/>
            <a:r>
              <a:rPr lang="el-GR" dirty="0" err="1"/>
              <a:t>Ανασυνδυασμένος</a:t>
            </a:r>
            <a:r>
              <a:rPr lang="el-GR" dirty="0"/>
              <a:t> ενεργοποιημένος παράγοντας </a:t>
            </a:r>
            <a:r>
              <a:rPr lang="en-US" dirty="0"/>
              <a:t>VII</a:t>
            </a:r>
            <a:r>
              <a:rPr lang="el-GR" dirty="0"/>
              <a:t> (</a:t>
            </a:r>
            <a:r>
              <a:rPr lang="en-GB" dirty="0"/>
              <a:t>Recombinant activated factor VII</a:t>
            </a:r>
            <a:r>
              <a:rPr lang="el-GR" dirty="0"/>
              <a:t>)</a:t>
            </a:r>
            <a:endParaRPr lang="en-GB" dirty="0"/>
          </a:p>
          <a:p>
            <a:pPr lvl="1"/>
            <a:r>
              <a:rPr lang="el-GR" dirty="0"/>
              <a:t>Συμπυκνώματα του συμπλέγματος προθρομβίνης (</a:t>
            </a:r>
            <a:r>
              <a:rPr lang="en-GB" dirty="0" err="1"/>
              <a:t>Prothrombin</a:t>
            </a:r>
            <a:r>
              <a:rPr lang="en-GB" dirty="0"/>
              <a:t> complex concentrates</a:t>
            </a:r>
            <a:r>
              <a:rPr lang="el-GR" dirty="0"/>
              <a:t>)</a:t>
            </a:r>
            <a:endParaRPr lang="en-GB" dirty="0"/>
          </a:p>
        </p:txBody>
      </p:sp>
      <p:pic>
        <p:nvPicPr>
          <p:cNvPr id="10242" name="Picture 2" descr="C:\Users\Kassiani\Desktop\f25bf75a-13da-400e-a67282210dc938aa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67" y="2882900"/>
            <a:ext cx="2562224" cy="256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89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944592" y="64639"/>
            <a:ext cx="10515600" cy="1036270"/>
          </a:xfrm>
        </p:spPr>
        <p:txBody>
          <a:bodyPr>
            <a:normAutofit/>
          </a:bodyPr>
          <a:lstStyle/>
          <a:p>
            <a:pPr algn="ctr"/>
            <a:r>
              <a:rPr lang="el-GR" b="1" dirty="0" err="1">
                <a:solidFill>
                  <a:srgbClr val="C00000"/>
                </a:solidFill>
              </a:rPr>
              <a:t>Μητροσυσπαστικά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idx="1"/>
          </p:nvPr>
        </p:nvSpPr>
        <p:spPr>
          <a:xfrm>
            <a:off x="431371" y="2780928"/>
            <a:ext cx="5386917" cy="3884476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Prevention and Management of Postpartum </a:t>
            </a: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Haemorrhage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r>
              <a:rPr lang="en-US" sz="14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Green-top Guideline No. 52 December 2016</a:t>
            </a:r>
          </a:p>
          <a:p>
            <a:endParaRPr lang="en-US" sz="1400" b="0" dirty="0"/>
          </a:p>
          <a:p>
            <a:endParaRPr lang="en-US" sz="1400" b="0" dirty="0"/>
          </a:p>
          <a:p>
            <a:pPr algn="just"/>
            <a:r>
              <a:rPr lang="en-US" sz="1600" i="1" dirty="0"/>
              <a:t>Prophylactic </a:t>
            </a:r>
            <a:r>
              <a:rPr lang="en-US" sz="1600" i="1" dirty="0" err="1"/>
              <a:t>uterotonics</a:t>
            </a:r>
            <a:r>
              <a:rPr lang="en-US" sz="1600" i="1" dirty="0"/>
              <a:t> should be routinely offered in the management of the third stage of </a:t>
            </a:r>
            <a:r>
              <a:rPr lang="en-US" sz="1600" i="1" dirty="0" err="1"/>
              <a:t>labour</a:t>
            </a:r>
            <a:r>
              <a:rPr lang="en-US" sz="1600" i="1" dirty="0"/>
              <a:t> in all women as they reduce the risk of PPH</a:t>
            </a:r>
            <a:endParaRPr lang="en-US" sz="1600" b="0" dirty="0"/>
          </a:p>
          <a:p>
            <a:endParaRPr lang="el-GR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</p:txBody>
      </p:sp>
      <p:sp>
        <p:nvSpPr>
          <p:cNvPr id="7" name="6 - Θέση κειμένου"/>
          <p:cNvSpPr>
            <a:spLocks noGrp="1"/>
          </p:cNvSpPr>
          <p:nvPr>
            <p:ph type="body" sz="half" idx="3"/>
          </p:nvPr>
        </p:nvSpPr>
        <p:spPr>
          <a:xfrm>
            <a:off x="6288022" y="2708920"/>
            <a:ext cx="5389033" cy="4149080"/>
          </a:xfrm>
        </p:spPr>
        <p:txBody>
          <a:bodyPr>
            <a:normAutofit/>
          </a:bodyPr>
          <a:lstStyle/>
          <a:p>
            <a:r>
              <a:rPr lang="el-GR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Αιμορραγία μετά τον τοκετό 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l-GR" sz="14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Κατευθυντήρια Οδηγία </a:t>
            </a:r>
            <a:r>
              <a:rPr lang="en-US" sz="14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No.</a:t>
            </a:r>
            <a:r>
              <a:rPr lang="el-GR" sz="14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24 Νοέμβριος 2014</a:t>
            </a:r>
            <a:endParaRPr lang="en-US" sz="14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pPr algn="just"/>
            <a:r>
              <a:rPr lang="el-GR" sz="1600" i="1" dirty="0"/>
              <a:t>Η προφυλακτική χορήγηση </a:t>
            </a:r>
            <a:r>
              <a:rPr lang="el-GR" sz="1600" i="1" dirty="0" err="1"/>
              <a:t>μητροσυσπ</a:t>
            </a:r>
            <a:r>
              <a:rPr lang="en-US" sz="1600" i="1" dirty="0"/>
              <a:t>a</a:t>
            </a:r>
            <a:r>
              <a:rPr lang="el-GR" sz="1600" i="1" dirty="0" err="1"/>
              <a:t>στικών</a:t>
            </a:r>
            <a:r>
              <a:rPr lang="el-GR" sz="1600" i="1" dirty="0"/>
              <a:t> φαρμάκων θα πρέπει χορηγείται στο τρίτο στάδιο του τοκετού ως ρουτίνα σε όλες τις περιπτώσεις, καθώς μειώνει τον κίνδυνο αιμορραγίας κατά 60%</a:t>
            </a:r>
            <a:endParaRPr lang="en-US" sz="16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l-GR" sz="1400" b="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3445" y="1484784"/>
            <a:ext cx="3733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half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6352" y="1228867"/>
            <a:ext cx="333237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Έλλειψη"/>
          <p:cNvSpPr/>
          <p:nvPr/>
        </p:nvSpPr>
        <p:spPr>
          <a:xfrm>
            <a:off x="6202392" y="4718649"/>
            <a:ext cx="923027" cy="327804"/>
          </a:xfrm>
          <a:prstGeom prst="ellipse">
            <a:avLst/>
          </a:prstGeom>
          <a:solidFill>
            <a:schemeClr val="accent1">
              <a:alpha val="0"/>
            </a:schemeClr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Έλλειψη"/>
          <p:cNvSpPr/>
          <p:nvPr/>
        </p:nvSpPr>
        <p:spPr>
          <a:xfrm>
            <a:off x="7375585" y="4675517"/>
            <a:ext cx="1820173" cy="353683"/>
          </a:xfrm>
          <a:prstGeom prst="ellipse">
            <a:avLst/>
          </a:prstGeom>
          <a:solidFill>
            <a:schemeClr val="accent1">
              <a:alpha val="0"/>
            </a:schemeClr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978" y="0"/>
            <a:ext cx="10003312" cy="955964"/>
          </a:xfrm>
        </p:spPr>
        <p:txBody>
          <a:bodyPr/>
          <a:lstStyle/>
          <a:p>
            <a:pPr algn="ctr"/>
            <a:r>
              <a:rPr lang="el-GR" b="1" dirty="0" err="1">
                <a:solidFill>
                  <a:srgbClr val="C00000"/>
                </a:solidFill>
              </a:rPr>
              <a:t>Μητροσυσπαστικά</a:t>
            </a:r>
            <a:r>
              <a:rPr lang="el-GR" b="1" dirty="0">
                <a:solidFill>
                  <a:srgbClr val="C00000"/>
                </a:solidFill>
              </a:rPr>
              <a:t> και παρενέργειές τους…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9700" y="1572491"/>
            <a:ext cx="7982527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34EA2"/>
                </a:solidFill>
              </a:rPr>
              <a:t>Oxytocin</a:t>
            </a:r>
            <a:r>
              <a:rPr lang="en-US" dirty="0"/>
              <a:t> (10-40 UI IV per 500-1000 mL solution)</a:t>
            </a:r>
          </a:p>
          <a:p>
            <a:pPr lvl="1"/>
            <a:r>
              <a:rPr lang="el-GR" dirty="0"/>
              <a:t>Υπόταση, αντανακλαστική ταχυκαρδία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>
                <a:solidFill>
                  <a:srgbClr val="034EA2"/>
                </a:solidFill>
              </a:rPr>
              <a:t>Ergometrine</a:t>
            </a:r>
            <a:r>
              <a:rPr lang="en-US" dirty="0"/>
              <a:t> (0.2 mg IM)</a:t>
            </a:r>
          </a:p>
          <a:p>
            <a:pPr lvl="1"/>
            <a:r>
              <a:rPr lang="el-GR" dirty="0"/>
              <a:t>Ναυτία, έμετος</a:t>
            </a:r>
            <a:endParaRPr lang="en-US" dirty="0"/>
          </a:p>
          <a:p>
            <a:pPr lvl="1"/>
            <a:r>
              <a:rPr lang="el-GR" dirty="0"/>
              <a:t>κεφαλαλγία</a:t>
            </a:r>
            <a:endParaRPr lang="en-US" dirty="0"/>
          </a:p>
          <a:p>
            <a:pPr lvl="1"/>
            <a:r>
              <a:rPr lang="el-GR" dirty="0"/>
              <a:t>Πρόκληση σοβαρής υπέρτασης</a:t>
            </a:r>
            <a:r>
              <a:rPr lang="en-US" dirty="0"/>
              <a:t>, </a:t>
            </a:r>
            <a:r>
              <a:rPr lang="el-GR" dirty="0"/>
              <a:t>αντενδείκνυται στην </a:t>
            </a:r>
            <a:r>
              <a:rPr lang="el-GR" dirty="0" err="1"/>
              <a:t>προεκλαμψία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034EA2"/>
                </a:solidFill>
              </a:rPr>
              <a:t>Prostaglandin F2</a:t>
            </a:r>
            <a:r>
              <a:rPr lang="el-GR" dirty="0">
                <a:solidFill>
                  <a:srgbClr val="034EA2"/>
                </a:solidFill>
              </a:rPr>
              <a:t>α</a:t>
            </a:r>
            <a:r>
              <a:rPr lang="en-GB" dirty="0"/>
              <a:t> (</a:t>
            </a:r>
            <a:r>
              <a:rPr lang="en-GB" dirty="0" err="1"/>
              <a:t>carboprost</a:t>
            </a:r>
            <a:r>
              <a:rPr lang="en-GB" dirty="0"/>
              <a:t>) (250 </a:t>
            </a:r>
            <a:r>
              <a:rPr lang="el-GR" dirty="0"/>
              <a:t>μ</a:t>
            </a:r>
            <a:r>
              <a:rPr lang="en-GB" dirty="0"/>
              <a:t>g IM, </a:t>
            </a:r>
            <a:r>
              <a:rPr lang="el-GR" dirty="0"/>
              <a:t>μπορεί να επαναληφθεί ανά </a:t>
            </a:r>
            <a:r>
              <a:rPr lang="en-GB" dirty="0"/>
              <a:t>15 min, max 2 mg), </a:t>
            </a:r>
            <a:r>
              <a:rPr lang="el-GR" dirty="0"/>
              <a:t>μπορεί να χορηγηθεί και απευθείας στο μυομήτριο </a:t>
            </a:r>
            <a:r>
              <a:rPr lang="en-GB" dirty="0"/>
              <a:t>(off label use)</a:t>
            </a:r>
          </a:p>
          <a:p>
            <a:pPr lvl="1"/>
            <a:r>
              <a:rPr lang="el-GR" dirty="0" err="1"/>
              <a:t>Βρογχόσπασμος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>
                <a:solidFill>
                  <a:srgbClr val="034EA2"/>
                </a:solidFill>
              </a:rPr>
              <a:t>Prostaglandin E1 analogues </a:t>
            </a:r>
            <a:r>
              <a:rPr lang="en-GB" dirty="0"/>
              <a:t>(misoprostol) (800 </a:t>
            </a:r>
            <a:r>
              <a:rPr lang="el-GR" dirty="0"/>
              <a:t>μ</a:t>
            </a:r>
            <a:r>
              <a:rPr lang="en-GB" dirty="0"/>
              <a:t>g PR or SL)</a:t>
            </a:r>
          </a:p>
          <a:p>
            <a:pPr lvl="1"/>
            <a:r>
              <a:rPr lang="el-GR" dirty="0"/>
              <a:t>Ρίγος</a:t>
            </a:r>
            <a:endParaRPr lang="en-GB" dirty="0"/>
          </a:p>
          <a:p>
            <a:pPr lvl="1"/>
            <a:r>
              <a:rPr lang="el-GR" dirty="0"/>
              <a:t>Παροδική αύξηση θερμοκρασίας</a:t>
            </a:r>
            <a:endParaRPr lang="en-GB" dirty="0"/>
          </a:p>
        </p:txBody>
      </p:sp>
      <p:pic>
        <p:nvPicPr>
          <p:cNvPr id="4" name="Picture 2" descr="C:\Users\EFI LAPTOP\Desktop\oxytocin_sol-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0467" y="1288472"/>
            <a:ext cx="2840803" cy="1543503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16732" y="2240601"/>
            <a:ext cx="77223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94976" y="3297381"/>
            <a:ext cx="750746" cy="279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Users\EFI LAPTOP\Desktop\SEA146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05570" y="5314987"/>
            <a:ext cx="1679848" cy="1259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107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397" y="-7175"/>
            <a:ext cx="6264995" cy="858076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Point-of-care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800" y="850901"/>
            <a:ext cx="5749397" cy="6400799"/>
          </a:xfrm>
        </p:spPr>
        <p:txBody>
          <a:bodyPr>
            <a:normAutofit fontScale="55000" lnSpcReduction="20000"/>
          </a:bodyPr>
          <a:lstStyle/>
          <a:p>
            <a:r>
              <a:rPr lang="el-GR" sz="3300" dirty="0"/>
              <a:t>Μαιευτική αιμορραγία</a:t>
            </a:r>
            <a:r>
              <a:rPr lang="en-GB" sz="3300" dirty="0"/>
              <a:t>: </a:t>
            </a:r>
            <a:r>
              <a:rPr lang="el-GR" sz="3300" dirty="0"/>
              <a:t>γενικά η διαχείριση γίνεται με τις παραδοσιακές εργαστηριακές εξετάσεις</a:t>
            </a:r>
            <a:endParaRPr lang="en-GB" sz="3300" dirty="0"/>
          </a:p>
          <a:p>
            <a:pPr lvl="1"/>
            <a:r>
              <a:rPr lang="el-GR" sz="3300" dirty="0"/>
              <a:t>Όχι πάντες διαθέσιμες άμεσα επί σοβαρής αιμορραγίας</a:t>
            </a:r>
            <a:endParaRPr lang="en-GB" sz="3300" dirty="0"/>
          </a:p>
          <a:p>
            <a:pPr lvl="1"/>
            <a:endParaRPr lang="en-GB" sz="3300" dirty="0"/>
          </a:p>
          <a:p>
            <a:r>
              <a:rPr lang="en-GB" sz="3300" dirty="0"/>
              <a:t>Point-of-care viscoelastic tests (TEG-ROTEM</a:t>
            </a:r>
            <a:r>
              <a:rPr lang="el-GR" sz="3300" dirty="0"/>
              <a:t>-</a:t>
            </a:r>
            <a:r>
              <a:rPr lang="en-US" sz="3300" dirty="0" err="1"/>
              <a:t>ClotPro</a:t>
            </a:r>
            <a:r>
              <a:rPr lang="en-GB" sz="3300" dirty="0"/>
              <a:t>)</a:t>
            </a:r>
          </a:p>
          <a:p>
            <a:pPr lvl="1"/>
            <a:r>
              <a:rPr lang="el-GR" sz="3300" dirty="0"/>
              <a:t>Άμεση πληροφόρηση για τη διαδικασία της πήξης όσον αφορά το σχηματισμό και τη λύση του θρόμβου</a:t>
            </a:r>
            <a:endParaRPr lang="en-GB" sz="3300" dirty="0"/>
          </a:p>
          <a:p>
            <a:pPr lvl="1"/>
            <a:r>
              <a:rPr lang="el-GR" sz="3300" dirty="0" err="1"/>
              <a:t>Παρακλίνια</a:t>
            </a:r>
            <a:r>
              <a:rPr lang="el-GR" sz="3300" dirty="0"/>
              <a:t> εξέταση (</a:t>
            </a:r>
            <a:r>
              <a:rPr lang="en-GB" sz="3300" dirty="0"/>
              <a:t>Bedside testing</a:t>
            </a:r>
            <a:r>
              <a:rPr lang="el-GR" sz="3300" dirty="0"/>
              <a:t>)</a:t>
            </a:r>
            <a:endParaRPr lang="en-GB" sz="3300" dirty="0"/>
          </a:p>
          <a:p>
            <a:pPr lvl="1"/>
            <a:r>
              <a:rPr lang="el-GR" sz="3300" dirty="0"/>
              <a:t>Ένδειξη για το </a:t>
            </a:r>
            <a:r>
              <a:rPr lang="el-GR" sz="3300" b="1" dirty="0"/>
              <a:t>ποιοι παράγοντες πρέπει να χορηγηθούν</a:t>
            </a:r>
            <a:endParaRPr lang="en-GB" sz="3300" b="1" dirty="0"/>
          </a:p>
          <a:p>
            <a:pPr lvl="1"/>
            <a:endParaRPr lang="en-GB" sz="3300" dirty="0"/>
          </a:p>
          <a:p>
            <a:r>
              <a:rPr lang="en-GB" sz="3300" dirty="0"/>
              <a:t>PCVT-based goal-directed therapy </a:t>
            </a:r>
            <a:r>
              <a:rPr lang="el-GR" sz="3300" dirty="0"/>
              <a:t>(</a:t>
            </a:r>
            <a:r>
              <a:rPr lang="el-GR" sz="3300" dirty="0" err="1"/>
              <a:t>στοχοκατευθυνόμενη</a:t>
            </a:r>
            <a:r>
              <a:rPr lang="el-GR" sz="3300" dirty="0"/>
              <a:t> θεραπεία)</a:t>
            </a:r>
            <a:endParaRPr lang="en-GB" sz="3300" dirty="0"/>
          </a:p>
          <a:p>
            <a:pPr lvl="1"/>
            <a:r>
              <a:rPr lang="el-GR" sz="3300" dirty="0"/>
              <a:t>Μικρότερη χρήση παραγόντων αίματος</a:t>
            </a:r>
            <a:endParaRPr lang="en-GB" sz="3300" dirty="0"/>
          </a:p>
          <a:p>
            <a:pPr lvl="1"/>
            <a:r>
              <a:rPr lang="el-GR" sz="3300" dirty="0"/>
              <a:t>Πρόληψη υπέρ- και </a:t>
            </a:r>
            <a:r>
              <a:rPr lang="el-GR" sz="3300" dirty="0" err="1"/>
              <a:t>υπο</a:t>
            </a:r>
            <a:r>
              <a:rPr lang="el-GR" sz="3300" dirty="0"/>
              <a:t>-μετάγγισης</a:t>
            </a:r>
            <a:endParaRPr lang="en-GB" sz="3300" dirty="0"/>
          </a:p>
          <a:p>
            <a:pPr lvl="1"/>
            <a:r>
              <a:rPr lang="el-GR" sz="3300" dirty="0"/>
              <a:t>Βελτίωση έκβασης</a:t>
            </a:r>
            <a:endParaRPr lang="en-GB" sz="3300" dirty="0"/>
          </a:p>
          <a:p>
            <a:pPr lvl="1"/>
            <a:r>
              <a:rPr lang="el-GR" sz="3300" dirty="0"/>
              <a:t>Ελάττωση κόστους νοσηλείας</a:t>
            </a:r>
            <a:endParaRPr lang="en-GB" sz="3300" dirty="0"/>
          </a:p>
          <a:p>
            <a:pPr marL="457189" lvl="1" indent="0">
              <a:buNone/>
            </a:pPr>
            <a:endParaRPr lang="en-GB" sz="3300" dirty="0"/>
          </a:p>
          <a:p>
            <a:r>
              <a:rPr lang="en-US" sz="3300" dirty="0"/>
              <a:t>“The coagulopathy of resuscitation”</a:t>
            </a:r>
          </a:p>
          <a:p>
            <a:pPr lvl="1"/>
            <a:r>
              <a:rPr lang="el-GR" sz="3300" dirty="0"/>
              <a:t>Κατανάλωση παραγόντων πήξεως</a:t>
            </a:r>
            <a:endParaRPr lang="en-US" sz="3300" dirty="0"/>
          </a:p>
          <a:p>
            <a:pPr lvl="1"/>
            <a:r>
              <a:rPr lang="el-GR" sz="3300" dirty="0" err="1"/>
              <a:t>Αιμοαραίωση</a:t>
            </a:r>
            <a:r>
              <a:rPr lang="el-GR" sz="3300" dirty="0"/>
              <a:t> λόγω της </a:t>
            </a:r>
            <a:r>
              <a:rPr lang="el-GR" sz="3300" dirty="0" err="1"/>
              <a:t>υπερχορήγησης</a:t>
            </a:r>
            <a:r>
              <a:rPr lang="el-GR" sz="3300" dirty="0"/>
              <a:t> κρυσταλλοειδών και κολλοειδών</a:t>
            </a:r>
            <a:endParaRPr lang="en-GB" sz="3300" dirty="0"/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64805" y="3647024"/>
            <a:ext cx="5125681" cy="194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2275" y="5672674"/>
            <a:ext cx="2590367" cy="44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7983" y="1066801"/>
            <a:ext cx="468980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41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33338"/>
            <a:ext cx="6264995" cy="931863"/>
          </a:xfrm>
        </p:spPr>
        <p:txBody>
          <a:bodyPr/>
          <a:lstStyle/>
          <a:p>
            <a:pPr algn="ctr"/>
            <a:r>
              <a:rPr lang="el-GR" b="1" dirty="0" err="1">
                <a:solidFill>
                  <a:srgbClr val="C00000"/>
                </a:solidFill>
              </a:rPr>
              <a:t>Τρανεξαμικό</a:t>
            </a:r>
            <a:r>
              <a:rPr lang="el-GR" b="1" dirty="0">
                <a:solidFill>
                  <a:srgbClr val="C00000"/>
                </a:solidFill>
              </a:rPr>
              <a:t> οξύ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17" y="848228"/>
            <a:ext cx="5623583" cy="5892800"/>
          </a:xfrm>
        </p:spPr>
        <p:txBody>
          <a:bodyPr>
            <a:noAutofit/>
          </a:bodyPr>
          <a:lstStyle/>
          <a:p>
            <a:r>
              <a:rPr lang="en-GB" sz="2000" dirty="0"/>
              <a:t>E</a:t>
            </a:r>
            <a:r>
              <a:rPr lang="el-GR" sz="2000" dirty="0" err="1"/>
              <a:t>νεργοποίηση</a:t>
            </a:r>
            <a:r>
              <a:rPr lang="el-GR" sz="2000" dirty="0"/>
              <a:t> μονοπατιού της </a:t>
            </a:r>
            <a:r>
              <a:rPr lang="el-GR" sz="2000" dirty="0" err="1"/>
              <a:t>ινωδόλυσης</a:t>
            </a:r>
            <a:r>
              <a:rPr lang="el-GR" sz="2000" dirty="0"/>
              <a:t> μετά την απομάκρυνση του πλακούντα</a:t>
            </a:r>
            <a:endParaRPr lang="en-GB" sz="2000" dirty="0"/>
          </a:p>
          <a:p>
            <a:pPr lvl="1"/>
            <a:r>
              <a:rPr lang="el-GR" sz="2000" dirty="0"/>
              <a:t>Η αυξημένη </a:t>
            </a:r>
            <a:r>
              <a:rPr lang="el-GR" sz="2000" dirty="0" err="1"/>
              <a:t>ινωδόλυση</a:t>
            </a:r>
            <a:r>
              <a:rPr lang="el-GR" sz="2000" dirty="0"/>
              <a:t> συμβάλλει στη βαρύτητα της μαιευτικής αιμορραγίας</a:t>
            </a:r>
            <a:endParaRPr lang="en-GB" sz="2000" dirty="0"/>
          </a:p>
          <a:p>
            <a:pPr lvl="1"/>
            <a:endParaRPr lang="en-GB" sz="2000" dirty="0"/>
          </a:p>
          <a:p>
            <a:r>
              <a:rPr lang="en-GB" sz="2000" dirty="0"/>
              <a:t>WOMAN (</a:t>
            </a:r>
            <a:r>
              <a:rPr lang="en-GB" sz="2000" dirty="0" err="1">
                <a:solidFill>
                  <a:srgbClr val="C00000"/>
                </a:solidFill>
              </a:rPr>
              <a:t>WO</a:t>
            </a:r>
            <a:r>
              <a:rPr lang="en-GB" sz="2000" dirty="0" err="1"/>
              <a:t>rld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C00000"/>
                </a:solidFill>
              </a:rPr>
              <a:t>M</a:t>
            </a:r>
            <a:r>
              <a:rPr lang="en-GB" sz="2000" dirty="0"/>
              <a:t>aternal </a:t>
            </a:r>
            <a:r>
              <a:rPr lang="en-GB" sz="2000" dirty="0" err="1">
                <a:solidFill>
                  <a:srgbClr val="C00000"/>
                </a:solidFill>
              </a:rPr>
              <a:t>AN</a:t>
            </a:r>
            <a:r>
              <a:rPr lang="en-GB" sz="2000" dirty="0" err="1"/>
              <a:t>tifibrinolytic</a:t>
            </a:r>
            <a:r>
              <a:rPr lang="en-GB" sz="2000" dirty="0"/>
              <a:t>) trial, </a:t>
            </a:r>
            <a:r>
              <a:rPr lang="en-GB" sz="2000" i="1" dirty="0">
                <a:solidFill>
                  <a:srgbClr val="C00000"/>
                </a:solidFill>
              </a:rPr>
              <a:t>Lancet 2017</a:t>
            </a:r>
            <a:r>
              <a:rPr lang="en-GB" sz="2000" dirty="0"/>
              <a:t>, 20,000 women</a:t>
            </a:r>
          </a:p>
          <a:p>
            <a:pPr lvl="1"/>
            <a:r>
              <a:rPr lang="el-GR" sz="2000" dirty="0"/>
              <a:t>Χορήγηση </a:t>
            </a:r>
            <a:r>
              <a:rPr lang="el-GR" sz="2000" dirty="0" err="1"/>
              <a:t>τρανεξαμικού</a:t>
            </a:r>
            <a:r>
              <a:rPr lang="el-GR" sz="2000" dirty="0"/>
              <a:t> οξέος εντός 3 </a:t>
            </a:r>
            <a:r>
              <a:rPr lang="en-US" sz="2000" dirty="0"/>
              <a:t>h </a:t>
            </a:r>
            <a:r>
              <a:rPr lang="el-GR" sz="2000" dirty="0"/>
              <a:t>μετά τον τοκετό/ΚΤ σε επίτοκες με επιβεβαιωμένη  μαιευτική αιμορραγία</a:t>
            </a:r>
            <a:endParaRPr lang="en-GB" sz="2000" dirty="0"/>
          </a:p>
          <a:p>
            <a:pPr lvl="2"/>
            <a:r>
              <a:rPr lang="el-GR" dirty="0"/>
              <a:t>Ελάττωση της μητρικής θνητότητας οφειλόμενης σε αιμορραγία</a:t>
            </a:r>
            <a:endParaRPr lang="en-GB" dirty="0"/>
          </a:p>
          <a:p>
            <a:pPr lvl="2"/>
            <a:r>
              <a:rPr lang="el-GR" dirty="0"/>
              <a:t>Ελάττωση στην ανάγκη για λαπαροτομία προς έλεγχο της αιμορραγίας</a:t>
            </a:r>
            <a:endParaRPr lang="en-GB" dirty="0"/>
          </a:p>
          <a:p>
            <a:pPr lvl="1"/>
            <a:r>
              <a:rPr lang="el-GR" sz="2000" dirty="0"/>
              <a:t>Όχι όφελος αν χορηγηθεί μετά τις 3 </a:t>
            </a:r>
            <a:r>
              <a:rPr lang="en-US" sz="2000" dirty="0"/>
              <a:t>h </a:t>
            </a:r>
            <a:r>
              <a:rPr lang="el-GR" sz="2000" dirty="0"/>
              <a:t>μετά από τοκετό/ΚΤ</a:t>
            </a:r>
            <a:endParaRPr lang="en-GB" sz="2000" dirty="0"/>
          </a:p>
          <a:p>
            <a:pPr lvl="1"/>
            <a:r>
              <a:rPr lang="el-GR" sz="2000" dirty="0"/>
              <a:t>Συνιστώμενη δόση</a:t>
            </a:r>
            <a:r>
              <a:rPr lang="en-GB" sz="2000" dirty="0"/>
              <a:t>: 1 g, </a:t>
            </a:r>
            <a:r>
              <a:rPr lang="el-GR" sz="2000" dirty="0"/>
              <a:t>δεύτερο </a:t>
            </a:r>
            <a:r>
              <a:rPr lang="en-US" sz="2000" dirty="0"/>
              <a:t>g </a:t>
            </a:r>
            <a:r>
              <a:rPr lang="el-GR" sz="2000" dirty="0"/>
              <a:t>αν η αιμορραγία συνεχίζεται μετά τα 30 </a:t>
            </a:r>
            <a:r>
              <a:rPr lang="en-US" sz="2000" dirty="0"/>
              <a:t>min </a:t>
            </a:r>
            <a:r>
              <a:rPr lang="el-GR" sz="2000" dirty="0"/>
              <a:t>ή εάν υποτροπιάσει μετά από 24 </a:t>
            </a:r>
            <a:r>
              <a:rPr lang="en-US" sz="2000" dirty="0"/>
              <a:t>h</a:t>
            </a:r>
            <a:endParaRPr lang="en-GB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33735" y="3441700"/>
            <a:ext cx="6004248" cy="296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annie theodoraki\Desktop\Tranexamic-Acid-1000mg-10ml-web-974x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85" y="175360"/>
            <a:ext cx="2408059" cy="296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19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6800"/>
          </a:xfrm>
        </p:spPr>
        <p:txBody>
          <a:bodyPr/>
          <a:lstStyle/>
          <a:p>
            <a:pPr algn="ctr"/>
            <a:r>
              <a:rPr lang="el-GR" b="1" dirty="0" err="1">
                <a:solidFill>
                  <a:srgbClr val="C00000"/>
                </a:solidFill>
              </a:rPr>
              <a:t>Τρανεξαμικό</a:t>
            </a:r>
            <a:r>
              <a:rPr lang="el-GR" b="1" dirty="0">
                <a:solidFill>
                  <a:srgbClr val="C00000"/>
                </a:solidFill>
              </a:rPr>
              <a:t> οξύ ως προφυλακτική θεραπεία</a:t>
            </a:r>
            <a:r>
              <a:rPr lang="en-GB" b="1" dirty="0">
                <a:solidFill>
                  <a:srgbClr val="C00000"/>
                </a:solidFill>
              </a:rPr>
              <a:t>?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16197" y="1690688"/>
            <a:ext cx="4218799" cy="4953000"/>
          </a:xfrm>
        </p:spPr>
        <p:txBody>
          <a:bodyPr/>
          <a:lstStyle/>
          <a:p>
            <a:r>
              <a:rPr lang="en-US" i="1" dirty="0">
                <a:solidFill>
                  <a:srgbClr val="C00000"/>
                </a:solidFill>
              </a:rPr>
              <a:t>Systematic Review and </a:t>
            </a:r>
            <a:r>
              <a:rPr lang="en-US" i="1" dirty="0" err="1">
                <a:solidFill>
                  <a:srgbClr val="C00000"/>
                </a:solidFill>
              </a:rPr>
              <a:t>Metaanalysis</a:t>
            </a:r>
            <a:r>
              <a:rPr lang="en-US" i="1" dirty="0">
                <a:solidFill>
                  <a:srgbClr val="C00000"/>
                </a:solidFill>
              </a:rPr>
              <a:t> 2017</a:t>
            </a:r>
          </a:p>
          <a:p>
            <a:pPr lvl="1"/>
            <a:r>
              <a:rPr lang="el-GR" dirty="0"/>
              <a:t>Ελάττωση απώλειας αίματος κατά 150 </a:t>
            </a:r>
            <a:r>
              <a:rPr lang="en-US" dirty="0"/>
              <a:t>mL </a:t>
            </a:r>
            <a:r>
              <a:rPr lang="el-GR" dirty="0"/>
              <a:t>σε ΚΤ και κατά </a:t>
            </a:r>
            <a:r>
              <a:rPr lang="en-US" dirty="0"/>
              <a:t>85 ml</a:t>
            </a:r>
            <a:r>
              <a:rPr lang="el-GR" dirty="0"/>
              <a:t> σε ΦΤ</a:t>
            </a:r>
            <a:r>
              <a:rPr lang="en-US" dirty="0"/>
              <a:t> </a:t>
            </a:r>
            <a:r>
              <a:rPr lang="el-GR" dirty="0"/>
              <a:t>χωρίς αύξηση των </a:t>
            </a:r>
            <a:r>
              <a:rPr lang="el-GR" dirty="0" err="1"/>
              <a:t>θρομβοεμβολικών</a:t>
            </a:r>
            <a:r>
              <a:rPr lang="el-GR" dirty="0"/>
              <a:t> επεισοδίων</a:t>
            </a:r>
            <a:endParaRPr lang="en-US" dirty="0"/>
          </a:p>
          <a:p>
            <a:pPr lvl="1"/>
            <a:r>
              <a:rPr lang="en-US" dirty="0"/>
              <a:t>RCTs </a:t>
            </a:r>
            <a:r>
              <a:rPr lang="el-GR" dirty="0"/>
              <a:t>με μεγαλύτερους αριθμούς συμμετεχόντων ώστε να επικυρωθούν τα αποτελέσματα</a:t>
            </a:r>
            <a:endParaRPr lang="en-US" dirty="0"/>
          </a:p>
          <a:p>
            <a:pPr lvl="1"/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27195" y="2515595"/>
            <a:ext cx="4506384" cy="146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7938"/>
            <a:ext cx="6264995" cy="9318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Συμπύκνωμα </a:t>
            </a:r>
            <a:r>
              <a:rPr lang="el-GR" b="1" dirty="0" err="1">
                <a:solidFill>
                  <a:srgbClr val="C00000"/>
                </a:solidFill>
              </a:rPr>
              <a:t>ινωδογόνου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320" y="947739"/>
            <a:ext cx="5848280" cy="5910261"/>
          </a:xfrm>
        </p:spPr>
        <p:txBody>
          <a:bodyPr>
            <a:noAutofit/>
          </a:bodyPr>
          <a:lstStyle/>
          <a:p>
            <a:r>
              <a:rPr lang="en-GB" sz="1600" dirty="0"/>
              <a:t>Y</a:t>
            </a:r>
            <a:r>
              <a:rPr lang="el-GR" sz="1600" dirty="0" err="1"/>
              <a:t>ποινωδογοναιμία</a:t>
            </a:r>
            <a:endParaRPr lang="en-GB" sz="1600" dirty="0"/>
          </a:p>
          <a:p>
            <a:pPr lvl="1"/>
            <a:r>
              <a:rPr lang="el-GR" sz="1600" dirty="0"/>
              <a:t>Πρώιμος προβλεπτικός δείκτης  μαζικής αιμορραγίας </a:t>
            </a:r>
            <a:r>
              <a:rPr lang="en-GB" sz="1600" dirty="0"/>
              <a:t>(depletion)</a:t>
            </a:r>
          </a:p>
          <a:p>
            <a:pPr lvl="1"/>
            <a:r>
              <a:rPr lang="el-GR" sz="1600" dirty="0"/>
              <a:t>Αν δεν γίνει αναπλήρωση, επίμονη διαταραχή πηκτικότητας</a:t>
            </a:r>
            <a:endParaRPr lang="en-GB" sz="1600" dirty="0"/>
          </a:p>
          <a:p>
            <a:pPr lvl="1"/>
            <a:r>
              <a:rPr lang="el-GR" sz="1600" dirty="0"/>
              <a:t>Συνήθως αντιμετωπίζεται με </a:t>
            </a:r>
            <a:r>
              <a:rPr lang="el-GR" sz="1600" dirty="0" err="1"/>
              <a:t>κρυοκαθίζημα</a:t>
            </a:r>
            <a:r>
              <a:rPr lang="el-GR" sz="1600" dirty="0"/>
              <a:t> (</a:t>
            </a:r>
            <a:r>
              <a:rPr lang="en-US" sz="1600" dirty="0"/>
              <a:t>cryoprecipitate)</a:t>
            </a:r>
            <a:endParaRPr lang="en-GB" sz="1600" dirty="0"/>
          </a:p>
          <a:p>
            <a:pPr lvl="1"/>
            <a:endParaRPr lang="en-GB" sz="1600" dirty="0"/>
          </a:p>
          <a:p>
            <a:r>
              <a:rPr lang="el-GR" sz="1600" dirty="0"/>
              <a:t>Συμπύκνωμα </a:t>
            </a:r>
            <a:r>
              <a:rPr lang="el-GR" sz="1600" dirty="0" err="1"/>
              <a:t>ινωδογόνου</a:t>
            </a:r>
            <a:endParaRPr lang="en-GB" sz="1600" dirty="0"/>
          </a:p>
          <a:p>
            <a:pPr lvl="1"/>
            <a:r>
              <a:rPr lang="el-GR" sz="1600" dirty="0"/>
              <a:t>Παραχθείσα συγκεντρωμένη μορφή </a:t>
            </a:r>
            <a:r>
              <a:rPr lang="el-GR" sz="1600" dirty="0" err="1"/>
              <a:t>ινωδογόνου</a:t>
            </a:r>
            <a:endParaRPr lang="en-GB" sz="1600" dirty="0"/>
          </a:p>
          <a:p>
            <a:pPr lvl="1"/>
            <a:r>
              <a:rPr lang="el-GR" sz="1600" dirty="0"/>
              <a:t>Σημαντικά πλεονεκτήματα έναντι του </a:t>
            </a:r>
            <a:r>
              <a:rPr lang="el-GR" sz="1600" dirty="0" err="1"/>
              <a:t>κρυοκαθιζήματος</a:t>
            </a:r>
            <a:endParaRPr lang="en-GB" sz="1600" dirty="0"/>
          </a:p>
          <a:p>
            <a:pPr lvl="2"/>
            <a:r>
              <a:rPr lang="el-GR" sz="1600" dirty="0"/>
              <a:t>Δεν απαιτεί απόψυξη-διαθέσιμο για άμεση χρήση</a:t>
            </a:r>
            <a:endParaRPr lang="en-GB" sz="1600" dirty="0"/>
          </a:p>
          <a:p>
            <a:pPr lvl="2"/>
            <a:r>
              <a:rPr lang="el-GR" sz="1600" dirty="0"/>
              <a:t>Ελάττωση κινδύνου λοιμωδών επιπλοκών </a:t>
            </a:r>
            <a:r>
              <a:rPr lang="en-GB" sz="1600" dirty="0"/>
              <a:t>(</a:t>
            </a:r>
            <a:r>
              <a:rPr lang="el-GR" sz="1600" dirty="0"/>
              <a:t>απομάκρυνση αντιγόνων-αντισωμάτων</a:t>
            </a:r>
            <a:r>
              <a:rPr lang="en-GB" sz="1600" dirty="0"/>
              <a:t>-</a:t>
            </a:r>
            <a:r>
              <a:rPr lang="el-GR" sz="1600" dirty="0" err="1"/>
              <a:t>ιική</a:t>
            </a:r>
            <a:r>
              <a:rPr lang="el-GR" sz="1600" dirty="0"/>
              <a:t> απενεργοποίηση</a:t>
            </a:r>
            <a:r>
              <a:rPr lang="en-GB" sz="1600" dirty="0"/>
              <a:t>)</a:t>
            </a:r>
          </a:p>
          <a:p>
            <a:pPr lvl="2"/>
            <a:endParaRPr lang="en-GB" sz="1600" dirty="0"/>
          </a:p>
          <a:p>
            <a:r>
              <a:rPr lang="el-GR" sz="1600" dirty="0"/>
              <a:t>Εγκεκριμένο μόνο για τη συγγενή </a:t>
            </a:r>
            <a:r>
              <a:rPr lang="el-GR" sz="1600" dirty="0" err="1"/>
              <a:t>υποινωδογοναιμία</a:t>
            </a:r>
            <a:endParaRPr lang="en-GB" sz="1600" dirty="0"/>
          </a:p>
          <a:p>
            <a:endParaRPr lang="en-GB" sz="1600" dirty="0"/>
          </a:p>
          <a:p>
            <a:r>
              <a:rPr lang="el-GR" sz="1600" dirty="0"/>
              <a:t>Όχι μεγάλη πληροφόρηση για τη χρήση στη μαιευτική αιμορραγία</a:t>
            </a:r>
            <a:endParaRPr lang="en-GB" sz="1600" dirty="0"/>
          </a:p>
          <a:p>
            <a:pPr lvl="1"/>
            <a:r>
              <a:rPr lang="el-GR" sz="1600" dirty="0"/>
              <a:t>Δόση έναρξης </a:t>
            </a:r>
            <a:r>
              <a:rPr lang="en-GB" sz="1600" dirty="0"/>
              <a:t>2-3 g </a:t>
            </a:r>
            <a:r>
              <a:rPr lang="en-GB" sz="1600" dirty="0">
                <a:sym typeface="Symbol"/>
              </a:rPr>
              <a:t></a:t>
            </a:r>
            <a:r>
              <a:rPr lang="el-GR" sz="1600" dirty="0">
                <a:sym typeface="Symbol"/>
              </a:rPr>
              <a:t>επίπεδα</a:t>
            </a:r>
            <a:r>
              <a:rPr lang="en-GB" sz="1600" dirty="0">
                <a:sym typeface="Symbol"/>
              </a:rPr>
              <a:t>&gt;150-200mg/</a:t>
            </a:r>
            <a:r>
              <a:rPr lang="en-GB" sz="1600" dirty="0" err="1">
                <a:sym typeface="Symbol"/>
              </a:rPr>
              <a:t>dL</a:t>
            </a:r>
            <a:endParaRPr lang="en-GB" sz="1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0293" y="2536586"/>
            <a:ext cx="4506384" cy="173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7564" y="4481735"/>
            <a:ext cx="4353456" cy="21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anais\Desktop\RiaSTAP_produc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15874" y="356777"/>
            <a:ext cx="3520597" cy="21798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94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3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Συμπυκνώματα συμπλέγματος προθρομβίνης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551" y="1324997"/>
            <a:ext cx="8324604" cy="4929981"/>
          </a:xfrm>
        </p:spPr>
        <p:txBody>
          <a:bodyPr>
            <a:normAutofit fontScale="92500"/>
          </a:bodyPr>
          <a:lstStyle/>
          <a:p>
            <a:r>
              <a:rPr lang="el-GR" dirty="0"/>
              <a:t>Συμπυκνώματα των εξαρτώμενων από τη βιταμίνη Κ παραγόντων πήξεως ανθρωπείου προέλευσης </a:t>
            </a:r>
            <a:endParaRPr lang="en-GB" dirty="0"/>
          </a:p>
          <a:p>
            <a:pPr lvl="1"/>
            <a:r>
              <a:rPr lang="el-GR" dirty="0">
                <a:sym typeface="Symbol"/>
              </a:rPr>
              <a:t>Μικρότερη πιθανότητα για υπερφόρτωση όγκου σε σχέση με </a:t>
            </a:r>
            <a:r>
              <a:rPr lang="en-GB" dirty="0">
                <a:sym typeface="Symbol"/>
              </a:rPr>
              <a:t>FFP</a:t>
            </a:r>
          </a:p>
          <a:p>
            <a:pPr lvl="1"/>
            <a:endParaRPr lang="en-GB" dirty="0"/>
          </a:p>
          <a:p>
            <a:r>
              <a:rPr lang="el-GR" dirty="0"/>
              <a:t>Η μόνη εγκεκριμένη χρήση από </a:t>
            </a:r>
            <a:r>
              <a:rPr lang="en-GB" dirty="0"/>
              <a:t>FDA</a:t>
            </a:r>
            <a:r>
              <a:rPr lang="en-GB" dirty="0">
                <a:sym typeface="Symbol"/>
              </a:rPr>
              <a:t> </a:t>
            </a:r>
            <a:r>
              <a:rPr lang="el-GR" dirty="0">
                <a:sym typeface="Symbol"/>
              </a:rPr>
              <a:t>αναστροφή από αιμορραγίες λόγω χρήσης παραγόντων τύπου </a:t>
            </a:r>
            <a:r>
              <a:rPr lang="el-GR" dirty="0" err="1">
                <a:sym typeface="Symbol"/>
              </a:rPr>
              <a:t>βαρφαρίνης</a:t>
            </a:r>
            <a:endParaRPr lang="en-GB" dirty="0">
              <a:sym typeface="Symbol"/>
            </a:endParaRPr>
          </a:p>
          <a:p>
            <a:pPr lvl="1"/>
            <a:r>
              <a:rPr lang="el-GR" dirty="0">
                <a:sym typeface="Symbol"/>
              </a:rPr>
              <a:t>Συσχέτιση με </a:t>
            </a:r>
            <a:r>
              <a:rPr lang="el-GR" dirty="0" err="1">
                <a:sym typeface="Symbol"/>
              </a:rPr>
              <a:t>θρομβωτικά</a:t>
            </a:r>
            <a:r>
              <a:rPr lang="el-GR" dirty="0">
                <a:sym typeface="Symbol"/>
              </a:rPr>
              <a:t> επεισόδια σε μη μαιευτικούς πληθυσμούς</a:t>
            </a:r>
            <a:endParaRPr lang="en-US" dirty="0">
              <a:sym typeface="Symbol"/>
            </a:endParaRPr>
          </a:p>
          <a:p>
            <a:pPr lvl="1"/>
            <a:endParaRPr lang="en-GB" dirty="0">
              <a:sym typeface="Symbol"/>
            </a:endParaRPr>
          </a:p>
          <a:p>
            <a:r>
              <a:rPr lang="en-GB" dirty="0">
                <a:sym typeface="Symbol"/>
              </a:rPr>
              <a:t>Off-label </a:t>
            </a:r>
            <a:r>
              <a:rPr lang="el-GR" dirty="0">
                <a:sym typeface="Symbol"/>
              </a:rPr>
              <a:t>χρήση στη μαιευτική αιμορραγία</a:t>
            </a:r>
            <a:endParaRPr lang="en-GB" dirty="0">
              <a:sym typeface="Symbol"/>
            </a:endParaRPr>
          </a:p>
          <a:p>
            <a:pPr lvl="1"/>
            <a:r>
              <a:rPr lang="el-GR" dirty="0">
                <a:sym typeface="Symbol"/>
              </a:rPr>
              <a:t>Περιορισμένα δεδομένα για την κατάλληλη δοσολογία και ασφάλεια</a:t>
            </a:r>
            <a:endParaRPr lang="en-GB" dirty="0"/>
          </a:p>
        </p:txBody>
      </p:sp>
      <p:pic>
        <p:nvPicPr>
          <p:cNvPr id="2050" name="Picture 2" descr="C:\Users\anais\Desktop\kHwrVJacPrerwUT79ox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1081" y="2868459"/>
            <a:ext cx="3638811" cy="3638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847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6" y="40513"/>
            <a:ext cx="6987029" cy="1480376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err="1">
                <a:solidFill>
                  <a:srgbClr val="C00000"/>
                </a:solidFill>
              </a:rPr>
              <a:t>Ανασυνδυασμένος</a:t>
            </a:r>
            <a:r>
              <a:rPr lang="el-GR" b="1" dirty="0">
                <a:solidFill>
                  <a:srgbClr val="C00000"/>
                </a:solidFill>
              </a:rPr>
              <a:t> ενεργοποιημένος παράγοντας </a:t>
            </a:r>
            <a:r>
              <a:rPr lang="en-GB" b="1" dirty="0">
                <a:solidFill>
                  <a:srgbClr val="C00000"/>
                </a:solidFill>
              </a:rPr>
              <a:t>VII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949035"/>
            <a:ext cx="6127505" cy="4908965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Εγκεκριμένος προς χρήση σε αιμορραγίες λόγω συγγενούς έλλειψης παράγοντα </a:t>
            </a:r>
            <a:r>
              <a:rPr lang="en-US" dirty="0"/>
              <a:t>VII </a:t>
            </a:r>
            <a:r>
              <a:rPr lang="el-GR" dirty="0"/>
              <a:t>και σε αιμοφιλία Α και Β</a:t>
            </a:r>
            <a:endParaRPr lang="en-GB" dirty="0"/>
          </a:p>
          <a:p>
            <a:endParaRPr lang="en-GB" dirty="0"/>
          </a:p>
          <a:p>
            <a:r>
              <a:rPr lang="en-GB" dirty="0"/>
              <a:t>Case reports </a:t>
            </a:r>
            <a:r>
              <a:rPr lang="el-GR" dirty="0"/>
              <a:t>σε περιπτώσεις μαιευτικής αιμορραγίας</a:t>
            </a:r>
            <a:endParaRPr lang="en-GB" dirty="0"/>
          </a:p>
          <a:p>
            <a:pPr lvl="1"/>
            <a:r>
              <a:rPr lang="el-GR" dirty="0"/>
              <a:t>Μπορεί να ελαττώσει τη μετάγγιση παραγώγων αίματος</a:t>
            </a:r>
            <a:endParaRPr lang="en-GB" dirty="0"/>
          </a:p>
          <a:p>
            <a:pPr lvl="1"/>
            <a:r>
              <a:rPr lang="el-GR" dirty="0"/>
              <a:t>Σημαντικός κίνδυνος για αρτηριακή θρόμβωση</a:t>
            </a:r>
            <a:endParaRPr lang="en-GB" dirty="0"/>
          </a:p>
          <a:p>
            <a:pPr lvl="1"/>
            <a:r>
              <a:rPr lang="el-GR" dirty="0"/>
              <a:t>Όχι αποδεδειγμένο όφελος στην επιβίωση</a:t>
            </a:r>
            <a:endParaRPr lang="en-GB" dirty="0"/>
          </a:p>
          <a:p>
            <a:pPr lvl="2"/>
            <a:r>
              <a:rPr lang="el-GR" dirty="0"/>
              <a:t>Σκεφτείτε τη χρήση όταν όλα τα υπόλοιπα έχουν αποτύχει</a:t>
            </a:r>
            <a:endParaRPr lang="en-GB" dirty="0"/>
          </a:p>
          <a:p>
            <a:pPr lvl="2"/>
            <a:endParaRPr lang="en-GB" dirty="0"/>
          </a:p>
          <a:p>
            <a:r>
              <a:rPr lang="el-GR" dirty="0"/>
              <a:t>Τοπική χρήση</a:t>
            </a:r>
            <a:r>
              <a:rPr lang="en-GB" dirty="0"/>
              <a:t> </a:t>
            </a:r>
            <a:r>
              <a:rPr lang="en-GB" dirty="0" err="1"/>
              <a:t>rFVIIa</a:t>
            </a:r>
            <a:r>
              <a:rPr lang="en-GB" dirty="0"/>
              <a:t> </a:t>
            </a:r>
            <a:r>
              <a:rPr lang="el-GR" dirty="0"/>
              <a:t>στη θέση απομάκρυνσης του πλακούντα</a:t>
            </a:r>
            <a:endParaRPr lang="en-GB" dirty="0"/>
          </a:p>
          <a:p>
            <a:pPr lvl="1"/>
            <a:r>
              <a:rPr lang="el-GR" dirty="0"/>
              <a:t>Ελάττωση αιμορραγίας σε επίτοκες με προδρομικό πλακούντα</a:t>
            </a:r>
            <a:endParaRPr lang="en-GB" dirty="0"/>
          </a:p>
          <a:p>
            <a:pPr marL="457189" lvl="1" indent="0">
              <a:buNone/>
            </a:pPr>
            <a:r>
              <a:rPr lang="en-GB" sz="2667" i="1" dirty="0">
                <a:solidFill>
                  <a:srgbClr val="C00000"/>
                </a:solidFill>
              </a:rPr>
              <a:t>       (Am J </a:t>
            </a:r>
            <a:r>
              <a:rPr lang="en-GB" sz="2667" i="1" dirty="0" err="1">
                <a:solidFill>
                  <a:srgbClr val="C00000"/>
                </a:solidFill>
              </a:rPr>
              <a:t>Obstet</a:t>
            </a:r>
            <a:r>
              <a:rPr lang="en-GB" sz="2667" i="1" dirty="0">
                <a:solidFill>
                  <a:srgbClr val="C00000"/>
                </a:solidFill>
              </a:rPr>
              <a:t> </a:t>
            </a:r>
            <a:r>
              <a:rPr lang="en-GB" sz="2667" i="1" dirty="0" err="1">
                <a:solidFill>
                  <a:srgbClr val="C00000"/>
                </a:solidFill>
              </a:rPr>
              <a:t>Gynecol</a:t>
            </a:r>
            <a:r>
              <a:rPr lang="en-GB" sz="2667" i="1" dirty="0">
                <a:solidFill>
                  <a:srgbClr val="C00000"/>
                </a:solidFill>
              </a:rPr>
              <a:t> 2017)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1647" y="3643379"/>
            <a:ext cx="4172196" cy="186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66" y="5695331"/>
            <a:ext cx="4199253" cy="10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nais\Desktop\novoseven-rt-8mg-product-im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37842" y="628429"/>
            <a:ext cx="2573577" cy="2586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2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4800" y="201267"/>
            <a:ext cx="3711798" cy="6477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267" b="1" dirty="0">
                <a:solidFill>
                  <a:srgbClr val="C00000"/>
                </a:solidFill>
              </a:rPr>
              <a:t>Cell saver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964" y="383697"/>
            <a:ext cx="6429375" cy="6319028"/>
          </a:xfrm>
        </p:spPr>
        <p:txBody>
          <a:bodyPr>
            <a:noAutofit/>
          </a:bodyPr>
          <a:lstStyle/>
          <a:p>
            <a:r>
              <a:rPr lang="el-GR" sz="1600" dirty="0"/>
              <a:t>Αυξανόμενη χρήση στη μείζονα μαιευτική αιμορραγία</a:t>
            </a:r>
            <a:endParaRPr lang="en-GB" sz="1600" dirty="0"/>
          </a:p>
          <a:p>
            <a:endParaRPr lang="en-GB" sz="1600" dirty="0"/>
          </a:p>
          <a:p>
            <a:r>
              <a:rPr lang="el-GR" sz="1600" dirty="0"/>
              <a:t>Ελάττωση της πιθανότητας έκθεσης στους κινδύνους της </a:t>
            </a:r>
            <a:r>
              <a:rPr lang="el-GR" sz="1600" dirty="0" err="1"/>
              <a:t>ετερόλογης</a:t>
            </a:r>
            <a:r>
              <a:rPr lang="el-GR" sz="1600" dirty="0"/>
              <a:t> μετάγγισης αίματος</a:t>
            </a:r>
            <a:endParaRPr lang="en-GB" sz="1600" dirty="0"/>
          </a:p>
          <a:p>
            <a:pPr lvl="1"/>
            <a:r>
              <a:rPr lang="el-GR" sz="1400" dirty="0"/>
              <a:t>Ευαισθητοποίηση  σε αντιγόνα των ερυθρών αιμοσφαιρίων</a:t>
            </a:r>
            <a:endParaRPr lang="en-GB" sz="1400" dirty="0"/>
          </a:p>
          <a:p>
            <a:pPr lvl="1"/>
            <a:r>
              <a:rPr lang="el-GR" sz="1400" dirty="0"/>
              <a:t>Κίνδυνος μετάδοσης λοιμώδους ασθένειας</a:t>
            </a:r>
            <a:endParaRPr lang="en-GB" sz="1400" dirty="0"/>
          </a:p>
          <a:p>
            <a:pPr lvl="1"/>
            <a:r>
              <a:rPr lang="el-GR" sz="1400" dirty="0"/>
              <a:t>Αντιδράσεις στη μετάγγιση αίματος</a:t>
            </a:r>
            <a:endParaRPr lang="en-GB" sz="1400" dirty="0"/>
          </a:p>
          <a:p>
            <a:pPr lvl="1"/>
            <a:endParaRPr lang="en-GB" sz="1600" dirty="0"/>
          </a:p>
          <a:p>
            <a:r>
              <a:rPr lang="el-GR" sz="1600" dirty="0"/>
              <a:t>Κίνδυνοι</a:t>
            </a:r>
            <a:endParaRPr lang="en-GB" sz="1600" dirty="0"/>
          </a:p>
          <a:p>
            <a:pPr lvl="1"/>
            <a:r>
              <a:rPr lang="el-GR" sz="1400" dirty="0"/>
              <a:t>Εμβολή αμνιακού υγρού</a:t>
            </a:r>
            <a:endParaRPr lang="en-GB" sz="1400" dirty="0"/>
          </a:p>
          <a:p>
            <a:pPr lvl="1"/>
            <a:r>
              <a:rPr lang="el-GR" sz="1400" dirty="0"/>
              <a:t>Δυνητική μητρική-εμβρυική </a:t>
            </a:r>
            <a:r>
              <a:rPr lang="el-GR" sz="1400" dirty="0" err="1"/>
              <a:t>αλλοανοσοποίηση</a:t>
            </a:r>
            <a:endParaRPr lang="en-GB" sz="1400" dirty="0"/>
          </a:p>
          <a:p>
            <a:pPr lvl="1"/>
            <a:r>
              <a:rPr lang="el-GR" sz="1400" dirty="0"/>
              <a:t>Ελαχιστοποίηση των κινδύνων</a:t>
            </a:r>
            <a:endParaRPr lang="en-GB" sz="1400" dirty="0"/>
          </a:p>
          <a:p>
            <a:pPr lvl="2"/>
            <a:r>
              <a:rPr lang="el-GR" sz="1400" dirty="0"/>
              <a:t>Χρήση </a:t>
            </a:r>
            <a:r>
              <a:rPr lang="el-GR" sz="1400" dirty="0" err="1"/>
              <a:t>λευκαφαιρεμένων</a:t>
            </a:r>
            <a:r>
              <a:rPr lang="el-GR" sz="1400" dirty="0"/>
              <a:t> φίλτρων</a:t>
            </a:r>
            <a:endParaRPr lang="en-GB" sz="1400" dirty="0"/>
          </a:p>
          <a:p>
            <a:pPr lvl="2"/>
            <a:r>
              <a:rPr lang="el-GR" sz="1400" dirty="0"/>
              <a:t>Ξεχωριστή αναρρόφηση για συλλογή αίματος και αμνιακού υγρού πριν την απομάκρυνση του πλακούντα</a:t>
            </a:r>
            <a:endParaRPr lang="en-GB" sz="1600" dirty="0"/>
          </a:p>
          <a:p>
            <a:r>
              <a:rPr lang="el-GR" sz="1600" dirty="0"/>
              <a:t>Άλλα θέματα</a:t>
            </a:r>
            <a:endParaRPr lang="en-US" sz="1600" dirty="0"/>
          </a:p>
          <a:p>
            <a:pPr lvl="1"/>
            <a:r>
              <a:rPr lang="el-GR" sz="1400" dirty="0"/>
              <a:t>κόστος</a:t>
            </a:r>
            <a:endParaRPr lang="en-US" sz="1400" dirty="0"/>
          </a:p>
          <a:p>
            <a:pPr lvl="1"/>
            <a:r>
              <a:rPr lang="el-GR" sz="1400" dirty="0"/>
              <a:t>Απαίτηση για </a:t>
            </a:r>
            <a:r>
              <a:rPr lang="en-US" sz="1400" dirty="0"/>
              <a:t>24-h service</a:t>
            </a:r>
          </a:p>
          <a:p>
            <a:pPr lvl="1"/>
            <a:endParaRPr lang="en-US" sz="1600" dirty="0"/>
          </a:p>
          <a:p>
            <a:r>
              <a:rPr lang="el-GR" sz="1600" dirty="0"/>
              <a:t>Σκεφτείτε το σε περιπτώσεις</a:t>
            </a:r>
            <a:endParaRPr lang="en-US" sz="1600" dirty="0"/>
          </a:p>
          <a:p>
            <a:pPr lvl="1"/>
            <a:r>
              <a:rPr lang="el-GR" sz="1400" dirty="0"/>
              <a:t>Σοβαρής αναιμίας</a:t>
            </a:r>
            <a:endParaRPr lang="en-US" sz="1400" dirty="0"/>
          </a:p>
          <a:p>
            <a:pPr lvl="1"/>
            <a:r>
              <a:rPr lang="el-GR" sz="1400" dirty="0"/>
              <a:t>Σπάνιων ομάδων αίματος</a:t>
            </a:r>
            <a:endParaRPr lang="en-US" sz="1400" dirty="0"/>
          </a:p>
          <a:p>
            <a:pPr lvl="1"/>
            <a:r>
              <a:rPr lang="el-GR" sz="1400" dirty="0"/>
              <a:t>Άρνησης μετάγγισης αίματος</a:t>
            </a:r>
            <a:endParaRPr lang="en-GB" sz="1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28934" y="2813094"/>
            <a:ext cx="4506384" cy="87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4308" y="5078476"/>
            <a:ext cx="4293660" cy="94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869" y="3657824"/>
            <a:ext cx="4293660" cy="127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nnie theodoraki\Desktop\fresenius-c-a-t-s-plus-autotransfusion-blood-cell-saver-500x5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596" y="332115"/>
            <a:ext cx="2448877" cy="244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4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7"/>
            <a:ext cx="6264995" cy="1480376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Χειρουργικές παρεμβάσεις στη μείζονα μαιευτική αιμορραγία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2292" y="2132896"/>
            <a:ext cx="4218799" cy="458708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Manual removal of the placenta</a:t>
            </a:r>
          </a:p>
          <a:p>
            <a:r>
              <a:rPr lang="en-US" dirty="0"/>
              <a:t>Uterine packing</a:t>
            </a:r>
          </a:p>
          <a:p>
            <a:r>
              <a:rPr lang="en-US" dirty="0"/>
              <a:t>E</a:t>
            </a:r>
            <a:r>
              <a:rPr lang="el-GR" dirty="0" err="1"/>
              <a:t>νδομητριαίος</a:t>
            </a:r>
            <a:r>
              <a:rPr lang="el-GR" dirty="0"/>
              <a:t> επιπωματισμός με μπαλόνι</a:t>
            </a:r>
            <a:endParaRPr lang="en-US" dirty="0"/>
          </a:p>
          <a:p>
            <a:pPr lvl="1"/>
            <a:r>
              <a:rPr lang="en-GB" dirty="0"/>
              <a:t>Bakri/</a:t>
            </a:r>
            <a:r>
              <a:rPr lang="en-GB" dirty="0" err="1"/>
              <a:t>Rusch</a:t>
            </a:r>
            <a:r>
              <a:rPr lang="en-GB" dirty="0"/>
              <a:t> balloon</a:t>
            </a:r>
          </a:p>
          <a:p>
            <a:pPr lvl="1"/>
            <a:r>
              <a:rPr lang="en-US" dirty="0"/>
              <a:t>Foley’s catheter</a:t>
            </a:r>
          </a:p>
          <a:p>
            <a:pPr lvl="1"/>
            <a:r>
              <a:rPr lang="en-GB" dirty="0" err="1"/>
              <a:t>Sengstaken</a:t>
            </a:r>
            <a:r>
              <a:rPr lang="en-GB" dirty="0"/>
              <a:t>‑Blakemore tube</a:t>
            </a:r>
          </a:p>
          <a:p>
            <a:r>
              <a:rPr lang="el-GR" dirty="0"/>
              <a:t>Αιμοστατικές ραφές </a:t>
            </a:r>
            <a:r>
              <a:rPr lang="en-US" dirty="0"/>
              <a:t>(B-lynch sutures)</a:t>
            </a:r>
          </a:p>
          <a:p>
            <a:r>
              <a:rPr lang="el-GR" dirty="0"/>
              <a:t>Απολίνωση αγγείων</a:t>
            </a:r>
            <a:endParaRPr lang="en-US" dirty="0"/>
          </a:p>
          <a:p>
            <a:pPr lvl="1"/>
            <a:r>
              <a:rPr lang="el-GR" dirty="0"/>
              <a:t>Έσω λαγόνια αρτηρία</a:t>
            </a:r>
            <a:endParaRPr lang="en-US" dirty="0"/>
          </a:p>
          <a:p>
            <a:pPr lvl="1"/>
            <a:r>
              <a:rPr lang="el-GR" dirty="0"/>
              <a:t>Μητριαία αρτηρία</a:t>
            </a:r>
            <a:endParaRPr lang="en-US" dirty="0"/>
          </a:p>
          <a:p>
            <a:r>
              <a:rPr lang="el-GR" dirty="0"/>
              <a:t>Υστερεκτομή</a:t>
            </a:r>
            <a:endParaRPr lang="en-US" dirty="0"/>
          </a:p>
          <a:p>
            <a:endParaRPr lang="en-US" dirty="0"/>
          </a:p>
          <a:p>
            <a:pPr lvl="1"/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543" y="1134669"/>
            <a:ext cx="4506384" cy="79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UA_CMQCCBakriOct20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22" y="4762500"/>
            <a:ext cx="2591803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ph_2a-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70" y="2364503"/>
            <a:ext cx="3345145" cy="3070139"/>
          </a:xfrm>
          <a:prstGeom prst="rect">
            <a:avLst/>
          </a:prstGeom>
        </p:spPr>
      </p:pic>
      <p:pic>
        <p:nvPicPr>
          <p:cNvPr id="8" name="Picture 2" descr="C:\Users\EFI LAPTOP\Desktop\αρχείο λήψη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6130" y="2234380"/>
            <a:ext cx="1662690" cy="234888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72970" y="4114799"/>
            <a:ext cx="2054184" cy="238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157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073" y="1"/>
            <a:ext cx="6264995" cy="1077238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733" b="1" dirty="0">
                <a:solidFill>
                  <a:srgbClr val="C00000"/>
                </a:solidFill>
              </a:rPr>
              <a:t>Επεμβατική ακτινολογία στη μείζονα μαιευτική αιμορραγία</a:t>
            </a:r>
            <a:endParaRPr lang="en-GB" sz="3733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45" y="1077239"/>
            <a:ext cx="5724793" cy="5641760"/>
          </a:xfrm>
        </p:spPr>
        <p:txBody>
          <a:bodyPr>
            <a:noAutofit/>
          </a:bodyPr>
          <a:lstStyle/>
          <a:p>
            <a:r>
              <a:rPr lang="el-GR" sz="1600" dirty="0"/>
              <a:t>Εισαγωγή μπαλονιών στις μητριαίες ή έσω λαγόνιες αρτηρίες</a:t>
            </a:r>
            <a:endParaRPr lang="en-GB" sz="1600" dirty="0"/>
          </a:p>
          <a:p>
            <a:pPr lvl="1"/>
            <a:r>
              <a:rPr lang="el-GR" sz="1600" dirty="0"/>
              <a:t>Μέσω καθετηριασμού των μηριαίων</a:t>
            </a:r>
            <a:endParaRPr lang="en-GB" sz="1600" dirty="0"/>
          </a:p>
          <a:p>
            <a:pPr lvl="1"/>
            <a:endParaRPr lang="en-GB" sz="1600" dirty="0"/>
          </a:p>
          <a:p>
            <a:r>
              <a:rPr lang="el-GR" sz="1600" dirty="0"/>
              <a:t>Εμβολισμός με διάφορα υλικά (</a:t>
            </a:r>
            <a:r>
              <a:rPr lang="en-US" sz="1600" dirty="0"/>
              <a:t>gel, foam, glue, coils</a:t>
            </a:r>
            <a:r>
              <a:rPr lang="el-GR" sz="1600" dirty="0"/>
              <a:t>) επί μη ελέγχου της αιμορραγίας</a:t>
            </a:r>
            <a:endParaRPr lang="en-US" sz="1600" dirty="0"/>
          </a:p>
          <a:p>
            <a:endParaRPr lang="en-GB" sz="1600" dirty="0"/>
          </a:p>
          <a:p>
            <a:r>
              <a:rPr lang="el-GR" sz="1600" dirty="0"/>
              <a:t>Ελάττωση στη χρήση παραγώγων αίματος</a:t>
            </a:r>
            <a:endParaRPr lang="en-GB" sz="1600" dirty="0"/>
          </a:p>
          <a:p>
            <a:r>
              <a:rPr lang="el-GR" sz="1600" dirty="0"/>
              <a:t>Ελάττωση στην πιθανότητα υστερεκτομής</a:t>
            </a:r>
            <a:endParaRPr lang="en-GB" sz="1600" dirty="0"/>
          </a:p>
          <a:p>
            <a:endParaRPr lang="en-GB" sz="1600" dirty="0"/>
          </a:p>
          <a:p>
            <a:r>
              <a:rPr lang="el-GR" sz="1600" dirty="0"/>
              <a:t>Προβλήματα</a:t>
            </a:r>
            <a:endParaRPr lang="en-US" sz="1600" dirty="0"/>
          </a:p>
          <a:p>
            <a:pPr lvl="1"/>
            <a:r>
              <a:rPr lang="el-GR" sz="1600" dirty="0"/>
              <a:t>Μη διαθεσιμότητα επεμβατικού ακτινολόγου </a:t>
            </a:r>
            <a:r>
              <a:rPr lang="el-GR" sz="1600" dirty="0" err="1"/>
              <a:t>καθόλο</a:t>
            </a:r>
            <a:r>
              <a:rPr lang="el-GR" sz="1600" dirty="0"/>
              <a:t> το 24ωρο</a:t>
            </a:r>
            <a:endParaRPr lang="en-GB" sz="1600" dirty="0"/>
          </a:p>
          <a:p>
            <a:pPr lvl="1"/>
            <a:r>
              <a:rPr lang="el-GR" sz="1600" dirty="0"/>
              <a:t>Δυνητικές επιπλοκές</a:t>
            </a:r>
            <a:endParaRPr lang="en-GB" sz="1600" dirty="0"/>
          </a:p>
          <a:p>
            <a:pPr lvl="2"/>
            <a:r>
              <a:rPr lang="el-GR" sz="1600" dirty="0"/>
              <a:t>Ρήξη και μείζονα αιμορραγία των λαγονίων αγγείων</a:t>
            </a:r>
            <a:endParaRPr lang="en-GB" sz="1600" dirty="0"/>
          </a:p>
          <a:p>
            <a:pPr lvl="2"/>
            <a:r>
              <a:rPr lang="el-GR" sz="1600" dirty="0"/>
              <a:t>λοίμωξη</a:t>
            </a:r>
            <a:endParaRPr lang="en-US" sz="1600" dirty="0"/>
          </a:p>
          <a:p>
            <a:pPr lvl="2"/>
            <a:r>
              <a:rPr lang="el-GR" sz="1600" dirty="0"/>
              <a:t>Δημιουργία </a:t>
            </a:r>
            <a:r>
              <a:rPr lang="el-GR" sz="1600" dirty="0" err="1"/>
              <a:t>ψευδοανευρύσματος</a:t>
            </a:r>
            <a:endParaRPr lang="en-GB" sz="1600" dirty="0"/>
          </a:p>
          <a:p>
            <a:pPr lvl="2"/>
            <a:r>
              <a:rPr lang="el-GR" sz="1600" dirty="0"/>
              <a:t>Αδυναμία ελέγχου της αιμορραγίας</a:t>
            </a:r>
            <a:endParaRPr lang="en-GB" sz="1600" dirty="0"/>
          </a:p>
          <a:p>
            <a:pPr lvl="2"/>
            <a:r>
              <a:rPr lang="el-GR" sz="1600" dirty="0"/>
              <a:t>Νέκρωση μήτρας (σπάνια)</a:t>
            </a:r>
            <a:endParaRPr lang="en-GB" sz="1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87580" y="3167900"/>
            <a:ext cx="4506384" cy="164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7580" y="4813944"/>
            <a:ext cx="4741152" cy="190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Users\EFI LAPTOP\Desktop\Embolismos mitriaia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7704" y="327804"/>
            <a:ext cx="4717651" cy="2768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221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397" y="122237"/>
            <a:ext cx="8781324" cy="1117839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Πλάνο μεταγεννητικής φροντίδας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377863"/>
            <a:ext cx="5622396" cy="5480137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Καθορισμός του επιπέδου της επιλόχειας φροντίδας</a:t>
            </a:r>
            <a:endParaRPr lang="en-GB" dirty="0"/>
          </a:p>
          <a:p>
            <a:endParaRPr lang="en-GB" dirty="0"/>
          </a:p>
          <a:p>
            <a:r>
              <a:rPr lang="el-GR" dirty="0"/>
              <a:t>Ιατρικές καταστάσεις που επιβάλλουν τη μεταφορά της ασθενούς στη ΜΕΘ</a:t>
            </a:r>
            <a:endParaRPr lang="en-GB" dirty="0"/>
          </a:p>
          <a:p>
            <a:pPr lvl="1"/>
            <a:r>
              <a:rPr lang="el-GR" dirty="0">
                <a:solidFill>
                  <a:srgbClr val="034EA2"/>
                </a:solidFill>
              </a:rPr>
              <a:t>Ανάγκη για παρατεταμένη μηχανική αναπνοή</a:t>
            </a:r>
            <a:endParaRPr lang="en-GB" dirty="0">
              <a:solidFill>
                <a:srgbClr val="034EA2"/>
              </a:solidFill>
            </a:endParaRPr>
          </a:p>
          <a:p>
            <a:pPr lvl="2"/>
            <a:r>
              <a:rPr lang="el-GR" dirty="0"/>
              <a:t>Αναπνευστική ανεπάρκεια</a:t>
            </a:r>
            <a:endParaRPr lang="en-GB" dirty="0"/>
          </a:p>
          <a:p>
            <a:pPr lvl="2"/>
            <a:r>
              <a:rPr lang="el-GR" dirty="0"/>
              <a:t>Ανησυχία για οίδημα αεραγωγού</a:t>
            </a:r>
            <a:endParaRPr lang="en-GB" dirty="0"/>
          </a:p>
          <a:p>
            <a:pPr lvl="3"/>
            <a:r>
              <a:rPr lang="el-GR" dirty="0"/>
              <a:t>Μακράς διάρκειας επέμβαση</a:t>
            </a:r>
            <a:endParaRPr lang="en-GB" dirty="0"/>
          </a:p>
          <a:p>
            <a:pPr lvl="3"/>
            <a:r>
              <a:rPr lang="el-GR" dirty="0"/>
              <a:t>Μεγάλοι όγκοι χορηγούμενων υγρών</a:t>
            </a:r>
            <a:endParaRPr lang="en-GB" dirty="0"/>
          </a:p>
          <a:p>
            <a:pPr lvl="3"/>
            <a:r>
              <a:rPr lang="en-GB" dirty="0"/>
              <a:t>TRALI</a:t>
            </a:r>
            <a:r>
              <a:rPr lang="el-GR" dirty="0"/>
              <a:t> (</a:t>
            </a:r>
            <a:r>
              <a:rPr lang="en-US" dirty="0"/>
              <a:t>transfusion-related acute lung injury)</a:t>
            </a:r>
            <a:endParaRPr lang="en-GB" dirty="0"/>
          </a:p>
          <a:p>
            <a:pPr lvl="1"/>
            <a:r>
              <a:rPr lang="el-GR" dirty="0" err="1">
                <a:solidFill>
                  <a:srgbClr val="034EA2"/>
                </a:solidFill>
              </a:rPr>
              <a:t>Πολυοργανική</a:t>
            </a:r>
            <a:r>
              <a:rPr lang="el-GR" dirty="0">
                <a:solidFill>
                  <a:srgbClr val="034EA2"/>
                </a:solidFill>
              </a:rPr>
              <a:t> ανεπάρκεια</a:t>
            </a:r>
            <a:r>
              <a:rPr lang="en-GB" dirty="0">
                <a:solidFill>
                  <a:srgbClr val="034EA2"/>
                </a:solidFill>
              </a:rPr>
              <a:t> </a:t>
            </a:r>
            <a:r>
              <a:rPr lang="en-GB" dirty="0"/>
              <a:t>(</a:t>
            </a:r>
            <a:r>
              <a:rPr lang="el-GR" dirty="0" err="1"/>
              <a:t>καρδιογενές</a:t>
            </a:r>
            <a:r>
              <a:rPr lang="el-GR" dirty="0"/>
              <a:t> </a:t>
            </a:r>
            <a:r>
              <a:rPr lang="en-GB" dirty="0"/>
              <a:t>shock, shock liver, o</a:t>
            </a:r>
            <a:r>
              <a:rPr lang="el-GR" dirty="0" err="1"/>
              <a:t>ξεία</a:t>
            </a:r>
            <a:r>
              <a:rPr lang="el-GR" dirty="0"/>
              <a:t> νεφρική βλάβη/ανεπάρκεια</a:t>
            </a:r>
            <a:r>
              <a:rPr lang="en-GB" dirty="0"/>
              <a:t>)</a:t>
            </a:r>
          </a:p>
          <a:p>
            <a:pPr lvl="1"/>
            <a:r>
              <a:rPr lang="el-GR" dirty="0">
                <a:solidFill>
                  <a:srgbClr val="034EA2"/>
                </a:solidFill>
              </a:rPr>
              <a:t>Επίμονες διαταραχές πηκτικότητας</a:t>
            </a:r>
            <a:endParaRPr lang="en-GB" dirty="0">
              <a:solidFill>
                <a:srgbClr val="034EA2"/>
              </a:solidFill>
            </a:endParaRPr>
          </a:p>
          <a:p>
            <a:pPr lvl="1"/>
            <a:r>
              <a:rPr lang="el-GR" dirty="0">
                <a:solidFill>
                  <a:srgbClr val="034EA2"/>
                </a:solidFill>
              </a:rPr>
              <a:t>Αιμοδυναμική αστάθεια</a:t>
            </a:r>
            <a:endParaRPr lang="en-GB" dirty="0">
              <a:solidFill>
                <a:srgbClr val="034EA2"/>
              </a:solidFill>
            </a:endParaRPr>
          </a:p>
          <a:p>
            <a:pPr lvl="1"/>
            <a:r>
              <a:rPr lang="el-GR" dirty="0">
                <a:solidFill>
                  <a:srgbClr val="034EA2"/>
                </a:solidFill>
              </a:rPr>
              <a:t>Εμπλοκή ουροδόχου κύστεως και ουρητήρων </a:t>
            </a:r>
            <a:r>
              <a:rPr lang="el-GR" dirty="0"/>
              <a:t>σε περίπτωση διεισδυτικού πλακούντα</a:t>
            </a:r>
            <a:endParaRPr lang="en-GB" dirty="0"/>
          </a:p>
          <a:p>
            <a:pPr lvl="2"/>
            <a:r>
              <a:rPr lang="el-GR" dirty="0"/>
              <a:t>Αποφρακτική </a:t>
            </a:r>
            <a:r>
              <a:rPr lang="el-GR" dirty="0" err="1"/>
              <a:t>ουροπάθεια</a:t>
            </a:r>
            <a:endParaRPr lang="en-GB" dirty="0"/>
          </a:p>
        </p:txBody>
      </p:sp>
      <p:pic>
        <p:nvPicPr>
          <p:cNvPr id="3074" name="Picture 2" descr="C:\Users\annie theodoraki\Desktop\critical-care-rubber-stamp-critical-care-red-rubber-stamp-over-white-background-1188613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089" y="4691888"/>
            <a:ext cx="3251200" cy="216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nais\Desktop\239-2392077_pediatrician-clipart-postnatal-care-illustra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8634" y="1240076"/>
            <a:ext cx="2890516" cy="3015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029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5826" y="20637"/>
            <a:ext cx="11395495" cy="969963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Τα προβλήματα της μαζικής χορήγησης υγρών</a:t>
            </a:r>
            <a:r>
              <a:rPr lang="en-US" b="1" dirty="0">
                <a:solidFill>
                  <a:srgbClr val="C00000"/>
                </a:solidFill>
              </a:rPr>
              <a:t>…</a:t>
            </a:r>
            <a:endParaRPr lang="el-GR" b="1" dirty="0">
              <a:solidFill>
                <a:srgbClr val="C0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3671" y="1362974"/>
            <a:ext cx="5363525" cy="5348377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Υποθερμία</a:t>
            </a:r>
            <a:endParaRPr lang="en-US" dirty="0"/>
          </a:p>
          <a:p>
            <a:pPr lvl="1"/>
            <a:r>
              <a:rPr lang="el-GR" sz="2800" dirty="0"/>
              <a:t>Χορήγηση μεγάλης ποσότητας υγρών</a:t>
            </a:r>
            <a:endParaRPr lang="en-US" sz="2800" dirty="0"/>
          </a:p>
          <a:p>
            <a:pPr lvl="1"/>
            <a:r>
              <a:rPr lang="el-GR" sz="2800" dirty="0"/>
              <a:t>Παρατεταμένο χειρουργείο</a:t>
            </a:r>
            <a:endParaRPr lang="en-US" sz="2800" dirty="0"/>
          </a:p>
          <a:p>
            <a:pPr lvl="1"/>
            <a:endParaRPr lang="en-US" sz="2800" dirty="0"/>
          </a:p>
          <a:p>
            <a:r>
              <a:rPr lang="el-GR" dirty="0" err="1"/>
              <a:t>Υπερκαλιαιμία</a:t>
            </a:r>
            <a:endParaRPr lang="en-US" dirty="0"/>
          </a:p>
          <a:p>
            <a:pPr lvl="1"/>
            <a:r>
              <a:rPr lang="el-GR" sz="2800" dirty="0" err="1"/>
              <a:t>Αιμολυμένα</a:t>
            </a:r>
            <a:r>
              <a:rPr lang="el-GR" sz="2800" dirty="0"/>
              <a:t> ερυθρά αιμοσφαίρια</a:t>
            </a:r>
            <a:endParaRPr lang="en-US" sz="2800" dirty="0"/>
          </a:p>
          <a:p>
            <a:pPr lvl="1"/>
            <a:endParaRPr lang="en-US" sz="2800" dirty="0"/>
          </a:p>
          <a:p>
            <a:r>
              <a:rPr lang="el-GR" dirty="0" err="1"/>
              <a:t>Υπασβεστιαιμία</a:t>
            </a:r>
            <a:endParaRPr lang="en-US" dirty="0"/>
          </a:p>
          <a:p>
            <a:pPr lvl="1"/>
            <a:r>
              <a:rPr lang="el-GR" sz="2800" dirty="0"/>
              <a:t>Κιτρικό στα αποθηκευμένα ερυθρά</a:t>
            </a:r>
            <a:endParaRPr lang="en-US" sz="2800" dirty="0"/>
          </a:p>
          <a:p>
            <a:pPr lvl="1"/>
            <a:endParaRPr lang="en-US" sz="2800" dirty="0"/>
          </a:p>
          <a:p>
            <a:r>
              <a:rPr lang="el-GR" dirty="0"/>
              <a:t>Οξέωση</a:t>
            </a:r>
            <a:endParaRPr lang="en-US" dirty="0"/>
          </a:p>
          <a:p>
            <a:pPr lvl="1"/>
            <a:r>
              <a:rPr lang="el-GR" sz="2800" dirty="0"/>
              <a:t>Συνδυασμός εξωγενούς κιτρικού και κατάστασης </a:t>
            </a:r>
            <a:r>
              <a:rPr lang="el-GR" sz="2800" dirty="0" err="1"/>
              <a:t>υποάρδευσης</a:t>
            </a:r>
            <a:endParaRPr lang="en-US" sz="2800" dirty="0"/>
          </a:p>
          <a:p>
            <a:pPr lvl="1"/>
            <a:endParaRPr lang="en-US" sz="2800" dirty="0"/>
          </a:p>
          <a:p>
            <a:r>
              <a:rPr lang="el-GR" dirty="0"/>
              <a:t>Έλλειψη όγκου ή υπερφόρτωση όγκου</a:t>
            </a:r>
            <a:endParaRPr lang="en-US" dirty="0"/>
          </a:p>
          <a:p>
            <a:endParaRPr lang="en-US" dirty="0"/>
          </a:p>
          <a:p>
            <a:r>
              <a:rPr lang="en-US" dirty="0"/>
              <a:t>TRALI</a:t>
            </a:r>
          </a:p>
          <a:p>
            <a:endParaRPr lang="en-US" dirty="0"/>
          </a:p>
          <a:p>
            <a:r>
              <a:rPr lang="el-GR" dirty="0"/>
              <a:t>Αντιδράσεις μετάγγισης (</a:t>
            </a:r>
            <a:r>
              <a:rPr lang="en-US" dirty="0"/>
              <a:t>transfusion reactions)</a:t>
            </a:r>
            <a:endParaRPr lang="el-GR" dirty="0"/>
          </a:p>
        </p:txBody>
      </p:sp>
      <p:pic>
        <p:nvPicPr>
          <p:cNvPr id="4100" name="Picture 4" descr="C:\Users\annie theodoraki\Desktop\blood-bags-91170_6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715" y="2019300"/>
            <a:ext cx="4230159" cy="31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7957" y="0"/>
            <a:ext cx="6264995" cy="810883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Αναλγησία μετά τον τοκετό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0552" y="1041400"/>
            <a:ext cx="5722742" cy="5661325"/>
          </a:xfrm>
        </p:spPr>
        <p:txBody>
          <a:bodyPr>
            <a:noAutofit/>
          </a:bodyPr>
          <a:lstStyle/>
          <a:p>
            <a:r>
              <a:rPr lang="el-GR" sz="2000" dirty="0"/>
              <a:t>Ο </a:t>
            </a:r>
            <a:r>
              <a:rPr lang="el-GR" sz="2000" dirty="0" err="1"/>
              <a:t>επισκληρίδιος</a:t>
            </a:r>
            <a:r>
              <a:rPr lang="el-GR" sz="2000" dirty="0"/>
              <a:t> καθετήρας </a:t>
            </a:r>
            <a:r>
              <a:rPr lang="en-GB" sz="2000" dirty="0"/>
              <a:t>(</a:t>
            </a:r>
            <a:r>
              <a:rPr lang="el-GR" sz="2000" dirty="0"/>
              <a:t>αν είναι διαθέσιμος</a:t>
            </a:r>
            <a:r>
              <a:rPr lang="en-GB" sz="2000" dirty="0"/>
              <a:t>) </a:t>
            </a:r>
            <a:r>
              <a:rPr lang="el-GR" sz="2000" dirty="0"/>
              <a:t>παρέχει μαιευτική αναλγησία μετά από μείζονα μαιευτική αιμορραγία και δυνητικά μείζονα χειρουργική επέμβαση</a:t>
            </a:r>
            <a:endParaRPr lang="en-GB" sz="2000" dirty="0"/>
          </a:p>
          <a:p>
            <a:endParaRPr lang="en-GB" sz="2000" dirty="0"/>
          </a:p>
          <a:p>
            <a:r>
              <a:rPr lang="el-GR" sz="2000" dirty="0"/>
              <a:t>Συνιστάται η αποφυγή </a:t>
            </a:r>
            <a:r>
              <a:rPr lang="en-GB" sz="2000" dirty="0"/>
              <a:t>NSAIDs</a:t>
            </a:r>
          </a:p>
          <a:p>
            <a:endParaRPr lang="en-GB" sz="2000" dirty="0"/>
          </a:p>
          <a:p>
            <a:r>
              <a:rPr lang="el-GR" sz="2000" dirty="0">
                <a:solidFill>
                  <a:srgbClr val="034EA2"/>
                </a:solidFill>
              </a:rPr>
              <a:t>Σοβαρότερου βαθμού πόνος </a:t>
            </a:r>
            <a:r>
              <a:rPr lang="el-GR" sz="2000" dirty="0"/>
              <a:t>σε σχέση με αυτόν μετά από </a:t>
            </a:r>
            <a:r>
              <a:rPr lang="el-GR" sz="2000" dirty="0" err="1"/>
              <a:t>ανεπίπλεκτο</a:t>
            </a:r>
            <a:r>
              <a:rPr lang="el-GR" sz="2000" dirty="0"/>
              <a:t> τοκετό ή καισαρική τομή</a:t>
            </a:r>
            <a:endParaRPr lang="en-GB" sz="2000" dirty="0"/>
          </a:p>
          <a:p>
            <a:pPr lvl="1"/>
            <a:r>
              <a:rPr lang="el-GR" sz="2000" dirty="0"/>
              <a:t>Αυξημένοι χειρουργικοί χειρισμοί περινέου</a:t>
            </a:r>
            <a:endParaRPr lang="en-GB" sz="2000" dirty="0"/>
          </a:p>
          <a:p>
            <a:pPr lvl="1"/>
            <a:r>
              <a:rPr lang="el-GR" sz="2000" dirty="0"/>
              <a:t>Άμεσοι χειρισμοί των πυελικών δομών</a:t>
            </a:r>
            <a:endParaRPr lang="en-GB" sz="2000" dirty="0"/>
          </a:p>
          <a:p>
            <a:pPr lvl="1"/>
            <a:r>
              <a:rPr lang="en-GB" sz="2000" dirty="0"/>
              <a:t>Indwelling intrauterine</a:t>
            </a:r>
            <a:r>
              <a:rPr lang="el-GR" sz="2000" dirty="0"/>
              <a:t>/</a:t>
            </a:r>
            <a:r>
              <a:rPr lang="en-GB" sz="2000" dirty="0"/>
              <a:t>vaginal packing</a:t>
            </a:r>
          </a:p>
          <a:p>
            <a:pPr lvl="1"/>
            <a:r>
              <a:rPr lang="el-GR" sz="2000" dirty="0"/>
              <a:t>Εκτεταμένες χειρουργικές τομές</a:t>
            </a:r>
            <a:endParaRPr lang="en-GB" sz="2000" dirty="0"/>
          </a:p>
          <a:p>
            <a:pPr lvl="1"/>
            <a:r>
              <a:rPr lang="el-GR" sz="2000" dirty="0"/>
              <a:t>Υστερεκτομή</a:t>
            </a:r>
            <a:endParaRPr lang="en-GB" sz="2000" dirty="0"/>
          </a:p>
          <a:p>
            <a:pPr lvl="1"/>
            <a:endParaRPr lang="en-GB" sz="2000" dirty="0"/>
          </a:p>
          <a:p>
            <a:r>
              <a:rPr lang="el-GR" sz="2000" dirty="0">
                <a:solidFill>
                  <a:srgbClr val="034EA2"/>
                </a:solidFill>
              </a:rPr>
              <a:t>Ενδελεχής έλεγχος εξετάσεων πηκτικότητας πριν την αφαίρεση του </a:t>
            </a:r>
            <a:r>
              <a:rPr lang="el-GR" sz="2000" dirty="0" err="1">
                <a:solidFill>
                  <a:srgbClr val="034EA2"/>
                </a:solidFill>
              </a:rPr>
              <a:t>επισκληριδίου</a:t>
            </a:r>
            <a:r>
              <a:rPr lang="el-GR" sz="2000" dirty="0">
                <a:solidFill>
                  <a:srgbClr val="034EA2"/>
                </a:solidFill>
              </a:rPr>
              <a:t> καθετήρα</a:t>
            </a:r>
            <a:endParaRPr lang="en-GB" sz="2000" dirty="0">
              <a:solidFill>
                <a:srgbClr val="034EA2"/>
              </a:solidFill>
            </a:endParaRPr>
          </a:p>
        </p:txBody>
      </p:sp>
      <p:pic>
        <p:nvPicPr>
          <p:cNvPr id="5122" name="Picture 2" descr="C:\Users\annie theodoraki\Desktop\70507135-hand-writing-inscription-analgesia-with-marker-concep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30" y="2186079"/>
            <a:ext cx="3889363" cy="249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40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809" y="726509"/>
            <a:ext cx="4506384" cy="5962389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Μαιευτική αιμορραγία</a:t>
            </a:r>
            <a:r>
              <a:rPr lang="en-US" dirty="0"/>
              <a:t>:</a:t>
            </a:r>
            <a:r>
              <a:rPr lang="el-GR" dirty="0"/>
              <a:t>μπορεί να μην είναι προβλέψιμη…</a:t>
            </a:r>
            <a:endParaRPr lang="en-US" dirty="0"/>
          </a:p>
          <a:p>
            <a:endParaRPr lang="en-US" dirty="0"/>
          </a:p>
          <a:p>
            <a:r>
              <a:rPr lang="el-GR" dirty="0"/>
              <a:t>Πτωχές εκβάσεις μετά μείζονα μαιευτική αιμορραγία λόγω</a:t>
            </a:r>
            <a:r>
              <a:rPr lang="en-US" dirty="0"/>
              <a:t>:</a:t>
            </a:r>
            <a:endParaRPr lang="en-GB" dirty="0"/>
          </a:p>
          <a:p>
            <a:pPr lvl="1"/>
            <a:r>
              <a:rPr lang="el-GR" dirty="0"/>
              <a:t>Ανακριβούς εκτίμησης της απώλειας αίματος</a:t>
            </a:r>
            <a:endParaRPr lang="en-GB" dirty="0"/>
          </a:p>
          <a:p>
            <a:pPr lvl="1"/>
            <a:r>
              <a:rPr lang="el-GR" dirty="0"/>
              <a:t>Καθυστέρησης στην αντιμετώπιση</a:t>
            </a:r>
            <a:endParaRPr lang="en-GB" dirty="0"/>
          </a:p>
          <a:p>
            <a:pPr lvl="1"/>
            <a:r>
              <a:rPr lang="el-GR" dirty="0"/>
              <a:t>Μη διαθεσιμότητας αίματος και παραγώγων αίματος</a:t>
            </a:r>
            <a:endParaRPr lang="en-GB" dirty="0"/>
          </a:p>
          <a:p>
            <a:pPr lvl="1"/>
            <a:r>
              <a:rPr lang="el-GR" dirty="0"/>
              <a:t>Έλλειψης πρωτοκόλλων αντιμετώπισης</a:t>
            </a:r>
            <a:endParaRPr lang="en-GB" dirty="0"/>
          </a:p>
          <a:p>
            <a:pPr lvl="1"/>
            <a:r>
              <a:rPr lang="el-GR" dirty="0"/>
              <a:t>Μη καλής επικοινωνίας μεταξύ των μελών της ομάδας</a:t>
            </a:r>
            <a:endParaRPr lang="en-GB" dirty="0"/>
          </a:p>
          <a:p>
            <a:pPr lvl="1"/>
            <a:r>
              <a:rPr lang="el-GR" dirty="0"/>
              <a:t>Ανεπαρκούς υποστήριξης/</a:t>
            </a:r>
            <a:r>
              <a:rPr lang="el-GR" dirty="0" err="1"/>
              <a:t>οργανωσιακών </a:t>
            </a:r>
            <a:r>
              <a:rPr lang="el-GR" dirty="0"/>
              <a:t>θεμάτων</a:t>
            </a:r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2522021"/>
            <a:ext cx="4506384" cy="315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annie theodoraki\Desktop\iStock_000010636965X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74" y="158467"/>
            <a:ext cx="3784121" cy="210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149464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C00000"/>
                </a:solidFill>
              </a:rPr>
              <a:t>Συμπεράσματα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7183" y="1631073"/>
            <a:ext cx="8533876" cy="5226927"/>
          </a:xfrm>
        </p:spPr>
        <p:txBody>
          <a:bodyPr>
            <a:normAutofit/>
          </a:bodyPr>
          <a:lstStyle/>
          <a:p>
            <a:r>
              <a:rPr lang="el-GR" sz="3200" dirty="0"/>
              <a:t>Πρόληψη ανεπιθύμητων εκβάσεων</a:t>
            </a:r>
            <a:endParaRPr lang="en-US" sz="3200" dirty="0"/>
          </a:p>
          <a:p>
            <a:pPr lvl="1"/>
            <a:r>
              <a:rPr lang="el-GR" sz="3200" dirty="0">
                <a:solidFill>
                  <a:srgbClr val="C00000"/>
                </a:solidFill>
              </a:rPr>
              <a:t>Πρώιμη</a:t>
            </a:r>
            <a:r>
              <a:rPr lang="el-GR" sz="3200" dirty="0"/>
              <a:t> αναγνώριση της απώλειας αίματος</a:t>
            </a:r>
            <a:endParaRPr lang="en-US" sz="3200" dirty="0"/>
          </a:p>
          <a:p>
            <a:pPr lvl="1"/>
            <a:r>
              <a:rPr lang="el-GR" sz="3200" dirty="0">
                <a:solidFill>
                  <a:srgbClr val="C00000"/>
                </a:solidFill>
              </a:rPr>
              <a:t>Κινητοποίηση</a:t>
            </a:r>
            <a:r>
              <a:rPr lang="el-GR" sz="3200" dirty="0"/>
              <a:t> εφεδρειών</a:t>
            </a:r>
            <a:endParaRPr lang="en-US" sz="3200" dirty="0"/>
          </a:p>
          <a:p>
            <a:pPr lvl="1"/>
            <a:endParaRPr lang="en-US" sz="3200" dirty="0"/>
          </a:p>
          <a:p>
            <a:r>
              <a:rPr lang="el-GR" sz="3200" dirty="0"/>
              <a:t>Επίτοκες με υψηλό κίνδυνο για επιπλοκές </a:t>
            </a:r>
            <a:r>
              <a:rPr lang="en-US" sz="3200" dirty="0"/>
              <a:t>(</a:t>
            </a:r>
            <a:r>
              <a:rPr lang="el-GR" sz="3200" dirty="0"/>
              <a:t>πχ. Ανώμαλη πρόσφυση του πλακούντα</a:t>
            </a:r>
            <a:r>
              <a:rPr lang="en-US" sz="3200" dirty="0"/>
              <a:t>)</a:t>
            </a:r>
          </a:p>
          <a:p>
            <a:pPr lvl="1"/>
            <a:r>
              <a:rPr lang="el-GR" sz="3200" dirty="0">
                <a:solidFill>
                  <a:srgbClr val="C00000"/>
                </a:solidFill>
              </a:rPr>
              <a:t>Μεταφορά </a:t>
            </a:r>
            <a:r>
              <a:rPr lang="el-GR" sz="3200" dirty="0"/>
              <a:t>σε τριτοβάθμια Νοσοκομεία με υψηλότερες δυνατότητες</a:t>
            </a:r>
          </a:p>
        </p:txBody>
      </p:sp>
      <p:pic>
        <p:nvPicPr>
          <p:cNvPr id="4" name="Picture 4" descr="mom_ba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230" y="3935443"/>
            <a:ext cx="2984739" cy="292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35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ais\Desktop\african-american-mom-hugging-baby_gg762380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5046"/>
          <a:stretch/>
        </p:blipFill>
        <p:spPr bwMode="auto">
          <a:xfrm>
            <a:off x="2693096" y="162839"/>
            <a:ext cx="6563638" cy="6453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6693</TotalTime>
  <Words>3355</Words>
  <Application>Microsoft Office PowerPoint</Application>
  <PresentationFormat>Ευρεία οθόνη</PresentationFormat>
  <Paragraphs>538</Paragraphs>
  <Slides>42</Slides>
  <Notes>22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Comic Sans MS</vt:lpstr>
      <vt:lpstr>Symbol</vt:lpstr>
      <vt:lpstr>Θέμα του Office</vt:lpstr>
      <vt:lpstr>Αναισθησιολογική διαχείριση μαιευτικής αιμορραγίας</vt:lpstr>
      <vt:lpstr>Εισαγωγή</vt:lpstr>
      <vt:lpstr>Τα δεδομένα…</vt:lpstr>
      <vt:lpstr>Παρουσίαση του PowerPoint</vt:lpstr>
      <vt:lpstr>Πρόκληση η αναγνώριση….</vt:lpstr>
      <vt:lpstr>Υποκατάστατο μέτρησης απώλειας αίματος</vt:lpstr>
      <vt:lpstr>Στόχοι αντιμετώπισης</vt:lpstr>
      <vt:lpstr>Αναγνώριση επιτόκων υψηλού κινδύνου</vt:lpstr>
      <vt:lpstr>Κατηγοριοποίηση και κύριες αιτίες μαιευτικής αιμορραγίας</vt:lpstr>
      <vt:lpstr>Να θυμάστε τα τέσσερα “T”s για κάθε μείζονα αιμορραγία μετά τον τοκετό</vt:lpstr>
      <vt:lpstr>Παράγοντες κινδύνου για PPH</vt:lpstr>
      <vt:lpstr>Παχυσαρκία</vt:lpstr>
      <vt:lpstr>Προχωρημένη ηλικία επιτόκου</vt:lpstr>
      <vt:lpstr>Καταστάσεις που αυξάνουν τη νοσηρότητα ακόμα και μετά από μικρού βαθμού PPH</vt:lpstr>
      <vt:lpstr>Αναιμία επιτόκου</vt:lpstr>
      <vt:lpstr>Ανώμαλη πρόσφυση πλακούντα (I)</vt:lpstr>
      <vt:lpstr>Aνώμαλη πρόσφυση πλακούντα (II)</vt:lpstr>
      <vt:lpstr>Eίναι σημαντικές οι λίστες ελέγχου και τα πρωτόκολλα?</vt:lpstr>
      <vt:lpstr>Χρησιμοποιούνται οι checklists?</vt:lpstr>
      <vt:lpstr>Επιλογή αναισθησίας (I)</vt:lpstr>
      <vt:lpstr>Επιλογή αναισθησίας (II)</vt:lpstr>
      <vt:lpstr>Ποια αναισθησιολογική τεχνική χρησιμοποιείται συνήθως?</vt:lpstr>
      <vt:lpstr>Διαχείριση αναμενόμενης PPH κατά τη διάρκεια της καισαρικής τομής (Ι)</vt:lpstr>
      <vt:lpstr>Διαχείριση αναμενόμενης PPH κατά τη διάρκεια της καισαρικής τομής (ΙΙ)</vt:lpstr>
      <vt:lpstr>Φαρμακευτικές στρατηγικές</vt:lpstr>
      <vt:lpstr>Μητροσυσπαστικά</vt:lpstr>
      <vt:lpstr>Μητροσυσπαστικά και παρενέργειές τους…</vt:lpstr>
      <vt:lpstr>Point-of-care testing</vt:lpstr>
      <vt:lpstr>Τρανεξαμικό οξύ</vt:lpstr>
      <vt:lpstr>Τρανεξαμικό οξύ ως προφυλακτική θεραπεία?</vt:lpstr>
      <vt:lpstr>Συμπύκνωμα ινωδογόνου</vt:lpstr>
      <vt:lpstr>Συμπυκνώματα συμπλέγματος προθρομβίνης</vt:lpstr>
      <vt:lpstr>Ανασυνδυασμένος ενεργοποιημένος παράγοντας VII</vt:lpstr>
      <vt:lpstr>Cell saver</vt:lpstr>
      <vt:lpstr>Χειρουργικές παρεμβάσεις στη μείζονα μαιευτική αιμορραγία</vt:lpstr>
      <vt:lpstr>Επεμβατική ακτινολογία στη μείζονα μαιευτική αιμορραγία</vt:lpstr>
      <vt:lpstr>Πλάνο μεταγεννητικής φροντίδας</vt:lpstr>
      <vt:lpstr>Τα προβλήματα της μαζικής χορήγησης υγρών…</vt:lpstr>
      <vt:lpstr>Αναλγησία μετά τον τοκετό</vt:lpstr>
      <vt:lpstr>Παρουσίαση του PowerPoint</vt:lpstr>
      <vt:lpstr>Συμπεράσματα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Αναισθησιολογική διαχείριση μαιευτικής αιμορραγίας</dc:title>
  <dc:creator>Kassiani Theodoraki</dc:creator>
  <cp:lastModifiedBy>EH3</cp:lastModifiedBy>
  <cp:revision>68</cp:revision>
  <dcterms:created xsi:type="dcterms:W3CDTF">2020-11-15T13:21:33Z</dcterms:created>
  <dcterms:modified xsi:type="dcterms:W3CDTF">2026-05-12T13:15:11Z</dcterms:modified>
</cp:coreProperties>
</file>