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8" r:id="rId3"/>
    <p:sldId id="262" r:id="rId4"/>
    <p:sldId id="310" r:id="rId5"/>
    <p:sldId id="311" r:id="rId6"/>
    <p:sldId id="312" r:id="rId7"/>
    <p:sldId id="278" r:id="rId8"/>
    <p:sldId id="313" r:id="rId9"/>
    <p:sldId id="314" r:id="rId10"/>
    <p:sldId id="305" r:id="rId11"/>
    <p:sldId id="338" r:id="rId12"/>
    <p:sldId id="290" r:id="rId13"/>
    <p:sldId id="263" r:id="rId14"/>
    <p:sldId id="319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265" r:id="rId29"/>
    <p:sldId id="320" r:id="rId30"/>
    <p:sldId id="303" r:id="rId31"/>
    <p:sldId id="321" r:id="rId32"/>
    <p:sldId id="272" r:id="rId33"/>
    <p:sldId id="322" r:id="rId34"/>
    <p:sldId id="267" r:id="rId35"/>
    <p:sldId id="268" r:id="rId36"/>
    <p:sldId id="323" r:id="rId37"/>
    <p:sldId id="324" r:id="rId38"/>
    <p:sldId id="269" r:id="rId39"/>
    <p:sldId id="270" r:id="rId40"/>
    <p:sldId id="273" r:id="rId41"/>
    <p:sldId id="274" r:id="rId42"/>
    <p:sldId id="275" r:id="rId43"/>
    <p:sldId id="276" r:id="rId44"/>
    <p:sldId id="277" r:id="rId45"/>
  </p:sldIdLst>
  <p:sldSz cx="9144000" cy="6858000" type="screen4x3"/>
  <p:notesSz cx="6797675" cy="987425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00"/>
    <a:srgbClr val="FF66FF"/>
    <a:srgbClr val="00FFCC"/>
    <a:srgbClr val="FF33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8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12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7404A0-E3E8-4D12-BD9E-C4BCE60FE75B}" type="doc">
      <dgm:prSet loTypeId="urn:microsoft.com/office/officeart/2005/8/layout/orgChart1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E5AF6A09-4B0C-4E52-8D92-68574EE593BA}" type="asst">
      <dgm:prSet phldrT="[Κείμενο]" custT="1"/>
      <dgm:spPr/>
      <dgm:t>
        <a:bodyPr/>
        <a:lstStyle/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Άγχος </a:t>
          </a:r>
        </a:p>
        <a:p>
          <a:r>
            <a:rPr lang="el-G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Πόνος </a:t>
          </a:r>
          <a:endParaRPr lang="el-G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7C9730-424C-468E-890E-96E319F6A07D}" type="parTrans" cxnId="{53D94E78-5264-4903-AB51-E6C76E5FE4AE}">
      <dgm:prSet/>
      <dgm:spPr/>
      <dgm:t>
        <a:bodyPr/>
        <a:lstStyle/>
        <a:p>
          <a:endParaRPr lang="el-GR"/>
        </a:p>
      </dgm:t>
    </dgm:pt>
    <dgm:pt modelId="{0E027DFA-CD12-475B-ABF5-48BD3B04CBB5}" type="sibTrans" cxnId="{53D94E78-5264-4903-AB51-E6C76E5FE4AE}">
      <dgm:prSet/>
      <dgm:spPr/>
      <dgm:t>
        <a:bodyPr/>
        <a:lstStyle/>
        <a:p>
          <a:endParaRPr lang="el-GR"/>
        </a:p>
      </dgm:t>
    </dgm:pt>
    <dgm:pt modelId="{A79D1278-998E-4F06-BA08-DD6FD88F360E}">
      <dgm:prSet phldrT="[Κείμενο]" custT="1"/>
      <dgm:spPr/>
      <dgm:t>
        <a:bodyPr/>
        <a:lstStyle/>
        <a:p>
          <a:pPr algn="ctr"/>
          <a:r>
            <a:rPr lang="el-GR" sz="1800" b="0" dirty="0" smtClean="0">
              <a:latin typeface="Arial" charset="0"/>
              <a:cs typeface="Arial" charset="0"/>
            </a:rPr>
            <a:t>Διέγερση ΣΝΣ, ταχυκαρδία, </a:t>
          </a:r>
        </a:p>
        <a:p>
          <a:pPr algn="ctr"/>
          <a:r>
            <a:rPr lang="el-GR" sz="1800" b="0" dirty="0" smtClean="0">
              <a:latin typeface="Arial" charset="0"/>
              <a:cs typeface="Arial" charset="0"/>
            </a:rPr>
            <a:t>αυξημένη κατανάλωση οξυγόνου</a:t>
          </a:r>
          <a:endParaRPr lang="el-GR" sz="1800" b="0" dirty="0"/>
        </a:p>
      </dgm:t>
    </dgm:pt>
    <dgm:pt modelId="{A9924D14-219A-4C20-BFE1-EA5F39F6D938}" type="parTrans" cxnId="{D06041B6-D186-4CCA-B911-7C9AF32D5FEF}">
      <dgm:prSet/>
      <dgm:spPr/>
      <dgm:t>
        <a:bodyPr/>
        <a:lstStyle/>
        <a:p>
          <a:endParaRPr lang="el-GR"/>
        </a:p>
      </dgm:t>
    </dgm:pt>
    <dgm:pt modelId="{1A0541A9-E730-45B0-A8CA-28FA11DDB95A}" type="sibTrans" cxnId="{D06041B6-D186-4CCA-B911-7C9AF32D5FEF}">
      <dgm:prSet/>
      <dgm:spPr/>
      <dgm:t>
        <a:bodyPr/>
        <a:lstStyle/>
        <a:p>
          <a:endParaRPr lang="el-GR"/>
        </a:p>
      </dgm:t>
    </dgm:pt>
    <dgm:pt modelId="{EB272F90-DC94-4530-AF7C-757CD1BBF258}">
      <dgm:prSet custT="1"/>
      <dgm:spPr/>
      <dgm:t>
        <a:bodyPr/>
        <a:lstStyle/>
        <a:p>
          <a:pPr algn="ctr"/>
          <a:r>
            <a:rPr lang="el-GR" sz="1800" b="0" dirty="0" smtClean="0">
              <a:latin typeface="Arial" charset="0"/>
              <a:cs typeface="Arial" charset="0"/>
            </a:rPr>
            <a:t>Ειλεός, </a:t>
          </a:r>
        </a:p>
        <a:p>
          <a:pPr algn="ctr"/>
          <a:r>
            <a:rPr lang="el-GR" sz="1800" b="0" dirty="0" smtClean="0">
              <a:latin typeface="Arial" charset="0"/>
              <a:cs typeface="Arial" charset="0"/>
            </a:rPr>
            <a:t>ναυτία, </a:t>
          </a:r>
        </a:p>
        <a:p>
          <a:pPr algn="ctr"/>
          <a:r>
            <a:rPr lang="el-GR" sz="1800" b="0" dirty="0" smtClean="0">
              <a:latin typeface="Arial" charset="0"/>
              <a:cs typeface="Arial" charset="0"/>
            </a:rPr>
            <a:t>έμετος</a:t>
          </a:r>
          <a:endParaRPr lang="el-GR" sz="1800" b="0" dirty="0">
            <a:latin typeface="Arial" charset="0"/>
            <a:cs typeface="Arial" charset="0"/>
          </a:endParaRPr>
        </a:p>
      </dgm:t>
    </dgm:pt>
    <dgm:pt modelId="{385BFE17-6898-459E-BDB8-48D0648ACE6E}" type="parTrans" cxnId="{3DB259EE-0FA9-4DED-BFEF-1736AD90EFFE}">
      <dgm:prSet/>
      <dgm:spPr/>
      <dgm:t>
        <a:bodyPr/>
        <a:lstStyle/>
        <a:p>
          <a:endParaRPr lang="el-GR"/>
        </a:p>
      </dgm:t>
    </dgm:pt>
    <dgm:pt modelId="{78C4E07F-E17E-4C34-B3F5-D979561C1127}" type="sibTrans" cxnId="{3DB259EE-0FA9-4DED-BFEF-1736AD90EFFE}">
      <dgm:prSet/>
      <dgm:spPr/>
      <dgm:t>
        <a:bodyPr/>
        <a:lstStyle/>
        <a:p>
          <a:endParaRPr lang="el-GR"/>
        </a:p>
      </dgm:t>
    </dgm:pt>
    <dgm:pt modelId="{639E6950-79E8-4FA0-A398-4D08533E4C5C}">
      <dgm:prSet custT="1"/>
      <dgm:spPr/>
      <dgm:t>
        <a:bodyPr/>
        <a:lstStyle/>
        <a:p>
          <a:pPr algn="ctr"/>
          <a:r>
            <a:rPr lang="el-GR" sz="1800" b="1" baseline="-25000" dirty="0" err="1" smtClean="0">
              <a:latin typeface="Arial" charset="0"/>
              <a:cs typeface="Arial" charset="0"/>
            </a:rPr>
            <a:t>Καταβολική</a:t>
          </a:r>
          <a:r>
            <a:rPr lang="el-GR" sz="1800" b="1" baseline="-25000" dirty="0" smtClean="0">
              <a:latin typeface="Arial" charset="0"/>
              <a:cs typeface="Arial" charset="0"/>
            </a:rPr>
            <a:t> κατάσταση</a:t>
          </a:r>
          <a:endParaRPr lang="el-GR" sz="1800" b="1" baseline="-25000" dirty="0">
            <a:latin typeface="Arial" charset="0"/>
            <a:cs typeface="Arial" charset="0"/>
          </a:endParaRPr>
        </a:p>
      </dgm:t>
    </dgm:pt>
    <dgm:pt modelId="{253D3C95-EBE4-4CA1-B7F5-FBFC02871D4A}" type="parTrans" cxnId="{EE2621DB-1373-4ABC-B0FD-5C845F54EC1B}">
      <dgm:prSet/>
      <dgm:spPr/>
      <dgm:t>
        <a:bodyPr/>
        <a:lstStyle/>
        <a:p>
          <a:endParaRPr lang="el-GR"/>
        </a:p>
      </dgm:t>
    </dgm:pt>
    <dgm:pt modelId="{C9A75B68-0458-4044-8EAB-26F150BEC06D}" type="sibTrans" cxnId="{EE2621DB-1373-4ABC-B0FD-5C845F54EC1B}">
      <dgm:prSet/>
      <dgm:spPr/>
      <dgm:t>
        <a:bodyPr/>
        <a:lstStyle/>
        <a:p>
          <a:endParaRPr lang="el-GR"/>
        </a:p>
      </dgm:t>
    </dgm:pt>
    <dgm:pt modelId="{E55FCAC1-9575-4340-AD9F-040EE9BB553D}">
      <dgm:prSet phldrT="[Κείμενο]" custT="1"/>
      <dgm:spPr/>
      <dgm:t>
        <a:bodyPr/>
        <a:lstStyle/>
        <a:p>
          <a:pPr algn="ctr"/>
          <a:r>
            <a:rPr lang="el-GR" sz="1800" dirty="0" smtClean="0"/>
            <a:t>Ελάττωση ζωτικής χωρητικότητας,</a:t>
          </a:r>
        </a:p>
        <a:p>
          <a:pPr algn="ctr"/>
          <a:r>
            <a:rPr lang="el-GR" sz="1800" dirty="0" smtClean="0"/>
            <a:t> ελάττωση </a:t>
          </a:r>
          <a:r>
            <a:rPr lang="en-US" sz="1800" dirty="0" smtClean="0"/>
            <a:t>FEV1, </a:t>
          </a:r>
          <a:r>
            <a:rPr lang="el-GR" sz="1800" dirty="0" smtClean="0"/>
            <a:t>καταστολή του βήχα</a:t>
          </a:r>
          <a:endParaRPr lang="el-GR" sz="1800" dirty="0"/>
        </a:p>
      </dgm:t>
    </dgm:pt>
    <dgm:pt modelId="{B5D696DD-FB0A-4478-B5C6-851FCA4F04C8}" type="parTrans" cxnId="{28C9405B-618C-484E-8C64-B13DA5B3C460}">
      <dgm:prSet/>
      <dgm:spPr/>
      <dgm:t>
        <a:bodyPr/>
        <a:lstStyle/>
        <a:p>
          <a:endParaRPr lang="el-GR"/>
        </a:p>
      </dgm:t>
    </dgm:pt>
    <dgm:pt modelId="{FA57E965-1C21-40C9-83B2-96E9B1762A13}" type="sibTrans" cxnId="{28C9405B-618C-484E-8C64-B13DA5B3C460}">
      <dgm:prSet/>
      <dgm:spPr/>
      <dgm:t>
        <a:bodyPr/>
        <a:lstStyle/>
        <a:p>
          <a:endParaRPr lang="el-GR"/>
        </a:p>
      </dgm:t>
    </dgm:pt>
    <dgm:pt modelId="{F95F4388-3F63-459F-B55A-D36E70914F23}" type="pres">
      <dgm:prSet presAssocID="{487404A0-E3E8-4D12-BD9E-C4BCE60FE7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8966EED6-76A3-4831-BD5E-82781A0E617E}" type="pres">
      <dgm:prSet presAssocID="{E5AF6A09-4B0C-4E52-8D92-68574EE593BA}" presName="hierRoot1" presStyleCnt="0">
        <dgm:presLayoutVars>
          <dgm:hierBranch val="init"/>
        </dgm:presLayoutVars>
      </dgm:prSet>
      <dgm:spPr/>
    </dgm:pt>
    <dgm:pt modelId="{097E3A7D-BEDE-4783-9813-96E274C22A3E}" type="pres">
      <dgm:prSet presAssocID="{E5AF6A09-4B0C-4E52-8D92-68574EE593BA}" presName="rootComposite1" presStyleCnt="0"/>
      <dgm:spPr/>
    </dgm:pt>
    <dgm:pt modelId="{7FDEF2D8-C249-4685-89BE-A6D981672E08}" type="pres">
      <dgm:prSet presAssocID="{E5AF6A09-4B0C-4E52-8D92-68574EE593BA}" presName="rootText1" presStyleLbl="node0" presStyleIdx="0" presStyleCnt="1" custScaleX="299323" custScaleY="53763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B519B09-D99F-4019-BDF1-EB9A75D4F5B7}" type="pres">
      <dgm:prSet presAssocID="{E5AF6A09-4B0C-4E52-8D92-68574EE593BA}" presName="rootConnector1" presStyleLbl="asst0" presStyleIdx="0" presStyleCnt="0"/>
      <dgm:spPr/>
      <dgm:t>
        <a:bodyPr/>
        <a:lstStyle/>
        <a:p>
          <a:endParaRPr lang="el-GR"/>
        </a:p>
      </dgm:t>
    </dgm:pt>
    <dgm:pt modelId="{339AC85B-8157-4056-9B26-A50A33496162}" type="pres">
      <dgm:prSet presAssocID="{E5AF6A09-4B0C-4E52-8D92-68574EE593BA}" presName="hierChild2" presStyleCnt="0"/>
      <dgm:spPr/>
    </dgm:pt>
    <dgm:pt modelId="{20B316E2-1165-4418-B75B-18F737D3D5C2}" type="pres">
      <dgm:prSet presAssocID="{A9924D14-219A-4C20-BFE1-EA5F39F6D938}" presName="Name37" presStyleLbl="parChTrans1D2" presStyleIdx="0" presStyleCnt="4"/>
      <dgm:spPr/>
      <dgm:t>
        <a:bodyPr/>
        <a:lstStyle/>
        <a:p>
          <a:endParaRPr lang="el-GR"/>
        </a:p>
      </dgm:t>
    </dgm:pt>
    <dgm:pt modelId="{89EB1CB9-DE05-4B38-940E-BE0C10419E9E}" type="pres">
      <dgm:prSet presAssocID="{A79D1278-998E-4F06-BA08-DD6FD88F360E}" presName="hierRoot2" presStyleCnt="0">
        <dgm:presLayoutVars>
          <dgm:hierBranch val="init"/>
        </dgm:presLayoutVars>
      </dgm:prSet>
      <dgm:spPr/>
    </dgm:pt>
    <dgm:pt modelId="{115F25DF-E709-4402-9FC8-ECEEA72CCCA0}" type="pres">
      <dgm:prSet presAssocID="{A79D1278-998E-4F06-BA08-DD6FD88F360E}" presName="rootComposite" presStyleCnt="0"/>
      <dgm:spPr/>
    </dgm:pt>
    <dgm:pt modelId="{8EE1C76B-88EC-4DC2-8685-5AF7EA624990}" type="pres">
      <dgm:prSet presAssocID="{A79D1278-998E-4F06-BA08-DD6FD88F360E}" presName="rootText" presStyleLbl="node2" presStyleIdx="0" presStyleCnt="4" custScaleX="528798" custScaleY="102405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5AB3DD8-309A-4357-84A4-1DF1701FC2D6}" type="pres">
      <dgm:prSet presAssocID="{A79D1278-998E-4F06-BA08-DD6FD88F360E}" presName="rootConnector" presStyleLbl="node2" presStyleIdx="0" presStyleCnt="4"/>
      <dgm:spPr/>
      <dgm:t>
        <a:bodyPr/>
        <a:lstStyle/>
        <a:p>
          <a:endParaRPr lang="el-GR"/>
        </a:p>
      </dgm:t>
    </dgm:pt>
    <dgm:pt modelId="{FF67B348-1D0B-4618-BB26-EDB1C90694A6}" type="pres">
      <dgm:prSet presAssocID="{A79D1278-998E-4F06-BA08-DD6FD88F360E}" presName="hierChild4" presStyleCnt="0"/>
      <dgm:spPr/>
    </dgm:pt>
    <dgm:pt modelId="{3240CF27-D2BC-4BFD-BF1A-201153654882}" type="pres">
      <dgm:prSet presAssocID="{A79D1278-998E-4F06-BA08-DD6FD88F360E}" presName="hierChild5" presStyleCnt="0"/>
      <dgm:spPr/>
    </dgm:pt>
    <dgm:pt modelId="{51E22383-2D1D-46BD-B22A-EDAB9A73120C}" type="pres">
      <dgm:prSet presAssocID="{B5D696DD-FB0A-4478-B5C6-851FCA4F04C8}" presName="Name37" presStyleLbl="parChTrans1D2" presStyleIdx="1" presStyleCnt="4"/>
      <dgm:spPr/>
      <dgm:t>
        <a:bodyPr/>
        <a:lstStyle/>
        <a:p>
          <a:endParaRPr lang="el-GR"/>
        </a:p>
      </dgm:t>
    </dgm:pt>
    <dgm:pt modelId="{7B5871E1-FC00-4AF3-8806-23FC99957A5E}" type="pres">
      <dgm:prSet presAssocID="{E55FCAC1-9575-4340-AD9F-040EE9BB553D}" presName="hierRoot2" presStyleCnt="0">
        <dgm:presLayoutVars>
          <dgm:hierBranch val="init"/>
        </dgm:presLayoutVars>
      </dgm:prSet>
      <dgm:spPr/>
    </dgm:pt>
    <dgm:pt modelId="{E8BD2BD3-CD92-4D23-91AF-5AD9991512DA}" type="pres">
      <dgm:prSet presAssocID="{E55FCAC1-9575-4340-AD9F-040EE9BB553D}" presName="rootComposite" presStyleCnt="0"/>
      <dgm:spPr/>
    </dgm:pt>
    <dgm:pt modelId="{533075CC-FDCF-4844-9922-03FEC5058F98}" type="pres">
      <dgm:prSet presAssocID="{E55FCAC1-9575-4340-AD9F-040EE9BB553D}" presName="rootText" presStyleLbl="node2" presStyleIdx="1" presStyleCnt="4" custScaleX="442067" custScaleY="102405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20AD4DF-942E-44A3-8760-874D39B591AC}" type="pres">
      <dgm:prSet presAssocID="{E55FCAC1-9575-4340-AD9F-040EE9BB553D}" presName="rootConnector" presStyleLbl="node2" presStyleIdx="1" presStyleCnt="4"/>
      <dgm:spPr/>
      <dgm:t>
        <a:bodyPr/>
        <a:lstStyle/>
        <a:p>
          <a:endParaRPr lang="el-GR"/>
        </a:p>
      </dgm:t>
    </dgm:pt>
    <dgm:pt modelId="{B553215D-AB75-4913-998A-77980F1C7810}" type="pres">
      <dgm:prSet presAssocID="{E55FCAC1-9575-4340-AD9F-040EE9BB553D}" presName="hierChild4" presStyleCnt="0"/>
      <dgm:spPr/>
    </dgm:pt>
    <dgm:pt modelId="{7F2BC867-EFC6-4663-BFE7-F2DB88DBC516}" type="pres">
      <dgm:prSet presAssocID="{E55FCAC1-9575-4340-AD9F-040EE9BB553D}" presName="hierChild5" presStyleCnt="0"/>
      <dgm:spPr/>
    </dgm:pt>
    <dgm:pt modelId="{5F6A5C23-B76E-4222-91DE-1320B1EF88BB}" type="pres">
      <dgm:prSet presAssocID="{385BFE17-6898-459E-BDB8-48D0648ACE6E}" presName="Name37" presStyleLbl="parChTrans1D2" presStyleIdx="2" presStyleCnt="4"/>
      <dgm:spPr/>
      <dgm:t>
        <a:bodyPr/>
        <a:lstStyle/>
        <a:p>
          <a:endParaRPr lang="el-GR"/>
        </a:p>
      </dgm:t>
    </dgm:pt>
    <dgm:pt modelId="{A9C981A6-8C9F-438B-9695-14E67FBA7F3F}" type="pres">
      <dgm:prSet presAssocID="{EB272F90-DC94-4530-AF7C-757CD1BBF258}" presName="hierRoot2" presStyleCnt="0">
        <dgm:presLayoutVars>
          <dgm:hierBranch val="init"/>
        </dgm:presLayoutVars>
      </dgm:prSet>
      <dgm:spPr/>
    </dgm:pt>
    <dgm:pt modelId="{9F6A8BB5-7534-495F-90B0-C660EB6883E5}" type="pres">
      <dgm:prSet presAssocID="{EB272F90-DC94-4530-AF7C-757CD1BBF258}" presName="rootComposite" presStyleCnt="0"/>
      <dgm:spPr/>
    </dgm:pt>
    <dgm:pt modelId="{9917B884-F0FD-4573-89A6-D5BBE457BC89}" type="pres">
      <dgm:prSet presAssocID="{EB272F90-DC94-4530-AF7C-757CD1BBF258}" presName="rootText" presStyleLbl="node2" presStyleIdx="2" presStyleCnt="4" custScaleX="299323" custScaleY="102405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7BE417A-56CC-4B81-9532-2BF2100A1B94}" type="pres">
      <dgm:prSet presAssocID="{EB272F90-DC94-4530-AF7C-757CD1BBF258}" presName="rootConnector" presStyleLbl="node2" presStyleIdx="2" presStyleCnt="4"/>
      <dgm:spPr/>
      <dgm:t>
        <a:bodyPr/>
        <a:lstStyle/>
        <a:p>
          <a:endParaRPr lang="el-GR"/>
        </a:p>
      </dgm:t>
    </dgm:pt>
    <dgm:pt modelId="{D539F117-DECC-4AEF-9577-7635159BB951}" type="pres">
      <dgm:prSet presAssocID="{EB272F90-DC94-4530-AF7C-757CD1BBF258}" presName="hierChild4" presStyleCnt="0"/>
      <dgm:spPr/>
    </dgm:pt>
    <dgm:pt modelId="{2A2C381B-5D31-4ACB-858E-CDAA58C82B20}" type="pres">
      <dgm:prSet presAssocID="{EB272F90-DC94-4530-AF7C-757CD1BBF258}" presName="hierChild5" presStyleCnt="0"/>
      <dgm:spPr/>
    </dgm:pt>
    <dgm:pt modelId="{7A3F2055-D8EB-4391-A130-1A2570F746AD}" type="pres">
      <dgm:prSet presAssocID="{253D3C95-EBE4-4CA1-B7F5-FBFC02871D4A}" presName="Name37" presStyleLbl="parChTrans1D2" presStyleIdx="3" presStyleCnt="4"/>
      <dgm:spPr/>
      <dgm:t>
        <a:bodyPr/>
        <a:lstStyle/>
        <a:p>
          <a:endParaRPr lang="el-GR"/>
        </a:p>
      </dgm:t>
    </dgm:pt>
    <dgm:pt modelId="{C887671B-7059-4002-9CED-58C5D8A2D3FE}" type="pres">
      <dgm:prSet presAssocID="{639E6950-79E8-4FA0-A398-4D08533E4C5C}" presName="hierRoot2" presStyleCnt="0">
        <dgm:presLayoutVars>
          <dgm:hierBranch val="init"/>
        </dgm:presLayoutVars>
      </dgm:prSet>
      <dgm:spPr/>
    </dgm:pt>
    <dgm:pt modelId="{53FFBCA1-A2E6-4BB7-A799-EB523F608BB5}" type="pres">
      <dgm:prSet presAssocID="{639E6950-79E8-4FA0-A398-4D08533E4C5C}" presName="rootComposite" presStyleCnt="0"/>
      <dgm:spPr/>
    </dgm:pt>
    <dgm:pt modelId="{1C895832-DEFD-439B-8B92-13DC0C3553BB}" type="pres">
      <dgm:prSet presAssocID="{639E6950-79E8-4FA0-A398-4D08533E4C5C}" presName="rootText" presStyleLbl="node2" presStyleIdx="3" presStyleCnt="4" custScaleX="299323" custScaleY="102405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34D09EB-F464-4920-B5C9-FE7E010DC2F3}" type="pres">
      <dgm:prSet presAssocID="{639E6950-79E8-4FA0-A398-4D08533E4C5C}" presName="rootConnector" presStyleLbl="node2" presStyleIdx="3" presStyleCnt="4"/>
      <dgm:spPr/>
      <dgm:t>
        <a:bodyPr/>
        <a:lstStyle/>
        <a:p>
          <a:endParaRPr lang="el-GR"/>
        </a:p>
      </dgm:t>
    </dgm:pt>
    <dgm:pt modelId="{F35148B8-F9DC-4335-94DE-FBC2FDD8FBB3}" type="pres">
      <dgm:prSet presAssocID="{639E6950-79E8-4FA0-A398-4D08533E4C5C}" presName="hierChild4" presStyleCnt="0"/>
      <dgm:spPr/>
    </dgm:pt>
    <dgm:pt modelId="{B56CA9CE-CDD4-4577-8D16-1D425455A7F2}" type="pres">
      <dgm:prSet presAssocID="{639E6950-79E8-4FA0-A398-4D08533E4C5C}" presName="hierChild5" presStyleCnt="0"/>
      <dgm:spPr/>
    </dgm:pt>
    <dgm:pt modelId="{51BD9709-E8E4-4F27-BFB7-4CD9D979C4A5}" type="pres">
      <dgm:prSet presAssocID="{E5AF6A09-4B0C-4E52-8D92-68574EE593BA}" presName="hierChild3" presStyleCnt="0"/>
      <dgm:spPr/>
    </dgm:pt>
  </dgm:ptLst>
  <dgm:cxnLst>
    <dgm:cxn modelId="{5B9B1CE0-2BE8-44AF-A420-6986794CA69E}" type="presOf" srcId="{487404A0-E3E8-4D12-BD9E-C4BCE60FE75B}" destId="{F95F4388-3F63-459F-B55A-D36E70914F23}" srcOrd="0" destOrd="0" presId="urn:microsoft.com/office/officeart/2005/8/layout/orgChart1"/>
    <dgm:cxn modelId="{5E59D406-BF6A-4B3B-B23D-F863AA6B5EF4}" type="presOf" srcId="{E55FCAC1-9575-4340-AD9F-040EE9BB553D}" destId="{320AD4DF-942E-44A3-8760-874D39B591AC}" srcOrd="1" destOrd="0" presId="urn:microsoft.com/office/officeart/2005/8/layout/orgChart1"/>
    <dgm:cxn modelId="{7031E729-A53B-4B2A-8B4B-B8E86957D46F}" type="presOf" srcId="{EB272F90-DC94-4530-AF7C-757CD1BBF258}" destId="{9917B884-F0FD-4573-89A6-D5BBE457BC89}" srcOrd="0" destOrd="0" presId="urn:microsoft.com/office/officeart/2005/8/layout/orgChart1"/>
    <dgm:cxn modelId="{5D699C99-69AF-4223-9963-261BC672385B}" type="presOf" srcId="{EB272F90-DC94-4530-AF7C-757CD1BBF258}" destId="{47BE417A-56CC-4B81-9532-2BF2100A1B94}" srcOrd="1" destOrd="0" presId="urn:microsoft.com/office/officeart/2005/8/layout/orgChart1"/>
    <dgm:cxn modelId="{A2E78374-F511-43DB-8C9E-3B1439339DD4}" type="presOf" srcId="{E5AF6A09-4B0C-4E52-8D92-68574EE593BA}" destId="{7FDEF2D8-C249-4685-89BE-A6D981672E08}" srcOrd="0" destOrd="0" presId="urn:microsoft.com/office/officeart/2005/8/layout/orgChart1"/>
    <dgm:cxn modelId="{EE2621DB-1373-4ABC-B0FD-5C845F54EC1B}" srcId="{E5AF6A09-4B0C-4E52-8D92-68574EE593BA}" destId="{639E6950-79E8-4FA0-A398-4D08533E4C5C}" srcOrd="3" destOrd="0" parTransId="{253D3C95-EBE4-4CA1-B7F5-FBFC02871D4A}" sibTransId="{C9A75B68-0458-4044-8EAB-26F150BEC06D}"/>
    <dgm:cxn modelId="{49E00286-2365-4922-9639-507B1999FD50}" type="presOf" srcId="{639E6950-79E8-4FA0-A398-4D08533E4C5C}" destId="{1C895832-DEFD-439B-8B92-13DC0C3553BB}" srcOrd="0" destOrd="0" presId="urn:microsoft.com/office/officeart/2005/8/layout/orgChart1"/>
    <dgm:cxn modelId="{28C9405B-618C-484E-8C64-B13DA5B3C460}" srcId="{E5AF6A09-4B0C-4E52-8D92-68574EE593BA}" destId="{E55FCAC1-9575-4340-AD9F-040EE9BB553D}" srcOrd="1" destOrd="0" parTransId="{B5D696DD-FB0A-4478-B5C6-851FCA4F04C8}" sibTransId="{FA57E965-1C21-40C9-83B2-96E9B1762A13}"/>
    <dgm:cxn modelId="{AB5727A1-C146-44BE-88F6-8D3E77763EDF}" type="presOf" srcId="{639E6950-79E8-4FA0-A398-4D08533E4C5C}" destId="{D34D09EB-F464-4920-B5C9-FE7E010DC2F3}" srcOrd="1" destOrd="0" presId="urn:microsoft.com/office/officeart/2005/8/layout/orgChart1"/>
    <dgm:cxn modelId="{FDE081DA-D5C3-4524-9056-756CAB46D76E}" type="presOf" srcId="{E5AF6A09-4B0C-4E52-8D92-68574EE593BA}" destId="{AB519B09-D99F-4019-BDF1-EB9A75D4F5B7}" srcOrd="1" destOrd="0" presId="urn:microsoft.com/office/officeart/2005/8/layout/orgChart1"/>
    <dgm:cxn modelId="{4F5517AE-EB3A-431A-A943-6C5355627154}" type="presOf" srcId="{B5D696DD-FB0A-4478-B5C6-851FCA4F04C8}" destId="{51E22383-2D1D-46BD-B22A-EDAB9A73120C}" srcOrd="0" destOrd="0" presId="urn:microsoft.com/office/officeart/2005/8/layout/orgChart1"/>
    <dgm:cxn modelId="{3DB259EE-0FA9-4DED-BFEF-1736AD90EFFE}" srcId="{E5AF6A09-4B0C-4E52-8D92-68574EE593BA}" destId="{EB272F90-DC94-4530-AF7C-757CD1BBF258}" srcOrd="2" destOrd="0" parTransId="{385BFE17-6898-459E-BDB8-48D0648ACE6E}" sibTransId="{78C4E07F-E17E-4C34-B3F5-D979561C1127}"/>
    <dgm:cxn modelId="{9C828599-0679-400F-A487-877CFDC1ADCE}" type="presOf" srcId="{A79D1278-998E-4F06-BA08-DD6FD88F360E}" destId="{8EE1C76B-88EC-4DC2-8685-5AF7EA624990}" srcOrd="0" destOrd="0" presId="urn:microsoft.com/office/officeart/2005/8/layout/orgChart1"/>
    <dgm:cxn modelId="{82906CD3-B26D-488B-AA2C-304E91168E8E}" type="presOf" srcId="{385BFE17-6898-459E-BDB8-48D0648ACE6E}" destId="{5F6A5C23-B76E-4222-91DE-1320B1EF88BB}" srcOrd="0" destOrd="0" presId="urn:microsoft.com/office/officeart/2005/8/layout/orgChart1"/>
    <dgm:cxn modelId="{12F6E041-A158-4604-B3BD-A34EEF8528B3}" type="presOf" srcId="{253D3C95-EBE4-4CA1-B7F5-FBFC02871D4A}" destId="{7A3F2055-D8EB-4391-A130-1A2570F746AD}" srcOrd="0" destOrd="0" presId="urn:microsoft.com/office/officeart/2005/8/layout/orgChart1"/>
    <dgm:cxn modelId="{CF2B159F-82CF-421D-936D-17EB07E03096}" type="presOf" srcId="{A79D1278-998E-4F06-BA08-DD6FD88F360E}" destId="{95AB3DD8-309A-4357-84A4-1DF1701FC2D6}" srcOrd="1" destOrd="0" presId="urn:microsoft.com/office/officeart/2005/8/layout/orgChart1"/>
    <dgm:cxn modelId="{D06041B6-D186-4CCA-B911-7C9AF32D5FEF}" srcId="{E5AF6A09-4B0C-4E52-8D92-68574EE593BA}" destId="{A79D1278-998E-4F06-BA08-DD6FD88F360E}" srcOrd="0" destOrd="0" parTransId="{A9924D14-219A-4C20-BFE1-EA5F39F6D938}" sibTransId="{1A0541A9-E730-45B0-A8CA-28FA11DDB95A}"/>
    <dgm:cxn modelId="{53D94E78-5264-4903-AB51-E6C76E5FE4AE}" srcId="{487404A0-E3E8-4D12-BD9E-C4BCE60FE75B}" destId="{E5AF6A09-4B0C-4E52-8D92-68574EE593BA}" srcOrd="0" destOrd="0" parTransId="{A87C9730-424C-468E-890E-96E319F6A07D}" sibTransId="{0E027DFA-CD12-475B-ABF5-48BD3B04CBB5}"/>
    <dgm:cxn modelId="{3E2A4D84-FF07-4912-8458-40D0C4EAE19C}" type="presOf" srcId="{A9924D14-219A-4C20-BFE1-EA5F39F6D938}" destId="{20B316E2-1165-4418-B75B-18F737D3D5C2}" srcOrd="0" destOrd="0" presId="urn:microsoft.com/office/officeart/2005/8/layout/orgChart1"/>
    <dgm:cxn modelId="{6766D451-5807-4C06-9C64-3249A6319774}" type="presOf" srcId="{E55FCAC1-9575-4340-AD9F-040EE9BB553D}" destId="{533075CC-FDCF-4844-9922-03FEC5058F98}" srcOrd="0" destOrd="0" presId="urn:microsoft.com/office/officeart/2005/8/layout/orgChart1"/>
    <dgm:cxn modelId="{195DFACC-B52B-4085-A9A9-BD77C45B482B}" type="presParOf" srcId="{F95F4388-3F63-459F-B55A-D36E70914F23}" destId="{8966EED6-76A3-4831-BD5E-82781A0E617E}" srcOrd="0" destOrd="0" presId="urn:microsoft.com/office/officeart/2005/8/layout/orgChart1"/>
    <dgm:cxn modelId="{F0BE3F77-65A7-4875-B1D3-1C6E33D0CA08}" type="presParOf" srcId="{8966EED6-76A3-4831-BD5E-82781A0E617E}" destId="{097E3A7D-BEDE-4783-9813-96E274C22A3E}" srcOrd="0" destOrd="0" presId="urn:microsoft.com/office/officeart/2005/8/layout/orgChart1"/>
    <dgm:cxn modelId="{C8E464C1-243E-4E0D-BF53-DAD6CB8E219E}" type="presParOf" srcId="{097E3A7D-BEDE-4783-9813-96E274C22A3E}" destId="{7FDEF2D8-C249-4685-89BE-A6D981672E08}" srcOrd="0" destOrd="0" presId="urn:microsoft.com/office/officeart/2005/8/layout/orgChart1"/>
    <dgm:cxn modelId="{AA7F8E0A-D8FB-4F20-8CA7-93BA60C2BE08}" type="presParOf" srcId="{097E3A7D-BEDE-4783-9813-96E274C22A3E}" destId="{AB519B09-D99F-4019-BDF1-EB9A75D4F5B7}" srcOrd="1" destOrd="0" presId="urn:microsoft.com/office/officeart/2005/8/layout/orgChart1"/>
    <dgm:cxn modelId="{1A8FDF08-4299-4881-94B4-DBE91A3B7631}" type="presParOf" srcId="{8966EED6-76A3-4831-BD5E-82781A0E617E}" destId="{339AC85B-8157-4056-9B26-A50A33496162}" srcOrd="1" destOrd="0" presId="urn:microsoft.com/office/officeart/2005/8/layout/orgChart1"/>
    <dgm:cxn modelId="{85FDAEC6-7988-4D7A-B35B-F0D0DF03C02D}" type="presParOf" srcId="{339AC85B-8157-4056-9B26-A50A33496162}" destId="{20B316E2-1165-4418-B75B-18F737D3D5C2}" srcOrd="0" destOrd="0" presId="urn:microsoft.com/office/officeart/2005/8/layout/orgChart1"/>
    <dgm:cxn modelId="{D09B153A-FDD5-4388-9FBF-AAFDCB78B2EA}" type="presParOf" srcId="{339AC85B-8157-4056-9B26-A50A33496162}" destId="{89EB1CB9-DE05-4B38-940E-BE0C10419E9E}" srcOrd="1" destOrd="0" presId="urn:microsoft.com/office/officeart/2005/8/layout/orgChart1"/>
    <dgm:cxn modelId="{042BAD43-A46A-4BD8-A1D5-73B3757C6449}" type="presParOf" srcId="{89EB1CB9-DE05-4B38-940E-BE0C10419E9E}" destId="{115F25DF-E709-4402-9FC8-ECEEA72CCCA0}" srcOrd="0" destOrd="0" presId="urn:microsoft.com/office/officeart/2005/8/layout/orgChart1"/>
    <dgm:cxn modelId="{E1F1195B-973D-4904-9D38-7ADAAA5943CE}" type="presParOf" srcId="{115F25DF-E709-4402-9FC8-ECEEA72CCCA0}" destId="{8EE1C76B-88EC-4DC2-8685-5AF7EA624990}" srcOrd="0" destOrd="0" presId="urn:microsoft.com/office/officeart/2005/8/layout/orgChart1"/>
    <dgm:cxn modelId="{B0420D05-D9BF-4CCA-8EBB-8FCD29219101}" type="presParOf" srcId="{115F25DF-E709-4402-9FC8-ECEEA72CCCA0}" destId="{95AB3DD8-309A-4357-84A4-1DF1701FC2D6}" srcOrd="1" destOrd="0" presId="urn:microsoft.com/office/officeart/2005/8/layout/orgChart1"/>
    <dgm:cxn modelId="{79372A78-9CFF-4E71-9892-FC3B1CA1833C}" type="presParOf" srcId="{89EB1CB9-DE05-4B38-940E-BE0C10419E9E}" destId="{FF67B348-1D0B-4618-BB26-EDB1C90694A6}" srcOrd="1" destOrd="0" presId="urn:microsoft.com/office/officeart/2005/8/layout/orgChart1"/>
    <dgm:cxn modelId="{BDF97C72-680D-4D53-8A86-0CC01BCFBC01}" type="presParOf" srcId="{89EB1CB9-DE05-4B38-940E-BE0C10419E9E}" destId="{3240CF27-D2BC-4BFD-BF1A-201153654882}" srcOrd="2" destOrd="0" presId="urn:microsoft.com/office/officeart/2005/8/layout/orgChart1"/>
    <dgm:cxn modelId="{6F8C5758-4EA5-47A1-8C3B-C29982591C23}" type="presParOf" srcId="{339AC85B-8157-4056-9B26-A50A33496162}" destId="{51E22383-2D1D-46BD-B22A-EDAB9A73120C}" srcOrd="2" destOrd="0" presId="urn:microsoft.com/office/officeart/2005/8/layout/orgChart1"/>
    <dgm:cxn modelId="{DD22F395-9FA3-46FA-B9E7-A8B3FB2D15AD}" type="presParOf" srcId="{339AC85B-8157-4056-9B26-A50A33496162}" destId="{7B5871E1-FC00-4AF3-8806-23FC99957A5E}" srcOrd="3" destOrd="0" presId="urn:microsoft.com/office/officeart/2005/8/layout/orgChart1"/>
    <dgm:cxn modelId="{90F212D2-D011-4077-8A28-D12DFA038E6E}" type="presParOf" srcId="{7B5871E1-FC00-4AF3-8806-23FC99957A5E}" destId="{E8BD2BD3-CD92-4D23-91AF-5AD9991512DA}" srcOrd="0" destOrd="0" presId="urn:microsoft.com/office/officeart/2005/8/layout/orgChart1"/>
    <dgm:cxn modelId="{26D33341-F604-4D61-A73B-D754E90C86C9}" type="presParOf" srcId="{E8BD2BD3-CD92-4D23-91AF-5AD9991512DA}" destId="{533075CC-FDCF-4844-9922-03FEC5058F98}" srcOrd="0" destOrd="0" presId="urn:microsoft.com/office/officeart/2005/8/layout/orgChart1"/>
    <dgm:cxn modelId="{386FF11E-3D9A-40E1-8701-74AED16E28DF}" type="presParOf" srcId="{E8BD2BD3-CD92-4D23-91AF-5AD9991512DA}" destId="{320AD4DF-942E-44A3-8760-874D39B591AC}" srcOrd="1" destOrd="0" presId="urn:microsoft.com/office/officeart/2005/8/layout/orgChart1"/>
    <dgm:cxn modelId="{68789462-E104-452A-8DDA-25A365A3985E}" type="presParOf" srcId="{7B5871E1-FC00-4AF3-8806-23FC99957A5E}" destId="{B553215D-AB75-4913-998A-77980F1C7810}" srcOrd="1" destOrd="0" presId="urn:microsoft.com/office/officeart/2005/8/layout/orgChart1"/>
    <dgm:cxn modelId="{5442CCC2-DCEB-4A0F-8A26-C8A55FD07D4F}" type="presParOf" srcId="{7B5871E1-FC00-4AF3-8806-23FC99957A5E}" destId="{7F2BC867-EFC6-4663-BFE7-F2DB88DBC516}" srcOrd="2" destOrd="0" presId="urn:microsoft.com/office/officeart/2005/8/layout/orgChart1"/>
    <dgm:cxn modelId="{0EC18218-5E98-4C09-AA97-581E68180DDB}" type="presParOf" srcId="{339AC85B-8157-4056-9B26-A50A33496162}" destId="{5F6A5C23-B76E-4222-91DE-1320B1EF88BB}" srcOrd="4" destOrd="0" presId="urn:microsoft.com/office/officeart/2005/8/layout/orgChart1"/>
    <dgm:cxn modelId="{9183AFD2-2C61-4C5D-AC55-F65E6135E105}" type="presParOf" srcId="{339AC85B-8157-4056-9B26-A50A33496162}" destId="{A9C981A6-8C9F-438B-9695-14E67FBA7F3F}" srcOrd="5" destOrd="0" presId="urn:microsoft.com/office/officeart/2005/8/layout/orgChart1"/>
    <dgm:cxn modelId="{B9CDA412-34F6-468E-B5C5-56CD188FFFD1}" type="presParOf" srcId="{A9C981A6-8C9F-438B-9695-14E67FBA7F3F}" destId="{9F6A8BB5-7534-495F-90B0-C660EB6883E5}" srcOrd="0" destOrd="0" presId="urn:microsoft.com/office/officeart/2005/8/layout/orgChart1"/>
    <dgm:cxn modelId="{5C5204D8-CD70-4016-8BCD-5EC3A39D49CC}" type="presParOf" srcId="{9F6A8BB5-7534-495F-90B0-C660EB6883E5}" destId="{9917B884-F0FD-4573-89A6-D5BBE457BC89}" srcOrd="0" destOrd="0" presId="urn:microsoft.com/office/officeart/2005/8/layout/orgChart1"/>
    <dgm:cxn modelId="{EAA57D45-AA8A-49D3-AF12-9005D9241055}" type="presParOf" srcId="{9F6A8BB5-7534-495F-90B0-C660EB6883E5}" destId="{47BE417A-56CC-4B81-9532-2BF2100A1B94}" srcOrd="1" destOrd="0" presId="urn:microsoft.com/office/officeart/2005/8/layout/orgChart1"/>
    <dgm:cxn modelId="{11BED65F-295A-4200-B43F-05F81E734D88}" type="presParOf" srcId="{A9C981A6-8C9F-438B-9695-14E67FBA7F3F}" destId="{D539F117-DECC-4AEF-9577-7635159BB951}" srcOrd="1" destOrd="0" presId="urn:microsoft.com/office/officeart/2005/8/layout/orgChart1"/>
    <dgm:cxn modelId="{1322A3EE-2CD1-4D1D-8C72-AFDEF64CA701}" type="presParOf" srcId="{A9C981A6-8C9F-438B-9695-14E67FBA7F3F}" destId="{2A2C381B-5D31-4ACB-858E-CDAA58C82B20}" srcOrd="2" destOrd="0" presId="urn:microsoft.com/office/officeart/2005/8/layout/orgChart1"/>
    <dgm:cxn modelId="{8106C25C-FF0D-4171-83B2-985704D13902}" type="presParOf" srcId="{339AC85B-8157-4056-9B26-A50A33496162}" destId="{7A3F2055-D8EB-4391-A130-1A2570F746AD}" srcOrd="6" destOrd="0" presId="urn:microsoft.com/office/officeart/2005/8/layout/orgChart1"/>
    <dgm:cxn modelId="{3483AB4D-B460-4FBD-9AE7-0F1F8C1D3BE5}" type="presParOf" srcId="{339AC85B-8157-4056-9B26-A50A33496162}" destId="{C887671B-7059-4002-9CED-58C5D8A2D3FE}" srcOrd="7" destOrd="0" presId="urn:microsoft.com/office/officeart/2005/8/layout/orgChart1"/>
    <dgm:cxn modelId="{F44F7548-D7B3-4BDE-927A-87ABBDB3DB0A}" type="presParOf" srcId="{C887671B-7059-4002-9CED-58C5D8A2D3FE}" destId="{53FFBCA1-A2E6-4BB7-A799-EB523F608BB5}" srcOrd="0" destOrd="0" presId="urn:microsoft.com/office/officeart/2005/8/layout/orgChart1"/>
    <dgm:cxn modelId="{15BC28E8-BB95-445A-ACEC-937B50C1452A}" type="presParOf" srcId="{53FFBCA1-A2E6-4BB7-A799-EB523F608BB5}" destId="{1C895832-DEFD-439B-8B92-13DC0C3553BB}" srcOrd="0" destOrd="0" presId="urn:microsoft.com/office/officeart/2005/8/layout/orgChart1"/>
    <dgm:cxn modelId="{3845FE02-186F-430D-BFC7-7E81F881375E}" type="presParOf" srcId="{53FFBCA1-A2E6-4BB7-A799-EB523F608BB5}" destId="{D34D09EB-F464-4920-B5C9-FE7E010DC2F3}" srcOrd="1" destOrd="0" presId="urn:microsoft.com/office/officeart/2005/8/layout/orgChart1"/>
    <dgm:cxn modelId="{476A054E-7E0F-4074-8D40-EACDC60CADD6}" type="presParOf" srcId="{C887671B-7059-4002-9CED-58C5D8A2D3FE}" destId="{F35148B8-F9DC-4335-94DE-FBC2FDD8FBB3}" srcOrd="1" destOrd="0" presId="urn:microsoft.com/office/officeart/2005/8/layout/orgChart1"/>
    <dgm:cxn modelId="{CB7E543D-7FF6-4A03-8F71-299DE6537551}" type="presParOf" srcId="{C887671B-7059-4002-9CED-58C5D8A2D3FE}" destId="{B56CA9CE-CDD4-4577-8D16-1D425455A7F2}" srcOrd="2" destOrd="0" presId="urn:microsoft.com/office/officeart/2005/8/layout/orgChart1"/>
    <dgm:cxn modelId="{D8E20015-E6FF-4F86-91E6-842325252D03}" type="presParOf" srcId="{8966EED6-76A3-4831-BD5E-82781A0E617E}" destId="{51BD9709-E8E4-4F27-BFB7-4CD9D979C4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22E8B8-7F2B-43B9-95B1-49D78A75A0CB}" type="doc">
      <dgm:prSet loTypeId="urn:microsoft.com/office/officeart/2005/8/layout/vList5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058FD698-5B6D-4825-B348-248E97FF073C}">
      <dgm:prSet phldrT="[Κείμενο]"/>
      <dgm:spPr/>
      <dgm:t>
        <a:bodyPr/>
        <a:lstStyle/>
        <a:p>
          <a:r>
            <a:rPr lang="el-GR" dirty="0" smtClean="0"/>
            <a:t>1</a:t>
          </a:r>
          <a:r>
            <a:rPr lang="el-GR" baseline="30000" dirty="0" smtClean="0"/>
            <a:t>ο</a:t>
          </a:r>
          <a:r>
            <a:rPr lang="el-GR" dirty="0" smtClean="0"/>
            <a:t> τρίμηνο</a:t>
          </a:r>
          <a:endParaRPr lang="el-GR" dirty="0"/>
        </a:p>
      </dgm:t>
    </dgm:pt>
    <dgm:pt modelId="{F9A15963-BE5A-4426-9092-3B1AF66AFEE2}" type="parTrans" cxnId="{92BA2330-002A-4621-B27C-4EB6919E7B08}">
      <dgm:prSet/>
      <dgm:spPr/>
      <dgm:t>
        <a:bodyPr/>
        <a:lstStyle/>
        <a:p>
          <a:endParaRPr lang="el-GR"/>
        </a:p>
      </dgm:t>
    </dgm:pt>
    <dgm:pt modelId="{8FCC61B2-0288-45D7-978B-D2909A68E2E7}" type="sibTrans" cxnId="{92BA2330-002A-4621-B27C-4EB6919E7B08}">
      <dgm:prSet/>
      <dgm:spPr/>
      <dgm:t>
        <a:bodyPr/>
        <a:lstStyle/>
        <a:p>
          <a:endParaRPr lang="el-GR"/>
        </a:p>
      </dgm:t>
    </dgm:pt>
    <dgm:pt modelId="{FBD8918B-A6F3-4775-9F9A-23CB5C47E308}">
      <dgm:prSet phldrT="[Κείμενο]"/>
      <dgm:spPr/>
      <dgm:t>
        <a:bodyPr/>
        <a:lstStyle/>
        <a:p>
          <a:r>
            <a:rPr lang="el-GR" dirty="0" smtClean="0">
              <a:latin typeface="Arial" charset="0"/>
            </a:rPr>
            <a:t>η επέμβαση προδιαθέτει σε αποβολή περισσότερο</a:t>
          </a:r>
          <a:endParaRPr lang="el-GR" dirty="0"/>
        </a:p>
      </dgm:t>
    </dgm:pt>
    <dgm:pt modelId="{D0F6A324-F174-4F8E-AA1F-69CB1151CA18}" type="parTrans" cxnId="{3E8C0D32-41E8-4C32-9473-01AF90F917AE}">
      <dgm:prSet/>
      <dgm:spPr/>
      <dgm:t>
        <a:bodyPr/>
        <a:lstStyle/>
        <a:p>
          <a:endParaRPr lang="el-GR"/>
        </a:p>
      </dgm:t>
    </dgm:pt>
    <dgm:pt modelId="{B6675037-828E-49AA-8A9D-10A68FB15DDA}" type="sibTrans" cxnId="{3E8C0D32-41E8-4C32-9473-01AF90F917AE}">
      <dgm:prSet/>
      <dgm:spPr/>
      <dgm:t>
        <a:bodyPr/>
        <a:lstStyle/>
        <a:p>
          <a:endParaRPr lang="el-GR"/>
        </a:p>
      </dgm:t>
    </dgm:pt>
    <dgm:pt modelId="{E99A9BFB-7624-4213-B9F9-F261BF12DE51}">
      <dgm:prSet phldrT="[Κείμενο]"/>
      <dgm:spPr/>
      <dgm:t>
        <a:bodyPr/>
        <a:lstStyle/>
        <a:p>
          <a:r>
            <a:rPr lang="el-GR" dirty="0" smtClean="0"/>
            <a:t>2</a:t>
          </a:r>
          <a:r>
            <a:rPr lang="el-GR" baseline="30000" dirty="0" smtClean="0"/>
            <a:t>ο</a:t>
          </a:r>
          <a:r>
            <a:rPr lang="el-GR" dirty="0" smtClean="0"/>
            <a:t> τρίμηνο </a:t>
          </a:r>
          <a:endParaRPr lang="el-GR" dirty="0"/>
        </a:p>
      </dgm:t>
    </dgm:pt>
    <dgm:pt modelId="{4F8C5C13-1DA9-454F-A5FC-3FEDDF6512CE}" type="parTrans" cxnId="{183E2A50-3282-490C-AE8A-115109B03708}">
      <dgm:prSet/>
      <dgm:spPr/>
      <dgm:t>
        <a:bodyPr/>
        <a:lstStyle/>
        <a:p>
          <a:endParaRPr lang="el-GR"/>
        </a:p>
      </dgm:t>
    </dgm:pt>
    <dgm:pt modelId="{FC6134A6-C448-44A3-89B0-80608BB9B63A}" type="sibTrans" cxnId="{183E2A50-3282-490C-AE8A-115109B03708}">
      <dgm:prSet/>
      <dgm:spPr/>
      <dgm:t>
        <a:bodyPr/>
        <a:lstStyle/>
        <a:p>
          <a:endParaRPr lang="el-GR"/>
        </a:p>
      </dgm:t>
    </dgm:pt>
    <dgm:pt modelId="{9A0829C7-A707-4B78-8545-33FCBC1AAFA8}">
      <dgm:prSet phldrT="[Κείμενο]"/>
      <dgm:spPr/>
      <dgm:t>
        <a:bodyPr/>
        <a:lstStyle/>
        <a:p>
          <a:r>
            <a:rPr lang="el-GR" dirty="0" smtClean="0">
              <a:latin typeface="Arial" charset="0"/>
            </a:rPr>
            <a:t>Το καταλληλότερο για επέμβαση αν μπορεί να γίνει επιλογή</a:t>
          </a:r>
          <a:endParaRPr lang="el-GR" dirty="0"/>
        </a:p>
      </dgm:t>
    </dgm:pt>
    <dgm:pt modelId="{9F2AFED7-AB3F-459F-A1DF-32D27F48827B}" type="parTrans" cxnId="{C93BEBD3-6D5D-4345-99D1-45DA5EE2D9EA}">
      <dgm:prSet/>
      <dgm:spPr/>
      <dgm:t>
        <a:bodyPr/>
        <a:lstStyle/>
        <a:p>
          <a:endParaRPr lang="el-GR"/>
        </a:p>
      </dgm:t>
    </dgm:pt>
    <dgm:pt modelId="{EC521AB5-0D74-471D-9092-05B875318C3F}" type="sibTrans" cxnId="{C93BEBD3-6D5D-4345-99D1-45DA5EE2D9EA}">
      <dgm:prSet/>
      <dgm:spPr/>
      <dgm:t>
        <a:bodyPr/>
        <a:lstStyle/>
        <a:p>
          <a:endParaRPr lang="el-GR"/>
        </a:p>
      </dgm:t>
    </dgm:pt>
    <dgm:pt modelId="{BDB1F0A8-F838-40CB-BBDD-DA4ABF046924}">
      <dgm:prSet phldrT="[Κείμενο]"/>
      <dgm:spPr/>
      <dgm:t>
        <a:bodyPr/>
        <a:lstStyle/>
        <a:p>
          <a:r>
            <a:rPr lang="el-GR" dirty="0" smtClean="0"/>
            <a:t>3</a:t>
          </a:r>
          <a:r>
            <a:rPr lang="el-GR" baseline="30000" dirty="0" smtClean="0"/>
            <a:t>ο</a:t>
          </a:r>
          <a:r>
            <a:rPr lang="el-GR" dirty="0" smtClean="0"/>
            <a:t> τρίμηνο</a:t>
          </a:r>
          <a:endParaRPr lang="el-GR" dirty="0"/>
        </a:p>
      </dgm:t>
    </dgm:pt>
    <dgm:pt modelId="{68203AAF-820A-48DE-B50D-914534928DB6}" type="parTrans" cxnId="{B0417E45-5BE4-40B5-9118-B078F460D592}">
      <dgm:prSet/>
      <dgm:spPr/>
      <dgm:t>
        <a:bodyPr/>
        <a:lstStyle/>
        <a:p>
          <a:endParaRPr lang="el-GR"/>
        </a:p>
      </dgm:t>
    </dgm:pt>
    <dgm:pt modelId="{9135D938-AE4A-45B6-8538-53D667A1189E}" type="sibTrans" cxnId="{B0417E45-5BE4-40B5-9118-B078F460D592}">
      <dgm:prSet/>
      <dgm:spPr/>
      <dgm:t>
        <a:bodyPr/>
        <a:lstStyle/>
        <a:p>
          <a:endParaRPr lang="el-GR"/>
        </a:p>
      </dgm:t>
    </dgm:pt>
    <dgm:pt modelId="{8812B862-BF74-4A1F-99D9-B5E1F7830C31}">
      <dgm:prSet phldrT="[Κείμενο]"/>
      <dgm:spPr/>
      <dgm:t>
        <a:bodyPr/>
        <a:lstStyle/>
        <a:p>
          <a:r>
            <a:rPr lang="el-GR" dirty="0" smtClean="0">
              <a:latin typeface="Arial" charset="0"/>
            </a:rPr>
            <a:t>Η επέμβαση προδιαθέτει σε πρόωρο τοκετό</a:t>
          </a:r>
          <a:endParaRPr lang="el-GR" dirty="0"/>
        </a:p>
      </dgm:t>
    </dgm:pt>
    <dgm:pt modelId="{AC02318E-0449-4FC2-B929-96BB90AB7C83}" type="parTrans" cxnId="{62053C26-4755-4E2E-8D3C-5E28882EE929}">
      <dgm:prSet/>
      <dgm:spPr/>
      <dgm:t>
        <a:bodyPr/>
        <a:lstStyle/>
        <a:p>
          <a:endParaRPr lang="el-GR"/>
        </a:p>
      </dgm:t>
    </dgm:pt>
    <dgm:pt modelId="{255EE412-E902-44E6-99D6-4D1365A0F425}" type="sibTrans" cxnId="{62053C26-4755-4E2E-8D3C-5E28882EE929}">
      <dgm:prSet/>
      <dgm:spPr/>
      <dgm:t>
        <a:bodyPr/>
        <a:lstStyle/>
        <a:p>
          <a:endParaRPr lang="el-GR"/>
        </a:p>
      </dgm:t>
    </dgm:pt>
    <dgm:pt modelId="{6CDD76E2-76A5-4D0D-ABE4-6A074E4EF49F}" type="pres">
      <dgm:prSet presAssocID="{FA22E8B8-7F2B-43B9-95B1-49D78A75A0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FF08D62-B5DF-4BCA-AC98-16E621033136}" type="pres">
      <dgm:prSet presAssocID="{058FD698-5B6D-4825-B348-248E97FF073C}" presName="linNode" presStyleCnt="0"/>
      <dgm:spPr/>
    </dgm:pt>
    <dgm:pt modelId="{8B64F9D2-90A3-4233-B2E1-4A6DD34FB73F}" type="pres">
      <dgm:prSet presAssocID="{058FD698-5B6D-4825-B348-248E97FF073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134183A-4A73-4B7E-8952-FC178E7DD5BA}" type="pres">
      <dgm:prSet presAssocID="{058FD698-5B6D-4825-B348-248E97FF073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6D020B-D9A4-4F04-83C0-3A636C5E2BD1}" type="pres">
      <dgm:prSet presAssocID="{8FCC61B2-0288-45D7-978B-D2909A68E2E7}" presName="sp" presStyleCnt="0"/>
      <dgm:spPr/>
    </dgm:pt>
    <dgm:pt modelId="{ECA56B03-7C5C-4F15-9BCB-7D9A969E320E}" type="pres">
      <dgm:prSet presAssocID="{E99A9BFB-7624-4213-B9F9-F261BF12DE51}" presName="linNode" presStyleCnt="0"/>
      <dgm:spPr/>
    </dgm:pt>
    <dgm:pt modelId="{35C9669E-57A6-4D28-86C7-388E6B20933D}" type="pres">
      <dgm:prSet presAssocID="{E99A9BFB-7624-4213-B9F9-F261BF12DE5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6E70A83-98C3-4A08-B32C-E67FBD1A7064}" type="pres">
      <dgm:prSet presAssocID="{E99A9BFB-7624-4213-B9F9-F261BF12DE5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22F8EF3-733B-46E9-B445-98707FE5A607}" type="pres">
      <dgm:prSet presAssocID="{FC6134A6-C448-44A3-89B0-80608BB9B63A}" presName="sp" presStyleCnt="0"/>
      <dgm:spPr/>
    </dgm:pt>
    <dgm:pt modelId="{1FE35607-5E30-42BC-A9C0-8DCB187F1688}" type="pres">
      <dgm:prSet presAssocID="{BDB1F0A8-F838-40CB-BBDD-DA4ABF046924}" presName="linNode" presStyleCnt="0"/>
      <dgm:spPr/>
    </dgm:pt>
    <dgm:pt modelId="{56EEDEB7-1A8F-41E5-971B-4630B5863ECD}" type="pres">
      <dgm:prSet presAssocID="{BDB1F0A8-F838-40CB-BBDD-DA4ABF04692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8ECCAC-A7AE-4E96-A4D5-4317FD138347}" type="pres">
      <dgm:prSet presAssocID="{BDB1F0A8-F838-40CB-BBDD-DA4ABF04692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0417E45-5BE4-40B5-9118-B078F460D592}" srcId="{FA22E8B8-7F2B-43B9-95B1-49D78A75A0CB}" destId="{BDB1F0A8-F838-40CB-BBDD-DA4ABF046924}" srcOrd="2" destOrd="0" parTransId="{68203AAF-820A-48DE-B50D-914534928DB6}" sibTransId="{9135D938-AE4A-45B6-8538-53D667A1189E}"/>
    <dgm:cxn modelId="{3E8C0D32-41E8-4C32-9473-01AF90F917AE}" srcId="{058FD698-5B6D-4825-B348-248E97FF073C}" destId="{FBD8918B-A6F3-4775-9F9A-23CB5C47E308}" srcOrd="0" destOrd="0" parTransId="{D0F6A324-F174-4F8E-AA1F-69CB1151CA18}" sibTransId="{B6675037-828E-49AA-8A9D-10A68FB15DDA}"/>
    <dgm:cxn modelId="{C93BEBD3-6D5D-4345-99D1-45DA5EE2D9EA}" srcId="{E99A9BFB-7624-4213-B9F9-F261BF12DE51}" destId="{9A0829C7-A707-4B78-8545-33FCBC1AAFA8}" srcOrd="0" destOrd="0" parTransId="{9F2AFED7-AB3F-459F-A1DF-32D27F48827B}" sibTransId="{EC521AB5-0D74-471D-9092-05B875318C3F}"/>
    <dgm:cxn modelId="{183E2A50-3282-490C-AE8A-115109B03708}" srcId="{FA22E8B8-7F2B-43B9-95B1-49D78A75A0CB}" destId="{E99A9BFB-7624-4213-B9F9-F261BF12DE51}" srcOrd="1" destOrd="0" parTransId="{4F8C5C13-1DA9-454F-A5FC-3FEDDF6512CE}" sibTransId="{FC6134A6-C448-44A3-89B0-80608BB9B63A}"/>
    <dgm:cxn modelId="{C11ABE17-FBA3-43F7-BEB6-7FA956BD0D92}" type="presOf" srcId="{058FD698-5B6D-4825-B348-248E97FF073C}" destId="{8B64F9D2-90A3-4233-B2E1-4A6DD34FB73F}" srcOrd="0" destOrd="0" presId="urn:microsoft.com/office/officeart/2005/8/layout/vList5"/>
    <dgm:cxn modelId="{62053C26-4755-4E2E-8D3C-5E28882EE929}" srcId="{BDB1F0A8-F838-40CB-BBDD-DA4ABF046924}" destId="{8812B862-BF74-4A1F-99D9-B5E1F7830C31}" srcOrd="0" destOrd="0" parTransId="{AC02318E-0449-4FC2-B929-96BB90AB7C83}" sibTransId="{255EE412-E902-44E6-99D6-4D1365A0F425}"/>
    <dgm:cxn modelId="{B5A71979-7A8A-4B1E-8446-7909DB83A186}" type="presOf" srcId="{FA22E8B8-7F2B-43B9-95B1-49D78A75A0CB}" destId="{6CDD76E2-76A5-4D0D-ABE4-6A074E4EF49F}" srcOrd="0" destOrd="0" presId="urn:microsoft.com/office/officeart/2005/8/layout/vList5"/>
    <dgm:cxn modelId="{92BA2330-002A-4621-B27C-4EB6919E7B08}" srcId="{FA22E8B8-7F2B-43B9-95B1-49D78A75A0CB}" destId="{058FD698-5B6D-4825-B348-248E97FF073C}" srcOrd="0" destOrd="0" parTransId="{F9A15963-BE5A-4426-9092-3B1AF66AFEE2}" sibTransId="{8FCC61B2-0288-45D7-978B-D2909A68E2E7}"/>
    <dgm:cxn modelId="{D24C88D8-458B-4F87-B94A-D038B33D9BB8}" type="presOf" srcId="{9A0829C7-A707-4B78-8545-33FCBC1AAFA8}" destId="{26E70A83-98C3-4A08-B32C-E67FBD1A7064}" srcOrd="0" destOrd="0" presId="urn:microsoft.com/office/officeart/2005/8/layout/vList5"/>
    <dgm:cxn modelId="{9E4F376A-AA4E-4F27-A363-A31B50B4EA97}" type="presOf" srcId="{BDB1F0A8-F838-40CB-BBDD-DA4ABF046924}" destId="{56EEDEB7-1A8F-41E5-971B-4630B5863ECD}" srcOrd="0" destOrd="0" presId="urn:microsoft.com/office/officeart/2005/8/layout/vList5"/>
    <dgm:cxn modelId="{F0BC42B0-D13D-4E74-B181-E211511D4908}" type="presOf" srcId="{E99A9BFB-7624-4213-B9F9-F261BF12DE51}" destId="{35C9669E-57A6-4D28-86C7-388E6B20933D}" srcOrd="0" destOrd="0" presId="urn:microsoft.com/office/officeart/2005/8/layout/vList5"/>
    <dgm:cxn modelId="{E418AF36-5E67-40CD-B3B4-82D7C673328F}" type="presOf" srcId="{8812B862-BF74-4A1F-99D9-B5E1F7830C31}" destId="{A48ECCAC-A7AE-4E96-A4D5-4317FD138347}" srcOrd="0" destOrd="0" presId="urn:microsoft.com/office/officeart/2005/8/layout/vList5"/>
    <dgm:cxn modelId="{999A8E75-F298-4EA7-96EF-1ECD9A0DD668}" type="presOf" srcId="{FBD8918B-A6F3-4775-9F9A-23CB5C47E308}" destId="{6134183A-4A73-4B7E-8952-FC178E7DD5BA}" srcOrd="0" destOrd="0" presId="urn:microsoft.com/office/officeart/2005/8/layout/vList5"/>
    <dgm:cxn modelId="{747AF26F-9A25-465E-9171-A2FEB2323117}" type="presParOf" srcId="{6CDD76E2-76A5-4D0D-ABE4-6A074E4EF49F}" destId="{6FF08D62-B5DF-4BCA-AC98-16E621033136}" srcOrd="0" destOrd="0" presId="urn:microsoft.com/office/officeart/2005/8/layout/vList5"/>
    <dgm:cxn modelId="{78CF270D-7049-498C-BF57-F35EBA03BDB1}" type="presParOf" srcId="{6FF08D62-B5DF-4BCA-AC98-16E621033136}" destId="{8B64F9D2-90A3-4233-B2E1-4A6DD34FB73F}" srcOrd="0" destOrd="0" presId="urn:microsoft.com/office/officeart/2005/8/layout/vList5"/>
    <dgm:cxn modelId="{4C9EC2E8-D0CF-4A9D-B45E-61A013C3FED9}" type="presParOf" srcId="{6FF08D62-B5DF-4BCA-AC98-16E621033136}" destId="{6134183A-4A73-4B7E-8952-FC178E7DD5BA}" srcOrd="1" destOrd="0" presId="urn:microsoft.com/office/officeart/2005/8/layout/vList5"/>
    <dgm:cxn modelId="{D38E8F0C-4690-4923-BE5D-623A92B7E455}" type="presParOf" srcId="{6CDD76E2-76A5-4D0D-ABE4-6A074E4EF49F}" destId="{A46D020B-D9A4-4F04-83C0-3A636C5E2BD1}" srcOrd="1" destOrd="0" presId="urn:microsoft.com/office/officeart/2005/8/layout/vList5"/>
    <dgm:cxn modelId="{DA567AEE-EC60-4183-AA3A-F6BD1AA5A2E4}" type="presParOf" srcId="{6CDD76E2-76A5-4D0D-ABE4-6A074E4EF49F}" destId="{ECA56B03-7C5C-4F15-9BCB-7D9A969E320E}" srcOrd="2" destOrd="0" presId="urn:microsoft.com/office/officeart/2005/8/layout/vList5"/>
    <dgm:cxn modelId="{0BA361F2-0443-409C-B51A-790462C37477}" type="presParOf" srcId="{ECA56B03-7C5C-4F15-9BCB-7D9A969E320E}" destId="{35C9669E-57A6-4D28-86C7-388E6B20933D}" srcOrd="0" destOrd="0" presId="urn:microsoft.com/office/officeart/2005/8/layout/vList5"/>
    <dgm:cxn modelId="{37E8199F-E330-44D0-905B-961E9840F16E}" type="presParOf" srcId="{ECA56B03-7C5C-4F15-9BCB-7D9A969E320E}" destId="{26E70A83-98C3-4A08-B32C-E67FBD1A7064}" srcOrd="1" destOrd="0" presId="urn:microsoft.com/office/officeart/2005/8/layout/vList5"/>
    <dgm:cxn modelId="{893C7B42-5F7F-4CF6-B0C6-348772D97AEF}" type="presParOf" srcId="{6CDD76E2-76A5-4D0D-ABE4-6A074E4EF49F}" destId="{022F8EF3-733B-46E9-B445-98707FE5A607}" srcOrd="3" destOrd="0" presId="urn:microsoft.com/office/officeart/2005/8/layout/vList5"/>
    <dgm:cxn modelId="{04A09FF9-6F14-49B3-B36C-584235F10349}" type="presParOf" srcId="{6CDD76E2-76A5-4D0D-ABE4-6A074E4EF49F}" destId="{1FE35607-5E30-42BC-A9C0-8DCB187F1688}" srcOrd="4" destOrd="0" presId="urn:microsoft.com/office/officeart/2005/8/layout/vList5"/>
    <dgm:cxn modelId="{D5150964-02D6-4FE1-9398-2D1DF3E783B4}" type="presParOf" srcId="{1FE35607-5E30-42BC-A9C0-8DCB187F1688}" destId="{56EEDEB7-1A8F-41E5-971B-4630B5863ECD}" srcOrd="0" destOrd="0" presId="urn:microsoft.com/office/officeart/2005/8/layout/vList5"/>
    <dgm:cxn modelId="{EB2E2CC0-E82D-4B1E-B8E7-163EDE69143D}" type="presParOf" srcId="{1FE35607-5E30-42BC-A9C0-8DCB187F1688}" destId="{A48ECCAC-A7AE-4E96-A4D5-4317FD13834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65A8AF-FD9A-42F0-997C-1F55E8E43CD6}" type="doc">
      <dgm:prSet loTypeId="urn:microsoft.com/office/officeart/2005/8/layout/process2" loCatId="process" qsTypeId="urn:microsoft.com/office/officeart/2005/8/quickstyle/simple5" qsCatId="simple" csTypeId="urn:microsoft.com/office/officeart/2005/8/colors/colorful1#1" csCatId="colorful" phldr="1"/>
      <dgm:spPr/>
    </dgm:pt>
    <dgm:pt modelId="{2946BEB8-075D-484E-83D2-4BBEF9C2AD4F}">
      <dgm:prSet phldrT="[Κείμενο]" custT="1"/>
      <dgm:spPr/>
      <dgm:t>
        <a:bodyPr/>
        <a:lstStyle/>
        <a:p>
          <a:r>
            <a:rPr lang="el-GR" sz="3200" dirty="0" smtClean="0"/>
            <a:t>Μητρική οξέωση</a:t>
          </a:r>
          <a:endParaRPr lang="el-GR" sz="3200" dirty="0"/>
        </a:p>
      </dgm:t>
    </dgm:pt>
    <dgm:pt modelId="{252E210C-7FBA-4F47-BF41-B24ECB74E27B}" type="parTrans" cxnId="{A840FC94-9181-4E5D-8A80-32BA78039606}">
      <dgm:prSet/>
      <dgm:spPr/>
      <dgm:t>
        <a:bodyPr/>
        <a:lstStyle/>
        <a:p>
          <a:endParaRPr lang="el-GR"/>
        </a:p>
      </dgm:t>
    </dgm:pt>
    <dgm:pt modelId="{9FB77E56-C987-4D3F-8AAD-472F2B731BD7}" type="sibTrans" cxnId="{A840FC94-9181-4E5D-8A80-32BA78039606}">
      <dgm:prSet/>
      <dgm:spPr/>
      <dgm:t>
        <a:bodyPr/>
        <a:lstStyle/>
        <a:p>
          <a:endParaRPr lang="el-GR"/>
        </a:p>
      </dgm:t>
    </dgm:pt>
    <dgm:pt modelId="{93840D20-D200-490A-93F1-D47A34EE1A31}">
      <dgm:prSet phldrT="[Κείμενο]" custT="1"/>
      <dgm:spPr/>
      <dgm:t>
        <a:bodyPr/>
        <a:lstStyle/>
        <a:p>
          <a:r>
            <a:rPr lang="el-GR" sz="3200" dirty="0" smtClean="0"/>
            <a:t>Εμβρυική οξέωση</a:t>
          </a:r>
          <a:endParaRPr lang="el-GR" sz="3200" dirty="0"/>
        </a:p>
      </dgm:t>
    </dgm:pt>
    <dgm:pt modelId="{8C29B8A7-B1B8-42F9-BC24-22C27086349C}" type="parTrans" cxnId="{FE67BB16-8119-4780-B553-130F23D48A9A}">
      <dgm:prSet/>
      <dgm:spPr/>
      <dgm:t>
        <a:bodyPr/>
        <a:lstStyle/>
        <a:p>
          <a:endParaRPr lang="el-GR"/>
        </a:p>
      </dgm:t>
    </dgm:pt>
    <dgm:pt modelId="{236A21B9-E48E-42A2-AE30-855C09D7E62F}" type="sibTrans" cxnId="{FE67BB16-8119-4780-B553-130F23D48A9A}">
      <dgm:prSet/>
      <dgm:spPr/>
      <dgm:t>
        <a:bodyPr/>
        <a:lstStyle/>
        <a:p>
          <a:endParaRPr lang="el-GR"/>
        </a:p>
      </dgm:t>
    </dgm:pt>
    <dgm:pt modelId="{7FC0AC25-F1EE-498E-8F8C-D3AF8C6F1515}">
      <dgm:prSet phldrT="[Κείμενο]" custT="1"/>
      <dgm:spPr/>
      <dgm:t>
        <a:bodyPr/>
        <a:lstStyle/>
        <a:p>
          <a:r>
            <a:rPr lang="el-GR" sz="3200" dirty="0" smtClean="0"/>
            <a:t>Εμβρυική καταστολή του μυοκαρδίου </a:t>
          </a:r>
          <a:endParaRPr lang="el-GR" sz="3200" dirty="0"/>
        </a:p>
      </dgm:t>
    </dgm:pt>
    <dgm:pt modelId="{7B75D60D-6D57-446A-8E67-0795F3C2A486}" type="parTrans" cxnId="{F9E2EF06-D7B8-4AC6-B368-85F4F9AEBE70}">
      <dgm:prSet/>
      <dgm:spPr/>
      <dgm:t>
        <a:bodyPr/>
        <a:lstStyle/>
        <a:p>
          <a:endParaRPr lang="el-GR"/>
        </a:p>
      </dgm:t>
    </dgm:pt>
    <dgm:pt modelId="{4E64A0CB-D28E-4BAD-958F-4928D26C692F}" type="sibTrans" cxnId="{F9E2EF06-D7B8-4AC6-B368-85F4F9AEBE70}">
      <dgm:prSet/>
      <dgm:spPr/>
      <dgm:t>
        <a:bodyPr/>
        <a:lstStyle/>
        <a:p>
          <a:endParaRPr lang="el-GR"/>
        </a:p>
      </dgm:t>
    </dgm:pt>
    <dgm:pt modelId="{BCCB711D-717A-48B0-8EAA-DEFABFBED3B2}" type="pres">
      <dgm:prSet presAssocID="{A065A8AF-FD9A-42F0-997C-1F55E8E43CD6}" presName="linearFlow" presStyleCnt="0">
        <dgm:presLayoutVars>
          <dgm:resizeHandles val="exact"/>
        </dgm:presLayoutVars>
      </dgm:prSet>
      <dgm:spPr/>
    </dgm:pt>
    <dgm:pt modelId="{CAA11E24-87AF-4E13-960B-D2C45393D521}" type="pres">
      <dgm:prSet presAssocID="{2946BEB8-075D-484E-83D2-4BBEF9C2AD4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C0B5F14-1472-4F58-9271-9E016AED476E}" type="pres">
      <dgm:prSet presAssocID="{9FB77E56-C987-4D3F-8AAD-472F2B731BD7}" presName="sibTrans" presStyleLbl="sibTrans2D1" presStyleIdx="0" presStyleCnt="2"/>
      <dgm:spPr/>
      <dgm:t>
        <a:bodyPr/>
        <a:lstStyle/>
        <a:p>
          <a:endParaRPr lang="el-GR"/>
        </a:p>
      </dgm:t>
    </dgm:pt>
    <dgm:pt modelId="{CB3A2F05-2E89-4F6E-BBBF-31C9F583C13F}" type="pres">
      <dgm:prSet presAssocID="{9FB77E56-C987-4D3F-8AAD-472F2B731BD7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EFEF525C-F76E-4348-8705-5E37919BFE28}" type="pres">
      <dgm:prSet presAssocID="{93840D20-D200-490A-93F1-D47A34EE1A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D2CD6C3-5877-41EC-B8DA-EEC01D6ADD3F}" type="pres">
      <dgm:prSet presAssocID="{236A21B9-E48E-42A2-AE30-855C09D7E62F}" presName="sibTrans" presStyleLbl="sibTrans2D1" presStyleIdx="1" presStyleCnt="2"/>
      <dgm:spPr/>
      <dgm:t>
        <a:bodyPr/>
        <a:lstStyle/>
        <a:p>
          <a:endParaRPr lang="el-GR"/>
        </a:p>
      </dgm:t>
    </dgm:pt>
    <dgm:pt modelId="{F8DADE57-0FF1-4680-8E62-8FF74400D579}" type="pres">
      <dgm:prSet presAssocID="{236A21B9-E48E-42A2-AE30-855C09D7E62F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453D54EC-5D7A-40A1-BCC8-F0E2DA5D6BE0}" type="pres">
      <dgm:prSet presAssocID="{7FC0AC25-F1EE-498E-8F8C-D3AF8C6F151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C5D098A-5C5D-44F2-86D6-232E2D332CE7}" type="presOf" srcId="{7FC0AC25-F1EE-498E-8F8C-D3AF8C6F1515}" destId="{453D54EC-5D7A-40A1-BCC8-F0E2DA5D6BE0}" srcOrd="0" destOrd="0" presId="urn:microsoft.com/office/officeart/2005/8/layout/process2"/>
    <dgm:cxn modelId="{A4E63B22-DC59-47E6-A534-0B1219BFEB44}" type="presOf" srcId="{A065A8AF-FD9A-42F0-997C-1F55E8E43CD6}" destId="{BCCB711D-717A-48B0-8EAA-DEFABFBED3B2}" srcOrd="0" destOrd="0" presId="urn:microsoft.com/office/officeart/2005/8/layout/process2"/>
    <dgm:cxn modelId="{FE67BB16-8119-4780-B553-130F23D48A9A}" srcId="{A065A8AF-FD9A-42F0-997C-1F55E8E43CD6}" destId="{93840D20-D200-490A-93F1-D47A34EE1A31}" srcOrd="1" destOrd="0" parTransId="{8C29B8A7-B1B8-42F9-BC24-22C27086349C}" sibTransId="{236A21B9-E48E-42A2-AE30-855C09D7E62F}"/>
    <dgm:cxn modelId="{09D32299-F960-40DA-86B0-EC0749261086}" type="presOf" srcId="{2946BEB8-075D-484E-83D2-4BBEF9C2AD4F}" destId="{CAA11E24-87AF-4E13-960B-D2C45393D521}" srcOrd="0" destOrd="0" presId="urn:microsoft.com/office/officeart/2005/8/layout/process2"/>
    <dgm:cxn modelId="{F9E2EF06-D7B8-4AC6-B368-85F4F9AEBE70}" srcId="{A065A8AF-FD9A-42F0-997C-1F55E8E43CD6}" destId="{7FC0AC25-F1EE-498E-8F8C-D3AF8C6F1515}" srcOrd="2" destOrd="0" parTransId="{7B75D60D-6D57-446A-8E67-0795F3C2A486}" sibTransId="{4E64A0CB-D28E-4BAD-958F-4928D26C692F}"/>
    <dgm:cxn modelId="{125DA49A-53BB-4FED-AC54-C8B37D452284}" type="presOf" srcId="{236A21B9-E48E-42A2-AE30-855C09D7E62F}" destId="{FD2CD6C3-5877-41EC-B8DA-EEC01D6ADD3F}" srcOrd="0" destOrd="0" presId="urn:microsoft.com/office/officeart/2005/8/layout/process2"/>
    <dgm:cxn modelId="{09E90133-4F08-40CF-9CF1-22A262F14DEB}" type="presOf" srcId="{236A21B9-E48E-42A2-AE30-855C09D7E62F}" destId="{F8DADE57-0FF1-4680-8E62-8FF74400D579}" srcOrd="1" destOrd="0" presId="urn:microsoft.com/office/officeart/2005/8/layout/process2"/>
    <dgm:cxn modelId="{A840FC94-9181-4E5D-8A80-32BA78039606}" srcId="{A065A8AF-FD9A-42F0-997C-1F55E8E43CD6}" destId="{2946BEB8-075D-484E-83D2-4BBEF9C2AD4F}" srcOrd="0" destOrd="0" parTransId="{252E210C-7FBA-4F47-BF41-B24ECB74E27B}" sibTransId="{9FB77E56-C987-4D3F-8AAD-472F2B731BD7}"/>
    <dgm:cxn modelId="{DAD0DD07-0BDB-45D4-A0FE-1655104F2EA9}" type="presOf" srcId="{9FB77E56-C987-4D3F-8AAD-472F2B731BD7}" destId="{5C0B5F14-1472-4F58-9271-9E016AED476E}" srcOrd="0" destOrd="0" presId="urn:microsoft.com/office/officeart/2005/8/layout/process2"/>
    <dgm:cxn modelId="{A468B2A7-A724-4633-A427-154B2FEEEB92}" type="presOf" srcId="{9FB77E56-C987-4D3F-8AAD-472F2B731BD7}" destId="{CB3A2F05-2E89-4F6E-BBBF-31C9F583C13F}" srcOrd="1" destOrd="0" presId="urn:microsoft.com/office/officeart/2005/8/layout/process2"/>
    <dgm:cxn modelId="{3DD04B0E-AD9C-4E55-B7E4-FBA11323798A}" type="presOf" srcId="{93840D20-D200-490A-93F1-D47A34EE1A31}" destId="{EFEF525C-F76E-4348-8705-5E37919BFE28}" srcOrd="0" destOrd="0" presId="urn:microsoft.com/office/officeart/2005/8/layout/process2"/>
    <dgm:cxn modelId="{E63EBABB-061F-4ACD-8009-E8FAA2D05681}" type="presParOf" srcId="{BCCB711D-717A-48B0-8EAA-DEFABFBED3B2}" destId="{CAA11E24-87AF-4E13-960B-D2C45393D521}" srcOrd="0" destOrd="0" presId="urn:microsoft.com/office/officeart/2005/8/layout/process2"/>
    <dgm:cxn modelId="{589A23AB-BF2B-4958-9CD7-083057BAB8D1}" type="presParOf" srcId="{BCCB711D-717A-48B0-8EAA-DEFABFBED3B2}" destId="{5C0B5F14-1472-4F58-9271-9E016AED476E}" srcOrd="1" destOrd="0" presId="urn:microsoft.com/office/officeart/2005/8/layout/process2"/>
    <dgm:cxn modelId="{77089D60-0EEA-46EF-9C05-2DD0E2D66E8A}" type="presParOf" srcId="{5C0B5F14-1472-4F58-9271-9E016AED476E}" destId="{CB3A2F05-2E89-4F6E-BBBF-31C9F583C13F}" srcOrd="0" destOrd="0" presId="urn:microsoft.com/office/officeart/2005/8/layout/process2"/>
    <dgm:cxn modelId="{35366963-CB1A-40C9-9EF3-BC6393639C06}" type="presParOf" srcId="{BCCB711D-717A-48B0-8EAA-DEFABFBED3B2}" destId="{EFEF525C-F76E-4348-8705-5E37919BFE28}" srcOrd="2" destOrd="0" presId="urn:microsoft.com/office/officeart/2005/8/layout/process2"/>
    <dgm:cxn modelId="{57487A48-D33A-4DB4-B512-CC1E46CFA135}" type="presParOf" srcId="{BCCB711D-717A-48B0-8EAA-DEFABFBED3B2}" destId="{FD2CD6C3-5877-41EC-B8DA-EEC01D6ADD3F}" srcOrd="3" destOrd="0" presId="urn:microsoft.com/office/officeart/2005/8/layout/process2"/>
    <dgm:cxn modelId="{7BBB69F3-5DA3-4144-8278-D96821BA8092}" type="presParOf" srcId="{FD2CD6C3-5877-41EC-B8DA-EEC01D6ADD3F}" destId="{F8DADE57-0FF1-4680-8E62-8FF74400D579}" srcOrd="0" destOrd="0" presId="urn:microsoft.com/office/officeart/2005/8/layout/process2"/>
    <dgm:cxn modelId="{CFC6FF79-B3A8-4B2F-9AEA-439B07B76E20}" type="presParOf" srcId="{BCCB711D-717A-48B0-8EAA-DEFABFBED3B2}" destId="{453D54EC-5D7A-40A1-BCC8-F0E2DA5D6BE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6F2F6EF-8C3B-4D0B-BFFB-627E3C0DFB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027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47AD2E2-9876-473A-8672-0266B90FF7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9857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53BFE-854E-4C06-AA0B-35F0044F5EF6}" type="slidenum">
              <a:rPr lang="el-GR" smtClean="0">
                <a:latin typeface="Arial" charset="0"/>
              </a:rPr>
              <a:pPr/>
              <a:t>1</a:t>
            </a:fld>
            <a:endParaRPr lang="el-GR" smtClean="0">
              <a:latin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fld id="{01080727-080E-4A01-85D8-BEDFDC33DF3B}" type="slidenum">
              <a:rPr lang="el-GR" smtClean="0">
                <a:latin typeface="Arial" charset="0"/>
              </a:rPr>
              <a:pPr eaLnBrk="1" hangingPunct="1"/>
              <a:t>1</a:t>
            </a:fld>
            <a:r>
              <a:rPr lang="en-US" smtClean="0">
                <a:latin typeface="Arial" charset="0"/>
              </a:rPr>
              <a:t> </a:t>
            </a:r>
            <a:r>
              <a:rPr lang="el-GR" smtClean="0">
                <a:latin typeface="Arial" charset="0"/>
              </a:rPr>
              <a:t>11/10/2006</a:t>
            </a:r>
          </a:p>
        </p:txBody>
      </p:sp>
    </p:spTree>
    <p:extLst>
      <p:ext uri="{BB962C8B-B14F-4D97-AF65-F5344CB8AC3E}">
        <p14:creationId xmlns:p14="http://schemas.microsoft.com/office/powerpoint/2010/main" val="424792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1B51E-187A-486A-8EE3-55054650DD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DCF7-C6EC-49D0-AFE6-8F0131D665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3CD8-2696-482B-9041-B0F04907DD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8279F-C244-4BFF-B316-AB15EB096A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F5B3-19BF-4D91-A76E-DC4D5FCFCC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51BB9-26A8-4DE1-87F8-D970E7E3D8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0160-0049-48A5-B0E0-9637446367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B636-0E4F-49C7-AEA0-2460558900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3E5A5-BB9D-4806-A2B9-21CB10E66C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4FA4-C449-4A9E-A08F-EB774A4EFCE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345AA-FA48-4722-94C5-321E13DA2C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16D5A6-F947-4BD6-A5C5-0B725DCA4A7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50043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Αναισθησία για μη μαιευτικές επεμβάσεις </a:t>
            </a:r>
            <a: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</a:t>
            </a:r>
            <a: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διάρκεια </a:t>
            </a:r>
            <a:b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εγκυμοσύνης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510540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200" smtClean="0">
                <a:solidFill>
                  <a:srgbClr val="898989"/>
                </a:solidFill>
              </a:rPr>
              <a:t>Μελεμενή Δ. Αικατερίνη </a:t>
            </a:r>
          </a:p>
          <a:p>
            <a:pPr>
              <a:lnSpc>
                <a:spcPct val="80000"/>
              </a:lnSpc>
            </a:pPr>
            <a:r>
              <a:rPr lang="el-GR" sz="2200" smtClean="0">
                <a:solidFill>
                  <a:srgbClr val="898989"/>
                </a:solidFill>
              </a:rPr>
              <a:t>Καθηγήτρια Αναισθησιολογίας</a:t>
            </a:r>
          </a:p>
          <a:p>
            <a:pPr>
              <a:lnSpc>
                <a:spcPct val="80000"/>
              </a:lnSpc>
            </a:pPr>
            <a:r>
              <a:rPr lang="el-GR" sz="2200" smtClean="0">
                <a:solidFill>
                  <a:srgbClr val="898989"/>
                </a:solidFill>
              </a:rPr>
              <a:t>Α’ Αναισθησιολογική Κλινική </a:t>
            </a:r>
          </a:p>
          <a:p>
            <a:pPr>
              <a:lnSpc>
                <a:spcPct val="80000"/>
              </a:lnSpc>
            </a:pPr>
            <a:r>
              <a:rPr lang="el-GR" sz="2200" smtClean="0">
                <a:solidFill>
                  <a:srgbClr val="898989"/>
                </a:solidFill>
              </a:rPr>
              <a:t>Αρεταίειο Νοσοκομείο</a:t>
            </a:r>
          </a:p>
          <a:p>
            <a:pPr>
              <a:lnSpc>
                <a:spcPct val="80000"/>
              </a:lnSpc>
            </a:pPr>
            <a:r>
              <a:rPr lang="el-GR" sz="2200" smtClean="0">
                <a:solidFill>
                  <a:srgbClr val="898989"/>
                </a:solidFill>
              </a:rPr>
              <a:t>Πανεπιστήμιο Αθηνών 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E5AAE-B0E4-4A8F-8D65-0A0B1C167BF2}" type="slidenum">
              <a:rPr lang="el-GR"/>
              <a:pPr>
                <a:defRPr/>
              </a:pPr>
              <a:t>1</a:t>
            </a:fld>
            <a:endParaRPr lang="el-GR"/>
          </a:p>
        </p:txBody>
      </p:sp>
      <p:pic>
        <p:nvPicPr>
          <p:cNvPr id="5" name="4 - Εικόνα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8538" y="0"/>
            <a:ext cx="4464050" cy="3511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25602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Sir Zachary Cope in 1921,</a:t>
            </a:r>
          </a:p>
          <a:p>
            <a:pPr>
              <a:buFont typeface="Arial" charset="0"/>
              <a:buNone/>
            </a:pPr>
            <a:r>
              <a:rPr lang="en-US" b="1" smtClean="0"/>
              <a:t>‘‘Earlier diagnosis means better prognosis’’</a:t>
            </a:r>
            <a:endParaRPr lang="el-GR" b="1" smtClean="0"/>
          </a:p>
          <a:p>
            <a:r>
              <a:rPr lang="en-US" smtClean="0"/>
              <a:t>In general, what’s best for the</a:t>
            </a:r>
            <a:r>
              <a:rPr lang="el-GR" smtClean="0"/>
              <a:t> </a:t>
            </a:r>
            <a:r>
              <a:rPr lang="en-US" smtClean="0"/>
              <a:t>mother is also best for the fetus</a:t>
            </a:r>
            <a:endParaRPr 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C0B9C-519E-4567-99C4-25D751E78C72}" type="slidenum">
              <a:rPr lang="el-GR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Society of American Gastrointestinal and Endoscopic Surgeons (SAGES) 2007</a:t>
            </a:r>
            <a:endParaRPr lang="el-GR" sz="3600" smtClean="0"/>
          </a:p>
        </p:txBody>
      </p:sp>
      <p:sp>
        <p:nvSpPr>
          <p:cNvPr id="2662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1/500- 1/635: </a:t>
            </a:r>
            <a:r>
              <a:rPr lang="el-GR" smtClean="0"/>
              <a:t>χειρουργικά προβλήματα στην διάρκεια της εγκυμοσύνης</a:t>
            </a:r>
          </a:p>
          <a:p>
            <a:r>
              <a:rPr lang="el-GR" smtClean="0"/>
              <a:t>Οξεία σκωληκοειδίτιδα, χολοκυστίτιδα, απόφραξη εντέρου</a:t>
            </a:r>
          </a:p>
          <a:p>
            <a:endParaRPr 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0E401-D91E-4591-B9CF-A2906B484397}" type="slidenum">
              <a:rPr lang="el-GR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Η θνητότητα και νοσηρότητα οφείλεται στην </a:t>
            </a:r>
            <a:r>
              <a:rPr lang="el-GR" u="sng" smtClean="0"/>
              <a:t>υποκείμενη νόσο</a:t>
            </a:r>
            <a:r>
              <a:rPr lang="el-GR" smtClean="0"/>
              <a:t> και όχι στις διαγνωστικές και θεραπευτικές επεμβάσεις</a:t>
            </a:r>
          </a:p>
          <a:p>
            <a:endParaRPr lang="el-GR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035D2-26E5-47C7-B863-00476B6C7B1B}" type="slidenum">
              <a:rPr lang="el-GR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z="4000" smtClean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Η υπόταση στην έγκυο πρέπει να αντιμετωπίζεται αρχικά με χορήγηση υγρών</a:t>
            </a:r>
          </a:p>
          <a:p>
            <a:r>
              <a:rPr lang="el-GR" smtClean="0"/>
              <a:t>Αριστερή πλάγια θέση της ασθενούς</a:t>
            </a:r>
          </a:p>
          <a:p>
            <a:r>
              <a:rPr lang="en-GB" smtClean="0"/>
              <a:t>Trendelenburg </a:t>
            </a:r>
            <a:r>
              <a:rPr lang="el-GR" smtClean="0"/>
              <a:t>θέση</a:t>
            </a:r>
          </a:p>
          <a:p>
            <a:r>
              <a:rPr lang="el-GR" smtClean="0"/>
              <a:t>Αγγειοσυσπαστικά εάν χρειάζεται</a:t>
            </a:r>
          </a:p>
          <a:p>
            <a:r>
              <a:rPr lang="el-GR" smtClean="0"/>
              <a:t>Παρακολούθηση της εγκύου από μαιευτήρα- καρδιοτοκογράφος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DFEF2-8284-4591-A850-4B7A51562242}" type="slidenum">
              <a:rPr lang="el-GR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Οξέα χειρουργικά προβλήματα στη διάρκεια της εγκυμοσύνης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186766" cy="318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699" name="6 - Ορθογώνιο"/>
          <p:cNvSpPr>
            <a:spLocks noChangeArrowheads="1"/>
          </p:cNvSpPr>
          <p:nvPr/>
        </p:nvSpPr>
        <p:spPr bwMode="auto">
          <a:xfrm>
            <a:off x="2214563" y="4929188"/>
            <a:ext cx="4572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el-GR" sz="2200" b="1">
                <a:latin typeface="Arial" charset="0"/>
              </a:rPr>
              <a:t>Αυξημένη ενδοκοιλιακή πίεση</a:t>
            </a:r>
          </a:p>
          <a:p>
            <a:pPr lvl="1" algn="just">
              <a:buFontTx/>
              <a:buChar char="-"/>
            </a:pPr>
            <a:r>
              <a:rPr lang="el-GR" sz="2200">
                <a:latin typeface="Arial" charset="0"/>
              </a:rPr>
              <a:t>Πίεση κάτω κοίλης </a:t>
            </a:r>
          </a:p>
          <a:p>
            <a:pPr lvl="1" algn="just">
              <a:buFontTx/>
              <a:buChar char="-"/>
            </a:pPr>
            <a:r>
              <a:rPr lang="el-GR" sz="2200">
                <a:latin typeface="Arial" charset="0"/>
              </a:rPr>
              <a:t>Προτιμάται η αριστερή πλάγια θέση.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000"/>
              <a:t>Τερατογένεση των αναισθητικών παραγόντων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>
                <a:solidFill>
                  <a:schemeClr val="tx2"/>
                </a:solidFill>
              </a:rPr>
              <a:t>Α</a:t>
            </a:r>
            <a:r>
              <a:rPr lang="el-GR" smtClean="0"/>
              <a:t>: ασφάλεια τεκμηριωμένη με βάση μελέτες στον άνθρωπο</a:t>
            </a:r>
          </a:p>
          <a:p>
            <a:r>
              <a:rPr lang="el-GR" smtClean="0">
                <a:solidFill>
                  <a:schemeClr val="tx2"/>
                </a:solidFill>
              </a:rPr>
              <a:t>Β</a:t>
            </a:r>
            <a:r>
              <a:rPr lang="el-GR" smtClean="0"/>
              <a:t>: η υποτιθέμενη ασφάλεια βασίζεται σε μελέτες σε πειραματόζωα</a:t>
            </a:r>
          </a:p>
          <a:p>
            <a:r>
              <a:rPr lang="en-GB" smtClean="0">
                <a:solidFill>
                  <a:schemeClr val="tx2"/>
                </a:solidFill>
              </a:rPr>
              <a:t>C</a:t>
            </a:r>
            <a:r>
              <a:rPr lang="en-GB" smtClean="0"/>
              <a:t>: </a:t>
            </a:r>
            <a:r>
              <a:rPr lang="el-GR" smtClean="0"/>
              <a:t>απροσδιόριστη ασφάλεια</a:t>
            </a:r>
          </a:p>
          <a:p>
            <a:r>
              <a:rPr lang="en-GB" smtClean="0">
                <a:solidFill>
                  <a:schemeClr val="tx2"/>
                </a:solidFill>
              </a:rPr>
              <a:t>D</a:t>
            </a:r>
            <a:r>
              <a:rPr lang="en-GB" smtClean="0"/>
              <a:t>:</a:t>
            </a:r>
            <a:r>
              <a:rPr lang="el-GR" smtClean="0"/>
              <a:t> μη ασφαλές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5B26D-F242-4275-BFAA-E136D0F974D4}" type="slidenum">
              <a:rPr lang="el-GR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000" dirty="0" err="1"/>
              <a:t>Τερατογένεση</a:t>
            </a:r>
            <a:r>
              <a:rPr lang="el-GR" sz="4000" dirty="0"/>
              <a:t> των αναισθητικών παραγόντων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Μελέτες που έχουν ειδικά ερευνήσει την δράση των αναισθητικών παραγόντων στο έμβρυο, έδειξαν ότι η νοσηρότητα του εμβρύου οφείλεται κυρίως στην υποκείμενη νόσο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Σχεδόν όλα τα αναλγητικά και αναισθητικά είναι 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κατηγορίας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Όλα τα </a:t>
            </a:r>
            <a:r>
              <a:rPr lang="el-GR" sz="2800" dirty="0" err="1" smtClean="0"/>
              <a:t>τερατογενή</a:t>
            </a:r>
            <a:r>
              <a:rPr lang="el-GR" sz="2800" dirty="0" smtClean="0"/>
              <a:t> φάρμακα εμφανίζουν την ίδια δράση στα ζώα όπως και στον άνθρωπο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B65D29-FE3A-499F-B30B-E9960EAEC3ED}" type="slidenum">
              <a:rPr lang="el-GR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err="1" smtClean="0"/>
              <a:t>Τερατογένεση</a:t>
            </a:r>
            <a:r>
              <a:rPr lang="el-GR" dirty="0" smtClean="0"/>
              <a:t> των αναισθητικών παραγόντων</a:t>
            </a:r>
            <a:endParaRPr lang="el-GR" dirty="0"/>
          </a:p>
        </p:txBody>
      </p:sp>
      <p:sp>
        <p:nvSpPr>
          <p:cNvPr id="32770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Η τερατογένεση αφορά το 2-3% όλων των συγγενών ανωμαλιών</a:t>
            </a:r>
          </a:p>
          <a:p>
            <a:r>
              <a:rPr lang="el-GR" smtClean="0"/>
              <a:t>Εξαρτάται από την χρονική στιγμή, την δόση και την γενετική προδιάθεση </a:t>
            </a:r>
          </a:p>
          <a:p>
            <a:r>
              <a:rPr lang="el-GR" smtClean="0"/>
              <a:t>Παρατηρείται μεταξύ της 31-71 ης ημέρας αμηνόρροιας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028BB-F129-4736-99BC-13C47F33D93C}" type="slidenum">
              <a:rPr lang="el-GR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err="1" smtClean="0"/>
              <a:t>Τερατογένεση</a:t>
            </a:r>
            <a:r>
              <a:rPr lang="el-GR" dirty="0" smtClean="0"/>
              <a:t> των αναισθητικών παραγόντων</a:t>
            </a:r>
            <a:endParaRPr lang="el-GR" dirty="0"/>
          </a:p>
        </p:txBody>
      </p:sp>
      <p:sp>
        <p:nvSpPr>
          <p:cNvPr id="33794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Μελέτες σε ζώα </a:t>
            </a:r>
          </a:p>
          <a:p>
            <a:r>
              <a:rPr lang="el-GR" smtClean="0"/>
              <a:t>Επιδημιολογικές μελέτες σε προσωπικό χειρουργείου </a:t>
            </a:r>
          </a:p>
          <a:p>
            <a:r>
              <a:rPr lang="el-GR" smtClean="0"/>
              <a:t>Μελέτες πού έγιναν σε μητέρες που υποβλήθηκαν σε επεμβάσεις στην διάρκεια της εγκυμοσύνης </a:t>
            </a:r>
          </a:p>
          <a:p>
            <a:endParaRPr 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FA0B0-5296-44A9-B509-4BD1F73C9D54}" type="slidenum">
              <a:rPr lang="el-GR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err="1" smtClean="0"/>
              <a:t>Τερατογένεση</a:t>
            </a:r>
            <a:r>
              <a:rPr lang="el-GR" dirty="0" smtClean="0"/>
              <a:t> των αναισθητικών παραγόντων</a:t>
            </a:r>
            <a:endParaRPr lang="el-GR" dirty="0"/>
          </a:p>
        </p:txBody>
      </p:sp>
      <p:sp>
        <p:nvSpPr>
          <p:cNvPr id="3481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Όλοι οι αναισθητικοί παράγοντες περνούν τον πλακούντα όταν επέλθει ισορροπία </a:t>
            </a:r>
          </a:p>
          <a:p>
            <a:r>
              <a:rPr lang="el-GR" smtClean="0"/>
              <a:t>Είναι δύσκολο να διαχωριστεί η επίδραση των φαρμάκων από την επίδραση της αναισθησίας (αναπνευστική καταστολή, νηστεία, υποθερμία)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6095A-75E3-4F7A-AD4E-C03E3D606534}" type="slidenum">
              <a:rPr lang="el-GR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000"/>
              <a:t>Αναισθητικές ιδιαιτερότητες στην έγκυο ασθενή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10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AA90D-6714-4B2B-AE75-41C115D845AC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2124075" y="1928813"/>
            <a:ext cx="1090613" cy="9953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755650" y="2924175"/>
            <a:ext cx="2951163" cy="19446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sz="2000" b="1" dirty="0">
                <a:latin typeface="Arial" charset="0"/>
              </a:rPr>
              <a:t>ΤΕΡΑΤΟΓΕΝΕΣΗ </a:t>
            </a:r>
          </a:p>
          <a:p>
            <a:pPr algn="ctr">
              <a:defRPr/>
            </a:pPr>
            <a:r>
              <a:rPr lang="el-GR" sz="2000" b="1" dirty="0">
                <a:latin typeface="Arial" charset="0"/>
              </a:rPr>
              <a:t>ΤΩΝ </a:t>
            </a:r>
          </a:p>
          <a:p>
            <a:pPr algn="ctr">
              <a:defRPr/>
            </a:pPr>
            <a:r>
              <a:rPr lang="el-GR" sz="2000" b="1" dirty="0">
                <a:latin typeface="Arial" charset="0"/>
              </a:rPr>
              <a:t>ΑΝΑΙΣΘΗΤΙΚΩΝ </a:t>
            </a:r>
          </a:p>
          <a:p>
            <a:pPr algn="ctr">
              <a:defRPr/>
            </a:pPr>
            <a:r>
              <a:rPr lang="el-GR" sz="2000" b="1" dirty="0">
                <a:latin typeface="Arial" charset="0"/>
              </a:rPr>
              <a:t>ΠΑΡΑΓΟΝΤΩΝ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4572000" y="2924175"/>
            <a:ext cx="2951163" cy="19446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sz="2000" b="1">
                <a:latin typeface="Arial" charset="0"/>
              </a:rPr>
              <a:t>ΜΗΤΡΙΚΕΣ</a:t>
            </a:r>
          </a:p>
          <a:p>
            <a:pPr algn="ctr">
              <a:defRPr/>
            </a:pPr>
            <a:r>
              <a:rPr lang="el-GR" sz="2000" b="1">
                <a:latin typeface="Arial" charset="0"/>
              </a:rPr>
              <a:t>ΦΥΣΙΟΛΟΓΙΚΕΣ</a:t>
            </a:r>
          </a:p>
          <a:p>
            <a:pPr algn="ctr">
              <a:defRPr/>
            </a:pPr>
            <a:r>
              <a:rPr lang="el-GR" sz="2000" b="1">
                <a:latin typeface="Arial" charset="0"/>
              </a:rPr>
              <a:t>ΑΛΛΑΓΕΣ</a:t>
            </a:r>
          </a:p>
        </p:txBody>
      </p:sp>
      <p:sp>
        <p:nvSpPr>
          <p:cNvPr id="17419" name="Line 7"/>
          <p:cNvSpPr>
            <a:spLocks noChangeShapeType="1"/>
          </p:cNvSpPr>
          <p:nvPr/>
        </p:nvSpPr>
        <p:spPr bwMode="auto">
          <a:xfrm>
            <a:off x="4714875" y="1857375"/>
            <a:ext cx="1428750" cy="10715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Επίδραση της αναισθησίας στο έμβρυο </a:t>
            </a:r>
            <a:endParaRPr lang="el-GR" dirty="0"/>
          </a:p>
        </p:txBody>
      </p:sp>
      <p:sp>
        <p:nvSpPr>
          <p:cNvPr id="35842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Έλλειψη αυτορρύθμισης της πλακουντιακής κυκλοφορίας </a:t>
            </a:r>
          </a:p>
          <a:p>
            <a:r>
              <a:rPr lang="el-GR" smtClean="0"/>
              <a:t>Οξυγόνωση του εμβρύου εξαρτάται απόλυτα από την μητρική οξυγόνωση</a:t>
            </a:r>
          </a:p>
          <a:p>
            <a:r>
              <a:rPr lang="el-GR" smtClean="0"/>
              <a:t>Η πιο σοβαρή επιπλοκή στην διάρκεια της αναισθησίας και της επέμβασης είναι η ενδομητρική ασφυξία του εμβρύου </a:t>
            </a:r>
          </a:p>
          <a:p>
            <a:r>
              <a:rPr lang="el-GR" smtClean="0"/>
              <a:t>Στόχος είναι η αιμοδυναμική σταθερότητα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75AED-B7F9-4EDD-ABF6-376306C52CDF}" type="slidenum">
              <a:rPr lang="el-GR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Επίδραση της αναισθησίας στο έμβρυο </a:t>
            </a:r>
            <a:endParaRPr lang="el-GR" dirty="0"/>
          </a:p>
        </p:txBody>
      </p:sp>
      <p:sp>
        <p:nvSpPr>
          <p:cNvPr id="3686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Από την 16 η εβδομάδα όλες οι επεμβάσεις διενεργούνται με την μητέρα σε ελαφρά κλίση προς τα πλάγια </a:t>
            </a:r>
          </a:p>
          <a:p>
            <a:r>
              <a:rPr lang="el-GR" smtClean="0"/>
              <a:t>Ο μηχανικός αερισμός επειδή αυξάνει την ενδοθωρακική πίεση ελαττώνει την φλεβική επιστροφή και την καρδιακή παροχή και κατά συνέπεια την αιμάτωση την μήτρας και αυτό έχει σαν αποτέλεσμα την εμβρυική οξέωση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2437F-2979-417E-A528-A90CE136E81A}" type="slidenum">
              <a:rPr lang="el-GR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Επίδραση της αναισθησίας στο έμβρυο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Φόρτιση με υγρά και </a:t>
            </a:r>
            <a:r>
              <a:rPr lang="el-GR" dirty="0" err="1" smtClean="0"/>
              <a:t>αγγειοσυσπαστικά</a:t>
            </a:r>
            <a:r>
              <a:rPr lang="el-GR" dirty="0" smtClean="0"/>
              <a:t> όταν χρειάζεται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Προσοχή στην </a:t>
            </a:r>
            <a:r>
              <a:rPr lang="el-GR" dirty="0" err="1" smtClean="0"/>
              <a:t>υποξυγοναιμία</a:t>
            </a:r>
            <a:r>
              <a:rPr lang="el-GR" dirty="0" smtClean="0"/>
              <a:t> της μητέρας στην εισαγωγή και την αφύπνιση προκαλεί </a:t>
            </a:r>
            <a:r>
              <a:rPr lang="el-GR" dirty="0" err="1" smtClean="0"/>
              <a:t>αγγειοσύσπαση</a:t>
            </a:r>
            <a:r>
              <a:rPr lang="el-GR" dirty="0" smtClean="0"/>
              <a:t> στην </a:t>
            </a:r>
            <a:r>
              <a:rPr lang="el-GR" dirty="0" err="1" smtClean="0"/>
              <a:t>μητροπλακουντιακή</a:t>
            </a:r>
            <a:r>
              <a:rPr lang="el-GR" dirty="0" smtClean="0"/>
              <a:t> κυκλοφορία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Μητρική ΟΒΙ: αναπνευστική ή μεταβολική </a:t>
            </a:r>
            <a:r>
              <a:rPr lang="el-GR" dirty="0" err="1" smtClean="0"/>
              <a:t>αλκάλωση</a:t>
            </a:r>
            <a:r>
              <a:rPr lang="el-GR" dirty="0" smtClean="0"/>
              <a:t> προκαλεί σπασμό στην ομφαλική αρτηρία και μετατόπιση της </a:t>
            </a:r>
            <a:r>
              <a:rPr lang="en-US" dirty="0" smtClean="0"/>
              <a:t>DOC </a:t>
            </a:r>
            <a:r>
              <a:rPr lang="el-GR" dirty="0" smtClean="0"/>
              <a:t>προς τα αριστερά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CBC66-E4DE-43E8-9BEB-C2C5C8931AC7}" type="slidenum">
              <a:rPr lang="el-GR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Επίδραση της αναισθησίας στο έμβρυο </a:t>
            </a:r>
            <a:endParaRPr lang="el-GR" dirty="0"/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CDC60-F0FA-4CC8-B366-E7D71F2D3C99}" type="slidenum">
              <a:rPr lang="el-GR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Πρακτικά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Εκλεκτικές επεμβάσεις δεν γίνονται στην διάρκεια της εγκυμοσύνης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Εάν χρειάζεται διενεργείται στο 2</a:t>
            </a:r>
            <a:r>
              <a:rPr lang="el-GR" baseline="30000" dirty="0" smtClean="0"/>
              <a:t>ο</a:t>
            </a:r>
            <a:r>
              <a:rPr lang="el-GR" dirty="0" smtClean="0"/>
              <a:t> τρίμηνο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Όταν υπάρχει κατάσταση απειλητική για την ζωή ο πρωταρχικός στόχος είναι η προστασία της ζωής της μητέρας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επίδραση της αναισθησίας ή της εντατικής θεραπείας στο έμβρυο είναι ο </a:t>
            </a:r>
            <a:r>
              <a:rPr lang="el-GR" dirty="0" err="1" smtClean="0"/>
              <a:t>δυτερεύων</a:t>
            </a:r>
            <a:r>
              <a:rPr lang="el-GR" dirty="0" smtClean="0"/>
              <a:t> στόχος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B4E1A-B7E6-47AF-8F4C-2369F666A6A0}" type="slidenum">
              <a:rPr lang="el-GR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Monitoring </a:t>
            </a:r>
            <a:r>
              <a:rPr lang="el-GR" smtClean="0"/>
              <a:t>του εμβρύου</a:t>
            </a:r>
          </a:p>
        </p:txBody>
      </p:sp>
      <p:sp>
        <p:nvSpPr>
          <p:cNvPr id="40962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American College of Obstetrics and Gynecology Committee</a:t>
            </a:r>
            <a:r>
              <a:rPr lang="el-GR" smtClean="0"/>
              <a:t>: </a:t>
            </a:r>
          </a:p>
          <a:p>
            <a:r>
              <a:rPr lang="en-US" smtClean="0"/>
              <a:t>“although there are no data to support specific recommendations regarding non-obstetric surgery and anaesthesia in pregnancy, it is important for non-obstetric physicians to obtain </a:t>
            </a:r>
            <a:r>
              <a:rPr lang="en-US" b="1" smtClean="0"/>
              <a:t>obstetric consultation </a:t>
            </a:r>
            <a:r>
              <a:rPr lang="en-US" smtClean="0"/>
              <a:t>before performing non-obstetric surgery”</a:t>
            </a:r>
            <a:endParaRPr 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36C00-D0F8-4DBF-B485-6BF62A49004E}" type="slidenum">
              <a:rPr lang="el-GR"/>
              <a:pPr>
                <a:defRPr/>
              </a:pPr>
              <a:t>25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Monitoring </a:t>
            </a:r>
            <a:r>
              <a:rPr lang="el-GR" smtClean="0"/>
              <a:t>του εμβρύου</a:t>
            </a:r>
          </a:p>
        </p:txBody>
      </p:sp>
      <p:sp>
        <p:nvSpPr>
          <p:cNvPr id="4198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Monitoring </a:t>
            </a:r>
            <a:r>
              <a:rPr lang="el-GR" smtClean="0"/>
              <a:t>του εμβρύου πριν και μετά την επέμβαση συνιστάται</a:t>
            </a:r>
          </a:p>
          <a:p>
            <a:r>
              <a:rPr lang="el-GR" smtClean="0"/>
              <a:t>Διεγχειρητικό </a:t>
            </a:r>
            <a:r>
              <a:rPr lang="en-US" smtClean="0"/>
              <a:t>monitoring </a:t>
            </a:r>
            <a:r>
              <a:rPr lang="el-GR" smtClean="0"/>
              <a:t>εάν η μητέρα είναι αιμοδυναμικά ασταθής και το έμβρυο είναι βιώσιμο</a:t>
            </a:r>
          </a:p>
          <a:p>
            <a:r>
              <a:rPr lang="el-GR" smtClean="0"/>
              <a:t>Μείωση της καρδιακής μεταβλητότητας στην διάρκεια της επέμβασης μπορεί να οφείλεται στα οπιοειδή και κατασταλτικά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EF1E1-F4D0-4FAF-9305-F8BF43D2AA45}" type="slidenum">
              <a:rPr lang="el-GR"/>
              <a:pPr>
                <a:defRPr/>
              </a:pPr>
              <a:t>26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Λαπαροσκοπικές επεμβάσεις</a:t>
            </a:r>
          </a:p>
        </p:txBody>
      </p:sp>
      <p:sp>
        <p:nvSpPr>
          <p:cNvPr id="43010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Πιθανός κίνδυνος τραυματισμού της μήτρας και του εμβρύου</a:t>
            </a:r>
          </a:p>
          <a:p>
            <a:r>
              <a:rPr lang="el-GR" smtClean="0"/>
              <a:t>Η αύξηση της ενδοκοιλιακής πίεσης μπορεί να ελαττώσει την μητροπλακουντιακή κυκλοφορία</a:t>
            </a:r>
          </a:p>
          <a:p>
            <a:r>
              <a:rPr lang="el-GR" smtClean="0"/>
              <a:t>Η αύξηση του </a:t>
            </a:r>
            <a:r>
              <a:rPr lang="en-US" smtClean="0"/>
              <a:t>PCO2 </a:t>
            </a:r>
            <a:r>
              <a:rPr lang="el-GR" smtClean="0"/>
              <a:t>μπορεί να προκαλέσει εμβρυική οξέωση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0B575-6C74-49AE-A69F-432445368561}" type="slidenum">
              <a:rPr lang="el-GR"/>
              <a:pPr>
                <a:defRPr/>
              </a:pPr>
              <a:t>27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Οξεία σκωληκοειδίτιδα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Οξεία σκωληκοειδίτιδα συμβαίνει με την ίδια συχνότητα στις έγκυες και στις μη έγκυες γυναίκες της ίδιας ηλικίας</a:t>
            </a:r>
          </a:p>
          <a:p>
            <a:r>
              <a:rPr lang="el-GR" smtClean="0"/>
              <a:t>Υποβάλλονται σε σκωληκοειδεκτομή </a:t>
            </a:r>
            <a:r>
              <a:rPr lang="el-GR" smtClean="0">
                <a:solidFill>
                  <a:schemeClr val="tx2"/>
                </a:solidFill>
              </a:rPr>
              <a:t>1/2000 έγκυες 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21435-8A5B-46DB-8451-9E73F81B1AC8}" type="slidenum">
              <a:rPr lang="el-GR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Οξεία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σκωληκοειδίτιδα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Πιο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συχνή</a:t>
            </a:r>
            <a:r>
              <a:rPr lang="el-GR" dirty="0" smtClean="0"/>
              <a:t> χειρουργική πάθηση στην εγκυμοσύνη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Ποσοστό εμφάνισης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0,05-0,1%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Αντιστοιχεί στο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 </a:t>
            </a:r>
            <a:r>
              <a:rPr lang="el-GR" dirty="0" smtClean="0"/>
              <a:t>των χειρουργικών επεμβάσεων</a:t>
            </a:r>
            <a:r>
              <a:rPr lang="en-US" dirty="0" smtClean="0"/>
              <a:t> </a:t>
            </a:r>
            <a:r>
              <a:rPr lang="el-GR" dirty="0" smtClean="0"/>
              <a:t>κατά τη διάρκεια της εγκυμοσύνης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  <p:pic>
        <p:nvPicPr>
          <p:cNvPr id="2355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6313" y="1357313"/>
            <a:ext cx="4000500" cy="5500687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smtClean="0"/>
              <a:t>Φυσιολογικές αλλαγές κατά την κύηση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mtClean="0"/>
              <a:t>Καρδιαγγειακό σύστημα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Υπερδυναμική κυκλοφορία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>
                <a:cs typeface="Arial" charset="0"/>
              </a:rPr>
              <a:t>↑</a:t>
            </a:r>
            <a:r>
              <a:rPr lang="en-GB" smtClean="0">
                <a:cs typeface="Arial" charset="0"/>
              </a:rPr>
              <a:t>CO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cs typeface="Arial" charset="0"/>
              </a:rPr>
              <a:t>↑HR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mtClean="0">
              <a:cs typeface="Arial" charset="0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mtClean="0">
                <a:cs typeface="Arial" charset="0"/>
              </a:rPr>
              <a:t>	</a:t>
            </a:r>
            <a:endParaRPr lang="el-GR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Προσοχή στο σύνδρομο ΚΚΦ!!!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4A262-5330-4075-86B6-F0A9B6788A98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4572000" y="4149725"/>
            <a:ext cx="2519363" cy="86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sz="2000" b="1" dirty="0">
                <a:latin typeface="Arial" charset="0"/>
              </a:rPr>
              <a:t>Σχετική αναιμία</a:t>
            </a:r>
          </a:p>
          <a:p>
            <a:pPr algn="ctr">
              <a:defRPr/>
            </a:pPr>
            <a:r>
              <a:rPr lang="en-GB" sz="2000" b="1" dirty="0">
                <a:latin typeface="Arial" charset="0"/>
              </a:rPr>
              <a:t>Ht</a:t>
            </a:r>
            <a:r>
              <a:rPr lang="el-GR" sz="2000" b="1" dirty="0">
                <a:latin typeface="Arial" charset="0"/>
              </a:rPr>
              <a:t> </a:t>
            </a:r>
            <a:r>
              <a:rPr lang="en-GB" sz="2000" b="1" dirty="0">
                <a:latin typeface="Arial" charset="0"/>
              </a:rPr>
              <a:t>= </a:t>
            </a:r>
            <a:r>
              <a:rPr lang="en-GB" sz="2000" b="1" dirty="0">
                <a:latin typeface="Arial" charset="0"/>
                <a:cs typeface="Arial" charset="0"/>
              </a:rPr>
              <a:t>↓</a:t>
            </a:r>
            <a:r>
              <a:rPr lang="en-GB" sz="2000" b="1" dirty="0">
                <a:latin typeface="Arial" charset="0"/>
              </a:rPr>
              <a:t>30%</a:t>
            </a:r>
            <a:endParaRPr lang="el-GR" sz="2000" b="1" dirty="0">
              <a:latin typeface="Arial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900113" y="3933825"/>
            <a:ext cx="2663825" cy="11509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2000" b="1">
                <a:latin typeface="Arial" charset="0"/>
              </a:rPr>
              <a:t>TBV=↑</a:t>
            </a:r>
            <a:r>
              <a:rPr lang="el-GR" sz="2000" b="1">
                <a:latin typeface="Arial" charset="0"/>
              </a:rPr>
              <a:t> 40% </a:t>
            </a:r>
            <a:endParaRPr lang="en-GB" sz="2000" b="1">
              <a:latin typeface="Arial" charset="0"/>
            </a:endParaRPr>
          </a:p>
          <a:p>
            <a:pPr algn="ctr">
              <a:defRPr/>
            </a:pPr>
            <a:r>
              <a:rPr lang="en-GB" sz="2000" b="1">
                <a:latin typeface="Arial" charset="0"/>
              </a:rPr>
              <a:t>RBCV=↑25%</a:t>
            </a:r>
          </a:p>
          <a:p>
            <a:pPr algn="ctr">
              <a:defRPr/>
            </a:pPr>
            <a:endParaRPr lang="el-GR" sz="2000" b="1">
              <a:latin typeface="Arial" charset="0"/>
            </a:endParaRPr>
          </a:p>
        </p:txBody>
      </p:sp>
      <p:sp>
        <p:nvSpPr>
          <p:cNvPr id="18438" name="AutoShape 5"/>
          <p:cNvSpPr>
            <a:spLocks noChangeArrowheads="1"/>
          </p:cNvSpPr>
          <p:nvPr/>
        </p:nvSpPr>
        <p:spPr bwMode="auto">
          <a:xfrm>
            <a:off x="3635375" y="4365625"/>
            <a:ext cx="936625" cy="358775"/>
          </a:xfrm>
          <a:prstGeom prst="rightArrow">
            <a:avLst>
              <a:gd name="adj1" fmla="val 50000"/>
              <a:gd name="adj2" fmla="val 652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Οξεία σκωληκοειδίτιδα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800" smtClean="0"/>
              <a:t>Ανατομικές μεταβολές</a:t>
            </a:r>
          </a:p>
          <a:p>
            <a:pPr>
              <a:lnSpc>
                <a:spcPct val="90000"/>
              </a:lnSpc>
            </a:pPr>
            <a:r>
              <a:rPr lang="el-GR" sz="2800" smtClean="0"/>
              <a:t>Φυσιολογική λευκοκυττάρωση της εγκυμοσύνης </a:t>
            </a:r>
          </a:p>
          <a:p>
            <a:pPr>
              <a:lnSpc>
                <a:spcPct val="90000"/>
              </a:lnSpc>
            </a:pPr>
            <a:r>
              <a:rPr lang="el-GR" sz="2800" smtClean="0"/>
              <a:t>83%: φυσιολογικός πόνος στο κάτω τεταρτημόριο</a:t>
            </a:r>
          </a:p>
          <a:p>
            <a:pPr>
              <a:lnSpc>
                <a:spcPct val="90000"/>
              </a:lnSpc>
            </a:pPr>
            <a:r>
              <a:rPr lang="el-GR" sz="2800" smtClean="0"/>
              <a:t>Αρνητική σκωληκοειδεκτομή στο 22-55%, διπλάσιος το 3ο τρίμηνο 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1D705-AB4B-43C6-BE8F-BFA5C908D5CB}" type="slidenum">
              <a:rPr lang="el-GR"/>
              <a:pPr>
                <a:defRPr/>
              </a:pPr>
              <a:t>30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Οξεία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σκωληκοειδίτιδα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Άτυπη συμπτωματολογία </a:t>
            </a:r>
            <a:r>
              <a:rPr lang="el-GR" sz="3600" dirty="0" smtClean="0"/>
              <a:t>της</a:t>
            </a:r>
            <a:r>
              <a:rPr lang="en-US" sz="3600" dirty="0" smtClean="0"/>
              <a:t>-</a:t>
            </a:r>
            <a:r>
              <a:rPr lang="el-GR" sz="3600" dirty="0" smtClean="0"/>
              <a:t>καθυστέρηση στη διάγνωση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3600" dirty="0" smtClean="0"/>
              <a:t>Απομάκρυνση </a:t>
            </a:r>
            <a:r>
              <a:rPr lang="el-GR" sz="3600" dirty="0" err="1" smtClean="0"/>
              <a:t>επιπλόου</a:t>
            </a:r>
            <a:r>
              <a:rPr lang="el-GR" sz="3600" dirty="0" smtClean="0"/>
              <a:t> (διατρήσεις)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Θνητότητα </a:t>
            </a:r>
            <a:r>
              <a:rPr lang="el-GR" sz="3600" dirty="0" smtClean="0"/>
              <a:t>μετά από ρήξη</a:t>
            </a:r>
            <a:r>
              <a:rPr lang="en-US" sz="3600" dirty="0" smtClean="0"/>
              <a:t> </a:t>
            </a:r>
            <a:r>
              <a:rPr lang="el-GR" sz="3600" dirty="0" smtClean="0"/>
              <a:t>της</a:t>
            </a:r>
            <a:r>
              <a:rPr lang="en-US" sz="3600" dirty="0" smtClean="0"/>
              <a:t> </a:t>
            </a:r>
            <a:r>
              <a:rPr lang="el-GR" sz="3600" dirty="0" smtClean="0"/>
              <a:t>σκωληκοειδούς ανέρχεται στο </a:t>
            </a:r>
            <a:r>
              <a:rPr lang="el-G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35%</a:t>
            </a:r>
            <a:r>
              <a:rPr lang="el-GR" sz="3600" dirty="0" smtClean="0"/>
              <a:t> και </a:t>
            </a:r>
            <a:r>
              <a:rPr lang="el-G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4% </a:t>
            </a:r>
            <a:r>
              <a:rPr lang="el-GR" sz="3600" dirty="0" smtClean="0"/>
              <a:t>για το</a:t>
            </a:r>
            <a:r>
              <a:rPr lang="en-US" sz="3600" dirty="0" smtClean="0"/>
              <a:t> </a:t>
            </a:r>
            <a:r>
              <a:rPr lang="el-GR" sz="3600" dirty="0" smtClean="0"/>
              <a:t>έμβρυο και τη μητέρα αντίστοιχα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>
              <a:solidFill>
                <a:schemeClr val="accent2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>
              <a:solidFill>
                <a:schemeClr val="accent2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Οξεία σκωληκοειδίτιδα 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800" smtClean="0"/>
              <a:t>Πιθανή σκωληκοειδίτιδα αντιμετωπίζεται σαν η ασθενής να μην είναι έγκυος</a:t>
            </a:r>
          </a:p>
          <a:p>
            <a:r>
              <a:rPr lang="el-GR" sz="2800" smtClean="0"/>
              <a:t>Συνήθως απαιτείται χειρουργική επέμβαση</a:t>
            </a:r>
          </a:p>
          <a:p>
            <a:r>
              <a:rPr lang="el-GR" sz="2800" smtClean="0"/>
              <a:t>Καθυστέρηση με αποτέλεσμα τη ρήξη μπορεί να έχει σαν αποτέλεσμα τον θάνατο της μητέρας και του εμβρύου</a:t>
            </a:r>
          </a:p>
          <a:p>
            <a:endParaRPr lang="el-GR" sz="2800" smtClean="0"/>
          </a:p>
          <a:p>
            <a:endParaRPr lang="el-GR" sz="280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0DDC4-409B-4728-B50C-791D366E9DA8}" type="slidenum">
              <a:rPr lang="el-GR"/>
              <a:pPr>
                <a:defRPr/>
              </a:pPr>
              <a:t>32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Οξεία χολοκυστίτιδα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charset="0"/>
              <a:buBlip>
                <a:blip r:embed="rId2"/>
              </a:buBlip>
              <a:defRPr/>
            </a:pPr>
            <a:r>
              <a:rPr lang="el-GR" dirty="0" smtClean="0"/>
              <a:t>Τυχαίο </a:t>
            </a:r>
            <a:r>
              <a:rPr lang="el-GR" dirty="0" err="1" smtClean="0"/>
              <a:t>υπερηχοτομογραφικό</a:t>
            </a:r>
            <a:r>
              <a:rPr lang="en-US" dirty="0" smtClean="0"/>
              <a:t> </a:t>
            </a:r>
            <a:r>
              <a:rPr lang="el-GR" dirty="0" smtClean="0"/>
              <a:t>εύρημα στις εγκύους γυναίκες είναι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3,5-10%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charset="0"/>
              <a:buBlip>
                <a:blip r:embed="rId2"/>
              </a:buBlip>
              <a:defRPr/>
            </a:pPr>
            <a:r>
              <a:rPr lang="el-GR" dirty="0" smtClean="0"/>
              <a:t> Μόνο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30-40% </a:t>
            </a:r>
            <a:r>
              <a:rPr lang="el-GR" dirty="0" smtClean="0"/>
              <a:t>από αυτές είναι συμπτωματικές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charset="0"/>
              <a:buBlip>
                <a:blip r:embed="rId2"/>
              </a:buBlip>
              <a:defRPr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5%</a:t>
            </a:r>
            <a:r>
              <a:rPr lang="el-GR" dirty="0" smtClean="0"/>
              <a:t> των </a:t>
            </a:r>
            <a:r>
              <a:rPr lang="el-GR" dirty="0" err="1" smtClean="0"/>
              <a:t>ικτέρων</a:t>
            </a:r>
            <a:r>
              <a:rPr lang="el-GR" dirty="0" smtClean="0"/>
              <a:t> της εγκυμοσύνης οφείλονται σε </a:t>
            </a:r>
            <a:r>
              <a:rPr lang="el-GR" dirty="0" err="1" smtClean="0"/>
              <a:t>χοληδοχολιθίαση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Οξεία χολοκυστίτιδα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Οδηγείται σε χειρουργική επέμβαση λιγότερο συχνά κυρίως επειδή υπάρχουν εναλλακτικά  μη χειρουργικές θεραπευτικές λύσεις</a:t>
            </a:r>
          </a:p>
          <a:p>
            <a:r>
              <a:rPr lang="el-GR" smtClean="0"/>
              <a:t>Χολοκυστεκτομή: </a:t>
            </a:r>
            <a:r>
              <a:rPr lang="el-GR" smtClean="0">
                <a:solidFill>
                  <a:schemeClr val="tx2"/>
                </a:solidFill>
              </a:rPr>
              <a:t>1-6/10.000</a:t>
            </a:r>
            <a:r>
              <a:rPr lang="el-GR" smtClean="0"/>
              <a:t> εγκυμοσύνες  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A8458-3FB4-43FB-A378-28C42D14423C}" type="slidenum">
              <a:rPr lang="el-GR"/>
              <a:pPr>
                <a:defRPr/>
              </a:pPr>
              <a:t>34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Οξεία χολοκυστίτιδα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400" dirty="0" smtClean="0"/>
              <a:t>Συμπτωματική </a:t>
            </a:r>
            <a:r>
              <a:rPr lang="el-GR" sz="2400" dirty="0" err="1" smtClean="0"/>
              <a:t>λιθιασική</a:t>
            </a:r>
            <a:r>
              <a:rPr lang="el-GR" sz="2400" dirty="0" smtClean="0"/>
              <a:t> </a:t>
            </a:r>
            <a:r>
              <a:rPr lang="el-GR" sz="2400" dirty="0" err="1" smtClean="0"/>
              <a:t>χολοκυστίτιδα</a:t>
            </a:r>
            <a:r>
              <a:rPr lang="el-GR" sz="2400" dirty="0" err="1" smtClean="0">
                <a:cs typeface="Arial" charset="0"/>
              </a:rPr>
              <a:t>→↑κίνδυνος</a:t>
            </a:r>
            <a:r>
              <a:rPr lang="el-GR" sz="2400" dirty="0" smtClean="0">
                <a:cs typeface="Arial" charset="0"/>
              </a:rPr>
              <a:t> υποτροπής των συμπτωμάτων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cs typeface="Arial" charset="0"/>
              </a:rPr>
              <a:t>1ο τρίμηνο: 92%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cs typeface="Arial" charset="0"/>
              </a:rPr>
              <a:t>2ο τρίμηνο: 64%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2000" dirty="0" smtClean="0">
                <a:cs typeface="Arial" charset="0"/>
              </a:rPr>
              <a:t>3ο τρίμηνο: 44%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400" dirty="0" smtClean="0">
                <a:cs typeface="Arial" charset="0"/>
              </a:rPr>
              <a:t> ασθενών με </a:t>
            </a:r>
            <a:r>
              <a:rPr lang="el-GR" sz="2400" dirty="0" err="1" smtClean="0">
                <a:cs typeface="Arial" charset="0"/>
              </a:rPr>
              <a:t>λιθιασική</a:t>
            </a:r>
            <a:r>
              <a:rPr lang="el-GR" sz="2400" dirty="0" smtClean="0">
                <a:cs typeface="Arial" charset="0"/>
              </a:rPr>
              <a:t> </a:t>
            </a:r>
            <a:r>
              <a:rPr lang="el-GR" sz="2400" dirty="0" err="1" smtClean="0">
                <a:cs typeface="Arial" charset="0"/>
              </a:rPr>
              <a:t>παγκρεατίδα</a:t>
            </a:r>
            <a:r>
              <a:rPr lang="el-GR" sz="2400" dirty="0" smtClean="0">
                <a:cs typeface="Arial" charset="0"/>
              </a:rPr>
              <a:t> θα υποτροπιάσουν και θα </a:t>
            </a:r>
            <a:r>
              <a:rPr lang="el-GR" sz="2400" dirty="0" err="1" smtClean="0">
                <a:cs typeface="Arial" charset="0"/>
              </a:rPr>
              <a:t>ξαναχρειασθούν</a:t>
            </a:r>
            <a:r>
              <a:rPr lang="el-GR" sz="2400" dirty="0" smtClean="0">
                <a:cs typeface="Arial" charset="0"/>
              </a:rPr>
              <a:t> νοσηλεία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400" dirty="0" smtClean="0">
                <a:cs typeface="Arial" charset="0"/>
              </a:rPr>
              <a:t>Εμβρυϊκή απώλεια </a:t>
            </a:r>
            <a:r>
              <a:rPr lang="el-G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10-60%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8BE21-6F41-47D1-93AC-B6143FCCFCAE}" type="slidenum">
              <a:rPr lang="el-GR"/>
              <a:pPr>
                <a:defRPr/>
              </a:pPr>
              <a:t>35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5222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714348" y="1928802"/>
            <a:ext cx="7786742" cy="335758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Οξεία παγκρεατίτιδα λόγω </a:t>
            </a:r>
            <a:r>
              <a:rPr lang="el-GR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υπερλιπιδαιμίας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(&gt;1000 </a:t>
            </a:r>
            <a:r>
              <a:rPr lang="el-GR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l-GR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εμφανίζεται στο </a:t>
            </a:r>
            <a:r>
              <a:rPr lang="el-GR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β΄και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γ΄τρίμηνο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της πρωτοτόκου εγκύου που έχει </a:t>
            </a:r>
            <a:r>
              <a:rPr lang="el-GR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Οικογενή</a:t>
            </a:r>
            <a:r>
              <a:rPr lang="el-GR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Υπερλιποπρωτεϊναιμία</a:t>
            </a:r>
            <a:r>
              <a:rPr lang="el-GR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κυρίως τύπου Ι ή V 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έχει ποσοστό εμβρυϊκής θνητότητας 37% λόγω πρόωρου τοκετού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5059" name="Rectangle 1"/>
          <p:cNvSpPr>
            <a:spLocks noChangeArrowheads="1"/>
          </p:cNvSpPr>
          <p:nvPr/>
        </p:nvSpPr>
        <p:spPr bwMode="auto">
          <a:xfrm>
            <a:off x="755650" y="5445125"/>
            <a:ext cx="76025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l-GR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Σε περίπτωση που το σύνολο της ακτινοβολίας είναι περισσότερο από 10 </a:t>
            </a:r>
            <a:r>
              <a:rPr lang="el-GR" sz="2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rads</a:t>
            </a:r>
            <a:r>
              <a:rPr lang="el-GR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(0,1 </a:t>
            </a:r>
            <a:r>
              <a:rPr lang="el-GR" sz="2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Gy</a:t>
            </a:r>
            <a:r>
              <a:rPr lang="el-GR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 στις πρώτες 15 εβδομάδες της κύησης, τίθεται σοβαρά το θέμα της θεραπευτικής διακοπής της κύησης</a:t>
            </a:r>
          </a:p>
        </p:txBody>
      </p:sp>
      <p:pic>
        <p:nvPicPr>
          <p:cNvPr id="5325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15888"/>
            <a:ext cx="7673975" cy="506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3600" smtClean="0"/>
              <a:t>Ενώ η εγκυμοσύνη θεωρείται σχετική αντένδειξη για λαπαροσκόπηση τα τελευταία δεδομένα έχουν οδηγήσει σε αναθεώρηση αυτής της άποψης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BBF4F-88BE-4A0C-BBF9-5B7B43762AAA}" type="slidenum">
              <a:rPr lang="el-GR"/>
              <a:pPr>
                <a:defRPr/>
              </a:pPr>
              <a:t>38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Πιθανά πλεονεκτήματα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↓</a:t>
            </a:r>
            <a:r>
              <a:rPr lang="el-GR" dirty="0" err="1" smtClean="0">
                <a:cs typeface="Arial" charset="0"/>
              </a:rPr>
              <a:t>απαιτήσεις</a:t>
            </a:r>
            <a:r>
              <a:rPr lang="el-GR" dirty="0" smtClean="0">
                <a:cs typeface="Arial" charset="0"/>
              </a:rPr>
              <a:t> </a:t>
            </a:r>
            <a:r>
              <a:rPr lang="el-GR" dirty="0" err="1" smtClean="0">
                <a:cs typeface="Arial" charset="0"/>
              </a:rPr>
              <a:t>οπιοειδών</a:t>
            </a:r>
            <a:r>
              <a:rPr lang="el-GR" dirty="0" smtClean="0">
                <a:cs typeface="Arial" charset="0"/>
              </a:rPr>
              <a:t> </a:t>
            </a:r>
            <a:r>
              <a:rPr lang="el-GR" dirty="0" err="1" smtClean="0">
                <a:cs typeface="Arial" charset="0"/>
              </a:rPr>
              <a:t>μχ→</a:t>
            </a: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↓</a:t>
            </a:r>
            <a:r>
              <a:rPr lang="el-GR" dirty="0" err="1" smtClean="0">
                <a:cs typeface="Arial" charset="0"/>
              </a:rPr>
              <a:t>καταστολή</a:t>
            </a:r>
            <a:r>
              <a:rPr lang="el-GR" dirty="0" smtClean="0">
                <a:cs typeface="Arial" charset="0"/>
              </a:rPr>
              <a:t> εμβρύου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↓</a:t>
            </a:r>
            <a:r>
              <a:rPr lang="el-GR" dirty="0" err="1" smtClean="0">
                <a:cs typeface="Arial" charset="0"/>
              </a:rPr>
              <a:t>υποαερισμού</a:t>
            </a:r>
            <a:r>
              <a:rPr lang="el-GR" dirty="0" smtClean="0">
                <a:cs typeface="Arial" charset="0"/>
              </a:rPr>
              <a:t> της μητέρας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cs typeface="Arial" charset="0"/>
              </a:rPr>
              <a:t>Πιο γρήγορη ανάνηψη 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2A8F0-93CD-4A3A-85DD-BE74A1AC1585}" type="slidenum">
              <a:rPr lang="el-GR"/>
              <a:pPr>
                <a:defRPr/>
              </a:pPr>
              <a:t>39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pic>
        <p:nvPicPr>
          <p:cNvPr id="19458" name="4 - Θέση περιεχομένου" descr="cardio_change1fig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0"/>
            <a:ext cx="8007350" cy="6907213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21038-19D6-4128-9B57-9F8E11FFA97E}" type="slidenum">
              <a:rPr lang="el-GR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smtClean="0"/>
              <a:t>SAGES </a:t>
            </a:r>
            <a:endParaRPr lang="el-GR" sz="4000" smtClean="0"/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2800" smtClean="0">
                <a:cs typeface="Arial" charset="0"/>
              </a:rPr>
              <a:t>↓</a:t>
            </a:r>
            <a:r>
              <a:rPr lang="en-GB" sz="2800" smtClean="0">
                <a:cs typeface="Arial" charset="0"/>
              </a:rPr>
              <a:t>UBF: </a:t>
            </a:r>
            <a:r>
              <a:rPr lang="el-GR" sz="2800" smtClean="0">
                <a:cs typeface="Arial" charset="0"/>
              </a:rPr>
              <a:t>θεωρητικός κίνδυνος</a:t>
            </a:r>
          </a:p>
          <a:p>
            <a:r>
              <a:rPr lang="el-GR" sz="2800" smtClean="0">
                <a:cs typeface="Arial" charset="0"/>
              </a:rPr>
              <a:t>Το πνευμοπεριτόναιο είναι πιο ασφαλές από τους χειρισμούς που γίνονται επάνω στην μήτρα κατά την διάρκεια ανοικτής επέμβασης</a:t>
            </a:r>
          </a:p>
          <a:p>
            <a:r>
              <a:rPr lang="en-GB" sz="2800" smtClean="0">
                <a:cs typeface="Arial" charset="0"/>
              </a:rPr>
              <a:t>Hunter et al: </a:t>
            </a:r>
            <a:r>
              <a:rPr lang="el-GR" sz="2800" smtClean="0">
                <a:cs typeface="Arial" charset="0"/>
              </a:rPr>
              <a:t>εμβρυϊκή αναπνευστική οξέωση κατά την διάρκεια </a:t>
            </a:r>
            <a:r>
              <a:rPr lang="en-GB" sz="2800" smtClean="0">
                <a:cs typeface="Arial" charset="0"/>
              </a:rPr>
              <a:t>CO</a:t>
            </a:r>
            <a:r>
              <a:rPr lang="en-GB" sz="2800" baseline="-25000" smtClean="0">
                <a:cs typeface="Arial" charset="0"/>
              </a:rPr>
              <a:t>2</a:t>
            </a:r>
            <a:r>
              <a:rPr lang="en-GB" sz="2800" smtClean="0">
                <a:cs typeface="Arial" charset="0"/>
              </a:rPr>
              <a:t> </a:t>
            </a:r>
            <a:r>
              <a:rPr lang="el-GR" sz="2800" smtClean="0">
                <a:cs typeface="Arial" charset="0"/>
              </a:rPr>
              <a:t>αλλά όχι με Ν</a:t>
            </a:r>
            <a:r>
              <a:rPr lang="el-GR" sz="2800" baseline="-25000" smtClean="0">
                <a:cs typeface="Arial" charset="0"/>
              </a:rPr>
              <a:t>2</a:t>
            </a:r>
            <a:r>
              <a:rPr lang="el-GR" sz="2800" smtClean="0">
                <a:cs typeface="Arial" charset="0"/>
              </a:rPr>
              <a:t>Ο πνευμοπεριτόναιο σε πειραματόζωα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5C950-35DC-4714-81AD-A62E3A872DDB}" type="slidenum">
              <a:rPr lang="el-GR"/>
              <a:pPr>
                <a:defRPr/>
              </a:pPr>
              <a:t>40</a:t>
            </a:fld>
            <a:endParaRPr lang="el-GR"/>
          </a:p>
        </p:txBody>
      </p:sp>
      <p:pic>
        <p:nvPicPr>
          <p:cNvPr id="56324" name="4 - Εικόνα" descr="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6675" y="0"/>
            <a:ext cx="14573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smtClean="0"/>
              <a:t>SAGES</a:t>
            </a:r>
            <a:endParaRPr lang="el-GR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Παρατηρήθηκαν ταχυκαρδία και υπέρταση του εμβρύου που οφείλονταν στην </a:t>
            </a:r>
            <a:r>
              <a:rPr lang="el-GR" dirty="0" err="1" smtClean="0"/>
              <a:t>υπερκαπνία</a:t>
            </a:r>
            <a:endParaRPr lang="el-G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Αναστροφή με ήπια αναπνευστική </a:t>
            </a:r>
            <a:r>
              <a:rPr lang="el-GR" dirty="0" err="1" smtClean="0"/>
              <a:t>αλκάλωση</a:t>
            </a:r>
            <a:r>
              <a:rPr lang="el-GR" dirty="0" smtClean="0"/>
              <a:t> στην μητέρα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Monitoring </a:t>
            </a:r>
            <a:r>
              <a:rPr lang="en-GB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ABG </a:t>
            </a:r>
            <a:r>
              <a:rPr lang="el-GR" dirty="0" smtClean="0"/>
              <a:t>υπερτερεί έναντι της </a:t>
            </a:r>
            <a:r>
              <a:rPr lang="el-GR" dirty="0" err="1" smtClean="0"/>
              <a:t>καπνογραφίας</a:t>
            </a:r>
            <a:endParaRPr lang="el-GR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28B3A-4436-422D-A3CF-D7658CACC277}" type="slidenum">
              <a:rPr lang="el-GR"/>
              <a:pPr>
                <a:defRPr/>
              </a:pPr>
              <a:t>41</a:t>
            </a:fld>
            <a:endParaRPr lang="el-GR"/>
          </a:p>
        </p:txBody>
      </p:sp>
      <p:pic>
        <p:nvPicPr>
          <p:cNvPr id="57348" name="6 - Εικόνα" descr="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6675" y="0"/>
            <a:ext cx="14573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smtClean="0"/>
              <a:t>SAGES</a:t>
            </a:r>
            <a:endParaRPr lang="el-GR" sz="4000" smtClean="0"/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mtClean="0"/>
              <a:t>Οι περισσότερες μελέτες δείχνουν ότι  λαπαροσκοπική επέμβαση μπορεί να είναι ασφαλής στην εγκυμοσύνη</a:t>
            </a:r>
          </a:p>
          <a:p>
            <a:pPr>
              <a:lnSpc>
                <a:spcPct val="90000"/>
              </a:lnSpc>
            </a:pPr>
            <a:r>
              <a:rPr lang="el-GR" smtClean="0"/>
              <a:t>Μία μελέτη δείχνει το αντίθετο</a:t>
            </a:r>
          </a:p>
          <a:p>
            <a:pPr>
              <a:lnSpc>
                <a:spcPct val="90000"/>
              </a:lnSpc>
            </a:pPr>
            <a:r>
              <a:rPr lang="el-GR" smtClean="0"/>
              <a:t>Μακροπρόθεσμες μελέτες δεν υπάρχουν</a:t>
            </a:r>
          </a:p>
          <a:p>
            <a:pPr>
              <a:lnSpc>
                <a:spcPct val="90000"/>
              </a:lnSpc>
            </a:pPr>
            <a:r>
              <a:rPr lang="el-GR" smtClean="0"/>
              <a:t>Για αυτό τον λόγο απαιτείται προσοχή!</a:t>
            </a:r>
          </a:p>
          <a:p>
            <a:pPr>
              <a:lnSpc>
                <a:spcPct val="90000"/>
              </a:lnSpc>
            </a:pPr>
            <a:endParaRPr lang="el-GR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4A321-8BAC-4CAE-9B7B-BD5943F6051D}" type="slidenum">
              <a:rPr lang="el-GR"/>
              <a:pPr>
                <a:defRPr/>
              </a:pPr>
              <a:t>42</a:t>
            </a:fld>
            <a:endParaRPr lang="el-GR"/>
          </a:p>
        </p:txBody>
      </p:sp>
      <p:pic>
        <p:nvPicPr>
          <p:cNvPr id="58372" name="4 - Εικόνα" descr="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6675" y="0"/>
            <a:ext cx="14573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Συστάσεις </a:t>
            </a:r>
            <a:r>
              <a:rPr lang="en-GB" smtClean="0"/>
              <a:t> </a:t>
            </a:r>
            <a:endParaRPr lang="el-GR" smtClean="0"/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Μαιευτική  συμβουλή</a:t>
            </a:r>
          </a:p>
          <a:p>
            <a:r>
              <a:rPr lang="el-GR" smtClean="0"/>
              <a:t>Αναβολή του χειρουργείου για το 2ο τρίμηνο εάν αυτό είναι δυνατόν</a:t>
            </a:r>
          </a:p>
          <a:p>
            <a:r>
              <a:rPr lang="el-GR" smtClean="0"/>
              <a:t>Συσκευές πνευματικής συμπίεσης </a:t>
            </a:r>
          </a:p>
          <a:p>
            <a:r>
              <a:rPr lang="el-GR" smtClean="0"/>
              <a:t>Παρακολούθηση μητέρας και εμβρύου</a:t>
            </a:r>
            <a:r>
              <a:rPr lang="en-GB" smtClean="0"/>
              <a:t>, </a:t>
            </a:r>
            <a:r>
              <a:rPr lang="el-GR" smtClean="0"/>
              <a:t>καπνογραφία, αέρια αίματος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996DF-F495-4D68-A33F-E234EFD985DF}" type="slidenum">
              <a:rPr lang="el-GR"/>
              <a:pPr>
                <a:defRPr/>
              </a:pPr>
              <a:t>43</a:t>
            </a:fld>
            <a:endParaRPr lang="el-GR"/>
          </a:p>
        </p:txBody>
      </p:sp>
      <p:pic>
        <p:nvPicPr>
          <p:cNvPr id="59396" name="4 - Εικόνα" descr="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6675" y="0"/>
            <a:ext cx="14573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Συστάσεις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Προστασία της μήτρας από ακτινοβολία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Αριστερή πλάγια θέση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Πίεση </a:t>
            </a:r>
            <a:r>
              <a:rPr lang="el-GR" dirty="0" err="1" smtClean="0"/>
              <a:t>πνευμοπεριτοναίου</a:t>
            </a:r>
            <a:r>
              <a:rPr lang="el-GR" dirty="0" smtClean="0"/>
              <a:t> =</a:t>
            </a:r>
            <a:r>
              <a:rPr lang="el-G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8-12</a:t>
            </a:r>
            <a:r>
              <a:rPr lang="en-GB" dirty="0" smtClean="0"/>
              <a:t> mmHg </a:t>
            </a:r>
            <a:r>
              <a:rPr lang="el-GR" dirty="0" smtClean="0"/>
              <a:t>και να μην ξεπερνά τα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GB" dirty="0" smtClean="0"/>
              <a:t> mmHg</a:t>
            </a:r>
            <a:endParaRPr lang="el-G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9B479-C956-40A6-ABFC-9E9502C86970}" type="slidenum">
              <a:rPr lang="el-GR"/>
              <a:pPr>
                <a:defRPr/>
              </a:pPr>
              <a:t>44</a:t>
            </a:fld>
            <a:endParaRPr lang="el-GR"/>
          </a:p>
        </p:txBody>
      </p:sp>
      <p:pic>
        <p:nvPicPr>
          <p:cNvPr id="60420" name="4 - Εικόνα" descr="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6675" y="0"/>
            <a:ext cx="14573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pic>
        <p:nvPicPr>
          <p:cNvPr id="20482" name="4 - Θέση περιεχομένου" descr="res_change1fig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22225"/>
            <a:ext cx="7948612" cy="6835775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0BAA8-602A-4279-99EB-E2125D908593}" type="slidenum">
              <a:rPr lang="el-GR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pic>
        <p:nvPicPr>
          <p:cNvPr id="21506" name="4 - Θέση περιεχομένου" descr="plasmaVol1fig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0"/>
            <a:ext cx="7951787" cy="6858000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66E6A-8E2C-4D4F-A259-CEB60391DD03}" type="slidenum">
              <a:rPr lang="el-GR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2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FBF88-7E6D-4A7B-9E5E-B8FC48500388}" type="slidenum">
              <a:rPr lang="el-GR"/>
              <a:pPr>
                <a:defRPr/>
              </a:pPr>
              <a:t>7</a:t>
            </a:fld>
            <a:endParaRPr lang="el-GR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051050" y="333375"/>
            <a:ext cx="4897438" cy="49672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2916238" y="260350"/>
            <a:ext cx="2879725" cy="1223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b="1" dirty="0">
                <a:latin typeface="Arial" charset="0"/>
              </a:rPr>
              <a:t>Προγεστερόνη:</a:t>
            </a:r>
          </a:p>
          <a:p>
            <a:pPr algn="ctr">
              <a:defRPr/>
            </a:pPr>
            <a:r>
              <a:rPr lang="el-GR" b="1" dirty="0" err="1">
                <a:latin typeface="Arial" charset="0"/>
              </a:rPr>
              <a:t>Χάλαση</a:t>
            </a:r>
            <a:r>
              <a:rPr lang="el-GR" b="1" dirty="0">
                <a:latin typeface="Arial" charset="0"/>
              </a:rPr>
              <a:t> ΛΜ</a:t>
            </a:r>
          </a:p>
          <a:p>
            <a:pPr algn="ctr">
              <a:defRPr/>
            </a:pPr>
            <a:r>
              <a:rPr lang="el-GR" b="1" dirty="0">
                <a:latin typeface="Arial" charset="0"/>
              </a:rPr>
              <a:t>Διάταση </a:t>
            </a:r>
            <a:r>
              <a:rPr lang="el-GR" b="1" dirty="0" err="1">
                <a:latin typeface="Arial" charset="0"/>
              </a:rPr>
              <a:t>αρτηριολίων</a:t>
            </a:r>
            <a:endParaRPr lang="el-GR" b="1" dirty="0">
              <a:latin typeface="Arial" charset="0"/>
            </a:endParaRPr>
          </a:p>
          <a:p>
            <a:pPr algn="ctr">
              <a:defRPr/>
            </a:pPr>
            <a:r>
              <a:rPr lang="el-GR" b="1" dirty="0" err="1">
                <a:latin typeface="Arial" charset="0"/>
                <a:cs typeface="Arial" charset="0"/>
              </a:rPr>
              <a:t>↑φλεβικής</a:t>
            </a:r>
            <a:r>
              <a:rPr lang="el-GR" b="1" dirty="0">
                <a:latin typeface="Arial" charset="0"/>
                <a:cs typeface="Arial" charset="0"/>
              </a:rPr>
              <a:t> χωρητικότητας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1619250" y="1773238"/>
            <a:ext cx="1223963" cy="6477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b="1">
                <a:latin typeface="Arial" charset="0"/>
                <a:cs typeface="Arial" charset="0"/>
              </a:rPr>
              <a:t>↑</a:t>
            </a:r>
            <a:r>
              <a:rPr lang="en-GB" b="1">
                <a:latin typeface="Arial" charset="0"/>
                <a:cs typeface="Arial" charset="0"/>
              </a:rPr>
              <a:t>BV</a:t>
            </a:r>
            <a:endParaRPr lang="el-GR" b="1">
              <a:latin typeface="Arial" charset="0"/>
              <a:cs typeface="Arial" charset="0"/>
            </a:endParaRP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5651500" y="1916113"/>
            <a:ext cx="2233613" cy="10080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b="1" dirty="0">
                <a:latin typeface="Arial" charset="0"/>
              </a:rPr>
              <a:t>Διέγερση αναπνοής</a:t>
            </a:r>
          </a:p>
          <a:p>
            <a:pPr algn="ctr">
              <a:defRPr/>
            </a:pPr>
            <a:r>
              <a:rPr lang="el-GR" b="1" dirty="0">
                <a:latin typeface="Arial" charset="0"/>
                <a:cs typeface="Arial" charset="0"/>
              </a:rPr>
              <a:t>↑</a:t>
            </a:r>
            <a:r>
              <a:rPr lang="en-GB" b="1" dirty="0">
                <a:latin typeface="Arial" charset="0"/>
                <a:cs typeface="Arial" charset="0"/>
              </a:rPr>
              <a:t>TV</a:t>
            </a:r>
          </a:p>
          <a:p>
            <a:pPr algn="ctr">
              <a:defRPr/>
            </a:pPr>
            <a:r>
              <a:rPr lang="en-GB" b="1" dirty="0">
                <a:latin typeface="Arial" charset="0"/>
                <a:cs typeface="Arial" charset="0"/>
              </a:rPr>
              <a:t>↑MV</a:t>
            </a:r>
          </a:p>
        </p:txBody>
      </p:sp>
      <p:sp>
        <p:nvSpPr>
          <p:cNvPr id="13323" name="Rectangle 8"/>
          <p:cNvSpPr>
            <a:spLocks noChangeArrowheads="1"/>
          </p:cNvSpPr>
          <p:nvPr/>
        </p:nvSpPr>
        <p:spPr bwMode="auto">
          <a:xfrm>
            <a:off x="1835150" y="3789363"/>
            <a:ext cx="935038" cy="7921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b="1">
                <a:latin typeface="Arial" charset="0"/>
                <a:cs typeface="Arial" charset="0"/>
              </a:rPr>
              <a:t>↑</a:t>
            </a:r>
            <a:r>
              <a:rPr lang="en-GB" b="1">
                <a:latin typeface="Arial" charset="0"/>
                <a:cs typeface="Arial" charset="0"/>
              </a:rPr>
              <a:t>CO</a:t>
            </a:r>
            <a:endParaRPr lang="el-GR" b="1">
              <a:latin typeface="Arial" charset="0"/>
              <a:cs typeface="Arial" charset="0"/>
            </a:endParaRPr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5435600" y="3860800"/>
            <a:ext cx="2663825" cy="6492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b="1">
                <a:latin typeface="Arial" charset="0"/>
              </a:rPr>
              <a:t>PaCO</a:t>
            </a:r>
            <a:r>
              <a:rPr lang="en-GB" b="1" baseline="-25000">
                <a:latin typeface="Arial" charset="0"/>
              </a:rPr>
              <a:t>2</a:t>
            </a:r>
            <a:r>
              <a:rPr lang="en-GB" b="1">
                <a:latin typeface="Arial" charset="0"/>
                <a:cs typeface="Arial" charset="0"/>
              </a:rPr>
              <a:t>↓</a:t>
            </a:r>
          </a:p>
          <a:p>
            <a:pPr algn="ctr">
              <a:defRPr/>
            </a:pPr>
            <a:r>
              <a:rPr lang="en-GB" b="1">
                <a:latin typeface="Arial" charset="0"/>
                <a:cs typeface="Arial" charset="0"/>
              </a:rPr>
              <a:t>ODC→↑P</a:t>
            </a:r>
            <a:r>
              <a:rPr lang="en-GB" b="1" baseline="-25000">
                <a:latin typeface="Arial" charset="0"/>
                <a:cs typeface="Arial" charset="0"/>
              </a:rPr>
              <a:t>50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3708400" y="2708275"/>
            <a:ext cx="1439863" cy="9366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b="1">
                <a:latin typeface="Arial" charset="0"/>
                <a:cs typeface="Arial" charset="0"/>
              </a:rPr>
              <a:t>↓</a:t>
            </a:r>
            <a:r>
              <a:rPr lang="en-GB" b="1">
                <a:latin typeface="Arial" charset="0"/>
                <a:cs typeface="Arial" charset="0"/>
              </a:rPr>
              <a:t>SVR</a:t>
            </a:r>
          </a:p>
          <a:p>
            <a:pPr algn="ctr">
              <a:defRPr/>
            </a:pPr>
            <a:r>
              <a:rPr lang="en-GB" b="1">
                <a:latin typeface="Arial" charset="0"/>
                <a:cs typeface="Arial" charset="0"/>
              </a:rPr>
              <a:t>↓PVR</a:t>
            </a:r>
          </a:p>
        </p:txBody>
      </p:sp>
      <p:sp>
        <p:nvSpPr>
          <p:cNvPr id="13328" name="Rectangle 11"/>
          <p:cNvSpPr>
            <a:spLocks noChangeArrowheads="1"/>
          </p:cNvSpPr>
          <p:nvPr/>
        </p:nvSpPr>
        <p:spPr bwMode="auto">
          <a:xfrm>
            <a:off x="3851275" y="4868863"/>
            <a:ext cx="1368425" cy="5032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b="1">
                <a:latin typeface="Arial" charset="0"/>
                <a:cs typeface="Arial" charset="0"/>
              </a:rPr>
              <a:t>↑</a:t>
            </a:r>
            <a:r>
              <a:rPr lang="en-GB" b="1">
                <a:latin typeface="Arial" charset="0"/>
                <a:cs typeface="Arial" charset="0"/>
              </a:rPr>
              <a:t>BF</a:t>
            </a:r>
            <a:endParaRPr lang="el-GR" b="1">
              <a:latin typeface="Arial" charset="0"/>
              <a:cs typeface="Arial" charset="0"/>
            </a:endParaRPr>
          </a:p>
        </p:txBody>
      </p:sp>
      <p:sp>
        <p:nvSpPr>
          <p:cNvPr id="22548" name="Line 12"/>
          <p:cNvSpPr>
            <a:spLocks noChangeShapeType="1"/>
          </p:cNvSpPr>
          <p:nvPr/>
        </p:nvSpPr>
        <p:spPr bwMode="auto">
          <a:xfrm>
            <a:off x="4500563" y="53736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3330" name="Rectangle 13"/>
          <p:cNvSpPr>
            <a:spLocks noChangeArrowheads="1"/>
          </p:cNvSpPr>
          <p:nvPr/>
        </p:nvSpPr>
        <p:spPr bwMode="auto">
          <a:xfrm>
            <a:off x="2124075" y="5734050"/>
            <a:ext cx="4895850" cy="719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l-GR" b="1">
                <a:latin typeface="Arial" charset="0"/>
                <a:cs typeface="Arial" charset="0"/>
              </a:rPr>
              <a:t>↑ΠΡΟΣΦΟΡΑΣ </a:t>
            </a:r>
            <a:r>
              <a:rPr lang="el-GR" sz="2000" b="1">
                <a:latin typeface="Arial" charset="0"/>
                <a:cs typeface="Arial" charset="0"/>
              </a:rPr>
              <a:t>Ο</a:t>
            </a:r>
            <a:r>
              <a:rPr lang="el-GR" sz="2000" b="1" baseline="-25000">
                <a:latin typeface="Arial" charset="0"/>
                <a:cs typeface="Arial" charset="0"/>
              </a:rPr>
              <a:t>2</a:t>
            </a:r>
            <a:r>
              <a:rPr lang="el-GR" sz="2000" b="1">
                <a:latin typeface="Arial" charset="0"/>
                <a:cs typeface="Arial" charset="0"/>
              </a:rPr>
              <a:t> </a:t>
            </a:r>
            <a:r>
              <a:rPr lang="el-GR" b="1">
                <a:latin typeface="Arial" charset="0"/>
                <a:cs typeface="Arial" charset="0"/>
              </a:rPr>
              <a:t>ΣΤΟΝ ΠΛΑΚΟΥΝΤΑ</a:t>
            </a:r>
          </a:p>
          <a:p>
            <a:pPr algn="ctr">
              <a:defRPr/>
            </a:pPr>
            <a:r>
              <a:rPr lang="el-GR" b="1">
                <a:latin typeface="Arial" charset="0"/>
                <a:cs typeface="Arial" charset="0"/>
              </a:rPr>
              <a:t>↓</a:t>
            </a:r>
            <a:r>
              <a:rPr lang="en-GB" b="1">
                <a:latin typeface="Arial" charset="0"/>
                <a:cs typeface="Arial" charset="0"/>
              </a:rPr>
              <a:t>HCO</a:t>
            </a:r>
            <a:r>
              <a:rPr lang="en-GB" b="1" baseline="-25000">
                <a:latin typeface="Arial" charset="0"/>
                <a:cs typeface="Arial" charset="0"/>
              </a:rPr>
              <a:t>3</a:t>
            </a:r>
            <a:r>
              <a:rPr lang="en-GB" b="1">
                <a:latin typeface="Arial" charset="0"/>
                <a:cs typeface="Arial" charset="0"/>
              </a:rPr>
              <a:t> </a:t>
            </a:r>
            <a:r>
              <a:rPr lang="el-GR" b="1">
                <a:latin typeface="Arial" charset="0"/>
                <a:cs typeface="Arial" charset="0"/>
              </a:rPr>
              <a:t>από νεφρούς για ομοιόσταση</a:t>
            </a:r>
            <a:r>
              <a:rPr lang="el-GR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2550" name="Line 15"/>
          <p:cNvSpPr>
            <a:spLocks noChangeShapeType="1"/>
          </p:cNvSpPr>
          <p:nvPr/>
        </p:nvSpPr>
        <p:spPr bwMode="auto">
          <a:xfrm flipH="1">
            <a:off x="2268538" y="1628775"/>
            <a:ext cx="714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51" name="Line 16"/>
          <p:cNvSpPr>
            <a:spLocks noChangeShapeType="1"/>
          </p:cNvSpPr>
          <p:nvPr/>
        </p:nvSpPr>
        <p:spPr bwMode="auto">
          <a:xfrm>
            <a:off x="6516688" y="1412875"/>
            <a:ext cx="714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52" name="Line 17"/>
          <p:cNvSpPr>
            <a:spLocks noChangeShapeType="1"/>
          </p:cNvSpPr>
          <p:nvPr/>
        </p:nvSpPr>
        <p:spPr bwMode="auto">
          <a:xfrm>
            <a:off x="2195513" y="3644900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53" name="Line 18"/>
          <p:cNvSpPr>
            <a:spLocks noChangeShapeType="1"/>
          </p:cNvSpPr>
          <p:nvPr/>
        </p:nvSpPr>
        <p:spPr bwMode="auto">
          <a:xfrm flipH="1">
            <a:off x="6732588" y="3716338"/>
            <a:ext cx="730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54" name="Line 19"/>
          <p:cNvSpPr>
            <a:spLocks noChangeShapeType="1"/>
          </p:cNvSpPr>
          <p:nvPr/>
        </p:nvSpPr>
        <p:spPr bwMode="auto">
          <a:xfrm flipH="1">
            <a:off x="5219700" y="5157788"/>
            <a:ext cx="730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55" name="Line 20"/>
          <p:cNvSpPr>
            <a:spLocks noChangeShapeType="1"/>
          </p:cNvSpPr>
          <p:nvPr/>
        </p:nvSpPr>
        <p:spPr bwMode="auto">
          <a:xfrm>
            <a:off x="3708400" y="5157788"/>
            <a:ext cx="14287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56" name="Line 21"/>
          <p:cNvSpPr>
            <a:spLocks noChangeShapeType="1"/>
          </p:cNvSpPr>
          <p:nvPr/>
        </p:nvSpPr>
        <p:spPr bwMode="auto">
          <a:xfrm flipH="1">
            <a:off x="4356100" y="148431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57" name="Line 22"/>
          <p:cNvSpPr>
            <a:spLocks noChangeShapeType="1"/>
          </p:cNvSpPr>
          <p:nvPr/>
        </p:nvSpPr>
        <p:spPr bwMode="auto">
          <a:xfrm>
            <a:off x="4427538" y="36449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Φυσιολογικές αλλαγές κατά την κύηση</a:t>
            </a:r>
            <a:endParaRPr lang="el-GR" dirty="0"/>
          </a:p>
        </p:txBody>
      </p:sp>
      <p:pic>
        <p:nvPicPr>
          <p:cNvPr id="23554" name="4 - Θέση περιεχομένου" descr="lipman_blog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1050" y="1412875"/>
            <a:ext cx="7951788" cy="5154613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4F0F9-521E-4B4D-B26C-23D0051C3592}" type="slidenum">
              <a:rPr lang="el-GR"/>
              <a:pPr>
                <a:defRPr/>
              </a:pPr>
              <a:t>8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6659563" y="3716338"/>
            <a:ext cx="3097212" cy="180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260648"/>
          <a:ext cx="91440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3E247-419E-4143-B8B0-6C78371AAFE9}" type="slidenum">
              <a:rPr lang="el-GR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</TotalTime>
  <Words>1276</Words>
  <Application>Microsoft Office PowerPoint</Application>
  <PresentationFormat>On-screen Show (4:3)</PresentationFormat>
  <Paragraphs>233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Comic Sans MS</vt:lpstr>
      <vt:lpstr>Wingdings</vt:lpstr>
      <vt:lpstr>Θέμα του Office</vt:lpstr>
      <vt:lpstr>Αναισθησία για μη μαιευτικές επεμβάσεις  στην διάρκεια  της εγκυμοσύνης </vt:lpstr>
      <vt:lpstr>Αναισθητικές ιδιαιτερότητες στην έγκυο ασθενή</vt:lpstr>
      <vt:lpstr>Φυσιολογικές αλλαγές κατά την κύηση</vt:lpstr>
      <vt:lpstr>PowerPoint Presentation</vt:lpstr>
      <vt:lpstr>PowerPoint Presentation</vt:lpstr>
      <vt:lpstr>PowerPoint Presentation</vt:lpstr>
      <vt:lpstr>PowerPoint Presentation</vt:lpstr>
      <vt:lpstr>Φυσιολογικές αλλαγές κατά την κύηση</vt:lpstr>
      <vt:lpstr>PowerPoint Presentation</vt:lpstr>
      <vt:lpstr>PowerPoint Presentation</vt:lpstr>
      <vt:lpstr>Society of American Gastrointestinal and Endoscopic Surgeons (SAGES) 2007</vt:lpstr>
      <vt:lpstr>PowerPoint Presentation</vt:lpstr>
      <vt:lpstr>PowerPoint Presentation</vt:lpstr>
      <vt:lpstr> Οξέα χειρουργικά προβλήματα στη διάρκεια της εγκυμοσύνης </vt:lpstr>
      <vt:lpstr>Τερατογένεση των αναισθητικών παραγόντων</vt:lpstr>
      <vt:lpstr>Τερατογένεση των αναισθητικών παραγόντων</vt:lpstr>
      <vt:lpstr>Τερατογένεση των αναισθητικών παραγόντων</vt:lpstr>
      <vt:lpstr>Τερατογένεση των αναισθητικών παραγόντων</vt:lpstr>
      <vt:lpstr>Τερατογένεση των αναισθητικών παραγόντων</vt:lpstr>
      <vt:lpstr>Επίδραση της αναισθησίας στο έμβρυο </vt:lpstr>
      <vt:lpstr>Επίδραση της αναισθησίας στο έμβρυο </vt:lpstr>
      <vt:lpstr>Επίδραση της αναισθησίας στο έμβρυο </vt:lpstr>
      <vt:lpstr>Επίδραση της αναισθησίας στο έμβρυο </vt:lpstr>
      <vt:lpstr>Πρακτικά </vt:lpstr>
      <vt:lpstr>Monitoring του εμβρύου</vt:lpstr>
      <vt:lpstr>Monitoring του εμβρύου</vt:lpstr>
      <vt:lpstr>Λαπαροσκοπικές επεμβάσεις</vt:lpstr>
      <vt:lpstr>Οξεία σκωληκοειδίτιδα</vt:lpstr>
      <vt:lpstr>Οξεία σκωληκοειδίτιδα</vt:lpstr>
      <vt:lpstr>Οξεία σκωληκοειδίτιδα</vt:lpstr>
      <vt:lpstr>Οξεία σκωληκοειδίτιδα</vt:lpstr>
      <vt:lpstr>Οξεία σκωληκοειδίτιδα </vt:lpstr>
      <vt:lpstr>Οξεία χολοκυστίτιδα</vt:lpstr>
      <vt:lpstr>Οξεία χολοκυστίτιδα</vt:lpstr>
      <vt:lpstr>Οξεία χολοκυστίτιδα</vt:lpstr>
      <vt:lpstr>PowerPoint Presentation</vt:lpstr>
      <vt:lpstr>PowerPoint Presentation</vt:lpstr>
      <vt:lpstr>PowerPoint Presentation</vt:lpstr>
      <vt:lpstr>Πιθανά πλεονεκτήματα </vt:lpstr>
      <vt:lpstr>SAGES </vt:lpstr>
      <vt:lpstr>SAGES</vt:lpstr>
      <vt:lpstr>SAGES</vt:lpstr>
      <vt:lpstr>Συστάσεις  </vt:lpstr>
      <vt:lpstr>Συστάσεις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Λαπαροσκοπική χειρουργική  στην διάρκεια  της εγκυμοσύνης</dc:title>
  <dc:creator>mlr</dc:creator>
  <cp:lastModifiedBy>Microsoft account</cp:lastModifiedBy>
  <cp:revision>51</cp:revision>
  <dcterms:created xsi:type="dcterms:W3CDTF">2006-04-13T18:27:36Z</dcterms:created>
  <dcterms:modified xsi:type="dcterms:W3CDTF">2022-04-09T09:50:09Z</dcterms:modified>
</cp:coreProperties>
</file>