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</p:sldMasterIdLst>
  <p:notesMasterIdLst>
    <p:notesMasterId r:id="rId66"/>
  </p:notesMasterIdLst>
  <p:sldIdLst>
    <p:sldId id="291" r:id="rId3"/>
    <p:sldId id="363" r:id="rId4"/>
    <p:sldId id="366" r:id="rId5"/>
    <p:sldId id="373" r:id="rId6"/>
    <p:sldId id="371" r:id="rId7"/>
    <p:sldId id="401" r:id="rId8"/>
    <p:sldId id="409" r:id="rId9"/>
    <p:sldId id="410" r:id="rId10"/>
    <p:sldId id="411" r:id="rId11"/>
    <p:sldId id="412" r:id="rId12"/>
    <p:sldId id="413" r:id="rId13"/>
    <p:sldId id="367" r:id="rId14"/>
    <p:sldId id="434" r:id="rId15"/>
    <p:sldId id="374" r:id="rId16"/>
    <p:sldId id="370" r:id="rId17"/>
    <p:sldId id="399" r:id="rId18"/>
    <p:sldId id="400" r:id="rId19"/>
    <p:sldId id="360" r:id="rId20"/>
    <p:sldId id="362" r:id="rId21"/>
    <p:sldId id="361" r:id="rId22"/>
    <p:sldId id="365" r:id="rId23"/>
    <p:sldId id="416" r:id="rId24"/>
    <p:sldId id="417" r:id="rId25"/>
    <p:sldId id="418" r:id="rId26"/>
    <p:sldId id="353" r:id="rId27"/>
    <p:sldId id="342" r:id="rId28"/>
    <p:sldId id="379" r:id="rId29"/>
    <p:sldId id="407" r:id="rId30"/>
    <p:sldId id="406" r:id="rId31"/>
    <p:sldId id="403" r:id="rId32"/>
    <p:sldId id="408" r:id="rId33"/>
    <p:sldId id="414" r:id="rId34"/>
    <p:sldId id="419" r:id="rId35"/>
    <p:sldId id="386" r:id="rId36"/>
    <p:sldId id="405" r:id="rId37"/>
    <p:sldId id="420" r:id="rId38"/>
    <p:sldId id="421" r:id="rId39"/>
    <p:sldId id="422" r:id="rId40"/>
    <p:sldId id="425" r:id="rId41"/>
    <p:sldId id="424" r:id="rId42"/>
    <p:sldId id="333" r:id="rId43"/>
    <p:sldId id="426" r:id="rId44"/>
    <p:sldId id="381" r:id="rId45"/>
    <p:sldId id="429" r:id="rId46"/>
    <p:sldId id="428" r:id="rId47"/>
    <p:sldId id="398" r:id="rId48"/>
    <p:sldId id="430" r:id="rId49"/>
    <p:sldId id="431" r:id="rId50"/>
    <p:sldId id="432" r:id="rId51"/>
    <p:sldId id="433" r:id="rId52"/>
    <p:sldId id="435" r:id="rId53"/>
    <p:sldId id="436" r:id="rId54"/>
    <p:sldId id="437" r:id="rId55"/>
    <p:sldId id="439" r:id="rId56"/>
    <p:sldId id="295" r:id="rId57"/>
    <p:sldId id="344" r:id="rId58"/>
    <p:sldId id="345" r:id="rId59"/>
    <p:sldId id="441" r:id="rId60"/>
    <p:sldId id="442" r:id="rId61"/>
    <p:sldId id="444" r:id="rId62"/>
    <p:sldId id="317" r:id="rId63"/>
    <p:sldId id="279" r:id="rId64"/>
    <p:sldId id="290" r:id="rId65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435" autoAdjust="0"/>
    <p:restoredTop sz="94660"/>
  </p:normalViewPr>
  <p:slideViewPr>
    <p:cSldViewPr snapToGrid="0">
      <p:cViewPr varScale="1">
        <p:scale>
          <a:sx n="86" d="100"/>
          <a:sy n="86" d="100"/>
        </p:scale>
        <p:origin x="8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1-18T21:21:57.342"/>
    </inkml:context>
    <inkml:brush xml:id="br0">
      <inkml:brushProperty name="width" value="0.3" units="cm"/>
      <inkml:brushProperty name="height" value="0.6" units="cm"/>
      <inkml:brushProperty name="color" value="#FF40FF"/>
      <inkml:brushProperty name="tip" value="rectangle"/>
      <inkml:brushProperty name="rasterOp" value="maskPen"/>
      <inkml:brushProperty name="ignorePressure" value="1"/>
    </inkml:brush>
  </inkml:definitions>
  <inkml:trace contextRef="#ctx0" brushRef="#br0">42 121,'36'0,"83"1,139-3,-229-2,0-1,45-14,-43 10,-1 1,33-3,-1 6,1 3,89 8,-150-6,0 0,0 0,-1 0,1 0,0 1,0-1,0 1,0-1,-1 1,1 0,0 0,0 0,-1 0,1 0,-1 0,1 0,-1 0,1 0,-1 1,0-1,0 1,0-1,1 1,-1 0,-1-1,1 1,0 0,0-1,-1 1,1 0,-1 0,1 0,-1 0,0 0,0-1,0 4,0-2,-1 0,1 0,-1 0,0 0,0 0,0 0,0 0,-1 0,1 0,-1-1,0 1,1-1,-1 1,-1-1,1 1,0-1,0 0,-1 0,1 0,-1-1,-4 3,-3 0,0 0,0-1,0 0,0-1,0 0,-1-1,-10 1,-79-5,49 1,-73 2,-68-3,170 0,0-1,1-1,-37-13,38 11,-1 0,0 2,-42-6,49 10,-4 0,0 0,0-2,-24-5,37 6,1 1,-1-1,0 0,1 0,0 0,-1-1,1 0,0 1,0-1,1-1,-1 1,1-1,-1 1,1-1,0 0,0 0,-2-6,4 9,1 1,-1-1,1 0,0 0,-1 0,1 0,0 0,0 1,0-1,-1 0,1 0,0 0,0 0,0 0,0 0,1 0,-1 0,0 0,0 1,1-1,-1 0,0 0,1 0,-1 0,1 1,-1-1,1-1,1 1,0-1,0 1,0-1,0 1,0 0,0 0,0 0,0 0,0 0,4-1,5 0,0-1,1 2,13-1,18 2,1 1,-1 3,52 11,-44-9,82 0,-81-6,81 12,-66-1,-39-8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1-18T21:22:29.806"/>
    </inkml:context>
    <inkml:brush xml:id="br0">
      <inkml:brushProperty name="width" value="0.3" units="cm"/>
      <inkml:brushProperty name="height" value="0.6" units="cm"/>
      <inkml:brushProperty name="color" value="#FF40FF"/>
      <inkml:brushProperty name="tip" value="rectangle"/>
      <inkml:brushProperty name="rasterOp" value="maskPen"/>
      <inkml:brushProperty name="ignorePressure" value="1"/>
    </inkml:brush>
  </inkml:definitions>
  <inkml:trace contextRef="#ctx0" brushRef="#br0">42 121,'36'0,"83"1,139-3,-229-2,0-1,45-14,-43 10,-1 1,33-3,-1 6,1 3,89 8,-150-6,0 0,0 0,-1 0,1 0,0 1,0-1,0 1,0-1,-1 1,1 0,0 0,0 0,-1 0,1 0,-1 0,1 0,-1 0,1 0,-1 1,0-1,0 1,0-1,1 1,-1 0,-1-1,1 1,0 0,0-1,-1 1,1 0,-1 0,1 0,-1 0,0 0,0-1,0 4,0-2,-1 0,1 0,-1 0,0 0,0 0,0 0,0 0,-1 0,1 0,-1-1,0 1,1-1,-1 1,-1-1,1 1,0-1,0 0,-1 0,1 0,-1-1,-4 3,-3 0,0 0,0-1,0 0,0-1,0 0,-1-1,-10 1,-79-5,49 1,-73 2,-68-3,170 0,0-1,1-1,-37-13,38 11,-1 0,0 2,-42-6,49 10,-4 0,0 0,0-2,-24-5,37 6,1 1,-1-1,0 0,1 0,0 0,-1-1,1 0,0 1,0-1,1-1,-1 1,1-1,-1 1,1-1,0 0,0 0,-2-6,4 9,1 1,-1-1,1 0,0 0,-1 0,1 0,0 0,0 1,0-1,-1 0,1 0,0 0,0 0,0 0,0 0,1 0,-1 0,0 0,0 1,1-1,-1 0,0 0,1 0,-1 0,1 1,-1-1,1-1,1 1,0-1,0 1,0-1,0 1,0 0,0 0,0 0,0 0,0 0,4-1,5 0,0-1,1 2,13-1,18 2,1 1,-1 3,52 11,-44-9,82 0,-81-6,81 12,-66-1,-39-8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1ACBF5-36EA-4968-B463-01D238BB84B3}" type="datetimeFigureOut">
              <a:rPr lang="el-GR" smtClean="0"/>
              <a:t>2/4/2023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54292A-A3D8-4495-B2A2-FEBF0F981EB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86088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2D21D1-52E2-420B-B491-CFF6D7BB79F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09452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2D21D1-52E2-420B-B491-CFF6D7BB79FB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948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https://unsplash.com/photos/29pFbI_D1Sc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2D21D1-52E2-420B-B491-CFF6D7BB79FB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6856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dirty="0"/>
              <a:t>https://unsplash.com/photos/F3Y8BfZn4jo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2D21D1-52E2-420B-B491-CFF6D7BB79FB}" type="slidenum">
              <a:rPr lang="en-US" smtClean="0"/>
              <a:pPr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7961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FB41534-27A0-1BDB-73DE-1BCB891BA3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8468C92C-6452-ADCE-B374-545AB626D3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B6DDE85-1559-4010-4731-5F555B0D2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BD14E-275A-4465-B358-A6DE62684816}" type="datetimeFigureOut">
              <a:rPr lang="el-GR" smtClean="0"/>
              <a:t>2/4/2023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8B66074-4A37-B303-D773-4EBBAF838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34FDE7B-12F5-1CFE-D4D7-92E7F7DD5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75A13-8445-400F-8B66-94C5735466D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12939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0750294-256E-7AAF-5EFB-195F0EBC5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2D03048-FB34-2D53-94A1-1FF01C9ABA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07345F7-F41C-633D-2D4F-0B8DE08F3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BD14E-275A-4465-B358-A6DE62684816}" type="datetimeFigureOut">
              <a:rPr lang="el-GR" smtClean="0"/>
              <a:t>2/4/2023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9FF57FB-4713-CBDF-65B2-7BC18396C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54E1F59-135E-C98F-4E99-F455F72CB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75A13-8445-400F-8B66-94C5735466D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326144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1B07DB5-A87B-B755-EAFC-CAE98BC80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BBD71C9-9C5F-B0A9-E198-DF2CCFE794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0CA3391-9717-4F7A-13FF-179102C63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BD14E-275A-4465-B358-A6DE62684816}" type="datetimeFigureOut">
              <a:rPr lang="el-GR" smtClean="0"/>
              <a:t>2/4/2023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D815868-6418-01F6-F597-4E2CB5C93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CA030D1-69D7-D2E4-7D32-10548B4DD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75A13-8445-400F-8B66-94C5735466D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55825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89E7994-3AA9-05F1-4208-1C02AB562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5646915-E695-E688-484F-6E14C1604D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E6FA13CF-7450-FC40-9A72-AB91ABA4F9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BCCA426-C4D6-CDB8-6F05-07ED1F244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BD14E-275A-4465-B358-A6DE62684816}" type="datetimeFigureOut">
              <a:rPr lang="el-GR" smtClean="0"/>
              <a:t>2/4/2023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DE372B9-7564-9FBB-D262-F9DB5C5F1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306A31E-E376-A0F2-D70C-7858F860C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75A13-8445-400F-8B66-94C5735466D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078534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719E82F-88BF-8B63-1EF4-6A3AB4B58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B3BC8EF-33A4-5D80-B9FB-367341453D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B97971A1-7686-E4AE-F32F-93DDA47ADA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1EE4E4DD-486F-25DA-36B7-104DF6F0D1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DB5EE5DE-3CA8-4B3F-12F8-456C4EC62F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349E6EB6-C76D-5E65-8B79-8D624D3986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BD14E-275A-4465-B358-A6DE62684816}" type="datetimeFigureOut">
              <a:rPr lang="el-GR" smtClean="0"/>
              <a:t>2/4/2023</a:t>
            </a:fld>
            <a:endParaRPr lang="el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EDBFF148-5249-C769-C893-A6469D124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06783D64-F62D-B003-F4EE-451FA0794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75A13-8445-400F-8B66-94C5735466D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364539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17CDD69-ADC3-60A4-D633-6975C42EA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3BEA2FA2-E1D8-693D-DA49-9BCE293F6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BD14E-275A-4465-B358-A6DE62684816}" type="datetimeFigureOut">
              <a:rPr lang="el-GR" smtClean="0"/>
              <a:t>2/4/2023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98F5063A-D432-FD6E-2926-4E740877D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8C4C8C07-9A97-8B1C-716B-546AB6548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75A13-8445-400F-8B66-94C5735466D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75461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5442B18-49F5-331B-6E08-04966B700C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BD14E-275A-4465-B358-A6DE62684816}" type="datetimeFigureOut">
              <a:rPr lang="el-GR" smtClean="0"/>
              <a:t>2/4/2023</a:t>
            </a:fld>
            <a:endParaRPr lang="el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42144CE2-8065-D4D9-F3B6-028B8794A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171BC967-74F7-7694-EFE3-2065C4B31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75A13-8445-400F-8B66-94C5735466D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91881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0C5B40E-88BB-9FF1-B1A4-9D14CB25C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6C41F1B-1F24-1093-8F63-5FB6A4678C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78A7976E-2C87-2B92-7420-59F8392C39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83CED5B-2639-A13C-F310-6AE1338015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BD14E-275A-4465-B358-A6DE62684816}" type="datetimeFigureOut">
              <a:rPr lang="el-GR" smtClean="0"/>
              <a:t>2/4/2023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CCA541D-CAA3-66E5-17B3-2EAA415F6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DF60071F-0EA5-096A-DA93-B84A52C5F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75A13-8445-400F-8B66-94C5735466D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55450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0DAF472-6A4C-15FF-DE72-EAC2CFB50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DB8483A0-B14F-0621-0D09-6AF4F6F614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7CBC6E8-7105-A361-6302-B7BF939B75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47948808-F509-C075-5C22-A4DEAD6261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BD14E-275A-4465-B358-A6DE62684816}" type="datetimeFigureOut">
              <a:rPr lang="el-GR" smtClean="0"/>
              <a:t>2/4/2023</a:t>
            </a:fld>
            <a:endParaRPr lang="el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01940D9-670F-172B-DBB7-E23599299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891B621-F302-A967-3F25-89629BD38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75A13-8445-400F-8B66-94C5735466D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07609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0AA7EB7-6767-BA47-D8D3-D902CD909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7E4FB942-42AA-6E74-26AB-D244A94986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4ED085B-43A1-0E8A-A309-27AEA735E9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BD14E-275A-4465-B358-A6DE62684816}" type="datetimeFigureOut">
              <a:rPr lang="el-GR" smtClean="0"/>
              <a:t>2/4/2023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49363DE-B63B-0E9C-5C9E-F1ED8A099B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A006A92-CC24-9080-1880-EB942D563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75A13-8445-400F-8B66-94C5735466D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830293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5A17C4C6-2050-05F6-045A-1546A14D44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58AD1AA-34F9-DF8E-F54A-2F7789753B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6C2EA47-622C-F3F8-C50E-568E96025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BD14E-275A-4465-B358-A6DE62684816}" type="datetimeFigureOut">
              <a:rPr lang="el-GR" smtClean="0"/>
              <a:t>2/4/2023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9F3D824-0179-E213-1121-07380B42B2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EBA07C0-E3C1-4BD7-9082-AD6B31B16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75A13-8445-400F-8B66-94C5735466D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665147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ground pattern&#10;&#10;Description automatically generated">
            <a:extLst>
              <a:ext uri="{FF2B5EF4-FFF2-40B4-BE49-F238E27FC236}">
                <a16:creationId xmlns:a16="http://schemas.microsoft.com/office/drawing/2014/main" xmlns="" id="{245206BE-3CFF-974E-25B1-54FE83FD25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2668590" y="-2679882"/>
            <a:ext cx="6858001" cy="122177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046" y="2060849"/>
            <a:ext cx="5511259" cy="3000877"/>
          </a:xfrm>
          <a:prstGeom prst="rect">
            <a:avLst/>
          </a:prstGeom>
        </p:spPr>
        <p:txBody>
          <a:bodyPr tIns="0" bIns="0" anchor="b">
            <a:noAutofit/>
          </a:bodyPr>
          <a:lstStyle>
            <a:lvl1pPr algn="l">
              <a:defRPr lang="en-US" sz="6600" b="1" kern="1200" smtClean="0">
                <a:solidFill>
                  <a:schemeClr val="tx1"/>
                </a:solidFill>
                <a:latin typeface="Arial Black" panose="020B0A04020102020204" pitchFamily="34" charset="0"/>
                <a:ea typeface="Segoe UI Black" panose="020B0A02040204020203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4016" y="5133732"/>
            <a:ext cx="5491993" cy="76444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lang="en-US" sz="2400" kern="120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6094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8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8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2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7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03" name="Footer Placeholder 4">
            <a:extLst>
              <a:ext uri="{FF2B5EF4-FFF2-40B4-BE49-F238E27FC236}">
                <a16:creationId xmlns:a16="http://schemas.microsoft.com/office/drawing/2014/main" xmlns="" id="{7E0D2886-2AF3-10B5-132B-411726A7DC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1" y="6160220"/>
            <a:ext cx="3860800" cy="365125"/>
          </a:xfrm>
          <a:prstGeom prst="rect">
            <a:avLst/>
          </a:prstGeom>
        </p:spPr>
        <p:txBody>
          <a:bodyPr vert="horz" lIns="0" tIns="60949" rIns="0" bIns="60949" rtlCol="0" anchor="ctr"/>
          <a:lstStyle>
            <a:lvl1pPr algn="l"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04" name="Slide Number Placeholder 5">
            <a:extLst>
              <a:ext uri="{FF2B5EF4-FFF2-40B4-BE49-F238E27FC236}">
                <a16:creationId xmlns:a16="http://schemas.microsoft.com/office/drawing/2014/main" xmlns="" id="{ED28B687-101F-CC22-F089-AC133C7D4B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1" y="6160220"/>
            <a:ext cx="2844800" cy="365125"/>
          </a:xfrm>
          <a:prstGeom prst="rect">
            <a:avLst/>
          </a:prstGeom>
        </p:spPr>
        <p:txBody>
          <a:bodyPr vert="horz" lIns="0" tIns="60949" rIns="0" bIns="60949" rtlCol="0" anchor="ctr"/>
          <a:lstStyle>
            <a:lvl1pPr algn="r">
              <a:defRPr sz="2900" b="1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fld id="{96E69268-9C8B-4EBF-A9EE-DC5DC2D48DC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35146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Background pattern&#10;&#10;Description automatically generated">
            <a:extLst>
              <a:ext uri="{FF2B5EF4-FFF2-40B4-BE49-F238E27FC236}">
                <a16:creationId xmlns:a16="http://schemas.microsoft.com/office/drawing/2014/main" xmlns="" id="{8BDA6555-F649-374B-956B-88E1376AF4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-438618" y="427322"/>
            <a:ext cx="6858001" cy="6003345"/>
          </a:xfrm>
          <a:prstGeom prst="rect">
            <a:avLst/>
          </a:prstGeom>
        </p:spPr>
      </p:pic>
      <p:sp>
        <p:nvSpPr>
          <p:cNvPr id="6" name="Title Placeholder 1">
            <a:extLst>
              <a:ext uri="{FF2B5EF4-FFF2-40B4-BE49-F238E27FC236}">
                <a16:creationId xmlns:a16="http://schemas.microsoft.com/office/drawing/2014/main" xmlns="" id="{ECEBB6A1-42C3-0104-05E8-AF843CFF4D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404665"/>
            <a:ext cx="4983765" cy="711081"/>
          </a:xfrm>
          <a:prstGeom prst="rect">
            <a:avLst/>
          </a:prstGeom>
        </p:spPr>
        <p:txBody>
          <a:bodyPr vert="horz" lIns="0" tIns="60949" rIns="0" bIns="60949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xmlns="" id="{6E1CCC20-2427-1B8C-09F0-25DB4B7B58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61214" y="6232228"/>
            <a:ext cx="3860800" cy="365125"/>
          </a:xfrm>
          <a:prstGeom prst="rect">
            <a:avLst/>
          </a:prstGeom>
        </p:spPr>
        <p:txBody>
          <a:bodyPr vert="horz" lIns="0" tIns="60949" rIns="0" bIns="60949" rtlCol="0" anchor="ctr"/>
          <a:lstStyle>
            <a:lvl1pPr algn="l"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xmlns="" id="{53A5A88D-C7E1-901A-483D-AD522F7EC3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1" y="6232228"/>
            <a:ext cx="2844800" cy="365125"/>
          </a:xfrm>
          <a:prstGeom prst="rect">
            <a:avLst/>
          </a:prstGeom>
        </p:spPr>
        <p:txBody>
          <a:bodyPr vert="horz" lIns="0" tIns="60949" rIns="0" bIns="60949" rtlCol="0" anchor="ctr"/>
          <a:lstStyle>
            <a:lvl1pPr algn="r">
              <a:defRPr sz="2900" b="1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fld id="{96E69268-9C8B-4EBF-A9EE-DC5DC2D48DC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066A084E-1473-3CCD-E576-55997D67A96C}"/>
              </a:ext>
            </a:extLst>
          </p:cNvPr>
          <p:cNvCxnSpPr/>
          <p:nvPr userDrawn="1"/>
        </p:nvCxnSpPr>
        <p:spPr>
          <a:xfrm>
            <a:off x="2713440" y="6246145"/>
            <a:ext cx="0" cy="34256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xmlns="" id="{B478E5FC-B98C-E2E5-754B-71BF3AF59D6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412775"/>
            <a:ext cx="5591812" cy="2232248"/>
          </a:xfrm>
          <a:custGeom>
            <a:avLst/>
            <a:gdLst>
              <a:gd name="connsiteX0" fmla="*/ 0 w 5590356"/>
              <a:gd name="connsiteY0" fmla="*/ 0 h 2232248"/>
              <a:gd name="connsiteX1" fmla="*/ 4474232 w 5590356"/>
              <a:gd name="connsiteY1" fmla="*/ 0 h 2232248"/>
              <a:gd name="connsiteX2" fmla="*/ 5590356 w 5590356"/>
              <a:gd name="connsiteY2" fmla="*/ 1116124 h 2232248"/>
              <a:gd name="connsiteX3" fmla="*/ 4474232 w 5590356"/>
              <a:gd name="connsiteY3" fmla="*/ 2232248 h 2232248"/>
              <a:gd name="connsiteX4" fmla="*/ 0 w 5590356"/>
              <a:gd name="connsiteY4" fmla="*/ 2232248 h 2232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90356" h="2232248">
                <a:moveTo>
                  <a:pt x="0" y="0"/>
                </a:moveTo>
                <a:lnTo>
                  <a:pt x="4474232" y="0"/>
                </a:lnTo>
                <a:cubicBezTo>
                  <a:pt x="5090650" y="0"/>
                  <a:pt x="5590356" y="499706"/>
                  <a:pt x="5590356" y="1116124"/>
                </a:cubicBezTo>
                <a:cubicBezTo>
                  <a:pt x="5590356" y="1732542"/>
                  <a:pt x="5090650" y="2232248"/>
                  <a:pt x="4474232" y="2232248"/>
                </a:cubicBezTo>
                <a:lnTo>
                  <a:pt x="0" y="2232248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/>
            </a:lvl1pPr>
          </a:lstStyle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499089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stimon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Background pattern&#10;&#10;Description automatically generated">
            <a:extLst>
              <a:ext uri="{FF2B5EF4-FFF2-40B4-BE49-F238E27FC236}">
                <a16:creationId xmlns:a16="http://schemas.microsoft.com/office/drawing/2014/main" xmlns="" id="{713EE7F2-F9AD-6F44-5F84-AED0AACCF8D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4378789" y="-955218"/>
            <a:ext cx="3423132" cy="12203290"/>
          </a:xfrm>
          <a:prstGeom prst="rect">
            <a:avLst/>
          </a:prstGeom>
        </p:spPr>
      </p:pic>
      <p:sp>
        <p:nvSpPr>
          <p:cNvPr id="8" name="Footer Placeholder 4">
            <a:extLst>
              <a:ext uri="{FF2B5EF4-FFF2-40B4-BE49-F238E27FC236}">
                <a16:creationId xmlns:a16="http://schemas.microsoft.com/office/drawing/2014/main" xmlns="" id="{6A066C9A-FF7D-7121-9F68-B297B909AF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61214" y="6232228"/>
            <a:ext cx="3860800" cy="365125"/>
          </a:xfrm>
          <a:prstGeom prst="rect">
            <a:avLst/>
          </a:prstGeom>
        </p:spPr>
        <p:txBody>
          <a:bodyPr vert="horz" lIns="0" tIns="60949" rIns="0" bIns="60949" rtlCol="0" anchor="ctr"/>
          <a:lstStyle>
            <a:lvl1pPr algn="l"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xmlns="" id="{72DFC78A-4F9B-DD9F-1C21-53C006D188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1" y="6232228"/>
            <a:ext cx="2844800" cy="365125"/>
          </a:xfrm>
          <a:prstGeom prst="rect">
            <a:avLst/>
          </a:prstGeom>
        </p:spPr>
        <p:txBody>
          <a:bodyPr vert="horz" lIns="0" tIns="60949" rIns="0" bIns="60949" rtlCol="0" anchor="ctr"/>
          <a:lstStyle>
            <a:lvl1pPr algn="r">
              <a:defRPr sz="2900" b="1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fld id="{96E69268-9C8B-4EBF-A9EE-DC5DC2D48DC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E2C56F68-BA10-E902-F88F-BCDC77698D9B}"/>
              </a:ext>
            </a:extLst>
          </p:cNvPr>
          <p:cNvCxnSpPr/>
          <p:nvPr userDrawn="1"/>
        </p:nvCxnSpPr>
        <p:spPr>
          <a:xfrm>
            <a:off x="2713440" y="6246145"/>
            <a:ext cx="0" cy="34256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Placeholder 1">
            <a:extLst>
              <a:ext uri="{FF2B5EF4-FFF2-40B4-BE49-F238E27FC236}">
                <a16:creationId xmlns:a16="http://schemas.microsoft.com/office/drawing/2014/main" xmlns="" id="{3ECE00AC-8F9B-10D7-AB45-9F8AF5A8E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04665"/>
            <a:ext cx="10972801" cy="711081"/>
          </a:xfrm>
          <a:prstGeom prst="rect">
            <a:avLst/>
          </a:prstGeom>
        </p:spPr>
        <p:txBody>
          <a:bodyPr vert="horz" lIns="0" tIns="60949" rIns="0" bIns="60949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xmlns="" id="{137E928D-1522-E37A-2D15-0F6C1C20ADB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770" y="1484785"/>
            <a:ext cx="2160803" cy="4248471"/>
          </a:xfrm>
          <a:custGeom>
            <a:avLst/>
            <a:gdLst>
              <a:gd name="connsiteX0" fmla="*/ 0 w 2160240"/>
              <a:gd name="connsiteY0" fmla="*/ 0 h 2160240"/>
              <a:gd name="connsiteX1" fmla="*/ 2160240 w 2160240"/>
              <a:gd name="connsiteY1" fmla="*/ 0 h 2160240"/>
              <a:gd name="connsiteX2" fmla="*/ 2160240 w 2160240"/>
              <a:gd name="connsiteY2" fmla="*/ 2160240 h 2160240"/>
              <a:gd name="connsiteX3" fmla="*/ 0 w 2160240"/>
              <a:gd name="connsiteY3" fmla="*/ 2160240 h 216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240" h="2160240">
                <a:moveTo>
                  <a:pt x="0" y="0"/>
                </a:moveTo>
                <a:lnTo>
                  <a:pt x="2160240" y="0"/>
                </a:lnTo>
                <a:lnTo>
                  <a:pt x="2160240" y="2160240"/>
                </a:lnTo>
                <a:lnTo>
                  <a:pt x="0" y="2160240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2400"/>
            </a:lvl1pPr>
          </a:lstStyle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230611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sz="half" idx="13"/>
          </p:nvPr>
        </p:nvSpPr>
        <p:spPr>
          <a:xfrm>
            <a:off x="6247804" y="446485"/>
            <a:ext cx="3750469" cy="5777508"/>
          </a:xfrm>
          <a:prstGeom prst="rect">
            <a:avLst/>
          </a:prstGeom>
        </p:spPr>
        <p:txBody>
          <a:bodyPr lIns="34290" tIns="17145" rIns="34290" bIns="17145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2193727" y="446484"/>
            <a:ext cx="3750469" cy="2803923"/>
          </a:xfrm>
          <a:prstGeom prst="rect">
            <a:avLst/>
          </a:prstGeom>
        </p:spPr>
        <p:txBody>
          <a:bodyPr anchor="b"/>
          <a:lstStyle>
            <a:lvl1pPr>
              <a:defRPr sz="4267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193727" y="3321844"/>
            <a:ext cx="3750469" cy="2893219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667"/>
            </a:lvl1pPr>
            <a:lvl2pPr marL="0" indent="0" algn="ctr">
              <a:spcBef>
                <a:spcPts val="0"/>
              </a:spcBef>
              <a:buSzTx/>
              <a:buNone/>
              <a:defRPr sz="2667"/>
            </a:lvl2pPr>
            <a:lvl3pPr marL="0" indent="0" algn="ctr">
              <a:spcBef>
                <a:spcPts val="0"/>
              </a:spcBef>
              <a:buSzTx/>
              <a:buNone/>
              <a:defRPr sz="2667"/>
            </a:lvl3pPr>
            <a:lvl4pPr marL="0" indent="0" algn="ctr">
              <a:spcBef>
                <a:spcPts val="0"/>
              </a:spcBef>
              <a:buSzTx/>
              <a:buNone/>
              <a:defRPr sz="2667"/>
            </a:lvl4pPr>
            <a:lvl5pPr marL="0" indent="0" algn="ctr">
              <a:spcBef>
                <a:spcPts val="0"/>
              </a:spcBef>
              <a:buSzTx/>
              <a:buNone/>
              <a:defRPr sz="2667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2561224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Background pattern&#10;&#10;Description automatically generated">
            <a:extLst>
              <a:ext uri="{FF2B5EF4-FFF2-40B4-BE49-F238E27FC236}">
                <a16:creationId xmlns:a16="http://schemas.microsoft.com/office/drawing/2014/main" xmlns="" id="{B264E85F-8777-8801-6F10-D4683C8061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2667000" y="1038451"/>
            <a:ext cx="6858001" cy="4781084"/>
          </a:xfrm>
          <a:prstGeom prst="rect">
            <a:avLst/>
          </a:prstGeom>
        </p:spPr>
      </p:pic>
      <p:sp>
        <p:nvSpPr>
          <p:cNvPr id="8" name="Footer Placeholder 4">
            <a:extLst>
              <a:ext uri="{FF2B5EF4-FFF2-40B4-BE49-F238E27FC236}">
                <a16:creationId xmlns:a16="http://schemas.microsoft.com/office/drawing/2014/main" xmlns="" id="{6A066C9A-FF7D-7121-9F68-B297B909AF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61214" y="6232228"/>
            <a:ext cx="3860800" cy="365125"/>
          </a:xfrm>
          <a:prstGeom prst="rect">
            <a:avLst/>
          </a:prstGeom>
        </p:spPr>
        <p:txBody>
          <a:bodyPr vert="horz" lIns="0" tIns="60949" rIns="0" bIns="60949" rtlCol="0" anchor="ctr"/>
          <a:lstStyle>
            <a:lvl1pPr algn="l"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xmlns="" id="{72DFC78A-4F9B-DD9F-1C21-53C006D188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1" y="6232228"/>
            <a:ext cx="2844800" cy="365125"/>
          </a:xfrm>
          <a:prstGeom prst="rect">
            <a:avLst/>
          </a:prstGeom>
        </p:spPr>
        <p:txBody>
          <a:bodyPr vert="horz" lIns="0" tIns="60949" rIns="0" bIns="60949" rtlCol="0" anchor="ctr"/>
          <a:lstStyle>
            <a:lvl1pPr algn="r">
              <a:defRPr sz="2900" b="1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fld id="{96E69268-9C8B-4EBF-A9EE-DC5DC2D48DC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E2C56F68-BA10-E902-F88F-BCDC77698D9B}"/>
              </a:ext>
            </a:extLst>
          </p:cNvPr>
          <p:cNvCxnSpPr/>
          <p:nvPr userDrawn="1"/>
        </p:nvCxnSpPr>
        <p:spPr>
          <a:xfrm>
            <a:off x="2713440" y="6246145"/>
            <a:ext cx="0" cy="34256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">
            <a:extLst>
              <a:ext uri="{FF2B5EF4-FFF2-40B4-BE49-F238E27FC236}">
                <a16:creationId xmlns:a16="http://schemas.microsoft.com/office/drawing/2014/main" xmlns="" id="{70913F94-4B32-430A-1775-D9C8CCB6327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26153" y="1628800"/>
            <a:ext cx="4537686" cy="1584176"/>
          </a:xfrm>
          <a:prstGeom prst="rect">
            <a:avLst/>
          </a:prstGeom>
        </p:spPr>
        <p:txBody>
          <a:bodyPr tIns="0" bIns="0" anchor="ctr">
            <a:noAutofit/>
          </a:bodyPr>
          <a:lstStyle>
            <a:lvl1pPr algn="r">
              <a:defRPr lang="en-US" sz="6600" b="1" kern="1200" smtClean="0">
                <a:solidFill>
                  <a:schemeClr val="tx2"/>
                </a:solidFill>
                <a:latin typeface="Arial Black" panose="020B0A04020102020204" pitchFamily="34" charset="0"/>
                <a:ea typeface="Segoe UI Black" panose="020B0A02040204020203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xmlns="" id="{1A30156B-7920-3889-BD23-929DD2CFB2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6277" y="3997056"/>
            <a:ext cx="4538012" cy="129614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lang="en-US" sz="16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6094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8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8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2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7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283094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ground pattern&#10;&#10;Description automatically generated">
            <a:extLst>
              <a:ext uri="{FF2B5EF4-FFF2-40B4-BE49-F238E27FC236}">
                <a16:creationId xmlns:a16="http://schemas.microsoft.com/office/drawing/2014/main" xmlns="" id="{245206BE-3CFF-974E-25B1-54FE83FD25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5787"/>
          <a:stretch/>
        </p:blipFill>
        <p:spPr>
          <a:xfrm rot="16200000">
            <a:off x="2668590" y="-2679882"/>
            <a:ext cx="6858001" cy="122177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046" y="2060849"/>
            <a:ext cx="5511259" cy="3000877"/>
          </a:xfrm>
          <a:prstGeom prst="rect">
            <a:avLst/>
          </a:prstGeom>
        </p:spPr>
        <p:txBody>
          <a:bodyPr tIns="0" bIns="0" anchor="b">
            <a:noAutofit/>
          </a:bodyPr>
          <a:lstStyle>
            <a:lvl1pPr algn="l">
              <a:defRPr lang="en-US" sz="6600" b="1" kern="1200" smtClean="0">
                <a:solidFill>
                  <a:schemeClr val="bg1"/>
                </a:solidFill>
                <a:latin typeface="Arial Black" panose="020B0A04020102020204" pitchFamily="34" charset="0"/>
                <a:ea typeface="Segoe UI Black" panose="020B0A02040204020203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4016" y="5133732"/>
            <a:ext cx="5491993" cy="76444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lang="en-US" sz="2400" kern="120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6094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8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8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2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7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03" name="Footer Placeholder 4">
            <a:extLst>
              <a:ext uri="{FF2B5EF4-FFF2-40B4-BE49-F238E27FC236}">
                <a16:creationId xmlns:a16="http://schemas.microsoft.com/office/drawing/2014/main" xmlns="" id="{7E0D2886-2AF3-10B5-132B-411726A7DC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1" y="6160220"/>
            <a:ext cx="3860800" cy="365125"/>
          </a:xfrm>
          <a:prstGeom prst="rect">
            <a:avLst/>
          </a:prstGeom>
        </p:spPr>
        <p:txBody>
          <a:bodyPr vert="horz" lIns="0" tIns="60949" rIns="0" bIns="60949" rtlCol="0" anchor="ctr"/>
          <a:lstStyle>
            <a:lvl1pPr algn="l"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04" name="Slide Number Placeholder 5">
            <a:extLst>
              <a:ext uri="{FF2B5EF4-FFF2-40B4-BE49-F238E27FC236}">
                <a16:creationId xmlns:a16="http://schemas.microsoft.com/office/drawing/2014/main" xmlns="" id="{ED28B687-101F-CC22-F089-AC133C7D4B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1" y="6160220"/>
            <a:ext cx="2844800" cy="365125"/>
          </a:xfrm>
          <a:prstGeom prst="rect">
            <a:avLst/>
          </a:prstGeom>
        </p:spPr>
        <p:txBody>
          <a:bodyPr vert="horz" lIns="0" tIns="60949" rIns="0" bIns="60949" rtlCol="0" anchor="ctr"/>
          <a:lstStyle>
            <a:lvl1pPr algn="r">
              <a:defRPr sz="2900" b="1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fld id="{96E69268-9C8B-4EBF-A9EE-DC5DC2D48DC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61170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ackground pattern&#10;&#10;Description automatically generated">
            <a:extLst>
              <a:ext uri="{FF2B5EF4-FFF2-40B4-BE49-F238E27FC236}">
                <a16:creationId xmlns:a16="http://schemas.microsoft.com/office/drawing/2014/main" xmlns="" id="{245206BE-3CFF-974E-25B1-54FE83FD25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2668590" y="-2679882"/>
            <a:ext cx="6858001" cy="122177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8046" y="2060849"/>
            <a:ext cx="5511259" cy="3000877"/>
          </a:xfrm>
          <a:prstGeom prst="rect">
            <a:avLst/>
          </a:prstGeom>
        </p:spPr>
        <p:txBody>
          <a:bodyPr tIns="0" bIns="0" anchor="b">
            <a:noAutofit/>
          </a:bodyPr>
          <a:lstStyle>
            <a:lvl1pPr algn="l">
              <a:defRPr lang="en-US" sz="6600" b="1" kern="1200" smtClean="0">
                <a:solidFill>
                  <a:schemeClr val="tx1"/>
                </a:solidFill>
                <a:latin typeface="Arial Black" panose="020B0A04020102020204" pitchFamily="34" charset="0"/>
                <a:ea typeface="Segoe UI Black" panose="020B0A02040204020203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4016" y="5133732"/>
            <a:ext cx="5491993" cy="76444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lang="en-US" sz="2400" kern="120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6094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8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8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2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7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03" name="Footer Placeholder 4">
            <a:extLst>
              <a:ext uri="{FF2B5EF4-FFF2-40B4-BE49-F238E27FC236}">
                <a16:creationId xmlns:a16="http://schemas.microsoft.com/office/drawing/2014/main" xmlns="" id="{7E0D2886-2AF3-10B5-132B-411726A7DC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1" y="6160220"/>
            <a:ext cx="3860800" cy="365125"/>
          </a:xfrm>
          <a:prstGeom prst="rect">
            <a:avLst/>
          </a:prstGeom>
        </p:spPr>
        <p:txBody>
          <a:bodyPr vert="horz" lIns="0" tIns="60949" rIns="0" bIns="60949" rtlCol="0" anchor="ctr"/>
          <a:lstStyle>
            <a:lvl1pPr algn="l"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04" name="Slide Number Placeholder 5">
            <a:extLst>
              <a:ext uri="{FF2B5EF4-FFF2-40B4-BE49-F238E27FC236}">
                <a16:creationId xmlns:a16="http://schemas.microsoft.com/office/drawing/2014/main" xmlns="" id="{ED28B687-101F-CC22-F089-AC133C7D4B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1" y="6160220"/>
            <a:ext cx="2844800" cy="365125"/>
          </a:xfrm>
          <a:prstGeom prst="rect">
            <a:avLst/>
          </a:prstGeom>
        </p:spPr>
        <p:txBody>
          <a:bodyPr vert="horz" lIns="0" tIns="60949" rIns="0" bIns="60949" rtlCol="0" anchor="ctr"/>
          <a:lstStyle>
            <a:lvl1pPr algn="r">
              <a:defRPr sz="2900" b="1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fld id="{96E69268-9C8B-4EBF-A9EE-DC5DC2D48DC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1858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Picture Placeholder 674">
            <a:extLst>
              <a:ext uri="{FF2B5EF4-FFF2-40B4-BE49-F238E27FC236}">
                <a16:creationId xmlns:a16="http://schemas.microsoft.com/office/drawing/2014/main" xmlns="" id="{CEA60D86-957E-D026-D743-8BA35C411AB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83570" y="1597606"/>
            <a:ext cx="1868837" cy="1868348"/>
          </a:xfrm>
          <a:custGeom>
            <a:avLst/>
            <a:gdLst>
              <a:gd name="connsiteX0" fmla="*/ 934175 w 1868350"/>
              <a:gd name="connsiteY0" fmla="*/ 0 h 1868348"/>
              <a:gd name="connsiteX1" fmla="*/ 1868350 w 1868350"/>
              <a:gd name="connsiteY1" fmla="*/ 934174 h 1868348"/>
              <a:gd name="connsiteX2" fmla="*/ 934175 w 1868350"/>
              <a:gd name="connsiteY2" fmla="*/ 1868348 h 1868348"/>
              <a:gd name="connsiteX3" fmla="*/ 0 w 1868350"/>
              <a:gd name="connsiteY3" fmla="*/ 934174 h 1868348"/>
              <a:gd name="connsiteX4" fmla="*/ 934175 w 1868350"/>
              <a:gd name="connsiteY4" fmla="*/ 0 h 1868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8350" h="1868348">
                <a:moveTo>
                  <a:pt x="934175" y="0"/>
                </a:moveTo>
                <a:cubicBezTo>
                  <a:pt x="1450106" y="0"/>
                  <a:pt x="1868350" y="418244"/>
                  <a:pt x="1868350" y="934174"/>
                </a:cubicBezTo>
                <a:cubicBezTo>
                  <a:pt x="1868350" y="1450104"/>
                  <a:pt x="1450106" y="1868348"/>
                  <a:pt x="934175" y="1868348"/>
                </a:cubicBezTo>
                <a:cubicBezTo>
                  <a:pt x="418244" y="1868348"/>
                  <a:pt x="0" y="1450104"/>
                  <a:pt x="0" y="934174"/>
                </a:cubicBezTo>
                <a:cubicBezTo>
                  <a:pt x="0" y="418244"/>
                  <a:pt x="418244" y="0"/>
                  <a:pt x="934175" y="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800"/>
            </a:lvl1pPr>
          </a:lstStyle>
          <a:p>
            <a:endParaRPr lang="en-IN" dirty="0"/>
          </a:p>
        </p:txBody>
      </p:sp>
      <p:sp>
        <p:nvSpPr>
          <p:cNvPr id="676" name="Picture Placeholder 675">
            <a:extLst>
              <a:ext uri="{FF2B5EF4-FFF2-40B4-BE49-F238E27FC236}">
                <a16:creationId xmlns:a16="http://schemas.microsoft.com/office/drawing/2014/main" xmlns="" id="{6F5BF9FC-4117-7D32-51FA-CC3A84F460F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02243" y="1597606"/>
            <a:ext cx="1868837" cy="1868348"/>
          </a:xfrm>
          <a:custGeom>
            <a:avLst/>
            <a:gdLst>
              <a:gd name="connsiteX0" fmla="*/ 934175 w 1868350"/>
              <a:gd name="connsiteY0" fmla="*/ 0 h 1868348"/>
              <a:gd name="connsiteX1" fmla="*/ 1868350 w 1868350"/>
              <a:gd name="connsiteY1" fmla="*/ 934174 h 1868348"/>
              <a:gd name="connsiteX2" fmla="*/ 934175 w 1868350"/>
              <a:gd name="connsiteY2" fmla="*/ 1868348 h 1868348"/>
              <a:gd name="connsiteX3" fmla="*/ 0 w 1868350"/>
              <a:gd name="connsiteY3" fmla="*/ 934174 h 1868348"/>
              <a:gd name="connsiteX4" fmla="*/ 934175 w 1868350"/>
              <a:gd name="connsiteY4" fmla="*/ 0 h 1868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8350" h="1868348">
                <a:moveTo>
                  <a:pt x="934175" y="0"/>
                </a:moveTo>
                <a:cubicBezTo>
                  <a:pt x="1450106" y="0"/>
                  <a:pt x="1868350" y="418244"/>
                  <a:pt x="1868350" y="934174"/>
                </a:cubicBezTo>
                <a:cubicBezTo>
                  <a:pt x="1868350" y="1450104"/>
                  <a:pt x="1450106" y="1868348"/>
                  <a:pt x="934175" y="1868348"/>
                </a:cubicBezTo>
                <a:cubicBezTo>
                  <a:pt x="418244" y="1868348"/>
                  <a:pt x="0" y="1450104"/>
                  <a:pt x="0" y="934174"/>
                </a:cubicBezTo>
                <a:cubicBezTo>
                  <a:pt x="0" y="418244"/>
                  <a:pt x="418244" y="0"/>
                  <a:pt x="934175" y="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800"/>
            </a:lvl1pPr>
          </a:lstStyle>
          <a:p>
            <a:endParaRPr lang="en-IN"/>
          </a:p>
        </p:txBody>
      </p:sp>
      <p:sp>
        <p:nvSpPr>
          <p:cNvPr id="677" name="Picture Placeholder 676">
            <a:extLst>
              <a:ext uri="{FF2B5EF4-FFF2-40B4-BE49-F238E27FC236}">
                <a16:creationId xmlns:a16="http://schemas.microsoft.com/office/drawing/2014/main" xmlns="" id="{68AA7B37-0A07-425D-0CDC-E7EEDA6ADA2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20916" y="1597606"/>
            <a:ext cx="1868837" cy="1868348"/>
          </a:xfrm>
          <a:custGeom>
            <a:avLst/>
            <a:gdLst>
              <a:gd name="connsiteX0" fmla="*/ 934175 w 1868350"/>
              <a:gd name="connsiteY0" fmla="*/ 0 h 1868348"/>
              <a:gd name="connsiteX1" fmla="*/ 1868350 w 1868350"/>
              <a:gd name="connsiteY1" fmla="*/ 934174 h 1868348"/>
              <a:gd name="connsiteX2" fmla="*/ 934175 w 1868350"/>
              <a:gd name="connsiteY2" fmla="*/ 1868348 h 1868348"/>
              <a:gd name="connsiteX3" fmla="*/ 0 w 1868350"/>
              <a:gd name="connsiteY3" fmla="*/ 934174 h 1868348"/>
              <a:gd name="connsiteX4" fmla="*/ 934175 w 1868350"/>
              <a:gd name="connsiteY4" fmla="*/ 0 h 1868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8350" h="1868348">
                <a:moveTo>
                  <a:pt x="934175" y="0"/>
                </a:moveTo>
                <a:cubicBezTo>
                  <a:pt x="1450106" y="0"/>
                  <a:pt x="1868350" y="418244"/>
                  <a:pt x="1868350" y="934174"/>
                </a:cubicBezTo>
                <a:cubicBezTo>
                  <a:pt x="1868350" y="1450104"/>
                  <a:pt x="1450106" y="1868348"/>
                  <a:pt x="934175" y="1868348"/>
                </a:cubicBezTo>
                <a:cubicBezTo>
                  <a:pt x="418244" y="1868348"/>
                  <a:pt x="0" y="1450104"/>
                  <a:pt x="0" y="934174"/>
                </a:cubicBezTo>
                <a:cubicBezTo>
                  <a:pt x="0" y="418244"/>
                  <a:pt x="418244" y="0"/>
                  <a:pt x="934175" y="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800"/>
            </a:lvl1pPr>
          </a:lstStyle>
          <a:p>
            <a:endParaRPr lang="en-IN" dirty="0"/>
          </a:p>
        </p:txBody>
      </p:sp>
      <p:sp>
        <p:nvSpPr>
          <p:cNvPr id="678" name="Picture Placeholder 677">
            <a:extLst>
              <a:ext uri="{FF2B5EF4-FFF2-40B4-BE49-F238E27FC236}">
                <a16:creationId xmlns:a16="http://schemas.microsoft.com/office/drawing/2014/main" xmlns="" id="{86894AC2-1982-EF4F-B991-E8B95B6AA0E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239590" y="1597606"/>
            <a:ext cx="1868837" cy="1868348"/>
          </a:xfrm>
          <a:custGeom>
            <a:avLst/>
            <a:gdLst>
              <a:gd name="connsiteX0" fmla="*/ 934175 w 1868350"/>
              <a:gd name="connsiteY0" fmla="*/ 0 h 1868348"/>
              <a:gd name="connsiteX1" fmla="*/ 1868350 w 1868350"/>
              <a:gd name="connsiteY1" fmla="*/ 934174 h 1868348"/>
              <a:gd name="connsiteX2" fmla="*/ 934175 w 1868350"/>
              <a:gd name="connsiteY2" fmla="*/ 1868348 h 1868348"/>
              <a:gd name="connsiteX3" fmla="*/ 0 w 1868350"/>
              <a:gd name="connsiteY3" fmla="*/ 934174 h 1868348"/>
              <a:gd name="connsiteX4" fmla="*/ 934175 w 1868350"/>
              <a:gd name="connsiteY4" fmla="*/ 0 h 1868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8350" h="1868348">
                <a:moveTo>
                  <a:pt x="934175" y="0"/>
                </a:moveTo>
                <a:cubicBezTo>
                  <a:pt x="1450106" y="0"/>
                  <a:pt x="1868350" y="418244"/>
                  <a:pt x="1868350" y="934174"/>
                </a:cubicBezTo>
                <a:cubicBezTo>
                  <a:pt x="1868350" y="1450104"/>
                  <a:pt x="1450106" y="1868348"/>
                  <a:pt x="934175" y="1868348"/>
                </a:cubicBezTo>
                <a:cubicBezTo>
                  <a:pt x="418244" y="1868348"/>
                  <a:pt x="0" y="1450104"/>
                  <a:pt x="0" y="934174"/>
                </a:cubicBezTo>
                <a:cubicBezTo>
                  <a:pt x="0" y="418244"/>
                  <a:pt x="418244" y="0"/>
                  <a:pt x="934175" y="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800"/>
            </a:lvl1pPr>
          </a:lstStyle>
          <a:p>
            <a:endParaRPr lang="en-IN"/>
          </a:p>
        </p:txBody>
      </p:sp>
      <p:sp>
        <p:nvSpPr>
          <p:cNvPr id="680" name="Footer Placeholder 4">
            <a:extLst>
              <a:ext uri="{FF2B5EF4-FFF2-40B4-BE49-F238E27FC236}">
                <a16:creationId xmlns:a16="http://schemas.microsoft.com/office/drawing/2014/main" xmlns="" id="{C6EA683C-7546-0B83-B550-6A55070920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61214" y="6232228"/>
            <a:ext cx="3860800" cy="365125"/>
          </a:xfrm>
          <a:prstGeom prst="rect">
            <a:avLst/>
          </a:prstGeom>
        </p:spPr>
        <p:txBody>
          <a:bodyPr vert="horz" lIns="0" tIns="60949" rIns="0" bIns="60949" rtlCol="0" anchor="ctr"/>
          <a:lstStyle>
            <a:lvl1pPr algn="l"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81" name="Slide Number Placeholder 5">
            <a:extLst>
              <a:ext uri="{FF2B5EF4-FFF2-40B4-BE49-F238E27FC236}">
                <a16:creationId xmlns:a16="http://schemas.microsoft.com/office/drawing/2014/main" xmlns="" id="{00803BD5-B464-CD73-3ED1-C6A64175BA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1" y="6232228"/>
            <a:ext cx="2844800" cy="365125"/>
          </a:xfrm>
          <a:prstGeom prst="rect">
            <a:avLst/>
          </a:prstGeom>
        </p:spPr>
        <p:txBody>
          <a:bodyPr vert="horz" lIns="0" tIns="60949" rIns="0" bIns="60949" rtlCol="0" anchor="ctr"/>
          <a:lstStyle>
            <a:lvl1pPr algn="r">
              <a:defRPr sz="2900" b="1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fld id="{96E69268-9C8B-4EBF-A9EE-DC5DC2D48DC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82" name="Title Placeholder 1">
            <a:extLst>
              <a:ext uri="{FF2B5EF4-FFF2-40B4-BE49-F238E27FC236}">
                <a16:creationId xmlns:a16="http://schemas.microsoft.com/office/drawing/2014/main" xmlns="" id="{B207FFF2-4877-CC83-BB1A-F10233173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04665"/>
            <a:ext cx="10972801" cy="711081"/>
          </a:xfrm>
          <a:prstGeom prst="rect">
            <a:avLst/>
          </a:prstGeom>
        </p:spPr>
        <p:txBody>
          <a:bodyPr vert="horz" lIns="0" tIns="60949" rIns="0" bIns="60949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xmlns="" id="{BEDDF11C-7208-112C-2A92-CDEDAAA7F42F}"/>
              </a:ext>
            </a:extLst>
          </p:cNvPr>
          <p:cNvCxnSpPr/>
          <p:nvPr userDrawn="1"/>
        </p:nvCxnSpPr>
        <p:spPr>
          <a:xfrm>
            <a:off x="2713440" y="6246145"/>
            <a:ext cx="0" cy="34256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84913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Background pattern&#10;&#10;Description automatically generated">
            <a:extLst>
              <a:ext uri="{FF2B5EF4-FFF2-40B4-BE49-F238E27FC236}">
                <a16:creationId xmlns:a16="http://schemas.microsoft.com/office/drawing/2014/main" xmlns="" id="{3C2A318B-5BEF-76C3-CA7A-19E0E76D34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-2"/>
          <a:stretch/>
        </p:blipFill>
        <p:spPr>
          <a:xfrm rot="16200000">
            <a:off x="-839358" y="828063"/>
            <a:ext cx="6858001" cy="5201865"/>
          </a:xfrm>
          <a:prstGeom prst="rect">
            <a:avLst/>
          </a:prstGeom>
        </p:spPr>
      </p:pic>
      <p:sp>
        <p:nvSpPr>
          <p:cNvPr id="6" name="Title Placeholder 1">
            <a:extLst>
              <a:ext uri="{FF2B5EF4-FFF2-40B4-BE49-F238E27FC236}">
                <a16:creationId xmlns:a16="http://schemas.microsoft.com/office/drawing/2014/main" xmlns="" id="{ECEBB6A1-42C3-0104-05E8-AF843CFF4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04664"/>
            <a:ext cx="3901811" cy="1656184"/>
          </a:xfrm>
          <a:prstGeom prst="rect">
            <a:avLst/>
          </a:prstGeom>
        </p:spPr>
        <p:txBody>
          <a:bodyPr vert="horz" lIns="0" tIns="60949" rIns="0" bIns="60949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xmlns="" id="{6E1CCC20-2427-1B8C-09F0-25DB4B7B58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61214" y="6232228"/>
            <a:ext cx="3860800" cy="365125"/>
          </a:xfrm>
          <a:prstGeom prst="rect">
            <a:avLst/>
          </a:prstGeom>
        </p:spPr>
        <p:txBody>
          <a:bodyPr vert="horz" lIns="0" tIns="60949" rIns="0" bIns="60949" rtlCol="0" anchor="ctr"/>
          <a:lstStyle>
            <a:lvl1pPr algn="l"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xmlns="" id="{53A5A88D-C7E1-901A-483D-AD522F7EC3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1" y="6232228"/>
            <a:ext cx="2844800" cy="365125"/>
          </a:xfrm>
          <a:prstGeom prst="rect">
            <a:avLst/>
          </a:prstGeom>
        </p:spPr>
        <p:txBody>
          <a:bodyPr vert="horz" lIns="0" tIns="60949" rIns="0" bIns="60949" rtlCol="0" anchor="ctr"/>
          <a:lstStyle>
            <a:lvl1pPr algn="r">
              <a:defRPr sz="2900" b="1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fld id="{96E69268-9C8B-4EBF-A9EE-DC5DC2D48DC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066A084E-1473-3CCD-E576-55997D67A96C}"/>
              </a:ext>
            </a:extLst>
          </p:cNvPr>
          <p:cNvCxnSpPr/>
          <p:nvPr userDrawn="1"/>
        </p:nvCxnSpPr>
        <p:spPr>
          <a:xfrm>
            <a:off x="2713440" y="6246145"/>
            <a:ext cx="0" cy="34256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xmlns="" id="{71A92378-E382-CA06-EF68-BFFAFA0F30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" y="2276872"/>
            <a:ext cx="3904961" cy="36004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494" indent="0">
              <a:buFontTx/>
              <a:buNone/>
              <a:defRPr sz="2700"/>
            </a:lvl2pPr>
            <a:lvl3pPr marL="1218986" indent="0">
              <a:buFontTx/>
              <a:buNone/>
              <a:defRPr sz="2400"/>
            </a:lvl3pPr>
            <a:lvl4pPr marL="1828480" indent="0">
              <a:buFontTx/>
              <a:buNone/>
              <a:defRPr sz="2100"/>
            </a:lvl4pPr>
            <a:lvl5pPr marL="2437973" indent="0">
              <a:buFontTx/>
              <a:buNone/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99771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Background pattern&#10;&#10;Description automatically generated">
            <a:extLst>
              <a:ext uri="{FF2B5EF4-FFF2-40B4-BE49-F238E27FC236}">
                <a16:creationId xmlns:a16="http://schemas.microsoft.com/office/drawing/2014/main" xmlns="" id="{8BDA6555-F649-374B-956B-88E1376AF4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-438618" y="427322"/>
            <a:ext cx="6858001" cy="6003345"/>
          </a:xfrm>
          <a:prstGeom prst="rect">
            <a:avLst/>
          </a:prstGeom>
        </p:spPr>
      </p:pic>
      <p:sp>
        <p:nvSpPr>
          <p:cNvPr id="6" name="Title Placeholder 1">
            <a:extLst>
              <a:ext uri="{FF2B5EF4-FFF2-40B4-BE49-F238E27FC236}">
                <a16:creationId xmlns:a16="http://schemas.microsoft.com/office/drawing/2014/main" xmlns="" id="{ECEBB6A1-42C3-0104-05E8-AF843CFF4D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404665"/>
            <a:ext cx="4983765" cy="711081"/>
          </a:xfrm>
          <a:prstGeom prst="rect">
            <a:avLst/>
          </a:prstGeom>
        </p:spPr>
        <p:txBody>
          <a:bodyPr vert="horz" lIns="0" tIns="60949" rIns="0" bIns="60949" rtlCol="0" anchor="ctr">
            <a:normAutofit/>
          </a:bodyPr>
          <a:lstStyle>
            <a:lvl1pPr>
              <a:defRPr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xmlns="" id="{6E1CCC20-2427-1B8C-09F0-25DB4B7B58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61214" y="6232228"/>
            <a:ext cx="3860800" cy="365125"/>
          </a:xfrm>
          <a:prstGeom prst="rect">
            <a:avLst/>
          </a:prstGeom>
        </p:spPr>
        <p:txBody>
          <a:bodyPr vert="horz" lIns="0" tIns="60949" rIns="0" bIns="60949" rtlCol="0" anchor="ctr"/>
          <a:lstStyle>
            <a:lvl1pPr algn="l"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xmlns="" id="{53A5A88D-C7E1-901A-483D-AD522F7EC3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1" y="6232228"/>
            <a:ext cx="2844800" cy="365125"/>
          </a:xfrm>
          <a:prstGeom prst="rect">
            <a:avLst/>
          </a:prstGeom>
        </p:spPr>
        <p:txBody>
          <a:bodyPr vert="horz" lIns="0" tIns="60949" rIns="0" bIns="60949" rtlCol="0" anchor="ctr"/>
          <a:lstStyle>
            <a:lvl1pPr algn="r">
              <a:defRPr sz="2900" b="1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fld id="{96E69268-9C8B-4EBF-A9EE-DC5DC2D48DC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066A084E-1473-3CCD-E576-55997D67A96C}"/>
              </a:ext>
            </a:extLst>
          </p:cNvPr>
          <p:cNvCxnSpPr/>
          <p:nvPr userDrawn="1"/>
        </p:nvCxnSpPr>
        <p:spPr>
          <a:xfrm>
            <a:off x="2713440" y="6246145"/>
            <a:ext cx="0" cy="34256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xmlns="" id="{B478E5FC-B98C-E2E5-754B-71BF3AF59D6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412775"/>
            <a:ext cx="5591812" cy="2232248"/>
          </a:xfrm>
          <a:custGeom>
            <a:avLst/>
            <a:gdLst>
              <a:gd name="connsiteX0" fmla="*/ 0 w 5590356"/>
              <a:gd name="connsiteY0" fmla="*/ 0 h 2232248"/>
              <a:gd name="connsiteX1" fmla="*/ 4474232 w 5590356"/>
              <a:gd name="connsiteY1" fmla="*/ 0 h 2232248"/>
              <a:gd name="connsiteX2" fmla="*/ 5590356 w 5590356"/>
              <a:gd name="connsiteY2" fmla="*/ 1116124 h 2232248"/>
              <a:gd name="connsiteX3" fmla="*/ 4474232 w 5590356"/>
              <a:gd name="connsiteY3" fmla="*/ 2232248 h 2232248"/>
              <a:gd name="connsiteX4" fmla="*/ 0 w 5590356"/>
              <a:gd name="connsiteY4" fmla="*/ 2232248 h 2232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90356" h="2232248">
                <a:moveTo>
                  <a:pt x="0" y="0"/>
                </a:moveTo>
                <a:lnTo>
                  <a:pt x="4474232" y="0"/>
                </a:lnTo>
                <a:cubicBezTo>
                  <a:pt x="5090650" y="0"/>
                  <a:pt x="5590356" y="499706"/>
                  <a:pt x="5590356" y="1116124"/>
                </a:cubicBezTo>
                <a:cubicBezTo>
                  <a:pt x="5590356" y="1732542"/>
                  <a:pt x="5090650" y="2232248"/>
                  <a:pt x="4474232" y="2232248"/>
                </a:cubicBezTo>
                <a:lnTo>
                  <a:pt x="0" y="2232248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/>
            </a:lvl1pPr>
          </a:lstStyle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048119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Background pattern&#10;&#10;Description automatically generated">
            <a:extLst>
              <a:ext uri="{FF2B5EF4-FFF2-40B4-BE49-F238E27FC236}">
                <a16:creationId xmlns:a16="http://schemas.microsoft.com/office/drawing/2014/main" xmlns="" id="{A55A7DBA-3A44-A410-E1E3-27159EC383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7539208" y="2205203"/>
            <a:ext cx="6858001" cy="2447582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1" y="1398494"/>
            <a:ext cx="4015894" cy="441063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spcBef>
                <a:spcPts val="0"/>
              </a:spcBef>
              <a:buFontTx/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09494" indent="0">
              <a:buFontTx/>
              <a:buNone/>
              <a:defRPr sz="3200"/>
            </a:lvl2pPr>
            <a:lvl3pPr marL="1218986" indent="0">
              <a:buFontTx/>
              <a:buNone/>
              <a:defRPr sz="2700"/>
            </a:lvl3pPr>
            <a:lvl4pPr marL="1828480" indent="0">
              <a:buFontTx/>
              <a:buNone/>
              <a:defRPr sz="2400"/>
            </a:lvl4pPr>
            <a:lvl5pPr marL="2437973" indent="0">
              <a:buFontTx/>
              <a:buNone/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77431" y="1398494"/>
            <a:ext cx="4027409" cy="441063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spcBef>
                <a:spcPts val="0"/>
              </a:spcBef>
              <a:buFontTx/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09494" indent="0">
              <a:buFontTx/>
              <a:buNone/>
              <a:defRPr sz="3200"/>
            </a:lvl2pPr>
            <a:lvl3pPr marL="1218986" indent="0">
              <a:buFontTx/>
              <a:buNone/>
              <a:defRPr sz="2700"/>
            </a:lvl3pPr>
            <a:lvl4pPr marL="1828480" indent="0">
              <a:buFontTx/>
              <a:buNone/>
              <a:defRPr sz="2400"/>
            </a:lvl4pPr>
            <a:lvl5pPr marL="2437973" indent="0">
              <a:buFontTx/>
              <a:buNone/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xmlns="" id="{6A066C9A-FF7D-7121-9F68-B297B909AF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61214" y="6232228"/>
            <a:ext cx="3860800" cy="365125"/>
          </a:xfrm>
          <a:prstGeom prst="rect">
            <a:avLst/>
          </a:prstGeom>
        </p:spPr>
        <p:txBody>
          <a:bodyPr vert="horz" lIns="0" tIns="60949" rIns="0" bIns="60949" rtlCol="0" anchor="ctr"/>
          <a:lstStyle>
            <a:lvl1pPr algn="l"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xmlns="" id="{72DFC78A-4F9B-DD9F-1C21-53C006D188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1" y="6232228"/>
            <a:ext cx="2844800" cy="365125"/>
          </a:xfrm>
          <a:prstGeom prst="rect">
            <a:avLst/>
          </a:prstGeom>
        </p:spPr>
        <p:txBody>
          <a:bodyPr vert="horz" lIns="0" tIns="60949" rIns="0" bIns="60949" rtlCol="0" anchor="ctr"/>
          <a:lstStyle>
            <a:lvl1pPr algn="r">
              <a:defRPr sz="2900" b="1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fld id="{96E69268-9C8B-4EBF-A9EE-DC5DC2D48DC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E2C56F68-BA10-E902-F88F-BCDC77698D9B}"/>
              </a:ext>
            </a:extLst>
          </p:cNvPr>
          <p:cNvCxnSpPr/>
          <p:nvPr userDrawn="1"/>
        </p:nvCxnSpPr>
        <p:spPr>
          <a:xfrm>
            <a:off x="2713440" y="6246145"/>
            <a:ext cx="0" cy="34256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Placeholder 1">
            <a:extLst>
              <a:ext uri="{FF2B5EF4-FFF2-40B4-BE49-F238E27FC236}">
                <a16:creationId xmlns:a16="http://schemas.microsoft.com/office/drawing/2014/main" xmlns="" id="{3ECE00AC-8F9B-10D7-AB45-9F8AF5A8E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04665"/>
            <a:ext cx="8583550" cy="711081"/>
          </a:xfrm>
          <a:prstGeom prst="rect">
            <a:avLst/>
          </a:prstGeom>
        </p:spPr>
        <p:txBody>
          <a:bodyPr vert="horz" lIns="0" tIns="60949" rIns="0" bIns="60949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746648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Background pattern&#10;&#10;Description automatically generated">
            <a:extLst>
              <a:ext uri="{FF2B5EF4-FFF2-40B4-BE49-F238E27FC236}">
                <a16:creationId xmlns:a16="http://schemas.microsoft.com/office/drawing/2014/main" xmlns="" id="{4798DA71-3875-365A-989A-5E089326D6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7539208" y="2205203"/>
            <a:ext cx="6858001" cy="2447582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398494"/>
            <a:ext cx="2531795" cy="441063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spcBef>
                <a:spcPts val="0"/>
              </a:spcBef>
              <a:buFontTx/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09494" indent="0">
              <a:buFontTx/>
              <a:buNone/>
              <a:defRPr sz="3200"/>
            </a:lvl2pPr>
            <a:lvl3pPr marL="1218986" indent="0">
              <a:buFontTx/>
              <a:buNone/>
              <a:defRPr sz="2700"/>
            </a:lvl3pPr>
            <a:lvl4pPr marL="1828480" indent="0">
              <a:buFontTx/>
              <a:buNone/>
              <a:defRPr sz="2400"/>
            </a:lvl4pPr>
            <a:lvl5pPr marL="2437973" indent="0">
              <a:buFontTx/>
              <a:buNone/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54232" y="1398494"/>
            <a:ext cx="2539054" cy="441063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spcBef>
                <a:spcPts val="0"/>
              </a:spcBef>
              <a:buFontTx/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09494" indent="0">
              <a:buFontTx/>
              <a:buNone/>
              <a:defRPr sz="3200"/>
            </a:lvl2pPr>
            <a:lvl3pPr marL="1218986" indent="0">
              <a:buFontTx/>
              <a:buNone/>
              <a:defRPr sz="2700"/>
            </a:lvl3pPr>
            <a:lvl4pPr marL="1828480" indent="0">
              <a:buFontTx/>
              <a:buNone/>
              <a:defRPr sz="2400"/>
            </a:lvl4pPr>
            <a:lvl5pPr marL="2437973" indent="0">
              <a:buFontTx/>
              <a:buNone/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xmlns="" id="{6A066C9A-FF7D-7121-9F68-B297B909AF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61214" y="6232228"/>
            <a:ext cx="3860800" cy="365125"/>
          </a:xfrm>
          <a:prstGeom prst="rect">
            <a:avLst/>
          </a:prstGeom>
        </p:spPr>
        <p:txBody>
          <a:bodyPr vert="horz" lIns="0" tIns="60949" rIns="0" bIns="60949" rtlCol="0" anchor="ctr"/>
          <a:lstStyle>
            <a:lvl1pPr algn="l"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xmlns="" id="{72DFC78A-4F9B-DD9F-1C21-53C006D188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1" y="6232228"/>
            <a:ext cx="2844800" cy="365125"/>
          </a:xfrm>
          <a:prstGeom prst="rect">
            <a:avLst/>
          </a:prstGeom>
        </p:spPr>
        <p:txBody>
          <a:bodyPr vert="horz" lIns="0" tIns="60949" rIns="0" bIns="60949" rtlCol="0" anchor="ctr"/>
          <a:lstStyle>
            <a:lvl1pPr algn="r">
              <a:defRPr sz="2900" b="1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fld id="{96E69268-9C8B-4EBF-A9EE-DC5DC2D48DC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E2C56F68-BA10-E902-F88F-BCDC77698D9B}"/>
              </a:ext>
            </a:extLst>
          </p:cNvPr>
          <p:cNvCxnSpPr/>
          <p:nvPr userDrawn="1"/>
        </p:nvCxnSpPr>
        <p:spPr>
          <a:xfrm>
            <a:off x="2713440" y="6246145"/>
            <a:ext cx="0" cy="34256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Placeholder 1">
            <a:extLst>
              <a:ext uri="{FF2B5EF4-FFF2-40B4-BE49-F238E27FC236}">
                <a16:creationId xmlns:a16="http://schemas.microsoft.com/office/drawing/2014/main" xmlns="" id="{3ECE00AC-8F9B-10D7-AB45-9F8AF5A8E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04665"/>
            <a:ext cx="10972801" cy="711081"/>
          </a:xfrm>
          <a:prstGeom prst="rect">
            <a:avLst/>
          </a:prstGeom>
        </p:spPr>
        <p:txBody>
          <a:bodyPr vert="horz" lIns="0" tIns="60949" rIns="0" bIns="60949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xmlns="" id="{CB686EC2-9062-5A2B-80C9-B6250A5C90D9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3647090" y="1398494"/>
            <a:ext cx="2531795" cy="441063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spcBef>
                <a:spcPts val="0"/>
              </a:spcBef>
              <a:buFontTx/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09494" indent="0">
              <a:buFontTx/>
              <a:buNone/>
              <a:defRPr sz="3200"/>
            </a:lvl2pPr>
            <a:lvl3pPr marL="1218986" indent="0">
              <a:buFontTx/>
              <a:buNone/>
              <a:defRPr sz="2700"/>
            </a:lvl3pPr>
            <a:lvl4pPr marL="1828480" indent="0">
              <a:buFontTx/>
              <a:buNone/>
              <a:defRPr sz="2400"/>
            </a:lvl4pPr>
            <a:lvl5pPr marL="2437973" indent="0">
              <a:buFontTx/>
              <a:buNone/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434737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>
            <a:extLst>
              <a:ext uri="{FF2B5EF4-FFF2-40B4-BE49-F238E27FC236}">
                <a16:creationId xmlns:a16="http://schemas.microsoft.com/office/drawing/2014/main" xmlns="" id="{6A066C9A-FF7D-7121-9F68-B297B909AF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61214" y="6232228"/>
            <a:ext cx="3860800" cy="365125"/>
          </a:xfrm>
          <a:prstGeom prst="rect">
            <a:avLst/>
          </a:prstGeom>
        </p:spPr>
        <p:txBody>
          <a:bodyPr vert="horz" lIns="0" tIns="60949" rIns="0" bIns="60949" rtlCol="0" anchor="ctr"/>
          <a:lstStyle>
            <a:lvl1pPr algn="l"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xmlns="" id="{72DFC78A-4F9B-DD9F-1C21-53C006D188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1" y="6232228"/>
            <a:ext cx="2844800" cy="365125"/>
          </a:xfrm>
          <a:prstGeom prst="rect">
            <a:avLst/>
          </a:prstGeom>
        </p:spPr>
        <p:txBody>
          <a:bodyPr vert="horz" lIns="0" tIns="60949" rIns="0" bIns="60949" rtlCol="0" anchor="ctr"/>
          <a:lstStyle>
            <a:lvl1pPr algn="r">
              <a:defRPr sz="2900" b="1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fld id="{96E69268-9C8B-4EBF-A9EE-DC5DC2D48DC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E2C56F68-BA10-E902-F88F-BCDC77698D9B}"/>
              </a:ext>
            </a:extLst>
          </p:cNvPr>
          <p:cNvCxnSpPr/>
          <p:nvPr userDrawn="1"/>
        </p:nvCxnSpPr>
        <p:spPr>
          <a:xfrm>
            <a:off x="2713440" y="6246145"/>
            <a:ext cx="0" cy="34256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Placeholder 1">
            <a:extLst>
              <a:ext uri="{FF2B5EF4-FFF2-40B4-BE49-F238E27FC236}">
                <a16:creationId xmlns:a16="http://schemas.microsoft.com/office/drawing/2014/main" xmlns="" id="{3ECE00AC-8F9B-10D7-AB45-9F8AF5A8E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04665"/>
            <a:ext cx="10972801" cy="711081"/>
          </a:xfrm>
          <a:prstGeom prst="rect">
            <a:avLst/>
          </a:prstGeom>
        </p:spPr>
        <p:txBody>
          <a:bodyPr vert="horz" lIns="0" tIns="60949" rIns="0" bIns="60949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243757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ne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xmlns="" id="{B08DD453-2C4B-67C2-7C10-6A05D6D11E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6372457" y="1038451"/>
            <a:ext cx="6858001" cy="4781084"/>
          </a:xfrm>
          <a:prstGeom prst="rect">
            <a:avLst/>
          </a:prstGeom>
        </p:spPr>
      </p:pic>
      <p:sp>
        <p:nvSpPr>
          <p:cNvPr id="8" name="Footer Placeholder 4">
            <a:extLst>
              <a:ext uri="{FF2B5EF4-FFF2-40B4-BE49-F238E27FC236}">
                <a16:creationId xmlns:a16="http://schemas.microsoft.com/office/drawing/2014/main" xmlns="" id="{6A066C9A-FF7D-7121-9F68-B297B909AF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61214" y="6232228"/>
            <a:ext cx="3860800" cy="365125"/>
          </a:xfrm>
          <a:prstGeom prst="rect">
            <a:avLst/>
          </a:prstGeom>
        </p:spPr>
        <p:txBody>
          <a:bodyPr vert="horz" lIns="0" tIns="60949" rIns="0" bIns="60949" rtlCol="0" anchor="ctr"/>
          <a:lstStyle>
            <a:lvl1pPr algn="l"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xmlns="" id="{72DFC78A-4F9B-DD9F-1C21-53C006D188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1" y="6232228"/>
            <a:ext cx="2844800" cy="365125"/>
          </a:xfrm>
          <a:prstGeom prst="rect">
            <a:avLst/>
          </a:prstGeom>
        </p:spPr>
        <p:txBody>
          <a:bodyPr vert="horz" lIns="0" tIns="60949" rIns="0" bIns="60949" rtlCol="0" anchor="ctr"/>
          <a:lstStyle>
            <a:lvl1pPr algn="r">
              <a:defRPr sz="2900" b="1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fld id="{96E69268-9C8B-4EBF-A9EE-DC5DC2D48DC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E2C56F68-BA10-E902-F88F-BCDC77698D9B}"/>
              </a:ext>
            </a:extLst>
          </p:cNvPr>
          <p:cNvCxnSpPr/>
          <p:nvPr userDrawn="1"/>
        </p:nvCxnSpPr>
        <p:spPr>
          <a:xfrm>
            <a:off x="2713440" y="6246145"/>
            <a:ext cx="0" cy="34256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Placeholder 1">
            <a:extLst>
              <a:ext uri="{FF2B5EF4-FFF2-40B4-BE49-F238E27FC236}">
                <a16:creationId xmlns:a16="http://schemas.microsoft.com/office/drawing/2014/main" xmlns="" id="{3ECE00AC-8F9B-10D7-AB45-9F8AF5A8E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04665"/>
            <a:ext cx="10972801" cy="711081"/>
          </a:xfrm>
          <a:prstGeom prst="rect">
            <a:avLst/>
          </a:prstGeom>
        </p:spPr>
        <p:txBody>
          <a:bodyPr vert="horz" lIns="0" tIns="60949" rIns="0" bIns="60949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8275667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stimon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Background pattern&#10;&#10;Description automatically generated">
            <a:extLst>
              <a:ext uri="{FF2B5EF4-FFF2-40B4-BE49-F238E27FC236}">
                <a16:creationId xmlns:a16="http://schemas.microsoft.com/office/drawing/2014/main" xmlns="" id="{713EE7F2-F9AD-6F44-5F84-AED0AACCF8D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4378789" y="-955218"/>
            <a:ext cx="3423132" cy="12203290"/>
          </a:xfrm>
          <a:prstGeom prst="rect">
            <a:avLst/>
          </a:prstGeom>
        </p:spPr>
      </p:pic>
      <p:sp>
        <p:nvSpPr>
          <p:cNvPr id="8" name="Footer Placeholder 4">
            <a:extLst>
              <a:ext uri="{FF2B5EF4-FFF2-40B4-BE49-F238E27FC236}">
                <a16:creationId xmlns:a16="http://schemas.microsoft.com/office/drawing/2014/main" xmlns="" id="{6A066C9A-FF7D-7121-9F68-B297B909AF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61214" y="6232228"/>
            <a:ext cx="3860800" cy="365125"/>
          </a:xfrm>
          <a:prstGeom prst="rect">
            <a:avLst/>
          </a:prstGeom>
        </p:spPr>
        <p:txBody>
          <a:bodyPr vert="horz" lIns="0" tIns="60949" rIns="0" bIns="60949" rtlCol="0" anchor="ctr"/>
          <a:lstStyle>
            <a:lvl1pPr algn="l"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xmlns="" id="{72DFC78A-4F9B-DD9F-1C21-53C006D188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1" y="6232228"/>
            <a:ext cx="2844800" cy="365125"/>
          </a:xfrm>
          <a:prstGeom prst="rect">
            <a:avLst/>
          </a:prstGeom>
        </p:spPr>
        <p:txBody>
          <a:bodyPr vert="horz" lIns="0" tIns="60949" rIns="0" bIns="60949" rtlCol="0" anchor="ctr"/>
          <a:lstStyle>
            <a:lvl1pPr algn="r">
              <a:defRPr sz="2900" b="1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fld id="{96E69268-9C8B-4EBF-A9EE-DC5DC2D48DC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E2C56F68-BA10-E902-F88F-BCDC77698D9B}"/>
              </a:ext>
            </a:extLst>
          </p:cNvPr>
          <p:cNvCxnSpPr/>
          <p:nvPr userDrawn="1"/>
        </p:nvCxnSpPr>
        <p:spPr>
          <a:xfrm>
            <a:off x="2713440" y="6246145"/>
            <a:ext cx="0" cy="34256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Placeholder 1">
            <a:extLst>
              <a:ext uri="{FF2B5EF4-FFF2-40B4-BE49-F238E27FC236}">
                <a16:creationId xmlns:a16="http://schemas.microsoft.com/office/drawing/2014/main" xmlns="" id="{3ECE00AC-8F9B-10D7-AB45-9F8AF5A8E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04665"/>
            <a:ext cx="10972801" cy="711081"/>
          </a:xfrm>
          <a:prstGeom prst="rect">
            <a:avLst/>
          </a:prstGeom>
        </p:spPr>
        <p:txBody>
          <a:bodyPr vert="horz" lIns="0" tIns="60949" rIns="0" bIns="60949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xmlns="" id="{137E928D-1522-E37A-2D15-0F6C1C20ADB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770" y="1484785"/>
            <a:ext cx="2160803" cy="4248471"/>
          </a:xfrm>
          <a:custGeom>
            <a:avLst/>
            <a:gdLst>
              <a:gd name="connsiteX0" fmla="*/ 0 w 2160240"/>
              <a:gd name="connsiteY0" fmla="*/ 0 h 2160240"/>
              <a:gd name="connsiteX1" fmla="*/ 2160240 w 2160240"/>
              <a:gd name="connsiteY1" fmla="*/ 0 h 2160240"/>
              <a:gd name="connsiteX2" fmla="*/ 2160240 w 2160240"/>
              <a:gd name="connsiteY2" fmla="*/ 2160240 h 2160240"/>
              <a:gd name="connsiteX3" fmla="*/ 0 w 2160240"/>
              <a:gd name="connsiteY3" fmla="*/ 2160240 h 216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240" h="2160240">
                <a:moveTo>
                  <a:pt x="0" y="0"/>
                </a:moveTo>
                <a:lnTo>
                  <a:pt x="2160240" y="0"/>
                </a:lnTo>
                <a:lnTo>
                  <a:pt x="2160240" y="2160240"/>
                </a:lnTo>
                <a:lnTo>
                  <a:pt x="0" y="2160240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2400"/>
            </a:lvl1pPr>
          </a:lstStyle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351549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Background pattern&#10;&#10;Description automatically generated">
            <a:extLst>
              <a:ext uri="{FF2B5EF4-FFF2-40B4-BE49-F238E27FC236}">
                <a16:creationId xmlns:a16="http://schemas.microsoft.com/office/drawing/2014/main" xmlns="" id="{B264E85F-8777-8801-6F10-D4683C8061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2667000" y="1038451"/>
            <a:ext cx="6858001" cy="4781084"/>
          </a:xfrm>
          <a:prstGeom prst="rect">
            <a:avLst/>
          </a:prstGeom>
        </p:spPr>
      </p:pic>
      <p:sp>
        <p:nvSpPr>
          <p:cNvPr id="8" name="Footer Placeholder 4">
            <a:extLst>
              <a:ext uri="{FF2B5EF4-FFF2-40B4-BE49-F238E27FC236}">
                <a16:creationId xmlns:a16="http://schemas.microsoft.com/office/drawing/2014/main" xmlns="" id="{6A066C9A-FF7D-7121-9F68-B297B909AF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61214" y="6232228"/>
            <a:ext cx="3860800" cy="365125"/>
          </a:xfrm>
          <a:prstGeom prst="rect">
            <a:avLst/>
          </a:prstGeom>
        </p:spPr>
        <p:txBody>
          <a:bodyPr vert="horz" lIns="0" tIns="60949" rIns="0" bIns="60949" rtlCol="0" anchor="ctr"/>
          <a:lstStyle>
            <a:lvl1pPr algn="l"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xmlns="" id="{72DFC78A-4F9B-DD9F-1C21-53C006D188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1" y="6232228"/>
            <a:ext cx="2844800" cy="365125"/>
          </a:xfrm>
          <a:prstGeom prst="rect">
            <a:avLst/>
          </a:prstGeom>
        </p:spPr>
        <p:txBody>
          <a:bodyPr vert="horz" lIns="0" tIns="60949" rIns="0" bIns="60949" rtlCol="0" anchor="ctr"/>
          <a:lstStyle>
            <a:lvl1pPr algn="r">
              <a:defRPr sz="2900" b="1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fld id="{96E69268-9C8B-4EBF-A9EE-DC5DC2D48DC3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E2C56F68-BA10-E902-F88F-BCDC77698D9B}"/>
              </a:ext>
            </a:extLst>
          </p:cNvPr>
          <p:cNvCxnSpPr/>
          <p:nvPr userDrawn="1"/>
        </p:nvCxnSpPr>
        <p:spPr>
          <a:xfrm>
            <a:off x="2713440" y="6246145"/>
            <a:ext cx="0" cy="34256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">
            <a:extLst>
              <a:ext uri="{FF2B5EF4-FFF2-40B4-BE49-F238E27FC236}">
                <a16:creationId xmlns:a16="http://schemas.microsoft.com/office/drawing/2014/main" xmlns="" id="{70913F94-4B32-430A-1775-D9C8CCB6327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26153" y="1628800"/>
            <a:ext cx="4537686" cy="1584176"/>
          </a:xfrm>
          <a:prstGeom prst="rect">
            <a:avLst/>
          </a:prstGeom>
        </p:spPr>
        <p:txBody>
          <a:bodyPr tIns="0" bIns="0" anchor="ctr">
            <a:noAutofit/>
          </a:bodyPr>
          <a:lstStyle>
            <a:lvl1pPr algn="r">
              <a:defRPr lang="en-US" sz="6600" b="1" kern="1200" smtClean="0">
                <a:solidFill>
                  <a:schemeClr val="tx2"/>
                </a:solidFill>
                <a:latin typeface="Arial Black" panose="020B0A04020102020204" pitchFamily="34" charset="0"/>
                <a:ea typeface="Segoe UI Black" panose="020B0A02040204020203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xmlns="" id="{1A30156B-7920-3889-BD23-929DD2CFB2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6277" y="3997056"/>
            <a:ext cx="4538012" cy="129614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lang="en-US" sz="1600" kern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6094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8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3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8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2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7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490145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A8DBE52A-2985-A716-A166-5E1D82C34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6E779CA-1D4D-42EB-D520-EA46399CF7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F7EE48F-3830-7F58-C03D-88781D4EEF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ABD14E-275A-4465-B358-A6DE62684816}" type="datetimeFigureOut">
              <a:rPr lang="el-GR" smtClean="0"/>
              <a:t>2/4/2023</a:t>
            </a:fld>
            <a:endParaRPr lang="el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BB2C450-9C44-CF61-EFE2-34D4F33729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076991F-8917-CB6E-291D-A9817A60E9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075A13-8445-400F-8B66-94C5735466D9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20324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74" r:id="rId14"/>
    <p:sldLayoutId id="2147483675" r:id="rId15"/>
    <p:sldLayoutId id="2147483676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404665"/>
            <a:ext cx="10972801" cy="711081"/>
          </a:xfrm>
          <a:prstGeom prst="rect">
            <a:avLst/>
          </a:prstGeom>
        </p:spPr>
        <p:txBody>
          <a:bodyPr vert="horz" lIns="0" tIns="60949" rIns="0" bIns="60949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45342"/>
            <a:ext cx="10972801" cy="4287914"/>
          </a:xfrm>
          <a:prstGeom prst="rect">
            <a:avLst/>
          </a:prstGeom>
        </p:spPr>
        <p:txBody>
          <a:bodyPr vert="horz" lIns="0" tIns="60949" rIns="0" bIns="60949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1" y="6160220"/>
            <a:ext cx="3860800" cy="365125"/>
          </a:xfrm>
          <a:prstGeom prst="rect">
            <a:avLst/>
          </a:prstGeom>
        </p:spPr>
        <p:txBody>
          <a:bodyPr vert="horz" lIns="0" tIns="60949" rIns="0" bIns="60949" rtlCol="0" anchor="ctr"/>
          <a:lstStyle>
            <a:lvl1pPr algn="l">
              <a:defRPr sz="16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1" y="6160220"/>
            <a:ext cx="2844800" cy="365125"/>
          </a:xfrm>
          <a:prstGeom prst="rect">
            <a:avLst/>
          </a:prstGeom>
        </p:spPr>
        <p:txBody>
          <a:bodyPr vert="horz" lIns="0" tIns="60949" rIns="0" bIns="60949" rtlCol="0" anchor="ctr"/>
          <a:lstStyle>
            <a:lvl1pPr algn="r">
              <a:defRPr sz="2900" b="1">
                <a:solidFill>
                  <a:schemeClr val="tx2"/>
                </a:solidFill>
                <a:latin typeface="Arial Black" panose="020B0A04020102020204" pitchFamily="34" charset="0"/>
              </a:defRPr>
            </a:lvl1pPr>
          </a:lstStyle>
          <a:p>
            <a:fld id="{96E69268-9C8B-4EBF-A9EE-DC5DC2D48DC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74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l" defTabSz="1218987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Arial Black" panose="020B0A04020102020204" pitchFamily="34" charset="0"/>
          <a:ea typeface="+mj-ea"/>
          <a:cs typeface="+mj-cs"/>
        </a:defRPr>
      </a:lvl1pPr>
    </p:titleStyle>
    <p:bodyStyle>
      <a:lvl1pPr marL="457120" indent="-457120" algn="l" defTabSz="1218987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j-lt"/>
          <a:ea typeface="+mn-ea"/>
          <a:cs typeface="+mn-cs"/>
        </a:defRPr>
      </a:lvl1pPr>
      <a:lvl2pPr marL="990427" indent="-380933" algn="l" defTabSz="1218987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j-lt"/>
          <a:ea typeface="+mn-ea"/>
          <a:cs typeface="+mn-cs"/>
        </a:defRPr>
      </a:lvl2pPr>
      <a:lvl3pPr marL="152373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3pPr>
      <a:lvl4pPr marL="2133227" indent="-304747" algn="l" defTabSz="1218987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j-lt"/>
          <a:ea typeface="+mn-ea"/>
          <a:cs typeface="+mn-cs"/>
        </a:defRPr>
      </a:lvl4pPr>
      <a:lvl5pPr marL="2742720" indent="-304747" algn="l" defTabSz="1218987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j-lt"/>
          <a:ea typeface="+mn-ea"/>
          <a:cs typeface="+mn-cs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0.emf"/><Relationship Id="rId5" Type="http://schemas.openxmlformats.org/officeDocument/2006/relationships/image" Target="../media/image39.emf"/><Relationship Id="rId4" Type="http://schemas.openxmlformats.org/officeDocument/2006/relationships/image" Target="../media/image38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0.gif"/><Relationship Id="rId4" Type="http://schemas.openxmlformats.org/officeDocument/2006/relationships/image" Target="../media/image49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4" Type="http://schemas.openxmlformats.org/officeDocument/2006/relationships/image" Target="../media/image5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6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7" Type="http://schemas.openxmlformats.org/officeDocument/2006/relationships/image" Target="../media/image66.emf"/><Relationship Id="rId2" Type="http://schemas.openxmlformats.org/officeDocument/2006/relationships/image" Target="../media/image61.gif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65.emf"/><Relationship Id="rId5" Type="http://schemas.openxmlformats.org/officeDocument/2006/relationships/image" Target="../media/image64.emf"/><Relationship Id="rId4" Type="http://schemas.openxmlformats.org/officeDocument/2006/relationships/image" Target="../media/image63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gif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6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gif"/><Relationship Id="rId2" Type="http://schemas.openxmlformats.org/officeDocument/2006/relationships/image" Target="../media/image70.gif"/><Relationship Id="rId1" Type="http://schemas.openxmlformats.org/officeDocument/2006/relationships/slideLayout" Target="../slideLayouts/slideLayout2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gif"/><Relationship Id="rId2" Type="http://schemas.openxmlformats.org/officeDocument/2006/relationships/image" Target="../media/image67.gif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emf"/><Relationship Id="rId2" Type="http://schemas.openxmlformats.org/officeDocument/2006/relationships/image" Target="../media/image75.emf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77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1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gif"/><Relationship Id="rId2" Type="http://schemas.openxmlformats.org/officeDocument/2006/relationships/image" Target="../media/image88.emf"/><Relationship Id="rId1" Type="http://schemas.openxmlformats.org/officeDocument/2006/relationships/slideLayout" Target="../slideLayouts/slideLayout2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93.gif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9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07.emf"/><Relationship Id="rId4" Type="http://schemas.openxmlformats.org/officeDocument/2006/relationships/image" Target="../media/image106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11.sv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emf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emf"/><Relationship Id="rId7" Type="http://schemas.openxmlformats.org/officeDocument/2006/relationships/image" Target="../media/image118.png"/><Relationship Id="rId2" Type="http://schemas.openxmlformats.org/officeDocument/2006/relationships/image" Target="../media/image114.emf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17.emf"/><Relationship Id="rId5" Type="http://schemas.openxmlformats.org/officeDocument/2006/relationships/image" Target="../media/image116.png"/><Relationship Id="rId4" Type="http://schemas.openxmlformats.org/officeDocument/2006/relationships/image" Target="../media/image67.gif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21.jp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23.e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2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127.jp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130.emf"/><Relationship Id="rId4" Type="http://schemas.openxmlformats.org/officeDocument/2006/relationships/image" Target="../media/image12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jpg"/><Relationship Id="rId1" Type="http://schemas.openxmlformats.org/officeDocument/2006/relationships/slideLayout" Target="../slideLayouts/slideLayout2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emf"/><Relationship Id="rId2" Type="http://schemas.openxmlformats.org/officeDocument/2006/relationships/image" Target="../media/image134.emf"/><Relationship Id="rId1" Type="http://schemas.openxmlformats.org/officeDocument/2006/relationships/slideLayout" Target="../slideLayouts/slideLayout2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image" Target="../media/image136.jp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139.emf"/><Relationship Id="rId4" Type="http://schemas.openxmlformats.org/officeDocument/2006/relationships/image" Target="../media/image13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emf"/><Relationship Id="rId2" Type="http://schemas.openxmlformats.org/officeDocument/2006/relationships/image" Target="../media/image140.emf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880.png"/><Relationship Id="rId5" Type="http://schemas.openxmlformats.org/officeDocument/2006/relationships/customXml" Target="../ink/ink1.xml"/><Relationship Id="rId4" Type="http://schemas.openxmlformats.org/officeDocument/2006/relationships/image" Target="../media/image142.e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emf"/><Relationship Id="rId7" Type="http://schemas.openxmlformats.org/officeDocument/2006/relationships/image" Target="../media/image880.png"/><Relationship Id="rId2" Type="http://schemas.openxmlformats.org/officeDocument/2006/relationships/image" Target="../media/image143.emf"/><Relationship Id="rId1" Type="http://schemas.openxmlformats.org/officeDocument/2006/relationships/slideLayout" Target="../slideLayouts/slideLayout26.xml"/><Relationship Id="rId6" Type="http://schemas.openxmlformats.org/officeDocument/2006/relationships/customXml" Target="../ink/ink2.xml"/><Relationship Id="rId5" Type="http://schemas.openxmlformats.org/officeDocument/2006/relationships/image" Target="../media/image142.emf"/><Relationship Id="rId4" Type="http://schemas.openxmlformats.org/officeDocument/2006/relationships/image" Target="../media/image141.em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emf"/><Relationship Id="rId2" Type="http://schemas.openxmlformats.org/officeDocument/2006/relationships/image" Target="../media/image145.emf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147.em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emf"/><Relationship Id="rId2" Type="http://schemas.openxmlformats.org/officeDocument/2006/relationships/image" Target="../media/image145.emf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48.emf"/><Relationship Id="rId4" Type="http://schemas.openxmlformats.org/officeDocument/2006/relationships/image" Target="../media/image147.emf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emf"/><Relationship Id="rId2" Type="http://schemas.openxmlformats.org/officeDocument/2006/relationships/image" Target="../media/image145.emf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49.emf"/><Relationship Id="rId5" Type="http://schemas.openxmlformats.org/officeDocument/2006/relationships/image" Target="../media/image148.emf"/><Relationship Id="rId4" Type="http://schemas.openxmlformats.org/officeDocument/2006/relationships/image" Target="../media/image147.emf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image" Target="../media/image150.gif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54.png"/><Relationship Id="rId5" Type="http://schemas.openxmlformats.org/officeDocument/2006/relationships/image" Target="../media/image153.png"/><Relationship Id="rId4" Type="http://schemas.openxmlformats.org/officeDocument/2006/relationships/image" Target="../media/image152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56.emf"/><Relationship Id="rId4" Type="http://schemas.openxmlformats.org/officeDocument/2006/relationships/image" Target="../media/image111.sv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svg"/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xmlns="" id="{6779F329-C012-D497-7997-2B6DB8E5189F}"/>
              </a:ext>
            </a:extLst>
          </p:cNvPr>
          <p:cNvSpPr/>
          <p:nvPr/>
        </p:nvSpPr>
        <p:spPr>
          <a:xfrm>
            <a:off x="323144" y="1987421"/>
            <a:ext cx="1354667" cy="135466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xmlns="" id="{C697145C-648A-518F-A64E-EFC6FF0D71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538877" y="9946"/>
            <a:ext cx="10657184" cy="3000877"/>
          </a:xfrm>
        </p:spPr>
        <p:txBody>
          <a:bodyPr/>
          <a:lstStyle/>
          <a:p>
            <a:pPr algn="ctr"/>
            <a:r>
              <a:rPr lang="el-GR" sz="4400" dirty="0">
                <a:latin typeface="+mn-lt"/>
              </a:rPr>
              <a:t>«</a:t>
            </a:r>
            <a:r>
              <a:rPr lang="en-US" sz="4400" dirty="0">
                <a:latin typeface="+mn-lt"/>
              </a:rPr>
              <a:t>A</a:t>
            </a:r>
            <a:r>
              <a:rPr lang="el-GR" sz="4400" dirty="0">
                <a:latin typeface="+mn-lt"/>
              </a:rPr>
              <a:t>ΝΑΙΣΘΗΣΙΑ ΓΙΑ ΚΤ»</a:t>
            </a:r>
            <a:endParaRPr lang="en-IN" sz="4400" dirty="0">
              <a:solidFill>
                <a:schemeClr val="accent5"/>
              </a:solidFill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FF1545D2-5AF5-D20C-21BB-F11379A7D0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808" y="-12739"/>
            <a:ext cx="2667000" cy="15525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19C594F-B74B-9B1F-3D82-C0E9CF63D483}"/>
              </a:ext>
            </a:extLst>
          </p:cNvPr>
          <p:cNvSpPr txBox="1"/>
          <p:nvPr/>
        </p:nvSpPr>
        <p:spPr>
          <a:xfrm>
            <a:off x="2652192" y="501939"/>
            <a:ext cx="86759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800" b="1" dirty="0"/>
              <a:t>ΠΜΣ ΕΜΒΡΥΟΜΗΤΡΙΚΗ ΙΑΤΡΙΚΗ</a:t>
            </a:r>
          </a:p>
        </p:txBody>
      </p:sp>
      <p:sp>
        <p:nvSpPr>
          <p:cNvPr id="10" name="2 - Υπότιτλος">
            <a:extLst>
              <a:ext uri="{FF2B5EF4-FFF2-40B4-BE49-F238E27FC236}">
                <a16:creationId xmlns:a16="http://schemas.microsoft.com/office/drawing/2014/main" xmlns="" id="{0FBB0D5F-AEB2-E52D-76E8-4E2C3C50BBA5}"/>
              </a:ext>
            </a:extLst>
          </p:cNvPr>
          <p:cNvSpPr txBox="1">
            <a:spLocks/>
          </p:cNvSpPr>
          <p:nvPr/>
        </p:nvSpPr>
        <p:spPr>
          <a:xfrm>
            <a:off x="1677811" y="4481810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smtClean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marL="609468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218936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828404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437872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04734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656808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4266275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875744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l-GR" sz="30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Γεωργία Μίχα </a:t>
            </a:r>
            <a:r>
              <a:rPr lang="el-GR" sz="22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MD, MSc, PhD</a:t>
            </a:r>
          </a:p>
          <a:p>
            <a:pPr>
              <a:defRPr/>
            </a:pPr>
            <a:r>
              <a:rPr lang="el-GR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Αναισθησιολόγος Επιμελήτρια Α’ ΓΝΑ « Έλενα Βενιζέλου»</a:t>
            </a:r>
          </a:p>
          <a:p>
            <a:pPr>
              <a:defRPr/>
            </a:pPr>
            <a:r>
              <a:rPr lang="el-GR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Calibri" panose="020F0502020204030204" pitchFamily="34" charset="0"/>
              </a:rPr>
              <a:t>Εκλ. Επίκουρη Καθηγήτρια Αναισθησιολογίας, Κλινική Αναισθησιολογίας και Μετεγχειρητικής Εντατικής Θεραπείας, Τμήμα Ιατρικής, Πανεπιστήμιο Ιωαννίνων</a:t>
            </a:r>
            <a:endParaRPr lang="el-GR" sz="2200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1DFF3BF9-353B-3953-9440-81439182C2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0229" y="3892127"/>
            <a:ext cx="3992093" cy="3065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03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xmlns="" id="{F51F5CC5-F828-2C8E-64D6-CE88AAFA0081}"/>
              </a:ext>
            </a:extLst>
          </p:cNvPr>
          <p:cNvGrpSpPr/>
          <p:nvPr/>
        </p:nvGrpSpPr>
        <p:grpSpPr>
          <a:xfrm>
            <a:off x="2543780" y="191701"/>
            <a:ext cx="6818690" cy="1618049"/>
            <a:chOff x="-37298" y="125026"/>
            <a:chExt cx="6027313" cy="1522625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xmlns="" id="{F8CE03DA-6B7E-D873-A404-2701D866E090}"/>
                </a:ext>
              </a:extLst>
            </p:cNvPr>
            <p:cNvGrpSpPr/>
            <p:nvPr/>
          </p:nvGrpSpPr>
          <p:grpSpPr>
            <a:xfrm>
              <a:off x="-37298" y="125026"/>
              <a:ext cx="6027313" cy="1522625"/>
              <a:chOff x="-37298" y="-39058"/>
              <a:chExt cx="6027313" cy="1522625"/>
            </a:xfrm>
          </p:grpSpPr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xmlns="" id="{27D65188-EA4D-27EF-7AF1-0F7BF3EC2A4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-37298" y="264367"/>
                <a:ext cx="6027313" cy="1219200"/>
              </a:xfrm>
              <a:prstGeom prst="rect">
                <a:avLst/>
              </a:prstGeom>
            </p:spPr>
          </p:pic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xmlns="" id="{6D6785E8-0C2B-6880-57FC-267A6F346F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37298" y="-39058"/>
                <a:ext cx="3096101" cy="390283"/>
              </a:xfrm>
              <a:prstGeom prst="rect">
                <a:avLst/>
              </a:prstGeom>
            </p:spPr>
          </p:pic>
        </p:grp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xmlns="" id="{853C66D1-9132-80EA-D7F4-D0FE9EF44BA4}"/>
                </a:ext>
              </a:extLst>
            </p:cNvPr>
            <p:cNvSpPr/>
            <p:nvPr/>
          </p:nvSpPr>
          <p:spPr>
            <a:xfrm>
              <a:off x="3058803" y="125026"/>
              <a:ext cx="2931212" cy="3902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</p:grp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xmlns="" id="{C7BBF003-63FE-20FE-B55B-B4F991F8EE47}"/>
              </a:ext>
            </a:extLst>
          </p:cNvPr>
          <p:cNvSpPr/>
          <p:nvPr/>
        </p:nvSpPr>
        <p:spPr>
          <a:xfrm>
            <a:off x="331394" y="2327719"/>
            <a:ext cx="11430000" cy="4125874"/>
          </a:xfrm>
          <a:prstGeom prst="roundRect">
            <a:avLst>
              <a:gd name="adj" fmla="val 13778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l-GR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Είδος της αναισθησίας για ΚΤ καθορίζεται από τους αναισθησιολογικούς /μαιευτικούς παράγοντες κινδύνου για τη μητέρα και το έμβρυο, την επιθυμία της επιτόκου και την κρίση του αναισθησιολόγου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l-GR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Η εξατομίκευση αποτελεί το χρυσό κανόνα διαχείρισης των περιστατικών αυτών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l-GR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Προτείνονται: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l-GR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Γενική αναισθησία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l-GR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Περιοχική αναισθησία: 1)Υπαραχνοειδής αναισθησία</a:t>
            </a:r>
          </a:p>
          <a:p>
            <a:pPr algn="just"/>
            <a:r>
              <a:rPr lang="el-GR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                                      2) Επισκληρίδιος αναισθησία</a:t>
            </a:r>
          </a:p>
          <a:p>
            <a:pPr algn="just"/>
            <a:r>
              <a:rPr lang="el-GR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                                      3) Συνδυασμένη Υπαραχνοειδής/Επισκληρίδιος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l-GR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Περιοχικές τεχνικές αναλγησίας</a:t>
            </a:r>
          </a:p>
        </p:txBody>
      </p:sp>
    </p:spTree>
    <p:extLst>
      <p:ext uri="{BB962C8B-B14F-4D97-AF65-F5344CB8AC3E}">
        <p14:creationId xmlns:p14="http://schemas.microsoft.com/office/powerpoint/2010/main" val="42622100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65E8614-7C43-5186-2E72-F1F2952B221F}"/>
              </a:ext>
            </a:extLst>
          </p:cNvPr>
          <p:cNvSpPr txBox="1"/>
          <p:nvPr/>
        </p:nvSpPr>
        <p:spPr>
          <a:xfrm>
            <a:off x="842296" y="-82072"/>
            <a:ext cx="92575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600" u="sng" dirty="0"/>
              <a:t>Προετοιμασία για ΚΤ:</a:t>
            </a:r>
            <a:r>
              <a:rPr lang="el-GR" sz="3600" dirty="0"/>
              <a:t> Προαναισθητική εκτίμηση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xmlns="" id="{55559BCB-70EF-81EE-CFEA-4E29C1974D87}"/>
              </a:ext>
            </a:extLst>
          </p:cNvPr>
          <p:cNvSpPr/>
          <p:nvPr/>
        </p:nvSpPr>
        <p:spPr>
          <a:xfrm>
            <a:off x="0" y="776071"/>
            <a:ext cx="12011025" cy="5924549"/>
          </a:xfrm>
          <a:prstGeom prst="roundRect">
            <a:avLst>
              <a:gd name="adj" fmla="val 13778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l-G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Ιστορικό: 1) προϋπάρχουσας νόσου, αλλεργιών, λήψης φαρμάκων, μαιευτικό  ιστορικό,  κατάχρηση </a:t>
            </a:r>
          </a:p>
          <a:p>
            <a:pPr algn="just"/>
            <a:r>
              <a:rPr lang="el-G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                 αλκοόλ /ουσιών</a:t>
            </a:r>
          </a:p>
          <a:p>
            <a:pPr algn="just"/>
            <a:r>
              <a:rPr lang="el-G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             2) πρόσφατη λήψη τροφής (6-8 ώρες στερεά, 2 ώρες για υγρά-↑κίνδυνο αναγωγής &amp;</a:t>
            </a:r>
          </a:p>
          <a:p>
            <a:pPr algn="just"/>
            <a:r>
              <a:rPr lang="el-G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                 εισρόφησης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)</a:t>
            </a:r>
            <a:endParaRPr lang="el-GR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just"/>
            <a:r>
              <a:rPr lang="el-G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             3) νευρολογικά ελλείμματα/νόσος</a:t>
            </a:r>
          </a:p>
          <a:p>
            <a:pPr algn="just"/>
            <a:r>
              <a:rPr lang="el-G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             4) διαταραχών πηκτικότητας αίματος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l-G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Κλινική εξέταση:1) ζωτικά σημεία: ΑΠ, σφύξεις, 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SpO</a:t>
            </a:r>
            <a:r>
              <a:rPr lang="en-US" sz="2000" baseline="-25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l-G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αναπνευστική συχνότητα, θερμοκρασία</a:t>
            </a:r>
          </a:p>
          <a:p>
            <a:pPr algn="just"/>
            <a:r>
              <a:rPr lang="el-G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                          2)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l-G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ακρόαση πνευμόνων, εκτίμηση του αεραγωγού (συχνά δύσκολος 1:300)</a:t>
            </a:r>
          </a:p>
          <a:p>
            <a:pPr algn="just"/>
            <a:r>
              <a:rPr lang="el-G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                          3) ακρόαση βαλβίδων, φυσική δραστηριότητα (μυοκαρδιοπάθεια της κύησης)</a:t>
            </a:r>
          </a:p>
          <a:p>
            <a:pPr algn="just"/>
            <a:r>
              <a:rPr lang="el-G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                          4) γενικευμένο οίδημα</a:t>
            </a:r>
          </a:p>
          <a:p>
            <a:pPr algn="just"/>
            <a:r>
              <a:rPr lang="el-G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                          5) εξέταση ΣΣ (ψηλάφηση οδηγών σημείων/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us</a:t>
            </a:r>
            <a:r>
              <a:rPr lang="el-G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για εντοπισμό)</a:t>
            </a:r>
          </a:p>
          <a:p>
            <a:pPr algn="just"/>
            <a:r>
              <a:rPr lang="el-G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                          6) καρδιοτοκογράφος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l-G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Εργαστηριακός έλεγχος: 1)Εκτίμηση απεικονιστικών εξετάσεων (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MRI </a:t>
            </a:r>
            <a:r>
              <a:rPr lang="el-G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ΣΣ)</a:t>
            </a:r>
          </a:p>
          <a:p>
            <a:pPr algn="just"/>
            <a:r>
              <a:rPr lang="el-G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                                         2)Ανάλογα με την κλινική κατάσταση &amp; πρωτόκολλα νοσοκομείου (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PLT,</a:t>
            </a:r>
            <a:r>
              <a:rPr lang="el-G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χρόνοι </a:t>
            </a:r>
          </a:p>
          <a:p>
            <a:pPr algn="just"/>
            <a:r>
              <a:rPr lang="el-G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                                                     πήξης,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l-G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Ομάδα αίματος &amp; διασταύρωση)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l-G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Εκτιμήσεις από ειδικούς (ΚΔ, ΕΝΔ) εξατομικευμένη, ανάλογα με κλινική κατάσταση, συνυπάρχουσες νόσους &amp; μαιευτικό κίνδυνο για μητέρα/νεογνό</a:t>
            </a:r>
            <a:endParaRPr lang="el-GR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BF74A8D-DFF9-815E-C64C-56CEDB90985C}"/>
              </a:ext>
            </a:extLst>
          </p:cNvPr>
          <p:cNvSpPr txBox="1"/>
          <p:nvPr/>
        </p:nvSpPr>
        <p:spPr>
          <a:xfrm>
            <a:off x="3502680" y="483683"/>
            <a:ext cx="5429250" cy="584775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ctr"/>
            <a:r>
              <a:rPr lang="el-GR" sz="3200" dirty="0">
                <a:solidFill>
                  <a:schemeClr val="bg1"/>
                </a:solidFill>
                <a:effectLst/>
              </a:rPr>
              <a:t>Ιστορικό &amp; κλινική εξέταση</a:t>
            </a: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3100126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6" descr="Bloodline Blood Drip GIF - Bloodline Blood BloodDrip - Discover &amp; Share GIFs">
            <a:extLst>
              <a:ext uri="{FF2B5EF4-FFF2-40B4-BE49-F238E27FC236}">
                <a16:creationId xmlns:a16="http://schemas.microsoft.com/office/drawing/2014/main" xmlns="" id="{C2F28965-DAF7-03CE-3AA9-10463DFB740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246" y="446809"/>
            <a:ext cx="6011945" cy="6411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xmlns="" id="{EBFB8451-1147-E059-C3C3-41FFB547857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63" b="9063"/>
          <a:stretch>
            <a:fillRect/>
          </a:stretch>
        </p:blipFill>
        <p:spPr>
          <a:xfrm>
            <a:off x="0" y="2378753"/>
            <a:ext cx="5044911" cy="2478295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DC6E012-F377-4FDA-D851-D195AA0C4F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6453" y="1247775"/>
            <a:ext cx="7039822" cy="549893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9C66793-DFF2-AA2D-5CDA-7480EEE696C2}"/>
              </a:ext>
            </a:extLst>
          </p:cNvPr>
          <p:cNvSpPr txBox="1"/>
          <p:nvPr/>
        </p:nvSpPr>
        <p:spPr>
          <a:xfrm>
            <a:off x="823635" y="-166047"/>
            <a:ext cx="1128264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4400" u="sng" dirty="0"/>
              <a:t>Προετοιμασία για ΚΤ:</a:t>
            </a:r>
            <a:r>
              <a:rPr lang="el-GR" sz="4400" dirty="0"/>
              <a:t> Προαναισθητική εκτίμηση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40A64E32-6515-9023-B7E0-A3DE34602C6C}"/>
              </a:ext>
            </a:extLst>
          </p:cNvPr>
          <p:cNvSpPr txBox="1"/>
          <p:nvPr/>
        </p:nvSpPr>
        <p:spPr>
          <a:xfrm>
            <a:off x="5580391" y="701100"/>
            <a:ext cx="6011945" cy="584775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ctr"/>
            <a:r>
              <a:rPr lang="el-GR" sz="3200" dirty="0">
                <a:solidFill>
                  <a:schemeClr val="bg1"/>
                </a:solidFill>
              </a:rPr>
              <a:t>Κίνδυνος μαιευτικής αιμορραγίας</a:t>
            </a:r>
            <a:endParaRPr lang="el-GR" sz="2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C8CBDF22-E03E-400A-FA3B-E0162D72E90D}"/>
              </a:ext>
            </a:extLst>
          </p:cNvPr>
          <p:cNvSpPr txBox="1"/>
          <p:nvPr/>
        </p:nvSpPr>
        <p:spPr>
          <a:xfrm>
            <a:off x="548348" y="5216235"/>
            <a:ext cx="498072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dirty="0"/>
              <a:t>Άμεση ενεργοποίηση πρωτόκολλου διαχείρισης μαιευτικής αιμορραγίας</a:t>
            </a:r>
          </a:p>
        </p:txBody>
      </p:sp>
    </p:spTree>
    <p:extLst>
      <p:ext uri="{BB962C8B-B14F-4D97-AF65-F5344CB8AC3E}">
        <p14:creationId xmlns:p14="http://schemas.microsoft.com/office/powerpoint/2010/main" val="24037739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D2FFA0D-1348-A600-BF12-AB72A28AED3E}"/>
              </a:ext>
            </a:extLst>
          </p:cNvPr>
          <p:cNvSpPr txBox="1"/>
          <p:nvPr/>
        </p:nvSpPr>
        <p:spPr>
          <a:xfrm>
            <a:off x="939381" y="245235"/>
            <a:ext cx="1081937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4400" u="sng" dirty="0"/>
              <a:t>Προετοιμασία για ΚΤ:</a:t>
            </a:r>
            <a:r>
              <a:rPr lang="el-GR" sz="4400" dirty="0"/>
              <a:t> Εξοπλισμός &amp; ασφάλεια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FAC0793A-627D-443A-7615-95A74086CF40}"/>
              </a:ext>
            </a:extLst>
          </p:cNvPr>
          <p:cNvSpPr txBox="1"/>
          <p:nvPr/>
        </p:nvSpPr>
        <p:spPr>
          <a:xfrm>
            <a:off x="896540" y="6488668"/>
            <a:ext cx="103989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Practice Guidelines for Obstetric Anesthesia: ASA &amp; SOAP. Anesthesiology. 2016 Feb;124(2):270-300</a:t>
            </a:r>
            <a:endParaRPr lang="el-GR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xmlns="" id="{0FA090BA-B1CF-DCB9-AF21-9DACC7467956}"/>
              </a:ext>
            </a:extLst>
          </p:cNvPr>
          <p:cNvSpPr/>
          <p:nvPr/>
        </p:nvSpPr>
        <p:spPr>
          <a:xfrm>
            <a:off x="97278" y="1927152"/>
            <a:ext cx="5686694" cy="3579159"/>
          </a:xfrm>
          <a:prstGeom prst="roundRect">
            <a:avLst>
              <a:gd name="adj" fmla="val 13778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l-GR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Επαρκές εξειδικευμένο προσωπικό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l-GR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Πρωτόκολλα διαχείρισης κλινικών καταστάσεων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l-GR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Δυνατότητα άμεσης αντιμετώπισης επιπλοκών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l-GR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Δυνατότητα μετεγχειρητικής παρακολούθησης ανάλογα με το επίπεδο φροντίδας που απαιτεί μητέρα/νεογνό</a:t>
            </a: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xmlns="" id="{F799558B-562E-3D82-029F-7068A044DC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8030" y="1951471"/>
            <a:ext cx="5907187" cy="437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7">
            <a:extLst>
              <a:ext uri="{FF2B5EF4-FFF2-40B4-BE49-F238E27FC236}">
                <a16:creationId xmlns:a16="http://schemas.microsoft.com/office/drawing/2014/main" xmlns="" id="{67FA5F93-A5D2-4C8D-772B-17D0E63775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8030" y="1225483"/>
            <a:ext cx="4127025" cy="7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 descr="✓ specialise free vector eps, cdr, ai, svg vector illustration graphic art">
            <a:extLst>
              <a:ext uri="{FF2B5EF4-FFF2-40B4-BE49-F238E27FC236}">
                <a16:creationId xmlns:a16="http://schemas.microsoft.com/office/drawing/2014/main" xmlns="" id="{D29D9AEB-2B5E-C698-19F9-3F2938E114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2808" y="1014676"/>
            <a:ext cx="1379192" cy="1241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70072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8B58F6D8-4ABF-8980-2E41-08B59FF0D3D4}"/>
              </a:ext>
            </a:extLst>
          </p:cNvPr>
          <p:cNvSpPr txBox="1"/>
          <p:nvPr/>
        </p:nvSpPr>
        <p:spPr>
          <a:xfrm>
            <a:off x="6096000" y="1108942"/>
            <a:ext cx="6027811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>
                <a:effectLst/>
              </a:rPr>
              <a:t>• </a:t>
            </a:r>
            <a:r>
              <a:rPr lang="en-US" sz="2400" dirty="0"/>
              <a:t>IV </a:t>
            </a:r>
            <a:r>
              <a:rPr lang="el-GR" sz="2400" dirty="0"/>
              <a:t>οδός </a:t>
            </a:r>
            <a:r>
              <a:rPr lang="el-GR" sz="2400" dirty="0">
                <a:effectLst/>
              </a:rPr>
              <a:t>(Χ2) – θερμαντικές συσκευές για Ι</a:t>
            </a:r>
            <a:r>
              <a:rPr lang="en-US" sz="2400" dirty="0">
                <a:effectLst/>
              </a:rPr>
              <a:t>V </a:t>
            </a:r>
            <a:r>
              <a:rPr lang="el-GR" sz="2400" dirty="0">
                <a:effectLst/>
              </a:rPr>
              <a:t>υγρά</a:t>
            </a:r>
            <a:r>
              <a:rPr lang="el-GR" sz="2400" dirty="0"/>
              <a:t/>
            </a:r>
            <a:br>
              <a:rPr lang="el-GR" sz="2400" dirty="0"/>
            </a:br>
            <a:r>
              <a:rPr lang="el-GR" sz="2400" dirty="0">
                <a:effectLst/>
              </a:rPr>
              <a:t>• </a:t>
            </a:r>
            <a:r>
              <a:rPr lang="en-US" sz="2400" dirty="0">
                <a:effectLst/>
              </a:rPr>
              <a:t>Monitoring (</a:t>
            </a:r>
            <a:r>
              <a:rPr lang="el-GR" sz="2400" dirty="0">
                <a:effectLst/>
              </a:rPr>
              <a:t>ΑΠ, ΚΡ, </a:t>
            </a:r>
            <a:r>
              <a:rPr lang="en-US" sz="2400" dirty="0">
                <a:effectLst/>
              </a:rPr>
              <a:t>SpO</a:t>
            </a:r>
            <a:r>
              <a:rPr lang="en-US" sz="2400" baseline="-25000" dirty="0">
                <a:effectLst/>
              </a:rPr>
              <a:t>2</a:t>
            </a:r>
            <a:r>
              <a:rPr lang="en-US" sz="2400" dirty="0">
                <a:effectLst/>
              </a:rPr>
              <a:t> – </a:t>
            </a:r>
            <a:r>
              <a:rPr lang="el-GR" sz="2400" dirty="0">
                <a:effectLst/>
              </a:rPr>
              <a:t>διαθέσιμο πλήρες </a:t>
            </a:r>
            <a:r>
              <a:rPr lang="en-US" sz="2400" dirty="0">
                <a:effectLst/>
              </a:rPr>
              <a:t>monitoring </a:t>
            </a:r>
            <a:r>
              <a:rPr lang="el-GR" sz="2400" dirty="0">
                <a:effectLst/>
              </a:rPr>
              <a:t>πχ ΕΤ</a:t>
            </a:r>
            <a:r>
              <a:rPr lang="en-US" sz="2400" dirty="0">
                <a:effectLst/>
              </a:rPr>
              <a:t>CO2 )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>
                <a:effectLst/>
              </a:rPr>
              <a:t>• </a:t>
            </a:r>
            <a:r>
              <a:rPr lang="el-GR" sz="2400" dirty="0">
                <a:effectLst/>
              </a:rPr>
              <a:t>Μηχάνημα αναισθησίας (Ο</a:t>
            </a:r>
            <a:r>
              <a:rPr lang="el-GR" sz="2400" baseline="-25000" dirty="0">
                <a:effectLst/>
              </a:rPr>
              <a:t>2</a:t>
            </a:r>
            <a:r>
              <a:rPr lang="el-GR" sz="2400" dirty="0">
                <a:effectLst/>
              </a:rPr>
              <a:t>, </a:t>
            </a:r>
            <a:r>
              <a:rPr lang="en-US" sz="2400" dirty="0" err="1">
                <a:effectLst/>
              </a:rPr>
              <a:t>ambu</a:t>
            </a:r>
            <a:r>
              <a:rPr lang="en-US" sz="2400" dirty="0">
                <a:effectLst/>
              </a:rPr>
              <a:t>)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>
                <a:effectLst/>
              </a:rPr>
              <a:t>• </a:t>
            </a:r>
            <a:r>
              <a:rPr lang="el-GR" sz="2400" dirty="0">
                <a:effectLst/>
              </a:rPr>
              <a:t>Σετ ΕΤΔ/ </a:t>
            </a:r>
            <a:r>
              <a:rPr lang="en-US" sz="2400" dirty="0">
                <a:effectLst/>
              </a:rPr>
              <a:t>LMA </a:t>
            </a:r>
            <a:r>
              <a:rPr lang="el-GR" sz="2400" dirty="0">
                <a:effectLst/>
              </a:rPr>
              <a:t>και φάρμακα για ΓΑ - </a:t>
            </a:r>
            <a:r>
              <a:rPr lang="en-US" sz="2400" dirty="0">
                <a:effectLst/>
              </a:rPr>
              <a:t>RSI (</a:t>
            </a:r>
            <a:r>
              <a:rPr lang="el-GR" sz="2400" dirty="0">
                <a:effectLst/>
              </a:rPr>
              <a:t>θειοπεντάλη, σουκινυλοχολίνη)</a:t>
            </a:r>
            <a:r>
              <a:rPr lang="el-GR" sz="2400" dirty="0"/>
              <a:t/>
            </a:r>
            <a:br>
              <a:rPr lang="el-GR" sz="2400" dirty="0"/>
            </a:br>
            <a:r>
              <a:rPr lang="el-GR" sz="2400" dirty="0">
                <a:effectLst/>
              </a:rPr>
              <a:t>• Φάρμακα κατάλληλα για αντιμετώπιση:</a:t>
            </a:r>
            <a:r>
              <a:rPr lang="el-GR" sz="2400" dirty="0"/>
              <a:t/>
            </a:r>
            <a:br>
              <a:rPr lang="el-GR" sz="2400" dirty="0"/>
            </a:br>
            <a:r>
              <a:rPr lang="el-GR" sz="2400" dirty="0"/>
              <a:t>-</a:t>
            </a:r>
            <a:r>
              <a:rPr lang="el-GR" sz="2400" dirty="0">
                <a:effectLst/>
              </a:rPr>
              <a:t>υπότασης (εφεδρίνη, φαινυλεφρίνη)</a:t>
            </a:r>
            <a:r>
              <a:rPr lang="el-GR" sz="2400" dirty="0"/>
              <a:t/>
            </a:r>
            <a:br>
              <a:rPr lang="el-GR" sz="2400" dirty="0"/>
            </a:br>
            <a:r>
              <a:rPr lang="el-GR" sz="2400" dirty="0"/>
              <a:t>-</a:t>
            </a:r>
            <a:r>
              <a:rPr lang="el-GR" sz="2400" dirty="0">
                <a:effectLst/>
              </a:rPr>
              <a:t>βραδυκαρδίας, παρασυμπαθητικοτονίας (ατροπίνη)</a:t>
            </a:r>
            <a:r>
              <a:rPr lang="el-GR" sz="2400" dirty="0"/>
              <a:t/>
            </a:r>
            <a:br>
              <a:rPr lang="el-GR" sz="2400" dirty="0"/>
            </a:br>
            <a:r>
              <a:rPr lang="el-GR" sz="2400" dirty="0"/>
              <a:t>-</a:t>
            </a:r>
            <a:r>
              <a:rPr lang="en-US" sz="2400" dirty="0">
                <a:effectLst/>
              </a:rPr>
              <a:t>LAST </a:t>
            </a:r>
            <a:r>
              <a:rPr lang="el-GR" sz="2400" dirty="0">
                <a:effectLst/>
              </a:rPr>
              <a:t>(θειοπεντάλη, μιδαζολάμη &amp; Ι</a:t>
            </a:r>
            <a:r>
              <a:rPr lang="en-US" sz="2400" dirty="0" err="1">
                <a:effectLst/>
              </a:rPr>
              <a:t>ntralipid</a:t>
            </a:r>
            <a:r>
              <a:rPr lang="en-US" sz="2400" dirty="0">
                <a:effectLst/>
              </a:rPr>
              <a:t> 20%)</a:t>
            </a:r>
            <a:endParaRPr lang="el-GR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6DC2AB1-859A-8D7C-C89E-A57B99A66E75}"/>
              </a:ext>
            </a:extLst>
          </p:cNvPr>
          <p:cNvSpPr txBox="1"/>
          <p:nvPr/>
        </p:nvSpPr>
        <p:spPr>
          <a:xfrm>
            <a:off x="977088" y="0"/>
            <a:ext cx="1081937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4400" u="sng" dirty="0"/>
              <a:t>Προετοιμασία για ΚΤ:</a:t>
            </a:r>
            <a:r>
              <a:rPr lang="el-GR" sz="4400" dirty="0"/>
              <a:t> Εξοπλισμός &amp; ασφάλεια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05DB2F89-666F-5EBE-491E-5D90385888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400" y="2322533"/>
            <a:ext cx="5451342" cy="28357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9E19A4A1-F6A5-56F1-0BAE-C48A1262B83E}"/>
              </a:ext>
            </a:extLst>
          </p:cNvPr>
          <p:cNvSpPr/>
          <p:nvPr/>
        </p:nvSpPr>
        <p:spPr>
          <a:xfrm>
            <a:off x="68189" y="898287"/>
            <a:ext cx="5917831" cy="12227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effectLst/>
              </a:rPr>
              <a:t>Χώρος χειρουργείου/ χειρουργικό τραπέζι / σφήνα ή </a:t>
            </a:r>
            <a:r>
              <a:rPr lang="en-US" sz="3200" dirty="0">
                <a:effectLst/>
              </a:rPr>
              <a:t>left tilt</a:t>
            </a:r>
            <a:endParaRPr lang="el-GR" sz="3200" dirty="0"/>
          </a:p>
        </p:txBody>
      </p:sp>
    </p:spTree>
    <p:extLst>
      <p:ext uri="{BB962C8B-B14F-4D97-AF65-F5344CB8AC3E}">
        <p14:creationId xmlns:p14="http://schemas.microsoft.com/office/powerpoint/2010/main" val="2756610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3CA8636-C236-DECE-ECC0-CF07B7B775F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1AFEB210-6688-7AE9-CBA3-CF67594E045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" name="Picture 2" descr="Αποτέλεσμα εικόνας για oxytocin">
            <a:extLst>
              <a:ext uri="{FF2B5EF4-FFF2-40B4-BE49-F238E27FC236}">
                <a16:creationId xmlns:a16="http://schemas.microsoft.com/office/drawing/2014/main" xmlns="" id="{67E808EA-D716-DE40-ED4A-29888F5FD3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9690" y="1519495"/>
            <a:ext cx="2892425" cy="254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6" descr="Αποτέλεσμα εικόνας για carbetocin pabal">
            <a:extLst>
              <a:ext uri="{FF2B5EF4-FFF2-40B4-BE49-F238E27FC236}">
                <a16:creationId xmlns:a16="http://schemas.microsoft.com/office/drawing/2014/main" xmlns="" id="{833FA27D-E1DE-C949-EA44-E1C96EF326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68543" y="1281906"/>
            <a:ext cx="2835275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8" descr="Αποτέλεσμα εικόνας για Methylergonovine">
            <a:extLst>
              <a:ext uri="{FF2B5EF4-FFF2-40B4-BE49-F238E27FC236}">
                <a16:creationId xmlns:a16="http://schemas.microsoft.com/office/drawing/2014/main" xmlns="" id="{760C13F5-C3BB-AC64-AC46-9F0C5EFBF3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9562" y="4205406"/>
            <a:ext cx="2822553" cy="256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0" descr="Αποτέλεσμα εικόνας για cytotec">
            <a:extLst>
              <a:ext uri="{FF2B5EF4-FFF2-40B4-BE49-F238E27FC236}">
                <a16:creationId xmlns:a16="http://schemas.microsoft.com/office/drawing/2014/main" xmlns="" id="{9CD769DF-DF80-548A-682B-08D3A045F5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368543" y="4353043"/>
            <a:ext cx="2908123" cy="227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xmlns="" id="{0F2FFE77-D23D-1C81-1F62-0DBC35FFE7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4104" y="3056731"/>
            <a:ext cx="2646337" cy="1500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13ABF2C8-6564-A63A-0310-24489D355033}"/>
              </a:ext>
            </a:extLst>
          </p:cNvPr>
          <p:cNvSpPr txBox="1"/>
          <p:nvPr/>
        </p:nvSpPr>
        <p:spPr>
          <a:xfrm>
            <a:off x="686314" y="12507"/>
            <a:ext cx="1081937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4400" b="0" i="0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Προετοιμασία για ΚΤ:</a:t>
            </a:r>
            <a:r>
              <a:rPr kumimoji="0" lang="el-GR" sz="4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Εξοπλισμός &amp; ασφάλεια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DB0A4E8F-E819-CD07-0EC0-0A0826E02208}"/>
              </a:ext>
            </a:extLst>
          </p:cNvPr>
          <p:cNvSpPr/>
          <p:nvPr/>
        </p:nvSpPr>
        <p:spPr>
          <a:xfrm>
            <a:off x="3284806" y="879612"/>
            <a:ext cx="4992184" cy="634157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Μητροσυσπαστικά</a:t>
            </a:r>
          </a:p>
        </p:txBody>
      </p:sp>
    </p:spTree>
    <p:extLst>
      <p:ext uri="{BB962C8B-B14F-4D97-AF65-F5344CB8AC3E}">
        <p14:creationId xmlns:p14="http://schemas.microsoft.com/office/powerpoint/2010/main" val="16190570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xmlns="" id="{F9B346FF-31C6-F943-F700-0AE43E2D8F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14512" y="1880780"/>
            <a:ext cx="8562975" cy="227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Επεξήγηση με αριστερό-δεξιό βέλος 4">
            <a:extLst>
              <a:ext uri="{FF2B5EF4-FFF2-40B4-BE49-F238E27FC236}">
                <a16:creationId xmlns:a16="http://schemas.microsoft.com/office/drawing/2014/main" xmlns="" id="{FE55E24C-8801-E2C8-1108-4A0F8098CB8B}"/>
              </a:ext>
            </a:extLst>
          </p:cNvPr>
          <p:cNvSpPr/>
          <p:nvPr/>
        </p:nvSpPr>
        <p:spPr>
          <a:xfrm>
            <a:off x="3935413" y="1916114"/>
            <a:ext cx="3097212" cy="1584325"/>
          </a:xfrm>
          <a:prstGeom prst="leftRightArrowCallout">
            <a:avLst>
              <a:gd name="adj1" fmla="val 9883"/>
              <a:gd name="adj2" fmla="val 25000"/>
              <a:gd name="adj3" fmla="val 25000"/>
              <a:gd name="adj4" fmla="val 56560"/>
            </a:avLst>
          </a:prstGeom>
          <a:solidFill>
            <a:srgbClr val="FFFF00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Διάκριση λόγω διαφορετικής συμπεριφοράς υποδοχέων</a:t>
            </a:r>
          </a:p>
        </p:txBody>
      </p:sp>
      <p:pic>
        <p:nvPicPr>
          <p:cNvPr id="6" name="Picture 7">
            <a:extLst>
              <a:ext uri="{FF2B5EF4-FFF2-40B4-BE49-F238E27FC236}">
                <a16:creationId xmlns:a16="http://schemas.microsoft.com/office/drawing/2014/main" xmlns="" id="{DB0CE55D-D435-6D52-9B1B-0B001B824E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66887" y="4318113"/>
            <a:ext cx="86106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28E9ABEE-6D01-4909-4A2C-75F5C36D11ED}"/>
              </a:ext>
            </a:extLst>
          </p:cNvPr>
          <p:cNvGrpSpPr/>
          <p:nvPr/>
        </p:nvGrpSpPr>
        <p:grpSpPr>
          <a:xfrm>
            <a:off x="2089467" y="125297"/>
            <a:ext cx="7965440" cy="1675054"/>
            <a:chOff x="1645920" y="49214"/>
            <a:chExt cx="7965440" cy="167505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xmlns="" id="{D0242B4B-994F-4A84-98E1-289D2352FF72}"/>
                </a:ext>
              </a:extLst>
            </p:cNvPr>
            <p:cNvSpPr/>
            <p:nvPr/>
          </p:nvSpPr>
          <p:spPr>
            <a:xfrm>
              <a:off x="1645920" y="49214"/>
              <a:ext cx="7965440" cy="16750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  <p:grpSp>
          <p:nvGrpSpPr>
            <p:cNvPr id="7" name="Ομάδα 5">
              <a:extLst>
                <a:ext uri="{FF2B5EF4-FFF2-40B4-BE49-F238E27FC236}">
                  <a16:creationId xmlns:a16="http://schemas.microsoft.com/office/drawing/2014/main" xmlns="" id="{A77EB8D0-9AE8-A7E4-025C-CBAF4C1BE9D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62126" y="49214"/>
              <a:ext cx="7426325" cy="1531937"/>
              <a:chOff x="238763" y="48592"/>
              <a:chExt cx="7425456" cy="1532358"/>
            </a:xfrm>
          </p:grpSpPr>
          <p:grpSp>
            <p:nvGrpSpPr>
              <p:cNvPr id="8" name="Ομάδα 3">
                <a:extLst>
                  <a:ext uri="{FF2B5EF4-FFF2-40B4-BE49-F238E27FC236}">
                    <a16:creationId xmlns:a16="http://schemas.microsoft.com/office/drawing/2014/main" xmlns="" id="{651BF0EB-7B01-9708-22A4-125C64ECE47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38763" y="243855"/>
                <a:ext cx="7425456" cy="1337095"/>
                <a:chOff x="238763" y="243855"/>
                <a:chExt cx="7425456" cy="1337095"/>
              </a:xfrm>
            </p:grpSpPr>
            <p:pic>
              <p:nvPicPr>
                <p:cNvPr id="10" name="Picture 4">
                  <a:extLst>
                    <a:ext uri="{FF2B5EF4-FFF2-40B4-BE49-F238E27FC236}">
                      <a16:creationId xmlns:a16="http://schemas.microsoft.com/office/drawing/2014/main" xmlns="" id="{075C6213-9124-8160-2AB8-8467A9ED163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238763" y="243855"/>
                  <a:ext cx="7425456" cy="93610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1" name="Picture 5">
                  <a:extLst>
                    <a:ext uri="{FF2B5EF4-FFF2-40B4-BE49-F238E27FC236}">
                      <a16:creationId xmlns:a16="http://schemas.microsoft.com/office/drawing/2014/main" xmlns="" id="{568CDA84-C7C0-F1C7-CFA1-D2B3133D297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/>
                <a:srcRect/>
                <a:stretch>
                  <a:fillRect/>
                </a:stretch>
              </p:blipFill>
              <p:spPr bwMode="auto">
                <a:xfrm>
                  <a:off x="274667" y="1179959"/>
                  <a:ext cx="5688632" cy="40099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xmlns="" id="{EB054A5C-9E99-9561-B1CC-8DEC4D0F29E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644086" y="48592"/>
                <a:ext cx="2880242" cy="42631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937407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xmlns="" id="{33DEF588-4A71-F521-CFB3-2B3703E369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66887" y="2362090"/>
            <a:ext cx="8610600" cy="367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5AEFE912-5191-084D-AB6D-4630E19E8488}"/>
              </a:ext>
            </a:extLst>
          </p:cNvPr>
          <p:cNvGrpSpPr/>
          <p:nvPr/>
        </p:nvGrpSpPr>
        <p:grpSpPr>
          <a:xfrm>
            <a:off x="2089467" y="125297"/>
            <a:ext cx="7965440" cy="1675054"/>
            <a:chOff x="1645920" y="49214"/>
            <a:chExt cx="7965440" cy="167505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xmlns="" id="{E97A0E41-B9AF-D0AF-888C-0C7521650CE8}"/>
                </a:ext>
              </a:extLst>
            </p:cNvPr>
            <p:cNvSpPr/>
            <p:nvPr/>
          </p:nvSpPr>
          <p:spPr>
            <a:xfrm>
              <a:off x="1645920" y="49214"/>
              <a:ext cx="7965440" cy="16750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  <p:grpSp>
          <p:nvGrpSpPr>
            <p:cNvPr id="7" name="Ομάδα 5">
              <a:extLst>
                <a:ext uri="{FF2B5EF4-FFF2-40B4-BE49-F238E27FC236}">
                  <a16:creationId xmlns:a16="http://schemas.microsoft.com/office/drawing/2014/main" xmlns="" id="{E02E5544-23A9-98BF-8026-8F0E2C613AA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62126" y="49214"/>
              <a:ext cx="7426325" cy="1531937"/>
              <a:chOff x="238763" y="48592"/>
              <a:chExt cx="7425456" cy="1532358"/>
            </a:xfrm>
          </p:grpSpPr>
          <p:grpSp>
            <p:nvGrpSpPr>
              <p:cNvPr id="8" name="Ομάδα 3">
                <a:extLst>
                  <a:ext uri="{FF2B5EF4-FFF2-40B4-BE49-F238E27FC236}">
                    <a16:creationId xmlns:a16="http://schemas.microsoft.com/office/drawing/2014/main" xmlns="" id="{1D67DBB8-3B53-DC61-C4D6-218ABBE2EF3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38763" y="243855"/>
                <a:ext cx="7425456" cy="1337095"/>
                <a:chOff x="238763" y="243855"/>
                <a:chExt cx="7425456" cy="1337095"/>
              </a:xfrm>
            </p:grpSpPr>
            <p:pic>
              <p:nvPicPr>
                <p:cNvPr id="10" name="Picture 4">
                  <a:extLst>
                    <a:ext uri="{FF2B5EF4-FFF2-40B4-BE49-F238E27FC236}">
                      <a16:creationId xmlns:a16="http://schemas.microsoft.com/office/drawing/2014/main" xmlns="" id="{D2082D67-3721-FF81-B9A1-C8DE7F41DBC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/>
                <a:srcRect/>
                <a:stretch>
                  <a:fillRect/>
                </a:stretch>
              </p:blipFill>
              <p:spPr bwMode="auto">
                <a:xfrm>
                  <a:off x="238763" y="243855"/>
                  <a:ext cx="7425456" cy="93610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1" name="Picture 5">
                  <a:extLst>
                    <a:ext uri="{FF2B5EF4-FFF2-40B4-BE49-F238E27FC236}">
                      <a16:creationId xmlns:a16="http://schemas.microsoft.com/office/drawing/2014/main" xmlns="" id="{43A21A5B-F2D5-9F83-3E1D-FF6D84375B4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 bwMode="auto">
                <a:xfrm>
                  <a:off x="274667" y="1179959"/>
                  <a:ext cx="5688632" cy="40099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xmlns="" id="{3617DEC3-AA8B-9E4C-0043-7DFD98E5825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4644086" y="48592"/>
                <a:ext cx="2880242" cy="42631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6268846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Ομάδα 4">
            <a:extLst>
              <a:ext uri="{FF2B5EF4-FFF2-40B4-BE49-F238E27FC236}">
                <a16:creationId xmlns:a16="http://schemas.microsoft.com/office/drawing/2014/main" xmlns="" id="{69697594-1017-3B7C-10B5-A19C17D9A434}"/>
              </a:ext>
            </a:extLst>
          </p:cNvPr>
          <p:cNvGrpSpPr>
            <a:grpSpLocks/>
          </p:cNvGrpSpPr>
          <p:nvPr/>
        </p:nvGrpSpPr>
        <p:grpSpPr bwMode="auto">
          <a:xfrm>
            <a:off x="4392095" y="737027"/>
            <a:ext cx="6913505" cy="2138148"/>
            <a:chOff x="0" y="115144"/>
            <a:chExt cx="9036496" cy="3308092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xmlns="" id="{2E5606D5-390E-00F6-C00C-AF4E48687E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115144"/>
              <a:ext cx="9036496" cy="2313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3">
              <a:extLst>
                <a:ext uri="{FF2B5EF4-FFF2-40B4-BE49-F238E27FC236}">
                  <a16:creationId xmlns:a16="http://schemas.microsoft.com/office/drawing/2014/main" xmlns="" id="{489CAEE6-4F73-4C28-F2BE-6F61AFB1055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07505" y="2454041"/>
              <a:ext cx="8741230" cy="9691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590F0B2A-FEB1-3D67-4E67-34F9C9378986}"/>
              </a:ext>
            </a:extLst>
          </p:cNvPr>
          <p:cNvSpPr txBox="1"/>
          <p:nvPr/>
        </p:nvSpPr>
        <p:spPr>
          <a:xfrm>
            <a:off x="2211099" y="2875175"/>
            <a:ext cx="8949343" cy="39703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 prstMaterial="dkEdge">
            <a:bevelT/>
          </a:sp3d>
        </p:spPr>
        <p:txBody>
          <a:bodyPr>
            <a:spAutoFit/>
          </a:bodyPr>
          <a:lstStyle/>
          <a:p>
            <a:pPr marL="285750" indent="-2857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defRPr/>
            </a:pPr>
            <a:r>
              <a:rPr lang="el-GR" sz="2400" dirty="0">
                <a:solidFill>
                  <a:prstClr val="black"/>
                </a:solidFill>
                <a:latin typeface="Calibri" pitchFamily="34" charset="0"/>
              </a:rPr>
              <a:t>ΑΒ προφυλακτικά εντός </a:t>
            </a:r>
            <a:r>
              <a:rPr lang="el-GR" sz="24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60’ </a:t>
            </a:r>
            <a:r>
              <a:rPr lang="el-GR" sz="2400" dirty="0">
                <a:solidFill>
                  <a:prstClr val="black"/>
                </a:solidFill>
                <a:latin typeface="Calibri" pitchFamily="34" charset="0"/>
              </a:rPr>
              <a:t>πριν την χειρουργική τομή</a:t>
            </a:r>
            <a:r>
              <a:rPr lang="en-US" sz="2400" dirty="0">
                <a:solidFill>
                  <a:prstClr val="black"/>
                </a:solidFill>
                <a:latin typeface="Calibri" pitchFamily="34" charset="0"/>
              </a:rPr>
              <a:t> (</a:t>
            </a:r>
            <a:r>
              <a:rPr lang="en-US" sz="2400" dirty="0">
                <a:solidFill>
                  <a:srgbClr val="558ED5"/>
                </a:solidFill>
                <a:latin typeface="Calibri" pitchFamily="34" charset="0"/>
              </a:rPr>
              <a:t>Level A</a:t>
            </a:r>
            <a:r>
              <a:rPr lang="en-US" sz="2400" dirty="0">
                <a:solidFill>
                  <a:prstClr val="black"/>
                </a:solidFill>
                <a:latin typeface="Calibri" pitchFamily="34" charset="0"/>
              </a:rPr>
              <a:t>)</a:t>
            </a:r>
          </a:p>
          <a:p>
            <a:pPr marL="285750" indent="-2857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defRPr/>
            </a:pPr>
            <a:r>
              <a:rPr lang="el-GR" sz="24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1 δόση </a:t>
            </a:r>
            <a:r>
              <a:rPr lang="el-GR" sz="2400" dirty="0">
                <a:solidFill>
                  <a:prstClr val="black"/>
                </a:solidFill>
                <a:latin typeface="Calibri" pitchFamily="34" charset="0"/>
              </a:rPr>
              <a:t>(</a:t>
            </a:r>
            <a:r>
              <a:rPr lang="el-GR" sz="2400" dirty="0">
                <a:solidFill>
                  <a:prstClr val="black"/>
                </a:solidFill>
                <a:latin typeface="Calibri" pitchFamily="34" charset="0"/>
                <a:cs typeface="Arial" charset="0"/>
              </a:rPr>
              <a:t>↓κόστος, τοξικότητα, ανθεκτικά στελέχη)</a:t>
            </a:r>
            <a:r>
              <a:rPr lang="en-US" sz="2400" dirty="0">
                <a:solidFill>
                  <a:prstClr val="black"/>
                </a:solidFill>
                <a:latin typeface="Calibri" pitchFamily="34" charset="0"/>
                <a:cs typeface="Arial" charset="0"/>
              </a:rPr>
              <a:t> (</a:t>
            </a:r>
            <a:r>
              <a:rPr lang="en-US" sz="2400" dirty="0">
                <a:solidFill>
                  <a:srgbClr val="558ED5"/>
                </a:solidFill>
                <a:latin typeface="Calibri" pitchFamily="34" charset="0"/>
                <a:cs typeface="Arial" charset="0"/>
              </a:rPr>
              <a:t>Level A</a:t>
            </a:r>
            <a:r>
              <a:rPr lang="en-US" sz="2400" dirty="0">
                <a:solidFill>
                  <a:prstClr val="black"/>
                </a:solidFill>
                <a:latin typeface="Calibri" pitchFamily="34" charset="0"/>
                <a:cs typeface="Arial" charset="0"/>
              </a:rPr>
              <a:t>)</a:t>
            </a:r>
            <a:r>
              <a:rPr lang="el-GR" sz="2400" dirty="0">
                <a:solidFill>
                  <a:prstClr val="black"/>
                </a:solidFill>
                <a:latin typeface="Calibri" pitchFamily="34" charset="0"/>
              </a:rPr>
              <a:t> </a:t>
            </a:r>
          </a:p>
          <a:p>
            <a:pPr marL="285750" indent="-2857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defRPr/>
            </a:pPr>
            <a:r>
              <a:rPr lang="el-GR" sz="2400" u="sng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Κεφαλοσπορίνη 1</a:t>
            </a:r>
            <a:r>
              <a:rPr lang="el-GR" sz="2400" u="sng" baseline="300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ης</a:t>
            </a:r>
            <a:r>
              <a:rPr lang="el-GR" sz="2400" u="sng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γενιάς </a:t>
            </a:r>
            <a:r>
              <a:rPr lang="el-GR" sz="2400" dirty="0">
                <a:solidFill>
                  <a:prstClr val="black"/>
                </a:solidFill>
                <a:latin typeface="Calibri" pitchFamily="34" charset="0"/>
              </a:rPr>
              <a:t>(κεφαζολίνη)</a:t>
            </a:r>
            <a:r>
              <a:rPr lang="en-US" sz="2400" dirty="0">
                <a:solidFill>
                  <a:prstClr val="black"/>
                </a:solidFill>
                <a:latin typeface="Calibri" pitchFamily="34" charset="0"/>
              </a:rPr>
              <a:t> (</a:t>
            </a:r>
            <a:r>
              <a:rPr lang="en-US" sz="2400" dirty="0">
                <a:solidFill>
                  <a:srgbClr val="558ED5"/>
                </a:solidFill>
                <a:latin typeface="Calibri" pitchFamily="34" charset="0"/>
              </a:rPr>
              <a:t>Level A</a:t>
            </a:r>
            <a:r>
              <a:rPr lang="en-US" sz="2400" dirty="0">
                <a:solidFill>
                  <a:prstClr val="black"/>
                </a:solidFill>
                <a:latin typeface="Calibri" pitchFamily="34" charset="0"/>
              </a:rPr>
              <a:t>) </a:t>
            </a:r>
            <a:r>
              <a:rPr lang="el-GR" sz="2400" dirty="0">
                <a:solidFill>
                  <a:prstClr val="black"/>
                </a:solidFill>
                <a:latin typeface="Calibri" pitchFamily="34" charset="0"/>
              </a:rPr>
              <a:t>ή </a:t>
            </a:r>
            <a:r>
              <a:rPr lang="el-GR" sz="2400" u="sng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κλινδαμυκίνη </a:t>
            </a:r>
            <a:r>
              <a:rPr lang="el-GR" sz="2400" dirty="0">
                <a:solidFill>
                  <a:prstClr val="black"/>
                </a:solidFill>
                <a:latin typeface="Calibri" pitchFamily="34" charset="0"/>
              </a:rPr>
              <a:t>+</a:t>
            </a:r>
            <a:r>
              <a:rPr lang="el-GR" sz="2400" u="sng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αμινογλυκοσίδη</a:t>
            </a:r>
            <a:r>
              <a:rPr lang="el-GR" sz="2400" dirty="0">
                <a:solidFill>
                  <a:prstClr val="black"/>
                </a:solidFill>
                <a:latin typeface="Calibri" pitchFamily="34" charset="0"/>
              </a:rPr>
              <a:t> (σε αλλεργία στην πενικιλίνη)</a:t>
            </a:r>
            <a:r>
              <a:rPr lang="en-US" sz="2400" dirty="0">
                <a:solidFill>
                  <a:prstClr val="black"/>
                </a:solidFill>
                <a:latin typeface="Calibri" pitchFamily="34" charset="0"/>
              </a:rPr>
              <a:t> </a:t>
            </a:r>
            <a:r>
              <a:rPr lang="el-GR" sz="2400" dirty="0">
                <a:solidFill>
                  <a:prstClr val="black"/>
                </a:solidFill>
                <a:latin typeface="Calibri" pitchFamily="34" charset="0"/>
              </a:rPr>
              <a:t>(</a:t>
            </a:r>
            <a:r>
              <a:rPr lang="en-US" sz="2400" dirty="0">
                <a:solidFill>
                  <a:prstClr val="black"/>
                </a:solidFill>
                <a:latin typeface="Calibri" pitchFamily="34" charset="0"/>
              </a:rPr>
              <a:t>Level B)</a:t>
            </a:r>
            <a:endParaRPr lang="el-GR" sz="2400" dirty="0">
              <a:solidFill>
                <a:prstClr val="black"/>
              </a:solidFill>
              <a:latin typeface="Calibri" pitchFamily="34" charset="0"/>
            </a:endParaRPr>
          </a:p>
          <a:p>
            <a:pPr marL="285750" indent="-2857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defRPr/>
            </a:pPr>
            <a:r>
              <a:rPr lang="el-GR" sz="2400" dirty="0">
                <a:solidFill>
                  <a:prstClr val="black"/>
                </a:solidFill>
                <a:latin typeface="Calibri" pitchFamily="34" charset="0"/>
              </a:rPr>
              <a:t>Προσθήκη </a:t>
            </a:r>
            <a:r>
              <a:rPr lang="el-GR" sz="24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αζιθρομυκίνης</a:t>
            </a:r>
            <a:r>
              <a:rPr lang="el-GR" sz="2400" dirty="0">
                <a:solidFill>
                  <a:prstClr val="black"/>
                </a:solidFill>
                <a:latin typeface="Calibri" pitchFamily="34" charset="0"/>
              </a:rPr>
              <a:t> σε μη εκλεκτικές ΚΤ</a:t>
            </a:r>
            <a:r>
              <a:rPr lang="en-US" sz="2400" dirty="0">
                <a:solidFill>
                  <a:prstClr val="black"/>
                </a:solidFill>
                <a:latin typeface="Calibri" pitchFamily="34" charset="0"/>
              </a:rPr>
              <a:t>(</a:t>
            </a:r>
            <a:r>
              <a:rPr lang="en-US" sz="2400" dirty="0">
                <a:solidFill>
                  <a:srgbClr val="558ED5"/>
                </a:solidFill>
                <a:latin typeface="Calibri" pitchFamily="34" charset="0"/>
              </a:rPr>
              <a:t>Level A</a:t>
            </a:r>
            <a:r>
              <a:rPr lang="en-US" sz="2400" dirty="0">
                <a:solidFill>
                  <a:prstClr val="black"/>
                </a:solidFill>
                <a:latin typeface="Calibri" pitchFamily="34" charset="0"/>
              </a:rPr>
              <a:t>)</a:t>
            </a:r>
            <a:endParaRPr lang="el-GR" sz="2400" dirty="0">
              <a:solidFill>
                <a:prstClr val="black"/>
              </a:solidFill>
              <a:latin typeface="Calibri" pitchFamily="34" charset="0"/>
            </a:endParaRPr>
          </a:p>
          <a:p>
            <a:pPr marL="285750" indent="-2857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defRPr/>
            </a:pPr>
            <a:r>
              <a:rPr lang="el-GR" sz="2400" dirty="0">
                <a:solidFill>
                  <a:prstClr val="black"/>
                </a:solidFill>
                <a:latin typeface="Calibri" pitchFamily="34" charset="0"/>
              </a:rPr>
              <a:t>Σε </a:t>
            </a:r>
            <a:r>
              <a:rPr lang="el-GR" sz="2400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μεγάλης διάρκειας </a:t>
            </a:r>
            <a:r>
              <a:rPr lang="el-GR" sz="2400" dirty="0">
                <a:solidFill>
                  <a:prstClr val="black"/>
                </a:solidFill>
                <a:latin typeface="Calibri" pitchFamily="34" charset="0"/>
              </a:rPr>
              <a:t>επεμβάσεις (2</a:t>
            </a:r>
            <a:r>
              <a:rPr lang="en-US" sz="2400" dirty="0">
                <a:solidFill>
                  <a:prstClr val="black"/>
                </a:solidFill>
                <a:latin typeface="Calibri" pitchFamily="34" charset="0"/>
              </a:rPr>
              <a:t>x</a:t>
            </a:r>
            <a:r>
              <a:rPr lang="el-GR" sz="2400" dirty="0">
                <a:solidFill>
                  <a:prstClr val="black"/>
                </a:solidFill>
                <a:latin typeface="Calibri" pitchFamily="34" charset="0"/>
              </a:rPr>
              <a:t> Τ1/2 </a:t>
            </a:r>
            <a:r>
              <a:rPr lang="en-US" sz="2400" dirty="0">
                <a:solidFill>
                  <a:prstClr val="black"/>
                </a:solidFill>
                <a:latin typeface="Calibri" pitchFamily="34" charset="0"/>
              </a:rPr>
              <a:t>AB </a:t>
            </a:r>
            <a:r>
              <a:rPr lang="el-GR" sz="2400" dirty="0">
                <a:solidFill>
                  <a:prstClr val="black"/>
                </a:solidFill>
                <a:latin typeface="Calibri" pitchFamily="34" charset="0"/>
              </a:rPr>
              <a:t>πχ κεφαζολίνη 4 ώρες) + </a:t>
            </a:r>
            <a:r>
              <a:rPr lang="el-GR" sz="2400" dirty="0">
                <a:solidFill>
                  <a:prstClr val="black"/>
                </a:solidFill>
                <a:latin typeface="Calibri" pitchFamily="34" charset="0"/>
                <a:cs typeface="Arial" charset="0"/>
              </a:rPr>
              <a:t>↑ αιμορραγία (&gt;1.500</a:t>
            </a:r>
            <a:r>
              <a:rPr lang="en-US" sz="2400" dirty="0">
                <a:solidFill>
                  <a:prstClr val="black"/>
                </a:solidFill>
                <a:latin typeface="Calibri" pitchFamily="34" charset="0"/>
                <a:cs typeface="Arial" charset="0"/>
              </a:rPr>
              <a:t>ml)</a:t>
            </a:r>
            <a:r>
              <a:rPr lang="el-GR" sz="2400" dirty="0">
                <a:solidFill>
                  <a:prstClr val="black"/>
                </a:solidFill>
                <a:latin typeface="Calibri" pitchFamily="34" charset="0"/>
                <a:cs typeface="Arial" charset="0"/>
              </a:rPr>
              <a:t>: χορήγηση </a:t>
            </a:r>
            <a:r>
              <a:rPr lang="en-US" sz="2400" dirty="0">
                <a:solidFill>
                  <a:srgbClr val="FF3300"/>
                </a:solidFill>
                <a:latin typeface="Calibri" pitchFamily="34" charset="0"/>
                <a:cs typeface="Arial" charset="0"/>
              </a:rPr>
              <a:t>extra</a:t>
            </a:r>
            <a:r>
              <a:rPr lang="en-US" sz="2400" dirty="0">
                <a:solidFill>
                  <a:prstClr val="black"/>
                </a:solidFill>
                <a:latin typeface="Calibri" pitchFamily="34" charset="0"/>
                <a:cs typeface="Arial" charset="0"/>
              </a:rPr>
              <a:t> </a:t>
            </a:r>
            <a:r>
              <a:rPr lang="el-GR" sz="2400" dirty="0">
                <a:solidFill>
                  <a:prstClr val="black"/>
                </a:solidFill>
                <a:latin typeface="Calibri" pitchFamily="34" charset="0"/>
                <a:cs typeface="Arial" charset="0"/>
              </a:rPr>
              <a:t>δόσης</a:t>
            </a:r>
            <a:r>
              <a:rPr lang="el-GR" sz="2400" dirty="0">
                <a:solidFill>
                  <a:prstClr val="black"/>
                </a:solidFill>
                <a:latin typeface="Calibri" pitchFamily="34" charset="0"/>
              </a:rPr>
              <a:t> 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xmlns="" id="{AA16C668-DEA6-CE92-555F-2B99300DFD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7846" y="802995"/>
            <a:ext cx="173355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2AABFEB-D0C0-3C98-27C7-5E55BD10BDD7}"/>
              </a:ext>
            </a:extLst>
          </p:cNvPr>
          <p:cNvSpPr txBox="1"/>
          <p:nvPr/>
        </p:nvSpPr>
        <p:spPr>
          <a:xfrm>
            <a:off x="686314" y="12507"/>
            <a:ext cx="79624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3200" b="0" i="0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Προετοιμασία για ΚΤ:</a:t>
            </a:r>
            <a:r>
              <a:rPr kumimoji="0" lang="el-GR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Εξοπλισμός &amp; ασφάλεια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6E036EB8-C664-5AA6-876D-517C289B75C9}"/>
              </a:ext>
            </a:extLst>
          </p:cNvPr>
          <p:cNvSpPr/>
          <p:nvPr/>
        </p:nvSpPr>
        <p:spPr>
          <a:xfrm>
            <a:off x="143606" y="1246517"/>
            <a:ext cx="3500343" cy="584775"/>
          </a:xfrm>
          <a:prstGeom prst="rect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3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Αντιβίωση</a:t>
            </a:r>
          </a:p>
        </p:txBody>
      </p:sp>
    </p:spTree>
    <p:extLst>
      <p:ext uri="{BB962C8B-B14F-4D97-AF65-F5344CB8AC3E}">
        <p14:creationId xmlns:p14="http://schemas.microsoft.com/office/powerpoint/2010/main" val="41360674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Ομάδα 1">
            <a:extLst>
              <a:ext uri="{FF2B5EF4-FFF2-40B4-BE49-F238E27FC236}">
                <a16:creationId xmlns:a16="http://schemas.microsoft.com/office/drawing/2014/main" xmlns="" id="{174DC639-253A-9318-EB3A-01B5A4A198CA}"/>
              </a:ext>
            </a:extLst>
          </p:cNvPr>
          <p:cNvGrpSpPr>
            <a:grpSpLocks/>
          </p:cNvGrpSpPr>
          <p:nvPr/>
        </p:nvGrpSpPr>
        <p:grpSpPr bwMode="auto">
          <a:xfrm>
            <a:off x="1757364" y="0"/>
            <a:ext cx="8562975" cy="1620838"/>
            <a:chOff x="232839" y="224718"/>
            <a:chExt cx="8562975" cy="2159608"/>
          </a:xfrm>
        </p:grpSpPr>
        <p:pic>
          <p:nvPicPr>
            <p:cNvPr id="5" name="Picture 2">
              <a:extLst>
                <a:ext uri="{FF2B5EF4-FFF2-40B4-BE49-F238E27FC236}">
                  <a16:creationId xmlns:a16="http://schemas.microsoft.com/office/drawing/2014/main" xmlns="" id="{F82C5BC7-2086-DDCD-95A0-B20B10E513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32839" y="441226"/>
              <a:ext cx="8562975" cy="1943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xmlns="" id="{D672E63D-E2E8-1E8F-C62A-24F227ADDE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39552" y="224718"/>
              <a:ext cx="2304256" cy="4330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7" name="Picture 3">
            <a:extLst>
              <a:ext uri="{FF2B5EF4-FFF2-40B4-BE49-F238E27FC236}">
                <a16:creationId xmlns:a16="http://schemas.microsoft.com/office/drawing/2014/main" xmlns="" id="{A8BBDABB-1F83-B32B-6BB6-118065968E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92251" y="1617663"/>
            <a:ext cx="9172575" cy="309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96FE91D-09A6-97E5-FD11-8DEABD5154DA}"/>
              </a:ext>
            </a:extLst>
          </p:cNvPr>
          <p:cNvSpPr txBox="1"/>
          <p:nvPr/>
        </p:nvSpPr>
        <p:spPr>
          <a:xfrm>
            <a:off x="2855641" y="5013175"/>
            <a:ext cx="6925455" cy="114307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 prstMaterial="dkEdge">
            <a:bevelT/>
          </a:sp3d>
        </p:spPr>
        <p:txBody>
          <a:bodyPr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l-GR" sz="2400" dirty="0">
                <a:solidFill>
                  <a:prstClr val="black"/>
                </a:solidFill>
                <a:latin typeface="Calibri"/>
              </a:rPr>
              <a:t>1</a:t>
            </a:r>
            <a:r>
              <a:rPr lang="el-GR" sz="2400" baseline="30000" dirty="0">
                <a:solidFill>
                  <a:prstClr val="black"/>
                </a:solidFill>
                <a:latin typeface="Calibri"/>
              </a:rPr>
              <a:t>ης</a:t>
            </a:r>
            <a:r>
              <a:rPr lang="el-GR" sz="2400" dirty="0">
                <a:solidFill>
                  <a:prstClr val="black"/>
                </a:solidFill>
                <a:latin typeface="Calibri"/>
              </a:rPr>
              <a:t> γενιάς </a:t>
            </a:r>
            <a:r>
              <a:rPr lang="el-GR" sz="2400" dirty="0" err="1">
                <a:solidFill>
                  <a:prstClr val="black"/>
                </a:solidFill>
                <a:latin typeface="Calibri"/>
              </a:rPr>
              <a:t>κεφαλοσπορίνη</a:t>
            </a:r>
            <a:endParaRPr lang="el-GR" sz="2400" dirty="0">
              <a:solidFill>
                <a:prstClr val="black"/>
              </a:solidFill>
              <a:latin typeface="Calibri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l-GR" sz="2400" dirty="0">
                <a:solidFill>
                  <a:prstClr val="black"/>
                </a:solidFill>
                <a:latin typeface="Calibri"/>
              </a:rPr>
              <a:t>+ </a:t>
            </a:r>
            <a:r>
              <a:rPr lang="el-GR" sz="2400" dirty="0" err="1">
                <a:solidFill>
                  <a:prstClr val="black"/>
                </a:solidFill>
                <a:latin typeface="Calibri"/>
              </a:rPr>
              <a:t>αζιθρομυκίνη</a:t>
            </a:r>
            <a:r>
              <a:rPr lang="el-GR" sz="2400" dirty="0">
                <a:solidFill>
                  <a:prstClr val="black"/>
                </a:solidFill>
                <a:latin typeface="Calibri"/>
              </a:rPr>
              <a:t> σε μη εκλεκτικές ΚΤ + ρήξη υμένων</a:t>
            </a:r>
          </a:p>
        </p:txBody>
      </p:sp>
    </p:spTree>
    <p:extLst>
      <p:ext uri="{BB962C8B-B14F-4D97-AF65-F5344CB8AC3E}">
        <p14:creationId xmlns:p14="http://schemas.microsoft.com/office/powerpoint/2010/main" val="6422324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14B861F-8290-13FD-DD30-E710B3B65820}"/>
              </a:ext>
            </a:extLst>
          </p:cNvPr>
          <p:cNvSpPr txBox="1"/>
          <p:nvPr/>
        </p:nvSpPr>
        <p:spPr>
          <a:xfrm>
            <a:off x="939381" y="-107190"/>
            <a:ext cx="1081937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4400" u="sng" dirty="0"/>
              <a:t>Προετοιμασία για ΚΤ:</a:t>
            </a:r>
            <a:r>
              <a:rPr lang="el-GR" sz="4400" dirty="0"/>
              <a:t> Εξοπλισμός &amp; ασφάλεια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66766FC3-4685-42E0-D063-AF5EA477AB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63817"/>
            <a:ext cx="2314575" cy="410358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9E3F92E1-F608-E187-1CA7-66764540BD89}"/>
              </a:ext>
            </a:extLst>
          </p:cNvPr>
          <p:cNvSpPr txBox="1"/>
          <p:nvPr/>
        </p:nvSpPr>
        <p:spPr>
          <a:xfrm>
            <a:off x="0" y="6545402"/>
            <a:ext cx="1219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 err="1"/>
              <a:t>Mushambi</a:t>
            </a:r>
            <a:r>
              <a:rPr lang="en-US" sz="1600" dirty="0"/>
              <a:t>, M.C2015 DAS guidelines for the management of difficult and failed tracheal intubation in obstetrics. </a:t>
            </a:r>
            <a:r>
              <a:rPr lang="en-US" sz="1600" dirty="0" err="1"/>
              <a:t>Anaesthesia</a:t>
            </a:r>
            <a:r>
              <a:rPr lang="en-US" sz="1600" dirty="0"/>
              <a:t> 2015; 70: 1286-1306</a:t>
            </a:r>
            <a:endParaRPr lang="el-GR" sz="16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6B89485A-2B00-BDB2-2DC5-1B6F77A1FB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6951" y="1782935"/>
            <a:ext cx="2409825" cy="410358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A1616973-2076-BF39-B09B-AEEBF4464A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6776" y="1773374"/>
            <a:ext cx="2419350" cy="410358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BEB3F169-A040-6360-AA98-8D943C2378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8501" y="1782797"/>
            <a:ext cx="2409826" cy="412270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1932784F-1635-0C81-B025-3FF14A991F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41411" y="1851709"/>
            <a:ext cx="2650589" cy="4004082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6AB77F4B-DA30-18ED-ABB6-810B5E515E99}"/>
              </a:ext>
            </a:extLst>
          </p:cNvPr>
          <p:cNvSpPr/>
          <p:nvPr/>
        </p:nvSpPr>
        <p:spPr>
          <a:xfrm>
            <a:off x="3157538" y="809622"/>
            <a:ext cx="5719762" cy="647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/>
              <a:t>Δύσκολος Αεραγωγός-</a:t>
            </a:r>
            <a:r>
              <a:rPr lang="en-US" sz="3200" dirty="0"/>
              <a:t>trolley</a:t>
            </a:r>
            <a:endParaRPr lang="el-GR" sz="3200" dirty="0"/>
          </a:p>
        </p:txBody>
      </p:sp>
    </p:spTree>
    <p:extLst>
      <p:ext uri="{BB962C8B-B14F-4D97-AF65-F5344CB8AC3E}">
        <p14:creationId xmlns:p14="http://schemas.microsoft.com/office/powerpoint/2010/main" val="24098916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5158FA5-B722-6917-82BB-1D134B969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14078DFD-DCFF-C019-2A4F-7360E8FE392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xmlns="" id="{72BE2B87-B8EC-F7F9-CA2B-62B7C7701C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631" y="972620"/>
            <a:ext cx="10082461" cy="5885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90038AA-4D09-F7CE-B81F-35E3F5C7F945}"/>
              </a:ext>
            </a:extLst>
          </p:cNvPr>
          <p:cNvSpPr txBox="1"/>
          <p:nvPr/>
        </p:nvSpPr>
        <p:spPr>
          <a:xfrm>
            <a:off x="939381" y="-107190"/>
            <a:ext cx="1081937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4400" u="sng" dirty="0"/>
              <a:t>Προετοιμασία για ΚΤ:</a:t>
            </a:r>
            <a:r>
              <a:rPr lang="el-GR" sz="4400" dirty="0"/>
              <a:t> Εξοπλισμός &amp; ασφάλεια</a:t>
            </a:r>
          </a:p>
        </p:txBody>
      </p:sp>
    </p:spTree>
    <p:extLst>
      <p:ext uri="{BB962C8B-B14F-4D97-AF65-F5344CB8AC3E}">
        <p14:creationId xmlns:p14="http://schemas.microsoft.com/office/powerpoint/2010/main" val="20239723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2A4A047-C285-0927-66AB-EC40384DC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5400" b="1" dirty="0">
                <a:highlight>
                  <a:srgbClr val="FFFF00"/>
                </a:highlight>
              </a:rPr>
              <a:t>LAST</a:t>
            </a:r>
            <a:r>
              <a:rPr lang="en-US" sz="5400" b="1" dirty="0"/>
              <a:t> </a:t>
            </a:r>
            <a:endParaRPr lang="el-GR" sz="5400" b="1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7AE20950-28B6-ACC5-3991-1948BAEF58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43458" y="1115746"/>
            <a:ext cx="6489879" cy="557080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xmlns="" id="{D7888947-D2FE-FAD6-3F61-063B661555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3444" y="760205"/>
            <a:ext cx="5926345" cy="5926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840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BC81BB76-160D-C259-5D12-767FC29C3E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776" y="1539167"/>
            <a:ext cx="5661042" cy="440298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14B861F-8290-13FD-DD30-E710B3B65820}"/>
              </a:ext>
            </a:extLst>
          </p:cNvPr>
          <p:cNvSpPr txBox="1"/>
          <p:nvPr/>
        </p:nvSpPr>
        <p:spPr>
          <a:xfrm>
            <a:off x="415506" y="143321"/>
            <a:ext cx="1177649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4800" u="sng" dirty="0"/>
              <a:t>Προετοιμασία για ΚΤ:</a:t>
            </a:r>
            <a:r>
              <a:rPr lang="el-GR" sz="4800" dirty="0"/>
              <a:t> Εξοπλισμός &amp; ασφάλεια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EF160BC-61F3-1F5B-C5D8-809960F0F4B2}"/>
              </a:ext>
            </a:extLst>
          </p:cNvPr>
          <p:cNvSpPr txBox="1"/>
          <p:nvPr/>
        </p:nvSpPr>
        <p:spPr>
          <a:xfrm>
            <a:off x="21840" y="6154934"/>
            <a:ext cx="11753852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l-GR" sz="2000" b="0" i="0" u="none" strike="noStrike" baseline="0" dirty="0">
              <a:solidFill>
                <a:srgbClr val="000000"/>
              </a:solidFill>
              <a:latin typeface="Roboto Light" panose="020B0604020202020204" pitchFamily="2" charset="0"/>
            </a:endParaRPr>
          </a:p>
          <a:p>
            <a:r>
              <a:rPr lang="en-US" sz="1400" b="0" i="0" u="none" strike="noStrike" baseline="0" dirty="0" err="1">
                <a:solidFill>
                  <a:srgbClr val="191919"/>
                </a:solidFill>
                <a:latin typeface="Roboto Light" panose="020B0604020202020204" pitchFamily="2" charset="0"/>
              </a:rPr>
              <a:t>Lagrew</a:t>
            </a:r>
            <a:r>
              <a:rPr lang="en-US" sz="1400" b="0" i="0" u="none" strike="noStrike" baseline="0" dirty="0">
                <a:solidFill>
                  <a:srgbClr val="191919"/>
                </a:solidFill>
                <a:latin typeface="Roboto Light" panose="020B0604020202020204" pitchFamily="2" charset="0"/>
              </a:rPr>
              <a:t> D, et al. Improving Health Care Response to Obstetric Hemorrhage, a California Maternal Quality Care Collaborative Toolkit, 2022 </a:t>
            </a:r>
            <a:endParaRPr lang="el-GR" sz="1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C98682A-C08B-83B6-F2AC-85ED7446DC73}"/>
              </a:ext>
            </a:extLst>
          </p:cNvPr>
          <p:cNvSpPr txBox="1"/>
          <p:nvPr/>
        </p:nvSpPr>
        <p:spPr>
          <a:xfrm>
            <a:off x="6404183" y="1279218"/>
            <a:ext cx="543186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000" dirty="0"/>
              <a:t>Μητροσυσπαστικά (ωκυτοκίνη, καρβετοκίνη, μεθυλεργονοβίνη, μισοπροστόλη)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000" dirty="0"/>
              <a:t>Τρανεξαμικό οξύ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000" dirty="0"/>
              <a:t>Σύμπλεγμα ανθρώπινης προθρομβίνης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000" dirty="0"/>
              <a:t>Ινωδογόνο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</a:t>
            </a:r>
            <a:r>
              <a:rPr lang="el-GR" sz="2000" dirty="0"/>
              <a:t>νασυνδυασμένος παράγοντας πήξης VIIa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Cell salvage</a:t>
            </a:r>
            <a:endParaRPr lang="el-GR" sz="20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AFEAF632-5CB8-5094-86F7-3E1A376D6C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4584" y="3631840"/>
            <a:ext cx="4351744" cy="2830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011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xmlns="" id="{29F1CBC3-B736-7305-9C08-E724014CBB1F}"/>
              </a:ext>
            </a:extLst>
          </p:cNvPr>
          <p:cNvSpPr/>
          <p:nvPr/>
        </p:nvSpPr>
        <p:spPr>
          <a:xfrm>
            <a:off x="128130" y="1414463"/>
            <a:ext cx="7019917" cy="4833937"/>
          </a:xfrm>
          <a:prstGeom prst="roundRect">
            <a:avLst>
              <a:gd name="adj" fmla="val 13778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l-GR" sz="20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00FF00"/>
                </a:highlight>
              </a:rPr>
              <a:t>ΑΝΕΞΑΡΤΗΤΑ</a:t>
            </a:r>
            <a:r>
              <a:rPr lang="el-G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αναισθησιολογικής τεχνικής (κάθε ΠΑ μπορεί δυνητικά να μετατραπεί σε ΓΑ)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l-G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Επίτοκες κινδυνεύουν από αναγωγή &amp; εισρόφηση κυρίως</a:t>
            </a:r>
            <a:br>
              <a:rPr lang="el-G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l-G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κατά την εισαγωγή στην ΓΑ / ενδοτραχειακή διασωλήνωση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l-G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Σκοπός προετοιμασίας: ↓ όγκου &amp; οξύτητας γαστρικού περιεχομένου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l-G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Κίνδυνος εάν εισρόφηση υγρού με όγκο &gt; 25 ml -pH&lt; 2,5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l-GR" sz="20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</a:rPr>
              <a:t>Η2-αναστολείς</a:t>
            </a:r>
            <a:r>
              <a:rPr lang="el-G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(ρανιτιδίνη 50mg IV)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l-GR" sz="20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</a:rPr>
              <a:t>Αναστολείς αντλίας πρωτονίων </a:t>
            </a:r>
            <a:r>
              <a:rPr lang="el-G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(πχ ομεπραζόλη 40mg IV)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l-GR" sz="20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</a:rPr>
              <a:t>Κιτρικό νάτριο </a:t>
            </a:r>
            <a:r>
              <a:rPr lang="el-G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0.3 M - 30 mL per os- ιδανικά 30 min πριν την εισαγωγή στην αναισθησία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l-GR" sz="20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</a:rPr>
              <a:t>Προκινητικά σκευάσματα </a:t>
            </a:r>
            <a:r>
              <a:rPr lang="el-GR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 αντιεμετικά (μετoκλοπραμίδη)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F3DEA59B-DA04-EBFE-9781-F8031967ED49}"/>
              </a:ext>
            </a:extLst>
          </p:cNvPr>
          <p:cNvSpPr txBox="1"/>
          <p:nvPr/>
        </p:nvSpPr>
        <p:spPr>
          <a:xfrm>
            <a:off x="1409699" y="0"/>
            <a:ext cx="10572751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4000" u="sng" dirty="0"/>
              <a:t>Προετοιμασία για ΚΤ:</a:t>
            </a:r>
            <a:r>
              <a:rPr lang="el-GR" sz="4000" dirty="0"/>
              <a:t> Προφύλαξη από την</a:t>
            </a:r>
            <a:r>
              <a:rPr lang="en-US" sz="4000" dirty="0"/>
              <a:t> </a:t>
            </a:r>
            <a:r>
              <a:rPr lang="el-GR" sz="4000" dirty="0"/>
              <a:t>εισρόφηση γαστρικού περιεχομένου</a:t>
            </a:r>
            <a:r>
              <a:rPr lang="el-GR" sz="4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/>
            </a:r>
            <a:br>
              <a:rPr lang="el-GR" sz="44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endParaRPr lang="el-GR" sz="4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8EAB0FF2-0EC5-16EF-8281-D264CC2CA2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5674" y="1519237"/>
            <a:ext cx="4804906" cy="381952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10D8ABF9-78F2-F658-9C82-FAB404FC81BF}"/>
              </a:ext>
            </a:extLst>
          </p:cNvPr>
          <p:cNvSpPr/>
          <p:nvPr/>
        </p:nvSpPr>
        <p:spPr>
          <a:xfrm>
            <a:off x="7592384" y="5357812"/>
            <a:ext cx="4231485" cy="647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Mendelson syndrome</a:t>
            </a:r>
            <a:endParaRPr lang="el-GR" sz="3200" dirty="0"/>
          </a:p>
        </p:txBody>
      </p:sp>
    </p:spTree>
    <p:extLst>
      <p:ext uri="{BB962C8B-B14F-4D97-AF65-F5344CB8AC3E}">
        <p14:creationId xmlns:p14="http://schemas.microsoft.com/office/powerpoint/2010/main" val="25507646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>
            <a:extLst>
              <a:ext uri="{FF2B5EF4-FFF2-40B4-BE49-F238E27FC236}">
                <a16:creationId xmlns:a16="http://schemas.microsoft.com/office/drawing/2014/main" xmlns="" id="{10250D4B-D38B-F9BD-05C0-08BCC99BB7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4375" y="3747367"/>
            <a:ext cx="6034374" cy="3023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9860424-7891-5176-80CD-D67CA13C6026}"/>
              </a:ext>
            </a:extLst>
          </p:cNvPr>
          <p:cNvSpPr txBox="1"/>
          <p:nvPr/>
        </p:nvSpPr>
        <p:spPr>
          <a:xfrm>
            <a:off x="8665239" y="2772877"/>
            <a:ext cx="772646" cy="82137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400" b="1" i="0" u="none" strike="noStrike" cap="none" spc="0" normalizeH="0" baseline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vs</a:t>
            </a:r>
            <a:endParaRPr kumimoji="0" lang="el-GR" sz="4400" b="1" i="0" u="none" strike="noStrike" cap="none" spc="0" normalizeH="0" baseline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0" name="Picture 7" descr="Standard Laryngoscope Sets | B4 Medical Equipment Suppliers">
            <a:extLst>
              <a:ext uri="{FF2B5EF4-FFF2-40B4-BE49-F238E27FC236}">
                <a16:creationId xmlns:a16="http://schemas.microsoft.com/office/drawing/2014/main" xmlns="" id="{F2111209-E25B-AD9D-E9B2-0847029D9BD9}"/>
              </a:ext>
            </a:extLst>
          </p:cNvPr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26" b="7526"/>
          <a:stretch>
            <a:fillRect/>
          </a:stretch>
        </p:blipFill>
        <p:spPr bwMode="auto">
          <a:xfrm>
            <a:off x="6973795" y="160557"/>
            <a:ext cx="4756995" cy="2687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Σχετική εικόνα">
            <a:extLst>
              <a:ext uri="{FF2B5EF4-FFF2-40B4-BE49-F238E27FC236}">
                <a16:creationId xmlns:a16="http://schemas.microsoft.com/office/drawing/2014/main" xmlns="" id="{EDE660F7-213E-494C-178E-B31177020F9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210" y="1089974"/>
            <a:ext cx="5072063" cy="500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" descr="Αποτέλεσμα εικόνας για question mark gif">
            <a:extLst>
              <a:ext uri="{FF2B5EF4-FFF2-40B4-BE49-F238E27FC236}">
                <a16:creationId xmlns:a16="http://schemas.microsoft.com/office/drawing/2014/main" xmlns="" id="{D4B77741-BD5D-3EB1-3736-C9A82A0267B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57900" y="2643797"/>
            <a:ext cx="2207140" cy="22071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587791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877F4D47-C53B-BB4D-A1E2-627DAE590CF1}"/>
              </a:ext>
            </a:extLst>
          </p:cNvPr>
          <p:cNvSpPr txBox="1"/>
          <p:nvPr/>
        </p:nvSpPr>
        <p:spPr>
          <a:xfrm>
            <a:off x="6147431" y="2397374"/>
            <a:ext cx="5940356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l-GR" sz="2400" dirty="0"/>
              <a:t>↑ασφάλεια για την υγεία της μητέρας (εισρόφηση &amp; αεραγωγός)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l-GR" sz="2400" dirty="0"/>
              <a:t>↑ασφάλεια για την υγεία του νεογνού (καταστολή) </a:t>
            </a:r>
            <a:r>
              <a:rPr lang="en-US" sz="2400" dirty="0"/>
              <a:t>- </a:t>
            </a:r>
            <a:r>
              <a:rPr lang="el-GR" sz="2400" dirty="0"/>
              <a:t>↑ </a:t>
            </a:r>
            <a:r>
              <a:rPr lang="en-US" sz="2400" dirty="0"/>
              <a:t>Apgar score 1</a:t>
            </a:r>
            <a:r>
              <a:rPr lang="el-GR" sz="2400" baseline="30000" dirty="0"/>
              <a:t>ο</a:t>
            </a:r>
            <a:r>
              <a:rPr lang="el-GR" sz="2400" dirty="0"/>
              <a:t> </a:t>
            </a:r>
            <a:r>
              <a:rPr lang="en-US" sz="2400" dirty="0"/>
              <a:t>-5</a:t>
            </a:r>
            <a:r>
              <a:rPr lang="el-GR" sz="2400" baseline="30000" dirty="0"/>
              <a:t>ο</a:t>
            </a:r>
            <a:r>
              <a:rPr lang="el-GR" sz="2400" dirty="0"/>
              <a:t> λεπτό, μικρότερα % ανάνηψης νεογνού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l-GR" sz="2400" dirty="0"/>
              <a:t>↑</a:t>
            </a:r>
            <a:r>
              <a:rPr lang="en-US" sz="2400" dirty="0"/>
              <a:t>MTX</a:t>
            </a:r>
            <a:r>
              <a:rPr lang="el-GR" sz="2400" dirty="0"/>
              <a:t> αναλγησία για τη μητέρα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l-GR" sz="2400" dirty="0"/>
              <a:t>↓% ναυτίας, εμέτου ΜΤΧ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l-GR" sz="2400" dirty="0"/>
              <a:t>↑ικανοποίηση για μητέρα</a:t>
            </a:r>
            <a:r>
              <a:rPr lang="en-US" sz="2400" dirty="0"/>
              <a:t> </a:t>
            </a:r>
            <a:r>
              <a:rPr lang="el-GR" sz="2400" dirty="0"/>
              <a:t>(συμμετέχει στη διαδικασία-μπορεί να έχει άμεσα το νεογέννητο κοντά της)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9EA46EDB-2213-08B5-10DA-54C3B41F31E8}"/>
              </a:ext>
            </a:extLst>
          </p:cNvPr>
          <p:cNvGrpSpPr/>
          <p:nvPr/>
        </p:nvGrpSpPr>
        <p:grpSpPr>
          <a:xfrm>
            <a:off x="-29826" y="2397374"/>
            <a:ext cx="6177257" cy="1683513"/>
            <a:chOff x="-81257" y="93306"/>
            <a:chExt cx="6177257" cy="1683513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xmlns="" id="{6610E456-D716-F885-5400-2870CD79ED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60101" y="285245"/>
              <a:ext cx="6156101" cy="1491574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xmlns="" id="{73EFF9A6-90EA-C981-7FED-9FBCCC8A76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81257" y="93306"/>
              <a:ext cx="6098793" cy="191939"/>
            </a:xfrm>
            <a:prstGeom prst="rect">
              <a:avLst/>
            </a:prstGeom>
          </p:spPr>
        </p:pic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15FEED8B-DC20-5A0F-C4EE-450F0A23AF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566168"/>
            <a:ext cx="5990015" cy="2291832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06FA6B6B-58CB-01F4-447E-61DF1A0A7006}"/>
              </a:ext>
            </a:extLst>
          </p:cNvPr>
          <p:cNvGrpSpPr/>
          <p:nvPr/>
        </p:nvGrpSpPr>
        <p:grpSpPr>
          <a:xfrm>
            <a:off x="-37298" y="125026"/>
            <a:ext cx="6027313" cy="1522625"/>
            <a:chOff x="-37298" y="125026"/>
            <a:chExt cx="6027313" cy="1522625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xmlns="" id="{39894F9F-237D-866D-2AAC-1481EAEE5585}"/>
                </a:ext>
              </a:extLst>
            </p:cNvPr>
            <p:cNvGrpSpPr/>
            <p:nvPr/>
          </p:nvGrpSpPr>
          <p:grpSpPr>
            <a:xfrm>
              <a:off x="-37298" y="125026"/>
              <a:ext cx="6027313" cy="1522625"/>
              <a:chOff x="-37298" y="-39058"/>
              <a:chExt cx="6027313" cy="1522625"/>
            </a:xfrm>
          </p:grpSpPr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xmlns="" id="{12F044D3-DE17-6A60-27D9-FFA7449695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37298" y="264367"/>
                <a:ext cx="6027313" cy="1219200"/>
              </a:xfrm>
              <a:prstGeom prst="rect">
                <a:avLst/>
              </a:prstGeom>
            </p:spPr>
          </p:pic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xmlns="" id="{F9372339-71DC-4566-2C20-3D22A3AD93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-37298" y="-39058"/>
                <a:ext cx="3096101" cy="390283"/>
              </a:xfrm>
              <a:prstGeom prst="rect">
                <a:avLst/>
              </a:prstGeom>
            </p:spPr>
          </p:pic>
        </p:grp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xmlns="" id="{583DB873-1218-D74F-24FA-2518D4C7E1D0}"/>
                </a:ext>
              </a:extLst>
            </p:cNvPr>
            <p:cNvSpPr/>
            <p:nvPr/>
          </p:nvSpPr>
          <p:spPr>
            <a:xfrm>
              <a:off x="3058803" y="125026"/>
              <a:ext cx="2931212" cy="3902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842C9F5F-DDD3-5882-DD7E-50E5E77EAAC6}"/>
              </a:ext>
            </a:extLst>
          </p:cNvPr>
          <p:cNvSpPr/>
          <p:nvPr/>
        </p:nvSpPr>
        <p:spPr>
          <a:xfrm>
            <a:off x="6284681" y="515309"/>
            <a:ext cx="5803106" cy="13616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800" b="1" dirty="0"/>
              <a:t>Περιοχική αναισθησία (ΠΑ):</a:t>
            </a:r>
          </a:p>
          <a:p>
            <a:pPr algn="ctr"/>
            <a:r>
              <a:rPr lang="el-GR" sz="2800" b="1" dirty="0"/>
              <a:t> κύρια μέθοδος αναισθησίας ΚΤ</a:t>
            </a:r>
          </a:p>
        </p:txBody>
      </p:sp>
    </p:spTree>
    <p:extLst>
      <p:ext uri="{BB962C8B-B14F-4D97-AF65-F5344CB8AC3E}">
        <p14:creationId xmlns:p14="http://schemas.microsoft.com/office/powerpoint/2010/main" val="6762315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19DD297-4EA3-0306-8CCF-BE8EC8B4BD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349" y="577915"/>
            <a:ext cx="9353302" cy="4347525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xmlns="" id="{66E6A489-4253-9DBF-6DC5-C464A9E6EB01}"/>
              </a:ext>
            </a:extLst>
          </p:cNvPr>
          <p:cNvSpPr/>
          <p:nvPr/>
        </p:nvSpPr>
        <p:spPr>
          <a:xfrm>
            <a:off x="1586204" y="1324947"/>
            <a:ext cx="8742784" cy="1166326"/>
          </a:xfrm>
          <a:prstGeom prst="round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3D8991F3-76BE-3CF8-62F8-1E0EE2EDA175}"/>
              </a:ext>
            </a:extLst>
          </p:cNvPr>
          <p:cNvSpPr txBox="1"/>
          <p:nvPr/>
        </p:nvSpPr>
        <p:spPr>
          <a:xfrm>
            <a:off x="428625" y="5449088"/>
            <a:ext cx="10791825" cy="83099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sz="2400" dirty="0">
                <a:solidFill>
                  <a:schemeClr val="bg1"/>
                </a:solidFill>
              </a:rPr>
              <a:t>Γενική Αναισθησία (ΓΑ) μόνο σε ειδικές περιπτώσεις: Κατηγορία 1 λόγω ταχύτερης εισαγωγής– αντενδείξεις ΠΑ – αποτυχία ΠΑ - αναμενόμενη μαζική αιμορραγία</a:t>
            </a:r>
          </a:p>
        </p:txBody>
      </p:sp>
    </p:spTree>
    <p:extLst>
      <p:ext uri="{BB962C8B-B14F-4D97-AF65-F5344CB8AC3E}">
        <p14:creationId xmlns:p14="http://schemas.microsoft.com/office/powerpoint/2010/main" val="26774496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3F0C2F5D-D00B-63BA-6E9E-493B0262E9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1682" y="150068"/>
            <a:ext cx="4688633" cy="312575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38D1DC47-765B-FB0C-9138-B2A9FC6DA7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037" y="3350273"/>
            <a:ext cx="11591925" cy="317182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740DF9F5-959E-6322-4AD1-82554E2BA1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53662" y="6522098"/>
            <a:ext cx="16383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4780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A7F5068C-FDF8-0A83-38CF-9C20588432E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9376" y="2204865"/>
            <a:ext cx="4499620" cy="4508273"/>
          </a:xfrm>
          <a:prstGeom prst="rect">
            <a:avLst/>
          </a:prstGeom>
        </p:spPr>
      </p:pic>
      <p:grpSp>
        <p:nvGrpSpPr>
          <p:cNvPr id="8" name="7 - Ομάδα"/>
          <p:cNvGrpSpPr/>
          <p:nvPr/>
        </p:nvGrpSpPr>
        <p:grpSpPr>
          <a:xfrm>
            <a:off x="5807968" y="836713"/>
            <a:ext cx="8302218" cy="5893623"/>
            <a:chOff x="5806380" y="836712"/>
            <a:chExt cx="8302218" cy="5893623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xmlns="" id="{7551EE73-CFF0-8EDC-2475-61F5DDCD07F2}"/>
                </a:ext>
              </a:extLst>
            </p:cNvPr>
            <p:cNvSpPr txBox="1"/>
            <p:nvPr/>
          </p:nvSpPr>
          <p:spPr>
            <a:xfrm>
              <a:off x="5806380" y="836712"/>
              <a:ext cx="6382445" cy="1938992"/>
            </a:xfrm>
            <a:prstGeom prst="rect">
              <a:avLst/>
            </a:prstGeom>
            <a:solidFill>
              <a:srgbClr val="DAC2EC"/>
            </a:solidFill>
          </p:spPr>
          <p:txBody>
            <a:bodyPr wrap="square">
              <a:spAutoFit/>
            </a:bodyPr>
            <a:lstStyle/>
            <a:p>
              <a:pPr marL="457200" indent="-457200" defTabSz="1218987">
                <a:buFont typeface="Wingdings" pitchFamily="2" charset="2"/>
                <a:buChar char="Ø"/>
              </a:pPr>
              <a:r>
                <a:rPr lang="el-GR" sz="2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βαρύτητα (baricity) ενός διαλύματος τοπικού αναισθητικού </a:t>
              </a:r>
              <a:r>
                <a:rPr lang="en-US" sz="2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=</a:t>
              </a:r>
              <a:r>
                <a:rPr lang="el-GR" sz="2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σχέση της πυκνότητάς προς πυκνότητα του ΕΝΥ στην ίδια θερμοκρασία</a:t>
              </a:r>
            </a:p>
            <a:p>
              <a:pPr defTabSz="1218987"/>
              <a:r>
                <a:rPr lang="el-GR" sz="2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   -πιο χρήσιμος δείκτης</a:t>
              </a:r>
            </a:p>
            <a:p>
              <a:pPr marL="952393" lvl="1" indent="-342900" defTabSz="1218987">
                <a:buFont typeface="Arial" panose="020B0604020202020204" pitchFamily="34" charset="0"/>
                <a:buChar char="•"/>
              </a:pPr>
              <a:r>
                <a:rPr lang="el-GR" sz="2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1=ισοβαρες</a:t>
              </a:r>
              <a:r>
                <a:rPr lang="en-US" sz="2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l-GR" sz="2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&lt;1 υποβαρες</a:t>
              </a:r>
              <a:r>
                <a:rPr lang="en-US" sz="2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</a:t>
              </a:r>
              <a:r>
                <a:rPr lang="el-GR" sz="2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&gt;1=υπερβαρες</a:t>
              </a:r>
              <a:endParaRPr lang="en-US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defTabSz="1218987"/>
              <a:r>
                <a:rPr lang="en-US" sz="2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</a:t>
              </a:r>
              <a:r>
                <a:rPr lang="el-GR" sz="200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(κάτω από 0,9990 και πάνω από 1,0010 αντίστοιχα) 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180D9BC9-5697-E6D6-5B59-793F191957DA}"/>
                </a:ext>
              </a:extLst>
            </p:cNvPr>
            <p:cNvSpPr txBox="1"/>
            <p:nvPr/>
          </p:nvSpPr>
          <p:spPr>
            <a:xfrm>
              <a:off x="6670476" y="6453336"/>
              <a:ext cx="743812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1218987"/>
              <a:r>
                <a:rPr lang="en-US" sz="1050" dirty="0">
                  <a:solidFill>
                    <a:prstClr val="black"/>
                  </a:solidFill>
                  <a:latin typeface="Times New Roman" panose="02020603050405020304" pitchFamily="18" charset="0"/>
                </a:rPr>
                <a:t>Hocking and Wildsmith. </a:t>
              </a:r>
              <a:r>
                <a:rPr lang="en-US" sz="1200" dirty="0">
                  <a:solidFill>
                    <a:prstClr val="black"/>
                  </a:solidFill>
                  <a:latin typeface="Times New Roman" panose="02020603050405020304" pitchFamily="18" charset="0"/>
                </a:rPr>
                <a:t>British Journal of </a:t>
              </a:r>
              <a:r>
                <a:rPr lang="en-US" sz="1200" dirty="0" err="1">
                  <a:solidFill>
                    <a:prstClr val="black"/>
                  </a:solidFill>
                  <a:latin typeface="Times New Roman" panose="02020603050405020304" pitchFamily="18" charset="0"/>
                </a:rPr>
                <a:t>Anaesthesia</a:t>
              </a:r>
              <a:r>
                <a:rPr lang="en-US" sz="1200" dirty="0">
                  <a:solidFill>
                    <a:prstClr val="black"/>
                  </a:solidFill>
                  <a:latin typeface="Times New Roman" panose="02020603050405020304" pitchFamily="18" charset="0"/>
                </a:rPr>
                <a:t> 2004;93 (4): 568–78</a:t>
              </a:r>
              <a:endParaRPr lang="el-GR" sz="1200" dirty="0">
                <a:solidFill>
                  <a:prstClr val="black"/>
                </a:solidFill>
                <a:latin typeface="Arial"/>
              </a:endParaRP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405F71E6-F626-49AE-0557-3D2F8DE092B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3352" y="0"/>
            <a:ext cx="5219700" cy="2343150"/>
          </a:xfrm>
          <a:prstGeom prst="rect">
            <a:avLst/>
          </a:prstGeom>
        </p:spPr>
      </p:pic>
      <p:sp>
        <p:nvSpPr>
          <p:cNvPr id="6" name="5 - Δεξιό βέλος"/>
          <p:cNvSpPr/>
          <p:nvPr/>
        </p:nvSpPr>
        <p:spPr>
          <a:xfrm rot="10800000">
            <a:off x="1559496" y="6237312"/>
            <a:ext cx="981844" cy="4046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987"/>
            <a:endParaRPr lang="el-GR" sz="2400">
              <a:solidFill>
                <a:prstClr val="white"/>
              </a:solidFill>
              <a:latin typeface="Arial"/>
            </a:endParaRPr>
          </a:p>
        </p:txBody>
      </p:sp>
      <p:pic>
        <p:nvPicPr>
          <p:cNvPr id="32769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76121" y="3068960"/>
            <a:ext cx="3701887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71C9DBA-6705-C32B-1AB3-759B64755495}"/>
              </a:ext>
            </a:extLst>
          </p:cNvPr>
          <p:cNvSpPr txBox="1"/>
          <p:nvPr/>
        </p:nvSpPr>
        <p:spPr>
          <a:xfrm>
            <a:off x="5879974" y="5716"/>
            <a:ext cx="63824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8987"/>
            <a:r>
              <a:rPr lang="el-GR" sz="2400" b="1" dirty="0">
                <a:solidFill>
                  <a:prstClr val="black"/>
                </a:solidFill>
                <a:latin typeface="Arial"/>
              </a:rPr>
              <a:t>Παράγοντες που επηρεάζουν το επίπεδο του αποκλεισμού</a:t>
            </a:r>
          </a:p>
        </p:txBody>
      </p:sp>
    </p:spTree>
    <p:extLst>
      <p:ext uri="{BB962C8B-B14F-4D97-AF65-F5344CB8AC3E}">
        <p14:creationId xmlns:p14="http://schemas.microsoft.com/office/powerpoint/2010/main" val="1068779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2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The history of spinal needles: getting to the point - Calthorpe - 2004 -  Anaesthesia - Wiley Online Librar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9456" y="1844824"/>
            <a:ext cx="1809750" cy="2381250"/>
          </a:xfrm>
          <a:prstGeom prst="rect">
            <a:avLst/>
          </a:prstGeom>
          <a:noFill/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F23A77E7-66B5-8742-9125-EEA37818A8B7}"/>
              </a:ext>
            </a:extLst>
          </p:cNvPr>
          <p:cNvGrpSpPr/>
          <p:nvPr/>
        </p:nvGrpSpPr>
        <p:grpSpPr>
          <a:xfrm>
            <a:off x="455576" y="116632"/>
            <a:ext cx="11437792" cy="1591586"/>
            <a:chOff x="453988" y="116632"/>
            <a:chExt cx="11437792" cy="1591586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53988" y="335465"/>
              <a:ext cx="4171130" cy="1296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9" name="Group 9">
              <a:extLst>
                <a:ext uri="{FF2B5EF4-FFF2-40B4-BE49-F238E27FC236}">
                  <a16:creationId xmlns:a16="http://schemas.microsoft.com/office/drawing/2014/main" xmlns="" id="{D1C67CF1-60A9-E050-8B2D-5DA4FDA024F1}"/>
                </a:ext>
              </a:extLst>
            </p:cNvPr>
            <p:cNvGrpSpPr/>
            <p:nvPr/>
          </p:nvGrpSpPr>
          <p:grpSpPr>
            <a:xfrm>
              <a:off x="4690980" y="116632"/>
              <a:ext cx="7200800" cy="1591586"/>
              <a:chOff x="2566020" y="37214"/>
              <a:chExt cx="7443989" cy="1435930"/>
            </a:xfrm>
          </p:grpSpPr>
          <p:pic>
            <p:nvPicPr>
              <p:cNvPr id="10" name="Picture 4">
                <a:extLst>
                  <a:ext uri="{FF2B5EF4-FFF2-40B4-BE49-F238E27FC236}">
                    <a16:creationId xmlns:a16="http://schemas.microsoft.com/office/drawing/2014/main" xmlns="" id="{4558E9D9-6914-6C60-6970-7F0C4C06B0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566020" y="246098"/>
                <a:ext cx="7443989" cy="1018162"/>
              </a:xfrm>
              <a:prstGeom prst="rect">
                <a:avLst/>
              </a:prstGeom>
            </p:spPr>
          </p:pic>
          <p:pic>
            <p:nvPicPr>
              <p:cNvPr id="11" name="Picture 6">
                <a:extLst>
                  <a:ext uri="{FF2B5EF4-FFF2-40B4-BE49-F238E27FC236}">
                    <a16:creationId xmlns:a16="http://schemas.microsoft.com/office/drawing/2014/main" xmlns="" id="{13520F6A-1015-5759-0B81-41C3DED7B5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6246981" y="37214"/>
                <a:ext cx="3732058" cy="228322"/>
              </a:xfrm>
              <a:prstGeom prst="rect">
                <a:avLst/>
              </a:prstGeom>
            </p:spPr>
          </p:pic>
          <p:pic>
            <p:nvPicPr>
              <p:cNvPr id="12" name="Picture 8">
                <a:extLst>
                  <a:ext uri="{FF2B5EF4-FFF2-40B4-BE49-F238E27FC236}">
                    <a16:creationId xmlns:a16="http://schemas.microsoft.com/office/drawing/2014/main" xmlns="" id="{90E296CF-23BE-6A51-B623-72818B463C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2566020" y="1207255"/>
                <a:ext cx="6928834" cy="265889"/>
              </a:xfrm>
              <a:prstGeom prst="rect">
                <a:avLst/>
              </a:prstGeom>
            </p:spPr>
          </p:pic>
        </p:grpSp>
      </p:grpSp>
      <p:pic>
        <p:nvPicPr>
          <p:cNvPr id="13" name="Picture 11">
            <a:extLst>
              <a:ext uri="{FF2B5EF4-FFF2-40B4-BE49-F238E27FC236}">
                <a16:creationId xmlns:a16="http://schemas.microsoft.com/office/drawing/2014/main" xmlns="" id="{DA45521F-F237-5330-B0B2-DFB1EA25E574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67121" y="4718465"/>
            <a:ext cx="11657759" cy="1858749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Best 4th Gif I Mite Be Pregnant Now GIFs | Gfycat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64352" y="116632"/>
            <a:ext cx="3347864" cy="2510898"/>
          </a:xfrm>
          <a:prstGeom prst="rect">
            <a:avLst/>
          </a:prstGeom>
          <a:noFill/>
        </p:spPr>
      </p:pic>
      <p:sp>
        <p:nvSpPr>
          <p:cNvPr id="3" name="2 - Θέση εικόνας"/>
          <p:cNvSpPr>
            <a:spLocks noGrp="1"/>
          </p:cNvSpPr>
          <p:nvPr>
            <p:ph type="pic" sz="quarter" idx="10"/>
          </p:nvPr>
        </p:nvSpPr>
        <p:spPr>
          <a:xfrm>
            <a:off x="119336" y="3140968"/>
            <a:ext cx="5590356" cy="2232248"/>
          </a:xfrm>
        </p:spPr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360" y="1"/>
            <a:ext cx="9391650" cy="221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567142"/>
            <a:ext cx="8531771" cy="3743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- Έλλειψη"/>
          <p:cNvSpPr/>
          <p:nvPr/>
        </p:nvSpPr>
        <p:spPr>
          <a:xfrm>
            <a:off x="1127448" y="4725144"/>
            <a:ext cx="504056" cy="43204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987"/>
            <a:endParaRPr lang="el-GR" sz="2400">
              <a:solidFill>
                <a:prstClr val="white"/>
              </a:solidFill>
              <a:latin typeface="Arial"/>
            </a:endParaRPr>
          </a:p>
        </p:txBody>
      </p:sp>
      <p:sp>
        <p:nvSpPr>
          <p:cNvPr id="7" name="6 - Έλλειψη"/>
          <p:cNvSpPr/>
          <p:nvPr/>
        </p:nvSpPr>
        <p:spPr>
          <a:xfrm>
            <a:off x="3071664" y="5373216"/>
            <a:ext cx="504056" cy="43204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987"/>
            <a:endParaRPr lang="el-GR" sz="2400">
              <a:solidFill>
                <a:prstClr val="white"/>
              </a:solidFill>
              <a:latin typeface="Arial"/>
            </a:endParaRPr>
          </a:p>
        </p:txBody>
      </p:sp>
      <p:sp>
        <p:nvSpPr>
          <p:cNvPr id="8" name="7 - Έλλειψη"/>
          <p:cNvSpPr/>
          <p:nvPr/>
        </p:nvSpPr>
        <p:spPr>
          <a:xfrm>
            <a:off x="4223792" y="4797152"/>
            <a:ext cx="504056" cy="43204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987"/>
            <a:endParaRPr lang="el-GR" sz="2400">
              <a:solidFill>
                <a:prstClr val="white"/>
              </a:solidFill>
              <a:latin typeface="Arial"/>
            </a:endParaRPr>
          </a:p>
        </p:txBody>
      </p:sp>
      <p:sp>
        <p:nvSpPr>
          <p:cNvPr id="9" name="8 - Ορθογώνιο"/>
          <p:cNvSpPr/>
          <p:nvPr/>
        </p:nvSpPr>
        <p:spPr>
          <a:xfrm>
            <a:off x="8489167" y="2904326"/>
            <a:ext cx="3583497" cy="3785652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marL="457200" indent="-457200" defTabSz="1218987"/>
            <a:r>
              <a:rPr lang="el-GR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Αύξηση της </a:t>
            </a:r>
            <a:r>
              <a:rPr lang="el-GR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ενδοκοιλιακής</a:t>
            </a:r>
            <a:r>
              <a:rPr lang="el-GR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πίεσης σε ύπτια θέση αυξάνει την πίεση στον </a:t>
            </a:r>
            <a:r>
              <a:rPr lang="el-GR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επισκληρίδιο</a:t>
            </a:r>
            <a:r>
              <a:rPr lang="el-GR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χώρο και διογκώνει τις </a:t>
            </a:r>
            <a:r>
              <a:rPr lang="el-GR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επισκληρίδιες</a:t>
            </a:r>
            <a:r>
              <a:rPr lang="el-GR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φλέβες: κεφαλική προώθηση ΤΑ στον </a:t>
            </a:r>
            <a:r>
              <a:rPr lang="el-GR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υπαραχνοειδή</a:t>
            </a:r>
            <a:r>
              <a:rPr lang="el-GR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χώρο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9853A8E9-4A2E-2E5A-620A-45DE76EC88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5150" y="9885"/>
            <a:ext cx="5981700" cy="1247775"/>
          </a:xfrm>
          <a:prstGeom prst="rect">
            <a:avLst/>
          </a:prstGeom>
        </p:spPr>
      </p:pic>
      <p:pic>
        <p:nvPicPr>
          <p:cNvPr id="3" name="Picture 5" descr="Best 4th Gif I Mite Be Pregnant Now GIFs | Gfycat">
            <a:extLst>
              <a:ext uri="{FF2B5EF4-FFF2-40B4-BE49-F238E27FC236}">
                <a16:creationId xmlns:a16="http://schemas.microsoft.com/office/drawing/2014/main" xmlns="" id="{5362E3B6-0FA6-ED60-1973-B907D09AF34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66019" y="1190816"/>
            <a:ext cx="4297468" cy="3223101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5DBB44F-1A20-1969-B52F-B13753F221E1}"/>
              </a:ext>
            </a:extLst>
          </p:cNvPr>
          <p:cNvSpPr txBox="1"/>
          <p:nvPr/>
        </p:nvSpPr>
        <p:spPr>
          <a:xfrm>
            <a:off x="2215045" y="1474587"/>
            <a:ext cx="7452828" cy="2308324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marL="342900" indent="-342900" defTabSz="1218987">
              <a:buFont typeface="Arial" panose="020B0604020202020204" pitchFamily="34" charset="0"/>
              <a:buChar char="•"/>
            </a:pPr>
            <a:r>
              <a:rPr lang="el-GR" sz="2400" dirty="0">
                <a:solidFill>
                  <a:prstClr val="black"/>
                </a:solidFill>
                <a:latin typeface="Arial"/>
              </a:rPr>
              <a:t>Άριστες χειρουργικές συνθήκες</a:t>
            </a:r>
          </a:p>
          <a:p>
            <a:pPr marL="342900" indent="-342900" defTabSz="1218987">
              <a:buFont typeface="Arial" panose="020B0604020202020204" pitchFamily="34" charset="0"/>
              <a:buChar char="•"/>
            </a:pPr>
            <a:r>
              <a:rPr lang="el-GR" sz="2400" dirty="0">
                <a:solidFill>
                  <a:prstClr val="black"/>
                </a:solidFill>
                <a:latin typeface="Arial"/>
              </a:rPr>
              <a:t>Χωρίς παρενέργειες για τη μητέρα/νεογνό</a:t>
            </a:r>
          </a:p>
          <a:p>
            <a:pPr marL="342900" indent="-342900" defTabSz="1218987">
              <a:buFont typeface="Arial" panose="020B0604020202020204" pitchFamily="34" charset="0"/>
              <a:buChar char="•"/>
            </a:pPr>
            <a:r>
              <a:rPr lang="el-GR" sz="2400" dirty="0">
                <a:solidFill>
                  <a:prstClr val="black"/>
                </a:solidFill>
                <a:latin typeface="Arial"/>
              </a:rPr>
              <a:t>Ταχεία έναρξη αισθητικού αποκλεισμού</a:t>
            </a:r>
          </a:p>
          <a:p>
            <a:pPr marL="342900" indent="-342900" defTabSz="1218987">
              <a:buFont typeface="Arial" panose="020B0604020202020204" pitchFamily="34" charset="0"/>
              <a:buChar char="•"/>
            </a:pPr>
            <a:r>
              <a:rPr lang="el-GR" sz="2400" dirty="0">
                <a:solidFill>
                  <a:prstClr val="black"/>
                </a:solidFill>
                <a:latin typeface="Arial"/>
              </a:rPr>
              <a:t>Ταχεία αποδρομή κινητικού αποκλεισμού</a:t>
            </a:r>
          </a:p>
          <a:p>
            <a:pPr marL="342900" indent="-342900" defTabSz="1218987">
              <a:buFont typeface="Arial" panose="020B0604020202020204" pitchFamily="34" charset="0"/>
              <a:buChar char="•"/>
            </a:pPr>
            <a:r>
              <a:rPr lang="el-GR" sz="2400" dirty="0">
                <a:solidFill>
                  <a:prstClr val="black"/>
                </a:solidFill>
                <a:latin typeface="Arial"/>
              </a:rPr>
              <a:t>Ταχεία κινητοποίηση</a:t>
            </a:r>
          </a:p>
          <a:p>
            <a:pPr marL="342900" indent="-342900" defTabSz="1218987">
              <a:buFont typeface="Arial" panose="020B0604020202020204" pitchFamily="34" charset="0"/>
              <a:buChar char="•"/>
            </a:pPr>
            <a:r>
              <a:rPr lang="el-GR" sz="2400" dirty="0">
                <a:solidFill>
                  <a:prstClr val="black"/>
                </a:solidFill>
                <a:latin typeface="Arial"/>
              </a:rPr>
              <a:t>Επαρκή αναλγησία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FCCB2BD-3F53-4833-7479-BB186C04A869}"/>
              </a:ext>
            </a:extLst>
          </p:cNvPr>
          <p:cNvSpPr txBox="1"/>
          <p:nvPr/>
        </p:nvSpPr>
        <p:spPr>
          <a:xfrm>
            <a:off x="716972" y="4413917"/>
            <a:ext cx="11076709" cy="19389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342900" indent="-342900" defTabSz="1218987">
              <a:buFont typeface="Arial" panose="020B0604020202020204" pitchFamily="34" charset="0"/>
              <a:buChar char="•"/>
            </a:pPr>
            <a:r>
              <a:rPr lang="el-GR" sz="2400" dirty="0">
                <a:solidFill>
                  <a:prstClr val="black"/>
                </a:solidFill>
                <a:latin typeface="Arial"/>
              </a:rPr>
              <a:t>Διόγκωση επισκληριδίων φλεβών </a:t>
            </a:r>
            <a:endParaRPr lang="en-US" sz="2400" dirty="0">
              <a:solidFill>
                <a:prstClr val="black"/>
              </a:solidFill>
              <a:latin typeface="Arial"/>
            </a:endParaRPr>
          </a:p>
          <a:p>
            <a:pPr marL="342900" indent="-342900" defTabSz="1218987">
              <a:buFont typeface="Arial" panose="020B0604020202020204" pitchFamily="34" charset="0"/>
              <a:buChar char="•"/>
            </a:pPr>
            <a:r>
              <a:rPr lang="el-GR" sz="2400" dirty="0">
                <a:solidFill>
                  <a:prstClr val="black"/>
                </a:solidFill>
                <a:latin typeface="Arial"/>
              </a:rPr>
              <a:t>Πιθανώς ↑ δραστικότητα ΤΑ λόγω αύξησης μη ιονισμένης μορφής (αναπνευστική αλκάλωση τοκετού, ΤΑ=ασθενείς βάσεις)</a:t>
            </a:r>
          </a:p>
          <a:p>
            <a:pPr marL="342900" indent="-342900" defTabSz="1218987">
              <a:buFont typeface="Arial" panose="020B0604020202020204" pitchFamily="34" charset="0"/>
              <a:buChar char="•"/>
            </a:pPr>
            <a:r>
              <a:rPr lang="el-GR" sz="2400" dirty="0">
                <a:solidFill>
                  <a:prstClr val="black"/>
                </a:solidFill>
                <a:latin typeface="Arial"/>
              </a:rPr>
              <a:t>Αυξημένη ευαισθησία νευρικού ιστού στα ΤΑ (προγεστερόνη)</a:t>
            </a:r>
          </a:p>
          <a:p>
            <a:pPr marL="342900" indent="-342900" defTabSz="1218987">
              <a:buFont typeface="Arial" panose="020B0604020202020204" pitchFamily="34" charset="0"/>
              <a:buChar char="•"/>
            </a:pPr>
            <a:r>
              <a:rPr lang="el-GR" sz="2400" dirty="0">
                <a:solidFill>
                  <a:prstClr val="black"/>
                </a:solidFill>
                <a:latin typeface="Arial"/>
              </a:rPr>
              <a:t>Aισθητικός αποκλεισμός συνήθως με μικρότερες δόσεις ΤΑ (-30%)</a:t>
            </a:r>
          </a:p>
        </p:txBody>
      </p:sp>
    </p:spTree>
    <p:extLst>
      <p:ext uri="{BB962C8B-B14F-4D97-AF65-F5344CB8AC3E}">
        <p14:creationId xmlns:p14="http://schemas.microsoft.com/office/powerpoint/2010/main" val="6316626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5" descr="Best 4th Gif I Mite Be Pregnant Now GIFs | Gfycat">
            <a:extLst>
              <a:ext uri="{FF2B5EF4-FFF2-40B4-BE49-F238E27FC236}">
                <a16:creationId xmlns:a16="http://schemas.microsoft.com/office/drawing/2014/main" xmlns="" id="{2DD83DD9-CD8E-8D0A-31C0-C2DCEC67765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863189" y="28187"/>
            <a:ext cx="2427576" cy="1820682"/>
          </a:xfrm>
          <a:prstGeom prst="rect">
            <a:avLst/>
          </a:prstGeom>
          <a:noFill/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6188751-2EF8-ADBC-1FA3-7A52936ED74F}"/>
              </a:ext>
            </a:extLst>
          </p:cNvPr>
          <p:cNvSpPr txBox="1"/>
          <p:nvPr/>
        </p:nvSpPr>
        <p:spPr>
          <a:xfrm>
            <a:off x="-33044" y="564484"/>
            <a:ext cx="6267449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218987">
              <a:buFont typeface="Wingdings" panose="05000000000000000000" pitchFamily="2" charset="2"/>
              <a:buChar char="Ø"/>
            </a:pPr>
            <a:r>
              <a:rPr lang="el-GR" sz="2400" dirty="0">
                <a:solidFill>
                  <a:prstClr val="black"/>
                </a:solidFill>
                <a:highlight>
                  <a:srgbClr val="FFFF00"/>
                </a:highlight>
                <a:latin typeface="Arial"/>
              </a:rPr>
              <a:t>Λιδοκαϊνη: </a:t>
            </a:r>
            <a:endParaRPr lang="en-US" sz="2400" dirty="0">
              <a:solidFill>
                <a:prstClr val="black"/>
              </a:solidFill>
              <a:highlight>
                <a:srgbClr val="FFFF00"/>
              </a:highlight>
              <a:latin typeface="Arial"/>
            </a:endParaRPr>
          </a:p>
          <a:p>
            <a:pPr marL="342900" indent="-342900" defTabSz="1218987">
              <a:buFont typeface="Arial" panose="020B0604020202020204" pitchFamily="34" charset="0"/>
              <a:buChar char="•"/>
            </a:pPr>
            <a:r>
              <a:rPr lang="el-GR" sz="2000" dirty="0">
                <a:solidFill>
                  <a:prstClr val="black"/>
                </a:solidFill>
                <a:latin typeface="Arial"/>
              </a:rPr>
              <a:t>ενδιάμεση έναρξη και διάρκεια δράσης</a:t>
            </a:r>
            <a:endParaRPr lang="en-US" sz="2000" dirty="0">
              <a:solidFill>
                <a:prstClr val="black"/>
              </a:solidFill>
              <a:latin typeface="Arial"/>
            </a:endParaRPr>
          </a:p>
          <a:p>
            <a:pPr marL="342900" indent="-342900" defTabSz="1218987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  <a:latin typeface="Arial"/>
              </a:rPr>
              <a:t>O</a:t>
            </a:r>
            <a:r>
              <a:rPr lang="el-GR" sz="2000" dirty="0">
                <a:solidFill>
                  <a:prstClr val="black"/>
                </a:solidFill>
                <a:latin typeface="Arial"/>
              </a:rPr>
              <a:t>ΧΙ για υπαραχνοειδή χορήγηση (↑</a:t>
            </a:r>
            <a:r>
              <a:rPr lang="en-US" sz="2000" dirty="0">
                <a:solidFill>
                  <a:prstClr val="black"/>
                </a:solidFill>
                <a:latin typeface="Arial"/>
              </a:rPr>
              <a:t> %TNS)</a:t>
            </a:r>
          </a:p>
          <a:p>
            <a:pPr marL="342900" indent="-342900" defTabSz="1218987">
              <a:buFont typeface="Arial" panose="020B0604020202020204" pitchFamily="34" charset="0"/>
              <a:buChar char="•"/>
            </a:pPr>
            <a:r>
              <a:rPr lang="el-GR" sz="2000" dirty="0">
                <a:solidFill>
                  <a:prstClr val="black"/>
                </a:solidFill>
                <a:latin typeface="Arial"/>
              </a:rPr>
              <a:t>Χρησιμοποιείται ευρεώς ΕΠ: επισκληρίδια αναλγησία, </a:t>
            </a:r>
            <a:r>
              <a:rPr lang="en-US" sz="2000" dirty="0">
                <a:solidFill>
                  <a:prstClr val="black"/>
                </a:solidFill>
                <a:latin typeface="Arial"/>
              </a:rPr>
              <a:t>top –up</a:t>
            </a:r>
            <a:r>
              <a:rPr lang="el-GR" sz="2000" dirty="0">
                <a:solidFill>
                  <a:prstClr val="black"/>
                </a:solidFill>
                <a:latin typeface="Arial"/>
              </a:rPr>
              <a:t> επισκληρίδια αναισθησία</a:t>
            </a:r>
            <a:r>
              <a:rPr lang="en-US" sz="2000" dirty="0">
                <a:solidFill>
                  <a:prstClr val="black"/>
                </a:solidFill>
                <a:latin typeface="Arial"/>
              </a:rPr>
              <a:t> </a:t>
            </a:r>
            <a:endParaRPr lang="el-GR" sz="2000" dirty="0">
              <a:solidFill>
                <a:prstClr val="black"/>
              </a:solidFill>
              <a:latin typeface="Arial"/>
            </a:endParaRPr>
          </a:p>
          <a:p>
            <a:pPr marL="342900" indent="-342900" defTabSz="1218987">
              <a:buFont typeface="Wingdings" panose="05000000000000000000" pitchFamily="2" charset="2"/>
              <a:buChar char="Ø"/>
            </a:pPr>
            <a:endParaRPr lang="el-GR" sz="2400" dirty="0">
              <a:solidFill>
                <a:prstClr val="black"/>
              </a:solidFill>
              <a:highlight>
                <a:srgbClr val="FFFF00"/>
              </a:highlight>
              <a:latin typeface="Arial"/>
            </a:endParaRPr>
          </a:p>
          <a:p>
            <a:pPr marL="342900" indent="-342900" defTabSz="1218987">
              <a:buFont typeface="Wingdings" panose="05000000000000000000" pitchFamily="2" charset="2"/>
              <a:buChar char="Ø"/>
            </a:pPr>
            <a:r>
              <a:rPr lang="el-GR" sz="2400" dirty="0">
                <a:solidFill>
                  <a:prstClr val="black"/>
                </a:solidFill>
                <a:highlight>
                  <a:srgbClr val="FFFF00"/>
                </a:highlight>
                <a:latin typeface="Arial"/>
              </a:rPr>
              <a:t>Βουπιβακαϊνη: </a:t>
            </a:r>
          </a:p>
          <a:p>
            <a:pPr marL="342900" indent="-342900" defTabSz="1218987">
              <a:buFont typeface="Arial" panose="020B0604020202020204" pitchFamily="34" charset="0"/>
              <a:buChar char="•"/>
            </a:pPr>
            <a:r>
              <a:rPr lang="el-GR" sz="2000" dirty="0">
                <a:solidFill>
                  <a:prstClr val="black"/>
                </a:solidFill>
                <a:latin typeface="Arial"/>
              </a:rPr>
              <a:t>Συνηθέστερη επιλογή</a:t>
            </a:r>
          </a:p>
          <a:p>
            <a:pPr marL="342900" indent="-342900" defTabSz="1218987">
              <a:buFont typeface="Arial" panose="020B0604020202020204" pitchFamily="34" charset="0"/>
              <a:buChar char="•"/>
            </a:pPr>
            <a:r>
              <a:rPr lang="el-GR" sz="2000" dirty="0">
                <a:solidFill>
                  <a:prstClr val="black"/>
                </a:solidFill>
                <a:latin typeface="Arial"/>
              </a:rPr>
              <a:t>Προκαλεί βαθύ &amp; παρατεταμένο αισθητικό αποκλεισμό&gt;κινητικό αποκλεισμό</a:t>
            </a:r>
          </a:p>
          <a:p>
            <a:pPr marL="342900" indent="-342900" defTabSz="1218987">
              <a:buFont typeface="Arial" panose="020B0604020202020204" pitchFamily="34" charset="0"/>
              <a:buChar char="•"/>
            </a:pPr>
            <a:r>
              <a:rPr lang="el-GR" sz="2000" dirty="0">
                <a:solidFill>
                  <a:prstClr val="black"/>
                </a:solidFill>
                <a:latin typeface="Arial"/>
              </a:rPr>
              <a:t>Κίνδυνος υπότασης: κατάλληλη δόση</a:t>
            </a:r>
          </a:p>
          <a:p>
            <a:pPr defTabSz="1218987"/>
            <a:endParaRPr lang="el-GR" sz="2000" dirty="0">
              <a:solidFill>
                <a:prstClr val="black"/>
              </a:solidFill>
              <a:latin typeface="Arial"/>
            </a:endParaRPr>
          </a:p>
          <a:p>
            <a:pPr marL="342900" indent="-342900" defTabSz="1218987">
              <a:buFont typeface="Wingdings" panose="05000000000000000000" pitchFamily="2" charset="2"/>
              <a:buChar char="Ø"/>
            </a:pPr>
            <a:r>
              <a:rPr lang="el-GR" sz="2400" dirty="0">
                <a:solidFill>
                  <a:prstClr val="black"/>
                </a:solidFill>
                <a:highlight>
                  <a:srgbClr val="FFFF00"/>
                </a:highlight>
                <a:latin typeface="Arial"/>
              </a:rPr>
              <a:t>Ροπιβακαϊνη: </a:t>
            </a:r>
          </a:p>
          <a:p>
            <a:pPr marL="342900" indent="-342900" defTabSz="1218987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  <a:latin typeface="Arial"/>
              </a:rPr>
              <a:t>S-</a:t>
            </a:r>
            <a:r>
              <a:rPr lang="el-GR" sz="2000" dirty="0">
                <a:solidFill>
                  <a:prstClr val="black"/>
                </a:solidFill>
                <a:latin typeface="Arial"/>
              </a:rPr>
              <a:t>εναντιομερές βουπιβακαϊνης</a:t>
            </a:r>
          </a:p>
          <a:p>
            <a:pPr marL="342900" indent="-342900" defTabSz="1218987">
              <a:buFont typeface="Arial" panose="020B0604020202020204" pitchFamily="34" charset="0"/>
              <a:buChar char="•"/>
            </a:pPr>
            <a:r>
              <a:rPr lang="el-GR" sz="2000" dirty="0">
                <a:solidFill>
                  <a:prstClr val="black"/>
                </a:solidFill>
                <a:latin typeface="Arial"/>
              </a:rPr>
              <a:t>Λιγότερο καρδιοτοξική από βουπιβακαϊνη</a:t>
            </a:r>
          </a:p>
          <a:p>
            <a:pPr marL="342900" indent="-342900" defTabSz="1218987">
              <a:buFont typeface="Arial" panose="020B0604020202020204" pitchFamily="34" charset="0"/>
              <a:buChar char="•"/>
            </a:pPr>
            <a:r>
              <a:rPr lang="el-GR" sz="2000" dirty="0">
                <a:solidFill>
                  <a:prstClr val="black"/>
                </a:solidFill>
                <a:latin typeface="Arial"/>
              </a:rPr>
              <a:t>Λιγότερο κινητικό αποκλεισμό</a:t>
            </a:r>
          </a:p>
          <a:p>
            <a:pPr marL="342900" indent="-342900" defTabSz="1218987">
              <a:buFont typeface="Arial" panose="020B0604020202020204" pitchFamily="34" charset="0"/>
              <a:buChar char="•"/>
            </a:pPr>
            <a:r>
              <a:rPr lang="el-GR" sz="2000" dirty="0">
                <a:solidFill>
                  <a:prstClr val="black"/>
                </a:solidFill>
                <a:latin typeface="Arial"/>
              </a:rPr>
              <a:t>Ισχύς της 60% της βουπιβακαϊνης για αναλγησία στον τοκετό</a:t>
            </a:r>
            <a:r>
              <a:rPr lang="en-US" sz="2400" dirty="0">
                <a:solidFill>
                  <a:prstClr val="black"/>
                </a:solidFill>
                <a:latin typeface="Arial"/>
              </a:rPr>
              <a:t>          </a:t>
            </a:r>
            <a:r>
              <a:rPr lang="el-GR" sz="2400" dirty="0">
                <a:solidFill>
                  <a:prstClr val="black"/>
                </a:solidFill>
                <a:latin typeface="Arial"/>
              </a:rPr>
              <a:t>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324A5587-61AF-3207-F695-A78F6260DA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1311" y="2274557"/>
            <a:ext cx="1377636" cy="110387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875887A5-3B4D-9FE1-9094-AD956538033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2408" y="2373884"/>
            <a:ext cx="750382" cy="75038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8004C00E-8999-16CC-F561-DE3A9C3B609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4900" y="2474541"/>
            <a:ext cx="549068" cy="54906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B976CAD6-9559-3BBD-D468-FB80FB6D4C3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9174" y="4217926"/>
            <a:ext cx="840145" cy="84014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64348F10-BE0F-9B17-EBA1-A0C453EDDF0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776" y="4419093"/>
            <a:ext cx="465865" cy="46586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94339AF9-280D-9A31-A3FF-5C69A00BCB24}"/>
              </a:ext>
            </a:extLst>
          </p:cNvPr>
          <p:cNvSpPr txBox="1"/>
          <p:nvPr/>
        </p:nvSpPr>
        <p:spPr>
          <a:xfrm>
            <a:off x="5881766" y="764705"/>
            <a:ext cx="6228033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218987">
              <a:buFont typeface="Wingdings" panose="05000000000000000000" pitchFamily="2" charset="2"/>
              <a:buChar char="Ø"/>
            </a:pPr>
            <a:r>
              <a:rPr lang="el-GR" sz="2400" dirty="0">
                <a:solidFill>
                  <a:prstClr val="black"/>
                </a:solidFill>
                <a:highlight>
                  <a:srgbClr val="FFFF00"/>
                </a:highlight>
                <a:latin typeface="Arial"/>
              </a:rPr>
              <a:t>Τετρακαϊνη: </a:t>
            </a:r>
            <a:endParaRPr lang="en-US" sz="2400" dirty="0">
              <a:solidFill>
                <a:prstClr val="black"/>
              </a:solidFill>
              <a:highlight>
                <a:srgbClr val="FFFF00"/>
              </a:highlight>
              <a:latin typeface="Arial"/>
            </a:endParaRPr>
          </a:p>
          <a:p>
            <a:pPr marL="342900" indent="-342900" defTabSz="1218987">
              <a:buFont typeface="Arial" panose="020B0604020202020204" pitchFamily="34" charset="0"/>
              <a:buChar char="•"/>
            </a:pPr>
            <a:r>
              <a:rPr lang="el-GR" sz="2000" dirty="0">
                <a:solidFill>
                  <a:prstClr val="black"/>
                </a:solidFill>
                <a:latin typeface="Arial"/>
              </a:rPr>
              <a:t>Συχνά υπαραχνοειδώς</a:t>
            </a:r>
          </a:p>
          <a:p>
            <a:pPr marL="342900" indent="-342900" defTabSz="1218987">
              <a:buFont typeface="Arial" panose="020B0604020202020204" pitchFamily="34" charset="0"/>
              <a:buChar char="•"/>
            </a:pPr>
            <a:r>
              <a:rPr lang="el-GR" sz="2000" dirty="0">
                <a:solidFill>
                  <a:prstClr val="black"/>
                </a:solidFill>
                <a:latin typeface="Arial"/>
              </a:rPr>
              <a:t>Μεγάλη διάρκεια δράσης ειδικά όταν προστίθεται αγγειοσυσπαστικό</a:t>
            </a:r>
          </a:p>
          <a:p>
            <a:pPr marL="342900" indent="-342900" defTabSz="1218987">
              <a:buFont typeface="Arial" panose="020B0604020202020204" pitchFamily="34" charset="0"/>
              <a:buChar char="•"/>
            </a:pPr>
            <a:r>
              <a:rPr lang="el-GR" sz="2000" dirty="0">
                <a:solidFill>
                  <a:prstClr val="black"/>
                </a:solidFill>
                <a:latin typeface="Arial"/>
              </a:rPr>
              <a:t>Χαμηλό ρυθμό μεταβολισμού παρόλο που είναι εστέρας</a:t>
            </a:r>
          </a:p>
          <a:p>
            <a:pPr marL="342900" indent="-342900" defTabSz="1218987">
              <a:buFont typeface="Arial" panose="020B0604020202020204" pitchFamily="34" charset="0"/>
              <a:buChar char="•"/>
            </a:pPr>
            <a:r>
              <a:rPr lang="el-GR" sz="2000" dirty="0">
                <a:solidFill>
                  <a:prstClr val="black"/>
                </a:solidFill>
                <a:latin typeface="Arial"/>
              </a:rPr>
              <a:t>Δε χορηγείται ΕΠ λόγω του ισχυρού κινητικού αποκλεισμού της και της βραδείας έναρξης δράσης</a:t>
            </a:r>
          </a:p>
          <a:p>
            <a:pPr defTabSz="1218987"/>
            <a:endParaRPr lang="el-GR" sz="2000" dirty="0">
              <a:solidFill>
                <a:prstClr val="black"/>
              </a:solidFill>
              <a:latin typeface="Arial"/>
            </a:endParaRPr>
          </a:p>
          <a:p>
            <a:pPr marL="342900" indent="-342900" defTabSz="1218987">
              <a:buFont typeface="Wingdings" panose="05000000000000000000" pitchFamily="2" charset="2"/>
              <a:buChar char="Ø"/>
            </a:pPr>
            <a:r>
              <a:rPr lang="el-GR" sz="2400" dirty="0">
                <a:solidFill>
                  <a:prstClr val="black"/>
                </a:solidFill>
                <a:highlight>
                  <a:srgbClr val="FFFF00"/>
                </a:highlight>
                <a:latin typeface="Arial"/>
              </a:rPr>
              <a:t>2-χλωροπροκαϊνη: </a:t>
            </a:r>
          </a:p>
          <a:p>
            <a:pPr marL="342900" indent="-342900" defTabSz="1218987">
              <a:buFont typeface="Arial" panose="020B0604020202020204" pitchFamily="34" charset="0"/>
              <a:buChar char="•"/>
            </a:pPr>
            <a:r>
              <a:rPr lang="el-GR" sz="2000" dirty="0">
                <a:solidFill>
                  <a:prstClr val="black"/>
                </a:solidFill>
                <a:latin typeface="Arial"/>
              </a:rPr>
              <a:t>Κυκλοφορεί σε υψηλές συγκεντρώσεις και παρόλο που έχει υψηλή </a:t>
            </a:r>
            <a:r>
              <a:rPr lang="en-US" sz="2000" dirty="0" err="1">
                <a:solidFill>
                  <a:prstClr val="black"/>
                </a:solidFill>
                <a:latin typeface="Arial"/>
              </a:rPr>
              <a:t>pKa</a:t>
            </a:r>
            <a:r>
              <a:rPr lang="el-GR" sz="2000" dirty="0">
                <a:solidFill>
                  <a:prstClr val="black"/>
                </a:solidFill>
                <a:latin typeface="Arial"/>
              </a:rPr>
              <a:t> έχει ταχεία έναρξη δράσης λόγω της υψηλής συγκέντρωσης</a:t>
            </a:r>
          </a:p>
          <a:p>
            <a:pPr marL="342900" indent="-342900" defTabSz="1218987">
              <a:buFont typeface="Arial" panose="020B0604020202020204" pitchFamily="34" charset="0"/>
              <a:buChar char="•"/>
            </a:pPr>
            <a:r>
              <a:rPr lang="el-GR" sz="2000" dirty="0">
                <a:solidFill>
                  <a:prstClr val="black"/>
                </a:solidFill>
                <a:latin typeface="Arial"/>
              </a:rPr>
              <a:t>Μεταβολισμός από ψευδοχολινεστεράση πλάσματος=↓% </a:t>
            </a:r>
            <a:r>
              <a:rPr lang="en-US" sz="2000" dirty="0">
                <a:solidFill>
                  <a:prstClr val="black"/>
                </a:solidFill>
                <a:latin typeface="Arial"/>
              </a:rPr>
              <a:t>LAST</a:t>
            </a:r>
          </a:p>
          <a:p>
            <a:pPr marL="342900" indent="-342900" defTabSz="1218987">
              <a:buFont typeface="Arial" panose="020B0604020202020204" pitchFamily="34" charset="0"/>
              <a:buChar char="•"/>
            </a:pPr>
            <a:r>
              <a:rPr lang="el-GR" sz="2000" dirty="0">
                <a:solidFill>
                  <a:prstClr val="black"/>
                </a:solidFill>
                <a:latin typeface="Arial"/>
              </a:rPr>
              <a:t>Τοξικότητα σε ΥΑ χορήγηση λόγω συντηρητικού (Δισουλφιδικό </a:t>
            </a:r>
            <a:r>
              <a:rPr lang="en-US" sz="2000" dirty="0">
                <a:solidFill>
                  <a:prstClr val="black"/>
                </a:solidFill>
                <a:latin typeface="Arial"/>
              </a:rPr>
              <a:t>Na+</a:t>
            </a:r>
            <a:r>
              <a:rPr lang="el-GR" sz="2000" dirty="0">
                <a:solidFill>
                  <a:prstClr val="black"/>
                </a:solidFill>
                <a:latin typeface="Arial"/>
              </a:rPr>
              <a:t>)</a:t>
            </a:r>
          </a:p>
          <a:p>
            <a:pPr marL="342900" indent="-342900" defTabSz="1218987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  <a:latin typeface="Arial"/>
              </a:rPr>
              <a:t>E</a:t>
            </a:r>
            <a:r>
              <a:rPr lang="el-GR" sz="2000" dirty="0">
                <a:solidFill>
                  <a:prstClr val="black"/>
                </a:solidFill>
                <a:latin typeface="Arial"/>
              </a:rPr>
              <a:t>Π</a:t>
            </a:r>
          </a:p>
          <a:p>
            <a:pPr marL="342900" indent="-342900" defTabSz="1218987">
              <a:buFont typeface="Arial" panose="020B0604020202020204" pitchFamily="34" charset="0"/>
              <a:buChar char="•"/>
            </a:pPr>
            <a:endParaRPr lang="el-GR" sz="2000" dirty="0">
              <a:solidFill>
                <a:prstClr val="black"/>
              </a:solidFill>
              <a:latin typeface="Arial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30D7F613-E265-2CC3-5D60-CFE2C8FB45C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116" y="6240373"/>
            <a:ext cx="765922" cy="76592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786B36E4-9623-155A-6BD4-B2B222191A49}"/>
              </a:ext>
            </a:extLst>
          </p:cNvPr>
          <p:cNvSpPr txBox="1"/>
          <p:nvPr/>
        </p:nvSpPr>
        <p:spPr>
          <a:xfrm>
            <a:off x="3793192" y="4400462"/>
            <a:ext cx="9188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8987"/>
            <a:r>
              <a:rPr lang="el-GR" sz="2400" dirty="0">
                <a:solidFill>
                  <a:prstClr val="black"/>
                </a:solidFill>
                <a:latin typeface="Arial"/>
              </a:rPr>
              <a:t>ΝΟΤ!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4D919D4D-BF65-FFBA-F401-9E7E26D55C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5772" y="6198587"/>
            <a:ext cx="1060169" cy="84949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88293FC3-4936-7316-ECAE-EC7B68E1B838}"/>
              </a:ext>
            </a:extLst>
          </p:cNvPr>
          <p:cNvSpPr txBox="1"/>
          <p:nvPr/>
        </p:nvSpPr>
        <p:spPr>
          <a:xfrm>
            <a:off x="4214929" y="6490688"/>
            <a:ext cx="80758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defTabSz="1218987"/>
            <a:r>
              <a:rPr lang="en-US" sz="1200" dirty="0">
                <a:solidFill>
                  <a:prstClr val="black"/>
                </a:solidFill>
                <a:latin typeface="Arial"/>
              </a:rPr>
              <a:t>Burns SM</a:t>
            </a:r>
            <a:r>
              <a:rPr lang="el-GR" sz="1200" dirty="0">
                <a:solidFill>
                  <a:prstClr val="black"/>
                </a:solidFill>
                <a:latin typeface="Arial"/>
              </a:rPr>
              <a:t>. </a:t>
            </a:r>
            <a:r>
              <a:rPr lang="en-US" sz="1200" dirty="0" err="1">
                <a:solidFill>
                  <a:prstClr val="black"/>
                </a:solidFill>
                <a:latin typeface="Arial"/>
              </a:rPr>
              <a:t>Anaesthesia</a:t>
            </a:r>
            <a:r>
              <a:rPr lang="en-US" sz="1200" dirty="0">
                <a:solidFill>
                  <a:prstClr val="black"/>
                </a:solidFill>
                <a:latin typeface="Arial"/>
              </a:rPr>
              <a:t>. 2001;56(8):794–8</a:t>
            </a:r>
            <a:endParaRPr lang="el-GR" sz="1200" dirty="0">
              <a:solidFill>
                <a:prstClr val="black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13974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FB93B15-E28C-238C-83D6-873CAB45AA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7448" y="626322"/>
            <a:ext cx="9776840" cy="649835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xmlns="" id="{22CA0E97-AEE9-5B33-F4AB-5956A2A752DC}"/>
              </a:ext>
            </a:extLst>
          </p:cNvPr>
          <p:cNvSpPr txBox="1">
            <a:spLocks/>
          </p:cNvSpPr>
          <p:nvPr/>
        </p:nvSpPr>
        <p:spPr>
          <a:xfrm>
            <a:off x="1585152" y="-84759"/>
            <a:ext cx="10597539" cy="711081"/>
          </a:xfrm>
          <a:prstGeom prst="rect">
            <a:avLst/>
          </a:prstGeom>
        </p:spPr>
        <p:txBody>
          <a:bodyPr vert="horz" lIns="0" tIns="60949" rIns="0" bIns="60949" rtlCol="0" anchor="ctr">
            <a:normAutofit/>
          </a:bodyPr>
          <a:lstStyle>
            <a:lvl1pPr algn="l" defTabSz="1218987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r>
              <a:rPr lang="el-GR" dirty="0">
                <a:solidFill>
                  <a:prstClr val="black"/>
                </a:solidFill>
              </a:rPr>
              <a:t>Είδος ΤΑ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B6CD8F4C-88CD-8DC4-E2A8-9FD33972E85C}"/>
              </a:ext>
            </a:extLst>
          </p:cNvPr>
          <p:cNvGrpSpPr/>
          <p:nvPr/>
        </p:nvGrpSpPr>
        <p:grpSpPr>
          <a:xfrm>
            <a:off x="1439062" y="6518086"/>
            <a:ext cx="4576806" cy="330526"/>
            <a:chOff x="7466664" y="6410842"/>
            <a:chExt cx="4576806" cy="330526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xmlns="" id="{30004C05-DDC4-E3B5-8701-AA29EA3236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66664" y="6453474"/>
              <a:ext cx="1142094" cy="245262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xmlns="" id="{52187F6A-2B9D-DA28-1C43-21464FCBA11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542684" y="6410842"/>
              <a:ext cx="3500786" cy="3305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355104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Ορθογώνιο"/>
          <p:cNvSpPr/>
          <p:nvPr/>
        </p:nvSpPr>
        <p:spPr>
          <a:xfrm>
            <a:off x="3794051" y="225935"/>
            <a:ext cx="4320480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987"/>
            <a:endParaRPr lang="el-GR" sz="2000" dirty="0">
              <a:solidFill>
                <a:prstClr val="black"/>
              </a:solidFill>
              <a:latin typeface="Arial"/>
            </a:endParaRPr>
          </a:p>
          <a:p>
            <a:pPr algn="ctr" defTabSz="1218987"/>
            <a:r>
              <a:rPr lang="el-GR" sz="2000" dirty="0" err="1">
                <a:solidFill>
                  <a:prstClr val="black"/>
                </a:solidFill>
                <a:latin typeface="Arial"/>
              </a:rPr>
              <a:t>Υπαραχνοειδής</a:t>
            </a:r>
            <a:r>
              <a:rPr lang="el-GR" sz="2000" dirty="0">
                <a:solidFill>
                  <a:prstClr val="black"/>
                </a:solidFill>
                <a:latin typeface="Arial"/>
              </a:rPr>
              <a:t> αναισθησία (ΥΑ)</a:t>
            </a:r>
          </a:p>
          <a:p>
            <a:pPr algn="ctr" defTabSz="1218987"/>
            <a:r>
              <a:rPr lang="el-GR" sz="2000" b="1" dirty="0" err="1">
                <a:solidFill>
                  <a:prstClr val="black"/>
                </a:solidFill>
                <a:latin typeface="Arial"/>
              </a:rPr>
              <a:t>Βουπιβακαϊνη</a:t>
            </a:r>
            <a:endParaRPr lang="el-GR" sz="2000" b="1" dirty="0">
              <a:solidFill>
                <a:prstClr val="black"/>
              </a:solidFill>
              <a:latin typeface="Arial"/>
            </a:endParaRPr>
          </a:p>
          <a:p>
            <a:pPr algn="ctr" defTabSz="1218987"/>
            <a:endParaRPr lang="el-GR" sz="2000" dirty="0">
              <a:solidFill>
                <a:prstClr val="black"/>
              </a:solidFill>
              <a:latin typeface="Arial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6C10A161-9B2A-9E0C-BBAD-F02761D5BC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369" y="1484784"/>
            <a:ext cx="11565485" cy="504056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3E376FDC-16E2-4F86-486C-57E041A78966}"/>
              </a:ext>
            </a:extLst>
          </p:cNvPr>
          <p:cNvSpPr txBox="1"/>
          <p:nvPr/>
        </p:nvSpPr>
        <p:spPr>
          <a:xfrm>
            <a:off x="8976321" y="5733257"/>
            <a:ext cx="244827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8987"/>
            <a:r>
              <a:rPr lang="en-US" sz="1200" dirty="0">
                <a:solidFill>
                  <a:prstClr val="black"/>
                </a:solidFill>
                <a:latin typeface="Arial"/>
              </a:rPr>
              <a:t>Nath G. ATOTW 2021;455</a:t>
            </a:r>
            <a:endParaRPr lang="el-GR" sz="1200" dirty="0">
              <a:solidFill>
                <a:prstClr val="black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312096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CBD5BC24-576D-D97D-C4EA-960980F82D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37" y="3642200"/>
            <a:ext cx="4731024" cy="301246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09E602AD-8114-983F-DCEF-755ECD04E6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016" y="0"/>
            <a:ext cx="4997934" cy="275723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63B79E46-9709-A466-0394-3DD0ACAC6B87}"/>
              </a:ext>
            </a:extLst>
          </p:cNvPr>
          <p:cNvSpPr/>
          <p:nvPr/>
        </p:nvSpPr>
        <p:spPr>
          <a:xfrm>
            <a:off x="6205168" y="107805"/>
            <a:ext cx="5803106" cy="6674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800" b="1" dirty="0"/>
              <a:t>Τεχνική</a:t>
            </a:r>
            <a:r>
              <a:rPr lang="en-US" sz="2800" b="1" dirty="0"/>
              <a:t> </a:t>
            </a:r>
            <a:r>
              <a:rPr lang="el-GR" sz="2800" b="1" dirty="0"/>
              <a:t>ΠΑ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97302D34-A708-04E6-7BDE-F3560012457A}"/>
              </a:ext>
            </a:extLst>
          </p:cNvPr>
          <p:cNvSpPr txBox="1"/>
          <p:nvPr/>
        </p:nvSpPr>
        <p:spPr>
          <a:xfrm>
            <a:off x="6054586" y="1031766"/>
            <a:ext cx="62021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dirty="0"/>
              <a:t>Επίτοκος τοποθετείται σε καθιστή (βοηθά στον εντοπισμό οδηγών σημείων σε παχύσαρκες) ή σε πλάγια κατακεκλιμένη θέση (↓% υπότασης) 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9521F443-AC10-F9C1-C220-FCD4964BF7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4380" y="2488608"/>
            <a:ext cx="2914035" cy="4148923"/>
          </a:xfrm>
          <a:prstGeom prst="rect">
            <a:avLst/>
          </a:prstGeom>
        </p:spPr>
      </p:pic>
      <p:sp>
        <p:nvSpPr>
          <p:cNvPr id="18" name="Arrow: Right 17">
            <a:extLst>
              <a:ext uri="{FF2B5EF4-FFF2-40B4-BE49-F238E27FC236}">
                <a16:creationId xmlns:a16="http://schemas.microsoft.com/office/drawing/2014/main" xmlns="" id="{57A58031-AF90-C6CA-AE7C-C952B3FC25F0}"/>
              </a:ext>
            </a:extLst>
          </p:cNvPr>
          <p:cNvSpPr/>
          <p:nvPr/>
        </p:nvSpPr>
        <p:spPr>
          <a:xfrm>
            <a:off x="6133082" y="4899991"/>
            <a:ext cx="1272209" cy="6460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866530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2CF4C46-BE97-EF6F-B7F9-C20A3E34C07C}"/>
              </a:ext>
            </a:extLst>
          </p:cNvPr>
          <p:cNvSpPr txBox="1"/>
          <p:nvPr/>
        </p:nvSpPr>
        <p:spPr>
          <a:xfrm>
            <a:off x="644436" y="138013"/>
            <a:ext cx="11459817" cy="95410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800" dirty="0">
                <a:solidFill>
                  <a:schemeClr val="bg1"/>
                </a:solidFill>
              </a:rPr>
              <a:t>Στόχος είναι ο αισθητικός αποκλεισμός στο ύψος των θηλών </a:t>
            </a:r>
            <a:r>
              <a:rPr lang="el-GR" sz="2800" b="1" dirty="0">
                <a:solidFill>
                  <a:schemeClr val="bg1"/>
                </a:solidFill>
              </a:rPr>
              <a:t>Θ4</a:t>
            </a:r>
            <a:r>
              <a:rPr lang="el-GR" sz="2800" dirty="0">
                <a:solidFill>
                  <a:schemeClr val="bg1"/>
                </a:solidFill>
              </a:rPr>
              <a:t> για την ΚΤ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800" dirty="0">
                <a:solidFill>
                  <a:schemeClr val="bg1"/>
                </a:solidFill>
              </a:rPr>
              <a:t>Ιδανική προσπέλαση στο ύψος Ο3-4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CE7770CF-E425-8B80-6A09-E8756AC5DB5B}"/>
              </a:ext>
            </a:extLst>
          </p:cNvPr>
          <p:cNvSpPr txBox="1"/>
          <p:nvPr/>
        </p:nvSpPr>
        <p:spPr>
          <a:xfrm>
            <a:off x="235225" y="1313977"/>
            <a:ext cx="60960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l-GR" sz="2400" dirty="0">
                <a:effectLst/>
              </a:rPr>
              <a:t>Αποτέλεσμα ΠΑ:</a:t>
            </a:r>
            <a:r>
              <a:rPr lang="el-GR" sz="2400" dirty="0"/>
              <a:t/>
            </a:r>
            <a:br>
              <a:rPr lang="el-GR" sz="2400" dirty="0"/>
            </a:br>
            <a:r>
              <a:rPr lang="el-GR" sz="2400" dirty="0">
                <a:effectLst/>
              </a:rPr>
              <a:t>1. Κινητικός αποκλεισμός</a:t>
            </a:r>
            <a:r>
              <a:rPr lang="el-GR" sz="2400" dirty="0"/>
              <a:t/>
            </a:r>
            <a:br>
              <a:rPr lang="el-GR" sz="2400" dirty="0"/>
            </a:br>
            <a:r>
              <a:rPr lang="el-GR" sz="2400" dirty="0">
                <a:effectLst/>
              </a:rPr>
              <a:t>2. Αισθητικός αποκλεισμός (αναισθησία-αναλγησία)</a:t>
            </a:r>
            <a:r>
              <a:rPr lang="el-GR" sz="2400" dirty="0"/>
              <a:t/>
            </a:r>
            <a:br>
              <a:rPr lang="el-GR" sz="2400" dirty="0"/>
            </a:br>
            <a:r>
              <a:rPr lang="el-GR" sz="2400" dirty="0">
                <a:effectLst/>
              </a:rPr>
              <a:t>3. Συμπαθητικός αποκλεισμός (αγγειοδιαστολή ↓AΠ, ↓HR σε</a:t>
            </a:r>
            <a:r>
              <a:rPr lang="en-US" sz="2400" dirty="0">
                <a:effectLst/>
              </a:rPr>
              <a:t> </a:t>
            </a:r>
            <a:r>
              <a:rPr lang="el-GR" sz="2400" dirty="0">
                <a:effectLst/>
              </a:rPr>
              <a:t>Θ1-Θ4)</a:t>
            </a:r>
            <a:endParaRPr lang="el-GR" sz="24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98D72B62-69E1-4D5F-C1E9-9ADB4A8758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1" y="1689059"/>
            <a:ext cx="5860774" cy="458253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35E0DA25-CC76-8DDD-3C42-FFCB4F1980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225" y="3920770"/>
            <a:ext cx="3955415" cy="2799217"/>
          </a:xfrm>
          <a:prstGeom prst="rect">
            <a:avLst/>
          </a:prstGeom>
        </p:spPr>
      </p:pic>
      <p:sp>
        <p:nvSpPr>
          <p:cNvPr id="16" name="Arrow: Right 15">
            <a:extLst>
              <a:ext uri="{FF2B5EF4-FFF2-40B4-BE49-F238E27FC236}">
                <a16:creationId xmlns:a16="http://schemas.microsoft.com/office/drawing/2014/main" xmlns="" id="{75192F19-031F-7761-1EE1-0BEDD30C27FA}"/>
              </a:ext>
            </a:extLst>
          </p:cNvPr>
          <p:cNvSpPr/>
          <p:nvPr/>
        </p:nvSpPr>
        <p:spPr>
          <a:xfrm>
            <a:off x="4194312" y="3844158"/>
            <a:ext cx="1580323" cy="747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+</a:t>
            </a:r>
            <a:r>
              <a:rPr lang="en-US" dirty="0"/>
              <a:t>/-</a:t>
            </a:r>
            <a:r>
              <a:rPr lang="el-GR" dirty="0"/>
              <a:t>4-6 </a:t>
            </a:r>
            <a:r>
              <a:rPr lang="en-US" dirty="0" err="1"/>
              <a:t>Derm</a:t>
            </a:r>
            <a:endParaRPr lang="el-GR" dirty="0"/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xmlns="" id="{A1B92CAC-0B65-3349-43DE-17D8E220BF7E}"/>
              </a:ext>
            </a:extLst>
          </p:cNvPr>
          <p:cNvSpPr/>
          <p:nvPr/>
        </p:nvSpPr>
        <p:spPr>
          <a:xfrm>
            <a:off x="4194312" y="4573086"/>
            <a:ext cx="1580323" cy="747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+</a:t>
            </a:r>
            <a:r>
              <a:rPr lang="en-US" dirty="0"/>
              <a:t>/-2-3</a:t>
            </a:r>
            <a:r>
              <a:rPr lang="el-GR" dirty="0"/>
              <a:t> </a:t>
            </a:r>
            <a:r>
              <a:rPr lang="en-US" dirty="0" err="1"/>
              <a:t>Derm</a:t>
            </a:r>
            <a:endParaRPr lang="el-GR" dirty="0"/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xmlns="" id="{5930F26A-1A46-E4FE-EAEF-18FB75488CEA}"/>
              </a:ext>
            </a:extLst>
          </p:cNvPr>
          <p:cNvSpPr/>
          <p:nvPr/>
        </p:nvSpPr>
        <p:spPr>
          <a:xfrm>
            <a:off x="4190640" y="5320378"/>
            <a:ext cx="1580323" cy="747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+</a:t>
            </a:r>
            <a:r>
              <a:rPr lang="en-US" dirty="0"/>
              <a:t>/-2-3</a:t>
            </a:r>
            <a:r>
              <a:rPr lang="el-GR" dirty="0"/>
              <a:t> </a:t>
            </a:r>
            <a:r>
              <a:rPr lang="en-US" dirty="0" err="1"/>
              <a:t>Derm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631666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20EA5E7-C26C-EB49-3047-9F8E4697380C}"/>
              </a:ext>
            </a:extLst>
          </p:cNvPr>
          <p:cNvSpPr txBox="1"/>
          <p:nvPr/>
        </p:nvSpPr>
        <p:spPr>
          <a:xfrm>
            <a:off x="0" y="107805"/>
            <a:ext cx="8795202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el-GR" sz="2800" dirty="0"/>
              <a:t>Περιοχική αναισθησία: </a:t>
            </a:r>
            <a:endParaRPr lang="en-US" sz="2800" dirty="0"/>
          </a:p>
          <a:p>
            <a:pPr algn="just"/>
            <a:r>
              <a:rPr lang="el-GR" sz="2800" dirty="0"/>
              <a:t>1)Υπαραχνοειδής αναισθησία</a:t>
            </a:r>
          </a:p>
          <a:p>
            <a:pPr algn="just"/>
            <a:r>
              <a:rPr lang="el-GR" sz="2800" dirty="0"/>
              <a:t>2) Επισκληρίδιος αναισθησία</a:t>
            </a:r>
          </a:p>
          <a:p>
            <a:pPr algn="just"/>
            <a:r>
              <a:rPr lang="el-GR" sz="2800" dirty="0"/>
              <a:t>3)Συνδυασμένη Υπαραχνοειδής/Επισκληρίδιος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AFC037CE-0001-24DC-D50C-4B8FB49549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909610"/>
            <a:ext cx="5762625" cy="5076825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5C8DB379-D185-5FE3-1521-DD8040818B94}"/>
              </a:ext>
            </a:extLst>
          </p:cNvPr>
          <p:cNvSpPr/>
          <p:nvPr/>
        </p:nvSpPr>
        <p:spPr>
          <a:xfrm>
            <a:off x="556483" y="2292114"/>
            <a:ext cx="4403143" cy="452054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>
              <a:buFont typeface="+mj-lt"/>
              <a:buAutoNum type="arabicPeriod"/>
            </a:pPr>
            <a:r>
              <a:rPr lang="el-GR" sz="2800" dirty="0"/>
              <a:t>Δέρμα</a:t>
            </a:r>
          </a:p>
          <a:p>
            <a:pPr marL="514350" indent="-514350">
              <a:buFont typeface="+mj-lt"/>
              <a:buAutoNum type="arabicPeriod"/>
            </a:pPr>
            <a:r>
              <a:rPr lang="el-GR" sz="2800" dirty="0"/>
              <a:t>Υποδόριο λίπος</a:t>
            </a:r>
          </a:p>
          <a:p>
            <a:pPr marL="514350" indent="-514350">
              <a:buFont typeface="+mj-lt"/>
              <a:buAutoNum type="arabicPeriod"/>
            </a:pPr>
            <a:r>
              <a:rPr lang="el-GR" sz="2800" dirty="0"/>
              <a:t>Επακάνθιος σύνδεσμος</a:t>
            </a:r>
          </a:p>
          <a:p>
            <a:pPr marL="514350" indent="-514350">
              <a:buFont typeface="+mj-lt"/>
              <a:buAutoNum type="arabicPeriod"/>
            </a:pPr>
            <a:r>
              <a:rPr lang="el-GR" sz="2800" dirty="0"/>
              <a:t>Μεσακάνθιος σύνδεσμος</a:t>
            </a:r>
          </a:p>
          <a:p>
            <a:pPr marL="514350" indent="-514350">
              <a:buFont typeface="+mj-lt"/>
              <a:buAutoNum type="arabicPeriod"/>
            </a:pPr>
            <a:r>
              <a:rPr lang="el-GR" sz="2800" dirty="0"/>
              <a:t>Ωχρός</a:t>
            </a:r>
          </a:p>
          <a:p>
            <a:pPr marL="514350" indent="-514350">
              <a:buFont typeface="+mj-lt"/>
              <a:buAutoNum type="arabicPeriod"/>
            </a:pPr>
            <a:r>
              <a:rPr lang="el-GR" sz="2800" dirty="0"/>
              <a:t>Επισκληρίδιος χώρος</a:t>
            </a:r>
          </a:p>
          <a:p>
            <a:pPr marL="514350" indent="-514350">
              <a:buFont typeface="+mj-lt"/>
              <a:buAutoNum type="arabicPeriod"/>
            </a:pPr>
            <a:r>
              <a:rPr lang="el-GR" sz="2800" dirty="0"/>
              <a:t>Σκληρά μήνιγγα</a:t>
            </a:r>
          </a:p>
          <a:p>
            <a:pPr marL="514350" indent="-514350">
              <a:buFont typeface="+mj-lt"/>
              <a:buAutoNum type="arabicPeriod"/>
            </a:pPr>
            <a:r>
              <a:rPr lang="el-GR" sz="2800" dirty="0"/>
              <a:t>Υποσκληρίδιος χώρος</a:t>
            </a:r>
          </a:p>
          <a:p>
            <a:pPr marL="514350" indent="-514350">
              <a:buFont typeface="+mj-lt"/>
              <a:buAutoNum type="arabicPeriod"/>
            </a:pPr>
            <a:r>
              <a:rPr lang="el-GR" sz="2800" dirty="0"/>
              <a:t>Αραχνοειδής μήνιγγα</a:t>
            </a:r>
          </a:p>
          <a:p>
            <a:pPr marL="514350" indent="-514350">
              <a:buFont typeface="+mj-lt"/>
              <a:buAutoNum type="arabicPeriod"/>
            </a:pPr>
            <a:r>
              <a:rPr lang="el-GR" sz="2800" dirty="0"/>
              <a:t>Υπαραχνοειδής χώρος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xmlns="" id="{15FC2138-CEFE-65E8-7160-F1BFC6A43014}"/>
              </a:ext>
            </a:extLst>
          </p:cNvPr>
          <p:cNvSpPr/>
          <p:nvPr/>
        </p:nvSpPr>
        <p:spPr>
          <a:xfrm>
            <a:off x="7933911" y="4059636"/>
            <a:ext cx="208722" cy="20872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xmlns="" id="{F485631E-3F45-12D0-F4FA-28DD1094656C}"/>
              </a:ext>
            </a:extLst>
          </p:cNvPr>
          <p:cNvSpPr/>
          <p:nvPr/>
        </p:nvSpPr>
        <p:spPr>
          <a:xfrm>
            <a:off x="8182389" y="4059636"/>
            <a:ext cx="208722" cy="20872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xmlns="" id="{740CB749-DD67-5F3A-FF10-D8B125C659AB}"/>
              </a:ext>
            </a:extLst>
          </p:cNvPr>
          <p:cNvSpPr/>
          <p:nvPr/>
        </p:nvSpPr>
        <p:spPr>
          <a:xfrm>
            <a:off x="8391111" y="4034539"/>
            <a:ext cx="208722" cy="20872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xmlns="" id="{B1CFD259-4184-7FC8-487A-FA7B4FE543D5}"/>
              </a:ext>
            </a:extLst>
          </p:cNvPr>
          <p:cNvSpPr/>
          <p:nvPr/>
        </p:nvSpPr>
        <p:spPr>
          <a:xfrm>
            <a:off x="8872951" y="3955275"/>
            <a:ext cx="208722" cy="20872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xmlns="" id="{A3284850-3E3C-8268-0DFE-F3FF4A275DA7}"/>
              </a:ext>
            </a:extLst>
          </p:cNvPr>
          <p:cNvSpPr/>
          <p:nvPr/>
        </p:nvSpPr>
        <p:spPr>
          <a:xfrm>
            <a:off x="9340711" y="3825817"/>
            <a:ext cx="208722" cy="20872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xmlns="" id="{623B95CB-1B3F-508A-EB20-592177E1A400}"/>
              </a:ext>
            </a:extLst>
          </p:cNvPr>
          <p:cNvSpPr/>
          <p:nvPr/>
        </p:nvSpPr>
        <p:spPr>
          <a:xfrm>
            <a:off x="9704110" y="3746553"/>
            <a:ext cx="208722" cy="20872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xmlns="" id="{9F01CCDA-7981-9796-2D1B-5AC54EE0664D}"/>
              </a:ext>
            </a:extLst>
          </p:cNvPr>
          <p:cNvSpPr/>
          <p:nvPr/>
        </p:nvSpPr>
        <p:spPr>
          <a:xfrm>
            <a:off x="10027547" y="3726937"/>
            <a:ext cx="208722" cy="20872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659D6C94-5219-96BA-DB06-3871E577EC68}"/>
              </a:ext>
            </a:extLst>
          </p:cNvPr>
          <p:cNvSpPr/>
          <p:nvPr/>
        </p:nvSpPr>
        <p:spPr>
          <a:xfrm>
            <a:off x="6205168" y="107805"/>
            <a:ext cx="5803106" cy="6674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800" b="1" dirty="0"/>
              <a:t>Τεχνική</a:t>
            </a:r>
            <a:r>
              <a:rPr lang="en-US" sz="2800" b="1" dirty="0"/>
              <a:t> </a:t>
            </a:r>
            <a:r>
              <a:rPr lang="el-GR" sz="2800" b="1" dirty="0"/>
              <a:t>ΠΑ </a:t>
            </a:r>
          </a:p>
        </p:txBody>
      </p:sp>
    </p:spTree>
    <p:extLst>
      <p:ext uri="{BB962C8B-B14F-4D97-AF65-F5344CB8AC3E}">
        <p14:creationId xmlns:p14="http://schemas.microsoft.com/office/powerpoint/2010/main" val="4228211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649020C5-8FD3-CBE5-0141-CE8D6DFCA61C}"/>
              </a:ext>
            </a:extLst>
          </p:cNvPr>
          <p:cNvSpPr/>
          <p:nvPr/>
        </p:nvSpPr>
        <p:spPr>
          <a:xfrm>
            <a:off x="3194447" y="59110"/>
            <a:ext cx="5803106" cy="6674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800" b="1" dirty="0"/>
              <a:t>Υπαραχνοειδής αναισθησία (ΥΑ)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5F9CD0A2-5648-F67A-6591-50F0117B1617}"/>
              </a:ext>
            </a:extLst>
          </p:cNvPr>
          <p:cNvSpPr txBox="1"/>
          <p:nvPr/>
        </p:nvSpPr>
        <p:spPr>
          <a:xfrm>
            <a:off x="0" y="719178"/>
            <a:ext cx="6369627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400" dirty="0"/>
              <a:t>Άσηπτη τεχνική: επιμελής αντισηψία περιοχής</a:t>
            </a:r>
            <a:br>
              <a:rPr lang="el-GR" sz="2400" dirty="0"/>
            </a:br>
            <a:r>
              <a:rPr lang="el-GR" sz="2400" dirty="0">
                <a:effectLst/>
              </a:rPr>
              <a:t>• ΤΕΧΝΙΚΗ: τοποθετείται εισαγωγέας μεταξύ ακανθωδών αποφύσεων Ο3-Ο4 -προωθείται βελόνα εντός του ΥΧ χώρου- αφαίρεση οδηγού- ροή ΕΝΥ – έγχυση φαρμάκου- απόσυρση βελόνας</a:t>
            </a:r>
            <a:r>
              <a:rPr lang="el-GR" sz="2400" dirty="0"/>
              <a:t/>
            </a:r>
            <a:br>
              <a:rPr lang="el-GR" sz="2400" dirty="0"/>
            </a:br>
            <a:r>
              <a:rPr lang="el-GR" sz="2400" dirty="0">
                <a:effectLst/>
              </a:rPr>
              <a:t>• Πλεονεκτήματα : Γρήγορη, εύκολη, αποτελεσματική μέθοδος</a:t>
            </a:r>
            <a:r>
              <a:rPr lang="el-GR" sz="2400" dirty="0"/>
              <a:t/>
            </a:r>
            <a:br>
              <a:rPr lang="el-GR" sz="2400" dirty="0"/>
            </a:br>
            <a:r>
              <a:rPr lang="el-GR" sz="2400" dirty="0">
                <a:effectLst/>
              </a:rPr>
              <a:t>• Μειονέκτημα: </a:t>
            </a:r>
            <a:r>
              <a:rPr lang="en-US" sz="2400" dirty="0">
                <a:effectLst/>
              </a:rPr>
              <a:t>single shot</a:t>
            </a:r>
            <a:r>
              <a:rPr lang="el-GR" sz="2400" dirty="0">
                <a:effectLst/>
              </a:rPr>
              <a:t>= δεν υπάρχει δυνατότητα επέκτασης του αποκλεισμού</a:t>
            </a:r>
            <a:r>
              <a:rPr lang="el-GR" sz="2400" dirty="0"/>
              <a:t/>
            </a:r>
            <a:br>
              <a:rPr lang="el-GR" sz="2400" dirty="0"/>
            </a:br>
            <a:r>
              <a:rPr lang="el-GR" sz="2400" dirty="0">
                <a:effectLst/>
              </a:rPr>
              <a:t>• Πολύ συχνή παρενέργεια:</a:t>
            </a:r>
            <a:r>
              <a:rPr lang="el-GR" sz="2400" dirty="0"/>
              <a:t/>
            </a:r>
            <a:br>
              <a:rPr lang="el-GR" sz="2400" dirty="0"/>
            </a:br>
            <a:r>
              <a:rPr lang="en-US" sz="2400" dirty="0"/>
              <a:t>-</a:t>
            </a:r>
            <a:r>
              <a:rPr lang="el-GR" sz="2400" dirty="0">
                <a:effectLst/>
              </a:rPr>
              <a:t> Aγγειοδιαστολή</a:t>
            </a:r>
            <a:r>
              <a:rPr lang="en-US" sz="2400" dirty="0">
                <a:effectLst/>
              </a:rPr>
              <a:t>&amp; </a:t>
            </a:r>
            <a:r>
              <a:rPr lang="el-GR" sz="2400" dirty="0">
                <a:effectLst/>
              </a:rPr>
              <a:t>υπόταση λόγω συμπαθητικού αποκλεισμού από το ΤΑ:</a:t>
            </a:r>
            <a:r>
              <a:rPr lang="el-GR" sz="2400" dirty="0"/>
              <a:t/>
            </a:r>
            <a:br>
              <a:rPr lang="el-GR" sz="2400" dirty="0"/>
            </a:br>
            <a:r>
              <a:rPr lang="el-GR" sz="2400" dirty="0">
                <a:effectLst/>
              </a:rPr>
              <a:t>→ co-loading υγρών</a:t>
            </a:r>
            <a:r>
              <a:rPr lang="el-GR" sz="2400" dirty="0"/>
              <a:t/>
            </a:r>
            <a:br>
              <a:rPr lang="el-GR" sz="2400" dirty="0"/>
            </a:br>
            <a:r>
              <a:rPr lang="el-GR" sz="2400" dirty="0">
                <a:effectLst/>
              </a:rPr>
              <a:t>→ αγγειοσυσπαστικά φάρμακα : εφεδρίνη (2,5-5mg) ή φαινυλεφρίνη (25-50γ) IV, νοραδρεναλίνη</a:t>
            </a:r>
            <a:endParaRPr lang="el-GR" sz="240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F88EFEB6-8089-B036-D4D4-9BE575F924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6245" y="1000911"/>
            <a:ext cx="5935755" cy="571991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ECA52C8B-CEA6-37CB-F2C3-4616B383F596}"/>
              </a:ext>
            </a:extLst>
          </p:cNvPr>
          <p:cNvSpPr txBox="1"/>
          <p:nvPr/>
        </p:nvSpPr>
        <p:spPr>
          <a:xfrm>
            <a:off x="9783041" y="4584760"/>
            <a:ext cx="61410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dirty="0">
                <a:latin typeface="Arial" panose="020B0604020202020204" pitchFamily="34" charset="0"/>
              </a:rPr>
              <a:t>Ιδανικά Ο3-4</a:t>
            </a:r>
            <a:endParaRPr lang="en-US" dirty="0">
              <a:effectLst/>
              <a:latin typeface="Arial" panose="020B0604020202020204" pitchFamily="34" charset="0"/>
            </a:endParaRPr>
          </a:p>
          <a:p>
            <a:r>
              <a:rPr lang="el-GR" dirty="0">
                <a:effectLst/>
                <a:latin typeface="Arial" panose="020B0604020202020204" pitchFamily="34" charset="0"/>
              </a:rPr>
              <a:t>30% Θ12, 10% Ο3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483015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08218F3-10AC-AE61-BBA7-0DF05AB98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0318513C-5755-4FA0-A855-C004CFE8216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29D0DE4-98B8-AA5D-3A33-2EDA74647E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7287" y="49768"/>
            <a:ext cx="5219700" cy="61245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394F82EE-4B77-77BE-EA55-AF021D5D9D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162" y="0"/>
            <a:ext cx="6437287" cy="394313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722415D-96CD-CAFB-484F-805F39BFE463}"/>
              </a:ext>
            </a:extLst>
          </p:cNvPr>
          <p:cNvSpPr txBox="1"/>
          <p:nvPr/>
        </p:nvSpPr>
        <p:spPr>
          <a:xfrm>
            <a:off x="162903" y="4798894"/>
            <a:ext cx="609946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l-GR" sz="2800" dirty="0">
                <a:effectLst/>
              </a:rPr>
              <a:t>Βελόνες λεπτές 25-27G με oδηγό- με ή χωρίς εισαγωγέα (introducer)</a:t>
            </a:r>
          </a:p>
        </p:txBody>
      </p:sp>
    </p:spTree>
    <p:extLst>
      <p:ext uri="{BB962C8B-B14F-4D97-AF65-F5344CB8AC3E}">
        <p14:creationId xmlns:p14="http://schemas.microsoft.com/office/powerpoint/2010/main" val="10245412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FEDCE3F-FFDD-B787-1F88-47164DD694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385" y="694390"/>
            <a:ext cx="7721109" cy="546922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FD64FDA-610E-4610-B8C4-88FA213357AE}"/>
              </a:ext>
            </a:extLst>
          </p:cNvPr>
          <p:cNvSpPr txBox="1"/>
          <p:nvPr/>
        </p:nvSpPr>
        <p:spPr>
          <a:xfrm>
            <a:off x="623392" y="5965448"/>
            <a:ext cx="11953328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8987"/>
            <a:endParaRPr lang="el-GR" sz="2000" dirty="0">
              <a:solidFill>
                <a:srgbClr val="000000"/>
              </a:solidFill>
              <a:latin typeface="Myriad Pro"/>
            </a:endParaRPr>
          </a:p>
          <a:p>
            <a:pPr defTabSz="1218987"/>
            <a:r>
              <a:rPr lang="en-US" sz="2000" dirty="0">
                <a:solidFill>
                  <a:srgbClr val="000000"/>
                </a:solidFill>
                <a:latin typeface="Myriad Pro"/>
              </a:rPr>
              <a:t> </a:t>
            </a:r>
            <a:r>
              <a:rPr lang="en-US" sz="1200" dirty="0">
                <a:solidFill>
                  <a:srgbClr val="000000"/>
                </a:solidFill>
                <a:latin typeface="Arial"/>
              </a:rPr>
              <a:t>S </a:t>
            </a:r>
            <a:r>
              <a:rPr lang="en-US" sz="1200" dirty="0" err="1">
                <a:solidFill>
                  <a:srgbClr val="000000"/>
                </a:solidFill>
                <a:latin typeface="Arial"/>
              </a:rPr>
              <a:t>S</a:t>
            </a:r>
            <a:r>
              <a:rPr lang="en-US" sz="12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Arial"/>
              </a:rPr>
              <a:t>Harsoor</a:t>
            </a:r>
            <a:r>
              <a:rPr lang="en-US" sz="1200" dirty="0">
                <a:solidFill>
                  <a:srgbClr val="000000"/>
                </a:solidFill>
                <a:latin typeface="Arial"/>
              </a:rPr>
              <a:t>* and S </a:t>
            </a:r>
            <a:r>
              <a:rPr lang="en-US" sz="1200" dirty="0" err="1">
                <a:solidFill>
                  <a:srgbClr val="000000"/>
                </a:solidFill>
                <a:latin typeface="Arial"/>
              </a:rPr>
              <a:t>Bala</a:t>
            </a:r>
            <a:r>
              <a:rPr lang="en-US" sz="12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Arial"/>
              </a:rPr>
              <a:t>Bhaskara</a:t>
            </a:r>
            <a:r>
              <a:rPr lang="el-GR" sz="1200" dirty="0">
                <a:solidFill>
                  <a:srgbClr val="000000"/>
                </a:solidFill>
                <a:latin typeface="Arial"/>
              </a:rPr>
              <a:t>.</a:t>
            </a:r>
            <a:r>
              <a:rPr lang="en-US" sz="1200" dirty="0">
                <a:solidFill>
                  <a:prstClr val="black"/>
                </a:solidFill>
                <a:latin typeface="Arial" panose="020B0604020202020204" pitchFamily="34" charset="0"/>
              </a:rPr>
              <a:t> World Federation of Societies of </a:t>
            </a:r>
            <a:r>
              <a:rPr lang="en-US" sz="1200" dirty="0" err="1">
                <a:solidFill>
                  <a:prstClr val="black"/>
                </a:solidFill>
                <a:latin typeface="Arial" panose="020B0604020202020204" pitchFamily="34" charset="0"/>
              </a:rPr>
              <a:t>Anaesthesiologists</a:t>
            </a:r>
            <a:r>
              <a:rPr lang="en-US" sz="1200" dirty="0">
                <a:solidFill>
                  <a:prstClr val="black"/>
                </a:solidFill>
                <a:latin typeface="Arial" panose="020B0604020202020204" pitchFamily="34" charset="0"/>
              </a:rPr>
              <a:t> 2019</a:t>
            </a:r>
            <a:endParaRPr lang="el-GR" sz="1200" dirty="0">
              <a:solidFill>
                <a:prstClr val="black"/>
              </a:solidFill>
              <a:latin typeface="Arial"/>
            </a:endParaRPr>
          </a:p>
          <a:p>
            <a:pPr defTabSz="1218987"/>
            <a:r>
              <a:rPr lang="el-GR" sz="1200" dirty="0">
                <a:solidFill>
                  <a:srgbClr val="000000"/>
                </a:solidFill>
                <a:latin typeface="Arial"/>
              </a:rPr>
              <a:t> </a:t>
            </a:r>
            <a:endParaRPr lang="el-GR" sz="1200" dirty="0">
              <a:solidFill>
                <a:prstClr val="black"/>
              </a:solidFill>
              <a:latin typeface="Arial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551DCDB1-F920-1C79-65B5-318B019099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1136" y="1196752"/>
            <a:ext cx="38100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4719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FA4D1FBF-D287-E332-DC96-94BAD8D0D3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6925" y="48274"/>
            <a:ext cx="5044084" cy="533745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F38E103F-4162-1AC2-C6C8-7F09BA4DF1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6573" y="6453336"/>
            <a:ext cx="5164791" cy="40466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1EF40C40-3DE3-6C5A-F3DF-1AD3B3AEE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547" y="44625"/>
            <a:ext cx="6984775" cy="711081"/>
          </a:xfrm>
        </p:spPr>
        <p:txBody>
          <a:bodyPr>
            <a:normAutofit/>
          </a:bodyPr>
          <a:lstStyle/>
          <a:p>
            <a:r>
              <a:rPr lang="en-US" dirty="0"/>
              <a:t>RSS: Rapid sequence spinal</a:t>
            </a:r>
            <a:endParaRPr lang="el-GR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xmlns="" id="{26D99235-5B6D-2766-17EB-AFACB959EA5A}"/>
              </a:ext>
            </a:extLst>
          </p:cNvPr>
          <p:cNvSpPr/>
          <p:nvPr/>
        </p:nvSpPr>
        <p:spPr>
          <a:xfrm>
            <a:off x="6913934" y="3115434"/>
            <a:ext cx="2173331" cy="953166"/>
          </a:xfrm>
          <a:prstGeom prst="ellipse">
            <a:avLst/>
          </a:prstGeom>
          <a:noFill/>
          <a:ln w="1270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98CA66F4-85A9-DD6F-35A0-A132518374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480" y="807750"/>
            <a:ext cx="4884983" cy="212093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180CB1B-B30B-EEDC-0991-3F78A1E9BAD5}"/>
              </a:ext>
            </a:extLst>
          </p:cNvPr>
          <p:cNvSpPr txBox="1"/>
          <p:nvPr/>
        </p:nvSpPr>
        <p:spPr>
          <a:xfrm>
            <a:off x="180546" y="6256546"/>
            <a:ext cx="614680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 err="1">
                <a:latin typeface="+mj-lt"/>
              </a:rPr>
              <a:t>Wagh</a:t>
            </a:r>
            <a:r>
              <a:rPr lang="en-US" sz="1200" dirty="0">
                <a:latin typeface="+mj-lt"/>
              </a:rPr>
              <a:t> HD. Reg </a:t>
            </a:r>
            <a:r>
              <a:rPr lang="en-US" sz="1200" dirty="0" err="1">
                <a:latin typeface="+mj-lt"/>
              </a:rPr>
              <a:t>Anesth</a:t>
            </a:r>
            <a:r>
              <a:rPr lang="en-US" sz="1200" dirty="0">
                <a:latin typeface="+mj-lt"/>
              </a:rPr>
              <a:t> Pain Med 2021;46:191–192</a:t>
            </a:r>
          </a:p>
          <a:p>
            <a:r>
              <a:rPr lang="en-US" sz="1200" dirty="0" err="1">
                <a:latin typeface="+mj-lt"/>
              </a:rPr>
              <a:t>Patankar</a:t>
            </a:r>
            <a:r>
              <a:rPr lang="en-US" sz="1200" dirty="0">
                <a:latin typeface="+mj-lt"/>
              </a:rPr>
              <a:t> P.  Br J Hosp Med (</a:t>
            </a:r>
            <a:r>
              <a:rPr lang="en-US" sz="1200" dirty="0" err="1">
                <a:latin typeface="+mj-lt"/>
              </a:rPr>
              <a:t>Lond</a:t>
            </a:r>
            <a:r>
              <a:rPr lang="en-US" sz="1200" dirty="0">
                <a:latin typeface="+mj-lt"/>
              </a:rPr>
              <a:t>). 2021 Oct 2;82(10):1-2</a:t>
            </a:r>
            <a:endParaRPr lang="el-GR" sz="1200" dirty="0">
              <a:latin typeface="+mj-lt"/>
            </a:endParaRPr>
          </a:p>
        </p:txBody>
      </p:sp>
      <p:pic>
        <p:nvPicPr>
          <p:cNvPr id="8" name="Picture 4" descr="Αποτέλεσμα εικόνας για covid 19 gif">
            <a:extLst>
              <a:ext uri="{FF2B5EF4-FFF2-40B4-BE49-F238E27FC236}">
                <a16:creationId xmlns:a16="http://schemas.microsoft.com/office/drawing/2014/main" xmlns="" id="{E52EC2F1-4170-4EB9-8C50-51172BC5389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17" y="3049652"/>
            <a:ext cx="5109856" cy="2871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799A13E-3904-C597-1CDE-BB79D3549DB8}"/>
              </a:ext>
            </a:extLst>
          </p:cNvPr>
          <p:cNvSpPr txBox="1"/>
          <p:nvPr/>
        </p:nvSpPr>
        <p:spPr>
          <a:xfrm>
            <a:off x="6990692" y="6380084"/>
            <a:ext cx="620888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Kinsella SM, et </a:t>
            </a:r>
            <a:r>
              <a:rPr lang="en-US" sz="1200" dirty="0" err="1"/>
              <a:t>al.Anaesthesia</a:t>
            </a:r>
            <a:r>
              <a:rPr lang="en-US" sz="1200" dirty="0"/>
              <a:t>. 2010 Jul;65(7):664-9.</a:t>
            </a:r>
            <a:endParaRPr lang="el-GR" sz="12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B27EF85-B9B7-CDFC-E934-0E0ED2EF47D3}"/>
              </a:ext>
            </a:extLst>
          </p:cNvPr>
          <p:cNvSpPr txBox="1"/>
          <p:nvPr/>
        </p:nvSpPr>
        <p:spPr>
          <a:xfrm>
            <a:off x="5735960" y="5571974"/>
            <a:ext cx="69333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mean  (SD  [range])  decision-delivery  interval  22.5 min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dirty="0"/>
              <a:t>Ικανοποιητικός αισθητικός αποκλεισμός</a:t>
            </a:r>
            <a:r>
              <a:rPr lang="en-US" dirty="0"/>
              <a:t> </a:t>
            </a:r>
            <a:r>
              <a:rPr lang="en-US" dirty="0">
                <a:highlight>
                  <a:srgbClr val="00FF00"/>
                </a:highlight>
              </a:rPr>
              <a:t>4 min </a:t>
            </a:r>
            <a:r>
              <a:rPr lang="en-US" dirty="0"/>
              <a:t>(3–5 [2–7])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66721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EF8B8522-0DD0-DC48-6743-49C66C76AC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988" y="1262567"/>
            <a:ext cx="4915836" cy="476491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5388E437-4D8F-E9E5-AE7E-BBA8F46DF85B}"/>
              </a:ext>
            </a:extLst>
          </p:cNvPr>
          <p:cNvSpPr/>
          <p:nvPr/>
        </p:nvSpPr>
        <p:spPr>
          <a:xfrm>
            <a:off x="3194447" y="59110"/>
            <a:ext cx="5803106" cy="6674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800" b="1" dirty="0"/>
              <a:t>Επισκληρίδιος αναισθησία (ΕΑ)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0AEC4CF-5330-B303-88E2-479519AAF00E}"/>
              </a:ext>
            </a:extLst>
          </p:cNvPr>
          <p:cNvSpPr txBox="1"/>
          <p:nvPr/>
        </p:nvSpPr>
        <p:spPr>
          <a:xfrm>
            <a:off x="5929800" y="3382570"/>
            <a:ext cx="611748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Tx/>
              <a:buChar char="-"/>
            </a:pPr>
            <a:r>
              <a:rPr lang="el-GR" sz="2400" b="0" i="0" u="none" strike="noStrike" baseline="0" dirty="0"/>
              <a:t>Κατά τη διάρκεια της κύησης αλλά και σε κάθε κατάσταση που προκαλεί αύξηση της ενδοκοιλιακής πίεσης ή παρεμπόδιση της ροής στην κάτω κοίλη φλέβα, παρατηρείται διάταση των φλεβών (φλεβικό δίκτυο </a:t>
            </a:r>
            <a:r>
              <a:rPr lang="en-US" sz="2400" b="0" i="0" u="none" strike="noStrike" baseline="0" dirty="0"/>
              <a:t>Batson</a:t>
            </a:r>
            <a:r>
              <a:rPr lang="el-GR" sz="2400" b="0" i="0" u="none" strike="noStrike" baseline="0" dirty="0"/>
              <a:t>) και αύξηση της πίεσης στον οσφυϊκό επισκληρίδιο χώρο- κίνδυνος: </a:t>
            </a:r>
          </a:p>
          <a:p>
            <a:pPr marL="457200" indent="-457200" algn="l">
              <a:buFont typeface="+mj-lt"/>
              <a:buAutoNum type="arabicPeriod"/>
            </a:pPr>
            <a:r>
              <a:rPr lang="el-GR" sz="2400" b="0" i="0" u="none" strike="noStrike" baseline="0" dirty="0"/>
              <a:t>ενδοαγγειακής εισόδου ΕΠΚ</a:t>
            </a:r>
          </a:p>
          <a:p>
            <a:pPr marL="457200" indent="-457200" algn="l">
              <a:buFont typeface="+mj-lt"/>
              <a:buAutoNum type="arabicPeriod"/>
            </a:pPr>
            <a:r>
              <a:rPr lang="el-GR" sz="2400" b="0" i="0" u="none" strike="noStrike" baseline="0" dirty="0"/>
              <a:t>↓αρνητικής πίεσης που υπάρχει στον ΕΠΧ</a:t>
            </a:r>
            <a:endParaRPr lang="el-GR" sz="2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5517C3ED-261B-0C68-E5AD-CE317095C8E8}"/>
              </a:ext>
            </a:extLst>
          </p:cNvPr>
          <p:cNvSpPr txBox="1"/>
          <p:nvPr/>
        </p:nvSpPr>
        <p:spPr>
          <a:xfrm>
            <a:off x="5947822" y="751344"/>
            <a:ext cx="609946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400" dirty="0"/>
              <a:t>Επισκληρίδιος χώρος (ΕΠΧ):</a:t>
            </a:r>
            <a:br>
              <a:rPr lang="el-GR" sz="2400" dirty="0"/>
            </a:br>
            <a:r>
              <a:rPr lang="el-GR" sz="2000" dirty="0">
                <a:effectLst/>
              </a:rPr>
              <a:t>– </a:t>
            </a:r>
            <a:r>
              <a:rPr lang="el-GR" sz="2400" dirty="0">
                <a:effectLst/>
              </a:rPr>
              <a:t>Εκτείνεται από: ινιακό τρήμα έως Ι2-Ι3 (ιεροκοκκυγική μεμβράνη)</a:t>
            </a:r>
            <a:r>
              <a:rPr lang="el-GR" sz="2400" dirty="0"/>
              <a:t/>
            </a:r>
            <a:br>
              <a:rPr lang="el-GR" sz="2400" dirty="0"/>
            </a:br>
            <a:r>
              <a:rPr lang="el-GR" sz="2400" dirty="0">
                <a:effectLst/>
              </a:rPr>
              <a:t>– Περιέχει ρίζες νωτιαίων νεύρων, αγγεία, λεμφαγγεία, χαλαρό συνδετικό &amp; λιπώδη ιστό μικρές αρτηρίες &amp; φλεβώδη πλέγματα (έσω σπονδυλικές φλέβες)</a:t>
            </a: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253583524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xmlns="" id="{E2121D3E-C489-7362-7831-305C81745A5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67" b="20967"/>
          <a:stretch>
            <a:fillRect/>
          </a:stretch>
        </p:blipFill>
        <p:spPr>
          <a:xfrm>
            <a:off x="-1" y="1149393"/>
            <a:ext cx="5902037" cy="3138055"/>
          </a:xfr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9A4383DE-E915-6E96-41BC-7B7973BEAE64}"/>
              </a:ext>
            </a:extLst>
          </p:cNvPr>
          <p:cNvSpPr/>
          <p:nvPr/>
        </p:nvSpPr>
        <p:spPr>
          <a:xfrm>
            <a:off x="3194447" y="59110"/>
            <a:ext cx="5803106" cy="6674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800" b="1" dirty="0"/>
              <a:t>Επισκληρίδιος αναισθησία (ΕΑ)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47C2031C-FE10-BCFE-CC7F-BC0DE5BE025B}"/>
              </a:ext>
            </a:extLst>
          </p:cNvPr>
          <p:cNvSpPr txBox="1"/>
          <p:nvPr/>
        </p:nvSpPr>
        <p:spPr>
          <a:xfrm>
            <a:off x="6092538" y="825594"/>
            <a:ext cx="609946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400" dirty="0"/>
              <a:t>Άσηπτη τεχνική: επιμελής αντισηψία περιοχής</a:t>
            </a:r>
            <a:br>
              <a:rPr lang="el-GR" sz="2400" dirty="0"/>
            </a:br>
            <a:r>
              <a:rPr lang="el-GR" sz="2400" dirty="0">
                <a:effectLst/>
              </a:rPr>
              <a:t>• ΤΕΧΝΙΚΗ: τοποθετείται βελόνα επισκληριδίου (</a:t>
            </a:r>
            <a:r>
              <a:rPr lang="en-US" sz="2400" dirty="0">
                <a:effectLst/>
              </a:rPr>
              <a:t>Tuohy) </a:t>
            </a:r>
            <a:r>
              <a:rPr lang="el-GR" sz="2400" dirty="0">
                <a:effectLst/>
              </a:rPr>
              <a:t>μεταξύ ακανθωδών αποφύσεων Ο3-Ο4 -προωθείται βελόνα εντός του ΕΠΧ χώρου- αναγνώριση του ΕΠΧ με την τεχνική της απώλειας αντίστασης με δύο τρόπους:</a:t>
            </a:r>
          </a:p>
          <a:p>
            <a:pPr marL="342900" indent="-342900">
              <a:buFont typeface="+mj-lt"/>
              <a:buAutoNum type="arabicPeriod"/>
            </a:pPr>
            <a:r>
              <a:rPr lang="el-GR" sz="2400" dirty="0"/>
              <a:t>Αέρα</a:t>
            </a:r>
          </a:p>
          <a:p>
            <a:pPr marL="342900" indent="-342900">
              <a:buFont typeface="+mj-lt"/>
              <a:buAutoNum type="arabicPeriod"/>
            </a:pPr>
            <a:r>
              <a:rPr lang="el-GR" sz="2400" dirty="0"/>
              <a:t>Φυσιολογικό ορό (↓ κίνδυνος για πνευμεγκέφαλο)</a:t>
            </a:r>
            <a:endParaRPr lang="en-US" sz="2400" dirty="0"/>
          </a:p>
          <a:p>
            <a:endParaRPr lang="el-GR" sz="24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F45D0562-E6C8-73EF-5E6E-242B1282B4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927" y="4287448"/>
            <a:ext cx="2614179" cy="2607676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4BF1DEF2-B7EE-5944-D79D-BD0242BBA269}"/>
              </a:ext>
            </a:extLst>
          </p:cNvPr>
          <p:cNvSpPr/>
          <p:nvPr/>
        </p:nvSpPr>
        <p:spPr>
          <a:xfrm>
            <a:off x="5559136" y="4184059"/>
            <a:ext cx="6488148" cy="26076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sz="2400" dirty="0"/>
              <a:t>Για τον εντοπισμό του ΕΠΧ έχουν δοκιμαστεί συσκευές με οπτικά ή ακουστικά οδηγά σημεία (μανομετρία, τεχνική χορήγησης φυσιολογικού ορού μέσα από αντλία, ανάλυση κυμματομορφής ΕΠΧ, τεχνολογία συνεχούς ανίχνευσης πίεσης CompuFlo®)</a:t>
            </a:r>
          </a:p>
        </p:txBody>
      </p:sp>
    </p:spTree>
    <p:extLst>
      <p:ext uri="{BB962C8B-B14F-4D97-AF65-F5344CB8AC3E}">
        <p14:creationId xmlns:p14="http://schemas.microsoft.com/office/powerpoint/2010/main" val="84623634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3DD0E24-A26C-A6BC-EE50-A3CF6027B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0AADCB47-5F66-845D-04C1-0AA27F076A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2" y="113719"/>
            <a:ext cx="5400675" cy="256222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xmlns="" id="{4520568C-B535-D82D-D22C-6BBD55C475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2" y="2810457"/>
            <a:ext cx="5541818" cy="408362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xmlns="" id="{3949AA58-F820-D124-CC19-09D8C5C2CF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7950" y="0"/>
            <a:ext cx="6160978" cy="4462299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B86810F9-7288-808B-A706-7D450BECDD1D}"/>
              </a:ext>
            </a:extLst>
          </p:cNvPr>
          <p:cNvSpPr txBox="1"/>
          <p:nvPr/>
        </p:nvSpPr>
        <p:spPr>
          <a:xfrm>
            <a:off x="6025430" y="3785541"/>
            <a:ext cx="6104658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l-GR" sz="2800" dirty="0">
                <a:effectLst/>
              </a:rPr>
              <a:t>Δια μέσου της βελόνης προωθείται </a:t>
            </a:r>
            <a:r>
              <a:rPr lang="el-GR" sz="2800" dirty="0"/>
              <a:t>ΕΠΚ</a:t>
            </a:r>
            <a:r>
              <a:rPr lang="en-US" sz="2800" dirty="0"/>
              <a:t> </a:t>
            </a:r>
            <a:r>
              <a:rPr lang="el-GR" sz="2800" dirty="0">
                <a:effectLst/>
              </a:rPr>
              <a:t>καθετήρας υπολογίζοντας το μήκος που έχει εισαχθεί η Τ</a:t>
            </a:r>
            <a:r>
              <a:rPr lang="en-US" sz="2800" dirty="0" err="1">
                <a:effectLst/>
              </a:rPr>
              <a:t>uohy</a:t>
            </a:r>
            <a:r>
              <a:rPr lang="el-GR" sz="2800" dirty="0">
                <a:effectLst/>
              </a:rPr>
              <a:t> εντός + 3-6 cm για να μείνει εντός Ε</a:t>
            </a:r>
            <a:r>
              <a:rPr lang="el-GR" sz="2800" dirty="0"/>
              <a:t>Π</a:t>
            </a:r>
            <a:r>
              <a:rPr lang="el-GR" sz="2800" dirty="0">
                <a:effectLst/>
              </a:rPr>
              <a:t>Χ</a:t>
            </a:r>
            <a:endParaRPr lang="en-US" sz="2800" dirty="0">
              <a:effectLst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l-GR" sz="2800" dirty="0"/>
              <a:t>ΕΠΚ διαθέτει διαγράμμιση σε </a:t>
            </a:r>
            <a:r>
              <a:rPr lang="en-US" sz="2800" dirty="0"/>
              <a:t>cm</a:t>
            </a:r>
            <a:r>
              <a:rPr lang="el-GR" sz="2800" dirty="0"/>
              <a:t> καθ’ όλο το μήκος του</a:t>
            </a:r>
          </a:p>
        </p:txBody>
      </p:sp>
    </p:spTree>
    <p:extLst>
      <p:ext uri="{BB962C8B-B14F-4D97-AF65-F5344CB8AC3E}">
        <p14:creationId xmlns:p14="http://schemas.microsoft.com/office/powerpoint/2010/main" val="219589433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1C43C1C-3F0A-121D-6C3F-0F3A821F619C}"/>
              </a:ext>
            </a:extLst>
          </p:cNvPr>
          <p:cNvSpPr txBox="1"/>
          <p:nvPr/>
        </p:nvSpPr>
        <p:spPr>
          <a:xfrm>
            <a:off x="6238012" y="1235299"/>
            <a:ext cx="6244934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400" dirty="0">
                <a:effectLst/>
              </a:rPr>
              <a:t>Η ΕΑ απαιτεί ↑ χρόνο εγκατάστασης (15-30 </a:t>
            </a:r>
            <a:r>
              <a:rPr lang="en-US" sz="2400" dirty="0">
                <a:effectLst/>
              </a:rPr>
              <a:t>min) </a:t>
            </a:r>
            <a:r>
              <a:rPr lang="el-GR" sz="2400" dirty="0">
                <a:effectLst/>
              </a:rPr>
              <a:t>και ↑ δόσεις ΤΑ (15-20 ml)</a:t>
            </a:r>
            <a:r>
              <a:rPr lang="el-GR" sz="2400" dirty="0"/>
              <a:t/>
            </a:r>
            <a:br>
              <a:rPr lang="el-GR" sz="2400" dirty="0"/>
            </a:br>
            <a:r>
              <a:rPr lang="el-GR" sz="2400" dirty="0">
                <a:effectLst/>
              </a:rPr>
              <a:t>•</a:t>
            </a:r>
            <a:r>
              <a:rPr lang="en-US" sz="2400" dirty="0">
                <a:effectLst/>
              </a:rPr>
              <a:t> 1</a:t>
            </a:r>
            <a:r>
              <a:rPr lang="el-GR" sz="2400" baseline="30000" dirty="0">
                <a:effectLst/>
              </a:rPr>
              <a:t>η</a:t>
            </a:r>
            <a:r>
              <a:rPr lang="el-GR" sz="2400" dirty="0">
                <a:effectLst/>
              </a:rPr>
              <a:t>  επιλογή σε επίτοκες για ΚΤ:</a:t>
            </a:r>
          </a:p>
          <a:p>
            <a:pPr marL="457200" indent="-457200">
              <a:buFont typeface="+mj-lt"/>
              <a:buAutoNum type="arabicParenR"/>
            </a:pPr>
            <a:r>
              <a:rPr lang="el-GR" sz="2400" dirty="0">
                <a:effectLst/>
              </a:rPr>
              <a:t> Όταν υπάρχει in situ ΕΠΚ για φυσιολογικό τοκετό (top up)</a:t>
            </a:r>
          </a:p>
          <a:p>
            <a:pPr marL="457200" indent="-457200">
              <a:buFont typeface="+mj-lt"/>
              <a:buAutoNum type="arabicParenR"/>
            </a:pPr>
            <a:r>
              <a:rPr lang="el-GR" sz="2400" dirty="0">
                <a:effectLst/>
              </a:rPr>
              <a:t>Για ↓ υπότασης, καθώς παρέχει αιμοδυναμική σταθερότητα </a:t>
            </a:r>
            <a:r>
              <a:rPr lang="en-US" sz="2400" dirty="0">
                <a:effectLst/>
              </a:rPr>
              <a:t>vs </a:t>
            </a:r>
            <a:r>
              <a:rPr lang="el-GR" sz="2400" dirty="0">
                <a:effectLst/>
              </a:rPr>
              <a:t>Υ</a:t>
            </a:r>
            <a:r>
              <a:rPr lang="en-US" sz="2400" dirty="0">
                <a:effectLst/>
              </a:rPr>
              <a:t>A </a:t>
            </a:r>
            <a:r>
              <a:rPr lang="el-GR" sz="2400" dirty="0">
                <a:effectLst/>
              </a:rPr>
              <a:t>αναισθησία</a:t>
            </a:r>
            <a:r>
              <a:rPr lang="el-GR" sz="2400" dirty="0"/>
              <a:t>- σ</a:t>
            </a:r>
            <a:r>
              <a:rPr lang="el-GR" sz="2400" dirty="0">
                <a:effectLst/>
              </a:rPr>
              <a:t>ταδιακή εγκατάσταση, λιγότερη αγγειοδιαστολή</a:t>
            </a:r>
            <a:endParaRPr lang="el-GR" sz="2400" dirty="0"/>
          </a:p>
          <a:p>
            <a:pPr marL="457200" indent="-457200">
              <a:buFont typeface="+mj-lt"/>
              <a:buAutoNum type="arabicParenR"/>
            </a:pPr>
            <a:r>
              <a:rPr lang="el-GR" sz="2400" dirty="0">
                <a:effectLst/>
              </a:rPr>
              <a:t>↓ νευροτοξικότητας (πχ σε MS), καθώς λιγότερο νευροτοξική </a:t>
            </a:r>
            <a:r>
              <a:rPr lang="en-US" sz="2400" dirty="0">
                <a:effectLst/>
              </a:rPr>
              <a:t>vs</a:t>
            </a:r>
            <a:r>
              <a:rPr lang="el-GR" sz="2400" dirty="0">
                <a:effectLst/>
              </a:rPr>
              <a:t> Υ</a:t>
            </a:r>
            <a:r>
              <a:rPr lang="en-US" sz="2400" dirty="0">
                <a:effectLst/>
              </a:rPr>
              <a:t>A</a:t>
            </a:r>
            <a:r>
              <a:rPr lang="el-GR" sz="2400" dirty="0">
                <a:effectLst/>
              </a:rPr>
              <a:t> αναισθησία</a:t>
            </a:r>
            <a:r>
              <a:rPr lang="el-GR" sz="2400" dirty="0"/>
              <a:t/>
            </a:r>
            <a:br>
              <a:rPr lang="el-GR" sz="2400" dirty="0"/>
            </a:br>
            <a:endParaRPr lang="el-GR" sz="2400" dirty="0"/>
          </a:p>
          <a:p>
            <a:endParaRPr lang="el-GR" sz="2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41EB186-3896-22CE-6134-523229CE4C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8884" y="1235299"/>
            <a:ext cx="6012874" cy="461478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2659F64F-F912-10CD-74BC-8D170C11753C}"/>
              </a:ext>
            </a:extLst>
          </p:cNvPr>
          <p:cNvSpPr/>
          <p:nvPr/>
        </p:nvSpPr>
        <p:spPr>
          <a:xfrm>
            <a:off x="3194447" y="59110"/>
            <a:ext cx="5803106" cy="6674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800" b="1" dirty="0"/>
              <a:t>Επισκληρίδιος αναισθησία (ΕΑ)</a:t>
            </a:r>
          </a:p>
        </p:txBody>
      </p:sp>
    </p:spTree>
    <p:extLst>
      <p:ext uri="{BB962C8B-B14F-4D97-AF65-F5344CB8AC3E}">
        <p14:creationId xmlns:p14="http://schemas.microsoft.com/office/powerpoint/2010/main" val="203129876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A3DE680F-08BD-08E3-34F6-90B785FF42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991" y="1341481"/>
            <a:ext cx="10572980" cy="4976191"/>
          </a:xfrm>
          <a:prstGeom prst="rect">
            <a:avLst/>
          </a:prstGeom>
        </p:spPr>
      </p:pic>
      <p:sp>
        <p:nvSpPr>
          <p:cNvPr id="10" name="Arrow: Right 9">
            <a:extLst>
              <a:ext uri="{FF2B5EF4-FFF2-40B4-BE49-F238E27FC236}">
                <a16:creationId xmlns:a16="http://schemas.microsoft.com/office/drawing/2014/main" xmlns="" id="{AE644937-BE05-7F84-1588-EA4C472FB3EB}"/>
              </a:ext>
            </a:extLst>
          </p:cNvPr>
          <p:cNvSpPr/>
          <p:nvPr/>
        </p:nvSpPr>
        <p:spPr>
          <a:xfrm>
            <a:off x="228600" y="2098963"/>
            <a:ext cx="1101436" cy="59228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xmlns="" id="{D9266861-3CB4-68CD-B7F3-586AF5EB5A3F}"/>
              </a:ext>
            </a:extLst>
          </p:cNvPr>
          <p:cNvSpPr/>
          <p:nvPr/>
        </p:nvSpPr>
        <p:spPr>
          <a:xfrm>
            <a:off x="228600" y="2836719"/>
            <a:ext cx="1101436" cy="59228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xmlns="" id="{1E2B14E8-4ACB-AB55-68A3-C53BB61473EA}"/>
              </a:ext>
            </a:extLst>
          </p:cNvPr>
          <p:cNvSpPr/>
          <p:nvPr/>
        </p:nvSpPr>
        <p:spPr>
          <a:xfrm>
            <a:off x="228600" y="3829576"/>
            <a:ext cx="1101436" cy="59228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xmlns="" id="{6AA7102A-5565-7A38-0AEC-5EF21E068AFE}"/>
              </a:ext>
            </a:extLst>
          </p:cNvPr>
          <p:cNvSpPr/>
          <p:nvPr/>
        </p:nvSpPr>
        <p:spPr>
          <a:xfrm>
            <a:off x="228600" y="5379027"/>
            <a:ext cx="1101436" cy="59228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FB3FAA00-13AA-5462-4A8E-3D48C01F6162}"/>
              </a:ext>
            </a:extLst>
          </p:cNvPr>
          <p:cNvSpPr/>
          <p:nvPr/>
        </p:nvSpPr>
        <p:spPr>
          <a:xfrm>
            <a:off x="1330036" y="140021"/>
            <a:ext cx="8935349" cy="6674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800" b="1" dirty="0"/>
              <a:t>Επισκληρίδιος αναισθησία (ΕΑ)-σημείο εντοπισμού ΕΠΚ</a:t>
            </a:r>
          </a:p>
        </p:txBody>
      </p:sp>
    </p:spTree>
    <p:extLst>
      <p:ext uri="{BB962C8B-B14F-4D97-AF65-F5344CB8AC3E}">
        <p14:creationId xmlns:p14="http://schemas.microsoft.com/office/powerpoint/2010/main" val="3698086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56C64AF-7929-4170-79DB-ADAF2CAE7C48}"/>
              </a:ext>
            </a:extLst>
          </p:cNvPr>
          <p:cNvSpPr txBox="1"/>
          <p:nvPr/>
        </p:nvSpPr>
        <p:spPr>
          <a:xfrm>
            <a:off x="6096000" y="2167117"/>
            <a:ext cx="614036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Epidural top-up 15 to 20 mL  lidocaine 20 mg/ml + adrenaline </a:t>
            </a:r>
            <a:r>
              <a:rPr lang="el-GR" sz="2400" dirty="0">
                <a:solidFill>
                  <a:srgbClr val="000000"/>
                </a:solidFill>
              </a:rPr>
              <a:t>ή </a:t>
            </a:r>
            <a:r>
              <a:rPr lang="en-US" sz="2400" dirty="0">
                <a:solidFill>
                  <a:srgbClr val="000000"/>
                </a:solidFill>
              </a:rPr>
              <a:t>ropivacaine 7.5 mg</a:t>
            </a:r>
            <a:r>
              <a:rPr lang="el-GR" sz="2400" dirty="0">
                <a:solidFill>
                  <a:srgbClr val="000000"/>
                </a:solidFill>
              </a:rPr>
              <a:t>/</a:t>
            </a:r>
            <a:r>
              <a:rPr lang="en-US" sz="2400" dirty="0">
                <a:solidFill>
                  <a:srgbClr val="000000"/>
                </a:solidFill>
              </a:rPr>
              <a:t>mL ±</a:t>
            </a:r>
            <a:r>
              <a:rPr lang="el-GR" sz="2400" dirty="0">
                <a:solidFill>
                  <a:srgbClr val="000000"/>
                </a:solidFill>
              </a:rPr>
              <a:t> </a:t>
            </a:r>
            <a:r>
              <a:rPr lang="en-US" sz="2400" dirty="0" err="1">
                <a:solidFill>
                  <a:srgbClr val="000000"/>
                </a:solidFill>
              </a:rPr>
              <a:t>sufentanil</a:t>
            </a:r>
            <a:r>
              <a:rPr lang="en-US" sz="2400" dirty="0">
                <a:solidFill>
                  <a:srgbClr val="000000"/>
                </a:solidFill>
              </a:rPr>
              <a:t> 10 </a:t>
            </a:r>
            <a:r>
              <a:rPr lang="el-GR" sz="2400" dirty="0">
                <a:solidFill>
                  <a:srgbClr val="000000"/>
                </a:solidFill>
              </a:rPr>
              <a:t>μ</a:t>
            </a:r>
            <a:r>
              <a:rPr lang="en-US" sz="2400" dirty="0">
                <a:solidFill>
                  <a:srgbClr val="000000"/>
                </a:solidFill>
              </a:rPr>
              <a:t>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2C1F7EE-66C7-F20E-47AE-AE4591E6C740}"/>
              </a:ext>
            </a:extLst>
          </p:cNvPr>
          <p:cNvSpPr txBox="1"/>
          <p:nvPr/>
        </p:nvSpPr>
        <p:spPr>
          <a:xfrm>
            <a:off x="5879977" y="6209772"/>
            <a:ext cx="63104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  <a:latin typeface="BKCPK K+ Adv P 4 D F 60 E"/>
              </a:rPr>
              <a:t>Bidon C, et al. </a:t>
            </a:r>
            <a:r>
              <a:rPr lang="en-US" sz="2400" dirty="0" err="1">
                <a:solidFill>
                  <a:srgbClr val="000000"/>
                </a:solidFill>
                <a:latin typeface="BKCPK K+ Adv P 4 D F 60 E"/>
              </a:rPr>
              <a:t>Anaesth</a:t>
            </a:r>
            <a:r>
              <a:rPr lang="en-US" sz="2400" dirty="0">
                <a:solidFill>
                  <a:srgbClr val="000000"/>
                </a:solidFill>
                <a:latin typeface="BKCPK K+ Adv P 4 D F 60 E"/>
              </a:rPr>
              <a:t> Crit Care Pain Med (2019) </a:t>
            </a:r>
            <a:endParaRPr lang="el-GR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256C4461-23EC-F6B5-44F6-5B6B1E4A210F}"/>
              </a:ext>
            </a:extLst>
          </p:cNvPr>
          <p:cNvSpPr txBox="1"/>
          <p:nvPr/>
        </p:nvSpPr>
        <p:spPr>
          <a:xfrm>
            <a:off x="6096000" y="3861048"/>
            <a:ext cx="623146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decision-to-delivery interval   15 min </a:t>
            </a:r>
            <a:r>
              <a:rPr lang="el-GR" sz="2400" dirty="0">
                <a:solidFill>
                  <a:srgbClr val="000000"/>
                </a:solidFill>
              </a:rPr>
              <a:t>&gt;</a:t>
            </a:r>
            <a:r>
              <a:rPr lang="en-US" sz="2400" dirty="0">
                <a:solidFill>
                  <a:srgbClr val="000000"/>
                </a:solidFill>
              </a:rPr>
              <a:t> 90% </a:t>
            </a:r>
            <a:r>
              <a:rPr lang="el-GR" sz="2400" dirty="0">
                <a:solidFill>
                  <a:srgbClr val="000000"/>
                </a:solidFill>
              </a:rPr>
              <a:t>επιτόκων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316D50E5-207F-B53D-E9CA-EEA18F8EE1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878" y="6159335"/>
            <a:ext cx="2571856" cy="562537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0203400B-4E17-8DD9-E64A-888CBD389A7F}"/>
              </a:ext>
            </a:extLst>
          </p:cNvPr>
          <p:cNvSpPr/>
          <p:nvPr/>
        </p:nvSpPr>
        <p:spPr>
          <a:xfrm>
            <a:off x="6154875" y="302213"/>
            <a:ext cx="5760640" cy="12003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800" dirty="0"/>
              <a:t>Επισκληρίδια επέκταση αποκλεισμού</a:t>
            </a:r>
          </a:p>
          <a:p>
            <a:pPr algn="ctr"/>
            <a:r>
              <a:rPr lang="el-GR" sz="2800" dirty="0"/>
              <a:t>(</a:t>
            </a:r>
            <a:r>
              <a:rPr lang="en-US" sz="2800" dirty="0"/>
              <a:t>top-up)</a:t>
            </a:r>
            <a:endParaRPr lang="el-GR" sz="2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0DEE1769-EAA8-4938-ECB5-BC509D6288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597" y="1407139"/>
            <a:ext cx="3793828" cy="115299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DA4A4F27-055F-06E7-3477-14630D7E6E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616" y="3428999"/>
            <a:ext cx="3793828" cy="1152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74770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6200F385-FC27-BF48-5B5B-CC408C3BE7D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6195" y="2510033"/>
            <a:ext cx="10722407" cy="4203550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77006BA1-535B-623C-0779-1B048BF9FBD5}"/>
              </a:ext>
            </a:extLst>
          </p:cNvPr>
          <p:cNvGrpSpPr/>
          <p:nvPr/>
        </p:nvGrpSpPr>
        <p:grpSpPr>
          <a:xfrm>
            <a:off x="2262374" y="-17416"/>
            <a:ext cx="7650051" cy="1699098"/>
            <a:chOff x="2701434" y="-17416"/>
            <a:chExt cx="7650051" cy="1699098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xmlns="" id="{9F6AAAD6-A498-CDD6-63B6-406CA0A13C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01434" y="-17416"/>
              <a:ext cx="7650051" cy="169909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xmlns="" id="{B1DAC069-182A-B5F9-2827-E7CC65E5AA4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966620" y="144417"/>
              <a:ext cx="2160240" cy="322305"/>
            </a:xfrm>
            <a:prstGeom prst="rect">
              <a:avLst/>
            </a:prstGeom>
          </p:spPr>
        </p:pic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xmlns="" id="{D9032237-BF79-4795-66DE-D484308EE816}"/>
              </a:ext>
            </a:extLst>
          </p:cNvPr>
          <p:cNvSpPr/>
          <p:nvPr/>
        </p:nvSpPr>
        <p:spPr>
          <a:xfrm>
            <a:off x="4295800" y="3212976"/>
            <a:ext cx="1440160" cy="1512168"/>
          </a:xfrm>
          <a:prstGeom prst="roundRect">
            <a:avLst/>
          </a:prstGeom>
          <a:noFill/>
          <a:ln w="1016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D9A0F1DB-1953-4D22-85D3-F2B3C8766969}"/>
              </a:ext>
            </a:extLst>
          </p:cNvPr>
          <p:cNvSpPr/>
          <p:nvPr/>
        </p:nvSpPr>
        <p:spPr>
          <a:xfrm>
            <a:off x="4295800" y="4672003"/>
            <a:ext cx="1728192" cy="1925349"/>
          </a:xfrm>
          <a:prstGeom prst="roundRect">
            <a:avLst/>
          </a:prstGeom>
          <a:noFill/>
          <a:ln w="1016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xmlns="" id="{7F44458B-489B-288C-D397-C196543FA442}"/>
              </a:ext>
            </a:extLst>
          </p:cNvPr>
          <p:cNvSpPr/>
          <p:nvPr/>
        </p:nvSpPr>
        <p:spPr>
          <a:xfrm>
            <a:off x="2495600" y="3212976"/>
            <a:ext cx="1728192" cy="1224136"/>
          </a:xfrm>
          <a:prstGeom prst="roundRect">
            <a:avLst/>
          </a:prstGeom>
          <a:noFill/>
          <a:ln w="1016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xmlns="" id="{2AE3D759-C17B-4790-932E-9EF78FA77C24}"/>
              </a:ext>
            </a:extLst>
          </p:cNvPr>
          <p:cNvSpPr/>
          <p:nvPr/>
        </p:nvSpPr>
        <p:spPr>
          <a:xfrm>
            <a:off x="2420681" y="4437112"/>
            <a:ext cx="1800200" cy="2160239"/>
          </a:xfrm>
          <a:prstGeom prst="roundRect">
            <a:avLst/>
          </a:prstGeom>
          <a:noFill/>
          <a:ln w="1016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6416962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B5F0AD7-D62D-AA63-7563-9651BB82C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C6999432-5970-7069-4784-E1972D9F3A2A}"/>
              </a:ext>
            </a:extLst>
          </p:cNvPr>
          <p:cNvSpPr/>
          <p:nvPr/>
        </p:nvSpPr>
        <p:spPr>
          <a:xfrm>
            <a:off x="197427" y="302213"/>
            <a:ext cx="11718088" cy="12003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/>
              <a:t>Συνδυασμένη Υπαραχνοειδής/Επισκληρίδιος αναισθησία</a:t>
            </a:r>
          </a:p>
          <a:p>
            <a:pPr algn="ctr"/>
            <a:r>
              <a:rPr lang="en-US" sz="3200" dirty="0"/>
              <a:t>Combined spinal-epidural (CSE)</a:t>
            </a:r>
            <a:endParaRPr lang="el-GR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xmlns="" id="{3319A096-9E58-5758-2EF8-9A3CF1BA94AA}"/>
                  </a:ext>
                </a:extLst>
              </p:cNvPr>
              <p:cNvSpPr txBox="1"/>
              <p:nvPr/>
            </p:nvSpPr>
            <p:spPr>
              <a:xfrm>
                <a:off x="5381884" y="3684032"/>
                <a:ext cx="6345988" cy="267765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Ø"/>
                </a:pPr>
                <a:r>
                  <a:rPr lang="en-US" sz="2400" dirty="0"/>
                  <a:t>2 </a:t>
                </a:r>
                <a:r>
                  <a:rPr lang="el-GR" sz="2400" dirty="0"/>
                  <a:t>τεχνικές περιγράφονται:</a:t>
                </a:r>
              </a:p>
              <a:p>
                <a:r>
                  <a:rPr lang="en-US" sz="2400" dirty="0"/>
                  <a:t>1)needle-through-needle technique (NTN)</a:t>
                </a:r>
                <a:r>
                  <a:rPr lang="el-GR" sz="2400" dirty="0"/>
                  <a:t>: πιο συχνή, πιο καλά ανεκτή από επίτοκες</a:t>
                </a:r>
                <a:r>
                  <a:rPr lang="en-US" sz="2400" dirty="0"/>
                  <a:t>, </a:t>
                </a:r>
                <a:r>
                  <a:rPr lang="el-GR" sz="2400" dirty="0"/>
                  <a:t>κίνδυνος μετακίνησης βελόνας ΥΑ - επιπρόσθετη πρόσθια τρώσης σκληράς -</a:t>
                </a:r>
                <a14:m>
                  <m:oMath xmlns:m="http://schemas.openxmlformats.org/officeDocument/2006/math">
                    <m:r>
                      <a:rPr lang="el-GR" sz="2400" i="1" smtClean="0">
                        <a:latin typeface="Cambria Math" panose="02040503050406030204" pitchFamily="18" charset="0"/>
                      </a:rPr>
                      <m:t>↑</m:t>
                    </m:r>
                    <m:r>
                      <a:rPr lang="el-GR" sz="2400" b="0" i="1" smtClean="0">
                        <a:latin typeface="Cambria Math" panose="02040503050406030204" pitchFamily="18" charset="0"/>
                      </a:rPr>
                      <m:t>% 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PDPH</m:t>
                    </m:r>
                  </m:oMath>
                </a14:m>
                <a:r>
                  <a:rPr lang="el-GR" sz="2400" dirty="0"/>
                  <a:t> </a:t>
                </a:r>
                <a:r>
                  <a:rPr lang="en-US" sz="2400" dirty="0"/>
                  <a:t>2)separate-needle technique (SN)</a:t>
                </a:r>
                <a:r>
                  <a:rPr lang="el-GR" sz="2400" dirty="0"/>
                  <a:t>: επιτρέπει τον έλεγχο του ΕΠΚ πριν την ΥΑ χορήγηση τοπικού αναισθητικού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319A096-9E58-5758-2EF8-9A3CF1BA94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1884" y="3684032"/>
                <a:ext cx="6345988" cy="2677656"/>
              </a:xfrm>
              <a:prstGeom prst="rect">
                <a:avLst/>
              </a:prstGeom>
              <a:blipFill>
                <a:blip r:embed="rId2"/>
                <a:stretch>
                  <a:fillRect l="-1537" t="-1818" r="-192" b="-4091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619C46CB-BAF5-28B2-884B-27144C648B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820" y="3441534"/>
            <a:ext cx="4807095" cy="334173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8B4EDD77-ACA2-E031-47E4-D66263F2B6F3}"/>
              </a:ext>
            </a:extLst>
          </p:cNvPr>
          <p:cNvSpPr txBox="1"/>
          <p:nvPr/>
        </p:nvSpPr>
        <p:spPr>
          <a:xfrm>
            <a:off x="297873" y="1502542"/>
            <a:ext cx="1110441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400" dirty="0"/>
              <a:t>Άσηπτη τεχνική: επιμελής αντισηψία περιοχής</a:t>
            </a:r>
            <a:br>
              <a:rPr lang="el-GR" sz="2400" dirty="0"/>
            </a:br>
            <a:r>
              <a:rPr lang="el-GR" sz="2400" dirty="0">
                <a:effectLst/>
              </a:rPr>
              <a:t>• ΤΕΧΝΙΚΗ: τοποθετείται βελόνα επισκληριδίου (</a:t>
            </a:r>
            <a:r>
              <a:rPr lang="en-US" sz="2400" dirty="0">
                <a:effectLst/>
              </a:rPr>
              <a:t>Tuohy) </a:t>
            </a:r>
            <a:r>
              <a:rPr lang="el-GR" sz="2400" dirty="0">
                <a:effectLst/>
              </a:rPr>
              <a:t>μεταξύ ακανθωδών αποφύσεων Ο3-Ο4</a:t>
            </a:r>
            <a:r>
              <a:rPr lang="en-US" sz="2400" dirty="0">
                <a:effectLst/>
              </a:rPr>
              <a:t> </a:t>
            </a:r>
            <a:r>
              <a:rPr lang="el-GR" sz="2400" dirty="0">
                <a:effectLst/>
              </a:rPr>
              <a:t>– εντοπίζεται ΕΠΧ – προωθείται μέσα από την </a:t>
            </a:r>
            <a:r>
              <a:rPr lang="en-US" sz="2400" dirty="0">
                <a:effectLst/>
              </a:rPr>
              <a:t>Tuohy </a:t>
            </a:r>
            <a:r>
              <a:rPr lang="el-GR" sz="2400" dirty="0">
                <a:effectLst/>
              </a:rPr>
              <a:t>η βελόνα της ΥΑ και όταν εντοπίζεται ο χώρος (εκροή ΕΝΥ) - χορηγείται το ΤΑ- αποσύρεται ηβελόνα ΥΑ – προωθείται ΕΠΚ διαμεσου της </a:t>
            </a:r>
            <a:r>
              <a:rPr lang="en-US" sz="2400" dirty="0">
                <a:effectLst/>
              </a:rPr>
              <a:t>Tuohy</a:t>
            </a: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194033977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5067" y="2705363"/>
            <a:ext cx="2981112" cy="2382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12466" y="1994282"/>
            <a:ext cx="11245611" cy="711081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+mn-lt"/>
              </a:rPr>
              <a:t>CSE: </a:t>
            </a:r>
            <a:r>
              <a:rPr lang="el-GR" sz="3200" b="1" dirty="0">
                <a:latin typeface="+mn-lt"/>
              </a:rPr>
              <a:t>Δόση ΥΑ </a:t>
            </a:r>
            <a:r>
              <a:rPr lang="en-US" sz="3200" b="1" dirty="0" err="1">
                <a:latin typeface="+mn-lt"/>
              </a:rPr>
              <a:t>vs</a:t>
            </a:r>
            <a:r>
              <a:rPr lang="el-GR" sz="3200" b="1" dirty="0">
                <a:latin typeface="+mn-lt"/>
              </a:rPr>
              <a:t> απλή ΥΑ αναισθησία</a:t>
            </a:r>
            <a:r>
              <a:rPr lang="en-US" sz="3200" b="1" dirty="0">
                <a:latin typeface="+mn-lt"/>
              </a:rPr>
              <a:t> </a:t>
            </a:r>
            <a:endParaRPr lang="el-GR" sz="3200" b="1" dirty="0">
              <a:latin typeface="+mn-lt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934441F0-8A08-B5F1-131F-9594EDD32C8F}"/>
              </a:ext>
            </a:extLst>
          </p:cNvPr>
          <p:cNvGrpSpPr/>
          <p:nvPr/>
        </p:nvGrpSpPr>
        <p:grpSpPr>
          <a:xfrm>
            <a:off x="0" y="2996499"/>
            <a:ext cx="8797130" cy="1800200"/>
            <a:chOff x="1588" y="1454339"/>
            <a:chExt cx="8797130" cy="1800200"/>
          </a:xfrm>
        </p:grpSpPr>
        <p:sp>
          <p:nvSpPr>
            <p:cNvPr id="7" name="6 - Ορθογώνιο"/>
            <p:cNvSpPr/>
            <p:nvPr/>
          </p:nvSpPr>
          <p:spPr>
            <a:xfrm>
              <a:off x="949846" y="1454339"/>
              <a:ext cx="7848872" cy="1800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1218987"/>
              <a:r>
                <a:rPr lang="en-US" sz="2400" b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</a:rPr>
                <a:t>CSE</a:t>
              </a:r>
              <a:r>
                <a:rPr lang="el-GR" sz="2400" b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</a:rPr>
                <a:t>: </a:t>
              </a:r>
              <a:r>
                <a:rPr lang="el-GR" sz="2400" dirty="0">
                  <a:solidFill>
                    <a:prstClr val="black"/>
                  </a:solidFill>
                  <a:latin typeface="Arial"/>
                </a:rPr>
                <a:t>εξισορρόπηση πίεσης </a:t>
              </a:r>
              <a:r>
                <a:rPr lang="el-GR" sz="2400" dirty="0" err="1">
                  <a:solidFill>
                    <a:prstClr val="black"/>
                  </a:solidFill>
                  <a:latin typeface="Arial"/>
                </a:rPr>
                <a:t>επισκληρίδιου</a:t>
              </a:r>
              <a:r>
                <a:rPr lang="el-GR" sz="2400" dirty="0">
                  <a:solidFill>
                    <a:prstClr val="black"/>
                  </a:solidFill>
                  <a:latin typeface="Arial"/>
                </a:rPr>
                <a:t> χώρου με ατμοσφαιρική κατά την τοποθέτηση/μικρότερη δόση </a:t>
              </a:r>
              <a:r>
                <a:rPr lang="el-GR" sz="2400" dirty="0" err="1">
                  <a:solidFill>
                    <a:prstClr val="black"/>
                  </a:solidFill>
                  <a:latin typeface="Arial"/>
                </a:rPr>
                <a:t>υπαραχνοειδώς</a:t>
              </a:r>
              <a:r>
                <a:rPr lang="el-GR" sz="2400" dirty="0">
                  <a:solidFill>
                    <a:prstClr val="black"/>
                  </a:solidFill>
                  <a:latin typeface="Arial"/>
                </a:rPr>
                <a:t> </a:t>
              </a:r>
              <a:r>
                <a:rPr lang="en-US" sz="2400" dirty="0" err="1">
                  <a:solidFill>
                    <a:prstClr val="black"/>
                  </a:solidFill>
                  <a:latin typeface="Arial"/>
                </a:rPr>
                <a:t>vs</a:t>
              </a:r>
              <a:r>
                <a:rPr lang="el-GR" sz="2400" dirty="0">
                  <a:solidFill>
                    <a:prstClr val="black"/>
                  </a:solidFill>
                  <a:latin typeface="Arial"/>
                </a:rPr>
                <a:t> απλή </a:t>
              </a:r>
              <a:r>
                <a:rPr lang="el-GR" sz="2400" dirty="0" err="1">
                  <a:solidFill>
                    <a:prstClr val="black"/>
                  </a:solidFill>
                  <a:latin typeface="Arial"/>
                </a:rPr>
                <a:t>υπαραχνοειδή</a:t>
              </a:r>
              <a:r>
                <a:rPr lang="el-GR" sz="2400" dirty="0">
                  <a:solidFill>
                    <a:prstClr val="black"/>
                  </a:solidFill>
                  <a:latin typeface="Arial"/>
                </a:rPr>
                <a:t>  </a:t>
              </a:r>
              <a:r>
                <a:rPr lang="en-US" sz="2400" dirty="0">
                  <a:solidFill>
                    <a:prstClr val="black"/>
                  </a:solidFill>
                  <a:latin typeface="Arial"/>
                </a:rPr>
                <a:t>                                 </a:t>
              </a:r>
              <a:r>
                <a:rPr lang="el-GR" sz="1400" dirty="0">
                  <a:solidFill>
                    <a:prstClr val="black"/>
                  </a:solidFill>
                  <a:latin typeface="Arial"/>
                </a:rPr>
                <a:t>(</a:t>
              </a:r>
              <a:r>
                <a:rPr lang="en-US" sz="1400" dirty="0" err="1">
                  <a:solidFill>
                    <a:prstClr val="black"/>
                  </a:solidFill>
                  <a:latin typeface="Arial"/>
                </a:rPr>
                <a:t>Ithnin</a:t>
              </a:r>
              <a:r>
                <a:rPr lang="en-US" sz="1400" dirty="0">
                  <a:solidFill>
                    <a:prstClr val="black"/>
                  </a:solidFill>
                  <a:latin typeface="Arial"/>
                </a:rPr>
                <a:t> F et </a:t>
              </a:r>
              <a:r>
                <a:rPr lang="en-US" sz="1400" dirty="0" err="1">
                  <a:solidFill>
                    <a:prstClr val="black"/>
                  </a:solidFill>
                  <a:latin typeface="Arial"/>
                </a:rPr>
                <a:t>al.Anesth</a:t>
              </a:r>
              <a:r>
                <a:rPr lang="en-US" sz="1400" dirty="0">
                  <a:solidFill>
                    <a:prstClr val="black"/>
                  </a:solidFill>
                  <a:latin typeface="Arial"/>
                </a:rPr>
                <a:t> </a:t>
              </a:r>
              <a:r>
                <a:rPr lang="en-US" sz="1400" dirty="0" err="1">
                  <a:solidFill>
                    <a:prstClr val="black"/>
                  </a:solidFill>
                  <a:latin typeface="Arial"/>
                </a:rPr>
                <a:t>Analg</a:t>
              </a:r>
              <a:r>
                <a:rPr lang="en-US" sz="1400" dirty="0">
                  <a:solidFill>
                    <a:prstClr val="black"/>
                  </a:solidFill>
                  <a:latin typeface="Arial"/>
                </a:rPr>
                <a:t> 2006;102:577-80)</a:t>
              </a:r>
              <a:endParaRPr lang="el-GR" sz="1400" dirty="0">
                <a:solidFill>
                  <a:prstClr val="black"/>
                </a:solidFill>
                <a:latin typeface="Arial"/>
              </a:endParaRPr>
            </a:p>
          </p:txBody>
        </p:sp>
        <p:grpSp>
          <p:nvGrpSpPr>
            <p:cNvPr id="10" name="Group 55">
              <a:extLst>
                <a:ext uri="{FF2B5EF4-FFF2-40B4-BE49-F238E27FC236}">
                  <a16:creationId xmlns:a16="http://schemas.microsoft.com/office/drawing/2014/main" xmlns="" id="{7F4EF79C-1BAB-4CC4-2835-7E8ED15E78D9}"/>
                </a:ext>
              </a:extLst>
            </p:cNvPr>
            <p:cNvGrpSpPr/>
            <p:nvPr/>
          </p:nvGrpSpPr>
          <p:grpSpPr>
            <a:xfrm>
              <a:off x="1588" y="2204864"/>
              <a:ext cx="849026" cy="699938"/>
              <a:chOff x="5215181" y="5115376"/>
              <a:chExt cx="1209066" cy="915962"/>
            </a:xfrm>
          </p:grpSpPr>
          <p:sp>
            <p:nvSpPr>
              <p:cNvPr id="11" name="Oval 23">
                <a:extLst>
                  <a:ext uri="{FF2B5EF4-FFF2-40B4-BE49-F238E27FC236}">
                    <a16:creationId xmlns:a16="http://schemas.microsoft.com/office/drawing/2014/main" xmlns="" id="{1B432BA5-82ED-28ED-4F99-BBC9C299B674}"/>
                  </a:ext>
                </a:extLst>
              </p:cNvPr>
              <p:cNvSpPr/>
              <p:nvPr/>
            </p:nvSpPr>
            <p:spPr>
              <a:xfrm>
                <a:off x="5508283" y="5115376"/>
                <a:ext cx="915964" cy="915962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8987"/>
                <a:endParaRPr lang="en-IN" sz="2400" dirty="0">
                  <a:solidFill>
                    <a:prstClr val="white"/>
                  </a:solidFill>
                  <a:latin typeface="Arial"/>
                </a:endParaRPr>
              </a:p>
            </p:txBody>
          </p:sp>
          <p:pic>
            <p:nvPicPr>
              <p:cNvPr id="12" name="Graphic 6" descr="Arrow Right outline">
                <a:extLst>
                  <a:ext uri="{FF2B5EF4-FFF2-40B4-BE49-F238E27FC236}">
                    <a16:creationId xmlns:a16="http://schemas.microsoft.com/office/drawing/2014/main" xmlns="" id="{ADF5CA8B-915D-59E0-5C2D-60E318148E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p:blipFill>
            <p:spPr>
              <a:xfrm>
                <a:off x="5215181" y="5116157"/>
                <a:ext cx="914400" cy="914400"/>
              </a:xfrm>
              <a:prstGeom prst="rect">
                <a:avLst/>
              </a:prstGeom>
            </p:spPr>
          </p:pic>
        </p:grp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5264A9DD-88C6-E63B-DF38-C94F1A5217B4}"/>
              </a:ext>
            </a:extLst>
          </p:cNvPr>
          <p:cNvGrpSpPr/>
          <p:nvPr/>
        </p:nvGrpSpPr>
        <p:grpSpPr>
          <a:xfrm>
            <a:off x="0" y="5201944"/>
            <a:ext cx="11035052" cy="1569660"/>
            <a:chOff x="58007" y="4796699"/>
            <a:chExt cx="11035052" cy="1569660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xmlns="" id="{E95C9A36-CC19-1045-81C8-F94453D5C328}"/>
                </a:ext>
              </a:extLst>
            </p:cNvPr>
            <p:cNvSpPr txBox="1"/>
            <p:nvPr/>
          </p:nvSpPr>
          <p:spPr>
            <a:xfrm>
              <a:off x="1098941" y="4796699"/>
              <a:ext cx="9994118" cy="1569660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>
              <a:spAutoFit/>
            </a:bodyPr>
            <a:lstStyle/>
            <a:p>
              <a:pPr algn="just" defTabSz="1218987"/>
              <a:r>
                <a:rPr lang="en-US" sz="2400" b="1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/>
                </a:rPr>
                <a:t>Epidural volume extension EVE</a:t>
              </a:r>
              <a:r>
                <a:rPr lang="en-US" sz="2400" dirty="0">
                  <a:solidFill>
                    <a:prstClr val="black"/>
                  </a:solidFill>
                  <a:latin typeface="Arial"/>
                </a:rPr>
                <a:t>: </a:t>
              </a:r>
              <a:r>
                <a:rPr lang="el-GR" sz="2400" dirty="0">
                  <a:solidFill>
                    <a:prstClr val="black"/>
                  </a:solidFill>
                  <a:latin typeface="Arial"/>
                </a:rPr>
                <a:t>χορήγηση 10 </a:t>
              </a:r>
              <a:r>
                <a:rPr lang="en-US" sz="2400" dirty="0">
                  <a:solidFill>
                    <a:prstClr val="black"/>
                  </a:solidFill>
                  <a:latin typeface="Arial"/>
                </a:rPr>
                <a:t>ml </a:t>
              </a:r>
              <a:r>
                <a:rPr lang="el-GR" sz="2400" dirty="0">
                  <a:solidFill>
                    <a:prstClr val="black"/>
                  </a:solidFill>
                  <a:latin typeface="Arial"/>
                </a:rPr>
                <a:t> Ν/</a:t>
              </a:r>
              <a:r>
                <a:rPr lang="en-US" sz="2400" dirty="0">
                  <a:solidFill>
                    <a:prstClr val="black"/>
                  </a:solidFill>
                  <a:latin typeface="Arial"/>
                </a:rPr>
                <a:t>S  </a:t>
              </a:r>
              <a:r>
                <a:rPr lang="el-GR" sz="2400" dirty="0">
                  <a:solidFill>
                    <a:prstClr val="black"/>
                  </a:solidFill>
                  <a:latin typeface="Arial"/>
                </a:rPr>
                <a:t>σε πλάγια κατακεκλιμένη θέση ΕΠ αυξάνει την πίεση στον επισκληρίδιο χώρο και ασκεί πίεση στον υπαραχνοειδή χώρο = ανεβάζει τον αποκλεισμό κεφαλικά </a:t>
              </a:r>
              <a:r>
                <a:rPr lang="el-GR" sz="1400" dirty="0">
                  <a:solidFill>
                    <a:prstClr val="black"/>
                  </a:solidFill>
                  <a:latin typeface="Arial"/>
                </a:rPr>
                <a:t>(</a:t>
              </a:r>
              <a:r>
                <a:rPr lang="en-US" sz="1400" dirty="0">
                  <a:solidFill>
                    <a:prstClr val="black"/>
                  </a:solidFill>
                  <a:latin typeface="Arial"/>
                </a:rPr>
                <a:t>Tyagi A et al. J </a:t>
              </a:r>
              <a:r>
                <a:rPr lang="en-US" sz="1400" dirty="0" err="1">
                  <a:solidFill>
                    <a:prstClr val="black"/>
                  </a:solidFill>
                  <a:latin typeface="Arial"/>
                </a:rPr>
                <a:t>Anaesthesiol</a:t>
              </a:r>
              <a:r>
                <a:rPr lang="en-US" sz="1400" dirty="0">
                  <a:solidFill>
                    <a:prstClr val="black"/>
                  </a:solidFill>
                  <a:latin typeface="Arial"/>
                </a:rPr>
                <a:t> Clin </a:t>
              </a:r>
              <a:r>
                <a:rPr lang="en-US" sz="1400" dirty="0" err="1">
                  <a:solidFill>
                    <a:prstClr val="black"/>
                  </a:solidFill>
                  <a:latin typeface="Arial"/>
                </a:rPr>
                <a:t>Pharmacol</a:t>
              </a:r>
              <a:r>
                <a:rPr lang="en-US" sz="1400" dirty="0">
                  <a:solidFill>
                    <a:prstClr val="black"/>
                  </a:solidFill>
                  <a:latin typeface="Arial"/>
                </a:rPr>
                <a:t> 2011;27: 459-464</a:t>
              </a:r>
              <a:r>
                <a:rPr lang="el-GR" sz="1400" dirty="0">
                  <a:solidFill>
                    <a:prstClr val="black"/>
                  </a:solidFill>
                  <a:latin typeface="Arial"/>
                </a:rPr>
                <a:t>)</a:t>
              </a:r>
            </a:p>
          </p:txBody>
        </p:sp>
        <p:grpSp>
          <p:nvGrpSpPr>
            <p:cNvPr id="4" name="Group 55">
              <a:extLst>
                <a:ext uri="{FF2B5EF4-FFF2-40B4-BE49-F238E27FC236}">
                  <a16:creationId xmlns:a16="http://schemas.microsoft.com/office/drawing/2014/main" xmlns="" id="{76E1AE22-AB32-00FA-2D44-2B3BDF40A238}"/>
                </a:ext>
              </a:extLst>
            </p:cNvPr>
            <p:cNvGrpSpPr/>
            <p:nvPr/>
          </p:nvGrpSpPr>
          <p:grpSpPr>
            <a:xfrm>
              <a:off x="58007" y="5085383"/>
              <a:ext cx="849026" cy="699938"/>
              <a:chOff x="5215181" y="5115376"/>
              <a:chExt cx="1209066" cy="915962"/>
            </a:xfrm>
          </p:grpSpPr>
          <p:sp>
            <p:nvSpPr>
              <p:cNvPr id="5" name="Oval 23">
                <a:extLst>
                  <a:ext uri="{FF2B5EF4-FFF2-40B4-BE49-F238E27FC236}">
                    <a16:creationId xmlns:a16="http://schemas.microsoft.com/office/drawing/2014/main" xmlns="" id="{EB2599E0-EC5F-EC6F-DA6B-2402BC23AA14}"/>
                  </a:ext>
                </a:extLst>
              </p:cNvPr>
              <p:cNvSpPr/>
              <p:nvPr/>
            </p:nvSpPr>
            <p:spPr>
              <a:xfrm>
                <a:off x="5508283" y="5115376"/>
                <a:ext cx="915964" cy="915962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8987"/>
                <a:endParaRPr lang="en-IN" sz="2400" dirty="0">
                  <a:solidFill>
                    <a:prstClr val="white"/>
                  </a:solidFill>
                  <a:latin typeface="Arial"/>
                </a:endParaRPr>
              </a:p>
            </p:txBody>
          </p:sp>
          <p:pic>
            <p:nvPicPr>
              <p:cNvPr id="6" name="Graphic 6" descr="Arrow Right outline">
                <a:extLst>
                  <a:ext uri="{FF2B5EF4-FFF2-40B4-BE49-F238E27FC236}">
                    <a16:creationId xmlns:a16="http://schemas.microsoft.com/office/drawing/2014/main" xmlns="" id="{0008F628-92AA-1EBB-45E5-C7A2FFCD57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p:blipFill>
            <p:spPr>
              <a:xfrm>
                <a:off x="5215181" y="5116157"/>
                <a:ext cx="914400" cy="914400"/>
              </a:xfrm>
              <a:prstGeom prst="rect">
                <a:avLst/>
              </a:prstGeom>
            </p:spPr>
          </p:pic>
        </p:grp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61585B00-CFB0-E7D4-3455-16CB9866F347}"/>
              </a:ext>
            </a:extLst>
          </p:cNvPr>
          <p:cNvSpPr txBox="1"/>
          <p:nvPr/>
        </p:nvSpPr>
        <p:spPr>
          <a:xfrm>
            <a:off x="286366" y="733578"/>
            <a:ext cx="11503253" cy="954107"/>
          </a:xfrm>
          <a:prstGeom prst="rect">
            <a:avLst/>
          </a:prstGeom>
          <a:noFill/>
          <a:ln w="133350" cmpd="dbl">
            <a:solidFill>
              <a:schemeClr val="accent1">
                <a:shade val="50000"/>
              </a:schemeClr>
            </a:solidFill>
            <a:extLst>
              <a:ext uri="{C807C97D-BFC1-408E-A445-0C87EB9F89A2}">
                <ask:lineSketchStyleProps xmlns:ask="http://schemas.microsoft.com/office/drawing/2018/sketchyshapes" xmlns="" sd="1219033472">
                  <a:custGeom>
                    <a:avLst/>
                    <a:gdLst>
                      <a:gd name="connsiteX0" fmla="*/ 0 w 11503253"/>
                      <a:gd name="connsiteY0" fmla="*/ 0 h 830997"/>
                      <a:gd name="connsiteX1" fmla="*/ 460130 w 11503253"/>
                      <a:gd name="connsiteY1" fmla="*/ 0 h 830997"/>
                      <a:gd name="connsiteX2" fmla="*/ 690195 w 11503253"/>
                      <a:gd name="connsiteY2" fmla="*/ 0 h 830997"/>
                      <a:gd name="connsiteX3" fmla="*/ 1495423 w 11503253"/>
                      <a:gd name="connsiteY3" fmla="*/ 0 h 830997"/>
                      <a:gd name="connsiteX4" fmla="*/ 1955553 w 11503253"/>
                      <a:gd name="connsiteY4" fmla="*/ 0 h 830997"/>
                      <a:gd name="connsiteX5" fmla="*/ 2415683 w 11503253"/>
                      <a:gd name="connsiteY5" fmla="*/ 0 h 830997"/>
                      <a:gd name="connsiteX6" fmla="*/ 3220911 w 11503253"/>
                      <a:gd name="connsiteY6" fmla="*/ 0 h 830997"/>
                      <a:gd name="connsiteX7" fmla="*/ 3566008 w 11503253"/>
                      <a:gd name="connsiteY7" fmla="*/ 0 h 830997"/>
                      <a:gd name="connsiteX8" fmla="*/ 4371236 w 11503253"/>
                      <a:gd name="connsiteY8" fmla="*/ 0 h 830997"/>
                      <a:gd name="connsiteX9" fmla="*/ 5176464 w 11503253"/>
                      <a:gd name="connsiteY9" fmla="*/ 0 h 830997"/>
                      <a:gd name="connsiteX10" fmla="*/ 5751627 w 11503253"/>
                      <a:gd name="connsiteY10" fmla="*/ 0 h 830997"/>
                      <a:gd name="connsiteX11" fmla="*/ 6556854 w 11503253"/>
                      <a:gd name="connsiteY11" fmla="*/ 0 h 830997"/>
                      <a:gd name="connsiteX12" fmla="*/ 7016984 w 11503253"/>
                      <a:gd name="connsiteY12" fmla="*/ 0 h 830997"/>
                      <a:gd name="connsiteX13" fmla="*/ 7477114 w 11503253"/>
                      <a:gd name="connsiteY13" fmla="*/ 0 h 830997"/>
                      <a:gd name="connsiteX14" fmla="*/ 8167310 w 11503253"/>
                      <a:gd name="connsiteY14" fmla="*/ 0 h 830997"/>
                      <a:gd name="connsiteX15" fmla="*/ 8627440 w 11503253"/>
                      <a:gd name="connsiteY15" fmla="*/ 0 h 830997"/>
                      <a:gd name="connsiteX16" fmla="*/ 9432667 w 11503253"/>
                      <a:gd name="connsiteY16" fmla="*/ 0 h 830997"/>
                      <a:gd name="connsiteX17" fmla="*/ 10237895 w 11503253"/>
                      <a:gd name="connsiteY17" fmla="*/ 0 h 830997"/>
                      <a:gd name="connsiteX18" fmla="*/ 10813058 w 11503253"/>
                      <a:gd name="connsiteY18" fmla="*/ 0 h 830997"/>
                      <a:gd name="connsiteX19" fmla="*/ 11503253 w 11503253"/>
                      <a:gd name="connsiteY19" fmla="*/ 0 h 830997"/>
                      <a:gd name="connsiteX20" fmla="*/ 11503253 w 11503253"/>
                      <a:gd name="connsiteY20" fmla="*/ 390569 h 830997"/>
                      <a:gd name="connsiteX21" fmla="*/ 11503253 w 11503253"/>
                      <a:gd name="connsiteY21" fmla="*/ 830997 h 830997"/>
                      <a:gd name="connsiteX22" fmla="*/ 10813058 w 11503253"/>
                      <a:gd name="connsiteY22" fmla="*/ 830997 h 830997"/>
                      <a:gd name="connsiteX23" fmla="*/ 10467960 w 11503253"/>
                      <a:gd name="connsiteY23" fmla="*/ 830997 h 830997"/>
                      <a:gd name="connsiteX24" fmla="*/ 9892798 w 11503253"/>
                      <a:gd name="connsiteY24" fmla="*/ 830997 h 830997"/>
                      <a:gd name="connsiteX25" fmla="*/ 9662733 w 11503253"/>
                      <a:gd name="connsiteY25" fmla="*/ 830997 h 830997"/>
                      <a:gd name="connsiteX26" fmla="*/ 9432667 w 11503253"/>
                      <a:gd name="connsiteY26" fmla="*/ 830997 h 830997"/>
                      <a:gd name="connsiteX27" fmla="*/ 8857505 w 11503253"/>
                      <a:gd name="connsiteY27" fmla="*/ 830997 h 830997"/>
                      <a:gd name="connsiteX28" fmla="*/ 8512407 w 11503253"/>
                      <a:gd name="connsiteY28" fmla="*/ 830997 h 830997"/>
                      <a:gd name="connsiteX29" fmla="*/ 7822212 w 11503253"/>
                      <a:gd name="connsiteY29" fmla="*/ 830997 h 830997"/>
                      <a:gd name="connsiteX30" fmla="*/ 7477114 w 11503253"/>
                      <a:gd name="connsiteY30" fmla="*/ 830997 h 830997"/>
                      <a:gd name="connsiteX31" fmla="*/ 6786919 w 11503253"/>
                      <a:gd name="connsiteY31" fmla="*/ 830997 h 830997"/>
                      <a:gd name="connsiteX32" fmla="*/ 6556854 w 11503253"/>
                      <a:gd name="connsiteY32" fmla="*/ 830997 h 830997"/>
                      <a:gd name="connsiteX33" fmla="*/ 5866659 w 11503253"/>
                      <a:gd name="connsiteY33" fmla="*/ 830997 h 830997"/>
                      <a:gd name="connsiteX34" fmla="*/ 5521561 w 11503253"/>
                      <a:gd name="connsiteY34" fmla="*/ 830997 h 830997"/>
                      <a:gd name="connsiteX35" fmla="*/ 5291496 w 11503253"/>
                      <a:gd name="connsiteY35" fmla="*/ 830997 h 830997"/>
                      <a:gd name="connsiteX36" fmla="*/ 4946399 w 11503253"/>
                      <a:gd name="connsiteY36" fmla="*/ 830997 h 830997"/>
                      <a:gd name="connsiteX37" fmla="*/ 4256204 w 11503253"/>
                      <a:gd name="connsiteY37" fmla="*/ 830997 h 830997"/>
                      <a:gd name="connsiteX38" fmla="*/ 3911106 w 11503253"/>
                      <a:gd name="connsiteY38" fmla="*/ 830997 h 830997"/>
                      <a:gd name="connsiteX39" fmla="*/ 3681041 w 11503253"/>
                      <a:gd name="connsiteY39" fmla="*/ 830997 h 830997"/>
                      <a:gd name="connsiteX40" fmla="*/ 3335943 w 11503253"/>
                      <a:gd name="connsiteY40" fmla="*/ 830997 h 830997"/>
                      <a:gd name="connsiteX41" fmla="*/ 2875813 w 11503253"/>
                      <a:gd name="connsiteY41" fmla="*/ 830997 h 830997"/>
                      <a:gd name="connsiteX42" fmla="*/ 2300651 w 11503253"/>
                      <a:gd name="connsiteY42" fmla="*/ 830997 h 830997"/>
                      <a:gd name="connsiteX43" fmla="*/ 1955553 w 11503253"/>
                      <a:gd name="connsiteY43" fmla="*/ 830997 h 830997"/>
                      <a:gd name="connsiteX44" fmla="*/ 1150325 w 11503253"/>
                      <a:gd name="connsiteY44" fmla="*/ 830997 h 830997"/>
                      <a:gd name="connsiteX45" fmla="*/ 575163 w 11503253"/>
                      <a:gd name="connsiteY45" fmla="*/ 830997 h 830997"/>
                      <a:gd name="connsiteX46" fmla="*/ 0 w 11503253"/>
                      <a:gd name="connsiteY46" fmla="*/ 830997 h 830997"/>
                      <a:gd name="connsiteX47" fmla="*/ 0 w 11503253"/>
                      <a:gd name="connsiteY47" fmla="*/ 407189 h 830997"/>
                      <a:gd name="connsiteX48" fmla="*/ 0 w 11503253"/>
                      <a:gd name="connsiteY48" fmla="*/ 0 h 8309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</a:cxnLst>
                    <a:rect l="l" t="t" r="r" b="b"/>
                    <a:pathLst>
                      <a:path w="11503253" h="830997" extrusionOk="0">
                        <a:moveTo>
                          <a:pt x="0" y="0"/>
                        </a:moveTo>
                        <a:cubicBezTo>
                          <a:pt x="97111" y="-25443"/>
                          <a:pt x="333157" y="15243"/>
                          <a:pt x="460130" y="0"/>
                        </a:cubicBezTo>
                        <a:cubicBezTo>
                          <a:pt x="587103" y="-15243"/>
                          <a:pt x="613018" y="12805"/>
                          <a:pt x="690195" y="0"/>
                        </a:cubicBezTo>
                        <a:cubicBezTo>
                          <a:pt x="767372" y="-12805"/>
                          <a:pt x="1224491" y="54755"/>
                          <a:pt x="1495423" y="0"/>
                        </a:cubicBezTo>
                        <a:cubicBezTo>
                          <a:pt x="1766355" y="-54755"/>
                          <a:pt x="1792489" y="33202"/>
                          <a:pt x="1955553" y="0"/>
                        </a:cubicBezTo>
                        <a:cubicBezTo>
                          <a:pt x="2118617" y="-33202"/>
                          <a:pt x="2205178" y="33840"/>
                          <a:pt x="2415683" y="0"/>
                        </a:cubicBezTo>
                        <a:cubicBezTo>
                          <a:pt x="2626188" y="-33840"/>
                          <a:pt x="2949758" y="36065"/>
                          <a:pt x="3220911" y="0"/>
                        </a:cubicBezTo>
                        <a:cubicBezTo>
                          <a:pt x="3492064" y="-36065"/>
                          <a:pt x="3448786" y="14880"/>
                          <a:pt x="3566008" y="0"/>
                        </a:cubicBezTo>
                        <a:cubicBezTo>
                          <a:pt x="3683230" y="-14880"/>
                          <a:pt x="4010421" y="76697"/>
                          <a:pt x="4371236" y="0"/>
                        </a:cubicBezTo>
                        <a:cubicBezTo>
                          <a:pt x="4732051" y="-76697"/>
                          <a:pt x="4974012" y="53106"/>
                          <a:pt x="5176464" y="0"/>
                        </a:cubicBezTo>
                        <a:cubicBezTo>
                          <a:pt x="5378916" y="-53106"/>
                          <a:pt x="5499948" y="50989"/>
                          <a:pt x="5751627" y="0"/>
                        </a:cubicBezTo>
                        <a:cubicBezTo>
                          <a:pt x="6003306" y="-50989"/>
                          <a:pt x="6159372" y="47946"/>
                          <a:pt x="6556854" y="0"/>
                        </a:cubicBezTo>
                        <a:cubicBezTo>
                          <a:pt x="6954336" y="-47946"/>
                          <a:pt x="6791290" y="40109"/>
                          <a:pt x="7016984" y="0"/>
                        </a:cubicBezTo>
                        <a:cubicBezTo>
                          <a:pt x="7242678" y="-40109"/>
                          <a:pt x="7283143" y="20207"/>
                          <a:pt x="7477114" y="0"/>
                        </a:cubicBezTo>
                        <a:cubicBezTo>
                          <a:pt x="7671085" y="-20207"/>
                          <a:pt x="7853054" y="66630"/>
                          <a:pt x="8167310" y="0"/>
                        </a:cubicBezTo>
                        <a:cubicBezTo>
                          <a:pt x="8481566" y="-66630"/>
                          <a:pt x="8408414" y="24157"/>
                          <a:pt x="8627440" y="0"/>
                        </a:cubicBezTo>
                        <a:cubicBezTo>
                          <a:pt x="8846466" y="-24157"/>
                          <a:pt x="9237839" y="37648"/>
                          <a:pt x="9432667" y="0"/>
                        </a:cubicBezTo>
                        <a:cubicBezTo>
                          <a:pt x="9627495" y="-37648"/>
                          <a:pt x="10062794" y="17296"/>
                          <a:pt x="10237895" y="0"/>
                        </a:cubicBezTo>
                        <a:cubicBezTo>
                          <a:pt x="10412996" y="-17296"/>
                          <a:pt x="10555642" y="17208"/>
                          <a:pt x="10813058" y="0"/>
                        </a:cubicBezTo>
                        <a:cubicBezTo>
                          <a:pt x="11070474" y="-17208"/>
                          <a:pt x="11251668" y="36463"/>
                          <a:pt x="11503253" y="0"/>
                        </a:cubicBezTo>
                        <a:cubicBezTo>
                          <a:pt x="11505341" y="114088"/>
                          <a:pt x="11494974" y="309904"/>
                          <a:pt x="11503253" y="390569"/>
                        </a:cubicBezTo>
                        <a:cubicBezTo>
                          <a:pt x="11511532" y="471234"/>
                          <a:pt x="11493065" y="742623"/>
                          <a:pt x="11503253" y="830997"/>
                        </a:cubicBezTo>
                        <a:cubicBezTo>
                          <a:pt x="11161976" y="873738"/>
                          <a:pt x="11005935" y="783847"/>
                          <a:pt x="10813058" y="830997"/>
                        </a:cubicBezTo>
                        <a:cubicBezTo>
                          <a:pt x="10620181" y="878147"/>
                          <a:pt x="10579119" y="814542"/>
                          <a:pt x="10467960" y="830997"/>
                        </a:cubicBezTo>
                        <a:cubicBezTo>
                          <a:pt x="10356801" y="847452"/>
                          <a:pt x="10052832" y="814773"/>
                          <a:pt x="9892798" y="830997"/>
                        </a:cubicBezTo>
                        <a:cubicBezTo>
                          <a:pt x="9732764" y="847221"/>
                          <a:pt x="9742557" y="816478"/>
                          <a:pt x="9662733" y="830997"/>
                        </a:cubicBezTo>
                        <a:cubicBezTo>
                          <a:pt x="9582910" y="845516"/>
                          <a:pt x="9494347" y="807620"/>
                          <a:pt x="9432667" y="830997"/>
                        </a:cubicBezTo>
                        <a:cubicBezTo>
                          <a:pt x="9370987" y="854374"/>
                          <a:pt x="9081019" y="803720"/>
                          <a:pt x="8857505" y="830997"/>
                        </a:cubicBezTo>
                        <a:cubicBezTo>
                          <a:pt x="8633991" y="858274"/>
                          <a:pt x="8669772" y="792443"/>
                          <a:pt x="8512407" y="830997"/>
                        </a:cubicBezTo>
                        <a:cubicBezTo>
                          <a:pt x="8355042" y="869551"/>
                          <a:pt x="8117317" y="816071"/>
                          <a:pt x="7822212" y="830997"/>
                        </a:cubicBezTo>
                        <a:cubicBezTo>
                          <a:pt x="7527108" y="845923"/>
                          <a:pt x="7637631" y="825139"/>
                          <a:pt x="7477114" y="830997"/>
                        </a:cubicBezTo>
                        <a:cubicBezTo>
                          <a:pt x="7316597" y="836855"/>
                          <a:pt x="7040948" y="749612"/>
                          <a:pt x="6786919" y="830997"/>
                        </a:cubicBezTo>
                        <a:cubicBezTo>
                          <a:pt x="6532891" y="912382"/>
                          <a:pt x="6668830" y="811515"/>
                          <a:pt x="6556854" y="830997"/>
                        </a:cubicBezTo>
                        <a:cubicBezTo>
                          <a:pt x="6444878" y="850479"/>
                          <a:pt x="6198518" y="780993"/>
                          <a:pt x="5866659" y="830997"/>
                        </a:cubicBezTo>
                        <a:cubicBezTo>
                          <a:pt x="5534800" y="881001"/>
                          <a:pt x="5676808" y="819498"/>
                          <a:pt x="5521561" y="830997"/>
                        </a:cubicBezTo>
                        <a:cubicBezTo>
                          <a:pt x="5366314" y="842496"/>
                          <a:pt x="5392877" y="812902"/>
                          <a:pt x="5291496" y="830997"/>
                        </a:cubicBezTo>
                        <a:cubicBezTo>
                          <a:pt x="5190115" y="849092"/>
                          <a:pt x="5076422" y="815908"/>
                          <a:pt x="4946399" y="830997"/>
                        </a:cubicBezTo>
                        <a:cubicBezTo>
                          <a:pt x="4816376" y="846086"/>
                          <a:pt x="4394686" y="814830"/>
                          <a:pt x="4256204" y="830997"/>
                        </a:cubicBezTo>
                        <a:cubicBezTo>
                          <a:pt x="4117722" y="847164"/>
                          <a:pt x="3994896" y="806061"/>
                          <a:pt x="3911106" y="830997"/>
                        </a:cubicBezTo>
                        <a:cubicBezTo>
                          <a:pt x="3827316" y="855933"/>
                          <a:pt x="3786642" y="809208"/>
                          <a:pt x="3681041" y="830997"/>
                        </a:cubicBezTo>
                        <a:cubicBezTo>
                          <a:pt x="3575440" y="852786"/>
                          <a:pt x="3487120" y="797623"/>
                          <a:pt x="3335943" y="830997"/>
                        </a:cubicBezTo>
                        <a:cubicBezTo>
                          <a:pt x="3184766" y="864371"/>
                          <a:pt x="3073642" y="779869"/>
                          <a:pt x="2875813" y="830997"/>
                        </a:cubicBezTo>
                        <a:cubicBezTo>
                          <a:pt x="2677984" y="882125"/>
                          <a:pt x="2432710" y="767875"/>
                          <a:pt x="2300651" y="830997"/>
                        </a:cubicBezTo>
                        <a:cubicBezTo>
                          <a:pt x="2168592" y="894119"/>
                          <a:pt x="2037503" y="809961"/>
                          <a:pt x="1955553" y="830997"/>
                        </a:cubicBezTo>
                        <a:cubicBezTo>
                          <a:pt x="1873603" y="852033"/>
                          <a:pt x="1444328" y="754894"/>
                          <a:pt x="1150325" y="830997"/>
                        </a:cubicBezTo>
                        <a:cubicBezTo>
                          <a:pt x="856322" y="907100"/>
                          <a:pt x="740261" y="771018"/>
                          <a:pt x="575163" y="830997"/>
                        </a:cubicBezTo>
                        <a:cubicBezTo>
                          <a:pt x="410065" y="890976"/>
                          <a:pt x="162564" y="762620"/>
                          <a:pt x="0" y="830997"/>
                        </a:cubicBezTo>
                        <a:cubicBezTo>
                          <a:pt x="-34706" y="675915"/>
                          <a:pt x="28256" y="574821"/>
                          <a:pt x="0" y="407189"/>
                        </a:cubicBezTo>
                        <a:cubicBezTo>
                          <a:pt x="-28256" y="239557"/>
                          <a:pt x="33948" y="163350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Συνδυάζει την ταχύτητα και ισχύ της ΥΑ (γρήγορο &amp; βαθύ αποκλεισμό) με τη διάρκεια της ΕΑ (δυνατότητα προσθήκης ΤΑ)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C668E4E3-0E8F-74AF-C2D7-EDE8D4C08E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7255" y="0"/>
            <a:ext cx="7954964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4F8840B2-6812-DA3E-37FF-F42C7163C4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2000" cy="2691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04295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B548DA5-DF78-FC6B-69B8-9BA03C7C5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7393" y="389251"/>
            <a:ext cx="3007807" cy="711081"/>
          </a:xfrm>
          <a:solidFill>
            <a:srgbClr val="0070C0"/>
          </a:solidFill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l-GR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Επιπλοκές ΠΑ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6F761A25-4A11-7704-AD01-747D8A39856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C6216FFF-BEB1-6414-BBE5-61743500F1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25" y="1204480"/>
            <a:ext cx="11791950" cy="546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98453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85595566-080F-AE6F-D5F4-88A2DE4E537D}"/>
              </a:ext>
            </a:extLst>
          </p:cNvPr>
          <p:cNvGrpSpPr/>
          <p:nvPr/>
        </p:nvGrpSpPr>
        <p:grpSpPr>
          <a:xfrm>
            <a:off x="534223" y="2193789"/>
            <a:ext cx="4908526" cy="3785652"/>
            <a:chOff x="2377595" y="1852811"/>
            <a:chExt cx="7202559" cy="5005189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xmlns="" id="{F0196E9A-7184-FD55-115D-B5B7F66536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377595" y="1852811"/>
              <a:ext cx="7202559" cy="1456928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xmlns="" id="{898D1745-E90C-3C37-414A-EAEF611CA7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77595" y="3252101"/>
              <a:ext cx="7101193" cy="3605899"/>
            </a:xfrm>
            <a:prstGeom prst="rect">
              <a:avLst/>
            </a:prstGeom>
          </p:spPr>
        </p:pic>
      </p:grpSp>
      <p:pic>
        <p:nvPicPr>
          <p:cNvPr id="18" name="Picture 5" descr="Best 4th Gif I Mite Be Pregnant Now GIFs | Gfycat">
            <a:extLst>
              <a:ext uri="{FF2B5EF4-FFF2-40B4-BE49-F238E27FC236}">
                <a16:creationId xmlns:a16="http://schemas.microsoft.com/office/drawing/2014/main" xmlns="" id="{D738AE98-62DA-7A1E-99E5-2D672C92EF3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52603" y="52240"/>
            <a:ext cx="2985660" cy="2239245"/>
          </a:xfrm>
          <a:prstGeom prst="rect">
            <a:avLst/>
          </a:prstGeom>
          <a:noFill/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105B9933-1ECC-8360-1E09-36B1C0CE7967}"/>
              </a:ext>
            </a:extLst>
          </p:cNvPr>
          <p:cNvSpPr txBox="1"/>
          <p:nvPr/>
        </p:nvSpPr>
        <p:spPr>
          <a:xfrm>
            <a:off x="5591945" y="2291483"/>
            <a:ext cx="656487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Επίτοκες έχουν μειωμένη συγκέντρωση α1-όξινης γλυκοπρωτεϊνης και αυξημένη καρδιακή παροχή= ταχεία απορρόφηση ΤΑ και υψηλότερη μέγιστη συγκέντρωση ελεύθερου κλάσματος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Επιπρόσθετα η διάταση των επισκληρίδιων φλεβών μπορεί να αυξήσει την απορρόφηση ΤΑ και την πιθανότητα μετανάστευσης του καθετήρα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Αυξημένος κίνδυνος 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LAST</a:t>
            </a:r>
            <a:r>
              <a:rPr lang="el-G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429CF478-62DD-E862-14B5-F0A7E6456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341" y="12967"/>
            <a:ext cx="4983765" cy="711081"/>
          </a:xfrm>
          <a:solidFill>
            <a:srgbClr val="0070C0"/>
          </a:solidFill>
        </p:spPr>
        <p:txBody>
          <a:bodyPr>
            <a:normAutofit/>
          </a:bodyPr>
          <a:lstStyle/>
          <a:p>
            <a:pPr algn="ctr"/>
            <a:r>
              <a:rPr lang="el-GR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Επιπλοκές ΠΑ -</a:t>
            </a:r>
            <a:r>
              <a:rPr lang="en-US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LAST</a:t>
            </a:r>
            <a:endParaRPr lang="el-GR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4031E870-B66F-AC16-A08C-049D03F9494B}"/>
              </a:ext>
            </a:extLst>
          </p:cNvPr>
          <p:cNvGrpSpPr/>
          <p:nvPr/>
        </p:nvGrpSpPr>
        <p:grpSpPr>
          <a:xfrm>
            <a:off x="583040" y="685628"/>
            <a:ext cx="8058150" cy="1358223"/>
            <a:chOff x="1557908" y="198966"/>
            <a:chExt cx="8058150" cy="135822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xmlns="" id="{506C5280-F97E-EE3B-09C0-D83CA637584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57908" y="404664"/>
              <a:ext cx="8058150" cy="1152525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xmlns="" id="{2559E9F0-A6CE-5135-F779-D95A6D42C76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222204" y="1034548"/>
              <a:ext cx="2156918" cy="31330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xmlns="" id="{EF6CE31E-4B6F-29C1-85FF-2561964EA33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557908" y="198966"/>
              <a:ext cx="4211631" cy="22021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1736835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324B525-46A2-104B-661A-DF5CF20C9C59}"/>
              </a:ext>
            </a:extLst>
          </p:cNvPr>
          <p:cNvSpPr txBox="1"/>
          <p:nvPr/>
        </p:nvSpPr>
        <p:spPr>
          <a:xfrm>
            <a:off x="5973042" y="1392381"/>
            <a:ext cx="6099462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Συμπτώματα LAST (νευρικό σύστημα + καρδιαγγειακό σύστημα)</a:t>
            </a:r>
            <a:r>
              <a:rPr lang="el-G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l-G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l-G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Μεταλλική γεύση, περιστοματική αιμωδία, εμβοές ώτων, διπλωπία, ζάλη/</a:t>
            </a:r>
            <a:r>
              <a:rPr lang="el-G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l-G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l-G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διέγερση, σύγχυση, σπασμοί, απώλεια συνείδησης</a:t>
            </a:r>
            <a:r>
              <a:rPr lang="el-G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l-G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l-G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 Υπέρταση, ταχυκαρδία, υπόταση,</a:t>
            </a:r>
            <a:r>
              <a:rPr lang="el-G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l-G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l-G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ταχυαρρυθμίες, κοιλ. μαρμαρυγή, ασυστολία</a:t>
            </a:r>
            <a:r>
              <a:rPr lang="el-G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l-G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l-G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Πρόληψη: μέτρα αποφυγής ενδαγγειακής χορήγησης μεγάλης δόσης ΤΑ</a:t>
            </a:r>
            <a:r>
              <a:rPr lang="el-G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l-G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l-G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Ήπια αναρρόφηση πριν τη δόση (για αίμα)</a:t>
            </a:r>
            <a:r>
              <a:rPr lang="el-G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l-G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l-G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Τμηματική χορήγηση δόσης 4-5 ml ανά 5 λεπτά</a:t>
            </a:r>
            <a:endParaRPr lang="el-G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5971867F-EBE5-4184-538A-EDF4784CB0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96" y="1392381"/>
            <a:ext cx="5658573" cy="42360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33C2BDBD-B0B1-6546-3FBE-C0DA4385E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341" y="12967"/>
            <a:ext cx="4983765" cy="711081"/>
          </a:xfrm>
          <a:solidFill>
            <a:srgbClr val="0070C0"/>
          </a:solidFill>
        </p:spPr>
        <p:txBody>
          <a:bodyPr>
            <a:normAutofit/>
          </a:bodyPr>
          <a:lstStyle/>
          <a:p>
            <a:pPr algn="ctr"/>
            <a:r>
              <a:rPr lang="el-GR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Επιπλοκές ΠΑ -</a:t>
            </a:r>
            <a:r>
              <a:rPr lang="en-US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LAST</a:t>
            </a:r>
            <a:endParaRPr lang="el-GR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068786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11FF0B8-5154-2B43-5027-AEF80F7E5A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1591" y="465827"/>
            <a:ext cx="5926345" cy="592634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C1934893-5DCD-C90D-F62E-16DAE99A2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9F9C2F0F-7A54-1AB5-B332-7AB283E898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74073"/>
            <a:ext cx="7694673" cy="7232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5143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F24D75E-5BA6-556C-9439-12D4877D55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670" y="0"/>
            <a:ext cx="4122295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978E2014-8384-3236-F110-F45EE4ACD2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2465" y="1020937"/>
            <a:ext cx="6793089" cy="14382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EF6AE5F7-9BC8-90DF-1104-9392217214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6389" y="3060442"/>
            <a:ext cx="4224270" cy="1342417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xmlns="" id="{6DC4010A-50D9-E908-9F33-59B5C79B8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2600" y="64166"/>
            <a:ext cx="5411848" cy="711081"/>
          </a:xfrm>
          <a:solidFill>
            <a:srgbClr val="0070C0"/>
          </a:solidFill>
        </p:spPr>
        <p:txBody>
          <a:bodyPr>
            <a:normAutofit/>
          </a:bodyPr>
          <a:lstStyle/>
          <a:p>
            <a:pPr algn="ctr"/>
            <a:r>
              <a:rPr lang="el-GR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Επιπλοκές ΠΑ –</a:t>
            </a:r>
            <a:r>
              <a:rPr lang="en-US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total spinal </a:t>
            </a:r>
            <a:endParaRPr lang="el-GR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965072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xmlns="" id="{C6E9A585-7A8A-E43E-0300-7E28E433B33B}"/>
              </a:ext>
            </a:extLst>
          </p:cNvPr>
          <p:cNvSpPr txBox="1">
            <a:spLocks/>
          </p:cNvSpPr>
          <p:nvPr/>
        </p:nvSpPr>
        <p:spPr>
          <a:xfrm>
            <a:off x="1027324" y="-36442"/>
            <a:ext cx="9812694" cy="711081"/>
          </a:xfrm>
          <a:prstGeom prst="rect">
            <a:avLst/>
          </a:prstGeom>
          <a:solidFill>
            <a:srgbClr val="0070C0"/>
          </a:solidFill>
        </p:spPr>
        <p:txBody>
          <a:bodyPr vert="horz" lIns="0" tIns="60949" rIns="0" bIns="60949" rtlCol="0" anchor="ctr">
            <a:normAutofit fontScale="92500"/>
          </a:bodyPr>
          <a:lstStyle>
            <a:lvl1pPr algn="l" defTabSz="1218987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l-GR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Νευρολογικές επιπλοκές ΠΑ –</a:t>
            </a:r>
            <a:r>
              <a:rPr lang="en-US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επισκληρίδιο αιμάτωμα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294E99D1-2F6D-23A2-A738-B7E6BE1A128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90" y="887825"/>
            <a:ext cx="3861663" cy="23279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0E571FA5-16BF-B53D-5050-1E3B0407D0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429000"/>
            <a:ext cx="3309845" cy="330351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641F665B-0EFF-EC05-BF52-E3A65935DB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3696" y="1003624"/>
            <a:ext cx="7973279" cy="464003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1B722742-7A9E-88F2-84E2-D74BA7FB8F30}"/>
              </a:ext>
            </a:extLst>
          </p:cNvPr>
          <p:cNvSpPr txBox="1"/>
          <p:nvPr/>
        </p:nvSpPr>
        <p:spPr>
          <a:xfrm>
            <a:off x="4451269" y="6301629"/>
            <a:ext cx="786570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/>
              <a:t>Bauer ME, The Society for Obstetric Anesthesia and Perinatology Interdisciplinary Consensus Statement on Neuraxial Procedures in Obstetric Patients With Thrombocytopenia. </a:t>
            </a:r>
            <a:r>
              <a:rPr lang="en-US" sz="1100" dirty="0" err="1"/>
              <a:t>Anesth</a:t>
            </a:r>
            <a:r>
              <a:rPr lang="en-US" sz="1100" dirty="0"/>
              <a:t> </a:t>
            </a:r>
            <a:r>
              <a:rPr lang="en-US" sz="1100" dirty="0" err="1"/>
              <a:t>Analg</a:t>
            </a:r>
            <a:r>
              <a:rPr lang="en-US" sz="1100" dirty="0"/>
              <a:t>. 2021 Jun 1;132(6):1531-1544. </a:t>
            </a:r>
          </a:p>
        </p:txBody>
      </p:sp>
    </p:spTree>
    <p:extLst>
      <p:ext uri="{BB962C8B-B14F-4D97-AF65-F5344CB8AC3E}">
        <p14:creationId xmlns:p14="http://schemas.microsoft.com/office/powerpoint/2010/main" val="183395271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xmlns="" id="{3BB1B6F6-45B0-20AA-5B1D-09AF0D5EEFAD}"/>
              </a:ext>
            </a:extLst>
          </p:cNvPr>
          <p:cNvSpPr txBox="1">
            <a:spLocks/>
          </p:cNvSpPr>
          <p:nvPr/>
        </p:nvSpPr>
        <p:spPr>
          <a:xfrm>
            <a:off x="954832" y="0"/>
            <a:ext cx="9812694" cy="711081"/>
          </a:xfrm>
          <a:prstGeom prst="rect">
            <a:avLst/>
          </a:prstGeom>
          <a:solidFill>
            <a:srgbClr val="0070C0"/>
          </a:solidFill>
        </p:spPr>
        <p:txBody>
          <a:bodyPr vert="horz" lIns="0" tIns="60949" rIns="0" bIns="60949" rtlCol="0" anchor="ctr">
            <a:normAutofit fontScale="92500"/>
          </a:bodyPr>
          <a:lstStyle>
            <a:lvl1pPr algn="l" defTabSz="1218987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l-GR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Νευρολογικές επιπλοκές ΠΑ –</a:t>
            </a:r>
            <a:r>
              <a:rPr lang="en-US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επισκληρίδιο απόστημα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D53FA6D3-C8E8-5A5C-5A17-787EC55719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724" y="1089349"/>
            <a:ext cx="4619486" cy="258691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74428AFE-4A0C-C7A3-CD58-AFB1E51065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42" y="3835944"/>
            <a:ext cx="4441850" cy="36378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FB94FBB6-CD16-96E2-7CB1-20AAF714E5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0032" y="711081"/>
            <a:ext cx="5012604" cy="226330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36B8961C-F81E-B390-01D4-A2371EF274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1626" y="3284375"/>
            <a:ext cx="3575900" cy="3505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75096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xmlns="" id="{265B89CD-9111-A965-8CD6-631EA01A1ED6}"/>
              </a:ext>
            </a:extLst>
          </p:cNvPr>
          <p:cNvSpPr txBox="1">
            <a:spLocks/>
          </p:cNvSpPr>
          <p:nvPr/>
        </p:nvSpPr>
        <p:spPr>
          <a:xfrm>
            <a:off x="90436" y="183741"/>
            <a:ext cx="11937442" cy="711081"/>
          </a:xfrm>
          <a:prstGeom prst="rect">
            <a:avLst/>
          </a:prstGeom>
          <a:solidFill>
            <a:srgbClr val="0070C0"/>
          </a:solidFill>
        </p:spPr>
        <p:txBody>
          <a:bodyPr vert="horz" lIns="0" tIns="60949" rIns="0" bIns="60949" rtlCol="0" anchor="ctr">
            <a:noAutofit/>
          </a:bodyPr>
          <a:lstStyle>
            <a:lvl1pPr algn="l" defTabSz="1218987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l-GR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Νευρολογικές επιπλοκές ΠΑ –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Κεφαλαλγία από τρώση σκληράς μήνιγγας 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PDPH (Post Dural Puncture Headache)</a:t>
            </a:r>
            <a:endParaRPr lang="el-GR" sz="2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FD8FF97C-08E9-1C71-1285-1C028A7C21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75" y="964640"/>
            <a:ext cx="5526990" cy="276329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980088C2-5E4F-AE2B-AD12-11218005B5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0052" y="2136845"/>
            <a:ext cx="5162550" cy="4629150"/>
          </a:xfrm>
          <a:prstGeom prst="rect">
            <a:avLst/>
          </a:prstGeom>
        </p:spPr>
      </p:pic>
      <p:sp>
        <p:nvSpPr>
          <p:cNvPr id="11" name="6 - Ορθογώνιο">
            <a:extLst>
              <a:ext uri="{FF2B5EF4-FFF2-40B4-BE49-F238E27FC236}">
                <a16:creationId xmlns:a16="http://schemas.microsoft.com/office/drawing/2014/main" xmlns="" id="{BC922EDA-E032-F7E6-09F3-32A4A3E09754}"/>
              </a:ext>
            </a:extLst>
          </p:cNvPr>
          <p:cNvSpPr/>
          <p:nvPr/>
        </p:nvSpPr>
        <p:spPr>
          <a:xfrm>
            <a:off x="0" y="3727938"/>
            <a:ext cx="6005565" cy="31763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defTabSz="1218987">
              <a:buFont typeface="Arial" panose="020B0604020202020204" pitchFamily="34" charset="0"/>
              <a:buChar char="•"/>
            </a:pPr>
            <a:r>
              <a:rPr lang="el-GR" sz="2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1:300 επίτοκες</a:t>
            </a:r>
          </a:p>
          <a:p>
            <a:pPr marL="342900" indent="-342900" defTabSz="1218987">
              <a:buFont typeface="Arial" panose="020B0604020202020204" pitchFamily="34" charset="0"/>
              <a:buChar char="•"/>
            </a:pPr>
            <a:r>
              <a:rPr lang="el-GR" sz="2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24-72 ώρες από τρώση</a:t>
            </a:r>
          </a:p>
          <a:p>
            <a:pPr marL="342900" indent="-342900" defTabSz="1218987">
              <a:buFont typeface="Arial" panose="020B0604020202020204" pitchFamily="34" charset="0"/>
              <a:buChar char="•"/>
            </a:pPr>
            <a:r>
              <a:rPr lang="el-GR" sz="2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Υποχωρεί </a:t>
            </a:r>
            <a:r>
              <a:rPr lang="en-US" sz="2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el-GR" sz="2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-14 ημέρες μετά</a:t>
            </a:r>
          </a:p>
          <a:p>
            <a:pPr marL="342900" indent="-342900" defTabSz="1218987">
              <a:buFont typeface="Arial" panose="020B0604020202020204" pitchFamily="34" charset="0"/>
              <a:buChar char="•"/>
            </a:pPr>
            <a:r>
              <a:rPr lang="el-GR" sz="2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Μετωπο-ινιακή εντόπιση συνήθως (οπισθοβολβική, διάχυτη)</a:t>
            </a:r>
          </a:p>
          <a:p>
            <a:pPr marL="342900" indent="-342900" defTabSz="1218987">
              <a:buFont typeface="Arial" panose="020B0604020202020204" pitchFamily="34" charset="0"/>
              <a:buChar char="•"/>
            </a:pPr>
            <a:r>
              <a:rPr lang="el-GR" sz="2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Ορθοστατικός χαρακτήρας (επιτείνεται σε καθιστή/όρθια θέση)</a:t>
            </a:r>
          </a:p>
          <a:p>
            <a:pPr marL="342900" indent="-342900" defTabSz="1218987">
              <a:buFont typeface="Arial" panose="020B0604020202020204" pitchFamily="34" charset="0"/>
              <a:buChar char="•"/>
            </a:pPr>
            <a:r>
              <a:rPr lang="el-GR" sz="2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Συνοδά: ναυτία/απώλεια ακοής/ζάλη, ίλιγγος/διπλωπία (πάρεση </a:t>
            </a:r>
            <a:r>
              <a:rPr lang="en-US" sz="2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 </a:t>
            </a:r>
            <a:r>
              <a:rPr lang="el-GR" sz="2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συζυγίας-απαγωγό ν.)</a:t>
            </a:r>
            <a:endParaRPr lang="en-US" sz="20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defTabSz="1218987">
              <a:buFont typeface="Arial" panose="020B0604020202020204" pitchFamily="34" charset="0"/>
              <a:buChar char="•"/>
            </a:pPr>
            <a:r>
              <a:rPr lang="el-GR" sz="2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Διάγνωση:</a:t>
            </a:r>
            <a:r>
              <a:rPr lang="en-US" sz="2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2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κλινική εικόνα &amp; </a:t>
            </a:r>
            <a:r>
              <a:rPr lang="en-US" sz="20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MRI</a:t>
            </a:r>
            <a:endParaRPr lang="el-GR" sz="20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67D9CDC2-A7AC-1406-6362-46A0FED7D81D}"/>
              </a:ext>
            </a:extLst>
          </p:cNvPr>
          <p:cNvSpPr txBox="1"/>
          <p:nvPr/>
        </p:nvSpPr>
        <p:spPr>
          <a:xfrm>
            <a:off x="7554110" y="1350285"/>
            <a:ext cx="40394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Ταξινόμηση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PDPH</a:t>
            </a:r>
            <a:endParaRPr lang="el-GR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06364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xmlns="" id="{2EBFD238-3203-2007-5D51-2A6ACB2743BF}"/>
              </a:ext>
            </a:extLst>
          </p:cNvPr>
          <p:cNvSpPr txBox="1">
            <a:spLocks/>
          </p:cNvSpPr>
          <p:nvPr/>
        </p:nvSpPr>
        <p:spPr>
          <a:xfrm>
            <a:off x="90436" y="183741"/>
            <a:ext cx="11937442" cy="711081"/>
          </a:xfrm>
          <a:prstGeom prst="rect">
            <a:avLst/>
          </a:prstGeom>
          <a:solidFill>
            <a:srgbClr val="0070C0"/>
          </a:solidFill>
        </p:spPr>
        <p:txBody>
          <a:bodyPr vert="horz" lIns="0" tIns="60949" rIns="0" bIns="60949" rtlCol="0" anchor="ctr">
            <a:noAutofit/>
          </a:bodyPr>
          <a:lstStyle>
            <a:lvl1pPr algn="l" defTabSz="1218987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l-GR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Νευρολογικές επιπλοκές ΠΑ –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Κεφαλαλγία από τρώση σκληράς μήνιγγας 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PDPH (Post Dural Puncture Headache)</a:t>
            </a:r>
            <a:endParaRPr lang="el-GR" sz="28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EF1E465-1BFC-9045-978F-C5D511758AC7}"/>
              </a:ext>
            </a:extLst>
          </p:cNvPr>
          <p:cNvSpPr txBox="1"/>
          <p:nvPr/>
        </p:nvSpPr>
        <p:spPr>
          <a:xfrm>
            <a:off x="164125" y="774451"/>
            <a:ext cx="5895032" cy="34317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l-GR" sz="11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l-GR" sz="24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Συντηρητική αντιμετώπιση </a:t>
            </a:r>
            <a:endParaRPr lang="el-GR" sz="24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l-GR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Κλινοστατισμός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?</a:t>
            </a:r>
            <a:r>
              <a:rPr lang="el-GR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Ενυδάτωση, Απλά αναλγητικά </a:t>
            </a:r>
          </a:p>
          <a:p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l-GR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Λήψη καφεϊνης: 300-500 mg PO –sos: &gt; 300 mg μπορεί να περνάει στο γάλα </a:t>
            </a:r>
          </a:p>
          <a:p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l-GR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Παρακεταμόλη/καφείνη500/65 mg (algine) / 1 κούπα καφέ περιέχει 50-100 mg</a:t>
            </a:r>
          </a:p>
          <a:p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l-GR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Έγχυση φυσιολογικού ορού επισκληριδίως</a:t>
            </a:r>
          </a:p>
          <a:p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l-GR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Γκαμπαπεντίνη/ θεοφυλλίνη/ υδροκορτιζόνη???</a:t>
            </a:r>
          </a:p>
          <a:p>
            <a:endParaRPr lang="el-GR" sz="24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l-GR" sz="18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52D373B-4593-F7F6-15D9-1D798DFDE82B}"/>
              </a:ext>
            </a:extLst>
          </p:cNvPr>
          <p:cNvSpPr txBox="1"/>
          <p:nvPr/>
        </p:nvSpPr>
        <p:spPr>
          <a:xfrm>
            <a:off x="6096000" y="894822"/>
            <a:ext cx="60960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l-GR" sz="24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Επεμβατική αντιμετώπιση: epidural blood patch</a:t>
            </a:r>
            <a:endParaRPr lang="el-GR" sz="24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l-GR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68-</a:t>
            </a:r>
            <a:r>
              <a:rPr lang="el-GR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90% επιτυχία 1</a:t>
            </a:r>
            <a:r>
              <a:rPr lang="el-GR" sz="2400" b="0" i="0" u="none" strike="noStrike" baseline="30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ο</a:t>
            </a:r>
            <a:r>
              <a:rPr lang="el-GR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/ 97% 2</a:t>
            </a:r>
            <a:r>
              <a:rPr lang="el-GR" sz="2400" b="0" i="0" u="none" strike="noStrike" baseline="30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ο</a:t>
            </a:r>
            <a:r>
              <a:rPr lang="el-GR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en-US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l-GR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Υπό πλήρη ασηψία λαμβάνονται 15-25 ml αίματος από τον ασθενή                                                                                         </a:t>
            </a: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l-GR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χορηγούνται </a:t>
            </a:r>
            <a:r>
              <a:rPr lang="el-GR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ΕΠΧ </a:t>
            </a:r>
            <a:r>
              <a:rPr lang="el-GR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μέσω Tuohy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κοντά στη θέση τρώσης</a:t>
            </a:r>
          </a:p>
          <a:p>
            <a:r>
              <a:rPr lang="el-GR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-προκαλούν μηχανική συμπίεση</a:t>
            </a:r>
            <a:r>
              <a:rPr lang="el-GR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σάκου σκληράς, σχηματισμό θρόμβου &amp; κολλαγόνου εντός 7 ημερών</a:t>
            </a:r>
            <a:endParaRPr lang="el-GR" sz="24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l-GR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</a:t>
            </a:r>
            <a:r>
              <a:rPr lang="el-GR" sz="24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Κίνδυνοι :</a:t>
            </a:r>
            <a:endParaRPr lang="el-GR" sz="24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l-GR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φλεγμονή ΚΝΣ</a:t>
            </a:r>
          </a:p>
          <a:p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el-GR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ερεθισμός μήνιγγας </a:t>
            </a:r>
          </a:p>
          <a:p>
            <a:r>
              <a:rPr lang="el-GR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•Αναλυτική ενημέρωση και συγκατάθεση ασθενούς </a:t>
            </a:r>
            <a:endParaRPr lang="el-G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161E3C49-758E-98C1-98A0-55B2200FB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420" y="3978956"/>
            <a:ext cx="3516923" cy="271071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573206AE-BC63-4A61-419B-308C2AD25CE0}"/>
              </a:ext>
            </a:extLst>
          </p:cNvPr>
          <p:cNvSpPr txBox="1"/>
          <p:nvPr/>
        </p:nvSpPr>
        <p:spPr>
          <a:xfrm>
            <a:off x="0" y="3574027"/>
            <a:ext cx="6007863" cy="523220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el-GR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Αποκλεισμός σφηνοϋπερώιου γαγγλίου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214B7CD6-1521-DF38-0C80-AA5D62176487}"/>
              </a:ext>
            </a:extLst>
          </p:cNvPr>
          <p:cNvSpPr txBox="1"/>
          <p:nvPr/>
        </p:nvSpPr>
        <p:spPr>
          <a:xfrm>
            <a:off x="592853" y="6637952"/>
            <a:ext cx="792814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 err="1"/>
              <a:t>Puthenveettil</a:t>
            </a:r>
            <a:r>
              <a:rPr lang="en-US" sz="1200" dirty="0"/>
              <a:t> N</a:t>
            </a:r>
            <a:r>
              <a:rPr lang="el-GR" sz="1200" dirty="0"/>
              <a:t>. </a:t>
            </a:r>
            <a:r>
              <a:rPr lang="en-US" sz="1200" dirty="0"/>
              <a:t>Indian J </a:t>
            </a:r>
            <a:r>
              <a:rPr lang="en-US" sz="1200" dirty="0" err="1"/>
              <a:t>Anaesth</a:t>
            </a:r>
            <a:r>
              <a:rPr lang="en-US" sz="1200" dirty="0"/>
              <a:t>. 2018 Dec;62(12):972-977 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1611617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AED536F3-F415-F714-41E5-C39A361FBE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9810" y="1586223"/>
            <a:ext cx="10111991" cy="527177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E461D440-B5BD-929B-7200-DAA55BF34A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9771" y="121575"/>
            <a:ext cx="6204692" cy="1732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95148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49B1F29-B8CD-24CD-29D7-54087632E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1937" y="240125"/>
            <a:ext cx="10330063" cy="711081"/>
          </a:xfrm>
        </p:spPr>
        <p:txBody>
          <a:bodyPr>
            <a:normAutofit fontScale="90000"/>
          </a:bodyPr>
          <a:lstStyle/>
          <a:p>
            <a:r>
              <a:rPr lang="el-GR" dirty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Αυξάνει ποσοστά επιτυχίας αποκλεισμού</a:t>
            </a:r>
            <a:r>
              <a:rPr lang="el-GR" dirty="0"/>
              <a:t/>
            </a:r>
            <a:br>
              <a:rPr lang="el-GR" dirty="0"/>
            </a:br>
            <a:endParaRPr lang="el-GR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xmlns="" id="{C2A7FF5C-B6FC-D280-7D2C-66CCBB8C133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26" r="8826"/>
          <a:stretch>
            <a:fillRect/>
          </a:stretch>
        </p:blipFill>
        <p:spPr>
          <a:xfrm>
            <a:off x="263353" y="3068961"/>
            <a:ext cx="5084979" cy="3475783"/>
          </a:xfr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0E2EDF7D-61FD-0724-15D6-9F1A5D36E212}"/>
              </a:ext>
            </a:extLst>
          </p:cNvPr>
          <p:cNvGrpSpPr/>
          <p:nvPr/>
        </p:nvGrpSpPr>
        <p:grpSpPr>
          <a:xfrm>
            <a:off x="1991545" y="764223"/>
            <a:ext cx="8406493" cy="819150"/>
            <a:chOff x="117748" y="714125"/>
            <a:chExt cx="9737129" cy="81915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xmlns="" id="{A06EB163-ABC8-DC23-28DE-F5FF55DAEEE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7748" y="714125"/>
              <a:ext cx="8677275" cy="81915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xmlns="" id="{ED20590D-D6AF-EB19-64E4-5022F901E1F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54452" y="1115744"/>
              <a:ext cx="3400425" cy="410291"/>
            </a:xfrm>
            <a:prstGeom prst="rect">
              <a:avLst/>
            </a:prstGeom>
          </p:spPr>
        </p:pic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5114702D-1741-7484-718A-7E111BC942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91544" y="2005404"/>
            <a:ext cx="9787944" cy="106355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CAB6EE4E-A31A-0619-199B-7CCE5D80751D}"/>
              </a:ext>
            </a:extLst>
          </p:cNvPr>
          <p:cNvSpPr txBox="1"/>
          <p:nvPr/>
        </p:nvSpPr>
        <p:spPr>
          <a:xfrm>
            <a:off x="5737281" y="3378443"/>
            <a:ext cx="609777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400" dirty="0">
                <a:latin typeface="+mj-lt"/>
              </a:rPr>
              <a:t>Μειώνει χρόνο παραμονής ασθενούς στη χειρουργική αίθουσα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dirty="0">
                <a:latin typeface="+mj-lt"/>
              </a:rPr>
              <a:t>Α</a:t>
            </a:r>
            <a:r>
              <a:rPr lang="el-GR" sz="2400" dirty="0">
                <a:latin typeface="+mj-lt"/>
              </a:rPr>
              <a:t>υξάνει ρυθμό ροής ασθενών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400" dirty="0">
                <a:latin typeface="+mj-lt"/>
              </a:rPr>
              <a:t>Αυξάνει ποσοστά επιτυχίας αποκλεισμού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400" dirty="0">
                <a:latin typeface="+mj-lt"/>
              </a:rPr>
              <a:t>Παρέχει δυνατότητα εκπαίδευσης &amp; έρευνας</a:t>
            </a:r>
          </a:p>
          <a:p>
            <a:pPr algn="l"/>
            <a:endParaRPr lang="el-GR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1123321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0C8E455B-ACD9-8E4D-E819-9C988D5D1A3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900F92CC-FE47-8241-5D92-575BF92B954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755" y="87489"/>
            <a:ext cx="5162172" cy="6770511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xmlns="" id="{1702E08A-7430-E45D-0F6B-3377517CD35E}"/>
              </a:ext>
            </a:extLst>
          </p:cNvPr>
          <p:cNvGrpSpPr/>
          <p:nvPr/>
        </p:nvGrpSpPr>
        <p:grpSpPr>
          <a:xfrm>
            <a:off x="5318283" y="125114"/>
            <a:ext cx="6034302" cy="1503686"/>
            <a:chOff x="5316695" y="125114"/>
            <a:chExt cx="6034302" cy="1503686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xmlns="" id="{06E7F878-424E-78D6-6798-B51E3EF93B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46340" y="125114"/>
              <a:ext cx="5821251" cy="1121923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xmlns="" id="{E3250F02-D1AF-2D15-7043-4DA5132AA18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16695" y="1275558"/>
              <a:ext cx="6034302" cy="353242"/>
            </a:xfrm>
            <a:prstGeom prst="rect">
              <a:avLst/>
            </a:prstGeom>
          </p:spPr>
        </p:pic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xmlns="" id="{24B1A294-DC57-A9B6-3F75-7B2619E064B7}"/>
                    </a:ext>
                  </a:extLst>
                </p14:cNvPr>
                <p14:cNvContentPartPr/>
                <p14:nvPr/>
              </p14:nvContentPartPr>
              <p14:xfrm>
                <a:off x="8097832" y="1328082"/>
                <a:ext cx="372240" cy="6768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p14="http://schemas.microsoft.com/office/powerpoint/2010/main" xmlns="" xmlns:a16="http://schemas.microsoft.com/office/drawing/2014/main" id="{24B1A294-DC57-A9B6-3F75-7B2619E064B7}"/>
                    </a:ext>
                  </a:extLst>
                </p:cNvPr>
                <p:cNvPicPr/>
                <p:nvPr/>
              </p:nvPicPr>
              <p:blipFill>
                <a:blip r:embed="rId6" cstate="print"/>
                <a:stretch>
                  <a:fillRect/>
                </a:stretch>
              </p:blipFill>
              <p:spPr>
                <a:xfrm>
                  <a:off x="8043832" y="1220442"/>
                  <a:ext cx="479880" cy="2833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FDBBFCDA-9781-0324-428E-D8D5E91B2303}"/>
              </a:ext>
            </a:extLst>
          </p:cNvPr>
          <p:cNvSpPr txBox="1"/>
          <p:nvPr/>
        </p:nvSpPr>
        <p:spPr>
          <a:xfrm>
            <a:off x="5773371" y="2270191"/>
            <a:ext cx="603430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8987"/>
            <a:r>
              <a:rPr lang="el-GR" sz="2400" dirty="0">
                <a:solidFill>
                  <a:prstClr val="black"/>
                </a:solidFill>
                <a:latin typeface="Arial"/>
              </a:rPr>
              <a:t>Σύστημα καταγραφής περιοχικών τεχνικών</a:t>
            </a:r>
            <a:endParaRPr lang="en-US" sz="2400" dirty="0">
              <a:solidFill>
                <a:prstClr val="black"/>
              </a:solidFill>
              <a:latin typeface="Arial"/>
            </a:endParaRPr>
          </a:p>
          <a:p>
            <a:pPr marL="342900" indent="-342900" defTabSz="1218987">
              <a:buFont typeface="Arial" panose="020B0604020202020204" pitchFamily="34" charset="0"/>
              <a:buChar char="•"/>
            </a:pPr>
            <a:r>
              <a:rPr lang="el-GR" sz="2400" dirty="0">
                <a:solidFill>
                  <a:prstClr val="black"/>
                </a:solidFill>
                <a:latin typeface="Arial"/>
              </a:rPr>
              <a:t>Ασφάλεια στην πρακτική</a:t>
            </a:r>
            <a:endParaRPr lang="en-US" sz="2400" dirty="0">
              <a:solidFill>
                <a:prstClr val="black"/>
              </a:solidFill>
              <a:latin typeface="Arial"/>
            </a:endParaRPr>
          </a:p>
          <a:p>
            <a:pPr marL="342900" indent="-342900" defTabSz="1218987">
              <a:buFont typeface="Arial" panose="020B0604020202020204" pitchFamily="34" charset="0"/>
              <a:buChar char="•"/>
            </a:pPr>
            <a:r>
              <a:rPr lang="el-GR" sz="2400" dirty="0">
                <a:solidFill>
                  <a:prstClr val="black"/>
                </a:solidFill>
                <a:latin typeface="Arial"/>
              </a:rPr>
              <a:t>Βελτίωση παρεχόμενης φροντίδας</a:t>
            </a:r>
          </a:p>
          <a:p>
            <a:pPr marL="342900" indent="-342900" defTabSz="1218987">
              <a:buFont typeface="Arial" panose="020B0604020202020204" pitchFamily="34" charset="0"/>
              <a:buChar char="•"/>
            </a:pPr>
            <a:r>
              <a:rPr lang="el-GR" sz="2400" dirty="0">
                <a:solidFill>
                  <a:prstClr val="black"/>
                </a:solidFill>
                <a:latin typeface="Arial"/>
              </a:rPr>
              <a:t>Ιατρονομική προστασία</a:t>
            </a:r>
          </a:p>
          <a:p>
            <a:pPr marL="342900" indent="-342900" defTabSz="1218987">
              <a:buFont typeface="Arial" panose="020B0604020202020204" pitchFamily="34" charset="0"/>
              <a:buChar char="•"/>
            </a:pPr>
            <a:r>
              <a:rPr lang="el-GR" sz="2400" dirty="0">
                <a:solidFill>
                  <a:prstClr val="black"/>
                </a:solidFill>
                <a:latin typeface="Arial"/>
              </a:rPr>
              <a:t>Καλύτερη επικοινωνία μεταξύ τμημάτων (πχ δωμάτιο περιοχικής/χειρουργική αίθουσα)</a:t>
            </a:r>
          </a:p>
          <a:p>
            <a:pPr marL="342900" indent="-342900" defTabSz="1218987">
              <a:buFont typeface="Arial" panose="020B0604020202020204" pitchFamily="34" charset="0"/>
              <a:buChar char="•"/>
            </a:pPr>
            <a:r>
              <a:rPr lang="el-GR" sz="2400" dirty="0">
                <a:solidFill>
                  <a:prstClr val="black"/>
                </a:solidFill>
                <a:latin typeface="Arial"/>
              </a:rPr>
              <a:t>Έρευνα-εκπαίδευση</a:t>
            </a:r>
          </a:p>
        </p:txBody>
      </p:sp>
    </p:spTree>
    <p:extLst>
      <p:ext uri="{BB962C8B-B14F-4D97-AF65-F5344CB8AC3E}">
        <p14:creationId xmlns:p14="http://schemas.microsoft.com/office/powerpoint/2010/main" val="244106058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6070C18A-2775-0E4F-678C-62AF0B8FDCA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AA695833-D59A-47CC-3E64-CE9B0748188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88" y="345678"/>
            <a:ext cx="5400600" cy="652668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02090AD1-766C-DA33-4BA7-44698D15EEB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35960" y="3413490"/>
            <a:ext cx="6019974" cy="344451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5D839D10-5500-EE9E-2898-C724DA6A0D25}"/>
              </a:ext>
            </a:extLst>
          </p:cNvPr>
          <p:cNvGrpSpPr/>
          <p:nvPr/>
        </p:nvGrpSpPr>
        <p:grpSpPr>
          <a:xfrm>
            <a:off x="5318283" y="125114"/>
            <a:ext cx="6034302" cy="1503686"/>
            <a:chOff x="5316695" y="125114"/>
            <a:chExt cx="6034302" cy="1503686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xmlns="" id="{B5B1B630-FF0A-3CFA-1BE3-7CA6AC3F6E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46340" y="125114"/>
              <a:ext cx="5821251" cy="1121923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xmlns="" id="{AFB45CBB-FF8B-A4B5-6654-0F4CDD04231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16695" y="1275558"/>
              <a:ext cx="6034302" cy="353242"/>
            </a:xfrm>
            <a:prstGeom prst="rect">
              <a:avLst/>
            </a:prstGeom>
          </p:spPr>
        </p:pic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xmlns="" id="{CDC1944A-0B6C-37A5-E3CF-CEAC7D809AA2}"/>
                    </a:ext>
                  </a:extLst>
                </p14:cNvPr>
                <p14:cNvContentPartPr/>
                <p14:nvPr/>
              </p14:nvContentPartPr>
              <p14:xfrm>
                <a:off x="8097832" y="1328082"/>
                <a:ext cx="372240" cy="6768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p14="http://schemas.microsoft.com/office/powerpoint/2010/main" xmlns="" xmlns:a16="http://schemas.microsoft.com/office/drawing/2014/main" id="{CDC1944A-0B6C-37A5-E3CF-CEAC7D809AA2}"/>
                    </a:ext>
                  </a:extLst>
                </p:cNvPr>
                <p:cNvPicPr/>
                <p:nvPr/>
              </p:nvPicPr>
              <p:blipFill>
                <a:blip r:embed="rId7" cstate="print"/>
                <a:stretch>
                  <a:fillRect/>
                </a:stretch>
              </p:blipFill>
              <p:spPr>
                <a:xfrm>
                  <a:off x="8043832" y="1220442"/>
                  <a:ext cx="479880" cy="2833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70363486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C72AA7D-ADF1-4438-F5AE-8D3BA9A87998}"/>
              </a:ext>
            </a:extLst>
          </p:cNvPr>
          <p:cNvSpPr txBox="1"/>
          <p:nvPr/>
        </p:nvSpPr>
        <p:spPr>
          <a:xfrm>
            <a:off x="70338" y="3429000"/>
            <a:ext cx="12121662" cy="21005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l-GR" sz="105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l-GR" sz="1800" b="0" i="0" u="none" strike="noStrike" baseline="0" dirty="0">
                <a:solidFill>
                  <a:srgbClr val="006FC0"/>
                </a:solidFill>
                <a:latin typeface="Arial" panose="020B0604020202020204" pitchFamily="34" charset="0"/>
              </a:rPr>
              <a:t>•</a:t>
            </a:r>
            <a:r>
              <a:rPr lang="el-GR" sz="2400" b="0" i="0" u="none" strike="noStrike" baseline="0" dirty="0">
                <a:solidFill>
                  <a:srgbClr val="006F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Προετοιμασία δύσκολης ΕΤΔ (ειδικό τροχήλατο/εξοπλισμός)</a:t>
            </a:r>
          </a:p>
          <a:p>
            <a:r>
              <a:rPr lang="el-GR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•Ύπτια θέση με left tilt - σφήνα(αποφυγή συνδρόμου συμπίεσης κάτω κοίλης φλέβας και αορτής)</a:t>
            </a:r>
          </a:p>
          <a:p>
            <a:r>
              <a:rPr lang="en-US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•2 IV lines</a:t>
            </a:r>
          </a:p>
          <a:p>
            <a:r>
              <a:rPr lang="el-GR" sz="24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•Ρανιτιδίνη/μετοκλοπραμίδη/κιτρικό νάτριο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0A228C57-65A6-FC1E-17FA-8BD2511ADEAE}"/>
              </a:ext>
            </a:extLst>
          </p:cNvPr>
          <p:cNvGrpSpPr/>
          <p:nvPr/>
        </p:nvGrpSpPr>
        <p:grpSpPr>
          <a:xfrm>
            <a:off x="70338" y="-84933"/>
            <a:ext cx="4765183" cy="1239822"/>
            <a:chOff x="0" y="-205513"/>
            <a:chExt cx="4765183" cy="123982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xmlns="" id="{43C6CC43-A6FE-8C62-272A-A626E2A9DB6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58820"/>
              <a:ext cx="4765183" cy="875489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xmlns="" id="{F5D64053-ACC3-FA2A-D455-E0B96C1149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-205513"/>
              <a:ext cx="4221135" cy="525545"/>
            </a:xfrm>
            <a:prstGeom prst="rect">
              <a:avLst/>
            </a:prstGeom>
          </p:spPr>
        </p:pic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06C84F4D-F78E-98DB-2A20-FD295E466C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00525" y="1154889"/>
            <a:ext cx="13193050" cy="2170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81468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0A228C57-65A6-FC1E-17FA-8BD2511ADEAE}"/>
              </a:ext>
            </a:extLst>
          </p:cNvPr>
          <p:cNvGrpSpPr/>
          <p:nvPr/>
        </p:nvGrpSpPr>
        <p:grpSpPr>
          <a:xfrm>
            <a:off x="70338" y="-84933"/>
            <a:ext cx="4765183" cy="1239822"/>
            <a:chOff x="0" y="-205513"/>
            <a:chExt cx="4765183" cy="123982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xmlns="" id="{43C6CC43-A6FE-8C62-272A-A626E2A9DB6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58820"/>
              <a:ext cx="4765183" cy="875489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xmlns="" id="{F5D64053-ACC3-FA2A-D455-E0B96C1149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-205513"/>
              <a:ext cx="4221135" cy="525545"/>
            </a:xfrm>
            <a:prstGeom prst="rect">
              <a:avLst/>
            </a:prstGeom>
          </p:spPr>
        </p:pic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06C84F4D-F78E-98DB-2A20-FD295E466C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500525" y="1154889"/>
            <a:ext cx="13193050" cy="217028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A1146CE6-F0E1-9DE6-A505-B1DAA2CEDF1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91402" y="3325173"/>
            <a:ext cx="12192000" cy="232295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2B77A6E-7FC5-DCAB-9FC6-46957AC8B4E5}"/>
              </a:ext>
            </a:extLst>
          </p:cNvPr>
          <p:cNvSpPr txBox="1"/>
          <p:nvPr/>
        </p:nvSpPr>
        <p:spPr>
          <a:xfrm>
            <a:off x="6491235" y="3542766"/>
            <a:ext cx="548975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000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→ Προοξυγόνωσημε προσωπίδα και 100% Ο2 </a:t>
            </a:r>
            <a:endParaRPr lang="el-GR" sz="2000" b="0" i="0" u="none" strike="noStrike" baseline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l-GR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•Χειρουργική προετοιμασία -καθετήρας στην ουροδόχο κύστη, αποστείρωση πεδίου-κάλυψη με πεδία-χειρουργοί έτοιμοι για την τομή</a:t>
            </a:r>
          </a:p>
          <a:p>
            <a:r>
              <a:rPr lang="el-GR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•Εισαγωγή στην αναισθησία </a:t>
            </a:r>
          </a:p>
          <a:p>
            <a:r>
              <a:rPr lang="el-GR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•Χρόνος μεταξύ εισαγωγής και τοκετού: &lt;8min (low Apgar scores, καταστολή)</a:t>
            </a:r>
          </a:p>
          <a:p>
            <a:r>
              <a:rPr lang="el-GR" sz="2000" b="1" i="0" u="none" strike="noStrike" baseline="0" dirty="0">
                <a:solidFill>
                  <a:srgbClr val="006F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→Ταχεία εισαγωγή: RSI </a:t>
            </a:r>
            <a:r>
              <a:rPr lang="el-GR" sz="2000" b="0" i="0" u="none" strike="noStrike" baseline="0" dirty="0">
                <a:solidFill>
                  <a:srgbClr val="006F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με υπνωτικό και ΝΜ αποκλειστή-χωρίς οπιοειδή/βενζοδιαζεπίνες</a:t>
            </a:r>
          </a:p>
        </p:txBody>
      </p:sp>
    </p:spTree>
    <p:extLst>
      <p:ext uri="{BB962C8B-B14F-4D97-AF65-F5344CB8AC3E}">
        <p14:creationId xmlns:p14="http://schemas.microsoft.com/office/powerpoint/2010/main" val="211350779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0A228C57-65A6-FC1E-17FA-8BD2511ADEAE}"/>
              </a:ext>
            </a:extLst>
          </p:cNvPr>
          <p:cNvGrpSpPr/>
          <p:nvPr/>
        </p:nvGrpSpPr>
        <p:grpSpPr>
          <a:xfrm>
            <a:off x="0" y="0"/>
            <a:ext cx="4383345" cy="1089768"/>
            <a:chOff x="0" y="-205513"/>
            <a:chExt cx="4765183" cy="1239822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xmlns="" id="{43C6CC43-A6FE-8C62-272A-A626E2A9DB6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58820"/>
              <a:ext cx="4765183" cy="875489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xmlns="" id="{F5D64053-ACC3-FA2A-D455-E0B96C1149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-205513"/>
              <a:ext cx="4221135" cy="525545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92A5222A-A104-6553-0D38-DE9766288304}"/>
              </a:ext>
            </a:extLst>
          </p:cNvPr>
          <p:cNvGrpSpPr/>
          <p:nvPr/>
        </p:nvGrpSpPr>
        <p:grpSpPr>
          <a:xfrm>
            <a:off x="-206724" y="1089768"/>
            <a:ext cx="12676728" cy="6269384"/>
            <a:chOff x="-206724" y="1089768"/>
            <a:chExt cx="12676728" cy="626938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xmlns="" id="{4F14D5AB-4A4F-DCA9-E5B6-1D35DDE0819B}"/>
                </a:ext>
              </a:extLst>
            </p:cNvPr>
            <p:cNvSpPr/>
            <p:nvPr/>
          </p:nvSpPr>
          <p:spPr>
            <a:xfrm>
              <a:off x="-190919" y="2328887"/>
              <a:ext cx="2200589" cy="40524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xmlns="" id="{06C84F4D-F78E-98DB-2A20-FD295E466C6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1089768"/>
              <a:ext cx="10888125" cy="1791119"/>
            </a:xfrm>
            <a:prstGeom prst="rect">
              <a:avLst/>
            </a:prstGeom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xmlns="" id="{A1146CE6-F0E1-9DE6-A505-B1DAA2CEDF1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0483" y="2805535"/>
              <a:ext cx="10530673" cy="200642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xmlns="" id="{BC950BD1-A0F1-27BC-67D5-FF59B04F7C7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-206724" y="4672483"/>
              <a:ext cx="11534565" cy="2686669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xmlns="" id="{29BD0744-500D-994C-FC9C-E686504172C5}"/>
                </a:ext>
              </a:extLst>
            </p:cNvPr>
            <p:cNvSpPr/>
            <p:nvPr/>
          </p:nvSpPr>
          <p:spPr>
            <a:xfrm>
              <a:off x="10269415" y="2805535"/>
              <a:ext cx="2200589" cy="40524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</p:grpSp>
    </p:spTree>
    <p:extLst>
      <p:ext uri="{BB962C8B-B14F-4D97-AF65-F5344CB8AC3E}">
        <p14:creationId xmlns:p14="http://schemas.microsoft.com/office/powerpoint/2010/main" val="69308963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Θέση κειμένου 3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51202" name="Picture 2" descr="PulmCrit Wee- Communicating airway difficulty via the allergy lis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35696" cy="164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0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688" y="2084851"/>
            <a:ext cx="6214949" cy="4383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Ομάδα 4"/>
          <p:cNvGrpSpPr/>
          <p:nvPr/>
        </p:nvGrpSpPr>
        <p:grpSpPr>
          <a:xfrm>
            <a:off x="4655841" y="0"/>
            <a:ext cx="7008780" cy="1648232"/>
            <a:chOff x="3131840" y="12214"/>
            <a:chExt cx="4666481" cy="1236174"/>
          </a:xfrm>
        </p:grpSpPr>
        <p:pic>
          <p:nvPicPr>
            <p:cNvPr id="51204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1840" y="287328"/>
              <a:ext cx="4666481" cy="9610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05" name="Picture 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51976" y="12214"/>
              <a:ext cx="2400300" cy="295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1207" name="Picture 7" descr="PDF] Videolaryngoscopy Assisted Intubation — New Era for Airway Management  | Semantic Schola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1192" y="2468894"/>
            <a:ext cx="3141200" cy="3420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8750925"/>
      </p:ext>
    </p:extLst>
  </p:cSld>
  <p:clrMapOvr>
    <a:masterClrMapping/>
  </p:clrMapOvr>
  <p:transition spd="med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extBox 76">
            <a:extLst>
              <a:ext uri="{FF2B5EF4-FFF2-40B4-BE49-F238E27FC236}">
                <a16:creationId xmlns:a16="http://schemas.microsoft.com/office/drawing/2014/main" xmlns="" id="{6E2E7AEE-014D-8061-C2B6-D023600386A7}"/>
              </a:ext>
            </a:extLst>
          </p:cNvPr>
          <p:cNvSpPr txBox="1"/>
          <p:nvPr/>
        </p:nvSpPr>
        <p:spPr>
          <a:xfrm>
            <a:off x="6096000" y="877815"/>
            <a:ext cx="6096000" cy="95772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l-GR" sz="28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itchFamily="34" charset="0"/>
            </a:endParaRP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l-G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itchFamily="34" charset="0"/>
              </a:rPr>
              <a:t>Λεπτομερής προαναισθητικός έλεγχος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l-G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itchFamily="34" charset="0"/>
              </a:rPr>
              <a:t>Εξοπλισμός για ασφαλή διαδικασία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l-G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itchFamily="34" charset="0"/>
              </a:rPr>
              <a:t>Προστασία από εισρόφηση πάντα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l-G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itchFamily="34" charset="0"/>
              </a:rPr>
              <a:t>Εκτίμηση αεραγωγού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l-G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itchFamily="34" charset="0"/>
              </a:rPr>
              <a:t>Αντιβίωση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l-G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itchFamily="34" charset="0"/>
              </a:rPr>
              <a:t>ΠΑ ιδανική για την ΚΤ (ΥΑ)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l-G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itchFamily="34" charset="0"/>
              </a:rPr>
              <a:t>Άμεση αναγνώριση &amp; αντιμετώπιση επιπλοκών ΠΑ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l-G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itchFamily="34" charset="0"/>
              </a:rPr>
              <a:t>Διατήρηση δεξιοτήτων για ΓΑ</a:t>
            </a: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xmlns="" id="{7F4EF79C-1BAB-4CC4-2835-7E8ED15E78D9}"/>
              </a:ext>
            </a:extLst>
          </p:cNvPr>
          <p:cNvGrpSpPr/>
          <p:nvPr/>
        </p:nvGrpSpPr>
        <p:grpSpPr>
          <a:xfrm>
            <a:off x="4605954" y="5877272"/>
            <a:ext cx="1209066" cy="915962"/>
            <a:chOff x="5215181" y="5115376"/>
            <a:chExt cx="1209066" cy="915962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xmlns="" id="{1B432BA5-82ED-28ED-4F99-BBC9C299B674}"/>
                </a:ext>
              </a:extLst>
            </p:cNvPr>
            <p:cNvSpPr/>
            <p:nvPr/>
          </p:nvSpPr>
          <p:spPr>
            <a:xfrm>
              <a:off x="5508283" y="5115376"/>
              <a:ext cx="915964" cy="91596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pic>
          <p:nvPicPr>
            <p:cNvPr id="7" name="Graphic 6" descr="Arrow Right outline">
              <a:extLst>
                <a:ext uri="{FF2B5EF4-FFF2-40B4-BE49-F238E27FC236}">
                  <a16:creationId xmlns:a16="http://schemas.microsoft.com/office/drawing/2014/main" xmlns="" id="{ADF5CA8B-915D-59E0-5C2D-60E318148E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p:blipFill>
          <p:spPr>
            <a:xfrm>
              <a:off x="5215181" y="5116157"/>
              <a:ext cx="914400" cy="914400"/>
            </a:xfrm>
            <a:prstGeom prst="rect">
              <a:avLst/>
            </a:prstGeom>
          </p:spPr>
        </p:pic>
      </p:grpSp>
      <p:pic>
        <p:nvPicPr>
          <p:cNvPr id="48" name="Picture Placeholder 47">
            <a:extLst>
              <a:ext uri="{FF2B5EF4-FFF2-40B4-BE49-F238E27FC236}">
                <a16:creationId xmlns:a16="http://schemas.microsoft.com/office/drawing/2014/main" xmlns="" id="{490774C7-47E7-DDD1-BD80-557C16609B8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5"/>
          <a:srcRect t="8596" b="8596"/>
          <a:stretch/>
        </p:blipFill>
        <p:spPr>
          <a:xfrm>
            <a:off x="263352" y="2345209"/>
            <a:ext cx="5448160" cy="2124174"/>
          </a:xfrm>
        </p:spPr>
      </p:pic>
    </p:spTree>
    <p:extLst>
      <p:ext uri="{BB962C8B-B14F-4D97-AF65-F5344CB8AC3E}">
        <p14:creationId xmlns:p14="http://schemas.microsoft.com/office/powerpoint/2010/main" val="102307547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9387B529-8DCF-49A5-E1B3-C8115A66A0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2481" y="4958314"/>
            <a:ext cx="8568952" cy="1872208"/>
          </a:xfrm>
        </p:spPr>
        <p:txBody>
          <a:bodyPr anchor="ctr"/>
          <a:lstStyle/>
          <a:p>
            <a:r>
              <a:rPr lang="el-GR" sz="4800" dirty="0"/>
              <a:t>Σας ευχαριστώ </a:t>
            </a:r>
            <a:endParaRPr lang="en-IN" sz="480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9EC579B0-B2E5-EBBA-1653-88FE998B49BF}"/>
              </a:ext>
            </a:extLst>
          </p:cNvPr>
          <p:cNvGrpSpPr/>
          <p:nvPr/>
        </p:nvGrpSpPr>
        <p:grpSpPr>
          <a:xfrm>
            <a:off x="10495956" y="5394471"/>
            <a:ext cx="1137194" cy="912988"/>
            <a:chOff x="7819238" y="1964395"/>
            <a:chExt cx="1137194" cy="912988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xmlns="" id="{94E76B86-296E-E6E1-985D-9A13870CC38B}"/>
                </a:ext>
              </a:extLst>
            </p:cNvPr>
            <p:cNvSpPr/>
            <p:nvPr/>
          </p:nvSpPr>
          <p:spPr>
            <a:xfrm>
              <a:off x="8043444" y="1964395"/>
              <a:ext cx="912988" cy="91298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pic>
          <p:nvPicPr>
            <p:cNvPr id="3" name="Graphic 2" descr="Exit outline">
              <a:extLst>
                <a:ext uri="{FF2B5EF4-FFF2-40B4-BE49-F238E27FC236}">
                  <a16:creationId xmlns:a16="http://schemas.microsoft.com/office/drawing/2014/main" xmlns="" id="{BC742DCE-1141-4F36-59C2-B6D1E30A14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p:blipFill>
          <p:spPr>
            <a:xfrm>
              <a:off x="7819238" y="2104339"/>
              <a:ext cx="633100" cy="633100"/>
            </a:xfrm>
            <a:prstGeom prst="rect">
              <a:avLst/>
            </a:prstGeom>
          </p:spPr>
        </p:pic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0D2B0854-CCDE-1531-6A25-0DAB6577F4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2161" y="116314"/>
            <a:ext cx="4147677" cy="241454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F7A3BB2-C0F0-46EC-483B-662F177E4FB8}"/>
              </a:ext>
            </a:extLst>
          </p:cNvPr>
          <p:cNvSpPr txBox="1"/>
          <p:nvPr/>
        </p:nvSpPr>
        <p:spPr>
          <a:xfrm>
            <a:off x="2634422" y="3075057"/>
            <a:ext cx="867595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4000" b="1" dirty="0"/>
              <a:t>ΠΜΣ ΕΜΒΡΥΟΜΗΤΡΙΚΗ ΙΑΤΡΙΚΗ</a:t>
            </a:r>
          </a:p>
        </p:txBody>
      </p:sp>
    </p:spTree>
    <p:extLst>
      <p:ext uri="{BB962C8B-B14F-4D97-AF65-F5344CB8AC3E}">
        <p14:creationId xmlns:p14="http://schemas.microsoft.com/office/powerpoint/2010/main" val="22344935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Custom 166">
      <a:dk1>
        <a:sysClr val="windowText" lastClr="000000"/>
      </a:dk1>
      <a:lt1>
        <a:sysClr val="window" lastClr="FFFFFF"/>
      </a:lt1>
      <a:dk2>
        <a:srgbClr val="1E1F24"/>
      </a:dk2>
      <a:lt2>
        <a:srgbClr val="EEECE1"/>
      </a:lt2>
      <a:accent1>
        <a:srgbClr val="CDF636"/>
      </a:accent1>
      <a:accent2>
        <a:srgbClr val="F3F3F5"/>
      </a:accent2>
      <a:accent3>
        <a:srgbClr val="94959A"/>
      </a:accent3>
      <a:accent4>
        <a:srgbClr val="34373E"/>
      </a:accent4>
      <a:accent5>
        <a:srgbClr val="1E1F24"/>
      </a:accent5>
      <a:accent6>
        <a:srgbClr val="BFBFBF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9055</TotalTime>
  <Words>2109</Words>
  <Application>Microsoft Office PowerPoint</Application>
  <PresentationFormat>Widescreen</PresentationFormat>
  <Paragraphs>283</Paragraphs>
  <Slides>63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63</vt:i4>
      </vt:variant>
    </vt:vector>
  </HeadingPairs>
  <TitlesOfParts>
    <vt:vector size="77" baseType="lpstr">
      <vt:lpstr>Arial</vt:lpstr>
      <vt:lpstr>Arial Black</vt:lpstr>
      <vt:lpstr>BKCPK K+ Adv P 4 D F 60 E</vt:lpstr>
      <vt:lpstr>Calibri</vt:lpstr>
      <vt:lpstr>Calibri Light</vt:lpstr>
      <vt:lpstr>Cambria Math</vt:lpstr>
      <vt:lpstr>Helvetica Neue</vt:lpstr>
      <vt:lpstr>Myriad Pro</vt:lpstr>
      <vt:lpstr>Roboto Light</vt:lpstr>
      <vt:lpstr>Segoe UI Black</vt:lpstr>
      <vt:lpstr>Times New Roman</vt:lpstr>
      <vt:lpstr>Wingdings</vt:lpstr>
      <vt:lpstr>Office Theme</vt:lpstr>
      <vt:lpstr>1_Office Theme</vt:lpstr>
      <vt:lpstr>«AΝΑΙΣΘΗΣΙΑ ΓΙΑ ΚΤ»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LAST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RSS: Rapid sequence spinal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CSE: Δόση ΥΑ vs απλή ΥΑ αναισθησία </vt:lpstr>
      <vt:lpstr>PowerPoint Presentation</vt:lpstr>
      <vt:lpstr>  Επιπλοκές ΠΑ</vt:lpstr>
      <vt:lpstr>Επιπλοκές ΠΑ - LAST</vt:lpstr>
      <vt:lpstr>Επιπλοκές ΠΑ - LAST</vt:lpstr>
      <vt:lpstr>PowerPoint Presentation</vt:lpstr>
      <vt:lpstr>Επιπλοκές ΠΑ – total spinal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Αυξάνει ποσοστά επιτυχίας αποκλεισμού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Σας ευχαριστώ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«AΝΑΙΣΘΗΣΙΑ ΓΙΑ ΚΤ»</dc:title>
  <dc:creator>Georgia Micha</dc:creator>
  <cp:lastModifiedBy>Microsoft account</cp:lastModifiedBy>
  <cp:revision>130</cp:revision>
  <dcterms:created xsi:type="dcterms:W3CDTF">2023-03-24T19:32:31Z</dcterms:created>
  <dcterms:modified xsi:type="dcterms:W3CDTF">2023-04-02T18:02:32Z</dcterms:modified>
</cp:coreProperties>
</file>