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1493" r:id="rId3"/>
    <p:sldId id="1522" r:id="rId4"/>
    <p:sldId id="1494" r:id="rId5"/>
    <p:sldId id="1481" r:id="rId6"/>
    <p:sldId id="1495" r:id="rId7"/>
    <p:sldId id="638" r:id="rId8"/>
    <p:sldId id="1483" r:id="rId9"/>
    <p:sldId id="1496" r:id="rId10"/>
    <p:sldId id="330" r:id="rId11"/>
    <p:sldId id="334" r:id="rId12"/>
    <p:sldId id="1468" r:id="rId13"/>
    <p:sldId id="1469" r:id="rId14"/>
    <p:sldId id="646" r:id="rId15"/>
    <p:sldId id="303" r:id="rId16"/>
    <p:sldId id="1525" r:id="rId17"/>
    <p:sldId id="664" r:id="rId18"/>
    <p:sldId id="665" r:id="rId19"/>
    <p:sldId id="1475" r:id="rId20"/>
    <p:sldId id="1473" r:id="rId21"/>
    <p:sldId id="345" r:id="rId22"/>
    <p:sldId id="1510" r:id="rId23"/>
    <p:sldId id="1511" r:id="rId24"/>
    <p:sldId id="1512" r:id="rId25"/>
    <p:sldId id="1526" r:id="rId26"/>
    <p:sldId id="1513" r:id="rId27"/>
    <p:sldId id="1514" r:id="rId28"/>
    <p:sldId id="339" r:id="rId29"/>
    <p:sldId id="1515" r:id="rId30"/>
    <p:sldId id="1478" r:id="rId31"/>
    <p:sldId id="337" r:id="rId32"/>
    <p:sldId id="340" r:id="rId33"/>
    <p:sldId id="1517" r:id="rId34"/>
    <p:sldId id="341" r:id="rId35"/>
    <p:sldId id="1518" r:id="rId36"/>
    <p:sldId id="1519" r:id="rId37"/>
    <p:sldId id="1490" r:id="rId38"/>
    <p:sldId id="1520" r:id="rId39"/>
    <p:sldId id="1521" r:id="rId40"/>
    <p:sldId id="1503" r:id="rId41"/>
    <p:sldId id="1505" r:id="rId42"/>
    <p:sldId id="1506" r:id="rId43"/>
    <p:sldId id="1507" r:id="rId44"/>
    <p:sldId id="764" r:id="rId45"/>
    <p:sldId id="766" r:id="rId46"/>
    <p:sldId id="767" r:id="rId47"/>
    <p:sldId id="258" r:id="rId48"/>
    <p:sldId id="283" r:id="rId49"/>
    <p:sldId id="264" r:id="rId50"/>
    <p:sldId id="602" r:id="rId51"/>
    <p:sldId id="305" r:id="rId52"/>
    <p:sldId id="604" r:id="rId53"/>
    <p:sldId id="605" r:id="rId54"/>
    <p:sldId id="298" r:id="rId55"/>
    <p:sldId id="386" r:id="rId56"/>
    <p:sldId id="618" r:id="rId57"/>
    <p:sldId id="619" r:id="rId58"/>
    <p:sldId id="423" r:id="rId59"/>
    <p:sldId id="596" r:id="rId60"/>
    <p:sldId id="579" r:id="rId61"/>
    <p:sldId id="425" r:id="rId62"/>
    <p:sldId id="526" r:id="rId63"/>
    <p:sldId id="527" r:id="rId64"/>
    <p:sldId id="573" r:id="rId65"/>
    <p:sldId id="1524" r:id="rId66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stas Bratis" initials="CB" lastIdx="1" clrIdx="0"/>
  <p:cmAuthor id="2" name="Aashoo Tandon" initials="AT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1"/>
    <p:restoredTop sz="85616"/>
  </p:normalViewPr>
  <p:slideViewPr>
    <p:cSldViewPr snapToGrid="0">
      <p:cViewPr varScale="1">
        <p:scale>
          <a:sx n="117" d="100"/>
          <a:sy n="117" d="100"/>
        </p:scale>
        <p:origin x="2624" y="4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58F5D-6973-4CA2-9837-815F36A55DBB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B300C54-19CF-4FEB-8C9A-8F055E09623A}">
      <dgm:prSet/>
      <dgm:spPr/>
      <dgm:t>
        <a:bodyPr/>
        <a:lstStyle/>
        <a:p>
          <a:r>
            <a:rPr lang="en-US" b="1" dirty="0"/>
            <a:t>SCMR criteria for perfusion post-processing</a:t>
          </a:r>
          <a:endParaRPr lang="en-US" dirty="0"/>
        </a:p>
      </dgm:t>
    </dgm:pt>
    <dgm:pt modelId="{A4ED24E2-E7C7-4D03-8992-8C0BB68ED737}" type="parTrans" cxnId="{EE29D1AE-3ACA-4B59-9F6F-AA0DB3682EAC}">
      <dgm:prSet/>
      <dgm:spPr/>
      <dgm:t>
        <a:bodyPr/>
        <a:lstStyle/>
        <a:p>
          <a:endParaRPr lang="en-US"/>
        </a:p>
      </dgm:t>
    </dgm:pt>
    <dgm:pt modelId="{77536DCA-A042-4F9D-9F8E-2641880CAF06}" type="sibTrans" cxnId="{EE29D1AE-3ACA-4B59-9F6F-AA0DB3682EAC}">
      <dgm:prSet/>
      <dgm:spPr/>
      <dgm:t>
        <a:bodyPr/>
        <a:lstStyle/>
        <a:p>
          <a:endParaRPr lang="en-US"/>
        </a:p>
      </dgm:t>
    </dgm:pt>
    <dgm:pt modelId="{0FCE08E0-CDB3-4C66-8E6C-6D2FCEAB2053}">
      <dgm:prSet/>
      <dgm:spPr/>
      <dgm:t>
        <a:bodyPr/>
        <a:lstStyle/>
        <a:p>
          <a:r>
            <a:rPr lang="en-US" b="1"/>
            <a:t>i)  </a:t>
          </a:r>
          <a:r>
            <a:rPr lang="en-US"/>
            <a:t>Occurs first </a:t>
          </a:r>
          <a:r>
            <a:rPr lang="en-US" b="1"/>
            <a:t>when contrast arrives in LV </a:t>
          </a:r>
          <a:r>
            <a:rPr lang="en-US"/>
            <a:t>myocardium</a:t>
          </a:r>
        </a:p>
      </dgm:t>
    </dgm:pt>
    <dgm:pt modelId="{3250DC81-7C83-42DF-B190-EB9920F9E50F}" type="parTrans" cxnId="{4620D688-19CA-46FC-9847-7134713A39DC}">
      <dgm:prSet/>
      <dgm:spPr/>
      <dgm:t>
        <a:bodyPr/>
        <a:lstStyle/>
        <a:p>
          <a:endParaRPr lang="en-US"/>
        </a:p>
      </dgm:t>
    </dgm:pt>
    <dgm:pt modelId="{584FD3F5-75C3-4D1B-A755-9EFD568EFE89}" type="sibTrans" cxnId="{4620D688-19CA-46FC-9847-7134713A39DC}">
      <dgm:prSet/>
      <dgm:spPr/>
      <dgm:t>
        <a:bodyPr/>
        <a:lstStyle/>
        <a:p>
          <a:endParaRPr lang="en-US"/>
        </a:p>
      </dgm:t>
    </dgm:pt>
    <dgm:pt modelId="{15703D94-628D-4488-93B5-327A0EAE0D1B}">
      <dgm:prSet/>
      <dgm:spPr/>
      <dgm:t>
        <a:bodyPr/>
        <a:lstStyle/>
        <a:p>
          <a:r>
            <a:rPr lang="en-US" b="1" dirty="0"/>
            <a:t>ii) </a:t>
          </a:r>
          <a:r>
            <a:rPr lang="en-US" dirty="0"/>
            <a:t>Persists beyond peak myocardial enhancement and </a:t>
          </a:r>
          <a:r>
            <a:rPr lang="en-US" b="1" dirty="0"/>
            <a:t>for several RR intervals </a:t>
          </a:r>
          <a:r>
            <a:rPr lang="en-US" dirty="0"/>
            <a:t>(usually &gt;4)</a:t>
          </a:r>
        </a:p>
      </dgm:t>
    </dgm:pt>
    <dgm:pt modelId="{1A0831D7-E1BE-4418-92D3-E92C1583856D}" type="parTrans" cxnId="{C68B0BDE-DE87-4F4C-B01F-692FE27A6DCF}">
      <dgm:prSet/>
      <dgm:spPr/>
      <dgm:t>
        <a:bodyPr/>
        <a:lstStyle/>
        <a:p>
          <a:endParaRPr lang="en-US"/>
        </a:p>
      </dgm:t>
    </dgm:pt>
    <dgm:pt modelId="{47AD5C5B-9468-401F-88AF-5C936CAEF76C}" type="sibTrans" cxnId="{C68B0BDE-DE87-4F4C-B01F-692FE27A6DCF}">
      <dgm:prSet/>
      <dgm:spPr/>
      <dgm:t>
        <a:bodyPr/>
        <a:lstStyle/>
        <a:p>
          <a:endParaRPr lang="en-US"/>
        </a:p>
      </dgm:t>
    </dgm:pt>
    <dgm:pt modelId="{F5032B4A-01CD-459F-80F0-AED45466129C}">
      <dgm:prSet/>
      <dgm:spPr/>
      <dgm:t>
        <a:bodyPr/>
        <a:lstStyle/>
        <a:p>
          <a:r>
            <a:rPr lang="en-US" b="1"/>
            <a:t>iii) </a:t>
          </a:r>
          <a:r>
            <a:rPr lang="en-US"/>
            <a:t>Is </a:t>
          </a:r>
          <a:r>
            <a:rPr lang="en-US" b="1"/>
            <a:t>more than one pixel wide</a:t>
          </a:r>
          <a:endParaRPr lang="en-US" dirty="0"/>
        </a:p>
      </dgm:t>
    </dgm:pt>
    <dgm:pt modelId="{E6CECF28-6676-4018-92F8-0AEA343975EE}" type="parTrans" cxnId="{11E2B40F-1781-4D4C-A7FC-D4A3F85E46CF}">
      <dgm:prSet/>
      <dgm:spPr/>
      <dgm:t>
        <a:bodyPr/>
        <a:lstStyle/>
        <a:p>
          <a:endParaRPr lang="en-US"/>
        </a:p>
      </dgm:t>
    </dgm:pt>
    <dgm:pt modelId="{9FBAA02E-E5E0-4805-9666-36A251D39D52}" type="sibTrans" cxnId="{11E2B40F-1781-4D4C-A7FC-D4A3F85E46CF}">
      <dgm:prSet/>
      <dgm:spPr/>
      <dgm:t>
        <a:bodyPr/>
        <a:lstStyle/>
        <a:p>
          <a:endParaRPr lang="en-US"/>
        </a:p>
      </dgm:t>
    </dgm:pt>
    <dgm:pt modelId="{832E59E5-F01A-48E4-9969-2EB36F4D39C8}">
      <dgm:prSet/>
      <dgm:spPr/>
      <dgm:t>
        <a:bodyPr/>
        <a:lstStyle/>
        <a:p>
          <a:r>
            <a:rPr lang="en-US" b="1"/>
            <a:t>iv) </a:t>
          </a:r>
          <a:r>
            <a:rPr lang="en-US"/>
            <a:t>Is </a:t>
          </a:r>
          <a:r>
            <a:rPr lang="en-US" b="1"/>
            <a:t>most prominent in the subendocardial portion </a:t>
          </a:r>
          <a:r>
            <a:rPr lang="en-US"/>
            <a:t>of the myocardium </a:t>
          </a:r>
        </a:p>
      </dgm:t>
    </dgm:pt>
    <dgm:pt modelId="{DC5BCAC3-FF07-466B-828A-FECFB66C5E5B}" type="parTrans" cxnId="{B694F1A2-C9A3-43B5-8BE5-42D849BC5D52}">
      <dgm:prSet/>
      <dgm:spPr/>
      <dgm:t>
        <a:bodyPr/>
        <a:lstStyle/>
        <a:p>
          <a:endParaRPr lang="en-US"/>
        </a:p>
      </dgm:t>
    </dgm:pt>
    <dgm:pt modelId="{3B318430-25DA-4080-81B4-11821AA54444}" type="sibTrans" cxnId="{B694F1A2-C9A3-43B5-8BE5-42D849BC5D52}">
      <dgm:prSet/>
      <dgm:spPr/>
      <dgm:t>
        <a:bodyPr/>
        <a:lstStyle/>
        <a:p>
          <a:endParaRPr lang="en-US"/>
        </a:p>
      </dgm:t>
    </dgm:pt>
    <dgm:pt modelId="{0F1CDEE5-4E17-437E-B512-F3BE68ECDE56}">
      <dgm:prSet/>
      <dgm:spPr/>
      <dgm:t>
        <a:bodyPr/>
        <a:lstStyle/>
        <a:p>
          <a:r>
            <a:rPr lang="en-US" b="1" dirty="0"/>
            <a:t>vi) </a:t>
          </a:r>
          <a:r>
            <a:rPr lang="en-US" dirty="0"/>
            <a:t>Over time, </a:t>
          </a:r>
          <a:r>
            <a:rPr lang="en-US" b="1" dirty="0"/>
            <a:t>defect regresses towards the subendocardium </a:t>
          </a:r>
          <a:endParaRPr lang="en-US" dirty="0"/>
        </a:p>
      </dgm:t>
    </dgm:pt>
    <dgm:pt modelId="{63B9A223-42DE-4B8A-AE81-3A2D7FD1258A}" type="parTrans" cxnId="{5ABE1B1C-6081-4C28-B1A9-2F5BCB321FC4}">
      <dgm:prSet/>
      <dgm:spPr/>
      <dgm:t>
        <a:bodyPr/>
        <a:lstStyle/>
        <a:p>
          <a:endParaRPr lang="en-US"/>
        </a:p>
      </dgm:t>
    </dgm:pt>
    <dgm:pt modelId="{39373235-6054-481D-AC80-E98B031F5E6A}" type="sibTrans" cxnId="{5ABE1B1C-6081-4C28-B1A9-2F5BCB321FC4}">
      <dgm:prSet/>
      <dgm:spPr/>
      <dgm:t>
        <a:bodyPr/>
        <a:lstStyle/>
        <a:p>
          <a:endParaRPr lang="en-US"/>
        </a:p>
      </dgm:t>
    </dgm:pt>
    <dgm:pt modelId="{211629D1-E408-4D77-830F-829431A78838}">
      <dgm:prSet/>
      <dgm:spPr/>
      <dgm:t>
        <a:bodyPr/>
        <a:lstStyle/>
        <a:p>
          <a:r>
            <a:rPr lang="en-US" b="1"/>
            <a:t>vii) </a:t>
          </a:r>
          <a:r>
            <a:rPr lang="en-US"/>
            <a:t>Is present </a:t>
          </a:r>
          <a:r>
            <a:rPr lang="en-US" b="1"/>
            <a:t>at stress but not at rest</a:t>
          </a:r>
          <a:endParaRPr lang="en-US"/>
        </a:p>
      </dgm:t>
    </dgm:pt>
    <dgm:pt modelId="{1911F550-844C-455C-8863-D763A867735D}" type="parTrans" cxnId="{93EDB34F-807A-44A4-B17B-DF276D87529F}">
      <dgm:prSet/>
      <dgm:spPr/>
      <dgm:t>
        <a:bodyPr/>
        <a:lstStyle/>
        <a:p>
          <a:endParaRPr lang="en-US"/>
        </a:p>
      </dgm:t>
    </dgm:pt>
    <dgm:pt modelId="{FE8E1F1A-B83E-4BBD-BF4A-6CEABD404572}" type="sibTrans" cxnId="{93EDB34F-807A-44A4-B17B-DF276D87529F}">
      <dgm:prSet/>
      <dgm:spPr/>
      <dgm:t>
        <a:bodyPr/>
        <a:lstStyle/>
        <a:p>
          <a:endParaRPr lang="en-US"/>
        </a:p>
      </dgm:t>
    </dgm:pt>
    <dgm:pt modelId="{7BAAEABB-B320-440D-AAAE-E88FCA893427}">
      <dgm:prSet/>
      <dgm:spPr/>
      <dgm:t>
        <a:bodyPr/>
        <a:lstStyle/>
        <a:p>
          <a:r>
            <a:rPr lang="en-US" b="1" dirty="0"/>
            <a:t>viii) </a:t>
          </a:r>
          <a:r>
            <a:rPr lang="en-US" dirty="0"/>
            <a:t>Conforms </a:t>
          </a:r>
          <a:r>
            <a:rPr lang="en-US" b="1" dirty="0"/>
            <a:t>to the distribution territory of one or more coronary arteries</a:t>
          </a:r>
          <a:endParaRPr lang="en-US" dirty="0"/>
        </a:p>
      </dgm:t>
    </dgm:pt>
    <dgm:pt modelId="{845C2231-E492-47FF-93A9-B1E642F87114}" type="parTrans" cxnId="{F78A1625-8944-43EC-9C6D-D34265F2F876}">
      <dgm:prSet/>
      <dgm:spPr/>
      <dgm:t>
        <a:bodyPr/>
        <a:lstStyle/>
        <a:p>
          <a:endParaRPr lang="en-US"/>
        </a:p>
      </dgm:t>
    </dgm:pt>
    <dgm:pt modelId="{9A04CDDF-9C82-41E7-A0C0-404BF833A5FE}" type="sibTrans" cxnId="{F78A1625-8944-43EC-9C6D-D34265F2F876}">
      <dgm:prSet/>
      <dgm:spPr/>
      <dgm:t>
        <a:bodyPr/>
        <a:lstStyle/>
        <a:p>
          <a:endParaRPr lang="en-US"/>
        </a:p>
      </dgm:t>
    </dgm:pt>
    <dgm:pt modelId="{57FCB1A9-2A5F-0D47-A1CB-7FB4F990D376}" type="pres">
      <dgm:prSet presAssocID="{71658F5D-6973-4CA2-9837-815F36A55DBB}" presName="vert0" presStyleCnt="0">
        <dgm:presLayoutVars>
          <dgm:dir/>
          <dgm:animOne val="branch"/>
          <dgm:animLvl val="lvl"/>
        </dgm:presLayoutVars>
      </dgm:prSet>
      <dgm:spPr/>
    </dgm:pt>
    <dgm:pt modelId="{2F9550C3-A9A5-9540-9EC9-8B353E4A905C}" type="pres">
      <dgm:prSet presAssocID="{DB300C54-19CF-4FEB-8C9A-8F055E09623A}" presName="thickLine" presStyleLbl="alignNode1" presStyleIdx="0" presStyleCnt="1"/>
      <dgm:spPr/>
    </dgm:pt>
    <dgm:pt modelId="{757DBF7E-6F86-3C4A-BF0E-C615EDE92EBE}" type="pres">
      <dgm:prSet presAssocID="{DB300C54-19CF-4FEB-8C9A-8F055E09623A}" presName="horz1" presStyleCnt="0"/>
      <dgm:spPr/>
    </dgm:pt>
    <dgm:pt modelId="{0CCEFABA-F604-8D4E-BEA9-7F0E92A029A0}" type="pres">
      <dgm:prSet presAssocID="{DB300C54-19CF-4FEB-8C9A-8F055E09623A}" presName="tx1" presStyleLbl="revTx" presStyleIdx="0" presStyleCnt="8"/>
      <dgm:spPr/>
    </dgm:pt>
    <dgm:pt modelId="{83CE0252-3658-F247-8265-3A6D8980A67B}" type="pres">
      <dgm:prSet presAssocID="{DB300C54-19CF-4FEB-8C9A-8F055E09623A}" presName="vert1" presStyleCnt="0"/>
      <dgm:spPr/>
    </dgm:pt>
    <dgm:pt modelId="{B75BE305-6071-9D45-A470-CB5F6373C004}" type="pres">
      <dgm:prSet presAssocID="{0FCE08E0-CDB3-4C66-8E6C-6D2FCEAB2053}" presName="vertSpace2a" presStyleCnt="0"/>
      <dgm:spPr/>
    </dgm:pt>
    <dgm:pt modelId="{D86514A0-582A-6348-991A-4DC2A357F8B6}" type="pres">
      <dgm:prSet presAssocID="{0FCE08E0-CDB3-4C66-8E6C-6D2FCEAB2053}" presName="horz2" presStyleCnt="0"/>
      <dgm:spPr/>
    </dgm:pt>
    <dgm:pt modelId="{A52701A6-8575-5646-9003-E2A4B36F7F94}" type="pres">
      <dgm:prSet presAssocID="{0FCE08E0-CDB3-4C66-8E6C-6D2FCEAB2053}" presName="horzSpace2" presStyleCnt="0"/>
      <dgm:spPr/>
    </dgm:pt>
    <dgm:pt modelId="{839213CE-EB13-5C4A-A164-3E1132316088}" type="pres">
      <dgm:prSet presAssocID="{0FCE08E0-CDB3-4C66-8E6C-6D2FCEAB2053}" presName="tx2" presStyleLbl="revTx" presStyleIdx="1" presStyleCnt="8"/>
      <dgm:spPr/>
    </dgm:pt>
    <dgm:pt modelId="{EFEDE9C8-6A9E-A94F-B533-1F1B17EC21C2}" type="pres">
      <dgm:prSet presAssocID="{0FCE08E0-CDB3-4C66-8E6C-6D2FCEAB2053}" presName="vert2" presStyleCnt="0"/>
      <dgm:spPr/>
    </dgm:pt>
    <dgm:pt modelId="{61E36F84-1A13-1946-ACE4-627649A77095}" type="pres">
      <dgm:prSet presAssocID="{0FCE08E0-CDB3-4C66-8E6C-6D2FCEAB2053}" presName="thinLine2b" presStyleLbl="callout" presStyleIdx="0" presStyleCnt="7"/>
      <dgm:spPr/>
    </dgm:pt>
    <dgm:pt modelId="{159863F8-BA7C-3243-A6B7-44D0343DE4CF}" type="pres">
      <dgm:prSet presAssocID="{0FCE08E0-CDB3-4C66-8E6C-6D2FCEAB2053}" presName="vertSpace2b" presStyleCnt="0"/>
      <dgm:spPr/>
    </dgm:pt>
    <dgm:pt modelId="{58C82483-6D1A-BD4C-8353-1C5609109F07}" type="pres">
      <dgm:prSet presAssocID="{15703D94-628D-4488-93B5-327A0EAE0D1B}" presName="horz2" presStyleCnt="0"/>
      <dgm:spPr/>
    </dgm:pt>
    <dgm:pt modelId="{70873E68-2D13-8D46-9928-84C2FB0068DC}" type="pres">
      <dgm:prSet presAssocID="{15703D94-628D-4488-93B5-327A0EAE0D1B}" presName="horzSpace2" presStyleCnt="0"/>
      <dgm:spPr/>
    </dgm:pt>
    <dgm:pt modelId="{D34E0C6B-64B1-B947-9FD5-3701976A8BD7}" type="pres">
      <dgm:prSet presAssocID="{15703D94-628D-4488-93B5-327A0EAE0D1B}" presName="tx2" presStyleLbl="revTx" presStyleIdx="2" presStyleCnt="8"/>
      <dgm:spPr/>
    </dgm:pt>
    <dgm:pt modelId="{BD8B4CD6-8465-2446-AB4B-76F0C5EE5821}" type="pres">
      <dgm:prSet presAssocID="{15703D94-628D-4488-93B5-327A0EAE0D1B}" presName="vert2" presStyleCnt="0"/>
      <dgm:spPr/>
    </dgm:pt>
    <dgm:pt modelId="{A0FDDA89-D8B7-134E-8076-52EBD77D7DD2}" type="pres">
      <dgm:prSet presAssocID="{15703D94-628D-4488-93B5-327A0EAE0D1B}" presName="thinLine2b" presStyleLbl="callout" presStyleIdx="1" presStyleCnt="7"/>
      <dgm:spPr/>
    </dgm:pt>
    <dgm:pt modelId="{8F1623F6-328F-0848-93F6-438946841BBE}" type="pres">
      <dgm:prSet presAssocID="{15703D94-628D-4488-93B5-327A0EAE0D1B}" presName="vertSpace2b" presStyleCnt="0"/>
      <dgm:spPr/>
    </dgm:pt>
    <dgm:pt modelId="{32764771-D163-2147-8FE8-58C542208189}" type="pres">
      <dgm:prSet presAssocID="{F5032B4A-01CD-459F-80F0-AED45466129C}" presName="horz2" presStyleCnt="0"/>
      <dgm:spPr/>
    </dgm:pt>
    <dgm:pt modelId="{91AD527C-1AA9-FD46-8803-B9C0C093D14C}" type="pres">
      <dgm:prSet presAssocID="{F5032B4A-01CD-459F-80F0-AED45466129C}" presName="horzSpace2" presStyleCnt="0"/>
      <dgm:spPr/>
    </dgm:pt>
    <dgm:pt modelId="{AEEC3819-7E98-FD4B-ABD1-15C3CC8D4609}" type="pres">
      <dgm:prSet presAssocID="{F5032B4A-01CD-459F-80F0-AED45466129C}" presName="tx2" presStyleLbl="revTx" presStyleIdx="3" presStyleCnt="8"/>
      <dgm:spPr/>
    </dgm:pt>
    <dgm:pt modelId="{3F846E75-2E26-514D-B152-5D84946B2646}" type="pres">
      <dgm:prSet presAssocID="{F5032B4A-01CD-459F-80F0-AED45466129C}" presName="vert2" presStyleCnt="0"/>
      <dgm:spPr/>
    </dgm:pt>
    <dgm:pt modelId="{852B7930-AF87-F24A-88B9-CA39F270FA5D}" type="pres">
      <dgm:prSet presAssocID="{F5032B4A-01CD-459F-80F0-AED45466129C}" presName="thinLine2b" presStyleLbl="callout" presStyleIdx="2" presStyleCnt="7"/>
      <dgm:spPr/>
    </dgm:pt>
    <dgm:pt modelId="{584631CD-4594-B942-B7C0-37EDDDF4DBA8}" type="pres">
      <dgm:prSet presAssocID="{F5032B4A-01CD-459F-80F0-AED45466129C}" presName="vertSpace2b" presStyleCnt="0"/>
      <dgm:spPr/>
    </dgm:pt>
    <dgm:pt modelId="{50BAE38D-BBCE-2E43-B17E-5E0A2A666E59}" type="pres">
      <dgm:prSet presAssocID="{832E59E5-F01A-48E4-9969-2EB36F4D39C8}" presName="horz2" presStyleCnt="0"/>
      <dgm:spPr/>
    </dgm:pt>
    <dgm:pt modelId="{C905993D-B793-7746-A8A3-3BDF05553C12}" type="pres">
      <dgm:prSet presAssocID="{832E59E5-F01A-48E4-9969-2EB36F4D39C8}" presName="horzSpace2" presStyleCnt="0"/>
      <dgm:spPr/>
    </dgm:pt>
    <dgm:pt modelId="{0C057B88-9AF0-4540-AF02-90495F092E08}" type="pres">
      <dgm:prSet presAssocID="{832E59E5-F01A-48E4-9969-2EB36F4D39C8}" presName="tx2" presStyleLbl="revTx" presStyleIdx="4" presStyleCnt="8"/>
      <dgm:spPr/>
    </dgm:pt>
    <dgm:pt modelId="{DADC96FF-592B-3C44-93F1-DBF28DA3D001}" type="pres">
      <dgm:prSet presAssocID="{832E59E5-F01A-48E4-9969-2EB36F4D39C8}" presName="vert2" presStyleCnt="0"/>
      <dgm:spPr/>
    </dgm:pt>
    <dgm:pt modelId="{6C8ADE01-6AB8-B34B-9DD6-A372B267FF1F}" type="pres">
      <dgm:prSet presAssocID="{832E59E5-F01A-48E4-9969-2EB36F4D39C8}" presName="thinLine2b" presStyleLbl="callout" presStyleIdx="3" presStyleCnt="7"/>
      <dgm:spPr/>
    </dgm:pt>
    <dgm:pt modelId="{B00F5144-22C2-8845-9F67-E719FFEDDC8F}" type="pres">
      <dgm:prSet presAssocID="{832E59E5-F01A-48E4-9969-2EB36F4D39C8}" presName="vertSpace2b" presStyleCnt="0"/>
      <dgm:spPr/>
    </dgm:pt>
    <dgm:pt modelId="{5027D77A-D154-C440-9269-6BFDCB89E787}" type="pres">
      <dgm:prSet presAssocID="{0F1CDEE5-4E17-437E-B512-F3BE68ECDE56}" presName="horz2" presStyleCnt="0"/>
      <dgm:spPr/>
    </dgm:pt>
    <dgm:pt modelId="{8F4E062A-F1A3-DB41-A7C2-3D03CC53EF51}" type="pres">
      <dgm:prSet presAssocID="{0F1CDEE5-4E17-437E-B512-F3BE68ECDE56}" presName="horzSpace2" presStyleCnt="0"/>
      <dgm:spPr/>
    </dgm:pt>
    <dgm:pt modelId="{1B73D882-F2F4-9D45-9B89-35E86C184B38}" type="pres">
      <dgm:prSet presAssocID="{0F1CDEE5-4E17-437E-B512-F3BE68ECDE56}" presName="tx2" presStyleLbl="revTx" presStyleIdx="5" presStyleCnt="8"/>
      <dgm:spPr/>
    </dgm:pt>
    <dgm:pt modelId="{20185A47-D209-7946-981D-49DE39FBE81B}" type="pres">
      <dgm:prSet presAssocID="{0F1CDEE5-4E17-437E-B512-F3BE68ECDE56}" presName="vert2" presStyleCnt="0"/>
      <dgm:spPr/>
    </dgm:pt>
    <dgm:pt modelId="{6FD68FD3-D7AB-E149-A9FA-8FD2A08B0668}" type="pres">
      <dgm:prSet presAssocID="{0F1CDEE5-4E17-437E-B512-F3BE68ECDE56}" presName="thinLine2b" presStyleLbl="callout" presStyleIdx="4" presStyleCnt="7"/>
      <dgm:spPr/>
    </dgm:pt>
    <dgm:pt modelId="{F5E4E906-22B6-1245-8029-D92D1A88F190}" type="pres">
      <dgm:prSet presAssocID="{0F1CDEE5-4E17-437E-B512-F3BE68ECDE56}" presName="vertSpace2b" presStyleCnt="0"/>
      <dgm:spPr/>
    </dgm:pt>
    <dgm:pt modelId="{3D3B5962-D61B-1A43-992D-6DA98F446A14}" type="pres">
      <dgm:prSet presAssocID="{211629D1-E408-4D77-830F-829431A78838}" presName="horz2" presStyleCnt="0"/>
      <dgm:spPr/>
    </dgm:pt>
    <dgm:pt modelId="{FFDA5046-BF29-E046-9C35-054B0D436D09}" type="pres">
      <dgm:prSet presAssocID="{211629D1-E408-4D77-830F-829431A78838}" presName="horzSpace2" presStyleCnt="0"/>
      <dgm:spPr/>
    </dgm:pt>
    <dgm:pt modelId="{6EE5FC25-BAE5-CE46-97FE-07815601B2ED}" type="pres">
      <dgm:prSet presAssocID="{211629D1-E408-4D77-830F-829431A78838}" presName="tx2" presStyleLbl="revTx" presStyleIdx="6" presStyleCnt="8"/>
      <dgm:spPr/>
    </dgm:pt>
    <dgm:pt modelId="{F1C9367E-A760-6B4A-850C-477EF204160F}" type="pres">
      <dgm:prSet presAssocID="{211629D1-E408-4D77-830F-829431A78838}" presName="vert2" presStyleCnt="0"/>
      <dgm:spPr/>
    </dgm:pt>
    <dgm:pt modelId="{61C300E8-42F4-A048-A5B1-3FBA2A790222}" type="pres">
      <dgm:prSet presAssocID="{211629D1-E408-4D77-830F-829431A78838}" presName="thinLine2b" presStyleLbl="callout" presStyleIdx="5" presStyleCnt="7"/>
      <dgm:spPr/>
    </dgm:pt>
    <dgm:pt modelId="{ABE7537D-F2C0-E748-B2E0-7C588A20ACB1}" type="pres">
      <dgm:prSet presAssocID="{211629D1-E408-4D77-830F-829431A78838}" presName="vertSpace2b" presStyleCnt="0"/>
      <dgm:spPr/>
    </dgm:pt>
    <dgm:pt modelId="{ED7B499A-1BF5-E94F-8B29-F13FEE5637F3}" type="pres">
      <dgm:prSet presAssocID="{7BAAEABB-B320-440D-AAAE-E88FCA893427}" presName="horz2" presStyleCnt="0"/>
      <dgm:spPr/>
    </dgm:pt>
    <dgm:pt modelId="{6FC88AA7-05E1-884B-A584-72A2750E66A8}" type="pres">
      <dgm:prSet presAssocID="{7BAAEABB-B320-440D-AAAE-E88FCA893427}" presName="horzSpace2" presStyleCnt="0"/>
      <dgm:spPr/>
    </dgm:pt>
    <dgm:pt modelId="{F1004ECF-8589-9C49-A74F-419F20338E6C}" type="pres">
      <dgm:prSet presAssocID="{7BAAEABB-B320-440D-AAAE-E88FCA893427}" presName="tx2" presStyleLbl="revTx" presStyleIdx="7" presStyleCnt="8"/>
      <dgm:spPr/>
    </dgm:pt>
    <dgm:pt modelId="{99566CD1-B5F4-0640-B600-F9A116B644B3}" type="pres">
      <dgm:prSet presAssocID="{7BAAEABB-B320-440D-AAAE-E88FCA893427}" presName="vert2" presStyleCnt="0"/>
      <dgm:spPr/>
    </dgm:pt>
    <dgm:pt modelId="{45D1EBFA-0B54-CF43-BE74-011535B16DF5}" type="pres">
      <dgm:prSet presAssocID="{7BAAEABB-B320-440D-AAAE-E88FCA893427}" presName="thinLine2b" presStyleLbl="callout" presStyleIdx="6" presStyleCnt="7"/>
      <dgm:spPr/>
    </dgm:pt>
    <dgm:pt modelId="{87B9D5F8-B381-914E-83FC-6F707A21664A}" type="pres">
      <dgm:prSet presAssocID="{7BAAEABB-B320-440D-AAAE-E88FCA893427}" presName="vertSpace2b" presStyleCnt="0"/>
      <dgm:spPr/>
    </dgm:pt>
  </dgm:ptLst>
  <dgm:cxnLst>
    <dgm:cxn modelId="{11E2B40F-1781-4D4C-A7FC-D4A3F85E46CF}" srcId="{DB300C54-19CF-4FEB-8C9A-8F055E09623A}" destId="{F5032B4A-01CD-459F-80F0-AED45466129C}" srcOrd="2" destOrd="0" parTransId="{E6CECF28-6676-4018-92F8-0AEA343975EE}" sibTransId="{9FBAA02E-E5E0-4805-9666-36A251D39D52}"/>
    <dgm:cxn modelId="{5ABE1B1C-6081-4C28-B1A9-2F5BCB321FC4}" srcId="{DB300C54-19CF-4FEB-8C9A-8F055E09623A}" destId="{0F1CDEE5-4E17-437E-B512-F3BE68ECDE56}" srcOrd="4" destOrd="0" parTransId="{63B9A223-42DE-4B8A-AE81-3A2D7FD1258A}" sibTransId="{39373235-6054-481D-AC80-E98B031F5E6A}"/>
    <dgm:cxn modelId="{F78A1625-8944-43EC-9C6D-D34265F2F876}" srcId="{DB300C54-19CF-4FEB-8C9A-8F055E09623A}" destId="{7BAAEABB-B320-440D-AAAE-E88FCA893427}" srcOrd="6" destOrd="0" parTransId="{845C2231-E492-47FF-93A9-B1E642F87114}" sibTransId="{9A04CDDF-9C82-41E7-A0C0-404BF833A5FE}"/>
    <dgm:cxn modelId="{F1250E3A-B819-B546-89BC-7F7241C9927B}" type="presOf" srcId="{7BAAEABB-B320-440D-AAAE-E88FCA893427}" destId="{F1004ECF-8589-9C49-A74F-419F20338E6C}" srcOrd="0" destOrd="0" presId="urn:microsoft.com/office/officeart/2008/layout/LinedList"/>
    <dgm:cxn modelId="{93EDB34F-807A-44A4-B17B-DF276D87529F}" srcId="{DB300C54-19CF-4FEB-8C9A-8F055E09623A}" destId="{211629D1-E408-4D77-830F-829431A78838}" srcOrd="5" destOrd="0" parTransId="{1911F550-844C-455C-8863-D763A867735D}" sibTransId="{FE8E1F1A-B83E-4BBD-BF4A-6CEABD404572}"/>
    <dgm:cxn modelId="{167B2955-DFCF-F842-80D2-8099E0E901ED}" type="presOf" srcId="{F5032B4A-01CD-459F-80F0-AED45466129C}" destId="{AEEC3819-7E98-FD4B-ABD1-15C3CC8D4609}" srcOrd="0" destOrd="0" presId="urn:microsoft.com/office/officeart/2008/layout/LinedList"/>
    <dgm:cxn modelId="{10013761-E3E0-314C-985E-BC90572822AD}" type="presOf" srcId="{832E59E5-F01A-48E4-9969-2EB36F4D39C8}" destId="{0C057B88-9AF0-4540-AF02-90495F092E08}" srcOrd="0" destOrd="0" presId="urn:microsoft.com/office/officeart/2008/layout/LinedList"/>
    <dgm:cxn modelId="{818C4F68-CD34-FA4D-A605-2CE2B1F500EF}" type="presOf" srcId="{0FCE08E0-CDB3-4C66-8E6C-6D2FCEAB2053}" destId="{839213CE-EB13-5C4A-A164-3E1132316088}" srcOrd="0" destOrd="0" presId="urn:microsoft.com/office/officeart/2008/layout/LinedList"/>
    <dgm:cxn modelId="{7F13B875-D9A0-734F-9408-9A838FDDD455}" type="presOf" srcId="{71658F5D-6973-4CA2-9837-815F36A55DBB}" destId="{57FCB1A9-2A5F-0D47-A1CB-7FB4F990D376}" srcOrd="0" destOrd="0" presId="urn:microsoft.com/office/officeart/2008/layout/LinedList"/>
    <dgm:cxn modelId="{04EB0186-D8C6-AC4B-A1B6-A2D209466BF4}" type="presOf" srcId="{211629D1-E408-4D77-830F-829431A78838}" destId="{6EE5FC25-BAE5-CE46-97FE-07815601B2ED}" srcOrd="0" destOrd="0" presId="urn:microsoft.com/office/officeart/2008/layout/LinedList"/>
    <dgm:cxn modelId="{4620D688-19CA-46FC-9847-7134713A39DC}" srcId="{DB300C54-19CF-4FEB-8C9A-8F055E09623A}" destId="{0FCE08E0-CDB3-4C66-8E6C-6D2FCEAB2053}" srcOrd="0" destOrd="0" parTransId="{3250DC81-7C83-42DF-B190-EB9920F9E50F}" sibTransId="{584FD3F5-75C3-4D1B-A755-9EFD568EFE89}"/>
    <dgm:cxn modelId="{B694F1A2-C9A3-43B5-8BE5-42D849BC5D52}" srcId="{DB300C54-19CF-4FEB-8C9A-8F055E09623A}" destId="{832E59E5-F01A-48E4-9969-2EB36F4D39C8}" srcOrd="3" destOrd="0" parTransId="{DC5BCAC3-FF07-466B-828A-FECFB66C5E5B}" sibTransId="{3B318430-25DA-4080-81B4-11821AA54444}"/>
    <dgm:cxn modelId="{EE29D1AE-3ACA-4B59-9F6F-AA0DB3682EAC}" srcId="{71658F5D-6973-4CA2-9837-815F36A55DBB}" destId="{DB300C54-19CF-4FEB-8C9A-8F055E09623A}" srcOrd="0" destOrd="0" parTransId="{A4ED24E2-E7C7-4D03-8992-8C0BB68ED737}" sibTransId="{77536DCA-A042-4F9D-9F8E-2641880CAF06}"/>
    <dgm:cxn modelId="{299CAFB0-0735-0C43-ACDD-9043553FCA14}" type="presOf" srcId="{DB300C54-19CF-4FEB-8C9A-8F055E09623A}" destId="{0CCEFABA-F604-8D4E-BEA9-7F0E92A029A0}" srcOrd="0" destOrd="0" presId="urn:microsoft.com/office/officeart/2008/layout/LinedList"/>
    <dgm:cxn modelId="{156FC8D0-5E36-C348-A7E0-94D7CAB3C374}" type="presOf" srcId="{15703D94-628D-4488-93B5-327A0EAE0D1B}" destId="{D34E0C6B-64B1-B947-9FD5-3701976A8BD7}" srcOrd="0" destOrd="0" presId="urn:microsoft.com/office/officeart/2008/layout/LinedList"/>
    <dgm:cxn modelId="{C68B0BDE-DE87-4F4C-B01F-692FE27A6DCF}" srcId="{DB300C54-19CF-4FEB-8C9A-8F055E09623A}" destId="{15703D94-628D-4488-93B5-327A0EAE0D1B}" srcOrd="1" destOrd="0" parTransId="{1A0831D7-E1BE-4418-92D3-E92C1583856D}" sibTransId="{47AD5C5B-9468-401F-88AF-5C936CAEF76C}"/>
    <dgm:cxn modelId="{EE5480F5-1F52-EB4E-825B-4189DA75281F}" type="presOf" srcId="{0F1CDEE5-4E17-437E-B512-F3BE68ECDE56}" destId="{1B73D882-F2F4-9D45-9B89-35E86C184B38}" srcOrd="0" destOrd="0" presId="urn:microsoft.com/office/officeart/2008/layout/LinedList"/>
    <dgm:cxn modelId="{33F4E697-6FD2-5447-B993-B655F990AA9D}" type="presParOf" srcId="{57FCB1A9-2A5F-0D47-A1CB-7FB4F990D376}" destId="{2F9550C3-A9A5-9540-9EC9-8B353E4A905C}" srcOrd="0" destOrd="0" presId="urn:microsoft.com/office/officeart/2008/layout/LinedList"/>
    <dgm:cxn modelId="{05C21161-2537-6645-BC26-24A78C701F2B}" type="presParOf" srcId="{57FCB1A9-2A5F-0D47-A1CB-7FB4F990D376}" destId="{757DBF7E-6F86-3C4A-BF0E-C615EDE92EBE}" srcOrd="1" destOrd="0" presId="urn:microsoft.com/office/officeart/2008/layout/LinedList"/>
    <dgm:cxn modelId="{44C321F4-CD0E-3445-99C2-5B51F44FE839}" type="presParOf" srcId="{757DBF7E-6F86-3C4A-BF0E-C615EDE92EBE}" destId="{0CCEFABA-F604-8D4E-BEA9-7F0E92A029A0}" srcOrd="0" destOrd="0" presId="urn:microsoft.com/office/officeart/2008/layout/LinedList"/>
    <dgm:cxn modelId="{98DAF840-4A32-DC41-AD80-0827C45388AC}" type="presParOf" srcId="{757DBF7E-6F86-3C4A-BF0E-C615EDE92EBE}" destId="{83CE0252-3658-F247-8265-3A6D8980A67B}" srcOrd="1" destOrd="0" presId="urn:microsoft.com/office/officeart/2008/layout/LinedList"/>
    <dgm:cxn modelId="{1051C046-9F55-7B47-BB4E-0246CE3B0F5B}" type="presParOf" srcId="{83CE0252-3658-F247-8265-3A6D8980A67B}" destId="{B75BE305-6071-9D45-A470-CB5F6373C004}" srcOrd="0" destOrd="0" presId="urn:microsoft.com/office/officeart/2008/layout/LinedList"/>
    <dgm:cxn modelId="{E00D7C6F-1CAA-254F-B573-C3788778A171}" type="presParOf" srcId="{83CE0252-3658-F247-8265-3A6D8980A67B}" destId="{D86514A0-582A-6348-991A-4DC2A357F8B6}" srcOrd="1" destOrd="0" presId="urn:microsoft.com/office/officeart/2008/layout/LinedList"/>
    <dgm:cxn modelId="{7DE339B3-0002-6A4C-BBB5-C79935F40161}" type="presParOf" srcId="{D86514A0-582A-6348-991A-4DC2A357F8B6}" destId="{A52701A6-8575-5646-9003-E2A4B36F7F94}" srcOrd="0" destOrd="0" presId="urn:microsoft.com/office/officeart/2008/layout/LinedList"/>
    <dgm:cxn modelId="{73B49EF4-A4DC-884C-B515-F704BD9FBD9B}" type="presParOf" srcId="{D86514A0-582A-6348-991A-4DC2A357F8B6}" destId="{839213CE-EB13-5C4A-A164-3E1132316088}" srcOrd="1" destOrd="0" presId="urn:microsoft.com/office/officeart/2008/layout/LinedList"/>
    <dgm:cxn modelId="{6CD30565-E48D-654F-B6FC-E967EEC9EBC8}" type="presParOf" srcId="{D86514A0-582A-6348-991A-4DC2A357F8B6}" destId="{EFEDE9C8-6A9E-A94F-B533-1F1B17EC21C2}" srcOrd="2" destOrd="0" presId="urn:microsoft.com/office/officeart/2008/layout/LinedList"/>
    <dgm:cxn modelId="{D74547C3-3F22-C241-B5DC-2E6260835C17}" type="presParOf" srcId="{83CE0252-3658-F247-8265-3A6D8980A67B}" destId="{61E36F84-1A13-1946-ACE4-627649A77095}" srcOrd="2" destOrd="0" presId="urn:microsoft.com/office/officeart/2008/layout/LinedList"/>
    <dgm:cxn modelId="{7A61367E-9606-1746-9477-7A06045B78B1}" type="presParOf" srcId="{83CE0252-3658-F247-8265-3A6D8980A67B}" destId="{159863F8-BA7C-3243-A6B7-44D0343DE4CF}" srcOrd="3" destOrd="0" presId="urn:microsoft.com/office/officeart/2008/layout/LinedList"/>
    <dgm:cxn modelId="{5E087C91-5306-8441-80DF-5037771022A8}" type="presParOf" srcId="{83CE0252-3658-F247-8265-3A6D8980A67B}" destId="{58C82483-6D1A-BD4C-8353-1C5609109F07}" srcOrd="4" destOrd="0" presId="urn:microsoft.com/office/officeart/2008/layout/LinedList"/>
    <dgm:cxn modelId="{A4984AF9-CA46-5246-8560-B74F81C5B022}" type="presParOf" srcId="{58C82483-6D1A-BD4C-8353-1C5609109F07}" destId="{70873E68-2D13-8D46-9928-84C2FB0068DC}" srcOrd="0" destOrd="0" presId="urn:microsoft.com/office/officeart/2008/layout/LinedList"/>
    <dgm:cxn modelId="{96E76AE8-ED8A-8D42-97AC-6823378BE315}" type="presParOf" srcId="{58C82483-6D1A-BD4C-8353-1C5609109F07}" destId="{D34E0C6B-64B1-B947-9FD5-3701976A8BD7}" srcOrd="1" destOrd="0" presId="urn:microsoft.com/office/officeart/2008/layout/LinedList"/>
    <dgm:cxn modelId="{EAF8C61E-D4CA-3644-896C-4E502A952E21}" type="presParOf" srcId="{58C82483-6D1A-BD4C-8353-1C5609109F07}" destId="{BD8B4CD6-8465-2446-AB4B-76F0C5EE5821}" srcOrd="2" destOrd="0" presId="urn:microsoft.com/office/officeart/2008/layout/LinedList"/>
    <dgm:cxn modelId="{94BAC4D3-E323-3D41-8933-E4A5A88B8AC2}" type="presParOf" srcId="{83CE0252-3658-F247-8265-3A6D8980A67B}" destId="{A0FDDA89-D8B7-134E-8076-52EBD77D7DD2}" srcOrd="5" destOrd="0" presId="urn:microsoft.com/office/officeart/2008/layout/LinedList"/>
    <dgm:cxn modelId="{FF2EDA92-6E70-2A49-B4FE-7DABFBEA82F6}" type="presParOf" srcId="{83CE0252-3658-F247-8265-3A6D8980A67B}" destId="{8F1623F6-328F-0848-93F6-438946841BBE}" srcOrd="6" destOrd="0" presId="urn:microsoft.com/office/officeart/2008/layout/LinedList"/>
    <dgm:cxn modelId="{9FE344D6-F167-E943-872C-5DFAED378776}" type="presParOf" srcId="{83CE0252-3658-F247-8265-3A6D8980A67B}" destId="{32764771-D163-2147-8FE8-58C542208189}" srcOrd="7" destOrd="0" presId="urn:microsoft.com/office/officeart/2008/layout/LinedList"/>
    <dgm:cxn modelId="{4FC425F7-F4AF-FC4B-8B56-8C353E16890A}" type="presParOf" srcId="{32764771-D163-2147-8FE8-58C542208189}" destId="{91AD527C-1AA9-FD46-8803-B9C0C093D14C}" srcOrd="0" destOrd="0" presId="urn:microsoft.com/office/officeart/2008/layout/LinedList"/>
    <dgm:cxn modelId="{F53F9BDD-E8E6-B444-9AA8-0066FC0AAAA1}" type="presParOf" srcId="{32764771-D163-2147-8FE8-58C542208189}" destId="{AEEC3819-7E98-FD4B-ABD1-15C3CC8D4609}" srcOrd="1" destOrd="0" presId="urn:microsoft.com/office/officeart/2008/layout/LinedList"/>
    <dgm:cxn modelId="{45F80D60-F0C1-A647-B04A-5FA8826AFA28}" type="presParOf" srcId="{32764771-D163-2147-8FE8-58C542208189}" destId="{3F846E75-2E26-514D-B152-5D84946B2646}" srcOrd="2" destOrd="0" presId="urn:microsoft.com/office/officeart/2008/layout/LinedList"/>
    <dgm:cxn modelId="{75163E2E-E23A-7B42-BFC3-5E96361D64FF}" type="presParOf" srcId="{83CE0252-3658-F247-8265-3A6D8980A67B}" destId="{852B7930-AF87-F24A-88B9-CA39F270FA5D}" srcOrd="8" destOrd="0" presId="urn:microsoft.com/office/officeart/2008/layout/LinedList"/>
    <dgm:cxn modelId="{3300818F-6FA4-F743-AC2A-FAF2BACA2F4C}" type="presParOf" srcId="{83CE0252-3658-F247-8265-3A6D8980A67B}" destId="{584631CD-4594-B942-B7C0-37EDDDF4DBA8}" srcOrd="9" destOrd="0" presId="urn:microsoft.com/office/officeart/2008/layout/LinedList"/>
    <dgm:cxn modelId="{A56BADA8-43C7-6544-AF9B-C82CFDAFD826}" type="presParOf" srcId="{83CE0252-3658-F247-8265-3A6D8980A67B}" destId="{50BAE38D-BBCE-2E43-B17E-5E0A2A666E59}" srcOrd="10" destOrd="0" presId="urn:microsoft.com/office/officeart/2008/layout/LinedList"/>
    <dgm:cxn modelId="{DE54E632-0C4B-A14D-B38D-200E4B3DBC42}" type="presParOf" srcId="{50BAE38D-BBCE-2E43-B17E-5E0A2A666E59}" destId="{C905993D-B793-7746-A8A3-3BDF05553C12}" srcOrd="0" destOrd="0" presId="urn:microsoft.com/office/officeart/2008/layout/LinedList"/>
    <dgm:cxn modelId="{7DC8BB88-009A-4A45-9076-139D8EDEA1D6}" type="presParOf" srcId="{50BAE38D-BBCE-2E43-B17E-5E0A2A666E59}" destId="{0C057B88-9AF0-4540-AF02-90495F092E08}" srcOrd="1" destOrd="0" presId="urn:microsoft.com/office/officeart/2008/layout/LinedList"/>
    <dgm:cxn modelId="{43E33E9F-ACCD-374E-9556-F1DFEFF47F48}" type="presParOf" srcId="{50BAE38D-BBCE-2E43-B17E-5E0A2A666E59}" destId="{DADC96FF-592B-3C44-93F1-DBF28DA3D001}" srcOrd="2" destOrd="0" presId="urn:microsoft.com/office/officeart/2008/layout/LinedList"/>
    <dgm:cxn modelId="{AB2687D1-E9DB-724A-A139-1ABBBDECCFD2}" type="presParOf" srcId="{83CE0252-3658-F247-8265-3A6D8980A67B}" destId="{6C8ADE01-6AB8-B34B-9DD6-A372B267FF1F}" srcOrd="11" destOrd="0" presId="urn:microsoft.com/office/officeart/2008/layout/LinedList"/>
    <dgm:cxn modelId="{96D92A88-B941-AC4E-81C6-C61CE0609833}" type="presParOf" srcId="{83CE0252-3658-F247-8265-3A6D8980A67B}" destId="{B00F5144-22C2-8845-9F67-E719FFEDDC8F}" srcOrd="12" destOrd="0" presId="urn:microsoft.com/office/officeart/2008/layout/LinedList"/>
    <dgm:cxn modelId="{49F405A6-E699-E247-A74F-78EF0AD91967}" type="presParOf" srcId="{83CE0252-3658-F247-8265-3A6D8980A67B}" destId="{5027D77A-D154-C440-9269-6BFDCB89E787}" srcOrd="13" destOrd="0" presId="urn:microsoft.com/office/officeart/2008/layout/LinedList"/>
    <dgm:cxn modelId="{6385B621-27D7-AA4D-A1ED-824F9401239B}" type="presParOf" srcId="{5027D77A-D154-C440-9269-6BFDCB89E787}" destId="{8F4E062A-F1A3-DB41-A7C2-3D03CC53EF51}" srcOrd="0" destOrd="0" presId="urn:microsoft.com/office/officeart/2008/layout/LinedList"/>
    <dgm:cxn modelId="{CEAA20FB-8145-124F-9F9D-935D248A469A}" type="presParOf" srcId="{5027D77A-D154-C440-9269-6BFDCB89E787}" destId="{1B73D882-F2F4-9D45-9B89-35E86C184B38}" srcOrd="1" destOrd="0" presId="urn:microsoft.com/office/officeart/2008/layout/LinedList"/>
    <dgm:cxn modelId="{6C29C0F5-90AE-AE46-ABD4-5126B5B829E5}" type="presParOf" srcId="{5027D77A-D154-C440-9269-6BFDCB89E787}" destId="{20185A47-D209-7946-981D-49DE39FBE81B}" srcOrd="2" destOrd="0" presId="urn:microsoft.com/office/officeart/2008/layout/LinedList"/>
    <dgm:cxn modelId="{F9814B5A-E34F-C046-ADEE-50DD38C71DEA}" type="presParOf" srcId="{83CE0252-3658-F247-8265-3A6D8980A67B}" destId="{6FD68FD3-D7AB-E149-A9FA-8FD2A08B0668}" srcOrd="14" destOrd="0" presId="urn:microsoft.com/office/officeart/2008/layout/LinedList"/>
    <dgm:cxn modelId="{4C81448E-24B3-9745-9173-9F458B22B514}" type="presParOf" srcId="{83CE0252-3658-F247-8265-3A6D8980A67B}" destId="{F5E4E906-22B6-1245-8029-D92D1A88F190}" srcOrd="15" destOrd="0" presId="urn:microsoft.com/office/officeart/2008/layout/LinedList"/>
    <dgm:cxn modelId="{9C44E38D-C3EB-D642-89FA-AEB67EF75F1A}" type="presParOf" srcId="{83CE0252-3658-F247-8265-3A6D8980A67B}" destId="{3D3B5962-D61B-1A43-992D-6DA98F446A14}" srcOrd="16" destOrd="0" presId="urn:microsoft.com/office/officeart/2008/layout/LinedList"/>
    <dgm:cxn modelId="{F7538FE1-FE70-6C4B-990B-F714AFED536F}" type="presParOf" srcId="{3D3B5962-D61B-1A43-992D-6DA98F446A14}" destId="{FFDA5046-BF29-E046-9C35-054B0D436D09}" srcOrd="0" destOrd="0" presId="urn:microsoft.com/office/officeart/2008/layout/LinedList"/>
    <dgm:cxn modelId="{091AEF82-AACC-A045-BB98-534E51179289}" type="presParOf" srcId="{3D3B5962-D61B-1A43-992D-6DA98F446A14}" destId="{6EE5FC25-BAE5-CE46-97FE-07815601B2ED}" srcOrd="1" destOrd="0" presId="urn:microsoft.com/office/officeart/2008/layout/LinedList"/>
    <dgm:cxn modelId="{3414469E-75C0-5740-8CF0-A9348A589334}" type="presParOf" srcId="{3D3B5962-D61B-1A43-992D-6DA98F446A14}" destId="{F1C9367E-A760-6B4A-850C-477EF204160F}" srcOrd="2" destOrd="0" presId="urn:microsoft.com/office/officeart/2008/layout/LinedList"/>
    <dgm:cxn modelId="{EC490C57-CC04-EB42-9086-8481C4A34DA5}" type="presParOf" srcId="{83CE0252-3658-F247-8265-3A6D8980A67B}" destId="{61C300E8-42F4-A048-A5B1-3FBA2A790222}" srcOrd="17" destOrd="0" presId="urn:microsoft.com/office/officeart/2008/layout/LinedList"/>
    <dgm:cxn modelId="{51E44E7A-4C3D-664D-9CA7-327AF1501D27}" type="presParOf" srcId="{83CE0252-3658-F247-8265-3A6D8980A67B}" destId="{ABE7537D-F2C0-E748-B2E0-7C588A20ACB1}" srcOrd="18" destOrd="0" presId="urn:microsoft.com/office/officeart/2008/layout/LinedList"/>
    <dgm:cxn modelId="{0E6C8D47-C4A8-3346-8DB9-D5A3AE4BA378}" type="presParOf" srcId="{83CE0252-3658-F247-8265-3A6D8980A67B}" destId="{ED7B499A-1BF5-E94F-8B29-F13FEE5637F3}" srcOrd="19" destOrd="0" presId="urn:microsoft.com/office/officeart/2008/layout/LinedList"/>
    <dgm:cxn modelId="{97708030-768F-C241-8393-65594598AF60}" type="presParOf" srcId="{ED7B499A-1BF5-E94F-8B29-F13FEE5637F3}" destId="{6FC88AA7-05E1-884B-A584-72A2750E66A8}" srcOrd="0" destOrd="0" presId="urn:microsoft.com/office/officeart/2008/layout/LinedList"/>
    <dgm:cxn modelId="{7D12306B-146E-4D4A-8E9F-B3D8EB252848}" type="presParOf" srcId="{ED7B499A-1BF5-E94F-8B29-F13FEE5637F3}" destId="{F1004ECF-8589-9C49-A74F-419F20338E6C}" srcOrd="1" destOrd="0" presId="urn:microsoft.com/office/officeart/2008/layout/LinedList"/>
    <dgm:cxn modelId="{65E707F1-47E7-4A4A-A4BD-BCFD6808E156}" type="presParOf" srcId="{ED7B499A-1BF5-E94F-8B29-F13FEE5637F3}" destId="{99566CD1-B5F4-0640-B600-F9A116B644B3}" srcOrd="2" destOrd="0" presId="urn:microsoft.com/office/officeart/2008/layout/LinedList"/>
    <dgm:cxn modelId="{23CA8CEA-3C59-6543-9051-2DD322A3215B}" type="presParOf" srcId="{83CE0252-3658-F247-8265-3A6D8980A67B}" destId="{45D1EBFA-0B54-CF43-BE74-011535B16DF5}" srcOrd="20" destOrd="0" presId="urn:microsoft.com/office/officeart/2008/layout/LinedList"/>
    <dgm:cxn modelId="{BCBBEEE7-E24A-5C43-AB45-8CA42F4AD6CB}" type="presParOf" srcId="{83CE0252-3658-F247-8265-3A6D8980A67B}" destId="{87B9D5F8-B381-914E-83FC-6F707A21664A}" srcOrd="2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9550C3-A9A5-9540-9EC9-8B353E4A905C}">
      <dsp:nvSpPr>
        <dsp:cNvPr id="0" name=""/>
        <dsp:cNvSpPr/>
      </dsp:nvSpPr>
      <dsp:spPr>
        <a:xfrm>
          <a:off x="0" y="0"/>
          <a:ext cx="1038818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CEFABA-F604-8D4E-BEA9-7F0E92A029A0}">
      <dsp:nvSpPr>
        <dsp:cNvPr id="0" name=""/>
        <dsp:cNvSpPr/>
      </dsp:nvSpPr>
      <dsp:spPr>
        <a:xfrm>
          <a:off x="0" y="0"/>
          <a:ext cx="2077636" cy="5665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b="1" kern="1200" dirty="0"/>
            <a:t>SCMR criteria for perfusion post-processing</a:t>
          </a:r>
          <a:endParaRPr lang="en-US" sz="2900" kern="1200" dirty="0"/>
        </a:p>
      </dsp:txBody>
      <dsp:txXfrm>
        <a:off x="0" y="0"/>
        <a:ext cx="2077636" cy="5665412"/>
      </dsp:txXfrm>
    </dsp:sp>
    <dsp:sp modelId="{839213CE-EB13-5C4A-A164-3E1132316088}">
      <dsp:nvSpPr>
        <dsp:cNvPr id="0" name=""/>
        <dsp:cNvSpPr/>
      </dsp:nvSpPr>
      <dsp:spPr>
        <a:xfrm>
          <a:off x="2233459" y="38244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i)  </a:t>
          </a:r>
          <a:r>
            <a:rPr lang="en-US" sz="2100" kern="1200"/>
            <a:t>Occurs first </a:t>
          </a:r>
          <a:r>
            <a:rPr lang="en-US" sz="2100" b="1" kern="1200"/>
            <a:t>when contrast arrives in LV </a:t>
          </a:r>
          <a:r>
            <a:rPr lang="en-US" sz="2100" kern="1200"/>
            <a:t>myocardium</a:t>
          </a:r>
        </a:p>
      </dsp:txBody>
      <dsp:txXfrm>
        <a:off x="2233459" y="38244"/>
        <a:ext cx="8154724" cy="764885"/>
      </dsp:txXfrm>
    </dsp:sp>
    <dsp:sp modelId="{61E36F84-1A13-1946-ACE4-627649A77095}">
      <dsp:nvSpPr>
        <dsp:cNvPr id="0" name=""/>
        <dsp:cNvSpPr/>
      </dsp:nvSpPr>
      <dsp:spPr>
        <a:xfrm>
          <a:off x="2077636" y="803130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E0C6B-64B1-B947-9FD5-3701976A8BD7}">
      <dsp:nvSpPr>
        <dsp:cNvPr id="0" name=""/>
        <dsp:cNvSpPr/>
      </dsp:nvSpPr>
      <dsp:spPr>
        <a:xfrm>
          <a:off x="2233459" y="841374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ii) </a:t>
          </a:r>
          <a:r>
            <a:rPr lang="en-US" sz="2100" kern="1200" dirty="0"/>
            <a:t>Persists beyond peak myocardial enhancement and </a:t>
          </a:r>
          <a:r>
            <a:rPr lang="en-US" sz="2100" b="1" kern="1200" dirty="0"/>
            <a:t>for several RR intervals </a:t>
          </a:r>
          <a:r>
            <a:rPr lang="en-US" sz="2100" kern="1200" dirty="0"/>
            <a:t>(usually &gt;4)</a:t>
          </a:r>
        </a:p>
      </dsp:txBody>
      <dsp:txXfrm>
        <a:off x="2233459" y="841374"/>
        <a:ext cx="8154724" cy="764885"/>
      </dsp:txXfrm>
    </dsp:sp>
    <dsp:sp modelId="{A0FDDA89-D8B7-134E-8076-52EBD77D7DD2}">
      <dsp:nvSpPr>
        <dsp:cNvPr id="0" name=""/>
        <dsp:cNvSpPr/>
      </dsp:nvSpPr>
      <dsp:spPr>
        <a:xfrm>
          <a:off x="2077636" y="1606260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EC3819-7E98-FD4B-ABD1-15C3CC8D4609}">
      <dsp:nvSpPr>
        <dsp:cNvPr id="0" name=""/>
        <dsp:cNvSpPr/>
      </dsp:nvSpPr>
      <dsp:spPr>
        <a:xfrm>
          <a:off x="2233459" y="1644504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iii) </a:t>
          </a:r>
          <a:r>
            <a:rPr lang="en-US" sz="2100" kern="1200"/>
            <a:t>Is </a:t>
          </a:r>
          <a:r>
            <a:rPr lang="en-US" sz="2100" b="1" kern="1200"/>
            <a:t>more than one pixel wide</a:t>
          </a:r>
          <a:endParaRPr lang="en-US" sz="2100" kern="1200" dirty="0"/>
        </a:p>
      </dsp:txBody>
      <dsp:txXfrm>
        <a:off x="2233459" y="1644504"/>
        <a:ext cx="8154724" cy="764885"/>
      </dsp:txXfrm>
    </dsp:sp>
    <dsp:sp modelId="{852B7930-AF87-F24A-88B9-CA39F270FA5D}">
      <dsp:nvSpPr>
        <dsp:cNvPr id="0" name=""/>
        <dsp:cNvSpPr/>
      </dsp:nvSpPr>
      <dsp:spPr>
        <a:xfrm>
          <a:off x="2077636" y="2409390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057B88-9AF0-4540-AF02-90495F092E08}">
      <dsp:nvSpPr>
        <dsp:cNvPr id="0" name=""/>
        <dsp:cNvSpPr/>
      </dsp:nvSpPr>
      <dsp:spPr>
        <a:xfrm>
          <a:off x="2233459" y="2447635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iv) </a:t>
          </a:r>
          <a:r>
            <a:rPr lang="en-US" sz="2100" kern="1200"/>
            <a:t>Is </a:t>
          </a:r>
          <a:r>
            <a:rPr lang="en-US" sz="2100" b="1" kern="1200"/>
            <a:t>most prominent in the subendocardial portion </a:t>
          </a:r>
          <a:r>
            <a:rPr lang="en-US" sz="2100" kern="1200"/>
            <a:t>of the myocardium </a:t>
          </a:r>
        </a:p>
      </dsp:txBody>
      <dsp:txXfrm>
        <a:off x="2233459" y="2447635"/>
        <a:ext cx="8154724" cy="764885"/>
      </dsp:txXfrm>
    </dsp:sp>
    <dsp:sp modelId="{6C8ADE01-6AB8-B34B-9DD6-A372B267FF1F}">
      <dsp:nvSpPr>
        <dsp:cNvPr id="0" name=""/>
        <dsp:cNvSpPr/>
      </dsp:nvSpPr>
      <dsp:spPr>
        <a:xfrm>
          <a:off x="2077636" y="3212520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73D882-F2F4-9D45-9B89-35E86C184B38}">
      <dsp:nvSpPr>
        <dsp:cNvPr id="0" name=""/>
        <dsp:cNvSpPr/>
      </dsp:nvSpPr>
      <dsp:spPr>
        <a:xfrm>
          <a:off x="2233459" y="3250765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vi) </a:t>
          </a:r>
          <a:r>
            <a:rPr lang="en-US" sz="2100" kern="1200" dirty="0"/>
            <a:t>Over time, </a:t>
          </a:r>
          <a:r>
            <a:rPr lang="en-US" sz="2100" b="1" kern="1200" dirty="0"/>
            <a:t>defect regresses towards the subendocardium </a:t>
          </a:r>
          <a:endParaRPr lang="en-US" sz="2100" kern="1200" dirty="0"/>
        </a:p>
      </dsp:txBody>
      <dsp:txXfrm>
        <a:off x="2233459" y="3250765"/>
        <a:ext cx="8154724" cy="764885"/>
      </dsp:txXfrm>
    </dsp:sp>
    <dsp:sp modelId="{6FD68FD3-D7AB-E149-A9FA-8FD2A08B0668}">
      <dsp:nvSpPr>
        <dsp:cNvPr id="0" name=""/>
        <dsp:cNvSpPr/>
      </dsp:nvSpPr>
      <dsp:spPr>
        <a:xfrm>
          <a:off x="2077636" y="4015651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E5FC25-BAE5-CE46-97FE-07815601B2ED}">
      <dsp:nvSpPr>
        <dsp:cNvPr id="0" name=""/>
        <dsp:cNvSpPr/>
      </dsp:nvSpPr>
      <dsp:spPr>
        <a:xfrm>
          <a:off x="2233459" y="4053895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/>
            <a:t>vii) </a:t>
          </a:r>
          <a:r>
            <a:rPr lang="en-US" sz="2100" kern="1200"/>
            <a:t>Is present </a:t>
          </a:r>
          <a:r>
            <a:rPr lang="en-US" sz="2100" b="1" kern="1200"/>
            <a:t>at stress but not at rest</a:t>
          </a:r>
          <a:endParaRPr lang="en-US" sz="2100" kern="1200"/>
        </a:p>
      </dsp:txBody>
      <dsp:txXfrm>
        <a:off x="2233459" y="4053895"/>
        <a:ext cx="8154724" cy="764885"/>
      </dsp:txXfrm>
    </dsp:sp>
    <dsp:sp modelId="{61C300E8-42F4-A048-A5B1-3FBA2A790222}">
      <dsp:nvSpPr>
        <dsp:cNvPr id="0" name=""/>
        <dsp:cNvSpPr/>
      </dsp:nvSpPr>
      <dsp:spPr>
        <a:xfrm>
          <a:off x="2077636" y="4818781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004ECF-8589-9C49-A74F-419F20338E6C}">
      <dsp:nvSpPr>
        <dsp:cNvPr id="0" name=""/>
        <dsp:cNvSpPr/>
      </dsp:nvSpPr>
      <dsp:spPr>
        <a:xfrm>
          <a:off x="2233459" y="4857025"/>
          <a:ext cx="8154724" cy="7648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viii) </a:t>
          </a:r>
          <a:r>
            <a:rPr lang="en-US" sz="2100" kern="1200" dirty="0"/>
            <a:t>Conforms </a:t>
          </a:r>
          <a:r>
            <a:rPr lang="en-US" sz="2100" b="1" kern="1200" dirty="0"/>
            <a:t>to the distribution territory of one or more coronary arteries</a:t>
          </a:r>
          <a:endParaRPr lang="en-US" sz="2100" kern="1200" dirty="0"/>
        </a:p>
      </dsp:txBody>
      <dsp:txXfrm>
        <a:off x="2233459" y="4857025"/>
        <a:ext cx="8154724" cy="764885"/>
      </dsp:txXfrm>
    </dsp:sp>
    <dsp:sp modelId="{45D1EBFA-0B54-CF43-BE74-011535B16DF5}">
      <dsp:nvSpPr>
        <dsp:cNvPr id="0" name=""/>
        <dsp:cNvSpPr/>
      </dsp:nvSpPr>
      <dsp:spPr>
        <a:xfrm>
          <a:off x="2077636" y="5621911"/>
          <a:ext cx="831054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F9068-53B0-D544-B27B-3AE317331922}" type="datetimeFigureOut">
              <a:rPr lang="en-GR" smtClean="0"/>
              <a:t>30/3/26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572B6-8D9A-9A4F-87B7-727E6834F176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72568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165843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384C1789-2C57-C9BC-E427-7D07702204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A9D262-4FA6-CF42-994C-A557B90499A3}" type="slidenum">
              <a:rPr lang="en-GB" altLang="en-GR"/>
              <a:pPr/>
              <a:t>14</a:t>
            </a:fld>
            <a:endParaRPr lang="en-GB" altLang="en-GR"/>
          </a:p>
        </p:txBody>
      </p:sp>
      <p:sp>
        <p:nvSpPr>
          <p:cNvPr id="179202" name="Rectangle 2">
            <a:extLst>
              <a:ext uri="{FF2B5EF4-FFF2-40B4-BE49-F238E27FC236}">
                <a16:creationId xmlns:a16="http://schemas.microsoft.com/office/drawing/2014/main" id="{C9342D7A-D7C9-9EA2-9715-E4F4AC0FE1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>
            <a:extLst>
              <a:ext uri="{FF2B5EF4-FFF2-40B4-BE49-F238E27FC236}">
                <a16:creationId xmlns:a16="http://schemas.microsoft.com/office/drawing/2014/main" id="{FF1AC218-E741-02A1-FE99-453D08696A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altLang="en-GR"/>
          </a:p>
        </p:txBody>
      </p:sp>
    </p:spTree>
    <p:extLst>
      <p:ext uri="{BB962C8B-B14F-4D97-AF65-F5344CB8AC3E}">
        <p14:creationId xmlns:p14="http://schemas.microsoft.com/office/powerpoint/2010/main" val="3313229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19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1556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20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313037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22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602603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23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9318797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28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6203379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TimesNewRomanPSMT"/>
              </a:rPr>
              <a:t> </a:t>
            </a:r>
            <a:endParaRPr lang="en-GB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32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340064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33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2592696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34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8369867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38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043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2790969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6913"/>
            <a:ext cx="6186488" cy="3481387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362" y="4410504"/>
            <a:ext cx="5094177" cy="417766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92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6913"/>
            <a:ext cx="6186488" cy="3481387"/>
          </a:xfrm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362" y="4410504"/>
            <a:ext cx="5094177" cy="417766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718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572B6-8D9A-9A4F-87B7-727E6834F176}" type="slidenum">
              <a:rPr lang="en-GR" smtClean="0"/>
              <a:t>52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65125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65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642635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96913"/>
            <a:ext cx="6186488" cy="3481387"/>
          </a:xfrm>
          <a:ln/>
        </p:spPr>
      </p:sp>
      <p:sp>
        <p:nvSpPr>
          <p:cNvPr id="983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6363" y="4409012"/>
            <a:ext cx="5094177" cy="4177665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baseline="0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081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2ACE043A-6BCA-1FF5-0B3A-B6E972E42C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AC807A-C5A8-E649-AF3B-F52191368EEB}" type="slidenum">
              <a:rPr lang="en-GB" altLang="en-GR"/>
              <a:pPr/>
              <a:t>7</a:t>
            </a:fld>
            <a:endParaRPr lang="en-GB" altLang="en-GR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CFDB918B-79CC-2021-9F61-52FFD190DB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0D2EE661-A187-4BDA-7BE6-F790959100A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R" altLang="en-GR"/>
          </a:p>
        </p:txBody>
      </p:sp>
    </p:spTree>
    <p:extLst>
      <p:ext uri="{BB962C8B-B14F-4D97-AF65-F5344CB8AC3E}">
        <p14:creationId xmlns:p14="http://schemas.microsoft.com/office/powerpoint/2010/main" val="3480399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8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668940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9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5580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8B930618-C277-8B49-4487-D6781D8E65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470BAB-9FB4-FA4C-A7AF-A874EFC0ADED}" type="slidenum">
              <a:rPr lang="en-GB" altLang="en-GR"/>
              <a:pPr/>
              <a:t>10</a:t>
            </a:fld>
            <a:endParaRPr lang="en-GB" altLang="en-GR"/>
          </a:p>
        </p:txBody>
      </p:sp>
      <p:sp>
        <p:nvSpPr>
          <p:cNvPr id="172034" name="Rectangle 2">
            <a:extLst>
              <a:ext uri="{FF2B5EF4-FFF2-40B4-BE49-F238E27FC236}">
                <a16:creationId xmlns:a16="http://schemas.microsoft.com/office/drawing/2014/main" id="{A4EE7668-B67A-5593-9DF8-6F7F51D0EF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090F9238-BF95-3BF8-3608-AE5025C595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R" altLang="en-GR"/>
          </a:p>
        </p:txBody>
      </p:sp>
    </p:spTree>
    <p:extLst>
      <p:ext uri="{BB962C8B-B14F-4D97-AF65-F5344CB8AC3E}">
        <p14:creationId xmlns:p14="http://schemas.microsoft.com/office/powerpoint/2010/main" val="3301706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F6D858-669A-A140-AE9D-882053E1C49A}" type="slidenum">
              <a:rPr lang="en-GR" smtClean="0"/>
              <a:t>12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53841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60997C-9E85-E14D-97AD-6007DBDF2513}" type="slidenum">
              <a:rPr lang="en-GB"/>
              <a:pPr/>
              <a:t>13</a:t>
            </a:fld>
            <a:endParaRPr lang="en-GB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7803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72493-1ECB-DFD1-D8CA-7FD6A2E0F4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D66DF-C8B6-E84A-3BBD-C3CAD8F0F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BD04C-BD98-F4BC-2C53-6948C231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C1364-75FE-530B-04B0-40A864152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2A464-35EF-C995-014C-8CC6C98E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799715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D9926-EFAD-A5B9-387B-829E6A8E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EB219B-C367-D0BB-28BF-2FF69B0BD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97CD8-2BED-DAFC-08BF-81814FD05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6D084-3010-0A3D-686E-9FE17661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81346-F6B3-270E-28A0-E7F6485E8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0697683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36D767-1D71-B539-627C-E90625040F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ECD38C-BFBF-1E04-9F8C-4CF76888D4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957A20-4EFB-7EA3-0A4D-540085C4B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1C3B4-DA9D-C004-091D-C654F53B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D6C12-429D-42FD-941E-79CAAE95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07916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74676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5532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A102-0CA0-40B6-B8F1-526428ACD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133600" y="6553200"/>
            <a:ext cx="6807200" cy="228600"/>
          </a:xfrm>
        </p:spPr>
        <p:txBody>
          <a:bodyPr/>
          <a:lstStyle>
            <a:lvl1pPr marL="0" indent="0">
              <a:buNone/>
              <a:defRPr sz="1000" b="0"/>
            </a:lvl1pPr>
            <a:lvl2pPr marL="457200" indent="0">
              <a:buNone/>
              <a:defRPr sz="1000" b="0"/>
            </a:lvl2pPr>
            <a:lvl3pPr marL="914400" indent="0">
              <a:buNone/>
              <a:defRPr sz="1000" b="0"/>
            </a:lvl3pPr>
            <a:lvl4pPr marL="1371600" indent="0">
              <a:buNone/>
              <a:defRPr sz="1000" b="0"/>
            </a:lvl4pPr>
            <a:lvl5pPr marL="1828800" indent="0">
              <a:buNone/>
              <a:defRPr sz="10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9735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74676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5532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A102-0CA0-40B6-B8F1-526428ACD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133600" y="6553200"/>
            <a:ext cx="6807200" cy="228600"/>
          </a:xfrm>
        </p:spPr>
        <p:txBody>
          <a:bodyPr/>
          <a:lstStyle>
            <a:lvl1pPr marL="0" indent="0">
              <a:buNone/>
              <a:defRPr sz="1000" b="0"/>
            </a:lvl1pPr>
            <a:lvl2pPr marL="457200" indent="0">
              <a:buNone/>
              <a:defRPr sz="1000" b="0"/>
            </a:lvl2pPr>
            <a:lvl3pPr marL="914400" indent="0">
              <a:buNone/>
              <a:defRPr sz="1000" b="0"/>
            </a:lvl3pPr>
            <a:lvl4pPr marL="1371600" indent="0">
              <a:buNone/>
              <a:defRPr sz="1000" b="0"/>
            </a:lvl4pPr>
            <a:lvl5pPr marL="1828800" indent="0">
              <a:buNone/>
              <a:defRPr sz="10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53397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16000" y="74676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245600" y="6553200"/>
            <a:ext cx="2844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03A102-0CA0-40B6-B8F1-526428ACD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2133600" y="6553200"/>
            <a:ext cx="6807200" cy="228600"/>
          </a:xfrm>
        </p:spPr>
        <p:txBody>
          <a:bodyPr/>
          <a:lstStyle>
            <a:lvl1pPr marL="0" indent="0">
              <a:buNone/>
              <a:defRPr sz="1000" b="0"/>
            </a:lvl1pPr>
            <a:lvl2pPr marL="457200" indent="0">
              <a:buNone/>
              <a:defRPr sz="1000" b="0"/>
            </a:lvl2pPr>
            <a:lvl3pPr marL="914400" indent="0">
              <a:buNone/>
              <a:defRPr sz="1000" b="0"/>
            </a:lvl3pPr>
            <a:lvl4pPr marL="1371600" indent="0">
              <a:buNone/>
              <a:defRPr sz="1000" b="0"/>
            </a:lvl4pPr>
            <a:lvl5pPr marL="1828800" indent="0">
              <a:buNone/>
              <a:defRPr sz="1000" b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77218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64047-0B60-C156-7F64-801340559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852EB-71EB-E64D-056E-D6EE3426F1FC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8AD8CD-5118-DBCA-FDE7-39594FB0DC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5EC6E-15DF-C921-7B35-033CBCCFA3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5157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4C89B-753E-53BF-BA61-138D0321A1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858ADF8-CCEF-9246-A84F-50B582ED5D16}" type="slidenum">
              <a:rPr lang="en-GB" altLang="en-GR"/>
              <a:pPr/>
              <a:t>‹#›</a:t>
            </a:fld>
            <a:endParaRPr lang="en-GB" altLang="en-GR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4ACB4BF-9BA8-156B-9BA9-55B9262448D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165600" y="6248400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n-GB" altLang="en-GR"/>
          </a:p>
        </p:txBody>
      </p:sp>
    </p:spTree>
    <p:extLst>
      <p:ext uri="{BB962C8B-B14F-4D97-AF65-F5344CB8AC3E}">
        <p14:creationId xmlns:p14="http://schemas.microsoft.com/office/powerpoint/2010/main" val="239112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91C70-0743-D842-E6EB-EA1CB248D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AD0D3-C1DA-4852-0975-CC0B3193E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FEB92A-4CEC-F75B-0B63-A8A90B3FF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89721-5095-AD11-3B6B-6ABEF03B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FF42CC-2DE9-C0AB-2A9F-506C3D518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057845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F1C26-A535-6A9A-AD5E-0FF33553F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B541D-CCDE-B992-DBF8-E0531CB2E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CAEFC-291C-C1CB-C8B6-F5CB54575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A1C53-5876-CC57-C126-85FC1AC2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CD2E3-EAF3-2A1C-DF97-74AB994895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46582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A7154-3BC1-BAEA-0836-42E0185ED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1AEBF-87FF-B22D-22E6-C33AD12C44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1B034-0B39-D780-1C34-05A96097B4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B76348-BDD1-B64F-BBC9-84230B699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8BFB5-7EC5-045C-03B6-1EB0048B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224C9-C619-8E7A-6C76-7F5D09CB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15923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AEFC-B5C8-47D1-1DAC-B0ECAFA89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B9322C-86A7-BB3E-D2D6-2296172BA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4FED1-F827-3607-AE59-E6064F256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559BEA-CF66-DE2B-E89A-CF4C925FE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F8CAC4-1523-22E3-76FA-46CF5DA64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A4788E7-FF52-5744-138E-BD3D071BB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E6DF24-7B6C-7068-80F4-AEDB161A4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B336361-7081-F9C7-1294-32EC81AD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22943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04E8E-5A45-DC7F-EE9A-E777820F9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33860-23A8-64AD-FA74-8218174BE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C06FF-1514-5A85-70EE-007BE6C63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B31934-365E-D8B6-6BF0-271A3A934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99469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2A437-95DE-0920-16D9-A5B29FCDF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A609B-1860-CE7E-43F7-709DA90AC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05AD09-4753-6B6E-CD31-6846B2AC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4024659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38549-385A-D273-68C1-06E88056A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F80765-135C-B291-158E-4ECFD66C9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9EEA1-4DF2-E377-2C4A-7AD9C053D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2994C-A57E-ABC1-FEDE-394BE85C3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9B985-AE65-F18A-4889-9CAA79DF3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1AF12-BA98-4E2D-43AE-099D29F8E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19439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832F0-9341-DF74-C74C-7420D24B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B69C4D-1D4B-3D52-7D41-847E72E8A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499713-5F7E-A52B-FE7C-C52CF389A4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EB164F-302B-4525-504D-701B3F7C5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AC3307-F14E-8981-55A7-AAA76908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11C674-28D2-3316-372C-3CEB1AD7B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71323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E3D25-7AF0-B463-21BC-59E758BD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486EA-B277-5396-3ECB-01FF6A2997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7C648-EB68-D627-3A43-47085A516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522567-EFC8-B347-9C7F-532B8471369E}" type="datetimeFigureOut">
              <a:rPr lang="en-GR" smtClean="0"/>
              <a:t>30/3/26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F3490-6294-9B4B-EDD5-78C34AE75C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8B0DFD-CA8F-5FFB-8756-C46478A63F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CCAC04-8A2C-FB45-A483-8E4880F5AD09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93137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72" r:id="rId14"/>
    <p:sldLayoutId id="214748367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6" Type="http://schemas.openxmlformats.org/officeDocument/2006/relationships/image" Target="../media/image55.emf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1.emf"/><Relationship Id="rId5" Type="http://schemas.openxmlformats.org/officeDocument/2006/relationships/package" Target="../embeddings/Microsoft_Word_Document1.docx"/><Relationship Id="rId4" Type="http://schemas.openxmlformats.org/officeDocument/2006/relationships/image" Target="../media/image60.em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notesSlide" Target="../notesSlides/notesSlide2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microsoft.com/office/2007/relationships/media" Target="../media/media8.mov"/><Relationship Id="rId7" Type="http://schemas.openxmlformats.org/officeDocument/2006/relationships/image" Target="../media/image84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8.mov"/><Relationship Id="rId9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44B69-0289-FB13-F2C6-1422FC95E5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49836"/>
            <a:ext cx="9144000" cy="1798637"/>
          </a:xfrm>
        </p:spPr>
        <p:txBody>
          <a:bodyPr>
            <a:normAutofit/>
          </a:bodyPr>
          <a:lstStyle/>
          <a:p>
            <a:r>
              <a:rPr lang="en-GR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CMR </a:t>
            </a:r>
            <a:r>
              <a:rPr lang="en-GB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 Ischaemic Heart Disease</a:t>
            </a:r>
            <a:br>
              <a:rPr lang="en-GB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GR" sz="4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D8C3D-99F1-F48D-D3FF-9FFFC3BE37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700" y="4389438"/>
            <a:ext cx="10147300" cy="1655762"/>
          </a:xfrm>
        </p:spPr>
        <p:txBody>
          <a:bodyPr>
            <a:normAutofit/>
          </a:bodyPr>
          <a:lstStyle/>
          <a:p>
            <a:r>
              <a:rPr lang="en-GR" dirty="0"/>
              <a:t>Konstantinos Bratis</a:t>
            </a:r>
          </a:p>
          <a:p>
            <a:r>
              <a:rPr lang="en-GR" dirty="0"/>
              <a:t>CMR Unit, Bioiatriki Healthcare Group</a:t>
            </a:r>
          </a:p>
          <a:p>
            <a:r>
              <a:rPr lang="en-GR" dirty="0"/>
              <a:t>Cardio Rheumatology Outpatient Clinic, UGH Attikon</a:t>
            </a:r>
          </a:p>
        </p:txBody>
      </p:sp>
    </p:spTree>
    <p:extLst>
      <p:ext uri="{BB962C8B-B14F-4D97-AF65-F5344CB8AC3E}">
        <p14:creationId xmlns:p14="http://schemas.microsoft.com/office/powerpoint/2010/main" val="1751402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B8E8B693-8B91-A549-85E1-40AD469946A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GR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Analysis of MR Perfusion Studies</a:t>
            </a:r>
            <a:br>
              <a:rPr lang="en-GB" altLang="en-GR" sz="4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altLang="en-GR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cover 16 out of 17 myocardial segments </a:t>
            </a:r>
            <a:r>
              <a:rPr lang="en-US" altLang="en-GR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</p:txBody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55FECD36-4D64-A91A-8B58-4053EDA44D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8200" y="2397125"/>
            <a:ext cx="10515600" cy="2606675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en-GB" altLang="en-GR" dirty="0">
                <a:latin typeface="Arial Narrow" panose="020B0604020202020204" pitchFamily="34" charset="0"/>
                <a:cs typeface="Arial Narrow" panose="020B0604020202020204" pitchFamily="34" charset="0"/>
              </a:rPr>
              <a:t>Visual Analysis</a:t>
            </a:r>
          </a:p>
          <a:p>
            <a:pPr lvl="1"/>
            <a:r>
              <a:rPr lang="en-US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For routine clinical use, we do a q</a:t>
            </a:r>
            <a:r>
              <a:rPr lang="en-GB" altLang="en-GR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ualitative</a:t>
            </a:r>
            <a:r>
              <a:rPr lang="en-GB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analysis by visual comparison of the contrast enhancement in different myocardial regions (see next slide)</a:t>
            </a:r>
            <a:r>
              <a:rPr lang="en-US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</a:p>
          <a:p>
            <a:pPr lvl="1"/>
            <a:endParaRPr lang="en-US" altLang="en-GR" dirty="0">
              <a:effectLst/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just"/>
            <a:r>
              <a:rPr lang="en-GB" altLang="en-GR" dirty="0">
                <a:latin typeface="Arial Narrow" panose="020B0604020202020204" pitchFamily="34" charset="0"/>
                <a:cs typeface="Arial Narrow" panose="020B0604020202020204" pitchFamily="34" charset="0"/>
              </a:rPr>
              <a:t>Quantitative</a:t>
            </a:r>
          </a:p>
          <a:p>
            <a:pPr lvl="1" algn="just"/>
            <a:r>
              <a:rPr lang="de-DE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Absolute Tissue Perfusion (Unit: ml/</a:t>
            </a:r>
            <a:r>
              <a:rPr lang="de-DE" altLang="en-GR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g</a:t>
            </a:r>
            <a:r>
              <a:rPr lang="de-DE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/min) (</a:t>
            </a:r>
            <a:r>
              <a:rPr lang="de-DE" altLang="en-GR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requires</a:t>
            </a:r>
            <a:r>
              <a:rPr lang="de-DE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mathematical</a:t>
            </a:r>
            <a:r>
              <a:rPr lang="de-DE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dirty="0" err="1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modeling</a:t>
            </a:r>
            <a:r>
              <a:rPr lang="de-DE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pPr lvl="1" algn="just"/>
            <a:r>
              <a:rPr lang="en-GB" altLang="en-GR" dirty="0">
                <a:effectLst/>
                <a:latin typeface="Arial Narrow" panose="020B0604020202020204" pitchFamily="34" charset="0"/>
                <a:cs typeface="Arial Narrow" panose="020B0604020202020204" pitchFamily="34" charset="0"/>
              </a:rPr>
              <a:t>Semi quantification (stress induced change of upslope)</a:t>
            </a:r>
          </a:p>
          <a:p>
            <a:pPr lvl="1"/>
            <a:endParaRPr lang="en-US" altLang="en-GR" dirty="0"/>
          </a:p>
        </p:txBody>
      </p:sp>
    </p:spTree>
    <p:extLst>
      <p:ext uri="{BB962C8B-B14F-4D97-AF65-F5344CB8AC3E}">
        <p14:creationId xmlns:p14="http://schemas.microsoft.com/office/powerpoint/2010/main" val="29629649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04244" y="3332366"/>
            <a:ext cx="6454638" cy="1083085"/>
          </a:xfrm>
        </p:spPr>
        <p:txBody>
          <a:bodyPr>
            <a:normAutofit fontScale="90000"/>
          </a:bodyPr>
          <a:lstStyle/>
          <a:p>
            <a:pPr defTabSz="896112"/>
            <a:r>
              <a:rPr lang="en-US" sz="3600" b="1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Visual assessment</a:t>
            </a:r>
            <a:br>
              <a:rPr lang="en-US" sz="3600" b="1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US" sz="3600" b="1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36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Clinically established method</a:t>
            </a:r>
            <a:br>
              <a:rPr lang="en-US" sz="3600" kern="1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US" sz="36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9589" y="3226720"/>
            <a:ext cx="7709283" cy="1721490"/>
          </a:xfrm>
        </p:spPr>
        <p:txBody>
          <a:bodyPr>
            <a:normAutofit/>
          </a:bodyPr>
          <a:lstStyle/>
          <a:p>
            <a:pPr defTabSz="896112">
              <a:spcBef>
                <a:spcPts val="980"/>
              </a:spcBef>
              <a:tabLst>
                <a:tab pos="4040283" algn="l"/>
              </a:tabLst>
            </a:pPr>
            <a:r>
              <a:rPr lang="en-US" sz="2352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8837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E068B4ED-F3AA-ECAC-BEF8-F205DE3002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2838029"/>
              </p:ext>
            </p:extLst>
          </p:nvPr>
        </p:nvGraphicFramePr>
        <p:xfrm>
          <a:off x="929391" y="450575"/>
          <a:ext cx="10388184" cy="5665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15374" y="6407425"/>
            <a:ext cx="65168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aseline="30000" dirty="0">
                <a:latin typeface="Arial Narrow" panose="020B0604020202020204" pitchFamily="34" charset="0"/>
                <a:cs typeface="Arial Narrow" panose="020B0604020202020204" pitchFamily="34" charset="0"/>
              </a:rPr>
              <a:t>Schulz-Menger et al. Journal of Cardiovascular Magnetic Resonance 2013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8514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987426" y="1427977"/>
            <a:ext cx="13542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Stress</a:t>
            </a: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Perfusion</a:t>
            </a:r>
          </a:p>
        </p:txBody>
      </p:sp>
      <p:sp>
        <p:nvSpPr>
          <p:cNvPr id="169987" name="Text Box 3"/>
          <p:cNvSpPr txBox="1">
            <a:spLocks noChangeArrowheads="1"/>
          </p:cNvSpPr>
          <p:nvPr/>
        </p:nvSpPr>
        <p:spPr bwMode="auto">
          <a:xfrm>
            <a:off x="675861" y="3454400"/>
            <a:ext cx="18577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Perfusion</a:t>
            </a:r>
          </a:p>
        </p:txBody>
      </p:sp>
      <p:pic>
        <p:nvPicPr>
          <p:cNvPr id="169988" name="Picture 4" descr="SchmolkeHorst_20050225_10"/>
          <p:cNvPicPr>
            <a:picLocks noChangeAspect="1" noChangeArrowheads="1"/>
          </p:cNvPicPr>
          <p:nvPr/>
        </p:nvPicPr>
        <p:blipFill>
          <a:blip r:embed="rId3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5016" r="19916" b="19916"/>
          <a:stretch>
            <a:fillRect/>
          </a:stretch>
        </p:blipFill>
        <p:spPr bwMode="auto">
          <a:xfrm>
            <a:off x="4721226" y="2805114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89" name="Picture 5" descr="SchmolkeHorst_20050225_15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5016" r="19916" b="19916"/>
          <a:stretch>
            <a:fillRect/>
          </a:stretch>
        </p:blipFill>
        <p:spPr bwMode="auto">
          <a:xfrm>
            <a:off x="6553201" y="2805114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6" descr="SchmolkeHorst_20050225_18"/>
          <p:cNvPicPr>
            <a:picLocks noChangeAspect="1" noChangeArrowheads="1"/>
          </p:cNvPicPr>
          <p:nvPr/>
        </p:nvPicPr>
        <p:blipFill>
          <a:blip r:embed="rId5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14911" r="20021" b="20021"/>
          <a:stretch>
            <a:fillRect/>
          </a:stretch>
        </p:blipFill>
        <p:spPr bwMode="auto">
          <a:xfrm>
            <a:off x="6554789" y="820739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1" name="Picture 7" descr="SchmolkeHorst_20050225_12"/>
          <p:cNvPicPr>
            <a:picLocks noChangeAspect="1" noChangeArrowheads="1"/>
          </p:cNvPicPr>
          <p:nvPr/>
        </p:nvPicPr>
        <p:blipFill>
          <a:blip r:embed="rId6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5016" r="19916" b="19916"/>
          <a:stretch>
            <a:fillRect/>
          </a:stretch>
        </p:blipFill>
        <p:spPr bwMode="auto">
          <a:xfrm>
            <a:off x="4729164" y="827089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2" name="Picture 8" descr="SchmolkeHorst_20050225_26"/>
          <p:cNvPicPr>
            <a:picLocks noChangeAspect="1" noChangeArrowheads="1"/>
          </p:cNvPicPr>
          <p:nvPr/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14911" r="20021" b="20021"/>
          <a:stretch>
            <a:fillRect/>
          </a:stretch>
        </p:blipFill>
        <p:spPr bwMode="auto">
          <a:xfrm>
            <a:off x="8389939" y="823914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3" name="Picture 9" descr="SchmolkeHorst_20050225_27"/>
          <p:cNvPicPr>
            <a:picLocks noChangeAspect="1" noChangeArrowheads="1"/>
          </p:cNvPicPr>
          <p:nvPr/>
        </p:nvPicPr>
        <p:blipFill>
          <a:blip r:embed="rId8">
            <a:lum bright="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1" t="14911" r="20021" b="20021"/>
          <a:stretch>
            <a:fillRect/>
          </a:stretch>
        </p:blipFill>
        <p:spPr bwMode="auto">
          <a:xfrm>
            <a:off x="8382001" y="2805114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4" name="Picture 10" descr="SchmolkeHorst_20050225_4"/>
          <p:cNvPicPr>
            <a:picLocks noChangeAspect="1" noChangeArrowheads="1"/>
          </p:cNvPicPr>
          <p:nvPr/>
        </p:nvPicPr>
        <p:blipFill>
          <a:blip r:embed="rId9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5016" r="19916" b="19916"/>
          <a:stretch>
            <a:fillRect/>
          </a:stretch>
        </p:blipFill>
        <p:spPr bwMode="auto">
          <a:xfrm>
            <a:off x="2892426" y="827089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5" name="Picture 11" descr="SchmolkeHorst_20050225_5"/>
          <p:cNvPicPr>
            <a:picLocks noChangeAspect="1" noChangeArrowheads="1"/>
          </p:cNvPicPr>
          <p:nvPr/>
        </p:nvPicPr>
        <p:blipFill>
          <a:blip r:embed="rId10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6" t="15016" r="19916" b="19916"/>
          <a:stretch>
            <a:fillRect/>
          </a:stretch>
        </p:blipFill>
        <p:spPr bwMode="auto">
          <a:xfrm>
            <a:off x="2892426" y="2805114"/>
            <a:ext cx="175577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6" name="Picture 12" descr="SchmolkeHorst_20050225_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26" y="4786314"/>
            <a:ext cx="1755775" cy="175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9997" name="Text Box 13"/>
          <p:cNvSpPr txBox="1">
            <a:spLocks noChangeArrowheads="1"/>
          </p:cNvSpPr>
          <p:nvPr/>
        </p:nvSpPr>
        <p:spPr bwMode="auto">
          <a:xfrm>
            <a:off x="3414714" y="198439"/>
            <a:ext cx="81624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de-DE" sz="1200" b="1">
                <a:latin typeface="Arial" panose="020B0604020202020204" pitchFamily="34" charset="0"/>
                <a:cs typeface="Arial" panose="020B0604020202020204" pitchFamily="34" charset="0"/>
              </a:rPr>
              <a:t>Baseline</a:t>
            </a:r>
          </a:p>
        </p:txBody>
      </p:sp>
      <p:sp>
        <p:nvSpPr>
          <p:cNvPr id="169998" name="Text Box 14"/>
          <p:cNvSpPr txBox="1">
            <a:spLocks noChangeArrowheads="1"/>
          </p:cNvSpPr>
          <p:nvPr/>
        </p:nvSpPr>
        <p:spPr bwMode="auto">
          <a:xfrm>
            <a:off x="6619944" y="220296"/>
            <a:ext cx="155461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LV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9999" name="Text Box 15"/>
          <p:cNvSpPr txBox="1">
            <a:spLocks noChangeArrowheads="1"/>
          </p:cNvSpPr>
          <p:nvPr/>
        </p:nvSpPr>
        <p:spPr bwMode="auto">
          <a:xfrm>
            <a:off x="4855757" y="212779"/>
            <a:ext cx="162918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RV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0" name="Text Box 16"/>
          <p:cNvSpPr txBox="1">
            <a:spLocks noChangeArrowheads="1"/>
          </p:cNvSpPr>
          <p:nvPr/>
        </p:nvSpPr>
        <p:spPr bwMode="auto">
          <a:xfrm>
            <a:off x="8265833" y="205603"/>
            <a:ext cx="221353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Myocardial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b="1" dirty="0" err="1">
                <a:latin typeface="Arial" panose="020B0604020202020204" pitchFamily="34" charset="0"/>
                <a:cs typeface="Arial" panose="020B0604020202020204" pitchFamily="34" charset="0"/>
              </a:rPr>
              <a:t>uptake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1" name="Line 17"/>
          <p:cNvSpPr>
            <a:spLocks noChangeShapeType="1"/>
          </p:cNvSpPr>
          <p:nvPr/>
        </p:nvSpPr>
        <p:spPr bwMode="auto">
          <a:xfrm>
            <a:off x="9372600" y="1284288"/>
            <a:ext cx="0" cy="2286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stealth" w="med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2" name="Line 18"/>
          <p:cNvSpPr>
            <a:spLocks noChangeShapeType="1"/>
          </p:cNvSpPr>
          <p:nvPr/>
        </p:nvSpPr>
        <p:spPr bwMode="auto">
          <a:xfrm>
            <a:off x="9067800" y="1284288"/>
            <a:ext cx="88900" cy="2413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stealth" w="med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3" name="Freeform 19"/>
          <p:cNvSpPr>
            <a:spLocks/>
          </p:cNvSpPr>
          <p:nvPr/>
        </p:nvSpPr>
        <p:spPr bwMode="auto">
          <a:xfrm>
            <a:off x="8769350" y="1506538"/>
            <a:ext cx="266700" cy="114300"/>
          </a:xfrm>
          <a:custGeom>
            <a:avLst/>
            <a:gdLst>
              <a:gd name="T0" fmla="*/ 0 w 168"/>
              <a:gd name="T1" fmla="*/ 0 h 72"/>
              <a:gd name="T2" fmla="*/ 168 w 168"/>
              <a:gd name="T3" fmla="*/ 72 h 7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68" h="72">
                <a:moveTo>
                  <a:pt x="0" y="0"/>
                </a:moveTo>
                <a:lnTo>
                  <a:pt x="168" y="72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stealth" w="med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4" name="Freeform 20"/>
          <p:cNvSpPr>
            <a:spLocks/>
          </p:cNvSpPr>
          <p:nvPr/>
        </p:nvSpPr>
        <p:spPr bwMode="auto">
          <a:xfrm>
            <a:off x="8737600" y="1817689"/>
            <a:ext cx="279400" cy="1587"/>
          </a:xfrm>
          <a:custGeom>
            <a:avLst/>
            <a:gdLst>
              <a:gd name="T0" fmla="*/ 0 w 176"/>
              <a:gd name="T1" fmla="*/ 0 h 1"/>
              <a:gd name="T2" fmla="*/ 176 w 176"/>
              <a:gd name="T3" fmla="*/ 1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" h="1">
                <a:moveTo>
                  <a:pt x="0" y="0"/>
                </a:moveTo>
                <a:lnTo>
                  <a:pt x="176" y="1"/>
                </a:lnTo>
              </a:path>
            </a:pathLst>
          </a:custGeom>
          <a:noFill/>
          <a:ln w="22225">
            <a:solidFill>
              <a:schemeClr val="bg1"/>
            </a:solidFill>
            <a:round/>
            <a:headEnd type="none" w="med" len="med"/>
            <a:tailEnd type="stealth" w="med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5" name="Text Box 21"/>
          <p:cNvSpPr txBox="1">
            <a:spLocks noChangeArrowheads="1"/>
          </p:cNvSpPr>
          <p:nvPr/>
        </p:nvSpPr>
        <p:spPr bwMode="auto">
          <a:xfrm>
            <a:off x="387386" y="5342323"/>
            <a:ext cx="242883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de-DE" sz="1200" b="1" dirty="0">
                <a:latin typeface="Arial" panose="020B0604020202020204" pitchFamily="34" charset="0"/>
                <a:cs typeface="Arial" panose="020B0604020202020204" pitchFamily="34" charset="0"/>
              </a:rPr>
              <a:t>Viability and</a:t>
            </a:r>
            <a:r>
              <a:rPr lang="el-GR" sz="1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lang="de-DE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6" name="Rectangle 22"/>
          <p:cNvSpPr>
            <a:spLocks noChangeArrowheads="1"/>
          </p:cNvSpPr>
          <p:nvPr/>
        </p:nvSpPr>
        <p:spPr bwMode="auto">
          <a:xfrm>
            <a:off x="2743200" y="700088"/>
            <a:ext cx="7543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7" name="Rectangle 23"/>
          <p:cNvSpPr>
            <a:spLocks noChangeArrowheads="1"/>
          </p:cNvSpPr>
          <p:nvPr/>
        </p:nvSpPr>
        <p:spPr bwMode="auto">
          <a:xfrm>
            <a:off x="2743200" y="2681288"/>
            <a:ext cx="7543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0008" name="Rectangle 24"/>
          <p:cNvSpPr>
            <a:spLocks noChangeArrowheads="1"/>
          </p:cNvSpPr>
          <p:nvPr/>
        </p:nvSpPr>
        <p:spPr bwMode="auto">
          <a:xfrm>
            <a:off x="2743200" y="4662488"/>
            <a:ext cx="75438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0009" name="Picture 25" descr="schmolke run 10"/>
          <p:cNvPicPr>
            <a:picLocks noChangeAspect="1" noChangeArrowheads="1"/>
          </p:cNvPicPr>
          <p:nvPr/>
        </p:nvPicPr>
        <p:blipFill>
          <a:blip r:embed="rId12">
            <a:lum bright="-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t="8858" r="14825" b="9105"/>
          <a:stretch>
            <a:fillRect/>
          </a:stretch>
        </p:blipFill>
        <p:spPr bwMode="auto">
          <a:xfrm>
            <a:off x="6553201" y="4791076"/>
            <a:ext cx="1755775" cy="1755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66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643D51D7-1673-6C10-990E-55D08C416AF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GR" dirty="0">
                <a:latin typeface="Arial Narrow" panose="020B0604020202020204" pitchFamily="34" charset="0"/>
                <a:cs typeface="Arial Narrow" panose="020B0604020202020204" pitchFamily="34" charset="0"/>
              </a:rPr>
              <a:t>Report</a:t>
            </a:r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9C8889F9-7F98-76CE-4A2D-59CACAEAAF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Data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reported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for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16 (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segment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1 – 16). The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apical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segment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(17)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not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visualized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with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3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short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axis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views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Perfusion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defects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are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reported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with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their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transmurality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(transmural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defect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vs.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subendocardial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defect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).</a:t>
            </a:r>
          </a:p>
          <a:p>
            <a:pPr>
              <a:lnSpc>
                <a:spcPct val="80000"/>
              </a:lnSpc>
            </a:pP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Perfusion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images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are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compared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to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u="sng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cine</a:t>
            </a:r>
            <a:r>
              <a:rPr lang="de-DE" altLang="en-GR" sz="2400" dirty="0">
                <a:latin typeface="Arial Narrow" panose="020B0604020202020204" pitchFamily="34" charset="0"/>
                <a:cs typeface="Arial Narrow" panose="020B0604020202020204" pitchFamily="34" charset="0"/>
              </a:rPr>
              <a:t> and </a:t>
            </a:r>
            <a:r>
              <a:rPr lang="de-DE" altLang="en-GR" sz="2400" u="sng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late</a:t>
            </a:r>
            <a:r>
              <a:rPr lang="de-DE" altLang="en-GR" sz="24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u="sng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enhancement</a:t>
            </a:r>
            <a:r>
              <a:rPr lang="de-DE" altLang="en-GR" sz="24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 </a:t>
            </a:r>
            <a:r>
              <a:rPr lang="de-DE" altLang="en-GR" sz="2400" u="sng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images</a:t>
            </a:r>
            <a:endParaRPr lang="de-DE" altLang="en-GR" sz="2400" u="sng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178180" name="Picture 4">
            <a:extLst>
              <a:ext uri="{FF2B5EF4-FFF2-40B4-BE49-F238E27FC236}">
                <a16:creationId xmlns:a16="http://schemas.microsoft.com/office/drawing/2014/main" id="{C4FFCB1B-A11F-EC52-1DCD-6B6B9BBC0B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5389" y="3968750"/>
            <a:ext cx="4389437" cy="2671763"/>
          </a:xfr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84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565785"/>
            <a:ext cx="2590800" cy="8304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1- vessel disease</a:t>
            </a:r>
          </a:p>
        </p:txBody>
      </p:sp>
      <p:pic>
        <p:nvPicPr>
          <p:cNvPr id="4" name="1VD">
            <a:hlinkHover r:id="" action="ppaction://ole?verb=0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2185" y="131732"/>
            <a:ext cx="6790315" cy="679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57B625C-0735-CFF9-F0BB-2FBE9DCEB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2415"/>
            <a:ext cx="2565146" cy="83043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3- vessel disease</a:t>
            </a:r>
          </a:p>
        </p:txBody>
      </p:sp>
      <p:pic>
        <p:nvPicPr>
          <p:cNvPr id="4" name="stress-stress_dynamic_tfl_sr_epat-AllSlicesMultiview">
            <a:hlinkClick r:id="" action="ppaction://media"/>
            <a:extLst>
              <a:ext uri="{FF2B5EF4-FFF2-40B4-BE49-F238E27FC236}">
                <a16:creationId xmlns:a16="http://schemas.microsoft.com/office/drawing/2014/main" id="{C276358F-D30E-E735-72EF-DA7709053A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66AAA0-C8A7-AAD8-D862-1D845944C8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72" y="1507836"/>
            <a:ext cx="2196973" cy="21969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BE12B2-AF4C-5049-7750-E398752BC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73" y="3724564"/>
            <a:ext cx="2196972" cy="219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98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53103"/>
            <a:ext cx="3012440" cy="809176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Microvascular dysfunction</a:t>
            </a:r>
          </a:p>
        </p:txBody>
      </p:sp>
      <p:pic>
        <p:nvPicPr>
          <p:cNvPr id="3" name="MV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440" y="11575"/>
            <a:ext cx="6858762" cy="685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94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82" y="703903"/>
            <a:ext cx="2693096" cy="81832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Microvascular dysfunction + CAD</a:t>
            </a:r>
          </a:p>
        </p:txBody>
      </p:sp>
      <p:pic>
        <p:nvPicPr>
          <p:cNvPr id="3" name="movi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36748" y="24275"/>
            <a:ext cx="6804152" cy="680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6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5118" y="471485"/>
            <a:ext cx="4525617" cy="940582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Peri-infarct ischaemia</a:t>
            </a:r>
          </a:p>
        </p:txBody>
      </p:sp>
      <p:pic>
        <p:nvPicPr>
          <p:cNvPr id="6" name="Anonymized_peri_infarct-STRESS-AllSlicesMultiview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5402" y="1412067"/>
            <a:ext cx="4428166" cy="4428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53285" y="6020287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45956" y="6020287"/>
            <a:ext cx="8226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Scar</a:t>
            </a:r>
          </a:p>
        </p:txBody>
      </p:sp>
      <p:pic>
        <p:nvPicPr>
          <p:cNvPr id="10" name="Picture 9" descr="Anonymized_peri_infarct-2D_IRTFE_HLA_SENSE-2501-8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2" y="1398412"/>
            <a:ext cx="2202388" cy="2202388"/>
          </a:xfrm>
          <a:prstGeom prst="rect">
            <a:avLst/>
          </a:prstGeom>
        </p:spPr>
      </p:pic>
      <p:pic>
        <p:nvPicPr>
          <p:cNvPr id="11" name="Picture 10" descr="Anonymized_peri_infarct-2D_IRTFE_HLA_SENSE-2501-6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511" y="1398412"/>
            <a:ext cx="2202389" cy="2202389"/>
          </a:xfrm>
          <a:prstGeom prst="rect">
            <a:avLst/>
          </a:prstGeom>
        </p:spPr>
      </p:pic>
      <p:pic>
        <p:nvPicPr>
          <p:cNvPr id="12" name="Picture 11" descr="Anonymized_peri_infarct-2D_IRTFE_HLA_SENSE-2501-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23" y="3600800"/>
            <a:ext cx="2225779" cy="222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802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C21423-E518-0F16-C6BA-5BDDCC0A9E8E}"/>
              </a:ext>
            </a:extLst>
          </p:cNvPr>
          <p:cNvSpPr txBox="1"/>
          <p:nvPr/>
        </p:nvSpPr>
        <p:spPr>
          <a:xfrm>
            <a:off x="1251852" y="683465"/>
            <a:ext cx="9688296" cy="1186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cs typeface="Times New Roman"/>
              </a:rPr>
              <a:t>The role of CMR in IHD</a:t>
            </a:r>
            <a:endParaRPr lang="en-US" sz="4000" b="1" kern="1200" dirty="0">
              <a:solidFill>
                <a:schemeClr val="tx1"/>
              </a:solidFill>
              <a:latin typeface="Arial Narrow" panose="020B0604020202020204" pitchFamily="34" charset="0"/>
              <a:ea typeface="+mj-ea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6BCE6-14B7-75B9-456A-58BB4C52F27A}"/>
              </a:ext>
            </a:extLst>
          </p:cNvPr>
          <p:cNvSpPr txBox="1"/>
          <p:nvPr/>
        </p:nvSpPr>
        <p:spPr>
          <a:xfrm>
            <a:off x="533400" y="2762608"/>
            <a:ext cx="11125199" cy="2552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Extent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of systolic impairment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cs typeface="Times New Roman"/>
              </a:rPr>
              <a:t>Differential diagnosis </a:t>
            </a:r>
            <a:r>
              <a:rPr lang="en-US" sz="2000" b="1" dirty="0">
                <a:cs typeface="Times New Roman"/>
              </a:rPr>
              <a:t>of jeopardized myocardium </a:t>
            </a:r>
            <a:r>
              <a:rPr lang="en-US" sz="2000" dirty="0">
                <a:cs typeface="Times New Roman"/>
              </a:rPr>
              <a:t>(ischaemia, stunning, hibernation, infarction)</a:t>
            </a: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Presence and extent of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inducible ischaemia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Presence of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myocardial necrosis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Coronary artery imaging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9102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6872" y="5386382"/>
            <a:ext cx="1095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98037" y="5386382"/>
            <a:ext cx="826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Rest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82518" y="5386382"/>
            <a:ext cx="7339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LGE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KARAVAS_ALEKSANDROS-STRESS_PERFUSION-11-1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826" y="1850518"/>
            <a:ext cx="3251200" cy="3251200"/>
          </a:xfrm>
          <a:prstGeom prst="rect">
            <a:avLst/>
          </a:prstGeom>
        </p:spPr>
      </p:pic>
      <p:pic>
        <p:nvPicPr>
          <p:cNvPr id="11" name="Picture 10" descr="KARAVAS_ALEKSANDROS-REST_PERFUSION-12-12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352" y="1830382"/>
            <a:ext cx="3251200" cy="3251200"/>
          </a:xfrm>
          <a:prstGeom prst="rect">
            <a:avLst/>
          </a:prstGeom>
        </p:spPr>
      </p:pic>
      <p:pic>
        <p:nvPicPr>
          <p:cNvPr id="7" name="Picture 6" descr="KARAVAS_ALEKSANDROS-2D_MDE_SA-14-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78" y="1830382"/>
            <a:ext cx="3251200" cy="3251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A34FBFE-63F0-472A-2457-BA1E3BA6C35C}"/>
              </a:ext>
            </a:extLst>
          </p:cNvPr>
          <p:cNvSpPr txBox="1"/>
          <p:nvPr/>
        </p:nvSpPr>
        <p:spPr>
          <a:xfrm>
            <a:off x="4973738" y="879251"/>
            <a:ext cx="2244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Fixed defect</a:t>
            </a:r>
          </a:p>
        </p:txBody>
      </p:sp>
    </p:spTree>
    <p:extLst>
      <p:ext uri="{BB962C8B-B14F-4D97-AF65-F5344CB8AC3E}">
        <p14:creationId xmlns:p14="http://schemas.microsoft.com/office/powerpoint/2010/main" val="1624744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Perfusion CMR - Prognostic value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01562" y="2234606"/>
            <a:ext cx="5209120" cy="3007263"/>
          </a:xfrm>
        </p:spPr>
        <p:txBody>
          <a:bodyPr>
            <a:noAutofit/>
          </a:bodyPr>
          <a:lstStyle/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Meta analysis of 19 studies (14 PCMR, 4 DCMR, 1 P-DCMR)</a:t>
            </a:r>
          </a:p>
          <a:p>
            <a:pPr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11636 pts with known or suspected CAD (29% positive exam)</a:t>
            </a:r>
          </a:p>
          <a:p>
            <a:pPr algn="just"/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Follow up of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months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Wingdings"/>
                <a:cs typeface="Arial" panose="020B0604020202020204" pitchFamily="34" charset="0"/>
                <a:sym typeface="Wingdings"/>
              </a:rPr>
              <a:t>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AER: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4,5% vs 0,8%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</a:p>
        </p:txBody>
      </p:sp>
      <p:pic>
        <p:nvPicPr>
          <p:cNvPr id="6" name="Picture 5" descr="A graph of negative stress&#10;&#10;Description automatically generated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318" y="2031627"/>
            <a:ext cx="5052240" cy="34132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87979" y="6154321"/>
            <a:ext cx="403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Lipinski et al, JACC Vol. 62, No. 9, 2013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304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CE50-F2CD-08DC-903E-FEF04912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9442" y="519621"/>
            <a:ext cx="7253116" cy="750921"/>
          </a:xfrm>
        </p:spPr>
        <p:txBody>
          <a:bodyPr/>
          <a:lstStyle/>
          <a:p>
            <a:pPr algn="ctr"/>
            <a:r>
              <a:rPr lang="en-GR" b="1" dirty="0"/>
              <a:t>Risk stratification - Prognosis</a:t>
            </a:r>
          </a:p>
        </p:txBody>
      </p:sp>
      <p:pic>
        <p:nvPicPr>
          <p:cNvPr id="7" name="Picture 6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6F75E33-E7A5-79D2-8F49-9AE5E52E3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0" y="1338253"/>
            <a:ext cx="6056802" cy="1712632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0CCD1DD1-FDD8-8712-5B0B-9A8C5EB6BC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8852" y="3118596"/>
            <a:ext cx="6056802" cy="1661365"/>
          </a:xfrm>
          <a:prstGeom prst="rect">
            <a:avLst/>
          </a:prstGeom>
        </p:spPr>
      </p:pic>
      <p:pic>
        <p:nvPicPr>
          <p:cNvPr id="11" name="Picture 10" descr="A close-up of a graph&#10;&#10;Description automatically generated">
            <a:extLst>
              <a:ext uri="{FF2B5EF4-FFF2-40B4-BE49-F238E27FC236}">
                <a16:creationId xmlns:a16="http://schemas.microsoft.com/office/drawing/2014/main" id="{E5F40077-AB6A-6579-7ED4-AB6181B200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2805" y="1504033"/>
            <a:ext cx="5746457" cy="5299023"/>
          </a:xfrm>
          <a:prstGeom prst="rect">
            <a:avLst/>
          </a:prstGeom>
        </p:spPr>
      </p:pic>
      <p:pic>
        <p:nvPicPr>
          <p:cNvPr id="13" name="Picture 12" descr="A close up of a text&#10;&#10;Description automatically generated">
            <a:extLst>
              <a:ext uri="{FF2B5EF4-FFF2-40B4-BE49-F238E27FC236}">
                <a16:creationId xmlns:a16="http://schemas.microsoft.com/office/drawing/2014/main" id="{67859782-E542-83EA-DCD9-A65273B7E9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852" y="4829585"/>
            <a:ext cx="6971411" cy="199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7615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CE50-F2CD-08DC-903E-FEF04912F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0338" y="808056"/>
            <a:ext cx="6631324" cy="750921"/>
          </a:xfrm>
        </p:spPr>
        <p:txBody>
          <a:bodyPr>
            <a:normAutofit fontScale="90000"/>
          </a:bodyPr>
          <a:lstStyle/>
          <a:p>
            <a:pPr algn="ctr"/>
            <a:r>
              <a:rPr lang="en-GR" b="1" dirty="0"/>
              <a:t>Risk stratification - Prognosis</a:t>
            </a:r>
          </a:p>
        </p:txBody>
      </p:sp>
      <p:pic>
        <p:nvPicPr>
          <p:cNvPr id="7" name="Picture 6" descr="A close-up of a message&#10;&#10;Description automatically generated">
            <a:extLst>
              <a:ext uri="{FF2B5EF4-FFF2-40B4-BE49-F238E27FC236}">
                <a16:creationId xmlns:a16="http://schemas.microsoft.com/office/drawing/2014/main" id="{ED491729-456A-DB3E-0CC8-DBA8FA2EC5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09593"/>
            <a:ext cx="7767680" cy="1573200"/>
          </a:xfrm>
          <a:prstGeom prst="rect">
            <a:avLst/>
          </a:prstGeom>
        </p:spPr>
      </p:pic>
      <p:pic>
        <p:nvPicPr>
          <p:cNvPr id="9" name="Picture 8" descr="A close-up of a text&#10;&#10;Description automatically generated">
            <a:extLst>
              <a:ext uri="{FF2B5EF4-FFF2-40B4-BE49-F238E27FC236}">
                <a16:creationId xmlns:a16="http://schemas.microsoft.com/office/drawing/2014/main" id="{B05D9284-230F-70BF-354D-582DCA414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4953000"/>
            <a:ext cx="7772400" cy="1574156"/>
          </a:xfrm>
          <a:prstGeom prst="rect">
            <a:avLst/>
          </a:prstGeom>
        </p:spPr>
      </p:pic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C59C1EEF-926C-E7E5-5C6D-636B505A5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3575207"/>
            <a:ext cx="7772400" cy="9822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6EC1ED-512E-103C-8C57-912072EA5388}"/>
              </a:ext>
            </a:extLst>
          </p:cNvPr>
          <p:cNvSpPr txBox="1"/>
          <p:nvPr/>
        </p:nvSpPr>
        <p:spPr>
          <a:xfrm>
            <a:off x="6597571" y="3282793"/>
            <a:ext cx="45372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Ischaemia + / LGE +</a:t>
            </a:r>
          </a:p>
          <a:p>
            <a:endParaRPr lang="en-G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Ischaemia + / LGE –</a:t>
            </a:r>
          </a:p>
          <a:p>
            <a:endParaRPr lang="en-G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Ischaemia - / LGE -</a:t>
            </a:r>
          </a:p>
        </p:txBody>
      </p:sp>
    </p:spTree>
    <p:extLst>
      <p:ext uri="{BB962C8B-B14F-4D97-AF65-F5344CB8AC3E}">
        <p14:creationId xmlns:p14="http://schemas.microsoft.com/office/powerpoint/2010/main" val="1238762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4F37F-3CD4-CDCA-2D49-4B84C4775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23" y="821652"/>
            <a:ext cx="7958331" cy="1077229"/>
          </a:xfrm>
        </p:spPr>
        <p:txBody>
          <a:bodyPr>
            <a:normAutofit/>
          </a:bodyPr>
          <a:lstStyle/>
          <a:p>
            <a:pPr algn="ctr"/>
            <a:r>
              <a:rPr lang="en-GR" sz="4000" b="1" dirty="0">
                <a:latin typeface="Arial" panose="020B0604020202020204" pitchFamily="34" charset="0"/>
                <a:cs typeface="Arial" panose="020B0604020202020204" pitchFamily="34" charset="0"/>
              </a:rPr>
              <a:t>MR INFORM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B4C190-3261-2684-F567-F220CBECC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65" y="2140167"/>
            <a:ext cx="7772400" cy="603960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F9058D7B-153A-71EA-A159-B4772221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815" y="641595"/>
            <a:ext cx="3987800" cy="1016000"/>
          </a:xfrm>
          <a:prstGeom prst="rect">
            <a:avLst/>
          </a:prstGeom>
        </p:spPr>
      </p:pic>
      <p:pic>
        <p:nvPicPr>
          <p:cNvPr id="9" name="Picture 8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D9121D3C-CA4E-3F73-127A-E02EE84B87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965" y="3080903"/>
            <a:ext cx="7772400" cy="1628133"/>
          </a:xfrm>
          <a:prstGeom prst="rect">
            <a:avLst/>
          </a:prstGeom>
        </p:spPr>
      </p:pic>
      <p:pic>
        <p:nvPicPr>
          <p:cNvPr id="11" name="Picture 10" descr="A close-up of a text&#10;&#10;Description automatically generated">
            <a:extLst>
              <a:ext uri="{FF2B5EF4-FFF2-40B4-BE49-F238E27FC236}">
                <a16:creationId xmlns:a16="http://schemas.microsoft.com/office/drawing/2014/main" id="{3E73DA7E-7866-AAB6-F395-3DFE5B457F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965" y="5045812"/>
            <a:ext cx="7772400" cy="162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0901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6364FD-FA53-784D-DEF8-87711A185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324" y="4857317"/>
            <a:ext cx="7009020" cy="1849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9D87DA-D923-025F-0887-8CFB00DD5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4324" y="3049809"/>
            <a:ext cx="6849994" cy="18075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C3D962-FF49-562D-3566-BBE10DFB4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3009" y="352645"/>
            <a:ext cx="4435888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2EC81A-B26E-AB86-46F2-4494793785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5298" y="1463069"/>
            <a:ext cx="6849993" cy="15867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5E57743-5A87-EC53-F4F7-B8F5A80CBF34}"/>
              </a:ext>
            </a:extLst>
          </p:cNvPr>
          <p:cNvSpPr txBox="1"/>
          <p:nvPr/>
        </p:nvSpPr>
        <p:spPr>
          <a:xfrm>
            <a:off x="2038476" y="554008"/>
            <a:ext cx="22445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3600" b="1" dirty="0"/>
              <a:t>iMODERN</a:t>
            </a:r>
          </a:p>
        </p:txBody>
      </p:sp>
    </p:spTree>
    <p:extLst>
      <p:ext uri="{BB962C8B-B14F-4D97-AF65-F5344CB8AC3E}">
        <p14:creationId xmlns:p14="http://schemas.microsoft.com/office/powerpoint/2010/main" val="31107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44FA31C7-EA38-A9C6-160B-960F28A3D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86230"/>
            <a:ext cx="5126636" cy="1325563"/>
          </a:xfrm>
          <a:prstGeom prst="rect">
            <a:avLst/>
          </a:prstGeom>
        </p:spPr>
      </p:pic>
      <p:pic>
        <p:nvPicPr>
          <p:cNvPr id="7" name="Picture 6" descr="A close-up of a sign&#10;&#10;Description automatically generated">
            <a:extLst>
              <a:ext uri="{FF2B5EF4-FFF2-40B4-BE49-F238E27FC236}">
                <a16:creationId xmlns:a16="http://schemas.microsoft.com/office/drawing/2014/main" id="{2433ACD3-A381-8382-F7CD-16693498F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111" y="126371"/>
            <a:ext cx="7772400" cy="1445280"/>
          </a:xfrm>
          <a:prstGeom prst="rect">
            <a:avLst/>
          </a:prstGeom>
        </p:spPr>
      </p:pic>
      <p:pic>
        <p:nvPicPr>
          <p:cNvPr id="11" name="Picture 10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390F12AF-AB18-794F-E8A2-3BF33C3E23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0960" y="2267907"/>
            <a:ext cx="7772400" cy="15483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BC353E-5E2B-5EB6-20F9-4FE4969E1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960" y="4572338"/>
            <a:ext cx="7772400" cy="92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9440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282" y="45925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Calibri" panose="020F0502020204030204" pitchFamily="34" charset="0"/>
                <a:cs typeface="Calibri" panose="020F0502020204030204" pitchFamily="34" charset="0"/>
              </a:rPr>
              <a:t>Euro CMR Registry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/>
          <a:srcRect t="764" b="764"/>
          <a:stretch>
            <a:fillRect/>
          </a:stretch>
        </p:blipFill>
        <p:spPr>
          <a:xfrm>
            <a:off x="1981199" y="2079434"/>
            <a:ext cx="8229600" cy="237331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966" y="4841494"/>
            <a:ext cx="8002067" cy="14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340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13100" y="2328460"/>
            <a:ext cx="5518066" cy="220108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Semi quantification</a:t>
            </a:r>
            <a:br>
              <a:rPr lang="en-US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b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Studying signal properties</a:t>
            </a:r>
            <a:b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13100" y="2708381"/>
            <a:ext cx="5518066" cy="1752600"/>
          </a:xfrm>
        </p:spPr>
        <p:txBody>
          <a:bodyPr>
            <a:normAutofit/>
          </a:bodyPr>
          <a:lstStyle/>
          <a:p>
            <a:pPr>
              <a:tabLst>
                <a:tab pos="4122738" algn="l"/>
              </a:tabLst>
            </a:pPr>
            <a:r>
              <a:rPr lang="en-US" dirty="0"/>
              <a:t>  </a:t>
            </a:r>
            <a:endParaRPr lang="en-US" sz="4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27257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482" name="Picture 2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b="1701"/>
          <a:stretch>
            <a:fillRect/>
          </a:stretch>
        </p:blipFill>
        <p:spPr bwMode="auto">
          <a:xfrm>
            <a:off x="4489450" y="1239838"/>
            <a:ext cx="335280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4483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277814"/>
            <a:ext cx="8229600" cy="96202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Semi quantification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Courtesy of S. </a:t>
            </a:r>
            <a:r>
              <a:rPr lang="en-US" dirty="0" err="1"/>
              <a:t>Kozerke</a:t>
            </a:r>
            <a:r>
              <a:rPr lang="en-US" dirty="0"/>
              <a:t>, Zurich, CH</a:t>
            </a:r>
          </a:p>
        </p:txBody>
      </p:sp>
      <p:pic>
        <p:nvPicPr>
          <p:cNvPr id="404484" name="Picture 4"/>
          <p:cNvPicPr>
            <a:picLocks noChangeAspect="1" noChangeArrowheads="1"/>
          </p:cNvPicPr>
          <p:nvPr/>
        </p:nvPicPr>
        <p:blipFill>
          <a:blip r:embed="rId3" cstate="print">
            <a:lum bright="30000"/>
            <a:grayscl/>
          </a:blip>
          <a:srcRect b="1701"/>
          <a:stretch>
            <a:fillRect/>
          </a:stretch>
        </p:blipFill>
        <p:spPr bwMode="auto">
          <a:xfrm>
            <a:off x="4489450" y="1239838"/>
            <a:ext cx="3352800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4485" name="Picture 5" descr="MPj03056960000[1]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</a:blip>
          <a:srcRect t="7889" r="7855" b="3291"/>
          <a:stretch>
            <a:fillRect/>
          </a:stretch>
        </p:blipFill>
        <p:spPr bwMode="auto">
          <a:xfrm rot="-1835555">
            <a:off x="2305051" y="3300413"/>
            <a:ext cx="3802063" cy="2741613"/>
          </a:xfrm>
          <a:prstGeom prst="rect">
            <a:avLst/>
          </a:prstGeom>
          <a:noFill/>
        </p:spPr>
      </p:pic>
      <p:sp>
        <p:nvSpPr>
          <p:cNvPr id="404486" name="Oval 6"/>
          <p:cNvSpPr>
            <a:spLocks noChangeArrowheads="1"/>
          </p:cNvSpPr>
          <p:nvPr/>
        </p:nvSpPr>
        <p:spPr bwMode="auto">
          <a:xfrm>
            <a:off x="4370388" y="3852863"/>
            <a:ext cx="233362" cy="233363"/>
          </a:xfrm>
          <a:prstGeom prst="ellipse">
            <a:avLst/>
          </a:prstGeom>
          <a:gradFill rotWithShape="1">
            <a:gsLst>
              <a:gs pos="0">
                <a:srgbClr val="CC0000">
                  <a:gamma/>
                  <a:tint val="41176"/>
                  <a:invGamma/>
                </a:srgbClr>
              </a:gs>
              <a:gs pos="100000">
                <a:srgbClr val="CC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404487" name="Picture 7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5557838" y="2390776"/>
            <a:ext cx="4424362" cy="337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4488" name="Line 8"/>
          <p:cNvSpPr>
            <a:spLocks noChangeShapeType="1"/>
          </p:cNvSpPr>
          <p:nvPr/>
        </p:nvSpPr>
        <p:spPr bwMode="auto">
          <a:xfrm flipV="1">
            <a:off x="6094413" y="2824163"/>
            <a:ext cx="0" cy="2447925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4489" name="Line 9"/>
          <p:cNvSpPr>
            <a:spLocks noChangeShapeType="1"/>
          </p:cNvSpPr>
          <p:nvPr/>
        </p:nvSpPr>
        <p:spPr bwMode="auto">
          <a:xfrm>
            <a:off x="6094414" y="5272087"/>
            <a:ext cx="309562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4490" name="Text Box 10"/>
          <p:cNvSpPr txBox="1">
            <a:spLocks noChangeArrowheads="1"/>
          </p:cNvSpPr>
          <p:nvPr/>
        </p:nvSpPr>
        <p:spPr bwMode="auto">
          <a:xfrm>
            <a:off x="8620125" y="4905375"/>
            <a:ext cx="67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4D4D4D"/>
                </a:solidFill>
                <a:latin typeface="Calibri" pitchFamily="34" charset="0"/>
              </a:rPr>
              <a:t>Time</a:t>
            </a:r>
          </a:p>
        </p:txBody>
      </p:sp>
      <p:sp>
        <p:nvSpPr>
          <p:cNvPr id="404491" name="Text Box 11"/>
          <p:cNvSpPr txBox="1">
            <a:spLocks noChangeArrowheads="1"/>
          </p:cNvSpPr>
          <p:nvPr/>
        </p:nvSpPr>
        <p:spPr bwMode="auto">
          <a:xfrm>
            <a:off x="6165850" y="2751138"/>
            <a:ext cx="1225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4D4D4D"/>
                </a:solidFill>
                <a:latin typeface="Calibri" pitchFamily="34" charset="0"/>
              </a:rPr>
              <a:t>MR Signal 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7131051" y="3368676"/>
            <a:ext cx="1331913" cy="1322387"/>
            <a:chOff x="3488" y="1823"/>
            <a:chExt cx="839" cy="833"/>
          </a:xfrm>
        </p:grpSpPr>
        <p:pic>
          <p:nvPicPr>
            <p:cNvPr id="404493" name="Picture 13"/>
            <p:cNvPicPr>
              <a:picLocks noChangeAspect="1" noChangeArrowheads="1"/>
            </p:cNvPicPr>
            <p:nvPr/>
          </p:nvPicPr>
          <p:blipFill>
            <a:blip r:embed="rId6" cstate="print"/>
            <a:srcRect l="33073" t="7523" r="16270" b="39767"/>
            <a:stretch>
              <a:fillRect/>
            </a:stretch>
          </p:blipFill>
          <p:spPr bwMode="auto">
            <a:xfrm>
              <a:off x="3491" y="1837"/>
              <a:ext cx="830" cy="7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04494" name="Rectangle 14"/>
            <p:cNvSpPr>
              <a:spLocks noChangeArrowheads="1"/>
            </p:cNvSpPr>
            <p:nvPr/>
          </p:nvSpPr>
          <p:spPr bwMode="auto">
            <a:xfrm>
              <a:off x="3488" y="1823"/>
              <a:ext cx="833" cy="156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04495" name="Rectangle 15"/>
            <p:cNvSpPr>
              <a:spLocks noChangeArrowheads="1"/>
            </p:cNvSpPr>
            <p:nvPr/>
          </p:nvSpPr>
          <p:spPr bwMode="auto">
            <a:xfrm flipH="1" flipV="1">
              <a:off x="3488" y="2447"/>
              <a:ext cx="833" cy="156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404496" name="Rectangle 16"/>
            <p:cNvSpPr>
              <a:spLocks noChangeArrowheads="1"/>
            </p:cNvSpPr>
            <p:nvPr/>
          </p:nvSpPr>
          <p:spPr bwMode="auto">
            <a:xfrm rot="5400000" flipH="1" flipV="1">
              <a:off x="3149" y="2162"/>
              <a:ext cx="833" cy="156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vert="eaVert" wrap="none" anchor="ctr"/>
            <a:lstStyle/>
            <a:p>
              <a:pPr algn="ctr"/>
              <a:endParaRPr lang="en-US">
                <a:latin typeface="Calibri" pitchFamily="34" charset="0"/>
              </a:endParaRPr>
            </a:p>
          </p:txBody>
        </p:sp>
        <p:sp>
          <p:nvSpPr>
            <p:cNvPr id="404497" name="Rectangle 17"/>
            <p:cNvSpPr>
              <a:spLocks noChangeArrowheads="1"/>
            </p:cNvSpPr>
            <p:nvPr/>
          </p:nvSpPr>
          <p:spPr bwMode="auto">
            <a:xfrm rot="16200000" flipV="1">
              <a:off x="3832" y="2162"/>
              <a:ext cx="833" cy="156"/>
            </a:xfrm>
            <a:prstGeom prst="rect">
              <a:avLst/>
            </a:prstGeom>
            <a:gradFill rotWithShape="1">
              <a:gsLst>
                <a:gs pos="0">
                  <a:srgbClr val="EAEAEA"/>
                </a:gs>
                <a:gs pos="100000">
                  <a:srgbClr val="EAEAEA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404498" name="Freeform 18"/>
          <p:cNvSpPr>
            <a:spLocks/>
          </p:cNvSpPr>
          <p:nvPr/>
        </p:nvSpPr>
        <p:spPr bwMode="auto">
          <a:xfrm>
            <a:off x="6137275" y="2895600"/>
            <a:ext cx="2857500" cy="2055812"/>
          </a:xfrm>
          <a:custGeom>
            <a:avLst/>
            <a:gdLst/>
            <a:ahLst/>
            <a:cxnLst>
              <a:cxn ang="0">
                <a:pos x="0" y="1281"/>
              </a:cxn>
              <a:cxn ang="0">
                <a:pos x="272" y="1274"/>
              </a:cxn>
              <a:cxn ang="0">
                <a:pos x="488" y="1212"/>
              </a:cxn>
              <a:cxn ang="0">
                <a:pos x="796" y="155"/>
              </a:cxn>
              <a:cxn ang="0">
                <a:pos x="1350" y="279"/>
              </a:cxn>
              <a:cxn ang="0">
                <a:pos x="1626" y="405"/>
              </a:cxn>
            </a:cxnLst>
            <a:rect l="0" t="0" r="r" b="b"/>
            <a:pathLst>
              <a:path w="1626" h="1295">
                <a:moveTo>
                  <a:pt x="0" y="1281"/>
                </a:moveTo>
                <a:cubicBezTo>
                  <a:pt x="45" y="1281"/>
                  <a:pt x="191" y="1285"/>
                  <a:pt x="272" y="1274"/>
                </a:cubicBezTo>
                <a:cubicBezTo>
                  <a:pt x="353" y="1263"/>
                  <a:pt x="342" y="1295"/>
                  <a:pt x="488" y="1212"/>
                </a:cubicBezTo>
                <a:cubicBezTo>
                  <a:pt x="634" y="1130"/>
                  <a:pt x="652" y="309"/>
                  <a:pt x="796" y="155"/>
                </a:cubicBezTo>
                <a:cubicBezTo>
                  <a:pt x="939" y="0"/>
                  <a:pt x="1211" y="238"/>
                  <a:pt x="1350" y="279"/>
                </a:cubicBezTo>
                <a:cubicBezTo>
                  <a:pt x="1487" y="321"/>
                  <a:pt x="1557" y="362"/>
                  <a:pt x="1626" y="405"/>
                </a:cubicBezTo>
              </a:path>
            </a:pathLst>
          </a:custGeom>
          <a:noFill/>
          <a:ln w="57150" cmpd="sng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4499" name="AutoShape 19"/>
          <p:cNvSpPr>
            <a:spLocks noChangeArrowheads="1"/>
          </p:cNvSpPr>
          <p:nvPr/>
        </p:nvSpPr>
        <p:spPr bwMode="auto">
          <a:xfrm>
            <a:off x="7651751" y="3821113"/>
            <a:ext cx="474663" cy="466725"/>
          </a:xfrm>
          <a:custGeom>
            <a:avLst/>
            <a:gdLst>
              <a:gd name="G0" fmla="+- 3415 0 0"/>
              <a:gd name="G1" fmla="+- 21600 0 3415"/>
              <a:gd name="G2" fmla="+- 21600 0 3415"/>
              <a:gd name="G3" fmla="*/ G0 2929 10000"/>
              <a:gd name="G4" fmla="+- 21600 0 G3"/>
              <a:gd name="G5" fmla="+- 21600 0 G3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3415" y="10800"/>
                </a:moveTo>
                <a:cubicBezTo>
                  <a:pt x="3415" y="14879"/>
                  <a:pt x="6721" y="18185"/>
                  <a:pt x="10800" y="18185"/>
                </a:cubicBezTo>
                <a:cubicBezTo>
                  <a:pt x="14879" y="18185"/>
                  <a:pt x="18185" y="14879"/>
                  <a:pt x="18185" y="10800"/>
                </a:cubicBezTo>
                <a:cubicBezTo>
                  <a:pt x="18185" y="6721"/>
                  <a:pt x="14879" y="3415"/>
                  <a:pt x="10800" y="3415"/>
                </a:cubicBezTo>
                <a:cubicBezTo>
                  <a:pt x="6721" y="3415"/>
                  <a:pt x="3415" y="6721"/>
                  <a:pt x="3415" y="10800"/>
                </a:cubicBezTo>
                <a:close/>
              </a:path>
            </a:pathLst>
          </a:custGeom>
          <a:solidFill>
            <a:srgbClr val="CC0000">
              <a:alpha val="80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04500" name="Text Box 20"/>
          <p:cNvSpPr txBox="1">
            <a:spLocks noChangeArrowheads="1"/>
          </p:cNvSpPr>
          <p:nvPr/>
        </p:nvSpPr>
        <p:spPr bwMode="auto">
          <a:xfrm>
            <a:off x="2835276" y="5665787"/>
            <a:ext cx="164660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>
                <a:solidFill>
                  <a:srgbClr val="4D4D4D"/>
                </a:solidFill>
                <a:latin typeface="Calibri" pitchFamily="34" charset="0"/>
              </a:rPr>
              <a:t>MR Contrast agent</a:t>
            </a:r>
            <a:br>
              <a:rPr lang="en-US" sz="1400" b="1">
                <a:solidFill>
                  <a:srgbClr val="4D4D4D"/>
                </a:solidFill>
                <a:latin typeface="Calibri" pitchFamily="34" charset="0"/>
              </a:rPr>
            </a:br>
            <a:r>
              <a:rPr lang="en-US" sz="1400" b="1">
                <a:solidFill>
                  <a:srgbClr val="4D4D4D"/>
                </a:solidFill>
                <a:latin typeface="Calibri" pitchFamily="34" charset="0"/>
              </a:rPr>
              <a:t>(Gadolinium based)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204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4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4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4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07495E-6 L 0.07413 -0.21421 L 0.09774 -0.19316 L 0.12691 -0.19154 L 0.15955 -0.20657 L 0.1809 -0.23364 L 0.20434 -0.25006 L 0.22361 -0.23965 L 0.22795 -0.21722 L 0.22691 -0.18414 L 0.22917 -0.14527 L 0.22795 -0.17072 L 0.22239 -0.20519 L 0.21233 -0.23364 L 0.19653 -0.21722 L 0.18646 -0.20357 L 0.1842 -0.17211 L 0.18316 -0.15268 L 0.18316 -0.14227 L 0.19323 -0.14065 C 0.19844 -0.13903 0.19618 -0.13926 0.2 -0.13926 L 0.20885 -0.13926 L 0.21337 -0.1543 L 0.21337 -0.17072 L 0.21337 -0.18275 L 0.21337 -0.19616 L 0.21788 -0.20958 L 0.24375 -0.23063 L 0.26614 -0.20958 L 0.26962 -0.17812 L 0.27187 -0.14527 L 0.25833 -0.14666 L 0.25278 -0.17673 L 0.24705 -0.20218 L 0.23368 -0.21259 L 0.22795 -0.20819 L 0.22795 -0.19455 L 0.23246 -0.17812 L 0.23698 -0.16609 L 0.23819 -0.14366 L 0.23142 -0.16771 L 0.23142 -0.18876 L 0.2191 -0.21722 L 0.23698 -0.12284 L 0.22917 -0.0509 L 0.22691 -0.03146 " pathEditMode="relative" ptsTypes="AAAAAAAAAAAAAAAAAAAfAAAAAAAAAAAAAAAAAAAAAAAAAA">
                                      <p:cBhvr>
                                        <p:cTn id="27" dur="3000" fill="hold"/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404486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04486"/>
                                        </p:tgtEl>
                                      </p:cBhvr>
                                      <p:by x="5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404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4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4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4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4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4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04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4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04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486" grpId="0" animBg="1"/>
      <p:bldP spid="404486" grpId="1" animBg="1"/>
      <p:bldP spid="404486" grpId="2" animBg="1"/>
      <p:bldP spid="404486" grpId="3" animBg="1"/>
      <p:bldP spid="404486" grpId="4" animBg="1"/>
      <p:bldP spid="404488" grpId="0" animBg="1"/>
      <p:bldP spid="404489" grpId="0" animBg="1"/>
      <p:bldP spid="404490" grpId="0"/>
      <p:bldP spid="404491" grpId="0"/>
      <p:bldP spid="404498" grpId="0" animBg="1"/>
      <p:bldP spid="404499" grpId="0" animBg="1"/>
      <p:bldP spid="4045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9BE181-E868-6DE5-914B-9E6F4745F5BC}"/>
              </a:ext>
            </a:extLst>
          </p:cNvPr>
          <p:cNvSpPr txBox="1"/>
          <p:nvPr/>
        </p:nvSpPr>
        <p:spPr>
          <a:xfrm>
            <a:off x="1891430" y="2907551"/>
            <a:ext cx="8204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Ischaemia assessment  -  Stress CMR</a:t>
            </a:r>
          </a:p>
        </p:txBody>
      </p:sp>
    </p:spTree>
    <p:extLst>
      <p:ext uri="{BB962C8B-B14F-4D97-AF65-F5344CB8AC3E}">
        <p14:creationId xmlns:p14="http://schemas.microsoft.com/office/powerpoint/2010/main" val="20097641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10510"/>
            <a:ext cx="8229600" cy="671251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latin typeface="Calibri" panose="020F0502020204030204" pitchFamily="34" charset="0"/>
                <a:cs typeface="Calibri" panose="020F0502020204030204" pitchFamily="34" charset="0"/>
              </a:rPr>
              <a:t>FDL/ Atypical symptoms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0" y="3876812"/>
            <a:ext cx="2515354" cy="2461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241" y="3905787"/>
            <a:ext cx="3356364" cy="24710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241" y="1364156"/>
            <a:ext cx="3356364" cy="24854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11607" y="2419153"/>
            <a:ext cx="835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Stress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315697" y="4898517"/>
            <a:ext cx="642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Rest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1250" y="1347744"/>
            <a:ext cx="25273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930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highlight>
                  <a:srgbClr val="C0C0C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Semi quantification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6458" y="2030319"/>
            <a:ext cx="11013142" cy="4351338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Arial Narrow" panose="020B0604020202020204" pitchFamily="34" charset="0"/>
                <a:cs typeface="Arial Narrow" panose="020B0604020202020204" pitchFamily="34" charset="0"/>
              </a:rPr>
              <a:t>Allows to distinguish between normal and abnormal perfusion properties (balanced, </a:t>
            </a:r>
            <a:r>
              <a:rPr lang="en-US" sz="38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MvD</a:t>
            </a:r>
            <a:r>
              <a:rPr lang="en-US" sz="3800" dirty="0">
                <a:latin typeface="Arial Narrow" panose="020B0604020202020204" pitchFamily="34" charset="0"/>
                <a:cs typeface="Arial Narrow" panose="020B0604020202020204" pitchFamily="34" charset="0"/>
              </a:rPr>
              <a:t>)</a:t>
            </a:r>
          </a:p>
          <a:p>
            <a:endParaRPr lang="en-US" sz="38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0" indent="0">
              <a:buNone/>
            </a:pPr>
            <a:r>
              <a:rPr lang="en-US" sz="3800" dirty="0">
                <a:latin typeface="Arial Narrow" panose="020B0604020202020204" pitchFamily="34" charset="0"/>
                <a:cs typeface="Arial Narrow" panose="020B0604020202020204" pitchFamily="34" charset="0"/>
              </a:rPr>
              <a:t>But</a:t>
            </a:r>
          </a:p>
          <a:p>
            <a:r>
              <a:rPr lang="en-US" sz="3800" dirty="0">
                <a:latin typeface="Arial Narrow" panose="020B0604020202020204" pitchFamily="34" charset="0"/>
                <a:cs typeface="Arial Narrow" panose="020B0604020202020204" pitchFamily="34" charset="0"/>
              </a:rPr>
              <a:t>Time consuming</a:t>
            </a:r>
          </a:p>
          <a:p>
            <a:r>
              <a:rPr lang="en-US" sz="3800" dirty="0">
                <a:latin typeface="Arial Narrow" panose="020B0604020202020204" pitchFamily="34" charset="0"/>
                <a:cs typeface="Arial Narrow" panose="020B0604020202020204" pitchFamily="34" charset="0"/>
              </a:rPr>
              <a:t>Not efficient for comparison between different pathologies or for follow up</a:t>
            </a:r>
          </a:p>
          <a:p>
            <a:pPr marL="1188720" lvl="5" indent="0">
              <a:buNone/>
            </a:pPr>
            <a:endParaRPr lang="en-US" dirty="0"/>
          </a:p>
          <a:p>
            <a:pPr lvl="5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264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95458" y="2485631"/>
            <a:ext cx="5518066" cy="69370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Absolute Quantification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3678666"/>
            <a:ext cx="7848600" cy="1752600"/>
          </a:xfrm>
        </p:spPr>
        <p:txBody>
          <a:bodyPr>
            <a:normAutofit/>
          </a:bodyPr>
          <a:lstStyle/>
          <a:p>
            <a:pPr>
              <a:tabLst>
                <a:tab pos="4122738" algn="l"/>
              </a:tabLs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8BDF1C-CCB3-6362-CE55-F8A9EAD94DE5}"/>
              </a:ext>
            </a:extLst>
          </p:cNvPr>
          <p:cNvSpPr txBox="1"/>
          <p:nvPr/>
        </p:nvSpPr>
        <p:spPr>
          <a:xfrm>
            <a:off x="3204478" y="3889769"/>
            <a:ext cx="51653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sz="2000" dirty="0">
                <a:latin typeface="Arial" panose="020B0604020202020204" pitchFamily="34" charset="0"/>
                <a:cs typeface="Arial" panose="020B0604020202020204" pitchFamily="34" charset="0"/>
              </a:rPr>
              <a:t>Translating signal properties into physiology</a:t>
            </a:r>
          </a:p>
          <a:p>
            <a:pPr algn="ctr"/>
            <a:endParaRPr lang="en-GR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R" sz="2000" dirty="0">
                <a:latin typeface="Arial" panose="020B0604020202020204" pitchFamily="34" charset="0"/>
                <a:cs typeface="Arial" panose="020B0604020202020204" pitchFamily="34" charset="0"/>
              </a:rPr>
              <a:t>Grading of inducible perfusion defects</a:t>
            </a:r>
          </a:p>
        </p:txBody>
      </p:sp>
    </p:spTree>
    <p:extLst>
      <p:ext uri="{BB962C8B-B14F-4D97-AF65-F5344CB8AC3E}">
        <p14:creationId xmlns:p14="http://schemas.microsoft.com/office/powerpoint/2010/main" val="2438319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>
            <a:spLocks noGrp="1"/>
          </p:cNvSpPr>
          <p:nvPr>
            <p:ph type="title"/>
          </p:nvPr>
        </p:nvSpPr>
        <p:spPr>
          <a:xfrm>
            <a:off x="1090870" y="808056"/>
            <a:ext cx="9407262" cy="107722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ea typeface="ＭＳ Ｐゴシック" charset="0"/>
              </a:rPr>
              <a:t>Absolute quantitative perfusion analysis</a:t>
            </a:r>
          </a:p>
        </p:txBody>
      </p:sp>
      <p:sp>
        <p:nvSpPr>
          <p:cNvPr id="10250" name="Content Placeholder 2"/>
          <p:cNvSpPr>
            <a:spLocks noGrp="1"/>
          </p:cNvSpPr>
          <p:nvPr>
            <p:ph idx="1"/>
          </p:nvPr>
        </p:nvSpPr>
        <p:spPr>
          <a:xfrm>
            <a:off x="6440488" y="1506539"/>
            <a:ext cx="4057650" cy="2130425"/>
          </a:xfrm>
        </p:spPr>
        <p:txBody>
          <a:bodyPr>
            <a:normAutofit fontScale="77500" lnSpcReduction="20000"/>
          </a:bodyPr>
          <a:lstStyle/>
          <a:p>
            <a:pPr>
              <a:buFontTx/>
              <a:buChar char="•"/>
            </a:pPr>
            <a:r>
              <a:rPr lang="en-GB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Based on the indicator–dilution theory, the measured LV signal intensity </a:t>
            </a:r>
            <a:r>
              <a:rPr lang="en-GB" sz="16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Caif</a:t>
            </a:r>
            <a:r>
              <a:rPr lang="en-GB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(tracer concentration), and the measured myocardium tissue signal intensity, </a:t>
            </a:r>
            <a:r>
              <a:rPr lang="en-GB" sz="1600" b="1" dirty="0" err="1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Ctiss</a:t>
            </a:r>
            <a:r>
              <a:rPr lang="en-GB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, under the assumption that the initial concentration in tissue region is zero, are related according to the following convolution:</a:t>
            </a:r>
          </a:p>
          <a:p>
            <a:endParaRPr lang="en-GB" sz="16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GB" sz="1600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GB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Where </a:t>
            </a:r>
            <a:r>
              <a:rPr lang="en-GB" sz="1600" b="1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h(t) </a:t>
            </a:r>
            <a:r>
              <a:rPr lang="en-GB" sz="1600" b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is the myocardial impulse response.</a:t>
            </a:r>
          </a:p>
          <a:p>
            <a:pPr>
              <a:buFontTx/>
              <a:buChar char="•"/>
            </a:pPr>
            <a:endParaRPr lang="en-GB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7069138" y="3619500"/>
          <a:ext cx="65786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578600" imgH="228600" progId="Word.Document.12">
                  <p:embed/>
                </p:oleObj>
              </mc:Choice>
              <mc:Fallback>
                <p:oleObj name="Document" r:id="rId3" imgW="6578600" imgH="228600" progId="Word.Document.12">
                  <p:embed/>
                  <p:pic>
                    <p:nvPicPr>
                      <p:cNvPr id="1024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9138" y="3619500"/>
                        <a:ext cx="65786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43" name="Object 7"/>
          <p:cNvGraphicFramePr>
            <a:graphicFrameLocks noChangeAspect="1"/>
          </p:cNvGraphicFramePr>
          <p:nvPr/>
        </p:nvGraphicFramePr>
        <p:xfrm>
          <a:off x="6938963" y="5156200"/>
          <a:ext cx="657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5" imgW="6578600" imgH="406400" progId="Word.Document.12">
                  <p:embed/>
                </p:oleObj>
              </mc:Choice>
              <mc:Fallback>
                <p:oleObj name="Document" r:id="rId5" imgW="6578600" imgH="406400" progId="Word.Document.12">
                  <p:embed/>
                  <p:pic>
                    <p:nvPicPr>
                      <p:cNvPr id="1024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963" y="5156200"/>
                        <a:ext cx="657860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Line 380"/>
          <p:cNvSpPr>
            <a:spLocks noChangeShapeType="1"/>
          </p:cNvSpPr>
          <p:nvPr/>
        </p:nvSpPr>
        <p:spPr bwMode="auto">
          <a:xfrm>
            <a:off x="2281238" y="4076700"/>
            <a:ext cx="3522662" cy="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381"/>
          <p:cNvSpPr>
            <a:spLocks noChangeShapeType="1"/>
          </p:cNvSpPr>
          <p:nvPr/>
        </p:nvSpPr>
        <p:spPr bwMode="auto">
          <a:xfrm flipV="1">
            <a:off x="2273300" y="1949450"/>
            <a:ext cx="0" cy="2133600"/>
          </a:xfrm>
          <a:prstGeom prst="line">
            <a:avLst/>
          </a:prstGeom>
          <a:noFill/>
          <a:ln w="19050">
            <a:solidFill>
              <a:srgbClr val="777777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382"/>
          <p:cNvSpPr>
            <a:spLocks/>
          </p:cNvSpPr>
          <p:nvPr/>
        </p:nvSpPr>
        <p:spPr bwMode="auto">
          <a:xfrm>
            <a:off x="2281238" y="2844801"/>
            <a:ext cx="3448050" cy="684213"/>
          </a:xfrm>
          <a:custGeom>
            <a:avLst/>
            <a:gdLst>
              <a:gd name="T0" fmla="*/ 0 w 2172"/>
              <a:gd name="T1" fmla="*/ 2147483647 h 258"/>
              <a:gd name="T2" fmla="*/ 2147483647 w 2172"/>
              <a:gd name="T3" fmla="*/ 2147483647 h 258"/>
              <a:gd name="T4" fmla="*/ 2147483647 w 2172"/>
              <a:gd name="T5" fmla="*/ 2147483647 h 258"/>
              <a:gd name="T6" fmla="*/ 2147483647 w 2172"/>
              <a:gd name="T7" fmla="*/ 2147483647 h 258"/>
              <a:gd name="T8" fmla="*/ 2147483647 w 2172"/>
              <a:gd name="T9" fmla="*/ 2147483647 h 258"/>
              <a:gd name="T10" fmla="*/ 2147483647 w 2172"/>
              <a:gd name="T11" fmla="*/ 2147483647 h 258"/>
              <a:gd name="T12" fmla="*/ 2147483647 w 2172"/>
              <a:gd name="T13" fmla="*/ 2147483647 h 258"/>
              <a:gd name="T14" fmla="*/ 2147483647 w 2172"/>
              <a:gd name="T15" fmla="*/ 2147483647 h 258"/>
              <a:gd name="T16" fmla="*/ 2147483647 w 2172"/>
              <a:gd name="T17" fmla="*/ 2147483647 h 258"/>
              <a:gd name="T18" fmla="*/ 2147483647 w 2172"/>
              <a:gd name="T19" fmla="*/ 2147483647 h 258"/>
              <a:gd name="T20" fmla="*/ 2147483647 w 2172"/>
              <a:gd name="T21" fmla="*/ 2147483647 h 258"/>
              <a:gd name="T22" fmla="*/ 2147483647 w 2172"/>
              <a:gd name="T23" fmla="*/ 2147483647 h 258"/>
              <a:gd name="T24" fmla="*/ 2147483647 w 2172"/>
              <a:gd name="T25" fmla="*/ 2147483647 h 258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2172"/>
              <a:gd name="T40" fmla="*/ 0 h 258"/>
              <a:gd name="T41" fmla="*/ 2172 w 2172"/>
              <a:gd name="T42" fmla="*/ 258 h 258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2172" h="258">
                <a:moveTo>
                  <a:pt x="0" y="243"/>
                </a:moveTo>
                <a:cubicBezTo>
                  <a:pt x="78" y="246"/>
                  <a:pt x="156" y="250"/>
                  <a:pt x="217" y="252"/>
                </a:cubicBezTo>
                <a:cubicBezTo>
                  <a:pt x="278" y="254"/>
                  <a:pt x="319" y="258"/>
                  <a:pt x="368" y="252"/>
                </a:cubicBezTo>
                <a:cubicBezTo>
                  <a:pt x="417" y="246"/>
                  <a:pt x="458" y="239"/>
                  <a:pt x="510" y="214"/>
                </a:cubicBezTo>
                <a:cubicBezTo>
                  <a:pt x="562" y="189"/>
                  <a:pt x="630" y="134"/>
                  <a:pt x="680" y="101"/>
                </a:cubicBezTo>
                <a:cubicBezTo>
                  <a:pt x="730" y="68"/>
                  <a:pt x="758" y="32"/>
                  <a:pt x="812" y="16"/>
                </a:cubicBezTo>
                <a:cubicBezTo>
                  <a:pt x="866" y="0"/>
                  <a:pt x="938" y="2"/>
                  <a:pt x="1001" y="7"/>
                </a:cubicBezTo>
                <a:cubicBezTo>
                  <a:pt x="1064" y="12"/>
                  <a:pt x="1114" y="24"/>
                  <a:pt x="1190" y="44"/>
                </a:cubicBezTo>
                <a:cubicBezTo>
                  <a:pt x="1266" y="64"/>
                  <a:pt x="1378" y="108"/>
                  <a:pt x="1454" y="129"/>
                </a:cubicBezTo>
                <a:cubicBezTo>
                  <a:pt x="1530" y="150"/>
                  <a:pt x="1576" y="153"/>
                  <a:pt x="1643" y="167"/>
                </a:cubicBezTo>
                <a:cubicBezTo>
                  <a:pt x="1710" y="181"/>
                  <a:pt x="1791" y="205"/>
                  <a:pt x="1860" y="214"/>
                </a:cubicBezTo>
                <a:cubicBezTo>
                  <a:pt x="1929" y="223"/>
                  <a:pt x="2006" y="221"/>
                  <a:pt x="2058" y="224"/>
                </a:cubicBezTo>
                <a:cubicBezTo>
                  <a:pt x="2110" y="227"/>
                  <a:pt x="2141" y="230"/>
                  <a:pt x="2172" y="233"/>
                </a:cubicBezTo>
              </a:path>
            </a:pathLst>
          </a:custGeom>
          <a:noFill/>
          <a:ln w="190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383"/>
          <p:cNvSpPr>
            <a:spLocks/>
          </p:cNvSpPr>
          <p:nvPr/>
        </p:nvSpPr>
        <p:spPr bwMode="auto">
          <a:xfrm>
            <a:off x="2311400" y="1965326"/>
            <a:ext cx="3448050" cy="1666875"/>
          </a:xfrm>
          <a:custGeom>
            <a:avLst/>
            <a:gdLst>
              <a:gd name="T0" fmla="*/ 0 w 2172"/>
              <a:gd name="T1" fmla="*/ 2147483647 h 1051"/>
              <a:gd name="T2" fmla="*/ 2147483647 w 2172"/>
              <a:gd name="T3" fmla="*/ 2147483647 h 1051"/>
              <a:gd name="T4" fmla="*/ 2147483647 w 2172"/>
              <a:gd name="T5" fmla="*/ 2147483647 h 1051"/>
              <a:gd name="T6" fmla="*/ 2147483647 w 2172"/>
              <a:gd name="T7" fmla="*/ 2147483647 h 1051"/>
              <a:gd name="T8" fmla="*/ 2147483647 w 2172"/>
              <a:gd name="T9" fmla="*/ 2147483647 h 1051"/>
              <a:gd name="T10" fmla="*/ 2147483647 w 2172"/>
              <a:gd name="T11" fmla="*/ 2147483647 h 1051"/>
              <a:gd name="T12" fmla="*/ 2147483647 w 2172"/>
              <a:gd name="T13" fmla="*/ 2147483647 h 1051"/>
              <a:gd name="T14" fmla="*/ 2147483647 w 2172"/>
              <a:gd name="T15" fmla="*/ 2147483647 h 1051"/>
              <a:gd name="T16" fmla="*/ 2147483647 w 2172"/>
              <a:gd name="T17" fmla="*/ 2147483647 h 1051"/>
              <a:gd name="T18" fmla="*/ 2147483647 w 2172"/>
              <a:gd name="T19" fmla="*/ 2147483647 h 1051"/>
              <a:gd name="T20" fmla="*/ 2147483647 w 2172"/>
              <a:gd name="T21" fmla="*/ 2147483647 h 1051"/>
              <a:gd name="T22" fmla="*/ 2147483647 w 2172"/>
              <a:gd name="T23" fmla="*/ 2147483647 h 1051"/>
              <a:gd name="T24" fmla="*/ 2147483647 w 2172"/>
              <a:gd name="T25" fmla="*/ 2147483647 h 1051"/>
              <a:gd name="T26" fmla="*/ 2147483647 w 2172"/>
              <a:gd name="T27" fmla="*/ 2147483647 h 1051"/>
              <a:gd name="T28" fmla="*/ 2147483647 w 2172"/>
              <a:gd name="T29" fmla="*/ 2147483647 h 1051"/>
              <a:gd name="T30" fmla="*/ 2147483647 w 2172"/>
              <a:gd name="T31" fmla="*/ 2147483647 h 1051"/>
              <a:gd name="T32" fmla="*/ 2147483647 w 2172"/>
              <a:gd name="T33" fmla="*/ 2147483647 h 1051"/>
              <a:gd name="T34" fmla="*/ 2147483647 w 2172"/>
              <a:gd name="T35" fmla="*/ 2147483647 h 1051"/>
              <a:gd name="T36" fmla="*/ 2147483647 w 2172"/>
              <a:gd name="T37" fmla="*/ 2147483647 h 1051"/>
              <a:gd name="T38" fmla="*/ 2147483647 w 2172"/>
              <a:gd name="T39" fmla="*/ 2147483647 h 1051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2172"/>
              <a:gd name="T61" fmla="*/ 0 h 1051"/>
              <a:gd name="T62" fmla="*/ 2172 w 2172"/>
              <a:gd name="T63" fmla="*/ 1051 h 1051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2172" h="1051">
                <a:moveTo>
                  <a:pt x="0" y="1046"/>
                </a:moveTo>
                <a:cubicBezTo>
                  <a:pt x="33" y="1047"/>
                  <a:pt x="67" y="1048"/>
                  <a:pt x="113" y="1046"/>
                </a:cubicBezTo>
                <a:cubicBezTo>
                  <a:pt x="159" y="1044"/>
                  <a:pt x="235" y="1051"/>
                  <a:pt x="274" y="1037"/>
                </a:cubicBezTo>
                <a:cubicBezTo>
                  <a:pt x="313" y="1023"/>
                  <a:pt x="324" y="1000"/>
                  <a:pt x="349" y="961"/>
                </a:cubicBezTo>
                <a:cubicBezTo>
                  <a:pt x="374" y="922"/>
                  <a:pt x="398" y="878"/>
                  <a:pt x="425" y="801"/>
                </a:cubicBezTo>
                <a:cubicBezTo>
                  <a:pt x="452" y="724"/>
                  <a:pt x="483" y="595"/>
                  <a:pt x="510" y="499"/>
                </a:cubicBezTo>
                <a:cubicBezTo>
                  <a:pt x="537" y="403"/>
                  <a:pt x="558" y="302"/>
                  <a:pt x="585" y="225"/>
                </a:cubicBezTo>
                <a:cubicBezTo>
                  <a:pt x="612" y="148"/>
                  <a:pt x="636" y="72"/>
                  <a:pt x="670" y="36"/>
                </a:cubicBezTo>
                <a:cubicBezTo>
                  <a:pt x="704" y="0"/>
                  <a:pt x="761" y="0"/>
                  <a:pt x="793" y="8"/>
                </a:cubicBezTo>
                <a:cubicBezTo>
                  <a:pt x="825" y="16"/>
                  <a:pt x="832" y="28"/>
                  <a:pt x="859" y="83"/>
                </a:cubicBezTo>
                <a:cubicBezTo>
                  <a:pt x="886" y="138"/>
                  <a:pt x="924" y="258"/>
                  <a:pt x="954" y="338"/>
                </a:cubicBezTo>
                <a:cubicBezTo>
                  <a:pt x="984" y="418"/>
                  <a:pt x="1008" y="482"/>
                  <a:pt x="1039" y="565"/>
                </a:cubicBezTo>
                <a:cubicBezTo>
                  <a:pt x="1070" y="648"/>
                  <a:pt x="1109" y="770"/>
                  <a:pt x="1142" y="839"/>
                </a:cubicBezTo>
                <a:cubicBezTo>
                  <a:pt x="1175" y="908"/>
                  <a:pt x="1191" y="956"/>
                  <a:pt x="1237" y="980"/>
                </a:cubicBezTo>
                <a:cubicBezTo>
                  <a:pt x="1283" y="1004"/>
                  <a:pt x="1358" y="991"/>
                  <a:pt x="1416" y="980"/>
                </a:cubicBezTo>
                <a:cubicBezTo>
                  <a:pt x="1474" y="969"/>
                  <a:pt x="1515" y="949"/>
                  <a:pt x="1586" y="914"/>
                </a:cubicBezTo>
                <a:cubicBezTo>
                  <a:pt x="1657" y="879"/>
                  <a:pt x="1777" y="800"/>
                  <a:pt x="1841" y="772"/>
                </a:cubicBezTo>
                <a:cubicBezTo>
                  <a:pt x="1905" y="744"/>
                  <a:pt x="1934" y="744"/>
                  <a:pt x="1973" y="744"/>
                </a:cubicBezTo>
                <a:cubicBezTo>
                  <a:pt x="2012" y="744"/>
                  <a:pt x="2044" y="763"/>
                  <a:pt x="2077" y="772"/>
                </a:cubicBezTo>
                <a:cubicBezTo>
                  <a:pt x="2110" y="781"/>
                  <a:pt x="2141" y="791"/>
                  <a:pt x="2172" y="801"/>
                </a:cubicBezTo>
              </a:path>
            </a:pathLst>
          </a:custGeom>
          <a:noFill/>
          <a:ln w="19050">
            <a:solidFill>
              <a:srgbClr val="777777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8" name="TextBox 9"/>
          <p:cNvSpPr txBox="1">
            <a:spLocks noChangeArrowheads="1"/>
          </p:cNvSpPr>
          <p:nvPr/>
        </p:nvSpPr>
        <p:spPr bwMode="auto">
          <a:xfrm>
            <a:off x="5605464" y="4233863"/>
            <a:ext cx="44755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10249" name="TextBox 10"/>
          <p:cNvSpPr txBox="1">
            <a:spLocks noChangeArrowheads="1"/>
          </p:cNvSpPr>
          <p:nvPr/>
        </p:nvSpPr>
        <p:spPr bwMode="auto">
          <a:xfrm>
            <a:off x="1930400" y="1998663"/>
            <a:ext cx="3063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SI</a:t>
            </a:r>
          </a:p>
        </p:txBody>
      </p:sp>
      <p:sp>
        <p:nvSpPr>
          <p:cNvPr id="10251" name="TextBox 18"/>
          <p:cNvSpPr txBox="1">
            <a:spLocks noChangeArrowheads="1"/>
          </p:cNvSpPr>
          <p:nvPr/>
        </p:nvSpPr>
        <p:spPr bwMode="auto">
          <a:xfrm>
            <a:off x="2809875" y="4414838"/>
            <a:ext cx="27066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Fermi deconvolution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59063" y="1862138"/>
            <a:ext cx="514885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AIF</a:t>
            </a:r>
          </a:p>
        </p:txBody>
      </p:sp>
      <p:sp>
        <p:nvSpPr>
          <p:cNvPr id="10253" name="TextBox 21"/>
          <p:cNvSpPr txBox="1">
            <a:spLocks noChangeArrowheads="1"/>
          </p:cNvSpPr>
          <p:nvPr/>
        </p:nvSpPr>
        <p:spPr bwMode="auto">
          <a:xfrm>
            <a:off x="4267201" y="2608264"/>
            <a:ext cx="19288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Myocardial Signal</a:t>
            </a:r>
          </a:p>
        </p:txBody>
      </p:sp>
      <p:sp>
        <p:nvSpPr>
          <p:cNvPr id="10255" name="TextBox 1"/>
          <p:cNvSpPr txBox="1">
            <a:spLocks noChangeArrowheads="1"/>
          </p:cNvSpPr>
          <p:nvPr/>
        </p:nvSpPr>
        <p:spPr bwMode="auto">
          <a:xfrm>
            <a:off x="2266525" y="5181601"/>
            <a:ext cx="366638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Rest and stress perfusion estimates</a:t>
            </a:r>
          </a:p>
          <a:p>
            <a:pPr algn="ctr" eaLnBrk="1" hangingPunct="1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Myocardial perfusion reserve (stress/rest perfusion)</a:t>
            </a:r>
          </a:p>
        </p:txBody>
      </p:sp>
    </p:spTree>
    <p:extLst>
      <p:ext uri="{BB962C8B-B14F-4D97-AF65-F5344CB8AC3E}">
        <p14:creationId xmlns:p14="http://schemas.microsoft.com/office/powerpoint/2010/main" val="180940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2901" y="969814"/>
            <a:ext cx="8711586" cy="699902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latin typeface="Arial Narrow" panose="020B0604020202020204" pitchFamily="34" charset="0"/>
                <a:cs typeface="Arial Narrow" panose="020B0604020202020204" pitchFamily="34" charset="0"/>
              </a:rPr>
              <a:t>Absolute quantitative perfusion CMR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3476" y="2570112"/>
            <a:ext cx="9409024" cy="2230488"/>
          </a:xfrm>
        </p:spPr>
        <p:txBody>
          <a:bodyPr>
            <a:noAutofit/>
          </a:bodyPr>
          <a:lstStyle/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High resolution  / Pixel wise analysis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Accurate regional and sub segmental analysis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Study of the intramyocardial gradient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Improved detection of </a:t>
            </a:r>
            <a:r>
              <a:rPr lang="en-US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3-vessel disease / balanced ischaemia / MvD</a:t>
            </a:r>
          </a:p>
        </p:txBody>
      </p:sp>
    </p:spTree>
    <p:extLst>
      <p:ext uri="{BB962C8B-B14F-4D97-AF65-F5344CB8AC3E}">
        <p14:creationId xmlns:p14="http://schemas.microsoft.com/office/powerpoint/2010/main" val="3685033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llage of images of a person's ear&#10;&#10;Description automatically generated">
            <a:extLst>
              <a:ext uri="{FF2B5EF4-FFF2-40B4-BE49-F238E27FC236}">
                <a16:creationId xmlns:a16="http://schemas.microsoft.com/office/drawing/2014/main" id="{5B209EDC-986E-A445-D540-B6885E1134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69" y="0"/>
            <a:ext cx="6692900" cy="2628900"/>
          </a:xfrm>
          <a:prstGeom prst="rect">
            <a:avLst/>
          </a:prstGeom>
        </p:spPr>
      </p:pic>
      <p:pic>
        <p:nvPicPr>
          <p:cNvPr id="8" name="Picture 7" descr="A close-up of a person's eye&#10;&#10;Description automatically generated">
            <a:extLst>
              <a:ext uri="{FF2B5EF4-FFF2-40B4-BE49-F238E27FC236}">
                <a16:creationId xmlns:a16="http://schemas.microsoft.com/office/drawing/2014/main" id="{2856FAD3-8E5F-CCBD-2A28-073BFC1A8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5738" y="2438400"/>
            <a:ext cx="6654800" cy="2095500"/>
          </a:xfrm>
          <a:prstGeom prst="rect">
            <a:avLst/>
          </a:prstGeom>
        </p:spPr>
      </p:pic>
      <p:pic>
        <p:nvPicPr>
          <p:cNvPr id="10" name="Picture 9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F263C10C-151C-D8C9-AAD3-43CB0C770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862" y="4079575"/>
            <a:ext cx="5963138" cy="27022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FC08EF-50CD-0EAA-1347-6CC074326000}"/>
              </a:ext>
            </a:extLst>
          </p:cNvPr>
          <p:cNvSpPr txBox="1"/>
          <p:nvPr/>
        </p:nvSpPr>
        <p:spPr>
          <a:xfrm>
            <a:off x="0" y="1596241"/>
            <a:ext cx="12192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R" sz="4000" b="1" dirty="0">
              <a:highlight>
                <a:srgbClr val="008080"/>
              </a:highlight>
            </a:endParaRPr>
          </a:p>
          <a:p>
            <a:r>
              <a:rPr lang="en-GR" sz="40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 STRESS MBF </a:t>
            </a:r>
          </a:p>
          <a:p>
            <a:r>
              <a:rPr lang="en-GR" sz="40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&lt; </a:t>
            </a:r>
            <a:r>
              <a:rPr lang="en-GB" sz="4000" b="1" dirty="0">
                <a:effectLst/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1.94 mL/min/g = IHD</a:t>
            </a:r>
          </a:p>
          <a:p>
            <a:r>
              <a:rPr lang="en-GB" sz="4000" b="1" dirty="0">
                <a:effectLst/>
                <a:highlight>
                  <a:srgbClr val="008080"/>
                </a:highlight>
                <a:latin typeface="TimesNewRomanPSMT"/>
              </a:rPr>
              <a:t> </a:t>
            </a:r>
            <a:endParaRPr lang="en-GR" sz="4000" b="1" dirty="0">
              <a:highlight>
                <a:srgbClr val="008080"/>
              </a:highlight>
            </a:endParaRPr>
          </a:p>
          <a:p>
            <a:r>
              <a:rPr lang="en-GB" sz="40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GR" sz="40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STRESS MBF  </a:t>
            </a:r>
          </a:p>
          <a:p>
            <a:r>
              <a:rPr lang="en-GR" sz="40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Normal 2.25 </a:t>
            </a:r>
            <a:r>
              <a:rPr lang="en-GB" sz="4000" b="1" dirty="0">
                <a:effectLst/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mL/min/g &gt; </a:t>
            </a:r>
            <a:r>
              <a:rPr lang="en-GB" sz="4000" b="1" dirty="0" err="1">
                <a:effectLst/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MvD</a:t>
            </a:r>
            <a:r>
              <a:rPr lang="en-GB" sz="4000" b="1" dirty="0">
                <a:effectLst/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&gt; 3VD 1.82 mL/min/g</a:t>
            </a:r>
          </a:p>
          <a:p>
            <a:r>
              <a:rPr lang="en-GB" sz="3600" b="1" dirty="0">
                <a:effectLst/>
                <a:highlight>
                  <a:srgbClr val="008080"/>
                </a:highlight>
                <a:latin typeface="TimesNewRomanPSMT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898223-F300-6B7C-944E-997D300629CD}"/>
              </a:ext>
            </a:extLst>
          </p:cNvPr>
          <p:cNvSpPr txBox="1"/>
          <p:nvPr/>
        </p:nvSpPr>
        <p:spPr>
          <a:xfrm>
            <a:off x="464695" y="699590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b="1" dirty="0">
                <a:highlight>
                  <a:srgbClr val="008080"/>
                </a:highlight>
              </a:rPr>
              <a:t>Normal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71029C-6A3B-084C-E2F5-811338BF40FF}"/>
              </a:ext>
            </a:extLst>
          </p:cNvPr>
          <p:cNvSpPr txBox="1"/>
          <p:nvPr/>
        </p:nvSpPr>
        <p:spPr>
          <a:xfrm>
            <a:off x="464695" y="6120583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3VD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5D8710F-8AF8-B132-C96D-B2B8095E421C}"/>
              </a:ext>
            </a:extLst>
          </p:cNvPr>
          <p:cNvSpPr txBox="1"/>
          <p:nvPr/>
        </p:nvSpPr>
        <p:spPr>
          <a:xfrm>
            <a:off x="6123842" y="2661740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sz="24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MvD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272409-8EB8-58D7-F345-6E6D73F57EC0}"/>
              </a:ext>
            </a:extLst>
          </p:cNvPr>
          <p:cNvSpPr txBox="1"/>
          <p:nvPr/>
        </p:nvSpPr>
        <p:spPr>
          <a:xfrm>
            <a:off x="5834073" y="6370877"/>
            <a:ext cx="6258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800" dirty="0">
                <a:effectLst/>
                <a:highlight>
                  <a:srgbClr val="008080"/>
                </a:highlight>
                <a:latin typeface="TimesNewRomanPSMT"/>
              </a:rPr>
              <a:t>Kotecha T</a:t>
            </a:r>
            <a:r>
              <a:rPr lang="en-GB" sz="1800" dirty="0">
                <a:highlight>
                  <a:srgbClr val="008080"/>
                </a:highlight>
                <a:latin typeface="TimesNewRomanPSMT"/>
              </a:rPr>
              <a:t>, JACC</a:t>
            </a:r>
            <a:r>
              <a:rPr lang="en-GB" sz="1800" dirty="0">
                <a:effectLst/>
                <a:highlight>
                  <a:srgbClr val="008080"/>
                </a:highlight>
                <a:latin typeface="TimesNewRomanPSMT"/>
              </a:rPr>
              <a:t>: Cardiovascular Imaging. 2020; 13: 2546–2557.</a:t>
            </a:r>
            <a:endParaRPr lang="en-GR" sz="1800" dirty="0"/>
          </a:p>
        </p:txBody>
      </p:sp>
    </p:spTree>
    <p:extLst>
      <p:ext uri="{BB962C8B-B14F-4D97-AF65-F5344CB8AC3E}">
        <p14:creationId xmlns:p14="http://schemas.microsoft.com/office/powerpoint/2010/main" val="445389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lage of images of a person's body&#10;&#10;Description automatically generated">
            <a:extLst>
              <a:ext uri="{FF2B5EF4-FFF2-40B4-BE49-F238E27FC236}">
                <a16:creationId xmlns:a16="http://schemas.microsoft.com/office/drawing/2014/main" id="{F263C10C-151C-D8C9-AAD3-43CB0C770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726" y="1469734"/>
            <a:ext cx="10192542" cy="4618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C0FD6A-5E67-FA2F-2DF9-A35DE4C3BA04}"/>
              </a:ext>
            </a:extLst>
          </p:cNvPr>
          <p:cNvSpPr txBox="1"/>
          <p:nvPr/>
        </p:nvSpPr>
        <p:spPr>
          <a:xfrm>
            <a:off x="316120" y="1126457"/>
            <a:ext cx="118758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3VD</a:t>
            </a:r>
          </a:p>
          <a:p>
            <a:r>
              <a:rPr lang="en-GR" sz="3600" b="1" dirty="0">
                <a:highlight>
                  <a:srgbClr val="008080"/>
                </a:highlight>
              </a:rPr>
              <a:t>VISUAL ASSESSMENT - 50% ACCURACY                   </a:t>
            </a:r>
          </a:p>
          <a:p>
            <a:r>
              <a:rPr lang="en-GR" sz="3600" b="1" dirty="0">
                <a:effectLst/>
                <a:latin typeface="TimesNewRomanPSMT"/>
              </a:rPr>
              <a:t>                                          </a:t>
            </a:r>
            <a:r>
              <a:rPr lang="en-GR" sz="3600" b="1" dirty="0">
                <a:effectLst/>
                <a:highlight>
                  <a:srgbClr val="008080"/>
                </a:highlight>
                <a:latin typeface="TimesNewRomanPSMT"/>
              </a:rPr>
              <a:t> </a:t>
            </a:r>
            <a:r>
              <a:rPr lang="en-GB" sz="2000" dirty="0">
                <a:effectLst/>
                <a:highlight>
                  <a:srgbClr val="008080"/>
                </a:highlight>
                <a:latin typeface="TimesNewRomanPSMT"/>
              </a:rPr>
              <a:t>Kotecha T</a:t>
            </a:r>
            <a:r>
              <a:rPr lang="en-GB" sz="2000" dirty="0">
                <a:highlight>
                  <a:srgbClr val="008080"/>
                </a:highlight>
                <a:latin typeface="TimesNewRomanPSMT"/>
              </a:rPr>
              <a:t>, JACC</a:t>
            </a:r>
            <a:r>
              <a:rPr lang="en-GB" sz="2000" dirty="0">
                <a:effectLst/>
                <a:highlight>
                  <a:srgbClr val="008080"/>
                </a:highlight>
                <a:latin typeface="TimesNewRomanPSMT"/>
              </a:rPr>
              <a:t>: Cardiovascular Imaging. 2020; 13: 2546–2557.</a:t>
            </a:r>
            <a:endParaRPr lang="en-GR" sz="2000" dirty="0"/>
          </a:p>
          <a:p>
            <a:endParaRPr lang="en-GR" sz="3600" b="1" dirty="0">
              <a:highlight>
                <a:srgbClr val="008080"/>
              </a:highlight>
            </a:endParaRPr>
          </a:p>
          <a:p>
            <a:endParaRPr lang="en-GR" sz="3600" b="1" dirty="0">
              <a:highlight>
                <a:srgbClr val="008080"/>
              </a:highlight>
            </a:endParaRPr>
          </a:p>
          <a:p>
            <a:r>
              <a:rPr lang="en-GR" sz="3600" b="1" dirty="0">
                <a:highlight>
                  <a:srgbClr val="008080"/>
                </a:highlight>
              </a:rPr>
              <a:t>MVD</a:t>
            </a:r>
          </a:p>
          <a:p>
            <a:pPr algn="just"/>
            <a:r>
              <a:rPr lang="en-GR" sz="3600" b="1" dirty="0">
                <a:highlight>
                  <a:srgbClr val="008080"/>
                </a:highlight>
              </a:rPr>
              <a:t>VISUAL ASSESSMENT- 58% ACCURACY</a:t>
            </a:r>
            <a:endParaRPr lang="en-GB" sz="1800" dirty="0">
              <a:effectLst/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GB" dirty="0"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</a:t>
            </a:r>
            <a:r>
              <a:rPr lang="en-GB" sz="1800" dirty="0">
                <a:effectLst/>
                <a:highlight>
                  <a:srgbClr val="008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Rahman H et al, JACC Cardiovascular Imaging. 2021; 14: 978–986. </a:t>
            </a:r>
            <a:endParaRPr lang="en-GB" sz="2000" dirty="0">
              <a:effectLst/>
              <a:highlight>
                <a:srgbClr val="00808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5143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30929082-65EF-F2EC-13BE-F8C2B09F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0"/>
            <a:ext cx="7772400" cy="27972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F1FCFB-4D1B-AFD5-5F56-919B7D2E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5874"/>
            <a:ext cx="7772400" cy="953885"/>
          </a:xfrm>
          <a:prstGeom prst="rect">
            <a:avLst/>
          </a:prstGeom>
        </p:spPr>
      </p:pic>
      <p:pic>
        <p:nvPicPr>
          <p:cNvPr id="9" name="Picture 8" descr="A screenshot of a medical report&#10;&#10;Description automatically generated">
            <a:extLst>
              <a:ext uri="{FF2B5EF4-FFF2-40B4-BE49-F238E27FC236}">
                <a16:creationId xmlns:a16="http://schemas.microsoft.com/office/drawing/2014/main" id="{2F850C2E-9081-B586-6308-3A7BF5976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804" y="0"/>
            <a:ext cx="4159196" cy="6858000"/>
          </a:xfrm>
          <a:prstGeom prst="rect">
            <a:avLst/>
          </a:prstGeom>
        </p:spPr>
      </p:pic>
      <p:pic>
        <p:nvPicPr>
          <p:cNvPr id="11" name="Picture 10" descr="A close-up of a text&#10;&#10;Description automatically generated">
            <a:extLst>
              <a:ext uri="{FF2B5EF4-FFF2-40B4-BE49-F238E27FC236}">
                <a16:creationId xmlns:a16="http://schemas.microsoft.com/office/drawing/2014/main" id="{A30F59FD-401A-8F36-F6C7-68DDCBF4D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7772400" cy="190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526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article&#10;&#10;Description automatically generated">
            <a:extLst>
              <a:ext uri="{FF2B5EF4-FFF2-40B4-BE49-F238E27FC236}">
                <a16:creationId xmlns:a16="http://schemas.microsoft.com/office/drawing/2014/main" id="{7F4C0477-536C-2A67-17E1-A45F61A7D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32" y="-1"/>
            <a:ext cx="7782299" cy="3585600"/>
          </a:xfrm>
          <a:prstGeom prst="rect">
            <a:avLst/>
          </a:prstGeom>
        </p:spPr>
      </p:pic>
      <p:pic>
        <p:nvPicPr>
          <p:cNvPr id="7" name="Picture 6" descr="A poster with text on it&#10;&#10;Description automatically generated">
            <a:extLst>
              <a:ext uri="{FF2B5EF4-FFF2-40B4-BE49-F238E27FC236}">
                <a16:creationId xmlns:a16="http://schemas.microsoft.com/office/drawing/2014/main" id="{2DA4D579-8C01-FBD9-660B-85D51C373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544" y="1366757"/>
            <a:ext cx="4763456" cy="5336066"/>
          </a:xfrm>
          <a:prstGeom prst="rect">
            <a:avLst/>
          </a:prstGeom>
        </p:spPr>
      </p:pic>
      <p:pic>
        <p:nvPicPr>
          <p:cNvPr id="9" name="Picture 8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EBC76956-BF2C-36D3-5F34-73EBC8B06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8540"/>
            <a:ext cx="7772400" cy="17660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E4DA66-F981-CA93-7545-5DD08DDB66D1}"/>
              </a:ext>
            </a:extLst>
          </p:cNvPr>
          <p:cNvSpPr txBox="1"/>
          <p:nvPr/>
        </p:nvSpPr>
        <p:spPr>
          <a:xfrm>
            <a:off x="1180618" y="3066496"/>
            <a:ext cx="9711159" cy="2677656"/>
          </a:xfrm>
          <a:prstGeom prst="rect">
            <a:avLst/>
          </a:prstGeom>
          <a:solidFill>
            <a:srgbClr val="FFFF00">
              <a:alpha val="51886"/>
            </a:srgbClr>
          </a:solidFill>
        </p:spPr>
        <p:txBody>
          <a:bodyPr wrap="square" rtlCol="0">
            <a:spAutoFit/>
          </a:bodyPr>
          <a:lstStyle/>
          <a:p>
            <a:r>
              <a:rPr lang="en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Subclinical disease?</a:t>
            </a:r>
          </a:p>
          <a:p>
            <a:endParaRPr lang="en-G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Epicardial &amp; Microvascular involvement?</a:t>
            </a:r>
          </a:p>
          <a:p>
            <a:endParaRPr lang="en-GR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Significance of</a:t>
            </a:r>
            <a:r>
              <a:rPr lang="en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regional </a:t>
            </a:r>
            <a:r>
              <a:rPr lang="en-GR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ischaemic burden differences </a:t>
            </a:r>
            <a:r>
              <a:rPr lang="en-G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(transmurality, intensity)?</a:t>
            </a:r>
          </a:p>
        </p:txBody>
      </p:sp>
    </p:spTree>
    <p:extLst>
      <p:ext uri="{BB962C8B-B14F-4D97-AF65-F5344CB8AC3E}">
        <p14:creationId xmlns:p14="http://schemas.microsoft.com/office/powerpoint/2010/main" val="39972065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02FDAC7C-91D1-7EF5-FA87-B9C4207D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33" y="176887"/>
            <a:ext cx="7410038" cy="1938867"/>
          </a:xfrm>
          <a:prstGeom prst="rect">
            <a:avLst/>
          </a:prstGeo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FAE02337-2AF7-5707-70E6-A2614290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6929" y="2209800"/>
            <a:ext cx="7772400" cy="4471313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0C49ED7A-5A33-0CF2-C27B-81D4B7C36C51}"/>
              </a:ext>
            </a:extLst>
          </p:cNvPr>
          <p:cNvSpPr/>
          <p:nvPr/>
        </p:nvSpPr>
        <p:spPr>
          <a:xfrm>
            <a:off x="4157132" y="6307667"/>
            <a:ext cx="6468535" cy="37344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314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670674" y="1359227"/>
            <a:ext cx="4959603" cy="8686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</a:rPr>
              <a:t>Stress perfusion CMR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65225" y="2912959"/>
            <a:ext cx="6147117" cy="234116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Non-radiating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Good safety profile </a:t>
            </a:r>
          </a:p>
          <a:p>
            <a:pPr marL="0" indent="0">
              <a:buNone/>
            </a:pPr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of contrast agent &amp; stressor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High-resolution</a:t>
            </a:r>
          </a:p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Integrated assessment  </a:t>
            </a:r>
          </a:p>
        </p:txBody>
      </p:sp>
      <p:pic>
        <p:nvPicPr>
          <p:cNvPr id="3" name="Picture 2" descr="A collage of images of a baby&#10;&#10;Description automatically generated">
            <a:extLst>
              <a:ext uri="{FF2B5EF4-FFF2-40B4-BE49-F238E27FC236}">
                <a16:creationId xmlns:a16="http://schemas.microsoft.com/office/drawing/2014/main" id="{B0CC192D-AEC4-4667-95AF-DFD30760C1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2" r="1" b="1"/>
          <a:stretch/>
        </p:blipFill>
        <p:spPr>
          <a:xfrm>
            <a:off x="6872420" y="1484487"/>
            <a:ext cx="4841045" cy="469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120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7B3210C4-C5BF-8640-A9C1-2843619C1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424" y="92540"/>
            <a:ext cx="7772400" cy="1628133"/>
          </a:xfrm>
          <a:prstGeom prst="rect">
            <a:avLst/>
          </a:prstGeom>
        </p:spPr>
      </p:pic>
      <p:pic>
        <p:nvPicPr>
          <p:cNvPr id="11" name="Picture 10" descr="A diagram of a patient's health&#10;&#10;Description automatically generated">
            <a:extLst>
              <a:ext uri="{FF2B5EF4-FFF2-40B4-BE49-F238E27FC236}">
                <a16:creationId xmlns:a16="http://schemas.microsoft.com/office/drawing/2014/main" id="{6C2B11B4-D3C8-7C88-C090-79498931E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4524" y="1720673"/>
            <a:ext cx="5918200" cy="5137327"/>
          </a:xfrm>
          <a:prstGeom prst="rect">
            <a:avLst/>
          </a:prstGeom>
        </p:spPr>
      </p:pic>
      <p:sp>
        <p:nvSpPr>
          <p:cNvPr id="2" name="Frame 1">
            <a:extLst>
              <a:ext uri="{FF2B5EF4-FFF2-40B4-BE49-F238E27FC236}">
                <a16:creationId xmlns:a16="http://schemas.microsoft.com/office/drawing/2014/main" id="{7A17D355-9377-F991-0167-ECD42C4CB93B}"/>
              </a:ext>
            </a:extLst>
          </p:cNvPr>
          <p:cNvSpPr/>
          <p:nvPr/>
        </p:nvSpPr>
        <p:spPr>
          <a:xfrm>
            <a:off x="6426201" y="3234267"/>
            <a:ext cx="2040466" cy="1100666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3958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02FDAC7C-91D1-7EF5-FA87-B9C4207D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97700" cy="2538933"/>
          </a:xfrm>
          <a:prstGeom prst="rect">
            <a:avLst/>
          </a:prstGeom>
        </p:spPr>
      </p:pic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79A9A241-2083-3F8A-0C5F-6A96080BCD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4100" y="1445585"/>
            <a:ext cx="7772400" cy="2453104"/>
          </a:xfrm>
          <a:prstGeom prst="rect">
            <a:avLst/>
          </a:prstGeom>
        </p:spPr>
      </p:pic>
      <p:pic>
        <p:nvPicPr>
          <p:cNvPr id="6" name="Picture 5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11B10BD3-EE03-0249-E4B9-06581C5DE2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4100" y="4033463"/>
            <a:ext cx="7772400" cy="24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319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02FDAC7C-91D1-7EF5-FA87-B9C4207D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2820013"/>
          </a:xfrm>
          <a:prstGeom prst="rect">
            <a:avLst/>
          </a:prstGeom>
        </p:spPr>
      </p:pic>
      <p:pic>
        <p:nvPicPr>
          <p:cNvPr id="4" name="Picture 3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35587FBE-C116-F973-E618-1712FF2CDD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1527132"/>
            <a:ext cx="7772400" cy="2453104"/>
          </a:xfrm>
          <a:prstGeom prst="rect">
            <a:avLst/>
          </a:prstGeom>
        </p:spPr>
      </p:pic>
      <p:pic>
        <p:nvPicPr>
          <p:cNvPr id="7" name="Picture 6" descr="A screenshot of a medical survey&#10;&#10;Description automatically generated">
            <a:extLst>
              <a:ext uri="{FF2B5EF4-FFF2-40B4-BE49-F238E27FC236}">
                <a16:creationId xmlns:a16="http://schemas.microsoft.com/office/drawing/2014/main" id="{BF00681B-C00C-24C3-1DF5-664EB7BC0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4104316"/>
            <a:ext cx="7772400" cy="24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270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computer&#10;&#10;Description automatically generated">
            <a:extLst>
              <a:ext uri="{FF2B5EF4-FFF2-40B4-BE49-F238E27FC236}">
                <a16:creationId xmlns:a16="http://schemas.microsoft.com/office/drawing/2014/main" id="{02FDAC7C-91D1-7EF5-FA87-B9C4207D5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2820013"/>
          </a:xfrm>
          <a:prstGeom prst="rect">
            <a:avLst/>
          </a:prstGeom>
        </p:spPr>
      </p:pic>
      <p:pic>
        <p:nvPicPr>
          <p:cNvPr id="3" name="Picture 2" descr="A screenshot of a medical information&#10;&#10;Description automatically generated">
            <a:extLst>
              <a:ext uri="{FF2B5EF4-FFF2-40B4-BE49-F238E27FC236}">
                <a16:creationId xmlns:a16="http://schemas.microsoft.com/office/drawing/2014/main" id="{C017C063-97D1-4715-FDEC-24EED1429C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4187" y="4045060"/>
            <a:ext cx="7772400" cy="2453104"/>
          </a:xfrm>
          <a:prstGeom prst="rect">
            <a:avLst/>
          </a:prstGeom>
        </p:spPr>
      </p:pic>
      <p:pic>
        <p:nvPicPr>
          <p:cNvPr id="7" name="Picture 6" descr="A screenshot of a medical form&#10;&#10;Description automatically generated">
            <a:extLst>
              <a:ext uri="{FF2B5EF4-FFF2-40B4-BE49-F238E27FC236}">
                <a16:creationId xmlns:a16="http://schemas.microsoft.com/office/drawing/2014/main" id="{5363BFFE-7CC7-2141-A2EC-277EEEBCA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4187" y="1410006"/>
            <a:ext cx="7767635" cy="245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6461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8108" y="2576069"/>
            <a:ext cx="8229600" cy="99060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Perfusion in children</a:t>
            </a:r>
          </a:p>
        </p:txBody>
      </p:sp>
    </p:spTree>
    <p:extLst>
      <p:ext uri="{BB962C8B-B14F-4D97-AF65-F5344CB8AC3E}">
        <p14:creationId xmlns:p14="http://schemas.microsoft.com/office/powerpoint/2010/main" val="2691644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700808"/>
            <a:ext cx="4241126" cy="396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awasaki LCA A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6040" y="1700808"/>
            <a:ext cx="3965940" cy="3960440"/>
          </a:xfrm>
          <a:prstGeom prst="rect">
            <a:avLst/>
          </a:prstGeom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 </a:t>
            </a:r>
            <a:r>
              <a:rPr lang="en-US" sz="3200" dirty="0" err="1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</a:t>
            </a:r>
            <a:r>
              <a:rPr lang="en-US" sz="3200" dirty="0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with Kawasaki disease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7533804" y="6389797"/>
            <a:ext cx="2888177" cy="306437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en-US" sz="3000" dirty="0">
                <a:latin typeface="Times New Roman"/>
                <a:cs typeface="Times New Roman"/>
              </a:rPr>
              <a:t>Courtesy of King’s College London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15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wasakiPerfusionStressRe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0920" y="1628800"/>
            <a:ext cx="6585982" cy="44351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52943" y="5466727"/>
            <a:ext cx="1581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Without Adenosine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49309" y="5466727"/>
            <a:ext cx="1982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With Adenosine Infusion</a:t>
            </a:r>
          </a:p>
        </p:txBody>
      </p:sp>
      <p:pic>
        <p:nvPicPr>
          <p:cNvPr id="11" name="5 - Perfusion Map Only Movie 10fps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76119" y="1628800"/>
            <a:ext cx="4021269" cy="44138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03253" y="6063916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Pixelwise</a:t>
            </a:r>
            <a:r>
              <a:rPr lang="en-US" sz="1600" dirty="0">
                <a:latin typeface="Arial Narrow" panose="020B0604020202020204" pitchFamily="34" charset="0"/>
                <a:cs typeface="Arial Narrow" panose="020B0604020202020204" pitchFamily="34" charset="0"/>
              </a:rPr>
              <a:t> analysis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3 </a:t>
            </a:r>
            <a:r>
              <a:rPr lang="en-US" sz="3200" dirty="0" err="1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yo</a:t>
            </a:r>
            <a:r>
              <a:rPr lang="en-US" sz="3200" dirty="0">
                <a:solidFill>
                  <a:srgbClr val="292934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with Kawasaki disease</a:t>
            </a:r>
            <a:endParaRPr lang="en-US" sz="32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55554" y="6546263"/>
            <a:ext cx="5712447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62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A20F8-1E2D-B951-23EF-87FA2CFA2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0498D-952C-01E6-5BD2-E46F01C1AC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133624"/>
            <a:ext cx="12192000" cy="1655465"/>
          </a:xfrm>
        </p:spPr>
        <p:txBody>
          <a:bodyPr>
            <a:no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3453.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Κλινικη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εμπειρία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εφαρμογής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μελέτης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αιματώσεως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μυοκαρδίου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μαγνητικο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συντονισμο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́ (</a:t>
            </a:r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stress perfusion CMR) 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σε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ασθενείς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με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εμφυτευόμενες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καρδιακές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συσκευές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Cardiac Implantable Electronic Devices - CIEDs): </a:t>
            </a:r>
            <a:b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ασφάλεια</a:t>
            </a:r>
            <a:r>
              <a:rPr lang="en-GB" sz="2800" b="1" dirty="0">
                <a:latin typeface="Calibri" panose="020F0502020204030204" pitchFamily="34" charset="0"/>
                <a:cs typeface="Calibri" panose="020F0502020204030204" pitchFamily="34" charset="0"/>
              </a:rPr>
              <a:t> &amp;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800" b="1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αποτελεσματικότητα</a:t>
            </a:r>
            <a:r>
              <a:rPr lang="en-GB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l-GR" sz="2800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52F1770-11A8-B503-A185-C1993AD96B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53235"/>
            <a:ext cx="12192000" cy="1096666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50000"/>
              </a:lnSpc>
            </a:pP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Κ Μπράτης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Μ Πεντάρης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Σ Μυκωνιάτη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Ζ Μόρου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Μ Παντερμαράκη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Η Ματσούκας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Ε Αρβανίτης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Κ Λέγκου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(1)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Ε Ρεπάσος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(3)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Μ Μπιτσαρά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Κ Μπιρμπίλης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Ν Μπιάγκης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Ν Μακρής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(3)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Ν Αγγελής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Σ Χατζίδου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(3)</a:t>
            </a:r>
            <a:r>
              <a:rPr lang="el-GR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Α Νταλιάνης</a:t>
            </a:r>
            <a:r>
              <a:rPr lang="en-GB" sz="19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(2)</a:t>
            </a:r>
            <a:endParaRPr lang="en-GR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80BD2-11B6-9262-3EEC-13FC941C87FD}"/>
              </a:ext>
            </a:extLst>
          </p:cNvPr>
          <p:cNvSpPr txBox="1"/>
          <p:nvPr/>
        </p:nvSpPr>
        <p:spPr>
          <a:xfrm>
            <a:off x="0" y="5816600"/>
            <a:ext cx="1143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l-GR" sz="16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Τμήμα Μαγνητικής Τομογραφίας Καρδιάς, Όμιλος Βιοϊατρική, Αθήνα</a:t>
            </a:r>
            <a:r>
              <a:rPr lang="en-GR" sz="1600" dirty="0">
                <a:effectLst/>
              </a:rPr>
              <a:t> </a:t>
            </a:r>
          </a:p>
          <a:p>
            <a:pPr marL="342900" indent="-342900">
              <a:buAutoNum type="arabicParenBoth"/>
            </a:pPr>
            <a:r>
              <a:rPr lang="el-GR" sz="16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Μονάδα Στεφανιαίας Νόσου και Μυοκαρδιοπαθειών, ΓΝΑ Αλεξάνδρα, Αθήνα</a:t>
            </a:r>
            <a:r>
              <a:rPr lang="en-GR" sz="1600" dirty="0">
                <a:effectLst/>
              </a:rPr>
              <a:t> </a:t>
            </a:r>
            <a:endParaRPr lang="en-GR" sz="1600" dirty="0"/>
          </a:p>
          <a:p>
            <a:pPr marL="342900" indent="-342900">
              <a:buAutoNum type="arabicParenBoth"/>
            </a:pPr>
            <a:r>
              <a:rPr lang="el-GR" sz="1600" dirty="0">
                <a:solidFill>
                  <a:srgbClr val="474747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Μονάδα Στεφανιαίας Νόσου και Μυοκαρδιοπαθειών, ΓΝΑ Αλεξάνδρα, Αθήνα</a:t>
            </a:r>
            <a:r>
              <a:rPr lang="en-GR" sz="1600" dirty="0">
                <a:effectLst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FD7EF-CACF-B456-20A5-C02ECAF2F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0450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images of a baby&#10;&#10;Description automatically generated">
            <a:extLst>
              <a:ext uri="{FF2B5EF4-FFF2-40B4-BE49-F238E27FC236}">
                <a16:creationId xmlns:a16="http://schemas.microsoft.com/office/drawing/2014/main" id="{C747289A-9DC3-9363-8B1E-9371755D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367" y="3401694"/>
            <a:ext cx="3204633" cy="3456306"/>
          </a:xfrm>
          <a:prstGeom prst="rect">
            <a:avLst/>
          </a:prstGeom>
        </p:spPr>
      </p:pic>
      <p:pic>
        <p:nvPicPr>
          <p:cNvPr id="8" name="Picture 7" descr="A person lying in a ct scan machine&#10;&#10;Description automatically generated">
            <a:extLst>
              <a:ext uri="{FF2B5EF4-FFF2-40B4-BE49-F238E27FC236}">
                <a16:creationId xmlns:a16="http://schemas.microsoft.com/office/drawing/2014/main" id="{E83CCD8A-F61B-B1E7-08ED-2A1B7591C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7945" y="11264"/>
            <a:ext cx="3438777" cy="23417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7AA9CF8-8AE1-90DC-D985-BFFDE63FB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4"/>
            <a:ext cx="2754701" cy="263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65FF1FE9-BB9B-4B93-CA74-6CB3ECCC211F}"/>
              </a:ext>
            </a:extLst>
          </p:cNvPr>
          <p:cNvSpPr/>
          <p:nvPr/>
        </p:nvSpPr>
        <p:spPr>
          <a:xfrm rot="2159015" flipH="1">
            <a:off x="2767434" y="1616242"/>
            <a:ext cx="814685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2FD306-B519-19A7-0E39-896FAE325B60}"/>
              </a:ext>
            </a:extLst>
          </p:cNvPr>
          <p:cNvSpPr txBox="1"/>
          <p:nvPr/>
        </p:nvSpPr>
        <p:spPr>
          <a:xfrm>
            <a:off x="-19346" y="1657215"/>
            <a:ext cx="3111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</a:rPr>
              <a:t>C</a:t>
            </a: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IED interrogation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</a:rPr>
              <a:t>&amp; programming</a:t>
            </a:r>
            <a:endParaRPr lang="en-GR" b="1" dirty="0">
              <a:solidFill>
                <a:schemeClr val="bg1"/>
              </a:solidFill>
            </a:endParaRP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91C9B567-6770-9365-38E9-2045122D2138}"/>
              </a:ext>
            </a:extLst>
          </p:cNvPr>
          <p:cNvSpPr/>
          <p:nvPr/>
        </p:nvSpPr>
        <p:spPr>
          <a:xfrm rot="8578441" flipH="1">
            <a:off x="7939380" y="1640087"/>
            <a:ext cx="85677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680176-A51D-0707-52AB-B6CA31400750}"/>
              </a:ext>
            </a:extLst>
          </p:cNvPr>
          <p:cNvSpPr txBox="1"/>
          <p:nvPr/>
        </p:nvSpPr>
        <p:spPr>
          <a:xfrm>
            <a:off x="9399761" y="1706676"/>
            <a:ext cx="215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Stress CMR </a:t>
            </a:r>
          </a:p>
          <a:p>
            <a:pPr algn="ctr"/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pre assessment</a:t>
            </a:r>
            <a:endParaRPr lang="en-GR" b="1" dirty="0">
              <a:solidFill>
                <a:schemeClr val="bg1"/>
              </a:solidFill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246578B-2201-BFD2-ED90-F1F1447F7C5D}"/>
              </a:ext>
            </a:extLst>
          </p:cNvPr>
          <p:cNvSpPr/>
          <p:nvPr/>
        </p:nvSpPr>
        <p:spPr>
          <a:xfrm rot="12875471" flipH="1">
            <a:off x="7958300" y="5435721"/>
            <a:ext cx="90284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1EED1C-A6C4-8AF8-BC1C-44769D2FE217}"/>
              </a:ext>
            </a:extLst>
          </p:cNvPr>
          <p:cNvSpPr txBox="1"/>
          <p:nvPr/>
        </p:nvSpPr>
        <p:spPr>
          <a:xfrm>
            <a:off x="9372567" y="6028733"/>
            <a:ext cx="2696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MRI protocol optimisation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DF0FDB4-CA69-94C0-6039-FA4BEAD046F9}"/>
              </a:ext>
            </a:extLst>
          </p:cNvPr>
          <p:cNvSpPr/>
          <p:nvPr/>
        </p:nvSpPr>
        <p:spPr>
          <a:xfrm rot="19744998" flipH="1">
            <a:off x="2683564" y="5451659"/>
            <a:ext cx="902841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 dirty="0"/>
          </a:p>
        </p:txBody>
      </p:sp>
      <p:pic>
        <p:nvPicPr>
          <p:cNvPr id="12" name="Picture 2" descr="ECG Basics Online Training for Beginners">
            <a:extLst>
              <a:ext uri="{FF2B5EF4-FFF2-40B4-BE49-F238E27FC236}">
                <a16:creationId xmlns:a16="http://schemas.microsoft.com/office/drawing/2014/main" id="{C210B317-EE56-8F6C-4200-39D72760D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46" y="4310019"/>
            <a:ext cx="2680973" cy="224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AD6AB-B199-72B8-223B-1B6265C4A86F}"/>
              </a:ext>
            </a:extLst>
          </p:cNvPr>
          <p:cNvSpPr txBox="1"/>
          <p:nvPr/>
        </p:nvSpPr>
        <p:spPr>
          <a:xfrm>
            <a:off x="265031" y="6213399"/>
            <a:ext cx="21509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R" b="1" dirty="0">
                <a:latin typeface="Calibri" panose="020F0502020204030204" pitchFamily="34" charset="0"/>
                <a:cs typeface="Calibri" panose="020F0502020204030204" pitchFamily="34" charset="0"/>
              </a:rPr>
              <a:t>Close monitoring &amp; </a:t>
            </a:r>
          </a:p>
          <a:p>
            <a:pPr algn="ctr"/>
            <a:r>
              <a:rPr lang="en-GR" b="1" dirty="0">
                <a:latin typeface="Calibri" panose="020F0502020204030204" pitchFamily="34" charset="0"/>
                <a:cs typeface="Calibri" panose="020F0502020204030204" pitchFamily="34" charset="0"/>
              </a:rPr>
              <a:t>Post scan evaluation</a:t>
            </a:r>
          </a:p>
        </p:txBody>
      </p:sp>
      <p:pic>
        <p:nvPicPr>
          <p:cNvPr id="13" name="Picture 12" descr="A close-up of a mri&#10;&#10;Description automatically generated">
            <a:extLst>
              <a:ext uri="{FF2B5EF4-FFF2-40B4-BE49-F238E27FC236}">
                <a16:creationId xmlns:a16="http://schemas.microsoft.com/office/drawing/2014/main" id="{342A2DF5-E50C-745A-8B32-4562D04C4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4991" y="2124907"/>
            <a:ext cx="4407335" cy="33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437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n x-ray of a person's chest&#10;&#10;Description automatically generated">
            <a:extLst>
              <a:ext uri="{FF2B5EF4-FFF2-40B4-BE49-F238E27FC236}">
                <a16:creationId xmlns:a16="http://schemas.microsoft.com/office/drawing/2014/main" id="{8D3348C7-60E4-1321-F70E-FCE2B2851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3272366" cy="32723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5216C7-BECB-05EA-46A0-8BB9466FCAA4}"/>
              </a:ext>
            </a:extLst>
          </p:cNvPr>
          <p:cNvSpPr txBox="1"/>
          <p:nvPr/>
        </p:nvSpPr>
        <p:spPr>
          <a:xfrm>
            <a:off x="2967568" y="463659"/>
            <a:ext cx="25567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48 yo male</a:t>
            </a:r>
          </a:p>
          <a:p>
            <a:pPr algn="ctr"/>
            <a:r>
              <a:rPr lang="en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ICM-CABG</a:t>
            </a:r>
          </a:p>
          <a:p>
            <a:pPr algn="ctr"/>
            <a:r>
              <a:rPr lang="en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DDDR ICD</a:t>
            </a:r>
          </a:p>
          <a:p>
            <a:pPr algn="ctr"/>
            <a:r>
              <a:rPr lang="en-GR" sz="2800" b="1" dirty="0">
                <a:latin typeface="Calibri" panose="020F0502020204030204" pitchFamily="34" charset="0"/>
                <a:cs typeface="Calibri" panose="020F0502020204030204" pitchFamily="34" charset="0"/>
              </a:rPr>
              <a:t>LVEF 15 %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5A6F8C0-515E-B8C2-CCD9-9D2B141419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3272366"/>
            <a:ext cx="5585395" cy="3687233"/>
          </a:xfrm>
          <a:prstGeom prst="rect">
            <a:avLst/>
          </a:prstGeom>
        </p:spPr>
      </p:pic>
      <p:pic>
        <p:nvPicPr>
          <p:cNvPr id="2" name="an1-Stress_dynamic_tfl_sr_epat-AllSlicesMultiview">
            <a:hlinkClick r:id="" action="ppaction://media"/>
            <a:extLst>
              <a:ext uri="{FF2B5EF4-FFF2-40B4-BE49-F238E27FC236}">
                <a16:creationId xmlns:a16="http://schemas.microsoft.com/office/drawing/2014/main" id="{7F487D70-6F0A-C287-70E4-343E65390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4514" y="791"/>
            <a:ext cx="6718092" cy="503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47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5884FA-05AD-35BB-880D-24EE1C08CD5C}"/>
              </a:ext>
            </a:extLst>
          </p:cNvPr>
          <p:cNvSpPr txBox="1"/>
          <p:nvPr/>
        </p:nvSpPr>
        <p:spPr>
          <a:xfrm>
            <a:off x="2047793" y="4614902"/>
            <a:ext cx="8081960" cy="943954"/>
          </a:xfrm>
          <a:prstGeom prst="rect">
            <a:avLst/>
          </a:prstGeom>
        </p:spPr>
        <p:txBody>
          <a:bodyPr vert="horz" lIns="228600" tIns="228600" rIns="228600" bIns="0" rtlCol="0" anchor="b">
            <a:normAutofit/>
          </a:bodyPr>
          <a:lstStyle/>
          <a:p>
            <a:pPr algn="ctr" defTabSz="914400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spc="-15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Practicalities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90594D-6C12-2372-E7BB-F888E73DA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18" r="1822"/>
          <a:stretch/>
        </p:blipFill>
        <p:spPr>
          <a:xfrm>
            <a:off x="-1061" y="12733"/>
            <a:ext cx="12187237" cy="6832536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32530073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066800" y="2663150"/>
            <a:ext cx="10058400" cy="1142428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Viability assessment</a:t>
            </a:r>
          </a:p>
        </p:txBody>
      </p:sp>
    </p:spTree>
    <p:extLst>
      <p:ext uri="{BB962C8B-B14F-4D97-AF65-F5344CB8AC3E}">
        <p14:creationId xmlns:p14="http://schemas.microsoft.com/office/powerpoint/2010/main" val="39763468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3-17 at 12.11.2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946" y="1766455"/>
            <a:ext cx="8052620" cy="36714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67425" y="935492"/>
            <a:ext cx="51487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cs typeface="Times New Roman"/>
              </a:rPr>
              <a:t>Tissue types as identified by CMR</a:t>
            </a:r>
          </a:p>
        </p:txBody>
      </p:sp>
    </p:spTree>
    <p:extLst>
      <p:ext uri="{BB962C8B-B14F-4D97-AF65-F5344CB8AC3E}">
        <p14:creationId xmlns:p14="http://schemas.microsoft.com/office/powerpoint/2010/main" val="22644150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0454" y="1106490"/>
            <a:ext cx="78867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EXTENT / TRANSMURALITY</a:t>
            </a:r>
          </a:p>
          <a:p>
            <a:pPr algn="ctr"/>
            <a:endParaRPr lang="en-US" sz="2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Within each segment</a:t>
            </a:r>
          </a:p>
          <a:p>
            <a:pPr algn="ctr"/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0%, 1-25%, 26%-50%, 51%-75%, 76%-100%</a:t>
            </a:r>
          </a:p>
          <a:p>
            <a:pPr algn="ctr"/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/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PREDICTING IMPROVEMENT IN CONTRACTILITY  AFTER REVASCULARISATION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PROGNOSTIC VALUE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599814" y="5787090"/>
            <a:ext cx="3154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Kim RJ et al. NEJM 2001</a:t>
            </a:r>
          </a:p>
          <a:p>
            <a:r>
              <a:rPr lang="en-US" sz="1400" b="1" dirty="0"/>
              <a:t>Roes D et al. AJC 2007</a:t>
            </a:r>
          </a:p>
        </p:txBody>
      </p:sp>
    </p:spTree>
    <p:extLst>
      <p:ext uri="{BB962C8B-B14F-4D97-AF65-F5344CB8AC3E}">
        <p14:creationId xmlns:p14="http://schemas.microsoft.com/office/powerpoint/2010/main" val="3284629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Transmurality</a:t>
            </a: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800" y="2595563"/>
            <a:ext cx="5553937" cy="36707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Transmurality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of infarction relates to the likelihood of functional recovery after revascularization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10±7%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transmurality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- improved contractility after revascularization</a:t>
            </a:r>
          </a:p>
          <a:p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75% </a:t>
            </a:r>
            <a:r>
              <a:rPr lang="en-US" dirty="0" err="1">
                <a:latin typeface="Arial Narrow" panose="020B0604020202020204" pitchFamily="34" charset="0"/>
                <a:cs typeface="Arial Narrow" panose="020B0604020202020204" pitchFamily="34" charset="0"/>
              </a:rPr>
              <a:t>transmurality</a:t>
            </a: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 of LGE was found to have 100% negative predictive value for improved contractility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2737" y="2595562"/>
            <a:ext cx="552046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151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4960" y="548640"/>
            <a:ext cx="8522208" cy="5641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INTERPRETATION OF LATE GADOLINIUM ENHANCEMENT</a:t>
            </a:r>
          </a:p>
          <a:p>
            <a:pPr algn="ctr">
              <a:lnSpc>
                <a:spcPct val="200000"/>
              </a:lnSpc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Post-MI myocardial scar …within the (vessel) territory, there is … indicating</a:t>
            </a:r>
          </a:p>
          <a:p>
            <a:pPr algn="ctr">
              <a:lnSpc>
                <a:spcPct val="200000"/>
              </a:lnSpc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O-50%: significant viability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51-75%: small areas of viability with low likelihood of functional recovery</a:t>
            </a:r>
          </a:p>
          <a:p>
            <a:pPr>
              <a:lnSpc>
                <a:spcPct val="200000"/>
              </a:lnSpc>
            </a:pPr>
            <a:r>
              <a:rPr lang="en-US" dirty="0">
                <a:latin typeface="Arial Narrow" panose="020B0604020202020204" pitchFamily="34" charset="0"/>
                <a:cs typeface="Arial Narrow" panose="020B0604020202020204" pitchFamily="34" charset="0"/>
              </a:rPr>
              <a:t>75-100%: no viability</a:t>
            </a:r>
          </a:p>
          <a:p>
            <a:pPr>
              <a:lnSpc>
                <a:spcPct val="200000"/>
              </a:lnSpc>
            </a:pPr>
            <a:endParaRPr lang="en-US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algn="ctr">
              <a:lnSpc>
                <a:spcPct val="200000"/>
              </a:lnSpc>
            </a:pPr>
            <a:r>
              <a:rPr lang="en-US" sz="3600" b="1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Consider contractility and thickness!</a:t>
            </a:r>
          </a:p>
        </p:txBody>
      </p:sp>
    </p:spTree>
    <p:extLst>
      <p:ext uri="{BB962C8B-B14F-4D97-AF65-F5344CB8AC3E}">
        <p14:creationId xmlns:p14="http://schemas.microsoft.com/office/powerpoint/2010/main" val="3212100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BF13B21E-5C27-71E7-3CF1-E7233A0D1A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162049" y="6120979"/>
            <a:ext cx="84899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zh-CN" sz="2800" dirty="0">
                <a:ea typeface="SimSun" panose="02010600030101010101" pitchFamily="2" charset="-122"/>
              </a:rPr>
              <a:t>Late Gadolinium Enhancement (LGE)  </a:t>
            </a:r>
            <a:endParaRPr lang="en-US" altLang="zh-CN" sz="2800" dirty="0">
              <a:ea typeface="SimSun" panose="02010600030101010101" pitchFamily="2" charset="-122"/>
            </a:endParaRPr>
          </a:p>
        </p:txBody>
      </p:sp>
      <p:pic>
        <p:nvPicPr>
          <p:cNvPr id="22533" name="Picture 4">
            <a:extLst>
              <a:ext uri="{FF2B5EF4-FFF2-40B4-BE49-F238E27FC236}">
                <a16:creationId xmlns:a16="http://schemas.microsoft.com/office/drawing/2014/main" id="{01958924-0CD4-B0E1-EB95-F4660E7E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2867026"/>
            <a:ext cx="6112255" cy="36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8" name="Group 10">
            <a:extLst>
              <a:ext uri="{FF2B5EF4-FFF2-40B4-BE49-F238E27FC236}">
                <a16:creationId xmlns:a16="http://schemas.microsoft.com/office/drawing/2014/main" id="{AB0C3768-6388-D934-37D0-19BE497CC49F}"/>
              </a:ext>
            </a:extLst>
          </p:cNvPr>
          <p:cNvGrpSpPr>
            <a:grpSpLocks/>
          </p:cNvGrpSpPr>
          <p:nvPr/>
        </p:nvGrpSpPr>
        <p:grpSpPr bwMode="auto">
          <a:xfrm>
            <a:off x="33337" y="12701"/>
            <a:ext cx="9439276" cy="2854325"/>
            <a:chOff x="135" y="1614"/>
            <a:chExt cx="3914" cy="1054"/>
          </a:xfrm>
        </p:grpSpPr>
        <p:pic>
          <p:nvPicPr>
            <p:cNvPr id="22534" name="Picture 4">
              <a:extLst>
                <a:ext uri="{FF2B5EF4-FFF2-40B4-BE49-F238E27FC236}">
                  <a16:creationId xmlns:a16="http://schemas.microsoft.com/office/drawing/2014/main" id="{79CE74FA-5CE3-FEC2-5D77-74F2C26781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02" r="68654" b="37599"/>
            <a:stretch>
              <a:fillRect/>
            </a:stretch>
          </p:blipFill>
          <p:spPr bwMode="auto">
            <a:xfrm>
              <a:off x="135" y="1614"/>
              <a:ext cx="1270" cy="10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6" name="Picture 4">
              <a:extLst>
                <a:ext uri="{FF2B5EF4-FFF2-40B4-BE49-F238E27FC236}">
                  <a16:creationId xmlns:a16="http://schemas.microsoft.com/office/drawing/2014/main" id="{DC03CD70-4E66-0CF3-E1D5-B4852833AD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07" t="40285" r="33115" b="30011"/>
            <a:stretch>
              <a:fillRect/>
            </a:stretch>
          </p:blipFill>
          <p:spPr bwMode="auto">
            <a:xfrm>
              <a:off x="1469" y="1635"/>
              <a:ext cx="1400" cy="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7" name="Picture 4">
              <a:extLst>
                <a:ext uri="{FF2B5EF4-FFF2-40B4-BE49-F238E27FC236}">
                  <a16:creationId xmlns:a16="http://schemas.microsoft.com/office/drawing/2014/main" id="{A0A4C922-5AD6-A692-589A-88CEAAD374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4" t="20142" r="4442" b="46999"/>
            <a:stretch>
              <a:fillRect/>
            </a:stretch>
          </p:blipFill>
          <p:spPr bwMode="auto">
            <a:xfrm>
              <a:off x="2829" y="1642"/>
              <a:ext cx="1220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9608774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56503"/>
            <a:ext cx="10058400" cy="1054517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Thrombus</a:t>
            </a:r>
          </a:p>
        </p:txBody>
      </p:sp>
      <p:pic>
        <p:nvPicPr>
          <p:cNvPr id="3" name="Picture 2" descr="MPOURAS_MICHAIL-2D_MDE_4CH-19-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534" y="2028747"/>
            <a:ext cx="4425336" cy="388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9861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11799"/>
            <a:ext cx="10058400" cy="1005749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RV extension - Thrombus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60" y="1997035"/>
            <a:ext cx="4437888" cy="403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60270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33716" y="2913144"/>
            <a:ext cx="6803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Narrow" panose="020B0604020202020204" pitchFamily="34" charset="0"/>
                <a:cs typeface="Arial Narrow" panose="020B0604020202020204" pitchFamily="34" charset="0"/>
              </a:rPr>
              <a:t>Coronary artery imaging</a:t>
            </a:r>
          </a:p>
        </p:txBody>
      </p:sp>
    </p:spTree>
    <p:extLst>
      <p:ext uri="{BB962C8B-B14F-4D97-AF65-F5344CB8AC3E}">
        <p14:creationId xmlns:p14="http://schemas.microsoft.com/office/powerpoint/2010/main" val="14557616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Screen Shot 2015-04-23 at 12.04.3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0784" y="0"/>
            <a:ext cx="91355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554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Grp="1" noChangeArrowheads="1"/>
          </p:cNvSpPr>
          <p:nvPr>
            <p:ph type="title"/>
          </p:nvPr>
        </p:nvSpPr>
        <p:spPr>
          <a:xfrm>
            <a:off x="1396320" y="523031"/>
            <a:ext cx="9127038" cy="606463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1" dirty="0">
                <a:highlight>
                  <a:srgbClr val="008000"/>
                </a:highlight>
              </a:rPr>
              <a:t>Stress protocol: </a:t>
            </a:r>
            <a:r>
              <a:rPr lang="en-US" sz="3600" kern="0" dirty="0">
                <a:highlight>
                  <a:srgbClr val="008000"/>
                </a:highlight>
                <a:ea typeface="ヒラギノ明朝 ProN W3"/>
              </a:rPr>
              <a:t>Pharmacological vs exercise</a:t>
            </a:r>
            <a:br>
              <a:rPr lang="en-US" sz="3600" kern="0" dirty="0">
                <a:highlight>
                  <a:srgbClr val="008000"/>
                </a:highlight>
                <a:ea typeface="ヒラギノ明朝 ProN W3"/>
              </a:rPr>
            </a:br>
            <a:endParaRPr lang="en-US" sz="3600" dirty="0">
              <a:highlight>
                <a:srgbClr val="008000"/>
              </a:highlight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752600" y="1322743"/>
          <a:ext cx="8534400" cy="5177117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2978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0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4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0511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Adenosine </a:t>
                      </a:r>
                    </a:p>
                    <a:p>
                      <a:pPr algn="ctr"/>
                      <a:r>
                        <a:rPr lang="en-US" sz="1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(A2A receptor agonists)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Dobutamine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Exercise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77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Most frequently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used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 mainly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when adenosine contra-indicate or to assess c</a:t>
                      </a:r>
                      <a:r>
                        <a:rPr lang="en-US" sz="1200" b="1" dirty="0">
                          <a:latin typeface="+mn-lt"/>
                        </a:rPr>
                        <a:t>ontractile</a:t>
                      </a:r>
                      <a:r>
                        <a:rPr lang="en-US" sz="1200" b="1" baseline="0" dirty="0">
                          <a:latin typeface="+mn-lt"/>
                        </a:rPr>
                        <a:t> reserve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Used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in some </a:t>
                      </a:r>
                      <a:r>
                        <a:rPr lang="en-GB" sz="1200" b="1" kern="1200" baseline="0" noProof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centres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research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7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effectLst/>
                          <a:latin typeface="+mn-lt"/>
                        </a:rPr>
                        <a:t>Fast &amp; steerable</a:t>
                      </a:r>
                      <a:r>
                        <a:rPr lang="en-US" sz="1200" b="1" baseline="0" dirty="0">
                          <a:effectLst/>
                          <a:latin typeface="+mn-lt"/>
                        </a:rPr>
                        <a:t> protocol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More time-consuming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latin typeface="+mn-lt"/>
                        </a:rPr>
                        <a:t>Even more time-consuming</a:t>
                      </a:r>
                      <a:endParaRPr lang="en-US" sz="1200" b="1" dirty="0">
                        <a:effectLst/>
                        <a:latin typeface="+mn-lt"/>
                      </a:endParaRPr>
                    </a:p>
                    <a:p>
                      <a:pPr algn="ctr"/>
                      <a:r>
                        <a:rPr lang="en-US" sz="1200" b="1" dirty="0">
                          <a:effectLst/>
                          <a:latin typeface="+mn-lt"/>
                        </a:rPr>
                        <a:t>Requires</a:t>
                      </a:r>
                      <a:r>
                        <a:rPr lang="en-US" sz="1200" b="1" baseline="0" dirty="0">
                          <a:effectLst/>
                          <a:latin typeface="+mn-lt"/>
                        </a:rPr>
                        <a:t> conditional equipment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Depends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patient’s compliance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4777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Safe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(short half-life); mild side-effects</a:t>
                      </a:r>
                    </a:p>
                    <a:p>
                      <a:pPr algn="ctr"/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Hypotension under GA!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prstClr val="black"/>
                          </a:solidFill>
                          <a:latin typeface="+mn-lt"/>
                        </a:rPr>
                        <a:t>Onset of action: IV: 1-10 minutes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prstClr val="black"/>
                          </a:solidFill>
                          <a:latin typeface="+mn-lt"/>
                        </a:rPr>
                        <a:t>Maximum effect: 10-20 minutes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prstClr val="black"/>
                          </a:solidFill>
                          <a:latin typeface="+mn-lt"/>
                        </a:rPr>
                        <a:t>Half-life: 2 minutes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More physiological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3582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vasodilator</a:t>
                      </a:r>
                    </a:p>
                    <a:p>
                      <a:pPr algn="ctr"/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Weaker chronotropic agent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Potent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chronotropic agent </a:t>
                      </a:r>
                    </a:p>
                    <a:p>
                      <a:pPr algn="ctr"/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(less time for imaging)</a:t>
                      </a:r>
                      <a:endParaRPr lang="en-US" sz="1200" b="1" dirty="0"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Depends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on patient’s compliance to achieve target heart rate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49188"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Contraindications: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2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3</a:t>
                      </a:r>
                      <a:r>
                        <a:rPr lang="en-US" sz="1200" b="1" i="0" kern="1200" baseline="30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rd</a:t>
                      </a: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degree AV block</a:t>
                      </a:r>
                      <a:r>
                        <a:rPr lang="en-US" sz="12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sinus node disease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dirty="0">
                          <a:latin typeface="+mn-lt"/>
                        </a:rPr>
                        <a:t>Bronchoconstrictive/spastic lung disease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Hypersensitivity</a:t>
                      </a:r>
                      <a:r>
                        <a:rPr lang="en-US" sz="12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 adenosine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 b="1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Hypotension</a:t>
                      </a:r>
                      <a:endParaRPr lang="en-US" sz="1200" b="1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Contraindications: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Recent (1 wk) MI</a:t>
                      </a:r>
                      <a:r>
                        <a:rPr lang="en-US" sz="1200" b="1" baseline="0" dirty="0">
                          <a:latin typeface="+mn-lt"/>
                        </a:rPr>
                        <a:t> / </a:t>
                      </a:r>
                      <a:r>
                        <a:rPr lang="en-US" sz="1200" b="1" dirty="0">
                          <a:latin typeface="+mn-lt"/>
                        </a:rPr>
                        <a:t>unstable angina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Significant aortic stenosis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 Significant</a:t>
                      </a:r>
                      <a:r>
                        <a:rPr lang="en-US" sz="1200" b="1" baseline="0" dirty="0">
                          <a:latin typeface="+mn-lt"/>
                        </a:rPr>
                        <a:t> o</a:t>
                      </a:r>
                      <a:r>
                        <a:rPr lang="en-US" sz="1200" b="1" dirty="0">
                          <a:latin typeface="+mn-lt"/>
                        </a:rPr>
                        <a:t>bstructive cardiomyopathy 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Tachyarrhythmias</a:t>
                      </a:r>
                      <a:r>
                        <a:rPr lang="en-US" sz="1200" b="1" baseline="0" dirty="0">
                          <a:latin typeface="+mn-lt"/>
                        </a:rPr>
                        <a:t> &amp; </a:t>
                      </a:r>
                      <a:r>
                        <a:rPr lang="en-US" sz="1200" b="1" dirty="0">
                          <a:latin typeface="+mn-lt"/>
                        </a:rPr>
                        <a:t>history of VT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Uncontrolled hypertension</a:t>
                      </a:r>
                    </a:p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Thoracic aortic aneurysm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Limitations/contraindications: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Frail patients</a:t>
                      </a:r>
                    </a:p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Paediatric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patients</a:t>
                      </a:r>
                      <a:endParaRPr lang="en-US" sz="1200" b="1" dirty="0">
                        <a:latin typeface="+mn-lt"/>
                      </a:endParaRPr>
                    </a:p>
                    <a:p>
                      <a:pPr algn="ctr"/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FDA</a:t>
                      </a:r>
                      <a:r>
                        <a:rPr lang="en-US" sz="1200" b="1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off-label use in paediatrics</a:t>
                      </a:r>
                      <a:endParaRPr lang="en-US" sz="12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+mn-lt"/>
                        </a:rPr>
                        <a:t>Additional decision support regarding timing for intervention (Fallot) </a:t>
                      </a:r>
                      <a:r>
                        <a:rPr lang="en-US" sz="1200" b="1" baseline="30000" dirty="0">
                          <a:latin typeface="+mn-lt"/>
                        </a:rPr>
                        <a:t>1,2</a:t>
                      </a:r>
                      <a:endParaRPr lang="en-US" sz="1200" b="1" kern="1200" baseline="300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05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4683" y="4869897"/>
            <a:ext cx="2967318" cy="198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5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070100" y="793852"/>
            <a:ext cx="8051800" cy="811493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Advantages of CMRA</a:t>
            </a:r>
          </a:p>
        </p:txBody>
      </p:sp>
      <p:sp>
        <p:nvSpPr>
          <p:cNvPr id="613379" name="Rectangle 3"/>
          <p:cNvSpPr>
            <a:spLocks noGrp="1" noChangeArrowheads="1"/>
          </p:cNvSpPr>
          <p:nvPr>
            <p:ph idx="1"/>
          </p:nvPr>
        </p:nvSpPr>
        <p:spPr>
          <a:xfrm>
            <a:off x="2573155" y="2880735"/>
            <a:ext cx="7655134" cy="1856157"/>
          </a:xfrm>
        </p:spPr>
        <p:txBody>
          <a:bodyPr>
            <a:normAutofit/>
          </a:bodyPr>
          <a:lstStyle/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l-GR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Non-invasive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No radiation </a:t>
            </a:r>
            <a:r>
              <a:rPr lang="en-US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(follow up)</a:t>
            </a:r>
          </a:p>
          <a:p>
            <a:pPr eaLnBrk="1" hangingPunct="1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Use of contrast </a:t>
            </a:r>
            <a:r>
              <a:rPr lang="en-US" sz="3200" dirty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not systematically necessary</a:t>
            </a:r>
          </a:p>
        </p:txBody>
      </p:sp>
    </p:spTree>
    <p:extLst>
      <p:ext uri="{BB962C8B-B14F-4D97-AF65-F5344CB8AC3E}">
        <p14:creationId xmlns:p14="http://schemas.microsoft.com/office/powerpoint/2010/main" val="731705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C:\0Matthias\Graphics\CORAP_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9167" y="1587705"/>
            <a:ext cx="3753841" cy="46765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25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2769105" y="574728"/>
            <a:ext cx="6947279" cy="703263"/>
          </a:xfrm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latin typeface="Calibri"/>
                <a:cs typeface="Calibri"/>
              </a:rPr>
              <a:t>LCA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-8" t="6708"/>
          <a:stretch/>
        </p:blipFill>
        <p:spPr>
          <a:xfrm>
            <a:off x="6369897" y="1993527"/>
            <a:ext cx="3987464" cy="418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65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9" name="Picture 3" descr="C:\0Matthias\Graphics\rcalcx-schem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97" y="2370315"/>
            <a:ext cx="3581400" cy="3581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3033669" y="476037"/>
            <a:ext cx="6402453" cy="915988"/>
          </a:xfrm>
        </p:spPr>
        <p:txBody>
          <a:bodyPr/>
          <a:lstStyle/>
          <a:p>
            <a:pPr algn="ctr"/>
            <a:r>
              <a:rPr lang="en-US" altLang="en-US" sz="4400" b="1" dirty="0">
                <a:latin typeface="Calibri"/>
                <a:cs typeface="Calibri"/>
              </a:rPr>
              <a:t>RCA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991" t="-19" b="-294"/>
          <a:stretch/>
        </p:blipFill>
        <p:spPr>
          <a:xfrm>
            <a:off x="6650373" y="1660897"/>
            <a:ext cx="3457106" cy="432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0404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Copy of AK_C19_LCX"/>
          <p:cNvPicPr>
            <a:picLocks noChangeAspect="1" noChangeArrowheads="1"/>
          </p:cNvPicPr>
          <p:nvPr/>
        </p:nvPicPr>
        <p:blipFill>
          <a:blip r:embed="rId2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05" y="1569022"/>
            <a:ext cx="25273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2" name="Picture 4"/>
          <p:cNvPicPr>
            <a:picLocks noChangeAspect="1" noChangeArrowheads="1"/>
          </p:cNvPicPr>
          <p:nvPr/>
        </p:nvPicPr>
        <p:blipFill>
          <a:blip r:embed="rId3">
            <a:lum bright="18000" contrast="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" t="6366" r="34811" b="9883"/>
          <a:stretch>
            <a:fillRect/>
          </a:stretch>
        </p:blipFill>
        <p:spPr bwMode="auto">
          <a:xfrm>
            <a:off x="6363624" y="1577148"/>
            <a:ext cx="25273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5364" name="Picture 5" descr="Copy of AK_C19_RCA"/>
          <p:cNvPicPr>
            <a:picLocks noChangeAspect="1" noChangeArrowheads="1"/>
          </p:cNvPicPr>
          <p:nvPr/>
        </p:nvPicPr>
        <p:blipFill>
          <a:blip r:embed="rId4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705" y="4104448"/>
            <a:ext cx="2527300" cy="2527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1814" name="Picture 6"/>
          <p:cNvPicPr>
            <a:picLocks noChangeAspect="1" noChangeArrowheads="1"/>
          </p:cNvPicPr>
          <p:nvPr/>
        </p:nvPicPr>
        <p:blipFill>
          <a:blip r:embed="rId5">
            <a:lum bright="-6000" contrast="6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1" t="5360" r="40883" b="9549"/>
          <a:stretch>
            <a:fillRect/>
          </a:stretch>
        </p:blipFill>
        <p:spPr bwMode="auto">
          <a:xfrm>
            <a:off x="6364418" y="4104449"/>
            <a:ext cx="2525712" cy="2528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31815" name="Line 7"/>
          <p:cNvSpPr>
            <a:spLocks noChangeShapeType="1"/>
          </p:cNvSpPr>
          <p:nvPr/>
        </p:nvSpPr>
        <p:spPr bwMode="auto">
          <a:xfrm flipH="1">
            <a:off x="5080130" y="2161348"/>
            <a:ext cx="173038" cy="544512"/>
          </a:xfrm>
          <a:prstGeom prst="line">
            <a:avLst/>
          </a:prstGeom>
          <a:noFill/>
          <a:ln w="57150">
            <a:solidFill>
              <a:srgbClr val="FFCC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16" name="Line 8"/>
          <p:cNvSpPr>
            <a:spLocks noChangeShapeType="1"/>
          </p:cNvSpPr>
          <p:nvPr/>
        </p:nvSpPr>
        <p:spPr bwMode="auto">
          <a:xfrm flipH="1">
            <a:off x="7631348" y="1392795"/>
            <a:ext cx="173037" cy="544512"/>
          </a:xfrm>
          <a:prstGeom prst="line">
            <a:avLst/>
          </a:prstGeom>
          <a:noFill/>
          <a:ln w="57150">
            <a:solidFill>
              <a:srgbClr val="FFCC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17" name="Line 9"/>
          <p:cNvSpPr>
            <a:spLocks noChangeShapeType="1"/>
          </p:cNvSpPr>
          <p:nvPr/>
        </p:nvSpPr>
        <p:spPr bwMode="auto">
          <a:xfrm flipV="1">
            <a:off x="4614994" y="3120198"/>
            <a:ext cx="530225" cy="0"/>
          </a:xfrm>
          <a:prstGeom prst="line">
            <a:avLst/>
          </a:prstGeom>
          <a:noFill/>
          <a:ln w="57150" cap="rnd">
            <a:solidFill>
              <a:srgbClr val="FFCC00"/>
            </a:solidFill>
            <a:prstDash val="sysDot"/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18" name="Line 10"/>
          <p:cNvSpPr>
            <a:spLocks noChangeShapeType="1"/>
          </p:cNvSpPr>
          <p:nvPr/>
        </p:nvSpPr>
        <p:spPr bwMode="auto">
          <a:xfrm flipV="1">
            <a:off x="6535868" y="2431223"/>
            <a:ext cx="590550" cy="0"/>
          </a:xfrm>
          <a:prstGeom prst="line">
            <a:avLst/>
          </a:prstGeom>
          <a:noFill/>
          <a:ln w="57150" cap="rnd">
            <a:solidFill>
              <a:srgbClr val="FFCC00"/>
            </a:solidFill>
            <a:prstDash val="sysDot"/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19" name="Line 11"/>
          <p:cNvSpPr>
            <a:spLocks noChangeShapeType="1"/>
          </p:cNvSpPr>
          <p:nvPr/>
        </p:nvSpPr>
        <p:spPr bwMode="auto">
          <a:xfrm>
            <a:off x="3916493" y="4799774"/>
            <a:ext cx="406400" cy="358775"/>
          </a:xfrm>
          <a:prstGeom prst="line">
            <a:avLst/>
          </a:prstGeom>
          <a:noFill/>
          <a:ln w="57150">
            <a:solidFill>
              <a:srgbClr val="FFCC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20" name="Line 12"/>
          <p:cNvSpPr>
            <a:spLocks noChangeShapeType="1"/>
          </p:cNvSpPr>
          <p:nvPr/>
        </p:nvSpPr>
        <p:spPr bwMode="auto">
          <a:xfrm>
            <a:off x="6812093" y="4223511"/>
            <a:ext cx="406400" cy="358775"/>
          </a:xfrm>
          <a:prstGeom prst="line">
            <a:avLst/>
          </a:prstGeom>
          <a:noFill/>
          <a:ln w="57150">
            <a:solidFill>
              <a:srgbClr val="FFCC00"/>
            </a:solidFill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21" name="Line 13"/>
          <p:cNvSpPr>
            <a:spLocks noChangeShapeType="1"/>
          </p:cNvSpPr>
          <p:nvPr/>
        </p:nvSpPr>
        <p:spPr bwMode="auto">
          <a:xfrm>
            <a:off x="3611694" y="5287136"/>
            <a:ext cx="554037" cy="111125"/>
          </a:xfrm>
          <a:prstGeom prst="line">
            <a:avLst/>
          </a:prstGeom>
          <a:noFill/>
          <a:ln w="57150">
            <a:solidFill>
              <a:srgbClr val="FFCC00"/>
            </a:solidFill>
            <a:prstDash val="sysDot"/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31822" name="Line 14"/>
          <p:cNvSpPr>
            <a:spLocks noChangeShapeType="1"/>
          </p:cNvSpPr>
          <p:nvPr/>
        </p:nvSpPr>
        <p:spPr bwMode="auto">
          <a:xfrm>
            <a:off x="6185030" y="4860099"/>
            <a:ext cx="554038" cy="111125"/>
          </a:xfrm>
          <a:prstGeom prst="line">
            <a:avLst/>
          </a:prstGeom>
          <a:noFill/>
          <a:ln w="57150">
            <a:solidFill>
              <a:srgbClr val="FFCC00"/>
            </a:solidFill>
            <a:prstDash val="sysDot"/>
            <a:miter lim="800000"/>
            <a:headEnd/>
            <a:tailEnd type="triangle" w="med" len="med"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ctr"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86219" y="511594"/>
            <a:ext cx="3922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latin typeface="Calibri"/>
                <a:cs typeface="Calibri"/>
              </a:rPr>
              <a:t>Multi vessel disease</a:t>
            </a:r>
          </a:p>
        </p:txBody>
      </p:sp>
    </p:spTree>
    <p:extLst>
      <p:ext uri="{BB962C8B-B14F-4D97-AF65-F5344CB8AC3E}">
        <p14:creationId xmlns:p14="http://schemas.microsoft.com/office/powerpoint/2010/main" val="1474211499"/>
      </p:ext>
    </p:extLst>
  </p:cSld>
  <p:clrMapOvr>
    <a:masterClrMapping/>
  </p:clrMapOvr>
  <p:transition advTm="37760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500" y="1975811"/>
            <a:ext cx="7518199" cy="48821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99" y="1"/>
            <a:ext cx="8836444" cy="198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8833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1C21423-E518-0F16-C6BA-5BDDCC0A9E8E}"/>
              </a:ext>
            </a:extLst>
          </p:cNvPr>
          <p:cNvSpPr txBox="1"/>
          <p:nvPr/>
        </p:nvSpPr>
        <p:spPr>
          <a:xfrm>
            <a:off x="1251852" y="683465"/>
            <a:ext cx="9688296" cy="11861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cs typeface="Times New Roman"/>
              </a:rPr>
              <a:t>The role of CMR in IHD</a:t>
            </a:r>
            <a:endParaRPr lang="en-US" sz="4000" kern="1200" dirty="0">
              <a:solidFill>
                <a:schemeClr val="tx1"/>
              </a:solidFill>
              <a:latin typeface="Arial Narrow" panose="020B0604020202020204" pitchFamily="34" charset="0"/>
              <a:ea typeface="+mj-ea"/>
              <a:cs typeface="Arial Narrow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B6BCE6-14B7-75B9-456A-58BB4C52F27A}"/>
              </a:ext>
            </a:extLst>
          </p:cNvPr>
          <p:cNvSpPr txBox="1"/>
          <p:nvPr/>
        </p:nvSpPr>
        <p:spPr>
          <a:xfrm>
            <a:off x="254000" y="2762608"/>
            <a:ext cx="11938000" cy="25521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Extent of systolic impairment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   -  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METHOD OF CHOICE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>
                <a:cs typeface="Times New Roman"/>
              </a:rPr>
              <a:t>Differential diagnosis of jeopardized myocardium (ischaemia, stunning, hibernation, infarction)</a:t>
            </a:r>
            <a:endParaRPr lang="en-US" sz="2000" u="sng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Presence and extent of inducible ischaemia  -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FIRST LINE EXAM/EQUALLY PROPOSED</a:t>
            </a:r>
            <a:endParaRPr lang="el-GR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marL="3429000" lvl="8">
              <a:lnSpc>
                <a:spcPct val="90000"/>
              </a:lnSpc>
              <a:spcAft>
                <a:spcPts val="600"/>
              </a:spcAft>
            </a:pPr>
            <a:r>
              <a:rPr lang="el-GR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        -</a:t>
            </a:r>
            <a:r>
              <a:rPr lang="en-GB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 SAFE, ROBUST, IMPACTFUL, PROGNOSTIC, QUANTITATIVE IF NEEDED</a:t>
            </a:r>
            <a:endParaRPr lang="en-US" sz="2000" b="1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Presence of </a:t>
            </a:r>
            <a:r>
              <a:rPr lang="en-US" sz="2000" u="sng">
                <a:latin typeface="Arial Narrow" panose="020B0604020202020204" pitchFamily="34" charset="0"/>
                <a:cs typeface="Arial Narrow" panose="020B0604020202020204" pitchFamily="34" charset="0"/>
              </a:rPr>
              <a:t>myocardial necrosis</a:t>
            </a:r>
            <a:r>
              <a:rPr lang="en-US" sz="2000">
                <a:latin typeface="Arial Narrow" panose="020B0604020202020204" pitchFamily="34" charset="0"/>
                <a:cs typeface="Arial Narrow" panose="020B0604020202020204" pitchFamily="34" charset="0"/>
              </a:rPr>
              <a:t>   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-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METHOD OF CHOICE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 Narrow" panose="020B0604020202020204" pitchFamily="34" charset="0"/>
                <a:cs typeface="Arial Narrow" panose="020B0604020202020204" pitchFamily="34" charset="0"/>
              </a:rPr>
              <a:t>Coronary artery imaging</a:t>
            </a:r>
            <a:r>
              <a:rPr lang="en-US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         </a:t>
            </a:r>
            <a:r>
              <a:rPr lang="en-US" sz="2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 UNDER DEVELOPMENT, NOT CLINICALLY APPLICABLE FOR LUMEN ASSESSMENT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93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41BD2DA0-0170-9672-0182-5A9122F442B8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GR" dirty="0">
                <a:latin typeface="Arial Narrow" panose="020B0604020202020204" pitchFamily="34" charset="0"/>
                <a:cs typeface="Arial Narrow" panose="020B0604020202020204" pitchFamily="34" charset="0"/>
              </a:rPr>
              <a:t>Contraindications/Termination</a:t>
            </a:r>
          </a:p>
        </p:txBody>
      </p:sp>
      <p:sp>
        <p:nvSpPr>
          <p:cNvPr id="145421" name="Rectangle 13">
            <a:extLst>
              <a:ext uri="{FF2B5EF4-FFF2-40B4-BE49-F238E27FC236}">
                <a16:creationId xmlns:a16="http://schemas.microsoft.com/office/drawing/2014/main" id="{BA923B24-92A5-556D-8ACB-13F03EAB705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09575" y="1600201"/>
            <a:ext cx="5187951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80000"/>
              </a:lnSpc>
            </a:pPr>
            <a:r>
              <a:rPr lang="en-US" altLang="en-GR" sz="2200" dirty="0"/>
              <a:t>Contraindication for Adenosine &amp; Magnetic field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Asthma or severe obstructive pulmonary disease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AV-block &gt;</a:t>
            </a:r>
            <a:r>
              <a:rPr lang="en-US" altLang="en-GR" sz="2000" dirty="0" err="1"/>
              <a:t>IIa</a:t>
            </a:r>
            <a:endParaRPr lang="en-US" altLang="en-GR" sz="2000" dirty="0"/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Claustrophobia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Non compatible </a:t>
            </a:r>
            <a:r>
              <a:rPr lang="en-US" altLang="en-GR" sz="2000" dirty="0" err="1"/>
              <a:t>biometallic</a:t>
            </a:r>
            <a:r>
              <a:rPr lang="en-US" altLang="en-GR" sz="2000" dirty="0"/>
              <a:t> implants (pacemaker/AICD)</a:t>
            </a:r>
          </a:p>
          <a:p>
            <a:pPr marL="838200" lvl="1" indent="-381000">
              <a:lnSpc>
                <a:spcPct val="80000"/>
              </a:lnSpc>
            </a:pPr>
            <a:endParaRPr lang="en-US" altLang="en-GR" sz="2000" dirty="0"/>
          </a:p>
          <a:p>
            <a:pPr marL="457200" indent="-457200">
              <a:lnSpc>
                <a:spcPct val="80000"/>
              </a:lnSpc>
            </a:pPr>
            <a:r>
              <a:rPr lang="en-US" altLang="en-GR" sz="2200" dirty="0"/>
              <a:t>Contraindications for Exercise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Stenotic valvular disease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Autonomic dysfunction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Myocardial infarction &lt;3 Days</a:t>
            </a:r>
          </a:p>
          <a:p>
            <a:pPr marL="838200" lvl="1" indent="-381000">
              <a:lnSpc>
                <a:spcPct val="80000"/>
              </a:lnSpc>
            </a:pPr>
            <a:r>
              <a:rPr lang="en-US" altLang="en-GR" sz="2000" dirty="0"/>
              <a:t>Unstable angina pectoris</a:t>
            </a:r>
          </a:p>
          <a:p>
            <a:pPr marL="838200" lvl="1" indent="-381000">
              <a:lnSpc>
                <a:spcPct val="80000"/>
              </a:lnSpc>
            </a:pPr>
            <a:endParaRPr lang="en-US" altLang="en-GR" sz="2000" dirty="0"/>
          </a:p>
          <a:p>
            <a:pPr marL="838200" lvl="1" indent="-381000">
              <a:lnSpc>
                <a:spcPct val="80000"/>
              </a:lnSpc>
            </a:pPr>
            <a:endParaRPr lang="en-US" altLang="en-GR" sz="2000" dirty="0"/>
          </a:p>
        </p:txBody>
      </p:sp>
      <p:sp>
        <p:nvSpPr>
          <p:cNvPr id="145422" name="Rectangle 14">
            <a:extLst>
              <a:ext uri="{FF2B5EF4-FFF2-40B4-BE49-F238E27FC236}">
                <a16:creationId xmlns:a16="http://schemas.microsoft.com/office/drawing/2014/main" id="{6B53A934-35F9-03A2-959D-3F2C0E7557D1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6278562" y="1600200"/>
            <a:ext cx="5503863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GR" sz="2200" dirty="0"/>
              <a:t>Termination criteria</a:t>
            </a:r>
          </a:p>
          <a:p>
            <a:pPr lvl="1">
              <a:lnSpc>
                <a:spcPct val="90000"/>
              </a:lnSpc>
            </a:pPr>
            <a:r>
              <a:rPr lang="en-US" altLang="en-GR" sz="2000" dirty="0"/>
              <a:t>Persistent or symptomatic  AV-block</a:t>
            </a:r>
          </a:p>
          <a:p>
            <a:pPr lvl="1">
              <a:lnSpc>
                <a:spcPct val="90000"/>
              </a:lnSpc>
            </a:pPr>
            <a:r>
              <a:rPr lang="en-US" altLang="en-GR" sz="2000" dirty="0"/>
              <a:t>Significant drop in systolic pressure (&gt;20 mmHg)</a:t>
            </a:r>
          </a:p>
          <a:p>
            <a:pPr lvl="1">
              <a:lnSpc>
                <a:spcPct val="90000"/>
              </a:lnSpc>
            </a:pPr>
            <a:r>
              <a:rPr lang="en-US" altLang="en-GR" sz="2000" dirty="0"/>
              <a:t>Persistent or symptomatic hypotension</a:t>
            </a:r>
          </a:p>
          <a:p>
            <a:pPr lvl="1">
              <a:lnSpc>
                <a:spcPct val="90000"/>
              </a:lnSpc>
            </a:pPr>
            <a:r>
              <a:rPr lang="en-US" altLang="en-GR" sz="2000" dirty="0"/>
              <a:t>Severe respiratory difficulty</a:t>
            </a:r>
          </a:p>
        </p:txBody>
      </p:sp>
    </p:spTree>
    <p:extLst>
      <p:ext uri="{BB962C8B-B14F-4D97-AF65-F5344CB8AC3E}">
        <p14:creationId xmlns:p14="http://schemas.microsoft.com/office/powerpoint/2010/main" val="2629127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medical procedure&#10;&#10;Description automatically generated">
            <a:extLst>
              <a:ext uri="{FF2B5EF4-FFF2-40B4-BE49-F238E27FC236}">
                <a16:creationId xmlns:a16="http://schemas.microsoft.com/office/drawing/2014/main" id="{782F8CFA-B257-370B-1E55-629FFA1043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41" y="826476"/>
            <a:ext cx="11096416" cy="52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2795" y="565497"/>
            <a:ext cx="3436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Normal exam</a:t>
            </a:r>
          </a:p>
        </p:txBody>
      </p:sp>
      <p:pic>
        <p:nvPicPr>
          <p:cNvPr id="4" name="Picture 3" descr="A collage of images of a human body&#10;&#10;Description automatically generated">
            <a:extLst>
              <a:ext uri="{FF2B5EF4-FFF2-40B4-BE49-F238E27FC236}">
                <a16:creationId xmlns:a16="http://schemas.microsoft.com/office/drawing/2014/main" id="{12584593-E316-B19A-3108-928A9B856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152" y="1540216"/>
            <a:ext cx="5061696" cy="495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53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24.6|1.6|2.6|12.1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1467</Words>
  <Application>Microsoft Macintosh PowerPoint</Application>
  <PresentationFormat>Widescreen</PresentationFormat>
  <Paragraphs>297</Paragraphs>
  <Slides>65</Slides>
  <Notes>23</Notes>
  <HiddenSlides>0</HiddenSlides>
  <MMClips>9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7" baseType="lpstr">
      <vt:lpstr>ＭＳ Ｐゴシック</vt:lpstr>
      <vt:lpstr>SimSun</vt:lpstr>
      <vt:lpstr>ヒラギノ明朝 ProN W3</vt:lpstr>
      <vt:lpstr>Aptos</vt:lpstr>
      <vt:lpstr>Aptos Display</vt:lpstr>
      <vt:lpstr>Arial</vt:lpstr>
      <vt:lpstr>Arial Narrow</vt:lpstr>
      <vt:lpstr>Calibri</vt:lpstr>
      <vt:lpstr>Times New Roman</vt:lpstr>
      <vt:lpstr>TimesNewRomanPSMT</vt:lpstr>
      <vt:lpstr>Office Theme</vt:lpstr>
      <vt:lpstr>Document</vt:lpstr>
      <vt:lpstr>CMR in Ischaemic Heart Disease </vt:lpstr>
      <vt:lpstr>PowerPoint Presentation</vt:lpstr>
      <vt:lpstr>PowerPoint Presentation</vt:lpstr>
      <vt:lpstr>Stress perfusion CMR</vt:lpstr>
      <vt:lpstr>PowerPoint Presentation</vt:lpstr>
      <vt:lpstr>Stress protocol: Pharmacological vs exercise </vt:lpstr>
      <vt:lpstr>Contraindications/Termination</vt:lpstr>
      <vt:lpstr>PowerPoint Presentation</vt:lpstr>
      <vt:lpstr>PowerPoint Presentation</vt:lpstr>
      <vt:lpstr>Analysis of MR Perfusion Studies cover 16 out of 17 myocardial segments  </vt:lpstr>
      <vt:lpstr>Visual assessment  Clinically established method </vt:lpstr>
      <vt:lpstr>PowerPoint Presentation</vt:lpstr>
      <vt:lpstr>PowerPoint Presentation</vt:lpstr>
      <vt:lpstr>Report</vt:lpstr>
      <vt:lpstr>1- vessel disease</vt:lpstr>
      <vt:lpstr>3- vessel disease</vt:lpstr>
      <vt:lpstr>Microvascular dysfunction</vt:lpstr>
      <vt:lpstr>Microvascular dysfunction + CAD</vt:lpstr>
      <vt:lpstr>Peri-infarct ischaemia</vt:lpstr>
      <vt:lpstr>PowerPoint Presentation</vt:lpstr>
      <vt:lpstr>Perfusion CMR - Prognostic value</vt:lpstr>
      <vt:lpstr>Risk stratification - Prognosis</vt:lpstr>
      <vt:lpstr>Risk stratification - Prognosis</vt:lpstr>
      <vt:lpstr>MR INFORM</vt:lpstr>
      <vt:lpstr>PowerPoint Presentation</vt:lpstr>
      <vt:lpstr>PowerPoint Presentation</vt:lpstr>
      <vt:lpstr>Euro CMR Registry</vt:lpstr>
      <vt:lpstr>Semi quantification  Studying signal properties </vt:lpstr>
      <vt:lpstr>Semi quantification</vt:lpstr>
      <vt:lpstr>FDL/ Atypical symptoms</vt:lpstr>
      <vt:lpstr>Semi quantification</vt:lpstr>
      <vt:lpstr>Absolute Quantification</vt:lpstr>
      <vt:lpstr>Absolute quantitative perfusion analysis</vt:lpstr>
      <vt:lpstr>Absolute quantitative perfusion CMR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Perfusion in children</vt:lpstr>
      <vt:lpstr>3 yo with Kawasaki disease</vt:lpstr>
      <vt:lpstr>3 yo with Kawasaki disease</vt:lpstr>
      <vt:lpstr>3453. Κλινική εμπειρία εφαρμογής μελέτης αιματώσεως μυοκαρδίου με μαγνητικό συντονισμό (stress perfusion CMR) σε ασθενείς με εμφυτευόμενες καρδιακές συσκευές (Cardiac Implantable Electronic Devices - CIEDs):  ασφάλεια &amp; αποτελεσματικότητα. </vt:lpstr>
      <vt:lpstr>PowerPoint Presentation</vt:lpstr>
      <vt:lpstr>PowerPoint Presentation</vt:lpstr>
      <vt:lpstr>Viability assessment</vt:lpstr>
      <vt:lpstr>PowerPoint Presentation</vt:lpstr>
      <vt:lpstr>PowerPoint Presentation</vt:lpstr>
      <vt:lpstr>Transmurality</vt:lpstr>
      <vt:lpstr>PowerPoint Presentation</vt:lpstr>
      <vt:lpstr>PowerPoint Presentation</vt:lpstr>
      <vt:lpstr>Thrombus</vt:lpstr>
      <vt:lpstr>RV extension - Thrombus</vt:lpstr>
      <vt:lpstr>PowerPoint Presentation</vt:lpstr>
      <vt:lpstr>PowerPoint Presentation</vt:lpstr>
      <vt:lpstr>Advantages of CMRA</vt:lpstr>
      <vt:lpstr>LCA</vt:lpstr>
      <vt:lpstr>RCA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Costas Bratis</dc:creator>
  <cp:lastModifiedBy>Costas Bratis</cp:lastModifiedBy>
  <cp:revision>58</cp:revision>
  <dcterms:created xsi:type="dcterms:W3CDTF">2024-04-05T17:24:20Z</dcterms:created>
  <dcterms:modified xsi:type="dcterms:W3CDTF">2026-03-30T20:11:31Z</dcterms:modified>
</cp:coreProperties>
</file>