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163"/>
  </p:notesMasterIdLst>
  <p:handoutMasterIdLst>
    <p:handoutMasterId r:id="rId164"/>
  </p:handout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4" r:id="rId19"/>
    <p:sldId id="275" r:id="rId20"/>
    <p:sldId id="276" r:id="rId21"/>
    <p:sldId id="412" r:id="rId22"/>
    <p:sldId id="414" r:id="rId23"/>
    <p:sldId id="415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431" r:id="rId67"/>
    <p:sldId id="432" r:id="rId68"/>
    <p:sldId id="433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419" r:id="rId89"/>
    <p:sldId id="420" r:id="rId90"/>
    <p:sldId id="430" r:id="rId91"/>
    <p:sldId id="421" r:id="rId92"/>
    <p:sldId id="422" r:id="rId93"/>
    <p:sldId id="423" r:id="rId94"/>
    <p:sldId id="424" r:id="rId95"/>
    <p:sldId id="425" r:id="rId96"/>
    <p:sldId id="426" r:id="rId97"/>
    <p:sldId id="427" r:id="rId98"/>
    <p:sldId id="428" r:id="rId99"/>
    <p:sldId id="429" r:id="rId100"/>
    <p:sldId id="339" r:id="rId101"/>
    <p:sldId id="340" r:id="rId102"/>
    <p:sldId id="341" r:id="rId103"/>
    <p:sldId id="354" r:id="rId104"/>
    <p:sldId id="355" r:id="rId105"/>
    <p:sldId id="356" r:id="rId106"/>
    <p:sldId id="357" r:id="rId107"/>
    <p:sldId id="344" r:id="rId108"/>
    <p:sldId id="345" r:id="rId109"/>
    <p:sldId id="346" r:id="rId110"/>
    <p:sldId id="347" r:id="rId111"/>
    <p:sldId id="348" r:id="rId112"/>
    <p:sldId id="368" r:id="rId113"/>
    <p:sldId id="369" r:id="rId114"/>
    <p:sldId id="370" r:id="rId115"/>
    <p:sldId id="371" r:id="rId116"/>
    <p:sldId id="372" r:id="rId117"/>
    <p:sldId id="373" r:id="rId118"/>
    <p:sldId id="434" r:id="rId119"/>
    <p:sldId id="435" r:id="rId120"/>
    <p:sldId id="436" r:id="rId121"/>
    <p:sldId id="437" r:id="rId122"/>
    <p:sldId id="374" r:id="rId123"/>
    <p:sldId id="376" r:id="rId124"/>
    <p:sldId id="377" r:id="rId125"/>
    <p:sldId id="378" r:id="rId126"/>
    <p:sldId id="379" r:id="rId127"/>
    <p:sldId id="380" r:id="rId128"/>
    <p:sldId id="381" r:id="rId129"/>
    <p:sldId id="382" r:id="rId130"/>
    <p:sldId id="383" r:id="rId131"/>
    <p:sldId id="384" r:id="rId132"/>
    <p:sldId id="385" r:id="rId133"/>
    <p:sldId id="386" r:id="rId134"/>
    <p:sldId id="387" r:id="rId135"/>
    <p:sldId id="388" r:id="rId136"/>
    <p:sldId id="389" r:id="rId137"/>
    <p:sldId id="390" r:id="rId138"/>
    <p:sldId id="391" r:id="rId139"/>
    <p:sldId id="392" r:id="rId140"/>
    <p:sldId id="393" r:id="rId141"/>
    <p:sldId id="394" r:id="rId142"/>
    <p:sldId id="395" r:id="rId143"/>
    <p:sldId id="396" r:id="rId144"/>
    <p:sldId id="397" r:id="rId145"/>
    <p:sldId id="398" r:id="rId146"/>
    <p:sldId id="399" r:id="rId147"/>
    <p:sldId id="400" r:id="rId148"/>
    <p:sldId id="401" r:id="rId149"/>
    <p:sldId id="402" r:id="rId150"/>
    <p:sldId id="403" r:id="rId151"/>
    <p:sldId id="404" r:id="rId152"/>
    <p:sldId id="416" r:id="rId153"/>
    <p:sldId id="418" r:id="rId154"/>
    <p:sldId id="417" r:id="rId155"/>
    <p:sldId id="405" r:id="rId156"/>
    <p:sldId id="406" r:id="rId157"/>
    <p:sldId id="407" r:id="rId158"/>
    <p:sldId id="408" r:id="rId159"/>
    <p:sldId id="409" r:id="rId160"/>
    <p:sldId id="410" r:id="rId161"/>
    <p:sldId id="411" r:id="rId162"/>
  </p:sldIdLst>
  <p:sldSz cx="10080625" cy="7559675"/>
  <p:notesSz cx="7559675" cy="10691813"/>
  <p:defaultTextStyle>
    <a:defPPr>
      <a:defRPr lang="el-G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ΣΤΑΥΡΟΣ ΒΑΣΙΛΕΙΟΥ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77" d="100"/>
          <a:sy n="77" d="100"/>
        </p:scale>
        <p:origin x="978" y="96"/>
      </p:cViewPr>
      <p:guideLst>
        <p:guide orient="horz" pos="2381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38" Type="http://schemas.openxmlformats.org/officeDocument/2006/relationships/slide" Target="slides/slide135.xml"/><Relationship Id="rId154" Type="http://schemas.openxmlformats.org/officeDocument/2006/relationships/slide" Target="slides/slide151.xml"/><Relationship Id="rId159" Type="http://schemas.openxmlformats.org/officeDocument/2006/relationships/slide" Target="slides/slide156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slide" Target="slides/slide125.xml"/><Relationship Id="rId144" Type="http://schemas.openxmlformats.org/officeDocument/2006/relationships/slide" Target="slides/slide141.xml"/><Relationship Id="rId149" Type="http://schemas.openxmlformats.org/officeDocument/2006/relationships/slide" Target="slides/slide146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60" Type="http://schemas.openxmlformats.org/officeDocument/2006/relationships/slide" Target="slides/slide157.xml"/><Relationship Id="rId165" Type="http://schemas.openxmlformats.org/officeDocument/2006/relationships/commentAuthors" Target="commentAuthors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slide" Target="slides/slide131.xml"/><Relationship Id="rId139" Type="http://schemas.openxmlformats.org/officeDocument/2006/relationships/slide" Target="slides/slide13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55" Type="http://schemas.openxmlformats.org/officeDocument/2006/relationships/slide" Target="slides/slide15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45" Type="http://schemas.openxmlformats.org/officeDocument/2006/relationships/slide" Target="slides/slide142.xml"/><Relationship Id="rId161" Type="http://schemas.openxmlformats.org/officeDocument/2006/relationships/slide" Target="slides/slide158.xml"/><Relationship Id="rId16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143" Type="http://schemas.openxmlformats.org/officeDocument/2006/relationships/slide" Target="slides/slide140.xml"/><Relationship Id="rId148" Type="http://schemas.openxmlformats.org/officeDocument/2006/relationships/slide" Target="slides/slide145.xml"/><Relationship Id="rId151" Type="http://schemas.openxmlformats.org/officeDocument/2006/relationships/slide" Target="slides/slide148.xml"/><Relationship Id="rId156" Type="http://schemas.openxmlformats.org/officeDocument/2006/relationships/slide" Target="slides/slide153.xml"/><Relationship Id="rId164" Type="http://schemas.openxmlformats.org/officeDocument/2006/relationships/handoutMaster" Target="handoutMasters/handoutMaster1.xml"/><Relationship Id="rId16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slide" Target="slides/slide138.xml"/><Relationship Id="rId146" Type="http://schemas.openxmlformats.org/officeDocument/2006/relationships/slide" Target="slides/slide143.xml"/><Relationship Id="rId167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162" Type="http://schemas.openxmlformats.org/officeDocument/2006/relationships/slide" Target="slides/slide15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157" Type="http://schemas.openxmlformats.org/officeDocument/2006/relationships/slide" Target="slides/slide15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52" Type="http://schemas.openxmlformats.org/officeDocument/2006/relationships/slide" Target="slides/slide14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168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16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slide" Target="slides/slide155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1363" cy="53498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/>
          <a:lstStyle>
            <a:lvl1pPr eaLnBrk="1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defRPr>
            </a:lvl1pPr>
          </a:lstStyle>
          <a:p>
            <a:pPr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kern="0"/>
          </a:p>
        </p:txBody>
      </p:sp>
      <p:sp>
        <p:nvSpPr>
          <p:cNvPr id="3" name="Θέση ημερομηνίας 2"/>
          <p:cNvSpPr txBox="1">
            <a:spLocks noGrp="1"/>
          </p:cNvSpPr>
          <p:nvPr>
            <p:ph type="dt" sz="quarter" idx="1"/>
          </p:nvPr>
        </p:nvSpPr>
        <p:spPr>
          <a:xfrm>
            <a:off x="4278313" y="0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/>
          <a:lstStyle>
            <a:lvl1pPr algn="r" eaLnBrk="1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defRPr>
            </a:lvl1pPr>
          </a:lstStyle>
          <a:p>
            <a:pPr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kern="0"/>
          </a:p>
        </p:txBody>
      </p:sp>
      <p:sp>
        <p:nvSpPr>
          <p:cNvPr id="4" name="Θέση υποσέλιδου 3"/>
          <p:cNvSpPr txBox="1">
            <a:spLocks noGrp="1"/>
          </p:cNvSpPr>
          <p:nvPr>
            <p:ph type="ftr" sz="quarter" idx="2"/>
          </p:nvPr>
        </p:nvSpPr>
        <p:spPr>
          <a:xfrm>
            <a:off x="0" y="10156825"/>
            <a:ext cx="3281363" cy="53498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b" anchorCtr="0" compatLnSpc="0"/>
          <a:lstStyle>
            <a:lvl1pPr eaLnBrk="1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defRPr>
            </a:lvl1pPr>
          </a:lstStyle>
          <a:p>
            <a:pPr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kern="0"/>
          </a:p>
        </p:txBody>
      </p:sp>
      <p:sp>
        <p:nvSpPr>
          <p:cNvPr id="5" name="Θέση αριθμού διαφάνειας 4"/>
          <p:cNvSpPr txBox="1">
            <a:spLocks noGrp="1"/>
          </p:cNvSpPr>
          <p:nvPr>
            <p:ph type="sldNum" sz="quarter" idx="3"/>
          </p:nvPr>
        </p:nvSpPr>
        <p:spPr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numCol="1" anchor="b" anchorCtr="0" compatLnSpc="1">
            <a:prstTxWarp prst="textNoShape">
              <a:avLst/>
            </a:prstTxWarp>
          </a:bodyPr>
          <a:lstStyle>
            <a:lvl1pPr algn="r" eaLnBrk="1">
              <a:defRPr sz="1400">
                <a:solidFill>
                  <a:srgbClr val="000000"/>
                </a:solidFill>
              </a:defRPr>
            </a:lvl1pPr>
          </a:lstStyle>
          <a:p>
            <a:fld id="{6EEFB944-0943-40C1-87E3-ED7B7DD429BC}" type="slidenum">
              <a:rPr lang="el-GR"/>
              <a:pPr/>
              <a:t>‹#›</a:t>
            </a:fld>
            <a:endParaRPr lang="el-GR">
              <a:latin typeface="Arial" pitchFamily="34" charset="0"/>
              <a:ea typeface="Microsoft YaHei" pitchFamily="34" charset="-122"/>
              <a:cs typeface="Manga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Θέση εικόνας διαφάνειας 1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3" name="Θέση σημειώσεων 2"/>
          <p:cNvSpPr txBox="1">
            <a:spLocks noGrp="1"/>
          </p:cNvSpPr>
          <p:nvPr>
            <p:ph type="body" sz="quarter" idx="3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endParaRPr lang="el-GR" noProof="0"/>
          </a:p>
        </p:txBody>
      </p:sp>
      <p:sp>
        <p:nvSpPr>
          <p:cNvPr id="4" name="Θέση κεφαλίδας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1363" cy="5349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defTabSz="914400" rtl="0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l-GR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Θέση ημερομηνίας 4"/>
          <p:cNvSpPr txBox="1">
            <a:spLocks noGrp="1"/>
          </p:cNvSpPr>
          <p:nvPr>
            <p:ph type="dt" idx="1"/>
          </p:nvPr>
        </p:nvSpPr>
        <p:spPr>
          <a:xfrm>
            <a:off x="4278313" y="0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r" defTabSz="914400" rtl="0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l-GR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Θέση υποσέλιδου 5"/>
          <p:cNvSpPr txBox="1">
            <a:spLocks noGrp="1"/>
          </p:cNvSpPr>
          <p:nvPr>
            <p:ph type="ftr" sz="quarter" idx="4"/>
          </p:nvPr>
        </p:nvSpPr>
        <p:spPr>
          <a:xfrm>
            <a:off x="0" y="10156825"/>
            <a:ext cx="3281363" cy="5349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l" defTabSz="914400" rtl="0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l-GR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Θέση αριθμού διαφάνειας 6"/>
          <p:cNvSpPr txBox="1">
            <a:spLocks noGrp="1"/>
          </p:cNvSpPr>
          <p:nvPr>
            <p:ph type="sldNum" sz="quarter" idx="5"/>
          </p:nvPr>
        </p:nvSpPr>
        <p:spPr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defRPr sz="140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ahoma" pitchFamily="34" charset="0"/>
              </a:defRPr>
            </a:lvl1pPr>
          </a:lstStyle>
          <a:p>
            <a:fld id="{729A1032-8727-44FB-9B3F-6C21A6B24476}" type="slidenum">
              <a:rPr lang="el-GR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215900" indent="-215900" algn="l" rtl="0" eaLnBrk="0" fontAlgn="base" hangingPunct="0">
      <a:spcBef>
        <a:spcPct val="0"/>
      </a:spcBef>
      <a:spcAft>
        <a:spcPct val="0"/>
      </a:spcAft>
      <a:defRPr lang="el-GR" sz="2000" kern="1200">
        <a:solidFill>
          <a:srgbClr val="000000"/>
        </a:solidFill>
        <a:latin typeface="Arial" pitchFamily="18"/>
        <a:ea typeface="Microsoft YaHei" pitchFamily="2"/>
        <a:cs typeface="Mangal" pitchFamily="2"/>
      </a:defRPr>
    </a:lvl1pPr>
    <a:lvl2pPr marL="742950" indent="-28575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icrosoft YaHei" pitchFamily="34" charset="-122"/>
        <a:cs typeface="+mn-cs"/>
      </a:defRPr>
    </a:lvl2pPr>
    <a:lvl3pPr marL="11430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icrosoft YaHei" pitchFamily="34" charset="-122"/>
        <a:cs typeface="+mn-cs"/>
      </a:defRPr>
    </a:lvl3pPr>
    <a:lvl4pPr marL="16002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icrosoft YaHei" pitchFamily="34" charset="-122"/>
        <a:cs typeface="+mn-cs"/>
      </a:defRPr>
    </a:lvl4pPr>
    <a:lvl5pPr marL="20574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icrosoft YaHei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6"/>
          <p:cNvSpPr txBox="1"/>
          <p:nvPr/>
        </p:nvSpPr>
        <p:spPr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 defTabSz="912813" eaLnBrk="1"/>
            <a:fld id="{C39BDEAA-88EF-49FD-A3E6-06D99C044433}" type="slidenum">
              <a:rPr lang="el-GR">
                <a:solidFill>
                  <a:srgbClr val="000000"/>
                </a:solidFill>
              </a:rPr>
              <a:pPr algn="r" defTabSz="912813" eaLnBrk="1"/>
              <a:t>7</a:t>
            </a:fld>
            <a:endParaRPr lang="el-GR" sz="1400">
              <a:solidFill>
                <a:srgbClr val="000000"/>
              </a:solidFill>
              <a:latin typeface="Times New Roman" pitchFamily="18" charset="0"/>
              <a:ea typeface="Arial" pitchFamily="34" charset="0"/>
              <a:cs typeface="Tahoma" pitchFamily="34" charset="0"/>
            </a:endParaRPr>
          </a:p>
        </p:txBody>
      </p:sp>
      <p:sp>
        <p:nvSpPr>
          <p:cNvPr id="12291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4472C4"/>
          </a:solidFill>
          <a:ln w="25402">
            <a:solidFill>
              <a:srgbClr val="2F528F"/>
            </a:solidFill>
          </a:ln>
        </p:spPr>
      </p:sp>
      <p:sp>
        <p:nvSpPr>
          <p:cNvPr id="12292" name="Θέση σημειώσεων 2"/>
          <p:cNvSpPr txBox="1">
            <a:spLocks noGrp="1" noChangeArrowheads="1"/>
          </p:cNvSpPr>
          <p:nvPr>
            <p:ph type="body" sz="quarter" idx="1"/>
          </p:nvPr>
        </p:nvSpPr>
        <p:spPr bwMode="auto">
          <a:xfrm>
            <a:off x="1168400" y="5086350"/>
            <a:ext cx="5227638" cy="4108450"/>
          </a:xfrm>
          <a:noFill/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>
              <a:latin typeface="Arial" pitchFamily="34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 eaLnBrk="1"/>
            <a:fld id="{38DF58ED-4211-474E-B857-42D8DBEA7B9B}" type="slidenum">
              <a:rPr lang="el-GR">
                <a:solidFill>
                  <a:srgbClr val="000000"/>
                </a:solidFill>
              </a:rPr>
              <a:pPr algn="r" eaLnBrk="1"/>
              <a:t>43</a:t>
            </a:fld>
            <a:endParaRPr lang="el-GR" sz="1400">
              <a:solidFill>
                <a:srgbClr val="000000"/>
              </a:solidFill>
              <a:latin typeface="Arial" pitchFamily="34" charset="0"/>
              <a:ea typeface="Arial" pitchFamily="34" charset="0"/>
              <a:cs typeface="Tahoma" pitchFamily="34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8372" name="Rectangle 3"/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>
              <a:latin typeface="Arial" pitchFamily="34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6"/>
          <p:cNvSpPr txBox="1"/>
          <p:nvPr/>
        </p:nvSpPr>
        <p:spPr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 eaLnBrk="1"/>
            <a:fld id="{3E968741-225C-468D-A7C1-5301B6AD83C8}" type="slidenum">
              <a:rPr lang="el-GR">
                <a:solidFill>
                  <a:srgbClr val="000000"/>
                </a:solidFill>
              </a:rPr>
              <a:pPr algn="r" eaLnBrk="1"/>
              <a:t>48</a:t>
            </a:fld>
            <a:endParaRPr lang="el-GR" sz="1400">
              <a:solidFill>
                <a:srgbClr val="000000"/>
              </a:solidFill>
              <a:latin typeface="Times New Roman" pitchFamily="18" charset="0"/>
              <a:ea typeface="Arial" pitchFamily="34" charset="0"/>
              <a:cs typeface="Tahoma" pitchFamily="34" charset="0"/>
            </a:endParaRPr>
          </a:p>
        </p:txBody>
      </p:sp>
      <p:sp>
        <p:nvSpPr>
          <p:cNvPr id="64515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4472C4"/>
          </a:solidFill>
          <a:ln w="25402">
            <a:solidFill>
              <a:srgbClr val="2F528F"/>
            </a:solidFill>
          </a:ln>
        </p:spPr>
      </p:sp>
      <p:sp>
        <p:nvSpPr>
          <p:cNvPr id="64516" name="Θέση σημειώσεων 2"/>
          <p:cNvSpPr txBox="1">
            <a:spLocks noGrp="1" noChangeArrowheads="1"/>
          </p:cNvSpPr>
          <p:nvPr>
            <p:ph type="body" sz="quarter" idx="1"/>
          </p:nvPr>
        </p:nvSpPr>
        <p:spPr bwMode="auto">
          <a:xfrm>
            <a:off x="1169988" y="5086350"/>
            <a:ext cx="5226050" cy="4108450"/>
          </a:xfrm>
          <a:noFill/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>
              <a:latin typeface="Arial" pitchFamily="34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6"/>
          <p:cNvSpPr txBox="1"/>
          <p:nvPr/>
        </p:nvSpPr>
        <p:spPr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 eaLnBrk="1"/>
            <a:fld id="{4A05F519-37DB-4BDD-96EF-B60C86BD79CF}" type="slidenum">
              <a:rPr lang="el-GR">
                <a:solidFill>
                  <a:srgbClr val="000000"/>
                </a:solidFill>
              </a:rPr>
              <a:pPr algn="r" eaLnBrk="1"/>
              <a:t>49</a:t>
            </a:fld>
            <a:endParaRPr lang="el-GR" sz="1400">
              <a:solidFill>
                <a:srgbClr val="000000"/>
              </a:solidFill>
              <a:latin typeface="Times New Roman" pitchFamily="18" charset="0"/>
              <a:ea typeface="Arial" pitchFamily="34" charset="0"/>
              <a:cs typeface="Tahoma" pitchFamily="34" charset="0"/>
            </a:endParaRPr>
          </a:p>
        </p:txBody>
      </p:sp>
      <p:sp>
        <p:nvSpPr>
          <p:cNvPr id="66563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4472C4"/>
          </a:solidFill>
          <a:ln w="25402">
            <a:solidFill>
              <a:srgbClr val="2F528F"/>
            </a:solidFill>
          </a:ln>
        </p:spPr>
      </p:sp>
      <p:sp>
        <p:nvSpPr>
          <p:cNvPr id="66564" name="Θέση σημειώσεων 2"/>
          <p:cNvSpPr txBox="1">
            <a:spLocks noGrp="1" noChangeArrowheads="1"/>
          </p:cNvSpPr>
          <p:nvPr>
            <p:ph type="body" sz="quarter" idx="1"/>
          </p:nvPr>
        </p:nvSpPr>
        <p:spPr bwMode="auto">
          <a:xfrm>
            <a:off x="1169988" y="5086350"/>
            <a:ext cx="5226050" cy="4108450"/>
          </a:xfrm>
          <a:noFill/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>
              <a:latin typeface="Arial" pitchFamily="34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6"/>
          <p:cNvSpPr txBox="1"/>
          <p:nvPr/>
        </p:nvSpPr>
        <p:spPr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 eaLnBrk="1"/>
            <a:fld id="{BC21038C-72FE-4424-B5C7-7F1B75744FE1}" type="slidenum">
              <a:rPr lang="el-GR">
                <a:solidFill>
                  <a:srgbClr val="000000"/>
                </a:solidFill>
              </a:rPr>
              <a:pPr algn="r" eaLnBrk="1"/>
              <a:t>50</a:t>
            </a:fld>
            <a:endParaRPr lang="el-GR" sz="1400">
              <a:solidFill>
                <a:srgbClr val="000000"/>
              </a:solidFill>
              <a:latin typeface="Times New Roman" pitchFamily="18" charset="0"/>
              <a:ea typeface="Arial" pitchFamily="34" charset="0"/>
              <a:cs typeface="Tahoma" pitchFamily="34" charset="0"/>
            </a:endParaRPr>
          </a:p>
        </p:txBody>
      </p:sp>
      <p:sp>
        <p:nvSpPr>
          <p:cNvPr id="68611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4472C4"/>
          </a:solidFill>
          <a:ln w="25402">
            <a:solidFill>
              <a:srgbClr val="2F528F"/>
            </a:solidFill>
          </a:ln>
        </p:spPr>
      </p:sp>
      <p:sp>
        <p:nvSpPr>
          <p:cNvPr id="68612" name="Θέση σημειώσεων 2"/>
          <p:cNvSpPr txBox="1">
            <a:spLocks noGrp="1" noChangeArrowheads="1"/>
          </p:cNvSpPr>
          <p:nvPr>
            <p:ph type="body" sz="quarter" idx="1"/>
          </p:nvPr>
        </p:nvSpPr>
        <p:spPr bwMode="auto">
          <a:xfrm>
            <a:off x="1169988" y="5086350"/>
            <a:ext cx="5226050" cy="4108450"/>
          </a:xfrm>
          <a:noFill/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>
              <a:latin typeface="Arial" pitchFamily="34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6"/>
          <p:cNvSpPr txBox="1"/>
          <p:nvPr/>
        </p:nvSpPr>
        <p:spPr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 eaLnBrk="1"/>
            <a:fld id="{C2579A6C-0034-47BF-AA1F-449927F0BBCD}" type="slidenum">
              <a:rPr lang="el-GR">
                <a:solidFill>
                  <a:srgbClr val="000000"/>
                </a:solidFill>
              </a:rPr>
              <a:pPr algn="r" eaLnBrk="1"/>
              <a:t>51</a:t>
            </a:fld>
            <a:endParaRPr lang="el-GR" sz="1400">
              <a:solidFill>
                <a:srgbClr val="000000"/>
              </a:solidFill>
              <a:latin typeface="Times New Roman" pitchFamily="18" charset="0"/>
              <a:ea typeface="Arial" pitchFamily="34" charset="0"/>
              <a:cs typeface="Tahoma" pitchFamily="34" charset="0"/>
            </a:endParaRPr>
          </a:p>
        </p:txBody>
      </p:sp>
      <p:sp>
        <p:nvSpPr>
          <p:cNvPr id="70659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4472C4"/>
          </a:solidFill>
          <a:ln w="25402">
            <a:solidFill>
              <a:srgbClr val="2F528F"/>
            </a:solidFill>
          </a:ln>
        </p:spPr>
      </p:sp>
      <p:sp>
        <p:nvSpPr>
          <p:cNvPr id="70660" name="Θέση σημειώσεων 2"/>
          <p:cNvSpPr txBox="1">
            <a:spLocks noGrp="1" noChangeArrowheads="1"/>
          </p:cNvSpPr>
          <p:nvPr>
            <p:ph type="body" sz="quarter" idx="1"/>
          </p:nvPr>
        </p:nvSpPr>
        <p:spPr bwMode="auto">
          <a:xfrm>
            <a:off x="1169988" y="5086350"/>
            <a:ext cx="5226050" cy="4108450"/>
          </a:xfrm>
          <a:noFill/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>
              <a:latin typeface="Arial" pitchFamily="34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6"/>
          <p:cNvSpPr txBox="1"/>
          <p:nvPr/>
        </p:nvSpPr>
        <p:spPr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 eaLnBrk="1"/>
            <a:fld id="{20CADFB4-58CB-4D0D-8673-1A76A5663582}" type="slidenum">
              <a:rPr lang="el-GR">
                <a:solidFill>
                  <a:srgbClr val="000000"/>
                </a:solidFill>
              </a:rPr>
              <a:pPr algn="r" eaLnBrk="1"/>
              <a:t>52</a:t>
            </a:fld>
            <a:endParaRPr lang="el-GR" sz="1400">
              <a:solidFill>
                <a:srgbClr val="000000"/>
              </a:solidFill>
              <a:latin typeface="Times New Roman" pitchFamily="18" charset="0"/>
              <a:ea typeface="Arial" pitchFamily="34" charset="0"/>
              <a:cs typeface="Tahoma" pitchFamily="34" charset="0"/>
            </a:endParaRPr>
          </a:p>
        </p:txBody>
      </p:sp>
      <p:sp>
        <p:nvSpPr>
          <p:cNvPr id="72707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4472C4"/>
          </a:solidFill>
          <a:ln w="25402">
            <a:solidFill>
              <a:srgbClr val="2F528F"/>
            </a:solidFill>
          </a:ln>
        </p:spPr>
      </p:sp>
      <p:sp>
        <p:nvSpPr>
          <p:cNvPr id="72708" name="Θέση σημειώσεων 2"/>
          <p:cNvSpPr txBox="1">
            <a:spLocks noGrp="1" noChangeArrowheads="1"/>
          </p:cNvSpPr>
          <p:nvPr>
            <p:ph type="body" sz="quarter" idx="1"/>
          </p:nvPr>
        </p:nvSpPr>
        <p:spPr bwMode="auto">
          <a:xfrm>
            <a:off x="1169988" y="5086350"/>
            <a:ext cx="5226050" cy="4108450"/>
          </a:xfrm>
          <a:noFill/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>
              <a:latin typeface="Arial" pitchFamily="34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6"/>
          <p:cNvSpPr txBox="1"/>
          <p:nvPr/>
        </p:nvSpPr>
        <p:spPr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 eaLnBrk="1"/>
            <a:fld id="{1431C30A-9E8C-48AC-8CD0-C8DBC4100A69}" type="slidenum">
              <a:rPr lang="el-GR">
                <a:solidFill>
                  <a:srgbClr val="000000"/>
                </a:solidFill>
              </a:rPr>
              <a:pPr algn="r" eaLnBrk="1"/>
              <a:t>53</a:t>
            </a:fld>
            <a:endParaRPr lang="el-GR" sz="1400">
              <a:solidFill>
                <a:srgbClr val="000000"/>
              </a:solidFill>
              <a:latin typeface="Times New Roman" pitchFamily="18" charset="0"/>
              <a:ea typeface="Arial" pitchFamily="34" charset="0"/>
              <a:cs typeface="Tahoma" pitchFamily="34" charset="0"/>
            </a:endParaRPr>
          </a:p>
        </p:txBody>
      </p:sp>
      <p:sp>
        <p:nvSpPr>
          <p:cNvPr id="74755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4472C4"/>
          </a:solidFill>
          <a:ln w="25402">
            <a:solidFill>
              <a:srgbClr val="2F528F"/>
            </a:solidFill>
          </a:ln>
        </p:spPr>
      </p:sp>
      <p:sp>
        <p:nvSpPr>
          <p:cNvPr id="74756" name="Θέση σημειώσεων 2"/>
          <p:cNvSpPr txBox="1">
            <a:spLocks noGrp="1" noChangeArrowheads="1"/>
          </p:cNvSpPr>
          <p:nvPr>
            <p:ph type="body" sz="quarter" idx="1"/>
          </p:nvPr>
        </p:nvSpPr>
        <p:spPr bwMode="auto">
          <a:xfrm>
            <a:off x="1169988" y="5086350"/>
            <a:ext cx="5226050" cy="4108450"/>
          </a:xfrm>
          <a:noFill/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>
              <a:latin typeface="Arial" pitchFamily="34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6"/>
          <p:cNvSpPr txBox="1"/>
          <p:nvPr/>
        </p:nvSpPr>
        <p:spPr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 eaLnBrk="1"/>
            <a:fld id="{657B379C-D2A9-4188-B98C-7D241FCD0367}" type="slidenum">
              <a:rPr lang="el-GR">
                <a:solidFill>
                  <a:srgbClr val="000000"/>
                </a:solidFill>
              </a:rPr>
              <a:pPr algn="r" eaLnBrk="1"/>
              <a:t>54</a:t>
            </a:fld>
            <a:endParaRPr lang="el-GR" sz="1400">
              <a:solidFill>
                <a:srgbClr val="000000"/>
              </a:solidFill>
              <a:latin typeface="Times New Roman" pitchFamily="18" charset="0"/>
              <a:ea typeface="Arial" pitchFamily="34" charset="0"/>
              <a:cs typeface="Tahoma" pitchFamily="34" charset="0"/>
            </a:endParaRPr>
          </a:p>
        </p:txBody>
      </p:sp>
      <p:sp>
        <p:nvSpPr>
          <p:cNvPr id="76803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4472C4"/>
          </a:solidFill>
          <a:ln w="25402">
            <a:solidFill>
              <a:srgbClr val="2F528F"/>
            </a:solidFill>
          </a:ln>
        </p:spPr>
      </p:sp>
      <p:sp>
        <p:nvSpPr>
          <p:cNvPr id="76804" name="Θέση σημειώσεων 2"/>
          <p:cNvSpPr txBox="1">
            <a:spLocks noGrp="1" noChangeArrowheads="1"/>
          </p:cNvSpPr>
          <p:nvPr>
            <p:ph type="body" sz="quarter" idx="1"/>
          </p:nvPr>
        </p:nvSpPr>
        <p:spPr bwMode="auto">
          <a:xfrm>
            <a:off x="1169988" y="5086350"/>
            <a:ext cx="5226050" cy="4108450"/>
          </a:xfrm>
          <a:noFill/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>
              <a:latin typeface="Arial" pitchFamily="34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6"/>
          <p:cNvSpPr txBox="1"/>
          <p:nvPr/>
        </p:nvSpPr>
        <p:spPr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 eaLnBrk="1"/>
            <a:fld id="{0E05F93E-F413-4630-8490-00E55AAEA639}" type="slidenum">
              <a:rPr lang="el-GR">
                <a:solidFill>
                  <a:srgbClr val="000000"/>
                </a:solidFill>
              </a:rPr>
              <a:pPr algn="r" eaLnBrk="1"/>
              <a:t>55</a:t>
            </a:fld>
            <a:endParaRPr lang="el-GR" sz="1400">
              <a:solidFill>
                <a:srgbClr val="000000"/>
              </a:solidFill>
              <a:latin typeface="Times New Roman" pitchFamily="18" charset="0"/>
              <a:ea typeface="Arial" pitchFamily="34" charset="0"/>
              <a:cs typeface="Tahoma" pitchFamily="34" charset="0"/>
            </a:endParaRPr>
          </a:p>
        </p:txBody>
      </p:sp>
      <p:sp>
        <p:nvSpPr>
          <p:cNvPr id="78851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4472C4"/>
          </a:solidFill>
          <a:ln w="25402">
            <a:solidFill>
              <a:srgbClr val="2F528F"/>
            </a:solidFill>
          </a:ln>
        </p:spPr>
      </p:sp>
      <p:sp>
        <p:nvSpPr>
          <p:cNvPr id="78852" name="Θέση σημειώσεων 2"/>
          <p:cNvSpPr txBox="1">
            <a:spLocks noGrp="1" noChangeArrowheads="1"/>
          </p:cNvSpPr>
          <p:nvPr>
            <p:ph type="body" sz="quarter" idx="1"/>
          </p:nvPr>
        </p:nvSpPr>
        <p:spPr bwMode="auto">
          <a:xfrm>
            <a:off x="1169988" y="5086350"/>
            <a:ext cx="5226050" cy="4108450"/>
          </a:xfrm>
          <a:noFill/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>
              <a:latin typeface="Arial" pitchFamily="34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6"/>
          <p:cNvSpPr txBox="1"/>
          <p:nvPr/>
        </p:nvSpPr>
        <p:spPr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 eaLnBrk="1"/>
            <a:fld id="{4C9216B1-2B48-4BDD-BFC7-79D744AD6466}" type="slidenum">
              <a:rPr lang="el-GR">
                <a:solidFill>
                  <a:srgbClr val="000000"/>
                </a:solidFill>
              </a:rPr>
              <a:pPr algn="r" eaLnBrk="1"/>
              <a:t>56</a:t>
            </a:fld>
            <a:endParaRPr lang="el-GR" sz="1400">
              <a:solidFill>
                <a:srgbClr val="000000"/>
              </a:solidFill>
              <a:latin typeface="Times New Roman" pitchFamily="18" charset="0"/>
              <a:ea typeface="Arial" pitchFamily="34" charset="0"/>
              <a:cs typeface="Tahoma" pitchFamily="34" charset="0"/>
            </a:endParaRPr>
          </a:p>
        </p:txBody>
      </p:sp>
      <p:sp>
        <p:nvSpPr>
          <p:cNvPr id="80899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4472C4"/>
          </a:solidFill>
          <a:ln w="25402">
            <a:solidFill>
              <a:srgbClr val="2F528F"/>
            </a:solidFill>
          </a:ln>
        </p:spPr>
      </p:sp>
      <p:sp>
        <p:nvSpPr>
          <p:cNvPr id="80900" name="Θέση σημειώσεων 2"/>
          <p:cNvSpPr txBox="1">
            <a:spLocks noGrp="1" noChangeArrowheads="1"/>
          </p:cNvSpPr>
          <p:nvPr>
            <p:ph type="body" sz="quarter" idx="1"/>
          </p:nvPr>
        </p:nvSpPr>
        <p:spPr bwMode="auto">
          <a:xfrm>
            <a:off x="1169988" y="5086350"/>
            <a:ext cx="5226050" cy="4108450"/>
          </a:xfrm>
          <a:noFill/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>
              <a:latin typeface="Arial" pitchFamily="34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6"/>
          <p:cNvSpPr txBox="1"/>
          <p:nvPr/>
        </p:nvSpPr>
        <p:spPr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 eaLnBrk="1"/>
            <a:fld id="{3B9C0225-CCA6-460E-914E-ABCCE6B5A885}" type="slidenum">
              <a:rPr lang="el-GR">
                <a:solidFill>
                  <a:srgbClr val="000000"/>
                </a:solidFill>
              </a:rPr>
              <a:pPr algn="r" eaLnBrk="1"/>
              <a:t>8</a:t>
            </a:fld>
            <a:endParaRPr lang="el-GR" sz="1400">
              <a:solidFill>
                <a:srgbClr val="000000"/>
              </a:solidFill>
              <a:latin typeface="Times New Roman" pitchFamily="18" charset="0"/>
              <a:ea typeface="Arial" pitchFamily="34" charset="0"/>
              <a:cs typeface="Tahoma" pitchFamily="34" charset="0"/>
            </a:endParaRPr>
          </a:p>
        </p:txBody>
      </p:sp>
      <p:sp>
        <p:nvSpPr>
          <p:cNvPr id="14339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4472C4"/>
          </a:solidFill>
          <a:ln w="25402">
            <a:solidFill>
              <a:srgbClr val="2F528F"/>
            </a:solidFill>
          </a:ln>
        </p:spPr>
      </p:sp>
      <p:sp>
        <p:nvSpPr>
          <p:cNvPr id="14340" name="Θέση σημειώσεων 2"/>
          <p:cNvSpPr txBox="1">
            <a:spLocks noGrp="1" noChangeArrowheads="1"/>
          </p:cNvSpPr>
          <p:nvPr>
            <p:ph type="body" sz="quarter" idx="1"/>
          </p:nvPr>
        </p:nvSpPr>
        <p:spPr bwMode="auto">
          <a:xfrm>
            <a:off x="1169988" y="5086350"/>
            <a:ext cx="5226050" cy="4108450"/>
          </a:xfrm>
          <a:noFill/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>
              <a:latin typeface="Arial" pitchFamily="34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6"/>
          <p:cNvSpPr txBox="1"/>
          <p:nvPr/>
        </p:nvSpPr>
        <p:spPr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 eaLnBrk="1"/>
            <a:fld id="{7A7B6006-DDD5-4463-A67C-B871AE52A6FF}" type="slidenum">
              <a:rPr lang="el-GR">
                <a:solidFill>
                  <a:srgbClr val="000000"/>
                </a:solidFill>
              </a:rPr>
              <a:pPr algn="r" eaLnBrk="1"/>
              <a:t>57</a:t>
            </a:fld>
            <a:endParaRPr lang="el-GR" sz="1400">
              <a:solidFill>
                <a:srgbClr val="000000"/>
              </a:solidFill>
              <a:latin typeface="Times New Roman" pitchFamily="18" charset="0"/>
              <a:ea typeface="Arial" pitchFamily="34" charset="0"/>
              <a:cs typeface="Tahoma" pitchFamily="34" charset="0"/>
            </a:endParaRPr>
          </a:p>
        </p:txBody>
      </p:sp>
      <p:sp>
        <p:nvSpPr>
          <p:cNvPr id="82947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4472C4"/>
          </a:solidFill>
          <a:ln w="25402">
            <a:solidFill>
              <a:srgbClr val="2F528F"/>
            </a:solidFill>
          </a:ln>
        </p:spPr>
      </p:sp>
      <p:sp>
        <p:nvSpPr>
          <p:cNvPr id="82948" name="Θέση σημειώσεων 2"/>
          <p:cNvSpPr txBox="1">
            <a:spLocks noGrp="1" noChangeArrowheads="1"/>
          </p:cNvSpPr>
          <p:nvPr>
            <p:ph type="body" sz="quarter" idx="1"/>
          </p:nvPr>
        </p:nvSpPr>
        <p:spPr bwMode="auto">
          <a:xfrm>
            <a:off x="1169988" y="5086350"/>
            <a:ext cx="5226050" cy="4108450"/>
          </a:xfrm>
          <a:noFill/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>
              <a:latin typeface="Arial" pitchFamily="34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6"/>
          <p:cNvSpPr txBox="1"/>
          <p:nvPr/>
        </p:nvSpPr>
        <p:spPr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 eaLnBrk="1"/>
            <a:fld id="{36973388-EFBF-42F0-9806-E2ECDD00D95A}" type="slidenum">
              <a:rPr lang="el-GR">
                <a:solidFill>
                  <a:srgbClr val="000000"/>
                </a:solidFill>
              </a:rPr>
              <a:pPr algn="r" eaLnBrk="1"/>
              <a:t>58</a:t>
            </a:fld>
            <a:endParaRPr lang="el-GR" sz="1400">
              <a:solidFill>
                <a:srgbClr val="000000"/>
              </a:solidFill>
              <a:latin typeface="Times New Roman" pitchFamily="18" charset="0"/>
              <a:ea typeface="Arial" pitchFamily="34" charset="0"/>
              <a:cs typeface="Tahoma" pitchFamily="34" charset="0"/>
            </a:endParaRPr>
          </a:p>
        </p:txBody>
      </p:sp>
      <p:sp>
        <p:nvSpPr>
          <p:cNvPr id="84995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4472C4"/>
          </a:solidFill>
          <a:ln w="25402">
            <a:solidFill>
              <a:srgbClr val="2F528F"/>
            </a:solidFill>
          </a:ln>
        </p:spPr>
      </p:sp>
      <p:sp>
        <p:nvSpPr>
          <p:cNvPr id="84996" name="Θέση σημειώσεων 2"/>
          <p:cNvSpPr txBox="1">
            <a:spLocks noGrp="1" noChangeArrowheads="1"/>
          </p:cNvSpPr>
          <p:nvPr>
            <p:ph type="body" sz="quarter" idx="1"/>
          </p:nvPr>
        </p:nvSpPr>
        <p:spPr bwMode="auto">
          <a:xfrm>
            <a:off x="1169988" y="5086350"/>
            <a:ext cx="5226050" cy="4108450"/>
          </a:xfrm>
          <a:noFill/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>
              <a:latin typeface="Arial" pitchFamily="34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6"/>
          <p:cNvSpPr txBox="1"/>
          <p:nvPr/>
        </p:nvSpPr>
        <p:spPr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 eaLnBrk="1"/>
            <a:fld id="{DAEB5487-41E7-4217-A191-5E5DF6E06315}" type="slidenum">
              <a:rPr lang="el-GR">
                <a:solidFill>
                  <a:srgbClr val="000000"/>
                </a:solidFill>
              </a:rPr>
              <a:pPr algn="r" eaLnBrk="1"/>
              <a:t>59</a:t>
            </a:fld>
            <a:endParaRPr lang="el-GR" sz="1400">
              <a:solidFill>
                <a:srgbClr val="000000"/>
              </a:solidFill>
              <a:latin typeface="Times New Roman" pitchFamily="18" charset="0"/>
              <a:ea typeface="Arial" pitchFamily="34" charset="0"/>
              <a:cs typeface="Tahoma" pitchFamily="34" charset="0"/>
            </a:endParaRPr>
          </a:p>
        </p:txBody>
      </p:sp>
      <p:sp>
        <p:nvSpPr>
          <p:cNvPr id="87043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4472C4"/>
          </a:solidFill>
          <a:ln w="25402">
            <a:solidFill>
              <a:srgbClr val="2F528F"/>
            </a:solidFill>
          </a:ln>
        </p:spPr>
      </p:sp>
      <p:sp>
        <p:nvSpPr>
          <p:cNvPr id="87044" name="Θέση σημειώσεων 2"/>
          <p:cNvSpPr txBox="1">
            <a:spLocks noGrp="1" noChangeArrowheads="1"/>
          </p:cNvSpPr>
          <p:nvPr>
            <p:ph type="body" sz="quarter" idx="1"/>
          </p:nvPr>
        </p:nvSpPr>
        <p:spPr bwMode="auto">
          <a:xfrm>
            <a:off x="1169988" y="5086350"/>
            <a:ext cx="5226050" cy="4108450"/>
          </a:xfrm>
          <a:noFill/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>
              <a:latin typeface="Arial" pitchFamily="34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 eaLnBrk="1"/>
            <a:fld id="{9D7B6C9B-6217-4F8D-99C0-C5185BFDA3EA}" type="slidenum">
              <a:rPr lang="el-GR">
                <a:solidFill>
                  <a:srgbClr val="000000"/>
                </a:solidFill>
              </a:rPr>
              <a:pPr algn="r" eaLnBrk="1"/>
              <a:t>62</a:t>
            </a:fld>
            <a:endParaRPr lang="el-GR" sz="1400">
              <a:solidFill>
                <a:srgbClr val="000000"/>
              </a:solidFill>
              <a:latin typeface="Arial" pitchFamily="34" charset="0"/>
              <a:ea typeface="Arial" pitchFamily="34" charset="0"/>
              <a:cs typeface="Tahoma" pitchFamily="34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91140" name="Rectangle 3"/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>
              <a:latin typeface="Arial" pitchFamily="34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6"/>
          <p:cNvSpPr txBox="1"/>
          <p:nvPr/>
        </p:nvSpPr>
        <p:spPr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 eaLnBrk="1"/>
            <a:fld id="{5730E2CB-E4CB-42B9-948A-5B80BF156747}" type="slidenum">
              <a:rPr lang="el-GR">
                <a:solidFill>
                  <a:srgbClr val="000000"/>
                </a:solidFill>
              </a:rPr>
              <a:pPr algn="r" eaLnBrk="1"/>
              <a:t>70</a:t>
            </a:fld>
            <a:endParaRPr lang="el-GR" sz="1400">
              <a:solidFill>
                <a:srgbClr val="000000"/>
              </a:solidFill>
              <a:latin typeface="Times New Roman" pitchFamily="18" charset="0"/>
              <a:ea typeface="Arial" pitchFamily="34" charset="0"/>
              <a:cs typeface="Tahoma" pitchFamily="34" charset="0"/>
            </a:endParaRPr>
          </a:p>
        </p:txBody>
      </p:sp>
      <p:sp>
        <p:nvSpPr>
          <p:cNvPr id="100355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4472C4"/>
          </a:solidFill>
          <a:ln w="25402">
            <a:solidFill>
              <a:srgbClr val="2F528F"/>
            </a:solidFill>
          </a:ln>
        </p:spPr>
      </p:sp>
      <p:sp>
        <p:nvSpPr>
          <p:cNvPr id="100356" name="Θέση σημειώσεων 2"/>
          <p:cNvSpPr txBox="1">
            <a:spLocks noGrp="1" noChangeArrowheads="1"/>
          </p:cNvSpPr>
          <p:nvPr>
            <p:ph type="body" sz="quarter" idx="1"/>
          </p:nvPr>
        </p:nvSpPr>
        <p:spPr bwMode="auto">
          <a:xfrm>
            <a:off x="1169988" y="5086350"/>
            <a:ext cx="5226050" cy="4108450"/>
          </a:xfrm>
          <a:noFill/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>
              <a:latin typeface="Arial" pitchFamily="34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6"/>
          <p:cNvSpPr txBox="1"/>
          <p:nvPr/>
        </p:nvSpPr>
        <p:spPr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 eaLnBrk="1"/>
            <a:fld id="{68CC1AD4-EEB4-4A95-913D-282F7B832D07}" type="slidenum">
              <a:rPr lang="el-GR">
                <a:solidFill>
                  <a:srgbClr val="000000"/>
                </a:solidFill>
              </a:rPr>
              <a:pPr algn="r" eaLnBrk="1"/>
              <a:t>124</a:t>
            </a:fld>
            <a:endParaRPr lang="el-GR" sz="1400">
              <a:solidFill>
                <a:srgbClr val="000000"/>
              </a:solidFill>
              <a:latin typeface="Times New Roman" pitchFamily="18" charset="0"/>
              <a:ea typeface="Arial" pitchFamily="34" charset="0"/>
              <a:cs typeface="Tahoma" pitchFamily="34" charset="0"/>
            </a:endParaRPr>
          </a:p>
        </p:txBody>
      </p:sp>
      <p:sp>
        <p:nvSpPr>
          <p:cNvPr id="152579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4472C4"/>
          </a:solidFill>
          <a:ln w="25402">
            <a:solidFill>
              <a:srgbClr val="2F528F"/>
            </a:solidFill>
          </a:ln>
        </p:spPr>
      </p:sp>
      <p:sp>
        <p:nvSpPr>
          <p:cNvPr id="152580" name="Θέση σημειώσεων 2"/>
          <p:cNvSpPr txBox="1">
            <a:spLocks noGrp="1" noChangeArrowheads="1"/>
          </p:cNvSpPr>
          <p:nvPr>
            <p:ph type="body" sz="quarter" idx="1"/>
          </p:nvPr>
        </p:nvSpPr>
        <p:spPr bwMode="auto">
          <a:xfrm>
            <a:off x="1169988" y="5086350"/>
            <a:ext cx="5226050" cy="4108450"/>
          </a:xfrm>
          <a:noFill/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>
              <a:latin typeface="Arial" pitchFamily="34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6"/>
          <p:cNvSpPr txBox="1"/>
          <p:nvPr/>
        </p:nvSpPr>
        <p:spPr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 eaLnBrk="1"/>
            <a:fld id="{49A2C743-38B0-4EE5-8BE4-6141EB70DE40}" type="slidenum">
              <a:rPr lang="el-GR">
                <a:solidFill>
                  <a:srgbClr val="000000"/>
                </a:solidFill>
              </a:rPr>
              <a:pPr algn="r" eaLnBrk="1"/>
              <a:t>9</a:t>
            </a:fld>
            <a:endParaRPr lang="el-GR" sz="1400">
              <a:solidFill>
                <a:srgbClr val="000000"/>
              </a:solidFill>
              <a:latin typeface="Times New Roman" pitchFamily="18" charset="0"/>
              <a:ea typeface="Arial" pitchFamily="34" charset="0"/>
              <a:cs typeface="Tahoma" pitchFamily="34" charset="0"/>
            </a:endParaRPr>
          </a:p>
        </p:txBody>
      </p:sp>
      <p:sp>
        <p:nvSpPr>
          <p:cNvPr id="16387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4472C4"/>
          </a:solidFill>
          <a:ln w="25402">
            <a:solidFill>
              <a:srgbClr val="2F528F"/>
            </a:solidFill>
          </a:ln>
        </p:spPr>
      </p:sp>
      <p:sp>
        <p:nvSpPr>
          <p:cNvPr id="16388" name="Θέση σημειώσεων 2"/>
          <p:cNvSpPr txBox="1">
            <a:spLocks noGrp="1" noChangeArrowheads="1"/>
          </p:cNvSpPr>
          <p:nvPr>
            <p:ph type="body" sz="quarter" idx="1"/>
          </p:nvPr>
        </p:nvSpPr>
        <p:spPr bwMode="auto">
          <a:xfrm>
            <a:off x="1169988" y="5086350"/>
            <a:ext cx="5226050" cy="4108450"/>
          </a:xfrm>
          <a:noFill/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>
              <a:latin typeface="Arial" pitchFamily="34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 eaLnBrk="1"/>
            <a:fld id="{CB193DBD-08F8-4581-A736-89972350FDB7}" type="slidenum">
              <a:rPr lang="el-GR">
                <a:solidFill>
                  <a:srgbClr val="000000"/>
                </a:solidFill>
              </a:rPr>
              <a:pPr algn="r" eaLnBrk="1"/>
              <a:t>11</a:t>
            </a:fld>
            <a:endParaRPr lang="el-GR" sz="1400">
              <a:solidFill>
                <a:srgbClr val="000000"/>
              </a:solidFill>
              <a:latin typeface="Arial" pitchFamily="34" charset="0"/>
              <a:ea typeface="Arial" pitchFamily="34" charset="0"/>
              <a:cs typeface="Tahoma" pitchFamily="34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9460" name="Rectangle 3"/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>
              <a:latin typeface="Arial" pitchFamily="34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 eaLnBrk="1"/>
            <a:fld id="{DC202E57-6EEE-4B09-BC0B-E3B8F084640A}" type="slidenum">
              <a:rPr lang="el-GR">
                <a:solidFill>
                  <a:srgbClr val="000000"/>
                </a:solidFill>
              </a:rPr>
              <a:pPr algn="r" eaLnBrk="1"/>
              <a:t>12</a:t>
            </a:fld>
            <a:endParaRPr lang="el-GR" sz="1400">
              <a:solidFill>
                <a:srgbClr val="000000"/>
              </a:solidFill>
              <a:latin typeface="Arial" pitchFamily="34" charset="0"/>
              <a:ea typeface="Arial" pitchFamily="34" charset="0"/>
              <a:cs typeface="Tahoma" pitchFamily="34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1508" name="Rectangle 3"/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>
              <a:latin typeface="Arial" pitchFamily="34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 eaLnBrk="1"/>
            <a:fld id="{DCC91DFA-809D-41C1-ABC8-2B4D78AAC332}" type="slidenum">
              <a:rPr lang="el-GR">
                <a:solidFill>
                  <a:srgbClr val="000000"/>
                </a:solidFill>
              </a:rPr>
              <a:pPr algn="r" eaLnBrk="1"/>
              <a:t>13</a:t>
            </a:fld>
            <a:endParaRPr lang="el-GR" sz="1400">
              <a:solidFill>
                <a:srgbClr val="000000"/>
              </a:solidFill>
              <a:latin typeface="Arial" pitchFamily="34" charset="0"/>
              <a:ea typeface="Arial" pitchFamily="34" charset="0"/>
              <a:cs typeface="Tahoma" pitchFamily="34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3556" name="Rectangle 3"/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>
              <a:latin typeface="Arial" pitchFamily="34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 eaLnBrk="1"/>
            <a:fld id="{6B495823-B6BC-4580-9877-F9EE1AA0CA67}" type="slidenum">
              <a:rPr lang="el-GR">
                <a:solidFill>
                  <a:srgbClr val="000000"/>
                </a:solidFill>
              </a:rPr>
              <a:pPr algn="r" eaLnBrk="1"/>
              <a:t>15</a:t>
            </a:fld>
            <a:endParaRPr lang="el-GR" sz="1400">
              <a:solidFill>
                <a:srgbClr val="000000"/>
              </a:solidFill>
              <a:latin typeface="Arial" pitchFamily="34" charset="0"/>
              <a:ea typeface="Arial" pitchFamily="34" charset="0"/>
              <a:cs typeface="Tahoma" pitchFamily="34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6628" name="Rectangle 3"/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>
              <a:latin typeface="Arial" pitchFamily="34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 eaLnBrk="1"/>
            <a:fld id="{A3ADC6F1-B195-42E9-93D5-3F792FC0F268}" type="slidenum">
              <a:rPr lang="el-GR">
                <a:solidFill>
                  <a:srgbClr val="000000"/>
                </a:solidFill>
              </a:rPr>
              <a:pPr algn="r" eaLnBrk="1"/>
              <a:t>22</a:t>
            </a:fld>
            <a:endParaRPr lang="el-GR" sz="1400">
              <a:solidFill>
                <a:srgbClr val="000000"/>
              </a:solidFill>
              <a:latin typeface="Arial" pitchFamily="34" charset="0"/>
              <a:ea typeface="Arial" pitchFamily="34" charset="0"/>
              <a:cs typeface="Tahoma" pitchFamily="34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4820" name="Rectangle 3"/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>
              <a:latin typeface="Arial" pitchFamily="34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1 - Θέση εικόνας διαφάνειας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7891" name="2 - Θέση σημειώσεων"/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>
              <a:latin typeface="Arial" pitchFamily="34" charset="0"/>
              <a:ea typeface="Microsoft YaHei" pitchFamily="34" charset="-122"/>
              <a:cs typeface="Mangal" pitchFamily="18" charset="0"/>
            </a:endParaRPr>
          </a:p>
        </p:txBody>
      </p:sp>
      <p:sp>
        <p:nvSpPr>
          <p:cNvPr id="4" name="3 - Θέση αριθμού διαφάνειας"/>
          <p:cNvSpPr txBox="1"/>
          <p:nvPr/>
        </p:nvSpPr>
        <p:spPr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 eaLnBrk="1"/>
            <a:fld id="{DD150143-5444-4674-B45F-C77BBDBA6B5A}" type="slidenum">
              <a:rPr lang="el-GR">
                <a:solidFill>
                  <a:srgbClr val="000000"/>
                </a:solidFill>
              </a:rPr>
              <a:pPr algn="r" eaLnBrk="1"/>
              <a:t>24</a:t>
            </a:fld>
            <a:endParaRPr lang="el-GR" sz="1400">
              <a:solidFill>
                <a:srgbClr val="000000"/>
              </a:solidFill>
              <a:latin typeface="Arial" pitchFamily="34" charset="0"/>
              <a:ea typeface="Arial" pitchFamily="34" charset="0"/>
              <a:cs typeface="Tahoma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 txBox="1">
            <a:spLocks noGrp="1"/>
          </p:cNvSpPr>
          <p:nvPr>
            <p:ph type="ctrTitle"/>
          </p:nvPr>
        </p:nvSpPr>
        <p:spPr>
          <a:xfrm>
            <a:off x="1260472" y="1236661"/>
            <a:ext cx="7559673" cy="2632072"/>
          </a:xfrm>
        </p:spPr>
        <p:txBody>
          <a:bodyPr anchor="b" anchorCtr="1"/>
          <a:lstStyle>
            <a:lvl1pPr algn="ctr">
              <a:defRPr lang="el-GR" sz="6000"/>
            </a:lvl1pPr>
          </a:lstStyle>
          <a:p>
            <a:pPr lvl="0"/>
            <a:r>
              <a:rPr lang="el-GR"/>
              <a:t>Kλικ για επεξεργασία του τίτλου</a:t>
            </a:r>
          </a:p>
        </p:txBody>
      </p:sp>
      <p:sp>
        <p:nvSpPr>
          <p:cNvPr id="3" name="Υπότιτλος 2"/>
          <p:cNvSpPr txBox="1">
            <a:spLocks noGrp="1"/>
          </p:cNvSpPr>
          <p:nvPr>
            <p:ph type="subTitle" idx="1"/>
          </p:nvPr>
        </p:nvSpPr>
        <p:spPr>
          <a:xfrm>
            <a:off x="1260472" y="3970333"/>
            <a:ext cx="7559673" cy="1825627"/>
          </a:xfrm>
        </p:spPr>
        <p:txBody>
          <a:bodyPr anchorCtr="1"/>
          <a:lstStyle>
            <a:lvl1pPr algn="ctr">
              <a:defRPr/>
            </a:lvl1pPr>
          </a:lstStyle>
          <a:p>
            <a:pPr lvl="0"/>
            <a:r>
              <a:rPr lang="el-GR"/>
              <a:t>Κάντε κλικ για να επεξεργαστείτε τον υπότιτλο του υποδείγματος</a:t>
            </a:r>
          </a:p>
        </p:txBody>
      </p:sp>
    </p:spTree>
  </p:cSld>
  <p:clrMapOvr>
    <a:masterClrMapping/>
  </p:clrMapOvr>
  <p:transition/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l-GR"/>
            </a:lvl1pPr>
          </a:lstStyle>
          <a:p>
            <a:pPr lvl="0"/>
            <a:r>
              <a:rPr lang="el-GR"/>
              <a:t>Kλικ για επεξεργασία του τίτλου</a:t>
            </a:r>
          </a:p>
        </p:txBody>
      </p:sp>
      <p:sp>
        <p:nvSpPr>
          <p:cNvPr id="3" name="Θέση κατακόρυφου κειμένου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 txBox="1">
            <a:spLocks noGrp="1"/>
          </p:cNvSpPr>
          <p:nvPr>
            <p:ph type="title" orient="vert"/>
          </p:nvPr>
        </p:nvSpPr>
        <p:spPr>
          <a:xfrm>
            <a:off x="7321545" y="282577"/>
            <a:ext cx="2192338" cy="6618290"/>
          </a:xfrm>
        </p:spPr>
        <p:txBody>
          <a:bodyPr vert="eaVert"/>
          <a:lstStyle>
            <a:lvl1pPr>
              <a:defRPr lang="el-GR"/>
            </a:lvl1pPr>
          </a:lstStyle>
          <a:p>
            <a:pPr lvl="0"/>
            <a:r>
              <a:rPr lang="el-GR"/>
              <a:t>Kλικ για επεξεργασία του τίτλου</a:t>
            </a:r>
          </a:p>
        </p:txBody>
      </p:sp>
      <p:sp>
        <p:nvSpPr>
          <p:cNvPr id="3" name="Θέση κατακόρυφου κειμένου 2"/>
          <p:cNvSpPr txBox="1">
            <a:spLocks noGrp="1"/>
          </p:cNvSpPr>
          <p:nvPr>
            <p:ph type="body" orient="vert" idx="1"/>
          </p:nvPr>
        </p:nvSpPr>
        <p:spPr>
          <a:xfrm>
            <a:off x="741358" y="282577"/>
            <a:ext cx="6427783" cy="661829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756047" y="2348400"/>
            <a:ext cx="8568531" cy="162043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512094" y="4283816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972" indent="0" algn="ctr">
              <a:buNone/>
              <a:defRPr/>
            </a:lvl2pPr>
            <a:lvl3pPr marL="1007943" indent="0" algn="ctr">
              <a:buNone/>
              <a:defRPr/>
            </a:lvl3pPr>
            <a:lvl4pPr marL="1511915" indent="0" algn="ctr">
              <a:buNone/>
              <a:defRPr/>
            </a:lvl4pPr>
            <a:lvl5pPr marL="2015886" indent="0" algn="ctr">
              <a:buNone/>
              <a:defRPr/>
            </a:lvl5pPr>
            <a:lvl6pPr marL="2519858" indent="0" algn="ctr">
              <a:buNone/>
              <a:defRPr/>
            </a:lvl6pPr>
            <a:lvl7pPr marL="3023829" indent="0" algn="ctr">
              <a:buNone/>
              <a:defRPr/>
            </a:lvl7pPr>
            <a:lvl8pPr marL="3527801" indent="0" algn="ctr">
              <a:buNone/>
              <a:defRPr/>
            </a:lvl8pPr>
            <a:lvl9pPr marL="4031772" indent="0" algn="ctr">
              <a:buNone/>
              <a:defRPr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EDA641-23A1-4ADA-B469-ACF0EEC2C5E3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49CAC1-B5A5-4815-9EE1-ECC4955B2612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96300" y="4857792"/>
            <a:ext cx="8568531" cy="1501435"/>
          </a:xfrm>
        </p:spPr>
        <p:txBody>
          <a:bodyPr anchor="t"/>
          <a:lstStyle>
            <a:lvl1pPr algn="l">
              <a:defRPr sz="4409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96300" y="3204114"/>
            <a:ext cx="8568531" cy="1653678"/>
          </a:xfrm>
        </p:spPr>
        <p:txBody>
          <a:bodyPr anchor="b"/>
          <a:lstStyle>
            <a:lvl1pPr marL="0" indent="0">
              <a:buNone/>
              <a:defRPr sz="2205"/>
            </a:lvl1pPr>
            <a:lvl2pPr marL="503972" indent="0">
              <a:buNone/>
              <a:defRPr sz="1984"/>
            </a:lvl2pPr>
            <a:lvl3pPr marL="1007943" indent="0">
              <a:buNone/>
              <a:defRPr sz="1764"/>
            </a:lvl3pPr>
            <a:lvl4pPr marL="1511915" indent="0">
              <a:buNone/>
              <a:defRPr sz="1543"/>
            </a:lvl4pPr>
            <a:lvl5pPr marL="2015886" indent="0">
              <a:buNone/>
              <a:defRPr sz="1543"/>
            </a:lvl5pPr>
            <a:lvl6pPr marL="2519858" indent="0">
              <a:buNone/>
              <a:defRPr sz="1543"/>
            </a:lvl6pPr>
            <a:lvl7pPr marL="3023829" indent="0">
              <a:buNone/>
              <a:defRPr sz="1543"/>
            </a:lvl7pPr>
            <a:lvl8pPr marL="3527801" indent="0">
              <a:buNone/>
              <a:defRPr sz="1543"/>
            </a:lvl8pPr>
            <a:lvl9pPr marL="4031772" indent="0">
              <a:buNone/>
              <a:defRPr sz="1543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77A41B-5512-44F8-9517-D6BE679B80FD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504031" y="1763925"/>
            <a:ext cx="4452276" cy="4989036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5124318" y="1763925"/>
            <a:ext cx="4452276" cy="4989036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25BD87-7D94-474F-9809-2E2236AC1B52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504031" y="1692178"/>
            <a:ext cx="4454027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5120818" y="1692178"/>
            <a:ext cx="4455776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340F78-206E-4A05-BD22-E73CA6BF34F5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A92790-1F63-4F70-828D-38B9CB0A385F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2CB80C-5C50-4D75-9935-0697BB865291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4032" y="300987"/>
            <a:ext cx="3316456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941245" y="300988"/>
            <a:ext cx="5635349" cy="645197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504032" y="1581933"/>
            <a:ext cx="3316456" cy="5171028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27350D-D1C7-44FF-9EE2-B6ABEF543842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l-GR"/>
            </a:lvl1pPr>
          </a:lstStyle>
          <a:p>
            <a:pPr lvl="0"/>
            <a:r>
              <a:rPr lang="el-GR"/>
              <a:t>Kλικ για επεξεργασία του τίτλου</a:t>
            </a:r>
          </a:p>
        </p:txBody>
      </p:sp>
      <p:sp>
        <p:nvSpPr>
          <p:cNvPr id="3" name="Θέση περιεχομένου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</p:spTree>
  </p:cSld>
  <p:clrMapOvr>
    <a:masterClrMapping/>
  </p:clrMapOvr>
  <p:transition/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pPr lvl="0"/>
            <a:endParaRPr lang="el-GR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01E593-35DD-4DE1-8C6E-9FEB15A4ABE8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B818C1-3D3C-412F-A787-CD68F5FC0F46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7308453" y="302738"/>
            <a:ext cx="2268141" cy="6450223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504031" y="302738"/>
            <a:ext cx="6636411" cy="6450223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88977F-FAA6-4D87-A6D1-0C5522B206A9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756047" y="2348400"/>
            <a:ext cx="8568531" cy="162043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512094" y="4283816"/>
            <a:ext cx="7056438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B0ACE-3620-4AA5-A4E5-08FC8A75C3C9}" type="datetimeFigureOut">
              <a:rPr lang="el-GR" smtClean="0"/>
              <a:pPr/>
              <a:t>11/9/2023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55DF-4CE5-45AF-A362-93A880F19D3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839035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B0ACE-3620-4AA5-A4E5-08FC8A75C3C9}" type="datetimeFigureOut">
              <a:rPr lang="el-GR" smtClean="0"/>
              <a:pPr/>
              <a:t>11/9/2023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55DF-4CE5-45AF-A362-93A880F19D3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448173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96300" y="4857792"/>
            <a:ext cx="8568531" cy="1501435"/>
          </a:xfrm>
        </p:spPr>
        <p:txBody>
          <a:bodyPr anchor="t"/>
          <a:lstStyle>
            <a:lvl1pPr algn="l">
              <a:defRPr sz="4409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96300" y="3204114"/>
            <a:ext cx="8568531" cy="1653678"/>
          </a:xfrm>
        </p:spPr>
        <p:txBody>
          <a:bodyPr anchor="b"/>
          <a:lstStyle>
            <a:lvl1pPr marL="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B0ACE-3620-4AA5-A4E5-08FC8A75C3C9}" type="datetimeFigureOut">
              <a:rPr lang="el-GR" smtClean="0"/>
              <a:pPr/>
              <a:t>11/9/2023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55DF-4CE5-45AF-A362-93A880F19D3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502202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504031" y="1763925"/>
            <a:ext cx="4452276" cy="4989036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5124318" y="1763925"/>
            <a:ext cx="4452276" cy="4989036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B0ACE-3620-4AA5-A4E5-08FC8A75C3C9}" type="datetimeFigureOut">
              <a:rPr lang="el-GR" smtClean="0"/>
              <a:pPr/>
              <a:t>11/9/2023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55DF-4CE5-45AF-A362-93A880F19D3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919623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504031" y="1692178"/>
            <a:ext cx="4454027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5120818" y="1692178"/>
            <a:ext cx="4455776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B0ACE-3620-4AA5-A4E5-08FC8A75C3C9}" type="datetimeFigureOut">
              <a:rPr lang="el-GR" smtClean="0"/>
              <a:pPr/>
              <a:t>11/9/2023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55DF-4CE5-45AF-A362-93A880F19D3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232342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B0ACE-3620-4AA5-A4E5-08FC8A75C3C9}" type="datetimeFigureOut">
              <a:rPr lang="el-GR" smtClean="0"/>
              <a:pPr/>
              <a:t>11/9/2023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55DF-4CE5-45AF-A362-93A880F19D3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073751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B0ACE-3620-4AA5-A4E5-08FC8A75C3C9}" type="datetimeFigureOut">
              <a:rPr lang="el-GR" smtClean="0"/>
              <a:pPr/>
              <a:t>11/9/2023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55DF-4CE5-45AF-A362-93A880F19D3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57463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 txBox="1">
            <a:spLocks noGrp="1"/>
          </p:cNvSpPr>
          <p:nvPr>
            <p:ph type="title"/>
          </p:nvPr>
        </p:nvSpPr>
        <p:spPr>
          <a:xfrm>
            <a:off x="687391" y="1884358"/>
            <a:ext cx="8694736" cy="3144841"/>
          </a:xfrm>
        </p:spPr>
        <p:txBody>
          <a:bodyPr anchor="b"/>
          <a:lstStyle>
            <a:lvl1pPr>
              <a:defRPr lang="el-GR" sz="6000"/>
            </a:lvl1pPr>
          </a:lstStyle>
          <a:p>
            <a:pPr lvl="0"/>
            <a:r>
              <a:rPr lang="el-GR"/>
              <a:t>Kλικ για επεξεργασία του τίτλου</a:t>
            </a:r>
          </a:p>
        </p:txBody>
      </p:sp>
      <p:sp>
        <p:nvSpPr>
          <p:cNvPr id="3" name="Θέση κειμένου 2"/>
          <p:cNvSpPr txBox="1">
            <a:spLocks noGrp="1"/>
          </p:cNvSpPr>
          <p:nvPr>
            <p:ph type="body" idx="1"/>
          </p:nvPr>
        </p:nvSpPr>
        <p:spPr>
          <a:xfrm>
            <a:off x="687391" y="5059366"/>
            <a:ext cx="8694736" cy="1652585"/>
          </a:xfr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4032" y="300987"/>
            <a:ext cx="3316456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941245" y="300988"/>
            <a:ext cx="5635349" cy="645197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504032" y="1581933"/>
            <a:ext cx="3316456" cy="5171028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B0ACE-3620-4AA5-A4E5-08FC8A75C3C9}" type="datetimeFigureOut">
              <a:rPr lang="el-GR" smtClean="0"/>
              <a:pPr/>
              <a:t>11/9/2023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55DF-4CE5-45AF-A362-93A880F19D3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830603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B0ACE-3620-4AA5-A4E5-08FC8A75C3C9}" type="datetimeFigureOut">
              <a:rPr lang="el-GR" smtClean="0"/>
              <a:pPr/>
              <a:t>11/9/2023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55DF-4CE5-45AF-A362-93A880F19D3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559571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B0ACE-3620-4AA5-A4E5-08FC8A75C3C9}" type="datetimeFigureOut">
              <a:rPr lang="el-GR" smtClean="0"/>
              <a:pPr/>
              <a:t>11/9/2023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55DF-4CE5-45AF-A362-93A880F19D3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33532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7308453" y="302738"/>
            <a:ext cx="2268141" cy="6450223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504031" y="302738"/>
            <a:ext cx="6636411" cy="6450223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B0ACE-3620-4AA5-A4E5-08FC8A75C3C9}" type="datetimeFigureOut">
              <a:rPr lang="el-GR" smtClean="0"/>
              <a:pPr/>
              <a:t>11/9/2023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55DF-4CE5-45AF-A362-93A880F19D3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65946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l-GR"/>
            </a:lvl1pPr>
          </a:lstStyle>
          <a:p>
            <a:pPr lvl="0"/>
            <a:r>
              <a:rPr lang="el-GR"/>
              <a:t>Kλικ για επεξεργασία του τίτλου</a:t>
            </a:r>
          </a:p>
        </p:txBody>
      </p:sp>
      <p:sp>
        <p:nvSpPr>
          <p:cNvPr id="3" name="Θέση περιεχομένου 2"/>
          <p:cNvSpPr txBox="1">
            <a:spLocks noGrp="1"/>
          </p:cNvSpPr>
          <p:nvPr>
            <p:ph idx="1"/>
          </p:nvPr>
        </p:nvSpPr>
        <p:spPr>
          <a:xfrm>
            <a:off x="741358" y="1963738"/>
            <a:ext cx="4310060" cy="493712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 txBox="1">
            <a:spLocks noGrp="1"/>
          </p:cNvSpPr>
          <p:nvPr>
            <p:ph idx="2"/>
          </p:nvPr>
        </p:nvSpPr>
        <p:spPr>
          <a:xfrm>
            <a:off x="5203822" y="1963738"/>
            <a:ext cx="4310060" cy="493712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</p:spTree>
  </p:cSld>
  <p:clrMapOvr>
    <a:masterClrMapping/>
  </p:clrMapOvr>
  <p:transition/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 txBox="1">
            <a:spLocks noGrp="1"/>
          </p:cNvSpPr>
          <p:nvPr>
            <p:ph type="title"/>
          </p:nvPr>
        </p:nvSpPr>
        <p:spPr>
          <a:xfrm>
            <a:off x="693736" y="403222"/>
            <a:ext cx="8694736" cy="1460497"/>
          </a:xfrm>
        </p:spPr>
        <p:txBody>
          <a:bodyPr/>
          <a:lstStyle>
            <a:lvl1pPr>
              <a:defRPr lang="el-GR"/>
            </a:lvl1pPr>
          </a:lstStyle>
          <a:p>
            <a:pPr lvl="0"/>
            <a:r>
              <a:rPr lang="el-GR"/>
              <a:t>Kλικ για επεξεργασία του τίτλου</a:t>
            </a:r>
          </a:p>
        </p:txBody>
      </p:sp>
      <p:sp>
        <p:nvSpPr>
          <p:cNvPr id="3" name="Θέση κειμένου 2"/>
          <p:cNvSpPr txBox="1">
            <a:spLocks noGrp="1"/>
          </p:cNvSpPr>
          <p:nvPr>
            <p:ph type="body" idx="1"/>
          </p:nvPr>
        </p:nvSpPr>
        <p:spPr>
          <a:xfrm>
            <a:off x="693736" y="1852610"/>
            <a:ext cx="4265611" cy="908054"/>
          </a:xfrm>
        </p:spPr>
        <p:txBody>
          <a:bodyPr anchor="b"/>
          <a:lstStyle>
            <a:lvl1pPr>
              <a:defRPr b="1"/>
            </a:lvl1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Θέση περιεχομένου 3"/>
          <p:cNvSpPr txBox="1">
            <a:spLocks noGrp="1"/>
          </p:cNvSpPr>
          <p:nvPr>
            <p:ph idx="2"/>
          </p:nvPr>
        </p:nvSpPr>
        <p:spPr>
          <a:xfrm>
            <a:off x="693736" y="2760665"/>
            <a:ext cx="4265611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 txBox="1">
            <a:spLocks noGrp="1"/>
          </p:cNvSpPr>
          <p:nvPr>
            <p:ph type="body" idx="3"/>
          </p:nvPr>
        </p:nvSpPr>
        <p:spPr>
          <a:xfrm>
            <a:off x="5103815" y="1852610"/>
            <a:ext cx="4284658" cy="908054"/>
          </a:xfrm>
        </p:spPr>
        <p:txBody>
          <a:bodyPr anchor="b"/>
          <a:lstStyle>
            <a:lvl1pPr>
              <a:defRPr b="1"/>
            </a:lvl1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Θέση περιεχομένου 5"/>
          <p:cNvSpPr txBox="1">
            <a:spLocks noGrp="1"/>
          </p:cNvSpPr>
          <p:nvPr>
            <p:ph idx="4"/>
          </p:nvPr>
        </p:nvSpPr>
        <p:spPr>
          <a:xfrm>
            <a:off x="5103815" y="2760665"/>
            <a:ext cx="4284658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l-GR"/>
            </a:lvl1pPr>
          </a:lstStyle>
          <a:p>
            <a:pPr lvl="0"/>
            <a:r>
              <a:rPr lang="el-GR"/>
              <a:t>Kλικ για επεξεργασία του τίτλου</a:t>
            </a:r>
          </a:p>
        </p:txBody>
      </p:sp>
    </p:spTree>
  </p:cSld>
  <p:clrMapOvr>
    <a:masterClrMapping/>
  </p:clrMapOvr>
  <p:transition/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 txBox="1">
            <a:spLocks noGrp="1"/>
          </p:cNvSpPr>
          <p:nvPr>
            <p:ph type="title"/>
          </p:nvPr>
        </p:nvSpPr>
        <p:spPr>
          <a:xfrm>
            <a:off x="693736" y="503240"/>
            <a:ext cx="3251204" cy="1765304"/>
          </a:xfrm>
        </p:spPr>
        <p:txBody>
          <a:bodyPr anchor="b"/>
          <a:lstStyle>
            <a:lvl1pPr>
              <a:defRPr lang="el-GR" sz="3200"/>
            </a:lvl1pPr>
          </a:lstStyle>
          <a:p>
            <a:pPr lvl="0"/>
            <a:r>
              <a:rPr lang="el-GR"/>
              <a:t>Kλικ για επεξεργασία του τίτλου</a:t>
            </a:r>
          </a:p>
        </p:txBody>
      </p:sp>
      <p:sp>
        <p:nvSpPr>
          <p:cNvPr id="3" name="Θέση περιεχομένου 2"/>
          <p:cNvSpPr txBox="1">
            <a:spLocks noGrp="1"/>
          </p:cNvSpPr>
          <p:nvPr>
            <p:ph idx="1"/>
          </p:nvPr>
        </p:nvSpPr>
        <p:spPr>
          <a:xfrm>
            <a:off x="4286249" y="1089022"/>
            <a:ext cx="5102223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 txBox="1">
            <a:spLocks noGrp="1"/>
          </p:cNvSpPr>
          <p:nvPr>
            <p:ph type="body" idx="2"/>
          </p:nvPr>
        </p:nvSpPr>
        <p:spPr>
          <a:xfrm>
            <a:off x="693736" y="2268534"/>
            <a:ext cx="3251204" cy="42005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 txBox="1">
            <a:spLocks noGrp="1"/>
          </p:cNvSpPr>
          <p:nvPr>
            <p:ph type="title"/>
          </p:nvPr>
        </p:nvSpPr>
        <p:spPr>
          <a:xfrm>
            <a:off x="693736" y="503240"/>
            <a:ext cx="3251204" cy="1765304"/>
          </a:xfrm>
        </p:spPr>
        <p:txBody>
          <a:bodyPr anchor="b"/>
          <a:lstStyle>
            <a:lvl1pPr>
              <a:defRPr lang="el-GR" sz="3200"/>
            </a:lvl1pPr>
          </a:lstStyle>
          <a:p>
            <a:pPr lvl="0"/>
            <a:r>
              <a:rPr lang="el-GR"/>
              <a:t>Kλικ για επεξεργασία του τίτλου</a:t>
            </a:r>
          </a:p>
        </p:txBody>
      </p:sp>
      <p:sp>
        <p:nvSpPr>
          <p:cNvPr id="3" name="Θέση εικόνας 2"/>
          <p:cNvSpPr txBox="1">
            <a:spLocks noGrp="1"/>
          </p:cNvSpPr>
          <p:nvPr>
            <p:ph type="pic" idx="1"/>
          </p:nvPr>
        </p:nvSpPr>
        <p:spPr>
          <a:xfrm>
            <a:off x="4286249" y="1089022"/>
            <a:ext cx="5102223" cy="5372100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l-GR" noProof="0"/>
              <a:t>Κάντε κλικ στο εικονίδιο για να προσθέσετε μια εικόνα</a:t>
            </a:r>
          </a:p>
        </p:txBody>
      </p:sp>
      <p:sp>
        <p:nvSpPr>
          <p:cNvPr id="4" name="Θέση κειμένου 3"/>
          <p:cNvSpPr txBox="1">
            <a:spLocks noGrp="1"/>
          </p:cNvSpPr>
          <p:nvPr>
            <p:ph type="body" idx="2"/>
          </p:nvPr>
        </p:nvSpPr>
        <p:spPr>
          <a:xfrm>
            <a:off x="693736" y="2268534"/>
            <a:ext cx="3251204" cy="42005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Θέση τίτλου 1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741363" y="282575"/>
            <a:ext cx="8607425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GB"/>
          </a:p>
        </p:txBody>
      </p:sp>
      <p:sp>
        <p:nvSpPr>
          <p:cNvPr id="1027" name="Θέση κειμένου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41363" y="1963738"/>
            <a:ext cx="8772525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4" name="Ορθογώνιο 3"/>
          <p:cNvSpPr/>
          <p:nvPr/>
        </p:nvSpPr>
        <p:spPr>
          <a:xfrm>
            <a:off x="723900" y="7077075"/>
            <a:ext cx="9355138" cy="96838"/>
          </a:xfrm>
          <a:prstGeom prst="rect">
            <a:avLst/>
          </a:prstGeom>
          <a:solidFill>
            <a:srgbClr val="FF9966"/>
          </a:solidFill>
          <a:ln>
            <a:noFill/>
            <a:prstDash val="solid"/>
          </a:ln>
        </p:spPr>
        <p:txBody>
          <a:bodyPr lIns="90004" tIns="44997" rIns="90004" bIns="44997" anchor="ctr" anchorCtr="1" compatLnSpc="0"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>
              <a:solidFill>
                <a:srgbClr val="000000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1987550" y="7289800"/>
            <a:ext cx="8091488" cy="96838"/>
          </a:xfrm>
          <a:prstGeom prst="rect">
            <a:avLst/>
          </a:prstGeom>
          <a:solidFill>
            <a:srgbClr val="FF9966"/>
          </a:solidFill>
          <a:ln>
            <a:noFill/>
            <a:prstDash val="solid"/>
          </a:ln>
        </p:spPr>
        <p:txBody>
          <a:bodyPr lIns="90004" tIns="44997" rIns="90004" bIns="44997" anchor="ctr" anchorCtr="1" compatLnSpc="0"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>
              <a:solidFill>
                <a:srgbClr val="000000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400" b="1" i="1">
          <a:solidFill>
            <a:srgbClr val="FF9966"/>
          </a:solidFill>
          <a:latin typeface="Albany" pitchFamily="34"/>
          <a:cs typeface="Tahoma" pitchFamily="2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9966"/>
          </a:solidFill>
          <a:latin typeface="Albany"/>
          <a:cs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9966"/>
          </a:solidFill>
          <a:latin typeface="Albany"/>
          <a:cs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9966"/>
          </a:solidFill>
          <a:latin typeface="Albany"/>
          <a:cs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9966"/>
          </a:solidFill>
          <a:latin typeface="Albany"/>
          <a:cs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9966"/>
          </a:solidFill>
          <a:latin typeface="Albany"/>
          <a:cs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9966"/>
          </a:solidFill>
          <a:latin typeface="Albany"/>
          <a:cs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9966"/>
          </a:solidFill>
          <a:latin typeface="Albany"/>
          <a:cs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9966"/>
          </a:solidFill>
          <a:latin typeface="Albany"/>
          <a:cs typeface="Tahoma" pitchFamily="34" charset="0"/>
        </a:defRPr>
      </a:lvl9pPr>
    </p:titleStyle>
    <p:bodyStyle>
      <a:lvl1pPr algn="l" rtl="0" eaLnBrk="1" fontAlgn="base" hangingPunct="1">
        <a:spcBef>
          <a:spcPct val="0"/>
        </a:spcBef>
        <a:spcAft>
          <a:spcPct val="0"/>
        </a:spcAft>
        <a:defRPr lang="el-GR" sz="2400">
          <a:solidFill>
            <a:srgbClr val="E6E6E6"/>
          </a:solidFill>
          <a:latin typeface="Thorndale" pitchFamily="18"/>
          <a:cs typeface="Tahoma" pitchFamily="2"/>
        </a:defRPr>
      </a:lvl1pPr>
      <a:lvl2pPr marL="685800" lvl="1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itchFamily="34" charset="0"/>
        <a:buChar char="•"/>
        <a:defRPr lang="el-GR" sz="2400" kern="1200">
          <a:solidFill>
            <a:srgbClr val="000000"/>
          </a:solidFill>
          <a:latin typeface="Calibri"/>
          <a:cs typeface="Tahoma" pitchFamily="34" charset="0"/>
        </a:defRPr>
      </a:lvl2pPr>
      <a:lvl3pPr marL="1143000" lvl="2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itchFamily="34" charset="0"/>
        <a:buChar char="•"/>
        <a:defRPr lang="el-GR" sz="2000" kern="1200">
          <a:solidFill>
            <a:srgbClr val="000000"/>
          </a:solidFill>
          <a:latin typeface="Calibri"/>
          <a:cs typeface="Tahoma" pitchFamily="34" charset="0"/>
        </a:defRPr>
      </a:lvl3pPr>
      <a:lvl4pPr marL="1600200" lvl="3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itchFamily="34" charset="0"/>
        <a:buChar char="•"/>
        <a:defRPr lang="el-GR" kern="1200">
          <a:solidFill>
            <a:srgbClr val="000000"/>
          </a:solidFill>
          <a:latin typeface="Calibri"/>
          <a:cs typeface="Tahoma" pitchFamily="34" charset="0"/>
        </a:defRPr>
      </a:lvl4pPr>
      <a:lvl5pPr marL="2057400" lvl="4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itchFamily="34" charset="0"/>
        <a:buChar char="•"/>
        <a:defRPr lang="el-GR" kern="1200">
          <a:solidFill>
            <a:srgbClr val="000000"/>
          </a:solidFill>
          <a:latin typeface="Calibri"/>
          <a:cs typeface="Tahoma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itchFamily="34" charset="0"/>
        <a:buChar char="•"/>
        <a:defRPr lang="el-GR" kern="1200">
          <a:solidFill>
            <a:srgbClr val="000000"/>
          </a:solidFill>
          <a:latin typeface="Calibri"/>
          <a:cs typeface="Tahoma" pitchFamily="34" charset="0"/>
        </a:defRPr>
      </a:lvl6pPr>
      <a:lvl7pPr marL="2971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itchFamily="34" charset="0"/>
        <a:buChar char="•"/>
        <a:defRPr lang="el-GR" kern="1200">
          <a:solidFill>
            <a:srgbClr val="000000"/>
          </a:solidFill>
          <a:latin typeface="Calibri"/>
          <a:cs typeface="Tahoma" pitchFamily="34" charset="0"/>
        </a:defRPr>
      </a:lvl7pPr>
      <a:lvl8pPr marL="3429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itchFamily="34" charset="0"/>
        <a:buChar char="•"/>
        <a:defRPr lang="el-GR" kern="1200">
          <a:solidFill>
            <a:srgbClr val="000000"/>
          </a:solidFill>
          <a:latin typeface="Calibri"/>
          <a:cs typeface="Tahoma" pitchFamily="34" charset="0"/>
        </a:defRPr>
      </a:lvl8pPr>
      <a:lvl9pPr marL="3886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itchFamily="34" charset="0"/>
        <a:buChar char="•"/>
        <a:defRPr lang="el-GR" kern="1200">
          <a:solidFill>
            <a:srgbClr val="000000"/>
          </a:solidFill>
          <a:latin typeface="Calibri"/>
          <a:cs typeface="Tahoma" pitchFamily="34" charset="0"/>
        </a:defRPr>
      </a:lvl9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/>
            </a:gs>
            <a:gs pos="100000">
              <a:srgbClr val="3366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3213"/>
            <a:ext cx="9074150" cy="12588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Κάντε κλικ για να επεξεργαστείτε τον τίτλο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3713"/>
            <a:ext cx="9074150" cy="498951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altLang="el-GR"/>
              <a:t>Δεύτερου επιπέδου</a:t>
            </a:r>
          </a:p>
          <a:p>
            <a:pPr lvl="2"/>
            <a:r>
              <a:rPr lang="el-GR" altLang="el-GR"/>
              <a:t>Τρίτου επιπέδου</a:t>
            </a:r>
          </a:p>
          <a:p>
            <a:pPr lvl="3"/>
            <a:r>
              <a:rPr lang="el-GR" altLang="el-GR"/>
              <a:t>Τέταρτου επιπέδου</a:t>
            </a:r>
          </a:p>
          <a:p>
            <a:pPr lvl="4"/>
            <a:r>
              <a:rPr lang="el-GR" altLang="el-GR"/>
              <a:t>Πέμπτου επιπέδου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3238" y="6884988"/>
            <a:ext cx="2352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543" b="0">
                <a:latin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875" y="6884988"/>
            <a:ext cx="3190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543" b="0">
                <a:latin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713" y="6884988"/>
            <a:ext cx="2352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500">
                <a:latin typeface="Arial" pitchFamily="34" charset="0"/>
              </a:defRPr>
            </a:lvl1pPr>
          </a:lstStyle>
          <a:p>
            <a:fld id="{E3EFA6C9-4850-4807-A649-FF9DBBBB1AB7}" type="slidenum">
              <a:rPr lang="el-GR" altLang="el-GR"/>
              <a:pPr/>
              <a:t>‹#›</a:t>
            </a:fld>
            <a:endParaRPr lang="el-GR" altLang="el-GR"/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74613" y="7062788"/>
            <a:ext cx="9364662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874" i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Ε. ΒΑΪΡΑΚΤΑΡΗΣ – Καθηγητής Γναθοπροσωπικής Χειρουργικής Ιατρικής Σχολής Παν. Αθηνών</a:t>
            </a: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0" y="7051675"/>
            <a:ext cx="10080625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l-GR" sz="1984"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charset="0"/>
        </a:defRPr>
      </a:lvl5pPr>
      <a:lvl6pPr marL="503972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Arial" charset="0"/>
        </a:defRPr>
      </a:lvl6pPr>
      <a:lvl7pPr marL="1007943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Arial" charset="0"/>
        </a:defRPr>
      </a:lvl7pPr>
      <a:lvl8pPr marL="1511915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Arial" charset="0"/>
        </a:defRPr>
      </a:lvl8pPr>
      <a:lvl9pPr marL="2015886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Arial" charset="0"/>
        </a:defRPr>
      </a:lvl9pPr>
    </p:titleStyle>
    <p:bodyStyle>
      <a:lvl1pPr marL="377825" indent="-377825" algn="l" rtl="0" eaLnBrk="0" fontAlgn="base" hangingPunct="0">
        <a:spcBef>
          <a:spcPct val="20000"/>
        </a:spcBef>
        <a:spcAft>
          <a:spcPct val="0"/>
        </a:spcAft>
        <a:buChar char="•"/>
        <a:defRPr sz="3500">
          <a:solidFill>
            <a:schemeClr val="tx1"/>
          </a:solidFill>
          <a:latin typeface="+mn-lt"/>
          <a:ea typeface="+mn-ea"/>
          <a:cs typeface="+mn-cs"/>
        </a:defRPr>
      </a:lvl1pPr>
      <a:lvl2pPr marL="817563" indent="-314325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58888" indent="-250825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63713" indent="-250825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266950" indent="-250825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771844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6pPr>
      <a:lvl7pPr marL="3275815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7pPr>
      <a:lvl8pPr marL="3779787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8pPr>
      <a:lvl9pPr marL="4283758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504031" y="1763925"/>
            <a:ext cx="9072563" cy="4989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504031" y="7006699"/>
            <a:ext cx="235214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B0ACE-3620-4AA5-A4E5-08FC8A75C3C9}" type="datetimeFigureOut">
              <a:rPr lang="el-GR" smtClean="0"/>
              <a:pPr/>
              <a:t>11/9/2023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444214" y="7006699"/>
            <a:ext cx="319219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7224448" y="7006699"/>
            <a:ext cx="235214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D55DF-4CE5-45AF-A362-93A880F19D3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393722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defTabSz="1007943" rtl="0" eaLnBrk="1" latinLnBrk="0" hangingPunct="1"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979" indent="-377979" algn="l" defTabSz="1007943" rtl="0" eaLnBrk="1" latinLnBrk="0" hangingPunct="1">
        <a:spcBef>
          <a:spcPct val="20000"/>
        </a:spcBef>
        <a:buFont typeface="Arial" pitchFamily="34" charset="0"/>
        <a:buChar char="•"/>
        <a:defRPr sz="3527" kern="1200">
          <a:solidFill>
            <a:schemeClr val="tx1"/>
          </a:solidFill>
          <a:latin typeface="+mn-lt"/>
          <a:ea typeface="+mn-ea"/>
          <a:cs typeface="+mn-cs"/>
        </a:defRPr>
      </a:lvl1pPr>
      <a:lvl2pPr marL="818954" indent="-314982" algn="l" defTabSz="1007943" rtl="0" eaLnBrk="1" latinLnBrk="0" hangingPunct="1">
        <a:spcBef>
          <a:spcPct val="20000"/>
        </a:spcBef>
        <a:buFont typeface="Arial" pitchFamily="34" charset="0"/>
        <a:buChar char="–"/>
        <a:defRPr sz="308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spcBef>
          <a:spcPct val="20000"/>
        </a:spcBef>
        <a:buFont typeface="Arial" pitchFamily="34" charset="0"/>
        <a:buChar char="–"/>
        <a:defRPr sz="2205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spcBef>
          <a:spcPct val="20000"/>
        </a:spcBef>
        <a:buFont typeface="Arial" pitchFamily="34" charset="0"/>
        <a:buChar char="»"/>
        <a:defRPr sz="2205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8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9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9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9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6.jpeg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9.jpe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4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13.jpeg"/><Relationship Id="rId4" Type="http://schemas.openxmlformats.org/officeDocument/2006/relationships/image" Target="../media/image85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8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8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8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5 - Εικόν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3450" y="285750"/>
            <a:ext cx="7875588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5"/>
          <p:cNvSpPr txBox="1"/>
          <p:nvPr/>
        </p:nvSpPr>
        <p:spPr>
          <a:xfrm>
            <a:off x="0" y="3527425"/>
            <a:ext cx="10080625" cy="2178050"/>
          </a:xfrm>
          <a:prstGeom prst="rect">
            <a:avLst/>
          </a:prstGeom>
          <a:noFill/>
          <a:ln>
            <a:noFill/>
          </a:ln>
          <a:effectLst>
            <a:outerShdw dist="35924" dir="2700000" algn="tl">
              <a:srgbClr val="000000"/>
            </a:outerShdw>
          </a:effectLst>
        </p:spPr>
        <p:txBody>
          <a:bodyPr lIns="100794" tIns="50392" rIns="100794" bIns="50392" anchorCtr="1">
            <a:spAutoFit/>
          </a:bodyPr>
          <a:lstStyle/>
          <a:p>
            <a:pPr algn="ctr" eaLnBrk="1" fontAlgn="auto" hangingPunct="1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600" dirty="0">
                <a:solidFill>
                  <a:srgbClr val="FFCC00"/>
                </a:solidFill>
                <a:latin typeface="Arial"/>
              </a:rPr>
              <a:t> ΚΑΘΗΓΗΤΗΣ</a:t>
            </a:r>
          </a:p>
          <a:p>
            <a:pPr algn="ctr" eaLnBrk="1" fontAlgn="auto" hangingPunct="1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3500" dirty="0">
                <a:solidFill>
                  <a:srgbClr val="FFCC00"/>
                </a:solidFill>
                <a:latin typeface="Arial"/>
              </a:rPr>
              <a:t>ΣΤΑΥΡΟΣ ΒΑΣΙΛΕΙΟΥ</a:t>
            </a:r>
          </a:p>
          <a:p>
            <a:pPr algn="ctr" eaLnBrk="1" fontAlgn="auto" hangingPunct="1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600" dirty="0">
                <a:solidFill>
                  <a:srgbClr val="FFCC00"/>
                </a:solidFill>
                <a:latin typeface="Arial"/>
              </a:rPr>
              <a:t>ΓΝΑΘΟΠΡΟΣΩΠΙΚΟΣ ΧΕΙΡΟΥΡΓΟΣ</a:t>
            </a:r>
          </a:p>
        </p:txBody>
      </p:sp>
      <p:sp>
        <p:nvSpPr>
          <p:cNvPr id="5124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- Τίτλος"/>
          <p:cNvSpPr txBox="1">
            <a:spLocks noGrp="1" noChangeArrowheads="1"/>
          </p:cNvSpPr>
          <p:nvPr>
            <p:ph type="title"/>
          </p:nvPr>
        </p:nvSpPr>
        <p:spPr>
          <a:xfrm>
            <a:off x="587375" y="2016125"/>
            <a:ext cx="9072563" cy="1260475"/>
          </a:xfrm>
        </p:spPr>
        <p:txBody>
          <a:bodyPr anchorCtr="1"/>
          <a:lstStyle/>
          <a:p>
            <a:pPr algn="ctr" eaLnBrk="1"/>
            <a:r>
              <a:rPr sz="5400">
                <a:solidFill>
                  <a:srgbClr val="00FFFF"/>
                </a:solidFill>
                <a:latin typeface="Albany"/>
                <a:cs typeface="Tahoma" pitchFamily="34" charset="0"/>
              </a:rPr>
              <a:t>ΤΡΑΧΗΛΟΠΡΟΣΩΠΙΚΑ ΑΠΟΣΤΗΜΑΤΑ</a:t>
            </a:r>
          </a:p>
        </p:txBody>
      </p:sp>
      <p:sp>
        <p:nvSpPr>
          <p:cNvPr id="17411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</p:spTree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/>
          <a:srcRect t="3125"/>
          <a:stretch>
            <a:fillRect/>
          </a:stretch>
        </p:blipFill>
        <p:spPr bwMode="auto">
          <a:xfrm>
            <a:off x="2352675" y="1260475"/>
            <a:ext cx="5375275" cy="520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2 - TextBox"/>
          <p:cNvSpPr txBox="1">
            <a:spLocks noChangeArrowheads="1"/>
          </p:cNvSpPr>
          <p:nvPr/>
        </p:nvSpPr>
        <p:spPr bwMode="white">
          <a:xfrm>
            <a:off x="0" y="7219950"/>
            <a:ext cx="10080625" cy="330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07943" eaLnBrk="1" hangingPunct="1">
              <a:spcBef>
                <a:spcPct val="0"/>
              </a:spcBef>
              <a:buFontTx/>
              <a:buNone/>
              <a:defRPr/>
            </a:pPr>
            <a:r>
              <a:rPr lang="el-GR" altLang="el-GR" sz="1543" b="1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altLang="el-GR" sz="1543" b="1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altLang="el-GR" sz="1543" b="1" i="1" dirty="0">
                <a:solidFill>
                  <a:srgbClr val="00FFFF"/>
                </a:solidFill>
              </a:rPr>
              <a:t> Χειρουργικής Ιατρικής  Σχολής  Παν.  Αθηνών 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- Τίτλος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altLang="el-GR" sz="3527">
                <a:solidFill>
                  <a:srgbClr val="FF0000"/>
                </a:solidFill>
              </a:rPr>
              <a:t>ΔΙΕΓΧΕΙΡΗΤΙΚΑ ΣΤΑΔΙΑ</a:t>
            </a:r>
          </a:p>
        </p:txBody>
      </p:sp>
      <p:pic>
        <p:nvPicPr>
          <p:cNvPr id="13209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98575" y="1763713"/>
            <a:ext cx="7483475" cy="4989512"/>
          </a:xfrm>
        </p:spPr>
      </p:pic>
      <p:sp>
        <p:nvSpPr>
          <p:cNvPr id="36868" name="2 - TextBox"/>
          <p:cNvSpPr txBox="1">
            <a:spLocks noChangeArrowheads="1"/>
          </p:cNvSpPr>
          <p:nvPr/>
        </p:nvSpPr>
        <p:spPr bwMode="white">
          <a:xfrm>
            <a:off x="0" y="7219950"/>
            <a:ext cx="10080625" cy="330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07943" eaLnBrk="1" hangingPunct="1">
              <a:spcBef>
                <a:spcPct val="0"/>
              </a:spcBef>
              <a:buFontTx/>
              <a:buNone/>
              <a:defRPr/>
            </a:pPr>
            <a:r>
              <a:rPr lang="el-GR" altLang="el-GR" sz="1543" b="1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altLang="el-GR" sz="1543" b="1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altLang="el-GR" sz="1543" b="1" i="1" dirty="0">
                <a:solidFill>
                  <a:srgbClr val="00FFFF"/>
                </a:solidFill>
              </a:rPr>
              <a:t> Χειρουργικής Ιατρικής  Σχολής  Παν.  Αθηνών 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1 - Τίτλος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altLang="el-GR" sz="4850">
                <a:solidFill>
                  <a:srgbClr val="FF0000"/>
                </a:solidFill>
              </a:rPr>
              <a:t>ΔΙΕΓΧΕΙΡΗΤΙΚΑ ΣΤΑΔΙΑ</a:t>
            </a:r>
          </a:p>
        </p:txBody>
      </p:sp>
      <p:pic>
        <p:nvPicPr>
          <p:cNvPr id="1331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98575" y="1763713"/>
            <a:ext cx="7483475" cy="4989512"/>
          </a:xfrm>
        </p:spPr>
      </p:pic>
      <p:sp>
        <p:nvSpPr>
          <p:cNvPr id="37892" name="2 - TextBox"/>
          <p:cNvSpPr txBox="1">
            <a:spLocks noChangeArrowheads="1"/>
          </p:cNvSpPr>
          <p:nvPr/>
        </p:nvSpPr>
        <p:spPr bwMode="white">
          <a:xfrm>
            <a:off x="0" y="7219950"/>
            <a:ext cx="10080625" cy="330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07943" eaLnBrk="1" hangingPunct="1">
              <a:spcBef>
                <a:spcPct val="0"/>
              </a:spcBef>
              <a:buFontTx/>
              <a:buNone/>
              <a:defRPr/>
            </a:pPr>
            <a:r>
              <a:rPr lang="el-GR" altLang="el-GR" sz="1543" b="1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altLang="el-GR" sz="1543" b="1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altLang="el-GR" sz="1543" b="1" i="1" dirty="0">
                <a:solidFill>
                  <a:srgbClr val="00FFFF"/>
                </a:solidFill>
              </a:rPr>
              <a:t> Χειρουργικής Ιατρικής  Σχολής  Παν.  Αθηνών 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1 - Τίτλος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altLang="el-GR" sz="4850">
                <a:solidFill>
                  <a:srgbClr val="FF0000"/>
                </a:solidFill>
              </a:rPr>
              <a:t>ΔΙΕΓΧΕΙΡΗΤΙΚΑ ΣΤΑΔΙΑ</a:t>
            </a:r>
          </a:p>
        </p:txBody>
      </p:sp>
      <p:pic>
        <p:nvPicPr>
          <p:cNvPr id="1341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98575" y="1763713"/>
            <a:ext cx="7483475" cy="4989512"/>
          </a:xfrm>
        </p:spPr>
      </p:pic>
      <p:sp>
        <p:nvSpPr>
          <p:cNvPr id="38916" name="2 - TextBox"/>
          <p:cNvSpPr txBox="1">
            <a:spLocks noChangeArrowheads="1"/>
          </p:cNvSpPr>
          <p:nvPr/>
        </p:nvSpPr>
        <p:spPr bwMode="white">
          <a:xfrm>
            <a:off x="0" y="7219950"/>
            <a:ext cx="10080625" cy="330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07943" eaLnBrk="1" hangingPunct="1">
              <a:spcBef>
                <a:spcPct val="0"/>
              </a:spcBef>
              <a:buFontTx/>
              <a:buNone/>
              <a:defRPr/>
            </a:pPr>
            <a:r>
              <a:rPr lang="el-GR" altLang="el-GR" sz="1543" b="1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altLang="el-GR" sz="1543" b="1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altLang="el-GR" sz="1543" b="1" i="1" dirty="0">
                <a:solidFill>
                  <a:srgbClr val="00FFFF"/>
                </a:solidFill>
              </a:rPr>
              <a:t> Χειρουργικής Ιατρικής  Σχολής  Παν.  Αθηνών 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1 - Τίτλος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altLang="el-GR" sz="4850">
                <a:solidFill>
                  <a:srgbClr val="FF0000"/>
                </a:solidFill>
              </a:rPr>
              <a:t>ΔΙΕΓΧΕΙΡΗΤΙΚΑ ΣΤΑΔΙΑ</a:t>
            </a:r>
          </a:p>
        </p:txBody>
      </p:sp>
      <p:pic>
        <p:nvPicPr>
          <p:cNvPr id="1351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98575" y="1763713"/>
            <a:ext cx="7483475" cy="4989512"/>
          </a:xfrm>
        </p:spPr>
      </p:pic>
      <p:sp>
        <p:nvSpPr>
          <p:cNvPr id="39940" name="2 - TextBox"/>
          <p:cNvSpPr txBox="1">
            <a:spLocks noChangeArrowheads="1"/>
          </p:cNvSpPr>
          <p:nvPr/>
        </p:nvSpPr>
        <p:spPr bwMode="white">
          <a:xfrm>
            <a:off x="0" y="7219950"/>
            <a:ext cx="10080625" cy="330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07943" eaLnBrk="1" hangingPunct="1">
              <a:spcBef>
                <a:spcPct val="0"/>
              </a:spcBef>
              <a:buFontTx/>
              <a:buNone/>
              <a:defRPr/>
            </a:pPr>
            <a:r>
              <a:rPr lang="el-GR" altLang="el-GR" sz="1543" b="1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altLang="el-GR" sz="1543" b="1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altLang="el-GR" sz="1543" b="1" i="1" dirty="0">
                <a:solidFill>
                  <a:srgbClr val="00FFFF"/>
                </a:solidFill>
              </a:rPr>
              <a:t> Χειρουργικής Ιατρικής  Σχολής  Παν.  Αθηνών 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1 - Τίτλος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altLang="el-GR" sz="2646">
                <a:solidFill>
                  <a:srgbClr val="FF0000"/>
                </a:solidFill>
              </a:rPr>
              <a:t>ΑΞΟΝΙΚΗ ΤΟΜΟΓΡΑΦΙΑ 8 ΜΕΡΕΣ ΜΕΤΑ ΤΟ ΧΕΙΡΟΥΡΓΕΙΟ</a:t>
            </a:r>
          </a:p>
        </p:txBody>
      </p:sp>
      <p:pic>
        <p:nvPicPr>
          <p:cNvPr id="1361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3368"/>
          <a:stretch>
            <a:fillRect/>
          </a:stretch>
        </p:blipFill>
        <p:spPr>
          <a:xfrm>
            <a:off x="2544763" y="1931988"/>
            <a:ext cx="4989512" cy="4821237"/>
          </a:xfrm>
        </p:spPr>
      </p:pic>
      <p:sp>
        <p:nvSpPr>
          <p:cNvPr id="40964" name="2 - TextBox"/>
          <p:cNvSpPr txBox="1">
            <a:spLocks noChangeArrowheads="1"/>
          </p:cNvSpPr>
          <p:nvPr/>
        </p:nvSpPr>
        <p:spPr bwMode="white">
          <a:xfrm>
            <a:off x="0" y="7219950"/>
            <a:ext cx="10080625" cy="330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07943" eaLnBrk="1" hangingPunct="1">
              <a:spcBef>
                <a:spcPct val="0"/>
              </a:spcBef>
              <a:buFontTx/>
              <a:buNone/>
              <a:defRPr/>
            </a:pPr>
            <a:r>
              <a:rPr lang="el-GR" altLang="el-GR" sz="1543" b="1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altLang="el-GR" sz="1543" b="1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altLang="el-GR" sz="1543" b="1" i="1" dirty="0">
                <a:solidFill>
                  <a:srgbClr val="00FFFF"/>
                </a:solidFill>
              </a:rPr>
              <a:t> Χειρουργικής Ιατρικής  Σχολής  Παν.  Αθηνών 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l-GR" sz="4850" dirty="0">
                <a:solidFill>
                  <a:srgbClr val="FF0000"/>
                </a:solidFill>
              </a:rPr>
              <a:t>ΑΞΟΝΙΚΗ ΤΟΜΟΓΡΑΦΙΑ 8 ΜΕΡΕΣ ΜΕΤΑ ΤΟ ΧΕΙΡΟΥΡΓΕΙΟ</a:t>
            </a:r>
          </a:p>
        </p:txBody>
      </p:sp>
      <p:pic>
        <p:nvPicPr>
          <p:cNvPr id="1372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3368"/>
          <a:stretch>
            <a:fillRect/>
          </a:stretch>
        </p:blipFill>
        <p:spPr>
          <a:xfrm>
            <a:off x="2544763" y="1931988"/>
            <a:ext cx="4989512" cy="4821237"/>
          </a:xfrm>
        </p:spPr>
      </p:pic>
      <p:sp>
        <p:nvSpPr>
          <p:cNvPr id="41988" name="2 - TextBox"/>
          <p:cNvSpPr txBox="1">
            <a:spLocks noChangeArrowheads="1"/>
          </p:cNvSpPr>
          <p:nvPr/>
        </p:nvSpPr>
        <p:spPr bwMode="white">
          <a:xfrm>
            <a:off x="0" y="7219950"/>
            <a:ext cx="10080625" cy="330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07943" eaLnBrk="1" hangingPunct="1">
              <a:spcBef>
                <a:spcPct val="0"/>
              </a:spcBef>
              <a:buFontTx/>
              <a:buNone/>
              <a:defRPr/>
            </a:pPr>
            <a:r>
              <a:rPr lang="el-GR" altLang="el-GR" sz="1543" b="1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altLang="el-GR" sz="1543" b="1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altLang="el-GR" sz="1543" b="1" i="1" dirty="0">
                <a:solidFill>
                  <a:srgbClr val="00FFFF"/>
                </a:solidFill>
              </a:rPr>
              <a:t> Χειρουργικής Ιατρικής  Σχολής  Παν.  Αθηνών 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l-GR" sz="4850" dirty="0">
                <a:solidFill>
                  <a:srgbClr val="FF0000"/>
                </a:solidFill>
              </a:rPr>
              <a:t>ΑΞΟΝΙΚΗ ΤΟΜΟΓΡΑΦΙΑ 8 ΜΕΡΕΣ ΜΕΤΑ ΤΟ ΧΕΙΡΟΥΡΓΕΙΟ</a:t>
            </a:r>
          </a:p>
        </p:txBody>
      </p:sp>
      <p:pic>
        <p:nvPicPr>
          <p:cNvPr id="1382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3368"/>
          <a:stretch>
            <a:fillRect/>
          </a:stretch>
        </p:blipFill>
        <p:spPr>
          <a:xfrm>
            <a:off x="2544763" y="1931988"/>
            <a:ext cx="4989512" cy="4821237"/>
          </a:xfrm>
        </p:spPr>
      </p:pic>
      <p:sp>
        <p:nvSpPr>
          <p:cNvPr id="43012" name="2 - TextBox"/>
          <p:cNvSpPr txBox="1">
            <a:spLocks noChangeArrowheads="1"/>
          </p:cNvSpPr>
          <p:nvPr/>
        </p:nvSpPr>
        <p:spPr bwMode="white">
          <a:xfrm>
            <a:off x="0" y="7219950"/>
            <a:ext cx="10080625" cy="330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07943" eaLnBrk="1" hangingPunct="1">
              <a:spcBef>
                <a:spcPct val="0"/>
              </a:spcBef>
              <a:buFontTx/>
              <a:buNone/>
              <a:defRPr/>
            </a:pPr>
            <a:r>
              <a:rPr lang="el-GR" altLang="el-GR" sz="1543" b="1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altLang="el-GR" sz="1543" b="1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altLang="el-GR" sz="1543" b="1" i="1" dirty="0">
                <a:solidFill>
                  <a:srgbClr val="00FFFF"/>
                </a:solidFill>
              </a:rPr>
              <a:t> Χειρουργικής Ιατρικής  Σχολής  Παν.  Αθηνών 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1 - Τίτλος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altLang="el-GR" sz="2646" b="1">
                <a:solidFill>
                  <a:srgbClr val="FF0000"/>
                </a:solidFill>
              </a:rPr>
              <a:t>Ο ΑΣΘΕΝΗΣ ΜΕΤΕΓΧΕΙΡΗΤΙΚΑ</a:t>
            </a:r>
          </a:p>
        </p:txBody>
      </p:sp>
      <p:pic>
        <p:nvPicPr>
          <p:cNvPr id="13926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170238" y="1763713"/>
            <a:ext cx="3740150" cy="4989512"/>
          </a:xfrm>
        </p:spPr>
      </p:pic>
      <p:sp>
        <p:nvSpPr>
          <p:cNvPr id="44036" name="2 - TextBox"/>
          <p:cNvSpPr txBox="1">
            <a:spLocks noChangeArrowheads="1"/>
          </p:cNvSpPr>
          <p:nvPr/>
        </p:nvSpPr>
        <p:spPr bwMode="white">
          <a:xfrm>
            <a:off x="0" y="7219950"/>
            <a:ext cx="10080625" cy="330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07943" eaLnBrk="1" hangingPunct="1">
              <a:spcBef>
                <a:spcPct val="0"/>
              </a:spcBef>
              <a:buFontTx/>
              <a:buNone/>
              <a:defRPr/>
            </a:pPr>
            <a:r>
              <a:rPr lang="el-GR" altLang="el-GR" sz="1543" b="1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altLang="el-GR" sz="1543" b="1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altLang="el-GR" sz="1543" b="1" i="1" dirty="0">
                <a:solidFill>
                  <a:srgbClr val="00FFFF"/>
                </a:solidFill>
              </a:rPr>
              <a:t> Χειρουργικής Ιατρικής  Σχολής  Παν.  Αθηνών 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1 - Τίτλος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3200" b="1">
                <a:solidFill>
                  <a:srgbClr val="FF0000"/>
                </a:solidFill>
              </a:rPr>
              <a:t>Ο ΑΣΘΕΝΗΣ ΜΕΤΕΓΧΕΙΡΗΤΙΚΑ</a:t>
            </a:r>
            <a:endParaRPr lang="el-GR" altLang="el-GR" sz="3200">
              <a:solidFill>
                <a:srgbClr val="FF0000"/>
              </a:solidFill>
            </a:endParaRPr>
          </a:p>
        </p:txBody>
      </p:sp>
      <p:pic>
        <p:nvPicPr>
          <p:cNvPr id="140291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60425" y="1763713"/>
            <a:ext cx="3740150" cy="4989512"/>
          </a:xfrm>
        </p:spPr>
      </p:pic>
      <p:pic>
        <p:nvPicPr>
          <p:cNvPr id="140292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480050" y="1763713"/>
            <a:ext cx="3740150" cy="4989512"/>
          </a:xfrm>
        </p:spPr>
      </p:pic>
      <p:sp>
        <p:nvSpPr>
          <p:cNvPr id="45061" name="2 - TextBox"/>
          <p:cNvSpPr txBox="1">
            <a:spLocks noChangeArrowheads="1"/>
          </p:cNvSpPr>
          <p:nvPr/>
        </p:nvSpPr>
        <p:spPr bwMode="white">
          <a:xfrm>
            <a:off x="0" y="7219950"/>
            <a:ext cx="10080625" cy="330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07943" eaLnBrk="1" hangingPunct="1">
              <a:spcBef>
                <a:spcPct val="0"/>
              </a:spcBef>
              <a:buFontTx/>
              <a:buNone/>
              <a:defRPr/>
            </a:pPr>
            <a:r>
              <a:rPr lang="el-GR" altLang="el-GR" sz="1543" b="1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altLang="el-GR" sz="1543" b="1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altLang="el-GR" sz="1543" b="1" i="1" dirty="0">
                <a:solidFill>
                  <a:srgbClr val="00FFFF"/>
                </a:solidFill>
              </a:rPr>
              <a:t> Χειρουργικής Ιατρικής  Σχολής  Παν.  Αθηνών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σελ"/>
          <p:cNvPicPr>
            <a:picLocks noChangeAspect="1"/>
          </p:cNvPicPr>
          <p:nvPr/>
        </p:nvPicPr>
        <p:blipFill>
          <a:blip r:embed="rId3"/>
          <a:srcRect t="1563" r="1675" b="1563"/>
          <a:stretch>
            <a:fillRect/>
          </a:stretch>
        </p:blipFill>
        <p:spPr bwMode="auto">
          <a:xfrm>
            <a:off x="252413" y="1595438"/>
            <a:ext cx="4619625" cy="5208587"/>
          </a:xfrm>
          <a:prstGeom prst="rect">
            <a:avLst/>
          </a:prstGeom>
          <a:noFill/>
          <a:ln w="38103">
            <a:solidFill>
              <a:srgbClr val="00FFFF"/>
            </a:solidFill>
            <a:miter lim="800000"/>
            <a:headEnd/>
            <a:tailEnd/>
          </a:ln>
        </p:spPr>
      </p:pic>
      <p:pic>
        <p:nvPicPr>
          <p:cNvPr id="18435" name="Picture 6" descr="σελ"/>
          <p:cNvPicPr>
            <a:picLocks noChangeAspect="1"/>
          </p:cNvPicPr>
          <p:nvPr/>
        </p:nvPicPr>
        <p:blipFill>
          <a:blip r:embed="rId4"/>
          <a:srcRect l="761" t="1515" r="3482" b="4546"/>
          <a:stretch>
            <a:fillRect/>
          </a:stretch>
        </p:blipFill>
        <p:spPr bwMode="auto">
          <a:xfrm>
            <a:off x="5208588" y="1595438"/>
            <a:ext cx="4619625" cy="5208587"/>
          </a:xfrm>
          <a:prstGeom prst="rect">
            <a:avLst/>
          </a:prstGeom>
          <a:noFill/>
          <a:ln w="38103">
            <a:solidFill>
              <a:srgbClr val="00FFFF"/>
            </a:solidFill>
            <a:miter lim="800000"/>
            <a:headEnd/>
            <a:tailEnd/>
          </a:ln>
        </p:spPr>
      </p:pic>
      <p:sp>
        <p:nvSpPr>
          <p:cNvPr id="18436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  <p:graphicFrame>
        <p:nvGraphicFramePr>
          <p:cNvPr id="5" name="Πίνακας 4"/>
          <p:cNvGraphicFramePr>
            <a:graphicFrameLocks noGrp="1"/>
          </p:cNvGraphicFramePr>
          <p:nvPr/>
        </p:nvGraphicFramePr>
        <p:xfrm>
          <a:off x="2808288" y="3203575"/>
          <a:ext cx="767921" cy="442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79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2848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Πίνακας 5"/>
          <p:cNvGraphicFramePr>
            <a:graphicFrameLocks noGrp="1"/>
          </p:cNvGraphicFramePr>
          <p:nvPr/>
        </p:nvGraphicFramePr>
        <p:xfrm>
          <a:off x="5976938" y="3203575"/>
          <a:ext cx="2088232" cy="663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63291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Τίτλος 1"/>
          <p:cNvSpPr txBox="1"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7425" cy="725488"/>
          </a:xfrm>
        </p:spPr>
        <p:txBody>
          <a:bodyPr/>
          <a:lstStyle/>
          <a:p>
            <a:pPr eaLnBrk="1"/>
            <a:r>
              <a:rPr>
                <a:solidFill>
                  <a:srgbClr val="FFFF66"/>
                </a:solidFill>
                <a:latin typeface="Albany"/>
                <a:cs typeface="Tahoma" pitchFamily="34" charset="0"/>
              </a:rPr>
              <a:t>                           </a:t>
            </a:r>
            <a:r>
              <a:rPr sz="3600">
                <a:solidFill>
                  <a:srgbClr val="FFFF66"/>
                </a:solidFill>
                <a:latin typeface="Albany"/>
                <a:cs typeface="Tahoma" pitchFamily="34" charset="0"/>
              </a:rPr>
              <a:t>ΛΟΥΔΟΒΙΚΕΙΟΣ ΚΥΝΑΓΧΗ</a:t>
            </a:r>
          </a:p>
        </p:txBody>
      </p:sp>
      <p:sp>
        <p:nvSpPr>
          <p:cNvPr id="3" name="Θέση περιεχομένου 2"/>
          <p:cNvSpPr txBox="1">
            <a:spLocks noGrp="1"/>
          </p:cNvSpPr>
          <p:nvPr>
            <p:ph idx="1"/>
          </p:nvPr>
        </p:nvSpPr>
        <p:spPr>
          <a:xfrm>
            <a:off x="477838" y="1195388"/>
            <a:ext cx="9278937" cy="5321300"/>
          </a:xfrm>
        </p:spPr>
        <p:txBody>
          <a:bodyPr/>
          <a:lstStyle/>
          <a:p>
            <a:pPr eaLnBrk="1"/>
            <a:r>
              <a:rPr sz="3200" b="1" i="1" u="sng">
                <a:solidFill>
                  <a:srgbClr val="00B0F0"/>
                </a:solidFill>
                <a:latin typeface="Thorndale"/>
                <a:cs typeface="Tahoma" pitchFamily="34" charset="0"/>
              </a:rPr>
              <a:t>Επιπλοκές</a:t>
            </a:r>
          </a:p>
          <a:p>
            <a:pPr eaLnBrk="1"/>
            <a:endParaRPr b="1" i="1" u="sng">
              <a:solidFill>
                <a:srgbClr val="00B0F0"/>
              </a:solidFill>
              <a:latin typeface="Thorndale"/>
              <a:cs typeface="Tahoma" pitchFamily="34" charset="0"/>
            </a:endParaRPr>
          </a:p>
          <a:p>
            <a:pPr eaLnBrk="1">
              <a:buFont typeface="Wingdings" pitchFamily="2" charset="2"/>
              <a:buChar char="Ø"/>
            </a:pPr>
            <a:r>
              <a:rPr sz="2800">
                <a:solidFill>
                  <a:srgbClr val="FFFFFF"/>
                </a:solidFill>
                <a:latin typeface="Thorndale"/>
                <a:cs typeface="Tahoma" pitchFamily="34" charset="0"/>
              </a:rPr>
              <a:t>Διασπορά σε παραφαρυγγικά διαστήματα</a:t>
            </a:r>
          </a:p>
          <a:p>
            <a:pPr eaLnBrk="1">
              <a:buFont typeface="Wingdings" pitchFamily="2" charset="2"/>
              <a:buChar char="Ø"/>
            </a:pPr>
            <a:r>
              <a:rPr sz="2800">
                <a:solidFill>
                  <a:srgbClr val="FFFFFF"/>
                </a:solidFill>
                <a:latin typeface="Thorndale"/>
                <a:cs typeface="Tahoma" pitchFamily="34" charset="0"/>
              </a:rPr>
              <a:t>Οίδημα Επιγλωττίδας</a:t>
            </a:r>
          </a:p>
          <a:p>
            <a:pPr eaLnBrk="1">
              <a:buFont typeface="Wingdings" pitchFamily="2" charset="2"/>
              <a:buChar char="Ø"/>
            </a:pPr>
            <a:r>
              <a:rPr sz="2800">
                <a:solidFill>
                  <a:srgbClr val="FFFFFF"/>
                </a:solidFill>
                <a:latin typeface="Thorndale"/>
                <a:cs typeface="Tahoma" pitchFamily="34" charset="0"/>
              </a:rPr>
              <a:t>Αναπνευστική ανεπάρκεια</a:t>
            </a:r>
          </a:p>
          <a:p>
            <a:pPr eaLnBrk="1">
              <a:buFont typeface="Wingdings" pitchFamily="2" charset="2"/>
              <a:buChar char="Ø"/>
            </a:pPr>
            <a:r>
              <a:rPr sz="2800">
                <a:solidFill>
                  <a:srgbClr val="FFFFFF"/>
                </a:solidFill>
                <a:latin typeface="Thorndale"/>
                <a:cs typeface="Tahoma" pitchFamily="34" charset="0"/>
              </a:rPr>
              <a:t>Μεσοθωρακίτιδα</a:t>
            </a:r>
          </a:p>
          <a:p>
            <a:pPr eaLnBrk="1">
              <a:buFont typeface="Wingdings" pitchFamily="2" charset="2"/>
              <a:buChar char="Ø"/>
            </a:pPr>
            <a:r>
              <a:rPr sz="2800">
                <a:solidFill>
                  <a:srgbClr val="FFFFFF"/>
                </a:solidFill>
                <a:latin typeface="Thorndale"/>
                <a:cs typeface="Tahoma" pitchFamily="34" charset="0"/>
              </a:rPr>
              <a:t>Εμπύημα υπεζωκότα</a:t>
            </a:r>
          </a:p>
          <a:p>
            <a:pPr eaLnBrk="1">
              <a:buFont typeface="Wingdings" pitchFamily="2" charset="2"/>
              <a:buChar char="Ø"/>
            </a:pPr>
            <a:r>
              <a:rPr sz="2800">
                <a:solidFill>
                  <a:srgbClr val="FFFFFF"/>
                </a:solidFill>
                <a:latin typeface="Thorndale"/>
                <a:cs typeface="Tahoma" pitchFamily="34" charset="0"/>
              </a:rPr>
              <a:t>Πνευμονία από εισρόφηση</a:t>
            </a:r>
          </a:p>
          <a:p>
            <a:pPr eaLnBrk="1">
              <a:buFont typeface="Wingdings" pitchFamily="2" charset="2"/>
              <a:buChar char="Ø"/>
            </a:pPr>
            <a:r>
              <a:rPr sz="2800">
                <a:solidFill>
                  <a:srgbClr val="FFFFFF"/>
                </a:solidFill>
                <a:latin typeface="Thorndale"/>
                <a:cs typeface="Tahoma" pitchFamily="34" charset="0"/>
              </a:rPr>
              <a:t>Διάβρωση αγγείου</a:t>
            </a:r>
          </a:p>
          <a:p>
            <a:pPr eaLnBrk="1">
              <a:buFont typeface="Wingdings" pitchFamily="2" charset="2"/>
              <a:buChar char="Ø"/>
            </a:pPr>
            <a:r>
              <a:rPr sz="2800">
                <a:solidFill>
                  <a:srgbClr val="FFFFFF"/>
                </a:solidFill>
                <a:latin typeface="Thorndale"/>
                <a:cs typeface="Tahoma" pitchFamily="34" charset="0"/>
              </a:rPr>
              <a:t>Σηψαιμία</a:t>
            </a:r>
          </a:p>
          <a:p>
            <a:pPr eaLnBrk="1">
              <a:buFont typeface="Wingdings" pitchFamily="2" charset="2"/>
              <a:buChar char="Ø"/>
            </a:pPr>
            <a:endParaRPr sz="2800">
              <a:solidFill>
                <a:srgbClr val="FFFFFF"/>
              </a:solidFill>
              <a:latin typeface="Thorndale"/>
              <a:cs typeface="Tahoma" pitchFamily="34" charset="0"/>
            </a:endParaRPr>
          </a:p>
          <a:p>
            <a:pPr eaLnBrk="1">
              <a:buFont typeface="Wingdings" pitchFamily="2" charset="2"/>
              <a:buChar char="Ø"/>
            </a:pPr>
            <a:endParaRPr>
              <a:solidFill>
                <a:srgbClr val="FFFFFF"/>
              </a:solidFill>
              <a:latin typeface="Thorndale"/>
              <a:cs typeface="Tahoma" pitchFamily="34" charset="0"/>
            </a:endParaRPr>
          </a:p>
          <a:p>
            <a:pPr eaLnBrk="1"/>
            <a:r>
              <a:rPr sz="3200" u="sng">
                <a:solidFill>
                  <a:srgbClr val="FFFFFF"/>
                </a:solidFill>
                <a:latin typeface="Thorndale"/>
                <a:cs typeface="Tahoma" pitchFamily="34" charset="0"/>
              </a:rPr>
              <a:t>Κυριότερη αιτία θανάτου   </a:t>
            </a:r>
            <a:r>
              <a:rPr sz="3200" u="sng">
                <a:solidFill>
                  <a:srgbClr val="FFFFFF"/>
                </a:solidFill>
                <a:latin typeface="Calibri" pitchFamily="34" charset="0"/>
                <a:cs typeface="Tahoma" pitchFamily="34" charset="0"/>
              </a:rPr>
              <a:t>↗</a:t>
            </a:r>
            <a:endParaRPr sz="3200" u="sng">
              <a:solidFill>
                <a:srgbClr val="FFFFFF"/>
              </a:solidFill>
              <a:latin typeface="Thorndale"/>
              <a:cs typeface="Tahoma" pitchFamily="34" charset="0"/>
            </a:endParaRPr>
          </a:p>
          <a:p>
            <a:pPr eaLnBrk="1"/>
            <a:endParaRPr>
              <a:solidFill>
                <a:srgbClr val="FFFFFF"/>
              </a:solidFill>
              <a:latin typeface="Thorndale"/>
              <a:cs typeface="Tahoma" pitchFamily="34" charset="0"/>
            </a:endParaRPr>
          </a:p>
          <a:p>
            <a:pPr eaLnBrk="1"/>
            <a:endParaRPr>
              <a:solidFill>
                <a:srgbClr val="FFFFFF"/>
              </a:solidFill>
              <a:latin typeface="Thorndale"/>
              <a:cs typeface="Tahoma" pitchFamily="34" charset="0"/>
            </a:endParaRPr>
          </a:p>
          <a:p>
            <a:pPr eaLnBrk="1"/>
            <a:endParaRPr>
              <a:solidFill>
                <a:srgbClr val="FFFFFF"/>
              </a:solidFill>
              <a:latin typeface="Thorndale"/>
              <a:cs typeface="Tahoma" pitchFamily="34" charset="0"/>
            </a:endParaRPr>
          </a:p>
          <a:p>
            <a:pPr eaLnBrk="1">
              <a:buFont typeface="Wingdings" pitchFamily="2" charset="2"/>
              <a:buChar char="Ø"/>
            </a:pPr>
            <a:endParaRPr>
              <a:solidFill>
                <a:srgbClr val="FFFFFF"/>
              </a:solidFill>
              <a:latin typeface="Thorndale"/>
              <a:cs typeface="Tahoma" pitchFamily="34" charset="0"/>
            </a:endParaRPr>
          </a:p>
          <a:p>
            <a:pPr eaLnBrk="1"/>
            <a:endParaRPr b="1" i="1" u="sng">
              <a:solidFill>
                <a:srgbClr val="00B0F0"/>
              </a:solidFill>
              <a:latin typeface="Thorndale"/>
              <a:cs typeface="Tahoma" pitchFamily="34" charset="0"/>
            </a:endParaRPr>
          </a:p>
          <a:p>
            <a:pPr eaLnBrk="1"/>
            <a:endParaRPr>
              <a:solidFill>
                <a:srgbClr val="FFFFFF"/>
              </a:solidFill>
              <a:latin typeface="Thorndale"/>
              <a:cs typeface="Tahoma" pitchFamily="34" charset="0"/>
            </a:endParaRPr>
          </a:p>
          <a:p>
            <a:pPr eaLnBrk="1"/>
            <a:r>
              <a:rPr>
                <a:solidFill>
                  <a:srgbClr val="FFFFFF"/>
                </a:solidFill>
                <a:latin typeface="Thorndale"/>
                <a:cs typeface="Tahoma" pitchFamily="34" charset="0"/>
              </a:rPr>
              <a:t>         </a:t>
            </a:r>
          </a:p>
        </p:txBody>
      </p:sp>
      <p:sp>
        <p:nvSpPr>
          <p:cNvPr id="141316" name="Ορθογώνιο 5"/>
          <p:cNvSpPr>
            <a:spLocks noChangeArrowheads="1"/>
          </p:cNvSpPr>
          <p:nvPr/>
        </p:nvSpPr>
        <p:spPr bwMode="auto">
          <a:xfrm>
            <a:off x="5472113" y="6069013"/>
            <a:ext cx="3990975" cy="893762"/>
          </a:xfrm>
          <a:prstGeom prst="rect">
            <a:avLst/>
          </a:prstGeom>
          <a:solidFill>
            <a:srgbClr val="4472C4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l-GR" sz="2400" b="1">
                <a:solidFill>
                  <a:srgbClr val="FFFF00"/>
                </a:solidFill>
              </a:rPr>
              <a:t>αιφνίδια απόφραξη αεραγωγού</a:t>
            </a:r>
            <a:endParaRPr lang="el-GR" sz="240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Τίτλος 1"/>
          <p:cNvSpPr txBox="1"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7425" cy="725488"/>
          </a:xfrm>
        </p:spPr>
        <p:txBody>
          <a:bodyPr/>
          <a:lstStyle/>
          <a:p>
            <a:pPr eaLnBrk="1"/>
            <a:r>
              <a:rPr>
                <a:solidFill>
                  <a:srgbClr val="FFFF66"/>
                </a:solidFill>
                <a:latin typeface="Albany"/>
                <a:cs typeface="Tahoma" pitchFamily="34" charset="0"/>
              </a:rPr>
              <a:t>                           </a:t>
            </a:r>
            <a:r>
              <a:rPr sz="2800">
                <a:solidFill>
                  <a:srgbClr val="FFFF66"/>
                </a:solidFill>
                <a:latin typeface="Albany"/>
                <a:cs typeface="Tahoma" pitchFamily="34" charset="0"/>
              </a:rPr>
              <a:t>ΛΟΥΔΟΒΙΚΕΙΟΣ ΚΥΝΑΓΧΗ</a:t>
            </a:r>
          </a:p>
        </p:txBody>
      </p:sp>
      <p:sp>
        <p:nvSpPr>
          <p:cNvPr id="142339" name="Θέση περιεχομένου 2"/>
          <p:cNvSpPr txBox="1">
            <a:spLocks noGrp="1" noChangeArrowheads="1"/>
          </p:cNvSpPr>
          <p:nvPr>
            <p:ph idx="1"/>
          </p:nvPr>
        </p:nvSpPr>
        <p:spPr>
          <a:xfrm>
            <a:off x="323850" y="900113"/>
            <a:ext cx="9432925" cy="6062662"/>
          </a:xfrm>
        </p:spPr>
        <p:txBody>
          <a:bodyPr/>
          <a:lstStyle/>
          <a:p>
            <a:pPr eaLnBrk="1"/>
            <a:r>
              <a:rPr b="1" i="1">
                <a:solidFill>
                  <a:srgbClr val="00B0F0"/>
                </a:solidFill>
                <a:latin typeface="Thorndale"/>
                <a:cs typeface="Tahoma" pitchFamily="34" charset="0"/>
              </a:rPr>
              <a:t>                                                  </a:t>
            </a:r>
            <a:r>
              <a:rPr sz="3200" b="1" i="1" u="sng">
                <a:solidFill>
                  <a:srgbClr val="00B0F0"/>
                </a:solidFill>
                <a:latin typeface="Thorndale"/>
                <a:cs typeface="Tahoma" pitchFamily="34" charset="0"/>
              </a:rPr>
              <a:t>Θεραπεία</a:t>
            </a:r>
          </a:p>
          <a:p>
            <a:pPr eaLnBrk="1"/>
            <a:endParaRPr>
              <a:solidFill>
                <a:srgbClr val="FFFFFF"/>
              </a:solidFill>
              <a:latin typeface="Thorndale"/>
              <a:cs typeface="Tahoma" pitchFamily="34" charset="0"/>
            </a:endParaRPr>
          </a:p>
          <a:p>
            <a:pPr eaLnBrk="1"/>
            <a:r>
              <a:rPr>
                <a:solidFill>
                  <a:srgbClr val="FFFFFF"/>
                </a:solidFill>
                <a:latin typeface="Thorndale"/>
                <a:cs typeface="Tahoma" pitchFamily="34" charset="0"/>
              </a:rPr>
              <a:t>         </a:t>
            </a:r>
          </a:p>
        </p:txBody>
      </p:sp>
      <p:sp>
        <p:nvSpPr>
          <p:cNvPr id="142340" name="Οβάλ 5"/>
          <p:cNvSpPr>
            <a:spLocks/>
          </p:cNvSpPr>
          <p:nvPr/>
        </p:nvSpPr>
        <p:spPr bwMode="auto">
          <a:xfrm>
            <a:off x="23813" y="1144588"/>
            <a:ext cx="2917825" cy="2152650"/>
          </a:xfrm>
          <a:custGeom>
            <a:avLst/>
            <a:gdLst>
              <a:gd name="T0" fmla="*/ 1459081 w 2918161"/>
              <a:gd name="T1" fmla="*/ 0 h 2152833"/>
              <a:gd name="T2" fmla="*/ 2918161 w 2918161"/>
              <a:gd name="T3" fmla="*/ 1076417 h 2152833"/>
              <a:gd name="T4" fmla="*/ 1459081 w 2918161"/>
              <a:gd name="T5" fmla="*/ 2152833 h 2152833"/>
              <a:gd name="T6" fmla="*/ 0 w 2918161"/>
              <a:gd name="T7" fmla="*/ 1076417 h 2152833"/>
              <a:gd name="T8" fmla="*/ 427355 w 2918161"/>
              <a:gd name="T9" fmla="*/ 315275 h 2152833"/>
              <a:gd name="T10" fmla="*/ 427355 w 2918161"/>
              <a:gd name="T11" fmla="*/ 1837558 h 2152833"/>
              <a:gd name="T12" fmla="*/ 2490806 w 2918161"/>
              <a:gd name="T13" fmla="*/ 1837558 h 2152833"/>
              <a:gd name="T14" fmla="*/ 2490806 w 2918161"/>
              <a:gd name="T15" fmla="*/ 315275 h 2152833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427355 w 2918161"/>
              <a:gd name="T25" fmla="*/ 315275 h 2152833"/>
              <a:gd name="T26" fmla="*/ 2490806 w 2918161"/>
              <a:gd name="T27" fmla="*/ 1837558 h 215283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918161" h="2152833">
                <a:moveTo>
                  <a:pt x="0" y="1076417"/>
                </a:moveTo>
                <a:lnTo>
                  <a:pt x="0" y="1076417"/>
                </a:lnTo>
                <a:cubicBezTo>
                  <a:pt x="0" y="1670905"/>
                  <a:pt x="653252" y="2152833"/>
                  <a:pt x="1459080" y="2152834"/>
                </a:cubicBezTo>
                <a:cubicBezTo>
                  <a:pt x="2264909" y="2152834"/>
                  <a:pt x="2918162" y="1670905"/>
                  <a:pt x="2918162" y="1076417"/>
                </a:cubicBezTo>
                <a:cubicBezTo>
                  <a:pt x="2918162" y="481928"/>
                  <a:pt x="2264909" y="0"/>
                  <a:pt x="1459081" y="0"/>
                </a:cubicBezTo>
                <a:cubicBezTo>
                  <a:pt x="653252" y="0"/>
                  <a:pt x="0" y="481928"/>
                  <a:pt x="0" y="1076417"/>
                </a:cubicBezTo>
                <a:close/>
              </a:path>
            </a:pathLst>
          </a:custGeom>
          <a:solidFill>
            <a:srgbClr val="D0CECE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l-GR" sz="2800" b="1" u="sng">
                <a:solidFill>
                  <a:srgbClr val="4472C4"/>
                </a:solidFill>
              </a:rPr>
              <a:t>άμεση</a:t>
            </a:r>
            <a:r>
              <a:rPr lang="el-GR" sz="2800" b="1">
                <a:solidFill>
                  <a:srgbClr val="4472C4"/>
                </a:solidFill>
              </a:rPr>
              <a:t> εξασφάλιση αεραγωγού</a:t>
            </a:r>
            <a:endParaRPr lang="el-GR" sz="2800" b="1">
              <a:solidFill>
                <a:srgbClr val="1F4E79"/>
              </a:solidFill>
            </a:endParaRPr>
          </a:p>
        </p:txBody>
      </p:sp>
      <p:sp>
        <p:nvSpPr>
          <p:cNvPr id="142341" name="Οβάλ 8"/>
          <p:cNvSpPr>
            <a:spLocks/>
          </p:cNvSpPr>
          <p:nvPr/>
        </p:nvSpPr>
        <p:spPr bwMode="auto">
          <a:xfrm>
            <a:off x="7472363" y="965200"/>
            <a:ext cx="2608262" cy="1785938"/>
          </a:xfrm>
          <a:custGeom>
            <a:avLst/>
            <a:gdLst>
              <a:gd name="T0" fmla="*/ 1304058 w 2608115"/>
              <a:gd name="T1" fmla="*/ 0 h 1787240"/>
              <a:gd name="T2" fmla="*/ 2608115 w 2608115"/>
              <a:gd name="T3" fmla="*/ 893620 h 1787240"/>
              <a:gd name="T4" fmla="*/ 1304058 w 2608115"/>
              <a:gd name="T5" fmla="*/ 1787240 h 1787240"/>
              <a:gd name="T6" fmla="*/ 0 w 2608115"/>
              <a:gd name="T7" fmla="*/ 893620 h 1787240"/>
              <a:gd name="T8" fmla="*/ 381950 w 2608115"/>
              <a:gd name="T9" fmla="*/ 261735 h 1787240"/>
              <a:gd name="T10" fmla="*/ 381950 w 2608115"/>
              <a:gd name="T11" fmla="*/ 1525505 h 1787240"/>
              <a:gd name="T12" fmla="*/ 2226165 w 2608115"/>
              <a:gd name="T13" fmla="*/ 1525505 h 1787240"/>
              <a:gd name="T14" fmla="*/ 2226165 w 2608115"/>
              <a:gd name="T15" fmla="*/ 261735 h 1787240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381950 w 2608115"/>
              <a:gd name="T25" fmla="*/ 261735 h 1787240"/>
              <a:gd name="T26" fmla="*/ 2226165 w 2608115"/>
              <a:gd name="T27" fmla="*/ 1525505 h 178724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608115" h="1787240">
                <a:moveTo>
                  <a:pt x="0" y="893620"/>
                </a:moveTo>
                <a:lnTo>
                  <a:pt x="0" y="893620"/>
                </a:lnTo>
                <a:cubicBezTo>
                  <a:pt x="0" y="1387152"/>
                  <a:pt x="583846" y="1787239"/>
                  <a:pt x="1304056" y="1787240"/>
                </a:cubicBezTo>
                <a:cubicBezTo>
                  <a:pt x="2024267" y="1787240"/>
                  <a:pt x="2608114" y="1387152"/>
                  <a:pt x="2608114" y="893620"/>
                </a:cubicBezTo>
                <a:cubicBezTo>
                  <a:pt x="2608114" y="400087"/>
                  <a:pt x="2024267" y="0"/>
                  <a:pt x="1304057" y="0"/>
                </a:cubicBezTo>
                <a:cubicBezTo>
                  <a:pt x="583846" y="0"/>
                  <a:pt x="0" y="400087"/>
                  <a:pt x="0" y="893620"/>
                </a:cubicBezTo>
                <a:close/>
              </a:path>
            </a:pathLst>
          </a:custGeom>
          <a:solidFill>
            <a:srgbClr val="D0CECE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l-GR" sz="2400" b="1">
                <a:solidFill>
                  <a:srgbClr val="4472C4"/>
                </a:solidFill>
              </a:rPr>
              <a:t>χειρουργική παρέμβαση</a:t>
            </a:r>
            <a:endParaRPr lang="el-GR" sz="2400" b="1">
              <a:solidFill>
                <a:srgbClr val="1F4E79"/>
              </a:solidFill>
            </a:endParaRPr>
          </a:p>
        </p:txBody>
      </p:sp>
      <p:sp>
        <p:nvSpPr>
          <p:cNvPr id="142342" name="Οβάλ 9"/>
          <p:cNvSpPr>
            <a:spLocks/>
          </p:cNvSpPr>
          <p:nvPr/>
        </p:nvSpPr>
        <p:spPr bwMode="auto">
          <a:xfrm>
            <a:off x="925513" y="4495800"/>
            <a:ext cx="3827462" cy="2020888"/>
          </a:xfrm>
          <a:custGeom>
            <a:avLst/>
            <a:gdLst>
              <a:gd name="T0" fmla="*/ 1913747 w 3827493"/>
              <a:gd name="T1" fmla="*/ 0 h 2020338"/>
              <a:gd name="T2" fmla="*/ 3827493 w 3827493"/>
              <a:gd name="T3" fmla="*/ 1010169 h 2020338"/>
              <a:gd name="T4" fmla="*/ 1913747 w 3827493"/>
              <a:gd name="T5" fmla="*/ 2020338 h 2020338"/>
              <a:gd name="T6" fmla="*/ 0 w 3827493"/>
              <a:gd name="T7" fmla="*/ 1010169 h 2020338"/>
              <a:gd name="T8" fmla="*/ 560523 w 3827493"/>
              <a:gd name="T9" fmla="*/ 295872 h 2020338"/>
              <a:gd name="T10" fmla="*/ 560523 w 3827493"/>
              <a:gd name="T11" fmla="*/ 1724466 h 2020338"/>
              <a:gd name="T12" fmla="*/ 3266970 w 3827493"/>
              <a:gd name="T13" fmla="*/ 1724466 h 2020338"/>
              <a:gd name="T14" fmla="*/ 3266970 w 3827493"/>
              <a:gd name="T15" fmla="*/ 295872 h 2020338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560523 w 3827493"/>
              <a:gd name="T25" fmla="*/ 295872 h 2020338"/>
              <a:gd name="T26" fmla="*/ 3266970 w 3827493"/>
              <a:gd name="T27" fmla="*/ 1724466 h 202033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827493" h="2020338">
                <a:moveTo>
                  <a:pt x="0" y="1010169"/>
                </a:moveTo>
                <a:lnTo>
                  <a:pt x="0" y="1010169"/>
                </a:lnTo>
                <a:cubicBezTo>
                  <a:pt x="0" y="1568069"/>
                  <a:pt x="856813" y="2020337"/>
                  <a:pt x="1913746" y="2020338"/>
                </a:cubicBezTo>
                <a:cubicBezTo>
                  <a:pt x="2970680" y="2020338"/>
                  <a:pt x="3827494" y="1568069"/>
                  <a:pt x="3827494" y="1010169"/>
                </a:cubicBezTo>
                <a:cubicBezTo>
                  <a:pt x="3827494" y="452268"/>
                  <a:pt x="2970680" y="0"/>
                  <a:pt x="1913747" y="0"/>
                </a:cubicBezTo>
                <a:cubicBezTo>
                  <a:pt x="856813" y="0"/>
                  <a:pt x="0" y="452268"/>
                  <a:pt x="0" y="1010169"/>
                </a:cubicBezTo>
                <a:close/>
              </a:path>
            </a:pathLst>
          </a:custGeom>
          <a:solidFill>
            <a:srgbClr val="D0CECE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l-GR" sz="2800" b="1">
                <a:solidFill>
                  <a:srgbClr val="4472C4"/>
                </a:solidFill>
                <a:latin typeface="Arial Narrow" pitchFamily="34" charset="0"/>
              </a:rPr>
              <a:t>Άρση οδοντογενούς αιτιολογικού παράγοντα</a:t>
            </a:r>
            <a:endParaRPr lang="el-GR" sz="2800" b="1">
              <a:solidFill>
                <a:srgbClr val="1F4E79"/>
              </a:solidFill>
              <a:latin typeface="Arial Narrow" pitchFamily="34" charset="0"/>
            </a:endParaRPr>
          </a:p>
        </p:txBody>
      </p:sp>
      <p:sp>
        <p:nvSpPr>
          <p:cNvPr id="142343" name="Οβάλ 10"/>
          <p:cNvSpPr>
            <a:spLocks/>
          </p:cNvSpPr>
          <p:nvPr/>
        </p:nvSpPr>
        <p:spPr bwMode="auto">
          <a:xfrm>
            <a:off x="6911975" y="4657725"/>
            <a:ext cx="2608263" cy="1787525"/>
          </a:xfrm>
          <a:custGeom>
            <a:avLst/>
            <a:gdLst>
              <a:gd name="T0" fmla="*/ 1304058 w 2608115"/>
              <a:gd name="T1" fmla="*/ 0 h 1787240"/>
              <a:gd name="T2" fmla="*/ 2608115 w 2608115"/>
              <a:gd name="T3" fmla="*/ 893620 h 1787240"/>
              <a:gd name="T4" fmla="*/ 1304058 w 2608115"/>
              <a:gd name="T5" fmla="*/ 1787240 h 1787240"/>
              <a:gd name="T6" fmla="*/ 0 w 2608115"/>
              <a:gd name="T7" fmla="*/ 893620 h 1787240"/>
              <a:gd name="T8" fmla="*/ 381950 w 2608115"/>
              <a:gd name="T9" fmla="*/ 261735 h 1787240"/>
              <a:gd name="T10" fmla="*/ 381950 w 2608115"/>
              <a:gd name="T11" fmla="*/ 1525505 h 1787240"/>
              <a:gd name="T12" fmla="*/ 2226165 w 2608115"/>
              <a:gd name="T13" fmla="*/ 1525505 h 1787240"/>
              <a:gd name="T14" fmla="*/ 2226165 w 2608115"/>
              <a:gd name="T15" fmla="*/ 261735 h 1787240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381950 w 2608115"/>
              <a:gd name="T25" fmla="*/ 261735 h 1787240"/>
              <a:gd name="T26" fmla="*/ 2226165 w 2608115"/>
              <a:gd name="T27" fmla="*/ 1525505 h 178724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608115" h="1787240">
                <a:moveTo>
                  <a:pt x="0" y="893620"/>
                </a:moveTo>
                <a:lnTo>
                  <a:pt x="0" y="893620"/>
                </a:lnTo>
                <a:cubicBezTo>
                  <a:pt x="0" y="1387152"/>
                  <a:pt x="583846" y="1787239"/>
                  <a:pt x="1304056" y="1787240"/>
                </a:cubicBezTo>
                <a:cubicBezTo>
                  <a:pt x="2024267" y="1787240"/>
                  <a:pt x="2608114" y="1387152"/>
                  <a:pt x="2608114" y="893620"/>
                </a:cubicBezTo>
                <a:cubicBezTo>
                  <a:pt x="2608114" y="400087"/>
                  <a:pt x="2024267" y="0"/>
                  <a:pt x="1304057" y="0"/>
                </a:cubicBezTo>
                <a:cubicBezTo>
                  <a:pt x="583846" y="0"/>
                  <a:pt x="0" y="400087"/>
                  <a:pt x="0" y="893620"/>
                </a:cubicBezTo>
                <a:close/>
              </a:path>
            </a:pathLst>
          </a:custGeom>
          <a:solidFill>
            <a:srgbClr val="D0CECE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l-GR" sz="2400" b="1">
                <a:solidFill>
                  <a:srgbClr val="4472C4"/>
                </a:solidFill>
              </a:rPr>
              <a:t>υψηλές δόσεις </a:t>
            </a:r>
            <a:r>
              <a:rPr lang="en-GB" sz="2400" b="1">
                <a:solidFill>
                  <a:srgbClr val="4472C4"/>
                </a:solidFill>
              </a:rPr>
              <a:t>iv </a:t>
            </a:r>
            <a:r>
              <a:rPr lang="el-GR" sz="2400" b="1">
                <a:solidFill>
                  <a:srgbClr val="4472C4"/>
                </a:solidFill>
              </a:rPr>
              <a:t>αντιβιοτικών</a:t>
            </a:r>
            <a:endParaRPr lang="el-GR" sz="2400" b="1">
              <a:solidFill>
                <a:srgbClr val="1F4E79"/>
              </a:solidFill>
            </a:endParaRPr>
          </a:p>
        </p:txBody>
      </p:sp>
      <p:sp>
        <p:nvSpPr>
          <p:cNvPr id="9" name="Οβάλ 8"/>
          <p:cNvSpPr/>
          <p:nvPr/>
        </p:nvSpPr>
        <p:spPr>
          <a:xfrm>
            <a:off x="2946400" y="2087563"/>
            <a:ext cx="4764088" cy="2562225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800" b="1" dirty="0" err="1">
                <a:solidFill>
                  <a:srgbClr val="4472C4"/>
                </a:solidFill>
              </a:rPr>
              <a:t>τραχειοστομία</a:t>
            </a:r>
            <a:r>
              <a:rPr lang="el-GR" sz="2800" b="1" dirty="0">
                <a:solidFill>
                  <a:srgbClr val="4472C4"/>
                </a:solidFill>
              </a:rPr>
              <a:t> ή </a:t>
            </a:r>
            <a:r>
              <a:rPr lang="el-GR" sz="2800" b="1" dirty="0" err="1">
                <a:solidFill>
                  <a:srgbClr val="4472C4"/>
                </a:solidFill>
              </a:rPr>
              <a:t>κρικοθυρεοειδοτομή</a:t>
            </a:r>
            <a:endParaRPr lang="el-GR" sz="2800" b="1" dirty="0">
              <a:solidFill>
                <a:srgbClr val="1F4E79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l-GR" dirty="0"/>
          </a:p>
        </p:txBody>
      </p:sp>
    </p:spTree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Τίτλος 1"/>
          <p:cNvSpPr txBox="1"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7425" cy="725488"/>
          </a:xfrm>
        </p:spPr>
        <p:txBody>
          <a:bodyPr/>
          <a:lstStyle/>
          <a:p>
            <a:pPr eaLnBrk="1"/>
            <a:r>
              <a:rPr>
                <a:solidFill>
                  <a:srgbClr val="FFFF66"/>
                </a:solidFill>
                <a:latin typeface="Albany"/>
                <a:cs typeface="Tahoma" pitchFamily="34" charset="0"/>
              </a:rPr>
              <a:t>                           </a:t>
            </a:r>
            <a:r>
              <a:rPr sz="2800">
                <a:solidFill>
                  <a:srgbClr val="FFFF66"/>
                </a:solidFill>
                <a:latin typeface="Albany"/>
                <a:cs typeface="Tahoma" pitchFamily="34" charset="0"/>
              </a:rPr>
              <a:t>ΛΟΥΔΟΒΙΚΕΙΟΣ ΚΥΝΑΓΧΗ</a:t>
            </a:r>
          </a:p>
        </p:txBody>
      </p:sp>
      <p:sp>
        <p:nvSpPr>
          <p:cNvPr id="143363" name="Θέση περιεχομένου 2"/>
          <p:cNvSpPr txBox="1">
            <a:spLocks noGrp="1" noChangeArrowheads="1"/>
          </p:cNvSpPr>
          <p:nvPr>
            <p:ph idx="1"/>
          </p:nvPr>
        </p:nvSpPr>
        <p:spPr>
          <a:xfrm>
            <a:off x="477838" y="1195388"/>
            <a:ext cx="9278937" cy="5767387"/>
          </a:xfrm>
        </p:spPr>
        <p:txBody>
          <a:bodyPr/>
          <a:lstStyle/>
          <a:p>
            <a:pPr eaLnBrk="1"/>
            <a:r>
              <a:rPr b="1" i="1" u="sng">
                <a:solidFill>
                  <a:srgbClr val="00B0F0"/>
                </a:solidFill>
                <a:latin typeface="Thorndale"/>
                <a:cs typeface="Tahoma" pitchFamily="34" charset="0"/>
              </a:rPr>
              <a:t>         </a:t>
            </a:r>
          </a:p>
          <a:p>
            <a:pPr eaLnBrk="1"/>
            <a:endParaRPr>
              <a:solidFill>
                <a:srgbClr val="FFFFFF"/>
              </a:solidFill>
              <a:latin typeface="Thorndale"/>
              <a:cs typeface="Tahoma" pitchFamily="34" charset="0"/>
            </a:endParaRPr>
          </a:p>
          <a:p>
            <a:pPr eaLnBrk="1"/>
            <a:r>
              <a:rPr>
                <a:solidFill>
                  <a:srgbClr val="FFFFFF"/>
                </a:solidFill>
                <a:latin typeface="Thorndale"/>
                <a:cs typeface="Tahoma" pitchFamily="34" charset="0"/>
              </a:rPr>
              <a:t>      </a:t>
            </a:r>
            <a:r>
              <a:rPr lang="en-GB" sz="2800" b="1">
                <a:solidFill>
                  <a:srgbClr val="000000"/>
                </a:solidFill>
                <a:latin typeface="Thorndale"/>
                <a:cs typeface="Tahoma" pitchFamily="34" charset="0"/>
              </a:rPr>
              <a:t> </a:t>
            </a:r>
            <a:r>
              <a:rPr sz="2800" b="1">
                <a:solidFill>
                  <a:srgbClr val="000000"/>
                </a:solidFill>
                <a:latin typeface="Thorndale"/>
                <a:cs typeface="Tahoma" pitchFamily="34" charset="0"/>
              </a:rPr>
              <a:t>                                                             </a:t>
            </a:r>
          </a:p>
          <a:p>
            <a:pPr eaLnBrk="1"/>
            <a:r>
              <a:rPr sz="2800" b="1">
                <a:solidFill>
                  <a:srgbClr val="000000"/>
                </a:solidFill>
                <a:latin typeface="Thorndale"/>
                <a:cs typeface="Tahoma" pitchFamily="34" charset="0"/>
              </a:rPr>
              <a:t>                          </a:t>
            </a:r>
            <a:r>
              <a:rPr sz="2800" b="1">
                <a:solidFill>
                  <a:srgbClr val="FFC000"/>
                </a:solidFill>
                <a:latin typeface="Thorndale"/>
                <a:cs typeface="Tahoma" pitchFamily="34" charset="0"/>
              </a:rPr>
              <a:t>                        πενικιλλίνη   &amp; μετρονιδαζόλη</a:t>
            </a:r>
          </a:p>
          <a:p>
            <a:pPr eaLnBrk="1"/>
            <a:r>
              <a:rPr sz="2800" b="1">
                <a:solidFill>
                  <a:srgbClr val="FFC000"/>
                </a:solidFill>
                <a:latin typeface="Thorndale"/>
                <a:cs typeface="Tahoma" pitchFamily="34" charset="0"/>
              </a:rPr>
              <a:t>                                                          ή κλινδαμυκίνη</a:t>
            </a:r>
            <a:endParaRPr sz="2800">
              <a:solidFill>
                <a:srgbClr val="FFC000"/>
              </a:solidFill>
              <a:latin typeface="Thorndale"/>
              <a:cs typeface="Tahoma" pitchFamily="34" charset="0"/>
            </a:endParaRPr>
          </a:p>
        </p:txBody>
      </p:sp>
      <p:sp>
        <p:nvSpPr>
          <p:cNvPr id="143364" name="Βέλος: Δεξιό 3"/>
          <p:cNvSpPr>
            <a:spLocks/>
          </p:cNvSpPr>
          <p:nvPr/>
        </p:nvSpPr>
        <p:spPr bwMode="auto">
          <a:xfrm>
            <a:off x="144463" y="2254250"/>
            <a:ext cx="4679950" cy="1366838"/>
          </a:xfrm>
          <a:custGeom>
            <a:avLst/>
            <a:gdLst>
              <a:gd name="T0" fmla="*/ 2340260 w 21600"/>
              <a:gd name="T1" fmla="*/ 0 h 21600"/>
              <a:gd name="T2" fmla="*/ 4680520 w 21600"/>
              <a:gd name="T3" fmla="*/ 683345 h 21600"/>
              <a:gd name="T4" fmla="*/ 2340260 w 21600"/>
              <a:gd name="T5" fmla="*/ 1366689 h 21600"/>
              <a:gd name="T6" fmla="*/ 0 w 21600"/>
              <a:gd name="T7" fmla="*/ 683345 h 21600"/>
              <a:gd name="T8" fmla="*/ 4007479 w 21600"/>
              <a:gd name="T9" fmla="*/ 0 h 21600"/>
              <a:gd name="T10" fmla="*/ 4007479 w 21600"/>
              <a:gd name="T11" fmla="*/ 1366689 h 21600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17694720 60000 65536"/>
              <a:gd name="T17" fmla="*/ 5898240 60000 65536"/>
              <a:gd name="T18" fmla="*/ 0 w 21600"/>
              <a:gd name="T19" fmla="*/ 5400 h 21600"/>
              <a:gd name="T20" fmla="*/ 20047 w 21600"/>
              <a:gd name="T21" fmla="*/ 162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0" y="5400"/>
                </a:moveTo>
                <a:lnTo>
                  <a:pt x="18494" y="5400"/>
                </a:lnTo>
                <a:lnTo>
                  <a:pt x="18494" y="0"/>
                </a:lnTo>
                <a:lnTo>
                  <a:pt x="21600" y="10800"/>
                </a:lnTo>
                <a:lnTo>
                  <a:pt x="18494" y="21600"/>
                </a:lnTo>
                <a:lnTo>
                  <a:pt x="18494" y="162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noFill/>
          <a:ln w="38103">
            <a:solidFill>
              <a:srgbClr val="ED7D31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l-GR">
                <a:solidFill>
                  <a:srgbClr val="FFFFFF"/>
                </a:solidFill>
              </a:rPr>
              <a:t>Αρχικά εμπειρική αντιμικροβιακή αγωγή</a:t>
            </a:r>
          </a:p>
        </p:txBody>
      </p:sp>
      <p:sp>
        <p:nvSpPr>
          <p:cNvPr id="143365" name="Σχήμα L 5"/>
          <p:cNvSpPr>
            <a:spLocks/>
          </p:cNvSpPr>
          <p:nvPr/>
        </p:nvSpPr>
        <p:spPr bwMode="auto">
          <a:xfrm>
            <a:off x="2992438" y="4997450"/>
            <a:ext cx="4441825" cy="1366838"/>
          </a:xfrm>
          <a:custGeom>
            <a:avLst/>
            <a:gdLst>
              <a:gd name="T0" fmla="*/ 2220698 w 4441396"/>
              <a:gd name="T1" fmla="*/ 0 h 1366689"/>
              <a:gd name="T2" fmla="*/ 4441396 w 4441396"/>
              <a:gd name="T3" fmla="*/ 683345 h 1366689"/>
              <a:gd name="T4" fmla="*/ 2220698 w 4441396"/>
              <a:gd name="T5" fmla="*/ 1366689 h 1366689"/>
              <a:gd name="T6" fmla="*/ 0 w 4441396"/>
              <a:gd name="T7" fmla="*/ 683345 h 1366689"/>
              <a:gd name="T8" fmla="*/ 4441396 w 4441396"/>
              <a:gd name="T9" fmla="*/ 1025017 h 1366689"/>
              <a:gd name="T10" fmla="*/ 341672 w 4441396"/>
              <a:gd name="T11" fmla="*/ 0 h 1366689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0 60000 65536"/>
              <a:gd name="T17" fmla="*/ 17694720 60000 65536"/>
              <a:gd name="T18" fmla="*/ 0 w 4441396"/>
              <a:gd name="T19" fmla="*/ 683345 h 1366689"/>
              <a:gd name="T20" fmla="*/ 4441396 w 4441396"/>
              <a:gd name="T21" fmla="*/ 1366689 h 136668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441396" h="1366689">
                <a:moveTo>
                  <a:pt x="0" y="0"/>
                </a:moveTo>
                <a:lnTo>
                  <a:pt x="683345" y="0"/>
                </a:lnTo>
                <a:lnTo>
                  <a:pt x="683345" y="683345"/>
                </a:lnTo>
                <a:lnTo>
                  <a:pt x="4441396" y="683345"/>
                </a:lnTo>
                <a:lnTo>
                  <a:pt x="4441396" y="1366689"/>
                </a:lnTo>
                <a:lnTo>
                  <a:pt x="0" y="1366689"/>
                </a:lnTo>
                <a:lnTo>
                  <a:pt x="0" y="0"/>
                </a:lnTo>
                <a:close/>
              </a:path>
            </a:pathLst>
          </a:custGeom>
          <a:noFill/>
          <a:ln w="38103">
            <a:solidFill>
              <a:srgbClr val="ED7D31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l-GR" sz="2400">
                <a:solidFill>
                  <a:srgbClr val="FFFFFF"/>
                </a:solidFill>
              </a:rPr>
              <a:t>Τροποποίηση βάση αντιβιογράμματος</a:t>
            </a:r>
          </a:p>
        </p:txBody>
      </p:sp>
    </p:spTree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Τίτλος 1"/>
          <p:cNvSpPr txBox="1">
            <a:spLocks noGrp="1" noChangeArrowheads="1"/>
          </p:cNvSpPr>
          <p:nvPr>
            <p:ph type="title"/>
          </p:nvPr>
        </p:nvSpPr>
        <p:spPr>
          <a:xfrm>
            <a:off x="719138" y="179388"/>
            <a:ext cx="8332787" cy="684212"/>
          </a:xfrm>
        </p:spPr>
        <p:txBody>
          <a:bodyPr/>
          <a:lstStyle/>
          <a:p>
            <a:pPr eaLnBrk="1"/>
            <a:r>
              <a:rPr>
                <a:solidFill>
                  <a:srgbClr val="FFFF66"/>
                </a:solidFill>
                <a:latin typeface="Albany"/>
                <a:cs typeface="Tahoma" pitchFamily="34" charset="0"/>
              </a:rPr>
              <a:t>                         </a:t>
            </a:r>
            <a:r>
              <a:rPr sz="2800">
                <a:solidFill>
                  <a:srgbClr val="FFFF66"/>
                </a:solidFill>
                <a:latin typeface="Albany"/>
                <a:cs typeface="Tahoma" pitchFamily="34" charset="0"/>
              </a:rPr>
              <a:t>ΝΕΚΡΩΤΙΚΗ ΠΕΡΙΤΟΝΪΙΤΙΔΑ</a:t>
            </a:r>
          </a:p>
        </p:txBody>
      </p:sp>
      <p:sp>
        <p:nvSpPr>
          <p:cNvPr id="3" name="Θέση περιεχομένου 2"/>
          <p:cNvSpPr txBox="1">
            <a:spLocks noGrp="1"/>
          </p:cNvSpPr>
          <p:nvPr>
            <p:ph idx="1"/>
          </p:nvPr>
        </p:nvSpPr>
        <p:spPr>
          <a:xfrm>
            <a:off x="431800" y="971550"/>
            <a:ext cx="9278938" cy="5767388"/>
          </a:xfrm>
        </p:spPr>
        <p:txBody>
          <a:bodyPr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800" b="1" dirty="0" err="1">
                <a:solidFill>
                  <a:srgbClr val="FFFFFF"/>
                </a:solidFill>
              </a:rPr>
              <a:t>Πολυμικροβιακή</a:t>
            </a:r>
            <a:r>
              <a:rPr sz="2800" b="1" dirty="0">
                <a:solidFill>
                  <a:srgbClr val="FFFFFF"/>
                </a:solidFill>
              </a:rPr>
              <a:t>, ασυνήθης, κεραυνοβόλος λοίμωξη των μαλακών ιστών που επεκτείνεται ταχέως</a:t>
            </a: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q"/>
              <a:defRPr/>
            </a:pPr>
            <a:endParaRPr sz="2800" b="1" dirty="0">
              <a:solidFill>
                <a:srgbClr val="FFFFFF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q"/>
              <a:defRPr/>
            </a:pPr>
            <a:r>
              <a:rPr sz="2800" dirty="0">
                <a:solidFill>
                  <a:srgbClr val="FFC000"/>
                </a:solidFill>
              </a:rPr>
              <a:t>Χαρακτηρίζεται από </a:t>
            </a:r>
            <a:r>
              <a:rPr sz="2800" dirty="0">
                <a:solidFill>
                  <a:srgbClr val="FFFFFF"/>
                </a:solidFill>
              </a:rPr>
              <a:t>ευμεγέθεις </a:t>
            </a:r>
            <a:r>
              <a:rPr sz="2800" b="1" i="1" dirty="0">
                <a:solidFill>
                  <a:srgbClr val="FFFFFF"/>
                </a:solidFill>
              </a:rPr>
              <a:t>νεκρωτικές βλάβες</a:t>
            </a:r>
            <a:r>
              <a:rPr sz="2800" dirty="0">
                <a:solidFill>
                  <a:srgbClr val="FFFFFF"/>
                </a:solidFill>
              </a:rPr>
              <a:t> &amp; ύπαρξη </a:t>
            </a:r>
            <a:r>
              <a:rPr sz="2800" b="1" i="1" dirty="0">
                <a:solidFill>
                  <a:srgbClr val="FFFFFF"/>
                </a:solidFill>
              </a:rPr>
              <a:t>ελεύθερου αέρα </a:t>
            </a:r>
            <a:r>
              <a:rPr sz="2800" dirty="0">
                <a:solidFill>
                  <a:srgbClr val="FFFFFF"/>
                </a:solidFill>
              </a:rPr>
              <a:t>στο υποδόριο και την </a:t>
            </a:r>
            <a:r>
              <a:rPr sz="2800" dirty="0" err="1">
                <a:solidFill>
                  <a:srgbClr val="FFFFFF"/>
                </a:solidFill>
              </a:rPr>
              <a:t>επιπολής</a:t>
            </a:r>
            <a:r>
              <a:rPr sz="2800" dirty="0">
                <a:solidFill>
                  <a:srgbClr val="FFFFFF"/>
                </a:solidFill>
              </a:rPr>
              <a:t> </a:t>
            </a:r>
            <a:r>
              <a:rPr sz="2800" dirty="0" err="1">
                <a:solidFill>
                  <a:srgbClr val="FFFFFF"/>
                </a:solidFill>
              </a:rPr>
              <a:t>περιτονία</a:t>
            </a:r>
            <a:r>
              <a:rPr sz="2800" dirty="0">
                <a:solidFill>
                  <a:srgbClr val="FFFFFF"/>
                </a:solidFill>
              </a:rPr>
              <a:t>.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sz="2800" dirty="0">
              <a:solidFill>
                <a:srgbClr val="FFFFFF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q"/>
              <a:defRPr/>
            </a:pPr>
            <a:r>
              <a:rPr sz="2800" b="1" dirty="0">
                <a:solidFill>
                  <a:srgbClr val="FFC000"/>
                </a:solidFill>
              </a:rPr>
              <a:t>Επεκτείνεται στους εν τω </a:t>
            </a:r>
            <a:r>
              <a:rPr sz="2800" b="1" dirty="0" err="1">
                <a:solidFill>
                  <a:srgbClr val="FFC000"/>
                </a:solidFill>
              </a:rPr>
              <a:t>βάθει</a:t>
            </a:r>
            <a:r>
              <a:rPr sz="2800" b="1" dirty="0">
                <a:solidFill>
                  <a:srgbClr val="FFC000"/>
                </a:solidFill>
              </a:rPr>
              <a:t> ιστούς </a:t>
            </a:r>
            <a:r>
              <a:rPr sz="2800" b="1" dirty="0">
                <a:solidFill>
                  <a:srgbClr val="92D050"/>
                </a:solidFill>
              </a:rPr>
              <a:t>=&gt; καταστροφή των αγγείων =&gt; ισχαιμία =&gt; νέκρωση</a:t>
            </a: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q"/>
              <a:defRPr/>
            </a:pPr>
            <a:endParaRPr sz="2800" b="1" dirty="0">
              <a:solidFill>
                <a:srgbClr val="000000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q"/>
              <a:defRPr/>
            </a:pPr>
            <a:r>
              <a:rPr sz="2800" b="1" dirty="0" err="1">
                <a:solidFill>
                  <a:srgbClr val="FFC000"/>
                </a:solidFill>
              </a:rPr>
              <a:t>πολυμικροβιακή</a:t>
            </a:r>
            <a:r>
              <a:rPr sz="2800" b="1" dirty="0">
                <a:solidFill>
                  <a:srgbClr val="FFC000"/>
                </a:solidFill>
              </a:rPr>
              <a:t> λοίμωξη από αερόβια και αναερόβια ταυτόχρονα αλλά κυρίαρχο ρόλο έχουν </a:t>
            </a:r>
            <a:r>
              <a:rPr lang="en-GB" sz="2800" b="1" dirty="0">
                <a:solidFill>
                  <a:srgbClr val="FFC000"/>
                </a:solidFill>
              </a:rPr>
              <a:t>t</a:t>
            </a:r>
            <a:r>
              <a:rPr sz="2800" b="1" dirty="0">
                <a:solidFill>
                  <a:srgbClr val="FFC000"/>
                </a:solidFill>
              </a:rPr>
              <a:t>α αναερόβια</a:t>
            </a: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/>
            </a:pPr>
            <a:r>
              <a:rPr lang="en-GB" sz="2800" b="1" dirty="0">
                <a:solidFill>
                  <a:srgbClr val="FFFFFF"/>
                </a:solidFill>
              </a:rPr>
              <a:t>Bacteroides genus</a:t>
            </a:r>
            <a:r>
              <a:rPr sz="2800" b="1" dirty="0">
                <a:solidFill>
                  <a:srgbClr val="FFFFFF"/>
                </a:solidFill>
              </a:rPr>
              <a:t>, </a:t>
            </a:r>
            <a:r>
              <a:rPr lang="en-GB" sz="2800" b="1" dirty="0" err="1">
                <a:solidFill>
                  <a:srgbClr val="FFFFFF"/>
                </a:solidFill>
              </a:rPr>
              <a:t>Peptostreptococcus</a:t>
            </a:r>
            <a:r>
              <a:rPr sz="2800" b="1" dirty="0">
                <a:solidFill>
                  <a:srgbClr val="FFFFFF"/>
                </a:solidFill>
              </a:rPr>
              <a:t>, </a:t>
            </a:r>
            <a:r>
              <a:rPr lang="en-GB" sz="2800" b="1" dirty="0">
                <a:solidFill>
                  <a:srgbClr val="FFFFFF"/>
                </a:solidFill>
              </a:rPr>
              <a:t>proteas</a:t>
            </a:r>
            <a:endParaRPr sz="2800" b="1" dirty="0">
              <a:solidFill>
                <a:srgbClr val="FFFFFF"/>
              </a:solidFill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dirty="0">
                <a:solidFill>
                  <a:srgbClr val="FFFFFF"/>
                </a:solidFill>
              </a:rPr>
              <a:t>        </a:t>
            </a:r>
          </a:p>
        </p:txBody>
      </p:sp>
    </p:spTree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Τίτλος 1"/>
          <p:cNvSpPr txBox="1"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7425" cy="725488"/>
          </a:xfrm>
        </p:spPr>
        <p:txBody>
          <a:bodyPr/>
          <a:lstStyle/>
          <a:p>
            <a:pPr eaLnBrk="1"/>
            <a:r>
              <a:rPr>
                <a:solidFill>
                  <a:srgbClr val="FFFF66"/>
                </a:solidFill>
                <a:latin typeface="Albany"/>
                <a:cs typeface="Tahoma" pitchFamily="34" charset="0"/>
              </a:rPr>
              <a:t>                         </a:t>
            </a:r>
            <a:r>
              <a:rPr sz="3600">
                <a:solidFill>
                  <a:srgbClr val="FFFF66"/>
                </a:solidFill>
                <a:latin typeface="Albany"/>
                <a:cs typeface="Tahoma" pitchFamily="34" charset="0"/>
              </a:rPr>
              <a:t>ΝΕΚΡΩΤΙΚΗ ΠΕΡΙΤΟΝΪΙΤΙΔΑ</a:t>
            </a:r>
          </a:p>
        </p:txBody>
      </p:sp>
      <p:sp>
        <p:nvSpPr>
          <p:cNvPr id="145411" name="Θέση περιεχομένου 2"/>
          <p:cNvSpPr txBox="1">
            <a:spLocks noGrp="1" noChangeArrowheads="1"/>
          </p:cNvSpPr>
          <p:nvPr>
            <p:ph idx="1"/>
          </p:nvPr>
        </p:nvSpPr>
        <p:spPr>
          <a:xfrm>
            <a:off x="477838" y="1195388"/>
            <a:ext cx="9278937" cy="5767387"/>
          </a:xfrm>
        </p:spPr>
        <p:txBody>
          <a:bodyPr/>
          <a:lstStyle/>
          <a:p>
            <a:pPr eaLnBrk="1"/>
            <a:r>
              <a:rPr b="1" i="1">
                <a:solidFill>
                  <a:srgbClr val="00B0F0"/>
                </a:solidFill>
                <a:latin typeface="Thorndale"/>
                <a:cs typeface="Tahoma" pitchFamily="34" charset="0"/>
              </a:rPr>
              <a:t>                                         </a:t>
            </a:r>
            <a:r>
              <a:rPr sz="3200" b="1" i="1" u="sng">
                <a:solidFill>
                  <a:srgbClr val="00B0F0"/>
                </a:solidFill>
                <a:latin typeface="Thorndale"/>
                <a:cs typeface="Tahoma" pitchFamily="34" charset="0"/>
              </a:rPr>
              <a:t>Προδιαθεσικοί παράοντες</a:t>
            </a:r>
          </a:p>
          <a:p>
            <a:pPr eaLnBrk="1"/>
            <a:endParaRPr b="1" i="1" u="sng">
              <a:solidFill>
                <a:srgbClr val="00B0F0"/>
              </a:solidFill>
              <a:latin typeface="Thorndale"/>
              <a:cs typeface="Tahoma" pitchFamily="34" charset="0"/>
            </a:endParaRPr>
          </a:p>
          <a:p>
            <a:pPr eaLnBrk="1"/>
            <a:endParaRPr>
              <a:solidFill>
                <a:srgbClr val="FFFFFF"/>
              </a:solidFill>
              <a:latin typeface="Thorndale"/>
              <a:cs typeface="Tahoma" pitchFamily="34" charset="0"/>
            </a:endParaRPr>
          </a:p>
          <a:p>
            <a:pPr eaLnBrk="1"/>
            <a:r>
              <a:rPr>
                <a:solidFill>
                  <a:srgbClr val="FFFFFF"/>
                </a:solidFill>
                <a:latin typeface="Thorndale"/>
                <a:cs typeface="Tahoma" pitchFamily="34" charset="0"/>
              </a:rPr>
              <a:t>         </a:t>
            </a:r>
          </a:p>
        </p:txBody>
      </p:sp>
      <p:sp>
        <p:nvSpPr>
          <p:cNvPr id="145412" name="Ορθογώνιο 4"/>
          <p:cNvSpPr>
            <a:spLocks noChangeArrowheads="1"/>
          </p:cNvSpPr>
          <p:nvPr/>
        </p:nvSpPr>
        <p:spPr bwMode="auto">
          <a:xfrm>
            <a:off x="2389188" y="1855788"/>
            <a:ext cx="5664200" cy="539750"/>
          </a:xfrm>
          <a:prstGeom prst="rect">
            <a:avLst/>
          </a:prstGeom>
          <a:solidFill>
            <a:srgbClr val="4472C4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l-GR" sz="2400">
                <a:solidFill>
                  <a:srgbClr val="FFFFFF"/>
                </a:solidFill>
              </a:rPr>
              <a:t>ΑΝΟΣΟΚΑΤΑΣΤΟΛΗ</a:t>
            </a:r>
          </a:p>
        </p:txBody>
      </p:sp>
      <p:sp>
        <p:nvSpPr>
          <p:cNvPr id="145413" name="Ορθογώνιο 5"/>
          <p:cNvSpPr>
            <a:spLocks noChangeArrowheads="1"/>
          </p:cNvSpPr>
          <p:nvPr/>
        </p:nvSpPr>
        <p:spPr bwMode="auto">
          <a:xfrm>
            <a:off x="1803400" y="2390775"/>
            <a:ext cx="6837363" cy="665163"/>
          </a:xfrm>
          <a:prstGeom prst="rect">
            <a:avLst/>
          </a:prstGeom>
          <a:solidFill>
            <a:srgbClr val="4472C4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l-GR" sz="2400">
                <a:solidFill>
                  <a:srgbClr val="FFFFFF"/>
                </a:solidFill>
              </a:rPr>
              <a:t>ΑΡΡΥΘΜΙΣΤΟΣ ΣΑΚΧΑΡΩΔΗΣ ΔΙΑΒΗΤΗΣ</a:t>
            </a:r>
          </a:p>
        </p:txBody>
      </p:sp>
      <p:sp>
        <p:nvSpPr>
          <p:cNvPr id="145414" name="Ορθογώνιο 6"/>
          <p:cNvSpPr>
            <a:spLocks noChangeArrowheads="1"/>
          </p:cNvSpPr>
          <p:nvPr/>
        </p:nvSpPr>
        <p:spPr bwMode="auto">
          <a:xfrm>
            <a:off x="1350963" y="3013075"/>
            <a:ext cx="7740650" cy="665163"/>
          </a:xfrm>
          <a:prstGeom prst="rect">
            <a:avLst/>
          </a:prstGeom>
          <a:solidFill>
            <a:srgbClr val="4472C4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l-GR" sz="2400">
                <a:solidFill>
                  <a:srgbClr val="FFFFFF"/>
                </a:solidFill>
              </a:rPr>
              <a:t>ΠΕΡΙΦΕΡΙΚΗ ΑΓΓΕΙΟΠΑΘΕΙΑ</a:t>
            </a:r>
          </a:p>
        </p:txBody>
      </p:sp>
      <p:sp>
        <p:nvSpPr>
          <p:cNvPr id="145415" name="Ορθογώνιο 7"/>
          <p:cNvSpPr>
            <a:spLocks noChangeArrowheads="1"/>
          </p:cNvSpPr>
          <p:nvPr/>
        </p:nvSpPr>
        <p:spPr bwMode="auto">
          <a:xfrm>
            <a:off x="1030288" y="3668713"/>
            <a:ext cx="8416925" cy="581025"/>
          </a:xfrm>
          <a:prstGeom prst="rect">
            <a:avLst/>
          </a:prstGeom>
          <a:solidFill>
            <a:srgbClr val="4472C4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l-GR" sz="2400">
                <a:solidFill>
                  <a:srgbClr val="FFFFFF"/>
                </a:solidFill>
              </a:rPr>
              <a:t>ΑΛΚΟΟΛΙΣΜΟΣ</a:t>
            </a:r>
          </a:p>
        </p:txBody>
      </p:sp>
      <p:sp>
        <p:nvSpPr>
          <p:cNvPr id="145416" name="Ορθογώνιο 8"/>
          <p:cNvSpPr>
            <a:spLocks noChangeArrowheads="1"/>
          </p:cNvSpPr>
          <p:nvPr/>
        </p:nvSpPr>
        <p:spPr bwMode="auto">
          <a:xfrm>
            <a:off x="741363" y="4224338"/>
            <a:ext cx="9050337" cy="374650"/>
          </a:xfrm>
          <a:prstGeom prst="rect">
            <a:avLst/>
          </a:prstGeom>
          <a:solidFill>
            <a:srgbClr val="4472C4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l-GR" sz="2400">
                <a:solidFill>
                  <a:srgbClr val="FFFFFF"/>
                </a:solidFill>
              </a:rPr>
              <a:t>ΟΥΔΕΤΕΡΟΠΕΝΙΑ</a:t>
            </a:r>
          </a:p>
        </p:txBody>
      </p:sp>
    </p:spTree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Τίτλος 1"/>
          <p:cNvSpPr txBox="1"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7425" cy="725488"/>
          </a:xfrm>
        </p:spPr>
        <p:txBody>
          <a:bodyPr/>
          <a:lstStyle/>
          <a:p>
            <a:pPr eaLnBrk="1"/>
            <a:r>
              <a:rPr>
                <a:solidFill>
                  <a:srgbClr val="FFFF66"/>
                </a:solidFill>
                <a:latin typeface="Albany"/>
                <a:cs typeface="Tahoma" pitchFamily="34" charset="0"/>
              </a:rPr>
              <a:t>                         </a:t>
            </a:r>
            <a:r>
              <a:rPr sz="2800">
                <a:solidFill>
                  <a:srgbClr val="FFFF66"/>
                </a:solidFill>
                <a:latin typeface="Albany"/>
                <a:cs typeface="Tahoma" pitchFamily="34" charset="0"/>
              </a:rPr>
              <a:t>ΝΕΚΡΩΤΙΚΗ ΠΕΡΙΤΟΝΙΤΙΔΑ</a:t>
            </a:r>
          </a:p>
        </p:txBody>
      </p:sp>
      <p:sp>
        <p:nvSpPr>
          <p:cNvPr id="3" name="Θέση περιεχομένου 2"/>
          <p:cNvSpPr txBox="1">
            <a:spLocks noGrp="1"/>
          </p:cNvSpPr>
          <p:nvPr>
            <p:ph idx="1"/>
          </p:nvPr>
        </p:nvSpPr>
        <p:spPr>
          <a:xfrm>
            <a:off x="65088" y="1187450"/>
            <a:ext cx="9642475" cy="5767388"/>
          </a:xfrm>
        </p:spPr>
        <p:txBody>
          <a:bodyPr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sz="2000" dirty="0">
              <a:solidFill>
                <a:srgbClr val="FFFFFF"/>
              </a:solidFill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dirty="0">
                <a:solidFill>
                  <a:srgbClr val="FFFFFF"/>
                </a:solidFill>
              </a:rPr>
              <a:t>     </a:t>
            </a:r>
            <a:r>
              <a:rPr sz="3200" b="1" i="1" u="sng" dirty="0">
                <a:solidFill>
                  <a:srgbClr val="00B0F0"/>
                </a:solidFill>
              </a:rPr>
              <a:t>Κλινική Εικόνα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b="1" i="1" u="sng" dirty="0">
              <a:solidFill>
                <a:srgbClr val="00B0F0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defRPr/>
            </a:pPr>
            <a:r>
              <a:rPr b="1" dirty="0">
                <a:solidFill>
                  <a:srgbClr val="FFFFFF"/>
                </a:solidFill>
              </a:rPr>
              <a:t>Πυρετός</a:t>
            </a: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defRPr/>
            </a:pPr>
            <a:endParaRPr b="1" dirty="0">
              <a:solidFill>
                <a:srgbClr val="FFFFFF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defRPr/>
            </a:pPr>
            <a:r>
              <a:rPr b="1" dirty="0">
                <a:solidFill>
                  <a:srgbClr val="FFFFFF"/>
                </a:solidFill>
              </a:rPr>
              <a:t>Νέκρωση δέρματος – </a:t>
            </a:r>
            <a:r>
              <a:rPr b="1" dirty="0" err="1">
                <a:solidFill>
                  <a:srgbClr val="FFFFFF"/>
                </a:solidFill>
              </a:rPr>
              <a:t>υποδορίου</a:t>
            </a:r>
            <a:r>
              <a:rPr b="1" dirty="0">
                <a:solidFill>
                  <a:srgbClr val="FFFFFF"/>
                </a:solidFill>
              </a:rPr>
              <a:t> </a:t>
            </a:r>
            <a:endParaRPr lang="en-GB" b="1" dirty="0">
              <a:solidFill>
                <a:srgbClr val="FFFFFF"/>
              </a:solidFill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b="1" dirty="0">
                <a:solidFill>
                  <a:srgbClr val="FFFFFF"/>
                </a:solidFill>
              </a:rPr>
              <a:t>με φλύκταινες αρχικά και σκούρα απόχρωση </a:t>
            </a:r>
            <a:endParaRPr lang="en-GB" b="1" dirty="0">
              <a:solidFill>
                <a:srgbClr val="FFFFFF"/>
              </a:solidFill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b="1" dirty="0">
                <a:solidFill>
                  <a:srgbClr val="FFFFFF"/>
                </a:solidFill>
              </a:rPr>
              <a:t>με </a:t>
            </a:r>
            <a:r>
              <a:rPr b="1" dirty="0" err="1">
                <a:solidFill>
                  <a:srgbClr val="FFFFFF"/>
                </a:solidFill>
              </a:rPr>
              <a:t>ψευδομεμβάνες</a:t>
            </a:r>
            <a:r>
              <a:rPr b="1" dirty="0">
                <a:solidFill>
                  <a:srgbClr val="FFFFFF"/>
                </a:solidFill>
              </a:rPr>
              <a:t> στη συνέχεια</a:t>
            </a: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defRPr/>
            </a:pPr>
            <a:endParaRPr b="1" dirty="0">
              <a:solidFill>
                <a:srgbClr val="FFFFFF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defRPr/>
            </a:pPr>
            <a:r>
              <a:rPr b="1" dirty="0">
                <a:solidFill>
                  <a:srgbClr val="FFFFFF"/>
                </a:solidFill>
              </a:rPr>
              <a:t>Έντονο άλγος έως υπαισθησία ή </a:t>
            </a:r>
            <a:endParaRPr lang="en-GB" b="1" dirty="0">
              <a:solidFill>
                <a:srgbClr val="FFFFFF"/>
              </a:solidFill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b="1" dirty="0">
                <a:solidFill>
                  <a:srgbClr val="FFFFFF"/>
                </a:solidFill>
              </a:rPr>
              <a:t>και πλήρη αναισθησία</a:t>
            </a: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defRPr/>
            </a:pPr>
            <a:endParaRPr b="1" dirty="0">
              <a:solidFill>
                <a:srgbClr val="FFFFFF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defRPr/>
            </a:pPr>
            <a:r>
              <a:rPr b="1" dirty="0">
                <a:solidFill>
                  <a:srgbClr val="FFFFFF"/>
                </a:solidFill>
              </a:rPr>
              <a:t>Οίδημα</a:t>
            </a: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defRPr/>
            </a:pPr>
            <a:endParaRPr b="1" dirty="0">
              <a:solidFill>
                <a:srgbClr val="FFFFFF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defRPr/>
            </a:pPr>
            <a:r>
              <a:rPr b="1" dirty="0" err="1">
                <a:solidFill>
                  <a:srgbClr val="FFFFFF"/>
                </a:solidFill>
              </a:rPr>
              <a:t>Κριγμός</a:t>
            </a:r>
            <a:r>
              <a:rPr b="1" dirty="0">
                <a:solidFill>
                  <a:srgbClr val="FFFFFF"/>
                </a:solidFill>
              </a:rPr>
              <a:t> στην ψηλάφηση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dirty="0">
                <a:solidFill>
                  <a:srgbClr val="FFFFFF"/>
                </a:solidFill>
              </a:rPr>
              <a:t>   </a:t>
            </a:r>
          </a:p>
        </p:txBody>
      </p:sp>
      <p:pic>
        <p:nvPicPr>
          <p:cNvPr id="146436" name="Εικόνα 4"/>
          <p:cNvPicPr>
            <a:picLocks noChangeAspect="1" noChangeArrowheads="1"/>
          </p:cNvPicPr>
          <p:nvPr/>
        </p:nvPicPr>
        <p:blipFill>
          <a:blip r:embed="rId2"/>
          <a:srcRect l="2527" t="5653" r="4472" b="7695"/>
          <a:stretch>
            <a:fillRect/>
          </a:stretch>
        </p:blipFill>
        <p:spPr bwMode="auto">
          <a:xfrm>
            <a:off x="6132513" y="3054350"/>
            <a:ext cx="354330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4161" y="708697"/>
            <a:ext cx="4803577" cy="6404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Τίτλος 1"/>
          <p:cNvSpPr txBox="1">
            <a:spLocks noChangeArrowheads="1"/>
          </p:cNvSpPr>
          <p:nvPr/>
        </p:nvSpPr>
        <p:spPr>
          <a:xfrm>
            <a:off x="787965" y="0"/>
            <a:ext cx="8606521" cy="725488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defTabSz="1007943" eaLnBrk="1" fontAlgn="auto" hangingPunct="1">
              <a:spcAft>
                <a:spcPts val="0"/>
              </a:spcAft>
              <a:defRPr/>
            </a:pPr>
            <a:r>
              <a:rPr lang="el-GR" sz="4850" dirty="0">
                <a:solidFill>
                  <a:srgbClr val="FFFF66"/>
                </a:solidFill>
                <a:latin typeface="Albany"/>
                <a:cs typeface="Tahoma" pitchFamily="34" charset="0"/>
              </a:rPr>
              <a:t>                         </a:t>
            </a:r>
            <a:r>
              <a:rPr lang="el-GR" sz="2756" dirty="0">
                <a:solidFill>
                  <a:srgbClr val="FFFF66"/>
                </a:solidFill>
                <a:latin typeface="Albany"/>
                <a:cs typeface="Tahoma" pitchFamily="34" charset="0"/>
              </a:rPr>
              <a:t>ΝΕΚΡΩΤΙΚΗ ΠΕΡΙΤΟΝΙΪΤΙΔΑ</a:t>
            </a:r>
          </a:p>
        </p:txBody>
      </p:sp>
      <p:graphicFrame>
        <p:nvGraphicFramePr>
          <p:cNvPr id="4" name="3 - Πίνακας"/>
          <p:cNvGraphicFramePr>
            <a:graphicFrameLocks noGrp="1"/>
          </p:cNvGraphicFramePr>
          <p:nvPr/>
        </p:nvGraphicFramePr>
        <p:xfrm>
          <a:off x="4567829" y="2283641"/>
          <a:ext cx="1023713" cy="6299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3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9977">
                <a:tc>
                  <a:txBody>
                    <a:bodyPr/>
                    <a:lstStyle/>
                    <a:p>
                      <a:endParaRPr lang="el-GR" sz="2200" dirty="0"/>
                    </a:p>
                  </a:txBody>
                  <a:tcPr marL="100796" marR="100796" marT="50398" marB="50398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5 - Πίνακας"/>
          <p:cNvGraphicFramePr>
            <a:graphicFrameLocks noGrp="1"/>
          </p:cNvGraphicFramePr>
          <p:nvPr/>
        </p:nvGraphicFramePr>
        <p:xfrm>
          <a:off x="1102954" y="7150892"/>
          <a:ext cx="7874717" cy="5039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7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3978">
                <a:tc>
                  <a:txBody>
                    <a:bodyPr/>
                    <a:lstStyle/>
                    <a:p>
                      <a:r>
                        <a:rPr lang="el-GR" sz="2600" dirty="0">
                          <a:solidFill>
                            <a:srgbClr val="FFFF00"/>
                          </a:solidFill>
                        </a:rPr>
                        <a:t>Ιστορικό</a:t>
                      </a:r>
                      <a:r>
                        <a:rPr lang="en-US" sz="2600" dirty="0">
                          <a:solidFill>
                            <a:srgbClr val="FFFF00"/>
                          </a:solidFill>
                        </a:rPr>
                        <a:t>: </a:t>
                      </a:r>
                      <a:r>
                        <a:rPr lang="el-GR" sz="2600" dirty="0">
                          <a:solidFill>
                            <a:srgbClr val="FFFF00"/>
                          </a:solidFill>
                        </a:rPr>
                        <a:t>σακχαρώδης</a:t>
                      </a:r>
                      <a:r>
                        <a:rPr lang="el-GR" sz="2600" baseline="0" dirty="0">
                          <a:solidFill>
                            <a:srgbClr val="FFFF00"/>
                          </a:solidFill>
                        </a:rPr>
                        <a:t> διαβήτης, μεσογειακή αναιμία</a:t>
                      </a:r>
                      <a:endParaRPr lang="el-GR" sz="2600" dirty="0">
                        <a:solidFill>
                          <a:srgbClr val="FFFF00"/>
                        </a:solidFill>
                      </a:endParaRPr>
                    </a:p>
                  </a:txBody>
                  <a:tcPr marL="100796" marR="100796" marT="50398" marB="5039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8323" y="1102433"/>
            <a:ext cx="5720646" cy="5484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Τίτλος 1"/>
          <p:cNvSpPr txBox="1">
            <a:spLocks noChangeArrowheads="1"/>
          </p:cNvSpPr>
          <p:nvPr/>
        </p:nvSpPr>
        <p:spPr>
          <a:xfrm>
            <a:off x="787965" y="0"/>
            <a:ext cx="8606521" cy="725488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defTabSz="1007943" eaLnBrk="1" fontAlgn="auto" hangingPunct="1">
              <a:spcAft>
                <a:spcPts val="0"/>
              </a:spcAft>
              <a:defRPr/>
            </a:pPr>
            <a:r>
              <a:rPr lang="el-GR" sz="4850" dirty="0">
                <a:solidFill>
                  <a:srgbClr val="FFFF66"/>
                </a:solidFill>
                <a:latin typeface="Albany"/>
                <a:cs typeface="Tahoma" pitchFamily="34" charset="0"/>
              </a:rPr>
              <a:t>                         </a:t>
            </a:r>
            <a:r>
              <a:rPr lang="el-GR" sz="2756" dirty="0">
                <a:solidFill>
                  <a:srgbClr val="FFFF66"/>
                </a:solidFill>
                <a:latin typeface="Albany"/>
                <a:cs typeface="Tahoma" pitchFamily="34" charset="0"/>
              </a:rPr>
              <a:t>ΝΕΚΡΩΤΙΚΗ ΠΕΡΙΤΟΝΙΪΤΙΔΑ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4161" y="839963"/>
            <a:ext cx="5039783" cy="6719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Τίτλος 1"/>
          <p:cNvSpPr txBox="1">
            <a:spLocks noChangeArrowheads="1"/>
          </p:cNvSpPr>
          <p:nvPr/>
        </p:nvSpPr>
        <p:spPr>
          <a:xfrm>
            <a:off x="787965" y="0"/>
            <a:ext cx="8606521" cy="725488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defTabSz="1007943" eaLnBrk="1" fontAlgn="auto" hangingPunct="1">
              <a:spcAft>
                <a:spcPts val="0"/>
              </a:spcAft>
              <a:defRPr/>
            </a:pPr>
            <a:r>
              <a:rPr lang="el-GR" sz="4850" dirty="0">
                <a:solidFill>
                  <a:srgbClr val="FFFF66"/>
                </a:solidFill>
                <a:latin typeface="Albany"/>
                <a:cs typeface="Tahoma" pitchFamily="34" charset="0"/>
              </a:rPr>
              <a:t>                         </a:t>
            </a:r>
            <a:r>
              <a:rPr lang="el-GR" sz="2756" dirty="0">
                <a:solidFill>
                  <a:srgbClr val="FFFF66"/>
                </a:solidFill>
                <a:latin typeface="Albany"/>
                <a:cs typeface="Tahoma" pitchFamily="34" charset="0"/>
              </a:rPr>
              <a:t>ΝΕΚΡΩΤΙΚΗ ΠΕΡΙΤΟΝΙΪΤΙΔΑ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1655" y="472456"/>
            <a:ext cx="4803551" cy="6404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Τίτλος 1"/>
          <p:cNvSpPr txBox="1">
            <a:spLocks noChangeArrowheads="1"/>
          </p:cNvSpPr>
          <p:nvPr/>
        </p:nvSpPr>
        <p:spPr>
          <a:xfrm>
            <a:off x="787965" y="-157521"/>
            <a:ext cx="8606521" cy="725488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defTabSz="1007943" eaLnBrk="1" fontAlgn="auto" hangingPunct="1">
              <a:spcAft>
                <a:spcPts val="0"/>
              </a:spcAft>
              <a:defRPr/>
            </a:pPr>
            <a:r>
              <a:rPr lang="el-GR" sz="4850" dirty="0">
                <a:solidFill>
                  <a:srgbClr val="FFFF66"/>
                </a:solidFill>
                <a:latin typeface="Albany"/>
                <a:cs typeface="Tahoma" pitchFamily="34" charset="0"/>
              </a:rPr>
              <a:t>                         </a:t>
            </a:r>
            <a:r>
              <a:rPr lang="el-GR" sz="2756" dirty="0">
                <a:solidFill>
                  <a:srgbClr val="FFFF66"/>
                </a:solidFill>
                <a:latin typeface="Albany"/>
                <a:cs typeface="Tahoma" pitchFamily="34" charset="0"/>
              </a:rPr>
              <a:t>ΝΕΚΡΩΤΙΚΗ ΠΕΡΙΤΟΝΙΪΤΙΔΑ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152-abb7-3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8063" y="1092200"/>
            <a:ext cx="8148637" cy="5332413"/>
          </a:xfrm>
          <a:prstGeom prst="rect">
            <a:avLst/>
          </a:prstGeom>
          <a:noFill/>
          <a:ln w="38103">
            <a:solidFill>
              <a:srgbClr val="00FFFF"/>
            </a:solidFill>
            <a:miter lim="800000"/>
            <a:headEnd/>
            <a:tailEnd/>
          </a:ln>
        </p:spPr>
      </p:pic>
      <p:sp>
        <p:nvSpPr>
          <p:cNvPr id="20483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</p:spTree>
  </p:cSld>
  <p:clrMapOvr>
    <a:masterClrMapping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Τίτλος 1"/>
          <p:cNvSpPr txBox="1"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7425" cy="725488"/>
          </a:xfrm>
        </p:spPr>
        <p:txBody>
          <a:bodyPr/>
          <a:lstStyle/>
          <a:p>
            <a:pPr eaLnBrk="1"/>
            <a:r>
              <a:rPr>
                <a:solidFill>
                  <a:srgbClr val="FFFF66"/>
                </a:solidFill>
                <a:latin typeface="Albany"/>
                <a:cs typeface="Tahoma" pitchFamily="34" charset="0"/>
              </a:rPr>
              <a:t>                         </a:t>
            </a:r>
            <a:r>
              <a:rPr sz="3600">
                <a:solidFill>
                  <a:srgbClr val="FFFF66"/>
                </a:solidFill>
                <a:latin typeface="Albany"/>
                <a:cs typeface="Tahoma" pitchFamily="34" charset="0"/>
              </a:rPr>
              <a:t>ΝΕΚΡΩΤΙΚΗ ΠΕΡΙΤΟΝΪΙΤΙΔΑ</a:t>
            </a:r>
          </a:p>
        </p:txBody>
      </p:sp>
      <p:sp>
        <p:nvSpPr>
          <p:cNvPr id="147459" name="Θέση περιεχομένου 2"/>
          <p:cNvSpPr txBox="1">
            <a:spLocks noGrp="1" noChangeArrowheads="1"/>
          </p:cNvSpPr>
          <p:nvPr>
            <p:ph idx="1"/>
          </p:nvPr>
        </p:nvSpPr>
        <p:spPr>
          <a:xfrm>
            <a:off x="477838" y="1195388"/>
            <a:ext cx="9278937" cy="5767387"/>
          </a:xfrm>
        </p:spPr>
        <p:txBody>
          <a:bodyPr/>
          <a:lstStyle/>
          <a:p>
            <a:pPr eaLnBrk="1"/>
            <a:endParaRPr sz="2000">
              <a:solidFill>
                <a:srgbClr val="FFFFFF"/>
              </a:solidFill>
              <a:latin typeface="Thorndale"/>
              <a:cs typeface="Tahoma" pitchFamily="34" charset="0"/>
            </a:endParaRPr>
          </a:p>
          <a:p>
            <a:pPr eaLnBrk="1"/>
            <a:r>
              <a:rPr>
                <a:solidFill>
                  <a:srgbClr val="FFFFFF"/>
                </a:solidFill>
                <a:latin typeface="Thorndale"/>
                <a:cs typeface="Tahoma" pitchFamily="34" charset="0"/>
              </a:rPr>
              <a:t>     </a:t>
            </a:r>
            <a:endParaRPr b="1" i="1" u="sng">
              <a:solidFill>
                <a:srgbClr val="00B0F0"/>
              </a:solidFill>
              <a:latin typeface="Thorndale"/>
              <a:cs typeface="Tahoma" pitchFamily="34" charset="0"/>
            </a:endParaRPr>
          </a:p>
          <a:p>
            <a:pPr eaLnBrk="1"/>
            <a:endParaRPr b="1" i="1" u="sng">
              <a:solidFill>
                <a:srgbClr val="00B0F0"/>
              </a:solidFill>
              <a:latin typeface="Thorndale"/>
              <a:cs typeface="Tahoma" pitchFamily="34" charset="0"/>
            </a:endParaRPr>
          </a:p>
          <a:p>
            <a:pPr eaLnBrk="1"/>
            <a:r>
              <a:rPr sz="2800">
                <a:solidFill>
                  <a:srgbClr val="FFFFFF"/>
                </a:solidFill>
                <a:latin typeface="Thorndale"/>
                <a:cs typeface="Tahoma" pitchFamily="34" charset="0"/>
              </a:rPr>
              <a:t>                                      </a:t>
            </a:r>
            <a:r>
              <a:rPr sz="2800" b="1">
                <a:solidFill>
                  <a:srgbClr val="ED7D31"/>
                </a:solidFill>
                <a:latin typeface="Thorndale"/>
                <a:cs typeface="Tahoma" pitchFamily="34" charset="0"/>
              </a:rPr>
              <a:t>Συστηματικές διαταραχές</a:t>
            </a:r>
          </a:p>
          <a:p>
            <a:pPr eaLnBrk="1"/>
            <a:endParaRPr sz="2800" b="1">
              <a:solidFill>
                <a:srgbClr val="ED7D31"/>
              </a:solidFill>
              <a:latin typeface="Thorndale"/>
              <a:cs typeface="Tahoma" pitchFamily="34" charset="0"/>
            </a:endParaRPr>
          </a:p>
          <a:p>
            <a:pPr eaLnBrk="1"/>
            <a:r>
              <a:rPr sz="2800" b="1">
                <a:solidFill>
                  <a:srgbClr val="ED7D31"/>
                </a:solidFill>
                <a:latin typeface="Thorndale"/>
                <a:cs typeface="Tahoma" pitchFamily="34" charset="0"/>
              </a:rPr>
              <a:t>       </a:t>
            </a:r>
            <a:r>
              <a:rPr sz="2800">
                <a:solidFill>
                  <a:srgbClr val="FFFFFF"/>
                </a:solidFill>
                <a:latin typeface="Thorndale"/>
                <a:cs typeface="Tahoma" pitchFamily="34" charset="0"/>
              </a:rPr>
              <a:t>πνευμονία                    πνευμονικό απόστημα                </a:t>
            </a:r>
          </a:p>
          <a:p>
            <a:pPr eaLnBrk="1"/>
            <a:r>
              <a:rPr sz="2800">
                <a:solidFill>
                  <a:srgbClr val="FFFFFF"/>
                </a:solidFill>
                <a:latin typeface="Thorndale"/>
                <a:cs typeface="Tahoma" pitchFamily="34" charset="0"/>
              </a:rPr>
              <a:t>       μεσοθωρακίτιδα</a:t>
            </a:r>
          </a:p>
          <a:p>
            <a:pPr eaLnBrk="1"/>
            <a:endParaRPr sz="2800" b="1">
              <a:solidFill>
                <a:srgbClr val="FFFFFF"/>
              </a:solidFill>
              <a:latin typeface="Thorndale"/>
              <a:cs typeface="Tahoma" pitchFamily="34" charset="0"/>
            </a:endParaRPr>
          </a:p>
          <a:p>
            <a:pPr eaLnBrk="1"/>
            <a:r>
              <a:rPr sz="2800" b="1">
                <a:solidFill>
                  <a:srgbClr val="FFFFFF"/>
                </a:solidFill>
                <a:latin typeface="Thorndale"/>
                <a:cs typeface="Tahoma" pitchFamily="34" charset="0"/>
              </a:rPr>
              <a:t>      δ</a:t>
            </a:r>
            <a:r>
              <a:rPr sz="2800">
                <a:solidFill>
                  <a:srgbClr val="FFFFFF"/>
                </a:solidFill>
                <a:latin typeface="Thorndale"/>
                <a:cs typeface="Tahoma" pitchFamily="34" charset="0"/>
              </a:rPr>
              <a:t>ιάβρωση αγγείων       θρόμβωση φλεβών</a:t>
            </a:r>
          </a:p>
          <a:p>
            <a:pPr eaLnBrk="1"/>
            <a:endParaRPr sz="2800">
              <a:solidFill>
                <a:srgbClr val="FFFFFF"/>
              </a:solidFill>
              <a:latin typeface="Thorndale"/>
              <a:cs typeface="Tahoma" pitchFamily="34" charset="0"/>
            </a:endParaRPr>
          </a:p>
          <a:p>
            <a:pPr eaLnBrk="1"/>
            <a:r>
              <a:rPr sz="2800">
                <a:solidFill>
                  <a:srgbClr val="FFFFFF"/>
                </a:solidFill>
                <a:latin typeface="Thorndale"/>
                <a:cs typeface="Tahoma" pitchFamily="34" charset="0"/>
              </a:rPr>
              <a:t>      περικαρδίτιδα               καρδ. επιπωματισμός</a:t>
            </a:r>
          </a:p>
          <a:p>
            <a:pPr eaLnBrk="1"/>
            <a:endParaRPr sz="2800">
              <a:solidFill>
                <a:srgbClr val="FFFFFF"/>
              </a:solidFill>
              <a:latin typeface="Thorndale"/>
              <a:cs typeface="Tahoma" pitchFamily="34" charset="0"/>
            </a:endParaRPr>
          </a:p>
          <a:p>
            <a:pPr eaLnBrk="1"/>
            <a:r>
              <a:rPr sz="2800">
                <a:solidFill>
                  <a:srgbClr val="FFFFFF"/>
                </a:solidFill>
                <a:latin typeface="Thorndale"/>
                <a:cs typeface="Tahoma" pitchFamily="34" charset="0"/>
              </a:rPr>
              <a:t>        σήψη                           πολυοργανική ανεπάρκεια</a:t>
            </a:r>
            <a:endParaRPr sz="2800">
              <a:solidFill>
                <a:srgbClr val="ED7D31"/>
              </a:solidFill>
              <a:latin typeface="Thorndale"/>
              <a:cs typeface="Tahoma" pitchFamily="34" charset="0"/>
            </a:endParaRPr>
          </a:p>
          <a:p>
            <a:pPr eaLnBrk="1"/>
            <a:r>
              <a:rPr sz="2800">
                <a:solidFill>
                  <a:srgbClr val="FFFFFF"/>
                </a:solidFill>
                <a:latin typeface="Thorndale"/>
                <a:cs typeface="Tahoma" pitchFamily="34" charset="0"/>
              </a:rPr>
              <a:t>  </a:t>
            </a:r>
          </a:p>
        </p:txBody>
      </p:sp>
      <p:sp>
        <p:nvSpPr>
          <p:cNvPr id="147460" name="Αστέρι: 6 ακτίνες 3"/>
          <p:cNvSpPr>
            <a:spLocks/>
          </p:cNvSpPr>
          <p:nvPr/>
        </p:nvSpPr>
        <p:spPr bwMode="auto">
          <a:xfrm>
            <a:off x="620713" y="3065463"/>
            <a:ext cx="239712" cy="228600"/>
          </a:xfrm>
          <a:custGeom>
            <a:avLst/>
            <a:gdLst>
              <a:gd name="T0" fmla="*/ 119494 w 238987"/>
              <a:gd name="T1" fmla="*/ 0 h 228600"/>
              <a:gd name="T2" fmla="*/ 238987 w 238987"/>
              <a:gd name="T3" fmla="*/ 114300 h 228600"/>
              <a:gd name="T4" fmla="*/ 119494 w 238987"/>
              <a:gd name="T5" fmla="*/ 228600 h 228600"/>
              <a:gd name="T6" fmla="*/ 0 w 238987"/>
              <a:gd name="T7" fmla="*/ 114300 h 228600"/>
              <a:gd name="T8" fmla="*/ 238987 w 238987"/>
              <a:gd name="T9" fmla="*/ 57150 h 228600"/>
              <a:gd name="T10" fmla="*/ 238987 w 238987"/>
              <a:gd name="T11" fmla="*/ 171450 h 228600"/>
              <a:gd name="T12" fmla="*/ 0 w 238987"/>
              <a:gd name="T13" fmla="*/ 171450 h 228600"/>
              <a:gd name="T14" fmla="*/ 0 w 238987"/>
              <a:gd name="T15" fmla="*/ 57150 h 228600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0 60000 65536"/>
              <a:gd name="T21" fmla="*/ 0 60000 65536"/>
              <a:gd name="T22" fmla="*/ 11796480 60000 65536"/>
              <a:gd name="T23" fmla="*/ 11796480 60000 65536"/>
              <a:gd name="T24" fmla="*/ 39830 w 238987"/>
              <a:gd name="T25" fmla="*/ 57149 h 228600"/>
              <a:gd name="T26" fmla="*/ 199157 w 238987"/>
              <a:gd name="T27" fmla="*/ 171451 h 228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8987" h="228600">
                <a:moveTo>
                  <a:pt x="0" y="57150"/>
                </a:moveTo>
                <a:lnTo>
                  <a:pt x="79662" y="57149"/>
                </a:lnTo>
                <a:lnTo>
                  <a:pt x="119493" y="0"/>
                </a:lnTo>
                <a:lnTo>
                  <a:pt x="159325" y="57149"/>
                </a:lnTo>
                <a:lnTo>
                  <a:pt x="238987" y="57150"/>
                </a:lnTo>
                <a:lnTo>
                  <a:pt x="199157" y="114300"/>
                </a:lnTo>
                <a:lnTo>
                  <a:pt x="238987" y="171450"/>
                </a:lnTo>
                <a:lnTo>
                  <a:pt x="159325" y="171451"/>
                </a:lnTo>
                <a:lnTo>
                  <a:pt x="119493" y="228600"/>
                </a:lnTo>
                <a:lnTo>
                  <a:pt x="79662" y="171451"/>
                </a:lnTo>
                <a:lnTo>
                  <a:pt x="0" y="171450"/>
                </a:lnTo>
                <a:lnTo>
                  <a:pt x="39830" y="114300"/>
                </a:lnTo>
                <a:lnTo>
                  <a:pt x="0" y="57150"/>
                </a:lnTo>
                <a:close/>
              </a:path>
            </a:pathLst>
          </a:custGeom>
          <a:solidFill>
            <a:srgbClr val="00B0F0"/>
          </a:solidFill>
          <a:ln w="12701">
            <a:solidFill>
              <a:srgbClr val="2F528F"/>
            </a:solidFill>
            <a:prstDash val="solid"/>
            <a:miter lim="800000"/>
            <a:headEnd/>
            <a:tailEnd/>
          </a:ln>
        </p:spPr>
        <p:txBody>
          <a:bodyPr anchor="ctr" anchorCtr="1"/>
          <a:lstStyle/>
          <a:p>
            <a:endParaRPr lang="el-GR"/>
          </a:p>
        </p:txBody>
      </p:sp>
      <p:sp>
        <p:nvSpPr>
          <p:cNvPr id="147461" name="Αστέρι: 6 ακτίνες 4"/>
          <p:cNvSpPr>
            <a:spLocks/>
          </p:cNvSpPr>
          <p:nvPr/>
        </p:nvSpPr>
        <p:spPr bwMode="auto">
          <a:xfrm>
            <a:off x="3444875" y="3065463"/>
            <a:ext cx="238125" cy="228600"/>
          </a:xfrm>
          <a:custGeom>
            <a:avLst/>
            <a:gdLst>
              <a:gd name="T0" fmla="*/ 119494 w 238987"/>
              <a:gd name="T1" fmla="*/ 0 h 228600"/>
              <a:gd name="T2" fmla="*/ 238987 w 238987"/>
              <a:gd name="T3" fmla="*/ 114300 h 228600"/>
              <a:gd name="T4" fmla="*/ 119494 w 238987"/>
              <a:gd name="T5" fmla="*/ 228600 h 228600"/>
              <a:gd name="T6" fmla="*/ 0 w 238987"/>
              <a:gd name="T7" fmla="*/ 114300 h 228600"/>
              <a:gd name="T8" fmla="*/ 238987 w 238987"/>
              <a:gd name="T9" fmla="*/ 57150 h 228600"/>
              <a:gd name="T10" fmla="*/ 238987 w 238987"/>
              <a:gd name="T11" fmla="*/ 171450 h 228600"/>
              <a:gd name="T12" fmla="*/ 0 w 238987"/>
              <a:gd name="T13" fmla="*/ 171450 h 228600"/>
              <a:gd name="T14" fmla="*/ 0 w 238987"/>
              <a:gd name="T15" fmla="*/ 57150 h 228600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0 60000 65536"/>
              <a:gd name="T21" fmla="*/ 0 60000 65536"/>
              <a:gd name="T22" fmla="*/ 11796480 60000 65536"/>
              <a:gd name="T23" fmla="*/ 11796480 60000 65536"/>
              <a:gd name="T24" fmla="*/ 39830 w 238987"/>
              <a:gd name="T25" fmla="*/ 57149 h 228600"/>
              <a:gd name="T26" fmla="*/ 199157 w 238987"/>
              <a:gd name="T27" fmla="*/ 171451 h 228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8987" h="228600">
                <a:moveTo>
                  <a:pt x="0" y="57150"/>
                </a:moveTo>
                <a:lnTo>
                  <a:pt x="79662" y="57149"/>
                </a:lnTo>
                <a:lnTo>
                  <a:pt x="119493" y="0"/>
                </a:lnTo>
                <a:lnTo>
                  <a:pt x="159325" y="57149"/>
                </a:lnTo>
                <a:lnTo>
                  <a:pt x="238987" y="57150"/>
                </a:lnTo>
                <a:lnTo>
                  <a:pt x="199157" y="114300"/>
                </a:lnTo>
                <a:lnTo>
                  <a:pt x="238987" y="171450"/>
                </a:lnTo>
                <a:lnTo>
                  <a:pt x="159325" y="171451"/>
                </a:lnTo>
                <a:lnTo>
                  <a:pt x="119493" y="228600"/>
                </a:lnTo>
                <a:lnTo>
                  <a:pt x="79662" y="171451"/>
                </a:lnTo>
                <a:lnTo>
                  <a:pt x="0" y="171450"/>
                </a:lnTo>
                <a:lnTo>
                  <a:pt x="39830" y="114300"/>
                </a:lnTo>
                <a:lnTo>
                  <a:pt x="0" y="57150"/>
                </a:lnTo>
                <a:close/>
              </a:path>
            </a:pathLst>
          </a:custGeom>
          <a:solidFill>
            <a:srgbClr val="00B0F0"/>
          </a:solidFill>
          <a:ln w="12701">
            <a:solidFill>
              <a:srgbClr val="2F528F"/>
            </a:solidFill>
            <a:prstDash val="solid"/>
            <a:miter lim="800000"/>
            <a:headEnd/>
            <a:tailEnd/>
          </a:ln>
        </p:spPr>
        <p:txBody>
          <a:bodyPr anchor="ctr" anchorCtr="1"/>
          <a:lstStyle/>
          <a:p>
            <a:endParaRPr lang="el-GR"/>
          </a:p>
        </p:txBody>
      </p:sp>
      <p:sp>
        <p:nvSpPr>
          <p:cNvPr id="147462" name="Αστέρι: 6 ακτίνες 5"/>
          <p:cNvSpPr>
            <a:spLocks/>
          </p:cNvSpPr>
          <p:nvPr/>
        </p:nvSpPr>
        <p:spPr bwMode="auto">
          <a:xfrm>
            <a:off x="647700" y="3635375"/>
            <a:ext cx="239713" cy="228600"/>
          </a:xfrm>
          <a:custGeom>
            <a:avLst/>
            <a:gdLst>
              <a:gd name="T0" fmla="*/ 119494 w 238987"/>
              <a:gd name="T1" fmla="*/ 0 h 228600"/>
              <a:gd name="T2" fmla="*/ 238987 w 238987"/>
              <a:gd name="T3" fmla="*/ 114300 h 228600"/>
              <a:gd name="T4" fmla="*/ 119494 w 238987"/>
              <a:gd name="T5" fmla="*/ 228600 h 228600"/>
              <a:gd name="T6" fmla="*/ 0 w 238987"/>
              <a:gd name="T7" fmla="*/ 114300 h 228600"/>
              <a:gd name="T8" fmla="*/ 238987 w 238987"/>
              <a:gd name="T9" fmla="*/ 57150 h 228600"/>
              <a:gd name="T10" fmla="*/ 238987 w 238987"/>
              <a:gd name="T11" fmla="*/ 171450 h 228600"/>
              <a:gd name="T12" fmla="*/ 0 w 238987"/>
              <a:gd name="T13" fmla="*/ 171450 h 228600"/>
              <a:gd name="T14" fmla="*/ 0 w 238987"/>
              <a:gd name="T15" fmla="*/ 57150 h 228600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0 60000 65536"/>
              <a:gd name="T21" fmla="*/ 0 60000 65536"/>
              <a:gd name="T22" fmla="*/ 11796480 60000 65536"/>
              <a:gd name="T23" fmla="*/ 11796480 60000 65536"/>
              <a:gd name="T24" fmla="*/ 39830 w 238987"/>
              <a:gd name="T25" fmla="*/ 57149 h 228600"/>
              <a:gd name="T26" fmla="*/ 199157 w 238987"/>
              <a:gd name="T27" fmla="*/ 171451 h 228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8987" h="228600">
                <a:moveTo>
                  <a:pt x="0" y="57150"/>
                </a:moveTo>
                <a:lnTo>
                  <a:pt x="79662" y="57149"/>
                </a:lnTo>
                <a:lnTo>
                  <a:pt x="119493" y="0"/>
                </a:lnTo>
                <a:lnTo>
                  <a:pt x="159325" y="57149"/>
                </a:lnTo>
                <a:lnTo>
                  <a:pt x="238987" y="57150"/>
                </a:lnTo>
                <a:lnTo>
                  <a:pt x="199157" y="114300"/>
                </a:lnTo>
                <a:lnTo>
                  <a:pt x="238987" y="171450"/>
                </a:lnTo>
                <a:lnTo>
                  <a:pt x="159325" y="171451"/>
                </a:lnTo>
                <a:lnTo>
                  <a:pt x="119493" y="228600"/>
                </a:lnTo>
                <a:lnTo>
                  <a:pt x="79662" y="171451"/>
                </a:lnTo>
                <a:lnTo>
                  <a:pt x="0" y="171450"/>
                </a:lnTo>
                <a:lnTo>
                  <a:pt x="39830" y="114300"/>
                </a:lnTo>
                <a:lnTo>
                  <a:pt x="0" y="57150"/>
                </a:lnTo>
                <a:close/>
              </a:path>
            </a:pathLst>
          </a:custGeom>
          <a:solidFill>
            <a:srgbClr val="00B0F0"/>
          </a:solidFill>
          <a:ln w="12701">
            <a:solidFill>
              <a:srgbClr val="2F528F"/>
            </a:solidFill>
            <a:prstDash val="solid"/>
            <a:miter lim="800000"/>
            <a:headEnd/>
            <a:tailEnd/>
          </a:ln>
        </p:spPr>
        <p:txBody>
          <a:bodyPr anchor="ctr" anchorCtr="1"/>
          <a:lstStyle/>
          <a:p>
            <a:endParaRPr lang="el-GR"/>
          </a:p>
        </p:txBody>
      </p:sp>
      <p:sp>
        <p:nvSpPr>
          <p:cNvPr id="147463" name="Αστέρι: 6 ακτίνες 6"/>
          <p:cNvSpPr>
            <a:spLocks/>
          </p:cNvSpPr>
          <p:nvPr/>
        </p:nvSpPr>
        <p:spPr bwMode="auto">
          <a:xfrm>
            <a:off x="620713" y="4541838"/>
            <a:ext cx="239712" cy="228600"/>
          </a:xfrm>
          <a:custGeom>
            <a:avLst/>
            <a:gdLst>
              <a:gd name="T0" fmla="*/ 119494 w 238987"/>
              <a:gd name="T1" fmla="*/ 0 h 228600"/>
              <a:gd name="T2" fmla="*/ 238987 w 238987"/>
              <a:gd name="T3" fmla="*/ 114300 h 228600"/>
              <a:gd name="T4" fmla="*/ 119494 w 238987"/>
              <a:gd name="T5" fmla="*/ 228600 h 228600"/>
              <a:gd name="T6" fmla="*/ 0 w 238987"/>
              <a:gd name="T7" fmla="*/ 114300 h 228600"/>
              <a:gd name="T8" fmla="*/ 238987 w 238987"/>
              <a:gd name="T9" fmla="*/ 57150 h 228600"/>
              <a:gd name="T10" fmla="*/ 238987 w 238987"/>
              <a:gd name="T11" fmla="*/ 171450 h 228600"/>
              <a:gd name="T12" fmla="*/ 0 w 238987"/>
              <a:gd name="T13" fmla="*/ 171450 h 228600"/>
              <a:gd name="T14" fmla="*/ 0 w 238987"/>
              <a:gd name="T15" fmla="*/ 57150 h 228600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0 60000 65536"/>
              <a:gd name="T21" fmla="*/ 0 60000 65536"/>
              <a:gd name="T22" fmla="*/ 11796480 60000 65536"/>
              <a:gd name="T23" fmla="*/ 11796480 60000 65536"/>
              <a:gd name="T24" fmla="*/ 39830 w 238987"/>
              <a:gd name="T25" fmla="*/ 57149 h 228600"/>
              <a:gd name="T26" fmla="*/ 199157 w 238987"/>
              <a:gd name="T27" fmla="*/ 171451 h 228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8987" h="228600">
                <a:moveTo>
                  <a:pt x="0" y="57150"/>
                </a:moveTo>
                <a:lnTo>
                  <a:pt x="79662" y="57149"/>
                </a:lnTo>
                <a:lnTo>
                  <a:pt x="119493" y="0"/>
                </a:lnTo>
                <a:lnTo>
                  <a:pt x="159325" y="57149"/>
                </a:lnTo>
                <a:lnTo>
                  <a:pt x="238987" y="57150"/>
                </a:lnTo>
                <a:lnTo>
                  <a:pt x="199157" y="114300"/>
                </a:lnTo>
                <a:lnTo>
                  <a:pt x="238987" y="171450"/>
                </a:lnTo>
                <a:lnTo>
                  <a:pt x="159325" y="171451"/>
                </a:lnTo>
                <a:lnTo>
                  <a:pt x="119493" y="228600"/>
                </a:lnTo>
                <a:lnTo>
                  <a:pt x="79662" y="171451"/>
                </a:lnTo>
                <a:lnTo>
                  <a:pt x="0" y="171450"/>
                </a:lnTo>
                <a:lnTo>
                  <a:pt x="39830" y="114300"/>
                </a:lnTo>
                <a:lnTo>
                  <a:pt x="0" y="57150"/>
                </a:lnTo>
                <a:close/>
              </a:path>
            </a:pathLst>
          </a:custGeom>
          <a:solidFill>
            <a:srgbClr val="00B0F0"/>
          </a:solidFill>
          <a:ln w="12701">
            <a:solidFill>
              <a:srgbClr val="2F528F"/>
            </a:solidFill>
            <a:prstDash val="solid"/>
            <a:miter lim="800000"/>
            <a:headEnd/>
            <a:tailEnd/>
          </a:ln>
        </p:spPr>
        <p:txBody>
          <a:bodyPr anchor="ctr" anchorCtr="1"/>
          <a:lstStyle/>
          <a:p>
            <a:endParaRPr lang="el-GR"/>
          </a:p>
        </p:txBody>
      </p:sp>
      <p:sp>
        <p:nvSpPr>
          <p:cNvPr id="147464" name="Αστέρι: 6 ακτίνες 8"/>
          <p:cNvSpPr>
            <a:spLocks/>
          </p:cNvSpPr>
          <p:nvPr/>
        </p:nvSpPr>
        <p:spPr bwMode="auto">
          <a:xfrm>
            <a:off x="4103688" y="4500563"/>
            <a:ext cx="239712" cy="228600"/>
          </a:xfrm>
          <a:custGeom>
            <a:avLst/>
            <a:gdLst>
              <a:gd name="T0" fmla="*/ 119494 w 238987"/>
              <a:gd name="T1" fmla="*/ 0 h 228600"/>
              <a:gd name="T2" fmla="*/ 238987 w 238987"/>
              <a:gd name="T3" fmla="*/ 114300 h 228600"/>
              <a:gd name="T4" fmla="*/ 119494 w 238987"/>
              <a:gd name="T5" fmla="*/ 228600 h 228600"/>
              <a:gd name="T6" fmla="*/ 0 w 238987"/>
              <a:gd name="T7" fmla="*/ 114300 h 228600"/>
              <a:gd name="T8" fmla="*/ 238987 w 238987"/>
              <a:gd name="T9" fmla="*/ 57150 h 228600"/>
              <a:gd name="T10" fmla="*/ 238987 w 238987"/>
              <a:gd name="T11" fmla="*/ 171450 h 228600"/>
              <a:gd name="T12" fmla="*/ 0 w 238987"/>
              <a:gd name="T13" fmla="*/ 171450 h 228600"/>
              <a:gd name="T14" fmla="*/ 0 w 238987"/>
              <a:gd name="T15" fmla="*/ 57150 h 228600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0 60000 65536"/>
              <a:gd name="T21" fmla="*/ 0 60000 65536"/>
              <a:gd name="T22" fmla="*/ 11796480 60000 65536"/>
              <a:gd name="T23" fmla="*/ 11796480 60000 65536"/>
              <a:gd name="T24" fmla="*/ 39830 w 238987"/>
              <a:gd name="T25" fmla="*/ 57149 h 228600"/>
              <a:gd name="T26" fmla="*/ 199157 w 238987"/>
              <a:gd name="T27" fmla="*/ 171451 h 228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8987" h="228600">
                <a:moveTo>
                  <a:pt x="0" y="57150"/>
                </a:moveTo>
                <a:lnTo>
                  <a:pt x="79662" y="57149"/>
                </a:lnTo>
                <a:lnTo>
                  <a:pt x="119493" y="0"/>
                </a:lnTo>
                <a:lnTo>
                  <a:pt x="159325" y="57149"/>
                </a:lnTo>
                <a:lnTo>
                  <a:pt x="238987" y="57150"/>
                </a:lnTo>
                <a:lnTo>
                  <a:pt x="199157" y="114300"/>
                </a:lnTo>
                <a:lnTo>
                  <a:pt x="238987" y="171450"/>
                </a:lnTo>
                <a:lnTo>
                  <a:pt x="159325" y="171451"/>
                </a:lnTo>
                <a:lnTo>
                  <a:pt x="119493" y="228600"/>
                </a:lnTo>
                <a:lnTo>
                  <a:pt x="79662" y="171451"/>
                </a:lnTo>
                <a:lnTo>
                  <a:pt x="0" y="171450"/>
                </a:lnTo>
                <a:lnTo>
                  <a:pt x="39830" y="114300"/>
                </a:lnTo>
                <a:lnTo>
                  <a:pt x="0" y="57150"/>
                </a:lnTo>
                <a:close/>
              </a:path>
            </a:pathLst>
          </a:custGeom>
          <a:solidFill>
            <a:srgbClr val="00B0F0"/>
          </a:solidFill>
          <a:ln w="12701">
            <a:solidFill>
              <a:srgbClr val="2F528F"/>
            </a:solidFill>
            <a:prstDash val="solid"/>
            <a:miter lim="800000"/>
            <a:headEnd/>
            <a:tailEnd/>
          </a:ln>
        </p:spPr>
        <p:txBody>
          <a:bodyPr anchor="ctr" anchorCtr="1"/>
          <a:lstStyle/>
          <a:p>
            <a:endParaRPr lang="el-GR"/>
          </a:p>
        </p:txBody>
      </p:sp>
      <p:sp>
        <p:nvSpPr>
          <p:cNvPr id="147465" name="Αστέρι: 6 ακτίνες 9"/>
          <p:cNvSpPr>
            <a:spLocks/>
          </p:cNvSpPr>
          <p:nvPr/>
        </p:nvSpPr>
        <p:spPr bwMode="auto">
          <a:xfrm>
            <a:off x="3960813" y="5292725"/>
            <a:ext cx="238125" cy="228600"/>
          </a:xfrm>
          <a:custGeom>
            <a:avLst/>
            <a:gdLst>
              <a:gd name="T0" fmla="*/ 119494 w 238987"/>
              <a:gd name="T1" fmla="*/ 0 h 228600"/>
              <a:gd name="T2" fmla="*/ 238987 w 238987"/>
              <a:gd name="T3" fmla="*/ 114300 h 228600"/>
              <a:gd name="T4" fmla="*/ 119494 w 238987"/>
              <a:gd name="T5" fmla="*/ 228600 h 228600"/>
              <a:gd name="T6" fmla="*/ 0 w 238987"/>
              <a:gd name="T7" fmla="*/ 114300 h 228600"/>
              <a:gd name="T8" fmla="*/ 238987 w 238987"/>
              <a:gd name="T9" fmla="*/ 57150 h 228600"/>
              <a:gd name="T10" fmla="*/ 238987 w 238987"/>
              <a:gd name="T11" fmla="*/ 171450 h 228600"/>
              <a:gd name="T12" fmla="*/ 0 w 238987"/>
              <a:gd name="T13" fmla="*/ 171450 h 228600"/>
              <a:gd name="T14" fmla="*/ 0 w 238987"/>
              <a:gd name="T15" fmla="*/ 57150 h 228600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0 60000 65536"/>
              <a:gd name="T21" fmla="*/ 0 60000 65536"/>
              <a:gd name="T22" fmla="*/ 11796480 60000 65536"/>
              <a:gd name="T23" fmla="*/ 11796480 60000 65536"/>
              <a:gd name="T24" fmla="*/ 39830 w 238987"/>
              <a:gd name="T25" fmla="*/ 57149 h 228600"/>
              <a:gd name="T26" fmla="*/ 199157 w 238987"/>
              <a:gd name="T27" fmla="*/ 171451 h 228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8987" h="228600">
                <a:moveTo>
                  <a:pt x="0" y="57150"/>
                </a:moveTo>
                <a:lnTo>
                  <a:pt x="79662" y="57149"/>
                </a:lnTo>
                <a:lnTo>
                  <a:pt x="119493" y="0"/>
                </a:lnTo>
                <a:lnTo>
                  <a:pt x="159325" y="57149"/>
                </a:lnTo>
                <a:lnTo>
                  <a:pt x="238987" y="57150"/>
                </a:lnTo>
                <a:lnTo>
                  <a:pt x="199157" y="114300"/>
                </a:lnTo>
                <a:lnTo>
                  <a:pt x="238987" y="171450"/>
                </a:lnTo>
                <a:lnTo>
                  <a:pt x="159325" y="171451"/>
                </a:lnTo>
                <a:lnTo>
                  <a:pt x="119493" y="228600"/>
                </a:lnTo>
                <a:lnTo>
                  <a:pt x="79662" y="171451"/>
                </a:lnTo>
                <a:lnTo>
                  <a:pt x="0" y="171450"/>
                </a:lnTo>
                <a:lnTo>
                  <a:pt x="39830" y="114300"/>
                </a:lnTo>
                <a:lnTo>
                  <a:pt x="0" y="57150"/>
                </a:lnTo>
                <a:close/>
              </a:path>
            </a:pathLst>
          </a:custGeom>
          <a:solidFill>
            <a:srgbClr val="00B0F0"/>
          </a:solidFill>
          <a:ln w="12701">
            <a:solidFill>
              <a:srgbClr val="2F528F"/>
            </a:solidFill>
            <a:prstDash val="solid"/>
            <a:miter lim="800000"/>
            <a:headEnd/>
            <a:tailEnd/>
          </a:ln>
        </p:spPr>
        <p:txBody>
          <a:bodyPr anchor="ctr" anchorCtr="1"/>
          <a:lstStyle/>
          <a:p>
            <a:endParaRPr lang="el-GR"/>
          </a:p>
        </p:txBody>
      </p:sp>
      <p:sp>
        <p:nvSpPr>
          <p:cNvPr id="147466" name="Αστέρι: 6 ακτίνες 10"/>
          <p:cNvSpPr>
            <a:spLocks/>
          </p:cNvSpPr>
          <p:nvPr/>
        </p:nvSpPr>
        <p:spPr bwMode="auto">
          <a:xfrm>
            <a:off x="647700" y="6156325"/>
            <a:ext cx="239713" cy="228600"/>
          </a:xfrm>
          <a:custGeom>
            <a:avLst/>
            <a:gdLst>
              <a:gd name="T0" fmla="*/ 119494 w 238987"/>
              <a:gd name="T1" fmla="*/ 0 h 228600"/>
              <a:gd name="T2" fmla="*/ 238987 w 238987"/>
              <a:gd name="T3" fmla="*/ 114300 h 228600"/>
              <a:gd name="T4" fmla="*/ 119494 w 238987"/>
              <a:gd name="T5" fmla="*/ 228600 h 228600"/>
              <a:gd name="T6" fmla="*/ 0 w 238987"/>
              <a:gd name="T7" fmla="*/ 114300 h 228600"/>
              <a:gd name="T8" fmla="*/ 238987 w 238987"/>
              <a:gd name="T9" fmla="*/ 57150 h 228600"/>
              <a:gd name="T10" fmla="*/ 238987 w 238987"/>
              <a:gd name="T11" fmla="*/ 171450 h 228600"/>
              <a:gd name="T12" fmla="*/ 0 w 238987"/>
              <a:gd name="T13" fmla="*/ 171450 h 228600"/>
              <a:gd name="T14" fmla="*/ 0 w 238987"/>
              <a:gd name="T15" fmla="*/ 57150 h 228600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0 60000 65536"/>
              <a:gd name="T21" fmla="*/ 0 60000 65536"/>
              <a:gd name="T22" fmla="*/ 11796480 60000 65536"/>
              <a:gd name="T23" fmla="*/ 11796480 60000 65536"/>
              <a:gd name="T24" fmla="*/ 39830 w 238987"/>
              <a:gd name="T25" fmla="*/ 57149 h 228600"/>
              <a:gd name="T26" fmla="*/ 199157 w 238987"/>
              <a:gd name="T27" fmla="*/ 171451 h 228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8987" h="228600">
                <a:moveTo>
                  <a:pt x="0" y="57150"/>
                </a:moveTo>
                <a:lnTo>
                  <a:pt x="79662" y="57149"/>
                </a:lnTo>
                <a:lnTo>
                  <a:pt x="119493" y="0"/>
                </a:lnTo>
                <a:lnTo>
                  <a:pt x="159325" y="57149"/>
                </a:lnTo>
                <a:lnTo>
                  <a:pt x="238987" y="57150"/>
                </a:lnTo>
                <a:lnTo>
                  <a:pt x="199157" y="114300"/>
                </a:lnTo>
                <a:lnTo>
                  <a:pt x="238987" y="171450"/>
                </a:lnTo>
                <a:lnTo>
                  <a:pt x="159325" y="171451"/>
                </a:lnTo>
                <a:lnTo>
                  <a:pt x="119493" y="228600"/>
                </a:lnTo>
                <a:lnTo>
                  <a:pt x="79662" y="171451"/>
                </a:lnTo>
                <a:lnTo>
                  <a:pt x="0" y="171450"/>
                </a:lnTo>
                <a:lnTo>
                  <a:pt x="39830" y="114300"/>
                </a:lnTo>
                <a:lnTo>
                  <a:pt x="0" y="57150"/>
                </a:lnTo>
                <a:close/>
              </a:path>
            </a:pathLst>
          </a:custGeom>
          <a:solidFill>
            <a:srgbClr val="00B0F0"/>
          </a:solidFill>
          <a:ln w="12701">
            <a:solidFill>
              <a:srgbClr val="2F528F"/>
            </a:solidFill>
            <a:prstDash val="solid"/>
            <a:miter lim="800000"/>
            <a:headEnd/>
            <a:tailEnd/>
          </a:ln>
        </p:spPr>
        <p:txBody>
          <a:bodyPr anchor="ctr" anchorCtr="1"/>
          <a:lstStyle/>
          <a:p>
            <a:endParaRPr lang="el-GR"/>
          </a:p>
        </p:txBody>
      </p:sp>
      <p:sp>
        <p:nvSpPr>
          <p:cNvPr id="147467" name="Αστέρι: 6 ακτίνες 11"/>
          <p:cNvSpPr>
            <a:spLocks/>
          </p:cNvSpPr>
          <p:nvPr/>
        </p:nvSpPr>
        <p:spPr bwMode="auto">
          <a:xfrm>
            <a:off x="620713" y="5254625"/>
            <a:ext cx="239712" cy="228600"/>
          </a:xfrm>
          <a:custGeom>
            <a:avLst/>
            <a:gdLst>
              <a:gd name="T0" fmla="*/ 119494 w 238987"/>
              <a:gd name="T1" fmla="*/ 0 h 228600"/>
              <a:gd name="T2" fmla="*/ 238987 w 238987"/>
              <a:gd name="T3" fmla="*/ 114300 h 228600"/>
              <a:gd name="T4" fmla="*/ 119494 w 238987"/>
              <a:gd name="T5" fmla="*/ 228600 h 228600"/>
              <a:gd name="T6" fmla="*/ 0 w 238987"/>
              <a:gd name="T7" fmla="*/ 114300 h 228600"/>
              <a:gd name="T8" fmla="*/ 238987 w 238987"/>
              <a:gd name="T9" fmla="*/ 57150 h 228600"/>
              <a:gd name="T10" fmla="*/ 238987 w 238987"/>
              <a:gd name="T11" fmla="*/ 171450 h 228600"/>
              <a:gd name="T12" fmla="*/ 0 w 238987"/>
              <a:gd name="T13" fmla="*/ 171450 h 228600"/>
              <a:gd name="T14" fmla="*/ 0 w 238987"/>
              <a:gd name="T15" fmla="*/ 57150 h 228600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0 60000 65536"/>
              <a:gd name="T21" fmla="*/ 0 60000 65536"/>
              <a:gd name="T22" fmla="*/ 11796480 60000 65536"/>
              <a:gd name="T23" fmla="*/ 11796480 60000 65536"/>
              <a:gd name="T24" fmla="*/ 39830 w 238987"/>
              <a:gd name="T25" fmla="*/ 57149 h 228600"/>
              <a:gd name="T26" fmla="*/ 199157 w 238987"/>
              <a:gd name="T27" fmla="*/ 171451 h 228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8987" h="228600">
                <a:moveTo>
                  <a:pt x="0" y="57150"/>
                </a:moveTo>
                <a:lnTo>
                  <a:pt x="79662" y="57149"/>
                </a:lnTo>
                <a:lnTo>
                  <a:pt x="119493" y="0"/>
                </a:lnTo>
                <a:lnTo>
                  <a:pt x="159325" y="57149"/>
                </a:lnTo>
                <a:lnTo>
                  <a:pt x="238987" y="57150"/>
                </a:lnTo>
                <a:lnTo>
                  <a:pt x="199157" y="114300"/>
                </a:lnTo>
                <a:lnTo>
                  <a:pt x="238987" y="171450"/>
                </a:lnTo>
                <a:lnTo>
                  <a:pt x="159325" y="171451"/>
                </a:lnTo>
                <a:lnTo>
                  <a:pt x="119493" y="228600"/>
                </a:lnTo>
                <a:lnTo>
                  <a:pt x="79662" y="171451"/>
                </a:lnTo>
                <a:lnTo>
                  <a:pt x="0" y="171450"/>
                </a:lnTo>
                <a:lnTo>
                  <a:pt x="39830" y="114300"/>
                </a:lnTo>
                <a:lnTo>
                  <a:pt x="0" y="57150"/>
                </a:lnTo>
                <a:close/>
              </a:path>
            </a:pathLst>
          </a:custGeom>
          <a:solidFill>
            <a:srgbClr val="00B0F0"/>
          </a:solidFill>
          <a:ln w="12701">
            <a:solidFill>
              <a:srgbClr val="2F528F"/>
            </a:solidFill>
            <a:prstDash val="solid"/>
            <a:miter lim="800000"/>
            <a:headEnd/>
            <a:tailEnd/>
          </a:ln>
        </p:spPr>
        <p:txBody>
          <a:bodyPr anchor="ctr" anchorCtr="1"/>
          <a:lstStyle/>
          <a:p>
            <a:endParaRPr lang="el-GR"/>
          </a:p>
        </p:txBody>
      </p:sp>
      <p:sp>
        <p:nvSpPr>
          <p:cNvPr id="147468" name="Αστέρι: 6 ακτίνες 10"/>
          <p:cNvSpPr>
            <a:spLocks/>
          </p:cNvSpPr>
          <p:nvPr/>
        </p:nvSpPr>
        <p:spPr bwMode="auto">
          <a:xfrm>
            <a:off x="3600450" y="6227763"/>
            <a:ext cx="238125" cy="228600"/>
          </a:xfrm>
          <a:custGeom>
            <a:avLst/>
            <a:gdLst>
              <a:gd name="T0" fmla="*/ 119494 w 238987"/>
              <a:gd name="T1" fmla="*/ 0 h 228600"/>
              <a:gd name="T2" fmla="*/ 238987 w 238987"/>
              <a:gd name="T3" fmla="*/ 114300 h 228600"/>
              <a:gd name="T4" fmla="*/ 119494 w 238987"/>
              <a:gd name="T5" fmla="*/ 228600 h 228600"/>
              <a:gd name="T6" fmla="*/ 0 w 238987"/>
              <a:gd name="T7" fmla="*/ 114300 h 228600"/>
              <a:gd name="T8" fmla="*/ 238987 w 238987"/>
              <a:gd name="T9" fmla="*/ 57150 h 228600"/>
              <a:gd name="T10" fmla="*/ 238987 w 238987"/>
              <a:gd name="T11" fmla="*/ 171450 h 228600"/>
              <a:gd name="T12" fmla="*/ 0 w 238987"/>
              <a:gd name="T13" fmla="*/ 171450 h 228600"/>
              <a:gd name="T14" fmla="*/ 0 w 238987"/>
              <a:gd name="T15" fmla="*/ 57150 h 228600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0 60000 65536"/>
              <a:gd name="T21" fmla="*/ 0 60000 65536"/>
              <a:gd name="T22" fmla="*/ 11796480 60000 65536"/>
              <a:gd name="T23" fmla="*/ 11796480 60000 65536"/>
              <a:gd name="T24" fmla="*/ 39830 w 238987"/>
              <a:gd name="T25" fmla="*/ 57149 h 228600"/>
              <a:gd name="T26" fmla="*/ 199157 w 238987"/>
              <a:gd name="T27" fmla="*/ 171451 h 228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8987" h="228600">
                <a:moveTo>
                  <a:pt x="0" y="57150"/>
                </a:moveTo>
                <a:lnTo>
                  <a:pt x="79662" y="57149"/>
                </a:lnTo>
                <a:lnTo>
                  <a:pt x="119493" y="0"/>
                </a:lnTo>
                <a:lnTo>
                  <a:pt x="159325" y="57149"/>
                </a:lnTo>
                <a:lnTo>
                  <a:pt x="238987" y="57150"/>
                </a:lnTo>
                <a:lnTo>
                  <a:pt x="199157" y="114300"/>
                </a:lnTo>
                <a:lnTo>
                  <a:pt x="238987" y="171450"/>
                </a:lnTo>
                <a:lnTo>
                  <a:pt x="159325" y="171451"/>
                </a:lnTo>
                <a:lnTo>
                  <a:pt x="119493" y="228600"/>
                </a:lnTo>
                <a:lnTo>
                  <a:pt x="79662" y="171451"/>
                </a:lnTo>
                <a:lnTo>
                  <a:pt x="0" y="171450"/>
                </a:lnTo>
                <a:lnTo>
                  <a:pt x="39830" y="114300"/>
                </a:lnTo>
                <a:lnTo>
                  <a:pt x="0" y="57150"/>
                </a:lnTo>
                <a:close/>
              </a:path>
            </a:pathLst>
          </a:custGeom>
          <a:solidFill>
            <a:srgbClr val="00B0F0"/>
          </a:solidFill>
          <a:ln w="12701">
            <a:solidFill>
              <a:srgbClr val="2F528F"/>
            </a:solidFill>
            <a:prstDash val="solid"/>
            <a:miter lim="800000"/>
            <a:headEnd/>
            <a:tailEnd/>
          </a:ln>
        </p:spPr>
        <p:txBody>
          <a:bodyPr anchor="ctr" anchorCtr="1"/>
          <a:lstStyle/>
          <a:p>
            <a:endParaRPr lang="el-GR"/>
          </a:p>
        </p:txBody>
      </p:sp>
    </p:spTree>
  </p:cSld>
  <p:clrMapOvr>
    <a:masterClrMapping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Τίτλος 1"/>
          <p:cNvSpPr txBox="1"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7425" cy="725488"/>
          </a:xfrm>
        </p:spPr>
        <p:txBody>
          <a:bodyPr/>
          <a:lstStyle/>
          <a:p>
            <a:pPr eaLnBrk="1"/>
            <a:r>
              <a:rPr>
                <a:solidFill>
                  <a:srgbClr val="FFFF66"/>
                </a:solidFill>
                <a:latin typeface="Albany"/>
                <a:cs typeface="Tahoma" pitchFamily="34" charset="0"/>
              </a:rPr>
              <a:t>                         </a:t>
            </a:r>
            <a:r>
              <a:rPr sz="2800">
                <a:solidFill>
                  <a:srgbClr val="FFFF66"/>
                </a:solidFill>
                <a:latin typeface="Albany"/>
                <a:cs typeface="Tahoma" pitchFamily="34" charset="0"/>
              </a:rPr>
              <a:t>ΝΕΚΡΩΤΙΚΗ ΠΕΡΙΤΟΝΙΤΙΔΑ</a:t>
            </a:r>
          </a:p>
        </p:txBody>
      </p:sp>
      <p:sp>
        <p:nvSpPr>
          <p:cNvPr id="148483" name="Θέση περιεχομένου 2"/>
          <p:cNvSpPr txBox="1">
            <a:spLocks noGrp="1" noChangeArrowheads="1"/>
          </p:cNvSpPr>
          <p:nvPr>
            <p:ph idx="1"/>
          </p:nvPr>
        </p:nvSpPr>
        <p:spPr>
          <a:xfrm>
            <a:off x="477838" y="900113"/>
            <a:ext cx="9278937" cy="6062662"/>
          </a:xfrm>
        </p:spPr>
        <p:txBody>
          <a:bodyPr/>
          <a:lstStyle/>
          <a:p>
            <a:pPr eaLnBrk="1"/>
            <a:endParaRPr sz="2000">
              <a:solidFill>
                <a:srgbClr val="FFFFFF"/>
              </a:solidFill>
              <a:latin typeface="Thorndale"/>
              <a:cs typeface="Tahoma" pitchFamily="34" charset="0"/>
            </a:endParaRPr>
          </a:p>
          <a:p>
            <a:pPr eaLnBrk="1"/>
            <a:r>
              <a:rPr>
                <a:solidFill>
                  <a:srgbClr val="FFFFFF"/>
                </a:solidFill>
                <a:latin typeface="Thorndale"/>
                <a:cs typeface="Tahoma" pitchFamily="34" charset="0"/>
              </a:rPr>
              <a:t>     </a:t>
            </a:r>
            <a:r>
              <a:rPr sz="3200" b="1" i="1" u="sng">
                <a:solidFill>
                  <a:srgbClr val="00B0F0"/>
                </a:solidFill>
                <a:latin typeface="Thorndale"/>
                <a:cs typeface="Tahoma" pitchFamily="34" charset="0"/>
              </a:rPr>
              <a:t>Διάγνωση</a:t>
            </a:r>
          </a:p>
          <a:p>
            <a:pPr eaLnBrk="1"/>
            <a:endParaRPr sz="3200" b="1" i="1" u="sng">
              <a:solidFill>
                <a:srgbClr val="00B0F0"/>
              </a:solidFill>
              <a:latin typeface="Thorndale"/>
              <a:cs typeface="Tahoma" pitchFamily="34" charset="0"/>
            </a:endParaRPr>
          </a:p>
          <a:p>
            <a:pPr eaLnBrk="1"/>
            <a:r>
              <a:rPr sz="3200" b="1">
                <a:solidFill>
                  <a:srgbClr val="FF0000"/>
                </a:solidFill>
                <a:latin typeface="Thorndale"/>
                <a:cs typeface="Tahoma" pitchFamily="34" charset="0"/>
              </a:rPr>
              <a:t>Άμεση και έγκαιρη !!!</a:t>
            </a:r>
          </a:p>
          <a:p>
            <a:pPr eaLnBrk="1"/>
            <a:endParaRPr b="1">
              <a:solidFill>
                <a:srgbClr val="000000"/>
              </a:solidFill>
              <a:latin typeface="Thorndale"/>
              <a:cs typeface="Tahoma" pitchFamily="34" charset="0"/>
            </a:endParaRPr>
          </a:p>
          <a:p>
            <a:pPr eaLnBrk="1"/>
            <a:r>
              <a:rPr lang="en-GB" sz="2800">
                <a:solidFill>
                  <a:srgbClr val="FFFF00"/>
                </a:solidFill>
                <a:latin typeface="Thorndale"/>
                <a:cs typeface="Tahoma" pitchFamily="34" charset="0"/>
              </a:rPr>
              <a:t>CT &amp; MRI   =&gt; </a:t>
            </a:r>
            <a:r>
              <a:rPr sz="2800">
                <a:solidFill>
                  <a:srgbClr val="E7E6E6"/>
                </a:solidFill>
                <a:latin typeface="Thorndale"/>
                <a:cs typeface="Tahoma" pitchFamily="34" charset="0"/>
              </a:rPr>
              <a:t>αέρας, πάχυνση υποδορίου λίπους, διάχυτη ενίσχυση της τραχηλικής περιτονίας, πάχυνση κ΄ ενίσχυση του μυϊκού υποστρώματος, συλλογές</a:t>
            </a:r>
            <a:endParaRPr sz="2800">
              <a:solidFill>
                <a:srgbClr val="000000"/>
              </a:solidFill>
              <a:latin typeface="Thorndale"/>
              <a:cs typeface="Tahoma" pitchFamily="34" charset="0"/>
            </a:endParaRPr>
          </a:p>
          <a:p>
            <a:pPr eaLnBrk="1"/>
            <a:r>
              <a:rPr>
                <a:solidFill>
                  <a:srgbClr val="000000"/>
                </a:solidFill>
                <a:latin typeface="Thorndale"/>
                <a:cs typeface="Tahoma" pitchFamily="34" charset="0"/>
              </a:rPr>
              <a:t>   </a:t>
            </a:r>
          </a:p>
        </p:txBody>
      </p:sp>
      <p:pic>
        <p:nvPicPr>
          <p:cNvPr id="148484" name="Εικόνα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9238" y="4446588"/>
            <a:ext cx="4068762" cy="259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Τίτλος 1"/>
          <p:cNvSpPr txBox="1"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7425" cy="725488"/>
          </a:xfrm>
        </p:spPr>
        <p:txBody>
          <a:bodyPr/>
          <a:lstStyle/>
          <a:p>
            <a:pPr eaLnBrk="1"/>
            <a:r>
              <a:rPr>
                <a:solidFill>
                  <a:srgbClr val="FFFF66"/>
                </a:solidFill>
                <a:latin typeface="Albany"/>
                <a:cs typeface="Tahoma" pitchFamily="34" charset="0"/>
              </a:rPr>
              <a:t>                         </a:t>
            </a:r>
            <a:r>
              <a:rPr sz="2800">
                <a:solidFill>
                  <a:srgbClr val="FFFF66"/>
                </a:solidFill>
                <a:latin typeface="Albany"/>
                <a:cs typeface="Tahoma" pitchFamily="34" charset="0"/>
              </a:rPr>
              <a:t>ΝΕΚΡΩΤΙΚΗ ΠΕΡΙΤΟΝΪΙΤΙΔΑ</a:t>
            </a:r>
          </a:p>
        </p:txBody>
      </p:sp>
      <p:sp>
        <p:nvSpPr>
          <p:cNvPr id="149507" name="Θέση περιεχομένου 2"/>
          <p:cNvSpPr txBox="1">
            <a:spLocks noGrp="1" noChangeArrowheads="1"/>
          </p:cNvSpPr>
          <p:nvPr>
            <p:ph idx="1"/>
          </p:nvPr>
        </p:nvSpPr>
        <p:spPr>
          <a:xfrm>
            <a:off x="477838" y="1195388"/>
            <a:ext cx="9278937" cy="5767387"/>
          </a:xfrm>
        </p:spPr>
        <p:txBody>
          <a:bodyPr/>
          <a:lstStyle/>
          <a:p>
            <a:pPr eaLnBrk="1"/>
            <a:endParaRPr sz="2000">
              <a:solidFill>
                <a:srgbClr val="FFFFFF"/>
              </a:solidFill>
              <a:latin typeface="Thorndale"/>
              <a:cs typeface="Tahoma" pitchFamily="34" charset="0"/>
            </a:endParaRPr>
          </a:p>
          <a:p>
            <a:pPr eaLnBrk="1"/>
            <a:r>
              <a:rPr>
                <a:solidFill>
                  <a:srgbClr val="FFFFFF"/>
                </a:solidFill>
                <a:latin typeface="Thorndale"/>
                <a:cs typeface="Tahoma" pitchFamily="34" charset="0"/>
              </a:rPr>
              <a:t>                                                  </a:t>
            </a:r>
            <a:r>
              <a:rPr b="1" i="1" u="sng">
                <a:solidFill>
                  <a:srgbClr val="00B0F0"/>
                </a:solidFill>
                <a:latin typeface="Thorndale"/>
                <a:cs typeface="Tahoma" pitchFamily="34" charset="0"/>
              </a:rPr>
              <a:t>Θεραπεία</a:t>
            </a:r>
          </a:p>
          <a:p>
            <a:pPr eaLnBrk="1"/>
            <a:endParaRPr b="1" i="1" u="sng">
              <a:solidFill>
                <a:srgbClr val="00B0F0"/>
              </a:solidFill>
              <a:latin typeface="Thorndale"/>
              <a:cs typeface="Tahoma" pitchFamily="34" charset="0"/>
            </a:endParaRPr>
          </a:p>
          <a:p>
            <a:pPr eaLnBrk="1"/>
            <a:endParaRPr>
              <a:solidFill>
                <a:srgbClr val="000000"/>
              </a:solidFill>
              <a:latin typeface="Thorndale"/>
              <a:cs typeface="Tahoma" pitchFamily="34" charset="0"/>
            </a:endParaRPr>
          </a:p>
        </p:txBody>
      </p:sp>
      <p:sp>
        <p:nvSpPr>
          <p:cNvPr id="149508" name="Οβάλ 3"/>
          <p:cNvSpPr>
            <a:spLocks/>
          </p:cNvSpPr>
          <p:nvPr/>
        </p:nvSpPr>
        <p:spPr bwMode="auto">
          <a:xfrm>
            <a:off x="477838" y="2427288"/>
            <a:ext cx="2608262" cy="1787525"/>
          </a:xfrm>
          <a:custGeom>
            <a:avLst/>
            <a:gdLst>
              <a:gd name="T0" fmla="*/ 1304058 w 2608115"/>
              <a:gd name="T1" fmla="*/ 0 h 1787240"/>
              <a:gd name="T2" fmla="*/ 2608115 w 2608115"/>
              <a:gd name="T3" fmla="*/ 893620 h 1787240"/>
              <a:gd name="T4" fmla="*/ 1304058 w 2608115"/>
              <a:gd name="T5" fmla="*/ 1787240 h 1787240"/>
              <a:gd name="T6" fmla="*/ 0 w 2608115"/>
              <a:gd name="T7" fmla="*/ 893620 h 1787240"/>
              <a:gd name="T8" fmla="*/ 381950 w 2608115"/>
              <a:gd name="T9" fmla="*/ 261735 h 1787240"/>
              <a:gd name="T10" fmla="*/ 381950 w 2608115"/>
              <a:gd name="T11" fmla="*/ 1525505 h 1787240"/>
              <a:gd name="T12" fmla="*/ 2226165 w 2608115"/>
              <a:gd name="T13" fmla="*/ 1525505 h 1787240"/>
              <a:gd name="T14" fmla="*/ 2226165 w 2608115"/>
              <a:gd name="T15" fmla="*/ 261735 h 1787240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381950 w 2608115"/>
              <a:gd name="T25" fmla="*/ 261735 h 1787240"/>
              <a:gd name="T26" fmla="*/ 2226165 w 2608115"/>
              <a:gd name="T27" fmla="*/ 1525505 h 178724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608115" h="1787240">
                <a:moveTo>
                  <a:pt x="0" y="893620"/>
                </a:moveTo>
                <a:lnTo>
                  <a:pt x="0" y="893620"/>
                </a:lnTo>
                <a:cubicBezTo>
                  <a:pt x="0" y="1387152"/>
                  <a:pt x="583846" y="1787239"/>
                  <a:pt x="1304056" y="1787240"/>
                </a:cubicBezTo>
                <a:cubicBezTo>
                  <a:pt x="2024267" y="1787240"/>
                  <a:pt x="2608114" y="1387152"/>
                  <a:pt x="2608114" y="893620"/>
                </a:cubicBezTo>
                <a:cubicBezTo>
                  <a:pt x="2608114" y="400087"/>
                  <a:pt x="2024267" y="0"/>
                  <a:pt x="1304057" y="0"/>
                </a:cubicBezTo>
                <a:cubicBezTo>
                  <a:pt x="583846" y="0"/>
                  <a:pt x="0" y="400087"/>
                  <a:pt x="0" y="893620"/>
                </a:cubicBezTo>
                <a:close/>
              </a:path>
            </a:pathLst>
          </a:custGeom>
          <a:solidFill>
            <a:srgbClr val="D0CECE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l-GR" sz="2400" b="1" u="sng">
                <a:solidFill>
                  <a:srgbClr val="4472C4"/>
                </a:solidFill>
              </a:rPr>
              <a:t>άμεση</a:t>
            </a:r>
            <a:r>
              <a:rPr lang="el-GR" sz="2000" b="1">
                <a:solidFill>
                  <a:srgbClr val="4472C4"/>
                </a:solidFill>
              </a:rPr>
              <a:t> εξασφάλιση αεραγωγού</a:t>
            </a:r>
            <a:endParaRPr lang="el-GR" sz="2000" b="1">
              <a:solidFill>
                <a:srgbClr val="1F4E79"/>
              </a:solidFill>
            </a:endParaRPr>
          </a:p>
        </p:txBody>
      </p:sp>
      <p:sp>
        <p:nvSpPr>
          <p:cNvPr id="149509" name="Οβάλ 4"/>
          <p:cNvSpPr>
            <a:spLocks/>
          </p:cNvSpPr>
          <p:nvPr/>
        </p:nvSpPr>
        <p:spPr bwMode="auto">
          <a:xfrm>
            <a:off x="6994525" y="2209800"/>
            <a:ext cx="2608263" cy="1787525"/>
          </a:xfrm>
          <a:custGeom>
            <a:avLst/>
            <a:gdLst>
              <a:gd name="T0" fmla="*/ 1304058 w 2608115"/>
              <a:gd name="T1" fmla="*/ 0 h 1787240"/>
              <a:gd name="T2" fmla="*/ 2608115 w 2608115"/>
              <a:gd name="T3" fmla="*/ 893620 h 1787240"/>
              <a:gd name="T4" fmla="*/ 1304058 w 2608115"/>
              <a:gd name="T5" fmla="*/ 1787240 h 1787240"/>
              <a:gd name="T6" fmla="*/ 0 w 2608115"/>
              <a:gd name="T7" fmla="*/ 893620 h 1787240"/>
              <a:gd name="T8" fmla="*/ 381950 w 2608115"/>
              <a:gd name="T9" fmla="*/ 261735 h 1787240"/>
              <a:gd name="T10" fmla="*/ 381950 w 2608115"/>
              <a:gd name="T11" fmla="*/ 1525505 h 1787240"/>
              <a:gd name="T12" fmla="*/ 2226165 w 2608115"/>
              <a:gd name="T13" fmla="*/ 1525505 h 1787240"/>
              <a:gd name="T14" fmla="*/ 2226165 w 2608115"/>
              <a:gd name="T15" fmla="*/ 261735 h 1787240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381950 w 2608115"/>
              <a:gd name="T25" fmla="*/ 261735 h 1787240"/>
              <a:gd name="T26" fmla="*/ 2226165 w 2608115"/>
              <a:gd name="T27" fmla="*/ 1525505 h 178724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608115" h="1787240">
                <a:moveTo>
                  <a:pt x="0" y="893620"/>
                </a:moveTo>
                <a:lnTo>
                  <a:pt x="0" y="893620"/>
                </a:lnTo>
                <a:cubicBezTo>
                  <a:pt x="0" y="1387152"/>
                  <a:pt x="583846" y="1787239"/>
                  <a:pt x="1304056" y="1787240"/>
                </a:cubicBezTo>
                <a:cubicBezTo>
                  <a:pt x="2024267" y="1787240"/>
                  <a:pt x="2608114" y="1387152"/>
                  <a:pt x="2608114" y="893620"/>
                </a:cubicBezTo>
                <a:cubicBezTo>
                  <a:pt x="2608114" y="400087"/>
                  <a:pt x="2024267" y="0"/>
                  <a:pt x="1304057" y="0"/>
                </a:cubicBezTo>
                <a:cubicBezTo>
                  <a:pt x="583846" y="0"/>
                  <a:pt x="0" y="400087"/>
                  <a:pt x="0" y="893620"/>
                </a:cubicBezTo>
                <a:close/>
              </a:path>
            </a:pathLst>
          </a:custGeom>
          <a:solidFill>
            <a:srgbClr val="D0CECE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l-GR" sz="2000" b="1">
                <a:solidFill>
                  <a:srgbClr val="4472C4"/>
                </a:solidFill>
              </a:rPr>
              <a:t>υψηλές δόσεις </a:t>
            </a:r>
            <a:r>
              <a:rPr lang="en-GB" sz="2000" b="1">
                <a:solidFill>
                  <a:srgbClr val="4472C4"/>
                </a:solidFill>
              </a:rPr>
              <a:t>iv </a:t>
            </a:r>
            <a:r>
              <a:rPr lang="el-GR" sz="2000" b="1">
                <a:solidFill>
                  <a:srgbClr val="4472C4"/>
                </a:solidFill>
              </a:rPr>
              <a:t>αντιβιοτικών (αναερόβια κάλυψη)</a:t>
            </a:r>
            <a:endParaRPr lang="el-GR" sz="2000" b="1">
              <a:solidFill>
                <a:srgbClr val="1F4E79"/>
              </a:solidFill>
            </a:endParaRPr>
          </a:p>
        </p:txBody>
      </p:sp>
      <p:sp>
        <p:nvSpPr>
          <p:cNvPr id="149510" name="Οβάλ 5"/>
          <p:cNvSpPr>
            <a:spLocks/>
          </p:cNvSpPr>
          <p:nvPr/>
        </p:nvSpPr>
        <p:spPr bwMode="auto">
          <a:xfrm>
            <a:off x="3813175" y="2292350"/>
            <a:ext cx="2608263" cy="1785938"/>
          </a:xfrm>
          <a:custGeom>
            <a:avLst/>
            <a:gdLst>
              <a:gd name="T0" fmla="*/ 1304058 w 2608115"/>
              <a:gd name="T1" fmla="*/ 0 h 1787240"/>
              <a:gd name="T2" fmla="*/ 2608115 w 2608115"/>
              <a:gd name="T3" fmla="*/ 893620 h 1787240"/>
              <a:gd name="T4" fmla="*/ 1304058 w 2608115"/>
              <a:gd name="T5" fmla="*/ 1787240 h 1787240"/>
              <a:gd name="T6" fmla="*/ 0 w 2608115"/>
              <a:gd name="T7" fmla="*/ 893620 h 1787240"/>
              <a:gd name="T8" fmla="*/ 381950 w 2608115"/>
              <a:gd name="T9" fmla="*/ 261735 h 1787240"/>
              <a:gd name="T10" fmla="*/ 381950 w 2608115"/>
              <a:gd name="T11" fmla="*/ 1525505 h 1787240"/>
              <a:gd name="T12" fmla="*/ 2226165 w 2608115"/>
              <a:gd name="T13" fmla="*/ 1525505 h 1787240"/>
              <a:gd name="T14" fmla="*/ 2226165 w 2608115"/>
              <a:gd name="T15" fmla="*/ 261735 h 1787240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381950 w 2608115"/>
              <a:gd name="T25" fmla="*/ 261735 h 1787240"/>
              <a:gd name="T26" fmla="*/ 2226165 w 2608115"/>
              <a:gd name="T27" fmla="*/ 1525505 h 178724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608115" h="1787240">
                <a:moveTo>
                  <a:pt x="0" y="893620"/>
                </a:moveTo>
                <a:lnTo>
                  <a:pt x="0" y="893620"/>
                </a:lnTo>
                <a:cubicBezTo>
                  <a:pt x="0" y="1387152"/>
                  <a:pt x="583846" y="1787239"/>
                  <a:pt x="1304056" y="1787240"/>
                </a:cubicBezTo>
                <a:cubicBezTo>
                  <a:pt x="2024267" y="1787240"/>
                  <a:pt x="2608114" y="1387152"/>
                  <a:pt x="2608114" y="893620"/>
                </a:cubicBezTo>
                <a:cubicBezTo>
                  <a:pt x="2608114" y="400087"/>
                  <a:pt x="2024267" y="0"/>
                  <a:pt x="1304057" y="0"/>
                </a:cubicBezTo>
                <a:cubicBezTo>
                  <a:pt x="583846" y="0"/>
                  <a:pt x="0" y="400087"/>
                  <a:pt x="0" y="893620"/>
                </a:cubicBezTo>
                <a:close/>
              </a:path>
            </a:pathLst>
          </a:custGeom>
          <a:solidFill>
            <a:srgbClr val="D0CECE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l-GR" sz="2000" b="1">
                <a:solidFill>
                  <a:srgbClr val="4472C4"/>
                </a:solidFill>
              </a:rPr>
              <a:t>τραχειοστομία ή κρικοθυρεοειδοτομή</a:t>
            </a:r>
            <a:endParaRPr lang="el-GR" sz="2000" b="1">
              <a:solidFill>
                <a:srgbClr val="1F4E79"/>
              </a:solidFill>
            </a:endParaRPr>
          </a:p>
        </p:txBody>
      </p:sp>
      <p:sp>
        <p:nvSpPr>
          <p:cNvPr id="7" name="Οβάλ 6"/>
          <p:cNvSpPr/>
          <p:nvPr/>
        </p:nvSpPr>
        <p:spPr>
          <a:xfrm>
            <a:off x="663575" y="5175250"/>
            <a:ext cx="2608263" cy="178752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D0CECE"/>
          </a:solidFill>
          <a:ln w="12701">
            <a:solidFill>
              <a:srgbClr val="2F528F"/>
            </a:solidFill>
            <a:prstDash val="solid"/>
            <a:miter/>
          </a:ln>
        </p:spPr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000" b="1" kern="0" dirty="0">
                <a:solidFill>
                  <a:srgbClr val="4472C4"/>
                </a:solidFill>
                <a:latin typeface="Calibri"/>
              </a:rPr>
              <a:t>Επ</a:t>
            </a:r>
            <a:r>
              <a:rPr lang="el-GR" sz="2000" b="1" dirty="0">
                <a:solidFill>
                  <a:srgbClr val="4472C4"/>
                </a:solidFill>
                <a:latin typeface="Calibri"/>
              </a:rPr>
              <a:t>ιθετικός χειρουργικός καθαρισμός</a:t>
            </a:r>
            <a:endParaRPr lang="el-GR" sz="2000" b="1" dirty="0">
              <a:solidFill>
                <a:srgbClr val="1F4E79"/>
              </a:solidFill>
              <a:latin typeface="Calibri"/>
            </a:endParaRPr>
          </a:p>
        </p:txBody>
      </p:sp>
      <p:sp>
        <p:nvSpPr>
          <p:cNvPr id="149512" name="Οβάλ 7"/>
          <p:cNvSpPr>
            <a:spLocks/>
          </p:cNvSpPr>
          <p:nvPr/>
        </p:nvSpPr>
        <p:spPr bwMode="auto">
          <a:xfrm>
            <a:off x="7251700" y="5175250"/>
            <a:ext cx="2608263" cy="1787525"/>
          </a:xfrm>
          <a:custGeom>
            <a:avLst/>
            <a:gdLst>
              <a:gd name="T0" fmla="*/ 1304058 w 2608115"/>
              <a:gd name="T1" fmla="*/ 0 h 1787240"/>
              <a:gd name="T2" fmla="*/ 2608115 w 2608115"/>
              <a:gd name="T3" fmla="*/ 893620 h 1787240"/>
              <a:gd name="T4" fmla="*/ 1304058 w 2608115"/>
              <a:gd name="T5" fmla="*/ 1787240 h 1787240"/>
              <a:gd name="T6" fmla="*/ 0 w 2608115"/>
              <a:gd name="T7" fmla="*/ 893620 h 1787240"/>
              <a:gd name="T8" fmla="*/ 381950 w 2608115"/>
              <a:gd name="T9" fmla="*/ 261735 h 1787240"/>
              <a:gd name="T10" fmla="*/ 381950 w 2608115"/>
              <a:gd name="T11" fmla="*/ 1525505 h 1787240"/>
              <a:gd name="T12" fmla="*/ 2226165 w 2608115"/>
              <a:gd name="T13" fmla="*/ 1525505 h 1787240"/>
              <a:gd name="T14" fmla="*/ 2226165 w 2608115"/>
              <a:gd name="T15" fmla="*/ 261735 h 1787240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381950 w 2608115"/>
              <a:gd name="T25" fmla="*/ 261735 h 1787240"/>
              <a:gd name="T26" fmla="*/ 2226165 w 2608115"/>
              <a:gd name="T27" fmla="*/ 1525505 h 178724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608115" h="1787240">
                <a:moveTo>
                  <a:pt x="0" y="893620"/>
                </a:moveTo>
                <a:lnTo>
                  <a:pt x="0" y="893620"/>
                </a:lnTo>
                <a:cubicBezTo>
                  <a:pt x="0" y="1387152"/>
                  <a:pt x="583846" y="1787239"/>
                  <a:pt x="1304056" y="1787240"/>
                </a:cubicBezTo>
                <a:cubicBezTo>
                  <a:pt x="2024267" y="1787240"/>
                  <a:pt x="2608114" y="1387152"/>
                  <a:pt x="2608114" y="893620"/>
                </a:cubicBezTo>
                <a:cubicBezTo>
                  <a:pt x="2608114" y="400087"/>
                  <a:pt x="2024267" y="0"/>
                  <a:pt x="1304057" y="0"/>
                </a:cubicBezTo>
                <a:cubicBezTo>
                  <a:pt x="583846" y="0"/>
                  <a:pt x="0" y="400087"/>
                  <a:pt x="0" y="893620"/>
                </a:cubicBezTo>
                <a:close/>
              </a:path>
            </a:pathLst>
          </a:custGeom>
          <a:solidFill>
            <a:srgbClr val="D0CECE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l-GR" sz="2000" b="1">
                <a:solidFill>
                  <a:srgbClr val="4472C4"/>
                </a:solidFill>
              </a:rPr>
              <a:t>Υπερβαρικό οξυγόνο</a:t>
            </a:r>
            <a:endParaRPr lang="el-GR" sz="2000" b="1">
              <a:solidFill>
                <a:srgbClr val="1F4E79"/>
              </a:solidFill>
            </a:endParaRPr>
          </a:p>
        </p:txBody>
      </p:sp>
      <p:sp>
        <p:nvSpPr>
          <p:cNvPr id="149513" name="Οβάλ 8"/>
          <p:cNvSpPr>
            <a:spLocks/>
          </p:cNvSpPr>
          <p:nvPr/>
        </p:nvSpPr>
        <p:spPr bwMode="auto">
          <a:xfrm>
            <a:off x="3957638" y="4627563"/>
            <a:ext cx="2608262" cy="1787525"/>
          </a:xfrm>
          <a:custGeom>
            <a:avLst/>
            <a:gdLst>
              <a:gd name="T0" fmla="*/ 1304058 w 2608115"/>
              <a:gd name="T1" fmla="*/ 0 h 1787240"/>
              <a:gd name="T2" fmla="*/ 2608115 w 2608115"/>
              <a:gd name="T3" fmla="*/ 893620 h 1787240"/>
              <a:gd name="T4" fmla="*/ 1304058 w 2608115"/>
              <a:gd name="T5" fmla="*/ 1787240 h 1787240"/>
              <a:gd name="T6" fmla="*/ 0 w 2608115"/>
              <a:gd name="T7" fmla="*/ 893620 h 1787240"/>
              <a:gd name="T8" fmla="*/ 381950 w 2608115"/>
              <a:gd name="T9" fmla="*/ 261735 h 1787240"/>
              <a:gd name="T10" fmla="*/ 381950 w 2608115"/>
              <a:gd name="T11" fmla="*/ 1525505 h 1787240"/>
              <a:gd name="T12" fmla="*/ 2226165 w 2608115"/>
              <a:gd name="T13" fmla="*/ 1525505 h 1787240"/>
              <a:gd name="T14" fmla="*/ 2226165 w 2608115"/>
              <a:gd name="T15" fmla="*/ 261735 h 1787240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381950 w 2608115"/>
              <a:gd name="T25" fmla="*/ 261735 h 1787240"/>
              <a:gd name="T26" fmla="*/ 2226165 w 2608115"/>
              <a:gd name="T27" fmla="*/ 1525505 h 178724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608115" h="1787240">
                <a:moveTo>
                  <a:pt x="0" y="893620"/>
                </a:moveTo>
                <a:lnTo>
                  <a:pt x="0" y="893620"/>
                </a:lnTo>
                <a:cubicBezTo>
                  <a:pt x="0" y="1387152"/>
                  <a:pt x="583846" y="1787239"/>
                  <a:pt x="1304056" y="1787240"/>
                </a:cubicBezTo>
                <a:cubicBezTo>
                  <a:pt x="2024267" y="1787240"/>
                  <a:pt x="2608114" y="1387152"/>
                  <a:pt x="2608114" y="893620"/>
                </a:cubicBezTo>
                <a:cubicBezTo>
                  <a:pt x="2608114" y="400087"/>
                  <a:pt x="2024267" y="0"/>
                  <a:pt x="1304057" y="0"/>
                </a:cubicBezTo>
                <a:cubicBezTo>
                  <a:pt x="583846" y="0"/>
                  <a:pt x="0" y="400087"/>
                  <a:pt x="0" y="893620"/>
                </a:cubicBezTo>
                <a:close/>
              </a:path>
            </a:pathLst>
          </a:custGeom>
          <a:solidFill>
            <a:srgbClr val="FF0000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l-GR" sz="2800" b="1">
                <a:solidFill>
                  <a:schemeClr val="bg1"/>
                </a:solidFill>
              </a:rPr>
              <a:t>Θνητότητα</a:t>
            </a:r>
          </a:p>
          <a:p>
            <a:pPr algn="ctr" eaLnBrk="1" hangingPunct="1"/>
            <a:r>
              <a:rPr lang="el-GR" sz="2800" b="1">
                <a:solidFill>
                  <a:schemeClr val="bg1"/>
                </a:solidFill>
              </a:rPr>
              <a:t>20-40%</a:t>
            </a:r>
          </a:p>
        </p:txBody>
      </p:sp>
    </p:spTree>
  </p:cSld>
  <p:clrMapOvr>
    <a:masterClrMapping/>
  </p:clrMapOvr>
  <p:transition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Τίτλος 1"/>
          <p:cNvSpPr txBox="1"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7425" cy="725488"/>
          </a:xfrm>
        </p:spPr>
        <p:txBody>
          <a:bodyPr/>
          <a:lstStyle/>
          <a:p>
            <a:pPr eaLnBrk="1"/>
            <a:r>
              <a:rPr>
                <a:solidFill>
                  <a:srgbClr val="FFFF66"/>
                </a:solidFill>
                <a:latin typeface="Albany"/>
                <a:cs typeface="Tahoma" pitchFamily="34" charset="0"/>
              </a:rPr>
              <a:t>                      </a:t>
            </a:r>
            <a:r>
              <a:rPr sz="2800">
                <a:solidFill>
                  <a:srgbClr val="FFFF66"/>
                </a:solidFill>
                <a:latin typeface="Albany"/>
                <a:cs typeface="Tahoma" pitchFamily="34" charset="0"/>
              </a:rPr>
              <a:t>ΝΕΚΡΩΤΙΚΗ ΠΕΡΙΤΟΝΪΙΤΙΔΑ</a:t>
            </a:r>
          </a:p>
        </p:txBody>
      </p:sp>
      <p:sp>
        <p:nvSpPr>
          <p:cNvPr id="3" name="Θέση περιεχομένου 2"/>
          <p:cNvSpPr txBox="1">
            <a:spLocks noGrp="1"/>
          </p:cNvSpPr>
          <p:nvPr>
            <p:ph idx="1"/>
          </p:nvPr>
        </p:nvSpPr>
        <p:spPr>
          <a:xfrm>
            <a:off x="477838" y="1195388"/>
            <a:ext cx="9278937" cy="5767387"/>
          </a:xfrm>
        </p:spPr>
        <p:txBody>
          <a:bodyPr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sz="2000" dirty="0">
              <a:solidFill>
                <a:srgbClr val="FFFFFF"/>
              </a:solidFill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b="1" dirty="0">
                <a:solidFill>
                  <a:srgbClr val="FFFFFF"/>
                </a:solidFill>
              </a:rPr>
              <a:t>     </a:t>
            </a:r>
            <a:r>
              <a:rPr sz="2800" b="1" u="sng" dirty="0">
                <a:solidFill>
                  <a:srgbClr val="00B0F0"/>
                </a:solidFill>
              </a:rPr>
              <a:t>Ενδείκνυται η χρήση </a:t>
            </a:r>
            <a:r>
              <a:rPr sz="2800" b="1" u="sng" dirty="0" err="1">
                <a:solidFill>
                  <a:srgbClr val="00B0F0"/>
                </a:solidFill>
              </a:rPr>
              <a:t>υπερβαρικού</a:t>
            </a:r>
            <a:r>
              <a:rPr sz="2800" b="1" u="sng" dirty="0">
                <a:solidFill>
                  <a:srgbClr val="00B0F0"/>
                </a:solidFill>
              </a:rPr>
              <a:t> οξυγόνου ;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sz="2800" b="1" i="1" u="sng" dirty="0">
              <a:solidFill>
                <a:srgbClr val="00B0F0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r>
              <a:rPr sz="2800" dirty="0">
                <a:solidFill>
                  <a:srgbClr val="FFFFFF"/>
                </a:solidFill>
              </a:rPr>
              <a:t>Συστήνεται από πολλούς αλλά στη διεθνή βιβλιογραφία δεν υπάρχουν τυχαιοποιημένες μελέτες που να τεκμηριώνουν την αποτελεσματικότητά του.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sz="2800" dirty="0">
              <a:solidFill>
                <a:srgbClr val="FFFFFF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r>
              <a:rPr sz="2800" dirty="0">
                <a:solidFill>
                  <a:srgbClr val="FFFFFF"/>
                </a:solidFill>
              </a:rPr>
              <a:t>Σε </a:t>
            </a:r>
            <a:r>
              <a:rPr sz="2800" dirty="0" err="1">
                <a:solidFill>
                  <a:srgbClr val="FFFFFF"/>
                </a:solidFill>
              </a:rPr>
              <a:t>διασωληνωμένους</a:t>
            </a:r>
            <a:r>
              <a:rPr sz="2800" dirty="0">
                <a:solidFill>
                  <a:srgbClr val="FFFFFF"/>
                </a:solidFill>
              </a:rPr>
              <a:t> ασθενείς η μετακίνηση μπορεί να δημιουργήσει επιπλοκές.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sz="2800" dirty="0">
              <a:solidFill>
                <a:srgbClr val="FFFFFF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r>
              <a:rPr sz="2800" dirty="0">
                <a:solidFill>
                  <a:srgbClr val="FFFFFF"/>
                </a:solidFill>
              </a:rPr>
              <a:t>Προτείνεται η χρήση του όχι στην αρχή αλλά στην πορεία σε σταθεροποιημένους ασθενείς εφόσον είναι πρακτικά εφικτό .</a:t>
            </a:r>
            <a:endParaRPr sz="2800" dirty="0">
              <a:solidFill>
                <a:srgbClr val="00B0F0"/>
              </a:solidFill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b="1" i="1" u="sng" dirty="0">
              <a:solidFill>
                <a:srgbClr val="00B0F0"/>
              </a:solidFill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solidFill>
                <a:srgbClr val="000000"/>
              </a:solidFill>
            </a:endParaRPr>
          </a:p>
        </p:txBody>
      </p:sp>
      <p:pic>
        <p:nvPicPr>
          <p:cNvPr id="150532" name="Εικόνα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45425" y="0"/>
            <a:ext cx="2235200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Τίτλος 1"/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GB">
                <a:latin typeface="Albany"/>
                <a:cs typeface="Tahoma" pitchFamily="34" charset="0"/>
              </a:rPr>
              <a:t>                                 </a:t>
            </a:r>
            <a:endParaRPr lang="en-GB" sz="2800">
              <a:latin typeface="Albany"/>
              <a:cs typeface="Tahoma" pitchFamily="34" charset="0"/>
            </a:endParaRPr>
          </a:p>
        </p:txBody>
      </p:sp>
      <p:sp>
        <p:nvSpPr>
          <p:cNvPr id="151555" name="Θέση κειμένου 2"/>
          <p:cNvSpPr txBox="1"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/>
            <a:endParaRPr lang="en-GB" sz="2000" b="1">
              <a:solidFill>
                <a:srgbClr val="33CC66"/>
              </a:solidFill>
              <a:latin typeface="Thorndale"/>
              <a:cs typeface="Tahoma" pitchFamily="34" charset="0"/>
            </a:endParaRPr>
          </a:p>
          <a:p>
            <a:pPr eaLnBrk="1"/>
            <a:endParaRPr lang="en-GB" sz="2000" b="1">
              <a:solidFill>
                <a:srgbClr val="33CC66"/>
              </a:solidFill>
              <a:latin typeface="Thorndale"/>
              <a:cs typeface="Tahoma" pitchFamily="34" charset="0"/>
            </a:endParaRPr>
          </a:p>
          <a:p>
            <a:pPr eaLnBrk="1"/>
            <a:endParaRPr lang="en-GB" sz="2000">
              <a:solidFill>
                <a:srgbClr val="FFFFFF"/>
              </a:solidFill>
              <a:latin typeface="Thorndale"/>
              <a:cs typeface="Tahoma" pitchFamily="34" charset="0"/>
            </a:endParaRPr>
          </a:p>
          <a:p>
            <a:pPr eaLnBrk="1">
              <a:buSzPts val="1100"/>
              <a:buFontTx/>
              <a:buBlip>
                <a:blip r:embed="rId3"/>
              </a:buBlip>
            </a:pPr>
            <a:endParaRPr lang="en-GB" sz="2000">
              <a:solidFill>
                <a:srgbClr val="FFFFFF"/>
              </a:solidFill>
              <a:latin typeface="Thorndale"/>
              <a:cs typeface="Tahoma" pitchFamily="34" charset="0"/>
            </a:endParaRPr>
          </a:p>
          <a:p>
            <a:pPr eaLnBrk="1"/>
            <a:endParaRPr>
              <a:latin typeface="Thorndale"/>
              <a:cs typeface="Tahoma" pitchFamily="34" charset="0"/>
            </a:endParaRPr>
          </a:p>
          <a:p>
            <a:pPr eaLnBrk="1"/>
            <a:endParaRPr lang="en-GB" sz="2000">
              <a:solidFill>
                <a:srgbClr val="FFFFFF"/>
              </a:solidFill>
              <a:latin typeface="Thorndale"/>
              <a:cs typeface="Tahoma" pitchFamily="34" charset="0"/>
            </a:endParaRPr>
          </a:p>
        </p:txBody>
      </p:sp>
      <p:sp>
        <p:nvSpPr>
          <p:cNvPr id="4" name="Κορδέλα: Με κλίση προς τα κάτω 5"/>
          <p:cNvSpPr/>
          <p:nvPr/>
        </p:nvSpPr>
        <p:spPr>
          <a:xfrm>
            <a:off x="1801813" y="2270125"/>
            <a:ext cx="6650037" cy="216217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+- 0 0 10800000"/>
              <a:gd name="f9" fmla="+- 0 0 5400000"/>
              <a:gd name="f10" fmla="val 16667"/>
              <a:gd name="f11" fmla="val 50000"/>
              <a:gd name="f12" fmla="+- 0 0 -360"/>
              <a:gd name="f13" fmla="+- 0 0 -270"/>
              <a:gd name="f14" fmla="+- 0 0 -90"/>
              <a:gd name="f15" fmla="abs f4"/>
              <a:gd name="f16" fmla="abs f5"/>
              <a:gd name="f17" fmla="abs f6"/>
              <a:gd name="f18" fmla="*/ f12 f0 1"/>
              <a:gd name="f19" fmla="*/ f13 f0 1"/>
              <a:gd name="f20" fmla="*/ f14 f0 1"/>
              <a:gd name="f21" fmla="?: f15 f4 1"/>
              <a:gd name="f22" fmla="?: f16 f5 1"/>
              <a:gd name="f23" fmla="?: f17 f6 1"/>
              <a:gd name="f24" fmla="*/ f18 1 f3"/>
              <a:gd name="f25" fmla="*/ f19 1 f3"/>
              <a:gd name="f26" fmla="*/ f20 1 f3"/>
              <a:gd name="f27" fmla="*/ f21 1 21600"/>
              <a:gd name="f28" fmla="*/ f22 1 21600"/>
              <a:gd name="f29" fmla="*/ 21600 f21 1"/>
              <a:gd name="f30" fmla="*/ 21600 f22 1"/>
              <a:gd name="f31" fmla="+- f24 0 f1"/>
              <a:gd name="f32" fmla="+- f25 0 f1"/>
              <a:gd name="f33" fmla="+- f26 0 f1"/>
              <a:gd name="f34" fmla="min f28 f27"/>
              <a:gd name="f35" fmla="*/ f29 1 f23"/>
              <a:gd name="f36" fmla="*/ f30 1 f23"/>
              <a:gd name="f37" fmla="val f35"/>
              <a:gd name="f38" fmla="val f36"/>
              <a:gd name="f39" fmla="*/ f7 f34 1"/>
              <a:gd name="f40" fmla="+- f38 0 f7"/>
              <a:gd name="f41" fmla="+- f37 0 f7"/>
              <a:gd name="f42" fmla="*/ f38 f34 1"/>
              <a:gd name="f43" fmla="*/ f37 f34 1"/>
              <a:gd name="f44" fmla="*/ f41 1 2"/>
              <a:gd name="f45" fmla="*/ f41 1 8"/>
              <a:gd name="f46" fmla="*/ f41 1 32"/>
              <a:gd name="f47" fmla="*/ f41 f11 1"/>
              <a:gd name="f48" fmla="*/ f40 f10 1"/>
              <a:gd name="f49" fmla="+- f7 f44 0"/>
              <a:gd name="f50" fmla="+- f37 0 f45"/>
              <a:gd name="f51" fmla="*/ f47 1 200000"/>
              <a:gd name="f52" fmla="*/ f48 1 200000"/>
              <a:gd name="f53" fmla="*/ f48 1 100000"/>
              <a:gd name="f54" fmla="*/ f48 1 400000"/>
              <a:gd name="f55" fmla="*/ f46 f34 1"/>
              <a:gd name="f56" fmla="*/ f45 f34 1"/>
              <a:gd name="f57" fmla="+- f49 0 f51"/>
              <a:gd name="f58" fmla="+- f49 f51 0"/>
              <a:gd name="f59" fmla="+- f38 0 f53"/>
              <a:gd name="f60" fmla="+- f38 0 f54"/>
              <a:gd name="f61" fmla="+- f53 0 f54"/>
              <a:gd name="f62" fmla="*/ f53 f34 1"/>
              <a:gd name="f63" fmla="*/ f54 f34 1"/>
              <a:gd name="f64" fmla="*/ f52 f34 1"/>
              <a:gd name="f65" fmla="*/ f50 f34 1"/>
              <a:gd name="f66" fmla="*/ f49 f34 1"/>
              <a:gd name="f67" fmla="+- f57 f46 0"/>
              <a:gd name="f68" fmla="+- f58 0 f46"/>
              <a:gd name="f69" fmla="+- f57 f45 0"/>
              <a:gd name="f70" fmla="+- f58 0 f45"/>
              <a:gd name="f71" fmla="*/ f59 1 2"/>
              <a:gd name="f72" fmla="*/ f57 f34 1"/>
              <a:gd name="f73" fmla="*/ f58 f34 1"/>
              <a:gd name="f74" fmla="*/ f59 f34 1"/>
              <a:gd name="f75" fmla="*/ f60 f34 1"/>
              <a:gd name="f76" fmla="*/ f61 f34 1"/>
              <a:gd name="f77" fmla="+- f69 0 f46"/>
              <a:gd name="f78" fmla="+- f70 f46 0"/>
              <a:gd name="f79" fmla="*/ f67 f34 1"/>
              <a:gd name="f80" fmla="*/ f68 f34 1"/>
              <a:gd name="f81" fmla="*/ f71 f34 1"/>
              <a:gd name="f82" fmla="*/ f69 f34 1"/>
              <a:gd name="f83" fmla="*/ f70 f34 1"/>
              <a:gd name="f84" fmla="*/ f77 f34 1"/>
              <a:gd name="f85" fmla="*/ f78 f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1">
                <a:pos x="f66" y="f62"/>
              </a:cxn>
              <a:cxn ang="f32">
                <a:pos x="f56" y="f81"/>
              </a:cxn>
              <a:cxn ang="f33">
                <a:pos x="f65" y="f81"/>
              </a:cxn>
            </a:cxnLst>
            <a:rect l="f72" t="f62" r="f73" b="f42"/>
            <a:pathLst>
              <a:path stroke="0">
                <a:moveTo>
                  <a:pt x="f39" y="f39"/>
                </a:moveTo>
                <a:lnTo>
                  <a:pt x="f84" y="f39"/>
                </a:lnTo>
                <a:arcTo wR="f55" hR="f63" stAng="f2" swAng="f0"/>
                <a:lnTo>
                  <a:pt x="f79" y="f64"/>
                </a:lnTo>
                <a:arcTo wR="f55" hR="f63" stAng="f2" swAng="f8"/>
                <a:lnTo>
                  <a:pt x="f80" y="f62"/>
                </a:lnTo>
                <a:arcTo wR="f55" hR="f63" stAng="f1" swAng="f8"/>
                <a:lnTo>
                  <a:pt x="f85" y="f64"/>
                </a:lnTo>
                <a:arcTo wR="f55" hR="f63" stAng="f1" swAng="f0"/>
                <a:lnTo>
                  <a:pt x="f43" y="f39"/>
                </a:lnTo>
                <a:lnTo>
                  <a:pt x="f65" y="f81"/>
                </a:lnTo>
                <a:lnTo>
                  <a:pt x="f43" y="f74"/>
                </a:lnTo>
                <a:lnTo>
                  <a:pt x="f73" y="f74"/>
                </a:lnTo>
                <a:lnTo>
                  <a:pt x="f73" y="f75"/>
                </a:lnTo>
                <a:arcTo wR="f55" hR="f63" stAng="f7" swAng="f1"/>
                <a:lnTo>
                  <a:pt x="f79" y="f42"/>
                </a:lnTo>
                <a:arcTo wR="f55" hR="f63" stAng="f1" swAng="f1"/>
                <a:lnTo>
                  <a:pt x="f72" y="f74"/>
                </a:lnTo>
                <a:lnTo>
                  <a:pt x="f39" y="f74"/>
                </a:lnTo>
                <a:lnTo>
                  <a:pt x="f56" y="f81"/>
                </a:lnTo>
                <a:close/>
              </a:path>
              <a:path stroke="0">
                <a:moveTo>
                  <a:pt x="f82" y="f63"/>
                </a:moveTo>
                <a:arcTo wR="f55" hR="f63" stAng="f7" swAng="f1"/>
                <a:lnTo>
                  <a:pt x="f79" y="f64"/>
                </a:lnTo>
                <a:arcTo wR="f55" hR="f63" stAng="f2" swAng="f8"/>
                <a:lnTo>
                  <a:pt x="f82" y="f62"/>
                </a:lnTo>
                <a:close/>
                <a:moveTo>
                  <a:pt x="f83" y="f63"/>
                </a:moveTo>
                <a:arcTo wR="f55" hR="f63" stAng="f0" swAng="f9"/>
                <a:lnTo>
                  <a:pt x="f80" y="f64"/>
                </a:lnTo>
                <a:arcTo wR="f55" hR="f63" stAng="f2" swAng="f0"/>
                <a:lnTo>
                  <a:pt x="f83" y="f62"/>
                </a:lnTo>
                <a:close/>
              </a:path>
              <a:path fill="none">
                <a:moveTo>
                  <a:pt x="f39" y="f39"/>
                </a:moveTo>
                <a:lnTo>
                  <a:pt x="f84" y="f39"/>
                </a:lnTo>
                <a:arcTo wR="f55" hR="f63" stAng="f2" swAng="f0"/>
                <a:lnTo>
                  <a:pt x="f79" y="f64"/>
                </a:lnTo>
                <a:arcTo wR="f55" hR="f63" stAng="f2" swAng="f8"/>
                <a:lnTo>
                  <a:pt x="f80" y="f62"/>
                </a:lnTo>
                <a:arcTo wR="f55" hR="f63" stAng="f1" swAng="f8"/>
                <a:lnTo>
                  <a:pt x="f85" y="f64"/>
                </a:lnTo>
                <a:arcTo wR="f55" hR="f63" stAng="f1" swAng="f0"/>
                <a:lnTo>
                  <a:pt x="f43" y="f39"/>
                </a:lnTo>
                <a:lnTo>
                  <a:pt x="f65" y="f81"/>
                </a:lnTo>
                <a:lnTo>
                  <a:pt x="f43" y="f74"/>
                </a:lnTo>
                <a:lnTo>
                  <a:pt x="f73" y="f74"/>
                </a:lnTo>
                <a:lnTo>
                  <a:pt x="f73" y="f75"/>
                </a:lnTo>
                <a:arcTo wR="f55" hR="f63" stAng="f7" swAng="f1"/>
                <a:lnTo>
                  <a:pt x="f79" y="f42"/>
                </a:lnTo>
                <a:arcTo wR="f55" hR="f63" stAng="f1" swAng="f1"/>
                <a:lnTo>
                  <a:pt x="f72" y="f74"/>
                </a:lnTo>
                <a:lnTo>
                  <a:pt x="f39" y="f74"/>
                </a:lnTo>
                <a:lnTo>
                  <a:pt x="f56" y="f81"/>
                </a:lnTo>
                <a:close/>
                <a:moveTo>
                  <a:pt x="f82" y="f63"/>
                </a:moveTo>
                <a:lnTo>
                  <a:pt x="f82" y="f62"/>
                </a:lnTo>
                <a:moveTo>
                  <a:pt x="f83" y="f62"/>
                </a:moveTo>
                <a:lnTo>
                  <a:pt x="f83" y="f63"/>
                </a:lnTo>
                <a:moveTo>
                  <a:pt x="f72" y="f74"/>
                </a:moveTo>
                <a:lnTo>
                  <a:pt x="f72" y="f76"/>
                </a:lnTo>
                <a:moveTo>
                  <a:pt x="f73" y="f76"/>
                </a:moveTo>
                <a:lnTo>
                  <a:pt x="f73" y="f74"/>
                </a:lnTo>
              </a:path>
            </a:pathLst>
          </a:custGeom>
          <a:solidFill>
            <a:srgbClr val="B4C7E7"/>
          </a:solidFill>
          <a:ln w="12701">
            <a:solidFill>
              <a:srgbClr val="2F528F"/>
            </a:solidFill>
            <a:prstDash val="solid"/>
            <a:miter/>
          </a:ln>
        </p:spPr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3600" b="1" dirty="0">
                <a:solidFill>
                  <a:srgbClr val="7030A0"/>
                </a:solidFill>
                <a:latin typeface="Calibri"/>
              </a:rPr>
              <a:t>ΣΥΣΤΗΜΑΤΙΚΕΣ </a:t>
            </a:r>
            <a:r>
              <a:rPr lang="el-GR" sz="3600" b="1" kern="0" dirty="0">
                <a:solidFill>
                  <a:srgbClr val="7030A0"/>
                </a:solidFill>
                <a:latin typeface="Calibri"/>
              </a:rPr>
              <a:t>ΕΠ</a:t>
            </a:r>
            <a:r>
              <a:rPr lang="el-GR" sz="3600" b="1" dirty="0">
                <a:solidFill>
                  <a:srgbClr val="7030A0"/>
                </a:solidFill>
                <a:latin typeface="Calibri"/>
              </a:rPr>
              <a:t>ΙΠΛΟΚΕΣ</a:t>
            </a:r>
          </a:p>
        </p:txBody>
      </p:sp>
    </p:spTree>
  </p:cSld>
  <p:clrMapOvr>
    <a:masterClrMapping/>
  </p:clrMapOvr>
  <p:transition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Τίτλος 1"/>
          <p:cNvSpPr txBox="1"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7425" cy="725488"/>
          </a:xfrm>
        </p:spPr>
        <p:txBody>
          <a:bodyPr/>
          <a:lstStyle/>
          <a:p>
            <a:pPr eaLnBrk="1"/>
            <a:r>
              <a:rPr>
                <a:solidFill>
                  <a:srgbClr val="FFFF66"/>
                </a:solidFill>
                <a:latin typeface="Albany"/>
                <a:cs typeface="Tahoma" pitchFamily="34" charset="0"/>
              </a:rPr>
              <a:t>                                     </a:t>
            </a:r>
            <a:r>
              <a:rPr sz="3600">
                <a:solidFill>
                  <a:srgbClr val="FFFF66"/>
                </a:solidFill>
                <a:latin typeface="Albany"/>
                <a:cs typeface="Tahoma" pitchFamily="34" charset="0"/>
              </a:rPr>
              <a:t>ΣΗΨΑΙΜΙΑ</a:t>
            </a:r>
          </a:p>
        </p:txBody>
      </p:sp>
      <p:sp>
        <p:nvSpPr>
          <p:cNvPr id="3" name="Θέση περιεχομένου 2"/>
          <p:cNvSpPr txBox="1">
            <a:spLocks noGrp="1"/>
          </p:cNvSpPr>
          <p:nvPr>
            <p:ph idx="1"/>
          </p:nvPr>
        </p:nvSpPr>
        <p:spPr>
          <a:xfrm>
            <a:off x="477838" y="1195388"/>
            <a:ext cx="9278937" cy="5767387"/>
          </a:xfrm>
        </p:spPr>
        <p:txBody>
          <a:bodyPr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dirty="0">
                <a:solidFill>
                  <a:srgbClr val="FFFFFF"/>
                </a:solidFill>
              </a:rPr>
              <a:t>        </a:t>
            </a:r>
            <a:r>
              <a:rPr sz="2800" b="1" dirty="0">
                <a:solidFill>
                  <a:srgbClr val="FFFFFF"/>
                </a:solidFill>
              </a:rPr>
              <a:t>Λοίμωξη (+ αιμοκαλλιέργειες) &amp; </a:t>
            </a:r>
            <a:r>
              <a:rPr lang="en-GB" sz="2800" b="1" dirty="0">
                <a:solidFill>
                  <a:srgbClr val="FFFFFF"/>
                </a:solidFill>
              </a:rPr>
              <a:t>SIRS (systemic inflammatory response syndrome)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GB" b="1" dirty="0">
              <a:solidFill>
                <a:srgbClr val="FFFFFF"/>
              </a:solidFill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200" b="1" dirty="0">
                <a:solidFill>
                  <a:srgbClr val="ED7D31"/>
                </a:solidFill>
              </a:rPr>
              <a:t>Κριτήρια </a:t>
            </a:r>
            <a:r>
              <a:rPr lang="en-GB" sz="3200" b="1" dirty="0">
                <a:solidFill>
                  <a:srgbClr val="ED7D31"/>
                </a:solidFill>
              </a:rPr>
              <a:t>SIRS (2 </a:t>
            </a:r>
            <a:r>
              <a:rPr sz="3200" b="1" dirty="0">
                <a:solidFill>
                  <a:srgbClr val="ED7D31"/>
                </a:solidFill>
              </a:rPr>
              <a:t>ή περισσότερα)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solidFill>
                <a:srgbClr val="ED7D31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q"/>
              <a:defRPr/>
            </a:pPr>
            <a:r>
              <a:rPr sz="2800" b="1" dirty="0">
                <a:solidFill>
                  <a:schemeClr val="bg1"/>
                </a:solidFill>
                <a:latin typeface="Calibri" pitchFamily="34"/>
              </a:rPr>
              <a:t>Θ&gt; 38° </a:t>
            </a:r>
            <a:r>
              <a:rPr lang="en-GB" sz="2800" b="1" dirty="0">
                <a:solidFill>
                  <a:schemeClr val="bg1"/>
                </a:solidFill>
                <a:latin typeface="Calibri" pitchFamily="34"/>
              </a:rPr>
              <a:t>c</a:t>
            </a:r>
            <a:r>
              <a:rPr lang="en-US" sz="2800" b="1" dirty="0">
                <a:solidFill>
                  <a:schemeClr val="bg1"/>
                </a:solidFill>
                <a:latin typeface="Calibri" pitchFamily="34"/>
              </a:rPr>
              <a:t>  </a:t>
            </a:r>
            <a:r>
              <a:rPr sz="2800" b="1" dirty="0">
                <a:solidFill>
                  <a:schemeClr val="bg1"/>
                </a:solidFill>
                <a:latin typeface="Calibri" pitchFamily="34"/>
              </a:rPr>
              <a:t>ή</a:t>
            </a:r>
            <a:r>
              <a:rPr lang="en-US" sz="2800" b="1" dirty="0">
                <a:solidFill>
                  <a:schemeClr val="bg1"/>
                </a:solidFill>
                <a:latin typeface="Calibri" pitchFamily="34"/>
              </a:rPr>
              <a:t> </a:t>
            </a:r>
            <a:r>
              <a:rPr sz="2800" b="1" dirty="0">
                <a:solidFill>
                  <a:schemeClr val="bg1"/>
                </a:solidFill>
              </a:rPr>
              <a:t>Θ&lt; 36</a:t>
            </a:r>
            <a:r>
              <a:rPr sz="2800" b="1" dirty="0">
                <a:solidFill>
                  <a:schemeClr val="bg1"/>
                </a:solidFill>
                <a:latin typeface="Calibri" pitchFamily="34"/>
              </a:rPr>
              <a:t>° </a:t>
            </a:r>
            <a:r>
              <a:rPr lang="en-GB" sz="2800" b="1" dirty="0">
                <a:solidFill>
                  <a:schemeClr val="bg1"/>
                </a:solidFill>
                <a:latin typeface="Calibri" pitchFamily="34"/>
              </a:rPr>
              <a:t>c </a:t>
            </a: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q"/>
              <a:defRPr/>
            </a:pPr>
            <a:r>
              <a:rPr sz="2800" b="1" dirty="0">
                <a:solidFill>
                  <a:schemeClr val="bg1"/>
                </a:solidFill>
                <a:latin typeface="Calibri" pitchFamily="34"/>
              </a:rPr>
              <a:t>καρδιακός ρυθμός &gt; 90 παλμούς/ λεπτό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sz="2800" b="1" dirty="0">
              <a:solidFill>
                <a:schemeClr val="bg1"/>
              </a:solidFill>
              <a:latin typeface="Calibri" pitchFamily="34"/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ct val="100000"/>
              <a:buFont typeface="Wingdings" pitchFamily="2"/>
              <a:buChar char="q"/>
              <a:defRPr/>
            </a:pPr>
            <a:r>
              <a:rPr sz="2800" b="1" dirty="0">
                <a:solidFill>
                  <a:schemeClr val="bg1"/>
                </a:solidFill>
                <a:latin typeface="Calibri" pitchFamily="34"/>
              </a:rPr>
              <a:t>αριθμός αναπνοών &gt; 20/λεπτό ή </a:t>
            </a:r>
            <a:r>
              <a:rPr lang="en-GB" sz="2800" b="1" dirty="0">
                <a:solidFill>
                  <a:schemeClr val="bg1"/>
                </a:solidFill>
                <a:latin typeface="Calibri" pitchFamily="34"/>
              </a:rPr>
              <a:t>PaCO2 &lt; 32 mmHg</a:t>
            </a:r>
            <a:endParaRPr sz="2800" b="1" dirty="0">
              <a:solidFill>
                <a:schemeClr val="bg1"/>
              </a:solidFill>
              <a:latin typeface="Calibri" pitchFamily="34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800" b="1" dirty="0">
              <a:solidFill>
                <a:schemeClr val="bg1"/>
              </a:solidFill>
              <a:latin typeface="Calibri" pitchFamily="34"/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ct val="100000"/>
              <a:buFont typeface="Wingdings" pitchFamily="2"/>
              <a:buChar char="q"/>
              <a:defRPr/>
            </a:pPr>
            <a:r>
              <a:rPr lang="en-GB" sz="2800" b="1" dirty="0">
                <a:solidFill>
                  <a:schemeClr val="bg1"/>
                </a:solidFill>
                <a:latin typeface="Calibri" pitchFamily="34"/>
              </a:rPr>
              <a:t> WBC &gt; 12.000 </a:t>
            </a:r>
            <a:r>
              <a:rPr lang="el-GR" sz="2800" b="1" dirty="0">
                <a:solidFill>
                  <a:schemeClr val="bg1"/>
                </a:solidFill>
                <a:latin typeface="Calibri" pitchFamily="34"/>
              </a:rPr>
              <a:t>/</a:t>
            </a:r>
            <a:r>
              <a:rPr lang="en-GB" sz="2800" b="1" dirty="0">
                <a:solidFill>
                  <a:schemeClr val="bg1"/>
                </a:solidFill>
                <a:latin typeface="Calibri" pitchFamily="34"/>
              </a:rPr>
              <a:t>mm³ </a:t>
            </a:r>
            <a:r>
              <a:rPr sz="2800" b="1" dirty="0">
                <a:solidFill>
                  <a:schemeClr val="bg1"/>
                </a:solidFill>
                <a:latin typeface="Calibri" pitchFamily="34"/>
              </a:rPr>
              <a:t>ή &lt; </a:t>
            </a:r>
            <a:r>
              <a:rPr sz="2800" b="1">
                <a:solidFill>
                  <a:schemeClr val="bg1"/>
                </a:solidFill>
                <a:latin typeface="Calibri" pitchFamily="34"/>
              </a:rPr>
              <a:t>4.000 /</a:t>
            </a:r>
            <a:r>
              <a:rPr lang="en-GB" sz="2800" b="1">
                <a:solidFill>
                  <a:schemeClr val="bg1"/>
                </a:solidFill>
                <a:latin typeface="Calibri" pitchFamily="34"/>
              </a:rPr>
              <a:t>mm³</a:t>
            </a:r>
            <a:r>
              <a:rPr sz="2800" b="1" dirty="0">
                <a:solidFill>
                  <a:schemeClr val="bg1"/>
                </a:solidFill>
                <a:latin typeface="Calibri" pitchFamily="34"/>
              </a:rPr>
              <a:t> ή &gt; 10% </a:t>
            </a:r>
            <a:r>
              <a:rPr sz="2800" b="1" dirty="0" err="1">
                <a:solidFill>
                  <a:schemeClr val="bg1"/>
                </a:solidFill>
                <a:latin typeface="Calibri" pitchFamily="34"/>
              </a:rPr>
              <a:t>άωρες</a:t>
            </a:r>
            <a:r>
              <a:rPr sz="2800" b="1" dirty="0">
                <a:solidFill>
                  <a:schemeClr val="bg1"/>
                </a:solidFill>
                <a:latin typeface="Calibri" pitchFamily="34"/>
              </a:rPr>
              <a:t> μορφές</a:t>
            </a: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ct val="100000"/>
              <a:buFont typeface="Wingdings" pitchFamily="2"/>
              <a:buChar char="q"/>
              <a:defRPr/>
            </a:pPr>
            <a:endParaRPr b="1" dirty="0">
              <a:solidFill>
                <a:srgbClr val="ED7D31"/>
              </a:solidFill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Τίτλος 1"/>
          <p:cNvSpPr txBox="1"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7425" cy="725488"/>
          </a:xfrm>
        </p:spPr>
        <p:txBody>
          <a:bodyPr/>
          <a:lstStyle/>
          <a:p>
            <a:pPr eaLnBrk="1"/>
            <a:r>
              <a:rPr>
                <a:solidFill>
                  <a:srgbClr val="FFFF66"/>
                </a:solidFill>
                <a:latin typeface="Albany"/>
                <a:cs typeface="Tahoma" pitchFamily="34" charset="0"/>
              </a:rPr>
              <a:t>                                     </a:t>
            </a:r>
            <a:r>
              <a:rPr sz="3600">
                <a:solidFill>
                  <a:srgbClr val="FFFF66"/>
                </a:solidFill>
                <a:latin typeface="Albany"/>
                <a:cs typeface="Tahoma" pitchFamily="34" charset="0"/>
              </a:rPr>
              <a:t>ΣΗΨΑΙΜΙΑ</a:t>
            </a:r>
          </a:p>
        </p:txBody>
      </p:sp>
      <p:sp>
        <p:nvSpPr>
          <p:cNvPr id="154627" name="Θέση περιεχομένου 2"/>
          <p:cNvSpPr txBox="1">
            <a:spLocks noGrp="1" noChangeArrowheads="1"/>
          </p:cNvSpPr>
          <p:nvPr>
            <p:ph idx="1"/>
          </p:nvPr>
        </p:nvSpPr>
        <p:spPr>
          <a:xfrm>
            <a:off x="477838" y="1195388"/>
            <a:ext cx="9278937" cy="5767387"/>
          </a:xfrm>
        </p:spPr>
        <p:txBody>
          <a:bodyPr/>
          <a:lstStyle/>
          <a:p>
            <a:pPr eaLnBrk="1"/>
            <a:r>
              <a:rPr sz="2800" b="1" i="1" u="sng">
                <a:solidFill>
                  <a:srgbClr val="00B0F0"/>
                </a:solidFill>
                <a:latin typeface="Thorndale"/>
                <a:cs typeface="Tahoma" pitchFamily="34" charset="0"/>
              </a:rPr>
              <a:t>Κλινική εικόνα</a:t>
            </a:r>
          </a:p>
          <a:p>
            <a:pPr eaLnBrk="1"/>
            <a:endParaRPr b="1" i="1" u="sng">
              <a:solidFill>
                <a:srgbClr val="00B0F0"/>
              </a:solidFill>
              <a:latin typeface="Thorndale"/>
              <a:cs typeface="Tahoma" pitchFamily="34" charset="0"/>
            </a:endParaRPr>
          </a:p>
          <a:p>
            <a:pPr eaLnBrk="1"/>
            <a:r>
              <a:rPr b="1">
                <a:solidFill>
                  <a:srgbClr val="FFFFFF"/>
                </a:solidFill>
                <a:latin typeface="Thorndale"/>
                <a:cs typeface="Tahoma" pitchFamily="34" charset="0"/>
              </a:rPr>
              <a:t>Διαμορφώνεται με βάση            </a:t>
            </a:r>
            <a:r>
              <a:rPr b="1" i="1">
                <a:solidFill>
                  <a:srgbClr val="FFFFFF"/>
                </a:solidFill>
                <a:latin typeface="Thorndale"/>
                <a:cs typeface="Tahoma" pitchFamily="34" charset="0"/>
              </a:rPr>
              <a:t>πρωτογενή λοίμωξη</a:t>
            </a:r>
          </a:p>
          <a:p>
            <a:pPr eaLnBrk="1"/>
            <a:r>
              <a:rPr b="1" i="1">
                <a:solidFill>
                  <a:srgbClr val="FFFFFF"/>
                </a:solidFill>
                <a:latin typeface="Thorndale"/>
                <a:cs typeface="Tahoma" pitchFamily="34" charset="0"/>
              </a:rPr>
              <a:t>                                                   συνοσηρότητα</a:t>
            </a:r>
          </a:p>
          <a:p>
            <a:pPr eaLnBrk="1"/>
            <a:r>
              <a:rPr b="1" i="1">
                <a:solidFill>
                  <a:srgbClr val="FFFFFF"/>
                </a:solidFill>
                <a:latin typeface="Thorndale"/>
                <a:cs typeface="Tahoma" pitchFamily="34" charset="0"/>
              </a:rPr>
              <a:t>                                                   επιπλοκές νοσηλείας</a:t>
            </a:r>
          </a:p>
          <a:p>
            <a:pPr eaLnBrk="1"/>
            <a:r>
              <a:rPr b="1" i="1">
                <a:solidFill>
                  <a:srgbClr val="FFFFFF"/>
                </a:solidFill>
                <a:latin typeface="Thorndale"/>
                <a:cs typeface="Tahoma" pitchFamily="34" charset="0"/>
              </a:rPr>
              <a:t>                                                    πολυοργανική ανεπάρκεια</a:t>
            </a:r>
          </a:p>
          <a:p>
            <a:pPr eaLnBrk="1"/>
            <a:endParaRPr b="1" i="1">
              <a:solidFill>
                <a:srgbClr val="ED7D31"/>
              </a:solidFill>
              <a:latin typeface="Thorndale"/>
              <a:cs typeface="Tahoma" pitchFamily="34" charset="0"/>
            </a:endParaRPr>
          </a:p>
          <a:p>
            <a:pPr eaLnBrk="1"/>
            <a:endParaRPr>
              <a:latin typeface="Thorndale"/>
              <a:cs typeface="Tahoma" pitchFamily="34" charset="0"/>
            </a:endParaRPr>
          </a:p>
          <a:p>
            <a:pPr eaLnBrk="1"/>
            <a:r>
              <a:rPr sz="2800" b="1">
                <a:solidFill>
                  <a:srgbClr val="FFFF00"/>
                </a:solidFill>
                <a:latin typeface="Thorndale"/>
                <a:cs typeface="Tahoma" pitchFamily="34" charset="0"/>
              </a:rPr>
              <a:t>Ποικιλία συμπτωμάτων</a:t>
            </a:r>
          </a:p>
        </p:txBody>
      </p:sp>
      <p:cxnSp>
        <p:nvCxnSpPr>
          <p:cNvPr id="154628" name="Ευθύγραμμο βέλος σύνδεσης 6"/>
          <p:cNvCxnSpPr>
            <a:cxnSpLocks noChangeShapeType="1"/>
          </p:cNvCxnSpPr>
          <p:nvPr/>
        </p:nvCxnSpPr>
        <p:spPr bwMode="auto">
          <a:xfrm>
            <a:off x="3678238" y="2160588"/>
            <a:ext cx="612775" cy="0"/>
          </a:xfrm>
          <a:prstGeom prst="straightConnector1">
            <a:avLst/>
          </a:prstGeom>
          <a:noFill/>
          <a:ln w="6345">
            <a:solidFill>
              <a:srgbClr val="4472C4"/>
            </a:solidFill>
            <a:miter lim="800000"/>
            <a:headEnd/>
            <a:tailEnd type="arrow" w="med" len="med"/>
          </a:ln>
        </p:spPr>
      </p:cxnSp>
      <p:cxnSp>
        <p:nvCxnSpPr>
          <p:cNvPr id="154629" name="Ευθύγραμμο βέλος σύνδεσης 7"/>
          <p:cNvCxnSpPr>
            <a:cxnSpLocks noChangeShapeType="1"/>
          </p:cNvCxnSpPr>
          <p:nvPr/>
        </p:nvCxnSpPr>
        <p:spPr bwMode="auto">
          <a:xfrm>
            <a:off x="3678238" y="2479675"/>
            <a:ext cx="612775" cy="0"/>
          </a:xfrm>
          <a:prstGeom prst="straightConnector1">
            <a:avLst/>
          </a:prstGeom>
          <a:noFill/>
          <a:ln w="6345">
            <a:solidFill>
              <a:srgbClr val="4472C4"/>
            </a:solidFill>
            <a:miter lim="800000"/>
            <a:headEnd/>
            <a:tailEnd type="arrow" w="med" len="med"/>
          </a:ln>
        </p:spPr>
      </p:cxnSp>
      <p:cxnSp>
        <p:nvCxnSpPr>
          <p:cNvPr id="154630" name="Ευθύγραμμο βέλος σύνδεσης 8"/>
          <p:cNvCxnSpPr>
            <a:cxnSpLocks noChangeShapeType="1"/>
          </p:cNvCxnSpPr>
          <p:nvPr/>
        </p:nvCxnSpPr>
        <p:spPr bwMode="auto">
          <a:xfrm>
            <a:off x="3702050" y="2906713"/>
            <a:ext cx="614363" cy="0"/>
          </a:xfrm>
          <a:prstGeom prst="straightConnector1">
            <a:avLst/>
          </a:prstGeom>
          <a:noFill/>
          <a:ln w="6345">
            <a:solidFill>
              <a:srgbClr val="4472C4"/>
            </a:solidFill>
            <a:miter lim="800000"/>
            <a:headEnd/>
            <a:tailEnd type="arrow" w="med" len="med"/>
          </a:ln>
        </p:spPr>
      </p:cxnSp>
      <p:cxnSp>
        <p:nvCxnSpPr>
          <p:cNvPr id="154631" name="Ευθύγραμμο βέλος σύνδεσης 12"/>
          <p:cNvCxnSpPr>
            <a:cxnSpLocks noChangeShapeType="1"/>
          </p:cNvCxnSpPr>
          <p:nvPr/>
        </p:nvCxnSpPr>
        <p:spPr bwMode="auto">
          <a:xfrm>
            <a:off x="3678238" y="3270250"/>
            <a:ext cx="661987" cy="0"/>
          </a:xfrm>
          <a:prstGeom prst="straightConnector1">
            <a:avLst/>
          </a:prstGeom>
          <a:noFill/>
          <a:ln w="6345">
            <a:solidFill>
              <a:srgbClr val="4472C4"/>
            </a:solidFill>
            <a:miter lim="800000"/>
            <a:headEnd/>
            <a:tailEnd type="arrow" w="med" len="med"/>
          </a:ln>
        </p:spPr>
      </p:cxnSp>
      <p:sp>
        <p:nvSpPr>
          <p:cNvPr id="8" name="Ορθογώνιο 15"/>
          <p:cNvSpPr/>
          <p:nvPr/>
        </p:nvSpPr>
        <p:spPr>
          <a:xfrm>
            <a:off x="644525" y="4738688"/>
            <a:ext cx="1984375" cy="601662"/>
          </a:xfrm>
          <a:prstGeom prst="rect">
            <a:avLst/>
          </a:prstGeom>
          <a:solidFill>
            <a:srgbClr val="4472C4"/>
          </a:solidFill>
          <a:ln w="12701">
            <a:solidFill>
              <a:srgbClr val="2F528F"/>
            </a:solidFill>
            <a:prstDash val="solid"/>
            <a:miter/>
          </a:ln>
        </p:spPr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400" kern="0" dirty="0">
                <a:solidFill>
                  <a:srgbClr val="FFFFFF"/>
                </a:solidFill>
                <a:latin typeface="Calibri"/>
              </a:rPr>
              <a:t>Πυρετός</a:t>
            </a:r>
            <a:r>
              <a:rPr lang="el-GR" sz="2400" dirty="0">
                <a:solidFill>
                  <a:srgbClr val="FFFFFF"/>
                </a:solidFill>
                <a:latin typeface="Calibri"/>
              </a:rPr>
              <a:t> ή υποθερμία</a:t>
            </a:r>
          </a:p>
        </p:txBody>
      </p:sp>
      <p:sp>
        <p:nvSpPr>
          <p:cNvPr id="9" name="Ορθογώνιο 16"/>
          <p:cNvSpPr/>
          <p:nvPr/>
        </p:nvSpPr>
        <p:spPr>
          <a:xfrm>
            <a:off x="2951163" y="4718050"/>
            <a:ext cx="1890712" cy="601663"/>
          </a:xfrm>
          <a:prstGeom prst="rect">
            <a:avLst/>
          </a:prstGeom>
          <a:solidFill>
            <a:srgbClr val="4472C4"/>
          </a:solidFill>
          <a:ln w="12701">
            <a:solidFill>
              <a:srgbClr val="2F528F"/>
            </a:solidFill>
            <a:prstDash val="solid"/>
            <a:miter/>
          </a:ln>
        </p:spPr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400" kern="0" dirty="0">
                <a:solidFill>
                  <a:srgbClr val="FFFFFF"/>
                </a:solidFill>
                <a:latin typeface="Calibri"/>
              </a:rPr>
              <a:t>Τ</a:t>
            </a:r>
            <a:r>
              <a:rPr lang="el-GR" sz="2400" dirty="0">
                <a:solidFill>
                  <a:srgbClr val="FFFFFF"/>
                </a:solidFill>
                <a:latin typeface="Calibri"/>
              </a:rPr>
              <a:t>αχύπνοια</a:t>
            </a:r>
          </a:p>
        </p:txBody>
      </p:sp>
      <p:sp>
        <p:nvSpPr>
          <p:cNvPr id="10" name="Ορθογώνιο 17"/>
          <p:cNvSpPr/>
          <p:nvPr/>
        </p:nvSpPr>
        <p:spPr>
          <a:xfrm>
            <a:off x="5164138" y="4721225"/>
            <a:ext cx="1766887" cy="603250"/>
          </a:xfrm>
          <a:prstGeom prst="rect">
            <a:avLst/>
          </a:prstGeom>
          <a:solidFill>
            <a:srgbClr val="4472C4"/>
          </a:solidFill>
          <a:ln w="12701">
            <a:solidFill>
              <a:srgbClr val="2F528F"/>
            </a:solidFill>
            <a:prstDash val="solid"/>
            <a:miter/>
          </a:ln>
        </p:spPr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400" kern="0" dirty="0">
                <a:solidFill>
                  <a:srgbClr val="FFFFFF"/>
                </a:solidFill>
                <a:latin typeface="Calibri"/>
              </a:rPr>
              <a:t>Τ</a:t>
            </a:r>
            <a:r>
              <a:rPr lang="el-GR" sz="2400" dirty="0">
                <a:solidFill>
                  <a:srgbClr val="FFFFFF"/>
                </a:solidFill>
                <a:latin typeface="Calibri"/>
              </a:rPr>
              <a:t>αχυκαρδία</a:t>
            </a:r>
          </a:p>
        </p:txBody>
      </p:sp>
      <p:sp>
        <p:nvSpPr>
          <p:cNvPr id="154635" name="Ορθογώνιο 18"/>
          <p:cNvSpPr>
            <a:spLocks noChangeArrowheads="1"/>
          </p:cNvSpPr>
          <p:nvPr/>
        </p:nvSpPr>
        <p:spPr bwMode="auto">
          <a:xfrm>
            <a:off x="7326313" y="4718050"/>
            <a:ext cx="2430462" cy="601663"/>
          </a:xfrm>
          <a:prstGeom prst="rect">
            <a:avLst/>
          </a:prstGeom>
          <a:solidFill>
            <a:srgbClr val="4472C4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l-GR" sz="2400">
                <a:solidFill>
                  <a:srgbClr val="FFFFFF"/>
                </a:solidFill>
              </a:rPr>
              <a:t>Ψυχρά-κυανωτικά άκρα</a:t>
            </a:r>
          </a:p>
        </p:txBody>
      </p:sp>
      <p:sp>
        <p:nvSpPr>
          <p:cNvPr id="154636" name="Ορθογώνιο 19"/>
          <p:cNvSpPr>
            <a:spLocks noChangeArrowheads="1"/>
          </p:cNvSpPr>
          <p:nvPr/>
        </p:nvSpPr>
        <p:spPr bwMode="auto">
          <a:xfrm>
            <a:off x="741363" y="5932488"/>
            <a:ext cx="1887537" cy="685800"/>
          </a:xfrm>
          <a:prstGeom prst="rect">
            <a:avLst/>
          </a:prstGeom>
          <a:solidFill>
            <a:srgbClr val="4472C4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l-GR" sz="2400">
                <a:solidFill>
                  <a:srgbClr val="FFFFFF"/>
                </a:solidFill>
              </a:rPr>
              <a:t>Δικτυωτή πελίωση</a:t>
            </a:r>
          </a:p>
        </p:txBody>
      </p:sp>
      <p:sp>
        <p:nvSpPr>
          <p:cNvPr id="154637" name="Ορθογώνιο 20"/>
          <p:cNvSpPr>
            <a:spLocks noChangeArrowheads="1"/>
          </p:cNvSpPr>
          <p:nvPr/>
        </p:nvSpPr>
        <p:spPr bwMode="auto">
          <a:xfrm>
            <a:off x="2951163" y="5932488"/>
            <a:ext cx="1887537" cy="682625"/>
          </a:xfrm>
          <a:prstGeom prst="rect">
            <a:avLst/>
          </a:prstGeom>
          <a:solidFill>
            <a:srgbClr val="4472C4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l-GR" sz="2400">
                <a:solidFill>
                  <a:srgbClr val="FFFFFF"/>
                </a:solidFill>
              </a:rPr>
              <a:t>Πτώση ΑΠ</a:t>
            </a:r>
          </a:p>
        </p:txBody>
      </p:sp>
      <p:sp>
        <p:nvSpPr>
          <p:cNvPr id="14" name="Ορθογώνιο 21"/>
          <p:cNvSpPr/>
          <p:nvPr/>
        </p:nvSpPr>
        <p:spPr>
          <a:xfrm>
            <a:off x="5164138" y="5932488"/>
            <a:ext cx="1766887" cy="682625"/>
          </a:xfrm>
          <a:prstGeom prst="rect">
            <a:avLst/>
          </a:prstGeom>
          <a:solidFill>
            <a:srgbClr val="4472C4"/>
          </a:solidFill>
          <a:ln w="12701">
            <a:solidFill>
              <a:srgbClr val="2F528F"/>
            </a:solidFill>
            <a:prstDash val="solid"/>
            <a:miter/>
          </a:ln>
        </p:spPr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400" kern="0" dirty="0" err="1">
                <a:solidFill>
                  <a:srgbClr val="FFFFFF"/>
                </a:solidFill>
                <a:latin typeface="Calibri"/>
              </a:rPr>
              <a:t>Ο</a:t>
            </a:r>
            <a:r>
              <a:rPr lang="el-GR" sz="2400" dirty="0" err="1">
                <a:solidFill>
                  <a:srgbClr val="FFFFFF"/>
                </a:solidFill>
                <a:latin typeface="Calibri"/>
              </a:rPr>
              <a:t>λιγουρία</a:t>
            </a:r>
            <a:endParaRPr lang="el-GR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Ορθογώνιο 22"/>
          <p:cNvSpPr/>
          <p:nvPr/>
        </p:nvSpPr>
        <p:spPr>
          <a:xfrm>
            <a:off x="7326313" y="5932488"/>
            <a:ext cx="2693987" cy="1030287"/>
          </a:xfrm>
          <a:prstGeom prst="rect">
            <a:avLst/>
          </a:prstGeom>
          <a:solidFill>
            <a:srgbClr val="4472C4"/>
          </a:solidFill>
          <a:ln w="12701">
            <a:solidFill>
              <a:srgbClr val="2F528F"/>
            </a:solidFill>
            <a:prstDash val="solid"/>
            <a:miter/>
          </a:ln>
        </p:spPr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400" dirty="0">
                <a:solidFill>
                  <a:srgbClr val="FFFFFF"/>
                </a:solidFill>
                <a:latin typeface="Calibri"/>
              </a:rPr>
              <a:t>Διαταραχές </a:t>
            </a:r>
            <a:r>
              <a:rPr lang="el-GR" sz="2400" kern="0" dirty="0">
                <a:solidFill>
                  <a:srgbClr val="FFFFFF"/>
                </a:solidFill>
                <a:latin typeface="Calibri"/>
              </a:rPr>
              <a:t>επ</a:t>
            </a:r>
            <a:r>
              <a:rPr lang="el-GR" sz="2400" dirty="0">
                <a:solidFill>
                  <a:srgbClr val="FFFFFF"/>
                </a:solidFill>
                <a:latin typeface="Calibri"/>
              </a:rPr>
              <a:t>ιπέδου συνείδησης</a:t>
            </a:r>
          </a:p>
        </p:txBody>
      </p:sp>
    </p:spTree>
  </p:cSld>
  <p:clrMapOvr>
    <a:masterClrMapping/>
  </p:clrMapOvr>
  <p:transition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Τίτλος 1"/>
          <p:cNvSpPr txBox="1"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7425" cy="725488"/>
          </a:xfrm>
        </p:spPr>
        <p:txBody>
          <a:bodyPr/>
          <a:lstStyle/>
          <a:p>
            <a:pPr eaLnBrk="1"/>
            <a:r>
              <a:rPr>
                <a:solidFill>
                  <a:srgbClr val="FFFF66"/>
                </a:solidFill>
                <a:latin typeface="Albany"/>
                <a:cs typeface="Tahoma" pitchFamily="34" charset="0"/>
              </a:rPr>
              <a:t>                                     </a:t>
            </a:r>
            <a:r>
              <a:rPr sz="2800">
                <a:solidFill>
                  <a:srgbClr val="FFFF66"/>
                </a:solidFill>
                <a:latin typeface="Albany"/>
                <a:cs typeface="Tahoma" pitchFamily="34" charset="0"/>
              </a:rPr>
              <a:t>ΣΗΨΑΙΜΙΑ</a:t>
            </a:r>
          </a:p>
        </p:txBody>
      </p:sp>
      <p:sp>
        <p:nvSpPr>
          <p:cNvPr id="155651" name="Θέση περιεχομένου 2"/>
          <p:cNvSpPr txBox="1">
            <a:spLocks noGrp="1" noChangeArrowheads="1"/>
          </p:cNvSpPr>
          <p:nvPr>
            <p:ph idx="1"/>
          </p:nvPr>
        </p:nvSpPr>
        <p:spPr>
          <a:xfrm>
            <a:off x="477838" y="1195388"/>
            <a:ext cx="9278937" cy="5767387"/>
          </a:xfrm>
        </p:spPr>
        <p:txBody>
          <a:bodyPr/>
          <a:lstStyle/>
          <a:p>
            <a:pPr eaLnBrk="1"/>
            <a:r>
              <a:rPr sz="2800" b="1" i="1" u="sng">
                <a:solidFill>
                  <a:srgbClr val="00B0F0"/>
                </a:solidFill>
                <a:latin typeface="Thorndale"/>
                <a:cs typeface="Tahoma" pitchFamily="34" charset="0"/>
              </a:rPr>
              <a:t>Εργαστηριακή εικόνα</a:t>
            </a:r>
          </a:p>
          <a:p>
            <a:pPr eaLnBrk="1"/>
            <a:endParaRPr b="1" i="1" u="sng">
              <a:solidFill>
                <a:srgbClr val="00B0F0"/>
              </a:solidFill>
              <a:latin typeface="Thorndale"/>
              <a:cs typeface="Tahoma" pitchFamily="34" charset="0"/>
            </a:endParaRPr>
          </a:p>
          <a:p>
            <a:pPr eaLnBrk="1"/>
            <a:endParaRPr b="1">
              <a:solidFill>
                <a:srgbClr val="C00000"/>
              </a:solidFill>
              <a:latin typeface="Thorndale"/>
              <a:cs typeface="Tahoma" pitchFamily="34" charset="0"/>
            </a:endParaRPr>
          </a:p>
        </p:txBody>
      </p:sp>
      <p:sp>
        <p:nvSpPr>
          <p:cNvPr id="155652" name="Ορθογώνιο 15"/>
          <p:cNvSpPr>
            <a:spLocks noChangeArrowheads="1"/>
          </p:cNvSpPr>
          <p:nvPr/>
        </p:nvSpPr>
        <p:spPr bwMode="auto">
          <a:xfrm>
            <a:off x="477838" y="2151063"/>
            <a:ext cx="1984375" cy="908050"/>
          </a:xfrm>
          <a:prstGeom prst="rect">
            <a:avLst/>
          </a:prstGeom>
          <a:solidFill>
            <a:srgbClr val="4472C4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l-GR" sz="2400">
                <a:solidFill>
                  <a:srgbClr val="FFFFFF"/>
                </a:solidFill>
              </a:rPr>
              <a:t>↑ γαλακτικού οξέος ορού</a:t>
            </a:r>
          </a:p>
        </p:txBody>
      </p:sp>
      <p:sp>
        <p:nvSpPr>
          <p:cNvPr id="155653" name="Ορθογώνιο 16"/>
          <p:cNvSpPr>
            <a:spLocks noChangeArrowheads="1"/>
          </p:cNvSpPr>
          <p:nvPr/>
        </p:nvSpPr>
        <p:spPr bwMode="auto">
          <a:xfrm>
            <a:off x="2844800" y="2151063"/>
            <a:ext cx="1890713" cy="908050"/>
          </a:xfrm>
          <a:prstGeom prst="rect">
            <a:avLst/>
          </a:prstGeom>
          <a:solidFill>
            <a:srgbClr val="4472C4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l-GR" sz="2400">
                <a:solidFill>
                  <a:srgbClr val="FFFFFF"/>
                </a:solidFill>
              </a:rPr>
              <a:t>↑</a:t>
            </a:r>
            <a:r>
              <a:rPr lang="en-GB" sz="2400">
                <a:solidFill>
                  <a:srgbClr val="FFFFFF"/>
                </a:solidFill>
              </a:rPr>
              <a:t> CRP -</a:t>
            </a:r>
            <a:r>
              <a:rPr lang="el-GR" sz="2400">
                <a:solidFill>
                  <a:srgbClr val="FFFFFF"/>
                </a:solidFill>
              </a:rPr>
              <a:t>ΤΚΕ</a:t>
            </a:r>
          </a:p>
        </p:txBody>
      </p:sp>
      <p:sp>
        <p:nvSpPr>
          <p:cNvPr id="155654" name="Ορθογώνιο 17"/>
          <p:cNvSpPr>
            <a:spLocks noChangeArrowheads="1"/>
          </p:cNvSpPr>
          <p:nvPr/>
        </p:nvSpPr>
        <p:spPr bwMode="auto">
          <a:xfrm>
            <a:off x="5164138" y="2151063"/>
            <a:ext cx="1766887" cy="908050"/>
          </a:xfrm>
          <a:prstGeom prst="rect">
            <a:avLst/>
          </a:prstGeom>
          <a:solidFill>
            <a:srgbClr val="4472C4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l-GR">
                <a:solidFill>
                  <a:srgbClr val="FFFFFF"/>
                </a:solidFill>
              </a:rPr>
              <a:t> </a:t>
            </a:r>
            <a:r>
              <a:rPr lang="en-GB" sz="2400">
                <a:solidFill>
                  <a:srgbClr val="FFFFFF"/>
                </a:solidFill>
              </a:rPr>
              <a:t>WBC</a:t>
            </a:r>
            <a:endParaRPr lang="el-GR" sz="2400">
              <a:solidFill>
                <a:srgbClr val="FFFFFF"/>
              </a:solidFill>
            </a:endParaRPr>
          </a:p>
        </p:txBody>
      </p:sp>
      <p:sp>
        <p:nvSpPr>
          <p:cNvPr id="7" name="Ορθογώνιο 18"/>
          <p:cNvSpPr/>
          <p:nvPr/>
        </p:nvSpPr>
        <p:spPr>
          <a:xfrm>
            <a:off x="7200900" y="2127250"/>
            <a:ext cx="2879725" cy="908050"/>
          </a:xfrm>
          <a:prstGeom prst="rect">
            <a:avLst/>
          </a:prstGeom>
          <a:solidFill>
            <a:srgbClr val="4472C4"/>
          </a:solidFill>
          <a:ln w="12701">
            <a:solidFill>
              <a:srgbClr val="2F528F"/>
            </a:solidFill>
            <a:prstDash val="solid"/>
            <a:miter/>
          </a:ln>
        </p:spPr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400" kern="0" dirty="0">
                <a:solidFill>
                  <a:srgbClr val="FFFFFF"/>
                </a:solidFill>
                <a:latin typeface="Calibri"/>
              </a:rPr>
              <a:t>↑ΠΡΟΚΑΛΣΙΤΟΝΙΝΗ</a:t>
            </a:r>
            <a:endParaRPr lang="el-GR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5656" name="Ορθογώνιο 19"/>
          <p:cNvSpPr>
            <a:spLocks noChangeArrowheads="1"/>
          </p:cNvSpPr>
          <p:nvPr/>
        </p:nvSpPr>
        <p:spPr bwMode="auto">
          <a:xfrm>
            <a:off x="527050" y="3709988"/>
            <a:ext cx="1887538" cy="908050"/>
          </a:xfrm>
          <a:prstGeom prst="rect">
            <a:avLst/>
          </a:prstGeom>
          <a:solidFill>
            <a:srgbClr val="4472C4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l-GR" sz="2400">
                <a:solidFill>
                  <a:srgbClr val="FFFFFF"/>
                </a:solidFill>
              </a:rPr>
              <a:t>↓</a:t>
            </a:r>
            <a:r>
              <a:rPr lang="en-GB" sz="2400">
                <a:solidFill>
                  <a:srgbClr val="FFFFFF"/>
                </a:solidFill>
              </a:rPr>
              <a:t> PaCO2</a:t>
            </a:r>
            <a:endParaRPr lang="el-GR" sz="2400">
              <a:solidFill>
                <a:srgbClr val="FFFFFF"/>
              </a:solidFill>
            </a:endParaRPr>
          </a:p>
        </p:txBody>
      </p:sp>
      <p:sp>
        <p:nvSpPr>
          <p:cNvPr id="155657" name="Ορθογώνιο 20"/>
          <p:cNvSpPr>
            <a:spLocks noChangeArrowheads="1"/>
          </p:cNvSpPr>
          <p:nvPr/>
        </p:nvSpPr>
        <p:spPr bwMode="auto">
          <a:xfrm>
            <a:off x="2847975" y="3709988"/>
            <a:ext cx="1887538" cy="908050"/>
          </a:xfrm>
          <a:prstGeom prst="rect">
            <a:avLst/>
          </a:prstGeom>
          <a:solidFill>
            <a:srgbClr val="4472C4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l-GR" sz="2400">
                <a:solidFill>
                  <a:srgbClr val="FFFFFF"/>
                </a:solidFill>
              </a:rPr>
              <a:t>↓ </a:t>
            </a:r>
            <a:r>
              <a:rPr lang="en-GB" sz="2400">
                <a:solidFill>
                  <a:srgbClr val="FFFFFF"/>
                </a:solidFill>
              </a:rPr>
              <a:t>Sa02 </a:t>
            </a:r>
            <a:endParaRPr lang="el-GR" sz="2400">
              <a:solidFill>
                <a:srgbClr val="FFFFFF"/>
              </a:solidFill>
            </a:endParaRPr>
          </a:p>
        </p:txBody>
      </p:sp>
      <p:sp>
        <p:nvSpPr>
          <p:cNvPr id="10" name="Ορθογώνιο 21"/>
          <p:cNvSpPr/>
          <p:nvPr/>
        </p:nvSpPr>
        <p:spPr>
          <a:xfrm>
            <a:off x="4992688" y="3709988"/>
            <a:ext cx="1890712" cy="908050"/>
          </a:xfrm>
          <a:prstGeom prst="rect">
            <a:avLst/>
          </a:prstGeom>
          <a:solidFill>
            <a:srgbClr val="4472C4"/>
          </a:solidFill>
          <a:ln w="12701">
            <a:solidFill>
              <a:srgbClr val="2F528F"/>
            </a:solidFill>
            <a:prstDash val="solid"/>
            <a:miter/>
          </a:ln>
        </p:spPr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400" kern="0" dirty="0" err="1">
                <a:solidFill>
                  <a:srgbClr val="FFFFFF"/>
                </a:solidFill>
                <a:latin typeface="Calibri"/>
              </a:rPr>
              <a:t>Θ</a:t>
            </a:r>
            <a:r>
              <a:rPr lang="el-GR" sz="2400" dirty="0" err="1">
                <a:solidFill>
                  <a:srgbClr val="FFFFFF"/>
                </a:solidFill>
                <a:latin typeface="Calibri"/>
              </a:rPr>
              <a:t>ρομβοπενία</a:t>
            </a:r>
            <a:endParaRPr lang="el-GR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5659" name="Ορθογώνιο 22"/>
          <p:cNvSpPr>
            <a:spLocks noChangeArrowheads="1"/>
          </p:cNvSpPr>
          <p:nvPr/>
        </p:nvSpPr>
        <p:spPr bwMode="auto">
          <a:xfrm>
            <a:off x="7100888" y="3709988"/>
            <a:ext cx="2873375" cy="908050"/>
          </a:xfrm>
          <a:prstGeom prst="rect">
            <a:avLst/>
          </a:prstGeom>
          <a:solidFill>
            <a:srgbClr val="4472C4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l-GR" sz="2400">
                <a:solidFill>
                  <a:srgbClr val="FFFFFF"/>
                </a:solidFill>
              </a:rPr>
              <a:t>Παράταση </a:t>
            </a:r>
            <a:r>
              <a:rPr lang="en-GB" sz="2400">
                <a:solidFill>
                  <a:srgbClr val="FFFFFF"/>
                </a:solidFill>
              </a:rPr>
              <a:t>APTT/PT</a:t>
            </a:r>
            <a:endParaRPr lang="el-GR" sz="24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Τίτλος 1"/>
          <p:cNvSpPr txBox="1"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7425" cy="725488"/>
          </a:xfrm>
        </p:spPr>
        <p:txBody>
          <a:bodyPr/>
          <a:lstStyle/>
          <a:p>
            <a:pPr eaLnBrk="1"/>
            <a:r>
              <a:rPr>
                <a:solidFill>
                  <a:srgbClr val="FFFF66"/>
                </a:solidFill>
                <a:latin typeface="Albany"/>
                <a:cs typeface="Tahoma" pitchFamily="34" charset="0"/>
              </a:rPr>
              <a:t>                                     </a:t>
            </a:r>
            <a:r>
              <a:rPr sz="3600">
                <a:solidFill>
                  <a:srgbClr val="FFFF66"/>
                </a:solidFill>
                <a:latin typeface="Albany"/>
                <a:cs typeface="Tahoma" pitchFamily="34" charset="0"/>
              </a:rPr>
              <a:t>ΣΗΨΑΙΜΙΑ</a:t>
            </a:r>
          </a:p>
        </p:txBody>
      </p:sp>
      <p:sp>
        <p:nvSpPr>
          <p:cNvPr id="156675" name="Θέση περιεχομένου 2"/>
          <p:cNvSpPr txBox="1">
            <a:spLocks noGrp="1" noChangeArrowheads="1"/>
          </p:cNvSpPr>
          <p:nvPr>
            <p:ph idx="1"/>
          </p:nvPr>
        </p:nvSpPr>
        <p:spPr>
          <a:xfrm>
            <a:off x="477838" y="1195388"/>
            <a:ext cx="9278937" cy="5767387"/>
          </a:xfrm>
        </p:spPr>
        <p:txBody>
          <a:bodyPr/>
          <a:lstStyle/>
          <a:p>
            <a:pPr eaLnBrk="1"/>
            <a:r>
              <a:rPr sz="3200" b="1" i="1" u="sng">
                <a:solidFill>
                  <a:srgbClr val="00B0F0"/>
                </a:solidFill>
                <a:latin typeface="Thorndale"/>
                <a:cs typeface="Tahoma" pitchFamily="34" charset="0"/>
              </a:rPr>
              <a:t>Διάγνωση</a:t>
            </a:r>
          </a:p>
          <a:p>
            <a:pPr eaLnBrk="1"/>
            <a:endParaRPr sz="3200" b="1" i="1" u="sng">
              <a:solidFill>
                <a:srgbClr val="00B0F0"/>
              </a:solidFill>
              <a:latin typeface="Thorndale"/>
              <a:cs typeface="Tahoma" pitchFamily="34" charset="0"/>
            </a:endParaRPr>
          </a:p>
          <a:p>
            <a:pPr eaLnBrk="1"/>
            <a:r>
              <a:rPr sz="3200">
                <a:solidFill>
                  <a:srgbClr val="FFFFFF"/>
                </a:solidFill>
                <a:latin typeface="Thorndale"/>
                <a:cs typeface="Tahoma" pitchFamily="34" charset="0"/>
              </a:rPr>
              <a:t>+ αιμοκαλλιέργειες και 2 ή περισσότερα κριτήρια </a:t>
            </a:r>
            <a:r>
              <a:rPr lang="en-GB" sz="3200">
                <a:solidFill>
                  <a:srgbClr val="FFFFFF"/>
                </a:solidFill>
                <a:latin typeface="Thorndale"/>
                <a:cs typeface="Tahoma" pitchFamily="34" charset="0"/>
              </a:rPr>
              <a:t>SIRS</a:t>
            </a:r>
          </a:p>
          <a:p>
            <a:pPr eaLnBrk="1"/>
            <a:endParaRPr lang="en-GB" sz="3200">
              <a:solidFill>
                <a:srgbClr val="FFFFFF"/>
              </a:solidFill>
              <a:latin typeface="Thorndale"/>
              <a:cs typeface="Tahoma" pitchFamily="34" charset="0"/>
            </a:endParaRPr>
          </a:p>
          <a:p>
            <a:pPr eaLnBrk="1"/>
            <a:r>
              <a:rPr sz="3200" b="1" u="sng">
                <a:solidFill>
                  <a:srgbClr val="FF0000"/>
                </a:solidFill>
                <a:latin typeface="Thorndale"/>
                <a:cs typeface="Tahoma" pitchFamily="34" charset="0"/>
              </a:rPr>
              <a:t>Προσοχή! </a:t>
            </a:r>
            <a:r>
              <a:rPr sz="3200" b="1">
                <a:solidFill>
                  <a:srgbClr val="FFFFFF"/>
                </a:solidFill>
                <a:latin typeface="Thorndale"/>
                <a:cs typeface="Tahoma" pitchFamily="34" charset="0"/>
              </a:rPr>
              <a:t> </a:t>
            </a:r>
            <a:r>
              <a:rPr sz="3200">
                <a:solidFill>
                  <a:srgbClr val="FFFFFF"/>
                </a:solidFill>
                <a:latin typeface="Thorndale"/>
                <a:cs typeface="Tahoma" pitchFamily="34" charset="0"/>
              </a:rPr>
              <a:t>Πάντα αιμοκαλλιέργειες </a:t>
            </a:r>
            <a:r>
              <a:rPr sz="3200" u="sng">
                <a:solidFill>
                  <a:srgbClr val="FFFFFF"/>
                </a:solidFill>
                <a:latin typeface="Thorndale"/>
                <a:cs typeface="Tahoma" pitchFamily="34" charset="0"/>
              </a:rPr>
              <a:t>πρίν την έναρξη </a:t>
            </a:r>
            <a:r>
              <a:rPr sz="3200">
                <a:solidFill>
                  <a:srgbClr val="FFFFFF"/>
                </a:solidFill>
                <a:latin typeface="Thorndale"/>
                <a:cs typeface="Tahoma" pitchFamily="34" charset="0"/>
              </a:rPr>
              <a:t>αντιμικροβιακής αγωγής</a:t>
            </a:r>
          </a:p>
          <a:p>
            <a:pPr eaLnBrk="1"/>
            <a:endParaRPr sz="3200" u="sng">
              <a:solidFill>
                <a:srgbClr val="FFFFFF"/>
              </a:solidFill>
              <a:latin typeface="Thorndale"/>
              <a:cs typeface="Tahoma" pitchFamily="34" charset="0"/>
            </a:endParaRPr>
          </a:p>
          <a:p>
            <a:pPr eaLnBrk="1"/>
            <a:r>
              <a:rPr sz="3200" b="1" u="sng">
                <a:solidFill>
                  <a:srgbClr val="FF0000"/>
                </a:solidFill>
                <a:latin typeface="Thorndale"/>
                <a:cs typeface="Tahoma" pitchFamily="34" charset="0"/>
              </a:rPr>
              <a:t>Προσοχή! </a:t>
            </a:r>
            <a:endParaRPr sz="3200" u="sng">
              <a:solidFill>
                <a:srgbClr val="FF0000"/>
              </a:solidFill>
              <a:latin typeface="Thorndale"/>
              <a:cs typeface="Tahoma" pitchFamily="34" charset="0"/>
            </a:endParaRPr>
          </a:p>
          <a:p>
            <a:pPr eaLnBrk="1"/>
            <a:endParaRPr b="1" i="1" u="sng">
              <a:solidFill>
                <a:srgbClr val="00B0F0"/>
              </a:solidFill>
              <a:latin typeface="Thorndale"/>
              <a:cs typeface="Tahoma" pitchFamily="34" charset="0"/>
            </a:endParaRPr>
          </a:p>
          <a:p>
            <a:pPr eaLnBrk="1"/>
            <a:endParaRPr b="1">
              <a:solidFill>
                <a:srgbClr val="C00000"/>
              </a:solidFill>
              <a:latin typeface="Thorndale"/>
              <a:cs typeface="Tahoma" pitchFamily="34" charset="0"/>
            </a:endParaRPr>
          </a:p>
        </p:txBody>
      </p:sp>
      <p:sp>
        <p:nvSpPr>
          <p:cNvPr id="156676" name="Ορθογώνιο: Με κορνίζα 3"/>
          <p:cNvSpPr>
            <a:spLocks/>
          </p:cNvSpPr>
          <p:nvPr/>
        </p:nvSpPr>
        <p:spPr bwMode="auto">
          <a:xfrm>
            <a:off x="2735263" y="4356100"/>
            <a:ext cx="4897437" cy="2606675"/>
          </a:xfrm>
          <a:custGeom>
            <a:avLst/>
            <a:gdLst>
              <a:gd name="T0" fmla="*/ 2448272 w 4896544"/>
              <a:gd name="T1" fmla="*/ 0 h 2606925"/>
              <a:gd name="T2" fmla="*/ 4896544 w 4896544"/>
              <a:gd name="T3" fmla="*/ 1303463 h 2606925"/>
              <a:gd name="T4" fmla="*/ 2448272 w 4896544"/>
              <a:gd name="T5" fmla="*/ 2606925 h 2606925"/>
              <a:gd name="T6" fmla="*/ 0 w 4896544"/>
              <a:gd name="T7" fmla="*/ 1303463 h 2606925"/>
              <a:gd name="T8" fmla="*/ 4570678 w 4896544"/>
              <a:gd name="T9" fmla="*/ 1303463 h 2606925"/>
              <a:gd name="T10" fmla="*/ 2448272 w 4896544"/>
              <a:gd name="T11" fmla="*/ 2281059 h 2606925"/>
              <a:gd name="T12" fmla="*/ 325866 w 4896544"/>
              <a:gd name="T13" fmla="*/ 1303463 h 2606925"/>
              <a:gd name="T14" fmla="*/ 2448272 w 4896544"/>
              <a:gd name="T15" fmla="*/ 325866 h 2606925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0 60000 65536"/>
              <a:gd name="T21" fmla="*/ 5898240 60000 65536"/>
              <a:gd name="T22" fmla="*/ 11796480 60000 65536"/>
              <a:gd name="T23" fmla="*/ 17694720 60000 65536"/>
              <a:gd name="T24" fmla="*/ 325866 w 4896544"/>
              <a:gd name="T25" fmla="*/ 325866 h 2606925"/>
              <a:gd name="T26" fmla="*/ 4570678 w 4896544"/>
              <a:gd name="T27" fmla="*/ 2281059 h 260692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896544" h="2606925" stroke="0">
                <a:moveTo>
                  <a:pt x="325866" y="325866"/>
                </a:moveTo>
                <a:lnTo>
                  <a:pt x="4570678" y="325866"/>
                </a:lnTo>
                <a:lnTo>
                  <a:pt x="4570678" y="2281059"/>
                </a:lnTo>
                <a:lnTo>
                  <a:pt x="325866" y="2281059"/>
                </a:lnTo>
                <a:lnTo>
                  <a:pt x="325866" y="325866"/>
                </a:lnTo>
                <a:close/>
              </a:path>
              <a:path w="4896544" h="2606925" stroke="0">
                <a:moveTo>
                  <a:pt x="0" y="0"/>
                </a:moveTo>
                <a:lnTo>
                  <a:pt x="4896544" y="0"/>
                </a:lnTo>
                <a:lnTo>
                  <a:pt x="4570678" y="325866"/>
                </a:lnTo>
                <a:lnTo>
                  <a:pt x="325866" y="325866"/>
                </a:lnTo>
                <a:lnTo>
                  <a:pt x="0" y="0"/>
                </a:lnTo>
                <a:close/>
              </a:path>
              <a:path w="4896544" h="2606925" stroke="0">
                <a:moveTo>
                  <a:pt x="0" y="2606925"/>
                </a:moveTo>
                <a:lnTo>
                  <a:pt x="325866" y="2281059"/>
                </a:lnTo>
                <a:lnTo>
                  <a:pt x="4570678" y="2281059"/>
                </a:lnTo>
                <a:lnTo>
                  <a:pt x="4896544" y="2606925"/>
                </a:lnTo>
                <a:lnTo>
                  <a:pt x="0" y="2606925"/>
                </a:lnTo>
                <a:close/>
              </a:path>
              <a:path w="4896544" h="2606925" stroke="0">
                <a:moveTo>
                  <a:pt x="0" y="0"/>
                </a:moveTo>
                <a:lnTo>
                  <a:pt x="325866" y="325866"/>
                </a:lnTo>
                <a:lnTo>
                  <a:pt x="325866" y="2281059"/>
                </a:lnTo>
                <a:lnTo>
                  <a:pt x="0" y="2606925"/>
                </a:lnTo>
                <a:lnTo>
                  <a:pt x="0" y="0"/>
                </a:lnTo>
                <a:close/>
              </a:path>
              <a:path w="4896544" h="2606925" stroke="0">
                <a:moveTo>
                  <a:pt x="4896544" y="0"/>
                </a:moveTo>
                <a:lnTo>
                  <a:pt x="4896544" y="2606925"/>
                </a:lnTo>
                <a:lnTo>
                  <a:pt x="4570678" y="2281059"/>
                </a:lnTo>
                <a:lnTo>
                  <a:pt x="4570678" y="325866"/>
                </a:lnTo>
                <a:lnTo>
                  <a:pt x="4896544" y="0"/>
                </a:lnTo>
                <a:close/>
              </a:path>
              <a:path w="4896544" h="2606925" fill="none">
                <a:moveTo>
                  <a:pt x="0" y="0"/>
                </a:moveTo>
                <a:lnTo>
                  <a:pt x="4896544" y="0"/>
                </a:lnTo>
                <a:lnTo>
                  <a:pt x="4896544" y="2606925"/>
                </a:lnTo>
                <a:lnTo>
                  <a:pt x="0" y="2606925"/>
                </a:lnTo>
                <a:lnTo>
                  <a:pt x="0" y="0"/>
                </a:lnTo>
                <a:close/>
                <a:moveTo>
                  <a:pt x="325866" y="325866"/>
                </a:moveTo>
                <a:lnTo>
                  <a:pt x="4570678" y="325866"/>
                </a:lnTo>
                <a:lnTo>
                  <a:pt x="4570678" y="2281059"/>
                </a:lnTo>
                <a:lnTo>
                  <a:pt x="325866" y="2281059"/>
                </a:lnTo>
                <a:lnTo>
                  <a:pt x="325866" y="325866"/>
                </a:lnTo>
                <a:close/>
                <a:moveTo>
                  <a:pt x="0" y="0"/>
                </a:moveTo>
                <a:lnTo>
                  <a:pt x="325866" y="325866"/>
                </a:lnTo>
                <a:moveTo>
                  <a:pt x="0" y="2606925"/>
                </a:moveTo>
                <a:lnTo>
                  <a:pt x="325866" y="2281059"/>
                </a:lnTo>
                <a:moveTo>
                  <a:pt x="4896544" y="0"/>
                </a:moveTo>
                <a:lnTo>
                  <a:pt x="4570678" y="325866"/>
                </a:lnTo>
                <a:moveTo>
                  <a:pt x="4896544" y="2606925"/>
                </a:moveTo>
                <a:lnTo>
                  <a:pt x="4570678" y="2281059"/>
                </a:lnTo>
              </a:path>
            </a:pathLst>
          </a:custGeom>
          <a:solidFill>
            <a:srgbClr val="333F50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l-GR" sz="2800" b="1">
                <a:solidFill>
                  <a:srgbClr val="FFD966"/>
                </a:solidFill>
              </a:rPr>
              <a:t>Θνησιμότητα σηπτικού </a:t>
            </a:r>
            <a:r>
              <a:rPr lang="en-GB" sz="2800" b="1">
                <a:solidFill>
                  <a:srgbClr val="FFD966"/>
                </a:solidFill>
              </a:rPr>
              <a:t>shock</a:t>
            </a:r>
          </a:p>
          <a:p>
            <a:pPr algn="ctr" eaLnBrk="1" hangingPunct="1"/>
            <a:r>
              <a:rPr lang="en-GB" sz="2800" b="1">
                <a:solidFill>
                  <a:srgbClr val="FFD966"/>
                </a:solidFill>
              </a:rPr>
              <a:t>40-50%</a:t>
            </a:r>
            <a:endParaRPr lang="el-GR" sz="2800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Τίτλος 1"/>
          <p:cNvSpPr txBox="1">
            <a:spLocks noGrp="1" noChangeArrowheads="1"/>
          </p:cNvSpPr>
          <p:nvPr>
            <p:ph type="title"/>
          </p:nvPr>
        </p:nvSpPr>
        <p:spPr>
          <a:xfrm>
            <a:off x="736600" y="-15875"/>
            <a:ext cx="8607425" cy="725488"/>
          </a:xfrm>
        </p:spPr>
        <p:txBody>
          <a:bodyPr/>
          <a:lstStyle/>
          <a:p>
            <a:pPr eaLnBrk="1"/>
            <a:r>
              <a:rPr>
                <a:solidFill>
                  <a:srgbClr val="FFFF66"/>
                </a:solidFill>
                <a:latin typeface="Albany"/>
                <a:cs typeface="Tahoma" pitchFamily="34" charset="0"/>
              </a:rPr>
              <a:t>                                     </a:t>
            </a:r>
            <a:r>
              <a:rPr sz="3600">
                <a:solidFill>
                  <a:srgbClr val="FFFF66"/>
                </a:solidFill>
                <a:latin typeface="Albany"/>
                <a:cs typeface="Tahoma" pitchFamily="34" charset="0"/>
              </a:rPr>
              <a:t>ΣΗΨΑΙΜΙΑ</a:t>
            </a:r>
          </a:p>
        </p:txBody>
      </p:sp>
      <p:sp>
        <p:nvSpPr>
          <p:cNvPr id="3" name="Θέση περιεχομένου 2"/>
          <p:cNvSpPr txBox="1">
            <a:spLocks noGrp="1"/>
          </p:cNvSpPr>
          <p:nvPr>
            <p:ph idx="1"/>
          </p:nvPr>
        </p:nvSpPr>
        <p:spPr>
          <a:xfrm>
            <a:off x="400050" y="644525"/>
            <a:ext cx="9280525" cy="6083300"/>
          </a:xfrm>
        </p:spPr>
        <p:txBody>
          <a:bodyPr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200" b="1" i="1" u="sng" dirty="0">
                <a:solidFill>
                  <a:srgbClr val="00B0F0"/>
                </a:solidFill>
              </a:rPr>
              <a:t>Θεραπεία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sz="2800" b="1" i="1" u="sng" dirty="0">
              <a:solidFill>
                <a:srgbClr val="00B0F0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ct val="100000"/>
              <a:buFont typeface="Wingdings" pitchFamily="2"/>
              <a:buChar char="v"/>
              <a:defRPr/>
            </a:pPr>
            <a:r>
              <a:rPr sz="2800" b="1" i="1" dirty="0">
                <a:solidFill>
                  <a:srgbClr val="00B0F0"/>
                </a:solidFill>
              </a:rPr>
              <a:t> </a:t>
            </a:r>
            <a:r>
              <a:rPr sz="2800" b="1" dirty="0">
                <a:solidFill>
                  <a:srgbClr val="FFFFFF"/>
                </a:solidFill>
              </a:rPr>
              <a:t>Α</a:t>
            </a:r>
            <a:r>
              <a:rPr sz="2800" dirty="0">
                <a:solidFill>
                  <a:srgbClr val="FFFFFF"/>
                </a:solidFill>
              </a:rPr>
              <a:t>ντιμικροβιακή αγωγή και επιθετική χειρ/</a:t>
            </a:r>
            <a:r>
              <a:rPr sz="2800" dirty="0" err="1">
                <a:solidFill>
                  <a:srgbClr val="FFFFFF"/>
                </a:solidFill>
              </a:rPr>
              <a:t>κή</a:t>
            </a:r>
            <a:r>
              <a:rPr sz="2800" dirty="0">
                <a:solidFill>
                  <a:srgbClr val="FFFFFF"/>
                </a:solidFill>
              </a:rPr>
              <a:t> παρέμβαση με έμφαση στην πρωτογενή εστία</a:t>
            </a: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ct val="100000"/>
              <a:buFont typeface="Wingdings" pitchFamily="2"/>
              <a:buChar char="v"/>
              <a:defRPr/>
            </a:pPr>
            <a:endParaRPr sz="2800" b="1" i="1" u="sng" dirty="0">
              <a:solidFill>
                <a:srgbClr val="FFFFFF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ct val="100000"/>
              <a:buFont typeface="Wingdings" pitchFamily="2"/>
              <a:buChar char="v"/>
              <a:defRPr/>
            </a:pPr>
            <a:r>
              <a:rPr lang="en-GB" sz="2800" dirty="0">
                <a:solidFill>
                  <a:srgbClr val="FFFFFF"/>
                </a:solidFill>
              </a:rPr>
              <a:t>Monitoring , </a:t>
            </a:r>
            <a:r>
              <a:rPr sz="2800" dirty="0">
                <a:solidFill>
                  <a:srgbClr val="FFFFFF"/>
                </a:solidFill>
              </a:rPr>
              <a:t>ΜΑΦ ή ΜΕΘ</a:t>
            </a: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ct val="100000"/>
              <a:buFont typeface="Wingdings" pitchFamily="2"/>
              <a:buChar char="v"/>
              <a:defRPr/>
            </a:pPr>
            <a:endParaRPr sz="2800" dirty="0">
              <a:solidFill>
                <a:srgbClr val="FFFFFF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ct val="100000"/>
              <a:buFont typeface="Wingdings" pitchFamily="2"/>
              <a:buChar char="v"/>
              <a:defRPr/>
            </a:pPr>
            <a:r>
              <a:rPr sz="2800" dirty="0">
                <a:solidFill>
                  <a:srgbClr val="FFFFFF"/>
                </a:solidFill>
              </a:rPr>
              <a:t>Μηχανικός αερισμός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sz="2800" dirty="0">
              <a:solidFill>
                <a:srgbClr val="FFFFFF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ct val="100000"/>
              <a:buFont typeface="Wingdings" pitchFamily="2"/>
              <a:buChar char="v"/>
              <a:defRPr/>
            </a:pPr>
            <a:r>
              <a:rPr sz="2800" dirty="0">
                <a:solidFill>
                  <a:srgbClr val="FFFFFF"/>
                </a:solidFill>
              </a:rPr>
              <a:t>Αιμοδυναμική υποστήριξη (υγρά, </a:t>
            </a:r>
            <a:r>
              <a:rPr sz="2800" dirty="0" err="1">
                <a:solidFill>
                  <a:srgbClr val="FFFFFF"/>
                </a:solidFill>
              </a:rPr>
              <a:t>αγγειοσυσπαστικά</a:t>
            </a:r>
            <a:r>
              <a:rPr sz="2800" dirty="0">
                <a:solidFill>
                  <a:srgbClr val="FFFFFF"/>
                </a:solidFill>
              </a:rPr>
              <a:t>, </a:t>
            </a:r>
            <a:r>
              <a:rPr sz="2800" dirty="0" err="1">
                <a:solidFill>
                  <a:srgbClr val="FFFFFF"/>
                </a:solidFill>
              </a:rPr>
              <a:t>ινότροπα</a:t>
            </a:r>
            <a:r>
              <a:rPr sz="2800" dirty="0">
                <a:solidFill>
                  <a:srgbClr val="FFFFFF"/>
                </a:solidFill>
              </a:rPr>
              <a:t>)</a:t>
            </a: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ct val="100000"/>
              <a:buFont typeface="Wingdings" pitchFamily="2"/>
              <a:buChar char="v"/>
              <a:defRPr/>
            </a:pPr>
            <a:endParaRPr sz="2800" dirty="0">
              <a:solidFill>
                <a:srgbClr val="FFFFFF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ct val="100000"/>
              <a:buFont typeface="Wingdings" pitchFamily="2"/>
              <a:buChar char="v"/>
              <a:defRPr/>
            </a:pPr>
            <a:r>
              <a:rPr sz="2800" dirty="0">
                <a:solidFill>
                  <a:srgbClr val="FFFFFF"/>
                </a:solidFill>
              </a:rPr>
              <a:t>Υποστήριξη νεφρικής λειτουργίας</a:t>
            </a: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ct val="100000"/>
              <a:buFont typeface="Wingdings" pitchFamily="2"/>
              <a:buChar char="v"/>
              <a:defRPr/>
            </a:pPr>
            <a:endParaRPr sz="2800" dirty="0">
              <a:solidFill>
                <a:srgbClr val="FFFFFF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ct val="100000"/>
              <a:buFont typeface="Wingdings" pitchFamily="2"/>
              <a:buChar char="v"/>
              <a:defRPr/>
            </a:pPr>
            <a:r>
              <a:rPr sz="2800" dirty="0">
                <a:solidFill>
                  <a:srgbClr val="FFFFFF"/>
                </a:solidFill>
              </a:rPr>
              <a:t>Καταστολή και αναλγησία εάν χρειάζεται</a:t>
            </a: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ct val="100000"/>
              <a:buFont typeface="Wingdings" pitchFamily="2"/>
              <a:buChar char="v"/>
              <a:defRPr/>
            </a:pPr>
            <a:endParaRPr sz="2800" dirty="0">
              <a:solidFill>
                <a:srgbClr val="FFFFFF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ct val="100000"/>
              <a:buFont typeface="Wingdings" pitchFamily="2"/>
              <a:buChar char="v"/>
              <a:defRPr/>
            </a:pPr>
            <a:r>
              <a:rPr sz="2800" dirty="0">
                <a:solidFill>
                  <a:srgbClr val="FFFFFF"/>
                </a:solidFill>
              </a:rPr>
              <a:t>Επαρκής θρέψη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b="1" i="1" u="sng" dirty="0">
              <a:solidFill>
                <a:srgbClr val="00B0F0"/>
              </a:solidFill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b="1" i="1" u="sng" dirty="0">
              <a:solidFill>
                <a:srgbClr val="00B0F0"/>
              </a:solidFill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σελ"/>
          <p:cNvPicPr>
            <a:picLocks noChangeAspect="1"/>
          </p:cNvPicPr>
          <p:nvPr/>
        </p:nvPicPr>
        <p:blipFill>
          <a:blip r:embed="rId3"/>
          <a:srcRect t="1563" r="1785" b="1563"/>
          <a:stretch>
            <a:fillRect/>
          </a:stretch>
        </p:blipFill>
        <p:spPr bwMode="auto">
          <a:xfrm>
            <a:off x="166688" y="1176338"/>
            <a:ext cx="4621212" cy="5207000"/>
          </a:xfrm>
          <a:prstGeom prst="rect">
            <a:avLst/>
          </a:prstGeom>
          <a:noFill/>
          <a:ln w="28575">
            <a:solidFill>
              <a:srgbClr val="00FFFF"/>
            </a:solidFill>
            <a:miter lim="800000"/>
            <a:headEnd/>
            <a:tailEnd/>
          </a:ln>
        </p:spPr>
      </p:pic>
      <p:pic>
        <p:nvPicPr>
          <p:cNvPr id="22531" name="Picture 17" descr="σελ"/>
          <p:cNvPicPr>
            <a:picLocks noGrp="1" noChangeAspect="1"/>
          </p:cNvPicPr>
          <p:nvPr>
            <p:ph type="pic" idx="4294967295"/>
          </p:nvPr>
        </p:nvPicPr>
        <p:blipFill>
          <a:blip r:embed="rId4"/>
          <a:srcRect r="1120" b="5272"/>
          <a:stretch>
            <a:fillRect/>
          </a:stretch>
        </p:blipFill>
        <p:spPr>
          <a:xfrm>
            <a:off x="5124450" y="2105025"/>
            <a:ext cx="4787900" cy="3019425"/>
          </a:xfrm>
          <a:ln w="28575">
            <a:solidFill>
              <a:srgbClr val="00FFFF"/>
            </a:solidFill>
          </a:ln>
        </p:spPr>
      </p:pic>
      <p:sp>
        <p:nvSpPr>
          <p:cNvPr id="22532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  <p:graphicFrame>
        <p:nvGraphicFramePr>
          <p:cNvPr id="5" name="Πίνακας 4"/>
          <p:cNvGraphicFramePr>
            <a:graphicFrameLocks noGrp="1"/>
          </p:cNvGraphicFramePr>
          <p:nvPr/>
        </p:nvGraphicFramePr>
        <p:xfrm>
          <a:off x="1439863" y="2843213"/>
          <a:ext cx="767921" cy="442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79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2848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Τίτλος 1"/>
          <p:cNvSpPr txBox="1">
            <a:spLocks noGrp="1" noChangeArrowheads="1"/>
          </p:cNvSpPr>
          <p:nvPr>
            <p:ph type="title"/>
          </p:nvPr>
        </p:nvSpPr>
        <p:spPr>
          <a:xfrm>
            <a:off x="812800" y="-80963"/>
            <a:ext cx="8609013" cy="725488"/>
          </a:xfrm>
        </p:spPr>
        <p:txBody>
          <a:bodyPr/>
          <a:lstStyle/>
          <a:p>
            <a:pPr eaLnBrk="1"/>
            <a:r>
              <a:rPr>
                <a:solidFill>
                  <a:srgbClr val="FFFF66"/>
                </a:solidFill>
                <a:latin typeface="Albany"/>
                <a:cs typeface="Tahoma" pitchFamily="34" charset="0"/>
              </a:rPr>
              <a:t>                  </a:t>
            </a:r>
            <a:r>
              <a:rPr sz="2800">
                <a:solidFill>
                  <a:srgbClr val="FFFF66"/>
                </a:solidFill>
                <a:latin typeface="Albany"/>
                <a:cs typeface="Tahoma" pitchFamily="34" charset="0"/>
              </a:rPr>
              <a:t>ΕΓΚΕΦΑΛΙΚΟ ΑΠΟΣΤΗΜΑ</a:t>
            </a:r>
          </a:p>
        </p:txBody>
      </p:sp>
      <p:sp>
        <p:nvSpPr>
          <p:cNvPr id="3" name="Θέση περιεχομένου 2"/>
          <p:cNvSpPr txBox="1">
            <a:spLocks noGrp="1"/>
          </p:cNvSpPr>
          <p:nvPr>
            <p:ph idx="1"/>
          </p:nvPr>
        </p:nvSpPr>
        <p:spPr>
          <a:xfrm>
            <a:off x="477838" y="644525"/>
            <a:ext cx="9278937" cy="6083300"/>
          </a:xfrm>
        </p:spPr>
        <p:txBody>
          <a:bodyPr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800" b="1" dirty="0">
                <a:solidFill>
                  <a:srgbClr val="FFFFFF"/>
                </a:solidFill>
              </a:rPr>
              <a:t>           Πυώδης συλλογή στο εγκεφαλικό παρέγχυμα</a:t>
            </a:r>
          </a:p>
          <a:p>
            <a:pPr marL="457200" indent="-457200"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sz="2800" b="1" dirty="0">
                <a:solidFill>
                  <a:srgbClr val="FFFFFF"/>
                </a:solidFill>
              </a:rPr>
              <a:t>Σπάνιο 1/100.000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sz="2800" b="1" dirty="0">
              <a:solidFill>
                <a:srgbClr val="FFFFFF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Wingdings" pitchFamily="2"/>
              <a:buChar char="Ø"/>
              <a:defRPr/>
            </a:pPr>
            <a:r>
              <a:rPr sz="2800" b="1" dirty="0">
                <a:solidFill>
                  <a:srgbClr val="FFFFFF"/>
                </a:solidFill>
              </a:rPr>
              <a:t>Συνήθως εντοπίζεται στον κροταφικό λοβό και την παρεγκεφαλίδα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sz="2800" b="1" i="1" u="sng" dirty="0">
              <a:solidFill>
                <a:srgbClr val="00B0F0"/>
              </a:solidFill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800" b="1" i="1" u="sng" dirty="0">
                <a:solidFill>
                  <a:srgbClr val="00B0F0"/>
                </a:solidFill>
              </a:rPr>
              <a:t>Αίτια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sz="2800" b="1" i="1" u="sng" dirty="0">
              <a:solidFill>
                <a:srgbClr val="00B0F0"/>
              </a:solidFill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800" b="1" dirty="0">
                <a:solidFill>
                  <a:srgbClr val="FFFFFF"/>
                </a:solidFill>
              </a:rPr>
              <a:t>78% οφείλεται σε αναερόβια μικρόβια</a:t>
            </a:r>
            <a:endParaRPr lang="en-GB" sz="2800" b="1" dirty="0">
              <a:solidFill>
                <a:srgbClr val="FFFFFF"/>
              </a:solidFill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sz="2800" dirty="0">
              <a:solidFill>
                <a:srgbClr val="000000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Arial" pitchFamily="34"/>
              <a:buChar char="•"/>
              <a:defRPr/>
            </a:pPr>
            <a:r>
              <a:rPr lang="en-GB" sz="2800" b="1" dirty="0">
                <a:solidFill>
                  <a:srgbClr val="92D050"/>
                </a:solidFill>
              </a:rPr>
              <a:t>Streptococcus </a:t>
            </a:r>
            <a:r>
              <a:rPr lang="en-GB" sz="2800" b="1" dirty="0" err="1">
                <a:solidFill>
                  <a:srgbClr val="92D050"/>
                </a:solidFill>
              </a:rPr>
              <a:t>viridans</a:t>
            </a:r>
            <a:endParaRPr lang="en-GB" sz="2800" b="1" dirty="0">
              <a:solidFill>
                <a:srgbClr val="92D050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Arial" pitchFamily="34"/>
              <a:buChar char="•"/>
              <a:defRPr/>
            </a:pPr>
            <a:r>
              <a:rPr lang="en-GB" sz="2800" b="1" dirty="0" err="1">
                <a:solidFill>
                  <a:srgbClr val="92D050"/>
                </a:solidFill>
              </a:rPr>
              <a:t>Staplylococcus</a:t>
            </a:r>
            <a:r>
              <a:rPr lang="en-GB" sz="2800" b="1" dirty="0">
                <a:solidFill>
                  <a:srgbClr val="92D050"/>
                </a:solidFill>
              </a:rPr>
              <a:t> aureus</a:t>
            </a: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Arial" pitchFamily="34"/>
              <a:buChar char="•"/>
              <a:defRPr/>
            </a:pPr>
            <a:r>
              <a:rPr lang="en-GB" sz="2800" b="1" dirty="0">
                <a:solidFill>
                  <a:srgbClr val="92D050"/>
                </a:solidFill>
              </a:rPr>
              <a:t>Bacteroides</a:t>
            </a: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Arial" pitchFamily="34"/>
              <a:buChar char="•"/>
              <a:defRPr/>
            </a:pPr>
            <a:r>
              <a:rPr lang="en-GB" sz="2800" b="1" dirty="0" err="1">
                <a:solidFill>
                  <a:srgbClr val="92D050"/>
                </a:solidFill>
              </a:rPr>
              <a:t>Actinobacillus</a:t>
            </a:r>
            <a:endParaRPr lang="en-GB" sz="2800" b="1" dirty="0">
              <a:solidFill>
                <a:srgbClr val="92D050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Arial" pitchFamily="34"/>
              <a:buChar char="•"/>
              <a:defRPr/>
            </a:pPr>
            <a:r>
              <a:rPr lang="en-GB" sz="2800" b="1" dirty="0" err="1">
                <a:solidFill>
                  <a:srgbClr val="92D050"/>
                </a:solidFill>
              </a:rPr>
              <a:t>Actinomycetem</a:t>
            </a:r>
            <a:r>
              <a:rPr lang="en-GB" sz="2800" b="1" dirty="0">
                <a:solidFill>
                  <a:srgbClr val="92D050"/>
                </a:solidFill>
              </a:rPr>
              <a:t> </a:t>
            </a:r>
            <a:r>
              <a:rPr lang="en-GB" sz="2800" b="1" dirty="0" err="1">
                <a:solidFill>
                  <a:srgbClr val="92D050"/>
                </a:solidFill>
              </a:rPr>
              <a:t>comitans</a:t>
            </a:r>
            <a:endParaRPr sz="2800" b="1" dirty="0">
              <a:solidFill>
                <a:srgbClr val="92D050"/>
              </a:solidFill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b="1" dirty="0">
              <a:solidFill>
                <a:srgbClr val="FFFFFF"/>
              </a:solidFill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b="1" dirty="0">
              <a:solidFill>
                <a:srgbClr val="FFFFFF"/>
              </a:solidFill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dirty="0"/>
          </a:p>
        </p:txBody>
      </p:sp>
    </p:spTree>
  </p:cSld>
  <p:clrMapOvr>
    <a:masterClrMapping/>
  </p:clrMapOvr>
  <p:transition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Τίτλος 1"/>
          <p:cNvSpPr txBox="1"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7425" cy="725488"/>
          </a:xfrm>
        </p:spPr>
        <p:txBody>
          <a:bodyPr/>
          <a:lstStyle/>
          <a:p>
            <a:pPr eaLnBrk="1"/>
            <a:r>
              <a:rPr>
                <a:solidFill>
                  <a:srgbClr val="FFFF66"/>
                </a:solidFill>
                <a:latin typeface="Albany"/>
                <a:cs typeface="Tahoma" pitchFamily="34" charset="0"/>
              </a:rPr>
              <a:t>                  </a:t>
            </a:r>
            <a:r>
              <a:rPr sz="2800">
                <a:solidFill>
                  <a:srgbClr val="FFFF66"/>
                </a:solidFill>
                <a:latin typeface="Albany"/>
                <a:cs typeface="Tahoma" pitchFamily="34" charset="0"/>
              </a:rPr>
              <a:t>ΕΓΚΕΦΑΛΙΚΟ ΑΠΟΣΤΗΜΑ</a:t>
            </a:r>
          </a:p>
        </p:txBody>
      </p:sp>
      <p:sp>
        <p:nvSpPr>
          <p:cNvPr id="3" name="Θέση περιεχομένου 2"/>
          <p:cNvSpPr txBox="1">
            <a:spLocks noGrp="1"/>
          </p:cNvSpPr>
          <p:nvPr>
            <p:ph idx="1"/>
          </p:nvPr>
        </p:nvSpPr>
        <p:spPr>
          <a:xfrm>
            <a:off x="477838" y="1195388"/>
            <a:ext cx="9278937" cy="6081712"/>
          </a:xfrm>
        </p:spPr>
        <p:txBody>
          <a:bodyPr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200" b="1" i="1" u="sng" dirty="0">
                <a:solidFill>
                  <a:srgbClr val="00B0F0"/>
                </a:solidFill>
              </a:rPr>
              <a:t>Οδοί Διασποράς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sz="2800" b="1" i="1" u="sng" dirty="0">
              <a:solidFill>
                <a:srgbClr val="00B0F0"/>
              </a:solidFill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defRPr/>
            </a:pPr>
            <a:endParaRPr sz="2800" b="1" i="1" u="sng" dirty="0">
              <a:solidFill>
                <a:srgbClr val="00B050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Wingdings" pitchFamily="2"/>
              <a:buChar char="v"/>
              <a:defRPr/>
            </a:pPr>
            <a:r>
              <a:rPr sz="2800" b="1" dirty="0">
                <a:solidFill>
                  <a:srgbClr val="00B050"/>
                </a:solidFill>
              </a:rPr>
              <a:t>Μέσω φλεβικής αποχέτευσης στο σηραγγώδη κόλπο (προσωπική φλέβα, πτερυγοειδές φλεβώδες πλέγμα)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sz="2800" b="1" dirty="0">
              <a:solidFill>
                <a:srgbClr val="00B050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Wingdings" pitchFamily="2"/>
              <a:buChar char="v"/>
              <a:defRPr/>
            </a:pPr>
            <a:r>
              <a:rPr sz="2800" b="1" dirty="0">
                <a:solidFill>
                  <a:srgbClr val="00B050"/>
                </a:solidFill>
              </a:rPr>
              <a:t>Κατά συνέχεια ιστών</a:t>
            </a: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Wingdings" pitchFamily="2"/>
              <a:buChar char="v"/>
              <a:defRPr/>
            </a:pPr>
            <a:endParaRPr sz="2800" b="1" dirty="0">
              <a:solidFill>
                <a:srgbClr val="00B050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Wingdings" pitchFamily="2"/>
              <a:buChar char="v"/>
              <a:defRPr/>
            </a:pPr>
            <a:r>
              <a:rPr sz="2800" b="1" dirty="0" err="1">
                <a:solidFill>
                  <a:srgbClr val="00B050"/>
                </a:solidFill>
              </a:rPr>
              <a:t>Λεμφογενώς</a:t>
            </a:r>
            <a:r>
              <a:rPr sz="2800" b="1" dirty="0">
                <a:solidFill>
                  <a:srgbClr val="00B050"/>
                </a:solidFill>
              </a:rPr>
              <a:t> </a:t>
            </a:r>
            <a:endParaRPr lang="en-GB" sz="2800" b="1" dirty="0">
              <a:solidFill>
                <a:srgbClr val="00B050"/>
              </a:solidFill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b="1" dirty="0">
              <a:solidFill>
                <a:srgbClr val="FFFFFF"/>
              </a:solidFill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dirty="0"/>
          </a:p>
        </p:txBody>
      </p:sp>
    </p:spTree>
  </p:cSld>
  <p:clrMapOvr>
    <a:masterClrMapping/>
  </p:clrMapOvr>
  <p:transition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Τίτλος 1"/>
          <p:cNvSpPr txBox="1">
            <a:spLocks noGrp="1" noChangeArrowheads="1"/>
          </p:cNvSpPr>
          <p:nvPr>
            <p:ph type="title"/>
          </p:nvPr>
        </p:nvSpPr>
        <p:spPr>
          <a:xfrm>
            <a:off x="736600" y="0"/>
            <a:ext cx="8607425" cy="725488"/>
          </a:xfrm>
        </p:spPr>
        <p:txBody>
          <a:bodyPr/>
          <a:lstStyle/>
          <a:p>
            <a:pPr algn="r" eaLnBrk="1"/>
            <a:r>
              <a:rPr>
                <a:solidFill>
                  <a:srgbClr val="FFFF66"/>
                </a:solidFill>
                <a:latin typeface="Albany"/>
                <a:cs typeface="Tahoma" pitchFamily="34" charset="0"/>
              </a:rPr>
              <a:t>                  </a:t>
            </a:r>
            <a:r>
              <a:rPr sz="2800">
                <a:solidFill>
                  <a:srgbClr val="FFFF66"/>
                </a:solidFill>
                <a:latin typeface="Albany"/>
                <a:cs typeface="Tahoma" pitchFamily="34" charset="0"/>
              </a:rPr>
              <a:t>ΕΓΚΕΦΑΛΙΚΟ ΑΠΟΣΤΗΜΑ</a:t>
            </a:r>
          </a:p>
        </p:txBody>
      </p:sp>
      <p:sp>
        <p:nvSpPr>
          <p:cNvPr id="3" name="Θέση περιεχομένου 2"/>
          <p:cNvSpPr txBox="1">
            <a:spLocks noGrp="1"/>
          </p:cNvSpPr>
          <p:nvPr>
            <p:ph idx="1"/>
          </p:nvPr>
        </p:nvSpPr>
        <p:spPr>
          <a:xfrm>
            <a:off x="400050" y="539750"/>
            <a:ext cx="9280525" cy="6081713"/>
          </a:xfrm>
        </p:spPr>
        <p:txBody>
          <a:bodyPr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200" b="1" i="1" u="sng" dirty="0">
                <a:solidFill>
                  <a:srgbClr val="00B0F0"/>
                </a:solidFill>
              </a:rPr>
              <a:t>Κλινική Εικόνα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b="1" i="1" u="sng" dirty="0">
              <a:solidFill>
                <a:srgbClr val="00B0F0"/>
              </a:solidFill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800" dirty="0">
                <a:solidFill>
                  <a:srgbClr val="FFFFFF"/>
                </a:solidFill>
              </a:rPr>
              <a:t>Ποικίλει και εξαρτάται από τη θέση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sz="2800" dirty="0">
              <a:solidFill>
                <a:srgbClr val="FFFFFF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Wingdings" pitchFamily="2"/>
              <a:buChar char="ü"/>
              <a:defRPr/>
            </a:pPr>
            <a:r>
              <a:rPr sz="2800" dirty="0">
                <a:solidFill>
                  <a:srgbClr val="FFFFFF"/>
                </a:solidFill>
              </a:rPr>
              <a:t>Έντονη κεφαλαλγία</a:t>
            </a: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Wingdings" pitchFamily="2"/>
              <a:buChar char="ü"/>
              <a:defRPr/>
            </a:pPr>
            <a:r>
              <a:rPr sz="2800" dirty="0">
                <a:solidFill>
                  <a:srgbClr val="FFFFFF"/>
                </a:solidFill>
              </a:rPr>
              <a:t>Πυρετός με ρίγος</a:t>
            </a: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Wingdings" pitchFamily="2"/>
              <a:buChar char="ü"/>
              <a:defRPr/>
            </a:pPr>
            <a:r>
              <a:rPr sz="2800" dirty="0">
                <a:solidFill>
                  <a:srgbClr val="FFFFFF"/>
                </a:solidFill>
              </a:rPr>
              <a:t>Ναυτία</a:t>
            </a: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Wingdings" pitchFamily="2"/>
              <a:buChar char="ü"/>
              <a:defRPr/>
            </a:pPr>
            <a:r>
              <a:rPr sz="2800" dirty="0" err="1">
                <a:solidFill>
                  <a:srgbClr val="FFFFFF"/>
                </a:solidFill>
              </a:rPr>
              <a:t>Ρουκετοειδείς</a:t>
            </a:r>
            <a:r>
              <a:rPr sz="2800" dirty="0">
                <a:solidFill>
                  <a:srgbClr val="FFFFFF"/>
                </a:solidFill>
              </a:rPr>
              <a:t> έμετοι</a:t>
            </a: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Wingdings" pitchFamily="2"/>
              <a:buChar char="ü"/>
              <a:defRPr/>
            </a:pPr>
            <a:r>
              <a:rPr sz="2800" dirty="0">
                <a:solidFill>
                  <a:srgbClr val="FFFFFF"/>
                </a:solidFill>
              </a:rPr>
              <a:t>Σπασμοί</a:t>
            </a: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Wingdings" pitchFamily="2"/>
              <a:buChar char="ü"/>
              <a:defRPr/>
            </a:pPr>
            <a:r>
              <a:rPr sz="2800" dirty="0">
                <a:solidFill>
                  <a:srgbClr val="FFFFFF"/>
                </a:solidFill>
              </a:rPr>
              <a:t>Επιληπτικές κρίσεις</a:t>
            </a: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Wingdings" pitchFamily="2"/>
              <a:buChar char="ü"/>
              <a:defRPr/>
            </a:pPr>
            <a:r>
              <a:rPr sz="2800" dirty="0">
                <a:solidFill>
                  <a:srgbClr val="FFFFFF"/>
                </a:solidFill>
              </a:rPr>
              <a:t>Παραισθησίες</a:t>
            </a: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Wingdings" pitchFamily="2"/>
              <a:buChar char="ü"/>
              <a:defRPr/>
            </a:pPr>
            <a:r>
              <a:rPr sz="2800" dirty="0" err="1">
                <a:solidFill>
                  <a:srgbClr val="FFFFFF"/>
                </a:solidFill>
              </a:rPr>
              <a:t>Διαταρραχές</a:t>
            </a:r>
            <a:r>
              <a:rPr sz="2800" dirty="0">
                <a:solidFill>
                  <a:srgbClr val="FFFFFF"/>
                </a:solidFill>
              </a:rPr>
              <a:t> της συμπεριφοράς</a:t>
            </a: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Wingdings" pitchFamily="2"/>
              <a:buChar char="ü"/>
              <a:defRPr/>
            </a:pPr>
            <a:r>
              <a:rPr sz="2800" dirty="0">
                <a:solidFill>
                  <a:srgbClr val="FFFFFF"/>
                </a:solidFill>
              </a:rPr>
              <a:t>Αφασία</a:t>
            </a: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Wingdings" pitchFamily="2"/>
              <a:buChar char="ü"/>
              <a:defRPr/>
            </a:pPr>
            <a:r>
              <a:rPr sz="2800" dirty="0">
                <a:solidFill>
                  <a:srgbClr val="FFFFFF"/>
                </a:solidFill>
              </a:rPr>
              <a:t>Πτώση του επιπέδου συνείδησης</a:t>
            </a: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Wingdings" pitchFamily="2"/>
              <a:buChar char="ü"/>
              <a:defRPr/>
            </a:pPr>
            <a:r>
              <a:rPr sz="2800" dirty="0">
                <a:solidFill>
                  <a:srgbClr val="FFFFFF"/>
                </a:solidFill>
              </a:rPr>
              <a:t>Κώμα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solidFill>
                <a:srgbClr val="FFFFFF"/>
              </a:solidFill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b="1" i="1" u="sng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Τίτλος 1"/>
          <p:cNvSpPr txBox="1">
            <a:spLocks noGrp="1" noChangeArrowheads="1"/>
          </p:cNvSpPr>
          <p:nvPr>
            <p:ph type="title"/>
          </p:nvPr>
        </p:nvSpPr>
        <p:spPr>
          <a:xfrm>
            <a:off x="736600" y="0"/>
            <a:ext cx="8607425" cy="725488"/>
          </a:xfrm>
        </p:spPr>
        <p:txBody>
          <a:bodyPr/>
          <a:lstStyle/>
          <a:p>
            <a:pPr eaLnBrk="1"/>
            <a:r>
              <a:rPr>
                <a:solidFill>
                  <a:srgbClr val="FFFF66"/>
                </a:solidFill>
                <a:latin typeface="Albany"/>
                <a:cs typeface="Tahoma" pitchFamily="34" charset="0"/>
              </a:rPr>
              <a:t>                  </a:t>
            </a:r>
            <a:r>
              <a:rPr sz="2800">
                <a:solidFill>
                  <a:srgbClr val="FFFF66"/>
                </a:solidFill>
                <a:latin typeface="Albany"/>
                <a:cs typeface="Tahoma" pitchFamily="34" charset="0"/>
              </a:rPr>
              <a:t>ΕΓΚΕΦΑΛΙΚΟ ΑΠΟΣΤΗΜΑ</a:t>
            </a:r>
          </a:p>
        </p:txBody>
      </p:sp>
      <p:sp>
        <p:nvSpPr>
          <p:cNvPr id="3" name="Θέση περιεχομένου 2"/>
          <p:cNvSpPr txBox="1">
            <a:spLocks noGrp="1"/>
          </p:cNvSpPr>
          <p:nvPr>
            <p:ph idx="1"/>
          </p:nvPr>
        </p:nvSpPr>
        <p:spPr>
          <a:xfrm>
            <a:off x="477838" y="611188"/>
            <a:ext cx="9278937" cy="6665912"/>
          </a:xfrm>
        </p:spPr>
        <p:txBody>
          <a:bodyPr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200" b="1" i="1" u="sng" dirty="0">
                <a:solidFill>
                  <a:srgbClr val="00B0F0"/>
                </a:solidFill>
              </a:rPr>
              <a:t>Διάγνωση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sz="2800" b="1" i="1" u="sng" dirty="0">
              <a:solidFill>
                <a:srgbClr val="00B0F0"/>
              </a:solidFill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800" b="1" dirty="0">
                <a:solidFill>
                  <a:srgbClr val="FFFFFF"/>
                </a:solidFill>
              </a:rPr>
              <a:t>Κριτήρια που θέτουν υψηλή υποψία </a:t>
            </a:r>
            <a:r>
              <a:rPr sz="2800" b="1" dirty="0" err="1">
                <a:solidFill>
                  <a:srgbClr val="FFFFFF"/>
                </a:solidFill>
              </a:rPr>
              <a:t>οδοντογενούς</a:t>
            </a:r>
            <a:r>
              <a:rPr sz="2800" b="1" dirty="0">
                <a:solidFill>
                  <a:srgbClr val="FFFFFF"/>
                </a:solidFill>
              </a:rPr>
              <a:t> εγκεφαλικού αποστήματος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sz="2800" b="1" dirty="0">
              <a:solidFill>
                <a:srgbClr val="FFFFFF"/>
              </a:solidFill>
            </a:endParaRPr>
          </a:p>
          <a:p>
            <a:pPr marL="457200" indent="-457200"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Calibri Light"/>
              <a:buAutoNum type="arabicPeriod"/>
              <a:defRPr/>
            </a:pPr>
            <a:r>
              <a:rPr sz="2800" dirty="0">
                <a:solidFill>
                  <a:srgbClr val="FFFFFF"/>
                </a:solidFill>
              </a:rPr>
              <a:t>Δεν υπάρχει ή δεν μπορεί να βρεθεί εναλλακτική πηγή βακτηριαιμίας</a:t>
            </a:r>
          </a:p>
          <a:p>
            <a:pPr marL="457200" indent="-457200"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Calibri Light"/>
              <a:buAutoNum type="arabicPeriod"/>
              <a:defRPr/>
            </a:pPr>
            <a:r>
              <a:rPr sz="2800" dirty="0">
                <a:solidFill>
                  <a:srgbClr val="FFFFFF"/>
                </a:solidFill>
              </a:rPr>
              <a:t>Απομόνωση μικροβίων που τυπικά υπάρχουν στη στοματική κοιλότητα</a:t>
            </a:r>
          </a:p>
          <a:p>
            <a:pPr marL="457200" indent="-457200"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Calibri Light"/>
              <a:buAutoNum type="arabicPeriod"/>
              <a:defRPr/>
            </a:pPr>
            <a:r>
              <a:rPr sz="2800" dirty="0">
                <a:solidFill>
                  <a:srgbClr val="FFFFFF"/>
                </a:solidFill>
              </a:rPr>
              <a:t>Κλινικά &amp; απεικονιστικά συμπτώματα και σημεία ενεργούς </a:t>
            </a:r>
            <a:r>
              <a:rPr sz="2800" dirty="0" err="1">
                <a:solidFill>
                  <a:srgbClr val="FFFFFF"/>
                </a:solidFill>
              </a:rPr>
              <a:t>οδοντογενούς</a:t>
            </a:r>
            <a:r>
              <a:rPr sz="2800" dirty="0">
                <a:solidFill>
                  <a:srgbClr val="FFFFFF"/>
                </a:solidFill>
              </a:rPr>
              <a:t> λοίμωξης</a:t>
            </a:r>
          </a:p>
          <a:p>
            <a:pPr marL="457200" indent="-457200"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Calibri Light"/>
              <a:buAutoNum type="arabicPeriod"/>
              <a:defRPr/>
            </a:pPr>
            <a:endParaRPr dirty="0">
              <a:solidFill>
                <a:srgbClr val="FFFFFF"/>
              </a:solidFill>
            </a:endParaRPr>
          </a:p>
          <a:p>
            <a:pPr marL="457200" indent="-457200"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Calibri Light"/>
              <a:buAutoNum type="arabicPeriod"/>
              <a:defRPr/>
            </a:pPr>
            <a:endParaRPr dirty="0">
              <a:solidFill>
                <a:srgbClr val="FFFFFF"/>
              </a:solidFill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b="1" i="1" u="sng" dirty="0">
              <a:solidFill>
                <a:srgbClr val="00B0F0"/>
              </a:solidFill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solidFill>
                <a:srgbClr val="FFFFFF"/>
              </a:solidFill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b="1" i="1" u="sng" dirty="0">
              <a:solidFill>
                <a:srgbClr val="00B0F0"/>
              </a:solidFill>
            </a:endParaRPr>
          </a:p>
        </p:txBody>
      </p:sp>
      <p:sp>
        <p:nvSpPr>
          <p:cNvPr id="161796" name="Κύβος 4"/>
          <p:cNvSpPr>
            <a:spLocks/>
          </p:cNvSpPr>
          <p:nvPr/>
        </p:nvSpPr>
        <p:spPr bwMode="auto">
          <a:xfrm>
            <a:off x="1152525" y="5337175"/>
            <a:ext cx="2139950" cy="1844675"/>
          </a:xfrm>
          <a:custGeom>
            <a:avLst/>
            <a:gdLst>
              <a:gd name="T0" fmla="*/ 1070264 w 2140528"/>
              <a:gd name="T1" fmla="*/ 0 h 1844673"/>
              <a:gd name="T2" fmla="*/ 2140528 w 2140528"/>
              <a:gd name="T3" fmla="*/ 922337 h 1844673"/>
              <a:gd name="T4" fmla="*/ 1070264 w 2140528"/>
              <a:gd name="T5" fmla="*/ 1844673 h 1844673"/>
              <a:gd name="T6" fmla="*/ 0 w 2140528"/>
              <a:gd name="T7" fmla="*/ 922337 h 1844673"/>
              <a:gd name="T8" fmla="*/ 1300848 w 2140528"/>
              <a:gd name="T9" fmla="*/ 0 h 1844673"/>
              <a:gd name="T10" fmla="*/ 839680 w 2140528"/>
              <a:gd name="T11" fmla="*/ 461168 h 1844673"/>
              <a:gd name="T12" fmla="*/ 0 w 2140528"/>
              <a:gd name="T13" fmla="*/ 1152921 h 1844673"/>
              <a:gd name="T14" fmla="*/ 839680 w 2140528"/>
              <a:gd name="T15" fmla="*/ 1844673 h 1844673"/>
              <a:gd name="T16" fmla="*/ 1679360 w 2140528"/>
              <a:gd name="T17" fmla="*/ 1152921 h 1844673"/>
              <a:gd name="T18" fmla="*/ 2140528 w 2140528"/>
              <a:gd name="T19" fmla="*/ 691752 h 1844673"/>
              <a:gd name="T20" fmla="*/ 17694720 60000 65536"/>
              <a:gd name="T21" fmla="*/ 0 60000 65536"/>
              <a:gd name="T22" fmla="*/ 5898240 60000 65536"/>
              <a:gd name="T23" fmla="*/ 11796480 60000 65536"/>
              <a:gd name="T24" fmla="*/ 17694720 60000 65536"/>
              <a:gd name="T25" fmla="*/ 17694720 60000 65536"/>
              <a:gd name="T26" fmla="*/ 11796480 60000 65536"/>
              <a:gd name="T27" fmla="*/ 5898240 60000 65536"/>
              <a:gd name="T28" fmla="*/ 0 60000 65536"/>
              <a:gd name="T29" fmla="*/ 0 60000 65536"/>
              <a:gd name="T30" fmla="*/ 0 w 2140528"/>
              <a:gd name="T31" fmla="*/ 461168 h 1844673"/>
              <a:gd name="T32" fmla="*/ 1679360 w 2140528"/>
              <a:gd name="T33" fmla="*/ 1844673 h 184467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40528" h="1844673" stroke="0">
                <a:moveTo>
                  <a:pt x="0" y="461168"/>
                </a:moveTo>
                <a:lnTo>
                  <a:pt x="1679360" y="461168"/>
                </a:lnTo>
                <a:lnTo>
                  <a:pt x="1679360" y="1844673"/>
                </a:lnTo>
                <a:lnTo>
                  <a:pt x="0" y="1844673"/>
                </a:lnTo>
                <a:lnTo>
                  <a:pt x="0" y="461168"/>
                </a:lnTo>
                <a:close/>
              </a:path>
              <a:path w="2140528" h="1844673" stroke="0">
                <a:moveTo>
                  <a:pt x="1679360" y="461168"/>
                </a:moveTo>
                <a:lnTo>
                  <a:pt x="2140528" y="0"/>
                </a:lnTo>
                <a:lnTo>
                  <a:pt x="2140528" y="1383505"/>
                </a:lnTo>
                <a:lnTo>
                  <a:pt x="1679360" y="1844673"/>
                </a:lnTo>
                <a:lnTo>
                  <a:pt x="1679360" y="461168"/>
                </a:lnTo>
                <a:close/>
              </a:path>
              <a:path w="2140528" h="1844673" stroke="0">
                <a:moveTo>
                  <a:pt x="0" y="461168"/>
                </a:moveTo>
                <a:lnTo>
                  <a:pt x="461168" y="0"/>
                </a:lnTo>
                <a:lnTo>
                  <a:pt x="2140528" y="0"/>
                </a:lnTo>
                <a:lnTo>
                  <a:pt x="1679360" y="461168"/>
                </a:lnTo>
                <a:lnTo>
                  <a:pt x="0" y="461168"/>
                </a:lnTo>
                <a:close/>
              </a:path>
              <a:path w="2140528" h="1844673" fill="none">
                <a:moveTo>
                  <a:pt x="0" y="461168"/>
                </a:moveTo>
                <a:lnTo>
                  <a:pt x="461168" y="0"/>
                </a:lnTo>
                <a:lnTo>
                  <a:pt x="2140528" y="0"/>
                </a:lnTo>
                <a:lnTo>
                  <a:pt x="2140528" y="1383505"/>
                </a:lnTo>
                <a:lnTo>
                  <a:pt x="1679360" y="1844673"/>
                </a:lnTo>
                <a:lnTo>
                  <a:pt x="0" y="1844673"/>
                </a:lnTo>
                <a:lnTo>
                  <a:pt x="0" y="461168"/>
                </a:lnTo>
                <a:close/>
                <a:moveTo>
                  <a:pt x="0" y="461168"/>
                </a:moveTo>
                <a:lnTo>
                  <a:pt x="1679360" y="461168"/>
                </a:lnTo>
                <a:lnTo>
                  <a:pt x="2140528" y="0"/>
                </a:lnTo>
                <a:moveTo>
                  <a:pt x="1679360" y="461168"/>
                </a:moveTo>
                <a:lnTo>
                  <a:pt x="1679360" y="1844673"/>
                </a:lnTo>
              </a:path>
            </a:pathLst>
          </a:custGeom>
          <a:solidFill>
            <a:srgbClr val="4472C4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n-GB" sz="2400" b="1">
                <a:solidFill>
                  <a:srgbClr val="FFFFFF"/>
                </a:solidFill>
              </a:rPr>
              <a:t>CT-MR</a:t>
            </a:r>
            <a:r>
              <a:rPr lang="en-GB" sz="2400">
                <a:solidFill>
                  <a:srgbClr val="FFFFFF"/>
                </a:solidFill>
              </a:rPr>
              <a:t>I</a:t>
            </a:r>
            <a:endParaRPr lang="el-GR" sz="2400">
              <a:solidFill>
                <a:srgbClr val="FFFFFF"/>
              </a:solidFill>
            </a:endParaRPr>
          </a:p>
        </p:txBody>
      </p:sp>
      <p:pic>
        <p:nvPicPr>
          <p:cNvPr id="161797" name="Εικόνα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88013" y="4976813"/>
            <a:ext cx="2057400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Τίτλος 1"/>
          <p:cNvSpPr txBox="1"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7425" cy="725488"/>
          </a:xfrm>
        </p:spPr>
        <p:txBody>
          <a:bodyPr/>
          <a:lstStyle/>
          <a:p>
            <a:pPr eaLnBrk="1"/>
            <a:r>
              <a:rPr>
                <a:solidFill>
                  <a:srgbClr val="FFFF66"/>
                </a:solidFill>
                <a:latin typeface="Albany"/>
                <a:cs typeface="Tahoma" pitchFamily="34" charset="0"/>
              </a:rPr>
              <a:t>                  </a:t>
            </a:r>
            <a:r>
              <a:rPr sz="3600">
                <a:solidFill>
                  <a:srgbClr val="FFFF66"/>
                </a:solidFill>
                <a:latin typeface="Albany"/>
                <a:cs typeface="Tahoma" pitchFamily="34" charset="0"/>
              </a:rPr>
              <a:t>ΕΓΚΕΦΑΛΙΚΟ ΑΠΟΣΤΗΜΑ</a:t>
            </a:r>
          </a:p>
        </p:txBody>
      </p:sp>
      <p:sp>
        <p:nvSpPr>
          <p:cNvPr id="162819" name="Θέση περιεχομένου 2"/>
          <p:cNvSpPr txBox="1">
            <a:spLocks noGrp="1" noChangeArrowheads="1"/>
          </p:cNvSpPr>
          <p:nvPr>
            <p:ph idx="1"/>
          </p:nvPr>
        </p:nvSpPr>
        <p:spPr>
          <a:xfrm>
            <a:off x="477838" y="1195388"/>
            <a:ext cx="9278937" cy="6081712"/>
          </a:xfrm>
        </p:spPr>
        <p:txBody>
          <a:bodyPr/>
          <a:lstStyle/>
          <a:p>
            <a:pPr eaLnBrk="1"/>
            <a:r>
              <a:rPr b="1" i="1">
                <a:solidFill>
                  <a:srgbClr val="00B0F0"/>
                </a:solidFill>
                <a:latin typeface="Thorndale"/>
                <a:cs typeface="Tahoma" pitchFamily="34" charset="0"/>
              </a:rPr>
              <a:t>                                                 </a:t>
            </a:r>
            <a:r>
              <a:rPr sz="3600" b="1" i="1" u="sng">
                <a:solidFill>
                  <a:srgbClr val="00B0F0"/>
                </a:solidFill>
                <a:latin typeface="Thorndale"/>
                <a:cs typeface="Tahoma" pitchFamily="34" charset="0"/>
              </a:rPr>
              <a:t>Θεραπεία</a:t>
            </a:r>
          </a:p>
          <a:p>
            <a:pPr eaLnBrk="1"/>
            <a:endParaRPr b="1" i="1" u="sng">
              <a:solidFill>
                <a:srgbClr val="00B0F0"/>
              </a:solidFill>
              <a:latin typeface="Thorndale"/>
              <a:cs typeface="Tahoma" pitchFamily="34" charset="0"/>
            </a:endParaRPr>
          </a:p>
          <a:p>
            <a:pPr eaLnBrk="1"/>
            <a:endParaRPr b="1" i="1" u="sng">
              <a:solidFill>
                <a:srgbClr val="00B0F0"/>
              </a:solidFill>
              <a:latin typeface="Thorndale"/>
              <a:cs typeface="Tahoma" pitchFamily="34" charset="0"/>
            </a:endParaRPr>
          </a:p>
        </p:txBody>
      </p:sp>
      <p:sp>
        <p:nvSpPr>
          <p:cNvPr id="162820" name="Οβάλ 3"/>
          <p:cNvSpPr>
            <a:spLocks/>
          </p:cNvSpPr>
          <p:nvPr/>
        </p:nvSpPr>
        <p:spPr bwMode="auto">
          <a:xfrm>
            <a:off x="44450" y="1423988"/>
            <a:ext cx="3768725" cy="2376487"/>
          </a:xfrm>
          <a:custGeom>
            <a:avLst/>
            <a:gdLst>
              <a:gd name="T0" fmla="*/ 1884720 w 3769439"/>
              <a:gd name="T1" fmla="*/ 0 h 2376263"/>
              <a:gd name="T2" fmla="*/ 3769439 w 3769439"/>
              <a:gd name="T3" fmla="*/ 1188132 h 2376263"/>
              <a:gd name="T4" fmla="*/ 1884720 w 3769439"/>
              <a:gd name="T5" fmla="*/ 2376263 h 2376263"/>
              <a:gd name="T6" fmla="*/ 0 w 3769439"/>
              <a:gd name="T7" fmla="*/ 1188132 h 2376263"/>
              <a:gd name="T8" fmla="*/ 552022 w 3769439"/>
              <a:gd name="T9" fmla="*/ 347996 h 2376263"/>
              <a:gd name="T10" fmla="*/ 552022 w 3769439"/>
              <a:gd name="T11" fmla="*/ 2028267 h 2376263"/>
              <a:gd name="T12" fmla="*/ 3217417 w 3769439"/>
              <a:gd name="T13" fmla="*/ 2028267 h 2376263"/>
              <a:gd name="T14" fmla="*/ 3217417 w 3769439"/>
              <a:gd name="T15" fmla="*/ 347996 h 2376263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552022 w 3769439"/>
              <a:gd name="T25" fmla="*/ 347996 h 2376263"/>
              <a:gd name="T26" fmla="*/ 3217417 w 3769439"/>
              <a:gd name="T27" fmla="*/ 2028267 h 237626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769439" h="2376263">
                <a:moveTo>
                  <a:pt x="0" y="1188132"/>
                </a:moveTo>
                <a:lnTo>
                  <a:pt x="0" y="1188132"/>
                </a:lnTo>
                <a:cubicBezTo>
                  <a:pt x="0" y="1844319"/>
                  <a:pt x="843817" y="2376263"/>
                  <a:pt x="1884718" y="2376264"/>
                </a:cubicBezTo>
                <a:cubicBezTo>
                  <a:pt x="2925620" y="2376264"/>
                  <a:pt x="3769438" y="1844319"/>
                  <a:pt x="3769438" y="1188132"/>
                </a:cubicBezTo>
                <a:cubicBezTo>
                  <a:pt x="3769438" y="531944"/>
                  <a:pt x="2925620" y="0"/>
                  <a:pt x="1884719" y="0"/>
                </a:cubicBezTo>
                <a:cubicBezTo>
                  <a:pt x="843817" y="0"/>
                  <a:pt x="0" y="531944"/>
                  <a:pt x="0" y="1188132"/>
                </a:cubicBezTo>
                <a:close/>
              </a:path>
            </a:pathLst>
          </a:custGeom>
          <a:solidFill>
            <a:srgbClr val="D0CECE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n-GB" sz="2400" b="1">
                <a:solidFill>
                  <a:srgbClr val="4472C4"/>
                </a:solidFill>
              </a:rPr>
              <a:t>IV </a:t>
            </a:r>
            <a:r>
              <a:rPr lang="el-GR" sz="2400" b="1">
                <a:solidFill>
                  <a:srgbClr val="4472C4"/>
                </a:solidFill>
              </a:rPr>
              <a:t>αντιβιοτικά</a:t>
            </a:r>
          </a:p>
          <a:p>
            <a:pPr algn="ctr" eaLnBrk="1" hangingPunct="1"/>
            <a:r>
              <a:rPr lang="el-GR" sz="2400" b="1">
                <a:solidFill>
                  <a:srgbClr val="4472C4"/>
                </a:solidFill>
              </a:rPr>
              <a:t>(3</a:t>
            </a:r>
            <a:r>
              <a:rPr lang="el-GR" sz="2400" b="1" baseline="30000">
                <a:solidFill>
                  <a:srgbClr val="4472C4"/>
                </a:solidFill>
              </a:rPr>
              <a:t>ης</a:t>
            </a:r>
            <a:r>
              <a:rPr lang="el-GR" sz="2400" b="1">
                <a:solidFill>
                  <a:srgbClr val="4472C4"/>
                </a:solidFill>
              </a:rPr>
              <a:t> γενίας κεφαλοσπ.&amp;</a:t>
            </a:r>
          </a:p>
          <a:p>
            <a:pPr algn="ctr" eaLnBrk="1" hangingPunct="1"/>
            <a:r>
              <a:rPr lang="el-GR" sz="2400" b="1">
                <a:solidFill>
                  <a:srgbClr val="4472C4"/>
                </a:solidFill>
              </a:rPr>
              <a:t>Μετρονιδαζόλη)</a:t>
            </a:r>
            <a:endParaRPr lang="el-GR" sz="2400" b="1">
              <a:solidFill>
                <a:srgbClr val="1F4E79"/>
              </a:solidFill>
            </a:endParaRPr>
          </a:p>
        </p:txBody>
      </p:sp>
      <p:sp>
        <p:nvSpPr>
          <p:cNvPr id="162821" name="Οβάλ 4"/>
          <p:cNvSpPr>
            <a:spLocks/>
          </p:cNvSpPr>
          <p:nvPr/>
        </p:nvSpPr>
        <p:spPr bwMode="auto">
          <a:xfrm>
            <a:off x="6354763" y="1450975"/>
            <a:ext cx="3405187" cy="2376488"/>
          </a:xfrm>
          <a:custGeom>
            <a:avLst/>
            <a:gdLst>
              <a:gd name="T0" fmla="*/ 1702593 w 3405186"/>
              <a:gd name="T1" fmla="*/ 0 h 2376263"/>
              <a:gd name="T2" fmla="*/ 3405186 w 3405186"/>
              <a:gd name="T3" fmla="*/ 1188132 h 2376263"/>
              <a:gd name="T4" fmla="*/ 1702593 w 3405186"/>
              <a:gd name="T5" fmla="*/ 2376263 h 2376263"/>
              <a:gd name="T6" fmla="*/ 0 w 3405186"/>
              <a:gd name="T7" fmla="*/ 1188132 h 2376263"/>
              <a:gd name="T8" fmla="*/ 498678 w 3405186"/>
              <a:gd name="T9" fmla="*/ 347996 h 2376263"/>
              <a:gd name="T10" fmla="*/ 498678 w 3405186"/>
              <a:gd name="T11" fmla="*/ 2028267 h 2376263"/>
              <a:gd name="T12" fmla="*/ 2906508 w 3405186"/>
              <a:gd name="T13" fmla="*/ 2028267 h 2376263"/>
              <a:gd name="T14" fmla="*/ 2906508 w 3405186"/>
              <a:gd name="T15" fmla="*/ 347996 h 2376263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498678 w 3405186"/>
              <a:gd name="T25" fmla="*/ 347996 h 2376263"/>
              <a:gd name="T26" fmla="*/ 2906508 w 3405186"/>
              <a:gd name="T27" fmla="*/ 2028267 h 237626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405186" h="2376263">
                <a:moveTo>
                  <a:pt x="0" y="1188132"/>
                </a:moveTo>
                <a:lnTo>
                  <a:pt x="0" y="1188132"/>
                </a:lnTo>
                <a:cubicBezTo>
                  <a:pt x="0" y="1844319"/>
                  <a:pt x="762276" y="2376263"/>
                  <a:pt x="1702592" y="2376264"/>
                </a:cubicBezTo>
                <a:cubicBezTo>
                  <a:pt x="2642909" y="2376264"/>
                  <a:pt x="3405186" y="1844319"/>
                  <a:pt x="3405186" y="1188132"/>
                </a:cubicBezTo>
                <a:cubicBezTo>
                  <a:pt x="3405186" y="531944"/>
                  <a:pt x="2642909" y="0"/>
                  <a:pt x="1702593" y="0"/>
                </a:cubicBezTo>
                <a:cubicBezTo>
                  <a:pt x="762276" y="0"/>
                  <a:pt x="0" y="531944"/>
                  <a:pt x="0" y="1188132"/>
                </a:cubicBezTo>
                <a:close/>
              </a:path>
            </a:pathLst>
          </a:custGeom>
          <a:solidFill>
            <a:srgbClr val="D0CECE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l-GR" sz="2400" b="1">
                <a:solidFill>
                  <a:srgbClr val="4472C4"/>
                </a:solidFill>
              </a:rPr>
              <a:t>Κορτικοειδή &amp; αποιδηματικά</a:t>
            </a:r>
            <a:endParaRPr lang="el-GR" sz="2400" b="1">
              <a:solidFill>
                <a:srgbClr val="1F4E79"/>
              </a:solidFill>
            </a:endParaRPr>
          </a:p>
        </p:txBody>
      </p:sp>
      <p:sp>
        <p:nvSpPr>
          <p:cNvPr id="162822" name="Οβάλ 5"/>
          <p:cNvSpPr>
            <a:spLocks/>
          </p:cNvSpPr>
          <p:nvPr/>
        </p:nvSpPr>
        <p:spPr bwMode="auto">
          <a:xfrm>
            <a:off x="257175" y="4506913"/>
            <a:ext cx="3768725" cy="2241550"/>
          </a:xfrm>
          <a:custGeom>
            <a:avLst/>
            <a:gdLst>
              <a:gd name="T0" fmla="*/ 1884720 w 3769439"/>
              <a:gd name="T1" fmla="*/ 0 h 2241161"/>
              <a:gd name="T2" fmla="*/ 3769439 w 3769439"/>
              <a:gd name="T3" fmla="*/ 1120581 h 2241161"/>
              <a:gd name="T4" fmla="*/ 1884720 w 3769439"/>
              <a:gd name="T5" fmla="*/ 2241161 h 2241161"/>
              <a:gd name="T6" fmla="*/ 0 w 3769439"/>
              <a:gd name="T7" fmla="*/ 1120581 h 2241161"/>
              <a:gd name="T8" fmla="*/ 552022 w 3769439"/>
              <a:gd name="T9" fmla="*/ 328210 h 2241161"/>
              <a:gd name="T10" fmla="*/ 552022 w 3769439"/>
              <a:gd name="T11" fmla="*/ 1912951 h 2241161"/>
              <a:gd name="T12" fmla="*/ 3217417 w 3769439"/>
              <a:gd name="T13" fmla="*/ 1912951 h 2241161"/>
              <a:gd name="T14" fmla="*/ 3217417 w 3769439"/>
              <a:gd name="T15" fmla="*/ 328210 h 2241161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552022 w 3769439"/>
              <a:gd name="T25" fmla="*/ 328210 h 2241161"/>
              <a:gd name="T26" fmla="*/ 3217417 w 3769439"/>
              <a:gd name="T27" fmla="*/ 1912951 h 224116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769439" h="2241161">
                <a:moveTo>
                  <a:pt x="0" y="1120581"/>
                </a:moveTo>
                <a:lnTo>
                  <a:pt x="0" y="1120581"/>
                </a:lnTo>
                <a:cubicBezTo>
                  <a:pt x="0" y="1739460"/>
                  <a:pt x="843817" y="2241161"/>
                  <a:pt x="1884719" y="2241162"/>
                </a:cubicBezTo>
                <a:cubicBezTo>
                  <a:pt x="2925622" y="2241162"/>
                  <a:pt x="3769440" y="1739460"/>
                  <a:pt x="3769440" y="1120581"/>
                </a:cubicBezTo>
                <a:cubicBezTo>
                  <a:pt x="3769440" y="501701"/>
                  <a:pt x="2925622" y="0"/>
                  <a:pt x="1884720" y="0"/>
                </a:cubicBezTo>
                <a:cubicBezTo>
                  <a:pt x="843817" y="0"/>
                  <a:pt x="0" y="501701"/>
                  <a:pt x="0" y="1120581"/>
                </a:cubicBezTo>
                <a:close/>
              </a:path>
            </a:pathLst>
          </a:custGeom>
          <a:solidFill>
            <a:srgbClr val="D0CECE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l-GR" sz="2800" b="1">
                <a:solidFill>
                  <a:srgbClr val="4472C4"/>
                </a:solidFill>
              </a:rPr>
              <a:t>Κρανιοτομή -παροχέτευση</a:t>
            </a:r>
          </a:p>
        </p:txBody>
      </p:sp>
      <p:sp>
        <p:nvSpPr>
          <p:cNvPr id="162823" name="Οβάλ 6"/>
          <p:cNvSpPr>
            <a:spLocks/>
          </p:cNvSpPr>
          <p:nvPr/>
        </p:nvSpPr>
        <p:spPr bwMode="auto">
          <a:xfrm>
            <a:off x="6354763" y="4643438"/>
            <a:ext cx="3513137" cy="2241550"/>
          </a:xfrm>
          <a:custGeom>
            <a:avLst/>
            <a:gdLst>
              <a:gd name="T0" fmla="*/ 1756137 w 3512273"/>
              <a:gd name="T1" fmla="*/ 0 h 2241161"/>
              <a:gd name="T2" fmla="*/ 3512273 w 3512273"/>
              <a:gd name="T3" fmla="*/ 1120581 h 2241161"/>
              <a:gd name="T4" fmla="*/ 1756137 w 3512273"/>
              <a:gd name="T5" fmla="*/ 2241161 h 2241161"/>
              <a:gd name="T6" fmla="*/ 0 w 3512273"/>
              <a:gd name="T7" fmla="*/ 1120581 h 2241161"/>
              <a:gd name="T8" fmla="*/ 514360 w 3512273"/>
              <a:gd name="T9" fmla="*/ 328210 h 2241161"/>
              <a:gd name="T10" fmla="*/ 514360 w 3512273"/>
              <a:gd name="T11" fmla="*/ 1912951 h 2241161"/>
              <a:gd name="T12" fmla="*/ 2997913 w 3512273"/>
              <a:gd name="T13" fmla="*/ 1912951 h 2241161"/>
              <a:gd name="T14" fmla="*/ 2997913 w 3512273"/>
              <a:gd name="T15" fmla="*/ 328210 h 2241161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514360 w 3512273"/>
              <a:gd name="T25" fmla="*/ 328210 h 2241161"/>
              <a:gd name="T26" fmla="*/ 2997913 w 3512273"/>
              <a:gd name="T27" fmla="*/ 1912951 h 224116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512273" h="2241161">
                <a:moveTo>
                  <a:pt x="0" y="1120581"/>
                </a:moveTo>
                <a:lnTo>
                  <a:pt x="0" y="1120581"/>
                </a:lnTo>
                <a:cubicBezTo>
                  <a:pt x="0" y="1739460"/>
                  <a:pt x="786249" y="2241161"/>
                  <a:pt x="1756136" y="2241162"/>
                </a:cubicBezTo>
                <a:cubicBezTo>
                  <a:pt x="2726024" y="2241162"/>
                  <a:pt x="3512274" y="1739460"/>
                  <a:pt x="3512274" y="1120581"/>
                </a:cubicBezTo>
                <a:cubicBezTo>
                  <a:pt x="3512274" y="501701"/>
                  <a:pt x="2726024" y="0"/>
                  <a:pt x="1756137" y="0"/>
                </a:cubicBezTo>
                <a:cubicBezTo>
                  <a:pt x="786249" y="0"/>
                  <a:pt x="0" y="501701"/>
                  <a:pt x="0" y="1120581"/>
                </a:cubicBezTo>
                <a:close/>
              </a:path>
            </a:pathLst>
          </a:custGeom>
          <a:solidFill>
            <a:srgbClr val="D0CECE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l-GR" sz="2800" b="1">
                <a:solidFill>
                  <a:srgbClr val="4472C4"/>
                </a:solidFill>
              </a:rPr>
              <a:t>Αντιμετώπιση οδοντογενούς αιτίου</a:t>
            </a:r>
            <a:endParaRPr lang="el-GR" sz="2800" b="1">
              <a:solidFill>
                <a:srgbClr val="1F4E79"/>
              </a:solidFill>
            </a:endParaRPr>
          </a:p>
        </p:txBody>
      </p:sp>
      <p:sp>
        <p:nvSpPr>
          <p:cNvPr id="162824" name="Οβάλ 7"/>
          <p:cNvSpPr>
            <a:spLocks/>
          </p:cNvSpPr>
          <p:nvPr/>
        </p:nvSpPr>
        <p:spPr bwMode="auto">
          <a:xfrm>
            <a:off x="3703638" y="3198813"/>
            <a:ext cx="2608262" cy="1787525"/>
          </a:xfrm>
          <a:custGeom>
            <a:avLst/>
            <a:gdLst>
              <a:gd name="T0" fmla="*/ 1304058 w 2608115"/>
              <a:gd name="T1" fmla="*/ 0 h 1787240"/>
              <a:gd name="T2" fmla="*/ 2608115 w 2608115"/>
              <a:gd name="T3" fmla="*/ 893620 h 1787240"/>
              <a:gd name="T4" fmla="*/ 1304058 w 2608115"/>
              <a:gd name="T5" fmla="*/ 1787240 h 1787240"/>
              <a:gd name="T6" fmla="*/ 0 w 2608115"/>
              <a:gd name="T7" fmla="*/ 893620 h 1787240"/>
              <a:gd name="T8" fmla="*/ 381950 w 2608115"/>
              <a:gd name="T9" fmla="*/ 261735 h 1787240"/>
              <a:gd name="T10" fmla="*/ 381950 w 2608115"/>
              <a:gd name="T11" fmla="*/ 1525505 h 1787240"/>
              <a:gd name="T12" fmla="*/ 2226165 w 2608115"/>
              <a:gd name="T13" fmla="*/ 1525505 h 1787240"/>
              <a:gd name="T14" fmla="*/ 2226165 w 2608115"/>
              <a:gd name="T15" fmla="*/ 261735 h 1787240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381950 w 2608115"/>
              <a:gd name="T25" fmla="*/ 261735 h 1787240"/>
              <a:gd name="T26" fmla="*/ 2226165 w 2608115"/>
              <a:gd name="T27" fmla="*/ 1525505 h 178724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608115" h="1787240">
                <a:moveTo>
                  <a:pt x="0" y="893620"/>
                </a:moveTo>
                <a:lnTo>
                  <a:pt x="0" y="893620"/>
                </a:lnTo>
                <a:cubicBezTo>
                  <a:pt x="0" y="1387152"/>
                  <a:pt x="583846" y="1787239"/>
                  <a:pt x="1304056" y="1787240"/>
                </a:cubicBezTo>
                <a:cubicBezTo>
                  <a:pt x="2024267" y="1787240"/>
                  <a:pt x="2608114" y="1387152"/>
                  <a:pt x="2608114" y="893620"/>
                </a:cubicBezTo>
                <a:cubicBezTo>
                  <a:pt x="2608114" y="400087"/>
                  <a:pt x="2024267" y="0"/>
                  <a:pt x="1304057" y="0"/>
                </a:cubicBezTo>
                <a:cubicBezTo>
                  <a:pt x="583846" y="0"/>
                  <a:pt x="0" y="400087"/>
                  <a:pt x="0" y="893620"/>
                </a:cubicBezTo>
                <a:close/>
              </a:path>
            </a:pathLst>
          </a:custGeom>
          <a:solidFill>
            <a:srgbClr val="C00000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l-GR" sz="2800" b="1">
                <a:solidFill>
                  <a:schemeClr val="bg1"/>
                </a:solidFill>
              </a:rPr>
              <a:t>Θνητότητα</a:t>
            </a:r>
          </a:p>
          <a:p>
            <a:pPr algn="ctr" eaLnBrk="1" hangingPunct="1"/>
            <a:r>
              <a:rPr lang="el-GR" sz="2800" b="1">
                <a:solidFill>
                  <a:schemeClr val="bg1"/>
                </a:solidFill>
              </a:rPr>
              <a:t>0-24%</a:t>
            </a:r>
          </a:p>
        </p:txBody>
      </p:sp>
    </p:spTree>
  </p:cSld>
  <p:clrMapOvr>
    <a:masterClrMapping/>
  </p:clrMapOvr>
  <p:transition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Τίτλος 1"/>
          <p:cNvSpPr txBox="1">
            <a:spLocks noGrp="1" noChangeArrowheads="1"/>
          </p:cNvSpPr>
          <p:nvPr>
            <p:ph type="title"/>
          </p:nvPr>
        </p:nvSpPr>
        <p:spPr>
          <a:xfrm>
            <a:off x="431800" y="282575"/>
            <a:ext cx="9361488" cy="725488"/>
          </a:xfrm>
        </p:spPr>
        <p:txBody>
          <a:bodyPr/>
          <a:lstStyle/>
          <a:p>
            <a:pPr eaLnBrk="1"/>
            <a:r>
              <a:rPr>
                <a:solidFill>
                  <a:srgbClr val="FFFF66"/>
                </a:solidFill>
                <a:latin typeface="Albany"/>
                <a:cs typeface="Tahoma" pitchFamily="34" charset="0"/>
              </a:rPr>
              <a:t>                    </a:t>
            </a:r>
            <a:r>
              <a:rPr sz="3200">
                <a:solidFill>
                  <a:srgbClr val="FFFF66"/>
                </a:solidFill>
                <a:latin typeface="Albany"/>
                <a:cs typeface="Tahoma" pitchFamily="34" charset="0"/>
              </a:rPr>
              <a:t>ΘΡΟΜΒΩΣΗ ΣΗΡΑΓΓΩΔΟΥΣ ΚΟΛΠΟΥ</a:t>
            </a:r>
          </a:p>
        </p:txBody>
      </p:sp>
      <p:sp>
        <p:nvSpPr>
          <p:cNvPr id="3" name="Θέση περιεχομένου 2"/>
          <p:cNvSpPr txBox="1">
            <a:spLocks noGrp="1"/>
          </p:cNvSpPr>
          <p:nvPr>
            <p:ph idx="1"/>
          </p:nvPr>
        </p:nvSpPr>
        <p:spPr>
          <a:xfrm>
            <a:off x="477984" y="1194956"/>
            <a:ext cx="9279084" cy="6082479"/>
          </a:xfrm>
        </p:spPr>
        <p:txBody>
          <a:bodyPr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200" b="1" dirty="0">
                <a:solidFill>
                  <a:srgbClr val="00B050"/>
                </a:solidFill>
              </a:rPr>
              <a:t>Στοιχεία Ανατομίας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sz="2800" b="1" dirty="0">
              <a:solidFill>
                <a:srgbClr val="AFABAB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Wingdings" pitchFamily="2"/>
              <a:buChar char="§"/>
              <a:defRPr/>
            </a:pPr>
            <a:r>
              <a:rPr sz="2800" dirty="0">
                <a:solidFill>
                  <a:srgbClr val="FFFFFF"/>
                </a:solidFill>
              </a:rPr>
              <a:t>2 κόλποι που βρίσκονται στον μέσο κρανιακό βόθρο εκατέρωθεν του σφηνοειδούς οστού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sz="2800" dirty="0">
              <a:solidFill>
                <a:srgbClr val="FFFFFF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Wingdings" pitchFamily="2"/>
              <a:buChar char="§"/>
              <a:defRPr/>
            </a:pPr>
            <a:r>
              <a:rPr sz="2800" dirty="0">
                <a:solidFill>
                  <a:srgbClr val="FFFFFF"/>
                </a:solidFill>
              </a:rPr>
              <a:t>Εντός αυτών βρίσκονται η </a:t>
            </a:r>
            <a:r>
              <a:rPr sz="2800" dirty="0">
                <a:solidFill>
                  <a:srgbClr val="FFFFFF"/>
                </a:solidFill>
                <a:highlight>
                  <a:srgbClr val="008080"/>
                </a:highlight>
              </a:rPr>
              <a:t>έσω καρωτίδα </a:t>
            </a:r>
            <a:r>
              <a:rPr sz="2800" dirty="0">
                <a:solidFill>
                  <a:srgbClr val="FFFFFF"/>
                </a:solidFill>
              </a:rPr>
              <a:t>και το </a:t>
            </a:r>
            <a:r>
              <a:rPr sz="2800" dirty="0" err="1">
                <a:solidFill>
                  <a:srgbClr val="FFFFFF"/>
                </a:solidFill>
                <a:highlight>
                  <a:srgbClr val="008080"/>
                </a:highlight>
              </a:rPr>
              <a:t>απαγωγό</a:t>
            </a:r>
            <a:r>
              <a:rPr sz="2800" dirty="0">
                <a:solidFill>
                  <a:srgbClr val="FFFFFF"/>
                </a:solidFill>
                <a:highlight>
                  <a:srgbClr val="008080"/>
                </a:highlight>
              </a:rPr>
              <a:t> ν</a:t>
            </a:r>
            <a:r>
              <a:rPr sz="2800" dirty="0">
                <a:solidFill>
                  <a:srgbClr val="FFFFFF"/>
                </a:solidFill>
              </a:rPr>
              <a:t>. ενώ από το πλάγιο τοίχωμά του διέρχονται ο </a:t>
            </a:r>
            <a:r>
              <a:rPr sz="2800" dirty="0">
                <a:solidFill>
                  <a:srgbClr val="FFFFFF"/>
                </a:solidFill>
                <a:highlight>
                  <a:srgbClr val="008080"/>
                </a:highlight>
              </a:rPr>
              <a:t>1</a:t>
            </a:r>
            <a:r>
              <a:rPr sz="2800" baseline="30000" dirty="0">
                <a:solidFill>
                  <a:srgbClr val="FFFFFF"/>
                </a:solidFill>
                <a:highlight>
                  <a:srgbClr val="008080"/>
                </a:highlight>
              </a:rPr>
              <a:t>ος</a:t>
            </a:r>
            <a:r>
              <a:rPr sz="2800" dirty="0">
                <a:solidFill>
                  <a:srgbClr val="FFFFFF"/>
                </a:solidFill>
                <a:highlight>
                  <a:srgbClr val="008080"/>
                </a:highlight>
              </a:rPr>
              <a:t> &amp; 2</a:t>
            </a:r>
            <a:r>
              <a:rPr sz="2800" baseline="30000" dirty="0">
                <a:solidFill>
                  <a:srgbClr val="FFFFFF"/>
                </a:solidFill>
                <a:highlight>
                  <a:srgbClr val="008080"/>
                </a:highlight>
              </a:rPr>
              <a:t>ος  </a:t>
            </a:r>
            <a:r>
              <a:rPr sz="2800" dirty="0">
                <a:solidFill>
                  <a:srgbClr val="FFFFFF"/>
                </a:solidFill>
                <a:highlight>
                  <a:srgbClr val="008080"/>
                </a:highlight>
              </a:rPr>
              <a:t>κλάδος του τριδύμου</a:t>
            </a:r>
            <a:r>
              <a:rPr sz="2800" dirty="0">
                <a:solidFill>
                  <a:srgbClr val="FFFFFF"/>
                </a:solidFill>
              </a:rPr>
              <a:t>, το </a:t>
            </a:r>
            <a:r>
              <a:rPr sz="2800" dirty="0">
                <a:solidFill>
                  <a:srgbClr val="FFFFFF"/>
                </a:solidFill>
                <a:highlight>
                  <a:srgbClr val="008080"/>
                </a:highlight>
              </a:rPr>
              <a:t>κοινό κινητικό </a:t>
            </a:r>
            <a:r>
              <a:rPr sz="2800" dirty="0">
                <a:solidFill>
                  <a:srgbClr val="FFFFFF"/>
                </a:solidFill>
              </a:rPr>
              <a:t>&amp; </a:t>
            </a:r>
            <a:r>
              <a:rPr sz="2800" dirty="0" err="1">
                <a:solidFill>
                  <a:srgbClr val="FFFFFF"/>
                </a:solidFill>
                <a:highlight>
                  <a:srgbClr val="008080"/>
                </a:highlight>
              </a:rPr>
              <a:t>τροχιλιακό</a:t>
            </a:r>
            <a:r>
              <a:rPr sz="2800" dirty="0">
                <a:solidFill>
                  <a:srgbClr val="FFFFFF"/>
                </a:solidFill>
                <a:highlight>
                  <a:srgbClr val="008080"/>
                </a:highlight>
              </a:rPr>
              <a:t> ν</a:t>
            </a:r>
            <a:r>
              <a:rPr sz="2800" dirty="0">
                <a:solidFill>
                  <a:srgbClr val="FFFFFF"/>
                </a:solidFill>
              </a:rPr>
              <a:t>.</a:t>
            </a: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Wingdings" pitchFamily="2"/>
              <a:buChar char="§"/>
              <a:defRPr/>
            </a:pPr>
            <a:endParaRPr sz="2800" dirty="0">
              <a:solidFill>
                <a:srgbClr val="FFFFFF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Wingdings" pitchFamily="2"/>
              <a:buChar char="§"/>
              <a:defRPr/>
            </a:pPr>
            <a:r>
              <a:rPr sz="2800" dirty="0">
                <a:solidFill>
                  <a:srgbClr val="FFFFFF"/>
                </a:solidFill>
              </a:rPr>
              <a:t>Υποδέχεται αίμα από τις </a:t>
            </a:r>
            <a:r>
              <a:rPr sz="2800" u="sng" dirty="0">
                <a:solidFill>
                  <a:srgbClr val="FFFFFF"/>
                </a:solidFill>
              </a:rPr>
              <a:t>άνω και κάτω οφθαλμικές φλέβες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sz="2800" b="1" dirty="0">
              <a:solidFill>
                <a:srgbClr val="FFFFFF"/>
              </a:solidFill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b="1" dirty="0">
              <a:solidFill>
                <a:srgbClr val="FFFFFF"/>
              </a:solidFill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i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Τίτλος 1"/>
          <p:cNvSpPr txBox="1"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7425" cy="725488"/>
          </a:xfrm>
        </p:spPr>
        <p:txBody>
          <a:bodyPr/>
          <a:lstStyle/>
          <a:p>
            <a:pPr eaLnBrk="1"/>
            <a:r>
              <a:rPr>
                <a:solidFill>
                  <a:srgbClr val="FFFF66"/>
                </a:solidFill>
                <a:latin typeface="Albany"/>
                <a:cs typeface="Tahoma" pitchFamily="34" charset="0"/>
              </a:rPr>
              <a:t>                    ΘΡΟΜΒΩΣΗ ΣΗΡΑΓΓΩΔΟΥΣ ΚΟΛΠΟΥ</a:t>
            </a:r>
            <a:endParaRPr sz="2800">
              <a:solidFill>
                <a:srgbClr val="FFFF66"/>
              </a:solidFill>
              <a:latin typeface="Albany"/>
              <a:cs typeface="Tahoma" pitchFamily="34" charset="0"/>
            </a:endParaRPr>
          </a:p>
        </p:txBody>
      </p:sp>
      <p:sp>
        <p:nvSpPr>
          <p:cNvPr id="164867" name="Θέση περιεχομένου 2"/>
          <p:cNvSpPr txBox="1">
            <a:spLocks noGrp="1" noChangeArrowheads="1"/>
          </p:cNvSpPr>
          <p:nvPr>
            <p:ph idx="1"/>
          </p:nvPr>
        </p:nvSpPr>
        <p:spPr>
          <a:xfrm>
            <a:off x="477838" y="1195388"/>
            <a:ext cx="9278937" cy="6081712"/>
          </a:xfrm>
        </p:spPr>
        <p:txBody>
          <a:bodyPr/>
          <a:lstStyle/>
          <a:p>
            <a:pPr eaLnBrk="1"/>
            <a:r>
              <a:rPr b="1">
                <a:solidFill>
                  <a:srgbClr val="AFABAB"/>
                </a:solidFill>
                <a:latin typeface="Thorndale"/>
                <a:cs typeface="Tahoma" pitchFamily="34" charset="0"/>
              </a:rPr>
              <a:t>                                            </a:t>
            </a:r>
            <a:r>
              <a:rPr sz="2800" b="1">
                <a:solidFill>
                  <a:srgbClr val="00B050"/>
                </a:solidFill>
                <a:latin typeface="Thorndale"/>
                <a:cs typeface="Tahoma" pitchFamily="34" charset="0"/>
              </a:rPr>
              <a:t>Στοιχεία Ανατομίας</a:t>
            </a:r>
          </a:p>
          <a:p>
            <a:pPr eaLnBrk="1"/>
            <a:endParaRPr sz="2800" b="1">
              <a:solidFill>
                <a:srgbClr val="00B050"/>
              </a:solidFill>
              <a:latin typeface="Thorndale"/>
              <a:cs typeface="Tahoma" pitchFamily="34" charset="0"/>
            </a:endParaRPr>
          </a:p>
          <a:p>
            <a:pPr eaLnBrk="1"/>
            <a:endParaRPr b="1">
              <a:solidFill>
                <a:srgbClr val="FFFFFF"/>
              </a:solidFill>
              <a:latin typeface="Thorndale"/>
              <a:cs typeface="Tahoma" pitchFamily="34" charset="0"/>
            </a:endParaRPr>
          </a:p>
          <a:p>
            <a:pPr eaLnBrk="1"/>
            <a:endParaRPr i="1">
              <a:solidFill>
                <a:srgbClr val="FFFFFF"/>
              </a:solidFill>
              <a:latin typeface="Thorndale"/>
              <a:cs typeface="Tahoma" pitchFamily="34" charset="0"/>
            </a:endParaRPr>
          </a:p>
        </p:txBody>
      </p:sp>
      <p:pic>
        <p:nvPicPr>
          <p:cNvPr id="164868" name="Εικόνα 4"/>
          <p:cNvPicPr>
            <a:picLocks noChangeAspect="1" noChangeArrowheads="1"/>
          </p:cNvPicPr>
          <p:nvPr/>
        </p:nvPicPr>
        <p:blipFill>
          <a:blip r:embed="rId2"/>
          <a:srcRect l="2226" b="46387"/>
          <a:stretch>
            <a:fillRect/>
          </a:stretch>
        </p:blipFill>
        <p:spPr bwMode="auto">
          <a:xfrm>
            <a:off x="1079500" y="1676400"/>
            <a:ext cx="8128000" cy="512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Τίτλος 1"/>
          <p:cNvSpPr txBox="1"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7425" cy="725488"/>
          </a:xfrm>
        </p:spPr>
        <p:txBody>
          <a:bodyPr/>
          <a:lstStyle/>
          <a:p>
            <a:pPr eaLnBrk="1"/>
            <a:r>
              <a:rPr>
                <a:solidFill>
                  <a:srgbClr val="FFFF66"/>
                </a:solidFill>
                <a:latin typeface="Albany"/>
                <a:cs typeface="Tahoma" pitchFamily="34" charset="0"/>
              </a:rPr>
              <a:t>                    ΘΡΟΜΒΩΣΗ ΣΗΡΑΓΓΩΔΟΥΣ ΚΟΛΠΟΥ</a:t>
            </a:r>
            <a:endParaRPr sz="2800">
              <a:solidFill>
                <a:srgbClr val="FFFF66"/>
              </a:solidFill>
              <a:latin typeface="Albany"/>
              <a:cs typeface="Tahoma" pitchFamily="34" charset="0"/>
            </a:endParaRPr>
          </a:p>
        </p:txBody>
      </p:sp>
      <p:sp>
        <p:nvSpPr>
          <p:cNvPr id="3" name="Θέση περιεχομένου 2"/>
          <p:cNvSpPr txBox="1">
            <a:spLocks noGrp="1"/>
          </p:cNvSpPr>
          <p:nvPr>
            <p:ph idx="1"/>
          </p:nvPr>
        </p:nvSpPr>
        <p:spPr>
          <a:xfrm>
            <a:off x="431800" y="1116013"/>
            <a:ext cx="9278938" cy="6081712"/>
          </a:xfrm>
        </p:spPr>
        <p:txBody>
          <a:bodyPr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800" b="1" dirty="0">
                <a:solidFill>
                  <a:srgbClr val="FFFFFF"/>
                </a:solidFill>
              </a:rPr>
              <a:t>Απόφραξη του σηραγγώδους κόλπου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sz="2800" b="1" dirty="0">
              <a:solidFill>
                <a:srgbClr val="AFABAB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Tx/>
              <a:buChar char="-"/>
              <a:defRPr/>
            </a:pPr>
            <a:r>
              <a:rPr sz="2800" b="1" dirty="0">
                <a:solidFill>
                  <a:srgbClr val="92D050"/>
                </a:solidFill>
              </a:rPr>
              <a:t>7% </a:t>
            </a:r>
            <a:r>
              <a:rPr sz="2800" b="1" dirty="0">
                <a:solidFill>
                  <a:srgbClr val="FFFFFF"/>
                </a:solidFill>
              </a:rPr>
              <a:t>είναι </a:t>
            </a:r>
            <a:r>
              <a:rPr sz="2800" b="1" dirty="0" err="1">
                <a:solidFill>
                  <a:srgbClr val="FFFFFF"/>
                </a:solidFill>
              </a:rPr>
              <a:t>οδοντογενούς</a:t>
            </a:r>
            <a:r>
              <a:rPr sz="2800" b="1" dirty="0">
                <a:solidFill>
                  <a:srgbClr val="FFFFFF"/>
                </a:solidFill>
              </a:rPr>
              <a:t> αιτιολογίας</a:t>
            </a: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Tx/>
              <a:buChar char="-"/>
              <a:defRPr/>
            </a:pPr>
            <a:endParaRPr sz="2800" b="1" i="1" u="sng" dirty="0">
              <a:solidFill>
                <a:srgbClr val="00B0F0"/>
              </a:solidFill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800" b="1" i="1" u="sng" dirty="0">
                <a:solidFill>
                  <a:srgbClr val="00B0F0"/>
                </a:solidFill>
              </a:rPr>
              <a:t>Αίτια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800" b="1" i="1" dirty="0">
                <a:solidFill>
                  <a:schemeClr val="bg1"/>
                </a:solidFill>
              </a:rPr>
              <a:t>στρεπτόκοκκοι, σταφυλόκοκκοι &amp; </a:t>
            </a:r>
            <a:r>
              <a:rPr lang="en-GB" sz="2800" b="1" i="1" dirty="0">
                <a:solidFill>
                  <a:schemeClr val="bg1"/>
                </a:solidFill>
              </a:rPr>
              <a:t>gram –</a:t>
            </a:r>
            <a:endParaRPr sz="2800" b="1" i="1" dirty="0">
              <a:solidFill>
                <a:schemeClr val="bg1"/>
              </a:solidFill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sz="2800" i="1" dirty="0">
              <a:solidFill>
                <a:srgbClr val="7F7F7F"/>
              </a:solidFill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800" b="1" i="1" u="sng" dirty="0">
                <a:solidFill>
                  <a:srgbClr val="00B0F0"/>
                </a:solidFill>
              </a:rPr>
              <a:t>Οδοί Διασποράς (οι συνδέσεις του στερούνται βαλβίδων)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sz="2800" b="1" i="1" u="sng" dirty="0">
              <a:solidFill>
                <a:srgbClr val="00B0F0"/>
              </a:solidFill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800" b="1" dirty="0">
                <a:solidFill>
                  <a:srgbClr val="00B0F0"/>
                </a:solidFill>
              </a:rPr>
              <a:t>α</a:t>
            </a:r>
            <a:r>
              <a:rPr lang="en-GB" sz="2800" b="1" dirty="0">
                <a:solidFill>
                  <a:srgbClr val="00B0F0"/>
                </a:solidFill>
              </a:rPr>
              <a:t>) </a:t>
            </a:r>
            <a:r>
              <a:rPr sz="2800" b="1" dirty="0">
                <a:solidFill>
                  <a:srgbClr val="FFFFFF"/>
                </a:solidFill>
              </a:rPr>
              <a:t>Άνω &amp; κάτω οφθαλμικές φλέβες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sz="2800" b="1" dirty="0">
              <a:solidFill>
                <a:srgbClr val="FFFFFF"/>
              </a:solidFill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800" b="1" dirty="0">
                <a:solidFill>
                  <a:srgbClr val="00B0F0"/>
                </a:solidFill>
              </a:rPr>
              <a:t>β) </a:t>
            </a:r>
            <a:r>
              <a:rPr sz="2800" b="1" dirty="0">
                <a:solidFill>
                  <a:srgbClr val="FFFFFF"/>
                </a:solidFill>
              </a:rPr>
              <a:t>Παλίνδρομα : έσω γναθιαία ή πρόσθια προσωπική  φλέβα&gt; πτερυγοειδές φλεβώδες πλέγμα &gt; σηραγγώδης κόλπος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i="1" dirty="0">
              <a:solidFill>
                <a:srgbClr val="7F7F7F"/>
              </a:solidFill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i="1" dirty="0">
              <a:solidFill>
                <a:srgbClr val="7F7F7F"/>
              </a:solidFill>
            </a:endParaRPr>
          </a:p>
        </p:txBody>
      </p:sp>
    </p:spTree>
  </p:cSld>
  <p:clrMapOvr>
    <a:masterClrMapping/>
  </p:clrMapOvr>
  <p:transition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Τίτλος 1"/>
          <p:cNvSpPr txBox="1"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7425" cy="725488"/>
          </a:xfrm>
        </p:spPr>
        <p:txBody>
          <a:bodyPr/>
          <a:lstStyle/>
          <a:p>
            <a:pPr eaLnBrk="1"/>
            <a:r>
              <a:rPr>
                <a:solidFill>
                  <a:srgbClr val="FFFF66"/>
                </a:solidFill>
                <a:latin typeface="Albany"/>
                <a:cs typeface="Tahoma" pitchFamily="34" charset="0"/>
              </a:rPr>
              <a:t>                    ΘΡΟΜΒΩΣΗ ΣΗΡΑΓΓΩΔΟΥΣ ΚΟΛΠΟΥ</a:t>
            </a:r>
            <a:endParaRPr sz="2800">
              <a:solidFill>
                <a:srgbClr val="FFFF66"/>
              </a:solidFill>
              <a:latin typeface="Albany"/>
              <a:cs typeface="Tahoma" pitchFamily="34" charset="0"/>
            </a:endParaRPr>
          </a:p>
        </p:txBody>
      </p:sp>
      <p:sp>
        <p:nvSpPr>
          <p:cNvPr id="166915" name="Θέση περιεχομένου 2"/>
          <p:cNvSpPr txBox="1">
            <a:spLocks noGrp="1" noChangeArrowheads="1"/>
          </p:cNvSpPr>
          <p:nvPr>
            <p:ph idx="1"/>
          </p:nvPr>
        </p:nvSpPr>
        <p:spPr>
          <a:xfrm>
            <a:off x="1008063" y="1547813"/>
            <a:ext cx="8748712" cy="5729287"/>
          </a:xfrm>
        </p:spPr>
        <p:txBody>
          <a:bodyPr/>
          <a:lstStyle/>
          <a:p>
            <a:pPr eaLnBrk="1"/>
            <a:r>
              <a:rPr i="1" dirty="0">
                <a:solidFill>
                  <a:srgbClr val="7F7F7F"/>
                </a:solidFill>
                <a:latin typeface="Thorndale"/>
                <a:cs typeface="Tahoma" pitchFamily="34" charset="0"/>
              </a:rPr>
              <a:t>                                            </a:t>
            </a:r>
            <a:r>
              <a:rPr b="1" i="1" u="sng" dirty="0">
                <a:solidFill>
                  <a:srgbClr val="00B0F0"/>
                </a:solidFill>
                <a:latin typeface="Thorndale"/>
                <a:cs typeface="Tahoma" pitchFamily="34" charset="0"/>
              </a:rPr>
              <a:t>Οδοί Διασποράς</a:t>
            </a:r>
          </a:p>
          <a:p>
            <a:pPr eaLnBrk="1"/>
            <a:endParaRPr b="1" i="1" u="sng" dirty="0">
              <a:solidFill>
                <a:srgbClr val="00B0F0"/>
              </a:solidFill>
              <a:latin typeface="Thorndale"/>
              <a:cs typeface="Tahoma" pitchFamily="34" charset="0"/>
            </a:endParaRPr>
          </a:p>
          <a:p>
            <a:pPr eaLnBrk="1"/>
            <a:endParaRPr i="1" dirty="0">
              <a:solidFill>
                <a:srgbClr val="7F7F7F"/>
              </a:solidFill>
              <a:latin typeface="Thorndale"/>
              <a:cs typeface="Tahoma" pitchFamily="34" charset="0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0DA46A7D-7DA3-78C4-CC21-D7B8D4219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37" y="1979637"/>
            <a:ext cx="8175915" cy="508342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Τίτλος 1"/>
          <p:cNvSpPr txBox="1"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7425" cy="725488"/>
          </a:xfrm>
        </p:spPr>
        <p:txBody>
          <a:bodyPr/>
          <a:lstStyle/>
          <a:p>
            <a:pPr eaLnBrk="1"/>
            <a:r>
              <a:rPr>
                <a:solidFill>
                  <a:srgbClr val="FFFF66"/>
                </a:solidFill>
                <a:latin typeface="Albany"/>
                <a:cs typeface="Tahoma" pitchFamily="34" charset="0"/>
              </a:rPr>
              <a:t>                    </a:t>
            </a:r>
            <a:r>
              <a:rPr sz="2800">
                <a:solidFill>
                  <a:srgbClr val="FFFF66"/>
                </a:solidFill>
                <a:latin typeface="Albany"/>
                <a:cs typeface="Tahoma" pitchFamily="34" charset="0"/>
              </a:rPr>
              <a:t>ΘΡΟΜΒΩΣΗ ΣΗΡΑΓΓΩΔΟΥΣ ΚΟΛΠΟΥ</a:t>
            </a:r>
          </a:p>
        </p:txBody>
      </p:sp>
      <p:sp>
        <p:nvSpPr>
          <p:cNvPr id="3" name="Θέση περιεχομένου 2"/>
          <p:cNvSpPr txBox="1">
            <a:spLocks noGrp="1"/>
          </p:cNvSpPr>
          <p:nvPr>
            <p:ph idx="1"/>
          </p:nvPr>
        </p:nvSpPr>
        <p:spPr>
          <a:xfrm>
            <a:off x="477838" y="971550"/>
            <a:ext cx="9278937" cy="6305550"/>
          </a:xfrm>
        </p:spPr>
        <p:txBody>
          <a:bodyPr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800" b="1" i="1" u="sng" dirty="0">
                <a:solidFill>
                  <a:srgbClr val="00B0F0"/>
                </a:solidFill>
              </a:rPr>
              <a:t>Κλινική Εικόνα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sz="2800" b="1" i="1" u="sng" dirty="0">
              <a:solidFill>
                <a:srgbClr val="00B0F0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Arial" pitchFamily="34"/>
              <a:buChar char="•"/>
              <a:defRPr/>
            </a:pPr>
            <a:r>
              <a:rPr sz="2800" dirty="0">
                <a:solidFill>
                  <a:srgbClr val="FFFFFF"/>
                </a:solidFill>
              </a:rPr>
              <a:t>Υψηλός πυρετός με ρίγος</a:t>
            </a: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Arial" pitchFamily="34"/>
              <a:buChar char="•"/>
              <a:defRPr/>
            </a:pPr>
            <a:r>
              <a:rPr sz="2800" dirty="0">
                <a:solidFill>
                  <a:srgbClr val="FFFFFF"/>
                </a:solidFill>
              </a:rPr>
              <a:t>Ταχυκαρδία</a:t>
            </a: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Arial" pitchFamily="34"/>
              <a:buChar char="•"/>
              <a:defRPr/>
            </a:pPr>
            <a:r>
              <a:rPr sz="2800" dirty="0">
                <a:solidFill>
                  <a:srgbClr val="FFFFFF"/>
                </a:solidFill>
              </a:rPr>
              <a:t>Ιδρώτες, κακουχία , καταβολή</a:t>
            </a: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Arial" pitchFamily="34"/>
              <a:buChar char="•"/>
              <a:defRPr/>
            </a:pPr>
            <a:r>
              <a:rPr sz="2800" dirty="0">
                <a:solidFill>
                  <a:srgbClr val="FFFFFF"/>
                </a:solidFill>
              </a:rPr>
              <a:t>Ευαισθησία του βολβού στην πίεση</a:t>
            </a: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Arial" pitchFamily="34"/>
              <a:buChar char="•"/>
              <a:defRPr/>
            </a:pPr>
            <a:r>
              <a:rPr sz="2800" dirty="0">
                <a:solidFill>
                  <a:srgbClr val="FFFFFF"/>
                </a:solidFill>
              </a:rPr>
              <a:t>Οίδημα βλεφάρων</a:t>
            </a: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Arial" pitchFamily="34"/>
              <a:buChar char="•"/>
              <a:defRPr/>
            </a:pPr>
            <a:r>
              <a:rPr sz="2800" dirty="0">
                <a:solidFill>
                  <a:srgbClr val="FFFFFF"/>
                </a:solidFill>
              </a:rPr>
              <a:t>Πτώση άνω βλεφάρου</a:t>
            </a: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Arial" pitchFamily="34"/>
              <a:buChar char="•"/>
              <a:defRPr/>
            </a:pPr>
            <a:r>
              <a:rPr sz="2800" dirty="0">
                <a:solidFill>
                  <a:srgbClr val="FFFFFF"/>
                </a:solidFill>
              </a:rPr>
              <a:t>Μυδρίαση</a:t>
            </a: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Arial" pitchFamily="34"/>
              <a:buChar char="•"/>
              <a:defRPr/>
            </a:pPr>
            <a:r>
              <a:rPr sz="2800" dirty="0" err="1">
                <a:solidFill>
                  <a:srgbClr val="FFFFFF"/>
                </a:solidFill>
              </a:rPr>
              <a:t>Οφθαλμοπληγία</a:t>
            </a:r>
            <a:endParaRPr sz="2800" dirty="0">
              <a:solidFill>
                <a:srgbClr val="FFFFFF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Arial" pitchFamily="34"/>
              <a:buChar char="•"/>
              <a:defRPr/>
            </a:pPr>
            <a:r>
              <a:rPr sz="2800" dirty="0">
                <a:solidFill>
                  <a:srgbClr val="FFFFFF"/>
                </a:solidFill>
              </a:rPr>
              <a:t>Διπλωπία</a:t>
            </a:r>
          </a:p>
        </p:txBody>
      </p:sp>
      <p:pic>
        <p:nvPicPr>
          <p:cNvPr id="167940" name="Εικόνα 4"/>
          <p:cNvPicPr>
            <a:picLocks noChangeAspect="1" noChangeArrowheads="1"/>
          </p:cNvPicPr>
          <p:nvPr/>
        </p:nvPicPr>
        <p:blipFill>
          <a:blip r:embed="rId2"/>
          <a:srcRect l="8096" t="14980" r="7948" b="45847"/>
          <a:stretch>
            <a:fillRect/>
          </a:stretch>
        </p:blipFill>
        <p:spPr bwMode="auto">
          <a:xfrm>
            <a:off x="4654550" y="4032250"/>
            <a:ext cx="5102225" cy="233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Πίνακας 4"/>
          <p:cNvGraphicFramePr>
            <a:graphicFrameLocks noGrp="1"/>
          </p:cNvGraphicFramePr>
          <p:nvPr/>
        </p:nvGraphicFramePr>
        <p:xfrm>
          <a:off x="4824413" y="4638675"/>
          <a:ext cx="648072" cy="5596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0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9671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σελ"/>
          <p:cNvPicPr>
            <a:picLocks noChangeAspect="1"/>
          </p:cNvPicPr>
          <p:nvPr/>
        </p:nvPicPr>
        <p:blipFill>
          <a:blip r:embed="rId2"/>
          <a:srcRect l="833" r="52499"/>
          <a:stretch>
            <a:fillRect/>
          </a:stretch>
        </p:blipFill>
        <p:spPr bwMode="auto">
          <a:xfrm>
            <a:off x="168275" y="1511300"/>
            <a:ext cx="4703763" cy="4695825"/>
          </a:xfrm>
          <a:prstGeom prst="rect">
            <a:avLst/>
          </a:prstGeom>
          <a:noFill/>
          <a:ln w="38103">
            <a:solidFill>
              <a:srgbClr val="00FFFF"/>
            </a:solidFill>
            <a:miter lim="800000"/>
            <a:headEnd/>
            <a:tailEnd/>
          </a:ln>
        </p:spPr>
      </p:pic>
      <p:pic>
        <p:nvPicPr>
          <p:cNvPr id="24579" name="Picture 11" descr="σελ"/>
          <p:cNvPicPr>
            <a:picLocks noChangeAspect="1"/>
          </p:cNvPicPr>
          <p:nvPr/>
        </p:nvPicPr>
        <p:blipFill>
          <a:blip r:embed="rId3"/>
          <a:srcRect r="1724" b="870"/>
          <a:stretch>
            <a:fillRect/>
          </a:stretch>
        </p:blipFill>
        <p:spPr bwMode="auto">
          <a:xfrm>
            <a:off x="5124450" y="1931988"/>
            <a:ext cx="4535488" cy="3024187"/>
          </a:xfrm>
          <a:prstGeom prst="rect">
            <a:avLst/>
          </a:prstGeom>
          <a:noFill/>
          <a:ln w="38103">
            <a:solidFill>
              <a:srgbClr val="00FFFF"/>
            </a:solidFill>
            <a:miter lim="800000"/>
            <a:headEnd/>
            <a:tailEnd/>
          </a:ln>
        </p:spPr>
      </p:pic>
      <p:sp>
        <p:nvSpPr>
          <p:cNvPr id="24580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  <p:graphicFrame>
        <p:nvGraphicFramePr>
          <p:cNvPr id="5" name="Πίνακας 4"/>
          <p:cNvGraphicFramePr>
            <a:graphicFrameLocks noGrp="1"/>
          </p:cNvGraphicFramePr>
          <p:nvPr/>
        </p:nvGraphicFramePr>
        <p:xfrm>
          <a:off x="1368425" y="2987675"/>
          <a:ext cx="2520280" cy="792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Πίνακας 5"/>
          <p:cNvGraphicFramePr>
            <a:graphicFrameLocks noGrp="1"/>
          </p:cNvGraphicFramePr>
          <p:nvPr/>
        </p:nvGraphicFramePr>
        <p:xfrm>
          <a:off x="7945438" y="2700338"/>
          <a:ext cx="1416118" cy="864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6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Πίνακας 6"/>
          <p:cNvGraphicFramePr>
            <a:graphicFrameLocks noGrp="1"/>
          </p:cNvGraphicFramePr>
          <p:nvPr/>
        </p:nvGraphicFramePr>
        <p:xfrm>
          <a:off x="5765800" y="2478088"/>
          <a:ext cx="1416118" cy="442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6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2848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Τίτλος 1"/>
          <p:cNvSpPr txBox="1">
            <a:spLocks noGrp="1" noChangeArrowheads="1"/>
          </p:cNvSpPr>
          <p:nvPr>
            <p:ph type="title"/>
          </p:nvPr>
        </p:nvSpPr>
        <p:spPr>
          <a:xfrm>
            <a:off x="0" y="282575"/>
            <a:ext cx="9348788" cy="725488"/>
          </a:xfrm>
        </p:spPr>
        <p:txBody>
          <a:bodyPr/>
          <a:lstStyle/>
          <a:p>
            <a:pPr eaLnBrk="1"/>
            <a:r>
              <a:rPr>
                <a:solidFill>
                  <a:srgbClr val="FFFF66"/>
                </a:solidFill>
                <a:latin typeface="Albany"/>
                <a:cs typeface="Tahoma" pitchFamily="34" charset="0"/>
              </a:rPr>
              <a:t>                    </a:t>
            </a:r>
            <a:r>
              <a:rPr sz="3200">
                <a:solidFill>
                  <a:srgbClr val="FFFF66"/>
                </a:solidFill>
                <a:latin typeface="Albany"/>
                <a:cs typeface="Tahoma" pitchFamily="34" charset="0"/>
              </a:rPr>
              <a:t>ΘΡΟΜΒΩΣΗ ΣΗΡΑΓΓΩΔΟΥΣ ΚΟΛΠΟΥ</a:t>
            </a:r>
          </a:p>
        </p:txBody>
      </p:sp>
      <p:sp>
        <p:nvSpPr>
          <p:cNvPr id="168963" name="Θέση περιεχομένου 2"/>
          <p:cNvSpPr txBox="1">
            <a:spLocks noGrp="1" noChangeArrowheads="1"/>
          </p:cNvSpPr>
          <p:nvPr>
            <p:ph idx="1"/>
          </p:nvPr>
        </p:nvSpPr>
        <p:spPr>
          <a:xfrm>
            <a:off x="477838" y="1195388"/>
            <a:ext cx="9278937" cy="6081712"/>
          </a:xfrm>
        </p:spPr>
        <p:txBody>
          <a:bodyPr/>
          <a:lstStyle/>
          <a:p>
            <a:pPr eaLnBrk="1"/>
            <a:r>
              <a:rPr b="1" i="1">
                <a:solidFill>
                  <a:srgbClr val="00B0F0"/>
                </a:solidFill>
                <a:latin typeface="Thorndale"/>
                <a:cs typeface="Tahoma" pitchFamily="34" charset="0"/>
              </a:rPr>
              <a:t>                                                 </a:t>
            </a:r>
            <a:r>
              <a:rPr sz="3600" b="1" i="1" u="sng">
                <a:solidFill>
                  <a:srgbClr val="00B0F0"/>
                </a:solidFill>
                <a:latin typeface="Thorndale"/>
                <a:cs typeface="Tahoma" pitchFamily="34" charset="0"/>
              </a:rPr>
              <a:t>Επιπλοκές</a:t>
            </a:r>
          </a:p>
          <a:p>
            <a:pPr eaLnBrk="1"/>
            <a:endParaRPr b="1" i="1" u="sng">
              <a:solidFill>
                <a:srgbClr val="00B0F0"/>
              </a:solidFill>
              <a:latin typeface="Thorndale"/>
              <a:cs typeface="Tahoma" pitchFamily="34" charset="0"/>
            </a:endParaRPr>
          </a:p>
        </p:txBody>
      </p:sp>
      <p:sp>
        <p:nvSpPr>
          <p:cNvPr id="168964" name="Ορθογώνιο 4"/>
          <p:cNvSpPr>
            <a:spLocks noChangeArrowheads="1"/>
          </p:cNvSpPr>
          <p:nvPr/>
        </p:nvSpPr>
        <p:spPr bwMode="auto">
          <a:xfrm>
            <a:off x="323850" y="1825625"/>
            <a:ext cx="3022600" cy="725488"/>
          </a:xfrm>
          <a:prstGeom prst="rect">
            <a:avLst/>
          </a:prstGeom>
          <a:solidFill>
            <a:srgbClr val="4472C4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l-GR" sz="2400" b="1">
                <a:solidFill>
                  <a:srgbClr val="FFFFFF"/>
                </a:solidFill>
              </a:rPr>
              <a:t>Σύνδρομο υποκλοπής</a:t>
            </a:r>
          </a:p>
        </p:txBody>
      </p:sp>
      <p:sp>
        <p:nvSpPr>
          <p:cNvPr id="168965" name="Ορθογώνιο 5"/>
          <p:cNvSpPr>
            <a:spLocks noChangeArrowheads="1"/>
          </p:cNvSpPr>
          <p:nvPr/>
        </p:nvSpPr>
        <p:spPr bwMode="auto">
          <a:xfrm>
            <a:off x="323850" y="2551113"/>
            <a:ext cx="3022600" cy="1831975"/>
          </a:xfrm>
          <a:prstGeom prst="rect">
            <a:avLst/>
          </a:prstGeom>
          <a:solidFill>
            <a:srgbClr val="4472C4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l-GR" sz="2400" b="1">
                <a:solidFill>
                  <a:srgbClr val="FFFFFF"/>
                </a:solidFill>
              </a:rPr>
              <a:t>Σύνδρομο απρόσφορης έκκρισης αντιδιουρητικής ορμόνης</a:t>
            </a:r>
          </a:p>
        </p:txBody>
      </p:sp>
      <p:sp>
        <p:nvSpPr>
          <p:cNvPr id="168966" name="Ορθογώνιο 6"/>
          <p:cNvSpPr>
            <a:spLocks noChangeArrowheads="1"/>
          </p:cNvSpPr>
          <p:nvPr/>
        </p:nvSpPr>
        <p:spPr bwMode="auto">
          <a:xfrm>
            <a:off x="3516313" y="2016125"/>
            <a:ext cx="2903537" cy="725488"/>
          </a:xfrm>
          <a:prstGeom prst="rect">
            <a:avLst/>
          </a:prstGeom>
          <a:solidFill>
            <a:srgbClr val="4472C4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l-GR" sz="2400" b="1">
                <a:solidFill>
                  <a:srgbClr val="FFFFFF"/>
                </a:solidFill>
              </a:rPr>
              <a:t>↓ οπτικής οξύτητας</a:t>
            </a:r>
          </a:p>
        </p:txBody>
      </p:sp>
      <p:sp>
        <p:nvSpPr>
          <p:cNvPr id="168967" name="Ορθογώνιο 7"/>
          <p:cNvSpPr>
            <a:spLocks noChangeArrowheads="1"/>
          </p:cNvSpPr>
          <p:nvPr/>
        </p:nvSpPr>
        <p:spPr bwMode="auto">
          <a:xfrm>
            <a:off x="3521075" y="2741613"/>
            <a:ext cx="2928938" cy="725487"/>
          </a:xfrm>
          <a:prstGeom prst="rect">
            <a:avLst/>
          </a:prstGeom>
          <a:solidFill>
            <a:srgbClr val="4472C4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l-GR" sz="2400" b="1">
                <a:solidFill>
                  <a:srgbClr val="FFFFFF"/>
                </a:solidFill>
              </a:rPr>
              <a:t>Πάρεση έξω ορθού</a:t>
            </a:r>
          </a:p>
        </p:txBody>
      </p:sp>
      <p:sp>
        <p:nvSpPr>
          <p:cNvPr id="168968" name="Ορθογώνιο 8"/>
          <p:cNvSpPr>
            <a:spLocks noChangeArrowheads="1"/>
          </p:cNvSpPr>
          <p:nvPr/>
        </p:nvSpPr>
        <p:spPr bwMode="auto">
          <a:xfrm>
            <a:off x="306388" y="4383088"/>
            <a:ext cx="3022600" cy="1928812"/>
          </a:xfrm>
          <a:prstGeom prst="rect">
            <a:avLst/>
          </a:prstGeom>
          <a:solidFill>
            <a:srgbClr val="4472C4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l-GR" sz="2800" b="1">
                <a:solidFill>
                  <a:srgbClr val="FFFFFF"/>
                </a:solidFill>
              </a:rPr>
              <a:t>Θρόμβωση έσω καρωτίδας</a:t>
            </a:r>
          </a:p>
        </p:txBody>
      </p:sp>
      <p:sp>
        <p:nvSpPr>
          <p:cNvPr id="168969" name="Ορθογώνιο 9"/>
          <p:cNvSpPr>
            <a:spLocks noChangeArrowheads="1"/>
          </p:cNvSpPr>
          <p:nvPr/>
        </p:nvSpPr>
        <p:spPr bwMode="auto">
          <a:xfrm>
            <a:off x="6573838" y="2055813"/>
            <a:ext cx="3028950" cy="727075"/>
          </a:xfrm>
          <a:prstGeom prst="rect">
            <a:avLst/>
          </a:prstGeom>
          <a:solidFill>
            <a:srgbClr val="4472C4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l-GR" sz="2400" b="1">
                <a:solidFill>
                  <a:srgbClr val="FFFFFF"/>
                </a:solidFill>
              </a:rPr>
              <a:t>Εγκεφαλικό απόστημα</a:t>
            </a:r>
          </a:p>
        </p:txBody>
      </p:sp>
      <p:sp>
        <p:nvSpPr>
          <p:cNvPr id="10" name="Ορθογώνιο 10"/>
          <p:cNvSpPr/>
          <p:nvPr/>
        </p:nvSpPr>
        <p:spPr>
          <a:xfrm>
            <a:off x="6573838" y="2782888"/>
            <a:ext cx="3028950" cy="725487"/>
          </a:xfrm>
          <a:prstGeom prst="rect">
            <a:avLst/>
          </a:prstGeom>
          <a:solidFill>
            <a:srgbClr val="4472C4"/>
          </a:solidFill>
          <a:ln w="12701">
            <a:solidFill>
              <a:srgbClr val="2F528F"/>
            </a:solidFill>
            <a:prstDash val="solid"/>
            <a:miter/>
          </a:ln>
        </p:spPr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400" b="1" kern="0" dirty="0">
                <a:solidFill>
                  <a:srgbClr val="FFFFFF"/>
                </a:solidFill>
                <a:latin typeface="Calibri"/>
              </a:rPr>
              <a:t>Μ</a:t>
            </a:r>
            <a:r>
              <a:rPr lang="el-GR" sz="2400" b="1" dirty="0">
                <a:solidFill>
                  <a:srgbClr val="FFFFFF"/>
                </a:solidFill>
                <a:latin typeface="Calibri"/>
              </a:rPr>
              <a:t>ηνιγγίτιδα</a:t>
            </a:r>
          </a:p>
        </p:txBody>
      </p:sp>
    </p:spTree>
  </p:cSld>
  <p:clrMapOvr>
    <a:masterClrMapping/>
  </p:clrMapOvr>
  <p:transition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Τίτλος 1"/>
          <p:cNvSpPr txBox="1"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7425" cy="725488"/>
          </a:xfrm>
        </p:spPr>
        <p:txBody>
          <a:bodyPr/>
          <a:lstStyle/>
          <a:p>
            <a:pPr eaLnBrk="1"/>
            <a:r>
              <a:rPr>
                <a:solidFill>
                  <a:srgbClr val="FFFF66"/>
                </a:solidFill>
                <a:latin typeface="Albany"/>
                <a:cs typeface="Tahoma" pitchFamily="34" charset="0"/>
              </a:rPr>
              <a:t>                </a:t>
            </a:r>
            <a:r>
              <a:rPr sz="2800">
                <a:solidFill>
                  <a:srgbClr val="FFFF66"/>
                </a:solidFill>
                <a:latin typeface="Albany"/>
                <a:cs typeface="Tahoma" pitchFamily="34" charset="0"/>
              </a:rPr>
              <a:t> ΘΡΟΜΒΩΣΗ ΣΗΡΑΓΓΩΔΟΥΣ ΚΟΛΠΟΥ</a:t>
            </a:r>
          </a:p>
        </p:txBody>
      </p:sp>
      <p:sp>
        <p:nvSpPr>
          <p:cNvPr id="169987" name="Θέση περιεχομένου 2"/>
          <p:cNvSpPr txBox="1">
            <a:spLocks noGrp="1" noChangeArrowheads="1"/>
          </p:cNvSpPr>
          <p:nvPr>
            <p:ph idx="1"/>
          </p:nvPr>
        </p:nvSpPr>
        <p:spPr>
          <a:xfrm>
            <a:off x="477838" y="1195388"/>
            <a:ext cx="9278937" cy="6081712"/>
          </a:xfrm>
        </p:spPr>
        <p:txBody>
          <a:bodyPr/>
          <a:lstStyle/>
          <a:p>
            <a:pPr eaLnBrk="1"/>
            <a:r>
              <a:rPr b="1" i="1">
                <a:solidFill>
                  <a:srgbClr val="00B0F0"/>
                </a:solidFill>
                <a:latin typeface="Thorndale"/>
                <a:cs typeface="Tahoma" pitchFamily="34" charset="0"/>
              </a:rPr>
              <a:t>                                                 </a:t>
            </a:r>
            <a:r>
              <a:rPr sz="3200" b="1" i="1" u="sng">
                <a:solidFill>
                  <a:srgbClr val="00B0F0"/>
                </a:solidFill>
                <a:latin typeface="Thorndale"/>
                <a:cs typeface="Tahoma" pitchFamily="34" charset="0"/>
              </a:rPr>
              <a:t>Θεραπεία</a:t>
            </a:r>
          </a:p>
          <a:p>
            <a:pPr eaLnBrk="1"/>
            <a:endParaRPr b="1" i="1" u="sng">
              <a:solidFill>
                <a:srgbClr val="00B0F0"/>
              </a:solidFill>
              <a:latin typeface="Thorndale"/>
              <a:cs typeface="Tahoma" pitchFamily="34" charset="0"/>
            </a:endParaRPr>
          </a:p>
          <a:p>
            <a:pPr eaLnBrk="1"/>
            <a:endParaRPr b="1" i="1" u="sng">
              <a:solidFill>
                <a:srgbClr val="00B0F0"/>
              </a:solidFill>
              <a:latin typeface="Thorndale"/>
              <a:cs typeface="Tahoma" pitchFamily="34" charset="0"/>
            </a:endParaRPr>
          </a:p>
        </p:txBody>
      </p:sp>
      <p:sp>
        <p:nvSpPr>
          <p:cNvPr id="4" name="Οβάλ 3"/>
          <p:cNvSpPr/>
          <p:nvPr/>
        </p:nvSpPr>
        <p:spPr>
          <a:xfrm>
            <a:off x="144463" y="1082675"/>
            <a:ext cx="3738562" cy="2154238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D0CECE"/>
          </a:solidFill>
          <a:ln w="12701">
            <a:solidFill>
              <a:srgbClr val="2F528F"/>
            </a:solidFill>
            <a:prstDash val="solid"/>
            <a:miter/>
          </a:ln>
        </p:spPr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dirty="0">
                <a:solidFill>
                  <a:srgbClr val="4472C4"/>
                </a:solidFill>
                <a:latin typeface="Calibri"/>
              </a:rPr>
              <a:t>IV </a:t>
            </a:r>
            <a:r>
              <a:rPr lang="el-GR" sz="2400" b="1" dirty="0">
                <a:solidFill>
                  <a:srgbClr val="4472C4"/>
                </a:solidFill>
                <a:latin typeface="Calibri"/>
              </a:rPr>
              <a:t>αντιβιοτικ</a:t>
            </a:r>
            <a:r>
              <a:rPr lang="el-GR" sz="2400" b="1" kern="0" dirty="0">
                <a:solidFill>
                  <a:srgbClr val="4472C4"/>
                </a:solidFill>
                <a:latin typeface="Calibri"/>
              </a:rPr>
              <a:t>ά</a:t>
            </a:r>
            <a:endParaRPr lang="el-GR" sz="2400" b="1" dirty="0">
              <a:solidFill>
                <a:srgbClr val="4472C4"/>
              </a:solidFill>
              <a:latin typeface="Calibri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400" b="1" dirty="0">
                <a:solidFill>
                  <a:srgbClr val="4472C4"/>
                </a:solidFill>
                <a:latin typeface="Calibri"/>
              </a:rPr>
              <a:t>(3</a:t>
            </a:r>
            <a:r>
              <a:rPr lang="el-GR" sz="2400" b="1" baseline="30000" dirty="0">
                <a:solidFill>
                  <a:srgbClr val="4472C4"/>
                </a:solidFill>
                <a:latin typeface="Calibri"/>
              </a:rPr>
              <a:t>ης</a:t>
            </a:r>
            <a:r>
              <a:rPr lang="el-GR" sz="2400" b="1" dirty="0">
                <a:solidFill>
                  <a:srgbClr val="4472C4"/>
                </a:solidFill>
                <a:latin typeface="Calibri"/>
              </a:rPr>
              <a:t> </a:t>
            </a:r>
            <a:r>
              <a:rPr lang="el-GR" sz="2400" b="1" dirty="0" err="1">
                <a:solidFill>
                  <a:srgbClr val="4472C4"/>
                </a:solidFill>
                <a:latin typeface="Calibri"/>
              </a:rPr>
              <a:t>γενίας</a:t>
            </a:r>
            <a:r>
              <a:rPr lang="el-GR" sz="2400" b="1" dirty="0">
                <a:solidFill>
                  <a:srgbClr val="4472C4"/>
                </a:solidFill>
                <a:latin typeface="Calibri"/>
              </a:rPr>
              <a:t> </a:t>
            </a:r>
            <a:r>
              <a:rPr lang="el-GR" sz="2400" b="1" dirty="0" err="1">
                <a:solidFill>
                  <a:srgbClr val="4472C4"/>
                </a:solidFill>
                <a:latin typeface="Calibri"/>
              </a:rPr>
              <a:t>κεφαλοσπ</a:t>
            </a:r>
            <a:r>
              <a:rPr lang="el-GR" sz="2400" b="1" dirty="0">
                <a:solidFill>
                  <a:srgbClr val="4472C4"/>
                </a:solidFill>
                <a:latin typeface="Calibri"/>
              </a:rPr>
              <a:t>.&amp;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400" b="1" dirty="0" err="1">
                <a:solidFill>
                  <a:srgbClr val="4472C4"/>
                </a:solidFill>
                <a:latin typeface="Calibri"/>
              </a:rPr>
              <a:t>Μετρονιδαζόλη</a:t>
            </a:r>
            <a:r>
              <a:rPr lang="el-GR" sz="2400" b="1" dirty="0">
                <a:solidFill>
                  <a:srgbClr val="4472C4"/>
                </a:solidFill>
                <a:latin typeface="Calibri"/>
              </a:rPr>
              <a:t>)</a:t>
            </a:r>
            <a:endParaRPr lang="el-GR" sz="2400" b="1" dirty="0">
              <a:solidFill>
                <a:srgbClr val="1F4E79"/>
              </a:solidFill>
              <a:latin typeface="Calibri"/>
            </a:endParaRPr>
          </a:p>
        </p:txBody>
      </p:sp>
      <p:sp>
        <p:nvSpPr>
          <p:cNvPr id="169989" name="Οβάλ 4"/>
          <p:cNvSpPr>
            <a:spLocks/>
          </p:cNvSpPr>
          <p:nvPr/>
        </p:nvSpPr>
        <p:spPr bwMode="auto">
          <a:xfrm>
            <a:off x="6197600" y="1225550"/>
            <a:ext cx="3306763" cy="2154238"/>
          </a:xfrm>
          <a:custGeom>
            <a:avLst/>
            <a:gdLst>
              <a:gd name="T0" fmla="*/ 1653677 w 3307353"/>
              <a:gd name="T1" fmla="*/ 0 h 2153877"/>
              <a:gd name="T2" fmla="*/ 3307353 w 3307353"/>
              <a:gd name="T3" fmla="*/ 1076939 h 2153877"/>
              <a:gd name="T4" fmla="*/ 1653677 w 3307353"/>
              <a:gd name="T5" fmla="*/ 2153877 h 2153877"/>
              <a:gd name="T6" fmla="*/ 0 w 3307353"/>
              <a:gd name="T7" fmla="*/ 1076939 h 2153877"/>
              <a:gd name="T8" fmla="*/ 484351 w 3307353"/>
              <a:gd name="T9" fmla="*/ 315428 h 2153877"/>
              <a:gd name="T10" fmla="*/ 484351 w 3307353"/>
              <a:gd name="T11" fmla="*/ 1838449 h 2153877"/>
              <a:gd name="T12" fmla="*/ 2823002 w 3307353"/>
              <a:gd name="T13" fmla="*/ 1838449 h 2153877"/>
              <a:gd name="T14" fmla="*/ 2823002 w 3307353"/>
              <a:gd name="T15" fmla="*/ 315428 h 2153877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484351 w 3307353"/>
              <a:gd name="T25" fmla="*/ 315428 h 2153877"/>
              <a:gd name="T26" fmla="*/ 2823002 w 3307353"/>
              <a:gd name="T27" fmla="*/ 1838449 h 215387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307353" h="2153877">
                <a:moveTo>
                  <a:pt x="0" y="1076939"/>
                </a:moveTo>
                <a:lnTo>
                  <a:pt x="0" y="1076939"/>
                </a:lnTo>
                <a:cubicBezTo>
                  <a:pt x="0" y="1671715"/>
                  <a:pt x="740376" y="2153877"/>
                  <a:pt x="1653676" y="2153878"/>
                </a:cubicBezTo>
                <a:cubicBezTo>
                  <a:pt x="2566977" y="2153878"/>
                  <a:pt x="3307354" y="1671715"/>
                  <a:pt x="3307354" y="1076939"/>
                </a:cubicBezTo>
                <a:cubicBezTo>
                  <a:pt x="3307354" y="482162"/>
                  <a:pt x="2566977" y="0"/>
                  <a:pt x="1653677" y="0"/>
                </a:cubicBezTo>
                <a:cubicBezTo>
                  <a:pt x="740376" y="0"/>
                  <a:pt x="0" y="482162"/>
                  <a:pt x="0" y="1076939"/>
                </a:cubicBezTo>
                <a:close/>
              </a:path>
            </a:pathLst>
          </a:custGeom>
          <a:solidFill>
            <a:srgbClr val="D0CECE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l-GR" sz="2400" b="1">
                <a:solidFill>
                  <a:srgbClr val="4472C4"/>
                </a:solidFill>
              </a:rPr>
              <a:t>Κορτικοειδή &amp; αποιδηματικά</a:t>
            </a:r>
            <a:endParaRPr lang="el-GR" sz="2400" b="1">
              <a:solidFill>
                <a:srgbClr val="1F4E79"/>
              </a:solidFill>
            </a:endParaRPr>
          </a:p>
        </p:txBody>
      </p:sp>
      <p:sp>
        <p:nvSpPr>
          <p:cNvPr id="169990" name="Οβάλ 5"/>
          <p:cNvSpPr>
            <a:spLocks/>
          </p:cNvSpPr>
          <p:nvPr/>
        </p:nvSpPr>
        <p:spPr bwMode="auto">
          <a:xfrm>
            <a:off x="298450" y="3424238"/>
            <a:ext cx="3430588" cy="2338387"/>
          </a:xfrm>
          <a:custGeom>
            <a:avLst/>
            <a:gdLst>
              <a:gd name="T0" fmla="*/ 1715276 w 3430552"/>
              <a:gd name="T1" fmla="*/ 0 h 2338650"/>
              <a:gd name="T2" fmla="*/ 3430552 w 3430552"/>
              <a:gd name="T3" fmla="*/ 1169325 h 2338650"/>
              <a:gd name="T4" fmla="*/ 1715276 w 3430552"/>
              <a:gd name="T5" fmla="*/ 2338650 h 2338650"/>
              <a:gd name="T6" fmla="*/ 0 w 3430552"/>
              <a:gd name="T7" fmla="*/ 1169325 h 2338650"/>
              <a:gd name="T8" fmla="*/ 502393 w 3430552"/>
              <a:gd name="T9" fmla="*/ 342487 h 2338650"/>
              <a:gd name="T10" fmla="*/ 502393 w 3430552"/>
              <a:gd name="T11" fmla="*/ 1996163 h 2338650"/>
              <a:gd name="T12" fmla="*/ 2928159 w 3430552"/>
              <a:gd name="T13" fmla="*/ 1996163 h 2338650"/>
              <a:gd name="T14" fmla="*/ 2928159 w 3430552"/>
              <a:gd name="T15" fmla="*/ 342487 h 2338650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502393 w 3430552"/>
              <a:gd name="T25" fmla="*/ 342487 h 2338650"/>
              <a:gd name="T26" fmla="*/ 2928159 w 3430552"/>
              <a:gd name="T27" fmla="*/ 1996163 h 233865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430552" h="2338650">
                <a:moveTo>
                  <a:pt x="0" y="1169325"/>
                </a:moveTo>
                <a:lnTo>
                  <a:pt x="0" y="1169325"/>
                </a:lnTo>
                <a:cubicBezTo>
                  <a:pt x="0" y="1815125"/>
                  <a:pt x="767955" y="2338649"/>
                  <a:pt x="1715275" y="2338650"/>
                </a:cubicBezTo>
                <a:cubicBezTo>
                  <a:pt x="2662596" y="2338650"/>
                  <a:pt x="3430552" y="1815125"/>
                  <a:pt x="3430552" y="1169325"/>
                </a:cubicBezTo>
                <a:cubicBezTo>
                  <a:pt x="3430552" y="523524"/>
                  <a:pt x="2662596" y="0"/>
                  <a:pt x="1715276" y="0"/>
                </a:cubicBezTo>
                <a:cubicBezTo>
                  <a:pt x="767955" y="0"/>
                  <a:pt x="0" y="523524"/>
                  <a:pt x="0" y="1169325"/>
                </a:cubicBezTo>
                <a:close/>
              </a:path>
            </a:pathLst>
          </a:custGeom>
          <a:solidFill>
            <a:srgbClr val="D0CECE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l-GR" sz="2400" b="1">
                <a:solidFill>
                  <a:srgbClr val="4472C4"/>
                </a:solidFill>
              </a:rPr>
              <a:t>Κρανιοτομή -παροχέτευση</a:t>
            </a:r>
          </a:p>
        </p:txBody>
      </p:sp>
      <p:sp>
        <p:nvSpPr>
          <p:cNvPr id="169991" name="Οβάλ 6"/>
          <p:cNvSpPr>
            <a:spLocks/>
          </p:cNvSpPr>
          <p:nvPr/>
        </p:nvSpPr>
        <p:spPr bwMode="auto">
          <a:xfrm>
            <a:off x="6351588" y="3975100"/>
            <a:ext cx="3584575" cy="2541588"/>
          </a:xfrm>
          <a:custGeom>
            <a:avLst/>
            <a:gdLst>
              <a:gd name="T0" fmla="*/ 1792489 w 3584977"/>
              <a:gd name="T1" fmla="*/ 0 h 2540842"/>
              <a:gd name="T2" fmla="*/ 3584977 w 3584977"/>
              <a:gd name="T3" fmla="*/ 1270421 h 2540842"/>
              <a:gd name="T4" fmla="*/ 1792489 w 3584977"/>
              <a:gd name="T5" fmla="*/ 2540842 h 2540842"/>
              <a:gd name="T6" fmla="*/ 0 w 3584977"/>
              <a:gd name="T7" fmla="*/ 1270421 h 2540842"/>
              <a:gd name="T8" fmla="*/ 525008 w 3584977"/>
              <a:gd name="T9" fmla="*/ 372098 h 2540842"/>
              <a:gd name="T10" fmla="*/ 525008 w 3584977"/>
              <a:gd name="T11" fmla="*/ 2168744 h 2540842"/>
              <a:gd name="T12" fmla="*/ 3059969 w 3584977"/>
              <a:gd name="T13" fmla="*/ 2168744 h 2540842"/>
              <a:gd name="T14" fmla="*/ 3059969 w 3584977"/>
              <a:gd name="T15" fmla="*/ 372098 h 2540842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525008 w 3584977"/>
              <a:gd name="T25" fmla="*/ 372098 h 2540842"/>
              <a:gd name="T26" fmla="*/ 3059969 w 3584977"/>
              <a:gd name="T27" fmla="*/ 2168744 h 254084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584977" h="2540842">
                <a:moveTo>
                  <a:pt x="0" y="1270421"/>
                </a:moveTo>
                <a:lnTo>
                  <a:pt x="0" y="1270421"/>
                </a:lnTo>
                <a:cubicBezTo>
                  <a:pt x="0" y="1972055"/>
                  <a:pt x="802524" y="2540841"/>
                  <a:pt x="1792487" y="2540842"/>
                </a:cubicBezTo>
                <a:cubicBezTo>
                  <a:pt x="2782451" y="2540842"/>
                  <a:pt x="3584976" y="1972055"/>
                  <a:pt x="3584976" y="1270421"/>
                </a:cubicBezTo>
                <a:cubicBezTo>
                  <a:pt x="3584976" y="568786"/>
                  <a:pt x="2782451" y="0"/>
                  <a:pt x="1792488" y="0"/>
                </a:cubicBezTo>
                <a:cubicBezTo>
                  <a:pt x="802524" y="0"/>
                  <a:pt x="0" y="568786"/>
                  <a:pt x="0" y="1270421"/>
                </a:cubicBezTo>
                <a:close/>
              </a:path>
            </a:pathLst>
          </a:custGeom>
          <a:solidFill>
            <a:srgbClr val="D0CECE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l-GR" sz="2400" b="1">
                <a:solidFill>
                  <a:srgbClr val="4472C4"/>
                </a:solidFill>
              </a:rPr>
              <a:t>Αντιμετώπιση οδοντογενούς αιτίου</a:t>
            </a:r>
            <a:endParaRPr lang="el-GR" sz="2400" b="1">
              <a:solidFill>
                <a:srgbClr val="1F4E79"/>
              </a:solidFill>
            </a:endParaRPr>
          </a:p>
        </p:txBody>
      </p:sp>
      <p:sp>
        <p:nvSpPr>
          <p:cNvPr id="169992" name="Οβάλ 7"/>
          <p:cNvSpPr>
            <a:spLocks/>
          </p:cNvSpPr>
          <p:nvPr/>
        </p:nvSpPr>
        <p:spPr bwMode="auto">
          <a:xfrm>
            <a:off x="3883025" y="2597150"/>
            <a:ext cx="2608263" cy="1787525"/>
          </a:xfrm>
          <a:custGeom>
            <a:avLst/>
            <a:gdLst>
              <a:gd name="T0" fmla="*/ 1304058 w 2608115"/>
              <a:gd name="T1" fmla="*/ 0 h 1787240"/>
              <a:gd name="T2" fmla="*/ 2608115 w 2608115"/>
              <a:gd name="T3" fmla="*/ 893620 h 1787240"/>
              <a:gd name="T4" fmla="*/ 1304058 w 2608115"/>
              <a:gd name="T5" fmla="*/ 1787240 h 1787240"/>
              <a:gd name="T6" fmla="*/ 0 w 2608115"/>
              <a:gd name="T7" fmla="*/ 893620 h 1787240"/>
              <a:gd name="T8" fmla="*/ 381950 w 2608115"/>
              <a:gd name="T9" fmla="*/ 261735 h 1787240"/>
              <a:gd name="T10" fmla="*/ 381950 w 2608115"/>
              <a:gd name="T11" fmla="*/ 1525505 h 1787240"/>
              <a:gd name="T12" fmla="*/ 2226165 w 2608115"/>
              <a:gd name="T13" fmla="*/ 1525505 h 1787240"/>
              <a:gd name="T14" fmla="*/ 2226165 w 2608115"/>
              <a:gd name="T15" fmla="*/ 261735 h 1787240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381950 w 2608115"/>
              <a:gd name="T25" fmla="*/ 261735 h 1787240"/>
              <a:gd name="T26" fmla="*/ 2226165 w 2608115"/>
              <a:gd name="T27" fmla="*/ 1525505 h 178724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608115" h="1787240">
                <a:moveTo>
                  <a:pt x="0" y="893620"/>
                </a:moveTo>
                <a:lnTo>
                  <a:pt x="0" y="893620"/>
                </a:lnTo>
                <a:cubicBezTo>
                  <a:pt x="0" y="1387152"/>
                  <a:pt x="583846" y="1787239"/>
                  <a:pt x="1304056" y="1787240"/>
                </a:cubicBezTo>
                <a:cubicBezTo>
                  <a:pt x="2024267" y="1787240"/>
                  <a:pt x="2608114" y="1387152"/>
                  <a:pt x="2608114" y="893620"/>
                </a:cubicBezTo>
                <a:cubicBezTo>
                  <a:pt x="2608114" y="400087"/>
                  <a:pt x="2024267" y="0"/>
                  <a:pt x="1304057" y="0"/>
                </a:cubicBezTo>
                <a:cubicBezTo>
                  <a:pt x="583846" y="0"/>
                  <a:pt x="0" y="400087"/>
                  <a:pt x="0" y="893620"/>
                </a:cubicBezTo>
                <a:close/>
              </a:path>
            </a:pathLst>
          </a:custGeom>
          <a:solidFill>
            <a:srgbClr val="C00000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l-GR" sz="2800" b="1">
                <a:solidFill>
                  <a:schemeClr val="bg1"/>
                </a:solidFill>
              </a:rPr>
              <a:t>Θνητότητα</a:t>
            </a:r>
          </a:p>
          <a:p>
            <a:pPr algn="ctr" eaLnBrk="1" hangingPunct="1"/>
            <a:r>
              <a:rPr lang="el-GR" sz="2800" b="1">
                <a:solidFill>
                  <a:schemeClr val="bg1"/>
                </a:solidFill>
              </a:rPr>
              <a:t>40%</a:t>
            </a:r>
          </a:p>
        </p:txBody>
      </p:sp>
      <p:sp>
        <p:nvSpPr>
          <p:cNvPr id="169993" name="Οβάλ 8"/>
          <p:cNvSpPr>
            <a:spLocks/>
          </p:cNvSpPr>
          <p:nvPr/>
        </p:nvSpPr>
        <p:spPr bwMode="auto">
          <a:xfrm>
            <a:off x="3311525" y="4932363"/>
            <a:ext cx="3019425" cy="2025650"/>
          </a:xfrm>
          <a:custGeom>
            <a:avLst/>
            <a:gdLst>
              <a:gd name="T0" fmla="*/ 1509775 w 3019550"/>
              <a:gd name="T1" fmla="*/ 0 h 2025987"/>
              <a:gd name="T2" fmla="*/ 3019550 w 3019550"/>
              <a:gd name="T3" fmla="*/ 1012994 h 2025987"/>
              <a:gd name="T4" fmla="*/ 1509775 w 3019550"/>
              <a:gd name="T5" fmla="*/ 2025987 h 2025987"/>
              <a:gd name="T6" fmla="*/ 0 w 3019550"/>
              <a:gd name="T7" fmla="*/ 1012994 h 2025987"/>
              <a:gd name="T8" fmla="*/ 442203 w 3019550"/>
              <a:gd name="T9" fmla="*/ 296699 h 2025987"/>
              <a:gd name="T10" fmla="*/ 442203 w 3019550"/>
              <a:gd name="T11" fmla="*/ 1729288 h 2025987"/>
              <a:gd name="T12" fmla="*/ 2577347 w 3019550"/>
              <a:gd name="T13" fmla="*/ 1729288 h 2025987"/>
              <a:gd name="T14" fmla="*/ 2577347 w 3019550"/>
              <a:gd name="T15" fmla="*/ 296699 h 2025987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442203 w 3019550"/>
              <a:gd name="T25" fmla="*/ 296699 h 2025987"/>
              <a:gd name="T26" fmla="*/ 2577347 w 3019550"/>
              <a:gd name="T27" fmla="*/ 1729288 h 202598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019550" h="2025987">
                <a:moveTo>
                  <a:pt x="0" y="1012993"/>
                </a:moveTo>
                <a:lnTo>
                  <a:pt x="0" y="1012993"/>
                </a:lnTo>
                <a:cubicBezTo>
                  <a:pt x="0" y="1572453"/>
                  <a:pt x="675949" y="2025985"/>
                  <a:pt x="1509774" y="2025986"/>
                </a:cubicBezTo>
                <a:cubicBezTo>
                  <a:pt x="2343600" y="2025986"/>
                  <a:pt x="3019550" y="1572453"/>
                  <a:pt x="3019550" y="1012993"/>
                </a:cubicBezTo>
                <a:cubicBezTo>
                  <a:pt x="3019550" y="453532"/>
                  <a:pt x="2343600" y="0"/>
                  <a:pt x="1509775" y="0"/>
                </a:cubicBezTo>
                <a:cubicBezTo>
                  <a:pt x="675949" y="0"/>
                  <a:pt x="0" y="453532"/>
                  <a:pt x="0" y="1012993"/>
                </a:cubicBezTo>
                <a:close/>
              </a:path>
            </a:pathLst>
          </a:custGeom>
          <a:solidFill>
            <a:srgbClr val="D0CECE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l-GR" sz="2400" b="1">
                <a:solidFill>
                  <a:srgbClr val="4472C4"/>
                </a:solidFill>
              </a:rPr>
              <a:t>Αντιπηκτική αγωγή</a:t>
            </a:r>
            <a:endParaRPr lang="el-GR" sz="2400" b="1">
              <a:solidFill>
                <a:srgbClr val="1F4E79"/>
              </a:solidFill>
            </a:endParaRPr>
          </a:p>
        </p:txBody>
      </p:sp>
    </p:spTree>
  </p:cSld>
  <p:clrMapOvr>
    <a:masterClrMapping/>
  </p:clrMapOvr>
  <p:transition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Τίτλος 1"/>
          <p:cNvSpPr txBox="1">
            <a:spLocks noGrp="1" noChangeArrowheads="1"/>
          </p:cNvSpPr>
          <p:nvPr>
            <p:ph type="title"/>
          </p:nvPr>
        </p:nvSpPr>
        <p:spPr>
          <a:xfrm>
            <a:off x="792163" y="0"/>
            <a:ext cx="8607425" cy="725488"/>
          </a:xfrm>
        </p:spPr>
        <p:txBody>
          <a:bodyPr/>
          <a:lstStyle/>
          <a:p>
            <a:pPr eaLnBrk="1"/>
            <a:r>
              <a:rPr>
                <a:solidFill>
                  <a:srgbClr val="FFFF66"/>
                </a:solidFill>
                <a:latin typeface="Albany"/>
                <a:cs typeface="Tahoma" pitchFamily="34" charset="0"/>
              </a:rPr>
              <a:t>                             </a:t>
            </a:r>
            <a:r>
              <a:rPr sz="3200">
                <a:solidFill>
                  <a:srgbClr val="FFFF66"/>
                </a:solidFill>
                <a:latin typeface="Albany"/>
                <a:cs typeface="Tahoma" pitchFamily="34" charset="0"/>
              </a:rPr>
              <a:t>ΜΕΣΟΘΩΡΑΚΙΤΙΔΑ</a:t>
            </a:r>
          </a:p>
        </p:txBody>
      </p:sp>
      <p:sp>
        <p:nvSpPr>
          <p:cNvPr id="171011" name="Θέση περιεχομένου 2"/>
          <p:cNvSpPr txBox="1">
            <a:spLocks noGrp="1" noChangeArrowheads="1"/>
          </p:cNvSpPr>
          <p:nvPr>
            <p:ph idx="1"/>
          </p:nvPr>
        </p:nvSpPr>
        <p:spPr>
          <a:xfrm>
            <a:off x="431800" y="1042988"/>
            <a:ext cx="9278938" cy="6083300"/>
          </a:xfrm>
        </p:spPr>
        <p:txBody>
          <a:bodyPr/>
          <a:lstStyle/>
          <a:p>
            <a:pPr eaLnBrk="1"/>
            <a:r>
              <a:rPr sz="2800" b="1">
                <a:solidFill>
                  <a:srgbClr val="FFFFFF"/>
                </a:solidFill>
                <a:latin typeface="Thorndale"/>
                <a:cs typeface="Tahoma" pitchFamily="34" charset="0"/>
              </a:rPr>
              <a:t>Φλεγμονή στην περιοχή του μεσοθωρακίου (συνήθως στο άνω)</a:t>
            </a:r>
            <a:endParaRPr sz="2800" b="1">
              <a:solidFill>
                <a:srgbClr val="AFABAB"/>
              </a:solidFill>
              <a:latin typeface="Thorndale"/>
              <a:cs typeface="Tahoma" pitchFamily="34" charset="0"/>
            </a:endParaRPr>
          </a:p>
          <a:p>
            <a:pPr eaLnBrk="1"/>
            <a:endParaRPr sz="2800" b="1" i="1" u="sng">
              <a:solidFill>
                <a:srgbClr val="00B0F0"/>
              </a:solidFill>
              <a:latin typeface="Thorndale"/>
              <a:cs typeface="Tahoma" pitchFamily="34" charset="0"/>
            </a:endParaRPr>
          </a:p>
          <a:p>
            <a:pPr eaLnBrk="1"/>
            <a:r>
              <a:rPr sz="2800" b="1" i="1" u="sng">
                <a:solidFill>
                  <a:srgbClr val="00B0F0"/>
                </a:solidFill>
                <a:latin typeface="Thorndale"/>
                <a:cs typeface="Tahoma" pitchFamily="34" charset="0"/>
              </a:rPr>
              <a:t>Αίτια</a:t>
            </a:r>
            <a:endParaRPr sz="2800" b="1" i="1" u="sng">
              <a:solidFill>
                <a:srgbClr val="FFC000"/>
              </a:solidFill>
              <a:latin typeface="Thorndale"/>
              <a:cs typeface="Tahoma" pitchFamily="34" charset="0"/>
            </a:endParaRPr>
          </a:p>
          <a:p>
            <a:pPr eaLnBrk="1"/>
            <a:r>
              <a:rPr sz="2800" b="1" i="1">
                <a:solidFill>
                  <a:srgbClr val="FFC000"/>
                </a:solidFill>
                <a:latin typeface="Thorndale"/>
                <a:cs typeface="Tahoma" pitchFamily="34" charset="0"/>
              </a:rPr>
              <a:t>στρεπτόκοκκοι, σταφυλόκοκκοι &amp; </a:t>
            </a:r>
            <a:r>
              <a:rPr lang="en-GB" sz="2800" b="1" i="1">
                <a:solidFill>
                  <a:srgbClr val="FFC000"/>
                </a:solidFill>
                <a:latin typeface="Thorndale"/>
                <a:cs typeface="Tahoma" pitchFamily="34" charset="0"/>
              </a:rPr>
              <a:t>gram </a:t>
            </a:r>
            <a:r>
              <a:rPr lang="en-GB" sz="2800" b="1" i="1">
                <a:solidFill>
                  <a:srgbClr val="7F7F7F"/>
                </a:solidFill>
                <a:latin typeface="Thorndale"/>
                <a:cs typeface="Tahoma" pitchFamily="34" charset="0"/>
              </a:rPr>
              <a:t>–</a:t>
            </a:r>
            <a:endParaRPr sz="2800" b="1" i="1">
              <a:solidFill>
                <a:srgbClr val="7F7F7F"/>
              </a:solidFill>
              <a:latin typeface="Thorndale"/>
              <a:cs typeface="Tahoma" pitchFamily="34" charset="0"/>
            </a:endParaRPr>
          </a:p>
          <a:p>
            <a:pPr eaLnBrk="1"/>
            <a:endParaRPr sz="2800" i="1">
              <a:solidFill>
                <a:srgbClr val="7F7F7F"/>
              </a:solidFill>
              <a:latin typeface="Thorndale"/>
              <a:cs typeface="Tahoma" pitchFamily="34" charset="0"/>
            </a:endParaRPr>
          </a:p>
          <a:p>
            <a:pPr eaLnBrk="1"/>
            <a:r>
              <a:rPr sz="2800" b="1" i="1" u="sng">
                <a:solidFill>
                  <a:srgbClr val="00B0F0"/>
                </a:solidFill>
                <a:latin typeface="Thorndale"/>
                <a:cs typeface="Tahoma" pitchFamily="34" charset="0"/>
              </a:rPr>
              <a:t>Τρόποι επέκτασης της οδοντογενούς λοίμωξης στο μεσοθωράκιο</a:t>
            </a:r>
          </a:p>
          <a:p>
            <a:pPr eaLnBrk="1"/>
            <a:endParaRPr sz="2800" b="1" i="1" u="sng">
              <a:solidFill>
                <a:srgbClr val="00B0F0"/>
              </a:solidFill>
              <a:latin typeface="Thorndale"/>
              <a:cs typeface="Tahoma" pitchFamily="34" charset="0"/>
            </a:endParaRPr>
          </a:p>
          <a:p>
            <a:pPr eaLnBrk="1"/>
            <a:r>
              <a:rPr sz="2800" b="1">
                <a:solidFill>
                  <a:srgbClr val="00B0F0"/>
                </a:solidFill>
                <a:latin typeface="Thorndale"/>
                <a:cs typeface="Tahoma" pitchFamily="34" charset="0"/>
              </a:rPr>
              <a:t>α</a:t>
            </a:r>
            <a:r>
              <a:rPr lang="en-GB" sz="2800" b="1">
                <a:solidFill>
                  <a:srgbClr val="00B0F0"/>
                </a:solidFill>
                <a:latin typeface="Thorndale"/>
                <a:cs typeface="Tahoma" pitchFamily="34" charset="0"/>
              </a:rPr>
              <a:t>) </a:t>
            </a:r>
            <a:r>
              <a:rPr sz="2800" b="1">
                <a:solidFill>
                  <a:srgbClr val="FFFFFF"/>
                </a:solidFill>
                <a:latin typeface="Thorndale"/>
                <a:cs typeface="Tahoma" pitchFamily="34" charset="0"/>
              </a:rPr>
              <a:t>μέσω του οπίσθιου φαρυγγικού διαστήματος</a:t>
            </a:r>
          </a:p>
          <a:p>
            <a:pPr eaLnBrk="1"/>
            <a:endParaRPr sz="2800" b="1">
              <a:solidFill>
                <a:srgbClr val="FFFFFF"/>
              </a:solidFill>
              <a:latin typeface="Thorndale"/>
              <a:cs typeface="Tahoma" pitchFamily="34" charset="0"/>
            </a:endParaRPr>
          </a:p>
          <a:p>
            <a:pPr eaLnBrk="1"/>
            <a:r>
              <a:rPr sz="2800" b="1">
                <a:solidFill>
                  <a:srgbClr val="00B0F0"/>
                </a:solidFill>
                <a:latin typeface="Thorndale"/>
                <a:cs typeface="Tahoma" pitchFamily="34" charset="0"/>
              </a:rPr>
              <a:t>β) </a:t>
            </a:r>
            <a:r>
              <a:rPr sz="2800" b="1">
                <a:solidFill>
                  <a:srgbClr val="FFFFFF"/>
                </a:solidFill>
                <a:latin typeface="Thorndale"/>
                <a:cs typeface="Tahoma" pitchFamily="34" charset="0"/>
              </a:rPr>
              <a:t>μέσω του </a:t>
            </a:r>
            <a:r>
              <a:rPr lang="en-GB" sz="2800" b="1">
                <a:solidFill>
                  <a:srgbClr val="FFFFFF"/>
                </a:solidFill>
                <a:latin typeface="Thorndale"/>
                <a:cs typeface="Tahoma" pitchFamily="34" charset="0"/>
              </a:rPr>
              <a:t>danger space</a:t>
            </a:r>
          </a:p>
          <a:p>
            <a:pPr eaLnBrk="1"/>
            <a:endParaRPr lang="en-GB" sz="2800" b="1">
              <a:solidFill>
                <a:srgbClr val="FFFFFF"/>
              </a:solidFill>
              <a:latin typeface="Thorndale"/>
              <a:cs typeface="Tahoma" pitchFamily="34" charset="0"/>
            </a:endParaRPr>
          </a:p>
          <a:p>
            <a:pPr eaLnBrk="1"/>
            <a:r>
              <a:rPr sz="2800" b="1">
                <a:solidFill>
                  <a:srgbClr val="00B0F0"/>
                </a:solidFill>
                <a:latin typeface="Thorndale"/>
                <a:cs typeface="Tahoma" pitchFamily="34" charset="0"/>
              </a:rPr>
              <a:t>γ) </a:t>
            </a:r>
            <a:r>
              <a:rPr sz="2800" b="1">
                <a:solidFill>
                  <a:srgbClr val="FFFFFF"/>
                </a:solidFill>
                <a:latin typeface="Thorndale"/>
                <a:cs typeface="Tahoma" pitchFamily="34" charset="0"/>
              </a:rPr>
              <a:t>μέσω του προτραχειακού διαστήματος</a:t>
            </a:r>
            <a:endParaRPr sz="2800" i="1">
              <a:solidFill>
                <a:srgbClr val="7F7F7F"/>
              </a:solidFill>
              <a:latin typeface="Thorndale"/>
              <a:cs typeface="Tahoma" pitchFamily="34" charset="0"/>
            </a:endParaRPr>
          </a:p>
          <a:p>
            <a:pPr eaLnBrk="1"/>
            <a:endParaRPr i="1">
              <a:solidFill>
                <a:srgbClr val="7F7F7F"/>
              </a:solidFill>
              <a:latin typeface="Thorndale"/>
              <a:cs typeface="Tahoma" pitchFamily="34" charset="0"/>
            </a:endParaRPr>
          </a:p>
        </p:txBody>
      </p:sp>
    </p:spTree>
  </p:cSld>
  <p:clrMapOvr>
    <a:masterClrMapping/>
  </p:clrMapOvr>
  <p:transition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Τίτλος 1"/>
          <p:cNvSpPr txBox="1">
            <a:spLocks noGrp="1" noChangeArrowheads="1"/>
          </p:cNvSpPr>
          <p:nvPr>
            <p:ph type="title"/>
          </p:nvPr>
        </p:nvSpPr>
        <p:spPr>
          <a:xfrm>
            <a:off x="736600" y="-190500"/>
            <a:ext cx="8607425" cy="725488"/>
          </a:xfrm>
        </p:spPr>
        <p:txBody>
          <a:bodyPr/>
          <a:lstStyle/>
          <a:p>
            <a:pPr eaLnBrk="1"/>
            <a:r>
              <a:rPr>
                <a:solidFill>
                  <a:srgbClr val="FFFF66"/>
                </a:solidFill>
                <a:latin typeface="Albany"/>
                <a:cs typeface="Tahoma" pitchFamily="34" charset="0"/>
              </a:rPr>
              <a:t>                             ΜΕΣΟΘΩΡΑΚΙΤΙΔΑ</a:t>
            </a:r>
            <a:endParaRPr sz="2800">
              <a:solidFill>
                <a:srgbClr val="FFFF66"/>
              </a:solidFill>
              <a:latin typeface="Albany"/>
              <a:cs typeface="Tahoma" pitchFamily="34" charset="0"/>
            </a:endParaRPr>
          </a:p>
        </p:txBody>
      </p:sp>
      <p:sp>
        <p:nvSpPr>
          <p:cNvPr id="172035" name="Θέση περιεχομένου 2"/>
          <p:cNvSpPr txBox="1">
            <a:spLocks noGrp="1" noChangeArrowheads="1"/>
          </p:cNvSpPr>
          <p:nvPr>
            <p:ph idx="1"/>
          </p:nvPr>
        </p:nvSpPr>
        <p:spPr>
          <a:xfrm>
            <a:off x="287338" y="534988"/>
            <a:ext cx="9507537" cy="6518275"/>
          </a:xfrm>
        </p:spPr>
        <p:txBody>
          <a:bodyPr/>
          <a:lstStyle/>
          <a:p>
            <a:pPr eaLnBrk="1"/>
            <a:r>
              <a:rPr i="1">
                <a:solidFill>
                  <a:srgbClr val="7F7F7F"/>
                </a:solidFill>
                <a:latin typeface="Thorndale"/>
                <a:cs typeface="Tahoma" pitchFamily="34" charset="0"/>
              </a:rPr>
              <a:t>                              </a:t>
            </a:r>
            <a:r>
              <a:rPr b="1" i="1">
                <a:solidFill>
                  <a:srgbClr val="FFFF00"/>
                </a:solidFill>
                <a:latin typeface="Thorndale"/>
                <a:cs typeface="Tahoma" pitchFamily="34" charset="0"/>
              </a:rPr>
              <a:t>Ο</a:t>
            </a:r>
            <a:r>
              <a:rPr b="1">
                <a:solidFill>
                  <a:srgbClr val="FFFF00"/>
                </a:solidFill>
                <a:latin typeface="Thorndale"/>
                <a:cs typeface="Tahoma" pitchFamily="34" charset="0"/>
              </a:rPr>
              <a:t>πίσθιο φαρυγγικό διάστημα</a:t>
            </a:r>
          </a:p>
          <a:p>
            <a:pPr eaLnBrk="1"/>
            <a:r>
              <a:rPr>
                <a:solidFill>
                  <a:schemeClr val="bg1"/>
                </a:solidFill>
                <a:latin typeface="Thorndale"/>
                <a:cs typeface="Tahoma" pitchFamily="34" charset="0"/>
              </a:rPr>
              <a:t>Μεταξύ </a:t>
            </a:r>
            <a:r>
              <a:rPr u="sng">
                <a:solidFill>
                  <a:schemeClr val="bg1"/>
                </a:solidFill>
                <a:latin typeface="Thorndale"/>
                <a:cs typeface="Tahoma" pitchFamily="34" charset="0"/>
              </a:rPr>
              <a:t>προσπονδυλικής</a:t>
            </a:r>
            <a:r>
              <a:rPr>
                <a:solidFill>
                  <a:schemeClr val="bg1"/>
                </a:solidFill>
                <a:latin typeface="Thorndale"/>
                <a:cs typeface="Tahoma" pitchFamily="34" charset="0"/>
              </a:rPr>
              <a:t> κ΄</a:t>
            </a:r>
            <a:r>
              <a:rPr u="sng">
                <a:solidFill>
                  <a:schemeClr val="bg1"/>
                </a:solidFill>
                <a:latin typeface="Thorndale"/>
                <a:cs typeface="Tahoma" pitchFamily="34" charset="0"/>
              </a:rPr>
              <a:t>φαρυγγοβυκανητητικής</a:t>
            </a:r>
            <a:r>
              <a:rPr>
                <a:solidFill>
                  <a:schemeClr val="bg1"/>
                </a:solidFill>
                <a:latin typeface="Thorndale"/>
                <a:cs typeface="Tahoma" pitchFamily="34" charset="0"/>
              </a:rPr>
              <a:t> περιτονίας</a:t>
            </a:r>
          </a:p>
          <a:p>
            <a:pPr eaLnBrk="1"/>
            <a:r>
              <a:rPr>
                <a:solidFill>
                  <a:schemeClr val="bg1"/>
                </a:solidFill>
                <a:latin typeface="Thorndale"/>
                <a:cs typeface="Tahoma" pitchFamily="34" charset="0"/>
              </a:rPr>
              <a:t>Εκτείνεται από τη βάση του κρανίου κ΄μπορεί να φθάσει μέχρι 4</a:t>
            </a:r>
            <a:r>
              <a:rPr baseline="30000">
                <a:solidFill>
                  <a:schemeClr val="bg1"/>
                </a:solidFill>
                <a:latin typeface="Thorndale"/>
                <a:cs typeface="Tahoma" pitchFamily="34" charset="0"/>
              </a:rPr>
              <a:t>ο</a:t>
            </a:r>
            <a:r>
              <a:rPr>
                <a:solidFill>
                  <a:schemeClr val="bg1"/>
                </a:solidFill>
                <a:latin typeface="Thorndale"/>
                <a:cs typeface="Tahoma" pitchFamily="34" charset="0"/>
              </a:rPr>
              <a:t> θωρακικό σπόνδυλο</a:t>
            </a:r>
          </a:p>
          <a:p>
            <a:pPr eaLnBrk="1"/>
            <a:endParaRPr>
              <a:latin typeface="Thorndale"/>
              <a:cs typeface="Tahoma" pitchFamily="34" charset="0"/>
            </a:endParaRPr>
          </a:p>
          <a:p>
            <a:pPr eaLnBrk="1"/>
            <a:endParaRPr i="1">
              <a:solidFill>
                <a:srgbClr val="7F7F7F"/>
              </a:solidFill>
              <a:latin typeface="Thorndale"/>
              <a:cs typeface="Tahoma" pitchFamily="34" charset="0"/>
            </a:endParaRPr>
          </a:p>
        </p:txBody>
      </p:sp>
      <p:pic>
        <p:nvPicPr>
          <p:cNvPr id="172036" name="Εικόνα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3538" y="1585913"/>
            <a:ext cx="5638800" cy="550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037" name="Οβάλ 4"/>
          <p:cNvSpPr>
            <a:spLocks/>
          </p:cNvSpPr>
          <p:nvPr/>
        </p:nvSpPr>
        <p:spPr bwMode="auto">
          <a:xfrm>
            <a:off x="2774950" y="4957763"/>
            <a:ext cx="850900" cy="393700"/>
          </a:xfrm>
          <a:custGeom>
            <a:avLst/>
            <a:gdLst>
              <a:gd name="T0" fmla="*/ 426028 w 852056"/>
              <a:gd name="T1" fmla="*/ 0 h 392954"/>
              <a:gd name="T2" fmla="*/ 852056 w 852056"/>
              <a:gd name="T3" fmla="*/ 196477 h 392954"/>
              <a:gd name="T4" fmla="*/ 426028 w 852056"/>
              <a:gd name="T5" fmla="*/ 392954 h 392954"/>
              <a:gd name="T6" fmla="*/ 0 w 852056"/>
              <a:gd name="T7" fmla="*/ 196477 h 392954"/>
              <a:gd name="T8" fmla="*/ 124781 w 852056"/>
              <a:gd name="T9" fmla="*/ 57547 h 392954"/>
              <a:gd name="T10" fmla="*/ 124781 w 852056"/>
              <a:gd name="T11" fmla="*/ 335407 h 392954"/>
              <a:gd name="T12" fmla="*/ 727275 w 852056"/>
              <a:gd name="T13" fmla="*/ 335407 h 392954"/>
              <a:gd name="T14" fmla="*/ 727275 w 852056"/>
              <a:gd name="T15" fmla="*/ 57547 h 392954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124781 w 852056"/>
              <a:gd name="T25" fmla="*/ 57547 h 392954"/>
              <a:gd name="T26" fmla="*/ 727275 w 852056"/>
              <a:gd name="T27" fmla="*/ 335407 h 39295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52056" h="392954">
                <a:moveTo>
                  <a:pt x="0" y="196477"/>
                </a:moveTo>
                <a:lnTo>
                  <a:pt x="0" y="196477"/>
                </a:lnTo>
                <a:cubicBezTo>
                  <a:pt x="0" y="304988"/>
                  <a:pt x="190739" y="392953"/>
                  <a:pt x="426027" y="392954"/>
                </a:cubicBezTo>
                <a:cubicBezTo>
                  <a:pt x="661316" y="392954"/>
                  <a:pt x="852056" y="304988"/>
                  <a:pt x="852056" y="196477"/>
                </a:cubicBezTo>
                <a:cubicBezTo>
                  <a:pt x="852056" y="87965"/>
                  <a:pt x="661316" y="0"/>
                  <a:pt x="426028" y="0"/>
                </a:cubicBezTo>
                <a:cubicBezTo>
                  <a:pt x="190739" y="0"/>
                  <a:pt x="0" y="87965"/>
                  <a:pt x="0" y="196477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  <a:prstDash val="solid"/>
            <a:miter lim="800000"/>
            <a:headEnd/>
            <a:tailEnd/>
          </a:ln>
        </p:spPr>
        <p:txBody>
          <a:bodyPr anchor="ctr" anchorCtr="1"/>
          <a:lstStyle/>
          <a:p>
            <a:endParaRPr lang="el-GR"/>
          </a:p>
        </p:txBody>
      </p:sp>
      <p:sp>
        <p:nvSpPr>
          <p:cNvPr id="172038" name="Βέλος: Δεξιό 5"/>
          <p:cNvSpPr>
            <a:spLocks/>
          </p:cNvSpPr>
          <p:nvPr/>
        </p:nvSpPr>
        <p:spPr bwMode="auto">
          <a:xfrm rot="1956044">
            <a:off x="4583113" y="4811713"/>
            <a:ext cx="352425" cy="293687"/>
          </a:xfrm>
          <a:custGeom>
            <a:avLst/>
            <a:gdLst>
              <a:gd name="T0" fmla="*/ 176644 w 21600"/>
              <a:gd name="T1" fmla="*/ 0 h 21600"/>
              <a:gd name="T2" fmla="*/ 353287 w 21600"/>
              <a:gd name="T3" fmla="*/ 146423 h 21600"/>
              <a:gd name="T4" fmla="*/ 176644 w 21600"/>
              <a:gd name="T5" fmla="*/ 292845 h 21600"/>
              <a:gd name="T6" fmla="*/ 0 w 21600"/>
              <a:gd name="T7" fmla="*/ 146423 h 21600"/>
              <a:gd name="T8" fmla="*/ 274762 w 21600"/>
              <a:gd name="T9" fmla="*/ 0 h 21600"/>
              <a:gd name="T10" fmla="*/ 274762 w 21600"/>
              <a:gd name="T11" fmla="*/ 292845 h 21600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17694720 60000 65536"/>
              <a:gd name="T17" fmla="*/ 5898240 60000 65536"/>
              <a:gd name="T18" fmla="*/ 0 w 21600"/>
              <a:gd name="T19" fmla="*/ 5400 h 21600"/>
              <a:gd name="T20" fmla="*/ 19200 w 21600"/>
              <a:gd name="T21" fmla="*/ 162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0" y="5400"/>
                </a:moveTo>
                <a:lnTo>
                  <a:pt x="16799" y="5400"/>
                </a:lnTo>
                <a:lnTo>
                  <a:pt x="16799" y="0"/>
                </a:lnTo>
                <a:lnTo>
                  <a:pt x="21600" y="10800"/>
                </a:lnTo>
                <a:lnTo>
                  <a:pt x="16799" y="21600"/>
                </a:lnTo>
                <a:lnTo>
                  <a:pt x="16799" y="162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12701">
            <a:solidFill>
              <a:srgbClr val="2F528F"/>
            </a:solidFill>
            <a:prstDash val="solid"/>
            <a:miter lim="800000"/>
            <a:headEnd/>
            <a:tailEnd/>
          </a:ln>
        </p:spPr>
        <p:txBody>
          <a:bodyPr anchor="ctr" anchorCtr="1"/>
          <a:lstStyle/>
          <a:p>
            <a:endParaRPr lang="el-GR"/>
          </a:p>
        </p:txBody>
      </p:sp>
    </p:spTree>
  </p:cSld>
  <p:clrMapOvr>
    <a:masterClrMapping/>
  </p:clrMapOvr>
  <p:transition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Τίτλος 1"/>
          <p:cNvSpPr txBox="1">
            <a:spLocks noGrp="1" noChangeArrowheads="1"/>
          </p:cNvSpPr>
          <p:nvPr>
            <p:ph type="title"/>
          </p:nvPr>
        </p:nvSpPr>
        <p:spPr>
          <a:xfrm>
            <a:off x="736600" y="-80963"/>
            <a:ext cx="8607425" cy="725488"/>
          </a:xfrm>
        </p:spPr>
        <p:txBody>
          <a:bodyPr/>
          <a:lstStyle/>
          <a:p>
            <a:pPr eaLnBrk="1"/>
            <a:r>
              <a:rPr>
                <a:solidFill>
                  <a:srgbClr val="FFFF66"/>
                </a:solidFill>
                <a:latin typeface="Albany"/>
                <a:cs typeface="Tahoma" pitchFamily="34" charset="0"/>
              </a:rPr>
              <a:t>                                ΜΕΣΟΘΩΡΑΚΙΤΙΔΑ</a:t>
            </a:r>
            <a:endParaRPr sz="2800">
              <a:solidFill>
                <a:srgbClr val="FFFF66"/>
              </a:solidFill>
              <a:latin typeface="Albany"/>
              <a:cs typeface="Tahoma" pitchFamily="34" charset="0"/>
            </a:endParaRPr>
          </a:p>
        </p:txBody>
      </p:sp>
      <p:sp>
        <p:nvSpPr>
          <p:cNvPr id="173059" name="Θέση περιεχομένου 2"/>
          <p:cNvSpPr txBox="1">
            <a:spLocks noGrp="1" noChangeArrowheads="1"/>
          </p:cNvSpPr>
          <p:nvPr>
            <p:ph idx="1"/>
          </p:nvPr>
        </p:nvSpPr>
        <p:spPr>
          <a:xfrm>
            <a:off x="285750" y="539750"/>
            <a:ext cx="9509125" cy="6737350"/>
          </a:xfrm>
        </p:spPr>
        <p:txBody>
          <a:bodyPr/>
          <a:lstStyle/>
          <a:p>
            <a:pPr eaLnBrk="1"/>
            <a:r>
              <a:rPr i="1">
                <a:solidFill>
                  <a:srgbClr val="7F7F7F"/>
                </a:solidFill>
                <a:latin typeface="Thorndale"/>
                <a:cs typeface="Tahoma" pitchFamily="34" charset="0"/>
              </a:rPr>
              <a:t>                              </a:t>
            </a:r>
            <a:r>
              <a:rPr lang="en-GB" i="1">
                <a:solidFill>
                  <a:srgbClr val="7F7F7F"/>
                </a:solidFill>
                <a:latin typeface="Thorndale"/>
                <a:cs typeface="Tahoma" pitchFamily="34" charset="0"/>
              </a:rPr>
              <a:t>              </a:t>
            </a:r>
            <a:r>
              <a:rPr i="1">
                <a:solidFill>
                  <a:srgbClr val="7F7F7F"/>
                </a:solidFill>
                <a:latin typeface="Thorndale"/>
                <a:cs typeface="Tahoma" pitchFamily="34" charset="0"/>
              </a:rPr>
              <a:t>  </a:t>
            </a:r>
            <a:r>
              <a:rPr lang="en-US" b="1" i="1">
                <a:solidFill>
                  <a:srgbClr val="FFFF00"/>
                </a:solidFill>
                <a:latin typeface="Thorndale"/>
                <a:cs typeface="Tahoma" pitchFamily="34" charset="0"/>
              </a:rPr>
              <a:t>D</a:t>
            </a:r>
            <a:r>
              <a:rPr lang="en-GB" b="1">
                <a:solidFill>
                  <a:srgbClr val="FFFF00"/>
                </a:solidFill>
                <a:latin typeface="Thorndale"/>
                <a:cs typeface="Tahoma" pitchFamily="34" charset="0"/>
              </a:rPr>
              <a:t>anger space</a:t>
            </a:r>
            <a:endParaRPr b="1">
              <a:solidFill>
                <a:srgbClr val="FFFF00"/>
              </a:solidFill>
              <a:latin typeface="Thorndale"/>
              <a:cs typeface="Tahoma" pitchFamily="34" charset="0"/>
            </a:endParaRPr>
          </a:p>
          <a:p>
            <a:pPr eaLnBrk="1"/>
            <a:r>
              <a:rPr b="1" u="sng">
                <a:solidFill>
                  <a:srgbClr val="FFFFFF"/>
                </a:solidFill>
                <a:latin typeface="Thorndale"/>
                <a:cs typeface="Tahoma" pitchFamily="34" charset="0"/>
              </a:rPr>
              <a:t>Πίσω από το </a:t>
            </a:r>
            <a:r>
              <a:rPr b="1">
                <a:solidFill>
                  <a:srgbClr val="FFC000"/>
                </a:solidFill>
                <a:latin typeface="Thorndale"/>
                <a:cs typeface="Tahoma" pitchFamily="34" charset="0"/>
              </a:rPr>
              <a:t>οπισθοφαρυγγικό διάστημα</a:t>
            </a:r>
            <a:r>
              <a:rPr lang="en-US" b="1">
                <a:solidFill>
                  <a:srgbClr val="FFC000"/>
                </a:solidFill>
                <a:latin typeface="Thorndale"/>
                <a:cs typeface="Tahoma" pitchFamily="34" charset="0"/>
              </a:rPr>
              <a:t>.</a:t>
            </a:r>
            <a:r>
              <a:rPr lang="en-US" b="1">
                <a:solidFill>
                  <a:srgbClr val="A9D18E"/>
                </a:solidFill>
                <a:latin typeface="Thorndale"/>
                <a:cs typeface="Tahoma" pitchFamily="34" charset="0"/>
              </a:rPr>
              <a:t> </a:t>
            </a:r>
            <a:r>
              <a:rPr b="1">
                <a:solidFill>
                  <a:srgbClr val="FFFFFF"/>
                </a:solidFill>
                <a:latin typeface="Thorndale"/>
                <a:cs typeface="Tahoma" pitchFamily="34" charset="0"/>
              </a:rPr>
              <a:t>Εκτείνεται από τη </a:t>
            </a:r>
            <a:r>
              <a:rPr b="1">
                <a:solidFill>
                  <a:srgbClr val="FFC000"/>
                </a:solidFill>
                <a:latin typeface="Thorndale"/>
                <a:cs typeface="Tahoma" pitchFamily="34" charset="0"/>
              </a:rPr>
              <a:t>βάση του κρανίου </a:t>
            </a:r>
            <a:r>
              <a:rPr b="1">
                <a:solidFill>
                  <a:srgbClr val="FFFFFF"/>
                </a:solidFill>
                <a:latin typeface="Thorndale"/>
                <a:cs typeface="Tahoma" pitchFamily="34" charset="0"/>
              </a:rPr>
              <a:t>κ΄μπορεί να φθάσει</a:t>
            </a:r>
            <a:r>
              <a:rPr lang="en-US" b="1">
                <a:solidFill>
                  <a:srgbClr val="FFFFFF"/>
                </a:solidFill>
                <a:latin typeface="Thorndale"/>
                <a:cs typeface="Tahoma" pitchFamily="34" charset="0"/>
              </a:rPr>
              <a:t> </a:t>
            </a:r>
            <a:r>
              <a:rPr b="1">
                <a:solidFill>
                  <a:srgbClr val="FFFFFF"/>
                </a:solidFill>
                <a:latin typeface="Thorndale"/>
                <a:cs typeface="Tahoma" pitchFamily="34" charset="0"/>
              </a:rPr>
              <a:t> </a:t>
            </a:r>
            <a:r>
              <a:rPr lang="en-US" b="1">
                <a:solidFill>
                  <a:srgbClr val="FFFFFF"/>
                </a:solidFill>
                <a:latin typeface="Thorndale"/>
                <a:cs typeface="Tahoma" pitchFamily="34" charset="0"/>
              </a:rPr>
              <a:t> </a:t>
            </a:r>
            <a:r>
              <a:rPr b="1">
                <a:solidFill>
                  <a:srgbClr val="FFFFFF"/>
                </a:solidFill>
                <a:latin typeface="Thorndale"/>
                <a:cs typeface="Tahoma" pitchFamily="34" charset="0"/>
              </a:rPr>
              <a:t>μέχρι </a:t>
            </a:r>
            <a:r>
              <a:rPr b="1">
                <a:solidFill>
                  <a:srgbClr val="FFC000"/>
                </a:solidFill>
                <a:latin typeface="Thorndale"/>
                <a:cs typeface="Tahoma" pitchFamily="34" charset="0"/>
              </a:rPr>
              <a:t>4</a:t>
            </a:r>
            <a:r>
              <a:rPr b="1" baseline="30000">
                <a:solidFill>
                  <a:srgbClr val="FFC000"/>
                </a:solidFill>
                <a:latin typeface="Thorndale"/>
                <a:cs typeface="Tahoma" pitchFamily="34" charset="0"/>
              </a:rPr>
              <a:t>ο</a:t>
            </a:r>
            <a:r>
              <a:rPr b="1">
                <a:solidFill>
                  <a:srgbClr val="FFC000"/>
                </a:solidFill>
                <a:latin typeface="Thorndale"/>
                <a:cs typeface="Tahoma" pitchFamily="34" charset="0"/>
              </a:rPr>
              <a:t> θωρακικό σπόνδυλο</a:t>
            </a:r>
          </a:p>
          <a:p>
            <a:pPr eaLnBrk="1"/>
            <a:endParaRPr>
              <a:solidFill>
                <a:srgbClr val="A9D18E"/>
              </a:solidFill>
              <a:latin typeface="Thorndale"/>
              <a:cs typeface="Tahoma" pitchFamily="34" charset="0"/>
            </a:endParaRPr>
          </a:p>
          <a:p>
            <a:pPr eaLnBrk="1"/>
            <a:endParaRPr>
              <a:solidFill>
                <a:srgbClr val="FFFFFF"/>
              </a:solidFill>
              <a:latin typeface="Thorndale"/>
              <a:cs typeface="Tahoma" pitchFamily="34" charset="0"/>
            </a:endParaRPr>
          </a:p>
          <a:p>
            <a:pPr eaLnBrk="1"/>
            <a:endParaRPr i="1">
              <a:solidFill>
                <a:srgbClr val="7F7F7F"/>
              </a:solidFill>
              <a:latin typeface="Thorndale"/>
              <a:cs typeface="Tahoma" pitchFamily="34" charset="0"/>
            </a:endParaRPr>
          </a:p>
        </p:txBody>
      </p:sp>
      <p:pic>
        <p:nvPicPr>
          <p:cNvPr id="173060" name="Εικόνα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9363" y="1692275"/>
            <a:ext cx="7104062" cy="53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061" name="Ορθογώνιο 7"/>
          <p:cNvSpPr>
            <a:spLocks noChangeArrowheads="1"/>
          </p:cNvSpPr>
          <p:nvPr/>
        </p:nvSpPr>
        <p:spPr bwMode="auto">
          <a:xfrm>
            <a:off x="5132388" y="4125913"/>
            <a:ext cx="852487" cy="217487"/>
          </a:xfrm>
          <a:prstGeom prst="rect">
            <a:avLst/>
          </a:prstGeom>
          <a:noFill/>
          <a:ln w="38103">
            <a:solidFill>
              <a:srgbClr val="FF0000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endParaRPr lang="el-GR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Τίτλος 1"/>
          <p:cNvSpPr txBox="1"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7425" cy="725488"/>
          </a:xfrm>
        </p:spPr>
        <p:txBody>
          <a:bodyPr/>
          <a:lstStyle/>
          <a:p>
            <a:pPr eaLnBrk="1"/>
            <a:r>
              <a:rPr>
                <a:solidFill>
                  <a:srgbClr val="FFFF66"/>
                </a:solidFill>
                <a:latin typeface="Albany"/>
                <a:cs typeface="Tahoma" pitchFamily="34" charset="0"/>
              </a:rPr>
              <a:t>                                   ΜΕΣΟΘΩΡΑΚΙΤΙΔΑ</a:t>
            </a:r>
            <a:endParaRPr sz="2800">
              <a:solidFill>
                <a:srgbClr val="FFFF66"/>
              </a:solidFill>
              <a:latin typeface="Albany"/>
              <a:cs typeface="Tahoma" pitchFamily="34" charset="0"/>
            </a:endParaRPr>
          </a:p>
        </p:txBody>
      </p:sp>
      <p:sp>
        <p:nvSpPr>
          <p:cNvPr id="174083" name="Θέση περιεχομένου 2"/>
          <p:cNvSpPr txBox="1">
            <a:spLocks noGrp="1" noChangeArrowheads="1"/>
          </p:cNvSpPr>
          <p:nvPr>
            <p:ph idx="1"/>
          </p:nvPr>
        </p:nvSpPr>
        <p:spPr>
          <a:xfrm>
            <a:off x="0" y="1195388"/>
            <a:ext cx="10369550" cy="6081712"/>
          </a:xfrm>
        </p:spPr>
        <p:txBody>
          <a:bodyPr/>
          <a:lstStyle/>
          <a:p>
            <a:pPr eaLnBrk="1"/>
            <a:r>
              <a:rPr i="1">
                <a:solidFill>
                  <a:srgbClr val="7F7F7F"/>
                </a:solidFill>
                <a:latin typeface="Thorndale"/>
                <a:cs typeface="Tahoma" pitchFamily="34" charset="0"/>
              </a:rPr>
              <a:t>                              </a:t>
            </a:r>
            <a:r>
              <a:rPr lang="en-GB" i="1">
                <a:solidFill>
                  <a:srgbClr val="7F7F7F"/>
                </a:solidFill>
                <a:latin typeface="Thorndale"/>
                <a:cs typeface="Tahoma" pitchFamily="34" charset="0"/>
              </a:rPr>
              <a:t>            </a:t>
            </a:r>
            <a:r>
              <a:rPr i="1">
                <a:solidFill>
                  <a:srgbClr val="7F7F7F"/>
                </a:solidFill>
                <a:latin typeface="Thorndale"/>
                <a:cs typeface="Tahoma" pitchFamily="34" charset="0"/>
              </a:rPr>
              <a:t> </a:t>
            </a:r>
            <a:r>
              <a:rPr sz="2800" b="1" i="1">
                <a:solidFill>
                  <a:srgbClr val="92D050"/>
                </a:solidFill>
                <a:latin typeface="Thorndale"/>
                <a:cs typeface="Tahoma" pitchFamily="34" charset="0"/>
              </a:rPr>
              <a:t>Π</a:t>
            </a:r>
            <a:r>
              <a:rPr sz="2800" b="1">
                <a:solidFill>
                  <a:srgbClr val="92D050"/>
                </a:solidFill>
                <a:latin typeface="Thorndale"/>
                <a:cs typeface="Tahoma" pitchFamily="34" charset="0"/>
              </a:rPr>
              <a:t>ροτραχειακό διάστημα</a:t>
            </a:r>
          </a:p>
          <a:p>
            <a:pPr eaLnBrk="1"/>
            <a:endParaRPr b="1">
              <a:solidFill>
                <a:srgbClr val="FFFFFF"/>
              </a:solidFill>
              <a:latin typeface="Thorndale"/>
              <a:cs typeface="Tahoma" pitchFamily="34" charset="0"/>
            </a:endParaRPr>
          </a:p>
          <a:p>
            <a:pPr eaLnBrk="1"/>
            <a:r>
              <a:rPr>
                <a:solidFill>
                  <a:srgbClr val="00B050"/>
                </a:solidFill>
                <a:latin typeface="Thorndale"/>
                <a:cs typeface="Tahoma" pitchFamily="34" charset="0"/>
              </a:rPr>
              <a:t> </a:t>
            </a:r>
            <a:r>
              <a:rPr lang="en-GB">
                <a:solidFill>
                  <a:srgbClr val="00B050"/>
                </a:solidFill>
                <a:latin typeface="Thorndale"/>
                <a:cs typeface="Tahoma" pitchFamily="34" charset="0"/>
              </a:rPr>
              <a:t> </a:t>
            </a:r>
            <a:r>
              <a:rPr sz="2800" b="1">
                <a:latin typeface="Thorndale"/>
                <a:cs typeface="Tahoma" pitchFamily="34" charset="0"/>
              </a:rPr>
              <a:t>Εκτείνεται από το </a:t>
            </a:r>
            <a:r>
              <a:rPr sz="2800" b="1" u="sng">
                <a:solidFill>
                  <a:srgbClr val="A9D18E"/>
                </a:solidFill>
                <a:latin typeface="Thorndale"/>
                <a:cs typeface="Tahoma" pitchFamily="34" charset="0"/>
              </a:rPr>
              <a:t>υοειδές</a:t>
            </a:r>
            <a:r>
              <a:rPr sz="2800" b="1">
                <a:latin typeface="Thorndale"/>
                <a:cs typeface="Tahoma" pitchFamily="34" charset="0"/>
              </a:rPr>
              <a:t> έως τον </a:t>
            </a:r>
            <a:r>
              <a:rPr sz="2800" b="1" u="sng">
                <a:solidFill>
                  <a:srgbClr val="A9D18E"/>
                </a:solidFill>
                <a:latin typeface="Thorndale"/>
                <a:cs typeface="Tahoma" pitchFamily="34" charset="0"/>
              </a:rPr>
              <a:t>πρόσθιο μεσοπνευμόνιο χώρο </a:t>
            </a:r>
            <a:endParaRPr sz="2800" b="1" i="1">
              <a:solidFill>
                <a:srgbClr val="A9D18E"/>
              </a:solidFill>
              <a:latin typeface="Thorndale"/>
              <a:cs typeface="Tahoma" pitchFamily="34" charset="0"/>
            </a:endParaRPr>
          </a:p>
        </p:txBody>
      </p:sp>
      <p:pic>
        <p:nvPicPr>
          <p:cNvPr id="174084" name="Εικόνα 4"/>
          <p:cNvPicPr>
            <a:picLocks noChangeAspect="1" noChangeArrowheads="1"/>
          </p:cNvPicPr>
          <p:nvPr/>
        </p:nvPicPr>
        <p:blipFill>
          <a:blip r:embed="rId2"/>
          <a:srcRect r="37885"/>
          <a:stretch>
            <a:fillRect/>
          </a:stretch>
        </p:blipFill>
        <p:spPr bwMode="auto">
          <a:xfrm>
            <a:off x="1857375" y="2484438"/>
            <a:ext cx="6567488" cy="453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Τίτλος 1"/>
          <p:cNvSpPr txBox="1"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7425" cy="725488"/>
          </a:xfrm>
        </p:spPr>
        <p:txBody>
          <a:bodyPr/>
          <a:lstStyle/>
          <a:p>
            <a:pPr eaLnBrk="1"/>
            <a:r>
              <a:rPr>
                <a:solidFill>
                  <a:srgbClr val="FFFF66"/>
                </a:solidFill>
                <a:latin typeface="Albany"/>
                <a:cs typeface="Tahoma" pitchFamily="34" charset="0"/>
              </a:rPr>
              <a:t>                            </a:t>
            </a:r>
            <a:r>
              <a:rPr sz="3200">
                <a:solidFill>
                  <a:srgbClr val="FFFF66"/>
                </a:solidFill>
                <a:latin typeface="Albany"/>
                <a:cs typeface="Tahoma" pitchFamily="34" charset="0"/>
              </a:rPr>
              <a:t> ΜΕΣΟΘΩΡΑΚΙΤΙΔΑ</a:t>
            </a:r>
          </a:p>
        </p:txBody>
      </p:sp>
      <p:sp>
        <p:nvSpPr>
          <p:cNvPr id="3" name="Θέση περιεχομένου 2"/>
          <p:cNvSpPr txBox="1">
            <a:spLocks noGrp="1"/>
          </p:cNvSpPr>
          <p:nvPr>
            <p:ph idx="1"/>
          </p:nvPr>
        </p:nvSpPr>
        <p:spPr>
          <a:xfrm>
            <a:off x="431800" y="1116013"/>
            <a:ext cx="9278938" cy="6081712"/>
          </a:xfrm>
        </p:spPr>
        <p:txBody>
          <a:bodyPr/>
          <a:lstStyle/>
          <a:p>
            <a:pPr eaLnBrk="1"/>
            <a:r>
              <a:rPr sz="2800" b="1" i="1" u="sng">
                <a:solidFill>
                  <a:srgbClr val="00B0F0"/>
                </a:solidFill>
                <a:latin typeface="Thorndale"/>
                <a:cs typeface="Tahoma" pitchFamily="34" charset="0"/>
              </a:rPr>
              <a:t>Κλινική Εικόνα</a:t>
            </a:r>
          </a:p>
          <a:p>
            <a:pPr eaLnBrk="1"/>
            <a:endParaRPr sz="2800" b="1" i="1" u="sng">
              <a:solidFill>
                <a:srgbClr val="00B0F0"/>
              </a:solidFill>
              <a:latin typeface="Thorndale"/>
              <a:cs typeface="Tahoma" pitchFamily="34" charset="0"/>
            </a:endParaRPr>
          </a:p>
          <a:p>
            <a:pPr eaLnBrk="1">
              <a:buClr>
                <a:srgbClr val="00B0F0"/>
              </a:buClr>
              <a:buFont typeface="Wingdings" pitchFamily="2" charset="2"/>
              <a:buChar char="ü"/>
            </a:pPr>
            <a:r>
              <a:rPr sz="2800">
                <a:solidFill>
                  <a:srgbClr val="FFFFFF"/>
                </a:solidFill>
                <a:latin typeface="Thorndale"/>
                <a:cs typeface="Tahoma" pitchFamily="34" charset="0"/>
              </a:rPr>
              <a:t>Στόμα </a:t>
            </a:r>
            <a:r>
              <a:rPr sz="2800">
                <a:solidFill>
                  <a:srgbClr val="FFFFFF"/>
                </a:solidFill>
                <a:latin typeface="Calibri" pitchFamily="34" charset="0"/>
                <a:cs typeface="Tahoma" pitchFamily="34" charset="0"/>
              </a:rPr>
              <a:t>→ ο</a:t>
            </a:r>
            <a:r>
              <a:rPr sz="2800">
                <a:solidFill>
                  <a:srgbClr val="FFFFFF"/>
                </a:solidFill>
                <a:latin typeface="Thorndale"/>
                <a:cs typeface="Tahoma" pitchFamily="34" charset="0"/>
              </a:rPr>
              <a:t>ίδημα, άλγος, τρισμός</a:t>
            </a:r>
          </a:p>
          <a:p>
            <a:pPr eaLnBrk="1">
              <a:buClr>
                <a:srgbClr val="00B0F0"/>
              </a:buClr>
              <a:buFont typeface="Wingdings" pitchFamily="2" charset="2"/>
              <a:buChar char="ü"/>
            </a:pPr>
            <a:r>
              <a:rPr sz="2800">
                <a:solidFill>
                  <a:srgbClr val="FFFFFF"/>
                </a:solidFill>
                <a:latin typeface="Thorndale"/>
                <a:cs typeface="Tahoma" pitchFamily="34" charset="0"/>
              </a:rPr>
              <a:t>Πληθωρικός τράχηλος, επώδυνος στην ψηλάφηση</a:t>
            </a:r>
          </a:p>
          <a:p>
            <a:pPr eaLnBrk="1">
              <a:buClr>
                <a:srgbClr val="00B0F0"/>
              </a:buClr>
              <a:buFont typeface="Wingdings" pitchFamily="2" charset="2"/>
              <a:buChar char="ü"/>
            </a:pPr>
            <a:r>
              <a:rPr sz="2800">
                <a:solidFill>
                  <a:srgbClr val="FFFFFF"/>
                </a:solidFill>
                <a:latin typeface="Thorndale"/>
                <a:cs typeface="Tahoma" pitchFamily="34" charset="0"/>
              </a:rPr>
              <a:t>Πυρετός με ρίγος</a:t>
            </a:r>
          </a:p>
          <a:p>
            <a:pPr eaLnBrk="1">
              <a:buClr>
                <a:srgbClr val="00B0F0"/>
              </a:buClr>
              <a:buFont typeface="Wingdings" pitchFamily="2" charset="2"/>
              <a:buChar char="ü"/>
            </a:pPr>
            <a:r>
              <a:rPr sz="2800">
                <a:solidFill>
                  <a:srgbClr val="FFFFFF"/>
                </a:solidFill>
                <a:latin typeface="Thorndale"/>
                <a:cs typeface="Tahoma" pitchFamily="34" charset="0"/>
              </a:rPr>
              <a:t>Κακουχία, αδυναμία</a:t>
            </a:r>
          </a:p>
          <a:p>
            <a:pPr eaLnBrk="1">
              <a:buClr>
                <a:srgbClr val="00B0F0"/>
              </a:buClr>
              <a:buFont typeface="Wingdings" pitchFamily="2" charset="2"/>
              <a:buChar char="ü"/>
            </a:pPr>
            <a:r>
              <a:rPr sz="2800">
                <a:solidFill>
                  <a:srgbClr val="FFFFFF"/>
                </a:solidFill>
                <a:latin typeface="Thorndale"/>
                <a:cs typeface="Tahoma" pitchFamily="34" charset="0"/>
              </a:rPr>
              <a:t>Μη παραγωγικός βήχας</a:t>
            </a:r>
            <a:endParaRPr lang="en-US" sz="2800">
              <a:solidFill>
                <a:srgbClr val="FFFFFF"/>
              </a:solidFill>
              <a:latin typeface="Thorndale"/>
              <a:cs typeface="Tahoma" pitchFamily="34" charset="0"/>
            </a:endParaRPr>
          </a:p>
          <a:p>
            <a:pPr eaLnBrk="1">
              <a:buClr>
                <a:srgbClr val="00B0F0"/>
              </a:buClr>
              <a:buFont typeface="Wingdings" pitchFamily="2" charset="2"/>
              <a:buChar char="ü"/>
            </a:pPr>
            <a:r>
              <a:rPr lang="en-US" sz="2800">
                <a:solidFill>
                  <a:srgbClr val="FFFFFF"/>
                </a:solidFill>
                <a:latin typeface="Thorndale"/>
                <a:cs typeface="Tahoma" pitchFamily="34" charset="0"/>
              </a:rPr>
              <a:t>B</a:t>
            </a:r>
            <a:r>
              <a:rPr sz="2800">
                <a:solidFill>
                  <a:srgbClr val="FFFFFF"/>
                </a:solidFill>
                <a:latin typeface="Thorndale"/>
                <a:cs typeface="Tahoma" pitchFamily="34" charset="0"/>
              </a:rPr>
              <a:t>ράγχος φωνής</a:t>
            </a:r>
          </a:p>
          <a:p>
            <a:pPr eaLnBrk="1">
              <a:buClr>
                <a:srgbClr val="00B0F0"/>
              </a:buClr>
              <a:buFont typeface="Wingdings" pitchFamily="2" charset="2"/>
              <a:buChar char="ü"/>
            </a:pPr>
            <a:r>
              <a:rPr sz="2800">
                <a:solidFill>
                  <a:srgbClr val="FFFFFF"/>
                </a:solidFill>
                <a:latin typeface="Thorndale"/>
                <a:cs typeface="Tahoma" pitchFamily="34" charset="0"/>
              </a:rPr>
              <a:t>Δύσπνοια</a:t>
            </a:r>
          </a:p>
          <a:p>
            <a:pPr eaLnBrk="1">
              <a:buClr>
                <a:srgbClr val="00B0F0"/>
              </a:buClr>
              <a:buFont typeface="Wingdings" pitchFamily="2" charset="2"/>
              <a:buChar char="ü"/>
            </a:pPr>
            <a:r>
              <a:rPr sz="2800">
                <a:solidFill>
                  <a:srgbClr val="FFFFFF"/>
                </a:solidFill>
                <a:latin typeface="Thorndale"/>
                <a:cs typeface="Tahoma" pitchFamily="34" charset="0"/>
              </a:rPr>
              <a:t>Δυσφαγία</a:t>
            </a:r>
          </a:p>
          <a:p>
            <a:pPr eaLnBrk="1">
              <a:buClr>
                <a:srgbClr val="00B0F0"/>
              </a:buClr>
              <a:buFont typeface="Wingdings" pitchFamily="2" charset="2"/>
              <a:buChar char="ü"/>
            </a:pPr>
            <a:r>
              <a:rPr sz="2800">
                <a:solidFill>
                  <a:srgbClr val="FFFFFF"/>
                </a:solidFill>
                <a:latin typeface="Thorndale"/>
                <a:cs typeface="Tahoma" pitchFamily="34" charset="0"/>
              </a:rPr>
              <a:t>Αυχενική δυσκαμψία</a:t>
            </a:r>
          </a:p>
          <a:p>
            <a:pPr eaLnBrk="1">
              <a:buClr>
                <a:srgbClr val="00B0F0"/>
              </a:buClr>
              <a:buFont typeface="Wingdings" pitchFamily="2" charset="2"/>
              <a:buChar char="ü"/>
            </a:pPr>
            <a:r>
              <a:rPr sz="2800">
                <a:solidFill>
                  <a:srgbClr val="FFFFFF"/>
                </a:solidFill>
                <a:latin typeface="Thorndale"/>
                <a:cs typeface="Tahoma" pitchFamily="34" charset="0"/>
              </a:rPr>
              <a:t>ΓΟΠ</a:t>
            </a:r>
          </a:p>
          <a:p>
            <a:pPr eaLnBrk="1">
              <a:buClr>
                <a:srgbClr val="00B0F0"/>
              </a:buClr>
              <a:buFont typeface="Wingdings" pitchFamily="2" charset="2"/>
              <a:buChar char="ü"/>
            </a:pPr>
            <a:r>
              <a:rPr sz="2800">
                <a:solidFill>
                  <a:srgbClr val="FFFFFF"/>
                </a:solidFill>
                <a:latin typeface="Thorndale"/>
                <a:cs typeface="Tahoma" pitchFamily="34" charset="0"/>
              </a:rPr>
              <a:t>Οπισθοστερνικό ή πρόσθιο θωρακικό άλγος</a:t>
            </a:r>
          </a:p>
          <a:p>
            <a:pPr eaLnBrk="1">
              <a:buClr>
                <a:srgbClr val="00B0F0"/>
              </a:buClr>
              <a:buFont typeface="Wingdings" pitchFamily="2" charset="2"/>
              <a:buChar char="ü"/>
            </a:pPr>
            <a:r>
              <a:rPr sz="2800">
                <a:solidFill>
                  <a:srgbClr val="FFFFFF"/>
                </a:solidFill>
                <a:latin typeface="Thorndale"/>
                <a:cs typeface="Tahoma" pitchFamily="34" charset="0"/>
              </a:rPr>
              <a:t>Κριγμός στην ψηλάφηση του ανώτερου τμήματος του θώρακα</a:t>
            </a:r>
          </a:p>
        </p:txBody>
      </p:sp>
    </p:spTree>
  </p:cSld>
  <p:clrMapOvr>
    <a:masterClrMapping/>
  </p:clrMapOvr>
  <p:transition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Τίτλος 1"/>
          <p:cNvSpPr txBox="1">
            <a:spLocks noGrp="1" noChangeArrowheads="1"/>
          </p:cNvSpPr>
          <p:nvPr>
            <p:ph type="title"/>
          </p:nvPr>
        </p:nvSpPr>
        <p:spPr>
          <a:xfrm>
            <a:off x="736600" y="250825"/>
            <a:ext cx="8607425" cy="725488"/>
          </a:xfrm>
        </p:spPr>
        <p:txBody>
          <a:bodyPr/>
          <a:lstStyle/>
          <a:p>
            <a:pPr eaLnBrk="1"/>
            <a:r>
              <a:rPr>
                <a:solidFill>
                  <a:srgbClr val="FFFF66"/>
                </a:solidFill>
                <a:latin typeface="Albany"/>
                <a:cs typeface="Tahoma" pitchFamily="34" charset="0"/>
              </a:rPr>
              <a:t>                             ΜΕΣΟΘΩΡΑΚΙΤΙΔΑ</a:t>
            </a:r>
            <a:endParaRPr sz="2800">
              <a:solidFill>
                <a:srgbClr val="FFFF66"/>
              </a:solidFill>
              <a:latin typeface="Albany"/>
              <a:cs typeface="Tahoma" pitchFamily="34" charset="0"/>
            </a:endParaRPr>
          </a:p>
        </p:txBody>
      </p:sp>
      <p:sp>
        <p:nvSpPr>
          <p:cNvPr id="3" name="Θέση περιεχομένου 2"/>
          <p:cNvSpPr txBox="1">
            <a:spLocks noGrp="1"/>
          </p:cNvSpPr>
          <p:nvPr>
            <p:ph idx="1"/>
          </p:nvPr>
        </p:nvSpPr>
        <p:spPr>
          <a:xfrm>
            <a:off x="503238" y="990600"/>
            <a:ext cx="9278937" cy="6081713"/>
          </a:xfrm>
        </p:spPr>
        <p:txBody>
          <a:bodyPr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b="1" i="1" u="sng" dirty="0">
                <a:solidFill>
                  <a:srgbClr val="00B0F0"/>
                </a:solidFill>
              </a:rPr>
              <a:t>Διάγνωση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b="1" i="1" u="sng" dirty="0">
              <a:solidFill>
                <a:srgbClr val="00B0F0"/>
              </a:solidFill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i="1" dirty="0">
                <a:solidFill>
                  <a:srgbClr val="FFC000"/>
                </a:solidFill>
                <a:effectLst>
                  <a:outerShdw dist="38096" dir="2700000">
                    <a:srgbClr val="000000"/>
                  </a:outerShdw>
                </a:effectLst>
              </a:rPr>
              <a:t> </a:t>
            </a:r>
            <a:r>
              <a:rPr lang="en-GB" i="1" dirty="0">
                <a:solidFill>
                  <a:srgbClr val="FFC000"/>
                </a:solidFill>
                <a:effectLst>
                  <a:outerShdw dist="38096" dir="2700000">
                    <a:srgbClr val="000000"/>
                  </a:outerShdw>
                </a:effectLst>
              </a:rPr>
              <a:t>Ro </a:t>
            </a:r>
            <a:r>
              <a:rPr i="1" dirty="0">
                <a:solidFill>
                  <a:srgbClr val="FFC000"/>
                </a:solidFill>
                <a:effectLst>
                  <a:outerShdw dist="38096" dir="2700000">
                    <a:srgbClr val="000000"/>
                  </a:outerShdw>
                </a:effectLst>
              </a:rPr>
              <a:t>πλάγια τραχήλου  </a:t>
            </a:r>
            <a:r>
              <a:rPr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</a:rPr>
              <a:t>ελεύθερος αέρας &amp; μετατόπιση του </a:t>
            </a:r>
            <a:r>
              <a:rPr dirty="0" err="1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</a:rPr>
              <a:t>οπισθίου</a:t>
            </a:r>
            <a:r>
              <a:rPr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</a:rPr>
              <a:t> τοιχώματος του φάρυγγα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i="1" dirty="0">
              <a:solidFill>
                <a:srgbClr val="FFFFFF"/>
              </a:solidFill>
              <a:effectLst>
                <a:outerShdw dist="38096" dir="2700000">
                  <a:srgbClr val="000000"/>
                </a:outerShdw>
              </a:effectLst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i="1" dirty="0">
                <a:solidFill>
                  <a:srgbClr val="FFC000"/>
                </a:solidFill>
                <a:effectLst>
                  <a:outerShdw dist="38096" dir="2700000">
                    <a:srgbClr val="000000"/>
                  </a:outerShdw>
                </a:effectLst>
              </a:rPr>
              <a:t>Ro</a:t>
            </a:r>
            <a:r>
              <a:rPr i="1" dirty="0">
                <a:solidFill>
                  <a:srgbClr val="FFC000"/>
                </a:solidFill>
                <a:effectLst>
                  <a:outerShdw dist="38096" dir="2700000">
                    <a:srgbClr val="000000"/>
                  </a:outerShdw>
                </a:effectLst>
              </a:rPr>
              <a:t> θώρακος </a:t>
            </a:r>
            <a:r>
              <a:rPr lang="en-GB" i="1" dirty="0">
                <a:solidFill>
                  <a:srgbClr val="FFC000"/>
                </a:solidFill>
                <a:effectLst>
                  <a:outerShdw dist="38096" dir="2700000">
                    <a:srgbClr val="000000"/>
                  </a:outerShdw>
                </a:effectLst>
              </a:rPr>
              <a:t>face </a:t>
            </a:r>
            <a:r>
              <a:rPr i="1" dirty="0">
                <a:solidFill>
                  <a:srgbClr val="FFC000"/>
                </a:solidFill>
                <a:effectLst>
                  <a:outerShdw dist="38096" dir="2700000">
                    <a:srgbClr val="000000"/>
                  </a:outerShdw>
                </a:effectLst>
              </a:rPr>
              <a:t>(</a:t>
            </a:r>
            <a:r>
              <a:rPr i="1" dirty="0" err="1">
                <a:solidFill>
                  <a:srgbClr val="FFC000"/>
                </a:solidFill>
                <a:effectLst>
                  <a:outerShdw dist="38096" dir="2700000">
                    <a:srgbClr val="000000"/>
                  </a:outerShdw>
                </a:effectLst>
              </a:rPr>
              <a:t>οπισθοπρόσθια</a:t>
            </a:r>
            <a:r>
              <a:rPr i="1" dirty="0">
                <a:solidFill>
                  <a:srgbClr val="FFC000"/>
                </a:solidFill>
                <a:effectLst>
                  <a:outerShdw dist="38096" dir="2700000">
                    <a:srgbClr val="000000"/>
                  </a:outerShdw>
                </a:effectLst>
              </a:rPr>
              <a:t>)  </a:t>
            </a:r>
            <a:r>
              <a:rPr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</a:rPr>
              <a:t>ελεύθερος αέρας &amp; διεύρυνση του </a:t>
            </a:r>
            <a:r>
              <a:rPr dirty="0" err="1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</a:rPr>
              <a:t>μεσοθωρακίου</a:t>
            </a:r>
            <a:endParaRPr dirty="0">
              <a:solidFill>
                <a:srgbClr val="FFFFFF"/>
              </a:solidFill>
              <a:effectLst>
                <a:outerShdw dist="38096" dir="2700000">
                  <a:srgbClr val="000000"/>
                </a:outerShdw>
              </a:effectLst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solidFill>
                <a:srgbClr val="FFFFFF"/>
              </a:solidFill>
              <a:effectLst>
                <a:outerShdw dist="38096" dir="2700000">
                  <a:srgbClr val="000000"/>
                </a:outerShdw>
              </a:effectLst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i="1" dirty="0">
                <a:solidFill>
                  <a:srgbClr val="FFC000"/>
                </a:solidFill>
                <a:effectLst>
                  <a:outerShdw dist="38096" dir="2700000">
                    <a:srgbClr val="000000"/>
                  </a:outerShdw>
                </a:effectLst>
              </a:rPr>
              <a:t>CT </a:t>
            </a:r>
            <a:r>
              <a:rPr i="1" dirty="0">
                <a:solidFill>
                  <a:srgbClr val="FFC000"/>
                </a:solidFill>
                <a:effectLst>
                  <a:outerShdw dist="38096" dir="2700000">
                    <a:srgbClr val="000000"/>
                  </a:outerShdw>
                </a:effectLst>
              </a:rPr>
              <a:t> </a:t>
            </a:r>
            <a:r>
              <a:rPr i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</a:rPr>
              <a:t>συλλογές, αέρα στο </a:t>
            </a:r>
            <a:r>
              <a:rPr i="1" dirty="0" err="1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</a:rPr>
              <a:t>μεσοθωράκιο</a:t>
            </a:r>
            <a:r>
              <a:rPr i="1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</a:rPr>
              <a:t> &amp; διεύρυνση </a:t>
            </a:r>
            <a:endParaRPr i="1" dirty="0">
              <a:solidFill>
                <a:srgbClr val="FFC000"/>
              </a:solidFill>
              <a:effectLst>
                <a:outerShdw dist="38096" dir="2700000">
                  <a:srgbClr val="000000"/>
                </a:outerShdw>
              </a:effectLst>
            </a:endParaRPr>
          </a:p>
        </p:txBody>
      </p:sp>
      <p:pic>
        <p:nvPicPr>
          <p:cNvPr id="176132" name="Εικόνα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3788" y="4510088"/>
            <a:ext cx="3906837" cy="295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33" name="Εικόνα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6150" y="4767263"/>
            <a:ext cx="4645025" cy="269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Τίτλος 1"/>
          <p:cNvSpPr txBox="1"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7425" cy="725488"/>
          </a:xfrm>
        </p:spPr>
        <p:txBody>
          <a:bodyPr/>
          <a:lstStyle/>
          <a:p>
            <a:pPr eaLnBrk="1"/>
            <a:r>
              <a:rPr>
                <a:solidFill>
                  <a:srgbClr val="FFFF66"/>
                </a:solidFill>
                <a:latin typeface="Albany"/>
                <a:cs typeface="Tahoma" pitchFamily="34" charset="0"/>
              </a:rPr>
              <a:t>                             ΜΕΣΟΘΩΡΑΚΙΤΙΔΑ</a:t>
            </a:r>
            <a:endParaRPr sz="2800">
              <a:solidFill>
                <a:srgbClr val="FFFF66"/>
              </a:solidFill>
              <a:latin typeface="Albany"/>
              <a:cs typeface="Tahoma" pitchFamily="34" charset="0"/>
            </a:endParaRPr>
          </a:p>
        </p:txBody>
      </p:sp>
      <p:sp>
        <p:nvSpPr>
          <p:cNvPr id="177155" name="Θέση περιεχομένου 2"/>
          <p:cNvSpPr txBox="1">
            <a:spLocks noGrp="1" noChangeArrowheads="1"/>
          </p:cNvSpPr>
          <p:nvPr>
            <p:ph idx="1"/>
          </p:nvPr>
        </p:nvSpPr>
        <p:spPr>
          <a:xfrm>
            <a:off x="477838" y="1195388"/>
            <a:ext cx="9278937" cy="6081712"/>
          </a:xfrm>
        </p:spPr>
        <p:txBody>
          <a:bodyPr/>
          <a:lstStyle/>
          <a:p>
            <a:pPr eaLnBrk="1"/>
            <a:r>
              <a:rPr b="1" i="1">
                <a:solidFill>
                  <a:srgbClr val="00B0F0"/>
                </a:solidFill>
                <a:latin typeface="Thorndale"/>
                <a:cs typeface="Tahoma" pitchFamily="34" charset="0"/>
              </a:rPr>
              <a:t>                                           </a:t>
            </a:r>
            <a:r>
              <a:rPr sz="2800" b="1" i="1" u="sng">
                <a:solidFill>
                  <a:srgbClr val="00B0F0"/>
                </a:solidFill>
                <a:latin typeface="Thorndale"/>
                <a:cs typeface="Tahoma" pitchFamily="34" charset="0"/>
              </a:rPr>
              <a:t>Επιπλοκές</a:t>
            </a:r>
          </a:p>
          <a:p>
            <a:pPr eaLnBrk="1"/>
            <a:endParaRPr b="1" i="1" u="sng">
              <a:solidFill>
                <a:srgbClr val="00B0F0"/>
              </a:solidFill>
              <a:latin typeface="Thorndale"/>
              <a:cs typeface="Tahoma" pitchFamily="34" charset="0"/>
            </a:endParaRPr>
          </a:p>
          <a:p>
            <a:pPr eaLnBrk="1"/>
            <a:endParaRPr>
              <a:latin typeface="Thorndale"/>
              <a:cs typeface="Tahoma" pitchFamily="34" charset="0"/>
            </a:endParaRPr>
          </a:p>
        </p:txBody>
      </p:sp>
      <p:sp>
        <p:nvSpPr>
          <p:cNvPr id="177156" name="Διάγραμμα ροής: Συγχώνευση 3"/>
          <p:cNvSpPr>
            <a:spLocks/>
          </p:cNvSpPr>
          <p:nvPr/>
        </p:nvSpPr>
        <p:spPr bwMode="auto">
          <a:xfrm>
            <a:off x="3314700" y="4510088"/>
            <a:ext cx="3454400" cy="2141537"/>
          </a:xfrm>
          <a:custGeom>
            <a:avLst/>
            <a:gdLst>
              <a:gd name="T0" fmla="*/ 1727227 w 2"/>
              <a:gd name="T1" fmla="*/ 0 h 2"/>
              <a:gd name="T2" fmla="*/ 3454454 w 2"/>
              <a:gd name="T3" fmla="*/ 1070561 h 2"/>
              <a:gd name="T4" fmla="*/ 1727227 w 2"/>
              <a:gd name="T5" fmla="*/ 2141122 h 2"/>
              <a:gd name="T6" fmla="*/ 0 w 2"/>
              <a:gd name="T7" fmla="*/ 1070561 h 2"/>
              <a:gd name="T8" fmla="*/ 863614 w 2"/>
              <a:gd name="T9" fmla="*/ 1070561 h 2"/>
              <a:gd name="T10" fmla="*/ 2590841 w 2"/>
              <a:gd name="T11" fmla="*/ 1070561 h 2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11796480 60000 65536"/>
              <a:gd name="T17" fmla="*/ 0 60000 65536"/>
              <a:gd name="T18" fmla="*/ 1 w 2"/>
              <a:gd name="T19" fmla="*/ 0 h 2"/>
              <a:gd name="T20" fmla="*/ 2 w 2"/>
              <a:gd name="T21" fmla="*/ 1 h 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1" y="2"/>
                </a:lnTo>
                <a:lnTo>
                  <a:pt x="0" y="0"/>
                </a:lnTo>
                <a:close/>
              </a:path>
            </a:pathLst>
          </a:custGeom>
          <a:solidFill>
            <a:srgbClr val="9DC3E6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l-GR" sz="2400" b="1">
                <a:solidFill>
                  <a:srgbClr val="FFFFFF"/>
                </a:solidFill>
              </a:rPr>
              <a:t>Πλευριτική συλλογή</a:t>
            </a:r>
          </a:p>
        </p:txBody>
      </p:sp>
      <p:sp>
        <p:nvSpPr>
          <p:cNvPr id="177157" name="Διάγραμμα ροής: Συγχώνευση 4"/>
          <p:cNvSpPr>
            <a:spLocks/>
          </p:cNvSpPr>
          <p:nvPr/>
        </p:nvSpPr>
        <p:spPr bwMode="auto">
          <a:xfrm>
            <a:off x="5918200" y="2316163"/>
            <a:ext cx="4151313" cy="2141537"/>
          </a:xfrm>
          <a:custGeom>
            <a:avLst/>
            <a:gdLst>
              <a:gd name="T0" fmla="*/ 2075280 w 2"/>
              <a:gd name="T1" fmla="*/ 0 h 2"/>
              <a:gd name="T2" fmla="*/ 4150559 w 2"/>
              <a:gd name="T3" fmla="*/ 1070561 h 2"/>
              <a:gd name="T4" fmla="*/ 2075280 w 2"/>
              <a:gd name="T5" fmla="*/ 2141122 h 2"/>
              <a:gd name="T6" fmla="*/ 0 w 2"/>
              <a:gd name="T7" fmla="*/ 1070561 h 2"/>
              <a:gd name="T8" fmla="*/ 1037640 w 2"/>
              <a:gd name="T9" fmla="*/ 1070561 h 2"/>
              <a:gd name="T10" fmla="*/ 3112919 w 2"/>
              <a:gd name="T11" fmla="*/ 1070561 h 2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11796480 60000 65536"/>
              <a:gd name="T17" fmla="*/ 0 60000 65536"/>
              <a:gd name="T18" fmla="*/ 1 w 2"/>
              <a:gd name="T19" fmla="*/ 0 h 2"/>
              <a:gd name="T20" fmla="*/ 1 w 2"/>
              <a:gd name="T21" fmla="*/ 1 h 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1" y="2"/>
                </a:lnTo>
                <a:lnTo>
                  <a:pt x="0" y="0"/>
                </a:lnTo>
                <a:close/>
              </a:path>
            </a:pathLst>
          </a:custGeom>
          <a:solidFill>
            <a:srgbClr val="9DC3E6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l-GR" sz="2400" b="1">
                <a:solidFill>
                  <a:srgbClr val="FFFFFF"/>
                </a:solidFill>
              </a:rPr>
              <a:t>Εμπύημσ υπεζωκότα</a:t>
            </a:r>
          </a:p>
        </p:txBody>
      </p:sp>
      <p:sp>
        <p:nvSpPr>
          <p:cNvPr id="177158" name="Διάγραμμα ροής: Εξαγωγή 5"/>
          <p:cNvSpPr>
            <a:spLocks/>
          </p:cNvSpPr>
          <p:nvPr/>
        </p:nvSpPr>
        <p:spPr bwMode="auto">
          <a:xfrm>
            <a:off x="3086100" y="1852613"/>
            <a:ext cx="3683000" cy="2071687"/>
          </a:xfrm>
          <a:custGeom>
            <a:avLst/>
            <a:gdLst>
              <a:gd name="T0" fmla="*/ 1841445 w 2"/>
              <a:gd name="T1" fmla="*/ 0 h 2"/>
              <a:gd name="T2" fmla="*/ 3682890 w 2"/>
              <a:gd name="T3" fmla="*/ 1035969 h 2"/>
              <a:gd name="T4" fmla="*/ 1841445 w 2"/>
              <a:gd name="T5" fmla="*/ 2071937 h 2"/>
              <a:gd name="T6" fmla="*/ 0 w 2"/>
              <a:gd name="T7" fmla="*/ 1035969 h 2"/>
              <a:gd name="T8" fmla="*/ 920723 w 2"/>
              <a:gd name="T9" fmla="*/ 1035969 h 2"/>
              <a:gd name="T10" fmla="*/ 2762168 w 2"/>
              <a:gd name="T11" fmla="*/ 1035969 h 2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11796480 60000 65536"/>
              <a:gd name="T17" fmla="*/ 0 60000 65536"/>
              <a:gd name="T18" fmla="*/ 1 w 2"/>
              <a:gd name="T19" fmla="*/ 1 h 2"/>
              <a:gd name="T20" fmla="*/ 2 w 2"/>
              <a:gd name="T21" fmla="*/ 2 h 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" h="2">
                <a:moveTo>
                  <a:pt x="0" y="2"/>
                </a:moveTo>
                <a:lnTo>
                  <a:pt x="1" y="0"/>
                </a:lnTo>
                <a:lnTo>
                  <a:pt x="2" y="2"/>
                </a:lnTo>
                <a:lnTo>
                  <a:pt x="0" y="2"/>
                </a:lnTo>
                <a:close/>
              </a:path>
            </a:pathLst>
          </a:custGeom>
          <a:solidFill>
            <a:srgbClr val="9DC3E6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l-GR" sz="2400" b="1">
                <a:solidFill>
                  <a:srgbClr val="FFFFFF"/>
                </a:solidFill>
              </a:rPr>
              <a:t>Πνευμονικό απόστημα</a:t>
            </a:r>
          </a:p>
        </p:txBody>
      </p:sp>
      <p:sp>
        <p:nvSpPr>
          <p:cNvPr id="177159" name="Διάγραμμα ροής: Συγχώνευση 6"/>
          <p:cNvSpPr>
            <a:spLocks/>
          </p:cNvSpPr>
          <p:nvPr/>
        </p:nvSpPr>
        <p:spPr bwMode="auto">
          <a:xfrm>
            <a:off x="-84138" y="2451100"/>
            <a:ext cx="4116388" cy="1824038"/>
          </a:xfrm>
          <a:custGeom>
            <a:avLst/>
            <a:gdLst>
              <a:gd name="T0" fmla="*/ 2057984 w 2"/>
              <a:gd name="T1" fmla="*/ 0 h 2"/>
              <a:gd name="T2" fmla="*/ 4115968 w 2"/>
              <a:gd name="T3" fmla="*/ 912247 h 2"/>
              <a:gd name="T4" fmla="*/ 2057984 w 2"/>
              <a:gd name="T5" fmla="*/ 1824493 h 2"/>
              <a:gd name="T6" fmla="*/ 0 w 2"/>
              <a:gd name="T7" fmla="*/ 912247 h 2"/>
              <a:gd name="T8" fmla="*/ 1028992 w 2"/>
              <a:gd name="T9" fmla="*/ 912247 h 2"/>
              <a:gd name="T10" fmla="*/ 3086976 w 2"/>
              <a:gd name="T11" fmla="*/ 912247 h 2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11796480 60000 65536"/>
              <a:gd name="T17" fmla="*/ 0 60000 65536"/>
              <a:gd name="T18" fmla="*/ 1 w 2"/>
              <a:gd name="T19" fmla="*/ 0 h 2"/>
              <a:gd name="T20" fmla="*/ 2 w 2"/>
              <a:gd name="T21" fmla="*/ 1 h 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1" y="2"/>
                </a:lnTo>
                <a:lnTo>
                  <a:pt x="0" y="0"/>
                </a:lnTo>
                <a:close/>
              </a:path>
            </a:pathLst>
          </a:custGeom>
          <a:solidFill>
            <a:srgbClr val="9DC3E6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l-GR" sz="2400" b="1">
                <a:solidFill>
                  <a:srgbClr val="FFFFFF"/>
                </a:solidFill>
              </a:rPr>
              <a:t>περικαρδίτιδα</a:t>
            </a:r>
          </a:p>
        </p:txBody>
      </p:sp>
      <p:sp>
        <p:nvSpPr>
          <p:cNvPr id="177160" name="Διάγραμμα ροής: Συγχώνευση 7"/>
          <p:cNvSpPr>
            <a:spLocks/>
          </p:cNvSpPr>
          <p:nvPr/>
        </p:nvSpPr>
        <p:spPr bwMode="auto">
          <a:xfrm>
            <a:off x="0" y="4651375"/>
            <a:ext cx="3314700" cy="1722438"/>
          </a:xfrm>
          <a:custGeom>
            <a:avLst/>
            <a:gdLst>
              <a:gd name="T0" fmla="*/ 1657025 w 2"/>
              <a:gd name="T1" fmla="*/ 0 h 2"/>
              <a:gd name="T2" fmla="*/ 3314049 w 2"/>
              <a:gd name="T3" fmla="*/ 861148 h 2"/>
              <a:gd name="T4" fmla="*/ 1657025 w 2"/>
              <a:gd name="T5" fmla="*/ 1722296 h 2"/>
              <a:gd name="T6" fmla="*/ 0 w 2"/>
              <a:gd name="T7" fmla="*/ 861148 h 2"/>
              <a:gd name="T8" fmla="*/ 828512 w 2"/>
              <a:gd name="T9" fmla="*/ 861148 h 2"/>
              <a:gd name="T10" fmla="*/ 2485537 w 2"/>
              <a:gd name="T11" fmla="*/ 861148 h 2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11796480 60000 65536"/>
              <a:gd name="T17" fmla="*/ 0 60000 65536"/>
              <a:gd name="T18" fmla="*/ 0 w 2"/>
              <a:gd name="T19" fmla="*/ 0 h 2"/>
              <a:gd name="T20" fmla="*/ 2 w 2"/>
              <a:gd name="T21" fmla="*/ 1 h 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1" y="2"/>
                </a:lnTo>
                <a:lnTo>
                  <a:pt x="0" y="0"/>
                </a:lnTo>
                <a:close/>
              </a:path>
            </a:pathLst>
          </a:custGeom>
          <a:solidFill>
            <a:srgbClr val="9DC3E6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l-GR" sz="2400" b="1">
                <a:solidFill>
                  <a:srgbClr val="FFFFFF"/>
                </a:solidFill>
              </a:rPr>
              <a:t>σηψαιμία</a:t>
            </a:r>
          </a:p>
        </p:txBody>
      </p:sp>
      <p:sp>
        <p:nvSpPr>
          <p:cNvPr id="177161" name="Διάγραμμα ροής: Συγχώνευση 8"/>
          <p:cNvSpPr>
            <a:spLocks/>
          </p:cNvSpPr>
          <p:nvPr/>
        </p:nvSpPr>
        <p:spPr bwMode="auto">
          <a:xfrm>
            <a:off x="6615113" y="4976813"/>
            <a:ext cx="3619500" cy="1728787"/>
          </a:xfrm>
          <a:custGeom>
            <a:avLst/>
            <a:gdLst>
              <a:gd name="T0" fmla="*/ 1810334 w 2"/>
              <a:gd name="T1" fmla="*/ 0 h 2"/>
              <a:gd name="T2" fmla="*/ 3620667 w 2"/>
              <a:gd name="T3" fmla="*/ 864440 h 2"/>
              <a:gd name="T4" fmla="*/ 1810334 w 2"/>
              <a:gd name="T5" fmla="*/ 1728879 h 2"/>
              <a:gd name="T6" fmla="*/ 0 w 2"/>
              <a:gd name="T7" fmla="*/ 864440 h 2"/>
              <a:gd name="T8" fmla="*/ 905167 w 2"/>
              <a:gd name="T9" fmla="*/ 864440 h 2"/>
              <a:gd name="T10" fmla="*/ 2715500 w 2"/>
              <a:gd name="T11" fmla="*/ 864440 h 2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11796480 60000 65536"/>
              <a:gd name="T17" fmla="*/ 0 60000 65536"/>
              <a:gd name="T18" fmla="*/ 1 w 2"/>
              <a:gd name="T19" fmla="*/ 0 h 2"/>
              <a:gd name="T20" fmla="*/ 1 w 2"/>
              <a:gd name="T21" fmla="*/ 1 h 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1" y="2"/>
                </a:lnTo>
                <a:lnTo>
                  <a:pt x="0" y="0"/>
                </a:lnTo>
                <a:close/>
              </a:path>
            </a:pathLst>
          </a:custGeom>
          <a:solidFill>
            <a:srgbClr val="9DC3E6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l-GR" sz="2400" b="1">
                <a:solidFill>
                  <a:srgbClr val="FFFFFF"/>
                </a:solidFill>
              </a:rPr>
              <a:t>θάνατος</a:t>
            </a:r>
          </a:p>
        </p:txBody>
      </p:sp>
    </p:spTree>
  </p:cSld>
  <p:clrMapOvr>
    <a:masterClrMapping/>
  </p:clrMapOvr>
  <p:transition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Τίτλος 1"/>
          <p:cNvSpPr txBox="1">
            <a:spLocks noGrp="1" noChangeArrowheads="1"/>
          </p:cNvSpPr>
          <p:nvPr>
            <p:ph type="title"/>
          </p:nvPr>
        </p:nvSpPr>
        <p:spPr>
          <a:xfrm>
            <a:off x="812800" y="95250"/>
            <a:ext cx="8609013" cy="725488"/>
          </a:xfrm>
        </p:spPr>
        <p:txBody>
          <a:bodyPr/>
          <a:lstStyle/>
          <a:p>
            <a:pPr eaLnBrk="1"/>
            <a:r>
              <a:rPr>
                <a:solidFill>
                  <a:srgbClr val="FFFF66"/>
                </a:solidFill>
                <a:latin typeface="Albany"/>
                <a:cs typeface="Tahoma" pitchFamily="34" charset="0"/>
              </a:rPr>
              <a:t>                </a:t>
            </a:r>
            <a:r>
              <a:rPr sz="2800">
                <a:solidFill>
                  <a:srgbClr val="FFFF66"/>
                </a:solidFill>
                <a:latin typeface="Albany"/>
                <a:cs typeface="Tahoma" pitchFamily="34" charset="0"/>
              </a:rPr>
              <a:t>            ΜΕΣΟΘΩΡΑΚΙΤΙΔΑ</a:t>
            </a:r>
          </a:p>
        </p:txBody>
      </p:sp>
      <p:sp>
        <p:nvSpPr>
          <p:cNvPr id="178179" name="Θέση περιεχομένου 2"/>
          <p:cNvSpPr txBox="1">
            <a:spLocks noGrp="1" noChangeArrowheads="1"/>
          </p:cNvSpPr>
          <p:nvPr>
            <p:ph idx="1"/>
          </p:nvPr>
        </p:nvSpPr>
        <p:spPr>
          <a:xfrm>
            <a:off x="477838" y="1195388"/>
            <a:ext cx="9278937" cy="6081712"/>
          </a:xfrm>
        </p:spPr>
        <p:txBody>
          <a:bodyPr/>
          <a:lstStyle/>
          <a:p>
            <a:pPr eaLnBrk="1"/>
            <a:r>
              <a:rPr b="1" i="1">
                <a:solidFill>
                  <a:srgbClr val="00B0F0"/>
                </a:solidFill>
                <a:latin typeface="Thorndale"/>
                <a:cs typeface="Tahoma" pitchFamily="34" charset="0"/>
              </a:rPr>
              <a:t>                                                 </a:t>
            </a:r>
            <a:r>
              <a:rPr sz="3200" b="1" i="1" u="sng">
                <a:solidFill>
                  <a:srgbClr val="00B0F0"/>
                </a:solidFill>
                <a:latin typeface="Thorndale"/>
                <a:cs typeface="Tahoma" pitchFamily="34" charset="0"/>
              </a:rPr>
              <a:t>Θεραπεία</a:t>
            </a:r>
          </a:p>
          <a:p>
            <a:pPr eaLnBrk="1"/>
            <a:endParaRPr b="1" i="1" u="sng">
              <a:solidFill>
                <a:srgbClr val="00B0F0"/>
              </a:solidFill>
              <a:latin typeface="Thorndale"/>
              <a:cs typeface="Tahoma" pitchFamily="34" charset="0"/>
            </a:endParaRPr>
          </a:p>
          <a:p>
            <a:pPr eaLnBrk="1"/>
            <a:endParaRPr b="1" i="1" u="sng">
              <a:solidFill>
                <a:srgbClr val="00B0F0"/>
              </a:solidFill>
              <a:latin typeface="Thorndale"/>
              <a:cs typeface="Tahoma" pitchFamily="34" charset="0"/>
            </a:endParaRPr>
          </a:p>
        </p:txBody>
      </p:sp>
      <p:sp>
        <p:nvSpPr>
          <p:cNvPr id="4" name="Οβάλ 3"/>
          <p:cNvSpPr/>
          <p:nvPr/>
        </p:nvSpPr>
        <p:spPr>
          <a:xfrm>
            <a:off x="477838" y="1008063"/>
            <a:ext cx="3405187" cy="222885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D0CECE"/>
          </a:solidFill>
          <a:ln w="12701">
            <a:solidFill>
              <a:srgbClr val="2F528F"/>
            </a:solidFill>
            <a:prstDash val="solid"/>
            <a:miter/>
          </a:ln>
        </p:spPr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400" b="1" kern="0" dirty="0">
                <a:solidFill>
                  <a:srgbClr val="4472C4"/>
                </a:solidFill>
                <a:latin typeface="Calibri"/>
              </a:rPr>
              <a:t>Επ</a:t>
            </a:r>
            <a:r>
              <a:rPr lang="el-GR" sz="2400" b="1" dirty="0">
                <a:solidFill>
                  <a:srgbClr val="4472C4"/>
                </a:solidFill>
                <a:latin typeface="Calibri"/>
              </a:rPr>
              <a:t>ιθετική </a:t>
            </a:r>
            <a:r>
              <a:rPr lang="en-GB" sz="2400" b="1" dirty="0">
                <a:solidFill>
                  <a:srgbClr val="4472C4"/>
                </a:solidFill>
                <a:latin typeface="Calibri"/>
              </a:rPr>
              <a:t>IV </a:t>
            </a:r>
            <a:r>
              <a:rPr lang="el-GR" sz="2400" b="1" dirty="0">
                <a:solidFill>
                  <a:srgbClr val="4472C4"/>
                </a:solidFill>
                <a:latin typeface="Calibri"/>
              </a:rPr>
              <a:t>διπλή </a:t>
            </a:r>
            <a:r>
              <a:rPr lang="el-GR" sz="2400" b="1" dirty="0" err="1">
                <a:solidFill>
                  <a:srgbClr val="4472C4"/>
                </a:solidFill>
                <a:latin typeface="Calibri"/>
              </a:rPr>
              <a:t>αντιμικροβιακή</a:t>
            </a:r>
            <a:r>
              <a:rPr lang="el-GR" sz="2400" b="1" dirty="0">
                <a:solidFill>
                  <a:srgbClr val="4472C4"/>
                </a:solidFill>
                <a:latin typeface="Calibri"/>
              </a:rPr>
              <a:t> αγωγή σε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dirty="0">
                <a:solidFill>
                  <a:srgbClr val="4472C4"/>
                </a:solidFill>
                <a:latin typeface="Calibri"/>
              </a:rPr>
              <a:t>max </a:t>
            </a:r>
            <a:r>
              <a:rPr lang="el-GR" sz="2400" b="1" dirty="0">
                <a:solidFill>
                  <a:srgbClr val="4472C4"/>
                </a:solidFill>
                <a:latin typeface="Calibri"/>
              </a:rPr>
              <a:t>δόσεις</a:t>
            </a:r>
          </a:p>
        </p:txBody>
      </p:sp>
      <p:sp>
        <p:nvSpPr>
          <p:cNvPr id="178181" name="Οβάλ 4"/>
          <p:cNvSpPr>
            <a:spLocks/>
          </p:cNvSpPr>
          <p:nvPr/>
        </p:nvSpPr>
        <p:spPr bwMode="auto">
          <a:xfrm>
            <a:off x="6197600" y="601663"/>
            <a:ext cx="3405188" cy="2381250"/>
          </a:xfrm>
          <a:custGeom>
            <a:avLst/>
            <a:gdLst>
              <a:gd name="T0" fmla="*/ 1702593 w 3405186"/>
              <a:gd name="T1" fmla="*/ 0 h 2380473"/>
              <a:gd name="T2" fmla="*/ 3405186 w 3405186"/>
              <a:gd name="T3" fmla="*/ 1190237 h 2380473"/>
              <a:gd name="T4" fmla="*/ 1702593 w 3405186"/>
              <a:gd name="T5" fmla="*/ 2380473 h 2380473"/>
              <a:gd name="T6" fmla="*/ 0 w 3405186"/>
              <a:gd name="T7" fmla="*/ 1190237 h 2380473"/>
              <a:gd name="T8" fmla="*/ 498678 w 3405186"/>
              <a:gd name="T9" fmla="*/ 348612 h 2380473"/>
              <a:gd name="T10" fmla="*/ 498678 w 3405186"/>
              <a:gd name="T11" fmla="*/ 2031861 h 2380473"/>
              <a:gd name="T12" fmla="*/ 2906508 w 3405186"/>
              <a:gd name="T13" fmla="*/ 2031861 h 2380473"/>
              <a:gd name="T14" fmla="*/ 2906508 w 3405186"/>
              <a:gd name="T15" fmla="*/ 348612 h 2380473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498678 w 3405186"/>
              <a:gd name="T25" fmla="*/ 348612 h 2380473"/>
              <a:gd name="T26" fmla="*/ 2906508 w 3405186"/>
              <a:gd name="T27" fmla="*/ 2031861 h 238047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405186" h="2380473">
                <a:moveTo>
                  <a:pt x="0" y="1190237"/>
                </a:moveTo>
                <a:lnTo>
                  <a:pt x="0" y="1190237"/>
                </a:lnTo>
                <a:cubicBezTo>
                  <a:pt x="0" y="1847586"/>
                  <a:pt x="762276" y="2380473"/>
                  <a:pt x="1702592" y="2380474"/>
                </a:cubicBezTo>
                <a:cubicBezTo>
                  <a:pt x="2642909" y="2380474"/>
                  <a:pt x="3405186" y="1847586"/>
                  <a:pt x="3405186" y="1190237"/>
                </a:cubicBezTo>
                <a:cubicBezTo>
                  <a:pt x="3405186" y="532887"/>
                  <a:pt x="2642909" y="0"/>
                  <a:pt x="1702593" y="0"/>
                </a:cubicBezTo>
                <a:cubicBezTo>
                  <a:pt x="762276" y="0"/>
                  <a:pt x="0" y="532887"/>
                  <a:pt x="0" y="1190237"/>
                </a:cubicBezTo>
                <a:close/>
              </a:path>
            </a:pathLst>
          </a:custGeom>
          <a:solidFill>
            <a:srgbClr val="D0CECE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l-GR" sz="2400" b="1">
                <a:solidFill>
                  <a:srgbClr val="4472C4"/>
                </a:solidFill>
              </a:rPr>
              <a:t>Υποστήριξη βασικών λειτουργιών-ΜΕΘ</a:t>
            </a:r>
            <a:endParaRPr lang="el-GR" sz="2400" b="1">
              <a:solidFill>
                <a:srgbClr val="1F4E79"/>
              </a:solidFill>
            </a:endParaRPr>
          </a:p>
        </p:txBody>
      </p:sp>
      <p:sp>
        <p:nvSpPr>
          <p:cNvPr id="178182" name="Οβάλ 5"/>
          <p:cNvSpPr>
            <a:spLocks/>
          </p:cNvSpPr>
          <p:nvPr/>
        </p:nvSpPr>
        <p:spPr bwMode="auto">
          <a:xfrm>
            <a:off x="387350" y="3975100"/>
            <a:ext cx="3341688" cy="2389188"/>
          </a:xfrm>
          <a:custGeom>
            <a:avLst/>
            <a:gdLst>
              <a:gd name="T0" fmla="*/ 1670344 w 3340687"/>
              <a:gd name="T1" fmla="*/ 0 h 2389420"/>
              <a:gd name="T2" fmla="*/ 3340687 w 3340687"/>
              <a:gd name="T3" fmla="*/ 1194710 h 2389420"/>
              <a:gd name="T4" fmla="*/ 1670344 w 3340687"/>
              <a:gd name="T5" fmla="*/ 2389420 h 2389420"/>
              <a:gd name="T6" fmla="*/ 0 w 3340687"/>
              <a:gd name="T7" fmla="*/ 1194710 h 2389420"/>
              <a:gd name="T8" fmla="*/ 489232 w 3340687"/>
              <a:gd name="T9" fmla="*/ 349922 h 2389420"/>
              <a:gd name="T10" fmla="*/ 489232 w 3340687"/>
              <a:gd name="T11" fmla="*/ 2039498 h 2389420"/>
              <a:gd name="T12" fmla="*/ 2851455 w 3340687"/>
              <a:gd name="T13" fmla="*/ 2039498 h 2389420"/>
              <a:gd name="T14" fmla="*/ 2851455 w 3340687"/>
              <a:gd name="T15" fmla="*/ 349922 h 2389420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489232 w 3340687"/>
              <a:gd name="T25" fmla="*/ 349922 h 2389420"/>
              <a:gd name="T26" fmla="*/ 2851455 w 3340687"/>
              <a:gd name="T27" fmla="*/ 2039498 h 238942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340687" h="2389420">
                <a:moveTo>
                  <a:pt x="0" y="1194710"/>
                </a:moveTo>
                <a:lnTo>
                  <a:pt x="0" y="1194710"/>
                </a:lnTo>
                <a:cubicBezTo>
                  <a:pt x="0" y="1854530"/>
                  <a:pt x="747838" y="2389419"/>
                  <a:pt x="1670343" y="2389420"/>
                </a:cubicBezTo>
                <a:cubicBezTo>
                  <a:pt x="2592849" y="2389420"/>
                  <a:pt x="3340688" y="1854530"/>
                  <a:pt x="3340688" y="1194710"/>
                </a:cubicBezTo>
                <a:cubicBezTo>
                  <a:pt x="3340688" y="534889"/>
                  <a:pt x="2592849" y="0"/>
                  <a:pt x="1670344" y="0"/>
                </a:cubicBezTo>
                <a:cubicBezTo>
                  <a:pt x="747838" y="0"/>
                  <a:pt x="0" y="534889"/>
                  <a:pt x="0" y="1194710"/>
                </a:cubicBezTo>
                <a:close/>
              </a:path>
            </a:pathLst>
          </a:custGeom>
          <a:solidFill>
            <a:srgbClr val="D0CECE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l-GR" sz="2400" b="1">
                <a:solidFill>
                  <a:srgbClr val="4472C4"/>
                </a:solidFill>
              </a:rPr>
              <a:t>Παροχέτευση αποστήματος</a:t>
            </a:r>
          </a:p>
        </p:txBody>
      </p:sp>
      <p:sp>
        <p:nvSpPr>
          <p:cNvPr id="178183" name="Οβάλ 6"/>
          <p:cNvSpPr>
            <a:spLocks/>
          </p:cNvSpPr>
          <p:nvPr/>
        </p:nvSpPr>
        <p:spPr bwMode="auto">
          <a:xfrm>
            <a:off x="6827838" y="3900488"/>
            <a:ext cx="3252787" cy="2540000"/>
          </a:xfrm>
          <a:custGeom>
            <a:avLst/>
            <a:gdLst>
              <a:gd name="T0" fmla="*/ 1626254 w 3252507"/>
              <a:gd name="T1" fmla="*/ 0 h 2540842"/>
              <a:gd name="T2" fmla="*/ 3252507 w 3252507"/>
              <a:gd name="T3" fmla="*/ 1270421 h 2540842"/>
              <a:gd name="T4" fmla="*/ 1626254 w 3252507"/>
              <a:gd name="T5" fmla="*/ 2540842 h 2540842"/>
              <a:gd name="T6" fmla="*/ 0 w 3252507"/>
              <a:gd name="T7" fmla="*/ 1270421 h 2540842"/>
              <a:gd name="T8" fmla="*/ 476319 w 3252507"/>
              <a:gd name="T9" fmla="*/ 372098 h 2540842"/>
              <a:gd name="T10" fmla="*/ 476319 w 3252507"/>
              <a:gd name="T11" fmla="*/ 2168744 h 2540842"/>
              <a:gd name="T12" fmla="*/ 2776188 w 3252507"/>
              <a:gd name="T13" fmla="*/ 2168744 h 2540842"/>
              <a:gd name="T14" fmla="*/ 2776188 w 3252507"/>
              <a:gd name="T15" fmla="*/ 372098 h 2540842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476319 w 3252507"/>
              <a:gd name="T25" fmla="*/ 372098 h 2540842"/>
              <a:gd name="T26" fmla="*/ 2776188 w 3252507"/>
              <a:gd name="T27" fmla="*/ 2168744 h 254084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252507" h="2540842">
                <a:moveTo>
                  <a:pt x="0" y="1270421"/>
                </a:moveTo>
                <a:lnTo>
                  <a:pt x="0" y="1270421"/>
                </a:lnTo>
                <a:cubicBezTo>
                  <a:pt x="0" y="1972055"/>
                  <a:pt x="728098" y="2540841"/>
                  <a:pt x="1626253" y="2540842"/>
                </a:cubicBezTo>
                <a:cubicBezTo>
                  <a:pt x="2524409" y="2540842"/>
                  <a:pt x="3252508" y="1972055"/>
                  <a:pt x="3252508" y="1270421"/>
                </a:cubicBezTo>
                <a:cubicBezTo>
                  <a:pt x="3252508" y="568786"/>
                  <a:pt x="2524409" y="0"/>
                  <a:pt x="1626254" y="0"/>
                </a:cubicBezTo>
                <a:cubicBezTo>
                  <a:pt x="728098" y="0"/>
                  <a:pt x="0" y="568786"/>
                  <a:pt x="0" y="1270421"/>
                </a:cubicBezTo>
                <a:close/>
              </a:path>
            </a:pathLst>
          </a:custGeom>
          <a:solidFill>
            <a:srgbClr val="D0CECE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l-GR" sz="2400" b="1">
                <a:solidFill>
                  <a:srgbClr val="4472C4"/>
                </a:solidFill>
              </a:rPr>
              <a:t>Αντιμετώπιση οδοντογενούς αιτίου</a:t>
            </a:r>
            <a:endParaRPr lang="el-GR" sz="2400" b="1">
              <a:solidFill>
                <a:srgbClr val="1F4E79"/>
              </a:solidFill>
            </a:endParaRPr>
          </a:p>
        </p:txBody>
      </p:sp>
      <p:sp>
        <p:nvSpPr>
          <p:cNvPr id="178184" name="Οβάλ 7"/>
          <p:cNvSpPr>
            <a:spLocks/>
          </p:cNvSpPr>
          <p:nvPr/>
        </p:nvSpPr>
        <p:spPr bwMode="auto">
          <a:xfrm>
            <a:off x="3813175" y="2449513"/>
            <a:ext cx="2608263" cy="1785937"/>
          </a:xfrm>
          <a:custGeom>
            <a:avLst/>
            <a:gdLst>
              <a:gd name="T0" fmla="*/ 1304058 w 2608115"/>
              <a:gd name="T1" fmla="*/ 0 h 1787240"/>
              <a:gd name="T2" fmla="*/ 2608115 w 2608115"/>
              <a:gd name="T3" fmla="*/ 893620 h 1787240"/>
              <a:gd name="T4" fmla="*/ 1304058 w 2608115"/>
              <a:gd name="T5" fmla="*/ 1787240 h 1787240"/>
              <a:gd name="T6" fmla="*/ 0 w 2608115"/>
              <a:gd name="T7" fmla="*/ 893620 h 1787240"/>
              <a:gd name="T8" fmla="*/ 381950 w 2608115"/>
              <a:gd name="T9" fmla="*/ 261735 h 1787240"/>
              <a:gd name="T10" fmla="*/ 381950 w 2608115"/>
              <a:gd name="T11" fmla="*/ 1525505 h 1787240"/>
              <a:gd name="T12" fmla="*/ 2226165 w 2608115"/>
              <a:gd name="T13" fmla="*/ 1525505 h 1787240"/>
              <a:gd name="T14" fmla="*/ 2226165 w 2608115"/>
              <a:gd name="T15" fmla="*/ 261735 h 1787240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381950 w 2608115"/>
              <a:gd name="T25" fmla="*/ 261735 h 1787240"/>
              <a:gd name="T26" fmla="*/ 2226165 w 2608115"/>
              <a:gd name="T27" fmla="*/ 1525505 h 178724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608115" h="1787240">
                <a:moveTo>
                  <a:pt x="0" y="893620"/>
                </a:moveTo>
                <a:lnTo>
                  <a:pt x="0" y="893620"/>
                </a:lnTo>
                <a:cubicBezTo>
                  <a:pt x="0" y="1387152"/>
                  <a:pt x="583846" y="1787239"/>
                  <a:pt x="1304056" y="1787240"/>
                </a:cubicBezTo>
                <a:cubicBezTo>
                  <a:pt x="2024267" y="1787240"/>
                  <a:pt x="2608114" y="1387152"/>
                  <a:pt x="2608114" y="893620"/>
                </a:cubicBezTo>
                <a:cubicBezTo>
                  <a:pt x="2608114" y="400087"/>
                  <a:pt x="2024267" y="0"/>
                  <a:pt x="1304057" y="0"/>
                </a:cubicBezTo>
                <a:cubicBezTo>
                  <a:pt x="583846" y="0"/>
                  <a:pt x="0" y="400087"/>
                  <a:pt x="0" y="893620"/>
                </a:cubicBezTo>
                <a:close/>
              </a:path>
            </a:pathLst>
          </a:custGeom>
          <a:solidFill>
            <a:srgbClr val="C00000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l-GR" sz="2400" b="1">
                <a:solidFill>
                  <a:schemeClr val="bg1"/>
                </a:solidFill>
              </a:rPr>
              <a:t>Θνητότητα</a:t>
            </a:r>
          </a:p>
          <a:p>
            <a:pPr algn="ctr" eaLnBrk="1" hangingPunct="1"/>
            <a:r>
              <a:rPr lang="el-GR" sz="2400" b="1">
                <a:solidFill>
                  <a:schemeClr val="bg1"/>
                </a:solidFill>
              </a:rPr>
              <a:t>&gt; 40%</a:t>
            </a:r>
          </a:p>
        </p:txBody>
      </p:sp>
      <p:sp>
        <p:nvSpPr>
          <p:cNvPr id="178185" name="Οβάλ 8"/>
          <p:cNvSpPr>
            <a:spLocks/>
          </p:cNvSpPr>
          <p:nvPr/>
        </p:nvSpPr>
        <p:spPr bwMode="auto">
          <a:xfrm>
            <a:off x="3724275" y="4640263"/>
            <a:ext cx="3103563" cy="2317750"/>
          </a:xfrm>
          <a:custGeom>
            <a:avLst/>
            <a:gdLst>
              <a:gd name="T0" fmla="*/ 1552282 w 3104563"/>
              <a:gd name="T1" fmla="*/ 0 h 2318196"/>
              <a:gd name="T2" fmla="*/ 3104563 w 3104563"/>
              <a:gd name="T3" fmla="*/ 1159098 h 2318196"/>
              <a:gd name="T4" fmla="*/ 1552282 w 3104563"/>
              <a:gd name="T5" fmla="*/ 2318196 h 2318196"/>
              <a:gd name="T6" fmla="*/ 0 w 3104563"/>
              <a:gd name="T7" fmla="*/ 1159098 h 2318196"/>
              <a:gd name="T8" fmla="*/ 454653 w 3104563"/>
              <a:gd name="T9" fmla="*/ 339492 h 2318196"/>
              <a:gd name="T10" fmla="*/ 454653 w 3104563"/>
              <a:gd name="T11" fmla="*/ 1978704 h 2318196"/>
              <a:gd name="T12" fmla="*/ 2649910 w 3104563"/>
              <a:gd name="T13" fmla="*/ 1978704 h 2318196"/>
              <a:gd name="T14" fmla="*/ 2649910 w 3104563"/>
              <a:gd name="T15" fmla="*/ 339492 h 2318196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454653 w 3104563"/>
              <a:gd name="T25" fmla="*/ 339492 h 2318196"/>
              <a:gd name="T26" fmla="*/ 2649910 w 3104563"/>
              <a:gd name="T27" fmla="*/ 1978704 h 231819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104563" h="2318196">
                <a:moveTo>
                  <a:pt x="0" y="1159098"/>
                </a:moveTo>
                <a:lnTo>
                  <a:pt x="0" y="1159098"/>
                </a:lnTo>
                <a:cubicBezTo>
                  <a:pt x="0" y="1799250"/>
                  <a:pt x="694979" y="2318195"/>
                  <a:pt x="1552280" y="2318196"/>
                </a:cubicBezTo>
                <a:cubicBezTo>
                  <a:pt x="2409582" y="2318196"/>
                  <a:pt x="3104562" y="1799250"/>
                  <a:pt x="3104562" y="1159098"/>
                </a:cubicBezTo>
                <a:cubicBezTo>
                  <a:pt x="3104562" y="518945"/>
                  <a:pt x="2409582" y="0"/>
                  <a:pt x="1552281" y="0"/>
                </a:cubicBezTo>
                <a:cubicBezTo>
                  <a:pt x="694979" y="0"/>
                  <a:pt x="0" y="518945"/>
                  <a:pt x="0" y="1159098"/>
                </a:cubicBezTo>
                <a:close/>
              </a:path>
            </a:pathLst>
          </a:custGeom>
          <a:solidFill>
            <a:srgbClr val="D0CECE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l-GR" sz="2400" b="1">
                <a:solidFill>
                  <a:srgbClr val="4472C4"/>
                </a:solidFill>
              </a:rPr>
              <a:t>Θέση </a:t>
            </a:r>
            <a:r>
              <a:rPr lang="en-GB" sz="2400" b="1">
                <a:solidFill>
                  <a:srgbClr val="4472C4"/>
                </a:solidFill>
              </a:rPr>
              <a:t>trendelenburg</a:t>
            </a:r>
            <a:endParaRPr lang="el-GR" sz="2400" b="1">
              <a:solidFill>
                <a:srgbClr val="4472C4"/>
              </a:solidFill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153-abb7-39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 b="42046"/>
          <a:stretch>
            <a:fillRect/>
          </a:stretch>
        </p:blipFill>
        <p:spPr>
          <a:xfrm>
            <a:off x="5992813" y="3527425"/>
            <a:ext cx="3332162" cy="3360738"/>
          </a:xfrm>
          <a:ln w="28575">
            <a:solidFill>
              <a:srgbClr val="00FFFF"/>
            </a:solidFill>
          </a:ln>
        </p:spPr>
      </p:pic>
      <p:pic>
        <p:nvPicPr>
          <p:cNvPr id="25603" name="Picture 6" descr="153-abb7-39"/>
          <p:cNvPicPr>
            <a:picLocks noChangeAspect="1"/>
          </p:cNvPicPr>
          <p:nvPr/>
        </p:nvPicPr>
        <p:blipFill>
          <a:blip r:embed="rId4"/>
          <a:srcRect t="62500"/>
          <a:stretch>
            <a:fillRect/>
          </a:stretch>
        </p:blipFill>
        <p:spPr bwMode="auto">
          <a:xfrm>
            <a:off x="5494338" y="671513"/>
            <a:ext cx="4165600" cy="2717800"/>
          </a:xfrm>
          <a:prstGeom prst="rect">
            <a:avLst/>
          </a:prstGeom>
          <a:noFill/>
          <a:ln w="28575">
            <a:solidFill>
              <a:srgbClr val="00FFFF"/>
            </a:solidFill>
            <a:miter lim="800000"/>
            <a:headEnd/>
            <a:tailEnd/>
          </a:ln>
        </p:spPr>
      </p:pic>
      <p:pic>
        <p:nvPicPr>
          <p:cNvPr id="25604" name="Picture 10" descr="153-abb7-3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8275" y="1679575"/>
            <a:ext cx="4872038" cy="4848225"/>
          </a:xfrm>
          <a:prstGeom prst="rect">
            <a:avLst/>
          </a:prstGeom>
          <a:noFill/>
          <a:ln w="28575">
            <a:solidFill>
              <a:srgbClr val="00FFFF"/>
            </a:solidFill>
            <a:miter lim="800000"/>
            <a:headEnd/>
            <a:tailEnd/>
          </a:ln>
        </p:spPr>
      </p:pic>
      <p:sp>
        <p:nvSpPr>
          <p:cNvPr id="25605" name="Rectangle 11"/>
          <p:cNvSpPr>
            <a:spLocks noChangeArrowheads="1"/>
          </p:cNvSpPr>
          <p:nvPr/>
        </p:nvSpPr>
        <p:spPr bwMode="auto">
          <a:xfrm>
            <a:off x="168275" y="185738"/>
            <a:ext cx="7224713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4" dir="2700000" algn="tl" rotWithShape="0">
              <a:srgbClr val="1F497D"/>
            </a:outerShdw>
          </a:effectLst>
        </p:spPr>
        <p:txBody>
          <a:bodyPr lIns="100794" tIns="50392" rIns="100794" bIns="50392">
            <a:spAutoFit/>
          </a:bodyPr>
          <a:lstStyle/>
          <a:p>
            <a:pPr eaLnBrk="1" hangingPunct="1"/>
            <a:r>
              <a:rPr lang="el-GR" sz="2600">
                <a:solidFill>
                  <a:srgbClr val="FFFF00"/>
                </a:solidFill>
                <a:latin typeface="Arial" pitchFamily="34" charset="0"/>
              </a:rPr>
              <a:t>ΓΝΑΘΟΠΡΟΣΩΠΙΚΗ ΧΕΙΡΟΥΡΓΙΚΗ</a:t>
            </a:r>
          </a:p>
          <a:p>
            <a:pPr eaLnBrk="1" hangingPunct="1"/>
            <a:r>
              <a:rPr lang="el-GR" sz="2600">
                <a:solidFill>
                  <a:srgbClr val="00FF00"/>
                </a:solidFill>
                <a:latin typeface="Arial" pitchFamily="34" charset="0"/>
              </a:rPr>
              <a:t>ΣΥΡΙΓΓΙΟ ΑΠΟ ΑΠΟΣΤΗΜΑ  </a:t>
            </a:r>
          </a:p>
        </p:txBody>
      </p:sp>
      <p:sp>
        <p:nvSpPr>
          <p:cNvPr id="25606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  <p:graphicFrame>
        <p:nvGraphicFramePr>
          <p:cNvPr id="7" name="Πίνακας 6"/>
          <p:cNvGraphicFramePr>
            <a:graphicFrameLocks noGrp="1"/>
          </p:cNvGraphicFramePr>
          <p:nvPr/>
        </p:nvGraphicFramePr>
        <p:xfrm>
          <a:off x="2303463" y="2411413"/>
          <a:ext cx="767921" cy="792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79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Πίνακας 7"/>
          <p:cNvGraphicFramePr>
            <a:graphicFrameLocks noGrp="1"/>
          </p:cNvGraphicFramePr>
          <p:nvPr/>
        </p:nvGraphicFramePr>
        <p:xfrm>
          <a:off x="6119813" y="4452938"/>
          <a:ext cx="767921" cy="442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79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2848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Πίνακας 8"/>
          <p:cNvGraphicFramePr>
            <a:graphicFrameLocks noGrp="1"/>
          </p:cNvGraphicFramePr>
          <p:nvPr/>
        </p:nvGraphicFramePr>
        <p:xfrm>
          <a:off x="7929563" y="4429125"/>
          <a:ext cx="767921" cy="442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79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2848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1 - Τίτλος"/>
          <p:cNvSpPr txBox="1">
            <a:spLocks noGrp="1" noChangeArrowheads="1"/>
          </p:cNvSpPr>
          <p:nvPr>
            <p:ph type="title"/>
          </p:nvPr>
        </p:nvSpPr>
        <p:spPr>
          <a:xfrm>
            <a:off x="741363" y="282575"/>
            <a:ext cx="4586287" cy="688975"/>
          </a:xfrm>
        </p:spPr>
        <p:txBody>
          <a:bodyPr/>
          <a:lstStyle/>
          <a:p>
            <a:pPr eaLnBrk="1"/>
            <a:r>
              <a:rPr sz="3500">
                <a:solidFill>
                  <a:srgbClr val="FFC000"/>
                </a:solidFill>
                <a:latin typeface="Albany"/>
                <a:cs typeface="Tahoma" pitchFamily="34" charset="0"/>
              </a:rPr>
              <a:t>ΜΟΥΚΟΡΜΥΚΩΣΗ</a:t>
            </a:r>
          </a:p>
        </p:txBody>
      </p:sp>
      <p:sp>
        <p:nvSpPr>
          <p:cNvPr id="179203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  <p:pic>
        <p:nvPicPr>
          <p:cNvPr id="179204" name="Εικόνα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8" y="971550"/>
            <a:ext cx="4056062" cy="442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Πίνακας 10"/>
          <p:cNvGraphicFramePr>
            <a:graphicFrameLocks noGrp="1"/>
          </p:cNvGraphicFramePr>
          <p:nvPr/>
        </p:nvGraphicFramePr>
        <p:xfrm>
          <a:off x="346075" y="1609725"/>
          <a:ext cx="722949" cy="504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29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Πίνακας 11"/>
          <p:cNvGraphicFramePr>
            <a:graphicFrameLocks noGrp="1"/>
          </p:cNvGraphicFramePr>
          <p:nvPr/>
        </p:nvGraphicFramePr>
        <p:xfrm>
          <a:off x="2098675" y="971550"/>
          <a:ext cx="722949" cy="504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29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79217" name="Εικόνα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13400" y="34925"/>
            <a:ext cx="4121150" cy="370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18" name="Εικόνα 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0" y="3851275"/>
            <a:ext cx="487680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" name="Πίνακας 18"/>
          <p:cNvGraphicFramePr>
            <a:graphicFrameLocks noGrp="1"/>
          </p:cNvGraphicFramePr>
          <p:nvPr/>
        </p:nvGraphicFramePr>
        <p:xfrm>
          <a:off x="38100" y="5419725"/>
          <a:ext cx="4714649" cy="15285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28595">
                <a:tc>
                  <a:txBody>
                    <a:bodyPr/>
                    <a:lstStyle/>
                    <a:p>
                      <a:r>
                        <a:rPr lang="el-GR" sz="2800" dirty="0">
                          <a:solidFill>
                            <a:schemeClr val="bg1"/>
                          </a:solidFill>
                        </a:rPr>
                        <a:t>Ιστορικό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: </a:t>
                      </a:r>
                      <a:r>
                        <a:rPr lang="el-GR" sz="2800" dirty="0">
                          <a:solidFill>
                            <a:schemeClr val="bg1"/>
                          </a:solidFill>
                        </a:rPr>
                        <a:t>χημειοθεραπεία για οξεία </a:t>
                      </a:r>
                      <a:r>
                        <a:rPr lang="el-GR" sz="2800" dirty="0" err="1">
                          <a:solidFill>
                            <a:schemeClr val="bg1"/>
                          </a:solidFill>
                        </a:rPr>
                        <a:t>μυελογενή</a:t>
                      </a:r>
                      <a:r>
                        <a:rPr lang="el-GR" sz="2800" dirty="0">
                          <a:solidFill>
                            <a:schemeClr val="bg1"/>
                          </a:solidFill>
                        </a:rPr>
                        <a:t> λευχαιμία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- Τίτλος"/>
          <p:cNvSpPr txBox="1">
            <a:spLocks/>
          </p:cNvSpPr>
          <p:nvPr/>
        </p:nvSpPr>
        <p:spPr>
          <a:xfrm>
            <a:off x="741363" y="282575"/>
            <a:ext cx="8763000" cy="688975"/>
          </a:xfrm>
          <a:prstGeom prst="rect">
            <a:avLst/>
          </a:prstGeom>
        </p:spPr>
        <p:txBody>
          <a:bodyPr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2400" b="1" i="1" u="none" strike="noStrike" kern="0" cap="none" spc="0" baseline="0">
                <a:solidFill>
                  <a:srgbClr val="FF9966"/>
                </a:solidFill>
                <a:uFillTx/>
                <a:latin typeface="Albany" pitchFamily="34"/>
                <a:cs typeface="Tahoma" pitchFamily="2"/>
              </a:defRPr>
            </a:lvl1pPr>
          </a:lstStyle>
          <a:p>
            <a:pPr eaLnBrk="1">
              <a:defRPr/>
            </a:pPr>
            <a:r>
              <a:rPr lang="el-GR" sz="4000" dirty="0">
                <a:solidFill>
                  <a:srgbClr val="FFC000"/>
                </a:solidFill>
              </a:rPr>
              <a:t>ΜΟΥΚΟΡΜΥΚΩΣΗ – ΘΕΡΑΠΕΙΑ</a:t>
            </a:r>
          </a:p>
          <a:p>
            <a:pPr eaLnBrk="1">
              <a:defRPr/>
            </a:pPr>
            <a:endParaRPr lang="el-GR" sz="3500" dirty="0">
              <a:solidFill>
                <a:srgbClr val="FFC000"/>
              </a:solidFill>
            </a:endParaRPr>
          </a:p>
          <a:p>
            <a:pPr marL="457200" indent="-457200" eaLnBrk="1">
              <a:buFont typeface="Arial" panose="020B0604020202020204" pitchFamily="34" charset="0"/>
              <a:buChar char="•"/>
              <a:defRPr/>
            </a:pPr>
            <a:r>
              <a:rPr lang="el-GR" sz="3600" dirty="0">
                <a:solidFill>
                  <a:schemeClr val="bg1"/>
                </a:solidFill>
              </a:rPr>
              <a:t>Χειρουργικός καθαρισμός (μπορεί να χρειασθούν αρκετοί καθαρισμοί)</a:t>
            </a:r>
          </a:p>
          <a:p>
            <a:pPr marL="457200" indent="-457200" eaLnBrk="1">
              <a:buFont typeface="Arial" panose="020B0604020202020204" pitchFamily="34" charset="0"/>
              <a:buChar char="•"/>
              <a:defRPr/>
            </a:pPr>
            <a:endParaRPr lang="el-GR" sz="3600" dirty="0">
              <a:solidFill>
                <a:schemeClr val="bg1"/>
              </a:solidFill>
            </a:endParaRPr>
          </a:p>
          <a:p>
            <a:pPr marL="457200" indent="-457200" eaLnBrk="1">
              <a:buFont typeface="Arial" panose="020B0604020202020204" pitchFamily="34" charset="0"/>
              <a:buChar char="•"/>
              <a:defRPr/>
            </a:pPr>
            <a:r>
              <a:rPr lang="el-GR" sz="3600" dirty="0" err="1">
                <a:solidFill>
                  <a:schemeClr val="bg1"/>
                </a:solidFill>
              </a:rPr>
              <a:t>Αντιμυκητιασική</a:t>
            </a:r>
            <a:r>
              <a:rPr lang="el-GR" sz="3600" dirty="0">
                <a:solidFill>
                  <a:schemeClr val="bg1"/>
                </a:solidFill>
              </a:rPr>
              <a:t> αγωγή</a:t>
            </a:r>
            <a:endParaRPr lang="en-US" sz="3600" dirty="0">
              <a:solidFill>
                <a:schemeClr val="bg1"/>
              </a:solidFill>
            </a:endParaRPr>
          </a:p>
          <a:p>
            <a:pPr eaLnBrk="1">
              <a:defRPr/>
            </a:pPr>
            <a:r>
              <a:rPr lang="el-GR" sz="2800" dirty="0">
                <a:solidFill>
                  <a:schemeClr val="bg1"/>
                </a:solidFill>
              </a:rPr>
              <a:t>Αρχικά  </a:t>
            </a:r>
            <a:r>
              <a:rPr lang="el-GR" sz="2800" dirty="0" err="1">
                <a:solidFill>
                  <a:schemeClr val="bg1"/>
                </a:solidFill>
              </a:rPr>
              <a:t>λιποσωμιακή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l-GR" sz="2800" dirty="0" err="1">
                <a:solidFill>
                  <a:schemeClr val="bg1"/>
                </a:solidFill>
              </a:rPr>
              <a:t>αμφοτερικίνη</a:t>
            </a:r>
            <a:r>
              <a:rPr lang="el-GR" sz="2800" dirty="0">
                <a:solidFill>
                  <a:schemeClr val="bg1"/>
                </a:solidFill>
              </a:rPr>
              <a:t> Β (είναι λιγότερο </a:t>
            </a:r>
            <a:r>
              <a:rPr lang="el-GR" sz="2800" dirty="0" err="1">
                <a:solidFill>
                  <a:schemeClr val="bg1"/>
                </a:solidFill>
              </a:rPr>
              <a:t>νεφροτοξική</a:t>
            </a:r>
            <a:r>
              <a:rPr lang="el-GR" sz="2800" dirty="0">
                <a:solidFill>
                  <a:schemeClr val="bg1"/>
                </a:solidFill>
              </a:rPr>
              <a:t>) ενδοφλέβια (5-10 </a:t>
            </a:r>
            <a:r>
              <a:rPr lang="en-US" sz="2800" dirty="0">
                <a:solidFill>
                  <a:schemeClr val="bg1"/>
                </a:solidFill>
              </a:rPr>
              <a:t>mg </a:t>
            </a:r>
            <a:r>
              <a:rPr lang="el-GR" sz="2800" dirty="0">
                <a:solidFill>
                  <a:schemeClr val="bg1"/>
                </a:solidFill>
              </a:rPr>
              <a:t>τη μέρα) και στη συνέχεια </a:t>
            </a:r>
            <a:r>
              <a:rPr lang="el-GR" sz="2800" dirty="0" err="1">
                <a:solidFill>
                  <a:schemeClr val="bg1"/>
                </a:solidFill>
              </a:rPr>
              <a:t>ποσοκοναζόλη</a:t>
            </a:r>
            <a:r>
              <a:rPr lang="el-GR" sz="2800" dirty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p.o.</a:t>
            </a:r>
            <a:r>
              <a:rPr lang="el-GR" sz="2800" dirty="0">
                <a:solidFill>
                  <a:schemeClr val="bg1"/>
                </a:solidFill>
              </a:rPr>
              <a:t> (400-800</a:t>
            </a:r>
            <a:r>
              <a:rPr lang="en-US" sz="2800" dirty="0">
                <a:solidFill>
                  <a:schemeClr val="bg1"/>
                </a:solidFill>
              </a:rPr>
              <a:t>mg </a:t>
            </a:r>
            <a:r>
              <a:rPr lang="el-GR" sz="2800" dirty="0">
                <a:solidFill>
                  <a:schemeClr val="bg1"/>
                </a:solidFill>
              </a:rPr>
              <a:t>τη μέρα για αρκετό διάστημα με συνεχή παρακολούθηση του ασθενή)</a:t>
            </a:r>
          </a:p>
        </p:txBody>
      </p:sp>
    </p:spTree>
  </p:cSld>
  <p:clrMapOvr>
    <a:masterClrMapping/>
  </p:clrMapOvr>
  <p:transition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1 - Τίτλος"/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sz="3500">
                <a:solidFill>
                  <a:srgbClr val="FFC000"/>
                </a:solidFill>
                <a:latin typeface="Albany"/>
                <a:cs typeface="Tahoma" pitchFamily="34" charset="0"/>
              </a:rPr>
              <a:t>ΜΟΥΚΟΡΜΥΚΩΣΗ</a:t>
            </a:r>
          </a:p>
        </p:txBody>
      </p:sp>
      <p:sp>
        <p:nvSpPr>
          <p:cNvPr id="181251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  <p:pic>
        <p:nvPicPr>
          <p:cNvPr id="181252" name="Εικόνα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1800" y="1258888"/>
            <a:ext cx="4187825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3" name="Εικόνα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61000" y="107950"/>
            <a:ext cx="2754313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4" name="Εικόνα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64275" y="3786188"/>
            <a:ext cx="2619375" cy="349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1 - Τίτλος"/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sz="3500">
                <a:solidFill>
                  <a:srgbClr val="FFC000"/>
                </a:solidFill>
                <a:latin typeface="Albany"/>
                <a:cs typeface="Tahoma" pitchFamily="34" charset="0"/>
              </a:rPr>
              <a:t>ΜΟΥΚΟΡΜΥΚΩΣΗ</a:t>
            </a:r>
          </a:p>
        </p:txBody>
      </p:sp>
      <p:pic>
        <p:nvPicPr>
          <p:cNvPr id="182275" name="4 - Θέση περιεχομένου" descr="PC28020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4825" y="2587625"/>
            <a:ext cx="4451350" cy="3340100"/>
          </a:xfrm>
        </p:spPr>
      </p:pic>
      <p:pic>
        <p:nvPicPr>
          <p:cNvPr id="182276" name="5 - Θέση περιεχομένου" descr="PC280204.JPG"/>
          <p:cNvPicPr>
            <a:picLocks noGrp="1" noChangeAspect="1" noChangeArrowheads="1"/>
          </p:cNvPicPr>
          <p:nvPr>
            <p:ph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124450" y="2587625"/>
            <a:ext cx="4451350" cy="3340100"/>
          </a:xfrm>
        </p:spPr>
      </p:pic>
      <p:sp>
        <p:nvSpPr>
          <p:cNvPr id="182277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</p:spTree>
  </p:cSld>
  <p:clrMapOvr>
    <a:masterClrMapping/>
  </p:clrMapOvr>
  <p:transition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1 - Τίτλος"/>
          <p:cNvSpPr txBox="1">
            <a:spLocks noGrp="1" noChangeArrowheads="1"/>
          </p:cNvSpPr>
          <p:nvPr>
            <p:ph type="title"/>
          </p:nvPr>
        </p:nvSpPr>
        <p:spPr>
          <a:xfrm>
            <a:off x="504825" y="303213"/>
            <a:ext cx="9072563" cy="536575"/>
          </a:xfrm>
        </p:spPr>
        <p:txBody>
          <a:bodyPr/>
          <a:lstStyle/>
          <a:p>
            <a:pPr eaLnBrk="1"/>
            <a:r>
              <a:rPr sz="3500">
                <a:solidFill>
                  <a:srgbClr val="FFC000"/>
                </a:solidFill>
                <a:latin typeface="Albany"/>
                <a:cs typeface="Tahoma" pitchFamily="34" charset="0"/>
              </a:rPr>
              <a:t>ΜΟΥΚΟΡΜΥΚΩΣΗ</a:t>
            </a:r>
          </a:p>
        </p:txBody>
      </p:sp>
      <p:pic>
        <p:nvPicPr>
          <p:cNvPr id="183299" name="3 - Θέση περιεχομένου" descr="PC28020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77950" y="923925"/>
            <a:ext cx="7773988" cy="5829300"/>
          </a:xfrm>
        </p:spPr>
      </p:pic>
      <p:sp>
        <p:nvSpPr>
          <p:cNvPr id="183300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</p:spTree>
  </p:cSld>
  <p:clrMapOvr>
    <a:masterClrMapping/>
  </p:clrMapOvr>
  <p:transition/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Τίτλος 1"/>
          <p:cNvSpPr txBox="1">
            <a:spLocks noGrp="1" noChangeArrowheads="1"/>
          </p:cNvSpPr>
          <p:nvPr>
            <p:ph type="title"/>
          </p:nvPr>
        </p:nvSpPr>
        <p:spPr>
          <a:xfrm>
            <a:off x="741363" y="125413"/>
            <a:ext cx="8607425" cy="685800"/>
          </a:xfrm>
        </p:spPr>
        <p:txBody>
          <a:bodyPr/>
          <a:lstStyle/>
          <a:p>
            <a:pPr eaLnBrk="1"/>
            <a:r>
              <a:rPr>
                <a:solidFill>
                  <a:srgbClr val="FFFF66"/>
                </a:solidFill>
                <a:latin typeface="Albany"/>
                <a:cs typeface="Tahoma" pitchFamily="34" charset="0"/>
              </a:rPr>
              <a:t>ΕΠΙΠΛΟΚΕΣ ΟΔΟΝΤΟΦΑΤΝΙΑΚΩΝ  ΛΟΙΜΩΞΕΩΝ ΚΑΙ    </a:t>
            </a:r>
            <a:br>
              <a:rPr>
                <a:solidFill>
                  <a:srgbClr val="FFFF66"/>
                </a:solidFill>
                <a:latin typeface="Albany"/>
                <a:cs typeface="Tahoma" pitchFamily="34" charset="0"/>
              </a:rPr>
            </a:br>
            <a:r>
              <a:rPr>
                <a:solidFill>
                  <a:srgbClr val="FFFF66"/>
                </a:solidFill>
                <a:latin typeface="Albany"/>
                <a:cs typeface="Tahoma" pitchFamily="34" charset="0"/>
              </a:rPr>
              <a:t>                                ΕΓΚΥΜΟΣΥΝΗ</a:t>
            </a:r>
            <a:endParaRPr sz="2800">
              <a:solidFill>
                <a:srgbClr val="FFFF66"/>
              </a:solidFill>
              <a:latin typeface="Albany"/>
              <a:cs typeface="Tahoma" pitchFamily="34" charset="0"/>
            </a:endParaRPr>
          </a:p>
        </p:txBody>
      </p:sp>
      <p:sp>
        <p:nvSpPr>
          <p:cNvPr id="3" name="Θέση περιεχομένου 2"/>
          <p:cNvSpPr txBox="1">
            <a:spLocks noGrp="1"/>
          </p:cNvSpPr>
          <p:nvPr>
            <p:ph idx="1"/>
          </p:nvPr>
        </p:nvSpPr>
        <p:spPr>
          <a:xfrm>
            <a:off x="103188" y="1049338"/>
            <a:ext cx="9977437" cy="6227762"/>
          </a:xfrm>
        </p:spPr>
        <p:txBody>
          <a:bodyPr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sz="2800" b="1" i="1" u="sng" dirty="0">
              <a:solidFill>
                <a:srgbClr val="00B0F0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Wingdings" pitchFamily="2"/>
              <a:buChar char="Ø"/>
              <a:defRPr/>
            </a:pPr>
            <a:r>
              <a:rPr sz="2800" dirty="0">
                <a:solidFill>
                  <a:srgbClr val="FFFFFF"/>
                </a:solidFill>
              </a:rPr>
              <a:t>Οι επιπλοκές κατά </a:t>
            </a:r>
            <a:r>
              <a:rPr sz="2800" b="1" dirty="0">
                <a:solidFill>
                  <a:srgbClr val="FFFFFF"/>
                </a:solidFill>
              </a:rPr>
              <a:t>την</a:t>
            </a:r>
            <a:r>
              <a:rPr sz="2800" dirty="0">
                <a:solidFill>
                  <a:srgbClr val="FFFFFF"/>
                </a:solidFill>
              </a:rPr>
              <a:t> εγκυμοσύνη μπορεί να είναι </a:t>
            </a:r>
            <a:r>
              <a:rPr sz="2800" b="1" dirty="0">
                <a:solidFill>
                  <a:srgbClr val="F4B183"/>
                </a:solidFill>
              </a:rPr>
              <a:t>σοβαρές και ταχέως εξελισσόμενες.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sz="2800" dirty="0">
              <a:solidFill>
                <a:srgbClr val="FFFFFF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Wingdings" pitchFamily="2"/>
              <a:buChar char="Ø"/>
              <a:defRPr/>
            </a:pPr>
            <a:r>
              <a:rPr sz="2800" dirty="0">
                <a:solidFill>
                  <a:srgbClr val="FFFFFF"/>
                </a:solidFill>
              </a:rPr>
              <a:t>Οι </a:t>
            </a:r>
            <a:r>
              <a:rPr sz="2800" dirty="0" err="1">
                <a:solidFill>
                  <a:srgbClr val="FFFFFF"/>
                </a:solidFill>
              </a:rPr>
              <a:t>έγκυες</a:t>
            </a:r>
            <a:r>
              <a:rPr sz="2800" dirty="0">
                <a:solidFill>
                  <a:srgbClr val="FFFFFF"/>
                </a:solidFill>
              </a:rPr>
              <a:t> έχουν </a:t>
            </a:r>
            <a:r>
              <a:rPr sz="2800" b="1" dirty="0">
                <a:solidFill>
                  <a:srgbClr val="F4B183"/>
                </a:solidFill>
                <a:latin typeface="Calibri" pitchFamily="34"/>
              </a:rPr>
              <a:t>↓ ανοσοποιητικό</a:t>
            </a:r>
            <a:r>
              <a:rPr sz="2800" b="1" dirty="0">
                <a:solidFill>
                  <a:srgbClr val="FFFFFF"/>
                </a:solidFill>
                <a:latin typeface="Calibri" pitchFamily="34"/>
              </a:rPr>
              <a:t> </a:t>
            </a:r>
            <a:r>
              <a:rPr sz="2800" dirty="0">
                <a:solidFill>
                  <a:srgbClr val="FFFFFF"/>
                </a:solidFill>
                <a:latin typeface="Calibri" pitchFamily="34"/>
              </a:rPr>
              <a:t>και μεταβολές στην ορμονική τους ισορροπία.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sz="2800" dirty="0">
              <a:solidFill>
                <a:srgbClr val="FFFFFF"/>
              </a:solidFill>
              <a:latin typeface="Calibri" pitchFamily="34"/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Wingdings" pitchFamily="2"/>
              <a:buChar char="Ø"/>
              <a:defRPr/>
            </a:pPr>
            <a:r>
              <a:rPr sz="2800" dirty="0">
                <a:solidFill>
                  <a:srgbClr val="FFFFFF"/>
                </a:solidFill>
              </a:rPr>
              <a:t>Η καθυστερημένη διάγνωση και θεραπεία μπορεί να είναι </a:t>
            </a:r>
            <a:r>
              <a:rPr sz="2800" b="1" dirty="0">
                <a:solidFill>
                  <a:srgbClr val="F4B183"/>
                </a:solidFill>
              </a:rPr>
              <a:t>θανατηφόρος</a:t>
            </a:r>
            <a:r>
              <a:rPr sz="2800" dirty="0">
                <a:solidFill>
                  <a:srgbClr val="FFFFFF"/>
                </a:solidFill>
              </a:rPr>
              <a:t> για τη μητέρα και το παιδί.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sz="2800" dirty="0">
              <a:solidFill>
                <a:srgbClr val="FFFFFF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Wingdings" pitchFamily="2"/>
              <a:buChar char="Ø"/>
              <a:defRPr/>
            </a:pPr>
            <a:r>
              <a:rPr sz="2800" dirty="0">
                <a:solidFill>
                  <a:srgbClr val="FFFFFF"/>
                </a:solidFill>
              </a:rPr>
              <a:t>Η χρήση </a:t>
            </a:r>
            <a:r>
              <a:rPr sz="2800" i="1" dirty="0" err="1">
                <a:solidFill>
                  <a:srgbClr val="F4B183"/>
                </a:solidFill>
              </a:rPr>
              <a:t>πενικιλλίνης</a:t>
            </a:r>
            <a:r>
              <a:rPr sz="2800" i="1" dirty="0">
                <a:solidFill>
                  <a:srgbClr val="F4B183"/>
                </a:solidFill>
              </a:rPr>
              <a:t>, </a:t>
            </a:r>
            <a:r>
              <a:rPr sz="2800" i="1" dirty="0" err="1">
                <a:solidFill>
                  <a:srgbClr val="F4B183"/>
                </a:solidFill>
              </a:rPr>
              <a:t>αμπικιλλίνης,αμοξυκιλλίνης</a:t>
            </a:r>
            <a:r>
              <a:rPr sz="2800" i="1" dirty="0">
                <a:solidFill>
                  <a:srgbClr val="F4B183"/>
                </a:solidFill>
              </a:rPr>
              <a:t>, </a:t>
            </a:r>
            <a:r>
              <a:rPr sz="2800" i="1" dirty="0" err="1">
                <a:solidFill>
                  <a:srgbClr val="F4B183"/>
                </a:solidFill>
              </a:rPr>
              <a:t>ερυθρομυκίνης</a:t>
            </a:r>
            <a:r>
              <a:rPr sz="2800" i="1" dirty="0">
                <a:solidFill>
                  <a:srgbClr val="F4B183"/>
                </a:solidFill>
              </a:rPr>
              <a:t> </a:t>
            </a:r>
            <a:r>
              <a:rPr sz="2800" dirty="0">
                <a:solidFill>
                  <a:srgbClr val="FFFFFF"/>
                </a:solidFill>
              </a:rPr>
              <a:t>&amp; 1</a:t>
            </a:r>
            <a:r>
              <a:rPr sz="2800" baseline="30000" dirty="0">
                <a:solidFill>
                  <a:srgbClr val="FFFFFF"/>
                </a:solidFill>
              </a:rPr>
              <a:t>ης</a:t>
            </a:r>
            <a:r>
              <a:rPr sz="2800" dirty="0">
                <a:solidFill>
                  <a:srgbClr val="FFFFFF"/>
                </a:solidFill>
              </a:rPr>
              <a:t> γενιάς </a:t>
            </a:r>
            <a:r>
              <a:rPr sz="2800" i="1" dirty="0" err="1">
                <a:solidFill>
                  <a:srgbClr val="F4B183"/>
                </a:solidFill>
              </a:rPr>
              <a:t>κεφαλοσπορίνης</a:t>
            </a:r>
            <a:r>
              <a:rPr sz="2800" dirty="0">
                <a:solidFill>
                  <a:srgbClr val="FFFFFF"/>
                </a:solidFill>
              </a:rPr>
              <a:t> είναι </a:t>
            </a:r>
            <a:r>
              <a:rPr sz="2800" b="1" dirty="0">
                <a:solidFill>
                  <a:srgbClr val="F4B183"/>
                </a:solidFill>
              </a:rPr>
              <a:t>ασφαλής.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Τίτλος 1"/>
          <p:cNvSpPr txBox="1">
            <a:spLocks noGrp="1" noChangeArrowheads="1"/>
          </p:cNvSpPr>
          <p:nvPr>
            <p:ph type="title"/>
          </p:nvPr>
        </p:nvSpPr>
        <p:spPr>
          <a:xfrm>
            <a:off x="741363" y="125413"/>
            <a:ext cx="8607425" cy="965200"/>
          </a:xfrm>
        </p:spPr>
        <p:txBody>
          <a:bodyPr/>
          <a:lstStyle/>
          <a:p>
            <a:pPr eaLnBrk="1"/>
            <a:r>
              <a:rPr>
                <a:solidFill>
                  <a:srgbClr val="FFFF66"/>
                </a:solidFill>
                <a:latin typeface="Albany"/>
                <a:cs typeface="Tahoma" pitchFamily="34" charset="0"/>
              </a:rPr>
              <a:t>ΕΠΙΠΛΟΚΕΣ ΟΔΟΝΤΟΦΑΤΝΙΑΚΩΝ  ΛΟΙΜΩΞΕΩΝ ΚΑΙ    </a:t>
            </a:r>
            <a:br>
              <a:rPr>
                <a:solidFill>
                  <a:srgbClr val="FFFF66"/>
                </a:solidFill>
                <a:latin typeface="Albany"/>
                <a:cs typeface="Tahoma" pitchFamily="34" charset="0"/>
              </a:rPr>
            </a:br>
            <a:r>
              <a:rPr>
                <a:solidFill>
                  <a:srgbClr val="FFFF66"/>
                </a:solidFill>
                <a:latin typeface="Albany"/>
                <a:cs typeface="Tahoma" pitchFamily="34" charset="0"/>
              </a:rPr>
              <a:t>                                ΕΓΚΥΜΟΣΥΝΗ</a:t>
            </a:r>
            <a:endParaRPr sz="2800">
              <a:solidFill>
                <a:srgbClr val="FFFF66"/>
              </a:solidFill>
              <a:latin typeface="Albany"/>
              <a:cs typeface="Tahoma" pitchFamily="34" charset="0"/>
            </a:endParaRPr>
          </a:p>
        </p:txBody>
      </p:sp>
      <p:sp>
        <p:nvSpPr>
          <p:cNvPr id="3" name="Θέση περιεχομένου 2"/>
          <p:cNvSpPr txBox="1">
            <a:spLocks noGrp="1"/>
          </p:cNvSpPr>
          <p:nvPr>
            <p:ph idx="1"/>
          </p:nvPr>
        </p:nvSpPr>
        <p:spPr>
          <a:xfrm>
            <a:off x="103188" y="1008063"/>
            <a:ext cx="9977437" cy="6269037"/>
          </a:xfrm>
        </p:spPr>
        <p:txBody>
          <a:bodyPr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b="1" i="1" u="sng" dirty="0">
              <a:solidFill>
                <a:srgbClr val="00B0F0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Wingdings" pitchFamily="2"/>
              <a:buChar char="Ø"/>
              <a:defRPr/>
            </a:pPr>
            <a:endParaRPr dirty="0">
              <a:solidFill>
                <a:srgbClr val="FFFFFF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Wingdings" pitchFamily="2"/>
              <a:buChar char="Ø"/>
              <a:defRPr/>
            </a:pPr>
            <a:r>
              <a:rPr dirty="0">
                <a:solidFill>
                  <a:srgbClr val="FFFFFF"/>
                </a:solidFill>
              </a:rPr>
              <a:t>Τα τοπικά αναισθητικά </a:t>
            </a:r>
            <a:r>
              <a:rPr b="1" i="1" dirty="0" err="1">
                <a:solidFill>
                  <a:srgbClr val="F4B183"/>
                </a:solidFill>
              </a:rPr>
              <a:t>λιδοκαϊνη</a:t>
            </a:r>
            <a:r>
              <a:rPr b="1" i="1" dirty="0">
                <a:solidFill>
                  <a:srgbClr val="F4B183"/>
                </a:solidFill>
              </a:rPr>
              <a:t>, </a:t>
            </a:r>
            <a:r>
              <a:rPr b="1" i="1" dirty="0" err="1">
                <a:solidFill>
                  <a:srgbClr val="F4B183"/>
                </a:solidFill>
              </a:rPr>
              <a:t>πριλοκαϊνη</a:t>
            </a:r>
            <a:r>
              <a:rPr b="1" i="1" dirty="0">
                <a:solidFill>
                  <a:srgbClr val="F4B183"/>
                </a:solidFill>
              </a:rPr>
              <a:t>, </a:t>
            </a:r>
            <a:r>
              <a:rPr b="1" i="1" dirty="0" err="1">
                <a:solidFill>
                  <a:srgbClr val="F4B183"/>
                </a:solidFill>
              </a:rPr>
              <a:t>αρτικαϊνη</a:t>
            </a:r>
            <a:r>
              <a:rPr b="1" dirty="0">
                <a:solidFill>
                  <a:srgbClr val="F4B183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δεν περιέχουν συστατικά που να έχουν συσχετισθεί με </a:t>
            </a:r>
            <a:r>
              <a:rPr b="1" dirty="0" err="1">
                <a:solidFill>
                  <a:srgbClr val="F4B183"/>
                </a:solidFill>
              </a:rPr>
              <a:t>τερατογένεση</a:t>
            </a:r>
            <a:r>
              <a:rPr b="1" dirty="0">
                <a:solidFill>
                  <a:srgbClr val="F4B183"/>
                </a:solidFill>
              </a:rPr>
              <a:t>.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solidFill>
                <a:srgbClr val="FFFFFF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Wingdings" pitchFamily="2"/>
              <a:buChar char="Ø"/>
              <a:defRPr/>
            </a:pPr>
            <a:r>
              <a:rPr dirty="0">
                <a:solidFill>
                  <a:srgbClr val="FFFFFF"/>
                </a:solidFill>
              </a:rPr>
              <a:t>Η </a:t>
            </a:r>
            <a:r>
              <a:rPr b="1" dirty="0">
                <a:solidFill>
                  <a:srgbClr val="F4B183"/>
                </a:solidFill>
              </a:rPr>
              <a:t>επιθετική χειρουργική</a:t>
            </a:r>
            <a:r>
              <a:rPr dirty="0">
                <a:solidFill>
                  <a:srgbClr val="FFFFFF"/>
                </a:solidFill>
              </a:rPr>
              <a:t> με διάνοιξη- παροχέτευση και η </a:t>
            </a:r>
            <a:r>
              <a:rPr lang="en-GB" b="1" dirty="0">
                <a:solidFill>
                  <a:srgbClr val="F4B183"/>
                </a:solidFill>
              </a:rPr>
              <a:t>iv </a:t>
            </a:r>
            <a:r>
              <a:rPr b="1" dirty="0">
                <a:solidFill>
                  <a:srgbClr val="F4B183"/>
                </a:solidFill>
              </a:rPr>
              <a:t>αγωγή</a:t>
            </a:r>
            <a:r>
              <a:rPr dirty="0">
                <a:solidFill>
                  <a:srgbClr val="FFFFFF"/>
                </a:solidFill>
              </a:rPr>
              <a:t> είναι επιβεβλημένη.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solidFill>
                <a:srgbClr val="FFFFFF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Wingdings" pitchFamily="2"/>
              <a:buChar char="Ø"/>
              <a:defRPr/>
            </a:pPr>
            <a:r>
              <a:rPr dirty="0">
                <a:solidFill>
                  <a:srgbClr val="FFFFFF"/>
                </a:solidFill>
              </a:rPr>
              <a:t>Κάθε μητέρα θα πρέπει να εξετάζεται προσεκτικά από τον </a:t>
            </a:r>
            <a:r>
              <a:rPr b="1" dirty="0">
                <a:solidFill>
                  <a:srgbClr val="F4B183"/>
                </a:solidFill>
              </a:rPr>
              <a:t>Οδοντίατρο</a:t>
            </a:r>
            <a:r>
              <a:rPr dirty="0">
                <a:solidFill>
                  <a:srgbClr val="FFFFFF"/>
                </a:solidFill>
              </a:rPr>
              <a:t> πριν αλλά και κατά τη διάρκεια της εγκυμοσύνης.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solidFill>
                <a:srgbClr val="FFFFFF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Wingdings" pitchFamily="2"/>
              <a:buChar char="Ø"/>
              <a:defRPr/>
            </a:pPr>
            <a:r>
              <a:rPr dirty="0">
                <a:solidFill>
                  <a:srgbClr val="FFFFFF"/>
                </a:solidFill>
              </a:rPr>
              <a:t>Σε περίπτωση υποψίας επιπλοκής οδοντοφατνιακής λοίμωξης θα πρέπει να παραπέμπεται </a:t>
            </a:r>
            <a:r>
              <a:rPr b="1" dirty="0">
                <a:solidFill>
                  <a:srgbClr val="F4B183"/>
                </a:solidFill>
              </a:rPr>
              <a:t>άμεσα στο νοσοκομείο</a:t>
            </a:r>
            <a:r>
              <a:rPr dirty="0">
                <a:solidFill>
                  <a:srgbClr val="FFFFFF"/>
                </a:solidFill>
              </a:rPr>
              <a:t>.</a:t>
            </a:r>
          </a:p>
        </p:txBody>
      </p:sp>
    </p:spTree>
  </p:cSld>
  <p:clrMapOvr>
    <a:masterClrMapping/>
  </p:clrMapOvr>
  <p:transition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Τίτλος 1"/>
          <p:cNvSpPr txBox="1">
            <a:spLocks noGrp="1" noChangeArrowheads="1"/>
          </p:cNvSpPr>
          <p:nvPr>
            <p:ph type="title"/>
          </p:nvPr>
        </p:nvSpPr>
        <p:spPr>
          <a:xfrm>
            <a:off x="741363" y="125413"/>
            <a:ext cx="8607425" cy="965200"/>
          </a:xfrm>
        </p:spPr>
        <p:txBody>
          <a:bodyPr/>
          <a:lstStyle/>
          <a:p>
            <a:pPr eaLnBrk="1"/>
            <a:r>
              <a:rPr>
                <a:solidFill>
                  <a:srgbClr val="FFFF66"/>
                </a:solidFill>
                <a:latin typeface="Albany"/>
                <a:cs typeface="Tahoma" pitchFamily="34" charset="0"/>
              </a:rPr>
              <a:t>         Ο ΚΡΙΣΙΜΟΣ Ο ΡΟΛΟΣ ΤΗΣ </a:t>
            </a:r>
            <a:r>
              <a:rPr lang="en-GB">
                <a:solidFill>
                  <a:srgbClr val="FFFF66"/>
                </a:solidFill>
                <a:latin typeface="Albany"/>
                <a:cs typeface="Tahoma" pitchFamily="34" charset="0"/>
              </a:rPr>
              <a:t>CT</a:t>
            </a:r>
            <a:r>
              <a:rPr>
                <a:solidFill>
                  <a:srgbClr val="FFFF66"/>
                </a:solidFill>
                <a:latin typeface="Albany"/>
                <a:cs typeface="Tahoma" pitchFamily="34" charset="0"/>
              </a:rPr>
              <a:t> ΣΤΙΣ ΕΠΙΠΛΟΚΕΣ     </a:t>
            </a:r>
            <a:br>
              <a:rPr>
                <a:solidFill>
                  <a:srgbClr val="FFFF66"/>
                </a:solidFill>
                <a:latin typeface="Albany"/>
                <a:cs typeface="Tahoma" pitchFamily="34" charset="0"/>
              </a:rPr>
            </a:br>
            <a:r>
              <a:rPr>
                <a:solidFill>
                  <a:srgbClr val="FFFF66"/>
                </a:solidFill>
                <a:latin typeface="Albany"/>
                <a:cs typeface="Tahoma" pitchFamily="34" charset="0"/>
              </a:rPr>
              <a:t>                    ΟΔΟΝΤΟΦΑΤΝΙΑΚΩΝ ΛΟΙΜΩΞΕΩΝ</a:t>
            </a:r>
            <a:endParaRPr sz="2800">
              <a:solidFill>
                <a:srgbClr val="FFFF66"/>
              </a:solidFill>
              <a:latin typeface="Albany"/>
              <a:cs typeface="Tahoma" pitchFamily="34" charset="0"/>
            </a:endParaRPr>
          </a:p>
        </p:txBody>
      </p:sp>
      <p:sp>
        <p:nvSpPr>
          <p:cNvPr id="3" name="Θέση περιεχομένου 2"/>
          <p:cNvSpPr txBox="1">
            <a:spLocks noGrp="1"/>
          </p:cNvSpPr>
          <p:nvPr>
            <p:ph idx="1"/>
          </p:nvPr>
        </p:nvSpPr>
        <p:spPr>
          <a:xfrm>
            <a:off x="103188" y="1008063"/>
            <a:ext cx="9977437" cy="6269037"/>
          </a:xfrm>
        </p:spPr>
        <p:txBody>
          <a:bodyPr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solidFill>
                <a:srgbClr val="FFFFFF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Wingdings" pitchFamily="2"/>
              <a:buChar char="§"/>
              <a:defRPr/>
            </a:pPr>
            <a:r>
              <a:rPr b="1" dirty="0">
                <a:solidFill>
                  <a:srgbClr val="FFFFFF"/>
                </a:solidFill>
              </a:rPr>
              <a:t>Απεικονίζει τα εμπλεκόμενα διαστήματα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b="1" dirty="0">
              <a:solidFill>
                <a:srgbClr val="FFFFFF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Wingdings" pitchFamily="2"/>
              <a:buChar char="§"/>
              <a:defRPr/>
            </a:pPr>
            <a:r>
              <a:rPr b="1" dirty="0">
                <a:solidFill>
                  <a:srgbClr val="FFFFFF"/>
                </a:solidFill>
              </a:rPr>
              <a:t>Εάν και που υπάρχουν οργανωμένες συλλογές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b="1" dirty="0">
              <a:solidFill>
                <a:srgbClr val="FFFFFF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Wingdings" pitchFamily="2"/>
              <a:buChar char="§"/>
              <a:defRPr/>
            </a:pPr>
            <a:r>
              <a:rPr b="1" dirty="0">
                <a:solidFill>
                  <a:srgbClr val="FFFFFF"/>
                </a:solidFill>
              </a:rPr>
              <a:t>Εάν υπάρχει και που εντοπίζεται αέρας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b="1" dirty="0">
              <a:solidFill>
                <a:srgbClr val="FFFFFF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Wingdings" pitchFamily="2"/>
              <a:buChar char="§"/>
              <a:defRPr/>
            </a:pPr>
            <a:r>
              <a:rPr b="1" dirty="0">
                <a:solidFill>
                  <a:srgbClr val="FFFFFF"/>
                </a:solidFill>
              </a:rPr>
              <a:t>Εγγύτητα με ανατομικά μόρια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b="1" dirty="0">
              <a:solidFill>
                <a:srgbClr val="C00000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Wingdings" pitchFamily="2"/>
              <a:buChar char="§"/>
              <a:defRPr/>
            </a:pPr>
            <a:r>
              <a:rPr sz="2800" b="1" dirty="0">
                <a:solidFill>
                  <a:srgbClr val="FFC000"/>
                </a:solidFill>
              </a:rPr>
              <a:t>Βατότητα του αεραγωγού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b="1" dirty="0">
              <a:solidFill>
                <a:srgbClr val="C00000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Wingdings" pitchFamily="2"/>
              <a:buChar char="§"/>
              <a:defRPr/>
            </a:pPr>
            <a:r>
              <a:rPr b="1" dirty="0">
                <a:solidFill>
                  <a:srgbClr val="FFFFFF"/>
                </a:solidFill>
              </a:rPr>
              <a:t>Έλεγχος υπολειμματικών συλλογών μετά την παροχέτευση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b="1" dirty="0">
              <a:solidFill>
                <a:srgbClr val="FFFFFF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Wingdings" pitchFamily="2"/>
              <a:buChar char="§"/>
              <a:defRPr/>
            </a:pPr>
            <a:r>
              <a:rPr b="1" dirty="0">
                <a:solidFill>
                  <a:srgbClr val="FFFFFF"/>
                </a:solidFill>
              </a:rPr>
              <a:t>Θέση των παροχετευτικών αγωγών</a:t>
            </a: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Wingdings" pitchFamily="2"/>
              <a:buChar char="§"/>
              <a:defRPr/>
            </a:pPr>
            <a:endParaRPr b="1" dirty="0">
              <a:solidFill>
                <a:srgbClr val="A6A6A6"/>
              </a:solidFill>
            </a:endParaRPr>
          </a:p>
        </p:txBody>
      </p:sp>
      <p:sp>
        <p:nvSpPr>
          <p:cNvPr id="186372" name="Αστέρι: 6 ακτίνες 3"/>
          <p:cNvSpPr>
            <a:spLocks/>
          </p:cNvSpPr>
          <p:nvPr/>
        </p:nvSpPr>
        <p:spPr bwMode="auto">
          <a:xfrm>
            <a:off x="6221413" y="755650"/>
            <a:ext cx="3740150" cy="3865563"/>
          </a:xfrm>
          <a:custGeom>
            <a:avLst/>
            <a:gdLst>
              <a:gd name="T0" fmla="*/ 1870636 w 3741272"/>
              <a:gd name="T1" fmla="*/ 0 h 3865415"/>
              <a:gd name="T2" fmla="*/ 3741272 w 3741272"/>
              <a:gd name="T3" fmla="*/ 1932708 h 3865415"/>
              <a:gd name="T4" fmla="*/ 1870636 w 3741272"/>
              <a:gd name="T5" fmla="*/ 3865415 h 3865415"/>
              <a:gd name="T6" fmla="*/ 0 w 3741272"/>
              <a:gd name="T7" fmla="*/ 1932708 h 3865415"/>
              <a:gd name="T8" fmla="*/ 3741271 w 3741272"/>
              <a:gd name="T9" fmla="*/ 966354 h 3865415"/>
              <a:gd name="T10" fmla="*/ 3741271 w 3741272"/>
              <a:gd name="T11" fmla="*/ 2899061 h 3865415"/>
              <a:gd name="T12" fmla="*/ 1 w 3741272"/>
              <a:gd name="T13" fmla="*/ 2899061 h 3865415"/>
              <a:gd name="T14" fmla="*/ 1 w 3741272"/>
              <a:gd name="T15" fmla="*/ 966354 h 3865415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0 60000 65536"/>
              <a:gd name="T21" fmla="*/ 0 60000 65536"/>
              <a:gd name="T22" fmla="*/ 11796480 60000 65536"/>
              <a:gd name="T23" fmla="*/ 11796480 60000 65536"/>
              <a:gd name="T24" fmla="*/ 623525 w 3741272"/>
              <a:gd name="T25" fmla="*/ 966337 h 3865415"/>
              <a:gd name="T26" fmla="*/ 3117747 w 3741272"/>
              <a:gd name="T27" fmla="*/ 2899078 h 386541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741272" h="3865415">
                <a:moveTo>
                  <a:pt x="1" y="966354"/>
                </a:moveTo>
                <a:lnTo>
                  <a:pt x="1247080" y="966337"/>
                </a:lnTo>
                <a:lnTo>
                  <a:pt x="1870636" y="0"/>
                </a:lnTo>
                <a:lnTo>
                  <a:pt x="2494192" y="966337"/>
                </a:lnTo>
                <a:lnTo>
                  <a:pt x="3741271" y="966354"/>
                </a:lnTo>
                <a:lnTo>
                  <a:pt x="3117747" y="1932708"/>
                </a:lnTo>
                <a:lnTo>
                  <a:pt x="3741271" y="2899061"/>
                </a:lnTo>
                <a:lnTo>
                  <a:pt x="2494192" y="2899078"/>
                </a:lnTo>
                <a:lnTo>
                  <a:pt x="1870636" y="3865415"/>
                </a:lnTo>
                <a:lnTo>
                  <a:pt x="1247080" y="2899078"/>
                </a:lnTo>
                <a:lnTo>
                  <a:pt x="1" y="2899061"/>
                </a:lnTo>
                <a:lnTo>
                  <a:pt x="623525" y="1932708"/>
                </a:lnTo>
                <a:lnTo>
                  <a:pt x="1" y="966354"/>
                </a:lnTo>
                <a:close/>
              </a:path>
            </a:pathLst>
          </a:custGeom>
          <a:solidFill>
            <a:srgbClr val="8497B0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l-GR" sz="2800" b="1">
                <a:solidFill>
                  <a:srgbClr val="FFE699"/>
                </a:solidFill>
              </a:rPr>
              <a:t>Οι </a:t>
            </a:r>
            <a:r>
              <a:rPr lang="en-GB" sz="2800" b="1">
                <a:solidFill>
                  <a:srgbClr val="FFE699"/>
                </a:solidFill>
              </a:rPr>
              <a:t>Freeman et al </a:t>
            </a:r>
            <a:r>
              <a:rPr lang="el-GR" sz="2800" b="1">
                <a:solidFill>
                  <a:srgbClr val="FFE699"/>
                </a:solidFill>
              </a:rPr>
              <a:t>προτείνουν </a:t>
            </a:r>
            <a:r>
              <a:rPr lang="en-GB" sz="2800" b="1">
                <a:solidFill>
                  <a:srgbClr val="FFE699"/>
                </a:solidFill>
              </a:rPr>
              <a:t>control CT scan 48-72 h </a:t>
            </a:r>
            <a:r>
              <a:rPr lang="el-GR" sz="2800" b="1">
                <a:solidFill>
                  <a:srgbClr val="FFE699"/>
                </a:solidFill>
              </a:rPr>
              <a:t>μετά το χειρ/γείο</a:t>
            </a:r>
          </a:p>
        </p:txBody>
      </p:sp>
    </p:spTree>
  </p:cSld>
  <p:clrMapOvr>
    <a:masterClrMapping/>
  </p:clrMapOvr>
  <p:transition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Τίτλος 1"/>
          <p:cNvSpPr txBox="1">
            <a:spLocks noGrp="1" noChangeArrowheads="1"/>
          </p:cNvSpPr>
          <p:nvPr>
            <p:ph type="title"/>
          </p:nvPr>
        </p:nvSpPr>
        <p:spPr>
          <a:xfrm>
            <a:off x="741363" y="125413"/>
            <a:ext cx="8607425" cy="965200"/>
          </a:xfrm>
        </p:spPr>
        <p:txBody>
          <a:bodyPr/>
          <a:lstStyle/>
          <a:p>
            <a:pPr eaLnBrk="1"/>
            <a:r>
              <a:rPr>
                <a:solidFill>
                  <a:srgbClr val="FFFF66"/>
                </a:solidFill>
                <a:latin typeface="Albany"/>
                <a:cs typeface="Tahoma" pitchFamily="34" charset="0"/>
              </a:rPr>
              <a:t>	                       </a:t>
            </a:r>
            <a:r>
              <a:rPr sz="2800">
                <a:solidFill>
                  <a:srgbClr val="FFFF66"/>
                </a:solidFill>
                <a:latin typeface="Albany"/>
                <a:cs typeface="Tahoma" pitchFamily="34" charset="0"/>
              </a:rPr>
              <a:t>ΣΥΖΗΤΗΣΗ</a:t>
            </a:r>
          </a:p>
        </p:txBody>
      </p:sp>
      <p:sp>
        <p:nvSpPr>
          <p:cNvPr id="3" name="Θέση περιεχομένου 2"/>
          <p:cNvSpPr txBox="1">
            <a:spLocks noGrp="1"/>
          </p:cNvSpPr>
          <p:nvPr>
            <p:ph idx="1"/>
          </p:nvPr>
        </p:nvSpPr>
        <p:spPr>
          <a:xfrm>
            <a:off x="103188" y="1008063"/>
            <a:ext cx="9977437" cy="6269037"/>
          </a:xfrm>
        </p:spPr>
        <p:txBody>
          <a:bodyPr/>
          <a:lstStyle/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71000"/>
              <a:buFont typeface="Wingdings" pitchFamily="2"/>
              <a:buChar char="§"/>
              <a:defRPr/>
            </a:pPr>
            <a:r>
              <a:rPr dirty="0">
                <a:solidFill>
                  <a:srgbClr val="C00000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Η πρόληψη και φροντίδα της στοματικής υγιεινής και η βελτίωση των αντιβιοτικών έχει </a:t>
            </a:r>
            <a:r>
              <a:rPr dirty="0">
                <a:solidFill>
                  <a:srgbClr val="FFFFFF"/>
                </a:solidFill>
                <a:latin typeface="Calibri" pitchFamily="34"/>
              </a:rPr>
              <a:t>↓ δραματικά αυτές τις επιπλοκές, όμως η πιθανότητα εμφάνισής τους υπάρχει ειδικά σε </a:t>
            </a:r>
            <a:r>
              <a:rPr dirty="0" err="1">
                <a:solidFill>
                  <a:srgbClr val="FFFFFF"/>
                </a:solidFill>
                <a:latin typeface="Calibri" pitchFamily="34"/>
              </a:rPr>
              <a:t>ανοσοκατασταλμένους</a:t>
            </a:r>
            <a:r>
              <a:rPr dirty="0">
                <a:solidFill>
                  <a:srgbClr val="FFFFFF"/>
                </a:solidFill>
                <a:latin typeface="Calibri" pitchFamily="34"/>
              </a:rPr>
              <a:t> ασθενείς.</a:t>
            </a: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71000"/>
              <a:buFont typeface="Wingdings" pitchFamily="2"/>
              <a:buChar char="§"/>
              <a:defRPr/>
            </a:pPr>
            <a:endParaRPr dirty="0">
              <a:solidFill>
                <a:srgbClr val="FFFFFF"/>
              </a:solidFill>
              <a:latin typeface="Calibri" pitchFamily="34"/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71000"/>
              <a:buFont typeface="Wingdings" pitchFamily="2"/>
              <a:buChar char="§"/>
              <a:defRPr/>
            </a:pPr>
            <a:r>
              <a:rPr dirty="0">
                <a:solidFill>
                  <a:srgbClr val="FFFFFF"/>
                </a:solidFill>
                <a:latin typeface="Calibri" pitchFamily="34"/>
              </a:rPr>
              <a:t>Η  μεγαλύτερη ηλικία και  τα συστηματικά προβλήματα (ιδιαίτερα ο </a:t>
            </a:r>
            <a:r>
              <a:rPr dirty="0" err="1">
                <a:solidFill>
                  <a:srgbClr val="FFFFFF"/>
                </a:solidFill>
                <a:latin typeface="Calibri" pitchFamily="34"/>
              </a:rPr>
              <a:t>σακχ</a:t>
            </a:r>
            <a:r>
              <a:rPr dirty="0">
                <a:solidFill>
                  <a:srgbClr val="FFFFFF"/>
                </a:solidFill>
                <a:latin typeface="Calibri" pitchFamily="34"/>
              </a:rPr>
              <a:t>. διαβήτης) έχουν συσχετισθεί με υψηλότερα ποσοστά επιπλοκών και θνητότητας.</a:t>
            </a: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71000"/>
              <a:buFont typeface="Wingdings" pitchFamily="2"/>
              <a:buChar char="§"/>
              <a:defRPr/>
            </a:pPr>
            <a:endParaRPr dirty="0">
              <a:solidFill>
                <a:srgbClr val="FFFFFF"/>
              </a:solidFill>
              <a:latin typeface="Calibri" pitchFamily="34"/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71000"/>
              <a:buFont typeface="Wingdings" pitchFamily="2"/>
              <a:buChar char="§"/>
              <a:defRPr/>
            </a:pPr>
            <a:r>
              <a:rPr dirty="0">
                <a:solidFill>
                  <a:srgbClr val="FFFFFF"/>
                </a:solidFill>
                <a:latin typeface="Calibri" pitchFamily="34"/>
              </a:rPr>
              <a:t>Η </a:t>
            </a:r>
            <a:r>
              <a:rPr dirty="0">
                <a:solidFill>
                  <a:srgbClr val="FFE699"/>
                </a:solidFill>
                <a:latin typeface="Calibri" pitchFamily="34"/>
              </a:rPr>
              <a:t>άμεση αναγνώριση </a:t>
            </a:r>
            <a:r>
              <a:rPr dirty="0">
                <a:solidFill>
                  <a:srgbClr val="FFFFFF"/>
                </a:solidFill>
                <a:latin typeface="Calibri" pitchFamily="34"/>
              </a:rPr>
              <a:t>των κλασσικών σημείων σοβαρής </a:t>
            </a:r>
            <a:r>
              <a:rPr dirty="0" err="1">
                <a:solidFill>
                  <a:srgbClr val="FFFFFF"/>
                </a:solidFill>
                <a:latin typeface="Calibri" pitchFamily="34"/>
              </a:rPr>
              <a:t>οδοντογενούς</a:t>
            </a:r>
            <a:r>
              <a:rPr dirty="0">
                <a:solidFill>
                  <a:srgbClr val="FFFFFF"/>
                </a:solidFill>
                <a:latin typeface="Calibri" pitchFamily="34"/>
              </a:rPr>
              <a:t> λοίμωξης και η </a:t>
            </a:r>
            <a:r>
              <a:rPr dirty="0">
                <a:solidFill>
                  <a:srgbClr val="FFE699"/>
                </a:solidFill>
                <a:latin typeface="Calibri" pitchFamily="34"/>
              </a:rPr>
              <a:t>παραπομπή στον ειδικό </a:t>
            </a:r>
            <a:r>
              <a:rPr dirty="0">
                <a:solidFill>
                  <a:srgbClr val="FFFFFF"/>
                </a:solidFill>
                <a:latin typeface="Calibri" pitchFamily="34"/>
              </a:rPr>
              <a:t>μπορεί να σώσει τον ασθενή.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solidFill>
                <a:srgbClr val="FFFFFF"/>
              </a:solidFill>
              <a:latin typeface="Calibri" pitchFamily="34"/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71000"/>
              <a:buFont typeface="Wingdings" pitchFamily="2"/>
              <a:buChar char="§"/>
              <a:defRPr/>
            </a:pPr>
            <a:r>
              <a:rPr dirty="0">
                <a:solidFill>
                  <a:srgbClr val="FFFFFF"/>
                </a:solidFill>
                <a:latin typeface="Calibri" pitchFamily="34"/>
              </a:rPr>
              <a:t>Πρώτα από όλα εξασφαλίζουμε την </a:t>
            </a:r>
            <a:r>
              <a:rPr sz="3200" dirty="0">
                <a:solidFill>
                  <a:srgbClr val="00B050"/>
                </a:solidFill>
                <a:latin typeface="Calibri" pitchFamily="34"/>
              </a:rPr>
              <a:t>βατότητα του αεραγωγού</a:t>
            </a:r>
            <a:r>
              <a:rPr dirty="0">
                <a:solidFill>
                  <a:srgbClr val="FFFFFF"/>
                </a:solidFill>
                <a:latin typeface="Calibri" pitchFamily="34"/>
              </a:rPr>
              <a:t>.</a:t>
            </a: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71000"/>
              <a:buFont typeface="Wingdings" pitchFamily="2"/>
              <a:buChar char="§"/>
              <a:defRPr/>
            </a:pPr>
            <a:endParaRPr dirty="0">
              <a:solidFill>
                <a:srgbClr val="FFFFFF"/>
              </a:solidFill>
              <a:latin typeface="Calibri" pitchFamily="34"/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71000"/>
              <a:buFont typeface="Wingdings" pitchFamily="2"/>
              <a:buChar char="§"/>
              <a:defRPr/>
            </a:pPr>
            <a:r>
              <a:rPr dirty="0">
                <a:solidFill>
                  <a:srgbClr val="FFFFFF"/>
                </a:solidFill>
                <a:latin typeface="Calibri" pitchFamily="34"/>
              </a:rPr>
              <a:t>Στη συνέχεια αναγνωρίζουμε την </a:t>
            </a:r>
            <a:r>
              <a:rPr dirty="0">
                <a:solidFill>
                  <a:srgbClr val="FFE699"/>
                </a:solidFill>
                <a:latin typeface="Calibri" pitchFamily="34"/>
              </a:rPr>
              <a:t>πρωτοπαθή εστία της λοίμωξης.</a:t>
            </a:r>
            <a:endParaRPr dirty="0">
              <a:solidFill>
                <a:srgbClr val="FFE699"/>
              </a:solidFill>
            </a:endParaRPr>
          </a:p>
        </p:txBody>
      </p:sp>
    </p:spTree>
  </p:cSld>
  <p:clrMapOvr>
    <a:masterClrMapping/>
  </p:clrMapOvr>
  <p:transition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Τίτλος 1"/>
          <p:cNvSpPr txBox="1">
            <a:spLocks noGrp="1" noChangeArrowheads="1"/>
          </p:cNvSpPr>
          <p:nvPr>
            <p:ph type="title"/>
          </p:nvPr>
        </p:nvSpPr>
        <p:spPr>
          <a:xfrm>
            <a:off x="741363" y="125413"/>
            <a:ext cx="8607425" cy="965200"/>
          </a:xfrm>
        </p:spPr>
        <p:txBody>
          <a:bodyPr/>
          <a:lstStyle/>
          <a:p>
            <a:pPr eaLnBrk="1"/>
            <a:r>
              <a:rPr>
                <a:solidFill>
                  <a:srgbClr val="FFFF66"/>
                </a:solidFill>
                <a:latin typeface="Albany"/>
                <a:cs typeface="Tahoma" pitchFamily="34" charset="0"/>
              </a:rPr>
              <a:t>	                       </a:t>
            </a:r>
            <a:r>
              <a:rPr sz="3200">
                <a:solidFill>
                  <a:srgbClr val="FFFF66"/>
                </a:solidFill>
                <a:latin typeface="Albany"/>
                <a:cs typeface="Tahoma" pitchFamily="34" charset="0"/>
              </a:rPr>
              <a:t>ΣΥΜΠΕΡΑΣΜΑΤΑ</a:t>
            </a:r>
            <a:endParaRPr sz="2800">
              <a:solidFill>
                <a:srgbClr val="FFFF66"/>
              </a:solidFill>
              <a:latin typeface="Albany"/>
              <a:cs typeface="Tahoma" pitchFamily="34" charset="0"/>
            </a:endParaRPr>
          </a:p>
        </p:txBody>
      </p:sp>
      <p:sp>
        <p:nvSpPr>
          <p:cNvPr id="188419" name="Θέση περιεχομένου 2"/>
          <p:cNvSpPr txBox="1">
            <a:spLocks noGrp="1" noChangeArrowheads="1"/>
          </p:cNvSpPr>
          <p:nvPr>
            <p:ph idx="1"/>
          </p:nvPr>
        </p:nvSpPr>
        <p:spPr>
          <a:xfrm>
            <a:off x="103188" y="1008063"/>
            <a:ext cx="9977437" cy="6269037"/>
          </a:xfrm>
        </p:spPr>
        <p:txBody>
          <a:bodyPr/>
          <a:lstStyle/>
          <a:p>
            <a:pPr marL="342900" indent="-342900" eaLnBrk="1">
              <a:buClr>
                <a:srgbClr val="FFC000"/>
              </a:buClr>
              <a:buSzPct val="171000"/>
              <a:buFont typeface="Wingdings" pitchFamily="2" charset="2"/>
              <a:buChar char="§"/>
            </a:pPr>
            <a:r>
              <a:rPr sz="2800">
                <a:solidFill>
                  <a:srgbClr val="FFFFFF"/>
                </a:solidFill>
                <a:latin typeface="Calibri" pitchFamily="34" charset="0"/>
                <a:cs typeface="Tahoma" pitchFamily="34" charset="0"/>
              </a:rPr>
              <a:t>Εκτιμούμε τον βαθμό </a:t>
            </a:r>
            <a:r>
              <a:rPr sz="2800">
                <a:solidFill>
                  <a:srgbClr val="FFE699"/>
                </a:solidFill>
                <a:latin typeface="Calibri" pitchFamily="34" charset="0"/>
                <a:cs typeface="Tahoma" pitchFamily="34" charset="0"/>
              </a:rPr>
              <a:t>	επέκτασης της λοίμωξης </a:t>
            </a:r>
            <a:r>
              <a:rPr sz="2800">
                <a:solidFill>
                  <a:srgbClr val="FFFFFF"/>
                </a:solidFill>
                <a:latin typeface="Calibri" pitchFamily="34" charset="0"/>
                <a:cs typeface="Tahoma" pitchFamily="34" charset="0"/>
              </a:rPr>
              <a:t>και εάν απειλούνται </a:t>
            </a:r>
            <a:r>
              <a:rPr sz="2800">
                <a:solidFill>
                  <a:srgbClr val="FFE699"/>
                </a:solidFill>
                <a:latin typeface="Calibri" pitchFamily="34" charset="0"/>
                <a:cs typeface="Tahoma" pitchFamily="34" charset="0"/>
              </a:rPr>
              <a:t>ζωτικές δομές.</a:t>
            </a:r>
          </a:p>
          <a:p>
            <a:pPr marL="342900" indent="-342900" eaLnBrk="1">
              <a:buClr>
                <a:srgbClr val="FFC000"/>
              </a:buClr>
              <a:buSzPct val="171000"/>
              <a:buFont typeface="Wingdings" pitchFamily="2" charset="2"/>
              <a:buChar char="§"/>
            </a:pPr>
            <a:endParaRPr sz="2800">
              <a:solidFill>
                <a:srgbClr val="FFFFFF"/>
              </a:solidFill>
              <a:latin typeface="Calibri" pitchFamily="34" charset="0"/>
              <a:cs typeface="Tahoma" pitchFamily="34" charset="0"/>
            </a:endParaRPr>
          </a:p>
          <a:p>
            <a:pPr marL="342900" indent="-342900" eaLnBrk="1">
              <a:buClr>
                <a:srgbClr val="FFC000"/>
              </a:buClr>
              <a:buSzPct val="171000"/>
              <a:buFont typeface="Wingdings" pitchFamily="2" charset="2"/>
              <a:buChar char="§"/>
            </a:pPr>
            <a:r>
              <a:rPr sz="2800">
                <a:solidFill>
                  <a:srgbClr val="FFFFFF"/>
                </a:solidFill>
                <a:latin typeface="Calibri" pitchFamily="34" charset="0"/>
                <a:cs typeface="Tahoma" pitchFamily="34" charset="0"/>
              </a:rPr>
              <a:t>Πάντα κάνουμε απεικονιστικό έλεγχο με πανοραμική ακτινογραφία, </a:t>
            </a:r>
            <a:r>
              <a:rPr lang="en-GB" sz="2800">
                <a:solidFill>
                  <a:srgbClr val="FFFFFF"/>
                </a:solidFill>
                <a:latin typeface="Calibri" pitchFamily="34" charset="0"/>
                <a:cs typeface="Tahoma" pitchFamily="34" charset="0"/>
              </a:rPr>
              <a:t>CT </a:t>
            </a:r>
            <a:r>
              <a:rPr sz="2800">
                <a:solidFill>
                  <a:srgbClr val="FFFFFF"/>
                </a:solidFill>
                <a:latin typeface="Calibri" pitchFamily="34" charset="0"/>
                <a:cs typeface="Tahoma" pitchFamily="34" charset="0"/>
              </a:rPr>
              <a:t>ή &amp; </a:t>
            </a:r>
            <a:r>
              <a:rPr lang="en-GB" sz="2800">
                <a:solidFill>
                  <a:srgbClr val="FFFFFF"/>
                </a:solidFill>
                <a:latin typeface="Calibri" pitchFamily="34" charset="0"/>
                <a:cs typeface="Tahoma" pitchFamily="34" charset="0"/>
              </a:rPr>
              <a:t>MRI </a:t>
            </a:r>
            <a:r>
              <a:rPr sz="2800">
                <a:solidFill>
                  <a:srgbClr val="FFFFFF"/>
                </a:solidFill>
                <a:latin typeface="Calibri" pitchFamily="34" charset="0"/>
                <a:cs typeface="Tahoma" pitchFamily="34" charset="0"/>
              </a:rPr>
              <a:t>εάν υπάρχει δυνατότητα.</a:t>
            </a:r>
          </a:p>
          <a:p>
            <a:pPr marL="342900" indent="-342900" eaLnBrk="1">
              <a:buClr>
                <a:srgbClr val="FFC000"/>
              </a:buClr>
              <a:buSzPct val="171000"/>
              <a:buFont typeface="Wingdings" pitchFamily="2" charset="2"/>
              <a:buChar char="§"/>
            </a:pPr>
            <a:endParaRPr sz="2800">
              <a:solidFill>
                <a:srgbClr val="FFFFFF"/>
              </a:solidFill>
              <a:latin typeface="Calibri" pitchFamily="34" charset="0"/>
              <a:cs typeface="Tahoma" pitchFamily="34" charset="0"/>
            </a:endParaRPr>
          </a:p>
          <a:p>
            <a:pPr marL="342900" indent="-342900" eaLnBrk="1">
              <a:buClr>
                <a:srgbClr val="FFC000"/>
              </a:buClr>
              <a:buSzPct val="171000"/>
              <a:buFont typeface="Wingdings" pitchFamily="2" charset="2"/>
              <a:buChar char="§"/>
            </a:pPr>
            <a:r>
              <a:rPr sz="2800">
                <a:solidFill>
                  <a:srgbClr val="FFFFFF"/>
                </a:solidFill>
                <a:latin typeface="Calibri" pitchFamily="34" charset="0"/>
                <a:cs typeface="Tahoma" pitchFamily="34" charset="0"/>
              </a:rPr>
              <a:t>Ο εργαστηριακός έλεγχος περιλαμβάνει  πλήρη αιματολογικό, βιοχημικό και πηκτικό έλεγχο, </a:t>
            </a:r>
            <a:r>
              <a:rPr lang="en-GB" sz="2800">
                <a:solidFill>
                  <a:srgbClr val="FFFFFF"/>
                </a:solidFill>
                <a:latin typeface="Calibri" pitchFamily="34" charset="0"/>
                <a:cs typeface="Tahoma" pitchFamily="34" charset="0"/>
              </a:rPr>
              <a:t>CRP, </a:t>
            </a:r>
            <a:r>
              <a:rPr sz="2800">
                <a:solidFill>
                  <a:srgbClr val="FFFFFF"/>
                </a:solidFill>
                <a:latin typeface="Calibri" pitchFamily="34" charset="0"/>
                <a:cs typeface="Tahoma" pitchFamily="34" charset="0"/>
              </a:rPr>
              <a:t>προκαλσιτονίνη, καλλιέργειες &amp; αέρια αίματος, καλλιέργεια πύου &amp; αντιβιόγραμμα.</a:t>
            </a:r>
          </a:p>
          <a:p>
            <a:pPr marL="342900" indent="-342900" eaLnBrk="1">
              <a:buClr>
                <a:srgbClr val="FFC000"/>
              </a:buClr>
              <a:buSzPct val="171000"/>
              <a:buFont typeface="Wingdings" pitchFamily="2" charset="2"/>
              <a:buChar char="§"/>
            </a:pPr>
            <a:endParaRPr sz="2800">
              <a:solidFill>
                <a:srgbClr val="FFFFFF"/>
              </a:solidFill>
              <a:latin typeface="Calibri" pitchFamily="34" charset="0"/>
              <a:cs typeface="Tahoma" pitchFamily="34" charset="0"/>
            </a:endParaRPr>
          </a:p>
          <a:p>
            <a:pPr marL="342900" indent="-342900" eaLnBrk="1">
              <a:buClr>
                <a:srgbClr val="FFC000"/>
              </a:buClr>
              <a:buSzPct val="171000"/>
              <a:buFont typeface="Wingdings" pitchFamily="2" charset="2"/>
              <a:buChar char="§"/>
            </a:pPr>
            <a:r>
              <a:rPr sz="2800">
                <a:solidFill>
                  <a:srgbClr val="FFE699"/>
                </a:solidFill>
                <a:latin typeface="Calibri" pitchFamily="34" charset="0"/>
                <a:cs typeface="Tahoma" pitchFamily="34" charset="0"/>
              </a:rPr>
              <a:t>Η εξασφάλιση του αεραγωγού, η επιθετική χειρουργική θεραπεία και η συνεχόμενη κλινική, εργαστηριακή και απεικονιστική αξιολόγηση του ασθενούς είναι επιβεβλημένες</a:t>
            </a:r>
            <a:r>
              <a:rPr sz="2800">
                <a:solidFill>
                  <a:srgbClr val="FFFFFF"/>
                </a:solidFill>
                <a:latin typeface="Calibri" pitchFamily="34" charset="0"/>
                <a:cs typeface="Tahoma" pitchFamily="34" charset="0"/>
              </a:rPr>
              <a:t>.</a:t>
            </a:r>
            <a:endParaRPr sz="2800">
              <a:solidFill>
                <a:srgbClr val="FFFFFF"/>
              </a:solidFill>
              <a:latin typeface="Thorndale"/>
              <a:cs typeface="Tahoma" pitchFamily="34" charset="0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- Τίτλος"/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sz="3100">
                <a:solidFill>
                  <a:srgbClr val="00B050"/>
                </a:solidFill>
                <a:latin typeface="Albany"/>
                <a:cs typeface="Tahoma" pitchFamily="34" charset="0"/>
              </a:rPr>
              <a:t>ΤΑ ΜΥΙΚΑ ΤΡΙΓΩΝΑ ΤΟΥ ΤΡΑΧΗΛΟΥ</a:t>
            </a:r>
          </a:p>
        </p:txBody>
      </p:sp>
      <p:pic>
        <p:nvPicPr>
          <p:cNvPr id="27651" name="3 - Θέση περιεχομένου" descr="img40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92200" y="1595438"/>
            <a:ext cx="7643813" cy="5156200"/>
          </a:xfrm>
        </p:spPr>
      </p:pic>
      <p:sp>
        <p:nvSpPr>
          <p:cNvPr id="27652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1 - Τίτλος"/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sz="3100">
                <a:solidFill>
                  <a:srgbClr val="00B050"/>
                </a:solidFill>
                <a:latin typeface="Albany"/>
                <a:cs typeface="Tahoma" pitchFamily="34" charset="0"/>
              </a:rPr>
              <a:t>ΠΛΑΓΙΟΦΑΡΥΓΓΙΚΟ ΚΑΙ ΟΠΙΣΘΟΦΑΡΥΓΓΙΚΟ ΔΙΑΣΤΗΜΑ</a:t>
            </a:r>
          </a:p>
        </p:txBody>
      </p:sp>
      <p:pic>
        <p:nvPicPr>
          <p:cNvPr id="28675" name="3 - Θέση περιεχομένου" descr="ΔΙΑΣΤΗΜΑΤΑ ΤΡΑΧΗΛΟΥ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68538" y="1570038"/>
            <a:ext cx="6383337" cy="5183187"/>
          </a:xfrm>
        </p:spPr>
      </p:pic>
      <p:pic>
        <p:nvPicPr>
          <p:cNvPr id="28676" name="5 - Εικόν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80175" y="1763713"/>
            <a:ext cx="2079625" cy="309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- Τίτλος"/>
          <p:cNvSpPr txBox="1">
            <a:spLocks noGrp="1" noChangeArrowheads="1"/>
          </p:cNvSpPr>
          <p:nvPr>
            <p:ph type="title"/>
          </p:nvPr>
        </p:nvSpPr>
        <p:spPr>
          <a:xfrm>
            <a:off x="504825" y="303213"/>
            <a:ext cx="9072563" cy="620712"/>
          </a:xfrm>
        </p:spPr>
        <p:txBody>
          <a:bodyPr/>
          <a:lstStyle/>
          <a:p>
            <a:pPr eaLnBrk="1"/>
            <a:r>
              <a:rPr sz="2200">
                <a:solidFill>
                  <a:srgbClr val="00B050"/>
                </a:solidFill>
                <a:latin typeface="Albany"/>
                <a:cs typeface="Tahoma" pitchFamily="34" charset="0"/>
              </a:rPr>
              <a:t>ΔΙΑΣΤΗΜΑΤΑ ΔΙΑΣΠΟΡΑΣ ΤΗΣ ΛΟΙΜΩΞΗΣ ΣΤΟ ΠΡΟΣΩΠΟ</a:t>
            </a:r>
          </a:p>
        </p:txBody>
      </p:sp>
      <p:pic>
        <p:nvPicPr>
          <p:cNvPr id="29699" name="5 - Θέση περιεχομένου" descr="ΔΙΑΣΤΗΜΑΤΑ ΣΤΟ ΠΡΟΣΩΠΙΟ.g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16050" y="923925"/>
            <a:ext cx="6564313" cy="6040438"/>
          </a:xfrm>
        </p:spPr>
      </p:pic>
      <p:pic>
        <p:nvPicPr>
          <p:cNvPr id="29700" name="9 - Εικόν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2938" y="2651125"/>
            <a:ext cx="2157412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10 - Εικόνα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65438" y="4297363"/>
            <a:ext cx="1408112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11 - Εικόνα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93925" y="5724525"/>
            <a:ext cx="1828800" cy="123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3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4 - Εικόν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3313" y="255588"/>
            <a:ext cx="8040687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5 - Εικόν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2763" y="1468438"/>
            <a:ext cx="9137650" cy="540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- Τίτλος"/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sz="3500">
                <a:solidFill>
                  <a:srgbClr val="FFFF00"/>
                </a:solidFill>
                <a:latin typeface="Albany"/>
                <a:cs typeface="Tahoma" pitchFamily="34" charset="0"/>
              </a:rPr>
              <a:t>ΓΝΑΘΟΠΡΟΣΩΠΙΚΗ ΧΕΙΡΟΥΡΓΙΚΗ</a:t>
            </a:r>
            <a:br>
              <a:rPr lang="en-US" sz="3500">
                <a:solidFill>
                  <a:srgbClr val="FFFF00"/>
                </a:solidFill>
                <a:latin typeface="Albany"/>
                <a:cs typeface="Tahoma" pitchFamily="34" charset="0"/>
              </a:rPr>
            </a:br>
            <a:r>
              <a:rPr sz="2600">
                <a:solidFill>
                  <a:srgbClr val="00FFFF"/>
                </a:solidFill>
                <a:latin typeface="Albany"/>
                <a:cs typeface="Tahoma" pitchFamily="34" charset="0"/>
              </a:rPr>
              <a:t>ΓΝΑΘΟΠΡΟΣΩΠΙΚΕΣ   ΛΟΙΜΩΞΕΙΣ</a:t>
            </a:r>
            <a:r>
              <a:rPr sz="2600">
                <a:solidFill>
                  <a:srgbClr val="FFFF00"/>
                </a:solidFill>
                <a:latin typeface="Albany"/>
                <a:cs typeface="Tahoma" pitchFamily="34" charset="0"/>
              </a:rPr>
              <a:t> </a:t>
            </a:r>
            <a:br>
              <a:rPr sz="3500">
                <a:solidFill>
                  <a:srgbClr val="FFFF00"/>
                </a:solidFill>
                <a:latin typeface="Albany"/>
                <a:cs typeface="Tahoma" pitchFamily="34" charset="0"/>
              </a:rPr>
            </a:br>
            <a:endParaRPr sz="3500">
              <a:latin typeface="Albany"/>
              <a:cs typeface="Tahoma" pitchFamily="34" charset="0"/>
            </a:endParaRPr>
          </a:p>
        </p:txBody>
      </p:sp>
      <p:sp>
        <p:nvSpPr>
          <p:cNvPr id="6147" name="2 - Θέση περιεχομένου"/>
          <p:cNvSpPr txBox="1">
            <a:spLocks noGrp="1" noChangeArrowheads="1"/>
          </p:cNvSpPr>
          <p:nvPr>
            <p:ph idx="1"/>
          </p:nvPr>
        </p:nvSpPr>
        <p:spPr>
          <a:xfrm>
            <a:off x="504825" y="1679575"/>
            <a:ext cx="9072563" cy="4989513"/>
          </a:xfrm>
        </p:spPr>
        <p:txBody>
          <a:bodyPr/>
          <a:lstStyle/>
          <a:p>
            <a:pPr eaLnBrk="1"/>
            <a:r>
              <a:rPr sz="280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Αιτιολογία</a:t>
            </a:r>
          </a:p>
          <a:p>
            <a:pPr eaLnBrk="1"/>
            <a:r>
              <a:rPr sz="280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Οδοντικές φλεγμονές (κυρίως) → περιακροριζική φλεγμονή</a:t>
            </a:r>
            <a:r>
              <a:rPr lang="en-US" sz="280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*</a:t>
            </a:r>
            <a:r>
              <a:rPr sz="280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, περιστεφανίτιδα (έγκλειστο δόντι), μετεξακτική λοίμωξη</a:t>
            </a:r>
          </a:p>
          <a:p>
            <a:pPr eaLnBrk="1"/>
            <a:r>
              <a:rPr sz="280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Επιμολυσμένες κύστεις</a:t>
            </a:r>
          </a:p>
          <a:p>
            <a:pPr eaLnBrk="1"/>
            <a:r>
              <a:rPr sz="280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Μετατραυματικές λοιμώξεις</a:t>
            </a:r>
          </a:p>
          <a:p>
            <a:pPr eaLnBrk="1"/>
            <a:r>
              <a:rPr sz="280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Σιελαδενίτιδα</a:t>
            </a:r>
          </a:p>
          <a:p>
            <a:pPr eaLnBrk="1"/>
            <a:r>
              <a:rPr sz="280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Ιατρογενή αίτια</a:t>
            </a:r>
          </a:p>
          <a:p>
            <a:pPr eaLnBrk="1"/>
            <a:endParaRPr sz="280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/>
            <a:endParaRPr lang="en-US" sz="280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/>
            <a:r>
              <a:rPr lang="en-US" sz="28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sz="28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Ακρορίζιο  → το άκρο της ρίζας του δοντιού</a:t>
            </a:r>
          </a:p>
          <a:p>
            <a:pPr eaLnBrk="1"/>
            <a:endParaRPr sz="2200">
              <a:solidFill>
                <a:srgbClr val="FFC000"/>
              </a:solidFill>
              <a:latin typeface="Thorndale"/>
              <a:cs typeface="Tahoma" pitchFamily="34" charset="0"/>
            </a:endParaRPr>
          </a:p>
          <a:p>
            <a:pPr eaLnBrk="1"/>
            <a:endParaRPr sz="2200">
              <a:solidFill>
                <a:srgbClr val="7030A0"/>
              </a:solidFill>
              <a:latin typeface="Thorndale"/>
              <a:cs typeface="Tahoma" pitchFamily="34" charset="0"/>
            </a:endParaRPr>
          </a:p>
        </p:txBody>
      </p:sp>
      <p:sp>
        <p:nvSpPr>
          <p:cNvPr id="6148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1 - Τίτλος"/>
          <p:cNvSpPr txBox="1">
            <a:spLocks noGrp="1" noChangeArrowheads="1"/>
          </p:cNvSpPr>
          <p:nvPr>
            <p:ph type="ctrTitle"/>
          </p:nvPr>
        </p:nvSpPr>
        <p:spPr>
          <a:xfrm>
            <a:off x="839788" y="420688"/>
            <a:ext cx="8569325" cy="1619250"/>
          </a:xfrm>
        </p:spPr>
        <p:txBody>
          <a:bodyPr/>
          <a:lstStyle/>
          <a:p>
            <a:pPr eaLnBrk="1"/>
            <a:r>
              <a:rPr sz="3100">
                <a:solidFill>
                  <a:srgbClr val="00B0F0"/>
                </a:solidFill>
                <a:latin typeface="Albany"/>
                <a:cs typeface="Tahoma" pitchFamily="34" charset="0"/>
              </a:rPr>
              <a:t>ΕΠΕΚΤΑΣΗ ΤΗΣ ΛΟΙΜΩΞΗΣ ΣΤΑ ΤΡΑΧΗΛΟΠΡΟΣΩΠΙΚΑ ΔΙΑΣΤΗΜΑΤΑ</a:t>
            </a:r>
            <a:br>
              <a:rPr sz="3100">
                <a:solidFill>
                  <a:srgbClr val="00B0F0"/>
                </a:solidFill>
                <a:latin typeface="Albany"/>
                <a:cs typeface="Tahoma" pitchFamily="34" charset="0"/>
              </a:rPr>
            </a:br>
            <a:endParaRPr sz="3100">
              <a:solidFill>
                <a:srgbClr val="00B0F0"/>
              </a:solidFill>
              <a:latin typeface="Albany"/>
              <a:cs typeface="Tahoma" pitchFamily="34" charset="0"/>
            </a:endParaRPr>
          </a:p>
        </p:txBody>
      </p:sp>
      <p:sp>
        <p:nvSpPr>
          <p:cNvPr id="31747" name="2 - Υπότιτλος"/>
          <p:cNvSpPr txBox="1">
            <a:spLocks noGrp="1" noChangeArrowheads="1"/>
          </p:cNvSpPr>
          <p:nvPr>
            <p:ph type="subTitle" idx="1"/>
          </p:nvPr>
        </p:nvSpPr>
        <p:spPr>
          <a:xfrm>
            <a:off x="755650" y="1931988"/>
            <a:ext cx="8820150" cy="4787900"/>
          </a:xfrm>
        </p:spPr>
        <p:txBody>
          <a:bodyPr/>
          <a:lstStyle/>
          <a:p>
            <a:pPr algn="l" eaLnBrk="1"/>
            <a:r>
              <a:rPr sz="2200">
                <a:solidFill>
                  <a:srgbClr val="FFFF00"/>
                </a:solidFill>
                <a:latin typeface="Thorndale"/>
                <a:cs typeface="Tahoma" pitchFamily="34" charset="0"/>
              </a:rPr>
              <a:t>Άμεση διασπορά από την άνω και την κάτω γνάθο γίνεται → στη βάση του άνω χείλους, τον κυνικό βόθρο, στην υπερώα, στο ιγμόρειο, στο υπογλώσσιο διάστημα, στο υπογενείδιο τρίγωνο, στο υπογνάθιο τρίγωνο, στην παρειά και στο παραγναθικό διάστημα</a:t>
            </a:r>
          </a:p>
          <a:p>
            <a:pPr algn="l" eaLnBrk="1"/>
            <a:endParaRPr sz="2200">
              <a:solidFill>
                <a:srgbClr val="FFFF00"/>
              </a:solidFill>
              <a:latin typeface="Thorndale"/>
              <a:cs typeface="Tahoma" pitchFamily="34" charset="0"/>
            </a:endParaRPr>
          </a:p>
          <a:p>
            <a:pPr algn="l" eaLnBrk="1"/>
            <a:r>
              <a:rPr sz="2200">
                <a:solidFill>
                  <a:srgbClr val="FFC000"/>
                </a:solidFill>
                <a:latin typeface="Thorndale"/>
                <a:cs typeface="Tahoma" pitchFamily="34" charset="0"/>
              </a:rPr>
              <a:t>Δευτερογενής διασπορά από τα ανωτέρω διαστήματα γίνεται → στον πτερυγοϋπερώιο βόθρο, στον υποκροτάφιο βόθρο, στον οφθαλμικό κόγχο, στο πτερυγογναθιαίο διάστημα, στο υπομασητήριο, στο πλαγιοφαρυγγικό και το οπισθοφαρυγγικό διάστημα</a:t>
            </a:r>
          </a:p>
          <a:p>
            <a:pPr algn="l" eaLnBrk="1"/>
            <a:endParaRPr sz="2200">
              <a:solidFill>
                <a:srgbClr val="FFC000"/>
              </a:solidFill>
              <a:latin typeface="Thorndale"/>
              <a:cs typeface="Tahoma" pitchFamily="34" charset="0"/>
            </a:endParaRPr>
          </a:p>
          <a:p>
            <a:pPr algn="l" eaLnBrk="1"/>
            <a:r>
              <a:rPr sz="3600" b="1">
                <a:solidFill>
                  <a:srgbClr val="FF0000"/>
                </a:solidFill>
                <a:latin typeface="Thorndale"/>
                <a:cs typeface="Tahoma" pitchFamily="34" charset="0"/>
              </a:rPr>
              <a:t>Απαιτείται έγκαιρη διάγνωση και θεραπεία, διότι η δευτερογενής διασπορά θέτει σε άμεσο κίνδυνο τη ζωή του ασθενή</a:t>
            </a:r>
          </a:p>
        </p:txBody>
      </p:sp>
      <p:sp>
        <p:nvSpPr>
          <p:cNvPr id="31748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stavros\Documents\ΔΙΑΚΟΠΕΣ\ΔΙΑΚΟΠΕΣ 2006\ΛΕΥΚΑΔΑ\ΠΟΡΤΟ ΚΑΤΣΙΚΙ\ΠΟΡΤΟ ΚΑΤΣΙΚΙ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36550"/>
            <a:ext cx="8820150" cy="661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8" descr="σελ"/>
          <p:cNvPicPr>
            <a:picLocks noChangeAspect="1"/>
          </p:cNvPicPr>
          <p:nvPr/>
        </p:nvPicPr>
        <p:blipFill>
          <a:blip r:embed="rId3"/>
          <a:srcRect r="2100" b="4091"/>
          <a:stretch>
            <a:fillRect/>
          </a:stretch>
        </p:blipFill>
        <p:spPr bwMode="auto">
          <a:xfrm>
            <a:off x="168275" y="1427163"/>
            <a:ext cx="3763963" cy="3760787"/>
          </a:xfrm>
          <a:prstGeom prst="rect">
            <a:avLst/>
          </a:prstGeom>
          <a:noFill/>
          <a:ln w="38103">
            <a:solidFill>
              <a:srgbClr val="00FFFF"/>
            </a:solidFill>
            <a:miter lim="800000"/>
            <a:headEnd/>
            <a:tailEnd/>
          </a:ln>
        </p:spPr>
      </p:pic>
      <p:pic>
        <p:nvPicPr>
          <p:cNvPr id="33795" name="Picture 9" descr="σελ"/>
          <p:cNvPicPr>
            <a:picLocks noGrp="1" noChangeAspect="1"/>
          </p:cNvPicPr>
          <p:nvPr>
            <p:ph type="pic" idx="4294967295"/>
          </p:nvPr>
        </p:nvPicPr>
        <p:blipFill>
          <a:blip r:embed="rId4"/>
          <a:srcRect l="3391"/>
          <a:stretch>
            <a:fillRect/>
          </a:stretch>
        </p:blipFill>
        <p:spPr>
          <a:xfrm>
            <a:off x="4284663" y="1454150"/>
            <a:ext cx="4283075" cy="3848100"/>
          </a:xfrm>
          <a:ln w="28575">
            <a:solidFill>
              <a:srgbClr val="00FFFF"/>
            </a:solidFill>
          </a:ln>
        </p:spPr>
      </p:pic>
      <p:sp>
        <p:nvSpPr>
          <p:cNvPr id="33796" name="Text Box 12"/>
          <p:cNvSpPr txBox="1">
            <a:spLocks noChangeArrowheads="1"/>
          </p:cNvSpPr>
          <p:nvPr/>
        </p:nvSpPr>
        <p:spPr bwMode="auto">
          <a:xfrm>
            <a:off x="7477125" y="3611563"/>
            <a:ext cx="1090613" cy="4381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100794" tIns="50392" rIns="100794" bIns="50392">
            <a:spAutoFit/>
          </a:bodyPr>
          <a:lstStyle/>
          <a:p>
            <a:pPr eaLnBrk="1" hangingPunct="1">
              <a:spcBef>
                <a:spcPts val="700"/>
              </a:spcBef>
            </a:pPr>
            <a:r>
              <a:rPr lang="el-GR" sz="1100">
                <a:solidFill>
                  <a:srgbClr val="000000"/>
                </a:solidFill>
              </a:rPr>
              <a:t>Υπογλώσσιο απόστημα</a:t>
            </a:r>
          </a:p>
        </p:txBody>
      </p:sp>
      <p:sp>
        <p:nvSpPr>
          <p:cNvPr id="33797" name="Text Box 13"/>
          <p:cNvSpPr txBox="1">
            <a:spLocks noChangeArrowheads="1"/>
          </p:cNvSpPr>
          <p:nvPr/>
        </p:nvSpPr>
        <p:spPr bwMode="auto">
          <a:xfrm>
            <a:off x="2603500" y="4032250"/>
            <a:ext cx="1260475" cy="6048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100794" tIns="50392" rIns="100794" bIns="50392">
            <a:spAutoFit/>
          </a:bodyPr>
          <a:lstStyle/>
          <a:p>
            <a:pPr eaLnBrk="1" hangingPunct="1">
              <a:spcBef>
                <a:spcPts val="700"/>
              </a:spcBef>
            </a:pPr>
            <a:r>
              <a:rPr lang="el-GR" sz="1100">
                <a:solidFill>
                  <a:srgbClr val="000000"/>
                </a:solidFill>
              </a:rPr>
              <a:t>Υπογνάθιος σιελογόνος αδένας</a:t>
            </a:r>
          </a:p>
        </p:txBody>
      </p:sp>
      <p:sp>
        <p:nvSpPr>
          <p:cNvPr id="33798" name="Text Box 15"/>
          <p:cNvSpPr txBox="1">
            <a:spLocks noChangeArrowheads="1"/>
          </p:cNvSpPr>
          <p:nvPr/>
        </p:nvSpPr>
        <p:spPr bwMode="auto">
          <a:xfrm>
            <a:off x="2603500" y="3359150"/>
            <a:ext cx="1260475" cy="2714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100794" tIns="50392" rIns="100794" bIns="50392">
            <a:spAutoFit/>
          </a:bodyPr>
          <a:lstStyle/>
          <a:p>
            <a:pPr eaLnBrk="1" hangingPunct="1">
              <a:spcBef>
                <a:spcPts val="700"/>
              </a:spcBef>
            </a:pPr>
            <a:r>
              <a:rPr lang="el-GR" sz="1100">
                <a:solidFill>
                  <a:srgbClr val="000000"/>
                </a:solidFill>
              </a:rPr>
              <a:t>Γλωσσικό νεύρο</a:t>
            </a:r>
          </a:p>
        </p:txBody>
      </p:sp>
      <p:sp>
        <p:nvSpPr>
          <p:cNvPr id="33799" name="Text Box 16"/>
          <p:cNvSpPr txBox="1">
            <a:spLocks noChangeArrowheads="1"/>
          </p:cNvSpPr>
          <p:nvPr/>
        </p:nvSpPr>
        <p:spPr bwMode="auto">
          <a:xfrm>
            <a:off x="3024188" y="2184400"/>
            <a:ext cx="839787" cy="6096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100794" tIns="50392" rIns="100794" bIns="50392">
            <a:spAutoFit/>
          </a:bodyPr>
          <a:lstStyle/>
          <a:p>
            <a:pPr eaLnBrk="1" hangingPunct="1">
              <a:spcBef>
                <a:spcPts val="700"/>
              </a:spcBef>
            </a:pPr>
            <a:r>
              <a:rPr lang="el-GR" sz="1100">
                <a:solidFill>
                  <a:srgbClr val="000000"/>
                </a:solidFill>
              </a:rPr>
              <a:t>Κάτω φατνιακό νεύρο</a:t>
            </a:r>
          </a:p>
        </p:txBody>
      </p:sp>
      <p:sp>
        <p:nvSpPr>
          <p:cNvPr id="33800" name="Text Box 17"/>
          <p:cNvSpPr txBox="1">
            <a:spLocks noChangeArrowheads="1"/>
          </p:cNvSpPr>
          <p:nvPr/>
        </p:nvSpPr>
        <p:spPr bwMode="auto">
          <a:xfrm>
            <a:off x="252413" y="1595438"/>
            <a:ext cx="1931987" cy="2698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100794" tIns="50392" rIns="100794" bIns="50392">
            <a:spAutoFit/>
          </a:bodyPr>
          <a:lstStyle/>
          <a:p>
            <a:pPr eaLnBrk="1" hangingPunct="1">
              <a:spcBef>
                <a:spcPts val="700"/>
              </a:spcBef>
            </a:pPr>
            <a:r>
              <a:rPr lang="el-GR" sz="1100">
                <a:solidFill>
                  <a:srgbClr val="000000"/>
                </a:solidFill>
              </a:rPr>
              <a:t>Κάτω γναθικό νεύρο </a:t>
            </a:r>
            <a:r>
              <a:rPr lang="en-US" sz="1100">
                <a:solidFill>
                  <a:srgbClr val="000000"/>
                </a:solidFill>
              </a:rPr>
              <a:t>V</a:t>
            </a:r>
            <a:r>
              <a:rPr lang="en-US" sz="1100" baseline="-25000">
                <a:solidFill>
                  <a:srgbClr val="000000"/>
                </a:solidFill>
              </a:rPr>
              <a:t>3</a:t>
            </a:r>
            <a:endParaRPr lang="el-GR" sz="1100">
              <a:solidFill>
                <a:srgbClr val="000000"/>
              </a:solidFill>
            </a:endParaRPr>
          </a:p>
        </p:txBody>
      </p:sp>
      <p:sp>
        <p:nvSpPr>
          <p:cNvPr id="33801" name="Text Box 19"/>
          <p:cNvSpPr txBox="1">
            <a:spLocks noChangeArrowheads="1"/>
          </p:cNvSpPr>
          <p:nvPr/>
        </p:nvSpPr>
        <p:spPr bwMode="auto">
          <a:xfrm>
            <a:off x="420688" y="2184400"/>
            <a:ext cx="1679575" cy="2682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100794" tIns="50392" rIns="100794" bIns="50392">
            <a:spAutoFit/>
          </a:bodyPr>
          <a:lstStyle/>
          <a:p>
            <a:pPr algn="r" eaLnBrk="1" hangingPunct="1">
              <a:spcBef>
                <a:spcPts val="700"/>
              </a:spcBef>
            </a:pPr>
            <a:r>
              <a:rPr lang="el-GR" sz="1100">
                <a:solidFill>
                  <a:srgbClr val="000000"/>
                </a:solidFill>
              </a:rPr>
              <a:t>Βυκανητικό νεύρο</a:t>
            </a:r>
          </a:p>
        </p:txBody>
      </p:sp>
      <p:pic>
        <p:nvPicPr>
          <p:cNvPr id="33802" name="13 - Εικόνα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89563" y="4297363"/>
            <a:ext cx="2833687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3" name="14 - Εικόνα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1938" y="176213"/>
            <a:ext cx="9637712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4" name="15 - Εικόνα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8013" y="5373688"/>
            <a:ext cx="9472612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5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- Τίτλος"/>
          <p:cNvSpPr txBox="1">
            <a:spLocks noGrp="1" noChangeArrowheads="1"/>
          </p:cNvSpPr>
          <p:nvPr>
            <p:ph type="title"/>
          </p:nvPr>
        </p:nvSpPr>
        <p:spPr>
          <a:xfrm>
            <a:off x="504825" y="0"/>
            <a:ext cx="9072563" cy="957263"/>
          </a:xfrm>
        </p:spPr>
        <p:txBody>
          <a:bodyPr/>
          <a:lstStyle/>
          <a:p>
            <a:pPr eaLnBrk="1"/>
            <a:r>
              <a:rPr sz="3100">
                <a:solidFill>
                  <a:srgbClr val="FF9933"/>
                </a:solidFill>
                <a:latin typeface="Albany"/>
                <a:cs typeface="Tahoma" pitchFamily="34" charset="0"/>
              </a:rPr>
              <a:t>ΕΝΤΟΠΙΣΗ ΤΟΥ ΑΠΟΣΤΗΜΑΤΟΣ ΣΕ ΣΧΕΣΗ ΜΕ ΤΟ ΒΥΚΑΝΗΤΗ ΜΥ</a:t>
            </a:r>
          </a:p>
        </p:txBody>
      </p:sp>
      <p:pic>
        <p:nvPicPr>
          <p:cNvPr id="35843" name="7 - Θέση περιεχομένου" descr="img40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687638" y="923925"/>
            <a:ext cx="5099050" cy="4037013"/>
          </a:xfrm>
        </p:spPr>
      </p:pic>
      <p:pic>
        <p:nvPicPr>
          <p:cNvPr id="35844" name="7 - Εικόν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8725" y="2444750"/>
            <a:ext cx="140811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11 - Εικόνα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14613" y="2279650"/>
            <a:ext cx="1073150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12 - Εικόνα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7325" y="5056188"/>
            <a:ext cx="9893300" cy="172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stavros\Documents\ΔΙΑΚΟΠΕΣ\ΔΙΑΚΟΠΕΣ 2005\ΚΩΣ 2005\ΑΣΚΛΗΠΙΕΙΟ\ΑΣΚΛΗΠΙΕΙΟ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9788" y="357188"/>
            <a:ext cx="8736012" cy="655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1 - Τίτλος"/>
          <p:cNvSpPr txBox="1">
            <a:spLocks noGrp="1" noChangeArrowheads="1"/>
          </p:cNvSpPr>
          <p:nvPr>
            <p:ph type="ctrTitle"/>
          </p:nvPr>
        </p:nvSpPr>
        <p:spPr>
          <a:xfrm>
            <a:off x="714375" y="0"/>
            <a:ext cx="8567738" cy="539750"/>
          </a:xfrm>
        </p:spPr>
        <p:txBody>
          <a:bodyPr/>
          <a:lstStyle/>
          <a:p>
            <a:pPr eaLnBrk="1"/>
            <a:r>
              <a:rPr sz="3500">
                <a:solidFill>
                  <a:srgbClr val="00FF00"/>
                </a:solidFill>
                <a:latin typeface="Albany"/>
                <a:cs typeface="Tahoma" pitchFamily="34" charset="0"/>
              </a:rPr>
              <a:t>ΚΛΙΝΙΚΗ ΕΞΕΤΑΣΗ</a:t>
            </a:r>
          </a:p>
        </p:txBody>
      </p:sp>
      <p:sp>
        <p:nvSpPr>
          <p:cNvPr id="38915" name="2 - Υπότιτλος"/>
          <p:cNvSpPr txBox="1">
            <a:spLocks noGrp="1" noChangeArrowheads="1"/>
          </p:cNvSpPr>
          <p:nvPr>
            <p:ph type="subTitle" idx="1"/>
          </p:nvPr>
        </p:nvSpPr>
        <p:spPr>
          <a:xfrm>
            <a:off x="1128713" y="539750"/>
            <a:ext cx="8148637" cy="5038725"/>
          </a:xfrm>
        </p:spPr>
        <p:txBody>
          <a:bodyPr/>
          <a:lstStyle/>
          <a:p>
            <a:pPr algn="l" eaLnBrk="1">
              <a:buFontTx/>
              <a:buChar char="•"/>
            </a:pPr>
            <a:r>
              <a:rPr sz="2800">
                <a:solidFill>
                  <a:srgbClr val="FFCC00"/>
                </a:solidFill>
                <a:latin typeface="Thorndale"/>
                <a:cs typeface="Tahoma" pitchFamily="34" charset="0"/>
              </a:rPr>
              <a:t>  </a:t>
            </a:r>
            <a:r>
              <a:rPr sz="3200">
                <a:solidFill>
                  <a:srgbClr val="FFCC00"/>
                </a:solidFill>
                <a:latin typeface="Thorndale"/>
                <a:cs typeface="Tahoma" pitchFamily="34" charset="0"/>
              </a:rPr>
              <a:t>Εντόπιση της λοίμωξης</a:t>
            </a:r>
          </a:p>
          <a:p>
            <a:pPr algn="l" eaLnBrk="1">
              <a:buFontTx/>
              <a:buChar char="•"/>
            </a:pPr>
            <a:r>
              <a:rPr sz="3200">
                <a:solidFill>
                  <a:srgbClr val="FFCC00"/>
                </a:solidFill>
                <a:latin typeface="Thorndale"/>
                <a:cs typeface="Tahoma" pitchFamily="34" charset="0"/>
              </a:rPr>
              <a:t>  Δέρμα  </a:t>
            </a:r>
            <a:r>
              <a:rPr sz="3200">
                <a:solidFill>
                  <a:srgbClr val="FFCC00"/>
                </a:solidFill>
                <a:latin typeface="Calibri" pitchFamily="34" charset="0"/>
                <a:cs typeface="Tahoma" pitchFamily="34" charset="0"/>
              </a:rPr>
              <a:t>→  </a:t>
            </a:r>
            <a:r>
              <a:rPr sz="3200">
                <a:solidFill>
                  <a:srgbClr val="FFCC00"/>
                </a:solidFill>
                <a:latin typeface="Thorndale"/>
                <a:cs typeface="Arial" pitchFamily="34" charset="0"/>
              </a:rPr>
              <a:t>χροιά, διάταση,  πόνος στην ψηλάφηση</a:t>
            </a:r>
          </a:p>
          <a:p>
            <a:pPr algn="l" eaLnBrk="1">
              <a:buFontTx/>
              <a:buChar char="•"/>
            </a:pPr>
            <a:r>
              <a:rPr sz="3200">
                <a:solidFill>
                  <a:srgbClr val="FFCC00"/>
                </a:solidFill>
                <a:latin typeface="Thorndale"/>
                <a:cs typeface="Arial" pitchFamily="34" charset="0"/>
              </a:rPr>
              <a:t>  Εξέταση των διαστημάτων του τραχήλου </a:t>
            </a:r>
            <a:r>
              <a:rPr sz="3200">
                <a:solidFill>
                  <a:srgbClr val="FFCC00"/>
                </a:solidFill>
                <a:latin typeface="Calibri" pitchFamily="34" charset="0"/>
                <a:cs typeface="Tahoma" pitchFamily="34" charset="0"/>
              </a:rPr>
              <a:t>→ </a:t>
            </a:r>
            <a:r>
              <a:rPr sz="3200">
                <a:solidFill>
                  <a:srgbClr val="FFCC00"/>
                </a:solidFill>
                <a:latin typeface="Thorndale"/>
                <a:cs typeface="Arial" pitchFamily="34" charset="0"/>
              </a:rPr>
              <a:t>διόγκωση, επώδυνο σημείο</a:t>
            </a:r>
          </a:p>
          <a:p>
            <a:pPr algn="l" eaLnBrk="1">
              <a:buFontTx/>
              <a:buChar char="•"/>
            </a:pPr>
            <a:r>
              <a:rPr sz="3200">
                <a:solidFill>
                  <a:srgbClr val="FFCC00"/>
                </a:solidFill>
                <a:latin typeface="Thorndale"/>
                <a:cs typeface="Arial" pitchFamily="34" charset="0"/>
              </a:rPr>
              <a:t>  Έλεγχος ευαισθησίας του αγγειονευρώδους δεματίου του τραχήλου </a:t>
            </a:r>
            <a:r>
              <a:rPr sz="3200">
                <a:solidFill>
                  <a:srgbClr val="FFCC00"/>
                </a:solidFill>
                <a:latin typeface="Calibri" pitchFamily="34" charset="0"/>
                <a:cs typeface="Tahoma" pitchFamily="34" charset="0"/>
              </a:rPr>
              <a:t>→  </a:t>
            </a:r>
            <a:r>
              <a:rPr sz="3200">
                <a:solidFill>
                  <a:srgbClr val="FFCC00"/>
                </a:solidFill>
                <a:latin typeface="Thorndale"/>
                <a:cs typeface="Arial" pitchFamily="34" charset="0"/>
              </a:rPr>
              <a:t>ψηλάφηση κατά μήκος του προσθίου χείλους του στερνοκλειδομαστοειδή</a:t>
            </a:r>
          </a:p>
          <a:p>
            <a:pPr algn="l" eaLnBrk="1">
              <a:buFontTx/>
              <a:buChar char="•"/>
            </a:pPr>
            <a:r>
              <a:rPr sz="3200">
                <a:solidFill>
                  <a:srgbClr val="FFCC00"/>
                </a:solidFill>
                <a:latin typeface="Thorndale"/>
                <a:cs typeface="Arial" pitchFamily="34" charset="0"/>
              </a:rPr>
              <a:t>  Ύπαρξη κλυδασμού</a:t>
            </a:r>
          </a:p>
          <a:p>
            <a:pPr algn="l" eaLnBrk="1">
              <a:buFontTx/>
              <a:buChar char="•"/>
            </a:pPr>
            <a:r>
              <a:rPr sz="3200">
                <a:solidFill>
                  <a:srgbClr val="FFCC00"/>
                </a:solidFill>
                <a:latin typeface="Thorndale"/>
                <a:cs typeface="Arial" pitchFamily="34" charset="0"/>
              </a:rPr>
              <a:t>  Επισκόπηση της στοματικής κοιλότητας, του προσώπου και του τραχήλου για εντοπισμό του αιτίου της λοίμωξης</a:t>
            </a:r>
          </a:p>
        </p:txBody>
      </p:sp>
      <p:sp>
        <p:nvSpPr>
          <p:cNvPr id="38916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1 - Τίτλος"/>
          <p:cNvSpPr txBox="1">
            <a:spLocks noGrp="1" noChangeArrowheads="1"/>
          </p:cNvSpPr>
          <p:nvPr>
            <p:ph type="ctrTitle"/>
          </p:nvPr>
        </p:nvSpPr>
        <p:spPr>
          <a:xfrm>
            <a:off x="923925" y="252413"/>
            <a:ext cx="8569325" cy="1092200"/>
          </a:xfrm>
        </p:spPr>
        <p:txBody>
          <a:bodyPr/>
          <a:lstStyle/>
          <a:p>
            <a:pPr eaLnBrk="1"/>
            <a:r>
              <a:rPr sz="3500">
                <a:solidFill>
                  <a:srgbClr val="00FF00"/>
                </a:solidFill>
                <a:latin typeface="Albany"/>
                <a:cs typeface="Tahoma" pitchFamily="34" charset="0"/>
              </a:rPr>
              <a:t>ΑΚΤΙΝΟΓΡΑΦΙΚΟΣ  ΕΛΕΓΧΟΣ</a:t>
            </a:r>
          </a:p>
        </p:txBody>
      </p:sp>
      <p:sp>
        <p:nvSpPr>
          <p:cNvPr id="39939" name="2 - Υπότιτλος"/>
          <p:cNvSpPr txBox="1">
            <a:spLocks noGrp="1" noChangeArrowheads="1"/>
          </p:cNvSpPr>
          <p:nvPr>
            <p:ph type="subTitle" idx="1"/>
          </p:nvPr>
        </p:nvSpPr>
        <p:spPr>
          <a:xfrm>
            <a:off x="1344613" y="1427163"/>
            <a:ext cx="7643812" cy="5040312"/>
          </a:xfrm>
        </p:spPr>
        <p:txBody>
          <a:bodyPr/>
          <a:lstStyle/>
          <a:p>
            <a:pPr algn="l" eaLnBrk="1">
              <a:buFontTx/>
              <a:buChar char="•"/>
            </a:pPr>
            <a:r>
              <a:rPr sz="3200">
                <a:solidFill>
                  <a:srgbClr val="FFCC00"/>
                </a:solidFill>
                <a:latin typeface="Thorndale"/>
                <a:cs typeface="Tahoma" pitchFamily="34" charset="0"/>
              </a:rPr>
              <a:t>  Πανοραμική ακτινογραφία</a:t>
            </a:r>
          </a:p>
          <a:p>
            <a:pPr algn="l" eaLnBrk="1"/>
            <a:r>
              <a:rPr sz="3200">
                <a:solidFill>
                  <a:srgbClr val="FFCC00"/>
                </a:solidFill>
                <a:latin typeface="Thorndale"/>
                <a:cs typeface="Tahoma" pitchFamily="34" charset="0"/>
              </a:rPr>
              <a:t>Έλεγχος για την ύπαρξη εγκλείστων, τερηδονισμένων δοντιών, ριζών, κύστεων κ.λ.π.</a:t>
            </a:r>
          </a:p>
          <a:p>
            <a:pPr algn="l" eaLnBrk="1"/>
            <a:endParaRPr sz="3200">
              <a:solidFill>
                <a:srgbClr val="FFCC00"/>
              </a:solidFill>
              <a:latin typeface="Thorndale"/>
              <a:cs typeface="Tahoma" pitchFamily="34" charset="0"/>
            </a:endParaRPr>
          </a:p>
          <a:p>
            <a:pPr algn="l" eaLnBrk="1">
              <a:buFontTx/>
              <a:buChar char="•"/>
            </a:pPr>
            <a:r>
              <a:rPr sz="3200">
                <a:solidFill>
                  <a:srgbClr val="00FFFF"/>
                </a:solidFill>
                <a:latin typeface="Thorndale"/>
                <a:cs typeface="Tahoma" pitchFamily="34" charset="0"/>
              </a:rPr>
              <a:t>  Αξονική τομογραφία</a:t>
            </a:r>
            <a:r>
              <a:rPr lang="en-US" sz="3200">
                <a:solidFill>
                  <a:srgbClr val="00FFFF"/>
                </a:solidFill>
                <a:latin typeface="Thorndale"/>
                <a:cs typeface="Tahoma" pitchFamily="34" charset="0"/>
              </a:rPr>
              <a:t> (CT)</a:t>
            </a:r>
            <a:endParaRPr sz="3200">
              <a:solidFill>
                <a:srgbClr val="00FFFF"/>
              </a:solidFill>
              <a:latin typeface="Thorndale"/>
              <a:cs typeface="Tahoma" pitchFamily="34" charset="0"/>
            </a:endParaRPr>
          </a:p>
          <a:p>
            <a:pPr algn="l" eaLnBrk="1">
              <a:buFontTx/>
              <a:buChar char="•"/>
            </a:pPr>
            <a:r>
              <a:rPr sz="3200">
                <a:solidFill>
                  <a:srgbClr val="00FFFF"/>
                </a:solidFill>
                <a:latin typeface="Thorndale"/>
                <a:cs typeface="Tahoma" pitchFamily="34" charset="0"/>
              </a:rPr>
              <a:t>  Μαγνητική τομογραφία</a:t>
            </a:r>
            <a:r>
              <a:rPr lang="en-US" sz="3200">
                <a:solidFill>
                  <a:srgbClr val="00FFFF"/>
                </a:solidFill>
                <a:latin typeface="Thorndale"/>
                <a:cs typeface="Tahoma" pitchFamily="34" charset="0"/>
              </a:rPr>
              <a:t> (MRI)</a:t>
            </a:r>
            <a:endParaRPr sz="3200">
              <a:solidFill>
                <a:srgbClr val="00FFFF"/>
              </a:solidFill>
              <a:latin typeface="Thorndale"/>
              <a:cs typeface="Tahoma" pitchFamily="34" charset="0"/>
            </a:endParaRPr>
          </a:p>
          <a:p>
            <a:pPr algn="l" eaLnBrk="1"/>
            <a:r>
              <a:rPr sz="3200">
                <a:solidFill>
                  <a:srgbClr val="00FFFF"/>
                </a:solidFill>
                <a:latin typeface="Thorndale"/>
                <a:cs typeface="Tahoma" pitchFamily="34" charset="0"/>
              </a:rPr>
              <a:t>Έλεγχος των τραχηλοπροσωπικών διαστημάτων</a:t>
            </a:r>
          </a:p>
        </p:txBody>
      </p:sp>
      <p:sp>
        <p:nvSpPr>
          <p:cNvPr id="39940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1 - Τίτλος"/>
          <p:cNvSpPr txBox="1">
            <a:spLocks noGrp="1" noChangeArrowheads="1"/>
          </p:cNvSpPr>
          <p:nvPr>
            <p:ph type="title"/>
          </p:nvPr>
        </p:nvSpPr>
        <p:spPr>
          <a:xfrm>
            <a:off x="215900" y="282575"/>
            <a:ext cx="9132888" cy="1262063"/>
          </a:xfrm>
        </p:spPr>
        <p:txBody>
          <a:bodyPr/>
          <a:lstStyle/>
          <a:p>
            <a:pPr algn="ctr" eaLnBrk="1"/>
            <a:r>
              <a:rPr sz="40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ΘΕΡΑΠΕΙΑ ΤΩΝ ΤΡΑΧΗΛΟΠΡΟΣΩΠΙΚΩΝ ΛΟΙΜΩΞΕΩΝ</a:t>
            </a:r>
          </a:p>
        </p:txBody>
      </p:sp>
      <p:sp>
        <p:nvSpPr>
          <p:cNvPr id="40963" name="2 - Θέση περιεχομένου"/>
          <p:cNvSpPr txBox="1"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/>
            <a:r>
              <a:rPr sz="36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ΑΝΤΙΒΙΟΤΙΚΑ</a:t>
            </a:r>
          </a:p>
          <a:p>
            <a:pPr eaLnBrk="1"/>
            <a:endParaRPr sz="360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/>
            <a:r>
              <a:rPr sz="36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ΣΧΑΣΗ, ΠΑΡΟΧΕΤΕΥΣΗ</a:t>
            </a:r>
          </a:p>
          <a:p>
            <a:pPr eaLnBrk="1"/>
            <a:endParaRPr sz="360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/>
            <a:r>
              <a:rPr sz="36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ΑΡΣΗ  ΤΟΥ ΑΙΤΙΟΛΟΓΙΚΟΥ ΠΑΡΑΓΟΝΤΑ </a:t>
            </a:r>
            <a:r>
              <a:rPr lang="en-US" sz="36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sz="36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εξαγωγή του δοντιού, αφαίρεση της κύστης κ.λ.π.)</a:t>
            </a:r>
          </a:p>
        </p:txBody>
      </p:sp>
      <p:sp>
        <p:nvSpPr>
          <p:cNvPr id="40964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- Τίτλος"/>
          <p:cNvSpPr txBox="1">
            <a:spLocks noGrp="1" noChangeArrowheads="1"/>
          </p:cNvSpPr>
          <p:nvPr>
            <p:ph type="title"/>
          </p:nvPr>
        </p:nvSpPr>
        <p:spPr>
          <a:xfrm>
            <a:off x="504825" y="303213"/>
            <a:ext cx="9072563" cy="777875"/>
          </a:xfrm>
        </p:spPr>
        <p:txBody>
          <a:bodyPr anchorCtr="1"/>
          <a:lstStyle/>
          <a:p>
            <a:pPr algn="ctr" eaLnBrk="1"/>
            <a:r>
              <a:rPr sz="66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ΑΝΤΙΒΙΟΤΙΚΑ</a:t>
            </a:r>
          </a:p>
        </p:txBody>
      </p:sp>
      <p:sp>
        <p:nvSpPr>
          <p:cNvPr id="41987" name="2 - Θέση περιεχομένου"/>
          <p:cNvSpPr txBox="1">
            <a:spLocks noGrp="1" noChangeArrowheads="1"/>
          </p:cNvSpPr>
          <p:nvPr>
            <p:ph idx="1"/>
          </p:nvPr>
        </p:nvSpPr>
        <p:spPr>
          <a:xfrm>
            <a:off x="504825" y="1160463"/>
            <a:ext cx="9072563" cy="5592762"/>
          </a:xfrm>
        </p:spPr>
        <p:txBody>
          <a:bodyPr/>
          <a:lstStyle/>
          <a:p>
            <a:pPr eaLnBrk="1"/>
            <a:r>
              <a:rPr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Σε περιπατητικό ασθενή</a:t>
            </a:r>
          </a:p>
          <a:p>
            <a:pPr eaLnBrk="1"/>
            <a:r>
              <a:rPr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Αμοξυσιλίνη</a:t>
            </a:r>
            <a:r>
              <a:rPr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 + </a:t>
            </a:r>
            <a:r>
              <a:rPr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κλαβουλανικό</a:t>
            </a:r>
            <a:r>
              <a:rPr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P.O.  1gx2 </a:t>
            </a:r>
            <a:r>
              <a:rPr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ή 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1gx3 (</a:t>
            </a:r>
            <a:r>
              <a:rPr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ανάλογα με τη βαρύτητα της λοίμωξης) σε συνδυασμό με </a:t>
            </a:r>
            <a:r>
              <a:rPr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μετρονιδαζόλη</a:t>
            </a:r>
            <a:r>
              <a:rPr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flagyl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)  P.O.  500 mgx3</a:t>
            </a:r>
          </a:p>
          <a:p>
            <a:pPr eaLnBrk="1"/>
            <a:r>
              <a:rPr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Κλινδαμυκίνη</a:t>
            </a:r>
            <a:r>
              <a:rPr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P.O. 300 mgx4</a:t>
            </a:r>
          </a:p>
          <a:p>
            <a:pPr eaLnBrk="1"/>
            <a:endParaRPr sz="32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/>
            <a:r>
              <a:rPr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Στο νοσοκομείο</a:t>
            </a:r>
          </a:p>
          <a:p>
            <a:pPr eaLnBrk="1"/>
            <a:r>
              <a:rPr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Αμοξυσιλίνη</a:t>
            </a:r>
            <a:r>
              <a:rPr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+ </a:t>
            </a:r>
            <a:r>
              <a:rPr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κλαβουλανικό</a:t>
            </a:r>
            <a:r>
              <a:rPr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IV 1.2gx3</a:t>
            </a:r>
          </a:p>
          <a:p>
            <a:pPr eaLnBrk="1"/>
            <a:r>
              <a:rPr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Αμπικιλίνη</a:t>
            </a:r>
            <a:r>
              <a:rPr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σουλμπακτάμη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IV 1.5gx3 </a:t>
            </a:r>
            <a:r>
              <a:rPr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ή 3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gx3</a:t>
            </a:r>
          </a:p>
          <a:p>
            <a:pPr eaLnBrk="1"/>
            <a:r>
              <a:rPr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Πιπερακιλίνη</a:t>
            </a:r>
            <a:r>
              <a:rPr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ταζομπακτάμη</a:t>
            </a:r>
            <a:r>
              <a:rPr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IV 2.25gx3, 4.5gx2</a:t>
            </a:r>
          </a:p>
          <a:p>
            <a:pPr eaLnBrk="1"/>
            <a:r>
              <a:rPr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Κλινδαμυκίνη</a:t>
            </a:r>
            <a:r>
              <a:rPr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IV 600mgx3</a:t>
            </a:r>
            <a:endParaRPr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/>
            <a:endParaRPr sz="2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/>
            <a:endParaRPr sz="22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88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1 - Τίτλος"/>
          <p:cNvSpPr txBox="1">
            <a:spLocks noGrp="1" noChangeArrowheads="1"/>
          </p:cNvSpPr>
          <p:nvPr>
            <p:ph type="title"/>
          </p:nvPr>
        </p:nvSpPr>
        <p:spPr>
          <a:xfrm>
            <a:off x="504825" y="303213"/>
            <a:ext cx="9072563" cy="307975"/>
          </a:xfrm>
        </p:spPr>
        <p:txBody>
          <a:bodyPr anchorCtr="1"/>
          <a:lstStyle/>
          <a:p>
            <a:pPr algn="ctr" eaLnBrk="1"/>
            <a:r>
              <a:rPr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ΑΝΤΙΜΕΤΩΠΙΣΗ ΤΗΣ ΛΟΙΜΩΞΗΣ</a:t>
            </a:r>
          </a:p>
        </p:txBody>
      </p:sp>
      <p:sp>
        <p:nvSpPr>
          <p:cNvPr id="43011" name="2 - Θέση περιεχομένου"/>
          <p:cNvSpPr txBox="1">
            <a:spLocks noGrp="1" noChangeArrowheads="1"/>
          </p:cNvSpPr>
          <p:nvPr>
            <p:ph idx="1"/>
          </p:nvPr>
        </p:nvSpPr>
        <p:spPr>
          <a:xfrm>
            <a:off x="504825" y="755650"/>
            <a:ext cx="9072563" cy="5794375"/>
          </a:xfrm>
        </p:spPr>
        <p:txBody>
          <a:bodyPr/>
          <a:lstStyle/>
          <a:p>
            <a:pPr eaLnBrk="1"/>
            <a:r>
              <a:rPr sz="32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ΑΡΧΙΚΗ ΦΑΣΗ (ΚΥΤΤΑΡΙΤΙΔΑ)</a:t>
            </a:r>
          </a:p>
          <a:p>
            <a:pPr eaLnBrk="1"/>
            <a:r>
              <a:rPr sz="32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Χορήγηση αντιβιοτικών</a:t>
            </a:r>
          </a:p>
          <a:p>
            <a:pPr eaLnBrk="1"/>
            <a:r>
              <a:rPr sz="32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Άρση του αιτίου → εξαγωγή του δοντιού κ.λ.π.</a:t>
            </a:r>
          </a:p>
          <a:p>
            <a:pPr eaLnBrk="1"/>
            <a:r>
              <a:rPr sz="32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Όταν υπάρχει κάποιο βαρύ συστηματικό νόσημα → χορήγηση αντιβιοτικών σε μεγάλη δόση για 3 μέρες για την προετοιμασία του ασθενή, έλεγχο της λοίμωξης και κατόπιν εξαγωγή του δοντιού</a:t>
            </a:r>
          </a:p>
          <a:p>
            <a:pPr eaLnBrk="1"/>
            <a:r>
              <a:rPr sz="320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ΣΧΗΜΑΤΙΣΜΟΣ ΑΠΟΣΤΗΜΑΤΟΣ</a:t>
            </a:r>
          </a:p>
          <a:p>
            <a:pPr eaLnBrk="1"/>
            <a:r>
              <a:rPr sz="320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Χορήγηση αντιβιοτικών</a:t>
            </a:r>
          </a:p>
          <a:p>
            <a:pPr eaLnBrk="1"/>
            <a:r>
              <a:rPr sz="320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Σχάση, παροχέτευση</a:t>
            </a:r>
          </a:p>
          <a:p>
            <a:pPr eaLnBrk="1"/>
            <a:r>
              <a:rPr sz="320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Άρση του αιτίου → εξαγωγή του δοντιού κ.λ.π.</a:t>
            </a:r>
          </a:p>
          <a:p>
            <a:pPr eaLnBrk="1"/>
            <a:r>
              <a:rPr sz="3200" b="1">
                <a:solidFill>
                  <a:srgbClr val="FF9933"/>
                </a:solidFill>
                <a:latin typeface="Times New Roman" pitchFamily="18" charset="0"/>
                <a:cs typeface="Times New Roman" pitchFamily="18" charset="0"/>
              </a:rPr>
              <a:t>ΠΑΝΤΑ ΠΑΡΑΚΟΛΟΥΘΗΣΗ ΤΗΣ ΠΟΡΕΙΑΣ ΤΟΥ ΑΣΘΕΝΗ</a:t>
            </a:r>
          </a:p>
          <a:p>
            <a:pPr eaLnBrk="1"/>
            <a:endParaRPr sz="320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/>
            <a:endParaRPr sz="220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12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- Τίτλος"/>
          <p:cNvSpPr txBox="1">
            <a:spLocks noGrp="1" noChangeArrowheads="1"/>
          </p:cNvSpPr>
          <p:nvPr>
            <p:ph type="ctrTitle"/>
          </p:nvPr>
        </p:nvSpPr>
        <p:spPr>
          <a:xfrm>
            <a:off x="839788" y="336550"/>
            <a:ext cx="8569325" cy="1619250"/>
          </a:xfrm>
        </p:spPr>
        <p:txBody>
          <a:bodyPr/>
          <a:lstStyle/>
          <a:p>
            <a:pPr eaLnBrk="1"/>
            <a:r>
              <a:rPr sz="3500">
                <a:solidFill>
                  <a:srgbClr val="FFFF00"/>
                </a:solidFill>
                <a:latin typeface="Albany"/>
                <a:cs typeface="Tahoma" pitchFamily="34" charset="0"/>
              </a:rPr>
              <a:t>ΓΝΑΘΟΠΡΟΣΩΠΙΚΗ ΧΕΙΡΟΥΡΓΙΚΗ</a:t>
            </a:r>
            <a:br>
              <a:rPr lang="en-US" sz="3500">
                <a:solidFill>
                  <a:srgbClr val="FFFF00"/>
                </a:solidFill>
                <a:latin typeface="Albany"/>
                <a:cs typeface="Tahoma" pitchFamily="34" charset="0"/>
              </a:rPr>
            </a:br>
            <a:r>
              <a:rPr sz="2600">
                <a:solidFill>
                  <a:srgbClr val="00FFFF"/>
                </a:solidFill>
                <a:latin typeface="Albany"/>
                <a:cs typeface="Tahoma" pitchFamily="34" charset="0"/>
              </a:rPr>
              <a:t>ΓΝΑΘΟΠΡΟΣΩΠΙΚΕΣ   ΛΟΙΜΩΞΕΙΣ</a:t>
            </a:r>
            <a:endParaRPr sz="3500">
              <a:latin typeface="Albany"/>
              <a:cs typeface="Tahoma" pitchFamily="34" charset="0"/>
            </a:endParaRPr>
          </a:p>
        </p:txBody>
      </p:sp>
      <p:sp>
        <p:nvSpPr>
          <p:cNvPr id="7171" name="2 - Υπότιτλος"/>
          <p:cNvSpPr txBox="1">
            <a:spLocks noGrp="1" noChangeArrowheads="1"/>
          </p:cNvSpPr>
          <p:nvPr>
            <p:ph type="subTitle" idx="1"/>
          </p:nvPr>
        </p:nvSpPr>
        <p:spPr>
          <a:xfrm>
            <a:off x="839788" y="2603500"/>
            <a:ext cx="8653462" cy="3695700"/>
          </a:xfrm>
        </p:spPr>
        <p:txBody>
          <a:bodyPr/>
          <a:lstStyle/>
          <a:p>
            <a:pPr algn="l" eaLnBrk="1"/>
            <a:r>
              <a:rPr sz="3600">
                <a:solidFill>
                  <a:srgbClr val="FF9933"/>
                </a:solidFill>
                <a:latin typeface="Thorndale"/>
                <a:cs typeface="Tahoma" pitchFamily="34" charset="0"/>
              </a:rPr>
              <a:t>Στάδια της λοίμωξης</a:t>
            </a:r>
          </a:p>
          <a:p>
            <a:pPr algn="l" eaLnBrk="1">
              <a:buFontTx/>
              <a:buChar char="•"/>
            </a:pPr>
            <a:r>
              <a:rPr sz="3600">
                <a:solidFill>
                  <a:srgbClr val="FF9933"/>
                </a:solidFill>
                <a:latin typeface="Thorndale"/>
                <a:cs typeface="Tahoma" pitchFamily="34" charset="0"/>
              </a:rPr>
              <a:t>  Κυτταρίτιδα</a:t>
            </a:r>
          </a:p>
          <a:p>
            <a:pPr algn="l" eaLnBrk="1">
              <a:buFontTx/>
              <a:buChar char="•"/>
            </a:pPr>
            <a:r>
              <a:rPr sz="3600">
                <a:solidFill>
                  <a:srgbClr val="FF9933"/>
                </a:solidFill>
                <a:latin typeface="Thorndale"/>
                <a:cs typeface="Tahoma" pitchFamily="34" charset="0"/>
              </a:rPr>
              <a:t>  Απόστημα → αν δεν παροχετευτεί χειρουργικά σε κάποιες περιπτώσεις μπορεί να δημιουργηθεί</a:t>
            </a:r>
          </a:p>
          <a:p>
            <a:pPr algn="l" eaLnBrk="1">
              <a:buFontTx/>
              <a:buChar char="•"/>
            </a:pPr>
            <a:r>
              <a:rPr sz="3600">
                <a:solidFill>
                  <a:srgbClr val="FF9933"/>
                </a:solidFill>
                <a:latin typeface="Thorndale"/>
                <a:cs typeface="Tahoma" pitchFamily="34" charset="0"/>
              </a:rPr>
              <a:t>   Συρίγγιο</a:t>
            </a:r>
          </a:p>
        </p:txBody>
      </p:sp>
      <p:sp>
        <p:nvSpPr>
          <p:cNvPr id="7172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1 - Τίτλος"/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sz="540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ΣΧΑΣΗ - ΠΑΡΟΧΕΤΕΥΣΗ</a:t>
            </a:r>
            <a:endParaRPr sz="5400">
              <a:latin typeface="Albany"/>
              <a:cs typeface="Tahoma" pitchFamily="34" charset="0"/>
            </a:endParaRPr>
          </a:p>
        </p:txBody>
      </p:sp>
      <p:pic>
        <p:nvPicPr>
          <p:cNvPr id="44035" name="Picture 4" descr="154-abb7-40"/>
          <p:cNvPicPr>
            <a:picLocks noGrp="1" noChangeAspect="1"/>
          </p:cNvPicPr>
          <p:nvPr>
            <p:ph idx="1"/>
          </p:nvPr>
        </p:nvPicPr>
        <p:blipFill>
          <a:blip r:embed="rId2"/>
          <a:srcRect b="52222"/>
          <a:stretch>
            <a:fillRect/>
          </a:stretch>
        </p:blipFill>
        <p:spPr>
          <a:xfrm>
            <a:off x="188913" y="2192338"/>
            <a:ext cx="5694362" cy="3730625"/>
          </a:xfrm>
          <a:ln w="28575">
            <a:solidFill>
              <a:srgbClr val="00FFFF"/>
            </a:solidFill>
          </a:ln>
        </p:spPr>
      </p:pic>
      <p:pic>
        <p:nvPicPr>
          <p:cNvPr id="44036" name="Picture 9" descr="154-abb7-40"/>
          <p:cNvPicPr>
            <a:picLocks noGrp="1" noChangeAspect="1"/>
          </p:cNvPicPr>
          <p:nvPr>
            <p:ph idx="2"/>
          </p:nvPr>
        </p:nvPicPr>
        <p:blipFill>
          <a:blip r:embed="rId2"/>
          <a:srcRect t="52222"/>
          <a:stretch>
            <a:fillRect/>
          </a:stretch>
        </p:blipFill>
        <p:spPr>
          <a:xfrm>
            <a:off x="5865813" y="2111375"/>
            <a:ext cx="4025900" cy="3732213"/>
          </a:xfrm>
          <a:ln w="28575">
            <a:solidFill>
              <a:srgbClr val="00FFFF"/>
            </a:solidFill>
          </a:ln>
        </p:spPr>
      </p:pic>
      <p:sp>
        <p:nvSpPr>
          <p:cNvPr id="44037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3 - Τίτλος"/>
          <p:cNvSpPr txBox="1">
            <a:spLocks noGrp="1" noChangeArrowheads="1"/>
          </p:cNvSpPr>
          <p:nvPr>
            <p:ph type="title"/>
          </p:nvPr>
        </p:nvSpPr>
        <p:spPr>
          <a:xfrm>
            <a:off x="504825" y="303213"/>
            <a:ext cx="9072563" cy="4984750"/>
          </a:xfrm>
        </p:spPr>
        <p:txBody>
          <a:bodyPr/>
          <a:lstStyle/>
          <a:p>
            <a:pPr algn="ctr" eaLnBrk="1"/>
            <a:r>
              <a:rPr sz="8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πότε ανησυχούμε ;</a:t>
            </a:r>
          </a:p>
        </p:txBody>
      </p:sp>
      <p:sp>
        <p:nvSpPr>
          <p:cNvPr id="45059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2 - Τίτλος"/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sz="360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ΣΗΜΕΙΑ ΒΑΡΥΤΗΤΑΣ ΤΗΣ ΛΟΙΜΩΞΗΣ</a:t>
            </a:r>
          </a:p>
        </p:txBody>
      </p:sp>
      <p:sp>
        <p:nvSpPr>
          <p:cNvPr id="46083" name="3 - Θέση περιεχομένου"/>
          <p:cNvSpPr txBox="1"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/>
            <a:r>
              <a:rPr sz="36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Υψηλός πυρετός</a:t>
            </a:r>
          </a:p>
          <a:p>
            <a:pPr eaLnBrk="1"/>
            <a:r>
              <a:rPr sz="36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Έντονος πόνος</a:t>
            </a:r>
          </a:p>
          <a:p>
            <a:pPr eaLnBrk="1"/>
            <a:r>
              <a:rPr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Ταχεία ανάπτυξη του οιδήματος</a:t>
            </a:r>
          </a:p>
          <a:p>
            <a:pPr eaLnBrk="1"/>
            <a:r>
              <a:rPr sz="36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Εντόπιση του οιδήματος</a:t>
            </a:r>
          </a:p>
          <a:p>
            <a:pPr eaLnBrk="1"/>
            <a:r>
              <a:rPr sz="36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Τρισμός  (αδυναμία διάνοιξης του  στόματος)</a:t>
            </a:r>
          </a:p>
          <a:p>
            <a:pPr eaLnBrk="1"/>
            <a:r>
              <a:rPr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Ανύψωση της γλώσσας</a:t>
            </a:r>
          </a:p>
          <a:p>
            <a:pPr eaLnBrk="1"/>
            <a:r>
              <a:rPr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Δυσκολία στην ομιλία και την κατάποση</a:t>
            </a:r>
          </a:p>
        </p:txBody>
      </p:sp>
      <p:sp>
        <p:nvSpPr>
          <p:cNvPr id="46084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- Τίτλος"/>
          <p:cNvSpPr txBox="1"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7425" cy="976313"/>
          </a:xfrm>
        </p:spPr>
        <p:txBody>
          <a:bodyPr/>
          <a:lstStyle/>
          <a:p>
            <a:pPr eaLnBrk="1"/>
            <a:r>
              <a:rPr sz="320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Παράγοντες που επηρεάζουν την ταχύτητα  διασποράς της λοίμωξης</a:t>
            </a:r>
          </a:p>
        </p:txBody>
      </p:sp>
      <p:sp>
        <p:nvSpPr>
          <p:cNvPr id="47107" name="2 - Θέση περιεχομένου"/>
          <p:cNvSpPr txBox="1">
            <a:spLocks noGrp="1" noChangeArrowheads="1"/>
          </p:cNvSpPr>
          <p:nvPr>
            <p:ph idx="1"/>
          </p:nvPr>
        </p:nvSpPr>
        <p:spPr>
          <a:xfrm>
            <a:off x="741363" y="1552575"/>
            <a:ext cx="8772525" cy="4937125"/>
          </a:xfrm>
        </p:spPr>
        <p:txBody>
          <a:bodyPr/>
          <a:lstStyle/>
          <a:p>
            <a:pPr eaLnBrk="1"/>
            <a:r>
              <a:rPr sz="28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Πτώση της άμυνας του ασθενή</a:t>
            </a:r>
          </a:p>
          <a:p>
            <a:pPr eaLnBrk="1"/>
            <a:r>
              <a:rPr sz="28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Τοξικότητα των μικροοργανισμών</a:t>
            </a:r>
          </a:p>
          <a:p>
            <a:pPr eaLnBrk="1"/>
            <a:r>
              <a:rPr sz="28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Σχέση του ακροριζίου του υπευθύνου δοντιού με τις προσφύσεις των μυών</a:t>
            </a:r>
          </a:p>
          <a:p>
            <a:pPr eaLnBrk="1"/>
            <a:r>
              <a:rPr sz="28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Πάχος του παρακειμένου οστού</a:t>
            </a:r>
          </a:p>
          <a:p>
            <a:pPr eaLnBrk="1"/>
            <a:endParaRPr sz="280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/>
            <a:endParaRPr sz="280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/>
            <a:r>
              <a:rPr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Η αεροφόρος οδός κινδυνεύει ΑΜΕΣΑ όταν η πυώδης συλλογή επεκταθεί στο πλαγιοφαρυγγικό και οπισθοφαρυγγικό διάστημα</a:t>
            </a:r>
          </a:p>
        </p:txBody>
      </p:sp>
      <p:sp>
        <p:nvSpPr>
          <p:cNvPr id="47108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1584325" y="800100"/>
            <a:ext cx="6719888" cy="6503988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lIns="100794" tIns="50392" rIns="100794" bIns="50392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3200" dirty="0">
                <a:solidFill>
                  <a:srgbClr val="FFC000"/>
                </a:solidFill>
                <a:latin typeface="Calibri"/>
              </a:rPr>
              <a:t>     Ενδείξεις προβλημάτων στον αεραγωγό είναι η αναπνοή με ανοικτό το στόμα, η χρήση των </a:t>
            </a:r>
            <a:r>
              <a:rPr lang="el-GR" sz="3200" kern="0" dirty="0">
                <a:solidFill>
                  <a:srgbClr val="FFC000"/>
                </a:solidFill>
                <a:latin typeface="Calibri"/>
              </a:rPr>
              <a:t>επ</a:t>
            </a:r>
            <a:r>
              <a:rPr lang="el-GR" sz="3200" dirty="0">
                <a:solidFill>
                  <a:srgbClr val="FFC000"/>
                </a:solidFill>
                <a:latin typeface="Calibri"/>
              </a:rPr>
              <a:t>ικουρικών αναπνευστικών μυών, η διαστολή των </a:t>
            </a:r>
            <a:r>
              <a:rPr lang="el-GR" sz="3200" dirty="0" err="1">
                <a:solidFill>
                  <a:srgbClr val="FFC000"/>
                </a:solidFill>
                <a:latin typeface="Calibri"/>
              </a:rPr>
              <a:t>ρωθώνων</a:t>
            </a:r>
            <a:r>
              <a:rPr lang="el-GR" sz="3200" dirty="0">
                <a:solidFill>
                  <a:srgbClr val="FFC000"/>
                </a:solidFill>
                <a:latin typeface="Calibri"/>
              </a:rPr>
              <a:t> και η ταχύπνοια. Όψιμα σημεία είναι ο συριγμός, η </a:t>
            </a:r>
            <a:r>
              <a:rPr lang="el-GR" sz="3200" dirty="0" err="1">
                <a:solidFill>
                  <a:srgbClr val="FFC000"/>
                </a:solidFill>
                <a:latin typeface="Calibri"/>
              </a:rPr>
              <a:t>υποξία</a:t>
            </a:r>
            <a:r>
              <a:rPr lang="el-GR" sz="3200" dirty="0">
                <a:solidFill>
                  <a:srgbClr val="FFC000"/>
                </a:solidFill>
                <a:latin typeface="Calibri"/>
              </a:rPr>
              <a:t>, και η κυάνωση εξαιτίας σημαντικής μείωσης της αναπνευστικής οδού. Εάν υπάρχει σημαντικό πρόβλημα στον αεραγωγό μπορεί να είναι απαραίτητη η δημιουργία χειρουργικού αεραγωγού ή η διασωλήνωση του ασθενή.</a:t>
            </a:r>
          </a:p>
        </p:txBody>
      </p:sp>
      <p:pic>
        <p:nvPicPr>
          <p:cNvPr id="48131" name="4 - Εικόν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6263" y="0"/>
            <a:ext cx="8040687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1 - Τίτλος"/>
          <p:cNvSpPr txBox="1">
            <a:spLocks noGrp="1" noChangeArrowheads="1"/>
          </p:cNvSpPr>
          <p:nvPr>
            <p:ph type="title"/>
          </p:nvPr>
        </p:nvSpPr>
        <p:spPr>
          <a:xfrm>
            <a:off x="741363" y="28575"/>
            <a:ext cx="8607425" cy="1262063"/>
          </a:xfrm>
        </p:spPr>
        <p:txBody>
          <a:bodyPr/>
          <a:lstStyle/>
          <a:p>
            <a:pPr eaLnBrk="1"/>
            <a:r>
              <a:rPr sz="360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ΑΝΤΙΜΕΤΩΠΙΣΗ ΤΗΣ ΛΟΙΜΩΞΗΣ</a:t>
            </a:r>
          </a:p>
        </p:txBody>
      </p:sp>
      <p:sp>
        <p:nvSpPr>
          <p:cNvPr id="49155" name="2 - Θέση περιεχομένου"/>
          <p:cNvSpPr txBox="1">
            <a:spLocks noGrp="1" noChangeArrowheads="1"/>
          </p:cNvSpPr>
          <p:nvPr>
            <p:ph idx="1"/>
          </p:nvPr>
        </p:nvSpPr>
        <p:spPr>
          <a:xfrm>
            <a:off x="863600" y="1187450"/>
            <a:ext cx="8772525" cy="4937125"/>
          </a:xfrm>
        </p:spPr>
        <p:txBody>
          <a:bodyPr/>
          <a:lstStyle/>
          <a:p>
            <a:pPr eaLnBrk="1"/>
            <a:r>
              <a:rPr sz="28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Αν  ο περιπατητικός ασθενής δεν ανταποκρίνεται  στη θεραπεία και παρουσιάζει επιδείνωση → παραπομπή στο νοσοκομείο</a:t>
            </a:r>
          </a:p>
          <a:p>
            <a:pPr eaLnBrk="1"/>
            <a:endParaRPr sz="280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/>
            <a:r>
              <a:rPr sz="280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ΣΤΟ ΝΟΣΟΚΟΜΕΙΟ</a:t>
            </a:r>
          </a:p>
          <a:p>
            <a:pPr eaLnBrk="1"/>
            <a:r>
              <a:rPr sz="280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Έλεγχος των τραχηλοπροσωπικών διαστημάτων του ασθενή με </a:t>
            </a:r>
            <a:r>
              <a:rPr lang="en-US" sz="280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CT </a:t>
            </a:r>
            <a:r>
              <a:rPr sz="280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ή </a:t>
            </a:r>
            <a:r>
              <a:rPr lang="en-US" sz="280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MRI</a:t>
            </a:r>
          </a:p>
          <a:p>
            <a:pPr eaLnBrk="1"/>
            <a:r>
              <a:rPr sz="280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Η </a:t>
            </a:r>
            <a:r>
              <a:rPr lang="en-US" sz="280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MRI</a:t>
            </a:r>
            <a:r>
              <a:rPr sz="280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είναι πιο ειδική στον έλεγχο για περιτονιΐτιδα (</a:t>
            </a:r>
            <a:r>
              <a:rPr lang="en-US" sz="280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fasciitis)</a:t>
            </a:r>
          </a:p>
          <a:p>
            <a:pPr eaLnBrk="1"/>
            <a:r>
              <a:rPr sz="280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Χορήγηση ενδοφλέβιων αντιβιοτικών</a:t>
            </a:r>
          </a:p>
          <a:p>
            <a:pPr eaLnBrk="1"/>
            <a:r>
              <a:rPr sz="280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Καλλιέργεια (πριν τη χορήγηση των ενδοφλέβιων αντιβιοτικών)</a:t>
            </a:r>
          </a:p>
          <a:p>
            <a:pPr eaLnBrk="1"/>
            <a:r>
              <a:rPr sz="280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Χειρουργική παρέμβαση</a:t>
            </a:r>
          </a:p>
        </p:txBody>
      </p:sp>
      <p:sp>
        <p:nvSpPr>
          <p:cNvPr id="49156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1 - Τίτλος"/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sz="350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ΑΠΟΣΤΗΜΑ ΚΥΝΙΚΟΥ ΒΟΘΡΟΥ</a:t>
            </a:r>
            <a:endParaRPr sz="3500">
              <a:latin typeface="Albany"/>
              <a:cs typeface="Tahoma" pitchFamily="34" charset="0"/>
            </a:endParaRPr>
          </a:p>
        </p:txBody>
      </p:sp>
      <p:pic>
        <p:nvPicPr>
          <p:cNvPr id="50179" name="3 - Θέση περιεχομένου" descr="20140411_18544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170238" y="1763713"/>
            <a:ext cx="3740150" cy="4989512"/>
          </a:xfrm>
        </p:spPr>
      </p:pic>
      <p:sp>
        <p:nvSpPr>
          <p:cNvPr id="50180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  <p:graphicFrame>
        <p:nvGraphicFramePr>
          <p:cNvPr id="5" name="Πίνακας 4"/>
          <p:cNvGraphicFramePr>
            <a:graphicFrameLocks noGrp="1"/>
          </p:cNvGraphicFramePr>
          <p:nvPr/>
        </p:nvGraphicFramePr>
        <p:xfrm>
          <a:off x="5256213" y="3492500"/>
          <a:ext cx="767921" cy="442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79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2848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4 - Τίτλος"/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sz="350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ΑΠΟΣΤΗΜΑ ΚΥΝΙΚΟΥ ΒΟΘΡΟΥ</a:t>
            </a:r>
            <a:br>
              <a:rPr sz="350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sz="3100">
                <a:solidFill>
                  <a:srgbClr val="FF9933"/>
                </a:solidFill>
                <a:latin typeface="Times New Roman" pitchFamily="18" charset="0"/>
                <a:cs typeface="Times New Roman" pitchFamily="18" charset="0"/>
              </a:rPr>
              <a:t>ΕΠΙΠΛΟΚΕΣ</a:t>
            </a:r>
            <a:endParaRPr sz="350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03" name="5 - Θέση περιεχομένου"/>
          <p:cNvSpPr txBox="1"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/>
            <a:endParaRPr sz="220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/>
            <a:r>
              <a:rPr sz="32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Αν περάσει πάνω από την έκφυση του ανελκτήρα μυός του άνω χείλους →</a:t>
            </a:r>
          </a:p>
          <a:p>
            <a:pPr eaLnBrk="1"/>
            <a:r>
              <a:rPr sz="32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Κυτταρίτιδα ή απόστημα του οφθαλμικού κόγχου</a:t>
            </a:r>
          </a:p>
          <a:p>
            <a:pPr eaLnBrk="1"/>
            <a:r>
              <a:rPr sz="32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Θρόμβωση σηραγγώδους κόλπου</a:t>
            </a:r>
          </a:p>
          <a:p>
            <a:pPr eaLnBrk="1"/>
            <a:endParaRPr sz="320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/>
            <a:r>
              <a:rPr sz="320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Μπορεί η επέκταση να γίνει και αιματογενώς, μέσω της γωνιαίας φλέβας</a:t>
            </a:r>
          </a:p>
        </p:txBody>
      </p:sp>
      <p:sp>
        <p:nvSpPr>
          <p:cNvPr id="51204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- Τίτλος"/>
          <p:cNvSpPr txBox="1">
            <a:spLocks noGrp="1" noChangeArrowheads="1"/>
          </p:cNvSpPr>
          <p:nvPr>
            <p:ph type="title"/>
          </p:nvPr>
        </p:nvSpPr>
        <p:spPr>
          <a:xfrm>
            <a:off x="504825" y="303213"/>
            <a:ext cx="9072563" cy="536575"/>
          </a:xfrm>
        </p:spPr>
        <p:txBody>
          <a:bodyPr/>
          <a:lstStyle/>
          <a:p>
            <a:pPr eaLnBrk="1"/>
            <a:r>
              <a:rPr sz="3500">
                <a:solidFill>
                  <a:srgbClr val="FFC000"/>
                </a:solidFill>
                <a:latin typeface="Albany"/>
                <a:cs typeface="Tahoma" pitchFamily="34" charset="0"/>
              </a:rPr>
              <a:t>ΠΑΡΕΙΑΚΟ  ΑΠΟΣΤΗΜΑ</a:t>
            </a:r>
          </a:p>
        </p:txBody>
      </p:sp>
      <p:pic>
        <p:nvPicPr>
          <p:cNvPr id="52227" name="4 - Θέση περιεχομένου" descr="P605004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60475" y="1092200"/>
            <a:ext cx="2967038" cy="4989513"/>
          </a:xfrm>
        </p:spPr>
      </p:pic>
      <p:pic>
        <p:nvPicPr>
          <p:cNvPr id="52228" name="5 - Θέση περιεχομένου" descr="P6050041.JPG"/>
          <p:cNvPicPr>
            <a:picLocks noGrp="1" noChangeAspect="1" noChangeArrowheads="1"/>
          </p:cNvPicPr>
          <p:nvPr>
            <p:ph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376863" y="1092200"/>
            <a:ext cx="3052762" cy="4989513"/>
          </a:xfrm>
        </p:spPr>
      </p:pic>
      <p:pic>
        <p:nvPicPr>
          <p:cNvPr id="52229" name="8 - Εικόνα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081713"/>
            <a:ext cx="10225088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9 - Εικόνα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68413" y="2865438"/>
            <a:ext cx="174307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10 - Εικόνα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73763" y="2865438"/>
            <a:ext cx="20796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2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1 - Τίτλος"/>
          <p:cNvSpPr txBox="1">
            <a:spLocks noGrp="1" noChangeArrowheads="1"/>
          </p:cNvSpPr>
          <p:nvPr>
            <p:ph type="title"/>
          </p:nvPr>
        </p:nvSpPr>
        <p:spPr>
          <a:xfrm>
            <a:off x="504825" y="303213"/>
            <a:ext cx="9072563" cy="620712"/>
          </a:xfrm>
        </p:spPr>
        <p:txBody>
          <a:bodyPr/>
          <a:lstStyle/>
          <a:p>
            <a:pPr eaLnBrk="1"/>
            <a:r>
              <a:rPr sz="3500">
                <a:solidFill>
                  <a:srgbClr val="FFC000"/>
                </a:solidFill>
                <a:latin typeface="Albany"/>
                <a:cs typeface="Tahoma" pitchFamily="34" charset="0"/>
              </a:rPr>
              <a:t>ΠΑΡΕΙΑΚΟ  ΑΠΟΣΤΗΜΑ</a:t>
            </a:r>
            <a:endParaRPr sz="3500">
              <a:latin typeface="Albany"/>
              <a:cs typeface="Tahoma" pitchFamily="34" charset="0"/>
            </a:endParaRPr>
          </a:p>
        </p:txBody>
      </p:sp>
      <p:pic>
        <p:nvPicPr>
          <p:cNvPr id="53251" name="3 - Θέση περιεχομένου" descr="P607004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79575" y="1092200"/>
            <a:ext cx="6662738" cy="4989513"/>
          </a:xfrm>
        </p:spPr>
      </p:pic>
      <p:pic>
        <p:nvPicPr>
          <p:cNvPr id="53252" name="6 - Εικόν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8" y="6081713"/>
            <a:ext cx="9361487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7 - Εικόνα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29413" y="3621088"/>
            <a:ext cx="566737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4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- Τίτλος"/>
          <p:cNvSpPr txBox="1">
            <a:spLocks noGrp="1" noChangeArrowheads="1"/>
          </p:cNvSpPr>
          <p:nvPr>
            <p:ph type="ctrTitle"/>
          </p:nvPr>
        </p:nvSpPr>
        <p:spPr>
          <a:xfrm>
            <a:off x="1008063" y="336550"/>
            <a:ext cx="8567737" cy="1090613"/>
          </a:xfrm>
        </p:spPr>
        <p:txBody>
          <a:bodyPr/>
          <a:lstStyle/>
          <a:p>
            <a:pPr eaLnBrk="1"/>
            <a:r>
              <a:rPr sz="3500">
                <a:solidFill>
                  <a:srgbClr val="00B050"/>
                </a:solidFill>
                <a:latin typeface="Albany"/>
                <a:cs typeface="Tahoma" pitchFamily="34" charset="0"/>
              </a:rPr>
              <a:t>ΚΥΤΤΑΡΙΤΙΔΑ</a:t>
            </a:r>
          </a:p>
        </p:txBody>
      </p:sp>
      <p:sp>
        <p:nvSpPr>
          <p:cNvPr id="8195" name="2 - Υπότιτλος"/>
          <p:cNvSpPr txBox="1">
            <a:spLocks noGrp="1" noChangeArrowheads="1"/>
          </p:cNvSpPr>
          <p:nvPr>
            <p:ph type="subTitle" idx="1"/>
          </p:nvPr>
        </p:nvSpPr>
        <p:spPr>
          <a:xfrm>
            <a:off x="1008063" y="1763713"/>
            <a:ext cx="8567737" cy="4956175"/>
          </a:xfrm>
        </p:spPr>
        <p:txBody>
          <a:bodyPr/>
          <a:lstStyle/>
          <a:p>
            <a:pPr algn="l" eaLnBrk="1">
              <a:buFontTx/>
              <a:buChar char="•"/>
            </a:pPr>
            <a:r>
              <a:rPr sz="2200">
                <a:solidFill>
                  <a:srgbClr val="FFC000"/>
                </a:solidFill>
                <a:latin typeface="Thorndale"/>
                <a:cs typeface="Tahoma" pitchFamily="34" charset="0"/>
              </a:rPr>
              <a:t>  </a:t>
            </a:r>
            <a:r>
              <a:rPr sz="2800">
                <a:solidFill>
                  <a:srgbClr val="FFC000"/>
                </a:solidFill>
                <a:latin typeface="Thorndale"/>
                <a:cs typeface="Tahoma" pitchFamily="34" charset="0"/>
              </a:rPr>
              <a:t>Αποτελεί  την αρχική φάση της λοίμωξης και έχει συνήθως βραδεία εξέλιξη</a:t>
            </a:r>
          </a:p>
          <a:p>
            <a:pPr algn="l" eaLnBrk="1">
              <a:buFontTx/>
              <a:buChar char="•"/>
            </a:pPr>
            <a:r>
              <a:rPr sz="2800">
                <a:solidFill>
                  <a:srgbClr val="FFC000"/>
                </a:solidFill>
                <a:latin typeface="Thorndale"/>
                <a:cs typeface="Tahoma" pitchFamily="34" charset="0"/>
              </a:rPr>
              <a:t>  Δημιουργείται από τη διασπορά του πυώδους εξιδρώματος κατά μήκος των περιτονιών που καλύπτουν τους μυς</a:t>
            </a:r>
          </a:p>
          <a:p>
            <a:pPr algn="l" eaLnBrk="1">
              <a:buFontTx/>
              <a:buChar char="•"/>
            </a:pPr>
            <a:r>
              <a:rPr sz="2800">
                <a:solidFill>
                  <a:srgbClr val="FFC000"/>
                </a:solidFill>
                <a:latin typeface="Thorndale"/>
                <a:cs typeface="Tahoma" pitchFamily="34" charset="0"/>
              </a:rPr>
              <a:t>  Ο ασθενής παρουσιάζει πυρετό, κακουχία, ανορεξία</a:t>
            </a:r>
          </a:p>
          <a:p>
            <a:pPr algn="l" eaLnBrk="1">
              <a:buFontTx/>
              <a:buChar char="•"/>
            </a:pPr>
            <a:r>
              <a:rPr sz="2800">
                <a:solidFill>
                  <a:srgbClr val="FFC000"/>
                </a:solidFill>
                <a:latin typeface="Thorndale"/>
                <a:cs typeface="Tahoma" pitchFamily="34" charset="0"/>
              </a:rPr>
              <a:t>  Το δέρμα είναι διατεταμένο, εξέρυθρο, επώδυνο στην ψηλάφηση</a:t>
            </a:r>
          </a:p>
          <a:p>
            <a:pPr algn="l" eaLnBrk="1">
              <a:buFontTx/>
              <a:buChar char="•"/>
            </a:pPr>
            <a:r>
              <a:rPr sz="2800">
                <a:solidFill>
                  <a:srgbClr val="FFC000"/>
                </a:solidFill>
                <a:latin typeface="Thorndale"/>
                <a:cs typeface="Tahoma" pitchFamily="34" charset="0"/>
              </a:rPr>
              <a:t>  Εμφανίζεται περιοχική λεμφαδενίτιδα, η οποία είναι δύσκολο να ψηλαφηθεί λόγω της τάσης που υπάρχει στους ιστούς του προσώπου</a:t>
            </a:r>
          </a:p>
          <a:p>
            <a:pPr algn="l" eaLnBrk="1">
              <a:buFontTx/>
              <a:buChar char="•"/>
            </a:pPr>
            <a:r>
              <a:rPr sz="2800">
                <a:solidFill>
                  <a:srgbClr val="FFC000"/>
                </a:solidFill>
                <a:latin typeface="Thorndale"/>
                <a:cs typeface="Tahoma" pitchFamily="34" charset="0"/>
              </a:rPr>
              <a:t>  Οφείλεται κυρίως σε στρεπτοκόκκους</a:t>
            </a:r>
          </a:p>
          <a:p>
            <a:pPr algn="l" eaLnBrk="1">
              <a:buFontTx/>
              <a:buChar char="•"/>
            </a:pPr>
            <a:endParaRPr sz="2000">
              <a:solidFill>
                <a:srgbClr val="FFC000"/>
              </a:solidFill>
              <a:latin typeface="Thorndale"/>
              <a:cs typeface="Tahoma" pitchFamily="34" charset="0"/>
            </a:endParaRPr>
          </a:p>
        </p:txBody>
      </p:sp>
      <p:sp>
        <p:nvSpPr>
          <p:cNvPr id="8196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1 - Τίτλος"/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sz="3500">
                <a:solidFill>
                  <a:srgbClr val="00FF00"/>
                </a:solidFill>
                <a:latin typeface="Albany"/>
                <a:cs typeface="Tahoma" pitchFamily="34" charset="0"/>
              </a:rPr>
              <a:t>ΠΑΡΕΙΟΫΠΟΓΝΑΘΙΟ  ΑΠΟΣΤΗΜΑ</a:t>
            </a:r>
          </a:p>
        </p:txBody>
      </p:sp>
      <p:pic>
        <p:nvPicPr>
          <p:cNvPr id="54275" name="4 - Θέση περιεχομένου" descr="P223018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4825" y="1482725"/>
            <a:ext cx="4451350" cy="4529138"/>
          </a:xfrm>
        </p:spPr>
      </p:pic>
      <p:pic>
        <p:nvPicPr>
          <p:cNvPr id="54276" name="5 - Θέση περιεχομένου" descr="P2230183.JPG"/>
          <p:cNvPicPr>
            <a:picLocks noGrp="1" noChangeAspect="1" noChangeArrowheads="1"/>
          </p:cNvPicPr>
          <p:nvPr>
            <p:ph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124450" y="2587625"/>
            <a:ext cx="4451350" cy="3340100"/>
          </a:xfrm>
        </p:spPr>
      </p:pic>
      <p:pic>
        <p:nvPicPr>
          <p:cNvPr id="54277" name="9 - Εικόνα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70788" y="4632325"/>
            <a:ext cx="566737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8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  <p:pic>
        <p:nvPicPr>
          <p:cNvPr id="54279" name="8 - Εικόνα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63" y="5840413"/>
            <a:ext cx="9644062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Πίνακας 8"/>
          <p:cNvGraphicFramePr>
            <a:graphicFrameLocks noGrp="1"/>
          </p:cNvGraphicFramePr>
          <p:nvPr/>
        </p:nvGraphicFramePr>
        <p:xfrm>
          <a:off x="2232025" y="1427163"/>
          <a:ext cx="1080120" cy="5596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9671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Πίνακας 9"/>
          <p:cNvGraphicFramePr>
            <a:graphicFrameLocks noGrp="1"/>
          </p:cNvGraphicFramePr>
          <p:nvPr/>
        </p:nvGraphicFramePr>
        <p:xfrm>
          <a:off x="741363" y="2011363"/>
          <a:ext cx="767921" cy="679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79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9887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1 - Τίτλος"/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sz="3100">
                <a:solidFill>
                  <a:srgbClr val="00FFFF"/>
                </a:solidFill>
                <a:latin typeface="Albany"/>
                <a:cs typeface="Tahoma" pitchFamily="34" charset="0"/>
              </a:rPr>
              <a:t>ΕΚΤΕΤΑΜΕΝΟ ΠΑΡΕΙΟΫΠΟΓΝΑΘΙΟ  ΑΠΟΣΤΗΜΑ</a:t>
            </a:r>
          </a:p>
        </p:txBody>
      </p:sp>
      <p:pic>
        <p:nvPicPr>
          <p:cNvPr id="55299" name="4 - Θέση περιεχομένου" descr="P608000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85838" y="1763713"/>
            <a:ext cx="3489325" cy="4989512"/>
          </a:xfrm>
        </p:spPr>
      </p:pic>
      <p:pic>
        <p:nvPicPr>
          <p:cNvPr id="55300" name="5 - Θέση περιεχομένου" descr="P6080008.JPG"/>
          <p:cNvPicPr>
            <a:picLocks noGrp="1" noChangeAspect="1" noChangeArrowheads="1"/>
          </p:cNvPicPr>
          <p:nvPr>
            <p:ph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124450" y="2208213"/>
            <a:ext cx="4451350" cy="4100512"/>
          </a:xfrm>
        </p:spPr>
      </p:pic>
      <p:sp>
        <p:nvSpPr>
          <p:cNvPr id="55301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  <p:graphicFrame>
        <p:nvGraphicFramePr>
          <p:cNvPr id="6" name="Πίνακας 5"/>
          <p:cNvGraphicFramePr>
            <a:graphicFrameLocks noGrp="1"/>
          </p:cNvGraphicFramePr>
          <p:nvPr/>
        </p:nvGraphicFramePr>
        <p:xfrm>
          <a:off x="2952750" y="3348038"/>
          <a:ext cx="1080120" cy="5596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9671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Πίνακας 6"/>
          <p:cNvGraphicFramePr>
            <a:graphicFrameLocks noGrp="1"/>
          </p:cNvGraphicFramePr>
          <p:nvPr/>
        </p:nvGraphicFramePr>
        <p:xfrm>
          <a:off x="1762125" y="3184525"/>
          <a:ext cx="1080120" cy="5596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9671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Πίνακας 7"/>
          <p:cNvGraphicFramePr>
            <a:graphicFrameLocks noGrp="1"/>
          </p:cNvGraphicFramePr>
          <p:nvPr/>
        </p:nvGraphicFramePr>
        <p:xfrm>
          <a:off x="7127875" y="3128963"/>
          <a:ext cx="1080120" cy="5596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9671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1 - Τίτλος"/>
          <p:cNvSpPr txBox="1">
            <a:spLocks noGrp="1" noChangeArrowheads="1"/>
          </p:cNvSpPr>
          <p:nvPr>
            <p:ph type="title"/>
          </p:nvPr>
        </p:nvSpPr>
        <p:spPr>
          <a:xfrm>
            <a:off x="504825" y="303213"/>
            <a:ext cx="9072563" cy="704850"/>
          </a:xfrm>
        </p:spPr>
        <p:txBody>
          <a:bodyPr/>
          <a:lstStyle/>
          <a:p>
            <a:pPr eaLnBrk="1"/>
            <a:r>
              <a:rPr sz="3100">
                <a:solidFill>
                  <a:srgbClr val="00FFFF"/>
                </a:solidFill>
                <a:latin typeface="Albany"/>
                <a:cs typeface="Tahoma" pitchFamily="34" charset="0"/>
              </a:rPr>
              <a:t>ΕΚΤΕΤΑΜΕΝΟ ΠΑΡΕΙΟΫΠΟΓΝΑΘΙΟ  ΑΠΟΣΤΗΜΑ</a:t>
            </a:r>
          </a:p>
        </p:txBody>
      </p:sp>
      <p:pic>
        <p:nvPicPr>
          <p:cNvPr id="56323" name="5 - Θέση περιεχομένου" descr="P608000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28750" y="1344613"/>
            <a:ext cx="7335838" cy="4987925"/>
          </a:xfrm>
        </p:spPr>
      </p:pic>
      <p:pic>
        <p:nvPicPr>
          <p:cNvPr id="56324" name="8 - Εικόν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30475" y="1858963"/>
            <a:ext cx="2919413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9 - Εικόνα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8188" y="6215063"/>
            <a:ext cx="8716962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6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σελ"/>
          <p:cNvPicPr>
            <a:picLocks noChangeAspect="1"/>
          </p:cNvPicPr>
          <p:nvPr/>
        </p:nvPicPr>
        <p:blipFill>
          <a:blip r:embed="rId3"/>
          <a:srcRect l="52499" r="1666"/>
          <a:stretch>
            <a:fillRect/>
          </a:stretch>
        </p:blipFill>
        <p:spPr bwMode="auto">
          <a:xfrm>
            <a:off x="5208588" y="1520825"/>
            <a:ext cx="4619625" cy="4694238"/>
          </a:xfrm>
          <a:prstGeom prst="rect">
            <a:avLst/>
          </a:prstGeom>
          <a:noFill/>
          <a:ln w="38103">
            <a:solidFill>
              <a:srgbClr val="00FFFF"/>
            </a:solidFill>
            <a:miter lim="800000"/>
            <a:headEnd/>
            <a:tailEnd/>
          </a:ln>
        </p:spPr>
      </p:pic>
      <p:pic>
        <p:nvPicPr>
          <p:cNvPr id="57347" name="Picture 14" descr="σελ"/>
          <p:cNvPicPr>
            <a:picLocks noChangeAspect="1"/>
          </p:cNvPicPr>
          <p:nvPr/>
        </p:nvPicPr>
        <p:blipFill>
          <a:blip r:embed="rId3"/>
          <a:srcRect l="833" r="52499"/>
          <a:stretch>
            <a:fillRect/>
          </a:stretch>
        </p:blipFill>
        <p:spPr bwMode="auto">
          <a:xfrm>
            <a:off x="168275" y="1533525"/>
            <a:ext cx="4703763" cy="4694238"/>
          </a:xfrm>
          <a:prstGeom prst="rect">
            <a:avLst/>
          </a:prstGeom>
          <a:noFill/>
          <a:ln w="38103">
            <a:solidFill>
              <a:srgbClr val="00FFFF"/>
            </a:solidFill>
            <a:miter lim="800000"/>
            <a:headEnd/>
            <a:tailEnd/>
          </a:ln>
        </p:spPr>
      </p:pic>
      <p:pic>
        <p:nvPicPr>
          <p:cNvPr id="57348" name="5 - Εικόνα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414338"/>
            <a:ext cx="6864350" cy="79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  <p:graphicFrame>
        <p:nvGraphicFramePr>
          <p:cNvPr id="6" name="Πίνακας 5"/>
          <p:cNvGraphicFramePr>
            <a:graphicFrameLocks noGrp="1"/>
          </p:cNvGraphicFramePr>
          <p:nvPr/>
        </p:nvGraphicFramePr>
        <p:xfrm>
          <a:off x="1549400" y="3132138"/>
          <a:ext cx="2195463" cy="648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5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1 - Τίτλος"/>
          <p:cNvSpPr txBox="1">
            <a:spLocks noGrp="1" noChangeArrowheads="1"/>
          </p:cNvSpPr>
          <p:nvPr>
            <p:ph type="ctrTitle"/>
          </p:nvPr>
        </p:nvSpPr>
        <p:spPr>
          <a:xfrm>
            <a:off x="923925" y="336550"/>
            <a:ext cx="8569325" cy="923925"/>
          </a:xfrm>
        </p:spPr>
        <p:txBody>
          <a:bodyPr/>
          <a:lstStyle/>
          <a:p>
            <a:pPr eaLnBrk="1"/>
            <a:r>
              <a:rPr sz="5400">
                <a:solidFill>
                  <a:srgbClr val="00B050"/>
                </a:solidFill>
                <a:latin typeface="Albany"/>
                <a:cs typeface="Tahoma" pitchFamily="34" charset="0"/>
              </a:rPr>
              <a:t>ΣΥΡΙΓΓΙΟ</a:t>
            </a:r>
          </a:p>
        </p:txBody>
      </p:sp>
      <p:sp>
        <p:nvSpPr>
          <p:cNvPr id="59395" name="2 - Υπότιτλος"/>
          <p:cNvSpPr txBox="1">
            <a:spLocks noGrp="1" noChangeArrowheads="1"/>
          </p:cNvSpPr>
          <p:nvPr>
            <p:ph type="subTitle" idx="1"/>
          </p:nvPr>
        </p:nvSpPr>
        <p:spPr>
          <a:xfrm>
            <a:off x="1368425" y="1619250"/>
            <a:ext cx="7391400" cy="4200525"/>
          </a:xfrm>
        </p:spPr>
        <p:txBody>
          <a:bodyPr/>
          <a:lstStyle/>
          <a:p>
            <a:pPr algn="l" eaLnBrk="1">
              <a:buFontTx/>
              <a:buChar char="•"/>
            </a:pPr>
            <a:r>
              <a:rPr sz="3200">
                <a:solidFill>
                  <a:srgbClr val="FFFF00"/>
                </a:solidFill>
                <a:latin typeface="Thorndale"/>
                <a:cs typeface="Tahoma" pitchFamily="34" charset="0"/>
              </a:rPr>
              <a:t>  Αποτελείται από ένα νεοσχηματισμένο πόρο, που διέρχεται διαμέσου των ιστών και διευκολύνει την αυτόματη παροχέτευση της αποστηματικής κοιλότητας</a:t>
            </a:r>
          </a:p>
          <a:p>
            <a:pPr algn="l" eaLnBrk="1">
              <a:buFontTx/>
              <a:buChar char="•"/>
            </a:pPr>
            <a:r>
              <a:rPr sz="3200">
                <a:solidFill>
                  <a:srgbClr val="FFFF00"/>
                </a:solidFill>
                <a:latin typeface="Thorndale"/>
                <a:cs typeface="Tahoma" pitchFamily="34" charset="0"/>
              </a:rPr>
              <a:t>  Συχνά η άρση του αιτιολογικού παράγοντα της λοίμωξης προκαλεί την  αυτόματη ίαση του,  αλλά συνήθως απαιτείται η αφαίρεση του συριγγώδους πόρου και η νεαροποίηση της διαδρομής του</a:t>
            </a:r>
          </a:p>
        </p:txBody>
      </p:sp>
      <p:sp>
        <p:nvSpPr>
          <p:cNvPr id="59396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1 - Τίτλος"/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sz="3500">
                <a:solidFill>
                  <a:srgbClr val="FFFF00"/>
                </a:solidFill>
                <a:latin typeface="Albany"/>
                <a:cs typeface="Tahoma" pitchFamily="34" charset="0"/>
              </a:rPr>
              <a:t>ΣΥΡΙΓΓΙΟ  ΥΠΟΓΕΝΕΙΔΙΟ</a:t>
            </a:r>
          </a:p>
        </p:txBody>
      </p:sp>
      <p:pic>
        <p:nvPicPr>
          <p:cNvPr id="60419" name="4 - Θέση περιεχομένου" descr="P903027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71513" y="1511300"/>
            <a:ext cx="4452937" cy="3340100"/>
          </a:xfrm>
        </p:spPr>
      </p:pic>
      <p:pic>
        <p:nvPicPr>
          <p:cNvPr id="60420" name="5 - Θέση περιεχομένου" descr="P9030280.JPG"/>
          <p:cNvPicPr>
            <a:picLocks noGrp="1" noChangeAspect="1" noChangeArrowheads="1"/>
          </p:cNvPicPr>
          <p:nvPr>
            <p:ph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124450" y="1511300"/>
            <a:ext cx="4451350" cy="3340100"/>
          </a:xfrm>
        </p:spPr>
      </p:pic>
      <p:pic>
        <p:nvPicPr>
          <p:cNvPr id="60421" name="8 - Εικόνα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80175" y="3621088"/>
            <a:ext cx="566738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9 - Εικόνα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1938" y="5553075"/>
            <a:ext cx="9472612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3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1 - Τίτλος"/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sz="3100">
                <a:solidFill>
                  <a:srgbClr val="FF9933"/>
                </a:solidFill>
                <a:latin typeface="Albany"/>
                <a:cs typeface="Tahoma" pitchFamily="34" charset="0"/>
              </a:rPr>
              <a:t>ΣΥΡΙΓΓΙΟ  ΠΑΡΕΙΑΣ</a:t>
            </a:r>
          </a:p>
        </p:txBody>
      </p:sp>
      <p:pic>
        <p:nvPicPr>
          <p:cNvPr id="61443" name="3 - Θέση περιεχομένου" descr="20140214_12595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12913" y="1763713"/>
            <a:ext cx="6654800" cy="4989512"/>
          </a:xfrm>
        </p:spPr>
      </p:pic>
      <p:sp>
        <p:nvSpPr>
          <p:cNvPr id="61444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  <p:graphicFrame>
        <p:nvGraphicFramePr>
          <p:cNvPr id="5" name="Πίνακας 4"/>
          <p:cNvGraphicFramePr>
            <a:graphicFrameLocks noGrp="1"/>
          </p:cNvGraphicFramePr>
          <p:nvPr/>
        </p:nvGraphicFramePr>
        <p:xfrm>
          <a:off x="1871663" y="2916238"/>
          <a:ext cx="1080120" cy="864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1 - Τίτλος"/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sz="3100">
                <a:solidFill>
                  <a:srgbClr val="92D050"/>
                </a:solidFill>
                <a:latin typeface="Albany"/>
                <a:cs typeface="Tahoma" pitchFamily="34" charset="0"/>
              </a:rPr>
              <a:t>ΣΥΡΙΓΓΙΟ  ΠΑΡΕΙΑΣ</a:t>
            </a:r>
          </a:p>
        </p:txBody>
      </p:sp>
      <p:pic>
        <p:nvPicPr>
          <p:cNvPr id="62467" name="3 - Θέση περιεχομένου" descr="0202~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12913" y="1763713"/>
            <a:ext cx="6654800" cy="4989512"/>
          </a:xfrm>
        </p:spPr>
      </p:pic>
      <p:sp>
        <p:nvSpPr>
          <p:cNvPr id="62468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  <p:graphicFrame>
        <p:nvGraphicFramePr>
          <p:cNvPr id="5" name="Πίνακας 4"/>
          <p:cNvGraphicFramePr>
            <a:graphicFrameLocks noGrp="1"/>
          </p:cNvGraphicFramePr>
          <p:nvPr/>
        </p:nvGraphicFramePr>
        <p:xfrm>
          <a:off x="1712913" y="1789113"/>
          <a:ext cx="1080120" cy="5596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9671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Τίτλος 1"/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736600" y="261938"/>
            <a:ext cx="8607425" cy="1262062"/>
          </a:xfrm>
        </p:spPr>
        <p:txBody>
          <a:bodyPr/>
          <a:lstStyle/>
          <a:p>
            <a:pPr algn="ctr" eaLnBrk="1"/>
            <a:r>
              <a:rPr>
                <a:latin typeface="Albany"/>
                <a:cs typeface="Tahoma" pitchFamily="34" charset="0"/>
              </a:rPr>
              <a:t>              </a:t>
            </a:r>
            <a:r>
              <a:rPr lang="el-GR" sz="4000">
                <a:latin typeface="Albany"/>
                <a:cs typeface="Tahoma" pitchFamily="34" charset="0"/>
              </a:rPr>
              <a:t>ΕΠ</a:t>
            </a:r>
            <a:r>
              <a:rPr sz="4000">
                <a:latin typeface="Albany"/>
                <a:cs typeface="Tahoma" pitchFamily="34" charset="0"/>
              </a:rPr>
              <a:t>ΙΠΛΟΚΕΣ ΟΔΟΝΤΟΓΕΝΩΝ ΛΟΙΜΩΞΕΩΝ</a:t>
            </a:r>
          </a:p>
        </p:txBody>
      </p:sp>
      <p:sp>
        <p:nvSpPr>
          <p:cNvPr id="63491" name="Θέση κειμένου 2"/>
          <p:cNvSpPr txBox="1">
            <a:spLocks noGrp="1" noChangeArrowheads="1"/>
          </p:cNvSpPr>
          <p:nvPr>
            <p:ph type="body" idx="4294967295"/>
          </p:nvPr>
        </p:nvSpPr>
        <p:spPr>
          <a:xfrm>
            <a:off x="1308100" y="1979613"/>
            <a:ext cx="8772525" cy="4937125"/>
          </a:xfrm>
        </p:spPr>
        <p:txBody>
          <a:bodyPr/>
          <a:lstStyle/>
          <a:p>
            <a:pPr eaLnBrk="1">
              <a:buSzPts val="1200"/>
              <a:buFontTx/>
              <a:buBlip>
                <a:blip r:embed="rId3"/>
              </a:buBlip>
            </a:pPr>
            <a:r>
              <a:rPr sz="2200" b="1" i="1" dirty="0">
                <a:solidFill>
                  <a:srgbClr val="00FFFF"/>
                </a:solidFill>
                <a:latin typeface="Thorndale"/>
                <a:cs typeface="Tahoma" pitchFamily="34" charset="0"/>
              </a:rPr>
              <a:t> </a:t>
            </a:r>
            <a:r>
              <a:rPr lang="en-GB" sz="3600" b="1" i="1" dirty="0" err="1">
                <a:solidFill>
                  <a:srgbClr val="00FFFF"/>
                </a:solidFill>
                <a:latin typeface="Thorndale"/>
                <a:cs typeface="Tahoma" pitchFamily="34" charset="0"/>
              </a:rPr>
              <a:t>Το</a:t>
            </a:r>
            <a:r>
              <a:rPr lang="en-GB" sz="3600" b="1" i="1" dirty="0">
                <a:solidFill>
                  <a:srgbClr val="00FFFF"/>
                </a:solidFill>
                <a:latin typeface="Thorndale"/>
                <a:cs typeface="Tahoma" pitchFamily="34" charset="0"/>
              </a:rPr>
              <a:t>πικές  </a:t>
            </a:r>
            <a:r>
              <a:rPr lang="en-GB" sz="3600" dirty="0">
                <a:solidFill>
                  <a:srgbClr val="FFFFFF"/>
                </a:solidFill>
                <a:latin typeface="Thorndale"/>
                <a:cs typeface="Tahoma" pitchFamily="34" charset="0"/>
              </a:rPr>
              <a:t>εξαπλώνονται περιοχικά </a:t>
            </a:r>
            <a:r>
              <a:rPr lang="el-GR" sz="3600" dirty="0">
                <a:solidFill>
                  <a:srgbClr val="FFFFFF"/>
                </a:solidFill>
                <a:latin typeface="Thorndale"/>
                <a:cs typeface="Tahoma" pitchFamily="34" charset="0"/>
              </a:rPr>
              <a:t>γύρω </a:t>
            </a:r>
            <a:r>
              <a:rPr lang="en-GB" sz="3600" dirty="0">
                <a:solidFill>
                  <a:srgbClr val="FFFFFF"/>
                </a:solidFill>
                <a:latin typeface="Thorndale"/>
                <a:cs typeface="Tahoma" pitchFamily="34" charset="0"/>
              </a:rPr>
              <a:t>από </a:t>
            </a:r>
            <a:r>
              <a:rPr lang="en-GB" sz="3600" dirty="0" err="1">
                <a:solidFill>
                  <a:srgbClr val="FFFFFF"/>
                </a:solidFill>
                <a:latin typeface="Thorndale"/>
                <a:cs typeface="Tahoma" pitchFamily="34" charset="0"/>
              </a:rPr>
              <a:t>το</a:t>
            </a:r>
            <a:r>
              <a:rPr lang="en-GB" sz="3600" dirty="0">
                <a:solidFill>
                  <a:srgbClr val="FFFFFF"/>
                </a:solidFill>
                <a:latin typeface="Thorndale"/>
                <a:cs typeface="Tahoma" pitchFamily="34" charset="0"/>
              </a:rPr>
              <a:t> υπα</a:t>
            </a:r>
            <a:r>
              <a:rPr lang="en-GB" sz="3600" dirty="0" err="1">
                <a:solidFill>
                  <a:srgbClr val="FFFFFF"/>
                </a:solidFill>
                <a:latin typeface="Thorndale"/>
                <a:cs typeface="Tahoma" pitchFamily="34" charset="0"/>
              </a:rPr>
              <a:t>ίτιο</a:t>
            </a:r>
            <a:r>
              <a:rPr lang="en-GB" sz="3600" dirty="0">
                <a:solidFill>
                  <a:srgbClr val="FFFFFF"/>
                </a:solidFill>
                <a:latin typeface="Thorndale"/>
                <a:cs typeface="Tahoma" pitchFamily="34" charset="0"/>
              </a:rPr>
              <a:t> </a:t>
            </a:r>
            <a:r>
              <a:rPr lang="en-GB" sz="3600" dirty="0" err="1">
                <a:solidFill>
                  <a:srgbClr val="FFFFFF"/>
                </a:solidFill>
                <a:latin typeface="Thorndale"/>
                <a:cs typeface="Tahoma" pitchFamily="34" charset="0"/>
              </a:rPr>
              <a:t>δόντι</a:t>
            </a:r>
            <a:r>
              <a:rPr lang="en-GB" sz="3600" dirty="0">
                <a:solidFill>
                  <a:srgbClr val="FFFFFF"/>
                </a:solidFill>
                <a:latin typeface="Thorndale"/>
                <a:cs typeface="Tahoma" pitchFamily="34" charset="0"/>
              </a:rPr>
              <a:t> </a:t>
            </a:r>
            <a:r>
              <a:rPr lang="en-GB" sz="3600" dirty="0" err="1">
                <a:solidFill>
                  <a:srgbClr val="FFFFFF"/>
                </a:solidFill>
                <a:latin typeface="Thorndale"/>
                <a:cs typeface="Tahoma" pitchFamily="34" charset="0"/>
              </a:rPr>
              <a:t>στις</a:t>
            </a:r>
            <a:r>
              <a:rPr lang="en-GB" sz="3600" dirty="0">
                <a:solidFill>
                  <a:srgbClr val="FFFFFF"/>
                </a:solidFill>
                <a:latin typeface="Thorndale"/>
                <a:cs typeface="Tahoma" pitchFamily="34" charset="0"/>
              </a:rPr>
              <a:t> παρα</a:t>
            </a:r>
            <a:r>
              <a:rPr lang="en-GB" sz="3600" dirty="0" err="1">
                <a:solidFill>
                  <a:srgbClr val="FFFFFF"/>
                </a:solidFill>
                <a:latin typeface="Thorndale"/>
                <a:cs typeface="Tahoma" pitchFamily="34" charset="0"/>
              </a:rPr>
              <a:t>κείμενες</a:t>
            </a:r>
            <a:r>
              <a:rPr lang="en-GB" sz="3600" dirty="0">
                <a:solidFill>
                  <a:srgbClr val="FFFFFF"/>
                </a:solidFill>
                <a:latin typeface="Thorndale"/>
                <a:cs typeface="Tahoma" pitchFamily="34" charset="0"/>
              </a:rPr>
              <a:t> </a:t>
            </a:r>
            <a:r>
              <a:rPr lang="en-GB" sz="3600" dirty="0" err="1">
                <a:solidFill>
                  <a:srgbClr val="FFFFFF"/>
                </a:solidFill>
                <a:latin typeface="Thorndale"/>
                <a:cs typeface="Tahoma" pitchFamily="34" charset="0"/>
              </a:rPr>
              <a:t>δομές</a:t>
            </a:r>
            <a:r>
              <a:rPr lang="en-GB" sz="3600" dirty="0">
                <a:solidFill>
                  <a:srgbClr val="FFFFFF"/>
                </a:solidFill>
                <a:latin typeface="Thorndale"/>
                <a:cs typeface="Tahoma" pitchFamily="34" charset="0"/>
              </a:rPr>
              <a:t> </a:t>
            </a:r>
            <a:r>
              <a:rPr lang="en-GB" sz="3600" dirty="0" err="1">
                <a:solidFill>
                  <a:srgbClr val="FFFFFF"/>
                </a:solidFill>
                <a:latin typeface="Thorndale"/>
                <a:cs typeface="Tahoma" pitchFamily="34" charset="0"/>
              </a:rPr>
              <a:t>του</a:t>
            </a:r>
            <a:r>
              <a:rPr lang="en-GB" sz="3600" dirty="0">
                <a:solidFill>
                  <a:srgbClr val="FFFFFF"/>
                </a:solidFill>
                <a:latin typeface="Thorndale"/>
                <a:cs typeface="Tahoma" pitchFamily="34" charset="0"/>
              </a:rPr>
              <a:t> π</a:t>
            </a:r>
            <a:r>
              <a:rPr lang="en-GB" sz="3600" dirty="0" err="1">
                <a:solidFill>
                  <a:srgbClr val="FFFFFF"/>
                </a:solidFill>
                <a:latin typeface="Thorndale"/>
                <a:cs typeface="Tahoma" pitchFamily="34" charset="0"/>
              </a:rPr>
              <a:t>ροσώ</a:t>
            </a:r>
            <a:r>
              <a:rPr lang="en-GB" sz="3600" dirty="0">
                <a:solidFill>
                  <a:srgbClr val="FFFFFF"/>
                </a:solidFill>
                <a:latin typeface="Thorndale"/>
                <a:cs typeface="Tahoma" pitchFamily="34" charset="0"/>
              </a:rPr>
              <a:t>που και του τραχήλου</a:t>
            </a:r>
          </a:p>
          <a:p>
            <a:pPr eaLnBrk="1"/>
            <a:endParaRPr sz="3600" dirty="0">
              <a:solidFill>
                <a:srgbClr val="FFFFFF"/>
              </a:solidFill>
              <a:latin typeface="Thorndale"/>
              <a:cs typeface="Tahoma" pitchFamily="34" charset="0"/>
            </a:endParaRPr>
          </a:p>
          <a:p>
            <a:pPr eaLnBrk="1"/>
            <a:endParaRPr lang="en-GB" sz="3600" dirty="0">
              <a:solidFill>
                <a:srgbClr val="FFFFFF"/>
              </a:solidFill>
              <a:latin typeface="Thorndale"/>
              <a:cs typeface="Tahoma" pitchFamily="34" charset="0"/>
            </a:endParaRPr>
          </a:p>
          <a:p>
            <a:pPr eaLnBrk="1">
              <a:buSzPts val="1200"/>
              <a:buFontTx/>
              <a:buBlip>
                <a:blip r:embed="rId3"/>
              </a:buBlip>
            </a:pPr>
            <a:r>
              <a:rPr sz="3600" b="1" i="1" dirty="0">
                <a:solidFill>
                  <a:srgbClr val="00FFFF"/>
                </a:solidFill>
                <a:latin typeface="Thorndale"/>
                <a:cs typeface="Tahoma" pitchFamily="34" charset="0"/>
              </a:rPr>
              <a:t> </a:t>
            </a:r>
            <a:r>
              <a:rPr lang="en-GB" sz="3600" b="1" i="1" dirty="0" err="1">
                <a:solidFill>
                  <a:srgbClr val="00FFFF"/>
                </a:solidFill>
                <a:latin typeface="Thorndale"/>
                <a:cs typeface="Tahoma" pitchFamily="34" charset="0"/>
              </a:rPr>
              <a:t>Συστημ</a:t>
            </a:r>
            <a:r>
              <a:rPr lang="en-GB" sz="3600" b="1" i="1" dirty="0">
                <a:solidFill>
                  <a:srgbClr val="00FFFF"/>
                </a:solidFill>
                <a:latin typeface="Thorndale"/>
                <a:cs typeface="Tahoma" pitchFamily="34" charset="0"/>
              </a:rPr>
              <a:t>ατικές </a:t>
            </a:r>
            <a:r>
              <a:rPr lang="en-GB" sz="3600" dirty="0">
                <a:solidFill>
                  <a:srgbClr val="FFFFFF"/>
                </a:solidFill>
                <a:latin typeface="Thorndale"/>
                <a:cs typeface="Tahoma" pitchFamily="34" charset="0"/>
              </a:rPr>
              <a:t>η εξάπλωση της λοίμωξης ξεκινάει από το υπαίτιο δόντι και προκαλεί σηψαιμία ή /και </a:t>
            </a:r>
            <a:r>
              <a:rPr sz="3600" dirty="0" err="1">
                <a:solidFill>
                  <a:srgbClr val="FFFFFF"/>
                </a:solidFill>
                <a:latin typeface="Thorndale"/>
                <a:cs typeface="Tahoma" pitchFamily="34" charset="0"/>
              </a:rPr>
              <a:t>επ</a:t>
            </a:r>
            <a:r>
              <a:rPr lang="en-GB" sz="3600" dirty="0" err="1">
                <a:solidFill>
                  <a:srgbClr val="FFFFFF"/>
                </a:solidFill>
                <a:latin typeface="Thorndale"/>
                <a:cs typeface="Tahoma" pitchFamily="34" charset="0"/>
              </a:rPr>
              <a:t>εκτείνετ</a:t>
            </a:r>
            <a:r>
              <a:rPr lang="en-GB" sz="3600" dirty="0">
                <a:solidFill>
                  <a:srgbClr val="FFFFFF"/>
                </a:solidFill>
                <a:latin typeface="Thorndale"/>
                <a:cs typeface="Tahoma" pitchFamily="34" charset="0"/>
              </a:rPr>
              <a:t>αι σε ένα απομακρυσμένο σημείο από την αρχική εστία.</a:t>
            </a: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Τίτλος 1"/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736600" y="69850"/>
            <a:ext cx="8607425" cy="1262063"/>
          </a:xfrm>
        </p:spPr>
        <p:txBody>
          <a:bodyPr/>
          <a:lstStyle/>
          <a:p>
            <a:pPr algn="ctr" eaLnBrk="1"/>
            <a:r>
              <a:rPr>
                <a:latin typeface="Albany"/>
                <a:cs typeface="Tahoma" pitchFamily="34" charset="0"/>
              </a:rPr>
              <a:t>             </a:t>
            </a:r>
            <a:r>
              <a:rPr sz="4000">
                <a:latin typeface="Albany"/>
                <a:cs typeface="Tahoma" pitchFamily="34" charset="0"/>
              </a:rPr>
              <a:t>ΠΡΟΔΙΑΘΕΣΙΚΟΙ ΠΑΡΑΓΟΝΤΕΣ </a:t>
            </a:r>
            <a:r>
              <a:rPr lang="el-GR" sz="4000">
                <a:latin typeface="Albany"/>
                <a:cs typeface="Tahoma" pitchFamily="34" charset="0"/>
              </a:rPr>
              <a:t>ΕΠ</a:t>
            </a:r>
            <a:r>
              <a:rPr sz="4000">
                <a:latin typeface="Albany"/>
                <a:cs typeface="Tahoma" pitchFamily="34" charset="0"/>
              </a:rPr>
              <a:t>ΙΠΛΟΚΩΝ</a:t>
            </a:r>
          </a:p>
        </p:txBody>
      </p:sp>
      <p:sp>
        <p:nvSpPr>
          <p:cNvPr id="65539" name="Θέση κειμένου 2"/>
          <p:cNvSpPr txBox="1">
            <a:spLocks noGrp="1" noChangeArrowheads="1"/>
          </p:cNvSpPr>
          <p:nvPr>
            <p:ph type="body" idx="4294967295"/>
          </p:nvPr>
        </p:nvSpPr>
        <p:spPr>
          <a:xfrm>
            <a:off x="1308100" y="1963738"/>
            <a:ext cx="8772525" cy="4937125"/>
          </a:xfrm>
        </p:spPr>
        <p:txBody>
          <a:bodyPr/>
          <a:lstStyle/>
          <a:p>
            <a:pPr eaLnBrk="1"/>
            <a:r>
              <a:rPr>
                <a:latin typeface="Thorndale"/>
                <a:cs typeface="Tahoma" pitchFamily="34" charset="0"/>
              </a:rPr>
              <a:t>.</a:t>
            </a:r>
            <a:endParaRPr lang="en-GB">
              <a:latin typeface="Thorndale"/>
              <a:cs typeface="Tahoma" pitchFamily="34" charset="0"/>
            </a:endParaRPr>
          </a:p>
        </p:txBody>
      </p:sp>
      <p:sp>
        <p:nvSpPr>
          <p:cNvPr id="4" name="Ελεύθερη σχεδίαση: Σχήμα 3"/>
          <p:cNvSpPr/>
          <p:nvPr/>
        </p:nvSpPr>
        <p:spPr>
          <a:xfrm>
            <a:off x="431800" y="1331913"/>
            <a:ext cx="8772525" cy="5894387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abs f3"/>
              <a:gd name="f9" fmla="abs f4"/>
              <a:gd name="f10" fmla="abs f5"/>
              <a:gd name="f11" fmla="+- 2700000 f1 0"/>
              <a:gd name="f12" fmla="?: f8 f3 1"/>
              <a:gd name="f13" fmla="?: f9 f4 1"/>
              <a:gd name="f14" fmla="?: f10 f5 1"/>
              <a:gd name="f15" fmla="+- f11 0 f1"/>
              <a:gd name="f16" fmla="*/ f12 1 21600"/>
              <a:gd name="f17" fmla="*/ f13 1 21600"/>
              <a:gd name="f18" fmla="*/ 21600 f12 1"/>
              <a:gd name="f19" fmla="*/ 21600 f13 1"/>
              <a:gd name="f20" fmla="+- f15 f1 0"/>
              <a:gd name="f21" fmla="min f17 f16"/>
              <a:gd name="f22" fmla="*/ f18 1 f14"/>
              <a:gd name="f23" fmla="*/ f19 1 f14"/>
              <a:gd name="f24" fmla="*/ f20 f7 1"/>
              <a:gd name="f25" fmla="val f22"/>
              <a:gd name="f26" fmla="val f23"/>
              <a:gd name="f27" fmla="*/ f24 1 f0"/>
              <a:gd name="f28" fmla="*/ f6 f21 1"/>
              <a:gd name="f29" fmla="+- f26 0 f6"/>
              <a:gd name="f30" fmla="+- f25 0 f6"/>
              <a:gd name="f31" fmla="+- 0 0 f27"/>
              <a:gd name="f32" fmla="*/ f29 1 2"/>
              <a:gd name="f33" fmla="*/ f30 1 2"/>
              <a:gd name="f34" fmla="+- 0 0 f31"/>
              <a:gd name="f35" fmla="+- f6 f32 0"/>
              <a:gd name="f36" fmla="+- f6 f33 0"/>
              <a:gd name="f37" fmla="*/ f34 f0 1"/>
              <a:gd name="f38" fmla="*/ f33 f21 1"/>
              <a:gd name="f39" fmla="*/ f32 f21 1"/>
              <a:gd name="f40" fmla="*/ f37 1 f7"/>
              <a:gd name="f41" fmla="*/ f35 f21 1"/>
              <a:gd name="f42" fmla="+- f40 0 f1"/>
              <a:gd name="f43" fmla="cos 1 f42"/>
              <a:gd name="f44" fmla="sin 1 f42"/>
              <a:gd name="f45" fmla="+- 0 0 f43"/>
              <a:gd name="f46" fmla="+- 0 0 f44"/>
              <a:gd name="f47" fmla="+- 0 0 f45"/>
              <a:gd name="f48" fmla="+- 0 0 f46"/>
              <a:gd name="f49" fmla="val f47"/>
              <a:gd name="f50" fmla="val f48"/>
              <a:gd name="f51" fmla="*/ f49 f33 1"/>
              <a:gd name="f52" fmla="*/ f50 f32 1"/>
              <a:gd name="f53" fmla="+- f36 0 f51"/>
              <a:gd name="f54" fmla="+- f36 f51 0"/>
              <a:gd name="f55" fmla="+- f35 0 f52"/>
              <a:gd name="f56" fmla="+- f35 f52 0"/>
              <a:gd name="f57" fmla="*/ f53 f21 1"/>
              <a:gd name="f58" fmla="*/ f55 f21 1"/>
              <a:gd name="f59" fmla="*/ f54 f21 1"/>
              <a:gd name="f60" fmla="*/ f56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7" t="f58" r="f59" b="f60"/>
            <a:pathLst>
              <a:path>
                <a:moveTo>
                  <a:pt x="f28" y="f41"/>
                </a:moveTo>
                <a:arcTo wR="f38" hR="f39" stAng="f0" swAng="f1"/>
                <a:arcTo wR="f38" hR="f39" stAng="f2" swAng="f1"/>
                <a:arcTo wR="f38" hR="f39" stAng="f6" swAng="f1"/>
                <a:arcTo wR="f38" hR="f39" stAng="f1" swAng="f1"/>
                <a:close/>
              </a:path>
            </a:pathLst>
          </a:custGeom>
          <a:solidFill>
            <a:srgbClr val="99CCFF"/>
          </a:solidFill>
          <a:ln w="0">
            <a:solidFill>
              <a:srgbClr val="000000"/>
            </a:solidFill>
            <a:prstDash val="solid"/>
            <a:miter/>
          </a:ln>
        </p:spPr>
        <p:txBody>
          <a:bodyPr lIns="90004" tIns="44997" rIns="90004" bIns="44997" anchor="ctr" anchorCtr="1" compatLnSpc="0"/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3600" b="1" dirty="0">
                <a:solidFill>
                  <a:srgbClr val="FFFF00"/>
                </a:solidFill>
                <a:latin typeface="Arial" pitchFamily="18"/>
                <a:ea typeface="Microsoft YaHei" pitchFamily="2"/>
                <a:cs typeface="Mangal" pitchFamily="2"/>
              </a:rPr>
              <a:t>ΑΝΟΣΟΚΑΤΑΣΤΟΛΗ</a:t>
            </a: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3600" b="1" dirty="0">
              <a:solidFill>
                <a:srgbClr val="FFFF00"/>
              </a:solidFill>
              <a:latin typeface="Arial" pitchFamily="18"/>
              <a:ea typeface="Microsoft YaHei" pitchFamily="2"/>
              <a:cs typeface="Mangal" pitchFamily="2"/>
            </a:endParaRP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3600" b="1" dirty="0">
                <a:solidFill>
                  <a:srgbClr val="FFFF00"/>
                </a:solidFill>
                <a:latin typeface="Arial" pitchFamily="18"/>
                <a:ea typeface="Microsoft YaHei" pitchFamily="2"/>
                <a:cs typeface="Mangal" pitchFamily="2"/>
              </a:rPr>
              <a:t>ΚΑΡΔΙΟΛΟΓΙΚΑ ΠΡΟΒΛΗΜΑΤΑ</a:t>
            </a: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3600" b="1" dirty="0">
              <a:solidFill>
                <a:srgbClr val="FFFF00"/>
              </a:solidFill>
              <a:latin typeface="Arial" pitchFamily="18"/>
              <a:ea typeface="Microsoft YaHei" pitchFamily="2"/>
              <a:cs typeface="Mangal" pitchFamily="2"/>
            </a:endParaRP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3600" b="1" dirty="0">
                <a:solidFill>
                  <a:srgbClr val="FFFF00"/>
                </a:solidFill>
                <a:latin typeface="Arial" pitchFamily="18"/>
                <a:ea typeface="Microsoft YaHei" pitchFamily="2"/>
                <a:cs typeface="Mangal" pitchFamily="2"/>
              </a:rPr>
              <a:t>ΚΑΚΟΗΘΕΙΑ</a:t>
            </a: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3600" b="1" dirty="0">
              <a:solidFill>
                <a:srgbClr val="FFFF00"/>
              </a:solidFill>
              <a:latin typeface="Arial" pitchFamily="18"/>
              <a:ea typeface="Microsoft YaHei" pitchFamily="2"/>
              <a:cs typeface="Mangal" pitchFamily="2"/>
            </a:endParaRP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3600" b="1" dirty="0">
                <a:solidFill>
                  <a:srgbClr val="FFFF00"/>
                </a:solidFill>
                <a:latin typeface="Arial" pitchFamily="18"/>
                <a:ea typeface="Microsoft YaHei" pitchFamily="2"/>
                <a:cs typeface="Mangal" pitchFamily="2"/>
              </a:rPr>
              <a:t>ΑΡΡΥΘΜΙΣΤΟΣ ΣΑΚΧΑΡΩΔΗΣ ΔΙΑΒΗΤΗΣ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- Τίτλος"/>
          <p:cNvSpPr txBox="1">
            <a:spLocks noGrp="1" noChangeArrowheads="1"/>
          </p:cNvSpPr>
          <p:nvPr>
            <p:ph type="ctrTitle"/>
          </p:nvPr>
        </p:nvSpPr>
        <p:spPr>
          <a:xfrm>
            <a:off x="839788" y="336550"/>
            <a:ext cx="8569325" cy="1174750"/>
          </a:xfrm>
        </p:spPr>
        <p:txBody>
          <a:bodyPr/>
          <a:lstStyle/>
          <a:p>
            <a:pPr eaLnBrk="1"/>
            <a:r>
              <a:rPr sz="3500">
                <a:solidFill>
                  <a:srgbClr val="00FFFF"/>
                </a:solidFill>
                <a:latin typeface="Albany"/>
                <a:cs typeface="Tahoma" pitchFamily="34" charset="0"/>
              </a:rPr>
              <a:t>ΑΠΟΣΤΗΜΑ</a:t>
            </a:r>
          </a:p>
        </p:txBody>
      </p:sp>
      <p:sp>
        <p:nvSpPr>
          <p:cNvPr id="9219" name="2 - Υπότιτλος"/>
          <p:cNvSpPr txBox="1">
            <a:spLocks noGrp="1" noChangeArrowheads="1"/>
          </p:cNvSpPr>
          <p:nvPr>
            <p:ph type="subTitle" idx="1"/>
          </p:nvPr>
        </p:nvSpPr>
        <p:spPr>
          <a:xfrm>
            <a:off x="839788" y="1931988"/>
            <a:ext cx="8569325" cy="4367212"/>
          </a:xfrm>
        </p:spPr>
        <p:txBody>
          <a:bodyPr/>
          <a:lstStyle/>
          <a:p>
            <a:pPr algn="l" eaLnBrk="1">
              <a:buFontTx/>
              <a:buChar char="•"/>
            </a:pPr>
            <a:r>
              <a:rPr sz="2200">
                <a:solidFill>
                  <a:srgbClr val="FFFF00"/>
                </a:solidFill>
                <a:latin typeface="Thorndale"/>
                <a:cs typeface="Tahoma" pitchFamily="34" charset="0"/>
              </a:rPr>
              <a:t>  </a:t>
            </a:r>
            <a:r>
              <a:rPr sz="2800">
                <a:solidFill>
                  <a:srgbClr val="FFFF00"/>
                </a:solidFill>
                <a:latin typeface="Thorndale"/>
                <a:cs typeface="Tahoma" pitchFamily="34" charset="0"/>
              </a:rPr>
              <a:t>Συλλογή πύου σε μια νεοσχηματισμένη κοιλότητα με σαφή όρια</a:t>
            </a:r>
          </a:p>
          <a:p>
            <a:pPr algn="l" eaLnBrk="1">
              <a:buFontTx/>
              <a:buChar char="•"/>
            </a:pPr>
            <a:r>
              <a:rPr sz="2800">
                <a:solidFill>
                  <a:srgbClr val="FFFF00"/>
                </a:solidFill>
                <a:latin typeface="Thorndale"/>
                <a:cs typeface="Tahoma" pitchFamily="34" charset="0"/>
              </a:rPr>
              <a:t>  Κλυδασμός → κυματοειδής κίνηση της πυώδους συλλογής κατά την ψηλάφηση με τα δάκτυλα</a:t>
            </a:r>
          </a:p>
          <a:p>
            <a:pPr algn="l" eaLnBrk="1">
              <a:buFontTx/>
              <a:buChar char="•"/>
            </a:pPr>
            <a:r>
              <a:rPr sz="2800">
                <a:solidFill>
                  <a:srgbClr val="FFFF00"/>
                </a:solidFill>
                <a:latin typeface="Thorndale"/>
                <a:cs typeface="Tahoma" pitchFamily="34" charset="0"/>
              </a:rPr>
              <a:t>  Πόνος κατά την ψηλάφηση με τα δάκτυλα σε βαθύτερες εντοπίσεις</a:t>
            </a:r>
          </a:p>
          <a:p>
            <a:pPr algn="l" eaLnBrk="1">
              <a:buFontTx/>
              <a:buChar char="•"/>
            </a:pPr>
            <a:r>
              <a:rPr sz="2800">
                <a:solidFill>
                  <a:srgbClr val="FFFF00"/>
                </a:solidFill>
                <a:latin typeface="Thorndale"/>
                <a:cs typeface="Tahoma" pitchFamily="34" charset="0"/>
              </a:rPr>
              <a:t>  Οφείλεται κυρίως σε σταφυλοκόκκους</a:t>
            </a:r>
          </a:p>
          <a:p>
            <a:pPr algn="l" eaLnBrk="1">
              <a:buFontTx/>
              <a:buChar char="•"/>
            </a:pPr>
            <a:endParaRPr sz="2800">
              <a:solidFill>
                <a:srgbClr val="FFFF00"/>
              </a:solidFill>
              <a:latin typeface="Thorndale"/>
              <a:cs typeface="Tahoma" pitchFamily="34" charset="0"/>
            </a:endParaRPr>
          </a:p>
          <a:p>
            <a:pPr algn="l" eaLnBrk="1">
              <a:buFontTx/>
              <a:buChar char="•"/>
            </a:pPr>
            <a:r>
              <a:rPr sz="2800">
                <a:solidFill>
                  <a:srgbClr val="92D050"/>
                </a:solidFill>
                <a:latin typeface="Thorndale"/>
                <a:cs typeface="Tahoma" pitchFamily="34" charset="0"/>
              </a:rPr>
              <a:t>  Η συλλογή πύου σε μια φυσιολογική κοιλότητα του οργανισμού αποτελεί το εμπύημα,  π.χ.  εμπύημα  ιγμορείου</a:t>
            </a:r>
          </a:p>
        </p:txBody>
      </p:sp>
      <p:sp>
        <p:nvSpPr>
          <p:cNvPr id="9220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Τίτλος 1"/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144463" y="0"/>
            <a:ext cx="9791700" cy="1262063"/>
          </a:xfrm>
        </p:spPr>
        <p:txBody>
          <a:bodyPr/>
          <a:lstStyle/>
          <a:p>
            <a:pPr eaLnBrk="1"/>
            <a:r>
              <a:rPr>
                <a:latin typeface="Albany"/>
                <a:cs typeface="Tahoma" pitchFamily="34" charset="0"/>
              </a:rPr>
              <a:t>        </a:t>
            </a:r>
            <a:r>
              <a:rPr sz="2800">
                <a:latin typeface="Albany"/>
                <a:cs typeface="Tahoma" pitchFamily="34" charset="0"/>
              </a:rPr>
              <a:t>ΠΑΡΑΓΟΝΤΕΣ ΚΙΝΔΥΝΟΥ ΠΟΥ ΣΥΝΔΕΟΝΤΑΙ ΜΕ ΑΥΞΗΜΕΝΗ ΠΙΘΑΝΟΤΗΤΑ ΘΑΝΑΤΗΦΟΡΩΝ </a:t>
            </a:r>
            <a:r>
              <a:rPr lang="el-GR" sz="2800">
                <a:latin typeface="Albany"/>
                <a:cs typeface="Tahoma" pitchFamily="34" charset="0"/>
              </a:rPr>
              <a:t>ΕΠ</a:t>
            </a:r>
            <a:r>
              <a:rPr sz="2800">
                <a:latin typeface="Albany"/>
                <a:cs typeface="Tahoma" pitchFamily="34" charset="0"/>
              </a:rPr>
              <a:t>ΙΠΛΟΚΩΝ</a:t>
            </a:r>
          </a:p>
        </p:txBody>
      </p:sp>
      <p:sp>
        <p:nvSpPr>
          <p:cNvPr id="67587" name="Θέση κειμένου 2"/>
          <p:cNvSpPr txBox="1">
            <a:spLocks noGrp="1" noChangeArrowheads="1"/>
          </p:cNvSpPr>
          <p:nvPr>
            <p:ph type="body" idx="4294967295"/>
          </p:nvPr>
        </p:nvSpPr>
        <p:spPr>
          <a:xfrm>
            <a:off x="863600" y="1116013"/>
            <a:ext cx="8772525" cy="4937125"/>
          </a:xfrm>
        </p:spPr>
        <p:txBody>
          <a:bodyPr/>
          <a:lstStyle/>
          <a:p>
            <a:pPr eaLnBrk="1">
              <a:buSzPts val="1300"/>
              <a:buFontTx/>
              <a:buBlip>
                <a:blip r:embed="rId3"/>
              </a:buBlip>
            </a:pPr>
            <a:r>
              <a:rPr lang="en-GB" sz="2800">
                <a:solidFill>
                  <a:srgbClr val="9999FF"/>
                </a:solidFill>
                <a:latin typeface="Times New Roman" pitchFamily="18" charset="0"/>
                <a:cs typeface="Tahoma" pitchFamily="34" charset="0"/>
              </a:rPr>
              <a:t>Αρρύθμιστος σακχαρώδης διαβήτης</a:t>
            </a:r>
          </a:p>
          <a:p>
            <a:pPr eaLnBrk="1">
              <a:buSzPts val="1300"/>
              <a:buFontTx/>
              <a:buBlip>
                <a:blip r:embed="rId3"/>
              </a:buBlip>
            </a:pPr>
            <a:endParaRPr lang="en-GB" sz="2800">
              <a:solidFill>
                <a:srgbClr val="9999FF"/>
              </a:solidFill>
              <a:latin typeface="Times New Roman" pitchFamily="18" charset="0"/>
              <a:cs typeface="Tahoma" pitchFamily="34" charset="0"/>
            </a:endParaRPr>
          </a:p>
          <a:p>
            <a:pPr eaLnBrk="1">
              <a:buSzPts val="1300"/>
              <a:buFontTx/>
              <a:buBlip>
                <a:blip r:embed="rId3"/>
              </a:buBlip>
            </a:pPr>
            <a:r>
              <a:rPr lang="en-GB" sz="2800">
                <a:solidFill>
                  <a:srgbClr val="9999FF"/>
                </a:solidFill>
                <a:latin typeface="Times New Roman" pitchFamily="18" charset="0"/>
                <a:cs typeface="Tahoma" pitchFamily="34" charset="0"/>
              </a:rPr>
              <a:t>Αναπνευστικά προβλήματα</a:t>
            </a:r>
          </a:p>
          <a:p>
            <a:pPr eaLnBrk="1">
              <a:buSzPts val="1300"/>
              <a:buFontTx/>
              <a:buBlip>
                <a:blip r:embed="rId3"/>
              </a:buBlip>
            </a:pPr>
            <a:endParaRPr lang="en-GB" sz="2800">
              <a:solidFill>
                <a:srgbClr val="9999FF"/>
              </a:solidFill>
              <a:latin typeface="Times New Roman" pitchFamily="18" charset="0"/>
              <a:cs typeface="Tahoma" pitchFamily="34" charset="0"/>
            </a:endParaRPr>
          </a:p>
          <a:p>
            <a:pPr eaLnBrk="1">
              <a:buSzPts val="1300"/>
              <a:buFontTx/>
              <a:buBlip>
                <a:blip r:embed="rId3"/>
              </a:buBlip>
            </a:pPr>
            <a:r>
              <a:rPr lang="en-GB" sz="2800">
                <a:solidFill>
                  <a:srgbClr val="9999FF"/>
                </a:solidFill>
                <a:latin typeface="Times New Roman" pitchFamily="18" charset="0"/>
                <a:cs typeface="Tahoma" pitchFamily="34" charset="0"/>
              </a:rPr>
              <a:t>Λήψη φαρμακευτικής αγωγής</a:t>
            </a:r>
          </a:p>
          <a:p>
            <a:pPr eaLnBrk="1">
              <a:buSzPts val="1300"/>
              <a:buFontTx/>
              <a:buBlip>
                <a:blip r:embed="rId3"/>
              </a:buBlip>
            </a:pPr>
            <a:endParaRPr lang="en-GB" sz="2800">
              <a:solidFill>
                <a:srgbClr val="9999FF"/>
              </a:solidFill>
              <a:latin typeface="Times New Roman" pitchFamily="18" charset="0"/>
              <a:cs typeface="Tahoma" pitchFamily="34" charset="0"/>
            </a:endParaRPr>
          </a:p>
          <a:p>
            <a:pPr eaLnBrk="1">
              <a:buSzPts val="1300"/>
              <a:buFontTx/>
              <a:buBlip>
                <a:blip r:embed="rId3"/>
              </a:buBlip>
            </a:pPr>
            <a:r>
              <a:rPr lang="en-GB" sz="2800">
                <a:solidFill>
                  <a:srgbClr val="9999FF"/>
                </a:solidFill>
                <a:latin typeface="Times New Roman" pitchFamily="18" charset="0"/>
                <a:cs typeface="Tahoma" pitchFamily="34" charset="0"/>
              </a:rPr>
              <a:t>Ηλικία &gt; 65 ετών</a:t>
            </a:r>
          </a:p>
          <a:p>
            <a:pPr eaLnBrk="1">
              <a:buSzPts val="1300"/>
              <a:buFontTx/>
              <a:buBlip>
                <a:blip r:embed="rId3"/>
              </a:buBlip>
            </a:pPr>
            <a:endParaRPr lang="en-GB" sz="2800">
              <a:solidFill>
                <a:srgbClr val="9999FF"/>
              </a:solidFill>
              <a:latin typeface="Times New Roman" pitchFamily="18" charset="0"/>
              <a:cs typeface="Tahoma" pitchFamily="34" charset="0"/>
            </a:endParaRPr>
          </a:p>
          <a:p>
            <a:pPr eaLnBrk="1">
              <a:buSzPts val="1300"/>
              <a:buFontTx/>
              <a:buBlip>
                <a:blip r:embed="rId3"/>
              </a:buBlip>
            </a:pPr>
            <a:r>
              <a:rPr lang="en-GB" sz="2800">
                <a:solidFill>
                  <a:srgbClr val="9999FF"/>
                </a:solidFill>
                <a:latin typeface="Times New Roman" pitchFamily="18" charset="0"/>
                <a:cs typeface="Tahoma" pitchFamily="34" charset="0"/>
              </a:rPr>
              <a:t>Θ &gt; 39</a:t>
            </a:r>
            <a:r>
              <a:rPr lang="en-US" altLang="zh-CN" sz="2800">
                <a:solidFill>
                  <a:srgbClr val="9999FF"/>
                </a:solidFill>
                <a:latin typeface="Times New Roman" pitchFamily="18" charset="0"/>
                <a:ea typeface="SimSun" pitchFamily="2" charset="-122"/>
                <a:cs typeface="Segoe UI" pitchFamily="34" charset="0"/>
              </a:rPr>
              <a:t>°</a:t>
            </a:r>
            <a:r>
              <a:rPr lang="en-GB" sz="2800">
                <a:solidFill>
                  <a:srgbClr val="9999FF"/>
                </a:solidFill>
                <a:latin typeface="Times New Roman" pitchFamily="18" charset="0"/>
                <a:cs typeface="Tahoma" pitchFamily="34" charset="0"/>
              </a:rPr>
              <a:t> C κατά την εισαγωγή</a:t>
            </a:r>
          </a:p>
          <a:p>
            <a:pPr eaLnBrk="1">
              <a:buSzPts val="1300"/>
              <a:buFontTx/>
              <a:buBlip>
                <a:blip r:embed="rId3"/>
              </a:buBlip>
            </a:pPr>
            <a:endParaRPr lang="en-GB" sz="2800">
              <a:solidFill>
                <a:srgbClr val="9999FF"/>
              </a:solidFill>
              <a:latin typeface="Times New Roman" pitchFamily="18" charset="0"/>
              <a:cs typeface="Tahoma" pitchFamily="34" charset="0"/>
            </a:endParaRPr>
          </a:p>
          <a:p>
            <a:pPr eaLnBrk="1">
              <a:buSzPts val="1300"/>
              <a:buFontTx/>
              <a:buBlip>
                <a:blip r:embed="rId3"/>
              </a:buBlip>
            </a:pPr>
            <a:r>
              <a:rPr lang="en-GB" sz="2800">
                <a:solidFill>
                  <a:srgbClr val="9999FF"/>
                </a:solidFill>
                <a:latin typeface="Times New Roman" pitchFamily="18" charset="0"/>
                <a:cs typeface="Tahoma" pitchFamily="34" charset="0"/>
              </a:rPr>
              <a:t>Αριθμός λευκών κατά την εισαγωγή &gt; 15,0 Χ 10</a:t>
            </a:r>
            <a:r>
              <a:rPr sz="2800" baseline="30000">
                <a:solidFill>
                  <a:srgbClr val="9999FF"/>
                </a:solidFill>
                <a:latin typeface="Times New Roman" pitchFamily="18" charset="0"/>
                <a:cs typeface="Segoe UI" pitchFamily="34" charset="0"/>
              </a:rPr>
              <a:t>3</a:t>
            </a:r>
            <a:r>
              <a:rPr lang="en-GB" sz="2800">
                <a:solidFill>
                  <a:srgbClr val="9999FF"/>
                </a:solidFill>
                <a:latin typeface="Times New Roman" pitchFamily="18" charset="0"/>
                <a:cs typeface="Segoe UI" pitchFamily="34" charset="0"/>
              </a:rPr>
              <a:t> / L³</a:t>
            </a:r>
          </a:p>
          <a:p>
            <a:pPr eaLnBrk="1">
              <a:buSzPts val="1300"/>
              <a:buFontTx/>
              <a:buBlip>
                <a:blip r:embed="rId3"/>
              </a:buBlip>
            </a:pPr>
            <a:endParaRPr lang="en-GB" sz="2800">
              <a:solidFill>
                <a:srgbClr val="9999FF"/>
              </a:solidFill>
              <a:latin typeface="Times New Roman" pitchFamily="18" charset="0"/>
              <a:cs typeface="Segoe UI" pitchFamily="34" charset="0"/>
            </a:endParaRPr>
          </a:p>
          <a:p>
            <a:pPr eaLnBrk="1">
              <a:buSzPts val="1300"/>
              <a:buFontTx/>
              <a:buBlip>
                <a:blip r:embed="rId3"/>
              </a:buBlip>
            </a:pPr>
            <a:r>
              <a:rPr lang="en-GB" sz="2800">
                <a:solidFill>
                  <a:srgbClr val="9999FF"/>
                </a:solidFill>
                <a:latin typeface="Times New Roman" pitchFamily="18" charset="0"/>
                <a:cs typeface="Segoe UI" pitchFamily="34" charset="0"/>
              </a:rPr>
              <a:t>NEUT % &gt; 85 </a:t>
            </a:r>
            <a:r>
              <a:rPr lang="en-GB" sz="2800">
                <a:solidFill>
                  <a:srgbClr val="FFFF00"/>
                </a:solidFill>
                <a:latin typeface="Times New Roman" pitchFamily="18" charset="0"/>
                <a:cs typeface="Segoe UI" pitchFamily="34" charset="0"/>
              </a:rPr>
              <a:t>(</a:t>
            </a:r>
            <a:r>
              <a:rPr lang="en-GB" sz="2800" i="1">
                <a:solidFill>
                  <a:srgbClr val="FFFF00"/>
                </a:solidFill>
                <a:latin typeface="Times New Roman" pitchFamily="18" charset="0"/>
                <a:cs typeface="Segoe UI" pitchFamily="34" charset="0"/>
              </a:rPr>
              <a:t>ανεξάρτητος παράγοντας που σχετίζεται με θανατηφόρες </a:t>
            </a:r>
            <a:r>
              <a:rPr sz="2800" i="1">
                <a:solidFill>
                  <a:srgbClr val="FFFF00"/>
                </a:solidFill>
                <a:latin typeface="Times New Roman" pitchFamily="18" charset="0"/>
                <a:cs typeface="Segoe UI" pitchFamily="34" charset="0"/>
              </a:rPr>
              <a:t>επ</a:t>
            </a:r>
            <a:r>
              <a:rPr lang="en-GB" sz="2800" i="1">
                <a:solidFill>
                  <a:srgbClr val="FFFF00"/>
                </a:solidFill>
                <a:latin typeface="Times New Roman" pitchFamily="18" charset="0"/>
                <a:cs typeface="Segoe UI" pitchFamily="34" charset="0"/>
              </a:rPr>
              <a:t>ιπλοκές)</a:t>
            </a:r>
          </a:p>
          <a:p>
            <a:pPr eaLnBrk="1">
              <a:buSzPts val="1300"/>
              <a:buFontTx/>
              <a:buBlip>
                <a:blip r:embed="rId3"/>
              </a:buBlip>
            </a:pPr>
            <a:endParaRPr lang="en-GB" sz="2800" i="1">
              <a:solidFill>
                <a:srgbClr val="FF0000"/>
              </a:solidFill>
              <a:latin typeface="Times New Roman" pitchFamily="18" charset="0"/>
              <a:cs typeface="Segoe UI" pitchFamily="34" charset="0"/>
            </a:endParaRPr>
          </a:p>
          <a:p>
            <a:pPr eaLnBrk="1">
              <a:buSzPts val="1300"/>
              <a:buFontTx/>
              <a:buBlip>
                <a:blip r:embed="rId3"/>
              </a:buBlip>
            </a:pPr>
            <a:r>
              <a:rPr lang="en-GB" sz="2800">
                <a:solidFill>
                  <a:srgbClr val="9999FF"/>
                </a:solidFill>
                <a:latin typeface="Times New Roman" pitchFamily="18" charset="0"/>
                <a:cs typeface="Tahoma" pitchFamily="34" charset="0"/>
              </a:rPr>
              <a:t>Προσβολή πολλαπλών διαστημάτων</a:t>
            </a: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Τίτλος 1"/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736600" y="-47625"/>
            <a:ext cx="3903663" cy="438150"/>
          </a:xfrm>
        </p:spPr>
        <p:txBody>
          <a:bodyPr/>
          <a:lstStyle/>
          <a:p>
            <a:pPr eaLnBrk="1"/>
            <a:r>
              <a:rPr>
                <a:latin typeface="Albany"/>
                <a:cs typeface="Tahoma" pitchFamily="34" charset="0"/>
              </a:rPr>
              <a:t>                                 </a:t>
            </a:r>
            <a:r>
              <a:rPr lang="el-GR" sz="2800">
                <a:latin typeface="Albany"/>
                <a:cs typeface="Tahoma" pitchFamily="34" charset="0"/>
              </a:rPr>
              <a:t>ΕΠ</a:t>
            </a:r>
            <a:r>
              <a:rPr sz="2800">
                <a:latin typeface="Albany"/>
                <a:cs typeface="Tahoma" pitchFamily="34" charset="0"/>
              </a:rPr>
              <a:t>ΙΠΛΟΚΕΣ</a:t>
            </a:r>
          </a:p>
        </p:txBody>
      </p:sp>
      <p:sp>
        <p:nvSpPr>
          <p:cNvPr id="69635" name="Θέση κειμένου 2"/>
          <p:cNvSpPr txBox="1">
            <a:spLocks noGrp="1" noChangeArrowheads="1"/>
          </p:cNvSpPr>
          <p:nvPr>
            <p:ph type="body" idx="4294967295"/>
          </p:nvPr>
        </p:nvSpPr>
        <p:spPr>
          <a:xfrm>
            <a:off x="360363" y="1114425"/>
            <a:ext cx="4279900" cy="5821363"/>
          </a:xfrm>
        </p:spPr>
        <p:txBody>
          <a:bodyPr/>
          <a:lstStyle/>
          <a:p>
            <a:pPr eaLnBrk="1"/>
            <a:r>
              <a:rPr lang="en-GB" sz="2000" b="1">
                <a:solidFill>
                  <a:srgbClr val="33CC66"/>
                </a:solidFill>
                <a:latin typeface="Thorndale"/>
                <a:cs typeface="Tahoma" pitchFamily="34" charset="0"/>
              </a:rPr>
              <a:t>       </a:t>
            </a:r>
            <a:r>
              <a:rPr lang="en-GB" b="1">
                <a:solidFill>
                  <a:srgbClr val="33CC66"/>
                </a:solidFill>
                <a:latin typeface="Thorndale"/>
                <a:cs typeface="Tahoma" pitchFamily="34" charset="0"/>
              </a:rPr>
              <a:t>ΤΟΠΙΚΕΣ</a:t>
            </a:r>
          </a:p>
          <a:p>
            <a:pPr eaLnBrk="1"/>
            <a:endParaRPr lang="en-GB">
              <a:solidFill>
                <a:srgbClr val="FFFFFF"/>
              </a:solidFill>
              <a:latin typeface="Thorndale"/>
              <a:cs typeface="Tahoma" pitchFamily="34" charset="0"/>
            </a:endParaRPr>
          </a:p>
          <a:p>
            <a:pPr eaLnBrk="1">
              <a:buSzPts val="1100"/>
              <a:buFontTx/>
              <a:buBlip>
                <a:blip r:embed="rId3"/>
              </a:buBlip>
            </a:pPr>
            <a:r>
              <a:rPr lang="en-GB">
                <a:solidFill>
                  <a:srgbClr val="FFFFFF"/>
                </a:solidFill>
                <a:latin typeface="Thorndale"/>
                <a:cs typeface="Tahoma" pitchFamily="34" charset="0"/>
              </a:rPr>
              <a:t>παραρρινοκολπίτιδα</a:t>
            </a:r>
          </a:p>
          <a:p>
            <a:pPr eaLnBrk="1">
              <a:buSzPts val="1100"/>
              <a:buFontTx/>
              <a:buBlip>
                <a:blip r:embed="rId3"/>
              </a:buBlip>
            </a:pPr>
            <a:endParaRPr lang="en-GB">
              <a:solidFill>
                <a:srgbClr val="FFFFFF"/>
              </a:solidFill>
              <a:latin typeface="Thorndale"/>
              <a:cs typeface="Tahoma" pitchFamily="34" charset="0"/>
            </a:endParaRPr>
          </a:p>
          <a:p>
            <a:pPr eaLnBrk="1">
              <a:buSzPts val="1100"/>
              <a:buFontTx/>
              <a:buBlip>
                <a:blip r:embed="rId3"/>
              </a:buBlip>
            </a:pPr>
            <a:r>
              <a:rPr>
                <a:solidFill>
                  <a:srgbClr val="FFFFFF"/>
                </a:solidFill>
                <a:latin typeface="Thorndale"/>
                <a:cs typeface="Tahoma" pitchFamily="34" charset="0"/>
              </a:rPr>
              <a:t>ο</a:t>
            </a:r>
            <a:r>
              <a:rPr lang="en-GB">
                <a:solidFill>
                  <a:srgbClr val="FFFFFF"/>
                </a:solidFill>
                <a:latin typeface="Thorndale"/>
                <a:cs typeface="Tahoma" pitchFamily="34" charset="0"/>
              </a:rPr>
              <a:t>στεομυελίτιδα</a:t>
            </a:r>
          </a:p>
          <a:p>
            <a:pPr eaLnBrk="1"/>
            <a:endParaRPr lang="en-GB">
              <a:solidFill>
                <a:srgbClr val="FFFFFF"/>
              </a:solidFill>
              <a:latin typeface="Thorndale"/>
              <a:cs typeface="Tahoma" pitchFamily="34" charset="0"/>
            </a:endParaRPr>
          </a:p>
          <a:p>
            <a:pPr eaLnBrk="1">
              <a:buSzPts val="1100"/>
              <a:buFontTx/>
              <a:buBlip>
                <a:blip r:embed="rId3"/>
              </a:buBlip>
            </a:pPr>
            <a:r>
              <a:rPr lang="en-GB">
                <a:solidFill>
                  <a:srgbClr val="FFFFFF"/>
                </a:solidFill>
                <a:latin typeface="Thorndale"/>
                <a:cs typeface="Tahoma" pitchFamily="34" charset="0"/>
              </a:rPr>
              <a:t>απόστημα οφθαλμικού κόγχου</a:t>
            </a:r>
          </a:p>
          <a:p>
            <a:pPr eaLnBrk="1">
              <a:buSzPts val="1100"/>
              <a:buFontTx/>
              <a:buBlip>
                <a:blip r:embed="rId3"/>
              </a:buBlip>
            </a:pPr>
            <a:endParaRPr lang="en-GB">
              <a:solidFill>
                <a:srgbClr val="FFFFFF"/>
              </a:solidFill>
              <a:latin typeface="Thorndale"/>
              <a:cs typeface="Tahoma" pitchFamily="34" charset="0"/>
            </a:endParaRPr>
          </a:p>
          <a:p>
            <a:pPr eaLnBrk="1">
              <a:buSzPts val="1100"/>
              <a:buFontTx/>
              <a:buBlip>
                <a:blip r:embed="rId3"/>
              </a:buBlip>
            </a:pPr>
            <a:r>
              <a:rPr lang="en-GB">
                <a:solidFill>
                  <a:srgbClr val="FFFFFF"/>
                </a:solidFill>
                <a:latin typeface="Thorndale"/>
                <a:cs typeface="Tahoma" pitchFamily="34" charset="0"/>
              </a:rPr>
              <a:t>λουδοβίκειος κυνάγχη</a:t>
            </a:r>
          </a:p>
          <a:p>
            <a:pPr eaLnBrk="1">
              <a:buSzPts val="1100"/>
              <a:buFontTx/>
              <a:buBlip>
                <a:blip r:embed="rId3"/>
              </a:buBlip>
            </a:pPr>
            <a:endParaRPr lang="en-GB">
              <a:solidFill>
                <a:srgbClr val="FFFFFF"/>
              </a:solidFill>
              <a:latin typeface="Thorndale"/>
              <a:cs typeface="Tahoma" pitchFamily="34" charset="0"/>
            </a:endParaRPr>
          </a:p>
          <a:p>
            <a:pPr eaLnBrk="1">
              <a:buSzPts val="1100"/>
              <a:buFontTx/>
              <a:buBlip>
                <a:blip r:embed="rId3"/>
              </a:buBlip>
            </a:pPr>
            <a:r>
              <a:rPr lang="en-GB">
                <a:solidFill>
                  <a:srgbClr val="FFFFFF"/>
                </a:solidFill>
                <a:latin typeface="Thorndale"/>
                <a:cs typeface="Tahoma" pitchFamily="34" charset="0"/>
              </a:rPr>
              <a:t>νεκρωτική περιτονί</a:t>
            </a:r>
            <a:r>
              <a:rPr>
                <a:solidFill>
                  <a:srgbClr val="FFFFFF"/>
                </a:solidFill>
                <a:latin typeface="Thorndale"/>
                <a:cs typeface="Tahoma" pitchFamily="34" charset="0"/>
              </a:rPr>
              <a:t>ι</a:t>
            </a:r>
            <a:r>
              <a:rPr lang="en-GB">
                <a:solidFill>
                  <a:srgbClr val="FFFFFF"/>
                </a:solidFill>
                <a:latin typeface="Thorndale"/>
                <a:cs typeface="Tahoma" pitchFamily="34" charset="0"/>
              </a:rPr>
              <a:t>τιδα</a:t>
            </a:r>
          </a:p>
          <a:p>
            <a:pPr eaLnBrk="1"/>
            <a:endParaRPr>
              <a:latin typeface="Thorndale"/>
              <a:cs typeface="Tahoma" pitchFamily="34" charset="0"/>
            </a:endParaRPr>
          </a:p>
          <a:p>
            <a:pPr eaLnBrk="1"/>
            <a:endParaRPr lang="en-GB" sz="2000">
              <a:solidFill>
                <a:srgbClr val="FFFFFF"/>
              </a:solidFill>
              <a:latin typeface="Thorndale"/>
              <a:cs typeface="Tahoma" pitchFamily="34" charset="0"/>
            </a:endParaRPr>
          </a:p>
        </p:txBody>
      </p:sp>
      <p:sp>
        <p:nvSpPr>
          <p:cNvPr id="4" name="Θέση κειμένου 3"/>
          <p:cNvSpPr txBox="1">
            <a:spLocks noGrp="1"/>
          </p:cNvSpPr>
          <p:nvPr>
            <p:ph type="body" idx="4294967295"/>
          </p:nvPr>
        </p:nvSpPr>
        <p:spPr>
          <a:xfrm>
            <a:off x="4319588" y="-50800"/>
            <a:ext cx="5761037" cy="6729413"/>
          </a:xfrm>
        </p:spPr>
        <p:txBody>
          <a:bodyPr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rgbClr val="33CC66"/>
                </a:solidFill>
              </a:rPr>
              <a:t>ΣΥΣΤΗΜΑΤΙΚΕΣ</a:t>
            </a: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SzPts val="1072"/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FFFFFF"/>
                </a:solidFill>
              </a:rPr>
              <a:t>απο</a:t>
            </a:r>
            <a:r>
              <a:rPr dirty="0">
                <a:solidFill>
                  <a:srgbClr val="FFFFFF"/>
                </a:solidFill>
              </a:rPr>
              <a:t>ρ</a:t>
            </a:r>
            <a:r>
              <a:rPr lang="en-GB" dirty="0" err="1">
                <a:solidFill>
                  <a:srgbClr val="FFFFFF"/>
                </a:solidFill>
              </a:rPr>
              <a:t>ρύθμιση</a:t>
            </a:r>
            <a:r>
              <a:rPr lang="en-GB" dirty="0">
                <a:solidFill>
                  <a:srgbClr val="FFFFFF"/>
                </a:solidFill>
              </a:rPr>
              <a:t> σα</a:t>
            </a:r>
            <a:r>
              <a:rPr lang="en-GB" dirty="0" err="1">
                <a:solidFill>
                  <a:srgbClr val="FFFFFF"/>
                </a:solidFill>
              </a:rPr>
              <a:t>κχ</a:t>
            </a:r>
            <a:r>
              <a:rPr lang="en-GB" dirty="0">
                <a:solidFill>
                  <a:srgbClr val="FFFFFF"/>
                </a:solidFill>
              </a:rPr>
              <a:t>. </a:t>
            </a:r>
            <a:r>
              <a:rPr lang="en-GB" dirty="0" err="1">
                <a:solidFill>
                  <a:srgbClr val="FFFFFF"/>
                </a:solidFill>
              </a:rPr>
              <a:t>δι</a:t>
            </a:r>
            <a:r>
              <a:rPr lang="en-GB" dirty="0">
                <a:solidFill>
                  <a:srgbClr val="FFFFFF"/>
                </a:solidFill>
              </a:rPr>
              <a:t>αβήτη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buSzPts val="1072"/>
              <a:buFontTx/>
              <a:buBlip>
                <a:blip r:embed="rId4"/>
              </a:buBlip>
              <a:defRPr/>
            </a:pPr>
            <a:r>
              <a:rPr lang="en-GB" dirty="0" err="1">
                <a:solidFill>
                  <a:srgbClr val="FFFFFF"/>
                </a:solidFill>
              </a:rPr>
              <a:t>σηψ</a:t>
            </a:r>
            <a:r>
              <a:rPr lang="en-GB" dirty="0">
                <a:solidFill>
                  <a:srgbClr val="FFFFFF"/>
                </a:solidFill>
              </a:rPr>
              <a:t>αιμία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buSzPts val="1072"/>
              <a:buFontTx/>
              <a:buBlip>
                <a:blip r:embed="rId4"/>
              </a:buBlip>
              <a:defRPr/>
            </a:pPr>
            <a:r>
              <a:rPr lang="en-GB" dirty="0" err="1">
                <a:solidFill>
                  <a:srgbClr val="FFFFFF"/>
                </a:solidFill>
              </a:rPr>
              <a:t>ενδοκ</a:t>
            </a:r>
            <a:r>
              <a:rPr lang="en-GB" dirty="0">
                <a:solidFill>
                  <a:srgbClr val="FFFFFF"/>
                </a:solidFill>
              </a:rPr>
              <a:t>αρδίτιδα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buSzPts val="1072"/>
              <a:buFontTx/>
              <a:buBlip>
                <a:blip r:embed="rId4"/>
              </a:buBlip>
              <a:defRPr/>
            </a:pPr>
            <a:r>
              <a:rPr lang="en-GB" dirty="0" err="1">
                <a:solidFill>
                  <a:srgbClr val="FFFFFF"/>
                </a:solidFill>
              </a:rPr>
              <a:t>εγκεφ</a:t>
            </a:r>
            <a:r>
              <a:rPr lang="en-GB" dirty="0">
                <a:solidFill>
                  <a:srgbClr val="FFFFFF"/>
                </a:solidFill>
              </a:rPr>
              <a:t>αλικό απόστημα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buSzPts val="1072"/>
              <a:buFontTx/>
              <a:buBlip>
                <a:blip r:embed="rId4"/>
              </a:buBlip>
              <a:defRPr/>
            </a:pPr>
            <a:r>
              <a:rPr lang="en-GB" dirty="0" err="1">
                <a:solidFill>
                  <a:srgbClr val="FFFFFF"/>
                </a:solidFill>
              </a:rPr>
              <a:t>μηνιγγίτιδ</a:t>
            </a:r>
            <a:r>
              <a:rPr lang="en-GB" dirty="0">
                <a:solidFill>
                  <a:srgbClr val="FFFFFF"/>
                </a:solidFill>
              </a:rPr>
              <a:t>α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buSzPts val="1072"/>
              <a:buFontTx/>
              <a:buBlip>
                <a:blip r:embed="rId4"/>
              </a:buBlip>
              <a:defRPr/>
            </a:pPr>
            <a:r>
              <a:rPr lang="en-GB" dirty="0" err="1">
                <a:solidFill>
                  <a:srgbClr val="FFFFFF"/>
                </a:solidFill>
              </a:rPr>
              <a:t>θρόμ</a:t>
            </a:r>
            <a:r>
              <a:rPr lang="en-GB" dirty="0">
                <a:solidFill>
                  <a:srgbClr val="FFFFFF"/>
                </a:solidFill>
              </a:rPr>
              <a:t>βωση σηραγγώδους κόλπου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buSzPts val="1072"/>
              <a:buFontTx/>
              <a:buBlip>
                <a:blip r:embed="rId4"/>
              </a:buBlip>
              <a:defRPr/>
            </a:pPr>
            <a:r>
              <a:rPr lang="en-GB" dirty="0" err="1">
                <a:solidFill>
                  <a:srgbClr val="FFFFFF"/>
                </a:solidFill>
              </a:rPr>
              <a:t>μεσοθωρ</a:t>
            </a:r>
            <a:r>
              <a:rPr lang="en-GB" dirty="0">
                <a:solidFill>
                  <a:srgbClr val="FFFFFF"/>
                </a:solidFill>
              </a:rPr>
              <a:t>ακίτιδα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buSzPts val="1072"/>
              <a:buFontTx/>
              <a:buBlip>
                <a:blip r:embed="rId4"/>
              </a:buBlip>
              <a:defRPr/>
            </a:pPr>
            <a:r>
              <a:rPr lang="en-GB" dirty="0">
                <a:solidFill>
                  <a:srgbClr val="FFFFFF"/>
                </a:solidFill>
              </a:rPr>
              <a:t>π</a:t>
            </a:r>
            <a:r>
              <a:rPr lang="en-GB" dirty="0" err="1">
                <a:solidFill>
                  <a:srgbClr val="FFFFFF"/>
                </a:solidFill>
              </a:rPr>
              <a:t>λευριτική</a:t>
            </a:r>
            <a:r>
              <a:rPr lang="en-GB" dirty="0">
                <a:solidFill>
                  <a:srgbClr val="FFFFFF"/>
                </a:solidFill>
              </a:rPr>
              <a:t> </a:t>
            </a:r>
            <a:r>
              <a:rPr lang="en-GB" dirty="0" err="1">
                <a:solidFill>
                  <a:srgbClr val="FFFFFF"/>
                </a:solidFill>
              </a:rPr>
              <a:t>συλλογή</a:t>
            </a:r>
            <a:endParaRPr lang="en-GB" dirty="0">
              <a:solidFill>
                <a:srgbClr val="FFFFFF"/>
              </a:solidFill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buSzPts val="1072"/>
              <a:buFontTx/>
              <a:buBlip>
                <a:blip r:embed="rId4"/>
              </a:buBlip>
              <a:defRPr/>
            </a:pPr>
            <a:r>
              <a:rPr lang="en-GB" dirty="0" err="1">
                <a:solidFill>
                  <a:srgbClr val="FFFFFF"/>
                </a:solidFill>
              </a:rPr>
              <a:t>εμ</a:t>
            </a:r>
            <a:r>
              <a:rPr lang="en-GB" dirty="0">
                <a:solidFill>
                  <a:srgbClr val="FFFFFF"/>
                </a:solidFill>
              </a:rPr>
              <a:t>πύημα υπεζωκότα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buSzPts val="1072"/>
              <a:buFontTx/>
              <a:buBlip>
                <a:blip r:embed="rId4"/>
              </a:buBlip>
              <a:defRPr/>
            </a:pPr>
            <a:r>
              <a:rPr lang="en-GB" dirty="0">
                <a:solidFill>
                  <a:srgbClr val="FFFFFF"/>
                </a:solidFill>
              </a:rPr>
              <a:t>αναπ</a:t>
            </a:r>
            <a:r>
              <a:rPr lang="en-GB" dirty="0" err="1">
                <a:solidFill>
                  <a:srgbClr val="FFFFFF"/>
                </a:solidFill>
              </a:rPr>
              <a:t>νευστική</a:t>
            </a:r>
            <a:r>
              <a:rPr lang="en-GB" dirty="0">
                <a:solidFill>
                  <a:srgbClr val="FFFFFF"/>
                </a:solidFill>
              </a:rPr>
              <a:t> αν</a:t>
            </a:r>
            <a:r>
              <a:rPr dirty="0" err="1">
                <a:solidFill>
                  <a:srgbClr val="FFFFFF"/>
                </a:solidFill>
              </a:rPr>
              <a:t>επ</a:t>
            </a:r>
            <a:r>
              <a:rPr lang="en-GB" dirty="0" err="1">
                <a:solidFill>
                  <a:srgbClr val="FFFFFF"/>
                </a:solidFill>
              </a:rPr>
              <a:t>άρκει</a:t>
            </a:r>
            <a:r>
              <a:rPr lang="en-GB" dirty="0">
                <a:solidFill>
                  <a:srgbClr val="FFFFFF"/>
                </a:solidFill>
              </a:rPr>
              <a:t>α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buSzPts val="1072"/>
              <a:buFontTx/>
              <a:buBlip>
                <a:blip r:embed="rId4"/>
              </a:buBlip>
              <a:defRPr/>
            </a:pPr>
            <a:r>
              <a:rPr lang="en-GB" dirty="0">
                <a:solidFill>
                  <a:srgbClr val="FFFFFF"/>
                </a:solidFill>
              </a:rPr>
              <a:t>π</a:t>
            </a:r>
            <a:r>
              <a:rPr lang="en-GB" dirty="0" err="1">
                <a:solidFill>
                  <a:srgbClr val="FFFFFF"/>
                </a:solidFill>
              </a:rPr>
              <a:t>νευμονί</a:t>
            </a:r>
            <a:r>
              <a:rPr lang="en-GB" dirty="0">
                <a:solidFill>
                  <a:srgbClr val="FFFFFF"/>
                </a:solidFill>
              </a:rPr>
              <a:t>α από εισρόφηση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buSzPts val="1072"/>
              <a:buFontTx/>
              <a:buBlip>
                <a:blip r:embed="rId4"/>
              </a:buBlip>
              <a:defRPr/>
            </a:pPr>
            <a:r>
              <a:rPr lang="en-GB" dirty="0">
                <a:solidFill>
                  <a:srgbClr val="FFFFFF"/>
                </a:solidFill>
              </a:rPr>
              <a:t>σπ</a:t>
            </a:r>
            <a:r>
              <a:rPr lang="en-GB" dirty="0" err="1">
                <a:solidFill>
                  <a:srgbClr val="FFFFFF"/>
                </a:solidFill>
              </a:rPr>
              <a:t>ονδυλίτιδ</a:t>
            </a:r>
            <a:r>
              <a:rPr lang="en-GB" dirty="0">
                <a:solidFill>
                  <a:srgbClr val="FFFFFF"/>
                </a:solidFill>
              </a:rPr>
              <a:t>α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buSzPts val="1072"/>
              <a:buFontTx/>
              <a:buBlip>
                <a:blip r:embed="rId4"/>
              </a:buBlip>
              <a:defRPr/>
            </a:pPr>
            <a:r>
              <a:rPr lang="en-GB" dirty="0" err="1">
                <a:solidFill>
                  <a:srgbClr val="FFFFFF"/>
                </a:solidFill>
              </a:rPr>
              <a:t>διά</a:t>
            </a:r>
            <a:r>
              <a:rPr lang="en-GB" dirty="0">
                <a:solidFill>
                  <a:srgbClr val="FFFFFF"/>
                </a:solidFill>
              </a:rPr>
              <a:t>βρωση έσω καρωτίδας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buSzPts val="1072"/>
              <a:buFontTx/>
              <a:buBlip>
                <a:blip r:embed="rId4"/>
              </a:buBlip>
              <a:defRPr/>
            </a:pPr>
            <a:r>
              <a:rPr lang="en-GB" dirty="0" err="1">
                <a:solidFill>
                  <a:srgbClr val="FFFFFF"/>
                </a:solidFill>
              </a:rPr>
              <a:t>θρόμ</a:t>
            </a:r>
            <a:r>
              <a:rPr lang="en-GB" dirty="0">
                <a:solidFill>
                  <a:srgbClr val="FFFFFF"/>
                </a:solidFill>
              </a:rPr>
              <a:t>βωση έσω σφαγίτιδας</a:t>
            </a:r>
            <a:r>
              <a:rPr dirty="0">
                <a:solidFill>
                  <a:srgbClr val="FFFFFF"/>
                </a:solidFill>
              </a:rPr>
              <a:t> (</a:t>
            </a:r>
            <a:r>
              <a:rPr lang="en-GB" dirty="0" err="1">
                <a:solidFill>
                  <a:srgbClr val="FFFFFF"/>
                </a:solidFill>
              </a:rPr>
              <a:t>συνδρομο</a:t>
            </a:r>
            <a:r>
              <a:rPr lang="en-GB" dirty="0">
                <a:solidFill>
                  <a:srgbClr val="FFFFFF"/>
                </a:solidFill>
              </a:rPr>
              <a:t> </a:t>
            </a:r>
            <a:r>
              <a:rPr lang="en-GB" dirty="0" err="1">
                <a:solidFill>
                  <a:srgbClr val="FFFFFF"/>
                </a:solidFill>
              </a:rPr>
              <a:t>Lemiere</a:t>
            </a:r>
            <a:r>
              <a:rPr dirty="0">
                <a:solidFill>
                  <a:srgbClr val="FFFFFF"/>
                </a:solidFill>
              </a:rPr>
              <a:t>)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buSzPts val="1072"/>
              <a:buFontTx/>
              <a:buBlip>
                <a:blip r:embed="rId4"/>
              </a:buBlip>
              <a:defRPr/>
            </a:pPr>
            <a:r>
              <a:rPr lang="en-GB" dirty="0">
                <a:solidFill>
                  <a:srgbClr val="FFFFFF"/>
                </a:solidFill>
              </a:rPr>
              <a:t>α</a:t>
            </a:r>
            <a:r>
              <a:rPr lang="en-GB" dirty="0" err="1">
                <a:solidFill>
                  <a:srgbClr val="FFFFFF"/>
                </a:solidFill>
              </a:rPr>
              <a:t>ορτο</a:t>
            </a:r>
            <a:r>
              <a:rPr lang="en-GB" dirty="0">
                <a:solidFill>
                  <a:srgbClr val="FFFFFF"/>
                </a:solidFill>
              </a:rPr>
              <a:t>πνευμονική </a:t>
            </a:r>
            <a:r>
              <a:rPr dirty="0" err="1">
                <a:solidFill>
                  <a:srgbClr val="FFFFFF"/>
                </a:solidFill>
              </a:rPr>
              <a:t>επ</a:t>
            </a:r>
            <a:r>
              <a:rPr lang="en-GB" dirty="0" err="1">
                <a:solidFill>
                  <a:srgbClr val="FFFFFF"/>
                </a:solidFill>
              </a:rPr>
              <a:t>ικοινωνί</a:t>
            </a:r>
            <a:r>
              <a:rPr lang="en-GB" dirty="0">
                <a:solidFill>
                  <a:srgbClr val="FFFFFF"/>
                </a:solidFill>
              </a:rPr>
              <a:t>α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buSzPts val="1072"/>
              <a:buFontTx/>
              <a:buBlip>
                <a:blip r:embed="rId4"/>
              </a:buBlip>
              <a:defRPr/>
            </a:pPr>
            <a:r>
              <a:rPr dirty="0">
                <a:solidFill>
                  <a:srgbClr val="FFFFFF"/>
                </a:solidFill>
              </a:rPr>
              <a:t>α</a:t>
            </a:r>
            <a:r>
              <a:rPr lang="en-GB" dirty="0">
                <a:solidFill>
                  <a:srgbClr val="FFFFFF"/>
                </a:solidFill>
              </a:rPr>
              <a:t>π</a:t>
            </a:r>
            <a:r>
              <a:rPr lang="en-GB" dirty="0" err="1">
                <a:solidFill>
                  <a:srgbClr val="FFFFFF"/>
                </a:solidFill>
              </a:rPr>
              <a:t>οστήμ</a:t>
            </a:r>
            <a:r>
              <a:rPr lang="en-GB" dirty="0">
                <a:solidFill>
                  <a:srgbClr val="FFFFFF"/>
                </a:solidFill>
              </a:rPr>
              <a:t>ατα απομακρυσμένων οργάνων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buSzPts val="1072"/>
              <a:buFontTx/>
              <a:buBlip>
                <a:blip r:embed="rId4"/>
              </a:buBlip>
              <a:defRPr/>
            </a:pPr>
            <a:r>
              <a:rPr dirty="0">
                <a:solidFill>
                  <a:srgbClr val="FFFFFF"/>
                </a:solidFill>
              </a:rPr>
              <a:t>δ</a:t>
            </a:r>
            <a:r>
              <a:rPr lang="en-GB" dirty="0">
                <a:solidFill>
                  <a:srgbClr val="FFFFFF"/>
                </a:solidFill>
              </a:rPr>
              <a:t>ιαταρα</a:t>
            </a:r>
            <a:r>
              <a:rPr lang="en-GB" dirty="0" err="1">
                <a:solidFill>
                  <a:srgbClr val="FFFFFF"/>
                </a:solidFill>
              </a:rPr>
              <a:t>χές</a:t>
            </a:r>
            <a:r>
              <a:rPr lang="en-GB" dirty="0">
                <a:solidFill>
                  <a:srgbClr val="FFFFFF"/>
                </a:solidFill>
              </a:rPr>
              <a:t> πήξης (</a:t>
            </a:r>
            <a:r>
              <a:rPr lang="en-GB" dirty="0" err="1">
                <a:solidFill>
                  <a:srgbClr val="FFFFFF"/>
                </a:solidFill>
              </a:rPr>
              <a:t>θρομ</a:t>
            </a:r>
            <a:r>
              <a:rPr lang="en-GB" dirty="0">
                <a:solidFill>
                  <a:srgbClr val="FFFFFF"/>
                </a:solidFill>
              </a:rPr>
              <a:t>βοπενία- Δ</a:t>
            </a:r>
            <a:r>
              <a:rPr dirty="0">
                <a:solidFill>
                  <a:srgbClr val="FFFFFF"/>
                </a:solidFill>
              </a:rPr>
              <a:t>ΕΠ</a:t>
            </a:r>
            <a:r>
              <a:rPr lang="en-GB" dirty="0">
                <a:solidFill>
                  <a:srgbClr val="FFFFFF"/>
                </a:solidFill>
              </a:rPr>
              <a:t>)</a:t>
            </a: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Τίτλος 1"/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GB">
                <a:latin typeface="Albany"/>
                <a:cs typeface="Tahoma" pitchFamily="34" charset="0"/>
              </a:rPr>
              <a:t>                                 </a:t>
            </a:r>
            <a:endParaRPr lang="en-GB" sz="2800">
              <a:latin typeface="Albany"/>
              <a:cs typeface="Tahoma" pitchFamily="34" charset="0"/>
            </a:endParaRPr>
          </a:p>
        </p:txBody>
      </p:sp>
      <p:sp>
        <p:nvSpPr>
          <p:cNvPr id="71683" name="Θέση κειμένου 2"/>
          <p:cNvSpPr txBox="1"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/>
            <a:endParaRPr lang="en-GB" sz="2000" b="1">
              <a:solidFill>
                <a:srgbClr val="33CC66"/>
              </a:solidFill>
              <a:latin typeface="Thorndale"/>
              <a:cs typeface="Tahoma" pitchFamily="34" charset="0"/>
            </a:endParaRPr>
          </a:p>
          <a:p>
            <a:pPr eaLnBrk="1"/>
            <a:endParaRPr lang="en-GB" sz="2000" b="1">
              <a:solidFill>
                <a:srgbClr val="33CC66"/>
              </a:solidFill>
              <a:latin typeface="Thorndale"/>
              <a:cs typeface="Tahoma" pitchFamily="34" charset="0"/>
            </a:endParaRPr>
          </a:p>
          <a:p>
            <a:pPr eaLnBrk="1"/>
            <a:endParaRPr lang="en-GB" sz="2000">
              <a:solidFill>
                <a:srgbClr val="FFFFFF"/>
              </a:solidFill>
              <a:latin typeface="Thorndale"/>
              <a:cs typeface="Tahoma" pitchFamily="34" charset="0"/>
            </a:endParaRPr>
          </a:p>
          <a:p>
            <a:pPr eaLnBrk="1">
              <a:buSzPts val="1100"/>
              <a:buFontTx/>
              <a:buBlip>
                <a:blip r:embed="rId3"/>
              </a:buBlip>
            </a:pPr>
            <a:endParaRPr lang="en-GB" sz="2000">
              <a:solidFill>
                <a:srgbClr val="FFFFFF"/>
              </a:solidFill>
              <a:latin typeface="Thorndale"/>
              <a:cs typeface="Tahoma" pitchFamily="34" charset="0"/>
            </a:endParaRPr>
          </a:p>
          <a:p>
            <a:pPr eaLnBrk="1"/>
            <a:endParaRPr>
              <a:latin typeface="Thorndale"/>
              <a:cs typeface="Tahoma" pitchFamily="34" charset="0"/>
            </a:endParaRPr>
          </a:p>
          <a:p>
            <a:pPr eaLnBrk="1"/>
            <a:endParaRPr lang="en-GB" sz="2000">
              <a:solidFill>
                <a:srgbClr val="FFFFFF"/>
              </a:solidFill>
              <a:latin typeface="Thorndale"/>
              <a:cs typeface="Tahoma" pitchFamily="34" charset="0"/>
            </a:endParaRPr>
          </a:p>
        </p:txBody>
      </p:sp>
      <p:sp>
        <p:nvSpPr>
          <p:cNvPr id="4" name="Κορδέλα: Με κλίση προς τα κάτω 5"/>
          <p:cNvSpPr/>
          <p:nvPr/>
        </p:nvSpPr>
        <p:spPr>
          <a:xfrm>
            <a:off x="1801813" y="2270125"/>
            <a:ext cx="6650037" cy="216217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+- 0 0 10800000"/>
              <a:gd name="f9" fmla="+- 0 0 5400000"/>
              <a:gd name="f10" fmla="val 16667"/>
              <a:gd name="f11" fmla="val 50000"/>
              <a:gd name="f12" fmla="+- 0 0 -360"/>
              <a:gd name="f13" fmla="+- 0 0 -270"/>
              <a:gd name="f14" fmla="+- 0 0 -90"/>
              <a:gd name="f15" fmla="abs f4"/>
              <a:gd name="f16" fmla="abs f5"/>
              <a:gd name="f17" fmla="abs f6"/>
              <a:gd name="f18" fmla="*/ f12 f0 1"/>
              <a:gd name="f19" fmla="*/ f13 f0 1"/>
              <a:gd name="f20" fmla="*/ f14 f0 1"/>
              <a:gd name="f21" fmla="?: f15 f4 1"/>
              <a:gd name="f22" fmla="?: f16 f5 1"/>
              <a:gd name="f23" fmla="?: f17 f6 1"/>
              <a:gd name="f24" fmla="*/ f18 1 f3"/>
              <a:gd name="f25" fmla="*/ f19 1 f3"/>
              <a:gd name="f26" fmla="*/ f20 1 f3"/>
              <a:gd name="f27" fmla="*/ f21 1 21600"/>
              <a:gd name="f28" fmla="*/ f22 1 21600"/>
              <a:gd name="f29" fmla="*/ 21600 f21 1"/>
              <a:gd name="f30" fmla="*/ 21600 f22 1"/>
              <a:gd name="f31" fmla="+- f24 0 f1"/>
              <a:gd name="f32" fmla="+- f25 0 f1"/>
              <a:gd name="f33" fmla="+- f26 0 f1"/>
              <a:gd name="f34" fmla="min f28 f27"/>
              <a:gd name="f35" fmla="*/ f29 1 f23"/>
              <a:gd name="f36" fmla="*/ f30 1 f23"/>
              <a:gd name="f37" fmla="val f35"/>
              <a:gd name="f38" fmla="val f36"/>
              <a:gd name="f39" fmla="*/ f7 f34 1"/>
              <a:gd name="f40" fmla="+- f38 0 f7"/>
              <a:gd name="f41" fmla="+- f37 0 f7"/>
              <a:gd name="f42" fmla="*/ f38 f34 1"/>
              <a:gd name="f43" fmla="*/ f37 f34 1"/>
              <a:gd name="f44" fmla="*/ f41 1 2"/>
              <a:gd name="f45" fmla="*/ f41 1 8"/>
              <a:gd name="f46" fmla="*/ f41 1 32"/>
              <a:gd name="f47" fmla="*/ f41 f11 1"/>
              <a:gd name="f48" fmla="*/ f40 f10 1"/>
              <a:gd name="f49" fmla="+- f7 f44 0"/>
              <a:gd name="f50" fmla="+- f37 0 f45"/>
              <a:gd name="f51" fmla="*/ f47 1 200000"/>
              <a:gd name="f52" fmla="*/ f48 1 200000"/>
              <a:gd name="f53" fmla="*/ f48 1 100000"/>
              <a:gd name="f54" fmla="*/ f48 1 400000"/>
              <a:gd name="f55" fmla="*/ f46 f34 1"/>
              <a:gd name="f56" fmla="*/ f45 f34 1"/>
              <a:gd name="f57" fmla="+- f49 0 f51"/>
              <a:gd name="f58" fmla="+- f49 f51 0"/>
              <a:gd name="f59" fmla="+- f38 0 f53"/>
              <a:gd name="f60" fmla="+- f38 0 f54"/>
              <a:gd name="f61" fmla="+- f53 0 f54"/>
              <a:gd name="f62" fmla="*/ f53 f34 1"/>
              <a:gd name="f63" fmla="*/ f54 f34 1"/>
              <a:gd name="f64" fmla="*/ f52 f34 1"/>
              <a:gd name="f65" fmla="*/ f50 f34 1"/>
              <a:gd name="f66" fmla="*/ f49 f34 1"/>
              <a:gd name="f67" fmla="+- f57 f46 0"/>
              <a:gd name="f68" fmla="+- f58 0 f46"/>
              <a:gd name="f69" fmla="+- f57 f45 0"/>
              <a:gd name="f70" fmla="+- f58 0 f45"/>
              <a:gd name="f71" fmla="*/ f59 1 2"/>
              <a:gd name="f72" fmla="*/ f57 f34 1"/>
              <a:gd name="f73" fmla="*/ f58 f34 1"/>
              <a:gd name="f74" fmla="*/ f59 f34 1"/>
              <a:gd name="f75" fmla="*/ f60 f34 1"/>
              <a:gd name="f76" fmla="*/ f61 f34 1"/>
              <a:gd name="f77" fmla="+- f69 0 f46"/>
              <a:gd name="f78" fmla="+- f70 f46 0"/>
              <a:gd name="f79" fmla="*/ f67 f34 1"/>
              <a:gd name="f80" fmla="*/ f68 f34 1"/>
              <a:gd name="f81" fmla="*/ f71 f34 1"/>
              <a:gd name="f82" fmla="*/ f69 f34 1"/>
              <a:gd name="f83" fmla="*/ f70 f34 1"/>
              <a:gd name="f84" fmla="*/ f77 f34 1"/>
              <a:gd name="f85" fmla="*/ f78 f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1">
                <a:pos x="f66" y="f62"/>
              </a:cxn>
              <a:cxn ang="f32">
                <a:pos x="f56" y="f81"/>
              </a:cxn>
              <a:cxn ang="f33">
                <a:pos x="f65" y="f81"/>
              </a:cxn>
            </a:cxnLst>
            <a:rect l="f72" t="f62" r="f73" b="f42"/>
            <a:pathLst>
              <a:path stroke="0">
                <a:moveTo>
                  <a:pt x="f39" y="f39"/>
                </a:moveTo>
                <a:lnTo>
                  <a:pt x="f84" y="f39"/>
                </a:lnTo>
                <a:arcTo wR="f55" hR="f63" stAng="f2" swAng="f0"/>
                <a:lnTo>
                  <a:pt x="f79" y="f64"/>
                </a:lnTo>
                <a:arcTo wR="f55" hR="f63" stAng="f2" swAng="f8"/>
                <a:lnTo>
                  <a:pt x="f80" y="f62"/>
                </a:lnTo>
                <a:arcTo wR="f55" hR="f63" stAng="f1" swAng="f8"/>
                <a:lnTo>
                  <a:pt x="f85" y="f64"/>
                </a:lnTo>
                <a:arcTo wR="f55" hR="f63" stAng="f1" swAng="f0"/>
                <a:lnTo>
                  <a:pt x="f43" y="f39"/>
                </a:lnTo>
                <a:lnTo>
                  <a:pt x="f65" y="f81"/>
                </a:lnTo>
                <a:lnTo>
                  <a:pt x="f43" y="f74"/>
                </a:lnTo>
                <a:lnTo>
                  <a:pt x="f73" y="f74"/>
                </a:lnTo>
                <a:lnTo>
                  <a:pt x="f73" y="f75"/>
                </a:lnTo>
                <a:arcTo wR="f55" hR="f63" stAng="f7" swAng="f1"/>
                <a:lnTo>
                  <a:pt x="f79" y="f42"/>
                </a:lnTo>
                <a:arcTo wR="f55" hR="f63" stAng="f1" swAng="f1"/>
                <a:lnTo>
                  <a:pt x="f72" y="f74"/>
                </a:lnTo>
                <a:lnTo>
                  <a:pt x="f39" y="f74"/>
                </a:lnTo>
                <a:lnTo>
                  <a:pt x="f56" y="f81"/>
                </a:lnTo>
                <a:close/>
              </a:path>
              <a:path stroke="0">
                <a:moveTo>
                  <a:pt x="f82" y="f63"/>
                </a:moveTo>
                <a:arcTo wR="f55" hR="f63" stAng="f7" swAng="f1"/>
                <a:lnTo>
                  <a:pt x="f79" y="f64"/>
                </a:lnTo>
                <a:arcTo wR="f55" hR="f63" stAng="f2" swAng="f8"/>
                <a:lnTo>
                  <a:pt x="f82" y="f62"/>
                </a:lnTo>
                <a:close/>
                <a:moveTo>
                  <a:pt x="f83" y="f63"/>
                </a:moveTo>
                <a:arcTo wR="f55" hR="f63" stAng="f0" swAng="f9"/>
                <a:lnTo>
                  <a:pt x="f80" y="f64"/>
                </a:lnTo>
                <a:arcTo wR="f55" hR="f63" stAng="f2" swAng="f0"/>
                <a:lnTo>
                  <a:pt x="f83" y="f62"/>
                </a:lnTo>
                <a:close/>
              </a:path>
              <a:path fill="none">
                <a:moveTo>
                  <a:pt x="f39" y="f39"/>
                </a:moveTo>
                <a:lnTo>
                  <a:pt x="f84" y="f39"/>
                </a:lnTo>
                <a:arcTo wR="f55" hR="f63" stAng="f2" swAng="f0"/>
                <a:lnTo>
                  <a:pt x="f79" y="f64"/>
                </a:lnTo>
                <a:arcTo wR="f55" hR="f63" stAng="f2" swAng="f8"/>
                <a:lnTo>
                  <a:pt x="f80" y="f62"/>
                </a:lnTo>
                <a:arcTo wR="f55" hR="f63" stAng="f1" swAng="f8"/>
                <a:lnTo>
                  <a:pt x="f85" y="f64"/>
                </a:lnTo>
                <a:arcTo wR="f55" hR="f63" stAng="f1" swAng="f0"/>
                <a:lnTo>
                  <a:pt x="f43" y="f39"/>
                </a:lnTo>
                <a:lnTo>
                  <a:pt x="f65" y="f81"/>
                </a:lnTo>
                <a:lnTo>
                  <a:pt x="f43" y="f74"/>
                </a:lnTo>
                <a:lnTo>
                  <a:pt x="f73" y="f74"/>
                </a:lnTo>
                <a:lnTo>
                  <a:pt x="f73" y="f75"/>
                </a:lnTo>
                <a:arcTo wR="f55" hR="f63" stAng="f7" swAng="f1"/>
                <a:lnTo>
                  <a:pt x="f79" y="f42"/>
                </a:lnTo>
                <a:arcTo wR="f55" hR="f63" stAng="f1" swAng="f1"/>
                <a:lnTo>
                  <a:pt x="f72" y="f74"/>
                </a:lnTo>
                <a:lnTo>
                  <a:pt x="f39" y="f74"/>
                </a:lnTo>
                <a:lnTo>
                  <a:pt x="f56" y="f81"/>
                </a:lnTo>
                <a:close/>
                <a:moveTo>
                  <a:pt x="f82" y="f63"/>
                </a:moveTo>
                <a:lnTo>
                  <a:pt x="f82" y="f62"/>
                </a:lnTo>
                <a:moveTo>
                  <a:pt x="f83" y="f62"/>
                </a:moveTo>
                <a:lnTo>
                  <a:pt x="f83" y="f63"/>
                </a:lnTo>
                <a:moveTo>
                  <a:pt x="f72" y="f74"/>
                </a:moveTo>
                <a:lnTo>
                  <a:pt x="f72" y="f76"/>
                </a:lnTo>
                <a:moveTo>
                  <a:pt x="f73" y="f76"/>
                </a:moveTo>
                <a:lnTo>
                  <a:pt x="f73" y="f74"/>
                </a:lnTo>
              </a:path>
            </a:pathLst>
          </a:custGeom>
          <a:solidFill>
            <a:srgbClr val="B4C7E7"/>
          </a:solidFill>
          <a:ln w="12701">
            <a:solidFill>
              <a:srgbClr val="2F528F"/>
            </a:solidFill>
            <a:prstDash val="solid"/>
            <a:miter/>
          </a:ln>
        </p:spPr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400" b="1" dirty="0">
                <a:solidFill>
                  <a:srgbClr val="7030A0"/>
                </a:solidFill>
                <a:latin typeface="Calibri"/>
              </a:rPr>
              <a:t>ΤΟΠΙΚΕΣ </a:t>
            </a:r>
            <a:r>
              <a:rPr lang="el-GR" sz="2400" b="1" kern="0" dirty="0">
                <a:solidFill>
                  <a:srgbClr val="7030A0"/>
                </a:solidFill>
                <a:latin typeface="Calibri"/>
              </a:rPr>
              <a:t>ΕΠ</a:t>
            </a:r>
            <a:r>
              <a:rPr lang="el-GR" sz="2400" b="1" dirty="0">
                <a:solidFill>
                  <a:srgbClr val="7030A0"/>
                </a:solidFill>
                <a:latin typeface="Calibri"/>
              </a:rPr>
              <a:t>ΙΠΛΟΚΕΣ</a:t>
            </a: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Τίτλος 1"/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815975" y="22225"/>
            <a:ext cx="8607425" cy="334963"/>
          </a:xfrm>
        </p:spPr>
        <p:txBody>
          <a:bodyPr/>
          <a:lstStyle/>
          <a:p>
            <a:pPr eaLnBrk="1"/>
            <a:r>
              <a:rPr>
                <a:latin typeface="Albany"/>
                <a:cs typeface="Tahoma" pitchFamily="34" charset="0"/>
              </a:rPr>
              <a:t>                          </a:t>
            </a:r>
            <a:r>
              <a:rPr lang="el-GR">
                <a:latin typeface="Albany"/>
                <a:cs typeface="Tahoma" pitchFamily="34" charset="0"/>
              </a:rPr>
              <a:t>  </a:t>
            </a:r>
            <a:r>
              <a:rPr lang="el-GR">
                <a:solidFill>
                  <a:srgbClr val="FFFF99"/>
                </a:solidFill>
                <a:latin typeface="Albany"/>
                <a:cs typeface="Tahoma" pitchFamily="34" charset="0"/>
              </a:rPr>
              <a:t>ΠΑΡΑΡΡΙΝΟΚΟΛΠΙΤΙΔΑ</a:t>
            </a:r>
            <a:endParaRPr>
              <a:solidFill>
                <a:srgbClr val="FFFF99"/>
              </a:solidFill>
              <a:latin typeface="Albany"/>
              <a:cs typeface="Tahoma" pitchFamily="34" charset="0"/>
            </a:endParaRPr>
          </a:p>
        </p:txBody>
      </p:sp>
      <p:sp>
        <p:nvSpPr>
          <p:cNvPr id="3" name="Θέση κειμένου 2"/>
          <p:cNvSpPr txBox="1">
            <a:spLocks noGrp="1"/>
          </p:cNvSpPr>
          <p:nvPr>
            <p:ph type="body" idx="4294967295"/>
          </p:nvPr>
        </p:nvSpPr>
        <p:spPr>
          <a:xfrm>
            <a:off x="530225" y="357188"/>
            <a:ext cx="9178925" cy="5399087"/>
          </a:xfrm>
        </p:spPr>
        <p:txBody>
          <a:bodyPr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000" b="1" dirty="0">
                <a:solidFill>
                  <a:srgbClr val="FFFFFF"/>
                </a:solidFill>
              </a:rPr>
              <a:t> </a:t>
            </a:r>
            <a:r>
              <a:rPr b="1" dirty="0">
                <a:solidFill>
                  <a:srgbClr val="FFFFFF"/>
                </a:solidFill>
              </a:rPr>
              <a:t>Φλεγμονή στην περιοχή των </a:t>
            </a:r>
            <a:r>
              <a:rPr b="1" dirty="0" err="1">
                <a:solidFill>
                  <a:srgbClr val="FFFFFF"/>
                </a:solidFill>
              </a:rPr>
              <a:t>παραρρίνιων</a:t>
            </a:r>
            <a:r>
              <a:rPr b="1" dirty="0">
                <a:solidFill>
                  <a:srgbClr val="FFFFFF"/>
                </a:solidFill>
              </a:rPr>
              <a:t> κόλπων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b="1" dirty="0">
              <a:solidFill>
                <a:srgbClr val="FFFFFF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q"/>
              <a:defRPr/>
            </a:pPr>
            <a:r>
              <a:rPr b="1" dirty="0">
                <a:solidFill>
                  <a:srgbClr val="FFFFFF"/>
                </a:solidFill>
              </a:rPr>
              <a:t>10%  είναι </a:t>
            </a:r>
            <a:r>
              <a:rPr b="1" dirty="0" err="1">
                <a:solidFill>
                  <a:srgbClr val="FFFFFF"/>
                </a:solidFill>
              </a:rPr>
              <a:t>οδοντογενής</a:t>
            </a:r>
            <a:endParaRPr b="1" dirty="0">
              <a:solidFill>
                <a:srgbClr val="FFFFFF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q"/>
              <a:defRPr/>
            </a:pPr>
            <a:endParaRPr b="1" dirty="0">
              <a:solidFill>
                <a:srgbClr val="FFFFFF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q"/>
              <a:defRPr/>
            </a:pPr>
            <a:r>
              <a:rPr i="1" u="sng" dirty="0">
                <a:solidFill>
                  <a:srgbClr val="00B0F0"/>
                </a:solidFill>
              </a:rPr>
              <a:t>Αίτια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rgbClr val="FFFF00"/>
                </a:solidFill>
              </a:rPr>
              <a:t>streptococcus </a:t>
            </a:r>
            <a:r>
              <a:rPr lang="en-GB" b="1" dirty="0" err="1">
                <a:solidFill>
                  <a:srgbClr val="FFFF00"/>
                </a:solidFill>
              </a:rPr>
              <a:t>viridans</a:t>
            </a:r>
            <a:r>
              <a:rPr lang="en-GB" b="1" dirty="0">
                <a:solidFill>
                  <a:srgbClr val="FFFF00"/>
                </a:solidFill>
              </a:rPr>
              <a:t>, </a:t>
            </a:r>
            <a:r>
              <a:rPr lang="en-GB" b="1" dirty="0" err="1">
                <a:solidFill>
                  <a:srgbClr val="FFFF00"/>
                </a:solidFill>
              </a:rPr>
              <a:t>staplylococcus</a:t>
            </a:r>
            <a:r>
              <a:rPr lang="en-GB" b="1" dirty="0">
                <a:solidFill>
                  <a:srgbClr val="FFFF00"/>
                </a:solidFill>
              </a:rPr>
              <a:t> aureus &amp;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rgbClr val="FFFF00"/>
                </a:solidFill>
              </a:rPr>
              <a:t>gram – </a:t>
            </a:r>
            <a:r>
              <a:rPr b="1" dirty="0">
                <a:solidFill>
                  <a:srgbClr val="FFFF00"/>
                </a:solidFill>
              </a:rPr>
              <a:t>αναερόβια</a:t>
            </a:r>
            <a:endParaRPr lang="en-GB" b="1" dirty="0">
              <a:solidFill>
                <a:srgbClr val="FFFF00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/>
            </a:pPr>
            <a:endParaRPr b="1" dirty="0">
              <a:solidFill>
                <a:srgbClr val="FFFFFF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/>
            </a:pPr>
            <a:r>
              <a:rPr b="1" dirty="0">
                <a:solidFill>
                  <a:srgbClr val="C55A11"/>
                </a:solidFill>
              </a:rPr>
              <a:t>Μετά από τοποθέτηση οδοντικού 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b="1" dirty="0">
                <a:solidFill>
                  <a:srgbClr val="C55A11"/>
                </a:solidFill>
              </a:rPr>
              <a:t>    εμφυτεύματος</a:t>
            </a: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b="1" dirty="0">
                <a:solidFill>
                  <a:srgbClr val="C55A11"/>
                </a:solidFill>
              </a:rPr>
              <a:t> </a:t>
            </a:r>
            <a:r>
              <a:rPr b="1" dirty="0">
                <a:solidFill>
                  <a:srgbClr val="FFFFFF"/>
                </a:solidFill>
              </a:rPr>
              <a:t>Μετά από εξαγωγές και </a:t>
            </a:r>
            <a:r>
              <a:rPr b="1" dirty="0" err="1">
                <a:solidFill>
                  <a:srgbClr val="FFFFFF"/>
                </a:solidFill>
              </a:rPr>
              <a:t>στοματοκολπική</a:t>
            </a:r>
            <a:r>
              <a:rPr b="1" dirty="0">
                <a:solidFill>
                  <a:srgbClr val="FFFFFF"/>
                </a:solidFill>
              </a:rPr>
              <a:t> </a:t>
            </a: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/>
            </a:pPr>
            <a:r>
              <a:rPr b="1" dirty="0">
                <a:solidFill>
                  <a:srgbClr val="FFFFFF"/>
                </a:solidFill>
              </a:rPr>
              <a:t>επικοινωνία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b="1" dirty="0">
              <a:solidFill>
                <a:srgbClr val="FFFFFF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/>
            </a:pPr>
            <a:r>
              <a:rPr b="1" dirty="0">
                <a:solidFill>
                  <a:srgbClr val="FFFFFF"/>
                </a:solidFill>
              </a:rPr>
              <a:t>Σε επιμόλυνση </a:t>
            </a:r>
            <a:r>
              <a:rPr b="1" dirty="0" err="1">
                <a:solidFill>
                  <a:srgbClr val="FFFFFF"/>
                </a:solidFill>
              </a:rPr>
              <a:t>οδοντογενούς</a:t>
            </a:r>
            <a:r>
              <a:rPr b="1" dirty="0">
                <a:solidFill>
                  <a:srgbClr val="FFFFFF"/>
                </a:solidFill>
              </a:rPr>
              <a:t> κύστης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b="1" dirty="0">
              <a:solidFill>
                <a:srgbClr val="FFFFFF"/>
              </a:solidFill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b="1" dirty="0">
              <a:solidFill>
                <a:srgbClr val="FFFFFF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/>
            </a:pPr>
            <a:r>
              <a:rPr b="1" dirty="0">
                <a:solidFill>
                  <a:srgbClr val="FFFFFF"/>
                </a:solidFill>
              </a:rPr>
              <a:t>Σε φλεγμονή δοντιού με ρίζες </a:t>
            </a:r>
            <a:r>
              <a:rPr b="1" dirty="0" err="1">
                <a:solidFill>
                  <a:srgbClr val="FFFFFF"/>
                </a:solidFill>
              </a:rPr>
              <a:t>προβάλλουσες</a:t>
            </a:r>
            <a:r>
              <a:rPr b="1" dirty="0">
                <a:solidFill>
                  <a:srgbClr val="FFFFFF"/>
                </a:solidFill>
              </a:rPr>
              <a:t> στο ιγμόρειο</a:t>
            </a: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/>
            </a:pPr>
            <a:endParaRPr lang="en-GB" sz="2000" b="1" dirty="0">
              <a:solidFill>
                <a:srgbClr val="FFFFFF"/>
              </a:solidFill>
            </a:endParaRPr>
          </a:p>
        </p:txBody>
      </p:sp>
      <p:pic>
        <p:nvPicPr>
          <p:cNvPr id="73732" name="Εικόνα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0650" y="2909888"/>
            <a:ext cx="32385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Τίτλος 1"/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738188" y="209550"/>
            <a:ext cx="8607425" cy="617538"/>
          </a:xfrm>
        </p:spPr>
        <p:txBody>
          <a:bodyPr/>
          <a:lstStyle/>
          <a:p>
            <a:pPr eaLnBrk="1"/>
            <a:r>
              <a:rPr>
                <a:latin typeface="Albany"/>
                <a:cs typeface="Tahoma" pitchFamily="34" charset="0"/>
              </a:rPr>
              <a:t>                          </a:t>
            </a:r>
            <a:r>
              <a:rPr lang="el-GR">
                <a:latin typeface="Albany"/>
                <a:cs typeface="Tahoma" pitchFamily="34" charset="0"/>
              </a:rPr>
              <a:t>  </a:t>
            </a:r>
            <a:r>
              <a:rPr lang="el-GR" sz="3200">
                <a:solidFill>
                  <a:srgbClr val="FFFF99"/>
                </a:solidFill>
                <a:latin typeface="Albany"/>
                <a:cs typeface="Tahoma" pitchFamily="34" charset="0"/>
              </a:rPr>
              <a:t>ΠΑΡΑΡΡΙΝΟΚΟΛΠΙΤΙΔΑ</a:t>
            </a:r>
            <a:endParaRPr sz="3200">
              <a:solidFill>
                <a:srgbClr val="FFFF99"/>
              </a:solidFill>
              <a:latin typeface="Albany"/>
              <a:cs typeface="Tahoma" pitchFamily="34" charset="0"/>
            </a:endParaRPr>
          </a:p>
        </p:txBody>
      </p:sp>
      <p:sp>
        <p:nvSpPr>
          <p:cNvPr id="3" name="Θέση κειμένου 2"/>
          <p:cNvSpPr txBox="1">
            <a:spLocks noGrp="1"/>
          </p:cNvSpPr>
          <p:nvPr>
            <p:ph type="body" idx="4294967295"/>
          </p:nvPr>
        </p:nvSpPr>
        <p:spPr>
          <a:xfrm>
            <a:off x="530225" y="1333500"/>
            <a:ext cx="9178925" cy="5470525"/>
          </a:xfrm>
        </p:spPr>
        <p:txBody>
          <a:bodyPr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b="1" i="1" u="sng" dirty="0">
                <a:solidFill>
                  <a:srgbClr val="00B0F0"/>
                </a:solidFill>
              </a:rPr>
              <a:t>Κλινική Εικόνα</a:t>
            </a: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defRPr/>
            </a:pPr>
            <a:endParaRPr b="1" i="1" u="sng" dirty="0">
              <a:solidFill>
                <a:srgbClr val="00B0F0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§"/>
              <a:defRPr/>
            </a:pPr>
            <a:r>
              <a:rPr dirty="0">
                <a:solidFill>
                  <a:srgbClr val="FFFFFF"/>
                </a:solidFill>
              </a:rPr>
              <a:t>Ρινική συμφόρηση</a:t>
            </a: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§"/>
              <a:defRPr/>
            </a:pPr>
            <a:r>
              <a:rPr dirty="0">
                <a:solidFill>
                  <a:srgbClr val="FFFFFF"/>
                </a:solidFill>
              </a:rPr>
              <a:t>Ρινική εκροή πύου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solidFill>
                <a:srgbClr val="FFFFFF"/>
              </a:solidFill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solidFill>
                <a:srgbClr val="FFFFFF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§"/>
              <a:defRPr/>
            </a:pPr>
            <a:r>
              <a:rPr dirty="0">
                <a:solidFill>
                  <a:srgbClr val="FFFFFF"/>
                </a:solidFill>
              </a:rPr>
              <a:t>Αίσθημα πληρότητας που εντείνεται στην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dirty="0">
                <a:solidFill>
                  <a:srgbClr val="FFFFFF"/>
                </a:solidFill>
              </a:rPr>
              <a:t>    επίκυψη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solidFill>
                <a:srgbClr val="FFFFFF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§"/>
              <a:defRPr/>
            </a:pPr>
            <a:r>
              <a:rPr dirty="0">
                <a:solidFill>
                  <a:srgbClr val="FFFFFF"/>
                </a:solidFill>
              </a:rPr>
              <a:t>Κεφαλαλγία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solidFill>
                <a:srgbClr val="FFFFFF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§"/>
              <a:defRPr/>
            </a:pPr>
            <a:r>
              <a:rPr dirty="0">
                <a:solidFill>
                  <a:srgbClr val="FFFFFF"/>
                </a:solidFill>
              </a:rPr>
              <a:t>Ευαισθησία στην πίεση του αντίστοιχου κόλπου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solidFill>
                <a:srgbClr val="FFFFFF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§"/>
              <a:defRPr/>
            </a:pPr>
            <a:r>
              <a:rPr dirty="0">
                <a:solidFill>
                  <a:srgbClr val="FFFFFF"/>
                </a:solidFill>
              </a:rPr>
              <a:t>Άλγος και οίδημα στην ψηλάφηση της αντίστοιχης </a:t>
            </a:r>
            <a:r>
              <a:rPr dirty="0" err="1">
                <a:solidFill>
                  <a:srgbClr val="FFFFFF"/>
                </a:solidFill>
              </a:rPr>
              <a:t>ουλοπαρειακής</a:t>
            </a:r>
            <a:r>
              <a:rPr dirty="0">
                <a:solidFill>
                  <a:srgbClr val="FFFFFF"/>
                </a:solidFill>
              </a:rPr>
              <a:t> αύλακας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75780" name="Εικόνα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61163" y="1828800"/>
            <a:ext cx="3319462" cy="230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Τίτλος 1"/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738188" y="209550"/>
            <a:ext cx="8607425" cy="617538"/>
          </a:xfrm>
        </p:spPr>
        <p:txBody>
          <a:bodyPr/>
          <a:lstStyle/>
          <a:p>
            <a:pPr eaLnBrk="1"/>
            <a:r>
              <a:rPr>
                <a:latin typeface="Albany"/>
                <a:cs typeface="Tahoma" pitchFamily="34" charset="0"/>
              </a:rPr>
              <a:t>                          </a:t>
            </a:r>
            <a:r>
              <a:rPr lang="el-GR">
                <a:latin typeface="Albany"/>
                <a:cs typeface="Tahoma" pitchFamily="34" charset="0"/>
              </a:rPr>
              <a:t>  </a:t>
            </a:r>
            <a:r>
              <a:rPr lang="el-GR">
                <a:solidFill>
                  <a:srgbClr val="FFFF99"/>
                </a:solidFill>
                <a:latin typeface="Albany"/>
                <a:cs typeface="Tahoma" pitchFamily="34" charset="0"/>
              </a:rPr>
              <a:t>ΠΑΡΑΡΡΙΝΟΚΟΛΠΙΤΙΔΑ</a:t>
            </a:r>
            <a:endParaRPr>
              <a:solidFill>
                <a:srgbClr val="FFFF99"/>
              </a:solidFill>
              <a:latin typeface="Albany"/>
              <a:cs typeface="Tahoma" pitchFamily="34" charset="0"/>
            </a:endParaRPr>
          </a:p>
        </p:txBody>
      </p:sp>
      <p:sp>
        <p:nvSpPr>
          <p:cNvPr id="77827" name="Θέση κειμένου 2"/>
          <p:cNvSpPr txBox="1">
            <a:spLocks noGrp="1" noChangeArrowheads="1"/>
          </p:cNvSpPr>
          <p:nvPr>
            <p:ph type="body" idx="4294967295"/>
          </p:nvPr>
        </p:nvSpPr>
        <p:spPr>
          <a:xfrm>
            <a:off x="530225" y="1333500"/>
            <a:ext cx="9178925" cy="5399088"/>
          </a:xfrm>
        </p:spPr>
        <p:txBody>
          <a:bodyPr/>
          <a:lstStyle/>
          <a:p>
            <a:pPr eaLnBrk="1"/>
            <a:r>
              <a:rPr b="1" i="1" u="sng">
                <a:solidFill>
                  <a:srgbClr val="00B0F0"/>
                </a:solidFill>
                <a:latin typeface="Thorndale"/>
                <a:cs typeface="Tahoma" pitchFamily="34" charset="0"/>
              </a:rPr>
              <a:t>Διάγνωση</a:t>
            </a:r>
          </a:p>
          <a:p>
            <a:pPr eaLnBrk="1"/>
            <a:endParaRPr b="1" i="1" u="sng">
              <a:solidFill>
                <a:srgbClr val="00B0F0"/>
              </a:solidFill>
              <a:latin typeface="Thorndale"/>
              <a:cs typeface="Tahoma" pitchFamily="34" charset="0"/>
            </a:endParaRPr>
          </a:p>
          <a:p>
            <a:pPr eaLnBrk="1"/>
            <a:r>
              <a:rPr u="sng">
                <a:solidFill>
                  <a:srgbClr val="F4B183"/>
                </a:solidFill>
                <a:latin typeface="Thorndale"/>
                <a:cs typeface="Tahoma" pitchFamily="34" charset="0"/>
              </a:rPr>
              <a:t>Πάντα λήψη καλλιέργειας πρίν την έναρξη αντιμικροβιακής αγωγής</a:t>
            </a:r>
            <a:endParaRPr>
              <a:solidFill>
                <a:srgbClr val="F4B183"/>
              </a:solidFill>
              <a:latin typeface="Thorndale"/>
              <a:cs typeface="Tahoma" pitchFamily="34" charset="0"/>
            </a:endParaRPr>
          </a:p>
          <a:p>
            <a:pPr eaLnBrk="1"/>
            <a:endParaRPr>
              <a:solidFill>
                <a:srgbClr val="FFFFFF"/>
              </a:solidFill>
              <a:latin typeface="Thorndale"/>
              <a:cs typeface="Tahoma" pitchFamily="34" charset="0"/>
            </a:endParaRPr>
          </a:p>
          <a:p>
            <a:pPr eaLnBrk="1"/>
            <a:endParaRPr lang="en-GB">
              <a:solidFill>
                <a:srgbClr val="FFFFFF"/>
              </a:solidFill>
              <a:latin typeface="Thorndale"/>
              <a:cs typeface="Tahoma" pitchFamily="34" charset="0"/>
            </a:endParaRPr>
          </a:p>
        </p:txBody>
      </p:sp>
      <p:sp>
        <p:nvSpPr>
          <p:cNvPr id="77828" name="Βέλος: Δεξιό 3"/>
          <p:cNvSpPr>
            <a:spLocks/>
          </p:cNvSpPr>
          <p:nvPr/>
        </p:nvSpPr>
        <p:spPr bwMode="auto">
          <a:xfrm>
            <a:off x="371475" y="2801938"/>
            <a:ext cx="1776413" cy="820737"/>
          </a:xfrm>
          <a:custGeom>
            <a:avLst/>
            <a:gdLst>
              <a:gd name="T0" fmla="*/ 888422 w 21600"/>
              <a:gd name="T1" fmla="*/ 0 h 21600"/>
              <a:gd name="T2" fmla="*/ 1776843 w 21600"/>
              <a:gd name="T3" fmla="*/ 410442 h 21600"/>
              <a:gd name="T4" fmla="*/ 888422 w 21600"/>
              <a:gd name="T5" fmla="*/ 820884 h 21600"/>
              <a:gd name="T6" fmla="*/ 0 w 21600"/>
              <a:gd name="T7" fmla="*/ 410442 h 21600"/>
              <a:gd name="T8" fmla="*/ 1366442 w 21600"/>
              <a:gd name="T9" fmla="*/ 0 h 21600"/>
              <a:gd name="T10" fmla="*/ 1366442 w 21600"/>
              <a:gd name="T11" fmla="*/ 820884 h 21600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17694720 60000 65536"/>
              <a:gd name="T17" fmla="*/ 5898240 60000 65536"/>
              <a:gd name="T18" fmla="*/ 0 w 21600"/>
              <a:gd name="T19" fmla="*/ 5400 h 21600"/>
              <a:gd name="T20" fmla="*/ 19105 w 21600"/>
              <a:gd name="T21" fmla="*/ 162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0" y="5400"/>
                </a:moveTo>
                <a:lnTo>
                  <a:pt x="16611" y="5400"/>
                </a:lnTo>
                <a:lnTo>
                  <a:pt x="16611" y="0"/>
                </a:lnTo>
                <a:lnTo>
                  <a:pt x="21600" y="10800"/>
                </a:lnTo>
                <a:lnTo>
                  <a:pt x="16611" y="21600"/>
                </a:lnTo>
                <a:lnTo>
                  <a:pt x="16611" y="162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4472C4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l-GR" b="1">
                <a:solidFill>
                  <a:srgbClr val="FFFFFF"/>
                </a:solidFill>
              </a:rPr>
              <a:t>ενδοσκόπηση</a:t>
            </a:r>
          </a:p>
        </p:txBody>
      </p:sp>
      <p:sp>
        <p:nvSpPr>
          <p:cNvPr id="77829" name="Βέλος: Δεξιό 5"/>
          <p:cNvSpPr>
            <a:spLocks/>
          </p:cNvSpPr>
          <p:nvPr/>
        </p:nvSpPr>
        <p:spPr bwMode="auto">
          <a:xfrm>
            <a:off x="2500313" y="2801938"/>
            <a:ext cx="1778000" cy="820737"/>
          </a:xfrm>
          <a:custGeom>
            <a:avLst/>
            <a:gdLst>
              <a:gd name="T0" fmla="*/ 888422 w 21600"/>
              <a:gd name="T1" fmla="*/ 0 h 21600"/>
              <a:gd name="T2" fmla="*/ 1776843 w 21600"/>
              <a:gd name="T3" fmla="*/ 410442 h 21600"/>
              <a:gd name="T4" fmla="*/ 888422 w 21600"/>
              <a:gd name="T5" fmla="*/ 820884 h 21600"/>
              <a:gd name="T6" fmla="*/ 0 w 21600"/>
              <a:gd name="T7" fmla="*/ 410442 h 21600"/>
              <a:gd name="T8" fmla="*/ 1366442 w 21600"/>
              <a:gd name="T9" fmla="*/ 0 h 21600"/>
              <a:gd name="T10" fmla="*/ 1366442 w 21600"/>
              <a:gd name="T11" fmla="*/ 820884 h 21600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17694720 60000 65536"/>
              <a:gd name="T17" fmla="*/ 5898240 60000 65536"/>
              <a:gd name="T18" fmla="*/ 0 w 21600"/>
              <a:gd name="T19" fmla="*/ 5400 h 21600"/>
              <a:gd name="T20" fmla="*/ 19105 w 21600"/>
              <a:gd name="T21" fmla="*/ 162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0" y="5400"/>
                </a:moveTo>
                <a:lnTo>
                  <a:pt x="16611" y="5400"/>
                </a:lnTo>
                <a:lnTo>
                  <a:pt x="16611" y="0"/>
                </a:lnTo>
                <a:lnTo>
                  <a:pt x="21600" y="10800"/>
                </a:lnTo>
                <a:lnTo>
                  <a:pt x="16611" y="21600"/>
                </a:lnTo>
                <a:lnTo>
                  <a:pt x="16611" y="162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4472C4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l-GR" b="1">
                <a:solidFill>
                  <a:srgbClr val="FFFFFF"/>
                </a:solidFill>
              </a:rPr>
              <a:t>πανοραμική</a:t>
            </a:r>
          </a:p>
        </p:txBody>
      </p:sp>
      <p:sp>
        <p:nvSpPr>
          <p:cNvPr id="77830" name="Ορθογώνιο 7"/>
          <p:cNvSpPr>
            <a:spLocks noChangeArrowheads="1"/>
          </p:cNvSpPr>
          <p:nvPr/>
        </p:nvSpPr>
        <p:spPr bwMode="auto">
          <a:xfrm>
            <a:off x="7118350" y="2479675"/>
            <a:ext cx="2441575" cy="706438"/>
          </a:xfrm>
          <a:prstGeom prst="rect">
            <a:avLst/>
          </a:prstGeom>
          <a:solidFill>
            <a:srgbClr val="4472C4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n-GB" sz="2400" b="1">
                <a:solidFill>
                  <a:srgbClr val="FFFFFF"/>
                </a:solidFill>
              </a:rPr>
              <a:t>CT</a:t>
            </a:r>
            <a:endParaRPr lang="el-GR" sz="2400" b="1">
              <a:solidFill>
                <a:srgbClr val="FFFFFF"/>
              </a:solidFill>
            </a:endParaRPr>
          </a:p>
        </p:txBody>
      </p:sp>
      <p:sp>
        <p:nvSpPr>
          <p:cNvPr id="77831" name="Ορθογώνιο 8"/>
          <p:cNvSpPr>
            <a:spLocks noChangeArrowheads="1"/>
          </p:cNvSpPr>
          <p:nvPr/>
        </p:nvSpPr>
        <p:spPr bwMode="auto">
          <a:xfrm>
            <a:off x="7108825" y="3602038"/>
            <a:ext cx="2441575" cy="706437"/>
          </a:xfrm>
          <a:prstGeom prst="rect">
            <a:avLst/>
          </a:prstGeom>
          <a:solidFill>
            <a:srgbClr val="4472C4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n-GB" sz="2400" b="1">
                <a:solidFill>
                  <a:srgbClr val="FFFFFF"/>
                </a:solidFill>
              </a:rPr>
              <a:t>Dental Scan</a:t>
            </a:r>
            <a:endParaRPr lang="el-GR" sz="2400" b="1">
              <a:solidFill>
                <a:srgbClr val="FFFFFF"/>
              </a:solidFill>
            </a:endParaRPr>
          </a:p>
        </p:txBody>
      </p:sp>
      <p:sp>
        <p:nvSpPr>
          <p:cNvPr id="77832" name="Βέλος: Δεξιό 9"/>
          <p:cNvSpPr>
            <a:spLocks/>
          </p:cNvSpPr>
          <p:nvPr/>
        </p:nvSpPr>
        <p:spPr bwMode="auto">
          <a:xfrm>
            <a:off x="4629150" y="2767013"/>
            <a:ext cx="1778000" cy="950912"/>
          </a:xfrm>
          <a:custGeom>
            <a:avLst/>
            <a:gdLst>
              <a:gd name="T0" fmla="*/ 888422 w 21600"/>
              <a:gd name="T1" fmla="*/ 0 h 21600"/>
              <a:gd name="T2" fmla="*/ 1776843 w 21600"/>
              <a:gd name="T3" fmla="*/ 475163 h 21600"/>
              <a:gd name="T4" fmla="*/ 888422 w 21600"/>
              <a:gd name="T5" fmla="*/ 950326 h 21600"/>
              <a:gd name="T6" fmla="*/ 0 w 21600"/>
              <a:gd name="T7" fmla="*/ 475163 h 21600"/>
              <a:gd name="T8" fmla="*/ 1301702 w 21600"/>
              <a:gd name="T9" fmla="*/ 0 h 21600"/>
              <a:gd name="T10" fmla="*/ 1301702 w 21600"/>
              <a:gd name="T11" fmla="*/ 950326 h 21600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17694720 60000 65536"/>
              <a:gd name="T17" fmla="*/ 5898240 60000 65536"/>
              <a:gd name="T18" fmla="*/ 0 w 21600"/>
              <a:gd name="T19" fmla="*/ 5400 h 21600"/>
              <a:gd name="T20" fmla="*/ 18712 w 21600"/>
              <a:gd name="T21" fmla="*/ 162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0" y="5400"/>
                </a:moveTo>
                <a:lnTo>
                  <a:pt x="15824" y="5400"/>
                </a:lnTo>
                <a:lnTo>
                  <a:pt x="15824" y="0"/>
                </a:lnTo>
                <a:lnTo>
                  <a:pt x="21600" y="10800"/>
                </a:lnTo>
                <a:lnTo>
                  <a:pt x="15824" y="21600"/>
                </a:lnTo>
                <a:lnTo>
                  <a:pt x="15824" y="162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4472C4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n-GB" b="1">
                <a:solidFill>
                  <a:srgbClr val="FFFFFF"/>
                </a:solidFill>
              </a:rPr>
              <a:t>waters</a:t>
            </a:r>
            <a:endParaRPr lang="el-GR" b="1">
              <a:solidFill>
                <a:srgbClr val="FFFFFF"/>
              </a:solidFill>
            </a:endParaRPr>
          </a:p>
        </p:txBody>
      </p:sp>
      <p:pic>
        <p:nvPicPr>
          <p:cNvPr id="77833" name="Εικόνα 11"/>
          <p:cNvPicPr>
            <a:picLocks noChangeAspect="1" noChangeArrowheads="1"/>
          </p:cNvPicPr>
          <p:nvPr/>
        </p:nvPicPr>
        <p:blipFill>
          <a:blip r:embed="rId3"/>
          <a:srcRect l="23314" t="5872" r="26074" b="7585"/>
          <a:stretch>
            <a:fillRect/>
          </a:stretch>
        </p:blipFill>
        <p:spPr bwMode="auto">
          <a:xfrm>
            <a:off x="687388" y="4437063"/>
            <a:ext cx="2713037" cy="258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4" name="Εικόνα 13"/>
          <p:cNvPicPr>
            <a:picLocks noChangeAspect="1" noChangeArrowheads="1"/>
          </p:cNvPicPr>
          <p:nvPr/>
        </p:nvPicPr>
        <p:blipFill>
          <a:blip r:embed="rId4"/>
          <a:srcRect l="2415" t="24545" r="1964" b="22389"/>
          <a:stretch>
            <a:fillRect/>
          </a:stretch>
        </p:blipFill>
        <p:spPr bwMode="auto">
          <a:xfrm>
            <a:off x="3400425" y="4598988"/>
            <a:ext cx="5810250" cy="242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Τίτλος 1"/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738188" y="209550"/>
            <a:ext cx="8607425" cy="617538"/>
          </a:xfrm>
        </p:spPr>
        <p:txBody>
          <a:bodyPr/>
          <a:lstStyle/>
          <a:p>
            <a:pPr eaLnBrk="1"/>
            <a:r>
              <a:rPr>
                <a:latin typeface="Albany"/>
                <a:cs typeface="Tahoma" pitchFamily="34" charset="0"/>
              </a:rPr>
              <a:t>                          </a:t>
            </a:r>
            <a:r>
              <a:rPr lang="el-GR">
                <a:latin typeface="Albany"/>
                <a:cs typeface="Tahoma" pitchFamily="34" charset="0"/>
              </a:rPr>
              <a:t>  </a:t>
            </a:r>
            <a:r>
              <a:rPr lang="el-GR">
                <a:solidFill>
                  <a:srgbClr val="FFFF99"/>
                </a:solidFill>
                <a:latin typeface="Albany"/>
                <a:cs typeface="Tahoma" pitchFamily="34" charset="0"/>
              </a:rPr>
              <a:t>ΠΑΡΑΡΡΙΝΟΚΟΛΠΙΤΙΔΑ</a:t>
            </a:r>
            <a:endParaRPr>
              <a:solidFill>
                <a:srgbClr val="FFFF99"/>
              </a:solidFill>
              <a:latin typeface="Albany"/>
              <a:cs typeface="Tahoma" pitchFamily="34" charset="0"/>
            </a:endParaRPr>
          </a:p>
        </p:txBody>
      </p:sp>
      <p:sp>
        <p:nvSpPr>
          <p:cNvPr id="3" name="Θέση κειμένου 2"/>
          <p:cNvSpPr txBox="1">
            <a:spLocks noGrp="1"/>
          </p:cNvSpPr>
          <p:nvPr>
            <p:ph type="body" idx="4294967295"/>
          </p:nvPr>
        </p:nvSpPr>
        <p:spPr>
          <a:xfrm>
            <a:off x="530225" y="1333500"/>
            <a:ext cx="9178925" cy="5399088"/>
          </a:xfrm>
        </p:spPr>
        <p:txBody>
          <a:bodyPr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b="1" i="1">
                <a:solidFill>
                  <a:srgbClr val="00B0F0"/>
                </a:solidFill>
              </a:rPr>
              <a:t>                                              </a:t>
            </a:r>
            <a:r>
              <a:rPr b="1" i="1" u="sng">
                <a:solidFill>
                  <a:srgbClr val="00B0F0"/>
                </a:solidFill>
              </a:rPr>
              <a:t>Θεραπεία</a:t>
            </a: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defRPr/>
            </a:pPr>
            <a:endParaRPr sz="2000" b="1" i="1" u="sng">
              <a:solidFill>
                <a:srgbClr val="00B0F0"/>
              </a:solidFill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Οβάλ 5"/>
          <p:cNvSpPr/>
          <p:nvPr/>
        </p:nvSpPr>
        <p:spPr>
          <a:xfrm>
            <a:off x="-28575" y="2909888"/>
            <a:ext cx="2732088" cy="178752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D0CECE"/>
          </a:solidFill>
          <a:ln w="12701">
            <a:solidFill>
              <a:srgbClr val="2F528F"/>
            </a:solidFill>
            <a:prstDash val="solid"/>
            <a:miter/>
          </a:ln>
        </p:spPr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000" b="1" kern="0">
                <a:solidFill>
                  <a:srgbClr val="4472C4"/>
                </a:solidFill>
                <a:latin typeface="Calibri"/>
              </a:rPr>
              <a:t>Αντιμικροβιακή αγωγή για 3 εβδομάδες</a:t>
            </a:r>
            <a:endParaRPr lang="el-GR" sz="2000" b="1">
              <a:solidFill>
                <a:srgbClr val="4472C4"/>
              </a:solidFill>
              <a:latin typeface="Calibri"/>
            </a:endParaRPr>
          </a:p>
        </p:txBody>
      </p:sp>
      <p:sp>
        <p:nvSpPr>
          <p:cNvPr id="5" name="Οβάλ 5"/>
          <p:cNvSpPr/>
          <p:nvPr/>
        </p:nvSpPr>
        <p:spPr>
          <a:xfrm>
            <a:off x="7196138" y="2771775"/>
            <a:ext cx="2730500" cy="178752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D0CECE"/>
          </a:solidFill>
          <a:ln w="12701">
            <a:solidFill>
              <a:srgbClr val="2F528F"/>
            </a:solidFill>
            <a:prstDash val="solid"/>
            <a:miter/>
          </a:ln>
        </p:spPr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000" b="1">
                <a:solidFill>
                  <a:srgbClr val="4472C4"/>
                </a:solidFill>
                <a:latin typeface="Calibri"/>
              </a:rPr>
              <a:t>Ανοικτή παροχέτευση κατά </a:t>
            </a:r>
            <a:r>
              <a:rPr lang="en-GB" sz="2000" b="1">
                <a:solidFill>
                  <a:srgbClr val="4472C4"/>
                </a:solidFill>
                <a:latin typeface="Calibri"/>
              </a:rPr>
              <a:t>Caldwe</a:t>
            </a:r>
            <a:r>
              <a:rPr lang="en-GB" sz="2000" b="1" kern="0">
                <a:solidFill>
                  <a:srgbClr val="4472C4"/>
                </a:solidFill>
                <a:latin typeface="Calibri"/>
              </a:rPr>
              <a:t>ll-Luc</a:t>
            </a:r>
            <a:endParaRPr lang="el-GR" sz="2000" b="1">
              <a:solidFill>
                <a:srgbClr val="4472C4"/>
              </a:solidFill>
              <a:latin typeface="Calibri"/>
            </a:endParaRPr>
          </a:p>
        </p:txBody>
      </p:sp>
      <p:sp>
        <p:nvSpPr>
          <p:cNvPr id="6" name="Οβάλ 5"/>
          <p:cNvSpPr/>
          <p:nvPr/>
        </p:nvSpPr>
        <p:spPr>
          <a:xfrm>
            <a:off x="2373313" y="2909888"/>
            <a:ext cx="2746375" cy="178752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D0CECE"/>
          </a:solidFill>
          <a:ln w="12701">
            <a:solidFill>
              <a:srgbClr val="2F528F"/>
            </a:solidFill>
            <a:prstDash val="solid"/>
            <a:miter/>
          </a:ln>
        </p:spPr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000" b="1" kern="0">
                <a:solidFill>
                  <a:srgbClr val="4472C4"/>
                </a:solidFill>
                <a:latin typeface="Calibri"/>
              </a:rPr>
              <a:t>Αντιμετώπιση οδοντογενούς αιτίου</a:t>
            </a:r>
            <a:endParaRPr lang="el-GR" sz="2000" b="1">
              <a:solidFill>
                <a:srgbClr val="4472C4"/>
              </a:solidFill>
              <a:latin typeface="Calibri"/>
            </a:endParaRPr>
          </a:p>
        </p:txBody>
      </p:sp>
      <p:sp>
        <p:nvSpPr>
          <p:cNvPr id="79879" name="Οβάλ 5"/>
          <p:cNvSpPr>
            <a:spLocks/>
          </p:cNvSpPr>
          <p:nvPr/>
        </p:nvSpPr>
        <p:spPr bwMode="auto">
          <a:xfrm>
            <a:off x="4683125" y="2909888"/>
            <a:ext cx="2730500" cy="1787525"/>
          </a:xfrm>
          <a:custGeom>
            <a:avLst/>
            <a:gdLst>
              <a:gd name="T0" fmla="*/ 1365748 w 2731495"/>
              <a:gd name="T1" fmla="*/ 0 h 1787240"/>
              <a:gd name="T2" fmla="*/ 2731495 w 2731495"/>
              <a:gd name="T3" fmla="*/ 893620 h 1787240"/>
              <a:gd name="T4" fmla="*/ 1365748 w 2731495"/>
              <a:gd name="T5" fmla="*/ 1787240 h 1787240"/>
              <a:gd name="T6" fmla="*/ 0 w 2731495"/>
              <a:gd name="T7" fmla="*/ 893620 h 1787240"/>
              <a:gd name="T8" fmla="*/ 400018 w 2731495"/>
              <a:gd name="T9" fmla="*/ 261735 h 1787240"/>
              <a:gd name="T10" fmla="*/ 400018 w 2731495"/>
              <a:gd name="T11" fmla="*/ 1525505 h 1787240"/>
              <a:gd name="T12" fmla="*/ 2331477 w 2731495"/>
              <a:gd name="T13" fmla="*/ 1525505 h 1787240"/>
              <a:gd name="T14" fmla="*/ 2331477 w 2731495"/>
              <a:gd name="T15" fmla="*/ 261735 h 1787240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400018 w 2731495"/>
              <a:gd name="T25" fmla="*/ 261735 h 1787240"/>
              <a:gd name="T26" fmla="*/ 2331477 w 2731495"/>
              <a:gd name="T27" fmla="*/ 1525505 h 178724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731495" h="1787240">
                <a:moveTo>
                  <a:pt x="0" y="893620"/>
                </a:moveTo>
                <a:lnTo>
                  <a:pt x="0" y="893620"/>
                </a:lnTo>
                <a:cubicBezTo>
                  <a:pt x="0" y="1387152"/>
                  <a:pt x="611465" y="1787239"/>
                  <a:pt x="1365746" y="1787240"/>
                </a:cubicBezTo>
                <a:cubicBezTo>
                  <a:pt x="2120028" y="1787240"/>
                  <a:pt x="2731494" y="1387152"/>
                  <a:pt x="2731494" y="893620"/>
                </a:cubicBezTo>
                <a:cubicBezTo>
                  <a:pt x="2731494" y="400087"/>
                  <a:pt x="2120028" y="0"/>
                  <a:pt x="1365747" y="0"/>
                </a:cubicBezTo>
                <a:cubicBezTo>
                  <a:pt x="611465" y="0"/>
                  <a:pt x="0" y="400087"/>
                  <a:pt x="0" y="893620"/>
                </a:cubicBezTo>
                <a:close/>
              </a:path>
            </a:pathLst>
          </a:custGeom>
          <a:solidFill>
            <a:srgbClr val="D0CECE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l-GR" sz="2000" b="1">
                <a:solidFill>
                  <a:srgbClr val="4472C4"/>
                </a:solidFill>
              </a:rPr>
              <a:t>Παροχέτευση ενδοσκοπικά</a:t>
            </a:r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Τίτλος 1"/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901700" y="179388"/>
            <a:ext cx="8607425" cy="215900"/>
          </a:xfrm>
        </p:spPr>
        <p:txBody>
          <a:bodyPr/>
          <a:lstStyle/>
          <a:p>
            <a:pPr eaLnBrk="1"/>
            <a:r>
              <a:rPr>
                <a:latin typeface="Albany"/>
                <a:cs typeface="Tahoma" pitchFamily="34" charset="0"/>
              </a:rPr>
              <a:t>                            </a:t>
            </a:r>
            <a:r>
              <a:rPr>
                <a:solidFill>
                  <a:srgbClr val="FFFF99"/>
                </a:solidFill>
                <a:latin typeface="Albany"/>
                <a:cs typeface="Tahoma" pitchFamily="34" charset="0"/>
              </a:rPr>
              <a:t> </a:t>
            </a:r>
            <a:r>
              <a:rPr sz="3600">
                <a:solidFill>
                  <a:srgbClr val="FFFF99"/>
                </a:solidFill>
                <a:latin typeface="Albany"/>
                <a:cs typeface="Tahoma" pitchFamily="34" charset="0"/>
              </a:rPr>
              <a:t>ΟΣΤΕΟΜΥΕΛΙΤΙΔΑ</a:t>
            </a:r>
          </a:p>
        </p:txBody>
      </p:sp>
      <p:sp>
        <p:nvSpPr>
          <p:cNvPr id="81923" name="Θέση κειμένου 2"/>
          <p:cNvSpPr txBox="1">
            <a:spLocks noGrp="1" noChangeArrowheads="1"/>
          </p:cNvSpPr>
          <p:nvPr>
            <p:ph type="body" idx="4294967295"/>
          </p:nvPr>
        </p:nvSpPr>
        <p:spPr>
          <a:xfrm>
            <a:off x="576263" y="655638"/>
            <a:ext cx="9178925" cy="6480175"/>
          </a:xfrm>
        </p:spPr>
        <p:txBody>
          <a:bodyPr/>
          <a:lstStyle/>
          <a:p>
            <a:pPr eaLnBrk="1"/>
            <a:r>
              <a:rPr b="1">
                <a:solidFill>
                  <a:srgbClr val="FFFFFF"/>
                </a:solidFill>
                <a:latin typeface="Thorndale"/>
                <a:cs typeface="Tahoma" pitchFamily="34" charset="0"/>
              </a:rPr>
              <a:t>Φλεγμονή του οστού και του μυελού που προκαλείται από μικροβιακή λοίμωξη</a:t>
            </a:r>
            <a:endParaRPr b="1" i="1" u="sng">
              <a:solidFill>
                <a:srgbClr val="83CAFF"/>
              </a:solidFill>
              <a:latin typeface="Thorndale"/>
              <a:cs typeface="Tahoma" pitchFamily="34" charset="0"/>
            </a:endParaRPr>
          </a:p>
          <a:p>
            <a:pPr eaLnBrk="1"/>
            <a:r>
              <a:rPr lang="en-GB" b="1" i="1" u="sng">
                <a:solidFill>
                  <a:srgbClr val="83CAFF"/>
                </a:solidFill>
                <a:latin typeface="Thorndale"/>
                <a:cs typeface="Tahoma" pitchFamily="34" charset="0"/>
              </a:rPr>
              <a:t>Κλινική εικόνα</a:t>
            </a:r>
          </a:p>
          <a:p>
            <a:pPr eaLnBrk="1">
              <a:buSzPts val="1300"/>
            </a:pPr>
            <a:r>
              <a:rPr lang="en-GB">
                <a:solidFill>
                  <a:srgbClr val="FFFFFF"/>
                </a:solidFill>
                <a:latin typeface="Thorndale"/>
                <a:cs typeface="Tahoma" pitchFamily="34" charset="0"/>
              </a:rPr>
              <a:t>Χαμηλός πυρετός</a:t>
            </a:r>
          </a:p>
          <a:p>
            <a:pPr eaLnBrk="1">
              <a:buSzPts val="1300"/>
            </a:pPr>
            <a:endParaRPr>
              <a:solidFill>
                <a:srgbClr val="FFFFFF"/>
              </a:solidFill>
              <a:latin typeface="Thorndale"/>
              <a:cs typeface="Tahoma" pitchFamily="34" charset="0"/>
            </a:endParaRPr>
          </a:p>
          <a:p>
            <a:pPr eaLnBrk="1">
              <a:buSzPts val="1300"/>
            </a:pPr>
            <a:r>
              <a:rPr lang="en-GB">
                <a:solidFill>
                  <a:srgbClr val="FFFFFF"/>
                </a:solidFill>
                <a:latin typeface="Thorndale"/>
                <a:cs typeface="Tahoma" pitchFamily="34" charset="0"/>
              </a:rPr>
              <a:t>Άλγος</a:t>
            </a:r>
          </a:p>
          <a:p>
            <a:pPr eaLnBrk="1">
              <a:buSzPts val="1300"/>
            </a:pPr>
            <a:endParaRPr>
              <a:solidFill>
                <a:srgbClr val="FFFFFF"/>
              </a:solidFill>
              <a:latin typeface="Thorndale"/>
              <a:cs typeface="Tahoma" pitchFamily="34" charset="0"/>
            </a:endParaRPr>
          </a:p>
          <a:p>
            <a:pPr eaLnBrk="1">
              <a:buSzPts val="1300"/>
            </a:pPr>
            <a:r>
              <a:rPr lang="en-GB">
                <a:solidFill>
                  <a:srgbClr val="FFFFFF"/>
                </a:solidFill>
                <a:latin typeface="Thorndale"/>
                <a:cs typeface="Tahoma" pitchFamily="34" charset="0"/>
              </a:rPr>
              <a:t>Διαπύηση</a:t>
            </a:r>
          </a:p>
          <a:p>
            <a:pPr eaLnBrk="1">
              <a:buSzPts val="1300"/>
              <a:buFontTx/>
              <a:buBlip>
                <a:blip r:embed="rId3"/>
              </a:buBlip>
            </a:pPr>
            <a:endParaRPr lang="en-GB">
              <a:solidFill>
                <a:srgbClr val="FFFFFF"/>
              </a:solidFill>
              <a:latin typeface="Thorndale"/>
              <a:cs typeface="Tahoma" pitchFamily="34" charset="0"/>
            </a:endParaRPr>
          </a:p>
          <a:p>
            <a:pPr eaLnBrk="1">
              <a:buSzPts val="1300"/>
              <a:buFontTx/>
              <a:buBlip>
                <a:blip r:embed="rId3"/>
              </a:buBlip>
            </a:pPr>
            <a:r>
              <a:rPr lang="en-GB">
                <a:solidFill>
                  <a:srgbClr val="FFFFFF"/>
                </a:solidFill>
                <a:latin typeface="Thorndale"/>
                <a:cs typeface="Tahoma" pitchFamily="34" charset="0"/>
              </a:rPr>
              <a:t>Αποκάλυψη του οστού, οστικό απόλυμμα</a:t>
            </a:r>
          </a:p>
          <a:p>
            <a:pPr eaLnBrk="1">
              <a:buSzPts val="1300"/>
              <a:buFontTx/>
              <a:buBlip>
                <a:blip r:embed="rId3"/>
              </a:buBlip>
            </a:pPr>
            <a:endParaRPr lang="en-GB">
              <a:solidFill>
                <a:srgbClr val="FFFFFF"/>
              </a:solidFill>
              <a:latin typeface="Thorndale"/>
              <a:cs typeface="Tahoma" pitchFamily="34" charset="0"/>
            </a:endParaRPr>
          </a:p>
          <a:p>
            <a:pPr eaLnBrk="1">
              <a:buSzPts val="1300"/>
              <a:buFontTx/>
              <a:buBlip>
                <a:blip r:embed="rId3"/>
              </a:buBlip>
            </a:pPr>
            <a:r>
              <a:rPr lang="en-GB">
                <a:solidFill>
                  <a:srgbClr val="FFFFFF"/>
                </a:solidFill>
                <a:latin typeface="Thorndale"/>
                <a:cs typeface="Tahoma" pitchFamily="34" charset="0"/>
              </a:rPr>
              <a:t>Συρρίγιο</a:t>
            </a:r>
          </a:p>
          <a:p>
            <a:pPr eaLnBrk="1">
              <a:buSzPts val="1300"/>
              <a:buFontTx/>
              <a:buBlip>
                <a:blip r:embed="rId3"/>
              </a:buBlip>
            </a:pPr>
            <a:endParaRPr lang="en-GB">
              <a:solidFill>
                <a:srgbClr val="FFFFFF"/>
              </a:solidFill>
              <a:latin typeface="Thorndale"/>
              <a:cs typeface="Tahoma" pitchFamily="34" charset="0"/>
            </a:endParaRPr>
          </a:p>
          <a:p>
            <a:pPr eaLnBrk="1">
              <a:buSzPts val="1300"/>
              <a:buFontTx/>
              <a:buBlip>
                <a:blip r:embed="rId3"/>
              </a:buBlip>
            </a:pPr>
            <a:r>
              <a:rPr lang="en-GB">
                <a:solidFill>
                  <a:srgbClr val="FFFFFF"/>
                </a:solidFill>
                <a:latin typeface="Thorndale"/>
                <a:cs typeface="Tahoma" pitchFamily="34" charset="0"/>
              </a:rPr>
              <a:t>Ευσειστότητα ή απώλεια δοντιών</a:t>
            </a:r>
          </a:p>
          <a:p>
            <a:pPr eaLnBrk="1">
              <a:buSzPts val="1300"/>
              <a:buFontTx/>
              <a:buBlip>
                <a:blip r:embed="rId3"/>
              </a:buBlip>
            </a:pPr>
            <a:endParaRPr lang="en-GB">
              <a:solidFill>
                <a:srgbClr val="FFFFFF"/>
              </a:solidFill>
              <a:latin typeface="Thorndale"/>
              <a:cs typeface="Tahoma" pitchFamily="34" charset="0"/>
            </a:endParaRPr>
          </a:p>
          <a:p>
            <a:pPr eaLnBrk="1">
              <a:buSzPts val="1300"/>
              <a:buFontTx/>
              <a:buBlip>
                <a:blip r:embed="rId3"/>
              </a:buBlip>
            </a:pPr>
            <a:r>
              <a:rPr lang="en-GB">
                <a:solidFill>
                  <a:srgbClr val="FFFFFF"/>
                </a:solidFill>
                <a:latin typeface="Thorndale"/>
                <a:cs typeface="Tahoma" pitchFamily="34" charset="0"/>
              </a:rPr>
              <a:t>Απώλεια της σκληρότητας του οστού</a:t>
            </a:r>
          </a:p>
          <a:p>
            <a:pPr eaLnBrk="1">
              <a:buSzPts val="1300"/>
            </a:pPr>
            <a:r>
              <a:rPr lang="en-GB">
                <a:solidFill>
                  <a:srgbClr val="FFFFFF"/>
                </a:solidFill>
                <a:latin typeface="Thorndale"/>
                <a:cs typeface="Tahoma" pitchFamily="34" charset="0"/>
              </a:rPr>
              <a:t>Παθολογικό #</a:t>
            </a:r>
          </a:p>
          <a:p>
            <a:pPr eaLnBrk="1"/>
            <a:endParaRPr lang="en-GB" sz="2000" i="1" u="sng">
              <a:solidFill>
                <a:srgbClr val="83CAFF"/>
              </a:solidFill>
              <a:latin typeface="Thorndale"/>
              <a:cs typeface="Tahoma" pitchFamily="34" charset="0"/>
            </a:endParaRPr>
          </a:p>
        </p:txBody>
      </p:sp>
      <p:pic>
        <p:nvPicPr>
          <p:cNvPr id="81924" name="Εικόνα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76913" y="2744788"/>
            <a:ext cx="35687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Τίτλος 1"/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387350" y="322263"/>
            <a:ext cx="8607425" cy="617537"/>
          </a:xfrm>
        </p:spPr>
        <p:txBody>
          <a:bodyPr/>
          <a:lstStyle/>
          <a:p>
            <a:pPr eaLnBrk="1"/>
            <a:r>
              <a:rPr sz="2800">
                <a:latin typeface="Albany"/>
                <a:cs typeface="Tahoma" pitchFamily="34" charset="0"/>
              </a:rPr>
              <a:t>                            </a:t>
            </a:r>
            <a:r>
              <a:rPr sz="2800">
                <a:solidFill>
                  <a:srgbClr val="FFFF99"/>
                </a:solidFill>
                <a:latin typeface="Albany"/>
                <a:cs typeface="Tahoma" pitchFamily="34" charset="0"/>
              </a:rPr>
              <a:t> ΟΣΤΕΟΜΥΕΛΙΤΙΔΑ</a:t>
            </a:r>
          </a:p>
        </p:txBody>
      </p:sp>
      <p:sp>
        <p:nvSpPr>
          <p:cNvPr id="83971" name="Θέση κειμένου 2"/>
          <p:cNvSpPr txBox="1">
            <a:spLocks noGrp="1" noChangeArrowheads="1"/>
          </p:cNvSpPr>
          <p:nvPr>
            <p:ph type="body" idx="4294967295"/>
          </p:nvPr>
        </p:nvSpPr>
        <p:spPr>
          <a:xfrm>
            <a:off x="0" y="1260475"/>
            <a:ext cx="9178925" cy="5399088"/>
          </a:xfrm>
        </p:spPr>
        <p:txBody>
          <a:bodyPr/>
          <a:lstStyle/>
          <a:p>
            <a:pPr eaLnBrk="1"/>
            <a:r>
              <a:rPr lang="en-GB" b="1" i="1" u="sng">
                <a:solidFill>
                  <a:srgbClr val="83CAFF"/>
                </a:solidFill>
                <a:latin typeface="Thorndale"/>
                <a:cs typeface="Tahoma" pitchFamily="34" charset="0"/>
              </a:rPr>
              <a:t>Διάγνωση</a:t>
            </a:r>
          </a:p>
          <a:p>
            <a:pPr eaLnBrk="1"/>
            <a:endParaRPr lang="en-GB" sz="2200" i="1" u="sng">
              <a:solidFill>
                <a:srgbClr val="83CAFF"/>
              </a:solidFill>
              <a:latin typeface="Thorndale"/>
              <a:cs typeface="Tahoma" pitchFamily="34" charset="0"/>
            </a:endParaRPr>
          </a:p>
          <a:p>
            <a:pPr eaLnBrk="1"/>
            <a:r>
              <a:rPr lang="en-GB" sz="2800">
                <a:solidFill>
                  <a:srgbClr val="92D050"/>
                </a:solidFill>
                <a:latin typeface="Thorndale"/>
                <a:cs typeface="Tahoma" pitchFamily="34" charset="0"/>
              </a:rPr>
              <a:t>απεικονιστικά</a:t>
            </a:r>
            <a:r>
              <a:rPr lang="en-GB" sz="2800">
                <a:solidFill>
                  <a:srgbClr val="000000"/>
                </a:solidFill>
                <a:latin typeface="Thorndale"/>
                <a:cs typeface="Tahoma" pitchFamily="34" charset="0"/>
              </a:rPr>
              <a:t> </a:t>
            </a:r>
            <a:r>
              <a:rPr lang="en-GB" sz="2800">
                <a:solidFill>
                  <a:srgbClr val="FFFFFF"/>
                </a:solidFill>
                <a:latin typeface="Thorndale"/>
                <a:cs typeface="Tahoma" pitchFamily="34" charset="0"/>
              </a:rPr>
              <a:t> πανοραμική ακτινογραφία, CT, σπινθηρογράφημα οστών 3 φάσεων</a:t>
            </a:r>
          </a:p>
          <a:p>
            <a:pPr eaLnBrk="1"/>
            <a:endParaRPr lang="en-GB" sz="2000">
              <a:solidFill>
                <a:srgbClr val="FFFFFF"/>
              </a:solidFill>
              <a:latin typeface="Thorndale"/>
              <a:cs typeface="Tahoma" pitchFamily="34" charset="0"/>
            </a:endParaRPr>
          </a:p>
          <a:p>
            <a:pPr eaLnBrk="1">
              <a:buSzPts val="1300"/>
              <a:buFontTx/>
              <a:buBlip>
                <a:blip r:embed="rId3"/>
              </a:buBlip>
            </a:pPr>
            <a:endParaRPr lang="en-GB" sz="2000">
              <a:solidFill>
                <a:srgbClr val="FFFFFF"/>
              </a:solidFill>
              <a:latin typeface="Thorndale"/>
              <a:cs typeface="Tahoma" pitchFamily="34" charset="0"/>
            </a:endParaRPr>
          </a:p>
          <a:p>
            <a:pPr eaLnBrk="1"/>
            <a:endParaRPr lang="en-GB" sz="2000">
              <a:solidFill>
                <a:srgbClr val="FF0000"/>
              </a:solidFill>
              <a:latin typeface="Thorndale"/>
              <a:cs typeface="Tahoma" pitchFamily="34" charset="0"/>
            </a:endParaRPr>
          </a:p>
        </p:txBody>
      </p:sp>
      <p:pic>
        <p:nvPicPr>
          <p:cNvPr id="83972" name="Εικόνα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91063" y="3038475"/>
            <a:ext cx="5227637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3" name="Εικόνα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738" y="3719513"/>
            <a:ext cx="453072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Τίτλος 1"/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444500" y="282575"/>
            <a:ext cx="8607425" cy="328613"/>
          </a:xfrm>
        </p:spPr>
        <p:txBody>
          <a:bodyPr/>
          <a:lstStyle/>
          <a:p>
            <a:pPr eaLnBrk="1"/>
            <a:r>
              <a:rPr sz="2800">
                <a:latin typeface="Albany"/>
                <a:cs typeface="Tahoma" pitchFamily="34" charset="0"/>
              </a:rPr>
              <a:t>                            </a:t>
            </a:r>
            <a:r>
              <a:rPr sz="2800">
                <a:solidFill>
                  <a:srgbClr val="FFFF99"/>
                </a:solidFill>
                <a:latin typeface="Albany"/>
                <a:cs typeface="Tahoma" pitchFamily="34" charset="0"/>
              </a:rPr>
              <a:t> </a:t>
            </a:r>
            <a:r>
              <a:rPr sz="3600">
                <a:solidFill>
                  <a:srgbClr val="FFFF99"/>
                </a:solidFill>
                <a:latin typeface="Albany"/>
                <a:cs typeface="Tahoma" pitchFamily="34" charset="0"/>
              </a:rPr>
              <a:t>ΟΣΤΕΟΜΥΕΛΙΤΙΔΑ</a:t>
            </a:r>
          </a:p>
        </p:txBody>
      </p:sp>
      <p:sp>
        <p:nvSpPr>
          <p:cNvPr id="3" name="Θέση κειμένου 2"/>
          <p:cNvSpPr txBox="1">
            <a:spLocks noGrp="1"/>
          </p:cNvSpPr>
          <p:nvPr>
            <p:ph type="body" idx="4294967295"/>
          </p:nvPr>
        </p:nvSpPr>
        <p:spPr>
          <a:xfrm>
            <a:off x="0" y="900113"/>
            <a:ext cx="9361488" cy="5832475"/>
          </a:xfrm>
        </p:spPr>
        <p:txBody>
          <a:bodyPr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 i="1" u="sng" dirty="0" err="1">
                <a:solidFill>
                  <a:srgbClr val="83CAFF"/>
                </a:solidFill>
              </a:rPr>
              <a:t>Διάγνωση</a:t>
            </a:r>
            <a:endParaRPr lang="en-GB" sz="3200" b="1" i="1" u="sng" dirty="0">
              <a:solidFill>
                <a:srgbClr val="83CAFF"/>
              </a:solidFill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FFFFFF"/>
              </a:solidFill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FFFFFF"/>
              </a:solidFill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buSzPts val="1287"/>
              <a:buFontTx/>
              <a:buBlip>
                <a:blip r:embed="rId3"/>
              </a:buBlip>
              <a:defRPr/>
            </a:pPr>
            <a:r>
              <a:rPr lang="en-GB" b="1" dirty="0">
                <a:solidFill>
                  <a:srgbClr val="FFFFFF"/>
                </a:solidFill>
              </a:rPr>
              <a:t>Κα</a:t>
            </a:r>
            <a:r>
              <a:rPr lang="en-GB" b="1" dirty="0" err="1">
                <a:solidFill>
                  <a:srgbClr val="FFFFFF"/>
                </a:solidFill>
              </a:rPr>
              <a:t>λλιέργειες</a:t>
            </a:r>
            <a:r>
              <a:rPr lang="en-GB" b="1" dirty="0">
                <a:solidFill>
                  <a:srgbClr val="FFFFFF"/>
                </a:solidFill>
              </a:rPr>
              <a:t> π</a:t>
            </a:r>
            <a:r>
              <a:rPr lang="en-GB" b="1" dirty="0" err="1">
                <a:solidFill>
                  <a:srgbClr val="FFFFFF"/>
                </a:solidFill>
              </a:rPr>
              <a:t>ύου</a:t>
            </a:r>
            <a:r>
              <a:rPr lang="en-GB" b="1" dirty="0">
                <a:solidFill>
                  <a:srgbClr val="FFFFFF"/>
                </a:solidFill>
              </a:rPr>
              <a:t>, </a:t>
            </a:r>
            <a:r>
              <a:rPr lang="en-GB" b="1" dirty="0" err="1">
                <a:solidFill>
                  <a:srgbClr val="FFFFFF"/>
                </a:solidFill>
              </a:rPr>
              <a:t>ιστών</a:t>
            </a:r>
            <a:r>
              <a:rPr lang="en-GB" b="1" dirty="0">
                <a:solidFill>
                  <a:srgbClr val="FFFFFF"/>
                </a:solidFill>
              </a:rPr>
              <a:t> και </a:t>
            </a:r>
            <a:r>
              <a:rPr lang="en-GB" sz="3200" b="1" dirty="0" err="1">
                <a:solidFill>
                  <a:srgbClr val="FFFF00"/>
                </a:solidFill>
              </a:rPr>
              <a:t>οστού</a:t>
            </a:r>
            <a:endParaRPr lang="en-GB" sz="3200" b="1" dirty="0">
              <a:solidFill>
                <a:srgbClr val="FFFF00"/>
              </a:solidFill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buSzPts val="1287"/>
              <a:buFontTx/>
              <a:buBlip>
                <a:blip r:embed="rId3"/>
              </a:buBlip>
              <a:defRPr/>
            </a:pPr>
            <a:endParaRPr lang="en-GB" b="1" dirty="0">
              <a:solidFill>
                <a:srgbClr val="FFFFFF"/>
              </a:solidFill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b="1" dirty="0">
                <a:solidFill>
                  <a:srgbClr val="FF0000"/>
                </a:solidFill>
              </a:rPr>
              <a:t>  </a:t>
            </a:r>
            <a:r>
              <a:rPr lang="en-GB" b="1" dirty="0">
                <a:solidFill>
                  <a:srgbClr val="FF0000"/>
                </a:solidFill>
              </a:rPr>
              <a:t>       </a:t>
            </a:r>
            <a:r>
              <a:rPr lang="en-GB" b="1" dirty="0" err="1">
                <a:solidFill>
                  <a:srgbClr val="FFFF00"/>
                </a:solidFill>
              </a:rPr>
              <a:t>τελική</a:t>
            </a:r>
            <a:r>
              <a:rPr lang="en-GB" b="1" dirty="0">
                <a:solidFill>
                  <a:srgbClr val="FFFF00"/>
                </a:solidFill>
              </a:rPr>
              <a:t> </a:t>
            </a:r>
            <a:r>
              <a:rPr lang="en-GB" b="1" dirty="0" err="1">
                <a:solidFill>
                  <a:srgbClr val="FFFF00"/>
                </a:solidFill>
              </a:rPr>
              <a:t>διάγνωση</a:t>
            </a:r>
            <a:r>
              <a:rPr lang="en-GB" b="1" dirty="0">
                <a:solidFill>
                  <a:srgbClr val="FFFF00"/>
                </a:solidFill>
              </a:rPr>
              <a:t> </a:t>
            </a:r>
            <a:r>
              <a:rPr lang="en-GB" b="1" dirty="0" err="1">
                <a:solidFill>
                  <a:srgbClr val="FFFF00"/>
                </a:solidFill>
              </a:rPr>
              <a:t>έχουμε</a:t>
            </a:r>
            <a:r>
              <a:rPr lang="en-GB" b="1" dirty="0">
                <a:solidFill>
                  <a:srgbClr val="FFFF00"/>
                </a:solidFill>
              </a:rPr>
              <a:t> </a:t>
            </a:r>
            <a:r>
              <a:rPr lang="en-GB" b="1" dirty="0" err="1">
                <a:solidFill>
                  <a:srgbClr val="FFFF00"/>
                </a:solidFill>
              </a:rPr>
              <a:t>μόνο</a:t>
            </a:r>
            <a:r>
              <a:rPr lang="en-GB" b="1" dirty="0">
                <a:solidFill>
                  <a:srgbClr val="FFFF00"/>
                </a:solidFill>
              </a:rPr>
              <a:t> αν απ</a:t>
            </a:r>
            <a:r>
              <a:rPr lang="en-GB" b="1" dirty="0" err="1">
                <a:solidFill>
                  <a:srgbClr val="FFFF00"/>
                </a:solidFill>
              </a:rPr>
              <a:t>ομονωθεί</a:t>
            </a:r>
            <a:r>
              <a:rPr lang="en-GB" b="1" dirty="0">
                <a:solidFill>
                  <a:srgbClr val="FFFF00"/>
                </a:solidFill>
              </a:rPr>
              <a:t> πα</a:t>
            </a:r>
            <a:r>
              <a:rPr lang="en-GB" b="1" dirty="0" err="1">
                <a:solidFill>
                  <a:srgbClr val="FFFF00"/>
                </a:solidFill>
              </a:rPr>
              <a:t>θογόνο</a:t>
            </a:r>
            <a:r>
              <a:rPr lang="en-GB" b="1" dirty="0">
                <a:solidFill>
                  <a:srgbClr val="FFFF00"/>
                </a:solidFill>
              </a:rPr>
              <a:t> </a:t>
            </a:r>
            <a:r>
              <a:rPr lang="en-GB" b="1" dirty="0" err="1">
                <a:solidFill>
                  <a:srgbClr val="FFFF00"/>
                </a:solidFill>
              </a:rPr>
              <a:t>μικρό</a:t>
            </a:r>
            <a:r>
              <a:rPr lang="en-GB" b="1" dirty="0">
                <a:solidFill>
                  <a:srgbClr val="FFFF00"/>
                </a:solidFill>
              </a:rPr>
              <a:t>βιο στις καλλιέργειες οστικού τεμαχίου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buSzPts val="1287"/>
              <a:buFontTx/>
              <a:buBlip>
                <a:blip r:embed="rId3"/>
              </a:buBlip>
              <a:defRPr/>
            </a:pPr>
            <a:endParaRPr lang="en-GB" b="1" dirty="0">
              <a:solidFill>
                <a:srgbClr val="FF0000"/>
              </a:solidFill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GB" b="1" i="1" u="sng" dirty="0">
              <a:solidFill>
                <a:srgbClr val="83CAFF"/>
              </a:solidFill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 i="1" u="sng" dirty="0" err="1">
                <a:solidFill>
                  <a:srgbClr val="83CAFF"/>
                </a:solidFill>
              </a:rPr>
              <a:t>Θερ</a:t>
            </a:r>
            <a:r>
              <a:rPr lang="en-GB" sz="3200" b="1" i="1" u="sng" dirty="0">
                <a:solidFill>
                  <a:srgbClr val="83CAFF"/>
                </a:solidFill>
              </a:rPr>
              <a:t>απεία</a:t>
            </a:r>
          </a:p>
          <a:p>
            <a:pPr marL="571500" indent="-571500" eaLnBrk="1" fontAlgn="auto">
              <a:spcBef>
                <a:spcPts val="0"/>
              </a:spcBef>
              <a:spcAft>
                <a:spcPts val="0"/>
              </a:spcAft>
              <a:buSzPts val="1287"/>
              <a:buFont typeface="Arial" panose="020B0604020202020204" pitchFamily="34" charset="0"/>
              <a:buChar char="•"/>
              <a:defRPr/>
            </a:pPr>
            <a:r>
              <a:rPr lang="en-GB" sz="4400" b="1" dirty="0" err="1">
                <a:solidFill>
                  <a:srgbClr val="FFFFFF"/>
                </a:solidFill>
              </a:rPr>
              <a:t>Χειρουργικός</a:t>
            </a:r>
            <a:r>
              <a:rPr lang="en-GB" sz="4400" b="1" dirty="0">
                <a:solidFill>
                  <a:srgbClr val="FFFFFF"/>
                </a:solidFill>
              </a:rPr>
              <a:t> καθα</a:t>
            </a:r>
            <a:r>
              <a:rPr lang="en-GB" sz="4400" b="1" dirty="0" err="1">
                <a:solidFill>
                  <a:srgbClr val="FFFFFF"/>
                </a:solidFill>
              </a:rPr>
              <a:t>ρισμός</a:t>
            </a:r>
            <a:endParaRPr lang="en-GB" sz="4400" b="1" dirty="0">
              <a:solidFill>
                <a:srgbClr val="FFFFFF"/>
              </a:solidFill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GB" b="1" dirty="0">
              <a:solidFill>
                <a:srgbClr val="FFFFFF"/>
              </a:solidFill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buSzPts val="1287"/>
              <a:buFontTx/>
              <a:buBlip>
                <a:blip r:embed="rId3"/>
              </a:buBlip>
              <a:defRPr/>
            </a:pPr>
            <a:r>
              <a:rPr lang="en-GB" b="1" dirty="0" err="1">
                <a:solidFill>
                  <a:srgbClr val="FFFFFF"/>
                </a:solidFill>
              </a:rPr>
              <a:t>Συριγγο</a:t>
            </a:r>
            <a:r>
              <a:rPr lang="en-GB" b="1" dirty="0">
                <a:solidFill>
                  <a:srgbClr val="FFFFFF"/>
                </a:solidFill>
              </a:rPr>
              <a:t>πλαστική</a:t>
            </a:r>
            <a:endParaRPr b="1" dirty="0">
              <a:solidFill>
                <a:srgbClr val="FFFFFF"/>
              </a:solidFill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buSzPts val="1287"/>
              <a:buFontTx/>
              <a:buBlip>
                <a:blip r:embed="rId3"/>
              </a:buBlip>
              <a:defRPr/>
            </a:pPr>
            <a:r>
              <a:rPr lang="en-GB" b="1" dirty="0" err="1">
                <a:solidFill>
                  <a:srgbClr val="FFFFFF"/>
                </a:solidFill>
              </a:rPr>
              <a:t>Εμ</a:t>
            </a:r>
            <a:r>
              <a:rPr lang="en-GB" b="1" dirty="0">
                <a:solidFill>
                  <a:srgbClr val="FFFFFF"/>
                </a:solidFill>
              </a:rPr>
              <a:t>πειρική αντιμικροβιακή αγωγή αρχικά και μετά βάση αντιβιογράμματος (&gt; 3 μήνες - σύμφωνα με οδηγίες Λοιμωξιολόγων</a:t>
            </a:r>
            <a:r>
              <a:rPr lang="en-GB" dirty="0">
                <a:solidFill>
                  <a:srgbClr val="FFFFFF"/>
                </a:solidFill>
              </a:rPr>
              <a:t>)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buSzPts val="1287"/>
              <a:buFontTx/>
              <a:buBlip>
                <a:blip r:embed="rId3"/>
              </a:buBlip>
              <a:defRPr/>
            </a:pP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4" name="Ελεύθερη σχεδίαση: Σχήμα 3"/>
          <p:cNvSpPr/>
          <p:nvPr/>
        </p:nvSpPr>
        <p:spPr>
          <a:xfrm>
            <a:off x="0" y="2717800"/>
            <a:ext cx="539750" cy="53975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val 10797"/>
              <a:gd name="f5" fmla="val 8278"/>
              <a:gd name="f6" fmla="val 8256"/>
              <a:gd name="f7" fmla="val 6722"/>
              <a:gd name="f8" fmla="val 13405"/>
              <a:gd name="f9" fmla="val 4198"/>
              <a:gd name="f10" fmla="val 16580"/>
              <a:gd name="f11" fmla="val 17401"/>
              <a:gd name="f12" fmla="val 14878"/>
              <a:gd name="f13" fmla="val 13321"/>
              <a:gd name="f14" fmla="*/ f0 1 21600"/>
              <a:gd name="f15" fmla="*/ f1 1 21600"/>
              <a:gd name="f16" fmla="+- f3 0 f2"/>
              <a:gd name="f17" fmla="*/ f16 1 21600"/>
              <a:gd name="f18" fmla="*/ 6722 f17 1"/>
              <a:gd name="f19" fmla="*/ 14878 f17 1"/>
              <a:gd name="f20" fmla="*/ 15460 f17 1"/>
              <a:gd name="f21" fmla="*/ 8256 f17 1"/>
              <a:gd name="f22" fmla="*/ f18 1 f17"/>
              <a:gd name="f23" fmla="*/ f19 1 f17"/>
              <a:gd name="f24" fmla="*/ f21 1 f17"/>
              <a:gd name="f25" fmla="*/ f20 1 f17"/>
              <a:gd name="f26" fmla="*/ f22 f14 1"/>
              <a:gd name="f27" fmla="*/ f23 f14 1"/>
              <a:gd name="f28" fmla="*/ f25 f15 1"/>
              <a:gd name="f29" fmla="*/ f24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6" t="f29" r="f27" b="f28"/>
            <a:pathLst>
              <a:path w="21600" h="21600">
                <a:moveTo>
                  <a:pt x="f4" y="f2"/>
                </a:moveTo>
                <a:lnTo>
                  <a:pt x="f5" y="f6"/>
                </a:lnTo>
                <a:lnTo>
                  <a:pt x="f2" y="f6"/>
                </a:lnTo>
                <a:lnTo>
                  <a:pt x="f7" y="f8"/>
                </a:lnTo>
                <a:lnTo>
                  <a:pt x="f9" y="f3"/>
                </a:lnTo>
                <a:lnTo>
                  <a:pt x="f4" y="f10"/>
                </a:lnTo>
                <a:lnTo>
                  <a:pt x="f11" y="f3"/>
                </a:lnTo>
                <a:lnTo>
                  <a:pt x="f12" y="f8"/>
                </a:lnTo>
                <a:lnTo>
                  <a:pt x="f3" y="f6"/>
                </a:lnTo>
                <a:lnTo>
                  <a:pt x="f13" y="f6"/>
                </a:lnTo>
                <a:lnTo>
                  <a:pt x="f4" y="f2"/>
                </a:lnTo>
                <a:close/>
              </a:path>
            </a:pathLst>
          </a:custGeom>
          <a:solidFill>
            <a:srgbClr val="99CCFF"/>
          </a:solidFill>
          <a:ln w="0">
            <a:solidFill>
              <a:srgbClr val="000000"/>
            </a:solidFill>
            <a:prstDash val="solid"/>
            <a:miter/>
          </a:ln>
        </p:spPr>
        <p:txBody>
          <a:bodyPr lIns="90004" tIns="44997" rIns="90004" bIns="44997" anchor="ctr" compatLnSpc="0"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>
              <a:solidFill>
                <a:srgbClr val="000000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- Τίτλος"/>
          <p:cNvSpPr txBox="1">
            <a:spLocks noGrp="1" noChangeArrowheads="1"/>
          </p:cNvSpPr>
          <p:nvPr>
            <p:ph type="ctrTitle"/>
          </p:nvPr>
        </p:nvSpPr>
        <p:spPr>
          <a:xfrm>
            <a:off x="755650" y="252413"/>
            <a:ext cx="8569325" cy="1092200"/>
          </a:xfrm>
        </p:spPr>
        <p:txBody>
          <a:bodyPr/>
          <a:lstStyle/>
          <a:p>
            <a:pPr eaLnBrk="1"/>
            <a:r>
              <a:rPr sz="3500">
                <a:solidFill>
                  <a:srgbClr val="92D050"/>
                </a:solidFill>
                <a:latin typeface="Albany"/>
                <a:cs typeface="Tahoma" pitchFamily="34" charset="0"/>
              </a:rPr>
              <a:t>ΣΥΡΙΓΓΙΟ</a:t>
            </a:r>
          </a:p>
        </p:txBody>
      </p:sp>
      <p:sp>
        <p:nvSpPr>
          <p:cNvPr id="10243" name="2 - Υπότιτλος"/>
          <p:cNvSpPr txBox="1">
            <a:spLocks noGrp="1" noChangeArrowheads="1"/>
          </p:cNvSpPr>
          <p:nvPr>
            <p:ph type="subTitle" idx="1"/>
          </p:nvPr>
        </p:nvSpPr>
        <p:spPr>
          <a:xfrm>
            <a:off x="755650" y="2016125"/>
            <a:ext cx="8569325" cy="4116388"/>
          </a:xfrm>
        </p:spPr>
        <p:txBody>
          <a:bodyPr/>
          <a:lstStyle/>
          <a:p>
            <a:pPr algn="l" eaLnBrk="1">
              <a:buFontTx/>
              <a:buChar char="•"/>
            </a:pPr>
            <a:r>
              <a:rPr sz="3600">
                <a:solidFill>
                  <a:srgbClr val="FFCC00"/>
                </a:solidFill>
                <a:latin typeface="Thorndale"/>
                <a:cs typeface="Tahoma" pitchFamily="34" charset="0"/>
              </a:rPr>
              <a:t>  Αποτελεί μια οδό αυτόματης παροχέτευσης της πυώδους συλλογής</a:t>
            </a:r>
          </a:p>
          <a:p>
            <a:pPr algn="l" eaLnBrk="1">
              <a:buFontTx/>
              <a:buChar char="•"/>
            </a:pPr>
            <a:r>
              <a:rPr sz="3600">
                <a:solidFill>
                  <a:srgbClr val="FFCC00"/>
                </a:solidFill>
                <a:latin typeface="Thorndale"/>
                <a:cs typeface="Tahoma" pitchFamily="34" charset="0"/>
              </a:rPr>
              <a:t>  Αποτελείται από νεοσχηματιζόμενο πόρο, ο οποίος αρχίζει από την αποστηματική κοιλότητα και εκβάλλει ενδοστοματικά ή στο δέρμα</a:t>
            </a:r>
          </a:p>
        </p:txBody>
      </p:sp>
      <p:sp>
        <p:nvSpPr>
          <p:cNvPr id="10244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1 - Τίτλος"/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sz="3500">
                <a:solidFill>
                  <a:srgbClr val="92D050"/>
                </a:solidFill>
                <a:latin typeface="Albany"/>
                <a:cs typeface="Tahoma" pitchFamily="34" charset="0"/>
              </a:rPr>
              <a:t>ΟΣΤΕΟΝΕΚΡΩΣΗ</a:t>
            </a:r>
            <a:br>
              <a:rPr sz="3500">
                <a:solidFill>
                  <a:srgbClr val="92D050"/>
                </a:solidFill>
                <a:latin typeface="Albany"/>
                <a:cs typeface="Tahoma" pitchFamily="34" charset="0"/>
              </a:rPr>
            </a:br>
            <a:r>
              <a:rPr sz="3100">
                <a:solidFill>
                  <a:srgbClr val="FFFF00"/>
                </a:solidFill>
                <a:latin typeface="Albany"/>
                <a:cs typeface="Tahoma" pitchFamily="34" charset="0"/>
              </a:rPr>
              <a:t>ΠΑΘΟΛΟΓΙΚΟ ΚΑΤΑΓΜΑ</a:t>
            </a:r>
            <a:endParaRPr sz="3500">
              <a:solidFill>
                <a:srgbClr val="92D050"/>
              </a:solidFill>
              <a:latin typeface="Albany"/>
              <a:cs typeface="Tahoma" pitchFamily="34" charset="0"/>
            </a:endParaRPr>
          </a:p>
        </p:txBody>
      </p:sp>
      <p:pic>
        <p:nvPicPr>
          <p:cNvPr id="88067" name="4 - Θέση περιεχομένου" descr="P131034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40313" y="1679575"/>
            <a:ext cx="4452937" cy="3338513"/>
          </a:xfrm>
        </p:spPr>
      </p:pic>
      <p:pic>
        <p:nvPicPr>
          <p:cNvPr id="88068" name="5 - Θέση περιεχομένου" descr="P1310350.JPG"/>
          <p:cNvPicPr>
            <a:picLocks noGrp="1" noChangeAspect="1" noChangeArrowheads="1"/>
          </p:cNvPicPr>
          <p:nvPr>
            <p:ph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20688" y="1679575"/>
            <a:ext cx="4451350" cy="3338513"/>
          </a:xfrm>
        </p:spPr>
      </p:pic>
      <p:pic>
        <p:nvPicPr>
          <p:cNvPr id="88069" name="9 - Εικόνα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1363" y="5397500"/>
            <a:ext cx="8607425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70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  <p:pic>
        <p:nvPicPr>
          <p:cNvPr id="88071" name="10 - Εικόνα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58963" y="2614613"/>
            <a:ext cx="652462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2" name="11 - Εικόνα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51163" y="2614613"/>
            <a:ext cx="650875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1 - Τίτλος"/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sz="5300">
                <a:solidFill>
                  <a:srgbClr val="92D050"/>
                </a:solidFill>
                <a:latin typeface="Albany"/>
                <a:cs typeface="Tahoma" pitchFamily="34" charset="0"/>
              </a:rPr>
              <a:t>ΟΣΤΕΟΝΕΚΡΩΣΗ</a:t>
            </a:r>
            <a:br>
              <a:rPr sz="5300">
                <a:solidFill>
                  <a:srgbClr val="92D050"/>
                </a:solidFill>
                <a:latin typeface="Albany"/>
                <a:cs typeface="Tahoma" pitchFamily="34" charset="0"/>
              </a:rPr>
            </a:br>
            <a:r>
              <a:rPr sz="3100">
                <a:solidFill>
                  <a:srgbClr val="FFFF00"/>
                </a:solidFill>
                <a:latin typeface="Albany"/>
                <a:cs typeface="Tahoma" pitchFamily="34" charset="0"/>
              </a:rPr>
              <a:t>ΠΑΘΟΛΟΓΙΚΟ ΚΑΤΑΓΜΑ</a:t>
            </a:r>
            <a:endParaRPr sz="3100">
              <a:latin typeface="Albany"/>
              <a:cs typeface="Tahoma" pitchFamily="34" charset="0"/>
            </a:endParaRPr>
          </a:p>
        </p:txBody>
      </p:sp>
      <p:pic>
        <p:nvPicPr>
          <p:cNvPr id="89091" name="4 - Θέση περιεχομένου" descr="P208046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4825" y="2905125"/>
            <a:ext cx="4451350" cy="2706688"/>
          </a:xfrm>
        </p:spPr>
      </p:pic>
      <p:pic>
        <p:nvPicPr>
          <p:cNvPr id="89092" name="5 - Θέση περιεχομένου" descr="P2080469.JPG"/>
          <p:cNvPicPr>
            <a:picLocks noGrp="1" noChangeAspect="1" noChangeArrowheads="1"/>
          </p:cNvPicPr>
          <p:nvPr>
            <p:ph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124450" y="2463800"/>
            <a:ext cx="4451350" cy="3589338"/>
          </a:xfrm>
        </p:spPr>
      </p:pic>
      <p:pic>
        <p:nvPicPr>
          <p:cNvPr id="89093" name="6 - Εικόνα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7200" y="4883150"/>
            <a:ext cx="481013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4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4" descr="σελ"/>
          <p:cNvPicPr>
            <a:picLocks noChangeAspect="1"/>
          </p:cNvPicPr>
          <p:nvPr/>
        </p:nvPicPr>
        <p:blipFill>
          <a:blip r:embed="rId3"/>
          <a:srcRect l="1886" t="1428" b="1428"/>
          <a:stretch>
            <a:fillRect/>
          </a:stretch>
        </p:blipFill>
        <p:spPr bwMode="auto">
          <a:xfrm>
            <a:off x="5311775" y="860425"/>
            <a:ext cx="4433888" cy="5795963"/>
          </a:xfrm>
          <a:prstGeom prst="rect">
            <a:avLst/>
          </a:prstGeom>
          <a:noFill/>
          <a:ln w="38103">
            <a:solidFill>
              <a:srgbClr val="00FFFF"/>
            </a:solidFill>
            <a:miter lim="800000"/>
            <a:headEnd/>
            <a:tailEnd/>
          </a:ln>
        </p:spPr>
      </p:pic>
      <p:pic>
        <p:nvPicPr>
          <p:cNvPr id="90115" name="Picture 5" descr="σελ"/>
          <p:cNvPicPr>
            <a:picLocks noChangeAspect="1"/>
          </p:cNvPicPr>
          <p:nvPr/>
        </p:nvPicPr>
        <p:blipFill>
          <a:blip r:embed="rId4"/>
          <a:srcRect t="2151" b="2718"/>
          <a:stretch>
            <a:fillRect/>
          </a:stretch>
        </p:blipFill>
        <p:spPr bwMode="auto">
          <a:xfrm>
            <a:off x="252413" y="3968750"/>
            <a:ext cx="4535487" cy="2835275"/>
          </a:xfrm>
          <a:prstGeom prst="rect">
            <a:avLst/>
          </a:prstGeom>
          <a:noFill/>
          <a:ln w="38103">
            <a:solidFill>
              <a:srgbClr val="00FFFF"/>
            </a:solidFill>
            <a:miter lim="800000"/>
            <a:headEnd/>
            <a:tailEnd/>
          </a:ln>
        </p:spPr>
      </p:pic>
      <p:pic>
        <p:nvPicPr>
          <p:cNvPr id="90116" name="Picture 11" descr="σελ"/>
          <p:cNvPicPr>
            <a:picLocks noGrp="1" noChangeAspect="1"/>
          </p:cNvPicPr>
          <p:nvPr>
            <p:ph type="pic" idx="4294967295"/>
          </p:nvPr>
        </p:nvPicPr>
        <p:blipFill>
          <a:blip r:embed="rId5"/>
          <a:srcRect r="1724" b="870"/>
          <a:stretch>
            <a:fillRect/>
          </a:stretch>
        </p:blipFill>
        <p:spPr>
          <a:xfrm>
            <a:off x="252413" y="693738"/>
            <a:ext cx="4535487" cy="3022600"/>
          </a:xfrm>
          <a:ln w="38103">
            <a:solidFill>
              <a:srgbClr val="00FFFF"/>
            </a:solidFill>
          </a:ln>
        </p:spPr>
      </p:pic>
      <p:pic>
        <p:nvPicPr>
          <p:cNvPr id="90117" name="6 - Εικόνα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3388" y="92075"/>
            <a:ext cx="8966200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8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  <p:graphicFrame>
        <p:nvGraphicFramePr>
          <p:cNvPr id="7" name="Πίνακας 6"/>
          <p:cNvGraphicFramePr>
            <a:graphicFrameLocks noGrp="1"/>
          </p:cNvGraphicFramePr>
          <p:nvPr/>
        </p:nvGraphicFramePr>
        <p:xfrm>
          <a:off x="3095625" y="1833563"/>
          <a:ext cx="1080120" cy="5596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9671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Πίνακας 7"/>
          <p:cNvGraphicFramePr>
            <a:graphicFrameLocks noGrp="1"/>
          </p:cNvGraphicFramePr>
          <p:nvPr/>
        </p:nvGraphicFramePr>
        <p:xfrm>
          <a:off x="3797300" y="4452938"/>
          <a:ext cx="1080120" cy="5596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9671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1 - Τίτλος"/>
          <p:cNvSpPr txBox="1">
            <a:spLocks noGrp="1" noChangeArrowheads="1"/>
          </p:cNvSpPr>
          <p:nvPr>
            <p:ph type="title"/>
          </p:nvPr>
        </p:nvSpPr>
        <p:spPr>
          <a:xfrm>
            <a:off x="741363" y="282575"/>
            <a:ext cx="9051925" cy="1262063"/>
          </a:xfrm>
        </p:spPr>
        <p:txBody>
          <a:bodyPr/>
          <a:lstStyle/>
          <a:p>
            <a:pPr eaLnBrk="1"/>
            <a:r>
              <a:rPr sz="3600">
                <a:solidFill>
                  <a:srgbClr val="00FFFF"/>
                </a:solidFill>
                <a:latin typeface="Albany"/>
                <a:cs typeface="Tahoma" pitchFamily="34" charset="0"/>
              </a:rPr>
              <a:t>ΛΟΙΜΩΞΕΙΣ ΤΟΥ ΟΦΘΑΛΜΙΚΟΥ ΚΟΓΧΟΥ</a:t>
            </a:r>
          </a:p>
        </p:txBody>
      </p:sp>
      <p:sp>
        <p:nvSpPr>
          <p:cNvPr id="92163" name="2 - Θέση περιεχομένου"/>
          <p:cNvSpPr txBox="1"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/>
            <a:r>
              <a:rPr sz="4000">
                <a:solidFill>
                  <a:srgbClr val="FF9933"/>
                </a:solidFill>
                <a:latin typeface="Thorndale"/>
                <a:cs typeface="Tahoma" pitchFamily="34" charset="0"/>
              </a:rPr>
              <a:t>Διακρίνονται  σε</a:t>
            </a:r>
            <a:r>
              <a:rPr lang="en-US" sz="4000">
                <a:solidFill>
                  <a:srgbClr val="FF9933"/>
                </a:solidFill>
                <a:latin typeface="Thorndale"/>
                <a:cs typeface="Tahoma" pitchFamily="34" charset="0"/>
              </a:rPr>
              <a:t>:</a:t>
            </a:r>
            <a:endParaRPr sz="4000">
              <a:solidFill>
                <a:srgbClr val="FF9933"/>
              </a:solidFill>
              <a:latin typeface="Thorndale"/>
              <a:cs typeface="Tahoma" pitchFamily="34" charset="0"/>
            </a:endParaRPr>
          </a:p>
          <a:p>
            <a:pPr eaLnBrk="1"/>
            <a:r>
              <a:rPr sz="4000">
                <a:solidFill>
                  <a:srgbClr val="FF9933"/>
                </a:solidFill>
                <a:latin typeface="Thorndale"/>
                <a:cs typeface="Tahoma" pitchFamily="34" charset="0"/>
              </a:rPr>
              <a:t>Κυτταρίτιδα</a:t>
            </a:r>
          </a:p>
          <a:p>
            <a:pPr eaLnBrk="1"/>
            <a:r>
              <a:rPr sz="4000">
                <a:solidFill>
                  <a:srgbClr val="FF9933"/>
                </a:solidFill>
                <a:latin typeface="Thorndale"/>
                <a:cs typeface="Tahoma" pitchFamily="34" charset="0"/>
              </a:rPr>
              <a:t>Υποπεριοστικό απόστημα</a:t>
            </a:r>
          </a:p>
          <a:p>
            <a:pPr eaLnBrk="1"/>
            <a:r>
              <a:rPr sz="4000">
                <a:solidFill>
                  <a:srgbClr val="FF9933"/>
                </a:solidFill>
                <a:latin typeface="Thorndale"/>
                <a:cs typeface="Tahoma" pitchFamily="34" charset="0"/>
              </a:rPr>
              <a:t>Ενδοκογχικό απόστημα</a:t>
            </a:r>
          </a:p>
        </p:txBody>
      </p:sp>
      <p:sp>
        <p:nvSpPr>
          <p:cNvPr id="92164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1 - Τίτλος"/>
          <p:cNvSpPr txBox="1">
            <a:spLocks noGrp="1" noChangeArrowheads="1"/>
          </p:cNvSpPr>
          <p:nvPr>
            <p:ph type="ctrTitle"/>
          </p:nvPr>
        </p:nvSpPr>
        <p:spPr>
          <a:xfrm>
            <a:off x="923925" y="252413"/>
            <a:ext cx="8569325" cy="1092200"/>
          </a:xfrm>
        </p:spPr>
        <p:txBody>
          <a:bodyPr/>
          <a:lstStyle/>
          <a:p>
            <a:pPr eaLnBrk="1"/>
            <a:r>
              <a:rPr sz="3500">
                <a:solidFill>
                  <a:srgbClr val="00FFFF"/>
                </a:solidFill>
                <a:latin typeface="Albany"/>
                <a:cs typeface="Tahoma" pitchFamily="34" charset="0"/>
              </a:rPr>
              <a:t>ΛΟΙΜΩΞΕΙΣ ΟΦΘΑΛΜΙΚΟΥ ΚΟΓΧΟΥ  </a:t>
            </a:r>
            <a:r>
              <a:rPr sz="3100">
                <a:solidFill>
                  <a:srgbClr val="00FFFF"/>
                </a:solidFill>
                <a:latin typeface="Albany"/>
                <a:cs typeface="Tahoma" pitchFamily="34" charset="0"/>
              </a:rPr>
              <a:t>ΟΔΟΝΤΙΚΗΣ ΑΙΤΙΟΛΟΓΙΑΣ</a:t>
            </a:r>
          </a:p>
        </p:txBody>
      </p:sp>
      <p:sp>
        <p:nvSpPr>
          <p:cNvPr id="93187" name="2 - Υπότιτλος"/>
          <p:cNvSpPr txBox="1">
            <a:spLocks noGrp="1" noChangeArrowheads="1"/>
          </p:cNvSpPr>
          <p:nvPr>
            <p:ph type="subTitle" idx="1"/>
          </p:nvPr>
        </p:nvSpPr>
        <p:spPr>
          <a:xfrm>
            <a:off x="1092200" y="1427163"/>
            <a:ext cx="8401050" cy="5124450"/>
          </a:xfrm>
        </p:spPr>
        <p:txBody>
          <a:bodyPr/>
          <a:lstStyle/>
          <a:p>
            <a:pPr algn="l" eaLnBrk="1"/>
            <a:r>
              <a:rPr sz="2800">
                <a:solidFill>
                  <a:srgbClr val="00B050"/>
                </a:solidFill>
                <a:latin typeface="Thorndale"/>
                <a:cs typeface="Tahoma" pitchFamily="34" charset="0"/>
              </a:rPr>
              <a:t>Η διασπορά γίνεται από λοιμώξεις της άνω γνάθου</a:t>
            </a:r>
          </a:p>
          <a:p>
            <a:pPr algn="l" eaLnBrk="1">
              <a:buFontTx/>
              <a:buChar char="•"/>
            </a:pPr>
            <a:r>
              <a:rPr sz="2800">
                <a:solidFill>
                  <a:srgbClr val="FFFF00"/>
                </a:solidFill>
                <a:latin typeface="Thorndale"/>
                <a:cs typeface="Tahoma" pitchFamily="34" charset="0"/>
              </a:rPr>
              <a:t>  Οπίσθια δόντια → διασπορά πάνω από την έκφυση του βυκανητή → πτερυγοειδές πλέγμα → πτερυγοϋπερώιος βόθρος → υποκροτάφιος βόθρος → υποκόγχιο σχίσμα → οφθαλμικός κόγχος</a:t>
            </a:r>
          </a:p>
          <a:p>
            <a:pPr algn="l" eaLnBrk="1">
              <a:buFontTx/>
              <a:buChar char="•"/>
            </a:pPr>
            <a:r>
              <a:rPr sz="2800">
                <a:solidFill>
                  <a:srgbClr val="FFC000"/>
                </a:solidFill>
                <a:latin typeface="Thorndale"/>
                <a:cs typeface="Tahoma" pitchFamily="34" charset="0"/>
              </a:rPr>
              <a:t>  Όταν οι ρίζες των μέσων και οπισθίων δοντιών επικοινωνούν με το ιγμόρειο → εμπύημα ιγμορείου → διασπορά στον κόγχο</a:t>
            </a:r>
          </a:p>
          <a:p>
            <a:pPr algn="l" eaLnBrk="1">
              <a:buFontTx/>
              <a:buChar char="•"/>
            </a:pPr>
            <a:r>
              <a:rPr sz="2800">
                <a:solidFill>
                  <a:srgbClr val="92D050"/>
                </a:solidFill>
                <a:latin typeface="Thorndale"/>
                <a:cs typeface="Tahoma" pitchFamily="34" charset="0"/>
              </a:rPr>
              <a:t>  Πρόσθια δόντια → κυτταρίτιδα με άμεση διασπορά ή αιματογενώς (προσωπική φλέβα → γωνιαία → οφθαλμική φλέβα)</a:t>
            </a:r>
          </a:p>
          <a:p>
            <a:pPr algn="l" eaLnBrk="1">
              <a:buFontTx/>
              <a:buChar char="•"/>
            </a:pPr>
            <a:endParaRPr sz="2800">
              <a:solidFill>
                <a:srgbClr val="92D050"/>
              </a:solidFill>
              <a:latin typeface="Thorndale"/>
              <a:cs typeface="Tahoma" pitchFamily="34" charset="0"/>
            </a:endParaRPr>
          </a:p>
          <a:p>
            <a:pPr algn="l" eaLnBrk="1"/>
            <a:r>
              <a:rPr sz="2800">
                <a:solidFill>
                  <a:srgbClr val="00B050"/>
                </a:solidFill>
                <a:latin typeface="Thorndale"/>
                <a:cs typeface="Tahoma" pitchFamily="34" charset="0"/>
              </a:rPr>
              <a:t>Οι λοιμώξεις αυτές είναι σπάνιες</a:t>
            </a:r>
          </a:p>
        </p:txBody>
      </p:sp>
      <p:sp>
        <p:nvSpPr>
          <p:cNvPr id="93188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1 - Τίτλος"/>
          <p:cNvSpPr txBox="1">
            <a:spLocks noGrp="1" noChangeArrowheads="1"/>
          </p:cNvSpPr>
          <p:nvPr>
            <p:ph type="ctrTitle"/>
          </p:nvPr>
        </p:nvSpPr>
        <p:spPr>
          <a:xfrm>
            <a:off x="923925" y="252413"/>
            <a:ext cx="8569325" cy="1092200"/>
          </a:xfrm>
        </p:spPr>
        <p:txBody>
          <a:bodyPr/>
          <a:lstStyle/>
          <a:p>
            <a:pPr eaLnBrk="1"/>
            <a:r>
              <a:rPr sz="3500">
                <a:solidFill>
                  <a:srgbClr val="00FFFF"/>
                </a:solidFill>
                <a:latin typeface="Albany"/>
                <a:cs typeface="Tahoma" pitchFamily="34" charset="0"/>
              </a:rPr>
              <a:t>ΛΟΙΜΩΞΕΙΣ ΟΦΘΑΛΜΙΚΟΥ ΚΟΓΧΟΥ  </a:t>
            </a:r>
            <a:r>
              <a:rPr sz="3100">
                <a:solidFill>
                  <a:srgbClr val="00FFFF"/>
                </a:solidFill>
                <a:latin typeface="Albany"/>
                <a:cs typeface="Tahoma" pitchFamily="34" charset="0"/>
              </a:rPr>
              <a:t>ΟΔΟΝΤΙΚΗΣ ΑΙΤΙΟΛΟΓΙΑΣ</a:t>
            </a:r>
          </a:p>
        </p:txBody>
      </p:sp>
      <p:sp>
        <p:nvSpPr>
          <p:cNvPr id="94211" name="2 - Υπότιτλος"/>
          <p:cNvSpPr txBox="1">
            <a:spLocks noGrp="1" noChangeArrowheads="1"/>
          </p:cNvSpPr>
          <p:nvPr>
            <p:ph type="subTitle" idx="1"/>
          </p:nvPr>
        </p:nvSpPr>
        <p:spPr>
          <a:xfrm>
            <a:off x="1092200" y="1427163"/>
            <a:ext cx="8401050" cy="5124450"/>
          </a:xfrm>
        </p:spPr>
        <p:txBody>
          <a:bodyPr/>
          <a:lstStyle/>
          <a:p>
            <a:pPr algn="l" eaLnBrk="1"/>
            <a:r>
              <a:rPr sz="2800">
                <a:solidFill>
                  <a:srgbClr val="92D050"/>
                </a:solidFill>
                <a:latin typeface="Thorndale"/>
                <a:cs typeface="Tahoma" pitchFamily="34" charset="0"/>
              </a:rPr>
              <a:t>ΣΥΝΗΘΗΣ ΤΡΟΠΟΣ ΔΙΑΣΠΟΡΑΣ</a:t>
            </a:r>
          </a:p>
          <a:p>
            <a:pPr algn="l" eaLnBrk="1">
              <a:buFontTx/>
              <a:buChar char="•"/>
            </a:pPr>
            <a:r>
              <a:rPr sz="2800">
                <a:solidFill>
                  <a:srgbClr val="92D050"/>
                </a:solidFill>
                <a:latin typeface="Thorndale"/>
                <a:cs typeface="Tahoma" pitchFamily="34" charset="0"/>
              </a:rPr>
              <a:t> Μέσω του ιγμορείου</a:t>
            </a:r>
          </a:p>
          <a:p>
            <a:pPr algn="l" eaLnBrk="1">
              <a:buFontTx/>
              <a:buChar char="•"/>
            </a:pPr>
            <a:r>
              <a:rPr sz="2800">
                <a:solidFill>
                  <a:srgbClr val="92D050"/>
                </a:solidFill>
                <a:latin typeface="Thorndale"/>
                <a:cs typeface="Tahoma" pitchFamily="34" charset="0"/>
              </a:rPr>
              <a:t> Μέσω του κυνικού βόθρου</a:t>
            </a:r>
          </a:p>
          <a:p>
            <a:pPr algn="l" eaLnBrk="1">
              <a:buFontTx/>
              <a:buChar char="•"/>
            </a:pPr>
            <a:r>
              <a:rPr sz="2800">
                <a:solidFill>
                  <a:srgbClr val="92D050"/>
                </a:solidFill>
                <a:latin typeface="Thorndale"/>
                <a:cs typeface="Tahoma" pitchFamily="34" charset="0"/>
              </a:rPr>
              <a:t> Μέσω της γωνιαίας φλέβας</a:t>
            </a:r>
          </a:p>
        </p:txBody>
      </p:sp>
      <p:sp>
        <p:nvSpPr>
          <p:cNvPr id="94212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1 - Τίτλος"/>
          <p:cNvSpPr txBox="1">
            <a:spLocks noGrp="1" noChangeArrowheads="1"/>
          </p:cNvSpPr>
          <p:nvPr>
            <p:ph type="ctrTitle"/>
          </p:nvPr>
        </p:nvSpPr>
        <p:spPr>
          <a:xfrm>
            <a:off x="923925" y="252413"/>
            <a:ext cx="8569325" cy="1092200"/>
          </a:xfrm>
        </p:spPr>
        <p:txBody>
          <a:bodyPr/>
          <a:lstStyle/>
          <a:p>
            <a:pPr eaLnBrk="1"/>
            <a:r>
              <a:rPr sz="3500">
                <a:solidFill>
                  <a:srgbClr val="00FFFF"/>
                </a:solidFill>
                <a:latin typeface="Albany"/>
                <a:cs typeface="Tahoma" pitchFamily="34" charset="0"/>
              </a:rPr>
              <a:t>ΛΟΙΜΩΞΗ ΟΦΘΑΛΜΙΚΟΥ ΚΟΓΧΟΥ</a:t>
            </a:r>
            <a:endParaRPr sz="3100">
              <a:solidFill>
                <a:srgbClr val="00FFFF"/>
              </a:solidFill>
              <a:latin typeface="Albany"/>
              <a:cs typeface="Tahoma" pitchFamily="34" charset="0"/>
            </a:endParaRPr>
          </a:p>
        </p:txBody>
      </p:sp>
      <p:sp>
        <p:nvSpPr>
          <p:cNvPr id="95235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  <p:graphicFrame>
        <p:nvGraphicFramePr>
          <p:cNvPr id="6" name="5 - Πίνακας"/>
          <p:cNvGraphicFramePr>
            <a:graphicFrameLocks noGrp="1"/>
          </p:cNvGraphicFramePr>
          <p:nvPr/>
        </p:nvGraphicFramePr>
        <p:xfrm>
          <a:off x="539750" y="1422400"/>
          <a:ext cx="8858312" cy="5286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58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86412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l-GR" sz="2400" baseline="0" dirty="0">
                          <a:solidFill>
                            <a:srgbClr val="0070C0"/>
                          </a:solidFill>
                        </a:rPr>
                        <a:t> Εκσεσημασμένο οίδημα του άνω και του κάτω βλεφάρου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l-GR" sz="2400" baseline="0" dirty="0">
                        <a:solidFill>
                          <a:srgbClr val="0070C0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l-GR" sz="2400" baseline="0" dirty="0">
                          <a:solidFill>
                            <a:srgbClr val="0070C0"/>
                          </a:solidFill>
                        </a:rPr>
                        <a:t> Πρόπτωση και καθήλωση του βολβού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l-GR" sz="2400" baseline="0" dirty="0">
                        <a:solidFill>
                          <a:srgbClr val="0070C0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l-GR" sz="2400" baseline="0" dirty="0">
                          <a:solidFill>
                            <a:srgbClr val="0070C0"/>
                          </a:solidFill>
                        </a:rPr>
                        <a:t> Ευαισθησία του βολβού στην πίεση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el-GR" sz="2400" baseline="0" dirty="0">
                          <a:solidFill>
                            <a:srgbClr val="0070C0"/>
                          </a:solidFill>
                        </a:rPr>
                        <a:t> </a:t>
                      </a:r>
                      <a:endParaRPr lang="en-US" sz="2400" baseline="0" dirty="0">
                        <a:solidFill>
                          <a:srgbClr val="0070C0"/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l-GR" sz="2400" baseline="0" dirty="0">
                          <a:solidFill>
                            <a:srgbClr val="0070C0"/>
                          </a:solidFill>
                        </a:rPr>
                        <a:t>Πυρετός, κεφαλαλγία, γενική κακουχία</a:t>
                      </a:r>
                      <a:endParaRPr lang="el-GR" sz="24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1 - Εικόν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00263" y="1092200"/>
            <a:ext cx="5813425" cy="497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59" name="5 - Εικόν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625" y="92075"/>
            <a:ext cx="8796338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0" name="6 - Εικόνα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0563" y="6099175"/>
            <a:ext cx="9390062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1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1 - Εικόν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40050" y="1008063"/>
            <a:ext cx="4922838" cy="545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3" name="6 - Εικόν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6625" y="250825"/>
            <a:ext cx="83820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7 - Εικόνα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7338" y="5940425"/>
            <a:ext cx="1087437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5" name="8 - Εικόνα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03838" y="2530475"/>
            <a:ext cx="481012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6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5 - Εικόν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2625" y="176213"/>
            <a:ext cx="86328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7" name="2 - Εικόν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866775"/>
            <a:ext cx="5091113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8" name="6 - Εικόνα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7038" y="5651500"/>
            <a:ext cx="8888412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9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Τίτλος 1"/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0" y="22225"/>
            <a:ext cx="8607425" cy="1262063"/>
          </a:xfrm>
        </p:spPr>
        <p:txBody>
          <a:bodyPr/>
          <a:lstStyle/>
          <a:p>
            <a:pPr eaLnBrk="1"/>
            <a:r>
              <a:rPr sz="2800">
                <a:latin typeface="Albany"/>
                <a:cs typeface="Tahoma" pitchFamily="34" charset="0"/>
              </a:rPr>
              <a:t>                        </a:t>
            </a:r>
            <a:r>
              <a:rPr sz="2800">
                <a:solidFill>
                  <a:srgbClr val="00B0F0"/>
                </a:solidFill>
                <a:latin typeface="Albany"/>
                <a:cs typeface="Tahoma" pitchFamily="34" charset="0"/>
              </a:rPr>
              <a:t>ΟΔΟΝΤΟΓΕΝΕΙΣ ΛΟΙΜΩΞΕΙΣ</a:t>
            </a:r>
          </a:p>
        </p:txBody>
      </p:sp>
      <p:sp>
        <p:nvSpPr>
          <p:cNvPr id="11267" name="Θέση κειμένου 2"/>
          <p:cNvSpPr txBox="1">
            <a:spLocks noGrp="1" noChangeArrowheads="1"/>
          </p:cNvSpPr>
          <p:nvPr>
            <p:ph type="body" idx="4294967295"/>
          </p:nvPr>
        </p:nvSpPr>
        <p:spPr>
          <a:xfrm>
            <a:off x="936625" y="1187450"/>
            <a:ext cx="8772525" cy="4937125"/>
          </a:xfrm>
        </p:spPr>
        <p:txBody>
          <a:bodyPr/>
          <a:lstStyle/>
          <a:p>
            <a:pPr eaLnBrk="1">
              <a:buSzPts val="1100"/>
              <a:buFontTx/>
              <a:buBlip>
                <a:blip r:embed="rId3"/>
              </a:buBlip>
            </a:pPr>
            <a:r>
              <a:rPr lang="en-GB" sz="2800">
                <a:solidFill>
                  <a:srgbClr val="00B0F0"/>
                </a:solidFill>
                <a:latin typeface="Thorndale"/>
                <a:cs typeface="Tahoma" pitchFamily="34" charset="0"/>
              </a:rPr>
              <a:t>Είναι οι λοιμώξεις που ξεκινούν από δόντι ή από παρακείμενους σε δόντια ιστούς.</a:t>
            </a:r>
          </a:p>
          <a:p>
            <a:pPr eaLnBrk="1"/>
            <a:endParaRPr lang="en-GB" sz="2800">
              <a:solidFill>
                <a:srgbClr val="00B0F0"/>
              </a:solidFill>
              <a:latin typeface="Thorndale"/>
              <a:cs typeface="Tahoma" pitchFamily="34" charset="0"/>
            </a:endParaRPr>
          </a:p>
          <a:p>
            <a:pPr eaLnBrk="1">
              <a:buSzPts val="1100"/>
              <a:buFontTx/>
              <a:buBlip>
                <a:blip r:embed="rId3"/>
              </a:buBlip>
            </a:pPr>
            <a:r>
              <a:rPr lang="en-GB" sz="2800">
                <a:solidFill>
                  <a:srgbClr val="00B0F0"/>
                </a:solidFill>
                <a:latin typeface="Thorndale"/>
                <a:cs typeface="Tahoma" pitchFamily="34" charset="0"/>
              </a:rPr>
              <a:t>Αυ</a:t>
            </a:r>
            <a:r>
              <a:rPr sz="2800">
                <a:solidFill>
                  <a:srgbClr val="00B0F0"/>
                </a:solidFill>
                <a:latin typeface="Thorndale"/>
                <a:cs typeface="Tahoma" pitchFamily="34" charset="0"/>
              </a:rPr>
              <a:t>τόμα</a:t>
            </a:r>
            <a:r>
              <a:rPr lang="en-GB" sz="2800">
                <a:solidFill>
                  <a:srgbClr val="00B0F0"/>
                </a:solidFill>
                <a:latin typeface="Thorndale"/>
                <a:cs typeface="Tahoma" pitchFamily="34" charset="0"/>
              </a:rPr>
              <a:t>τη </a:t>
            </a:r>
            <a:r>
              <a:rPr sz="2800">
                <a:solidFill>
                  <a:srgbClr val="00B0F0"/>
                </a:solidFill>
                <a:latin typeface="Thorndale"/>
                <a:cs typeface="Tahoma" pitchFamily="34" charset="0"/>
              </a:rPr>
              <a:t>ε</a:t>
            </a:r>
            <a:r>
              <a:rPr lang="en-GB" sz="2800">
                <a:solidFill>
                  <a:srgbClr val="00B0F0"/>
                </a:solidFill>
                <a:latin typeface="Thorndale"/>
                <a:cs typeface="Tahoma" pitchFamily="34" charset="0"/>
              </a:rPr>
              <a:t>μφάνιση ή μετά από παρεμβάσεις στη στοματική κοιλότητα.</a:t>
            </a:r>
          </a:p>
          <a:p>
            <a:pPr eaLnBrk="1"/>
            <a:endParaRPr lang="en-GB" sz="2800">
              <a:solidFill>
                <a:srgbClr val="00B0F0"/>
              </a:solidFill>
              <a:latin typeface="Thorndale"/>
              <a:cs typeface="Tahoma" pitchFamily="34" charset="0"/>
            </a:endParaRPr>
          </a:p>
          <a:p>
            <a:pPr eaLnBrk="1"/>
            <a:r>
              <a:rPr lang="en-GB" sz="2800">
                <a:solidFill>
                  <a:srgbClr val="00B0F0"/>
                </a:solidFill>
                <a:latin typeface="Thorndale"/>
                <a:cs typeface="Tahoma" pitchFamily="34" charset="0"/>
              </a:rPr>
              <a:t>Οδοί διασποράς</a:t>
            </a:r>
          </a:p>
          <a:p>
            <a:pPr eaLnBrk="1"/>
            <a:endParaRPr lang="en-GB" sz="2800">
              <a:latin typeface="Aharoni" pitchFamily="2" charset="-79"/>
              <a:cs typeface="Tahoma" pitchFamily="34" charset="0"/>
            </a:endParaRPr>
          </a:p>
          <a:p>
            <a:pPr eaLnBrk="1">
              <a:buSzPts val="700"/>
              <a:buFontTx/>
              <a:buBlip>
                <a:blip r:embed="rId4"/>
              </a:buBlip>
            </a:pPr>
            <a:r>
              <a:rPr lang="en-GB" sz="2800" i="1">
                <a:solidFill>
                  <a:srgbClr val="FF950E"/>
                </a:solidFill>
                <a:latin typeface="Aharoni" pitchFamily="2" charset="-79"/>
                <a:cs typeface="Tahoma" pitchFamily="34" charset="0"/>
              </a:rPr>
              <a:t>Κατά συνέχεια ιστών</a:t>
            </a:r>
          </a:p>
          <a:p>
            <a:pPr eaLnBrk="1">
              <a:buSzPts val="700"/>
              <a:buFontTx/>
              <a:buBlip>
                <a:blip r:embed="rId4"/>
              </a:buBlip>
            </a:pPr>
            <a:r>
              <a:rPr lang="en-GB" sz="2800" i="1">
                <a:solidFill>
                  <a:srgbClr val="FF950E"/>
                </a:solidFill>
                <a:latin typeface="Aharoni" pitchFamily="2" charset="-79"/>
                <a:cs typeface="Tahoma" pitchFamily="34" charset="0"/>
              </a:rPr>
              <a:t>Αιματογενώς</a:t>
            </a:r>
          </a:p>
          <a:p>
            <a:pPr eaLnBrk="1">
              <a:buSzPts val="700"/>
              <a:buFontTx/>
              <a:buBlip>
                <a:blip r:embed="rId4"/>
              </a:buBlip>
            </a:pPr>
            <a:r>
              <a:rPr lang="en-GB" sz="2800" i="1">
                <a:solidFill>
                  <a:srgbClr val="FF950E"/>
                </a:solidFill>
                <a:latin typeface="Aharoni" pitchFamily="2" charset="-79"/>
                <a:cs typeface="Tahoma" pitchFamily="34" charset="0"/>
              </a:rPr>
              <a:t>Λεμφογενώς</a:t>
            </a:r>
          </a:p>
          <a:p>
            <a:pPr eaLnBrk="1">
              <a:buSzPts val="700"/>
              <a:buFontTx/>
              <a:buBlip>
                <a:blip r:embed="rId4"/>
              </a:buBlip>
            </a:pPr>
            <a:endParaRPr lang="en-GB" sz="2800" i="1">
              <a:solidFill>
                <a:srgbClr val="FF950E"/>
              </a:solidFill>
              <a:latin typeface="Aharoni" pitchFamily="2" charset="-79"/>
              <a:cs typeface="Tahoma" pitchFamily="34" charset="0"/>
            </a:endParaRPr>
          </a:p>
          <a:p>
            <a:pPr eaLnBrk="1">
              <a:buSzPts val="700"/>
              <a:buFontTx/>
              <a:buBlip>
                <a:blip r:embed="rId4"/>
              </a:buBlip>
            </a:pPr>
            <a:endParaRPr lang="en-GB" sz="2800" i="1">
              <a:solidFill>
                <a:srgbClr val="FF950E"/>
              </a:solidFill>
              <a:latin typeface="Thorndale"/>
              <a:cs typeface="Tahoma" pitchFamily="34" charset="0"/>
            </a:endParaRPr>
          </a:p>
          <a:p>
            <a:pPr eaLnBrk="1">
              <a:buSzPts val="700"/>
              <a:buFontTx/>
              <a:buBlip>
                <a:blip r:embed="rId4"/>
              </a:buBlip>
            </a:pPr>
            <a:r>
              <a:rPr lang="en-GB" sz="2800" b="1" u="sng">
                <a:solidFill>
                  <a:srgbClr val="FFFFFF"/>
                </a:solidFill>
                <a:latin typeface="Thorndale"/>
                <a:cs typeface="Tahoma" pitchFamily="34" charset="0"/>
              </a:rPr>
              <a:t>Θνησιμότητα </a:t>
            </a:r>
            <a:r>
              <a:rPr lang="en-GB" sz="2800" b="1">
                <a:solidFill>
                  <a:srgbClr val="FFFFFF"/>
                </a:solidFill>
                <a:latin typeface="Thorndale"/>
                <a:cs typeface="Tahoma" pitchFamily="34" charset="0"/>
              </a:rPr>
              <a:t>   </a:t>
            </a:r>
            <a:r>
              <a:rPr lang="en-GB" sz="2800" b="1">
                <a:solidFill>
                  <a:srgbClr val="9999FF"/>
                </a:solidFill>
                <a:latin typeface="Thorndale"/>
                <a:cs typeface="Tahoma" pitchFamily="34" charset="0"/>
              </a:rPr>
              <a:t>10-40%</a:t>
            </a:r>
          </a:p>
          <a:p>
            <a:pPr eaLnBrk="1">
              <a:buSzPts val="700"/>
              <a:buFontTx/>
              <a:buBlip>
                <a:blip r:embed="rId4"/>
              </a:buBlip>
            </a:pPr>
            <a:endParaRPr lang="en-GB" sz="2800" b="1">
              <a:solidFill>
                <a:srgbClr val="9999FF"/>
              </a:solidFill>
              <a:latin typeface="Thorndale"/>
              <a:cs typeface="Tahoma" pitchFamily="34" charset="0"/>
            </a:endParaRPr>
          </a:p>
          <a:p>
            <a:pPr eaLnBrk="1">
              <a:buSzPts val="700"/>
              <a:buFontTx/>
              <a:buBlip>
                <a:blip r:embed="rId4"/>
              </a:buBlip>
            </a:pPr>
            <a:endParaRPr lang="en-GB" sz="2200">
              <a:solidFill>
                <a:srgbClr val="FFFFFF"/>
              </a:solidFill>
              <a:latin typeface="Thorndale"/>
              <a:cs typeface="Tahoma" pitchFamily="34" charset="0"/>
            </a:endParaRPr>
          </a:p>
        </p:txBody>
      </p:sp>
      <p:pic>
        <p:nvPicPr>
          <p:cNvPr id="11268" name="Εικόνα 4"/>
          <p:cNvPicPr>
            <a:picLocks noChangeAspect="1" noChangeArrowheads="1"/>
          </p:cNvPicPr>
          <p:nvPr/>
        </p:nvPicPr>
        <p:blipFill>
          <a:blip r:embed="rId5"/>
          <a:srcRect l="19164" t="7562" r="23019" b="9895"/>
          <a:stretch>
            <a:fillRect/>
          </a:stretch>
        </p:blipFill>
        <p:spPr bwMode="auto">
          <a:xfrm>
            <a:off x="7505700" y="4338638"/>
            <a:ext cx="22034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Τίτλος 1"/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1473200" y="282575"/>
            <a:ext cx="8607425" cy="617538"/>
          </a:xfrm>
        </p:spPr>
        <p:txBody>
          <a:bodyPr/>
          <a:lstStyle/>
          <a:p>
            <a:pPr eaLnBrk="1"/>
            <a:r>
              <a:rPr>
                <a:latin typeface="Albany"/>
                <a:cs typeface="Tahoma" pitchFamily="34" charset="0"/>
              </a:rPr>
              <a:t>       </a:t>
            </a:r>
            <a:r>
              <a:rPr sz="2800">
                <a:solidFill>
                  <a:srgbClr val="FFFF99"/>
                </a:solidFill>
                <a:latin typeface="Albany"/>
                <a:cs typeface="Tahoma" pitchFamily="34" charset="0"/>
              </a:rPr>
              <a:t>ΑΠΟΣΤΗΜΑ ΟΦΘΑΛΜΙΚΟΥ ΚΟΓΧΟΥ</a:t>
            </a:r>
          </a:p>
        </p:txBody>
      </p:sp>
      <p:sp>
        <p:nvSpPr>
          <p:cNvPr id="99331" name="Θέση κειμένου 2"/>
          <p:cNvSpPr txBox="1">
            <a:spLocks noGrp="1" noChangeArrowheads="1"/>
          </p:cNvSpPr>
          <p:nvPr>
            <p:ph type="body" idx="4294967295"/>
          </p:nvPr>
        </p:nvSpPr>
        <p:spPr>
          <a:xfrm>
            <a:off x="179388" y="1079500"/>
            <a:ext cx="9901237" cy="5821363"/>
          </a:xfrm>
        </p:spPr>
        <p:txBody>
          <a:bodyPr/>
          <a:lstStyle/>
          <a:p>
            <a:pPr marL="0" lvl="1" indent="0" eaLnBrk="1" hangingPunct="0">
              <a:spcBef>
                <a:spcPct val="0"/>
              </a:spcBef>
              <a:buFont typeface="Arial" pitchFamily="34" charset="0"/>
              <a:buNone/>
            </a:pPr>
            <a:r>
              <a:rPr sz="2800" b="1" i="1" u="sng">
                <a:solidFill>
                  <a:srgbClr val="23B8DC"/>
                </a:solidFill>
                <a:latin typeface="Thorndale"/>
              </a:rPr>
              <a:t>Επ</a:t>
            </a:r>
            <a:r>
              <a:rPr lang="en-GB" sz="2800" b="1" i="1" u="sng">
                <a:solidFill>
                  <a:srgbClr val="23B8DC"/>
                </a:solidFill>
                <a:latin typeface="Thorndale"/>
              </a:rPr>
              <a:t>ιπλοκές</a:t>
            </a:r>
            <a:r>
              <a:rPr lang="en-GB" sz="2800" b="1" i="1">
                <a:solidFill>
                  <a:srgbClr val="23B8DC"/>
                </a:solidFill>
                <a:latin typeface="Thorndale"/>
              </a:rPr>
              <a:t>                                                                   </a:t>
            </a:r>
            <a:r>
              <a:rPr lang="en-GB" sz="2800" b="1" i="1" u="sng">
                <a:solidFill>
                  <a:srgbClr val="23B8DC"/>
                </a:solidFill>
                <a:latin typeface="Thorndale"/>
              </a:rPr>
              <a:t>Θεραπεία</a:t>
            </a:r>
          </a:p>
          <a:p>
            <a:pPr marL="0" lvl="1" indent="0" eaLnBrk="1" hangingPunct="0">
              <a:spcBef>
                <a:spcPct val="0"/>
              </a:spcBef>
              <a:buFont typeface="Arial" pitchFamily="34" charset="0"/>
              <a:buNone/>
            </a:pPr>
            <a:endParaRPr lang="en-GB" sz="2800" b="1" i="1" u="sng">
              <a:solidFill>
                <a:srgbClr val="23B8DC"/>
              </a:solidFill>
              <a:latin typeface="Thorndale"/>
            </a:endParaRPr>
          </a:p>
          <a:p>
            <a:pPr marL="0" lvl="1" indent="0" eaLnBrk="1" hangingPunct="0">
              <a:spcBef>
                <a:spcPct val="0"/>
              </a:spcBef>
              <a:buSzPts val="1700"/>
              <a:buFont typeface="Arial" pitchFamily="34" charset="0"/>
              <a:buBlip>
                <a:blip r:embed="rId3"/>
              </a:buBlip>
            </a:pPr>
            <a:r>
              <a:rPr lang="en-GB" sz="2800">
                <a:solidFill>
                  <a:srgbClr val="FFFFFF"/>
                </a:solidFill>
                <a:latin typeface="Thorndale"/>
              </a:rPr>
              <a:t>Τύφλωση</a:t>
            </a:r>
          </a:p>
          <a:p>
            <a:pPr marL="0" lvl="1" indent="0" eaLnBrk="1" hangingPunct="0">
              <a:spcBef>
                <a:spcPct val="0"/>
              </a:spcBef>
              <a:buSzPts val="1700"/>
              <a:buFont typeface="Arial" pitchFamily="34" charset="0"/>
              <a:buBlip>
                <a:blip r:embed="rId3"/>
              </a:buBlip>
            </a:pPr>
            <a:endParaRPr lang="en-GB" sz="2800">
              <a:solidFill>
                <a:srgbClr val="FFFFFF"/>
              </a:solidFill>
              <a:latin typeface="Thorndale"/>
            </a:endParaRPr>
          </a:p>
          <a:p>
            <a:pPr marL="0" lvl="1" indent="0" eaLnBrk="1" hangingPunct="0">
              <a:spcBef>
                <a:spcPct val="0"/>
              </a:spcBef>
              <a:buSzPts val="1700"/>
              <a:buFont typeface="Arial" pitchFamily="34" charset="0"/>
              <a:buBlip>
                <a:blip r:embed="rId3"/>
              </a:buBlip>
            </a:pPr>
            <a:r>
              <a:rPr lang="en-GB" sz="2800">
                <a:solidFill>
                  <a:srgbClr val="FFFFFF"/>
                </a:solidFill>
                <a:latin typeface="Thorndale"/>
              </a:rPr>
              <a:t>Εγκεφαλικό απόστημα</a:t>
            </a:r>
          </a:p>
          <a:p>
            <a:pPr marL="0" lvl="1" indent="0" eaLnBrk="1" hangingPunct="0">
              <a:spcBef>
                <a:spcPct val="0"/>
              </a:spcBef>
              <a:buSzPts val="1700"/>
              <a:buFont typeface="Arial" pitchFamily="34" charset="0"/>
              <a:buBlip>
                <a:blip r:embed="rId3"/>
              </a:buBlip>
            </a:pPr>
            <a:endParaRPr lang="en-GB" sz="2800">
              <a:solidFill>
                <a:srgbClr val="FFFFFF"/>
              </a:solidFill>
              <a:latin typeface="Thorndale"/>
            </a:endParaRPr>
          </a:p>
          <a:p>
            <a:pPr marL="0" lvl="1" indent="0" eaLnBrk="1" hangingPunct="0">
              <a:spcBef>
                <a:spcPct val="0"/>
              </a:spcBef>
              <a:buSzPts val="1700"/>
              <a:buFont typeface="Arial" pitchFamily="34" charset="0"/>
              <a:buBlip>
                <a:blip r:embed="rId3"/>
              </a:buBlip>
            </a:pPr>
            <a:r>
              <a:rPr lang="en-GB" sz="2800">
                <a:solidFill>
                  <a:srgbClr val="FFFFFF"/>
                </a:solidFill>
                <a:latin typeface="Thorndale"/>
              </a:rPr>
              <a:t>Μηνιγγίτιδα</a:t>
            </a:r>
          </a:p>
          <a:p>
            <a:pPr marL="0" lvl="1" indent="0" eaLnBrk="1" hangingPunct="0">
              <a:spcBef>
                <a:spcPct val="0"/>
              </a:spcBef>
              <a:buSzPts val="1700"/>
              <a:buFont typeface="Arial" pitchFamily="34" charset="0"/>
              <a:buBlip>
                <a:blip r:embed="rId3"/>
              </a:buBlip>
            </a:pPr>
            <a:endParaRPr lang="en-GB" sz="2800">
              <a:solidFill>
                <a:srgbClr val="FFFFFF"/>
              </a:solidFill>
              <a:latin typeface="Thorndale"/>
            </a:endParaRPr>
          </a:p>
          <a:p>
            <a:pPr marL="0" lvl="1" indent="0" eaLnBrk="1" hangingPunct="0">
              <a:spcBef>
                <a:spcPct val="0"/>
              </a:spcBef>
              <a:buSzPts val="1700"/>
              <a:buFont typeface="Arial" pitchFamily="34" charset="0"/>
              <a:buBlip>
                <a:blip r:embed="rId3"/>
              </a:buBlip>
            </a:pPr>
            <a:r>
              <a:rPr lang="en-GB" sz="2800">
                <a:solidFill>
                  <a:srgbClr val="FFFFFF"/>
                </a:solidFill>
                <a:latin typeface="Thorndale"/>
              </a:rPr>
              <a:t>Εγκεφαλίτιδα</a:t>
            </a:r>
          </a:p>
          <a:p>
            <a:pPr marL="0" lvl="1" indent="0" eaLnBrk="1" hangingPunct="0">
              <a:spcBef>
                <a:spcPct val="0"/>
              </a:spcBef>
              <a:buSzPts val="1700"/>
              <a:buFont typeface="Arial" pitchFamily="34" charset="0"/>
              <a:buBlip>
                <a:blip r:embed="rId3"/>
              </a:buBlip>
            </a:pPr>
            <a:endParaRPr lang="en-GB" sz="2800">
              <a:solidFill>
                <a:srgbClr val="FFFFFF"/>
              </a:solidFill>
              <a:latin typeface="Thorndale"/>
            </a:endParaRPr>
          </a:p>
          <a:p>
            <a:pPr marL="0" lvl="1" indent="0" eaLnBrk="1" hangingPunct="0">
              <a:spcBef>
                <a:spcPct val="0"/>
              </a:spcBef>
              <a:buSzPts val="1700"/>
              <a:buFont typeface="Arial" pitchFamily="34" charset="0"/>
              <a:buBlip>
                <a:blip r:embed="rId3"/>
              </a:buBlip>
            </a:pPr>
            <a:r>
              <a:rPr lang="en-GB" sz="2800">
                <a:solidFill>
                  <a:srgbClr val="FFFFFF"/>
                </a:solidFill>
                <a:latin typeface="Thorndale"/>
              </a:rPr>
              <a:t>Θρόμβωση σηραγγώδους κόλπου</a:t>
            </a:r>
          </a:p>
          <a:p>
            <a:pPr marL="0" lvl="1" indent="0" eaLnBrk="1" hangingPunct="0">
              <a:spcBef>
                <a:spcPct val="0"/>
              </a:spcBef>
              <a:buSzPts val="1700"/>
              <a:buFont typeface="Arial" pitchFamily="34" charset="0"/>
              <a:buBlip>
                <a:blip r:embed="rId3"/>
              </a:buBlip>
            </a:pPr>
            <a:endParaRPr lang="en-GB" sz="2800">
              <a:solidFill>
                <a:srgbClr val="FFFFFF"/>
              </a:solidFill>
              <a:latin typeface="Thorndale"/>
            </a:endParaRPr>
          </a:p>
          <a:p>
            <a:pPr marL="0" lvl="1" indent="0" eaLnBrk="1" hangingPunct="0">
              <a:spcBef>
                <a:spcPct val="0"/>
              </a:spcBef>
              <a:buSzPts val="1700"/>
              <a:buFont typeface="Arial" pitchFamily="34" charset="0"/>
              <a:buBlip>
                <a:blip r:embed="rId3"/>
              </a:buBlip>
            </a:pPr>
            <a:r>
              <a:rPr lang="en-GB" sz="2800">
                <a:solidFill>
                  <a:srgbClr val="FFFFFF"/>
                </a:solidFill>
                <a:latin typeface="Thorndale"/>
              </a:rPr>
              <a:t>Θάνατος</a:t>
            </a:r>
          </a:p>
          <a:p>
            <a:pPr marL="0" lvl="1" indent="0" eaLnBrk="1" hangingPunct="0">
              <a:spcBef>
                <a:spcPct val="0"/>
              </a:spcBef>
              <a:buFont typeface="Arial" pitchFamily="34" charset="0"/>
              <a:buNone/>
            </a:pPr>
            <a:endParaRPr lang="en-GB" sz="2000" b="1" i="1" u="sng">
              <a:solidFill>
                <a:srgbClr val="23B8DC"/>
              </a:solidFill>
              <a:latin typeface="Thorndale"/>
            </a:endParaRPr>
          </a:p>
        </p:txBody>
      </p:sp>
      <p:sp>
        <p:nvSpPr>
          <p:cNvPr id="4" name="Ελεύθερη σχεδίαση: Σχήμα 3"/>
          <p:cNvSpPr/>
          <p:nvPr/>
        </p:nvSpPr>
        <p:spPr>
          <a:xfrm>
            <a:off x="4679950" y="1439863"/>
            <a:ext cx="5219700" cy="431958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val 10797"/>
              <a:gd name="f5" fmla="val 8278"/>
              <a:gd name="f6" fmla="val 8256"/>
              <a:gd name="f7" fmla="val 6722"/>
              <a:gd name="f8" fmla="val 13405"/>
              <a:gd name="f9" fmla="val 4198"/>
              <a:gd name="f10" fmla="val 16580"/>
              <a:gd name="f11" fmla="val 17401"/>
              <a:gd name="f12" fmla="val 14878"/>
              <a:gd name="f13" fmla="val 13321"/>
              <a:gd name="f14" fmla="*/ f0 1 21600"/>
              <a:gd name="f15" fmla="*/ f1 1 21600"/>
              <a:gd name="f16" fmla="+- f3 0 f2"/>
              <a:gd name="f17" fmla="*/ f16 1 21600"/>
              <a:gd name="f18" fmla="*/ 6722 f17 1"/>
              <a:gd name="f19" fmla="*/ 14878 f17 1"/>
              <a:gd name="f20" fmla="*/ 15460 f17 1"/>
              <a:gd name="f21" fmla="*/ 8256 f17 1"/>
              <a:gd name="f22" fmla="*/ f18 1 f17"/>
              <a:gd name="f23" fmla="*/ f19 1 f17"/>
              <a:gd name="f24" fmla="*/ f21 1 f17"/>
              <a:gd name="f25" fmla="*/ f20 1 f17"/>
              <a:gd name="f26" fmla="*/ f22 f14 1"/>
              <a:gd name="f27" fmla="*/ f23 f14 1"/>
              <a:gd name="f28" fmla="*/ f25 f15 1"/>
              <a:gd name="f29" fmla="*/ f24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6" t="f29" r="f27" b="f28"/>
            <a:pathLst>
              <a:path w="21600" h="21600">
                <a:moveTo>
                  <a:pt x="f4" y="f2"/>
                </a:moveTo>
                <a:lnTo>
                  <a:pt x="f5" y="f6"/>
                </a:lnTo>
                <a:lnTo>
                  <a:pt x="f2" y="f6"/>
                </a:lnTo>
                <a:lnTo>
                  <a:pt x="f7" y="f8"/>
                </a:lnTo>
                <a:lnTo>
                  <a:pt x="f9" y="f3"/>
                </a:lnTo>
                <a:lnTo>
                  <a:pt x="f4" y="f10"/>
                </a:lnTo>
                <a:lnTo>
                  <a:pt x="f11" y="f3"/>
                </a:lnTo>
                <a:lnTo>
                  <a:pt x="f12" y="f8"/>
                </a:lnTo>
                <a:lnTo>
                  <a:pt x="f3" y="f6"/>
                </a:lnTo>
                <a:lnTo>
                  <a:pt x="f13" y="f6"/>
                </a:lnTo>
                <a:lnTo>
                  <a:pt x="f4" y="f2"/>
                </a:lnTo>
                <a:close/>
              </a:path>
            </a:pathLst>
          </a:custGeom>
          <a:solidFill>
            <a:srgbClr val="99CCFF"/>
          </a:solidFill>
          <a:ln w="0">
            <a:solidFill>
              <a:srgbClr val="000000"/>
            </a:solidFill>
            <a:prstDash val="solid"/>
            <a:miter/>
          </a:ln>
        </p:spPr>
        <p:txBody>
          <a:bodyPr lIns="90004" tIns="44997" rIns="90004" bIns="44997" anchor="ctr" anchorCtr="1" compatLnSpc="0"/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E6FF00"/>
                </a:solidFill>
                <a:uFillTx/>
              </a:defRPr>
            </a:pPr>
            <a:r>
              <a:rPr lang="el-GR" sz="2000" b="1">
                <a:solidFill>
                  <a:srgbClr val="E6FF00"/>
                </a:solidFill>
                <a:latin typeface="Arial" pitchFamily="18"/>
                <a:ea typeface="Microsoft YaHei" pitchFamily="2"/>
                <a:cs typeface="Mangal" pitchFamily="2"/>
              </a:rPr>
              <a:t>Άμεση παροχέτευση</a:t>
            </a: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E6FF00"/>
                </a:solidFill>
                <a:uFillTx/>
              </a:defRPr>
            </a:pPr>
            <a:r>
              <a:rPr lang="el-GR" sz="2000" b="1">
                <a:solidFill>
                  <a:srgbClr val="E6FF00"/>
                </a:solidFill>
                <a:latin typeface="Arial" pitchFamily="18"/>
                <a:ea typeface="Microsoft YaHei" pitchFamily="2"/>
                <a:cs typeface="Mangal" pitchFamily="2"/>
              </a:rPr>
              <a:t>Αντιμικροβιακή αγωγή</a:t>
            </a:r>
          </a:p>
        </p:txBody>
      </p:sp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Τίτλος 1"/>
          <p:cNvSpPr txBox="1"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7425" cy="725488"/>
          </a:xfrm>
        </p:spPr>
        <p:txBody>
          <a:bodyPr/>
          <a:lstStyle/>
          <a:p>
            <a:pPr eaLnBrk="1"/>
            <a:r>
              <a:rPr>
                <a:solidFill>
                  <a:srgbClr val="FFFF66"/>
                </a:solidFill>
                <a:latin typeface="Albany"/>
                <a:cs typeface="Tahoma" pitchFamily="34" charset="0"/>
              </a:rPr>
              <a:t>                           </a:t>
            </a:r>
            <a:r>
              <a:rPr sz="3200">
                <a:solidFill>
                  <a:srgbClr val="FFFF66"/>
                </a:solidFill>
                <a:latin typeface="Albany"/>
                <a:cs typeface="Tahoma" pitchFamily="34" charset="0"/>
              </a:rPr>
              <a:t>ΛΟΥΔΟΒΙΚΕΙΟΣ ΚΥΝΑΓΧΗ</a:t>
            </a:r>
          </a:p>
        </p:txBody>
      </p:sp>
      <p:sp>
        <p:nvSpPr>
          <p:cNvPr id="3" name="Θέση περιεχομένου 2"/>
          <p:cNvSpPr txBox="1">
            <a:spLocks noGrp="1"/>
          </p:cNvSpPr>
          <p:nvPr>
            <p:ph idx="1"/>
          </p:nvPr>
        </p:nvSpPr>
        <p:spPr>
          <a:xfrm>
            <a:off x="477838" y="1090613"/>
            <a:ext cx="9278937" cy="5768975"/>
          </a:xfrm>
        </p:spPr>
        <p:txBody>
          <a:bodyPr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800" b="1" dirty="0">
                <a:solidFill>
                  <a:srgbClr val="FFFFFF"/>
                </a:solidFill>
              </a:rPr>
              <a:t>Ταχέως εξελισσόμενη φλεγμονή που προσβάλλει ταυτόχρονα </a:t>
            </a:r>
            <a:r>
              <a:rPr sz="2800" b="1" dirty="0" err="1">
                <a:solidFill>
                  <a:srgbClr val="FFFFFF"/>
                </a:solidFill>
              </a:rPr>
              <a:t>υπογενείδιο</a:t>
            </a:r>
            <a:r>
              <a:rPr sz="2800" b="1" dirty="0">
                <a:solidFill>
                  <a:srgbClr val="FFFFFF"/>
                </a:solidFill>
              </a:rPr>
              <a:t>, υπογλώσσια και υπογνάθια διαστήματα.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b="1" i="1" dirty="0">
              <a:solidFill>
                <a:srgbClr val="FFFFFF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Wingdings" pitchFamily="2"/>
              <a:buChar char="q"/>
              <a:defRPr/>
            </a:pPr>
            <a:r>
              <a:rPr sz="2800" u="sng" dirty="0">
                <a:solidFill>
                  <a:srgbClr val="FFFFFF"/>
                </a:solidFill>
              </a:rPr>
              <a:t>Συσχέτιση με συστηματικά νοσήματα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sz="2800" u="sng" dirty="0">
              <a:solidFill>
                <a:srgbClr val="FFFFFF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Wingdings" pitchFamily="2"/>
              <a:buChar char="§"/>
              <a:defRPr/>
            </a:pPr>
            <a:r>
              <a:rPr sz="2800" dirty="0">
                <a:solidFill>
                  <a:srgbClr val="FFFFFF"/>
                </a:solidFill>
              </a:rPr>
              <a:t>αρρύθμιστος σακχαρώδης διαβήτης</a:t>
            </a: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Wingdings" pitchFamily="2"/>
              <a:buChar char="§"/>
              <a:defRPr/>
            </a:pPr>
            <a:r>
              <a:rPr sz="2800" dirty="0" err="1">
                <a:solidFill>
                  <a:srgbClr val="FFFFFF"/>
                </a:solidFill>
              </a:rPr>
              <a:t>ανοσοανεπάρκεια</a:t>
            </a:r>
            <a:endParaRPr sz="2800" dirty="0">
              <a:solidFill>
                <a:srgbClr val="FFFFFF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Wingdings" pitchFamily="2"/>
              <a:buChar char="§"/>
              <a:defRPr/>
            </a:pPr>
            <a:r>
              <a:rPr sz="2800" dirty="0" err="1">
                <a:solidFill>
                  <a:srgbClr val="FFFFFF"/>
                </a:solidFill>
              </a:rPr>
              <a:t>ουδετεροπενία</a:t>
            </a:r>
            <a:endParaRPr sz="2800" dirty="0">
              <a:solidFill>
                <a:srgbClr val="FFFFFF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Wingdings" pitchFamily="2"/>
              <a:buChar char="§"/>
              <a:defRPr/>
            </a:pPr>
            <a:r>
              <a:rPr sz="2800" dirty="0" err="1">
                <a:solidFill>
                  <a:srgbClr val="FFFFFF"/>
                </a:solidFill>
              </a:rPr>
              <a:t>απλαστική</a:t>
            </a:r>
            <a:r>
              <a:rPr sz="2800" dirty="0">
                <a:solidFill>
                  <a:srgbClr val="FFFFFF"/>
                </a:solidFill>
              </a:rPr>
              <a:t> αναιμία</a:t>
            </a: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Wingdings" pitchFamily="2"/>
              <a:buChar char="§"/>
              <a:defRPr/>
            </a:pPr>
            <a:r>
              <a:rPr sz="2800" dirty="0">
                <a:solidFill>
                  <a:srgbClr val="FFFFFF"/>
                </a:solidFill>
              </a:rPr>
              <a:t>ΣΕΛ</a:t>
            </a: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Wingdings" pitchFamily="2"/>
              <a:buChar char="§"/>
              <a:defRPr/>
            </a:pPr>
            <a:r>
              <a:rPr sz="2800" dirty="0">
                <a:solidFill>
                  <a:srgbClr val="FFFFFF"/>
                </a:solidFill>
              </a:rPr>
              <a:t>χρόνια </a:t>
            </a:r>
            <a:r>
              <a:rPr sz="2800" dirty="0" err="1">
                <a:solidFill>
                  <a:srgbClr val="FFFFFF"/>
                </a:solidFill>
              </a:rPr>
              <a:t>σπειραματονεφρίτιδα</a:t>
            </a:r>
            <a:endParaRPr sz="2800" dirty="0">
              <a:solidFill>
                <a:srgbClr val="FFFFFF"/>
              </a:solidFill>
            </a:endParaRPr>
          </a:p>
        </p:txBody>
      </p:sp>
      <p:pic>
        <p:nvPicPr>
          <p:cNvPr id="101380" name="Εικόνα 4"/>
          <p:cNvPicPr>
            <a:picLocks noChangeAspect="1" noChangeArrowheads="1"/>
          </p:cNvPicPr>
          <p:nvPr/>
        </p:nvPicPr>
        <p:blipFill>
          <a:blip r:embed="rId2"/>
          <a:srcRect b="4848"/>
          <a:stretch>
            <a:fillRect/>
          </a:stretch>
        </p:blipFill>
        <p:spPr bwMode="auto">
          <a:xfrm>
            <a:off x="6503988" y="3035300"/>
            <a:ext cx="3098800" cy="285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Τίτλος 1"/>
          <p:cNvSpPr txBox="1">
            <a:spLocks noGrp="1" noChangeArrowheads="1"/>
          </p:cNvSpPr>
          <p:nvPr>
            <p:ph type="title"/>
          </p:nvPr>
        </p:nvSpPr>
        <p:spPr>
          <a:xfrm>
            <a:off x="736600" y="0"/>
            <a:ext cx="8607425" cy="725488"/>
          </a:xfrm>
        </p:spPr>
        <p:txBody>
          <a:bodyPr/>
          <a:lstStyle/>
          <a:p>
            <a:pPr eaLnBrk="1"/>
            <a:r>
              <a:rPr sz="2800">
                <a:solidFill>
                  <a:srgbClr val="FFFF66"/>
                </a:solidFill>
                <a:latin typeface="Albany"/>
                <a:cs typeface="Tahoma" pitchFamily="34" charset="0"/>
              </a:rPr>
              <a:t>                       ΛΟΥΔΟΒΙΚΕΙΟΣ ΚΥΝΑΓΧΗ</a:t>
            </a:r>
          </a:p>
        </p:txBody>
      </p:sp>
      <p:sp>
        <p:nvSpPr>
          <p:cNvPr id="3" name="Θέση περιεχομένου 2"/>
          <p:cNvSpPr txBox="1">
            <a:spLocks noGrp="1"/>
          </p:cNvSpPr>
          <p:nvPr>
            <p:ph idx="1"/>
          </p:nvPr>
        </p:nvSpPr>
        <p:spPr>
          <a:xfrm>
            <a:off x="400050" y="650875"/>
            <a:ext cx="9280525" cy="5768975"/>
          </a:xfrm>
        </p:spPr>
        <p:txBody>
          <a:bodyPr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800" b="1" i="1" u="sng" dirty="0">
                <a:solidFill>
                  <a:srgbClr val="00B0F0"/>
                </a:solidFill>
              </a:rPr>
              <a:t>Αιτιολογία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sz="2800" b="1" i="1" u="sng" dirty="0">
              <a:solidFill>
                <a:srgbClr val="00B0F0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203000"/>
              <a:buFont typeface="Arial" pitchFamily="34"/>
              <a:buChar char="•"/>
              <a:defRPr/>
            </a:pPr>
            <a:r>
              <a:rPr sz="2800" dirty="0" err="1">
                <a:solidFill>
                  <a:srgbClr val="FFFFFF"/>
                </a:solidFill>
              </a:rPr>
              <a:t>Οδοντογενής</a:t>
            </a:r>
            <a:r>
              <a:rPr sz="2800" dirty="0">
                <a:solidFill>
                  <a:srgbClr val="FFFFFF"/>
                </a:solidFill>
              </a:rPr>
              <a:t> και στο 70-80% από 2</a:t>
            </a:r>
            <a:r>
              <a:rPr sz="2800" baseline="30000" dirty="0">
                <a:solidFill>
                  <a:srgbClr val="FFFFFF"/>
                </a:solidFill>
              </a:rPr>
              <a:t>ο</a:t>
            </a:r>
            <a:r>
              <a:rPr sz="2800" dirty="0">
                <a:solidFill>
                  <a:srgbClr val="FFFFFF"/>
                </a:solidFill>
              </a:rPr>
              <a:t> ή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800" dirty="0">
                <a:solidFill>
                  <a:srgbClr val="FFFFFF"/>
                </a:solidFill>
              </a:rPr>
              <a:t>3</a:t>
            </a:r>
            <a:r>
              <a:rPr sz="2800" baseline="30000" dirty="0">
                <a:solidFill>
                  <a:srgbClr val="FFFFFF"/>
                </a:solidFill>
              </a:rPr>
              <a:t>ο</a:t>
            </a:r>
            <a:r>
              <a:rPr sz="2800" dirty="0">
                <a:solidFill>
                  <a:srgbClr val="FFFFFF"/>
                </a:solidFill>
              </a:rPr>
              <a:t> γομφίο</a:t>
            </a: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203000"/>
              <a:buFont typeface="Arial" pitchFamily="34"/>
              <a:buChar char="•"/>
              <a:defRPr/>
            </a:pPr>
            <a:endParaRPr sz="2800" dirty="0">
              <a:solidFill>
                <a:srgbClr val="FFFFFF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203000"/>
              <a:buFont typeface="Arial" pitchFamily="34"/>
              <a:buChar char="•"/>
              <a:defRPr/>
            </a:pPr>
            <a:r>
              <a:rPr sz="2800" dirty="0">
                <a:solidFill>
                  <a:srgbClr val="FFFFFF"/>
                </a:solidFill>
              </a:rPr>
              <a:t>Αμυγδαλίτιδα ή μικροβιακή φαρυγγίτιδα</a:t>
            </a: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203000"/>
              <a:buFont typeface="Arial" pitchFamily="34"/>
              <a:buChar char="•"/>
              <a:defRPr/>
            </a:pPr>
            <a:endParaRPr sz="2800" dirty="0">
              <a:solidFill>
                <a:srgbClr val="FFFFFF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203000"/>
              <a:buFont typeface="Arial" pitchFamily="34"/>
              <a:buChar char="•"/>
              <a:defRPr/>
            </a:pPr>
            <a:r>
              <a:rPr sz="2800" dirty="0">
                <a:solidFill>
                  <a:srgbClr val="FFFFFF"/>
                </a:solidFill>
              </a:rPr>
              <a:t>Λοίμωξη επί εδάφους ξένου σώματος στην περιοχή</a:t>
            </a: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203000"/>
              <a:buFont typeface="Arial" pitchFamily="34"/>
              <a:buChar char="•"/>
              <a:defRPr/>
            </a:pPr>
            <a:endParaRPr sz="2800" dirty="0">
              <a:solidFill>
                <a:srgbClr val="FFFFFF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203000"/>
              <a:buFont typeface="Arial" pitchFamily="34"/>
              <a:buChar char="•"/>
              <a:defRPr/>
            </a:pPr>
            <a:r>
              <a:rPr sz="2800" dirty="0">
                <a:solidFill>
                  <a:srgbClr val="FFFFFF"/>
                </a:solidFill>
              </a:rPr>
              <a:t>Διαπύηση κακοήθους νεοπλάσματος εδάφους στόματος ή βάσης γλώσσας</a:t>
            </a: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203000"/>
              <a:buFont typeface="Arial" pitchFamily="34"/>
              <a:buChar char="•"/>
              <a:defRPr/>
            </a:pPr>
            <a:endParaRPr sz="2800" dirty="0">
              <a:solidFill>
                <a:srgbClr val="FFFFFF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203000"/>
              <a:buFont typeface="Arial" pitchFamily="34"/>
              <a:buChar char="•"/>
              <a:defRPr/>
            </a:pPr>
            <a:endParaRPr sz="2800" dirty="0">
              <a:solidFill>
                <a:srgbClr val="FFFFFF"/>
              </a:solidFill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800" dirty="0">
                <a:solidFill>
                  <a:srgbClr val="A6A6A6"/>
                </a:solidFill>
              </a:rPr>
              <a:t>              </a:t>
            </a:r>
            <a:r>
              <a:rPr sz="2800" b="1" dirty="0">
                <a:solidFill>
                  <a:srgbClr val="A6A6A6"/>
                </a:solidFill>
              </a:rPr>
              <a:t>τα τελευταία χρόνια τα περιστατικά </a:t>
            </a:r>
            <a:r>
              <a:rPr sz="2800" b="1" dirty="0" err="1">
                <a:solidFill>
                  <a:srgbClr val="A6A6A6"/>
                </a:solidFill>
              </a:rPr>
              <a:t>οδοντογενούς</a:t>
            </a:r>
            <a:r>
              <a:rPr sz="2800" b="1" dirty="0">
                <a:solidFill>
                  <a:srgbClr val="A6A6A6"/>
                </a:solidFill>
              </a:rPr>
              <a:t> αιτιολογίας έχουν αυξηθεί  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solidFill>
                <a:srgbClr val="FFFFFF"/>
              </a:solidFill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b="1" i="1" u="sng" dirty="0">
              <a:solidFill>
                <a:srgbClr val="00B0F0"/>
              </a:solidFill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b="1" i="1" u="sng" dirty="0">
              <a:solidFill>
                <a:srgbClr val="00B0F0"/>
              </a:solidFill>
            </a:endParaRPr>
          </a:p>
        </p:txBody>
      </p:sp>
      <p:sp>
        <p:nvSpPr>
          <p:cNvPr id="102404" name="Ισοσκελές τρίγωνο 3"/>
          <p:cNvSpPr>
            <a:spLocks/>
          </p:cNvSpPr>
          <p:nvPr/>
        </p:nvSpPr>
        <p:spPr bwMode="auto">
          <a:xfrm>
            <a:off x="6178550" y="611188"/>
            <a:ext cx="3906838" cy="2068512"/>
          </a:xfrm>
          <a:custGeom>
            <a:avLst/>
            <a:gdLst>
              <a:gd name="T0" fmla="*/ 1953492 w 3906984"/>
              <a:gd name="T1" fmla="*/ 0 h 2067787"/>
              <a:gd name="T2" fmla="*/ 3906984 w 3906984"/>
              <a:gd name="T3" fmla="*/ 1033894 h 2067787"/>
              <a:gd name="T4" fmla="*/ 1953492 w 3906984"/>
              <a:gd name="T5" fmla="*/ 2067787 h 2067787"/>
              <a:gd name="T6" fmla="*/ 0 w 3906984"/>
              <a:gd name="T7" fmla="*/ 1033894 h 2067787"/>
              <a:gd name="T8" fmla="*/ 1791391 w 3906984"/>
              <a:gd name="T9" fmla="*/ 0 h 2067787"/>
              <a:gd name="T10" fmla="*/ 895696 w 3906984"/>
              <a:gd name="T11" fmla="*/ 1033894 h 2067787"/>
              <a:gd name="T12" fmla="*/ 0 w 3906984"/>
              <a:gd name="T13" fmla="*/ 2067787 h 2067787"/>
              <a:gd name="T14" fmla="*/ 1791391 w 3906984"/>
              <a:gd name="T15" fmla="*/ 2067787 h 2067787"/>
              <a:gd name="T16" fmla="*/ 3906984 w 3906984"/>
              <a:gd name="T17" fmla="*/ 2067787 h 2067787"/>
              <a:gd name="T18" fmla="*/ 2849188 w 3906984"/>
              <a:gd name="T19" fmla="*/ 1033894 h 2067787"/>
              <a:gd name="T20" fmla="*/ 17694720 60000 65536"/>
              <a:gd name="T21" fmla="*/ 0 60000 65536"/>
              <a:gd name="T22" fmla="*/ 5898240 60000 65536"/>
              <a:gd name="T23" fmla="*/ 11796480 60000 65536"/>
              <a:gd name="T24" fmla="*/ 17694720 60000 65536"/>
              <a:gd name="T25" fmla="*/ 11796480 60000 65536"/>
              <a:gd name="T26" fmla="*/ 5898240 60000 65536"/>
              <a:gd name="T27" fmla="*/ 5898240 60000 65536"/>
              <a:gd name="T28" fmla="*/ 5898240 60000 65536"/>
              <a:gd name="T29" fmla="*/ 0 60000 65536"/>
              <a:gd name="T30" fmla="*/ 895696 w 3906984"/>
              <a:gd name="T31" fmla="*/ 1033894 h 2067787"/>
              <a:gd name="T32" fmla="*/ 2849188 w 3906984"/>
              <a:gd name="T33" fmla="*/ 2067787 h 206778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906984" h="2067787">
                <a:moveTo>
                  <a:pt x="0" y="2067787"/>
                </a:moveTo>
                <a:lnTo>
                  <a:pt x="1791391" y="0"/>
                </a:lnTo>
                <a:lnTo>
                  <a:pt x="3906984" y="2067787"/>
                </a:lnTo>
                <a:lnTo>
                  <a:pt x="0" y="2067787"/>
                </a:lnTo>
                <a:close/>
              </a:path>
            </a:pathLst>
          </a:custGeom>
          <a:solidFill>
            <a:srgbClr val="4472C4"/>
          </a:solidFill>
          <a:ln w="12701">
            <a:solidFill>
              <a:srgbClr val="2F528F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l-GR" u="sng">
                <a:solidFill>
                  <a:srgbClr val="FFFF00"/>
                </a:solidFill>
              </a:rPr>
              <a:t>ΠΟΛΥΜΙΚΡΟΒΙΑΚΗ</a:t>
            </a:r>
          </a:p>
          <a:p>
            <a:pPr algn="ctr" eaLnBrk="1" hangingPunct="1"/>
            <a:r>
              <a:rPr lang="el-GR" u="sng">
                <a:solidFill>
                  <a:srgbClr val="FFFF00"/>
                </a:solidFill>
              </a:rPr>
              <a:t>ΛΟΙΜΩΞΗ</a:t>
            </a:r>
          </a:p>
        </p:txBody>
      </p:sp>
      <p:sp>
        <p:nvSpPr>
          <p:cNvPr id="102405" name="Βέλος: Δεξιό 4"/>
          <p:cNvSpPr>
            <a:spLocks/>
          </p:cNvSpPr>
          <p:nvPr/>
        </p:nvSpPr>
        <p:spPr bwMode="auto">
          <a:xfrm>
            <a:off x="741363" y="5970588"/>
            <a:ext cx="692150" cy="393700"/>
          </a:xfrm>
          <a:custGeom>
            <a:avLst/>
            <a:gdLst>
              <a:gd name="T0" fmla="*/ 346535 w 21600"/>
              <a:gd name="T1" fmla="*/ 0 h 21600"/>
              <a:gd name="T2" fmla="*/ 693069 w 21600"/>
              <a:gd name="T3" fmla="*/ 197428 h 21600"/>
              <a:gd name="T4" fmla="*/ 346535 w 21600"/>
              <a:gd name="T5" fmla="*/ 394856 h 21600"/>
              <a:gd name="T6" fmla="*/ 0 w 21600"/>
              <a:gd name="T7" fmla="*/ 197428 h 21600"/>
              <a:gd name="T8" fmla="*/ 495641 w 21600"/>
              <a:gd name="T9" fmla="*/ 0 h 21600"/>
              <a:gd name="T10" fmla="*/ 495641 w 21600"/>
              <a:gd name="T11" fmla="*/ 394856 h 21600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17694720 60000 65536"/>
              <a:gd name="T17" fmla="*/ 5898240 60000 65536"/>
              <a:gd name="T18" fmla="*/ 0 w 21600"/>
              <a:gd name="T19" fmla="*/ 5400 h 21600"/>
              <a:gd name="T20" fmla="*/ 18524 w 21600"/>
              <a:gd name="T21" fmla="*/ 162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0" y="5400"/>
                </a:moveTo>
                <a:lnTo>
                  <a:pt x="15447" y="5400"/>
                </a:lnTo>
                <a:lnTo>
                  <a:pt x="15447" y="0"/>
                </a:lnTo>
                <a:lnTo>
                  <a:pt x="21600" y="10800"/>
                </a:lnTo>
                <a:lnTo>
                  <a:pt x="15447" y="21600"/>
                </a:lnTo>
                <a:lnTo>
                  <a:pt x="15447" y="162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ADB9CA"/>
          </a:solidFill>
          <a:ln w="12701">
            <a:solidFill>
              <a:srgbClr val="2F528F"/>
            </a:solidFill>
            <a:prstDash val="solid"/>
            <a:miter lim="800000"/>
            <a:headEnd/>
            <a:tailEnd/>
          </a:ln>
        </p:spPr>
        <p:txBody>
          <a:bodyPr anchor="ctr" anchorCtr="1"/>
          <a:lstStyle/>
          <a:p>
            <a:endParaRPr lang="el-GR"/>
          </a:p>
        </p:txBody>
      </p:sp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Τίτλος 1"/>
          <p:cNvSpPr txBox="1"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7425" cy="725488"/>
          </a:xfrm>
        </p:spPr>
        <p:txBody>
          <a:bodyPr/>
          <a:lstStyle/>
          <a:p>
            <a:pPr eaLnBrk="1"/>
            <a:r>
              <a:rPr>
                <a:solidFill>
                  <a:srgbClr val="FFFF66"/>
                </a:solidFill>
                <a:latin typeface="Albany"/>
                <a:cs typeface="Tahoma" pitchFamily="34" charset="0"/>
              </a:rPr>
              <a:t>                           </a:t>
            </a:r>
            <a:r>
              <a:rPr sz="3600">
                <a:solidFill>
                  <a:srgbClr val="FFFF66"/>
                </a:solidFill>
                <a:latin typeface="Albany"/>
                <a:cs typeface="Tahoma" pitchFamily="34" charset="0"/>
              </a:rPr>
              <a:t>ΛΟΥΔΟΒΙΚΕΙΟΣ ΚΥΝΑΓΧΗ</a:t>
            </a:r>
          </a:p>
        </p:txBody>
      </p:sp>
      <p:sp>
        <p:nvSpPr>
          <p:cNvPr id="103427" name="Θέση περιεχομένου 2"/>
          <p:cNvSpPr txBox="1">
            <a:spLocks noGrp="1" noChangeArrowheads="1"/>
          </p:cNvSpPr>
          <p:nvPr>
            <p:ph idx="1"/>
          </p:nvPr>
        </p:nvSpPr>
        <p:spPr>
          <a:xfrm>
            <a:off x="477838" y="1195388"/>
            <a:ext cx="9278937" cy="5767387"/>
          </a:xfrm>
        </p:spPr>
        <p:txBody>
          <a:bodyPr/>
          <a:lstStyle/>
          <a:p>
            <a:pPr eaLnBrk="1"/>
            <a:r>
              <a:rPr>
                <a:solidFill>
                  <a:srgbClr val="FFFFFF"/>
                </a:solidFill>
                <a:latin typeface="Thorndale"/>
                <a:cs typeface="Tahoma" pitchFamily="34" charset="0"/>
              </a:rPr>
              <a:t>                 </a:t>
            </a:r>
            <a:r>
              <a:rPr sz="3200" b="1" i="1" u="sng">
                <a:solidFill>
                  <a:srgbClr val="00B0F0"/>
                </a:solidFill>
                <a:latin typeface="Thorndale"/>
                <a:cs typeface="Tahoma" pitchFamily="34" charset="0"/>
              </a:rPr>
              <a:t>Μικρόβια Οδοντογενούς Λοίμωξης</a:t>
            </a:r>
          </a:p>
          <a:p>
            <a:pPr eaLnBrk="1"/>
            <a:endParaRPr b="1" i="1" u="sng">
              <a:solidFill>
                <a:srgbClr val="00B0F0"/>
              </a:solidFill>
              <a:latin typeface="Thorndale"/>
              <a:cs typeface="Tahoma" pitchFamily="34" charset="0"/>
            </a:endParaRPr>
          </a:p>
          <a:p>
            <a:pPr eaLnBrk="1"/>
            <a:r>
              <a:rPr lang="en-GB">
                <a:solidFill>
                  <a:srgbClr val="FFFFFF"/>
                </a:solidFill>
                <a:latin typeface="Thorndale"/>
                <a:cs typeface="Tahoma" pitchFamily="34" charset="0"/>
              </a:rPr>
              <a:t>Streptococcus viridans</a:t>
            </a:r>
          </a:p>
          <a:p>
            <a:pPr eaLnBrk="1"/>
            <a:r>
              <a:rPr lang="en-GB">
                <a:solidFill>
                  <a:srgbClr val="FFFFFF"/>
                </a:solidFill>
                <a:latin typeface="Thorndale"/>
                <a:cs typeface="Tahoma" pitchFamily="34" charset="0"/>
              </a:rPr>
              <a:t>Staphylococcus aureus                       +  bacteroides genus</a:t>
            </a:r>
          </a:p>
          <a:p>
            <a:pPr eaLnBrk="1"/>
            <a:r>
              <a:rPr lang="en-GB">
                <a:solidFill>
                  <a:srgbClr val="FFFFFF"/>
                </a:solidFill>
                <a:latin typeface="Thorndale"/>
                <a:cs typeface="Tahoma" pitchFamily="34" charset="0"/>
              </a:rPr>
              <a:t>Staphylococcus epidermi</a:t>
            </a:r>
            <a:r>
              <a:rPr lang="en-US">
                <a:solidFill>
                  <a:srgbClr val="FFFFFF"/>
                </a:solidFill>
                <a:latin typeface="Thorndale"/>
                <a:cs typeface="Tahoma" pitchFamily="34" charset="0"/>
              </a:rPr>
              <a:t>d</a:t>
            </a:r>
            <a:r>
              <a:rPr lang="en-GB">
                <a:solidFill>
                  <a:srgbClr val="FFFFFF"/>
                </a:solidFill>
                <a:latin typeface="Thorndale"/>
                <a:cs typeface="Tahoma" pitchFamily="34" charset="0"/>
              </a:rPr>
              <a:t>is</a:t>
            </a:r>
          </a:p>
          <a:p>
            <a:pPr eaLnBrk="1"/>
            <a:endParaRPr lang="en-GB">
              <a:solidFill>
                <a:srgbClr val="FFFFFF"/>
              </a:solidFill>
              <a:latin typeface="Thorndale"/>
              <a:cs typeface="Tahoma" pitchFamily="34" charset="0"/>
            </a:endParaRPr>
          </a:p>
          <a:p>
            <a:pPr eaLnBrk="1"/>
            <a:endParaRPr lang="en-GB">
              <a:solidFill>
                <a:srgbClr val="FFFFFF"/>
              </a:solidFill>
              <a:latin typeface="Thorndale"/>
              <a:cs typeface="Tahoma" pitchFamily="34" charset="0"/>
            </a:endParaRPr>
          </a:p>
          <a:p>
            <a:pPr eaLnBrk="1"/>
            <a:r>
              <a:rPr lang="en-GB">
                <a:solidFill>
                  <a:srgbClr val="FFFFFF"/>
                </a:solidFill>
                <a:latin typeface="Thorndale"/>
                <a:cs typeface="Tahoma" pitchFamily="34" charset="0"/>
              </a:rPr>
              <a:t>B Haemolytic streptococcus + bacteroides </a:t>
            </a:r>
            <a:r>
              <a:rPr>
                <a:solidFill>
                  <a:srgbClr val="FFFFFF"/>
                </a:solidFill>
                <a:latin typeface="Thorndale"/>
                <a:cs typeface="Tahoma" pitchFamily="34" charset="0"/>
              </a:rPr>
              <a:t>ή </a:t>
            </a:r>
            <a:r>
              <a:rPr lang="en-GB">
                <a:solidFill>
                  <a:srgbClr val="FFFFFF"/>
                </a:solidFill>
                <a:latin typeface="Thorndale"/>
                <a:cs typeface="Tahoma" pitchFamily="34" charset="0"/>
              </a:rPr>
              <a:t>peptostreptococcus</a:t>
            </a:r>
          </a:p>
          <a:p>
            <a:pPr eaLnBrk="1"/>
            <a:endParaRPr lang="en-GB">
              <a:solidFill>
                <a:srgbClr val="FFFFFF"/>
              </a:solidFill>
              <a:latin typeface="Thorndale"/>
              <a:cs typeface="Tahoma" pitchFamily="34" charset="0"/>
            </a:endParaRPr>
          </a:p>
          <a:p>
            <a:pPr eaLnBrk="1"/>
            <a:r>
              <a:rPr lang="en-GB">
                <a:solidFill>
                  <a:srgbClr val="FFFFFF"/>
                </a:solidFill>
                <a:latin typeface="Thorndale"/>
                <a:cs typeface="Tahoma" pitchFamily="34" charset="0"/>
              </a:rPr>
              <a:t>E. Coli</a:t>
            </a:r>
          </a:p>
          <a:p>
            <a:pPr eaLnBrk="1"/>
            <a:endParaRPr lang="en-GB">
              <a:solidFill>
                <a:srgbClr val="FFFFFF"/>
              </a:solidFill>
              <a:latin typeface="Thorndale"/>
              <a:cs typeface="Tahoma" pitchFamily="34" charset="0"/>
            </a:endParaRPr>
          </a:p>
          <a:p>
            <a:pPr eaLnBrk="1"/>
            <a:r>
              <a:rPr lang="en-GB">
                <a:solidFill>
                  <a:srgbClr val="FFFFFF"/>
                </a:solidFill>
                <a:latin typeface="Thorndale"/>
                <a:cs typeface="Tahoma" pitchFamily="34" charset="0"/>
              </a:rPr>
              <a:t>Borrelia vincentii</a:t>
            </a:r>
          </a:p>
          <a:p>
            <a:pPr eaLnBrk="1"/>
            <a:endParaRPr lang="en-GB">
              <a:solidFill>
                <a:srgbClr val="FFFFFF"/>
              </a:solidFill>
              <a:latin typeface="Thorndale"/>
              <a:cs typeface="Tahoma" pitchFamily="34" charset="0"/>
            </a:endParaRPr>
          </a:p>
          <a:p>
            <a:pPr eaLnBrk="1"/>
            <a:r>
              <a:rPr lang="en-GB">
                <a:solidFill>
                  <a:srgbClr val="FFFFFF"/>
                </a:solidFill>
                <a:latin typeface="Thorndale"/>
                <a:cs typeface="Tahoma" pitchFamily="34" charset="0"/>
              </a:rPr>
              <a:t>Proteus</a:t>
            </a:r>
          </a:p>
          <a:p>
            <a:pPr eaLnBrk="1"/>
            <a:endParaRPr lang="en-GB">
              <a:solidFill>
                <a:srgbClr val="FFFFFF"/>
              </a:solidFill>
              <a:latin typeface="Thorndale"/>
              <a:cs typeface="Tahoma" pitchFamily="34" charset="0"/>
            </a:endParaRPr>
          </a:p>
          <a:p>
            <a:pPr eaLnBrk="1"/>
            <a:r>
              <a:rPr lang="en-GB">
                <a:solidFill>
                  <a:srgbClr val="FFFFFF"/>
                </a:solidFill>
                <a:latin typeface="Thorndale"/>
                <a:cs typeface="Tahoma" pitchFamily="34" charset="0"/>
              </a:rPr>
              <a:t>Pseudomonas</a:t>
            </a:r>
          </a:p>
          <a:p>
            <a:pPr eaLnBrk="1"/>
            <a:endParaRPr lang="en-GB" sz="2000">
              <a:solidFill>
                <a:srgbClr val="FFFFFF"/>
              </a:solidFill>
              <a:latin typeface="Thorndale"/>
              <a:cs typeface="Tahoma" pitchFamily="34" charset="0"/>
            </a:endParaRPr>
          </a:p>
          <a:p>
            <a:pPr eaLnBrk="1"/>
            <a:endParaRPr lang="en-GB" sz="2000">
              <a:solidFill>
                <a:srgbClr val="FFFFFF"/>
              </a:solidFill>
              <a:latin typeface="Thorndale"/>
              <a:cs typeface="Tahoma" pitchFamily="34" charset="0"/>
            </a:endParaRPr>
          </a:p>
          <a:p>
            <a:pPr eaLnBrk="1"/>
            <a:endParaRPr sz="2000">
              <a:solidFill>
                <a:srgbClr val="FFFFFF"/>
              </a:solidFill>
              <a:latin typeface="Thorndale"/>
              <a:cs typeface="Tahoma" pitchFamily="34" charset="0"/>
            </a:endParaRPr>
          </a:p>
        </p:txBody>
      </p:sp>
      <p:sp>
        <p:nvSpPr>
          <p:cNvPr id="103428" name="Δεξί άγκιστρο 3"/>
          <p:cNvSpPr>
            <a:spLocks/>
          </p:cNvSpPr>
          <p:nvPr/>
        </p:nvSpPr>
        <p:spPr bwMode="auto">
          <a:xfrm>
            <a:off x="3490913" y="1911350"/>
            <a:ext cx="509587" cy="831850"/>
          </a:xfrm>
          <a:custGeom>
            <a:avLst/>
            <a:gdLst>
              <a:gd name="T0" fmla="*/ 254578 w 509156"/>
              <a:gd name="T1" fmla="*/ 0 h 831271"/>
              <a:gd name="T2" fmla="*/ 509156 w 509156"/>
              <a:gd name="T3" fmla="*/ 415636 h 831271"/>
              <a:gd name="T4" fmla="*/ 254578 w 509156"/>
              <a:gd name="T5" fmla="*/ 831271 h 831271"/>
              <a:gd name="T6" fmla="*/ 0 w 509156"/>
              <a:gd name="T7" fmla="*/ 415636 h 831271"/>
              <a:gd name="T8" fmla="*/ 0 w 509156"/>
              <a:gd name="T9" fmla="*/ 0 h 831271"/>
              <a:gd name="T10" fmla="*/ 509156 w 509156"/>
              <a:gd name="T11" fmla="*/ 415636 h 831271"/>
              <a:gd name="T12" fmla="*/ 0 w 509156"/>
              <a:gd name="T13" fmla="*/ 831271 h 831271"/>
              <a:gd name="T14" fmla="*/ 17694720 60000 65536"/>
              <a:gd name="T15" fmla="*/ 0 60000 65536"/>
              <a:gd name="T16" fmla="*/ 5898240 60000 65536"/>
              <a:gd name="T17" fmla="*/ 11796480 60000 65536"/>
              <a:gd name="T18" fmla="*/ 5898240 60000 65536"/>
              <a:gd name="T19" fmla="*/ 11796480 60000 65536"/>
              <a:gd name="T20" fmla="*/ 17694720 60000 65536"/>
              <a:gd name="T21" fmla="*/ 0 w 509156"/>
              <a:gd name="T22" fmla="*/ 12427 h 831271"/>
              <a:gd name="T23" fmla="*/ 180014 w 509156"/>
              <a:gd name="T24" fmla="*/ 818844 h 83127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9156" h="831271" stroke="0">
                <a:moveTo>
                  <a:pt x="0" y="0"/>
                </a:moveTo>
                <a:lnTo>
                  <a:pt x="-1" y="0"/>
                </a:lnTo>
                <a:cubicBezTo>
                  <a:pt x="140599" y="0"/>
                  <a:pt x="254578" y="18995"/>
                  <a:pt x="254578" y="42428"/>
                </a:cubicBezTo>
                <a:lnTo>
                  <a:pt x="254578" y="373208"/>
                </a:lnTo>
                <a:cubicBezTo>
                  <a:pt x="254578" y="396640"/>
                  <a:pt x="368556" y="415635"/>
                  <a:pt x="509155" y="415636"/>
                </a:cubicBezTo>
                <a:cubicBezTo>
                  <a:pt x="368556" y="415636"/>
                  <a:pt x="254578" y="434631"/>
                  <a:pt x="254578" y="458063"/>
                </a:cubicBezTo>
                <a:lnTo>
                  <a:pt x="254578" y="788843"/>
                </a:lnTo>
                <a:cubicBezTo>
                  <a:pt x="254578" y="812275"/>
                  <a:pt x="140599" y="831270"/>
                  <a:pt x="0" y="831271"/>
                </a:cubicBezTo>
                <a:lnTo>
                  <a:pt x="0" y="0"/>
                </a:lnTo>
                <a:close/>
              </a:path>
              <a:path w="509156" h="831271" fill="none">
                <a:moveTo>
                  <a:pt x="0" y="0"/>
                </a:moveTo>
                <a:lnTo>
                  <a:pt x="-1" y="0"/>
                </a:lnTo>
                <a:cubicBezTo>
                  <a:pt x="140599" y="0"/>
                  <a:pt x="254578" y="18995"/>
                  <a:pt x="254578" y="42428"/>
                </a:cubicBezTo>
                <a:lnTo>
                  <a:pt x="254578" y="373208"/>
                </a:lnTo>
                <a:cubicBezTo>
                  <a:pt x="254578" y="396640"/>
                  <a:pt x="368556" y="415635"/>
                  <a:pt x="509155" y="415636"/>
                </a:cubicBezTo>
                <a:cubicBezTo>
                  <a:pt x="368556" y="415636"/>
                  <a:pt x="254578" y="434631"/>
                  <a:pt x="254578" y="458063"/>
                </a:cubicBezTo>
                <a:lnTo>
                  <a:pt x="254578" y="788843"/>
                </a:lnTo>
                <a:cubicBezTo>
                  <a:pt x="254578" y="812275"/>
                  <a:pt x="140599" y="831270"/>
                  <a:pt x="0" y="831271"/>
                </a:cubicBezTo>
              </a:path>
            </a:pathLst>
          </a:custGeom>
          <a:noFill/>
          <a:ln w="19046">
            <a:solidFill>
              <a:srgbClr val="5B9BD5"/>
            </a:solidFill>
            <a:prstDash val="solid"/>
            <a:miter lim="800000"/>
            <a:headEnd/>
            <a:tailEnd/>
          </a:ln>
        </p:spPr>
        <p:txBody>
          <a:bodyPr anchor="ctr" anchorCtr="1"/>
          <a:lstStyle/>
          <a:p>
            <a:endParaRPr lang="el-GR"/>
          </a:p>
        </p:txBody>
      </p:sp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Τίτλος 1"/>
          <p:cNvSpPr txBox="1"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7425" cy="725488"/>
          </a:xfrm>
        </p:spPr>
        <p:txBody>
          <a:bodyPr/>
          <a:lstStyle/>
          <a:p>
            <a:pPr eaLnBrk="1"/>
            <a:r>
              <a:rPr>
                <a:solidFill>
                  <a:srgbClr val="FFFF66"/>
                </a:solidFill>
                <a:latin typeface="Albany"/>
                <a:cs typeface="Tahoma" pitchFamily="34" charset="0"/>
              </a:rPr>
              <a:t>                           </a:t>
            </a:r>
            <a:r>
              <a:rPr sz="2800">
                <a:solidFill>
                  <a:srgbClr val="FFFF66"/>
                </a:solidFill>
                <a:latin typeface="Albany"/>
                <a:cs typeface="Tahoma" pitchFamily="34" charset="0"/>
              </a:rPr>
              <a:t>ΛΟΥΔΟΒΙΚΕΙΟΣ ΚΥΝΑΓΧΗ</a:t>
            </a:r>
          </a:p>
        </p:txBody>
      </p:sp>
      <p:sp>
        <p:nvSpPr>
          <p:cNvPr id="3" name="Θέση περιεχομένου 2"/>
          <p:cNvSpPr txBox="1">
            <a:spLocks noGrp="1"/>
          </p:cNvSpPr>
          <p:nvPr>
            <p:ph idx="1"/>
          </p:nvPr>
        </p:nvSpPr>
        <p:spPr>
          <a:xfrm>
            <a:off x="477838" y="993775"/>
            <a:ext cx="9278937" cy="5767388"/>
          </a:xfrm>
        </p:spPr>
        <p:txBody>
          <a:bodyPr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200" b="1" i="1" u="sng" dirty="0">
                <a:solidFill>
                  <a:srgbClr val="00B0F0"/>
                </a:solidFill>
              </a:rPr>
              <a:t>Κλινική Εικόνα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solidFill>
                <a:srgbClr val="FFFFFF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r>
              <a:rPr sz="2800" dirty="0">
                <a:solidFill>
                  <a:srgbClr val="FFFFFF"/>
                </a:solidFill>
              </a:rPr>
              <a:t>Ταχέως </a:t>
            </a:r>
            <a:r>
              <a:rPr sz="2800" dirty="0" err="1">
                <a:solidFill>
                  <a:srgbClr val="FFFFFF"/>
                </a:solidFill>
              </a:rPr>
              <a:t>εξαπλούμενη</a:t>
            </a:r>
            <a:r>
              <a:rPr sz="2800" dirty="0">
                <a:solidFill>
                  <a:srgbClr val="FFFFFF"/>
                </a:solidFill>
              </a:rPr>
              <a:t> </a:t>
            </a:r>
            <a:r>
              <a:rPr sz="2800" u="sng" dirty="0">
                <a:solidFill>
                  <a:srgbClr val="FFD966"/>
                </a:solidFill>
              </a:rPr>
              <a:t>κυτταρίτιδα</a:t>
            </a:r>
            <a:r>
              <a:rPr sz="2800" u="sng" dirty="0">
                <a:solidFill>
                  <a:srgbClr val="FFFFFF"/>
                </a:solidFill>
              </a:rPr>
              <a:t> </a:t>
            </a:r>
            <a:r>
              <a:rPr sz="2800" dirty="0">
                <a:solidFill>
                  <a:srgbClr val="FFFFFF"/>
                </a:solidFill>
              </a:rPr>
              <a:t>που δεν σταματά σε κανέναν φυσικό φραγμό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sz="2800" dirty="0">
              <a:solidFill>
                <a:srgbClr val="FFFFFF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r>
              <a:rPr sz="2800" dirty="0">
                <a:solidFill>
                  <a:srgbClr val="FFFFFF"/>
                </a:solidFill>
              </a:rPr>
              <a:t>Οίδημα εδάφους στόματος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sz="2800" dirty="0">
              <a:solidFill>
                <a:srgbClr val="FFFFFF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r>
              <a:rPr sz="2800" dirty="0">
                <a:solidFill>
                  <a:srgbClr val="FFFFFF"/>
                </a:solidFill>
              </a:rPr>
              <a:t>Δυσφαγία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sz="2800" dirty="0">
              <a:solidFill>
                <a:srgbClr val="FFFFFF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r>
              <a:rPr sz="2800" dirty="0" err="1">
                <a:solidFill>
                  <a:srgbClr val="FFFFFF"/>
                </a:solidFill>
              </a:rPr>
              <a:t>Βράγχος</a:t>
            </a:r>
            <a:r>
              <a:rPr sz="2800" dirty="0">
                <a:solidFill>
                  <a:srgbClr val="FFFFFF"/>
                </a:solidFill>
              </a:rPr>
              <a:t> φωνής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sz="2800" dirty="0">
              <a:solidFill>
                <a:srgbClr val="FFFFFF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r>
              <a:rPr sz="2800" dirty="0">
                <a:solidFill>
                  <a:srgbClr val="FFFFFF"/>
                </a:solidFill>
              </a:rPr>
              <a:t>Δυσχέρεια στην αναπνοή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sz="2800" dirty="0">
              <a:solidFill>
                <a:srgbClr val="FFFFFF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r>
              <a:rPr sz="2800" dirty="0">
                <a:solidFill>
                  <a:srgbClr val="FFFFFF"/>
                </a:solidFill>
              </a:rPr>
              <a:t>Επώδυνη σκληρία στην ψηλάφηση αρχικά χωρίς </a:t>
            </a:r>
            <a:r>
              <a:rPr sz="2800" dirty="0" err="1">
                <a:solidFill>
                  <a:srgbClr val="FFFFFF"/>
                </a:solidFill>
              </a:rPr>
              <a:t>κλυδασμό</a:t>
            </a:r>
            <a:endParaRPr sz="2800" dirty="0">
              <a:solidFill>
                <a:srgbClr val="FFFFFF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sz="2800" dirty="0">
              <a:solidFill>
                <a:srgbClr val="FFFFFF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dirty="0">
              <a:solidFill>
                <a:srgbClr val="FFFFFF"/>
              </a:solidFill>
            </a:endParaRP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dirty="0">
              <a:solidFill>
                <a:srgbClr val="FFFFFF"/>
              </a:solidFill>
            </a:endParaRPr>
          </a:p>
        </p:txBody>
      </p:sp>
      <p:pic>
        <p:nvPicPr>
          <p:cNvPr id="104452" name="Εικόνα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2200" y="2578100"/>
            <a:ext cx="3430588" cy="318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Τίτλος 1"/>
          <p:cNvSpPr txBox="1"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7425" cy="725488"/>
          </a:xfrm>
        </p:spPr>
        <p:txBody>
          <a:bodyPr/>
          <a:lstStyle/>
          <a:p>
            <a:pPr eaLnBrk="1"/>
            <a:r>
              <a:rPr>
                <a:solidFill>
                  <a:srgbClr val="FFFF66"/>
                </a:solidFill>
                <a:latin typeface="Albany"/>
                <a:cs typeface="Tahoma" pitchFamily="34" charset="0"/>
              </a:rPr>
              <a:t>                           </a:t>
            </a:r>
            <a:r>
              <a:rPr sz="3600">
                <a:solidFill>
                  <a:srgbClr val="FFFF66"/>
                </a:solidFill>
                <a:latin typeface="Albany"/>
                <a:cs typeface="Tahoma" pitchFamily="34" charset="0"/>
              </a:rPr>
              <a:t>ΛΟΥΔΟΒΙΚΕΙΟΣ ΚΥΝΑΓΧΗ</a:t>
            </a:r>
          </a:p>
        </p:txBody>
      </p:sp>
      <p:sp>
        <p:nvSpPr>
          <p:cNvPr id="3" name="Θέση περιεχομένου 2"/>
          <p:cNvSpPr txBox="1">
            <a:spLocks noGrp="1"/>
          </p:cNvSpPr>
          <p:nvPr>
            <p:ph idx="1"/>
          </p:nvPr>
        </p:nvSpPr>
        <p:spPr>
          <a:xfrm>
            <a:off x="477838" y="1195388"/>
            <a:ext cx="9278937" cy="5767387"/>
          </a:xfrm>
        </p:spPr>
        <p:txBody>
          <a:bodyPr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200" b="1" i="1" u="sng" dirty="0">
                <a:solidFill>
                  <a:srgbClr val="00B0F0"/>
                </a:solidFill>
              </a:rPr>
              <a:t>Κλινική Εικόνα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solidFill>
                <a:srgbClr val="FFFFFF"/>
              </a:solidFill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dirty="0">
                <a:solidFill>
                  <a:srgbClr val="FFFFFF"/>
                </a:solidFill>
              </a:rPr>
              <a:t>         </a:t>
            </a:r>
            <a:r>
              <a:rPr sz="2800" dirty="0">
                <a:solidFill>
                  <a:srgbClr val="FFFFFF"/>
                </a:solidFill>
              </a:rPr>
              <a:t>διαπύηση δεν παρατηρείται από την αρχή και όταν αυτή γίνει αντιληπτή, η νόσος είναι σε πολύ προχωρημένο στάδιο</a:t>
            </a:r>
          </a:p>
          <a:p>
            <a:pPr marL="342900" indent="-342900" eaLnBrk="1" fontAlgn="auto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dirty="0">
              <a:solidFill>
                <a:srgbClr val="FFFFFF"/>
              </a:solidFill>
            </a:endParaRPr>
          </a:p>
        </p:txBody>
      </p:sp>
      <p:sp>
        <p:nvSpPr>
          <p:cNvPr id="4" name="Αστέρι: 5 ακτίνες 3"/>
          <p:cNvSpPr/>
          <p:nvPr/>
        </p:nvSpPr>
        <p:spPr>
          <a:xfrm>
            <a:off x="584200" y="1855788"/>
            <a:ext cx="446088" cy="4064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105146"/>
              <a:gd name="f9" fmla="val 110557"/>
              <a:gd name="f10" fmla="val 19098"/>
              <a:gd name="f11" fmla="+- 0 0 -270"/>
              <a:gd name="f12" fmla="+- 0 0 -180"/>
              <a:gd name="f13" fmla="+- 0 0 -90"/>
              <a:gd name="f14" fmla="abs f3"/>
              <a:gd name="f15" fmla="abs f4"/>
              <a:gd name="f16" fmla="abs f5"/>
              <a:gd name="f17" fmla="+- 1080000 f1 0"/>
              <a:gd name="f18" fmla="+- 18360000 f1 0"/>
              <a:gd name="f19" fmla="+- 20520000 f1 0"/>
              <a:gd name="f20" fmla="+- 3240000 f1 0"/>
              <a:gd name="f21" fmla="*/ f11 f0 1"/>
              <a:gd name="f22" fmla="*/ f12 f0 1"/>
              <a:gd name="f23" fmla="*/ f13 f0 1"/>
              <a:gd name="f24" fmla="?: f14 f3 1"/>
              <a:gd name="f25" fmla="?: f15 f4 1"/>
              <a:gd name="f26" fmla="?: f16 f5 1"/>
              <a:gd name="f27" fmla="+- f17 0 f1"/>
              <a:gd name="f28" fmla="+- f18 0 f1"/>
              <a:gd name="f29" fmla="+- f19 0 f1"/>
              <a:gd name="f30" fmla="+- f20 0 f1"/>
              <a:gd name="f31" fmla="*/ f21 1 f2"/>
              <a:gd name="f32" fmla="*/ f22 1 f2"/>
              <a:gd name="f33" fmla="*/ f23 1 f2"/>
              <a:gd name="f34" fmla="*/ f24 1 21600"/>
              <a:gd name="f35" fmla="*/ f25 1 21600"/>
              <a:gd name="f36" fmla="*/ 21600 f24 1"/>
              <a:gd name="f37" fmla="*/ 21600 f25 1"/>
              <a:gd name="f38" fmla="+- f27 f1 0"/>
              <a:gd name="f39" fmla="+- f28 f1 0"/>
              <a:gd name="f40" fmla="+- f29 f1 0"/>
              <a:gd name="f41" fmla="+- f30 f1 0"/>
              <a:gd name="f42" fmla="+- f31 0 f1"/>
              <a:gd name="f43" fmla="+- f32 0 f1"/>
              <a:gd name="f44" fmla="+- f33 0 f1"/>
              <a:gd name="f45" fmla="min f35 f34"/>
              <a:gd name="f46" fmla="*/ f36 1 f26"/>
              <a:gd name="f47" fmla="*/ f37 1 f26"/>
              <a:gd name="f48" fmla="*/ f38 f7 1"/>
              <a:gd name="f49" fmla="*/ f39 f7 1"/>
              <a:gd name="f50" fmla="*/ f40 f7 1"/>
              <a:gd name="f51" fmla="*/ f41 f7 1"/>
              <a:gd name="f52" fmla="val f46"/>
              <a:gd name="f53" fmla="val f47"/>
              <a:gd name="f54" fmla="*/ f48 1 f0"/>
              <a:gd name="f55" fmla="*/ f49 1 f0"/>
              <a:gd name="f56" fmla="*/ f50 1 f0"/>
              <a:gd name="f57" fmla="*/ f51 1 f0"/>
              <a:gd name="f58" fmla="*/ f6 f45 1"/>
              <a:gd name="f59" fmla="+- f53 0 f6"/>
              <a:gd name="f60" fmla="+- f52 0 f6"/>
              <a:gd name="f61" fmla="+- 0 0 f54"/>
              <a:gd name="f62" fmla="+- 0 0 f55"/>
              <a:gd name="f63" fmla="+- 0 0 f56"/>
              <a:gd name="f64" fmla="+- 0 0 f57"/>
              <a:gd name="f65" fmla="*/ f59 1 2"/>
              <a:gd name="f66" fmla="*/ f60 1 2"/>
              <a:gd name="f67" fmla="+- 0 0 f61"/>
              <a:gd name="f68" fmla="+- 0 0 f62"/>
              <a:gd name="f69" fmla="+- 0 0 f63"/>
              <a:gd name="f70" fmla="+- 0 0 f64"/>
              <a:gd name="f71" fmla="+- f6 f65 0"/>
              <a:gd name="f72" fmla="+- f6 f66 0"/>
              <a:gd name="f73" fmla="*/ f66 f8 1"/>
              <a:gd name="f74" fmla="*/ f65 f9 1"/>
              <a:gd name="f75" fmla="*/ f67 f0 1"/>
              <a:gd name="f76" fmla="*/ f68 f0 1"/>
              <a:gd name="f77" fmla="*/ f69 f0 1"/>
              <a:gd name="f78" fmla="*/ f70 f0 1"/>
              <a:gd name="f79" fmla="*/ f73 1 100000"/>
              <a:gd name="f80" fmla="*/ f74 1 100000"/>
              <a:gd name="f81" fmla="*/ f71 f9 1"/>
              <a:gd name="f82" fmla="*/ f75 1 f7"/>
              <a:gd name="f83" fmla="*/ f76 1 f7"/>
              <a:gd name="f84" fmla="*/ f77 1 f7"/>
              <a:gd name="f85" fmla="*/ f78 1 f7"/>
              <a:gd name="f86" fmla="*/ f72 f45 1"/>
              <a:gd name="f87" fmla="*/ f81 1 100000"/>
              <a:gd name="f88" fmla="*/ f79 f10 1"/>
              <a:gd name="f89" fmla="*/ f80 f10 1"/>
              <a:gd name="f90" fmla="+- f82 0 f1"/>
              <a:gd name="f91" fmla="+- f83 0 f1"/>
              <a:gd name="f92" fmla="+- f84 0 f1"/>
              <a:gd name="f93" fmla="+- f85 0 f1"/>
              <a:gd name="f94" fmla="cos 1 f90"/>
              <a:gd name="f95" fmla="cos 1 f91"/>
              <a:gd name="f96" fmla="sin 1 f90"/>
              <a:gd name="f97" fmla="sin 1 f91"/>
              <a:gd name="f98" fmla="cos 1 f92"/>
              <a:gd name="f99" fmla="cos 1 f93"/>
              <a:gd name="f100" fmla="sin 1 f93"/>
              <a:gd name="f101" fmla="sin 1 f92"/>
              <a:gd name="f102" fmla="*/ f88 1 50000"/>
              <a:gd name="f103" fmla="*/ f89 1 50000"/>
              <a:gd name="f104" fmla="+- 0 0 f94"/>
              <a:gd name="f105" fmla="+- 0 0 f95"/>
              <a:gd name="f106" fmla="+- 0 0 f96"/>
              <a:gd name="f107" fmla="+- 0 0 f97"/>
              <a:gd name="f108" fmla="+- 0 0 f98"/>
              <a:gd name="f109" fmla="+- 0 0 f99"/>
              <a:gd name="f110" fmla="+- 0 0 f100"/>
              <a:gd name="f111" fmla="+- 0 0 f101"/>
              <a:gd name="f112" fmla="+- f87 f103 0"/>
              <a:gd name="f113" fmla="+- 0 0 f104"/>
              <a:gd name="f114" fmla="+- 0 0 f105"/>
              <a:gd name="f115" fmla="+- 0 0 f106"/>
              <a:gd name="f116" fmla="+- 0 0 f107"/>
              <a:gd name="f117" fmla="+- 0 0 f108"/>
              <a:gd name="f118" fmla="+- 0 0 f109"/>
              <a:gd name="f119" fmla="+- 0 0 f110"/>
              <a:gd name="f120" fmla="+- 0 0 f111"/>
              <a:gd name="f121" fmla="*/ f112 f45 1"/>
              <a:gd name="f122" fmla="val f113"/>
              <a:gd name="f123" fmla="val f114"/>
              <a:gd name="f124" fmla="val f115"/>
              <a:gd name="f125" fmla="val f116"/>
              <a:gd name="f126" fmla="val f117"/>
              <a:gd name="f127" fmla="val f118"/>
              <a:gd name="f128" fmla="val f119"/>
              <a:gd name="f129" fmla="val f120"/>
              <a:gd name="f130" fmla="*/ f122 f79 1"/>
              <a:gd name="f131" fmla="*/ f123 f79 1"/>
              <a:gd name="f132" fmla="*/ f124 f80 1"/>
              <a:gd name="f133" fmla="*/ f125 f80 1"/>
              <a:gd name="f134" fmla="*/ f126 f102 1"/>
              <a:gd name="f135" fmla="*/ f127 f102 1"/>
              <a:gd name="f136" fmla="*/ f128 f103 1"/>
              <a:gd name="f137" fmla="*/ f129 f103 1"/>
              <a:gd name="f138" fmla="+- f72 0 f130"/>
              <a:gd name="f139" fmla="+- f72 0 f131"/>
              <a:gd name="f140" fmla="+- f72 f131 0"/>
              <a:gd name="f141" fmla="+- f72 f130 0"/>
              <a:gd name="f142" fmla="+- f87 0 f132"/>
              <a:gd name="f143" fmla="+- f87 0 f133"/>
              <a:gd name="f144" fmla="+- f72 0 f134"/>
              <a:gd name="f145" fmla="+- f72 0 f135"/>
              <a:gd name="f146" fmla="+- f72 f135 0"/>
              <a:gd name="f147" fmla="+- f72 f134 0"/>
              <a:gd name="f148" fmla="+- f87 0 f136"/>
              <a:gd name="f149" fmla="+- f87 0 f137"/>
              <a:gd name="f150" fmla="*/ f144 f45 1"/>
              <a:gd name="f151" fmla="*/ f148 f45 1"/>
              <a:gd name="f152" fmla="*/ f147 f45 1"/>
              <a:gd name="f153" fmla="*/ f138 f45 1"/>
              <a:gd name="f154" fmla="*/ f142 f45 1"/>
              <a:gd name="f155" fmla="*/ f145 f45 1"/>
              <a:gd name="f156" fmla="*/ f146 f45 1"/>
              <a:gd name="f157" fmla="*/ f141 f45 1"/>
              <a:gd name="f158" fmla="*/ f149 f45 1"/>
              <a:gd name="f159" fmla="*/ f140 f45 1"/>
              <a:gd name="f160" fmla="*/ f143 f45 1"/>
              <a:gd name="f161" fmla="*/ f139 f4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2">
                <a:pos x="f153" y="f154"/>
              </a:cxn>
              <a:cxn ang="f43">
                <a:pos x="f161" y="f160"/>
              </a:cxn>
              <a:cxn ang="f43">
                <a:pos x="f159" y="f160"/>
              </a:cxn>
              <a:cxn ang="f44">
                <a:pos x="f157" y="f154"/>
              </a:cxn>
            </a:cxnLst>
            <a:rect l="f150" t="f151" r="f152" b="f121"/>
            <a:pathLst>
              <a:path>
                <a:moveTo>
                  <a:pt x="f153" y="f154"/>
                </a:moveTo>
                <a:lnTo>
                  <a:pt x="f155" y="f151"/>
                </a:lnTo>
                <a:lnTo>
                  <a:pt x="f86" y="f58"/>
                </a:lnTo>
                <a:lnTo>
                  <a:pt x="f156" y="f151"/>
                </a:lnTo>
                <a:lnTo>
                  <a:pt x="f157" y="f154"/>
                </a:lnTo>
                <a:lnTo>
                  <a:pt x="f152" y="f158"/>
                </a:lnTo>
                <a:lnTo>
                  <a:pt x="f159" y="f160"/>
                </a:lnTo>
                <a:lnTo>
                  <a:pt x="f86" y="f121"/>
                </a:lnTo>
                <a:lnTo>
                  <a:pt x="f161" y="f160"/>
                </a:lnTo>
                <a:lnTo>
                  <a:pt x="f150" y="f158"/>
                </a:lnTo>
                <a:close/>
              </a:path>
            </a:pathLst>
          </a:custGeom>
          <a:solidFill>
            <a:srgbClr val="FFE699"/>
          </a:solidFill>
          <a:ln w="12701">
            <a:solidFill>
              <a:srgbClr val="2F528F"/>
            </a:solidFill>
            <a:prstDash val="solid"/>
            <a:miter/>
          </a:ln>
        </p:spPr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>
              <a:solidFill>
                <a:srgbClr val="FFFFFF"/>
              </a:solidFill>
              <a:highlight>
                <a:srgbClr val="FF00FF"/>
              </a:highlight>
              <a:latin typeface="Calibri"/>
            </a:endParaRPr>
          </a:p>
        </p:txBody>
      </p:sp>
      <p:sp>
        <p:nvSpPr>
          <p:cNvPr id="5" name="Αστέρι: 5 ακτίνες 4"/>
          <p:cNvSpPr/>
          <p:nvPr/>
        </p:nvSpPr>
        <p:spPr>
          <a:xfrm>
            <a:off x="806450" y="2043113"/>
            <a:ext cx="447675" cy="4064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105146"/>
              <a:gd name="f9" fmla="val 110557"/>
              <a:gd name="f10" fmla="+- 0 0 -270"/>
              <a:gd name="f11" fmla="+- 0 0 -180"/>
              <a:gd name="f12" fmla="+- 0 0 -90"/>
              <a:gd name="f13" fmla="abs f3"/>
              <a:gd name="f14" fmla="abs f4"/>
              <a:gd name="f15" fmla="abs f5"/>
              <a:gd name="f16" fmla="+- 1080000 f1 0"/>
              <a:gd name="f17" fmla="+- 18360000 f1 0"/>
              <a:gd name="f18" fmla="+- 20520000 f1 0"/>
              <a:gd name="f19" fmla="+- 3240000 f1 0"/>
              <a:gd name="f20" fmla="*/ f10 f0 1"/>
              <a:gd name="f21" fmla="*/ f11 f0 1"/>
              <a:gd name="f22" fmla="*/ f12 f0 1"/>
              <a:gd name="f23" fmla="?: f13 f3 1"/>
              <a:gd name="f24" fmla="?: f14 f4 1"/>
              <a:gd name="f25" fmla="?: f15 f5 1"/>
              <a:gd name="f26" fmla="+- f16 0 f1"/>
              <a:gd name="f27" fmla="+- f17 0 f1"/>
              <a:gd name="f28" fmla="+- f18 0 f1"/>
              <a:gd name="f29" fmla="+- f19 0 f1"/>
              <a:gd name="f30" fmla="*/ f20 1 f2"/>
              <a:gd name="f31" fmla="*/ f21 1 f2"/>
              <a:gd name="f32" fmla="*/ f22 1 f2"/>
              <a:gd name="f33" fmla="*/ f23 1 21600"/>
              <a:gd name="f34" fmla="*/ f24 1 21600"/>
              <a:gd name="f35" fmla="*/ 21600 f23 1"/>
              <a:gd name="f36" fmla="*/ 21600 f24 1"/>
              <a:gd name="f37" fmla="+- f26 f1 0"/>
              <a:gd name="f38" fmla="+- f27 f1 0"/>
              <a:gd name="f39" fmla="+- f28 f1 0"/>
              <a:gd name="f40" fmla="+- f29 f1 0"/>
              <a:gd name="f41" fmla="+- f30 0 f1"/>
              <a:gd name="f42" fmla="+- f31 0 f1"/>
              <a:gd name="f43" fmla="+- f32 0 f1"/>
              <a:gd name="f44" fmla="min f34 f33"/>
              <a:gd name="f45" fmla="*/ f35 1 f25"/>
              <a:gd name="f46" fmla="*/ f36 1 f25"/>
              <a:gd name="f47" fmla="*/ f37 f7 1"/>
              <a:gd name="f48" fmla="*/ f38 f7 1"/>
              <a:gd name="f49" fmla="*/ f39 f7 1"/>
              <a:gd name="f50" fmla="*/ f40 f7 1"/>
              <a:gd name="f51" fmla="val f45"/>
              <a:gd name="f52" fmla="val f46"/>
              <a:gd name="f53" fmla="*/ f47 1 f0"/>
              <a:gd name="f54" fmla="*/ f48 1 f0"/>
              <a:gd name="f55" fmla="*/ f49 1 f0"/>
              <a:gd name="f56" fmla="*/ f50 1 f0"/>
              <a:gd name="f57" fmla="*/ f6 f44 1"/>
              <a:gd name="f58" fmla="+- f52 0 f6"/>
              <a:gd name="f59" fmla="+- f51 0 f6"/>
              <a:gd name="f60" fmla="+- 0 0 f53"/>
              <a:gd name="f61" fmla="+- 0 0 f54"/>
              <a:gd name="f62" fmla="+- 0 0 f55"/>
              <a:gd name="f63" fmla="+- 0 0 f56"/>
              <a:gd name="f64" fmla="*/ f58 1 2"/>
              <a:gd name="f65" fmla="*/ f59 1 2"/>
              <a:gd name="f66" fmla="+- 0 0 f60"/>
              <a:gd name="f67" fmla="+- 0 0 f61"/>
              <a:gd name="f68" fmla="+- 0 0 f62"/>
              <a:gd name="f69" fmla="+- 0 0 f63"/>
              <a:gd name="f70" fmla="+- f6 f64 0"/>
              <a:gd name="f71" fmla="+- f6 f65 0"/>
              <a:gd name="f72" fmla="*/ f65 f8 1"/>
              <a:gd name="f73" fmla="*/ f64 f9 1"/>
              <a:gd name="f74" fmla="*/ f66 f0 1"/>
              <a:gd name="f75" fmla="*/ f67 f0 1"/>
              <a:gd name="f76" fmla="*/ f68 f0 1"/>
              <a:gd name="f77" fmla="*/ f69 f0 1"/>
              <a:gd name="f78" fmla="*/ f72 1 100000"/>
              <a:gd name="f79" fmla="*/ f73 1 100000"/>
              <a:gd name="f80" fmla="*/ f70 f9 1"/>
              <a:gd name="f81" fmla="*/ f74 1 f7"/>
              <a:gd name="f82" fmla="*/ f75 1 f7"/>
              <a:gd name="f83" fmla="*/ f76 1 f7"/>
              <a:gd name="f84" fmla="*/ f77 1 f7"/>
              <a:gd name="f85" fmla="*/ f71 f44 1"/>
              <a:gd name="f86" fmla="*/ f80 1 100000"/>
              <a:gd name="f87" fmla="*/ f78 f6 1"/>
              <a:gd name="f88" fmla="*/ f79 f6 1"/>
              <a:gd name="f89" fmla="+- f81 0 f1"/>
              <a:gd name="f90" fmla="+- f82 0 f1"/>
              <a:gd name="f91" fmla="+- f83 0 f1"/>
              <a:gd name="f92" fmla="+- f84 0 f1"/>
              <a:gd name="f93" fmla="cos 1 f89"/>
              <a:gd name="f94" fmla="cos 1 f90"/>
              <a:gd name="f95" fmla="sin 1 f89"/>
              <a:gd name="f96" fmla="sin 1 f90"/>
              <a:gd name="f97" fmla="cos 1 f91"/>
              <a:gd name="f98" fmla="cos 1 f92"/>
              <a:gd name="f99" fmla="sin 1 f92"/>
              <a:gd name="f100" fmla="sin 1 f91"/>
              <a:gd name="f101" fmla="*/ f87 1 50000"/>
              <a:gd name="f102" fmla="*/ f88 1 50000"/>
              <a:gd name="f103" fmla="+- 0 0 f93"/>
              <a:gd name="f104" fmla="+- 0 0 f94"/>
              <a:gd name="f105" fmla="+- 0 0 f95"/>
              <a:gd name="f106" fmla="+- 0 0 f96"/>
              <a:gd name="f107" fmla="+- 0 0 f97"/>
              <a:gd name="f108" fmla="+- 0 0 f98"/>
              <a:gd name="f109" fmla="+- 0 0 f99"/>
              <a:gd name="f110" fmla="+- 0 0 f100"/>
              <a:gd name="f111" fmla="+- f86 f102 0"/>
              <a:gd name="f112" fmla="+- 0 0 f103"/>
              <a:gd name="f113" fmla="+- 0 0 f104"/>
              <a:gd name="f114" fmla="+- 0 0 f105"/>
              <a:gd name="f115" fmla="+- 0 0 f106"/>
              <a:gd name="f116" fmla="+- 0 0 f107"/>
              <a:gd name="f117" fmla="+- 0 0 f108"/>
              <a:gd name="f118" fmla="+- 0 0 f109"/>
              <a:gd name="f119" fmla="+- 0 0 f110"/>
              <a:gd name="f120" fmla="*/ f111 f44 1"/>
              <a:gd name="f121" fmla="val f112"/>
              <a:gd name="f122" fmla="val f113"/>
              <a:gd name="f123" fmla="val f114"/>
              <a:gd name="f124" fmla="val f115"/>
              <a:gd name="f125" fmla="val f116"/>
              <a:gd name="f126" fmla="val f117"/>
              <a:gd name="f127" fmla="val f118"/>
              <a:gd name="f128" fmla="val f119"/>
              <a:gd name="f129" fmla="*/ f121 f78 1"/>
              <a:gd name="f130" fmla="*/ f122 f78 1"/>
              <a:gd name="f131" fmla="*/ f123 f79 1"/>
              <a:gd name="f132" fmla="*/ f124 f79 1"/>
              <a:gd name="f133" fmla="*/ f125 f101 1"/>
              <a:gd name="f134" fmla="*/ f126 f101 1"/>
              <a:gd name="f135" fmla="*/ f127 f102 1"/>
              <a:gd name="f136" fmla="*/ f128 f102 1"/>
              <a:gd name="f137" fmla="+- f71 0 f129"/>
              <a:gd name="f138" fmla="+- f71 0 f130"/>
              <a:gd name="f139" fmla="+- f71 f130 0"/>
              <a:gd name="f140" fmla="+- f71 f129 0"/>
              <a:gd name="f141" fmla="+- f86 0 f131"/>
              <a:gd name="f142" fmla="+- f86 0 f132"/>
              <a:gd name="f143" fmla="+- f71 0 f133"/>
              <a:gd name="f144" fmla="+- f71 0 f134"/>
              <a:gd name="f145" fmla="+- f71 f134 0"/>
              <a:gd name="f146" fmla="+- f71 f133 0"/>
              <a:gd name="f147" fmla="+- f86 0 f135"/>
              <a:gd name="f148" fmla="+- f86 0 f136"/>
              <a:gd name="f149" fmla="*/ f143 f44 1"/>
              <a:gd name="f150" fmla="*/ f147 f44 1"/>
              <a:gd name="f151" fmla="*/ f146 f44 1"/>
              <a:gd name="f152" fmla="*/ f137 f44 1"/>
              <a:gd name="f153" fmla="*/ f141 f44 1"/>
              <a:gd name="f154" fmla="*/ f144 f44 1"/>
              <a:gd name="f155" fmla="*/ f145 f44 1"/>
              <a:gd name="f156" fmla="*/ f140 f44 1"/>
              <a:gd name="f157" fmla="*/ f148 f44 1"/>
              <a:gd name="f158" fmla="*/ f139 f44 1"/>
              <a:gd name="f159" fmla="*/ f142 f44 1"/>
              <a:gd name="f160" fmla="*/ f138 f4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1">
                <a:pos x="f152" y="f153"/>
              </a:cxn>
              <a:cxn ang="f42">
                <a:pos x="f160" y="f159"/>
              </a:cxn>
              <a:cxn ang="f42">
                <a:pos x="f158" y="f159"/>
              </a:cxn>
              <a:cxn ang="f43">
                <a:pos x="f156" y="f153"/>
              </a:cxn>
            </a:cxnLst>
            <a:rect l="f149" t="f150" r="f151" b="f120"/>
            <a:pathLst>
              <a:path>
                <a:moveTo>
                  <a:pt x="f152" y="f153"/>
                </a:moveTo>
                <a:lnTo>
                  <a:pt x="f154" y="f150"/>
                </a:lnTo>
                <a:lnTo>
                  <a:pt x="f85" y="f57"/>
                </a:lnTo>
                <a:lnTo>
                  <a:pt x="f155" y="f150"/>
                </a:lnTo>
                <a:lnTo>
                  <a:pt x="f156" y="f153"/>
                </a:lnTo>
                <a:lnTo>
                  <a:pt x="f151" y="f157"/>
                </a:lnTo>
                <a:lnTo>
                  <a:pt x="f158" y="f159"/>
                </a:lnTo>
                <a:lnTo>
                  <a:pt x="f85" y="f120"/>
                </a:lnTo>
                <a:lnTo>
                  <a:pt x="f160" y="f159"/>
                </a:lnTo>
                <a:lnTo>
                  <a:pt x="f149" y="f157"/>
                </a:lnTo>
                <a:close/>
              </a:path>
            </a:pathLst>
          </a:custGeom>
          <a:solidFill>
            <a:srgbClr val="FFE699"/>
          </a:solidFill>
          <a:ln w="12701">
            <a:solidFill>
              <a:srgbClr val="2F528F"/>
            </a:solidFill>
            <a:prstDash val="solid"/>
            <a:miter/>
          </a:ln>
        </p:spPr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>
              <a:solidFill>
                <a:srgbClr val="FFFFFF"/>
              </a:solidFill>
              <a:highlight>
                <a:srgbClr val="FF00FF"/>
              </a:highlight>
              <a:latin typeface="Calibri"/>
            </a:endParaRPr>
          </a:p>
        </p:txBody>
      </p:sp>
      <p:sp>
        <p:nvSpPr>
          <p:cNvPr id="6" name="Αστέρι: 5 ακτίνες 6"/>
          <p:cNvSpPr/>
          <p:nvPr/>
        </p:nvSpPr>
        <p:spPr>
          <a:xfrm>
            <a:off x="9178925" y="2401888"/>
            <a:ext cx="447675" cy="4064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105146"/>
              <a:gd name="f9" fmla="val 110557"/>
              <a:gd name="f10" fmla="val 19098"/>
              <a:gd name="f11" fmla="+- 0 0 -270"/>
              <a:gd name="f12" fmla="+- 0 0 -180"/>
              <a:gd name="f13" fmla="+- 0 0 -90"/>
              <a:gd name="f14" fmla="abs f3"/>
              <a:gd name="f15" fmla="abs f4"/>
              <a:gd name="f16" fmla="abs f5"/>
              <a:gd name="f17" fmla="+- 1080000 f1 0"/>
              <a:gd name="f18" fmla="+- 18360000 f1 0"/>
              <a:gd name="f19" fmla="+- 20520000 f1 0"/>
              <a:gd name="f20" fmla="+- 3240000 f1 0"/>
              <a:gd name="f21" fmla="*/ f11 f0 1"/>
              <a:gd name="f22" fmla="*/ f12 f0 1"/>
              <a:gd name="f23" fmla="*/ f13 f0 1"/>
              <a:gd name="f24" fmla="?: f14 f3 1"/>
              <a:gd name="f25" fmla="?: f15 f4 1"/>
              <a:gd name="f26" fmla="?: f16 f5 1"/>
              <a:gd name="f27" fmla="+- f17 0 f1"/>
              <a:gd name="f28" fmla="+- f18 0 f1"/>
              <a:gd name="f29" fmla="+- f19 0 f1"/>
              <a:gd name="f30" fmla="+- f20 0 f1"/>
              <a:gd name="f31" fmla="*/ f21 1 f2"/>
              <a:gd name="f32" fmla="*/ f22 1 f2"/>
              <a:gd name="f33" fmla="*/ f23 1 f2"/>
              <a:gd name="f34" fmla="*/ f24 1 21600"/>
              <a:gd name="f35" fmla="*/ f25 1 21600"/>
              <a:gd name="f36" fmla="*/ 21600 f24 1"/>
              <a:gd name="f37" fmla="*/ 21600 f25 1"/>
              <a:gd name="f38" fmla="+- f27 f1 0"/>
              <a:gd name="f39" fmla="+- f28 f1 0"/>
              <a:gd name="f40" fmla="+- f29 f1 0"/>
              <a:gd name="f41" fmla="+- f30 f1 0"/>
              <a:gd name="f42" fmla="+- f31 0 f1"/>
              <a:gd name="f43" fmla="+- f32 0 f1"/>
              <a:gd name="f44" fmla="+- f33 0 f1"/>
              <a:gd name="f45" fmla="min f35 f34"/>
              <a:gd name="f46" fmla="*/ f36 1 f26"/>
              <a:gd name="f47" fmla="*/ f37 1 f26"/>
              <a:gd name="f48" fmla="*/ f38 f7 1"/>
              <a:gd name="f49" fmla="*/ f39 f7 1"/>
              <a:gd name="f50" fmla="*/ f40 f7 1"/>
              <a:gd name="f51" fmla="*/ f41 f7 1"/>
              <a:gd name="f52" fmla="val f46"/>
              <a:gd name="f53" fmla="val f47"/>
              <a:gd name="f54" fmla="*/ f48 1 f0"/>
              <a:gd name="f55" fmla="*/ f49 1 f0"/>
              <a:gd name="f56" fmla="*/ f50 1 f0"/>
              <a:gd name="f57" fmla="*/ f51 1 f0"/>
              <a:gd name="f58" fmla="*/ f6 f45 1"/>
              <a:gd name="f59" fmla="+- f53 0 f6"/>
              <a:gd name="f60" fmla="+- f52 0 f6"/>
              <a:gd name="f61" fmla="+- 0 0 f54"/>
              <a:gd name="f62" fmla="+- 0 0 f55"/>
              <a:gd name="f63" fmla="+- 0 0 f56"/>
              <a:gd name="f64" fmla="+- 0 0 f57"/>
              <a:gd name="f65" fmla="*/ f59 1 2"/>
              <a:gd name="f66" fmla="*/ f60 1 2"/>
              <a:gd name="f67" fmla="+- 0 0 f61"/>
              <a:gd name="f68" fmla="+- 0 0 f62"/>
              <a:gd name="f69" fmla="+- 0 0 f63"/>
              <a:gd name="f70" fmla="+- 0 0 f64"/>
              <a:gd name="f71" fmla="+- f6 f65 0"/>
              <a:gd name="f72" fmla="+- f6 f66 0"/>
              <a:gd name="f73" fmla="*/ f66 f8 1"/>
              <a:gd name="f74" fmla="*/ f65 f9 1"/>
              <a:gd name="f75" fmla="*/ f67 f0 1"/>
              <a:gd name="f76" fmla="*/ f68 f0 1"/>
              <a:gd name="f77" fmla="*/ f69 f0 1"/>
              <a:gd name="f78" fmla="*/ f70 f0 1"/>
              <a:gd name="f79" fmla="*/ f73 1 100000"/>
              <a:gd name="f80" fmla="*/ f74 1 100000"/>
              <a:gd name="f81" fmla="*/ f71 f9 1"/>
              <a:gd name="f82" fmla="*/ f75 1 f7"/>
              <a:gd name="f83" fmla="*/ f76 1 f7"/>
              <a:gd name="f84" fmla="*/ f77 1 f7"/>
              <a:gd name="f85" fmla="*/ f78 1 f7"/>
              <a:gd name="f86" fmla="*/ f72 f45 1"/>
              <a:gd name="f87" fmla="*/ f81 1 100000"/>
              <a:gd name="f88" fmla="*/ f79 f10 1"/>
              <a:gd name="f89" fmla="*/ f80 f10 1"/>
              <a:gd name="f90" fmla="+- f82 0 f1"/>
              <a:gd name="f91" fmla="+- f83 0 f1"/>
              <a:gd name="f92" fmla="+- f84 0 f1"/>
              <a:gd name="f93" fmla="+- f85 0 f1"/>
              <a:gd name="f94" fmla="cos 1 f90"/>
              <a:gd name="f95" fmla="cos 1 f91"/>
              <a:gd name="f96" fmla="sin 1 f90"/>
              <a:gd name="f97" fmla="sin 1 f91"/>
              <a:gd name="f98" fmla="cos 1 f92"/>
              <a:gd name="f99" fmla="cos 1 f93"/>
              <a:gd name="f100" fmla="sin 1 f93"/>
              <a:gd name="f101" fmla="sin 1 f92"/>
              <a:gd name="f102" fmla="*/ f88 1 50000"/>
              <a:gd name="f103" fmla="*/ f89 1 50000"/>
              <a:gd name="f104" fmla="+- 0 0 f94"/>
              <a:gd name="f105" fmla="+- 0 0 f95"/>
              <a:gd name="f106" fmla="+- 0 0 f96"/>
              <a:gd name="f107" fmla="+- 0 0 f97"/>
              <a:gd name="f108" fmla="+- 0 0 f98"/>
              <a:gd name="f109" fmla="+- 0 0 f99"/>
              <a:gd name="f110" fmla="+- 0 0 f100"/>
              <a:gd name="f111" fmla="+- 0 0 f101"/>
              <a:gd name="f112" fmla="+- f87 f103 0"/>
              <a:gd name="f113" fmla="+- 0 0 f104"/>
              <a:gd name="f114" fmla="+- 0 0 f105"/>
              <a:gd name="f115" fmla="+- 0 0 f106"/>
              <a:gd name="f116" fmla="+- 0 0 f107"/>
              <a:gd name="f117" fmla="+- 0 0 f108"/>
              <a:gd name="f118" fmla="+- 0 0 f109"/>
              <a:gd name="f119" fmla="+- 0 0 f110"/>
              <a:gd name="f120" fmla="+- 0 0 f111"/>
              <a:gd name="f121" fmla="*/ f112 f45 1"/>
              <a:gd name="f122" fmla="val f113"/>
              <a:gd name="f123" fmla="val f114"/>
              <a:gd name="f124" fmla="val f115"/>
              <a:gd name="f125" fmla="val f116"/>
              <a:gd name="f126" fmla="val f117"/>
              <a:gd name="f127" fmla="val f118"/>
              <a:gd name="f128" fmla="val f119"/>
              <a:gd name="f129" fmla="val f120"/>
              <a:gd name="f130" fmla="*/ f122 f79 1"/>
              <a:gd name="f131" fmla="*/ f123 f79 1"/>
              <a:gd name="f132" fmla="*/ f124 f80 1"/>
              <a:gd name="f133" fmla="*/ f125 f80 1"/>
              <a:gd name="f134" fmla="*/ f126 f102 1"/>
              <a:gd name="f135" fmla="*/ f127 f102 1"/>
              <a:gd name="f136" fmla="*/ f128 f103 1"/>
              <a:gd name="f137" fmla="*/ f129 f103 1"/>
              <a:gd name="f138" fmla="+- f72 0 f130"/>
              <a:gd name="f139" fmla="+- f72 0 f131"/>
              <a:gd name="f140" fmla="+- f72 f131 0"/>
              <a:gd name="f141" fmla="+- f72 f130 0"/>
              <a:gd name="f142" fmla="+- f87 0 f132"/>
              <a:gd name="f143" fmla="+- f87 0 f133"/>
              <a:gd name="f144" fmla="+- f72 0 f134"/>
              <a:gd name="f145" fmla="+- f72 0 f135"/>
              <a:gd name="f146" fmla="+- f72 f135 0"/>
              <a:gd name="f147" fmla="+- f72 f134 0"/>
              <a:gd name="f148" fmla="+- f87 0 f136"/>
              <a:gd name="f149" fmla="+- f87 0 f137"/>
              <a:gd name="f150" fmla="*/ f144 f45 1"/>
              <a:gd name="f151" fmla="*/ f148 f45 1"/>
              <a:gd name="f152" fmla="*/ f147 f45 1"/>
              <a:gd name="f153" fmla="*/ f138 f45 1"/>
              <a:gd name="f154" fmla="*/ f142 f45 1"/>
              <a:gd name="f155" fmla="*/ f145 f45 1"/>
              <a:gd name="f156" fmla="*/ f146 f45 1"/>
              <a:gd name="f157" fmla="*/ f141 f45 1"/>
              <a:gd name="f158" fmla="*/ f149 f45 1"/>
              <a:gd name="f159" fmla="*/ f140 f45 1"/>
              <a:gd name="f160" fmla="*/ f143 f45 1"/>
              <a:gd name="f161" fmla="*/ f139 f4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2">
                <a:pos x="f153" y="f154"/>
              </a:cxn>
              <a:cxn ang="f43">
                <a:pos x="f161" y="f160"/>
              </a:cxn>
              <a:cxn ang="f43">
                <a:pos x="f159" y="f160"/>
              </a:cxn>
              <a:cxn ang="f44">
                <a:pos x="f157" y="f154"/>
              </a:cxn>
            </a:cxnLst>
            <a:rect l="f150" t="f151" r="f152" b="f121"/>
            <a:pathLst>
              <a:path>
                <a:moveTo>
                  <a:pt x="f153" y="f154"/>
                </a:moveTo>
                <a:lnTo>
                  <a:pt x="f155" y="f151"/>
                </a:lnTo>
                <a:lnTo>
                  <a:pt x="f86" y="f58"/>
                </a:lnTo>
                <a:lnTo>
                  <a:pt x="f156" y="f151"/>
                </a:lnTo>
                <a:lnTo>
                  <a:pt x="f157" y="f154"/>
                </a:lnTo>
                <a:lnTo>
                  <a:pt x="f152" y="f158"/>
                </a:lnTo>
                <a:lnTo>
                  <a:pt x="f159" y="f160"/>
                </a:lnTo>
                <a:lnTo>
                  <a:pt x="f86" y="f121"/>
                </a:lnTo>
                <a:lnTo>
                  <a:pt x="f161" y="f160"/>
                </a:lnTo>
                <a:lnTo>
                  <a:pt x="f150" y="f158"/>
                </a:lnTo>
                <a:close/>
              </a:path>
            </a:pathLst>
          </a:custGeom>
          <a:solidFill>
            <a:srgbClr val="FFE699"/>
          </a:solidFill>
          <a:ln w="12701">
            <a:solidFill>
              <a:srgbClr val="2F528F"/>
            </a:solidFill>
            <a:prstDash val="solid"/>
            <a:miter/>
          </a:ln>
        </p:spPr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>
              <a:solidFill>
                <a:srgbClr val="FFFFFF"/>
              </a:solidFill>
              <a:highlight>
                <a:srgbClr val="FF00FF"/>
              </a:highlight>
              <a:latin typeface="Calibri"/>
            </a:endParaRPr>
          </a:p>
        </p:txBody>
      </p:sp>
      <p:pic>
        <p:nvPicPr>
          <p:cNvPr id="105479" name="Εικόνα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0050" y="3822700"/>
            <a:ext cx="2693988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80" name="Εικόνα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9550" y="3832225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Τίτλος 1"/>
          <p:cNvSpPr txBox="1"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7425" cy="725488"/>
          </a:xfrm>
        </p:spPr>
        <p:txBody>
          <a:bodyPr/>
          <a:lstStyle/>
          <a:p>
            <a:pPr eaLnBrk="1"/>
            <a:r>
              <a:rPr>
                <a:solidFill>
                  <a:srgbClr val="FFFF66"/>
                </a:solidFill>
                <a:latin typeface="Albany"/>
                <a:cs typeface="Tahoma" pitchFamily="34" charset="0"/>
              </a:rPr>
              <a:t>                           </a:t>
            </a:r>
            <a:r>
              <a:rPr sz="3600">
                <a:solidFill>
                  <a:srgbClr val="FFFF66"/>
                </a:solidFill>
                <a:latin typeface="Albany"/>
                <a:cs typeface="Tahoma" pitchFamily="34" charset="0"/>
              </a:rPr>
              <a:t>ΛΟΥΔΟΒΙΚΕΙΟΣ ΚΥΝΑΓΧΗ</a:t>
            </a:r>
          </a:p>
        </p:txBody>
      </p:sp>
      <p:sp>
        <p:nvSpPr>
          <p:cNvPr id="106499" name="Θέση περιεχομένου 2"/>
          <p:cNvSpPr txBox="1">
            <a:spLocks noGrp="1" noChangeArrowheads="1"/>
          </p:cNvSpPr>
          <p:nvPr>
            <p:ph idx="1"/>
          </p:nvPr>
        </p:nvSpPr>
        <p:spPr>
          <a:xfrm>
            <a:off x="477838" y="1195388"/>
            <a:ext cx="9278937" cy="5767387"/>
          </a:xfrm>
        </p:spPr>
        <p:txBody>
          <a:bodyPr/>
          <a:lstStyle/>
          <a:p>
            <a:pPr eaLnBrk="1"/>
            <a:r>
              <a:rPr sz="3200" b="1" i="1" u="sng">
                <a:solidFill>
                  <a:srgbClr val="00B0F0"/>
                </a:solidFill>
                <a:latin typeface="Thorndale"/>
                <a:cs typeface="Tahoma" pitchFamily="34" charset="0"/>
              </a:rPr>
              <a:t>Διάγνωση</a:t>
            </a:r>
          </a:p>
          <a:p>
            <a:pPr eaLnBrk="1"/>
            <a:endParaRPr>
              <a:solidFill>
                <a:srgbClr val="FFFFFF"/>
              </a:solidFill>
              <a:latin typeface="Thorndale"/>
              <a:cs typeface="Tahoma" pitchFamily="34" charset="0"/>
            </a:endParaRPr>
          </a:p>
          <a:p>
            <a:pPr eaLnBrk="1"/>
            <a:r>
              <a:rPr>
                <a:solidFill>
                  <a:srgbClr val="FFFFFF"/>
                </a:solidFill>
                <a:latin typeface="Thorndale"/>
                <a:cs typeface="Tahoma" pitchFamily="34" charset="0"/>
              </a:rPr>
              <a:t>         </a:t>
            </a:r>
            <a:r>
              <a:rPr sz="3200" b="1">
                <a:solidFill>
                  <a:srgbClr val="FFFF00"/>
                </a:solidFill>
                <a:latin typeface="Thorndale"/>
                <a:cs typeface="Tahoma" pitchFamily="34" charset="0"/>
              </a:rPr>
              <a:t>κλινική εικόνα &amp; </a:t>
            </a:r>
            <a:r>
              <a:rPr lang="en-GB" sz="3200" b="1">
                <a:solidFill>
                  <a:srgbClr val="FFFF00"/>
                </a:solidFill>
                <a:latin typeface="Thorndale"/>
                <a:cs typeface="Tahoma" pitchFamily="34" charset="0"/>
              </a:rPr>
              <a:t>CT </a:t>
            </a:r>
            <a:endParaRPr sz="3200" b="1">
              <a:solidFill>
                <a:srgbClr val="FFFF00"/>
              </a:solidFill>
              <a:latin typeface="Thorndale"/>
              <a:cs typeface="Tahoma" pitchFamily="34" charset="0"/>
            </a:endParaRPr>
          </a:p>
          <a:p>
            <a:pPr eaLnBrk="1"/>
            <a:endParaRPr sz="3200" b="1">
              <a:solidFill>
                <a:srgbClr val="000000"/>
              </a:solidFill>
              <a:latin typeface="Thorndale"/>
              <a:cs typeface="Tahoma" pitchFamily="34" charset="0"/>
            </a:endParaRPr>
          </a:p>
          <a:p>
            <a:pPr eaLnBrk="1"/>
            <a:r>
              <a:rPr sz="3200">
                <a:solidFill>
                  <a:srgbClr val="FFFFFF"/>
                </a:solidFill>
                <a:latin typeface="Thorndale"/>
                <a:cs typeface="Tahoma" pitchFamily="34" charset="0"/>
              </a:rPr>
              <a:t>Ρόλος </a:t>
            </a:r>
            <a:r>
              <a:rPr lang="en-GB" sz="3200">
                <a:solidFill>
                  <a:srgbClr val="FFFFFF"/>
                </a:solidFill>
                <a:latin typeface="Thorndale"/>
                <a:cs typeface="Tahoma" pitchFamily="34" charset="0"/>
              </a:rPr>
              <a:t>CT</a:t>
            </a:r>
            <a:r>
              <a:rPr sz="3200">
                <a:solidFill>
                  <a:srgbClr val="FFFFFF"/>
                </a:solidFill>
                <a:latin typeface="Thorndale"/>
                <a:cs typeface="Tahoma" pitchFamily="34" charset="0"/>
              </a:rPr>
              <a:t>           </a:t>
            </a:r>
            <a:r>
              <a:rPr sz="3200" i="1">
                <a:solidFill>
                  <a:srgbClr val="FFFFFF"/>
                </a:solidFill>
                <a:latin typeface="Thorndale"/>
                <a:cs typeface="Tahoma" pitchFamily="34" charset="0"/>
              </a:rPr>
              <a:t>Επέκταση νόσου</a:t>
            </a:r>
          </a:p>
          <a:p>
            <a:pPr eaLnBrk="1"/>
            <a:r>
              <a:rPr sz="3200" i="1">
                <a:solidFill>
                  <a:srgbClr val="FFFFFF"/>
                </a:solidFill>
                <a:latin typeface="Thorndale"/>
                <a:cs typeface="Tahoma" pitchFamily="34" charset="0"/>
              </a:rPr>
              <a:t>                               </a:t>
            </a:r>
          </a:p>
          <a:p>
            <a:pPr eaLnBrk="1"/>
            <a:r>
              <a:rPr sz="3200" i="1">
                <a:solidFill>
                  <a:srgbClr val="FFFFFF"/>
                </a:solidFill>
                <a:latin typeface="Thorndale"/>
                <a:cs typeface="Tahoma" pitchFamily="34" charset="0"/>
              </a:rPr>
              <a:t>                               ύπαρξη αέρα ή συλλογής</a:t>
            </a:r>
          </a:p>
          <a:p>
            <a:pPr eaLnBrk="1"/>
            <a:endParaRPr sz="3200" i="1">
              <a:solidFill>
                <a:srgbClr val="FFFFFF"/>
              </a:solidFill>
              <a:latin typeface="Thorndale"/>
              <a:cs typeface="Tahoma" pitchFamily="34" charset="0"/>
            </a:endParaRPr>
          </a:p>
          <a:p>
            <a:pPr eaLnBrk="1"/>
            <a:r>
              <a:rPr sz="3200" i="1">
                <a:solidFill>
                  <a:srgbClr val="FFFFFF"/>
                </a:solidFill>
                <a:latin typeface="Thorndale"/>
                <a:cs typeface="Tahoma" pitchFamily="34" charset="0"/>
              </a:rPr>
              <a:t>                               πίεση αεραγωγού</a:t>
            </a:r>
          </a:p>
        </p:txBody>
      </p:sp>
      <p:sp>
        <p:nvSpPr>
          <p:cNvPr id="106500" name="Βέλος: Δεξιό 5"/>
          <p:cNvSpPr>
            <a:spLocks/>
          </p:cNvSpPr>
          <p:nvPr/>
        </p:nvSpPr>
        <p:spPr bwMode="auto">
          <a:xfrm>
            <a:off x="2098675" y="2930525"/>
            <a:ext cx="509588" cy="228600"/>
          </a:xfrm>
          <a:custGeom>
            <a:avLst/>
            <a:gdLst>
              <a:gd name="T0" fmla="*/ 254578 w 21600"/>
              <a:gd name="T1" fmla="*/ 0 h 21600"/>
              <a:gd name="T2" fmla="*/ 509156 w 21600"/>
              <a:gd name="T3" fmla="*/ 114300 h 21600"/>
              <a:gd name="T4" fmla="*/ 254578 w 21600"/>
              <a:gd name="T5" fmla="*/ 228600 h 21600"/>
              <a:gd name="T6" fmla="*/ 0 w 21600"/>
              <a:gd name="T7" fmla="*/ 114300 h 21600"/>
              <a:gd name="T8" fmla="*/ 394855 w 21600"/>
              <a:gd name="T9" fmla="*/ 0 h 21600"/>
              <a:gd name="T10" fmla="*/ 394855 w 21600"/>
              <a:gd name="T11" fmla="*/ 228600 h 21600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17694720 60000 65536"/>
              <a:gd name="T17" fmla="*/ 5898240 60000 65536"/>
              <a:gd name="T18" fmla="*/ 0 w 21600"/>
              <a:gd name="T19" fmla="*/ 5400 h 21600"/>
              <a:gd name="T20" fmla="*/ 19176 w 21600"/>
              <a:gd name="T21" fmla="*/ 162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0" y="5400"/>
                </a:moveTo>
                <a:lnTo>
                  <a:pt x="16751" y="5400"/>
                </a:lnTo>
                <a:lnTo>
                  <a:pt x="16751" y="0"/>
                </a:lnTo>
                <a:lnTo>
                  <a:pt x="21600" y="10800"/>
                </a:lnTo>
                <a:lnTo>
                  <a:pt x="16751" y="21600"/>
                </a:lnTo>
                <a:lnTo>
                  <a:pt x="16751" y="162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4472C4"/>
          </a:solidFill>
          <a:ln w="12701">
            <a:solidFill>
              <a:srgbClr val="2F528F"/>
            </a:solidFill>
            <a:prstDash val="solid"/>
            <a:miter lim="800000"/>
            <a:headEnd/>
            <a:tailEnd/>
          </a:ln>
        </p:spPr>
        <p:txBody>
          <a:bodyPr anchor="ctr" anchorCtr="1"/>
          <a:lstStyle/>
          <a:p>
            <a:endParaRPr lang="el-GR"/>
          </a:p>
        </p:txBody>
      </p:sp>
      <p:sp>
        <p:nvSpPr>
          <p:cNvPr id="106501" name="Βέλος: Δεξιό 7"/>
          <p:cNvSpPr>
            <a:spLocks/>
          </p:cNvSpPr>
          <p:nvPr/>
        </p:nvSpPr>
        <p:spPr bwMode="auto">
          <a:xfrm>
            <a:off x="2098675" y="3665538"/>
            <a:ext cx="509588" cy="228600"/>
          </a:xfrm>
          <a:custGeom>
            <a:avLst/>
            <a:gdLst>
              <a:gd name="T0" fmla="*/ 254578 w 21600"/>
              <a:gd name="T1" fmla="*/ 0 h 21600"/>
              <a:gd name="T2" fmla="*/ 509156 w 21600"/>
              <a:gd name="T3" fmla="*/ 114300 h 21600"/>
              <a:gd name="T4" fmla="*/ 254578 w 21600"/>
              <a:gd name="T5" fmla="*/ 228600 h 21600"/>
              <a:gd name="T6" fmla="*/ 0 w 21600"/>
              <a:gd name="T7" fmla="*/ 114300 h 21600"/>
              <a:gd name="T8" fmla="*/ 394855 w 21600"/>
              <a:gd name="T9" fmla="*/ 0 h 21600"/>
              <a:gd name="T10" fmla="*/ 394855 w 21600"/>
              <a:gd name="T11" fmla="*/ 228600 h 21600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17694720 60000 65536"/>
              <a:gd name="T17" fmla="*/ 5898240 60000 65536"/>
              <a:gd name="T18" fmla="*/ 0 w 21600"/>
              <a:gd name="T19" fmla="*/ 5400 h 21600"/>
              <a:gd name="T20" fmla="*/ 19176 w 21600"/>
              <a:gd name="T21" fmla="*/ 162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0" y="5400"/>
                </a:moveTo>
                <a:lnTo>
                  <a:pt x="16751" y="5400"/>
                </a:lnTo>
                <a:lnTo>
                  <a:pt x="16751" y="0"/>
                </a:lnTo>
                <a:lnTo>
                  <a:pt x="21600" y="10800"/>
                </a:lnTo>
                <a:lnTo>
                  <a:pt x="16751" y="21600"/>
                </a:lnTo>
                <a:lnTo>
                  <a:pt x="16751" y="162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4472C4"/>
          </a:solidFill>
          <a:ln w="12701">
            <a:solidFill>
              <a:srgbClr val="2F528F"/>
            </a:solidFill>
            <a:prstDash val="solid"/>
            <a:miter lim="800000"/>
            <a:headEnd/>
            <a:tailEnd/>
          </a:ln>
        </p:spPr>
        <p:txBody>
          <a:bodyPr anchor="ctr" anchorCtr="1"/>
          <a:lstStyle/>
          <a:p>
            <a:endParaRPr lang="el-GR"/>
          </a:p>
        </p:txBody>
      </p:sp>
      <p:sp>
        <p:nvSpPr>
          <p:cNvPr id="106502" name="Βέλος: Δεξιό 8"/>
          <p:cNvSpPr>
            <a:spLocks/>
          </p:cNvSpPr>
          <p:nvPr/>
        </p:nvSpPr>
        <p:spPr bwMode="auto">
          <a:xfrm>
            <a:off x="2098675" y="4632325"/>
            <a:ext cx="509588" cy="228600"/>
          </a:xfrm>
          <a:custGeom>
            <a:avLst/>
            <a:gdLst>
              <a:gd name="T0" fmla="*/ 254578 w 21600"/>
              <a:gd name="T1" fmla="*/ 0 h 21600"/>
              <a:gd name="T2" fmla="*/ 509156 w 21600"/>
              <a:gd name="T3" fmla="*/ 114300 h 21600"/>
              <a:gd name="T4" fmla="*/ 254578 w 21600"/>
              <a:gd name="T5" fmla="*/ 228600 h 21600"/>
              <a:gd name="T6" fmla="*/ 0 w 21600"/>
              <a:gd name="T7" fmla="*/ 114300 h 21600"/>
              <a:gd name="T8" fmla="*/ 394855 w 21600"/>
              <a:gd name="T9" fmla="*/ 0 h 21600"/>
              <a:gd name="T10" fmla="*/ 394855 w 21600"/>
              <a:gd name="T11" fmla="*/ 228600 h 21600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17694720 60000 65536"/>
              <a:gd name="T17" fmla="*/ 5898240 60000 65536"/>
              <a:gd name="T18" fmla="*/ 0 w 21600"/>
              <a:gd name="T19" fmla="*/ 5400 h 21600"/>
              <a:gd name="T20" fmla="*/ 19176 w 21600"/>
              <a:gd name="T21" fmla="*/ 162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0" y="5400"/>
                </a:moveTo>
                <a:lnTo>
                  <a:pt x="16751" y="5400"/>
                </a:lnTo>
                <a:lnTo>
                  <a:pt x="16751" y="0"/>
                </a:lnTo>
                <a:lnTo>
                  <a:pt x="21600" y="10800"/>
                </a:lnTo>
                <a:lnTo>
                  <a:pt x="16751" y="21600"/>
                </a:lnTo>
                <a:lnTo>
                  <a:pt x="16751" y="162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4472C4"/>
          </a:solidFill>
          <a:ln w="12701">
            <a:solidFill>
              <a:srgbClr val="2F528F"/>
            </a:solidFill>
            <a:prstDash val="solid"/>
            <a:miter lim="800000"/>
            <a:headEnd/>
            <a:tailEnd/>
          </a:ln>
        </p:spPr>
        <p:txBody>
          <a:bodyPr anchor="ctr" anchorCtr="1"/>
          <a:lstStyle/>
          <a:p>
            <a:endParaRPr lang="el-GR"/>
          </a:p>
        </p:txBody>
      </p:sp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Τίτλος 1"/>
          <p:cNvSpPr txBox="1"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7425" cy="725488"/>
          </a:xfrm>
        </p:spPr>
        <p:txBody>
          <a:bodyPr/>
          <a:lstStyle/>
          <a:p>
            <a:pPr eaLnBrk="1"/>
            <a:r>
              <a:rPr>
                <a:solidFill>
                  <a:srgbClr val="FFFF66"/>
                </a:solidFill>
                <a:latin typeface="Albany"/>
                <a:cs typeface="Tahoma" pitchFamily="34" charset="0"/>
              </a:rPr>
              <a:t>                           </a:t>
            </a:r>
            <a:r>
              <a:rPr sz="2800">
                <a:solidFill>
                  <a:srgbClr val="FFFF66"/>
                </a:solidFill>
                <a:latin typeface="Albany"/>
                <a:cs typeface="Tahoma" pitchFamily="34" charset="0"/>
              </a:rPr>
              <a:t>ΛΟΥΔΟΒΙΚΕΙΟΣ ΚΥΝΑΓΧΗ</a:t>
            </a:r>
          </a:p>
        </p:txBody>
      </p:sp>
      <p:sp>
        <p:nvSpPr>
          <p:cNvPr id="107523" name="Θέση περιεχομένου 2"/>
          <p:cNvSpPr txBox="1">
            <a:spLocks noGrp="1" noChangeArrowheads="1"/>
          </p:cNvSpPr>
          <p:nvPr>
            <p:ph idx="1"/>
          </p:nvPr>
        </p:nvSpPr>
        <p:spPr>
          <a:xfrm>
            <a:off x="477838" y="1195388"/>
            <a:ext cx="9278937" cy="5767387"/>
          </a:xfrm>
        </p:spPr>
        <p:txBody>
          <a:bodyPr/>
          <a:lstStyle/>
          <a:p>
            <a:pPr eaLnBrk="1"/>
            <a:r>
              <a:rPr lang="en-GB" b="1" i="1">
                <a:solidFill>
                  <a:srgbClr val="00B0F0"/>
                </a:solidFill>
                <a:latin typeface="Thorndale"/>
                <a:cs typeface="Tahoma" pitchFamily="34" charset="0"/>
              </a:rPr>
              <a:t>                                       </a:t>
            </a:r>
            <a:r>
              <a:rPr sz="3200" b="1" i="1" u="sng">
                <a:solidFill>
                  <a:srgbClr val="00B0F0"/>
                </a:solidFill>
                <a:latin typeface="Thorndale"/>
                <a:cs typeface="Tahoma" pitchFamily="34" charset="0"/>
              </a:rPr>
              <a:t>Διάγνωση</a:t>
            </a:r>
            <a:r>
              <a:rPr lang="en-GB" sz="3200" b="1" i="1" u="sng">
                <a:solidFill>
                  <a:srgbClr val="00B0F0"/>
                </a:solidFill>
                <a:latin typeface="Thorndale"/>
                <a:cs typeface="Tahoma" pitchFamily="34" charset="0"/>
              </a:rPr>
              <a:t> </a:t>
            </a:r>
            <a:r>
              <a:rPr sz="3200" b="1" i="1" u="sng">
                <a:solidFill>
                  <a:srgbClr val="00B0F0"/>
                </a:solidFill>
                <a:latin typeface="Thorndale"/>
                <a:cs typeface="Tahoma" pitchFamily="34" charset="0"/>
              </a:rPr>
              <a:t>με </a:t>
            </a:r>
            <a:r>
              <a:rPr lang="en-GB" sz="3200" b="1" i="1" u="sng">
                <a:solidFill>
                  <a:srgbClr val="00B0F0"/>
                </a:solidFill>
                <a:latin typeface="Thorndale"/>
                <a:cs typeface="Tahoma" pitchFamily="34" charset="0"/>
              </a:rPr>
              <a:t>CT</a:t>
            </a:r>
            <a:endParaRPr sz="3200" b="1" i="1" u="sng">
              <a:solidFill>
                <a:srgbClr val="00B0F0"/>
              </a:solidFill>
              <a:latin typeface="Thorndale"/>
              <a:cs typeface="Tahoma" pitchFamily="34" charset="0"/>
            </a:endParaRPr>
          </a:p>
          <a:p>
            <a:pPr eaLnBrk="1"/>
            <a:endParaRPr>
              <a:solidFill>
                <a:srgbClr val="FFFFFF"/>
              </a:solidFill>
              <a:latin typeface="Thorndale"/>
              <a:cs typeface="Tahoma" pitchFamily="34" charset="0"/>
            </a:endParaRPr>
          </a:p>
          <a:p>
            <a:pPr eaLnBrk="1"/>
            <a:r>
              <a:rPr>
                <a:solidFill>
                  <a:srgbClr val="FFFFFF"/>
                </a:solidFill>
                <a:latin typeface="Thorndale"/>
                <a:cs typeface="Tahoma" pitchFamily="34" charset="0"/>
              </a:rPr>
              <a:t>         </a:t>
            </a:r>
            <a:endParaRPr sz="2800" b="1">
              <a:solidFill>
                <a:srgbClr val="000000"/>
              </a:solidFill>
              <a:latin typeface="Thorndale"/>
              <a:cs typeface="Tahoma" pitchFamily="34" charset="0"/>
            </a:endParaRPr>
          </a:p>
        </p:txBody>
      </p:sp>
      <p:pic>
        <p:nvPicPr>
          <p:cNvPr id="107524" name="Εικόνα 7"/>
          <p:cNvPicPr>
            <a:picLocks noChangeAspect="1" noChangeArrowheads="1"/>
          </p:cNvPicPr>
          <p:nvPr/>
        </p:nvPicPr>
        <p:blipFill>
          <a:blip r:embed="rId2"/>
          <a:srcRect b="38527"/>
          <a:stretch>
            <a:fillRect/>
          </a:stretch>
        </p:blipFill>
        <p:spPr bwMode="auto">
          <a:xfrm>
            <a:off x="74613" y="2492375"/>
            <a:ext cx="3363912" cy="257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5" name="Εικόνα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50" y="2492375"/>
            <a:ext cx="2805113" cy="257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6" name="Εικόνα 11"/>
          <p:cNvPicPr>
            <a:picLocks noChangeAspect="1" noChangeArrowheads="1"/>
          </p:cNvPicPr>
          <p:nvPr/>
        </p:nvPicPr>
        <p:blipFill>
          <a:blip r:embed="rId4"/>
          <a:srcRect l="12041" t="3951" r="8734" b="6456"/>
          <a:stretch>
            <a:fillRect/>
          </a:stretch>
        </p:blipFill>
        <p:spPr bwMode="auto">
          <a:xfrm>
            <a:off x="6796088" y="2492375"/>
            <a:ext cx="2806700" cy="257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1 - Τίτλος"/>
          <p:cNvSpPr txBox="1"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7425" cy="692150"/>
          </a:xfrm>
        </p:spPr>
        <p:txBody>
          <a:bodyPr/>
          <a:lstStyle/>
          <a:p>
            <a:pPr eaLnBrk="1"/>
            <a:r>
              <a:rPr sz="3500">
                <a:solidFill>
                  <a:srgbClr val="00FFFF"/>
                </a:solidFill>
                <a:latin typeface="Albany"/>
                <a:cs typeface="Tahoma" pitchFamily="34" charset="0"/>
              </a:rPr>
              <a:t>ΛΟΥΔΟΒΙΚΕΙΑ ΚΥΝΑΓΧΗ</a:t>
            </a:r>
          </a:p>
        </p:txBody>
      </p:sp>
      <p:pic>
        <p:nvPicPr>
          <p:cNvPr id="108547" name="4 - Θέση περιεχομένου" descr="20140206_12245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4825" y="1847850"/>
            <a:ext cx="4451350" cy="3338513"/>
          </a:xfrm>
        </p:spPr>
      </p:pic>
      <p:pic>
        <p:nvPicPr>
          <p:cNvPr id="108548" name="5 - Θέση περιεχομένου" descr="IMG-0001-00001.jpg"/>
          <p:cNvPicPr>
            <a:picLocks noGrp="1" noChangeAspect="1" noChangeArrowheads="1"/>
          </p:cNvPicPr>
          <p:nvPr>
            <p:ph idx="2"/>
          </p:nvPr>
        </p:nvPicPr>
        <p:blipFill>
          <a:blip r:embed="rId3"/>
          <a:srcRect t="19826" r="2988"/>
          <a:stretch>
            <a:fillRect/>
          </a:stretch>
        </p:blipFill>
        <p:spPr>
          <a:xfrm>
            <a:off x="4956175" y="1547813"/>
            <a:ext cx="5251450" cy="4208462"/>
          </a:xfrm>
        </p:spPr>
      </p:pic>
      <p:pic>
        <p:nvPicPr>
          <p:cNvPr id="108549" name="7 - Εικόνα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6213" y="5919788"/>
            <a:ext cx="114173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0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1 - Τίτλος"/>
          <p:cNvSpPr txBox="1">
            <a:spLocks noGrp="1" noChangeArrowheads="1"/>
          </p:cNvSpPr>
          <p:nvPr>
            <p:ph type="title"/>
          </p:nvPr>
        </p:nvSpPr>
        <p:spPr>
          <a:xfrm>
            <a:off x="504825" y="303213"/>
            <a:ext cx="9072563" cy="704850"/>
          </a:xfrm>
        </p:spPr>
        <p:txBody>
          <a:bodyPr/>
          <a:lstStyle/>
          <a:p>
            <a:pPr eaLnBrk="1"/>
            <a:r>
              <a:rPr sz="2800">
                <a:solidFill>
                  <a:srgbClr val="00FFFF"/>
                </a:solidFill>
                <a:latin typeface="Albany"/>
                <a:cs typeface="Tahoma" pitchFamily="34" charset="0"/>
              </a:rPr>
              <a:t>ΛΟΥΔΟΒΙΚΕΙΑ ΚΥΝΑΓΧΗ</a:t>
            </a:r>
            <a:endParaRPr sz="2800">
              <a:latin typeface="Albany"/>
              <a:cs typeface="Tahoma" pitchFamily="34" charset="0"/>
            </a:endParaRPr>
          </a:p>
        </p:txBody>
      </p:sp>
      <p:pic>
        <p:nvPicPr>
          <p:cNvPr id="109571" name="4 - Θέση περιεχομένου" descr="20140206_12413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940050"/>
            <a:ext cx="4452938" cy="3338513"/>
          </a:xfrm>
        </p:spPr>
      </p:pic>
      <p:pic>
        <p:nvPicPr>
          <p:cNvPr id="109572" name="5 - Θέση περιεχομένου" descr="20140206_125910.jpg"/>
          <p:cNvPicPr>
            <a:picLocks noGrp="1" noChangeAspect="1" noChangeArrowheads="1"/>
          </p:cNvPicPr>
          <p:nvPr>
            <p:ph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124450" y="2587625"/>
            <a:ext cx="4451350" cy="3340100"/>
          </a:xfrm>
        </p:spPr>
      </p:pic>
      <p:sp>
        <p:nvSpPr>
          <p:cNvPr id="109573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Τίτλος 1"/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922338" y="252413"/>
            <a:ext cx="8607425" cy="1262062"/>
          </a:xfrm>
        </p:spPr>
        <p:txBody>
          <a:bodyPr/>
          <a:lstStyle/>
          <a:p>
            <a:pPr eaLnBrk="1"/>
            <a:r>
              <a:rPr>
                <a:latin typeface="Albany"/>
                <a:cs typeface="Tahoma" pitchFamily="34" charset="0"/>
              </a:rPr>
              <a:t>                                    </a:t>
            </a:r>
            <a:r>
              <a:rPr sz="2800">
                <a:latin typeface="Albany"/>
                <a:cs typeface="Tahoma" pitchFamily="34" charset="0"/>
              </a:rPr>
              <a:t>ΑΙΤΙΟΛΟΓΙΑ</a:t>
            </a:r>
          </a:p>
        </p:txBody>
      </p:sp>
      <p:sp>
        <p:nvSpPr>
          <p:cNvPr id="13315" name="Θέση κειμένου 2"/>
          <p:cNvSpPr txBox="1">
            <a:spLocks noGrp="1" noChangeArrowheads="1"/>
          </p:cNvSpPr>
          <p:nvPr>
            <p:ph type="body" idx="4294967295"/>
          </p:nvPr>
        </p:nvSpPr>
        <p:spPr>
          <a:xfrm>
            <a:off x="1308100" y="1963738"/>
            <a:ext cx="8772525" cy="4937125"/>
          </a:xfrm>
        </p:spPr>
        <p:txBody>
          <a:bodyPr/>
          <a:lstStyle/>
          <a:p>
            <a:pPr eaLnBrk="1">
              <a:buClr>
                <a:srgbClr val="E6E6E6"/>
              </a:buClr>
              <a:buSzPct val="45000"/>
              <a:buFont typeface="StarSymbol"/>
              <a:buChar char="●"/>
            </a:pPr>
            <a:r>
              <a:rPr>
                <a:latin typeface="Thorndale"/>
                <a:cs typeface="Tahoma" pitchFamily="34" charset="0"/>
              </a:rPr>
              <a:t> </a:t>
            </a:r>
            <a:r>
              <a:rPr lang="en-GB" sz="2800">
                <a:latin typeface="Thorndale"/>
                <a:cs typeface="Tahoma" pitchFamily="34" charset="0"/>
              </a:rPr>
              <a:t>Περιοχική </a:t>
            </a:r>
            <a:r>
              <a:rPr lang="en-GB" sz="2800" i="1" u="sng">
                <a:solidFill>
                  <a:srgbClr val="00FFFF"/>
                </a:solidFill>
                <a:latin typeface="Thorndale"/>
                <a:cs typeface="Tahoma" pitchFamily="34" charset="0"/>
              </a:rPr>
              <a:t>βακτηριαιμία</a:t>
            </a:r>
            <a:r>
              <a:rPr lang="en-GB" sz="2800">
                <a:solidFill>
                  <a:srgbClr val="00FFFF"/>
                </a:solidFill>
                <a:latin typeface="Thorndale"/>
                <a:cs typeface="Tahoma" pitchFamily="34" charset="0"/>
              </a:rPr>
              <a:t> </a:t>
            </a:r>
            <a:r>
              <a:rPr lang="en-GB" sz="2800">
                <a:latin typeface="Thorndale"/>
                <a:cs typeface="Tahoma" pitchFamily="34" charset="0"/>
              </a:rPr>
              <a:t> ή μετά από </a:t>
            </a:r>
            <a:r>
              <a:rPr sz="2800">
                <a:latin typeface="Thorndale"/>
                <a:cs typeface="Tahoma" pitchFamily="34" charset="0"/>
              </a:rPr>
              <a:t>επ</a:t>
            </a:r>
            <a:r>
              <a:rPr lang="en-GB" sz="2800">
                <a:latin typeface="Thorndale"/>
                <a:cs typeface="Tahoma" pitchFamily="34" charset="0"/>
              </a:rPr>
              <a:t>εμβάσεις στη στοματική κοιλότητα (συνήθως εξαγωγές ή περιοδοντική θεραπεία)</a:t>
            </a:r>
          </a:p>
          <a:p>
            <a:pPr eaLnBrk="1"/>
            <a:endParaRPr>
              <a:latin typeface="Thorndale"/>
              <a:cs typeface="Tahoma" pitchFamily="34" charset="0"/>
            </a:endParaRPr>
          </a:p>
          <a:p>
            <a:pPr eaLnBrk="1">
              <a:buClr>
                <a:srgbClr val="E6E6E6"/>
              </a:buClr>
              <a:buSzPct val="45000"/>
              <a:buFont typeface="StarSymbol"/>
              <a:buChar char="●"/>
            </a:pPr>
            <a:endParaRPr lang="en-GB">
              <a:latin typeface="Thorndale"/>
              <a:cs typeface="Tahoma" pitchFamily="34" charset="0"/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2160588" y="3330575"/>
            <a:ext cx="5759450" cy="898525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prstDash val="solid"/>
            <a:miter/>
          </a:ln>
        </p:spPr>
        <p:txBody>
          <a:bodyPr lIns="90004" tIns="44997" rIns="90004" bIns="44997" anchor="ctr" anchorCtr="1" compatLnSpc="0"/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 sz="1800" b="1" i="0" u="none" strike="noStrike" kern="0" cap="none" spc="0" baseline="0">
                <a:solidFill>
                  <a:srgbClr val="FFFFFF"/>
                </a:solidFill>
                <a:uFillTx/>
              </a:defRPr>
            </a:pPr>
            <a:r>
              <a:rPr lang="el-GR" sz="3200" b="1" dirty="0" err="1"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Πολυμικροβιακές</a:t>
            </a:r>
            <a:r>
              <a:rPr lang="el-GR" sz="3200" b="1" dirty="0"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 λοιμώξεις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11525" y="4527550"/>
            <a:ext cx="4483100" cy="2125663"/>
          </a:xfrm>
          <a:prstGeom prst="rect">
            <a:avLst/>
          </a:prstGeom>
          <a:noFill/>
          <a:ln>
            <a:noFill/>
          </a:ln>
        </p:spPr>
        <p:txBody>
          <a:bodyPr lIns="90004" tIns="44997" rIns="90004" bIns="44997" compatLnSpc="0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4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60% μικτοί πληθυσμοί αερόβια- αναερόβια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400" dirty="0">
              <a:solidFill>
                <a:srgbClr val="FFFFFF"/>
              </a:solidFill>
              <a:latin typeface="Arial" pitchFamily="18"/>
              <a:ea typeface="Microsoft YaHei" pitchFamily="2"/>
              <a:cs typeface="Mangal" pitchFamily="2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4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35% μόνο αερόβια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dirty="0">
              <a:solidFill>
                <a:srgbClr val="FFFFFF"/>
              </a:solidFill>
              <a:latin typeface="Arial" pitchFamily="18"/>
              <a:ea typeface="Microsoft YaHei" pitchFamily="2"/>
              <a:cs typeface="Mangal" pitchFamily="2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4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5% μόνο αναερόβια</a:t>
            </a:r>
          </a:p>
        </p:txBody>
      </p:sp>
      <p:pic>
        <p:nvPicPr>
          <p:cNvPr id="13318" name="Εικόνα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69250" y="5930900"/>
            <a:ext cx="213360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Εικόνα 8"/>
          <p:cNvPicPr>
            <a:picLocks noChangeAspect="1" noChangeArrowheads="1"/>
          </p:cNvPicPr>
          <p:nvPr/>
        </p:nvPicPr>
        <p:blipFill>
          <a:blip r:embed="rId4"/>
          <a:srcRect r="5602" b="7686"/>
          <a:stretch>
            <a:fillRect/>
          </a:stretch>
        </p:blipFill>
        <p:spPr bwMode="auto">
          <a:xfrm>
            <a:off x="0" y="14288"/>
            <a:ext cx="2230438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1 - Τίτλος"/>
          <p:cNvSpPr txBox="1">
            <a:spLocks noGrp="1" noChangeArrowheads="1"/>
          </p:cNvSpPr>
          <p:nvPr>
            <p:ph type="title"/>
          </p:nvPr>
        </p:nvSpPr>
        <p:spPr>
          <a:xfrm>
            <a:off x="504825" y="303213"/>
            <a:ext cx="9072563" cy="536575"/>
          </a:xfrm>
        </p:spPr>
        <p:txBody>
          <a:bodyPr/>
          <a:lstStyle/>
          <a:p>
            <a:pPr eaLnBrk="1"/>
            <a:r>
              <a:rPr sz="3500">
                <a:solidFill>
                  <a:srgbClr val="00FFFF"/>
                </a:solidFill>
                <a:latin typeface="Albany"/>
                <a:cs typeface="Tahoma" pitchFamily="34" charset="0"/>
              </a:rPr>
              <a:t>ΛΟΥΔΟΒΙΚΕΙΑ ΚΥΝΑΓΧΗ</a:t>
            </a:r>
          </a:p>
        </p:txBody>
      </p:sp>
      <p:pic>
        <p:nvPicPr>
          <p:cNvPr id="110595" name="5 - Θέση περιεχομένου" descr="STERPI 7-2 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771775" y="1008063"/>
            <a:ext cx="3921125" cy="5057775"/>
          </a:xfrm>
        </p:spPr>
      </p:pic>
      <p:pic>
        <p:nvPicPr>
          <p:cNvPr id="110596" name="5 - Εικόν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825" y="5940425"/>
            <a:ext cx="10296525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7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</p:spTree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1 - Τίτλος"/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>
                <a:solidFill>
                  <a:srgbClr val="00FFFF"/>
                </a:solidFill>
                <a:latin typeface="Albany"/>
                <a:cs typeface="Tahoma" pitchFamily="34" charset="0"/>
              </a:rPr>
              <a:t>ΛΟΥΔΟΒΙΚΕΙΑ ΚΥΝΑΓΧΗ</a:t>
            </a:r>
            <a:endParaRPr>
              <a:latin typeface="Albany"/>
              <a:cs typeface="Tahoma" pitchFamily="34" charset="0"/>
            </a:endParaRPr>
          </a:p>
        </p:txBody>
      </p:sp>
      <p:pic>
        <p:nvPicPr>
          <p:cNvPr id="111619" name="4 - Θέση περιεχομένου" descr="P602001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63538" y="1847850"/>
            <a:ext cx="4592637" cy="4679950"/>
          </a:xfrm>
        </p:spPr>
      </p:pic>
      <p:pic>
        <p:nvPicPr>
          <p:cNvPr id="111620" name="5 - Θέση περιεχομένου" descr="P6020015.JPG"/>
          <p:cNvPicPr>
            <a:picLocks noGrp="1" noChangeAspect="1" noChangeArrowheads="1"/>
          </p:cNvPicPr>
          <p:nvPr>
            <p:ph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222875" y="1763713"/>
            <a:ext cx="4256088" cy="4989512"/>
          </a:xfrm>
        </p:spPr>
      </p:pic>
      <p:sp>
        <p:nvSpPr>
          <p:cNvPr id="111621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</p:spTree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1 - Τίτλος"/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sz="3500">
                <a:solidFill>
                  <a:srgbClr val="FFFF00"/>
                </a:solidFill>
                <a:latin typeface="Albany"/>
                <a:cs typeface="Tahoma" pitchFamily="34" charset="0"/>
              </a:rPr>
              <a:t>ΛΟΥΔΟΒΙΚΕΙΑ  ΚΥΝΑΓΧΗ</a:t>
            </a:r>
          </a:p>
        </p:txBody>
      </p:sp>
      <p:pic>
        <p:nvPicPr>
          <p:cNvPr id="112643" name="3 - Θέση περιεχομένου" descr="ΜΕΝΤΕΡΟΥΔΗΣ 21-1-14 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24188" y="1344613"/>
            <a:ext cx="3762375" cy="4886325"/>
          </a:xfrm>
        </p:spPr>
      </p:pic>
      <p:pic>
        <p:nvPicPr>
          <p:cNvPr id="112644" name="6 - Εικόν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3025" y="6137275"/>
            <a:ext cx="10298113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5" name="9 - Εικόνα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05375" y="3779838"/>
            <a:ext cx="652463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6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1 - Τίτλος"/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sz="3500">
                <a:solidFill>
                  <a:srgbClr val="7030A0"/>
                </a:solidFill>
                <a:latin typeface="Albany"/>
                <a:cs typeface="Tahoma" pitchFamily="34" charset="0"/>
              </a:rPr>
              <a:t>ΛΟΥΔΟΒΙΚΕΙΑ  ΚΥΝΑΓΧΗ</a:t>
            </a:r>
          </a:p>
        </p:txBody>
      </p:sp>
      <p:pic>
        <p:nvPicPr>
          <p:cNvPr id="113667" name="4 - Θέση περιεχομένου" descr="20140122_09150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4613" y="2268538"/>
            <a:ext cx="4881562" cy="3659187"/>
          </a:xfrm>
        </p:spPr>
      </p:pic>
      <p:pic>
        <p:nvPicPr>
          <p:cNvPr id="113668" name="7 - Θέση περιεχομένου" descr="ΜΕΝΤΕΡΟΥΔΗΣ 21-1-14 1.jpg"/>
          <p:cNvPicPr>
            <a:picLocks noGrp="1" noChangeAspect="1" noChangeArrowheads="1"/>
          </p:cNvPicPr>
          <p:nvPr>
            <p:ph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376863" y="1682750"/>
            <a:ext cx="3948112" cy="5208588"/>
          </a:xfrm>
        </p:spPr>
      </p:pic>
      <p:pic>
        <p:nvPicPr>
          <p:cNvPr id="113669" name="6 - Εικόνα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03913" y="2908300"/>
            <a:ext cx="3240087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0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C:\Users\ΣΤΑΥΡΟΣ\Documents\ΛΟΙΜΩΞΕΙΣ\F813~1\20140122_0953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2200" y="839788"/>
            <a:ext cx="7559675" cy="567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1" name="5 - Εικόν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3238" y="-9525"/>
            <a:ext cx="8494712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2" name="6 - Εικόνα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1938" y="6300788"/>
            <a:ext cx="9723437" cy="91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3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1 - Τίτλος"/>
          <p:cNvSpPr txBox="1">
            <a:spLocks noGrp="1" noChangeArrowheads="1"/>
          </p:cNvSpPr>
          <p:nvPr>
            <p:ph type="title"/>
          </p:nvPr>
        </p:nvSpPr>
        <p:spPr>
          <a:xfrm>
            <a:off x="504825" y="303213"/>
            <a:ext cx="9072563" cy="704850"/>
          </a:xfrm>
        </p:spPr>
        <p:txBody>
          <a:bodyPr/>
          <a:lstStyle/>
          <a:p>
            <a:pPr eaLnBrk="1"/>
            <a:r>
              <a:rPr sz="3500">
                <a:solidFill>
                  <a:srgbClr val="7030A0"/>
                </a:solidFill>
                <a:latin typeface="Albany"/>
                <a:cs typeface="Tahoma" pitchFamily="34" charset="0"/>
              </a:rPr>
              <a:t>ΛΟΥΔΟΒΙΚΕΙΑ  ΚΥΝΑΓΧΗ</a:t>
            </a:r>
          </a:p>
        </p:txBody>
      </p:sp>
      <p:pic>
        <p:nvPicPr>
          <p:cNvPr id="115715" name="3 - Θέση περιεχομένου" descr="20140122_09574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79575" y="1008063"/>
            <a:ext cx="6278563" cy="5576887"/>
          </a:xfrm>
        </p:spPr>
      </p:pic>
      <p:sp>
        <p:nvSpPr>
          <p:cNvPr id="115716" name="2 - TextBox"/>
          <p:cNvSpPr txBox="1">
            <a:spLocks noChangeArrowheads="1"/>
          </p:cNvSpPr>
          <p:nvPr/>
        </p:nvSpPr>
        <p:spPr bwMode="auto">
          <a:xfrm>
            <a:off x="0" y="7219950"/>
            <a:ext cx="100806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2" rIns="100794" bIns="50392" anchorCtr="1">
            <a:spAutoFit/>
          </a:bodyPr>
          <a:lstStyle/>
          <a:p>
            <a:pPr algn="ctr" eaLnBrk="1" hangingPunct="1"/>
            <a:r>
              <a:rPr lang="el-GR" sz="1500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sz="1500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sz="1500" i="1" dirty="0">
                <a:solidFill>
                  <a:srgbClr val="00FFFF"/>
                </a:solidFill>
              </a:rPr>
              <a:t> Χειρουργικής Ιατρικής  Σχολής  Παν.  Αθηνών</a:t>
            </a:r>
          </a:p>
        </p:txBody>
      </p:sp>
      <p:graphicFrame>
        <p:nvGraphicFramePr>
          <p:cNvPr id="6" name="Πίνακας 6"/>
          <p:cNvGraphicFramePr>
            <a:graphicFrameLocks noGrp="1"/>
          </p:cNvGraphicFramePr>
          <p:nvPr/>
        </p:nvGraphicFramePr>
        <p:xfrm>
          <a:off x="827088" y="6475413"/>
          <a:ext cx="8424936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249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32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Αρχόμενη</a:t>
                      </a:r>
                      <a:r>
                        <a:rPr lang="el-GR" sz="32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νεκρωτική </a:t>
                      </a:r>
                      <a:r>
                        <a:rPr lang="el-GR" sz="32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περιτονίιτιδα</a:t>
                      </a:r>
                      <a:endParaRPr lang="el-GR" sz="32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- Τίτλος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3500" b="1" i="1" dirty="0">
                <a:solidFill>
                  <a:srgbClr val="FF0000"/>
                </a:solidFill>
                <a:latin typeface="Albany" pitchFamily="34"/>
                <a:cs typeface="Tahoma" pitchFamily="2"/>
              </a:rPr>
              <a:t>ΛΟΥΔΟΒΙΚΕΙΑ  ΚΥΝΑΓΧΗ</a:t>
            </a:r>
            <a:br>
              <a:rPr lang="el-GR" sz="3500" b="1" i="1" dirty="0">
                <a:solidFill>
                  <a:srgbClr val="7030A0"/>
                </a:solidFill>
                <a:latin typeface="Albany" pitchFamily="34"/>
                <a:cs typeface="Tahoma" pitchFamily="2"/>
              </a:rPr>
            </a:br>
            <a:r>
              <a:rPr lang="el-GR" altLang="el-GR" sz="2646" b="1" dirty="0">
                <a:solidFill>
                  <a:srgbClr val="FF0000"/>
                </a:solidFill>
              </a:rPr>
              <a:t>ΚΛΙΝΙΚΗ ΕΙΚΟΝΑ ΣΤΟ ΤΕΠ</a:t>
            </a:r>
          </a:p>
        </p:txBody>
      </p:sp>
      <p:pic>
        <p:nvPicPr>
          <p:cNvPr id="116739" name="4 - Θέση περιεχομένου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60425" y="1763713"/>
            <a:ext cx="3740150" cy="4989512"/>
          </a:xfrm>
        </p:spPr>
      </p:pic>
      <p:pic>
        <p:nvPicPr>
          <p:cNvPr id="116740" name="5 - Θέση περιεχομένου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480050" y="1763713"/>
            <a:ext cx="3740150" cy="4989512"/>
          </a:xfrm>
        </p:spPr>
      </p:pic>
      <p:graphicFrame>
        <p:nvGraphicFramePr>
          <p:cNvPr id="7" name="6 - Πίνακας"/>
          <p:cNvGraphicFramePr>
            <a:graphicFrameLocks noGrp="1"/>
          </p:cNvGraphicFramePr>
          <p:nvPr/>
        </p:nvGraphicFramePr>
        <p:xfrm>
          <a:off x="1309688" y="2033588"/>
          <a:ext cx="661472" cy="409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1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9482">
                <a:tc>
                  <a:txBody>
                    <a:bodyPr/>
                    <a:lstStyle/>
                    <a:p>
                      <a:endParaRPr lang="el-GR" sz="2000" dirty="0"/>
                    </a:p>
                  </a:txBody>
                  <a:tcPr marL="100854" marR="100854" marT="50484" marB="5048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7 - Πίνακας"/>
          <p:cNvGraphicFramePr>
            <a:graphicFrameLocks noGrp="1"/>
          </p:cNvGraphicFramePr>
          <p:nvPr/>
        </p:nvGraphicFramePr>
        <p:xfrm>
          <a:off x="3214688" y="1954213"/>
          <a:ext cx="661472" cy="409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1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9482">
                <a:tc>
                  <a:txBody>
                    <a:bodyPr/>
                    <a:lstStyle/>
                    <a:p>
                      <a:endParaRPr lang="el-GR" sz="2000" dirty="0"/>
                    </a:p>
                  </a:txBody>
                  <a:tcPr marL="100854" marR="100854" marT="50484" marB="5048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8 - Πίνακας"/>
          <p:cNvGraphicFramePr>
            <a:graphicFrameLocks noGrp="1"/>
          </p:cNvGraphicFramePr>
          <p:nvPr/>
        </p:nvGraphicFramePr>
        <p:xfrm>
          <a:off x="7104063" y="1795463"/>
          <a:ext cx="661472" cy="409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1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9482">
                <a:tc>
                  <a:txBody>
                    <a:bodyPr/>
                    <a:lstStyle/>
                    <a:p>
                      <a:endParaRPr lang="el-GR" sz="2000" dirty="0"/>
                    </a:p>
                  </a:txBody>
                  <a:tcPr marL="100854" marR="100854" marT="50484" marB="5048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539" name="2 - TextBox"/>
          <p:cNvSpPr txBox="1">
            <a:spLocks noChangeArrowheads="1"/>
          </p:cNvSpPr>
          <p:nvPr/>
        </p:nvSpPr>
        <p:spPr bwMode="white">
          <a:xfrm>
            <a:off x="0" y="7219950"/>
            <a:ext cx="10080625" cy="330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07943" eaLnBrk="1" hangingPunct="1">
              <a:spcBef>
                <a:spcPct val="0"/>
              </a:spcBef>
              <a:buFontTx/>
              <a:buNone/>
              <a:defRPr/>
            </a:pPr>
            <a:r>
              <a:rPr lang="el-GR" altLang="el-GR" sz="1543" b="1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altLang="el-GR" sz="1543" b="1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altLang="el-GR" sz="1543" b="1" i="1" dirty="0">
                <a:solidFill>
                  <a:srgbClr val="00FFFF"/>
                </a:solidFill>
              </a:rPr>
              <a:t> Χειρουργικής Ιατρικής  Σχολής  Παν.  Αθηνών 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- Τίτλος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altLang="el-GR" sz="4850">
                <a:solidFill>
                  <a:srgbClr val="FF0000"/>
                </a:solidFill>
              </a:rPr>
              <a:t>ΚΛΙΝΙΚΗ ΕΙΚΟΝΑ ΣΤΟ ΤΕΠ</a:t>
            </a:r>
          </a:p>
        </p:txBody>
      </p:sp>
      <p:pic>
        <p:nvPicPr>
          <p:cNvPr id="117763" name="3 - Θέση περιεχομένου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170238" y="1763713"/>
            <a:ext cx="3740150" cy="4989512"/>
          </a:xfrm>
        </p:spPr>
      </p:pic>
      <p:sp>
        <p:nvSpPr>
          <p:cNvPr id="23556" name="2 - TextBox"/>
          <p:cNvSpPr txBox="1">
            <a:spLocks noChangeArrowheads="1"/>
          </p:cNvSpPr>
          <p:nvPr/>
        </p:nvSpPr>
        <p:spPr bwMode="white">
          <a:xfrm>
            <a:off x="0" y="7219950"/>
            <a:ext cx="10080625" cy="330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07943" eaLnBrk="1" hangingPunct="1">
              <a:spcBef>
                <a:spcPct val="0"/>
              </a:spcBef>
              <a:buFontTx/>
              <a:buNone/>
              <a:defRPr/>
            </a:pPr>
            <a:r>
              <a:rPr lang="el-GR" altLang="el-GR" sz="1543" b="1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altLang="el-GR" sz="1543" b="1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altLang="el-GR" sz="1543" b="1" i="1" dirty="0">
                <a:solidFill>
                  <a:srgbClr val="00FFFF"/>
                </a:solidFill>
              </a:rPr>
              <a:t> Χειρουργικής Ιατρικής  Σχολής  Παν.  Αθηνών 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- Τίτλος"/>
          <p:cNvSpPr>
            <a:spLocks noGrp="1" noChangeArrowheads="1"/>
          </p:cNvSpPr>
          <p:nvPr>
            <p:ph type="title"/>
          </p:nvPr>
        </p:nvSpPr>
        <p:spPr>
          <a:xfrm>
            <a:off x="503238" y="9525"/>
            <a:ext cx="9072562" cy="1260475"/>
          </a:xfrm>
        </p:spPr>
        <p:txBody>
          <a:bodyPr/>
          <a:lstStyle/>
          <a:p>
            <a:pPr eaLnBrk="1" hangingPunct="1">
              <a:defRPr/>
            </a:pPr>
            <a:r>
              <a:rPr lang="el-GR" altLang="el-GR" sz="4850" dirty="0">
                <a:solidFill>
                  <a:srgbClr val="FF0000"/>
                </a:solidFill>
              </a:rPr>
              <a:t>ΑΝΤΙΜΕΤΩΠΙΣΗ ΤΟΥ ΑΣΘΕΝΗ</a:t>
            </a:r>
          </a:p>
        </p:txBody>
      </p:sp>
      <p:sp>
        <p:nvSpPr>
          <p:cNvPr id="23556" name="2 - TextBox"/>
          <p:cNvSpPr txBox="1">
            <a:spLocks noChangeArrowheads="1"/>
          </p:cNvSpPr>
          <p:nvPr/>
        </p:nvSpPr>
        <p:spPr bwMode="white">
          <a:xfrm>
            <a:off x="0" y="7219950"/>
            <a:ext cx="10080625" cy="330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07943" eaLnBrk="1" hangingPunct="1">
              <a:spcBef>
                <a:spcPct val="0"/>
              </a:spcBef>
              <a:buFontTx/>
              <a:buNone/>
              <a:defRPr/>
            </a:pPr>
            <a:r>
              <a:rPr lang="el-GR" altLang="el-GR" sz="1543" b="1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altLang="el-GR" sz="1543" b="1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altLang="el-GR" sz="1543" b="1" i="1" dirty="0">
                <a:solidFill>
                  <a:srgbClr val="00FFFF"/>
                </a:solidFill>
              </a:rPr>
              <a:t> Χειρουργικής Ιατρικής  Σχολής  Παν.  Αθηνών </a:t>
            </a:r>
          </a:p>
        </p:txBody>
      </p:sp>
      <p:pic>
        <p:nvPicPr>
          <p:cNvPr id="118788" name="Εικόνα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206500"/>
            <a:ext cx="10213975" cy="635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- Τίτλος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altLang="el-GR" sz="3527">
                <a:solidFill>
                  <a:srgbClr val="FF0000"/>
                </a:solidFill>
              </a:rPr>
              <a:t>ΑΞΟΝΙΚΗ ΤΟΜΟΓΡΑΦΙΑ ΤΟΥ ΑΣΘΕΝΗ</a:t>
            </a:r>
          </a:p>
        </p:txBody>
      </p:sp>
      <p:pic>
        <p:nvPicPr>
          <p:cNvPr id="1198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10309"/>
          <a:stretch>
            <a:fillRect/>
          </a:stretch>
        </p:blipFill>
        <p:spPr>
          <a:xfrm>
            <a:off x="2024063" y="1847850"/>
            <a:ext cx="5873750" cy="5267325"/>
          </a:xfrm>
        </p:spPr>
      </p:pic>
      <p:sp>
        <p:nvSpPr>
          <p:cNvPr id="24580" name="2 - TextBox"/>
          <p:cNvSpPr txBox="1">
            <a:spLocks noChangeArrowheads="1"/>
          </p:cNvSpPr>
          <p:nvPr/>
        </p:nvSpPr>
        <p:spPr bwMode="white">
          <a:xfrm>
            <a:off x="0" y="7219950"/>
            <a:ext cx="10080625" cy="330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07943" eaLnBrk="1" hangingPunct="1">
              <a:spcBef>
                <a:spcPct val="0"/>
              </a:spcBef>
              <a:buFontTx/>
              <a:buNone/>
              <a:defRPr/>
            </a:pPr>
            <a:r>
              <a:rPr lang="el-GR" altLang="el-GR" sz="1543" b="1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altLang="el-GR" sz="1543" b="1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altLang="el-GR" sz="1543" b="1" i="1" dirty="0">
                <a:solidFill>
                  <a:srgbClr val="00FFFF"/>
                </a:solidFill>
              </a:rPr>
              <a:t> Χειρουργικής Ιατρικής  Σχολής  Παν.  Αθηνών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Τίτλος 1"/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1473200" y="282575"/>
            <a:ext cx="8607425" cy="1262063"/>
          </a:xfrm>
        </p:spPr>
        <p:txBody>
          <a:bodyPr/>
          <a:lstStyle/>
          <a:p>
            <a:pPr eaLnBrk="1"/>
            <a:r>
              <a:rPr>
                <a:latin typeface="Albany"/>
                <a:cs typeface="Tahoma" pitchFamily="34" charset="0"/>
              </a:rPr>
              <a:t>                                         ΑΙΤΙΟΛΟΓΙΑ</a:t>
            </a:r>
          </a:p>
        </p:txBody>
      </p:sp>
      <p:sp>
        <p:nvSpPr>
          <p:cNvPr id="15363" name="Θέση κειμένου 2"/>
          <p:cNvSpPr txBox="1">
            <a:spLocks noGrp="1" noChangeArrowheads="1"/>
          </p:cNvSpPr>
          <p:nvPr>
            <p:ph type="body" idx="4294967295"/>
          </p:nvPr>
        </p:nvSpPr>
        <p:spPr>
          <a:xfrm>
            <a:off x="1308100" y="1260475"/>
            <a:ext cx="8772525" cy="5580063"/>
          </a:xfrm>
        </p:spPr>
        <p:txBody>
          <a:bodyPr/>
          <a:lstStyle/>
          <a:p>
            <a:pPr eaLnBrk="1">
              <a:buClr>
                <a:srgbClr val="E6E6E6"/>
              </a:buClr>
              <a:buSzPct val="45000"/>
              <a:buFont typeface="StarSymbol"/>
              <a:buChar char="●"/>
            </a:pPr>
            <a:r>
              <a:rPr lang="en-GB" u="sng">
                <a:solidFill>
                  <a:srgbClr val="FF950E"/>
                </a:solidFill>
                <a:latin typeface="Thorndale"/>
                <a:cs typeface="Tahoma" pitchFamily="34" charset="0"/>
              </a:rPr>
              <a:t>Αερόβια</a:t>
            </a:r>
          </a:p>
          <a:p>
            <a:pPr eaLnBrk="1">
              <a:buClr>
                <a:srgbClr val="E6E6E6"/>
              </a:buClr>
              <a:buSzPct val="45000"/>
              <a:buFont typeface="StarSymbol"/>
              <a:buChar char="●"/>
            </a:pPr>
            <a:endParaRPr lang="en-GB">
              <a:solidFill>
                <a:srgbClr val="FF950E"/>
              </a:solidFill>
              <a:latin typeface="Thorndale"/>
              <a:cs typeface="Tahoma" pitchFamily="34" charset="0"/>
            </a:endParaRPr>
          </a:p>
          <a:p>
            <a:pPr eaLnBrk="1">
              <a:buClr>
                <a:srgbClr val="E6E6E6"/>
              </a:buClr>
              <a:buSzPct val="45000"/>
              <a:buFont typeface="StarSymbol"/>
              <a:buChar char="●"/>
            </a:pPr>
            <a:endParaRPr lang="en-GB">
              <a:solidFill>
                <a:srgbClr val="FF950E"/>
              </a:solidFill>
              <a:latin typeface="Thorndale"/>
              <a:cs typeface="Tahoma" pitchFamily="34" charset="0"/>
            </a:endParaRPr>
          </a:p>
          <a:p>
            <a:pPr eaLnBrk="1">
              <a:buClr>
                <a:srgbClr val="E6E6E6"/>
              </a:buClr>
              <a:buSzPct val="45000"/>
              <a:buFont typeface="StarSymbol"/>
              <a:buChar char="●"/>
            </a:pPr>
            <a:endParaRPr lang="en-GB">
              <a:solidFill>
                <a:srgbClr val="FF950E"/>
              </a:solidFill>
              <a:latin typeface="Thorndale"/>
              <a:cs typeface="Tahoma" pitchFamily="34" charset="0"/>
            </a:endParaRPr>
          </a:p>
          <a:p>
            <a:pPr eaLnBrk="1">
              <a:buClr>
                <a:srgbClr val="E6E6E6"/>
              </a:buClr>
              <a:buSzPct val="45000"/>
              <a:buFont typeface="StarSymbol"/>
              <a:buChar char="●"/>
            </a:pPr>
            <a:endParaRPr lang="en-GB">
              <a:solidFill>
                <a:srgbClr val="FF950E"/>
              </a:solidFill>
              <a:latin typeface="Thorndale"/>
              <a:cs typeface="Tahoma" pitchFamily="34" charset="0"/>
            </a:endParaRPr>
          </a:p>
          <a:p>
            <a:pPr eaLnBrk="1">
              <a:buClr>
                <a:srgbClr val="E6E6E6"/>
              </a:buClr>
              <a:buSzPct val="45000"/>
              <a:buFont typeface="StarSymbol"/>
              <a:buChar char="●"/>
            </a:pPr>
            <a:endParaRPr lang="en-GB">
              <a:solidFill>
                <a:srgbClr val="FF950E"/>
              </a:solidFill>
              <a:latin typeface="Thorndale"/>
              <a:cs typeface="Tahoma" pitchFamily="34" charset="0"/>
            </a:endParaRPr>
          </a:p>
          <a:p>
            <a:pPr eaLnBrk="1">
              <a:buClr>
                <a:srgbClr val="E6E6E6"/>
              </a:buClr>
              <a:buSzPct val="45000"/>
              <a:buFont typeface="StarSymbol"/>
              <a:buChar char="●"/>
            </a:pPr>
            <a:endParaRPr lang="en-GB">
              <a:solidFill>
                <a:srgbClr val="FF950E"/>
              </a:solidFill>
              <a:latin typeface="Thorndale"/>
              <a:cs typeface="Tahoma" pitchFamily="34" charset="0"/>
            </a:endParaRPr>
          </a:p>
          <a:p>
            <a:pPr eaLnBrk="1">
              <a:buClr>
                <a:srgbClr val="E6E6E6"/>
              </a:buClr>
              <a:buSzPct val="45000"/>
              <a:buFont typeface="StarSymbol"/>
              <a:buChar char="●"/>
            </a:pPr>
            <a:endParaRPr lang="en-GB">
              <a:solidFill>
                <a:srgbClr val="FF950E"/>
              </a:solidFill>
              <a:latin typeface="Thorndale"/>
              <a:cs typeface="Tahoma" pitchFamily="34" charset="0"/>
            </a:endParaRPr>
          </a:p>
          <a:p>
            <a:pPr eaLnBrk="1">
              <a:buClr>
                <a:srgbClr val="E6E6E6"/>
              </a:buClr>
              <a:buSzPct val="45000"/>
              <a:buFont typeface="StarSymbol"/>
              <a:buChar char="●"/>
            </a:pPr>
            <a:endParaRPr lang="en-GB">
              <a:solidFill>
                <a:srgbClr val="FF950E"/>
              </a:solidFill>
              <a:latin typeface="Thorndale"/>
              <a:cs typeface="Tahoma" pitchFamily="34" charset="0"/>
            </a:endParaRPr>
          </a:p>
          <a:p>
            <a:pPr eaLnBrk="1">
              <a:buClr>
                <a:srgbClr val="E6E6E6"/>
              </a:buClr>
              <a:buSzPct val="45000"/>
              <a:buFont typeface="StarSymbol"/>
              <a:buChar char="●"/>
            </a:pPr>
            <a:endParaRPr lang="en-GB">
              <a:solidFill>
                <a:srgbClr val="FF950E"/>
              </a:solidFill>
              <a:latin typeface="Thorndale"/>
              <a:cs typeface="Tahoma" pitchFamily="34" charset="0"/>
            </a:endParaRPr>
          </a:p>
          <a:p>
            <a:pPr eaLnBrk="1">
              <a:buClr>
                <a:srgbClr val="E6E6E6"/>
              </a:buClr>
              <a:buSzPct val="45000"/>
              <a:buFont typeface="StarSymbol"/>
              <a:buChar char="●"/>
            </a:pPr>
            <a:r>
              <a:rPr lang="en-GB" u="sng">
                <a:solidFill>
                  <a:srgbClr val="FF950E"/>
                </a:solidFill>
                <a:latin typeface="Thorndale"/>
                <a:cs typeface="Tahoma" pitchFamily="34" charset="0"/>
              </a:rPr>
              <a:t>Αναερόβια</a:t>
            </a:r>
          </a:p>
          <a:p>
            <a:pPr eaLnBrk="1">
              <a:buClr>
                <a:srgbClr val="E6E6E6"/>
              </a:buClr>
              <a:buSzPct val="45000"/>
              <a:buFont typeface="StarSymbol"/>
              <a:buChar char="●"/>
            </a:pPr>
            <a:endParaRPr lang="en-GB" u="sng">
              <a:solidFill>
                <a:srgbClr val="FF950E"/>
              </a:solidFill>
              <a:latin typeface="Thorndale"/>
              <a:cs typeface="Tahoma" pitchFamily="34" charset="0"/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2879725" y="1439863"/>
            <a:ext cx="2160588" cy="2160587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  <a:miter/>
          </a:ln>
        </p:spPr>
        <p:txBody>
          <a:bodyPr lIns="90004" tIns="44997" rIns="90004" bIns="44997" anchor="ctr" anchorCtr="1" compatLnSpc="0"/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i="1">
                <a:solidFill>
                  <a:srgbClr val="9999FF"/>
                </a:solidFill>
                <a:latin typeface="Arial" pitchFamily="18"/>
                <a:ea typeface="Microsoft YaHei" pitchFamily="2"/>
                <a:cs typeface="Mangal" pitchFamily="2"/>
              </a:rPr>
              <a:t>Streptococcus</a:t>
            </a: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>
                <a:solidFill>
                  <a:srgbClr val="FFFFCC"/>
                </a:solidFill>
                <a:latin typeface="Arial" pitchFamily="18"/>
                <a:ea typeface="Microsoft YaHei" pitchFamily="2"/>
                <a:cs typeface="Mangal" pitchFamily="2"/>
              </a:rPr>
              <a:t>pyogenes,</a:t>
            </a: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>
                <a:solidFill>
                  <a:srgbClr val="FFFFCC"/>
                </a:solidFill>
                <a:latin typeface="Arial" pitchFamily="18"/>
                <a:ea typeface="Microsoft YaHei" pitchFamily="2"/>
                <a:cs typeface="Mangal" pitchFamily="2"/>
              </a:rPr>
              <a:t>sanguis,</a:t>
            </a: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>
                <a:solidFill>
                  <a:srgbClr val="FFFFCC"/>
                </a:solidFill>
                <a:latin typeface="Arial" pitchFamily="18"/>
                <a:ea typeface="Microsoft YaHei" pitchFamily="2"/>
                <a:cs typeface="Mangal" pitchFamily="2"/>
              </a:rPr>
              <a:t>mitis,</a:t>
            </a: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>
                <a:solidFill>
                  <a:srgbClr val="FFFFCC"/>
                </a:solidFill>
                <a:latin typeface="Arial" pitchFamily="18"/>
                <a:ea typeface="Microsoft YaHei" pitchFamily="2"/>
                <a:cs typeface="Mangal" pitchFamily="2"/>
              </a:rPr>
              <a:t>mutans,</a:t>
            </a: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>
                <a:solidFill>
                  <a:srgbClr val="FFFFCC"/>
                </a:solidFill>
                <a:latin typeface="Arial" pitchFamily="18"/>
                <a:ea typeface="Microsoft YaHei" pitchFamily="2"/>
                <a:cs typeface="Mangal" pitchFamily="2"/>
              </a:rPr>
              <a:t>salivarius,</a:t>
            </a: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>
                <a:solidFill>
                  <a:srgbClr val="FFFFCC"/>
                </a:solidFill>
                <a:latin typeface="Arial" pitchFamily="18"/>
                <a:ea typeface="Microsoft YaHei" pitchFamily="2"/>
                <a:cs typeface="Mangal" pitchFamily="2"/>
              </a:rPr>
              <a:t>bovis,</a:t>
            </a: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>
                <a:solidFill>
                  <a:srgbClr val="FFFFCC"/>
                </a:solidFill>
                <a:latin typeface="Arial" pitchFamily="18"/>
                <a:ea typeface="Microsoft YaHei" pitchFamily="2"/>
                <a:cs typeface="Mangal" pitchFamily="2"/>
              </a:rPr>
              <a:t>anginosus</a:t>
            </a: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>
                <a:solidFill>
                  <a:srgbClr val="FFFFCC"/>
                </a:solidFill>
                <a:latin typeface="Arial" pitchFamily="18"/>
                <a:ea typeface="Microsoft YaHei" pitchFamily="2"/>
                <a:cs typeface="Mangal" pitchFamily="2"/>
              </a:rPr>
              <a:t>b - hemolytic</a:t>
            </a: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>
              <a:solidFill>
                <a:srgbClr val="FFFFCC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5219700" y="1724025"/>
            <a:ext cx="2160588" cy="900113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  <a:miter/>
          </a:ln>
        </p:spPr>
        <p:txBody>
          <a:bodyPr lIns="90004" tIns="44997" rIns="90004" bIns="44997" anchor="ctr" anchorCtr="1" compatLnSpc="0"/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i="1" dirty="0" err="1">
                <a:solidFill>
                  <a:srgbClr val="9999FF"/>
                </a:solidFill>
                <a:latin typeface="Arial" pitchFamily="18"/>
                <a:ea typeface="Microsoft YaHei" pitchFamily="2"/>
                <a:cs typeface="Mangal" pitchFamily="2"/>
              </a:rPr>
              <a:t>Staphylococcus</a:t>
            </a:r>
            <a:endParaRPr lang="el-GR" i="1" dirty="0">
              <a:solidFill>
                <a:srgbClr val="9999FF"/>
              </a:solidFill>
              <a:latin typeface="Arial" pitchFamily="18"/>
              <a:ea typeface="Microsoft YaHei" pitchFamily="2"/>
              <a:cs typeface="Mangal" pitchFamily="2"/>
            </a:endParaRP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dirty="0" err="1">
                <a:solidFill>
                  <a:srgbClr val="FFFFCC"/>
                </a:solidFill>
                <a:latin typeface="Arial" pitchFamily="18"/>
                <a:ea typeface="Microsoft YaHei" pitchFamily="2"/>
                <a:cs typeface="Mangal" pitchFamily="2"/>
              </a:rPr>
              <a:t>coagulase</a:t>
            </a:r>
            <a:r>
              <a:rPr lang="el-GR" dirty="0">
                <a:solidFill>
                  <a:srgbClr val="FFFFCC"/>
                </a:solidFill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el-GR" dirty="0" err="1">
                <a:solidFill>
                  <a:srgbClr val="FFFFCC"/>
                </a:solidFill>
                <a:latin typeface="Arial" pitchFamily="18"/>
                <a:ea typeface="Microsoft YaHei" pitchFamily="2"/>
                <a:cs typeface="Mangal" pitchFamily="2"/>
              </a:rPr>
              <a:t>negative</a:t>
            </a:r>
            <a:endParaRPr lang="el-GR" dirty="0">
              <a:solidFill>
                <a:srgbClr val="FFFFCC"/>
              </a:solidFill>
              <a:latin typeface="Arial" pitchFamily="18"/>
              <a:ea typeface="Microsoft YaHei" pitchFamily="2"/>
              <a:cs typeface="Mangal" pitchFamily="2"/>
            </a:endParaRP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dirty="0" err="1">
                <a:solidFill>
                  <a:srgbClr val="FFFFCC"/>
                </a:solidFill>
                <a:latin typeface="Arial" pitchFamily="18"/>
                <a:ea typeface="Microsoft YaHei" pitchFamily="2"/>
                <a:cs typeface="Mangal" pitchFamily="2"/>
              </a:rPr>
              <a:t>epidermi</a:t>
            </a:r>
            <a:r>
              <a:rPr lang="en-US" dirty="0">
                <a:solidFill>
                  <a:srgbClr val="FFFFCC"/>
                </a:solidFill>
                <a:latin typeface="Arial" pitchFamily="18"/>
                <a:ea typeface="Microsoft YaHei" pitchFamily="2"/>
                <a:cs typeface="Mangal" pitchFamily="2"/>
              </a:rPr>
              <a:t>di</a:t>
            </a:r>
            <a:r>
              <a:rPr lang="el-GR" dirty="0">
                <a:solidFill>
                  <a:srgbClr val="FFFFCC"/>
                </a:solidFill>
                <a:latin typeface="Arial" pitchFamily="18"/>
                <a:ea typeface="Microsoft YaHei" pitchFamily="2"/>
                <a:cs typeface="Mangal" pitchFamily="2"/>
              </a:rPr>
              <a:t>s</a:t>
            </a: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kern="0" dirty="0">
              <a:solidFill>
                <a:srgbClr val="000000"/>
              </a:solidFill>
              <a:latin typeface="Calibri"/>
            </a:endParaRP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dirty="0">
              <a:solidFill>
                <a:srgbClr val="FFFFCC"/>
              </a:solidFill>
              <a:latin typeface="Arial" pitchFamily="18"/>
              <a:ea typeface="Microsoft YaHei" pitchFamily="2"/>
              <a:cs typeface="Mangal" pitchFamily="2"/>
            </a:endParaRP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dirty="0">
              <a:solidFill>
                <a:srgbClr val="FFFFCC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7559675" y="1619250"/>
            <a:ext cx="2520950" cy="1260475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  <a:miter/>
          </a:ln>
        </p:spPr>
        <p:txBody>
          <a:bodyPr lIns="90004" tIns="44997" rIns="90004" bIns="44997" anchor="ctr" anchorCtr="1" compatLnSpc="0"/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60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klebsiella pneumoniae</a:t>
            </a: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60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enterococcus spp</a:t>
            </a: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60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corynebacterium</a:t>
            </a: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60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lactobacillus acidopbilus</a:t>
            </a:r>
          </a:p>
        </p:txBody>
      </p:sp>
      <p:sp>
        <p:nvSpPr>
          <p:cNvPr id="7" name="Ορθογώνιο 6"/>
          <p:cNvSpPr/>
          <p:nvPr/>
        </p:nvSpPr>
        <p:spPr>
          <a:xfrm>
            <a:off x="4500563" y="3959225"/>
            <a:ext cx="3240087" cy="3060700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  <a:miter/>
          </a:ln>
        </p:spPr>
        <p:txBody>
          <a:bodyPr lIns="90004" tIns="44997" rIns="90004" bIns="44997" anchor="ctr" anchorCtr="1" compatLnSpc="0"/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dirty="0" err="1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prevotella</a:t>
            </a:r>
            <a:r>
              <a:rPr lang="el-GR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el-GR" dirty="0" err="1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species</a:t>
            </a:r>
            <a:endParaRPr lang="el-GR" dirty="0">
              <a:solidFill>
                <a:srgbClr val="FFFFFF"/>
              </a:solidFill>
              <a:latin typeface="Arial" pitchFamily="18"/>
              <a:ea typeface="Microsoft YaHei" pitchFamily="2"/>
              <a:cs typeface="Mangal" pitchFamily="2"/>
            </a:endParaRP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dirty="0" err="1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porp</a:t>
            </a:r>
            <a:r>
              <a:rPr lang="en-US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h</a:t>
            </a:r>
            <a:r>
              <a:rPr lang="el-GR" dirty="0" err="1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yromonas</a:t>
            </a:r>
            <a:r>
              <a:rPr lang="el-GR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el-GR" dirty="0" err="1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species</a:t>
            </a:r>
            <a:endParaRPr lang="el-GR" dirty="0">
              <a:solidFill>
                <a:srgbClr val="FFFFFF"/>
              </a:solidFill>
              <a:latin typeface="Arial" pitchFamily="18"/>
              <a:ea typeface="Microsoft YaHei" pitchFamily="2"/>
              <a:cs typeface="Mangal" pitchFamily="2"/>
            </a:endParaRP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dirty="0" err="1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peptostreptococcus</a:t>
            </a:r>
            <a:r>
              <a:rPr lang="el-GR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el-GR" dirty="0" err="1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species</a:t>
            </a:r>
            <a:endParaRPr lang="el-GR" dirty="0">
              <a:solidFill>
                <a:srgbClr val="FFFFFF"/>
              </a:solidFill>
              <a:latin typeface="Arial" pitchFamily="18"/>
              <a:ea typeface="Microsoft YaHei" pitchFamily="2"/>
              <a:cs typeface="Mangal" pitchFamily="2"/>
            </a:endParaRP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dirty="0" err="1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actinomyces</a:t>
            </a:r>
            <a:r>
              <a:rPr lang="el-GR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el-GR" dirty="0" err="1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israelii</a:t>
            </a:r>
            <a:endParaRPr lang="el-GR" dirty="0">
              <a:solidFill>
                <a:srgbClr val="FFFFFF"/>
              </a:solidFill>
              <a:latin typeface="Arial" pitchFamily="18"/>
              <a:ea typeface="Microsoft YaHei" pitchFamily="2"/>
              <a:cs typeface="Mangal" pitchFamily="2"/>
            </a:endParaRP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dirty="0" err="1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actinomyces</a:t>
            </a:r>
            <a:r>
              <a:rPr lang="el-GR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el-GR" dirty="0" err="1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odontolyticus</a:t>
            </a:r>
            <a:endParaRPr lang="el-GR" dirty="0">
              <a:solidFill>
                <a:srgbClr val="FFFFFF"/>
              </a:solidFill>
              <a:latin typeface="Arial" pitchFamily="18"/>
              <a:ea typeface="Microsoft YaHei" pitchFamily="2"/>
              <a:cs typeface="Mangal" pitchFamily="2"/>
            </a:endParaRP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dirty="0" err="1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veillonella</a:t>
            </a:r>
            <a:endParaRPr lang="el-GR" dirty="0">
              <a:solidFill>
                <a:srgbClr val="FFFFFF"/>
              </a:solidFill>
              <a:latin typeface="Arial" pitchFamily="18"/>
              <a:ea typeface="Microsoft YaHei" pitchFamily="2"/>
              <a:cs typeface="Mangal" pitchFamily="2"/>
            </a:endParaRP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dirty="0" err="1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bacteroides</a:t>
            </a:r>
            <a:r>
              <a:rPr lang="el-GR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el-GR" dirty="0" err="1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fragilis</a:t>
            </a:r>
            <a:endParaRPr lang="el-GR" dirty="0">
              <a:solidFill>
                <a:srgbClr val="FFFFFF"/>
              </a:solidFill>
              <a:latin typeface="Arial" pitchFamily="18"/>
              <a:ea typeface="Microsoft YaHei" pitchFamily="2"/>
              <a:cs typeface="Mangal" pitchFamily="2"/>
            </a:endParaRP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dirty="0" err="1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capnocytophaga</a:t>
            </a:r>
            <a:endParaRPr lang="el-GR" dirty="0">
              <a:solidFill>
                <a:srgbClr val="FFFFFF"/>
              </a:solidFill>
              <a:latin typeface="Arial" pitchFamily="18"/>
              <a:ea typeface="Microsoft YaHei" pitchFamily="2"/>
              <a:cs typeface="Mangal" pitchFamily="2"/>
            </a:endParaRP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dirty="0" err="1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hemophilus</a:t>
            </a:r>
            <a:r>
              <a:rPr lang="el-GR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el-GR" dirty="0" err="1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influenza</a:t>
            </a:r>
            <a:endParaRPr lang="el-GR" dirty="0">
              <a:solidFill>
                <a:srgbClr val="FFFFFF"/>
              </a:solidFill>
              <a:latin typeface="Arial" pitchFamily="18"/>
              <a:ea typeface="Microsoft YaHei" pitchFamily="2"/>
              <a:cs typeface="Mangal" pitchFamily="2"/>
            </a:endParaRP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dirty="0" err="1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clostiridium</a:t>
            </a:r>
            <a:r>
              <a:rPr lang="el-GR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el-GR" dirty="0" err="1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spp</a:t>
            </a:r>
            <a:r>
              <a:rPr lang="el-GR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.</a:t>
            </a: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dirty="0" err="1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bacillus</a:t>
            </a:r>
            <a:r>
              <a:rPr lang="el-GR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el-GR" dirty="0" err="1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spp</a:t>
            </a:r>
            <a:r>
              <a:rPr lang="el-GR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.</a:t>
            </a:r>
          </a:p>
        </p:txBody>
      </p:sp>
    </p:spTree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/>
          <a:srcRect t="6250"/>
          <a:stretch>
            <a:fillRect/>
          </a:stretch>
        </p:blipFill>
        <p:spPr bwMode="auto">
          <a:xfrm>
            <a:off x="2352675" y="1427163"/>
            <a:ext cx="5375275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2 - TextBox"/>
          <p:cNvSpPr txBox="1">
            <a:spLocks noChangeArrowheads="1"/>
          </p:cNvSpPr>
          <p:nvPr/>
        </p:nvSpPr>
        <p:spPr bwMode="white">
          <a:xfrm>
            <a:off x="0" y="7219950"/>
            <a:ext cx="10080625" cy="330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07943" eaLnBrk="1" hangingPunct="1">
              <a:spcBef>
                <a:spcPct val="0"/>
              </a:spcBef>
              <a:buFontTx/>
              <a:buNone/>
              <a:defRPr/>
            </a:pPr>
            <a:r>
              <a:rPr lang="el-GR" altLang="el-GR" sz="1543" b="1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altLang="el-GR" sz="1543" b="1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altLang="el-GR" sz="1543" b="1" i="1" dirty="0">
                <a:solidFill>
                  <a:srgbClr val="00FFFF"/>
                </a:solidFill>
              </a:rPr>
              <a:t> Χειρουργικής Ιατρικής  Σχολής  Παν.  Αθηνών 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/>
          <a:srcRect t="6250"/>
          <a:stretch>
            <a:fillRect/>
          </a:stretch>
        </p:blipFill>
        <p:spPr bwMode="auto">
          <a:xfrm>
            <a:off x="2352675" y="1427163"/>
            <a:ext cx="5375275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2 - TextBox"/>
          <p:cNvSpPr txBox="1">
            <a:spLocks noChangeArrowheads="1"/>
          </p:cNvSpPr>
          <p:nvPr/>
        </p:nvSpPr>
        <p:spPr bwMode="white">
          <a:xfrm>
            <a:off x="0" y="7219950"/>
            <a:ext cx="10080625" cy="330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07943" eaLnBrk="1" hangingPunct="1">
              <a:spcBef>
                <a:spcPct val="0"/>
              </a:spcBef>
              <a:buFontTx/>
              <a:buNone/>
              <a:defRPr/>
            </a:pPr>
            <a:r>
              <a:rPr lang="el-GR" altLang="el-GR" sz="1543" b="1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altLang="el-GR" sz="1543" b="1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altLang="el-GR" sz="1543" b="1" i="1" dirty="0">
                <a:solidFill>
                  <a:srgbClr val="00FFFF"/>
                </a:solidFill>
              </a:rPr>
              <a:t> Χειρουργικής Ιατρικής  Σχολής  Παν.  Αθηνών 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/>
          <a:srcRect t="9375"/>
          <a:stretch>
            <a:fillRect/>
          </a:stretch>
        </p:blipFill>
        <p:spPr bwMode="auto">
          <a:xfrm>
            <a:off x="2352675" y="1595438"/>
            <a:ext cx="5375275" cy="487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2 - TextBox"/>
          <p:cNvSpPr txBox="1">
            <a:spLocks noChangeArrowheads="1"/>
          </p:cNvSpPr>
          <p:nvPr/>
        </p:nvSpPr>
        <p:spPr bwMode="white">
          <a:xfrm>
            <a:off x="0" y="7219950"/>
            <a:ext cx="10080625" cy="330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07943" eaLnBrk="1" hangingPunct="1">
              <a:spcBef>
                <a:spcPct val="0"/>
              </a:spcBef>
              <a:buFontTx/>
              <a:buNone/>
              <a:defRPr/>
            </a:pPr>
            <a:r>
              <a:rPr lang="el-GR" altLang="el-GR" sz="1543" b="1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altLang="el-GR" sz="1543" b="1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altLang="el-GR" sz="1543" b="1" i="1" dirty="0">
                <a:solidFill>
                  <a:srgbClr val="00FFFF"/>
                </a:solidFill>
              </a:rPr>
              <a:t> Χειρουργικής Ιατρικής  Σχολής  Παν.  Αθηνών 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/>
          <a:srcRect t="7813"/>
          <a:stretch>
            <a:fillRect/>
          </a:stretch>
        </p:blipFill>
        <p:spPr bwMode="auto">
          <a:xfrm>
            <a:off x="2352675" y="1511300"/>
            <a:ext cx="5375275" cy="495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2 - TextBox"/>
          <p:cNvSpPr txBox="1">
            <a:spLocks noChangeArrowheads="1"/>
          </p:cNvSpPr>
          <p:nvPr/>
        </p:nvSpPr>
        <p:spPr bwMode="white">
          <a:xfrm>
            <a:off x="0" y="7219950"/>
            <a:ext cx="10080625" cy="330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07943" eaLnBrk="1" hangingPunct="1">
              <a:spcBef>
                <a:spcPct val="0"/>
              </a:spcBef>
              <a:buFontTx/>
              <a:buNone/>
              <a:defRPr/>
            </a:pPr>
            <a:r>
              <a:rPr lang="el-GR" altLang="el-GR" sz="1543" b="1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altLang="el-GR" sz="1543" b="1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altLang="el-GR" sz="1543" b="1" i="1" dirty="0">
                <a:solidFill>
                  <a:srgbClr val="00FFFF"/>
                </a:solidFill>
              </a:rPr>
              <a:t> Χειρουργικής Ιατρικής  Σχολής  Παν.  Αθηνών 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/>
          <a:srcRect t="7692"/>
          <a:stretch>
            <a:fillRect/>
          </a:stretch>
        </p:blipFill>
        <p:spPr bwMode="auto">
          <a:xfrm>
            <a:off x="2352675" y="1427163"/>
            <a:ext cx="5375275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2 - TextBox"/>
          <p:cNvSpPr txBox="1">
            <a:spLocks noChangeArrowheads="1"/>
          </p:cNvSpPr>
          <p:nvPr/>
        </p:nvSpPr>
        <p:spPr bwMode="white">
          <a:xfrm>
            <a:off x="0" y="7219950"/>
            <a:ext cx="10080625" cy="330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07943" eaLnBrk="1" hangingPunct="1">
              <a:spcBef>
                <a:spcPct val="0"/>
              </a:spcBef>
              <a:buFontTx/>
              <a:buNone/>
              <a:defRPr/>
            </a:pPr>
            <a:r>
              <a:rPr lang="el-GR" altLang="el-GR" sz="1543" b="1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altLang="el-GR" sz="1543" b="1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altLang="el-GR" sz="1543" b="1" i="1" dirty="0">
                <a:solidFill>
                  <a:srgbClr val="00FFFF"/>
                </a:solidFill>
              </a:rPr>
              <a:t> Χειρουργικής Ιατρικής  Σχολής  Παν.  Αθηνών 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/>
          <a:srcRect t="7813"/>
          <a:stretch>
            <a:fillRect/>
          </a:stretch>
        </p:blipFill>
        <p:spPr bwMode="auto">
          <a:xfrm>
            <a:off x="2352675" y="1511300"/>
            <a:ext cx="5375275" cy="495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2 - TextBox"/>
          <p:cNvSpPr txBox="1">
            <a:spLocks noChangeArrowheads="1"/>
          </p:cNvSpPr>
          <p:nvPr/>
        </p:nvSpPr>
        <p:spPr bwMode="white">
          <a:xfrm>
            <a:off x="0" y="7219950"/>
            <a:ext cx="10080625" cy="330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07943" eaLnBrk="1" hangingPunct="1">
              <a:spcBef>
                <a:spcPct val="0"/>
              </a:spcBef>
              <a:buFontTx/>
              <a:buNone/>
              <a:defRPr/>
            </a:pPr>
            <a:r>
              <a:rPr lang="el-GR" altLang="el-GR" sz="1543" b="1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altLang="el-GR" sz="1543" b="1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altLang="el-GR" sz="1543" b="1" i="1" dirty="0">
                <a:solidFill>
                  <a:srgbClr val="00FFFF"/>
                </a:solidFill>
              </a:rPr>
              <a:t> Χειρουργικής Ιατρικής  Σχολής  Παν.  Αθηνών 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/>
          <a:srcRect t="3944"/>
          <a:stretch>
            <a:fillRect/>
          </a:stretch>
        </p:blipFill>
        <p:spPr bwMode="auto">
          <a:xfrm>
            <a:off x="2352675" y="1511300"/>
            <a:ext cx="5375275" cy="473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2 - TextBox"/>
          <p:cNvSpPr txBox="1">
            <a:spLocks noChangeArrowheads="1"/>
          </p:cNvSpPr>
          <p:nvPr/>
        </p:nvSpPr>
        <p:spPr bwMode="white">
          <a:xfrm>
            <a:off x="0" y="7219950"/>
            <a:ext cx="10080625" cy="330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07943" eaLnBrk="1" hangingPunct="1">
              <a:spcBef>
                <a:spcPct val="0"/>
              </a:spcBef>
              <a:buFontTx/>
              <a:buNone/>
              <a:defRPr/>
            </a:pPr>
            <a:r>
              <a:rPr lang="el-GR" altLang="el-GR" sz="1543" b="1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altLang="el-GR" sz="1543" b="1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altLang="el-GR" sz="1543" b="1" i="1" dirty="0">
                <a:solidFill>
                  <a:srgbClr val="00FFFF"/>
                </a:solidFill>
              </a:rPr>
              <a:t> Χειρουργικής Ιατρικής  Σχολής  Παν.  Αθηνών 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1 - Τίτλος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altLang="el-GR" sz="3086">
                <a:solidFill>
                  <a:srgbClr val="FF0000"/>
                </a:solidFill>
              </a:rPr>
              <a:t>ΠΑΡΟΧΕΤΕΥΣΗ ΤΟΥ ΤΡΑΧΗΛΟΥ</a:t>
            </a:r>
          </a:p>
        </p:txBody>
      </p:sp>
      <p:pic>
        <p:nvPicPr>
          <p:cNvPr id="12800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12913" y="1763713"/>
            <a:ext cx="6654800" cy="4989512"/>
          </a:xfrm>
        </p:spPr>
      </p:pic>
      <p:sp>
        <p:nvSpPr>
          <p:cNvPr id="32772" name="2 - TextBox"/>
          <p:cNvSpPr txBox="1">
            <a:spLocks noChangeArrowheads="1"/>
          </p:cNvSpPr>
          <p:nvPr/>
        </p:nvSpPr>
        <p:spPr bwMode="white">
          <a:xfrm>
            <a:off x="0" y="7219950"/>
            <a:ext cx="10080625" cy="330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07943" eaLnBrk="1" hangingPunct="1">
              <a:spcBef>
                <a:spcPct val="0"/>
              </a:spcBef>
              <a:buFontTx/>
              <a:buNone/>
              <a:defRPr/>
            </a:pPr>
            <a:r>
              <a:rPr lang="el-GR" altLang="el-GR" sz="1543" b="1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altLang="el-GR" sz="1543" b="1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altLang="el-GR" sz="1543" b="1" i="1" dirty="0">
                <a:solidFill>
                  <a:srgbClr val="00FFFF"/>
                </a:solidFill>
              </a:rPr>
              <a:t> Χειρουργικής Ιατρικής  Σχολής  Παν.  Αθηνών 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1 - Ορθογώνιο"/>
          <p:cNvSpPr>
            <a:spLocks noChangeArrowheads="1"/>
          </p:cNvSpPr>
          <p:nvPr/>
        </p:nvSpPr>
        <p:spPr bwMode="auto">
          <a:xfrm>
            <a:off x="863600" y="1692275"/>
            <a:ext cx="8353425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006475" eaLnBrk="1" hangingPunct="1"/>
            <a:r>
              <a:rPr lang="el-GR" altLang="el-GR" sz="3600" b="1">
                <a:solidFill>
                  <a:srgbClr val="FF0000"/>
                </a:solidFill>
                <a:latin typeface="Arial" pitchFamily="34" charset="0"/>
              </a:rPr>
              <a:t>ΠΕΝΤΕ ΜΕΡΕΣ ΜΕΤΑ → Ο ασθενής παρουσίασε επιδείνωση με  νέες εστίες στον τράχηλο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2"/>
          <a:srcRect t="3125"/>
          <a:stretch>
            <a:fillRect/>
          </a:stretch>
        </p:blipFill>
        <p:spPr bwMode="auto">
          <a:xfrm>
            <a:off x="2352675" y="1260475"/>
            <a:ext cx="5375275" cy="520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2 - TextBox"/>
          <p:cNvSpPr txBox="1">
            <a:spLocks noChangeArrowheads="1"/>
          </p:cNvSpPr>
          <p:nvPr/>
        </p:nvSpPr>
        <p:spPr bwMode="white">
          <a:xfrm>
            <a:off x="0" y="7219950"/>
            <a:ext cx="10080625" cy="330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07943" eaLnBrk="1" hangingPunct="1">
              <a:spcBef>
                <a:spcPct val="0"/>
              </a:spcBef>
              <a:buFontTx/>
              <a:buNone/>
              <a:defRPr/>
            </a:pPr>
            <a:r>
              <a:rPr lang="el-GR" altLang="el-GR" sz="1543" b="1" i="1" dirty="0">
                <a:solidFill>
                  <a:srgbClr val="00FFFF"/>
                </a:solidFill>
              </a:rPr>
              <a:t>Σ. ΒΑΣΙΛΕΙΟΥ -  Καθηγητής  </a:t>
            </a:r>
            <a:r>
              <a:rPr lang="el-GR" altLang="el-GR" sz="1543" b="1" i="1" dirty="0" err="1">
                <a:solidFill>
                  <a:srgbClr val="00FFFF"/>
                </a:solidFill>
              </a:rPr>
              <a:t>Γναθοπροσωπικής</a:t>
            </a:r>
            <a:r>
              <a:rPr lang="el-GR" altLang="el-GR" sz="1543" b="1" i="1" dirty="0">
                <a:solidFill>
                  <a:srgbClr val="00FFFF"/>
                </a:solidFill>
              </a:rPr>
              <a:t> Χειρουργικής Ιατρικής  Σχολής  Παν.  Αθηνών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ΜΑΘΗΜΑ 5  ΤΡΑΧΗΛΟΠΡΟΣΩΠΙΚΕΣ ΛΟΙΜΩΞΕΙΣ -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ΜΑΘΗΜΑ 5  ΤΡΑΧΗΛΟΠΡΟΣΩΠΙΚΕΣ ΛΟΙΜΩΞΕΙΣ -" id="{04B9C988-977E-4D41-952E-E1B87C33DED4}" vid="{787193C5-B9AA-42EB-9B4A-80A46DBC9F92}"/>
    </a:ext>
  </a:extLst>
</a:theme>
</file>

<file path=ppt/theme/theme2.xml><?xml version="1.0" encoding="utf-8"?>
<a:theme xmlns:a="http://schemas.openxmlformats.org/drawingml/2006/main" name="Προεπιλεγμένη σχεδίαση">
  <a:themeElements>
    <a:clrScheme name="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Προεπιλεγμένη σχεδίαση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ΜΑΘΗΜΑ 5  ΤΡΑΧΗΛΟΠΡΟΣΩΠΙΚΕΣ ΛΟΙΜΩΞΕΙΣ -" id="{04B9C988-977E-4D41-952E-E1B87C33DED4}" vid="{FB63A867-D83C-44C6-A138-7BA1CB80C9B9}"/>
    </a:ext>
  </a:extLst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ΜΑΘΗΜΑ 5  ΤΡΑΧΗΛΟΠΡΟΣΩΠΙΚΕΣ ΛΟΙΜΩΞΕΙΣ -</Template>
  <TotalTime>55</TotalTime>
  <Words>4647</Words>
  <Application>Microsoft Office PowerPoint</Application>
  <PresentationFormat>Προσαρμογή</PresentationFormat>
  <Paragraphs>1058</Paragraphs>
  <Slides>159</Slides>
  <Notes>25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10</vt:i4>
      </vt:variant>
      <vt:variant>
        <vt:lpstr>Θέμα</vt:lpstr>
      </vt:variant>
      <vt:variant>
        <vt:i4>3</vt:i4>
      </vt:variant>
      <vt:variant>
        <vt:lpstr>Τίτλοι διαφανειών</vt:lpstr>
      </vt:variant>
      <vt:variant>
        <vt:i4>159</vt:i4>
      </vt:variant>
    </vt:vector>
  </HeadingPairs>
  <TitlesOfParts>
    <vt:vector size="172" baseType="lpstr">
      <vt:lpstr>Aharoni</vt:lpstr>
      <vt:lpstr>Albany</vt:lpstr>
      <vt:lpstr>Arial</vt:lpstr>
      <vt:lpstr>Arial Narrow</vt:lpstr>
      <vt:lpstr>Calibri</vt:lpstr>
      <vt:lpstr>Calibri Light</vt:lpstr>
      <vt:lpstr>StarSymbol</vt:lpstr>
      <vt:lpstr>Thorndale</vt:lpstr>
      <vt:lpstr>Times New Roman</vt:lpstr>
      <vt:lpstr>Wingdings</vt:lpstr>
      <vt:lpstr>ΜΑΘΗΜΑ 5  ΤΡΑΧΗΛΟΠΡΟΣΩΠΙΚΕΣ ΛΟΙΜΩΞΕΙΣ -</vt:lpstr>
      <vt:lpstr>Προεπιλεγμένη σχεδίαση</vt:lpstr>
      <vt:lpstr>Θέμα του Office</vt:lpstr>
      <vt:lpstr>Παρουσίαση του PowerPoint</vt:lpstr>
      <vt:lpstr>ΓΝΑΘΟΠΡΟΣΩΠΙΚΗ ΧΕΙΡΟΥΡΓΙΚΗ ΓΝΑΘΟΠΡΟΣΩΠΙΚΕΣ   ΛΟΙΜΩΞΕΙΣ  </vt:lpstr>
      <vt:lpstr>ΓΝΑΘΟΠΡΟΣΩΠΙΚΗ ΧΕΙΡΟΥΡΓΙΚΗ ΓΝΑΘΟΠΡΟΣΩΠΙΚΕΣ   ΛΟΙΜΩΞΕΙΣ</vt:lpstr>
      <vt:lpstr>ΚΥΤΤΑΡΙΤΙΔΑ</vt:lpstr>
      <vt:lpstr>ΑΠΟΣΤΗΜΑ</vt:lpstr>
      <vt:lpstr>ΣΥΡΙΓΓΙΟ</vt:lpstr>
      <vt:lpstr>                        ΟΔΟΝΤΟΓΕΝΕΙΣ ΛΟΙΜΩΞΕΙΣ</vt:lpstr>
      <vt:lpstr>                                    ΑΙΤΙΟΛΟΓΙΑ</vt:lpstr>
      <vt:lpstr>                                         ΑΙΤΙΟΛΟΓΙΑ</vt:lpstr>
      <vt:lpstr>ΤΡΑΧΗΛΟΠΡΟΣΩΠΙΚΑ ΑΠΟΣΤΗΜΑΤΑ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ΤΑ ΜΥΙΚΑ ΤΡΙΓΩΝΑ ΤΟΥ ΤΡΑΧΗΛΟΥ</vt:lpstr>
      <vt:lpstr>ΠΛΑΓΙΟΦΑΡΥΓΓΙΚΟ ΚΑΙ ΟΠΙΣΘΟΦΑΡΥΓΓΙΚΟ ΔΙΑΣΤΗΜΑ</vt:lpstr>
      <vt:lpstr>ΔΙΑΣΤΗΜΑΤΑ ΔΙΑΣΠΟΡΑΣ ΤΗΣ ΛΟΙΜΩΞΗΣ ΣΤΟ ΠΡΟΣΩΠΟ</vt:lpstr>
      <vt:lpstr>Παρουσίαση του PowerPoint</vt:lpstr>
      <vt:lpstr>ΕΠΕΚΤΑΣΗ ΤΗΣ ΛΟΙΜΩΞΗΣ ΣΤΑ ΤΡΑΧΗΛΟΠΡΟΣΩΠΙΚΑ ΔΙΑΣΤΗΜΑΤΑ </vt:lpstr>
      <vt:lpstr>Παρουσίαση του PowerPoint</vt:lpstr>
      <vt:lpstr>Παρουσίαση του PowerPoint</vt:lpstr>
      <vt:lpstr>ΕΝΤΟΠΙΣΗ ΤΟΥ ΑΠΟΣΤΗΜΑΤΟΣ ΣΕ ΣΧΕΣΗ ΜΕ ΤΟ ΒΥΚΑΝΗΤΗ ΜΥ</vt:lpstr>
      <vt:lpstr>Παρουσίαση του PowerPoint</vt:lpstr>
      <vt:lpstr>ΚΛΙΝΙΚΗ ΕΞΕΤΑΣΗ</vt:lpstr>
      <vt:lpstr>ΑΚΤΙΝΟΓΡΑΦΙΚΟΣ  ΕΛΕΓΧΟΣ</vt:lpstr>
      <vt:lpstr>ΘΕΡΑΠΕΙΑ ΤΩΝ ΤΡΑΧΗΛΟΠΡΟΣΩΠΙΚΩΝ ΛΟΙΜΩΞΕΩΝ</vt:lpstr>
      <vt:lpstr>ΑΝΤΙΒΙΟΤΙΚΑ</vt:lpstr>
      <vt:lpstr>ΑΝΤΙΜΕΤΩΠΙΣΗ ΤΗΣ ΛΟΙΜΩΞΗΣ</vt:lpstr>
      <vt:lpstr>ΣΧΑΣΗ - ΠΑΡΟΧΕΤΕΥΣΗ</vt:lpstr>
      <vt:lpstr>πότε ανησυχούμε ;</vt:lpstr>
      <vt:lpstr>ΣΗΜΕΙΑ ΒΑΡΥΤΗΤΑΣ ΤΗΣ ΛΟΙΜΩΞΗΣ</vt:lpstr>
      <vt:lpstr>Παράγοντες που επηρεάζουν την ταχύτητα  διασποράς της λοίμωξης</vt:lpstr>
      <vt:lpstr>Παρουσίαση του PowerPoint</vt:lpstr>
      <vt:lpstr>ΑΝΤΙΜΕΤΩΠΙΣΗ ΤΗΣ ΛΟΙΜΩΞΗΣ</vt:lpstr>
      <vt:lpstr>ΑΠΟΣΤΗΜΑ ΚΥΝΙΚΟΥ ΒΟΘΡΟΥ</vt:lpstr>
      <vt:lpstr>ΑΠΟΣΤΗΜΑ ΚΥΝΙΚΟΥ ΒΟΘΡΟΥ ΕΠΙΠΛΟΚΕΣ</vt:lpstr>
      <vt:lpstr>ΠΑΡΕΙΑΚΟ  ΑΠΟΣΤΗΜΑ</vt:lpstr>
      <vt:lpstr>ΠΑΡΕΙΑΚΟ  ΑΠΟΣΤΗΜΑ</vt:lpstr>
      <vt:lpstr>ΠΑΡΕΙΟΫΠΟΓΝΑΘΙΟ  ΑΠΟΣΤΗΜΑ</vt:lpstr>
      <vt:lpstr>ΕΚΤΕΤΑΜΕΝΟ ΠΑΡΕΙΟΫΠΟΓΝΑΘΙΟ  ΑΠΟΣΤΗΜΑ</vt:lpstr>
      <vt:lpstr>ΕΚΤΕΤΑΜΕΝΟ ΠΑΡΕΙΟΫΠΟΓΝΑΘΙΟ  ΑΠΟΣΤΗΜΑ</vt:lpstr>
      <vt:lpstr>Παρουσίαση του PowerPoint</vt:lpstr>
      <vt:lpstr>ΣΥΡΙΓΓΙΟ</vt:lpstr>
      <vt:lpstr>ΣΥΡΙΓΓΙΟ  ΥΠΟΓΕΝΕΙΔΙΟ</vt:lpstr>
      <vt:lpstr>ΣΥΡΙΓΓΙΟ  ΠΑΡΕΙΑΣ</vt:lpstr>
      <vt:lpstr>ΣΥΡΙΓΓΙΟ  ΠΑΡΕΙΑΣ</vt:lpstr>
      <vt:lpstr>              ΕΠΙΠΛΟΚΕΣ ΟΔΟΝΤΟΓΕΝΩΝ ΛΟΙΜΩΞΕΩΝ</vt:lpstr>
      <vt:lpstr>             ΠΡΟΔΙΑΘΕΣΙΚΟΙ ΠΑΡΑΓΟΝΤΕΣ ΕΠΙΠΛΟΚΩΝ</vt:lpstr>
      <vt:lpstr>        ΠΑΡΑΓΟΝΤΕΣ ΚΙΝΔΥΝΟΥ ΠΟΥ ΣΥΝΔΕΟΝΤΑΙ ΜΕ ΑΥΞΗΜΕΝΗ ΠΙΘΑΝΟΤΗΤΑ ΘΑΝΑΤΗΦΟΡΩΝ ΕΠΙΠΛΟΚΩΝ</vt:lpstr>
      <vt:lpstr>                                 ΕΠΙΠΛΟΚΕΣ</vt:lpstr>
      <vt:lpstr>                                 </vt:lpstr>
      <vt:lpstr>                            ΠΑΡΑΡΡΙΝΟΚΟΛΠΙΤΙΔΑ</vt:lpstr>
      <vt:lpstr>                            ΠΑΡΑΡΡΙΝΟΚΟΛΠΙΤΙΔΑ</vt:lpstr>
      <vt:lpstr>                            ΠΑΡΑΡΡΙΝΟΚΟΛΠΙΤΙΔΑ</vt:lpstr>
      <vt:lpstr>                            ΠΑΡΑΡΡΙΝΟΚΟΛΠΙΤΙΔΑ</vt:lpstr>
      <vt:lpstr>                             ΟΣΤΕΟΜΥΕΛΙΤΙΔΑ</vt:lpstr>
      <vt:lpstr>                             ΟΣΤΕΟΜΥΕΛΙΤΙΔΑ</vt:lpstr>
      <vt:lpstr>                             ΟΣΤΕΟΜΥΕΛΙΤΙΔΑ</vt:lpstr>
      <vt:lpstr>ΟΣΤΕΟΝΕΚΡΩΣΗ ΠΑΘΟΛΟΓΙΚΟ ΚΑΤΑΓΜΑ</vt:lpstr>
      <vt:lpstr>ΟΣΤΕΟΝΕΚΡΩΣΗ ΠΑΘΟΛΟΓΙΚΟ ΚΑΤΑΓΜΑ</vt:lpstr>
      <vt:lpstr>Παρουσίαση του PowerPoint</vt:lpstr>
      <vt:lpstr>ΛΟΙΜΩΞΕΙΣ ΤΟΥ ΟΦΘΑΛΜΙΚΟΥ ΚΟΓΧΟΥ</vt:lpstr>
      <vt:lpstr>ΛΟΙΜΩΞΕΙΣ ΟΦΘΑΛΜΙΚΟΥ ΚΟΓΧΟΥ  ΟΔΟΝΤΙΚΗΣ ΑΙΤΙΟΛΟΓΙΑΣ</vt:lpstr>
      <vt:lpstr>ΛΟΙΜΩΞΕΙΣ ΟΦΘΑΛΜΙΚΟΥ ΚΟΓΧΟΥ  ΟΔΟΝΤΙΚΗΣ ΑΙΤΙΟΛΟΓΙΑΣ</vt:lpstr>
      <vt:lpstr>ΛΟΙΜΩΞΗ ΟΦΘΑΛΜΙΚΟΥ ΚΟΓΧΟΥ</vt:lpstr>
      <vt:lpstr>Παρουσίαση του PowerPoint</vt:lpstr>
      <vt:lpstr>Παρουσίαση του PowerPoint</vt:lpstr>
      <vt:lpstr>Παρουσίαση του PowerPoint</vt:lpstr>
      <vt:lpstr>       ΑΠΟΣΤΗΜΑ ΟΦΘΑΛΜΙΚΟΥ ΚΟΓΧΟΥ</vt:lpstr>
      <vt:lpstr>                           ΛΟΥΔΟΒΙΚΕΙΟΣ ΚΥΝΑΓΧΗ</vt:lpstr>
      <vt:lpstr>                       ΛΟΥΔΟΒΙΚΕΙΟΣ ΚΥΝΑΓΧΗ</vt:lpstr>
      <vt:lpstr>                           ΛΟΥΔΟΒΙΚΕΙΟΣ ΚΥΝΑΓΧΗ</vt:lpstr>
      <vt:lpstr>                           ΛΟΥΔΟΒΙΚΕΙΟΣ ΚΥΝΑΓΧΗ</vt:lpstr>
      <vt:lpstr>                           ΛΟΥΔΟΒΙΚΕΙΟΣ ΚΥΝΑΓΧΗ</vt:lpstr>
      <vt:lpstr>                           ΛΟΥΔΟΒΙΚΕΙΟΣ ΚΥΝΑΓΧΗ</vt:lpstr>
      <vt:lpstr>                           ΛΟΥΔΟΒΙΚΕΙΟΣ ΚΥΝΑΓΧΗ</vt:lpstr>
      <vt:lpstr>ΛΟΥΔΟΒΙΚΕΙΑ ΚΥΝΑΓΧΗ</vt:lpstr>
      <vt:lpstr>ΛΟΥΔΟΒΙΚΕΙΑ ΚΥΝΑΓΧΗ</vt:lpstr>
      <vt:lpstr>ΛΟΥΔΟΒΙΚΕΙΑ ΚΥΝΑΓΧΗ</vt:lpstr>
      <vt:lpstr>ΛΟΥΔΟΒΙΚΕΙΑ ΚΥΝΑΓΧΗ</vt:lpstr>
      <vt:lpstr>ΛΟΥΔΟΒΙΚΕΙΑ  ΚΥΝΑΓΧΗ</vt:lpstr>
      <vt:lpstr>ΛΟΥΔΟΒΙΚΕΙΑ  ΚΥΝΑΓΧΗ</vt:lpstr>
      <vt:lpstr>Παρουσίαση του PowerPoint</vt:lpstr>
      <vt:lpstr>ΛΟΥΔΟΒΙΚΕΙΑ  ΚΥΝΑΓΧΗ</vt:lpstr>
      <vt:lpstr>ΛΟΥΔΟΒΙΚΕΙΑ  ΚΥΝΑΓΧΗ ΚΛΙΝΙΚΗ ΕΙΚΟΝΑ ΣΤΟ ΤΕΠ</vt:lpstr>
      <vt:lpstr>ΚΛΙΝΙΚΗ ΕΙΚΟΝΑ ΣΤΟ ΤΕΠ</vt:lpstr>
      <vt:lpstr>ΑΝΤΙΜΕΤΩΠΙΣΗ ΤΟΥ ΑΣΘΕΝΗ</vt:lpstr>
      <vt:lpstr>ΑΞΟΝΙΚΗ ΤΟΜΟΓΡΑΦΙΑ ΤΟΥ ΑΣΘΕΝΗ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ΠΑΡΟΧΕΤΕΥΣΗ ΤΟΥ ΤΡΑΧΗΛΟΥ</vt:lpstr>
      <vt:lpstr>Παρουσίαση του PowerPoint</vt:lpstr>
      <vt:lpstr>Παρουσίαση του PowerPoint</vt:lpstr>
      <vt:lpstr>Παρουσίαση του PowerPoint</vt:lpstr>
      <vt:lpstr>ΔΙΕΓΧΕΙΡΗΤΙΚΑ ΣΤΑΔΙΑ</vt:lpstr>
      <vt:lpstr>ΔΙΕΓΧΕΙΡΗΤΙΚΑ ΣΤΑΔΙΑ</vt:lpstr>
      <vt:lpstr>ΔΙΕΓΧΕΙΡΗΤΙΚΑ ΣΤΑΔΙΑ</vt:lpstr>
      <vt:lpstr>ΔΙΕΓΧΕΙΡΗΤΙΚΑ ΣΤΑΔΙΑ</vt:lpstr>
      <vt:lpstr>ΑΞΟΝΙΚΗ ΤΟΜΟΓΡΑΦΙΑ 8 ΜΕΡΕΣ ΜΕΤΑ ΤΟ ΧΕΙΡΟΥΡΓΕΙΟ</vt:lpstr>
      <vt:lpstr>ΑΞΟΝΙΚΗ ΤΟΜΟΓΡΑΦΙΑ 8 ΜΕΡΕΣ ΜΕΤΑ ΤΟ ΧΕΙΡΟΥΡΓΕΙΟ</vt:lpstr>
      <vt:lpstr>ΑΞΟΝΙΚΗ ΤΟΜΟΓΡΑΦΙΑ 8 ΜΕΡΕΣ ΜΕΤΑ ΤΟ ΧΕΙΡΟΥΡΓΕΙΟ</vt:lpstr>
      <vt:lpstr>Ο ΑΣΘΕΝΗΣ ΜΕΤΕΓΧΕΙΡΗΤΙΚΑ</vt:lpstr>
      <vt:lpstr>Ο ΑΣΘΕΝΗΣ ΜΕΤΕΓΧΕΙΡΗΤΙΚΑ</vt:lpstr>
      <vt:lpstr>                           ΛΟΥΔΟΒΙΚΕΙΟΣ ΚΥΝΑΓΧΗ</vt:lpstr>
      <vt:lpstr>                           ΛΟΥΔΟΒΙΚΕΙΟΣ ΚΥΝΑΓΧΗ</vt:lpstr>
      <vt:lpstr>                           ΛΟΥΔΟΒΙΚΕΙΟΣ ΚΥΝΑΓΧΗ</vt:lpstr>
      <vt:lpstr>                         ΝΕΚΡΩΤΙΚΗ ΠΕΡΙΤΟΝΪΙΤΙΔΑ</vt:lpstr>
      <vt:lpstr>                         ΝΕΚΡΩΤΙΚΗ ΠΕΡΙΤΟΝΪΙΤΙΔΑ</vt:lpstr>
      <vt:lpstr>                         ΝΕΚΡΩΤΙΚΗ ΠΕΡΙΤΟΝΙΤΙΔΑ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                         ΝΕΚΡΩΤΙΚΗ ΠΕΡΙΤΟΝΪΙΤΙΔΑ</vt:lpstr>
      <vt:lpstr>                         ΝΕΚΡΩΤΙΚΗ ΠΕΡΙΤΟΝΙΤΙΔΑ</vt:lpstr>
      <vt:lpstr>                         ΝΕΚΡΩΤΙΚΗ ΠΕΡΙΤΟΝΪΙΤΙΔΑ</vt:lpstr>
      <vt:lpstr>                      ΝΕΚΡΩΤΙΚΗ ΠΕΡΙΤΟΝΪΙΤΙΔΑ</vt:lpstr>
      <vt:lpstr>                                 </vt:lpstr>
      <vt:lpstr>                                     ΣΗΨΑΙΜΙΑ</vt:lpstr>
      <vt:lpstr>                                     ΣΗΨΑΙΜΙΑ</vt:lpstr>
      <vt:lpstr>                                     ΣΗΨΑΙΜΙΑ</vt:lpstr>
      <vt:lpstr>                                     ΣΗΨΑΙΜΙΑ</vt:lpstr>
      <vt:lpstr>                                     ΣΗΨΑΙΜΙΑ</vt:lpstr>
      <vt:lpstr>                  ΕΓΚΕΦΑΛΙΚΟ ΑΠΟΣΤΗΜΑ</vt:lpstr>
      <vt:lpstr>                  ΕΓΚΕΦΑΛΙΚΟ ΑΠΟΣΤΗΜΑ</vt:lpstr>
      <vt:lpstr>                  ΕΓΚΕΦΑΛΙΚΟ ΑΠΟΣΤΗΜΑ</vt:lpstr>
      <vt:lpstr>                  ΕΓΚΕΦΑΛΙΚΟ ΑΠΟΣΤΗΜΑ</vt:lpstr>
      <vt:lpstr>                  ΕΓΚΕΦΑΛΙΚΟ ΑΠΟΣΤΗΜΑ</vt:lpstr>
      <vt:lpstr>                    ΘΡΟΜΒΩΣΗ ΣΗΡΑΓΓΩΔΟΥΣ ΚΟΛΠΟΥ</vt:lpstr>
      <vt:lpstr>                    ΘΡΟΜΒΩΣΗ ΣΗΡΑΓΓΩΔΟΥΣ ΚΟΛΠΟΥ</vt:lpstr>
      <vt:lpstr>                    ΘΡΟΜΒΩΣΗ ΣΗΡΑΓΓΩΔΟΥΣ ΚΟΛΠΟΥ</vt:lpstr>
      <vt:lpstr>                    ΘΡΟΜΒΩΣΗ ΣΗΡΑΓΓΩΔΟΥΣ ΚΟΛΠΟΥ</vt:lpstr>
      <vt:lpstr>                    ΘΡΟΜΒΩΣΗ ΣΗΡΑΓΓΩΔΟΥΣ ΚΟΛΠΟΥ</vt:lpstr>
      <vt:lpstr>                    ΘΡΟΜΒΩΣΗ ΣΗΡΑΓΓΩΔΟΥΣ ΚΟΛΠΟΥ</vt:lpstr>
      <vt:lpstr>                 ΘΡΟΜΒΩΣΗ ΣΗΡΑΓΓΩΔΟΥΣ ΚΟΛΠΟΥ</vt:lpstr>
      <vt:lpstr>                             ΜΕΣΟΘΩΡΑΚΙΤΙΔΑ</vt:lpstr>
      <vt:lpstr>                             ΜΕΣΟΘΩΡΑΚΙΤΙΔΑ</vt:lpstr>
      <vt:lpstr>                                ΜΕΣΟΘΩΡΑΚΙΤΙΔΑ</vt:lpstr>
      <vt:lpstr>                                   ΜΕΣΟΘΩΡΑΚΙΤΙΔΑ</vt:lpstr>
      <vt:lpstr>                             ΜΕΣΟΘΩΡΑΚΙΤΙΔΑ</vt:lpstr>
      <vt:lpstr>                             ΜΕΣΟΘΩΡΑΚΙΤΙΔΑ</vt:lpstr>
      <vt:lpstr>                             ΜΕΣΟΘΩΡΑΚΙΤΙΔΑ</vt:lpstr>
      <vt:lpstr>                            ΜΕΣΟΘΩΡΑΚΙΤΙΔΑ</vt:lpstr>
      <vt:lpstr>ΜΟΥΚΟΡΜΥΚΩΣΗ</vt:lpstr>
      <vt:lpstr>Παρουσίαση του PowerPoint</vt:lpstr>
      <vt:lpstr>ΜΟΥΚΟΡΜΥΚΩΣΗ</vt:lpstr>
      <vt:lpstr>ΜΟΥΚΟΡΜΥΚΩΣΗ</vt:lpstr>
      <vt:lpstr>ΜΟΥΚΟΡΜΥΚΩΣΗ</vt:lpstr>
      <vt:lpstr>ΕΠΙΠΛΟΚΕΣ ΟΔΟΝΤΟΦΑΤΝΙΑΚΩΝ  ΛΟΙΜΩΞΕΩΝ ΚΑΙ                                     ΕΓΚΥΜΟΣΥΝΗ</vt:lpstr>
      <vt:lpstr>ΕΠΙΠΛΟΚΕΣ ΟΔΟΝΤΟΦΑΤΝΙΑΚΩΝ  ΛΟΙΜΩΞΕΩΝ ΚΑΙ                                     ΕΓΚΥΜΟΣΥΝΗ</vt:lpstr>
      <vt:lpstr>         Ο ΚΡΙΣΙΜΟΣ Ο ΡΟΛΟΣ ΤΗΣ CT ΣΤΙΣ ΕΠΙΠΛΟΚΕΣ                          ΟΔΟΝΤΟΦΑΤΝΙΑΚΩΝ ΛΟΙΜΩΞΕΩΝ</vt:lpstr>
      <vt:lpstr>                        ΣΥΖΗΤΗΣΗ</vt:lpstr>
      <vt:lpstr>                        ΣΥΜΠΕΡΑΣΜΑΤΑ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svasi</dc:creator>
  <cp:lastModifiedBy>stavros vassiliou</cp:lastModifiedBy>
  <cp:revision>9</cp:revision>
  <dcterms:created xsi:type="dcterms:W3CDTF">2020-11-19T10:08:15Z</dcterms:created>
  <dcterms:modified xsi:type="dcterms:W3CDTF">2023-09-11T09:31:09Z</dcterms:modified>
</cp:coreProperties>
</file>