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08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4" r:id="rId22"/>
    <p:sldId id="305" r:id="rId23"/>
  </p:sldIdLst>
  <p:sldSz cx="9144000" cy="6858000" type="screen4x3"/>
  <p:notesSz cx="6858000" cy="9117013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00FF00"/>
    <a:srgbClr val="FF9933"/>
    <a:srgbClr val="00FFFF"/>
    <a:srgbClr val="336699"/>
    <a:srgbClr val="003300"/>
    <a:srgbClr val="003366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0938" y="684213"/>
            <a:ext cx="4557712" cy="34178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30700"/>
            <a:ext cx="5486400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noProof="0"/>
              <a:t>Δεύτερου επιπέδου</a:t>
            </a:r>
          </a:p>
          <a:p>
            <a:pPr lvl="2"/>
            <a:r>
              <a:rPr lang="el-GR" noProof="0"/>
              <a:t>Τρίτου επιπέδου</a:t>
            </a:r>
          </a:p>
          <a:p>
            <a:pPr lvl="3"/>
            <a:r>
              <a:rPr lang="el-GR" noProof="0"/>
              <a:t>Τέταρτου επιπέδου</a:t>
            </a:r>
          </a:p>
          <a:p>
            <a:pPr lvl="4"/>
            <a:r>
              <a:rPr lang="el-GR" noProof="0"/>
              <a:t>Πέμπτου επιπέδου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59813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59813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/>
            </a:lvl1pPr>
          </a:lstStyle>
          <a:p>
            <a:pPr>
              <a:defRPr/>
            </a:pPr>
            <a:fld id="{DF510AA9-8EBB-4143-927A-E4F0796FD0E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66"/>
            </a:gs>
            <a:gs pos="100000">
              <a:srgbClr val="3366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Κάντε κλικ για να επεξεργαστείτε τον τίτλο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76200" y="6407150"/>
            <a:ext cx="8999538" cy="350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l-GR" sz="1700" i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Ε. ΒΑΪΡΑΚΤΑΡΗΣ – Καθηγητής Γναθοπροσωπικής Χειρουργικής Ιατρικής Σχολής Παν. Αθηνών</a:t>
            </a:r>
          </a:p>
        </p:txBody>
      </p:sp>
      <p:sp>
        <p:nvSpPr>
          <p:cNvPr id="1032" name="Line 8"/>
          <p:cNvSpPr>
            <a:spLocks noChangeShapeType="1"/>
          </p:cNvSpPr>
          <p:nvPr userDrawn="1"/>
        </p:nvSpPr>
        <p:spPr bwMode="auto">
          <a:xfrm>
            <a:off x="0" y="6397625"/>
            <a:ext cx="9144000" cy="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dirty="0">
                <a:solidFill>
                  <a:srgbClr val="00CCFF"/>
                </a:solidFill>
              </a:rPr>
              <a:t>ΣΥΡΡΑΦΗ ΤΡΑΥΜΑΤΟΣ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3886200"/>
            <a:ext cx="9144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  <a:defRPr/>
            </a:pPr>
            <a:r>
              <a:rPr lang="el-GR" sz="2400" dirty="0">
                <a:solidFill>
                  <a:srgbClr val="FFCC00"/>
                </a:solidFill>
              </a:rPr>
              <a:t> ΚΑΘΗΓΗΤΗΣ</a:t>
            </a:r>
          </a:p>
          <a:p>
            <a:pPr algn="ctr">
              <a:lnSpc>
                <a:spcPct val="120000"/>
              </a:lnSpc>
              <a:spcBef>
                <a:spcPct val="50000"/>
              </a:spcBef>
              <a:defRPr/>
            </a:pPr>
            <a:r>
              <a:rPr lang="el-GR" sz="3200" dirty="0">
                <a:solidFill>
                  <a:srgbClr val="FFCC00"/>
                </a:solidFill>
              </a:rPr>
              <a:t>ΣΤΑΥΡΟΣ ΒΑΣΙΛΕΙΟΥ</a:t>
            </a:r>
          </a:p>
          <a:p>
            <a:pPr algn="ctr">
              <a:lnSpc>
                <a:spcPct val="120000"/>
              </a:lnSpc>
              <a:spcBef>
                <a:spcPct val="50000"/>
              </a:spcBef>
              <a:defRPr/>
            </a:pPr>
            <a:r>
              <a:rPr lang="el-GR" sz="2400" dirty="0">
                <a:solidFill>
                  <a:srgbClr val="FFCC00"/>
                </a:solidFill>
              </a:rPr>
              <a:t>ΓΝΑΘΟΠΡΟΣΩΠΙΚΟΣ ΧΕΙΡΟΥΡΓΟΣ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>
                <a:solidFill>
                  <a:schemeClr val="bg1"/>
                </a:solidFill>
              </a:rPr>
              <a:t>Ενδοδερμική ραφή</a:t>
            </a:r>
          </a:p>
        </p:txBody>
      </p:sp>
      <p:pic>
        <p:nvPicPr>
          <p:cNvPr id="17414" name="Picture 6" descr="σάρωση000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00288" y="1600200"/>
            <a:ext cx="4541837" cy="4525963"/>
          </a:xfrm>
          <a:noFill/>
          <a:ln/>
        </p:spPr>
      </p:pic>
      <p:sp>
        <p:nvSpPr>
          <p:cNvPr id="17415" name="Line 7"/>
          <p:cNvSpPr>
            <a:spLocks noChangeShapeType="1"/>
          </p:cNvSpPr>
          <p:nvPr/>
        </p:nvSpPr>
        <p:spPr bwMode="auto">
          <a:xfrm>
            <a:off x="0" y="6237288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5" name="2 - TextBox"/>
          <p:cNvSpPr txBox="1">
            <a:spLocks noChangeArrowheads="1"/>
          </p:cNvSpPr>
          <p:nvPr/>
        </p:nvSpPr>
        <p:spPr bwMode="white">
          <a:xfrm>
            <a:off x="0" y="6550025"/>
            <a:ext cx="9144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400" dirty="0">
                <a:solidFill>
                  <a:srgbClr val="00FFFF"/>
                </a:solidFill>
              </a:rPr>
              <a:t>Σ. ΒΑΣΙΛΕΙΟΥ -  Καθηγητής  Γναθοπροσωπικής Χειρουργικής Ιατρικής  Σχολής  Παν.  Αθηνών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>
                <a:solidFill>
                  <a:schemeClr val="bg1"/>
                </a:solidFill>
              </a:rPr>
              <a:t>Το ράμμα πρέπει να διέρχεται από όλο το πάχος των ιστών και να μην είναι σφιγκτό</a:t>
            </a:r>
          </a:p>
        </p:txBody>
      </p:sp>
      <p:pic>
        <p:nvPicPr>
          <p:cNvPr id="19462" name="Picture 6" descr="σάρωση000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84238" y="2338388"/>
            <a:ext cx="7373937" cy="3049587"/>
          </a:xfrm>
          <a:noFill/>
          <a:ln/>
        </p:spPr>
      </p:pic>
      <p:sp>
        <p:nvSpPr>
          <p:cNvPr id="19463" name="Line 7"/>
          <p:cNvSpPr>
            <a:spLocks noChangeShapeType="1"/>
          </p:cNvSpPr>
          <p:nvPr/>
        </p:nvSpPr>
        <p:spPr bwMode="auto">
          <a:xfrm>
            <a:off x="0" y="616585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5" name="2 - TextBox"/>
          <p:cNvSpPr txBox="1">
            <a:spLocks noChangeArrowheads="1"/>
          </p:cNvSpPr>
          <p:nvPr/>
        </p:nvSpPr>
        <p:spPr bwMode="white">
          <a:xfrm>
            <a:off x="0" y="6550025"/>
            <a:ext cx="9144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400" dirty="0">
                <a:solidFill>
                  <a:srgbClr val="00FFFF"/>
                </a:solidFill>
              </a:rPr>
              <a:t>Σ. ΒΑΣΙΛΕΙΟΥ -  Καθηγητής  Γναθοπροσωπικής Χειρουργικής Ιατρικής  Σχολής  Παν.  Αθηνών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>
                <a:solidFill>
                  <a:schemeClr val="bg1"/>
                </a:solidFill>
              </a:rPr>
              <a:t>Επιπολής συρραφή και παραμονή νεκρού χώρου</a:t>
            </a:r>
          </a:p>
        </p:txBody>
      </p:sp>
      <p:pic>
        <p:nvPicPr>
          <p:cNvPr id="21510" name="Picture 6" descr="σάρωση001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85850" y="2012950"/>
            <a:ext cx="6972300" cy="3698875"/>
          </a:xfrm>
          <a:noFill/>
          <a:ln/>
        </p:spPr>
      </p:pic>
      <p:sp>
        <p:nvSpPr>
          <p:cNvPr id="21511" name="Line 7"/>
          <p:cNvSpPr>
            <a:spLocks noChangeShapeType="1"/>
          </p:cNvSpPr>
          <p:nvPr/>
        </p:nvSpPr>
        <p:spPr bwMode="auto">
          <a:xfrm flipV="1">
            <a:off x="0" y="6092825"/>
            <a:ext cx="9144000" cy="730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graphicFrame>
        <p:nvGraphicFramePr>
          <p:cNvPr id="5" name="4 - Πίνακας"/>
          <p:cNvGraphicFramePr>
            <a:graphicFrameLocks noGrp="1"/>
          </p:cNvGraphicFramePr>
          <p:nvPr/>
        </p:nvGraphicFramePr>
        <p:xfrm>
          <a:off x="5562600" y="2667000"/>
          <a:ext cx="20574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solidFill>
                            <a:srgbClr val="FF0000"/>
                          </a:solidFill>
                        </a:rPr>
                        <a:t>ΛΑΘΟΣ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2 - TextBox"/>
          <p:cNvSpPr txBox="1">
            <a:spLocks noChangeArrowheads="1"/>
          </p:cNvSpPr>
          <p:nvPr/>
        </p:nvSpPr>
        <p:spPr bwMode="white">
          <a:xfrm>
            <a:off x="0" y="6550025"/>
            <a:ext cx="9144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400" dirty="0">
                <a:solidFill>
                  <a:srgbClr val="00FFFF"/>
                </a:solidFill>
              </a:rPr>
              <a:t>Σ. ΒΑΣΙΛΕΙΟΥ -  Καθηγητής  Γναθοπροσωπικής Χειρουργικής Ιατρικής  Σχολής  Παν.  Αθηνών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42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bg1"/>
                </a:solidFill>
              </a:rPr>
              <a:t>ΣΤΑΔΙΑ ΣΥΡΡΑΦΗΣ 1</a:t>
            </a:r>
          </a:p>
        </p:txBody>
      </p:sp>
      <p:pic>
        <p:nvPicPr>
          <p:cNvPr id="26645" name="Picture 21" descr="simp-int2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35150" y="2312988"/>
            <a:ext cx="4681538" cy="3508375"/>
          </a:xfrm>
          <a:noFill/>
          <a:ln/>
        </p:spPr>
      </p:pic>
      <p:sp>
        <p:nvSpPr>
          <p:cNvPr id="26646" name="Line 22"/>
          <p:cNvSpPr>
            <a:spLocks noChangeShapeType="1"/>
          </p:cNvSpPr>
          <p:nvPr/>
        </p:nvSpPr>
        <p:spPr bwMode="auto">
          <a:xfrm>
            <a:off x="0" y="616585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5" name="2 - TextBox"/>
          <p:cNvSpPr txBox="1">
            <a:spLocks noChangeArrowheads="1"/>
          </p:cNvSpPr>
          <p:nvPr/>
        </p:nvSpPr>
        <p:spPr bwMode="white">
          <a:xfrm>
            <a:off x="0" y="6550025"/>
            <a:ext cx="9144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400" dirty="0">
                <a:solidFill>
                  <a:srgbClr val="00FFFF"/>
                </a:solidFill>
              </a:rPr>
              <a:t>Σ. ΒΑΣΙΛΕΙΟΥ -  Καθηγητής  Γναθοπροσωπικής Χειρουργικής Ιατρικής  Σχολής  Παν.  Αθηνών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bg1"/>
                </a:solidFill>
              </a:rPr>
              <a:t>ΣΤΑΔΙΑ ΣΥΡΡΑΦΗΣ</a:t>
            </a:r>
            <a:r>
              <a:rPr lang="en-US" dirty="0">
                <a:solidFill>
                  <a:schemeClr val="bg1"/>
                </a:solidFill>
              </a:rPr>
              <a:t> 2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32773" name="Picture 5" descr="simp-int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11413" y="2513013"/>
            <a:ext cx="3960812" cy="2967037"/>
          </a:xfrm>
          <a:noFill/>
          <a:ln/>
        </p:spPr>
      </p:pic>
      <p:sp>
        <p:nvSpPr>
          <p:cNvPr id="32774" name="Line 6"/>
          <p:cNvSpPr>
            <a:spLocks noChangeShapeType="1"/>
          </p:cNvSpPr>
          <p:nvPr/>
        </p:nvSpPr>
        <p:spPr bwMode="auto">
          <a:xfrm>
            <a:off x="0" y="6092825"/>
            <a:ext cx="9144000" cy="730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5" name="2 - TextBox"/>
          <p:cNvSpPr txBox="1">
            <a:spLocks noChangeArrowheads="1"/>
          </p:cNvSpPr>
          <p:nvPr/>
        </p:nvSpPr>
        <p:spPr bwMode="white">
          <a:xfrm>
            <a:off x="0" y="6550025"/>
            <a:ext cx="9144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400" dirty="0">
                <a:solidFill>
                  <a:srgbClr val="00FFFF"/>
                </a:solidFill>
              </a:rPr>
              <a:t>Σ. ΒΑΣΙΛΕΙΟΥ -  Καθηγητής  Γναθοπροσωπικής Χειρουργικής Ιατρικής  Σχολής  Παν.  Αθηνών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bg1"/>
                </a:solidFill>
              </a:rPr>
              <a:t>ΣΤΑΔΙΑ ΣΥΡΡΑΦΗΣ 3</a:t>
            </a:r>
          </a:p>
        </p:txBody>
      </p:sp>
      <p:pic>
        <p:nvPicPr>
          <p:cNvPr id="35848" name="Picture 8" descr="simp-int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00338" y="2243138"/>
            <a:ext cx="4032250" cy="3021012"/>
          </a:xfrm>
          <a:noFill/>
          <a:ln/>
        </p:spPr>
      </p:pic>
      <p:sp>
        <p:nvSpPr>
          <p:cNvPr id="35849" name="Line 9"/>
          <p:cNvSpPr>
            <a:spLocks noChangeShapeType="1"/>
          </p:cNvSpPr>
          <p:nvPr/>
        </p:nvSpPr>
        <p:spPr bwMode="auto">
          <a:xfrm>
            <a:off x="0" y="6092825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5" name="2 - TextBox"/>
          <p:cNvSpPr txBox="1">
            <a:spLocks noChangeArrowheads="1"/>
          </p:cNvSpPr>
          <p:nvPr/>
        </p:nvSpPr>
        <p:spPr bwMode="white">
          <a:xfrm>
            <a:off x="0" y="6550025"/>
            <a:ext cx="9144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400" dirty="0">
                <a:solidFill>
                  <a:srgbClr val="00FFFF"/>
                </a:solidFill>
              </a:rPr>
              <a:t>Σ. ΒΑΣΙΛΕΙΟΥ -  Καθηγητής  Γναθοπροσωπικής Χειρουργικής Ιατρικής  Σχολής  Παν.  Αθηνών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bg1"/>
                </a:solidFill>
              </a:rPr>
              <a:t>ΣΤΑΔΙΑ ΣΥΡΡΑΦΗΣ 4</a:t>
            </a:r>
          </a:p>
        </p:txBody>
      </p:sp>
      <p:pic>
        <p:nvPicPr>
          <p:cNvPr id="37894" name="Picture 6" descr="simp-int1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27313" y="2565400"/>
            <a:ext cx="3673475" cy="2752725"/>
          </a:xfrm>
          <a:noFill/>
          <a:ln/>
        </p:spPr>
      </p:pic>
      <p:sp>
        <p:nvSpPr>
          <p:cNvPr id="37895" name="Line 7"/>
          <p:cNvSpPr>
            <a:spLocks noChangeShapeType="1"/>
          </p:cNvSpPr>
          <p:nvPr/>
        </p:nvSpPr>
        <p:spPr bwMode="auto">
          <a:xfrm>
            <a:off x="0" y="6092825"/>
            <a:ext cx="9144000" cy="730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5" name="2 - TextBox"/>
          <p:cNvSpPr txBox="1">
            <a:spLocks noChangeArrowheads="1"/>
          </p:cNvSpPr>
          <p:nvPr/>
        </p:nvSpPr>
        <p:spPr bwMode="white">
          <a:xfrm>
            <a:off x="0" y="6550025"/>
            <a:ext cx="9144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400" dirty="0">
                <a:solidFill>
                  <a:srgbClr val="00FFFF"/>
                </a:solidFill>
              </a:rPr>
              <a:t>Σ. ΒΑΣΙΛΕΙΟΥ -  Καθηγητής  Γναθοπροσωπικής Χειρουργικής Ιατρικής  Σχολής  Παν.  Αθηνών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bg1"/>
                </a:solidFill>
              </a:rPr>
              <a:t>ΣΤΑΔΙΑ ΣΥΡΡΑΦΗΣ 5</a:t>
            </a:r>
          </a:p>
        </p:txBody>
      </p:sp>
      <p:pic>
        <p:nvPicPr>
          <p:cNvPr id="39942" name="Picture 6" descr="simp-int1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27313" y="2297113"/>
            <a:ext cx="4032250" cy="3022600"/>
          </a:xfrm>
          <a:noFill/>
          <a:ln/>
        </p:spPr>
      </p:pic>
      <p:sp>
        <p:nvSpPr>
          <p:cNvPr id="39943" name="Line 7"/>
          <p:cNvSpPr>
            <a:spLocks noChangeShapeType="1"/>
          </p:cNvSpPr>
          <p:nvPr/>
        </p:nvSpPr>
        <p:spPr bwMode="auto">
          <a:xfrm>
            <a:off x="0" y="616585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5" name="2 - TextBox"/>
          <p:cNvSpPr txBox="1">
            <a:spLocks noChangeArrowheads="1"/>
          </p:cNvSpPr>
          <p:nvPr/>
        </p:nvSpPr>
        <p:spPr bwMode="white">
          <a:xfrm>
            <a:off x="0" y="6550025"/>
            <a:ext cx="9144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400" dirty="0">
                <a:solidFill>
                  <a:srgbClr val="00FFFF"/>
                </a:solidFill>
              </a:rPr>
              <a:t>Σ. ΒΑΣΙΛΕΙΟΥ -  Καθηγητής  Γναθοπροσωπικής Χειρουργικής Ιατρικής  Σχολής  Παν.  Αθηνών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bg1"/>
                </a:solidFill>
              </a:rPr>
              <a:t>ΣΤΑΔΙΑ ΣΥΡΡΑΦΗΣ 6</a:t>
            </a:r>
          </a:p>
        </p:txBody>
      </p:sp>
      <p:pic>
        <p:nvPicPr>
          <p:cNvPr id="41989" name="Picture 5" descr="simp-int1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55875" y="2459038"/>
            <a:ext cx="3887788" cy="2913062"/>
          </a:xfrm>
          <a:noFill/>
          <a:ln/>
        </p:spPr>
      </p:pic>
      <p:sp>
        <p:nvSpPr>
          <p:cNvPr id="41991" name="Line 7"/>
          <p:cNvSpPr>
            <a:spLocks noChangeShapeType="1"/>
          </p:cNvSpPr>
          <p:nvPr/>
        </p:nvSpPr>
        <p:spPr bwMode="auto">
          <a:xfrm>
            <a:off x="0" y="616585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5" name="2 - TextBox"/>
          <p:cNvSpPr txBox="1">
            <a:spLocks noChangeArrowheads="1"/>
          </p:cNvSpPr>
          <p:nvPr/>
        </p:nvSpPr>
        <p:spPr bwMode="white">
          <a:xfrm>
            <a:off x="0" y="6550025"/>
            <a:ext cx="9144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400" dirty="0">
                <a:solidFill>
                  <a:srgbClr val="00FFFF"/>
                </a:solidFill>
              </a:rPr>
              <a:t>Σ. ΒΑΣΙΛΕΙΟΥ -  Καθηγητής  Γναθοπροσωπικής Χειρουργικής Ιατρικής  Σχολής  Παν.  Αθηνών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bg1"/>
                </a:solidFill>
              </a:rPr>
              <a:t>ΣΤΑΔΙΑ ΣΥΡΡΑΦΗΣ 7</a:t>
            </a:r>
          </a:p>
        </p:txBody>
      </p:sp>
      <p:pic>
        <p:nvPicPr>
          <p:cNvPr id="44038" name="Picture 6" descr="simp-int1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84438" y="2025650"/>
            <a:ext cx="4535487" cy="3402013"/>
          </a:xfrm>
          <a:noFill/>
          <a:ln/>
        </p:spPr>
      </p:pic>
      <p:sp>
        <p:nvSpPr>
          <p:cNvPr id="44039" name="Line 7"/>
          <p:cNvSpPr>
            <a:spLocks noChangeShapeType="1"/>
          </p:cNvSpPr>
          <p:nvPr/>
        </p:nvSpPr>
        <p:spPr bwMode="auto">
          <a:xfrm>
            <a:off x="0" y="616585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5" name="2 - TextBox"/>
          <p:cNvSpPr txBox="1">
            <a:spLocks noChangeArrowheads="1"/>
          </p:cNvSpPr>
          <p:nvPr/>
        </p:nvSpPr>
        <p:spPr bwMode="white">
          <a:xfrm>
            <a:off x="0" y="6550025"/>
            <a:ext cx="9144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400" dirty="0">
                <a:solidFill>
                  <a:srgbClr val="00FFFF"/>
                </a:solidFill>
              </a:rPr>
              <a:t>Σ. ΒΑΣΙΛΕΙΟΥ -  Καθηγητής  Γναθοπροσωπικής Χειρουργικής Ιατρικής  Σχολής  Παν.  Αθηνών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>
                <a:solidFill>
                  <a:schemeClr val="bg1"/>
                </a:solidFill>
              </a:rPr>
              <a:t>ΑΜΕΣΗ ΣΥΡΡΑΦΗ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28775"/>
            <a:ext cx="8229600" cy="4525963"/>
          </a:xfrm>
        </p:spPr>
        <p:txBody>
          <a:bodyPr/>
          <a:lstStyle/>
          <a:p>
            <a:r>
              <a:rPr lang="el-GR">
                <a:solidFill>
                  <a:schemeClr val="bg1"/>
                </a:solidFill>
              </a:rPr>
              <a:t>Όταν δεν έχουν παρέλθει 6 ώρες</a:t>
            </a:r>
          </a:p>
          <a:p>
            <a:r>
              <a:rPr lang="el-GR">
                <a:solidFill>
                  <a:schemeClr val="bg1"/>
                </a:solidFill>
              </a:rPr>
              <a:t> Η συρραφή μπορεί να γίνει χωρίς τάση</a:t>
            </a:r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0" y="616585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5" name="2 - TextBox"/>
          <p:cNvSpPr txBox="1">
            <a:spLocks noChangeArrowheads="1"/>
          </p:cNvSpPr>
          <p:nvPr/>
        </p:nvSpPr>
        <p:spPr bwMode="white">
          <a:xfrm>
            <a:off x="0" y="6550025"/>
            <a:ext cx="9144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400" dirty="0">
                <a:solidFill>
                  <a:srgbClr val="00FFFF"/>
                </a:solidFill>
              </a:rPr>
              <a:t>Σ. ΒΑΣΙΛΕΙΟΥ -  Καθηγητής  Γναθοπροσωπικής Χειρουργικής Ιατρικής  Σχολής  Παν.  Αθηνών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bg1"/>
                </a:solidFill>
              </a:rPr>
              <a:t>ΣΤΑΔΙΑ ΣΥΡΡΑΦΗΣ 8</a:t>
            </a:r>
          </a:p>
        </p:txBody>
      </p:sp>
      <p:pic>
        <p:nvPicPr>
          <p:cNvPr id="46086" name="Picture 6" descr="simp-int2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55875" y="2674938"/>
            <a:ext cx="3600450" cy="2697162"/>
          </a:xfrm>
          <a:noFill/>
          <a:ln/>
        </p:spPr>
      </p:pic>
      <p:sp>
        <p:nvSpPr>
          <p:cNvPr id="46087" name="Line 7"/>
          <p:cNvSpPr>
            <a:spLocks noChangeShapeType="1"/>
          </p:cNvSpPr>
          <p:nvPr/>
        </p:nvSpPr>
        <p:spPr bwMode="auto">
          <a:xfrm>
            <a:off x="0" y="6092825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5" name="2 - TextBox"/>
          <p:cNvSpPr txBox="1">
            <a:spLocks noChangeArrowheads="1"/>
          </p:cNvSpPr>
          <p:nvPr/>
        </p:nvSpPr>
        <p:spPr bwMode="white">
          <a:xfrm>
            <a:off x="0" y="6550025"/>
            <a:ext cx="9144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400" dirty="0">
                <a:solidFill>
                  <a:srgbClr val="00FFFF"/>
                </a:solidFill>
              </a:rPr>
              <a:t>Σ. ΒΑΣΙΛΕΙΟΥ -  Καθηγητής  Γναθοπροσωπικής Χειρουργικής Ιατρικής  Σχολής  Παν.  Αθηνών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2400">
                <a:solidFill>
                  <a:schemeClr val="bg1"/>
                </a:solidFill>
              </a:rPr>
              <a:t>Αφαίρεση ραμμάτων</a:t>
            </a:r>
          </a:p>
        </p:txBody>
      </p:sp>
      <p:pic>
        <p:nvPicPr>
          <p:cNvPr id="23558" name="Picture 6" descr="σάρωση000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1768475"/>
            <a:ext cx="8207375" cy="4189413"/>
          </a:xfrm>
          <a:noFill/>
          <a:ln/>
        </p:spPr>
      </p:pic>
      <p:sp>
        <p:nvSpPr>
          <p:cNvPr id="23559" name="Line 7"/>
          <p:cNvSpPr>
            <a:spLocks noChangeShapeType="1"/>
          </p:cNvSpPr>
          <p:nvPr/>
        </p:nvSpPr>
        <p:spPr bwMode="auto">
          <a:xfrm flipV="1">
            <a:off x="0" y="6165850"/>
            <a:ext cx="9144000" cy="7143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5" name="2 - TextBox"/>
          <p:cNvSpPr txBox="1">
            <a:spLocks noChangeArrowheads="1"/>
          </p:cNvSpPr>
          <p:nvPr/>
        </p:nvSpPr>
        <p:spPr bwMode="white">
          <a:xfrm>
            <a:off x="0" y="6550025"/>
            <a:ext cx="9144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400" dirty="0">
                <a:solidFill>
                  <a:srgbClr val="00FFFF"/>
                </a:solidFill>
              </a:rPr>
              <a:t>Σ. ΒΑΣΙΛΕΙΟΥ -  Καθηγητής  Γναθοπροσωπικής Χειρουργικής Ιατρικής  Σχολής  Παν.  Αθηνών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>
                <a:solidFill>
                  <a:schemeClr val="bg1"/>
                </a:solidFill>
              </a:rPr>
              <a:t>Αντιπροσωπευτικά ράμματα στο πρόσωπο και τον τράχηλο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2400">
                <a:solidFill>
                  <a:schemeClr val="bg1"/>
                </a:solidFill>
              </a:rPr>
              <a:t>Μη απορροφήσιμα</a:t>
            </a:r>
            <a:r>
              <a:rPr lang="en-US" sz="2400">
                <a:solidFill>
                  <a:schemeClr val="bg1"/>
                </a:solidFill>
              </a:rPr>
              <a:t>: </a:t>
            </a:r>
            <a:r>
              <a:rPr lang="el-GR" sz="2400">
                <a:solidFill>
                  <a:schemeClr val="bg1"/>
                </a:solidFill>
              </a:rPr>
              <a:t>μετάξι, </a:t>
            </a:r>
            <a:r>
              <a:rPr lang="en-US" sz="2400">
                <a:solidFill>
                  <a:schemeClr val="bg1"/>
                </a:solidFill>
              </a:rPr>
              <a:t>nylon, prolene </a:t>
            </a:r>
            <a:r>
              <a:rPr lang="el-GR" sz="2400">
                <a:solidFill>
                  <a:schemeClr val="bg1"/>
                </a:solidFill>
              </a:rPr>
              <a:t>κ.λ.π</a:t>
            </a:r>
          </a:p>
          <a:p>
            <a:endParaRPr lang="el-GR" sz="2400">
              <a:solidFill>
                <a:schemeClr val="bg1"/>
              </a:solidFill>
            </a:endParaRPr>
          </a:p>
          <a:p>
            <a:r>
              <a:rPr lang="el-GR" sz="2400">
                <a:solidFill>
                  <a:schemeClr val="bg1"/>
                </a:solidFill>
              </a:rPr>
              <a:t>Απορροφήσιμα</a:t>
            </a:r>
            <a:r>
              <a:rPr lang="en-US" sz="2400">
                <a:solidFill>
                  <a:schemeClr val="bg1"/>
                </a:solidFill>
              </a:rPr>
              <a:t>: vicryl, catgut </a:t>
            </a:r>
            <a:r>
              <a:rPr lang="el-GR" sz="2400">
                <a:solidFill>
                  <a:schemeClr val="bg1"/>
                </a:solidFill>
              </a:rPr>
              <a:t>κ.λ.π.</a:t>
            </a:r>
            <a:endParaRPr lang="en-US" sz="2400">
              <a:solidFill>
                <a:schemeClr val="bg1"/>
              </a:solidFill>
            </a:endParaRPr>
          </a:p>
          <a:p>
            <a:endParaRPr lang="en-US" sz="2400">
              <a:solidFill>
                <a:schemeClr val="bg1"/>
              </a:solidFill>
            </a:endParaRPr>
          </a:p>
          <a:p>
            <a:r>
              <a:rPr lang="en-US" sz="2400">
                <a:solidFill>
                  <a:schemeClr val="bg1"/>
                </a:solidFill>
              </a:rPr>
              <a:t>Staples</a:t>
            </a:r>
            <a:endParaRPr lang="el-GR" sz="2400">
              <a:solidFill>
                <a:schemeClr val="bg1"/>
              </a:solidFill>
            </a:endParaRP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0" y="6021388"/>
            <a:ext cx="9144000" cy="7143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5" name="2 - TextBox"/>
          <p:cNvSpPr txBox="1">
            <a:spLocks noChangeArrowheads="1"/>
          </p:cNvSpPr>
          <p:nvPr/>
        </p:nvSpPr>
        <p:spPr bwMode="white">
          <a:xfrm>
            <a:off x="0" y="6550025"/>
            <a:ext cx="9144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400" dirty="0">
                <a:solidFill>
                  <a:srgbClr val="00FFFF"/>
                </a:solidFill>
              </a:rPr>
              <a:t>Σ. ΒΑΣΙΛΕΙΟΥ -  Καθηγητής  Γναθοπροσωπικής Χειρουργικής Ιατρικής  Σχολής  Παν.  Αθηνών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>
                <a:solidFill>
                  <a:schemeClr val="bg1"/>
                </a:solidFill>
              </a:rPr>
              <a:t>ΕΡΓΑΛΕΙΑ ΣΥΡΡΑΦΗΣ</a:t>
            </a:r>
          </a:p>
        </p:txBody>
      </p:sp>
      <p:pic>
        <p:nvPicPr>
          <p:cNvPr id="6153" name="Picture 9" descr="P507033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4163" y="1600200"/>
            <a:ext cx="6035675" cy="4525963"/>
          </a:xfrm>
          <a:noFill/>
          <a:ln/>
        </p:spPr>
      </p:pic>
      <p:sp>
        <p:nvSpPr>
          <p:cNvPr id="6156" name="Line 12"/>
          <p:cNvSpPr>
            <a:spLocks noChangeShapeType="1"/>
          </p:cNvSpPr>
          <p:nvPr/>
        </p:nvSpPr>
        <p:spPr bwMode="auto">
          <a:xfrm>
            <a:off x="0" y="6237288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5" name="2 - TextBox"/>
          <p:cNvSpPr txBox="1">
            <a:spLocks noChangeArrowheads="1"/>
          </p:cNvSpPr>
          <p:nvPr/>
        </p:nvSpPr>
        <p:spPr bwMode="white">
          <a:xfrm>
            <a:off x="0" y="6550025"/>
            <a:ext cx="9144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400" dirty="0">
                <a:solidFill>
                  <a:srgbClr val="00FFFF"/>
                </a:solidFill>
              </a:rPr>
              <a:t>Σ. ΒΑΣΙΛΕΙΟΥ -  Καθηγητής  Γναθοπροσωπικής Χειρουργικής Ιατρικής  Σχολής  Παν.  Αθηνών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bg1"/>
                </a:solidFill>
              </a:rPr>
              <a:t>ΤΡΟΠΟΣ ΧΡΗΣΗΣ</a:t>
            </a:r>
          </a:p>
        </p:txBody>
      </p:sp>
      <p:pic>
        <p:nvPicPr>
          <p:cNvPr id="48134" name="Picture 6" descr="suture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95513" y="1731963"/>
            <a:ext cx="5040312" cy="4032250"/>
          </a:xfrm>
          <a:noFill/>
          <a:ln/>
        </p:spPr>
      </p:pic>
      <p:sp>
        <p:nvSpPr>
          <p:cNvPr id="48136" name="Line 8"/>
          <p:cNvSpPr>
            <a:spLocks noChangeShapeType="1"/>
          </p:cNvSpPr>
          <p:nvPr/>
        </p:nvSpPr>
        <p:spPr bwMode="auto">
          <a:xfrm flipV="1">
            <a:off x="0" y="6237288"/>
            <a:ext cx="9144000" cy="7143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5" name="2 - TextBox"/>
          <p:cNvSpPr txBox="1">
            <a:spLocks noChangeArrowheads="1"/>
          </p:cNvSpPr>
          <p:nvPr/>
        </p:nvSpPr>
        <p:spPr bwMode="white">
          <a:xfrm>
            <a:off x="0" y="6550025"/>
            <a:ext cx="9144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400" dirty="0">
                <a:solidFill>
                  <a:srgbClr val="00FFFF"/>
                </a:solidFill>
              </a:rPr>
              <a:t>Σ. ΒΑΣΙΛΕΙΟΥ -  Καθηγητής  Γναθοπροσωπικής Χειρουργικής Ιατρικής  Σχολής  Παν.  Αθηνών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l-GR" sz="2400">
                <a:solidFill>
                  <a:schemeClr val="bg1"/>
                </a:solidFill>
              </a:rPr>
              <a:t>Η συρραφή αφορά όλο το πάχος του κρημνού, ενώ δεν θα πρέπει να εφιππεύουν τα χείλη. Το ράμμα διέρχεται κάθετα από τα άκρα του κρημνού, ο πρώτος κόμπος είναι διπλός ενώ ο δεύτερος είναι μονός και ασφαλίζει το ράμμα.</a:t>
            </a:r>
          </a:p>
        </p:txBody>
      </p:sp>
      <p:pic>
        <p:nvPicPr>
          <p:cNvPr id="9222" name="Picture 6" descr="σάρωση000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7813" y="2349500"/>
            <a:ext cx="5976937" cy="3167063"/>
          </a:xfrm>
          <a:noFill/>
          <a:ln/>
        </p:spPr>
      </p:pic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0" y="6165850"/>
            <a:ext cx="9144000" cy="7143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5" name="2 - TextBox"/>
          <p:cNvSpPr txBox="1">
            <a:spLocks noChangeArrowheads="1"/>
          </p:cNvSpPr>
          <p:nvPr/>
        </p:nvSpPr>
        <p:spPr bwMode="white">
          <a:xfrm>
            <a:off x="0" y="6550025"/>
            <a:ext cx="9144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400" dirty="0">
                <a:solidFill>
                  <a:srgbClr val="00FFFF"/>
                </a:solidFill>
              </a:rPr>
              <a:t>Σ. ΒΑΣΙΛΕΙΟΥ -  Καθηγητής  Γναθοπροσωπικής Χειρουργικής Ιατρικής  Σχολής  Παν.  Αθηνών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>
                <a:solidFill>
                  <a:schemeClr val="bg1"/>
                </a:solidFill>
              </a:rPr>
              <a:t>Τα ράμματα δεν θα πρέπει να απέχουν μεταξύ τους λιγότερο από 0.5 εκ.</a:t>
            </a:r>
            <a:endParaRPr lang="el-GR">
              <a:solidFill>
                <a:schemeClr val="bg1"/>
              </a:solidFill>
            </a:endParaRPr>
          </a:p>
        </p:txBody>
      </p:sp>
      <p:pic>
        <p:nvPicPr>
          <p:cNvPr id="11270" name="Picture 6" descr="σάρωση000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08175" y="2087563"/>
            <a:ext cx="5472113" cy="3649662"/>
          </a:xfrm>
          <a:noFill/>
          <a:ln/>
        </p:spPr>
      </p:pic>
      <p:sp>
        <p:nvSpPr>
          <p:cNvPr id="11272" name="Line 8"/>
          <p:cNvSpPr>
            <a:spLocks noChangeShapeType="1"/>
          </p:cNvSpPr>
          <p:nvPr/>
        </p:nvSpPr>
        <p:spPr bwMode="auto">
          <a:xfrm>
            <a:off x="0" y="6237288"/>
            <a:ext cx="9144000" cy="7143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5" name="2 - TextBox"/>
          <p:cNvSpPr txBox="1">
            <a:spLocks noChangeArrowheads="1"/>
          </p:cNvSpPr>
          <p:nvPr/>
        </p:nvSpPr>
        <p:spPr bwMode="white">
          <a:xfrm>
            <a:off x="0" y="6550025"/>
            <a:ext cx="9144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400" dirty="0">
                <a:solidFill>
                  <a:srgbClr val="00FFFF"/>
                </a:solidFill>
              </a:rPr>
              <a:t>Σ. ΒΑΣΙΛΕΙΟΥ -  Καθηγητής  Γναθοπροσωπικής Χειρουργικής Ιατρικής  Σχολής  Παν.  Αθηνών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>
                <a:solidFill>
                  <a:schemeClr val="bg1"/>
                </a:solidFill>
              </a:rPr>
              <a:t>Συρραφή κατά στρώματα</a:t>
            </a:r>
          </a:p>
        </p:txBody>
      </p:sp>
      <p:pic>
        <p:nvPicPr>
          <p:cNvPr id="13318" name="Picture 6" descr="σάρωση000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93925" y="1600200"/>
            <a:ext cx="4756150" cy="4525963"/>
          </a:xfrm>
          <a:noFill/>
          <a:ln/>
        </p:spPr>
      </p:pic>
      <p:sp>
        <p:nvSpPr>
          <p:cNvPr id="13320" name="Line 8"/>
          <p:cNvSpPr>
            <a:spLocks noChangeShapeType="1"/>
          </p:cNvSpPr>
          <p:nvPr/>
        </p:nvSpPr>
        <p:spPr bwMode="auto">
          <a:xfrm>
            <a:off x="0" y="61658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>
            <a:off x="0" y="6237288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6" name="2 - TextBox"/>
          <p:cNvSpPr txBox="1">
            <a:spLocks noChangeArrowheads="1"/>
          </p:cNvSpPr>
          <p:nvPr/>
        </p:nvSpPr>
        <p:spPr bwMode="white">
          <a:xfrm>
            <a:off x="0" y="6550025"/>
            <a:ext cx="9144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400" dirty="0">
                <a:solidFill>
                  <a:srgbClr val="00FFFF"/>
                </a:solidFill>
              </a:rPr>
              <a:t>Σ. ΒΑΣΙΛΕΙΟΥ -  Καθηγητής  Γναθοπροσωπικής Χειρουργικής Ιατρικής  Σχολής  Παν.  Αθηνών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bg1"/>
                </a:solidFill>
              </a:rPr>
              <a:t>ΔΙΑΚΕΚΟΜΕΝΗ ΡΑΦΗ</a:t>
            </a:r>
          </a:p>
        </p:txBody>
      </p:sp>
      <p:pic>
        <p:nvPicPr>
          <p:cNvPr id="50182" name="Picture 6" descr="560px-Simple_interrupted_sutur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05000" y="1766888"/>
            <a:ext cx="5334000" cy="4191000"/>
          </a:xfrm>
          <a:noFill/>
          <a:ln/>
        </p:spPr>
      </p:pic>
      <p:sp>
        <p:nvSpPr>
          <p:cNvPr id="50183" name="Line 7"/>
          <p:cNvSpPr>
            <a:spLocks noChangeShapeType="1"/>
          </p:cNvSpPr>
          <p:nvPr/>
        </p:nvSpPr>
        <p:spPr bwMode="auto">
          <a:xfrm>
            <a:off x="0" y="6165850"/>
            <a:ext cx="9144000" cy="7143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5" name="2 - TextBox"/>
          <p:cNvSpPr txBox="1">
            <a:spLocks noChangeArrowheads="1"/>
          </p:cNvSpPr>
          <p:nvPr/>
        </p:nvSpPr>
        <p:spPr bwMode="white">
          <a:xfrm>
            <a:off x="0" y="6550025"/>
            <a:ext cx="9144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400" dirty="0">
                <a:solidFill>
                  <a:srgbClr val="00FFFF"/>
                </a:solidFill>
              </a:rPr>
              <a:t>Σ. ΒΑΣΙΛΕΙΟΥ -  Καθηγητής  Γναθοπροσωπικής Χειρουργικής Ιατρικής  Σχολής  Παν.  Αθηνών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>
                <a:solidFill>
                  <a:schemeClr val="bg1"/>
                </a:solidFill>
              </a:rPr>
              <a:t>Αντιπροσωπευτικές ραφές για το πρόσωπο και τον τράχηλο</a:t>
            </a:r>
          </a:p>
        </p:txBody>
      </p:sp>
      <p:pic>
        <p:nvPicPr>
          <p:cNvPr id="15366" name="Picture 6" descr="σάρωση000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4588" y="1600200"/>
            <a:ext cx="6854825" cy="4525963"/>
          </a:xfrm>
          <a:noFill/>
          <a:ln/>
        </p:spPr>
      </p:pic>
      <p:sp>
        <p:nvSpPr>
          <p:cNvPr id="15367" name="Line 7"/>
          <p:cNvSpPr>
            <a:spLocks noChangeShapeType="1"/>
          </p:cNvSpPr>
          <p:nvPr/>
        </p:nvSpPr>
        <p:spPr bwMode="auto">
          <a:xfrm>
            <a:off x="0" y="6237288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5" name="2 - TextBox"/>
          <p:cNvSpPr txBox="1">
            <a:spLocks noChangeArrowheads="1"/>
          </p:cNvSpPr>
          <p:nvPr/>
        </p:nvSpPr>
        <p:spPr bwMode="white">
          <a:xfrm>
            <a:off x="0" y="6550025"/>
            <a:ext cx="9144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400" dirty="0">
                <a:solidFill>
                  <a:srgbClr val="00FFFF"/>
                </a:solidFill>
              </a:rPr>
              <a:t>Σ. ΒΑΣΙΛΕΙΟΥ -  Καθηγητής  Γναθοπροσωπικής Χειρουργικής Ιατρικής  Σχολής  Παν.  Αθηνών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Προεπιλεγμένη σχεδίαση">
  <a:themeElements>
    <a:clrScheme name="Προεπιλεγμένη σχεδίαση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Προεπιλεγμένη σχεδίαση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1289</TotalTime>
  <Words>433</Words>
  <Application>Microsoft Office PowerPoint</Application>
  <PresentationFormat>Προβολή στην οθόνη (4:3)</PresentationFormat>
  <Paragraphs>54</Paragraphs>
  <Slides>22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22</vt:i4>
      </vt:variant>
    </vt:vector>
  </HeadingPairs>
  <TitlesOfParts>
    <vt:vector size="25" baseType="lpstr">
      <vt:lpstr>Arial</vt:lpstr>
      <vt:lpstr>Times New Roman</vt:lpstr>
      <vt:lpstr>Προεπιλεγμένη σχεδίαση</vt:lpstr>
      <vt:lpstr>ΣΥΡΡΑΦΗ ΤΡΑΥΜΑΤΟΣ</vt:lpstr>
      <vt:lpstr>ΑΜΕΣΗ ΣΥΡΡΑΦΗ</vt:lpstr>
      <vt:lpstr>ΕΡΓΑΛΕΙΑ ΣΥΡΡΑΦΗΣ</vt:lpstr>
      <vt:lpstr>ΤΡΟΠΟΣ ΧΡΗΣΗΣ</vt:lpstr>
      <vt:lpstr>Η συρραφή αφορά όλο το πάχος του κρημνού, ενώ δεν θα πρέπει να εφιππεύουν τα χείλη. Το ράμμα διέρχεται κάθετα από τα άκρα του κρημνού, ο πρώτος κόμπος είναι διπλός ενώ ο δεύτερος είναι μονός και ασφαλίζει το ράμμα.</vt:lpstr>
      <vt:lpstr>Τα ράμματα δεν θα πρέπει να απέχουν μεταξύ τους λιγότερο από 0.5 εκ.</vt:lpstr>
      <vt:lpstr>Συρραφή κατά στρώματα</vt:lpstr>
      <vt:lpstr>ΔΙΑΚΕΚΟΜΕΝΗ ΡΑΦΗ</vt:lpstr>
      <vt:lpstr>Αντιπροσωπευτικές ραφές για το πρόσωπο και τον τράχηλο</vt:lpstr>
      <vt:lpstr>Ενδοδερμική ραφή</vt:lpstr>
      <vt:lpstr>Το ράμμα πρέπει να διέρχεται από όλο το πάχος των ιστών και να μην είναι σφιγκτό</vt:lpstr>
      <vt:lpstr>Επιπολής συρραφή και παραμονή νεκρού χώρου</vt:lpstr>
      <vt:lpstr>ΣΤΑΔΙΑ ΣΥΡΡΑΦΗΣ 1</vt:lpstr>
      <vt:lpstr>ΣΤΑΔΙΑ ΣΥΡΡΑΦΗΣ 2</vt:lpstr>
      <vt:lpstr>ΣΤΑΔΙΑ ΣΥΡΡΑΦΗΣ 3</vt:lpstr>
      <vt:lpstr>ΣΤΑΔΙΑ ΣΥΡΡΑΦΗΣ 4</vt:lpstr>
      <vt:lpstr>ΣΤΑΔΙΑ ΣΥΡΡΑΦΗΣ 5</vt:lpstr>
      <vt:lpstr>ΣΤΑΔΙΑ ΣΥΡΡΑΦΗΣ 6</vt:lpstr>
      <vt:lpstr>ΣΤΑΔΙΑ ΣΥΡΡΑΦΗΣ 7</vt:lpstr>
      <vt:lpstr>ΣΤΑΔΙΑ ΣΥΡΡΑΦΗΣ 8</vt:lpstr>
      <vt:lpstr>Αφαίρεση ραμμάτων</vt:lpstr>
      <vt:lpstr>Αντιπροσωπευτικά ράμματα στο πρόσωπο και τον τράχηλο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stavros vassiliou</cp:lastModifiedBy>
  <cp:revision>44</cp:revision>
  <dcterms:created xsi:type="dcterms:W3CDTF">2003-11-11T13:59:30Z</dcterms:created>
  <dcterms:modified xsi:type="dcterms:W3CDTF">2023-09-11T09:24:30Z</dcterms:modified>
</cp:coreProperties>
</file>