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4"/>
  </p:notesMasterIdLst>
  <p:sldIdLst>
    <p:sldId id="256" r:id="rId2"/>
    <p:sldId id="328" r:id="rId3"/>
    <p:sldId id="353" r:id="rId4"/>
    <p:sldId id="316" r:id="rId5"/>
    <p:sldId id="379" r:id="rId6"/>
    <p:sldId id="329" r:id="rId7"/>
    <p:sldId id="331" r:id="rId8"/>
    <p:sldId id="330" r:id="rId9"/>
    <p:sldId id="332" r:id="rId10"/>
    <p:sldId id="333" r:id="rId11"/>
    <p:sldId id="334" r:id="rId12"/>
    <p:sldId id="336" r:id="rId13"/>
    <p:sldId id="337" r:id="rId14"/>
    <p:sldId id="338" r:id="rId15"/>
    <p:sldId id="339" r:id="rId16"/>
    <p:sldId id="340" r:id="rId17"/>
    <p:sldId id="341" r:id="rId18"/>
    <p:sldId id="342" r:id="rId19"/>
    <p:sldId id="343" r:id="rId20"/>
    <p:sldId id="344" r:id="rId21"/>
    <p:sldId id="345" r:id="rId22"/>
    <p:sldId id="378" r:id="rId23"/>
    <p:sldId id="346" r:id="rId24"/>
    <p:sldId id="347" r:id="rId25"/>
    <p:sldId id="377" r:id="rId26"/>
    <p:sldId id="348" r:id="rId27"/>
    <p:sldId id="349" r:id="rId28"/>
    <p:sldId id="350" r:id="rId29"/>
    <p:sldId id="351" r:id="rId30"/>
    <p:sldId id="352" r:id="rId31"/>
    <p:sldId id="354" r:id="rId32"/>
    <p:sldId id="355" r:id="rId33"/>
    <p:sldId id="356" r:id="rId34"/>
    <p:sldId id="357" r:id="rId35"/>
    <p:sldId id="358" r:id="rId36"/>
    <p:sldId id="375" r:id="rId37"/>
    <p:sldId id="360" r:id="rId38"/>
    <p:sldId id="361" r:id="rId39"/>
    <p:sldId id="362" r:id="rId40"/>
    <p:sldId id="363" r:id="rId41"/>
    <p:sldId id="364" r:id="rId42"/>
    <p:sldId id="366" r:id="rId43"/>
    <p:sldId id="367" r:id="rId44"/>
    <p:sldId id="368" r:id="rId45"/>
    <p:sldId id="369" r:id="rId46"/>
    <p:sldId id="370" r:id="rId47"/>
    <p:sldId id="371" r:id="rId48"/>
    <p:sldId id="372" r:id="rId49"/>
    <p:sldId id="373" r:id="rId50"/>
    <p:sldId id="374" r:id="rId51"/>
    <p:sldId id="376" r:id="rId52"/>
    <p:sldId id="261" r:id="rId5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669900"/>
    <a:srgbClr val="006600"/>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38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52DBD28-F43B-4F5D-B513-07EC639643DC}" type="datetimeFigureOut">
              <a:rPr lang="el-GR"/>
              <a:pPr>
                <a:defRPr/>
              </a:pPr>
              <a:t>27/5/2011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CF940AA-64C4-48B5-AF3D-70571F92D7A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53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9DB7BF-CDD5-4FE2-BD11-145EA9719F0E}" type="slidenum">
              <a:rPr lang="el-GR" smtClean="0"/>
              <a:pPr fontAlgn="base">
                <a:spcBef>
                  <a:spcPct val="0"/>
                </a:spcBef>
                <a:spcAft>
                  <a:spcPct val="0"/>
                </a:spcAft>
                <a:defRPr/>
              </a:pPr>
              <a:t>1</a:t>
            </a:fld>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168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49039908-320F-442A-9E6A-8D63F1D94828}" type="slidenum">
              <a:rPr lang="el-GR" smtClean="0"/>
              <a:pPr>
                <a:defRPr/>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270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B2F32667-9188-4B5E-864B-9F16A568F09E}" type="slidenum">
              <a:rPr lang="el-GR" smtClean="0"/>
              <a:pPr>
                <a:defRPr/>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373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FF47FA7B-797B-4C21-8F6C-A15DDFE0D5D9}" type="slidenum">
              <a:rPr lang="el-GR" smtClean="0"/>
              <a:pPr>
                <a:defRPr/>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475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2307802F-03F6-4FD6-B2BD-0F127186A017}" type="slidenum">
              <a:rPr lang="el-GR" smtClean="0"/>
              <a:pPr>
                <a:defRPr/>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577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412A7268-6404-4A2C-8226-4E1372809A41}" type="slidenum">
              <a:rPr lang="el-GR" smtClean="0"/>
              <a:pPr>
                <a:defRPr/>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680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39C444F7-2527-4C0D-B927-7CA0D77F41CD}" type="slidenum">
              <a:rPr lang="el-GR" smtClean="0"/>
              <a:pPr>
                <a:defRPr/>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782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0DCF3BAC-21EC-4D0B-801A-4322E7A3CC6D}" type="slidenum">
              <a:rPr lang="el-GR" smtClean="0"/>
              <a:pPr>
                <a:defRPr/>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885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C4012EF5-A985-4885-B82E-4F642F2075FD}" type="slidenum">
              <a:rPr lang="el-GR" smtClean="0"/>
              <a:pPr>
                <a:defRPr/>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987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79CA9CE8-3D50-43BE-A781-FC8E85E2FA29}" type="slidenum">
              <a:rPr lang="el-GR" smtClean="0"/>
              <a:pPr>
                <a:defRPr/>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089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2187CF02-2DF1-4FFB-8032-B95B32AA3055}" type="slidenum">
              <a:rPr lang="el-GR" smtClean="0"/>
              <a:pPr>
                <a:defRPr/>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618FD393-9C8D-4F98-BCB0-36B896DE92F3}" type="slidenum">
              <a:rPr lang="el-GR" smtClean="0"/>
              <a:pPr>
                <a:defRPr/>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192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B4C04D2D-5F52-463E-AFF4-3B1E918C5EAD}" type="slidenum">
              <a:rPr lang="el-GR" smtClean="0"/>
              <a:pPr>
                <a:defRPr/>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294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F1D038AC-5054-4481-93B6-9E7A84C50E57}" type="slidenum">
              <a:rPr lang="el-GR" smtClean="0"/>
              <a:pPr>
                <a:defRPr/>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397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5B250F83-E2CA-44D3-BF46-A3BB561E3E10}" type="slidenum">
              <a:rPr lang="el-GR" smtClean="0"/>
              <a:pPr>
                <a:defRPr/>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499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C5715595-FFE2-4919-ABA0-20E74A186EA9}" type="slidenum">
              <a:rPr lang="el-GR" smtClean="0"/>
              <a:pPr>
                <a:defRPr/>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601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92B09804-2DBD-4903-A5D3-BB0A2209AB21}" type="slidenum">
              <a:rPr lang="el-GR" smtClean="0"/>
              <a:pPr>
                <a:defRPr/>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704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E23A0FD3-EA2C-431A-BC1E-506E8136E28B}" type="slidenum">
              <a:rPr lang="el-GR" smtClean="0"/>
              <a:pPr>
                <a:defRPr/>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806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41711D6B-3228-427C-8082-13EAC4C2D839}" type="slidenum">
              <a:rPr lang="el-GR" smtClean="0"/>
              <a:pPr>
                <a:defRPr/>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909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BEC78DDC-17C3-43FF-A4E1-1D0B2977188E}" type="slidenum">
              <a:rPr lang="el-GR" smtClean="0"/>
              <a:pPr>
                <a:defRPr/>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011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B74148AA-82B1-4200-A8C2-3272526D90A2}" type="slidenum">
              <a:rPr lang="el-GR" smtClean="0"/>
              <a:pPr>
                <a:defRPr/>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113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C646834E-2F1C-43EF-8B2F-73E7BA592B97}" type="slidenum">
              <a:rPr lang="el-GR" smtClean="0"/>
              <a:pPr>
                <a:defRPr/>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8144B16D-12C3-4E3E-8E42-3588A7440D5D}" type="slidenum">
              <a:rPr lang="el-GR" smtClean="0"/>
              <a:pPr>
                <a:defRPr/>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216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286EAFF4-DCCD-42D2-9FFA-D77DCED6780D}" type="slidenum">
              <a:rPr lang="el-GR" smtClean="0"/>
              <a:pPr>
                <a:defRPr/>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318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883C0812-52ED-401B-B4FB-225C21721AD7}" type="slidenum">
              <a:rPr lang="el-GR" smtClean="0"/>
              <a:pPr>
                <a:defRPr/>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421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E63EDD31-FDB0-4476-B5E4-730868022AF3}" type="slidenum">
              <a:rPr lang="el-GR" smtClean="0"/>
              <a:pPr>
                <a:defRPr/>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523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99712F28-18A2-4BFD-91D1-9DEE63E8A7BC}" type="slidenum">
              <a:rPr lang="el-GR" smtClean="0"/>
              <a:pPr>
                <a:defRPr/>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625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3FE1E3C1-2422-4E2A-B781-6E19AA7CF64D}" type="slidenum">
              <a:rPr lang="el-GR" smtClean="0"/>
              <a:pPr>
                <a:defRPr/>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728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8F468600-C994-4223-8642-A44F97D488D9}" type="slidenum">
              <a:rPr lang="el-GR" smtClean="0"/>
              <a:pPr>
                <a:defRPr/>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830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593BDE6A-0D06-424A-A930-60073E7992A2}" type="slidenum">
              <a:rPr lang="el-GR" smtClean="0"/>
              <a:pPr>
                <a:defRPr/>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9933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35E115F5-6D3D-4FC7-B4DE-32D1C56BA8E4}" type="slidenum">
              <a:rPr lang="el-GR" smtClean="0"/>
              <a:pPr>
                <a:defRPr/>
              </a:pPr>
              <a:t>37</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035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D3AF806B-E8FB-45A4-BA0D-97E52C0871FA}" type="slidenum">
              <a:rPr lang="el-GR" smtClean="0"/>
              <a:pPr>
                <a:defRPr/>
              </a:pPr>
              <a:t>38</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137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0A287E4D-B8B6-4316-B3EB-D87CCC03BB42}" type="slidenum">
              <a:rPr lang="el-GR" smtClean="0"/>
              <a:pPr>
                <a:defRPr/>
              </a:pPr>
              <a:t>39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553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1A563099-8ADA-4DA0-B526-3EDB7B76E512}" type="slidenum">
              <a:rPr lang="el-GR" smtClean="0"/>
              <a:pPr>
                <a:defRPr/>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240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2716EF86-75F8-40B6-84E8-0C029E0EB088}" type="slidenum">
              <a:rPr lang="el-GR" smtClean="0"/>
              <a:pPr>
                <a:defRPr/>
              </a:pPr>
              <a:t>40</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342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167E9E8F-F390-442C-9E52-34DC72C3938F}" type="slidenum">
              <a:rPr lang="el-GR" smtClean="0"/>
              <a:pPr>
                <a:defRPr/>
              </a:pPr>
              <a:t>41</a:t>
            </a:fld>
            <a:endParaRPr lang="el-G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445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192D400B-BF22-42DD-8E6D-3E9903EBEDB3}" type="slidenum">
              <a:rPr lang="el-GR" smtClean="0"/>
              <a:pPr>
                <a:defRPr/>
              </a:pPr>
              <a:t>42</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547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CE8CE243-5E19-4CD3-BCCB-76619E315759}" type="slidenum">
              <a:rPr lang="el-GR" smtClean="0"/>
              <a:pPr>
                <a:defRPr/>
              </a:pPr>
              <a:t>43</a:t>
            </a:fld>
            <a:endParaRPr lang="el-G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649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0805D53C-AF12-4020-85E9-06AE21DABAC3}" type="slidenum">
              <a:rPr lang="el-GR" smtClean="0"/>
              <a:pPr>
                <a:defRPr/>
              </a:pPr>
              <a:t>44</a:t>
            </a:fld>
            <a:endParaRPr lang="el-G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752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8A348B7A-8054-465F-B510-7D44BABBD7D6}" type="slidenum">
              <a:rPr lang="el-GR" smtClean="0"/>
              <a:pPr>
                <a:defRPr/>
              </a:pPr>
              <a:t>45</a:t>
            </a:fld>
            <a:endParaRPr lang="el-G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854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024F8A36-5CB6-486F-B229-B14FF8EB270E}" type="slidenum">
              <a:rPr lang="el-GR" smtClean="0"/>
              <a:pPr>
                <a:defRPr/>
              </a:pPr>
              <a:t>46</a:t>
            </a:fld>
            <a:endParaRPr lang="el-G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0957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E9E5540E-42C0-46D2-AF9B-8DD46B91DC57}" type="slidenum">
              <a:rPr lang="el-GR" smtClean="0"/>
              <a:pPr>
                <a:defRPr/>
              </a:pPr>
              <a:t>47</a:t>
            </a:fld>
            <a:endParaRPr lang="el-G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059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6B36547E-9DB8-4594-9C0B-019D3C405C69}" type="slidenum">
              <a:rPr lang="el-GR" smtClean="0"/>
              <a:pPr>
                <a:defRPr/>
              </a:pPr>
              <a:t>48</a:t>
            </a:fld>
            <a:endParaRPr lang="el-G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161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A6CBB7AD-A43A-423E-A0C2-988F2258D790}" type="slidenum">
              <a:rPr lang="el-GR" smtClean="0"/>
              <a:pPr>
                <a:defRPr/>
              </a:pPr>
              <a:t>49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656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F4930973-994B-44A5-88DB-B3AF2A51BAE4}" type="slidenum">
              <a:rPr lang="el-GR" smtClean="0"/>
              <a:pPr>
                <a:defRPr/>
              </a:pPr>
              <a:t>5</a:t>
            </a:fld>
            <a:endParaRPr lang="el-G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2643"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D92F7D4D-B66F-43FA-8D08-EA0EA1BE7FDA}" type="slidenum">
              <a:rPr lang="el-GR" smtClean="0"/>
              <a:pPr>
                <a:defRPr/>
              </a:pPr>
              <a:t>50</a:t>
            </a:fld>
            <a:endParaRPr lang="el-G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366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C2C34025-B12A-40D1-B028-BD609164C7A5}" type="slidenum">
              <a:rPr lang="el-GR" smtClean="0"/>
              <a:pPr>
                <a:defRPr/>
              </a:pPr>
              <a:t>51</a:t>
            </a:fld>
            <a:endParaRPr lang="el-G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146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048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9C6154-A21E-4BD6-823A-34CC1DF8BD0B}" type="slidenum">
              <a:rPr lang="el-GR" smtClean="0"/>
              <a:pPr fontAlgn="base">
                <a:spcBef>
                  <a:spcPct val="0"/>
                </a:spcBef>
                <a:spcAft>
                  <a:spcPct val="0"/>
                </a:spcAft>
                <a:defRPr/>
              </a:pPr>
              <a:t>52</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758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D52C1111-D5D3-433C-86F8-033ECE0C9BC6}" type="slidenum">
              <a:rPr lang="el-GR" smtClean="0"/>
              <a:pPr>
                <a:defRPr/>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8611"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0AA6C610-5534-4870-82BB-60C72E61F3FD}" type="slidenum">
              <a:rPr lang="el-GR" smtClean="0"/>
              <a:pPr>
                <a:defRPr/>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9635"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3300DED4-DBAB-470B-A61A-CC3338D233BD}" type="slidenum">
              <a:rPr lang="el-GR" smtClean="0"/>
              <a:pPr>
                <a:defRPr/>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0659"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B06C12D9-BD59-4DDE-80EB-5233B85A1797}" type="slidenum">
              <a:rPr lang="el-GR" smtClean="0"/>
              <a:pPr>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4" name="3 - Ορθογώνιο"/>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 Ορθογώνιο"/>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Τίτλος"/>
          <p:cNvSpPr>
            <a:spLocks noGrp="1"/>
          </p:cNvSpPr>
          <p:nvPr>
            <p:ph type="ctrTitle"/>
          </p:nvPr>
        </p:nvSpPr>
        <p:spPr>
          <a:xfrm>
            <a:off x="685800" y="3355848"/>
            <a:ext cx="8077200" cy="1673352"/>
          </a:xfrm>
        </p:spPr>
        <p:txBody>
          <a:bodyPr tIns="0" bIns="0" anchor="t"/>
          <a:lstStyle>
            <a:lvl1pPr algn="l">
              <a:defRPr sz="4700" b="1"/>
            </a:lvl1pPr>
            <a:extLst/>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l-GR" smtClean="0"/>
              <a:t>Κάντε κλικ για να επεξεργαστείτε τον υπότιτλο του υποδείγματος</a:t>
            </a:r>
            <a:endParaRPr lang="en-US"/>
          </a:p>
        </p:txBody>
      </p:sp>
      <p:sp>
        <p:nvSpPr>
          <p:cNvPr id="6" name="3 - Θέση ημερομηνίας"/>
          <p:cNvSpPr>
            <a:spLocks noGrp="1"/>
          </p:cNvSpPr>
          <p:nvPr>
            <p:ph type="dt" sz="half" idx="10"/>
          </p:nvPr>
        </p:nvSpPr>
        <p:spPr/>
        <p:txBody>
          <a:bodyPr/>
          <a:lstStyle>
            <a:lvl1pPr>
              <a:defRPr/>
            </a:lvl1pPr>
          </a:lstStyle>
          <a:p>
            <a:pPr>
              <a:defRPr/>
            </a:pPr>
            <a:fld id="{9C136A86-08A7-4C35-A8D6-BA1260256326}" type="datetimeFigureOut">
              <a:rPr lang="el-GR"/>
              <a:pPr>
                <a:defRPr/>
              </a:pPr>
              <a:t>27/5/2011</a:t>
            </a:fld>
            <a:endParaRPr lang="el-GR"/>
          </a:p>
        </p:txBody>
      </p:sp>
      <p:sp>
        <p:nvSpPr>
          <p:cNvPr id="7" name="4 - Θέση υποσέλιδου"/>
          <p:cNvSpPr>
            <a:spLocks noGrp="1"/>
          </p:cNvSpPr>
          <p:nvPr>
            <p:ph type="ftr" sz="quarter" idx="11"/>
          </p:nvPr>
        </p:nvSpPr>
        <p:spPr/>
        <p:txBody>
          <a:bodyPr/>
          <a:lstStyle>
            <a:lvl1pPr>
              <a:defRPr/>
            </a:lvl1pPr>
          </a:lstStyle>
          <a:p>
            <a:pPr>
              <a:defRPr/>
            </a:pPr>
            <a:endParaRPr lang="el-GR"/>
          </a:p>
        </p:txBody>
      </p:sp>
      <p:sp>
        <p:nvSpPr>
          <p:cNvPr id="8" name="5 - Θέση αριθμού διαφάνειας"/>
          <p:cNvSpPr>
            <a:spLocks noGrp="1"/>
          </p:cNvSpPr>
          <p:nvPr>
            <p:ph type="sldNum" sz="quarter" idx="12"/>
          </p:nvPr>
        </p:nvSpPr>
        <p:spPr/>
        <p:txBody>
          <a:bodyPr/>
          <a:lstStyle>
            <a:lvl1pPr>
              <a:defRPr/>
            </a:lvl1pPr>
          </a:lstStyle>
          <a:p>
            <a:pPr>
              <a:defRPr/>
            </a:pPr>
            <a:fld id="{279D3BC0-A046-43E7-B003-18AB810D660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2A774BF2-9A45-40CB-9D6B-3D7CE50A12CB}" type="datetimeFigureOut">
              <a:rPr lang="el-GR"/>
              <a:pPr>
                <a:defRPr/>
              </a:pPr>
              <a:t>27/5/2011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6569DA5-7839-4076-99A3-54E05494F1D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3 - Ορθογώνιο"/>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 Ορθογώνιο"/>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3 - Θέση ημερομηνίας"/>
          <p:cNvSpPr>
            <a:spLocks noGrp="1"/>
          </p:cNvSpPr>
          <p:nvPr>
            <p:ph type="dt" sz="half" idx="10"/>
          </p:nvPr>
        </p:nvSpPr>
        <p:spPr/>
        <p:txBody>
          <a:bodyPr/>
          <a:lstStyle>
            <a:lvl1pPr>
              <a:defRPr/>
            </a:lvl1pPr>
          </a:lstStyle>
          <a:p>
            <a:pPr>
              <a:defRPr/>
            </a:pPr>
            <a:fld id="{1F398B33-954D-49D7-883C-BD3FB1E1E486}" type="datetimeFigureOut">
              <a:rPr lang="el-GR"/>
              <a:pPr>
                <a:defRPr/>
              </a:pPr>
              <a:t>27/5/2011</a:t>
            </a:fld>
            <a:endParaRPr lang="el-GR"/>
          </a:p>
        </p:txBody>
      </p:sp>
      <p:sp>
        <p:nvSpPr>
          <p:cNvPr id="7" name="4 - Θέση υποσέλιδου"/>
          <p:cNvSpPr>
            <a:spLocks noGrp="1"/>
          </p:cNvSpPr>
          <p:nvPr>
            <p:ph type="ftr" sz="quarter" idx="11"/>
          </p:nvPr>
        </p:nvSpPr>
        <p:spPr>
          <a:xfrm>
            <a:off x="2640013" y="6376988"/>
            <a:ext cx="3836987" cy="365125"/>
          </a:xfrm>
        </p:spPr>
        <p:txBody>
          <a:bodyPr/>
          <a:lstStyle>
            <a:lvl1pPr>
              <a:defRPr/>
            </a:lvl1pPr>
          </a:lstStyle>
          <a:p>
            <a:pPr>
              <a:defRPr/>
            </a:pPr>
            <a:endParaRPr lang="el-GR"/>
          </a:p>
        </p:txBody>
      </p:sp>
      <p:sp>
        <p:nvSpPr>
          <p:cNvPr id="8" name="5 - Θέση αριθμού διαφάνειας"/>
          <p:cNvSpPr>
            <a:spLocks noGrp="1"/>
          </p:cNvSpPr>
          <p:nvPr>
            <p:ph type="sldNum" sz="quarter" idx="12"/>
          </p:nvPr>
        </p:nvSpPr>
        <p:spPr/>
        <p:txBody>
          <a:bodyPr/>
          <a:lstStyle>
            <a:lvl1pPr>
              <a:defRPr/>
            </a:lvl1pPr>
          </a:lstStyle>
          <a:p>
            <a:pPr>
              <a:defRPr/>
            </a:pPr>
            <a:fld id="{B2B4524E-600F-4239-BD0A-45BCC723ACA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0895DBCE-5EC7-4D99-91CC-03B975AA1404}" type="datetimeFigureOut">
              <a:rPr lang="el-GR"/>
              <a:pPr>
                <a:defRPr/>
              </a:pPr>
              <a:t>27/5/2011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17A29C5-E808-47A7-BFEB-0413D326FD84}"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4" name="3 - Ορθογώνιο"/>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 Ορθογώνιο"/>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Τίτλος"/>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l-GR" smtClean="0"/>
              <a:t>Kλικ για επεξεργασία των στυλ του υποδείγματος</a:t>
            </a:r>
          </a:p>
        </p:txBody>
      </p:sp>
      <p:sp>
        <p:nvSpPr>
          <p:cNvPr id="6" name="3 - Θέση ημερομηνίας"/>
          <p:cNvSpPr>
            <a:spLocks noGrp="1"/>
          </p:cNvSpPr>
          <p:nvPr>
            <p:ph type="dt" sz="half" idx="10"/>
          </p:nvPr>
        </p:nvSpPr>
        <p:spPr/>
        <p:txBody>
          <a:bodyPr/>
          <a:lstStyle>
            <a:lvl1pPr>
              <a:defRPr/>
            </a:lvl1pPr>
          </a:lstStyle>
          <a:p>
            <a:pPr>
              <a:defRPr/>
            </a:pPr>
            <a:fld id="{E8C147F4-93DE-4A4C-B88B-323CE8B8F537}" type="datetimeFigureOut">
              <a:rPr lang="el-GR"/>
              <a:pPr>
                <a:defRPr/>
              </a:pPr>
              <a:t>27/5/2011</a:t>
            </a:fld>
            <a:endParaRPr lang="el-GR"/>
          </a:p>
        </p:txBody>
      </p:sp>
      <p:sp>
        <p:nvSpPr>
          <p:cNvPr id="7" name="4 - Θέση υποσέλιδου"/>
          <p:cNvSpPr>
            <a:spLocks noGrp="1"/>
          </p:cNvSpPr>
          <p:nvPr>
            <p:ph type="ftr" sz="quarter" idx="11"/>
          </p:nvPr>
        </p:nvSpPr>
        <p:spPr/>
        <p:txBody>
          <a:bodyPr/>
          <a:lstStyle>
            <a:lvl1pPr>
              <a:defRPr/>
            </a:lvl1pPr>
          </a:lstStyle>
          <a:p>
            <a:pPr>
              <a:defRPr/>
            </a:pPr>
            <a:endParaRPr lang="el-GR"/>
          </a:p>
        </p:txBody>
      </p:sp>
      <p:sp>
        <p:nvSpPr>
          <p:cNvPr id="8" name="5 - Θέση αριθμού διαφάνειας"/>
          <p:cNvSpPr>
            <a:spLocks noGrp="1"/>
          </p:cNvSpPr>
          <p:nvPr>
            <p:ph type="sldNum" sz="quarter" idx="12"/>
          </p:nvPr>
        </p:nvSpPr>
        <p:spPr/>
        <p:txBody>
          <a:bodyPr/>
          <a:lstStyle>
            <a:lvl1pPr>
              <a:defRPr/>
            </a:lvl1pPr>
          </a:lstStyle>
          <a:p>
            <a:pPr>
              <a:defRPr/>
            </a:pPr>
            <a:fld id="{C792CD12-A96B-4F7F-B5F7-4D1691A51446}"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3 - Θέση ημερομηνίας"/>
          <p:cNvSpPr>
            <a:spLocks noGrp="1"/>
          </p:cNvSpPr>
          <p:nvPr>
            <p:ph type="dt" sz="half" idx="10"/>
          </p:nvPr>
        </p:nvSpPr>
        <p:spPr/>
        <p:txBody>
          <a:bodyPr/>
          <a:lstStyle>
            <a:lvl1pPr>
              <a:defRPr/>
            </a:lvl1pPr>
          </a:lstStyle>
          <a:p>
            <a:pPr>
              <a:defRPr/>
            </a:pPr>
            <a:fld id="{B9D6A75E-3B5C-47A9-8C5F-C5E75467EE95}" type="datetimeFigureOut">
              <a:rPr lang="el-GR"/>
              <a:pPr>
                <a:defRPr/>
              </a:pPr>
              <a:t>27/5/2011</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B88ED083-7280-465D-8C3B-3856868EDC07}"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3 - Θέση ημερομηνίας"/>
          <p:cNvSpPr>
            <a:spLocks noGrp="1"/>
          </p:cNvSpPr>
          <p:nvPr>
            <p:ph type="dt" sz="half" idx="10"/>
          </p:nvPr>
        </p:nvSpPr>
        <p:spPr/>
        <p:txBody>
          <a:bodyPr/>
          <a:lstStyle>
            <a:lvl1pPr>
              <a:defRPr/>
            </a:lvl1pPr>
          </a:lstStyle>
          <a:p>
            <a:pPr>
              <a:defRPr/>
            </a:pPr>
            <a:fld id="{D60E9064-509E-49AB-8F7D-801CF3A0A24E}" type="datetimeFigureOut">
              <a:rPr lang="el-GR"/>
              <a:pPr>
                <a:defRPr/>
              </a:pPr>
              <a:t>27/5/2011</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21D8BE1D-89FE-4EA8-A086-BEE8652C1A8E}"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3 - Θέση ημερομηνίας"/>
          <p:cNvSpPr>
            <a:spLocks noGrp="1"/>
          </p:cNvSpPr>
          <p:nvPr>
            <p:ph type="dt" sz="half" idx="10"/>
          </p:nvPr>
        </p:nvSpPr>
        <p:spPr/>
        <p:txBody>
          <a:bodyPr/>
          <a:lstStyle>
            <a:lvl1pPr>
              <a:defRPr/>
            </a:lvl1pPr>
          </a:lstStyle>
          <a:p>
            <a:pPr>
              <a:defRPr/>
            </a:pPr>
            <a:fld id="{DC58CD19-D78D-4257-AC0F-1B5B71177D70}" type="datetimeFigureOut">
              <a:rPr lang="el-GR"/>
              <a:pPr>
                <a:defRPr/>
              </a:pPr>
              <a:t>27/5/2011</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42DCE22A-AD4F-4FFA-9538-8F51443AEAF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A54E33F6-6CB3-4895-B7FF-E36F1EE822A5}" type="datetimeFigureOut">
              <a:rPr lang="el-GR"/>
              <a:pPr>
                <a:defRPr/>
              </a:pPr>
              <a:t>27/5/2011</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3 - Θέση αριθμού διαφάνειας"/>
          <p:cNvSpPr>
            <a:spLocks noGrp="1"/>
          </p:cNvSpPr>
          <p:nvPr>
            <p:ph type="sldNum" sz="quarter" idx="12"/>
          </p:nvPr>
        </p:nvSpPr>
        <p:spPr/>
        <p:txBody>
          <a:bodyPr/>
          <a:lstStyle>
            <a:lvl1pPr>
              <a:defRPr/>
            </a:lvl1pPr>
          </a:lstStyle>
          <a:p>
            <a:pPr>
              <a:defRPr/>
            </a:pPr>
            <a:fld id="{98E42EEC-0AF5-4D13-A6B0-5543256B8C0D}"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4 - Ορθογώνιο"/>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5 - Ορθογώνιο"/>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Τίτλος"/>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l-GR" smtClean="0"/>
              <a:t>Kλικ για επεξεργασία των στυλ του υποδείγματος</a:t>
            </a:r>
          </a:p>
        </p:txBody>
      </p:sp>
      <p:sp>
        <p:nvSpPr>
          <p:cNvPr id="7" name="4 - Θέση ημερομηνίας"/>
          <p:cNvSpPr>
            <a:spLocks noGrp="1"/>
          </p:cNvSpPr>
          <p:nvPr>
            <p:ph type="dt" sz="half" idx="10"/>
          </p:nvPr>
        </p:nvSpPr>
        <p:spPr/>
        <p:txBody>
          <a:bodyPr/>
          <a:lstStyle>
            <a:lvl1pPr>
              <a:defRPr/>
            </a:lvl1pPr>
          </a:lstStyle>
          <a:p>
            <a:pPr>
              <a:defRPr/>
            </a:pPr>
            <a:fld id="{FEBA9583-B76B-417F-9AE3-C72753B819B2}" type="datetimeFigureOut">
              <a:rPr lang="el-GR"/>
              <a:pPr>
                <a:defRPr/>
              </a:pPr>
              <a:t>27/5/2011</a:t>
            </a:fld>
            <a:endParaRPr lang="el-GR"/>
          </a:p>
        </p:txBody>
      </p:sp>
      <p:sp>
        <p:nvSpPr>
          <p:cNvPr id="8" name="5 - Θέση υποσέλιδου"/>
          <p:cNvSpPr>
            <a:spLocks noGrp="1"/>
          </p:cNvSpPr>
          <p:nvPr>
            <p:ph type="ftr" sz="quarter" idx="11"/>
          </p:nvPr>
        </p:nvSpPr>
        <p:spPr/>
        <p:txBody>
          <a:bodyPr/>
          <a:lstStyle>
            <a:lvl1pPr>
              <a:defRPr/>
            </a:lvl1pPr>
          </a:lstStyle>
          <a:p>
            <a:pPr>
              <a:defRPr/>
            </a:pPr>
            <a:endParaRPr lang="el-GR"/>
          </a:p>
        </p:txBody>
      </p:sp>
      <p:sp>
        <p:nvSpPr>
          <p:cNvPr id="9" name="6 - Θέση αριθμού διαφάνειας"/>
          <p:cNvSpPr>
            <a:spLocks noGrp="1"/>
          </p:cNvSpPr>
          <p:nvPr>
            <p:ph type="sldNum" sz="quarter" idx="12"/>
          </p:nvPr>
        </p:nvSpPr>
        <p:spPr/>
        <p:txBody>
          <a:bodyPr/>
          <a:lstStyle>
            <a:lvl1pPr>
              <a:defRPr/>
            </a:lvl1pPr>
          </a:lstStyle>
          <a:p>
            <a:pPr>
              <a:defRPr/>
            </a:pPr>
            <a:fld id="{483D7F05-91C2-406D-9634-DC64CA3062A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5" name="4 - Ορθογώνιο"/>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5 - Ορθογώνιο"/>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l-GR" smtClean="0"/>
              <a:t>Kλικ για επεξεργασία των στυλ του υποδείγματος</a:t>
            </a:r>
          </a:p>
        </p:txBody>
      </p:sp>
      <p:sp>
        <p:nvSpPr>
          <p:cNvPr id="7" name="4 - Θέση ημερομηνίας"/>
          <p:cNvSpPr>
            <a:spLocks noGrp="1"/>
          </p:cNvSpPr>
          <p:nvPr>
            <p:ph type="dt" sz="half" idx="10"/>
          </p:nvPr>
        </p:nvSpPr>
        <p:spPr>
          <a:xfrm>
            <a:off x="165100" y="1169988"/>
            <a:ext cx="2522538" cy="201612"/>
          </a:xfrm>
        </p:spPr>
        <p:txBody>
          <a:bodyPr/>
          <a:lstStyle>
            <a:lvl1pPr>
              <a:defRPr/>
            </a:lvl1pPr>
          </a:lstStyle>
          <a:p>
            <a:pPr>
              <a:defRPr/>
            </a:pPr>
            <a:fld id="{CA49E08A-3DA7-4FB7-AAA9-69BFFDFE9D06}" type="datetimeFigureOut">
              <a:rPr lang="el-GR"/>
              <a:pPr>
                <a:defRPr/>
              </a:pPr>
              <a:t>27/5/2011</a:t>
            </a:fld>
            <a:endParaRPr lang="el-GR"/>
          </a:p>
        </p:txBody>
      </p:sp>
      <p:sp>
        <p:nvSpPr>
          <p:cNvPr id="8" name="5 - Θέση υποσέλιδου"/>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l-GR"/>
          </a:p>
        </p:txBody>
      </p:sp>
      <p:sp>
        <p:nvSpPr>
          <p:cNvPr id="9" name="6 - Θέση αριθμού διαφάνειας"/>
          <p:cNvSpPr>
            <a:spLocks noGrp="1"/>
          </p:cNvSpPr>
          <p:nvPr>
            <p:ph type="sldNum" sz="quarter" idx="12"/>
          </p:nvPr>
        </p:nvSpPr>
        <p:spPr>
          <a:xfrm>
            <a:off x="8339138" y="1169988"/>
            <a:ext cx="733425" cy="201612"/>
          </a:xfrm>
        </p:spPr>
        <p:txBody>
          <a:bodyPr/>
          <a:lstStyle>
            <a:lvl1pPr>
              <a:defRPr/>
            </a:lvl1pPr>
          </a:lstStyle>
          <a:p>
            <a:pPr>
              <a:defRPr/>
            </a:pPr>
            <a:fld id="{3636ABAC-B75C-4939-81D2-8BE4D24C3043}"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6 - Ορθογώνιο"/>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 Θέση τίτλου"/>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l-GR" smtClean="0"/>
              <a:t>Kλικ για επεξεργασία του τίτλου</a:t>
            </a:r>
            <a:endParaRPr lang="en-US"/>
          </a:p>
        </p:txBody>
      </p:sp>
      <p:sp>
        <p:nvSpPr>
          <p:cNvPr id="1029" name="2 - Θέση κειμένου"/>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3 - Θέση ημερομηνίας"/>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fld id="{05FAA1E5-81EC-40DF-9431-C0E90D349BE0}" type="datetimeFigureOut">
              <a:rPr lang="el-GR"/>
              <a:pPr>
                <a:defRPr/>
              </a:pPr>
              <a:t>27/5/2011</a:t>
            </a:fld>
            <a:endParaRPr lang="el-GR"/>
          </a:p>
        </p:txBody>
      </p:sp>
      <p:sp>
        <p:nvSpPr>
          <p:cNvPr id="5" name="4 - Θέση υποσέλιδου"/>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l-GR"/>
          </a:p>
        </p:txBody>
      </p:sp>
      <p:sp>
        <p:nvSpPr>
          <p:cNvPr id="6" name="5 - Θέση αριθμού διαφάνειας"/>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fld id="{C4D8C8EA-77BD-495E-B387-A96041F150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4078" r:id="rId1"/>
    <p:sldLayoutId id="2147484073" r:id="rId2"/>
    <p:sldLayoutId id="2147484079" r:id="rId3"/>
    <p:sldLayoutId id="2147484074" r:id="rId4"/>
    <p:sldLayoutId id="2147484075" r:id="rId5"/>
    <p:sldLayoutId id="2147484076" r:id="rId6"/>
    <p:sldLayoutId id="2147484080" r:id="rId7"/>
    <p:sldLayoutId id="2147484081" r:id="rId8"/>
    <p:sldLayoutId id="2147484082" r:id="rId9"/>
    <p:sldLayoutId id="2147484077" r:id="rId10"/>
    <p:sldLayoutId id="2147484083"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upload.wikimedia.org/wikipedia/commons/a/a4/Aristoteles_Louvre.jpg"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upload.wikimedia.org/wikipedia/en/9/9c/03-rawls-225.jpg"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2276872"/>
            <a:ext cx="7772400" cy="1680768"/>
          </a:xfrm>
        </p:spPr>
        <p:txBody>
          <a:bodyPr/>
          <a:lstStyle/>
          <a:p>
            <a:pPr algn="ctr" eaLnBrk="1" fontAlgn="auto" hangingPunct="1">
              <a:spcBef>
                <a:spcPts val="2400"/>
              </a:spcBef>
              <a:spcAft>
                <a:spcPts val="2400"/>
              </a:spcAft>
              <a:defRPr/>
            </a:pPr>
            <a:r>
              <a:rPr lang="el-GR" sz="4000" dirty="0" smtClean="0"/>
              <a:t>ΒΙΟΗΘΙΚΕΣ ΑΡΧΕΣ</a:t>
            </a:r>
            <a:endParaRPr lang="el-GR" sz="3200" dirty="0">
              <a:solidFill>
                <a:schemeClr val="accent1">
                  <a:satMod val="150000"/>
                </a:schemeClr>
              </a:solidFill>
            </a:endParaRPr>
          </a:p>
        </p:txBody>
      </p:sp>
      <p:sp>
        <p:nvSpPr>
          <p:cNvPr id="8195" name="2 - Υπότιτλος"/>
          <p:cNvSpPr>
            <a:spLocks noGrp="1"/>
          </p:cNvSpPr>
          <p:nvPr>
            <p:ph type="subTitle" idx="1"/>
          </p:nvPr>
        </p:nvSpPr>
        <p:spPr>
          <a:xfrm>
            <a:off x="857250" y="5229225"/>
            <a:ext cx="7858125" cy="1628775"/>
          </a:xfrm>
        </p:spPr>
        <p:txBody>
          <a:bodyPr/>
          <a:lstStyle/>
          <a:p>
            <a:r>
              <a:rPr lang="el-GR" sz="2400" b="1" smtClean="0"/>
              <a:t>Χριστίνα Σπυράκη</a:t>
            </a:r>
            <a:endParaRPr lang="en-US" sz="2400" b="1" smtClean="0"/>
          </a:p>
          <a:p>
            <a:r>
              <a:rPr lang="el-GR" sz="1800" smtClean="0"/>
              <a:t>Γενικός Ιατρός, Βιολόγος</a:t>
            </a:r>
            <a:endParaRPr lang="en-US" sz="1800" smtClean="0"/>
          </a:p>
          <a:p>
            <a:r>
              <a:rPr lang="en-US" sz="1800" smtClean="0"/>
              <a:t>MSc</a:t>
            </a:r>
            <a:r>
              <a:rPr lang="el-GR" sz="1800" smtClean="0"/>
              <a:t> στη Βιοηθική, </a:t>
            </a:r>
            <a:r>
              <a:rPr lang="en-US" sz="1800" smtClean="0"/>
              <a:t>MSc </a:t>
            </a:r>
            <a:r>
              <a:rPr lang="el-GR" sz="1800" smtClean="0"/>
              <a:t>στη Διοίκηση Υπηρεσιών Υγείας</a:t>
            </a:r>
          </a:p>
          <a:p>
            <a:r>
              <a:rPr lang="el-GR" sz="1800" smtClean="0"/>
              <a:t>Υποψήφια Διδάκτορας Πανεπιστημίου Κρήτης</a:t>
            </a:r>
          </a:p>
          <a:p>
            <a:pPr eaLnBrk="1" hangingPunct="1"/>
            <a:endParaRPr lang="el-GR" sz="1800" smtClean="0">
              <a:solidFill>
                <a:schemeClr val="tx1"/>
              </a:solidFill>
            </a:endParaRPr>
          </a:p>
        </p:txBody>
      </p:sp>
      <p:pic>
        <p:nvPicPr>
          <p:cNvPr id="8196" name="Picture 4" descr="http://www.piedmontpmr.com/logo_alone.jpg"/>
          <p:cNvPicPr>
            <a:picLocks noChangeAspect="1" noChangeArrowheads="1"/>
          </p:cNvPicPr>
          <p:nvPr/>
        </p:nvPicPr>
        <p:blipFill>
          <a:blip r:embed="rId3"/>
          <a:srcRect/>
          <a:stretch>
            <a:fillRect/>
          </a:stretch>
        </p:blipFill>
        <p:spPr bwMode="auto">
          <a:xfrm>
            <a:off x="7616825" y="0"/>
            <a:ext cx="1527175" cy="148431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7411" name="2 - Θέση περιεχομένου"/>
          <p:cNvSpPr>
            <a:spLocks noGrp="1"/>
          </p:cNvSpPr>
          <p:nvPr>
            <p:ph idx="1"/>
          </p:nvPr>
        </p:nvSpPr>
        <p:spPr>
          <a:xfrm>
            <a:off x="0" y="1916113"/>
            <a:ext cx="9144000" cy="4941887"/>
          </a:xfrm>
        </p:spPr>
        <p:txBody>
          <a:bodyPr/>
          <a:lstStyle/>
          <a:p>
            <a:pPr>
              <a:buFont typeface="Wingdings 2" pitchFamily="18" charset="2"/>
              <a:buNone/>
            </a:pPr>
            <a:r>
              <a:rPr lang="el-GR" sz="2400" b="1" i="1" smtClean="0"/>
              <a:t>	Προσέγγιση της φροντίδας (</a:t>
            </a:r>
            <a:r>
              <a:rPr lang="en-US" sz="2400" b="1" i="1" smtClean="0"/>
              <a:t>care approach</a:t>
            </a:r>
            <a:r>
              <a:rPr lang="el-GR" sz="2400" b="1" i="1" smtClean="0"/>
              <a:t>)</a:t>
            </a:r>
          </a:p>
          <a:p>
            <a:endParaRPr lang="el-GR" sz="2400" b="1" i="1" smtClean="0"/>
          </a:p>
          <a:p>
            <a:r>
              <a:rPr lang="el-GR" sz="2000" b="1" smtClean="0"/>
              <a:t>Συνιστά ένα νέο τρόπο αντίληψης ορισμένων βαθιά ηθικών διαστάσεων της βιοηθικής και παρέχει ένα σημαντικό εργαλείο μελέτης, ανάλυσης, συζήτησης και τελικά πρακτικής σε ζητήματα βιοηθικής. </a:t>
            </a:r>
          </a:p>
          <a:p>
            <a:endParaRPr lang="el-GR" sz="2000" b="1" smtClean="0"/>
          </a:p>
          <a:p>
            <a:r>
              <a:rPr lang="el-GR" sz="2000" b="1" smtClean="0"/>
              <a:t>Η προσέγγιση της φροντίδας ενσωματώνει πέντε βασικές ιδέες: </a:t>
            </a:r>
          </a:p>
          <a:p>
            <a:pPr lvl="1"/>
            <a:r>
              <a:rPr lang="el-GR" sz="1600" b="1" smtClean="0"/>
              <a:t>την ηθική προσοχή</a:t>
            </a:r>
          </a:p>
          <a:p>
            <a:pPr lvl="1"/>
            <a:r>
              <a:rPr lang="el-GR" sz="1600" b="1" smtClean="0"/>
              <a:t>την κατανόηση με συμπάθεια</a:t>
            </a:r>
          </a:p>
          <a:p>
            <a:pPr lvl="1"/>
            <a:r>
              <a:rPr lang="el-GR" sz="1600" b="1" smtClean="0"/>
              <a:t>τη συναίσθηση της σχέσης</a:t>
            </a:r>
          </a:p>
          <a:p>
            <a:pPr lvl="1"/>
            <a:r>
              <a:rPr lang="el-GR" sz="1600" b="1" smtClean="0"/>
              <a:t>την υπηρέτηση </a:t>
            </a:r>
          </a:p>
          <a:p>
            <a:pPr lvl="1"/>
            <a:r>
              <a:rPr lang="el-GR" sz="1600" b="1" smtClean="0"/>
              <a:t>και την ενεργή δράση ως απάντηση στην ανθρώπινη ανάγκη </a:t>
            </a:r>
          </a:p>
          <a:p>
            <a:pPr lvl="1">
              <a:buFont typeface="Wingdings" pitchFamily="2" charset="2"/>
              <a:buNone/>
            </a:pPr>
            <a:r>
              <a:rPr lang="el-GR" sz="1600" b="1" smtClean="0"/>
              <a:t>								</a:t>
            </a:r>
            <a:r>
              <a:rPr lang="en-US" sz="1600" b="1" i="1" smtClean="0"/>
              <a:t>Manning</a:t>
            </a:r>
            <a:r>
              <a:rPr lang="el-GR" sz="1600" b="1" i="1" smtClean="0"/>
              <a:t>, 2005</a:t>
            </a:r>
            <a:r>
              <a:rPr lang="el-GR" sz="1600" b="1" smtClean="0"/>
              <a:t>	</a:t>
            </a:r>
          </a:p>
        </p:txBody>
      </p:sp>
      <p:pic>
        <p:nvPicPr>
          <p:cNvPr id="17412" name="Picture 4" descr="http://www.piedmontpmr.com/logo_alone.jpg"/>
          <p:cNvPicPr>
            <a:picLocks noChangeAspect="1" noChangeArrowheads="1"/>
          </p:cNvPicPr>
          <p:nvPr/>
        </p:nvPicPr>
        <p:blipFill>
          <a:blip r:embed="rId3"/>
          <a:srcRect/>
          <a:stretch>
            <a:fillRect/>
          </a:stretch>
        </p:blipFill>
        <p:spPr bwMode="auto">
          <a:xfrm>
            <a:off x="8061325" y="5805488"/>
            <a:ext cx="1082675" cy="105251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8435" name="2 - Θέση περιεχομένου"/>
          <p:cNvSpPr>
            <a:spLocks noGrp="1"/>
          </p:cNvSpPr>
          <p:nvPr>
            <p:ph idx="1"/>
          </p:nvPr>
        </p:nvSpPr>
        <p:spPr>
          <a:xfrm>
            <a:off x="0" y="2205038"/>
            <a:ext cx="9144000" cy="4652962"/>
          </a:xfrm>
        </p:spPr>
        <p:txBody>
          <a:bodyPr/>
          <a:lstStyle/>
          <a:p>
            <a:pPr>
              <a:buFont typeface="Wingdings 2" pitchFamily="18" charset="2"/>
              <a:buNone/>
            </a:pPr>
            <a:r>
              <a:rPr lang="el-GR" sz="2400" b="1" i="1" smtClean="0"/>
              <a:t>	Περιπτωσιολογική προσέγγιση (</a:t>
            </a:r>
            <a:r>
              <a:rPr lang="en-US" sz="2400" b="1" i="1" smtClean="0"/>
              <a:t>case approach</a:t>
            </a:r>
            <a:r>
              <a:rPr lang="el-GR" sz="2400" b="1" i="1" smtClean="0"/>
              <a:t>) </a:t>
            </a:r>
          </a:p>
          <a:p>
            <a:endParaRPr lang="el-GR" sz="2400" smtClean="0"/>
          </a:p>
          <a:p>
            <a:r>
              <a:rPr lang="el-GR" sz="2000" b="1" smtClean="0"/>
              <a:t>Επιτρέπει την εφαρμογή θεωρητικών αρχών ή κανόνων σε συγκεκριμένες περιπτώσεις. </a:t>
            </a:r>
          </a:p>
          <a:p>
            <a:endParaRPr lang="el-GR" sz="2000" b="1" smtClean="0"/>
          </a:p>
          <a:p>
            <a:r>
              <a:rPr lang="el-GR" sz="2000" b="1" smtClean="0"/>
              <a:t>Αν και η περιπτωσιολογία (</a:t>
            </a:r>
            <a:r>
              <a:rPr lang="en-US" sz="2000" b="1" smtClean="0"/>
              <a:t>casuistry</a:t>
            </a:r>
            <a:r>
              <a:rPr lang="el-GR" sz="2000" b="1" smtClean="0"/>
              <a:t>) έχει μια μακρά και αμφιλεγόμενη ιστορική πορεία ως ηθική προσέγγιση, αναδύθηκε εκ νέου τα τελευταία χρόνια ως εναλλακτική μορφή σε σχέση με την κυρίαρχη προσέγγιση της βιοηθικής, που δίνει έμφαση στη σημασία των ηθικών αρχών και την ευρεία εφαρμογή των ηθικών θεωριών.</a:t>
            </a:r>
          </a:p>
          <a:p>
            <a:pPr>
              <a:buFont typeface="Wingdings 2" pitchFamily="18" charset="2"/>
              <a:buNone/>
            </a:pPr>
            <a:r>
              <a:rPr lang="el-GR" sz="2000" b="1" smtClean="0"/>
              <a:t>	                                                                                                                                  </a:t>
            </a:r>
            <a:r>
              <a:rPr lang="en-US" sz="1400" b="1" i="1" smtClean="0"/>
              <a:t>Arras</a:t>
            </a:r>
            <a:r>
              <a:rPr lang="el-GR" sz="1400" b="1" i="1" smtClean="0"/>
              <a:t>, 2005 </a:t>
            </a:r>
          </a:p>
        </p:txBody>
      </p:sp>
      <p:pic>
        <p:nvPicPr>
          <p:cNvPr id="18436" name="Picture 4" descr="http://www.piedmontpmr.com/logo_alone.jpg"/>
          <p:cNvPicPr>
            <a:picLocks noChangeAspect="1" noChangeArrowheads="1"/>
          </p:cNvPicPr>
          <p:nvPr/>
        </p:nvPicPr>
        <p:blipFill>
          <a:blip r:embed="rId3"/>
          <a:srcRect/>
          <a:stretch>
            <a:fillRect/>
          </a:stretch>
        </p:blipFill>
        <p:spPr bwMode="auto">
          <a:xfrm>
            <a:off x="8061325" y="5805488"/>
            <a:ext cx="1082675" cy="105251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err="1" smtClean="0"/>
              <a:t>Βιοηθικές</a:t>
            </a:r>
            <a:r>
              <a:rPr lang="el-GR" sz="4800" dirty="0" smtClean="0"/>
              <a:t> αρχές</a:t>
            </a:r>
            <a:endParaRPr lang="el-GR" dirty="0"/>
          </a:p>
        </p:txBody>
      </p:sp>
      <p:sp>
        <p:nvSpPr>
          <p:cNvPr id="19459" name="2 - Θέση περιεχομένου"/>
          <p:cNvSpPr>
            <a:spLocks noGrp="1"/>
          </p:cNvSpPr>
          <p:nvPr>
            <p:ph idx="1"/>
          </p:nvPr>
        </p:nvSpPr>
        <p:spPr>
          <a:xfrm>
            <a:off x="0" y="1916113"/>
            <a:ext cx="9144000" cy="4941887"/>
          </a:xfrm>
        </p:spPr>
        <p:txBody>
          <a:bodyPr/>
          <a:lstStyle/>
          <a:p>
            <a:r>
              <a:rPr lang="el-GR" sz="2000" b="1" smtClean="0"/>
              <a:t>Βιοηθικές αρχές: αποτέλεσμα της διαμάχης μεταξύ καντιανής και μιλλιανής φιλοσοφικής θεώρησης.</a:t>
            </a:r>
          </a:p>
          <a:p>
            <a:endParaRPr lang="el-GR" sz="2000" b="1" smtClean="0"/>
          </a:p>
          <a:p>
            <a:r>
              <a:rPr lang="el-GR" sz="2000" b="1" smtClean="0"/>
              <a:t>Κατά τους αμερικανούς φιλοσόφους </a:t>
            </a:r>
            <a:r>
              <a:rPr lang="en-US" sz="2000" b="1" smtClean="0"/>
              <a:t>Beauchamp </a:t>
            </a:r>
            <a:r>
              <a:rPr lang="el-GR" sz="2000" b="1" smtClean="0"/>
              <a:t>και </a:t>
            </a:r>
            <a:r>
              <a:rPr lang="en-US" sz="2000" b="1" smtClean="0"/>
              <a:t>Childress </a:t>
            </a:r>
            <a:r>
              <a:rPr lang="el-GR" sz="2000" b="1" smtClean="0"/>
              <a:t>υπάρχουν τέσσερις </a:t>
            </a:r>
            <a:r>
              <a:rPr lang="en-US" sz="2000" b="1" i="1" smtClean="0"/>
              <a:t>prima facie</a:t>
            </a:r>
            <a:r>
              <a:rPr lang="en-US" sz="2000" b="1" smtClean="0"/>
              <a:t> </a:t>
            </a:r>
            <a:r>
              <a:rPr lang="el-GR" sz="2000" b="1" smtClean="0"/>
              <a:t>αρχές, που διέπουν τη βιοϊατρική ηθική: </a:t>
            </a:r>
          </a:p>
          <a:p>
            <a:pPr lvl="1"/>
            <a:r>
              <a:rPr lang="el-GR" sz="1600" b="1" smtClean="0"/>
              <a:t>η αρχή του σεβασμού της αυτονομίας</a:t>
            </a:r>
          </a:p>
          <a:p>
            <a:pPr lvl="1"/>
            <a:r>
              <a:rPr lang="el-GR" sz="1600" b="1" smtClean="0"/>
              <a:t>η αρχή της αγαθοεργίας</a:t>
            </a:r>
          </a:p>
          <a:p>
            <a:pPr lvl="1"/>
            <a:r>
              <a:rPr lang="el-GR" sz="1600" b="1" smtClean="0"/>
              <a:t>η αρχή του μη βλάπτειν </a:t>
            </a:r>
          </a:p>
          <a:p>
            <a:pPr lvl="1"/>
            <a:r>
              <a:rPr lang="el-GR" sz="1600" b="1" smtClean="0"/>
              <a:t>η αρχή της δικαιοσύνης</a:t>
            </a:r>
            <a:r>
              <a:rPr lang="el-GR" sz="1600" b="1" i="1" smtClean="0"/>
              <a:t>                                                                    </a:t>
            </a:r>
            <a:r>
              <a:rPr lang="en-US" sz="1600" b="1" i="1" smtClean="0"/>
              <a:t>Beauchamp and Childress</a:t>
            </a:r>
            <a:r>
              <a:rPr lang="el-GR" sz="1600" b="1" i="1" smtClean="0"/>
              <a:t>, 2001 </a:t>
            </a:r>
          </a:p>
          <a:p>
            <a:endParaRPr lang="el-GR" sz="2000" b="1" smtClean="0"/>
          </a:p>
          <a:p>
            <a:endParaRPr lang="el-GR" sz="2000" b="1" smtClean="0"/>
          </a:p>
          <a:p>
            <a:r>
              <a:rPr lang="el-GR" sz="2000" b="1" i="1" smtClean="0"/>
              <a:t>Ρ</a:t>
            </a:r>
            <a:r>
              <a:rPr lang="en-US" sz="2000" b="1" i="1" smtClean="0"/>
              <a:t>rima facie</a:t>
            </a:r>
            <a:r>
              <a:rPr lang="el-GR" sz="2000" b="1" i="1" smtClean="0"/>
              <a:t>: </a:t>
            </a:r>
            <a:r>
              <a:rPr lang="el-GR" sz="2000" b="1" smtClean="0"/>
              <a:t>κάθε ηθική αρχή είναι δεσμευτική, εκτός εάν έρχεται σε αντιπαράθεση με άλλη ηθική αρχή, οπότε είναι αναγκαία η επιλογή μεταξύ αυτών (</a:t>
            </a:r>
            <a:r>
              <a:rPr lang="en-US" sz="2000" b="1" smtClean="0"/>
              <a:t>W</a:t>
            </a:r>
            <a:r>
              <a:rPr lang="el-GR" sz="2000" b="1" smtClean="0"/>
              <a:t>. </a:t>
            </a:r>
            <a:r>
              <a:rPr lang="en-US" sz="2000" b="1" smtClean="0"/>
              <a:t>D</a:t>
            </a:r>
            <a:r>
              <a:rPr lang="el-GR" sz="2000" b="1" smtClean="0"/>
              <a:t>. </a:t>
            </a:r>
            <a:r>
              <a:rPr lang="en-US" sz="2000" b="1" smtClean="0"/>
              <a:t>Ross</a:t>
            </a:r>
            <a:r>
              <a:rPr lang="el-GR" sz="2000" b="1" smtClean="0"/>
              <a:t>)</a:t>
            </a:r>
          </a:p>
          <a:p>
            <a:pPr lvl="1">
              <a:buFont typeface="Wingdings" pitchFamily="2" charset="2"/>
              <a:buNone/>
            </a:pPr>
            <a:r>
              <a:rPr lang="el-GR" sz="1600" b="1" smtClean="0"/>
              <a:t>								</a:t>
            </a:r>
            <a:r>
              <a:rPr lang="en-GB" sz="1600" b="1" i="1" smtClean="0"/>
              <a:t>Gillon</a:t>
            </a:r>
            <a:r>
              <a:rPr lang="el-GR" sz="1600" b="1" i="1" smtClean="0"/>
              <a:t>, 1994 </a:t>
            </a:r>
          </a:p>
        </p:txBody>
      </p:sp>
      <p:pic>
        <p:nvPicPr>
          <p:cNvPr id="1946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err="1" smtClean="0"/>
              <a:t>Βιοηθικές</a:t>
            </a:r>
            <a:r>
              <a:rPr lang="el-GR" sz="4800" dirty="0" smtClean="0"/>
              <a:t> αρχές</a:t>
            </a:r>
            <a:endParaRPr lang="el-GR" dirty="0"/>
          </a:p>
        </p:txBody>
      </p:sp>
      <p:sp>
        <p:nvSpPr>
          <p:cNvPr id="20483" name="2 - Θέση περιεχομένου"/>
          <p:cNvSpPr>
            <a:spLocks noGrp="1"/>
          </p:cNvSpPr>
          <p:nvPr>
            <p:ph idx="1"/>
          </p:nvPr>
        </p:nvSpPr>
        <p:spPr>
          <a:xfrm>
            <a:off x="0" y="1989138"/>
            <a:ext cx="9144000" cy="4868862"/>
          </a:xfrm>
        </p:spPr>
        <p:txBody>
          <a:bodyPr/>
          <a:lstStyle/>
          <a:p>
            <a:r>
              <a:rPr lang="el-GR" sz="2000" b="1" smtClean="0"/>
              <a:t>Στο χώρο της υγείας είναι δύσκολο να τηρηθούν αρχές ή κανόνες, που είναι απόλυτοι ή δεν υπόκεινται σε αντιπαράθεση, </a:t>
            </a:r>
          </a:p>
          <a:p>
            <a:pPr lvl="1"/>
            <a:r>
              <a:rPr lang="el-GR" sz="1600" b="1" smtClean="0"/>
              <a:t>ο υγειονομικός χώρος παρουσιάζει πληθώρα και ποικιλομορφία κλινικών καταστάσεων</a:t>
            </a:r>
          </a:p>
          <a:p>
            <a:pPr lvl="1"/>
            <a:r>
              <a:rPr lang="el-GR" sz="1600" b="1" smtClean="0"/>
              <a:t>διάφορες ηθικές αρχές φαίνεται πως μπορούν να βρουν εφαρμογή σε διάφορες περιπτώσεις</a:t>
            </a:r>
          </a:p>
          <a:p>
            <a:endParaRPr lang="el-GR" sz="2000" b="1" smtClean="0"/>
          </a:p>
          <a:p>
            <a:r>
              <a:rPr lang="el-GR" sz="2000" b="1" smtClean="0"/>
              <a:t>Με την προϋπόθεση ότι δε θεωρούνται απόλυτες, οι αρχές αυτές εξυπηρετούν την ανάγκη ύπαρξης οδηγιών κατά την άσκηση της κλινικής πρακτικής. </a:t>
            </a:r>
          </a:p>
          <a:p>
            <a:endParaRPr lang="el-GR" sz="2000" b="1" smtClean="0"/>
          </a:p>
          <a:p>
            <a:r>
              <a:rPr lang="el-GR" sz="2000" b="1" smtClean="0"/>
              <a:t>Με το πέρασμα του χρόνου, οι τέσσερις ηθικές αρχές κέρδισαν την αποδοχή για την εφαρμογή τους στην ανάλυση των ηθικών ζητημάτων που ανακύπτουν στην ιατρική </a:t>
            </a:r>
          </a:p>
          <a:p>
            <a:pPr>
              <a:buFont typeface="Wingdings 2" pitchFamily="18" charset="2"/>
              <a:buNone/>
            </a:pPr>
            <a:r>
              <a:rPr lang="el-GR" sz="2000" b="1" smtClean="0"/>
              <a:t>				                                 </a:t>
            </a:r>
            <a:r>
              <a:rPr lang="el-GR" sz="1400" b="1" i="1" smtClean="0"/>
              <a:t>McCormick, 1998. </a:t>
            </a:r>
            <a:r>
              <a:rPr lang="en-US" sz="1400" b="1" i="1" smtClean="0"/>
              <a:t>Beauchamp</a:t>
            </a:r>
            <a:r>
              <a:rPr lang="el-GR" sz="1400" b="1" i="1" smtClean="0"/>
              <a:t>, 2003. </a:t>
            </a:r>
            <a:r>
              <a:rPr lang="en-US" sz="1400" b="1" i="1" smtClean="0"/>
              <a:t>Macklin</a:t>
            </a:r>
            <a:r>
              <a:rPr lang="el-GR" sz="1400" b="1" i="1" smtClean="0"/>
              <a:t>, 2003</a:t>
            </a:r>
          </a:p>
        </p:txBody>
      </p:sp>
      <p:pic>
        <p:nvPicPr>
          <p:cNvPr id="2048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err="1" smtClean="0"/>
              <a:t>Βιοηθικές</a:t>
            </a:r>
            <a:r>
              <a:rPr lang="el-GR" sz="4800" dirty="0" smtClean="0"/>
              <a:t> αρχές</a:t>
            </a:r>
            <a:endParaRPr lang="el-GR" dirty="0"/>
          </a:p>
        </p:txBody>
      </p:sp>
      <p:sp>
        <p:nvSpPr>
          <p:cNvPr id="21507" name="2 - Θέση περιεχομένου"/>
          <p:cNvSpPr>
            <a:spLocks noGrp="1"/>
          </p:cNvSpPr>
          <p:nvPr>
            <p:ph idx="1"/>
          </p:nvPr>
        </p:nvSpPr>
        <p:spPr>
          <a:xfrm>
            <a:off x="0" y="2205038"/>
            <a:ext cx="9144000" cy="4652962"/>
          </a:xfrm>
        </p:spPr>
        <p:txBody>
          <a:bodyPr/>
          <a:lstStyle/>
          <a:p>
            <a:r>
              <a:rPr lang="el-GR" sz="2000" b="1" smtClean="0"/>
              <a:t>Εκτός από τις τέσσερις αυτές αρχές, υπάρχουν και άλλοι δευτερεύοντες κανόνες, που διέπουν την ιατρική ηθική, όπως </a:t>
            </a:r>
          </a:p>
          <a:p>
            <a:pPr lvl="1"/>
            <a:r>
              <a:rPr lang="el-GR" sz="1600" b="1" smtClean="0"/>
              <a:t>η υποχρέωση της παροχής αλήθειας στον ασθενή (</a:t>
            </a:r>
            <a:r>
              <a:rPr lang="en-US" sz="1600" b="1" smtClean="0"/>
              <a:t>tell the truth</a:t>
            </a:r>
            <a:r>
              <a:rPr lang="el-GR" sz="1600" b="1" smtClean="0"/>
              <a:t>)</a:t>
            </a:r>
          </a:p>
          <a:p>
            <a:pPr lvl="1"/>
            <a:r>
              <a:rPr lang="el-GR" sz="1600" b="1" smtClean="0"/>
              <a:t>η προστασία της ιδιωτικότητας (</a:t>
            </a:r>
            <a:r>
              <a:rPr lang="en-US" sz="1600" b="1" smtClean="0"/>
              <a:t>protect the privacy</a:t>
            </a:r>
            <a:r>
              <a:rPr lang="el-GR" sz="1600" b="1" smtClean="0"/>
              <a:t>) </a:t>
            </a:r>
          </a:p>
          <a:p>
            <a:pPr lvl="1"/>
            <a:r>
              <a:rPr lang="el-GR" sz="1600" b="1" smtClean="0"/>
              <a:t>η τήρηση του ιατρικού απορρήτου (</a:t>
            </a:r>
            <a:r>
              <a:rPr lang="en-US" sz="1600" b="1" smtClean="0"/>
              <a:t>confidenciality</a:t>
            </a:r>
            <a:r>
              <a:rPr lang="el-GR" sz="1600" b="1" smtClean="0"/>
              <a:t>)</a:t>
            </a:r>
          </a:p>
          <a:p>
            <a:pPr lvl="1"/>
            <a:r>
              <a:rPr lang="el-GR" sz="1600" b="1" smtClean="0"/>
              <a:t>καθώς και διάφοροι άλλοι κανόνες, όπως η ενήμερη συναίνεση (</a:t>
            </a:r>
            <a:r>
              <a:rPr lang="en-US" sz="1600" b="1" smtClean="0"/>
              <a:t>informed consent</a:t>
            </a:r>
            <a:r>
              <a:rPr lang="el-GR" sz="1600" b="1" smtClean="0"/>
              <a:t>)</a:t>
            </a:r>
          </a:p>
          <a:p>
            <a:endParaRPr lang="el-GR" sz="2000" b="1" smtClean="0"/>
          </a:p>
          <a:p>
            <a:endParaRPr lang="el-GR" sz="2000" b="1" smtClean="0"/>
          </a:p>
          <a:p>
            <a:r>
              <a:rPr lang="el-GR" sz="2000" b="1" smtClean="0"/>
              <a:t>Πολλοί από αυτούς τους κανόνες θεωρούνται παράγωγοι των αρχών της Βιοηθικής,</a:t>
            </a:r>
          </a:p>
          <a:p>
            <a:pPr>
              <a:buFont typeface="Wingdings 2" pitchFamily="18" charset="2"/>
              <a:buNone/>
            </a:pPr>
            <a:r>
              <a:rPr lang="el-GR" sz="2000" b="1" smtClean="0"/>
              <a:t>	π.χ. η αποκάλυψη της αλήθειας στον ασθενή, που είναι απότοκη της αρχής του σεβασμού της αυτονομίας.</a:t>
            </a:r>
          </a:p>
          <a:p>
            <a:pPr>
              <a:buFont typeface="Wingdings 2" pitchFamily="18" charset="2"/>
              <a:buNone/>
            </a:pPr>
            <a:r>
              <a:rPr lang="el-GR" sz="2000" b="1" smtClean="0"/>
              <a:t>								</a:t>
            </a:r>
            <a:r>
              <a:rPr lang="en-US" sz="1600" b="1" i="1" smtClean="0"/>
              <a:t>Childress</a:t>
            </a:r>
            <a:r>
              <a:rPr lang="el-GR" sz="1600" b="1" i="1" smtClean="0"/>
              <a:t>, 2005 </a:t>
            </a:r>
          </a:p>
          <a:p>
            <a:pPr>
              <a:buFont typeface="Wingdings 2" pitchFamily="18" charset="2"/>
              <a:buNone/>
            </a:pPr>
            <a:endParaRPr lang="el-GR" sz="2000" smtClean="0"/>
          </a:p>
        </p:txBody>
      </p:sp>
      <p:pic>
        <p:nvPicPr>
          <p:cNvPr id="2150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2531" name="2 - Θέση περιεχομένου"/>
          <p:cNvSpPr>
            <a:spLocks noGrp="1"/>
          </p:cNvSpPr>
          <p:nvPr>
            <p:ph idx="1"/>
          </p:nvPr>
        </p:nvSpPr>
        <p:spPr>
          <a:xfrm>
            <a:off x="0" y="2492375"/>
            <a:ext cx="8820150" cy="4365625"/>
          </a:xfrm>
        </p:spPr>
        <p:txBody>
          <a:bodyPr/>
          <a:lstStyle/>
          <a:p>
            <a:pPr algn="ctr"/>
            <a:r>
              <a:rPr lang="el-GR" sz="2000" b="1" smtClean="0"/>
              <a:t>Σύμφωνα με την αρχή του σεβασμού της αυτονομίας (</a:t>
            </a:r>
            <a:r>
              <a:rPr lang="en-US" sz="2000" b="1" smtClean="0"/>
              <a:t>principle of respect for autonomy</a:t>
            </a:r>
            <a:r>
              <a:rPr lang="el-GR" sz="2000" b="1" smtClean="0"/>
              <a:t>), κάθε λογικό υποκείμενο μπορεί να ενημερώνεται και να πράττει ελεύθερα και ανεπηρέαστα, λαμβάνοντας τις απαραίτητες αποφάσεις για τον εαυτό του. </a:t>
            </a:r>
          </a:p>
          <a:p>
            <a:pPr algn="ctr">
              <a:buFont typeface="Wingdings 2" pitchFamily="18" charset="2"/>
              <a:buNone/>
            </a:pPr>
            <a:endParaRPr lang="el-GR" sz="2000" b="1" smtClean="0"/>
          </a:p>
          <a:p>
            <a:pPr algn="ctr">
              <a:buFont typeface="Wingdings 2" pitchFamily="18" charset="2"/>
              <a:buNone/>
            </a:pPr>
            <a:endParaRPr lang="el-GR" sz="2000" b="1" smtClean="0"/>
          </a:p>
          <a:p>
            <a:pPr algn="ctr"/>
            <a:r>
              <a:rPr lang="el-GR" sz="2000" b="1" smtClean="0"/>
              <a:t>Η αυτονομία μπορεί να οριστεί ως η δυνατότητα ενός ανθρώπου να σκέπτεται, να αποφασίζει και να πράττει με τρόπο, ώστε η σκέψη και η πράξη του να είναι ελεύθερες, ανεξάρτητες, χωρίς δεσμεύσεις ή εμπόδια                         </a:t>
            </a:r>
          </a:p>
          <a:p>
            <a:pPr algn="ctr">
              <a:buFont typeface="Wingdings 2" pitchFamily="18" charset="2"/>
              <a:buNone/>
            </a:pPr>
            <a:r>
              <a:rPr lang="el-GR" sz="2000" b="1" i="1" smtClean="0"/>
              <a:t>                                                                                                                                             </a:t>
            </a:r>
            <a:r>
              <a:rPr lang="en-US" sz="1600" b="1" i="1" smtClean="0"/>
              <a:t>Gillon</a:t>
            </a:r>
            <a:r>
              <a:rPr lang="el-GR" sz="1600" b="1" i="1" smtClean="0"/>
              <a:t>, 1985</a:t>
            </a:r>
          </a:p>
          <a:p>
            <a:pPr>
              <a:buFont typeface="Wingdings 2" pitchFamily="18" charset="2"/>
              <a:buNone/>
            </a:pPr>
            <a:endParaRPr lang="el-GR" sz="2000" smtClean="0"/>
          </a:p>
        </p:txBody>
      </p:sp>
      <p:pic>
        <p:nvPicPr>
          <p:cNvPr id="2253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3555" name="2 - Θέση περιεχομένου"/>
          <p:cNvSpPr>
            <a:spLocks noGrp="1"/>
          </p:cNvSpPr>
          <p:nvPr>
            <p:ph idx="1"/>
          </p:nvPr>
        </p:nvSpPr>
        <p:spPr>
          <a:xfrm>
            <a:off x="0" y="2492375"/>
            <a:ext cx="8820150" cy="4365625"/>
          </a:xfrm>
        </p:spPr>
        <p:txBody>
          <a:bodyPr/>
          <a:lstStyle/>
          <a:p>
            <a:pPr algn="ctr"/>
            <a:r>
              <a:rPr lang="el-GR" sz="2000" b="1" smtClean="0"/>
              <a:t>Στον τομέα της ιατρικής φροντίδας, ο σεβασμός στην αυτονομία του ασθενούς επιτρέπει την ελεύθερη και χωρίς καταναγκασμό λήψη αποφάσεων για την υγεία του, μετά από κατάλληλη ενημέρωση.</a:t>
            </a:r>
          </a:p>
          <a:p>
            <a:pPr algn="ctr">
              <a:buFont typeface="Wingdings 2" pitchFamily="18" charset="2"/>
              <a:buNone/>
            </a:pPr>
            <a:r>
              <a:rPr lang="el-GR" sz="2000" b="1" smtClean="0"/>
              <a:t> </a:t>
            </a:r>
          </a:p>
          <a:p>
            <a:pPr algn="ctr"/>
            <a:endParaRPr lang="el-GR" sz="2000" b="1" smtClean="0"/>
          </a:p>
          <a:p>
            <a:pPr algn="ctr"/>
            <a:r>
              <a:rPr lang="el-GR" sz="2000" b="1" smtClean="0"/>
              <a:t>Η θεμελιώδης αρχή της αυτονομίας στην περίπτωση αυτή σημαίνει την αναγνώριση του ασθενούς ως προσώπου, που έχει πρόσβαση στα βασικά ανθρώπινα δικαιώματα, όπως το δικαίωμα στην ενημέρωση, το δικαίωμα στην ιδιωτικότητα, το δικαίωμα στη λήψη φροντίδας και θεραπείας.      </a:t>
            </a:r>
          </a:p>
          <a:p>
            <a:pPr algn="ctr">
              <a:buFont typeface="Wingdings 2" pitchFamily="18" charset="2"/>
              <a:buNone/>
            </a:pPr>
            <a:r>
              <a:rPr lang="el-GR" sz="2000" b="1" i="1" smtClean="0"/>
              <a:t>                                                                                                                          </a:t>
            </a:r>
            <a:r>
              <a:rPr lang="en-US" sz="1600" b="1" i="1" smtClean="0"/>
              <a:t>Thompson et al</a:t>
            </a:r>
            <a:r>
              <a:rPr lang="el-GR" sz="1600" b="1" i="1" smtClean="0"/>
              <a:t>, 1994</a:t>
            </a:r>
          </a:p>
          <a:p>
            <a:pPr>
              <a:buFont typeface="Wingdings 2" pitchFamily="18" charset="2"/>
              <a:buNone/>
            </a:pPr>
            <a:endParaRPr lang="el-GR" sz="2000" smtClean="0"/>
          </a:p>
        </p:txBody>
      </p:sp>
      <p:pic>
        <p:nvPicPr>
          <p:cNvPr id="2355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4579" name="2 - Θέση περιεχομένου"/>
          <p:cNvSpPr>
            <a:spLocks noGrp="1"/>
          </p:cNvSpPr>
          <p:nvPr>
            <p:ph idx="1"/>
          </p:nvPr>
        </p:nvSpPr>
        <p:spPr>
          <a:xfrm>
            <a:off x="0" y="1844675"/>
            <a:ext cx="8893175" cy="5013325"/>
          </a:xfrm>
        </p:spPr>
        <p:txBody>
          <a:bodyPr/>
          <a:lstStyle/>
          <a:p>
            <a:r>
              <a:rPr lang="en-US" sz="2000" b="1" smtClean="0"/>
              <a:t>H</a:t>
            </a:r>
            <a:r>
              <a:rPr lang="el-GR" sz="2000" b="1" smtClean="0"/>
              <a:t> έννοια της αυτονομίας συνδέεται στενά με το σεβασμό του προσώπου, την ενήμερη συναίνεση και τα θεμελιώδη ανθρώπινα δικαιώματα.</a:t>
            </a:r>
          </a:p>
          <a:p>
            <a:pPr>
              <a:buFont typeface="Wingdings 2" pitchFamily="18" charset="2"/>
              <a:buNone/>
            </a:pPr>
            <a:r>
              <a:rPr lang="el-GR" sz="2000" b="1" smtClean="0"/>
              <a:t>	                                                                                                                               </a:t>
            </a:r>
            <a:r>
              <a:rPr lang="en-US" sz="1600" b="1" i="1" smtClean="0"/>
              <a:t>O</a:t>
            </a:r>
            <a:r>
              <a:rPr lang="el-GR" sz="1600" b="1" i="1" smtClean="0"/>
              <a:t>’</a:t>
            </a:r>
            <a:r>
              <a:rPr lang="en-US" sz="1600" b="1" i="1" smtClean="0"/>
              <a:t>Neill</a:t>
            </a:r>
            <a:r>
              <a:rPr lang="el-GR" sz="1600" b="1" i="1" smtClean="0"/>
              <a:t>, 2002 </a:t>
            </a:r>
          </a:p>
          <a:p>
            <a:endParaRPr lang="el-GR" sz="2000" b="1" smtClean="0"/>
          </a:p>
          <a:p>
            <a:r>
              <a:rPr lang="el-GR" sz="2000" b="1" smtClean="0"/>
              <a:t>Ενήμερη συναίνεση είναι η διαδικασία εκείνη, κατά την οποία ένας πλήρως ενημερωμένος ασθενής μπορεί να συμμετέχει στη λήψη αποφάσεων, που αφορούν στη φροντίδα της υγείας του και στη συνέχιση της πορείας της ζωής του. </a:t>
            </a:r>
          </a:p>
          <a:p>
            <a:endParaRPr lang="el-GR" sz="2000" b="1" smtClean="0"/>
          </a:p>
          <a:p>
            <a:r>
              <a:rPr lang="el-GR" sz="2000" b="1" smtClean="0"/>
              <a:t>Η ενήμερη συναίνεση πηγάζει από το νομικό και ηθικό δίκαιο, σύμφωνα με το οποίο ο ασθενής έχει το δικαίωμα να κατευθύνει οτιδήποτε συμβαίνει στο σώμα του και από το ηθικό καθήκον του ιατρού να βοηθήσει τον ασθενή να πάρει μέρος στη φροντίδα της υγείας του           </a:t>
            </a:r>
          </a:p>
          <a:p>
            <a:endParaRPr lang="el-GR" sz="2000" b="1" smtClean="0"/>
          </a:p>
          <a:p>
            <a:pPr lvl="1">
              <a:buFont typeface="Wingdings" pitchFamily="2" charset="2"/>
              <a:buNone/>
            </a:pPr>
            <a:r>
              <a:rPr lang="el-GR" sz="1600" b="1" smtClean="0"/>
              <a:t>                                                                                                                                                    </a:t>
            </a:r>
            <a:r>
              <a:rPr lang="en-US" sz="1600" b="1" i="1" smtClean="0"/>
              <a:t>Edwards</a:t>
            </a:r>
            <a:r>
              <a:rPr lang="el-GR" sz="1600" b="1" i="1" smtClean="0"/>
              <a:t>, 1998</a:t>
            </a:r>
          </a:p>
        </p:txBody>
      </p:sp>
      <p:pic>
        <p:nvPicPr>
          <p:cNvPr id="2458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5603" name="2 - Θέση περιεχομένου"/>
          <p:cNvSpPr>
            <a:spLocks noGrp="1"/>
          </p:cNvSpPr>
          <p:nvPr>
            <p:ph idx="1"/>
          </p:nvPr>
        </p:nvSpPr>
        <p:spPr>
          <a:xfrm>
            <a:off x="0" y="1557338"/>
            <a:ext cx="8893175" cy="5300662"/>
          </a:xfrm>
        </p:spPr>
        <p:txBody>
          <a:bodyPr/>
          <a:lstStyle/>
          <a:p>
            <a:r>
              <a:rPr lang="el-GR" sz="2000" b="1" smtClean="0"/>
              <a:t>Η έννοια της ενήμερης συναίνεσης δεν αναφέρεται σε ιατρικά ή άλλα κείμενα από τους αρχαίους χρόνους μέχρι πολύ πρόσφατα. </a:t>
            </a:r>
          </a:p>
          <a:p>
            <a:endParaRPr lang="el-GR" sz="2000" b="1" smtClean="0"/>
          </a:p>
          <a:p>
            <a:r>
              <a:rPr lang="el-GR" sz="2000" b="1" smtClean="0"/>
              <a:t>Η ενήμερη συναίνεση δεν περιλαμβάνεται στον Ιπποκρατικό Όρκο, δεδομένου ότι ο ιατρός είναι αυτός που αποφασίζει για τον ασθενή του και ως εκ τούτου η λήψη της σχετικής απόφασης αποτελεί ηθική υποχρέωση του ιατρού. </a:t>
            </a:r>
          </a:p>
          <a:p>
            <a:endParaRPr lang="el-GR" sz="2000" b="1" smtClean="0"/>
          </a:p>
          <a:p>
            <a:r>
              <a:rPr lang="el-GR" sz="2000" b="1" smtClean="0"/>
              <a:t>Ο ιατρός, ως φορέας της εξειδικευμένης ιατρικής γνώσης, είναι ο πλέον αρμόδιος, ώστε να αποφασίζει ποιο είναι το καλύτερο για τον ασθενή, σύμφωνα με την επιστημονική του κατάρτιση και την ιατρική του κρίση. </a:t>
            </a:r>
          </a:p>
          <a:p>
            <a:endParaRPr lang="el-GR" sz="2000" b="1" smtClean="0"/>
          </a:p>
          <a:p>
            <a:r>
              <a:rPr lang="el-GR" sz="2000" b="1" smtClean="0"/>
              <a:t>Στο πλαίσιο της ανάπτυξης σχέσης εμπιστοσύνης μεταξύ ασθενούς και ιατρού, η ανάγκη για πληροφόρηση του ασθενούς δεν κρίνεται απαραίτητη, αφού αυτός δε λαμβάνει μέρος στη λήψη της απόφασης, που αφορά στην αποκατάσταση ή τη βελτίωση της υγείας του.</a:t>
            </a:r>
          </a:p>
        </p:txBody>
      </p:sp>
      <p:pic>
        <p:nvPicPr>
          <p:cNvPr id="2560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6627" name="2 - Θέση περιεχομένου"/>
          <p:cNvSpPr>
            <a:spLocks noGrp="1"/>
          </p:cNvSpPr>
          <p:nvPr>
            <p:ph idx="1"/>
          </p:nvPr>
        </p:nvSpPr>
        <p:spPr>
          <a:xfrm>
            <a:off x="0" y="2133600"/>
            <a:ext cx="8893175" cy="4724400"/>
          </a:xfrm>
        </p:spPr>
        <p:txBody>
          <a:bodyPr/>
          <a:lstStyle/>
          <a:p>
            <a:r>
              <a:rPr lang="el-GR" sz="2000" b="1" smtClean="0"/>
              <a:t>Ωστόσο, από τα μέσα του 18</a:t>
            </a:r>
            <a:r>
              <a:rPr lang="el-GR" sz="2000" b="1" baseline="30000" smtClean="0"/>
              <a:t>ου</a:t>
            </a:r>
            <a:r>
              <a:rPr lang="el-GR" sz="2000" b="1" smtClean="0"/>
              <a:t> αιώνα η θεώρηση αυτή αρχίζει να μεταβάλλεται. </a:t>
            </a:r>
          </a:p>
          <a:p>
            <a:endParaRPr lang="el-GR" sz="2000" b="1" smtClean="0"/>
          </a:p>
          <a:p>
            <a:r>
              <a:rPr lang="el-GR" sz="2000" b="1" smtClean="0"/>
              <a:t>Η φιλελεύθερη φιλοσοφική παράδοση του </a:t>
            </a:r>
            <a:r>
              <a:rPr lang="en-US" sz="2000" b="1" smtClean="0"/>
              <a:t>Mill</a:t>
            </a:r>
            <a:r>
              <a:rPr lang="el-GR" sz="2000" b="1" smtClean="0"/>
              <a:t>, σύμφωνα με την οποία η ελευθερία του κάθε ανθρώπου πραγματώνεται όταν ο καθένας επιδιώκει το δικό του καλό με το δικό του τρόπο, επηρεάζει βαθιά τον τρόπο λήψης των αποφάσεων που αφορούν στην ατομική υγεία.  </a:t>
            </a:r>
          </a:p>
          <a:p>
            <a:endParaRPr lang="el-GR" sz="2000" b="1" smtClean="0"/>
          </a:p>
          <a:p>
            <a:r>
              <a:rPr lang="el-GR" sz="2000" b="1" smtClean="0"/>
              <a:t>Το μοντέλο της ενήμερης συγκατάθεσης αποστασιοποιείται από τον αποφασιστικό χαρακτήρα της λήψης και επιβολής της ιατρικής γνώμης και αναδεικνύει, θεωρητικά και πρακτικά, τη μεγάλη σημασία της έκφρασης της αυτονομίας και του δικαιώματος του αυτοκαθορισμού τους ασθενούς.</a:t>
            </a:r>
          </a:p>
          <a:p>
            <a:pPr>
              <a:buFont typeface="Wingdings 2" pitchFamily="18" charset="2"/>
              <a:buNone/>
            </a:pPr>
            <a:endParaRPr lang="el-GR" sz="2000" b="1" smtClean="0"/>
          </a:p>
        </p:txBody>
      </p:sp>
      <p:pic>
        <p:nvPicPr>
          <p:cNvPr id="2662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7668344" cy="1408176"/>
          </a:xfrm>
        </p:spPr>
        <p:txBody>
          <a:bodyPr/>
          <a:lstStyle/>
          <a:p>
            <a:pPr algn="ctr">
              <a:defRPr/>
            </a:pPr>
            <a:r>
              <a:rPr lang="el-GR" dirty="0" smtClean="0"/>
              <a:t>Στόχοι</a:t>
            </a:r>
            <a:r>
              <a:rPr lang="en-US" dirty="0" smtClean="0"/>
              <a:t> </a:t>
            </a:r>
            <a:r>
              <a:rPr lang="el-GR" dirty="0" smtClean="0"/>
              <a:t>της εκπαίδευσης </a:t>
            </a:r>
            <a:endParaRPr lang="el-GR" dirty="0"/>
          </a:p>
        </p:txBody>
      </p:sp>
      <p:sp>
        <p:nvSpPr>
          <p:cNvPr id="9219" name="2 - Θέση περιεχομένου"/>
          <p:cNvSpPr>
            <a:spLocks noGrp="1"/>
          </p:cNvSpPr>
          <p:nvPr>
            <p:ph idx="1"/>
          </p:nvPr>
        </p:nvSpPr>
        <p:spPr>
          <a:xfrm>
            <a:off x="457200" y="2565400"/>
            <a:ext cx="8186738" cy="3835400"/>
          </a:xfrm>
        </p:spPr>
        <p:txBody>
          <a:bodyPr/>
          <a:lstStyle/>
          <a:p>
            <a:r>
              <a:rPr lang="el-GR" sz="2400" b="1" smtClean="0"/>
              <a:t>Φιλοσοφικές προσεγγίσεις</a:t>
            </a:r>
          </a:p>
          <a:p>
            <a:endParaRPr lang="el-GR" sz="2400" b="1" smtClean="0"/>
          </a:p>
          <a:p>
            <a:r>
              <a:rPr lang="el-GR" sz="2400" b="1" smtClean="0"/>
              <a:t>Βιοηθικές αρχές</a:t>
            </a:r>
          </a:p>
          <a:p>
            <a:pPr lvl="1"/>
            <a:r>
              <a:rPr lang="el-GR" sz="2000" b="1" smtClean="0"/>
              <a:t>Η αρχή του σεβασμού της αυτονομίας</a:t>
            </a:r>
          </a:p>
          <a:p>
            <a:pPr lvl="1"/>
            <a:r>
              <a:rPr lang="el-GR" sz="2000" b="1" smtClean="0"/>
              <a:t>Η αρχή της αγαθοεργίας</a:t>
            </a:r>
          </a:p>
          <a:p>
            <a:pPr lvl="1"/>
            <a:r>
              <a:rPr lang="el-GR" sz="2000" b="1" smtClean="0"/>
              <a:t>Η αρχή του μη βλάπτειν </a:t>
            </a:r>
          </a:p>
          <a:p>
            <a:pPr lvl="1"/>
            <a:r>
              <a:rPr lang="el-GR" sz="2000" b="1" smtClean="0"/>
              <a:t>Η αρχή της δικαιοσύνης</a:t>
            </a:r>
          </a:p>
        </p:txBody>
      </p:sp>
      <p:pic>
        <p:nvPicPr>
          <p:cNvPr id="9220" name="Picture 4" descr="http://www.piedmontpmr.com/logo_alone.jpg"/>
          <p:cNvPicPr>
            <a:picLocks noChangeAspect="1" noChangeArrowheads="1"/>
          </p:cNvPicPr>
          <p:nvPr/>
        </p:nvPicPr>
        <p:blipFill>
          <a:blip r:embed="rId3"/>
          <a:srcRect/>
          <a:stretch>
            <a:fillRect/>
          </a:stretch>
        </p:blipFill>
        <p:spPr bwMode="auto">
          <a:xfrm>
            <a:off x="7691438" y="0"/>
            <a:ext cx="1452562" cy="14128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7651" name="2 - Θέση περιεχομένου"/>
          <p:cNvSpPr>
            <a:spLocks noGrp="1"/>
          </p:cNvSpPr>
          <p:nvPr>
            <p:ph idx="1"/>
          </p:nvPr>
        </p:nvSpPr>
        <p:spPr>
          <a:xfrm>
            <a:off x="0" y="2133600"/>
            <a:ext cx="9144000" cy="4724400"/>
          </a:xfrm>
        </p:spPr>
        <p:txBody>
          <a:bodyPr/>
          <a:lstStyle/>
          <a:p>
            <a:r>
              <a:rPr lang="el-GR" sz="2000" b="1" smtClean="0"/>
              <a:t>Η ιατρική ηθική μπορεί να διακριθεί και να χαρακτηριστεί ως «παλαιά» και «νέα» με βάση τον τρόπο λήψης των ιατρικών αποφάσεων.  </a:t>
            </a:r>
          </a:p>
          <a:p>
            <a:endParaRPr lang="el-GR" sz="2000" b="1" smtClean="0"/>
          </a:p>
          <a:p>
            <a:r>
              <a:rPr lang="el-GR" sz="2000" b="1" smtClean="0"/>
              <a:t>Η νέα ηθική θεώρηση μετακυλύει σταδιακά την ευθύνη της λήψης της απόφασης για την υγεία από τον ιατρό στον ασθενή και φανερώνει τον κυριαρχικό πλέον ρόλο του ασθενούς στην απόφαση για την εφαρμογή διαγνωστικών, θεραπευτικών ή προληπτικών παρεμβάσεων στο σώμα του. </a:t>
            </a:r>
          </a:p>
          <a:p>
            <a:endParaRPr lang="el-GR" sz="2000" b="1" smtClean="0"/>
          </a:p>
          <a:p>
            <a:r>
              <a:rPr lang="el-GR" sz="2000" b="1" smtClean="0"/>
              <a:t>Δεν υπάρχει ένα αντικειμενικό καλό για τον ασθενή, που γνωρίζει μόνο ο ιατρός, αλλά ένα ατομικό καλό, αποτέλεσμα καθορισμού και συνεκτίμησης ποικίλων παραγόντων από τον ίδιο τον ασθενή, που αφορά τον ίδιο και παράγεται και προάγεται από τον ίδιο. </a:t>
            </a:r>
          </a:p>
          <a:p>
            <a:pPr>
              <a:buFont typeface="Wingdings 2" pitchFamily="18" charset="2"/>
              <a:buNone/>
            </a:pPr>
            <a:r>
              <a:rPr lang="el-GR" sz="2000" b="1" smtClean="0"/>
              <a:t>								        </a:t>
            </a:r>
            <a:r>
              <a:rPr lang="en-US" sz="1600" b="1" i="1" smtClean="0"/>
              <a:t>Brody</a:t>
            </a:r>
            <a:r>
              <a:rPr lang="el-GR" sz="1600" b="1" i="1" smtClean="0"/>
              <a:t>, 1989</a:t>
            </a:r>
          </a:p>
          <a:p>
            <a:pPr>
              <a:buFont typeface="Wingdings 2" pitchFamily="18" charset="2"/>
              <a:buNone/>
            </a:pPr>
            <a:endParaRPr lang="el-GR" sz="2000" b="1" smtClean="0"/>
          </a:p>
        </p:txBody>
      </p:sp>
      <p:pic>
        <p:nvPicPr>
          <p:cNvPr id="2765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8675" name="2 - Θέση περιεχομένου"/>
          <p:cNvSpPr>
            <a:spLocks noGrp="1"/>
          </p:cNvSpPr>
          <p:nvPr>
            <p:ph idx="1"/>
          </p:nvPr>
        </p:nvSpPr>
        <p:spPr>
          <a:xfrm>
            <a:off x="0" y="1916113"/>
            <a:ext cx="6156325" cy="4941887"/>
          </a:xfrm>
        </p:spPr>
        <p:txBody>
          <a:bodyPr/>
          <a:lstStyle/>
          <a:p>
            <a:r>
              <a:rPr lang="el-GR" sz="2000" b="1" smtClean="0"/>
              <a:t>Ο τρόπος αυτός  λήψης των ιατρικών αποφάσεων έχει την αρχή του στην εφαρμογή της έννοιας της αυτονομίας, η οποία αναγορεύεται από τον </a:t>
            </a:r>
            <a:r>
              <a:rPr lang="en-US" sz="2000" b="1" smtClean="0"/>
              <a:t>Kant </a:t>
            </a:r>
            <a:r>
              <a:rPr lang="el-GR" sz="2000" b="1" smtClean="0"/>
              <a:t>σε θεμελιώδες αξίωμα ηθικότητας. </a:t>
            </a:r>
          </a:p>
          <a:p>
            <a:endParaRPr lang="el-GR" sz="2000" b="1" smtClean="0"/>
          </a:p>
          <a:p>
            <a:r>
              <a:rPr lang="el-GR" sz="2000" b="1" smtClean="0"/>
              <a:t>Όλα τα έλλογα όντα ως τέτοια μπορούν να νομοθετούν και να αυτοϋποτάσσονται στον ίδιο τους το νόμο από καθήκον. </a:t>
            </a:r>
          </a:p>
          <a:p>
            <a:endParaRPr lang="el-GR" sz="2000" b="1" smtClean="0"/>
          </a:p>
          <a:p>
            <a:r>
              <a:rPr lang="el-GR" sz="2000" b="1" smtClean="0"/>
              <a:t>Η αυτοϋποταγή στον ηθικό νόμο από καθήκον, η αυτονομία, βασίζεται στην ιδιότητα της διϋποκειμενικότητας του ατομικού γνώμονα, ο οποίος με τον τρόπο αυτό ισχύει ως καθολικός νόμος. </a:t>
            </a:r>
          </a:p>
          <a:p>
            <a:endParaRPr lang="el-GR" sz="2000" b="1" smtClean="0"/>
          </a:p>
          <a:p>
            <a:pPr>
              <a:buFont typeface="Wingdings 2" pitchFamily="18" charset="2"/>
              <a:buNone/>
            </a:pPr>
            <a:endParaRPr lang="el-GR" sz="2000" b="1" smtClean="0"/>
          </a:p>
        </p:txBody>
      </p:sp>
      <p:pic>
        <p:nvPicPr>
          <p:cNvPr id="2867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
        <p:nvSpPr>
          <p:cNvPr id="28677" name="5 - TextBox"/>
          <p:cNvSpPr txBox="1">
            <a:spLocks noChangeArrowheads="1"/>
          </p:cNvSpPr>
          <p:nvPr/>
        </p:nvSpPr>
        <p:spPr bwMode="auto">
          <a:xfrm>
            <a:off x="6732588" y="5084763"/>
            <a:ext cx="1938337" cy="261937"/>
          </a:xfrm>
          <a:prstGeom prst="rect">
            <a:avLst/>
          </a:prstGeom>
          <a:noFill/>
          <a:ln w="9525">
            <a:noFill/>
            <a:miter lim="800000"/>
            <a:headEnd/>
            <a:tailEnd/>
          </a:ln>
        </p:spPr>
        <p:txBody>
          <a:bodyPr wrap="none">
            <a:spAutoFit/>
          </a:bodyPr>
          <a:lstStyle/>
          <a:p>
            <a:r>
              <a:rPr lang="en-US" sz="1100"/>
              <a:t>Immanuel Kant (1724-1804)</a:t>
            </a:r>
            <a:endParaRPr lang="el-GR" sz="1100"/>
          </a:p>
        </p:txBody>
      </p:sp>
      <p:pic>
        <p:nvPicPr>
          <p:cNvPr id="28678" name="Picture 7"/>
          <p:cNvPicPr>
            <a:picLocks noChangeAspect="1" noChangeArrowheads="1"/>
          </p:cNvPicPr>
          <p:nvPr/>
        </p:nvPicPr>
        <p:blipFill>
          <a:blip r:embed="rId4"/>
          <a:srcRect/>
          <a:stretch>
            <a:fillRect/>
          </a:stretch>
        </p:blipFill>
        <p:spPr bwMode="auto">
          <a:xfrm>
            <a:off x="6804025" y="2349500"/>
            <a:ext cx="1733550" cy="26479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29699" name="2 - Θέση περιεχομένου"/>
          <p:cNvSpPr>
            <a:spLocks noGrp="1"/>
          </p:cNvSpPr>
          <p:nvPr>
            <p:ph idx="1"/>
          </p:nvPr>
        </p:nvSpPr>
        <p:spPr>
          <a:xfrm>
            <a:off x="0" y="1916113"/>
            <a:ext cx="9144000" cy="4941887"/>
          </a:xfrm>
        </p:spPr>
        <p:txBody>
          <a:bodyPr/>
          <a:lstStyle/>
          <a:p>
            <a:endParaRPr lang="el-GR" sz="2000" b="1" smtClean="0"/>
          </a:p>
          <a:p>
            <a:pPr>
              <a:lnSpc>
                <a:spcPct val="150000"/>
              </a:lnSpc>
            </a:pPr>
            <a:r>
              <a:rPr lang="el-GR" sz="2000" b="1" smtClean="0"/>
              <a:t>Κάθε γνώμονας προσδιορίζει τις ανθρώπινες πράξεις, ενώ ο ηθικός νόμος προσδιορίζει αυτό που οφείλει ο άνθρωπος να πράττει, το οποίο λαμβάνει χαρακτήρα αυτοσκοπού. Η διϋποκειμενικότητα του γνώμονα ή με άλλα λόγια η καθολικότητα του ηθικού νόμου συνιστά αυτοσκοπό. </a:t>
            </a:r>
          </a:p>
          <a:p>
            <a:pPr>
              <a:lnSpc>
                <a:spcPct val="150000"/>
              </a:lnSpc>
            </a:pPr>
            <a:endParaRPr lang="el-GR" sz="2000" b="1" smtClean="0"/>
          </a:p>
          <a:p>
            <a:pPr>
              <a:lnSpc>
                <a:spcPct val="150000"/>
              </a:lnSpc>
            </a:pPr>
            <a:r>
              <a:rPr lang="el-GR" sz="2000" b="1" smtClean="0"/>
              <a:t>Ο ίδιος ο άνθρωπος ως έλλογο ον και κατ’ επέκταση ολόκληρη η ανθρωπότητα συνιστά αυτοσκοπό. Υπό την έννοια αυτή, υποστηρίζει ο </a:t>
            </a:r>
            <a:r>
              <a:rPr lang="en-US" sz="2000" b="1" smtClean="0"/>
              <a:t>Kant</a:t>
            </a:r>
            <a:r>
              <a:rPr lang="el-GR" sz="2000" b="1" smtClean="0"/>
              <a:t>, κανένας άνθρωπος δεν επιτρέπεται να χρησιμοποιείται μόνο ως μέσο. </a:t>
            </a:r>
          </a:p>
          <a:p>
            <a:pPr>
              <a:buFont typeface="Wingdings 2" pitchFamily="18" charset="2"/>
              <a:buNone/>
            </a:pPr>
            <a:endParaRPr lang="el-GR" sz="2000" b="1" smtClean="0"/>
          </a:p>
        </p:txBody>
      </p:sp>
      <p:pic>
        <p:nvPicPr>
          <p:cNvPr id="2970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30723" name="2 - Θέση περιεχομένου"/>
          <p:cNvSpPr>
            <a:spLocks noGrp="1"/>
          </p:cNvSpPr>
          <p:nvPr>
            <p:ph idx="1"/>
          </p:nvPr>
        </p:nvSpPr>
        <p:spPr>
          <a:xfrm>
            <a:off x="0" y="2133600"/>
            <a:ext cx="9144000" cy="4724400"/>
          </a:xfrm>
        </p:spPr>
        <p:txBody>
          <a:bodyPr/>
          <a:lstStyle/>
          <a:p>
            <a:r>
              <a:rPr lang="el-GR" sz="2000" b="1" smtClean="0"/>
              <a:t>Αρχή του σεβασμού της αυτονομίας: «πρώτη μεταξύ ίσων» (</a:t>
            </a:r>
            <a:r>
              <a:rPr lang="en-US" sz="2000" b="1" i="1" smtClean="0"/>
              <a:t>primus inter pares</a:t>
            </a:r>
            <a:r>
              <a:rPr lang="el-GR" sz="2000" b="1" smtClean="0"/>
              <a:t>) σε σχέση με τις υπόλοιπες. </a:t>
            </a:r>
          </a:p>
          <a:p>
            <a:endParaRPr lang="el-GR" sz="2000" b="1" smtClean="0"/>
          </a:p>
          <a:p>
            <a:endParaRPr lang="el-GR" sz="2000" b="1" smtClean="0"/>
          </a:p>
          <a:p>
            <a:r>
              <a:rPr lang="el-GR" sz="2000" b="1" smtClean="0"/>
              <a:t>Υπάρχουν δυο σοβαροί λόγοι που ενισχύουν αυτή τη διαφοροποίηση:</a:t>
            </a:r>
          </a:p>
          <a:p>
            <a:pPr lvl="1"/>
            <a:r>
              <a:rPr lang="el-GR" sz="1600" b="1" smtClean="0"/>
              <a:t>Ο πρώτος έχει να κάνει με την ουσία, το περιεχόμενο και τις προϋποθέσεις της αυτονομίας, που δίνουν στον άνθρωπο τη δυνατότητα να σκέπτεται για τον εαυτό του, να λαμβάνει αποφάσεις για τη ζωή του και γενικά να κατευθύνει την πορεία της ζωής του με βάση τις επιθυμίες του. Αυτή ακριβώς η δυνατότητα έκφρασης της ελεύθερης θέλησης συνιστά την ηθικότητα (</a:t>
            </a:r>
            <a:r>
              <a:rPr lang="en-US" sz="1600" b="1" smtClean="0"/>
              <a:t>morality</a:t>
            </a:r>
            <a:r>
              <a:rPr lang="el-GR" sz="1600" b="1" smtClean="0"/>
              <a:t>). </a:t>
            </a:r>
          </a:p>
          <a:p>
            <a:pPr lvl="1"/>
            <a:r>
              <a:rPr lang="el-GR" sz="1600" b="1" smtClean="0"/>
              <a:t>Ο δεύτερος λόγος έχει να κάνει με την εξάρτηση της αρχής της αγαθοεργίας και της αρχής του μη βλάπτειν από την εφαρμογή της αρχής του σεβασμού της αυτονομίας, δεδομένου ότι οι ανθρώπινες ανάγκες, τα οφέλη και οι βλάβες αξιολογούνται με άλλοτε άλλο τρόπο από τα άτομα. </a:t>
            </a:r>
          </a:p>
          <a:p>
            <a:pPr lvl="1">
              <a:buFont typeface="Wingdings" pitchFamily="2" charset="2"/>
              <a:buNone/>
            </a:pPr>
            <a:r>
              <a:rPr lang="el-GR" sz="1600" b="1" smtClean="0"/>
              <a:t>	                                                                                                                                                </a:t>
            </a:r>
            <a:r>
              <a:rPr lang="en-US" sz="1600" b="1" i="1" smtClean="0"/>
              <a:t>Gillon</a:t>
            </a:r>
            <a:r>
              <a:rPr lang="el-GR" sz="1600" b="1" i="1" smtClean="0"/>
              <a:t>, 2003 </a:t>
            </a:r>
          </a:p>
        </p:txBody>
      </p:sp>
      <p:pic>
        <p:nvPicPr>
          <p:cNvPr id="3072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31747" name="2 - Θέση περιεχομένου"/>
          <p:cNvSpPr>
            <a:spLocks noGrp="1"/>
          </p:cNvSpPr>
          <p:nvPr>
            <p:ph idx="1"/>
          </p:nvPr>
        </p:nvSpPr>
        <p:spPr>
          <a:xfrm>
            <a:off x="0" y="1773238"/>
            <a:ext cx="9144000" cy="5084762"/>
          </a:xfrm>
        </p:spPr>
        <p:txBody>
          <a:bodyPr/>
          <a:lstStyle/>
          <a:p>
            <a:r>
              <a:rPr lang="el-GR" sz="2000" b="1" smtClean="0"/>
              <a:t>Αντιπαράθεση της αρχής της αυτονομίας με την αρχή της αγαθοεργίας: όπου οι στόχοι του ασθενούς δε συνάδουν με τους στόχους της επιστήμης. </a:t>
            </a:r>
          </a:p>
          <a:p>
            <a:pPr>
              <a:buFont typeface="Wingdings 2" pitchFamily="18" charset="2"/>
              <a:buNone/>
            </a:pPr>
            <a:r>
              <a:rPr lang="el-GR" sz="2000" b="1" smtClean="0"/>
              <a:t>	</a:t>
            </a:r>
            <a:r>
              <a:rPr lang="el-GR" sz="1600" b="1" i="1" smtClean="0"/>
              <a:t>                                                                                                                                        </a:t>
            </a:r>
            <a:r>
              <a:rPr lang="en-US" sz="1600" b="1" i="1" smtClean="0"/>
              <a:t>Pellegrino and Thomasma</a:t>
            </a:r>
            <a:r>
              <a:rPr lang="el-GR" sz="1600" b="1" i="1" smtClean="0"/>
              <a:t>, 1987</a:t>
            </a:r>
          </a:p>
          <a:p>
            <a:endParaRPr lang="el-GR" sz="2000" b="1" smtClean="0"/>
          </a:p>
          <a:p>
            <a:r>
              <a:rPr lang="el-GR" sz="2000" b="1" smtClean="0"/>
              <a:t>Η αγαθοεργία και η αυτονομία φαίνεται ότι μπορεί να λειτουργούν αντίθετα, όταν η πρώτη αντιμετωπίζει τον ασθενή μόνο ως οργανισμό, αγνοώντας τα ιδιαίτερα γνωρίσματα και τις επιδιώξεις του, καθώς και στην περίπτωση που η αντιμετώπιση του ασθενούς ως οργανισμού είναι ασυμβίβαστη με την αντιμετώπισή του ως προσώπου. </a:t>
            </a:r>
          </a:p>
          <a:p>
            <a:pPr>
              <a:buFont typeface="Wingdings 2" pitchFamily="18" charset="2"/>
              <a:buNone/>
            </a:pPr>
            <a:r>
              <a:rPr lang="el-GR" sz="2000" b="1" smtClean="0"/>
              <a:t>	                                                                                                                                 </a:t>
            </a:r>
            <a:r>
              <a:rPr lang="en-US" sz="1600" b="1" i="1" smtClean="0"/>
              <a:t>Richman</a:t>
            </a:r>
            <a:r>
              <a:rPr lang="el-GR" sz="1600" b="1" i="1" smtClean="0"/>
              <a:t>, 2004 </a:t>
            </a:r>
          </a:p>
          <a:p>
            <a:endParaRPr lang="el-GR" sz="2000" b="1" smtClean="0"/>
          </a:p>
          <a:p>
            <a:r>
              <a:rPr lang="el-GR" sz="2000" b="1" smtClean="0"/>
              <a:t>Με τη θεώρηση αυτή συμφωνούν και οι </a:t>
            </a:r>
            <a:r>
              <a:rPr lang="en-US" sz="2000" b="1" smtClean="0"/>
              <a:t>Beauchamp </a:t>
            </a:r>
            <a:r>
              <a:rPr lang="el-GR" sz="2000" b="1" smtClean="0"/>
              <a:t>και </a:t>
            </a:r>
            <a:r>
              <a:rPr lang="en-US" sz="2000" b="1" smtClean="0"/>
              <a:t>Childress</a:t>
            </a:r>
            <a:r>
              <a:rPr lang="el-GR" sz="2000" b="1" smtClean="0"/>
              <a:t>, οι οποίοι αναγνωρίζουν ότι μερικές φορές φαίνεται ότι η αρχή της αυτονομίας είναι πιο σημαντική από την αρχή της αγαθοεργίας στην ιατρική ηθική.</a:t>
            </a:r>
          </a:p>
          <a:p>
            <a:pPr>
              <a:buFont typeface="Wingdings 2" pitchFamily="18" charset="2"/>
              <a:buNone/>
            </a:pPr>
            <a:r>
              <a:rPr lang="el-GR" sz="2000" b="1" smtClean="0"/>
              <a:t>						         </a:t>
            </a:r>
            <a:r>
              <a:rPr lang="en-US" sz="1600" b="1" i="1" smtClean="0"/>
              <a:t>Beauchamp and Childress</a:t>
            </a:r>
            <a:r>
              <a:rPr lang="el-GR" sz="1600" b="1" i="1" smtClean="0"/>
              <a:t>, 1994</a:t>
            </a:r>
          </a:p>
        </p:txBody>
      </p:sp>
      <p:pic>
        <p:nvPicPr>
          <p:cNvPr id="3174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normAutofit fontScale="90000"/>
          </a:bodyPr>
          <a:lstStyle/>
          <a:p>
            <a:pPr algn="ctr">
              <a:defRPr/>
            </a:pPr>
            <a:r>
              <a:rPr lang="el-GR" dirty="0" smtClean="0"/>
              <a:t>Η αρχή του σεβασμού της αυτονομίας</a:t>
            </a:r>
            <a:endParaRPr lang="el-GR" dirty="0"/>
          </a:p>
        </p:txBody>
      </p:sp>
      <p:sp>
        <p:nvSpPr>
          <p:cNvPr id="32771" name="2 - Θέση περιεχομένου"/>
          <p:cNvSpPr>
            <a:spLocks noGrp="1"/>
          </p:cNvSpPr>
          <p:nvPr>
            <p:ph idx="1"/>
          </p:nvPr>
        </p:nvSpPr>
        <p:spPr>
          <a:xfrm>
            <a:off x="250825" y="2565400"/>
            <a:ext cx="4249738" cy="2232025"/>
          </a:xfrm>
        </p:spPr>
        <p:txBody>
          <a:bodyPr/>
          <a:lstStyle/>
          <a:p>
            <a:endParaRPr lang="el-GR" sz="2000" b="1" smtClean="0"/>
          </a:p>
          <a:p>
            <a:r>
              <a:rPr lang="el-GR" sz="2000" b="1" smtClean="0"/>
              <a:t>Κλινική πρακτική</a:t>
            </a:r>
          </a:p>
          <a:p>
            <a:endParaRPr lang="el-GR" sz="2000" b="1" smtClean="0"/>
          </a:p>
          <a:p>
            <a:endParaRPr lang="el-GR" sz="2000" b="1" smtClean="0"/>
          </a:p>
          <a:p>
            <a:r>
              <a:rPr lang="el-GR" sz="2000" b="1" smtClean="0"/>
              <a:t>Χρήση βλαστοκυττάρων</a:t>
            </a:r>
          </a:p>
          <a:p>
            <a:endParaRPr lang="el-GR" sz="2000" b="1" smtClean="0"/>
          </a:p>
          <a:p>
            <a:endParaRPr lang="el-GR" sz="2000" b="1" smtClean="0"/>
          </a:p>
          <a:p>
            <a:r>
              <a:rPr lang="el-GR" sz="2000" b="1" smtClean="0"/>
              <a:t>Βιοτράπεζες</a:t>
            </a:r>
          </a:p>
        </p:txBody>
      </p:sp>
      <p:pic>
        <p:nvPicPr>
          <p:cNvPr id="3277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pic>
        <p:nvPicPr>
          <p:cNvPr id="32773" name="Picture 2" descr="http://www.erasmusmc.nl/bioi-cs/1230878/biobanks_diagram11"/>
          <p:cNvPicPr>
            <a:picLocks noChangeAspect="1" noChangeArrowheads="1"/>
          </p:cNvPicPr>
          <p:nvPr/>
        </p:nvPicPr>
        <p:blipFill>
          <a:blip r:embed="rId4"/>
          <a:srcRect/>
          <a:stretch>
            <a:fillRect/>
          </a:stretch>
        </p:blipFill>
        <p:spPr bwMode="auto">
          <a:xfrm>
            <a:off x="4859338" y="2924175"/>
            <a:ext cx="3246437" cy="216058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αγαθοεργίας</a:t>
            </a:r>
            <a:endParaRPr lang="el-GR" dirty="0"/>
          </a:p>
        </p:txBody>
      </p:sp>
      <p:sp>
        <p:nvSpPr>
          <p:cNvPr id="33795" name="2 - Θέση περιεχομένου"/>
          <p:cNvSpPr>
            <a:spLocks noGrp="1"/>
          </p:cNvSpPr>
          <p:nvPr>
            <p:ph idx="1"/>
          </p:nvPr>
        </p:nvSpPr>
        <p:spPr>
          <a:xfrm>
            <a:off x="0" y="2276475"/>
            <a:ext cx="9144000" cy="4581525"/>
          </a:xfrm>
        </p:spPr>
        <p:txBody>
          <a:bodyPr/>
          <a:lstStyle/>
          <a:p>
            <a:pPr algn="ctr"/>
            <a:r>
              <a:rPr lang="el-GR" sz="2000" b="1" smtClean="0"/>
              <a:t>Σύμφωνα με την αρχή της αγαθοεργίας (</a:t>
            </a:r>
            <a:r>
              <a:rPr lang="en-US" sz="2000" b="1" smtClean="0"/>
              <a:t>principle of beneficence</a:t>
            </a:r>
            <a:r>
              <a:rPr lang="el-GR" sz="2000" b="1" smtClean="0"/>
              <a:t>), κάθε άνθρωπος έχει ηθική υποχρέωση να παρέχει τη βοήθειά του στον πλησίον του με σκοπό την επίτευξη των σημαντικών και νόμιμων συμφερόντων του,  χωρίς να θέτει σε κίνδυνο τη δική του ασφάλεια και ζωή. </a:t>
            </a:r>
          </a:p>
          <a:p>
            <a:pPr algn="ctr"/>
            <a:endParaRPr lang="el-GR" sz="2000" b="1" smtClean="0"/>
          </a:p>
          <a:p>
            <a:pPr algn="ctr"/>
            <a:endParaRPr lang="el-GR" sz="2000" b="1" smtClean="0"/>
          </a:p>
          <a:p>
            <a:pPr algn="ctr"/>
            <a:r>
              <a:rPr lang="el-GR" sz="2000" b="1" smtClean="0"/>
              <a:t>Τυπικοί κανόνες που απορρέουν από την αρχή της αγαθοεργίας είναι:</a:t>
            </a:r>
          </a:p>
          <a:p>
            <a:pPr lvl="1"/>
            <a:r>
              <a:rPr lang="el-GR" sz="1600" b="1" smtClean="0"/>
              <a:t>η υποχρέωση για προστασία και υποστήριξη των δικαιωμάτων των άλλων (</a:t>
            </a:r>
            <a:r>
              <a:rPr lang="en-US" sz="1600" b="1" smtClean="0"/>
              <a:t>protect and defend the rights of others</a:t>
            </a:r>
            <a:r>
              <a:rPr lang="el-GR" sz="1600" b="1" smtClean="0"/>
              <a:t>) </a:t>
            </a:r>
          </a:p>
          <a:p>
            <a:pPr lvl="1"/>
            <a:r>
              <a:rPr lang="el-GR" sz="1600" b="1" smtClean="0"/>
              <a:t>η παροχή βοήθειας για τη σωτηρία ανθρώπων που βρίσκονται σε κίνδυνο (</a:t>
            </a:r>
            <a:r>
              <a:rPr lang="en-US" sz="1600" b="1" smtClean="0"/>
              <a:t>rescue persons in danger</a:t>
            </a:r>
            <a:r>
              <a:rPr lang="el-GR" sz="1600" b="1" smtClean="0"/>
              <a:t>)               </a:t>
            </a:r>
          </a:p>
          <a:p>
            <a:pPr algn="ctr"/>
            <a:endParaRPr lang="el-GR" sz="2000" b="1" i="1" smtClean="0"/>
          </a:p>
          <a:p>
            <a:pPr algn="ctr">
              <a:buFont typeface="Wingdings 2" pitchFamily="18" charset="2"/>
              <a:buNone/>
            </a:pPr>
            <a:r>
              <a:rPr lang="el-GR" sz="2000" b="1" i="1" smtClean="0"/>
              <a:t>	                                                                                 </a:t>
            </a:r>
            <a:r>
              <a:rPr lang="en-US" sz="1600" b="1" i="1" smtClean="0"/>
              <a:t>Beauchamp and Childress</a:t>
            </a:r>
            <a:r>
              <a:rPr lang="el-GR" sz="1600" b="1" i="1" smtClean="0"/>
              <a:t>, 2001 </a:t>
            </a:r>
          </a:p>
        </p:txBody>
      </p:sp>
      <p:pic>
        <p:nvPicPr>
          <p:cNvPr id="3379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αγαθοεργίας</a:t>
            </a:r>
            <a:endParaRPr lang="el-GR" dirty="0"/>
          </a:p>
        </p:txBody>
      </p:sp>
      <p:sp>
        <p:nvSpPr>
          <p:cNvPr id="34819" name="2 - Θέση περιεχομένου"/>
          <p:cNvSpPr>
            <a:spLocks noGrp="1"/>
          </p:cNvSpPr>
          <p:nvPr>
            <p:ph idx="1"/>
          </p:nvPr>
        </p:nvSpPr>
        <p:spPr>
          <a:xfrm>
            <a:off x="0" y="2636838"/>
            <a:ext cx="9144000" cy="4221162"/>
          </a:xfrm>
        </p:spPr>
        <p:txBody>
          <a:bodyPr/>
          <a:lstStyle/>
          <a:p>
            <a:pPr algn="ctr"/>
            <a:r>
              <a:rPr lang="el-GR" sz="2000" b="1" smtClean="0"/>
              <a:t>Στο χώρο της υγείας η αρχή της αγαθοεργίας σημαίνει το ηθικό καθήκον του ιατρού να προσφέρει τη βοήθειά του με σκοπό το όφελος του ασθενούς και την πρόληψη ή αποφυγή της βλάβης της υγείας του ή και της ζωής του.</a:t>
            </a:r>
          </a:p>
          <a:p>
            <a:pPr algn="ctr"/>
            <a:endParaRPr lang="el-GR" sz="2000" b="1" smtClean="0"/>
          </a:p>
          <a:p>
            <a:pPr algn="ctr">
              <a:buFont typeface="Wingdings 2" pitchFamily="18" charset="2"/>
              <a:buNone/>
            </a:pPr>
            <a:endParaRPr lang="el-GR" sz="2000" b="1" smtClean="0"/>
          </a:p>
          <a:p>
            <a:pPr algn="ctr"/>
            <a:r>
              <a:rPr lang="el-GR" sz="2000" b="1" smtClean="0"/>
              <a:t>Η αρχή της αγαθοεργίας βρίσκει εφαρμογή τόσο σε ατομικό επίπεδο με την προσφορά βοήθειας σε κάθε πάσχοντα άνθρωπο όσο και σε επίπεδο γενικού πληθυσμού με τη λήψη ενεργειών προς αποφυγή της εξάπλωσης των διαφόρων νοσημάτων.</a:t>
            </a:r>
          </a:p>
        </p:txBody>
      </p:sp>
      <p:pic>
        <p:nvPicPr>
          <p:cNvPr id="3482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αγαθοεργίας</a:t>
            </a:r>
            <a:endParaRPr lang="el-GR" dirty="0"/>
          </a:p>
        </p:txBody>
      </p:sp>
      <p:sp>
        <p:nvSpPr>
          <p:cNvPr id="35843" name="2 - Θέση περιεχομένου"/>
          <p:cNvSpPr>
            <a:spLocks noGrp="1"/>
          </p:cNvSpPr>
          <p:nvPr>
            <p:ph idx="1"/>
          </p:nvPr>
        </p:nvSpPr>
        <p:spPr>
          <a:xfrm>
            <a:off x="0" y="2133600"/>
            <a:ext cx="9144000" cy="4724400"/>
          </a:xfrm>
        </p:spPr>
        <p:txBody>
          <a:bodyPr/>
          <a:lstStyle/>
          <a:p>
            <a:pPr algn="ctr"/>
            <a:r>
              <a:rPr lang="el-GR" sz="2000" b="1" smtClean="0"/>
              <a:t>Η αρχή της αγαθοεργίας περιλαμβάνεται στον Ιπποκρατικό Όρκο: </a:t>
            </a:r>
          </a:p>
          <a:p>
            <a:pPr lvl="1"/>
            <a:r>
              <a:rPr lang="el-GR" sz="1600" b="1" i="1" smtClean="0"/>
              <a:t>Διαιτήμασί τε χρήσομαι επ’ ωφελείη καμνόντων κατά δύναμιν και κρίσιν εμήν, επί δηλήσει δε και αδικίη είρξειν</a:t>
            </a:r>
            <a:r>
              <a:rPr lang="el-GR" sz="1600" b="1" smtClean="0"/>
              <a:t>», δηλαδή «Συνταγές θα δίνω ιατρικές που θα ‘ναι –όσο από τη δύναμη και τη δική μου κρίση εξαρτάται- μόνο για το καλό του αρρώστου, και θα φυλάγομαι μη δώσω συνταγή για το κακό ή για να βλάψω» </a:t>
            </a:r>
          </a:p>
          <a:p>
            <a:pPr lvl="1"/>
            <a:r>
              <a:rPr lang="el-GR" sz="1600" b="1" smtClean="0"/>
              <a:t>«</a:t>
            </a:r>
            <a:r>
              <a:rPr lang="el-GR" sz="1600" b="1" i="1" smtClean="0"/>
              <a:t>Ες οικίας δε οκόσας αν εσίω, εσελεύσομαι επ’ ωφελείη καμνόντων</a:t>
            </a:r>
            <a:r>
              <a:rPr lang="el-GR" sz="1600" b="1" smtClean="0"/>
              <a:t>», δηλαδή «Σε όποια σπίτια θα μπαίνω, για το καλό θα μπαίνω των αρρώστων» </a:t>
            </a:r>
          </a:p>
          <a:p>
            <a:pPr algn="ctr"/>
            <a:endParaRPr lang="el-GR" sz="2000" b="1" smtClean="0"/>
          </a:p>
          <a:p>
            <a:pPr algn="ctr"/>
            <a:r>
              <a:rPr lang="el-GR" sz="2000" b="1" smtClean="0"/>
              <a:t>Περιλαμβάνεται επίσης ως πρώτο συστατικό στην Ιπποκρατική ρήση «</a:t>
            </a:r>
            <a:r>
              <a:rPr lang="el-GR" sz="2000" b="1" i="1" smtClean="0"/>
              <a:t>ωφελέειν ή μη βλάπτειν</a:t>
            </a:r>
            <a:r>
              <a:rPr lang="el-GR" sz="2000" b="1" smtClean="0"/>
              <a:t>» (Επιδημιών το Πρώτον, ΙΙ 11), την πιο σημαντική αρχή για την παραδοσιακή ιατρική.</a:t>
            </a:r>
          </a:p>
          <a:p>
            <a:pPr algn="ctr">
              <a:buFont typeface="Wingdings 2" pitchFamily="18" charset="2"/>
              <a:buNone/>
            </a:pPr>
            <a:r>
              <a:rPr lang="el-GR" sz="1600" b="1" i="1" smtClean="0"/>
              <a:t>                                                                                                                                                Λυπουρλής, 2000</a:t>
            </a:r>
          </a:p>
        </p:txBody>
      </p:sp>
      <p:pic>
        <p:nvPicPr>
          <p:cNvPr id="3584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αγαθοεργίας</a:t>
            </a:r>
            <a:endParaRPr lang="el-GR" dirty="0"/>
          </a:p>
        </p:txBody>
      </p:sp>
      <p:sp>
        <p:nvSpPr>
          <p:cNvPr id="36867" name="2 - Θέση περιεχομένου"/>
          <p:cNvSpPr>
            <a:spLocks noGrp="1"/>
          </p:cNvSpPr>
          <p:nvPr>
            <p:ph idx="1"/>
          </p:nvPr>
        </p:nvSpPr>
        <p:spPr>
          <a:xfrm>
            <a:off x="0" y="1916113"/>
            <a:ext cx="9144000" cy="4941887"/>
          </a:xfrm>
        </p:spPr>
        <p:txBody>
          <a:bodyPr/>
          <a:lstStyle/>
          <a:p>
            <a:r>
              <a:rPr lang="el-GR" sz="2000" b="1" smtClean="0"/>
              <a:t>Η αρχή της αγαθοεργίας, όπως και η αρχή του μη βλάπτειν,  κρίνεται πολύ σημαντική για την άσκηση της ιατρικής κατά την πρώιμη φάση της ιατρικής ηθικής </a:t>
            </a:r>
          </a:p>
          <a:p>
            <a:pPr lvl="1">
              <a:buFont typeface="Wingdings" pitchFamily="2" charset="2"/>
              <a:buNone/>
            </a:pPr>
            <a:r>
              <a:rPr lang="el-GR" sz="1600" b="1" i="1" smtClean="0"/>
              <a:t>                                                                                                                                              </a:t>
            </a:r>
            <a:r>
              <a:rPr lang="en-US" sz="1600" b="1" i="1" smtClean="0"/>
              <a:t>Faden and Beauchamp</a:t>
            </a:r>
            <a:r>
              <a:rPr lang="el-GR" sz="1600" b="1" i="1" smtClean="0"/>
              <a:t>, 1986 </a:t>
            </a:r>
          </a:p>
          <a:p>
            <a:endParaRPr lang="el-GR" sz="2000" b="1" smtClean="0"/>
          </a:p>
          <a:p>
            <a:r>
              <a:rPr lang="el-GR" sz="2000" b="1" smtClean="0"/>
              <a:t>Αργότερα, ωστόσο, και κυρίως προς το τέλος του 20</a:t>
            </a:r>
            <a:r>
              <a:rPr lang="el-GR" sz="2000" b="1" baseline="30000" smtClean="0"/>
              <a:t>ου</a:t>
            </a:r>
            <a:r>
              <a:rPr lang="el-GR" sz="2000" b="1" smtClean="0"/>
              <a:t> αιώνα, η αρχή της αυτονομίας αρχίζει να αναδύεται σε βάρος της αρχής της αγαθοεργίας.</a:t>
            </a:r>
          </a:p>
          <a:p>
            <a:pPr>
              <a:buFont typeface="Wingdings 2" pitchFamily="18" charset="2"/>
              <a:buNone/>
            </a:pPr>
            <a:r>
              <a:rPr lang="el-GR" sz="2000" b="1" smtClean="0"/>
              <a:t>		                                                                                                </a:t>
            </a:r>
            <a:r>
              <a:rPr lang="en-US" sz="1600" b="1" i="1" smtClean="0"/>
              <a:t>Faden and Beauchamp</a:t>
            </a:r>
            <a:r>
              <a:rPr lang="el-GR" sz="1600" b="1" i="1" smtClean="0"/>
              <a:t>, 1986 </a:t>
            </a:r>
          </a:p>
          <a:p>
            <a:endParaRPr lang="el-GR" sz="2000" b="1" smtClean="0"/>
          </a:p>
          <a:p>
            <a:r>
              <a:rPr lang="el-GR" sz="2000" b="1" smtClean="0"/>
              <a:t>Για τους υποστηρικτές του δικαιώματος της αυτονομίας των ασθενών, η υποχρέωση του ιατρού για τήρηση του ιατρικού απορρήτου, ενήμερη συναίνεση και προστασία της ιδιωτικότητας είναι σαφώς πρωταρχική σε σχέση με την αρχή της αγαθοεργίας.</a:t>
            </a:r>
          </a:p>
          <a:p>
            <a:pPr lvl="1">
              <a:buFont typeface="Wingdings" pitchFamily="2" charset="2"/>
              <a:buNone/>
            </a:pPr>
            <a:r>
              <a:rPr lang="el-GR" sz="1600" b="1" smtClean="0"/>
              <a:t>                                                                                                                     </a:t>
            </a:r>
            <a:r>
              <a:rPr lang="en-US" sz="1600" b="1" i="1" smtClean="0"/>
              <a:t>Beauchamp and Childress</a:t>
            </a:r>
            <a:r>
              <a:rPr lang="el-GR" sz="1600" b="1" i="1" smtClean="0"/>
              <a:t>, 1994 </a:t>
            </a:r>
          </a:p>
        </p:txBody>
      </p:sp>
      <p:pic>
        <p:nvPicPr>
          <p:cNvPr id="3686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7668344" cy="1408176"/>
          </a:xfrm>
        </p:spPr>
        <p:txBody>
          <a:bodyPr/>
          <a:lstStyle/>
          <a:p>
            <a:pPr algn="ctr">
              <a:defRPr/>
            </a:pPr>
            <a:r>
              <a:rPr lang="el-GR" dirty="0" smtClean="0"/>
              <a:t>Στόχοι</a:t>
            </a:r>
            <a:r>
              <a:rPr lang="en-US" dirty="0" smtClean="0"/>
              <a:t> </a:t>
            </a:r>
            <a:r>
              <a:rPr lang="el-GR" dirty="0" smtClean="0"/>
              <a:t>της εκπαίδευσης </a:t>
            </a:r>
            <a:endParaRPr lang="el-GR" dirty="0"/>
          </a:p>
        </p:txBody>
      </p:sp>
      <p:sp>
        <p:nvSpPr>
          <p:cNvPr id="10243" name="2 - Θέση περιεχομένου"/>
          <p:cNvSpPr>
            <a:spLocks noGrp="1"/>
          </p:cNvSpPr>
          <p:nvPr>
            <p:ph idx="1"/>
          </p:nvPr>
        </p:nvSpPr>
        <p:spPr>
          <a:xfrm>
            <a:off x="457200" y="2349500"/>
            <a:ext cx="8186738" cy="4051300"/>
          </a:xfrm>
        </p:spPr>
        <p:txBody>
          <a:bodyPr/>
          <a:lstStyle/>
          <a:p>
            <a:r>
              <a:rPr lang="el-GR" sz="2400" b="1" smtClean="0"/>
              <a:t>Γενετική μηχανική</a:t>
            </a:r>
          </a:p>
          <a:p>
            <a:r>
              <a:rPr lang="el-GR" sz="2400" b="1" smtClean="0"/>
              <a:t>Ανθρώπινο γονιδίωμα</a:t>
            </a:r>
          </a:p>
          <a:p>
            <a:r>
              <a:rPr lang="el-GR" sz="2400" b="1" smtClean="0"/>
              <a:t>Κλωνοποίηση</a:t>
            </a:r>
          </a:p>
          <a:p>
            <a:r>
              <a:rPr lang="el-GR" sz="2400" b="1" smtClean="0"/>
              <a:t>Υποβοηθούμενη αναπαραγωγή</a:t>
            </a:r>
          </a:p>
          <a:p>
            <a:r>
              <a:rPr lang="el-GR" sz="2400" b="1" smtClean="0"/>
              <a:t>Αντισύλληψη – αμβλώσεις</a:t>
            </a:r>
          </a:p>
          <a:p>
            <a:r>
              <a:rPr lang="el-GR" sz="2400" b="1" smtClean="0"/>
              <a:t>Ψυχιατρική ηθική</a:t>
            </a:r>
          </a:p>
          <a:p>
            <a:r>
              <a:rPr lang="el-GR" sz="2400" b="1" smtClean="0"/>
              <a:t>Σχέσεις ιατρού-ασθενούς</a:t>
            </a:r>
          </a:p>
          <a:p>
            <a:r>
              <a:rPr lang="el-GR" sz="2400" b="1" smtClean="0"/>
              <a:t>Μεταμοσχεύσεις</a:t>
            </a:r>
          </a:p>
          <a:p>
            <a:r>
              <a:rPr lang="el-GR" sz="2400" b="1" smtClean="0"/>
              <a:t>Ευθανασία – ιατρικά υποβοηθούμενη αυτοκτονία</a:t>
            </a:r>
          </a:p>
          <a:p>
            <a:r>
              <a:rPr lang="el-GR" sz="2400" b="1" smtClean="0"/>
              <a:t>Βιοϊατρική έρευνα</a:t>
            </a:r>
          </a:p>
          <a:p>
            <a:endParaRPr lang="el-GR" sz="2000" b="1" smtClean="0"/>
          </a:p>
        </p:txBody>
      </p:sp>
      <p:pic>
        <p:nvPicPr>
          <p:cNvPr id="10244" name="Picture 4" descr="http://www.piedmontpmr.com/logo_alone.jpg"/>
          <p:cNvPicPr>
            <a:picLocks noChangeAspect="1" noChangeArrowheads="1"/>
          </p:cNvPicPr>
          <p:nvPr/>
        </p:nvPicPr>
        <p:blipFill>
          <a:blip r:embed="rId3"/>
          <a:srcRect/>
          <a:stretch>
            <a:fillRect/>
          </a:stretch>
        </p:blipFill>
        <p:spPr bwMode="auto">
          <a:xfrm>
            <a:off x="7691438" y="0"/>
            <a:ext cx="1452562" cy="141287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αγαθοεργίας</a:t>
            </a:r>
            <a:endParaRPr lang="el-GR" dirty="0"/>
          </a:p>
        </p:txBody>
      </p:sp>
      <p:sp>
        <p:nvSpPr>
          <p:cNvPr id="37891" name="2 - Θέση περιεχομένου"/>
          <p:cNvSpPr>
            <a:spLocks noGrp="1"/>
          </p:cNvSpPr>
          <p:nvPr>
            <p:ph idx="1"/>
          </p:nvPr>
        </p:nvSpPr>
        <p:spPr>
          <a:xfrm>
            <a:off x="0" y="1989138"/>
            <a:ext cx="9144000" cy="4868862"/>
          </a:xfrm>
        </p:spPr>
        <p:txBody>
          <a:bodyPr/>
          <a:lstStyle/>
          <a:p>
            <a:r>
              <a:rPr lang="el-GR" sz="2000" b="1" smtClean="0"/>
              <a:t>Άλλοι υποστηρίζουν ότι αυτές ακριβώς οι υποχρεώσεις των ιατρών αποτελούν μέρος της υποχρεωτικής αγαθοεργίας (</a:t>
            </a:r>
            <a:r>
              <a:rPr lang="en-US" sz="2000" b="1" smtClean="0"/>
              <a:t>obligatory beneficence</a:t>
            </a:r>
            <a:r>
              <a:rPr lang="el-GR" sz="2000" b="1" smtClean="0"/>
              <a:t>) στο πλαίσιο άσκησης του ιατρικού επαγγέλματος, καθώς για τους ιατρούς πρώτιστη υποχρέωση αποτελεί το ιατρικό όφελος του ασθενούς. </a:t>
            </a:r>
          </a:p>
          <a:p>
            <a:endParaRPr lang="el-GR" sz="2000" b="1" smtClean="0"/>
          </a:p>
          <a:p>
            <a:r>
              <a:rPr lang="el-GR" sz="2000" b="1" smtClean="0"/>
              <a:t>Ωστόσο, σύμφωνα με τον </a:t>
            </a:r>
            <a:r>
              <a:rPr lang="en-US" sz="2000" b="1" smtClean="0"/>
              <a:t>Kant</a:t>
            </a:r>
            <a:r>
              <a:rPr lang="el-GR" sz="2000" b="1" smtClean="0"/>
              <a:t>, τα θετικά ηθικά καθήκοντα, όπως η αγαθοεργία, είναι πεπερασμένα και ατελή, καθώς είναι δυνατό να επηρεάζονται και να περιορίζονται από άλλα. </a:t>
            </a:r>
          </a:p>
          <a:p>
            <a:endParaRPr lang="el-GR" sz="2000" b="1" smtClean="0"/>
          </a:p>
          <a:p>
            <a:r>
              <a:rPr lang="el-GR" sz="2000" b="1" smtClean="0"/>
              <a:t>Ως εκ τούτου, η υποχρεωτική αγαθοεργία ενός ανθρώπου προς τους άλλους μπορεί να υπόκειται σε περιορισμούς για διάφορους λόγους. Η υποχρέωση της αγαθοεργίας είναι σαφώς ένα καθήκον, δεν είναι όμως «μια απόλυτη υποχρέωση».</a:t>
            </a:r>
          </a:p>
          <a:p>
            <a:pPr>
              <a:buFont typeface="Wingdings 2" pitchFamily="18" charset="2"/>
              <a:buNone/>
            </a:pPr>
            <a:r>
              <a:rPr lang="el-GR" sz="2000" b="1" smtClean="0"/>
              <a:t>							                    </a:t>
            </a:r>
            <a:r>
              <a:rPr lang="en-US" sz="1600" b="1" i="1" smtClean="0"/>
              <a:t>Sallivan</a:t>
            </a:r>
            <a:r>
              <a:rPr lang="el-GR" sz="1600" b="1" i="1" smtClean="0"/>
              <a:t>, 1989</a:t>
            </a:r>
          </a:p>
        </p:txBody>
      </p:sp>
      <p:pic>
        <p:nvPicPr>
          <p:cNvPr id="3789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38915" name="2 - Θέση περιεχομένου"/>
          <p:cNvSpPr>
            <a:spLocks noGrp="1"/>
          </p:cNvSpPr>
          <p:nvPr>
            <p:ph idx="1"/>
          </p:nvPr>
        </p:nvSpPr>
        <p:spPr>
          <a:xfrm>
            <a:off x="0" y="2276475"/>
            <a:ext cx="9144000" cy="4581525"/>
          </a:xfrm>
        </p:spPr>
        <p:txBody>
          <a:bodyPr/>
          <a:lstStyle/>
          <a:p>
            <a:pPr algn="ctr"/>
            <a:r>
              <a:rPr lang="el-GR" sz="2000" b="1" smtClean="0"/>
              <a:t>Η αρχή του μη βλάπτειν (principle of nonmaleficence) συνίσταται στην υποχρέωση της αποφυγής της εκούσιας πρόκλησης βλάβης είτε στο πλαίσιο ιατρικής συνδρομής προς τον ασθενή είτε με τη μορφή παράλειψης. </a:t>
            </a:r>
          </a:p>
          <a:p>
            <a:pPr algn="ctr"/>
            <a:endParaRPr lang="el-GR" sz="2000" b="1" smtClean="0"/>
          </a:p>
          <a:p>
            <a:pPr algn="ctr">
              <a:buFont typeface="Wingdings 2" pitchFamily="18" charset="2"/>
              <a:buNone/>
            </a:pPr>
            <a:endParaRPr lang="el-GR" sz="2000" b="1" smtClean="0"/>
          </a:p>
          <a:p>
            <a:pPr algn="ctr"/>
            <a:r>
              <a:rPr lang="el-GR" sz="2000" b="1" smtClean="0"/>
              <a:t>Στην τυπική της μορφή, η βλάβη μπορεί να είναι σωματική ή διανοητική. Ωστόσο, μπορεί επίσης να σχετίζεται με άλλες διαστάσεις της ανθρώπινης ζωής και ευημερίας, όπως με μια ιδιότητα ή ένα δικαίωμα που με άδικο τρόπο δεν αποδίδεται στον κάτοχό του ή με παρόμοιο τρόπο αφαιρείται από αυτόν. </a:t>
            </a:r>
          </a:p>
          <a:p>
            <a:pPr>
              <a:buFont typeface="Wingdings 2" pitchFamily="18" charset="2"/>
              <a:buNone/>
            </a:pPr>
            <a:r>
              <a:rPr lang="el-GR" sz="2000" b="1" smtClean="0"/>
              <a:t>									</a:t>
            </a:r>
            <a:r>
              <a:rPr lang="el-GR" sz="1600" b="1" i="1" smtClean="0"/>
              <a:t>Shannon, 1993</a:t>
            </a:r>
          </a:p>
        </p:txBody>
      </p:sp>
      <p:pic>
        <p:nvPicPr>
          <p:cNvPr id="3891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39939" name="2 - Θέση περιεχομένου"/>
          <p:cNvSpPr>
            <a:spLocks noGrp="1"/>
          </p:cNvSpPr>
          <p:nvPr>
            <p:ph idx="1"/>
          </p:nvPr>
        </p:nvSpPr>
        <p:spPr>
          <a:xfrm>
            <a:off x="0" y="2133600"/>
            <a:ext cx="9144000" cy="4724400"/>
          </a:xfrm>
        </p:spPr>
        <p:txBody>
          <a:bodyPr/>
          <a:lstStyle/>
          <a:p>
            <a:r>
              <a:rPr lang="el-GR" sz="2000" b="1" smtClean="0"/>
              <a:t>Ιπποκρατικά κείμενα: Κατά την άσκηση της ιατρικής, ο ιατρός θα πρέπει να προσφέρει βοήθεια στον ασθενή, προσπαθώντας ταυτόχρονα να μην προσθέτει τα λάθη του, δηλαδή τις ιατρογενείς βλάβες, στο «κακό» της νόσου. </a:t>
            </a:r>
          </a:p>
          <a:p>
            <a:endParaRPr lang="el-GR" sz="2000" b="1" smtClean="0"/>
          </a:p>
          <a:p>
            <a:endParaRPr lang="el-GR" sz="2000" b="1" smtClean="0"/>
          </a:p>
          <a:p>
            <a:r>
              <a:rPr lang="el-GR" sz="2000" b="1" smtClean="0"/>
              <a:t>Η προτροπή αυτή εκπλήσσει το Γαληνό πέντε αιώνες αργότερα, καθώς τη θεωρεί αυτονόητη και κοινότοπη. Ωστόσο, είναι ο ίδιος ο Γαληνός που δίνει την εξήγηση της Ιπποκρατικής ρήσης, αναλογιζόμενος, όπως γράφει, το πλήθος των σφαλμάτων που από ανικανότητα ή αλαζονεία έκαναν οι ιατροί της εποχής του και προτιμώντας τελικά να δει στη φράση αυτή την ταπεινοφροσύνη που προσιδιάζει στο γνήσιο επιστήμονα.</a:t>
            </a:r>
          </a:p>
          <a:p>
            <a:pPr>
              <a:buFont typeface="Wingdings 2" pitchFamily="18" charset="2"/>
              <a:buNone/>
            </a:pPr>
            <a:r>
              <a:rPr lang="el-GR" sz="2000" b="1" smtClean="0"/>
              <a:t>							                         </a:t>
            </a:r>
            <a:r>
              <a:rPr lang="el-GR" sz="1600" b="1" i="1" smtClean="0"/>
              <a:t>Shannon, 1993</a:t>
            </a:r>
          </a:p>
        </p:txBody>
      </p:sp>
      <p:pic>
        <p:nvPicPr>
          <p:cNvPr id="3994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40963" name="2 - Θέση περιεχομένου"/>
          <p:cNvSpPr>
            <a:spLocks noGrp="1"/>
          </p:cNvSpPr>
          <p:nvPr>
            <p:ph idx="1"/>
          </p:nvPr>
        </p:nvSpPr>
        <p:spPr>
          <a:xfrm>
            <a:off x="0" y="2133600"/>
            <a:ext cx="9144000" cy="4724400"/>
          </a:xfrm>
        </p:spPr>
        <p:txBody>
          <a:bodyPr/>
          <a:lstStyle/>
          <a:p>
            <a:r>
              <a:rPr lang="el-GR" sz="2000" b="1" smtClean="0"/>
              <a:t>Σε ορισμένες περιπτώσεις, η αρχή του μη βλάπτειν φαίνεται να είναι απλά το αντίθετο της αρχής της αγαθοεργίας. </a:t>
            </a:r>
          </a:p>
          <a:p>
            <a:endParaRPr lang="el-GR" sz="2000" b="1" smtClean="0"/>
          </a:p>
          <a:p>
            <a:r>
              <a:rPr lang="el-GR" sz="2000" b="1" smtClean="0"/>
              <a:t>Η αρχή του μη βλάπτειν επενδύεται με ιδιαίτερη έμφαση, υπενθυμίζοντας στον επαγγελματία υγείας την ανάγκη αξιολόγησης του κινδύνου και εκτίμησης της σχέσης του κινδύνου έναντι του οφέλους </a:t>
            </a:r>
          </a:p>
          <a:p>
            <a:pPr>
              <a:buFont typeface="Wingdings 2" pitchFamily="18" charset="2"/>
              <a:buNone/>
            </a:pPr>
            <a:r>
              <a:rPr lang="el-GR" sz="2000" b="1" smtClean="0"/>
              <a:t>								       </a:t>
            </a:r>
            <a:r>
              <a:rPr lang="el-GR" sz="1600" b="1" i="1" smtClean="0"/>
              <a:t>Crellin and Ania, 2002</a:t>
            </a:r>
          </a:p>
          <a:p>
            <a:endParaRPr lang="el-GR" sz="2000" b="1" i="1" smtClean="0"/>
          </a:p>
          <a:p>
            <a:r>
              <a:rPr lang="el-GR" sz="2000" b="1" smtClean="0"/>
              <a:t>Η ισορροπία οφέλους και βλάβης, που συνοδεύει τις ιατρικές πράξεις, ρυθμίζεται από μια αναλογική αιτιολόγηση (proportional reason), μια εξισορρόπηση δηλαδή, </a:t>
            </a:r>
          </a:p>
          <a:p>
            <a:pPr lvl="1"/>
            <a:r>
              <a:rPr lang="el-GR" sz="1600" b="1" smtClean="0"/>
              <a:t> της επιζητούμενης αξίας, που στη συγκεκριμένη περίπτωση είναι η υγεία</a:t>
            </a:r>
          </a:p>
          <a:p>
            <a:pPr lvl="1"/>
            <a:r>
              <a:rPr lang="el-GR" sz="1600" b="1" smtClean="0"/>
              <a:t>των προθέσεων του δρώντος </a:t>
            </a:r>
          </a:p>
          <a:p>
            <a:pPr lvl="1"/>
            <a:r>
              <a:rPr lang="el-GR" sz="1600" b="1" smtClean="0"/>
              <a:t>και του επιζητούμενου «καλού», που είναι η θεραπεία για μια ορισμένη ασθένεια</a:t>
            </a:r>
          </a:p>
          <a:p>
            <a:pPr lvl="1">
              <a:buFont typeface="Wingdings" pitchFamily="2" charset="2"/>
              <a:buNone/>
            </a:pPr>
            <a:r>
              <a:rPr lang="el-GR" sz="1600" smtClean="0"/>
              <a:t>                                                                                                                                                  </a:t>
            </a:r>
            <a:r>
              <a:rPr lang="en-US" sz="1600" b="1" i="1" smtClean="0"/>
              <a:t>McCormick</a:t>
            </a:r>
            <a:r>
              <a:rPr lang="el-GR" sz="1600" b="1" i="1" smtClean="0"/>
              <a:t>, 1973</a:t>
            </a:r>
          </a:p>
        </p:txBody>
      </p:sp>
      <p:pic>
        <p:nvPicPr>
          <p:cNvPr id="4096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41987" name="2 - Θέση περιεχομένου"/>
          <p:cNvSpPr>
            <a:spLocks noGrp="1"/>
          </p:cNvSpPr>
          <p:nvPr>
            <p:ph idx="1"/>
          </p:nvPr>
        </p:nvSpPr>
        <p:spPr>
          <a:xfrm>
            <a:off x="0" y="2276475"/>
            <a:ext cx="9144000" cy="4581525"/>
          </a:xfrm>
        </p:spPr>
        <p:txBody>
          <a:bodyPr/>
          <a:lstStyle/>
          <a:p>
            <a:r>
              <a:rPr lang="el-GR" sz="2000" b="1" smtClean="0"/>
              <a:t>Η αποφυγή πρόκλησης βλάβης δεν επιβάλλεται μόνο από τον ηθικό νόμο για την προστασία της ανθρώπινης ζωής, αλλά απαιτείται και από τους νόμους της πολιτείας. </a:t>
            </a:r>
          </a:p>
          <a:p>
            <a:endParaRPr lang="el-GR" sz="2000" b="1" smtClean="0"/>
          </a:p>
          <a:p>
            <a:r>
              <a:rPr lang="el-GR" sz="2000" b="1" smtClean="0"/>
              <a:t>Σε ένα σύστημα παροχής επαγγελματικής φροντίδας, η αμέλεια επιτέλεσης μιας ιατρικής πράξης μπορεί επίσης να επιφέρει αναστρέψιμη ή μη βλάβη. Τα νομικά κριτήρια που τεκμηριώνουν την αμέλεια είναι τα  εξής: </a:t>
            </a:r>
          </a:p>
          <a:p>
            <a:pPr lvl="1"/>
            <a:r>
              <a:rPr lang="el-GR" sz="1600" b="1" smtClean="0"/>
              <a:t>(i) ο επαγγελματίας υγείας πρέπει να έχει καθήκον απέναντι στον ασθενή</a:t>
            </a:r>
          </a:p>
          <a:p>
            <a:pPr lvl="1"/>
            <a:r>
              <a:rPr lang="el-GR" sz="1600" b="1" smtClean="0"/>
              <a:t>(ii) ο επαγγελματίας πρέπει να έχει αθετήσει αυτό το καθήκον</a:t>
            </a:r>
          </a:p>
          <a:p>
            <a:pPr lvl="1"/>
            <a:r>
              <a:rPr lang="el-GR" sz="1600" b="1" smtClean="0"/>
              <a:t>(iii) ο ασθενής πρέπει να έχει βιώσει μια βλάβη </a:t>
            </a:r>
          </a:p>
          <a:p>
            <a:pPr lvl="1"/>
            <a:r>
              <a:rPr lang="el-GR" sz="1600" b="1" smtClean="0"/>
              <a:t>(iv) η βλάβη αυτή πρέπει να έχει προκληθεί από την αθέτηση του καθήκοντος </a:t>
            </a:r>
          </a:p>
          <a:p>
            <a:pPr lvl="1">
              <a:buFont typeface="Wingdings" pitchFamily="2" charset="2"/>
              <a:buNone/>
            </a:pPr>
            <a:r>
              <a:rPr lang="el-GR" sz="1600" b="1" smtClean="0"/>
              <a:t>	                                                                                                                                                                McCormick, 1999 </a:t>
            </a:r>
          </a:p>
        </p:txBody>
      </p:sp>
      <p:pic>
        <p:nvPicPr>
          <p:cNvPr id="4198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43011" name="2 - Θέση περιεχομένου"/>
          <p:cNvSpPr>
            <a:spLocks noGrp="1"/>
          </p:cNvSpPr>
          <p:nvPr>
            <p:ph idx="1"/>
          </p:nvPr>
        </p:nvSpPr>
        <p:spPr>
          <a:xfrm>
            <a:off x="0" y="2565400"/>
            <a:ext cx="9144000" cy="4292600"/>
          </a:xfrm>
        </p:spPr>
        <p:txBody>
          <a:bodyPr/>
          <a:lstStyle/>
          <a:p>
            <a:r>
              <a:rPr lang="el-GR" sz="2000" b="1" smtClean="0"/>
              <a:t>Παραδείγματα εφαρμογής της αρχής του μη βλάπτειν αποτελούν:</a:t>
            </a:r>
          </a:p>
          <a:p>
            <a:pPr lvl="1"/>
            <a:r>
              <a:rPr lang="el-GR" sz="1600" b="1" smtClean="0"/>
              <a:t>η αποφυγή πρόκλησης θανάτωσης (</a:t>
            </a:r>
            <a:r>
              <a:rPr lang="en-US" sz="1600" b="1" smtClean="0"/>
              <a:t>do not kill</a:t>
            </a:r>
            <a:r>
              <a:rPr lang="el-GR" sz="1600" b="1" smtClean="0"/>
              <a:t>) </a:t>
            </a:r>
          </a:p>
          <a:p>
            <a:pPr lvl="1"/>
            <a:r>
              <a:rPr lang="el-GR" sz="1600" b="1" smtClean="0"/>
              <a:t>η αποφυγή πρόκλησης πόνου σε άλλους (</a:t>
            </a:r>
            <a:r>
              <a:rPr lang="en-US" sz="1600" b="1" smtClean="0"/>
              <a:t>do not inflict suffering to others</a:t>
            </a:r>
            <a:r>
              <a:rPr lang="el-GR" sz="1600" b="1" smtClean="0"/>
              <a:t>) </a:t>
            </a:r>
          </a:p>
          <a:p>
            <a:pPr lvl="1"/>
            <a:r>
              <a:rPr lang="el-GR" sz="1600" b="1" smtClean="0"/>
              <a:t>η άμβλωση και η  ευθανασία </a:t>
            </a:r>
          </a:p>
          <a:p>
            <a:pPr lvl="1">
              <a:buFont typeface="Wingdings" pitchFamily="2" charset="2"/>
              <a:buNone/>
            </a:pPr>
            <a:r>
              <a:rPr lang="el-GR" sz="1600" b="1" smtClean="0"/>
              <a:t>	                                                                                                                                            </a:t>
            </a:r>
            <a:r>
              <a:rPr lang="en-US" sz="1600" b="1" smtClean="0"/>
              <a:t>Veatch</a:t>
            </a:r>
            <a:r>
              <a:rPr lang="el-GR" sz="1600" b="1" smtClean="0"/>
              <a:t>, 2003 </a:t>
            </a:r>
          </a:p>
          <a:p>
            <a:endParaRPr lang="el-GR" sz="2000" b="1" smtClean="0"/>
          </a:p>
          <a:p>
            <a:endParaRPr lang="el-GR" sz="2000" b="1" smtClean="0"/>
          </a:p>
          <a:p>
            <a:r>
              <a:rPr lang="el-GR" sz="2000" b="1" smtClean="0"/>
              <a:t>«Επιχείρημα της ολισθηρής πλαγιάς» (</a:t>
            </a:r>
            <a:r>
              <a:rPr lang="en-US" sz="2000" b="1" smtClean="0"/>
              <a:t>the slippery slope argument</a:t>
            </a:r>
            <a:r>
              <a:rPr lang="el-GR" sz="2000" b="1" smtClean="0"/>
              <a:t>)</a:t>
            </a:r>
            <a:endParaRPr lang="el-GR" sz="2000" smtClean="0"/>
          </a:p>
        </p:txBody>
      </p:sp>
      <p:pic>
        <p:nvPicPr>
          <p:cNvPr id="4301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του μη </a:t>
            </a:r>
            <a:r>
              <a:rPr lang="el-GR" dirty="0" err="1" smtClean="0"/>
              <a:t>βλάπτειν</a:t>
            </a:r>
            <a:r>
              <a:rPr lang="el-GR" dirty="0" smtClean="0"/>
              <a:t> </a:t>
            </a:r>
            <a:endParaRPr lang="el-GR" dirty="0"/>
          </a:p>
        </p:txBody>
      </p:sp>
      <p:sp>
        <p:nvSpPr>
          <p:cNvPr id="44035" name="2 - Θέση περιεχομένου"/>
          <p:cNvSpPr>
            <a:spLocks noGrp="1"/>
          </p:cNvSpPr>
          <p:nvPr>
            <p:ph idx="1"/>
          </p:nvPr>
        </p:nvSpPr>
        <p:spPr>
          <a:xfrm>
            <a:off x="0" y="2997200"/>
            <a:ext cx="9144000" cy="3860800"/>
          </a:xfrm>
        </p:spPr>
        <p:txBody>
          <a:bodyPr/>
          <a:lstStyle/>
          <a:p>
            <a:r>
              <a:rPr lang="en-US" sz="2000" b="1" smtClean="0"/>
              <a:t>Chelmsford Private Hospital, 1962-1979, Sydney, Australia</a:t>
            </a:r>
          </a:p>
          <a:p>
            <a:endParaRPr lang="en-US" sz="2000" b="1" smtClean="0"/>
          </a:p>
          <a:p>
            <a:endParaRPr lang="en-US" sz="2000" b="1" smtClean="0"/>
          </a:p>
          <a:p>
            <a:r>
              <a:rPr lang="en-US" sz="2000" b="1" smtClean="0"/>
              <a:t>National Women's Hospital, the 'Unfortunate Experiment‘, 1987, Auckland, New Zealand</a:t>
            </a:r>
          </a:p>
          <a:p>
            <a:endParaRPr lang="en-US" sz="2000" b="1" smtClean="0"/>
          </a:p>
          <a:p>
            <a:r>
              <a:rPr lang="el-GR" sz="2000" b="1" smtClean="0"/>
              <a:t>Πείραμα </a:t>
            </a:r>
            <a:r>
              <a:rPr lang="en-US" sz="2000" b="1" smtClean="0"/>
              <a:t>Tuskegee, 26 </a:t>
            </a:r>
            <a:r>
              <a:rPr lang="el-GR" sz="2000" b="1" smtClean="0"/>
              <a:t>Ιουλίου </a:t>
            </a:r>
            <a:r>
              <a:rPr lang="en-US" sz="2000" b="1" smtClean="0"/>
              <a:t>1972, The New York Times</a:t>
            </a:r>
            <a:endParaRPr lang="el-GR" sz="2000" b="1" smtClean="0"/>
          </a:p>
        </p:txBody>
      </p:sp>
      <p:pic>
        <p:nvPicPr>
          <p:cNvPr id="4403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45059" name="2 - Θέση περιεχομένου"/>
          <p:cNvSpPr>
            <a:spLocks noGrp="1"/>
          </p:cNvSpPr>
          <p:nvPr>
            <p:ph idx="1"/>
          </p:nvPr>
        </p:nvSpPr>
        <p:spPr>
          <a:xfrm>
            <a:off x="0" y="2420938"/>
            <a:ext cx="9144000" cy="4437062"/>
          </a:xfrm>
        </p:spPr>
        <p:txBody>
          <a:bodyPr/>
          <a:lstStyle/>
          <a:p>
            <a:pPr algn="ctr"/>
            <a:r>
              <a:rPr lang="el-GR" sz="2000" b="1" smtClean="0"/>
              <a:t>Η αρχή της δικαιοσύνης (principle of justice) αφορά κυρίως στην κατανομή των αγαθών και των υπηρεσιών προς τους ανθρώπους. </a:t>
            </a:r>
          </a:p>
          <a:p>
            <a:pPr algn="ctr">
              <a:buFont typeface="Wingdings 2" pitchFamily="18" charset="2"/>
              <a:buNone/>
            </a:pPr>
            <a:endParaRPr lang="el-GR" sz="2000" b="1" smtClean="0"/>
          </a:p>
          <a:p>
            <a:pPr algn="ctr"/>
            <a:endParaRPr lang="el-GR" sz="2000" b="1" smtClean="0"/>
          </a:p>
          <a:p>
            <a:pPr algn="ctr"/>
            <a:r>
              <a:rPr lang="el-GR" sz="2000" b="1" smtClean="0"/>
              <a:t>Σύμφωνα με τον Rawls, η «έννοια της δικαιοσύνης ορίζεται από το ρόλο των αρχών της στην απονομή δικαιωμάτων και υποχρεώσεων και στον προσδιορισμό του προσήκοντος καταμερισμού των κοινωνικών πλεονεκτημάτων». </a:t>
            </a:r>
          </a:p>
          <a:p>
            <a:pPr>
              <a:buFont typeface="Wingdings 2" pitchFamily="18" charset="2"/>
              <a:buNone/>
            </a:pPr>
            <a:r>
              <a:rPr lang="el-GR" sz="2000" b="1" smtClean="0"/>
              <a:t>	                                                                                                                                            </a:t>
            </a:r>
            <a:r>
              <a:rPr lang="el-GR" sz="1600" b="1" i="1" smtClean="0"/>
              <a:t>Ρωλς, 2001</a:t>
            </a:r>
            <a:endParaRPr lang="el-GR" sz="1600" i="1" smtClean="0"/>
          </a:p>
        </p:txBody>
      </p:sp>
      <p:pic>
        <p:nvPicPr>
          <p:cNvPr id="4506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46083" name="2 - Θέση περιεχομένου"/>
          <p:cNvSpPr>
            <a:spLocks noGrp="1"/>
          </p:cNvSpPr>
          <p:nvPr>
            <p:ph idx="1"/>
          </p:nvPr>
        </p:nvSpPr>
        <p:spPr>
          <a:xfrm>
            <a:off x="0" y="2276475"/>
            <a:ext cx="5724525" cy="4581525"/>
          </a:xfrm>
        </p:spPr>
        <p:txBody>
          <a:bodyPr/>
          <a:lstStyle/>
          <a:p>
            <a:pPr algn="ctr"/>
            <a:r>
              <a:rPr lang="el-GR" sz="2000" b="1" smtClean="0"/>
              <a:t>Σύμφωνα με τον Αριστοτέλη, η ιδιαίτερη σημασία της δικαιοσύνης έγκειται:</a:t>
            </a:r>
          </a:p>
          <a:p>
            <a:pPr algn="ctr"/>
            <a:endParaRPr lang="el-GR" sz="2000" b="1" smtClean="0"/>
          </a:p>
          <a:p>
            <a:pPr lvl="1"/>
            <a:r>
              <a:rPr lang="el-GR" sz="1800" b="1" smtClean="0"/>
              <a:t>τόσο στη μη παράβαση του νόμου </a:t>
            </a:r>
          </a:p>
          <a:p>
            <a:pPr lvl="1"/>
            <a:r>
              <a:rPr lang="el-GR" sz="1800" b="1" smtClean="0"/>
              <a:t>όσο και στην αποχή από την πλεονεξία, δηλαδή στην αποφυγή προσπορισμού ίδιου οφέλους είτε με τη μορφή της υφαρπαγής ενός αγαθού που ανήκει σε άλλο άτομο είτε με τη μορφή της άρνησης απόδοσης </a:t>
            </a:r>
            <a:r>
              <a:rPr lang="el-GR" sz="2000" b="1" smtClean="0"/>
              <a:t>ενός αγαθού σε κάποιον, στον οποίο αυτό ανήκει. </a:t>
            </a:r>
          </a:p>
          <a:p>
            <a:pPr lvl="1">
              <a:buFont typeface="Wingdings" pitchFamily="2" charset="2"/>
              <a:buNone/>
            </a:pPr>
            <a:r>
              <a:rPr lang="el-GR" sz="1600" b="1" smtClean="0"/>
              <a:t>          </a:t>
            </a:r>
            <a:r>
              <a:rPr lang="el-GR" sz="2000" b="1" i="1" smtClean="0"/>
              <a:t>                                                                                                                                   				</a:t>
            </a:r>
            <a:r>
              <a:rPr lang="el-GR" sz="1600" b="1" i="1" smtClean="0"/>
              <a:t>Λυπουρλής, 2000</a:t>
            </a:r>
          </a:p>
        </p:txBody>
      </p:sp>
      <p:pic>
        <p:nvPicPr>
          <p:cNvPr id="46084"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pic>
        <p:nvPicPr>
          <p:cNvPr id="46085" name="Picture 2" descr="Αρχείο:Aristoteles Louvre.jpg">
            <a:hlinkClick r:id="rId4"/>
          </p:cNvPr>
          <p:cNvPicPr>
            <a:picLocks noChangeAspect="1" noChangeArrowheads="1"/>
          </p:cNvPicPr>
          <p:nvPr/>
        </p:nvPicPr>
        <p:blipFill>
          <a:blip r:embed="rId5"/>
          <a:srcRect/>
          <a:stretch>
            <a:fillRect/>
          </a:stretch>
        </p:blipFill>
        <p:spPr bwMode="auto">
          <a:xfrm>
            <a:off x="6516688" y="2349500"/>
            <a:ext cx="2054225" cy="2738438"/>
          </a:xfrm>
          <a:prstGeom prst="rect">
            <a:avLst/>
          </a:prstGeom>
          <a:noFill/>
          <a:ln w="9525">
            <a:noFill/>
            <a:miter lim="800000"/>
            <a:headEnd/>
            <a:tailEnd/>
          </a:ln>
        </p:spPr>
      </p:pic>
      <p:sp>
        <p:nvSpPr>
          <p:cNvPr id="46086" name="5 - TextBox"/>
          <p:cNvSpPr txBox="1">
            <a:spLocks noChangeArrowheads="1"/>
          </p:cNvSpPr>
          <p:nvPr/>
        </p:nvSpPr>
        <p:spPr bwMode="auto">
          <a:xfrm>
            <a:off x="6588125" y="5157788"/>
            <a:ext cx="1905000" cy="260350"/>
          </a:xfrm>
          <a:prstGeom prst="rect">
            <a:avLst/>
          </a:prstGeom>
          <a:noFill/>
          <a:ln w="9525">
            <a:noFill/>
            <a:miter lim="800000"/>
            <a:headEnd/>
            <a:tailEnd/>
          </a:ln>
        </p:spPr>
        <p:txBody>
          <a:bodyPr wrap="none">
            <a:spAutoFit/>
          </a:bodyPr>
          <a:lstStyle/>
          <a:p>
            <a:r>
              <a:rPr lang="el-GR" sz="1100"/>
              <a:t>Αριστοτέλης (384-322 π.Χ.)</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47107" name="2 - Θέση περιεχομένου"/>
          <p:cNvSpPr>
            <a:spLocks noGrp="1"/>
          </p:cNvSpPr>
          <p:nvPr>
            <p:ph idx="1"/>
          </p:nvPr>
        </p:nvSpPr>
        <p:spPr>
          <a:xfrm>
            <a:off x="0" y="2276475"/>
            <a:ext cx="9144000" cy="4581525"/>
          </a:xfrm>
        </p:spPr>
        <p:txBody>
          <a:bodyPr/>
          <a:lstStyle/>
          <a:p>
            <a:r>
              <a:rPr lang="el-GR" sz="2000" b="1" smtClean="0"/>
              <a:t>Υπάρχουν δυο βασικοί τύποι δικαιοσύνης. </a:t>
            </a:r>
          </a:p>
          <a:p>
            <a:endParaRPr lang="el-GR" sz="2000" b="1" smtClean="0"/>
          </a:p>
          <a:p>
            <a:r>
              <a:rPr lang="el-GR" sz="2000" b="1" smtClean="0"/>
              <a:t>Η συγκριτική δικαιοσύνη (</a:t>
            </a:r>
            <a:r>
              <a:rPr lang="en-US" sz="2000" b="1" smtClean="0"/>
              <a:t>comparative justice</a:t>
            </a:r>
            <a:r>
              <a:rPr lang="el-GR" sz="2000" b="1" smtClean="0"/>
              <a:t>) υποστηρίζει ότι το μερίδιο που αναλογεί σε ένα άτομο ή μια ομάδα ατόμων εξαρτάται από το μερίδιο που αναλογεί σε άλλα άτομα ή ομάδες και την εξισορρόπηση των απαιτήσεων των διαφόρων μερών. </a:t>
            </a:r>
          </a:p>
          <a:p>
            <a:endParaRPr lang="el-GR" sz="2000" b="1" smtClean="0"/>
          </a:p>
          <a:p>
            <a:r>
              <a:rPr lang="el-GR" sz="2000" b="1" smtClean="0"/>
              <a:t>Η διανομή των αγαθών μπορεί να γίνεται με βάση το ίσο μερίδιο, τις υφιστάμενες ανάγκες, την καταβληθείσα προσπάθεια, το επίπεδο ικανοτήτων των ατόμων. </a:t>
            </a:r>
            <a:endParaRPr lang="el-GR" sz="1600" b="1" i="1" smtClean="0"/>
          </a:p>
        </p:txBody>
      </p:sp>
      <p:pic>
        <p:nvPicPr>
          <p:cNvPr id="47108"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1267" name="2 - Θέση περιεχομένου"/>
          <p:cNvSpPr>
            <a:spLocks noGrp="1"/>
          </p:cNvSpPr>
          <p:nvPr>
            <p:ph idx="1"/>
          </p:nvPr>
        </p:nvSpPr>
        <p:spPr>
          <a:xfrm>
            <a:off x="468313" y="2133600"/>
            <a:ext cx="8291512" cy="4267200"/>
          </a:xfrm>
        </p:spPr>
        <p:txBody>
          <a:bodyPr/>
          <a:lstStyle/>
          <a:p>
            <a:pPr>
              <a:lnSpc>
                <a:spcPct val="150000"/>
              </a:lnSpc>
            </a:pPr>
            <a:r>
              <a:rPr lang="el-GR" sz="2400" b="1" smtClean="0"/>
              <a:t>Βασισμένη σε αρχές προσέγγιση</a:t>
            </a:r>
          </a:p>
          <a:p>
            <a:pPr>
              <a:lnSpc>
                <a:spcPct val="150000"/>
              </a:lnSpc>
            </a:pPr>
            <a:r>
              <a:rPr lang="el-GR" sz="2400" b="1" smtClean="0"/>
              <a:t>Κανονιστική ηθική</a:t>
            </a:r>
          </a:p>
          <a:p>
            <a:pPr lvl="1">
              <a:lnSpc>
                <a:spcPct val="150000"/>
              </a:lnSpc>
            </a:pPr>
            <a:r>
              <a:rPr lang="el-GR" sz="2000" b="1" smtClean="0"/>
              <a:t>Προσέγγιση του απόλυτου κανόνα</a:t>
            </a:r>
          </a:p>
          <a:p>
            <a:pPr lvl="1">
              <a:lnSpc>
                <a:spcPct val="150000"/>
              </a:lnSpc>
            </a:pPr>
            <a:r>
              <a:rPr lang="el-GR" sz="2000" b="1" smtClean="0"/>
              <a:t>Ωφελιμιστική προσέγγιση</a:t>
            </a:r>
          </a:p>
          <a:p>
            <a:pPr>
              <a:lnSpc>
                <a:spcPct val="150000"/>
              </a:lnSpc>
            </a:pPr>
            <a:r>
              <a:rPr lang="el-GR" sz="2400" b="1" smtClean="0"/>
              <a:t>Αρεταϊκή ηθική</a:t>
            </a:r>
          </a:p>
          <a:p>
            <a:pPr>
              <a:lnSpc>
                <a:spcPct val="150000"/>
              </a:lnSpc>
            </a:pPr>
            <a:r>
              <a:rPr lang="el-GR" sz="2400" b="1" smtClean="0"/>
              <a:t>Προσέγγιση της φροντίδας</a:t>
            </a:r>
          </a:p>
          <a:p>
            <a:pPr>
              <a:lnSpc>
                <a:spcPct val="150000"/>
              </a:lnSpc>
            </a:pPr>
            <a:r>
              <a:rPr lang="el-GR" sz="2400" b="1" smtClean="0"/>
              <a:t>Περιπτωσιολογική προσέγγιση</a:t>
            </a:r>
          </a:p>
          <a:p>
            <a:pPr>
              <a:lnSpc>
                <a:spcPct val="150000"/>
              </a:lnSpc>
            </a:pPr>
            <a:endParaRPr lang="el-GR" sz="2400" smtClean="0"/>
          </a:p>
        </p:txBody>
      </p:sp>
      <p:pic>
        <p:nvPicPr>
          <p:cNvPr id="11268" name="Picture 4" descr="http://www.piedmontpmr.com/logo_alone.jpg"/>
          <p:cNvPicPr>
            <a:picLocks noChangeAspect="1" noChangeArrowheads="1"/>
          </p:cNvPicPr>
          <p:nvPr/>
        </p:nvPicPr>
        <p:blipFill>
          <a:blip r:embed="rId3"/>
          <a:srcRect/>
          <a:stretch>
            <a:fillRect/>
          </a:stretch>
        </p:blipFill>
        <p:spPr bwMode="auto">
          <a:xfrm>
            <a:off x="7691438" y="5445125"/>
            <a:ext cx="1452562" cy="1412875"/>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48131" name="2 - Θέση περιεχομένου"/>
          <p:cNvSpPr>
            <a:spLocks noGrp="1"/>
          </p:cNvSpPr>
          <p:nvPr>
            <p:ph idx="1"/>
          </p:nvPr>
        </p:nvSpPr>
        <p:spPr>
          <a:xfrm>
            <a:off x="0" y="2492375"/>
            <a:ext cx="9144000" cy="4365625"/>
          </a:xfrm>
        </p:spPr>
        <p:txBody>
          <a:bodyPr/>
          <a:lstStyle/>
          <a:p>
            <a:r>
              <a:rPr lang="el-GR" sz="2000" b="1" smtClean="0"/>
              <a:t>Η μη συγκριτική δικαιοσύνη (</a:t>
            </a:r>
            <a:r>
              <a:rPr lang="en-US" sz="2000" b="1" smtClean="0"/>
              <a:t>noncomparative justice</a:t>
            </a:r>
            <a:r>
              <a:rPr lang="el-GR" sz="2000" b="1" smtClean="0"/>
              <a:t>) πραγματοποιεί τη διανομή των αγαθών με κριτήρια ανεξάρτητα από τις ανάγκες και τις απαιτήσεις των ατόμων. </a:t>
            </a:r>
          </a:p>
          <a:p>
            <a:endParaRPr lang="el-GR" sz="2000" b="1" smtClean="0"/>
          </a:p>
          <a:p>
            <a:r>
              <a:rPr lang="el-GR" sz="2000" b="1" smtClean="0"/>
              <a:t>Στην περίπτωση αυτή, τα κριτήρια είναι αριθμητικά και η αναλογία καθορίζεται από τη νομική θεώρηση ότι όλοι είναι ίσοι στη διανομή του αγαθού έως αποδείξεως του εναντίου, δηλαδή η διανομή γίνεται με βάση τη θεώρηση και όχι με βάση την ανάγκη. </a:t>
            </a:r>
            <a:endParaRPr lang="el-GR" sz="1600" b="1" i="1" smtClean="0"/>
          </a:p>
        </p:txBody>
      </p:sp>
      <p:pic>
        <p:nvPicPr>
          <p:cNvPr id="48132"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49155" name="2 - Θέση περιεχομένου"/>
          <p:cNvSpPr>
            <a:spLocks noGrp="1"/>
          </p:cNvSpPr>
          <p:nvPr>
            <p:ph idx="1"/>
          </p:nvPr>
        </p:nvSpPr>
        <p:spPr>
          <a:xfrm>
            <a:off x="0" y="2349500"/>
            <a:ext cx="5292725" cy="4508500"/>
          </a:xfrm>
        </p:spPr>
        <p:txBody>
          <a:bodyPr/>
          <a:lstStyle/>
          <a:p>
            <a:r>
              <a:rPr lang="el-GR" sz="2000" b="1" smtClean="0"/>
              <a:t>Η δικαιοσύνη διακρίνεται επίσης σε:</a:t>
            </a:r>
          </a:p>
          <a:p>
            <a:pPr lvl="1"/>
            <a:r>
              <a:rPr lang="el-GR" sz="1600" b="1" smtClean="0"/>
              <a:t>διανεμητική δικαιοσύνη (</a:t>
            </a:r>
            <a:r>
              <a:rPr lang="en-US" sz="1600" b="1" smtClean="0"/>
              <a:t>distributive justice</a:t>
            </a:r>
            <a:r>
              <a:rPr lang="el-GR" sz="1600" b="1" smtClean="0"/>
              <a:t>) </a:t>
            </a:r>
          </a:p>
          <a:p>
            <a:pPr lvl="1"/>
            <a:r>
              <a:rPr lang="el-GR" sz="1600" b="1" smtClean="0"/>
              <a:t>διορθωτική δικαιοσύνη (</a:t>
            </a:r>
            <a:r>
              <a:rPr lang="en-US" sz="1600" b="1" smtClean="0"/>
              <a:t>corrective justice</a:t>
            </a:r>
            <a:r>
              <a:rPr lang="el-GR" sz="1600" b="1" smtClean="0"/>
              <a:t>) </a:t>
            </a:r>
          </a:p>
          <a:p>
            <a:endParaRPr lang="el-GR" sz="2000" b="1" smtClean="0"/>
          </a:p>
          <a:p>
            <a:r>
              <a:rPr lang="el-GR" sz="2000" b="1" smtClean="0"/>
              <a:t>Η πρώτη σχετίζεται με την κατανομή των αγαθών και των υποχρεώσεων εν τη απουσία προηγούμενης αδικοπραξίας, ενώ η δεύτερη έχει να κάνει με την αντιμετώπιση υφιστάμενης άδικης πράξης κατά το παρελθόν, όπως επιβολή τιμωρίας ή αποζημίωσης.</a:t>
            </a:r>
          </a:p>
          <a:p>
            <a:pPr algn="ctr">
              <a:buFont typeface="Wingdings 2" pitchFamily="18" charset="2"/>
              <a:buNone/>
            </a:pPr>
            <a:endParaRPr lang="el-GR" sz="1600" b="1" i="1" smtClean="0"/>
          </a:p>
        </p:txBody>
      </p:sp>
      <p:pic>
        <p:nvPicPr>
          <p:cNvPr id="49156"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pic>
        <p:nvPicPr>
          <p:cNvPr id="49157" name="Picture 2" descr="File:03-rawls-225.jpg">
            <a:hlinkClick r:id="rId4"/>
          </p:cNvPr>
          <p:cNvPicPr>
            <a:picLocks noChangeAspect="1" noChangeArrowheads="1"/>
          </p:cNvPicPr>
          <p:nvPr/>
        </p:nvPicPr>
        <p:blipFill>
          <a:blip r:embed="rId5"/>
          <a:srcRect/>
          <a:stretch>
            <a:fillRect/>
          </a:stretch>
        </p:blipFill>
        <p:spPr bwMode="auto">
          <a:xfrm>
            <a:off x="6372225" y="2565400"/>
            <a:ext cx="1782763" cy="2559050"/>
          </a:xfrm>
          <a:prstGeom prst="rect">
            <a:avLst/>
          </a:prstGeom>
          <a:noFill/>
          <a:ln w="9525">
            <a:noFill/>
            <a:miter lim="800000"/>
            <a:headEnd/>
            <a:tailEnd/>
          </a:ln>
        </p:spPr>
      </p:pic>
      <p:sp>
        <p:nvSpPr>
          <p:cNvPr id="49158" name="5 - TextBox"/>
          <p:cNvSpPr txBox="1">
            <a:spLocks noChangeArrowheads="1"/>
          </p:cNvSpPr>
          <p:nvPr/>
        </p:nvSpPr>
        <p:spPr bwMode="auto">
          <a:xfrm>
            <a:off x="6372225" y="5157788"/>
            <a:ext cx="1722438" cy="260350"/>
          </a:xfrm>
          <a:prstGeom prst="rect">
            <a:avLst/>
          </a:prstGeom>
          <a:noFill/>
          <a:ln w="9525">
            <a:noFill/>
            <a:miter lim="800000"/>
            <a:headEnd/>
            <a:tailEnd/>
          </a:ln>
        </p:spPr>
        <p:txBody>
          <a:bodyPr wrap="none">
            <a:spAutoFit/>
          </a:bodyPr>
          <a:lstStyle/>
          <a:p>
            <a:r>
              <a:rPr lang="en-US" sz="1100"/>
              <a:t>John Rawls (1921-2002)</a:t>
            </a:r>
            <a:endParaRPr lang="el-GR" sz="11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0179" name="2 - Θέση περιεχομένου"/>
          <p:cNvSpPr>
            <a:spLocks noGrp="1"/>
          </p:cNvSpPr>
          <p:nvPr>
            <p:ph idx="1"/>
          </p:nvPr>
        </p:nvSpPr>
        <p:spPr>
          <a:xfrm>
            <a:off x="0" y="1844675"/>
            <a:ext cx="9144000" cy="5013325"/>
          </a:xfrm>
        </p:spPr>
        <p:txBody>
          <a:bodyPr/>
          <a:lstStyle/>
          <a:p>
            <a:r>
              <a:rPr lang="el-GR" sz="2000" b="1" smtClean="0"/>
              <a:t>Το δικαίωμα στην υγεία έχει απασχολήσει τους ανθρώπους από τους αρχαίους χρόνους ως συστατικό ικανοποιητικής διαβίωσης και επαρκούς ευημερίας. </a:t>
            </a:r>
          </a:p>
          <a:p>
            <a:endParaRPr lang="el-GR" sz="2000" b="1" smtClean="0"/>
          </a:p>
          <a:p>
            <a:r>
              <a:rPr lang="el-GR" sz="2000" b="1" smtClean="0"/>
              <a:t>Ιστορικά, η προστασία της δημόσιας υγείας συνοδεύτηκε συχνά από νομοθετικές ρυθμίσεις. Θεωρείται μάλιστα ότι το δίκαιο της υγείας συνιστά μια από τις πρωταρχικές μορφές δικαίου.  Το δικαίωμα στην υγεία περιλαμβάνει την ιατρική φροντίδα για τη σωματική υγεία, την ψυχική υγεία και την πρόληψη, και ακόμα τη διατροφή, την υγιεινή και την προστασία από τη ρύπανση του νερού και του αέρα.</a:t>
            </a:r>
          </a:p>
          <a:p>
            <a:pPr>
              <a:buFont typeface="Wingdings 2" pitchFamily="18" charset="2"/>
              <a:buNone/>
            </a:pPr>
            <a:endParaRPr lang="el-GR" sz="2000" b="1" smtClean="0"/>
          </a:p>
          <a:p>
            <a:r>
              <a:rPr lang="el-GR" sz="2000" b="1" smtClean="0"/>
              <a:t>Πιο πρόσφατα, περιέλαβε την προστασία της υγείας κατά την άσκηση της επαγγελματικής δραστηριότητας, με σκοπό την αποφυγή χρόνιων βλαβών και νοσημάτων ως αποτέλεσμα ανθυγιεινών και επικίνδυνων συνθηκών εργασίας.</a:t>
            </a:r>
          </a:p>
        </p:txBody>
      </p:sp>
      <p:pic>
        <p:nvPicPr>
          <p:cNvPr id="50180"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1203" name="2 - Θέση περιεχομένου"/>
          <p:cNvSpPr>
            <a:spLocks noGrp="1"/>
          </p:cNvSpPr>
          <p:nvPr>
            <p:ph idx="1"/>
          </p:nvPr>
        </p:nvSpPr>
        <p:spPr>
          <a:xfrm>
            <a:off x="0" y="2924175"/>
            <a:ext cx="9144000" cy="3933825"/>
          </a:xfrm>
        </p:spPr>
        <p:txBody>
          <a:bodyPr/>
          <a:lstStyle/>
          <a:p>
            <a:pPr>
              <a:lnSpc>
                <a:spcPct val="150000"/>
              </a:lnSpc>
            </a:pPr>
            <a:r>
              <a:rPr lang="el-GR" sz="2000" b="1" smtClean="0"/>
              <a:t>Η Παγκόσμια Διακήρυξη για τα Ανθρώπινα Δικαιώματα  στο άρθρο 25 παρ. 1, ορίζει ότι κάθε άνθρωπος έχει δικαίωμα σε ένα ορισμένο επίπεδο υγείας και ευημερίας για τον εαυτό του και την οικογένειά του, το οποίο περιλαμβάνει την τροφή, την ένδυση, την κατοικία, την ιατρική φροντίδα και άλλα</a:t>
            </a:r>
            <a:r>
              <a:rPr lang="en-US" sz="2000" b="1" smtClean="0"/>
              <a:t>.</a:t>
            </a:r>
            <a:r>
              <a:rPr lang="el-GR" sz="2000" b="1" smtClean="0"/>
              <a:t> </a:t>
            </a:r>
          </a:p>
          <a:p>
            <a:pPr lvl="1">
              <a:buFont typeface="Wingdings" pitchFamily="2" charset="2"/>
              <a:buNone/>
            </a:pPr>
            <a:r>
              <a:rPr lang="el-GR" sz="1600" b="1" smtClean="0"/>
              <a:t>                                                                                                                                                           </a:t>
            </a:r>
            <a:r>
              <a:rPr lang="el-GR" sz="1600" b="1" i="1" smtClean="0"/>
              <a:t>United Nations, 1948</a:t>
            </a:r>
          </a:p>
        </p:txBody>
      </p:sp>
      <p:pic>
        <p:nvPicPr>
          <p:cNvPr id="51204"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2227" name="2 - Θέση περιεχομένου"/>
          <p:cNvSpPr>
            <a:spLocks noGrp="1"/>
          </p:cNvSpPr>
          <p:nvPr>
            <p:ph idx="1"/>
          </p:nvPr>
        </p:nvSpPr>
        <p:spPr>
          <a:xfrm>
            <a:off x="0" y="2636838"/>
            <a:ext cx="9144000" cy="3024187"/>
          </a:xfrm>
        </p:spPr>
        <p:txBody>
          <a:bodyPr/>
          <a:lstStyle/>
          <a:p>
            <a:r>
              <a:rPr lang="el-GR" sz="2000" b="1" smtClean="0"/>
              <a:t>Το δικαίωμα στην υγεία απορρέει επίσης έμμεσα από τα άρθρα του Κώδικα Ιατρικής Ηθικής της Διακήρυξης της Γενεύης . </a:t>
            </a:r>
          </a:p>
          <a:p>
            <a:pPr>
              <a:buFont typeface="Wingdings 2" pitchFamily="18" charset="2"/>
              <a:buNone/>
            </a:pPr>
            <a:r>
              <a:rPr lang="el-GR" sz="2000" b="1" smtClean="0"/>
              <a:t>						                         </a:t>
            </a:r>
            <a:r>
              <a:rPr lang="el-GR" sz="1600" b="1" i="1" smtClean="0"/>
              <a:t>World Medical Association, 1948 </a:t>
            </a:r>
          </a:p>
          <a:p>
            <a:endParaRPr lang="el-GR" sz="2000" b="1" smtClean="0"/>
          </a:p>
          <a:p>
            <a:r>
              <a:rPr lang="el-GR" sz="2000" b="1" smtClean="0"/>
              <a:t>Η Διεθνής Σύμβαση για τον Περιορισμό Όλων των Μορφών Φυλετικής Διάκρισης  στο άρθρο 5 επιβεβαιώνει το δικαίωμα «στη δημόσια υγεία, την ιατρική θεραπεία, την κοινωνική ασφάλεια και την κοινωνική υπηρεσία» ανεξάρτητα από κάθε φυλετική διάκριση </a:t>
            </a:r>
          </a:p>
          <a:p>
            <a:pPr>
              <a:buFont typeface="Wingdings 2" pitchFamily="18" charset="2"/>
              <a:buNone/>
            </a:pPr>
            <a:r>
              <a:rPr lang="el-GR" sz="2000" b="1" smtClean="0"/>
              <a:t>                                                                                                                           </a:t>
            </a:r>
            <a:r>
              <a:rPr lang="el-GR" sz="1600" b="1" i="1" smtClean="0"/>
              <a:t>United Nations, 1966 </a:t>
            </a:r>
          </a:p>
        </p:txBody>
      </p:sp>
      <p:pic>
        <p:nvPicPr>
          <p:cNvPr id="52228"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3251" name="2 - Θέση περιεχομένου"/>
          <p:cNvSpPr>
            <a:spLocks noGrp="1"/>
          </p:cNvSpPr>
          <p:nvPr>
            <p:ph idx="1"/>
          </p:nvPr>
        </p:nvSpPr>
        <p:spPr>
          <a:xfrm>
            <a:off x="0" y="2349500"/>
            <a:ext cx="9144000" cy="4508500"/>
          </a:xfrm>
        </p:spPr>
        <p:txBody>
          <a:bodyPr/>
          <a:lstStyle/>
          <a:p>
            <a:r>
              <a:rPr lang="el-GR" sz="2000" b="1" smtClean="0"/>
              <a:t>Η Διεθνής Σύμβαση για τα Οικονομικά, Κοινωνικά και Πολιτισμικά Δικαιώματα  στο άρθρο 7 περιλαμβάνει την ανάγκη για ασφαλείς και υγιεινές συνθήκες εργασίας</a:t>
            </a:r>
          </a:p>
          <a:p>
            <a:pPr lvl="1">
              <a:buFont typeface="Wingdings" pitchFamily="2" charset="2"/>
              <a:buNone/>
            </a:pPr>
            <a:r>
              <a:rPr lang="el-GR" sz="1600" b="1" i="1" smtClean="0"/>
              <a:t>                                                                                                                                           United Nations, 1966 </a:t>
            </a:r>
          </a:p>
          <a:p>
            <a:endParaRPr lang="el-GR" sz="2000" b="1" smtClean="0"/>
          </a:p>
          <a:p>
            <a:r>
              <a:rPr lang="el-GR" sz="2000" b="1" smtClean="0"/>
              <a:t>Η Παγκόσμια Διακήρυξη για την Εξάλειψη της Πείνας και του Υποσιτισμού ορίζει ότι «κάθε άνδρας, γυναίκα και παιδί έχει αναφαίρετο δικαίωμα στην αποφυγή της πείνας και του υποσιτισμού με σκοπό την πλήρη ανάπτυξή του και τη διατήρηση των σωματικών και ψυχικών ικανοτήτων του» </a:t>
            </a:r>
          </a:p>
          <a:p>
            <a:pPr lvl="1">
              <a:buFont typeface="Wingdings" pitchFamily="2" charset="2"/>
              <a:buNone/>
            </a:pPr>
            <a:r>
              <a:rPr lang="el-GR" sz="1600" b="1" smtClean="0"/>
              <a:t>	                                                                                                                                     United Nations, 1974</a:t>
            </a:r>
          </a:p>
        </p:txBody>
      </p:sp>
      <p:pic>
        <p:nvPicPr>
          <p:cNvPr id="53252"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4275" name="2 - Θέση περιεχομένου"/>
          <p:cNvSpPr>
            <a:spLocks noGrp="1"/>
          </p:cNvSpPr>
          <p:nvPr>
            <p:ph idx="1"/>
          </p:nvPr>
        </p:nvSpPr>
        <p:spPr>
          <a:xfrm>
            <a:off x="0" y="2708275"/>
            <a:ext cx="9144000" cy="4149725"/>
          </a:xfrm>
        </p:spPr>
        <p:txBody>
          <a:bodyPr/>
          <a:lstStyle/>
          <a:p>
            <a:pPr>
              <a:lnSpc>
                <a:spcPct val="150000"/>
              </a:lnSpc>
            </a:pPr>
            <a:r>
              <a:rPr lang="el-GR" sz="2000" b="1" smtClean="0"/>
              <a:t>Τα τελευταία χρόνια γίνεται λόγος για τα ελάχιστα δικαιώματα που σχετίζονται με την υγεία (minimum health-related rights) ή το δικαίωμα στη βασική ιατρική φροντίδα (the right to receive basic health care), που έχει να κάνει με την εφαρμογή των εμβολιασμών, τη θεραπεία των διαφόρων νοσημάτων, την παροχή γηριατρικής φροντίδας και άλλα.</a:t>
            </a:r>
            <a:endParaRPr lang="el-GR" sz="1600" b="1" smtClean="0"/>
          </a:p>
        </p:txBody>
      </p:sp>
      <p:pic>
        <p:nvPicPr>
          <p:cNvPr id="54276"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5299" name="2 - Θέση περιεχομένου"/>
          <p:cNvSpPr>
            <a:spLocks noGrp="1"/>
          </p:cNvSpPr>
          <p:nvPr>
            <p:ph idx="1"/>
          </p:nvPr>
        </p:nvSpPr>
        <p:spPr>
          <a:xfrm>
            <a:off x="0" y="2349500"/>
            <a:ext cx="9144000" cy="4508500"/>
          </a:xfrm>
        </p:spPr>
        <p:txBody>
          <a:bodyPr/>
          <a:lstStyle/>
          <a:p>
            <a:r>
              <a:rPr lang="el-GR" sz="2000" b="1" smtClean="0"/>
              <a:t>Το ζήτημα της κατανομής των πόρων (resource allocation) σχετίζεται άμεσα με τη θεώρηση της υγείας ως ιδιωτικού ή κοινωνικού αγαθού. </a:t>
            </a:r>
          </a:p>
          <a:p>
            <a:endParaRPr lang="el-GR" sz="2000" b="1" smtClean="0"/>
          </a:p>
          <a:p>
            <a:r>
              <a:rPr lang="el-GR" sz="2000" b="1" smtClean="0"/>
              <a:t>H άποψη ότι η υγεία αποτελεί ιδιωτικό αγαθό διαμορφώθηκε στις αρχές της δεκαετίας του 1960 και υποστηρίχθηκε αρχικά από τον Lees (Lees, 1960. Lees, 1967), τον Wiseman (Wiseman, 1963) και τους οπαδούς της Σχολής του Σικάγου. </a:t>
            </a:r>
          </a:p>
          <a:p>
            <a:endParaRPr lang="el-GR" sz="2000" b="1" smtClean="0"/>
          </a:p>
          <a:p>
            <a:r>
              <a:rPr lang="el-GR" sz="2000" b="1" smtClean="0"/>
              <a:t>Σύμφωνα με τον Lees, οι δυνάμεις της αγοράς μπορούν να επιφέρουν μια ορθολογική και αποτελεσματική κατανομή των πόρων της υγείας, όπως ακριβώς συμβαίνει με όλα τα άλλα ιδιωτικά αγαθά.</a:t>
            </a:r>
            <a:endParaRPr lang="el-GR" sz="1600" b="1" smtClean="0"/>
          </a:p>
        </p:txBody>
      </p:sp>
      <p:pic>
        <p:nvPicPr>
          <p:cNvPr id="55300"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6323" name="2 - Θέση περιεχομένου"/>
          <p:cNvSpPr>
            <a:spLocks noGrp="1"/>
          </p:cNvSpPr>
          <p:nvPr>
            <p:ph idx="1"/>
          </p:nvPr>
        </p:nvSpPr>
        <p:spPr>
          <a:xfrm>
            <a:off x="0" y="1773238"/>
            <a:ext cx="9144000" cy="5084762"/>
          </a:xfrm>
        </p:spPr>
        <p:txBody>
          <a:bodyPr/>
          <a:lstStyle/>
          <a:p>
            <a:r>
              <a:rPr lang="el-GR" sz="2000" b="1" smtClean="0"/>
              <a:t>Το 1963, ο Arrow έδειξε ότι η υγεία διαφοροποιείται από τα υπόλοιπα ιδιωτικά αγαθά και υποστήριξε ότι οι δυνάμεις της αγοράς αποτυγχάνουν στην προσπάθεια επίτευξης της δίκαιης κατανομής των πόρων στον τομέα της υγείας.                                                                                                      </a:t>
            </a:r>
            <a:r>
              <a:rPr lang="el-GR" sz="1600" b="1" i="1" smtClean="0"/>
              <a:t>Arrow, 1963 </a:t>
            </a:r>
          </a:p>
          <a:p>
            <a:endParaRPr lang="el-GR" sz="2000" b="1" smtClean="0"/>
          </a:p>
          <a:p>
            <a:r>
              <a:rPr lang="el-GR" sz="2000" b="1" smtClean="0"/>
              <a:t>Η ανισότητα στην κατανομή των πόρων της υγείας συνοδεύεται από άλλες ανισότητες που σχετίζονται με την υγεία, όπως ανισότητες σχετικά με το φύλο, την ηλικία, το ατομικό εισόδημα, τη γεωγραφική θέση, τις ευπαθείς και ευάλωτες ομάδες, τους μετακινούμενους πληθυσμούς και άλλα. </a:t>
            </a:r>
          </a:p>
          <a:p>
            <a:endParaRPr lang="el-GR" sz="2000" b="1" smtClean="0"/>
          </a:p>
          <a:p>
            <a:r>
              <a:rPr lang="el-GR" sz="2000" b="1" smtClean="0"/>
              <a:t>Συχνά, η προσφορά πόρων σε ένα τομέα υγείας υπονομεύει τη χρηματοδότηση ενός άλλου τομέα. Σύμφωνα με τον Coase, το ίδιο ισχύει επίσης σε ατομικό επίπεδο, δηλαδή κανενός η μερίδα (lot) δε μπορεί να βελτιωθεί χωρίς ταυτόχρονα να μειωθεί εκείνη κάποιου άλλου. </a:t>
            </a:r>
          </a:p>
          <a:p>
            <a:pPr lvl="1">
              <a:buFont typeface="Wingdings" pitchFamily="2" charset="2"/>
              <a:buNone/>
            </a:pPr>
            <a:r>
              <a:rPr lang="el-GR" sz="1600" b="1" i="1" smtClean="0"/>
              <a:t>                                                                                                                                                                Coase, 1960</a:t>
            </a:r>
          </a:p>
        </p:txBody>
      </p:sp>
      <p:pic>
        <p:nvPicPr>
          <p:cNvPr id="56324"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7347" name="2 - Θέση περιεχομένου"/>
          <p:cNvSpPr>
            <a:spLocks noGrp="1"/>
          </p:cNvSpPr>
          <p:nvPr>
            <p:ph idx="1"/>
          </p:nvPr>
        </p:nvSpPr>
        <p:spPr>
          <a:xfrm>
            <a:off x="0" y="1989138"/>
            <a:ext cx="9144000" cy="4868862"/>
          </a:xfrm>
        </p:spPr>
        <p:txBody>
          <a:bodyPr/>
          <a:lstStyle/>
          <a:p>
            <a:r>
              <a:rPr lang="el-GR" sz="2000" b="1" smtClean="0"/>
              <a:t>Η κατανομή των συχνά περιορισμένων πόρων οδήγησε στην ανάγκη καθορισμού προτεραιοτήτων (priorities) στο χώρο της υγείας. </a:t>
            </a:r>
            <a:endParaRPr lang="en-US" sz="2000" b="1" smtClean="0"/>
          </a:p>
          <a:p>
            <a:endParaRPr lang="en-US" sz="2000" b="1" smtClean="0"/>
          </a:p>
          <a:p>
            <a:r>
              <a:rPr lang="el-GR" sz="2000" b="1" smtClean="0"/>
              <a:t>Ωστόσο, το ερώτημα είναι εάν και κατά πόσο είναι δυνατό να γίνεται αναφορά σε προτεραιότητες στον τομέα της υγείας και εάν ναι με ποια κριτήρια. </a:t>
            </a:r>
          </a:p>
          <a:p>
            <a:endParaRPr lang="el-GR" sz="2000" b="1" smtClean="0"/>
          </a:p>
          <a:p>
            <a:r>
              <a:rPr lang="en-US" sz="2000" b="1" smtClean="0"/>
              <a:t>T</a:t>
            </a:r>
            <a:r>
              <a:rPr lang="el-GR" sz="2000" b="1" smtClean="0"/>
              <a:t>α δυο βασικά κριτήρια για τον καθορισμό προτεραιοτήτων είναι:</a:t>
            </a:r>
          </a:p>
          <a:p>
            <a:pPr lvl="1"/>
            <a:r>
              <a:rPr lang="el-GR" sz="1600" b="1" smtClean="0"/>
              <a:t>(α) η νομιμότητα, δηλαδή το σύνολο των συνθηκών και των αρχών, κάτω από τις οποίες ένα κράτος, οργανισμός ή άτομο θα επιλέξει τις υπηρεσίες που θα προσφέρει </a:t>
            </a:r>
          </a:p>
          <a:p>
            <a:pPr lvl="1"/>
            <a:r>
              <a:rPr lang="el-GR" sz="1600" b="1" smtClean="0"/>
              <a:t>(β) η αμεροληψία, δηλαδή το πότε ένας ασθενής ή επαγγελματίας υγείας θα έχει επαρκή αιτιολόγηση, προκειμένου να αποδεχτεί ως δίκαιη την επιλογή μιας συγκεκριμένης προτεραιότητας</a:t>
            </a:r>
          </a:p>
          <a:p>
            <a:pPr lvl="1">
              <a:buFont typeface="Wingdings" pitchFamily="2" charset="2"/>
              <a:buNone/>
            </a:pPr>
            <a:r>
              <a:rPr lang="el-GR" sz="1600" b="1" smtClean="0"/>
              <a:t>								Daniels and Sabin, 1997 </a:t>
            </a:r>
          </a:p>
        </p:txBody>
      </p:sp>
      <p:pic>
        <p:nvPicPr>
          <p:cNvPr id="57348"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2291" name="2 - Θέση περιεχομένου"/>
          <p:cNvSpPr>
            <a:spLocks noGrp="1"/>
          </p:cNvSpPr>
          <p:nvPr>
            <p:ph idx="1"/>
          </p:nvPr>
        </p:nvSpPr>
        <p:spPr>
          <a:xfrm>
            <a:off x="468313" y="2852738"/>
            <a:ext cx="8291512" cy="3548062"/>
          </a:xfrm>
        </p:spPr>
        <p:txBody>
          <a:bodyPr/>
          <a:lstStyle/>
          <a:p>
            <a:pPr>
              <a:lnSpc>
                <a:spcPct val="150000"/>
              </a:lnSpc>
            </a:pPr>
            <a:r>
              <a:rPr lang="el-GR" sz="2400" b="1" smtClean="0"/>
              <a:t>Ηθικές θεωρίες</a:t>
            </a:r>
          </a:p>
          <a:p>
            <a:pPr lvl="1">
              <a:lnSpc>
                <a:spcPct val="150000"/>
              </a:lnSpc>
            </a:pPr>
            <a:r>
              <a:rPr lang="el-GR" sz="2000" b="1" smtClean="0"/>
              <a:t>Μέθοδος δικαίωσης μιας απόφασης</a:t>
            </a:r>
          </a:p>
          <a:p>
            <a:pPr lvl="1">
              <a:lnSpc>
                <a:spcPct val="150000"/>
              </a:lnSpc>
            </a:pPr>
            <a:r>
              <a:rPr lang="el-GR" sz="2000" b="1" smtClean="0"/>
              <a:t>Απάντηση στο ερώτημα: «Τι πρέπει να κάνω;»</a:t>
            </a:r>
          </a:p>
          <a:p>
            <a:pPr lvl="1">
              <a:lnSpc>
                <a:spcPct val="150000"/>
              </a:lnSpc>
            </a:pPr>
            <a:r>
              <a:rPr lang="el-GR" sz="2000" b="1" smtClean="0"/>
              <a:t>Συνοχή και συνέπεια στη λήψη απόφασης</a:t>
            </a:r>
          </a:p>
          <a:p>
            <a:pPr>
              <a:lnSpc>
                <a:spcPct val="150000"/>
              </a:lnSpc>
            </a:pPr>
            <a:endParaRPr lang="el-GR" sz="2400" smtClean="0"/>
          </a:p>
        </p:txBody>
      </p:sp>
      <p:pic>
        <p:nvPicPr>
          <p:cNvPr id="12292" name="Picture 4" descr="http://www.piedmontpmr.com/logo_alone.jpg"/>
          <p:cNvPicPr>
            <a:picLocks noChangeAspect="1" noChangeArrowheads="1"/>
          </p:cNvPicPr>
          <p:nvPr/>
        </p:nvPicPr>
        <p:blipFill>
          <a:blip r:embed="rId3"/>
          <a:srcRect/>
          <a:stretch>
            <a:fillRect/>
          </a:stretch>
        </p:blipFill>
        <p:spPr bwMode="auto">
          <a:xfrm>
            <a:off x="7691438" y="5445125"/>
            <a:ext cx="1452562" cy="1412875"/>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8371" name="2 - Θέση περιεχομένου"/>
          <p:cNvSpPr>
            <a:spLocks noGrp="1"/>
          </p:cNvSpPr>
          <p:nvPr>
            <p:ph idx="1"/>
          </p:nvPr>
        </p:nvSpPr>
        <p:spPr>
          <a:xfrm>
            <a:off x="0" y="3068638"/>
            <a:ext cx="8893175" cy="3789362"/>
          </a:xfrm>
        </p:spPr>
        <p:txBody>
          <a:bodyPr/>
          <a:lstStyle/>
          <a:p>
            <a:pPr>
              <a:lnSpc>
                <a:spcPct val="150000"/>
              </a:lnSpc>
            </a:pPr>
            <a:r>
              <a:rPr lang="el-GR" sz="2000" b="1" smtClean="0"/>
              <a:t>Ωστόσο, ζητήματα εγείρονται όσον αφορά στην κατανομή των πόρων και σε σχέση με την ατομική ευθύνη και τις επιλογές συμπεριφοράς, που έχουν επίδραση στην υγεία, στην ποιότητα της ζωής και στην ίδια τη ζωή. </a:t>
            </a:r>
          </a:p>
        </p:txBody>
      </p:sp>
      <p:pic>
        <p:nvPicPr>
          <p:cNvPr id="58372" name="Picture 4" descr="http://www.piedmontpmr.com/logo_alone.jpg"/>
          <p:cNvPicPr>
            <a:picLocks noChangeAspect="1" noChangeArrowheads="1"/>
          </p:cNvPicPr>
          <p:nvPr/>
        </p:nvPicPr>
        <p:blipFill>
          <a:blip r:embed="rId3" cstate="print"/>
          <a:srcRect/>
          <a:stretch>
            <a:fillRect/>
          </a:stretch>
        </p:blipFill>
        <p:spPr bwMode="auto">
          <a:xfrm>
            <a:off x="8388350" y="6122988"/>
            <a:ext cx="755650" cy="735012"/>
          </a:xfrm>
          <a:prstGeom prst="rect">
            <a:avLst/>
          </a:prstGeom>
          <a:noFill/>
          <a:ln w="9525">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08176"/>
          </a:xfrm>
        </p:spPr>
        <p:txBody>
          <a:bodyPr/>
          <a:lstStyle/>
          <a:p>
            <a:pPr algn="ctr">
              <a:defRPr/>
            </a:pPr>
            <a:r>
              <a:rPr lang="el-GR" dirty="0" smtClean="0"/>
              <a:t>Η αρχή της δικαιοσύνης</a:t>
            </a:r>
            <a:endParaRPr lang="el-GR" dirty="0"/>
          </a:p>
        </p:txBody>
      </p:sp>
      <p:sp>
        <p:nvSpPr>
          <p:cNvPr id="59395" name="2 - Θέση περιεχομένου"/>
          <p:cNvSpPr>
            <a:spLocks noGrp="1"/>
          </p:cNvSpPr>
          <p:nvPr>
            <p:ph idx="1"/>
          </p:nvPr>
        </p:nvSpPr>
        <p:spPr>
          <a:xfrm>
            <a:off x="0" y="2276475"/>
            <a:ext cx="8893175" cy="4581525"/>
          </a:xfrm>
        </p:spPr>
        <p:txBody>
          <a:bodyPr/>
          <a:lstStyle/>
          <a:p>
            <a:pPr algn="ctr">
              <a:lnSpc>
                <a:spcPct val="150000"/>
              </a:lnSpc>
            </a:pPr>
            <a:r>
              <a:rPr lang="el-GR" sz="2000" b="1" smtClean="0"/>
              <a:t>Παρά τη φιλοσοφική αντιπαράθεση, που φαίνεται να αναδύεται μεταξύ των αρχών της βιοηθικής, δεν παύουν να κατέχουν πλέον εξέχουσα θέση στην καθημερινή ιατρική πρακτική, ενισχύοντας την υπευθυνότητα από την πλευρά των ασθενών ως σύνολο αντιλήψεων απαραίτητων για τη λήψη ορθών αποφάσεων, αντικαθιστώντας σταδιακά τον ιατρικό πατερναλισμό, δίνοντας τη δυνατότητα στους ασθενείς να λαμβάνουν οι ίδιοι αποφάσεις για την υγεία τους και την παρέμβαση στο σώμα τους.</a:t>
            </a:r>
          </a:p>
        </p:txBody>
      </p:sp>
      <p:pic>
        <p:nvPicPr>
          <p:cNvPr id="59396" name="Picture 4" descr="http://www.piedmontpmr.com/logo_alone.jpg"/>
          <p:cNvPicPr>
            <a:picLocks noChangeAspect="1" noChangeArrowheads="1"/>
          </p:cNvPicPr>
          <p:nvPr/>
        </p:nvPicPr>
        <p:blipFill>
          <a:blip r:embed="rId3"/>
          <a:srcRect/>
          <a:stretch>
            <a:fillRect/>
          </a:stretch>
        </p:blipFill>
        <p:spPr bwMode="auto">
          <a:xfrm>
            <a:off x="8172450" y="5913438"/>
            <a:ext cx="971550" cy="944562"/>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 Θέση περιεχομένου"/>
          <p:cNvSpPr>
            <a:spLocks noGrp="1"/>
          </p:cNvSpPr>
          <p:nvPr>
            <p:ph idx="1"/>
          </p:nvPr>
        </p:nvSpPr>
        <p:spPr>
          <a:xfrm>
            <a:off x="357188" y="1785938"/>
            <a:ext cx="8229600" cy="4625975"/>
          </a:xfrm>
        </p:spPr>
        <p:txBody>
          <a:bodyPr/>
          <a:lstStyle/>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r>
              <a:rPr lang="el-GR" smtClean="0"/>
              <a:t>						</a:t>
            </a:r>
            <a:r>
              <a:rPr lang="en-US" smtClean="0"/>
              <a:t>      </a:t>
            </a:r>
            <a:r>
              <a:rPr lang="el-GR" sz="2800" b="1" smtClean="0"/>
              <a:t>Ευχαριστώ πολύ</a:t>
            </a:r>
          </a:p>
        </p:txBody>
      </p:sp>
      <p:pic>
        <p:nvPicPr>
          <p:cNvPr id="60419" name="Picture 4" descr="http://www.piedmontpmr.com/logo_alone.jpg"/>
          <p:cNvPicPr>
            <a:picLocks noChangeAspect="1" noChangeArrowheads="1"/>
          </p:cNvPicPr>
          <p:nvPr/>
        </p:nvPicPr>
        <p:blipFill>
          <a:blip r:embed="rId3"/>
          <a:srcRect/>
          <a:stretch>
            <a:fillRect/>
          </a:stretch>
        </p:blipFill>
        <p:spPr bwMode="auto">
          <a:xfrm>
            <a:off x="5826125" y="2928938"/>
            <a:ext cx="1909763" cy="18573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3315" name="2 - Θέση περιεχομένου"/>
          <p:cNvSpPr>
            <a:spLocks noGrp="1"/>
          </p:cNvSpPr>
          <p:nvPr>
            <p:ph idx="1"/>
          </p:nvPr>
        </p:nvSpPr>
        <p:spPr>
          <a:xfrm>
            <a:off x="0" y="2133600"/>
            <a:ext cx="9144000" cy="4267200"/>
          </a:xfrm>
        </p:spPr>
        <p:txBody>
          <a:bodyPr/>
          <a:lstStyle/>
          <a:p>
            <a:pPr>
              <a:spcAft>
                <a:spcPts val="1800"/>
              </a:spcAft>
              <a:buFont typeface="Wingdings 2" pitchFamily="18" charset="2"/>
              <a:buNone/>
            </a:pPr>
            <a:r>
              <a:rPr lang="el-GR" sz="2400" b="1" smtClean="0"/>
              <a:t>	</a:t>
            </a:r>
            <a:r>
              <a:rPr lang="el-GR" sz="2400" b="1" i="1" smtClean="0"/>
              <a:t>Βασισμένη σε αρχές προσέγγιση (</a:t>
            </a:r>
            <a:r>
              <a:rPr lang="en-US" sz="2400" b="1" i="1" smtClean="0"/>
              <a:t>principle</a:t>
            </a:r>
            <a:r>
              <a:rPr lang="el-GR" sz="2400" b="1" i="1" smtClean="0"/>
              <a:t>-</a:t>
            </a:r>
            <a:r>
              <a:rPr lang="en-US" sz="2400" b="1" i="1" smtClean="0"/>
              <a:t>based approach</a:t>
            </a:r>
            <a:r>
              <a:rPr lang="el-GR" sz="2400" b="1" i="1" smtClean="0"/>
              <a:t>) </a:t>
            </a:r>
          </a:p>
          <a:p>
            <a:pPr>
              <a:spcAft>
                <a:spcPts val="600"/>
              </a:spcAft>
            </a:pPr>
            <a:r>
              <a:rPr lang="el-GR" sz="2000" b="1" smtClean="0"/>
              <a:t>Οφείλει να δέχεται, κατ’ ελάχιστο, την ύπαρξη ορισμένων κανονιστικών προτύπων ή κατευθυντήριων οδηγιών δράσης ως στοιχειώδες υπόβαθρο της ηθικής αιτιολόγησης.</a:t>
            </a:r>
          </a:p>
          <a:p>
            <a:pPr>
              <a:spcAft>
                <a:spcPts val="1800"/>
              </a:spcAft>
              <a:buFont typeface="Wingdings 2" pitchFamily="18" charset="2"/>
              <a:buNone/>
            </a:pPr>
            <a:r>
              <a:rPr lang="el-GR" sz="2000" b="1" smtClean="0"/>
              <a:t>	                                                                                                                                   </a:t>
            </a:r>
            <a:r>
              <a:rPr lang="en-US" sz="1600" b="1" i="1" smtClean="0"/>
              <a:t>Childress</a:t>
            </a:r>
            <a:r>
              <a:rPr lang="el-GR" sz="1600" b="1" i="1" smtClean="0"/>
              <a:t>, 2005</a:t>
            </a:r>
          </a:p>
          <a:p>
            <a:pPr>
              <a:spcAft>
                <a:spcPts val="1800"/>
              </a:spcAft>
            </a:pPr>
            <a:r>
              <a:rPr lang="el-GR" sz="2000" b="1" smtClean="0"/>
              <a:t>Μερικά κανονιστικά πρότυπα ή οδηγίες δράσης μπορεί να συνιστούν αρχές, ενώ άλλα μπορεί να συνιστούν κανόνες. </a:t>
            </a:r>
          </a:p>
          <a:p>
            <a:pPr>
              <a:spcAft>
                <a:spcPts val="600"/>
              </a:spcAft>
            </a:pPr>
            <a:r>
              <a:rPr lang="el-GR" sz="2000" b="1" smtClean="0"/>
              <a:t>Τόσο οι αρχές όσο και οι κανόνες αποτελούν «γενικές οδηγίες δράσης, που επιτρέπουν τη διάκριση του εάν ένα είδος δράσης απαγορεύεται, απαιτείται ή επιτρέπεται σε συγκεκριμένες καταστάσεις».</a:t>
            </a:r>
          </a:p>
          <a:p>
            <a:pPr>
              <a:spcAft>
                <a:spcPts val="1800"/>
              </a:spcAft>
              <a:buFont typeface="Wingdings 2" pitchFamily="18" charset="2"/>
              <a:buNone/>
            </a:pPr>
            <a:r>
              <a:rPr lang="el-GR" sz="1600" b="1" i="1" smtClean="0"/>
              <a:t>                                                                                                                                                   </a:t>
            </a:r>
            <a:r>
              <a:rPr lang="en-US" sz="1600" b="1" i="1" smtClean="0"/>
              <a:t>Solomon</a:t>
            </a:r>
            <a:r>
              <a:rPr lang="el-GR" sz="1600" b="1" i="1" smtClean="0"/>
              <a:t>, 1978</a:t>
            </a:r>
          </a:p>
        </p:txBody>
      </p:sp>
      <p:pic>
        <p:nvPicPr>
          <p:cNvPr id="13316" name="Picture 4" descr="http://www.piedmontpmr.com/logo_alone.jpg"/>
          <p:cNvPicPr>
            <a:picLocks noChangeAspect="1" noChangeArrowheads="1"/>
          </p:cNvPicPr>
          <p:nvPr/>
        </p:nvPicPr>
        <p:blipFill>
          <a:blip r:embed="rId3"/>
          <a:srcRect/>
          <a:stretch>
            <a:fillRect/>
          </a:stretch>
        </p:blipFill>
        <p:spPr bwMode="auto">
          <a:xfrm>
            <a:off x="8027988" y="5772150"/>
            <a:ext cx="1116012" cy="10858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4339" name="2 - Θέση περιεχομένου"/>
          <p:cNvSpPr>
            <a:spLocks noGrp="1"/>
          </p:cNvSpPr>
          <p:nvPr>
            <p:ph idx="1"/>
          </p:nvPr>
        </p:nvSpPr>
        <p:spPr>
          <a:xfrm>
            <a:off x="0" y="1557338"/>
            <a:ext cx="9144000" cy="4843462"/>
          </a:xfrm>
        </p:spPr>
        <p:txBody>
          <a:bodyPr/>
          <a:lstStyle/>
          <a:p>
            <a:pPr>
              <a:buFont typeface="Wingdings 2" pitchFamily="18" charset="2"/>
              <a:buNone/>
            </a:pPr>
            <a:r>
              <a:rPr lang="el-GR" sz="2400" smtClean="0"/>
              <a:t>	</a:t>
            </a:r>
            <a:r>
              <a:rPr lang="el-GR" sz="2000" b="1" smtClean="0"/>
              <a:t>Στην κανονιστική ηθική περιλαμβάνεται η προσέγγιση του απόλυτου κανόνα και η ωφελιμιστική προσέγγιση. </a:t>
            </a:r>
          </a:p>
          <a:p>
            <a:pPr>
              <a:buFont typeface="Wingdings 2" pitchFamily="18" charset="2"/>
              <a:buNone/>
            </a:pPr>
            <a:endParaRPr lang="el-GR" sz="2400" smtClean="0"/>
          </a:p>
          <a:p>
            <a:pPr>
              <a:buFont typeface="Wingdings 2" pitchFamily="18" charset="2"/>
              <a:buNone/>
            </a:pPr>
            <a:r>
              <a:rPr lang="el-GR" sz="2400" b="1" i="1" smtClean="0"/>
              <a:t>	Προσέγγιση του απόλυτου κανόνα (</a:t>
            </a:r>
            <a:r>
              <a:rPr lang="en-US" sz="2400" b="1" i="1" smtClean="0"/>
              <a:t>absolute rule approach</a:t>
            </a:r>
            <a:r>
              <a:rPr lang="el-GR" sz="2400" b="1" i="1" smtClean="0"/>
              <a:t>)</a:t>
            </a:r>
          </a:p>
          <a:p>
            <a:endParaRPr lang="el-GR" sz="2000" b="1" smtClean="0"/>
          </a:p>
          <a:p>
            <a:r>
              <a:rPr lang="el-GR" sz="2000" b="1" smtClean="0"/>
              <a:t>Βρίσκει εφαρμογή στην ηθική φιλοσοφία του </a:t>
            </a:r>
            <a:r>
              <a:rPr lang="en-US" sz="2000" b="1" smtClean="0"/>
              <a:t>Kant</a:t>
            </a:r>
            <a:r>
              <a:rPr lang="el-GR" sz="2000" b="1" smtClean="0"/>
              <a:t>, καθώς και στην παράδοση του φυσικού νόμου της Καθολικής Εκκλησίας, που έχει τις ρίζες του στην ηθική θεολογία του Θωμά Ακινάτη.</a:t>
            </a:r>
          </a:p>
          <a:p>
            <a:pPr>
              <a:buFont typeface="Wingdings 2" pitchFamily="18" charset="2"/>
              <a:buNone/>
            </a:pPr>
            <a:r>
              <a:rPr lang="el-GR" sz="2000" b="1" smtClean="0"/>
              <a:t>	                                                                                                                                           </a:t>
            </a:r>
            <a:r>
              <a:rPr lang="en-US" sz="1600" b="1" i="1" smtClean="0"/>
              <a:t>Boyle</a:t>
            </a:r>
            <a:r>
              <a:rPr lang="el-GR" sz="1600" b="1" i="1" smtClean="0"/>
              <a:t>, 2005</a:t>
            </a:r>
          </a:p>
          <a:p>
            <a:endParaRPr lang="el-GR" sz="2000" b="1" smtClean="0"/>
          </a:p>
          <a:p>
            <a:r>
              <a:rPr lang="el-GR" sz="2000" b="1" smtClean="0"/>
              <a:t>Το χαρακτηριστικό σε αυτή την περίπτωση είναι ότι ο βασικός ηθικός κανόνας ή αρχή γίνεται αποδεκτός και εφαρμόζεται χωρίς εξαιρέσεις. Ο καθολικός ηθικός κανόνας ή αρχή μπορεί να έχει απόλυτο βάρος σε σχέση με άλλες αρχές, ωστόσο απαιτεί την ύπαρξη μιας περιγραφής του είδους της δράσης του σε κανονιστικό επίπεδο.</a:t>
            </a:r>
          </a:p>
          <a:p>
            <a:pPr>
              <a:buFont typeface="Wingdings 2" pitchFamily="18" charset="2"/>
              <a:buNone/>
            </a:pPr>
            <a:r>
              <a:rPr lang="el-GR" sz="2000" b="1" smtClean="0"/>
              <a:t>	                                                                                                                   </a:t>
            </a:r>
            <a:r>
              <a:rPr lang="en-US" sz="1600" b="1" i="1" smtClean="0"/>
              <a:t>Donagan</a:t>
            </a:r>
            <a:r>
              <a:rPr lang="el-GR" sz="1600" b="1" i="1" smtClean="0"/>
              <a:t>, 1977</a:t>
            </a:r>
          </a:p>
        </p:txBody>
      </p:sp>
      <p:pic>
        <p:nvPicPr>
          <p:cNvPr id="14340" name="Picture 4" descr="http://www.piedmontpmr.com/logo_alone.jpg"/>
          <p:cNvPicPr>
            <a:picLocks noChangeAspect="1" noChangeArrowheads="1"/>
          </p:cNvPicPr>
          <p:nvPr/>
        </p:nvPicPr>
        <p:blipFill>
          <a:blip r:embed="rId3"/>
          <a:srcRect/>
          <a:stretch>
            <a:fillRect/>
          </a:stretch>
        </p:blipFill>
        <p:spPr bwMode="auto">
          <a:xfrm>
            <a:off x="8243888" y="5983288"/>
            <a:ext cx="900112" cy="87471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5363" name="2 - Θέση περιεχομένου"/>
          <p:cNvSpPr>
            <a:spLocks noGrp="1"/>
          </p:cNvSpPr>
          <p:nvPr>
            <p:ph idx="1"/>
          </p:nvPr>
        </p:nvSpPr>
        <p:spPr>
          <a:xfrm>
            <a:off x="0" y="2133600"/>
            <a:ext cx="9144000" cy="4724400"/>
          </a:xfrm>
        </p:spPr>
        <p:txBody>
          <a:bodyPr/>
          <a:lstStyle/>
          <a:p>
            <a:pPr>
              <a:buFont typeface="Wingdings 2" pitchFamily="18" charset="2"/>
              <a:buNone/>
            </a:pPr>
            <a:r>
              <a:rPr lang="el-GR" sz="2400" smtClean="0"/>
              <a:t>	</a:t>
            </a:r>
            <a:r>
              <a:rPr lang="el-GR" sz="2400" b="1" i="1" smtClean="0"/>
              <a:t>Ωφελιμιστική προσέγγιση (</a:t>
            </a:r>
            <a:r>
              <a:rPr lang="en-US" sz="2400" b="1" i="1" smtClean="0"/>
              <a:t>utilitarian approach</a:t>
            </a:r>
            <a:r>
              <a:rPr lang="el-GR" sz="2400" b="1" i="1" smtClean="0"/>
              <a:t>) </a:t>
            </a:r>
          </a:p>
          <a:p>
            <a:endParaRPr lang="el-GR" sz="2400" smtClean="0"/>
          </a:p>
          <a:p>
            <a:r>
              <a:rPr lang="el-GR" sz="2000" b="1" smtClean="0"/>
              <a:t>Εκείνο που προσδιορίζει την ηθική ποιότητα μιας δράσης, δηλαδή εκείνο που καθορίζει ότι κάτι είναι σωστό ή εσφαλμένο, είναι οι συνέπειές του. </a:t>
            </a:r>
          </a:p>
          <a:p>
            <a:endParaRPr lang="el-GR" sz="2000" b="1" smtClean="0"/>
          </a:p>
          <a:p>
            <a:r>
              <a:rPr lang="el-GR" sz="2000" b="1" smtClean="0"/>
              <a:t>Η επίτευξη  «της μεγαλύτερης ευτυχίας για το μεγαλύτερο αριθμό ανθρώπων» θεωρείται κριτήριο της σωστής δράσης.</a:t>
            </a:r>
          </a:p>
          <a:p>
            <a:pPr>
              <a:buFont typeface="Wingdings 2" pitchFamily="18" charset="2"/>
              <a:buNone/>
            </a:pPr>
            <a:r>
              <a:rPr lang="el-GR" sz="1600" b="1" i="1" smtClean="0"/>
              <a:t>                                                                                                                                                                        </a:t>
            </a:r>
            <a:r>
              <a:rPr lang="en-US" sz="1600" b="1" i="1" smtClean="0"/>
              <a:t>Mackie</a:t>
            </a:r>
            <a:r>
              <a:rPr lang="el-GR" sz="1600" b="1" i="1" smtClean="0"/>
              <a:t>, 1990</a:t>
            </a:r>
          </a:p>
          <a:p>
            <a:endParaRPr lang="el-GR" sz="2000" b="1" smtClean="0"/>
          </a:p>
          <a:p>
            <a:r>
              <a:rPr lang="el-GR" sz="2000" b="1" smtClean="0"/>
              <a:t>Ωστόσο, μια επαρκής ηθική θεωρία χαρακτηρίζεται τόσο από τη βαρύτητα των συνεπειών των πράξεων όσο και από τη σημασία των κανόνων που ενσωματώνει. </a:t>
            </a:r>
          </a:p>
          <a:p>
            <a:pPr>
              <a:buFont typeface="Wingdings 2" pitchFamily="18" charset="2"/>
              <a:buNone/>
            </a:pPr>
            <a:r>
              <a:rPr lang="el-GR" sz="1600" b="1" i="1" smtClean="0"/>
              <a:t>                                                                                                                                                                  </a:t>
            </a:r>
            <a:r>
              <a:rPr lang="en-US" sz="1600" b="1" i="1" smtClean="0"/>
              <a:t>Hare</a:t>
            </a:r>
            <a:r>
              <a:rPr lang="el-GR" sz="1600" b="1" i="1" smtClean="0"/>
              <a:t>, 2005 </a:t>
            </a:r>
          </a:p>
        </p:txBody>
      </p:sp>
      <p:pic>
        <p:nvPicPr>
          <p:cNvPr id="15364" name="Picture 4" descr="http://www.piedmontpmr.com/logo_alone.jpg"/>
          <p:cNvPicPr>
            <a:picLocks noChangeAspect="1" noChangeArrowheads="1"/>
          </p:cNvPicPr>
          <p:nvPr/>
        </p:nvPicPr>
        <p:blipFill>
          <a:blip r:embed="rId3"/>
          <a:srcRect/>
          <a:stretch>
            <a:fillRect/>
          </a:stretch>
        </p:blipFill>
        <p:spPr bwMode="auto">
          <a:xfrm>
            <a:off x="8135938" y="5876925"/>
            <a:ext cx="1008062" cy="9810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08176"/>
          </a:xfrm>
        </p:spPr>
        <p:txBody>
          <a:bodyPr/>
          <a:lstStyle/>
          <a:p>
            <a:pPr algn="ctr">
              <a:defRPr/>
            </a:pPr>
            <a:r>
              <a:rPr lang="el-GR" sz="4800" dirty="0" smtClean="0"/>
              <a:t>Φιλοσοφικές προσεγγίσεις</a:t>
            </a:r>
            <a:endParaRPr lang="el-GR" dirty="0"/>
          </a:p>
        </p:txBody>
      </p:sp>
      <p:sp>
        <p:nvSpPr>
          <p:cNvPr id="16387" name="2 - Θέση περιεχομένου"/>
          <p:cNvSpPr>
            <a:spLocks noGrp="1"/>
          </p:cNvSpPr>
          <p:nvPr>
            <p:ph idx="1"/>
          </p:nvPr>
        </p:nvSpPr>
        <p:spPr>
          <a:xfrm>
            <a:off x="0" y="1916113"/>
            <a:ext cx="9144000" cy="4941887"/>
          </a:xfrm>
        </p:spPr>
        <p:txBody>
          <a:bodyPr/>
          <a:lstStyle/>
          <a:p>
            <a:r>
              <a:rPr lang="el-GR" sz="2400" b="1" i="1" smtClean="0"/>
              <a:t>Προσέγγιση της ηθικής που βασίζεται στην αρετή (</a:t>
            </a:r>
            <a:r>
              <a:rPr lang="en-US" sz="2400" b="1" i="1" smtClean="0"/>
              <a:t>virtue</a:t>
            </a:r>
            <a:r>
              <a:rPr lang="el-GR" sz="2400" b="1" i="1" smtClean="0"/>
              <a:t>-</a:t>
            </a:r>
            <a:r>
              <a:rPr lang="en-US" sz="2400" b="1" i="1" smtClean="0"/>
              <a:t>based approach</a:t>
            </a:r>
            <a:r>
              <a:rPr lang="el-GR" sz="2400" b="1" i="1" smtClean="0"/>
              <a:t>)</a:t>
            </a:r>
          </a:p>
          <a:p>
            <a:endParaRPr lang="el-GR" sz="2400" smtClean="0"/>
          </a:p>
          <a:p>
            <a:r>
              <a:rPr lang="el-GR" sz="2000" b="1" smtClean="0"/>
              <a:t>Αποτελεί έκφραση του ανανεωμένου φιλοσοφικού ενδιαφέροντος για την αρχαία αντίληψη περί αρετής, που έχει τις ρίζες του στο άρθρο της </a:t>
            </a:r>
            <a:r>
              <a:rPr lang="en-US" sz="2000" b="1" smtClean="0"/>
              <a:t>Elisabeth Anscombe </a:t>
            </a:r>
            <a:r>
              <a:rPr lang="el-GR" sz="2000" b="1" smtClean="0"/>
              <a:t>«</a:t>
            </a:r>
            <a:r>
              <a:rPr lang="en-US" sz="2000" b="1" i="1" smtClean="0"/>
              <a:t>Modern Moral Philosophy</a:t>
            </a:r>
            <a:r>
              <a:rPr lang="el-GR" sz="2000" b="1" smtClean="0"/>
              <a:t>», που δημοσιεύθηκε το 1958. </a:t>
            </a:r>
          </a:p>
          <a:p>
            <a:pPr>
              <a:buFont typeface="Wingdings 2" pitchFamily="18" charset="2"/>
              <a:buNone/>
            </a:pPr>
            <a:r>
              <a:rPr lang="el-GR" sz="2000" b="1" i="1" smtClean="0"/>
              <a:t>                                                                                                                                           </a:t>
            </a:r>
            <a:r>
              <a:rPr lang="en-GB" sz="1600" b="1" i="1" smtClean="0"/>
              <a:t>Anscombe</a:t>
            </a:r>
            <a:r>
              <a:rPr lang="el-GR" sz="1600" b="1" i="1" smtClean="0"/>
              <a:t>, 1958</a:t>
            </a:r>
          </a:p>
          <a:p>
            <a:endParaRPr lang="el-GR" sz="2000" b="1" smtClean="0"/>
          </a:p>
          <a:p>
            <a:r>
              <a:rPr lang="el-GR" sz="2000" b="1" smtClean="0"/>
              <a:t>Η προσέγγιση αυτή χαρακτηρίζεται από την αντίθεσή της τόσο προς την ωφελιμιστική προσέγγιση όσο και προς την καντιανή ηθική θεώρηση, για τις οποίες υποστηρίζει ότι εστιάζουν στην ηθική διάσταση των πράξεων των υποκειμένων και όχι στην ηθική διάσταση των ίδιων των υποκειμένων σε συγκεκριμένες καταστάσεις και συνθήκες.</a:t>
            </a:r>
          </a:p>
          <a:p>
            <a:pPr>
              <a:buFont typeface="Wingdings 2" pitchFamily="18" charset="2"/>
              <a:buNone/>
            </a:pPr>
            <a:r>
              <a:rPr lang="el-GR" sz="2000" b="1" smtClean="0"/>
              <a:t>	                                                                                                                    </a:t>
            </a:r>
            <a:r>
              <a:rPr lang="en-GB" sz="1600" b="1" i="1" smtClean="0"/>
              <a:t>Oakley</a:t>
            </a:r>
            <a:r>
              <a:rPr lang="el-GR" sz="1600" b="1" i="1" smtClean="0"/>
              <a:t>, 2005 </a:t>
            </a:r>
          </a:p>
        </p:txBody>
      </p:sp>
      <p:pic>
        <p:nvPicPr>
          <p:cNvPr id="16388" name="Picture 4" descr="http://www.piedmontpmr.com/logo_alone.jpg"/>
          <p:cNvPicPr>
            <a:picLocks noChangeAspect="1" noChangeArrowheads="1"/>
          </p:cNvPicPr>
          <p:nvPr/>
        </p:nvPicPr>
        <p:blipFill>
          <a:blip r:embed="rId3"/>
          <a:srcRect/>
          <a:stretch>
            <a:fillRect/>
          </a:stretch>
        </p:blipFill>
        <p:spPr bwMode="auto">
          <a:xfrm>
            <a:off x="8135938" y="5876925"/>
            <a:ext cx="1008062" cy="9810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1916</TotalTime>
  <Words>3605</Words>
  <Application>Microsoft Office PowerPoint</Application>
  <PresentationFormat>Προβολή στην οθόνη (4:3)</PresentationFormat>
  <Paragraphs>427</Paragraphs>
  <Slides>52</Slides>
  <Notes>52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52</vt:i4>
      </vt:variant>
    </vt:vector>
  </HeadingPairs>
  <TitlesOfParts>
    <vt:vector size="59" baseType="lpstr">
      <vt:lpstr>Arial</vt:lpstr>
      <vt:lpstr>Corbel</vt:lpstr>
      <vt:lpstr>Wingdings 2</vt:lpstr>
      <vt:lpstr>Wingdings</vt:lpstr>
      <vt:lpstr>Wingdings 3</vt:lpstr>
      <vt:lpstr>Calibri</vt:lpstr>
      <vt:lpstr>Λειτουργική μονάδα</vt:lpstr>
      <vt:lpstr>ΒΙΟΗΘΙΚΕΣ ΑΡΧΕΣ</vt:lpstr>
      <vt:lpstr>Στόχοι της εκπαίδευσης </vt:lpstr>
      <vt:lpstr>Στόχοι της εκπαίδευσης </vt:lpstr>
      <vt:lpstr>Φιλοσοφικές προσεγγίσεις</vt:lpstr>
      <vt:lpstr>Φιλοσοφικές προσεγγίσεις</vt:lpstr>
      <vt:lpstr>Φιλοσοφικές προσεγγίσεις</vt:lpstr>
      <vt:lpstr>Φιλοσοφικές προσεγγίσεις</vt:lpstr>
      <vt:lpstr>Φιλοσοφικές προσεγγίσεις</vt:lpstr>
      <vt:lpstr>Φιλοσοφικές προσεγγίσεις</vt:lpstr>
      <vt:lpstr>Φιλοσοφικές προσεγγίσεις</vt:lpstr>
      <vt:lpstr>Φιλοσοφικές προσεγγίσεις</vt:lpstr>
      <vt:lpstr>Βιοηθικές αρχές</vt:lpstr>
      <vt:lpstr>Βιοηθικές αρχές</vt:lpstr>
      <vt:lpstr>Βιοηθικές αρχές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του σεβασμού της αυτονομίας</vt:lpstr>
      <vt:lpstr>Η αρχή της αγαθοεργίας</vt:lpstr>
      <vt:lpstr>Η αρχή της αγαθοεργίας</vt:lpstr>
      <vt:lpstr>Η αρχή της αγαθοεργίας</vt:lpstr>
      <vt:lpstr>Η αρχή της αγαθοεργίας</vt:lpstr>
      <vt:lpstr>Η αρχή της αγαθοεργίας</vt:lpstr>
      <vt:lpstr>Η αρχή του μη βλάπτειν </vt:lpstr>
      <vt:lpstr>Η αρχή του μη βλάπτειν </vt:lpstr>
      <vt:lpstr>Η αρχή του μη βλάπτειν </vt:lpstr>
      <vt:lpstr>Η αρχή του μη βλάπτειν </vt:lpstr>
      <vt:lpstr>Η αρχή του μη βλάπτειν </vt:lpstr>
      <vt:lpstr>Η αρχή του μη βλάπτειν </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Η αρχή της δικαιοσύνης</vt:lpstr>
      <vt:lpstr>Διαφάνεια 52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ΣΧΕΣΗ ΙΑΤΡΟΥ-ΑΣΘΕΝΟΥΣ ΣΤΟ ΠΛΑΙΣΙΟ ΤΩΝ ΕΦΑΡΜΟΓΩΝ ΤΗΣ ΗΛΕΚΤΡΟΝΙΚΗΣ ΥΓΕΙΑΣ</dc:title>
  <dc:creator>cristi</dc:creator>
  <cp:lastModifiedBy>user</cp:lastModifiedBy>
  <cp:revision>197</cp:revision>
  <dcterms:created xsi:type="dcterms:W3CDTF">2009-04-18T14:08:17Z</dcterms:created>
  <dcterms:modified xsi:type="dcterms:W3CDTF">2011-05-27T10:02:29Z</dcterms:modified>
</cp:coreProperties>
</file>