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400" r:id="rId3"/>
    <p:sldId id="258" r:id="rId4"/>
    <p:sldId id="263" r:id="rId5"/>
    <p:sldId id="384" r:id="rId6"/>
    <p:sldId id="261" r:id="rId7"/>
    <p:sldId id="342" r:id="rId8"/>
    <p:sldId id="262" r:id="rId9"/>
    <p:sldId id="303" r:id="rId10"/>
    <p:sldId id="304" r:id="rId11"/>
    <p:sldId id="306" r:id="rId12"/>
    <p:sldId id="307" r:id="rId13"/>
    <p:sldId id="354" r:id="rId14"/>
    <p:sldId id="345" r:id="rId15"/>
    <p:sldId id="357" r:id="rId16"/>
    <p:sldId id="343" r:id="rId17"/>
    <p:sldId id="344" r:id="rId18"/>
    <p:sldId id="382" r:id="rId19"/>
    <p:sldId id="383" r:id="rId20"/>
    <p:sldId id="347" r:id="rId21"/>
    <p:sldId id="346" r:id="rId22"/>
    <p:sldId id="352" r:id="rId23"/>
    <p:sldId id="350" r:id="rId24"/>
    <p:sldId id="348" r:id="rId25"/>
    <p:sldId id="385" r:id="rId26"/>
    <p:sldId id="405" r:id="rId27"/>
    <p:sldId id="406" r:id="rId28"/>
    <p:sldId id="386" r:id="rId29"/>
    <p:sldId id="409" r:id="rId30"/>
    <p:sldId id="408" r:id="rId31"/>
    <p:sldId id="311" r:id="rId32"/>
    <p:sldId id="410" r:id="rId33"/>
    <p:sldId id="351" r:id="rId34"/>
    <p:sldId id="387" r:id="rId35"/>
    <p:sldId id="349" r:id="rId36"/>
    <p:sldId id="401" r:id="rId37"/>
    <p:sldId id="316" r:id="rId38"/>
    <p:sldId id="388" r:id="rId39"/>
    <p:sldId id="380" r:id="rId40"/>
    <p:sldId id="358" r:id="rId41"/>
    <p:sldId id="360" r:id="rId42"/>
    <p:sldId id="361" r:id="rId43"/>
    <p:sldId id="389" r:id="rId44"/>
    <p:sldId id="362" r:id="rId45"/>
    <p:sldId id="393" r:id="rId46"/>
    <p:sldId id="390" r:id="rId47"/>
    <p:sldId id="391" r:id="rId48"/>
    <p:sldId id="392" r:id="rId49"/>
    <p:sldId id="363" r:id="rId50"/>
    <p:sldId id="364" r:id="rId51"/>
    <p:sldId id="369" r:id="rId52"/>
    <p:sldId id="365" r:id="rId53"/>
    <p:sldId id="366" r:id="rId54"/>
    <p:sldId id="368" r:id="rId55"/>
    <p:sldId id="394" r:id="rId56"/>
    <p:sldId id="370" r:id="rId57"/>
    <p:sldId id="317" r:id="rId58"/>
    <p:sldId id="330" r:id="rId59"/>
    <p:sldId id="314" r:id="rId60"/>
    <p:sldId id="397" r:id="rId61"/>
    <p:sldId id="412" r:id="rId62"/>
    <p:sldId id="378" r:id="rId63"/>
    <p:sldId id="376" r:id="rId64"/>
    <p:sldId id="377" r:id="rId65"/>
    <p:sldId id="379" r:id="rId66"/>
    <p:sldId id="334" r:id="rId67"/>
    <p:sldId id="335" r:id="rId68"/>
    <p:sldId id="336" r:id="rId69"/>
    <p:sldId id="337" r:id="rId70"/>
    <p:sldId id="371" r:id="rId71"/>
    <p:sldId id="372" r:id="rId72"/>
    <p:sldId id="373" r:id="rId73"/>
    <p:sldId id="398" r:id="rId74"/>
    <p:sldId id="402" r:id="rId75"/>
    <p:sldId id="399" r:id="rId76"/>
    <p:sldId id="403" r:id="rId77"/>
    <p:sldId id="260" r:id="rId78"/>
    <p:sldId id="291" r:id="rId79"/>
    <p:sldId id="293" r:id="rId80"/>
    <p:sldId id="294" r:id="rId81"/>
    <p:sldId id="295" r:id="rId82"/>
    <p:sldId id="296" r:id="rId83"/>
    <p:sldId id="381" r:id="rId84"/>
    <p:sldId id="396" r:id="rId85"/>
    <p:sldId id="298" r:id="rId86"/>
    <p:sldId id="341" r:id="rId8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53E"/>
    <a:srgbClr val="00246C"/>
    <a:srgbClr val="8BD3FF"/>
    <a:srgbClr val="8BDBFF"/>
    <a:srgbClr val="9BE0FF"/>
    <a:srgbClr val="ABD7FF"/>
    <a:srgbClr val="ABE9FF"/>
    <a:srgbClr val="003399"/>
    <a:srgbClr val="FDEFF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936"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1830E3-61F6-471E-8B88-EA67A66F7A54}" type="datetimeFigureOut">
              <a:rPr lang="el-GR" smtClean="0"/>
              <a:pPr/>
              <a:t>15/1/2024</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BA002-51F2-4D70-9B8E-A4D10602001C}"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4.emf"/><Relationship Id="rId4" Type="http://schemas.openxmlformats.org/officeDocument/2006/relationships/package" Target="../embeddings/Microsoft_Word_Document.docx"/></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t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02BE"/>
        </a:soli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188641"/>
            <a:ext cx="7772400" cy="1584176"/>
          </a:xfrm>
        </p:spPr>
        <p:txBody>
          <a:bodyPr>
            <a:normAutofit/>
          </a:bodyPr>
          <a:lstStyle/>
          <a:p>
            <a:r>
              <a:rPr lang="el-GR" sz="1800" b="1" dirty="0" smtClean="0">
                <a:solidFill>
                  <a:srgbClr val="FFFF00"/>
                </a:solidFill>
              </a:rPr>
              <a:t>ΕΘΝΙΚΟ  ΚΑΙ  ΚΑΠΟΔΙΣΤΡΙΑΚΟ  ΠΑΝΕΠΙΣΤΗΜΙΟ  ΑΘΗΝΩΝ</a:t>
            </a:r>
            <a:br>
              <a:rPr lang="el-GR" sz="1800" b="1" dirty="0" smtClean="0">
                <a:solidFill>
                  <a:srgbClr val="FFFF00"/>
                </a:solidFill>
              </a:rPr>
            </a:br>
            <a:r>
              <a:rPr lang="el-GR" sz="1800" b="1" dirty="0" smtClean="0">
                <a:solidFill>
                  <a:srgbClr val="FFFF00"/>
                </a:solidFill>
              </a:rPr>
              <a:t>Α Ν Θ Ρ Ω Π Ο Λ Ο Γ Ι Κ Ο    Μ Ο Υ Σ Ε Ι Ο</a:t>
            </a:r>
            <a:r>
              <a:rPr lang="en-US" sz="1800" b="1" dirty="0" smtClean="0">
                <a:solidFill>
                  <a:srgbClr val="FFFF00"/>
                </a:solidFill>
              </a:rPr>
              <a:t/>
            </a:r>
            <a:br>
              <a:rPr lang="en-US" sz="1800" b="1" dirty="0" smtClean="0">
                <a:solidFill>
                  <a:srgbClr val="FFFF00"/>
                </a:solidFill>
              </a:rPr>
            </a:br>
            <a:r>
              <a:rPr lang="el-GR" sz="1600" b="1" dirty="0" smtClean="0">
                <a:solidFill>
                  <a:srgbClr val="FFFF00"/>
                </a:solidFill>
              </a:rPr>
              <a:t>Διευθυντής: Αν. Καθηγητής Κων/νος Ευαγγέλου</a:t>
            </a:r>
            <a:endParaRPr lang="el-GR" sz="1800" b="1" dirty="0">
              <a:solidFill>
                <a:srgbClr val="FFFF00"/>
              </a:solidFill>
            </a:endParaRPr>
          </a:p>
        </p:txBody>
      </p:sp>
      <p:sp>
        <p:nvSpPr>
          <p:cNvPr id="3" name="2 - Υπότιτλος"/>
          <p:cNvSpPr>
            <a:spLocks noGrp="1"/>
          </p:cNvSpPr>
          <p:nvPr>
            <p:ph type="subTitle" idx="1"/>
          </p:nvPr>
        </p:nvSpPr>
        <p:spPr>
          <a:xfrm>
            <a:off x="395536" y="2420888"/>
            <a:ext cx="8352928" cy="4032448"/>
          </a:xfrm>
        </p:spPr>
        <p:txBody>
          <a:bodyPr>
            <a:normAutofit fontScale="92500" lnSpcReduction="10000"/>
          </a:bodyPr>
          <a:lstStyle/>
          <a:p>
            <a:endParaRPr lang="en-US" sz="2800" b="1" dirty="0" smtClean="0">
              <a:solidFill>
                <a:srgbClr val="FF0000"/>
              </a:solidFill>
            </a:endParaRPr>
          </a:p>
          <a:p>
            <a:endParaRPr lang="en-US" sz="2800" b="1" dirty="0" smtClean="0">
              <a:solidFill>
                <a:srgbClr val="FF0000"/>
              </a:solidFill>
            </a:endParaRPr>
          </a:p>
          <a:p>
            <a:r>
              <a:rPr lang="el-GR" sz="2200" b="1" u="sng" dirty="0" smtClean="0">
                <a:solidFill>
                  <a:srgbClr val="FF0000"/>
                </a:solidFill>
              </a:rPr>
              <a:t>ΛΟΙΜΩΔΗ  ΝΟΣΗΜΑΤΑ  ΚΑΙ  ΠΑΝΔΗΜΙΕΣ  ΣΤΗΝ  ΑΡΧΑΙΟΤΗΤΑ :</a:t>
            </a:r>
          </a:p>
          <a:p>
            <a:r>
              <a:rPr lang="el-GR" sz="2200" b="1" dirty="0" smtClean="0">
                <a:solidFill>
                  <a:srgbClr val="FF0000"/>
                </a:solidFill>
              </a:rPr>
              <a:t>ΠΑΛΑΙΟΠΑΘΟΛΟΓΙΚΗ  ΠΡΟΣΕΓΓΙΣΗ  ΚΑΙ  ΔΙΑΓΝΩΣΤΙΚΑ  ΚΡΙΤΗΡΙΑ</a:t>
            </a:r>
          </a:p>
          <a:p>
            <a:endParaRPr lang="el-GR" b="1" dirty="0">
              <a:solidFill>
                <a:schemeClr val="tx1"/>
              </a:solidFill>
            </a:endParaRPr>
          </a:p>
          <a:p>
            <a:endParaRPr lang="el-GR" b="1" dirty="0" smtClean="0">
              <a:solidFill>
                <a:schemeClr val="tx1"/>
              </a:solidFill>
            </a:endParaRPr>
          </a:p>
          <a:p>
            <a:r>
              <a:rPr lang="el-GR" sz="1800" b="1" dirty="0" smtClean="0">
                <a:solidFill>
                  <a:srgbClr val="FCD904"/>
                </a:solidFill>
              </a:rPr>
              <a:t>Δρ. ΚΩΝ/ΝΟΣ  ΜΕΡΔΕΝΙΣΙΑΝΟΣ</a:t>
            </a:r>
            <a:r>
              <a:rPr lang="en-US" sz="1800" b="1" dirty="0" smtClean="0">
                <a:solidFill>
                  <a:srgbClr val="FCD904"/>
                </a:solidFill>
              </a:rPr>
              <a:t>  </a:t>
            </a:r>
            <a:r>
              <a:rPr lang="el-GR" sz="1800" b="1" dirty="0" smtClean="0">
                <a:solidFill>
                  <a:srgbClr val="FCD904"/>
                </a:solidFill>
              </a:rPr>
              <a:t>(ΜΕΡΣΑΝΟΣ)  </a:t>
            </a:r>
            <a:r>
              <a:rPr lang="en-US" sz="1800" b="1" dirty="0" smtClean="0">
                <a:solidFill>
                  <a:srgbClr val="FCD904"/>
                </a:solidFill>
              </a:rPr>
              <a:t>MD,  PhD</a:t>
            </a:r>
          </a:p>
          <a:p>
            <a:r>
              <a:rPr lang="el-GR" sz="1800" b="1" dirty="0" smtClean="0">
                <a:solidFill>
                  <a:srgbClr val="FCD904"/>
                </a:solidFill>
              </a:rPr>
              <a:t>Ιατρός-Καρδιολόγος</a:t>
            </a:r>
          </a:p>
          <a:p>
            <a:r>
              <a:rPr lang="el-GR" sz="1800" b="1" dirty="0" smtClean="0">
                <a:solidFill>
                  <a:srgbClr val="FCD904"/>
                </a:solidFill>
              </a:rPr>
              <a:t>τ.  </a:t>
            </a:r>
            <a:r>
              <a:rPr lang="el-GR" sz="1800" b="1" dirty="0" err="1" smtClean="0">
                <a:solidFill>
                  <a:srgbClr val="FCD904"/>
                </a:solidFill>
              </a:rPr>
              <a:t>Επ</a:t>
            </a:r>
            <a:r>
              <a:rPr lang="el-GR" sz="1800" b="1" dirty="0" smtClean="0">
                <a:solidFill>
                  <a:srgbClr val="FCD904"/>
                </a:solidFill>
              </a:rPr>
              <a:t>. Καθηγητής  Φυσ. Ανθρωπολογίας  </a:t>
            </a:r>
            <a:r>
              <a:rPr lang="el-GR" sz="1800" b="1" dirty="0" err="1" smtClean="0">
                <a:solidFill>
                  <a:srgbClr val="FCD904"/>
                </a:solidFill>
              </a:rPr>
              <a:t>Πανεπ</a:t>
            </a:r>
            <a:r>
              <a:rPr lang="el-GR" sz="1800" b="1" dirty="0" smtClean="0">
                <a:solidFill>
                  <a:srgbClr val="FCD904"/>
                </a:solidFill>
              </a:rPr>
              <a:t>. Αθηνών</a:t>
            </a:r>
          </a:p>
          <a:p>
            <a:r>
              <a:rPr lang="el-GR" sz="1800" b="1" dirty="0" err="1" smtClean="0">
                <a:solidFill>
                  <a:srgbClr val="FCD904"/>
                </a:solidFill>
              </a:rPr>
              <a:t>Επισκ</a:t>
            </a:r>
            <a:r>
              <a:rPr lang="el-GR" sz="1800" b="1" dirty="0" smtClean="0">
                <a:solidFill>
                  <a:srgbClr val="FCD904"/>
                </a:solidFill>
              </a:rPr>
              <a:t>. Καθηγητής Δημοκρίτειου Πανεπιστημίου Θράκης</a:t>
            </a:r>
          </a:p>
          <a:p>
            <a:r>
              <a:rPr lang="el-GR" sz="1800" b="1" dirty="0" smtClean="0">
                <a:solidFill>
                  <a:srgbClr val="FCD904"/>
                </a:solidFill>
              </a:rPr>
              <a:t>Καθηγητής Λαϊκού Πανεπιστημίου Αθηνών</a:t>
            </a:r>
          </a:p>
          <a:p>
            <a:endParaRPr lang="el-GR" b="1" dirty="0" smtClean="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descr="D:\Ανθρωπολογίας\Οστεομυελίτιδα 7.tif"/>
          <p:cNvPicPr>
            <a:picLocks noGrp="1" noChangeAspect="1" noChangeArrowheads="1"/>
          </p:cNvPicPr>
          <p:nvPr>
            <p:ph idx="1"/>
          </p:nvPr>
        </p:nvPicPr>
        <p:blipFill>
          <a:blip r:embed="rId2" cstate="print"/>
          <a:srcRect/>
          <a:stretch>
            <a:fillRect/>
          </a:stretch>
        </p:blipFill>
        <p:spPr bwMode="auto">
          <a:xfrm>
            <a:off x="0" y="1124744"/>
            <a:ext cx="9213188" cy="486428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146" name="Picture 2" descr="D:\Ανθρωπολογίας\Οστεομυελίτιδα 6.tif"/>
          <p:cNvPicPr>
            <a:picLocks noGrp="1" noChangeAspect="1" noChangeArrowheads="1"/>
          </p:cNvPicPr>
          <p:nvPr>
            <p:ph idx="1"/>
          </p:nvPr>
        </p:nvPicPr>
        <p:blipFill>
          <a:blip r:embed="rId2" cstate="print"/>
          <a:srcRect/>
          <a:stretch>
            <a:fillRect/>
          </a:stretch>
        </p:blipFill>
        <p:spPr bwMode="auto">
          <a:xfrm>
            <a:off x="323528" y="0"/>
            <a:ext cx="8545960"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B0096"/>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endParaRPr lang="en-US" dirty="0" smtClean="0"/>
          </a:p>
          <a:p>
            <a:pPr algn="ctr"/>
            <a:endParaRPr lang="en-US" dirty="0" smtClean="0"/>
          </a:p>
          <a:p>
            <a:pPr algn="ctr">
              <a:buNone/>
            </a:pPr>
            <a:r>
              <a:rPr lang="el-GR" dirty="0" smtClean="0">
                <a:solidFill>
                  <a:srgbClr val="FFFF00"/>
                </a:solidFill>
              </a:rPr>
              <a:t>Φ</a:t>
            </a:r>
            <a:r>
              <a:rPr lang="en-US" dirty="0" smtClean="0">
                <a:solidFill>
                  <a:srgbClr val="FFFF00"/>
                </a:solidFill>
              </a:rPr>
              <a:t> </a:t>
            </a:r>
            <a:r>
              <a:rPr lang="el-GR" dirty="0" smtClean="0">
                <a:solidFill>
                  <a:srgbClr val="FFFF00"/>
                </a:solidFill>
              </a:rPr>
              <a:t>Υ</a:t>
            </a:r>
            <a:r>
              <a:rPr lang="en-US" dirty="0" smtClean="0">
                <a:solidFill>
                  <a:srgbClr val="FFFF00"/>
                </a:solidFill>
              </a:rPr>
              <a:t> </a:t>
            </a:r>
            <a:r>
              <a:rPr lang="el-GR" dirty="0" smtClean="0">
                <a:solidFill>
                  <a:srgbClr val="FFFF00"/>
                </a:solidFill>
              </a:rPr>
              <a:t>Μ</a:t>
            </a:r>
            <a:r>
              <a:rPr lang="en-US" dirty="0" smtClean="0">
                <a:solidFill>
                  <a:srgbClr val="FFFF00"/>
                </a:solidFill>
              </a:rPr>
              <a:t> </a:t>
            </a:r>
            <a:r>
              <a:rPr lang="el-GR" dirty="0" smtClean="0">
                <a:solidFill>
                  <a:srgbClr val="FFFF00"/>
                </a:solidFill>
              </a:rPr>
              <a:t>Α</a:t>
            </a:r>
            <a:r>
              <a:rPr lang="en-US" dirty="0" smtClean="0">
                <a:solidFill>
                  <a:srgbClr val="FFFF00"/>
                </a:solidFill>
              </a:rPr>
              <a:t> </a:t>
            </a:r>
            <a:r>
              <a:rPr lang="el-GR" dirty="0" smtClean="0">
                <a:solidFill>
                  <a:srgbClr val="FFFF00"/>
                </a:solidFill>
              </a:rPr>
              <a:t>Τ</a:t>
            </a:r>
            <a:r>
              <a:rPr lang="en-US" dirty="0" smtClean="0">
                <a:solidFill>
                  <a:srgbClr val="FFFF00"/>
                </a:solidFill>
              </a:rPr>
              <a:t> </a:t>
            </a:r>
            <a:r>
              <a:rPr lang="el-GR" dirty="0" smtClean="0">
                <a:solidFill>
                  <a:srgbClr val="FFFF00"/>
                </a:solidFill>
              </a:rPr>
              <a:t>Ι</a:t>
            </a:r>
            <a:r>
              <a:rPr lang="en-US" dirty="0" smtClean="0">
                <a:solidFill>
                  <a:srgbClr val="FFFF00"/>
                </a:solidFill>
              </a:rPr>
              <a:t> </a:t>
            </a:r>
            <a:r>
              <a:rPr lang="el-GR" dirty="0" smtClean="0">
                <a:solidFill>
                  <a:srgbClr val="FFFF00"/>
                </a:solidFill>
              </a:rPr>
              <a:t>Ω</a:t>
            </a:r>
            <a:r>
              <a:rPr lang="en-US" dirty="0" smtClean="0">
                <a:solidFill>
                  <a:srgbClr val="FFFF00"/>
                </a:solidFill>
              </a:rPr>
              <a:t> </a:t>
            </a:r>
            <a:r>
              <a:rPr lang="el-GR" dirty="0" smtClean="0">
                <a:solidFill>
                  <a:srgbClr val="FFFF00"/>
                </a:solidFill>
              </a:rPr>
              <a:t>Σ</a:t>
            </a:r>
            <a:r>
              <a:rPr lang="en-US" dirty="0" smtClean="0">
                <a:solidFill>
                  <a:srgbClr val="FFFF00"/>
                </a:solidFill>
              </a:rPr>
              <a:t> </a:t>
            </a:r>
            <a:r>
              <a:rPr lang="el-GR" dirty="0" smtClean="0">
                <a:solidFill>
                  <a:srgbClr val="FFFF00"/>
                </a:solidFill>
              </a:rPr>
              <a:t>Η</a:t>
            </a:r>
            <a:endParaRPr lang="en-US" dirty="0" smtClean="0">
              <a:solidFill>
                <a:srgbClr val="FFFF00"/>
              </a:solidFill>
            </a:endParaRPr>
          </a:p>
          <a:p>
            <a:pPr algn="ctr">
              <a:buNone/>
            </a:pPr>
            <a:r>
              <a:rPr lang="en-US" sz="2800" dirty="0" smtClean="0">
                <a:solidFill>
                  <a:srgbClr val="FFFF00"/>
                </a:solidFill>
              </a:rPr>
              <a:t>TUBERCULOSIS</a:t>
            </a:r>
            <a:endParaRPr lang="el-GR" sz="28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G:\tuberculosis.jpg"/>
          <p:cNvPicPr>
            <a:picLocks noGrp="1" noChangeAspect="1" noChangeArrowheads="1"/>
          </p:cNvPicPr>
          <p:nvPr>
            <p:ph idx="1"/>
          </p:nvPr>
        </p:nvPicPr>
        <p:blipFill>
          <a:blip r:embed="rId2" cstate="print"/>
          <a:srcRect/>
          <a:stretch>
            <a:fillRect/>
          </a:stretch>
        </p:blipFill>
        <p:spPr bwMode="auto">
          <a:xfrm>
            <a:off x="971600" y="1"/>
            <a:ext cx="7202458" cy="6165303"/>
          </a:xfrm>
          <a:prstGeom prst="rect">
            <a:avLst/>
          </a:prstGeom>
          <a:noFill/>
        </p:spPr>
      </p:pic>
      <p:sp>
        <p:nvSpPr>
          <p:cNvPr id="4" name="3 - TextBox"/>
          <p:cNvSpPr txBox="1"/>
          <p:nvPr/>
        </p:nvSpPr>
        <p:spPr>
          <a:xfrm>
            <a:off x="971600" y="6237312"/>
            <a:ext cx="7272808" cy="369332"/>
          </a:xfrm>
          <a:prstGeom prst="rect">
            <a:avLst/>
          </a:prstGeom>
          <a:noFill/>
        </p:spPr>
        <p:txBody>
          <a:bodyPr wrap="square" rtlCol="0">
            <a:spAutoFit/>
          </a:bodyPr>
          <a:lstStyle/>
          <a:p>
            <a:pPr algn="ctr"/>
            <a:r>
              <a:rPr lang="en-US" dirty="0" smtClean="0">
                <a:solidFill>
                  <a:srgbClr val="FFFF00"/>
                </a:solidFill>
              </a:rPr>
              <a:t>Mycobacterium  Tuberculosis</a:t>
            </a:r>
            <a:endParaRPr lang="el-GR"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D:\Ανθρωπολογίας\Παλαιοπαθολογίας Σελιδοποίησης\Mycobacterium_tuberculosis b.jpg"/>
          <p:cNvPicPr>
            <a:picLocks noGrp="1" noChangeAspect="1" noChangeArrowheads="1"/>
          </p:cNvPicPr>
          <p:nvPr>
            <p:ph idx="1"/>
          </p:nvPr>
        </p:nvPicPr>
        <p:blipFill>
          <a:blip r:embed="rId2" cstate="print"/>
          <a:srcRect/>
          <a:stretch>
            <a:fillRect/>
          </a:stretch>
        </p:blipFill>
        <p:spPr bwMode="auto">
          <a:xfrm>
            <a:off x="0" y="260647"/>
            <a:ext cx="9144000" cy="6204857"/>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descr="D:\Ανθρωπολογίας\Παλαιοπαθολογίας Σελιδοποίησης\RobertKoch.jpg"/>
          <p:cNvPicPr>
            <a:picLocks noGrp="1" noChangeAspect="1" noChangeArrowheads="1"/>
          </p:cNvPicPr>
          <p:nvPr>
            <p:ph idx="1"/>
          </p:nvPr>
        </p:nvPicPr>
        <p:blipFill>
          <a:blip r:embed="rId2" cstate="print"/>
          <a:srcRect/>
          <a:stretch>
            <a:fillRect/>
          </a:stretch>
        </p:blipFill>
        <p:spPr bwMode="auto">
          <a:xfrm>
            <a:off x="2627784" y="0"/>
            <a:ext cx="4097108" cy="5904655"/>
          </a:xfrm>
          <a:prstGeom prst="rect">
            <a:avLst/>
          </a:prstGeom>
          <a:noFill/>
        </p:spPr>
      </p:pic>
      <p:sp>
        <p:nvSpPr>
          <p:cNvPr id="4" name="3 - TextBox"/>
          <p:cNvSpPr txBox="1"/>
          <p:nvPr/>
        </p:nvSpPr>
        <p:spPr>
          <a:xfrm>
            <a:off x="2627784" y="6093296"/>
            <a:ext cx="4032448" cy="369332"/>
          </a:xfrm>
          <a:prstGeom prst="rect">
            <a:avLst/>
          </a:prstGeom>
          <a:noFill/>
        </p:spPr>
        <p:txBody>
          <a:bodyPr wrap="square" rtlCol="0">
            <a:spAutoFit/>
          </a:bodyPr>
          <a:lstStyle/>
          <a:p>
            <a:pPr algn="ctr"/>
            <a:r>
              <a:rPr lang="en-US" dirty="0" smtClean="0">
                <a:solidFill>
                  <a:schemeClr val="bg1"/>
                </a:solidFill>
              </a:rPr>
              <a:t>Robert  Koch  (1843-1910)</a:t>
            </a:r>
            <a:endParaRPr lang="el-GR"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980728"/>
            <a:ext cx="8229600" cy="5472608"/>
          </a:xfrm>
        </p:spPr>
        <p:txBody>
          <a:bodyPr/>
          <a:lstStyle/>
          <a:p>
            <a:pPr algn="ctr">
              <a:buNone/>
            </a:pPr>
            <a:endParaRPr lang="en-US" dirty="0" smtClean="0"/>
          </a:p>
          <a:p>
            <a:pPr algn="ctr">
              <a:buNone/>
            </a:pPr>
            <a:r>
              <a:rPr lang="el-GR" sz="2400" dirty="0" smtClean="0"/>
              <a:t>ΠΡΟΕΛΕΥΣΗ  ΤΟΥ  ΜΥΚΟΒΑΚΤΗΡΙΔΙΟΥ  ΤΗΣ  ΦΥΜΑΤΙΩΣΕΩΣ</a:t>
            </a:r>
          </a:p>
          <a:p>
            <a:pPr algn="ctr">
              <a:buNone/>
            </a:pPr>
            <a:r>
              <a:rPr lang="en-US" sz="1800" dirty="0" smtClean="0"/>
              <a:t>Mycobacterium  Tuberculosis</a:t>
            </a:r>
          </a:p>
          <a:p>
            <a:pPr algn="ctr">
              <a:buNone/>
            </a:pPr>
            <a:endParaRPr lang="el-GR" sz="1800" dirty="0" smtClean="0"/>
          </a:p>
          <a:p>
            <a:pPr algn="ctr">
              <a:buNone/>
            </a:pPr>
            <a:endParaRPr lang="en-US" sz="1800" dirty="0" smtClean="0"/>
          </a:p>
          <a:p>
            <a:pPr>
              <a:buNone/>
            </a:pPr>
            <a:r>
              <a:rPr lang="el-GR" sz="1800" dirty="0" smtClean="0"/>
              <a:t>         -   Από προγονικό </a:t>
            </a:r>
            <a:r>
              <a:rPr lang="el-GR" sz="1800" dirty="0" err="1" smtClean="0"/>
              <a:t>μυκοβακτηρίδιο</a:t>
            </a:r>
            <a:r>
              <a:rPr lang="el-GR" sz="1800" dirty="0" smtClean="0"/>
              <a:t> (ίσως της λέπρας) μέσω μετάλλαξης.</a:t>
            </a:r>
          </a:p>
          <a:p>
            <a:pPr>
              <a:buNone/>
            </a:pPr>
            <a:r>
              <a:rPr lang="el-GR" sz="1800" dirty="0" smtClean="0"/>
              <a:t>         -  Στον άνθρωπο κατά την Νεολιθική εποχή (6.000-7.000 χρόνια </a:t>
            </a:r>
            <a:r>
              <a:rPr lang="el-GR" sz="1800" dirty="0" err="1" smtClean="0"/>
              <a:t>π.Χ.</a:t>
            </a:r>
            <a:r>
              <a:rPr lang="el-GR" sz="1800" dirty="0" smtClean="0"/>
              <a:t>)  </a:t>
            </a:r>
          </a:p>
          <a:p>
            <a:pPr>
              <a:buNone/>
            </a:pPr>
            <a:r>
              <a:rPr lang="el-GR" sz="1800" dirty="0" smtClean="0"/>
              <a:t>             μέσω του γάλακτος φυματικών αγελάδων.</a:t>
            </a:r>
            <a:endParaRPr lang="en-US" sz="1800" dirty="0" smtClean="0"/>
          </a:p>
          <a:p>
            <a:pPr algn="ctr">
              <a:buNone/>
            </a:pPr>
            <a:endParaRPr lang="el-GR" sz="18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buNone/>
            </a:pPr>
            <a:endParaRPr lang="en-US" dirty="0" smtClean="0"/>
          </a:p>
          <a:p>
            <a:pPr algn="ctr">
              <a:buNone/>
            </a:pPr>
            <a:endParaRPr lang="en-US" dirty="0" smtClean="0"/>
          </a:p>
          <a:p>
            <a:pPr algn="ctr">
              <a:buNone/>
            </a:pPr>
            <a:r>
              <a:rPr lang="el-GR" sz="2800" dirty="0" smtClean="0"/>
              <a:t>ΠΗΓΕΣ  ΜΟΛΥΝΣΕΩΣ</a:t>
            </a:r>
          </a:p>
          <a:p>
            <a:pPr algn="ctr">
              <a:buNone/>
            </a:pPr>
            <a:r>
              <a:rPr lang="el-GR" sz="2000" dirty="0" smtClean="0"/>
              <a:t>Κ υ ρ ί ω ς</a:t>
            </a:r>
          </a:p>
          <a:p>
            <a:pPr algn="ctr">
              <a:buNone/>
            </a:pPr>
            <a:r>
              <a:rPr lang="el-GR" sz="2000" dirty="0" smtClean="0"/>
              <a:t>Πτύελα  ή σταγονίδια πτυέλων  </a:t>
            </a:r>
            <a:r>
              <a:rPr lang="el-GR" sz="2000" dirty="0" err="1" smtClean="0"/>
              <a:t>νοσούντων</a:t>
            </a:r>
            <a:r>
              <a:rPr lang="el-GR" sz="2000" dirty="0" smtClean="0"/>
              <a:t> ατόμων</a:t>
            </a:r>
          </a:p>
          <a:p>
            <a:pPr algn="ctr">
              <a:buNone/>
            </a:pPr>
            <a:r>
              <a:rPr lang="el-GR" sz="2000" dirty="0" smtClean="0"/>
              <a:t>Γάλα  από  φυματικές  αγελάδες</a:t>
            </a:r>
          </a:p>
          <a:p>
            <a:pPr algn="ctr">
              <a:buNone/>
            </a:pPr>
            <a:endParaRPr lang="el-GR" sz="20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buNone/>
            </a:pPr>
            <a:endParaRPr lang="el-GR" dirty="0" smtClean="0"/>
          </a:p>
          <a:p>
            <a:pPr algn="ctr">
              <a:buNone/>
            </a:pPr>
            <a:r>
              <a:rPr lang="el-GR" sz="2800" dirty="0" smtClean="0"/>
              <a:t>ΟΔΟΙ  ΜΟΛΥΝΣΕΩΣ</a:t>
            </a:r>
          </a:p>
          <a:p>
            <a:pPr algn="ctr">
              <a:buNone/>
            </a:pPr>
            <a:endParaRPr lang="el-GR" sz="2800" dirty="0" smtClean="0"/>
          </a:p>
          <a:p>
            <a:pPr>
              <a:buNone/>
            </a:pPr>
            <a:r>
              <a:rPr lang="el-GR" sz="2000" dirty="0" smtClean="0"/>
              <a:t>  - Μέσω της αναπνευστικής οδού ( 90-95%) δια της εισπνοής σταγονιδίων.</a:t>
            </a:r>
          </a:p>
          <a:p>
            <a:pPr>
              <a:buNone/>
            </a:pPr>
            <a:r>
              <a:rPr lang="el-GR" sz="2000" dirty="0" smtClean="0"/>
              <a:t>  - Μέσω της πεπτικής οδού, (5-10%) κυρίως, ύστερα από πόση μολυσμένου γάλακτος.</a:t>
            </a:r>
          </a:p>
          <a:p>
            <a:pPr>
              <a:buNone/>
            </a:pPr>
            <a:r>
              <a:rPr lang="el-GR" sz="2000" dirty="0" smtClean="0"/>
              <a:t>  - Μέσω των βλεννογόνων και του δέρματος (σπανίως).</a:t>
            </a:r>
            <a:endParaRPr lang="el-GR" sz="20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endParaRPr lang="el-GR" dirty="0" smtClean="0"/>
          </a:p>
          <a:p>
            <a:pPr algn="ctr">
              <a:buNone/>
            </a:pPr>
            <a:r>
              <a:rPr lang="el-GR" sz="2800" dirty="0" smtClean="0"/>
              <a:t>ΠΡΟΔΙΑΘΕΣΙΚΟΙ  ΠΑΡΑΓΟΝΤΕΣ</a:t>
            </a:r>
          </a:p>
          <a:p>
            <a:pPr>
              <a:buNone/>
            </a:pPr>
            <a:r>
              <a:rPr lang="el-GR" sz="2800" dirty="0" smtClean="0"/>
              <a:t> </a:t>
            </a:r>
            <a:r>
              <a:rPr lang="el-GR" sz="2000" dirty="0" smtClean="0"/>
              <a:t> </a:t>
            </a:r>
            <a:r>
              <a:rPr lang="el-GR" sz="1800" dirty="0" smtClean="0"/>
              <a:t>-  Ανεπαρκής  διατροφή</a:t>
            </a:r>
          </a:p>
          <a:p>
            <a:pPr>
              <a:buNone/>
            </a:pPr>
            <a:r>
              <a:rPr lang="el-GR" sz="1800" dirty="0" smtClean="0"/>
              <a:t>   -  Ανθυγιεινή  κατοικία</a:t>
            </a:r>
          </a:p>
          <a:p>
            <a:pPr>
              <a:buNone/>
            </a:pPr>
            <a:r>
              <a:rPr lang="el-GR" sz="1800" dirty="0" smtClean="0"/>
              <a:t>   -  Υποκείμενα  νοσήματα (σακχαρώδης διαβήτης, πνευμονοκονίαση, </a:t>
            </a:r>
            <a:r>
              <a:rPr lang="el-GR" sz="1800" dirty="0" err="1" smtClean="0"/>
              <a:t>βρογχογενές</a:t>
            </a:r>
            <a:r>
              <a:rPr lang="el-GR" sz="1800" dirty="0" smtClean="0"/>
              <a:t> καρκίνωμα , αλκοολισμός, κύηση και θηλασμός).</a:t>
            </a:r>
          </a:p>
          <a:p>
            <a:pPr>
              <a:buNone/>
            </a:pPr>
            <a:r>
              <a:rPr lang="el-GR" sz="1800" dirty="0" smtClean="0"/>
              <a:t>   -  Πληθυσμοί  παρθένοι στο </a:t>
            </a:r>
            <a:r>
              <a:rPr lang="el-GR" sz="1800" dirty="0" err="1" smtClean="0"/>
              <a:t>μυκοβακτηρίδιο</a:t>
            </a:r>
            <a:r>
              <a:rPr lang="el-GR" sz="1800" dirty="0" smtClean="0"/>
              <a:t>, λόγω έλλειψης μερικής  αν</a:t>
            </a:r>
            <a:r>
              <a:rPr lang="el-GR" sz="2000" dirty="0" smtClean="0"/>
              <a:t>οσίας.</a:t>
            </a:r>
          </a:p>
          <a:p>
            <a:pPr>
              <a:buNone/>
            </a:pPr>
            <a:r>
              <a:rPr lang="el-GR" sz="2000" dirty="0" smtClean="0"/>
              <a:t>   -  </a:t>
            </a:r>
            <a:r>
              <a:rPr lang="el-GR" sz="1800" dirty="0" smtClean="0"/>
              <a:t>Διαβίωση σε περιοχές με μεγάλη πυκνότητα πληθυσμού.  </a:t>
            </a:r>
            <a:r>
              <a:rPr lang="el-GR" sz="2800" dirty="0" smtClean="0"/>
              <a:t> </a:t>
            </a:r>
            <a:endParaRPr lang="el-GR" sz="28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980728"/>
            <a:ext cx="8229600" cy="1368152"/>
          </a:xfrm>
        </p:spPr>
        <p:txBody>
          <a:bodyPr>
            <a:normAutofit/>
          </a:bodyPr>
          <a:lstStyle/>
          <a:p>
            <a:r>
              <a:rPr lang="el-GR" sz="1800" b="1" dirty="0" smtClean="0"/>
              <a:t>Ο ΡΟΛΟΣ ΤΩΝ ΜΟΛΥΣΜΑΤΙΚΩΝ ΝΟΣΩΝ ΣΤΗΝ ΕΞΕΛΙΞΗ ΤΟΥ ΑΝΘΡΩΠΟΥ</a:t>
            </a:r>
            <a:br>
              <a:rPr lang="el-GR" sz="1800" b="1" dirty="0" smtClean="0"/>
            </a:br>
            <a:r>
              <a:rPr lang="el-GR" sz="1800" b="1" dirty="0" smtClean="0"/>
              <a:t>ΩΣ ΠΑΡΑΓΟΝΤΑΣ ΦΥΣΙΚΗΣ ΕΠΙΛΟΓΗΣ</a:t>
            </a:r>
            <a:endParaRPr lang="el-GR" sz="1800" b="1" dirty="0"/>
          </a:p>
        </p:txBody>
      </p:sp>
      <p:sp>
        <p:nvSpPr>
          <p:cNvPr id="3" name="2 - Θέση περιεχομένου"/>
          <p:cNvSpPr>
            <a:spLocks noGrp="1"/>
          </p:cNvSpPr>
          <p:nvPr>
            <p:ph idx="1"/>
          </p:nvPr>
        </p:nvSpPr>
        <p:spPr>
          <a:xfrm>
            <a:off x="395536" y="2708920"/>
            <a:ext cx="8291264" cy="3417243"/>
          </a:xfrm>
        </p:spPr>
        <p:txBody>
          <a:bodyPr>
            <a:normAutofit/>
          </a:bodyPr>
          <a:lstStyle/>
          <a:p>
            <a:pPr>
              <a:buNone/>
            </a:pPr>
            <a:r>
              <a:rPr lang="el-GR" sz="1600" dirty="0" smtClean="0"/>
              <a:t>       Η μελέτη για την κατανόηση της εξάπλωσης των μολυσματικών νόσων , επικεντρώνεται:</a:t>
            </a:r>
          </a:p>
          <a:p>
            <a:endParaRPr lang="el-GR" sz="1600" dirty="0" smtClean="0"/>
          </a:p>
          <a:p>
            <a:r>
              <a:rPr lang="el-GR" sz="1600" dirty="0" smtClean="0"/>
              <a:t>Στην προέλευση , γενετική συγγένεια και εξέλιξη των ίδιων των μικροοργανισμών</a:t>
            </a:r>
          </a:p>
          <a:p>
            <a:r>
              <a:rPr lang="el-GR" sz="1600" dirty="0" smtClean="0"/>
              <a:t>Στις κατάλληλες κλιματικές συνθήκες για την ανάπτυξη των μικροοργανισμών</a:t>
            </a:r>
          </a:p>
          <a:p>
            <a:r>
              <a:rPr lang="el-GR" sz="1600" dirty="0" smtClean="0"/>
              <a:t>Στην πυκνότητα των πληθυσμών του ανθρώπου-ξενιστή </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buNone/>
            </a:pPr>
            <a:endParaRPr lang="el-GR" dirty="0" smtClean="0"/>
          </a:p>
          <a:p>
            <a:pPr algn="ctr">
              <a:buNone/>
            </a:pPr>
            <a:endParaRPr lang="el-GR" dirty="0" smtClean="0"/>
          </a:p>
          <a:p>
            <a:pPr algn="ctr">
              <a:buNone/>
            </a:pPr>
            <a:r>
              <a:rPr lang="el-GR" sz="2800" dirty="0" smtClean="0"/>
              <a:t>ΕΠΙΔΗΜΙΟΛΟΓΙΑ</a:t>
            </a:r>
            <a:endParaRPr lang="el-GR" sz="28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D:\Ανθρωπολογίας\Παλαιοπαθολογίας Σελιδοποίησης\Καμπύλη θνησιμ. Φυματίωσης Βρεττανία-S.tif"/>
          <p:cNvPicPr>
            <a:picLocks noGrp="1" noChangeAspect="1" noChangeArrowheads="1"/>
          </p:cNvPicPr>
          <p:nvPr>
            <p:ph idx="1"/>
          </p:nvPr>
        </p:nvPicPr>
        <p:blipFill>
          <a:blip r:embed="rId2" cstate="print"/>
          <a:srcRect/>
          <a:stretch>
            <a:fillRect/>
          </a:stretch>
        </p:blipFill>
        <p:spPr bwMode="auto">
          <a:xfrm>
            <a:off x="1907703" y="1"/>
            <a:ext cx="5554307" cy="5589239"/>
          </a:xfrm>
          <a:prstGeom prst="rect">
            <a:avLst/>
          </a:prstGeom>
          <a:noFill/>
        </p:spPr>
      </p:pic>
      <p:sp>
        <p:nvSpPr>
          <p:cNvPr id="4" name="3 - TextBox"/>
          <p:cNvSpPr txBox="1"/>
          <p:nvPr/>
        </p:nvSpPr>
        <p:spPr>
          <a:xfrm>
            <a:off x="755576" y="5661248"/>
            <a:ext cx="7704856" cy="646331"/>
          </a:xfrm>
          <a:prstGeom prst="rect">
            <a:avLst/>
          </a:prstGeom>
          <a:noFill/>
        </p:spPr>
        <p:txBody>
          <a:bodyPr wrap="square" rtlCol="0">
            <a:spAutoFit/>
          </a:bodyPr>
          <a:lstStyle/>
          <a:p>
            <a:pPr algn="ctr"/>
            <a:r>
              <a:rPr lang="el-GR" dirty="0" smtClean="0">
                <a:solidFill>
                  <a:schemeClr val="bg1"/>
                </a:solidFill>
              </a:rPr>
              <a:t>Καμπύλη θνησιμότητας από φυματίωση στη Μ. Βρετανία και Ουαλία</a:t>
            </a:r>
          </a:p>
          <a:p>
            <a:pPr algn="ctr"/>
            <a:r>
              <a:rPr lang="el-GR" dirty="0" smtClean="0">
                <a:solidFill>
                  <a:schemeClr val="bg1"/>
                </a:solidFill>
              </a:rPr>
              <a:t>από το 1855-1964  </a:t>
            </a:r>
            <a:endParaRPr lang="el-GR"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G:\Φυματίωση.png"/>
          <p:cNvPicPr>
            <a:picLocks noGrp="1" noChangeAspect="1" noChangeArrowheads="1"/>
          </p:cNvPicPr>
          <p:nvPr>
            <p:ph idx="1"/>
          </p:nvPr>
        </p:nvPicPr>
        <p:blipFill>
          <a:blip r:embed="rId2" cstate="print"/>
          <a:srcRect/>
          <a:stretch>
            <a:fillRect/>
          </a:stretch>
        </p:blipFill>
        <p:spPr bwMode="auto">
          <a:xfrm>
            <a:off x="0" y="236793"/>
            <a:ext cx="9144000" cy="610076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2400" u="sng" dirty="0" smtClean="0"/>
              <a:t>ΜΟΡΦΕΣ  ΦΥΜΑΤΙΩΣΗΣ</a:t>
            </a:r>
          </a:p>
          <a:p>
            <a:pPr>
              <a:buNone/>
            </a:pPr>
            <a:endParaRPr lang="el-GR" sz="2400" u="sng" dirty="0" smtClean="0"/>
          </a:p>
          <a:p>
            <a:pPr>
              <a:buNone/>
            </a:pPr>
            <a:r>
              <a:rPr lang="el-GR" sz="2000" dirty="0" smtClean="0"/>
              <a:t>                               Πνευμονική  (80-90% των περιπτώσεων)</a:t>
            </a:r>
          </a:p>
          <a:p>
            <a:pPr>
              <a:buNone/>
            </a:pPr>
            <a:r>
              <a:rPr lang="el-GR" sz="2000" dirty="0" smtClean="0"/>
              <a:t>                               </a:t>
            </a:r>
            <a:r>
              <a:rPr lang="el-GR" sz="2000" dirty="0" err="1" smtClean="0"/>
              <a:t>Εξωπνευμονική</a:t>
            </a:r>
            <a:r>
              <a:rPr lang="el-GR" sz="2000" dirty="0" smtClean="0"/>
              <a:t>  (15-20% των περιπτώσεων)</a:t>
            </a:r>
          </a:p>
          <a:p>
            <a:pPr>
              <a:buNone/>
            </a:pPr>
            <a:r>
              <a:rPr lang="el-GR" sz="2000" dirty="0" smtClean="0"/>
              <a:t>                                                  </a:t>
            </a:r>
            <a:r>
              <a:rPr lang="el-GR" sz="1600" dirty="0" smtClean="0"/>
              <a:t>Φυματιώδης  πλευρίτιδα</a:t>
            </a:r>
          </a:p>
          <a:p>
            <a:pPr>
              <a:buNone/>
            </a:pPr>
            <a:r>
              <a:rPr lang="el-GR" sz="1600" dirty="0" smtClean="0"/>
              <a:t>                                                              Φυματιώδης  μηνιγγίτιδα</a:t>
            </a:r>
          </a:p>
          <a:p>
            <a:pPr>
              <a:buNone/>
            </a:pPr>
            <a:r>
              <a:rPr lang="el-GR" sz="1600" dirty="0" smtClean="0"/>
              <a:t>                                                              Φυματίωση  ουροποιογεννητικού </a:t>
            </a:r>
          </a:p>
          <a:p>
            <a:pPr>
              <a:buNone/>
            </a:pPr>
            <a:r>
              <a:rPr lang="el-GR" sz="1600" dirty="0" smtClean="0"/>
              <a:t>                                                               </a:t>
            </a:r>
            <a:r>
              <a:rPr lang="el-GR" sz="1600" dirty="0" smtClean="0">
                <a:solidFill>
                  <a:srgbClr val="FFFF00"/>
                </a:solidFill>
              </a:rPr>
              <a:t>Φυματιώδης  </a:t>
            </a:r>
            <a:r>
              <a:rPr lang="el-GR" sz="1600" dirty="0" err="1" smtClean="0">
                <a:solidFill>
                  <a:srgbClr val="FFFF00"/>
                </a:solidFill>
              </a:rPr>
              <a:t>σπονδυ</a:t>
            </a:r>
            <a:r>
              <a:rPr lang="el-GR" sz="1800" dirty="0" err="1" smtClean="0">
                <a:solidFill>
                  <a:srgbClr val="FFFF00"/>
                </a:solidFill>
              </a:rPr>
              <a:t>λίτις</a:t>
            </a:r>
            <a:r>
              <a:rPr lang="el-GR" sz="1800" dirty="0" smtClean="0">
                <a:solidFill>
                  <a:srgbClr val="FFFF00"/>
                </a:solidFill>
              </a:rPr>
              <a:t> </a:t>
            </a:r>
            <a:endParaRPr lang="el-GR" sz="20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buNone/>
            </a:pPr>
            <a:endParaRPr lang="el-GR" dirty="0" smtClean="0"/>
          </a:p>
          <a:p>
            <a:pPr algn="ctr">
              <a:buNone/>
            </a:pPr>
            <a:endParaRPr lang="el-GR" dirty="0" smtClean="0"/>
          </a:p>
          <a:p>
            <a:pPr algn="ctr">
              <a:buNone/>
            </a:pPr>
            <a:r>
              <a:rPr lang="el-GR" sz="2800" dirty="0" smtClean="0"/>
              <a:t>ΦΥΜΑΤΙΩΔΗΣ  ΣΠΟΝΔΥΛΙΤΙΣ</a:t>
            </a:r>
          </a:p>
          <a:p>
            <a:pPr algn="ctr">
              <a:buNone/>
            </a:pPr>
            <a:r>
              <a:rPr lang="el-GR" sz="2400" dirty="0" smtClean="0"/>
              <a:t>Νόσος  του  </a:t>
            </a:r>
            <a:r>
              <a:rPr lang="en-US" sz="2400" dirty="0" err="1" smtClean="0"/>
              <a:t>Pott</a:t>
            </a:r>
            <a:endParaRPr lang="el-GR" sz="24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buNone/>
            </a:pPr>
            <a:endParaRPr lang="el-GR" dirty="0" smtClean="0"/>
          </a:p>
          <a:p>
            <a:pPr algn="ctr">
              <a:buNone/>
            </a:pPr>
            <a:r>
              <a:rPr lang="el-GR" sz="2000" u="sng" dirty="0" smtClean="0"/>
              <a:t>ΕΝΤΟΠΙΣΜΟΣ </a:t>
            </a:r>
          </a:p>
          <a:p>
            <a:pPr>
              <a:buNone/>
            </a:pPr>
            <a:r>
              <a:rPr lang="el-GR" sz="1800" dirty="0" smtClean="0"/>
              <a:t>                     - Στο σπογγώδες κεντρικό τμήμα του σώματος των σπονδύλων</a:t>
            </a:r>
          </a:p>
          <a:p>
            <a:pPr>
              <a:buNone/>
            </a:pPr>
            <a:r>
              <a:rPr lang="el-GR" sz="1800" dirty="0" smtClean="0"/>
              <a:t>                     - Προσβάλλει 2-4 σπονδύλους της κατώτερης θωρακικής ή ανώτερης </a:t>
            </a:r>
          </a:p>
          <a:p>
            <a:pPr>
              <a:buNone/>
            </a:pPr>
            <a:r>
              <a:rPr lang="el-GR" sz="1800" dirty="0" smtClean="0"/>
              <a:t>                                   οσφυϊκής μοίρας της Σπονδυλικής Στήλης</a:t>
            </a:r>
            <a:endParaRPr lang="el-GR" sz="18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endParaRPr lang="el-GR"/>
          </a:p>
        </p:txBody>
      </p:sp>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6519" r="6519"/>
          <a:stretch>
            <a:fillRect/>
          </a:stretch>
        </p:blipFill>
        <p:spPr>
          <a:xfrm>
            <a:off x="67337" y="-3504"/>
            <a:ext cx="9076663" cy="6807497"/>
          </a:xfrm>
        </p:spPr>
      </p:pic>
      <p:sp>
        <p:nvSpPr>
          <p:cNvPr id="6" name="Θέση κειμένου 5"/>
          <p:cNvSpPr>
            <a:spLocks noGrp="1"/>
          </p:cNvSpPr>
          <p:nvPr>
            <p:ph type="body" sz="half" idx="2"/>
          </p:nvPr>
        </p:nvSpPr>
        <p:spPr/>
        <p:txBody>
          <a:bodyPr/>
          <a:lstStyle/>
          <a:p>
            <a:endParaRPr lang="el-GR"/>
          </a:p>
        </p:txBody>
      </p:sp>
    </p:spTree>
    <p:extLst>
      <p:ext uri="{BB962C8B-B14F-4D97-AF65-F5344CB8AC3E}">
        <p14:creationId xmlns:p14="http://schemas.microsoft.com/office/powerpoint/2010/main" val="3264208265"/>
      </p:ext>
    </p:extLst>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endParaRPr lang="el-GR"/>
          </a:p>
        </p:txBody>
      </p:sp>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5333" r="5333"/>
          <a:stretch>
            <a:fillRect/>
          </a:stretch>
        </p:blipFill>
        <p:spPr>
          <a:xfrm>
            <a:off x="-1" y="-3504"/>
            <a:ext cx="9148671" cy="6861503"/>
          </a:xfrm>
        </p:spPr>
      </p:pic>
      <p:sp>
        <p:nvSpPr>
          <p:cNvPr id="6" name="Θέση κειμένου 5"/>
          <p:cNvSpPr>
            <a:spLocks noGrp="1"/>
          </p:cNvSpPr>
          <p:nvPr>
            <p:ph type="body" sz="half" idx="2"/>
          </p:nvPr>
        </p:nvSpPr>
        <p:spPr/>
        <p:txBody>
          <a:bodyPr/>
          <a:lstStyle/>
          <a:p>
            <a:endParaRPr lang="el-GR"/>
          </a:p>
        </p:txBody>
      </p:sp>
    </p:spTree>
    <p:extLst>
      <p:ext uri="{BB962C8B-B14F-4D97-AF65-F5344CB8AC3E}">
        <p14:creationId xmlns:p14="http://schemas.microsoft.com/office/powerpoint/2010/main" val="813667182"/>
      </p:ext>
    </p:extLst>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2000" u="sng" dirty="0" smtClean="0"/>
              <a:t>ΠΑΛΑΙΟΠΑΘΟΛΟΓΙΚΑ  ΚΡΙΤΗΡΙΑ   </a:t>
            </a:r>
          </a:p>
          <a:p>
            <a:pPr algn="ctr">
              <a:buNone/>
            </a:pPr>
            <a:endParaRPr lang="el-GR" sz="2000" u="sng" dirty="0" smtClean="0"/>
          </a:p>
          <a:p>
            <a:pPr>
              <a:buNone/>
            </a:pPr>
            <a:r>
              <a:rPr lang="el-GR" sz="1800" dirty="0" smtClean="0"/>
              <a:t>                  -  Αραίωση και τήξη του οστίτη ιστού των σπονδυλικών σωμάτων</a:t>
            </a:r>
          </a:p>
          <a:p>
            <a:pPr>
              <a:buNone/>
            </a:pPr>
            <a:r>
              <a:rPr lang="el-GR" sz="1800" dirty="0" smtClean="0"/>
              <a:t>                  -  Ελάττωση των μεσοσπονδυλίων διαστημάτων</a:t>
            </a:r>
          </a:p>
          <a:p>
            <a:pPr>
              <a:buNone/>
            </a:pPr>
            <a:r>
              <a:rPr lang="el-GR" sz="1800" dirty="0" smtClean="0"/>
              <a:t>                  -  Βύθιση του πρόσθιου τμήματος του σώματος του σπονδύλου στον</a:t>
            </a:r>
          </a:p>
          <a:p>
            <a:pPr>
              <a:buNone/>
            </a:pPr>
            <a:r>
              <a:rPr lang="el-GR" sz="1800" dirty="0" smtClean="0"/>
              <a:t>                          υποκείμενο πάσχοντα.</a:t>
            </a:r>
          </a:p>
          <a:p>
            <a:pPr>
              <a:buNone/>
            </a:pPr>
            <a:r>
              <a:rPr lang="el-GR" sz="1800" dirty="0" smtClean="0"/>
              <a:t>                  -  Εμφάνιση σφηνοειδούς (τριγωνικής) μορφής του κατεστραμμένου</a:t>
            </a:r>
          </a:p>
          <a:p>
            <a:pPr>
              <a:buNone/>
            </a:pPr>
            <a:r>
              <a:rPr lang="el-GR" sz="1800" dirty="0" smtClean="0"/>
              <a:t>                           από φυματίωση σπονδύλου.</a:t>
            </a:r>
          </a:p>
          <a:p>
            <a:pPr>
              <a:buNone/>
            </a:pPr>
            <a:r>
              <a:rPr lang="el-GR" sz="1800" dirty="0" smtClean="0"/>
              <a:t>                  -  Δημιουργία του χαρακτηριστικού γωνιώδους ύβου της Σ.Σ.</a:t>
            </a:r>
          </a:p>
          <a:p>
            <a:pPr>
              <a:buNone/>
            </a:pPr>
            <a:r>
              <a:rPr lang="el-GR" sz="1800" dirty="0" smtClean="0"/>
              <a:t>  </a:t>
            </a:r>
          </a:p>
          <a:p>
            <a:pPr algn="ctr">
              <a:buNone/>
            </a:pPr>
            <a:endParaRPr lang="el-GR" sz="18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36" y="0"/>
            <a:ext cx="7627327" cy="6858000"/>
          </a:xfrm>
          <a:prstGeom prst="rect">
            <a:avLst/>
          </a:prstGeom>
        </p:spPr>
      </p:pic>
    </p:spTree>
    <p:extLst>
      <p:ext uri="{BB962C8B-B14F-4D97-AF65-F5344CB8AC3E}">
        <p14:creationId xmlns:p14="http://schemas.microsoft.com/office/powerpoint/2010/main" val="3354139435"/>
      </p:ext>
    </p:extLst>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B0096"/>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48680"/>
            <a:ext cx="8229600" cy="1296144"/>
          </a:xfrm>
        </p:spPr>
        <p:txBody>
          <a:bodyPr>
            <a:normAutofit/>
          </a:bodyPr>
          <a:lstStyle/>
          <a:p>
            <a:r>
              <a:rPr lang="el-GR" sz="1600" u="sng" dirty="0" smtClean="0"/>
              <a:t>ΛΟΙΜΩΔΕΙΣ  ΝΟΣΟΙ  ΤΗΣ  ΑΡΧΑΙΟΤΗΤΑΣ  ΜΕ ΔΥΝΑΤΟΤΗΤΑ ΔΙΑΓΝΩΣΗΣ  ΑΠΟ  ΣΚΕΛΕΤΙΚΟ  ΥΛΙΚΟ</a:t>
            </a:r>
            <a:endParaRPr lang="el-GR" sz="1600" u="sng" dirty="0"/>
          </a:p>
        </p:txBody>
      </p:sp>
      <p:sp>
        <p:nvSpPr>
          <p:cNvPr id="3" name="2 - Θέση περιεχομένου"/>
          <p:cNvSpPr>
            <a:spLocks noGrp="1"/>
          </p:cNvSpPr>
          <p:nvPr>
            <p:ph idx="1"/>
          </p:nvPr>
        </p:nvSpPr>
        <p:spPr>
          <a:xfrm>
            <a:off x="457200" y="2132856"/>
            <a:ext cx="8229600" cy="3993307"/>
          </a:xfrm>
        </p:spPr>
        <p:txBody>
          <a:bodyPr>
            <a:normAutofit/>
          </a:bodyPr>
          <a:lstStyle/>
          <a:p>
            <a:pPr algn="ctr"/>
            <a:endParaRPr lang="el-GR" sz="2400" dirty="0" smtClean="0"/>
          </a:p>
          <a:p>
            <a:pPr algn="ctr"/>
            <a:r>
              <a:rPr lang="el-GR" sz="2400" dirty="0" smtClean="0"/>
              <a:t>ΟΣΤΕΟΜΥΕΛΙΤΙΔΑ</a:t>
            </a:r>
            <a:endParaRPr lang="el-GR" sz="2400" dirty="0"/>
          </a:p>
          <a:p>
            <a:pPr algn="ctr"/>
            <a:r>
              <a:rPr lang="el-GR" sz="2400" dirty="0" smtClean="0"/>
              <a:t>ΦΥΜΑΤΙΩΣΗ</a:t>
            </a:r>
          </a:p>
          <a:p>
            <a:pPr algn="ctr"/>
            <a:r>
              <a:rPr lang="el-GR" sz="2400" dirty="0" smtClean="0"/>
              <a:t>ΣΙΦΥΛΗ</a:t>
            </a:r>
          </a:p>
          <a:p>
            <a:pPr algn="ctr"/>
            <a:r>
              <a:rPr lang="el-GR" sz="2400" dirty="0" smtClean="0"/>
              <a:t>ΛΕΠΡΑ</a:t>
            </a:r>
            <a:endParaRPr lang="el-GR" sz="24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Εικόνα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5871" y="0"/>
            <a:ext cx="5492258" cy="6858000"/>
          </a:xfrm>
          <a:prstGeom prst="rect">
            <a:avLst/>
          </a:prstGeom>
        </p:spPr>
      </p:pic>
    </p:spTree>
    <p:extLst>
      <p:ext uri="{BB962C8B-B14F-4D97-AF65-F5344CB8AC3E}">
        <p14:creationId xmlns:p14="http://schemas.microsoft.com/office/powerpoint/2010/main" val="3119080398"/>
      </p:ext>
    </p:extLst>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4" name="Picture 2" descr="D:\Ανθρωπολογίας\Φωτογραφία κυφωτικού..bmp"/>
          <p:cNvPicPr>
            <a:picLocks noChangeAspect="1" noChangeArrowheads="1"/>
          </p:cNvPicPr>
          <p:nvPr/>
        </p:nvPicPr>
        <p:blipFill>
          <a:blip r:embed="rId2" cstate="print"/>
          <a:srcRect/>
          <a:stretch>
            <a:fillRect/>
          </a:stretch>
        </p:blipFill>
        <p:spPr bwMode="auto">
          <a:xfrm>
            <a:off x="2411761" y="0"/>
            <a:ext cx="4320479" cy="6116003"/>
          </a:xfrm>
          <a:prstGeom prst="rect">
            <a:avLst/>
          </a:prstGeom>
          <a:noFill/>
        </p:spPr>
      </p:pic>
      <p:sp>
        <p:nvSpPr>
          <p:cNvPr id="5" name="4 - TextBox"/>
          <p:cNvSpPr txBox="1"/>
          <p:nvPr/>
        </p:nvSpPr>
        <p:spPr>
          <a:xfrm>
            <a:off x="755576" y="6237312"/>
            <a:ext cx="7776864" cy="369332"/>
          </a:xfrm>
          <a:prstGeom prst="rect">
            <a:avLst/>
          </a:prstGeom>
          <a:noFill/>
        </p:spPr>
        <p:txBody>
          <a:bodyPr wrap="square" rtlCol="0">
            <a:spAutoFit/>
          </a:bodyPr>
          <a:lstStyle/>
          <a:p>
            <a:r>
              <a:rPr lang="el-GR" sz="1600" dirty="0" smtClean="0">
                <a:solidFill>
                  <a:schemeClr val="bg1"/>
                </a:solidFill>
              </a:rPr>
              <a:t>  Γωνιώδης ύβος (καμπούρα) σε ασθενή δευτέρου σταδίου φυματιώδους σπονδυλίτιδας</a:t>
            </a:r>
            <a:r>
              <a:rPr lang="el-GR" dirty="0" smtClean="0">
                <a:solidFill>
                  <a:schemeClr val="bg1"/>
                </a:solidFill>
              </a:rPr>
              <a:t> </a:t>
            </a:r>
            <a:endParaRPr lang="el-GR"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
            <a:ext cx="8147247" cy="6789373"/>
          </a:xfrm>
          <a:prstGeom prst="rect">
            <a:avLst/>
          </a:prstGeom>
        </p:spPr>
      </p:pic>
    </p:spTree>
    <p:extLst>
      <p:ext uri="{BB962C8B-B14F-4D97-AF65-F5344CB8AC3E}">
        <p14:creationId xmlns:p14="http://schemas.microsoft.com/office/powerpoint/2010/main" val="2488297048"/>
      </p:ext>
    </p:extLst>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2" descr="G:\1280px-Mummy_at_British_Museum.jpg"/>
          <p:cNvPicPr>
            <a:picLocks noGrp="1" noChangeAspect="1" noChangeArrowheads="1"/>
          </p:cNvPicPr>
          <p:nvPr>
            <p:ph idx="1"/>
          </p:nvPr>
        </p:nvPicPr>
        <p:blipFill>
          <a:blip r:embed="rId2" cstate="print"/>
          <a:srcRect/>
          <a:stretch>
            <a:fillRect/>
          </a:stretch>
        </p:blipFill>
        <p:spPr bwMode="auto">
          <a:xfrm>
            <a:off x="395536" y="1"/>
            <a:ext cx="8296284" cy="6021288"/>
          </a:xfrm>
          <a:prstGeom prst="rect">
            <a:avLst/>
          </a:prstGeom>
          <a:noFill/>
        </p:spPr>
      </p:pic>
      <p:sp>
        <p:nvSpPr>
          <p:cNvPr id="5" name="4 - TextBox"/>
          <p:cNvSpPr txBox="1"/>
          <p:nvPr/>
        </p:nvSpPr>
        <p:spPr>
          <a:xfrm>
            <a:off x="467544" y="6093296"/>
            <a:ext cx="8352928" cy="369332"/>
          </a:xfrm>
          <a:prstGeom prst="rect">
            <a:avLst/>
          </a:prstGeom>
          <a:noFill/>
        </p:spPr>
        <p:txBody>
          <a:bodyPr wrap="square" rtlCol="0">
            <a:spAutoFit/>
          </a:bodyPr>
          <a:lstStyle/>
          <a:p>
            <a:r>
              <a:rPr lang="el-GR" dirty="0" smtClean="0"/>
              <a:t>Αιγυπτιακή μούμια στο Βρετανικό Μουσείο με φυματιώδη σπονδυλίτιδα  (2.500 </a:t>
            </a:r>
            <a:r>
              <a:rPr lang="el-GR" dirty="0" err="1" smtClean="0"/>
              <a:t>π.Χ.</a:t>
            </a:r>
            <a:r>
              <a:rPr lang="el-GR" dirty="0" smtClean="0"/>
              <a:t>)</a:t>
            </a: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2000" u="sng" smtClean="0"/>
              <a:t>ΚΛΙΝΙΚΗ  </a:t>
            </a:r>
            <a:r>
              <a:rPr lang="el-GR" sz="2000" u="sng" dirty="0" smtClean="0"/>
              <a:t>ΕΙΚΟΝΑ  -  ΕΞΕΛΙΞΗ</a:t>
            </a:r>
            <a:r>
              <a:rPr lang="en-US" sz="2000" u="sng" dirty="0" smtClean="0"/>
              <a:t> </a:t>
            </a:r>
            <a:r>
              <a:rPr lang="el-GR" sz="2000" u="sng" dirty="0" smtClean="0"/>
              <a:t> ΣΤΗ  ΦΥΜΑΤΙΩΔΗ  ΣΠΟΝΔΥΛΙΤΙΔΑ</a:t>
            </a:r>
          </a:p>
          <a:p>
            <a:pPr algn="ctr">
              <a:buNone/>
            </a:pPr>
            <a:endParaRPr lang="el-GR" sz="2000" u="sng" dirty="0" smtClean="0"/>
          </a:p>
          <a:p>
            <a:pPr>
              <a:buFontTx/>
              <a:buChar char="-"/>
            </a:pPr>
            <a:r>
              <a:rPr lang="el-GR" sz="1600" dirty="0" smtClean="0"/>
              <a:t>Πυρετική κίνηση, ανορεξία, απώλεια σωματικού βάρους</a:t>
            </a:r>
          </a:p>
          <a:p>
            <a:pPr>
              <a:buFontTx/>
              <a:buChar char="-"/>
            </a:pPr>
            <a:r>
              <a:rPr lang="el-GR" sz="1600" dirty="0" smtClean="0"/>
              <a:t>Ακαμψία της Σπονδυλικής Στήλης, διαταραχές </a:t>
            </a:r>
            <a:r>
              <a:rPr lang="el-GR" sz="1600" dirty="0" err="1" smtClean="0"/>
              <a:t>ριζιτικού</a:t>
            </a:r>
            <a:r>
              <a:rPr lang="el-GR" sz="1600" dirty="0" smtClean="0"/>
              <a:t> τύπου, έντονες νευραλγίες</a:t>
            </a:r>
          </a:p>
          <a:p>
            <a:pPr>
              <a:buFontTx/>
              <a:buChar char="-"/>
            </a:pPr>
            <a:r>
              <a:rPr lang="el-GR" sz="1600" dirty="0" smtClean="0"/>
              <a:t>Γωνιώδης ύβος με συνέπεια την κύφωση.</a:t>
            </a:r>
          </a:p>
          <a:p>
            <a:pPr>
              <a:buFontTx/>
              <a:buChar char="-"/>
            </a:pPr>
            <a:r>
              <a:rPr lang="el-GR" sz="1600" dirty="0" smtClean="0"/>
              <a:t>Εμφάνιση ψυχρών αποστημάτων σε περιοχές εντοπισμού της φυματικής εστίας.</a:t>
            </a:r>
          </a:p>
          <a:p>
            <a:pPr>
              <a:buFontTx/>
              <a:buChar char="-"/>
            </a:pPr>
            <a:r>
              <a:rPr lang="el-GR" sz="1600" dirty="0" smtClean="0"/>
              <a:t>Επέκταση των αποστημάτων μέχρι το </a:t>
            </a:r>
            <a:r>
              <a:rPr lang="el-GR" sz="1600" dirty="0" err="1" smtClean="0"/>
              <a:t>ριζομήριο</a:t>
            </a:r>
            <a:r>
              <a:rPr lang="el-GR" sz="1600" dirty="0" smtClean="0"/>
              <a:t>.</a:t>
            </a:r>
          </a:p>
          <a:p>
            <a:pPr>
              <a:buFontTx/>
              <a:buChar char="-"/>
            </a:pPr>
            <a:r>
              <a:rPr lang="el-GR" sz="1600" dirty="0" smtClean="0"/>
              <a:t>Διασπορά στους γειτονικούς μαλακούς ιστούς και σχηματισμός συριγγίων.</a:t>
            </a:r>
          </a:p>
          <a:p>
            <a:pPr>
              <a:buFontTx/>
              <a:buChar char="-"/>
            </a:pPr>
            <a:r>
              <a:rPr lang="el-GR" sz="1600" dirty="0" smtClean="0"/>
              <a:t>Παραπληγία με τη μορφή κινητικών (παράλυση) και αισθητικών διαταραχών .</a:t>
            </a:r>
          </a:p>
          <a:p>
            <a:pPr>
              <a:buNone/>
            </a:pPr>
            <a:endParaRPr lang="el-GR" sz="1600" dirty="0" smtClean="0"/>
          </a:p>
          <a:p>
            <a:pPr>
              <a:buNone/>
            </a:pPr>
            <a:r>
              <a:rPr lang="el-GR" sz="1600" dirty="0" smtClean="0"/>
              <a:t>     </a:t>
            </a:r>
            <a:r>
              <a:rPr lang="el-GR" sz="1400" dirty="0" smtClean="0"/>
              <a:t>Η νόσος εξελίσσεται (χωρίς φαρμακευτική αγωγή) εντός 3-4 ετών και οδηγεί συχνά στο θάνατο </a:t>
            </a:r>
          </a:p>
          <a:p>
            <a:pPr>
              <a:buFontTx/>
              <a:buChar char="-"/>
            </a:pPr>
            <a:endParaRPr lang="el-GR" sz="1600" dirty="0" smtClean="0"/>
          </a:p>
          <a:p>
            <a:pPr>
              <a:buFontTx/>
              <a:buChar char="-"/>
            </a:pPr>
            <a:endParaRPr lang="el-GR" sz="1600" dirty="0" smtClean="0"/>
          </a:p>
          <a:p>
            <a:pPr algn="ctr">
              <a:buNone/>
            </a:pPr>
            <a:endParaRPr lang="el-GR" sz="2000" u="sng" dirty="0" smtClean="0"/>
          </a:p>
          <a:p>
            <a:pPr algn="ctr">
              <a:buNone/>
            </a:pPr>
            <a:endParaRPr lang="el-GR" sz="2000" u="sng" dirty="0" smtClean="0"/>
          </a:p>
          <a:p>
            <a:pPr algn="ctr">
              <a:buNone/>
            </a:pPr>
            <a:endParaRPr lang="el-GR" sz="20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2400" u="sng" dirty="0" smtClean="0"/>
              <a:t>Η  ΦΥΜΑΤΙΩΣΗ  ΣΗΜΕΡΑ</a:t>
            </a:r>
          </a:p>
          <a:p>
            <a:pPr algn="ctr">
              <a:buNone/>
            </a:pPr>
            <a:endParaRPr lang="el-GR" sz="2000" u="sng" dirty="0" smtClean="0"/>
          </a:p>
          <a:p>
            <a:pPr>
              <a:buNone/>
            </a:pPr>
            <a:r>
              <a:rPr lang="el-GR" sz="2000" dirty="0" smtClean="0"/>
              <a:t>                     8,8 εκατομμύρια  παγκοσμίως  νέες περιπτώσεις / έτος</a:t>
            </a:r>
          </a:p>
          <a:p>
            <a:pPr>
              <a:buNone/>
            </a:pPr>
            <a:r>
              <a:rPr lang="el-GR" sz="2000" dirty="0" smtClean="0"/>
              <a:t>                     3  εκατομμύρια  θάνατοι / έτος</a:t>
            </a:r>
          </a:p>
          <a:p>
            <a:pPr marL="457200" indent="-457200">
              <a:buNone/>
            </a:pPr>
            <a:r>
              <a:rPr lang="el-GR" sz="2000" dirty="0" smtClean="0"/>
              <a:t>                     52.000 θάνατοι / εβδομάδα  ή  7.000 / ημέρα</a:t>
            </a:r>
          </a:p>
          <a:p>
            <a:pPr marL="457200" indent="-457200">
              <a:buNone/>
            </a:pPr>
            <a:r>
              <a:rPr lang="el-GR" sz="2000" dirty="0" smtClean="0"/>
              <a:t>                     10.000 νέες περιπτώσεις / ώρα</a:t>
            </a:r>
          </a:p>
          <a:p>
            <a:pPr marL="457200" indent="-457200">
              <a:buNone/>
            </a:pPr>
            <a:r>
              <a:rPr lang="el-GR" sz="2000" dirty="0" smtClean="0"/>
              <a:t>                     80% των ασθενών ηλικίας 15-49 ετών</a:t>
            </a:r>
          </a:p>
          <a:p>
            <a:pPr marL="457200" indent="-457200">
              <a:buNone/>
            </a:pPr>
            <a:r>
              <a:rPr lang="el-GR" sz="2000" dirty="0" smtClean="0"/>
              <a:t>                     5-15% παιδική φυματίωση</a:t>
            </a:r>
            <a:endParaRPr lang="en-US" sz="2000" dirty="0" smtClean="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descr="G:\unnamed.jpg"/>
          <p:cNvPicPr>
            <a:picLocks noGrp="1" noChangeAspect="1" noChangeArrowheads="1"/>
          </p:cNvPicPr>
          <p:nvPr>
            <p:ph idx="1"/>
          </p:nvPr>
        </p:nvPicPr>
        <p:blipFill>
          <a:blip r:embed="rId2" cstate="print"/>
          <a:srcRect/>
          <a:stretch>
            <a:fillRect/>
          </a:stretch>
        </p:blipFill>
        <p:spPr bwMode="auto">
          <a:xfrm>
            <a:off x="323528" y="1916832"/>
            <a:ext cx="8496944" cy="3319119"/>
          </a:xfrm>
          <a:prstGeom prst="rect">
            <a:avLst/>
          </a:prstGeom>
          <a:noFill/>
        </p:spPr>
      </p:pic>
      <p:sp>
        <p:nvSpPr>
          <p:cNvPr id="5" name="4 - TextBox"/>
          <p:cNvSpPr txBox="1"/>
          <p:nvPr/>
        </p:nvSpPr>
        <p:spPr>
          <a:xfrm>
            <a:off x="467544" y="5517232"/>
            <a:ext cx="8208912" cy="369332"/>
          </a:xfrm>
          <a:prstGeom prst="rect">
            <a:avLst/>
          </a:prstGeom>
          <a:noFill/>
        </p:spPr>
        <p:txBody>
          <a:bodyPr wrap="square" rtlCol="0">
            <a:spAutoFit/>
          </a:bodyPr>
          <a:lstStyle/>
          <a:p>
            <a:r>
              <a:rPr lang="el-GR" dirty="0" err="1" smtClean="0"/>
              <a:t>Επιπολασμός</a:t>
            </a:r>
            <a:r>
              <a:rPr lang="el-GR" dirty="0" smtClean="0"/>
              <a:t> της φυματίωσης  παγκοσμίως ανά 100.000 άτομα το έτος 2007  (Π.Ο.Υ.) </a:t>
            </a: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B0096"/>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buNone/>
            </a:pPr>
            <a:endParaRPr lang="el-GR" dirty="0" smtClean="0"/>
          </a:p>
          <a:p>
            <a:pPr algn="ctr">
              <a:buNone/>
            </a:pPr>
            <a:endParaRPr lang="el-GR" dirty="0" smtClean="0"/>
          </a:p>
          <a:p>
            <a:pPr algn="ctr">
              <a:buNone/>
            </a:pPr>
            <a:r>
              <a:rPr lang="el-GR" dirty="0" smtClean="0">
                <a:solidFill>
                  <a:srgbClr val="EAFC04"/>
                </a:solidFill>
              </a:rPr>
              <a:t>Σ Υ Φ Ι Λ Η</a:t>
            </a:r>
            <a:endParaRPr lang="el-GR" dirty="0">
              <a:solidFill>
                <a:srgbClr val="EAFC04"/>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buNone/>
            </a:pPr>
            <a:endParaRPr lang="en-US" dirty="0" smtClean="0"/>
          </a:p>
          <a:p>
            <a:pPr algn="ctr">
              <a:buNone/>
            </a:pPr>
            <a:r>
              <a:rPr lang="el-GR" sz="2000" u="sng" dirty="0" smtClean="0"/>
              <a:t>ΙΣΤΟΡΙΚΑ  ΣΤΟΙΧΕΙΑ</a:t>
            </a:r>
          </a:p>
          <a:p>
            <a:pPr>
              <a:buNone/>
            </a:pPr>
            <a:r>
              <a:rPr lang="el-GR" sz="2000" dirty="0" smtClean="0"/>
              <a:t>                                                     </a:t>
            </a:r>
          </a:p>
          <a:p>
            <a:pPr>
              <a:buNone/>
            </a:pPr>
            <a:r>
              <a:rPr lang="el-GR" sz="2000" dirty="0" smtClean="0"/>
              <a:t>                                                     </a:t>
            </a:r>
            <a:r>
              <a:rPr lang="el-GR" sz="1600" dirty="0" smtClean="0"/>
              <a:t>Η κολομβιανή θεωρία</a:t>
            </a:r>
          </a:p>
          <a:p>
            <a:pPr algn="ctr">
              <a:buNone/>
            </a:pPr>
            <a:r>
              <a:rPr lang="el-GR" sz="1600" dirty="0" smtClean="0"/>
              <a:t>      Η προ-κολομβιανή  θεωρία</a:t>
            </a:r>
          </a:p>
          <a:p>
            <a:pPr>
              <a:buNone/>
            </a:pPr>
            <a:r>
              <a:rPr lang="el-GR" sz="1600" dirty="0" smtClean="0"/>
              <a:t>                                                                  Η μονιστική θεωρία</a:t>
            </a:r>
          </a:p>
          <a:p>
            <a:pPr algn="ctr">
              <a:buNone/>
            </a:pPr>
            <a:endParaRPr lang="el-GR" sz="20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2290" name="Picture 2" descr="D:\Ανθρωπολογίας\Παλαιοπαθολογίας Σελιδοποίησης\Σύφιλη Κολόμβος.jpg"/>
          <p:cNvPicPr>
            <a:picLocks noGrp="1" noChangeAspect="1" noChangeArrowheads="1"/>
          </p:cNvPicPr>
          <p:nvPr>
            <p:ph idx="1"/>
          </p:nvPr>
        </p:nvPicPr>
        <p:blipFill>
          <a:blip r:embed="rId2" cstate="print"/>
          <a:srcRect/>
          <a:stretch>
            <a:fillRect/>
          </a:stretch>
        </p:blipFill>
        <p:spPr bwMode="auto">
          <a:xfrm>
            <a:off x="0" y="332656"/>
            <a:ext cx="9106638" cy="4613074"/>
          </a:xfrm>
          <a:prstGeom prst="rect">
            <a:avLst/>
          </a:prstGeom>
          <a:noFill/>
        </p:spPr>
      </p:pic>
      <p:sp>
        <p:nvSpPr>
          <p:cNvPr id="4" name="3 - TextBox"/>
          <p:cNvSpPr txBox="1"/>
          <p:nvPr/>
        </p:nvSpPr>
        <p:spPr>
          <a:xfrm>
            <a:off x="395536" y="5373216"/>
            <a:ext cx="8496944" cy="738664"/>
          </a:xfrm>
          <a:prstGeom prst="rect">
            <a:avLst/>
          </a:prstGeom>
          <a:noFill/>
        </p:spPr>
        <p:txBody>
          <a:bodyPr wrap="square" rtlCol="0">
            <a:spAutoFit/>
          </a:bodyPr>
          <a:lstStyle/>
          <a:p>
            <a:r>
              <a:rPr lang="el-GR" sz="1400" dirty="0" smtClean="0"/>
              <a:t>Ο Χριστόφορος Κολόμβος αποβιβάζεται στην Αμερική και συναντά τους ερυθρόδερμους γηγενείς κατοίκους της.</a:t>
            </a:r>
          </a:p>
          <a:p>
            <a:r>
              <a:rPr lang="el-GR" sz="1400" dirty="0" smtClean="0"/>
              <a:t>Η άποψη ότι η σύφιλη μεταφέρθηκε από την Αμερική στην Ευρώπη μέσω των πληρωμάτων του Κολόμβου, φαίνεται σήμερα να μην ευσταθεί.</a:t>
            </a:r>
            <a:endParaRPr lang="el-GR" sz="14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B0096"/>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1772816"/>
            <a:ext cx="8229600" cy="4353347"/>
          </a:xfrm>
        </p:spPr>
        <p:txBody>
          <a:bodyPr/>
          <a:lstStyle/>
          <a:p>
            <a:pPr algn="ctr"/>
            <a:endParaRPr lang="en-US" dirty="0" smtClean="0"/>
          </a:p>
          <a:p>
            <a:pPr algn="ctr"/>
            <a:endParaRPr lang="en-US" dirty="0" smtClean="0"/>
          </a:p>
          <a:p>
            <a:pPr algn="ctr">
              <a:buNone/>
            </a:pPr>
            <a:r>
              <a:rPr lang="el-GR" dirty="0" smtClean="0">
                <a:solidFill>
                  <a:srgbClr val="EAFC04"/>
                </a:solidFill>
              </a:rPr>
              <a:t>Ο</a:t>
            </a:r>
            <a:r>
              <a:rPr lang="en-US" dirty="0" smtClean="0">
                <a:solidFill>
                  <a:srgbClr val="EAFC04"/>
                </a:solidFill>
              </a:rPr>
              <a:t> </a:t>
            </a:r>
            <a:r>
              <a:rPr lang="el-GR" dirty="0" smtClean="0">
                <a:solidFill>
                  <a:srgbClr val="EAFC04"/>
                </a:solidFill>
              </a:rPr>
              <a:t>Σ</a:t>
            </a:r>
            <a:r>
              <a:rPr lang="en-US" dirty="0" smtClean="0">
                <a:solidFill>
                  <a:srgbClr val="EAFC04"/>
                </a:solidFill>
              </a:rPr>
              <a:t> </a:t>
            </a:r>
            <a:r>
              <a:rPr lang="el-GR" dirty="0" smtClean="0">
                <a:solidFill>
                  <a:srgbClr val="EAFC04"/>
                </a:solidFill>
              </a:rPr>
              <a:t>Τ</a:t>
            </a:r>
            <a:r>
              <a:rPr lang="en-US" dirty="0" smtClean="0">
                <a:solidFill>
                  <a:srgbClr val="EAFC04"/>
                </a:solidFill>
              </a:rPr>
              <a:t> </a:t>
            </a:r>
            <a:r>
              <a:rPr lang="el-GR" dirty="0" smtClean="0">
                <a:solidFill>
                  <a:srgbClr val="EAFC04"/>
                </a:solidFill>
              </a:rPr>
              <a:t>Ε</a:t>
            </a:r>
            <a:r>
              <a:rPr lang="en-US" dirty="0" smtClean="0">
                <a:solidFill>
                  <a:srgbClr val="EAFC04"/>
                </a:solidFill>
              </a:rPr>
              <a:t> </a:t>
            </a:r>
            <a:r>
              <a:rPr lang="el-GR" dirty="0" smtClean="0">
                <a:solidFill>
                  <a:srgbClr val="EAFC04"/>
                </a:solidFill>
              </a:rPr>
              <a:t>Ο</a:t>
            </a:r>
            <a:r>
              <a:rPr lang="en-US" dirty="0" smtClean="0">
                <a:solidFill>
                  <a:srgbClr val="EAFC04"/>
                </a:solidFill>
              </a:rPr>
              <a:t> </a:t>
            </a:r>
            <a:r>
              <a:rPr lang="el-GR" dirty="0" smtClean="0">
                <a:solidFill>
                  <a:srgbClr val="EAFC04"/>
                </a:solidFill>
              </a:rPr>
              <a:t>Μ</a:t>
            </a:r>
            <a:r>
              <a:rPr lang="en-US" dirty="0" smtClean="0">
                <a:solidFill>
                  <a:srgbClr val="EAFC04"/>
                </a:solidFill>
              </a:rPr>
              <a:t> </a:t>
            </a:r>
            <a:r>
              <a:rPr lang="el-GR" dirty="0" smtClean="0">
                <a:solidFill>
                  <a:srgbClr val="EAFC04"/>
                </a:solidFill>
              </a:rPr>
              <a:t>Υ</a:t>
            </a:r>
            <a:r>
              <a:rPr lang="en-US" dirty="0" smtClean="0">
                <a:solidFill>
                  <a:srgbClr val="EAFC04"/>
                </a:solidFill>
              </a:rPr>
              <a:t> </a:t>
            </a:r>
            <a:r>
              <a:rPr lang="el-GR" dirty="0" smtClean="0">
                <a:solidFill>
                  <a:srgbClr val="EAFC04"/>
                </a:solidFill>
              </a:rPr>
              <a:t>Ε</a:t>
            </a:r>
            <a:r>
              <a:rPr lang="en-US" dirty="0" smtClean="0">
                <a:solidFill>
                  <a:srgbClr val="EAFC04"/>
                </a:solidFill>
              </a:rPr>
              <a:t> </a:t>
            </a:r>
            <a:r>
              <a:rPr lang="el-GR" dirty="0" smtClean="0">
                <a:solidFill>
                  <a:srgbClr val="EAFC04"/>
                </a:solidFill>
              </a:rPr>
              <a:t>Λ</a:t>
            </a:r>
            <a:r>
              <a:rPr lang="en-US" dirty="0" smtClean="0">
                <a:solidFill>
                  <a:srgbClr val="EAFC04"/>
                </a:solidFill>
              </a:rPr>
              <a:t> </a:t>
            </a:r>
            <a:r>
              <a:rPr lang="el-GR" dirty="0" smtClean="0">
                <a:solidFill>
                  <a:srgbClr val="EAFC04"/>
                </a:solidFill>
              </a:rPr>
              <a:t>Ι</a:t>
            </a:r>
            <a:r>
              <a:rPr lang="en-US" dirty="0" smtClean="0">
                <a:solidFill>
                  <a:srgbClr val="EAFC04"/>
                </a:solidFill>
              </a:rPr>
              <a:t> </a:t>
            </a:r>
            <a:r>
              <a:rPr lang="el-GR" dirty="0" smtClean="0">
                <a:solidFill>
                  <a:srgbClr val="EAFC04"/>
                </a:solidFill>
              </a:rPr>
              <a:t>Τ</a:t>
            </a:r>
            <a:r>
              <a:rPr lang="en-US" dirty="0" smtClean="0">
                <a:solidFill>
                  <a:srgbClr val="EAFC04"/>
                </a:solidFill>
              </a:rPr>
              <a:t> </a:t>
            </a:r>
            <a:r>
              <a:rPr lang="el-GR" dirty="0" smtClean="0">
                <a:solidFill>
                  <a:srgbClr val="EAFC04"/>
                </a:solidFill>
              </a:rPr>
              <a:t>Ι</a:t>
            </a:r>
            <a:r>
              <a:rPr lang="en-US" dirty="0" smtClean="0">
                <a:solidFill>
                  <a:srgbClr val="EAFC04"/>
                </a:solidFill>
              </a:rPr>
              <a:t> </a:t>
            </a:r>
            <a:r>
              <a:rPr lang="el-GR" dirty="0" smtClean="0">
                <a:solidFill>
                  <a:srgbClr val="EAFC04"/>
                </a:solidFill>
              </a:rPr>
              <a:t>Δ</a:t>
            </a:r>
            <a:r>
              <a:rPr lang="en-US" dirty="0" smtClean="0">
                <a:solidFill>
                  <a:srgbClr val="EAFC04"/>
                </a:solidFill>
              </a:rPr>
              <a:t> </a:t>
            </a:r>
            <a:r>
              <a:rPr lang="el-GR" dirty="0" smtClean="0">
                <a:solidFill>
                  <a:srgbClr val="EAFC04"/>
                </a:solidFill>
              </a:rPr>
              <a:t>Α</a:t>
            </a:r>
            <a:endParaRPr lang="en-US" dirty="0" smtClean="0">
              <a:solidFill>
                <a:srgbClr val="EAFC04"/>
              </a:solidFill>
            </a:endParaRPr>
          </a:p>
          <a:p>
            <a:pPr algn="ctr">
              <a:buNone/>
            </a:pPr>
            <a:r>
              <a:rPr lang="en-US" sz="2800" smtClean="0">
                <a:solidFill>
                  <a:srgbClr val="EAFC04"/>
                </a:solidFill>
              </a:rPr>
              <a:t>OSTEOMYELITIS</a:t>
            </a:r>
            <a:endParaRPr lang="el-GR" sz="2800" dirty="0">
              <a:solidFill>
                <a:srgbClr val="EAFC04"/>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9218" name="Picture 2" descr="D:\Ανθρωπολογίας\Παλαιοπαθολογίας Σελιδοποίησης\Σύφιλη Γκραβούρα.jpg"/>
          <p:cNvPicPr>
            <a:picLocks noGrp="1" noChangeAspect="1" noChangeArrowheads="1"/>
          </p:cNvPicPr>
          <p:nvPr>
            <p:ph idx="1"/>
          </p:nvPr>
        </p:nvPicPr>
        <p:blipFill>
          <a:blip r:embed="rId2" cstate="print"/>
          <a:srcRect/>
          <a:stretch>
            <a:fillRect/>
          </a:stretch>
        </p:blipFill>
        <p:spPr bwMode="auto">
          <a:xfrm>
            <a:off x="755577" y="0"/>
            <a:ext cx="7704856" cy="5754665"/>
          </a:xfrm>
          <a:prstGeom prst="rect">
            <a:avLst/>
          </a:prstGeom>
          <a:noFill/>
        </p:spPr>
      </p:pic>
      <p:sp>
        <p:nvSpPr>
          <p:cNvPr id="4" name="3 - TextBox"/>
          <p:cNvSpPr txBox="1"/>
          <p:nvPr/>
        </p:nvSpPr>
        <p:spPr>
          <a:xfrm>
            <a:off x="1115616" y="5949280"/>
            <a:ext cx="7416824" cy="584775"/>
          </a:xfrm>
          <a:prstGeom prst="rect">
            <a:avLst/>
          </a:prstGeom>
          <a:noFill/>
        </p:spPr>
        <p:txBody>
          <a:bodyPr wrap="square" rtlCol="0">
            <a:spAutoFit/>
          </a:bodyPr>
          <a:lstStyle/>
          <a:p>
            <a:r>
              <a:rPr lang="el-GR" sz="1600" dirty="0" smtClean="0"/>
              <a:t>Μεσαιωνική ξυλογραφία που απεικονίζει γιατρούς να θεραπεύουν τη σύφιλη με σκευάσματα υδραργύρου  (</a:t>
            </a:r>
            <a:r>
              <a:rPr lang="en-US" sz="1600" dirty="0" smtClean="0"/>
              <a:t>B. </a:t>
            </a:r>
            <a:r>
              <a:rPr lang="en-US" sz="1600" dirty="0" err="1" smtClean="0"/>
              <a:t>Steber</a:t>
            </a:r>
            <a:r>
              <a:rPr lang="en-US" sz="1600" dirty="0" smtClean="0"/>
              <a:t>, </a:t>
            </a:r>
            <a:r>
              <a:rPr lang="el-GR" sz="1600" dirty="0" smtClean="0"/>
              <a:t>Βιέννη 1498)</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descr="D:\Ανθρωπολογίας\Παλαιοπαθολογίας Σελιδοποίησης\Hogarth-Harlot s.png"/>
          <p:cNvPicPr>
            <a:picLocks noGrp="1" noChangeAspect="1" noChangeArrowheads="1"/>
          </p:cNvPicPr>
          <p:nvPr>
            <p:ph idx="1"/>
          </p:nvPr>
        </p:nvPicPr>
        <p:blipFill>
          <a:blip r:embed="rId2" cstate="print"/>
          <a:srcRect/>
          <a:stretch>
            <a:fillRect/>
          </a:stretch>
        </p:blipFill>
        <p:spPr bwMode="auto">
          <a:xfrm>
            <a:off x="1043608" y="0"/>
            <a:ext cx="7248143" cy="5838780"/>
          </a:xfrm>
          <a:prstGeom prst="rect">
            <a:avLst/>
          </a:prstGeom>
          <a:noFill/>
        </p:spPr>
      </p:pic>
      <p:sp>
        <p:nvSpPr>
          <p:cNvPr id="4" name="3 - TextBox"/>
          <p:cNvSpPr txBox="1"/>
          <p:nvPr/>
        </p:nvSpPr>
        <p:spPr>
          <a:xfrm>
            <a:off x="1259632" y="5949280"/>
            <a:ext cx="6984776" cy="584775"/>
          </a:xfrm>
          <a:prstGeom prst="rect">
            <a:avLst/>
          </a:prstGeom>
          <a:noFill/>
        </p:spPr>
        <p:txBody>
          <a:bodyPr wrap="square" rtlCol="0">
            <a:spAutoFit/>
          </a:bodyPr>
          <a:lstStyle/>
          <a:p>
            <a:r>
              <a:rPr lang="el-GR" sz="1600" dirty="0" smtClean="0"/>
              <a:t>Ο Θάνατος της </a:t>
            </a:r>
            <a:r>
              <a:rPr lang="el-GR" sz="1600" dirty="0" err="1" smtClean="0"/>
              <a:t>Μόλ</a:t>
            </a:r>
            <a:r>
              <a:rPr lang="el-GR" sz="1600" dirty="0" smtClean="0"/>
              <a:t> από Σύφιλη, στο έργο του </a:t>
            </a:r>
            <a:r>
              <a:rPr lang="en-US" sz="1600" dirty="0" smtClean="0"/>
              <a:t>William Hogarth : “</a:t>
            </a:r>
            <a:r>
              <a:rPr lang="el-GR" sz="1600" dirty="0" smtClean="0"/>
              <a:t>Η πορεία μιας</a:t>
            </a:r>
          </a:p>
          <a:p>
            <a:r>
              <a:rPr lang="el-GR" sz="1600" dirty="0" smtClean="0"/>
              <a:t>Πόρνης</a:t>
            </a:r>
            <a:r>
              <a:rPr lang="en-US" sz="1600" dirty="0" smtClean="0"/>
              <a:t>”</a:t>
            </a:r>
            <a:r>
              <a:rPr lang="el-GR" sz="1600" dirty="0" smtClean="0"/>
              <a:t>.  1732 (Βρετανικό Μουσείο).</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42" name="Picture 2" descr="D:\Ανθρωπολογίας\Παλαιοπαθολογίας Σελιδοποίησης\Σύφιλη γκραβούρα β.jpg"/>
          <p:cNvPicPr>
            <a:picLocks noGrp="1" noChangeAspect="1" noChangeArrowheads="1"/>
          </p:cNvPicPr>
          <p:nvPr>
            <p:ph idx="1"/>
          </p:nvPr>
        </p:nvPicPr>
        <p:blipFill>
          <a:blip r:embed="rId2" cstate="print"/>
          <a:srcRect/>
          <a:stretch>
            <a:fillRect/>
          </a:stretch>
        </p:blipFill>
        <p:spPr bwMode="auto">
          <a:xfrm>
            <a:off x="1275194" y="0"/>
            <a:ext cx="6677940" cy="5733256"/>
          </a:xfrm>
          <a:prstGeom prst="rect">
            <a:avLst/>
          </a:prstGeom>
          <a:noFill/>
        </p:spPr>
      </p:pic>
      <p:sp>
        <p:nvSpPr>
          <p:cNvPr id="4" name="3 - TextBox"/>
          <p:cNvSpPr txBox="1"/>
          <p:nvPr/>
        </p:nvSpPr>
        <p:spPr>
          <a:xfrm>
            <a:off x="1259632" y="5877272"/>
            <a:ext cx="6840760" cy="584775"/>
          </a:xfrm>
          <a:prstGeom prst="rect">
            <a:avLst/>
          </a:prstGeom>
          <a:noFill/>
        </p:spPr>
        <p:txBody>
          <a:bodyPr wrap="square" rtlCol="0">
            <a:spAutoFit/>
          </a:bodyPr>
          <a:lstStyle/>
          <a:p>
            <a:r>
              <a:rPr lang="el-GR" sz="1600" dirty="0" smtClean="0"/>
              <a:t>Ο αργός θάνατος από την επιδημία της σύφιλης στη μεσαιωνική Ευρώπη</a:t>
            </a:r>
          </a:p>
          <a:p>
            <a:r>
              <a:rPr lang="el-GR" sz="1600" dirty="0" smtClean="0"/>
              <a:t>απεικονίζεται με τον πιο εφιαλτικό τρόπο στις γκραβούρες εκείνης της εποχής.</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buNone/>
            </a:pPr>
            <a:endParaRPr lang="el-GR" dirty="0" smtClean="0"/>
          </a:p>
          <a:p>
            <a:pPr algn="ctr">
              <a:buNone/>
            </a:pPr>
            <a:r>
              <a:rPr lang="el-GR" sz="2000" u="sng" dirty="0" smtClean="0"/>
              <a:t>ΜΕΤΑΔΟΣΗ  ΤΗΣ  ΣΥΦΙΛΗΣ  ΚΑΙ  ΟΔΟΙ  ΜΟΛΥΝΣΗΣ</a:t>
            </a:r>
          </a:p>
          <a:p>
            <a:pPr>
              <a:buNone/>
            </a:pPr>
            <a:endParaRPr lang="el-GR" sz="1600" dirty="0" smtClean="0"/>
          </a:p>
          <a:p>
            <a:pPr>
              <a:buNone/>
            </a:pPr>
            <a:r>
              <a:rPr lang="el-GR" sz="1600" dirty="0" smtClean="0"/>
              <a:t>                  Πάντοτε,  μέσω του βακτηριδίου </a:t>
            </a:r>
            <a:r>
              <a:rPr lang="en-US" sz="1600" dirty="0" err="1" smtClean="0"/>
              <a:t>Treponima</a:t>
            </a:r>
            <a:r>
              <a:rPr lang="en-US" sz="1600" dirty="0" smtClean="0"/>
              <a:t>  </a:t>
            </a:r>
            <a:r>
              <a:rPr lang="en-US" sz="1600" dirty="0" err="1" smtClean="0"/>
              <a:t>pallidum</a:t>
            </a:r>
            <a:r>
              <a:rPr lang="en-US" sz="1600" dirty="0" smtClean="0"/>
              <a:t> </a:t>
            </a:r>
            <a:r>
              <a:rPr lang="el-GR" sz="1600" dirty="0" smtClean="0"/>
              <a:t>(ωχρά σπειροχαίτη)</a:t>
            </a:r>
          </a:p>
          <a:p>
            <a:pPr>
              <a:buNone/>
            </a:pPr>
            <a:r>
              <a:rPr lang="el-GR" sz="1600" dirty="0" smtClean="0"/>
              <a:t>             -    Κυρίως μέσω της συνουσίας</a:t>
            </a:r>
          </a:p>
          <a:p>
            <a:pPr>
              <a:buNone/>
            </a:pPr>
            <a:r>
              <a:rPr lang="el-GR" sz="1600" dirty="0" smtClean="0"/>
              <a:t>             -    Λιγότερο συχνά, μέσω μολυσμένων αντικειμένων όταν υπάρχει λύση της συνεχείας</a:t>
            </a:r>
          </a:p>
          <a:p>
            <a:pPr>
              <a:buNone/>
            </a:pPr>
            <a:r>
              <a:rPr lang="el-GR" sz="1600" dirty="0" smtClean="0"/>
              <a:t>                              του δέρματος.</a:t>
            </a:r>
          </a:p>
          <a:p>
            <a:pPr>
              <a:buNone/>
            </a:pPr>
            <a:r>
              <a:rPr lang="el-GR" sz="1600" dirty="0" smtClean="0"/>
              <a:t>             -    Μέσω του πλακούντα στο έμβρυο, μετά τον 4</a:t>
            </a:r>
            <a:r>
              <a:rPr lang="el-GR" sz="1600" baseline="30000" dirty="0" smtClean="0"/>
              <a:t>ο</a:t>
            </a:r>
            <a:r>
              <a:rPr lang="el-GR" sz="1600" dirty="0" smtClean="0"/>
              <a:t> μήνα της κυήσεως από μολυσμένη</a:t>
            </a:r>
          </a:p>
          <a:p>
            <a:pPr>
              <a:buNone/>
            </a:pPr>
            <a:r>
              <a:rPr lang="el-GR" sz="1600" dirty="0" smtClean="0"/>
              <a:t>                               γυναίκα.</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D:\Ανθρωπολογίας\Παλαιοπαθολογίας Σελιδοποίησης\Treponema_pallidum (1).jpg"/>
          <p:cNvPicPr>
            <a:picLocks noGrp="1" noChangeAspect="1" noChangeArrowheads="1"/>
          </p:cNvPicPr>
          <p:nvPr>
            <p:ph idx="1"/>
          </p:nvPr>
        </p:nvPicPr>
        <p:blipFill>
          <a:blip r:embed="rId2" cstate="print"/>
          <a:srcRect/>
          <a:stretch>
            <a:fillRect/>
          </a:stretch>
        </p:blipFill>
        <p:spPr bwMode="auto">
          <a:xfrm>
            <a:off x="1259632" y="0"/>
            <a:ext cx="6807156" cy="6050805"/>
          </a:xfrm>
          <a:prstGeom prst="rect">
            <a:avLst/>
          </a:prstGeom>
          <a:noFill/>
        </p:spPr>
      </p:pic>
      <p:sp>
        <p:nvSpPr>
          <p:cNvPr id="5" name="4 - TextBox"/>
          <p:cNvSpPr txBox="1"/>
          <p:nvPr/>
        </p:nvSpPr>
        <p:spPr>
          <a:xfrm>
            <a:off x="755576" y="6165304"/>
            <a:ext cx="7848872" cy="338554"/>
          </a:xfrm>
          <a:prstGeom prst="rect">
            <a:avLst/>
          </a:prstGeom>
          <a:noFill/>
        </p:spPr>
        <p:txBody>
          <a:bodyPr wrap="square" rtlCol="0">
            <a:spAutoFit/>
          </a:bodyPr>
          <a:lstStyle/>
          <a:p>
            <a:pPr algn="ctr"/>
            <a:r>
              <a:rPr lang="el-GR" sz="1600" dirty="0" smtClean="0"/>
              <a:t>Απεικόνιση της </a:t>
            </a:r>
            <a:r>
              <a:rPr lang="el-GR" sz="1600" dirty="0" err="1" smtClean="0"/>
              <a:t>ωχράς</a:t>
            </a:r>
            <a:r>
              <a:rPr lang="el-GR" sz="1600" dirty="0" smtClean="0"/>
              <a:t> σπειροχαίτης </a:t>
            </a:r>
            <a:r>
              <a:rPr lang="en-US" sz="1600" dirty="0" smtClean="0"/>
              <a:t>(</a:t>
            </a:r>
            <a:r>
              <a:rPr lang="en-US" sz="1600" dirty="0" err="1" smtClean="0"/>
              <a:t>Treponima</a:t>
            </a:r>
            <a:r>
              <a:rPr lang="en-US" sz="1600" dirty="0" smtClean="0"/>
              <a:t> </a:t>
            </a:r>
            <a:r>
              <a:rPr lang="en-US" sz="1600" dirty="0" err="1" smtClean="0"/>
              <a:t>Pallidum</a:t>
            </a:r>
            <a:r>
              <a:rPr lang="en-US" sz="1600" dirty="0" smtClean="0"/>
              <a:t>)  </a:t>
            </a:r>
            <a:r>
              <a:rPr lang="el-GR" sz="1600" dirty="0" smtClean="0"/>
              <a:t>στο ηλεκτρονικό μικροσκόπιο.</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2000" u="sng" dirty="0" smtClean="0"/>
              <a:t>ΜΟΡΦΕΣ  ΣΥΦΙΛΗΣ</a:t>
            </a:r>
          </a:p>
          <a:p>
            <a:pPr algn="ctr">
              <a:buNone/>
            </a:pPr>
            <a:r>
              <a:rPr lang="el-GR" sz="1600" dirty="0" smtClean="0">
                <a:solidFill>
                  <a:srgbClr val="FFFF00"/>
                </a:solidFill>
              </a:rPr>
              <a:t>(Από επιδημιολογικής πλευράς)</a:t>
            </a:r>
          </a:p>
          <a:p>
            <a:pPr algn="ctr">
              <a:buNone/>
            </a:pPr>
            <a:endParaRPr lang="el-GR" sz="2000" u="sng" dirty="0" smtClean="0"/>
          </a:p>
          <a:p>
            <a:pPr>
              <a:buNone/>
            </a:pPr>
            <a:r>
              <a:rPr lang="el-GR" sz="1800" dirty="0" smtClean="0"/>
              <a:t>                            Αφροδίσια  σύφιλη</a:t>
            </a:r>
            <a:r>
              <a:rPr lang="en-US" sz="1800" dirty="0" smtClean="0"/>
              <a:t>   -   </a:t>
            </a:r>
            <a:r>
              <a:rPr lang="el-GR" sz="1400" dirty="0" smtClean="0">
                <a:solidFill>
                  <a:srgbClr val="FF0000"/>
                </a:solidFill>
              </a:rPr>
              <a:t>Μέσω  σεξουαλικής επαφής</a:t>
            </a:r>
          </a:p>
          <a:p>
            <a:pPr>
              <a:buNone/>
            </a:pPr>
            <a:r>
              <a:rPr lang="el-GR" sz="1800" dirty="0" smtClean="0"/>
              <a:t>                            Ενδημική  σύφιλη (</a:t>
            </a:r>
            <a:r>
              <a:rPr lang="en-US" sz="1800" dirty="0" err="1" smtClean="0"/>
              <a:t>bejel</a:t>
            </a:r>
            <a:r>
              <a:rPr lang="en-US" sz="1800" dirty="0" smtClean="0"/>
              <a:t>)</a:t>
            </a:r>
            <a:r>
              <a:rPr lang="el-GR" sz="1800" dirty="0" smtClean="0"/>
              <a:t>    </a:t>
            </a:r>
            <a:r>
              <a:rPr lang="el-GR" sz="1800" dirty="0" smtClean="0">
                <a:solidFill>
                  <a:srgbClr val="FF0000"/>
                </a:solidFill>
              </a:rPr>
              <a:t>- </a:t>
            </a:r>
            <a:endParaRPr lang="en-US" sz="1800" dirty="0" smtClean="0">
              <a:solidFill>
                <a:srgbClr val="FF0000"/>
              </a:solidFill>
            </a:endParaRPr>
          </a:p>
          <a:p>
            <a:pPr>
              <a:buNone/>
            </a:pPr>
            <a:r>
              <a:rPr lang="el-GR" sz="1800" dirty="0" smtClean="0"/>
              <a:t>                            Τροπική  μόρωση  (</a:t>
            </a:r>
            <a:r>
              <a:rPr lang="en-US" sz="1800" dirty="0" smtClean="0"/>
              <a:t>yaws)</a:t>
            </a:r>
            <a:r>
              <a:rPr lang="el-GR" sz="1800" dirty="0" smtClean="0"/>
              <a:t>    </a:t>
            </a:r>
            <a:r>
              <a:rPr lang="el-GR" sz="1800" dirty="0" smtClean="0">
                <a:solidFill>
                  <a:srgbClr val="FF0000"/>
                </a:solidFill>
              </a:rPr>
              <a:t>-  { </a:t>
            </a:r>
            <a:r>
              <a:rPr lang="el-GR" sz="1400" dirty="0" smtClean="0">
                <a:solidFill>
                  <a:srgbClr val="FF0000"/>
                </a:solidFill>
              </a:rPr>
              <a:t>Μέσω λύσεως συνεχείας του δέρματος</a:t>
            </a:r>
            <a:endParaRPr lang="el-GR" sz="1800" dirty="0" smtClean="0">
              <a:solidFill>
                <a:srgbClr val="FF0000"/>
              </a:solidFill>
            </a:endParaRPr>
          </a:p>
          <a:p>
            <a:pPr>
              <a:buNone/>
            </a:pPr>
            <a:r>
              <a:rPr lang="el-GR" sz="1800" dirty="0" smtClean="0"/>
              <a:t>                            </a:t>
            </a:r>
            <a:r>
              <a:rPr lang="el-GR" sz="1800" dirty="0" err="1" smtClean="0"/>
              <a:t>Πίντα</a:t>
            </a:r>
            <a:r>
              <a:rPr lang="el-GR" sz="1800" dirty="0" smtClean="0"/>
              <a:t>  (</a:t>
            </a:r>
            <a:r>
              <a:rPr lang="en-US" sz="1800" dirty="0" err="1" smtClean="0"/>
              <a:t>pinta</a:t>
            </a:r>
            <a:r>
              <a:rPr lang="en-US" sz="1800" dirty="0" smtClean="0"/>
              <a:t>)</a:t>
            </a:r>
            <a:r>
              <a:rPr lang="el-GR" sz="1800" dirty="0" smtClean="0"/>
              <a:t>                         </a:t>
            </a:r>
            <a:r>
              <a:rPr lang="el-GR" sz="1800" dirty="0" smtClean="0">
                <a:solidFill>
                  <a:srgbClr val="FF0000"/>
                </a:solidFill>
              </a:rPr>
              <a:t>- </a:t>
            </a:r>
            <a:endParaRPr lang="el-GR" sz="18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2000" u="sng" dirty="0" smtClean="0"/>
              <a:t>ΣΤΑΔΙΑ  ΤΗΣ  ΣΥΦΙΛΗΣ</a:t>
            </a:r>
            <a:endParaRPr lang="el-GR" sz="2000" dirty="0" smtClean="0"/>
          </a:p>
          <a:p>
            <a:pPr algn="ctr">
              <a:buNone/>
            </a:pPr>
            <a:endParaRPr lang="el-GR" sz="2000" u="sng" dirty="0" smtClean="0"/>
          </a:p>
          <a:p>
            <a:pPr algn="ctr">
              <a:buNone/>
            </a:pPr>
            <a:r>
              <a:rPr lang="el-GR" sz="2000" dirty="0" smtClean="0"/>
              <a:t>Πρωτόγονο  στάδιο</a:t>
            </a:r>
          </a:p>
          <a:p>
            <a:pPr algn="ctr">
              <a:buNone/>
            </a:pPr>
            <a:r>
              <a:rPr lang="el-GR" sz="2000" dirty="0" err="1" smtClean="0"/>
              <a:t>Δευτερόγονο</a:t>
            </a:r>
            <a:r>
              <a:rPr lang="el-GR" sz="2000" dirty="0" smtClean="0"/>
              <a:t>  στάδιο</a:t>
            </a:r>
          </a:p>
          <a:p>
            <a:pPr algn="ctr">
              <a:buNone/>
            </a:pPr>
            <a:r>
              <a:rPr lang="el-GR" sz="2000" dirty="0" smtClean="0"/>
              <a:t>Λανθάνων στάδιο </a:t>
            </a:r>
            <a:r>
              <a:rPr lang="el-GR" sz="1600" dirty="0" smtClean="0"/>
              <a:t> (πρώιμη – όψιμη σύφιλη)</a:t>
            </a:r>
            <a:endParaRPr lang="el-GR" sz="2000" dirty="0" smtClean="0"/>
          </a:p>
          <a:p>
            <a:pPr algn="ctr">
              <a:buNone/>
            </a:pPr>
            <a:r>
              <a:rPr lang="el-GR" sz="2000" dirty="0" smtClean="0"/>
              <a:t>Τριτόγονο  στάδιο</a:t>
            </a:r>
          </a:p>
          <a:p>
            <a:pPr algn="ctr">
              <a:buNone/>
            </a:pPr>
            <a:endParaRPr lang="el-GR" sz="2000" dirty="0" smtClean="0"/>
          </a:p>
          <a:p>
            <a:pPr algn="ctr">
              <a:buNone/>
            </a:pPr>
            <a:endParaRPr lang="el-GR" sz="2000" dirty="0" smtClean="0"/>
          </a:p>
          <a:p>
            <a:pPr algn="ctr">
              <a:buNone/>
            </a:pPr>
            <a:endParaRPr lang="el-GR" sz="20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2000" u="sng" dirty="0" smtClean="0"/>
              <a:t>ΣΥΓΓΕΝΗΣ  ΣΥΦΙΛΗ</a:t>
            </a:r>
          </a:p>
          <a:p>
            <a:pPr algn="ctr">
              <a:buNone/>
            </a:pPr>
            <a:endParaRPr lang="el-GR" sz="2000" dirty="0" smtClean="0"/>
          </a:p>
          <a:p>
            <a:pPr algn="ctr">
              <a:buNone/>
            </a:pPr>
            <a:r>
              <a:rPr lang="el-GR" sz="1800" dirty="0" smtClean="0"/>
              <a:t>Πρώιμη  Συγγενής  Σύφιλη</a:t>
            </a:r>
          </a:p>
          <a:p>
            <a:pPr algn="ctr">
              <a:buNone/>
            </a:pPr>
            <a:r>
              <a:rPr lang="el-GR" sz="1800" dirty="0" smtClean="0"/>
              <a:t>Όψιμη  Συγγενής  Σύφιλη </a:t>
            </a:r>
            <a:endParaRPr lang="el-GR" sz="18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2000" u="sng" dirty="0" smtClean="0"/>
              <a:t>ΣΚΕΛΕΤΙΚΕΣ  ΕΚΔΗΛΩΣΕΙΣ  ΠΑΘΟΓΝΩΜΟΝΙΚΗΣ  ΣΗΜΑΣΙΑΣ</a:t>
            </a:r>
          </a:p>
          <a:p>
            <a:pPr algn="ctr">
              <a:buNone/>
            </a:pPr>
            <a:r>
              <a:rPr lang="el-GR" sz="2000" u="sng" dirty="0" smtClean="0"/>
              <a:t>ΓΙΑ  ΤΗ  ΣΥΦΙΛΗ</a:t>
            </a:r>
          </a:p>
          <a:p>
            <a:pPr algn="ctr">
              <a:buNone/>
            </a:pPr>
            <a:r>
              <a:rPr lang="el-GR" sz="1800" dirty="0" smtClean="0">
                <a:solidFill>
                  <a:srgbClr val="FFFF00"/>
                </a:solidFill>
              </a:rPr>
              <a:t>(Στο Τριτόγονο στάδιο για την Αφροδίσια, την Ενδημική και την Τροπική Μόρωση)</a:t>
            </a:r>
          </a:p>
          <a:p>
            <a:pPr algn="ctr">
              <a:buNone/>
            </a:pPr>
            <a:endParaRPr lang="el-GR" sz="1800" dirty="0" smtClean="0"/>
          </a:p>
          <a:p>
            <a:pPr>
              <a:buNone/>
            </a:pPr>
            <a:r>
              <a:rPr lang="el-GR" sz="1800" dirty="0" smtClean="0"/>
              <a:t>  -  Πολλαπλές οστεολυτικές διεργασίες, ιδίως του κρανίου και της ρινικής περιοχής</a:t>
            </a:r>
          </a:p>
          <a:p>
            <a:pPr>
              <a:buNone/>
            </a:pPr>
            <a:r>
              <a:rPr lang="el-GR" sz="1800" dirty="0" smtClean="0"/>
              <a:t>  -  Φλεγμονώδη αντίδραση του περιόστεου των μακρών οστών, ιδίως πήχη, κνήμης</a:t>
            </a:r>
          </a:p>
          <a:p>
            <a:pPr>
              <a:buNone/>
            </a:pPr>
            <a:r>
              <a:rPr lang="el-GR" sz="1800" dirty="0" smtClean="0"/>
              <a:t>                            και άκρου ποδός (χαρακτηριστική η σπαθωτή μορφή των οστών της</a:t>
            </a:r>
          </a:p>
          <a:p>
            <a:pPr>
              <a:buNone/>
            </a:pPr>
            <a:r>
              <a:rPr lang="el-GR" sz="1800" dirty="0" smtClean="0"/>
              <a:t>                            κνήμης – </a:t>
            </a:r>
            <a:r>
              <a:rPr lang="en-US" sz="1800" i="1" dirty="0" smtClean="0"/>
              <a:t>Saber shin</a:t>
            </a:r>
            <a:r>
              <a:rPr lang="en-US" sz="1800" dirty="0" smtClean="0"/>
              <a:t>)</a:t>
            </a:r>
          </a:p>
          <a:p>
            <a:pPr>
              <a:buNone/>
            </a:pPr>
            <a:r>
              <a:rPr lang="en-US" sz="1800" dirty="0" smtClean="0"/>
              <a:t>  -  </a:t>
            </a:r>
            <a:r>
              <a:rPr lang="el-GR" sz="1800" dirty="0" smtClean="0"/>
              <a:t>Γενικευμένες αλλοιώσεις των αρθρώσεων με </a:t>
            </a:r>
            <a:r>
              <a:rPr lang="el-GR" sz="1800" dirty="0" err="1" smtClean="0"/>
              <a:t>οστεοφυτικές</a:t>
            </a:r>
            <a:r>
              <a:rPr lang="el-GR" sz="1800" dirty="0" smtClean="0"/>
              <a:t> διεργασίες.</a:t>
            </a:r>
          </a:p>
          <a:p>
            <a:pPr algn="ctr">
              <a:buNone/>
            </a:pPr>
            <a:endParaRPr lang="el-GR" sz="2000" dirty="0" smtClean="0"/>
          </a:p>
          <a:p>
            <a:pPr>
              <a:buNone/>
            </a:pPr>
            <a:r>
              <a:rPr lang="el-GR" sz="1800" dirty="0" smtClean="0"/>
              <a:t>  </a:t>
            </a:r>
            <a:endParaRPr lang="el-GR" sz="18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146" name="Picture 2" descr="D:\Ανθρωπολογίας\Παλαιοπαθολογίας Σελιδοποίησης\hutchinson-teeth-seen-in-late-syphilis.jpg"/>
          <p:cNvPicPr>
            <a:picLocks noGrp="1" noChangeAspect="1" noChangeArrowheads="1"/>
          </p:cNvPicPr>
          <p:nvPr>
            <p:ph idx="1"/>
          </p:nvPr>
        </p:nvPicPr>
        <p:blipFill>
          <a:blip r:embed="rId2" cstate="print"/>
          <a:srcRect/>
          <a:stretch>
            <a:fillRect/>
          </a:stretch>
        </p:blipFill>
        <p:spPr bwMode="auto">
          <a:xfrm>
            <a:off x="827584" y="0"/>
            <a:ext cx="7560840" cy="5766743"/>
          </a:xfrm>
          <a:prstGeom prst="rect">
            <a:avLst/>
          </a:prstGeom>
          <a:noFill/>
        </p:spPr>
      </p:pic>
      <p:sp>
        <p:nvSpPr>
          <p:cNvPr id="4" name="3 - TextBox"/>
          <p:cNvSpPr txBox="1"/>
          <p:nvPr/>
        </p:nvSpPr>
        <p:spPr>
          <a:xfrm>
            <a:off x="827584" y="5949280"/>
            <a:ext cx="7560840" cy="338554"/>
          </a:xfrm>
          <a:prstGeom prst="rect">
            <a:avLst/>
          </a:prstGeom>
          <a:noFill/>
        </p:spPr>
        <p:txBody>
          <a:bodyPr wrap="square" rtlCol="0">
            <a:spAutoFit/>
          </a:bodyPr>
          <a:lstStyle/>
          <a:p>
            <a:r>
              <a:rPr lang="el-GR" sz="1600" dirty="0" smtClean="0"/>
              <a:t>Ημισεληνοειδή εντομή των άνω κοπτήρων κατά το όψιμο στάδιο της συγγενούς σύφιλης</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1340768"/>
            <a:ext cx="8229600" cy="4785395"/>
          </a:xfrm>
        </p:spPr>
        <p:txBody>
          <a:bodyPr/>
          <a:lstStyle/>
          <a:p>
            <a:pPr algn="ctr">
              <a:buNone/>
            </a:pPr>
            <a:endParaRPr lang="en-US" dirty="0" smtClean="0"/>
          </a:p>
          <a:p>
            <a:pPr algn="ctr">
              <a:buNone/>
            </a:pPr>
            <a:r>
              <a:rPr lang="el-GR" sz="2400" dirty="0" smtClean="0"/>
              <a:t>ΜΙΚΡΟΒΙΑΚΟΙ  ΠΑΡΑΓΟΝΤΕΣ</a:t>
            </a:r>
            <a:endParaRPr lang="en-US" sz="2400" dirty="0" smtClean="0"/>
          </a:p>
          <a:p>
            <a:pPr algn="ctr">
              <a:buNone/>
            </a:pPr>
            <a:endParaRPr lang="el-GR" sz="2400" dirty="0" smtClean="0"/>
          </a:p>
          <a:p>
            <a:pPr>
              <a:buNone/>
            </a:pPr>
            <a:r>
              <a:rPr lang="en-US" sz="2000" dirty="0" smtClean="0"/>
              <a:t>                                            Staphylococcus  </a:t>
            </a:r>
            <a:r>
              <a:rPr lang="en-US" sz="2000" dirty="0" err="1" smtClean="0"/>
              <a:t>aureus</a:t>
            </a:r>
            <a:r>
              <a:rPr lang="en-US" sz="2000" dirty="0" smtClean="0"/>
              <a:t> (90%)</a:t>
            </a:r>
          </a:p>
          <a:p>
            <a:pPr>
              <a:buNone/>
            </a:pPr>
            <a:r>
              <a:rPr lang="en-US" sz="2000" dirty="0" smtClean="0"/>
              <a:t>                                            </a:t>
            </a:r>
            <a:r>
              <a:rPr lang="el-GR" sz="2000" dirty="0" smtClean="0"/>
              <a:t>Στρεπτόκοκκοι </a:t>
            </a:r>
          </a:p>
          <a:p>
            <a:pPr>
              <a:buNone/>
            </a:pPr>
            <a:r>
              <a:rPr lang="en-US" sz="2000" dirty="0" smtClean="0"/>
              <a:t>                                            </a:t>
            </a:r>
            <a:r>
              <a:rPr lang="el-GR" sz="2000" dirty="0" err="1" smtClean="0"/>
              <a:t>Πνευμονιόκοκκοι</a:t>
            </a:r>
            <a:endParaRPr lang="el-GR" sz="2000" dirty="0" smtClean="0"/>
          </a:p>
          <a:p>
            <a:pPr>
              <a:buNone/>
            </a:pPr>
            <a:r>
              <a:rPr lang="en-US" sz="2000" dirty="0" smtClean="0"/>
              <a:t>                                            </a:t>
            </a:r>
            <a:r>
              <a:rPr lang="el-GR" sz="2000" dirty="0" err="1" smtClean="0"/>
              <a:t>Μηνιγγιτιδόκοκκοι</a:t>
            </a:r>
            <a:r>
              <a:rPr lang="el-GR" sz="2000" dirty="0" smtClean="0"/>
              <a:t> </a:t>
            </a:r>
          </a:p>
          <a:p>
            <a:pPr>
              <a:buNone/>
            </a:pPr>
            <a:r>
              <a:rPr lang="en-US" sz="2000" dirty="0" smtClean="0"/>
              <a:t>                                            </a:t>
            </a:r>
            <a:r>
              <a:rPr lang="el-GR" sz="2000" dirty="0" smtClean="0"/>
              <a:t>Κολοβακτηρίδιο  </a:t>
            </a:r>
            <a:r>
              <a:rPr lang="en-US" sz="2000" dirty="0" smtClean="0"/>
              <a:t>Salmonella </a:t>
            </a: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8194" name="Picture 2" descr="D:\Ανθρωπολογίας\Παλαιοπαθολογίας Σελιδοποίησης\Syphilis-mulberry-molars-Courtesy-of-Marquette-University-School-of-Dentistry.png"/>
          <p:cNvPicPr>
            <a:picLocks noGrp="1" noChangeAspect="1" noChangeArrowheads="1"/>
          </p:cNvPicPr>
          <p:nvPr>
            <p:ph idx="1"/>
          </p:nvPr>
        </p:nvPicPr>
        <p:blipFill>
          <a:blip r:embed="rId2" cstate="print"/>
          <a:srcRect/>
          <a:stretch>
            <a:fillRect/>
          </a:stretch>
        </p:blipFill>
        <p:spPr bwMode="auto">
          <a:xfrm>
            <a:off x="395536" y="0"/>
            <a:ext cx="8352928" cy="5887738"/>
          </a:xfrm>
          <a:prstGeom prst="rect">
            <a:avLst/>
          </a:prstGeom>
          <a:noFill/>
        </p:spPr>
      </p:pic>
      <p:sp>
        <p:nvSpPr>
          <p:cNvPr id="4" name="3 - TextBox"/>
          <p:cNvSpPr txBox="1"/>
          <p:nvPr/>
        </p:nvSpPr>
        <p:spPr>
          <a:xfrm>
            <a:off x="539552" y="5877272"/>
            <a:ext cx="8352928" cy="584775"/>
          </a:xfrm>
          <a:prstGeom prst="rect">
            <a:avLst/>
          </a:prstGeom>
          <a:noFill/>
        </p:spPr>
        <p:txBody>
          <a:bodyPr wrap="square" rtlCol="0">
            <a:spAutoFit/>
          </a:bodyPr>
          <a:lstStyle/>
          <a:p>
            <a:r>
              <a:rPr lang="el-GR" sz="1600" dirty="0" smtClean="0"/>
              <a:t>Χαρακτηριστική εικόνα των πρώτων γομφίων οδόντων ασθενούς με συγγενή σύφιλη, οι οποίοι  εμφανίζουν στη μασητική επιφάνεια αλλοιώσεις εν είδη ανώμαλων φυματίων. </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4" name="3 - TextBox"/>
          <p:cNvSpPr txBox="1"/>
          <p:nvPr/>
        </p:nvSpPr>
        <p:spPr>
          <a:xfrm>
            <a:off x="1043608" y="5949280"/>
            <a:ext cx="7560840" cy="584775"/>
          </a:xfrm>
          <a:prstGeom prst="rect">
            <a:avLst/>
          </a:prstGeom>
          <a:noFill/>
        </p:spPr>
        <p:txBody>
          <a:bodyPr wrap="square" rtlCol="0">
            <a:spAutoFit/>
          </a:bodyPr>
          <a:lstStyle/>
          <a:p>
            <a:r>
              <a:rPr lang="el-GR" sz="1600" dirty="0" smtClean="0"/>
              <a:t>Διάβρωση των ρινικών οστών, του χόνδρινου ιστού και του δέρματος της μύτης από </a:t>
            </a:r>
            <a:r>
              <a:rPr lang="el-GR" sz="1600" dirty="0" err="1" smtClean="0"/>
              <a:t>κομμίωμα</a:t>
            </a:r>
            <a:r>
              <a:rPr lang="el-GR" sz="1600" dirty="0" smtClean="0"/>
              <a:t> τριτόγονου σταδίου σύφιλης.</a:t>
            </a:r>
            <a:endParaRPr lang="el-GR" sz="1600" dirty="0"/>
          </a:p>
        </p:txBody>
      </p:sp>
      <p:pic>
        <p:nvPicPr>
          <p:cNvPr id="6" name="5 - Θέση περιεχομένου" descr="Σύφιλη μύτης.tif"/>
          <p:cNvPicPr>
            <a:picLocks noGrp="1" noChangeAspect="1"/>
          </p:cNvPicPr>
          <p:nvPr>
            <p:ph idx="1"/>
          </p:nvPr>
        </p:nvPicPr>
        <p:blipFill>
          <a:blip r:embed="rId2" cstate="print"/>
          <a:stretch>
            <a:fillRect/>
          </a:stretch>
        </p:blipFill>
        <p:spPr>
          <a:xfrm>
            <a:off x="1907704" y="0"/>
            <a:ext cx="5289749" cy="5830065"/>
          </a:xfrm>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6386" name="Picture 2" descr="D:\Ανθρωπολογίας\Παλαιοπαθολογίας Σελιδοποίησης\Saber Shin 3.jpg"/>
          <p:cNvPicPr>
            <a:picLocks noGrp="1" noChangeAspect="1" noChangeArrowheads="1"/>
          </p:cNvPicPr>
          <p:nvPr>
            <p:ph idx="1"/>
          </p:nvPr>
        </p:nvPicPr>
        <p:blipFill>
          <a:blip r:embed="rId2" cstate="print"/>
          <a:srcRect/>
          <a:stretch>
            <a:fillRect/>
          </a:stretch>
        </p:blipFill>
        <p:spPr bwMode="auto">
          <a:xfrm>
            <a:off x="562000" y="0"/>
            <a:ext cx="8114456" cy="5661248"/>
          </a:xfrm>
          <a:prstGeom prst="rect">
            <a:avLst/>
          </a:prstGeom>
          <a:noFill/>
        </p:spPr>
      </p:pic>
      <p:sp>
        <p:nvSpPr>
          <p:cNvPr id="4" name="3 - TextBox"/>
          <p:cNvSpPr txBox="1"/>
          <p:nvPr/>
        </p:nvSpPr>
        <p:spPr>
          <a:xfrm>
            <a:off x="827584" y="5805264"/>
            <a:ext cx="7776864" cy="338554"/>
          </a:xfrm>
          <a:prstGeom prst="rect">
            <a:avLst/>
          </a:prstGeom>
          <a:noFill/>
        </p:spPr>
        <p:txBody>
          <a:bodyPr wrap="square" rtlCol="0">
            <a:spAutoFit/>
          </a:bodyPr>
          <a:lstStyle/>
          <a:p>
            <a:r>
              <a:rPr lang="en-US" sz="1600" dirty="0" smtClean="0"/>
              <a:t>“</a:t>
            </a:r>
            <a:r>
              <a:rPr lang="el-GR" sz="1600" dirty="0" smtClean="0"/>
              <a:t>Σπαθωτή</a:t>
            </a:r>
            <a:r>
              <a:rPr lang="en-US" sz="1600" dirty="0" smtClean="0"/>
              <a:t>” (saber shin) </a:t>
            </a:r>
            <a:r>
              <a:rPr lang="el-GR" sz="1600" dirty="0" smtClean="0"/>
              <a:t>κνήμη ζώντος συφιλιδικού ασθενούς με την ακτινογραφία της.</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6" name="5 - TextBox"/>
          <p:cNvSpPr txBox="1"/>
          <p:nvPr/>
        </p:nvSpPr>
        <p:spPr>
          <a:xfrm>
            <a:off x="1187624" y="5877272"/>
            <a:ext cx="7272808" cy="584775"/>
          </a:xfrm>
          <a:prstGeom prst="rect">
            <a:avLst/>
          </a:prstGeom>
          <a:noFill/>
        </p:spPr>
        <p:txBody>
          <a:bodyPr wrap="square" rtlCol="0">
            <a:spAutoFit/>
          </a:bodyPr>
          <a:lstStyle/>
          <a:p>
            <a:r>
              <a:rPr lang="el-GR" sz="1600" dirty="0" smtClean="0"/>
              <a:t>Σύγκριση ακτινογραφικής απεικόνισης των οστών υγιούς κνήμης (δεξιά) και</a:t>
            </a:r>
          </a:p>
          <a:p>
            <a:r>
              <a:rPr lang="el-GR" sz="1600" dirty="0" smtClean="0"/>
              <a:t>αλλοιωμένης από το τριτόγονο στάδιο της σύφιλης σε σπαθωτό σχήμα (αριστερά).</a:t>
            </a:r>
            <a:endParaRPr lang="el-GR" sz="1600" dirty="0"/>
          </a:p>
        </p:txBody>
      </p:sp>
      <p:pic>
        <p:nvPicPr>
          <p:cNvPr id="8" name="7 - Θέση περιεχομένου" descr="Saber shin 1.jpg"/>
          <p:cNvPicPr>
            <a:picLocks noGrp="1" noChangeAspect="1"/>
          </p:cNvPicPr>
          <p:nvPr>
            <p:ph idx="1"/>
          </p:nvPr>
        </p:nvPicPr>
        <p:blipFill>
          <a:blip r:embed="rId2" cstate="print"/>
          <a:stretch>
            <a:fillRect/>
          </a:stretch>
        </p:blipFill>
        <p:spPr>
          <a:xfrm>
            <a:off x="2699792" y="0"/>
            <a:ext cx="3941590" cy="5768181"/>
          </a:xfrm>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descr="D:\Ανθρωπολογίας\Παλαιοπαθολογίας Σελιδοποίησης\Κρανία σύφιλη σπήλαιο Candelaria.png"/>
          <p:cNvPicPr>
            <a:picLocks noGrp="1" noChangeAspect="1" noChangeArrowheads="1"/>
          </p:cNvPicPr>
          <p:nvPr>
            <p:ph idx="1"/>
          </p:nvPr>
        </p:nvPicPr>
        <p:blipFill>
          <a:blip r:embed="rId2" cstate="print"/>
          <a:srcRect/>
          <a:stretch>
            <a:fillRect/>
          </a:stretch>
        </p:blipFill>
        <p:spPr bwMode="auto">
          <a:xfrm>
            <a:off x="683568" y="0"/>
            <a:ext cx="7800248" cy="5854774"/>
          </a:xfrm>
          <a:prstGeom prst="rect">
            <a:avLst/>
          </a:prstGeom>
          <a:noFill/>
        </p:spPr>
      </p:pic>
      <p:sp>
        <p:nvSpPr>
          <p:cNvPr id="4" name="3 - TextBox"/>
          <p:cNvSpPr txBox="1"/>
          <p:nvPr/>
        </p:nvSpPr>
        <p:spPr>
          <a:xfrm>
            <a:off x="611560" y="6021288"/>
            <a:ext cx="8064896" cy="584775"/>
          </a:xfrm>
          <a:prstGeom prst="rect">
            <a:avLst/>
          </a:prstGeom>
          <a:noFill/>
        </p:spPr>
        <p:txBody>
          <a:bodyPr wrap="square" rtlCol="0">
            <a:spAutoFit/>
          </a:bodyPr>
          <a:lstStyle/>
          <a:p>
            <a:r>
              <a:rPr lang="el-GR" sz="1600" dirty="0" smtClean="0"/>
              <a:t>Κρανία συφιλιδικών ατόμων τριτόγονου σταδίου, με έντονες διαβρώσεις στον κρανιακό θόλο</a:t>
            </a:r>
          </a:p>
          <a:p>
            <a:r>
              <a:rPr lang="el-GR" sz="1600" dirty="0" smtClean="0"/>
              <a:t>το Β και οστεολυτικές διεργασίες του μετωπιαίου οστού και της ρινικής περιοχής το Α.</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8BD3FF"/>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Σύφιλης κρανία 3.jpg"/>
          <p:cNvPicPr>
            <a:picLocks noGrp="1" noChangeAspect="1"/>
          </p:cNvPicPr>
          <p:nvPr>
            <p:ph idx="1"/>
          </p:nvPr>
        </p:nvPicPr>
        <p:blipFill>
          <a:blip r:embed="rId2" cstate="print"/>
          <a:stretch>
            <a:fillRect/>
          </a:stretch>
        </p:blipFill>
        <p:spPr>
          <a:xfrm>
            <a:off x="0" y="0"/>
            <a:ext cx="9144000" cy="5460702"/>
          </a:xfrm>
        </p:spPr>
      </p:pic>
      <p:sp>
        <p:nvSpPr>
          <p:cNvPr id="5" name="4 - TextBox"/>
          <p:cNvSpPr txBox="1"/>
          <p:nvPr/>
        </p:nvSpPr>
        <p:spPr>
          <a:xfrm>
            <a:off x="1187624" y="5301208"/>
            <a:ext cx="6984776" cy="584775"/>
          </a:xfrm>
          <a:prstGeom prst="rect">
            <a:avLst/>
          </a:prstGeom>
          <a:noFill/>
        </p:spPr>
        <p:txBody>
          <a:bodyPr wrap="square" rtlCol="0">
            <a:spAutoFit/>
          </a:bodyPr>
          <a:lstStyle/>
          <a:p>
            <a:r>
              <a:rPr lang="el-GR" sz="1600" dirty="0" smtClean="0">
                <a:solidFill>
                  <a:schemeClr val="bg1"/>
                </a:solidFill>
              </a:rPr>
              <a:t>Μεσαιωνικό ανδρικό κρανίο με εμφανή στοιχεία αλλοιώσεως των οστών του από την τριτόγονο σύφιλη, στις περιοχές του μετωπιαίου και των βρεγματικών.</a:t>
            </a:r>
            <a:endParaRPr lang="el-GR"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4" name="Picture 2" descr="D:\Ανθρωπολογίας\Παλαιοπαθολογίας Σελιδοποίησης\Σύφιλης κρανία.jpg"/>
          <p:cNvPicPr>
            <a:picLocks noChangeAspect="1" noChangeArrowheads="1"/>
          </p:cNvPicPr>
          <p:nvPr/>
        </p:nvPicPr>
        <p:blipFill>
          <a:blip r:embed="rId2" cstate="print"/>
          <a:srcRect/>
          <a:stretch>
            <a:fillRect/>
          </a:stretch>
        </p:blipFill>
        <p:spPr bwMode="auto">
          <a:xfrm>
            <a:off x="35496" y="0"/>
            <a:ext cx="9087793" cy="5661248"/>
          </a:xfrm>
          <a:prstGeom prst="rect">
            <a:avLst/>
          </a:prstGeom>
          <a:noFill/>
        </p:spPr>
      </p:pic>
      <p:sp>
        <p:nvSpPr>
          <p:cNvPr id="6" name="5 - TextBox"/>
          <p:cNvSpPr txBox="1"/>
          <p:nvPr/>
        </p:nvSpPr>
        <p:spPr>
          <a:xfrm>
            <a:off x="323528" y="5949280"/>
            <a:ext cx="8568952" cy="338554"/>
          </a:xfrm>
          <a:prstGeom prst="rect">
            <a:avLst/>
          </a:prstGeom>
          <a:noFill/>
        </p:spPr>
        <p:txBody>
          <a:bodyPr wrap="square" rtlCol="0">
            <a:spAutoFit/>
          </a:bodyPr>
          <a:lstStyle/>
          <a:p>
            <a:pPr algn="ctr"/>
            <a:r>
              <a:rPr lang="el-GR" sz="1600" dirty="0" smtClean="0"/>
              <a:t>Κρανία  συφιλιδικών ατόμων με  διαβρωτικά στοιχεία στην περιοχή του μετωπιαίου οστού</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D:\Ανθρωπολογίας\Παλαιοπαθολογίας Σελιδοποίησης\Σύφιλη κατανομή σκελετός S.tif"/>
          <p:cNvPicPr>
            <a:picLocks noGrp="1" noChangeAspect="1" noChangeArrowheads="1"/>
          </p:cNvPicPr>
          <p:nvPr>
            <p:ph idx="1"/>
          </p:nvPr>
        </p:nvPicPr>
        <p:blipFill>
          <a:blip r:embed="rId2" cstate="print"/>
          <a:srcRect/>
          <a:stretch>
            <a:fillRect/>
          </a:stretch>
        </p:blipFill>
        <p:spPr bwMode="auto">
          <a:xfrm>
            <a:off x="1475656" y="0"/>
            <a:ext cx="5737770" cy="5517232"/>
          </a:xfrm>
          <a:prstGeom prst="rect">
            <a:avLst/>
          </a:prstGeom>
          <a:noFill/>
        </p:spPr>
      </p:pic>
      <p:sp>
        <p:nvSpPr>
          <p:cNvPr id="4" name="3 - TextBox"/>
          <p:cNvSpPr txBox="1"/>
          <p:nvPr/>
        </p:nvSpPr>
        <p:spPr>
          <a:xfrm>
            <a:off x="827584" y="5229200"/>
            <a:ext cx="7560840" cy="738664"/>
          </a:xfrm>
          <a:prstGeom prst="rect">
            <a:avLst/>
          </a:prstGeom>
          <a:noFill/>
        </p:spPr>
        <p:txBody>
          <a:bodyPr wrap="square" rtlCol="0">
            <a:spAutoFit/>
          </a:bodyPr>
          <a:lstStyle/>
          <a:p>
            <a:r>
              <a:rPr lang="el-GR" sz="1400" dirty="0" smtClean="0">
                <a:solidFill>
                  <a:schemeClr val="bg1"/>
                </a:solidFill>
              </a:rPr>
              <a:t>               </a:t>
            </a:r>
            <a:r>
              <a:rPr lang="el-GR" sz="1400" b="1" dirty="0" smtClean="0">
                <a:solidFill>
                  <a:schemeClr val="bg1"/>
                </a:solidFill>
              </a:rPr>
              <a:t>Κατανομή σκελετικών  αλλοιώσεων στην επίκτητη και κυρίως στην αφροδίσια σύφιλη.</a:t>
            </a:r>
          </a:p>
          <a:p>
            <a:r>
              <a:rPr lang="el-GR" sz="1400" dirty="0" smtClean="0">
                <a:solidFill>
                  <a:schemeClr val="bg1"/>
                </a:solidFill>
              </a:rPr>
              <a:t>        Με βαθύ κόκκινο επισημαίνονται οι περιοχές του σκελετού που προσβάλλονται συχνότερα ενώ, </a:t>
            </a:r>
          </a:p>
          <a:p>
            <a:r>
              <a:rPr lang="el-GR" sz="1400" dirty="0" smtClean="0">
                <a:solidFill>
                  <a:schemeClr val="bg1"/>
                </a:solidFill>
              </a:rPr>
              <a:t>        με ανοιχτό κόκκινο οι περιοχές που προσβάλλονται περιστασιακά.   </a:t>
            </a:r>
            <a:r>
              <a:rPr lang="el-GR" sz="1100" dirty="0" smtClean="0">
                <a:solidFill>
                  <a:schemeClr val="bg1"/>
                </a:solidFill>
              </a:rPr>
              <a:t>(Κ. </a:t>
            </a:r>
            <a:r>
              <a:rPr lang="el-GR" sz="1100" dirty="0" err="1" smtClean="0">
                <a:solidFill>
                  <a:schemeClr val="bg1"/>
                </a:solidFill>
              </a:rPr>
              <a:t>Μερδενισιάνος</a:t>
            </a:r>
            <a:r>
              <a:rPr lang="el-GR" sz="1100" dirty="0" smtClean="0">
                <a:solidFill>
                  <a:schemeClr val="bg1"/>
                </a:solidFill>
              </a:rPr>
              <a:t>)</a:t>
            </a:r>
            <a:endParaRPr lang="el-GR" sz="1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descr="D:\Ανθρωπολογίας\Παλαιοπαθολογίας Σελιδοποίησης\1920px-Syphilis_world_map-Deaths_per_million_persons-WHO2012.svg.png"/>
          <p:cNvPicPr>
            <a:picLocks noGrp="1" noChangeAspect="1" noChangeArrowheads="1"/>
          </p:cNvPicPr>
          <p:nvPr>
            <p:ph idx="1"/>
          </p:nvPr>
        </p:nvPicPr>
        <p:blipFill>
          <a:blip r:embed="rId3" cstate="print"/>
          <a:srcRect/>
          <a:stretch>
            <a:fillRect/>
          </a:stretch>
        </p:blipFill>
        <p:spPr bwMode="auto">
          <a:xfrm>
            <a:off x="0" y="404664"/>
            <a:ext cx="9140803" cy="4037188"/>
          </a:xfrm>
          <a:prstGeom prst="rect">
            <a:avLst/>
          </a:prstGeom>
          <a:noFill/>
        </p:spPr>
      </p:pic>
      <p:graphicFrame>
        <p:nvGraphicFramePr>
          <p:cNvPr id="1026" name="Object 2"/>
          <p:cNvGraphicFramePr>
            <a:graphicFrameLocks noChangeAspect="1"/>
          </p:cNvGraphicFramePr>
          <p:nvPr/>
        </p:nvGraphicFramePr>
        <p:xfrm>
          <a:off x="647055" y="4395006"/>
          <a:ext cx="8496945" cy="2462994"/>
        </p:xfrm>
        <a:graphic>
          <a:graphicData uri="http://schemas.openxmlformats.org/presentationml/2006/ole">
            <mc:AlternateContent xmlns:mc="http://schemas.openxmlformats.org/markup-compatibility/2006">
              <mc:Choice xmlns:v="urn:schemas-microsoft-com:vml" Requires="v">
                <p:oleObj spid="_x0000_s1043" name="Έγγραφο" r:id="rId4" imgW="5295917" imgH="1535634" progId="Word.Document.12">
                  <p:embed/>
                </p:oleObj>
              </mc:Choice>
              <mc:Fallback>
                <p:oleObj name="Έγγραφο" r:id="rId4" imgW="5295917" imgH="1535634"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055" y="4395006"/>
                        <a:ext cx="8496945" cy="2462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4B0096"/>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endParaRPr lang="en-US" dirty="0" smtClean="0"/>
          </a:p>
          <a:p>
            <a:pPr algn="ctr">
              <a:buNone/>
            </a:pPr>
            <a:endParaRPr lang="en-US" dirty="0" smtClean="0"/>
          </a:p>
          <a:p>
            <a:pPr algn="ctr">
              <a:buNone/>
            </a:pPr>
            <a:r>
              <a:rPr lang="el-GR" dirty="0" smtClean="0">
                <a:solidFill>
                  <a:srgbClr val="FFFF00"/>
                </a:solidFill>
              </a:rPr>
              <a:t>Λ Ε Π Ρ Α</a:t>
            </a:r>
            <a:endParaRPr lang="en-US" dirty="0" smtClean="0">
              <a:solidFill>
                <a:srgbClr val="FFFF00"/>
              </a:solidFill>
            </a:endParaRPr>
          </a:p>
          <a:p>
            <a:pPr algn="ctr">
              <a:buNone/>
            </a:pPr>
            <a:r>
              <a:rPr lang="en-US" sz="2800" dirty="0" smtClean="0">
                <a:solidFill>
                  <a:srgbClr val="FFFF00"/>
                </a:solidFill>
              </a:rPr>
              <a:t>L E P R O S Y</a:t>
            </a:r>
            <a:endParaRPr lang="el-GR" sz="28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Οστεομυελίτιδα 1 S.tif"/>
          <p:cNvPicPr>
            <a:picLocks noGrp="1" noChangeAspect="1"/>
          </p:cNvPicPr>
          <p:nvPr>
            <p:ph idx="1"/>
          </p:nvPr>
        </p:nvPicPr>
        <p:blipFill>
          <a:blip r:embed="rId2" cstate="print"/>
          <a:stretch>
            <a:fillRect/>
          </a:stretch>
        </p:blipFill>
        <p:spPr>
          <a:xfrm>
            <a:off x="0" y="176945"/>
            <a:ext cx="9120893" cy="6681055"/>
          </a:xfrm>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2000" u="sng" dirty="0" smtClean="0"/>
              <a:t>ΠΡΟΕΛΕΥΣΗ   ΚΑΙ  ΙΣΤΟΡΙΚΑ  ΣΤΟΙΧΕΙΑ</a:t>
            </a:r>
          </a:p>
          <a:p>
            <a:pPr algn="ctr">
              <a:buNone/>
            </a:pPr>
            <a:endParaRPr lang="el-GR" sz="2000" u="sng" dirty="0" smtClean="0"/>
          </a:p>
          <a:p>
            <a:pPr>
              <a:buNone/>
            </a:pPr>
            <a:r>
              <a:rPr lang="el-GR" sz="1600" dirty="0" smtClean="0"/>
              <a:t>- Πιθανόν  προήλθε από την Ανατολική Αφρική  πριν 3-5 εκατ. χρόνια </a:t>
            </a:r>
          </a:p>
          <a:p>
            <a:pPr>
              <a:buNone/>
            </a:pPr>
            <a:r>
              <a:rPr lang="el-GR" sz="1600" dirty="0" smtClean="0"/>
              <a:t>- Αναφορές  γίνονται στην Παλαιά Διαθήκη για πιθανά περιστατικά, γύρω στον 14</a:t>
            </a:r>
            <a:r>
              <a:rPr lang="el-GR" sz="1600" baseline="30000" dirty="0" smtClean="0"/>
              <a:t>ο</a:t>
            </a:r>
            <a:r>
              <a:rPr lang="el-GR" sz="1600" dirty="0" smtClean="0"/>
              <a:t> αιώνα </a:t>
            </a:r>
            <a:r>
              <a:rPr lang="el-GR" sz="1600" dirty="0" err="1" smtClean="0"/>
              <a:t>π.Χ.</a:t>
            </a:r>
            <a:endParaRPr lang="el-GR" sz="1600" dirty="0" smtClean="0"/>
          </a:p>
          <a:p>
            <a:pPr>
              <a:buNone/>
            </a:pPr>
            <a:r>
              <a:rPr lang="el-GR" sz="1600" dirty="0" smtClean="0"/>
              <a:t>- Επίσης, υπάρχουν ιστορικές αναφορές από το 600 </a:t>
            </a:r>
            <a:r>
              <a:rPr lang="el-GR" sz="1600" dirty="0" err="1" smtClean="0"/>
              <a:t>π.Χ.</a:t>
            </a:r>
            <a:r>
              <a:rPr lang="el-GR" sz="1600" dirty="0" smtClean="0"/>
              <a:t> από Κινέζους, Ινδούς και Αιγύπτιους.</a:t>
            </a:r>
          </a:p>
          <a:p>
            <a:pPr>
              <a:buNone/>
            </a:pPr>
            <a:r>
              <a:rPr lang="el-GR" sz="1600" dirty="0" smtClean="0"/>
              <a:t>- Κατά τον </a:t>
            </a:r>
            <a:r>
              <a:rPr lang="en-US" sz="1600" dirty="0" smtClean="0"/>
              <a:t>Angel</a:t>
            </a:r>
            <a:r>
              <a:rPr lang="el-GR" sz="1600" dirty="0" smtClean="0"/>
              <a:t>, η λέπρα, υπήρχε ήδη, από την </a:t>
            </a:r>
            <a:r>
              <a:rPr lang="el-GR" sz="1600" dirty="0" err="1" smtClean="0"/>
              <a:t>Πρώϊμη</a:t>
            </a:r>
            <a:r>
              <a:rPr lang="el-GR" sz="1600" dirty="0" smtClean="0"/>
              <a:t> Εποχή του Χαλκού (3.000-2.000 </a:t>
            </a:r>
            <a:r>
              <a:rPr lang="el-GR" sz="1600" dirty="0" err="1" smtClean="0"/>
              <a:t>π.Χ.</a:t>
            </a:r>
            <a:r>
              <a:rPr lang="el-GR" sz="1600" dirty="0" smtClean="0"/>
              <a:t>)</a:t>
            </a:r>
          </a:p>
          <a:p>
            <a:pPr>
              <a:buNone/>
            </a:pPr>
            <a:r>
              <a:rPr lang="el-GR" sz="1600" dirty="0" smtClean="0"/>
              <a:t>- Στην αρχαία Ελλάδα, περιγράφεται από τον Αριστοτέλη  (400 </a:t>
            </a:r>
            <a:r>
              <a:rPr lang="el-GR" sz="1600" dirty="0" err="1" smtClean="0"/>
              <a:t>π.Χ.</a:t>
            </a:r>
            <a:r>
              <a:rPr lang="el-GR" sz="1600" dirty="0" smtClean="0"/>
              <a:t>) και τον </a:t>
            </a:r>
            <a:r>
              <a:rPr lang="el-GR" sz="1600" dirty="0" err="1" smtClean="0"/>
              <a:t>Ασκληπιάδη</a:t>
            </a:r>
            <a:r>
              <a:rPr lang="el-GR" sz="1600" dirty="0" smtClean="0"/>
              <a:t> (100πΧ)</a:t>
            </a:r>
          </a:p>
          <a:p>
            <a:pPr>
              <a:buNone/>
            </a:pPr>
            <a:r>
              <a:rPr lang="el-GR" sz="1600" dirty="0" smtClean="0"/>
              <a:t>- Μερικοί ερευνητές υποστηρίζουν ότι μεταφέρθηκε στην Ευρώπη από την Ινδία μέσω των στρατευμάτων του Μ. Αλεξάνδρου το 326 </a:t>
            </a:r>
            <a:r>
              <a:rPr lang="el-GR" sz="1600" dirty="0" err="1" smtClean="0"/>
              <a:t>π.Χ.</a:t>
            </a:r>
            <a:endParaRPr lang="el-GR" sz="1600" dirty="0" smtClean="0"/>
          </a:p>
          <a:p>
            <a:pPr>
              <a:buNone/>
            </a:pPr>
            <a:r>
              <a:rPr lang="el-GR" sz="1600" dirty="0" smtClean="0"/>
              <a:t>- Στην Αμερική μεταφέρθηκε από τους άποικους Ισπανούς  γύρω στον 15</a:t>
            </a:r>
            <a:r>
              <a:rPr lang="el-GR" sz="1600" baseline="30000" dirty="0" smtClean="0"/>
              <a:t>ο</a:t>
            </a:r>
            <a:r>
              <a:rPr lang="el-GR" sz="1600" dirty="0" smtClean="0"/>
              <a:t> αιώνα </a:t>
            </a:r>
            <a:r>
              <a:rPr lang="el-GR" sz="1600" dirty="0" err="1" smtClean="0"/>
              <a:t>μ.Χ</a:t>
            </a:r>
            <a:r>
              <a:rPr lang="el-GR" sz="1600" dirty="0" smtClean="0"/>
              <a:t>.</a:t>
            </a:r>
          </a:p>
          <a:p>
            <a:pPr>
              <a:buNone/>
            </a:pPr>
            <a:r>
              <a:rPr lang="el-GR" sz="1600" dirty="0" smtClean="0"/>
              <a:t>- Κατά τον Μεσαίωνα, στην Ευρώπη, έλαβε επιδημικό χαρακτήρα με τεράστιες κοινωνικές και οικονομικές συνέπειες.</a:t>
            </a:r>
          </a:p>
          <a:p>
            <a:pPr>
              <a:buNone/>
            </a:pPr>
            <a:endParaRPr lang="el-GR" sz="1600" dirty="0" smtClean="0"/>
          </a:p>
          <a:p>
            <a:pPr>
              <a:buNone/>
            </a:pP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8" y="260648"/>
            <a:ext cx="9144000" cy="6096000"/>
          </a:xfrm>
          <a:prstGeom prst="rect">
            <a:avLst/>
          </a:prstGeom>
        </p:spPr>
      </p:pic>
      <p:sp>
        <p:nvSpPr>
          <p:cNvPr id="9" name="Θέση κειμένου 8"/>
          <p:cNvSpPr>
            <a:spLocks noGrp="1"/>
          </p:cNvSpPr>
          <p:nvPr>
            <p:ph type="body" sz="half" idx="4294967295"/>
          </p:nvPr>
        </p:nvSpPr>
        <p:spPr>
          <a:xfrm>
            <a:off x="0" y="6096000"/>
            <a:ext cx="5486400" cy="762000"/>
          </a:xfrm>
        </p:spPr>
        <p:txBody>
          <a:bodyPr/>
          <a:lstStyle/>
          <a:p>
            <a:pPr marL="0" indent="0">
              <a:buNone/>
            </a:pPr>
            <a:r>
              <a:rPr lang="el-GR" dirty="0" smtClean="0"/>
              <a:t> </a:t>
            </a:r>
            <a:endParaRPr lang="el-GR" dirty="0"/>
          </a:p>
        </p:txBody>
      </p:sp>
    </p:spTree>
    <p:extLst>
      <p:ext uri="{BB962C8B-B14F-4D97-AF65-F5344CB8AC3E}">
        <p14:creationId xmlns:p14="http://schemas.microsoft.com/office/powerpoint/2010/main" val="685070928"/>
      </p:ext>
    </p:extLst>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1266" name="Picture 2" descr="D:\Ανθρωπολογίας\Παλαιοπαθολογίας Σελιδοποίησης\Χάνσεν.jpg"/>
          <p:cNvPicPr>
            <a:picLocks noGrp="1" noChangeAspect="1" noChangeArrowheads="1"/>
          </p:cNvPicPr>
          <p:nvPr>
            <p:ph idx="1"/>
          </p:nvPr>
        </p:nvPicPr>
        <p:blipFill>
          <a:blip r:embed="rId2" cstate="print"/>
          <a:srcRect/>
          <a:stretch>
            <a:fillRect/>
          </a:stretch>
        </p:blipFill>
        <p:spPr bwMode="auto">
          <a:xfrm>
            <a:off x="2339752" y="0"/>
            <a:ext cx="4694095" cy="6093296"/>
          </a:xfrm>
          <a:prstGeom prst="rect">
            <a:avLst/>
          </a:prstGeom>
          <a:noFill/>
        </p:spPr>
      </p:pic>
      <p:sp>
        <p:nvSpPr>
          <p:cNvPr id="4" name="3 - TextBox"/>
          <p:cNvSpPr txBox="1"/>
          <p:nvPr/>
        </p:nvSpPr>
        <p:spPr>
          <a:xfrm>
            <a:off x="2339752" y="6165304"/>
            <a:ext cx="4752528" cy="338554"/>
          </a:xfrm>
          <a:prstGeom prst="rect">
            <a:avLst/>
          </a:prstGeom>
          <a:noFill/>
        </p:spPr>
        <p:txBody>
          <a:bodyPr wrap="square" rtlCol="0">
            <a:spAutoFit/>
          </a:bodyPr>
          <a:lstStyle/>
          <a:p>
            <a:pPr algn="ctr"/>
            <a:r>
              <a:rPr lang="en-US" sz="1600" dirty="0" smtClean="0"/>
              <a:t>Gerhard  </a:t>
            </a:r>
            <a:r>
              <a:rPr lang="en-US" sz="1600" dirty="0" err="1" smtClean="0"/>
              <a:t>Armauer</a:t>
            </a:r>
            <a:r>
              <a:rPr lang="en-US" sz="1600" dirty="0" smtClean="0"/>
              <a:t>  Hansen  (1841-1912)</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2" descr="D:\Ανθρωπολογίας\Παλαιοπαθολογίας Σελιδοποίησης\1-mycobacterium-leprae-steve-gschmeissner.jpg"/>
          <p:cNvPicPr>
            <a:picLocks noGrp="1" noChangeAspect="1" noChangeArrowheads="1"/>
          </p:cNvPicPr>
          <p:nvPr>
            <p:ph idx="1"/>
          </p:nvPr>
        </p:nvPicPr>
        <p:blipFill>
          <a:blip r:embed="rId2" cstate="print"/>
          <a:srcRect/>
          <a:stretch>
            <a:fillRect/>
          </a:stretch>
        </p:blipFill>
        <p:spPr bwMode="auto">
          <a:xfrm>
            <a:off x="509000" y="-1"/>
            <a:ext cx="8095448" cy="686314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42" name="Picture 2" descr="D:\Ανθρωπολογίας\Παλαιοπαθολογίας Σελιδοποίησης\leprosy-bacteria-computer-artwork-of-mycobacterium-leprae-bacteria-H2PBJD.jpg"/>
          <p:cNvPicPr>
            <a:picLocks noGrp="1" noChangeAspect="1" noChangeArrowheads="1"/>
          </p:cNvPicPr>
          <p:nvPr>
            <p:ph idx="1"/>
          </p:nvPr>
        </p:nvPicPr>
        <p:blipFill>
          <a:blip r:embed="rId2" cstate="print"/>
          <a:srcRect/>
          <a:stretch>
            <a:fillRect/>
          </a:stretch>
        </p:blipFill>
        <p:spPr bwMode="auto">
          <a:xfrm>
            <a:off x="0" y="0"/>
            <a:ext cx="9144000" cy="6098344"/>
          </a:xfrm>
          <a:prstGeom prst="rect">
            <a:avLst/>
          </a:prstGeom>
          <a:noFill/>
        </p:spPr>
      </p:pic>
      <p:sp>
        <p:nvSpPr>
          <p:cNvPr id="4" name="3 - TextBox"/>
          <p:cNvSpPr txBox="1"/>
          <p:nvPr/>
        </p:nvSpPr>
        <p:spPr>
          <a:xfrm>
            <a:off x="539552" y="6165304"/>
            <a:ext cx="8280920" cy="584775"/>
          </a:xfrm>
          <a:prstGeom prst="rect">
            <a:avLst/>
          </a:prstGeom>
          <a:noFill/>
        </p:spPr>
        <p:txBody>
          <a:bodyPr wrap="square" rtlCol="0">
            <a:spAutoFit/>
          </a:bodyPr>
          <a:lstStyle/>
          <a:p>
            <a:r>
              <a:rPr lang="el-GR" sz="1600" dirty="0" smtClean="0"/>
              <a:t>Το </a:t>
            </a:r>
            <a:r>
              <a:rPr lang="el-GR" sz="1600" dirty="0" err="1" smtClean="0"/>
              <a:t>Μυκοβακτηρίδιο</a:t>
            </a:r>
            <a:r>
              <a:rPr lang="el-GR" sz="1600" dirty="0" smtClean="0"/>
              <a:t> της λέπρας ή βάκιλος του Χάνσεν (</a:t>
            </a:r>
            <a:r>
              <a:rPr lang="en-US" sz="1600" dirty="0" smtClean="0"/>
              <a:t>Mycobacterium </a:t>
            </a:r>
            <a:r>
              <a:rPr lang="en-US" sz="1600" dirty="0" err="1" smtClean="0"/>
              <a:t>leprae</a:t>
            </a:r>
            <a:r>
              <a:rPr lang="en-US" sz="1600" dirty="0" smtClean="0"/>
              <a:t>) </a:t>
            </a:r>
            <a:r>
              <a:rPr lang="el-GR" sz="1600" dirty="0" smtClean="0"/>
              <a:t>όπως διακρίνεται </a:t>
            </a:r>
          </a:p>
          <a:p>
            <a:r>
              <a:rPr lang="el-GR" sz="1600" dirty="0" smtClean="0"/>
              <a:t>στο ηλεκτρονικό  μικροσκόπιο.</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4338" name="Picture 2" descr="D:\Ανθρωπολογίας\Παλαιοπαθολογίας Σελιδοποίησης\Λάζαρος Α copy.jpg"/>
          <p:cNvPicPr>
            <a:picLocks noGrp="1" noChangeAspect="1" noChangeArrowheads="1"/>
          </p:cNvPicPr>
          <p:nvPr>
            <p:ph idx="1"/>
          </p:nvPr>
        </p:nvPicPr>
        <p:blipFill>
          <a:blip r:embed="rId2" cstate="print"/>
          <a:srcRect/>
          <a:stretch>
            <a:fillRect/>
          </a:stretch>
        </p:blipFill>
        <p:spPr bwMode="auto">
          <a:xfrm>
            <a:off x="2771800" y="1"/>
            <a:ext cx="3949733" cy="5877272"/>
          </a:xfrm>
          <a:prstGeom prst="rect">
            <a:avLst/>
          </a:prstGeom>
          <a:noFill/>
        </p:spPr>
      </p:pic>
      <p:sp>
        <p:nvSpPr>
          <p:cNvPr id="4" name="3 - TextBox"/>
          <p:cNvSpPr txBox="1"/>
          <p:nvPr/>
        </p:nvSpPr>
        <p:spPr>
          <a:xfrm>
            <a:off x="539552" y="5949280"/>
            <a:ext cx="8064896" cy="584775"/>
          </a:xfrm>
          <a:prstGeom prst="rect">
            <a:avLst/>
          </a:prstGeom>
          <a:noFill/>
        </p:spPr>
        <p:txBody>
          <a:bodyPr wrap="square" rtlCol="0">
            <a:spAutoFit/>
          </a:bodyPr>
          <a:lstStyle/>
          <a:p>
            <a:r>
              <a:rPr lang="el-GR" sz="1600" dirty="0" smtClean="0"/>
              <a:t>Ο Λάζαρος από την παραβολή του Ευαγγελίου,  σε χαρακτική απεικόνιση από Βίβλο  του 17ου </a:t>
            </a:r>
          </a:p>
          <a:p>
            <a:r>
              <a:rPr lang="el-GR" sz="1600" dirty="0" smtClean="0"/>
              <a:t>αιώνα, έξω από την αυλή του πλουσίου, με σκύλους συντροφιά και γεμάτος πληγές από λέπρα</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D:\Ανθρωπολογίας\Παλαιοπαθολογίας Σελιδοποίησης\Ανάπηροι Bruegel 1 SS.tif"/>
          <p:cNvPicPr>
            <a:picLocks noGrp="1" noChangeAspect="1" noChangeArrowheads="1"/>
          </p:cNvPicPr>
          <p:nvPr>
            <p:ph idx="1"/>
          </p:nvPr>
        </p:nvPicPr>
        <p:blipFill>
          <a:blip r:embed="rId2" cstate="print"/>
          <a:srcRect/>
          <a:stretch>
            <a:fillRect/>
          </a:stretch>
        </p:blipFill>
        <p:spPr bwMode="auto">
          <a:xfrm>
            <a:off x="1115616" y="2"/>
            <a:ext cx="7022495" cy="5805262"/>
          </a:xfrm>
          <a:prstGeom prst="rect">
            <a:avLst/>
          </a:prstGeom>
          <a:noFill/>
        </p:spPr>
      </p:pic>
      <p:sp>
        <p:nvSpPr>
          <p:cNvPr id="4" name="3 - TextBox"/>
          <p:cNvSpPr txBox="1"/>
          <p:nvPr/>
        </p:nvSpPr>
        <p:spPr>
          <a:xfrm>
            <a:off x="467544" y="5949280"/>
            <a:ext cx="8280920" cy="338554"/>
          </a:xfrm>
          <a:prstGeom prst="rect">
            <a:avLst/>
          </a:prstGeom>
          <a:noFill/>
        </p:spPr>
        <p:txBody>
          <a:bodyPr wrap="square" rtlCol="0">
            <a:spAutoFit/>
          </a:bodyPr>
          <a:lstStyle/>
          <a:p>
            <a:pPr algn="ctr"/>
            <a:r>
              <a:rPr lang="en-US" sz="1600" dirty="0" smtClean="0"/>
              <a:t>“</a:t>
            </a:r>
            <a:r>
              <a:rPr lang="el-GR" sz="1600" dirty="0" smtClean="0"/>
              <a:t>Οι ζητιάνοι</a:t>
            </a:r>
            <a:r>
              <a:rPr lang="en-US" sz="1600" dirty="0" smtClean="0"/>
              <a:t>”</a:t>
            </a:r>
            <a:r>
              <a:rPr lang="el-GR" sz="1600" dirty="0" smtClean="0"/>
              <a:t>. </a:t>
            </a:r>
            <a:r>
              <a:rPr lang="en-US" sz="1600" dirty="0" smtClean="0"/>
              <a:t>(Pieter </a:t>
            </a:r>
            <a:r>
              <a:rPr lang="en-US" sz="1600" dirty="0" err="1" smtClean="0"/>
              <a:t>Bruegel</a:t>
            </a:r>
            <a:r>
              <a:rPr lang="en-US" sz="1600" dirty="0" smtClean="0"/>
              <a:t> 1568-</a:t>
            </a:r>
            <a:r>
              <a:rPr lang="el-GR" sz="1600" dirty="0" smtClean="0"/>
              <a:t>Λούβρο). Δυστυχείς επαίτες ακρωτηριασμένοι από τη λέπρα </a:t>
            </a:r>
            <a:r>
              <a:rPr lang="en-US" sz="1600" dirty="0" smtClean="0"/>
              <a:t> </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D:\Ανθρωπολογίας\Παλαιοπαθολογίας Σελιδοποίησης\Λεπρός με κρόταλο.jpg"/>
          <p:cNvPicPr>
            <a:picLocks noGrp="1" noChangeAspect="1" noChangeArrowheads="1"/>
          </p:cNvPicPr>
          <p:nvPr>
            <p:ph idx="1"/>
          </p:nvPr>
        </p:nvPicPr>
        <p:blipFill>
          <a:blip r:embed="rId2" cstate="print"/>
          <a:srcRect/>
          <a:stretch>
            <a:fillRect/>
          </a:stretch>
        </p:blipFill>
        <p:spPr bwMode="auto">
          <a:xfrm>
            <a:off x="9704" y="1556792"/>
            <a:ext cx="9134296" cy="3231180"/>
          </a:xfrm>
          <a:prstGeom prst="rect">
            <a:avLst/>
          </a:prstGeom>
          <a:noFill/>
        </p:spPr>
      </p:pic>
      <p:sp>
        <p:nvSpPr>
          <p:cNvPr id="4" name="3 - TextBox"/>
          <p:cNvSpPr txBox="1"/>
          <p:nvPr/>
        </p:nvSpPr>
        <p:spPr>
          <a:xfrm>
            <a:off x="467544" y="5229200"/>
            <a:ext cx="8208912" cy="1077218"/>
          </a:xfrm>
          <a:prstGeom prst="rect">
            <a:avLst/>
          </a:prstGeom>
          <a:noFill/>
        </p:spPr>
        <p:txBody>
          <a:bodyPr wrap="square" rtlCol="0">
            <a:spAutoFit/>
          </a:bodyPr>
          <a:lstStyle/>
          <a:p>
            <a:pPr algn="just"/>
            <a:r>
              <a:rPr lang="el-GR" sz="1600" dirty="0" smtClean="0"/>
              <a:t>Μεσαιωνικές αναπαραστάσεις από τη μάστιγα της λέπρας. Αριστερά: Ο Άγιος Φραγκίσκος της</a:t>
            </a:r>
          </a:p>
          <a:p>
            <a:pPr algn="just"/>
            <a:r>
              <a:rPr lang="el-GR" sz="1600" dirty="0" smtClean="0"/>
              <a:t>Ασίζης, ευλογεί έναν λεπρό.   Δεξιά: λεπρός κρούει το κρόταλο και το ραβδί του, όπως ορίζουν</a:t>
            </a:r>
          </a:p>
          <a:p>
            <a:pPr algn="just"/>
            <a:r>
              <a:rPr lang="el-GR" sz="1600" dirty="0" smtClean="0"/>
              <a:t>οι κανονισμοί  της εποχής,  προκειμένου  να απομακρυνθούν  τα  υγιή άτομα για  να  μην τους </a:t>
            </a:r>
          </a:p>
          <a:p>
            <a:pPr algn="just"/>
            <a:r>
              <a:rPr lang="el-GR" sz="1600" dirty="0" smtClean="0"/>
              <a:t>μεταδοθεί η νόσος.</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descr="D:\Ανθρωπολογίας\Παλαιοπαθολογίας Σελιδοποίησης\Σπιναλόγκα νησί s.tif"/>
          <p:cNvPicPr>
            <a:picLocks noGrp="1" noChangeAspect="1" noChangeArrowheads="1"/>
          </p:cNvPicPr>
          <p:nvPr>
            <p:ph idx="1"/>
          </p:nvPr>
        </p:nvPicPr>
        <p:blipFill>
          <a:blip r:embed="rId2" cstate="print"/>
          <a:srcRect/>
          <a:stretch>
            <a:fillRect/>
          </a:stretch>
        </p:blipFill>
        <p:spPr bwMode="auto">
          <a:xfrm>
            <a:off x="37061" y="0"/>
            <a:ext cx="9106939" cy="6028793"/>
          </a:xfrm>
          <a:prstGeom prst="rect">
            <a:avLst/>
          </a:prstGeom>
          <a:noFill/>
        </p:spPr>
      </p:pic>
      <p:sp>
        <p:nvSpPr>
          <p:cNvPr id="4" name="3 - TextBox"/>
          <p:cNvSpPr txBox="1"/>
          <p:nvPr/>
        </p:nvSpPr>
        <p:spPr>
          <a:xfrm>
            <a:off x="899592" y="6093296"/>
            <a:ext cx="7344816" cy="369332"/>
          </a:xfrm>
          <a:prstGeom prst="rect">
            <a:avLst/>
          </a:prstGeom>
          <a:noFill/>
        </p:spPr>
        <p:txBody>
          <a:bodyPr wrap="square" rtlCol="0">
            <a:spAutoFit/>
          </a:bodyPr>
          <a:lstStyle/>
          <a:p>
            <a:pPr algn="ctr"/>
            <a:r>
              <a:rPr lang="el-GR" dirty="0" smtClean="0"/>
              <a:t>Η </a:t>
            </a:r>
            <a:r>
              <a:rPr lang="en-US" dirty="0" smtClean="0"/>
              <a:t>“</a:t>
            </a:r>
            <a:r>
              <a:rPr lang="el-GR" dirty="0" smtClean="0"/>
              <a:t>Σπιναλόγκα</a:t>
            </a:r>
            <a:r>
              <a:rPr lang="en-US" dirty="0" smtClean="0"/>
              <a:t>”</a:t>
            </a:r>
            <a:r>
              <a:rPr lang="el-GR" dirty="0" smtClean="0"/>
              <a:t>.  Το νησί των λεπρών, στην Κρήτη (1904-1957) </a:t>
            </a: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descr="D:\Ανθρωπολογίας\Παλαιοπαθολογίας Σελιδοποίησης\Σπιναλόγκα.jpg"/>
          <p:cNvPicPr>
            <a:picLocks noGrp="1" noChangeAspect="1" noChangeArrowheads="1"/>
          </p:cNvPicPr>
          <p:nvPr>
            <p:ph idx="1"/>
          </p:nvPr>
        </p:nvPicPr>
        <p:blipFill>
          <a:blip r:embed="rId2" cstate="print"/>
          <a:srcRect/>
          <a:stretch>
            <a:fillRect/>
          </a:stretch>
        </p:blipFill>
        <p:spPr bwMode="auto">
          <a:xfrm>
            <a:off x="25548" y="0"/>
            <a:ext cx="9118452" cy="683883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descr="D:\Ανθρωπολογίας\Οστεομυελίτης.bmp"/>
          <p:cNvPicPr>
            <a:picLocks noGrp="1" noChangeAspect="1" noChangeArrowheads="1"/>
          </p:cNvPicPr>
          <p:nvPr>
            <p:ph idx="1"/>
          </p:nvPr>
        </p:nvPicPr>
        <p:blipFill>
          <a:blip r:embed="rId2" cstate="print"/>
          <a:srcRect/>
          <a:stretch>
            <a:fillRect/>
          </a:stretch>
        </p:blipFill>
        <p:spPr bwMode="auto">
          <a:xfrm>
            <a:off x="323528" y="57441"/>
            <a:ext cx="8525181" cy="680055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descr="D:\Ανθρωπολογίας\Παλαιοπαθολογίας Σελιδοποίησης\Λαζαρίτης Ιππότης 2 copy.jpg"/>
          <p:cNvPicPr>
            <a:picLocks noGrp="1" noChangeAspect="1" noChangeArrowheads="1"/>
          </p:cNvPicPr>
          <p:nvPr>
            <p:ph idx="1"/>
          </p:nvPr>
        </p:nvPicPr>
        <p:blipFill>
          <a:blip r:embed="rId2" cstate="print"/>
          <a:srcRect/>
          <a:stretch>
            <a:fillRect/>
          </a:stretch>
        </p:blipFill>
        <p:spPr bwMode="auto">
          <a:xfrm>
            <a:off x="2843808" y="1"/>
            <a:ext cx="3438925" cy="5517231"/>
          </a:xfrm>
          <a:prstGeom prst="rect">
            <a:avLst/>
          </a:prstGeom>
          <a:noFill/>
        </p:spPr>
      </p:pic>
      <p:sp>
        <p:nvSpPr>
          <p:cNvPr id="4" name="3 - TextBox"/>
          <p:cNvSpPr txBox="1"/>
          <p:nvPr/>
        </p:nvSpPr>
        <p:spPr>
          <a:xfrm>
            <a:off x="755576" y="5733256"/>
            <a:ext cx="7632848" cy="584775"/>
          </a:xfrm>
          <a:prstGeom prst="rect">
            <a:avLst/>
          </a:prstGeom>
          <a:noFill/>
        </p:spPr>
        <p:txBody>
          <a:bodyPr wrap="square" rtlCol="0">
            <a:spAutoFit/>
          </a:bodyPr>
          <a:lstStyle/>
          <a:p>
            <a:pPr algn="just"/>
            <a:r>
              <a:rPr lang="el-GR" sz="1600" dirty="0" smtClean="0"/>
              <a:t>Ιππότης του Τάγματος του Αγίου Λαζάρου της Ιερουσαλήμ.  Οι ζωντανοί-νεκροί λεπροί </a:t>
            </a:r>
          </a:p>
          <a:p>
            <a:pPr algn="just"/>
            <a:r>
              <a:rPr lang="el-GR" sz="1600" dirty="0" smtClean="0"/>
              <a:t>ιππότες οι οποίοι περιέθαλπαν πάσχοντες χριστιανούς λεπρούς. </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146" name="Picture 2" descr="D:\Ανθρωπολογίας\Παλαιοπαθολογίας Σελιδοποίησης\Λεπρός γκραβούρα.jpg"/>
          <p:cNvPicPr>
            <a:picLocks noGrp="1" noChangeAspect="1" noChangeArrowheads="1"/>
          </p:cNvPicPr>
          <p:nvPr>
            <p:ph idx="1"/>
          </p:nvPr>
        </p:nvPicPr>
        <p:blipFill>
          <a:blip r:embed="rId2" cstate="print"/>
          <a:srcRect/>
          <a:stretch>
            <a:fillRect/>
          </a:stretch>
        </p:blipFill>
        <p:spPr bwMode="auto">
          <a:xfrm>
            <a:off x="2483768" y="0"/>
            <a:ext cx="4367888" cy="5445222"/>
          </a:xfrm>
          <a:prstGeom prst="rect">
            <a:avLst/>
          </a:prstGeom>
          <a:noFill/>
        </p:spPr>
      </p:pic>
      <p:sp>
        <p:nvSpPr>
          <p:cNvPr id="4" name="3 - TextBox"/>
          <p:cNvSpPr txBox="1"/>
          <p:nvPr/>
        </p:nvSpPr>
        <p:spPr>
          <a:xfrm>
            <a:off x="467544" y="5589240"/>
            <a:ext cx="8280920" cy="830997"/>
          </a:xfrm>
          <a:prstGeom prst="rect">
            <a:avLst/>
          </a:prstGeom>
          <a:noFill/>
        </p:spPr>
        <p:txBody>
          <a:bodyPr wrap="square" rtlCol="0">
            <a:spAutoFit/>
          </a:bodyPr>
          <a:lstStyle/>
          <a:p>
            <a:pPr algn="just"/>
            <a:r>
              <a:rPr lang="el-GR" sz="1600" dirty="0" smtClean="0"/>
              <a:t>Λεπρός ασθενής κρατάει κρόταλο για την απομάκρυνση των υγιών ατόμων, ενώ περιστοιχίζεται από δαίμονες που συμβολίζουν τις αμαρτίες της αρρώστιας του, σύμφωνα με τις θρησκευτικές πεποιθήσεις εκείνης της εποχής.</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7170" name="Picture 2" descr="D:\Ανθρωπολογίας\Παλαιοπαθολογίας Σελιδοποίησης\Λεπρός με κουδούνι.jpg"/>
          <p:cNvPicPr>
            <a:picLocks noGrp="1" noChangeAspect="1" noChangeArrowheads="1"/>
          </p:cNvPicPr>
          <p:nvPr>
            <p:ph idx="1"/>
          </p:nvPr>
        </p:nvPicPr>
        <p:blipFill>
          <a:blip r:embed="rId2" cstate="print"/>
          <a:srcRect/>
          <a:stretch>
            <a:fillRect/>
          </a:stretch>
        </p:blipFill>
        <p:spPr bwMode="auto">
          <a:xfrm>
            <a:off x="2659032" y="0"/>
            <a:ext cx="4059009" cy="5661248"/>
          </a:xfrm>
          <a:prstGeom prst="rect">
            <a:avLst/>
          </a:prstGeom>
          <a:noFill/>
        </p:spPr>
      </p:pic>
      <p:sp>
        <p:nvSpPr>
          <p:cNvPr id="4" name="3 - TextBox"/>
          <p:cNvSpPr txBox="1"/>
          <p:nvPr/>
        </p:nvSpPr>
        <p:spPr>
          <a:xfrm>
            <a:off x="827584" y="5661248"/>
            <a:ext cx="7560840" cy="830997"/>
          </a:xfrm>
          <a:prstGeom prst="rect">
            <a:avLst/>
          </a:prstGeom>
          <a:noFill/>
        </p:spPr>
        <p:txBody>
          <a:bodyPr wrap="square" rtlCol="0">
            <a:spAutoFit/>
          </a:bodyPr>
          <a:lstStyle/>
          <a:p>
            <a:pPr algn="just"/>
            <a:r>
              <a:rPr lang="el-GR" sz="1600" dirty="0" smtClean="0"/>
              <a:t>Ασθενής με έντονα τα σημάδια της λέπρας στο πρόσωπό του, κρούει κουδούνι με σκοπό να εκδηλώσει την παρουσία του και να αποτρέψει την προσέγγιση υγιών, όπως όριζαν οι αυστηρές διατάξεις του Μεσαίωνα.</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548680"/>
            <a:ext cx="8229600" cy="5904656"/>
          </a:xfrm>
        </p:spPr>
        <p:txBody>
          <a:bodyPr>
            <a:normAutofit/>
          </a:bodyPr>
          <a:lstStyle/>
          <a:p>
            <a:pPr algn="ctr">
              <a:buNone/>
            </a:pPr>
            <a:r>
              <a:rPr lang="el-GR" sz="2000" u="sng" dirty="0" smtClean="0"/>
              <a:t>ΔΙΑΙΡΕΣΗ  ΤΗΣ  ΛΕΠΡΑΣ</a:t>
            </a:r>
            <a:endParaRPr lang="en-US" sz="2000" u="sng" dirty="0" smtClean="0"/>
          </a:p>
          <a:p>
            <a:pPr algn="ctr">
              <a:buNone/>
            </a:pPr>
            <a:endParaRPr lang="el-GR" sz="2000" u="sng" dirty="0" smtClean="0"/>
          </a:p>
          <a:p>
            <a:pPr>
              <a:buNone/>
            </a:pPr>
            <a:r>
              <a:rPr lang="el-GR" sz="1600" dirty="0" smtClean="0">
                <a:solidFill>
                  <a:srgbClr val="FFFF00"/>
                </a:solidFill>
              </a:rPr>
              <a:t>Αρχικά, και μέχρι το 1990:</a:t>
            </a:r>
          </a:p>
          <a:p>
            <a:pPr>
              <a:buAutoNum type="arabicParenR"/>
            </a:pPr>
            <a:r>
              <a:rPr lang="el-GR" sz="1600" dirty="0" err="1" smtClean="0"/>
              <a:t>Λεπρωματώδης</a:t>
            </a:r>
            <a:r>
              <a:rPr lang="el-GR" sz="1600" dirty="0" smtClean="0"/>
              <a:t> λέπρα (</a:t>
            </a:r>
            <a:r>
              <a:rPr lang="en-US" sz="1600" dirty="0" smtClean="0"/>
              <a:t>L</a:t>
            </a:r>
            <a:r>
              <a:rPr lang="el-GR" sz="1600" dirty="0" smtClean="0"/>
              <a:t>) </a:t>
            </a:r>
            <a:r>
              <a:rPr lang="en-US" sz="1600" dirty="0" err="1" smtClean="0"/>
              <a:t>Lepromatous</a:t>
            </a:r>
            <a:r>
              <a:rPr lang="en-US" sz="1600" dirty="0" smtClean="0"/>
              <a:t> </a:t>
            </a:r>
            <a:r>
              <a:rPr lang="el-GR" sz="1600" dirty="0" smtClean="0"/>
              <a:t> </a:t>
            </a:r>
            <a:r>
              <a:rPr lang="en-US" sz="1600" dirty="0" err="1" smtClean="0"/>
              <a:t>lepra</a:t>
            </a:r>
            <a:endParaRPr lang="en-US" sz="1600" dirty="0" smtClean="0"/>
          </a:p>
          <a:p>
            <a:pPr>
              <a:buAutoNum type="arabicParenR"/>
            </a:pPr>
            <a:r>
              <a:rPr lang="el-GR" sz="1600" dirty="0" err="1" smtClean="0"/>
              <a:t>Φυματιοειδής</a:t>
            </a:r>
            <a:r>
              <a:rPr lang="el-GR" sz="1600" dirty="0" smtClean="0"/>
              <a:t> λέπρα (</a:t>
            </a:r>
            <a:r>
              <a:rPr lang="en-US" sz="1600" dirty="0" smtClean="0"/>
              <a:t>T</a:t>
            </a:r>
            <a:r>
              <a:rPr lang="el-GR" sz="1600" dirty="0" smtClean="0"/>
              <a:t>) </a:t>
            </a:r>
            <a:r>
              <a:rPr lang="en-US" sz="1600" dirty="0" err="1" smtClean="0"/>
              <a:t>Tuberculoid</a:t>
            </a:r>
            <a:r>
              <a:rPr lang="en-US" sz="1600" dirty="0" smtClean="0"/>
              <a:t>  </a:t>
            </a:r>
            <a:r>
              <a:rPr lang="en-US" sz="1600" dirty="0" err="1" smtClean="0"/>
              <a:t>lepra</a:t>
            </a:r>
            <a:endParaRPr lang="en-US" sz="1600" dirty="0" smtClean="0"/>
          </a:p>
          <a:p>
            <a:pPr>
              <a:buAutoNum type="arabicParenR"/>
            </a:pPr>
            <a:r>
              <a:rPr lang="el-GR" sz="1600" dirty="0" smtClean="0"/>
              <a:t>Ακαθόριστη ή ενδιάμεση λέπρα (Ι) </a:t>
            </a:r>
            <a:r>
              <a:rPr lang="en-US" sz="1600" dirty="0" smtClean="0"/>
              <a:t>Indeterminate </a:t>
            </a:r>
            <a:r>
              <a:rPr lang="en-US" sz="1600" dirty="0" err="1" smtClean="0"/>
              <a:t>lepra</a:t>
            </a:r>
            <a:r>
              <a:rPr lang="en-US" sz="1600" dirty="0" smtClean="0"/>
              <a:t>, </a:t>
            </a:r>
            <a:r>
              <a:rPr lang="en-US" sz="1600" dirty="0" err="1" smtClean="0"/>
              <a:t>Bordeline</a:t>
            </a:r>
            <a:r>
              <a:rPr lang="en-US" sz="1600" dirty="0" smtClean="0"/>
              <a:t>  </a:t>
            </a:r>
            <a:r>
              <a:rPr lang="en-US" sz="1600" dirty="0" err="1" smtClean="0"/>
              <a:t>lepra</a:t>
            </a:r>
            <a:r>
              <a:rPr lang="en-US" sz="1600" dirty="0" smtClean="0"/>
              <a:t>.</a:t>
            </a:r>
          </a:p>
          <a:p>
            <a:pPr>
              <a:buNone/>
            </a:pPr>
            <a:r>
              <a:rPr lang="el-GR" sz="1600" dirty="0" smtClean="0">
                <a:solidFill>
                  <a:srgbClr val="FFFF00"/>
                </a:solidFill>
              </a:rPr>
              <a:t>Ο  Π.Ο.Υ.  το 1982:</a:t>
            </a:r>
          </a:p>
          <a:p>
            <a:pPr>
              <a:buAutoNum type="arabicParenR"/>
            </a:pPr>
            <a:r>
              <a:rPr lang="el-GR" sz="1600" dirty="0" err="1" smtClean="0"/>
              <a:t>Ολιγοβακτηριακή</a:t>
            </a:r>
            <a:r>
              <a:rPr lang="el-GR" sz="1600" dirty="0" smtClean="0"/>
              <a:t> </a:t>
            </a:r>
            <a:r>
              <a:rPr lang="en-US" sz="1600" dirty="0" smtClean="0"/>
              <a:t>(PB) </a:t>
            </a:r>
            <a:r>
              <a:rPr lang="en-US" sz="1600" dirty="0" err="1" smtClean="0"/>
              <a:t>Paucibacilli</a:t>
            </a:r>
            <a:endParaRPr lang="en-US" sz="1600" dirty="0" smtClean="0"/>
          </a:p>
          <a:p>
            <a:pPr>
              <a:buAutoNum type="arabicParenR"/>
            </a:pPr>
            <a:r>
              <a:rPr lang="el-GR" sz="1600" dirty="0" err="1" smtClean="0"/>
              <a:t>Πλειοβακτηριακή</a:t>
            </a:r>
            <a:r>
              <a:rPr lang="el-GR" sz="1600" dirty="0" smtClean="0"/>
              <a:t> (ΜΒ) </a:t>
            </a:r>
            <a:r>
              <a:rPr lang="en-US" sz="1600" dirty="0" err="1" smtClean="0"/>
              <a:t>Multibacilli</a:t>
            </a:r>
            <a:r>
              <a:rPr lang="en-US" sz="1600" dirty="0" smtClean="0"/>
              <a:t> </a:t>
            </a:r>
          </a:p>
          <a:p>
            <a:pPr>
              <a:buNone/>
            </a:pPr>
            <a:r>
              <a:rPr lang="en-US" sz="1600" dirty="0" smtClean="0">
                <a:solidFill>
                  <a:srgbClr val="FFFF00"/>
                </a:solidFill>
              </a:rPr>
              <a:t>O   </a:t>
            </a:r>
            <a:r>
              <a:rPr lang="el-GR" sz="1600" dirty="0" smtClean="0">
                <a:solidFill>
                  <a:srgbClr val="FFFF00"/>
                </a:solidFill>
              </a:rPr>
              <a:t>Π.Ο.Υ.  Το 1998:</a:t>
            </a:r>
          </a:p>
          <a:p>
            <a:pPr>
              <a:buNone/>
            </a:pPr>
            <a:r>
              <a:rPr lang="el-GR" sz="1600" dirty="0" smtClean="0"/>
              <a:t>1)   </a:t>
            </a:r>
            <a:r>
              <a:rPr lang="en-US" sz="1600" dirty="0" smtClean="0"/>
              <a:t> </a:t>
            </a:r>
            <a:r>
              <a:rPr lang="el-GR" sz="1600" dirty="0" err="1" smtClean="0"/>
              <a:t>Ολιγοβακτηριακή</a:t>
            </a:r>
            <a:r>
              <a:rPr lang="el-GR" sz="1600" dirty="0" smtClean="0"/>
              <a:t> </a:t>
            </a:r>
            <a:r>
              <a:rPr lang="en-US" sz="1600" dirty="0" smtClean="0"/>
              <a:t>(PB) </a:t>
            </a:r>
            <a:r>
              <a:rPr lang="en-US" sz="1600" dirty="0" err="1" smtClean="0"/>
              <a:t>Paucibacilli</a:t>
            </a:r>
            <a:r>
              <a:rPr lang="en-US" sz="1600" dirty="0" smtClean="0"/>
              <a:t>  </a:t>
            </a:r>
            <a:r>
              <a:rPr lang="el-GR" sz="1600" dirty="0" smtClean="0"/>
              <a:t>--</a:t>
            </a:r>
            <a:r>
              <a:rPr lang="en-US" sz="1600" dirty="0" smtClean="0"/>
              <a:t>  </a:t>
            </a:r>
            <a:r>
              <a:rPr lang="el-GR" sz="1600" dirty="0" smtClean="0"/>
              <a:t>Με λιγότερο των 5 δερματικών βλαβών</a:t>
            </a:r>
          </a:p>
          <a:p>
            <a:pPr>
              <a:buAutoNum type="arabicParenR" startAt="2"/>
            </a:pPr>
            <a:r>
              <a:rPr lang="el-GR" sz="1600" dirty="0" err="1" smtClean="0"/>
              <a:t>Πλειοβακτηριακή</a:t>
            </a:r>
            <a:r>
              <a:rPr lang="el-GR" sz="1600" dirty="0" smtClean="0"/>
              <a:t> (ΜΒ) </a:t>
            </a:r>
            <a:r>
              <a:rPr lang="en-US" sz="1600" dirty="0" err="1" smtClean="0"/>
              <a:t>Multibacilli</a:t>
            </a:r>
            <a:r>
              <a:rPr lang="en-US" sz="1600" dirty="0" smtClean="0"/>
              <a:t> – </a:t>
            </a:r>
            <a:r>
              <a:rPr lang="el-GR" sz="1600" dirty="0" smtClean="0"/>
              <a:t>Με μεγαλύτερο των 5 δερματικών βλαβών</a:t>
            </a:r>
          </a:p>
          <a:p>
            <a:pPr>
              <a:buNone/>
            </a:pPr>
            <a:r>
              <a:rPr lang="el-GR" sz="1600" dirty="0" smtClean="0">
                <a:solidFill>
                  <a:srgbClr val="FFFF00"/>
                </a:solidFill>
              </a:rPr>
              <a:t>Σήμερα:</a:t>
            </a:r>
          </a:p>
          <a:p>
            <a:pPr>
              <a:buAutoNum type="arabicParenR"/>
            </a:pPr>
            <a:r>
              <a:rPr lang="el-GR" sz="1600" dirty="0" smtClean="0"/>
              <a:t>Φυματιώδης (ΤΤ)</a:t>
            </a:r>
          </a:p>
          <a:p>
            <a:pPr>
              <a:buAutoNum type="arabicParenR"/>
            </a:pPr>
            <a:r>
              <a:rPr lang="el-GR" sz="1600" dirty="0" smtClean="0"/>
              <a:t>Οριακή φυματιώδης (ΒΤ)</a:t>
            </a:r>
          </a:p>
          <a:p>
            <a:pPr>
              <a:buAutoNum type="arabicParenR"/>
            </a:pPr>
            <a:r>
              <a:rPr lang="el-GR" sz="1600" dirty="0" smtClean="0"/>
              <a:t>Οριακή (ΒΒ)</a:t>
            </a:r>
          </a:p>
          <a:p>
            <a:pPr>
              <a:buAutoNum type="arabicParenR"/>
            </a:pPr>
            <a:r>
              <a:rPr lang="el-GR" sz="1600" dirty="0" smtClean="0"/>
              <a:t>Οριακή </a:t>
            </a:r>
            <a:r>
              <a:rPr lang="el-GR" sz="1600" dirty="0" err="1" smtClean="0"/>
              <a:t>λεπρωματώδης</a:t>
            </a:r>
            <a:r>
              <a:rPr lang="el-GR" sz="1600" dirty="0" smtClean="0"/>
              <a:t> (Β</a:t>
            </a:r>
            <a:r>
              <a:rPr lang="en-US" sz="1600" dirty="0" smtClean="0"/>
              <a:t>L)</a:t>
            </a:r>
          </a:p>
          <a:p>
            <a:pPr>
              <a:buAutoNum type="arabicParenR"/>
            </a:pPr>
            <a:r>
              <a:rPr lang="el-GR" sz="1600" dirty="0" err="1" smtClean="0"/>
              <a:t>Λεπρωματώδης</a:t>
            </a:r>
            <a:r>
              <a:rPr lang="el-GR" sz="1600" dirty="0" smtClean="0"/>
              <a:t> </a:t>
            </a:r>
            <a:r>
              <a:rPr lang="en-US" sz="1600" dirty="0" smtClean="0"/>
              <a:t>(LL)</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Αρμαντίλο σε άνθρωπο.jpg"/>
          <p:cNvPicPr>
            <a:picLocks noGrp="1" noChangeAspect="1"/>
          </p:cNvPicPr>
          <p:nvPr>
            <p:ph idx="1"/>
          </p:nvPr>
        </p:nvPicPr>
        <p:blipFill>
          <a:blip r:embed="rId2" cstate="print"/>
          <a:stretch>
            <a:fillRect/>
          </a:stretch>
        </p:blipFill>
        <p:spPr>
          <a:xfrm>
            <a:off x="0" y="804004"/>
            <a:ext cx="9144000" cy="4102131"/>
          </a:xfrm>
        </p:spPr>
      </p:pic>
      <p:sp>
        <p:nvSpPr>
          <p:cNvPr id="5" name="4 - TextBox"/>
          <p:cNvSpPr txBox="1"/>
          <p:nvPr/>
        </p:nvSpPr>
        <p:spPr>
          <a:xfrm>
            <a:off x="539552" y="5157192"/>
            <a:ext cx="8208912" cy="338554"/>
          </a:xfrm>
          <a:prstGeom prst="rect">
            <a:avLst/>
          </a:prstGeom>
          <a:noFill/>
        </p:spPr>
        <p:txBody>
          <a:bodyPr wrap="square" rtlCol="0">
            <a:spAutoFit/>
          </a:bodyPr>
          <a:lstStyle/>
          <a:p>
            <a:pPr algn="ctr"/>
            <a:r>
              <a:rPr lang="el-GR" sz="1600" dirty="0" smtClean="0"/>
              <a:t>Η μετάδοση του </a:t>
            </a:r>
            <a:r>
              <a:rPr lang="el-GR" sz="1600" dirty="0" err="1" smtClean="0"/>
              <a:t>μυκοβακτηριδίου</a:t>
            </a:r>
            <a:r>
              <a:rPr lang="el-GR" sz="1600" dirty="0" smtClean="0"/>
              <a:t> της λέπρας από τον </a:t>
            </a:r>
            <a:r>
              <a:rPr lang="el-GR" sz="1600" dirty="0" err="1" smtClean="0"/>
              <a:t>Αρμαδίλλο</a:t>
            </a:r>
            <a:r>
              <a:rPr lang="el-GR" sz="1600" dirty="0" smtClean="0"/>
              <a:t> στον άνθρωπο</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692696"/>
            <a:ext cx="8229600" cy="5433467"/>
          </a:xfrm>
        </p:spPr>
        <p:txBody>
          <a:bodyPr>
            <a:normAutofit/>
          </a:bodyPr>
          <a:lstStyle/>
          <a:p>
            <a:pPr algn="ctr">
              <a:buNone/>
            </a:pPr>
            <a:r>
              <a:rPr lang="el-GR" sz="2000" u="sng" dirty="0" smtClean="0"/>
              <a:t>ΠΑΛΑΙΟΠΑΘΟΛΟΓΙΚΕΣ  ΑΛΛΟΙΩΣΕΙΣ  ΤΩΝ  ΟΣΤΩΝ</a:t>
            </a:r>
          </a:p>
          <a:p>
            <a:pPr algn="ctr">
              <a:buNone/>
            </a:pPr>
            <a:endParaRPr lang="el-GR" sz="2000" u="sng" dirty="0" smtClean="0"/>
          </a:p>
          <a:p>
            <a:pPr>
              <a:buNone/>
            </a:pPr>
            <a:r>
              <a:rPr lang="el-GR" sz="1600" u="sng" dirty="0" smtClean="0"/>
              <a:t>Από το κρανίο</a:t>
            </a:r>
            <a:r>
              <a:rPr lang="el-GR" sz="1600" dirty="0" smtClean="0"/>
              <a:t>   </a:t>
            </a:r>
            <a:r>
              <a:rPr lang="el-GR" sz="1600" i="1" dirty="0" smtClean="0"/>
              <a:t>(Λεόντειο προσωπείο –</a:t>
            </a:r>
            <a:r>
              <a:rPr lang="en-US" sz="1600" i="1" dirty="0" err="1" smtClean="0"/>
              <a:t>Facies</a:t>
            </a:r>
            <a:r>
              <a:rPr lang="en-US" sz="1600" i="1" dirty="0" smtClean="0"/>
              <a:t> </a:t>
            </a:r>
            <a:r>
              <a:rPr lang="en-US" sz="1600" i="1" dirty="0" err="1" smtClean="0"/>
              <a:t>leprosa</a:t>
            </a:r>
            <a:r>
              <a:rPr lang="en-US" sz="1600" i="1" dirty="0" smtClean="0"/>
              <a:t>)</a:t>
            </a:r>
            <a:endParaRPr lang="el-GR" sz="1600" u="sng" dirty="0" smtClean="0"/>
          </a:p>
          <a:p>
            <a:pPr>
              <a:buAutoNum type="arabicParenR"/>
            </a:pPr>
            <a:r>
              <a:rPr lang="el-GR" sz="1600" dirty="0" smtClean="0"/>
              <a:t>Ατροφία της πρόσθιας ρινικής άκανθας</a:t>
            </a:r>
          </a:p>
          <a:p>
            <a:pPr>
              <a:buAutoNum type="arabicParenR"/>
            </a:pPr>
            <a:r>
              <a:rPr lang="el-GR" sz="1600" dirty="0" smtClean="0"/>
              <a:t>Ατροφία και απορρόφηση του φατνιακού στελέχους της άνω γνάθου</a:t>
            </a:r>
          </a:p>
          <a:p>
            <a:pPr>
              <a:buAutoNum type="arabicParenR"/>
            </a:pPr>
            <a:r>
              <a:rPr lang="el-GR" sz="1600" dirty="0" smtClean="0"/>
              <a:t>Φλεγμονώδεις διεργασίες στην σκληρή υπερώα που οδηγούν στη λέπτυνση ή διάτρησή της.</a:t>
            </a:r>
            <a:endParaRPr lang="en-US" sz="1600" dirty="0" smtClean="0"/>
          </a:p>
          <a:p>
            <a:pPr>
              <a:buNone/>
            </a:pPr>
            <a:endParaRPr lang="en-US" sz="1600" dirty="0" smtClean="0"/>
          </a:p>
          <a:p>
            <a:pPr>
              <a:buNone/>
            </a:pPr>
            <a:r>
              <a:rPr lang="el-GR" sz="1600" u="sng" dirty="0" smtClean="0"/>
              <a:t>Από τα χέρια και τα πόδια </a:t>
            </a:r>
          </a:p>
          <a:p>
            <a:pPr>
              <a:buAutoNum type="arabicParenR"/>
            </a:pPr>
            <a:r>
              <a:rPr lang="el-GR" sz="1600" dirty="0" err="1" smtClean="0"/>
              <a:t>Ακροστεόλυση</a:t>
            </a:r>
            <a:r>
              <a:rPr lang="el-GR" sz="1600" dirty="0" smtClean="0"/>
              <a:t> ονυχοφόρων φαλάγγων</a:t>
            </a:r>
          </a:p>
          <a:p>
            <a:pPr>
              <a:buAutoNum type="arabicParenR"/>
            </a:pPr>
            <a:r>
              <a:rPr lang="el-GR" sz="1600" dirty="0" smtClean="0"/>
              <a:t>Απορρόφηση όλων των φαλάγγων</a:t>
            </a:r>
          </a:p>
          <a:p>
            <a:pPr>
              <a:buAutoNum type="arabicParenR"/>
            </a:pPr>
            <a:r>
              <a:rPr lang="el-GR" sz="1600" dirty="0" smtClean="0"/>
              <a:t>Απορρόφηση μετακαρπίων  ή και μεταταρσίων</a:t>
            </a:r>
          </a:p>
          <a:p>
            <a:pPr>
              <a:buAutoNum type="arabicParenR"/>
            </a:pPr>
            <a:r>
              <a:rPr lang="el-GR" sz="1600" dirty="0" smtClean="0"/>
              <a:t>Σπάνια, απορρόφηση των οστών του καρπού ή και του ταρσού</a:t>
            </a:r>
          </a:p>
          <a:p>
            <a:pPr>
              <a:buAutoNum type="arabicParenR"/>
            </a:pPr>
            <a:endParaRPr lang="el-GR" sz="1600" dirty="0" smtClean="0"/>
          </a:p>
          <a:p>
            <a:pPr>
              <a:buNone/>
            </a:pPr>
            <a:r>
              <a:rPr lang="el-GR" sz="1600" u="sng" dirty="0" smtClean="0"/>
              <a:t>Από την κνήμη και την περόνη</a:t>
            </a:r>
            <a:endParaRPr lang="el-GR" sz="1600" dirty="0" smtClean="0"/>
          </a:p>
          <a:p>
            <a:pPr>
              <a:buNone/>
            </a:pPr>
            <a:r>
              <a:rPr lang="el-GR" sz="1600" dirty="0" smtClean="0"/>
              <a:t>       </a:t>
            </a:r>
            <a:r>
              <a:rPr lang="el-GR" sz="1600" dirty="0" err="1" smtClean="0"/>
              <a:t>Υποπεριοστικές</a:t>
            </a:r>
            <a:r>
              <a:rPr lang="el-GR" sz="1600" dirty="0" smtClean="0"/>
              <a:t>  αποθέσεις </a:t>
            </a:r>
            <a:endParaRPr lang="el-GR" sz="1600" u="sng" dirty="0" smtClean="0"/>
          </a:p>
          <a:p>
            <a:pPr>
              <a:buNone/>
            </a:pPr>
            <a:r>
              <a:rPr lang="el-GR" sz="1600" dirty="0" smtClean="0"/>
              <a:t> </a:t>
            </a:r>
          </a:p>
          <a:p>
            <a:pPr>
              <a:buAutoNum type="arabicParenR"/>
            </a:pP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ΛΕΠΡΑ.tif"/>
          <p:cNvPicPr>
            <a:picLocks noGrp="1" noChangeAspect="1"/>
          </p:cNvPicPr>
          <p:nvPr>
            <p:ph idx="1"/>
          </p:nvPr>
        </p:nvPicPr>
        <p:blipFill>
          <a:blip r:embed="rId2" cstate="print"/>
          <a:stretch>
            <a:fillRect/>
          </a:stretch>
        </p:blipFill>
        <p:spPr>
          <a:xfrm>
            <a:off x="1691680" y="0"/>
            <a:ext cx="5922224" cy="6870587"/>
          </a:xfrm>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Σκελετική κατανομή Λέπρας S.tif"/>
          <p:cNvPicPr>
            <a:picLocks noGrp="1" noChangeAspect="1"/>
          </p:cNvPicPr>
          <p:nvPr>
            <p:ph idx="1"/>
          </p:nvPr>
        </p:nvPicPr>
        <p:blipFill>
          <a:blip r:embed="rId2" cstate="print"/>
          <a:stretch>
            <a:fillRect/>
          </a:stretch>
        </p:blipFill>
        <p:spPr>
          <a:xfrm>
            <a:off x="1619672" y="0"/>
            <a:ext cx="5421836" cy="5877271"/>
          </a:xfrm>
        </p:spPr>
      </p:pic>
      <p:sp>
        <p:nvSpPr>
          <p:cNvPr id="5" name="4 - TextBox"/>
          <p:cNvSpPr txBox="1"/>
          <p:nvPr/>
        </p:nvSpPr>
        <p:spPr>
          <a:xfrm>
            <a:off x="1043608" y="5445224"/>
            <a:ext cx="7128792" cy="769441"/>
          </a:xfrm>
          <a:prstGeom prst="rect">
            <a:avLst/>
          </a:prstGeom>
          <a:noFill/>
        </p:spPr>
        <p:txBody>
          <a:bodyPr wrap="square" rtlCol="0">
            <a:spAutoFit/>
          </a:bodyPr>
          <a:lstStyle/>
          <a:p>
            <a:pPr algn="ctr"/>
            <a:r>
              <a:rPr lang="el-GR" sz="1600" dirty="0" smtClean="0">
                <a:solidFill>
                  <a:schemeClr val="bg1"/>
                </a:solidFill>
              </a:rPr>
              <a:t>Κατανομή σκελετικών αλλοιώσεων στη λέπρα. </a:t>
            </a:r>
          </a:p>
          <a:p>
            <a:r>
              <a:rPr lang="el-GR" sz="1400" smtClean="0">
                <a:solidFill>
                  <a:schemeClr val="bg1"/>
                </a:solidFill>
              </a:rPr>
              <a:t>Με  </a:t>
            </a:r>
            <a:r>
              <a:rPr lang="el-GR" sz="1400" dirty="0" smtClean="0">
                <a:solidFill>
                  <a:schemeClr val="bg1"/>
                </a:solidFill>
              </a:rPr>
              <a:t>βαθύ κόκκινο </a:t>
            </a:r>
            <a:r>
              <a:rPr lang="el-GR" sz="1400" smtClean="0">
                <a:solidFill>
                  <a:schemeClr val="bg1"/>
                </a:solidFill>
              </a:rPr>
              <a:t>επισημαίνονται  οι </a:t>
            </a:r>
            <a:r>
              <a:rPr lang="el-GR" sz="1400" dirty="0" smtClean="0">
                <a:solidFill>
                  <a:schemeClr val="bg1"/>
                </a:solidFill>
              </a:rPr>
              <a:t>περιοχές του σκελετού που </a:t>
            </a:r>
            <a:r>
              <a:rPr lang="el-GR" sz="1400" smtClean="0">
                <a:solidFill>
                  <a:schemeClr val="bg1"/>
                </a:solidFill>
              </a:rPr>
              <a:t>προσβάλλονται  συχνότερα </a:t>
            </a:r>
            <a:r>
              <a:rPr lang="el-GR" sz="1400" dirty="0" smtClean="0">
                <a:solidFill>
                  <a:schemeClr val="bg1"/>
                </a:solidFill>
              </a:rPr>
              <a:t>ενώ, με ανοιχτό κόκκινο οι περιοχές που προσβάλλονται σπανιότερα.  </a:t>
            </a:r>
            <a:r>
              <a:rPr lang="el-GR" sz="1200" dirty="0" smtClean="0">
                <a:solidFill>
                  <a:schemeClr val="bg1"/>
                </a:solidFill>
              </a:rPr>
              <a:t>(Σχέδιο: Κ. </a:t>
            </a:r>
            <a:r>
              <a:rPr lang="el-GR" sz="1200" dirty="0" err="1" smtClean="0">
                <a:solidFill>
                  <a:schemeClr val="bg1"/>
                </a:solidFill>
              </a:rPr>
              <a:t>Μερδενισιάνος</a:t>
            </a:r>
            <a:r>
              <a:rPr lang="el-GR" sz="1200" dirty="0" smtClean="0">
                <a:solidFill>
                  <a:schemeClr val="bg1"/>
                </a:solidFill>
              </a:rPr>
              <a:t>)</a:t>
            </a:r>
            <a:endParaRPr lang="el-GR" sz="1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3314" name="Picture 2" descr="D:\Ανθρωπολογίας\Παλαιοπαθολογίας Σελιδοποίησης\Λέπρα κρανίο πόδια.jpg"/>
          <p:cNvPicPr>
            <a:picLocks noGrp="1" noChangeAspect="1" noChangeArrowheads="1"/>
          </p:cNvPicPr>
          <p:nvPr>
            <p:ph idx="1"/>
          </p:nvPr>
        </p:nvPicPr>
        <p:blipFill>
          <a:blip r:embed="rId2" cstate="print"/>
          <a:srcRect/>
          <a:stretch>
            <a:fillRect/>
          </a:stretch>
        </p:blipFill>
        <p:spPr bwMode="auto">
          <a:xfrm>
            <a:off x="22986" y="260648"/>
            <a:ext cx="9121014" cy="547260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5362" name="Picture 2" descr="D:\Ανθρωπολογίας\Παλαιοπαθολογίας Σελιδοποίησης\Λεπρικά χέρια.jpg"/>
          <p:cNvPicPr>
            <a:picLocks noGrp="1" noChangeAspect="1" noChangeArrowheads="1"/>
          </p:cNvPicPr>
          <p:nvPr>
            <p:ph idx="1"/>
          </p:nvPr>
        </p:nvPicPr>
        <p:blipFill>
          <a:blip r:embed="rId2" cstate="print"/>
          <a:srcRect/>
          <a:stretch>
            <a:fillRect/>
          </a:stretch>
        </p:blipFill>
        <p:spPr bwMode="auto">
          <a:xfrm>
            <a:off x="633966" y="188641"/>
            <a:ext cx="7855416" cy="5184575"/>
          </a:xfrm>
          <a:prstGeom prst="rect">
            <a:avLst/>
          </a:prstGeom>
          <a:noFill/>
        </p:spPr>
      </p:pic>
      <p:sp>
        <p:nvSpPr>
          <p:cNvPr id="4" name="3 - TextBox"/>
          <p:cNvSpPr txBox="1"/>
          <p:nvPr/>
        </p:nvSpPr>
        <p:spPr>
          <a:xfrm>
            <a:off x="755576" y="5589240"/>
            <a:ext cx="7776864" cy="584775"/>
          </a:xfrm>
          <a:prstGeom prst="rect">
            <a:avLst/>
          </a:prstGeom>
          <a:noFill/>
        </p:spPr>
        <p:txBody>
          <a:bodyPr wrap="square" rtlCol="0">
            <a:spAutoFit/>
          </a:bodyPr>
          <a:lstStyle/>
          <a:p>
            <a:r>
              <a:rPr lang="el-GR" sz="1600" dirty="0" err="1" smtClean="0"/>
              <a:t>Ακροστεόλυση</a:t>
            </a:r>
            <a:r>
              <a:rPr lang="el-GR" sz="1600" dirty="0" smtClean="0"/>
              <a:t> </a:t>
            </a:r>
            <a:r>
              <a:rPr lang="en-US" sz="1600" dirty="0" smtClean="0"/>
              <a:t>(</a:t>
            </a:r>
            <a:r>
              <a:rPr lang="en-US" sz="1600" dirty="0" err="1" smtClean="0"/>
              <a:t>acrosteolysis</a:t>
            </a:r>
            <a:r>
              <a:rPr lang="en-US" sz="1600" dirty="0" smtClean="0"/>
              <a:t>)</a:t>
            </a:r>
            <a:r>
              <a:rPr lang="el-GR" sz="1600" dirty="0" smtClean="0"/>
              <a:t>. </a:t>
            </a:r>
            <a:r>
              <a:rPr lang="el-GR" sz="1600" dirty="0" err="1" smtClean="0"/>
              <a:t>Αμφοτερόπλευρη</a:t>
            </a:r>
            <a:r>
              <a:rPr lang="el-GR" sz="1600" dirty="0" smtClean="0"/>
              <a:t> απορρόφηση των οστών των φαλάγγων των δακτύλων των χεριών.</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Οστεομυελίτιδα 2 S.tif"/>
          <p:cNvPicPr>
            <a:picLocks noGrp="1" noChangeAspect="1"/>
          </p:cNvPicPr>
          <p:nvPr>
            <p:ph idx="1"/>
          </p:nvPr>
        </p:nvPicPr>
        <p:blipFill>
          <a:blip r:embed="rId2" cstate="print"/>
          <a:stretch>
            <a:fillRect/>
          </a:stretch>
        </p:blipFill>
        <p:spPr>
          <a:xfrm>
            <a:off x="2411760" y="0"/>
            <a:ext cx="4630014" cy="6843160"/>
          </a:xfrm>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6386" name="Picture 2" descr="D:\Ανθρωπολογίας\Παλαιοπαθολογίας Σελιδοποίησης\Λεπρός κρανίο Leprosarium of Saint Thomas.jpg"/>
          <p:cNvPicPr>
            <a:picLocks noGrp="1" noChangeAspect="1" noChangeArrowheads="1"/>
          </p:cNvPicPr>
          <p:nvPr>
            <p:ph idx="1"/>
          </p:nvPr>
        </p:nvPicPr>
        <p:blipFill>
          <a:blip r:embed="rId2" cstate="print"/>
          <a:srcRect/>
          <a:stretch>
            <a:fillRect/>
          </a:stretch>
        </p:blipFill>
        <p:spPr bwMode="auto">
          <a:xfrm>
            <a:off x="2123729" y="1"/>
            <a:ext cx="5304486" cy="587727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7410" name="Picture 2" descr="D:\Ανθρωπολογίας\Παλαιοπαθολογίας Σελιδοποίησης\Λέπρα χέρια 1.jpg"/>
          <p:cNvPicPr>
            <a:picLocks noGrp="1" noChangeAspect="1" noChangeArrowheads="1"/>
          </p:cNvPicPr>
          <p:nvPr>
            <p:ph idx="1"/>
          </p:nvPr>
        </p:nvPicPr>
        <p:blipFill>
          <a:blip r:embed="rId2" cstate="print"/>
          <a:srcRect/>
          <a:stretch>
            <a:fillRect/>
          </a:stretch>
        </p:blipFill>
        <p:spPr bwMode="auto">
          <a:xfrm>
            <a:off x="683568" y="476672"/>
            <a:ext cx="7788332" cy="5182781"/>
          </a:xfrm>
          <a:prstGeom prst="rect">
            <a:avLst/>
          </a:prstGeom>
          <a:noFill/>
        </p:spPr>
      </p:pic>
      <p:sp>
        <p:nvSpPr>
          <p:cNvPr id="4" name="3 - TextBox"/>
          <p:cNvSpPr txBox="1"/>
          <p:nvPr/>
        </p:nvSpPr>
        <p:spPr>
          <a:xfrm>
            <a:off x="755576" y="5949280"/>
            <a:ext cx="7704856" cy="584775"/>
          </a:xfrm>
          <a:prstGeom prst="rect">
            <a:avLst/>
          </a:prstGeom>
          <a:noFill/>
        </p:spPr>
        <p:txBody>
          <a:bodyPr wrap="square" rtlCol="0">
            <a:spAutoFit/>
          </a:bodyPr>
          <a:lstStyle/>
          <a:p>
            <a:r>
              <a:rPr lang="el-GR" sz="1600" dirty="0" err="1" smtClean="0"/>
              <a:t>Αμφοτερόπλευρη</a:t>
            </a:r>
            <a:r>
              <a:rPr lang="el-GR" sz="1600" dirty="0" smtClean="0"/>
              <a:t> </a:t>
            </a:r>
            <a:r>
              <a:rPr lang="el-GR" sz="1600" dirty="0" err="1" smtClean="0"/>
              <a:t>ακροστεόλυση</a:t>
            </a:r>
            <a:r>
              <a:rPr lang="el-GR" sz="1600" dirty="0" smtClean="0"/>
              <a:t> </a:t>
            </a:r>
            <a:r>
              <a:rPr lang="en-US" sz="1600" dirty="0" smtClean="0"/>
              <a:t>(</a:t>
            </a:r>
            <a:r>
              <a:rPr lang="en-US" sz="1600" dirty="0" err="1" smtClean="0"/>
              <a:t>acrosteolysis</a:t>
            </a:r>
            <a:r>
              <a:rPr lang="en-US" sz="1600" dirty="0" smtClean="0"/>
              <a:t>)</a:t>
            </a:r>
            <a:r>
              <a:rPr lang="el-GR" sz="1600" dirty="0" smtClean="0"/>
              <a:t>  των φαλάγγων των δακτύλων των κάτω άκρων σε άτομο προσβεβλημένο από προχωρημένη μορφή λέπρας.</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8434" name="Picture 2" descr="D:\Ανθρωπολογίας\Παλαιοπαθολογίας Σελιδοποίησης\Λέπρα πόδια 2.jpg"/>
          <p:cNvPicPr>
            <a:picLocks noGrp="1" noChangeAspect="1" noChangeArrowheads="1"/>
          </p:cNvPicPr>
          <p:nvPr>
            <p:ph idx="1"/>
          </p:nvPr>
        </p:nvPicPr>
        <p:blipFill>
          <a:blip r:embed="rId2" cstate="print"/>
          <a:srcRect/>
          <a:stretch>
            <a:fillRect/>
          </a:stretch>
        </p:blipFill>
        <p:spPr bwMode="auto">
          <a:xfrm>
            <a:off x="1259632" y="0"/>
            <a:ext cx="6743534" cy="639468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1506" name="Picture 2" descr="D:\Ανθρωπολογίας\Παλαιοπαθολογίας Σελιδοποίησης\Λεπρικό προσωπείο Γ S.jpg"/>
          <p:cNvPicPr>
            <a:picLocks noGrp="1" noChangeAspect="1" noChangeArrowheads="1"/>
          </p:cNvPicPr>
          <p:nvPr>
            <p:ph idx="1"/>
          </p:nvPr>
        </p:nvPicPr>
        <p:blipFill>
          <a:blip r:embed="rId2" cstate="print"/>
          <a:srcRect/>
          <a:stretch>
            <a:fillRect/>
          </a:stretch>
        </p:blipFill>
        <p:spPr bwMode="auto">
          <a:xfrm>
            <a:off x="2049463" y="2"/>
            <a:ext cx="4970809" cy="5623432"/>
          </a:xfrm>
          <a:prstGeom prst="rect">
            <a:avLst/>
          </a:prstGeom>
          <a:noFill/>
        </p:spPr>
      </p:pic>
      <p:sp>
        <p:nvSpPr>
          <p:cNvPr id="4" name="3 - TextBox"/>
          <p:cNvSpPr txBox="1"/>
          <p:nvPr/>
        </p:nvSpPr>
        <p:spPr>
          <a:xfrm>
            <a:off x="827584" y="5949280"/>
            <a:ext cx="7488832" cy="338554"/>
          </a:xfrm>
          <a:prstGeom prst="rect">
            <a:avLst/>
          </a:prstGeom>
          <a:noFill/>
        </p:spPr>
        <p:txBody>
          <a:bodyPr wrap="square" rtlCol="0">
            <a:spAutoFit/>
          </a:bodyPr>
          <a:lstStyle/>
          <a:p>
            <a:pPr algn="ctr"/>
            <a:r>
              <a:rPr lang="el-GR" sz="1600" dirty="0" err="1" smtClean="0"/>
              <a:t>Λεπρικό</a:t>
            </a:r>
            <a:r>
              <a:rPr lang="el-GR" sz="1600" dirty="0" smtClean="0"/>
              <a:t> ή </a:t>
            </a:r>
            <a:r>
              <a:rPr lang="en-US" sz="1600" dirty="0" smtClean="0"/>
              <a:t>“</a:t>
            </a:r>
            <a:r>
              <a:rPr lang="el-GR" sz="1600" i="1" dirty="0" smtClean="0"/>
              <a:t>λεόντειο</a:t>
            </a:r>
            <a:r>
              <a:rPr lang="en-US" sz="1600" i="1" dirty="0" smtClean="0"/>
              <a:t>”</a:t>
            </a:r>
            <a:r>
              <a:rPr lang="el-GR" sz="1600" i="1" dirty="0" smtClean="0"/>
              <a:t> </a:t>
            </a:r>
            <a:r>
              <a:rPr lang="el-GR" sz="1600" dirty="0" smtClean="0"/>
              <a:t>προσωπείο σε προχωρημένο στάδιο. (</a:t>
            </a:r>
            <a:r>
              <a:rPr lang="en-US" sz="1600" dirty="0" err="1" smtClean="0"/>
              <a:t>Smallman</a:t>
            </a:r>
            <a:r>
              <a:rPr lang="en-US" sz="1600" dirty="0" smtClean="0"/>
              <a:t> 1905).</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2530" name="Picture 2" descr="D:\Ανθρωπολογίας\Παλαιοπαθολογίας Σελιδοποίησης\Λεπρός.jpg"/>
          <p:cNvPicPr>
            <a:picLocks noGrp="1" noChangeAspect="1" noChangeArrowheads="1"/>
          </p:cNvPicPr>
          <p:nvPr>
            <p:ph idx="1"/>
          </p:nvPr>
        </p:nvPicPr>
        <p:blipFill>
          <a:blip r:embed="rId2" cstate="print"/>
          <a:srcRect/>
          <a:stretch>
            <a:fillRect/>
          </a:stretch>
        </p:blipFill>
        <p:spPr bwMode="auto">
          <a:xfrm>
            <a:off x="2483768" y="188639"/>
            <a:ext cx="4396728" cy="558980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482" name="Picture 2" descr="D:\Ανθρωπολογίας\Παλαιοπαθολογίας Σελιδοποίησης\Λεπρικό προσωπείο 2.jpg"/>
          <p:cNvPicPr>
            <a:picLocks noGrp="1" noChangeAspect="1" noChangeArrowheads="1"/>
          </p:cNvPicPr>
          <p:nvPr>
            <p:ph idx="1"/>
          </p:nvPr>
        </p:nvPicPr>
        <p:blipFill>
          <a:blip r:embed="rId2" cstate="print"/>
          <a:srcRect/>
          <a:stretch>
            <a:fillRect/>
          </a:stretch>
        </p:blipFill>
        <p:spPr bwMode="auto">
          <a:xfrm>
            <a:off x="2267744" y="1"/>
            <a:ext cx="4608512" cy="5672014"/>
          </a:xfrm>
          <a:prstGeom prst="rect">
            <a:avLst/>
          </a:prstGeom>
          <a:noFill/>
        </p:spPr>
      </p:pic>
      <p:sp>
        <p:nvSpPr>
          <p:cNvPr id="4" name="3 - TextBox"/>
          <p:cNvSpPr txBox="1"/>
          <p:nvPr/>
        </p:nvSpPr>
        <p:spPr>
          <a:xfrm>
            <a:off x="467544" y="5949280"/>
            <a:ext cx="8208912" cy="338554"/>
          </a:xfrm>
          <a:prstGeom prst="rect">
            <a:avLst/>
          </a:prstGeom>
          <a:noFill/>
        </p:spPr>
        <p:txBody>
          <a:bodyPr wrap="square" rtlCol="0">
            <a:spAutoFit/>
          </a:bodyPr>
          <a:lstStyle/>
          <a:p>
            <a:r>
              <a:rPr lang="el-GR" sz="1600" dirty="0" smtClean="0"/>
              <a:t>Οζώδης μορφή λέπρας. Το λεγόμενο </a:t>
            </a:r>
            <a:r>
              <a:rPr lang="en-US" sz="1600" dirty="0" smtClean="0"/>
              <a:t>“</a:t>
            </a:r>
            <a:r>
              <a:rPr lang="el-GR" sz="1600" i="1" dirty="0" err="1" smtClean="0"/>
              <a:t>λεόντιο</a:t>
            </a:r>
            <a:r>
              <a:rPr lang="el-GR" sz="1600" i="1" dirty="0" smtClean="0"/>
              <a:t> προσωπείο</a:t>
            </a:r>
            <a:r>
              <a:rPr lang="en-US" sz="1600" i="1" dirty="0" smtClean="0"/>
              <a:t>” </a:t>
            </a:r>
            <a:r>
              <a:rPr lang="el-GR" sz="1600" dirty="0" smtClean="0"/>
              <a:t> ή </a:t>
            </a:r>
            <a:r>
              <a:rPr lang="el-GR" sz="1600" dirty="0" err="1" smtClean="0"/>
              <a:t>λεπρικό</a:t>
            </a:r>
            <a:r>
              <a:rPr lang="el-GR" sz="1600" dirty="0" smtClean="0"/>
              <a:t> προσωπείο</a:t>
            </a:r>
            <a:r>
              <a:rPr lang="en-US" sz="1600" dirty="0" smtClean="0"/>
              <a:t>,</a:t>
            </a:r>
            <a:r>
              <a:rPr lang="el-GR" sz="1600" dirty="0" smtClean="0"/>
              <a:t> </a:t>
            </a:r>
            <a:r>
              <a:rPr lang="en-US" sz="1600" dirty="0" err="1" smtClean="0"/>
              <a:t>facies</a:t>
            </a:r>
            <a:r>
              <a:rPr lang="en-US" sz="1600" dirty="0" smtClean="0"/>
              <a:t> </a:t>
            </a:r>
            <a:r>
              <a:rPr lang="en-US" sz="1600" dirty="0" err="1" smtClean="0"/>
              <a:t>leprosa</a:t>
            </a:r>
            <a:r>
              <a:rPr lang="en-US" sz="1600" dirty="0" smtClean="0"/>
              <a:t>. </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202B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endParaRPr lang="el-GR" sz="2800" b="1" i="1" dirty="0" smtClean="0">
              <a:latin typeface="Palatino Linotype" pitchFamily="18" charset="0"/>
            </a:endParaRPr>
          </a:p>
          <a:p>
            <a:pPr algn="ctr">
              <a:buNone/>
            </a:pPr>
            <a:endParaRPr lang="el-GR" sz="2800" b="1" i="1" dirty="0" smtClean="0">
              <a:latin typeface="Palatino Linotype" pitchFamily="18" charset="0"/>
            </a:endParaRPr>
          </a:p>
          <a:p>
            <a:pPr algn="ctr">
              <a:buNone/>
            </a:pPr>
            <a:r>
              <a:rPr lang="el-GR" b="1" i="1" dirty="0" smtClean="0">
                <a:solidFill>
                  <a:srgbClr val="FFFF00"/>
                </a:solidFill>
                <a:latin typeface="Palatino Linotype" pitchFamily="18" charset="0"/>
              </a:rPr>
              <a:t>Σας  ευχαριστώ</a:t>
            </a:r>
          </a:p>
          <a:p>
            <a:pPr algn="ctr">
              <a:buNone/>
            </a:pPr>
            <a:r>
              <a:rPr lang="el-GR" b="1" i="1" dirty="0" smtClean="0">
                <a:solidFill>
                  <a:srgbClr val="FFFF00"/>
                </a:solidFill>
                <a:latin typeface="Palatino Linotype" pitchFamily="18" charset="0"/>
              </a:rPr>
              <a:t>για την προσοχή  σας</a:t>
            </a:r>
            <a:endParaRPr lang="el-GR" b="1" i="1" dirty="0">
              <a:solidFill>
                <a:srgbClr val="FFFF00"/>
              </a:solidFill>
              <a:latin typeface="Palatino Linotype"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descr="D:\Ανθρωπολογίας\Οστεομυελίτιδα 5.tif"/>
          <p:cNvPicPr>
            <a:picLocks noGrp="1" noChangeAspect="1" noChangeArrowheads="1"/>
          </p:cNvPicPr>
          <p:nvPr>
            <p:ph idx="1"/>
          </p:nvPr>
        </p:nvPicPr>
        <p:blipFill>
          <a:blip r:embed="rId2" cstate="print"/>
          <a:srcRect/>
          <a:stretch>
            <a:fillRect/>
          </a:stretch>
        </p:blipFill>
        <p:spPr bwMode="auto">
          <a:xfrm>
            <a:off x="229993" y="0"/>
            <a:ext cx="8743399"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1627</TotalTime>
  <Words>1851</Words>
  <Application>Microsoft Office PowerPoint</Application>
  <PresentationFormat>Προβολή στην οθόνη (4:3)</PresentationFormat>
  <Paragraphs>269</Paragraphs>
  <Slides>86</Slides>
  <Notes>0</Notes>
  <HiddenSlides>0</HiddenSlides>
  <MMClips>0</MMClips>
  <ScaleCrop>false</ScaleCrop>
  <HeadingPairs>
    <vt:vector size="8" baseType="variant">
      <vt:variant>
        <vt:lpstr>Γραμματοσειρές που χρησιμοποιούνται</vt:lpstr>
      </vt:variant>
      <vt:variant>
        <vt:i4>3</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86</vt:i4>
      </vt:variant>
    </vt:vector>
  </HeadingPairs>
  <TitlesOfParts>
    <vt:vector size="91" baseType="lpstr">
      <vt:lpstr>Arial</vt:lpstr>
      <vt:lpstr>Calibri</vt:lpstr>
      <vt:lpstr>Palatino Linotype</vt:lpstr>
      <vt:lpstr>Θέμα του Office</vt:lpstr>
      <vt:lpstr>Έγγραφο</vt:lpstr>
      <vt:lpstr>ΕΘΝΙΚΟ  ΚΑΙ  ΚΑΠΟΔΙΣΤΡΙΑΚΟ  ΠΑΝΕΠΙΣΤΗΜΙΟ  ΑΘΗΝΩΝ Α Ν Θ Ρ Ω Π Ο Λ Ο Γ Ι Κ Ο    Μ Ο Υ Σ Ε Ι Ο Διευθυντής: Αν. Καθηγητής Κων/νος Ευαγγέλου</vt:lpstr>
      <vt:lpstr>Ο ΡΟΛΟΣ ΤΩΝ ΜΟΛΥΣΜΑΤΙΚΩΝ ΝΟΣΩΝ ΣΤΗΝ ΕΞΕΛΙΞΗ ΤΟΥ ΑΝΘΡΩΠΟΥ ΩΣ ΠΑΡΑΓΟΝΤΑΣ ΦΥΣΙΚΗΣ ΕΠΙΛΟΓΗΣ</vt:lpstr>
      <vt:lpstr>ΛΟΙΜΩΔΕΙΣ  ΝΟΣΟΙ  ΤΗΣ  ΑΡΧΑΙΟΤΗΤΑΣ  ΜΕ ΔΥΝΑΤΟΤΗΤΑ ΔΙΑΓΝΩΣΗΣ  ΑΠΟ  ΣΚΕΛΕΤΙΚΟ  ΥΛΙΚΟ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κοστας</cp:lastModifiedBy>
  <cp:revision>236</cp:revision>
  <dcterms:created xsi:type="dcterms:W3CDTF">2020-12-19T18:00:56Z</dcterms:created>
  <dcterms:modified xsi:type="dcterms:W3CDTF">2024-01-15T20:10:38Z</dcterms:modified>
</cp:coreProperties>
</file>