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54"/>
  </p:notesMasterIdLst>
  <p:sldIdLst>
    <p:sldId id="400" r:id="rId2"/>
    <p:sldId id="401" r:id="rId3"/>
    <p:sldId id="402" r:id="rId4"/>
    <p:sldId id="403" r:id="rId5"/>
    <p:sldId id="404" r:id="rId6"/>
    <p:sldId id="406" r:id="rId7"/>
    <p:sldId id="407" r:id="rId8"/>
    <p:sldId id="408" r:id="rId9"/>
    <p:sldId id="409" r:id="rId10"/>
    <p:sldId id="410" r:id="rId11"/>
    <p:sldId id="480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3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8824" autoAdjust="0"/>
  </p:normalViewPr>
  <p:slideViewPr>
    <p:cSldViewPr>
      <p:cViewPr varScale="1">
        <p:scale>
          <a:sx n="72" d="100"/>
          <a:sy n="72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53B5-BA9F-421E-9047-DE3B52D3F3DC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71E-E95D-4517-8687-7628E8024F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71E-E95D-4517-8687-7628E8024F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F082-DA24-4EE6-AE0C-CCD4DCA6EE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0E92C2-A5F8-4D8B-8268-41367696C04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0A97FB-5E5D-43BD-A5CB-095689CE1F9A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766469-78DD-4CD4-9827-D1DFA2321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3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sz="2800" dirty="0"/>
              <a:t>   </a:t>
            </a:r>
            <a:endParaRPr lang="el-GR" sz="2800" b="1" i="1" dirty="0" smtClean="0"/>
          </a:p>
          <a:p>
            <a:pPr>
              <a:buFontTx/>
              <a:buNone/>
            </a:pPr>
            <a:endParaRPr lang="el-GR" sz="2800" b="1" i="1" dirty="0" smtClean="0"/>
          </a:p>
          <a:p>
            <a:pPr>
              <a:buFontTx/>
              <a:buNone/>
            </a:pPr>
            <a:endParaRPr lang="el-GR" sz="2800" b="1" i="1" dirty="0"/>
          </a:p>
          <a:p>
            <a:pPr>
              <a:buFontTx/>
              <a:buNone/>
            </a:pPr>
            <a:endParaRPr lang="el-GR" sz="2800" b="1" i="1" dirty="0"/>
          </a:p>
          <a:p>
            <a:pPr>
              <a:buFontTx/>
              <a:buNone/>
            </a:pPr>
            <a:endParaRPr lang="el-GR" sz="2800" b="1" i="1" dirty="0"/>
          </a:p>
          <a:p>
            <a:pPr>
              <a:buFontTx/>
              <a:buNone/>
            </a:pPr>
            <a:endParaRPr lang="el-GR" sz="2800" b="1" i="1" dirty="0"/>
          </a:p>
          <a:p>
            <a:pPr>
              <a:buFontTx/>
              <a:buNone/>
            </a:pPr>
            <a:endParaRPr lang="el-GR" sz="2800" b="1" i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i="1" dirty="0" smtClean="0"/>
              <a:t>«</a:t>
            </a:r>
            <a:r>
              <a:rPr lang="el-GR" b="1" i="1" dirty="0" smtClean="0"/>
              <a:t>ΛΟΙΜΩΞΕΙΣ ΟΥΡΟΠΟΙΗΤΙΚΟΥ ΣΥΣΤΗΜΑΤΟΣ»</a:t>
            </a:r>
            <a:r>
              <a:rPr lang="el-GR" sz="4400" b="1" i="1" dirty="0" smtClean="0"/>
              <a:t> </a:t>
            </a:r>
            <a:endParaRPr lang="en-US" dirty="0"/>
          </a:p>
        </p:txBody>
      </p:sp>
      <p:pic>
        <p:nvPicPr>
          <p:cNvPr id="300041" name="Picture 9" descr="Picture1b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212976"/>
            <a:ext cx="4273550" cy="3384550"/>
          </a:xfr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532440" cy="792162"/>
          </a:xfrm>
        </p:spPr>
        <p:txBody>
          <a:bodyPr/>
          <a:lstStyle/>
          <a:p>
            <a:r>
              <a:rPr lang="el-GR" sz="3600" b="1" dirty="0">
                <a:solidFill>
                  <a:srgbClr val="6600CC"/>
                </a:solidFill>
              </a:rPr>
              <a:t>Παθογένεια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362950" cy="54006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l-GR" sz="3600" dirty="0">
                <a:solidFill>
                  <a:srgbClr val="CC0099"/>
                </a:solidFill>
              </a:rPr>
              <a:t>     Προδιαθεσικοί παράγοντες</a:t>
            </a:r>
            <a:r>
              <a:rPr lang="el-GR" sz="3600" dirty="0"/>
              <a:t>...οτιδήποτε</a:t>
            </a:r>
          </a:p>
          <a:p>
            <a:pPr marL="609600" indent="-609600">
              <a:buFontTx/>
              <a:buAutoNum type="arabicPeriod"/>
            </a:pPr>
            <a:r>
              <a:rPr lang="el-GR" b="1" dirty="0"/>
              <a:t>Εμποδίζει τη φυσιολογική ροή</a:t>
            </a:r>
            <a:r>
              <a:rPr lang="el-GR" dirty="0"/>
              <a:t> των ούρων ή την πλήρη </a:t>
            </a:r>
            <a:r>
              <a:rPr lang="el-GR" b="1" dirty="0"/>
              <a:t>κένωση</a:t>
            </a:r>
            <a:r>
              <a:rPr lang="el-GR" dirty="0"/>
              <a:t> της ουροδόχου κύστης (</a:t>
            </a:r>
            <a:r>
              <a:rPr lang="el-GR" b="1" dirty="0"/>
              <a:t>ανατομική</a:t>
            </a:r>
            <a:r>
              <a:rPr lang="el-GR" dirty="0"/>
              <a:t> ή </a:t>
            </a:r>
            <a:r>
              <a:rPr lang="el-GR" b="1" dirty="0"/>
              <a:t>λειτουργική</a:t>
            </a:r>
            <a:r>
              <a:rPr lang="el-GR" dirty="0"/>
              <a:t> απόφραξη του ουροποιητικού)</a:t>
            </a:r>
          </a:p>
          <a:p>
            <a:pPr marL="609600" indent="-609600">
              <a:buFontTx/>
              <a:buAutoNum type="arabicPeriod"/>
            </a:pPr>
            <a:r>
              <a:rPr lang="el-GR" dirty="0"/>
              <a:t>Διευκολύνει την πρόσβαση των μικροβίων στην κύστη</a:t>
            </a:r>
            <a:r>
              <a:rPr lang="el-GR" b="1" dirty="0"/>
              <a:t> </a:t>
            </a:r>
          </a:p>
          <a:p>
            <a:pPr marL="609600" indent="-609600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755576" y="188640"/>
            <a:ext cx="7451725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1. Τί εμποδίζει τη φυσιολογική ροή ούρων </a:t>
            </a:r>
          </a:p>
          <a:p>
            <a:pPr algn="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ή την πλήρη κένωση της κύστης ;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41277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</a:rPr>
              <a:t>Υπερτροφία προστάτη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78092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</a:rPr>
              <a:t>Στενώματα ουρήθρας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6517" y="2752696"/>
            <a:ext cx="90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Κύηση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8144" y="3789040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000" dirty="0">
                <a:solidFill>
                  <a:prstClr val="black"/>
                </a:solidFill>
              </a:rPr>
              <a:t>Απώλεια νευρολογικού ελέγχου της κύστεως (παραπληγία, ΣΚΠ)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5856" y="1556792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000" dirty="0" err="1">
                <a:solidFill>
                  <a:prstClr val="black"/>
                </a:solidFill>
              </a:rPr>
              <a:t>Κυστεοουρητηρική</a:t>
            </a:r>
            <a:r>
              <a:rPr lang="el-GR" sz="2000" dirty="0">
                <a:solidFill>
                  <a:prstClr val="black"/>
                </a:solidFill>
              </a:rPr>
              <a:t> παλινδρόμηση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3861048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</a:rPr>
              <a:t>Λιθίαση</a:t>
            </a:r>
          </a:p>
          <a:p>
            <a:pPr lvl="0"/>
            <a:endParaRPr lang="el-GR" sz="2400" dirty="0">
              <a:solidFill>
                <a:prstClr val="black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Όγκοι</a:t>
            </a:r>
          </a:p>
          <a:p>
            <a:pPr lvl="0"/>
            <a:endParaRPr lang="el-GR" sz="2400" dirty="0">
              <a:solidFill>
                <a:prstClr val="black"/>
              </a:solidFill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Στενώματα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484784"/>
            <a:ext cx="777240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sz="5400" dirty="0">
                <a:solidFill>
                  <a:srgbClr val="800080"/>
                </a:solidFill>
              </a:rPr>
              <a:t>Αποτέλεσμα :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911975" cy="2376487"/>
          </a:xfrm>
        </p:spPr>
        <p:txBody>
          <a:bodyPr/>
          <a:lstStyle/>
          <a:p>
            <a:r>
              <a:rPr lang="el-GR" sz="4400">
                <a:solidFill>
                  <a:srgbClr val="D60093"/>
                </a:solidFill>
              </a:rPr>
              <a:t>Υπόλειμμα ούρων στην ουροδόχο κύστη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/>
              <a:t>	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el-GR">
                <a:solidFill>
                  <a:srgbClr val="6600CC"/>
                </a:solidFill>
              </a:rPr>
              <a:t>2. ΤΙ διευκολύνει την πρόσβαση των μικροβίων στην κύστη ;</a:t>
            </a:r>
            <a:endParaRPr lang="en-US">
              <a:solidFill>
                <a:srgbClr val="6600CC"/>
              </a:solidFill>
            </a:endParaRPr>
          </a:p>
          <a:p>
            <a:pPr>
              <a:buFontTx/>
              <a:buNone/>
            </a:pPr>
            <a:endParaRPr lang="el-GR">
              <a:solidFill>
                <a:srgbClr val="6600CC"/>
              </a:solidFill>
            </a:endParaRPr>
          </a:p>
          <a:p>
            <a:r>
              <a:rPr lang="el-GR" sz="2800"/>
              <a:t>Γυναικεία ουρήθρα</a:t>
            </a:r>
          </a:p>
          <a:p>
            <a:pPr lvl="1"/>
            <a:r>
              <a:rPr lang="el-GR" sz="2400" b="1">
                <a:solidFill>
                  <a:srgbClr val="CC0099"/>
                </a:solidFill>
              </a:rPr>
              <a:t>Μικρό μήκος</a:t>
            </a:r>
            <a:r>
              <a:rPr lang="el-GR" sz="2400"/>
              <a:t> (περίπου 5 </a:t>
            </a:r>
            <a:r>
              <a:rPr lang="en-US" sz="2400"/>
              <a:t>cm</a:t>
            </a:r>
            <a:r>
              <a:rPr lang="el-GR" sz="2400"/>
              <a:t>)</a:t>
            </a:r>
          </a:p>
          <a:p>
            <a:pPr lvl="1"/>
            <a:r>
              <a:rPr lang="el-GR" sz="2400" b="1">
                <a:solidFill>
                  <a:srgbClr val="CC0099"/>
                </a:solidFill>
              </a:rPr>
              <a:t>Ατυχής τοπογραφία</a:t>
            </a:r>
            <a:r>
              <a:rPr lang="el-GR" sz="2400"/>
              <a:t> (επικίνδυνα κοντινή γειτνίαση με το ορθό)</a:t>
            </a:r>
          </a:p>
          <a:p>
            <a:r>
              <a:rPr lang="el-GR" sz="2800"/>
              <a:t>Αποικισμός περινέου, στομίου ουρήθρας</a:t>
            </a:r>
          </a:p>
          <a:p>
            <a:r>
              <a:rPr lang="el-GR" sz="2800"/>
              <a:t>Σεξουαλική επαφή (μηχανική παραμόρφωση)</a:t>
            </a:r>
          </a:p>
          <a:p>
            <a:r>
              <a:rPr lang="el-GR" sz="2800" b="1"/>
              <a:t>Καθετηριασμός</a:t>
            </a:r>
            <a:r>
              <a:rPr lang="el-GR" sz="2800"/>
              <a:t> </a:t>
            </a:r>
          </a:p>
          <a:p>
            <a:endParaRPr lang="el-GR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704137" cy="6284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4813"/>
            <a:ext cx="7380287" cy="61007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632848" cy="576262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rgbClr val="6600CC"/>
                </a:solidFill>
              </a:rPr>
              <a:t>Παθογένεια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147050" cy="4897437"/>
          </a:xfrm>
        </p:spPr>
        <p:txBody>
          <a:bodyPr/>
          <a:lstStyle/>
          <a:p>
            <a:pPr>
              <a:buFontTx/>
              <a:buNone/>
            </a:pPr>
            <a:r>
              <a:rPr lang="el-GR" dirty="0" err="1">
                <a:solidFill>
                  <a:srgbClr val="CC0099"/>
                </a:solidFill>
              </a:rPr>
              <a:t>Βακτηριακοί</a:t>
            </a:r>
            <a:r>
              <a:rPr lang="el-GR" dirty="0">
                <a:solidFill>
                  <a:srgbClr val="CC0099"/>
                </a:solidFill>
              </a:rPr>
              <a:t> λοιμογόνοι παράγοντες</a:t>
            </a:r>
          </a:p>
          <a:p>
            <a:r>
              <a:rPr lang="el-GR" sz="2800" dirty="0">
                <a:solidFill>
                  <a:srgbClr val="6600CC"/>
                </a:solidFill>
              </a:rPr>
              <a:t>Αποικισμός</a:t>
            </a:r>
            <a:r>
              <a:rPr lang="el-GR" sz="2800" dirty="0"/>
              <a:t> της περιοχής γύρω από το στόμιο της ουρήθρας </a:t>
            </a:r>
            <a:endParaRPr lang="en-US" sz="2800" dirty="0"/>
          </a:p>
          <a:p>
            <a:r>
              <a:rPr lang="el-GR" sz="2800" dirty="0">
                <a:solidFill>
                  <a:srgbClr val="6600CC"/>
                </a:solidFill>
              </a:rPr>
              <a:t>Προσκόλληση </a:t>
            </a:r>
            <a:r>
              <a:rPr lang="el-GR" sz="2800" dirty="0"/>
              <a:t>στα επιθήλια της ουρήθρας </a:t>
            </a:r>
          </a:p>
          <a:p>
            <a:pPr lvl="1"/>
            <a:r>
              <a:rPr lang="el-GR" sz="2400" dirty="0"/>
              <a:t>ινίδια (</a:t>
            </a:r>
            <a:r>
              <a:rPr lang="en-US" sz="2400" dirty="0" err="1"/>
              <a:t>pili</a:t>
            </a:r>
            <a:r>
              <a:rPr lang="el-GR" sz="2400" dirty="0"/>
              <a:t>)</a:t>
            </a:r>
            <a:r>
              <a:rPr lang="el-GR" sz="2400" dirty="0">
                <a:sym typeface="Wingdings" pitchFamily="2" charset="2"/>
              </a:rPr>
              <a:t> πεπτίδια (</a:t>
            </a:r>
            <a:r>
              <a:rPr lang="en-US" sz="2400" dirty="0" err="1">
                <a:sym typeface="Wingdings" pitchFamily="2" charset="2"/>
              </a:rPr>
              <a:t>adhesins</a:t>
            </a:r>
            <a:r>
              <a:rPr lang="el-GR" sz="2400" dirty="0">
                <a:sym typeface="Wingdings" pitchFamily="2" charset="2"/>
              </a:rPr>
              <a:t>)</a:t>
            </a:r>
          </a:p>
          <a:p>
            <a:r>
              <a:rPr lang="el-GR" sz="2800" dirty="0">
                <a:solidFill>
                  <a:srgbClr val="6600CC"/>
                </a:solidFill>
                <a:sym typeface="Wingdings" pitchFamily="2" charset="2"/>
              </a:rPr>
              <a:t>Αναστολή φαγοκυττάρωσης</a:t>
            </a:r>
            <a:r>
              <a:rPr lang="el-GR" sz="2800" dirty="0">
                <a:sym typeface="Wingdings" pitchFamily="2" charset="2"/>
              </a:rPr>
              <a:t> </a:t>
            </a:r>
          </a:p>
          <a:p>
            <a:pPr lvl="1"/>
            <a:r>
              <a:rPr lang="el-GR" sz="2400" dirty="0" smtClean="0">
                <a:sym typeface="Wingdings" pitchFamily="2" charset="2"/>
              </a:rPr>
              <a:t>όξινος </a:t>
            </a:r>
            <a:r>
              <a:rPr lang="el-GR" sz="2400" dirty="0">
                <a:sym typeface="Wingdings" pitchFamily="2" charset="2"/>
              </a:rPr>
              <a:t>πολυσακχαρίτης της κάψας (Κ</a:t>
            </a:r>
            <a:r>
              <a:rPr lang="el-GR" sz="2400" dirty="0" smtClean="0">
                <a:sym typeface="Wingdings" pitchFamily="2" charset="2"/>
              </a:rPr>
              <a:t>)</a:t>
            </a:r>
            <a:endParaRPr lang="el-GR" sz="2400" dirty="0">
              <a:sym typeface="Wingdings" pitchFamily="2" charset="2"/>
            </a:endParaRPr>
          </a:p>
          <a:p>
            <a:r>
              <a:rPr lang="el-GR" sz="2800" dirty="0">
                <a:solidFill>
                  <a:srgbClr val="6600CC"/>
                </a:solidFill>
                <a:sym typeface="Wingdings" pitchFamily="2" charset="2"/>
              </a:rPr>
              <a:t>Βλάβες κυττάρων</a:t>
            </a:r>
            <a:endParaRPr lang="el-GR" sz="2800" dirty="0">
              <a:sym typeface="Wingdings" pitchFamily="2" charset="2"/>
            </a:endParaRPr>
          </a:p>
          <a:p>
            <a:pPr lvl="1"/>
            <a:r>
              <a:rPr lang="el-GR" sz="2400" dirty="0">
                <a:sym typeface="Wingdings" pitchFamily="2" charset="2"/>
              </a:rPr>
              <a:t>Παραγωγή </a:t>
            </a:r>
            <a:r>
              <a:rPr lang="el-GR" sz="2400" dirty="0" err="1">
                <a:sym typeface="Wingdings" pitchFamily="2" charset="2"/>
              </a:rPr>
              <a:t>αιμολυσίνης</a:t>
            </a:r>
            <a:r>
              <a:rPr lang="el-GR" sz="2400" dirty="0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Παράγοντες που προδιαθέτουν στην ανάπτυξη ουρολοιμώξεων είναι…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285860"/>
            <a:ext cx="4745044" cy="5112866"/>
          </a:xfrm>
        </p:spPr>
        <p:txBody>
          <a:bodyPr/>
          <a:lstStyle/>
          <a:p>
            <a:r>
              <a:rPr lang="el-GR" sz="2000" dirty="0" smtClean="0"/>
              <a:t>η κατάχρηση αντιβιοτικών, </a:t>
            </a:r>
          </a:p>
          <a:p>
            <a:r>
              <a:rPr lang="el-GR" sz="2000" dirty="0" smtClean="0"/>
              <a:t>η χρήση τοπικών αντισυλληπτικών όπως </a:t>
            </a:r>
            <a:r>
              <a:rPr lang="el-GR" sz="2000" dirty="0" err="1" smtClean="0"/>
              <a:t>σπερματοκτόνων</a:t>
            </a:r>
            <a:r>
              <a:rPr lang="el-GR" sz="2000" dirty="0" smtClean="0"/>
              <a:t> και διαφραγμάτων, </a:t>
            </a:r>
          </a:p>
          <a:p>
            <a:r>
              <a:rPr lang="el-GR" sz="2000" dirty="0" smtClean="0"/>
              <a:t>η κύηση, </a:t>
            </a:r>
          </a:p>
          <a:p>
            <a:r>
              <a:rPr lang="el-GR" sz="2000" dirty="0" smtClean="0"/>
              <a:t>οι λίθοι, </a:t>
            </a:r>
          </a:p>
          <a:p>
            <a:r>
              <a:rPr lang="el-GR" sz="2000" dirty="0" smtClean="0"/>
              <a:t>ουρολογικές παθήσεις </a:t>
            </a:r>
          </a:p>
          <a:p>
            <a:r>
              <a:rPr lang="el-GR" sz="2000" dirty="0" smtClean="0"/>
              <a:t>οι παθήσεις του νωτιαίου μυελού, </a:t>
            </a:r>
          </a:p>
          <a:p>
            <a:r>
              <a:rPr lang="el-GR" sz="2000" dirty="0" smtClean="0"/>
              <a:t>η σκλήρυνση κατά πλάκας, </a:t>
            </a:r>
          </a:p>
          <a:p>
            <a:r>
              <a:rPr lang="el-GR" sz="2000" dirty="0" smtClean="0"/>
              <a:t>ο διαβήτης, </a:t>
            </a:r>
          </a:p>
          <a:p>
            <a:r>
              <a:rPr lang="el-GR" sz="2000" dirty="0" smtClean="0"/>
              <a:t>γενετικές προδιαθέσεις,</a:t>
            </a:r>
          </a:p>
          <a:p>
            <a:r>
              <a:rPr lang="el-GR" sz="2000" dirty="0" smtClean="0"/>
              <a:t>ιατρικοί χειρισμοί, </a:t>
            </a:r>
          </a:p>
          <a:p>
            <a:r>
              <a:rPr lang="el-GR" sz="2000" dirty="0" smtClean="0"/>
              <a:t>η καταστολή του ανοσοποιητικού</a:t>
            </a:r>
            <a:endParaRPr lang="en-US" sz="2000" dirty="0"/>
          </a:p>
        </p:txBody>
      </p:sp>
      <p:pic>
        <p:nvPicPr>
          <p:cNvPr id="292866" name="Picture 2" descr="G:\snookie_cures_my_ocd-460x307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6"/>
            <a:ext cx="3632215" cy="242410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86314" y="464344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οι κακές συνθήκες σεξουαλικής ή ατομικής υγιεινής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ΚΛΙΝΙΚΕΣ ΜΟΡΦΕΣ ΟΥΡΟΛΟΙΜΩΞΗΣ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Κυστίτιδα</a:t>
            </a:r>
          </a:p>
          <a:p>
            <a:r>
              <a:rPr lang="el-GR" dirty="0" smtClean="0"/>
              <a:t>Προστατίτιδα                                               συχνές </a:t>
            </a:r>
          </a:p>
          <a:p>
            <a:r>
              <a:rPr lang="el-GR" dirty="0" smtClean="0"/>
              <a:t>Οξύ ουρηθρικό </a:t>
            </a:r>
          </a:p>
          <a:p>
            <a:pPr>
              <a:buNone/>
            </a:pPr>
            <a:r>
              <a:rPr lang="el-GR" dirty="0" smtClean="0"/>
              <a:t>    σύνδρομο</a:t>
            </a:r>
          </a:p>
          <a:p>
            <a:r>
              <a:rPr lang="el-GR" dirty="0" smtClean="0"/>
              <a:t>Ουρηθρίτιδα</a:t>
            </a:r>
          </a:p>
          <a:p>
            <a:r>
              <a:rPr lang="el-GR" dirty="0" err="1" smtClean="0"/>
              <a:t>Πυελονεφρίτιδα</a:t>
            </a:r>
            <a:endParaRPr lang="el-GR" dirty="0" smtClean="0"/>
          </a:p>
          <a:p>
            <a:r>
              <a:rPr lang="el-GR" dirty="0" err="1" smtClean="0"/>
              <a:t>Περινεφρικο</a:t>
            </a:r>
            <a:r>
              <a:rPr lang="el-GR" dirty="0" smtClean="0"/>
              <a:t> </a:t>
            </a:r>
            <a:r>
              <a:rPr lang="el-GR" dirty="0" err="1" smtClean="0"/>
              <a:t>αποστημα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Πυελίτιδα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32040" y="1484784"/>
            <a:ext cx="1152128" cy="2088232"/>
          </a:xfrm>
          <a:prstGeom prst="rightBrace">
            <a:avLst>
              <a:gd name="adj1" fmla="val 8333"/>
              <a:gd name="adj2" fmla="val 37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Ουρολοίμωξη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5040858"/>
          </a:xfrm>
        </p:spPr>
        <p:txBody>
          <a:bodyPr/>
          <a:lstStyle/>
          <a:p>
            <a:r>
              <a:rPr lang="el-GR" b="1" dirty="0" smtClean="0"/>
              <a:t>Υποτροπιάζουσα </a:t>
            </a:r>
          </a:p>
          <a:p>
            <a:pPr lvl="1"/>
            <a:r>
              <a:rPr lang="el-GR" dirty="0" smtClean="0"/>
              <a:t>Μέσα σε 2 εβδομάδες από τη λήξη της αγωγής </a:t>
            </a:r>
          </a:p>
          <a:p>
            <a:pPr lvl="1"/>
            <a:r>
              <a:rPr lang="el-GR" dirty="0" smtClean="0"/>
              <a:t>Ίδιο μικρόβιο</a:t>
            </a:r>
          </a:p>
          <a:p>
            <a:r>
              <a:rPr lang="el-GR" b="1" dirty="0" err="1" smtClean="0"/>
              <a:t>Επαναλοίμωξη</a:t>
            </a:r>
            <a:r>
              <a:rPr lang="el-GR" dirty="0" smtClean="0"/>
              <a:t> ή επίμονη ουρολοίμωξη</a:t>
            </a:r>
          </a:p>
          <a:p>
            <a:pPr lvl="1"/>
            <a:r>
              <a:rPr lang="el-GR" dirty="0" smtClean="0"/>
              <a:t>Νέα λοίμωξη (</a:t>
            </a:r>
            <a:r>
              <a:rPr lang="el-GR" dirty="0" err="1" smtClean="0"/>
              <a:t>εβδ</a:t>
            </a:r>
            <a:r>
              <a:rPr lang="el-GR" dirty="0" smtClean="0"/>
              <a:t>. ή μήνες μετά την αγωγή)</a:t>
            </a:r>
          </a:p>
          <a:p>
            <a:pPr lvl="1"/>
            <a:r>
              <a:rPr lang="el-GR" dirty="0" smtClean="0"/>
              <a:t>Διαφορετικό μικρόβιο</a:t>
            </a:r>
          </a:p>
          <a:p>
            <a:pPr lvl="1"/>
            <a:r>
              <a:rPr lang="el-GR" dirty="0" smtClean="0"/>
              <a:t>Συνήθως σε γυναίκες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660033"/>
                </a:solidFill>
              </a:rPr>
              <a:t>ΕΠΙΔΗΜΙΟΛΟΓΙΑ</a:t>
            </a:r>
            <a:r>
              <a:rPr lang="el-GR" b="1" dirty="0" smtClean="0">
                <a:solidFill>
                  <a:srgbClr val="660033"/>
                </a:solidFill>
              </a:rPr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104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/>
              <a:t>14</a:t>
            </a:r>
            <a:r>
              <a:rPr lang="en-US" sz="2800" dirty="0"/>
              <a:t>x </a:t>
            </a:r>
            <a:r>
              <a:rPr lang="el-GR" sz="2800" dirty="0"/>
              <a:t>συχνότερες στις γυναίκες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Τουλάχιστον 20% των γυναικών έχουν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dirty="0"/>
              <a:t>   τουλάχιστον μια ουρολοίμωξη στη ζωή τους</a:t>
            </a:r>
          </a:p>
          <a:p>
            <a:pPr>
              <a:lnSpc>
                <a:spcPct val="90000"/>
              </a:lnSpc>
              <a:buNone/>
            </a:pPr>
            <a:r>
              <a:rPr lang="el-GR" sz="2800" dirty="0" smtClean="0"/>
              <a:t>Γιατί?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400" dirty="0" smtClean="0"/>
              <a:t>Μικρό μήκος ουρήθρας (επιμόλυνση από το περίνεο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400" dirty="0" smtClean="0"/>
              <a:t>Εγκυμοσύνη (ορμονικές ανατομικές μεταβολές)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400" dirty="0" smtClean="0"/>
              <a:t>Εμμηνόπαυση (μεταβολή επιθηλίου)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400" dirty="0" smtClean="0"/>
              <a:t>Σεξουαλική δραστηριότητα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Η </a:t>
            </a:r>
            <a:r>
              <a:rPr lang="el-GR" sz="2800" dirty="0"/>
              <a:t>συχνότερη νοσοκομειακή λοίμωξη (40</a:t>
            </a:r>
            <a:r>
              <a:rPr lang="el-GR" sz="2800" dirty="0" smtClean="0"/>
              <a:t>%)</a:t>
            </a:r>
          </a:p>
          <a:p>
            <a:pPr>
              <a:lnSpc>
                <a:spcPct val="90000"/>
              </a:lnSpc>
            </a:pPr>
            <a:endParaRPr lang="el-GR" sz="2800" dirty="0" smtClean="0"/>
          </a:p>
          <a:p>
            <a:pPr>
              <a:lnSpc>
                <a:spcPct val="90000"/>
              </a:lnSpc>
            </a:pPr>
            <a:endParaRPr lang="el-GR" sz="2800" dirty="0" smtClean="0"/>
          </a:p>
          <a:p>
            <a:pPr>
              <a:lnSpc>
                <a:spcPct val="90000"/>
              </a:lnSpc>
            </a:pP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Κλινική</a:t>
            </a:r>
            <a:r>
              <a:rPr lang="el-GR">
                <a:solidFill>
                  <a:srgbClr val="660033"/>
                </a:solidFill>
              </a:rPr>
              <a:t> </a:t>
            </a:r>
            <a:r>
              <a:rPr lang="el-GR" b="1">
                <a:solidFill>
                  <a:srgbClr val="660033"/>
                </a:solidFill>
              </a:rPr>
              <a:t>εικόνα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b="1" dirty="0">
                <a:solidFill>
                  <a:srgbClr val="CC0099"/>
                </a:solidFill>
              </a:rPr>
              <a:t>Κατώτερο ουροποιητικό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b="1" dirty="0">
                <a:solidFill>
                  <a:srgbClr val="CC0099"/>
                </a:solidFill>
              </a:rPr>
              <a:t>(ουρηθρίτιδα - </a:t>
            </a:r>
            <a:r>
              <a:rPr lang="el-GR" b="1" dirty="0" smtClean="0">
                <a:solidFill>
                  <a:srgbClr val="CC0099"/>
                </a:solidFill>
              </a:rPr>
              <a:t>κυστίτιδα)</a:t>
            </a:r>
          </a:p>
          <a:p>
            <a:pPr>
              <a:lnSpc>
                <a:spcPct val="90000"/>
              </a:lnSpc>
              <a:buNone/>
            </a:pPr>
            <a:endParaRPr lang="el-GR" dirty="0" smtClean="0"/>
          </a:p>
          <a:p>
            <a:pPr>
              <a:lnSpc>
                <a:spcPct val="90000"/>
              </a:lnSpc>
              <a:buNone/>
            </a:pPr>
            <a:r>
              <a:rPr lang="el-GR" dirty="0" err="1" smtClean="0"/>
              <a:t>Ασυμπτωματική</a:t>
            </a:r>
            <a:r>
              <a:rPr lang="el-GR" dirty="0" smtClean="0"/>
              <a:t> λοίμωξη ή</a:t>
            </a:r>
          </a:p>
          <a:p>
            <a:pPr>
              <a:lnSpc>
                <a:spcPct val="90000"/>
              </a:lnSpc>
            </a:pPr>
            <a:r>
              <a:rPr lang="el-GR" dirty="0" err="1" smtClean="0"/>
              <a:t>Έπειξη</a:t>
            </a:r>
            <a:r>
              <a:rPr lang="el-GR" dirty="0" smtClean="0"/>
              <a:t> </a:t>
            </a:r>
            <a:r>
              <a:rPr lang="el-GR" dirty="0"/>
              <a:t>προς </a:t>
            </a:r>
            <a:r>
              <a:rPr lang="el-GR" dirty="0" smtClean="0"/>
              <a:t>ούρηση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Συχνουρία</a:t>
            </a:r>
          </a:p>
          <a:p>
            <a:pPr>
              <a:lnSpc>
                <a:spcPct val="90000"/>
              </a:lnSpc>
            </a:pPr>
            <a:r>
              <a:rPr lang="el-GR" dirty="0"/>
              <a:t>Δυσουρία</a:t>
            </a:r>
          </a:p>
          <a:p>
            <a:pPr>
              <a:lnSpc>
                <a:spcPct val="90000"/>
              </a:lnSpc>
            </a:pPr>
            <a:r>
              <a:rPr lang="el-GR" dirty="0" err="1"/>
              <a:t>Υπερηβικό</a:t>
            </a:r>
            <a:r>
              <a:rPr lang="el-GR" dirty="0"/>
              <a:t> ή πυελικό άλγος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Ούρα </a:t>
            </a:r>
            <a:r>
              <a:rPr lang="el-GR" dirty="0"/>
              <a:t>θολερά ή αιματηρά</a:t>
            </a:r>
          </a:p>
        </p:txBody>
      </p:sp>
      <p:pic>
        <p:nvPicPr>
          <p:cNvPr id="5126" name="Picture 6" descr="u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3480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CC0099"/>
                </a:solidFill>
              </a:rPr>
              <a:t>Επιπλοκές</a:t>
            </a:r>
          </a:p>
        </p:txBody>
      </p:sp>
      <p:pic>
        <p:nvPicPr>
          <p:cNvPr id="169988" name="Picture 4" descr="u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776666" cy="48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Προστατίτιδα</a:t>
            </a:r>
            <a:r>
              <a:rPr lang="el-GR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2588" cy="3557588"/>
          </a:xfrm>
        </p:spPr>
        <p:txBody>
          <a:bodyPr/>
          <a:lstStyle/>
          <a:p>
            <a:r>
              <a:rPr lang="el-GR" sz="2800"/>
              <a:t>Δυσουρία, συχνουρία, έπειξη προς ούρηση (σημεία κυστίτιδας)</a:t>
            </a:r>
          </a:p>
          <a:p>
            <a:r>
              <a:rPr lang="el-GR" sz="2800"/>
              <a:t>Υψηλός πυρετός, ρίγος, περινεϊκός πόνος</a:t>
            </a:r>
          </a:p>
          <a:p>
            <a:r>
              <a:rPr lang="el-GR" sz="2800"/>
              <a:t>Μείωση ακτίνας ούρησης, δυσκολία στην έναρξη, αδυναμία κένωσης της κύστης, </a:t>
            </a:r>
          </a:p>
          <a:p>
            <a:r>
              <a:rPr lang="el-GR" sz="2800"/>
              <a:t>Υπερηβικός πόνος, επώδυνη εκσπερμάτιση, αιμοσπερμία (χρόνια προστατίτιδα)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(Ορχεο)επιδιδυμίτιδα</a:t>
            </a:r>
            <a:r>
              <a:rPr lang="el-GR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Συμπτώματα από την κύστη</a:t>
            </a:r>
          </a:p>
          <a:p>
            <a:r>
              <a:rPr lang="el-GR"/>
              <a:t>Επώδυνη διόγκωση επιδιδυμίδας και σύστοιχου όρχεως</a:t>
            </a:r>
          </a:p>
          <a:p>
            <a:r>
              <a:rPr lang="el-GR"/>
              <a:t>Υψηλός πυρετός</a:t>
            </a:r>
          </a:p>
        </p:txBody>
      </p:sp>
      <p:pic>
        <p:nvPicPr>
          <p:cNvPr id="30726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3714750" cy="2867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Κλινική</a:t>
            </a:r>
            <a:r>
              <a:rPr lang="el-GR">
                <a:solidFill>
                  <a:srgbClr val="660033"/>
                </a:solidFill>
              </a:rPr>
              <a:t> </a:t>
            </a:r>
            <a:r>
              <a:rPr lang="el-GR" b="1">
                <a:solidFill>
                  <a:srgbClr val="660033"/>
                </a:solidFill>
              </a:rPr>
              <a:t>εικόνα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424614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b="1" dirty="0">
                <a:solidFill>
                  <a:srgbClr val="CC0099"/>
                </a:solidFill>
              </a:rPr>
              <a:t>Ανώτερο ουροποιητικό (</a:t>
            </a:r>
            <a:r>
              <a:rPr lang="el-GR" b="1" dirty="0" err="1">
                <a:solidFill>
                  <a:srgbClr val="CC0099"/>
                </a:solidFill>
              </a:rPr>
              <a:t>πυελονεφρίτιδα</a:t>
            </a:r>
            <a:r>
              <a:rPr lang="el-GR" b="1" dirty="0">
                <a:solidFill>
                  <a:srgbClr val="CC0099"/>
                </a:solidFill>
              </a:rPr>
              <a:t>)</a:t>
            </a:r>
          </a:p>
          <a:p>
            <a:r>
              <a:rPr lang="el-GR" b="1" dirty="0"/>
              <a:t>Πυρετός (με ρίγος)</a:t>
            </a:r>
          </a:p>
          <a:p>
            <a:r>
              <a:rPr lang="el-GR" dirty="0" err="1"/>
              <a:t>Έπειξη</a:t>
            </a:r>
            <a:r>
              <a:rPr lang="el-GR" dirty="0"/>
              <a:t> προς ούρηση</a:t>
            </a:r>
          </a:p>
          <a:p>
            <a:r>
              <a:rPr lang="el-GR" dirty="0"/>
              <a:t>Συχνουρία</a:t>
            </a:r>
          </a:p>
          <a:p>
            <a:r>
              <a:rPr lang="el-GR" dirty="0"/>
              <a:t>Δυσουρία</a:t>
            </a:r>
          </a:p>
          <a:p>
            <a:r>
              <a:rPr lang="el-GR" dirty="0" err="1"/>
              <a:t>Υπερηβικό</a:t>
            </a:r>
            <a:r>
              <a:rPr lang="el-GR" dirty="0"/>
              <a:t> ή πυελικό άλγος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Επιπλοκές</a:t>
            </a:r>
            <a:r>
              <a:rPr lang="el-GR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Ενδονεφρικό</a:t>
            </a:r>
            <a:r>
              <a:rPr lang="el-GR" dirty="0"/>
              <a:t> απόστημα</a:t>
            </a:r>
          </a:p>
          <a:p>
            <a:r>
              <a:rPr lang="el-GR" dirty="0" err="1"/>
              <a:t>Περινεφρικό</a:t>
            </a:r>
            <a:r>
              <a:rPr lang="el-GR" dirty="0"/>
              <a:t> απόστημα</a:t>
            </a:r>
          </a:p>
          <a:p>
            <a:r>
              <a:rPr lang="el-GR" dirty="0" smtClean="0"/>
              <a:t>Σηπτικό </a:t>
            </a:r>
            <a:r>
              <a:rPr lang="en-US" dirty="0"/>
              <a:t>shock</a:t>
            </a:r>
            <a:endParaRPr lang="el-GR" dirty="0"/>
          </a:p>
          <a:p>
            <a:endParaRPr lang="el-GR" dirty="0"/>
          </a:p>
          <a:p>
            <a:pPr>
              <a:buFontTx/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ΕΡΓΑΣΤΗΡΙΑΚΗ ΔΙΑΓΝΩΣΗ λοιμωξεων  ουροποιητικου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748464" cy="762000"/>
          </a:xfrm>
        </p:spPr>
        <p:txBody>
          <a:bodyPr/>
          <a:lstStyle/>
          <a:p>
            <a:r>
              <a:rPr lang="el-GR" dirty="0" smtClean="0"/>
              <a:t>Εργαστηριακη διάγνωση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71612"/>
            <a:ext cx="7772400" cy="5026038"/>
          </a:xfrm>
        </p:spPr>
        <p:txBody>
          <a:bodyPr/>
          <a:lstStyle/>
          <a:p>
            <a:r>
              <a:rPr lang="el-GR" dirty="0" smtClean="0"/>
              <a:t>Γενική εξέταση ούρων </a:t>
            </a:r>
          </a:p>
          <a:p>
            <a:pPr lvl="1"/>
            <a:r>
              <a:rPr lang="el-GR" dirty="0" smtClean="0"/>
              <a:t>Βιοχημικός έλεγχος </a:t>
            </a:r>
          </a:p>
          <a:p>
            <a:pPr lvl="1"/>
            <a:r>
              <a:rPr lang="el-GR" dirty="0" smtClean="0"/>
              <a:t>Μακροσκοπική -μικροσκοπική εξέταση ούρων </a:t>
            </a:r>
          </a:p>
          <a:p>
            <a:r>
              <a:rPr lang="el-GR" dirty="0" smtClean="0"/>
              <a:t>Καλλιέργεια ούρων 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ΣΥΛΛΟΓΗ ΔΕΙΓΜΑΤΩΝ ΓΙΑ ΓΕΝΙΚΗ ΕΞΕΤΑΣΗ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Πρωινά ούρα-καλύτερο δείγμα.</a:t>
            </a:r>
          </a:p>
          <a:p>
            <a:r>
              <a:rPr lang="el-GR" dirty="0" smtClean="0"/>
              <a:t>Συλλογή σε ουροσυλλέκτη </a:t>
            </a:r>
          </a:p>
          <a:p>
            <a:r>
              <a:rPr lang="el-GR" dirty="0" smtClean="0"/>
              <a:t>Λήψη πριν την έναρξη αντιβιοτικής αγωγής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Συλλογή </a:t>
            </a:r>
            <a:r>
              <a:rPr lang="el-GR" sz="3600" b="1" dirty="0" smtClean="0"/>
              <a:t>δείγματος για καλλιέργεια</a:t>
            </a:r>
            <a:r>
              <a:rPr lang="el-GR" sz="4000" dirty="0" smtClean="0"/>
              <a:t> </a:t>
            </a:r>
            <a:endParaRPr lang="el-GR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7991475" cy="4968875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 dirty="0">
                <a:solidFill>
                  <a:srgbClr val="D60093"/>
                </a:solidFill>
              </a:rPr>
              <a:t>Δείγμα : ούρα </a:t>
            </a:r>
          </a:p>
          <a:p>
            <a:r>
              <a:rPr lang="el-GR" sz="2800" dirty="0"/>
              <a:t>Λήψη πριν την έναρξη αντιβιοτικής αγωγής</a:t>
            </a:r>
          </a:p>
          <a:p>
            <a:r>
              <a:rPr lang="el-GR" sz="2800" dirty="0"/>
              <a:t>Καθαρισμός με νερό και σαπούνι (όχι αντισηπτικό) των χειλέων ή της βαλάνου</a:t>
            </a:r>
          </a:p>
          <a:p>
            <a:r>
              <a:rPr lang="el-GR" sz="2800" dirty="0"/>
              <a:t>Απόρριψη πρώτου ρεύματος ούρων (απομάκρυνση μικροβίων που αποικίζουν την κατώτερη ουρήθρα)</a:t>
            </a:r>
          </a:p>
          <a:p>
            <a:r>
              <a:rPr lang="el-GR" sz="2800" dirty="0"/>
              <a:t>Συλλογή </a:t>
            </a:r>
            <a:r>
              <a:rPr lang="el-GR" sz="2800" dirty="0">
                <a:solidFill>
                  <a:srgbClr val="CC0099"/>
                </a:solidFill>
              </a:rPr>
              <a:t>μέσου ρεύματος ούρησης</a:t>
            </a:r>
            <a:r>
              <a:rPr lang="el-GR" sz="2800" dirty="0"/>
              <a:t> σε αποστειρωμένο δοχείο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354137"/>
          </a:xfrm>
        </p:spPr>
        <p:txBody>
          <a:bodyPr>
            <a:normAutofit fontScale="90000"/>
          </a:bodyPr>
          <a:lstStyle/>
          <a:p>
            <a:r>
              <a:rPr lang="el-GR" sz="3600" b="1">
                <a:solidFill>
                  <a:schemeClr val="tx1"/>
                </a:solidFill>
              </a:rPr>
              <a:t>Αιτιολογία</a:t>
            </a:r>
            <a:br>
              <a:rPr lang="el-GR" sz="3600" b="1">
                <a:solidFill>
                  <a:schemeClr val="tx1"/>
                </a:solidFill>
              </a:rPr>
            </a:br>
            <a:r>
              <a:rPr lang="en-US" sz="3600" b="1">
                <a:solidFill>
                  <a:srgbClr val="FF0000"/>
                </a:solidFill>
              </a:rPr>
              <a:t>Gram (-) </a:t>
            </a:r>
            <a:r>
              <a:rPr lang="el-GR" sz="3600" b="1">
                <a:solidFill>
                  <a:srgbClr val="FF0000"/>
                </a:solidFill>
              </a:rPr>
              <a:t>βακτηρίδια</a:t>
            </a:r>
            <a:r>
              <a:rPr lang="en-US" sz="3600" b="1">
                <a:solidFill>
                  <a:srgbClr val="FF0000"/>
                </a:solidFill>
              </a:rPr>
              <a:t/>
            </a:r>
            <a:br>
              <a:rPr lang="en-US" sz="3600" b="1">
                <a:solidFill>
                  <a:srgbClr val="FF0000"/>
                </a:solidFill>
              </a:rPr>
            </a:br>
            <a:endParaRPr lang="el-GR" sz="3600" b="1">
              <a:solidFill>
                <a:srgbClr val="FF0000"/>
              </a:solidFill>
            </a:endParaRPr>
          </a:p>
        </p:txBody>
      </p:sp>
      <p:graphicFrame>
        <p:nvGraphicFramePr>
          <p:cNvPr id="3104" name="Group 3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2074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Escherichia coli</a:t>
                      </a:r>
                      <a:r>
                        <a:rPr kumimoji="0" lang="el-G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το συνηθέστερο αίτιο ουρολοίμωξης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entury Gothic" pitchFamily="34" charset="0"/>
                        </a:rPr>
                        <a:t>Proteus</a:t>
                      </a:r>
                      <a:r>
                        <a:rPr kumimoji="0" lang="el-GR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entury Gothic" pitchFamily="34" charset="0"/>
                        </a:rPr>
                        <a:t>sp.</a:t>
                      </a:r>
                      <a:endParaRPr kumimoji="0" lang="el-GR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entury Gothic" pitchFamily="34" charset="0"/>
                        </a:rPr>
                        <a:t>συχνά συνυπάρχουν λίθοι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Klebsiella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Enterobacter</a:t>
                      </a:r>
                      <a:r>
                        <a:rPr kumimoji="0" lang="el-G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Serratia</a:t>
                      </a:r>
                      <a:endParaRPr kumimoji="0" lang="el-G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Νοσοκομειακές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Pseudomonas aeruginosa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Υποκείμενη παθολογία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l-GR" sz="4000" b="1">
                <a:solidFill>
                  <a:srgbClr val="660033"/>
                </a:solidFill>
              </a:rPr>
              <a:t>Ειδικές περιπτώσεις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r>
              <a:rPr lang="el-GR" b="1">
                <a:solidFill>
                  <a:srgbClr val="CC0099"/>
                </a:solidFill>
              </a:rPr>
              <a:t>Παιδιά &amp; βρέφη</a:t>
            </a:r>
          </a:p>
          <a:p>
            <a:pPr lvl="1"/>
            <a:r>
              <a:rPr lang="el-GR"/>
              <a:t>Ουροσυλλέκτες (σακουλάκια)</a:t>
            </a:r>
          </a:p>
          <a:p>
            <a:pPr lvl="1"/>
            <a:r>
              <a:rPr lang="el-GR"/>
              <a:t>υπερηβική παρακέντηση</a:t>
            </a:r>
          </a:p>
          <a:p>
            <a:r>
              <a:rPr lang="el-GR" b="1">
                <a:solidFill>
                  <a:srgbClr val="CC0099"/>
                </a:solidFill>
              </a:rPr>
              <a:t>Ασθενείς με ουροκαθετήρα</a:t>
            </a:r>
          </a:p>
          <a:p>
            <a:pPr lvl="1"/>
            <a:r>
              <a:rPr lang="el-GR"/>
              <a:t>Λήψη ούρων με σύριγγα από τον καθετήρα (όχι από τον ουροσυλλέκτη)</a:t>
            </a:r>
          </a:p>
          <a:p>
            <a:r>
              <a:rPr lang="el-GR" b="1">
                <a:solidFill>
                  <a:srgbClr val="CC0099"/>
                </a:solidFill>
              </a:rPr>
              <a:t>Ηλικιωμένοι &amp; κατάκοιτοι ασθενείς</a:t>
            </a:r>
          </a:p>
          <a:p>
            <a:r>
              <a:rPr lang="el-GR" b="1">
                <a:solidFill>
                  <a:srgbClr val="CC0099"/>
                </a:solidFill>
              </a:rPr>
              <a:t>Αναζήτηση μυκοβακτηριδίων</a:t>
            </a:r>
          </a:p>
          <a:p>
            <a:pPr lvl="1"/>
            <a:r>
              <a:rPr lang="el-GR"/>
              <a:t>3 πρώτα πρωινά δείγματα σε συνεχόμενες ημέρες χωρίς όλη τη διαδικασία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Μεταφορά στο εργαστήριο: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b="1">
                <a:solidFill>
                  <a:srgbClr val="CC0099"/>
                </a:solidFill>
              </a:rPr>
              <a:t>ΓΡΗΓΟΡΑ...</a:t>
            </a:r>
          </a:p>
          <a:p>
            <a:r>
              <a:rPr lang="el-GR"/>
              <a:t>Καλλιέργεια εντός μιας ώρας ή </a:t>
            </a:r>
            <a:endParaRPr lang="en-US"/>
          </a:p>
          <a:p>
            <a:r>
              <a:rPr lang="el-GR"/>
              <a:t>συντήρηση στους 4</a:t>
            </a:r>
            <a:r>
              <a:rPr lang="en-US"/>
              <a:t>ºC</a:t>
            </a:r>
            <a:r>
              <a:rPr lang="el-GR"/>
              <a:t> το πολύ για 18 ώρες</a:t>
            </a:r>
          </a:p>
          <a:p>
            <a:r>
              <a:rPr lang="el-GR"/>
              <a:t>Για τη γενική ούρων χρειάζεται νέο δείγμα αν έχει μείνει εκτός ψυγείου για &gt;1 ή στο ψυγείο &gt;4 ώρες.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Γιατί;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Τα κύτταρα &amp; οι κύλινδροι καταστρέφονται (ειδικά σε </a:t>
            </a:r>
            <a:r>
              <a:rPr lang="en-US"/>
              <a:t>pH</a:t>
            </a:r>
            <a:r>
              <a:rPr lang="el-GR"/>
              <a:t>&gt;7 και</a:t>
            </a:r>
            <a:r>
              <a:rPr lang="en-US"/>
              <a:t> EB</a:t>
            </a:r>
            <a:r>
              <a:rPr lang="el-GR"/>
              <a:t>&lt;1015)</a:t>
            </a:r>
          </a:p>
          <a:p>
            <a:r>
              <a:rPr lang="el-GR"/>
              <a:t>Αναπτύσσονται βακτήρια</a:t>
            </a:r>
          </a:p>
          <a:p>
            <a:pPr lvl="1"/>
            <a:r>
              <a:rPr lang="el-GR"/>
              <a:t>Μεταβολίζουν τη γλυκόζη</a:t>
            </a:r>
          </a:p>
          <a:p>
            <a:pPr lvl="1"/>
            <a:r>
              <a:rPr lang="el-GR"/>
              <a:t>Μεταβολίζουν την ουρία σε αμμωνία</a:t>
            </a:r>
          </a:p>
          <a:p>
            <a:pPr lvl="1"/>
            <a:r>
              <a:rPr lang="el-GR"/>
              <a:t>Παράγουν υπεροξειδάσες (ψευδώς+ αίμα)</a:t>
            </a:r>
          </a:p>
          <a:p>
            <a:r>
              <a:rPr lang="el-GR">
                <a:solidFill>
                  <a:srgbClr val="CC0099"/>
                </a:solidFill>
              </a:rPr>
              <a:t>Τα αποτελέσματα αλλοιώνονται</a:t>
            </a:r>
          </a:p>
          <a:p>
            <a:pPr lvl="1">
              <a:buFontTx/>
              <a:buNone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ΓΕΝΙΚΗ ΟΥΡΩΝ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6643702" cy="762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Times New Roman" pitchFamily="18" charset="0"/>
              </a:rPr>
              <a:t>ΓΕΝΙΚΗ ΟΥΡΩΝ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43000"/>
            <a:ext cx="4032374" cy="5454650"/>
          </a:xfrm>
        </p:spPr>
        <p:txBody>
          <a:bodyPr/>
          <a:lstStyle/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ΧΡΟΙΑ,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ΟΨΗ,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ΡΗ,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ΕΙΔΙΚΟ ΒΑΡΟΣ,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dirty="0" smtClean="0"/>
              <a:t>ΙΖΗΜΑ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None/>
            </a:pPr>
            <a:endParaRPr lang="el-GR" sz="2000" u="sng" dirty="0" smtClean="0"/>
          </a:p>
          <a:p>
            <a:pPr marL="84138" indent="0">
              <a:lnSpc>
                <a:spcPct val="90000"/>
              </a:lnSpc>
              <a:buFont typeface="Wingdings" pitchFamily="2" charset="2"/>
              <a:buNone/>
            </a:pPr>
            <a:r>
              <a:rPr lang="el-GR" sz="2000" u="sng" dirty="0" smtClean="0"/>
              <a:t>ΧΗΜΙΚΟΙ ΧΑΡΑΚΤΗΡΕΣ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ΛΕΥΚΩΜΑ,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ΣΑΚΧΑΡΟ,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ΝΙΤΡΩΔΗ,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ΟΞΟΝΗ,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ΑΙΜΟΣΦΑΙΡΙΝΗ,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ΟΥΡΟΧΟΛΙΝΟΓΟΝΟ,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ΧΟΛΟΧΡΩΣΤΙΚΕΣ</a:t>
            </a:r>
          </a:p>
          <a:p>
            <a:endParaRPr lang="en-US" dirty="0"/>
          </a:p>
        </p:txBody>
      </p:sp>
      <p:pic>
        <p:nvPicPr>
          <p:cNvPr id="330754" name="Picture 2" descr="http://www.midmeds.co.uk/images/multistix-8S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419462" cy="3419463"/>
          </a:xfrm>
          <a:prstGeom prst="rect">
            <a:avLst/>
          </a:prstGeom>
          <a:noFill/>
        </p:spPr>
      </p:pic>
      <p:pic>
        <p:nvPicPr>
          <p:cNvPr id="330756" name="Picture 4" descr="http://www.delivernet.co.uk/264-124-large/multistix-8sg-test-str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G:\multistix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-49888"/>
            <a:ext cx="6286544" cy="690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i00.i.aliimg.com/img/pb/126/390/226/1253943639205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9" name="Picture 3" descr="G:\blot-stick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5" y="1428736"/>
            <a:ext cx="5143505" cy="3857628"/>
          </a:xfrm>
          <a:prstGeom prst="rect">
            <a:avLst/>
          </a:prstGeom>
          <a:noFill/>
        </p:spPr>
      </p:pic>
      <p:pic>
        <p:nvPicPr>
          <p:cNvPr id="362501" name="Picture 5" descr="http://www.sciencephoto.com/image/203052/large/F0027081-Urine_analysis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4546" name="Picture 2" descr="G:\C0110363-Urine_multistix_showing_acute_cystitis-SPL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84"/>
            <a:ext cx="9144000" cy="4286280"/>
          </a:xfrm>
          <a:prstGeom prst="rect">
            <a:avLst/>
          </a:prstGeom>
          <a:noFill/>
        </p:spPr>
      </p:pic>
      <p:pic>
        <p:nvPicPr>
          <p:cNvPr id="364547" name="Picture 3" descr="G:\C0110362-Urine_multistix_showing_acute_cystitis-SPL -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3522" name="Picture 2" descr="G:\M9201179-Urine_analysis-SPL -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r>
              <a:rPr lang="el-GR" sz="3600" b="1">
                <a:solidFill>
                  <a:schemeClr val="tx1"/>
                </a:solidFill>
              </a:rPr>
              <a:t>Αιτιολογία </a:t>
            </a:r>
            <a:br>
              <a:rPr lang="el-GR" sz="3600" b="1">
                <a:solidFill>
                  <a:schemeClr val="tx1"/>
                </a:solidFill>
              </a:rPr>
            </a:br>
            <a:r>
              <a:rPr lang="en-US" sz="3600" b="1">
                <a:solidFill>
                  <a:srgbClr val="6600CC"/>
                </a:solidFill>
              </a:rPr>
              <a:t>Gram (+) </a:t>
            </a:r>
            <a:r>
              <a:rPr lang="el-GR" sz="3600" b="1">
                <a:solidFill>
                  <a:srgbClr val="6600CC"/>
                </a:solidFill>
              </a:rPr>
              <a:t>κόκκοι</a:t>
            </a:r>
            <a:endParaRPr lang="el-GR" sz="3600" i="1">
              <a:solidFill>
                <a:srgbClr val="6600CC"/>
              </a:solidFill>
            </a:endParaRPr>
          </a:p>
        </p:txBody>
      </p:sp>
      <p:graphicFrame>
        <p:nvGraphicFramePr>
          <p:cNvPr id="12335" name="Group 47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207375" cy="4281488"/>
        </p:xfrm>
        <a:graphic>
          <a:graphicData uri="http://schemas.openxmlformats.org/drawingml/2006/table">
            <a:tbl>
              <a:tblPr/>
              <a:tblGrid>
                <a:gridCol w="4551362"/>
                <a:gridCol w="3656013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Staph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saprophyticus</a:t>
                      </a:r>
                      <a:r>
                        <a:rPr kumimoji="0" lang="el-G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 	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entury Gothic" pitchFamily="34" charset="0"/>
                        </a:rPr>
                        <a:t>νεαρές γυναίκες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entury Gothic" pitchFamily="34" charset="0"/>
                        </a:rPr>
                        <a:t>Enterococcus sp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entury Gothic" pitchFamily="34" charset="0"/>
                        </a:rPr>
                        <a:t>Χαμηλή   λοιμογονικότητα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Staphylococcus</a:t>
                      </a:r>
                      <a:endParaRPr kumimoji="0" lang="el-G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epidermidis</a:t>
                      </a:r>
                      <a:endParaRPr kumimoji="0" lang="el-G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aureus</a:t>
                      </a:r>
                      <a:endParaRPr kumimoji="0" lang="el-G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Νοσοκομειακές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Καθετήρες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Βακτηριαιμίες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4448" cy="762000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</a:rPr>
              <a:t>ΜΙΚΡΟΣΚΟΠΙΚΗ ΕΞΕΤΑΣΗ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784"/>
            <a:ext cx="7772400" cy="5112866"/>
          </a:xfrm>
        </p:spPr>
        <p:txBody>
          <a:bodyPr/>
          <a:lstStyle/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Πυοσφαίρια,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Ερυθρά  αιμοσφαίρια,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Επιθήλια επιθήλια κύστεως, επιθήλια κατωτέρων ουροφόρων οδών,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err="1" smtClean="0">
                <a:latin typeface="+mj-lt"/>
              </a:rPr>
              <a:t>Βλέννη</a:t>
            </a:r>
            <a:endParaRPr lang="el-GR" sz="2800" dirty="0" smtClean="0">
              <a:latin typeface="+mj-lt"/>
            </a:endParaRP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Κύλινδροι (υαλώδεις, </a:t>
            </a:r>
            <a:r>
              <a:rPr lang="el-GR" sz="2800" dirty="0" err="1" smtClean="0">
                <a:latin typeface="+mj-lt"/>
              </a:rPr>
              <a:t>υαλοκοκκώδεις</a:t>
            </a:r>
            <a:r>
              <a:rPr lang="el-GR" sz="2800" dirty="0" smtClean="0">
                <a:latin typeface="+mj-lt"/>
              </a:rPr>
              <a:t>, κοκκώδεις, 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Κλπ.)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Άμορφα άλατα  (ουρικά, φωσφορικά)</a:t>
            </a:r>
          </a:p>
          <a:p>
            <a:pPr marL="84138" indent="0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 smtClean="0">
                <a:latin typeface="+mj-lt"/>
              </a:rPr>
              <a:t>Μικροοργανισμοί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762000"/>
          </a:xfrm>
        </p:spPr>
        <p:txBody>
          <a:bodyPr/>
          <a:lstStyle/>
          <a:p>
            <a:r>
              <a:rPr lang="el-GR" dirty="0" smtClean="0"/>
              <a:t>ΜΙΚΡΟΒΙΑ ΣΤΑ ΟΥΡΑ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844824"/>
            <a:ext cx="7772400" cy="4752826"/>
          </a:xfrm>
        </p:spPr>
        <p:txBody>
          <a:bodyPr/>
          <a:lstStyle/>
          <a:p>
            <a:r>
              <a:rPr lang="el-GR" dirty="0" smtClean="0"/>
              <a:t>Φυσιολογικά δεν υπάρχουν μικροοργανισμοί των ούρων, εκτός από τους </a:t>
            </a:r>
            <a:r>
              <a:rPr lang="el-GR" dirty="0" err="1" smtClean="0"/>
              <a:t>γαλακτοβάκιλλους</a:t>
            </a:r>
            <a:r>
              <a:rPr lang="el-GR" dirty="0" smtClean="0"/>
              <a:t> του κόλπου λόγω επιμόλυνσης από κολπικά υγρά.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Μικρόβια</a:t>
            </a:r>
            <a:r>
              <a:rPr lang="el-GR"/>
              <a:t>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υπάρχουν αρκετά βακτήρια στο ίζημα: ουρολοίμωξη</a:t>
            </a:r>
          </a:p>
          <a:p>
            <a:r>
              <a:rPr lang="el-GR" dirty="0"/>
              <a:t>Μύκητες: σε μωρά μπορεί να είναι επιμόλυνση από μυκητίαση λόγω της πάνας</a:t>
            </a:r>
          </a:p>
          <a:p>
            <a:r>
              <a:rPr lang="el-GR" dirty="0"/>
              <a:t>Παράσιτα: ίσως τριχομονάδες ή αυγά </a:t>
            </a:r>
            <a:r>
              <a:rPr lang="el-GR" dirty="0" err="1"/>
              <a:t>οξυούρου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912"/>
            <a:ext cx="8604448" cy="1223863"/>
          </a:xfrm>
        </p:spPr>
        <p:txBody>
          <a:bodyPr/>
          <a:lstStyle/>
          <a:p>
            <a:r>
              <a:rPr lang="el-GR" dirty="0" smtClean="0"/>
              <a:t>ΠΑΡΟΥΣΙΑ ΜΙΚΡΟΒΙΩΝ ΣΤΑ ΟΥΡΑ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12776"/>
            <a:ext cx="5832574" cy="5184874"/>
          </a:xfrm>
        </p:spPr>
        <p:txBody>
          <a:bodyPr/>
          <a:lstStyle/>
          <a:p>
            <a:r>
              <a:rPr lang="el-GR" dirty="0" smtClean="0"/>
              <a:t>Θολερότητα  των ούρων, </a:t>
            </a:r>
          </a:p>
          <a:p>
            <a:r>
              <a:rPr lang="el-GR" dirty="0" smtClean="0"/>
              <a:t>Αλκαλικό  </a:t>
            </a:r>
            <a:r>
              <a:rPr lang="el-GR" dirty="0" err="1" smtClean="0"/>
              <a:t>pH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Θετικά  νιτρώδη και </a:t>
            </a:r>
          </a:p>
          <a:p>
            <a:r>
              <a:rPr lang="el-GR" dirty="0" smtClean="0"/>
              <a:t>Θετική  λευκοκυτταρική </a:t>
            </a:r>
            <a:r>
              <a:rPr lang="el-GR" dirty="0" err="1" smtClean="0"/>
              <a:t>εστεράση</a:t>
            </a:r>
            <a:r>
              <a:rPr lang="el-GR" dirty="0" smtClean="0"/>
              <a:t> στη ταινία των ούρων </a:t>
            </a:r>
          </a:p>
          <a:p>
            <a:r>
              <a:rPr lang="el-GR" dirty="0" smtClean="0"/>
              <a:t>Παρουσία  πολλών πυοσφαιρίων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Άμεση μικροσκόπηση δείγματος ούρων (παρουσία μικροοργανισμών)</a:t>
            </a:r>
            <a:r>
              <a:rPr lang="el-GR" sz="4000" dirty="0"/>
              <a:t> </a:t>
            </a:r>
          </a:p>
        </p:txBody>
      </p:sp>
      <p:pic>
        <p:nvPicPr>
          <p:cNvPr id="179205" name="Picture 5" descr="bac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559675" cy="450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2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G:\images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UA0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2767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URIN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G:\gr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6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Αιτιολογία</a:t>
            </a:r>
            <a:r>
              <a:rPr lang="en-US" b="1">
                <a:solidFill>
                  <a:srgbClr val="660033"/>
                </a:solidFill>
              </a:rPr>
              <a:t> (</a:t>
            </a:r>
            <a:r>
              <a:rPr lang="el-GR" b="1">
                <a:solidFill>
                  <a:srgbClr val="660033"/>
                </a:solidFill>
              </a:rPr>
              <a:t>σπάνια)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931150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800" b="1">
                <a:solidFill>
                  <a:srgbClr val="CC0099"/>
                </a:solidFill>
              </a:rPr>
              <a:t>Ιοί</a:t>
            </a:r>
            <a:r>
              <a:rPr lang="el-GR" sz="2800" b="1"/>
              <a:t> 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/>
              <a:t>Adenovirus (</a:t>
            </a:r>
            <a:r>
              <a:rPr lang="el-GR" sz="2800"/>
              <a:t>αιμορραγική κυστίτιδα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CMV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b="1">
                <a:solidFill>
                  <a:srgbClr val="CC0099"/>
                </a:solidFill>
              </a:rPr>
              <a:t>Μύκητες (ΣΔ, καθετήρες)</a:t>
            </a:r>
            <a:endParaRPr lang="en-US" sz="2800" b="1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i="1"/>
              <a:t>Candida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l-GR" sz="2400" i="1"/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 b="1">
                <a:solidFill>
                  <a:srgbClr val="CC0099"/>
                </a:solidFill>
              </a:rPr>
              <a:t>Παράσιτα</a:t>
            </a:r>
            <a:r>
              <a:rPr lang="el-GR" sz="2800">
                <a:solidFill>
                  <a:srgbClr val="CC0099"/>
                </a:solidFill>
              </a:rPr>
              <a:t> </a:t>
            </a:r>
            <a:endParaRPr lang="en-US" sz="280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i="1"/>
              <a:t>Trichomonas vaginalis</a:t>
            </a:r>
          </a:p>
          <a:p>
            <a:pPr>
              <a:lnSpc>
                <a:spcPct val="90000"/>
              </a:lnSpc>
            </a:pPr>
            <a:r>
              <a:rPr lang="en-US" sz="2800" i="1"/>
              <a:t>Schistosoma haematobium</a:t>
            </a:r>
            <a:endParaRPr lang="el-GR" sz="28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G:\sneph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1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G:\Uric Acid Crystal(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533115" cy="4986232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187624" y="404664"/>
            <a:ext cx="69012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ΣΑΣ ΕΥΧΑΡΙΣΤΩ !!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2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0" y="333375"/>
          <a:ext cx="9144000" cy="5978525"/>
        </p:xfrm>
        <a:graphic>
          <a:graphicData uri="http://schemas.openxmlformats.org/presentationml/2006/ole">
            <p:oleObj spid="_x0000_s1026" name="Chart" r:id="rId3" imgW="3686138" imgH="240969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4" name="Object 4"/>
          <p:cNvGraphicFramePr>
            <a:graphicFrameLocks noChangeAspect="1"/>
          </p:cNvGraphicFramePr>
          <p:nvPr>
            <p:ph idx="1"/>
          </p:nvPr>
        </p:nvGraphicFramePr>
        <p:xfrm>
          <a:off x="20638" y="836613"/>
          <a:ext cx="9101137" cy="5527675"/>
        </p:xfrm>
        <a:graphic>
          <a:graphicData uri="http://schemas.openxmlformats.org/presentationml/2006/ole">
            <p:oleObj spid="_x0000_s2050" name="Worksheet" r:id="rId3" imgW="5191099" imgH="315285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b="1">
                <a:solidFill>
                  <a:srgbClr val="660033"/>
                </a:solidFill>
              </a:rPr>
              <a:t>Οδός</a:t>
            </a:r>
            <a:r>
              <a:rPr lang="el-GR"/>
              <a:t> </a:t>
            </a:r>
            <a:r>
              <a:rPr lang="el-GR" b="1">
                <a:solidFill>
                  <a:srgbClr val="660033"/>
                </a:solidFill>
              </a:rPr>
              <a:t>μετάδοσης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229600" cy="3887787"/>
          </a:xfrm>
        </p:spPr>
        <p:txBody>
          <a:bodyPr/>
          <a:lstStyle/>
          <a:p>
            <a:r>
              <a:rPr lang="el-GR"/>
              <a:t>Το ουροποιητικό σύστημα συνήθως προσβάλλεται </a:t>
            </a:r>
            <a:r>
              <a:rPr lang="el-GR" b="1">
                <a:solidFill>
                  <a:srgbClr val="CC0099"/>
                </a:solidFill>
              </a:rPr>
              <a:t>ανιόντως</a:t>
            </a:r>
            <a:r>
              <a:rPr lang="el-GR"/>
              <a:t> από την ουρήθρα</a:t>
            </a:r>
          </a:p>
          <a:p>
            <a:r>
              <a:rPr lang="el-GR"/>
              <a:t>Σπάνια προσβάλλονται </a:t>
            </a:r>
            <a:r>
              <a:rPr lang="el-GR">
                <a:solidFill>
                  <a:srgbClr val="CC0099"/>
                </a:solidFill>
              </a:rPr>
              <a:t>αιματογενώς</a:t>
            </a:r>
            <a:r>
              <a:rPr lang="el-GR"/>
              <a:t> οι νεφροί </a:t>
            </a:r>
          </a:p>
          <a:p>
            <a:pPr>
              <a:buFontTx/>
              <a:buNone/>
            </a:pPr>
            <a:endParaRPr lang="el-GR"/>
          </a:p>
        </p:txBody>
      </p:sp>
      <p:pic>
        <p:nvPicPr>
          <p:cNvPr id="11268" name="Picture 4" descr="si55550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57563"/>
            <a:ext cx="4967287" cy="3240087"/>
          </a:xfrm>
          <a:prstGeom prst="rect">
            <a:avLst/>
          </a:prstGeom>
          <a:noFill/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524750" y="4437063"/>
            <a:ext cx="1079500" cy="1773237"/>
          </a:xfrm>
          <a:prstGeom prst="upArrow">
            <a:avLst>
              <a:gd name="adj1" fmla="val 50000"/>
              <a:gd name="adj2" fmla="val 41066"/>
            </a:avLst>
          </a:prstGeom>
          <a:solidFill>
            <a:srgbClr val="D6009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8676456" cy="936625"/>
          </a:xfrm>
        </p:spPr>
        <p:txBody>
          <a:bodyPr/>
          <a:lstStyle/>
          <a:p>
            <a:r>
              <a:rPr lang="el-GR" b="1" dirty="0">
                <a:solidFill>
                  <a:srgbClr val="6600CC"/>
                </a:solidFill>
              </a:rPr>
              <a:t>Παθογένεια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l-GR" sz="3600" dirty="0">
                <a:solidFill>
                  <a:srgbClr val="CC0099"/>
                </a:solidFill>
              </a:rPr>
              <a:t>Αμυντικοί παράγοντες ξενιστή</a:t>
            </a:r>
            <a:endParaRPr lang="en-US" sz="3600" dirty="0">
              <a:solidFill>
                <a:srgbClr val="CC0099"/>
              </a:solidFill>
            </a:endParaRPr>
          </a:p>
          <a:p>
            <a:pPr marL="609600" indent="-609600"/>
            <a:r>
              <a:rPr lang="el-GR" dirty="0"/>
              <a:t>Διαρκές ξέπλυμα του ουροποιητικού με τα ούρα (κάθε λίγες ώρες)</a:t>
            </a:r>
          </a:p>
          <a:p>
            <a:pPr marL="609600" indent="-609600"/>
            <a:r>
              <a:rPr lang="el-GR" dirty="0"/>
              <a:t>Η ουροδόχος κύστη δεν αποθηκεύει απλά τα ούρα, αλλά διαθέτει αμυντικούς μηχανισμούς</a:t>
            </a:r>
          </a:p>
          <a:p>
            <a:pPr marL="990600" lvl="1" indent="-533400"/>
            <a:r>
              <a:rPr lang="el-GR" dirty="0"/>
              <a:t>Στρώμα </a:t>
            </a:r>
            <a:r>
              <a:rPr lang="el-GR" dirty="0" err="1"/>
              <a:t>βλέννης</a:t>
            </a:r>
            <a:endParaRPr lang="el-GR" dirty="0"/>
          </a:p>
          <a:p>
            <a:pPr marL="990600" lvl="1" indent="-533400"/>
            <a:r>
              <a:rPr lang="el-GR" dirty="0"/>
              <a:t>Ικανότητα φλεγμονώδους απάντησης (κύτταρα και αντισώματα)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6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7030A0"/>
      </a:hlink>
      <a:folHlink>
        <a:srgbClr val="694F0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863</Words>
  <Application>Microsoft Office PowerPoint</Application>
  <PresentationFormat>On-screen Show (4:3)</PresentationFormat>
  <Paragraphs>234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Equity</vt:lpstr>
      <vt:lpstr>Chart</vt:lpstr>
      <vt:lpstr>Worksheet</vt:lpstr>
      <vt:lpstr>«ΛΟΙΜΩΞΕΙΣ ΟΥΡΟΠΟΙΗΤΙΚΟΥ ΣΥΣΤΗΜΑΤΟΣ» </vt:lpstr>
      <vt:lpstr>ΕΠΙΔΗΜΙΟΛΟΓΙΑ  </vt:lpstr>
      <vt:lpstr>Αιτιολογία Gram (-) βακτηρίδια </vt:lpstr>
      <vt:lpstr>Αιτιολογία  Gram (+) κόκκοι</vt:lpstr>
      <vt:lpstr>Αιτιολογία (σπάνια)</vt:lpstr>
      <vt:lpstr>Slide 6</vt:lpstr>
      <vt:lpstr>Slide 7</vt:lpstr>
      <vt:lpstr>Οδός μετάδοσης</vt:lpstr>
      <vt:lpstr>Παθογένεια 1</vt:lpstr>
      <vt:lpstr>Παθογένεια 2</vt:lpstr>
      <vt:lpstr>Slide 11</vt:lpstr>
      <vt:lpstr>Αποτέλεσμα :</vt:lpstr>
      <vt:lpstr>Slide 13</vt:lpstr>
      <vt:lpstr>Slide 14</vt:lpstr>
      <vt:lpstr>Slide 15</vt:lpstr>
      <vt:lpstr>Παθογένεια 3</vt:lpstr>
      <vt:lpstr>Παράγοντες που προδιαθέτουν στην ανάπτυξη ουρολοιμώξεων είναι…</vt:lpstr>
      <vt:lpstr>ΚΛΙΝΙΚΕΣ ΜΟΡΦΕΣ ΟΥΡΟΛΟΙΜΩΞΗΣ</vt:lpstr>
      <vt:lpstr>Ουρολοίμωξη </vt:lpstr>
      <vt:lpstr>Κλινική εικόνα</vt:lpstr>
      <vt:lpstr>Επιπλοκές</vt:lpstr>
      <vt:lpstr>Προστατίτιδα </vt:lpstr>
      <vt:lpstr>(Ορχεο)επιδιδυμίτιδα </vt:lpstr>
      <vt:lpstr>Κλινική εικόνα</vt:lpstr>
      <vt:lpstr>Επιπλοκές </vt:lpstr>
      <vt:lpstr>ΕΡΓΑΣΤΗΡΙΑΚΗ ΔΙΑΓΝΩΣΗ λοιμωξεων  ουροποιητικου </vt:lpstr>
      <vt:lpstr>Εργαστηριακη διάγνωση </vt:lpstr>
      <vt:lpstr>ΣΥΛΛΟΓΗ ΔΕΙΓΜΑΤΩΝ ΓΙΑ ΓΕΝΙΚΗ ΕΞΕΤΑΣΗ </vt:lpstr>
      <vt:lpstr>Συλλογή δείγματος για καλλιέργεια </vt:lpstr>
      <vt:lpstr>Ειδικές περιπτώσεις</vt:lpstr>
      <vt:lpstr>Μεταφορά στο εργαστήριο:</vt:lpstr>
      <vt:lpstr>Γιατί;</vt:lpstr>
      <vt:lpstr>ΓΕΝΙΚΗ ΟΥΡΩΝ</vt:lpstr>
      <vt:lpstr>ΓΕΝΙΚΗ ΟΥΡΩΝ</vt:lpstr>
      <vt:lpstr>Slide 35</vt:lpstr>
      <vt:lpstr>Slide 36</vt:lpstr>
      <vt:lpstr>Slide 37</vt:lpstr>
      <vt:lpstr>Slide 38</vt:lpstr>
      <vt:lpstr>Slide 39</vt:lpstr>
      <vt:lpstr>ΜΙΚΡΟΣΚΟΠΙΚΗ ΕΞΕΤΑΣΗ</vt:lpstr>
      <vt:lpstr>ΜΙΚΡΟΒΙΑ ΣΤΑ ΟΥΡΑ </vt:lpstr>
      <vt:lpstr>Μικρόβια </vt:lpstr>
      <vt:lpstr>ΠΑΡΟΥΣΙΑ ΜΙΚΡΟΒΙΩΝ ΣΤΑ ΟΥΡΑ</vt:lpstr>
      <vt:lpstr>Άμεση μικροσκόπηση δείγματος ούρων (παρουσία μικροοργανισμών)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ΛΟΙΜΩΞΕΙΣ ΟΥΡΟΠΟΙΗΤΙΚΟΥ –ΓΕΝΝΗΤΙΚΟΥ ΣΥΣΤΗΜΑΤΟΣ</dc:title>
  <dc:creator>Σίλια Πιτυρίγκα</dc:creator>
  <cp:lastModifiedBy>CELIA</cp:lastModifiedBy>
  <cp:revision>8</cp:revision>
  <dcterms:created xsi:type="dcterms:W3CDTF">2012-06-07T16:55:21Z</dcterms:created>
  <dcterms:modified xsi:type="dcterms:W3CDTF">2013-06-18T11:43:47Z</dcterms:modified>
</cp:coreProperties>
</file>