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368" r:id="rId3"/>
    <p:sldId id="369" r:id="rId4"/>
    <p:sldId id="284" r:id="rId5"/>
    <p:sldId id="285" r:id="rId6"/>
    <p:sldId id="286" r:id="rId7"/>
    <p:sldId id="386" r:id="rId8"/>
    <p:sldId id="289" r:id="rId9"/>
    <p:sldId id="287" r:id="rId10"/>
    <p:sldId id="288" r:id="rId11"/>
    <p:sldId id="261" r:id="rId12"/>
    <p:sldId id="388" r:id="rId13"/>
    <p:sldId id="263" r:id="rId14"/>
    <p:sldId id="265" r:id="rId15"/>
    <p:sldId id="266" r:id="rId16"/>
    <p:sldId id="258" r:id="rId17"/>
    <p:sldId id="259" r:id="rId18"/>
    <p:sldId id="260" r:id="rId19"/>
    <p:sldId id="335" r:id="rId20"/>
    <p:sldId id="283" r:id="rId21"/>
    <p:sldId id="271" r:id="rId22"/>
    <p:sldId id="274" r:id="rId23"/>
    <p:sldId id="279" r:id="rId24"/>
    <p:sldId id="407" r:id="rId25"/>
    <p:sldId id="267" r:id="rId26"/>
    <p:sldId id="269" r:id="rId27"/>
    <p:sldId id="270" r:id="rId28"/>
    <p:sldId id="273" r:id="rId29"/>
    <p:sldId id="272" r:id="rId30"/>
    <p:sldId id="268" r:id="rId31"/>
    <p:sldId id="282" r:id="rId32"/>
    <p:sldId id="280" r:id="rId33"/>
    <p:sldId id="281" r:id="rId34"/>
    <p:sldId id="353" r:id="rId35"/>
    <p:sldId id="324" r:id="rId36"/>
    <p:sldId id="354" r:id="rId37"/>
    <p:sldId id="356" r:id="rId38"/>
    <p:sldId id="357" r:id="rId39"/>
    <p:sldId id="355" r:id="rId40"/>
    <p:sldId id="342" r:id="rId41"/>
    <p:sldId id="358" r:id="rId42"/>
    <p:sldId id="412" r:id="rId43"/>
    <p:sldId id="337" r:id="rId44"/>
    <p:sldId id="359" r:id="rId45"/>
    <p:sldId id="338" r:id="rId46"/>
    <p:sldId id="339" r:id="rId47"/>
    <p:sldId id="340" r:id="rId48"/>
    <p:sldId id="341" r:id="rId49"/>
    <p:sldId id="373" r:id="rId50"/>
    <p:sldId id="363" r:id="rId51"/>
    <p:sldId id="301" r:id="rId52"/>
    <p:sldId id="364" r:id="rId53"/>
    <p:sldId id="365" r:id="rId54"/>
    <p:sldId id="366" r:id="rId55"/>
    <p:sldId id="413" r:id="rId56"/>
    <p:sldId id="343" r:id="rId57"/>
    <p:sldId id="350" r:id="rId58"/>
    <p:sldId id="351" r:id="rId59"/>
    <p:sldId id="352" r:id="rId60"/>
    <p:sldId id="360" r:id="rId61"/>
    <p:sldId id="362" r:id="rId62"/>
    <p:sldId id="361" r:id="rId63"/>
    <p:sldId id="345" r:id="rId64"/>
    <p:sldId id="367" r:id="rId65"/>
    <p:sldId id="371" r:id="rId66"/>
    <p:sldId id="372" r:id="rId67"/>
    <p:sldId id="346" r:id="rId68"/>
    <p:sldId id="347" r:id="rId69"/>
    <p:sldId id="410" r:id="rId70"/>
    <p:sldId id="409" r:id="rId71"/>
    <p:sldId id="411" r:id="rId72"/>
    <p:sldId id="348" r:id="rId73"/>
    <p:sldId id="403" r:id="rId74"/>
    <p:sldId id="406" r:id="rId75"/>
    <p:sldId id="405" r:id="rId76"/>
    <p:sldId id="404" r:id="rId77"/>
    <p:sldId id="291" r:id="rId78"/>
    <p:sldId id="290" r:id="rId79"/>
    <p:sldId id="292" r:id="rId80"/>
    <p:sldId id="293" r:id="rId81"/>
    <p:sldId id="294" r:id="rId82"/>
    <p:sldId id="296" r:id="rId83"/>
    <p:sldId id="389" r:id="rId84"/>
    <p:sldId id="299" r:id="rId85"/>
    <p:sldId id="300" r:id="rId86"/>
    <p:sldId id="381" r:id="rId87"/>
    <p:sldId id="276" r:id="rId88"/>
    <p:sldId id="298" r:id="rId89"/>
    <p:sldId id="278" r:id="rId90"/>
    <p:sldId id="277" r:id="rId91"/>
    <p:sldId id="297" r:id="rId92"/>
    <p:sldId id="378" r:id="rId93"/>
    <p:sldId id="379" r:id="rId94"/>
    <p:sldId id="377" r:id="rId95"/>
    <p:sldId id="382" r:id="rId96"/>
    <p:sldId id="383" r:id="rId97"/>
    <p:sldId id="390" r:id="rId98"/>
    <p:sldId id="391" r:id="rId99"/>
    <p:sldId id="392" r:id="rId100"/>
    <p:sldId id="385" r:id="rId101"/>
    <p:sldId id="384" r:id="rId102"/>
    <p:sldId id="275" r:id="rId103"/>
    <p:sldId id="394" r:id="rId104"/>
    <p:sldId id="375" r:id="rId105"/>
    <p:sldId id="395" r:id="rId106"/>
    <p:sldId id="398" r:id="rId107"/>
    <p:sldId id="399" r:id="rId108"/>
    <p:sldId id="397" r:id="rId109"/>
    <p:sldId id="400" r:id="rId110"/>
    <p:sldId id="402" r:id="rId111"/>
    <p:sldId id="401" r:id="rId112"/>
    <p:sldId id="330" r:id="rId113"/>
    <p:sldId id="317" r:id="rId114"/>
    <p:sldId id="264" r:id="rId115"/>
    <p:sldId id="387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4" autoAdjust="0"/>
    <p:restoredTop sz="94660"/>
  </p:normalViewPr>
  <p:slideViewPr>
    <p:cSldViewPr>
      <p:cViewPr varScale="1">
        <p:scale>
          <a:sx n="73" d="100"/>
          <a:sy n="73" d="100"/>
        </p:scale>
        <p:origin x="-11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ΛΟΙΜΩΞΕΙΣ ΓΑΣΤΡΕΝΤΕΡΙΚΟΥ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9867663786592549"/>
                  <c:y val="6.265908962192912E-2"/>
                </c:manualLayout>
              </c:layout>
              <c:tx>
                <c:rich>
                  <a:bodyPr/>
                  <a:lstStyle/>
                  <a:p>
                    <a:r>
                      <a:rPr lang="el-GR" dirty="0">
                        <a:solidFill>
                          <a:schemeClr val="bg1"/>
                        </a:solidFill>
                      </a:rPr>
                      <a:t>ΒΑΚΤΗΡΙΑ 40%</a:t>
                    </a:r>
                    <a:r>
                      <a:rPr lang="el-GR">
                        <a:solidFill>
                          <a:schemeClr val="bg1"/>
                        </a:solidFill>
                      </a:rPr>
                      <a:t>
</a:t>
                    </a:r>
                    <a:endParaRPr lang="el-GR" dirty="0">
                      <a:solidFill>
                        <a:schemeClr val="bg1"/>
                      </a:solidFill>
                    </a:endParaRPr>
                  </a:p>
                </c:rich>
              </c:tx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l-GR" dirty="0">
                        <a:solidFill>
                          <a:schemeClr val="bg1"/>
                        </a:solidFill>
                      </a:rPr>
                      <a:t>ΙΟΙ 11%</a:t>
                    </a:r>
                    <a:r>
                      <a:rPr lang="el-GR">
                        <a:solidFill>
                          <a:schemeClr val="bg1"/>
                        </a:solidFill>
                      </a:rPr>
                      <a:t>
</a:t>
                    </a:r>
                    <a:endParaRPr lang="el-GR" dirty="0">
                      <a:solidFill>
                        <a:schemeClr val="bg1"/>
                      </a:solidFill>
                    </a:endParaRPr>
                  </a:p>
                </c:rich>
              </c:tx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lang="en-US">
                        <a:solidFill>
                          <a:schemeClr val="tx1"/>
                        </a:solidFill>
                      </a:defRPr>
                    </a:pPr>
                    <a:r>
                      <a:rPr lang="el-GR" dirty="0">
                        <a:solidFill>
                          <a:schemeClr val="tx1"/>
                        </a:solidFill>
                      </a:rPr>
                      <a:t>ΠΑΡΑΣΙΤΑ 1%</a:t>
                    </a:r>
                    <a:r>
                      <a:rPr lang="el-GR">
                        <a:solidFill>
                          <a:schemeClr val="tx1"/>
                        </a:solidFill>
                      </a:rPr>
                      <a:t>
</a:t>
                    </a:r>
                    <a:endParaRPr lang="el-GR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Cat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lang="en-US">
                        <a:solidFill>
                          <a:schemeClr val="tx1"/>
                        </a:solidFill>
                      </a:defRPr>
                    </a:pPr>
                    <a:r>
                      <a:rPr lang="el-GR" dirty="0">
                        <a:solidFill>
                          <a:schemeClr val="tx1"/>
                        </a:solidFill>
                      </a:rPr>
                      <a:t>ΑΛΛΑ 2%</a:t>
                    </a:r>
                    <a:r>
                      <a:rPr lang="el-GR">
                        <a:solidFill>
                          <a:schemeClr val="tx1"/>
                        </a:solidFill>
                      </a:rPr>
                      <a:t>
</a:t>
                    </a:r>
                    <a:endParaRPr lang="el-GR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CatName val="1"/>
              <c:showPercent val="1"/>
            </c:dLbl>
            <c:dLbl>
              <c:idx val="4"/>
              <c:layout>
                <c:manualLayout>
                  <c:x val="0.15522115789377142"/>
                  <c:y val="6.4045666784132094E-2"/>
                </c:manualLayout>
              </c:layout>
              <c:tx>
                <c:rich>
                  <a:bodyPr/>
                  <a:lstStyle/>
                  <a:p>
                    <a:r>
                      <a:rPr lang="el-GR" dirty="0">
                        <a:solidFill>
                          <a:schemeClr val="bg1"/>
                        </a:solidFill>
                      </a:rPr>
                      <a:t>ΑΓΝΩΣΤΑ 46!</a:t>
                    </a:r>
                    <a:r>
                      <a:rPr lang="el-GR">
                        <a:solidFill>
                          <a:schemeClr val="bg1"/>
                        </a:solidFill>
                      </a:rPr>
                      <a:t>
</a:t>
                    </a:r>
                    <a:endParaRPr lang="el-GR" dirty="0">
                      <a:solidFill>
                        <a:schemeClr val="bg1"/>
                      </a:solidFill>
                    </a:endParaRP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lang="en-US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Sheet1!$A$2:$A$6</c:f>
              <c:strCache>
                <c:ptCount val="5"/>
                <c:pt idx="0">
                  <c:v>ΒΑΚΤΗΡΙΑ 40%</c:v>
                </c:pt>
                <c:pt idx="1">
                  <c:v>ΙΟΙ 11%</c:v>
                </c:pt>
                <c:pt idx="2">
                  <c:v>ΠΑΡΑΣΙΤΑ 1%</c:v>
                </c:pt>
                <c:pt idx="3">
                  <c:v>ΑΛΛΑ 2%</c:v>
                </c:pt>
                <c:pt idx="4">
                  <c:v>ΑΓΝΩΣΤΑ 46!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40</c:v>
                </c:pt>
                <c:pt idx="1">
                  <c:v>11</c:v>
                </c:pt>
                <c:pt idx="2">
                  <c:v>1</c:v>
                </c:pt>
                <c:pt idx="3">
                  <c:v>2</c:v>
                </c:pt>
                <c:pt idx="4">
                  <c:v>46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CCBE4-E2B8-49F6-AC7A-0C1E50D13952}" type="doc">
      <dgm:prSet loTypeId="urn:microsoft.com/office/officeart/2005/8/layout/hierarchy1" loCatId="hierarchy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3559EF0-92DE-41B3-80F1-A0B7BFD8B8A4}">
      <dgm:prSet phldrT="[Text]"/>
      <dgm:spPr/>
      <dgm:t>
        <a:bodyPr/>
        <a:lstStyle/>
        <a:p>
          <a:r>
            <a:rPr lang="el-GR" dirty="0" smtClean="0"/>
            <a:t>ΔΙΑΡΡΟΙΑ </a:t>
          </a:r>
          <a:endParaRPr lang="en-US" dirty="0"/>
        </a:p>
      </dgm:t>
    </dgm:pt>
    <dgm:pt modelId="{8C5A0498-3B2C-4473-9AEA-A0EA4DBD001F}" type="parTrans" cxnId="{8C3FC2A6-26F5-465A-8695-36B1A9367706}">
      <dgm:prSet/>
      <dgm:spPr/>
      <dgm:t>
        <a:bodyPr/>
        <a:lstStyle/>
        <a:p>
          <a:endParaRPr lang="en-US"/>
        </a:p>
      </dgm:t>
    </dgm:pt>
    <dgm:pt modelId="{5DF3D61E-0CF3-4F87-B2CB-57AEBD7B42DD}" type="sibTrans" cxnId="{8C3FC2A6-26F5-465A-8695-36B1A9367706}">
      <dgm:prSet/>
      <dgm:spPr/>
      <dgm:t>
        <a:bodyPr/>
        <a:lstStyle/>
        <a:p>
          <a:endParaRPr lang="en-US"/>
        </a:p>
      </dgm:t>
    </dgm:pt>
    <dgm:pt modelId="{C0421661-3EE7-4938-BC3D-2ABCD86E9E25}">
      <dgm:prSet phldrT="[Text]"/>
      <dgm:spPr/>
      <dgm:t>
        <a:bodyPr/>
        <a:lstStyle/>
        <a:p>
          <a:r>
            <a:rPr lang="el-GR" dirty="0" smtClean="0"/>
            <a:t>Υδαρής διάρροια </a:t>
          </a:r>
          <a:endParaRPr lang="en-US" dirty="0"/>
        </a:p>
      </dgm:t>
    </dgm:pt>
    <dgm:pt modelId="{5B731CF1-FB65-4865-908A-E3236D917CCD}" type="parTrans" cxnId="{EBF09BF6-93FB-4EEA-BD7B-465DA5552D6D}">
      <dgm:prSet/>
      <dgm:spPr/>
      <dgm:t>
        <a:bodyPr/>
        <a:lstStyle/>
        <a:p>
          <a:endParaRPr lang="en-US"/>
        </a:p>
      </dgm:t>
    </dgm:pt>
    <dgm:pt modelId="{44282541-23CE-4F64-9F69-50A745A96740}" type="sibTrans" cxnId="{EBF09BF6-93FB-4EEA-BD7B-465DA5552D6D}">
      <dgm:prSet/>
      <dgm:spPr/>
      <dgm:t>
        <a:bodyPr/>
        <a:lstStyle/>
        <a:p>
          <a:endParaRPr lang="en-US"/>
        </a:p>
      </dgm:t>
    </dgm:pt>
    <dgm:pt modelId="{1A3572CF-A824-4C80-A7D9-F91180F66EA8}">
      <dgm:prSet phldrT="[Text]"/>
      <dgm:spPr/>
      <dgm:t>
        <a:bodyPr/>
        <a:lstStyle/>
        <a:p>
          <a:r>
            <a:rPr lang="en-GB" dirty="0" err="1" smtClean="0"/>
            <a:t>Rota</a:t>
          </a:r>
          <a:r>
            <a:rPr lang="en-GB" dirty="0" smtClean="0"/>
            <a:t> virus </a:t>
          </a:r>
          <a:r>
            <a:rPr lang="en-GB" dirty="0" err="1" smtClean="0"/>
            <a:t>E.coli</a:t>
          </a:r>
          <a:endParaRPr lang="en-GB" dirty="0" smtClean="0"/>
        </a:p>
        <a:p>
          <a:r>
            <a:rPr lang="en-GB" dirty="0" smtClean="0"/>
            <a:t>Cholera</a:t>
          </a:r>
          <a:endParaRPr lang="en-US" dirty="0"/>
        </a:p>
      </dgm:t>
    </dgm:pt>
    <dgm:pt modelId="{DC702EB6-C7C7-4F70-9E87-B9EAC40F4EC2}" type="parTrans" cxnId="{C6BF4FDC-1BF3-484D-9D72-645769CE8BD0}">
      <dgm:prSet/>
      <dgm:spPr/>
      <dgm:t>
        <a:bodyPr/>
        <a:lstStyle/>
        <a:p>
          <a:endParaRPr lang="en-US"/>
        </a:p>
      </dgm:t>
    </dgm:pt>
    <dgm:pt modelId="{B186D3E3-66EB-4882-9B91-DFF0F8E1C375}" type="sibTrans" cxnId="{C6BF4FDC-1BF3-484D-9D72-645769CE8BD0}">
      <dgm:prSet/>
      <dgm:spPr/>
      <dgm:t>
        <a:bodyPr/>
        <a:lstStyle/>
        <a:p>
          <a:endParaRPr lang="en-US"/>
        </a:p>
      </dgm:t>
    </dgm:pt>
    <dgm:pt modelId="{670B21E6-69C6-4B91-9C9B-6D5E1804345D}">
      <dgm:prSet phldrT="[Text]"/>
      <dgm:spPr/>
      <dgm:t>
        <a:bodyPr/>
        <a:lstStyle/>
        <a:p>
          <a:r>
            <a:rPr lang="el-GR" dirty="0" smtClean="0"/>
            <a:t>Επίμονη διάρροια </a:t>
          </a:r>
          <a:endParaRPr lang="en-US" dirty="0"/>
        </a:p>
      </dgm:t>
    </dgm:pt>
    <dgm:pt modelId="{C4066CEF-5B9D-4704-A480-509B158C17BD}" type="parTrans" cxnId="{690DB842-36FB-4EB3-B6E5-16D8C10C402F}">
      <dgm:prSet/>
      <dgm:spPr/>
      <dgm:t>
        <a:bodyPr/>
        <a:lstStyle/>
        <a:p>
          <a:endParaRPr lang="en-US"/>
        </a:p>
      </dgm:t>
    </dgm:pt>
    <dgm:pt modelId="{55382A96-4F84-4FD2-99CC-02472EEEE6C3}" type="sibTrans" cxnId="{690DB842-36FB-4EB3-B6E5-16D8C10C402F}">
      <dgm:prSet/>
      <dgm:spPr/>
      <dgm:t>
        <a:bodyPr/>
        <a:lstStyle/>
        <a:p>
          <a:endParaRPr lang="en-US"/>
        </a:p>
      </dgm:t>
    </dgm:pt>
    <dgm:pt modelId="{1C42F566-3446-48E8-A631-B90C6DA8C3CE}">
      <dgm:prSet phldrT="[Text]"/>
      <dgm:spPr/>
      <dgm:t>
        <a:bodyPr/>
        <a:lstStyle/>
        <a:p>
          <a:r>
            <a:rPr lang="el-GR" dirty="0" smtClean="0"/>
            <a:t>Άγνωστες αιτίες </a:t>
          </a:r>
          <a:endParaRPr lang="en-US" dirty="0"/>
        </a:p>
      </dgm:t>
    </dgm:pt>
    <dgm:pt modelId="{724F932A-D6AF-4D8D-85F0-0C42156AC118}" type="parTrans" cxnId="{E580A550-FD36-4A35-9689-65842B111733}">
      <dgm:prSet/>
      <dgm:spPr/>
      <dgm:t>
        <a:bodyPr/>
        <a:lstStyle/>
        <a:p>
          <a:endParaRPr lang="en-US"/>
        </a:p>
      </dgm:t>
    </dgm:pt>
    <dgm:pt modelId="{1393680B-C276-4137-AD0B-2C2002D04379}" type="sibTrans" cxnId="{E580A550-FD36-4A35-9689-65842B111733}">
      <dgm:prSet/>
      <dgm:spPr/>
      <dgm:t>
        <a:bodyPr/>
        <a:lstStyle/>
        <a:p>
          <a:endParaRPr lang="en-US"/>
        </a:p>
      </dgm:t>
    </dgm:pt>
    <dgm:pt modelId="{035C61FA-797F-4F24-9B69-EB2F90E7D753}">
      <dgm:prSet/>
      <dgm:spPr/>
      <dgm:t>
        <a:bodyPr/>
        <a:lstStyle/>
        <a:p>
          <a:r>
            <a:rPr lang="el-GR" dirty="0" smtClean="0"/>
            <a:t>Δυσεντερία </a:t>
          </a:r>
          <a:endParaRPr lang="en-US" dirty="0"/>
        </a:p>
      </dgm:t>
    </dgm:pt>
    <dgm:pt modelId="{9E4F25BB-F39F-4A54-9357-97AC672D723D}" type="parTrans" cxnId="{237D6090-F792-4BD4-9635-C7BA59F305D9}">
      <dgm:prSet/>
      <dgm:spPr/>
      <dgm:t>
        <a:bodyPr/>
        <a:lstStyle/>
        <a:p>
          <a:endParaRPr lang="en-US"/>
        </a:p>
      </dgm:t>
    </dgm:pt>
    <dgm:pt modelId="{18EE6E79-86A9-4319-8595-0AE5B6D47C04}" type="sibTrans" cxnId="{237D6090-F792-4BD4-9635-C7BA59F305D9}">
      <dgm:prSet/>
      <dgm:spPr/>
      <dgm:t>
        <a:bodyPr/>
        <a:lstStyle/>
        <a:p>
          <a:endParaRPr lang="en-US"/>
        </a:p>
      </dgm:t>
    </dgm:pt>
    <dgm:pt modelId="{E5F6B733-131D-4E18-B0B1-1DDADEA49EA5}">
      <dgm:prSet/>
      <dgm:spPr/>
      <dgm:t>
        <a:bodyPr/>
        <a:lstStyle/>
        <a:p>
          <a:r>
            <a:rPr lang="en-GB" dirty="0" err="1" smtClean="0"/>
            <a:t>Shigella</a:t>
          </a:r>
          <a:endParaRPr lang="en-GB" dirty="0" smtClean="0"/>
        </a:p>
        <a:p>
          <a:r>
            <a:rPr lang="el-GR" dirty="0" smtClean="0"/>
            <a:t>Αμοιβάδωση </a:t>
          </a:r>
          <a:endParaRPr lang="en-US" dirty="0"/>
        </a:p>
      </dgm:t>
    </dgm:pt>
    <dgm:pt modelId="{D35B1208-4FB5-41DF-ABBE-8FD13DECFB1B}" type="parTrans" cxnId="{147547E3-ABF3-4C2B-99A0-582C9589D553}">
      <dgm:prSet/>
      <dgm:spPr/>
      <dgm:t>
        <a:bodyPr/>
        <a:lstStyle/>
        <a:p>
          <a:endParaRPr lang="en-US"/>
        </a:p>
      </dgm:t>
    </dgm:pt>
    <dgm:pt modelId="{1172DDA2-F204-4D25-BE5C-34A4CB0C501C}" type="sibTrans" cxnId="{147547E3-ABF3-4C2B-99A0-582C9589D553}">
      <dgm:prSet/>
      <dgm:spPr/>
      <dgm:t>
        <a:bodyPr/>
        <a:lstStyle/>
        <a:p>
          <a:endParaRPr lang="en-US"/>
        </a:p>
      </dgm:t>
    </dgm:pt>
    <dgm:pt modelId="{81E95E41-6499-495F-B1A7-53F870856A8F}" type="pres">
      <dgm:prSet presAssocID="{75DCCBE4-E2B8-49F6-AC7A-0C1E50D1395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86FB435-97BD-4334-98AF-B749D579A19F}" type="pres">
      <dgm:prSet presAssocID="{E3559EF0-92DE-41B3-80F1-A0B7BFD8B8A4}" presName="hierRoot1" presStyleCnt="0"/>
      <dgm:spPr/>
    </dgm:pt>
    <dgm:pt modelId="{321A5245-D8B8-4736-AE17-3B0D75C1A3AC}" type="pres">
      <dgm:prSet presAssocID="{E3559EF0-92DE-41B3-80F1-A0B7BFD8B8A4}" presName="composite" presStyleCnt="0"/>
      <dgm:spPr/>
    </dgm:pt>
    <dgm:pt modelId="{ACA1E63B-CE4C-4AD2-A416-93F074D823E8}" type="pres">
      <dgm:prSet presAssocID="{E3559EF0-92DE-41B3-80F1-A0B7BFD8B8A4}" presName="background" presStyleLbl="node0" presStyleIdx="0" presStyleCnt="1"/>
      <dgm:spPr/>
    </dgm:pt>
    <dgm:pt modelId="{D18B5789-2CBA-4616-94A4-BF1D9E8926FF}" type="pres">
      <dgm:prSet presAssocID="{E3559EF0-92DE-41B3-80F1-A0B7BFD8B8A4}" presName="text" presStyleLbl="fgAcc0" presStyleIdx="0" presStyleCnt="1" custLinFactNeighborX="-1879" custLinFactNeighborY="-31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6B1753-961D-4AAE-A6F9-4A7DC715FEE9}" type="pres">
      <dgm:prSet presAssocID="{E3559EF0-92DE-41B3-80F1-A0B7BFD8B8A4}" presName="hierChild2" presStyleCnt="0"/>
      <dgm:spPr/>
    </dgm:pt>
    <dgm:pt modelId="{94E8BB81-04A9-430C-B7F6-E088F6F16F0D}" type="pres">
      <dgm:prSet presAssocID="{5B731CF1-FB65-4865-908A-E3236D917CCD}" presName="Name10" presStyleLbl="parChTrans1D2" presStyleIdx="0" presStyleCnt="3"/>
      <dgm:spPr/>
      <dgm:t>
        <a:bodyPr/>
        <a:lstStyle/>
        <a:p>
          <a:endParaRPr lang="en-US"/>
        </a:p>
      </dgm:t>
    </dgm:pt>
    <dgm:pt modelId="{70C72AA0-A798-4043-B70B-1C2E574EB402}" type="pres">
      <dgm:prSet presAssocID="{C0421661-3EE7-4938-BC3D-2ABCD86E9E25}" presName="hierRoot2" presStyleCnt="0"/>
      <dgm:spPr/>
    </dgm:pt>
    <dgm:pt modelId="{5E00F9E4-662E-47BA-9A9B-B4FB876FBC69}" type="pres">
      <dgm:prSet presAssocID="{C0421661-3EE7-4938-BC3D-2ABCD86E9E25}" presName="composite2" presStyleCnt="0"/>
      <dgm:spPr/>
    </dgm:pt>
    <dgm:pt modelId="{918C1088-5965-49FF-8B49-C619FC612979}" type="pres">
      <dgm:prSet presAssocID="{C0421661-3EE7-4938-BC3D-2ABCD86E9E25}" presName="background2" presStyleLbl="node2" presStyleIdx="0" presStyleCnt="3"/>
      <dgm:spPr/>
    </dgm:pt>
    <dgm:pt modelId="{A1D75DB4-4523-4ED3-8289-53FBF9048A06}" type="pres">
      <dgm:prSet presAssocID="{C0421661-3EE7-4938-BC3D-2ABCD86E9E25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68029E-6A19-40B8-B7A0-8A782E54D5FB}" type="pres">
      <dgm:prSet presAssocID="{C0421661-3EE7-4938-BC3D-2ABCD86E9E25}" presName="hierChild3" presStyleCnt="0"/>
      <dgm:spPr/>
    </dgm:pt>
    <dgm:pt modelId="{1576DF24-0667-49FE-9BB2-0938FB9867D8}" type="pres">
      <dgm:prSet presAssocID="{DC702EB6-C7C7-4F70-9E87-B9EAC40F4EC2}" presName="Name17" presStyleLbl="parChTrans1D3" presStyleIdx="0" presStyleCnt="3"/>
      <dgm:spPr/>
      <dgm:t>
        <a:bodyPr/>
        <a:lstStyle/>
        <a:p>
          <a:endParaRPr lang="en-US"/>
        </a:p>
      </dgm:t>
    </dgm:pt>
    <dgm:pt modelId="{3063AC02-1194-43CB-A4F9-C7E164424C68}" type="pres">
      <dgm:prSet presAssocID="{1A3572CF-A824-4C80-A7D9-F91180F66EA8}" presName="hierRoot3" presStyleCnt="0"/>
      <dgm:spPr/>
    </dgm:pt>
    <dgm:pt modelId="{C5719233-234A-4EB6-8580-81E002D90637}" type="pres">
      <dgm:prSet presAssocID="{1A3572CF-A824-4C80-A7D9-F91180F66EA8}" presName="composite3" presStyleCnt="0"/>
      <dgm:spPr/>
    </dgm:pt>
    <dgm:pt modelId="{AF859E5B-A3B5-4F8D-B87F-22795B95665D}" type="pres">
      <dgm:prSet presAssocID="{1A3572CF-A824-4C80-A7D9-F91180F66EA8}" presName="background3" presStyleLbl="node3" presStyleIdx="0" presStyleCnt="3"/>
      <dgm:spPr/>
    </dgm:pt>
    <dgm:pt modelId="{1314D8DA-5378-495B-B52E-8CCB1BFBA41C}" type="pres">
      <dgm:prSet presAssocID="{1A3572CF-A824-4C80-A7D9-F91180F66EA8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0725C-4D4D-479E-88CE-CBEDFAAFAAE7}" type="pres">
      <dgm:prSet presAssocID="{1A3572CF-A824-4C80-A7D9-F91180F66EA8}" presName="hierChild4" presStyleCnt="0"/>
      <dgm:spPr/>
    </dgm:pt>
    <dgm:pt modelId="{E286ED5C-F943-434D-9FE2-EF365FE99D69}" type="pres">
      <dgm:prSet presAssocID="{9E4F25BB-F39F-4A54-9357-97AC672D723D}" presName="Name10" presStyleLbl="parChTrans1D2" presStyleIdx="1" presStyleCnt="3"/>
      <dgm:spPr/>
      <dgm:t>
        <a:bodyPr/>
        <a:lstStyle/>
        <a:p>
          <a:endParaRPr lang="en-US"/>
        </a:p>
      </dgm:t>
    </dgm:pt>
    <dgm:pt modelId="{911B302D-553E-4279-8D7E-DC686BE8C730}" type="pres">
      <dgm:prSet presAssocID="{035C61FA-797F-4F24-9B69-EB2F90E7D753}" presName="hierRoot2" presStyleCnt="0"/>
      <dgm:spPr/>
    </dgm:pt>
    <dgm:pt modelId="{58DA0794-460B-4DF6-A862-9BA2D697D860}" type="pres">
      <dgm:prSet presAssocID="{035C61FA-797F-4F24-9B69-EB2F90E7D753}" presName="composite2" presStyleCnt="0"/>
      <dgm:spPr/>
    </dgm:pt>
    <dgm:pt modelId="{5D089868-51E5-43E6-8C13-2D3C3C2DCAB8}" type="pres">
      <dgm:prSet presAssocID="{035C61FA-797F-4F24-9B69-EB2F90E7D753}" presName="background2" presStyleLbl="node2" presStyleIdx="1" presStyleCnt="3"/>
      <dgm:spPr/>
    </dgm:pt>
    <dgm:pt modelId="{C7C875A5-0608-4179-A6F2-9746F378AAF3}" type="pres">
      <dgm:prSet presAssocID="{035C61FA-797F-4F24-9B69-EB2F90E7D753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ACD1DC-3CD4-4A7A-A59A-08CBEEF041DE}" type="pres">
      <dgm:prSet presAssocID="{035C61FA-797F-4F24-9B69-EB2F90E7D753}" presName="hierChild3" presStyleCnt="0"/>
      <dgm:spPr/>
    </dgm:pt>
    <dgm:pt modelId="{76CA5628-AB09-4BB5-A384-866D0FF8CC5B}" type="pres">
      <dgm:prSet presAssocID="{D35B1208-4FB5-41DF-ABBE-8FD13DECFB1B}" presName="Name17" presStyleLbl="parChTrans1D3" presStyleIdx="1" presStyleCnt="3"/>
      <dgm:spPr/>
      <dgm:t>
        <a:bodyPr/>
        <a:lstStyle/>
        <a:p>
          <a:endParaRPr lang="en-US"/>
        </a:p>
      </dgm:t>
    </dgm:pt>
    <dgm:pt modelId="{AC8E4720-5849-4AFA-ABEE-CB961D8A03AC}" type="pres">
      <dgm:prSet presAssocID="{E5F6B733-131D-4E18-B0B1-1DDADEA49EA5}" presName="hierRoot3" presStyleCnt="0"/>
      <dgm:spPr/>
    </dgm:pt>
    <dgm:pt modelId="{EDF6AADA-D162-4D07-BE8A-49DD95ABE97F}" type="pres">
      <dgm:prSet presAssocID="{E5F6B733-131D-4E18-B0B1-1DDADEA49EA5}" presName="composite3" presStyleCnt="0"/>
      <dgm:spPr/>
    </dgm:pt>
    <dgm:pt modelId="{A7B42C85-1008-4F1C-85C3-EC5546F50459}" type="pres">
      <dgm:prSet presAssocID="{E5F6B733-131D-4E18-B0B1-1DDADEA49EA5}" presName="background3" presStyleLbl="node3" presStyleIdx="1" presStyleCnt="3"/>
      <dgm:spPr/>
    </dgm:pt>
    <dgm:pt modelId="{EE13D51C-111A-48E5-B1A5-A9CE6F3470E7}" type="pres">
      <dgm:prSet presAssocID="{E5F6B733-131D-4E18-B0B1-1DDADEA49EA5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98E551-FDB4-46CC-BAF3-F44CD6598D64}" type="pres">
      <dgm:prSet presAssocID="{E5F6B733-131D-4E18-B0B1-1DDADEA49EA5}" presName="hierChild4" presStyleCnt="0"/>
      <dgm:spPr/>
    </dgm:pt>
    <dgm:pt modelId="{092C968F-364E-4E48-AB6F-F84E03576A5E}" type="pres">
      <dgm:prSet presAssocID="{C4066CEF-5B9D-4704-A480-509B158C17BD}" presName="Name10" presStyleLbl="parChTrans1D2" presStyleIdx="2" presStyleCnt="3"/>
      <dgm:spPr/>
      <dgm:t>
        <a:bodyPr/>
        <a:lstStyle/>
        <a:p>
          <a:endParaRPr lang="en-US"/>
        </a:p>
      </dgm:t>
    </dgm:pt>
    <dgm:pt modelId="{0167B669-521F-48EE-9F03-1E0A18141BF1}" type="pres">
      <dgm:prSet presAssocID="{670B21E6-69C6-4B91-9C9B-6D5E1804345D}" presName="hierRoot2" presStyleCnt="0"/>
      <dgm:spPr/>
    </dgm:pt>
    <dgm:pt modelId="{409B12A5-9A8B-49C5-8C0E-F67E8850AC38}" type="pres">
      <dgm:prSet presAssocID="{670B21E6-69C6-4B91-9C9B-6D5E1804345D}" presName="composite2" presStyleCnt="0"/>
      <dgm:spPr/>
    </dgm:pt>
    <dgm:pt modelId="{D5B87ED7-8DD1-4794-8382-89362A1FEBFF}" type="pres">
      <dgm:prSet presAssocID="{670B21E6-69C6-4B91-9C9B-6D5E1804345D}" presName="background2" presStyleLbl="node2" presStyleIdx="2" presStyleCnt="3"/>
      <dgm:spPr/>
    </dgm:pt>
    <dgm:pt modelId="{474BEE5F-D9B7-455B-9E76-FB82551CF47A}" type="pres">
      <dgm:prSet presAssocID="{670B21E6-69C6-4B91-9C9B-6D5E1804345D}" presName="text2" presStyleLbl="fgAcc2" presStyleIdx="2" presStyleCnt="3" custLinFactNeighborX="14431" custLinFactNeighborY="6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40177C-CFB8-468C-94A5-E94B196B7670}" type="pres">
      <dgm:prSet presAssocID="{670B21E6-69C6-4B91-9C9B-6D5E1804345D}" presName="hierChild3" presStyleCnt="0"/>
      <dgm:spPr/>
    </dgm:pt>
    <dgm:pt modelId="{A1EF35BE-12FC-439D-8554-7477B88DA3A8}" type="pres">
      <dgm:prSet presAssocID="{724F932A-D6AF-4D8D-85F0-0C42156AC118}" presName="Name17" presStyleLbl="parChTrans1D3" presStyleIdx="2" presStyleCnt="3"/>
      <dgm:spPr/>
      <dgm:t>
        <a:bodyPr/>
        <a:lstStyle/>
        <a:p>
          <a:endParaRPr lang="en-US"/>
        </a:p>
      </dgm:t>
    </dgm:pt>
    <dgm:pt modelId="{10F28222-CCB9-411B-8A6C-D807358C93BA}" type="pres">
      <dgm:prSet presAssocID="{1C42F566-3446-48E8-A631-B90C6DA8C3CE}" presName="hierRoot3" presStyleCnt="0"/>
      <dgm:spPr/>
    </dgm:pt>
    <dgm:pt modelId="{0D96076B-6C6A-4CBF-8FFA-B85DE0333127}" type="pres">
      <dgm:prSet presAssocID="{1C42F566-3446-48E8-A631-B90C6DA8C3CE}" presName="composite3" presStyleCnt="0"/>
      <dgm:spPr/>
    </dgm:pt>
    <dgm:pt modelId="{090F2D36-32E0-42E1-83BA-9824AF8CE62A}" type="pres">
      <dgm:prSet presAssocID="{1C42F566-3446-48E8-A631-B90C6DA8C3CE}" presName="background3" presStyleLbl="node3" presStyleIdx="2" presStyleCnt="3"/>
      <dgm:spPr/>
    </dgm:pt>
    <dgm:pt modelId="{AE31C9AB-E984-4D2D-93D9-8C0AA17F3F65}" type="pres">
      <dgm:prSet presAssocID="{1C42F566-3446-48E8-A631-B90C6DA8C3CE}" presName="text3" presStyleLbl="fgAcc3" presStyleIdx="2" presStyleCnt="3" custLinFactNeighborX="14431" custLinFactNeighborY="45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72F373-12E3-4CF1-A20C-705CAB2D2B56}" type="pres">
      <dgm:prSet presAssocID="{1C42F566-3446-48E8-A631-B90C6DA8C3CE}" presName="hierChild4" presStyleCnt="0"/>
      <dgm:spPr/>
    </dgm:pt>
  </dgm:ptLst>
  <dgm:cxnLst>
    <dgm:cxn modelId="{147547E3-ABF3-4C2B-99A0-582C9589D553}" srcId="{035C61FA-797F-4F24-9B69-EB2F90E7D753}" destId="{E5F6B733-131D-4E18-B0B1-1DDADEA49EA5}" srcOrd="0" destOrd="0" parTransId="{D35B1208-4FB5-41DF-ABBE-8FD13DECFB1B}" sibTransId="{1172DDA2-F204-4D25-BE5C-34A4CB0C501C}"/>
    <dgm:cxn modelId="{C7A5C7E5-2394-469A-A265-426909CC8934}" type="presOf" srcId="{C0421661-3EE7-4938-BC3D-2ABCD86E9E25}" destId="{A1D75DB4-4523-4ED3-8289-53FBF9048A06}" srcOrd="0" destOrd="0" presId="urn:microsoft.com/office/officeart/2005/8/layout/hierarchy1"/>
    <dgm:cxn modelId="{85248415-9D65-4C24-B190-9B470F823805}" type="presOf" srcId="{724F932A-D6AF-4D8D-85F0-0C42156AC118}" destId="{A1EF35BE-12FC-439D-8554-7477B88DA3A8}" srcOrd="0" destOrd="0" presId="urn:microsoft.com/office/officeart/2005/8/layout/hierarchy1"/>
    <dgm:cxn modelId="{272838E1-F10D-4225-B11B-7F5818F1C998}" type="presOf" srcId="{9E4F25BB-F39F-4A54-9357-97AC672D723D}" destId="{E286ED5C-F943-434D-9FE2-EF365FE99D69}" srcOrd="0" destOrd="0" presId="urn:microsoft.com/office/officeart/2005/8/layout/hierarchy1"/>
    <dgm:cxn modelId="{E7C1EC5F-6EA8-4E82-AA22-864C3F1503E1}" type="presOf" srcId="{035C61FA-797F-4F24-9B69-EB2F90E7D753}" destId="{C7C875A5-0608-4179-A6F2-9746F378AAF3}" srcOrd="0" destOrd="0" presId="urn:microsoft.com/office/officeart/2005/8/layout/hierarchy1"/>
    <dgm:cxn modelId="{AA8CA5FB-C667-4053-8069-DD15F87E47DC}" type="presOf" srcId="{D35B1208-4FB5-41DF-ABBE-8FD13DECFB1B}" destId="{76CA5628-AB09-4BB5-A384-866D0FF8CC5B}" srcOrd="0" destOrd="0" presId="urn:microsoft.com/office/officeart/2005/8/layout/hierarchy1"/>
    <dgm:cxn modelId="{237D6090-F792-4BD4-9635-C7BA59F305D9}" srcId="{E3559EF0-92DE-41B3-80F1-A0B7BFD8B8A4}" destId="{035C61FA-797F-4F24-9B69-EB2F90E7D753}" srcOrd="1" destOrd="0" parTransId="{9E4F25BB-F39F-4A54-9357-97AC672D723D}" sibTransId="{18EE6E79-86A9-4319-8595-0AE5B6D47C04}"/>
    <dgm:cxn modelId="{EBF09BF6-93FB-4EEA-BD7B-465DA5552D6D}" srcId="{E3559EF0-92DE-41B3-80F1-A0B7BFD8B8A4}" destId="{C0421661-3EE7-4938-BC3D-2ABCD86E9E25}" srcOrd="0" destOrd="0" parTransId="{5B731CF1-FB65-4865-908A-E3236D917CCD}" sibTransId="{44282541-23CE-4F64-9F69-50A745A96740}"/>
    <dgm:cxn modelId="{3615F792-282B-4D20-9F00-1C68B0E5F445}" type="presOf" srcId="{1A3572CF-A824-4C80-A7D9-F91180F66EA8}" destId="{1314D8DA-5378-495B-B52E-8CCB1BFBA41C}" srcOrd="0" destOrd="0" presId="urn:microsoft.com/office/officeart/2005/8/layout/hierarchy1"/>
    <dgm:cxn modelId="{F33D8AF3-6B24-44FC-8148-1F7C56BB07E6}" type="presOf" srcId="{75DCCBE4-E2B8-49F6-AC7A-0C1E50D13952}" destId="{81E95E41-6499-495F-B1A7-53F870856A8F}" srcOrd="0" destOrd="0" presId="urn:microsoft.com/office/officeart/2005/8/layout/hierarchy1"/>
    <dgm:cxn modelId="{D554BFEE-5188-4F8F-8C25-97220B1F2908}" type="presOf" srcId="{DC702EB6-C7C7-4F70-9E87-B9EAC40F4EC2}" destId="{1576DF24-0667-49FE-9BB2-0938FB9867D8}" srcOrd="0" destOrd="0" presId="urn:microsoft.com/office/officeart/2005/8/layout/hierarchy1"/>
    <dgm:cxn modelId="{3C3A5751-EC17-404F-A92E-9FBDEAAAA77B}" type="presOf" srcId="{E3559EF0-92DE-41B3-80F1-A0B7BFD8B8A4}" destId="{D18B5789-2CBA-4616-94A4-BF1D9E8926FF}" srcOrd="0" destOrd="0" presId="urn:microsoft.com/office/officeart/2005/8/layout/hierarchy1"/>
    <dgm:cxn modelId="{D5CE540F-BDD2-4F46-8335-2CDB04A63089}" type="presOf" srcId="{5B731CF1-FB65-4865-908A-E3236D917CCD}" destId="{94E8BB81-04A9-430C-B7F6-E088F6F16F0D}" srcOrd="0" destOrd="0" presId="urn:microsoft.com/office/officeart/2005/8/layout/hierarchy1"/>
    <dgm:cxn modelId="{CEA49C2E-0E2F-42E2-A6C5-E708A39ED194}" type="presOf" srcId="{670B21E6-69C6-4B91-9C9B-6D5E1804345D}" destId="{474BEE5F-D9B7-455B-9E76-FB82551CF47A}" srcOrd="0" destOrd="0" presId="urn:microsoft.com/office/officeart/2005/8/layout/hierarchy1"/>
    <dgm:cxn modelId="{8C3FC2A6-26F5-465A-8695-36B1A9367706}" srcId="{75DCCBE4-E2B8-49F6-AC7A-0C1E50D13952}" destId="{E3559EF0-92DE-41B3-80F1-A0B7BFD8B8A4}" srcOrd="0" destOrd="0" parTransId="{8C5A0498-3B2C-4473-9AEA-A0EA4DBD001F}" sibTransId="{5DF3D61E-0CF3-4F87-B2CB-57AEBD7B42DD}"/>
    <dgm:cxn modelId="{4FB5083F-6012-4CA5-BBA7-623F5D68E2D0}" type="presOf" srcId="{C4066CEF-5B9D-4704-A480-509B158C17BD}" destId="{092C968F-364E-4E48-AB6F-F84E03576A5E}" srcOrd="0" destOrd="0" presId="urn:microsoft.com/office/officeart/2005/8/layout/hierarchy1"/>
    <dgm:cxn modelId="{CE7871DF-6AC6-492A-8E95-502E33C96A3A}" type="presOf" srcId="{E5F6B733-131D-4E18-B0B1-1DDADEA49EA5}" destId="{EE13D51C-111A-48E5-B1A5-A9CE6F3470E7}" srcOrd="0" destOrd="0" presId="urn:microsoft.com/office/officeart/2005/8/layout/hierarchy1"/>
    <dgm:cxn modelId="{C6BF4FDC-1BF3-484D-9D72-645769CE8BD0}" srcId="{C0421661-3EE7-4938-BC3D-2ABCD86E9E25}" destId="{1A3572CF-A824-4C80-A7D9-F91180F66EA8}" srcOrd="0" destOrd="0" parTransId="{DC702EB6-C7C7-4F70-9E87-B9EAC40F4EC2}" sibTransId="{B186D3E3-66EB-4882-9B91-DFF0F8E1C375}"/>
    <dgm:cxn modelId="{F34E5E04-DFA6-4657-9360-FCB8510A59ED}" type="presOf" srcId="{1C42F566-3446-48E8-A631-B90C6DA8C3CE}" destId="{AE31C9AB-E984-4D2D-93D9-8C0AA17F3F65}" srcOrd="0" destOrd="0" presId="urn:microsoft.com/office/officeart/2005/8/layout/hierarchy1"/>
    <dgm:cxn modelId="{690DB842-36FB-4EB3-B6E5-16D8C10C402F}" srcId="{E3559EF0-92DE-41B3-80F1-A0B7BFD8B8A4}" destId="{670B21E6-69C6-4B91-9C9B-6D5E1804345D}" srcOrd="2" destOrd="0" parTransId="{C4066CEF-5B9D-4704-A480-509B158C17BD}" sibTransId="{55382A96-4F84-4FD2-99CC-02472EEEE6C3}"/>
    <dgm:cxn modelId="{E580A550-FD36-4A35-9689-65842B111733}" srcId="{670B21E6-69C6-4B91-9C9B-6D5E1804345D}" destId="{1C42F566-3446-48E8-A631-B90C6DA8C3CE}" srcOrd="0" destOrd="0" parTransId="{724F932A-D6AF-4D8D-85F0-0C42156AC118}" sibTransId="{1393680B-C276-4137-AD0B-2C2002D04379}"/>
    <dgm:cxn modelId="{117F2AAB-DA07-4C61-A2FA-E02BEEA70343}" type="presParOf" srcId="{81E95E41-6499-495F-B1A7-53F870856A8F}" destId="{286FB435-97BD-4334-98AF-B749D579A19F}" srcOrd="0" destOrd="0" presId="urn:microsoft.com/office/officeart/2005/8/layout/hierarchy1"/>
    <dgm:cxn modelId="{39E42197-C62F-4019-AEDB-3F40E794FC5F}" type="presParOf" srcId="{286FB435-97BD-4334-98AF-B749D579A19F}" destId="{321A5245-D8B8-4736-AE17-3B0D75C1A3AC}" srcOrd="0" destOrd="0" presId="urn:microsoft.com/office/officeart/2005/8/layout/hierarchy1"/>
    <dgm:cxn modelId="{4FC6E8E2-DBA6-4C16-8D3E-8EBD009C7FBA}" type="presParOf" srcId="{321A5245-D8B8-4736-AE17-3B0D75C1A3AC}" destId="{ACA1E63B-CE4C-4AD2-A416-93F074D823E8}" srcOrd="0" destOrd="0" presId="urn:microsoft.com/office/officeart/2005/8/layout/hierarchy1"/>
    <dgm:cxn modelId="{B907F780-827F-4C4E-930E-367F28ED9236}" type="presParOf" srcId="{321A5245-D8B8-4736-AE17-3B0D75C1A3AC}" destId="{D18B5789-2CBA-4616-94A4-BF1D9E8926FF}" srcOrd="1" destOrd="0" presId="urn:microsoft.com/office/officeart/2005/8/layout/hierarchy1"/>
    <dgm:cxn modelId="{AF8307F8-DC1D-40D9-92C5-24B14DA6D6DC}" type="presParOf" srcId="{286FB435-97BD-4334-98AF-B749D579A19F}" destId="{F86B1753-961D-4AAE-A6F9-4A7DC715FEE9}" srcOrd="1" destOrd="0" presId="urn:microsoft.com/office/officeart/2005/8/layout/hierarchy1"/>
    <dgm:cxn modelId="{D452E04C-1027-445B-B092-AA697FAB85E6}" type="presParOf" srcId="{F86B1753-961D-4AAE-A6F9-4A7DC715FEE9}" destId="{94E8BB81-04A9-430C-B7F6-E088F6F16F0D}" srcOrd="0" destOrd="0" presId="urn:microsoft.com/office/officeart/2005/8/layout/hierarchy1"/>
    <dgm:cxn modelId="{AC26CFF8-FDF9-4424-8489-AF68DB7F6308}" type="presParOf" srcId="{F86B1753-961D-4AAE-A6F9-4A7DC715FEE9}" destId="{70C72AA0-A798-4043-B70B-1C2E574EB402}" srcOrd="1" destOrd="0" presId="urn:microsoft.com/office/officeart/2005/8/layout/hierarchy1"/>
    <dgm:cxn modelId="{B6AC57AC-912C-4616-81A4-11E98500C489}" type="presParOf" srcId="{70C72AA0-A798-4043-B70B-1C2E574EB402}" destId="{5E00F9E4-662E-47BA-9A9B-B4FB876FBC69}" srcOrd="0" destOrd="0" presId="urn:microsoft.com/office/officeart/2005/8/layout/hierarchy1"/>
    <dgm:cxn modelId="{5A73E52C-1B02-4222-8B32-B978BC20EED2}" type="presParOf" srcId="{5E00F9E4-662E-47BA-9A9B-B4FB876FBC69}" destId="{918C1088-5965-49FF-8B49-C619FC612979}" srcOrd="0" destOrd="0" presId="urn:microsoft.com/office/officeart/2005/8/layout/hierarchy1"/>
    <dgm:cxn modelId="{175BF609-54A4-4726-A4A0-2FF851FE2281}" type="presParOf" srcId="{5E00F9E4-662E-47BA-9A9B-B4FB876FBC69}" destId="{A1D75DB4-4523-4ED3-8289-53FBF9048A06}" srcOrd="1" destOrd="0" presId="urn:microsoft.com/office/officeart/2005/8/layout/hierarchy1"/>
    <dgm:cxn modelId="{A8A1AF8D-A35F-4FB0-A55D-CF2282B05F26}" type="presParOf" srcId="{70C72AA0-A798-4043-B70B-1C2E574EB402}" destId="{4B68029E-6A19-40B8-B7A0-8A782E54D5FB}" srcOrd="1" destOrd="0" presId="urn:microsoft.com/office/officeart/2005/8/layout/hierarchy1"/>
    <dgm:cxn modelId="{3656C55E-882F-43FC-AC15-CB1D287834FF}" type="presParOf" srcId="{4B68029E-6A19-40B8-B7A0-8A782E54D5FB}" destId="{1576DF24-0667-49FE-9BB2-0938FB9867D8}" srcOrd="0" destOrd="0" presId="urn:microsoft.com/office/officeart/2005/8/layout/hierarchy1"/>
    <dgm:cxn modelId="{F82AE4E6-DD92-468A-A66F-4174E2A448D6}" type="presParOf" srcId="{4B68029E-6A19-40B8-B7A0-8A782E54D5FB}" destId="{3063AC02-1194-43CB-A4F9-C7E164424C68}" srcOrd="1" destOrd="0" presId="urn:microsoft.com/office/officeart/2005/8/layout/hierarchy1"/>
    <dgm:cxn modelId="{9779EDDC-114C-4462-8C0C-531F849D0DBA}" type="presParOf" srcId="{3063AC02-1194-43CB-A4F9-C7E164424C68}" destId="{C5719233-234A-4EB6-8580-81E002D90637}" srcOrd="0" destOrd="0" presId="urn:microsoft.com/office/officeart/2005/8/layout/hierarchy1"/>
    <dgm:cxn modelId="{282BCA00-C9E0-48D5-9F27-E1B5274FE22E}" type="presParOf" srcId="{C5719233-234A-4EB6-8580-81E002D90637}" destId="{AF859E5B-A3B5-4F8D-B87F-22795B95665D}" srcOrd="0" destOrd="0" presId="urn:microsoft.com/office/officeart/2005/8/layout/hierarchy1"/>
    <dgm:cxn modelId="{7AA14615-DF8F-4F3F-ACAC-77AA54FB9277}" type="presParOf" srcId="{C5719233-234A-4EB6-8580-81E002D90637}" destId="{1314D8DA-5378-495B-B52E-8CCB1BFBA41C}" srcOrd="1" destOrd="0" presId="urn:microsoft.com/office/officeart/2005/8/layout/hierarchy1"/>
    <dgm:cxn modelId="{725C7FB2-4BF3-45AB-BB3B-76C8FCD1662C}" type="presParOf" srcId="{3063AC02-1194-43CB-A4F9-C7E164424C68}" destId="{AFD0725C-4D4D-479E-88CE-CBEDFAAFAAE7}" srcOrd="1" destOrd="0" presId="urn:microsoft.com/office/officeart/2005/8/layout/hierarchy1"/>
    <dgm:cxn modelId="{912E5DC3-D217-4F49-82F5-9B8D80291E9A}" type="presParOf" srcId="{F86B1753-961D-4AAE-A6F9-4A7DC715FEE9}" destId="{E286ED5C-F943-434D-9FE2-EF365FE99D69}" srcOrd="2" destOrd="0" presId="urn:microsoft.com/office/officeart/2005/8/layout/hierarchy1"/>
    <dgm:cxn modelId="{7D298D85-96DC-4FC6-8BF9-0C9572CC57A0}" type="presParOf" srcId="{F86B1753-961D-4AAE-A6F9-4A7DC715FEE9}" destId="{911B302D-553E-4279-8D7E-DC686BE8C730}" srcOrd="3" destOrd="0" presId="urn:microsoft.com/office/officeart/2005/8/layout/hierarchy1"/>
    <dgm:cxn modelId="{44BA651F-EF96-46ED-822C-220EACEB9B10}" type="presParOf" srcId="{911B302D-553E-4279-8D7E-DC686BE8C730}" destId="{58DA0794-460B-4DF6-A862-9BA2D697D860}" srcOrd="0" destOrd="0" presId="urn:microsoft.com/office/officeart/2005/8/layout/hierarchy1"/>
    <dgm:cxn modelId="{8737760B-5E08-4F10-812C-5AF6A0844F39}" type="presParOf" srcId="{58DA0794-460B-4DF6-A862-9BA2D697D860}" destId="{5D089868-51E5-43E6-8C13-2D3C3C2DCAB8}" srcOrd="0" destOrd="0" presId="urn:microsoft.com/office/officeart/2005/8/layout/hierarchy1"/>
    <dgm:cxn modelId="{95601C5D-6FCA-45E1-B5AE-C272F6657408}" type="presParOf" srcId="{58DA0794-460B-4DF6-A862-9BA2D697D860}" destId="{C7C875A5-0608-4179-A6F2-9746F378AAF3}" srcOrd="1" destOrd="0" presId="urn:microsoft.com/office/officeart/2005/8/layout/hierarchy1"/>
    <dgm:cxn modelId="{CCFD299D-727C-4112-921E-191BFB03CEBE}" type="presParOf" srcId="{911B302D-553E-4279-8D7E-DC686BE8C730}" destId="{B8ACD1DC-3CD4-4A7A-A59A-08CBEEF041DE}" srcOrd="1" destOrd="0" presId="urn:microsoft.com/office/officeart/2005/8/layout/hierarchy1"/>
    <dgm:cxn modelId="{76496651-B9F5-49EA-B379-425488C39494}" type="presParOf" srcId="{B8ACD1DC-3CD4-4A7A-A59A-08CBEEF041DE}" destId="{76CA5628-AB09-4BB5-A384-866D0FF8CC5B}" srcOrd="0" destOrd="0" presId="urn:microsoft.com/office/officeart/2005/8/layout/hierarchy1"/>
    <dgm:cxn modelId="{71C7A45B-52C1-4F0D-9ABB-E2F164D10A2F}" type="presParOf" srcId="{B8ACD1DC-3CD4-4A7A-A59A-08CBEEF041DE}" destId="{AC8E4720-5849-4AFA-ABEE-CB961D8A03AC}" srcOrd="1" destOrd="0" presId="urn:microsoft.com/office/officeart/2005/8/layout/hierarchy1"/>
    <dgm:cxn modelId="{499ABB4F-8543-4C05-BD6E-32D243E66EB7}" type="presParOf" srcId="{AC8E4720-5849-4AFA-ABEE-CB961D8A03AC}" destId="{EDF6AADA-D162-4D07-BE8A-49DD95ABE97F}" srcOrd="0" destOrd="0" presId="urn:microsoft.com/office/officeart/2005/8/layout/hierarchy1"/>
    <dgm:cxn modelId="{F62EA681-04D6-47DC-82DB-440490FFF159}" type="presParOf" srcId="{EDF6AADA-D162-4D07-BE8A-49DD95ABE97F}" destId="{A7B42C85-1008-4F1C-85C3-EC5546F50459}" srcOrd="0" destOrd="0" presId="urn:microsoft.com/office/officeart/2005/8/layout/hierarchy1"/>
    <dgm:cxn modelId="{5F6FA224-E493-4D73-99F4-E7ED396A7454}" type="presParOf" srcId="{EDF6AADA-D162-4D07-BE8A-49DD95ABE97F}" destId="{EE13D51C-111A-48E5-B1A5-A9CE6F3470E7}" srcOrd="1" destOrd="0" presId="urn:microsoft.com/office/officeart/2005/8/layout/hierarchy1"/>
    <dgm:cxn modelId="{6C14689E-3DF9-4074-8DDF-CA587F5A1B7B}" type="presParOf" srcId="{AC8E4720-5849-4AFA-ABEE-CB961D8A03AC}" destId="{9998E551-FDB4-46CC-BAF3-F44CD6598D64}" srcOrd="1" destOrd="0" presId="urn:microsoft.com/office/officeart/2005/8/layout/hierarchy1"/>
    <dgm:cxn modelId="{08F35833-3DA9-4ECB-87E2-C3B182F556AE}" type="presParOf" srcId="{F86B1753-961D-4AAE-A6F9-4A7DC715FEE9}" destId="{092C968F-364E-4E48-AB6F-F84E03576A5E}" srcOrd="4" destOrd="0" presId="urn:microsoft.com/office/officeart/2005/8/layout/hierarchy1"/>
    <dgm:cxn modelId="{E35790A5-6957-48E8-8AA9-72DD98DD7C4F}" type="presParOf" srcId="{F86B1753-961D-4AAE-A6F9-4A7DC715FEE9}" destId="{0167B669-521F-48EE-9F03-1E0A18141BF1}" srcOrd="5" destOrd="0" presId="urn:microsoft.com/office/officeart/2005/8/layout/hierarchy1"/>
    <dgm:cxn modelId="{449D7C4C-ECA5-4069-9E16-017D9D23705B}" type="presParOf" srcId="{0167B669-521F-48EE-9F03-1E0A18141BF1}" destId="{409B12A5-9A8B-49C5-8C0E-F67E8850AC38}" srcOrd="0" destOrd="0" presId="urn:microsoft.com/office/officeart/2005/8/layout/hierarchy1"/>
    <dgm:cxn modelId="{D45A7FA8-B33A-4343-8722-17CBA8051421}" type="presParOf" srcId="{409B12A5-9A8B-49C5-8C0E-F67E8850AC38}" destId="{D5B87ED7-8DD1-4794-8382-89362A1FEBFF}" srcOrd="0" destOrd="0" presId="urn:microsoft.com/office/officeart/2005/8/layout/hierarchy1"/>
    <dgm:cxn modelId="{37DA4BBD-39BA-48FD-8B27-88F16603FBBF}" type="presParOf" srcId="{409B12A5-9A8B-49C5-8C0E-F67E8850AC38}" destId="{474BEE5F-D9B7-455B-9E76-FB82551CF47A}" srcOrd="1" destOrd="0" presId="urn:microsoft.com/office/officeart/2005/8/layout/hierarchy1"/>
    <dgm:cxn modelId="{BAC8C307-7A88-4D3C-B1CF-69E5ACEB17EA}" type="presParOf" srcId="{0167B669-521F-48EE-9F03-1E0A18141BF1}" destId="{3E40177C-CFB8-468C-94A5-E94B196B7670}" srcOrd="1" destOrd="0" presId="urn:microsoft.com/office/officeart/2005/8/layout/hierarchy1"/>
    <dgm:cxn modelId="{1E06E75A-F9EB-4964-90FF-22524C8ED2A9}" type="presParOf" srcId="{3E40177C-CFB8-468C-94A5-E94B196B7670}" destId="{A1EF35BE-12FC-439D-8554-7477B88DA3A8}" srcOrd="0" destOrd="0" presId="urn:microsoft.com/office/officeart/2005/8/layout/hierarchy1"/>
    <dgm:cxn modelId="{4D7F6769-7CEF-4685-BDC7-734DF55CBA60}" type="presParOf" srcId="{3E40177C-CFB8-468C-94A5-E94B196B7670}" destId="{10F28222-CCB9-411B-8A6C-D807358C93BA}" srcOrd="1" destOrd="0" presId="urn:microsoft.com/office/officeart/2005/8/layout/hierarchy1"/>
    <dgm:cxn modelId="{B5731271-7C8F-4CB6-9E6B-5F1453B1F951}" type="presParOf" srcId="{10F28222-CCB9-411B-8A6C-D807358C93BA}" destId="{0D96076B-6C6A-4CBF-8FFA-B85DE0333127}" srcOrd="0" destOrd="0" presId="urn:microsoft.com/office/officeart/2005/8/layout/hierarchy1"/>
    <dgm:cxn modelId="{4F7AF702-4466-4137-8C38-3D8DB6AC110D}" type="presParOf" srcId="{0D96076B-6C6A-4CBF-8FFA-B85DE0333127}" destId="{090F2D36-32E0-42E1-83BA-9824AF8CE62A}" srcOrd="0" destOrd="0" presId="urn:microsoft.com/office/officeart/2005/8/layout/hierarchy1"/>
    <dgm:cxn modelId="{2C6AFF39-EE69-4120-8A53-CEF41BC04DCA}" type="presParOf" srcId="{0D96076B-6C6A-4CBF-8FFA-B85DE0333127}" destId="{AE31C9AB-E984-4D2D-93D9-8C0AA17F3F65}" srcOrd="1" destOrd="0" presId="urn:microsoft.com/office/officeart/2005/8/layout/hierarchy1"/>
    <dgm:cxn modelId="{F4FB4CC3-6BA4-4021-A77B-44CB3E59F94D}" type="presParOf" srcId="{10F28222-CCB9-411B-8A6C-D807358C93BA}" destId="{EC72F373-12E3-4CF1-A20C-705CAB2D2B5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133D6B-1C4B-45FF-BE58-5D89E569F06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EE03BD-C275-48AA-B34D-BAAAB053EC60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400" dirty="0" smtClean="0"/>
            <a:t>Συνιστάται σε συμπτωματικούς</a:t>
          </a:r>
        </a:p>
        <a:p>
          <a:endParaRPr lang="en-US" dirty="0"/>
        </a:p>
      </dgm:t>
    </dgm:pt>
    <dgm:pt modelId="{D7562A0F-48FF-45A9-A849-35D3152AC035}" type="parTrans" cxnId="{F52B0562-7805-483C-B198-347C559CE5C6}">
      <dgm:prSet/>
      <dgm:spPr/>
      <dgm:t>
        <a:bodyPr/>
        <a:lstStyle/>
        <a:p>
          <a:endParaRPr lang="en-US"/>
        </a:p>
      </dgm:t>
    </dgm:pt>
    <dgm:pt modelId="{F66538B0-C571-45A3-A014-11B2B721F7A6}" type="sibTrans" cxnId="{F52B0562-7805-483C-B198-347C559CE5C6}">
      <dgm:prSet/>
      <dgm:spPr/>
      <dgm:t>
        <a:bodyPr/>
        <a:lstStyle/>
        <a:p>
          <a:endParaRPr lang="en-US"/>
        </a:p>
      </dgm:t>
    </dgm:pt>
    <dgm:pt modelId="{D8928CF3-2299-4150-9FCE-73C4CC465C96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400" dirty="0" smtClean="0"/>
            <a:t>Γενικά ΔΕΝ συνιστάται</a:t>
          </a:r>
          <a:endParaRPr lang="en-US" sz="2400" dirty="0"/>
        </a:p>
      </dgm:t>
    </dgm:pt>
    <dgm:pt modelId="{4D4FC210-18E4-4F6F-AD80-3F5245E61E6D}" type="parTrans" cxnId="{F35C440F-E428-4ED5-9A42-37F7D0AC07C7}">
      <dgm:prSet/>
      <dgm:spPr/>
      <dgm:t>
        <a:bodyPr/>
        <a:lstStyle/>
        <a:p>
          <a:endParaRPr lang="en-US"/>
        </a:p>
      </dgm:t>
    </dgm:pt>
    <dgm:pt modelId="{29B51E78-258C-41B2-A0DD-3354DB276726}" type="sibTrans" cxnId="{F35C440F-E428-4ED5-9A42-37F7D0AC07C7}">
      <dgm:prSet/>
      <dgm:spPr/>
      <dgm:t>
        <a:bodyPr/>
        <a:lstStyle/>
        <a:p>
          <a:endParaRPr lang="en-US"/>
        </a:p>
      </dgm:t>
    </dgm:pt>
    <dgm:pt modelId="{A29D00E4-2456-4FD3-884E-2F04B81AAF92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800" dirty="0" smtClean="0"/>
            <a:t>Campylobacter</a:t>
          </a:r>
          <a:endParaRPr lang="en-US" sz="1800" dirty="0"/>
        </a:p>
      </dgm:t>
    </dgm:pt>
    <dgm:pt modelId="{AA024EC6-199B-4F17-828C-E135074E484C}" type="parTrans" cxnId="{01188E22-F3DE-42C3-BCFA-8EC1D4F9D7DF}">
      <dgm:prSet/>
      <dgm:spPr/>
      <dgm:t>
        <a:bodyPr/>
        <a:lstStyle/>
        <a:p>
          <a:endParaRPr lang="en-US"/>
        </a:p>
      </dgm:t>
    </dgm:pt>
    <dgm:pt modelId="{8779A3BE-DF54-48A6-91AD-F2026C048B0F}" type="sibTrans" cxnId="{01188E22-F3DE-42C3-BCFA-8EC1D4F9D7DF}">
      <dgm:prSet/>
      <dgm:spPr/>
      <dgm:t>
        <a:bodyPr/>
        <a:lstStyle/>
        <a:p>
          <a:endParaRPr lang="en-US"/>
        </a:p>
      </dgm:t>
    </dgm:pt>
    <dgm:pt modelId="{3893F020-6A79-464F-8A05-3D6222C8F390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None/>
          </a:pPr>
          <a:r>
            <a:rPr lang="el-GR" sz="2400" dirty="0" smtClean="0"/>
            <a:t>Δεν συνιστάται εκτός από </a:t>
          </a:r>
        </a:p>
        <a:p>
          <a:pPr>
            <a:buNone/>
          </a:pPr>
          <a:r>
            <a:rPr lang="el-GR" sz="2400" dirty="0" smtClean="0"/>
            <a:t>εξαιρέσεις</a:t>
          </a:r>
          <a:endParaRPr lang="en-US" sz="1600" dirty="0"/>
        </a:p>
      </dgm:t>
    </dgm:pt>
    <dgm:pt modelId="{208E68D5-D1D7-41F2-A564-E711495B7B62}" type="parTrans" cxnId="{FD5CA001-4305-45A8-96BB-7CFAF65D7756}">
      <dgm:prSet/>
      <dgm:spPr/>
      <dgm:t>
        <a:bodyPr/>
        <a:lstStyle/>
        <a:p>
          <a:endParaRPr lang="en-US"/>
        </a:p>
      </dgm:t>
    </dgm:pt>
    <dgm:pt modelId="{40D2B684-F114-4113-908A-A6E69777DA38}" type="sibTrans" cxnId="{FD5CA001-4305-45A8-96BB-7CFAF65D7756}">
      <dgm:prSet/>
      <dgm:spPr/>
      <dgm:t>
        <a:bodyPr/>
        <a:lstStyle/>
        <a:p>
          <a:endParaRPr lang="en-US"/>
        </a:p>
      </dgm:t>
    </dgm:pt>
    <dgm:pt modelId="{035337A9-597D-4FC0-A4C5-002F541D1146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l-GR" sz="1800" dirty="0" err="1" smtClean="0"/>
            <a:t>Σαλμονελλα</a:t>
          </a:r>
          <a:r>
            <a:rPr lang="el-GR" sz="1800" dirty="0" smtClean="0"/>
            <a:t> μη </a:t>
          </a:r>
          <a:r>
            <a:rPr lang="el-GR" sz="1800" dirty="0" err="1" smtClean="0"/>
            <a:t>τυφοειδική</a:t>
          </a:r>
          <a:r>
            <a:rPr lang="el-GR" sz="1800" dirty="0" smtClean="0"/>
            <a:t> </a:t>
          </a:r>
          <a:endParaRPr lang="en-US" sz="1800" dirty="0"/>
        </a:p>
      </dgm:t>
    </dgm:pt>
    <dgm:pt modelId="{C9B524F6-A7DE-400D-BF89-9D2ED39B36DC}" type="parTrans" cxnId="{97F8A1B2-6105-45F0-AC19-D7F104A8ADBB}">
      <dgm:prSet/>
      <dgm:spPr/>
      <dgm:t>
        <a:bodyPr/>
        <a:lstStyle/>
        <a:p>
          <a:endParaRPr lang="en-US"/>
        </a:p>
      </dgm:t>
    </dgm:pt>
    <dgm:pt modelId="{972A7C7C-2796-494C-B140-70298A67385F}" type="sibTrans" cxnId="{97F8A1B2-6105-45F0-AC19-D7F104A8ADBB}">
      <dgm:prSet/>
      <dgm:spPr/>
      <dgm:t>
        <a:bodyPr/>
        <a:lstStyle/>
        <a:p>
          <a:endParaRPr lang="en-US"/>
        </a:p>
      </dgm:t>
    </dgm:pt>
    <dgm:pt modelId="{FB4C790A-142A-4D13-BAE2-BDBC91000A6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800" dirty="0" err="1" smtClean="0"/>
            <a:t>Yersinia</a:t>
          </a:r>
          <a:r>
            <a:rPr lang="el-GR" sz="1800" dirty="0" smtClean="0"/>
            <a:t>  </a:t>
          </a:r>
          <a:endParaRPr lang="en-GB" sz="1800" dirty="0" smtClean="0"/>
        </a:p>
      </dgm:t>
    </dgm:pt>
    <dgm:pt modelId="{5A4E33F9-51CA-47B9-B990-456DC1FC5E59}" type="parTrans" cxnId="{8073BA83-4D11-4B5D-9C44-0552CB8F9554}">
      <dgm:prSet/>
      <dgm:spPr/>
      <dgm:t>
        <a:bodyPr/>
        <a:lstStyle/>
        <a:p>
          <a:endParaRPr lang="en-US"/>
        </a:p>
      </dgm:t>
    </dgm:pt>
    <dgm:pt modelId="{C230EAB6-B110-49C1-B3FE-73893EC8DFB9}" type="sibTrans" cxnId="{8073BA83-4D11-4B5D-9C44-0552CB8F9554}">
      <dgm:prSet/>
      <dgm:spPr/>
      <dgm:t>
        <a:bodyPr/>
        <a:lstStyle/>
        <a:p>
          <a:endParaRPr lang="en-US"/>
        </a:p>
      </dgm:t>
    </dgm:pt>
    <dgm:pt modelId="{F3B9FA28-EDF7-4538-97B9-C670B976355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800" dirty="0" err="1" smtClean="0"/>
            <a:t>Vibrios</a:t>
          </a:r>
          <a:r>
            <a:rPr lang="en-GB" sz="1800" dirty="0" smtClean="0"/>
            <a:t> (non-cholera)</a:t>
          </a:r>
        </a:p>
      </dgm:t>
    </dgm:pt>
    <dgm:pt modelId="{4B5A1432-9E72-461A-8257-AB851FACA9EC}" type="parTrans" cxnId="{2D198212-262F-4CDE-BA41-BADF747199BF}">
      <dgm:prSet/>
      <dgm:spPr/>
      <dgm:t>
        <a:bodyPr/>
        <a:lstStyle/>
        <a:p>
          <a:endParaRPr lang="en-US"/>
        </a:p>
      </dgm:t>
    </dgm:pt>
    <dgm:pt modelId="{9C5D2885-7FDB-40B1-9A6E-BA4B7118BBEA}" type="sibTrans" cxnId="{2D198212-262F-4CDE-BA41-BADF747199BF}">
      <dgm:prSet/>
      <dgm:spPr/>
      <dgm:t>
        <a:bodyPr/>
        <a:lstStyle/>
        <a:p>
          <a:endParaRPr lang="en-US"/>
        </a:p>
      </dgm:t>
    </dgm:pt>
    <dgm:pt modelId="{F1E537E2-FFE1-4199-980F-D3E4897B593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800" dirty="0" err="1" smtClean="0"/>
            <a:t>E.coli</a:t>
          </a:r>
          <a:r>
            <a:rPr lang="en-GB" sz="1800" dirty="0" smtClean="0"/>
            <a:t> (EHEC, EPEC,EIEC)</a:t>
          </a:r>
        </a:p>
      </dgm:t>
    </dgm:pt>
    <dgm:pt modelId="{9DBC61A7-1D9D-453C-AAC3-14BDF424D915}" type="parTrans" cxnId="{C56E7BA0-A8AF-4AD2-8F8A-03FEA0E4A24F}">
      <dgm:prSet/>
      <dgm:spPr/>
      <dgm:t>
        <a:bodyPr/>
        <a:lstStyle/>
        <a:p>
          <a:endParaRPr lang="en-US"/>
        </a:p>
      </dgm:t>
    </dgm:pt>
    <dgm:pt modelId="{F33D72DA-D060-4333-893B-3F78AAFD13D5}" type="sibTrans" cxnId="{C56E7BA0-A8AF-4AD2-8F8A-03FEA0E4A24F}">
      <dgm:prSet/>
      <dgm:spPr/>
      <dgm:t>
        <a:bodyPr/>
        <a:lstStyle/>
        <a:p>
          <a:endParaRPr lang="en-US"/>
        </a:p>
      </dgm:t>
    </dgm:pt>
    <dgm:pt modelId="{7CAD14BA-79CD-492B-9334-798783E0733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800" dirty="0" err="1" smtClean="0"/>
            <a:t>Aeromonas</a:t>
          </a:r>
          <a:r>
            <a:rPr lang="en-GB" sz="1800" dirty="0" smtClean="0"/>
            <a:t> </a:t>
          </a:r>
        </a:p>
      </dgm:t>
    </dgm:pt>
    <dgm:pt modelId="{06E938CF-419F-4873-A4BF-624A21FB0119}" type="parTrans" cxnId="{839F9B28-DFD4-45F9-B66D-452DAB51642F}">
      <dgm:prSet/>
      <dgm:spPr/>
      <dgm:t>
        <a:bodyPr/>
        <a:lstStyle/>
        <a:p>
          <a:endParaRPr lang="en-US"/>
        </a:p>
      </dgm:t>
    </dgm:pt>
    <dgm:pt modelId="{33D7C71C-C437-42CC-856F-8F329E78CFB3}" type="sibTrans" cxnId="{839F9B28-DFD4-45F9-B66D-452DAB51642F}">
      <dgm:prSet/>
      <dgm:spPr/>
      <dgm:t>
        <a:bodyPr/>
        <a:lstStyle/>
        <a:p>
          <a:endParaRPr lang="en-US"/>
        </a:p>
      </dgm:t>
    </dgm:pt>
    <dgm:pt modelId="{8F6534DF-8915-4127-8C45-2FFD3771C42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800" dirty="0" smtClean="0"/>
            <a:t>E. Coli (ETEC)</a:t>
          </a:r>
          <a:endParaRPr lang="en-US" sz="1800" dirty="0" smtClean="0"/>
        </a:p>
      </dgm:t>
    </dgm:pt>
    <dgm:pt modelId="{A1F77C2C-FF09-4758-B8BE-A5EE1B7D5CDA}" type="parTrans" cxnId="{8C688F40-FECE-4ADF-A26C-EA0627F81248}">
      <dgm:prSet/>
      <dgm:spPr/>
      <dgm:t>
        <a:bodyPr/>
        <a:lstStyle/>
        <a:p>
          <a:endParaRPr lang="en-US"/>
        </a:p>
      </dgm:t>
    </dgm:pt>
    <dgm:pt modelId="{868EDAAE-F578-4834-9050-A93D4F370C56}" type="sibTrans" cxnId="{8C688F40-FECE-4ADF-A26C-EA0627F81248}">
      <dgm:prSet/>
      <dgm:spPr/>
      <dgm:t>
        <a:bodyPr/>
        <a:lstStyle/>
        <a:p>
          <a:endParaRPr lang="en-US"/>
        </a:p>
      </dgm:t>
    </dgm:pt>
    <dgm:pt modelId="{C10A34C6-1F7F-4D64-BA3A-22BF41209F1E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800" dirty="0" err="1" smtClean="0"/>
            <a:t>Shigella</a:t>
          </a:r>
          <a:r>
            <a:rPr lang="en-GB" sz="1800" dirty="0" smtClean="0"/>
            <a:t> </a:t>
          </a:r>
        </a:p>
        <a:p>
          <a:r>
            <a:rPr lang="en-GB" sz="1800" dirty="0" smtClean="0"/>
            <a:t>E.</a:t>
          </a:r>
          <a:r>
            <a:rPr lang="el-GR" sz="1800" dirty="0" smtClean="0"/>
            <a:t> </a:t>
          </a:r>
          <a:r>
            <a:rPr lang="en-GB" sz="1800" dirty="0" smtClean="0"/>
            <a:t>coli</a:t>
          </a:r>
          <a:r>
            <a:rPr lang="el-GR" sz="1800" dirty="0" smtClean="0"/>
            <a:t> (</a:t>
          </a:r>
          <a:r>
            <a:rPr lang="el-GR" sz="1800" dirty="0" err="1" smtClean="0"/>
            <a:t>νεογνα</a:t>
          </a:r>
          <a:r>
            <a:rPr lang="el-GR" sz="1800" dirty="0" smtClean="0"/>
            <a:t>)</a:t>
          </a:r>
          <a:endParaRPr lang="en-GB" sz="1800" dirty="0" smtClean="0"/>
        </a:p>
        <a:p>
          <a:r>
            <a:rPr lang="el-GR" sz="1800" dirty="0" smtClean="0"/>
            <a:t>χολέρα</a:t>
          </a:r>
        </a:p>
        <a:p>
          <a:r>
            <a:rPr lang="el-GR" sz="1800" dirty="0" smtClean="0"/>
            <a:t>Τυφοειδής πυρετός  </a:t>
          </a:r>
        </a:p>
        <a:p>
          <a:r>
            <a:rPr lang="en-GB" sz="1800" dirty="0" smtClean="0"/>
            <a:t>C. </a:t>
          </a:r>
          <a:r>
            <a:rPr lang="en-GB" sz="1800" dirty="0" err="1" smtClean="0"/>
            <a:t>difficile</a:t>
          </a:r>
          <a:endParaRPr lang="en-US" dirty="0"/>
        </a:p>
      </dgm:t>
    </dgm:pt>
    <dgm:pt modelId="{DED3E79D-71A1-4251-A0B0-69C88673B897}" type="sibTrans" cxnId="{FCE82DEF-CD0E-4BF3-98F7-ED62F2DE9113}">
      <dgm:prSet/>
      <dgm:spPr/>
      <dgm:t>
        <a:bodyPr/>
        <a:lstStyle/>
        <a:p>
          <a:endParaRPr lang="en-US"/>
        </a:p>
      </dgm:t>
    </dgm:pt>
    <dgm:pt modelId="{19836668-0ADE-4E71-9B5A-F61A225F26DF}" type="parTrans" cxnId="{FCE82DEF-CD0E-4BF3-98F7-ED62F2DE9113}">
      <dgm:prSet/>
      <dgm:spPr/>
      <dgm:t>
        <a:bodyPr/>
        <a:lstStyle/>
        <a:p>
          <a:endParaRPr lang="en-US"/>
        </a:p>
      </dgm:t>
    </dgm:pt>
    <dgm:pt modelId="{D57B06B7-51E2-4A5B-8398-1390344F42D3}" type="pres">
      <dgm:prSet presAssocID="{90133D6B-1C4B-45FF-BE58-5D89E569F0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44E825-ABFF-4565-8273-3960468C1506}" type="pres">
      <dgm:prSet presAssocID="{E7EE03BD-C275-48AA-B34D-BAAAB053EC60}" presName="linNode" presStyleCnt="0"/>
      <dgm:spPr/>
    </dgm:pt>
    <dgm:pt modelId="{2BB65930-C9BB-4CA6-9466-3F5632B4EF6A}" type="pres">
      <dgm:prSet presAssocID="{E7EE03BD-C275-48AA-B34D-BAAAB053EC60}" presName="parentText" presStyleLbl="node1" presStyleIdx="0" presStyleCnt="3" custScaleY="734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27D2F-0365-405F-9323-A655C2A0460F}" type="pres">
      <dgm:prSet presAssocID="{E7EE03BD-C275-48AA-B34D-BAAAB053EC60}" presName="descendantText" presStyleLbl="alignAccFollowNode1" presStyleIdx="0" presStyleCnt="3" custScaleY="96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2BBBBB-369E-4290-879B-9637419E5509}" type="pres">
      <dgm:prSet presAssocID="{F66538B0-C571-45A3-A014-11B2B721F7A6}" presName="sp" presStyleCnt="0"/>
      <dgm:spPr/>
    </dgm:pt>
    <dgm:pt modelId="{405E4969-3D58-492E-A25A-F65B59EC4001}" type="pres">
      <dgm:prSet presAssocID="{D8928CF3-2299-4150-9FCE-73C4CC465C96}" presName="linNode" presStyleCnt="0"/>
      <dgm:spPr/>
    </dgm:pt>
    <dgm:pt modelId="{99B7B541-F178-4416-9091-A44DAA0F2819}" type="pres">
      <dgm:prSet presAssocID="{D8928CF3-2299-4150-9FCE-73C4CC465C96}" presName="parentText" presStyleLbl="node1" presStyleIdx="1" presStyleCnt="3" custScaleY="7138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00268B-B04C-4609-8D0D-8F842BC45947}" type="pres">
      <dgm:prSet presAssocID="{D8928CF3-2299-4150-9FCE-73C4CC465C96}" presName="descendantText" presStyleLbl="alignAccFollowNode1" presStyleIdx="1" presStyleCnt="3" custScaleY="99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782C56-00BE-4F50-9A9B-F6FB6F07F997}" type="pres">
      <dgm:prSet presAssocID="{29B51E78-258C-41B2-A0DD-3354DB276726}" presName="sp" presStyleCnt="0"/>
      <dgm:spPr/>
    </dgm:pt>
    <dgm:pt modelId="{DB6832DA-7BC4-47C3-A4CF-C8351D5DBE9D}" type="pres">
      <dgm:prSet presAssocID="{3893F020-6A79-464F-8A05-3D6222C8F390}" presName="linNode" presStyleCnt="0"/>
      <dgm:spPr/>
    </dgm:pt>
    <dgm:pt modelId="{DA9C0F7A-6964-4B7C-9AE9-891949E8527C}" type="pres">
      <dgm:prSet presAssocID="{3893F020-6A79-464F-8A05-3D6222C8F390}" presName="parentText" presStyleLbl="node1" presStyleIdx="2" presStyleCnt="3" custScaleY="6646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6A7AAF-C51F-49FD-8A78-88EE140F01BE}" type="pres">
      <dgm:prSet presAssocID="{3893F020-6A79-464F-8A05-3D6222C8F390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73BA83-4D11-4B5D-9C44-0552CB8F9554}" srcId="{D8928CF3-2299-4150-9FCE-73C4CC465C96}" destId="{FB4C790A-142A-4D13-BAE2-BDBC91000A6C}" srcOrd="1" destOrd="0" parTransId="{5A4E33F9-51CA-47B9-B990-456DC1FC5E59}" sibTransId="{C230EAB6-B110-49C1-B3FE-73893EC8DFB9}"/>
    <dgm:cxn modelId="{FCE82DEF-CD0E-4BF3-98F7-ED62F2DE9113}" srcId="{E7EE03BD-C275-48AA-B34D-BAAAB053EC60}" destId="{C10A34C6-1F7F-4D64-BA3A-22BF41209F1E}" srcOrd="0" destOrd="0" parTransId="{19836668-0ADE-4E71-9B5A-F61A225F26DF}" sibTransId="{DED3E79D-71A1-4251-A0B0-69C88673B897}"/>
    <dgm:cxn modelId="{0E2DFC61-9916-4789-8A18-87CC53D6B0C0}" type="presOf" srcId="{C10A34C6-1F7F-4D64-BA3A-22BF41209F1E}" destId="{1FA27D2F-0365-405F-9323-A655C2A0460F}" srcOrd="0" destOrd="0" presId="urn:microsoft.com/office/officeart/2005/8/layout/vList5"/>
    <dgm:cxn modelId="{BF4DDDC5-C8C4-4118-9AF3-BF5472035A07}" type="presOf" srcId="{035337A9-597D-4FC0-A4C5-002F541D1146}" destId="{EF6A7AAF-C51F-49FD-8A78-88EE140F01BE}" srcOrd="0" destOrd="0" presId="urn:microsoft.com/office/officeart/2005/8/layout/vList5"/>
    <dgm:cxn modelId="{C56E7BA0-A8AF-4AD2-8F8A-03FEA0E4A24F}" srcId="{D8928CF3-2299-4150-9FCE-73C4CC465C96}" destId="{F1E537E2-FFE1-4199-980F-D3E4897B5931}" srcOrd="3" destOrd="0" parTransId="{9DBC61A7-1D9D-453C-AAC3-14BDF424D915}" sibTransId="{F33D72DA-D060-4333-893B-3F78AAFD13D5}"/>
    <dgm:cxn modelId="{F52B0562-7805-483C-B198-347C559CE5C6}" srcId="{90133D6B-1C4B-45FF-BE58-5D89E569F069}" destId="{E7EE03BD-C275-48AA-B34D-BAAAB053EC60}" srcOrd="0" destOrd="0" parTransId="{D7562A0F-48FF-45A9-A849-35D3152AC035}" sibTransId="{F66538B0-C571-45A3-A014-11B2B721F7A6}"/>
    <dgm:cxn modelId="{F35C440F-E428-4ED5-9A42-37F7D0AC07C7}" srcId="{90133D6B-1C4B-45FF-BE58-5D89E569F069}" destId="{D8928CF3-2299-4150-9FCE-73C4CC465C96}" srcOrd="1" destOrd="0" parTransId="{4D4FC210-18E4-4F6F-AD80-3F5245E61E6D}" sibTransId="{29B51E78-258C-41B2-A0DD-3354DB276726}"/>
    <dgm:cxn modelId="{FD5CA001-4305-45A8-96BB-7CFAF65D7756}" srcId="{90133D6B-1C4B-45FF-BE58-5D89E569F069}" destId="{3893F020-6A79-464F-8A05-3D6222C8F390}" srcOrd="2" destOrd="0" parTransId="{208E68D5-D1D7-41F2-A564-E711495B7B62}" sibTransId="{40D2B684-F114-4113-908A-A6E69777DA38}"/>
    <dgm:cxn modelId="{4191EDDF-1B64-4316-A676-77E6ADDABB67}" type="presOf" srcId="{D8928CF3-2299-4150-9FCE-73C4CC465C96}" destId="{99B7B541-F178-4416-9091-A44DAA0F2819}" srcOrd="0" destOrd="0" presId="urn:microsoft.com/office/officeart/2005/8/layout/vList5"/>
    <dgm:cxn modelId="{3F629139-8606-40DC-A672-23302C59851B}" type="presOf" srcId="{F3B9FA28-EDF7-4538-97B9-C670B9763551}" destId="{CE00268B-B04C-4609-8D0D-8F842BC45947}" srcOrd="0" destOrd="2" presId="urn:microsoft.com/office/officeart/2005/8/layout/vList5"/>
    <dgm:cxn modelId="{01188E22-F3DE-42C3-BCFA-8EC1D4F9D7DF}" srcId="{D8928CF3-2299-4150-9FCE-73C4CC465C96}" destId="{A29D00E4-2456-4FD3-884E-2F04B81AAF92}" srcOrd="0" destOrd="0" parTransId="{AA024EC6-199B-4F17-828C-E135074E484C}" sibTransId="{8779A3BE-DF54-48A6-91AD-F2026C048B0F}"/>
    <dgm:cxn modelId="{97F8A1B2-6105-45F0-AC19-D7F104A8ADBB}" srcId="{3893F020-6A79-464F-8A05-3D6222C8F390}" destId="{035337A9-597D-4FC0-A4C5-002F541D1146}" srcOrd="0" destOrd="0" parTransId="{C9B524F6-A7DE-400D-BF89-9D2ED39B36DC}" sibTransId="{972A7C7C-2796-494C-B140-70298A67385F}"/>
    <dgm:cxn modelId="{03E8AB48-618F-475A-9EF8-AE7FB9643A6C}" type="presOf" srcId="{E7EE03BD-C275-48AA-B34D-BAAAB053EC60}" destId="{2BB65930-C9BB-4CA6-9466-3F5632B4EF6A}" srcOrd="0" destOrd="0" presId="urn:microsoft.com/office/officeart/2005/8/layout/vList5"/>
    <dgm:cxn modelId="{EBBF1173-1A25-4A31-BF50-0E957E450261}" type="presOf" srcId="{3893F020-6A79-464F-8A05-3D6222C8F390}" destId="{DA9C0F7A-6964-4B7C-9AE9-891949E8527C}" srcOrd="0" destOrd="0" presId="urn:microsoft.com/office/officeart/2005/8/layout/vList5"/>
    <dgm:cxn modelId="{B09C738B-50C0-4F70-A77D-DF559979736D}" type="presOf" srcId="{A29D00E4-2456-4FD3-884E-2F04B81AAF92}" destId="{CE00268B-B04C-4609-8D0D-8F842BC45947}" srcOrd="0" destOrd="0" presId="urn:microsoft.com/office/officeart/2005/8/layout/vList5"/>
    <dgm:cxn modelId="{2412E054-13C0-4EA4-895B-CC287787B79E}" type="presOf" srcId="{7CAD14BA-79CD-492B-9334-798783E0733A}" destId="{CE00268B-B04C-4609-8D0D-8F842BC45947}" srcOrd="0" destOrd="4" presId="urn:microsoft.com/office/officeart/2005/8/layout/vList5"/>
    <dgm:cxn modelId="{2D198212-262F-4CDE-BA41-BADF747199BF}" srcId="{D8928CF3-2299-4150-9FCE-73C4CC465C96}" destId="{F3B9FA28-EDF7-4538-97B9-C670B9763551}" srcOrd="2" destOrd="0" parTransId="{4B5A1432-9E72-461A-8257-AB851FACA9EC}" sibTransId="{9C5D2885-7FDB-40B1-9A6E-BA4B7118BBEA}"/>
    <dgm:cxn modelId="{839F9B28-DFD4-45F9-B66D-452DAB51642F}" srcId="{D8928CF3-2299-4150-9FCE-73C4CC465C96}" destId="{7CAD14BA-79CD-492B-9334-798783E0733A}" srcOrd="4" destOrd="0" parTransId="{06E938CF-419F-4873-A4BF-624A21FB0119}" sibTransId="{33D7C71C-C437-42CC-856F-8F329E78CFB3}"/>
    <dgm:cxn modelId="{8C688F40-FECE-4ADF-A26C-EA0627F81248}" srcId="{3893F020-6A79-464F-8A05-3D6222C8F390}" destId="{8F6534DF-8915-4127-8C45-2FFD3771C426}" srcOrd="1" destOrd="0" parTransId="{A1F77C2C-FF09-4758-B8BE-A5EE1B7D5CDA}" sibTransId="{868EDAAE-F578-4834-9050-A93D4F370C56}"/>
    <dgm:cxn modelId="{1284013E-B4A9-4EC7-A490-09B96B67982A}" type="presOf" srcId="{8F6534DF-8915-4127-8C45-2FFD3771C426}" destId="{EF6A7AAF-C51F-49FD-8A78-88EE140F01BE}" srcOrd="0" destOrd="1" presId="urn:microsoft.com/office/officeart/2005/8/layout/vList5"/>
    <dgm:cxn modelId="{7BBAB4DA-9B94-4520-84FE-7FC10689805F}" type="presOf" srcId="{90133D6B-1C4B-45FF-BE58-5D89E569F069}" destId="{D57B06B7-51E2-4A5B-8398-1390344F42D3}" srcOrd="0" destOrd="0" presId="urn:microsoft.com/office/officeart/2005/8/layout/vList5"/>
    <dgm:cxn modelId="{28286158-DC0A-4D8F-B152-81FF151C8ACE}" type="presOf" srcId="{FB4C790A-142A-4D13-BAE2-BDBC91000A6C}" destId="{CE00268B-B04C-4609-8D0D-8F842BC45947}" srcOrd="0" destOrd="1" presId="urn:microsoft.com/office/officeart/2005/8/layout/vList5"/>
    <dgm:cxn modelId="{4936ADBC-4C9B-403B-A8B1-B6B6339446A9}" type="presOf" srcId="{F1E537E2-FFE1-4199-980F-D3E4897B5931}" destId="{CE00268B-B04C-4609-8D0D-8F842BC45947}" srcOrd="0" destOrd="3" presId="urn:microsoft.com/office/officeart/2005/8/layout/vList5"/>
    <dgm:cxn modelId="{A6C3AF5C-C3E4-4B26-A7D4-B7637FBF4214}" type="presParOf" srcId="{D57B06B7-51E2-4A5B-8398-1390344F42D3}" destId="{DE44E825-ABFF-4565-8273-3960468C1506}" srcOrd="0" destOrd="0" presId="urn:microsoft.com/office/officeart/2005/8/layout/vList5"/>
    <dgm:cxn modelId="{1C253054-AE79-4363-AEB0-B6D8C78F540C}" type="presParOf" srcId="{DE44E825-ABFF-4565-8273-3960468C1506}" destId="{2BB65930-C9BB-4CA6-9466-3F5632B4EF6A}" srcOrd="0" destOrd="0" presId="urn:microsoft.com/office/officeart/2005/8/layout/vList5"/>
    <dgm:cxn modelId="{1CCD75CD-B3E8-4DAD-B565-E84A42027078}" type="presParOf" srcId="{DE44E825-ABFF-4565-8273-3960468C1506}" destId="{1FA27D2F-0365-405F-9323-A655C2A0460F}" srcOrd="1" destOrd="0" presId="urn:microsoft.com/office/officeart/2005/8/layout/vList5"/>
    <dgm:cxn modelId="{EC83C777-11F6-4CB7-933F-CF070698FB97}" type="presParOf" srcId="{D57B06B7-51E2-4A5B-8398-1390344F42D3}" destId="{4E2BBBBB-369E-4290-879B-9637419E5509}" srcOrd="1" destOrd="0" presId="urn:microsoft.com/office/officeart/2005/8/layout/vList5"/>
    <dgm:cxn modelId="{20E85CD3-441B-4690-9713-9E0A9D1AFCA7}" type="presParOf" srcId="{D57B06B7-51E2-4A5B-8398-1390344F42D3}" destId="{405E4969-3D58-492E-A25A-F65B59EC4001}" srcOrd="2" destOrd="0" presId="urn:microsoft.com/office/officeart/2005/8/layout/vList5"/>
    <dgm:cxn modelId="{09468293-A94B-4445-A415-CE421C7C3C1B}" type="presParOf" srcId="{405E4969-3D58-492E-A25A-F65B59EC4001}" destId="{99B7B541-F178-4416-9091-A44DAA0F2819}" srcOrd="0" destOrd="0" presId="urn:microsoft.com/office/officeart/2005/8/layout/vList5"/>
    <dgm:cxn modelId="{323E4FDB-B46C-41FB-97A4-9B810ED6278D}" type="presParOf" srcId="{405E4969-3D58-492E-A25A-F65B59EC4001}" destId="{CE00268B-B04C-4609-8D0D-8F842BC45947}" srcOrd="1" destOrd="0" presId="urn:microsoft.com/office/officeart/2005/8/layout/vList5"/>
    <dgm:cxn modelId="{89F583F8-FB4A-46E8-9AD3-685EF8C9CDCF}" type="presParOf" srcId="{D57B06B7-51E2-4A5B-8398-1390344F42D3}" destId="{BA782C56-00BE-4F50-9A9B-F6FB6F07F997}" srcOrd="3" destOrd="0" presId="urn:microsoft.com/office/officeart/2005/8/layout/vList5"/>
    <dgm:cxn modelId="{45E1A9F4-8721-415E-B02C-ADD87D86B5A9}" type="presParOf" srcId="{D57B06B7-51E2-4A5B-8398-1390344F42D3}" destId="{DB6832DA-7BC4-47C3-A4CF-C8351D5DBE9D}" srcOrd="4" destOrd="0" presId="urn:microsoft.com/office/officeart/2005/8/layout/vList5"/>
    <dgm:cxn modelId="{E2934239-BFD8-4AAD-B4AA-C7E2A9A53ABD}" type="presParOf" srcId="{DB6832DA-7BC4-47C3-A4CF-C8351D5DBE9D}" destId="{DA9C0F7A-6964-4B7C-9AE9-891949E8527C}" srcOrd="0" destOrd="0" presId="urn:microsoft.com/office/officeart/2005/8/layout/vList5"/>
    <dgm:cxn modelId="{12422425-4F69-4FB5-B0DE-305EC2255CAF}" type="presParOf" srcId="{DB6832DA-7BC4-47C3-A4CF-C8351D5DBE9D}" destId="{EF6A7AAF-C51F-49FD-8A78-88EE140F01B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EF35BE-12FC-439D-8554-7477B88DA3A8}">
      <dsp:nvSpPr>
        <dsp:cNvPr id="0" name=""/>
        <dsp:cNvSpPr/>
      </dsp:nvSpPr>
      <dsp:spPr>
        <a:xfrm>
          <a:off x="6254762" y="2610892"/>
          <a:ext cx="91440" cy="4787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8790"/>
              </a:lnTo>
            </a:path>
          </a:pathLst>
        </a:custGeom>
        <a:noFill/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2C968F-364E-4E48-AB6F-F84E03576A5E}">
      <dsp:nvSpPr>
        <dsp:cNvPr id="0" name=""/>
        <dsp:cNvSpPr/>
      </dsp:nvSpPr>
      <dsp:spPr>
        <a:xfrm>
          <a:off x="3990849" y="1026716"/>
          <a:ext cx="2309633" cy="525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044"/>
              </a:lnTo>
              <a:lnTo>
                <a:pt x="2309633" y="371044"/>
              </a:lnTo>
              <a:lnTo>
                <a:pt x="2309633" y="525493"/>
              </a:lnTo>
            </a:path>
          </a:pathLst>
        </a:custGeom>
        <a:noFill/>
        <a:ln w="400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A5628-AB09-4BB5-A384-866D0FF8CC5B}">
      <dsp:nvSpPr>
        <dsp:cNvPr id="0" name=""/>
        <dsp:cNvSpPr/>
      </dsp:nvSpPr>
      <dsp:spPr>
        <a:xfrm>
          <a:off x="3976456" y="2603524"/>
          <a:ext cx="91440" cy="4848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4882"/>
              </a:lnTo>
            </a:path>
          </a:pathLst>
        </a:custGeom>
        <a:noFill/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6ED5C-F943-434D-9FE2-EF365FE99D69}">
      <dsp:nvSpPr>
        <dsp:cNvPr id="0" name=""/>
        <dsp:cNvSpPr/>
      </dsp:nvSpPr>
      <dsp:spPr>
        <a:xfrm>
          <a:off x="3945129" y="1026716"/>
          <a:ext cx="91440" cy="518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3675"/>
              </a:lnTo>
              <a:lnTo>
                <a:pt x="77047" y="363675"/>
              </a:lnTo>
              <a:lnTo>
                <a:pt x="77047" y="518125"/>
              </a:lnTo>
            </a:path>
          </a:pathLst>
        </a:custGeom>
        <a:noFill/>
        <a:ln w="400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76DF24-0667-49FE-9BB2-0938FB9867D8}">
      <dsp:nvSpPr>
        <dsp:cNvPr id="0" name=""/>
        <dsp:cNvSpPr/>
      </dsp:nvSpPr>
      <dsp:spPr>
        <a:xfrm>
          <a:off x="1938746" y="2603524"/>
          <a:ext cx="91440" cy="4848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4882"/>
              </a:lnTo>
            </a:path>
          </a:pathLst>
        </a:custGeom>
        <a:noFill/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8BB81-04A9-430C-B7F6-E088F6F16F0D}">
      <dsp:nvSpPr>
        <dsp:cNvPr id="0" name=""/>
        <dsp:cNvSpPr/>
      </dsp:nvSpPr>
      <dsp:spPr>
        <a:xfrm>
          <a:off x="1984466" y="1026716"/>
          <a:ext cx="2006383" cy="518125"/>
        </a:xfrm>
        <a:custGeom>
          <a:avLst/>
          <a:gdLst/>
          <a:ahLst/>
          <a:cxnLst/>
          <a:rect l="0" t="0" r="0" b="0"/>
          <a:pathLst>
            <a:path>
              <a:moveTo>
                <a:pt x="2006383" y="0"/>
              </a:moveTo>
              <a:lnTo>
                <a:pt x="2006383" y="363675"/>
              </a:lnTo>
              <a:lnTo>
                <a:pt x="0" y="363675"/>
              </a:lnTo>
              <a:lnTo>
                <a:pt x="0" y="518125"/>
              </a:lnTo>
            </a:path>
          </a:pathLst>
        </a:custGeom>
        <a:noFill/>
        <a:ln w="400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A1E63B-CE4C-4AD2-A416-93F074D823E8}">
      <dsp:nvSpPr>
        <dsp:cNvPr id="0" name=""/>
        <dsp:cNvSpPr/>
      </dsp:nvSpPr>
      <dsp:spPr>
        <a:xfrm>
          <a:off x="3157241" y="-31966"/>
          <a:ext cx="1667217" cy="1058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B5789-2CBA-4616-94A4-BF1D9E8926FF}">
      <dsp:nvSpPr>
        <dsp:cNvPr id="0" name=""/>
        <dsp:cNvSpPr/>
      </dsp:nvSpPr>
      <dsp:spPr>
        <a:xfrm>
          <a:off x="3342487" y="144017"/>
          <a:ext cx="1667217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ΔΙΑΡΡΟΙΑ </a:t>
          </a:r>
          <a:endParaRPr lang="en-US" sz="1800" kern="1200" dirty="0"/>
        </a:p>
      </dsp:txBody>
      <dsp:txXfrm>
        <a:off x="3342487" y="144017"/>
        <a:ext cx="1667217" cy="1058682"/>
      </dsp:txXfrm>
    </dsp:sp>
    <dsp:sp modelId="{918C1088-5965-49FF-8B49-C619FC612979}">
      <dsp:nvSpPr>
        <dsp:cNvPr id="0" name=""/>
        <dsp:cNvSpPr/>
      </dsp:nvSpPr>
      <dsp:spPr>
        <a:xfrm>
          <a:off x="1150858" y="1544841"/>
          <a:ext cx="1667217" cy="1058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D75DB4-4523-4ED3-8289-53FBF9048A06}">
      <dsp:nvSpPr>
        <dsp:cNvPr id="0" name=""/>
        <dsp:cNvSpPr/>
      </dsp:nvSpPr>
      <dsp:spPr>
        <a:xfrm>
          <a:off x="1336104" y="1720825"/>
          <a:ext cx="1667217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Υδαρής διάρροια </a:t>
          </a:r>
          <a:endParaRPr lang="en-US" sz="1800" kern="1200" dirty="0"/>
        </a:p>
      </dsp:txBody>
      <dsp:txXfrm>
        <a:off x="1336104" y="1720825"/>
        <a:ext cx="1667217" cy="1058682"/>
      </dsp:txXfrm>
    </dsp:sp>
    <dsp:sp modelId="{AF859E5B-A3B5-4F8D-B87F-22795B95665D}">
      <dsp:nvSpPr>
        <dsp:cNvPr id="0" name=""/>
        <dsp:cNvSpPr/>
      </dsp:nvSpPr>
      <dsp:spPr>
        <a:xfrm>
          <a:off x="1150858" y="3088406"/>
          <a:ext cx="1667217" cy="1058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14D8DA-5378-495B-B52E-8CCB1BFBA41C}">
      <dsp:nvSpPr>
        <dsp:cNvPr id="0" name=""/>
        <dsp:cNvSpPr/>
      </dsp:nvSpPr>
      <dsp:spPr>
        <a:xfrm>
          <a:off x="1336104" y="3264390"/>
          <a:ext cx="1667217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Rota</a:t>
          </a:r>
          <a:r>
            <a:rPr lang="en-GB" sz="1800" kern="1200" dirty="0" smtClean="0"/>
            <a:t> virus </a:t>
          </a:r>
          <a:r>
            <a:rPr lang="en-GB" sz="1800" kern="1200" dirty="0" err="1" smtClean="0"/>
            <a:t>E.coli</a:t>
          </a:r>
          <a:endParaRPr lang="en-GB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Cholera</a:t>
          </a:r>
          <a:endParaRPr lang="en-US" sz="1800" kern="1200" dirty="0"/>
        </a:p>
      </dsp:txBody>
      <dsp:txXfrm>
        <a:off x="1336104" y="3264390"/>
        <a:ext cx="1667217" cy="1058682"/>
      </dsp:txXfrm>
    </dsp:sp>
    <dsp:sp modelId="{5D089868-51E5-43E6-8C13-2D3C3C2DCAB8}">
      <dsp:nvSpPr>
        <dsp:cNvPr id="0" name=""/>
        <dsp:cNvSpPr/>
      </dsp:nvSpPr>
      <dsp:spPr>
        <a:xfrm>
          <a:off x="3188568" y="1544841"/>
          <a:ext cx="1667217" cy="1058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C875A5-0608-4179-A6F2-9746F378AAF3}">
      <dsp:nvSpPr>
        <dsp:cNvPr id="0" name=""/>
        <dsp:cNvSpPr/>
      </dsp:nvSpPr>
      <dsp:spPr>
        <a:xfrm>
          <a:off x="3373814" y="1720825"/>
          <a:ext cx="1667217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Δυσεντερία </a:t>
          </a:r>
          <a:endParaRPr lang="en-US" sz="1800" kern="1200" dirty="0"/>
        </a:p>
      </dsp:txBody>
      <dsp:txXfrm>
        <a:off x="3373814" y="1720825"/>
        <a:ext cx="1667217" cy="1058682"/>
      </dsp:txXfrm>
    </dsp:sp>
    <dsp:sp modelId="{A7B42C85-1008-4F1C-85C3-EC5546F50459}">
      <dsp:nvSpPr>
        <dsp:cNvPr id="0" name=""/>
        <dsp:cNvSpPr/>
      </dsp:nvSpPr>
      <dsp:spPr>
        <a:xfrm>
          <a:off x="3188568" y="3088406"/>
          <a:ext cx="1667217" cy="1058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13D51C-111A-48E5-B1A5-A9CE6F3470E7}">
      <dsp:nvSpPr>
        <dsp:cNvPr id="0" name=""/>
        <dsp:cNvSpPr/>
      </dsp:nvSpPr>
      <dsp:spPr>
        <a:xfrm>
          <a:off x="3373814" y="3264390"/>
          <a:ext cx="1667217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Shigella</a:t>
          </a:r>
          <a:endParaRPr lang="en-GB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Αμοιβάδωση </a:t>
          </a:r>
          <a:endParaRPr lang="en-US" sz="1800" kern="1200" dirty="0"/>
        </a:p>
      </dsp:txBody>
      <dsp:txXfrm>
        <a:off x="3373814" y="3264390"/>
        <a:ext cx="1667217" cy="1058682"/>
      </dsp:txXfrm>
    </dsp:sp>
    <dsp:sp modelId="{D5B87ED7-8DD1-4794-8382-89362A1FEBFF}">
      <dsp:nvSpPr>
        <dsp:cNvPr id="0" name=""/>
        <dsp:cNvSpPr/>
      </dsp:nvSpPr>
      <dsp:spPr>
        <a:xfrm>
          <a:off x="5466874" y="1552209"/>
          <a:ext cx="1667217" cy="1058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4BEE5F-D9B7-455B-9E76-FB82551CF47A}">
      <dsp:nvSpPr>
        <dsp:cNvPr id="0" name=""/>
        <dsp:cNvSpPr/>
      </dsp:nvSpPr>
      <dsp:spPr>
        <a:xfrm>
          <a:off x="5652120" y="1728193"/>
          <a:ext cx="1667217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Επίμονη διάρροια </a:t>
          </a:r>
          <a:endParaRPr lang="en-US" sz="1800" kern="1200" dirty="0"/>
        </a:p>
      </dsp:txBody>
      <dsp:txXfrm>
        <a:off x="5652120" y="1728193"/>
        <a:ext cx="1667217" cy="1058682"/>
      </dsp:txXfrm>
    </dsp:sp>
    <dsp:sp modelId="{090F2D36-32E0-42E1-83BA-9824AF8CE62A}">
      <dsp:nvSpPr>
        <dsp:cNvPr id="0" name=""/>
        <dsp:cNvSpPr/>
      </dsp:nvSpPr>
      <dsp:spPr>
        <a:xfrm>
          <a:off x="5466874" y="3089682"/>
          <a:ext cx="1667217" cy="1058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31C9AB-E984-4D2D-93D9-8C0AA17F3F65}">
      <dsp:nvSpPr>
        <dsp:cNvPr id="0" name=""/>
        <dsp:cNvSpPr/>
      </dsp:nvSpPr>
      <dsp:spPr>
        <a:xfrm>
          <a:off x="5652120" y="3265667"/>
          <a:ext cx="1667217" cy="1058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Άγνωστες αιτίες </a:t>
          </a:r>
          <a:endParaRPr lang="en-US" sz="1800" kern="1200" dirty="0"/>
        </a:p>
      </dsp:txBody>
      <dsp:txXfrm>
        <a:off x="5652120" y="3265667"/>
        <a:ext cx="1667217" cy="105868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- Τίτλος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5" name="24 - Υπότιτλος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1" name="30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18" name="1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9 - Θέση εικόνας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- Θέση τίτλου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1" name="30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7" name="26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9D73687-DE52-4485-9067-727FB03CC174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5D4C842-C9A2-4266-94FE-9ED4BD2A4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vpitiriga@med.uoa.g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higella_flexneri" TargetMode="External"/><Relationship Id="rId2" Type="http://schemas.openxmlformats.org/officeDocument/2006/relationships/hyperlink" Target="http://en.wikipedia.org/wiki/Shigella_dysenteriae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en.wikipedia.org/wiki/Shigella_sonnei" TargetMode="External"/><Relationship Id="rId4" Type="http://schemas.openxmlformats.org/officeDocument/2006/relationships/hyperlink" Target="http://en.wikipedia.org/wiki/Shigella_boydii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976" y="764704"/>
            <a:ext cx="4536504" cy="2304256"/>
          </a:xfrm>
        </p:spPr>
        <p:txBody>
          <a:bodyPr>
            <a:normAutofit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ΛΟΙΜΩΞΕΙΣ ΓΑΣΤΡΕΝΤΕΡΙΚΟΥ ΣΥΣΤΗΜΑΤΟΣ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4221088"/>
            <a:ext cx="6486544" cy="1752600"/>
          </a:xfrm>
        </p:spPr>
        <p:txBody>
          <a:bodyPr>
            <a:normAutofit lnSpcReduction="10000"/>
          </a:bodyPr>
          <a:lstStyle/>
          <a:p>
            <a:pPr algn="ctr"/>
            <a:r>
              <a:rPr lang="el-GR" sz="3500" dirty="0" smtClean="0"/>
              <a:t>Βασιλική Χ. Πιτυρίγκα</a:t>
            </a:r>
          </a:p>
          <a:p>
            <a:pPr algn="ctr"/>
            <a:r>
              <a:rPr lang="el-GR" dirty="0" smtClean="0"/>
              <a:t>Λέκτορας Μικροβιολογίας </a:t>
            </a:r>
          </a:p>
          <a:p>
            <a:pPr algn="ctr"/>
            <a:r>
              <a:rPr lang="el-GR" dirty="0" smtClean="0"/>
              <a:t>Ιατρικής Σχολής Ε.Κ.Π.Α.</a:t>
            </a:r>
          </a:p>
          <a:p>
            <a:pPr algn="ctr"/>
            <a:r>
              <a:rPr lang="en-GB" dirty="0" smtClean="0"/>
              <a:t>E</a:t>
            </a:r>
            <a:r>
              <a:rPr lang="el-GR" dirty="0" smtClean="0"/>
              <a:t>-</a:t>
            </a:r>
            <a:r>
              <a:rPr lang="en-GB" dirty="0" smtClean="0"/>
              <a:t>mail.: </a:t>
            </a:r>
            <a:r>
              <a:rPr lang="en-GB" i="1" dirty="0" smtClean="0">
                <a:hlinkClick r:id="rId2"/>
              </a:rPr>
              <a:t>vpitiriga@med.uoa.gr</a:t>
            </a:r>
            <a:endParaRPr lang="en-GB" i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3096344" cy="231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5373216"/>
            <a:ext cx="1368152" cy="120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Picture 2" descr="http://sphotos-a.ak.fbcdn.net/hphotos-ak-prn1/12890_386517968090894_89022189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068960"/>
            <a:ext cx="2160240" cy="3243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807478"/>
          </a:xfrm>
        </p:spPr>
        <p:txBody>
          <a:bodyPr>
            <a:normAutofit/>
          </a:bodyPr>
          <a:lstStyle/>
          <a:p>
            <a:r>
              <a:rPr lang="el-GR" dirty="0" smtClean="0"/>
              <a:t>ΛΟΙΜΟΓΟΝΟΙ ΠΑΡΑΓΟΝΤΕΣ </a:t>
            </a:r>
            <a:endParaRPr lang="el-GR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67544" y="1844824"/>
            <a:ext cx="7632848" cy="4325112"/>
          </a:xfrm>
        </p:spPr>
        <p:txBody>
          <a:bodyPr/>
          <a:lstStyle/>
          <a:p>
            <a:r>
              <a:rPr lang="el-GR" dirty="0" smtClean="0"/>
              <a:t>Προσκολλητίνες</a:t>
            </a:r>
          </a:p>
          <a:p>
            <a:r>
              <a:rPr lang="el-GR" dirty="0" smtClean="0"/>
              <a:t>Εντεροτοξίνες (δυσλειτουργία κυττάρου</a:t>
            </a:r>
            <a:r>
              <a:rPr lang="en-US" dirty="0" smtClean="0"/>
              <a:t>, </a:t>
            </a:r>
            <a:r>
              <a:rPr lang="el-GR" dirty="0" smtClean="0"/>
              <a:t>χολερική τοξίνη)</a:t>
            </a:r>
          </a:p>
          <a:p>
            <a:r>
              <a:rPr lang="el-GR" dirty="0" smtClean="0"/>
              <a:t>Κυτταροτοξίνες  (καταστροφή κυττάρου, </a:t>
            </a:r>
            <a:r>
              <a:rPr lang="en-US" dirty="0" err="1" smtClean="0"/>
              <a:t>shiga</a:t>
            </a:r>
            <a:r>
              <a:rPr lang="en-US" dirty="0" smtClean="0"/>
              <a:t> toxin</a:t>
            </a:r>
            <a:r>
              <a:rPr lang="el-GR" dirty="0" smtClean="0"/>
              <a:t>)</a:t>
            </a:r>
          </a:p>
          <a:p>
            <a:r>
              <a:rPr lang="el-GR" dirty="0" smtClean="0"/>
              <a:t>Διεισδυτικότητα (αιμορραγική διάρροια, βλέννη, λευκά)</a:t>
            </a:r>
          </a:p>
          <a:p>
            <a:r>
              <a:rPr lang="el-GR" dirty="0" smtClean="0"/>
              <a:t>Άγνωστοι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864096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ΤΑΥΤΟΠΟΙΗΣΗ</a:t>
            </a:r>
            <a:r>
              <a:rPr lang="el-GR" sz="3200" dirty="0" smtClean="0"/>
              <a:t> ΕΝΤΕΡΟΠΑΘΟΓΟΝΩΝ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3610744" cy="5017744"/>
          </a:xfrm>
        </p:spPr>
        <p:txBody>
          <a:bodyPr/>
          <a:lstStyle/>
          <a:p>
            <a:r>
              <a:rPr lang="el-GR" dirty="0" smtClean="0"/>
              <a:t>Πλήρης Βιοχημικός έλεγχος </a:t>
            </a:r>
          </a:p>
          <a:p>
            <a:r>
              <a:rPr lang="el-GR" dirty="0" smtClean="0"/>
              <a:t>Μεμονωμένες βιοχημικές δοκιμές 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4"/>
            <a:ext cx="3754388" cy="272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293096"/>
            <a:ext cx="2386955" cy="238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437112"/>
            <a:ext cx="2213992" cy="221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93096"/>
            <a:ext cx="21812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5157192"/>
            <a:ext cx="12382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ΤΑΥΤΟΠΟΙΗΣΗ ΣΑΛΜΟΝΕΛΛΩΝ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5050904" cy="4801720"/>
          </a:xfrm>
        </p:spPr>
        <p:txBody>
          <a:bodyPr/>
          <a:lstStyle/>
          <a:p>
            <a:r>
              <a:rPr lang="el-GR" dirty="0" smtClean="0"/>
              <a:t>Βιοχημικές δοκιμές.</a:t>
            </a:r>
          </a:p>
          <a:p>
            <a:r>
              <a:rPr lang="el-GR" dirty="0" smtClean="0"/>
              <a:t>Χρήση πολυδύναμων </a:t>
            </a:r>
            <a:r>
              <a:rPr lang="el-GR" dirty="0" err="1" smtClean="0"/>
              <a:t>άντι</a:t>
            </a:r>
            <a:r>
              <a:rPr lang="el-GR" dirty="0" smtClean="0"/>
              <a:t>-Ο και </a:t>
            </a:r>
            <a:r>
              <a:rPr lang="el-GR" dirty="0" err="1" smtClean="0"/>
              <a:t>άντι</a:t>
            </a:r>
            <a:r>
              <a:rPr lang="el-GR" dirty="0" smtClean="0"/>
              <a:t>-Η </a:t>
            </a:r>
            <a:r>
              <a:rPr lang="el-GR" dirty="0" err="1" smtClean="0"/>
              <a:t>ορων</a:t>
            </a:r>
            <a:endParaRPr lang="el-GR" dirty="0" smtClean="0"/>
          </a:p>
          <a:p>
            <a:r>
              <a:rPr lang="el-GR" dirty="0" smtClean="0"/>
              <a:t>Χρήση </a:t>
            </a:r>
            <a:r>
              <a:rPr lang="el-GR" dirty="0" err="1" smtClean="0"/>
              <a:t>μονοδύναμων</a:t>
            </a:r>
            <a:r>
              <a:rPr lang="el-GR" dirty="0" smtClean="0"/>
              <a:t> </a:t>
            </a:r>
            <a:r>
              <a:rPr lang="el-GR" dirty="0" err="1" smtClean="0"/>
              <a:t>άντι</a:t>
            </a:r>
            <a:r>
              <a:rPr lang="el-GR" dirty="0" smtClean="0"/>
              <a:t>-Ο και </a:t>
            </a:r>
            <a:r>
              <a:rPr lang="el-GR" dirty="0" err="1" smtClean="0"/>
              <a:t>άντι</a:t>
            </a:r>
            <a:r>
              <a:rPr lang="el-GR" dirty="0" smtClean="0"/>
              <a:t>-Η και </a:t>
            </a:r>
            <a:r>
              <a:rPr lang="el-GR" dirty="0" err="1" smtClean="0"/>
              <a:t>άντι</a:t>
            </a:r>
            <a:r>
              <a:rPr lang="el-GR" dirty="0" smtClean="0"/>
              <a:t>-Vi </a:t>
            </a:r>
            <a:r>
              <a:rPr lang="el-GR" dirty="0" err="1" smtClean="0"/>
              <a:t>ορων</a:t>
            </a:r>
            <a:endParaRPr lang="el-GR" dirty="0" smtClean="0"/>
          </a:p>
          <a:p>
            <a:r>
              <a:rPr lang="el-GR" dirty="0" smtClean="0"/>
              <a:t>Χρήση βακτηριοφάγων σε ορισμένες περιπτώσεις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772816"/>
            <a:ext cx="328667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066800"/>
          </a:xfrm>
        </p:spPr>
        <p:txBody>
          <a:bodyPr>
            <a:normAutofit/>
          </a:bodyPr>
          <a:lstStyle/>
          <a:p>
            <a:r>
              <a:rPr lang="el-GR" dirty="0" smtClean="0"/>
              <a:t>ΟΡΟΤΥΠΙΑ ΣΑΛΜΟΝΕΛΛΩ</a:t>
            </a:r>
            <a:r>
              <a:rPr lang="en-GB" dirty="0" smtClean="0"/>
              <a:t>N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4104456" cy="30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41910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293096"/>
            <a:ext cx="378112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892480" cy="1066800"/>
          </a:xfrm>
        </p:spPr>
        <p:txBody>
          <a:bodyPr>
            <a:noAutofit/>
          </a:bodyPr>
          <a:lstStyle/>
          <a:p>
            <a:r>
              <a:rPr lang="el-GR" sz="3600" dirty="0" smtClean="0"/>
              <a:t>ΕΡΓΑΣΤΗΡΙΑΚΗ ΔΙΑΓΝΩΣΗ ΤΟΞΙΝΩΝ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7139136" cy="46577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err="1" smtClean="0"/>
              <a:t>Ανοσοενζυματική</a:t>
            </a:r>
            <a:r>
              <a:rPr lang="el-GR" dirty="0" smtClean="0"/>
              <a:t> μέθοδος</a:t>
            </a:r>
            <a:r>
              <a:rPr lang="en-GB" dirty="0" smtClean="0"/>
              <a:t> ELISA</a:t>
            </a:r>
            <a:endParaRPr lang="el-GR" dirty="0" smtClean="0"/>
          </a:p>
          <a:p>
            <a:r>
              <a:rPr lang="el-GR" dirty="0" err="1" smtClean="0"/>
              <a:t>Συγκολλητινοαντιδράσεις</a:t>
            </a:r>
            <a:r>
              <a:rPr lang="el-GR" dirty="0" smtClean="0"/>
              <a:t> </a:t>
            </a:r>
            <a:r>
              <a:rPr lang="en-GB" dirty="0" smtClean="0"/>
              <a:t>latex </a:t>
            </a:r>
          </a:p>
          <a:p>
            <a:r>
              <a:rPr lang="el-GR" dirty="0" smtClean="0"/>
              <a:t>Δοκιμή περιδεμένου εντέρου κουνελιού</a:t>
            </a:r>
          </a:p>
          <a:p>
            <a:r>
              <a:rPr lang="el-GR" dirty="0" err="1" smtClean="0"/>
              <a:t>Ανοσοδιάχυση</a:t>
            </a:r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06760"/>
          </a:xfrm>
        </p:spPr>
        <p:txBody>
          <a:bodyPr/>
          <a:lstStyle/>
          <a:p>
            <a:r>
              <a:rPr lang="el-GR" dirty="0" smtClean="0"/>
              <a:t>ΕΡΓΑΣΤΗΡΙΑΚΗ ΔΙΑΓΝΩΣΗ ΙΩΝ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7715200" cy="46577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err="1" smtClean="0"/>
              <a:t>Ανοσοδιαγνωστικές</a:t>
            </a:r>
            <a:r>
              <a:rPr lang="el-GR" sz="2400" dirty="0" smtClean="0"/>
              <a:t> μέθοδοι (στα κόπρανα)</a:t>
            </a:r>
          </a:p>
          <a:p>
            <a:pPr marL="630936" lvl="2" indent="-256032">
              <a:buClr>
                <a:schemeClr val="accent3"/>
              </a:buClr>
              <a:buFont typeface="Georgia"/>
              <a:buChar char="•"/>
            </a:pPr>
            <a:r>
              <a:rPr lang="en-GB" sz="2200" dirty="0" err="1" smtClean="0"/>
              <a:t>Rota</a:t>
            </a:r>
            <a:r>
              <a:rPr lang="el-GR" sz="2200" dirty="0" smtClean="0"/>
              <a:t>ιοί</a:t>
            </a:r>
            <a:r>
              <a:rPr lang="en-GB" sz="2200" dirty="0" smtClean="0"/>
              <a:t> </a:t>
            </a:r>
            <a:r>
              <a:rPr lang="el-GR" sz="2200" dirty="0" smtClean="0"/>
              <a:t>            </a:t>
            </a:r>
            <a:r>
              <a:rPr lang="el-GR" sz="2200" dirty="0" err="1" smtClean="0"/>
              <a:t>συγκολλητινοαντίδραση</a:t>
            </a:r>
            <a:r>
              <a:rPr lang="el-GR" sz="2200" dirty="0" smtClean="0"/>
              <a:t> </a:t>
            </a:r>
            <a:r>
              <a:rPr lang="en-GB" sz="2200" dirty="0" smtClean="0"/>
              <a:t>Latex</a:t>
            </a:r>
            <a:r>
              <a:rPr lang="el-GR" sz="2200" dirty="0" smtClean="0"/>
              <a:t>,</a:t>
            </a:r>
            <a:r>
              <a:rPr lang="en-GB" sz="2200" dirty="0" smtClean="0"/>
              <a:t> </a:t>
            </a:r>
            <a:r>
              <a:rPr lang="el-GR" sz="2200" dirty="0" err="1" smtClean="0"/>
              <a:t>ανοσοχρωματογραφία</a:t>
            </a:r>
            <a:r>
              <a:rPr lang="el-GR" sz="2200" dirty="0" smtClean="0"/>
              <a:t>,</a:t>
            </a:r>
            <a:r>
              <a:rPr lang="en-GB" sz="2200" dirty="0" smtClean="0"/>
              <a:t> ELISA</a:t>
            </a:r>
            <a:endParaRPr lang="el-GR" sz="2200" dirty="0" smtClean="0"/>
          </a:p>
          <a:p>
            <a:pPr lvl="1"/>
            <a:r>
              <a:rPr lang="en-GB" sz="2200" dirty="0" smtClean="0"/>
              <a:t>Norwalk</a:t>
            </a:r>
            <a:r>
              <a:rPr lang="el-GR" sz="2200" dirty="0" smtClean="0"/>
              <a:t>-</a:t>
            </a:r>
            <a:r>
              <a:rPr lang="en-GB" sz="2200" dirty="0" smtClean="0"/>
              <a:t>like</a:t>
            </a:r>
            <a:r>
              <a:rPr lang="el-GR" sz="2200" dirty="0" smtClean="0"/>
              <a:t> ιοί</a:t>
            </a:r>
            <a:r>
              <a:rPr lang="en-GB" sz="2200" dirty="0" smtClean="0"/>
              <a:t>  </a:t>
            </a:r>
            <a:r>
              <a:rPr lang="el-GR" sz="2200" dirty="0" smtClean="0"/>
              <a:t>                    </a:t>
            </a:r>
            <a:r>
              <a:rPr lang="en-GB" sz="2200" dirty="0" smtClean="0"/>
              <a:t>ELISA, RIA</a:t>
            </a:r>
          </a:p>
          <a:p>
            <a:pPr lvl="1"/>
            <a:r>
              <a:rPr lang="el-GR" sz="2200" dirty="0" smtClean="0"/>
              <a:t>Εντερικοί </a:t>
            </a:r>
            <a:r>
              <a:rPr lang="el-GR" sz="2200" dirty="0" err="1" smtClean="0"/>
              <a:t>αδενοιοί</a:t>
            </a:r>
            <a:r>
              <a:rPr lang="en-GB" sz="2200" dirty="0" smtClean="0"/>
              <a:t> </a:t>
            </a:r>
            <a:r>
              <a:rPr lang="el-GR" sz="2200" dirty="0" smtClean="0"/>
              <a:t>               </a:t>
            </a:r>
            <a:r>
              <a:rPr lang="en-GB" sz="2200" dirty="0" smtClean="0"/>
              <a:t>    ELISA</a:t>
            </a:r>
            <a:endParaRPr lang="el-GR" sz="2200" dirty="0" smtClean="0"/>
          </a:p>
          <a:p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Ορολογικές μέθοδοι</a:t>
            </a:r>
          </a:p>
          <a:p>
            <a:pPr>
              <a:buNone/>
            </a:pPr>
            <a:r>
              <a:rPr lang="el-GR" sz="2400" dirty="0" smtClean="0"/>
              <a:t>Ιοί ηπατίτιδας </a:t>
            </a:r>
            <a:r>
              <a:rPr lang="en-GB" sz="2400" dirty="0" smtClean="0"/>
              <a:t>A, C, D, E:  </a:t>
            </a:r>
            <a:r>
              <a:rPr lang="en-GB" sz="2400" dirty="0" err="1" smtClean="0"/>
              <a:t>IgM</a:t>
            </a:r>
            <a:r>
              <a:rPr lang="en-GB" sz="2400" dirty="0" smtClean="0"/>
              <a:t> </a:t>
            </a:r>
            <a:r>
              <a:rPr lang="en-GB" sz="2400" dirty="0" err="1" smtClean="0"/>
              <a:t>IgG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23728" y="2060848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63888" y="3212976"/>
            <a:ext cx="108012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47864" y="2780928"/>
            <a:ext cx="10081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720080"/>
          </a:xfrm>
        </p:spPr>
        <p:txBody>
          <a:bodyPr>
            <a:normAutofit/>
          </a:bodyPr>
          <a:lstStyle/>
          <a:p>
            <a:r>
              <a:rPr lang="el-GR" dirty="0" smtClean="0"/>
              <a:t>ΕΡΓΑΣΤΗΡΙΑΚΗ ΔΙΑΓΝΩΣΗ ΠΑΡΑΣΙΤΩΝ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5194920" cy="4369672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Άμεσο παρασκεύασμα κοπράνων (</a:t>
            </a:r>
            <a:r>
              <a:rPr lang="el-GR" dirty="0" err="1" smtClean="0"/>
              <a:t>παρασιτολογικη</a:t>
            </a:r>
            <a:r>
              <a:rPr lang="el-GR" dirty="0" smtClean="0"/>
              <a:t> κοπράνων)</a:t>
            </a:r>
          </a:p>
          <a:p>
            <a:r>
              <a:rPr lang="el-GR" dirty="0" smtClean="0"/>
              <a:t>Η αναζήτηση </a:t>
            </a:r>
            <a:r>
              <a:rPr lang="el-GR" dirty="0" err="1" smtClean="0"/>
              <a:t>οξύουρων</a:t>
            </a:r>
            <a:r>
              <a:rPr lang="el-GR" dirty="0" smtClean="0"/>
              <a:t> χρησιμοποιείται η μέθοδος </a:t>
            </a:r>
            <a:r>
              <a:rPr lang="en-US" dirty="0" smtClean="0"/>
              <a:t>scotch</a:t>
            </a:r>
            <a:r>
              <a:rPr lang="el-GR" dirty="0" smtClean="0"/>
              <a:t>-</a:t>
            </a:r>
            <a:r>
              <a:rPr lang="en-US" dirty="0" smtClean="0"/>
              <a:t>tape test</a:t>
            </a:r>
            <a:r>
              <a:rPr lang="el-GR" dirty="0" smtClean="0"/>
              <a:t> (</a:t>
            </a:r>
            <a:r>
              <a:rPr lang="el-GR" dirty="0" err="1" smtClean="0"/>
              <a:t>σελλοτέϊπ</a:t>
            </a:r>
            <a:r>
              <a:rPr lang="el-GR" dirty="0" smtClean="0"/>
              <a:t>)</a:t>
            </a:r>
            <a:endParaRPr lang="en-US" dirty="0" smtClean="0"/>
          </a:p>
          <a:p>
            <a:r>
              <a:rPr lang="el-GR" dirty="0" smtClean="0"/>
              <a:t>Ειδικές χρώσεις</a:t>
            </a:r>
          </a:p>
          <a:p>
            <a:r>
              <a:rPr lang="el-GR" dirty="0" smtClean="0"/>
              <a:t>Ανοσολογικές μέθοδοι-</a:t>
            </a:r>
            <a:r>
              <a:rPr lang="el-GR" dirty="0" err="1" smtClean="0"/>
              <a:t>ανοσοχρωματογραφία</a:t>
            </a:r>
            <a:r>
              <a:rPr lang="el-GR" dirty="0" smtClean="0"/>
              <a:t> για</a:t>
            </a:r>
          </a:p>
          <a:p>
            <a:pPr lvl="1"/>
            <a:r>
              <a:rPr lang="en-GB" dirty="0" err="1" smtClean="0"/>
              <a:t>Giardia</a:t>
            </a:r>
            <a:r>
              <a:rPr lang="en-GB" dirty="0" smtClean="0"/>
              <a:t> </a:t>
            </a:r>
            <a:r>
              <a:rPr lang="en-GB" dirty="0" err="1" smtClean="0"/>
              <a:t>lamblia</a:t>
            </a:r>
            <a:endParaRPr lang="en-GB" dirty="0" smtClean="0"/>
          </a:p>
          <a:p>
            <a:pPr lvl="1"/>
            <a:r>
              <a:rPr lang="en-GB" dirty="0" smtClean="0"/>
              <a:t>Cryptosporidium sp.</a:t>
            </a:r>
          </a:p>
          <a:p>
            <a:pPr lvl="1"/>
            <a:r>
              <a:rPr lang="en-GB" dirty="0" err="1" smtClean="0"/>
              <a:t>Entamoeba</a:t>
            </a:r>
            <a:r>
              <a:rPr lang="en-GB" dirty="0" smtClean="0"/>
              <a:t> sp.</a:t>
            </a:r>
            <a:endParaRPr lang="el-GR" dirty="0" smtClean="0"/>
          </a:p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844824"/>
            <a:ext cx="2781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066800"/>
          </a:xfrm>
        </p:spPr>
        <p:txBody>
          <a:bodyPr/>
          <a:lstStyle/>
          <a:p>
            <a:r>
              <a:rPr lang="el-GR" dirty="0" smtClean="0"/>
              <a:t>ΠΑΡΑΣΙΤΟΛΟΓΙΚΗ ΚΟΠΡΑΝΩΝ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i="1" u="sng" dirty="0" smtClean="0"/>
              <a:t>Δείγματα κοπράνων</a:t>
            </a:r>
            <a:r>
              <a:rPr lang="el-GR" dirty="0" smtClean="0"/>
              <a:t> : Εξετάζονται 3 δείγματα που ελήφθησαν ανά 1-2 ημέρες</a:t>
            </a:r>
            <a:endParaRPr lang="en-US" dirty="0" smtClean="0"/>
          </a:p>
          <a:p>
            <a:r>
              <a:rPr lang="el-GR" dirty="0" smtClean="0"/>
              <a:t>Οι </a:t>
            </a:r>
            <a:r>
              <a:rPr lang="el-GR" dirty="0" err="1" smtClean="0"/>
              <a:t>τροφοζωϊτες</a:t>
            </a:r>
            <a:r>
              <a:rPr lang="el-GR" dirty="0" smtClean="0"/>
              <a:t> (κινούμενες μορφές): σε διαρροϊκά κόπρανα</a:t>
            </a:r>
          </a:p>
          <a:p>
            <a:r>
              <a:rPr lang="el-GR" dirty="0" smtClean="0"/>
              <a:t>Άλλες μορφές σε οποιοδήποτε δείγμα</a:t>
            </a:r>
          </a:p>
          <a:p>
            <a:pPr>
              <a:buNone/>
            </a:pPr>
            <a:r>
              <a:rPr lang="el-GR" dirty="0" smtClean="0"/>
              <a:t>Μικροσκόπηση </a:t>
            </a:r>
          </a:p>
          <a:p>
            <a:pPr lvl="1"/>
            <a:r>
              <a:rPr lang="el-GR" dirty="0" smtClean="0"/>
              <a:t>σε άχρωμα παρασκευάσματα και </a:t>
            </a:r>
          </a:p>
          <a:p>
            <a:pPr lvl="1"/>
            <a:r>
              <a:rPr lang="el-GR" dirty="0" smtClean="0"/>
              <a:t>μετά χρώση με </a:t>
            </a:r>
            <a:r>
              <a:rPr lang="en-US" dirty="0" err="1" smtClean="0"/>
              <a:t>Lugol</a:t>
            </a:r>
            <a:r>
              <a:rPr lang="el-GR" dirty="0" smtClean="0"/>
              <a:t> αραιό</a:t>
            </a:r>
          </a:p>
          <a:p>
            <a:pPr lvl="1"/>
            <a:r>
              <a:rPr lang="el-GR" dirty="0" smtClean="0"/>
              <a:t>μετά μόνιμης χρώσεως των παρασκευασμάτων (τρίχρωμη και η χρώση σιδήρου-</a:t>
            </a:r>
            <a:r>
              <a:rPr lang="el-GR" dirty="0" err="1" smtClean="0"/>
              <a:t>αιματοξυλίνης</a:t>
            </a:r>
            <a:r>
              <a:rPr lang="el-GR" dirty="0" smtClean="0"/>
              <a:t>).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212976"/>
            <a:ext cx="1655438" cy="198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ΜΕΘΟΔΟΙ ΣΥΜΠΥΚΝΩΣΗΣ – ΕΜΠΛΟΥΤΙΣΜΟΥ  ΤΩΝ ΚΟΠΡΑΝΩΝ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857364"/>
            <a:ext cx="5050904" cy="4325112"/>
          </a:xfrm>
        </p:spPr>
        <p:txBody>
          <a:bodyPr/>
          <a:lstStyle/>
          <a:p>
            <a:r>
              <a:rPr lang="el-GR" dirty="0" smtClean="0"/>
              <a:t>Αυξάνουν την πιθανότητα εντόπισης των παρασίτων</a:t>
            </a:r>
            <a:endParaRPr lang="en-US" dirty="0" smtClean="0"/>
          </a:p>
          <a:p>
            <a:r>
              <a:rPr lang="el-GR" dirty="0" smtClean="0"/>
              <a:t>Κύριες μέθοδοι είναι</a:t>
            </a:r>
            <a:r>
              <a:rPr lang="en-GB" dirty="0" smtClean="0"/>
              <a:t>:</a:t>
            </a:r>
            <a:r>
              <a:rPr lang="el-GR" dirty="0" smtClean="0"/>
              <a:t> </a:t>
            </a:r>
            <a:endParaRPr lang="en-US" dirty="0" smtClean="0"/>
          </a:p>
          <a:p>
            <a:pPr lvl="1"/>
            <a:r>
              <a:rPr lang="el-GR" dirty="0" smtClean="0"/>
              <a:t>Η τεχνική επίπλευσης με </a:t>
            </a:r>
            <a:r>
              <a:rPr lang="el-GR" dirty="0" err="1" smtClean="0"/>
              <a:t>θειϊκό</a:t>
            </a:r>
            <a:r>
              <a:rPr lang="el-GR" dirty="0" smtClean="0"/>
              <a:t> ψευδάργυρο</a:t>
            </a:r>
            <a:endParaRPr lang="en-US" dirty="0" smtClean="0"/>
          </a:p>
          <a:p>
            <a:pPr lvl="1"/>
            <a:r>
              <a:rPr lang="el-GR" dirty="0" smtClean="0"/>
              <a:t>Η τεχνική καθίζησης με </a:t>
            </a:r>
            <a:r>
              <a:rPr lang="el-GR" dirty="0" err="1" smtClean="0"/>
              <a:t>φυγοκέντρηση</a:t>
            </a:r>
            <a:r>
              <a:rPr lang="el-GR" dirty="0" smtClean="0"/>
              <a:t> μετά ανάμιξη με </a:t>
            </a:r>
            <a:r>
              <a:rPr lang="el-GR" dirty="0" err="1" smtClean="0"/>
              <a:t>μονιμοποιητικό</a:t>
            </a:r>
            <a:r>
              <a:rPr lang="el-GR" dirty="0" smtClean="0"/>
              <a:t> (</a:t>
            </a:r>
            <a:r>
              <a:rPr lang="el-GR" dirty="0" err="1" smtClean="0"/>
              <a:t>φορμαλίνη</a:t>
            </a:r>
            <a:r>
              <a:rPr lang="el-GR" dirty="0" smtClean="0"/>
              <a:t>) και διαλύτη (αιθέρα)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714488"/>
            <a:ext cx="318427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2973646" cy="24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463479" cy="229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85762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365104"/>
            <a:ext cx="312354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492896"/>
            <a:ext cx="29146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416824" cy="576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27784" y="6309320"/>
            <a:ext cx="3297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Entamoeba</a:t>
            </a:r>
            <a:r>
              <a:rPr lang="en-US" i="1" dirty="0" smtClean="0"/>
              <a:t> </a:t>
            </a:r>
            <a:r>
              <a:rPr lang="en-US" i="1" dirty="0" err="1" smtClean="0"/>
              <a:t>histolytica</a:t>
            </a:r>
            <a:r>
              <a:rPr lang="en-US" i="1" dirty="0" smtClean="0"/>
              <a:t>/</a:t>
            </a:r>
            <a:r>
              <a:rPr lang="en-US" i="1" dirty="0" err="1" smtClean="0"/>
              <a:t>dispar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7797552" cy="7200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ΚΛΙΝΙΚΗ ΕΙΚΟΝΑ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556792"/>
            <a:ext cx="4857784" cy="4944042"/>
          </a:xfrm>
        </p:spPr>
        <p:txBody>
          <a:bodyPr>
            <a:normAutofit fontScale="55000" lnSpcReduction="20000"/>
          </a:bodyPr>
          <a:lstStyle/>
          <a:p>
            <a:r>
              <a:rPr lang="el-GR" sz="3200" dirty="0" smtClean="0"/>
              <a:t>Εξαρτώνται από: </a:t>
            </a:r>
          </a:p>
          <a:p>
            <a:pPr lvl="1"/>
            <a:r>
              <a:rPr lang="el-GR" sz="3200" dirty="0" smtClean="0"/>
              <a:t>το είδος του μικροβίου ή </a:t>
            </a:r>
          </a:p>
          <a:p>
            <a:pPr lvl="1"/>
            <a:r>
              <a:rPr lang="el-GR" sz="3200" dirty="0" smtClean="0"/>
              <a:t>το είδος της τοξίνης</a:t>
            </a:r>
          </a:p>
          <a:p>
            <a:pPr lvl="1"/>
            <a:r>
              <a:rPr lang="el-GR" sz="3200" dirty="0" smtClean="0"/>
              <a:t>Την άμυνα του οργανισμού</a:t>
            </a:r>
          </a:p>
          <a:p>
            <a:r>
              <a:rPr lang="el-GR" sz="3200" dirty="0" smtClean="0"/>
              <a:t>Η διάρροια είναι το κύριο και συχνότερο σύμπτωμα μιας</a:t>
            </a:r>
            <a:r>
              <a:rPr lang="el-GR" sz="3200" i="1" dirty="0" smtClean="0"/>
              <a:t> </a:t>
            </a:r>
            <a:r>
              <a:rPr lang="el-GR" sz="3200" dirty="0" smtClean="0"/>
              <a:t>γαστρεντερίτιδας </a:t>
            </a:r>
          </a:p>
          <a:p>
            <a:pPr lvl="1"/>
            <a:r>
              <a:rPr lang="el-GR" sz="3200" dirty="0" smtClean="0"/>
              <a:t>Πυώδης, </a:t>
            </a:r>
          </a:p>
          <a:p>
            <a:pPr lvl="1"/>
            <a:r>
              <a:rPr lang="el-GR" sz="3200" dirty="0" smtClean="0"/>
              <a:t>Βλεννώδης ή </a:t>
            </a:r>
          </a:p>
          <a:p>
            <a:pPr lvl="1"/>
            <a:r>
              <a:rPr lang="el-GR" sz="3200" dirty="0" smtClean="0"/>
              <a:t>Αιματηρή  </a:t>
            </a:r>
          </a:p>
          <a:p>
            <a:pPr>
              <a:buNone/>
            </a:pPr>
            <a:r>
              <a:rPr lang="el-GR" sz="3200" dirty="0" smtClean="0"/>
              <a:t>    ανάλογα με το αίτιο, τη βαρύτητα και τη διάρκεια της νόσου. </a:t>
            </a:r>
          </a:p>
          <a:p>
            <a:pPr>
              <a:buNone/>
            </a:pPr>
            <a:endParaRPr lang="el-GR" sz="3200" dirty="0" smtClean="0"/>
          </a:p>
          <a:p>
            <a:pPr>
              <a:buNone/>
            </a:pPr>
            <a:r>
              <a:rPr lang="el-GR" sz="3200" dirty="0" smtClean="0"/>
              <a:t> Άλλα </a:t>
            </a:r>
            <a:r>
              <a:rPr lang="el-GR" sz="3200" dirty="0" err="1" smtClean="0"/>
              <a:t>συνοδά</a:t>
            </a:r>
            <a:r>
              <a:rPr lang="el-GR" sz="3200" dirty="0" smtClean="0"/>
              <a:t> συμπτώματα:</a:t>
            </a:r>
          </a:p>
          <a:p>
            <a:pPr lvl="1">
              <a:buFont typeface="Wingdings" pitchFamily="2" charset="2"/>
              <a:buChar char="v"/>
            </a:pPr>
            <a:r>
              <a:rPr lang="el-GR" sz="4500" dirty="0" smtClean="0"/>
              <a:t>Εμέτους, </a:t>
            </a:r>
            <a:r>
              <a:rPr lang="el-GR" sz="3000" dirty="0" smtClean="0"/>
              <a:t>και </a:t>
            </a:r>
          </a:p>
          <a:p>
            <a:pPr lvl="1">
              <a:buFont typeface="Wingdings" pitchFamily="2" charset="2"/>
              <a:buChar char="v"/>
            </a:pPr>
            <a:r>
              <a:rPr lang="el-GR" sz="3000" dirty="0" smtClean="0"/>
              <a:t>Πυρετό, </a:t>
            </a:r>
          </a:p>
          <a:p>
            <a:pPr lvl="1">
              <a:buFont typeface="Wingdings" pitchFamily="2" charset="2"/>
              <a:buChar char="v"/>
            </a:pPr>
            <a:r>
              <a:rPr lang="el-GR" sz="3000" dirty="0" smtClean="0"/>
              <a:t>Ναυτία ,  </a:t>
            </a:r>
          </a:p>
          <a:p>
            <a:pPr lvl="1">
              <a:buFont typeface="Wingdings" pitchFamily="2" charset="2"/>
              <a:buChar char="v"/>
            </a:pPr>
            <a:r>
              <a:rPr lang="el-GR" sz="3000" dirty="0" smtClean="0"/>
              <a:t>Κοιλιακά άλγη </a:t>
            </a:r>
            <a:r>
              <a:rPr lang="el-GR" sz="3200" dirty="0" smtClean="0"/>
              <a:t>    </a:t>
            </a:r>
            <a:endParaRPr lang="en-US" sz="32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371703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8640"/>
            <a:ext cx="25922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725144"/>
            <a:ext cx="2560340" cy="170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421196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84" y="3284984"/>
            <a:ext cx="493231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7" y="404664"/>
            <a:ext cx="4860033" cy="295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664"/>
            <a:ext cx="433155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706760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 smtClean="0"/>
              <a:t>Giardia</a:t>
            </a:r>
            <a:r>
              <a:rPr lang="en-GB" sz="3600" dirty="0" smtClean="0"/>
              <a:t> </a:t>
            </a:r>
            <a:r>
              <a:rPr lang="en-GB" sz="3600" dirty="0" err="1" smtClean="0"/>
              <a:t>lamblia</a:t>
            </a:r>
            <a:r>
              <a:rPr lang="en-GB" sz="3600" dirty="0" smtClean="0"/>
              <a:t> (</a:t>
            </a:r>
            <a:r>
              <a:rPr lang="el-GR" sz="3600" dirty="0" err="1" smtClean="0"/>
              <a:t>τροφοζωίτης</a:t>
            </a:r>
            <a:r>
              <a:rPr lang="el-GR" sz="3600" dirty="0" smtClean="0"/>
              <a:t>)</a:t>
            </a:r>
            <a:endParaRPr lang="en-US" sz="3600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272808" cy="507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ΑΝΤΙΜΙΚΡΟΒΙΑΚΗ ΑΓΩΓΗ</a:t>
            </a:r>
            <a:endParaRPr lang="en-US" sz="3600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611560" y="1484784"/>
          <a:ext cx="813690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5536" y="1124744"/>
            <a:ext cx="4041648" cy="673224"/>
          </a:xfrm>
        </p:spPr>
        <p:txBody>
          <a:bodyPr/>
          <a:lstStyle/>
          <a:p>
            <a:r>
              <a:rPr lang="el-GR" sz="2400" dirty="0" smtClean="0"/>
              <a:t>ΤΥΠΟΣ ΔΙΑΡΡΟΙΑΣ 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788024" y="1124744"/>
            <a:ext cx="4041775" cy="67322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l-GR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ΑΝΤΙΜΙΚΡΟΒΙΑΚΑ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95536" y="1988840"/>
            <a:ext cx="4041648" cy="39604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el-GR" sz="2400" dirty="0" smtClean="0"/>
          </a:p>
          <a:p>
            <a:r>
              <a:rPr lang="el-GR" sz="2400" dirty="0" smtClean="0"/>
              <a:t>Χολέρα 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l-GR" sz="2400" dirty="0" smtClean="0"/>
          </a:p>
          <a:p>
            <a:r>
              <a:rPr lang="el-GR" sz="2400" dirty="0" err="1" smtClean="0"/>
              <a:t>Σιγκέλλωση</a:t>
            </a:r>
            <a:r>
              <a:rPr lang="el-GR" sz="2400" dirty="0" smtClean="0"/>
              <a:t> 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l-GR" sz="2400" dirty="0" smtClean="0"/>
              <a:t>Αμοιβάδωση 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88024" y="2060848"/>
            <a:ext cx="4041775" cy="3886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sz="2400" dirty="0" smtClean="0"/>
              <a:t>Tetracycline</a:t>
            </a:r>
          </a:p>
          <a:p>
            <a:r>
              <a:rPr lang="en-GB" sz="2400" dirty="0" err="1" smtClean="0"/>
              <a:t>Doxycycline</a:t>
            </a:r>
            <a:r>
              <a:rPr lang="en-GB" sz="2400" dirty="0" smtClean="0"/>
              <a:t> </a:t>
            </a:r>
            <a:endParaRPr lang="el-GR" sz="2400" dirty="0" smtClean="0"/>
          </a:p>
          <a:p>
            <a:r>
              <a:rPr lang="en-GB" sz="2400" dirty="0" smtClean="0"/>
              <a:t>Ciprofloxacin</a:t>
            </a:r>
          </a:p>
          <a:p>
            <a:endParaRPr lang="en-GB" sz="2400" dirty="0" smtClean="0"/>
          </a:p>
          <a:p>
            <a:r>
              <a:rPr lang="en-GB" sz="2400" dirty="0" err="1" smtClean="0"/>
              <a:t>Pivmecillinam</a:t>
            </a:r>
            <a:r>
              <a:rPr lang="en-GB" sz="2400" dirty="0" smtClean="0"/>
              <a:t> (</a:t>
            </a:r>
            <a:r>
              <a:rPr lang="en-GB" sz="2400" dirty="0" err="1" smtClean="0"/>
              <a:t>Selexid</a:t>
            </a:r>
            <a:r>
              <a:rPr lang="en-GB" sz="2400" dirty="0" smtClean="0"/>
              <a:t>)</a:t>
            </a:r>
          </a:p>
          <a:p>
            <a:r>
              <a:rPr lang="en-GB" sz="2400" dirty="0" err="1" smtClean="0"/>
              <a:t>Nalidixic</a:t>
            </a:r>
            <a:r>
              <a:rPr lang="en-GB" sz="2400" dirty="0" smtClean="0"/>
              <a:t> acid</a:t>
            </a:r>
          </a:p>
          <a:p>
            <a:r>
              <a:rPr lang="en-GB" sz="2400" dirty="0" err="1" smtClean="0"/>
              <a:t>Ceftriaxone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err="1" smtClean="0"/>
              <a:t>Metronidazole</a:t>
            </a:r>
            <a:r>
              <a:rPr lang="en-GB" sz="2400" dirty="0" smtClean="0"/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6408712" cy="59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13404"/>
            <a:ext cx="5760640" cy="624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l-GR" dirty="0" smtClean="0"/>
              <a:t>ΤΥΠΟΙ ΔΙΑΡΡΟΙΑΣ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67544" y="206084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008112"/>
          </a:xfrm>
        </p:spPr>
        <p:txBody>
          <a:bodyPr>
            <a:normAutofit/>
          </a:bodyPr>
          <a:lstStyle/>
          <a:p>
            <a:r>
              <a:rPr lang="el-GR" dirty="0" smtClean="0"/>
              <a:t>ΔΙΑΚΡΙΣΗ ΓΑΣΤΡΕΝΤΕΡΙΤΙΔΩΝ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r>
              <a:rPr lang="el-GR" dirty="0" smtClean="0"/>
              <a:t>Ανάλογα  με την κλινική τους πορεία: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 smtClean="0"/>
              <a:t>ΟΞΕΙΕΣ 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 smtClean="0"/>
              <a:t>ΧΡΟΝΙΕΣ</a:t>
            </a:r>
          </a:p>
          <a:p>
            <a:pPr lvl="1">
              <a:buNone/>
            </a:pPr>
            <a:endParaRPr lang="el-GR" dirty="0" smtClean="0"/>
          </a:p>
          <a:p>
            <a:r>
              <a:rPr lang="el-GR" dirty="0" smtClean="0"/>
              <a:t>Ανάλογα  με το  μηχανισμό </a:t>
            </a:r>
            <a:r>
              <a:rPr lang="el-GR" dirty="0" err="1" smtClean="0"/>
              <a:t>παθογένεσης</a:t>
            </a:r>
            <a:r>
              <a:rPr lang="el-GR" dirty="0" smtClean="0"/>
              <a:t>: 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 smtClean="0"/>
              <a:t>ΜΗ ΔΙΕΙΣΔΥΤΙΚΕΣ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 smtClean="0"/>
              <a:t>ΔΙΕΙΣΔΥΤΙΚΕΣ 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 smtClean="0"/>
              <a:t>ΣΥΣΤΗΜΑΤΙΚΕΣ (ΕΞΩΕΝΤΕΡΙΚΕΣ ΕΚΔΗΛΩΣΕΙΣ)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82000" cy="10698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3200" dirty="0" smtClean="0"/>
              <a:t>M</a:t>
            </a:r>
            <a:r>
              <a:rPr lang="el-GR" sz="3200" dirty="0" smtClean="0"/>
              <a:t>ΙΚΡΟΟΡΓΑΝΙΣΜΟΙ ΠΟΥ ΠΡΟΚΑΛΟΥΝ </a:t>
            </a:r>
            <a:r>
              <a:rPr lang="el-GR" sz="3200" b="1" dirty="0" smtClean="0"/>
              <a:t>ΟΞΕΙΑ</a:t>
            </a:r>
            <a:r>
              <a:rPr lang="el-GR" sz="3200" dirty="0" smtClean="0"/>
              <a:t> ΓΑΣΤΡΕΝΤΕΡΙΤΙΔΑ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4041648" cy="457200"/>
          </a:xfrm>
        </p:spPr>
        <p:txBody>
          <a:bodyPr/>
          <a:lstStyle/>
          <a:p>
            <a:r>
              <a:rPr lang="el-GR" u="sng" dirty="0" smtClean="0"/>
              <a:t>Βακτήρια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716016" y="1844824"/>
            <a:ext cx="4041775" cy="457200"/>
          </a:xfrm>
        </p:spPr>
        <p:txBody>
          <a:bodyPr/>
          <a:lstStyle/>
          <a:p>
            <a:r>
              <a:rPr lang="fr-FR" u="sng" dirty="0" smtClean="0"/>
              <a:t> </a:t>
            </a:r>
            <a:r>
              <a:rPr lang="fr-FR" u="sng" dirty="0" err="1" smtClean="0"/>
              <a:t>Ιοί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95536" y="2348880"/>
            <a:ext cx="4041648" cy="4246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Salmonella </a:t>
            </a:r>
            <a:r>
              <a:rPr lang="fr-FR" i="1" dirty="0" err="1" smtClean="0">
                <a:solidFill>
                  <a:srgbClr val="FF0000"/>
                </a:solidFill>
              </a:rPr>
              <a:t>spp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i="1" dirty="0" err="1" smtClean="0">
                <a:solidFill>
                  <a:srgbClr val="FF0000"/>
                </a:solidFill>
              </a:rPr>
              <a:t>Campylobacter</a:t>
            </a:r>
            <a:r>
              <a:rPr lang="fr-FR" i="1" dirty="0" smtClean="0">
                <a:solidFill>
                  <a:srgbClr val="FF0000"/>
                </a:solidFill>
              </a:rPr>
              <a:t> </a:t>
            </a:r>
            <a:r>
              <a:rPr lang="fr-FR" i="1" dirty="0" err="1" smtClean="0">
                <a:solidFill>
                  <a:srgbClr val="FF0000"/>
                </a:solidFill>
              </a:rPr>
              <a:t>spp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fr-FR" i="1" dirty="0" err="1" smtClean="0">
                <a:solidFill>
                  <a:srgbClr val="FF0000"/>
                </a:solidFill>
              </a:rPr>
              <a:t>Shigella</a:t>
            </a:r>
            <a:r>
              <a:rPr lang="fr-FR" i="1" dirty="0" smtClean="0">
                <a:solidFill>
                  <a:srgbClr val="FF0000"/>
                </a:solidFill>
              </a:rPr>
              <a:t> </a:t>
            </a:r>
            <a:r>
              <a:rPr lang="fr-FR" i="1" dirty="0" err="1" smtClean="0">
                <a:solidFill>
                  <a:srgbClr val="FF0000"/>
                </a:solidFill>
              </a:rPr>
              <a:t>spp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fr-FR" i="1" dirty="0" smtClean="0">
                <a:solidFill>
                  <a:srgbClr val="FF0000"/>
                </a:solidFill>
              </a:rPr>
              <a:t>E</a:t>
            </a:r>
            <a:r>
              <a:rPr lang="en-US" i="1" dirty="0" smtClean="0">
                <a:solidFill>
                  <a:srgbClr val="FF0000"/>
                </a:solidFill>
              </a:rPr>
              <a:t>.</a:t>
            </a:r>
            <a:r>
              <a:rPr lang="fr-FR" i="1" dirty="0" smtClean="0">
                <a:solidFill>
                  <a:srgbClr val="FF0000"/>
                </a:solidFill>
              </a:rPr>
              <a:t>coli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fr-FR" i="1" dirty="0" smtClean="0"/>
              <a:t>Yersinia </a:t>
            </a:r>
            <a:r>
              <a:rPr lang="fr-FR" i="1" dirty="0" err="1" smtClean="0"/>
              <a:t>enterocolitica</a:t>
            </a:r>
            <a:endParaRPr lang="en-US" i="1" dirty="0" smtClean="0"/>
          </a:p>
          <a:p>
            <a:r>
              <a:rPr lang="fr-FR" i="1" dirty="0" err="1" smtClean="0"/>
              <a:t>Aeromonas</a:t>
            </a:r>
            <a:r>
              <a:rPr lang="fr-FR" i="1" dirty="0" smtClean="0"/>
              <a:t> </a:t>
            </a:r>
            <a:r>
              <a:rPr lang="fr-FR" i="1" dirty="0" err="1" smtClean="0"/>
              <a:t>hydrophila</a:t>
            </a:r>
            <a:endParaRPr lang="en-US" i="1" dirty="0" smtClean="0"/>
          </a:p>
          <a:p>
            <a:r>
              <a:rPr lang="fr-FR" i="1" dirty="0" err="1" smtClean="0"/>
              <a:t>Plesiomonas</a:t>
            </a:r>
            <a:r>
              <a:rPr lang="fr-FR" i="1" dirty="0" smtClean="0"/>
              <a:t> </a:t>
            </a:r>
            <a:r>
              <a:rPr lang="fr-FR" i="1" dirty="0" err="1" smtClean="0"/>
              <a:t>shigelloides</a:t>
            </a:r>
            <a:endParaRPr lang="en-US" i="1" dirty="0" smtClean="0"/>
          </a:p>
          <a:p>
            <a:r>
              <a:rPr lang="fr-FR" i="1" dirty="0" err="1" smtClean="0"/>
              <a:t>Vibrio</a:t>
            </a:r>
            <a:r>
              <a:rPr lang="fr-FR" i="1" dirty="0" smtClean="0"/>
              <a:t> </a:t>
            </a:r>
            <a:r>
              <a:rPr lang="fr-FR" i="1" dirty="0" err="1" smtClean="0"/>
              <a:t>cholerae</a:t>
            </a:r>
            <a:endParaRPr lang="en-US" i="1" dirty="0" smtClean="0"/>
          </a:p>
          <a:p>
            <a:r>
              <a:rPr lang="fr-FR" i="1" dirty="0" err="1" smtClean="0"/>
              <a:t>Vibrio</a:t>
            </a:r>
            <a:r>
              <a:rPr lang="fr-FR" i="1" dirty="0" smtClean="0"/>
              <a:t> </a:t>
            </a:r>
            <a:r>
              <a:rPr lang="fr-FR" i="1" dirty="0" err="1" smtClean="0"/>
              <a:t>parahaemolyticus</a:t>
            </a:r>
            <a:endParaRPr lang="en-US" i="1" dirty="0" smtClean="0"/>
          </a:p>
          <a:p>
            <a:r>
              <a:rPr lang="fr-FR" i="1" dirty="0" err="1" smtClean="0"/>
              <a:t>Bacillus</a:t>
            </a:r>
            <a:r>
              <a:rPr lang="fr-FR" i="1" dirty="0" smtClean="0"/>
              <a:t> </a:t>
            </a:r>
            <a:r>
              <a:rPr lang="fr-FR" i="1" dirty="0" err="1" smtClean="0"/>
              <a:t>cereus</a:t>
            </a:r>
            <a:endParaRPr lang="en-US" i="1" dirty="0" smtClean="0"/>
          </a:p>
          <a:p>
            <a:r>
              <a:rPr lang="fr-FR" i="1" dirty="0" err="1" smtClean="0"/>
              <a:t>Staphylococcus</a:t>
            </a:r>
            <a:r>
              <a:rPr lang="fr-FR" i="1" dirty="0" smtClean="0"/>
              <a:t> aureus</a:t>
            </a:r>
            <a:endParaRPr lang="en-US" i="1" dirty="0" smtClean="0"/>
          </a:p>
          <a:p>
            <a:r>
              <a:rPr lang="fr-FR" i="1" dirty="0" err="1" smtClean="0"/>
              <a:t>Clostiridium</a:t>
            </a:r>
            <a:r>
              <a:rPr lang="fr-FR" i="1" dirty="0" smtClean="0"/>
              <a:t> </a:t>
            </a:r>
            <a:r>
              <a:rPr lang="fr-FR" i="1" dirty="0" err="1" smtClean="0"/>
              <a:t>perfrigens</a:t>
            </a:r>
            <a:endParaRPr lang="en-US" i="1" dirty="0" smtClean="0"/>
          </a:p>
          <a:p>
            <a:r>
              <a:rPr lang="fr-FR" i="1" dirty="0" err="1" smtClean="0"/>
              <a:t>Clostiridium</a:t>
            </a:r>
            <a:r>
              <a:rPr lang="fr-FR" i="1" dirty="0" smtClean="0"/>
              <a:t> difficile</a:t>
            </a:r>
            <a:endParaRPr lang="en-US" i="1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18304" y="2348880"/>
            <a:ext cx="4041775" cy="424583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fr-FR" dirty="0" smtClean="0"/>
              <a:t>Rota</a:t>
            </a:r>
            <a:r>
              <a:rPr lang="en-US" dirty="0" smtClean="0"/>
              <a:t>-</a:t>
            </a:r>
            <a:r>
              <a:rPr lang="el-GR" dirty="0" smtClean="0"/>
              <a:t>ιοί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l-GR" dirty="0" err="1" smtClean="0"/>
              <a:t>δενο</a:t>
            </a:r>
            <a:r>
              <a:rPr lang="en-US" dirty="0" smtClean="0"/>
              <a:t>-</a:t>
            </a:r>
            <a:r>
              <a:rPr lang="el-GR" dirty="0" smtClean="0"/>
              <a:t>ιοί</a:t>
            </a:r>
            <a:endParaRPr lang="en-US" dirty="0" smtClean="0"/>
          </a:p>
          <a:p>
            <a:r>
              <a:rPr lang="fr-FR" i="1" dirty="0" smtClean="0"/>
              <a:t>Norwalk</a:t>
            </a:r>
            <a:endParaRPr lang="en-US" i="1" dirty="0" smtClean="0"/>
          </a:p>
          <a:p>
            <a:r>
              <a:rPr lang="fr-FR" i="1" dirty="0" err="1" smtClean="0"/>
              <a:t>Astroviruses</a:t>
            </a:r>
            <a:endParaRPr lang="en-US" i="1" dirty="0" smtClean="0"/>
          </a:p>
          <a:p>
            <a:r>
              <a:rPr lang="fr-FR" i="1" dirty="0" err="1" smtClean="0"/>
              <a:t>Coronaviruses</a:t>
            </a:r>
            <a:r>
              <a:rPr lang="fr-FR" i="1" dirty="0" smtClean="0"/>
              <a:t> κ.α.</a:t>
            </a:r>
            <a:endParaRPr lang="en-US" i="1" dirty="0" smtClean="0"/>
          </a:p>
          <a:p>
            <a:r>
              <a:rPr lang="fr-FR" i="1" dirty="0" err="1" smtClean="0"/>
              <a:t>Caliciviruses</a:t>
            </a:r>
            <a:endParaRPr lang="en-US" i="1" dirty="0" smtClean="0"/>
          </a:p>
          <a:p>
            <a:pPr>
              <a:buNone/>
            </a:pPr>
            <a:r>
              <a:rPr lang="fr-FR" dirty="0" smtClean="0"/>
              <a:t> </a:t>
            </a:r>
            <a:endParaRPr lang="en-US" dirty="0" smtClean="0"/>
          </a:p>
          <a:p>
            <a:pPr>
              <a:buNone/>
            </a:pPr>
            <a:r>
              <a:rPr lang="fr-FR" dirty="0" smtClean="0"/>
              <a:t> </a:t>
            </a:r>
            <a:endParaRPr lang="en-US" dirty="0" smtClean="0"/>
          </a:p>
          <a:p>
            <a:r>
              <a:rPr lang="fr-FR" i="1" dirty="0" smtClean="0"/>
              <a:t>Giardia </a:t>
            </a:r>
            <a:r>
              <a:rPr lang="fr-FR" i="1" dirty="0" err="1" smtClean="0"/>
              <a:t>lamblia</a:t>
            </a:r>
            <a:endParaRPr lang="en-US" i="1" dirty="0" smtClean="0"/>
          </a:p>
          <a:p>
            <a:r>
              <a:rPr lang="fr-FR" i="1" dirty="0" err="1" smtClean="0"/>
              <a:t>Entamoeba</a:t>
            </a:r>
            <a:r>
              <a:rPr lang="fr-FR" i="1" dirty="0" smtClean="0"/>
              <a:t> </a:t>
            </a:r>
            <a:r>
              <a:rPr lang="fr-FR" i="1" dirty="0" err="1" smtClean="0"/>
              <a:t>histolytica</a:t>
            </a:r>
            <a:endParaRPr lang="en-US" i="1" dirty="0" smtClean="0"/>
          </a:p>
          <a:p>
            <a:r>
              <a:rPr lang="fr-FR" i="1" dirty="0" err="1" smtClean="0"/>
              <a:t>Cryptosporidium</a:t>
            </a:r>
            <a:endParaRPr lang="en-US" i="1" dirty="0" smtClean="0"/>
          </a:p>
          <a:p>
            <a:r>
              <a:rPr lang="fr-FR" i="1" dirty="0" err="1" smtClean="0"/>
              <a:t>Balantidium</a:t>
            </a:r>
            <a:r>
              <a:rPr lang="fr-FR" i="1" dirty="0" smtClean="0"/>
              <a:t> coli</a:t>
            </a:r>
            <a:endParaRPr lang="en-US" i="1" dirty="0" smtClean="0"/>
          </a:p>
          <a:p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716016" y="4509120"/>
            <a:ext cx="4041648" cy="457200"/>
          </a:xfrm>
          <a:prstGeom prst="rect">
            <a:avLst/>
          </a:prstGeo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vert="horz" anchor="ctr">
            <a:noAutofit/>
          </a:bodyPr>
          <a:lstStyle/>
          <a:p>
            <a:pPr marL="45720">
              <a:spcBef>
                <a:spcPts val="300"/>
              </a:spcBef>
              <a:buClr>
                <a:schemeClr val="accent3"/>
              </a:buClr>
            </a:pPr>
            <a:r>
              <a:rPr lang="fr-FR" sz="2000" b="1" u="sng" dirty="0" err="1" smtClean="0"/>
              <a:t>Παράσιτα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801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3600" dirty="0" smtClean="0"/>
              <a:t>M</a:t>
            </a:r>
            <a:r>
              <a:rPr lang="el-GR" sz="3600" dirty="0" smtClean="0"/>
              <a:t>ΙΚΡΟΟΡΓΑΝΙΣΜΟΙ ΠΟΥ ΠΡΟΚΑΛΟΥΝ </a:t>
            </a:r>
            <a:r>
              <a:rPr lang="el-GR" sz="3600" b="1" dirty="0" smtClean="0"/>
              <a:t>ΧΡΟΝΙΑ</a:t>
            </a:r>
            <a:r>
              <a:rPr lang="el-GR" sz="3600" dirty="0" smtClean="0"/>
              <a:t> ΓΑΣΤΡΕΝΤΕΡΙΤΙΔΑ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8569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dirty="0" smtClean="0"/>
              <a:t>M</a:t>
            </a:r>
            <a:r>
              <a:rPr lang="el-GR" dirty="0" err="1" smtClean="0"/>
              <a:t>υκοβακτηρίδια</a:t>
            </a:r>
            <a:endParaRPr lang="en-US" dirty="0" smtClean="0"/>
          </a:p>
          <a:p>
            <a:r>
              <a:rPr lang="fr-FR" i="1" dirty="0" smtClean="0"/>
              <a:t>Candida s</a:t>
            </a:r>
            <a:r>
              <a:rPr lang="en-US" i="1" dirty="0" smtClean="0"/>
              <a:t>p</a:t>
            </a:r>
            <a:r>
              <a:rPr lang="fr-FR" i="1" dirty="0" smtClean="0"/>
              <a:t>p</a:t>
            </a:r>
            <a:r>
              <a:rPr lang="el-GR" i="1" dirty="0" smtClean="0"/>
              <a:t>.</a:t>
            </a:r>
            <a:endParaRPr lang="en-US" i="1" dirty="0" smtClean="0"/>
          </a:p>
          <a:p>
            <a:r>
              <a:rPr lang="fr-FR" i="1" dirty="0" smtClean="0"/>
              <a:t>Giardia </a:t>
            </a:r>
            <a:r>
              <a:rPr lang="fr-FR" i="1" dirty="0" err="1" smtClean="0"/>
              <a:t>lamblia</a:t>
            </a:r>
            <a:endParaRPr lang="en-US" i="1" dirty="0" smtClean="0"/>
          </a:p>
          <a:p>
            <a:r>
              <a:rPr lang="fr-FR" i="1" dirty="0" err="1" smtClean="0"/>
              <a:t>Entamoeba</a:t>
            </a:r>
            <a:r>
              <a:rPr lang="fr-FR" i="1" dirty="0" smtClean="0"/>
              <a:t> </a:t>
            </a:r>
            <a:r>
              <a:rPr lang="fr-FR" i="1" dirty="0" err="1" smtClean="0"/>
              <a:t>histolytica</a:t>
            </a:r>
            <a:endParaRPr lang="en-US" i="1" dirty="0" smtClean="0"/>
          </a:p>
          <a:p>
            <a:r>
              <a:rPr lang="fr-FR" i="1" dirty="0" err="1" smtClean="0"/>
              <a:t>Cryptosporidium</a:t>
            </a:r>
            <a:endParaRPr lang="en-US" i="1" dirty="0" smtClean="0"/>
          </a:p>
          <a:p>
            <a:r>
              <a:rPr lang="fr-FR" i="1" dirty="0" err="1" smtClean="0"/>
              <a:t>Isospora</a:t>
            </a:r>
            <a:r>
              <a:rPr lang="fr-FR" i="1" dirty="0" smtClean="0"/>
              <a:t> belli</a:t>
            </a:r>
            <a:r>
              <a:rPr lang="en-US" i="1" dirty="0" smtClean="0"/>
              <a:t>  </a:t>
            </a:r>
            <a:r>
              <a:rPr lang="el-GR" dirty="0" smtClean="0"/>
              <a:t>κ</a:t>
            </a:r>
            <a:r>
              <a:rPr lang="en-US" dirty="0" smtClean="0"/>
              <a:t>.</a:t>
            </a:r>
            <a:r>
              <a:rPr lang="el-GR" dirty="0" smtClean="0"/>
              <a:t>α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Χρόνιο διαρροϊκό σύνδρομο σε </a:t>
            </a:r>
            <a:r>
              <a:rPr lang="el-GR" dirty="0" err="1" smtClean="0"/>
              <a:t>ανοσοκατεσταλμένους</a:t>
            </a:r>
            <a:r>
              <a:rPr lang="el-GR" dirty="0" smtClean="0"/>
              <a:t> (ασθενείς με </a:t>
            </a:r>
            <a:r>
              <a:rPr lang="fr-FR" dirty="0" smtClean="0"/>
              <a:t>AIDS</a:t>
            </a:r>
            <a:r>
              <a:rPr lang="el-GR" dirty="0" smtClean="0"/>
              <a:t> κλπ.)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/>
          <a:lstStyle/>
          <a:p>
            <a:r>
              <a:rPr lang="el-GR" dirty="0" smtClean="0"/>
              <a:t>ΘΕΡΑΠΕΙΑ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4680520" cy="4695800"/>
          </a:xfrm>
        </p:spPr>
        <p:txBody>
          <a:bodyPr>
            <a:normAutofit fontScale="92500"/>
          </a:bodyPr>
          <a:lstStyle/>
          <a:p>
            <a:pPr fontAlgn="base" hangingPunct="0"/>
            <a:r>
              <a:rPr lang="el-GR" dirty="0" smtClean="0"/>
              <a:t>Οι γαστρεντερίτιδες συνήθως αυτοπεριορίζονται. </a:t>
            </a:r>
          </a:p>
          <a:p>
            <a:pPr fontAlgn="base" hangingPunct="0"/>
            <a:r>
              <a:rPr lang="el-GR" dirty="0" smtClean="0"/>
              <a:t>Στις περισσότερες περιπτώσεις απαιτείται μόνο </a:t>
            </a:r>
            <a:r>
              <a:rPr lang="el-GR" b="1" dirty="0" smtClean="0"/>
              <a:t>υποστηρικτική  αγωγή</a:t>
            </a:r>
            <a:r>
              <a:rPr lang="el-GR" dirty="0" smtClean="0"/>
              <a:t>.</a:t>
            </a:r>
            <a:endParaRPr lang="en-US" dirty="0" smtClean="0"/>
          </a:p>
          <a:p>
            <a:endParaRPr lang="el-GR" dirty="0" smtClean="0"/>
          </a:p>
          <a:p>
            <a:r>
              <a:rPr lang="el-GR" dirty="0" smtClean="0"/>
              <a:t>Η </a:t>
            </a:r>
            <a:r>
              <a:rPr lang="el-GR" b="1" dirty="0" err="1" smtClean="0"/>
              <a:t>αντιμικροβιακή</a:t>
            </a:r>
            <a:r>
              <a:rPr lang="el-GR" b="1" dirty="0" smtClean="0"/>
              <a:t> αγωγή</a:t>
            </a:r>
            <a:r>
              <a:rPr lang="el-GR" dirty="0" smtClean="0"/>
              <a:t> </a:t>
            </a:r>
            <a:r>
              <a:rPr lang="el-GR" u="sng" dirty="0" smtClean="0"/>
              <a:t>πρέπει να αποφεύγεται</a:t>
            </a:r>
            <a:r>
              <a:rPr lang="el-GR" dirty="0" smtClean="0"/>
              <a:t>, γιατί </a:t>
            </a:r>
          </a:p>
          <a:p>
            <a:pPr lvl="1"/>
            <a:r>
              <a:rPr lang="el-GR" dirty="0" smtClean="0"/>
              <a:t>Επιβραδύνει την υποχώρηση των συμπτωμάτων και </a:t>
            </a:r>
          </a:p>
          <a:p>
            <a:pPr lvl="1"/>
            <a:r>
              <a:rPr lang="el-GR" dirty="0" smtClean="0"/>
              <a:t>Παρατείνει τη </a:t>
            </a:r>
            <a:r>
              <a:rPr lang="el-GR" dirty="0" err="1" smtClean="0"/>
              <a:t>μικροβιοφορία</a:t>
            </a:r>
            <a:r>
              <a:rPr lang="el-GR" dirty="0" smtClean="0"/>
              <a:t> του ασθενούς.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268760"/>
            <a:ext cx="3163255" cy="379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64896" cy="924712"/>
          </a:xfrm>
        </p:spPr>
        <p:txBody>
          <a:bodyPr>
            <a:normAutofit/>
          </a:bodyPr>
          <a:lstStyle/>
          <a:p>
            <a:r>
              <a:rPr lang="el-GR" dirty="0" smtClean="0"/>
              <a:t>ΠΡΟΛΗΨΗ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/>
          <a:lstStyle/>
          <a:p>
            <a:r>
              <a:rPr lang="el-GR" dirty="0" smtClean="0"/>
              <a:t>Ασφαλές νερό και τροφή </a:t>
            </a:r>
          </a:p>
          <a:p>
            <a:r>
              <a:rPr lang="el-GR" dirty="0" smtClean="0"/>
              <a:t>Τήρηση των κανόνων υγιεινής </a:t>
            </a:r>
          </a:p>
          <a:p>
            <a:r>
              <a:rPr lang="el-GR" dirty="0" smtClean="0"/>
              <a:t>Καλό πλύσιμο χεριών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437112"/>
            <a:ext cx="238125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0005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429000"/>
            <a:ext cx="2123728" cy="318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65104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6-Point Star 10"/>
          <p:cNvSpPr/>
          <p:nvPr/>
        </p:nvSpPr>
        <p:spPr>
          <a:xfrm>
            <a:off x="5940152" y="692696"/>
            <a:ext cx="2952328" cy="3140968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en-GB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BOIL IT COOK IT PEEL IT OR FORGET IT</a:t>
            </a:r>
            <a:r>
              <a:rPr lang="el-G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708688"/>
          </a:xfrm>
        </p:spPr>
        <p:txBody>
          <a:bodyPr>
            <a:noAutofit/>
          </a:bodyPr>
          <a:lstStyle/>
          <a:p>
            <a:r>
              <a:rPr lang="el-GR" sz="3600" dirty="0" smtClean="0"/>
              <a:t>ΠΡΟΛΗΨΗ-ΜΕΤΡΑ ΔΗΜΟΣΙΑΣ ΥΓΕΙΑΣ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5554960" cy="4407768"/>
          </a:xfrm>
        </p:spPr>
        <p:txBody>
          <a:bodyPr>
            <a:normAutofit fontScale="92500" lnSpcReduction="10000"/>
          </a:bodyPr>
          <a:lstStyle/>
          <a:p>
            <a:r>
              <a:rPr lang="el-GR" sz="2400" b="1" dirty="0" smtClean="0"/>
              <a:t>Από την πλευρά της πολιτείας</a:t>
            </a:r>
            <a:r>
              <a:rPr lang="el-GR" sz="2400" dirty="0" smtClean="0"/>
              <a:t> για τη διασφάλιση της δημόσιας υγείας χρειάζονται:</a:t>
            </a:r>
            <a:endParaRPr lang="en-US" sz="2400" dirty="0" smtClean="0"/>
          </a:p>
          <a:p>
            <a:pPr lvl="0" fontAlgn="base" hangingPunct="0"/>
            <a:r>
              <a:rPr lang="el-GR" sz="2400" dirty="0" smtClean="0"/>
              <a:t>Σύγχρονα συστήματα ύδρευσης και αποχέτευσης,</a:t>
            </a:r>
            <a:endParaRPr lang="en-US" sz="2400" dirty="0" smtClean="0"/>
          </a:p>
          <a:p>
            <a:pPr lvl="0" fontAlgn="base" hangingPunct="0"/>
            <a:r>
              <a:rPr lang="el-GR" sz="2400" dirty="0" smtClean="0"/>
              <a:t>Συχνοί έλεγχοι των βιομηχανοποιημένων τροφίμων  και μονάδων εκτροφής πουλερικών, βοοειδών, και άλλων ζώων</a:t>
            </a:r>
            <a:endParaRPr lang="en-US" sz="2400" dirty="0" smtClean="0"/>
          </a:p>
          <a:p>
            <a:pPr lvl="0" fontAlgn="base" hangingPunct="0"/>
            <a:r>
              <a:rPr lang="el-GR" sz="2400" dirty="0" smtClean="0"/>
              <a:t>Βελτίωση των </a:t>
            </a:r>
            <a:r>
              <a:rPr lang="el-GR" sz="2400" dirty="0" err="1" smtClean="0"/>
              <a:t>υγιεινομικών</a:t>
            </a:r>
            <a:r>
              <a:rPr lang="el-GR" sz="2400" dirty="0" smtClean="0"/>
              <a:t> συνθηκών στα νοσοκομεία και χώρους κοινοβίωσης πχ. γηροκομεία, παιδικοί σταθμοί.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9512" y="2132856"/>
            <a:ext cx="8458200" cy="1470025"/>
          </a:xfrm>
        </p:spPr>
        <p:txBody>
          <a:bodyPr/>
          <a:lstStyle/>
          <a:p>
            <a:pPr algn="r"/>
            <a:r>
              <a:rPr lang="en-GB" dirty="0" smtClean="0"/>
              <a:t>Salmonella sp. 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744094" cy="278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920880" cy="72008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ΟΡΙΣΜΟΙ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7499176" cy="4945736"/>
          </a:xfrm>
        </p:spPr>
        <p:txBody>
          <a:bodyPr>
            <a:normAutofit/>
          </a:bodyPr>
          <a:lstStyle/>
          <a:p>
            <a:pPr lvl="0"/>
            <a:r>
              <a:rPr lang="el-GR" b="1" dirty="0" err="1" smtClean="0"/>
              <a:t>Τροφολοίμωξη</a:t>
            </a:r>
            <a:r>
              <a:rPr lang="el-GR" b="1" dirty="0" smtClean="0"/>
              <a:t>:</a:t>
            </a:r>
            <a:r>
              <a:rPr lang="el-GR" dirty="0" smtClean="0"/>
              <a:t> Οφείλεται σε ζώντες μικροοργανισμούς που ανευρίσκονται στα τρόφιμα πχ. σαλμονέλωση </a:t>
            </a:r>
            <a:endParaRPr lang="en-US" dirty="0" smtClean="0"/>
          </a:p>
          <a:p>
            <a:pPr lvl="0"/>
            <a:r>
              <a:rPr lang="el-GR" b="1" dirty="0" err="1" smtClean="0"/>
              <a:t>Τροφοτοξί</a:t>
            </a:r>
            <a:r>
              <a:rPr lang="en-GB" b="1" dirty="0" smtClean="0"/>
              <a:t>v</a:t>
            </a:r>
            <a:r>
              <a:rPr lang="el-GR" b="1" dirty="0" err="1" smtClean="0"/>
              <a:t>ωση</a:t>
            </a:r>
            <a:r>
              <a:rPr lang="el-GR" b="1" dirty="0" smtClean="0"/>
              <a:t>:</a:t>
            </a:r>
            <a:r>
              <a:rPr lang="el-GR" dirty="0" smtClean="0"/>
              <a:t> Οφείλεται σε τοξίνες που προϋπήρχαν στο τρόφιμο πριν την κατανάλωση του από τον άνθρωπο.</a:t>
            </a:r>
            <a:endParaRPr lang="en-US" dirty="0" smtClean="0"/>
          </a:p>
          <a:p>
            <a:pPr lvl="0"/>
            <a:r>
              <a:rPr lang="el-GR" b="1" dirty="0" err="1" smtClean="0"/>
              <a:t>Τοξινολοίμωξη</a:t>
            </a:r>
            <a:r>
              <a:rPr lang="el-GR" b="1" dirty="0" smtClean="0"/>
              <a:t>:</a:t>
            </a:r>
            <a:r>
              <a:rPr lang="el-GR" dirty="0" smtClean="0"/>
              <a:t> Οφείλεται στην κατανάλωση τροφίμων που περιέχουν κάποιο μικροοργανισμό ο οποίος παράγει τοξίνη όταν βρεθεί στο ανθρώπινο σώμα π.χ. </a:t>
            </a:r>
            <a:r>
              <a:rPr lang="en-GB" i="1" dirty="0" err="1" smtClean="0"/>
              <a:t>Cl</a:t>
            </a:r>
            <a:r>
              <a:rPr lang="el-GR" i="1" dirty="0" smtClean="0"/>
              <a:t>. </a:t>
            </a:r>
            <a:r>
              <a:rPr lang="en-GB" i="1" dirty="0" smtClean="0"/>
              <a:t>Perfringens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864096"/>
          </a:xfrm>
        </p:spPr>
        <p:txBody>
          <a:bodyPr/>
          <a:lstStyle/>
          <a:p>
            <a:r>
              <a:rPr lang="el-GR" dirty="0" smtClean="0"/>
              <a:t>ΤΟ ΓΕΝΟΣ </a:t>
            </a:r>
            <a:r>
              <a:rPr lang="el-GR" i="1" dirty="0" smtClean="0"/>
              <a:t>SALMONELLA SP.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4546848" cy="4729712"/>
          </a:xfrm>
        </p:spPr>
        <p:txBody>
          <a:bodyPr/>
          <a:lstStyle/>
          <a:p>
            <a:r>
              <a:rPr lang="el-GR" dirty="0" smtClean="0"/>
              <a:t>Το 1885 ο </a:t>
            </a:r>
            <a:r>
              <a:rPr lang="el-GR" dirty="0" err="1" smtClean="0"/>
              <a:t>Salomon</a:t>
            </a:r>
            <a:r>
              <a:rPr lang="el-GR" dirty="0" smtClean="0"/>
              <a:t> </a:t>
            </a:r>
            <a:r>
              <a:rPr lang="el-GR" i="1" dirty="0" smtClean="0"/>
              <a:t>απομόνωσε τη </a:t>
            </a:r>
            <a:r>
              <a:rPr lang="en-US" i="1" dirty="0" smtClean="0"/>
              <a:t>Salmonella </a:t>
            </a:r>
            <a:r>
              <a:rPr lang="en-US" i="1" dirty="0" err="1" smtClean="0"/>
              <a:t>choleraesuis</a:t>
            </a:r>
            <a:r>
              <a:rPr lang="en-US" i="1" dirty="0" smtClean="0"/>
              <a:t>.</a:t>
            </a:r>
            <a:endParaRPr lang="el-GR" i="1" dirty="0" smtClean="0"/>
          </a:p>
          <a:p>
            <a:r>
              <a:rPr lang="el-GR" dirty="0" smtClean="0"/>
              <a:t>Οικογένεια των </a:t>
            </a:r>
            <a:r>
              <a:rPr lang="el-GR" dirty="0" err="1" smtClean="0"/>
              <a:t>εντεροβακτηριακών</a:t>
            </a:r>
            <a:r>
              <a:rPr lang="el-GR" dirty="0" smtClean="0"/>
              <a:t> </a:t>
            </a:r>
          </a:p>
          <a:p>
            <a:r>
              <a:rPr lang="el-GR" dirty="0" err="1" smtClean="0"/>
              <a:t>Gram</a:t>
            </a:r>
            <a:r>
              <a:rPr lang="en-GB" dirty="0" smtClean="0"/>
              <a:t> (-)</a:t>
            </a:r>
            <a:r>
              <a:rPr lang="el-GR" dirty="0" smtClean="0"/>
              <a:t> βακτήρια, </a:t>
            </a:r>
          </a:p>
          <a:p>
            <a:r>
              <a:rPr lang="el-GR" dirty="0" smtClean="0"/>
              <a:t>Αερόβια ή προαιρετικά αναερόβια</a:t>
            </a:r>
            <a:endParaRPr lang="en-GB" dirty="0" smtClean="0"/>
          </a:p>
          <a:p>
            <a:r>
              <a:rPr lang="el-GR" dirty="0" smtClean="0"/>
              <a:t>Κινητά με </a:t>
            </a:r>
            <a:r>
              <a:rPr lang="el-GR" dirty="0" err="1" smtClean="0"/>
              <a:t>περίτριχες</a:t>
            </a:r>
            <a:r>
              <a:rPr lang="el-GR" dirty="0" smtClean="0"/>
              <a:t> βλεφαρίδες, 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16832"/>
            <a:ext cx="362920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66800"/>
          </a:xfrm>
        </p:spPr>
        <p:txBody>
          <a:bodyPr/>
          <a:lstStyle/>
          <a:p>
            <a:r>
              <a:rPr lang="el-GR" dirty="0" smtClean="0"/>
              <a:t>ΤΟ ΓΕΝΟΣ </a:t>
            </a:r>
            <a:r>
              <a:rPr lang="el-GR" i="1" dirty="0" smtClean="0"/>
              <a:t>SALMONELLA SP.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3376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Με βάση την </a:t>
            </a:r>
            <a:r>
              <a:rPr lang="el-GR" dirty="0" err="1" smtClean="0"/>
              <a:t>οροτυπία</a:t>
            </a:r>
            <a:r>
              <a:rPr lang="el-GR" dirty="0" smtClean="0"/>
              <a:t> κατά </a:t>
            </a:r>
            <a:r>
              <a:rPr lang="el-GR" dirty="0" err="1" smtClean="0"/>
              <a:t>Kauffmann</a:t>
            </a:r>
            <a:r>
              <a:rPr lang="el-GR" dirty="0" smtClean="0"/>
              <a:t>-</a:t>
            </a:r>
            <a:r>
              <a:rPr lang="el-GR" dirty="0" err="1" smtClean="0"/>
              <a:t>White</a:t>
            </a:r>
            <a:r>
              <a:rPr lang="el-GR" dirty="0" smtClean="0"/>
              <a:t> διακρίνονται περισσότεροι από 2.200 </a:t>
            </a:r>
            <a:r>
              <a:rPr lang="el-GR" dirty="0" err="1" smtClean="0"/>
              <a:t>ορότυποι</a:t>
            </a:r>
            <a:r>
              <a:rPr lang="el-GR" dirty="0" smtClean="0"/>
              <a:t>.</a:t>
            </a:r>
          </a:p>
          <a:p>
            <a:r>
              <a:rPr lang="el-GR" dirty="0" smtClean="0"/>
              <a:t>Στον </a:t>
            </a:r>
            <a:r>
              <a:rPr lang="el-GR" u="sng" dirty="0" smtClean="0"/>
              <a:t>άνθρωπο </a:t>
            </a:r>
            <a:r>
              <a:rPr lang="el-GR" dirty="0" smtClean="0"/>
              <a:t>συχνότερα απαντώνται:</a:t>
            </a:r>
          </a:p>
          <a:p>
            <a:pPr lvl="1"/>
            <a:r>
              <a:rPr lang="el-GR" i="1" dirty="0" smtClean="0"/>
              <a:t>S. </a:t>
            </a:r>
            <a:r>
              <a:rPr lang="el-GR" i="1" dirty="0" err="1" smtClean="0"/>
              <a:t>enteritidis</a:t>
            </a:r>
            <a:r>
              <a:rPr lang="el-GR" dirty="0" smtClean="0"/>
              <a:t>, </a:t>
            </a:r>
          </a:p>
          <a:p>
            <a:pPr lvl="1"/>
            <a:r>
              <a:rPr lang="el-GR" i="1" dirty="0" smtClean="0"/>
              <a:t>S. </a:t>
            </a:r>
            <a:r>
              <a:rPr lang="el-GR" i="1" dirty="0" err="1" smtClean="0"/>
              <a:t>typhi</a:t>
            </a:r>
            <a:r>
              <a:rPr lang="el-GR" dirty="0" smtClean="0"/>
              <a:t>, </a:t>
            </a:r>
          </a:p>
          <a:p>
            <a:pPr lvl="1"/>
            <a:r>
              <a:rPr lang="el-GR" i="1" dirty="0" smtClean="0"/>
              <a:t>S. </a:t>
            </a:r>
            <a:r>
              <a:rPr lang="el-GR" i="1" dirty="0" err="1" smtClean="0"/>
              <a:t>paratyphi</a:t>
            </a:r>
            <a:r>
              <a:rPr lang="el-GR" i="1" dirty="0" smtClean="0"/>
              <a:t> A</a:t>
            </a:r>
            <a:r>
              <a:rPr lang="el-GR" dirty="0" smtClean="0"/>
              <a:t>,</a:t>
            </a:r>
            <a:r>
              <a:rPr lang="el-GR" i="1" dirty="0" smtClean="0"/>
              <a:t> </a:t>
            </a:r>
          </a:p>
          <a:p>
            <a:pPr lvl="1"/>
            <a:r>
              <a:rPr lang="el-GR" i="1" dirty="0" smtClean="0"/>
              <a:t>S. </a:t>
            </a:r>
            <a:r>
              <a:rPr lang="el-GR" i="1" dirty="0" err="1" smtClean="0"/>
              <a:t>paratyphi</a:t>
            </a:r>
            <a:r>
              <a:rPr lang="el-GR" i="1" dirty="0" smtClean="0"/>
              <a:t> Β</a:t>
            </a:r>
            <a:r>
              <a:rPr lang="el-GR" dirty="0" smtClean="0"/>
              <a:t> </a:t>
            </a:r>
          </a:p>
          <a:p>
            <a:r>
              <a:rPr lang="el-GR" dirty="0" smtClean="0"/>
              <a:t>Στα </a:t>
            </a:r>
            <a:r>
              <a:rPr lang="el-GR" u="sng" dirty="0" smtClean="0"/>
              <a:t>ζώα:</a:t>
            </a:r>
            <a:r>
              <a:rPr lang="el-GR" dirty="0" smtClean="0"/>
              <a:t> </a:t>
            </a:r>
          </a:p>
          <a:p>
            <a:pPr lvl="1"/>
            <a:r>
              <a:rPr lang="el-GR" dirty="0" smtClean="0"/>
              <a:t>S</a:t>
            </a:r>
            <a:r>
              <a:rPr lang="el-GR" i="1" dirty="0" smtClean="0"/>
              <a:t>. </a:t>
            </a:r>
            <a:r>
              <a:rPr lang="el-GR" i="1" dirty="0" err="1" smtClean="0"/>
              <a:t>typhimurium</a:t>
            </a:r>
            <a:r>
              <a:rPr lang="el-GR" dirty="0" smtClean="0"/>
              <a:t>,</a:t>
            </a:r>
            <a:r>
              <a:rPr lang="el-GR" i="1" dirty="0" smtClean="0"/>
              <a:t> </a:t>
            </a:r>
          </a:p>
          <a:p>
            <a:pPr lvl="1"/>
            <a:r>
              <a:rPr lang="el-GR" i="1" dirty="0" smtClean="0"/>
              <a:t>S. </a:t>
            </a:r>
            <a:r>
              <a:rPr lang="el-GR" i="1" dirty="0" err="1" smtClean="0"/>
              <a:t>cholerae</a:t>
            </a:r>
            <a:r>
              <a:rPr lang="el-GR" i="1" dirty="0" smtClean="0"/>
              <a:t>-</a:t>
            </a:r>
            <a:r>
              <a:rPr lang="el-GR" i="1" dirty="0" err="1" smtClean="0"/>
              <a:t>suis</a:t>
            </a:r>
            <a:r>
              <a:rPr lang="el-GR" dirty="0" smtClean="0"/>
              <a:t>,</a:t>
            </a:r>
            <a:r>
              <a:rPr lang="el-GR" i="1" dirty="0" smtClean="0"/>
              <a:t> </a:t>
            </a:r>
          </a:p>
          <a:p>
            <a:pPr lvl="1"/>
            <a:r>
              <a:rPr lang="el-GR" i="1" dirty="0" smtClean="0"/>
              <a:t>S. </a:t>
            </a:r>
            <a:r>
              <a:rPr lang="el-GR" i="1" dirty="0" err="1" smtClean="0"/>
              <a:t>abortusuis</a:t>
            </a:r>
            <a:r>
              <a:rPr lang="el-GR" dirty="0" smtClean="0"/>
              <a:t>. </a:t>
            </a:r>
          </a:p>
          <a:p>
            <a:r>
              <a:rPr lang="el-GR" dirty="0" smtClean="0"/>
              <a:t>Η </a:t>
            </a:r>
            <a:r>
              <a:rPr lang="el-GR" i="1" dirty="0" smtClean="0"/>
              <a:t>S. </a:t>
            </a:r>
            <a:r>
              <a:rPr lang="el-GR" i="1" dirty="0" err="1" smtClean="0"/>
              <a:t>enteritidis</a:t>
            </a:r>
            <a:r>
              <a:rPr lang="el-GR" dirty="0" smtClean="0"/>
              <a:t> είναι ο πιο κοινός </a:t>
            </a:r>
            <a:r>
              <a:rPr lang="el-GR" dirty="0" err="1" smtClean="0"/>
              <a:t>ορότυπος</a:t>
            </a:r>
            <a:r>
              <a:rPr lang="el-GR" dirty="0" smtClean="0"/>
              <a:t> που παρατηρείται στην Ελλάδα.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000240"/>
            <a:ext cx="3745936" cy="280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1472" y="285728"/>
            <a:ext cx="8064896" cy="7920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ΟΡΟΤΥΠΙΑ ΚΑΤΑ KAUFFMANN-WHITE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5040560" cy="4453955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Βασίζεται στην παρουσία των Ο, Η και V αντιγόνων,</a:t>
            </a:r>
          </a:p>
          <a:p>
            <a:r>
              <a:rPr lang="el-G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Σωματικά αντιγόνα (αντιγόνα Ο)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>Είναι λιποπολυσακχαρίτες και αποτελούν συστατικά του κυτταρικού τοιχώματος. </a:t>
            </a:r>
          </a:p>
          <a:p>
            <a:r>
              <a:rPr lang="el-G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Βλεφαριδικά αντιγόνα (αντιγόνα Η)</a:t>
            </a:r>
            <a:r>
              <a:rPr lang="el-GR" dirty="0" smtClean="0"/>
              <a:t> Είναι ουσίες πρωτεϊνικής φύσεως,</a:t>
            </a:r>
          </a:p>
          <a:p>
            <a:r>
              <a:rPr lang="el-G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Αντιγόνα κάψας (αντιγόνα Κ).</a:t>
            </a:r>
            <a:r>
              <a:rPr lang="el-GR" dirty="0" smtClean="0"/>
              <a:t>  </a:t>
            </a:r>
          </a:p>
          <a:p>
            <a:pPr>
              <a:buNone/>
            </a:pPr>
            <a:r>
              <a:rPr lang="el-GR" i="1" dirty="0" smtClean="0"/>
              <a:t>    S. </a:t>
            </a:r>
            <a:r>
              <a:rPr lang="el-GR" i="1" dirty="0" err="1" smtClean="0"/>
              <a:t>typhi</a:t>
            </a:r>
            <a:r>
              <a:rPr lang="el-GR" i="1" dirty="0" smtClean="0"/>
              <a:t> και S. </a:t>
            </a:r>
            <a:r>
              <a:rPr lang="el-GR" i="1" dirty="0" err="1" smtClean="0"/>
              <a:t>paratyphi</a:t>
            </a:r>
            <a:r>
              <a:rPr lang="el-GR" i="1" dirty="0" smtClean="0"/>
              <a:t>. Είναι αντιγόνα </a:t>
            </a:r>
            <a:r>
              <a:rPr lang="el-GR" dirty="0" smtClean="0"/>
              <a:t>του </a:t>
            </a:r>
            <a:r>
              <a:rPr lang="el-GR" dirty="0" err="1" smtClean="0"/>
              <a:t>βακτηριδιακού</a:t>
            </a:r>
            <a:r>
              <a:rPr lang="el-GR" dirty="0" smtClean="0"/>
              <a:t> ελύτρου, </a:t>
            </a:r>
            <a:r>
              <a:rPr lang="el-GR" dirty="0" err="1" smtClean="0"/>
              <a:t>πολυσακχαριδικής</a:t>
            </a:r>
            <a:r>
              <a:rPr lang="el-GR" dirty="0" smtClean="0"/>
              <a:t> φύσεως. </a:t>
            </a:r>
          </a:p>
          <a:p>
            <a:pPr lvl="1"/>
            <a:r>
              <a:rPr lang="el-GR" dirty="0" smtClean="0"/>
              <a:t>Το πιο γνωστό: το αντιγόνο </a:t>
            </a:r>
            <a:r>
              <a:rPr lang="en-US" dirty="0" smtClean="0"/>
              <a:t>Vi</a:t>
            </a:r>
            <a:r>
              <a:rPr lang="el-GR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1748"/>
            <a:ext cx="8244408" cy="650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548" y="548680"/>
            <a:ext cx="855645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013576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SALMONE</a:t>
            </a:r>
            <a:r>
              <a:rPr lang="en-GB" dirty="0" smtClean="0"/>
              <a:t>LL</a:t>
            </a:r>
            <a:r>
              <a:rPr lang="en-US" dirty="0" smtClean="0"/>
              <a:t>A SPP.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7560840" cy="3240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Το συχνότερο αίτιο </a:t>
            </a:r>
            <a:r>
              <a:rPr lang="el-GR" dirty="0" err="1" smtClean="0"/>
              <a:t>βακτηριακής</a:t>
            </a:r>
            <a:r>
              <a:rPr lang="el-GR" dirty="0" smtClean="0"/>
              <a:t> γαστρεντερίτιδας σε παιδιά και ενήλικες παγκοσμίως 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Η μετάδοση από άνθρωπο σε άνθρωπο γίνεται από την </a:t>
            </a:r>
            <a:r>
              <a:rPr lang="el-GR" dirty="0" err="1" smtClean="0"/>
              <a:t>κοπρανο</a:t>
            </a:r>
            <a:r>
              <a:rPr lang="el-GR" dirty="0" smtClean="0"/>
              <a:t>-στοματική οδό. 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Εποχιακή κατανομή: συχνότερη το καλοκαίρι σε σχέση µε το χειμώνα. </a:t>
            </a:r>
            <a:endParaRPr lang="en-US" dirty="0" smtClean="0"/>
          </a:p>
          <a:p>
            <a:pPr>
              <a:buNone/>
            </a:pPr>
            <a:endParaRPr lang="en-GB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5085184"/>
            <a:ext cx="40957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ΤΡΟΠΟΙ ΜΕΤΑΔΟΣΗΣ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>
            <a:normAutofit/>
          </a:bodyPr>
          <a:lstStyle/>
          <a:p>
            <a:r>
              <a:rPr lang="el-GR" dirty="0" smtClean="0"/>
              <a:t>Τα</a:t>
            </a:r>
            <a:r>
              <a:rPr lang="en-GB" dirty="0" smtClean="0"/>
              <a:t> </a:t>
            </a:r>
            <a:r>
              <a:rPr lang="el-GR" dirty="0" smtClean="0"/>
              <a:t> προϊόντα ζωικής προέλευσης που προέρχονται από μολυσμένα με σαλμονέλα ζώα, </a:t>
            </a:r>
            <a:endParaRPr lang="en-US" dirty="0" smtClean="0"/>
          </a:p>
          <a:p>
            <a:r>
              <a:rPr lang="el-GR" dirty="0" smtClean="0"/>
              <a:t>Τα τρόφιμα που επιμολύνονται κατά τη διάρκεια της επεξεργασίας ή συντήρησής τους</a:t>
            </a:r>
            <a:endParaRPr lang="en-US" dirty="0" smtClean="0"/>
          </a:p>
          <a:p>
            <a:r>
              <a:rPr lang="el-GR" dirty="0" smtClean="0"/>
              <a:t>Τα</a:t>
            </a:r>
            <a:r>
              <a:rPr lang="en-GB" dirty="0" smtClean="0"/>
              <a:t> </a:t>
            </a:r>
            <a:r>
              <a:rPr lang="el-GR" dirty="0" smtClean="0"/>
              <a:t>ασθενή άτομα και οι φορείς,</a:t>
            </a:r>
            <a:endParaRPr lang="en-US" dirty="0" smtClean="0"/>
          </a:p>
          <a:p>
            <a:r>
              <a:rPr lang="el-GR" dirty="0" smtClean="0"/>
              <a:t>Το</a:t>
            </a:r>
            <a:r>
              <a:rPr lang="en-GB" dirty="0" smtClean="0"/>
              <a:t> </a:t>
            </a:r>
            <a:r>
              <a:rPr lang="el-GR" dirty="0" smtClean="0"/>
              <a:t>μολυσμένο νερό και </a:t>
            </a:r>
            <a:endParaRPr lang="en-US" dirty="0" smtClean="0"/>
          </a:p>
          <a:p>
            <a:r>
              <a:rPr lang="el-GR" dirty="0" smtClean="0"/>
              <a:t>Τα</a:t>
            </a:r>
            <a:r>
              <a:rPr lang="en-GB" dirty="0" smtClean="0"/>
              <a:t> </a:t>
            </a:r>
            <a:r>
              <a:rPr lang="el-GR" dirty="0" smtClean="0"/>
              <a:t>μολυσμένα αντικείμενα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4968552" cy="5760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ΥΠΟΠΤΑ ΤΡΟΦΙΜΑ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4464496" cy="530577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l-GR" dirty="0" smtClean="0"/>
              <a:t>τα νωπά πουλερικά και ιδιαίτερα οι γαλοπούλες, </a:t>
            </a:r>
            <a:endParaRPr lang="en-US" dirty="0" smtClean="0"/>
          </a:p>
          <a:p>
            <a:r>
              <a:rPr lang="el-GR" dirty="0" smtClean="0"/>
              <a:t>τα αυγά, </a:t>
            </a:r>
            <a:endParaRPr lang="en-US" dirty="0" smtClean="0"/>
          </a:p>
          <a:p>
            <a:r>
              <a:rPr lang="el-GR" dirty="0" smtClean="0"/>
              <a:t>το νωπό κρέας</a:t>
            </a:r>
            <a:endParaRPr lang="en-US" dirty="0" smtClean="0"/>
          </a:p>
          <a:p>
            <a:r>
              <a:rPr lang="el-GR" dirty="0" smtClean="0"/>
              <a:t>τα θαλασσινά</a:t>
            </a:r>
            <a:endParaRPr lang="en-US" dirty="0" smtClean="0"/>
          </a:p>
          <a:p>
            <a:r>
              <a:rPr lang="el-GR" dirty="0" smtClean="0"/>
              <a:t>τα ψάρια και προϊόντα ψαριών</a:t>
            </a:r>
            <a:endParaRPr lang="en-US" dirty="0" smtClean="0"/>
          </a:p>
          <a:p>
            <a:r>
              <a:rPr lang="el-GR" dirty="0" smtClean="0"/>
              <a:t>τα </a:t>
            </a:r>
            <a:r>
              <a:rPr lang="el-GR" dirty="0" err="1" smtClean="0"/>
              <a:t>κρεατοσκευάσματα</a:t>
            </a:r>
            <a:r>
              <a:rPr lang="el-GR" dirty="0" smtClean="0"/>
              <a:t>, </a:t>
            </a:r>
            <a:endParaRPr lang="en-US" dirty="0" smtClean="0"/>
          </a:p>
          <a:p>
            <a:r>
              <a:rPr lang="el-GR" dirty="0" smtClean="0"/>
              <a:t>το γάλα, </a:t>
            </a:r>
            <a:endParaRPr lang="en-US" dirty="0" smtClean="0"/>
          </a:p>
          <a:p>
            <a:r>
              <a:rPr lang="el-GR" dirty="0" smtClean="0"/>
              <a:t>τα προϊόντα γάλακτος,</a:t>
            </a:r>
            <a:endParaRPr lang="en-US" dirty="0" smtClean="0"/>
          </a:p>
          <a:p>
            <a:r>
              <a:rPr lang="el-GR" dirty="0" smtClean="0"/>
              <a:t>ο μηλίτης, </a:t>
            </a:r>
            <a:endParaRPr lang="en-US" dirty="0" smtClean="0"/>
          </a:p>
          <a:p>
            <a:r>
              <a:rPr lang="el-GR" dirty="0" smtClean="0"/>
              <a:t>η μαγιονέζα, </a:t>
            </a:r>
            <a:endParaRPr lang="en-US" dirty="0" smtClean="0"/>
          </a:p>
          <a:p>
            <a:r>
              <a:rPr lang="el-GR" dirty="0" smtClean="0"/>
              <a:t>οι ξηροί καρποί,</a:t>
            </a:r>
            <a:endParaRPr lang="en-US" dirty="0" smtClean="0"/>
          </a:p>
          <a:p>
            <a:r>
              <a:rPr lang="el-GR" dirty="0" smtClean="0"/>
              <a:t>οι σάλτσες σαλάτας (</a:t>
            </a:r>
            <a:r>
              <a:rPr lang="en-GB" dirty="0" smtClean="0"/>
              <a:t>salad dressing</a:t>
            </a:r>
            <a:r>
              <a:rPr lang="el-GR" dirty="0" smtClean="0"/>
              <a:t>),</a:t>
            </a:r>
            <a:endParaRPr lang="en-US" dirty="0" smtClean="0"/>
          </a:p>
          <a:p>
            <a:r>
              <a:rPr lang="el-GR" dirty="0" smtClean="0"/>
              <a:t>η σοκολάτα και </a:t>
            </a:r>
            <a:endParaRPr lang="en-US" dirty="0" smtClean="0"/>
          </a:p>
          <a:p>
            <a:r>
              <a:rPr lang="el-GR" dirty="0" smtClean="0"/>
              <a:t>τα γλυκίσματα (π.χ. </a:t>
            </a:r>
            <a:r>
              <a:rPr lang="el-GR" dirty="0" err="1" smtClean="0"/>
              <a:t>μους</a:t>
            </a:r>
            <a:r>
              <a:rPr lang="el-GR" dirty="0" smtClean="0"/>
              <a:t>, μαρέγκες).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620688"/>
            <a:ext cx="3073524" cy="230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996952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653136"/>
            <a:ext cx="206084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792088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ΠΑΘΟΓΟΝΟΣ ΔΡΑΣΗ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7715200" cy="4513688"/>
          </a:xfrm>
        </p:spPr>
        <p:txBody>
          <a:bodyPr>
            <a:normAutofit/>
          </a:bodyPr>
          <a:lstStyle/>
          <a:p>
            <a:r>
              <a:rPr lang="el-GR" dirty="0" smtClean="0"/>
              <a:t>Διεισδυτική ικανότητα στα κύτταρα του λεπτού και </a:t>
            </a:r>
            <a:r>
              <a:rPr lang="el-GR" dirty="0" err="1" smtClean="0"/>
              <a:t>παχέος</a:t>
            </a:r>
            <a:r>
              <a:rPr lang="el-GR" dirty="0" smtClean="0"/>
              <a:t> εντέρου </a:t>
            </a:r>
          </a:p>
          <a:p>
            <a:r>
              <a:rPr lang="el-GR" dirty="0" smtClean="0"/>
              <a:t>Μηχανισμός ενεργοποίησης </a:t>
            </a:r>
            <a:r>
              <a:rPr lang="el-GR" dirty="0" err="1" smtClean="0"/>
              <a:t>αδενυλοκυκλάσης</a:t>
            </a:r>
            <a:r>
              <a:rPr lang="el-GR" dirty="0" smtClean="0"/>
              <a:t> και έκκριση νερού και ηλεκτρολυτών κυρίως στο λεπτό έντερο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l-GR" dirty="0" smtClean="0"/>
              <a:t>ΚΛΙΝΙΚΕΣ ΕΚΔΗΛΩΣΕΙΣ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4968552" cy="432511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l-GR" sz="2400" dirty="0" err="1" smtClean="0"/>
              <a:t>Ασυμπτωματική</a:t>
            </a:r>
            <a:r>
              <a:rPr lang="el-GR" sz="2400" dirty="0" smtClean="0"/>
              <a:t>  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Οξεία διάρροια και 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Βαρεία συστηματική νόσος 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Η </a:t>
            </a:r>
            <a:r>
              <a:rPr lang="el-GR" i="1" dirty="0" err="1" smtClean="0"/>
              <a:t>Salmonella</a:t>
            </a:r>
            <a:r>
              <a:rPr lang="el-GR" i="1" dirty="0" smtClean="0"/>
              <a:t> </a:t>
            </a:r>
            <a:r>
              <a:rPr lang="el-GR" i="1" dirty="0" err="1" smtClean="0"/>
              <a:t>sp</a:t>
            </a:r>
            <a:r>
              <a:rPr lang="el-GR" i="1" dirty="0" smtClean="0"/>
              <a:t>.</a:t>
            </a:r>
            <a:r>
              <a:rPr lang="el-GR" dirty="0" smtClean="0"/>
              <a:t> προκαλεί </a:t>
            </a:r>
          </a:p>
          <a:p>
            <a:r>
              <a:rPr lang="el-GR" dirty="0" smtClean="0"/>
              <a:t>Εντερικές και </a:t>
            </a:r>
          </a:p>
          <a:p>
            <a:r>
              <a:rPr lang="el-GR" dirty="0" err="1" smtClean="0"/>
              <a:t>Εξωεντερικές</a:t>
            </a:r>
            <a:r>
              <a:rPr lang="el-GR" dirty="0" smtClean="0"/>
              <a:t> εκδηλώσεις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00808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776864" cy="86409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ΟΡΙΣΜΟΙ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7704856" cy="4729712"/>
          </a:xfrm>
        </p:spPr>
        <p:txBody>
          <a:bodyPr>
            <a:normAutofit/>
          </a:bodyPr>
          <a:lstStyle/>
          <a:p>
            <a:pPr lvl="0"/>
            <a:r>
              <a:rPr lang="el-GR" b="1" dirty="0" smtClean="0"/>
              <a:t>Οικολογική φωλιά.</a:t>
            </a:r>
            <a:r>
              <a:rPr lang="el-GR" dirty="0" smtClean="0"/>
              <a:t> Η συνηθισμένη εστία (ζώο, άνθρωπος, άψυχο περιβάλλον, οικοσύστημα) όπου ενδημεί και πολλαπλασιάζεται ο μικροοργανισμός από την οποία μεταδίδεται σε ευαίσθητο ξενιστή. </a:t>
            </a:r>
            <a:endParaRPr lang="en-US" dirty="0" smtClean="0"/>
          </a:p>
          <a:p>
            <a:pPr lvl="0"/>
            <a:r>
              <a:rPr lang="el-GR" b="1" dirty="0" smtClean="0"/>
              <a:t>Φορέας. </a:t>
            </a:r>
            <a:r>
              <a:rPr lang="el-GR" dirty="0" smtClean="0"/>
              <a:t>Άνθρωπος ή ζώο που φέρει τον μικροοργανισμό χωρίς να νοσεί ενώ μπορεί να τον μεταδώσει.</a:t>
            </a:r>
            <a:endParaRPr lang="en-US" dirty="0" smtClean="0"/>
          </a:p>
          <a:p>
            <a:pPr lvl="0"/>
            <a:r>
              <a:rPr lang="el-GR" b="1" dirty="0" smtClean="0"/>
              <a:t>Λοιμογόνος δόση. </a:t>
            </a:r>
            <a:r>
              <a:rPr lang="el-GR" dirty="0" smtClean="0"/>
              <a:t>Αριθμός μικροοργανισμών που απαιτούνται για να εγκατασταθεί λοίμωξη στον άνθρωπο.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9208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ΚΛΙΝΙΚΕΣ ΕΚΔΗΛΩΣΕΙΣ-ΠΑΘΟΓΟΝΟΣ ΔΡΑΣΗ  </a:t>
            </a:r>
            <a:r>
              <a:rPr lang="en-US" sz="3200" dirty="0" smtClean="0"/>
              <a:t> </a:t>
            </a:r>
            <a:r>
              <a:rPr lang="el-GR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18457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fontAlgn="base" hangingPunct="0">
              <a:buNone/>
            </a:pPr>
            <a:r>
              <a:rPr lang="el-GR" sz="3600" b="1" dirty="0" smtClean="0"/>
              <a:t>Εντερικές εκδηλώσεις </a:t>
            </a:r>
          </a:p>
          <a:p>
            <a:pPr fontAlgn="base" hangingPunct="0">
              <a:buNone/>
            </a:pPr>
            <a:endParaRPr lang="el-GR" sz="2900" b="1" dirty="0" smtClean="0"/>
          </a:p>
          <a:p>
            <a:pPr fontAlgn="base" hangingPunct="0"/>
            <a:r>
              <a:rPr lang="el-GR" sz="2900" b="1" dirty="0" smtClean="0"/>
              <a:t>Εντερίτιδα </a:t>
            </a:r>
            <a:r>
              <a:rPr lang="el-GR" sz="2900" dirty="0" smtClean="0"/>
              <a:t>  </a:t>
            </a:r>
          </a:p>
          <a:p>
            <a:pPr lvl="1" fontAlgn="base" hangingPunct="0"/>
            <a:r>
              <a:rPr lang="el-GR" sz="2900" dirty="0" smtClean="0"/>
              <a:t>Νόσος με διαρροϊκές κενώσεις </a:t>
            </a:r>
          </a:p>
          <a:p>
            <a:pPr lvl="1" fontAlgn="base" hangingPunct="0"/>
            <a:r>
              <a:rPr lang="el-GR" sz="2900" dirty="0" smtClean="0"/>
              <a:t>Πιο συνηθισμένη μορφή νόσου από </a:t>
            </a:r>
            <a:r>
              <a:rPr lang="el-GR" sz="2900" dirty="0" err="1" smtClean="0"/>
              <a:t>σαλμονελλα</a:t>
            </a:r>
            <a:endParaRPr lang="el-GR" sz="2900" dirty="0" smtClean="0"/>
          </a:p>
          <a:p>
            <a:pPr lvl="1" fontAlgn="base" hangingPunct="0"/>
            <a:r>
              <a:rPr lang="en-US" sz="2900" i="1" dirty="0" smtClean="0"/>
              <a:t>S</a:t>
            </a:r>
            <a:r>
              <a:rPr lang="el-GR" sz="2900" i="1" dirty="0" smtClean="0"/>
              <a:t>.</a:t>
            </a:r>
            <a:r>
              <a:rPr lang="en-GB" sz="2900" i="1" dirty="0" smtClean="0"/>
              <a:t> </a:t>
            </a:r>
            <a:r>
              <a:rPr lang="en-US" sz="2900" i="1" dirty="0" err="1" smtClean="0"/>
              <a:t>enteritidis</a:t>
            </a:r>
            <a:endParaRPr lang="el-GR" sz="2900" dirty="0" smtClean="0"/>
          </a:p>
          <a:p>
            <a:pPr lvl="1" fontAlgn="base" hangingPunct="0"/>
            <a:r>
              <a:rPr lang="el-GR" sz="2900" dirty="0" smtClean="0"/>
              <a:t>Τα συμπτώματα &lt;1 εβδομάδα συνήθως.</a:t>
            </a:r>
          </a:p>
          <a:p>
            <a:pPr lvl="1" fontAlgn="base" hangingPunct="0"/>
            <a:r>
              <a:rPr lang="el-GR" sz="2900" dirty="0" smtClean="0"/>
              <a:t>Ώρες μετά τη λήψη μολυσμένου τροφίμου ή νερού και</a:t>
            </a:r>
          </a:p>
          <a:p>
            <a:pPr lvl="1" fontAlgn="base" hangingPunct="0"/>
            <a:endParaRPr lang="en-US" sz="2900" b="1" dirty="0" smtClean="0"/>
          </a:p>
          <a:p>
            <a:pPr fontAlgn="base" hangingPunct="0">
              <a:buNone/>
            </a:pPr>
            <a:r>
              <a:rPr lang="el-GR" sz="3600" b="1" dirty="0" err="1" smtClean="0"/>
              <a:t>Εξωεντερικές</a:t>
            </a:r>
            <a:r>
              <a:rPr lang="el-GR" sz="3600" b="1" dirty="0" smtClean="0"/>
              <a:t> εκδηλώσεις </a:t>
            </a:r>
          </a:p>
          <a:p>
            <a:pPr fontAlgn="base" hangingPunct="0"/>
            <a:endParaRPr lang="el-GR" sz="2900" dirty="0" smtClean="0"/>
          </a:p>
          <a:p>
            <a:pPr fontAlgn="base" hangingPunct="0"/>
            <a:r>
              <a:rPr lang="el-GR" sz="2900" dirty="0" smtClean="0"/>
              <a:t>Ο </a:t>
            </a:r>
            <a:r>
              <a:rPr lang="el-GR" sz="2900" b="1" dirty="0" smtClean="0"/>
              <a:t>τυφοειδής πυρετός και οι παρατυφικές λοιμώξεις</a:t>
            </a:r>
            <a:r>
              <a:rPr lang="el-GR" sz="2900" dirty="0" smtClean="0"/>
              <a:t> (οξέα εμπύρετα σύνδρομα) </a:t>
            </a:r>
          </a:p>
          <a:p>
            <a:pPr fontAlgn="base" hangingPunct="0"/>
            <a:r>
              <a:rPr lang="en-US" sz="2900" i="1" dirty="0" smtClean="0"/>
              <a:t>S</a:t>
            </a:r>
            <a:r>
              <a:rPr lang="el-GR" sz="2900" i="1" dirty="0" smtClean="0"/>
              <a:t>.</a:t>
            </a:r>
            <a:r>
              <a:rPr lang="en-US" sz="2900" i="1" dirty="0" err="1" smtClean="0"/>
              <a:t>typhi</a:t>
            </a:r>
            <a:r>
              <a:rPr lang="el-GR" sz="2900" i="1" dirty="0" smtClean="0"/>
              <a:t>, </a:t>
            </a:r>
            <a:r>
              <a:rPr lang="en-US" sz="2900" i="1" dirty="0" err="1" smtClean="0"/>
              <a:t>paratyphi</a:t>
            </a:r>
            <a:r>
              <a:rPr lang="en-US" sz="2900" i="1" dirty="0" smtClean="0"/>
              <a:t> B</a:t>
            </a:r>
            <a:r>
              <a:rPr lang="el-GR" sz="2900" i="1" dirty="0" smtClean="0"/>
              <a:t>, </a:t>
            </a:r>
            <a:r>
              <a:rPr lang="en-US" sz="2900" i="1" dirty="0" smtClean="0"/>
              <a:t>A</a:t>
            </a:r>
            <a:r>
              <a:rPr lang="el-GR" sz="2900" i="1" dirty="0" smtClean="0"/>
              <a:t>, </a:t>
            </a:r>
            <a:r>
              <a:rPr lang="en-US" sz="2900" i="1" dirty="0" smtClean="0"/>
              <a:t>C</a:t>
            </a:r>
            <a:r>
              <a:rPr lang="el-GR" sz="2900" dirty="0" smtClean="0"/>
              <a:t> </a:t>
            </a:r>
          </a:p>
          <a:p>
            <a:pPr fontAlgn="base" hangingPunct="0"/>
            <a:r>
              <a:rPr lang="el-GR" sz="2900" dirty="0" smtClean="0"/>
              <a:t>Εισδύουν  στο βλεννογόνο του εντέρου και περνούν στην κυκλοφορία του αίματος. </a:t>
            </a:r>
          </a:p>
          <a:p>
            <a:pPr fontAlgn="base" hangingPunct="0"/>
            <a:r>
              <a:rPr lang="el-GR" sz="2900" b="1" dirty="0" smtClean="0"/>
              <a:t>Απομακρυσμένες </a:t>
            </a:r>
            <a:r>
              <a:rPr lang="el-GR" sz="2900" b="1" dirty="0" err="1" smtClean="0"/>
              <a:t>εξωεντερικές</a:t>
            </a:r>
            <a:r>
              <a:rPr lang="el-GR" sz="2900" b="1" dirty="0" smtClean="0"/>
              <a:t> λοιμώξεις</a:t>
            </a:r>
            <a:r>
              <a:rPr lang="el-GR" sz="2900" dirty="0" smtClean="0"/>
              <a:t>  όπως αρθρίτιδα, οστεομυελίτιδα κ.α. </a:t>
            </a:r>
          </a:p>
          <a:p>
            <a:pPr fontAlgn="base" hangingPunct="0"/>
            <a:r>
              <a:rPr lang="el-GR" sz="2900" dirty="0" smtClean="0"/>
              <a:t>Ανιχνεύονται την πρώτη εβδομάδα στο αίμα και τη 2</a:t>
            </a:r>
            <a:r>
              <a:rPr lang="el-GR" sz="2900" baseline="30000" dirty="0" smtClean="0"/>
              <a:t>η</a:t>
            </a:r>
            <a:r>
              <a:rPr lang="el-GR" sz="2900" dirty="0" smtClean="0"/>
              <a:t> στα κόπρανα (μέσω των </a:t>
            </a:r>
            <a:r>
              <a:rPr lang="el-GR" sz="2900" dirty="0" err="1" smtClean="0"/>
              <a:t>χολαγγείων</a:t>
            </a:r>
            <a:r>
              <a:rPr lang="el-GR" sz="2900" dirty="0" smtClean="0"/>
              <a:t> εκκρίνονται στο έντερο). </a:t>
            </a:r>
          </a:p>
          <a:p>
            <a:pPr fontAlgn="base" hangingPunct="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ΦΟΡΕΙΑ </a:t>
            </a:r>
            <a:r>
              <a:rPr lang="en-US" sz="3600" dirty="0" smtClean="0"/>
              <a:t>SALMONELLA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7643192" cy="4945736"/>
          </a:xfrm>
        </p:spPr>
        <p:txBody>
          <a:bodyPr>
            <a:normAutofit/>
          </a:bodyPr>
          <a:lstStyle/>
          <a:p>
            <a:r>
              <a:rPr lang="el-GR" b="1" dirty="0" smtClean="0"/>
              <a:t>Τροφική δηλητηρίαση-εντερίτιδα </a:t>
            </a:r>
          </a:p>
          <a:p>
            <a:pPr lvl="1"/>
            <a:r>
              <a:rPr lang="el-GR" dirty="0" smtClean="0"/>
              <a:t>5-10%: απομονώνεται από τα κόπρανα για 1-2 μήνες </a:t>
            </a:r>
          </a:p>
          <a:p>
            <a:pPr lvl="1"/>
            <a:r>
              <a:rPr lang="el-GR" dirty="0" smtClean="0"/>
              <a:t>Σπανιότερα η εγκατάσταση χρόνιας </a:t>
            </a:r>
            <a:r>
              <a:rPr lang="el-GR" dirty="0" err="1" smtClean="0"/>
              <a:t>μικροβιοφορίας</a:t>
            </a:r>
            <a:r>
              <a:rPr lang="el-GR" dirty="0" smtClean="0"/>
              <a:t>, (αποβολή &gt; 1 χρόνο).</a:t>
            </a:r>
          </a:p>
          <a:p>
            <a:r>
              <a:rPr lang="el-GR" b="1" dirty="0" smtClean="0"/>
              <a:t>Τυφοειδής πυρετός -παρατυφικές λοιμώξεις</a:t>
            </a:r>
            <a:r>
              <a:rPr lang="el-GR" dirty="0" smtClean="0"/>
              <a:t> </a:t>
            </a:r>
          </a:p>
          <a:p>
            <a:pPr lvl="1"/>
            <a:r>
              <a:rPr lang="el-GR" dirty="0" smtClean="0"/>
              <a:t>Χρόνιοι φορείς: η </a:t>
            </a:r>
            <a:r>
              <a:rPr lang="en-US" dirty="0" smtClean="0"/>
              <a:t>Salmonella</a:t>
            </a:r>
            <a:r>
              <a:rPr lang="el-GR" dirty="0" smtClean="0"/>
              <a:t> παραμένει στα χοληφόρα, απ’ όπου εκκρίνεται στα κόπρανα επί μεγάλο χρονικό διάστημα </a:t>
            </a:r>
            <a:r>
              <a:rPr lang="en-GB" dirty="0" smtClean="0"/>
              <a:t>(</a:t>
            </a:r>
            <a:r>
              <a:rPr lang="el-GR" dirty="0" smtClean="0"/>
              <a:t>&gt; 1 χρόνο).</a:t>
            </a:r>
            <a:endParaRPr lang="en-US" dirty="0" smtClean="0"/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>
            <a:normAutofit/>
          </a:bodyPr>
          <a:lstStyle/>
          <a:p>
            <a:r>
              <a:rPr lang="el-GR" dirty="0" smtClean="0"/>
              <a:t>ΛΟΙΜΟΓΟΝΟΣ ΔΟΣΗ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7715200" cy="4608512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Καθοριστικός</a:t>
            </a:r>
            <a:r>
              <a:rPr lang="el-GR" i="1" dirty="0" smtClean="0"/>
              <a:t> παράγοντας: ο αριθμός των κυττάρων που εισάγονται στον οργανισμό του ανθρώπου</a:t>
            </a:r>
            <a:r>
              <a:rPr lang="el-GR" dirty="0" smtClean="0"/>
              <a:t>.</a:t>
            </a:r>
          </a:p>
          <a:p>
            <a:r>
              <a:rPr lang="el-GR" dirty="0" smtClean="0"/>
              <a:t>Η μολυσματική δόση:&gt;1Ο</a:t>
            </a:r>
            <a:r>
              <a:rPr lang="el-GR" baseline="30000" dirty="0" smtClean="0"/>
              <a:t>6</a:t>
            </a:r>
            <a:endParaRPr lang="el-GR" dirty="0" smtClean="0"/>
          </a:p>
          <a:p>
            <a:r>
              <a:rPr lang="el-GR" dirty="0" err="1" smtClean="0"/>
              <a:t>Προδιαθεσικοί</a:t>
            </a:r>
            <a:r>
              <a:rPr lang="el-GR" dirty="0" smtClean="0"/>
              <a:t> παράγοντες για την ανάπτυξη νόσου είναι: </a:t>
            </a:r>
            <a:endParaRPr lang="en-US" dirty="0" smtClean="0"/>
          </a:p>
          <a:p>
            <a:pPr lvl="1"/>
            <a:r>
              <a:rPr lang="el-GR" dirty="0" smtClean="0"/>
              <a:t>η παθογένεια του </a:t>
            </a:r>
            <a:r>
              <a:rPr lang="el-GR" dirty="0" err="1" smtClean="0"/>
              <a:t>οροτύπου</a:t>
            </a:r>
            <a:r>
              <a:rPr lang="el-GR" dirty="0" smtClean="0"/>
              <a:t>, </a:t>
            </a:r>
            <a:endParaRPr lang="en-US" dirty="0" smtClean="0"/>
          </a:p>
          <a:p>
            <a:pPr lvl="1"/>
            <a:r>
              <a:rPr lang="el-GR" dirty="0" smtClean="0"/>
              <a:t>η ευαισθησία του ατόμου και </a:t>
            </a:r>
            <a:endParaRPr lang="en-US" dirty="0" smtClean="0"/>
          </a:p>
          <a:p>
            <a:pPr lvl="1"/>
            <a:r>
              <a:rPr lang="el-GR" dirty="0" smtClean="0"/>
              <a:t>το ύποπτο τρόφιμο.</a:t>
            </a:r>
            <a:endParaRPr lang="en-US" dirty="0" smtClean="0"/>
          </a:p>
          <a:p>
            <a:r>
              <a:rPr lang="el-GR" dirty="0" smtClean="0"/>
              <a:t>Μολυσματική δόση μόλις 10 - 100 κυττάρων στα ευαίσθητες ομάδες (παιδιά, ηλικιωμένοι).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066800"/>
          </a:xfrm>
        </p:spPr>
        <p:txBody>
          <a:bodyPr/>
          <a:lstStyle/>
          <a:p>
            <a:r>
              <a:rPr lang="el-GR" dirty="0" smtClean="0"/>
              <a:t>ΠΡΟΛΗΠΤΙΚΑ ΜΕΤΡΑ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50897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1800" dirty="0" smtClean="0"/>
              <a:t>Να αποφεύγονται:</a:t>
            </a:r>
          </a:p>
          <a:p>
            <a:r>
              <a:rPr lang="el-GR" sz="1800" dirty="0" smtClean="0"/>
              <a:t>Η μόλυνση στην πρωτογενή παραγωγή (φάρμες εκτροφής ζώων, κλπ.). </a:t>
            </a:r>
            <a:endParaRPr lang="en-US" sz="1800" dirty="0" smtClean="0"/>
          </a:p>
          <a:p>
            <a:pPr lvl="1"/>
            <a:r>
              <a:rPr lang="el-GR" sz="1800" dirty="0" smtClean="0"/>
              <a:t>τη βελτίωση των συνθηκών υγιεινής στις φάρμες εκτροφής ζώων, </a:t>
            </a:r>
            <a:endParaRPr lang="en-US" sz="1800" dirty="0" smtClean="0"/>
          </a:p>
          <a:p>
            <a:pPr lvl="1"/>
            <a:r>
              <a:rPr lang="el-GR" sz="1800" dirty="0" smtClean="0"/>
              <a:t>την αποφυγή χρήσης αντιβιοτικών στις τροφές των πουλερικών.</a:t>
            </a:r>
            <a:endParaRPr lang="en-US" sz="1800" dirty="0" smtClean="0"/>
          </a:p>
          <a:p>
            <a:r>
              <a:rPr lang="el-GR" sz="1800" dirty="0" smtClean="0"/>
              <a:t>Η  μόλυνση στη γραμμή παραγωγής τροφίμων. </a:t>
            </a:r>
            <a:endParaRPr lang="en-US" sz="1800" dirty="0" smtClean="0"/>
          </a:p>
          <a:p>
            <a:pPr lvl="1"/>
            <a:r>
              <a:rPr lang="el-GR" sz="1800" dirty="0" smtClean="0"/>
              <a:t>σωστή εκπαίδευση των εργαζομένων</a:t>
            </a:r>
            <a:endParaRPr lang="en-US" sz="1800" dirty="0" smtClean="0"/>
          </a:p>
          <a:p>
            <a:pPr lvl="1"/>
            <a:r>
              <a:rPr lang="el-GR" sz="1800" dirty="0" smtClean="0"/>
              <a:t>τήρηση άκρως υγιεινών συνθηκών</a:t>
            </a:r>
            <a:endParaRPr lang="en-US" sz="1800" dirty="0" smtClean="0"/>
          </a:p>
          <a:p>
            <a:pPr lvl="1"/>
            <a:r>
              <a:rPr lang="el-GR" sz="1800" dirty="0" smtClean="0"/>
              <a:t>απομάκρυνση ατόμων-φορέων της σαλμονέλας. </a:t>
            </a:r>
            <a:endParaRPr lang="en-US" sz="1800" dirty="0" smtClean="0"/>
          </a:p>
          <a:p>
            <a:r>
              <a:rPr lang="el-GR" sz="1800" dirty="0" smtClean="0"/>
              <a:t>Το αυξημένο μικροβιακό φορτίο πριν την κατανάλωση. </a:t>
            </a:r>
            <a:endParaRPr lang="en-US" sz="1800" dirty="0" smtClean="0"/>
          </a:p>
          <a:p>
            <a:pPr lvl="1"/>
            <a:r>
              <a:rPr lang="el-GR" sz="1800" dirty="0" smtClean="0"/>
              <a:t>Διαχωρισμός τροφίμων</a:t>
            </a:r>
            <a:endParaRPr lang="en-US" sz="1800" dirty="0" smtClean="0"/>
          </a:p>
          <a:p>
            <a:pPr lvl="1"/>
            <a:r>
              <a:rPr lang="el-GR" sz="1800" dirty="0" smtClean="0"/>
              <a:t>Καλό πλύσιμο επιφανειών κοπής, πάγκων κλπ. </a:t>
            </a:r>
            <a:endParaRPr lang="en-US" sz="1800" dirty="0" smtClean="0"/>
          </a:p>
          <a:p>
            <a:pPr lvl="1"/>
            <a:r>
              <a:rPr lang="el-GR" sz="1800" dirty="0" smtClean="0"/>
              <a:t>Πλύσιμο χεριών </a:t>
            </a:r>
            <a:r>
              <a:rPr lang="el-GR" sz="1800" u="sng" dirty="0" smtClean="0"/>
              <a:t>πριν το χειρισμό </a:t>
            </a:r>
            <a:r>
              <a:rPr lang="el-GR" sz="1800" dirty="0" smtClean="0"/>
              <a:t>και </a:t>
            </a:r>
            <a:r>
              <a:rPr lang="el-GR" sz="1800" u="sng" dirty="0" smtClean="0"/>
              <a:t>μεταξύ των χειρισμών</a:t>
            </a:r>
            <a:r>
              <a:rPr lang="el-GR" sz="1800" dirty="0" smtClean="0"/>
              <a:t>. </a:t>
            </a:r>
            <a:endParaRPr lang="en-US" sz="1800" dirty="0" smtClean="0"/>
          </a:p>
          <a:p>
            <a:pPr lvl="1"/>
            <a:r>
              <a:rPr lang="el-GR" sz="1800" dirty="0" smtClean="0"/>
              <a:t>Καλό ψήσιμο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9552" y="2204864"/>
            <a:ext cx="7675786" cy="1470025"/>
          </a:xfrm>
        </p:spPr>
        <p:txBody>
          <a:bodyPr/>
          <a:lstStyle/>
          <a:p>
            <a:pPr algn="r"/>
            <a:r>
              <a:rPr lang="en-GB" dirty="0" smtClean="0"/>
              <a:t>SHIGELLA SP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3168352" cy="283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122368" cy="1069848"/>
          </a:xfrm>
        </p:spPr>
        <p:txBody>
          <a:bodyPr/>
          <a:lstStyle/>
          <a:p>
            <a:r>
              <a:rPr lang="en-GB" dirty="0" smtClean="0"/>
              <a:t>SHIGELLA SP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067944" y="1340768"/>
            <a:ext cx="4041648" cy="457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l-GR" sz="2800" b="0" dirty="0" smtClean="0"/>
              <a:t>4 ΟΡΟΤΥΠΟΙ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060848"/>
            <a:ext cx="3182888" cy="4533871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</a:t>
            </a:r>
            <a:r>
              <a:rPr lang="en-US" sz="2400" dirty="0" err="1" smtClean="0"/>
              <a:t>ικογένεια</a:t>
            </a:r>
            <a:r>
              <a:rPr lang="el-GR" sz="2400" dirty="0" smtClean="0"/>
              <a:t> </a:t>
            </a:r>
            <a:r>
              <a:rPr lang="en-US" sz="2400" dirty="0" err="1" smtClean="0"/>
              <a:t>των</a:t>
            </a:r>
            <a:r>
              <a:rPr lang="en-US" sz="2400" dirty="0" smtClean="0"/>
              <a:t> </a:t>
            </a:r>
            <a:r>
              <a:rPr lang="en-US" sz="2400" dirty="0" err="1" smtClean="0"/>
              <a:t>εντεροβακτηριακών</a:t>
            </a:r>
            <a:endParaRPr lang="el-GR" sz="2400" dirty="0" smtClean="0"/>
          </a:p>
          <a:p>
            <a:r>
              <a:rPr lang="el-GR" sz="2400" dirty="0" smtClean="0"/>
              <a:t>Β</a:t>
            </a:r>
            <a:r>
              <a:rPr lang="en-US" sz="2400" dirty="0" err="1" smtClean="0"/>
              <a:t>ακτηρίδια</a:t>
            </a:r>
            <a:r>
              <a:rPr lang="el-GR" sz="2400" dirty="0" smtClean="0"/>
              <a:t> </a:t>
            </a:r>
            <a:r>
              <a:rPr lang="en-US" sz="2400" i="1" dirty="0" smtClean="0"/>
              <a:t> Gram </a:t>
            </a:r>
            <a:r>
              <a:rPr lang="en-US" sz="2400" dirty="0" err="1" smtClean="0"/>
              <a:t>αρνητικά</a:t>
            </a:r>
            <a:r>
              <a:rPr lang="en-US" sz="2400" dirty="0" smtClean="0"/>
              <a:t>,</a:t>
            </a:r>
            <a:r>
              <a:rPr lang="en-US" sz="2400" i="1" dirty="0" smtClean="0"/>
              <a:t> </a:t>
            </a:r>
            <a:endParaRPr lang="el-GR" sz="2400" i="1" dirty="0" smtClean="0"/>
          </a:p>
          <a:p>
            <a:r>
              <a:rPr lang="el-GR" sz="2400" dirty="0" smtClean="0"/>
              <a:t>Α</a:t>
            </a:r>
            <a:r>
              <a:rPr lang="en-US" sz="2400" dirty="0" err="1" smtClean="0"/>
              <a:t>ερόβια</a:t>
            </a:r>
            <a:r>
              <a:rPr lang="el-GR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και</a:t>
            </a:r>
            <a:r>
              <a:rPr lang="en-US" sz="2400" dirty="0" smtClean="0"/>
              <a:t> </a:t>
            </a:r>
            <a:r>
              <a:rPr lang="en-US" sz="2400" dirty="0" err="1" smtClean="0"/>
              <a:t>προαιρετικά</a:t>
            </a:r>
            <a:r>
              <a:rPr lang="en-US" sz="2400" dirty="0" smtClean="0"/>
              <a:t> </a:t>
            </a:r>
            <a:r>
              <a:rPr lang="en-US" sz="2400" dirty="0" err="1" smtClean="0"/>
              <a:t>αναερόβια</a:t>
            </a:r>
            <a:r>
              <a:rPr lang="en-US" sz="2400" dirty="0" smtClean="0"/>
              <a:t>, </a:t>
            </a:r>
            <a:endParaRPr lang="el-GR" sz="2400" dirty="0" smtClean="0"/>
          </a:p>
          <a:p>
            <a:r>
              <a:rPr lang="el-GR" sz="2400" dirty="0" smtClean="0"/>
              <a:t>Α</a:t>
            </a:r>
            <a:r>
              <a:rPr lang="en-US" sz="2400" dirty="0" err="1" smtClean="0"/>
              <a:t>κίνητα</a:t>
            </a:r>
            <a:r>
              <a:rPr lang="el-GR" sz="2400" dirty="0" smtClean="0"/>
              <a:t> </a:t>
            </a:r>
            <a:endParaRPr lang="en-US" sz="2400" dirty="0" smtClean="0"/>
          </a:p>
          <a:p>
            <a:endParaRPr lang="en-GB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094683" y="1988840"/>
            <a:ext cx="5049317" cy="2232248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000" dirty="0" err="1" smtClean="0"/>
              <a:t>Serogroup</a:t>
            </a:r>
            <a:r>
              <a:rPr lang="en-US" sz="2000" dirty="0" smtClean="0"/>
              <a:t> </a:t>
            </a:r>
            <a:r>
              <a:rPr lang="en-US" sz="2000" i="1" dirty="0" smtClean="0"/>
              <a:t>A</a:t>
            </a:r>
            <a:r>
              <a:rPr lang="en-US" sz="2000" dirty="0" smtClean="0"/>
              <a:t>: 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  <a:hlinkClick r:id="rId2" tooltip="Shigella dysenteriae"/>
              </a:rPr>
              <a:t>S. 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  <a:hlinkClick r:id="rId2" tooltip="Shigella dysenteriae"/>
              </a:rPr>
              <a:t>dysenteria</a:t>
            </a:r>
            <a:r>
              <a:rPr lang="en-US" sz="2000" i="1" dirty="0" err="1" smtClean="0">
                <a:solidFill>
                  <a:schemeClr val="bg2">
                    <a:lumMod val="75000"/>
                  </a:schemeClr>
                </a:solidFill>
                <a:hlinkClick r:id="rId2" tooltip="Shigella dysenteriae"/>
              </a:rPr>
              <a:t>e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dirty="0" smtClean="0"/>
              <a:t>(12 </a:t>
            </a:r>
            <a:r>
              <a:rPr lang="el-GR" sz="2000" dirty="0" err="1" smtClean="0"/>
              <a:t>ορότυποι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Serogroup</a:t>
            </a:r>
            <a:r>
              <a:rPr lang="en-US" sz="2000" dirty="0" smtClean="0"/>
              <a:t> </a:t>
            </a:r>
            <a:r>
              <a:rPr lang="en-US" sz="2000" i="1" dirty="0" smtClean="0"/>
              <a:t>B</a:t>
            </a:r>
            <a:r>
              <a:rPr lang="en-US" sz="2000" dirty="0" smtClean="0"/>
              <a:t>: </a:t>
            </a:r>
            <a:r>
              <a:rPr lang="en-US" sz="2000" i="1" dirty="0" smtClean="0">
                <a:hlinkClick r:id="rId3" tooltip="Shigella flexneri"/>
              </a:rPr>
              <a:t>S. </a:t>
            </a:r>
            <a:r>
              <a:rPr lang="en-US" sz="2000" i="1" dirty="0" err="1" smtClean="0">
                <a:hlinkClick r:id="rId3" tooltip="Shigella flexneri"/>
              </a:rPr>
              <a:t>flexneri</a:t>
            </a:r>
            <a:r>
              <a:rPr lang="en-US" sz="2000" dirty="0" smtClean="0"/>
              <a:t> (6 </a:t>
            </a:r>
            <a:r>
              <a:rPr lang="el-GR" sz="2000" dirty="0" err="1" smtClean="0"/>
              <a:t>ορότυποι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Serogroup</a:t>
            </a:r>
            <a:r>
              <a:rPr lang="en-US" sz="2000" dirty="0" smtClean="0"/>
              <a:t> </a:t>
            </a:r>
            <a:r>
              <a:rPr lang="en-US" sz="2000" i="1" dirty="0" smtClean="0"/>
              <a:t>C</a:t>
            </a:r>
            <a:r>
              <a:rPr lang="en-US" sz="2000" dirty="0" smtClean="0"/>
              <a:t>: </a:t>
            </a:r>
            <a:r>
              <a:rPr lang="en-US" sz="2000" i="1" dirty="0" smtClean="0">
                <a:hlinkClick r:id="rId4" tooltip="Shigella boydii"/>
              </a:rPr>
              <a:t>S. </a:t>
            </a:r>
            <a:r>
              <a:rPr lang="en-US" sz="2000" i="1" dirty="0" err="1" smtClean="0">
                <a:hlinkClick r:id="rId4" tooltip="Shigella boydii"/>
              </a:rPr>
              <a:t>boydii</a:t>
            </a:r>
            <a:r>
              <a:rPr lang="en-US" sz="2000" dirty="0" smtClean="0"/>
              <a:t> (23 </a:t>
            </a:r>
            <a:r>
              <a:rPr lang="el-GR" sz="2000" dirty="0" err="1" smtClean="0"/>
              <a:t>ορότυποι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Serogroup</a:t>
            </a:r>
            <a:r>
              <a:rPr lang="en-US" sz="2000" dirty="0" smtClean="0"/>
              <a:t> </a:t>
            </a:r>
            <a:r>
              <a:rPr lang="en-US" sz="2000" i="1" dirty="0" smtClean="0"/>
              <a:t>D</a:t>
            </a:r>
            <a:r>
              <a:rPr lang="en-US" sz="2000" dirty="0" smtClean="0"/>
              <a:t>: </a:t>
            </a:r>
            <a:r>
              <a:rPr lang="en-US" sz="2000" i="1" dirty="0" smtClean="0">
                <a:hlinkClick r:id="rId5" tooltip="Shigella sonnei"/>
              </a:rPr>
              <a:t>S. </a:t>
            </a:r>
            <a:r>
              <a:rPr lang="en-US" sz="2000" i="1" dirty="0" err="1" smtClean="0">
                <a:hlinkClick r:id="rId5" tooltip="Shigella sonnei"/>
              </a:rPr>
              <a:t>sonnei</a:t>
            </a:r>
            <a:r>
              <a:rPr lang="en-US" sz="2000" dirty="0" smtClean="0"/>
              <a:t> (1 </a:t>
            </a:r>
            <a:r>
              <a:rPr lang="el-GR" sz="2000" dirty="0" err="1" smtClean="0"/>
              <a:t>ορότυπος</a:t>
            </a:r>
            <a:r>
              <a:rPr lang="en-US" sz="2000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ΕΠΙΔΗΜΙΟΛΟΓΙΑ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S. </a:t>
            </a:r>
            <a:r>
              <a:rPr lang="en-GB" dirty="0" err="1" smtClean="0"/>
              <a:t>sonnei</a:t>
            </a:r>
            <a:r>
              <a:rPr lang="en-GB" dirty="0" smtClean="0"/>
              <a:t> </a:t>
            </a:r>
            <a:r>
              <a:rPr lang="el-GR" dirty="0" smtClean="0"/>
              <a:t>πιο συχνή στις αναπτυγμένες χώρες</a:t>
            </a:r>
            <a:endParaRPr lang="en-GB" dirty="0" smtClean="0"/>
          </a:p>
          <a:p>
            <a:r>
              <a:rPr lang="en-GB" dirty="0" smtClean="0"/>
              <a:t>S. </a:t>
            </a:r>
            <a:r>
              <a:rPr lang="en-GB" dirty="0" err="1" smtClean="0"/>
              <a:t>dysenteriae</a:t>
            </a:r>
            <a:r>
              <a:rPr lang="en-GB" dirty="0" smtClean="0"/>
              <a:t> </a:t>
            </a:r>
            <a:r>
              <a:rPr lang="el-GR" dirty="0" smtClean="0"/>
              <a:t>πιο σοβαρή νόσος </a:t>
            </a:r>
          </a:p>
          <a:p>
            <a:r>
              <a:rPr lang="en-US" dirty="0" err="1" smtClean="0"/>
              <a:t>Στη</a:t>
            </a:r>
            <a:r>
              <a:rPr lang="en-US" dirty="0" smtClean="0"/>
              <a:t> </a:t>
            </a:r>
            <a:r>
              <a:rPr lang="en-US" dirty="0" err="1" smtClean="0"/>
              <a:t>χώρα</a:t>
            </a:r>
            <a:r>
              <a:rPr lang="en-US" dirty="0" smtClean="0"/>
              <a:t> </a:t>
            </a:r>
            <a:r>
              <a:rPr lang="en-US" dirty="0" err="1" smtClean="0"/>
              <a:t>μας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n-US" i="1" dirty="0" smtClean="0"/>
              <a:t>S. </a:t>
            </a:r>
            <a:r>
              <a:rPr lang="en-US" i="1" dirty="0" err="1" smtClean="0"/>
              <a:t>sonnei</a:t>
            </a:r>
            <a:r>
              <a:rPr lang="en-US" i="1" dirty="0" smtClean="0"/>
              <a:t> </a:t>
            </a:r>
            <a:r>
              <a:rPr lang="el-GR" i="1" dirty="0" smtClean="0"/>
              <a:t>50% </a:t>
            </a:r>
            <a:r>
              <a:rPr lang="en-US" dirty="0" err="1" smtClean="0"/>
              <a:t>και</a:t>
            </a:r>
            <a:r>
              <a:rPr lang="en-US" dirty="0" smtClean="0"/>
              <a:t> </a:t>
            </a:r>
            <a:r>
              <a:rPr lang="en-US" i="1" dirty="0" smtClean="0"/>
              <a:t>S. </a:t>
            </a:r>
            <a:r>
              <a:rPr lang="en-US" i="1" dirty="0" err="1" smtClean="0"/>
              <a:t>flexneri</a:t>
            </a:r>
            <a:r>
              <a:rPr lang="el-GR" i="1" dirty="0" smtClean="0"/>
              <a:t> 50% </a:t>
            </a:r>
          </a:p>
          <a:p>
            <a:r>
              <a:rPr lang="el-GR" dirty="0" smtClean="0"/>
              <a:t>Συχνότερες σε νεογνά και παιδιά προσχολικής ηλικίας </a:t>
            </a:r>
          </a:p>
          <a:p>
            <a:r>
              <a:rPr lang="el-GR" dirty="0" smtClean="0"/>
              <a:t>Συχνότερα τους καλοκαιρινούς μήνες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773832"/>
          </a:xfrm>
        </p:spPr>
        <p:txBody>
          <a:bodyPr/>
          <a:lstStyle/>
          <a:p>
            <a:r>
              <a:rPr lang="el-GR" dirty="0" smtClean="0"/>
              <a:t>ΜΕΤΑΔΟΣΗ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5338936" cy="4680520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Κύρια πηγή μόλυνσης: τα νερά, πόσιμα ή επιφανειακά. </a:t>
            </a:r>
          </a:p>
          <a:p>
            <a:r>
              <a:rPr lang="el-GR" dirty="0" smtClean="0"/>
              <a:t>Ο βασικός κύκλος  μόλυνσης του ανθρώπου: κόπρανα– άνθρωπος –τρόφιμα, νερά  </a:t>
            </a:r>
          </a:p>
          <a:p>
            <a:r>
              <a:rPr lang="el-GR" dirty="0" smtClean="0"/>
              <a:t>Ο συχνότερος τρόπος μετάδοσης είναι από άνθρωπο σε άνθρωπο  </a:t>
            </a:r>
          </a:p>
          <a:p>
            <a:r>
              <a:rPr lang="en-US" dirty="0" smtClean="0"/>
              <a:t>Η </a:t>
            </a:r>
            <a:r>
              <a:rPr lang="en-US" dirty="0" err="1" smtClean="0"/>
              <a:t>ασυμπτωματική</a:t>
            </a:r>
            <a:r>
              <a:rPr lang="en-US" dirty="0" smtClean="0"/>
              <a:t> </a:t>
            </a:r>
            <a:r>
              <a:rPr lang="en-US" dirty="0" err="1" smtClean="0"/>
              <a:t>μικροβιοφορία</a:t>
            </a:r>
            <a:r>
              <a:rPr lang="en-US" dirty="0" smtClean="0"/>
              <a:t> </a:t>
            </a:r>
            <a:r>
              <a:rPr lang="en-US" dirty="0" err="1" smtClean="0"/>
              <a:t>των</a:t>
            </a:r>
            <a:r>
              <a:rPr lang="en-US" dirty="0" smtClean="0"/>
              <a:t> </a:t>
            </a:r>
            <a:r>
              <a:rPr lang="en-US" dirty="0" err="1" smtClean="0"/>
              <a:t>ασθενών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</a:t>
            </a:r>
            <a:r>
              <a:rPr lang="en-US" dirty="0" smtClean="0"/>
              <a:t>ο </a:t>
            </a:r>
            <a:r>
              <a:rPr lang="en-US" dirty="0" err="1" smtClean="0"/>
              <a:t>πιο</a:t>
            </a:r>
            <a:r>
              <a:rPr lang="en-US" dirty="0" smtClean="0"/>
              <a:t> </a:t>
            </a:r>
            <a:r>
              <a:rPr lang="en-US" dirty="0" err="1" smtClean="0"/>
              <a:t>σημαντικός</a:t>
            </a:r>
            <a:r>
              <a:rPr lang="en-US" dirty="0" smtClean="0"/>
              <a:t> </a:t>
            </a:r>
            <a:r>
              <a:rPr lang="en-US" dirty="0" err="1" smtClean="0"/>
              <a:t>παράγοντας</a:t>
            </a:r>
            <a:r>
              <a:rPr lang="en-US" dirty="0" smtClean="0"/>
              <a:t> </a:t>
            </a:r>
            <a:r>
              <a:rPr lang="en-US" dirty="0" err="1" smtClean="0"/>
              <a:t>διασποράς</a:t>
            </a:r>
            <a:endParaRPr lang="el-GR" dirty="0" smtClean="0"/>
          </a:p>
          <a:p>
            <a:r>
              <a:rPr lang="el-GR" dirty="0" smtClean="0"/>
              <a:t>Πολύ χαμηλή μολυσματική δόση: ~500 κύτταρα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3391" y="620688"/>
            <a:ext cx="3411723" cy="30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861048"/>
            <a:ext cx="2960167" cy="196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66800"/>
          </a:xfrm>
        </p:spPr>
        <p:txBody>
          <a:bodyPr/>
          <a:lstStyle/>
          <a:p>
            <a:r>
              <a:rPr lang="el-GR" dirty="0" smtClean="0"/>
              <a:t>ΥΠΟΠΤΑ ΤΡΟΦΙΜΑ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4690864" cy="472971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i="1" dirty="0" smtClean="0"/>
              <a:t>   Τρόφιμα στα οποία αναπτύσσονται είδη της </a:t>
            </a:r>
            <a:r>
              <a:rPr lang="en-US" i="1" dirty="0" err="1" smtClean="0"/>
              <a:t>Shigella</a:t>
            </a:r>
            <a:r>
              <a:rPr lang="el-GR" i="1" dirty="0" smtClean="0"/>
              <a:t>:</a:t>
            </a:r>
            <a:r>
              <a:rPr lang="en-US" i="1" dirty="0" smtClean="0"/>
              <a:t> </a:t>
            </a:r>
            <a:endParaRPr lang="el-GR" i="1" dirty="0" smtClean="0"/>
          </a:p>
          <a:p>
            <a:pPr lvl="1"/>
            <a:r>
              <a:rPr lang="el-GR" dirty="0" smtClean="0"/>
              <a:t>Πουλερικά </a:t>
            </a:r>
            <a:endParaRPr lang="en-US" dirty="0" smtClean="0"/>
          </a:p>
          <a:p>
            <a:pPr lvl="1"/>
            <a:r>
              <a:rPr lang="el-GR" dirty="0" smtClean="0"/>
              <a:t>Ωμά λαχανικά </a:t>
            </a:r>
            <a:endParaRPr lang="en-US" dirty="0" smtClean="0"/>
          </a:p>
          <a:p>
            <a:pPr lvl="1"/>
            <a:r>
              <a:rPr lang="el-GR" dirty="0" smtClean="0"/>
              <a:t>Φασόλια</a:t>
            </a:r>
            <a:endParaRPr lang="en-US" dirty="0" smtClean="0"/>
          </a:p>
          <a:p>
            <a:pPr lvl="1"/>
            <a:r>
              <a:rPr lang="el-GR" dirty="0" smtClean="0"/>
              <a:t>Έτοιμες σαλάτες (πατατοσαλάτες, λαχανοσαλάτες κλπ.) </a:t>
            </a:r>
            <a:endParaRPr lang="en-US" dirty="0" smtClean="0"/>
          </a:p>
          <a:p>
            <a:pPr lvl="1"/>
            <a:r>
              <a:rPr lang="el-GR" dirty="0" smtClean="0"/>
              <a:t>Νωπό γάλα και γαλακτοκομικά (παγωτά)</a:t>
            </a:r>
            <a:endParaRPr lang="en-US" dirty="0" smtClean="0"/>
          </a:p>
          <a:p>
            <a:pPr lvl="1"/>
            <a:r>
              <a:rPr lang="el-GR" dirty="0" smtClean="0"/>
              <a:t>Γαρίδες</a:t>
            </a:r>
            <a:endParaRPr lang="en-US" dirty="0" smtClean="0"/>
          </a:p>
          <a:p>
            <a:pPr lvl="1"/>
            <a:r>
              <a:rPr lang="el-GR" dirty="0" smtClean="0"/>
              <a:t>Ψητά μήλα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08720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6336704" cy="701824"/>
          </a:xfrm>
        </p:spPr>
        <p:txBody>
          <a:bodyPr>
            <a:normAutofit/>
          </a:bodyPr>
          <a:lstStyle/>
          <a:p>
            <a:r>
              <a:rPr lang="el-GR" dirty="0" smtClean="0"/>
              <a:t>ΚΛΙΝΙΚΗ ΕΙΚΟΝΑ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7488832" cy="4325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   </a:t>
            </a:r>
            <a:r>
              <a:rPr lang="el-GR" dirty="0" err="1" smtClean="0"/>
              <a:t>Ασυμπτωματική</a:t>
            </a:r>
            <a:r>
              <a:rPr lang="el-GR" dirty="0" smtClean="0"/>
              <a:t> έως ιδιαίτερα απειλητική για τη ζωή δυσεντερία (</a:t>
            </a:r>
            <a:r>
              <a:rPr lang="el-GR" dirty="0" err="1" smtClean="0"/>
              <a:t>σιγκέλλωση</a:t>
            </a:r>
            <a:r>
              <a:rPr lang="el-GR" dirty="0" smtClean="0"/>
              <a:t>) </a:t>
            </a:r>
          </a:p>
          <a:p>
            <a:r>
              <a:rPr lang="el-GR" dirty="0" smtClean="0"/>
              <a:t>12-96 ώρες μετά την προσβολή</a:t>
            </a:r>
          </a:p>
          <a:p>
            <a:pPr lvl="1"/>
            <a:r>
              <a:rPr lang="el-GR" dirty="0" smtClean="0"/>
              <a:t>Συχνή υδαρής διάρροια </a:t>
            </a:r>
          </a:p>
          <a:p>
            <a:pPr lvl="1"/>
            <a:r>
              <a:rPr lang="el-GR" dirty="0" smtClean="0"/>
              <a:t>Πυρετός και γενικά συμπτώματα</a:t>
            </a:r>
          </a:p>
          <a:p>
            <a:pPr lvl="1"/>
            <a:r>
              <a:rPr lang="el-GR" dirty="0" smtClean="0"/>
              <a:t>Τεινεσμός </a:t>
            </a:r>
          </a:p>
          <a:p>
            <a:r>
              <a:rPr lang="el-GR" dirty="0" smtClean="0"/>
              <a:t>Ενδείκνυται θεραπευτική αγωγή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848872" cy="86409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ΟΡΙΣΜΟΙ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72816"/>
            <a:ext cx="7571184" cy="4801720"/>
          </a:xfrm>
        </p:spPr>
        <p:txBody>
          <a:bodyPr>
            <a:normAutofit lnSpcReduction="10000"/>
          </a:bodyPr>
          <a:lstStyle/>
          <a:p>
            <a:r>
              <a:rPr lang="el-GR" i="1" dirty="0" smtClean="0"/>
              <a:t>Οξεία γαστρεντερίτιδα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2800" dirty="0" smtClean="0"/>
              <a:t>Λοίμωξη του γαστρεντερικού συστήματος βραχείας διάρκειας (&lt;7 ημερών) που εμφανίζεται με διάρροια, ναυτία, εμέτους και κοιλιακά άλγη</a:t>
            </a:r>
          </a:p>
          <a:p>
            <a:r>
              <a:rPr lang="el-GR" i="1" dirty="0" smtClean="0"/>
              <a:t>Διάρροια </a:t>
            </a:r>
          </a:p>
          <a:p>
            <a:pPr lvl="1"/>
            <a:r>
              <a:rPr lang="el-GR" dirty="0" smtClean="0"/>
              <a:t>Μεταβολή της συστασης των κενώσεων (μαλακές ή υδαρείς κενώσεις) </a:t>
            </a:r>
          </a:p>
          <a:p>
            <a:pPr lvl="1"/>
            <a:r>
              <a:rPr lang="el-GR" dirty="0" smtClean="0"/>
              <a:t>άυξηση της συχνότητας των κενώσεων (3 ή περισσοτερες ημερησίως)</a:t>
            </a:r>
          </a:p>
          <a:p>
            <a:r>
              <a:rPr lang="el-GR" i="1" dirty="0" smtClean="0"/>
              <a:t>Λοιμώδης  διάρροια</a:t>
            </a:r>
          </a:p>
          <a:p>
            <a:pPr lvl="1"/>
            <a:r>
              <a:rPr lang="el-GR" dirty="0" smtClean="0"/>
              <a:t>Οφείλεται σε βακτήρια, ιούς και παράσιτα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2132856"/>
            <a:ext cx="8458200" cy="1470025"/>
          </a:xfrm>
        </p:spPr>
        <p:txBody>
          <a:bodyPr/>
          <a:lstStyle/>
          <a:p>
            <a:pPr algn="r"/>
            <a:r>
              <a:rPr lang="en-GB" i="1" dirty="0" smtClean="0"/>
              <a:t>Escherichia coli</a:t>
            </a:r>
            <a:r>
              <a:rPr lang="el-GR" i="1" dirty="0" smtClean="0"/>
              <a:t> </a:t>
            </a:r>
            <a:r>
              <a:rPr lang="en-GB" i="1" dirty="0" smtClean="0"/>
              <a:t>sp.</a:t>
            </a: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326707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r>
              <a:rPr lang="en-GB" i="1" dirty="0" smtClean="0"/>
              <a:t>Escherichia Coli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5472608" cy="4325112"/>
          </a:xfrm>
        </p:spPr>
        <p:txBody>
          <a:bodyPr/>
          <a:lstStyle/>
          <a:p>
            <a:r>
              <a:rPr lang="el-GR" dirty="0" smtClean="0"/>
              <a:t>Ο</a:t>
            </a:r>
            <a:r>
              <a:rPr lang="en-US" dirty="0" err="1" smtClean="0"/>
              <a:t>ικογένεια</a:t>
            </a:r>
            <a:r>
              <a:rPr lang="en-US" dirty="0" smtClean="0"/>
              <a:t> </a:t>
            </a:r>
            <a:r>
              <a:rPr lang="en-US" dirty="0" err="1" smtClean="0"/>
              <a:t>των</a:t>
            </a:r>
            <a:r>
              <a:rPr lang="en-US" dirty="0" smtClean="0"/>
              <a:t> </a:t>
            </a:r>
            <a:r>
              <a:rPr lang="en-US" dirty="0" err="1" smtClean="0"/>
              <a:t>εντεροβακτηριοειδών</a:t>
            </a:r>
            <a:endParaRPr lang="en-US" dirty="0" smtClean="0"/>
          </a:p>
          <a:p>
            <a:r>
              <a:rPr lang="en-US" dirty="0" smtClean="0"/>
              <a:t>Gram</a:t>
            </a:r>
            <a:r>
              <a:rPr lang="el-GR" dirty="0" smtClean="0"/>
              <a:t>(</a:t>
            </a:r>
            <a:r>
              <a:rPr lang="en-US" dirty="0" smtClean="0"/>
              <a:t>-</a:t>
            </a:r>
            <a:r>
              <a:rPr lang="el-GR" dirty="0" smtClean="0"/>
              <a:t>)</a:t>
            </a:r>
            <a:r>
              <a:rPr lang="en-US" dirty="0" smtClean="0"/>
              <a:t> </a:t>
            </a:r>
            <a:r>
              <a:rPr lang="el-GR" dirty="0" smtClean="0"/>
              <a:t>βακτήρια</a:t>
            </a:r>
          </a:p>
          <a:p>
            <a:r>
              <a:rPr lang="el-GR" dirty="0" smtClean="0"/>
              <a:t>Π</a:t>
            </a:r>
            <a:r>
              <a:rPr lang="en-US" dirty="0" err="1" smtClean="0"/>
              <a:t>ροαιρετικά</a:t>
            </a:r>
            <a:r>
              <a:rPr lang="en-US" dirty="0" smtClean="0"/>
              <a:t> </a:t>
            </a:r>
            <a:r>
              <a:rPr lang="en-US" dirty="0" err="1" smtClean="0"/>
              <a:t>αναερόβια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l-GR" dirty="0" smtClean="0"/>
              <a:t>Μ</a:t>
            </a:r>
            <a:r>
              <a:rPr lang="en-US" dirty="0" smtClean="0"/>
              <a:t>η-</a:t>
            </a:r>
            <a:r>
              <a:rPr lang="en-US" dirty="0" err="1" smtClean="0"/>
              <a:t>σπορογόνα</a:t>
            </a:r>
            <a:r>
              <a:rPr lang="en-US" dirty="0" smtClean="0"/>
              <a:t> </a:t>
            </a:r>
            <a:r>
              <a:rPr lang="en-US" dirty="0" err="1" smtClean="0"/>
              <a:t>βακτήρια</a:t>
            </a:r>
            <a:endParaRPr lang="el-GR" dirty="0" smtClean="0"/>
          </a:p>
          <a:p>
            <a:r>
              <a:rPr lang="el-GR" dirty="0" smtClean="0"/>
              <a:t>Ζ</a:t>
            </a:r>
            <a:r>
              <a:rPr lang="en-US" dirty="0" err="1" smtClean="0"/>
              <a:t>υμώνουν</a:t>
            </a:r>
            <a:r>
              <a:rPr lang="en-US" dirty="0" smtClean="0"/>
              <a:t> </a:t>
            </a:r>
            <a:r>
              <a:rPr lang="en-US" dirty="0" err="1" smtClean="0"/>
              <a:t>τη</a:t>
            </a:r>
            <a:r>
              <a:rPr lang="en-US" dirty="0" smtClean="0"/>
              <a:t> </a:t>
            </a:r>
            <a:r>
              <a:rPr lang="en-US" dirty="0" err="1" smtClean="0"/>
              <a:t>λακτόζη</a:t>
            </a:r>
            <a:endParaRPr lang="en-US" dirty="0" smtClean="0"/>
          </a:p>
          <a:p>
            <a:r>
              <a:rPr lang="en-US" dirty="0" err="1" smtClean="0"/>
              <a:t>Περισσότεροι</a:t>
            </a:r>
            <a:r>
              <a:rPr lang="en-US" dirty="0" smtClean="0"/>
              <a:t> </a:t>
            </a:r>
            <a:r>
              <a:rPr lang="en-US" dirty="0" err="1" smtClean="0"/>
              <a:t>από</a:t>
            </a:r>
            <a:r>
              <a:rPr lang="en-US" dirty="0" smtClean="0"/>
              <a:t> 700 </a:t>
            </a:r>
            <a:r>
              <a:rPr lang="en-US" dirty="0" err="1" smtClean="0"/>
              <a:t>ορότυποι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24744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ΤΥΠΟΙ ΤΩΝ ΠΑΘΟΓΟΝΩΝ </a:t>
            </a:r>
            <a:r>
              <a:rPr lang="en-GB" dirty="0" smtClean="0"/>
              <a:t>E.COLI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i="1" dirty="0" smtClean="0"/>
              <a:t>Η </a:t>
            </a:r>
            <a:r>
              <a:rPr lang="el-GR" i="1" dirty="0" err="1" smtClean="0"/>
              <a:t>εντεροπαθογόνος</a:t>
            </a:r>
            <a:r>
              <a:rPr lang="el-GR" i="1" dirty="0" smtClean="0"/>
              <a:t> </a:t>
            </a:r>
            <a:r>
              <a:rPr lang="el-GR" i="1" dirty="0" err="1" smtClean="0"/>
              <a:t>E.coli</a:t>
            </a:r>
            <a:r>
              <a:rPr lang="el-GR" i="1" dirty="0" smtClean="0"/>
              <a:t> (EPEC) </a:t>
            </a:r>
            <a:r>
              <a:rPr lang="el-GR" dirty="0" smtClean="0"/>
              <a:t> που προκαλεί τη γαστρεντερίτιδα των βρεφών, </a:t>
            </a:r>
          </a:p>
          <a:p>
            <a:r>
              <a:rPr lang="el-GR" dirty="0" smtClean="0"/>
              <a:t>η </a:t>
            </a:r>
            <a:r>
              <a:rPr lang="el-GR" dirty="0" err="1" smtClean="0"/>
              <a:t>εντεροπροσκολλητική</a:t>
            </a:r>
            <a:r>
              <a:rPr lang="el-GR" dirty="0" smtClean="0"/>
              <a:t> </a:t>
            </a:r>
            <a:r>
              <a:rPr lang="el-GR" i="1" dirty="0" err="1" smtClean="0"/>
              <a:t>E.coli</a:t>
            </a:r>
            <a:r>
              <a:rPr lang="el-GR" i="1" dirty="0" smtClean="0"/>
              <a:t> (E</a:t>
            </a:r>
            <a:r>
              <a:rPr lang="en-US" i="1" dirty="0" err="1" smtClean="0"/>
              <a:t>Agg</a:t>
            </a:r>
            <a:r>
              <a:rPr lang="el-GR" i="1" dirty="0" smtClean="0"/>
              <a:t>EC) </a:t>
            </a:r>
            <a:r>
              <a:rPr lang="el-GR" dirty="0" smtClean="0"/>
              <a:t>που προκαλεί ήπια γαστρεντερίτιδα σε διάφορες ηλικίες, </a:t>
            </a:r>
          </a:p>
          <a:p>
            <a:r>
              <a:rPr lang="el-GR" dirty="0" smtClean="0"/>
              <a:t>η</a:t>
            </a:r>
            <a:r>
              <a:rPr lang="el-GR" i="1" dirty="0" smtClean="0"/>
              <a:t> </a:t>
            </a:r>
            <a:r>
              <a:rPr lang="el-GR" i="1" dirty="0" err="1" smtClean="0"/>
              <a:t>εντεροτοξινόγονος</a:t>
            </a:r>
            <a:r>
              <a:rPr lang="el-GR" i="1" dirty="0" smtClean="0"/>
              <a:t> (ETEC) </a:t>
            </a:r>
            <a:r>
              <a:rPr lang="el-GR" dirty="0" smtClean="0"/>
              <a:t>που προκαλεί </a:t>
            </a:r>
            <a:r>
              <a:rPr lang="el-GR" dirty="0" err="1" smtClean="0"/>
              <a:t>χολεροειδή</a:t>
            </a:r>
            <a:r>
              <a:rPr lang="el-GR" dirty="0" smtClean="0"/>
              <a:t> διάρροια στους ενήλικες με παραγωγή τοξίνης, </a:t>
            </a:r>
          </a:p>
          <a:p>
            <a:r>
              <a:rPr lang="el-GR" dirty="0" smtClean="0"/>
              <a:t>η</a:t>
            </a:r>
            <a:r>
              <a:rPr lang="el-GR" i="1" dirty="0" smtClean="0"/>
              <a:t> </a:t>
            </a:r>
            <a:r>
              <a:rPr lang="el-GR" i="1" dirty="0" err="1" smtClean="0"/>
              <a:t>εντεροαιμορραγική</a:t>
            </a:r>
            <a:r>
              <a:rPr lang="el-GR" i="1" dirty="0" smtClean="0"/>
              <a:t> (EHEC)</a:t>
            </a:r>
            <a:r>
              <a:rPr lang="el-GR" dirty="0" smtClean="0"/>
              <a:t> που προκαλεί αιμορραγική γαστρεντερίτιδα και βαρύ αιμολυτικό ουραιμικό σύνδρομο, και </a:t>
            </a:r>
          </a:p>
          <a:p>
            <a:r>
              <a:rPr lang="el-GR" i="1" dirty="0" smtClean="0"/>
              <a:t>η </a:t>
            </a:r>
            <a:r>
              <a:rPr lang="el-GR" i="1" dirty="0" err="1" smtClean="0"/>
              <a:t>εντεροδιεισδυτική</a:t>
            </a:r>
            <a:r>
              <a:rPr lang="el-GR" i="1" dirty="0" smtClean="0"/>
              <a:t> (ΕΙΕC) </a:t>
            </a:r>
            <a:r>
              <a:rPr lang="el-GR" dirty="0" smtClean="0"/>
              <a:t>που προκαλεί </a:t>
            </a:r>
            <a:r>
              <a:rPr lang="el-GR" dirty="0" err="1" smtClean="0"/>
              <a:t>δυσεντεροειδές</a:t>
            </a:r>
            <a:r>
              <a:rPr lang="el-GR" dirty="0" smtClean="0"/>
              <a:t> σύνδρομο σε παιδιά και ενήλικες.</a:t>
            </a:r>
          </a:p>
          <a:p>
            <a:r>
              <a:rPr lang="el-GR" i="1" dirty="0" smtClean="0"/>
              <a:t>η διάχυτα προσκολλώμενη </a:t>
            </a:r>
            <a:r>
              <a:rPr lang="el-GR" i="1" dirty="0" err="1" smtClean="0"/>
              <a:t>E.coli</a:t>
            </a:r>
            <a:r>
              <a:rPr lang="el-GR" i="1" dirty="0" smtClean="0"/>
              <a:t> (DAEC)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066800"/>
          </a:xfrm>
        </p:spPr>
        <p:txBody>
          <a:bodyPr/>
          <a:lstStyle/>
          <a:p>
            <a:r>
              <a:rPr lang="el-GR" dirty="0" smtClean="0"/>
              <a:t>ΜΕΤΑΔΟΣΗ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28800"/>
            <a:ext cx="5266928" cy="494573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EIEC</a:t>
            </a:r>
            <a:r>
              <a:rPr lang="el-GR" dirty="0" smtClean="0"/>
              <a:t> </a:t>
            </a:r>
            <a:r>
              <a:rPr lang="en-US" dirty="0" smtClean="0"/>
              <a:t>ETEC</a:t>
            </a:r>
            <a:r>
              <a:rPr lang="el-GR" dirty="0" smtClean="0"/>
              <a:t> </a:t>
            </a:r>
            <a:r>
              <a:rPr lang="en-US" dirty="0" smtClean="0"/>
              <a:t>EPEC</a:t>
            </a:r>
            <a:r>
              <a:rPr lang="el-GR" dirty="0" smtClean="0"/>
              <a:t>:Το γαστρεντερικό σύστημα ανθρώπων και θερμόαιμων ζώων. </a:t>
            </a:r>
          </a:p>
          <a:p>
            <a:r>
              <a:rPr lang="en-US" dirty="0" smtClean="0"/>
              <a:t>EHEC</a:t>
            </a:r>
            <a:r>
              <a:rPr lang="el-GR" dirty="0" smtClean="0"/>
              <a:t>: Β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οοειδή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και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άλλα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μηρυκαστικά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(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καμήλε</a:t>
            </a:r>
            <a:r>
              <a:rPr lang="el-GR" dirty="0" smtClean="0">
                <a:solidFill>
                  <a:srgbClr val="000000"/>
                </a:solidFill>
                <a:ea typeface="Times New Roman"/>
                <a:cs typeface="Times New Roman"/>
              </a:rPr>
              <a:t>ς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)</a:t>
            </a:r>
            <a:endParaRPr lang="el-GR" dirty="0" smtClean="0"/>
          </a:p>
          <a:p>
            <a:r>
              <a:rPr lang="el-GR" dirty="0" smtClean="0"/>
              <a:t>Μετάδοση </a:t>
            </a:r>
          </a:p>
          <a:p>
            <a:pPr lvl="1"/>
            <a:r>
              <a:rPr lang="el-GR" dirty="0" smtClean="0"/>
              <a:t>Τρόφιμα </a:t>
            </a:r>
          </a:p>
          <a:p>
            <a:pPr lvl="1"/>
            <a:r>
              <a:rPr lang="el-GR" dirty="0" smtClean="0"/>
              <a:t>Νερό </a:t>
            </a:r>
          </a:p>
          <a:p>
            <a:pPr lvl="1"/>
            <a:r>
              <a:rPr lang="el-GR" dirty="0" smtClean="0"/>
              <a:t>Ζώα </a:t>
            </a:r>
          </a:p>
          <a:p>
            <a:pPr lvl="1"/>
            <a:r>
              <a:rPr lang="el-GR" dirty="0" smtClean="0"/>
              <a:t>Άνθρωπος  </a:t>
            </a:r>
          </a:p>
          <a:p>
            <a:r>
              <a:rPr lang="el-GR" dirty="0" smtClean="0"/>
              <a:t>Τρόφιμα-</a:t>
            </a:r>
            <a:r>
              <a:rPr lang="en-US" dirty="0" smtClean="0"/>
              <a:t>EHEC</a:t>
            </a:r>
            <a:r>
              <a:rPr lang="el-GR" dirty="0" smtClean="0"/>
              <a:t>: χάμπουργκερ (ατελώς ψημένο αλεσμένο βοδινό), αλλαντικά αέρος (σαλάμι), νωπό ακατέργαστο γάλα, τα λαχανικά, σαλάτες, ο μηλίτης </a:t>
            </a:r>
            <a:r>
              <a:rPr lang="el-GR" dirty="0" err="1" smtClean="0"/>
              <a:t>απαστερίωτοι</a:t>
            </a:r>
            <a:r>
              <a:rPr lang="el-GR" dirty="0" smtClean="0"/>
              <a:t> χυμοί φρούτων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96752"/>
            <a:ext cx="2613670" cy="224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000504"/>
            <a:ext cx="2372866" cy="17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l-GR" sz="3600" dirty="0" smtClean="0">
                <a:latin typeface="+mj-lt"/>
              </a:rPr>
              <a:t>ΕΝΤΕΡΟΠΑΘΟΓΟΝΟ </a:t>
            </a:r>
            <a:r>
              <a:rPr lang="el-GR" sz="3600" i="1" dirty="0" smtClean="0">
                <a:latin typeface="+mj-lt"/>
              </a:rPr>
              <a:t>Ε.  COLI (EPEC)</a:t>
            </a:r>
            <a:r>
              <a:rPr lang="en-US" sz="1600" dirty="0">
                <a:latin typeface="+mj-lt"/>
              </a:rPr>
              <a:t/>
            </a:r>
            <a:br>
              <a:rPr lang="en-US" sz="1600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Κυρίως στα μικρά παιδιά </a:t>
            </a:r>
          </a:p>
          <a:p>
            <a:r>
              <a:rPr lang="el-GR" dirty="0" smtClean="0"/>
              <a:t>Υδαρή διάρροια, πυρετό, εμετό και κοιλιακό άλγος</a:t>
            </a:r>
          </a:p>
          <a:p>
            <a:r>
              <a:rPr lang="el-GR" dirty="0" smtClean="0"/>
              <a:t>Ο χρόνος έναρξης συμπτωμάτων: 17 έως 72 ώρες</a:t>
            </a:r>
          </a:p>
          <a:p>
            <a:r>
              <a:rPr lang="el-GR" dirty="0" smtClean="0"/>
              <a:t>Η μολυσματική δόση είναι άγνωστη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857256"/>
          </a:xfrm>
        </p:spPr>
        <p:txBody>
          <a:bodyPr/>
          <a:lstStyle/>
          <a:p>
            <a:r>
              <a:rPr lang="el-GR" dirty="0" smtClean="0"/>
              <a:t>ΕΝΤΕΡΟΤΟΞΙΝΟΓΟΝΟ </a:t>
            </a:r>
            <a:r>
              <a:rPr lang="en-GB" dirty="0" smtClean="0"/>
              <a:t>E.COLI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8229600" cy="4325112"/>
          </a:xfrm>
        </p:spPr>
        <p:txBody>
          <a:bodyPr/>
          <a:lstStyle/>
          <a:p>
            <a:r>
              <a:rPr lang="en-US" dirty="0" smtClean="0"/>
              <a:t>«</a:t>
            </a:r>
            <a:r>
              <a:rPr lang="el-GR" dirty="0" smtClean="0"/>
              <a:t>Δ</a:t>
            </a:r>
            <a:r>
              <a:rPr lang="en-US" dirty="0" err="1" smtClean="0"/>
              <a:t>ιάρροια</a:t>
            </a:r>
            <a:r>
              <a:rPr lang="en-US" dirty="0" smtClean="0"/>
              <a:t> </a:t>
            </a:r>
            <a:r>
              <a:rPr lang="en-US" dirty="0" err="1" smtClean="0"/>
              <a:t>των</a:t>
            </a:r>
            <a:r>
              <a:rPr lang="en-US" dirty="0" smtClean="0"/>
              <a:t> </a:t>
            </a:r>
            <a:r>
              <a:rPr lang="en-US" dirty="0" err="1" smtClean="0"/>
              <a:t>ταξιδιωτών</a:t>
            </a:r>
            <a:r>
              <a:rPr lang="en-US" dirty="0" smtClean="0"/>
              <a:t>"</a:t>
            </a:r>
            <a:r>
              <a:rPr lang="el-GR" dirty="0" smtClean="0"/>
              <a:t>: </a:t>
            </a:r>
            <a:r>
              <a:rPr lang="en-US" dirty="0" err="1" smtClean="0"/>
              <a:t>Στις</a:t>
            </a:r>
            <a:r>
              <a:rPr lang="en-US" dirty="0" smtClean="0"/>
              <a:t> </a:t>
            </a:r>
            <a:r>
              <a:rPr lang="en-US" dirty="0" err="1" smtClean="0"/>
              <a:t>περιοχές</a:t>
            </a:r>
            <a:r>
              <a:rPr lang="en-US" dirty="0" smtClean="0"/>
              <a:t> </a:t>
            </a:r>
            <a:r>
              <a:rPr lang="en-US" dirty="0" err="1" smtClean="0"/>
              <a:t>που</a:t>
            </a:r>
            <a:r>
              <a:rPr lang="en-US" dirty="0" smtClean="0"/>
              <a:t> </a:t>
            </a:r>
            <a:r>
              <a:rPr lang="en-US" dirty="0" err="1" smtClean="0"/>
              <a:t>χαρακτηρίζονται</a:t>
            </a:r>
            <a:r>
              <a:rPr lang="en-US" dirty="0" smtClean="0"/>
              <a:t> </a:t>
            </a:r>
            <a:r>
              <a:rPr lang="en-US" dirty="0" err="1" smtClean="0"/>
              <a:t>συνήθως</a:t>
            </a:r>
            <a:r>
              <a:rPr lang="en-US" dirty="0" smtClean="0"/>
              <a:t> </a:t>
            </a:r>
            <a:r>
              <a:rPr lang="en-US" dirty="0" err="1" smtClean="0"/>
              <a:t>από</a:t>
            </a:r>
            <a:r>
              <a:rPr lang="en-US" dirty="0" smtClean="0"/>
              <a:t> </a:t>
            </a:r>
            <a:r>
              <a:rPr lang="en-US" dirty="0" err="1" smtClean="0"/>
              <a:t>κακή</a:t>
            </a:r>
            <a:r>
              <a:rPr lang="en-US" dirty="0" smtClean="0"/>
              <a:t> </a:t>
            </a:r>
            <a:r>
              <a:rPr lang="en-US" dirty="0" err="1" smtClean="0"/>
              <a:t>υγιεινή</a:t>
            </a:r>
            <a:endParaRPr lang="el-GR" dirty="0" smtClean="0"/>
          </a:p>
          <a:p>
            <a:r>
              <a:rPr lang="el-GR" dirty="0" smtClean="0"/>
              <a:t>Χρόνος επώασης: </a:t>
            </a:r>
            <a:r>
              <a:rPr lang="en-US" dirty="0" smtClean="0"/>
              <a:t>8 </a:t>
            </a:r>
            <a:r>
              <a:rPr lang="en-US" dirty="0" err="1" smtClean="0"/>
              <a:t>έως</a:t>
            </a:r>
            <a:r>
              <a:rPr lang="en-US" dirty="0" smtClean="0"/>
              <a:t> 44 </a:t>
            </a:r>
            <a:r>
              <a:rPr lang="en-US" dirty="0" err="1" smtClean="0"/>
              <a:t>ώρες</a:t>
            </a:r>
            <a:r>
              <a:rPr lang="en-US" dirty="0" smtClean="0"/>
              <a:t> </a:t>
            </a:r>
            <a:r>
              <a:rPr lang="el-GR" dirty="0" smtClean="0"/>
              <a:t> </a:t>
            </a:r>
          </a:p>
          <a:p>
            <a:r>
              <a:rPr lang="el-GR" dirty="0" smtClean="0"/>
              <a:t>Υ</a:t>
            </a:r>
            <a:r>
              <a:rPr lang="en-US" dirty="0" err="1" smtClean="0"/>
              <a:t>δαρή</a:t>
            </a:r>
            <a:r>
              <a:rPr lang="en-US" dirty="0" smtClean="0"/>
              <a:t> </a:t>
            </a:r>
            <a:r>
              <a:rPr lang="en-US" dirty="0" err="1" smtClean="0"/>
              <a:t>διάρροια</a:t>
            </a:r>
            <a:r>
              <a:rPr lang="en-US" dirty="0" smtClean="0"/>
              <a:t> </a:t>
            </a:r>
            <a:r>
              <a:rPr lang="en-US" dirty="0" err="1" smtClean="0"/>
              <a:t>με</a:t>
            </a:r>
            <a:r>
              <a:rPr lang="en-US" dirty="0" smtClean="0"/>
              <a:t> </a:t>
            </a:r>
            <a:r>
              <a:rPr lang="en-US" dirty="0" err="1" smtClean="0"/>
              <a:t>πυρετό</a:t>
            </a:r>
            <a:r>
              <a:rPr lang="en-US" dirty="0" smtClean="0"/>
              <a:t>, </a:t>
            </a:r>
            <a:r>
              <a:rPr lang="en-US" dirty="0" err="1" smtClean="0"/>
              <a:t>κοιλιακές</a:t>
            </a:r>
            <a:r>
              <a:rPr lang="en-US" dirty="0" smtClean="0"/>
              <a:t> </a:t>
            </a:r>
            <a:r>
              <a:rPr lang="en-US" dirty="0" err="1" smtClean="0"/>
              <a:t>κράμπες</a:t>
            </a:r>
            <a:r>
              <a:rPr lang="en-US" dirty="0" smtClean="0"/>
              <a:t>, </a:t>
            </a:r>
            <a:r>
              <a:rPr lang="en-US" dirty="0" err="1" smtClean="0"/>
              <a:t>δυσφορία</a:t>
            </a:r>
            <a:r>
              <a:rPr lang="en-US" dirty="0" smtClean="0"/>
              <a:t> </a:t>
            </a:r>
            <a:r>
              <a:rPr lang="en-US" dirty="0" err="1" smtClean="0"/>
              <a:t>και</a:t>
            </a:r>
            <a:r>
              <a:rPr lang="en-US" dirty="0" smtClean="0"/>
              <a:t> </a:t>
            </a:r>
            <a:r>
              <a:rPr lang="en-US" dirty="0" err="1" smtClean="0"/>
              <a:t>εμετό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4005064"/>
            <a:ext cx="3457972" cy="230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81128"/>
            <a:ext cx="3193193" cy="169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0"/>
            <a:ext cx="240026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015318" cy="877776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ΕΝΤΕΡΟΤΟΞΙΝΟΓΟΝΟ </a:t>
            </a:r>
            <a:r>
              <a:rPr lang="en-GB" sz="3200" dirty="0" smtClean="0"/>
              <a:t>E.COLI</a:t>
            </a:r>
            <a:r>
              <a:rPr lang="el-GR" sz="3200" dirty="0" smtClean="0"/>
              <a:t>:ΠΑΘΟΓΕΝΕΙΑ  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931486"/>
          </a:xfrm>
        </p:spPr>
        <p:txBody>
          <a:bodyPr>
            <a:normAutofit/>
          </a:bodyPr>
          <a:lstStyle/>
          <a:p>
            <a:r>
              <a:rPr lang="el-GR" dirty="0" smtClean="0"/>
              <a:t>Τοξίνη </a:t>
            </a:r>
            <a:r>
              <a:rPr lang="el-GR" dirty="0" err="1" smtClean="0"/>
              <a:t>θερμοευαίσθητη</a:t>
            </a:r>
            <a:r>
              <a:rPr lang="el-GR" dirty="0" smtClean="0"/>
              <a:t> (</a:t>
            </a:r>
            <a:r>
              <a:rPr lang="en-GB" dirty="0" smtClean="0"/>
              <a:t>LT)</a:t>
            </a:r>
            <a:endParaRPr lang="el-GR" dirty="0" smtClean="0"/>
          </a:p>
          <a:p>
            <a:pPr lvl="1"/>
            <a:r>
              <a:rPr lang="el-GR" dirty="0" smtClean="0"/>
              <a:t>Χημική και </a:t>
            </a:r>
            <a:r>
              <a:rPr lang="el-GR" dirty="0" err="1" smtClean="0"/>
              <a:t>αντιγονική</a:t>
            </a:r>
            <a:r>
              <a:rPr lang="el-GR" dirty="0" smtClean="0"/>
              <a:t> συγγένεια με την τοξίνη της χολέρας </a:t>
            </a:r>
          </a:p>
          <a:p>
            <a:pPr lvl="1"/>
            <a:r>
              <a:rPr lang="el-GR" dirty="0" smtClean="0"/>
              <a:t>Ενεργοποιεί την </a:t>
            </a:r>
            <a:r>
              <a:rPr lang="el-GR" dirty="0" err="1" smtClean="0"/>
              <a:t>αδενυλική</a:t>
            </a:r>
            <a:r>
              <a:rPr lang="el-GR" dirty="0" smtClean="0"/>
              <a:t> </a:t>
            </a:r>
            <a:r>
              <a:rPr lang="el-GR" dirty="0" err="1" smtClean="0"/>
              <a:t>κυκλάση</a:t>
            </a:r>
            <a:r>
              <a:rPr lang="el-GR" dirty="0" smtClean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cAMP</a:t>
            </a:r>
            <a:r>
              <a:rPr lang="en-GB" dirty="0" smtClean="0"/>
              <a:t>)</a:t>
            </a:r>
            <a:endParaRPr lang="el-GR" dirty="0" smtClean="0"/>
          </a:p>
          <a:p>
            <a:r>
              <a:rPr lang="el-GR" dirty="0" smtClean="0"/>
              <a:t>Τοξίνη </a:t>
            </a:r>
            <a:r>
              <a:rPr lang="el-GR" dirty="0" err="1" smtClean="0"/>
              <a:t>θερμοανθεκτική</a:t>
            </a:r>
            <a:r>
              <a:rPr lang="el-GR" dirty="0" smtClean="0"/>
              <a:t> </a:t>
            </a:r>
            <a:r>
              <a:rPr lang="en-GB" dirty="0" smtClean="0"/>
              <a:t>(ST)</a:t>
            </a:r>
            <a:endParaRPr lang="el-GR" dirty="0" smtClean="0"/>
          </a:p>
          <a:p>
            <a:pPr lvl="1"/>
            <a:r>
              <a:rPr lang="el-GR" dirty="0" smtClean="0"/>
              <a:t>Οικογένεια τοξινών σε ανθρώπους και ζώα </a:t>
            </a:r>
          </a:p>
          <a:p>
            <a:pPr lvl="1"/>
            <a:r>
              <a:rPr lang="el-GR" dirty="0" smtClean="0"/>
              <a:t>Ενεργοποιεί </a:t>
            </a:r>
            <a:r>
              <a:rPr lang="el-GR" sz="2300" dirty="0" smtClean="0">
                <a:solidFill>
                  <a:schemeClr val="tx1">
                    <a:tint val="85000"/>
                  </a:schemeClr>
                </a:solidFill>
              </a:rPr>
              <a:t>την </a:t>
            </a:r>
            <a:r>
              <a:rPr lang="el-GR" sz="2300" dirty="0" err="1" smtClean="0">
                <a:solidFill>
                  <a:schemeClr val="tx1">
                    <a:tint val="85000"/>
                  </a:schemeClr>
                </a:solidFill>
              </a:rPr>
              <a:t>γουανυλική</a:t>
            </a:r>
            <a:r>
              <a:rPr lang="el-GR" sz="2300" dirty="0" smtClean="0">
                <a:solidFill>
                  <a:schemeClr val="tx1">
                    <a:tint val="85000"/>
                  </a:schemeClr>
                </a:solidFill>
              </a:rPr>
              <a:t>  </a:t>
            </a:r>
            <a:r>
              <a:rPr lang="el-GR" sz="2300" dirty="0" err="1" smtClean="0">
                <a:solidFill>
                  <a:schemeClr val="tx1">
                    <a:tint val="85000"/>
                  </a:schemeClr>
                </a:solidFill>
              </a:rPr>
              <a:t>κυκλάση</a:t>
            </a:r>
            <a:r>
              <a:rPr lang="el-GR" sz="2300" dirty="0" smtClean="0">
                <a:solidFill>
                  <a:schemeClr val="tx1">
                    <a:tint val="85000"/>
                  </a:schemeClr>
                </a:solidFill>
              </a:rPr>
              <a:t> </a:t>
            </a:r>
            <a:r>
              <a:rPr lang="en-GB" sz="2300" dirty="0" smtClean="0">
                <a:solidFill>
                  <a:schemeClr val="tx1">
                    <a:tint val="85000"/>
                  </a:schemeClr>
                </a:solidFill>
              </a:rPr>
              <a:t>(</a:t>
            </a:r>
            <a:r>
              <a:rPr lang="en-US" sz="2300" dirty="0" err="1" smtClean="0">
                <a:solidFill>
                  <a:schemeClr val="tx1">
                    <a:tint val="85000"/>
                  </a:schemeClr>
                </a:solidFill>
              </a:rPr>
              <a:t>cGMP</a:t>
            </a:r>
            <a:r>
              <a:rPr lang="en-US" sz="2300" dirty="0" smtClean="0">
                <a:solidFill>
                  <a:schemeClr val="tx1">
                    <a:tint val="85000"/>
                  </a:schemeClr>
                </a:solidFill>
              </a:rPr>
              <a:t>)</a:t>
            </a:r>
          </a:p>
          <a:p>
            <a:pPr lvl="1"/>
            <a:r>
              <a:rPr lang="el-GR" dirty="0" smtClean="0"/>
              <a:t>Απότομη εισβολή</a:t>
            </a:r>
          </a:p>
          <a:p>
            <a:pPr lvl="1"/>
            <a:r>
              <a:rPr lang="el-GR" dirty="0" smtClean="0"/>
              <a:t>Μικρής διάρκειας νόσος </a:t>
            </a:r>
          </a:p>
          <a:p>
            <a:pPr lvl="1"/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773832"/>
          </a:xfrm>
        </p:spPr>
        <p:txBody>
          <a:bodyPr/>
          <a:lstStyle/>
          <a:p>
            <a:r>
              <a:rPr lang="el-GR" dirty="0" smtClean="0"/>
              <a:t>ΕΝΤΕΡΟΑΙΜΟΡΡΑΓΙΚΟ </a:t>
            </a:r>
            <a:r>
              <a:rPr lang="en-GB" dirty="0" smtClean="0"/>
              <a:t>E.COLI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44824"/>
            <a:ext cx="5338936" cy="4248472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Κύριος εκπρόσωπος: Ο157:η7</a:t>
            </a:r>
          </a:p>
          <a:p>
            <a:r>
              <a:rPr lang="el-GR" dirty="0" smtClean="0"/>
              <a:t>Παιδιά και ενήλικες </a:t>
            </a:r>
          </a:p>
          <a:p>
            <a:r>
              <a:rPr lang="el-GR" dirty="0" smtClean="0"/>
              <a:t>Χρόνος επώασης: 3 έως 4 ημέρες </a:t>
            </a:r>
          </a:p>
          <a:p>
            <a:r>
              <a:rPr lang="el-GR" dirty="0" smtClean="0"/>
              <a:t>Τοξίνη </a:t>
            </a:r>
            <a:r>
              <a:rPr lang="en-GB" dirty="0" err="1" smtClean="0"/>
              <a:t>shiga</a:t>
            </a:r>
            <a:r>
              <a:rPr lang="en-GB" dirty="0" smtClean="0"/>
              <a:t>-like</a:t>
            </a:r>
            <a:endParaRPr lang="el-GR" dirty="0" smtClean="0"/>
          </a:p>
          <a:p>
            <a:r>
              <a:rPr lang="el-GR" dirty="0" smtClean="0"/>
              <a:t>Μολυσματική δόση πολύ χαμηλή</a:t>
            </a:r>
            <a:endParaRPr lang="en-GB" dirty="0" smtClean="0"/>
          </a:p>
          <a:p>
            <a:r>
              <a:rPr lang="el-GR" dirty="0" smtClean="0"/>
              <a:t>Αιματηρή διάρροια</a:t>
            </a:r>
          </a:p>
          <a:p>
            <a:r>
              <a:rPr lang="el-GR" dirty="0" smtClean="0"/>
              <a:t>Κοιλιακές κράμπες εμετός</a:t>
            </a:r>
          </a:p>
          <a:p>
            <a:r>
              <a:rPr lang="el-GR" dirty="0" smtClean="0"/>
              <a:t>Αιμολυτικό ουραιμικό σύνδρομο </a:t>
            </a:r>
            <a:r>
              <a:rPr lang="el-GR" dirty="0" err="1" smtClean="0"/>
              <a:t>θρομβωτική</a:t>
            </a:r>
            <a:r>
              <a:rPr lang="el-GR" dirty="0" smtClean="0"/>
              <a:t> </a:t>
            </a:r>
            <a:r>
              <a:rPr lang="el-GR" dirty="0" err="1" smtClean="0"/>
              <a:t>θρομβοκυτοπενική</a:t>
            </a:r>
            <a:r>
              <a:rPr lang="el-GR" dirty="0" smtClean="0"/>
              <a:t> πορφύρα (</a:t>
            </a:r>
            <a:r>
              <a:rPr lang="en-US" dirty="0" smtClean="0"/>
              <a:t>TTP</a:t>
            </a:r>
            <a:r>
              <a:rPr lang="el-GR" dirty="0" smtClean="0"/>
              <a:t>) </a:t>
            </a:r>
          </a:p>
          <a:p>
            <a:r>
              <a:rPr lang="el-GR" dirty="0" smtClean="0"/>
              <a:t>Μετάδοση από άνθρωπο σε άνθρωπο  </a:t>
            </a:r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0080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792088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l-GR" sz="3200" dirty="0" smtClean="0">
                <a:latin typeface="+mj-lt"/>
              </a:rPr>
              <a:t>ΕΝΤΕΡΟΔΙΕΙΣΔΥΤΙΚΟ </a:t>
            </a:r>
            <a:r>
              <a:rPr lang="el-GR" sz="3200" i="1" dirty="0" smtClean="0">
                <a:latin typeface="+mj-lt"/>
              </a:rPr>
              <a:t>Ε. COLI (EIEC)</a:t>
            </a:r>
            <a:r>
              <a:rPr lang="en-US" sz="1600" dirty="0">
                <a:latin typeface="+mj-lt"/>
              </a:rPr>
              <a:t/>
            </a:r>
            <a:br>
              <a:rPr lang="en-US" sz="1600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7571184" cy="3168352"/>
          </a:xfrm>
        </p:spPr>
        <p:txBody>
          <a:bodyPr/>
          <a:lstStyle/>
          <a:p>
            <a:r>
              <a:rPr lang="el-GR" dirty="0" smtClean="0"/>
              <a:t>Χρόνος επώασης: 8 έως 24 ώρες μετά από τη βρώση των μολυσμένων τροφίμων</a:t>
            </a:r>
          </a:p>
          <a:p>
            <a:r>
              <a:rPr lang="el-GR" dirty="0" smtClean="0"/>
              <a:t>Εντερική δυσεντερία </a:t>
            </a:r>
          </a:p>
          <a:p>
            <a:r>
              <a:rPr lang="el-GR" dirty="0" smtClean="0"/>
              <a:t>Πυρετό με ρίγος, κεφαλαλγία, μυϊκές κράμπες και αιματηρή διάρροια. </a:t>
            </a:r>
          </a:p>
          <a:p>
            <a:r>
              <a:rPr lang="el-GR" dirty="0" smtClean="0"/>
              <a:t>Μολυσματική δόση &gt; 10 </a:t>
            </a:r>
            <a:r>
              <a:rPr lang="el-GR" baseline="30000" dirty="0" smtClean="0"/>
              <a:t>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43372" y="2060848"/>
            <a:ext cx="4782372" cy="1470025"/>
          </a:xfrm>
        </p:spPr>
        <p:txBody>
          <a:bodyPr/>
          <a:lstStyle/>
          <a:p>
            <a:pPr algn="r"/>
            <a:r>
              <a:rPr lang="en-GB" i="1" dirty="0" smtClean="0"/>
              <a:t>Campylobacter sp.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35283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86409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dirty="0" smtClean="0"/>
              <a:t>ΑΙΤΙΑ ΟΞΕΙΑΣ ΓΑΣΤΡΕΝΤΕΡΙΤΙΔΑΣ </a:t>
            </a:r>
            <a:endParaRPr lang="el-GR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755576" y="1484784"/>
          <a:ext cx="7848872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000108"/>
            <a:ext cx="4819976" cy="4945736"/>
          </a:xfrm>
        </p:spPr>
        <p:txBody>
          <a:bodyPr>
            <a:normAutofit fontScale="92500"/>
          </a:bodyPr>
          <a:lstStyle/>
          <a:p>
            <a:r>
              <a:rPr lang="el-GR" dirty="0" smtClean="0">
                <a:latin typeface="Arial"/>
                <a:ea typeface="Calibri"/>
              </a:rPr>
              <a:t>Οικογένεια των </a:t>
            </a:r>
            <a:r>
              <a:rPr lang="el-GR" dirty="0" err="1" smtClean="0">
                <a:latin typeface="Arial"/>
                <a:ea typeface="Calibri"/>
              </a:rPr>
              <a:t>καμπυλοβακτηριδιοειδών</a:t>
            </a:r>
            <a:r>
              <a:rPr lang="el-GR" dirty="0" smtClean="0">
                <a:latin typeface="Arial"/>
                <a:ea typeface="Calibri"/>
              </a:rPr>
              <a:t> (</a:t>
            </a:r>
            <a:r>
              <a:rPr lang="el-GR" i="1" dirty="0" err="1" smtClean="0">
                <a:latin typeface="Arial"/>
                <a:ea typeface="Calibri"/>
              </a:rPr>
              <a:t>Campylobacteriaceae</a:t>
            </a:r>
            <a:r>
              <a:rPr lang="el-GR" dirty="0" smtClean="0">
                <a:latin typeface="Arial"/>
                <a:ea typeface="Calibri"/>
              </a:rPr>
              <a:t>). </a:t>
            </a:r>
          </a:p>
          <a:p>
            <a:r>
              <a:rPr lang="el-GR" dirty="0" err="1" smtClean="0">
                <a:latin typeface="Arial"/>
                <a:ea typeface="Calibri"/>
              </a:rPr>
              <a:t>Gram</a:t>
            </a:r>
            <a:r>
              <a:rPr lang="el-GR" dirty="0" smtClean="0">
                <a:latin typeface="Arial"/>
                <a:ea typeface="Calibri"/>
              </a:rPr>
              <a:t> (-) λεπτό, καμπυλοειδές ευκίνητο ραβδίο </a:t>
            </a:r>
          </a:p>
          <a:p>
            <a:r>
              <a:rPr lang="el-GR" dirty="0" err="1" smtClean="0">
                <a:latin typeface="Arial"/>
                <a:ea typeface="Calibri"/>
              </a:rPr>
              <a:t>Μικροαερόφιλο</a:t>
            </a:r>
            <a:r>
              <a:rPr lang="el-GR" dirty="0" smtClean="0">
                <a:latin typeface="Arial"/>
                <a:ea typeface="Calibri"/>
              </a:rPr>
              <a:t>, </a:t>
            </a:r>
            <a:r>
              <a:rPr lang="el-GR" dirty="0" err="1" smtClean="0">
                <a:latin typeface="Arial"/>
                <a:ea typeface="Calibri"/>
              </a:rPr>
              <a:t>οξειδάση</a:t>
            </a:r>
            <a:r>
              <a:rPr lang="el-GR" dirty="0" smtClean="0">
                <a:latin typeface="Arial"/>
                <a:ea typeface="Calibri"/>
              </a:rPr>
              <a:t> και </a:t>
            </a:r>
            <a:r>
              <a:rPr lang="el-GR" dirty="0" err="1" smtClean="0">
                <a:latin typeface="Arial"/>
                <a:ea typeface="Calibri"/>
              </a:rPr>
              <a:t>καταλάση</a:t>
            </a:r>
            <a:r>
              <a:rPr lang="el-GR" dirty="0" smtClean="0">
                <a:latin typeface="Arial"/>
                <a:ea typeface="Calibri"/>
              </a:rPr>
              <a:t> (+). </a:t>
            </a:r>
          </a:p>
          <a:p>
            <a:r>
              <a:rPr lang="el-GR" dirty="0" smtClean="0">
                <a:latin typeface="Arial"/>
                <a:ea typeface="Calibri"/>
              </a:rPr>
              <a:t>19 τουλάχιστον είδη, </a:t>
            </a:r>
          </a:p>
          <a:p>
            <a:r>
              <a:rPr lang="el-GR" i="1" dirty="0" err="1" smtClean="0">
                <a:latin typeface="Arial"/>
                <a:ea typeface="Calibri"/>
              </a:rPr>
              <a:t>Campylobacter</a:t>
            </a:r>
            <a:r>
              <a:rPr lang="el-GR" i="1" dirty="0" smtClean="0">
                <a:latin typeface="Arial"/>
                <a:ea typeface="Calibri"/>
              </a:rPr>
              <a:t> </a:t>
            </a:r>
            <a:r>
              <a:rPr lang="el-GR" i="1" dirty="0" err="1" smtClean="0">
                <a:latin typeface="Arial"/>
                <a:ea typeface="Calibri"/>
              </a:rPr>
              <a:t>jejuni</a:t>
            </a:r>
            <a:r>
              <a:rPr lang="el-GR" i="1" dirty="0" smtClean="0">
                <a:latin typeface="Arial"/>
                <a:ea typeface="Calibri"/>
              </a:rPr>
              <a:t>,</a:t>
            </a:r>
            <a:r>
              <a:rPr lang="el-GR" dirty="0" smtClean="0">
                <a:latin typeface="Arial"/>
                <a:ea typeface="Calibri"/>
              </a:rPr>
              <a:t> </a:t>
            </a:r>
            <a:r>
              <a:rPr lang="el-GR" i="1" dirty="0" err="1" smtClean="0">
                <a:latin typeface="Arial"/>
                <a:ea typeface="Calibri"/>
              </a:rPr>
              <a:t>Campylobacter</a:t>
            </a:r>
            <a:r>
              <a:rPr lang="el-GR" i="1" dirty="0" smtClean="0">
                <a:latin typeface="Arial"/>
                <a:ea typeface="Calibri"/>
              </a:rPr>
              <a:t> </a:t>
            </a:r>
            <a:r>
              <a:rPr lang="el-GR" i="1" dirty="0" err="1" smtClean="0">
                <a:latin typeface="Arial"/>
                <a:ea typeface="Calibri"/>
              </a:rPr>
              <a:t>coli</a:t>
            </a:r>
            <a:r>
              <a:rPr lang="el-GR" dirty="0" smtClean="0">
                <a:latin typeface="Arial"/>
                <a:ea typeface="Calibri"/>
              </a:rPr>
              <a:t>, από τα συχνότερα αίτια γαστρεντερίτιδας. 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67052" y="745716"/>
            <a:ext cx="255431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i="1" dirty="0" smtClean="0"/>
              <a:t>CAMPYLOBACTER JEJUNI </a:t>
            </a:r>
            <a:br>
              <a:rPr lang="en-US" sz="2700" i="1" dirty="0" smtClean="0"/>
            </a:br>
            <a:r>
              <a:rPr lang="en-US" sz="2700" dirty="0" smtClean="0"/>
              <a:t>(SCANNING ELECTRON MICROSCOPE</a:t>
            </a:r>
            <a:r>
              <a:rPr lang="en-US" sz="2700" i="1" dirty="0" smtClean="0"/>
              <a:t>)</a:t>
            </a:r>
            <a:r>
              <a:rPr lang="en-US" sz="2700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848872" cy="517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572428" cy="1066800"/>
          </a:xfrm>
        </p:spPr>
        <p:txBody>
          <a:bodyPr/>
          <a:lstStyle/>
          <a:p>
            <a:r>
              <a:rPr lang="el-GR" dirty="0" smtClean="0"/>
              <a:t>ΕΠΙΔΗΜΙΟΛΟΓΙΑ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latin typeface="Arial"/>
                <a:ea typeface="Calibri"/>
              </a:rPr>
              <a:t>Το C</a:t>
            </a:r>
            <a:r>
              <a:rPr lang="el-GR" i="1" dirty="0" smtClean="0">
                <a:latin typeface="Arial"/>
                <a:ea typeface="Calibri"/>
              </a:rPr>
              <a:t>. </a:t>
            </a:r>
            <a:r>
              <a:rPr lang="el-GR" i="1" dirty="0" err="1" smtClean="0">
                <a:latin typeface="Arial"/>
                <a:ea typeface="Calibri"/>
              </a:rPr>
              <a:t>jejuni</a:t>
            </a:r>
            <a:r>
              <a:rPr lang="el-GR" dirty="0" smtClean="0">
                <a:latin typeface="Arial"/>
                <a:ea typeface="Calibri"/>
              </a:rPr>
              <a:t> αποτελεί την τελευταία τριετία το κύριο πλέον αίτιο της </a:t>
            </a:r>
            <a:r>
              <a:rPr lang="el-GR" dirty="0" err="1" smtClean="0">
                <a:latin typeface="Arial"/>
                <a:ea typeface="Calibri"/>
              </a:rPr>
              <a:t>βακτηριακής</a:t>
            </a:r>
            <a:r>
              <a:rPr lang="el-GR" dirty="0" smtClean="0">
                <a:latin typeface="Arial"/>
                <a:ea typeface="Calibri"/>
              </a:rPr>
              <a:t> γαστρεντερίτιδας στην Ευρώπη </a:t>
            </a:r>
          </a:p>
          <a:p>
            <a:pPr>
              <a:buNone/>
            </a:pPr>
            <a:r>
              <a:rPr lang="el-GR" sz="1800" dirty="0" smtClean="0">
                <a:latin typeface="Arial"/>
                <a:ea typeface="Calibri"/>
              </a:rPr>
              <a:t>    EFSA (</a:t>
            </a:r>
            <a:r>
              <a:rPr lang="el-GR" sz="1800" dirty="0" err="1" smtClean="0">
                <a:latin typeface="Arial"/>
                <a:ea typeface="Calibri"/>
              </a:rPr>
              <a:t>European</a:t>
            </a:r>
            <a:r>
              <a:rPr lang="el-GR" sz="1800" dirty="0" smtClean="0">
                <a:latin typeface="Arial"/>
                <a:ea typeface="Calibri"/>
              </a:rPr>
              <a:t> </a:t>
            </a:r>
            <a:r>
              <a:rPr lang="el-GR" sz="1800" dirty="0" err="1" smtClean="0">
                <a:latin typeface="Arial"/>
                <a:ea typeface="Calibri"/>
              </a:rPr>
              <a:t>Food</a:t>
            </a:r>
            <a:r>
              <a:rPr lang="el-GR" sz="1800" dirty="0" smtClean="0">
                <a:latin typeface="Arial"/>
                <a:ea typeface="Calibri"/>
              </a:rPr>
              <a:t> </a:t>
            </a:r>
            <a:r>
              <a:rPr lang="el-GR" sz="1800" dirty="0" err="1" smtClean="0">
                <a:latin typeface="Arial"/>
                <a:ea typeface="Calibri"/>
              </a:rPr>
              <a:t>Safety</a:t>
            </a:r>
            <a:r>
              <a:rPr lang="el-GR" sz="1800" dirty="0" smtClean="0">
                <a:latin typeface="Arial"/>
                <a:ea typeface="Calibri"/>
              </a:rPr>
              <a:t> </a:t>
            </a:r>
            <a:r>
              <a:rPr lang="el-GR" sz="1800" dirty="0" err="1" smtClean="0">
                <a:latin typeface="Arial"/>
                <a:ea typeface="Calibri"/>
              </a:rPr>
              <a:t>Authority</a:t>
            </a:r>
            <a:r>
              <a:rPr lang="el-GR" sz="1800" dirty="0" smtClean="0">
                <a:latin typeface="Arial"/>
                <a:ea typeface="Calibri"/>
              </a:rPr>
              <a:t>) ECDC (</a:t>
            </a:r>
            <a:r>
              <a:rPr lang="el-GR" sz="1800" dirty="0" err="1" smtClean="0">
                <a:latin typeface="Arial"/>
                <a:ea typeface="Calibri"/>
              </a:rPr>
              <a:t>European</a:t>
            </a:r>
            <a:r>
              <a:rPr lang="el-GR" sz="1800" dirty="0" smtClean="0">
                <a:latin typeface="Arial"/>
                <a:ea typeface="Calibri"/>
              </a:rPr>
              <a:t> </a:t>
            </a:r>
            <a:r>
              <a:rPr lang="el-GR" sz="1800" dirty="0" err="1" smtClean="0">
                <a:latin typeface="Arial"/>
                <a:ea typeface="Calibri"/>
              </a:rPr>
              <a:t>Centre</a:t>
            </a:r>
            <a:r>
              <a:rPr lang="el-GR" sz="1800" dirty="0" smtClean="0">
                <a:latin typeface="Arial"/>
                <a:ea typeface="Calibri"/>
              </a:rPr>
              <a:t> </a:t>
            </a:r>
            <a:r>
              <a:rPr lang="el-GR" sz="1800" dirty="0" err="1" smtClean="0">
                <a:latin typeface="Arial"/>
                <a:ea typeface="Calibri"/>
              </a:rPr>
              <a:t>for</a:t>
            </a:r>
            <a:r>
              <a:rPr lang="el-GR" sz="1800" dirty="0" smtClean="0">
                <a:latin typeface="Arial"/>
                <a:ea typeface="Calibri"/>
              </a:rPr>
              <a:t> </a:t>
            </a:r>
            <a:r>
              <a:rPr lang="el-GR" sz="1800" dirty="0" err="1" smtClean="0">
                <a:latin typeface="Arial"/>
                <a:ea typeface="Calibri"/>
              </a:rPr>
              <a:t>Disease</a:t>
            </a:r>
            <a:r>
              <a:rPr lang="el-GR" sz="1800" dirty="0" smtClean="0">
                <a:latin typeface="Arial"/>
                <a:ea typeface="Calibri"/>
              </a:rPr>
              <a:t> </a:t>
            </a:r>
            <a:r>
              <a:rPr lang="el-GR" sz="1800" dirty="0" err="1" smtClean="0">
                <a:latin typeface="Arial"/>
                <a:ea typeface="Calibri"/>
              </a:rPr>
              <a:t>Prevention</a:t>
            </a:r>
            <a:r>
              <a:rPr lang="el-GR" sz="1800" dirty="0" smtClean="0">
                <a:latin typeface="Arial"/>
                <a:ea typeface="Calibri"/>
              </a:rPr>
              <a:t> </a:t>
            </a:r>
            <a:r>
              <a:rPr lang="el-GR" sz="1800" dirty="0" err="1" smtClean="0">
                <a:latin typeface="Arial"/>
                <a:ea typeface="Calibri"/>
              </a:rPr>
              <a:t>and</a:t>
            </a:r>
            <a:r>
              <a:rPr lang="el-GR" sz="1800" dirty="0" smtClean="0">
                <a:latin typeface="Arial"/>
                <a:ea typeface="Calibri"/>
              </a:rPr>
              <a:t> </a:t>
            </a:r>
            <a:r>
              <a:rPr lang="el-GR" sz="1800" dirty="0" err="1" smtClean="0">
                <a:latin typeface="Arial"/>
                <a:ea typeface="Calibri"/>
              </a:rPr>
              <a:t>Control</a:t>
            </a:r>
            <a:r>
              <a:rPr lang="el-GR" sz="1800" dirty="0" smtClean="0">
                <a:latin typeface="Arial"/>
                <a:ea typeface="Calibri"/>
              </a:rPr>
              <a:t>). </a:t>
            </a:r>
            <a:endParaRPr lang="el-GR" dirty="0" smtClean="0">
              <a:latin typeface="Arial"/>
              <a:ea typeface="Calibri"/>
            </a:endParaRPr>
          </a:p>
          <a:p>
            <a:r>
              <a:rPr lang="el-GR" dirty="0" smtClean="0">
                <a:latin typeface="Arial"/>
                <a:ea typeface="Calibri"/>
                <a:cs typeface="Times New Roman"/>
              </a:rPr>
              <a:t>Στις ΗΠΑ συναγωνίζεται σε επίπτωση νόσου τη </a:t>
            </a:r>
            <a:r>
              <a:rPr lang="el-GR" i="1" dirty="0" err="1" smtClean="0">
                <a:latin typeface="Arial"/>
                <a:ea typeface="Calibri"/>
                <a:cs typeface="Times New Roman"/>
              </a:rPr>
              <a:t>Salmonela</a:t>
            </a:r>
            <a:r>
              <a:rPr lang="el-GR" i="1" dirty="0" smtClean="0">
                <a:latin typeface="Arial"/>
                <a:ea typeface="Calibri"/>
                <a:cs typeface="Times New Roman"/>
              </a:rPr>
              <a:t> </a:t>
            </a:r>
            <a:r>
              <a:rPr lang="el-GR" i="1" dirty="0" err="1" smtClean="0">
                <a:latin typeface="Arial"/>
                <a:ea typeface="Calibri"/>
                <a:cs typeface="Times New Roman"/>
              </a:rPr>
              <a:t>spp</a:t>
            </a:r>
            <a:r>
              <a:rPr lang="el-GR" i="1" dirty="0" smtClean="0">
                <a:latin typeface="Arial"/>
                <a:ea typeface="Calibri"/>
                <a:cs typeface="Times New Roman"/>
              </a:rPr>
              <a:t>.</a:t>
            </a:r>
            <a:r>
              <a:rPr lang="el-GR" dirty="0" smtClean="0">
                <a:latin typeface="Arial"/>
                <a:ea typeface="Calibri"/>
                <a:cs typeface="Times New Roman"/>
              </a:rPr>
              <a:t> και σε ορισμένες περιοχές την ξεπερνά. </a:t>
            </a:r>
            <a:endParaRPr lang="en-US" dirty="0" smtClean="0"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r>
              <a:rPr lang="el-GR" dirty="0" smtClean="0"/>
              <a:t>ΜΕΤΑΔΟΣΗ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720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Arial"/>
                <a:ea typeface="Calibri"/>
              </a:rPr>
              <a:t>Γαστρεντερικό σύστημα οικιακών και άγριων ζώων και αποβάλλονται με τα περιττώματα στο περιβάλλον. </a:t>
            </a:r>
          </a:p>
          <a:p>
            <a:r>
              <a:rPr lang="el-GR" dirty="0" smtClean="0">
                <a:latin typeface="Arial"/>
                <a:ea typeface="Calibri"/>
              </a:rPr>
              <a:t>Πηγή μόλυνσης: τα πουλερικά, μη παστεριωμένο μολυσμένο γάλα αγελάδας, επιφανειακά νερά και ρυάκια μολυσμένα με κόπρανα ζώων</a:t>
            </a:r>
          </a:p>
          <a:p>
            <a:r>
              <a:rPr lang="el-GR" dirty="0" smtClean="0">
                <a:latin typeface="Arial"/>
                <a:ea typeface="Calibri"/>
              </a:rPr>
              <a:t>Μετάδοση με την </a:t>
            </a:r>
            <a:r>
              <a:rPr lang="el-GR" dirty="0" err="1" smtClean="0">
                <a:latin typeface="Arial"/>
                <a:ea typeface="Calibri"/>
              </a:rPr>
              <a:t>κοπρανοστοματική</a:t>
            </a:r>
            <a:r>
              <a:rPr lang="el-GR" dirty="0" smtClean="0">
                <a:latin typeface="Arial"/>
                <a:ea typeface="Calibri"/>
              </a:rPr>
              <a:t> οδό. </a:t>
            </a:r>
          </a:p>
          <a:p>
            <a:r>
              <a:rPr lang="el-GR" dirty="0" smtClean="0">
                <a:latin typeface="Arial"/>
                <a:ea typeface="Calibri"/>
              </a:rPr>
              <a:t>Μετάδοση καλοκαιρινούς μήνες</a:t>
            </a:r>
          </a:p>
          <a:p>
            <a:r>
              <a:rPr lang="el-GR" dirty="0" smtClean="0">
                <a:latin typeface="Arial"/>
                <a:ea typeface="Calibri"/>
              </a:rPr>
              <a:t>Προσβάλουν ως επί το πλείστον παιδιά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01824"/>
          </a:xfrm>
        </p:spPr>
        <p:txBody>
          <a:bodyPr/>
          <a:lstStyle/>
          <a:p>
            <a:r>
              <a:rPr lang="el-GR" dirty="0" smtClean="0"/>
              <a:t>ΚΛΙΝΙΚΗ ΕΙΚΟΝΑ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85696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Arial"/>
                <a:ea typeface="Calibri"/>
              </a:rPr>
              <a:t>Χρ. επώασης: 2 - 5 μέρες</a:t>
            </a:r>
          </a:p>
          <a:p>
            <a:pPr>
              <a:buNone/>
            </a:pPr>
            <a:r>
              <a:rPr lang="el-GR" dirty="0" err="1" smtClean="0">
                <a:latin typeface="Arial"/>
                <a:ea typeface="Calibri"/>
              </a:rPr>
              <a:t>Ασυμπτωματική</a:t>
            </a:r>
            <a:r>
              <a:rPr lang="el-GR" dirty="0" smtClean="0">
                <a:latin typeface="Arial"/>
                <a:ea typeface="Calibri"/>
              </a:rPr>
              <a:t> ή  </a:t>
            </a:r>
          </a:p>
          <a:p>
            <a:pPr lvl="1"/>
            <a:r>
              <a:rPr lang="el-GR" dirty="0" smtClean="0">
                <a:latin typeface="Arial"/>
                <a:ea typeface="Calibri"/>
              </a:rPr>
              <a:t>Διάρροια συχνά αιματηρή, </a:t>
            </a:r>
          </a:p>
          <a:p>
            <a:pPr lvl="1"/>
            <a:r>
              <a:rPr lang="el-GR" dirty="0" smtClean="0">
                <a:latin typeface="Arial"/>
                <a:ea typeface="Calibri"/>
              </a:rPr>
              <a:t>Κοιλιακό άλγος, </a:t>
            </a:r>
          </a:p>
          <a:p>
            <a:pPr lvl="1"/>
            <a:r>
              <a:rPr lang="el-GR" dirty="0" smtClean="0">
                <a:latin typeface="Arial"/>
                <a:ea typeface="Calibri"/>
              </a:rPr>
              <a:t>Ναυτία, </a:t>
            </a:r>
          </a:p>
          <a:p>
            <a:pPr lvl="1"/>
            <a:r>
              <a:rPr lang="el-GR" dirty="0" smtClean="0">
                <a:latin typeface="Arial"/>
                <a:ea typeface="Calibri"/>
              </a:rPr>
              <a:t>Έμετο</a:t>
            </a:r>
          </a:p>
          <a:p>
            <a:pPr lvl="1"/>
            <a:r>
              <a:rPr lang="el-GR" dirty="0" smtClean="0">
                <a:latin typeface="Arial"/>
                <a:ea typeface="Calibri"/>
              </a:rPr>
              <a:t>Πυρετό</a:t>
            </a:r>
          </a:p>
          <a:p>
            <a:pPr lvl="1"/>
            <a:r>
              <a:rPr lang="el-GR" dirty="0" smtClean="0">
                <a:latin typeface="Arial"/>
                <a:ea typeface="Calibri"/>
              </a:rPr>
              <a:t>Σηψαιμία στα </a:t>
            </a:r>
            <a:r>
              <a:rPr lang="el-GR" dirty="0" err="1" smtClean="0">
                <a:latin typeface="Arial"/>
                <a:ea typeface="Calibri"/>
              </a:rPr>
              <a:t>ανοσοκατεσταλμένα</a:t>
            </a:r>
            <a:r>
              <a:rPr lang="el-GR" dirty="0" smtClean="0">
                <a:latin typeface="Arial"/>
                <a:ea typeface="Calibri"/>
              </a:rPr>
              <a:t> άτομα.</a:t>
            </a:r>
          </a:p>
          <a:p>
            <a:pPr lvl="1"/>
            <a:r>
              <a:rPr lang="el-GR" dirty="0" smtClean="0">
                <a:latin typeface="Arial"/>
              </a:rPr>
              <a:t>Σπανιότερα </a:t>
            </a:r>
            <a:r>
              <a:rPr lang="el-GR" dirty="0" smtClean="0">
                <a:latin typeface="Arial"/>
                <a:ea typeface="Calibri"/>
              </a:rPr>
              <a:t>αρθρίτιδα, σύνδρομο </a:t>
            </a:r>
            <a:r>
              <a:rPr lang="en-GB" dirty="0" err="1" smtClean="0">
                <a:latin typeface="Arial"/>
                <a:ea typeface="Calibri"/>
              </a:rPr>
              <a:t>Guillain</a:t>
            </a:r>
            <a:r>
              <a:rPr lang="el-GR" dirty="0" smtClean="0">
                <a:latin typeface="Arial"/>
                <a:ea typeface="Calibri"/>
              </a:rPr>
              <a:t>-</a:t>
            </a:r>
            <a:r>
              <a:rPr lang="en-GB" dirty="0" err="1" smtClean="0">
                <a:latin typeface="Arial"/>
                <a:ea typeface="Calibri"/>
              </a:rPr>
              <a:t>Barre</a:t>
            </a:r>
            <a:r>
              <a:rPr lang="en-GB" dirty="0" smtClean="0">
                <a:latin typeface="Arial"/>
                <a:ea typeface="Calibri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Χρωση</a:t>
            </a:r>
            <a:r>
              <a:rPr lang="el-GR" dirty="0" smtClean="0"/>
              <a:t> </a:t>
            </a:r>
            <a:r>
              <a:rPr lang="en-GB" dirty="0" smtClean="0"/>
              <a:t>gram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6437019" cy="432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2132856"/>
            <a:ext cx="8458200" cy="1470025"/>
          </a:xfrm>
        </p:spPr>
        <p:txBody>
          <a:bodyPr/>
          <a:lstStyle/>
          <a:p>
            <a:pPr algn="r"/>
            <a:r>
              <a:rPr lang="en-GB" dirty="0" err="1" smtClean="0"/>
              <a:t>Listeria</a:t>
            </a:r>
            <a:r>
              <a:rPr lang="en-GB" dirty="0" smtClean="0"/>
              <a:t> sp. 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5536" y="1052736"/>
            <a:ext cx="40324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984776" cy="720080"/>
          </a:xfrm>
        </p:spPr>
        <p:txBody>
          <a:bodyPr/>
          <a:lstStyle/>
          <a:p>
            <a:r>
              <a:rPr lang="en-GB" dirty="0" smtClean="0"/>
              <a:t>LISTERIA SP.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5410944" cy="4325112"/>
          </a:xfrm>
        </p:spPr>
        <p:txBody>
          <a:bodyPr>
            <a:normAutofit/>
          </a:bodyPr>
          <a:lstStyle/>
          <a:p>
            <a:r>
              <a:rPr lang="el-GR" dirty="0" smtClean="0"/>
              <a:t>Οικογένεια </a:t>
            </a:r>
            <a:r>
              <a:rPr lang="el-GR" i="1" dirty="0" err="1" smtClean="0"/>
              <a:t>Listeriaceae</a:t>
            </a:r>
            <a:r>
              <a:rPr lang="el-GR" i="1" dirty="0" smtClean="0"/>
              <a:t>,</a:t>
            </a:r>
            <a:r>
              <a:rPr lang="el-GR" dirty="0" smtClean="0"/>
              <a:t> </a:t>
            </a:r>
          </a:p>
          <a:p>
            <a:r>
              <a:rPr lang="en-GB" dirty="0" smtClean="0"/>
              <a:t>G</a:t>
            </a:r>
            <a:r>
              <a:rPr lang="en-US" dirty="0" smtClean="0"/>
              <a:t>ram</a:t>
            </a:r>
            <a:r>
              <a:rPr lang="el-GR" dirty="0" smtClean="0"/>
              <a:t> (+) βακτηρίδιο </a:t>
            </a:r>
          </a:p>
          <a:p>
            <a:r>
              <a:rPr lang="el-GR" dirty="0" smtClean="0"/>
              <a:t>Μικρό </a:t>
            </a:r>
            <a:r>
              <a:rPr lang="el-GR" dirty="0" err="1" smtClean="0"/>
              <a:t>ασπορογόνο</a:t>
            </a:r>
            <a:r>
              <a:rPr lang="el-GR" dirty="0" smtClean="0"/>
              <a:t>, </a:t>
            </a:r>
          </a:p>
          <a:p>
            <a:r>
              <a:rPr lang="el-GR" dirty="0" smtClean="0"/>
              <a:t>Κινητό, </a:t>
            </a:r>
          </a:p>
          <a:p>
            <a:r>
              <a:rPr lang="el-GR" dirty="0" smtClean="0"/>
              <a:t>Δυνητικώς ενδοκυττάριο, </a:t>
            </a:r>
          </a:p>
          <a:p>
            <a:r>
              <a:rPr lang="el-GR" dirty="0" smtClean="0"/>
              <a:t>Αερόβιο και </a:t>
            </a:r>
            <a:r>
              <a:rPr lang="el-GR" dirty="0" err="1" smtClean="0"/>
              <a:t>μικροαερόφιλο</a:t>
            </a:r>
            <a:r>
              <a:rPr lang="el-GR" dirty="0" smtClean="0"/>
              <a:t>, </a:t>
            </a:r>
          </a:p>
          <a:p>
            <a:r>
              <a:rPr lang="el-GR" dirty="0" err="1" smtClean="0"/>
              <a:t>Καταλάση</a:t>
            </a:r>
            <a:r>
              <a:rPr lang="el-GR" dirty="0" smtClean="0"/>
              <a:t> θετικό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2027" y="1556792"/>
            <a:ext cx="3288365" cy="246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36104"/>
          </a:xfrm>
        </p:spPr>
        <p:txBody>
          <a:bodyPr/>
          <a:lstStyle/>
          <a:p>
            <a:r>
              <a:rPr lang="el-GR" dirty="0" smtClean="0"/>
              <a:t>ΓΕΝΟΣ </a:t>
            </a:r>
            <a:r>
              <a:rPr lang="en-US" i="1" dirty="0" smtClean="0"/>
              <a:t>LISTERIA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7427168" cy="480172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Περιλαμβάνει 6 είδη: </a:t>
            </a:r>
          </a:p>
          <a:p>
            <a:pPr lvl="1"/>
            <a:r>
              <a:rPr lang="en-US" i="1" dirty="0" err="1" smtClean="0"/>
              <a:t>Listeria</a:t>
            </a:r>
            <a:r>
              <a:rPr lang="en-US" i="1" dirty="0" smtClean="0"/>
              <a:t> </a:t>
            </a:r>
            <a:r>
              <a:rPr lang="en-US" i="1" dirty="0" err="1" smtClean="0"/>
              <a:t>monocytogenes</a:t>
            </a:r>
            <a:r>
              <a:rPr lang="el-GR" i="1" dirty="0" smtClean="0"/>
              <a:t>,</a:t>
            </a:r>
            <a:r>
              <a:rPr lang="el-GR" dirty="0" smtClean="0"/>
              <a:t> </a:t>
            </a:r>
          </a:p>
          <a:p>
            <a:pPr lvl="1"/>
            <a:r>
              <a:rPr lang="en-US" i="1" dirty="0" smtClean="0"/>
              <a:t>L</a:t>
            </a:r>
            <a:r>
              <a:rPr lang="el-GR" i="1" dirty="0" smtClean="0"/>
              <a:t>. </a:t>
            </a:r>
            <a:r>
              <a:rPr lang="en-US" i="1" dirty="0" err="1" smtClean="0"/>
              <a:t>innocua</a:t>
            </a:r>
            <a:r>
              <a:rPr lang="el-GR" i="1" dirty="0" smtClean="0"/>
              <a:t>, </a:t>
            </a:r>
          </a:p>
          <a:p>
            <a:pPr lvl="1"/>
            <a:r>
              <a:rPr lang="en-US" i="1" dirty="0" smtClean="0"/>
              <a:t>L</a:t>
            </a:r>
            <a:r>
              <a:rPr lang="el-GR" i="1" dirty="0" smtClean="0"/>
              <a:t>. </a:t>
            </a:r>
            <a:r>
              <a:rPr lang="en-US" i="1" dirty="0" err="1" smtClean="0"/>
              <a:t>ivanovii</a:t>
            </a:r>
            <a:r>
              <a:rPr lang="el-GR" i="1" dirty="0" smtClean="0"/>
              <a:t>, </a:t>
            </a:r>
          </a:p>
          <a:p>
            <a:pPr lvl="1"/>
            <a:r>
              <a:rPr lang="en-US" i="1" dirty="0" smtClean="0"/>
              <a:t>L</a:t>
            </a:r>
            <a:r>
              <a:rPr lang="el-GR" i="1" dirty="0" smtClean="0"/>
              <a:t>. </a:t>
            </a:r>
            <a:r>
              <a:rPr lang="en-US" i="1" dirty="0" err="1" smtClean="0"/>
              <a:t>welshimeri</a:t>
            </a:r>
            <a:r>
              <a:rPr lang="el-GR" i="1" dirty="0" smtClean="0"/>
              <a:t>, </a:t>
            </a:r>
          </a:p>
          <a:p>
            <a:pPr lvl="1"/>
            <a:r>
              <a:rPr lang="en-US" i="1" dirty="0" smtClean="0"/>
              <a:t>L</a:t>
            </a:r>
            <a:r>
              <a:rPr lang="el-GR" i="1" dirty="0" smtClean="0"/>
              <a:t>. </a:t>
            </a:r>
            <a:r>
              <a:rPr lang="en-US" i="1" dirty="0" err="1" smtClean="0"/>
              <a:t>seeli</a:t>
            </a:r>
            <a:r>
              <a:rPr lang="en-GB" i="1" dirty="0" smtClean="0"/>
              <a:t>n</a:t>
            </a:r>
            <a:r>
              <a:rPr lang="en-US" i="1" dirty="0" err="1" smtClean="0"/>
              <a:t>geri</a:t>
            </a:r>
            <a:r>
              <a:rPr lang="en-US" i="1" dirty="0" smtClean="0"/>
              <a:t> </a:t>
            </a:r>
            <a:r>
              <a:rPr lang="el-GR" dirty="0" smtClean="0"/>
              <a:t>και </a:t>
            </a:r>
          </a:p>
          <a:p>
            <a:pPr lvl="1"/>
            <a:r>
              <a:rPr lang="en-US" i="1" dirty="0" smtClean="0"/>
              <a:t>L </a:t>
            </a:r>
            <a:r>
              <a:rPr lang="en-US" i="1" dirty="0" err="1" smtClean="0"/>
              <a:t>grayi</a:t>
            </a:r>
            <a:r>
              <a:rPr lang="el-GR" i="1" dirty="0" smtClean="0"/>
              <a:t>. </a:t>
            </a:r>
          </a:p>
          <a:p>
            <a:r>
              <a:rPr lang="el-GR" dirty="0" smtClean="0"/>
              <a:t>Μόνο η </a:t>
            </a:r>
            <a:r>
              <a:rPr lang="en-US" i="1" dirty="0" smtClean="0"/>
              <a:t>L</a:t>
            </a:r>
            <a:r>
              <a:rPr lang="el-GR" i="1" dirty="0" smtClean="0"/>
              <a:t>. </a:t>
            </a:r>
            <a:r>
              <a:rPr lang="en-US" i="1" dirty="0" err="1" smtClean="0"/>
              <a:t>monocytogenes</a:t>
            </a:r>
            <a:r>
              <a:rPr lang="en-US" i="1" dirty="0" smtClean="0"/>
              <a:t> </a:t>
            </a:r>
            <a:r>
              <a:rPr lang="el-GR" dirty="0" smtClean="0"/>
              <a:t>είναι παθογόνος για τον άνθρωπο, </a:t>
            </a:r>
          </a:p>
          <a:p>
            <a:r>
              <a:rPr lang="el-GR" dirty="0" smtClean="0"/>
              <a:t>Βαριάς μορφής νόσο σε </a:t>
            </a:r>
            <a:r>
              <a:rPr lang="el-GR" dirty="0" err="1" smtClean="0"/>
              <a:t>ανοσοκατεσταλμένους</a:t>
            </a:r>
            <a:r>
              <a:rPr lang="el-GR" dirty="0" smtClean="0"/>
              <a:t> ασθενείς, έγκυες και νεογνά. </a:t>
            </a:r>
          </a:p>
          <a:p>
            <a:r>
              <a:rPr lang="el-GR" dirty="0" smtClean="0"/>
              <a:t>Ενδοκυττάριο βακτήριο (μονοπύρηνα φαγοκύτταρα και επιθηλιακά κύτταρα).</a:t>
            </a:r>
            <a:r>
              <a:rPr lang="el-GR" i="1" dirty="0" smtClean="0"/>
              <a:t>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44816" cy="1066800"/>
          </a:xfrm>
        </p:spPr>
        <p:txBody>
          <a:bodyPr/>
          <a:lstStyle/>
          <a:p>
            <a:r>
              <a:rPr lang="el-GR" dirty="0" smtClean="0"/>
              <a:t>ΕΠΙΔΗΜΙΟΛΟΓΙΑ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29712"/>
          </a:xfrm>
        </p:spPr>
        <p:txBody>
          <a:bodyPr>
            <a:normAutofit/>
          </a:bodyPr>
          <a:lstStyle/>
          <a:p>
            <a:r>
              <a:rPr lang="el-GR" dirty="0" smtClean="0"/>
              <a:t>Ε</a:t>
            </a:r>
            <a:r>
              <a:rPr lang="en-US" dirty="0" err="1" smtClean="0"/>
              <a:t>υρέως</a:t>
            </a:r>
            <a:r>
              <a:rPr lang="en-US" dirty="0" smtClean="0"/>
              <a:t> </a:t>
            </a:r>
            <a:r>
              <a:rPr lang="en-US" dirty="0" err="1" smtClean="0"/>
              <a:t>διαδεδομένη</a:t>
            </a:r>
            <a:r>
              <a:rPr lang="en-US" dirty="0" smtClean="0"/>
              <a:t> </a:t>
            </a:r>
            <a:r>
              <a:rPr lang="en-US" dirty="0" err="1" smtClean="0"/>
              <a:t>στο</a:t>
            </a:r>
            <a:r>
              <a:rPr lang="en-US" dirty="0" smtClean="0"/>
              <a:t> </a:t>
            </a:r>
            <a:r>
              <a:rPr lang="en-US" dirty="0" err="1" smtClean="0"/>
              <a:t>περιβάλλον</a:t>
            </a:r>
            <a:r>
              <a:rPr lang="en-US" dirty="0" smtClean="0"/>
              <a:t>. </a:t>
            </a:r>
            <a:endParaRPr lang="el-GR" dirty="0" smtClean="0"/>
          </a:p>
          <a:p>
            <a:r>
              <a:rPr lang="en-US" dirty="0" err="1" smtClean="0"/>
              <a:t>Έχει</a:t>
            </a:r>
            <a:r>
              <a:rPr lang="en-US" dirty="0" smtClean="0"/>
              <a:t> </a:t>
            </a:r>
            <a:r>
              <a:rPr lang="en-US" dirty="0" err="1" smtClean="0"/>
              <a:t>απομονωθεί</a:t>
            </a:r>
            <a:r>
              <a:rPr lang="en-US" dirty="0" smtClean="0"/>
              <a:t> </a:t>
            </a:r>
            <a:r>
              <a:rPr lang="en-US" dirty="0" err="1" smtClean="0"/>
              <a:t>από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endParaRPr lang="el-GR" dirty="0" smtClean="0"/>
          </a:p>
          <a:p>
            <a:pPr lvl="1"/>
            <a:r>
              <a:rPr lang="el-GR" dirty="0" smtClean="0"/>
              <a:t>Το </a:t>
            </a:r>
            <a:r>
              <a:rPr lang="en-US" dirty="0" err="1" smtClean="0"/>
              <a:t>έδαφος</a:t>
            </a:r>
            <a:r>
              <a:rPr lang="en-US" dirty="0" smtClean="0"/>
              <a:t>, </a:t>
            </a:r>
            <a:endParaRPr lang="el-GR" dirty="0" smtClean="0"/>
          </a:p>
          <a:p>
            <a:pPr lvl="1"/>
            <a:r>
              <a:rPr lang="el-GR" dirty="0" smtClean="0"/>
              <a:t>Το </a:t>
            </a:r>
            <a:r>
              <a:rPr lang="en-US" dirty="0" err="1" smtClean="0"/>
              <a:t>νερό</a:t>
            </a:r>
            <a:r>
              <a:rPr lang="en-US" dirty="0" smtClean="0"/>
              <a:t>, </a:t>
            </a:r>
            <a:endParaRPr lang="el-GR" dirty="0" smtClean="0"/>
          </a:p>
          <a:p>
            <a:pPr lvl="1"/>
            <a:r>
              <a:rPr lang="el-GR" dirty="0" smtClean="0"/>
              <a:t>Τους </a:t>
            </a:r>
            <a:r>
              <a:rPr lang="en-US" dirty="0" err="1" smtClean="0"/>
              <a:t>υπονόμους</a:t>
            </a:r>
            <a:r>
              <a:rPr lang="en-US" dirty="0" smtClean="0"/>
              <a:t>, </a:t>
            </a:r>
            <a:endParaRPr lang="el-GR" dirty="0" smtClean="0"/>
          </a:p>
          <a:p>
            <a:pPr lvl="1"/>
            <a:r>
              <a:rPr lang="el-GR" dirty="0" smtClean="0"/>
              <a:t>Τ</a:t>
            </a:r>
            <a:r>
              <a:rPr lang="en-US" dirty="0" smtClean="0"/>
              <a:t>η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νεκρή</a:t>
            </a:r>
            <a:r>
              <a:rPr lang="en-US" dirty="0" smtClean="0"/>
              <a:t> </a:t>
            </a:r>
            <a:r>
              <a:rPr lang="en-US" dirty="0" err="1" smtClean="0"/>
              <a:t>βλάστηση</a:t>
            </a:r>
            <a:r>
              <a:rPr lang="en-US" dirty="0" smtClean="0"/>
              <a:t>, </a:t>
            </a:r>
            <a:endParaRPr lang="el-GR" dirty="0" smtClean="0"/>
          </a:p>
          <a:p>
            <a:pPr lvl="1"/>
            <a:r>
              <a:rPr lang="el-GR" dirty="0" smtClean="0"/>
              <a:t>Τ</a:t>
            </a:r>
            <a:r>
              <a:rPr lang="en-US" dirty="0" err="1" smtClean="0"/>
              <a:t>ις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τροφές</a:t>
            </a:r>
            <a:r>
              <a:rPr lang="en-US" dirty="0" smtClean="0"/>
              <a:t> </a:t>
            </a:r>
            <a:r>
              <a:rPr lang="en-US" dirty="0" err="1" smtClean="0"/>
              <a:t>ζώων</a:t>
            </a:r>
            <a:r>
              <a:rPr lang="en-US" dirty="0" smtClean="0"/>
              <a:t>, </a:t>
            </a:r>
            <a:endParaRPr lang="el-GR" dirty="0" smtClean="0"/>
          </a:p>
          <a:p>
            <a:pPr lvl="1"/>
            <a:r>
              <a:rPr lang="el-GR" dirty="0" smtClean="0"/>
              <a:t>Ν</a:t>
            </a:r>
            <a:r>
              <a:rPr lang="en-US" dirty="0" err="1" smtClean="0"/>
              <a:t>ωπά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και</a:t>
            </a:r>
            <a:r>
              <a:rPr lang="en-US" dirty="0" smtClean="0"/>
              <a:t> </a:t>
            </a:r>
            <a:r>
              <a:rPr lang="en-US" dirty="0" err="1" smtClean="0"/>
              <a:t>μαγειρευμένα</a:t>
            </a:r>
            <a:r>
              <a:rPr lang="en-US" dirty="0" smtClean="0"/>
              <a:t> </a:t>
            </a:r>
            <a:r>
              <a:rPr lang="en-US" dirty="0" err="1" smtClean="0"/>
              <a:t>τρόφιμα</a:t>
            </a:r>
            <a:endParaRPr lang="el-GR" dirty="0" smtClean="0"/>
          </a:p>
          <a:p>
            <a:r>
              <a:rPr lang="el-GR" dirty="0" smtClean="0"/>
              <a:t>Σε υγιή άτομα α</a:t>
            </a:r>
            <a:r>
              <a:rPr lang="en-US" dirty="0" err="1" smtClean="0"/>
              <a:t>συμπτωματικ</a:t>
            </a:r>
            <a:r>
              <a:rPr lang="el-GR" dirty="0" smtClean="0"/>
              <a:t>ή νόσος</a:t>
            </a:r>
            <a:r>
              <a:rPr lang="en-US" dirty="0" smtClean="0"/>
              <a:t>, ή </a:t>
            </a:r>
            <a:r>
              <a:rPr lang="en-US" dirty="0" err="1" smtClean="0"/>
              <a:t>ήπια</a:t>
            </a:r>
            <a:r>
              <a:rPr lang="en-US" dirty="0" smtClean="0"/>
              <a:t> </a:t>
            </a:r>
            <a:r>
              <a:rPr lang="en-US" dirty="0" err="1" smtClean="0"/>
              <a:t>λοίμωξη</a:t>
            </a:r>
            <a:r>
              <a:rPr lang="en-US" dirty="0" smtClean="0"/>
              <a:t> </a:t>
            </a:r>
            <a:r>
              <a:rPr lang="en-US" dirty="0" err="1" smtClean="0"/>
              <a:t>όπως</a:t>
            </a:r>
            <a:r>
              <a:rPr lang="en-US" dirty="0" smtClean="0"/>
              <a:t> η </a:t>
            </a:r>
            <a:r>
              <a:rPr lang="en-US" dirty="0" err="1" smtClean="0"/>
              <a:t>γρίπη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066800"/>
          </a:xfrm>
        </p:spPr>
        <p:txBody>
          <a:bodyPr/>
          <a:lstStyle/>
          <a:p>
            <a:r>
              <a:rPr lang="el-GR" dirty="0" smtClean="0"/>
              <a:t>ΕΠΙΔΗΜΙΟΛΟΓΙΑ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Σοβαρό πρόβλημα  υγείας για ολόκληρο τον πλανήτη: αυξημένη νοσηρότητακαι θνητότητα κυρίως στις αναπτυσσόμενες χώρες </a:t>
            </a:r>
          </a:p>
          <a:p>
            <a:pPr lvl="1"/>
            <a:r>
              <a:rPr lang="el-GR" dirty="0" smtClean="0"/>
              <a:t>Ενήλικες</a:t>
            </a:r>
            <a:r>
              <a:rPr lang="en-GB" dirty="0" smtClean="0"/>
              <a:t>:</a:t>
            </a:r>
            <a:r>
              <a:rPr lang="el-GR" dirty="0" smtClean="0"/>
              <a:t> 2</a:t>
            </a:r>
            <a:r>
              <a:rPr lang="el-GR" baseline="30000" dirty="0" smtClean="0"/>
              <a:t>η</a:t>
            </a:r>
            <a:r>
              <a:rPr lang="el-GR" dirty="0" smtClean="0"/>
              <a:t> αιτία θανάτου μετά τις καρδιαγγειακές νόσους</a:t>
            </a:r>
            <a:endParaRPr lang="en-GB" dirty="0" smtClean="0"/>
          </a:p>
          <a:p>
            <a:pPr lvl="1"/>
            <a:r>
              <a:rPr lang="el-GR" dirty="0" smtClean="0"/>
              <a:t>Παιδιά</a:t>
            </a:r>
            <a:r>
              <a:rPr lang="en-GB" dirty="0" smtClean="0"/>
              <a:t>:</a:t>
            </a:r>
            <a:r>
              <a:rPr lang="el-GR" dirty="0" smtClean="0"/>
              <a:t> 1</a:t>
            </a:r>
            <a:r>
              <a:rPr lang="el-GR" baseline="30000" dirty="0" smtClean="0"/>
              <a:t>η</a:t>
            </a:r>
            <a:r>
              <a:rPr lang="el-GR" dirty="0" smtClean="0"/>
              <a:t> αιτία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4536504" cy="778768"/>
          </a:xfrm>
        </p:spPr>
        <p:txBody>
          <a:bodyPr/>
          <a:lstStyle/>
          <a:p>
            <a:r>
              <a:rPr lang="el-GR" dirty="0" smtClean="0"/>
              <a:t> ΜΕΤΑΔΟΣΗ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4906888" cy="4824536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Με τρόφιμα</a:t>
            </a:r>
          </a:p>
          <a:p>
            <a:pPr lvl="1"/>
            <a:r>
              <a:rPr lang="el-GR" dirty="0" smtClean="0"/>
              <a:t>Τ</a:t>
            </a:r>
            <a:r>
              <a:rPr lang="en-US" dirty="0" err="1" smtClean="0"/>
              <a:t>ρόφιμα</a:t>
            </a:r>
            <a:r>
              <a:rPr lang="en-US" dirty="0" smtClean="0"/>
              <a:t> </a:t>
            </a:r>
            <a:r>
              <a:rPr lang="en-US" dirty="0" err="1" smtClean="0"/>
              <a:t>με</a:t>
            </a:r>
            <a:r>
              <a:rPr lang="en-US" dirty="0" smtClean="0"/>
              <a:t> </a:t>
            </a:r>
            <a:r>
              <a:rPr lang="en-US" dirty="0" err="1" smtClean="0"/>
              <a:t>μακρά</a:t>
            </a:r>
            <a:r>
              <a:rPr lang="en-US" dirty="0" smtClean="0"/>
              <a:t> </a:t>
            </a:r>
            <a:r>
              <a:rPr lang="en-US" dirty="0" err="1" smtClean="0"/>
              <a:t>ημερομηνία</a:t>
            </a:r>
            <a:r>
              <a:rPr lang="en-US" dirty="0" smtClean="0"/>
              <a:t> </a:t>
            </a:r>
            <a:r>
              <a:rPr lang="en-US" dirty="0" err="1" smtClean="0"/>
              <a:t>λήξης</a:t>
            </a:r>
            <a:r>
              <a:rPr lang="en-US" dirty="0" smtClean="0"/>
              <a:t> ή </a:t>
            </a:r>
            <a:r>
              <a:rPr lang="en-US" dirty="0" err="1" smtClean="0"/>
              <a:t>που</a:t>
            </a:r>
            <a:r>
              <a:rPr lang="en-US" dirty="0" smtClean="0"/>
              <a:t> </a:t>
            </a:r>
            <a:r>
              <a:rPr lang="en-US" dirty="0" err="1" smtClean="0"/>
              <a:t>είναι</a:t>
            </a:r>
            <a:r>
              <a:rPr lang="en-US" dirty="0" smtClean="0"/>
              <a:t> </a:t>
            </a:r>
            <a:r>
              <a:rPr lang="en-US" dirty="0" err="1" smtClean="0"/>
              <a:t>συσκευασμένα</a:t>
            </a:r>
            <a:r>
              <a:rPr lang="en-US" dirty="0" smtClean="0"/>
              <a:t>, </a:t>
            </a:r>
            <a:r>
              <a:rPr lang="en-US" dirty="0" err="1" smtClean="0"/>
              <a:t>έτοιμα</a:t>
            </a:r>
            <a:r>
              <a:rPr lang="en-US" dirty="0" smtClean="0"/>
              <a:t> </a:t>
            </a:r>
            <a:r>
              <a:rPr lang="en-US" dirty="0" err="1" smtClean="0"/>
              <a:t>για</a:t>
            </a:r>
            <a:r>
              <a:rPr lang="en-US" dirty="0" smtClean="0"/>
              <a:t> </a:t>
            </a:r>
            <a:r>
              <a:rPr lang="en-US" dirty="0" err="1" smtClean="0"/>
              <a:t>κατανάλωση</a:t>
            </a:r>
            <a:r>
              <a:rPr lang="en-US" dirty="0" smtClean="0"/>
              <a:t>, </a:t>
            </a:r>
            <a:r>
              <a:rPr lang="en-US" dirty="0" err="1" smtClean="0"/>
              <a:t>χωρίς</a:t>
            </a:r>
            <a:r>
              <a:rPr lang="en-US" dirty="0" smtClean="0"/>
              <a:t> </a:t>
            </a:r>
            <a:r>
              <a:rPr lang="en-US" dirty="0" err="1" smtClean="0"/>
              <a:t>να</a:t>
            </a:r>
            <a:r>
              <a:rPr lang="en-US" dirty="0" smtClean="0"/>
              <a:t> </a:t>
            </a:r>
            <a:r>
              <a:rPr lang="en-US" dirty="0" err="1" smtClean="0"/>
              <a:t>απαιτούν</a:t>
            </a:r>
            <a:r>
              <a:rPr lang="en-US" dirty="0" smtClean="0"/>
              <a:t> </a:t>
            </a:r>
            <a:r>
              <a:rPr lang="en-US" dirty="0" err="1" smtClean="0"/>
              <a:t>θέρμανση</a:t>
            </a:r>
            <a:endParaRPr lang="el-GR" dirty="0" smtClean="0"/>
          </a:p>
          <a:p>
            <a:pPr lvl="1"/>
            <a:r>
              <a:rPr lang="el-GR" dirty="0" smtClean="0"/>
              <a:t>Γ</a:t>
            </a:r>
            <a:r>
              <a:rPr lang="en-US" dirty="0" err="1" smtClean="0"/>
              <a:t>αλακτοκομικά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προϊόντα</a:t>
            </a:r>
            <a:r>
              <a:rPr lang="en-US" dirty="0" smtClean="0"/>
              <a:t> </a:t>
            </a:r>
            <a:endParaRPr lang="el-GR" dirty="0" smtClean="0"/>
          </a:p>
          <a:p>
            <a:pPr lvl="1"/>
            <a:r>
              <a:rPr lang="el-GR" dirty="0" smtClean="0"/>
              <a:t>Κ</a:t>
            </a:r>
            <a:r>
              <a:rPr lang="en-US" dirty="0" err="1" smtClean="0"/>
              <a:t>ρεατοσκευάσματα</a:t>
            </a:r>
            <a:endParaRPr lang="el-GR" dirty="0" smtClean="0"/>
          </a:p>
          <a:p>
            <a:pPr lvl="1"/>
            <a:r>
              <a:rPr lang="el-GR" dirty="0" smtClean="0"/>
              <a:t>Λ</a:t>
            </a:r>
            <a:r>
              <a:rPr lang="en-US" dirty="0" err="1" smtClean="0"/>
              <a:t>αχανικά</a:t>
            </a:r>
            <a:r>
              <a:rPr lang="el-GR" dirty="0" smtClean="0"/>
              <a:t> </a:t>
            </a:r>
          </a:p>
          <a:p>
            <a:pPr lvl="1"/>
            <a:r>
              <a:rPr lang="el-GR" dirty="0" smtClean="0"/>
              <a:t>Θ</a:t>
            </a:r>
            <a:r>
              <a:rPr lang="en-US" dirty="0" err="1" smtClean="0"/>
              <a:t>αλασσινά</a:t>
            </a:r>
            <a:r>
              <a:rPr lang="el-GR" dirty="0" smtClean="0"/>
              <a:t> </a:t>
            </a:r>
          </a:p>
          <a:p>
            <a:r>
              <a:rPr lang="el-GR" dirty="0" smtClean="0"/>
              <a:t>Η </a:t>
            </a:r>
            <a:r>
              <a:rPr lang="el-GR" dirty="0" err="1" smtClean="0"/>
              <a:t>λιστέρια</a:t>
            </a:r>
            <a:r>
              <a:rPr lang="el-GR" dirty="0" smtClean="0"/>
              <a:t> πολλαπλασιάζεται σε μεγάλο εύρος θερμοκρασιών (1-45°</a:t>
            </a:r>
            <a:r>
              <a:rPr lang="en-GB" dirty="0" smtClean="0"/>
              <a:t>C</a:t>
            </a:r>
            <a:r>
              <a:rPr lang="el-GR" dirty="0" smtClean="0"/>
              <a:t>, με άριστη ανάπτυξη στους 30-37° </a:t>
            </a:r>
            <a:r>
              <a:rPr lang="en-US" dirty="0" smtClean="0"/>
              <a:t>C</a:t>
            </a:r>
            <a:r>
              <a:rPr lang="el-GR" dirty="0" smtClean="0"/>
              <a:t>) </a:t>
            </a:r>
          </a:p>
          <a:p>
            <a:r>
              <a:rPr lang="el-GR" dirty="0" smtClean="0"/>
              <a:t>Τρόφιμα υπό ψύξη 2,5 - 4°</a:t>
            </a:r>
            <a:r>
              <a:rPr lang="en-US" dirty="0" smtClean="0"/>
              <a:t>C </a:t>
            </a:r>
            <a:r>
              <a:rPr lang="el-GR" dirty="0" smtClean="0"/>
              <a:t>αναπτύσσονται σε θερμοκρασίες ψυγείου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908720"/>
            <a:ext cx="2736304" cy="346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581128"/>
            <a:ext cx="23812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5976664" cy="773832"/>
          </a:xfrm>
        </p:spPr>
        <p:txBody>
          <a:bodyPr/>
          <a:lstStyle/>
          <a:p>
            <a:r>
              <a:rPr lang="el-GR" dirty="0" smtClean="0"/>
              <a:t>ΠΑΘΟΓΕΝΕΙΑ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4618856" cy="4801720"/>
          </a:xfrm>
        </p:spPr>
        <p:txBody>
          <a:bodyPr>
            <a:normAutofit/>
          </a:bodyPr>
          <a:lstStyle/>
          <a:p>
            <a:r>
              <a:rPr lang="el-GR" dirty="0" smtClean="0"/>
              <a:t>Δ</a:t>
            </a:r>
            <a:r>
              <a:rPr lang="en-US" dirty="0" err="1" smtClean="0"/>
              <a:t>ιατρυπούν</a:t>
            </a:r>
            <a:r>
              <a:rPr lang="en-US" dirty="0" smtClean="0"/>
              <a:t> </a:t>
            </a:r>
            <a:r>
              <a:rPr lang="en-US" dirty="0" err="1" smtClean="0"/>
              <a:t>το</a:t>
            </a:r>
            <a:r>
              <a:rPr lang="en-US" dirty="0" smtClean="0"/>
              <a:t> </a:t>
            </a:r>
            <a:r>
              <a:rPr lang="en-US" dirty="0" err="1" smtClean="0"/>
              <a:t>βλεννογόνο</a:t>
            </a:r>
            <a:r>
              <a:rPr lang="en-US" dirty="0" smtClean="0"/>
              <a:t> </a:t>
            </a:r>
            <a:r>
              <a:rPr lang="en-US" dirty="0" err="1" smtClean="0"/>
              <a:t>και</a:t>
            </a:r>
            <a:r>
              <a:rPr lang="en-US" dirty="0" smtClean="0"/>
              <a:t> </a:t>
            </a:r>
            <a:r>
              <a:rPr lang="en-US" dirty="0" err="1" smtClean="0"/>
              <a:t>μέσω</a:t>
            </a:r>
            <a:r>
              <a:rPr lang="en-US" dirty="0" smtClean="0"/>
              <a:t> </a:t>
            </a:r>
            <a:r>
              <a:rPr lang="en-US" dirty="0" err="1" smtClean="0"/>
              <a:t>της</a:t>
            </a:r>
            <a:r>
              <a:rPr lang="en-US" dirty="0" smtClean="0"/>
              <a:t> </a:t>
            </a:r>
            <a:r>
              <a:rPr lang="en-US" dirty="0" err="1" smtClean="0"/>
              <a:t>κυκλοφορίας</a:t>
            </a:r>
            <a:r>
              <a:rPr lang="en-US" dirty="0" smtClean="0"/>
              <a:t> </a:t>
            </a:r>
            <a:r>
              <a:rPr lang="en-US" dirty="0" err="1" smtClean="0"/>
              <a:t>του</a:t>
            </a:r>
            <a:r>
              <a:rPr lang="en-US" dirty="0" smtClean="0"/>
              <a:t> </a:t>
            </a:r>
            <a:r>
              <a:rPr lang="en-US" dirty="0" err="1" smtClean="0"/>
              <a:t>αίματος</a:t>
            </a:r>
            <a:r>
              <a:rPr lang="en-US" dirty="0" smtClean="0"/>
              <a:t> </a:t>
            </a:r>
            <a:r>
              <a:rPr lang="en-US" dirty="0" err="1" smtClean="0"/>
              <a:t>φθάνουν</a:t>
            </a:r>
            <a:r>
              <a:rPr lang="en-US" dirty="0" smtClean="0"/>
              <a:t> </a:t>
            </a:r>
            <a:r>
              <a:rPr lang="en-US" dirty="0" err="1" smtClean="0"/>
              <a:t>στα</a:t>
            </a:r>
            <a:r>
              <a:rPr lang="en-US" dirty="0" smtClean="0"/>
              <a:t>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</a:t>
            </a:r>
            <a:r>
              <a:rPr lang="en-US" dirty="0" err="1" smtClean="0"/>
              <a:t>διάφορα</a:t>
            </a:r>
            <a:r>
              <a:rPr lang="en-US" dirty="0" smtClean="0"/>
              <a:t> </a:t>
            </a:r>
            <a:r>
              <a:rPr lang="en-US" dirty="0" err="1" smtClean="0"/>
              <a:t>όργανα</a:t>
            </a:r>
            <a:r>
              <a:rPr lang="en-US" dirty="0" smtClean="0"/>
              <a:t> </a:t>
            </a:r>
            <a:r>
              <a:rPr lang="en-US" dirty="0" err="1" smtClean="0"/>
              <a:t>και</a:t>
            </a:r>
            <a:r>
              <a:rPr lang="en-US" dirty="0" smtClean="0"/>
              <a:t> </a:t>
            </a:r>
            <a:r>
              <a:rPr lang="en-US" dirty="0" err="1" smtClean="0"/>
              <a:t>τους</a:t>
            </a:r>
            <a:r>
              <a:rPr lang="en-US" dirty="0" smtClean="0"/>
              <a:t> </a:t>
            </a:r>
            <a:r>
              <a:rPr lang="en-US" dirty="0" err="1" smtClean="0"/>
              <a:t>ιστούς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l-GR" dirty="0" smtClean="0"/>
              <a:t>Παράγοντες </a:t>
            </a:r>
            <a:r>
              <a:rPr lang="el-GR" dirty="0" err="1" smtClean="0"/>
              <a:t>λοιμογονικότητας</a:t>
            </a:r>
            <a:r>
              <a:rPr lang="el-GR" dirty="0" smtClean="0"/>
              <a:t> </a:t>
            </a:r>
          </a:p>
          <a:p>
            <a:pPr lvl="1"/>
            <a:r>
              <a:rPr lang="el-GR" dirty="0" smtClean="0"/>
              <a:t>Λ</a:t>
            </a:r>
            <a:r>
              <a:rPr lang="en-US" dirty="0" err="1" smtClean="0"/>
              <a:t>ιστεριολυσίνη</a:t>
            </a:r>
            <a:r>
              <a:rPr lang="en-US" dirty="0" smtClean="0"/>
              <a:t> Ο (LLO), </a:t>
            </a:r>
            <a:endParaRPr lang="el-GR" dirty="0" smtClean="0"/>
          </a:p>
          <a:p>
            <a:pPr lvl="1"/>
            <a:r>
              <a:rPr lang="el-GR" dirty="0" smtClean="0"/>
              <a:t>Ε</a:t>
            </a:r>
            <a:r>
              <a:rPr lang="en-US" dirty="0" err="1" smtClean="0"/>
              <a:t>ιδική</a:t>
            </a:r>
            <a:r>
              <a:rPr lang="en-US" dirty="0" smtClean="0"/>
              <a:t> </a:t>
            </a:r>
            <a:r>
              <a:rPr lang="en-US" dirty="0" err="1" smtClean="0"/>
              <a:t>φωσφορολιπάση</a:t>
            </a:r>
            <a:r>
              <a:rPr lang="en-US" dirty="0" smtClean="0"/>
              <a:t> </a:t>
            </a:r>
            <a:r>
              <a:rPr lang="en-US" dirty="0" err="1" smtClean="0"/>
              <a:t>της</a:t>
            </a:r>
            <a:r>
              <a:rPr lang="en-US" dirty="0" smtClean="0"/>
              <a:t> </a:t>
            </a:r>
            <a:r>
              <a:rPr lang="en-US" dirty="0" err="1" smtClean="0"/>
              <a:t>φωσφατιδυλο</a:t>
            </a:r>
            <a:r>
              <a:rPr lang="el-GR" dirty="0" smtClean="0"/>
              <a:t>-ι</a:t>
            </a:r>
            <a:r>
              <a:rPr lang="en-US" dirty="0" err="1" smtClean="0"/>
              <a:t>νοσιτόλης</a:t>
            </a:r>
            <a:r>
              <a:rPr lang="en-US" dirty="0" smtClean="0"/>
              <a:t> </a:t>
            </a:r>
            <a:r>
              <a:rPr lang="en-US" dirty="0" err="1" smtClean="0"/>
              <a:t>και</a:t>
            </a:r>
            <a:r>
              <a:rPr lang="en-US" dirty="0" smtClean="0"/>
              <a:t> </a:t>
            </a:r>
            <a:endParaRPr lang="el-GR" dirty="0" smtClean="0"/>
          </a:p>
          <a:p>
            <a:pPr lvl="1"/>
            <a:r>
              <a:rPr lang="el-GR" dirty="0" smtClean="0"/>
              <a:t>Λ</a:t>
            </a:r>
            <a:r>
              <a:rPr lang="en-US" dirty="0" err="1" smtClean="0"/>
              <a:t>εκιθινάση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16832"/>
            <a:ext cx="3761355" cy="281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773832"/>
          </a:xfrm>
        </p:spPr>
        <p:txBody>
          <a:bodyPr/>
          <a:lstStyle/>
          <a:p>
            <a:r>
              <a:rPr lang="el-GR" dirty="0" smtClean="0"/>
              <a:t>ΕΥΠΑΘΕΙΣ ΟΜΑΔΕΣ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7643192" cy="4585696"/>
          </a:xfrm>
        </p:spPr>
        <p:txBody>
          <a:bodyPr/>
          <a:lstStyle/>
          <a:p>
            <a:r>
              <a:rPr lang="el-GR" dirty="0" smtClean="0"/>
              <a:t>Ε</a:t>
            </a:r>
            <a:r>
              <a:rPr lang="en-US" dirty="0" err="1" smtClean="0"/>
              <a:t>γκύ</a:t>
            </a:r>
            <a:r>
              <a:rPr lang="el-GR" dirty="0" smtClean="0"/>
              <a:t>ε</a:t>
            </a:r>
            <a:r>
              <a:rPr lang="en-US" dirty="0" smtClean="0"/>
              <a:t>ς </a:t>
            </a:r>
            <a:r>
              <a:rPr lang="en-US" dirty="0" err="1" smtClean="0"/>
              <a:t>γυναίκες</a:t>
            </a:r>
            <a:r>
              <a:rPr lang="en-US" dirty="0" smtClean="0"/>
              <a:t>, </a:t>
            </a:r>
            <a:r>
              <a:rPr lang="en-US" dirty="0" err="1" smtClean="0"/>
              <a:t>παιδιά</a:t>
            </a:r>
            <a:r>
              <a:rPr lang="en-US" dirty="0" smtClean="0"/>
              <a:t>, </a:t>
            </a:r>
            <a:r>
              <a:rPr lang="el-GR" dirty="0" smtClean="0"/>
              <a:t>ηλικιωμένοι,</a:t>
            </a:r>
            <a:r>
              <a:rPr lang="en-US" dirty="0" smtClean="0"/>
              <a:t>  </a:t>
            </a:r>
            <a:r>
              <a:rPr lang="en-US" dirty="0" err="1" smtClean="0"/>
              <a:t>ανοσοκατ</a:t>
            </a:r>
            <a:r>
              <a:rPr lang="el-GR" dirty="0" smtClean="0"/>
              <a:t>ε</a:t>
            </a:r>
            <a:r>
              <a:rPr lang="en-US" dirty="0" err="1" smtClean="0"/>
              <a:t>σταλμέν</a:t>
            </a:r>
            <a:r>
              <a:rPr lang="el-GR" dirty="0" smtClean="0"/>
              <a:t>οι</a:t>
            </a:r>
          </a:p>
          <a:p>
            <a:pPr marL="630936" lvl="2" indent="-256032">
              <a:buClr>
                <a:schemeClr val="accent3"/>
              </a:buClr>
              <a:buNone/>
            </a:pPr>
            <a:r>
              <a:rPr lang="el-GR" dirty="0" smtClean="0"/>
              <a:t>Σ</a:t>
            </a:r>
            <a:r>
              <a:rPr lang="en-US" dirty="0" err="1" smtClean="0"/>
              <a:t>ηψαιμία</a:t>
            </a:r>
            <a:r>
              <a:rPr lang="en-US" dirty="0" smtClean="0"/>
              <a:t>, </a:t>
            </a:r>
            <a:r>
              <a:rPr lang="en-US" dirty="0" err="1" smtClean="0"/>
              <a:t>νεκρογένεση</a:t>
            </a:r>
            <a:r>
              <a:rPr lang="en-US" dirty="0" smtClean="0"/>
              <a:t> </a:t>
            </a:r>
            <a:r>
              <a:rPr lang="en-US" dirty="0" err="1" smtClean="0"/>
              <a:t>εμβρύων</a:t>
            </a:r>
            <a:r>
              <a:rPr lang="en-US" dirty="0" smtClean="0"/>
              <a:t>. </a:t>
            </a:r>
            <a:endParaRPr lang="el-GR" dirty="0" smtClean="0"/>
          </a:p>
          <a:p>
            <a:r>
              <a:rPr lang="el-GR" dirty="0" smtClean="0"/>
              <a:t>Π</a:t>
            </a:r>
            <a:r>
              <a:rPr lang="en-US" dirty="0" err="1" smtClean="0"/>
              <a:t>ερίοδος</a:t>
            </a:r>
            <a:r>
              <a:rPr lang="en-US" dirty="0" smtClean="0"/>
              <a:t> </a:t>
            </a:r>
            <a:r>
              <a:rPr lang="en-US" dirty="0" err="1" smtClean="0"/>
              <a:t>επώασης</a:t>
            </a:r>
            <a:r>
              <a:rPr lang="el-GR" dirty="0" smtClean="0"/>
              <a:t>:</a:t>
            </a:r>
            <a:r>
              <a:rPr lang="en-US" dirty="0" smtClean="0"/>
              <a:t> 11 </a:t>
            </a:r>
            <a:r>
              <a:rPr lang="en-US" dirty="0" err="1" smtClean="0"/>
              <a:t>έως</a:t>
            </a:r>
            <a:r>
              <a:rPr lang="en-US" dirty="0" smtClean="0"/>
              <a:t> 70 </a:t>
            </a:r>
            <a:r>
              <a:rPr lang="en-US" dirty="0" err="1" smtClean="0"/>
              <a:t>ημέρες</a:t>
            </a:r>
            <a:r>
              <a:rPr lang="en-US" dirty="0" smtClean="0"/>
              <a:t> (</a:t>
            </a:r>
            <a:r>
              <a:rPr lang="en-US" dirty="0" err="1" smtClean="0"/>
              <a:t>μέσος</a:t>
            </a:r>
            <a:r>
              <a:rPr lang="en-US" dirty="0" smtClean="0"/>
              <a:t> </a:t>
            </a:r>
            <a:r>
              <a:rPr lang="en-US" dirty="0" err="1" smtClean="0"/>
              <a:t>όρος</a:t>
            </a:r>
            <a:r>
              <a:rPr lang="en-US" dirty="0" smtClean="0"/>
              <a:t> 21 </a:t>
            </a:r>
            <a:r>
              <a:rPr lang="en-US" dirty="0" err="1" smtClean="0"/>
              <a:t>ημέρες</a:t>
            </a:r>
            <a:r>
              <a:rPr lang="en-US" dirty="0" smtClean="0"/>
              <a:t>) </a:t>
            </a:r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5536" y="1988840"/>
            <a:ext cx="8458200" cy="1470025"/>
          </a:xfrm>
        </p:spPr>
        <p:txBody>
          <a:bodyPr/>
          <a:lstStyle/>
          <a:p>
            <a:pPr algn="r"/>
            <a:r>
              <a:rPr lang="en-GB" dirty="0" smtClean="0"/>
              <a:t>Staphylococcus </a:t>
            </a:r>
            <a:br>
              <a:rPr lang="en-GB" dirty="0" smtClean="0"/>
            </a:br>
            <a:r>
              <a:rPr lang="en-GB" dirty="0" err="1" smtClean="0"/>
              <a:t>aureus</a:t>
            </a: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3810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4690864" cy="5305776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Arial"/>
                <a:ea typeface="Calibri"/>
              </a:rPr>
              <a:t>Οικογένεια  των </a:t>
            </a:r>
            <a:r>
              <a:rPr lang="en-GB" sz="2400" i="1" dirty="0" err="1" smtClean="0">
                <a:latin typeface="Arial"/>
                <a:ea typeface="Calibri"/>
              </a:rPr>
              <a:t>Sta</a:t>
            </a:r>
            <a:r>
              <a:rPr lang="el-GR" sz="2400" i="1" dirty="0" err="1" smtClean="0">
                <a:latin typeface="Arial"/>
                <a:ea typeface="Calibri"/>
              </a:rPr>
              <a:t>phylococcaceae</a:t>
            </a:r>
            <a:r>
              <a:rPr lang="el-GR" sz="2400" dirty="0" smtClean="0">
                <a:latin typeface="Arial"/>
                <a:ea typeface="Calibri"/>
              </a:rPr>
              <a:t> </a:t>
            </a:r>
          </a:p>
          <a:p>
            <a:r>
              <a:rPr lang="el-GR" sz="2400" dirty="0" smtClean="0">
                <a:latin typeface="Arial"/>
                <a:ea typeface="Calibri"/>
              </a:rPr>
              <a:t>32 διαφορετικά είδη </a:t>
            </a:r>
          </a:p>
          <a:p>
            <a:r>
              <a:rPr lang="en-GB" sz="2400" dirty="0" smtClean="0">
                <a:latin typeface="Arial"/>
                <a:ea typeface="Calibri"/>
              </a:rPr>
              <a:t>G</a:t>
            </a:r>
            <a:r>
              <a:rPr lang="el-GR" sz="2400" dirty="0" err="1" smtClean="0">
                <a:latin typeface="Arial"/>
                <a:ea typeface="Calibri"/>
              </a:rPr>
              <a:t>ram</a:t>
            </a:r>
            <a:r>
              <a:rPr lang="el-GR" sz="2400" dirty="0" smtClean="0">
                <a:latin typeface="Arial"/>
                <a:ea typeface="Calibri"/>
              </a:rPr>
              <a:t>-θετικά σφαιρικά βακτήρια (κόκκοι) σε συσσωματώματα με μορφή τσαμπιών σταφυλιού</a:t>
            </a:r>
          </a:p>
          <a:p>
            <a:r>
              <a:rPr lang="el-GR" sz="2400" dirty="0" smtClean="0">
                <a:latin typeface="Arial"/>
                <a:ea typeface="Calibri"/>
              </a:rPr>
              <a:t>Χρυσίζων σταφυλόκοκκος (</a:t>
            </a:r>
            <a:r>
              <a:rPr lang="en-GB" sz="2400" i="1" dirty="0" smtClean="0">
                <a:latin typeface="Arial"/>
                <a:ea typeface="Calibri"/>
              </a:rPr>
              <a:t>Staphylococcus </a:t>
            </a:r>
            <a:r>
              <a:rPr lang="en-GB" sz="2400" i="1" dirty="0" err="1" smtClean="0">
                <a:latin typeface="Arial"/>
                <a:ea typeface="Calibri"/>
              </a:rPr>
              <a:t>aureus</a:t>
            </a:r>
            <a:r>
              <a:rPr lang="el-GR" sz="2400" dirty="0" smtClean="0">
                <a:latin typeface="Arial"/>
                <a:ea typeface="Calibri"/>
              </a:rPr>
              <a:t>)-παραγωγή τοξίνης</a:t>
            </a:r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340768"/>
            <a:ext cx="3970453" cy="269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168352" cy="1066800"/>
          </a:xfrm>
        </p:spPr>
        <p:txBody>
          <a:bodyPr/>
          <a:lstStyle/>
          <a:p>
            <a:r>
              <a:rPr lang="el-GR" dirty="0" smtClean="0"/>
              <a:t>ΜΕΤΑΔΟΣΗ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4258816" cy="4325112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Arial"/>
                <a:ea typeface="Calibri"/>
              </a:rPr>
              <a:t>Ρινική κοιλότητα του ανθρώπου</a:t>
            </a:r>
          </a:p>
          <a:p>
            <a:r>
              <a:rPr lang="el-GR" dirty="0" smtClean="0">
                <a:latin typeface="Arial"/>
                <a:ea typeface="Calibri"/>
              </a:rPr>
              <a:t>Επιδημίες σταφυλοκοκκικής </a:t>
            </a:r>
            <a:r>
              <a:rPr lang="el-GR" dirty="0" err="1" smtClean="0">
                <a:latin typeface="Arial"/>
                <a:ea typeface="Calibri"/>
              </a:rPr>
              <a:t>τροφοδηλητηρίασης</a:t>
            </a:r>
            <a:r>
              <a:rPr lang="el-GR" dirty="0" smtClean="0">
                <a:latin typeface="Arial"/>
                <a:ea typeface="Calibri"/>
              </a:rPr>
              <a:t>. </a:t>
            </a:r>
          </a:p>
          <a:p>
            <a:r>
              <a:rPr lang="el-GR" dirty="0" smtClean="0">
                <a:latin typeface="Arial"/>
                <a:ea typeface="Calibri"/>
              </a:rPr>
              <a:t>Ύποπτα τρόφιμα-τρόφιμα που υφίστανται πολλούς χειρισμούς κατά την προετοιμασία 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620688"/>
            <a:ext cx="404890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17032"/>
            <a:ext cx="3982616" cy="296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864096"/>
          </a:xfrm>
        </p:spPr>
        <p:txBody>
          <a:bodyPr/>
          <a:lstStyle/>
          <a:p>
            <a:r>
              <a:rPr lang="el-GR" dirty="0" smtClean="0"/>
              <a:t>ΚΛΙΝΙΚΗ ΕΙΚΟΝΑ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7715200" cy="3672408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latin typeface="Arial"/>
                <a:ea typeface="Calibri"/>
              </a:rPr>
              <a:t>Εμετός</a:t>
            </a:r>
            <a:r>
              <a:rPr lang="el-GR" dirty="0" smtClean="0">
                <a:latin typeface="Arial"/>
                <a:ea typeface="Calibri"/>
              </a:rPr>
              <a:t> πιο συχνά από </a:t>
            </a:r>
            <a:r>
              <a:rPr lang="el-GR" dirty="0" smtClean="0">
                <a:solidFill>
                  <a:srgbClr val="00B0F0"/>
                </a:solidFill>
                <a:latin typeface="Arial"/>
                <a:ea typeface="Calibri"/>
              </a:rPr>
              <a:t>διάρροια</a:t>
            </a:r>
            <a:r>
              <a:rPr lang="el-GR" dirty="0" smtClean="0">
                <a:latin typeface="Arial"/>
                <a:ea typeface="Calibri"/>
              </a:rPr>
              <a:t>. </a:t>
            </a:r>
          </a:p>
          <a:p>
            <a:r>
              <a:rPr lang="el-GR" dirty="0" smtClean="0">
                <a:latin typeface="Arial"/>
                <a:ea typeface="Calibri"/>
              </a:rPr>
              <a:t>Αιφνίδια έναρξη συμπτωμάτων (1-8 ώρες)</a:t>
            </a:r>
            <a:endParaRPr lang="el-GR" i="1" dirty="0" smtClean="0">
              <a:latin typeface="Arial"/>
              <a:ea typeface="Calibri"/>
            </a:endParaRPr>
          </a:p>
          <a:p>
            <a:r>
              <a:rPr lang="el-GR" dirty="0" smtClean="0">
                <a:latin typeface="Arial"/>
                <a:ea typeface="Calibri"/>
              </a:rPr>
              <a:t>&gt;10</a:t>
            </a:r>
            <a:r>
              <a:rPr lang="el-GR" baseline="30000" dirty="0" smtClean="0">
                <a:latin typeface="Arial"/>
                <a:ea typeface="Calibri"/>
              </a:rPr>
              <a:t>5</a:t>
            </a:r>
            <a:r>
              <a:rPr lang="el-GR" dirty="0" smtClean="0">
                <a:latin typeface="Arial"/>
                <a:ea typeface="Calibri"/>
              </a:rPr>
              <a:t> ανά γραμμάριο τροφίμου. </a:t>
            </a:r>
          </a:p>
          <a:p>
            <a:r>
              <a:rPr lang="el-GR" dirty="0" smtClean="0">
                <a:latin typeface="Arial"/>
                <a:ea typeface="Calibri"/>
              </a:rPr>
              <a:t>Οι εντεροτοξίνες του σταφυλόκοκκου είναι </a:t>
            </a:r>
            <a:r>
              <a:rPr lang="el-GR" dirty="0" err="1" smtClean="0">
                <a:latin typeface="Arial"/>
                <a:ea typeface="Calibri"/>
              </a:rPr>
              <a:t>θερμοανθεκτικές</a:t>
            </a:r>
            <a:r>
              <a:rPr lang="el-GR" dirty="0" smtClean="0">
                <a:latin typeface="Arial"/>
                <a:ea typeface="Calibri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5536" y="4221088"/>
            <a:ext cx="8458200" cy="821953"/>
          </a:xfrm>
        </p:spPr>
        <p:txBody>
          <a:bodyPr/>
          <a:lstStyle/>
          <a:p>
            <a:r>
              <a:rPr lang="el-GR" dirty="0" smtClean="0">
                <a:solidFill>
                  <a:schemeClr val="tx1"/>
                </a:solidFill>
                <a:latin typeface="Mistral" pitchFamily="66" charset="0"/>
              </a:rPr>
              <a:t>ΙΟΓΕΝΕΙΣ ΓΑΣΤΡΕΝΤΕΡΙΤΙΔΕΣ </a:t>
            </a:r>
            <a:endParaRPr lang="en-US" dirty="0">
              <a:solidFill>
                <a:schemeClr val="tx1"/>
              </a:solidFill>
              <a:latin typeface="Mistral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4618856" cy="876712"/>
          </a:xfrm>
        </p:spPr>
        <p:txBody>
          <a:bodyPr/>
          <a:lstStyle/>
          <a:p>
            <a:r>
              <a:rPr lang="en-US" sz="4000" dirty="0" err="1" smtClean="0"/>
              <a:t>Calici</a:t>
            </a:r>
            <a:r>
              <a:rPr lang="el-GR" sz="4000" dirty="0" smtClean="0"/>
              <a:t>-ιοί</a:t>
            </a:r>
            <a:r>
              <a:rPr lang="en-US" sz="40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4546848" cy="4846320"/>
          </a:xfrm>
        </p:spPr>
        <p:txBody>
          <a:bodyPr>
            <a:normAutofit/>
          </a:bodyPr>
          <a:lstStyle/>
          <a:p>
            <a:r>
              <a:rPr lang="el-GR" dirty="0" smtClean="0"/>
              <a:t>Όλες οι ηλικίες </a:t>
            </a:r>
            <a:endParaRPr lang="en-US" dirty="0" smtClean="0"/>
          </a:p>
          <a:p>
            <a:r>
              <a:rPr lang="el-GR" dirty="0" smtClean="0"/>
              <a:t>Η οικογένεια: </a:t>
            </a:r>
            <a:r>
              <a:rPr lang="en-US" dirty="0" smtClean="0"/>
              <a:t>4 </a:t>
            </a:r>
            <a:r>
              <a:rPr lang="el-GR" dirty="0" smtClean="0"/>
              <a:t>τύποι </a:t>
            </a:r>
            <a:r>
              <a:rPr lang="en-US" dirty="0" smtClean="0"/>
              <a:t>, </a:t>
            </a:r>
            <a:endParaRPr lang="el-GR" dirty="0" smtClean="0"/>
          </a:p>
          <a:p>
            <a:r>
              <a:rPr lang="el-GR" dirty="0" smtClean="0"/>
              <a:t>Οι </a:t>
            </a:r>
            <a:r>
              <a:rPr lang="el-GR" dirty="0" err="1" smtClean="0"/>
              <a:t>νοροιοί</a:t>
            </a:r>
            <a:r>
              <a:rPr lang="el-GR" dirty="0" smtClean="0"/>
              <a:t> οι πιο συχνοί</a:t>
            </a:r>
          </a:p>
          <a:p>
            <a:r>
              <a:rPr lang="el-GR" dirty="0" smtClean="0"/>
              <a:t>Οκτώβρης- Απρίλης </a:t>
            </a:r>
            <a:endParaRPr lang="en-US" dirty="0" smtClean="0"/>
          </a:p>
          <a:p>
            <a:r>
              <a:rPr lang="el-GR" dirty="0" smtClean="0"/>
              <a:t>Εμετός </a:t>
            </a:r>
            <a:r>
              <a:rPr lang="en-US" dirty="0" smtClean="0"/>
              <a:t> </a:t>
            </a:r>
            <a:r>
              <a:rPr lang="el-GR" dirty="0" smtClean="0"/>
              <a:t>και διάρροια , κόπωση , κεφαλαλγία, μυϊκά άλγη</a:t>
            </a:r>
          </a:p>
          <a:p>
            <a:r>
              <a:rPr lang="el-GR" dirty="0" smtClean="0"/>
              <a:t>Χρόνος επώασης 1 -</a:t>
            </a:r>
            <a:r>
              <a:rPr lang="en-US" dirty="0" smtClean="0"/>
              <a:t>3 </a:t>
            </a:r>
            <a:r>
              <a:rPr lang="el-GR" dirty="0" err="1" smtClean="0"/>
              <a:t>ημ</a:t>
            </a:r>
            <a:r>
              <a:rPr lang="el-GR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04664"/>
            <a:ext cx="3456384" cy="27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645024"/>
            <a:ext cx="345984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239000" cy="842352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</a:rPr>
              <a:t>Rota</a:t>
            </a:r>
            <a:r>
              <a:rPr lang="el-GR" sz="4000" dirty="0" smtClean="0">
                <a:solidFill>
                  <a:prstClr val="black"/>
                </a:solidFill>
              </a:rPr>
              <a:t>-ιοί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7239000" cy="4970952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Παιδιά </a:t>
            </a:r>
            <a:r>
              <a:rPr lang="en-US" dirty="0" smtClean="0"/>
              <a:t> &lt;5 </a:t>
            </a:r>
            <a:r>
              <a:rPr lang="el-GR" dirty="0" err="1" smtClean="0"/>
              <a:t>χρ</a:t>
            </a:r>
            <a:r>
              <a:rPr lang="en-US" dirty="0" smtClean="0"/>
              <a:t>. </a:t>
            </a:r>
          </a:p>
          <a:p>
            <a:r>
              <a:rPr lang="el-GR" dirty="0" smtClean="0"/>
              <a:t>Εμετός </a:t>
            </a:r>
            <a:r>
              <a:rPr lang="en-US" dirty="0" smtClean="0"/>
              <a:t> </a:t>
            </a:r>
            <a:r>
              <a:rPr lang="el-GR" dirty="0" smtClean="0"/>
              <a:t>και διάρροια </a:t>
            </a:r>
            <a:r>
              <a:rPr lang="en-US" dirty="0" smtClean="0"/>
              <a:t>3 </a:t>
            </a:r>
            <a:r>
              <a:rPr lang="el-GR" dirty="0" smtClean="0"/>
              <a:t>-</a:t>
            </a:r>
            <a:r>
              <a:rPr lang="en-US" dirty="0" smtClean="0"/>
              <a:t>8 </a:t>
            </a:r>
            <a:r>
              <a:rPr lang="el-GR" dirty="0" smtClean="0"/>
              <a:t>ημέρες</a:t>
            </a:r>
            <a:r>
              <a:rPr lang="en-US" dirty="0" smtClean="0"/>
              <a:t>, </a:t>
            </a:r>
            <a:r>
              <a:rPr lang="el-GR" dirty="0" smtClean="0"/>
              <a:t>πυρετός και κοιλιακά άλγη. </a:t>
            </a:r>
          </a:p>
          <a:p>
            <a:r>
              <a:rPr lang="el-GR" dirty="0" smtClean="0"/>
              <a:t>Σοβαρή </a:t>
            </a:r>
            <a:r>
              <a:rPr lang="el-GR" dirty="0" err="1" smtClean="0"/>
              <a:t>κλινικη</a:t>
            </a:r>
            <a:r>
              <a:rPr lang="el-GR" dirty="0" smtClean="0"/>
              <a:t> εικόνα (αφυδάτωση λόγω </a:t>
            </a:r>
            <a:r>
              <a:rPr lang="el-GR" dirty="0" err="1" smtClean="0"/>
              <a:t>διαρροιας</a:t>
            </a:r>
            <a:r>
              <a:rPr lang="el-GR" dirty="0" smtClean="0"/>
              <a:t>)</a:t>
            </a:r>
          </a:p>
          <a:p>
            <a:r>
              <a:rPr lang="el-GR" dirty="0" smtClean="0"/>
              <a:t>Ιδιαίτερα ανθεκτικοί</a:t>
            </a:r>
          </a:p>
          <a:p>
            <a:r>
              <a:rPr lang="el-GR" dirty="0" smtClean="0"/>
              <a:t>Το συχνότερο παράγοντα </a:t>
            </a:r>
            <a:r>
              <a:rPr lang="el-GR" dirty="0" err="1" smtClean="0"/>
              <a:t>ενδονοσοκομειακών</a:t>
            </a:r>
            <a:r>
              <a:rPr lang="el-GR" dirty="0" smtClean="0"/>
              <a:t> λοιμώξεων στα παιδιά </a:t>
            </a:r>
          </a:p>
          <a:p>
            <a:r>
              <a:rPr lang="el-GR" dirty="0" smtClean="0"/>
              <a:t>Από Νοέμβρη μέχρι Απρίλιο</a:t>
            </a:r>
          </a:p>
          <a:p>
            <a:r>
              <a:rPr lang="el-GR" dirty="0" smtClean="0"/>
              <a:t>Διαθέσιμα εμβόλια</a:t>
            </a:r>
            <a:endParaRPr lang="en-US" dirty="0" smtClean="0"/>
          </a:p>
          <a:p>
            <a:r>
              <a:rPr lang="el-GR" dirty="0" smtClean="0"/>
              <a:t>Οι ενήλικες ανοσία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noAutofit/>
          </a:bodyPr>
          <a:lstStyle/>
          <a:p>
            <a:r>
              <a:rPr lang="el-GR" sz="2400" dirty="0" smtClean="0"/>
              <a:t>«1,5 εκ</a:t>
            </a:r>
            <a:r>
              <a:rPr lang="en-GB" sz="2400" dirty="0" smtClean="0"/>
              <a:t>.</a:t>
            </a:r>
            <a:r>
              <a:rPr lang="el-GR" sz="2400" dirty="0" smtClean="0"/>
              <a:t> παιδιά/έτος </a:t>
            </a:r>
            <a:r>
              <a:rPr lang="el-GR" sz="2400" dirty="0" err="1" smtClean="0"/>
              <a:t>πεθα</a:t>
            </a:r>
            <a:r>
              <a:rPr lang="en-GB" sz="2400" dirty="0" err="1" smtClean="0"/>
              <a:t>i</a:t>
            </a:r>
            <a:r>
              <a:rPr lang="el-GR" sz="2400" dirty="0" smtClean="0"/>
              <a:t>νουν απ</a:t>
            </a:r>
            <a:r>
              <a:rPr lang="en-GB" sz="2400" dirty="0" smtClean="0"/>
              <a:t>o</a:t>
            </a:r>
            <a:r>
              <a:rPr lang="el-GR" sz="2400" dirty="0" smtClean="0"/>
              <a:t> διάρροια, εξαιτίας </a:t>
            </a:r>
            <a:r>
              <a:rPr lang="en-GB" sz="2400" dirty="0" smtClean="0"/>
              <a:t> </a:t>
            </a:r>
            <a:r>
              <a:rPr lang="el-GR" sz="2400" dirty="0" smtClean="0"/>
              <a:t>του μολυσμένου νερού που καταναλώνουν». (</a:t>
            </a:r>
            <a:r>
              <a:rPr lang="en-GB" sz="2400" dirty="0" smtClean="0"/>
              <a:t>WHO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751037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239000" cy="804704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Adeno</a:t>
            </a:r>
            <a:r>
              <a:rPr lang="el-GR" sz="4000" dirty="0" smtClean="0"/>
              <a:t>-ιοί</a:t>
            </a:r>
            <a:r>
              <a:rPr lang="en-US" sz="40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Παιδιά </a:t>
            </a:r>
            <a:r>
              <a:rPr lang="en-US" dirty="0" smtClean="0"/>
              <a:t> &lt;5 </a:t>
            </a:r>
            <a:r>
              <a:rPr lang="el-GR" dirty="0" smtClean="0"/>
              <a:t>χρ.</a:t>
            </a:r>
          </a:p>
          <a:p>
            <a:r>
              <a:rPr lang="en-US" dirty="0" smtClean="0"/>
              <a:t>49 </a:t>
            </a:r>
            <a:r>
              <a:rPr lang="el-GR" dirty="0" smtClean="0"/>
              <a:t>τύποι</a:t>
            </a:r>
            <a:r>
              <a:rPr lang="en-US" dirty="0" smtClean="0"/>
              <a:t>, 1 </a:t>
            </a:r>
            <a:r>
              <a:rPr lang="el-GR" dirty="0" smtClean="0"/>
              <a:t>μόνο προκαλεί λοίμωξη </a:t>
            </a:r>
            <a:endParaRPr lang="en-US" dirty="0" smtClean="0"/>
          </a:p>
          <a:p>
            <a:r>
              <a:rPr lang="el-GR" dirty="0" smtClean="0"/>
              <a:t>Εμετός </a:t>
            </a:r>
            <a:r>
              <a:rPr lang="en-US" dirty="0" smtClean="0"/>
              <a:t> </a:t>
            </a:r>
            <a:r>
              <a:rPr lang="el-GR" dirty="0" smtClean="0"/>
              <a:t>και διάρροια </a:t>
            </a:r>
          </a:p>
          <a:p>
            <a:r>
              <a:rPr lang="el-GR" dirty="0" smtClean="0"/>
              <a:t>Χρόνος επώασης 7 </a:t>
            </a:r>
            <a:r>
              <a:rPr lang="el-GR" dirty="0" err="1" smtClean="0"/>
              <a:t>ημ</a:t>
            </a:r>
            <a:r>
              <a:rPr lang="el-GR" dirty="0" smtClean="0"/>
              <a:t>.</a:t>
            </a:r>
          </a:p>
          <a:p>
            <a:r>
              <a:rPr lang="el-GR" dirty="0" smtClean="0"/>
              <a:t>Όχι εποχική κατανομή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239000" cy="864096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Astro</a:t>
            </a:r>
            <a:r>
              <a:rPr lang="el-GR" sz="4000" dirty="0" smtClean="0"/>
              <a:t>-</a:t>
            </a:r>
            <a:r>
              <a:rPr lang="el-GR" sz="4000" dirty="0" err="1" smtClean="0"/>
              <a:t>ιοι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0000"/>
                </a:solidFill>
                <a:ea typeface="Times New Roman"/>
                <a:cs typeface="Times New Roman"/>
              </a:rPr>
              <a:t>Ν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ήπια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μικρά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παιδιά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και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ηλικιωμένοι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.  </a:t>
            </a:r>
            <a:endParaRPr lang="en-US" sz="1800" dirty="0" smtClean="0">
              <a:latin typeface=" Georgia Baltic"/>
              <a:ea typeface="Times New Roman"/>
              <a:cs typeface="Times New Roman"/>
            </a:endParaRPr>
          </a:p>
          <a:p>
            <a:r>
              <a:rPr lang="el-GR" dirty="0" smtClean="0">
                <a:solidFill>
                  <a:srgbClr val="000000"/>
                </a:solidFill>
                <a:ea typeface="Times New Roman"/>
                <a:cs typeface="Times New Roman"/>
              </a:rPr>
              <a:t>Πιο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ενεργ</a:t>
            </a:r>
            <a:r>
              <a:rPr lang="el-GR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είς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κατά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τη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διάρκεια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των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χειμωνιάτικων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μηνών</a:t>
            </a:r>
            <a:r>
              <a:rPr lang="el-GR" dirty="0" smtClean="0">
                <a:solidFill>
                  <a:srgbClr val="000000"/>
                </a:solidFill>
                <a:ea typeface="Times New Roman"/>
                <a:cs typeface="Times New Roman"/>
              </a:rPr>
              <a:t> (2-4 </a:t>
            </a:r>
            <a:r>
              <a:rPr lang="el-GR" dirty="0" err="1" smtClean="0">
                <a:solidFill>
                  <a:srgbClr val="000000"/>
                </a:solidFill>
                <a:ea typeface="Times New Roman"/>
                <a:cs typeface="Times New Roman"/>
              </a:rPr>
              <a:t>ημ</a:t>
            </a:r>
            <a:r>
              <a:rPr lang="el-GR" dirty="0" smtClean="0">
                <a:solidFill>
                  <a:srgbClr val="000000"/>
                </a:solidFill>
                <a:ea typeface="Times New Roman"/>
                <a:cs typeface="Times New Roman"/>
              </a:rPr>
              <a:t>. Συμπτώματα)</a:t>
            </a:r>
          </a:p>
          <a:p>
            <a:r>
              <a:rPr lang="el-GR" dirty="0" smtClean="0"/>
              <a:t>Εμετός </a:t>
            </a:r>
            <a:r>
              <a:rPr lang="en-US" dirty="0" smtClean="0"/>
              <a:t> </a:t>
            </a:r>
            <a:r>
              <a:rPr lang="el-GR" dirty="0" smtClean="0"/>
              <a:t>και διάρροια , ήπια κλινική εικόνα</a:t>
            </a:r>
          </a:p>
          <a:p>
            <a:r>
              <a:rPr lang="el-GR" dirty="0" smtClean="0"/>
              <a:t>Χρόνος επώασης 1 -</a:t>
            </a:r>
            <a:r>
              <a:rPr lang="en-US" dirty="0" smtClean="0"/>
              <a:t>3 </a:t>
            </a:r>
            <a:r>
              <a:rPr lang="el-GR" dirty="0" err="1" smtClean="0"/>
              <a:t>ημ</a:t>
            </a:r>
            <a:r>
              <a:rPr lang="el-GR" dirty="0" smtClean="0"/>
              <a:t>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0" y="2714620"/>
            <a:ext cx="3345632" cy="965969"/>
          </a:xfrm>
        </p:spPr>
        <p:txBody>
          <a:bodyPr/>
          <a:lstStyle/>
          <a:p>
            <a:pPr algn="ctr"/>
            <a:r>
              <a:rPr lang="el-GR" dirty="0" err="1" smtClean="0">
                <a:solidFill>
                  <a:schemeClr val="tx1"/>
                </a:solidFill>
                <a:latin typeface="Mistral" pitchFamily="66" charset="0"/>
              </a:rPr>
              <a:t>ΓΑΣΤΡΕΝΤΕΡΙΤΙΔΕς</a:t>
            </a:r>
            <a:r>
              <a:rPr lang="el-GR" dirty="0" smtClean="0">
                <a:solidFill>
                  <a:schemeClr val="tx1"/>
                </a:solidFill>
                <a:latin typeface="Mistral" pitchFamily="66" charset="0"/>
              </a:rPr>
              <a:t> ΑΠΌ ΠΑΡΑΣΙΤΑ</a:t>
            </a:r>
            <a:r>
              <a:rPr lang="el-GR" dirty="0" smtClean="0">
                <a:latin typeface="Mistral" pitchFamily="66" charset="0"/>
              </a:rPr>
              <a:t> </a:t>
            </a:r>
            <a:endParaRPr lang="en-US" dirty="0">
              <a:latin typeface="Mistral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1520" y="1196752"/>
            <a:ext cx="381642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239000" cy="720080"/>
          </a:xfrm>
        </p:spPr>
        <p:txBody>
          <a:bodyPr>
            <a:normAutofit/>
          </a:bodyPr>
          <a:lstStyle/>
          <a:p>
            <a:r>
              <a:rPr lang="fr-FR" i="1" dirty="0" smtClean="0"/>
              <a:t>Giardia </a:t>
            </a:r>
            <a:r>
              <a:rPr lang="fr-FR" i="1" dirty="0" err="1" smtClean="0"/>
              <a:t>lamblia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85926"/>
            <a:ext cx="4968552" cy="4384010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Μικροσκοπικό παράσιτο-μαστιγοφόρο πρωτόζωο- που ζει στο έντερο των ζώων και των ανθρώπων </a:t>
            </a:r>
          </a:p>
          <a:p>
            <a:r>
              <a:rPr lang="el-GR" dirty="0" smtClean="0"/>
              <a:t>Τα παιδιά μολύνονται συχνότερα από τους ενήλικες </a:t>
            </a:r>
          </a:p>
          <a:p>
            <a:r>
              <a:rPr lang="el-GR" dirty="0" smtClean="0"/>
              <a:t>Μετάδοση παρατηρείται από άτομο σε άτομο με μολυσμένα χέρια, μολυσμένου νερού-τροφίμων.</a:t>
            </a:r>
            <a:r>
              <a:rPr lang="el-GR" dirty="0" smtClean="0">
                <a:latin typeface="Calibri"/>
                <a:ea typeface="Calibri"/>
                <a:cs typeface="Times New Roman"/>
              </a:rPr>
              <a:t> </a:t>
            </a:r>
          </a:p>
          <a:p>
            <a:r>
              <a:rPr lang="el-GR" dirty="0" err="1" smtClean="0"/>
              <a:t>Ασυμπτωματική</a:t>
            </a:r>
            <a:r>
              <a:rPr lang="el-GR" dirty="0" smtClean="0"/>
              <a:t>  φορεία ή </a:t>
            </a:r>
          </a:p>
          <a:p>
            <a:r>
              <a:rPr lang="el-GR" dirty="0" smtClean="0"/>
              <a:t>Διάρροια, μετεωρισμός, </a:t>
            </a:r>
            <a:r>
              <a:rPr lang="el-GR" dirty="0" err="1" smtClean="0"/>
              <a:t>κολικοειδή</a:t>
            </a:r>
            <a:r>
              <a:rPr lang="el-GR" dirty="0" smtClean="0"/>
              <a:t> κοιλιακά άλγη και απώλεια βάρους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40768"/>
            <a:ext cx="3617839" cy="3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4"/>
            <a:ext cx="554461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8287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344816" cy="773832"/>
          </a:xfrm>
        </p:spPr>
        <p:txBody>
          <a:bodyPr>
            <a:normAutofit/>
          </a:bodyPr>
          <a:lstStyle/>
          <a:p>
            <a:r>
              <a:rPr lang="fr-FR" dirty="0" smtClean="0"/>
              <a:t>ENTAMOEBA ISTOLYTICA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4618856" cy="4729712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Αναερόβιο  παρασιτικό πρωτόζωο</a:t>
            </a:r>
          </a:p>
          <a:p>
            <a:r>
              <a:rPr lang="el-GR" dirty="0" smtClean="0"/>
              <a:t>Δύο μορφές: </a:t>
            </a:r>
          </a:p>
          <a:p>
            <a:pPr lvl="1"/>
            <a:r>
              <a:rPr lang="el-GR" dirty="0" smtClean="0"/>
              <a:t>τον εύθραυστο και παθογόνο </a:t>
            </a:r>
            <a:r>
              <a:rPr lang="el-GR" dirty="0" err="1" smtClean="0"/>
              <a:t>τροφοζωίτη</a:t>
            </a:r>
            <a:r>
              <a:rPr lang="el-GR" dirty="0" smtClean="0"/>
              <a:t> και </a:t>
            </a:r>
          </a:p>
          <a:p>
            <a:pPr lvl="1"/>
            <a:r>
              <a:rPr lang="el-GR" dirty="0" smtClean="0"/>
              <a:t>την ανθεκτική και μολυσματική κύστη.</a:t>
            </a:r>
          </a:p>
          <a:p>
            <a:r>
              <a:rPr lang="el-GR" dirty="0" smtClean="0"/>
              <a:t>Μολυσματική μορφή: η κύστη </a:t>
            </a:r>
          </a:p>
          <a:p>
            <a:r>
              <a:rPr lang="el-GR" dirty="0" smtClean="0"/>
              <a:t>Ο άνθρωπος μολύνεται με την </a:t>
            </a:r>
            <a:r>
              <a:rPr lang="el-GR" dirty="0" err="1" smtClean="0"/>
              <a:t>εντεροστοματική</a:t>
            </a:r>
            <a:r>
              <a:rPr lang="el-GR" dirty="0" smtClean="0"/>
              <a:t> οδό, με κατάποση μολυσμένων τροφών ή νερού </a:t>
            </a:r>
          </a:p>
          <a:p>
            <a:r>
              <a:rPr lang="el-GR" dirty="0" err="1" smtClean="0"/>
              <a:t>Αμοιβαδική</a:t>
            </a:r>
            <a:r>
              <a:rPr lang="el-GR" dirty="0" smtClean="0"/>
              <a:t> δυσεντερία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12776"/>
            <a:ext cx="33843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652120" y="3933056"/>
            <a:ext cx="2286000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365760" lvl="0" indent="-256032">
              <a:spcBef>
                <a:spcPts val="300"/>
              </a:spcBef>
              <a:buClr>
                <a:srgbClr val="1B587C"/>
              </a:buClr>
            </a:pPr>
            <a:r>
              <a:rPr lang="el-GR" dirty="0" smtClean="0">
                <a:solidFill>
                  <a:prstClr val="black"/>
                </a:solidFill>
              </a:rPr>
              <a:t>Τρίχρωμη χρώση </a:t>
            </a:r>
            <a:r>
              <a:rPr lang="el-GR" dirty="0" err="1" smtClean="0">
                <a:solidFill>
                  <a:prstClr val="black"/>
                </a:solidFill>
              </a:rPr>
              <a:t>τροφοζωίτη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2492896"/>
            <a:ext cx="8458200" cy="157904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 smtClean="0">
                <a:latin typeface="+mj-lt"/>
              </a:rPr>
              <a:t>ΕΡΓΑΣΤΗΡΙΑΚΗ ΔΙΑΓΝΩΣΗ </a:t>
            </a:r>
            <a:r>
              <a:rPr lang="el-GR" sz="4400" dirty="0" smtClean="0">
                <a:latin typeface="+mj-lt"/>
              </a:rPr>
              <a:t>ΛΟΙΜΩΞΕΩΝ ΓΑΣΤΡΕΝΤΕΡΙΚΟΥ</a:t>
            </a:r>
            <a:r>
              <a:rPr lang="el-GR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221088"/>
            <a:ext cx="2450485" cy="24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2657872" cy="19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88640"/>
            <a:ext cx="2952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el-GR" dirty="0" smtClean="0"/>
              <a:t>ΕΡΓΑΣΤΗΡΙΑΚΗ ΔΙΑΓΝΩΣΗ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Μακροσκοπική εξέταση κοπράνων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Μικροσκοπική εξέταση κοπράνων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Καλλιέργεια  κοπράνων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err="1" smtClean="0"/>
              <a:t>Παρασιτολογική</a:t>
            </a:r>
            <a:r>
              <a:rPr lang="el-GR" dirty="0" smtClean="0"/>
              <a:t> κοπράνων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Ορολογικές εξετάσεις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Καλλιέργεια αίματος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Μοριακές μέθοδοι </a:t>
            </a:r>
            <a:endParaRPr lang="en-GB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780928"/>
            <a:ext cx="355239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136904" cy="86409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ΜΑΚΡΟΣΚΟΠΙΚΗ ΕΞΕΤΑΣΗ ΚΟΠΡΑΝΩΝ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7239000" cy="2592288"/>
          </a:xfrm>
        </p:spPr>
        <p:txBody>
          <a:bodyPr/>
          <a:lstStyle/>
          <a:p>
            <a:r>
              <a:rPr lang="el-GR" dirty="0" smtClean="0"/>
              <a:t>Σύσταση κένωσης (υδαρής, σχηματισμένη,  </a:t>
            </a:r>
          </a:p>
          <a:p>
            <a:pPr>
              <a:buNone/>
            </a:pPr>
            <a:r>
              <a:rPr lang="el-GR" dirty="0" smtClean="0"/>
              <a:t>   </a:t>
            </a:r>
            <a:r>
              <a:rPr lang="el-GR" dirty="0" err="1" smtClean="0"/>
              <a:t>ημισχηματισμένη</a:t>
            </a:r>
            <a:r>
              <a:rPr lang="el-GR" dirty="0" smtClean="0"/>
              <a:t>) </a:t>
            </a:r>
          </a:p>
          <a:p>
            <a:r>
              <a:rPr lang="el-GR" dirty="0" smtClean="0"/>
              <a:t>Παρουσία </a:t>
            </a:r>
            <a:r>
              <a:rPr lang="el-GR" dirty="0" err="1" smtClean="0"/>
              <a:t>βλέννης</a:t>
            </a:r>
            <a:r>
              <a:rPr lang="el-GR" dirty="0" smtClean="0"/>
              <a:t> </a:t>
            </a:r>
            <a:endParaRPr lang="en-GB" dirty="0" smtClean="0"/>
          </a:p>
          <a:p>
            <a:r>
              <a:rPr lang="el-GR" dirty="0" smtClean="0"/>
              <a:t>Αίματος </a:t>
            </a:r>
            <a:endParaRPr lang="en-GB" dirty="0" smtClean="0"/>
          </a:p>
          <a:p>
            <a:r>
              <a:rPr lang="el-GR" dirty="0" smtClean="0"/>
              <a:t>Παρασίτων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229600" cy="878346"/>
          </a:xfrm>
        </p:spPr>
        <p:txBody>
          <a:bodyPr>
            <a:normAutofit/>
          </a:bodyPr>
          <a:lstStyle/>
          <a:p>
            <a:r>
              <a:rPr lang="el-GR" sz="4400" dirty="0" smtClean="0"/>
              <a:t>ΤΡΟΠΟΙ ΜΕΤΑΔΟΣΗΣ </a:t>
            </a:r>
            <a:endParaRPr lang="el-G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8686800" cy="4972065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 Πηγή                                                      </a:t>
            </a:r>
            <a:r>
              <a:rPr lang="el-GR" sz="2400" dirty="0" smtClean="0"/>
              <a:t>Ξενιστής </a:t>
            </a:r>
            <a:endParaRPr lang="el-GR" dirty="0" smtClean="0"/>
          </a:p>
          <a:p>
            <a:pPr>
              <a:buNone/>
            </a:pPr>
            <a:r>
              <a:rPr lang="el-GR" sz="2000" dirty="0" smtClean="0"/>
              <a:t>(γαστρεντερικός </a:t>
            </a:r>
          </a:p>
          <a:p>
            <a:pPr>
              <a:buNone/>
            </a:pPr>
            <a:r>
              <a:rPr lang="el-GR" sz="2000" dirty="0" smtClean="0"/>
              <a:t>σωλήνας ανθρώπου/ζώου)</a:t>
            </a:r>
            <a:endParaRPr lang="el-GR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47864" y="2276872"/>
            <a:ext cx="27363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923928" y="1628800"/>
            <a:ext cx="1621160" cy="4655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ΟΧΗΜΑ-ΦΟΡΕΑΣ </a:t>
            </a:r>
            <a:endParaRPr lang="el-GR" dirty="0"/>
          </a:p>
        </p:txBody>
      </p:sp>
      <p:sp>
        <p:nvSpPr>
          <p:cNvPr id="8" name="Round Single Corner Rectangle 7"/>
          <p:cNvSpPr/>
          <p:nvPr/>
        </p:nvSpPr>
        <p:spPr>
          <a:xfrm>
            <a:off x="3275856" y="2492896"/>
            <a:ext cx="2880320" cy="1872208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l-G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Μολυσμένη τροφή </a:t>
            </a:r>
          </a:p>
          <a:p>
            <a:pPr>
              <a:buFont typeface="Wingdings" pitchFamily="2" charset="2"/>
              <a:buChar char="Ø"/>
            </a:pPr>
            <a:r>
              <a:rPr lang="el-G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Μολυσμένο νερό</a:t>
            </a:r>
          </a:p>
          <a:p>
            <a:pPr>
              <a:buFont typeface="Wingdings" pitchFamily="2" charset="2"/>
              <a:buChar char="Ø"/>
            </a:pPr>
            <a:r>
              <a:rPr lang="el-G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Μολυσμένο άτομο (φορέας)</a:t>
            </a:r>
          </a:p>
          <a:p>
            <a:pPr>
              <a:buFont typeface="Wingdings" pitchFamily="2" charset="2"/>
              <a:buChar char="Ø"/>
            </a:pPr>
            <a:r>
              <a:rPr lang="el-G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Μολυσμένα      αντικείμενα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1520" y="5805264"/>
            <a:ext cx="2667000" cy="86181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 err="1" smtClean="0"/>
              <a:t>Κοπρανοστοματική</a:t>
            </a:r>
            <a:r>
              <a:rPr lang="el-GR" sz="2000" dirty="0" smtClean="0"/>
              <a:t> μετάδοση </a:t>
            </a:r>
            <a:endParaRPr lang="el-GR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2431157" cy="177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2" descr="http://sphotos-a.ak.fbcdn.net/hphotos-ak-prn1/12890_386517968090894_89022189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924944"/>
            <a:ext cx="2523841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ΜΙΚΡΟΣΚΟΠΙΚΗ ΕΞΕΤΑΣΗ ΚΟΠΡΑΝΩΝ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7499176" cy="4729712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Μόνιμο παρασκεύασμα (</a:t>
            </a:r>
            <a:r>
              <a:rPr lang="en-US" dirty="0" smtClean="0"/>
              <a:t>Gram): </a:t>
            </a:r>
            <a:endParaRPr lang="el-GR" dirty="0" smtClean="0"/>
          </a:p>
          <a:p>
            <a:pPr lvl="1"/>
            <a:r>
              <a:rPr lang="el-GR" dirty="0" smtClean="0"/>
              <a:t>Πυοσφαίρια </a:t>
            </a:r>
          </a:p>
          <a:p>
            <a:pPr lvl="1"/>
            <a:r>
              <a:rPr lang="el-GR" dirty="0" smtClean="0"/>
              <a:t>Χλωρίδα, </a:t>
            </a:r>
          </a:p>
          <a:p>
            <a:pPr>
              <a:buNone/>
            </a:pPr>
            <a:r>
              <a:rPr lang="el-GR" dirty="0" smtClean="0"/>
              <a:t>Νωπό παρασκεύασμα (</a:t>
            </a:r>
            <a:r>
              <a:rPr lang="el-GR" dirty="0" err="1" smtClean="0"/>
              <a:t>κυανούν</a:t>
            </a:r>
            <a:r>
              <a:rPr lang="el-GR" dirty="0" smtClean="0"/>
              <a:t> του μεθυλενίου): </a:t>
            </a:r>
          </a:p>
          <a:p>
            <a:pPr lvl="1"/>
            <a:r>
              <a:rPr lang="el-GR" dirty="0" smtClean="0"/>
              <a:t>Πυοσφαίρια, </a:t>
            </a:r>
          </a:p>
          <a:p>
            <a:pPr lvl="1"/>
            <a:r>
              <a:rPr lang="el-GR" dirty="0" smtClean="0"/>
              <a:t>Ερυθρά, </a:t>
            </a:r>
          </a:p>
          <a:p>
            <a:pPr lvl="1"/>
            <a:r>
              <a:rPr lang="el-GR" dirty="0" err="1" smtClean="0"/>
              <a:t>Βλέννη</a:t>
            </a:r>
            <a:r>
              <a:rPr lang="el-GR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445624" cy="1066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 smtClean="0"/>
              <a:t>ΛΟΙΜΩΔΗΣ ΔΙΑΡΡΟΙΑ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2132856"/>
            <a:ext cx="8507288" cy="43251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     </a:t>
            </a:r>
          </a:p>
          <a:p>
            <a:pPr>
              <a:buNone/>
            </a:pPr>
            <a:r>
              <a:rPr lang="el-GR" dirty="0" smtClean="0"/>
              <a:t>      </a:t>
            </a:r>
            <a:r>
              <a:rPr lang="en-GB" dirty="0" smtClean="0"/>
              <a:t>   </a:t>
            </a:r>
            <a:r>
              <a:rPr lang="el-GR" dirty="0" smtClean="0"/>
              <a:t>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Φλεγμονώδης                 Μη φλεγμονώδης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     </a:t>
            </a:r>
            <a:r>
              <a:rPr lang="en-GB" dirty="0" smtClean="0"/>
              <a:t>   </a:t>
            </a:r>
            <a:r>
              <a:rPr lang="el-GR" dirty="0" smtClean="0"/>
              <a:t> Πυοσφαίρια (+)               Πυοσφαίρια (-)</a:t>
            </a:r>
          </a:p>
          <a:p>
            <a:pPr>
              <a:buNone/>
            </a:pPr>
            <a:endParaRPr lang="el-GR" dirty="0" smtClean="0"/>
          </a:p>
        </p:txBody>
      </p:sp>
      <p:sp>
        <p:nvSpPr>
          <p:cNvPr id="7" name="Curved Right Arrow 6"/>
          <p:cNvSpPr/>
          <p:nvPr/>
        </p:nvSpPr>
        <p:spPr>
          <a:xfrm>
            <a:off x="467544" y="3789040"/>
            <a:ext cx="720080" cy="10081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>
            <a:off x="7884368" y="3789040"/>
            <a:ext cx="720080" cy="10801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 rot="1844281">
            <a:off x="2742796" y="2269459"/>
            <a:ext cx="349950" cy="1109776"/>
          </a:xfrm>
          <a:prstGeom prst="downArrow">
            <a:avLst>
              <a:gd name="adj1" fmla="val 4193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420806">
            <a:off x="5302573" y="2242711"/>
            <a:ext cx="349950" cy="1128375"/>
          </a:xfrm>
          <a:prstGeom prst="downArrow">
            <a:avLst>
              <a:gd name="adj1" fmla="val 4193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82000" cy="1069848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/>
              <a:t>ΛΟΙΜΩΔΗΣ ΔΙΑΡΡΟΙΑ </a:t>
            </a:r>
            <a:br>
              <a:rPr lang="el-GR" sz="3200" dirty="0" smtClean="0"/>
            </a:br>
            <a:r>
              <a:rPr lang="el-GR" sz="3200" dirty="0" smtClean="0"/>
              <a:t>ΜΙΚΡΟΣΚΟΠΙΚΗ ΕΞΕΤΑΣΗ ΚΟΠΡΑΝΩΝ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843808" y="1988840"/>
            <a:ext cx="4041648" cy="6732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l-GR" sz="2400" dirty="0" smtClean="0"/>
              <a:t>ΠΥΟΣΦΑΙΡΙΑ(-)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EPEC </a:t>
            </a:r>
          </a:p>
          <a:p>
            <a:r>
              <a:rPr lang="en-US" sz="2800" dirty="0" smtClean="0"/>
              <a:t>ETEC</a:t>
            </a:r>
          </a:p>
          <a:p>
            <a:r>
              <a:rPr lang="en-US" sz="2800" dirty="0" smtClean="0"/>
              <a:t>EHEC </a:t>
            </a:r>
          </a:p>
          <a:p>
            <a:r>
              <a:rPr lang="en-US" sz="2800" dirty="0" err="1" smtClean="0"/>
              <a:t>Vibrio</a:t>
            </a:r>
            <a:r>
              <a:rPr lang="en-US" sz="2800" dirty="0" smtClean="0"/>
              <a:t> sp. </a:t>
            </a:r>
          </a:p>
          <a:p>
            <a:r>
              <a:rPr lang="en-US" sz="2800" dirty="0" err="1" smtClean="0"/>
              <a:t>Giardia</a:t>
            </a:r>
            <a:r>
              <a:rPr lang="en-US" sz="2800" dirty="0" smtClean="0"/>
              <a:t> </a:t>
            </a:r>
            <a:r>
              <a:rPr lang="en-US" sz="2800" dirty="0" err="1" smtClean="0"/>
              <a:t>lamblia</a:t>
            </a:r>
            <a:endParaRPr lang="el-GR" sz="2800" dirty="0" smtClean="0"/>
          </a:p>
          <a:p>
            <a:r>
              <a:rPr lang="en-GB" sz="2800" dirty="0" smtClean="0"/>
              <a:t>E. </a:t>
            </a:r>
            <a:r>
              <a:rPr lang="en-GB" sz="2800" dirty="0" err="1" smtClean="0"/>
              <a:t>histolytica</a:t>
            </a:r>
            <a:r>
              <a:rPr lang="en-GB" sz="2800" dirty="0" smtClean="0"/>
              <a:t>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Cryptosporidium</a:t>
            </a:r>
          </a:p>
          <a:p>
            <a:pPr>
              <a:buNone/>
            </a:pPr>
            <a:endParaRPr lang="el-GR" dirty="0" smtClean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4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l-GR" sz="2800" dirty="0" smtClean="0"/>
              <a:t>Ιοί </a:t>
            </a:r>
          </a:p>
          <a:p>
            <a:r>
              <a:rPr lang="en-US" sz="2800" dirty="0" smtClean="0"/>
              <a:t>Rotavirus </a:t>
            </a:r>
          </a:p>
          <a:p>
            <a:r>
              <a:rPr lang="en-US" sz="2800" dirty="0" smtClean="0"/>
              <a:t>Adenovirus </a:t>
            </a:r>
          </a:p>
          <a:p>
            <a:r>
              <a:rPr lang="en-US" sz="2800" dirty="0" err="1" smtClean="0"/>
              <a:t>Norovirus</a:t>
            </a:r>
            <a:endParaRPr lang="en-US" sz="2800" dirty="0" smtClean="0"/>
          </a:p>
          <a:p>
            <a:pPr>
              <a:buNone/>
            </a:pPr>
            <a:endParaRPr lang="el-GR" sz="2800" dirty="0" smtClean="0"/>
          </a:p>
          <a:p>
            <a:pPr>
              <a:buNone/>
            </a:pPr>
            <a:r>
              <a:rPr lang="el-GR" sz="2800" dirty="0" err="1" smtClean="0"/>
              <a:t>Τοξινογόνα</a:t>
            </a:r>
            <a:r>
              <a:rPr lang="el-GR" sz="2800" dirty="0" smtClean="0"/>
              <a:t> </a:t>
            </a:r>
          </a:p>
          <a:p>
            <a:r>
              <a:rPr lang="en-GB" sz="2800" dirty="0" smtClean="0"/>
              <a:t>Staph. </a:t>
            </a:r>
            <a:r>
              <a:rPr lang="en-GB" sz="2800" dirty="0" err="1" smtClean="0"/>
              <a:t>aureus</a:t>
            </a:r>
            <a:r>
              <a:rPr lang="en-GB" sz="2800" dirty="0" smtClean="0"/>
              <a:t> </a:t>
            </a:r>
          </a:p>
          <a:p>
            <a:r>
              <a:rPr lang="en-GB" sz="2800" dirty="0" smtClean="0"/>
              <a:t>Clostridium </a:t>
            </a: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82000" cy="106984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ΛΟΙΜΩΔΗΣ ΔΙΑΡΡΟΙΑ </a:t>
            </a:r>
            <a:br>
              <a:rPr lang="el-GR" sz="3200" dirty="0" smtClean="0"/>
            </a:br>
            <a:r>
              <a:rPr lang="el-GR" sz="3200" dirty="0" smtClean="0"/>
              <a:t>ΜΙΚΡΟΣΚΟΠΙΚΗ ΕΞΕΤΑΣΗ ΚΟΠΡΑΝΩΝ</a:t>
            </a:r>
            <a:endParaRPr lang="en-US" sz="32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Πυοσφαίρια (+)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smtClean="0"/>
              <a:t>Πυοσφαίρια (+/-)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 err="1" smtClean="0"/>
              <a:t>Shigella</a:t>
            </a:r>
            <a:r>
              <a:rPr lang="en-US" sz="2800" dirty="0" smtClean="0"/>
              <a:t> sp</a:t>
            </a:r>
            <a:r>
              <a:rPr lang="el-GR" sz="2800" dirty="0" smtClean="0"/>
              <a:t>.</a:t>
            </a:r>
            <a:endParaRPr lang="en-US" sz="2800" dirty="0" smtClean="0"/>
          </a:p>
          <a:p>
            <a:r>
              <a:rPr lang="en-US" sz="2800" dirty="0" smtClean="0"/>
              <a:t>Campylobacter sp</a:t>
            </a:r>
            <a:r>
              <a:rPr lang="el-GR" sz="2800" dirty="0" smtClean="0"/>
              <a:t>.</a:t>
            </a:r>
            <a:endParaRPr lang="en-US" sz="2800" dirty="0" smtClean="0"/>
          </a:p>
          <a:p>
            <a:r>
              <a:rPr lang="en-US" sz="2800" dirty="0" smtClean="0"/>
              <a:t>EIEC   </a:t>
            </a:r>
          </a:p>
          <a:p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4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 smtClean="0"/>
              <a:t>Salmonella sp.                                </a:t>
            </a:r>
          </a:p>
          <a:p>
            <a:r>
              <a:rPr lang="en-US" sz="2800" dirty="0" err="1" smtClean="0"/>
              <a:t>Yersinia</a:t>
            </a:r>
            <a:r>
              <a:rPr lang="en-US" sz="2800" dirty="0" smtClean="0"/>
              <a:t> </a:t>
            </a:r>
            <a:r>
              <a:rPr lang="en-US" sz="2800" dirty="0" err="1" smtClean="0"/>
              <a:t>enterocolitica</a:t>
            </a:r>
            <a:endParaRPr lang="el-GR" sz="2800" dirty="0" smtClean="0"/>
          </a:p>
          <a:p>
            <a:r>
              <a:rPr lang="en-GB" sz="2800" dirty="0" smtClean="0"/>
              <a:t>Non cholera </a:t>
            </a:r>
            <a:r>
              <a:rPr lang="en-GB" sz="2800" dirty="0" err="1" smtClean="0"/>
              <a:t>vibrios</a:t>
            </a:r>
            <a:r>
              <a:rPr lang="en-GB" sz="2800" dirty="0" smtClean="0"/>
              <a:t> </a:t>
            </a:r>
          </a:p>
          <a:p>
            <a:r>
              <a:rPr lang="en-GB" sz="2800" dirty="0" smtClean="0"/>
              <a:t>Clostridium </a:t>
            </a:r>
            <a:r>
              <a:rPr lang="en-GB" sz="2800" dirty="0" err="1" smtClean="0"/>
              <a:t>difficile</a:t>
            </a:r>
            <a:r>
              <a:rPr lang="en-GB" sz="2800" dirty="0" smtClean="0"/>
              <a:t> </a:t>
            </a:r>
            <a:r>
              <a:rPr lang="en-US" sz="2800" dirty="0" smtClean="0"/>
              <a:t>                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424936" cy="63475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ΜΙΚΡΟΒΙΟΛΟΓΙΚΗ ΔΙΕΡΕΥΝΗΣΗ ΛΟΙΜΩΔΟΥΣ ΔΙΑΡΡΟΙΑΣ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7560840" cy="4752528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Κατάλληλο δείγμα κοπράνων– </a:t>
            </a:r>
            <a:r>
              <a:rPr lang="el-GR" dirty="0" err="1" smtClean="0"/>
              <a:t>∆ύο</a:t>
            </a:r>
            <a:r>
              <a:rPr lang="el-GR" dirty="0" smtClean="0"/>
              <a:t> </a:t>
            </a:r>
            <a:r>
              <a:rPr lang="el-GR" dirty="0" err="1" smtClean="0"/>
              <a:t>δείγμ</a:t>
            </a:r>
            <a:r>
              <a:rPr lang="el-GR" dirty="0" smtClean="0"/>
              <a:t>. /ασθενή</a:t>
            </a:r>
          </a:p>
          <a:p>
            <a:r>
              <a:rPr lang="el-GR" dirty="0" err="1" smtClean="0"/>
              <a:t>∆ιαφορετικές</a:t>
            </a:r>
            <a:r>
              <a:rPr lang="el-GR" dirty="0" smtClean="0"/>
              <a:t> ημέρες</a:t>
            </a:r>
          </a:p>
          <a:p>
            <a:r>
              <a:rPr lang="el-GR" dirty="0" smtClean="0"/>
              <a:t>Πρόσφατη κένωση (~1gr, 5- 10ml)</a:t>
            </a:r>
          </a:p>
          <a:p>
            <a:r>
              <a:rPr lang="el-GR" dirty="0" err="1" smtClean="0"/>
              <a:t>Ορθικό</a:t>
            </a:r>
            <a:r>
              <a:rPr lang="el-GR" dirty="0" smtClean="0"/>
              <a:t> επίχρισμα σε ρυθμιστικό διάλυμα </a:t>
            </a:r>
            <a:r>
              <a:rPr lang="el-GR" dirty="0" err="1" smtClean="0"/>
              <a:t>γλυκερόλης</a:t>
            </a:r>
            <a:endParaRPr lang="el-GR" dirty="0" smtClean="0"/>
          </a:p>
          <a:p>
            <a:r>
              <a:rPr lang="el-GR" dirty="0" smtClean="0"/>
              <a:t>Συνοδό παραπεμπτικό με κλινικές πληροφορίες (όχι περιτύλιγμα) </a:t>
            </a:r>
          </a:p>
          <a:p>
            <a:r>
              <a:rPr lang="el-GR" dirty="0" smtClean="0"/>
              <a:t>Σωστή μεταφορά και συντήρηση δειγμάτων στο Εργαστήριο</a:t>
            </a:r>
          </a:p>
          <a:p>
            <a:r>
              <a:rPr lang="el-GR" dirty="0" smtClean="0"/>
              <a:t>30 </a:t>
            </a:r>
            <a:r>
              <a:rPr lang="el-GR" dirty="0" err="1" smtClean="0"/>
              <a:t>min</a:t>
            </a:r>
            <a:r>
              <a:rPr lang="el-GR" dirty="0" smtClean="0"/>
              <a:t> ~2h  χωρίς υλικό μεταφοράς</a:t>
            </a:r>
          </a:p>
          <a:p>
            <a:r>
              <a:rPr lang="el-GR" dirty="0" smtClean="0"/>
              <a:t>&gt; 2h σε υλικό μεταφοράς</a:t>
            </a:r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080120"/>
          </a:xfrm>
        </p:spPr>
        <p:txBody>
          <a:bodyPr>
            <a:noAutofit/>
          </a:bodyPr>
          <a:lstStyle/>
          <a:p>
            <a:r>
              <a:rPr lang="el-GR" sz="2800" dirty="0" smtClean="0"/>
              <a:t>ΚΑΛΛΙΕΡΓΕΙΑ ΓΙΑ ΤΗΝ ΑΠΟΜΟΝΩΣΗ </a:t>
            </a:r>
            <a:br>
              <a:rPr lang="el-GR" sz="2800" dirty="0" smtClean="0"/>
            </a:br>
            <a:r>
              <a:rPr lang="el-GR" sz="2800" dirty="0" smtClean="0"/>
              <a:t>ΕΝΤΕΡΟΠΑΘΟΓΟΝΩΝ ΒΑΚΤΗΡΙΩΝ </a:t>
            </a:r>
            <a:br>
              <a:rPr lang="el-GR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6876256" cy="47571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l-GR" dirty="0" err="1" smtClean="0"/>
              <a:t>Προεμπλουτιστικοί</a:t>
            </a:r>
            <a:r>
              <a:rPr lang="el-GR" dirty="0" smtClean="0"/>
              <a:t> ζωμοί</a:t>
            </a:r>
          </a:p>
          <a:p>
            <a:pPr marL="630936" lvl="2" indent="-256032">
              <a:buClr>
                <a:schemeClr val="accent3"/>
              </a:buClr>
              <a:buFont typeface="Courier New" pitchFamily="49" charset="0"/>
              <a:buChar char="o"/>
            </a:pPr>
            <a:r>
              <a:rPr lang="el-GR" dirty="0" err="1" smtClean="0"/>
              <a:t>Σεληνίτης</a:t>
            </a:r>
            <a:r>
              <a:rPr lang="el-GR" dirty="0" smtClean="0"/>
              <a:t>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Μικρής εκλεκτικότητας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Mac </a:t>
            </a:r>
            <a:r>
              <a:rPr lang="en-US" dirty="0" err="1" smtClean="0"/>
              <a:t>Conkey</a:t>
            </a:r>
            <a:r>
              <a:rPr lang="en-US" dirty="0" smtClean="0"/>
              <a:t> 3 agar (MAC)</a:t>
            </a:r>
            <a:r>
              <a:rPr lang="el-GR" dirty="0" smtClean="0"/>
              <a:t> 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Eosin  </a:t>
            </a:r>
            <a:r>
              <a:rPr lang="en-US" dirty="0" err="1" smtClean="0"/>
              <a:t>methylene</a:t>
            </a:r>
            <a:r>
              <a:rPr lang="en-US" dirty="0" smtClean="0"/>
              <a:t> blue agar (EMB)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Μέσης εκλεκτικότητας</a:t>
            </a:r>
          </a:p>
          <a:p>
            <a:pPr lvl="1"/>
            <a:r>
              <a:rPr lang="en-US" dirty="0" err="1" smtClean="0"/>
              <a:t>Xylose</a:t>
            </a:r>
            <a:r>
              <a:rPr lang="en-US" dirty="0" smtClean="0"/>
              <a:t>– lysine– </a:t>
            </a:r>
            <a:r>
              <a:rPr lang="en-US" dirty="0" err="1" smtClean="0"/>
              <a:t>desoxycholate</a:t>
            </a:r>
            <a:r>
              <a:rPr lang="en-US" dirty="0" smtClean="0"/>
              <a:t> agar (XLD)</a:t>
            </a:r>
          </a:p>
          <a:p>
            <a:pPr lvl="1"/>
            <a:r>
              <a:rPr lang="en-US" dirty="0" err="1" smtClean="0"/>
              <a:t>Desoxycholate</a:t>
            </a:r>
            <a:r>
              <a:rPr lang="en-US" dirty="0" smtClean="0"/>
              <a:t> citrate agar (DCA)</a:t>
            </a:r>
          </a:p>
          <a:p>
            <a:pPr lvl="1"/>
            <a:r>
              <a:rPr lang="en-US" dirty="0" err="1" smtClean="0"/>
              <a:t>Shigella</a:t>
            </a:r>
            <a:r>
              <a:rPr lang="en-US" dirty="0" smtClean="0"/>
              <a:t> </a:t>
            </a:r>
            <a:r>
              <a:rPr lang="en-US" dirty="0" err="1" smtClean="0"/>
              <a:t>Shigella</a:t>
            </a:r>
            <a:r>
              <a:rPr lang="en-US" dirty="0" smtClean="0"/>
              <a:t> agar (SS) </a:t>
            </a:r>
          </a:p>
          <a:p>
            <a:pPr lvl="1"/>
            <a:r>
              <a:rPr lang="en-US" dirty="0" err="1" smtClean="0"/>
              <a:t>Hektoen</a:t>
            </a:r>
            <a:r>
              <a:rPr lang="en-US" dirty="0" smtClean="0"/>
              <a:t> enteric agar (HEK)</a:t>
            </a:r>
          </a:p>
          <a:p>
            <a:pPr lvl="1"/>
            <a:endParaRPr lang="el-GR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4572000" y="2492896"/>
            <a:ext cx="86409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436096" y="1988840"/>
            <a:ext cx="3419872" cy="12961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l-GR" dirty="0" smtClean="0"/>
              <a:t>Αναστέλλει την ανάπτυξη των μη </a:t>
            </a:r>
            <a:r>
              <a:rPr lang="el-GR" dirty="0" err="1" smtClean="0"/>
              <a:t>εντεροπαθογόνων</a:t>
            </a:r>
            <a:r>
              <a:rPr lang="el-GR" dirty="0" smtClean="0"/>
              <a:t> 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l-GR" dirty="0" smtClean="0"/>
              <a:t> </a:t>
            </a:r>
            <a:r>
              <a:rPr lang="el-GR" dirty="0" err="1" smtClean="0"/>
              <a:t>Πολλ</a:t>
            </a:r>
            <a:r>
              <a:rPr lang="el-GR" dirty="0" smtClean="0"/>
              <a:t>/ζει τα </a:t>
            </a:r>
            <a:r>
              <a:rPr lang="el-GR" dirty="0" err="1" smtClean="0"/>
              <a:t>εντεροπαθογόνα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300192" y="3573016"/>
            <a:ext cx="2699792" cy="100811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Τα </a:t>
            </a:r>
            <a:r>
              <a:rPr lang="el-GR" dirty="0" err="1" smtClean="0"/>
              <a:t>εντεροπαθογόνα</a:t>
            </a:r>
            <a:r>
              <a:rPr lang="el-GR" dirty="0" smtClean="0"/>
              <a:t> είναι  </a:t>
            </a:r>
            <a:r>
              <a:rPr lang="en-GB" dirty="0" err="1" smtClean="0"/>
              <a:t>Lact</a:t>
            </a:r>
            <a:r>
              <a:rPr lang="en-GB" dirty="0" smtClean="0"/>
              <a:t>(-)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rot="10800000">
            <a:off x="5724128" y="4077072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08912" cy="720080"/>
          </a:xfrm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Eosin </a:t>
            </a:r>
            <a:r>
              <a:rPr lang="en-US" dirty="0" err="1" smtClean="0"/>
              <a:t>Methylene</a:t>
            </a:r>
            <a:r>
              <a:rPr lang="en-US" dirty="0" smtClean="0"/>
              <a:t> Blue Agar (EMB)</a:t>
            </a:r>
            <a:endParaRPr lang="en-US" dirty="0"/>
          </a:p>
        </p:txBody>
      </p:sp>
      <p:pic>
        <p:nvPicPr>
          <p:cNvPr id="512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102644"/>
            <a:ext cx="352107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707904" y="1412776"/>
            <a:ext cx="5040560" cy="12241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i="1" dirty="0" smtClean="0"/>
              <a:t>Escherichia coli</a:t>
            </a:r>
            <a:r>
              <a:rPr lang="en-US" dirty="0" smtClean="0"/>
              <a:t>:  </a:t>
            </a:r>
            <a:r>
              <a:rPr lang="el-GR" dirty="0" smtClean="0"/>
              <a:t>πράσινη μεταλλική </a:t>
            </a:r>
            <a:endParaRPr lang="en-US" dirty="0" smtClean="0"/>
          </a:p>
          <a:p>
            <a:r>
              <a:rPr lang="en-US" i="1" dirty="0" err="1" smtClean="0"/>
              <a:t>Klebsiella</a:t>
            </a:r>
            <a:r>
              <a:rPr lang="en-US" i="1" dirty="0" smtClean="0"/>
              <a:t> </a:t>
            </a:r>
            <a:r>
              <a:rPr lang="en-US" i="1" dirty="0" err="1" smtClean="0"/>
              <a:t>pneumoniae</a:t>
            </a:r>
            <a:r>
              <a:rPr lang="en-US" dirty="0" smtClean="0"/>
              <a:t>: </a:t>
            </a:r>
            <a:r>
              <a:rPr lang="el-GR" dirty="0" smtClean="0"/>
              <a:t>μωβ αποικίες </a:t>
            </a:r>
            <a:endParaRPr lang="en-US" dirty="0" smtClean="0"/>
          </a:p>
          <a:p>
            <a:r>
              <a:rPr lang="en-US" i="1" dirty="0" err="1" smtClean="0"/>
              <a:t>Shigella</a:t>
            </a:r>
            <a:r>
              <a:rPr lang="en-US" i="1" dirty="0" smtClean="0"/>
              <a:t> </a:t>
            </a:r>
            <a:r>
              <a:rPr lang="en-US" i="1" dirty="0" err="1" smtClean="0"/>
              <a:t>flexneri</a:t>
            </a:r>
            <a:r>
              <a:rPr lang="en-US" dirty="0" smtClean="0"/>
              <a:t>: </a:t>
            </a:r>
            <a:r>
              <a:rPr lang="el-GR" dirty="0" smtClean="0"/>
              <a:t>διάφανες αποικίες 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28575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14825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2736304" cy="648072"/>
          </a:xfrm>
        </p:spPr>
        <p:txBody>
          <a:bodyPr>
            <a:normAutofit/>
          </a:bodyPr>
          <a:lstStyle/>
          <a:p>
            <a:r>
              <a:rPr lang="en-GB" dirty="0" smtClean="0"/>
              <a:t>XLD </a:t>
            </a:r>
            <a:r>
              <a:rPr lang="el-GR" dirty="0" smtClean="0"/>
              <a:t> </a:t>
            </a:r>
            <a:r>
              <a:rPr lang="en-GB" dirty="0" smtClean="0"/>
              <a:t>AGAR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77072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0"/>
            <a:ext cx="4968552" cy="37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681028"/>
            <a:ext cx="5040560" cy="317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48464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lowchart: Alternate Process 3"/>
          <p:cNvSpPr/>
          <p:nvPr/>
        </p:nvSpPr>
        <p:spPr>
          <a:xfrm>
            <a:off x="467544" y="620688"/>
            <a:ext cx="1656184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XLD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BRILLIANT-GREEN PHENOL-RED LACTOSE SUCROSE AGAR (BPLS)</a:t>
            </a:r>
            <a:endParaRPr lang="en-US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916832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382000" cy="1069848"/>
          </a:xfrm>
        </p:spPr>
        <p:txBody>
          <a:bodyPr/>
          <a:lstStyle/>
          <a:p>
            <a:r>
              <a:rPr lang="el-GR" dirty="0" smtClean="0"/>
              <a:t>ΠΡΟΔΙΑΘΕΣΙΚΟΙ ΠΑΡΑΓΟΝΤΕΣ 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57158" y="1643050"/>
            <a:ext cx="3571900" cy="457200"/>
          </a:xfrm>
        </p:spPr>
        <p:txBody>
          <a:bodyPr/>
          <a:lstStyle/>
          <a:p>
            <a:r>
              <a:rPr lang="el-GR" dirty="0" smtClean="0"/>
              <a:t>ΞΕΝΙΣΤΗΣ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071934" y="1643050"/>
            <a:ext cx="3571900" cy="457200"/>
          </a:xfrm>
        </p:spPr>
        <p:txBody>
          <a:bodyPr/>
          <a:lstStyle/>
          <a:p>
            <a:r>
              <a:rPr lang="el-GR" dirty="0" smtClean="0"/>
              <a:t>ΜΙΚΡΟΒΙΟ 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28596" y="2214554"/>
            <a:ext cx="3520440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Ηλικία</a:t>
            </a:r>
          </a:p>
          <a:p>
            <a:r>
              <a:rPr lang="el-GR" dirty="0" err="1" smtClean="0"/>
              <a:t>Κοινωνικοοικονομικες</a:t>
            </a:r>
            <a:r>
              <a:rPr lang="el-GR" dirty="0" smtClean="0"/>
              <a:t> συνθήκες </a:t>
            </a:r>
          </a:p>
          <a:p>
            <a:r>
              <a:rPr lang="el-GR" dirty="0" smtClean="0"/>
              <a:t>Προσωπική υγιεινή και καθαριότητα</a:t>
            </a:r>
          </a:p>
          <a:p>
            <a:r>
              <a:rPr lang="el-GR" dirty="0" smtClean="0"/>
              <a:t>Ανοσολογική κατασταση</a:t>
            </a:r>
          </a:p>
          <a:p>
            <a:r>
              <a:rPr lang="el-GR" dirty="0" smtClean="0"/>
              <a:t>Φυσιολογική χλωρίδα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071934" y="2214554"/>
            <a:ext cx="3520440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Μικροβιακό φορτίο</a:t>
            </a:r>
          </a:p>
          <a:p>
            <a:r>
              <a:rPr lang="el-GR" dirty="0" smtClean="0"/>
              <a:t>Λοιμογόνος δράση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2664296" cy="10668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dirty="0" smtClean="0"/>
              <a:t>SS AGAR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4404761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481" y="404664"/>
            <a:ext cx="484951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2862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4267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Callout 6"/>
          <p:cNvSpPr/>
          <p:nvPr/>
        </p:nvSpPr>
        <p:spPr>
          <a:xfrm>
            <a:off x="1187624" y="692696"/>
            <a:ext cx="2304256" cy="1440160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Salmonella sp.</a:t>
            </a:r>
            <a:endParaRPr lang="en-US" sz="2400" dirty="0"/>
          </a:p>
        </p:txBody>
      </p:sp>
      <p:sp>
        <p:nvSpPr>
          <p:cNvPr id="8" name="Down Arrow Callout 7"/>
          <p:cNvSpPr/>
          <p:nvPr/>
        </p:nvSpPr>
        <p:spPr>
          <a:xfrm>
            <a:off x="5868144" y="620688"/>
            <a:ext cx="2016224" cy="1512168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Shigella</a:t>
            </a:r>
            <a:r>
              <a:rPr lang="en-GB" sz="2400" dirty="0" smtClean="0"/>
              <a:t> sp.</a:t>
            </a:r>
            <a:endParaRPr lang="en-US" sz="24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2123728" cy="10668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DCA agar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33264"/>
            <a:ext cx="6624736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4824536" cy="792088"/>
          </a:xfrm>
        </p:spPr>
        <p:txBody>
          <a:bodyPr>
            <a:normAutofit/>
          </a:bodyPr>
          <a:lstStyle/>
          <a:p>
            <a:r>
              <a:rPr lang="en-US" dirty="0" err="1" smtClean="0"/>
              <a:t>Hektoen</a:t>
            </a:r>
            <a:r>
              <a:rPr lang="en-US" dirty="0" smtClean="0"/>
              <a:t> enteric agar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340069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48680"/>
            <a:ext cx="4067944" cy="305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428396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Callout 8"/>
          <p:cNvSpPr/>
          <p:nvPr/>
        </p:nvSpPr>
        <p:spPr>
          <a:xfrm>
            <a:off x="2483768" y="5301208"/>
            <a:ext cx="2376264" cy="1152128"/>
          </a:xfrm>
          <a:prstGeom prst="rightArrowCallout">
            <a:avLst>
              <a:gd name="adj1" fmla="val 25000"/>
              <a:gd name="adj2" fmla="val 19331"/>
              <a:gd name="adj3" fmla="val 56746"/>
              <a:gd name="adj4" fmla="val 649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Shigella</a:t>
            </a:r>
            <a:r>
              <a:rPr lang="en-US" i="1" dirty="0" smtClean="0"/>
              <a:t> </a:t>
            </a:r>
            <a:r>
              <a:rPr lang="en-US" i="1" dirty="0" err="1" smtClean="0"/>
              <a:t>flexneri</a:t>
            </a:r>
            <a:endParaRPr lang="en-US" dirty="0"/>
          </a:p>
        </p:txBody>
      </p:sp>
      <p:sp>
        <p:nvSpPr>
          <p:cNvPr id="10" name="Right Arrow Callout 9"/>
          <p:cNvSpPr/>
          <p:nvPr/>
        </p:nvSpPr>
        <p:spPr>
          <a:xfrm>
            <a:off x="2483768" y="1484784"/>
            <a:ext cx="2592288" cy="1152128"/>
          </a:xfrm>
          <a:prstGeom prst="rightArrowCallout">
            <a:avLst>
              <a:gd name="adj1" fmla="val 20464"/>
              <a:gd name="adj2" fmla="val 25000"/>
              <a:gd name="adj3" fmla="val 66951"/>
              <a:gd name="adj4" fmla="val 6497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Salmonella </a:t>
            </a:r>
            <a:r>
              <a:rPr lang="en-US" i="1" dirty="0" err="1" smtClean="0"/>
              <a:t>typhimurium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79208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TCBS (</a:t>
            </a:r>
            <a:r>
              <a:rPr lang="it-IT" sz="2800" dirty="0" smtClean="0"/>
              <a:t>THIOSULFATE CITRATE BILE SUCROSE AGAR</a:t>
            </a:r>
            <a:r>
              <a:rPr lang="en-GB" sz="2800" dirty="0" smtClean="0"/>
              <a:t>)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363051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3888432" cy="271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33850"/>
            <a:ext cx="40481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Mac</a:t>
            </a:r>
            <a:r>
              <a:rPr lang="el-GR" dirty="0" smtClean="0"/>
              <a:t> </a:t>
            </a:r>
            <a:r>
              <a:rPr lang="en-US" dirty="0" smtClean="0"/>
              <a:t>CONKEY </a:t>
            </a:r>
            <a:r>
              <a:rPr lang="en-US" dirty="0" err="1" smtClean="0"/>
              <a:t>Sorbitol</a:t>
            </a:r>
            <a:r>
              <a:rPr lang="en-US" dirty="0" smtClean="0"/>
              <a:t> Agar (SMAC)</a:t>
            </a:r>
            <a:br>
              <a:rPr lang="en-US" dirty="0" smtClean="0"/>
            </a:br>
            <a:r>
              <a:rPr lang="en-US" dirty="0" smtClean="0"/>
              <a:t>CT- SMAC (</a:t>
            </a:r>
            <a:r>
              <a:rPr lang="en-US" dirty="0" err="1" smtClean="0"/>
              <a:t>Cefixime</a:t>
            </a:r>
            <a:r>
              <a:rPr lang="en-US" dirty="0" smtClean="0"/>
              <a:t> </a:t>
            </a:r>
            <a:r>
              <a:rPr lang="en-US" dirty="0" err="1" smtClean="0"/>
              <a:t>Tellurite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72816"/>
            <a:ext cx="393643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Callout 7"/>
          <p:cNvSpPr/>
          <p:nvPr/>
        </p:nvSpPr>
        <p:spPr>
          <a:xfrm>
            <a:off x="5220072" y="4293096"/>
            <a:ext cx="3240360" cy="2376264"/>
          </a:xfrm>
          <a:prstGeom prst="up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CT- SMAC </a:t>
            </a:r>
          </a:p>
          <a:p>
            <a:pPr algn="ctr"/>
            <a:r>
              <a:rPr lang="el-GR" dirty="0" smtClean="0"/>
              <a:t>Άχρωμες αποικίες: Ο157</a:t>
            </a:r>
          </a:p>
          <a:p>
            <a:pPr algn="ctr"/>
            <a:r>
              <a:rPr lang="el-GR" dirty="0" smtClean="0"/>
              <a:t>Ροζ  αποικίες: άλλα </a:t>
            </a:r>
            <a:r>
              <a:rPr lang="en-GB" dirty="0" smtClean="0"/>
              <a:t>E. Coli</a:t>
            </a:r>
            <a:r>
              <a:rPr lang="el-GR" dirty="0" smtClean="0"/>
              <a:t> και λοιπά </a:t>
            </a:r>
            <a:r>
              <a:rPr lang="el-GR" dirty="0" err="1" smtClean="0"/>
              <a:t>εντεροβακτηριακά</a:t>
            </a:r>
            <a:r>
              <a:rPr lang="el-GR" dirty="0" smtClean="0"/>
              <a:t> </a:t>
            </a:r>
            <a:r>
              <a:rPr lang="en-GB" dirty="0" smtClean="0"/>
              <a:t> </a:t>
            </a:r>
            <a:r>
              <a:rPr lang="el-GR" dirty="0" smtClean="0"/>
              <a:t> </a:t>
            </a:r>
            <a:endParaRPr lang="en-US" dirty="0" smtClean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2458616" cy="1066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CT- SMAC </a:t>
            </a:r>
            <a:br>
              <a:rPr lang="en-GB" dirty="0" smtClean="0"/>
            </a:b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692696"/>
            <a:ext cx="6135973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1066800"/>
          </a:xfrm>
        </p:spPr>
        <p:txBody>
          <a:bodyPr/>
          <a:lstStyle/>
          <a:p>
            <a:r>
              <a:rPr lang="en-GB" dirty="0" err="1" smtClean="0"/>
              <a:t>Listeria</a:t>
            </a:r>
            <a:r>
              <a:rPr lang="en-GB" dirty="0" smtClean="0"/>
              <a:t> agar/ ALOA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09937" y="3128169"/>
            <a:ext cx="15335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640" y="0"/>
            <a:ext cx="32403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44824"/>
            <a:ext cx="501106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330008" cy="10668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BACILLUS CEREUS AGAR</a:t>
            </a:r>
            <a:endParaRPr lang="en-US" sz="3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384376" cy="25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94907"/>
            <a:ext cx="2991932" cy="286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772816"/>
            <a:ext cx="546504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15638"/>
            <a:ext cx="6192688" cy="624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9512" y="692696"/>
            <a:ext cx="3456384" cy="936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ctr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BAIRD PARKER AGAR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φθονία">
  <a:themeElements>
    <a:clrScheme name="Αφθονί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Προσαρμοσμένος 1">
      <a:majorFont>
        <a:latin typeface="Mistral"/>
        <a:ea typeface=""/>
        <a:cs typeface=""/>
      </a:majorFont>
      <a:minorFont>
        <a:latin typeface="Trebuchet MS"/>
        <a:ea typeface=""/>
        <a:cs typeface=""/>
      </a:minorFont>
    </a:fontScheme>
    <a:fmtScheme name="Αφθονί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1654</TotalTime>
  <Words>3194</Words>
  <Application>Microsoft Office PowerPoint</Application>
  <PresentationFormat>On-screen Show (4:3)</PresentationFormat>
  <Paragraphs>675</Paragraphs>
  <Slides>115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6" baseType="lpstr">
      <vt:lpstr>Αφθονία</vt:lpstr>
      <vt:lpstr>ΛΟΙΜΩΞΕΙΣ ΓΑΣΤΡΕΝΤΕΡΙΚΟΥ ΣΥΣΤΗΜΑΤΟΣ </vt:lpstr>
      <vt:lpstr>ΟΡΙΣΜΟΙ </vt:lpstr>
      <vt:lpstr>ΟΡΙΣΜΟΙ</vt:lpstr>
      <vt:lpstr>ΟΡΙΣΜΟΙ</vt:lpstr>
      <vt:lpstr>ΑΙΤΙΑ ΟΞΕΙΑΣ ΓΑΣΤΡΕΝΤΕΡΙΤΙΔΑΣ </vt:lpstr>
      <vt:lpstr>ΕΠΙΔΗΜΙΟΛΟΓΙΑ </vt:lpstr>
      <vt:lpstr>«1,5 εκ. παιδιά/έτος πεθαiνουν απo διάρροια, εξαιτίας  του μολυσμένου νερού που καταναλώνουν». (WHO)</vt:lpstr>
      <vt:lpstr>ΤΡΟΠΟΙ ΜΕΤΑΔΟΣΗΣ </vt:lpstr>
      <vt:lpstr>ΠΡΟΔΙΑΘΕΣΙΚΟΙ ΠΑΡΑΓΟΝΤΕΣ </vt:lpstr>
      <vt:lpstr>ΛΟΙΜΟΓΟΝΟΙ ΠΑΡΑΓΟΝΤΕΣ </vt:lpstr>
      <vt:lpstr>ΚΛΙΝΙΚΗ ΕΙΚΟΝΑ</vt:lpstr>
      <vt:lpstr>ΤΥΠΟΙ ΔΙΑΡΡΟΙΑΣ</vt:lpstr>
      <vt:lpstr>ΔΙΑΚΡΙΣΗ ΓΑΣΤΡΕΝΤΕΡΙΤΙΔΩΝ</vt:lpstr>
      <vt:lpstr>MΙΚΡΟΟΡΓΑΝΙΣΜΟΙ ΠΟΥ ΠΡΟΚΑΛΟΥΝ ΟΞΕΙΑ ΓΑΣΤΡΕΝΤΕΡΙΤΙΔΑ</vt:lpstr>
      <vt:lpstr>MΙΚΡΟΟΡΓΑΝΙΣΜΟΙ ΠΟΥ ΠΡΟΚΑΛΟΥΝ ΧΡΟΝΙΑ ΓΑΣΤΡΕΝΤΕΡΙΤΙΔΑ</vt:lpstr>
      <vt:lpstr>ΘΕΡΑΠΕΙΑ </vt:lpstr>
      <vt:lpstr>ΠΡΟΛΗΨΗ</vt:lpstr>
      <vt:lpstr>ΠΡΟΛΗΨΗ-ΜΕΤΡΑ ΔΗΜΟΣΙΑΣ ΥΓΕΙΑΣ</vt:lpstr>
      <vt:lpstr>Salmonella sp.  </vt:lpstr>
      <vt:lpstr>ΤΟ ΓΕΝΟΣ SALMONELLA SP. </vt:lpstr>
      <vt:lpstr>ΤΟ ΓΕΝΟΣ SALMONELLA SP. </vt:lpstr>
      <vt:lpstr>ΟΡΟΤΥΠΙΑ ΚΑΤΑ KAUFFMANN-WHITE</vt:lpstr>
      <vt:lpstr>Slide 23</vt:lpstr>
      <vt:lpstr>Slide 24</vt:lpstr>
      <vt:lpstr>SALMONELLA SPP. </vt:lpstr>
      <vt:lpstr>ΤΡΟΠΟΙ ΜΕΤΑΔΟΣΗΣ </vt:lpstr>
      <vt:lpstr>ΥΠΟΠΤΑ ΤΡΟΦΙΜΑ</vt:lpstr>
      <vt:lpstr>ΠΑΘΟΓΟΝΟΣ ΔΡΑΣΗ</vt:lpstr>
      <vt:lpstr>ΚΛΙΝΙΚΕΣ ΕΚΔΗΛΩΣΕΙΣ</vt:lpstr>
      <vt:lpstr>ΚΛΙΝΙΚΕΣ ΕΚΔΗΛΩΣΕΙΣ-ΠΑΘΟΓΟΝΟΣ ΔΡΑΣΗ    </vt:lpstr>
      <vt:lpstr>ΦΟΡΕΙΑ SALMONELLA</vt:lpstr>
      <vt:lpstr>ΛΟΙΜΟΓΟΝΟΣ ΔΟΣΗ</vt:lpstr>
      <vt:lpstr>ΠΡΟΛΗΠΤΙΚΑ ΜΕΤΡΑ </vt:lpstr>
      <vt:lpstr>SHIGELLA SP</vt:lpstr>
      <vt:lpstr>SHIGELLA SP </vt:lpstr>
      <vt:lpstr>ΕΠΙΔΗΜΙΟΛΟΓΙΑ</vt:lpstr>
      <vt:lpstr>ΜΕΤΑΔΟΣΗ </vt:lpstr>
      <vt:lpstr>ΥΠΟΠΤΑ ΤΡΟΦΙΜΑ</vt:lpstr>
      <vt:lpstr>ΚΛΙΝΙΚΗ ΕΙΚΟΝΑ</vt:lpstr>
      <vt:lpstr>Escherichia coli sp. </vt:lpstr>
      <vt:lpstr>Escherichia Coli </vt:lpstr>
      <vt:lpstr>ΤΥΠΟΙ ΤΩΝ ΠΑΘΟΓΟΝΩΝ E.COLI</vt:lpstr>
      <vt:lpstr>ΜΕΤΑΔΟΣΗ </vt:lpstr>
      <vt:lpstr>ΕΝΤΕΡΟΠΑΘΟΓΟΝΟ Ε.  COLI (EPEC) </vt:lpstr>
      <vt:lpstr>ΕΝΤΕΡΟΤΟΞΙΝΟΓΟΝΟ E.COLI </vt:lpstr>
      <vt:lpstr>ΕΝΤΕΡΟΤΟΞΙΝΟΓΟΝΟ E.COLI:ΠΑΘΟΓΕΝΕΙΑ   </vt:lpstr>
      <vt:lpstr>ΕΝΤΕΡΟΑΙΜΟΡΡΑΓΙΚΟ E.COLI </vt:lpstr>
      <vt:lpstr>ΕΝΤΕΡΟΔΙΕΙΣΔΥΤΙΚΟ Ε. COLI (EIEC) </vt:lpstr>
      <vt:lpstr>Campylobacter sp.</vt:lpstr>
      <vt:lpstr>Slide 50</vt:lpstr>
      <vt:lpstr>CAMPYLOBACTER JEJUNI  (SCANNING ELECTRON MICROSCOPE)    </vt:lpstr>
      <vt:lpstr>ΕΠΙΔΗΜΙΟΛΟΓΙΑ</vt:lpstr>
      <vt:lpstr>ΜΕΤΑΔΟΣΗ </vt:lpstr>
      <vt:lpstr>ΚΛΙΝΙΚΗ ΕΙΚΟΝΑ </vt:lpstr>
      <vt:lpstr>Χρωση gram </vt:lpstr>
      <vt:lpstr>Listeria sp.  </vt:lpstr>
      <vt:lpstr>LISTERIA SP.</vt:lpstr>
      <vt:lpstr>ΓΕΝΟΣ LISTERIA </vt:lpstr>
      <vt:lpstr>ΕΠΙΔΗΜΙΟΛΟΓΙΑ</vt:lpstr>
      <vt:lpstr> ΜΕΤΑΔΟΣΗ </vt:lpstr>
      <vt:lpstr>ΠΑΘΟΓΕΝΕΙΑ </vt:lpstr>
      <vt:lpstr>ΕΥΠΑΘΕΙΣ ΟΜΑΔΕΣ </vt:lpstr>
      <vt:lpstr>Staphylococcus  aureus </vt:lpstr>
      <vt:lpstr>Slide 64</vt:lpstr>
      <vt:lpstr>ΜΕΤΑΔΟΣΗ</vt:lpstr>
      <vt:lpstr>ΚΛΙΝΙΚΗ ΕΙΚΟΝΑ</vt:lpstr>
      <vt:lpstr>ΙΟΓΕΝΕΙΣ ΓΑΣΤΡΕΝΤΕΡΙΤΙΔΕΣ </vt:lpstr>
      <vt:lpstr>Calici-ιοί </vt:lpstr>
      <vt:lpstr>Rota-ιοί</vt:lpstr>
      <vt:lpstr>Adeno-ιοί </vt:lpstr>
      <vt:lpstr>Astro-ιοι</vt:lpstr>
      <vt:lpstr>ΓΑΣΤΡΕΝΤΕΡΙΤΙΔΕς ΑΠΌ ΠΑΡΑΣΙΤΑ </vt:lpstr>
      <vt:lpstr>Giardia lamblia</vt:lpstr>
      <vt:lpstr>Slide 74</vt:lpstr>
      <vt:lpstr>Slide 75</vt:lpstr>
      <vt:lpstr>ENTAMOEBA ISTOLYTICA</vt:lpstr>
      <vt:lpstr>ΕΡΓΑΣΤΗΡΙΑΚΗ ΔΙΑΓΝΩΣΗ ΛΟΙΜΩΞΕΩΝ ΓΑΣΤΡΕΝΤΕΡΙΚΟΥ </vt:lpstr>
      <vt:lpstr>ΕΡΓΑΣΤΗΡΙΑΚΗ ΔΙΑΓΝΩΣΗ</vt:lpstr>
      <vt:lpstr>ΜΑΚΡΟΣΚΟΠΙΚΗ ΕΞΕΤΑΣΗ ΚΟΠΡΑΝΩΝ</vt:lpstr>
      <vt:lpstr>ΜΙΚΡΟΣΚΟΠΙΚΗ ΕΞΕΤΑΣΗ ΚΟΠΡΑΝΩΝ</vt:lpstr>
      <vt:lpstr>ΛΟΙΜΩΔΗΣ ΔΙΑΡΡΟΙΑ</vt:lpstr>
      <vt:lpstr>ΛΟΙΜΩΔΗΣ ΔΙΑΡΡΟΙΑ  ΜΙΚΡΟΣΚΟΠΙΚΗ ΕΞΕΤΑΣΗ ΚΟΠΡΑΝΩΝ</vt:lpstr>
      <vt:lpstr>ΛΟΙΜΩΔΗΣ ΔΙΑΡΡΟΙΑ  ΜΙΚΡΟΣΚΟΠΙΚΗ ΕΞΕΤΑΣΗ ΚΟΠΡΑΝΩΝ</vt:lpstr>
      <vt:lpstr>ΜΙΚΡΟΒΙΟΛΟΓΙΚΗ ΔΙΕΡΕΥΝΗΣΗ ΛΟΙΜΩΔΟΥΣ ΔΙΑΡΡΟΙΑΣ</vt:lpstr>
      <vt:lpstr>ΚΑΛΛΙΕΡΓΕΙΑ ΓΙΑ ΤΗΝ ΑΠΟΜΟΝΩΣΗ  ΕΝΤΕΡΟΠΑΘΟΓΟΝΩΝ ΒΑΚΤΗΡΙΩΝ  </vt:lpstr>
      <vt:lpstr>Eosin Methylene Blue Agar (EMB)</vt:lpstr>
      <vt:lpstr>XLD  AGAR</vt:lpstr>
      <vt:lpstr>Slide 88</vt:lpstr>
      <vt:lpstr>BRILLIANT-GREEN PHENOL-RED LACTOSE SUCROSE AGAR (BPLS)</vt:lpstr>
      <vt:lpstr>SS AGAR</vt:lpstr>
      <vt:lpstr>Slide 91</vt:lpstr>
      <vt:lpstr>DCA agar </vt:lpstr>
      <vt:lpstr>Hektoen enteric agar</vt:lpstr>
      <vt:lpstr>TCBS (THIOSULFATE CITRATE BILE SUCROSE AGAR)</vt:lpstr>
      <vt:lpstr>Mac CONKEY Sorbitol Agar (SMAC) CT- SMAC (Cefixime Tellurite)</vt:lpstr>
      <vt:lpstr>CT- SMAC  </vt:lpstr>
      <vt:lpstr>Listeria agar/ ALOA </vt:lpstr>
      <vt:lpstr>BACILLUS CEREUS AGAR</vt:lpstr>
      <vt:lpstr>Slide 99</vt:lpstr>
      <vt:lpstr>ΤΑΥΤΟΠΟΙΗΣΗ ΕΝΤΕΡΟΠΑΘΟΓΟΝΩΝ </vt:lpstr>
      <vt:lpstr>ΤΑΥΤΟΠΟΙΗΣΗ ΣΑΛΜΟΝΕΛΛΩΝ</vt:lpstr>
      <vt:lpstr>ΟΡΟΤΥΠΙΑ ΣΑΛΜΟΝΕΛΛΩN </vt:lpstr>
      <vt:lpstr>ΕΡΓΑΣΤΗΡΙΑΚΗ ΔΙΑΓΝΩΣΗ ΤΟΞΙΝΩΝ </vt:lpstr>
      <vt:lpstr>ΕΡΓΑΣΤΗΡΙΑΚΗ ΔΙΑΓΝΩΣΗ ΙΩΝ </vt:lpstr>
      <vt:lpstr>ΕΡΓΑΣΤΗΡΙΑΚΗ ΔΙΑΓΝΩΣΗ ΠΑΡΑΣΙΤΩΝ</vt:lpstr>
      <vt:lpstr>ΠΑΡΑΣΙΤΟΛΟΓΙΚΗ ΚΟΠΡΑΝΩΝ </vt:lpstr>
      <vt:lpstr>ΜΕΘΟΔΟΙ ΣΥΜΠΥΚΝΩΣΗΣ – ΕΜΠΛΟΥΤΙΣΜΟΥ  ΤΩΝ ΚΟΠΡΑΝΩΝ</vt:lpstr>
      <vt:lpstr>Slide 108</vt:lpstr>
      <vt:lpstr>Slide 109</vt:lpstr>
      <vt:lpstr>Slide 110</vt:lpstr>
      <vt:lpstr>Giardia lamblia (τροφοζωίτης)</vt:lpstr>
      <vt:lpstr>ΑΝΤΙΜΙΚΡΟΒΙΑΚΗ ΑΓΩΓΗ</vt:lpstr>
      <vt:lpstr>Slide 113</vt:lpstr>
      <vt:lpstr>Slide 114</vt:lpstr>
      <vt:lpstr>Slide 115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ΛΟΙΜΩΞΕΙΣ ΓΑΣΤΡΕΝΤΕΡΙΚΟΥ ΣΥΣΤΗΜΑΤΟΣ </dc:title>
  <dc:creator>Your User Name</dc:creator>
  <cp:lastModifiedBy>Σίλια Πιτυρίγκα</cp:lastModifiedBy>
  <cp:revision>139</cp:revision>
  <dcterms:created xsi:type="dcterms:W3CDTF">2011-03-14T17:06:24Z</dcterms:created>
  <dcterms:modified xsi:type="dcterms:W3CDTF">2012-11-12T19:32:51Z</dcterms:modified>
</cp:coreProperties>
</file>