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06" r:id="rId2"/>
    <p:sldId id="307" r:id="rId3"/>
    <p:sldId id="316" r:id="rId4"/>
    <p:sldId id="318" r:id="rId5"/>
    <p:sldId id="317" r:id="rId6"/>
    <p:sldId id="329" r:id="rId7"/>
    <p:sldId id="332" r:id="rId8"/>
    <p:sldId id="320" r:id="rId9"/>
    <p:sldId id="321" r:id="rId10"/>
    <p:sldId id="322" r:id="rId11"/>
    <p:sldId id="323" r:id="rId12"/>
    <p:sldId id="324" r:id="rId13"/>
    <p:sldId id="325" r:id="rId14"/>
    <p:sldId id="331" r:id="rId15"/>
    <p:sldId id="355" r:id="rId16"/>
    <p:sldId id="356" r:id="rId17"/>
    <p:sldId id="357" r:id="rId18"/>
    <p:sldId id="358" r:id="rId19"/>
    <p:sldId id="341" r:id="rId20"/>
    <p:sldId id="326" r:id="rId21"/>
    <p:sldId id="265" r:id="rId22"/>
    <p:sldId id="327" r:id="rId23"/>
    <p:sldId id="328" r:id="rId24"/>
    <p:sldId id="308" r:id="rId25"/>
    <p:sldId id="267" r:id="rId26"/>
    <p:sldId id="266" r:id="rId27"/>
    <p:sldId id="289" r:id="rId28"/>
    <p:sldId id="269" r:id="rId29"/>
    <p:sldId id="268" r:id="rId30"/>
    <p:sldId id="292" r:id="rId31"/>
    <p:sldId id="333" r:id="rId32"/>
    <p:sldId id="339" r:id="rId33"/>
    <p:sldId id="270" r:id="rId34"/>
    <p:sldId id="291" r:id="rId35"/>
    <p:sldId id="271" r:id="rId36"/>
    <p:sldId id="294" r:id="rId37"/>
    <p:sldId id="295" r:id="rId38"/>
    <p:sldId id="296" r:id="rId39"/>
    <p:sldId id="297" r:id="rId40"/>
    <p:sldId id="346" r:id="rId41"/>
    <p:sldId id="342" r:id="rId42"/>
    <p:sldId id="343" r:id="rId43"/>
    <p:sldId id="344" r:id="rId44"/>
    <p:sldId id="345" r:id="rId45"/>
    <p:sldId id="347" r:id="rId46"/>
    <p:sldId id="298" r:id="rId47"/>
    <p:sldId id="299" r:id="rId48"/>
    <p:sldId id="348" r:id="rId49"/>
    <p:sldId id="349" r:id="rId50"/>
    <p:sldId id="350" r:id="rId51"/>
    <p:sldId id="351" r:id="rId52"/>
    <p:sldId id="352" r:id="rId53"/>
    <p:sldId id="353" r:id="rId54"/>
    <p:sldId id="354" r:id="rId55"/>
    <p:sldId id="359" r:id="rId56"/>
    <p:sldId id="361" r:id="rId57"/>
    <p:sldId id="360" r:id="rId58"/>
    <p:sldId id="362" r:id="rId59"/>
    <p:sldId id="363" r:id="rId60"/>
    <p:sldId id="364" r:id="rId61"/>
    <p:sldId id="300" r:id="rId62"/>
    <p:sldId id="301" r:id="rId63"/>
    <p:sldId id="303" r:id="rId64"/>
    <p:sldId id="334" r:id="rId65"/>
    <p:sldId id="335" r:id="rId66"/>
    <p:sldId id="336" r:id="rId67"/>
    <p:sldId id="337" r:id="rId68"/>
    <p:sldId id="273" r:id="rId69"/>
    <p:sldId id="274" r:id="rId70"/>
    <p:sldId id="338" r:id="rId71"/>
    <p:sldId id="275" r:id="rId72"/>
    <p:sldId id="340" r:id="rId73"/>
    <p:sldId id="276" r:id="rId74"/>
    <p:sldId id="311" r:id="rId75"/>
    <p:sldId id="312" r:id="rId76"/>
    <p:sldId id="313" r:id="rId77"/>
    <p:sldId id="314" r:id="rId78"/>
    <p:sldId id="315" r:id="rId79"/>
    <p:sldId id="279" r:id="rId80"/>
    <p:sldId id="280" r:id="rId81"/>
    <p:sldId id="281" r:id="rId82"/>
    <p:sldId id="282" r:id="rId83"/>
    <p:sldId id="283" r:id="rId84"/>
    <p:sldId id="284" r:id="rId85"/>
    <p:sldId id="285" r:id="rId86"/>
    <p:sldId id="286" r:id="rId87"/>
    <p:sldId id="287" r:id="rId88"/>
    <p:sldId id="288" r:id="rId8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75" d="100"/>
          <a:sy n="75" d="100"/>
        </p:scale>
        <p:origin x="-7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35A6688-0179-4845-88A8-A3C80B471960}" type="datetimeFigureOut">
              <a:rPr lang="en-US" smtClean="0"/>
              <a:pPr/>
              <a:t>6/8/2013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736146E-15A4-485F-AA4F-4A0513C7A7C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5A6688-0179-4845-88A8-A3C80B471960}" type="datetimeFigureOut">
              <a:rPr lang="en-US" smtClean="0"/>
              <a:pPr/>
              <a:t>6/8/2013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6146E-15A4-485F-AA4F-4A0513C7A7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5A6688-0179-4845-88A8-A3C80B471960}" type="datetimeFigureOut">
              <a:rPr lang="en-US" smtClean="0"/>
              <a:pPr/>
              <a:t>6/8/2013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6146E-15A4-485F-AA4F-4A0513C7A7C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5A6688-0179-4845-88A8-A3C80B471960}" type="datetimeFigureOut">
              <a:rPr lang="en-US" smtClean="0"/>
              <a:pPr/>
              <a:t>6/8/2013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6146E-15A4-485F-AA4F-4A0513C7A7C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35A6688-0179-4845-88A8-A3C80B471960}" type="datetimeFigureOut">
              <a:rPr lang="en-US" smtClean="0"/>
              <a:pPr/>
              <a:t>6/8/2013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6146E-15A4-485F-AA4F-4A0513C7A7C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35A6688-0179-4845-88A8-A3C80B471960}" type="datetimeFigureOut">
              <a:rPr lang="en-US" smtClean="0"/>
              <a:pPr/>
              <a:t>6/8/2013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36146E-15A4-485F-AA4F-4A0513C7A7C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35A6688-0179-4845-88A8-A3C80B471960}" type="datetimeFigureOut">
              <a:rPr lang="en-US" smtClean="0"/>
              <a:pPr/>
              <a:t>6/8/2013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36146E-15A4-485F-AA4F-4A0513C7A7C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35A6688-0179-4845-88A8-A3C80B471960}" type="datetimeFigureOut">
              <a:rPr lang="en-US" smtClean="0"/>
              <a:pPr/>
              <a:t>6/8/2013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36146E-15A4-485F-AA4F-4A0513C7A7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5A6688-0179-4845-88A8-A3C80B471960}" type="datetimeFigureOut">
              <a:rPr lang="en-US" smtClean="0"/>
              <a:pPr/>
              <a:t>6/8/2013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36146E-15A4-485F-AA4F-4A0513C7A7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35A6688-0179-4845-88A8-A3C80B471960}" type="datetimeFigureOut">
              <a:rPr lang="en-US" smtClean="0"/>
              <a:pPr/>
              <a:t>6/8/2013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36146E-15A4-485F-AA4F-4A0513C7A7C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35A6688-0179-4845-88A8-A3C80B471960}" type="datetimeFigureOut">
              <a:rPr lang="en-US" smtClean="0"/>
              <a:pPr/>
              <a:t>6/8/2013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736146E-15A4-485F-AA4F-4A0513C7A7CC}"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35A6688-0179-4845-88A8-A3C80B471960}" type="datetimeFigureOut">
              <a:rPr lang="en-US" smtClean="0"/>
              <a:pPr/>
              <a:t>6/8/2013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736146E-15A4-485F-AA4F-4A0513C7A7CC}"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3.xml"/><Relationship Id="rId4" Type="http://schemas.openxmlformats.org/officeDocument/2006/relationships/image" Target="../media/image43.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img.gawkerassets.com/img/18fsfy70t9rxwjpg/original.jpg"/>
          <p:cNvPicPr>
            <a:picLocks noChangeAspect="1" noChangeArrowheads="1"/>
          </p:cNvPicPr>
          <p:nvPr/>
        </p:nvPicPr>
        <p:blipFill>
          <a:blip r:embed="rId2" cstate="print"/>
          <a:srcRect/>
          <a:stretch>
            <a:fillRect/>
          </a:stretch>
        </p:blipFill>
        <p:spPr bwMode="auto">
          <a:xfrm>
            <a:off x="179512" y="2492896"/>
            <a:ext cx="6657975" cy="3743325"/>
          </a:xfrm>
          <a:prstGeom prst="rect">
            <a:avLst/>
          </a:prstGeom>
          <a:noFill/>
        </p:spPr>
      </p:pic>
      <p:sp>
        <p:nvSpPr>
          <p:cNvPr id="2" name="Title 1"/>
          <p:cNvSpPr>
            <a:spLocks noGrp="1"/>
          </p:cNvSpPr>
          <p:nvPr>
            <p:ph type="ctrTitle"/>
          </p:nvPr>
        </p:nvSpPr>
        <p:spPr>
          <a:xfrm>
            <a:off x="755576" y="980728"/>
            <a:ext cx="7851648" cy="977280"/>
          </a:xfrm>
        </p:spPr>
        <p:txBody>
          <a:bodyPr>
            <a:noAutofit/>
          </a:bodyPr>
          <a:lstStyle/>
          <a:p>
            <a:r>
              <a:rPr lang="el-GR" sz="2800" dirty="0" smtClean="0"/>
              <a:t>ΜΙΚΡΟΒΙΟΛΟΓΙΑ ΠΕΡΙΒΑΛΛΟΝΤΟΣ: ΜΙΚΡΟΒΙΑΚΗ ΠΟΙΚΙΛΙΑ ΚΑΙ ΟΙΚΟΛΟΓΙΑ, ΣΥΜΒΙΩΣΗ, ΟΙΚΟΣΥΣΤΗΜΑΤΑ</a:t>
            </a:r>
            <a:r>
              <a:rPr lang="el-GR" sz="2800" dirty="0" smtClean="0">
                <a:effectLst>
                  <a:outerShdw blurRad="38100" dist="38100" dir="2700000" algn="tl">
                    <a:srgbClr val="000000">
                      <a:alpha val="43137"/>
                    </a:srgbClr>
                  </a:outerShdw>
                </a:effectLst>
              </a:rPr>
              <a:t>ΠΟΙΟΤΗΤΑ, ΥΓΙΕΙΝΗ ΚΑΙ ΑΣΦΑΛΕΙΑ ΥΔΑΤΙΝΟΥ ΠΕΡΙΒΑΛΛΟΝ</a:t>
            </a:r>
            <a:r>
              <a:rPr lang="el-GR" sz="2800" dirty="0" smtClean="0"/>
              <a:t>ΤΟΣ</a:t>
            </a:r>
            <a:endParaRPr lang="en-US" sz="2800" dirty="0"/>
          </a:p>
        </p:txBody>
      </p:sp>
      <p:sp>
        <p:nvSpPr>
          <p:cNvPr id="3" name="Subtitle 2"/>
          <p:cNvSpPr>
            <a:spLocks noGrp="1"/>
          </p:cNvSpPr>
          <p:nvPr>
            <p:ph type="subTitle" idx="1"/>
          </p:nvPr>
        </p:nvSpPr>
        <p:spPr>
          <a:xfrm>
            <a:off x="5076056" y="2852936"/>
            <a:ext cx="3894256" cy="2112640"/>
          </a:xfrm>
        </p:spPr>
        <p:style>
          <a:lnRef idx="0">
            <a:schemeClr val="accent2"/>
          </a:lnRef>
          <a:fillRef idx="3">
            <a:schemeClr val="accent2"/>
          </a:fillRef>
          <a:effectRef idx="3">
            <a:schemeClr val="accent2"/>
          </a:effectRef>
          <a:fontRef idx="minor">
            <a:schemeClr val="lt1"/>
          </a:fontRef>
        </p:style>
        <p:txBody>
          <a:bodyPr>
            <a:normAutofit fontScale="85000" lnSpcReduction="10000"/>
          </a:bodyPr>
          <a:lstStyle/>
          <a:p>
            <a:pPr algn="ctr"/>
            <a:r>
              <a:rPr lang="el-GR" dirty="0" smtClean="0">
                <a:effectLst>
                  <a:outerShdw blurRad="38100" dist="38100" dir="2700000" algn="tl">
                    <a:srgbClr val="000000">
                      <a:alpha val="43137"/>
                    </a:srgbClr>
                  </a:outerShdw>
                </a:effectLst>
              </a:rPr>
              <a:t>ΒΑΣΙΛΙΚΗ ΠΙΤΥΡΙΓΚΑ</a:t>
            </a:r>
          </a:p>
          <a:p>
            <a:pPr algn="ctr"/>
            <a:r>
              <a:rPr lang="el-GR" dirty="0" smtClean="0">
                <a:effectLst>
                  <a:outerShdw blurRad="38100" dist="38100" dir="2700000" algn="tl">
                    <a:srgbClr val="000000">
                      <a:alpha val="43137"/>
                    </a:srgbClr>
                  </a:outerShdw>
                </a:effectLst>
              </a:rPr>
              <a:t>Ιατρός Βιοπαθολόγος</a:t>
            </a:r>
          </a:p>
          <a:p>
            <a:pPr algn="ctr"/>
            <a:r>
              <a:rPr lang="el-GR" dirty="0" smtClean="0">
                <a:effectLst>
                  <a:outerShdw blurRad="38100" dist="38100" dir="2700000" algn="tl">
                    <a:srgbClr val="000000">
                      <a:alpha val="43137"/>
                    </a:srgbClr>
                  </a:outerShdw>
                </a:effectLst>
              </a:rPr>
              <a:t>Λέκτορας Μικροβιολογίας </a:t>
            </a:r>
          </a:p>
          <a:p>
            <a:pPr algn="ctr"/>
            <a:r>
              <a:rPr lang="el-GR" dirty="0" smtClean="0">
                <a:effectLst>
                  <a:outerShdw blurRad="38100" dist="38100" dir="2700000" algn="tl">
                    <a:srgbClr val="000000">
                      <a:alpha val="43137"/>
                    </a:srgbClr>
                  </a:outerShdw>
                </a:effectLst>
              </a:rPr>
              <a:t>Παν. Αθηνών</a:t>
            </a:r>
          </a:p>
          <a:p>
            <a:pPr algn="ctr"/>
            <a:r>
              <a:rPr lang="en-GB" dirty="0" smtClean="0">
                <a:effectLst>
                  <a:outerShdw blurRad="38100" dist="38100" dir="2700000" algn="tl">
                    <a:srgbClr val="000000">
                      <a:alpha val="43137"/>
                    </a:srgbClr>
                  </a:outerShdw>
                </a:effectLst>
              </a:rPr>
              <a:t>Email.: vpitiriga@med.uoa.gr</a:t>
            </a:r>
            <a:endParaRPr lang="en-US" dirty="0">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rmAutofit/>
          </a:bodyPr>
          <a:lstStyle/>
          <a:p>
            <a:r>
              <a:rPr lang="el-GR" sz="3600" dirty="0" smtClean="0"/>
              <a:t>ΥΔΑΤΟΓΕΝΕΙΣ ΛΟΙΜΩΞΕΙΣ </a:t>
            </a:r>
            <a:endParaRPr lang="en-US" sz="3600" dirty="0"/>
          </a:p>
        </p:txBody>
      </p:sp>
      <p:sp>
        <p:nvSpPr>
          <p:cNvPr id="3" name="Content Placeholder 2"/>
          <p:cNvSpPr>
            <a:spLocks noGrp="1"/>
          </p:cNvSpPr>
          <p:nvPr>
            <p:ph idx="1"/>
          </p:nvPr>
        </p:nvSpPr>
        <p:spPr>
          <a:xfrm>
            <a:off x="457200" y="1556792"/>
            <a:ext cx="8229600" cy="4767808"/>
          </a:xfrm>
        </p:spPr>
        <p:txBody>
          <a:bodyPr>
            <a:normAutofit fontScale="85000" lnSpcReduction="20000"/>
          </a:bodyPr>
          <a:lstStyle/>
          <a:p>
            <a:pPr>
              <a:buNone/>
            </a:pPr>
            <a:r>
              <a:rPr lang="el-GR" b="1" i="1" dirty="0" smtClean="0"/>
              <a:t>   Ανάλογα με το αιτιολογικό μικροβιακό παράγοντα</a:t>
            </a:r>
            <a:r>
              <a:rPr lang="el-GR" dirty="0" smtClean="0"/>
              <a:t>, οι </a:t>
            </a:r>
            <a:r>
              <a:rPr lang="el-GR" dirty="0" err="1" smtClean="0"/>
              <a:t>υδατογενείς</a:t>
            </a:r>
            <a:r>
              <a:rPr lang="el-GR" dirty="0" smtClean="0"/>
              <a:t> λοιμώξεις  ταξινομούνται  σε:</a:t>
            </a:r>
            <a:endParaRPr lang="en-US" dirty="0" smtClean="0"/>
          </a:p>
          <a:p>
            <a:pPr lvl="1"/>
            <a:r>
              <a:rPr lang="el-GR" b="1" dirty="0" smtClean="0"/>
              <a:t>Βακτηριακές </a:t>
            </a:r>
            <a:r>
              <a:rPr lang="el-GR" dirty="0" smtClean="0"/>
              <a:t> (πχ σαλμονελώσεις, </a:t>
            </a:r>
            <a:r>
              <a:rPr lang="el-GR" dirty="0" err="1" smtClean="0"/>
              <a:t>καμπυλοβακτηριδίωση</a:t>
            </a:r>
            <a:r>
              <a:rPr lang="el-GR" dirty="0" smtClean="0"/>
              <a:t>, </a:t>
            </a:r>
            <a:r>
              <a:rPr lang="el-GR" dirty="0" err="1" smtClean="0"/>
              <a:t>λεγιονέλλωση</a:t>
            </a:r>
            <a:r>
              <a:rPr lang="el-GR" dirty="0" smtClean="0"/>
              <a:t>) </a:t>
            </a:r>
            <a:endParaRPr lang="en-US" dirty="0" smtClean="0"/>
          </a:p>
          <a:p>
            <a:pPr lvl="1"/>
            <a:r>
              <a:rPr lang="el-GR" b="1" dirty="0" smtClean="0"/>
              <a:t>Ιογενείς</a:t>
            </a:r>
            <a:r>
              <a:rPr lang="el-GR" dirty="0" smtClean="0"/>
              <a:t> (πχ από </a:t>
            </a:r>
            <a:r>
              <a:rPr lang="el-GR" dirty="0" err="1" smtClean="0"/>
              <a:t>νοροϊούς</a:t>
            </a:r>
            <a:r>
              <a:rPr lang="el-GR" dirty="0" smtClean="0"/>
              <a:t> και </a:t>
            </a:r>
            <a:r>
              <a:rPr lang="el-GR" dirty="0" err="1" smtClean="0"/>
              <a:t>ροταϊούς</a:t>
            </a:r>
            <a:r>
              <a:rPr lang="el-GR" dirty="0" smtClean="0"/>
              <a:t>, ηπατίτιδα Α)</a:t>
            </a:r>
            <a:endParaRPr lang="en-US" dirty="0" smtClean="0"/>
          </a:p>
          <a:p>
            <a:pPr lvl="1"/>
            <a:r>
              <a:rPr lang="el-GR" b="1" dirty="0" smtClean="0"/>
              <a:t>Παρασιτικές </a:t>
            </a:r>
            <a:r>
              <a:rPr lang="el-GR" dirty="0" smtClean="0"/>
              <a:t> (πχ  </a:t>
            </a:r>
            <a:r>
              <a:rPr lang="el-GR" dirty="0" err="1" smtClean="0"/>
              <a:t>κρυπτοσποριδίαση</a:t>
            </a:r>
            <a:r>
              <a:rPr lang="el-GR" dirty="0" smtClean="0"/>
              <a:t>, αμοιβάδωση, </a:t>
            </a:r>
            <a:r>
              <a:rPr lang="el-GR" dirty="0" err="1" smtClean="0"/>
              <a:t>σχιστοσωμίαση</a:t>
            </a:r>
            <a:r>
              <a:rPr lang="el-GR" dirty="0" smtClean="0"/>
              <a:t>) </a:t>
            </a:r>
            <a:endParaRPr lang="en-US" dirty="0" smtClean="0"/>
          </a:p>
          <a:p>
            <a:pPr>
              <a:buNone/>
            </a:pPr>
            <a:r>
              <a:rPr lang="el-GR" dirty="0" smtClean="0"/>
              <a:t>Συνήθεις μορφές των υδατογενών λοιμώξεων είναι: </a:t>
            </a:r>
          </a:p>
          <a:p>
            <a:r>
              <a:rPr lang="el-GR" dirty="0" smtClean="0"/>
              <a:t>γαστρεντερίτιδες, </a:t>
            </a:r>
          </a:p>
          <a:p>
            <a:r>
              <a:rPr lang="el-GR" dirty="0" smtClean="0"/>
              <a:t>ηπατίτιδες,  </a:t>
            </a:r>
          </a:p>
          <a:p>
            <a:r>
              <a:rPr lang="el-GR" dirty="0" smtClean="0"/>
              <a:t>επιπεφυκίτιδες,</a:t>
            </a:r>
          </a:p>
          <a:p>
            <a:r>
              <a:rPr lang="el-GR" dirty="0" smtClean="0"/>
              <a:t>δερματίτιδες και επιμολύνσεις τραυμάτων, </a:t>
            </a:r>
          </a:p>
          <a:p>
            <a:r>
              <a:rPr lang="el-GR" dirty="0" smtClean="0"/>
              <a:t>ωτίτιδες, </a:t>
            </a:r>
          </a:p>
          <a:p>
            <a:r>
              <a:rPr lang="el-GR" dirty="0" smtClean="0"/>
              <a:t>λοιμώξεις αναπνευστικού</a:t>
            </a:r>
            <a:endParaRPr lang="en-US"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704088"/>
            <a:ext cx="8003232" cy="636680"/>
          </a:xfrm>
        </p:spPr>
        <p:txBody>
          <a:bodyPr>
            <a:normAutofit/>
          </a:bodyPr>
          <a:lstStyle/>
          <a:p>
            <a:r>
              <a:rPr lang="el-GR" sz="3600" dirty="0" smtClean="0"/>
              <a:t>ΥΔΑΤΟΓΕΝΕΙΣ ΛΟΙΜΩΞΕΙΣ </a:t>
            </a:r>
            <a:endParaRPr lang="en-US" sz="3600" dirty="0"/>
          </a:p>
        </p:txBody>
      </p:sp>
      <p:sp>
        <p:nvSpPr>
          <p:cNvPr id="3" name="Content Placeholder 2"/>
          <p:cNvSpPr>
            <a:spLocks noGrp="1"/>
          </p:cNvSpPr>
          <p:nvPr>
            <p:ph idx="1"/>
          </p:nvPr>
        </p:nvSpPr>
        <p:spPr>
          <a:xfrm>
            <a:off x="457200" y="1628800"/>
            <a:ext cx="8229600" cy="4695800"/>
          </a:xfrm>
        </p:spPr>
        <p:txBody>
          <a:bodyPr>
            <a:normAutofit fontScale="77500" lnSpcReduction="20000"/>
          </a:bodyPr>
          <a:lstStyle/>
          <a:p>
            <a:r>
              <a:rPr lang="el-GR" dirty="0" smtClean="0"/>
              <a:t>Για να συμβεί τελικά μια </a:t>
            </a:r>
            <a:r>
              <a:rPr lang="el-GR" dirty="0" err="1" smtClean="0"/>
              <a:t>υδατογενής</a:t>
            </a:r>
            <a:r>
              <a:rPr lang="el-GR" dirty="0" smtClean="0"/>
              <a:t> λοίμωξη πρέπει να εφαρμοστεί μια αλληλουχία γεγονότων. </a:t>
            </a:r>
            <a:endParaRPr lang="en-US" dirty="0" smtClean="0"/>
          </a:p>
          <a:p>
            <a:pPr lvl="0"/>
            <a:r>
              <a:rPr lang="el-GR" dirty="0" smtClean="0"/>
              <a:t>Επιμόλυνση του νερού με κόπρανα. Η επιμόλυνση μπορεί να γίνει </a:t>
            </a:r>
          </a:p>
          <a:p>
            <a:pPr lvl="1"/>
            <a:r>
              <a:rPr lang="el-GR" dirty="0" smtClean="0"/>
              <a:t>άμεσα (περιττώματα πουλιών, αποβολή λυμάτων) ή </a:t>
            </a:r>
          </a:p>
          <a:p>
            <a:pPr lvl="1"/>
            <a:r>
              <a:rPr lang="el-GR" dirty="0" smtClean="0"/>
              <a:t>έμμεσα (πχ. με τις βροχές).</a:t>
            </a:r>
            <a:endParaRPr lang="en-US" dirty="0" smtClean="0"/>
          </a:p>
          <a:p>
            <a:pPr lvl="0"/>
            <a:r>
              <a:rPr lang="el-GR" dirty="0" smtClean="0"/>
              <a:t>Τα κόπρανα αυτά πρέπει να περιέχουν παθογόνα μικρόβια.</a:t>
            </a:r>
            <a:endParaRPr lang="en-US" dirty="0" smtClean="0"/>
          </a:p>
          <a:p>
            <a:pPr lvl="0"/>
            <a:r>
              <a:rPr lang="el-GR" dirty="0" smtClean="0"/>
              <a:t>Τα παθογόνα αυτά να είναι ικανά να αντέξουν στις συνθήκες του νερού (φως, θερμοκρασία, </a:t>
            </a:r>
            <a:r>
              <a:rPr lang="el-GR" dirty="0" err="1" smtClean="0"/>
              <a:t>ολιγοτροφικό</a:t>
            </a:r>
            <a:r>
              <a:rPr lang="el-GR" dirty="0" smtClean="0"/>
              <a:t> περιβάλλον, αραίωση). </a:t>
            </a:r>
          </a:p>
          <a:p>
            <a:pPr lvl="0"/>
            <a:r>
              <a:rPr lang="el-GR" dirty="0" smtClean="0"/>
              <a:t>Ο αριθμός των παθογόνων που θα εισέλθουν στον ανθρώπινο οργανισμό πρέπει να είναι ικανός να προκαλέσει λοίμωξη.</a:t>
            </a:r>
            <a:endParaRPr lang="en-US" dirty="0" smtClean="0"/>
          </a:p>
          <a:p>
            <a:pPr lvl="0"/>
            <a:r>
              <a:rPr lang="el-GR" dirty="0" smtClean="0"/>
              <a:t>Το άτομο πρέπει να εκτεθεί σε αυτό το μολυσμένο νερό </a:t>
            </a:r>
          </a:p>
          <a:p>
            <a:pPr lvl="1"/>
            <a:r>
              <a:rPr lang="el-GR" dirty="0" smtClean="0"/>
              <a:t>είτε πίνοντάς το, </a:t>
            </a:r>
          </a:p>
          <a:p>
            <a:pPr lvl="1"/>
            <a:r>
              <a:rPr lang="el-GR" dirty="0" smtClean="0"/>
              <a:t>είτε χρησιμοποιώντας το για πλύσιμο </a:t>
            </a:r>
          </a:p>
          <a:p>
            <a:pPr lvl="1"/>
            <a:r>
              <a:rPr lang="el-GR" dirty="0" smtClean="0"/>
              <a:t>ή για παρασκευή τροφίμων </a:t>
            </a:r>
          </a:p>
          <a:p>
            <a:pPr lvl="1"/>
            <a:r>
              <a:rPr lang="el-GR" dirty="0" smtClean="0"/>
              <a:t>ή σε μηχανήματα ψύξης-θέρμανσης,  </a:t>
            </a:r>
          </a:p>
          <a:p>
            <a:pPr lvl="1"/>
            <a:r>
              <a:rPr lang="el-GR" dirty="0" smtClean="0"/>
              <a:t>είτε κολυμπώντας</a:t>
            </a:r>
            <a:endParaRPr lang="en-US"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271864"/>
          </a:xfrm>
        </p:spPr>
        <p:txBody>
          <a:bodyPr>
            <a:normAutofit/>
          </a:bodyPr>
          <a:lstStyle/>
          <a:p>
            <a:r>
              <a:rPr lang="el-GR" dirty="0" smtClean="0"/>
              <a:t>Οι παθογόνοι οργανισμοί που προκαλούν  είναι:</a:t>
            </a:r>
          </a:p>
          <a:p>
            <a:pPr lvl="2"/>
            <a:r>
              <a:rPr lang="el-GR" dirty="0" smtClean="0"/>
              <a:t>Βακτήρια</a:t>
            </a:r>
          </a:p>
          <a:p>
            <a:pPr lvl="2"/>
            <a:r>
              <a:rPr lang="el-GR" dirty="0" smtClean="0"/>
              <a:t>Παράσιτα</a:t>
            </a:r>
          </a:p>
          <a:p>
            <a:pPr lvl="2"/>
            <a:r>
              <a:rPr lang="el-GR" dirty="0" smtClean="0"/>
              <a:t>Ιοί</a:t>
            </a:r>
          </a:p>
          <a:p>
            <a:pPr lvl="2"/>
            <a:r>
              <a:rPr lang="el-GR" dirty="0" smtClean="0"/>
              <a:t>Μύκητες </a:t>
            </a:r>
          </a:p>
          <a:p>
            <a:r>
              <a:rPr lang="el-GR" dirty="0" smtClean="0"/>
              <a:t>Όλες οι </a:t>
            </a:r>
            <a:r>
              <a:rPr lang="el-GR" dirty="0" err="1" smtClean="0"/>
              <a:t>υδατογενείς</a:t>
            </a:r>
            <a:r>
              <a:rPr lang="el-GR" dirty="0" smtClean="0"/>
              <a:t> επιδημίες από μικροοργανισμούς έχουν εποχιακή κατανομή</a:t>
            </a:r>
          </a:p>
          <a:p>
            <a:r>
              <a:rPr lang="el-GR" dirty="0" smtClean="0"/>
              <a:t>Το μεγαλύτερο ποσοστό αναπτύσσεται το καλοκαίρι και κυρίως τον μήνα Ιούλιο τον μήνα Ιούλιο.</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0658" name="Picture 2"/>
          <p:cNvPicPr>
            <a:picLocks noGrp="1" noChangeAspect="1" noChangeArrowheads="1"/>
          </p:cNvPicPr>
          <p:nvPr>
            <p:ph idx="1"/>
          </p:nvPr>
        </p:nvPicPr>
        <p:blipFill>
          <a:blip r:embed="rId2" cstate="print"/>
          <a:srcRect/>
          <a:stretch>
            <a:fillRect/>
          </a:stretch>
        </p:blipFill>
        <p:spPr bwMode="auto">
          <a:xfrm>
            <a:off x="0" y="0"/>
            <a:ext cx="9144000" cy="6879499"/>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96752"/>
            <a:ext cx="4038600" cy="5158173"/>
          </a:xfrm>
        </p:spPr>
        <p:txBody>
          <a:bodyPr>
            <a:normAutofit/>
          </a:bodyPr>
          <a:lstStyle/>
          <a:p>
            <a:r>
              <a:rPr lang="el-GR" dirty="0" smtClean="0"/>
              <a:t>Τα συχνότερα αίτια των λοιμώξεων από πόσιμο νερό είναι (κατά φθίνουσα σειρά):                           </a:t>
            </a:r>
            <a:endParaRPr lang="en-US" dirty="0" smtClean="0"/>
          </a:p>
          <a:p>
            <a:pPr lvl="1"/>
            <a:r>
              <a:rPr lang="en-US" dirty="0" err="1" smtClean="0"/>
              <a:t>Giardia</a:t>
            </a:r>
            <a:r>
              <a:rPr lang="el-GR" dirty="0" smtClean="0"/>
              <a:t>, </a:t>
            </a:r>
            <a:endParaRPr lang="en-US" dirty="0" smtClean="0"/>
          </a:p>
          <a:p>
            <a:pPr lvl="1"/>
            <a:r>
              <a:rPr lang="el-GR" dirty="0" err="1" smtClean="0"/>
              <a:t>Σιγκέλλα</a:t>
            </a:r>
            <a:r>
              <a:rPr lang="el-GR" dirty="0" smtClean="0"/>
              <a:t>, </a:t>
            </a:r>
            <a:endParaRPr lang="en-US" dirty="0" smtClean="0"/>
          </a:p>
          <a:p>
            <a:pPr lvl="1"/>
            <a:r>
              <a:rPr lang="el-GR" dirty="0" err="1" smtClean="0"/>
              <a:t>νοροϊοί</a:t>
            </a:r>
            <a:r>
              <a:rPr lang="el-GR" dirty="0" smtClean="0"/>
              <a:t> και </a:t>
            </a:r>
            <a:endParaRPr lang="en-US" dirty="0" smtClean="0"/>
          </a:p>
          <a:p>
            <a:pPr lvl="1"/>
            <a:r>
              <a:rPr lang="el-GR" dirty="0" smtClean="0"/>
              <a:t>ιός της  ηπατίτιδας Α.                     </a:t>
            </a:r>
            <a:endParaRPr lang="en-US" dirty="0" smtClean="0"/>
          </a:p>
          <a:p>
            <a:pPr>
              <a:buNone/>
            </a:pPr>
            <a:endParaRPr lang="en-US" dirty="0"/>
          </a:p>
        </p:txBody>
      </p:sp>
      <p:sp>
        <p:nvSpPr>
          <p:cNvPr id="5" name="Content Placeholder 4"/>
          <p:cNvSpPr>
            <a:spLocks noGrp="1"/>
          </p:cNvSpPr>
          <p:nvPr>
            <p:ph sz="half" idx="2"/>
          </p:nvPr>
        </p:nvSpPr>
        <p:spPr>
          <a:xfrm>
            <a:off x="4648200" y="1196752"/>
            <a:ext cx="4038600" cy="5158173"/>
          </a:xfrm>
        </p:spPr>
        <p:txBody>
          <a:bodyPr>
            <a:normAutofit/>
          </a:bodyPr>
          <a:lstStyle/>
          <a:p>
            <a:r>
              <a:rPr lang="el-GR" dirty="0" smtClean="0"/>
              <a:t>Τα συχνότερα αίτια των λοιμώξεων από νερά αναψυχής είναι τα:</a:t>
            </a:r>
            <a:endParaRPr lang="en-US" dirty="0" smtClean="0"/>
          </a:p>
          <a:p>
            <a:pPr lvl="1"/>
            <a:r>
              <a:rPr lang="el-GR" dirty="0" err="1" smtClean="0"/>
              <a:t>ψευδομονάδα</a:t>
            </a:r>
            <a:r>
              <a:rPr lang="el-GR" dirty="0" smtClean="0"/>
              <a:t>, </a:t>
            </a:r>
            <a:endParaRPr lang="en-US" dirty="0" smtClean="0"/>
          </a:p>
          <a:p>
            <a:pPr lvl="1"/>
            <a:r>
              <a:rPr lang="el-GR" dirty="0" err="1" smtClean="0"/>
              <a:t>κρυπτοσπορίδιο</a:t>
            </a:r>
            <a:r>
              <a:rPr lang="el-GR" dirty="0" smtClean="0"/>
              <a:t>,</a:t>
            </a:r>
            <a:endParaRPr lang="en-US" dirty="0" smtClean="0"/>
          </a:p>
          <a:p>
            <a:pPr lvl="1"/>
            <a:r>
              <a:rPr lang="el-GR" dirty="0" err="1" smtClean="0"/>
              <a:t>σιγκέλλα</a:t>
            </a:r>
            <a:r>
              <a:rPr lang="el-GR" dirty="0" smtClean="0"/>
              <a:t>, </a:t>
            </a:r>
            <a:endParaRPr lang="en-US" dirty="0" smtClean="0"/>
          </a:p>
          <a:p>
            <a:pPr lvl="1"/>
            <a:r>
              <a:rPr lang="el-GR" dirty="0" err="1" smtClean="0"/>
              <a:t>λεγεωνέλλα</a:t>
            </a:r>
            <a:r>
              <a:rPr lang="el-GR" dirty="0" smtClean="0"/>
              <a:t> και </a:t>
            </a:r>
            <a:endParaRPr lang="en-US" dirty="0" smtClean="0"/>
          </a:p>
          <a:p>
            <a:pPr lvl="1"/>
            <a:r>
              <a:rPr lang="el-GR" dirty="0" err="1" smtClean="0"/>
              <a:t>νοροϊοί</a:t>
            </a:r>
            <a:endParaRPr lang="en-US"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08688"/>
          </a:xfrm>
        </p:spPr>
        <p:txBody>
          <a:bodyPr>
            <a:normAutofit fontScale="90000"/>
          </a:bodyPr>
          <a:lstStyle/>
          <a:p>
            <a:r>
              <a:rPr lang="el-GR" sz="4400" i="1" dirty="0" smtClean="0"/>
              <a:t>ΓΑΣΤΡΕΝΤΕΡΙΤΙΔΕΣ</a:t>
            </a:r>
            <a:endParaRPr lang="en-US" sz="4400" dirty="0"/>
          </a:p>
        </p:txBody>
      </p:sp>
      <p:sp>
        <p:nvSpPr>
          <p:cNvPr id="3" name="Content Placeholder 2"/>
          <p:cNvSpPr>
            <a:spLocks noGrp="1"/>
          </p:cNvSpPr>
          <p:nvPr>
            <p:ph idx="1"/>
          </p:nvPr>
        </p:nvSpPr>
        <p:spPr>
          <a:xfrm>
            <a:off x="457200" y="1700808"/>
            <a:ext cx="8229600" cy="4623792"/>
          </a:xfrm>
        </p:spPr>
        <p:txBody>
          <a:bodyPr>
            <a:normAutofit fontScale="62500" lnSpcReduction="20000"/>
          </a:bodyPr>
          <a:lstStyle/>
          <a:p>
            <a:pPr lvl="0">
              <a:buNone/>
            </a:pPr>
            <a:r>
              <a:rPr lang="el-GR" sz="2800" dirty="0" smtClean="0"/>
              <a:t>Προέρχονται από την κατάποση μολυσμένου ύδατος. </a:t>
            </a:r>
          </a:p>
          <a:p>
            <a:pPr lvl="0"/>
            <a:r>
              <a:rPr lang="el-GR" sz="2800" dirty="0" smtClean="0"/>
              <a:t>Τα </a:t>
            </a:r>
            <a:r>
              <a:rPr lang="el-GR" sz="2800" b="1" i="1" dirty="0" smtClean="0"/>
              <a:t>βακτήρια</a:t>
            </a:r>
            <a:r>
              <a:rPr lang="el-GR" sz="2800" dirty="0" smtClean="0"/>
              <a:t> που ενοχοποιούνται συχνότερα για τις γαστρεντερίτιδες από φυσικά νερά αναψυχής είναι </a:t>
            </a:r>
            <a:endParaRPr lang="en-US" sz="3200" dirty="0" smtClean="0"/>
          </a:p>
          <a:p>
            <a:pPr lvl="1"/>
            <a:r>
              <a:rPr lang="el-GR" dirty="0" smtClean="0"/>
              <a:t>οι </a:t>
            </a:r>
            <a:r>
              <a:rPr lang="el-GR" dirty="0" err="1" smtClean="0"/>
              <a:t>σιγκέλλες</a:t>
            </a:r>
            <a:r>
              <a:rPr lang="el-GR" dirty="0" smtClean="0"/>
              <a:t>, </a:t>
            </a:r>
            <a:endParaRPr lang="en-US" sz="3000" dirty="0" smtClean="0"/>
          </a:p>
          <a:p>
            <a:pPr lvl="1"/>
            <a:r>
              <a:rPr lang="el-GR" dirty="0" smtClean="0"/>
              <a:t>οι </a:t>
            </a:r>
            <a:r>
              <a:rPr lang="el-GR" dirty="0" err="1" smtClean="0"/>
              <a:t>σαλμονέλλες</a:t>
            </a:r>
            <a:r>
              <a:rPr lang="el-GR" dirty="0" smtClean="0"/>
              <a:t>, </a:t>
            </a:r>
            <a:endParaRPr lang="en-US" sz="3000" dirty="0" smtClean="0"/>
          </a:p>
          <a:p>
            <a:pPr lvl="1"/>
            <a:r>
              <a:rPr lang="el-GR" dirty="0" smtClean="0"/>
              <a:t>το </a:t>
            </a:r>
            <a:r>
              <a:rPr lang="el-GR" dirty="0" err="1" smtClean="0"/>
              <a:t>καμπυλοβακτηρίδιο</a:t>
            </a:r>
            <a:r>
              <a:rPr lang="el-GR" dirty="0" smtClean="0"/>
              <a:t> και </a:t>
            </a:r>
            <a:endParaRPr lang="en-US" sz="3000" dirty="0" smtClean="0"/>
          </a:p>
          <a:p>
            <a:pPr lvl="1"/>
            <a:r>
              <a:rPr lang="el-GR" dirty="0" smtClean="0"/>
              <a:t>τα </a:t>
            </a:r>
            <a:r>
              <a:rPr lang="el-GR" dirty="0" err="1" smtClean="0"/>
              <a:t>δονακιοειδή</a:t>
            </a:r>
            <a:r>
              <a:rPr lang="el-GR" dirty="0" smtClean="0"/>
              <a:t> </a:t>
            </a:r>
            <a:endParaRPr lang="en-US" sz="3000" dirty="0" smtClean="0"/>
          </a:p>
          <a:p>
            <a:r>
              <a:rPr lang="el-GR" sz="2800" dirty="0" smtClean="0"/>
              <a:t>Οι </a:t>
            </a:r>
            <a:r>
              <a:rPr lang="el-GR" sz="2800" dirty="0" err="1" smtClean="0"/>
              <a:t>σιγκέλλες</a:t>
            </a:r>
            <a:r>
              <a:rPr lang="el-GR" sz="2800" dirty="0" smtClean="0"/>
              <a:t> και το </a:t>
            </a:r>
            <a:r>
              <a:rPr lang="el-GR" sz="2800" dirty="0" err="1" smtClean="0"/>
              <a:t>καμπυλοβακτηρίδιο</a:t>
            </a:r>
            <a:r>
              <a:rPr lang="el-GR" sz="2800" dirty="0" smtClean="0"/>
              <a:t> έχουν εξαιρετικά χαμηλή μολυσματική δόση. Το </a:t>
            </a:r>
            <a:r>
              <a:rPr lang="el-GR" sz="2800" dirty="0" err="1" smtClean="0"/>
              <a:t>καμπυλοβακτηρίδιο</a:t>
            </a:r>
            <a:r>
              <a:rPr lang="el-GR" sz="2800" dirty="0" smtClean="0"/>
              <a:t> είναι το συχνότερο αίτιο γαστρεντερίτιδων στην Ευρώπη και τις ΗΠΑ. </a:t>
            </a:r>
            <a:endParaRPr lang="en-US" sz="3200" dirty="0" smtClean="0"/>
          </a:p>
          <a:p>
            <a:r>
              <a:rPr lang="el-GR" sz="2800" dirty="0" smtClean="0"/>
              <a:t>Οι </a:t>
            </a:r>
            <a:r>
              <a:rPr lang="el-GR" sz="2800" b="1" i="1" dirty="0" smtClean="0"/>
              <a:t>ιοί</a:t>
            </a:r>
            <a:r>
              <a:rPr lang="el-GR" sz="2800" dirty="0" smtClean="0"/>
              <a:t> που είναι συχνά υπεύθυνοι για τις </a:t>
            </a:r>
            <a:r>
              <a:rPr lang="el-GR" sz="2800" dirty="0" err="1" smtClean="0"/>
              <a:t>υδατογενείς</a:t>
            </a:r>
            <a:r>
              <a:rPr lang="el-GR" sz="2800" dirty="0" smtClean="0"/>
              <a:t> γαστρεντερίτιδες είναι οι ιοί </a:t>
            </a:r>
            <a:r>
              <a:rPr lang="en-US" sz="2800" dirty="0" smtClean="0"/>
              <a:t>Coxsackie A</a:t>
            </a:r>
            <a:r>
              <a:rPr lang="el-GR" sz="2800" dirty="0" smtClean="0"/>
              <a:t> και Β, οι </a:t>
            </a:r>
            <a:r>
              <a:rPr lang="el-GR" sz="2800" dirty="0" err="1" smtClean="0"/>
              <a:t>νοροϊοί</a:t>
            </a:r>
            <a:r>
              <a:rPr lang="el-GR" sz="2800" dirty="0" smtClean="0"/>
              <a:t> και οι </a:t>
            </a:r>
            <a:r>
              <a:rPr lang="el-GR" sz="2800" dirty="0" err="1" smtClean="0"/>
              <a:t>ροταϊοί</a:t>
            </a:r>
            <a:r>
              <a:rPr lang="el-GR" sz="2800" dirty="0" smtClean="0"/>
              <a:t>. Οι ιοί έχουν χαμηλή μολυσματική δόση και είναι  περισσότερο ανθεκτικοί στο θαλασσινό νερό απ’ </a:t>
            </a:r>
            <a:r>
              <a:rPr lang="el-GR" sz="2800" dirty="0" err="1" smtClean="0"/>
              <a:t>ό,τι</a:t>
            </a:r>
            <a:r>
              <a:rPr lang="el-GR" sz="2800" dirty="0" smtClean="0"/>
              <a:t> τα βακτήρια. Μπορούν να επιβιώσουν στο νερό από μερικές μέρες μέχρι 2-3 μήνες. </a:t>
            </a:r>
            <a:endParaRPr lang="en-US" sz="3200" dirty="0" smtClean="0"/>
          </a:p>
          <a:p>
            <a:r>
              <a:rPr lang="el-GR" sz="2800" b="1" i="1" dirty="0" smtClean="0"/>
              <a:t>Παρασιτικές γαστρεντερίτιδες</a:t>
            </a:r>
            <a:r>
              <a:rPr lang="el-GR" sz="2800" dirty="0" smtClean="0"/>
              <a:t> οφείλονται κυρίως στα πρωτόζωα </a:t>
            </a:r>
            <a:r>
              <a:rPr lang="en-US" sz="2800" dirty="0" err="1" smtClean="0"/>
              <a:t>Giardia</a:t>
            </a:r>
            <a:r>
              <a:rPr lang="el-GR" sz="2800" dirty="0" smtClean="0"/>
              <a:t>  και στο </a:t>
            </a:r>
            <a:r>
              <a:rPr lang="el-GR" sz="2800" dirty="0" err="1" smtClean="0"/>
              <a:t>κρυπτοσπορίδιο</a:t>
            </a:r>
            <a:r>
              <a:rPr lang="el-GR" sz="2800" dirty="0" smtClean="0"/>
              <a:t>. </a:t>
            </a:r>
          </a:p>
          <a:p>
            <a:pPr>
              <a:buNone/>
            </a:pPr>
            <a:r>
              <a:rPr lang="el-GR" sz="2800" dirty="0" smtClean="0"/>
              <a:t>     Άλλα πρωτόζωα που ενοχοποιούνται συχνά είναι η αμοιβάδα </a:t>
            </a:r>
            <a:r>
              <a:rPr lang="en-US" sz="2800" i="1" dirty="0" err="1" smtClean="0"/>
              <a:t>Entamoeba</a:t>
            </a:r>
            <a:r>
              <a:rPr lang="en-US" sz="2800" i="1" dirty="0" smtClean="0"/>
              <a:t> </a:t>
            </a:r>
            <a:r>
              <a:rPr lang="en-US" sz="2800" i="1" dirty="0" err="1" smtClean="0"/>
              <a:t>histolytica</a:t>
            </a:r>
            <a:r>
              <a:rPr lang="el-GR" sz="2800" dirty="0" smtClean="0"/>
              <a:t> και το  </a:t>
            </a:r>
            <a:r>
              <a:rPr lang="en-US" sz="2800" i="1" dirty="0" err="1" smtClean="0"/>
              <a:t>Balantidium</a:t>
            </a:r>
            <a:r>
              <a:rPr lang="en-US" sz="2800" i="1" dirty="0" smtClean="0"/>
              <a:t> coli</a:t>
            </a:r>
            <a:r>
              <a:rPr lang="el-GR" sz="2800" dirty="0" smtClean="0"/>
              <a:t>.  </a:t>
            </a:r>
            <a:endParaRPr lang="en-US" sz="3200" dirty="0" smtClean="0"/>
          </a:p>
          <a:p>
            <a:pPr>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normAutofit/>
          </a:bodyPr>
          <a:lstStyle/>
          <a:p>
            <a:r>
              <a:rPr lang="el-GR" sz="4400" dirty="0" smtClean="0"/>
              <a:t>ΔΕΡΜΑΤΙΤΙΔΕΣ</a:t>
            </a:r>
            <a:endParaRPr lang="en-US" sz="4400" dirty="0"/>
          </a:p>
        </p:txBody>
      </p:sp>
      <p:sp>
        <p:nvSpPr>
          <p:cNvPr id="3" name="Content Placeholder 2"/>
          <p:cNvSpPr>
            <a:spLocks noGrp="1"/>
          </p:cNvSpPr>
          <p:nvPr>
            <p:ph idx="1"/>
          </p:nvPr>
        </p:nvSpPr>
        <p:spPr>
          <a:xfrm>
            <a:off x="457200" y="1700808"/>
            <a:ext cx="8229600" cy="4623792"/>
          </a:xfrm>
        </p:spPr>
        <p:txBody>
          <a:bodyPr>
            <a:normAutofit lnSpcReduction="10000"/>
          </a:bodyPr>
          <a:lstStyle/>
          <a:p>
            <a:pPr lvl="0"/>
            <a:r>
              <a:rPr lang="el-GR" sz="2800" dirty="0" smtClean="0"/>
              <a:t>Κατά τη διάρκεια της επαφής με το νερό μπορεί να συμβούν αμυχές ή τραυματισμοί. Η επαφή των τραυμάτων με το μολυσμένο νερό μπορεί να προκαλέσει επιμόλυνση αυτών και δερματίτιδες. Τα μικρόβια που ενοχοποιούνται συχνότερα είναι </a:t>
            </a:r>
            <a:endParaRPr lang="en-US" sz="3200" dirty="0" smtClean="0"/>
          </a:p>
          <a:p>
            <a:pPr lvl="1"/>
            <a:r>
              <a:rPr lang="el-GR" dirty="0" smtClean="0"/>
              <a:t>τα </a:t>
            </a:r>
            <a:r>
              <a:rPr lang="el-GR" dirty="0" err="1" smtClean="0"/>
              <a:t>δονακιοειδή</a:t>
            </a:r>
            <a:r>
              <a:rPr lang="el-GR" dirty="0" smtClean="0"/>
              <a:t> (πχ </a:t>
            </a:r>
            <a:r>
              <a:rPr lang="en-US" i="1" dirty="0" err="1" smtClean="0"/>
              <a:t>Vibrio</a:t>
            </a:r>
            <a:r>
              <a:rPr lang="en-US" i="1" dirty="0" smtClean="0"/>
              <a:t> </a:t>
            </a:r>
            <a:r>
              <a:rPr lang="en-US" i="1" dirty="0" err="1" smtClean="0"/>
              <a:t>alginolyticus</a:t>
            </a:r>
            <a:r>
              <a:rPr lang="el-GR" dirty="0" smtClean="0"/>
              <a:t>, </a:t>
            </a:r>
            <a:r>
              <a:rPr lang="en-US" i="1" dirty="0" err="1" smtClean="0"/>
              <a:t>Vibrio</a:t>
            </a:r>
            <a:r>
              <a:rPr lang="en-US" i="1" dirty="0" smtClean="0"/>
              <a:t> </a:t>
            </a:r>
            <a:r>
              <a:rPr lang="en-US" i="1" dirty="0" err="1" smtClean="0"/>
              <a:t>vulnificus</a:t>
            </a:r>
            <a:r>
              <a:rPr lang="el-GR" dirty="0" smtClean="0"/>
              <a:t>), </a:t>
            </a:r>
            <a:endParaRPr lang="en-US" sz="2800" dirty="0" smtClean="0"/>
          </a:p>
          <a:p>
            <a:pPr lvl="1"/>
            <a:r>
              <a:rPr lang="el-GR" dirty="0" smtClean="0"/>
              <a:t>η </a:t>
            </a:r>
            <a:r>
              <a:rPr lang="en-US" i="1" dirty="0" err="1" smtClean="0"/>
              <a:t>Aeromonas</a:t>
            </a:r>
            <a:r>
              <a:rPr lang="en-US" i="1" dirty="0" smtClean="0"/>
              <a:t> </a:t>
            </a:r>
            <a:r>
              <a:rPr lang="en-US" i="1" dirty="0" err="1" smtClean="0"/>
              <a:t>Hydrophila</a:t>
            </a:r>
            <a:r>
              <a:rPr lang="el-GR" dirty="0" smtClean="0"/>
              <a:t>, </a:t>
            </a:r>
            <a:endParaRPr lang="en-US" sz="2800" dirty="0" smtClean="0"/>
          </a:p>
          <a:p>
            <a:pPr lvl="1"/>
            <a:r>
              <a:rPr lang="el-GR" dirty="0" smtClean="0"/>
              <a:t>οι σταφυλόκοκκοι, </a:t>
            </a:r>
            <a:endParaRPr lang="en-US" sz="2800" dirty="0" smtClean="0"/>
          </a:p>
          <a:p>
            <a:pPr lvl="1"/>
            <a:r>
              <a:rPr lang="el-GR" dirty="0" smtClean="0"/>
              <a:t>τα άτυπα </a:t>
            </a:r>
            <a:r>
              <a:rPr lang="el-GR" dirty="0" err="1" smtClean="0"/>
              <a:t>μυκοβακτηρίδια</a:t>
            </a:r>
            <a:r>
              <a:rPr lang="el-GR" dirty="0" smtClean="0"/>
              <a:t> (πχ </a:t>
            </a:r>
            <a:r>
              <a:rPr lang="en-US" i="1" dirty="0" smtClean="0"/>
              <a:t>M</a:t>
            </a:r>
            <a:r>
              <a:rPr lang="el-GR" i="1" dirty="0" smtClean="0"/>
              <a:t>.</a:t>
            </a:r>
            <a:r>
              <a:rPr lang="en-US" i="1" dirty="0" err="1" smtClean="0"/>
              <a:t>marinum</a:t>
            </a:r>
            <a:r>
              <a:rPr lang="el-GR" dirty="0" smtClean="0"/>
              <a:t>) και </a:t>
            </a:r>
            <a:endParaRPr lang="en-US" sz="2800" dirty="0" smtClean="0"/>
          </a:p>
          <a:p>
            <a:pPr lvl="1"/>
            <a:r>
              <a:rPr lang="el-GR" dirty="0" smtClean="0"/>
              <a:t>η </a:t>
            </a:r>
            <a:r>
              <a:rPr lang="en-US" i="1" dirty="0" smtClean="0"/>
              <a:t>Pseudomonas </a:t>
            </a:r>
            <a:r>
              <a:rPr lang="en-US" i="1" dirty="0" err="1" smtClean="0"/>
              <a:t>aeruginosa</a:t>
            </a:r>
            <a:r>
              <a:rPr lang="el-GR" dirty="0" smtClean="0"/>
              <a:t>. </a:t>
            </a:r>
            <a:endParaRPr lang="en-US" sz="2800"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http://www.swim-ming.com/resources/images/risk/earInfection/swimmer-ear1.jpg"/>
          <p:cNvPicPr>
            <a:picLocks noChangeAspect="1" noChangeArrowheads="1"/>
          </p:cNvPicPr>
          <p:nvPr/>
        </p:nvPicPr>
        <p:blipFill>
          <a:blip r:embed="rId2" cstate="print"/>
          <a:srcRect/>
          <a:stretch>
            <a:fillRect/>
          </a:stretch>
        </p:blipFill>
        <p:spPr bwMode="auto">
          <a:xfrm>
            <a:off x="6588224" y="0"/>
            <a:ext cx="2352272" cy="1412776"/>
          </a:xfrm>
          <a:prstGeom prst="rect">
            <a:avLst/>
          </a:prstGeom>
          <a:noFill/>
        </p:spPr>
      </p:pic>
      <p:sp>
        <p:nvSpPr>
          <p:cNvPr id="3" name="Content Placeholder 2"/>
          <p:cNvSpPr>
            <a:spLocks noGrp="1"/>
          </p:cNvSpPr>
          <p:nvPr>
            <p:ph idx="1"/>
          </p:nvPr>
        </p:nvSpPr>
        <p:spPr>
          <a:xfrm>
            <a:off x="323528" y="1124744"/>
            <a:ext cx="8229600" cy="5487888"/>
          </a:xfrm>
        </p:spPr>
        <p:txBody>
          <a:bodyPr>
            <a:normAutofit fontScale="85000" lnSpcReduction="20000"/>
          </a:bodyPr>
          <a:lstStyle/>
          <a:p>
            <a:pPr lvl="0">
              <a:buNone/>
            </a:pPr>
            <a:r>
              <a:rPr lang="el-GR" sz="2400" b="1" i="1" dirty="0" smtClean="0"/>
              <a:t>Ωτίτιδες</a:t>
            </a:r>
            <a:endParaRPr lang="el-GR" sz="2400" dirty="0" smtClean="0"/>
          </a:p>
          <a:p>
            <a:pPr lvl="0">
              <a:buNone/>
            </a:pPr>
            <a:r>
              <a:rPr lang="el-GR" sz="2400" dirty="0" smtClean="0"/>
              <a:t>Η εξωτερική ωτίτιδα είναι αυτή που συνδέεται με την κολύμβηση. </a:t>
            </a:r>
          </a:p>
          <a:p>
            <a:pPr lvl="0">
              <a:buNone/>
            </a:pPr>
            <a:r>
              <a:rPr lang="el-GR" sz="2400" dirty="0" smtClean="0"/>
              <a:t>Συνήθη μικρόβια που προκαλούν ωτίτιδα μετά από επαφή </a:t>
            </a:r>
          </a:p>
          <a:p>
            <a:pPr lvl="0">
              <a:buNone/>
            </a:pPr>
            <a:r>
              <a:rPr lang="el-GR" sz="2400" dirty="0" smtClean="0"/>
              <a:t>με θαλασσινό ή επιφανειακό νερό είναι η </a:t>
            </a:r>
            <a:r>
              <a:rPr lang="en-US" sz="2400" i="1" dirty="0" smtClean="0"/>
              <a:t>Pseudomonas </a:t>
            </a:r>
            <a:r>
              <a:rPr lang="en-US" sz="2400" i="1" dirty="0" err="1" smtClean="0"/>
              <a:t>aeruginosa</a:t>
            </a:r>
            <a:r>
              <a:rPr lang="el-GR" sz="2400" dirty="0" smtClean="0"/>
              <a:t> και </a:t>
            </a:r>
          </a:p>
          <a:p>
            <a:pPr lvl="0">
              <a:buNone/>
            </a:pPr>
            <a:r>
              <a:rPr lang="el-GR" sz="2400" dirty="0" smtClean="0"/>
              <a:t>τα διάφορα </a:t>
            </a:r>
            <a:r>
              <a:rPr lang="el-GR" sz="2400" dirty="0" err="1" smtClean="0"/>
              <a:t>δονακιοειδή</a:t>
            </a:r>
            <a:r>
              <a:rPr lang="el-GR" sz="2400" dirty="0" smtClean="0"/>
              <a:t> (πχ </a:t>
            </a:r>
            <a:r>
              <a:rPr lang="en-US" sz="2400" i="1" dirty="0" err="1" smtClean="0"/>
              <a:t>Vibrio</a:t>
            </a:r>
            <a:r>
              <a:rPr lang="en-US" sz="2400" i="1" dirty="0" smtClean="0"/>
              <a:t> </a:t>
            </a:r>
            <a:r>
              <a:rPr lang="en-US" sz="2400" i="1" dirty="0" err="1" smtClean="0"/>
              <a:t>alginolyticus</a:t>
            </a:r>
            <a:r>
              <a:rPr lang="el-GR" sz="2400" dirty="0" smtClean="0"/>
              <a:t>, </a:t>
            </a:r>
            <a:r>
              <a:rPr lang="en-US" sz="2400" i="1" dirty="0" err="1" smtClean="0"/>
              <a:t>Vibrio</a:t>
            </a:r>
            <a:r>
              <a:rPr lang="en-US" sz="2400" i="1" dirty="0" smtClean="0"/>
              <a:t> </a:t>
            </a:r>
            <a:r>
              <a:rPr lang="en-US" sz="2400" i="1" dirty="0" err="1" smtClean="0"/>
              <a:t>vulnificus</a:t>
            </a:r>
            <a:r>
              <a:rPr lang="el-GR" sz="2400" dirty="0" smtClean="0"/>
              <a:t>).</a:t>
            </a:r>
            <a:endParaRPr lang="en-US" sz="2800" dirty="0" smtClean="0"/>
          </a:p>
          <a:p>
            <a:pPr lvl="0">
              <a:buNone/>
            </a:pPr>
            <a:r>
              <a:rPr lang="el-GR" sz="2400" b="1" i="1" dirty="0" smtClean="0"/>
              <a:t>Οφθαλμικές λοιμώξεις  και λοιμώξεις του ανώτερου αναπνευστικού</a:t>
            </a:r>
            <a:endParaRPr lang="el-GR" sz="2400" dirty="0" smtClean="0"/>
          </a:p>
          <a:p>
            <a:r>
              <a:rPr lang="el-GR" sz="2400" dirty="0" smtClean="0"/>
              <a:t>Το συχνότερο  αίτιο είναι οι </a:t>
            </a:r>
            <a:r>
              <a:rPr lang="el-GR" sz="2400" dirty="0" err="1" smtClean="0"/>
              <a:t>αδενοϊοί</a:t>
            </a:r>
            <a:r>
              <a:rPr lang="el-GR" sz="2400" dirty="0" smtClean="0"/>
              <a:t>. </a:t>
            </a:r>
          </a:p>
          <a:p>
            <a:r>
              <a:rPr lang="el-GR" sz="2400" dirty="0" smtClean="0"/>
              <a:t>Επιπεφυκίτιδα μπορεί να προκαλέσει και η </a:t>
            </a:r>
            <a:r>
              <a:rPr lang="en-US" sz="2400" i="1" dirty="0" smtClean="0"/>
              <a:t>Pseudomonas </a:t>
            </a:r>
            <a:r>
              <a:rPr lang="en-US" sz="2400" i="1" dirty="0" err="1" smtClean="0"/>
              <a:t>aeruginosa</a:t>
            </a:r>
            <a:r>
              <a:rPr lang="el-GR" sz="2400" dirty="0" smtClean="0"/>
              <a:t>, ενώ </a:t>
            </a:r>
          </a:p>
          <a:p>
            <a:r>
              <a:rPr lang="el-GR" sz="2400" dirty="0" smtClean="0"/>
              <a:t>οι </a:t>
            </a:r>
            <a:r>
              <a:rPr lang="el-GR" sz="2400" dirty="0" err="1" smtClean="0"/>
              <a:t>ακανθαμοιβάδες</a:t>
            </a:r>
            <a:r>
              <a:rPr lang="el-GR" sz="2400" dirty="0" smtClean="0"/>
              <a:t> μπορούν να προκαλέσουν κερατίτιδα σε κολυμβητές που φέρουν φακούς επαφής. </a:t>
            </a:r>
            <a:endParaRPr lang="en-US" sz="2800" dirty="0" smtClean="0"/>
          </a:p>
          <a:p>
            <a:pPr lvl="0">
              <a:buNone/>
            </a:pPr>
            <a:r>
              <a:rPr lang="el-GR" sz="2400" b="1" i="1" dirty="0" smtClean="0"/>
              <a:t>Λοιμώξεις του Κεντρικού Νευρικού Συστήματος</a:t>
            </a:r>
            <a:endParaRPr lang="el-GR" sz="2400" dirty="0" smtClean="0"/>
          </a:p>
          <a:p>
            <a:pPr lvl="0"/>
            <a:r>
              <a:rPr lang="el-GR" sz="2400" dirty="0" smtClean="0"/>
              <a:t>Η αμοιβάδα </a:t>
            </a:r>
            <a:r>
              <a:rPr lang="en-US" sz="2400" i="1" dirty="0" err="1" smtClean="0"/>
              <a:t>Neigleria</a:t>
            </a:r>
            <a:r>
              <a:rPr lang="en-US" sz="2400" i="1" dirty="0" smtClean="0"/>
              <a:t> </a:t>
            </a:r>
            <a:r>
              <a:rPr lang="en-US" sz="2400" i="1" dirty="0" err="1" smtClean="0"/>
              <a:t>fowleri</a:t>
            </a:r>
            <a:r>
              <a:rPr lang="el-GR" sz="2400" dirty="0" smtClean="0"/>
              <a:t>  εισέρχεται δια της ρινικής οδού στις μήνιγγες και προκαλεί θανατηφόρο </a:t>
            </a:r>
            <a:r>
              <a:rPr lang="el-GR" sz="2400" dirty="0" err="1" smtClean="0"/>
              <a:t>μηνιγγοεγκεφαλίτιδα</a:t>
            </a:r>
            <a:r>
              <a:rPr lang="el-GR" sz="2400" dirty="0" smtClean="0"/>
              <a:t>. Είναι αμοιβάδα που διαβιεί κυρίως στα γλυκά και ζεστά νερά. </a:t>
            </a:r>
          </a:p>
          <a:p>
            <a:pPr lvl="0"/>
            <a:r>
              <a:rPr lang="el-GR" sz="2400" dirty="0" smtClean="0"/>
              <a:t>Οι  </a:t>
            </a:r>
            <a:r>
              <a:rPr lang="el-GR" sz="2400" dirty="0" err="1" smtClean="0"/>
              <a:t>λεπτόσπειρες</a:t>
            </a:r>
            <a:r>
              <a:rPr lang="el-GR" sz="2400" dirty="0" smtClean="0"/>
              <a:t>, επίσης, μπορούν  να προκαλέσουν σοβαρή μηνιγγίτιδα σε συνδυασμό με </a:t>
            </a:r>
            <a:r>
              <a:rPr lang="el-GR" sz="2400" dirty="0" err="1" smtClean="0"/>
              <a:t>ηπατονεφρική</a:t>
            </a:r>
            <a:r>
              <a:rPr lang="el-GR" sz="2400" dirty="0" smtClean="0"/>
              <a:t> ανεπάρκεια. Η </a:t>
            </a:r>
            <a:r>
              <a:rPr lang="el-GR" sz="2400" dirty="0" err="1" smtClean="0"/>
              <a:t>λεπτοσπείρωση</a:t>
            </a:r>
            <a:r>
              <a:rPr lang="el-GR" sz="2400" dirty="0" smtClean="0"/>
              <a:t> έχει κυρίως συσχετιστεί με κολύμβηση και αθλήματα σε γλυκά νερά. </a:t>
            </a:r>
            <a:endParaRPr lang="en-US" sz="2800"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147248" cy="5055840"/>
          </a:xfrm>
        </p:spPr>
        <p:txBody>
          <a:bodyPr>
            <a:normAutofit fontScale="92500" lnSpcReduction="20000"/>
          </a:bodyPr>
          <a:lstStyle/>
          <a:p>
            <a:pPr lvl="0"/>
            <a:r>
              <a:rPr lang="el-GR" sz="2800" b="1" i="1" dirty="0" smtClean="0"/>
              <a:t>Λοιμώξεις κατώτερου αναπνευστικού.</a:t>
            </a:r>
            <a:r>
              <a:rPr lang="el-GR" sz="2800" dirty="0" smtClean="0"/>
              <a:t> Συνήθως προκαλούνται με την εισπνοή μολυσμένων </a:t>
            </a:r>
            <a:r>
              <a:rPr lang="el-GR" sz="2800" dirty="0" err="1" smtClean="0"/>
              <a:t>υδατοσταγονιδίων</a:t>
            </a:r>
            <a:r>
              <a:rPr lang="el-GR" sz="2800" dirty="0" smtClean="0"/>
              <a:t>. Οι μικροοργανισμοί που ευθύνονται συνήθως  είναι η </a:t>
            </a:r>
            <a:r>
              <a:rPr lang="en-US" sz="2800" i="1" dirty="0" err="1" smtClean="0"/>
              <a:t>Legionella</a:t>
            </a:r>
            <a:r>
              <a:rPr lang="en-US" sz="2800" i="1" dirty="0" smtClean="0"/>
              <a:t> </a:t>
            </a:r>
            <a:r>
              <a:rPr lang="en-US" sz="2800" i="1" dirty="0" err="1" smtClean="0"/>
              <a:t>pneumophila</a:t>
            </a:r>
            <a:r>
              <a:rPr lang="el-GR" sz="2800" dirty="0" smtClean="0"/>
              <a:t>, η </a:t>
            </a:r>
            <a:r>
              <a:rPr lang="en-US" sz="2800" i="1" dirty="0" err="1" smtClean="0"/>
              <a:t>Aeromonas</a:t>
            </a:r>
            <a:r>
              <a:rPr lang="en-US" sz="2800" i="1" dirty="0" smtClean="0"/>
              <a:t> </a:t>
            </a:r>
            <a:r>
              <a:rPr lang="en-US" sz="2800" i="1" dirty="0" err="1" smtClean="0"/>
              <a:t>Hydrophila</a:t>
            </a:r>
            <a:r>
              <a:rPr lang="el-GR" sz="2800" dirty="0" smtClean="0"/>
              <a:t>, τα άτυπα </a:t>
            </a:r>
            <a:r>
              <a:rPr lang="el-GR" sz="2800" dirty="0" err="1" smtClean="0"/>
              <a:t>μυκοβακτηρίδια</a:t>
            </a:r>
            <a:r>
              <a:rPr lang="el-GR" sz="2800" dirty="0" smtClean="0"/>
              <a:t>. </a:t>
            </a:r>
            <a:endParaRPr lang="en-US" sz="3200" dirty="0" smtClean="0"/>
          </a:p>
          <a:p>
            <a:pPr lvl="0"/>
            <a:r>
              <a:rPr lang="el-GR" sz="2800" b="1" i="1" dirty="0" smtClean="0"/>
              <a:t>Γενικευμένες </a:t>
            </a:r>
            <a:r>
              <a:rPr lang="el-GR" sz="2800" b="1" i="1" dirty="0" err="1" smtClean="0"/>
              <a:t>λοιμώξεις–σηψαιμία</a:t>
            </a:r>
            <a:r>
              <a:rPr lang="el-GR" sz="2800" b="1" i="1" dirty="0" smtClean="0"/>
              <a:t>.</a:t>
            </a:r>
            <a:r>
              <a:rPr lang="el-GR" sz="2800" dirty="0" smtClean="0"/>
              <a:t> Σε άτομα που πάσχουν από χρόνια νοσήματα (χρόνιες πνευμονοπάθειες, σακχαρώδης διαβήτης, κίρρωση) ή είναι </a:t>
            </a:r>
            <a:r>
              <a:rPr lang="el-GR" sz="2800" dirty="0" err="1" smtClean="0"/>
              <a:t>ανοσοκατεσταλμένα</a:t>
            </a:r>
            <a:r>
              <a:rPr lang="el-GR" sz="2800" dirty="0" smtClean="0"/>
              <a:t> (ασθενείς με </a:t>
            </a:r>
            <a:r>
              <a:rPr lang="en-US" sz="2800" dirty="0" smtClean="0"/>
              <a:t>AIDS</a:t>
            </a:r>
            <a:r>
              <a:rPr lang="el-GR" sz="2800" dirty="0" smtClean="0"/>
              <a:t>,καρκινοπαθείς, μεταμοσχευμένοι) και στα οποία οι </a:t>
            </a:r>
            <a:r>
              <a:rPr lang="el-GR" sz="2800" dirty="0" err="1" smtClean="0"/>
              <a:t>υδατογενείς</a:t>
            </a:r>
            <a:r>
              <a:rPr lang="el-GR" sz="2800" dirty="0" smtClean="0"/>
              <a:t> λοιμώξεις εκδηλώνονται με βαρύτερη κλινική εικόνα προσβάλλοντας ταυτόχρονα πολλά συστήματα με αυξημένη πιθανότητα να καταλήξουν σε σηψαιμία.</a:t>
            </a:r>
            <a:endParaRPr lang="en-US" sz="3200"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143000"/>
          </a:xfrm>
        </p:spPr>
        <p:txBody>
          <a:bodyPr>
            <a:noAutofit/>
          </a:bodyPr>
          <a:lstStyle/>
          <a:p>
            <a:r>
              <a:rPr lang="el-GR" sz="2800" dirty="0" smtClean="0"/>
              <a:t>ΤΑ ΓΕΝΙΚΑ ΠΡΟΛΗΠΤΙΚΑ ΜΕΤΡΑ ΓΙΑ ΤΗΝ ΠΡΟΣΤΑΣΙΑ ΤΟΥ ΠΛΗΘΥΣΜΟΥ ΑΠΟ ΤΙΣ ΥΔΑΤΟΓΕΝΕΙΣ ΛΟΙΜΩΞΕΙΣ ΣΤΟΧΕΥΟΥΝ ΣΕ:</a:t>
            </a:r>
            <a:endParaRPr lang="en-US" sz="2800" dirty="0"/>
          </a:p>
        </p:txBody>
      </p:sp>
      <p:sp>
        <p:nvSpPr>
          <p:cNvPr id="3" name="Content Placeholder 2"/>
          <p:cNvSpPr>
            <a:spLocks noGrp="1"/>
          </p:cNvSpPr>
          <p:nvPr>
            <p:ph idx="1"/>
          </p:nvPr>
        </p:nvSpPr>
        <p:spPr/>
        <p:txBody>
          <a:bodyPr>
            <a:normAutofit/>
          </a:bodyPr>
          <a:lstStyle/>
          <a:p>
            <a:pPr lvl="0"/>
            <a:r>
              <a:rPr lang="el-GR" dirty="0" smtClean="0"/>
              <a:t>Προστασία της πηγής υδροληψίας (υπόγεια και επιφανειακά νερά) από πιθανές αιτίες ρύπανσης (πχ κτηνοτροφικές μονάδες, βιομηχανικές μονάδες, μεταλλεία, σωλήνες αποχέτευσης, περιττώματα πουλιών, κοπριά) </a:t>
            </a:r>
            <a:endParaRPr lang="en-US" dirty="0" smtClean="0"/>
          </a:p>
          <a:p>
            <a:pPr lvl="0"/>
            <a:r>
              <a:rPr lang="el-GR" dirty="0" smtClean="0"/>
              <a:t>Αποτελεσματική εξυγίανση του πόσιμου νερού με μηχανικές και χημικές μεθόδους επεξεργασίας (πχ καθίζηση, διήθηση, απολύμανση) </a:t>
            </a:r>
            <a:endParaRPr lang="en-US" dirty="0" smtClean="0"/>
          </a:p>
          <a:p>
            <a:pPr lvl="0"/>
            <a:r>
              <a:rPr lang="el-GR" dirty="0" smtClean="0"/>
              <a:t>Καλή λειτουργία και συντήρηση του δικτύου ύδρευσης από την πηγή του νερού μέχρι το σημείο κατανάλωσης.</a:t>
            </a:r>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normAutofit/>
          </a:bodyPr>
          <a:lstStyle/>
          <a:p>
            <a:r>
              <a:rPr lang="el-GR" sz="4000" dirty="0" smtClean="0"/>
              <a:t>ΤΟ ΝΕΡΟ-ΠΗΓΗ ΖΩΗΣ</a:t>
            </a:r>
            <a:endParaRPr lang="en-US" sz="4000" dirty="0"/>
          </a:p>
        </p:txBody>
      </p:sp>
      <p:sp>
        <p:nvSpPr>
          <p:cNvPr id="3" name="Content Placeholder 2"/>
          <p:cNvSpPr>
            <a:spLocks noGrp="1"/>
          </p:cNvSpPr>
          <p:nvPr>
            <p:ph idx="1"/>
          </p:nvPr>
        </p:nvSpPr>
        <p:spPr/>
        <p:txBody>
          <a:bodyPr>
            <a:normAutofit/>
          </a:bodyPr>
          <a:lstStyle/>
          <a:p>
            <a:r>
              <a:rPr lang="el-GR" dirty="0" smtClean="0"/>
              <a:t>Η παροχή στους πολίτες ασφαλούς νερού αποτελεί ίσως την σημαντικότερη υποχρέωση της πολιτείας και της διεθνούς κοινότητας προς τις φτωχότερες περιοχές του πλανήτη</a:t>
            </a:r>
          </a:p>
        </p:txBody>
      </p:sp>
      <p:pic>
        <p:nvPicPr>
          <p:cNvPr id="90114" name="Picture 2" descr="https://encrypted-tbn2.gstatic.com/images?q=tbn:ANd9GcSuTTUQPIMG4I3Uj17y3G8QYQw_n1koTmuWfGxn1RLEwO9bKrqtTQ"/>
          <p:cNvPicPr>
            <a:picLocks noChangeAspect="1" noChangeArrowheads="1"/>
          </p:cNvPicPr>
          <p:nvPr/>
        </p:nvPicPr>
        <p:blipFill>
          <a:blip r:embed="rId2" cstate="print"/>
          <a:srcRect/>
          <a:stretch>
            <a:fillRect/>
          </a:stretch>
        </p:blipFill>
        <p:spPr bwMode="auto">
          <a:xfrm>
            <a:off x="683568" y="3861048"/>
            <a:ext cx="3886200" cy="2095501"/>
          </a:xfrm>
          <a:prstGeom prst="rect">
            <a:avLst/>
          </a:prstGeom>
          <a:noFill/>
        </p:spPr>
      </p:pic>
      <p:pic>
        <p:nvPicPr>
          <p:cNvPr id="90116" name="Picture 4" descr="http://wellsandgroundwaterinafricab8g6.pbworks.com/f/1208720910/Boys%20drinking%20water%20Africa2.jpg"/>
          <p:cNvPicPr>
            <a:picLocks noChangeAspect="1" noChangeArrowheads="1"/>
          </p:cNvPicPr>
          <p:nvPr/>
        </p:nvPicPr>
        <p:blipFill>
          <a:blip r:embed="rId3" cstate="print"/>
          <a:srcRect/>
          <a:stretch>
            <a:fillRect/>
          </a:stretch>
        </p:blipFill>
        <p:spPr bwMode="auto">
          <a:xfrm>
            <a:off x="4932040" y="3717032"/>
            <a:ext cx="2381250" cy="238125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343872"/>
          </a:xfrm>
        </p:spPr>
        <p:txBody>
          <a:bodyPr/>
          <a:lstStyle/>
          <a:p>
            <a:pPr>
              <a:buNone/>
            </a:pPr>
            <a:r>
              <a:rPr lang="el-GR" dirty="0" smtClean="0"/>
              <a:t>Η ισχύουσα νομοθεσία χωρίζει το νερό σε 4 κατηγορίες</a:t>
            </a:r>
          </a:p>
          <a:p>
            <a:pPr>
              <a:buNone/>
            </a:pPr>
            <a:endParaRPr lang="el-GR" dirty="0" smtClean="0"/>
          </a:p>
          <a:p>
            <a:pPr>
              <a:buNone/>
            </a:pPr>
            <a:endParaRPr lang="el-GR" dirty="0" smtClean="0"/>
          </a:p>
          <a:p>
            <a:r>
              <a:rPr lang="el-GR" dirty="0" smtClean="0"/>
              <a:t>Πόσιμο νερό δικτύου ύδρευσης</a:t>
            </a:r>
          </a:p>
          <a:p>
            <a:r>
              <a:rPr lang="el-GR" dirty="0" smtClean="0"/>
              <a:t>Εμφιαλωμένο νερό</a:t>
            </a:r>
          </a:p>
          <a:p>
            <a:r>
              <a:rPr lang="el-GR" dirty="0" smtClean="0"/>
              <a:t>Νερό κολυμβητηρίων</a:t>
            </a:r>
          </a:p>
          <a:p>
            <a:r>
              <a:rPr lang="el-GR" dirty="0" smtClean="0"/>
              <a:t>Επιφανειακό νερό αναψυχής</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780696"/>
          </a:xfrm>
        </p:spPr>
        <p:style>
          <a:lnRef idx="0">
            <a:schemeClr val="accent3"/>
          </a:lnRef>
          <a:fillRef idx="3">
            <a:schemeClr val="accent3"/>
          </a:fillRef>
          <a:effectRef idx="3">
            <a:schemeClr val="accent3"/>
          </a:effectRef>
          <a:fontRef idx="minor">
            <a:schemeClr val="lt1"/>
          </a:fontRef>
        </p:style>
        <p:txBody>
          <a:bodyPr>
            <a:normAutofit/>
          </a:bodyPr>
          <a:lstStyle/>
          <a:p>
            <a:pPr algn="ctr"/>
            <a:r>
              <a:rPr lang="en-US" sz="3600" dirty="0" smtClean="0">
                <a:effectLst>
                  <a:outerShdw blurRad="38100" dist="38100" dir="2700000" algn="tl">
                    <a:srgbClr val="000000">
                      <a:alpha val="43137"/>
                    </a:srgbClr>
                  </a:outerShdw>
                </a:effectLst>
              </a:rPr>
              <a:t>ΝΟΜΟΘΕΣ</a:t>
            </a:r>
            <a:r>
              <a:rPr lang="el-GR" sz="3600" dirty="0" smtClean="0">
                <a:effectLst>
                  <a:outerShdw blurRad="38100" dist="38100" dir="2700000" algn="tl">
                    <a:srgbClr val="000000">
                      <a:alpha val="43137"/>
                    </a:srgbClr>
                  </a:outerShdw>
                </a:effectLst>
              </a:rPr>
              <a:t>Ι</a:t>
            </a:r>
            <a:r>
              <a:rPr lang="en-US" sz="3600" dirty="0" smtClean="0">
                <a:effectLst>
                  <a:outerShdw blurRad="38100" dist="38100" dir="2700000" algn="tl">
                    <a:srgbClr val="000000">
                      <a:alpha val="43137"/>
                    </a:srgbClr>
                  </a:outerShdw>
                </a:effectLst>
              </a:rPr>
              <a:t>Α </a:t>
            </a:r>
            <a:r>
              <a:rPr lang="el-GR" sz="3600" dirty="0" smtClean="0">
                <a:effectLst>
                  <a:outerShdw blurRad="38100" dist="38100" dir="2700000" algn="tl">
                    <a:srgbClr val="000000">
                      <a:alpha val="43137"/>
                    </a:srgbClr>
                  </a:outerShdw>
                </a:effectLst>
              </a:rPr>
              <a:t>ΥΔΑΤΩΝ</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96752"/>
            <a:ext cx="8229600" cy="5661248"/>
          </a:xfrm>
        </p:spPr>
        <p:txBody>
          <a:bodyPr>
            <a:normAutofit fontScale="40000" lnSpcReduction="20000"/>
          </a:bodyPr>
          <a:lstStyle/>
          <a:p>
            <a:pPr>
              <a:buNone/>
            </a:pPr>
            <a:r>
              <a:rPr lang="el-GR" sz="2800" b="1" dirty="0" smtClean="0"/>
              <a:t>Νερό Ανθρώπινης κατανάλωσης </a:t>
            </a:r>
            <a:endParaRPr lang="en-US" sz="2800" dirty="0" smtClean="0"/>
          </a:p>
          <a:p>
            <a:r>
              <a:rPr lang="el-GR" sz="2800" dirty="0" smtClean="0"/>
              <a:t>ΚΥΑ Υ2/2600/01 </a:t>
            </a:r>
            <a:r>
              <a:rPr lang="el-GR" sz="2800" dirty="0" err="1" smtClean="0"/>
              <a:t>περι</a:t>
            </a:r>
            <a:r>
              <a:rPr lang="el-GR" sz="2800" dirty="0" smtClean="0"/>
              <a:t> της ποιότητας νερού ανθρώπινης κατανάλωσης σε συμμόρφωση με την οδηγία 98/83/ΕΚ [ΦΕΚ 892/11-7-01].</a:t>
            </a:r>
            <a:br>
              <a:rPr lang="el-GR" sz="2800" dirty="0" smtClean="0"/>
            </a:br>
            <a:r>
              <a:rPr lang="el-GR" sz="2800" dirty="0" smtClean="0"/>
              <a:t/>
            </a:r>
            <a:br>
              <a:rPr lang="el-GR" sz="2800" dirty="0" smtClean="0"/>
            </a:br>
            <a:r>
              <a:rPr lang="el-GR" sz="2800" dirty="0" smtClean="0"/>
              <a:t>Τροποποίηση της ΚΥΑ Υ2/2600/01 </a:t>
            </a:r>
            <a:r>
              <a:rPr lang="el-GR" sz="2800" dirty="0" err="1" smtClean="0"/>
              <a:t>περι</a:t>
            </a:r>
            <a:r>
              <a:rPr lang="el-GR" sz="2800" dirty="0" smtClean="0"/>
              <a:t> της ποιότητας νερού ανθρώπινης κατανάλωσης (Αριθ. ΔΥΓ2/Γ.Π. </a:t>
            </a:r>
            <a:r>
              <a:rPr lang="el-GR" sz="2800" dirty="0" err="1" smtClean="0"/>
              <a:t>οικ</a:t>
            </a:r>
            <a:r>
              <a:rPr lang="el-GR" sz="2800" dirty="0" smtClean="0"/>
              <a:t> 38295 [ΦΕΚ 630/26-4-07]).</a:t>
            </a:r>
            <a:br>
              <a:rPr lang="el-GR" sz="2800" dirty="0" smtClean="0"/>
            </a:br>
            <a:r>
              <a:rPr lang="el-GR" sz="2800" dirty="0" smtClean="0"/>
              <a:t/>
            </a:r>
            <a:br>
              <a:rPr lang="el-GR" sz="2800" dirty="0" smtClean="0"/>
            </a:br>
            <a:r>
              <a:rPr lang="el-GR" sz="2800" dirty="0" smtClean="0"/>
              <a:t>Κοινοτική οδηγία για νερό ανθρώπινης κατανάλωσης ( 98/83 Ε</a:t>
            </a:r>
            <a:r>
              <a:rPr lang="en-US" sz="2800" dirty="0" smtClean="0"/>
              <a:t>K</a:t>
            </a:r>
            <a:r>
              <a:rPr lang="el-GR" sz="2800" dirty="0" smtClean="0"/>
              <a:t> )</a:t>
            </a:r>
            <a:endParaRPr lang="en-US" sz="2800" dirty="0" smtClean="0"/>
          </a:p>
          <a:p>
            <a:pPr>
              <a:buNone/>
            </a:pPr>
            <a:r>
              <a:rPr lang="el-GR" sz="2800" b="1" dirty="0" smtClean="0"/>
              <a:t>Νερά κολύμβησης </a:t>
            </a:r>
            <a:endParaRPr lang="en-US" sz="2800" dirty="0" smtClean="0"/>
          </a:p>
          <a:p>
            <a:r>
              <a:rPr lang="el-GR" sz="2800" dirty="0" smtClean="0"/>
              <a:t>Οδηγία του Συμβουλίου</a:t>
            </a:r>
            <a:r>
              <a:rPr lang="en-US" sz="2800" dirty="0" smtClean="0"/>
              <a:t>  </a:t>
            </a:r>
            <a:r>
              <a:rPr lang="el-GR" sz="2800" dirty="0" smtClean="0"/>
              <a:t>76/160/ΕΟΚ, </a:t>
            </a:r>
            <a:r>
              <a:rPr lang="el-GR" sz="2800" dirty="0" err="1" smtClean="0"/>
              <a:t>περι</a:t>
            </a:r>
            <a:r>
              <a:rPr lang="el-GR" sz="2800" dirty="0" smtClean="0"/>
              <a:t> ποιότητας υδάτων κολύμβησης.</a:t>
            </a:r>
            <a:br>
              <a:rPr lang="el-GR" sz="2800" dirty="0" smtClean="0"/>
            </a:br>
            <a:r>
              <a:rPr lang="el-GR" sz="2800" dirty="0" smtClean="0"/>
              <a:t/>
            </a:r>
            <a:br>
              <a:rPr lang="el-GR" sz="2800" dirty="0" smtClean="0"/>
            </a:br>
            <a:r>
              <a:rPr lang="el-GR" sz="2800" dirty="0" smtClean="0"/>
              <a:t>Νέα οδηγία 2006/7/ΕΚ , σχετικά με τη διαχείριση της ποιότητας των υδάτων κολύμβησης και την κατάργηση της οδηγίας 76/160/ΕΟΚ</a:t>
            </a:r>
            <a:br>
              <a:rPr lang="el-GR" sz="2800" dirty="0" smtClean="0"/>
            </a:br>
            <a:r>
              <a:rPr lang="el-GR" sz="2800" dirty="0" smtClean="0"/>
              <a:t/>
            </a:r>
            <a:br>
              <a:rPr lang="el-GR" sz="2800" dirty="0" smtClean="0"/>
            </a:br>
            <a:r>
              <a:rPr lang="el-GR" sz="2800" dirty="0" smtClean="0"/>
              <a:t>Πρότυπα νερών κολύμβησης</a:t>
            </a:r>
            <a:endParaRPr lang="en-US" sz="2800" dirty="0" smtClean="0"/>
          </a:p>
          <a:p>
            <a:pPr>
              <a:buNone/>
            </a:pPr>
            <a:r>
              <a:rPr lang="el-GR" sz="2800" b="1" dirty="0" smtClean="0"/>
              <a:t>Προστασία και διαχείριση των υδάτων </a:t>
            </a:r>
            <a:endParaRPr lang="en-US" sz="2800" dirty="0" smtClean="0"/>
          </a:p>
          <a:p>
            <a:r>
              <a:rPr lang="el-GR" sz="2800" dirty="0" smtClean="0"/>
              <a:t>Ο Νόμος 3299/2003 </a:t>
            </a:r>
            <a:r>
              <a:rPr lang="el-GR" sz="2800" dirty="0" err="1" smtClean="0"/>
              <a:t>περι</a:t>
            </a:r>
            <a:r>
              <a:rPr lang="el-GR" sz="2800" dirty="0" smtClean="0"/>
              <a:t> "Προστασίας και διαχείρισης των υδάτων" σε συμμόρφωση με την Οδηγία 2000/60 του </a:t>
            </a:r>
            <a:r>
              <a:rPr lang="el-GR" sz="2800" dirty="0" err="1" smtClean="0"/>
              <a:t>Ευρωπαικού</a:t>
            </a:r>
            <a:r>
              <a:rPr lang="el-GR" sz="2800" dirty="0" smtClean="0"/>
              <a:t> Κοινοβουλίου.</a:t>
            </a:r>
            <a:endParaRPr lang="en-US" sz="2800" dirty="0" smtClean="0"/>
          </a:p>
          <a:p>
            <a:endParaRPr lang="en-US" sz="2800" dirty="0" smtClean="0"/>
          </a:p>
          <a:p>
            <a:pPr>
              <a:buNone/>
            </a:pPr>
            <a:r>
              <a:rPr lang="el-GR" sz="2800" b="1" dirty="0" smtClean="0"/>
              <a:t>Προδιαγραφές νερού </a:t>
            </a:r>
            <a:r>
              <a:rPr lang="el-GR" sz="2800" b="1" dirty="0" err="1" smtClean="0"/>
              <a:t>πισίνων</a:t>
            </a:r>
            <a:r>
              <a:rPr lang="el-GR" sz="2800" b="1" dirty="0" smtClean="0"/>
              <a:t> </a:t>
            </a:r>
            <a:endParaRPr lang="en-US" sz="2800" dirty="0" smtClean="0"/>
          </a:p>
          <a:p>
            <a:r>
              <a:rPr lang="el-GR" sz="2800" dirty="0" smtClean="0"/>
              <a:t>Προδιαγραφές και κριτήρια ποιότητας νερού </a:t>
            </a:r>
            <a:r>
              <a:rPr lang="el-GR" sz="2800" dirty="0" err="1" smtClean="0"/>
              <a:t>πισίνων</a:t>
            </a:r>
            <a:r>
              <a:rPr lang="el-GR" sz="2800" dirty="0" smtClean="0"/>
              <a:t> και κολυμβητικών δεξαμενών</a:t>
            </a:r>
            <a:br>
              <a:rPr lang="el-GR" sz="2800" dirty="0" smtClean="0"/>
            </a:br>
            <a:endParaRPr lang="en-US" sz="2800" dirty="0" smtClean="0"/>
          </a:p>
          <a:p>
            <a:r>
              <a:rPr lang="el-GR" sz="2800" b="1" dirty="0" smtClean="0"/>
              <a:t>ΝΟΜΟΘΕΣΙΑ</a:t>
            </a:r>
            <a:r>
              <a:rPr lang="el-GR" sz="2800" dirty="0" smtClean="0"/>
              <a:t> : Η </a:t>
            </a:r>
            <a:r>
              <a:rPr lang="el-GR" sz="2800" b="1" dirty="0" smtClean="0"/>
              <a:t>Γ1/443/73 </a:t>
            </a:r>
            <a:r>
              <a:rPr lang="el-GR" sz="2800" dirty="0" smtClean="0"/>
              <a:t>(ΦΕΚ 87 Β) </a:t>
            </a:r>
            <a:r>
              <a:rPr lang="en-US" sz="2800" dirty="0" smtClean="0"/>
              <a:t>Y</a:t>
            </a:r>
            <a:r>
              <a:rPr lang="el-GR" sz="2800" dirty="0" smtClean="0"/>
              <a:t>γ. Διάταξη «περί κολυμβητικών δεξαμενών μετά οδηγιών κατασκευής και λειτουργίας αυτών» και οι τροποποιήσεις της : </a:t>
            </a:r>
            <a:endParaRPr lang="en-US" sz="2800" dirty="0" smtClean="0"/>
          </a:p>
          <a:p>
            <a:pPr lvl="0"/>
            <a:r>
              <a:rPr lang="el-GR" sz="2800" b="1" dirty="0" smtClean="0"/>
              <a:t>Γ4 1150/76 </a:t>
            </a:r>
            <a:r>
              <a:rPr lang="el-GR" sz="2800" dirty="0" smtClean="0"/>
              <a:t>(ΦΕΚ 937 Β) και </a:t>
            </a:r>
            <a:endParaRPr lang="en-US" sz="2800" dirty="0" smtClean="0"/>
          </a:p>
          <a:p>
            <a:pPr lvl="0"/>
            <a:r>
              <a:rPr lang="el-GR" sz="2800" b="1" dirty="0" smtClean="0"/>
              <a:t>ΔΥΓ2/80825/06 </a:t>
            </a:r>
            <a:r>
              <a:rPr lang="el-GR" sz="2800" dirty="0" smtClean="0"/>
              <a:t>(ΦΕΚ 120 Β)</a:t>
            </a:r>
            <a:endParaRPr lang="en-US" sz="2800" dirty="0" smtClean="0"/>
          </a:p>
          <a:p>
            <a:r>
              <a:rPr lang="el-GR" sz="2800" b="1" dirty="0" smtClean="0"/>
              <a:t>ΕΓΚΥΚΛΙΟΣ</a:t>
            </a:r>
            <a:r>
              <a:rPr lang="el-GR" sz="2800" dirty="0" smtClean="0"/>
              <a:t> :  Η </a:t>
            </a:r>
            <a:r>
              <a:rPr lang="el-GR" sz="2800" b="1" dirty="0" smtClean="0"/>
              <a:t>ΔΥΓ2/99932/06/22.3.07</a:t>
            </a:r>
            <a:r>
              <a:rPr lang="el-GR" sz="2800" dirty="0" smtClean="0"/>
              <a:t> «Οδηγίες- διευκρινήσεις εφαρμογής των Υγ. Διατάξεων για τη λειτουργία κολυμβητικών δεξαμενών»</a:t>
            </a:r>
            <a:endParaRPr lang="en-US" sz="2800" dirty="0" smtClean="0"/>
          </a:p>
          <a:p>
            <a:pPr>
              <a:buNone/>
            </a:pPr>
            <a:endParaRPr lang="en-US" sz="2800" dirty="0" smtClean="0"/>
          </a:p>
          <a:p>
            <a:pPr>
              <a:buNone/>
            </a:pPr>
            <a:r>
              <a:rPr lang="en-US" sz="2800" b="1" dirty="0" err="1" smtClean="0"/>
              <a:t>Απόβλητα</a:t>
            </a:r>
            <a:r>
              <a:rPr lang="en-US" sz="2800" b="1" dirty="0" smtClean="0"/>
              <a:t> </a:t>
            </a:r>
            <a:endParaRPr lang="en-US" sz="2800" dirty="0" smtClean="0"/>
          </a:p>
          <a:p>
            <a:r>
              <a:rPr lang="el-GR" sz="2800" dirty="0" smtClean="0"/>
              <a:t>Περί διαθέσεως λυμάτων και υγειονομικών αποβλήτων ΥΔ/Ε1β 221/65</a:t>
            </a:r>
            <a:r>
              <a:rPr lang="en-US" sz="2800" dirty="0" smtClean="0"/>
              <a:t> </a:t>
            </a:r>
            <a:r>
              <a:rPr lang="el-GR" sz="2800" dirty="0" smtClean="0"/>
              <a:t/>
            </a:r>
            <a:br>
              <a:rPr lang="el-GR" sz="2800" dirty="0" smtClean="0"/>
            </a:br>
            <a:r>
              <a:rPr lang="el-GR" sz="2800" dirty="0" smtClean="0"/>
              <a:t/>
            </a:r>
            <a:br>
              <a:rPr lang="el-GR" sz="2800" dirty="0" smtClean="0"/>
            </a:br>
            <a:r>
              <a:rPr lang="el-GR" sz="2800" dirty="0" smtClean="0"/>
              <a:t>Δ.ΥΓ2/Γ.Π.οικ. 133551 [ΦΕΚ. 2089/τ.Β’/9-10-2008], Τροποποίηση της υπ’ </a:t>
            </a:r>
            <a:r>
              <a:rPr lang="el-GR" sz="2800" dirty="0" err="1" smtClean="0"/>
              <a:t>αριθμ</a:t>
            </a:r>
            <a:r>
              <a:rPr lang="el-GR" sz="2800" dirty="0" smtClean="0"/>
              <a:t>. Ε1β/221/65 Υγειονομικής Διάταξης</a:t>
            </a:r>
            <a:br>
              <a:rPr lang="el-GR" sz="2800" dirty="0" smtClean="0"/>
            </a:br>
            <a:r>
              <a:rPr lang="el-GR" sz="2800" dirty="0" smtClean="0"/>
              <a:t/>
            </a:r>
            <a:br>
              <a:rPr lang="el-GR" sz="2800" dirty="0" smtClean="0"/>
            </a:br>
            <a:r>
              <a:rPr lang="el-GR" sz="2800" dirty="0" smtClean="0"/>
              <a:t>ΟΔΗΓΙΑ ΤΟΥ ΣΥΜΒΟΥΛΙΟΥ της 21ης Μαΐου 1991 για την επεξεργασία των αστικών λυμάτων (91/271/ΕΟΚ)</a:t>
            </a:r>
            <a:br>
              <a:rPr lang="el-GR" sz="2800" dirty="0" smtClean="0"/>
            </a:br>
            <a:r>
              <a:rPr lang="el-GR" sz="2800" dirty="0" smtClean="0"/>
              <a:t/>
            </a:r>
            <a:br>
              <a:rPr lang="el-GR" sz="2800" dirty="0" smtClean="0"/>
            </a:br>
            <a:r>
              <a:rPr lang="el-GR" sz="2800" dirty="0" smtClean="0"/>
              <a:t>Κατάλογος βιομηχανικών ρύπων </a:t>
            </a:r>
            <a:r>
              <a:rPr lang="el-GR" sz="2800" dirty="0" err="1" smtClean="0"/>
              <a:t>ανα</a:t>
            </a:r>
            <a:r>
              <a:rPr lang="el-GR" sz="2800" dirty="0" smtClean="0"/>
              <a:t> δραστηριότητα- παράμετροι ελέγχου</a:t>
            </a:r>
            <a:endParaRPr lang="en-US" sz="2800" dirty="0" smtClean="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4911824"/>
          </a:xfrm>
        </p:spPr>
        <p:txBody>
          <a:bodyPr/>
          <a:lstStyle/>
          <a:p>
            <a:pPr>
              <a:buNone/>
            </a:pPr>
            <a:r>
              <a:rPr lang="el-GR" dirty="0" smtClean="0"/>
              <a:t>   Οι κύριες υγιεινολογικές εξετάσεις που πρέπει να εφαρμόζονται είναι:</a:t>
            </a:r>
          </a:p>
          <a:p>
            <a:pPr>
              <a:buFont typeface="Wingdings" pitchFamily="2" charset="2"/>
              <a:buChar char="Ø"/>
            </a:pPr>
            <a:r>
              <a:rPr lang="el-GR" dirty="0" smtClean="0"/>
              <a:t>η επιτόπια υγειονομική αναγνώριση</a:t>
            </a:r>
          </a:p>
          <a:p>
            <a:pPr>
              <a:buFont typeface="Wingdings" pitchFamily="2" charset="2"/>
              <a:buChar char="Ø"/>
            </a:pPr>
            <a:r>
              <a:rPr lang="el-GR" dirty="0" smtClean="0"/>
              <a:t>η οργανοληπτική εξέταση</a:t>
            </a:r>
          </a:p>
          <a:p>
            <a:pPr>
              <a:buFont typeface="Wingdings" pitchFamily="2" charset="2"/>
              <a:buChar char="Ø"/>
            </a:pPr>
            <a:r>
              <a:rPr lang="el-GR" dirty="0" smtClean="0"/>
              <a:t>η φυσικοχημική εξέταση</a:t>
            </a:r>
          </a:p>
          <a:p>
            <a:pPr>
              <a:buFont typeface="Wingdings" pitchFamily="2" charset="2"/>
              <a:buChar char="Ø"/>
            </a:pPr>
            <a:r>
              <a:rPr lang="el-GR" dirty="0" smtClean="0"/>
              <a:t>η μικροβιολογική εξέταση</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Autofit/>
          </a:bodyPr>
          <a:lstStyle/>
          <a:p>
            <a:r>
              <a:rPr lang="el-GR" sz="3600" dirty="0" smtClean="0"/>
              <a:t>ΕΠΙΤΟΠΙΑ ΥΓΕΙΟΝΟΜΙΚΗ ΑΝΑΓΝΩΡΙΣΗ</a:t>
            </a:r>
            <a:endParaRPr lang="en-US" sz="3600" dirty="0"/>
          </a:p>
        </p:txBody>
      </p:sp>
      <p:sp>
        <p:nvSpPr>
          <p:cNvPr id="3" name="Content Placeholder 2"/>
          <p:cNvSpPr>
            <a:spLocks noGrp="1"/>
          </p:cNvSpPr>
          <p:nvPr>
            <p:ph idx="1"/>
          </p:nvPr>
        </p:nvSpPr>
        <p:spPr>
          <a:xfrm>
            <a:off x="457200" y="1628800"/>
            <a:ext cx="8229600" cy="4695800"/>
          </a:xfrm>
        </p:spPr>
        <p:txBody>
          <a:bodyPr>
            <a:normAutofit/>
          </a:bodyPr>
          <a:lstStyle/>
          <a:p>
            <a:pPr>
              <a:buNone/>
            </a:pPr>
            <a:r>
              <a:rPr lang="el-GR" dirty="0" smtClean="0"/>
              <a:t>Γίνεται από εξειδικευμένο προσωπικό</a:t>
            </a:r>
          </a:p>
          <a:p>
            <a:pPr lvl="1"/>
            <a:r>
              <a:rPr lang="el-GR" dirty="0" smtClean="0"/>
              <a:t>Στην περιοχή της υδροληψίας γίνεται εκτίμηση των συνθηκών που αφορούν την γύρω περιοχή </a:t>
            </a:r>
          </a:p>
          <a:p>
            <a:pPr lvl="1"/>
            <a:r>
              <a:rPr lang="el-GR" dirty="0" smtClean="0"/>
              <a:t>Στην ενδεχόμενη ύπαρξη εστιών μόλυνσης και ρύπανσης του νερού.</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008112"/>
          </a:xfrm>
        </p:spPr>
        <p:txBody>
          <a:bodyPr>
            <a:normAutofit/>
          </a:bodyPr>
          <a:lstStyle/>
          <a:p>
            <a:r>
              <a:rPr lang="el-GR" sz="4400" dirty="0" smtClean="0"/>
              <a:t>ΜΙΚΡΟΒΙΟΛΟΓΙΚΗ ΕΞΕΤΑΣΗ</a:t>
            </a:r>
            <a:endParaRPr lang="en-US" sz="4400" dirty="0"/>
          </a:p>
        </p:txBody>
      </p:sp>
      <p:sp>
        <p:nvSpPr>
          <p:cNvPr id="3" name="Content Placeholder 2"/>
          <p:cNvSpPr>
            <a:spLocks noGrp="1"/>
          </p:cNvSpPr>
          <p:nvPr>
            <p:ph idx="1"/>
          </p:nvPr>
        </p:nvSpPr>
        <p:spPr/>
        <p:txBody>
          <a:bodyPr/>
          <a:lstStyle/>
          <a:p>
            <a:r>
              <a:rPr lang="el-GR" dirty="0" smtClean="0"/>
              <a:t>Η μικροβιολογική εξέταση για την εκτίμηση της καταλληλότητας του εξεταζόμενου πόσιμου νερού περιλαμβάνει 3 στάδια:</a:t>
            </a:r>
            <a:endParaRPr lang="en-US" dirty="0" smtClean="0"/>
          </a:p>
          <a:p>
            <a:pPr>
              <a:buNone/>
            </a:pPr>
            <a:r>
              <a:rPr lang="el-GR" dirty="0" smtClean="0"/>
              <a:t>α) Σωστή δειγματοληψία</a:t>
            </a:r>
            <a:endParaRPr lang="en-US" dirty="0" smtClean="0"/>
          </a:p>
          <a:p>
            <a:pPr>
              <a:buNone/>
            </a:pPr>
            <a:r>
              <a:rPr lang="el-GR" dirty="0" smtClean="0"/>
              <a:t>β) Σωστή και έγκαιρη μεταφορά του δείγματος στο εργαστήριο</a:t>
            </a:r>
            <a:endParaRPr lang="en-US" dirty="0" smtClean="0"/>
          </a:p>
          <a:p>
            <a:pPr>
              <a:buNone/>
            </a:pPr>
            <a:r>
              <a:rPr lang="el-GR" dirty="0" smtClean="0"/>
              <a:t>γ) Ανίχνευση και ποσοτικοποίηση  των μικροβιολογικών δεικτών</a:t>
            </a:r>
            <a:endParaRPr lang="en-US" dirty="0" smtClean="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Autofit/>
          </a:bodyPr>
          <a:lstStyle/>
          <a:p>
            <a:r>
              <a:rPr lang="el-GR" sz="3200" dirty="0" smtClean="0"/>
              <a:t>ΜΙΚΡΟΒΙΟΛΟΓΙΚΟΙ ΠΑΡΑΜΕΤΡΟΙ –ΠΟΣΙΜΟ ΝΕΡΟ </a:t>
            </a:r>
            <a:endParaRPr lang="en-US" sz="3200" dirty="0"/>
          </a:p>
        </p:txBody>
      </p:sp>
      <p:sp>
        <p:nvSpPr>
          <p:cNvPr id="3" name="Content Placeholder 2"/>
          <p:cNvSpPr>
            <a:spLocks noGrp="1"/>
          </p:cNvSpPr>
          <p:nvPr>
            <p:ph idx="1"/>
          </p:nvPr>
        </p:nvSpPr>
        <p:spPr>
          <a:xfrm>
            <a:off x="457200" y="1772816"/>
            <a:ext cx="8229600" cy="4551784"/>
          </a:xfrm>
        </p:spPr>
        <p:txBody>
          <a:bodyPr/>
          <a:lstStyle/>
          <a:p>
            <a:r>
              <a:rPr lang="el-GR" dirty="0" smtClean="0"/>
              <a:t>Όλα τα δείγματα πόσιμου νερού ελέγχονται για:</a:t>
            </a:r>
          </a:p>
          <a:p>
            <a:pPr>
              <a:buNone/>
            </a:pPr>
            <a:r>
              <a:rPr lang="el-GR" dirty="0" smtClean="0"/>
              <a:t>– </a:t>
            </a:r>
            <a:r>
              <a:rPr lang="el-GR" dirty="0" smtClean="0"/>
              <a:t>Ολικά </a:t>
            </a:r>
            <a:r>
              <a:rPr lang="el-GR" dirty="0" err="1" smtClean="0"/>
              <a:t>κ</a:t>
            </a:r>
            <a:r>
              <a:rPr lang="el-GR" dirty="0" err="1" smtClean="0"/>
              <a:t>ολοβακτηριοειδή</a:t>
            </a:r>
            <a:endParaRPr lang="el-GR" dirty="0" smtClean="0"/>
          </a:p>
          <a:p>
            <a:pPr>
              <a:buNone/>
            </a:pPr>
            <a:r>
              <a:rPr lang="el-GR" dirty="0" smtClean="0"/>
              <a:t>– E. </a:t>
            </a:r>
            <a:r>
              <a:rPr lang="el-GR" dirty="0" err="1" smtClean="0"/>
              <a:t>coli</a:t>
            </a:r>
            <a:endParaRPr lang="el-GR" dirty="0" smtClean="0"/>
          </a:p>
          <a:p>
            <a:pPr>
              <a:buNone/>
            </a:pPr>
            <a:r>
              <a:rPr lang="el-GR" dirty="0" smtClean="0"/>
              <a:t>– Εντερόκοκκο</a:t>
            </a:r>
          </a:p>
          <a:p>
            <a:r>
              <a:rPr lang="el-GR" dirty="0" smtClean="0"/>
              <a:t>Επιπλέον έλεγχος, ανάλογα με την περίπτωση. </a:t>
            </a:r>
          </a:p>
          <a:p>
            <a:pPr>
              <a:buNone/>
            </a:pPr>
            <a:r>
              <a:rPr lang="el-GR" dirty="0" smtClean="0"/>
              <a:t>– </a:t>
            </a:r>
            <a:r>
              <a:rPr lang="el-GR" i="1" dirty="0" err="1" smtClean="0"/>
              <a:t>Clostridium</a:t>
            </a:r>
            <a:r>
              <a:rPr lang="el-GR" i="1" dirty="0" smtClean="0"/>
              <a:t> </a:t>
            </a:r>
            <a:r>
              <a:rPr lang="el-GR" i="1" dirty="0" err="1" smtClean="0"/>
              <a:t>perfingens</a:t>
            </a:r>
            <a:endParaRPr lang="el-GR" i="1" dirty="0" smtClean="0"/>
          </a:p>
          <a:p>
            <a:pPr>
              <a:buNone/>
            </a:pPr>
            <a:r>
              <a:rPr lang="el-GR" i="1" dirty="0" smtClean="0"/>
              <a:t>– </a:t>
            </a:r>
            <a:r>
              <a:rPr lang="el-GR" i="1" dirty="0" err="1" smtClean="0"/>
              <a:t>Pseudomonas</a:t>
            </a:r>
            <a:r>
              <a:rPr lang="el-GR" i="1" dirty="0" smtClean="0"/>
              <a:t> </a:t>
            </a:r>
            <a:r>
              <a:rPr lang="el-GR" i="1" dirty="0" err="1" smtClean="0"/>
              <a:t>aeruginosa</a:t>
            </a:r>
            <a:endParaRPr lang="el-GR" i="1" dirty="0" smtClean="0"/>
          </a:p>
          <a:p>
            <a:pPr>
              <a:buNone/>
            </a:pPr>
            <a:r>
              <a:rPr lang="el-GR" dirty="0" smtClean="0"/>
              <a:t>– Ολικός αριθμός βακτηριδίων</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4704"/>
            <a:ext cx="8229600" cy="5757272"/>
          </a:xfrm>
        </p:spPr>
        <p:txBody>
          <a:bodyPr>
            <a:normAutofit fontScale="85000" lnSpcReduction="20000"/>
          </a:bodyPr>
          <a:lstStyle/>
          <a:p>
            <a:pPr>
              <a:buNone/>
            </a:pPr>
            <a:r>
              <a:rPr lang="el-GR" b="1" dirty="0" smtClean="0"/>
              <a:t>ΕΜΦΙΑΛΩΜΕΝΟ ΝΕΡΟ</a:t>
            </a:r>
          </a:p>
          <a:p>
            <a:pPr>
              <a:buNone/>
            </a:pPr>
            <a:r>
              <a:rPr lang="el-GR" dirty="0" smtClean="0"/>
              <a:t>1. ΟΛΙΚΑ ΚΟΛΟΒΑΚΤΗΡΙΟΕΙΔΗ</a:t>
            </a:r>
          </a:p>
          <a:p>
            <a:pPr>
              <a:buNone/>
            </a:pPr>
            <a:r>
              <a:rPr lang="el-GR" dirty="0" smtClean="0"/>
              <a:t>2. </a:t>
            </a:r>
            <a:r>
              <a:rPr lang="el-GR" dirty="0" smtClean="0"/>
              <a:t>ΚΟΛΟΒΑΚΤΗΡΙΟΕΙΔΗ </a:t>
            </a:r>
            <a:r>
              <a:rPr lang="el-GR" dirty="0" smtClean="0"/>
              <a:t>ΚΟΠΡΑΝΩΝ</a:t>
            </a:r>
          </a:p>
          <a:p>
            <a:pPr>
              <a:buNone/>
            </a:pPr>
            <a:r>
              <a:rPr lang="el-GR" dirty="0" smtClean="0"/>
              <a:t>3. ΚΟΠΡΑΝΩΔΕΙΣ ΣΤΡΕΠΤΟΚΟΚΚΟΙ</a:t>
            </a:r>
          </a:p>
          <a:p>
            <a:pPr>
              <a:buNone/>
            </a:pPr>
            <a:r>
              <a:rPr lang="el-GR" dirty="0" smtClean="0"/>
              <a:t>4. ΨΕΥΔΟΜΟΝΑΔΑ ΠΥΟΚΥΑΝΙΚΗ</a:t>
            </a:r>
          </a:p>
          <a:p>
            <a:pPr>
              <a:buNone/>
            </a:pPr>
            <a:endParaRPr lang="el-GR" dirty="0" smtClean="0"/>
          </a:p>
          <a:p>
            <a:pPr>
              <a:buNone/>
            </a:pPr>
            <a:r>
              <a:rPr lang="el-GR" b="1" dirty="0" smtClean="0"/>
              <a:t>ΘΑΛΑΣΣΙΝΟ ΝΕΡΟ</a:t>
            </a:r>
          </a:p>
          <a:p>
            <a:pPr>
              <a:buNone/>
            </a:pPr>
            <a:r>
              <a:rPr lang="el-GR" dirty="0" smtClean="0"/>
              <a:t>1. ΟΛΙΚΑ ΚΟΛΟΒΑΚΤΗΡΙΟΕΙΔΗ</a:t>
            </a:r>
          </a:p>
          <a:p>
            <a:pPr>
              <a:buNone/>
            </a:pPr>
            <a:r>
              <a:rPr lang="el-GR" dirty="0" smtClean="0"/>
              <a:t>2. ΚΟΛΟΒΑΚΤΗΡΙΟΕΙΔΗ ΚΟΠΡΑΝΩΝ</a:t>
            </a:r>
          </a:p>
          <a:p>
            <a:pPr>
              <a:buNone/>
            </a:pPr>
            <a:r>
              <a:rPr lang="el-GR" dirty="0" smtClean="0"/>
              <a:t>3. ΚΟΠΡΑΝΩΔΕΙΣ ΣΤΡΕΠΤΟΚΟΚΚΟΙ</a:t>
            </a:r>
          </a:p>
          <a:p>
            <a:pPr>
              <a:buNone/>
            </a:pPr>
            <a:endParaRPr lang="el-GR" dirty="0" smtClean="0"/>
          </a:p>
          <a:p>
            <a:pPr>
              <a:buNone/>
            </a:pPr>
            <a:r>
              <a:rPr lang="el-GR" b="1" dirty="0" smtClean="0"/>
              <a:t>ΝΕΡΟ ΚΟΛΥΜΒΗΤΙΚΩΝ ΔΕΞΑΜΕΝΩΝ</a:t>
            </a:r>
          </a:p>
          <a:p>
            <a:pPr>
              <a:buNone/>
            </a:pPr>
            <a:r>
              <a:rPr lang="el-GR" dirty="0" smtClean="0"/>
              <a:t>1. ΟΛΙΚΑ ΚΟΛΟΒΑΚΤΗΡΙΟΕΙΔΗ</a:t>
            </a:r>
          </a:p>
          <a:p>
            <a:pPr>
              <a:buNone/>
            </a:pPr>
            <a:r>
              <a:rPr lang="el-GR" dirty="0" smtClean="0"/>
              <a:t>2. ΚΟΛΟΒΑΚΤΗΡΙΟΕΙΔΗ ΚΟΠΡΑΝΩΝ</a:t>
            </a:r>
          </a:p>
          <a:p>
            <a:pPr>
              <a:buNone/>
            </a:pPr>
            <a:r>
              <a:rPr lang="el-GR" dirty="0" smtClean="0"/>
              <a:t>3. ΚΟΠΡΑΝΩΔΕΙΣ ΣΤΡΕΠΤΟΚΟΚΚΟΙ</a:t>
            </a:r>
          </a:p>
          <a:p>
            <a:pPr>
              <a:buNone/>
            </a:pPr>
            <a:r>
              <a:rPr lang="el-GR" dirty="0" smtClean="0"/>
              <a:t>4. ΨΕΥΔΟΜΟΝΑΔΑ ΠΥΟΚΥΑΝΙΚΗ</a:t>
            </a:r>
          </a:p>
          <a:p>
            <a:pPr>
              <a:buNone/>
            </a:pPr>
            <a:r>
              <a:rPr lang="el-GR" dirty="0" smtClean="0"/>
              <a:t>5. ΣΤΑΦΥΛΟΚΟΚΚΟΣ ΧΡΥΣΙΖΩΝ</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836712"/>
            <a:ext cx="8229600" cy="924712"/>
          </a:xfrm>
        </p:spPr>
        <p:txBody>
          <a:bodyPr>
            <a:noAutofit/>
          </a:bodyPr>
          <a:lstStyle/>
          <a:p>
            <a:r>
              <a:rPr lang="el-GR" sz="2800" dirty="0" smtClean="0"/>
              <a:t>ΟΙ ΜΙΚΡΟΟΡΓΑΝΙΣΜΟΙ ΔΕΙΚΤΕΣ ΟΦΕΙΛΟΥΝ ΝΑ ΠΛΗΡΟΥΝ ΟΡΙΣΜΕΝΟΥΣ ΟΡΟΥΣ</a:t>
            </a:r>
            <a:r>
              <a:rPr lang="el-GR" sz="4000" dirty="0" smtClean="0"/>
              <a:t>:</a:t>
            </a:r>
            <a:endParaRPr lang="en-US" sz="4000" dirty="0"/>
          </a:p>
        </p:txBody>
      </p:sp>
      <p:sp>
        <p:nvSpPr>
          <p:cNvPr id="3" name="Content Placeholder 2"/>
          <p:cNvSpPr>
            <a:spLocks noGrp="1"/>
          </p:cNvSpPr>
          <p:nvPr>
            <p:ph idx="1"/>
          </p:nvPr>
        </p:nvSpPr>
        <p:spPr>
          <a:xfrm>
            <a:off x="457200" y="1844824"/>
            <a:ext cx="8229600" cy="4479776"/>
          </a:xfrm>
        </p:spPr>
        <p:txBody>
          <a:bodyPr>
            <a:normAutofit/>
          </a:bodyPr>
          <a:lstStyle/>
          <a:p>
            <a:r>
              <a:rPr lang="el-GR" sz="2400" dirty="0" smtClean="0"/>
              <a:t>Να είναι μετρήσιμοι στα περιβαλλοντικά δείγματα με εύκολες και μη δαπανηρές τεχνικές που ωστόσο πρέπει να είναι ακριβείς και </a:t>
            </a:r>
            <a:r>
              <a:rPr lang="el-GR" sz="2400" dirty="0" err="1" smtClean="0"/>
              <a:t>επαναλήψιμες</a:t>
            </a:r>
            <a:r>
              <a:rPr lang="el-GR" sz="2400" dirty="0" smtClean="0"/>
              <a:t>.</a:t>
            </a:r>
          </a:p>
          <a:p>
            <a:r>
              <a:rPr lang="el-GR" sz="2400" dirty="0" smtClean="0"/>
              <a:t>Να είναι ανθεκτικοί στις περιβαλλοντικές πιέσεις</a:t>
            </a:r>
          </a:p>
          <a:p>
            <a:r>
              <a:rPr lang="el-GR" sz="2400" dirty="0" smtClean="0"/>
              <a:t>Να υπάρχουν σε ικανό αριθμό στο περιβαλλοντικό δείγμα    χωρίς να πολλαπλασιάζονται ή να υφίστανται σημαντικές γενετικές αλλαγές ώστε να επιτυγχάνεται ικανοποιητικά η εκτίμηση τους</a:t>
            </a:r>
          </a:p>
          <a:p>
            <a:r>
              <a:rPr lang="el-GR" sz="2400" dirty="0" smtClean="0"/>
              <a:t>Να έχουν σταθερή και αποκλειστική σχέση με την πηγή των παθογόνων</a:t>
            </a:r>
          </a:p>
          <a:p>
            <a:r>
              <a:rPr lang="el-GR" sz="2400" dirty="0" smtClean="0"/>
              <a:t>Να έχουν σταθερά χαρακτηριστικά</a:t>
            </a:r>
            <a:endParaRPr lang="en-U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323528" y="332656"/>
            <a:ext cx="8208912" cy="6270364"/>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780696"/>
          </a:xfrm>
        </p:spPr>
        <p:txBody>
          <a:bodyPr>
            <a:noAutofit/>
          </a:bodyPr>
          <a:lstStyle/>
          <a:p>
            <a:pPr algn="ctr"/>
            <a:r>
              <a:rPr lang="el-GR" sz="3600" dirty="0" smtClean="0"/>
              <a:t>ΟΛΙΚΑ ΚΟΛΟΒΑΚΤΗΡΙΟΕΙΔΗ </a:t>
            </a:r>
            <a:br>
              <a:rPr lang="el-GR" sz="3600" dirty="0" smtClean="0"/>
            </a:br>
            <a:r>
              <a:rPr lang="el-GR" sz="3600" dirty="0" smtClean="0"/>
              <a:t>(</a:t>
            </a:r>
            <a:r>
              <a:rPr lang="en-US" sz="3600" dirty="0" smtClean="0"/>
              <a:t>TOTAL COLIFORMS-TC</a:t>
            </a:r>
            <a:r>
              <a:rPr lang="en-US" sz="3200" dirty="0" smtClean="0"/>
              <a:t>)</a:t>
            </a:r>
            <a:endParaRPr lang="en-US" sz="3200" dirty="0"/>
          </a:p>
        </p:txBody>
      </p:sp>
      <p:sp>
        <p:nvSpPr>
          <p:cNvPr id="3" name="Content Placeholder 2"/>
          <p:cNvSpPr>
            <a:spLocks noGrp="1"/>
          </p:cNvSpPr>
          <p:nvPr>
            <p:ph idx="1"/>
          </p:nvPr>
        </p:nvSpPr>
        <p:spPr>
          <a:xfrm>
            <a:off x="457200" y="1772816"/>
            <a:ext cx="5050904" cy="4551784"/>
          </a:xfrm>
        </p:spPr>
        <p:txBody>
          <a:bodyPr>
            <a:normAutofit fontScale="92500" lnSpcReduction="10000"/>
          </a:bodyPr>
          <a:lstStyle/>
          <a:p>
            <a:r>
              <a:rPr lang="el-GR" dirty="0" smtClean="0"/>
              <a:t>Περιλαμβάνουν όλα τα αερόβια και προαιρετικά αναερόβια </a:t>
            </a:r>
            <a:r>
              <a:rPr lang="el-GR" dirty="0" err="1" smtClean="0"/>
              <a:t>gram</a:t>
            </a:r>
            <a:r>
              <a:rPr lang="el-GR" dirty="0" smtClean="0"/>
              <a:t> αρνητικά μη σπορογόνα βακτηρίδια τα οποία ζυμώνουν την λακτόζη και παράγουν αέριο όταν επωασθούν στους 35°C για 48 ώρες</a:t>
            </a:r>
          </a:p>
          <a:p>
            <a:r>
              <a:rPr lang="el-GR" dirty="0" smtClean="0"/>
              <a:t>Περιλαμβάνουν τα είδη </a:t>
            </a:r>
            <a:r>
              <a:rPr lang="el-GR" i="1" dirty="0" err="1" smtClean="0"/>
              <a:t>Escherichia</a:t>
            </a:r>
            <a:r>
              <a:rPr lang="el-GR" i="1" dirty="0" smtClean="0"/>
              <a:t>, </a:t>
            </a:r>
            <a:r>
              <a:rPr lang="el-GR" i="1" dirty="0" err="1" smtClean="0"/>
              <a:t>Citrobacter</a:t>
            </a:r>
            <a:r>
              <a:rPr lang="el-GR" i="1" dirty="0" smtClean="0"/>
              <a:t>, </a:t>
            </a:r>
            <a:r>
              <a:rPr lang="el-GR" i="1" dirty="0" err="1" smtClean="0"/>
              <a:t>Klebsiella</a:t>
            </a:r>
            <a:r>
              <a:rPr lang="el-GR" i="1" dirty="0" smtClean="0"/>
              <a:t> και </a:t>
            </a:r>
            <a:r>
              <a:rPr lang="el-GR" i="1" dirty="0" err="1" smtClean="0"/>
              <a:t>Enterobacter</a:t>
            </a:r>
            <a:endParaRPr lang="el-GR" i="1" dirty="0" smtClean="0"/>
          </a:p>
          <a:p>
            <a:pPr>
              <a:buNone/>
            </a:pPr>
            <a:r>
              <a:rPr lang="el-GR" dirty="0" smtClean="0"/>
              <a:t>   Δεν αποικίζουν απαραιτήτως τον γαστρεντερικό σωλήνα των θερμόαιμων ζώων γι αυτό ο δείκτης αυτός έχει τεθεί υπό αμφισβήτηση</a:t>
            </a:r>
            <a:endParaRPr lang="en-US" dirty="0"/>
          </a:p>
        </p:txBody>
      </p:sp>
      <p:pic>
        <p:nvPicPr>
          <p:cNvPr id="46082" name="Picture 2" descr="https://encrypted-tbn3.gstatic.com/images?q=tbn:ANd9GcRbUCBCWc9Y7uBMSJrSyiqXh3wOJdb-TtfKwmXsSnXXw81Kw0Ip"/>
          <p:cNvPicPr>
            <a:picLocks noChangeAspect="1" noChangeArrowheads="1"/>
          </p:cNvPicPr>
          <p:nvPr/>
        </p:nvPicPr>
        <p:blipFill>
          <a:blip r:embed="rId2" cstate="print"/>
          <a:srcRect/>
          <a:stretch>
            <a:fillRect/>
          </a:stretch>
        </p:blipFill>
        <p:spPr bwMode="auto">
          <a:xfrm>
            <a:off x="6300192" y="1916832"/>
            <a:ext cx="2343150" cy="23812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noAutofit/>
          </a:bodyPr>
          <a:lstStyle/>
          <a:p>
            <a:r>
              <a:rPr lang="el-GR" sz="3600" dirty="0" smtClean="0"/>
              <a:t>Η ΣΗΜΑΣΙΑ ΤΟΥ ΓΙΑ ΤΟΝ ΟΡΓΑΝΙΣΜΟ</a:t>
            </a:r>
            <a:endParaRPr lang="en-US" sz="3600" dirty="0"/>
          </a:p>
        </p:txBody>
      </p:sp>
      <p:sp>
        <p:nvSpPr>
          <p:cNvPr id="3" name="Content Placeholder 2"/>
          <p:cNvSpPr>
            <a:spLocks noGrp="1"/>
          </p:cNvSpPr>
          <p:nvPr>
            <p:ph idx="1"/>
          </p:nvPr>
        </p:nvSpPr>
        <p:spPr>
          <a:xfrm>
            <a:off x="457200" y="1935480"/>
            <a:ext cx="5770984" cy="4389120"/>
          </a:xfrm>
        </p:spPr>
        <p:txBody>
          <a:bodyPr/>
          <a:lstStyle/>
          <a:p>
            <a:r>
              <a:rPr lang="el-GR" dirty="0" smtClean="0"/>
              <a:t>Χωρίς τροφή πεθαίνουμε σε ένα μήνα.</a:t>
            </a:r>
          </a:p>
          <a:p>
            <a:r>
              <a:rPr lang="el-GR" dirty="0" smtClean="0"/>
              <a:t>Χωρίς νερό, σε 10 ημέρες!</a:t>
            </a:r>
          </a:p>
          <a:p>
            <a:pPr algn="ctr">
              <a:buNone/>
            </a:pPr>
            <a:endParaRPr lang="en-GB" dirty="0" smtClean="0"/>
          </a:p>
          <a:p>
            <a:pPr algn="ctr">
              <a:buNone/>
            </a:pPr>
            <a:r>
              <a:rPr lang="el-GR" u="sng" dirty="0" smtClean="0"/>
              <a:t>Το νερό αποτελεί</a:t>
            </a:r>
            <a:r>
              <a:rPr lang="en-GB" u="sng" dirty="0" smtClean="0"/>
              <a:t>:</a:t>
            </a:r>
            <a:endParaRPr lang="el-GR" u="sng" dirty="0" smtClean="0"/>
          </a:p>
          <a:p>
            <a:pPr algn="ctr">
              <a:buNone/>
            </a:pPr>
            <a:r>
              <a:rPr lang="en-GB" dirty="0" smtClean="0"/>
              <a:t>   </a:t>
            </a:r>
            <a:r>
              <a:rPr lang="el-GR" dirty="0" smtClean="0"/>
              <a:t>το 7</a:t>
            </a:r>
            <a:r>
              <a:rPr lang="en-GB" dirty="0" smtClean="0"/>
              <a:t>2</a:t>
            </a:r>
            <a:r>
              <a:rPr lang="el-GR" dirty="0" smtClean="0"/>
              <a:t>% του σώματος </a:t>
            </a:r>
          </a:p>
          <a:p>
            <a:pPr algn="ctr">
              <a:buNone/>
            </a:pPr>
            <a:r>
              <a:rPr lang="en-GB" dirty="0" smtClean="0"/>
              <a:t> </a:t>
            </a:r>
            <a:r>
              <a:rPr lang="el-GR" dirty="0" smtClean="0"/>
              <a:t>το 90% του αίματος </a:t>
            </a:r>
          </a:p>
          <a:p>
            <a:pPr algn="ctr">
              <a:buNone/>
            </a:pPr>
            <a:r>
              <a:rPr lang="en-GB" dirty="0" smtClean="0"/>
              <a:t>      </a:t>
            </a:r>
            <a:r>
              <a:rPr lang="el-GR" dirty="0" smtClean="0"/>
              <a:t>το 85% του εγκεφάλου</a:t>
            </a:r>
            <a:endParaRPr lang="en-US" dirty="0"/>
          </a:p>
        </p:txBody>
      </p:sp>
      <p:pic>
        <p:nvPicPr>
          <p:cNvPr id="89092" name="Picture 4" descr="http://1.bp.blogspot.com/-ZH-DQt4HMAg/UEzpsuvgiAI/AAAAAAAAKwk/Fng7NnUvLOk/s1600/The-Human-Body-is-70-Percent-Water-Earth-Same.jpg"/>
          <p:cNvPicPr>
            <a:picLocks noChangeAspect="1" noChangeArrowheads="1"/>
          </p:cNvPicPr>
          <p:nvPr/>
        </p:nvPicPr>
        <p:blipFill>
          <a:blip r:embed="rId2" cstate="print"/>
          <a:srcRect/>
          <a:stretch>
            <a:fillRect/>
          </a:stretch>
        </p:blipFill>
        <p:spPr bwMode="auto">
          <a:xfrm>
            <a:off x="5580112" y="1772816"/>
            <a:ext cx="3122441" cy="4415806"/>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4983832"/>
          </a:xfrm>
        </p:spPr>
        <p:txBody>
          <a:bodyPr>
            <a:normAutofit/>
          </a:bodyPr>
          <a:lstStyle/>
          <a:p>
            <a:r>
              <a:rPr lang="el-GR" dirty="0" smtClean="0"/>
              <a:t>Μπορούν να πολλαπλασιαστούν στο περιβάλλον και σε </a:t>
            </a:r>
            <a:r>
              <a:rPr lang="el-GR" dirty="0" err="1" smtClean="0"/>
              <a:t>βιομεμβράνες</a:t>
            </a:r>
            <a:r>
              <a:rPr lang="el-GR" dirty="0" smtClean="0"/>
              <a:t>.</a:t>
            </a:r>
          </a:p>
          <a:p>
            <a:r>
              <a:rPr lang="el-GR" dirty="0" smtClean="0"/>
              <a:t>Υπάρχει η δυνατότητα πολλαπλασιασμού σε συστήματα </a:t>
            </a:r>
          </a:p>
          <a:p>
            <a:pPr>
              <a:buNone/>
            </a:pPr>
            <a:r>
              <a:rPr lang="el-GR" dirty="0" smtClean="0"/>
              <a:t>    ύδρευσης κάτω από κατάλληλες συνθήκες και σε θερμοκρασία &gt;15</a:t>
            </a:r>
            <a:r>
              <a:rPr lang="el-GR" sz="1600" dirty="0" smtClean="0"/>
              <a:t>ο</a:t>
            </a:r>
            <a:r>
              <a:rPr lang="el-GR" dirty="0" smtClean="0"/>
              <a:t>C</a:t>
            </a:r>
          </a:p>
          <a:p>
            <a:r>
              <a:rPr lang="el-GR" dirty="0" smtClean="0"/>
              <a:t>Η ύπαρξη κολοβακτηριδίων φανερώνει κακή συντήρηση του συστήματος ύδρευσης, πιθανή ανάπτυξη βακτηριδίων, ύπαρξη </a:t>
            </a:r>
            <a:r>
              <a:rPr lang="el-GR" dirty="0" err="1" smtClean="0"/>
              <a:t>βιομεμβρανών</a:t>
            </a:r>
            <a:r>
              <a:rPr lang="el-GR" dirty="0" smtClean="0"/>
              <a:t> και πιθανόν την εισροή χώματος στο σύστημα ύδρευσης. </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smtClean="0"/>
              <a:t>ΑΝΩΤΑΤΑ ΕΠΙΤΡΕΠΤΑ ΟΡΙΑ ΓΙΑ ΤΑ</a:t>
            </a:r>
            <a:br>
              <a:rPr lang="el-GR" sz="3600" dirty="0" smtClean="0"/>
            </a:br>
            <a:r>
              <a:rPr lang="el-GR" sz="3600" dirty="0" smtClean="0"/>
              <a:t>ΟΛΙΚΑ ΚΟΛΟΒΑΚΤΗΡΙΟΕΙΔΗ ΚΟΠΡΑΝΩΝ</a:t>
            </a:r>
            <a:endParaRPr lang="en-US" sz="3600" dirty="0"/>
          </a:p>
        </p:txBody>
      </p:sp>
      <p:sp>
        <p:nvSpPr>
          <p:cNvPr id="3" name="Content Placeholder 2"/>
          <p:cNvSpPr>
            <a:spLocks noGrp="1"/>
          </p:cNvSpPr>
          <p:nvPr>
            <p:ph idx="1"/>
          </p:nvPr>
        </p:nvSpPr>
        <p:spPr>
          <a:xfrm>
            <a:off x="457200" y="2204864"/>
            <a:ext cx="8229600" cy="4119736"/>
          </a:xfrm>
        </p:spPr>
        <p:txBody>
          <a:bodyPr/>
          <a:lstStyle/>
          <a:p>
            <a:r>
              <a:rPr lang="el-GR" dirty="0" smtClean="0"/>
              <a:t>Πόσιμο νερό: 0 /100 </a:t>
            </a:r>
            <a:r>
              <a:rPr lang="el-GR" dirty="0" err="1" smtClean="0"/>
              <a:t>mL</a:t>
            </a:r>
            <a:endParaRPr lang="el-GR" dirty="0" smtClean="0"/>
          </a:p>
          <a:p>
            <a:r>
              <a:rPr lang="el-GR" dirty="0" smtClean="0"/>
              <a:t>Νερά κολύμβησης: 200 /100 </a:t>
            </a:r>
            <a:r>
              <a:rPr lang="el-GR" dirty="0" err="1" smtClean="0"/>
              <a:t>mL</a:t>
            </a:r>
            <a:endParaRPr lang="el-GR" dirty="0" smtClean="0"/>
          </a:p>
          <a:p>
            <a:r>
              <a:rPr lang="el-GR" dirty="0" smtClean="0"/>
              <a:t>Ψάρεμα: 1000 /100 </a:t>
            </a:r>
            <a:r>
              <a:rPr lang="el-GR" dirty="0" err="1" smtClean="0"/>
              <a:t>mL</a:t>
            </a:r>
            <a:endParaRPr lang="el-GR" dirty="0" smtClean="0"/>
          </a:p>
          <a:p>
            <a:r>
              <a:rPr lang="el-GR" dirty="0" smtClean="0"/>
              <a:t>Επεξεργασμένα λύματα: 200 /100 </a:t>
            </a:r>
            <a:r>
              <a:rPr lang="el-GR" dirty="0" err="1" smtClean="0"/>
              <a:t>mL</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92696"/>
            <a:ext cx="7499176" cy="780696"/>
          </a:xfrm>
        </p:spPr>
        <p:txBody>
          <a:bodyPr>
            <a:noAutofit/>
          </a:bodyPr>
          <a:lstStyle/>
          <a:p>
            <a:r>
              <a:rPr lang="el-GR" sz="3200" dirty="0" smtClean="0"/>
              <a:t>ΜΙΚΡΟΒΙΟΛΟΓΙΚΟΣ ΧΑΡΑΚΤΗΡΙΣΜΟΣ ΝΕΡΩΝ</a:t>
            </a:r>
            <a:endParaRPr lang="en-US" sz="3200"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259632" y="2204864"/>
            <a:ext cx="6859659" cy="3888432"/>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smtClean="0"/>
              <a:t>ΤΑ ΚΟΠΡΑΝΩΔΗ ΚΟΛΟΒΑΚΤΗΡΙΟΕΙΔΗ</a:t>
            </a:r>
            <a:r>
              <a:rPr lang="el-GR" sz="3600" dirty="0" smtClean="0"/>
              <a:t/>
            </a:r>
            <a:br>
              <a:rPr lang="el-GR" sz="3600" dirty="0" smtClean="0"/>
            </a:br>
            <a:r>
              <a:rPr lang="el-GR" sz="3600" dirty="0" smtClean="0"/>
              <a:t>(FEACAL COLIFORMS FC)</a:t>
            </a:r>
            <a:endParaRPr lang="en-US" sz="3600" dirty="0"/>
          </a:p>
        </p:txBody>
      </p:sp>
      <p:sp>
        <p:nvSpPr>
          <p:cNvPr id="3" name="Content Placeholder 2"/>
          <p:cNvSpPr>
            <a:spLocks noGrp="1"/>
          </p:cNvSpPr>
          <p:nvPr>
            <p:ph idx="1"/>
          </p:nvPr>
        </p:nvSpPr>
        <p:spPr>
          <a:xfrm>
            <a:off x="457200" y="1935480"/>
            <a:ext cx="4258816" cy="4389120"/>
          </a:xfrm>
        </p:spPr>
        <p:txBody>
          <a:bodyPr>
            <a:normAutofit fontScale="85000" lnSpcReduction="20000"/>
          </a:bodyPr>
          <a:lstStyle/>
          <a:p>
            <a:r>
              <a:rPr lang="el-GR" dirty="0" smtClean="0"/>
              <a:t>Αποτελούν υποομάδα των ολικών </a:t>
            </a:r>
            <a:r>
              <a:rPr lang="el-GR" dirty="0" err="1" smtClean="0"/>
              <a:t>κολοβακτηριοειδών</a:t>
            </a:r>
            <a:r>
              <a:rPr lang="el-GR" dirty="0" smtClean="0"/>
              <a:t> και ευρίσκονται κυρίως στον γαστρεντερικό σωλήνα των θερμόαιμων ζώων</a:t>
            </a:r>
          </a:p>
          <a:p>
            <a:r>
              <a:rPr lang="el-GR" dirty="0" smtClean="0"/>
              <a:t>Διαφέρουν από τα ολικά </a:t>
            </a:r>
            <a:r>
              <a:rPr lang="el-GR" dirty="0" err="1" smtClean="0"/>
              <a:t>κολοβακτηριοειδή</a:t>
            </a:r>
            <a:r>
              <a:rPr lang="el-GR" dirty="0" smtClean="0"/>
              <a:t> από την ικανότητά  τους να αναπτύσσονται σε υψηλές θερμοκρασίες.</a:t>
            </a:r>
          </a:p>
          <a:p>
            <a:r>
              <a:rPr lang="el-GR" dirty="0" smtClean="0"/>
              <a:t>Το συχνότερο μέλος αυτής της ομάδας είναι το </a:t>
            </a:r>
            <a:r>
              <a:rPr lang="el-GR" i="1" dirty="0" smtClean="0"/>
              <a:t>E. </a:t>
            </a:r>
            <a:r>
              <a:rPr lang="en-US" i="1" dirty="0" smtClean="0"/>
              <a:t>C</a:t>
            </a:r>
            <a:r>
              <a:rPr lang="el-GR" i="1" dirty="0" err="1" smtClean="0"/>
              <a:t>oli</a:t>
            </a:r>
            <a:r>
              <a:rPr lang="el-GR" i="1" dirty="0" smtClean="0"/>
              <a:t> </a:t>
            </a:r>
            <a:r>
              <a:rPr lang="el-GR" dirty="0" smtClean="0"/>
              <a:t>αλλά δυνατόν να περιλαμβάνει και διάφορα είδη </a:t>
            </a:r>
            <a:r>
              <a:rPr lang="el-GR" i="1" dirty="0" err="1" smtClean="0"/>
              <a:t>Klebsiella</a:t>
            </a:r>
            <a:r>
              <a:rPr lang="el-GR" dirty="0" smtClean="0"/>
              <a:t> ή </a:t>
            </a:r>
            <a:r>
              <a:rPr lang="el-GR" i="1" dirty="0" err="1" smtClean="0"/>
              <a:t>Enterobacter</a:t>
            </a:r>
            <a:r>
              <a:rPr lang="el-GR" dirty="0" smtClean="0"/>
              <a:t>.</a:t>
            </a:r>
            <a:endParaRPr lang="en-US" dirty="0"/>
          </a:p>
        </p:txBody>
      </p:sp>
      <p:pic>
        <p:nvPicPr>
          <p:cNvPr id="45058" name="Picture 2" descr="https://encrypted-tbn2.gstatic.com/images?q=tbn:ANd9GcSvd3L478FNSCyApCk6bcNbIO3QzM9RNzD3QmDlFhGC7CD9XVQ5"/>
          <p:cNvPicPr>
            <a:picLocks noChangeAspect="1" noChangeArrowheads="1"/>
          </p:cNvPicPr>
          <p:nvPr/>
        </p:nvPicPr>
        <p:blipFill>
          <a:blip r:embed="rId2" cstate="print"/>
          <a:srcRect/>
          <a:stretch>
            <a:fillRect/>
          </a:stretch>
        </p:blipFill>
        <p:spPr bwMode="auto">
          <a:xfrm>
            <a:off x="4788024" y="2060848"/>
            <a:ext cx="4096945" cy="3096344"/>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980728"/>
            <a:ext cx="8229600" cy="710952"/>
          </a:xfrm>
        </p:spPr>
        <p:txBody>
          <a:bodyPr>
            <a:noAutofit/>
          </a:bodyPr>
          <a:lstStyle/>
          <a:p>
            <a:r>
              <a:rPr lang="el-GR" sz="4400" i="1" dirty="0" smtClean="0"/>
              <a:t>ESCHERICHIA COLI </a:t>
            </a:r>
            <a:endParaRPr lang="en-US" sz="4400" i="1" dirty="0"/>
          </a:p>
        </p:txBody>
      </p:sp>
      <p:sp>
        <p:nvSpPr>
          <p:cNvPr id="3" name="Content Placeholder 2"/>
          <p:cNvSpPr>
            <a:spLocks noGrp="1"/>
          </p:cNvSpPr>
          <p:nvPr>
            <p:ph idx="1"/>
          </p:nvPr>
        </p:nvSpPr>
        <p:spPr>
          <a:xfrm>
            <a:off x="457200" y="1935480"/>
            <a:ext cx="4978896" cy="4389120"/>
          </a:xfrm>
        </p:spPr>
        <p:txBody>
          <a:bodyPr/>
          <a:lstStyle/>
          <a:p>
            <a:r>
              <a:rPr lang="el-GR" dirty="0" smtClean="0"/>
              <a:t>Παράμετρος που φανερώνει κοπρανώδη μόλυνση του νερού. </a:t>
            </a:r>
          </a:p>
          <a:p>
            <a:r>
              <a:rPr lang="el-GR" dirty="0" smtClean="0"/>
              <a:t>Δεν πολλαπλασιάζεται στο σύστημα ύδρευσης</a:t>
            </a:r>
          </a:p>
          <a:p>
            <a:r>
              <a:rPr lang="el-GR" dirty="0" smtClean="0"/>
              <a:t>Πολύ ευαίσθητος μικροοργανισμός στην χλωρίωση</a:t>
            </a:r>
          </a:p>
          <a:p>
            <a:r>
              <a:rPr lang="el-GR" dirty="0" smtClean="0"/>
              <a:t>Η απουσία της δεν σημαίνει ότι το νερό είναι απαλλαγμένο από παράσιτα η/και ιούς.</a:t>
            </a:r>
            <a:endParaRPr lang="en-US" dirty="0"/>
          </a:p>
        </p:txBody>
      </p:sp>
      <p:pic>
        <p:nvPicPr>
          <p:cNvPr id="38914" name="Picture 2" descr="https://encrypted-tbn1.gstatic.com/images?q=tbn:ANd9GcTMQ5m7qgY-tFGqf3XOFTznv2CMeJaJI4Y2I6fUpL-dySM96Tnf"/>
          <p:cNvPicPr>
            <a:picLocks noChangeAspect="1" noChangeArrowheads="1"/>
          </p:cNvPicPr>
          <p:nvPr/>
        </p:nvPicPr>
        <p:blipFill>
          <a:blip r:embed="rId2" cstate="print"/>
          <a:srcRect/>
          <a:stretch>
            <a:fillRect/>
          </a:stretch>
        </p:blipFill>
        <p:spPr bwMode="auto">
          <a:xfrm>
            <a:off x="6732240" y="548680"/>
            <a:ext cx="2096666" cy="2091345"/>
          </a:xfrm>
          <a:prstGeom prst="rect">
            <a:avLst/>
          </a:prstGeom>
          <a:noFill/>
        </p:spPr>
      </p:pic>
      <p:pic>
        <p:nvPicPr>
          <p:cNvPr id="38916" name="Picture 4" descr="https://encrypted-tbn2.gstatic.com/images?q=tbn:ANd9GcQgyPYXQPExLdHXLIsy8wJ55qnvtQbPgzQPazANfcjT1T19W8Ls"/>
          <p:cNvPicPr>
            <a:picLocks noChangeAspect="1" noChangeArrowheads="1"/>
          </p:cNvPicPr>
          <p:nvPr/>
        </p:nvPicPr>
        <p:blipFill>
          <a:blip r:embed="rId3" cstate="print"/>
          <a:srcRect/>
          <a:stretch>
            <a:fillRect/>
          </a:stretch>
        </p:blipFill>
        <p:spPr bwMode="auto">
          <a:xfrm>
            <a:off x="5652120" y="2564904"/>
            <a:ext cx="3177147" cy="2160240"/>
          </a:xfrm>
          <a:prstGeom prst="rect">
            <a:avLst/>
          </a:prstGeom>
          <a:noFill/>
        </p:spPr>
      </p:pic>
      <p:pic>
        <p:nvPicPr>
          <p:cNvPr id="38918" name="Picture 6" descr="https://encrypted-tbn2.gstatic.com/images?q=tbn:ANd9GcRpxWLqsp0d2Tl3izOn2SO8Ws1IGFbjcEcRW3RZGyALSajvQaKQXg"/>
          <p:cNvPicPr>
            <a:picLocks noChangeAspect="1" noChangeArrowheads="1"/>
          </p:cNvPicPr>
          <p:nvPr/>
        </p:nvPicPr>
        <p:blipFill>
          <a:blip r:embed="rId4" cstate="print"/>
          <a:srcRect/>
          <a:stretch>
            <a:fillRect/>
          </a:stretch>
        </p:blipFill>
        <p:spPr bwMode="auto">
          <a:xfrm>
            <a:off x="6156176" y="4725144"/>
            <a:ext cx="2590833" cy="1943125"/>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704088"/>
            <a:ext cx="8003232" cy="708688"/>
          </a:xfrm>
        </p:spPr>
        <p:txBody>
          <a:bodyPr>
            <a:normAutofit/>
          </a:bodyPr>
          <a:lstStyle/>
          <a:p>
            <a:r>
              <a:rPr lang="el-GR" sz="4000" dirty="0" smtClean="0"/>
              <a:t>ΚΟΠΡΑΝΩΔΕΙΣ ΣΤΡΕΠΤΟΚΟΚΚΟΙ</a:t>
            </a:r>
            <a:endParaRPr lang="en-US" sz="4000" dirty="0"/>
          </a:p>
        </p:txBody>
      </p:sp>
      <p:sp>
        <p:nvSpPr>
          <p:cNvPr id="3" name="Content Placeholder 2"/>
          <p:cNvSpPr>
            <a:spLocks noGrp="1"/>
          </p:cNvSpPr>
          <p:nvPr>
            <p:ph idx="1"/>
          </p:nvPr>
        </p:nvSpPr>
        <p:spPr>
          <a:xfrm>
            <a:off x="457200" y="1628800"/>
            <a:ext cx="5338936" cy="4695800"/>
          </a:xfrm>
        </p:spPr>
        <p:txBody>
          <a:bodyPr>
            <a:normAutofit fontScale="77500" lnSpcReduction="20000"/>
          </a:bodyPr>
          <a:lstStyle/>
          <a:p>
            <a:r>
              <a:rPr lang="el-GR" dirty="0" smtClean="0"/>
              <a:t>Η ύπαρξη τους στο νερό σημαίνει την ρύπανση του από κόπρανα των θερμόαιμων ζώων</a:t>
            </a:r>
          </a:p>
          <a:p>
            <a:r>
              <a:rPr lang="el-GR" dirty="0" smtClean="0"/>
              <a:t>Οι S. </a:t>
            </a:r>
            <a:r>
              <a:rPr lang="el-GR" dirty="0" err="1" smtClean="0"/>
              <a:t>faecalis</a:t>
            </a:r>
            <a:r>
              <a:rPr lang="el-GR" dirty="0" smtClean="0"/>
              <a:t> και S. </a:t>
            </a:r>
            <a:r>
              <a:rPr lang="el-GR" dirty="0" err="1" smtClean="0"/>
              <a:t>faecium</a:t>
            </a:r>
            <a:r>
              <a:rPr lang="el-GR" dirty="0" smtClean="0"/>
              <a:t> φαίνεται να προέρχονται κυρίως από τα ανθρώπινα κόπρανα</a:t>
            </a:r>
          </a:p>
          <a:p>
            <a:r>
              <a:rPr lang="el-GR" dirty="0" smtClean="0"/>
              <a:t>Ο </a:t>
            </a:r>
            <a:r>
              <a:rPr lang="el-GR" dirty="0" err="1" smtClean="0"/>
              <a:t>S.bovis</a:t>
            </a:r>
            <a:r>
              <a:rPr lang="el-GR" dirty="0" smtClean="0"/>
              <a:t>, </a:t>
            </a:r>
            <a:r>
              <a:rPr lang="el-GR" dirty="0" err="1" smtClean="0"/>
              <a:t>S.equinus</a:t>
            </a:r>
            <a:r>
              <a:rPr lang="el-GR" dirty="0" smtClean="0"/>
              <a:t> και </a:t>
            </a:r>
            <a:r>
              <a:rPr lang="el-GR" dirty="0" err="1" smtClean="0"/>
              <a:t>S.avium</a:t>
            </a:r>
            <a:r>
              <a:rPr lang="el-GR" dirty="0" smtClean="0"/>
              <a:t> υπάρχουν σε μεγάλες πυκνότητες στα κόπρανα ζώων</a:t>
            </a:r>
          </a:p>
          <a:p>
            <a:r>
              <a:rPr lang="el-GR" b="1" dirty="0" smtClean="0"/>
              <a:t>Πιο ανθεκτικό στην χλωρίωση από το E. </a:t>
            </a:r>
            <a:r>
              <a:rPr lang="el-GR" b="1" dirty="0" err="1" smtClean="0"/>
              <a:t>coli</a:t>
            </a:r>
            <a:r>
              <a:rPr lang="el-GR" b="1" dirty="0" smtClean="0"/>
              <a:t>. </a:t>
            </a:r>
          </a:p>
          <a:p>
            <a:r>
              <a:rPr lang="el-GR" dirty="0" smtClean="0"/>
              <a:t>Η παρουσία του στο νερό, και η απουσία E. </a:t>
            </a:r>
            <a:r>
              <a:rPr lang="el-GR" dirty="0" err="1" smtClean="0"/>
              <a:t>coli</a:t>
            </a:r>
            <a:r>
              <a:rPr lang="el-GR" dirty="0" smtClean="0"/>
              <a:t>, φανερώνει παλιά μόλυνση.</a:t>
            </a:r>
          </a:p>
          <a:p>
            <a:r>
              <a:rPr lang="el-GR" dirty="0" smtClean="0"/>
              <a:t>Δεν πολλαπλασιάζεται στο νερό.</a:t>
            </a:r>
            <a:endParaRPr lang="en-US" dirty="0" smtClean="0"/>
          </a:p>
          <a:p>
            <a:r>
              <a:rPr lang="el-GR" dirty="0" smtClean="0"/>
              <a:t>Οι εντερόκοκκοι αποτελούν σημαντικό </a:t>
            </a:r>
            <a:r>
              <a:rPr lang="el-GR" dirty="0" err="1" smtClean="0"/>
              <a:t>βακτηριακό</a:t>
            </a:r>
            <a:r>
              <a:rPr lang="el-GR" dirty="0" smtClean="0"/>
              <a:t> δείκτη για τον έλεγχο της κοπρανώδους ρύπανσης των επιφανειακών νερών.</a:t>
            </a:r>
            <a:endParaRPr lang="en-US" dirty="0"/>
          </a:p>
        </p:txBody>
      </p:sp>
      <p:pic>
        <p:nvPicPr>
          <p:cNvPr id="44034" name="Picture 2" descr="https://encrypted-tbn2.gstatic.com/images?q=tbn:ANd9GcQTDR_GsjDOIapFbsiRC96CwzhBgPtepoUEJnSug6F-97bt9g7O"/>
          <p:cNvPicPr>
            <a:picLocks noChangeAspect="1" noChangeArrowheads="1"/>
          </p:cNvPicPr>
          <p:nvPr/>
        </p:nvPicPr>
        <p:blipFill>
          <a:blip r:embed="rId2" cstate="print"/>
          <a:srcRect/>
          <a:stretch>
            <a:fillRect/>
          </a:stretch>
        </p:blipFill>
        <p:spPr bwMode="auto">
          <a:xfrm>
            <a:off x="6084168" y="1628800"/>
            <a:ext cx="2650691" cy="2513087"/>
          </a:xfrm>
          <a:prstGeom prst="rect">
            <a:avLst/>
          </a:prstGeom>
          <a:noFill/>
        </p:spPr>
      </p:pic>
      <p:pic>
        <p:nvPicPr>
          <p:cNvPr id="44036" name="Picture 4" descr="https://encrypted-tbn2.gstatic.com/images?q=tbn:ANd9GcQMTtUhWV41TmOdyVE5SdWIMhvF8EiM694MUvNEF0yB0nj4BR18Lg"/>
          <p:cNvPicPr>
            <a:picLocks noChangeAspect="1" noChangeArrowheads="1"/>
          </p:cNvPicPr>
          <p:nvPr/>
        </p:nvPicPr>
        <p:blipFill>
          <a:blip r:embed="rId3" cstate="print"/>
          <a:srcRect/>
          <a:stretch>
            <a:fillRect/>
          </a:stretch>
        </p:blipFill>
        <p:spPr bwMode="auto">
          <a:xfrm>
            <a:off x="6372200" y="4293096"/>
            <a:ext cx="2143125" cy="214312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764704"/>
            <a:ext cx="5915000" cy="792088"/>
          </a:xfrm>
        </p:spPr>
        <p:txBody>
          <a:bodyPr>
            <a:normAutofit/>
          </a:bodyPr>
          <a:lstStyle/>
          <a:p>
            <a:r>
              <a:rPr lang="el-GR" sz="3600" dirty="0" smtClean="0"/>
              <a:t>CLOSTRIDIUM PERFINGENS</a:t>
            </a:r>
            <a:endParaRPr lang="en-US" sz="3600" dirty="0"/>
          </a:p>
        </p:txBody>
      </p:sp>
      <p:sp>
        <p:nvSpPr>
          <p:cNvPr id="3" name="Content Placeholder 2"/>
          <p:cNvSpPr>
            <a:spLocks noGrp="1"/>
          </p:cNvSpPr>
          <p:nvPr>
            <p:ph idx="1"/>
          </p:nvPr>
        </p:nvSpPr>
        <p:spPr>
          <a:xfrm>
            <a:off x="457200" y="1844824"/>
            <a:ext cx="5050904" cy="4479776"/>
          </a:xfrm>
        </p:spPr>
        <p:txBody>
          <a:bodyPr/>
          <a:lstStyle/>
          <a:p>
            <a:r>
              <a:rPr lang="el-GR" dirty="0" smtClean="0"/>
              <a:t>Έλεγχος μόνο εάν το νερό παράγεται από επιφανειακό νερό. </a:t>
            </a:r>
          </a:p>
          <a:p>
            <a:r>
              <a:rPr lang="el-GR" dirty="0" smtClean="0"/>
              <a:t>Βακτήριο πολύ ανθεκτικό στην χλωρίωση, σπόρια. </a:t>
            </a:r>
          </a:p>
          <a:p>
            <a:r>
              <a:rPr lang="el-GR" dirty="0" smtClean="0"/>
              <a:t>Η παρουσία του φανερώνει παλαιότερη εντερική μόλυνση.</a:t>
            </a:r>
          </a:p>
          <a:p>
            <a:r>
              <a:rPr lang="el-GR" dirty="0" smtClean="0"/>
              <a:t>Πολύ χρήσιμη παράμετρος για τα εργοστάσια παραγωγής πόσιμου νερού</a:t>
            </a:r>
          </a:p>
        </p:txBody>
      </p:sp>
      <p:pic>
        <p:nvPicPr>
          <p:cNvPr id="35842" name="Picture 2" descr="http://oh.water.usgs.gov/micro2/images/Cperfringens.jpg"/>
          <p:cNvPicPr>
            <a:picLocks noChangeAspect="1" noChangeArrowheads="1"/>
          </p:cNvPicPr>
          <p:nvPr/>
        </p:nvPicPr>
        <p:blipFill>
          <a:blip r:embed="rId2" cstate="print"/>
          <a:srcRect/>
          <a:stretch>
            <a:fillRect/>
          </a:stretch>
        </p:blipFill>
        <p:spPr bwMode="auto">
          <a:xfrm>
            <a:off x="6012160" y="4365104"/>
            <a:ext cx="2232248" cy="2232248"/>
          </a:xfrm>
          <a:prstGeom prst="rect">
            <a:avLst/>
          </a:prstGeom>
          <a:noFill/>
        </p:spPr>
      </p:pic>
      <p:pic>
        <p:nvPicPr>
          <p:cNvPr id="35844" name="Picture 4" descr="http://microbewiki.kenyon.edu/images/5/5e/Clostridium_perfringens.jpg"/>
          <p:cNvPicPr>
            <a:picLocks noChangeAspect="1" noChangeArrowheads="1"/>
          </p:cNvPicPr>
          <p:nvPr/>
        </p:nvPicPr>
        <p:blipFill>
          <a:blip r:embed="rId3" cstate="print"/>
          <a:srcRect/>
          <a:stretch>
            <a:fillRect/>
          </a:stretch>
        </p:blipFill>
        <p:spPr bwMode="auto">
          <a:xfrm>
            <a:off x="5796136" y="1700808"/>
            <a:ext cx="3190528" cy="2118036"/>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64704"/>
            <a:ext cx="8229600" cy="636680"/>
          </a:xfrm>
        </p:spPr>
        <p:txBody>
          <a:bodyPr>
            <a:noAutofit/>
          </a:bodyPr>
          <a:lstStyle/>
          <a:p>
            <a:r>
              <a:rPr lang="el-GR" sz="3600" i="1" dirty="0" smtClean="0"/>
              <a:t>PSEUDOMONAS AERUGINOSA</a:t>
            </a:r>
            <a:endParaRPr lang="en-US" sz="3600" i="1" dirty="0"/>
          </a:p>
        </p:txBody>
      </p:sp>
      <p:sp>
        <p:nvSpPr>
          <p:cNvPr id="3" name="Content Placeholder 2"/>
          <p:cNvSpPr>
            <a:spLocks noGrp="1"/>
          </p:cNvSpPr>
          <p:nvPr>
            <p:ph idx="1"/>
          </p:nvPr>
        </p:nvSpPr>
        <p:spPr>
          <a:xfrm>
            <a:off x="457200" y="1700808"/>
            <a:ext cx="4186808" cy="4536504"/>
          </a:xfrm>
        </p:spPr>
        <p:txBody>
          <a:bodyPr>
            <a:normAutofit fontScale="77500" lnSpcReduction="20000"/>
          </a:bodyPr>
          <a:lstStyle/>
          <a:p>
            <a:r>
              <a:rPr lang="el-GR" dirty="0" smtClean="0"/>
              <a:t>Ευκαιριακό παθογόνο</a:t>
            </a:r>
          </a:p>
          <a:p>
            <a:r>
              <a:rPr lang="el-GR" dirty="0" smtClean="0"/>
              <a:t>Έλεγχος μόνο στα εμφιαλωμένα νερά και σε πόσιμο νερό που φυλάγεται σε ντεπόζιτα. </a:t>
            </a:r>
          </a:p>
          <a:p>
            <a:r>
              <a:rPr lang="el-GR" dirty="0" smtClean="0"/>
              <a:t>Δεν έχει αποδειχθεί εάν προκαλεί ασθένεια με την πόση του νερού</a:t>
            </a:r>
          </a:p>
          <a:p>
            <a:r>
              <a:rPr lang="el-GR" dirty="0" smtClean="0"/>
              <a:t>Προκαλεί μολύνσεις στο δέρμα, μάτια, αυτιά, γεννητικά όργανα</a:t>
            </a:r>
          </a:p>
          <a:p>
            <a:r>
              <a:rPr lang="el-GR" dirty="0" smtClean="0"/>
              <a:t>Η ανάπτυξη του στο νερό προκαλεί </a:t>
            </a:r>
            <a:r>
              <a:rPr lang="el-GR" dirty="0" err="1" smtClean="0"/>
              <a:t>προβλήματαγεύσης</a:t>
            </a:r>
            <a:r>
              <a:rPr lang="el-GR" dirty="0" smtClean="0"/>
              <a:t> και οσμής, κυρίως στα εμφιαλωμένα. </a:t>
            </a:r>
          </a:p>
          <a:p>
            <a:r>
              <a:rPr lang="el-GR" dirty="0" smtClean="0"/>
              <a:t>Δεν πρέπει να υπάρχει στα συστήματα διανομής νερού των νοσοκομείων</a:t>
            </a:r>
            <a:endParaRPr lang="en-US" dirty="0" smtClean="0"/>
          </a:p>
          <a:p>
            <a:pPr>
              <a:buNone/>
            </a:pPr>
            <a:endParaRPr lang="en-US" dirty="0"/>
          </a:p>
        </p:txBody>
      </p:sp>
      <p:pic>
        <p:nvPicPr>
          <p:cNvPr id="34818" name="Picture 2" descr="http://soundml.com/main/wp-content/uploads/pseudomonasAeruginosaCDC.jpeg"/>
          <p:cNvPicPr>
            <a:picLocks noChangeAspect="1" noChangeArrowheads="1"/>
          </p:cNvPicPr>
          <p:nvPr/>
        </p:nvPicPr>
        <p:blipFill>
          <a:blip r:embed="rId2" cstate="print"/>
          <a:srcRect/>
          <a:stretch>
            <a:fillRect/>
          </a:stretch>
        </p:blipFill>
        <p:spPr bwMode="auto">
          <a:xfrm>
            <a:off x="5076056" y="1556792"/>
            <a:ext cx="3796452" cy="2664296"/>
          </a:xfrm>
          <a:prstGeom prst="rect">
            <a:avLst/>
          </a:prstGeom>
          <a:noFill/>
        </p:spPr>
      </p:pic>
      <p:pic>
        <p:nvPicPr>
          <p:cNvPr id="34820" name="Picture 4" descr="http://www.discountfilters.com/blog/wp-content/uploads/2012/07/water-bottle-bust.jpg"/>
          <p:cNvPicPr>
            <a:picLocks noChangeAspect="1" noChangeArrowheads="1"/>
          </p:cNvPicPr>
          <p:nvPr/>
        </p:nvPicPr>
        <p:blipFill>
          <a:blip r:embed="rId3" cstate="print"/>
          <a:srcRect/>
          <a:stretch>
            <a:fillRect/>
          </a:stretch>
        </p:blipFill>
        <p:spPr bwMode="auto">
          <a:xfrm>
            <a:off x="5796136" y="4221088"/>
            <a:ext cx="2880320" cy="2434335"/>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29600" cy="852704"/>
          </a:xfrm>
        </p:spPr>
        <p:txBody>
          <a:bodyPr>
            <a:noAutofit/>
          </a:bodyPr>
          <a:lstStyle/>
          <a:p>
            <a:r>
              <a:rPr lang="el-GR" sz="3600" dirty="0" smtClean="0"/>
              <a:t>ΟΛΙΚΟΣ ΑΡΙΘΜΟΣ ΜΙΚΡΟΒΙΑΚΗΣ ΧΛΩΡΙΔΑΣ ΜΕΣΟΦΙΛΗΣ (ΟΜΧ</a:t>
            </a:r>
            <a:r>
              <a:rPr lang="en-GB" sz="3600" dirty="0" smtClean="0"/>
              <a:t>)</a:t>
            </a:r>
            <a:endParaRPr lang="en-US" sz="3600" dirty="0"/>
          </a:p>
        </p:txBody>
      </p:sp>
      <p:sp>
        <p:nvSpPr>
          <p:cNvPr id="3" name="Content Placeholder 2"/>
          <p:cNvSpPr>
            <a:spLocks noGrp="1"/>
          </p:cNvSpPr>
          <p:nvPr>
            <p:ph idx="1"/>
          </p:nvPr>
        </p:nvSpPr>
        <p:spPr>
          <a:xfrm>
            <a:off x="395536" y="1988840"/>
            <a:ext cx="4752528" cy="4392488"/>
          </a:xfrm>
        </p:spPr>
        <p:txBody>
          <a:bodyPr>
            <a:normAutofit fontScale="85000" lnSpcReduction="20000"/>
          </a:bodyPr>
          <a:lstStyle/>
          <a:p>
            <a:r>
              <a:rPr lang="el-GR" dirty="0" smtClean="0"/>
              <a:t>Παράμετρος που υποδεικνύει την γενική μικροβιολογική  εικόνα του νερού</a:t>
            </a:r>
          </a:p>
          <a:p>
            <a:r>
              <a:rPr lang="el-GR" dirty="0" smtClean="0"/>
              <a:t>Η φυσική χλωρίδα του νερού μπορεί να αναπτυχθεί στα συστήματα ύδρευσης</a:t>
            </a:r>
          </a:p>
          <a:p>
            <a:r>
              <a:rPr lang="el-GR" dirty="0" smtClean="0"/>
              <a:t>Χρησιμοποιείται ως βακτηριολογικός δείκτης κατά την χλωρίωση των συστημάτων ύδρευσης και στα εργοστάσια παραγωγής πόσιμου νερού</a:t>
            </a:r>
          </a:p>
          <a:p>
            <a:r>
              <a:rPr lang="el-GR" dirty="0" smtClean="0"/>
              <a:t>Φανερώνει την ύπαρξη </a:t>
            </a:r>
            <a:r>
              <a:rPr lang="el-GR" dirty="0" err="1" smtClean="0"/>
              <a:t>βιομεμβρανών</a:t>
            </a:r>
            <a:endParaRPr lang="el-GR" dirty="0" smtClean="0"/>
          </a:p>
          <a:p>
            <a:r>
              <a:rPr lang="el-GR" dirty="0" smtClean="0"/>
              <a:t>Απότομη αύξηση φανερώνει πρόβλημα στο σύστημα ύδρευσης</a:t>
            </a:r>
            <a:endParaRPr lang="en-US" dirty="0"/>
          </a:p>
        </p:txBody>
      </p:sp>
      <p:pic>
        <p:nvPicPr>
          <p:cNvPr id="33794" name="Picture 2" descr="http://farm4.staticflickr.com/3610/5841937231_2f3abe5747_z.jpg"/>
          <p:cNvPicPr>
            <a:picLocks noChangeAspect="1" noChangeArrowheads="1"/>
          </p:cNvPicPr>
          <p:nvPr/>
        </p:nvPicPr>
        <p:blipFill>
          <a:blip r:embed="rId2" cstate="print"/>
          <a:srcRect/>
          <a:stretch>
            <a:fillRect/>
          </a:stretch>
        </p:blipFill>
        <p:spPr bwMode="auto">
          <a:xfrm>
            <a:off x="5292080" y="1844824"/>
            <a:ext cx="3657600" cy="3743325"/>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08720"/>
            <a:ext cx="8229600" cy="996720"/>
          </a:xfrm>
        </p:spPr>
        <p:txBody>
          <a:bodyPr>
            <a:noAutofit/>
          </a:bodyPr>
          <a:lstStyle/>
          <a:p>
            <a:r>
              <a:rPr lang="el-GR" sz="3200" dirty="0" smtClean="0"/>
              <a:t>ΝΕΑ ΠΡΟΣΕΓΓΙΣΗ ΑΠΟ ΤΗΝ WHO ΓΙΑ ΤΗΝ ΑΣΦΑΛΕΙΑ ΤΟΥ ΠΟΣΙΜΟΥ ΝΕΡΟΥ</a:t>
            </a:r>
            <a:endParaRPr lang="en-US" sz="3200" dirty="0"/>
          </a:p>
        </p:txBody>
      </p:sp>
      <p:sp>
        <p:nvSpPr>
          <p:cNvPr id="3" name="Content Placeholder 2"/>
          <p:cNvSpPr>
            <a:spLocks noGrp="1"/>
          </p:cNvSpPr>
          <p:nvPr>
            <p:ph idx="1"/>
          </p:nvPr>
        </p:nvSpPr>
        <p:spPr>
          <a:xfrm>
            <a:off x="467544" y="2204864"/>
            <a:ext cx="8229600" cy="3960440"/>
          </a:xfrm>
        </p:spPr>
        <p:txBody>
          <a:bodyPr>
            <a:normAutofit/>
          </a:bodyPr>
          <a:lstStyle/>
          <a:p>
            <a:r>
              <a:rPr lang="el-GR" dirty="0" smtClean="0"/>
              <a:t>Οι μικροβιολογικές αναλύσεις από μόνες τους δεν θεωρούνται αρκετές για να θεωρηθεί ότι ένα σύστημα </a:t>
            </a:r>
            <a:r>
              <a:rPr lang="el-GR" dirty="0" err="1" smtClean="0"/>
              <a:t>υδατοπρομήθειας</a:t>
            </a:r>
            <a:r>
              <a:rPr lang="el-GR" dirty="0" smtClean="0"/>
              <a:t> είναι μικροβιολογικά ασφαλές. </a:t>
            </a:r>
          </a:p>
          <a:p>
            <a:r>
              <a:rPr lang="el-GR" dirty="0" smtClean="0"/>
              <a:t>Επιπρόσθετα χρειάζεται να εφαρμόζεται σύστημα HACCP για ανάλυση και εντοπισμό των κινδύνων που υπάρχουν στο σύστημα ύδρευσης και ταυτόχρονα σύστημα διαχείρισης για άμεση λήψη διορθωτικών μέτρων.  </a:t>
            </a:r>
          </a:p>
          <a:p>
            <a:r>
              <a:rPr lang="el-GR" dirty="0" smtClean="0"/>
              <a:t>Εφαρμόζεται στην ΕΕ.</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764704"/>
            <a:ext cx="8229600" cy="648072"/>
          </a:xfrm>
        </p:spPr>
        <p:txBody>
          <a:bodyPr>
            <a:normAutofit fontScale="90000"/>
          </a:bodyPr>
          <a:lstStyle/>
          <a:p>
            <a:r>
              <a:rPr lang="el-GR" sz="4000" dirty="0" smtClean="0"/>
              <a:t>ΠΟΙΟΤΗΤΑ ΤΟΥ ΝΕΡΟΥ </a:t>
            </a:r>
            <a:endParaRPr lang="en-US" sz="4000" dirty="0"/>
          </a:p>
        </p:txBody>
      </p:sp>
      <p:sp>
        <p:nvSpPr>
          <p:cNvPr id="3" name="Content Placeholder 2"/>
          <p:cNvSpPr>
            <a:spLocks noGrp="1"/>
          </p:cNvSpPr>
          <p:nvPr>
            <p:ph idx="1"/>
          </p:nvPr>
        </p:nvSpPr>
        <p:spPr>
          <a:xfrm>
            <a:off x="467544" y="1628800"/>
            <a:ext cx="8229600" cy="4680520"/>
          </a:xfrm>
        </p:spPr>
        <p:txBody>
          <a:bodyPr>
            <a:normAutofit lnSpcReduction="10000"/>
          </a:bodyPr>
          <a:lstStyle/>
          <a:p>
            <a:pPr>
              <a:buNone/>
            </a:pPr>
            <a:r>
              <a:rPr lang="el-GR" dirty="0" smtClean="0"/>
              <a:t>   Η ποιότητα του νερού είναι ένας όρος που χρησιμοποιείται για να περιγράψει </a:t>
            </a:r>
          </a:p>
          <a:p>
            <a:pPr lvl="1"/>
            <a:r>
              <a:rPr lang="el-GR" dirty="0" smtClean="0"/>
              <a:t>τα χημικά, </a:t>
            </a:r>
          </a:p>
          <a:p>
            <a:pPr lvl="1"/>
            <a:r>
              <a:rPr lang="el-GR" dirty="0" smtClean="0"/>
              <a:t>φυσικά και </a:t>
            </a:r>
          </a:p>
          <a:p>
            <a:pPr lvl="1"/>
            <a:r>
              <a:rPr lang="el-GR" dirty="0" smtClean="0"/>
              <a:t>βιολογικά χαρακτηριστικά </a:t>
            </a:r>
          </a:p>
          <a:p>
            <a:pPr>
              <a:buNone/>
            </a:pPr>
            <a:r>
              <a:rPr lang="el-GR" dirty="0" smtClean="0"/>
              <a:t>    όσον αφορά την καταλληλότητά του για ένα ιδιαίτερο σκοπό.</a:t>
            </a:r>
          </a:p>
          <a:p>
            <a:pPr>
              <a:buNone/>
            </a:pPr>
            <a:r>
              <a:rPr lang="el-GR" dirty="0" smtClean="0"/>
              <a:t>   Ο πρωταρχικός στόχος της υγιεινής του πόσιμου νερού είναι το νερό που φθάνει στον καταναλωτή να είναι ασφαλές και να μην δημιουργεί οποιαδήποτε προβλήματα δημόσιας υγείας.</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068728"/>
          </a:xfrm>
        </p:spPr>
        <p:txBody>
          <a:bodyPr>
            <a:noAutofit/>
          </a:bodyPr>
          <a:lstStyle/>
          <a:p>
            <a:r>
              <a:rPr lang="el-GR" sz="3600" dirty="0" smtClean="0"/>
              <a:t>ΠΡΟΦΥΛΑΚΤΙΚΑ ΜΕΤΡΑ ΓΙΑ ΑΣΦΑΛΕΣ ΠΟΣΙΜΟ ΝΕΡΟ</a:t>
            </a:r>
            <a:endParaRPr lang="en-US" sz="3600" dirty="0"/>
          </a:p>
        </p:txBody>
      </p:sp>
      <p:sp>
        <p:nvSpPr>
          <p:cNvPr id="3" name="Content Placeholder 2"/>
          <p:cNvSpPr>
            <a:spLocks noGrp="1"/>
          </p:cNvSpPr>
          <p:nvPr>
            <p:ph idx="1"/>
          </p:nvPr>
        </p:nvSpPr>
        <p:spPr/>
        <p:txBody>
          <a:bodyPr>
            <a:normAutofit fontScale="77500" lnSpcReduction="20000"/>
          </a:bodyPr>
          <a:lstStyle/>
          <a:p>
            <a:pPr lvl="0"/>
            <a:r>
              <a:rPr lang="el-GR" dirty="0" smtClean="0"/>
              <a:t>Η άντληση σε υδραγωγείο, </a:t>
            </a:r>
            <a:endParaRPr lang="en-US" dirty="0" smtClean="0"/>
          </a:p>
          <a:p>
            <a:pPr lvl="0"/>
            <a:r>
              <a:rPr lang="el-GR" dirty="0" smtClean="0"/>
              <a:t>Η ύπαρξη κλειστού συστήματος ύδρευσης με ένα σύνολο εγκαταστάσεων και σωληνώσεων απόλυτα στεγανών, </a:t>
            </a:r>
            <a:endParaRPr lang="en-US" dirty="0" smtClean="0"/>
          </a:p>
          <a:p>
            <a:pPr lvl="0"/>
            <a:r>
              <a:rPr lang="el-GR" dirty="0" smtClean="0"/>
              <a:t>Απομακρυσμένες εγκαταστάσεις από σωληνώσεις αποχέτευσης, </a:t>
            </a:r>
            <a:endParaRPr lang="en-US" dirty="0" smtClean="0"/>
          </a:p>
          <a:p>
            <a:pPr lvl="0"/>
            <a:r>
              <a:rPr lang="el-GR" dirty="0" smtClean="0"/>
              <a:t>Συνεχή ροή και πίεση της παροχής νερού, ώστε να αποφεύγεται η προσρόφηση ακαθαρσιών και μικροβίων, </a:t>
            </a:r>
            <a:endParaRPr lang="en-US" dirty="0" smtClean="0"/>
          </a:p>
          <a:p>
            <a:pPr lvl="0"/>
            <a:r>
              <a:rPr lang="el-GR" dirty="0" smtClean="0"/>
              <a:t>Συστηματικός έλεγχος της ποιότητάς του.</a:t>
            </a:r>
            <a:endParaRPr lang="en-US" dirty="0" smtClean="0"/>
          </a:p>
          <a:p>
            <a:pPr lvl="0"/>
            <a:r>
              <a:rPr lang="el-GR" dirty="0" smtClean="0"/>
              <a:t>Τακτική συντήρηση και άμεση επιδιόρθωση βλαβών στο δίκτυο διανομής νερού και στο δίκτυο αποχέτευσης λυμάτων, ώστε να προλαμβάνεται η ρύπανση του νερού</a:t>
            </a:r>
            <a:endParaRPr lang="en-US" dirty="0" smtClean="0"/>
          </a:p>
          <a:p>
            <a:pPr>
              <a:buNone/>
            </a:pPr>
            <a:r>
              <a:rPr lang="el-GR" dirty="0" smtClean="0"/>
              <a:t>Πολύ χρήσιμες ενέργειες για τη σωστή λειτουργία του δικτύου αποτελούν:  </a:t>
            </a:r>
            <a:endParaRPr lang="en-US" dirty="0" smtClean="0"/>
          </a:p>
          <a:p>
            <a:pPr lvl="0"/>
            <a:r>
              <a:rPr lang="el-GR" dirty="0" smtClean="0"/>
              <a:t>Ο άμεσος εντοπισμός των βλαβών και η έγκαιρη επιδιόρθωση τους, </a:t>
            </a:r>
            <a:endParaRPr lang="en-US" dirty="0" smtClean="0"/>
          </a:p>
          <a:p>
            <a:pPr lvl="0"/>
            <a:r>
              <a:rPr lang="el-GR" dirty="0" smtClean="0"/>
              <a:t>η απολύμανση μετά από κάθε επισκευή, </a:t>
            </a:r>
            <a:endParaRPr lang="en-US" dirty="0" smtClean="0"/>
          </a:p>
          <a:p>
            <a:pPr lvl="0"/>
            <a:r>
              <a:rPr lang="el-GR" dirty="0" smtClean="0"/>
              <a:t>η αφαίρεση του </a:t>
            </a:r>
            <a:r>
              <a:rPr lang="el-GR" dirty="0" err="1" smtClean="0"/>
              <a:t>βιοϋμένιο</a:t>
            </a:r>
            <a:r>
              <a:rPr lang="el-GR" dirty="0" smtClean="0"/>
              <a:t>(μηχανικά ή χημικά) και </a:t>
            </a:r>
            <a:endParaRPr lang="en-US" dirty="0" smtClean="0"/>
          </a:p>
          <a:p>
            <a:pPr lvl="0"/>
            <a:r>
              <a:rPr lang="el-GR" dirty="0" smtClean="0"/>
              <a:t>η έγκαιρη αντικατάσταση σωληνώσεων, όπου απαιτείται.</a:t>
            </a:r>
            <a:endParaRPr lang="en-US" dirty="0" smtClean="0"/>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normAutofit/>
          </a:bodyPr>
          <a:lstStyle/>
          <a:p>
            <a:r>
              <a:rPr lang="el-GR" sz="4000" dirty="0" smtClean="0"/>
              <a:t>ΕΜΦΙΑΛΩΜΕΝΟ ΝΕΡΟ</a:t>
            </a:r>
            <a:endParaRPr lang="en-US" sz="4000" dirty="0"/>
          </a:p>
        </p:txBody>
      </p:sp>
      <p:sp>
        <p:nvSpPr>
          <p:cNvPr id="3" name="Content Placeholder 2"/>
          <p:cNvSpPr>
            <a:spLocks noGrp="1"/>
          </p:cNvSpPr>
          <p:nvPr>
            <p:ph idx="1"/>
          </p:nvPr>
        </p:nvSpPr>
        <p:spPr>
          <a:xfrm>
            <a:off x="457200" y="1935480"/>
            <a:ext cx="5410944" cy="4389120"/>
          </a:xfrm>
        </p:spPr>
        <p:txBody>
          <a:bodyPr>
            <a:normAutofit fontScale="85000" lnSpcReduction="20000"/>
          </a:bodyPr>
          <a:lstStyle/>
          <a:p>
            <a:r>
              <a:rPr lang="el-GR" dirty="0" smtClean="0"/>
              <a:t>Ως </a:t>
            </a:r>
            <a:r>
              <a:rPr lang="el-GR" i="1" dirty="0" smtClean="0"/>
              <a:t>εμφιαλωμένο</a:t>
            </a:r>
            <a:r>
              <a:rPr lang="el-GR" dirty="0" smtClean="0"/>
              <a:t> ορίζεται το νερό που πουλιέται στο εμπόριο συσκευασμένο μέσα σε πλαστικές ή γυάλινες φιάλες ή δοχεία και προορίζεται για ανθρώπινη κατανάλωση. </a:t>
            </a:r>
          </a:p>
          <a:p>
            <a:r>
              <a:rPr lang="el-GR" dirty="0" smtClean="0"/>
              <a:t>Ο ορισμός αυτός δεν αφορά κάθε νερό που είναι μέσα σε φιάλη, αλλά πρέπει να πληροί συγκεκριμένες προδιαγραφές ποιότητας και ασφάλειας. </a:t>
            </a:r>
          </a:p>
          <a:p>
            <a:r>
              <a:rPr lang="el-GR" dirty="0" smtClean="0"/>
              <a:t>Επειδή το εμφιαλωμένο νερό είναι συσκευασμένο, θεωρείται </a:t>
            </a:r>
            <a:r>
              <a:rPr lang="el-GR" i="1" dirty="0" smtClean="0"/>
              <a:t>εμπορικό προϊό</a:t>
            </a:r>
            <a:r>
              <a:rPr lang="el-GR" dirty="0" smtClean="0"/>
              <a:t>ν και οφείλει να υπόκειται σε ελέγχους από οργανισμούς πχ </a:t>
            </a:r>
            <a:r>
              <a:rPr lang="en-US" dirty="0" smtClean="0"/>
              <a:t>FDA </a:t>
            </a:r>
            <a:r>
              <a:rPr lang="el-GR" dirty="0" smtClean="0"/>
              <a:t>στις ΗΠΑ και Γενικό Χημείο του κράτους στην Ελλάδα. </a:t>
            </a:r>
            <a:endParaRPr lang="en-US" dirty="0"/>
          </a:p>
        </p:txBody>
      </p:sp>
      <p:pic>
        <p:nvPicPr>
          <p:cNvPr id="114690" name="Picture 2" descr="https://encrypted-tbn0.gstatic.com/images?q=tbn:ANd9GcQuvx63wQLwFLnnjOWLbLp9LUgcLYoS9gkV_Owgn6byWu5gqKzW"/>
          <p:cNvPicPr>
            <a:picLocks noChangeAspect="1" noChangeArrowheads="1"/>
          </p:cNvPicPr>
          <p:nvPr/>
        </p:nvPicPr>
        <p:blipFill>
          <a:blip r:embed="rId2" cstate="print"/>
          <a:srcRect/>
          <a:stretch>
            <a:fillRect/>
          </a:stretch>
        </p:blipFill>
        <p:spPr bwMode="auto">
          <a:xfrm>
            <a:off x="5652120" y="548680"/>
            <a:ext cx="3275856" cy="2178361"/>
          </a:xfrm>
          <a:prstGeom prst="rect">
            <a:avLst/>
          </a:prstGeom>
          <a:noFill/>
        </p:spPr>
      </p:pic>
      <p:pic>
        <p:nvPicPr>
          <p:cNvPr id="114692" name="Picture 4" descr="https://encrypted-tbn2.gstatic.com/images?q=tbn:ANd9GcREnNRdVMFXI75cPCcMYVnxWCHoHYTfrPOn1zf-fvOX4mvA6tnw"/>
          <p:cNvPicPr>
            <a:picLocks noChangeAspect="1" noChangeArrowheads="1"/>
          </p:cNvPicPr>
          <p:nvPr/>
        </p:nvPicPr>
        <p:blipFill>
          <a:blip r:embed="rId3" cstate="print"/>
          <a:srcRect/>
          <a:stretch>
            <a:fillRect/>
          </a:stretch>
        </p:blipFill>
        <p:spPr bwMode="auto">
          <a:xfrm>
            <a:off x="5868144" y="2852936"/>
            <a:ext cx="3028950" cy="3743325"/>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http://1.bp.blogspot.com/-EOwLG-h6TRY/TowQv7WJQpI/AAAAAAAAAx8/21Ixp0y6Q10/s1600/Desktop3.jpg"/>
          <p:cNvPicPr>
            <a:picLocks noChangeAspect="1" noChangeArrowheads="1"/>
          </p:cNvPicPr>
          <p:nvPr/>
        </p:nvPicPr>
        <p:blipFill>
          <a:blip r:embed="rId2" cstate="print"/>
          <a:srcRect/>
          <a:stretch>
            <a:fillRect/>
          </a:stretch>
        </p:blipFill>
        <p:spPr bwMode="auto">
          <a:xfrm>
            <a:off x="3563888" y="2317712"/>
            <a:ext cx="5580112" cy="3486461"/>
          </a:xfrm>
          <a:prstGeom prst="rect">
            <a:avLst/>
          </a:prstGeom>
          <a:noFill/>
        </p:spPr>
      </p:pic>
      <p:sp>
        <p:nvSpPr>
          <p:cNvPr id="2" name="Title 1"/>
          <p:cNvSpPr>
            <a:spLocks noGrp="1"/>
          </p:cNvSpPr>
          <p:nvPr>
            <p:ph type="title"/>
          </p:nvPr>
        </p:nvSpPr>
        <p:spPr>
          <a:xfrm>
            <a:off x="755576" y="704088"/>
            <a:ext cx="7931224" cy="780696"/>
          </a:xfrm>
        </p:spPr>
        <p:txBody>
          <a:bodyPr>
            <a:normAutofit/>
          </a:bodyPr>
          <a:lstStyle/>
          <a:p>
            <a:r>
              <a:rPr lang="el-GR" sz="4000" dirty="0" smtClean="0"/>
              <a:t>3 ΤΥΠΟΙ ΕΜΦΙΑΛΩΜΕΝΟΥ ΝΕΡΟΥ</a:t>
            </a:r>
            <a:endParaRPr lang="en-US" sz="4000" dirty="0"/>
          </a:p>
        </p:txBody>
      </p:sp>
      <p:sp>
        <p:nvSpPr>
          <p:cNvPr id="3" name="Content Placeholder 2"/>
          <p:cNvSpPr>
            <a:spLocks noGrp="1"/>
          </p:cNvSpPr>
          <p:nvPr>
            <p:ph idx="1"/>
          </p:nvPr>
        </p:nvSpPr>
        <p:spPr>
          <a:xfrm>
            <a:off x="457200" y="1772816"/>
            <a:ext cx="8229600" cy="4551784"/>
          </a:xfrm>
        </p:spPr>
        <p:txBody>
          <a:bodyPr>
            <a:normAutofit/>
          </a:bodyPr>
          <a:lstStyle/>
          <a:p>
            <a:pPr lvl="0">
              <a:buNone/>
            </a:pPr>
            <a:r>
              <a:rPr lang="el-GR" b="1" dirty="0" smtClean="0"/>
              <a:t>Το επιτραπέζιο νερό </a:t>
            </a:r>
          </a:p>
          <a:p>
            <a:pPr lvl="0">
              <a:buFont typeface="Wingdings" pitchFamily="2" charset="2"/>
              <a:buChar char="Ø"/>
            </a:pPr>
            <a:r>
              <a:rPr lang="el-GR" dirty="0" smtClean="0"/>
              <a:t>Το επιτραπέζιο νερό μπορεί να είναι οποιασδήποτε προέλευσης: </a:t>
            </a:r>
          </a:p>
          <a:p>
            <a:pPr lvl="1">
              <a:buFont typeface="Wingdings" pitchFamily="2" charset="2"/>
              <a:buChar char="Ø"/>
            </a:pPr>
            <a:r>
              <a:rPr lang="el-GR" dirty="0" smtClean="0"/>
              <a:t>δίκτυο ύδρευσης, </a:t>
            </a:r>
          </a:p>
          <a:p>
            <a:pPr lvl="1">
              <a:buFont typeface="Wingdings" pitchFamily="2" charset="2"/>
              <a:buChar char="Ø"/>
            </a:pPr>
            <a:r>
              <a:rPr lang="el-GR" dirty="0" smtClean="0"/>
              <a:t>πηγή, </a:t>
            </a:r>
          </a:p>
          <a:p>
            <a:pPr lvl="1">
              <a:buFont typeface="Wingdings" pitchFamily="2" charset="2"/>
              <a:buChar char="Ø"/>
            </a:pPr>
            <a:r>
              <a:rPr lang="el-GR" dirty="0" smtClean="0"/>
              <a:t>γεώτρηση, </a:t>
            </a:r>
          </a:p>
          <a:p>
            <a:pPr lvl="1">
              <a:buFont typeface="Wingdings" pitchFamily="2" charset="2"/>
              <a:buChar char="Ø"/>
            </a:pPr>
            <a:r>
              <a:rPr lang="el-GR" dirty="0" smtClean="0"/>
              <a:t>ποτάμι, </a:t>
            </a:r>
          </a:p>
          <a:p>
            <a:pPr lvl="1">
              <a:buFont typeface="Wingdings" pitchFamily="2" charset="2"/>
              <a:buChar char="Ø"/>
            </a:pPr>
            <a:r>
              <a:rPr lang="el-GR" dirty="0" smtClean="0"/>
              <a:t>λίμνη, </a:t>
            </a:r>
          </a:p>
          <a:p>
            <a:pPr lvl="1">
              <a:buFont typeface="Wingdings" pitchFamily="2" charset="2"/>
              <a:buChar char="Ø"/>
            </a:pPr>
            <a:r>
              <a:rPr lang="el-GR" dirty="0" smtClean="0"/>
              <a:t>ακόμη και </a:t>
            </a:r>
            <a:r>
              <a:rPr lang="el-GR" dirty="0" err="1" smtClean="0"/>
              <a:t>αφαλατωμένο</a:t>
            </a:r>
            <a:r>
              <a:rPr lang="el-GR" dirty="0" smtClean="0"/>
              <a:t> νερό θαλάσσης.</a:t>
            </a:r>
          </a:p>
          <a:p>
            <a:pPr lvl="0">
              <a:buFont typeface="Wingdings" pitchFamily="2" charset="2"/>
              <a:buChar char="Ø"/>
            </a:pPr>
            <a:r>
              <a:rPr lang="el-GR" dirty="0" smtClean="0"/>
              <a:t>Συνήθως υφίσταται επεξεργασία για την εξυγίανσή του </a:t>
            </a:r>
          </a:p>
          <a:p>
            <a:pPr lvl="0">
              <a:buFont typeface="Wingdings" pitchFamily="2" charset="2"/>
              <a:buChar char="Ø"/>
            </a:pPr>
            <a:endParaRPr lang="en-US" dirty="0" smtClean="0"/>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92696"/>
            <a:ext cx="7330008" cy="924712"/>
          </a:xfrm>
        </p:spPr>
        <p:txBody>
          <a:bodyPr>
            <a:noAutofit/>
          </a:bodyPr>
          <a:lstStyle/>
          <a:p>
            <a:r>
              <a:rPr lang="el-GR" sz="4000" dirty="0" smtClean="0"/>
              <a:t>3 ΤΥΠΟΙ ΕΜΦΙΑΛΩΜΕΝΟΥ ΝΕΡΟΥ</a:t>
            </a:r>
            <a:endParaRPr lang="en-US" sz="3600" dirty="0"/>
          </a:p>
        </p:txBody>
      </p:sp>
      <p:sp>
        <p:nvSpPr>
          <p:cNvPr id="3" name="Content Placeholder 2"/>
          <p:cNvSpPr>
            <a:spLocks noGrp="1"/>
          </p:cNvSpPr>
          <p:nvPr>
            <p:ph idx="1"/>
          </p:nvPr>
        </p:nvSpPr>
        <p:spPr>
          <a:xfrm>
            <a:off x="457200" y="1935480"/>
            <a:ext cx="8229600" cy="4589864"/>
          </a:xfrm>
        </p:spPr>
        <p:txBody>
          <a:bodyPr>
            <a:normAutofit fontScale="77500" lnSpcReduction="20000"/>
          </a:bodyPr>
          <a:lstStyle/>
          <a:p>
            <a:pPr lvl="0">
              <a:buNone/>
            </a:pPr>
            <a:r>
              <a:rPr lang="el-GR" b="1" dirty="0" smtClean="0"/>
              <a:t>Το φυσικό μεταλλικό νερό</a:t>
            </a:r>
          </a:p>
          <a:p>
            <a:r>
              <a:rPr lang="el-GR" dirty="0" smtClean="0"/>
              <a:t>Το φυσικό μεταλλικό νερό προέρχεται από υπόγειο υδροφόρο ορίζοντα </a:t>
            </a:r>
          </a:p>
          <a:p>
            <a:r>
              <a:rPr lang="el-GR" dirty="0" smtClean="0"/>
              <a:t>είτε αναβλύζει στην επιφάνεια είτε αντλείται με γεώτρηση. </a:t>
            </a:r>
          </a:p>
          <a:p>
            <a:r>
              <a:rPr lang="el-GR" dirty="0" smtClean="0"/>
              <a:t>Αν η άντληση γίνεται με την επίδραση εξωτερικής δύναμης, το νερό που εξέρχεται θα πρέπει να έχει τις ίδιες φυσικοχημικές ιδιότητες με αυτό της υπόγειας υδάτινης συλλογής, η σύστασή του δηλαδή να παραμένει ανέπαφη. </a:t>
            </a:r>
          </a:p>
          <a:p>
            <a:r>
              <a:rPr lang="el-GR" dirty="0" smtClean="0"/>
              <a:t>Το μεταλλικό νερό εμφιαλώνεται επιτόπου στην πηγή προέλευσής του. </a:t>
            </a:r>
          </a:p>
          <a:p>
            <a:r>
              <a:rPr lang="el-GR" dirty="0" smtClean="0"/>
              <a:t>Σύμφωνα με τις κοινοτικές οδηγίες, </a:t>
            </a:r>
            <a:r>
              <a:rPr lang="el-GR" i="1" dirty="0" smtClean="0"/>
              <a:t>το φυσικό μεταλλικό νερό δεν επιτρέπεται να υποστεί καμία κατεργασία ή απολύμανση, εν αντιθέσει με το επιτραπέζιο</a:t>
            </a:r>
            <a:r>
              <a:rPr lang="el-GR" dirty="0" smtClean="0"/>
              <a:t>. </a:t>
            </a:r>
          </a:p>
          <a:p>
            <a:r>
              <a:rPr lang="el-GR" dirty="0" smtClean="0"/>
              <a:t>Το φυσικό μεταλλικό νερό ξεχωρίζει από τα υπόλοιπα εμφιαλωμένα νερά από το γεγονός ότι έχει σταθερή σύσταση μετάλλων και ιχνοστοιχείων και από το ότι δεν προστίθενται σε αυτό επιπλέον στοιχεία</a:t>
            </a:r>
            <a:endParaRPr lang="en-US" dirty="0" smtClean="0"/>
          </a:p>
          <a:p>
            <a:pPr lvl="0">
              <a:buNone/>
            </a:pPr>
            <a:r>
              <a:rPr lang="el-GR" b="1" dirty="0" smtClean="0"/>
              <a:t> </a:t>
            </a:r>
            <a:endParaRPr lang="en-US" dirty="0" smtClean="0"/>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852704"/>
          </a:xfrm>
        </p:spPr>
        <p:txBody>
          <a:bodyPr>
            <a:noAutofit/>
          </a:bodyPr>
          <a:lstStyle/>
          <a:p>
            <a:r>
              <a:rPr lang="el-GR" sz="4400" dirty="0" smtClean="0"/>
              <a:t>3 ΤΥΠΟΙ ΕΜΦΙΑΛΩΜΕΝΟΥ ΝΕΡΟΥ</a:t>
            </a:r>
            <a:endParaRPr lang="en-US" sz="4000" dirty="0"/>
          </a:p>
        </p:txBody>
      </p:sp>
      <p:sp>
        <p:nvSpPr>
          <p:cNvPr id="3" name="Content Placeholder 2"/>
          <p:cNvSpPr>
            <a:spLocks noGrp="1"/>
          </p:cNvSpPr>
          <p:nvPr>
            <p:ph idx="1"/>
          </p:nvPr>
        </p:nvSpPr>
        <p:spPr>
          <a:xfrm>
            <a:off x="467544" y="1556792"/>
            <a:ext cx="8229600" cy="3312368"/>
          </a:xfrm>
        </p:spPr>
        <p:txBody>
          <a:bodyPr>
            <a:normAutofit fontScale="70000" lnSpcReduction="20000"/>
          </a:bodyPr>
          <a:lstStyle/>
          <a:p>
            <a:pPr lvl="0">
              <a:buNone/>
            </a:pPr>
            <a:r>
              <a:rPr lang="el-GR" b="1" dirty="0" smtClean="0"/>
              <a:t>Το νερό της πηγής</a:t>
            </a:r>
          </a:p>
          <a:p>
            <a:pPr>
              <a:buNone/>
            </a:pPr>
            <a:r>
              <a:rPr lang="el-GR" dirty="0" smtClean="0"/>
              <a:t>Μοιάζει με το φυσικό μεταλλικό νερό ως προς το ότι: </a:t>
            </a:r>
            <a:endParaRPr lang="en-US" dirty="0" smtClean="0"/>
          </a:p>
          <a:p>
            <a:pPr lvl="0"/>
            <a:r>
              <a:rPr lang="el-GR" dirty="0" smtClean="0"/>
              <a:t>έχει οπωσδήποτε υπόγεια προέλευση, </a:t>
            </a:r>
            <a:endParaRPr lang="en-US" dirty="0" smtClean="0"/>
          </a:p>
          <a:p>
            <a:pPr lvl="0"/>
            <a:r>
              <a:rPr lang="el-GR" dirty="0" smtClean="0"/>
              <a:t>έχει σταθερή φυσικοχημική σύσταση, </a:t>
            </a:r>
            <a:endParaRPr lang="en-US" dirty="0" smtClean="0"/>
          </a:p>
          <a:p>
            <a:pPr lvl="0"/>
            <a:r>
              <a:rPr lang="el-GR" dirty="0" smtClean="0"/>
              <a:t>δεν υφίσταται καμιά διαδικασία απολύμανσης και </a:t>
            </a:r>
            <a:endParaRPr lang="en-US" dirty="0" smtClean="0"/>
          </a:p>
          <a:p>
            <a:pPr lvl="0"/>
            <a:r>
              <a:rPr lang="el-GR" dirty="0" smtClean="0"/>
              <a:t>εμφιαλώνεται πάντα στην πηγή προέλευσής του. </a:t>
            </a:r>
            <a:endParaRPr lang="en-US" dirty="0" smtClean="0"/>
          </a:p>
          <a:p>
            <a:pPr>
              <a:buNone/>
            </a:pPr>
            <a:r>
              <a:rPr lang="el-GR" dirty="0" smtClean="0"/>
              <a:t>    </a:t>
            </a:r>
            <a:r>
              <a:rPr lang="el-GR" b="1" i="1" dirty="0" smtClean="0"/>
              <a:t>Διαφέρει,</a:t>
            </a:r>
            <a:r>
              <a:rPr lang="el-GR" dirty="0" smtClean="0"/>
              <a:t> όμως, από το φυσικό μεταλλικό νερό ως προς το ότι </a:t>
            </a:r>
          </a:p>
          <a:p>
            <a:pPr>
              <a:buNone/>
            </a:pPr>
            <a:r>
              <a:rPr lang="el-GR" dirty="0" smtClean="0"/>
              <a:t>    οι φυσικοχημικές και οργανοληπτικές παράμετροί του δεν ακολουθούν αυτές του φυσικού μεταλλικού νερού, αλλά του κοινού πόσιμου νερού. Δεν είναι δηλαδή πλούσιο σε κάποιο μεταλλικό στοιχείο (π.χ. μαγνήσιο, ασβέστιο) ώστε να διαφοροποιείται σε τύπους  όπως  μαγνησιούχο, ασβεστούχο κλπ. </a:t>
            </a:r>
            <a:endParaRPr lang="en-US" dirty="0" smtClean="0"/>
          </a:p>
          <a:p>
            <a:endParaRPr lang="en-US" dirty="0"/>
          </a:p>
        </p:txBody>
      </p:sp>
      <p:pic>
        <p:nvPicPr>
          <p:cNvPr id="111618" name="Picture 2" descr="http://4.bp.blogspot.com/_WbibMzOJOYI/TEVaoPFsy2I/AAAAAAAAAoI/BVQJYWl2-tM/s1600/%CE%BD%CE%B5%CF%81%CE%BF.jpg"/>
          <p:cNvPicPr>
            <a:picLocks noChangeAspect="1" noChangeArrowheads="1"/>
          </p:cNvPicPr>
          <p:nvPr/>
        </p:nvPicPr>
        <p:blipFill>
          <a:blip r:embed="rId2" cstate="print"/>
          <a:srcRect/>
          <a:stretch>
            <a:fillRect/>
          </a:stretch>
        </p:blipFill>
        <p:spPr bwMode="auto">
          <a:xfrm>
            <a:off x="2267744" y="4653136"/>
            <a:ext cx="4609356" cy="2037039"/>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5055840"/>
          </a:xfrm>
        </p:spPr>
        <p:txBody>
          <a:bodyPr/>
          <a:lstStyle/>
          <a:p>
            <a:r>
              <a:rPr lang="el-GR" dirty="0" smtClean="0"/>
              <a:t>Η ποιότητα του εμφιαλωμένου νερού διαμορφώνεται από τις παρακάτω παραμέτρους: </a:t>
            </a:r>
            <a:endParaRPr lang="en-US" dirty="0" smtClean="0"/>
          </a:p>
          <a:p>
            <a:pPr lvl="1"/>
            <a:r>
              <a:rPr lang="el-GR" dirty="0" smtClean="0"/>
              <a:t>Οργανοληπτικές παράμετροι (οσμή, γεύση, χρώμα και θολερότητα), </a:t>
            </a:r>
            <a:endParaRPr lang="en-US" dirty="0" smtClean="0"/>
          </a:p>
          <a:p>
            <a:pPr lvl="1"/>
            <a:r>
              <a:rPr lang="el-GR" dirty="0" smtClean="0"/>
              <a:t>Φυσικοχημικές ιδιότητες (θερμοκρασία, </a:t>
            </a:r>
            <a:r>
              <a:rPr lang="en-US" dirty="0" smtClean="0"/>
              <a:t>pH</a:t>
            </a:r>
            <a:r>
              <a:rPr lang="el-GR" dirty="0" smtClean="0"/>
              <a:t>, σκληρότητα, συγκεντρώσεις αλάτων κα) και</a:t>
            </a:r>
            <a:endParaRPr lang="en-US" dirty="0" smtClean="0"/>
          </a:p>
          <a:p>
            <a:pPr lvl="1"/>
            <a:r>
              <a:rPr lang="el-GR" dirty="0" smtClean="0"/>
              <a:t>Βιολογικά χαρακτηριστικά (φυσική μικροβιακή χλωρίδα) </a:t>
            </a:r>
            <a:endParaRPr lang="en-US" dirty="0" smtClean="0"/>
          </a:p>
          <a:p>
            <a:endParaRPr lang="en-US" dirty="0"/>
          </a:p>
        </p:txBody>
      </p:sp>
      <p:pic>
        <p:nvPicPr>
          <p:cNvPr id="109570" name="Picture 2" descr="http://cov.vita.gr/ne/nero_m.jpg"/>
          <p:cNvPicPr>
            <a:picLocks noChangeAspect="1" noChangeArrowheads="1"/>
          </p:cNvPicPr>
          <p:nvPr/>
        </p:nvPicPr>
        <p:blipFill>
          <a:blip r:embed="rId2" cstate="print"/>
          <a:srcRect/>
          <a:stretch>
            <a:fillRect/>
          </a:stretch>
        </p:blipFill>
        <p:spPr bwMode="auto">
          <a:xfrm>
            <a:off x="3131840" y="4725144"/>
            <a:ext cx="2498362" cy="1512168"/>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smtClean="0"/>
              <a:t>ΕΜΦΙΑΛΩΜΕΝΟ ΝΕΡΟ, ΜΙΚΡΟΒΙΟΛΟΓΙΚΟΣ ΕΛΕΓΧΟΣ</a:t>
            </a:r>
            <a:endParaRPr lang="en-US" sz="3600" dirty="0"/>
          </a:p>
        </p:txBody>
      </p:sp>
      <p:sp>
        <p:nvSpPr>
          <p:cNvPr id="3" name="Content Placeholder 2"/>
          <p:cNvSpPr>
            <a:spLocks noGrp="1"/>
          </p:cNvSpPr>
          <p:nvPr>
            <p:ph idx="1"/>
          </p:nvPr>
        </p:nvSpPr>
        <p:spPr/>
        <p:txBody>
          <a:bodyPr>
            <a:normAutofit/>
          </a:bodyPr>
          <a:lstStyle/>
          <a:p>
            <a:pPr>
              <a:buNone/>
            </a:pPr>
            <a:r>
              <a:rPr lang="el-GR" dirty="0" smtClean="0"/>
              <a:t>Δύο κατηγορίες</a:t>
            </a:r>
          </a:p>
          <a:p>
            <a:r>
              <a:rPr lang="el-GR" dirty="0" smtClean="0"/>
              <a:t>Φυσικό μεταλλικό νερό. «Περί φυσικών μεταλλικών νερών Κανονισμοί του 2002-2006»  (</a:t>
            </a:r>
            <a:r>
              <a:rPr lang="el-GR" dirty="0" err="1" smtClean="0"/>
              <a:t>Directive</a:t>
            </a:r>
            <a:r>
              <a:rPr lang="el-GR" dirty="0" smtClean="0"/>
              <a:t> 2009/54/EC)</a:t>
            </a:r>
          </a:p>
          <a:p>
            <a:r>
              <a:rPr lang="el-GR" dirty="0" smtClean="0"/>
              <a:t>Νερό που πωλείται σε φιάλες η δοχεία. «Οι περί</a:t>
            </a:r>
            <a:r>
              <a:rPr lang="en-GB" dirty="0" smtClean="0"/>
              <a:t> </a:t>
            </a:r>
            <a:r>
              <a:rPr lang="el-GR" dirty="0" smtClean="0"/>
              <a:t>της Ποιότητας του Νερού Ανθρώπινης Κατανάλωσης (Παρακολούθηση και Έλεγχος) Νόμοι του 2001 και 2004»</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0696"/>
          </a:xfrm>
        </p:spPr>
        <p:txBody>
          <a:bodyPr>
            <a:noAutofit/>
          </a:bodyPr>
          <a:lstStyle/>
          <a:p>
            <a:pPr algn="ctr"/>
            <a:r>
              <a:rPr lang="el-GR" sz="3600" dirty="0" smtClean="0"/>
              <a:t>ΕΜΦΙΑΛΩΜΕΝΟ ΝΕΡΟ, </a:t>
            </a:r>
            <a:br>
              <a:rPr lang="el-GR" sz="3600" dirty="0" smtClean="0"/>
            </a:br>
            <a:r>
              <a:rPr lang="el-GR" sz="3600" dirty="0" smtClean="0"/>
              <a:t>ΜΙΚΡΟΒΙΟΛΟΓΙΚΟΣ ΕΛΕΓΧΟΣ</a:t>
            </a:r>
            <a:endParaRPr lang="en-US" sz="3600" dirty="0"/>
          </a:p>
        </p:txBody>
      </p:sp>
      <p:sp>
        <p:nvSpPr>
          <p:cNvPr id="3" name="Content Placeholder 2"/>
          <p:cNvSpPr>
            <a:spLocks noGrp="1"/>
          </p:cNvSpPr>
          <p:nvPr>
            <p:ph idx="1"/>
          </p:nvPr>
        </p:nvSpPr>
        <p:spPr>
          <a:xfrm>
            <a:off x="457200" y="1700808"/>
            <a:ext cx="8229600" cy="4623792"/>
          </a:xfrm>
        </p:spPr>
        <p:txBody>
          <a:bodyPr>
            <a:normAutofit fontScale="77500" lnSpcReduction="20000"/>
          </a:bodyPr>
          <a:lstStyle/>
          <a:p>
            <a:r>
              <a:rPr lang="el-GR" i="1" dirty="0" smtClean="0"/>
              <a:t>Οι μικροβιολογικοί δείκτες επισημαίνουν σαφώς (υποχρεωτικές παράμετροι) ή παρέχουν ενδείξεις (ενδεικτικές παράμετροι) για  επιμόλυνση του εμφιαλωμένου νερού.</a:t>
            </a:r>
            <a:endParaRPr lang="en-US" dirty="0" smtClean="0"/>
          </a:p>
          <a:p>
            <a:r>
              <a:rPr lang="el-GR" dirty="0" smtClean="0"/>
              <a:t> Για το νερό που πωλείται σε φιάλες οι υποχρεωτικές παράμετροι είναι: </a:t>
            </a:r>
            <a:endParaRPr lang="en-US" dirty="0" smtClean="0"/>
          </a:p>
          <a:p>
            <a:pPr lvl="1"/>
            <a:r>
              <a:rPr lang="el-GR" dirty="0" smtClean="0"/>
              <a:t>το κολοβακτηρίδιο, </a:t>
            </a:r>
            <a:endParaRPr lang="en-US" dirty="0" smtClean="0"/>
          </a:p>
          <a:p>
            <a:pPr lvl="1"/>
            <a:r>
              <a:rPr lang="el-GR" dirty="0" smtClean="0"/>
              <a:t>οι εντερόκοκκοι και </a:t>
            </a:r>
            <a:endParaRPr lang="en-US" dirty="0" smtClean="0"/>
          </a:p>
          <a:p>
            <a:pPr lvl="1"/>
            <a:r>
              <a:rPr lang="el-GR" dirty="0" smtClean="0"/>
              <a:t>η </a:t>
            </a:r>
            <a:r>
              <a:rPr lang="en-US" i="1" dirty="0" smtClean="0"/>
              <a:t>Pseudomonas </a:t>
            </a:r>
            <a:r>
              <a:rPr lang="en-US" i="1" dirty="0" err="1" smtClean="0"/>
              <a:t>aeruginosa</a:t>
            </a:r>
            <a:r>
              <a:rPr lang="en-US" dirty="0" smtClean="0"/>
              <a:t> </a:t>
            </a:r>
          </a:p>
          <a:p>
            <a:r>
              <a:rPr lang="el-GR" dirty="0" smtClean="0"/>
              <a:t>Αντίστοιχα, οι ενδεικτικές παράμετροι είναι: </a:t>
            </a:r>
            <a:endParaRPr lang="en-US" dirty="0" smtClean="0"/>
          </a:p>
          <a:p>
            <a:pPr lvl="1"/>
            <a:r>
              <a:rPr lang="el-GR" dirty="0" smtClean="0"/>
              <a:t>οι κοινοί αερόβιοι μικροοργανισμοί στους 37</a:t>
            </a:r>
            <a:r>
              <a:rPr lang="el-GR" baseline="30000" dirty="0" smtClean="0"/>
              <a:t>ο</a:t>
            </a:r>
            <a:r>
              <a:rPr lang="el-GR" dirty="0" smtClean="0"/>
              <a:t> </a:t>
            </a:r>
            <a:r>
              <a:rPr lang="en-US" dirty="0" smtClean="0"/>
              <a:t>C</a:t>
            </a:r>
            <a:r>
              <a:rPr lang="el-GR" dirty="0" smtClean="0"/>
              <a:t> και στους 22</a:t>
            </a:r>
            <a:r>
              <a:rPr lang="el-GR" baseline="30000" dirty="0" smtClean="0"/>
              <a:t>ο</a:t>
            </a:r>
            <a:r>
              <a:rPr lang="el-GR" dirty="0" smtClean="0"/>
              <a:t> </a:t>
            </a:r>
            <a:r>
              <a:rPr lang="en-US" dirty="0" smtClean="0"/>
              <a:t>C</a:t>
            </a:r>
            <a:r>
              <a:rPr lang="el-GR" dirty="0" smtClean="0"/>
              <a:t>, </a:t>
            </a:r>
            <a:endParaRPr lang="en-US" dirty="0" smtClean="0"/>
          </a:p>
          <a:p>
            <a:pPr lvl="1"/>
            <a:r>
              <a:rPr lang="el-GR" dirty="0" smtClean="0"/>
              <a:t>τα ολικά </a:t>
            </a:r>
            <a:r>
              <a:rPr lang="el-GR" dirty="0" err="1" smtClean="0"/>
              <a:t>κολοβακτηριοειδή</a:t>
            </a:r>
            <a:r>
              <a:rPr lang="el-GR" dirty="0" smtClean="0"/>
              <a:t> και </a:t>
            </a:r>
            <a:endParaRPr lang="en-US" dirty="0" smtClean="0"/>
          </a:p>
          <a:p>
            <a:pPr lvl="1"/>
            <a:r>
              <a:rPr lang="el-GR" dirty="0" smtClean="0"/>
              <a:t>το </a:t>
            </a:r>
            <a:r>
              <a:rPr lang="el-GR" i="1" dirty="0" err="1" smtClean="0"/>
              <a:t>Clostridium</a:t>
            </a:r>
            <a:r>
              <a:rPr lang="el-GR" i="1" dirty="0" smtClean="0"/>
              <a:t> </a:t>
            </a:r>
            <a:r>
              <a:rPr lang="el-GR" i="1" dirty="0" err="1" smtClean="0"/>
              <a:t>perfrigens</a:t>
            </a:r>
            <a:r>
              <a:rPr lang="el-GR" dirty="0" smtClean="0"/>
              <a:t>. </a:t>
            </a:r>
            <a:endParaRPr lang="en-US" dirty="0" smtClean="0"/>
          </a:p>
          <a:p>
            <a:r>
              <a:rPr lang="el-GR" dirty="0" smtClean="0"/>
              <a:t>Οι τιμές για τις υποχρεωτικές παραμέτρους  στα εμφιαλωμένα νερά βασίζονται σε όγκο δείγματος νερού 250</a:t>
            </a:r>
            <a:r>
              <a:rPr lang="en-US" dirty="0" smtClean="0"/>
              <a:t>ml </a:t>
            </a:r>
            <a:r>
              <a:rPr lang="el-GR" dirty="0" smtClean="0"/>
              <a:t>(ΠΡΟΣΟΧΗ: όχι όγκος 100</a:t>
            </a:r>
            <a:r>
              <a:rPr lang="en-US" dirty="0" smtClean="0"/>
              <a:t>ml </a:t>
            </a:r>
            <a:r>
              <a:rPr lang="el-GR" dirty="0" smtClean="0"/>
              <a:t>που ελέγχεται στο πόσιμο νερό δικτύου ύδρευσης). </a:t>
            </a:r>
          </a:p>
          <a:p>
            <a:r>
              <a:rPr lang="el-GR" dirty="0" smtClean="0"/>
              <a:t>Οι τιμές αυτές είναι αυστηρότερες  από αυτές που αφορούν τα υπόλοιπα νερά που προορίζονται για ανθρώπινη κατανάλωση. </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96720"/>
          </a:xfrm>
        </p:spPr>
        <p:txBody>
          <a:bodyPr>
            <a:noAutofit/>
          </a:bodyPr>
          <a:lstStyle/>
          <a:p>
            <a:pPr lvl="0"/>
            <a:r>
              <a:rPr lang="el-GR" sz="3200" dirty="0" smtClean="0"/>
              <a:t>ΠΡΟΛΗΠΤΙΚΑ ΜΕΤΡΑ ΚΑΤΑ ΤΩΝ ΥΔΑΤΟΓΕΝΩΝ ΛΟΙΜΩΞΕΩΝ ΑΠΟ ΕΜΦΙΑΛΩΜΕΝΑ ΝΕΡΑ</a:t>
            </a:r>
            <a:r>
              <a:rPr lang="el-GR" sz="3200" u="sng" dirty="0" smtClean="0"/>
              <a:t> </a:t>
            </a:r>
            <a:endParaRPr lang="en-US" sz="2800" dirty="0"/>
          </a:p>
        </p:txBody>
      </p:sp>
      <p:sp>
        <p:nvSpPr>
          <p:cNvPr id="3" name="Content Placeholder 2"/>
          <p:cNvSpPr>
            <a:spLocks noGrp="1"/>
          </p:cNvSpPr>
          <p:nvPr>
            <p:ph idx="1"/>
          </p:nvPr>
        </p:nvSpPr>
        <p:spPr>
          <a:xfrm>
            <a:off x="457200" y="1844824"/>
            <a:ext cx="8229600" cy="4752528"/>
          </a:xfrm>
        </p:spPr>
        <p:txBody>
          <a:bodyPr>
            <a:noAutofit/>
          </a:bodyPr>
          <a:lstStyle/>
          <a:p>
            <a:r>
              <a:rPr lang="el-GR" sz="1600" dirty="0" smtClean="0"/>
              <a:t>Να προφυλάσσεται καλά η πηγή υδροληψίας και </a:t>
            </a:r>
          </a:p>
          <a:p>
            <a:r>
              <a:rPr lang="el-GR" sz="1600" dirty="0" smtClean="0"/>
              <a:t>Να τηρούνται αυστηρά οι συνθήκες υγιεινής κατά την εμφιάλωση και τη συντήρηση.</a:t>
            </a:r>
            <a:endParaRPr lang="el-GR" sz="2800" dirty="0" smtClean="0"/>
          </a:p>
          <a:p>
            <a:r>
              <a:rPr lang="el-GR" sz="1600" dirty="0" smtClean="0"/>
              <a:t>Όσον αφορά το </a:t>
            </a:r>
            <a:r>
              <a:rPr lang="el-GR" sz="1600" i="1" dirty="0" smtClean="0"/>
              <a:t>φυσικό μεταλλικό νερό</a:t>
            </a:r>
            <a:r>
              <a:rPr lang="el-GR" sz="1600" dirty="0" smtClean="0"/>
              <a:t> και το νερό της πηγής, επειδή απαγορεύεται οποιαδήποτε επεξεργασία απολύμανσης, θα πρέπει να προστατεύεται καλά η γεώτρηση ή το σημείο ανάβλυσης</a:t>
            </a:r>
          </a:p>
          <a:p>
            <a:r>
              <a:rPr lang="el-GR" sz="1600" dirty="0" smtClean="0"/>
              <a:t>Η επιμόλυνση μπορεί να γίνει με κόπρανα ανθρώπων ή ζώων, </a:t>
            </a:r>
          </a:p>
          <a:p>
            <a:r>
              <a:rPr lang="el-GR" sz="1600" dirty="0" smtClean="0"/>
              <a:t>Επίσης, περιβαλλοντικές και γεωλογικές αλλαγές (πχ σεισμοί, πλημμύρες) ενδέχεται να οδηγήσουν στη μόλυνση. </a:t>
            </a:r>
          </a:p>
          <a:p>
            <a:r>
              <a:rPr lang="el-GR" sz="1600" dirty="0" smtClean="0"/>
              <a:t>Αν τα νερά που προορίζονται για εμφιάλωση προέρχονται ή επηρεάζονται από επιφανειακά ύδατα, θα πρέπει αυτά να προφυλάσσονται από τον κίνδυνο κοπρανώδους μόλυνσης, </a:t>
            </a:r>
          </a:p>
          <a:p>
            <a:r>
              <a:rPr lang="el-GR" sz="1600" dirty="0" smtClean="0"/>
              <a:t>Η πηγή υδροληψίας θα πρέπει να οριοθετείται και η προσέλευση των ανθρώπων σε αυτή να είναι ελεγχόμενη. </a:t>
            </a:r>
            <a:endParaRPr lang="el-GR" sz="2400" dirty="0" smtClean="0"/>
          </a:p>
          <a:p>
            <a:r>
              <a:rPr lang="el-GR" sz="1600" dirty="0" smtClean="0"/>
              <a:t> Όσον αφορά στο </a:t>
            </a:r>
            <a:r>
              <a:rPr lang="el-GR" sz="1600" i="1" dirty="0" smtClean="0"/>
              <a:t>επιτραπέζιο νερό,</a:t>
            </a:r>
            <a:r>
              <a:rPr lang="el-GR" sz="1600" dirty="0" smtClean="0"/>
              <a:t> η  αποτελεσματική απολύμανσή του επιτραπέζιου νερού με φυσικές και χημικές μεθόδους (ενεργός άνθρακας, </a:t>
            </a:r>
            <a:r>
              <a:rPr lang="el-GR" sz="1600" dirty="0" err="1" smtClean="0"/>
              <a:t>μικροδιήθηση</a:t>
            </a:r>
            <a:r>
              <a:rPr lang="el-GR" sz="1600" dirty="0" smtClean="0"/>
              <a:t>, ακτινοβόληση, χρήση χημικών απολυμαντικών) συμβάλλει στην πρόληψη υδατογενών λοιμώξεων. </a:t>
            </a:r>
            <a:endParaRPr lang="en-US" sz="2400" dirty="0" smtClean="0"/>
          </a:p>
          <a:p>
            <a:r>
              <a:rPr lang="el-GR" sz="1600" dirty="0" smtClean="0"/>
              <a:t>Κατά την εμφιάλωση πρέπει να εφαρμόζονται αυστηρά οι κανόνες υγιεινής.</a:t>
            </a:r>
            <a:endParaRPr lang="en-US" sz="16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ΤΟ ΟΙΚΟΣΥΣΤΗΜΑ ΤΩΝ ΥΔΑΤΩΝ ΑΝΑΨΥΧΗΣ ΦΥΣΙΚΟΥ ΠΕΡΙΒΑΛΛΟΝΤΟΣ </a:t>
            </a:r>
            <a:endParaRPr lang="en-US" dirty="0"/>
          </a:p>
        </p:txBody>
      </p:sp>
      <p:sp>
        <p:nvSpPr>
          <p:cNvPr id="3" name="Content Placeholder 2"/>
          <p:cNvSpPr>
            <a:spLocks noGrp="1"/>
          </p:cNvSpPr>
          <p:nvPr>
            <p:ph idx="1"/>
          </p:nvPr>
        </p:nvSpPr>
        <p:spPr/>
        <p:txBody>
          <a:bodyPr>
            <a:normAutofit/>
          </a:bodyPr>
          <a:lstStyle/>
          <a:p>
            <a:r>
              <a:rPr lang="el-GR" dirty="0" smtClean="0"/>
              <a:t>Ως </a:t>
            </a:r>
            <a:r>
              <a:rPr lang="el-GR" i="1" dirty="0" smtClean="0"/>
              <a:t>ύδατα αναψυχής</a:t>
            </a:r>
            <a:r>
              <a:rPr lang="el-GR" dirty="0" smtClean="0"/>
              <a:t> </a:t>
            </a:r>
            <a:r>
              <a:rPr lang="el-GR" i="1" dirty="0" smtClean="0"/>
              <a:t>του φυσικού περιβάλλοντος</a:t>
            </a:r>
            <a:r>
              <a:rPr lang="el-GR" dirty="0" smtClean="0"/>
              <a:t> (ή φυσικά νερά αναψυχής) θεωρούνται τα νερά που αποτελούν πηγή ευχαρίστησης για τον άνθρωπο: </a:t>
            </a:r>
          </a:p>
          <a:p>
            <a:pPr lvl="2"/>
            <a:r>
              <a:rPr lang="el-GR" dirty="0" smtClean="0"/>
              <a:t>θάλασσες, </a:t>
            </a:r>
          </a:p>
          <a:p>
            <a:pPr lvl="2"/>
            <a:r>
              <a:rPr lang="el-GR" dirty="0" smtClean="0"/>
              <a:t>ωκεανοί, </a:t>
            </a:r>
          </a:p>
          <a:p>
            <a:pPr lvl="2"/>
            <a:r>
              <a:rPr lang="el-GR" dirty="0" smtClean="0"/>
              <a:t>λίμνες και </a:t>
            </a:r>
          </a:p>
          <a:p>
            <a:pPr lvl="2"/>
            <a:r>
              <a:rPr lang="el-GR" dirty="0" smtClean="0"/>
              <a:t>ποταμοί.  </a:t>
            </a:r>
          </a:p>
          <a:p>
            <a:pPr>
              <a:buNone/>
            </a:pPr>
            <a:r>
              <a:rPr lang="el-GR" dirty="0" smtClean="0"/>
              <a:t>   Οι θάλασσες και οι ωκεανοί αποτελούν το </a:t>
            </a:r>
            <a:r>
              <a:rPr lang="el-GR" i="1" dirty="0" smtClean="0"/>
              <a:t>θαλάσσιο οικοσύστημα</a:t>
            </a:r>
            <a:r>
              <a:rPr lang="el-GR" dirty="0" smtClean="0"/>
              <a:t>, ενώ οι λίμνες και οι ποταμοί αποτελούν το </a:t>
            </a:r>
            <a:r>
              <a:rPr lang="el-GR" i="1" dirty="0" smtClean="0"/>
              <a:t>οικοσύστημα των επιφανειακών  υδάτων</a:t>
            </a:r>
            <a:r>
              <a:rPr lang="el-GR" dirty="0" smtClean="0"/>
              <a:t>. </a:t>
            </a:r>
            <a:endParaRPr lang="en-US"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08720"/>
            <a:ext cx="8229600" cy="576064"/>
          </a:xfrm>
        </p:spPr>
        <p:txBody>
          <a:bodyPr>
            <a:normAutofit fontScale="90000"/>
          </a:bodyPr>
          <a:lstStyle/>
          <a:p>
            <a:r>
              <a:rPr lang="el-GR" sz="4900" dirty="0" smtClean="0"/>
              <a:t>ΓΕΝΙΚΗ ΑΡΧΗ</a:t>
            </a:r>
            <a:endParaRPr lang="en-US" dirty="0"/>
          </a:p>
        </p:txBody>
      </p:sp>
      <p:sp>
        <p:nvSpPr>
          <p:cNvPr id="3" name="Content Placeholder 2"/>
          <p:cNvSpPr>
            <a:spLocks noGrp="1"/>
          </p:cNvSpPr>
          <p:nvPr>
            <p:ph idx="1"/>
          </p:nvPr>
        </p:nvSpPr>
        <p:spPr/>
        <p:txBody>
          <a:bodyPr/>
          <a:lstStyle/>
          <a:p>
            <a:r>
              <a:rPr lang="el-GR" dirty="0" smtClean="0"/>
              <a:t>Το νερό που προορίζεται για ανθρώπινη κατανάλωση ή χρήση δεν πρέπει να περιέχει</a:t>
            </a:r>
          </a:p>
          <a:p>
            <a:pPr>
              <a:buNone/>
            </a:pPr>
            <a:r>
              <a:rPr lang="el-GR" dirty="0" smtClean="0"/>
              <a:t> </a:t>
            </a:r>
          </a:p>
          <a:p>
            <a:pPr lvl="1">
              <a:buFont typeface="Wingdings" pitchFamily="2" charset="2"/>
              <a:buChar char="Ø"/>
            </a:pPr>
            <a:r>
              <a:rPr lang="el-GR" dirty="0" smtClean="0"/>
              <a:t>παθογόνους μικροοργανισμούς ή </a:t>
            </a:r>
          </a:p>
          <a:p>
            <a:pPr lvl="1">
              <a:buFont typeface="Wingdings" pitchFamily="2" charset="2"/>
              <a:buChar char="Ø"/>
            </a:pPr>
            <a:r>
              <a:rPr lang="el-GR" dirty="0" smtClean="0"/>
              <a:t>μικροοργανισμούς δείκτες μόλυνσης με περιττωματικές ουσίες ή</a:t>
            </a:r>
          </a:p>
          <a:p>
            <a:pPr lvl="1">
              <a:buFont typeface="Wingdings" pitchFamily="2" charset="2"/>
              <a:buChar char="Ø"/>
            </a:pPr>
            <a:r>
              <a:rPr lang="el-GR" dirty="0" smtClean="0"/>
              <a:t>συγκεντρώσεις χημικών ουσιών που μπορεί να προκαλέσουν βλάβη στην υγεία του ανθρώπου </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l-GR" sz="3600" dirty="0" smtClean="0"/>
              <a:t>ΤΟ ΟΙΚΟΣΥΣΤΗΜΑ ΤΩΝ  ΕΠΙΦΑΝΕΙΑΚΩΝ ΥΔΑΤΩΝ </a:t>
            </a:r>
            <a:endParaRPr lang="en-US" sz="3600" dirty="0"/>
          </a:p>
        </p:txBody>
      </p:sp>
      <p:sp>
        <p:nvSpPr>
          <p:cNvPr id="3" name="Content Placeholder 2"/>
          <p:cNvSpPr>
            <a:spLocks noGrp="1"/>
          </p:cNvSpPr>
          <p:nvPr>
            <p:ph idx="1"/>
          </p:nvPr>
        </p:nvSpPr>
        <p:spPr>
          <a:xfrm>
            <a:off x="539552" y="1988840"/>
            <a:ext cx="8229600" cy="4263752"/>
          </a:xfrm>
        </p:spPr>
        <p:txBody>
          <a:bodyPr/>
          <a:lstStyle/>
          <a:p>
            <a:r>
              <a:rPr lang="el-GR" dirty="0" smtClean="0"/>
              <a:t>Το οικοσύστημα των  επιφανειακών υδάτων διακρίνεται στο </a:t>
            </a:r>
            <a:r>
              <a:rPr lang="el-GR" i="1" dirty="0" smtClean="0"/>
              <a:t>οικοσύστημα των λιμνών</a:t>
            </a:r>
            <a:r>
              <a:rPr lang="el-GR" dirty="0" smtClean="0"/>
              <a:t> και στο </a:t>
            </a:r>
            <a:r>
              <a:rPr lang="el-GR" i="1" dirty="0" smtClean="0"/>
              <a:t>οικοσύστημα των ποταμών</a:t>
            </a:r>
            <a:r>
              <a:rPr lang="el-GR" dirty="0" smtClean="0"/>
              <a:t>. </a:t>
            </a:r>
          </a:p>
          <a:p>
            <a:r>
              <a:rPr lang="el-GR" dirty="0" smtClean="0"/>
              <a:t>Τα επιφανειακά ύδατα καλύπτουν  το 0,8% της επιφάνειας της γης και αποτελούν το 0,009% του συνόλου του νερού.</a:t>
            </a:r>
            <a:endParaRPr lang="en-US" dirty="0" smtClean="0"/>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lvl="0"/>
            <a:r>
              <a:rPr lang="el-GR" sz="3600" dirty="0" smtClean="0"/>
              <a:t>ΜΕΤΑΦΟΡΑ ΠΑΘΟΓΟΝΩΝ  ΜΙΚΡΟΒΙΩΝ ΣΤΑ ΦΥΣΙΚΑ ΥΔΑΤΑ ΑΝΑΨΥΧΗΣ</a:t>
            </a:r>
            <a:endParaRPr lang="en-US" sz="3600" dirty="0"/>
          </a:p>
        </p:txBody>
      </p:sp>
      <p:sp>
        <p:nvSpPr>
          <p:cNvPr id="3" name="Content Placeholder 2"/>
          <p:cNvSpPr>
            <a:spLocks noGrp="1"/>
          </p:cNvSpPr>
          <p:nvPr>
            <p:ph idx="1"/>
          </p:nvPr>
        </p:nvSpPr>
        <p:spPr/>
        <p:txBody>
          <a:bodyPr>
            <a:normAutofit fontScale="85000" lnSpcReduction="20000"/>
          </a:bodyPr>
          <a:lstStyle/>
          <a:p>
            <a:pPr lvl="0"/>
            <a:r>
              <a:rPr lang="el-GR" dirty="0" smtClean="0"/>
              <a:t>Κυρίως μέσω των αστικών και βιομηχανικών αποβλήτων, τα οποία έχουν υψηλό μικροβιακό φορτίο.</a:t>
            </a:r>
            <a:endParaRPr lang="en-US" dirty="0" smtClean="0"/>
          </a:p>
          <a:p>
            <a:pPr lvl="0"/>
            <a:r>
              <a:rPr lang="el-GR" dirty="0" smtClean="0"/>
              <a:t>Από την ατμόσφαιρα. Ο αέρας μεταφέρει βακτήρια, ιούς και παράσιτα , τα οποία με τη βροχή μεταφέρονται στα νερά.</a:t>
            </a:r>
            <a:endParaRPr lang="en-US" dirty="0" smtClean="0"/>
          </a:p>
          <a:p>
            <a:pPr lvl="0"/>
            <a:r>
              <a:rPr lang="el-GR" dirty="0" smtClean="0"/>
              <a:t>Με τους κολυμβητές. Τα μικρόβια αυτά  </a:t>
            </a:r>
          </a:p>
          <a:p>
            <a:pPr lvl="1"/>
            <a:r>
              <a:rPr lang="el-GR" dirty="0" smtClean="0"/>
              <a:t>είτε είναι μέλη της φυσικής μικροβιακής χλωρίδας του ανθρώπου, παρασύρονται κατά την κολύμβηση και εισέρχονται στα νερά  </a:t>
            </a:r>
          </a:p>
          <a:p>
            <a:pPr lvl="1"/>
            <a:r>
              <a:rPr lang="el-GR" dirty="0" smtClean="0"/>
              <a:t>είτε  είναι παθογόνα, που έχουν προκαλέσει λοιμώξεις στους κολυμβητές, οι οποίοι παρότι ασθενείς συνεχίζουν να κολυμπούν και να διασπείρουν τα μικρόβια στο υδάτινο περιβάλλον.</a:t>
            </a:r>
            <a:endParaRPr lang="en-US" dirty="0" smtClean="0"/>
          </a:p>
          <a:p>
            <a:pPr lvl="0"/>
            <a:r>
              <a:rPr lang="el-GR" dirty="0" smtClean="0"/>
              <a:t>Με τα φυσικά φαινόμενα (βροχές, πλημμύρες κα). Το βρόχινο νερό παρασύρει μικρόβια από τα χερσαία οικοσυστήματα  (πχ από χωράφια που έχουν ζωικό λίπασμα-κοπριά) και τα μεταφέρει σε ποταμούς και λίμνες. Οι πλημμύρες από την άλλη μπορούν να οδηγήσουν σε ανάμιξη των επιφανειακών υδάτων με  λύματα.</a:t>
            </a:r>
            <a:endParaRPr lang="en-US" dirty="0" smtClean="0"/>
          </a:p>
          <a:p>
            <a:pPr lvl="0"/>
            <a:endParaRPr lang="en-US" dirty="0" smtClean="0"/>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08688"/>
          </a:xfrm>
        </p:spPr>
        <p:txBody>
          <a:bodyPr>
            <a:normAutofit/>
          </a:bodyPr>
          <a:lstStyle/>
          <a:p>
            <a:pPr lvl="0"/>
            <a:r>
              <a:rPr lang="el-GR" sz="4000" dirty="0" smtClean="0"/>
              <a:t>ΜΗΧΑΝΙΣΜΟΣ ΑΥΤΟΚΑΘΑΡΙΣΜΟΥ </a:t>
            </a:r>
            <a:endParaRPr lang="en-US" sz="4000" dirty="0"/>
          </a:p>
        </p:txBody>
      </p:sp>
      <p:sp>
        <p:nvSpPr>
          <p:cNvPr id="3" name="Content Placeholder 2"/>
          <p:cNvSpPr>
            <a:spLocks noGrp="1"/>
          </p:cNvSpPr>
          <p:nvPr>
            <p:ph idx="1"/>
          </p:nvPr>
        </p:nvSpPr>
        <p:spPr>
          <a:xfrm>
            <a:off x="457200" y="1772816"/>
            <a:ext cx="8229600" cy="4551784"/>
          </a:xfrm>
        </p:spPr>
        <p:txBody>
          <a:bodyPr>
            <a:normAutofit fontScale="92500" lnSpcReduction="20000"/>
          </a:bodyPr>
          <a:lstStyle/>
          <a:p>
            <a:r>
              <a:rPr lang="el-GR" dirty="0" smtClean="0"/>
              <a:t>Σχεδόν όλοι ή οι περισσότεροι </a:t>
            </a:r>
            <a:r>
              <a:rPr lang="el-GR" dirty="0" err="1" smtClean="0"/>
              <a:t>αλλόχθονες</a:t>
            </a:r>
            <a:r>
              <a:rPr lang="el-GR" dirty="0" smtClean="0"/>
              <a:t> μικροοργανισμοί, που καταλήγουν στο υδάτινο περιβάλλον, με την πάροδο του χρόνου εξουδετερώνονται. Οι παράγοντες που συμβάλλουν στην εξουδετέρωση των μικροβίων είναι </a:t>
            </a:r>
            <a:r>
              <a:rPr lang="el-GR" i="1" dirty="0" smtClean="0"/>
              <a:t>φυσικοί, χημικοί και βιολογικοί</a:t>
            </a:r>
            <a:r>
              <a:rPr lang="el-GR" dirty="0" smtClean="0"/>
              <a:t>. Η επίδραση αυτών των παραγόντων παρέχει τη δυνατότητα </a:t>
            </a:r>
            <a:r>
              <a:rPr lang="el-GR" dirty="0" err="1" smtClean="0"/>
              <a:t>αυτοκαθαρισμού</a:t>
            </a:r>
            <a:r>
              <a:rPr lang="el-GR" dirty="0" smtClean="0"/>
              <a:t> στο υδάτινο οικοσύστημα. </a:t>
            </a:r>
            <a:endParaRPr lang="en-US" dirty="0" smtClean="0"/>
          </a:p>
          <a:p>
            <a:pPr lvl="1"/>
            <a:r>
              <a:rPr lang="el-GR" u="sng" dirty="0" smtClean="0"/>
              <a:t>Φυσικοί παράγοντες</a:t>
            </a:r>
            <a:r>
              <a:rPr lang="el-GR" dirty="0" smtClean="0"/>
              <a:t> είναι η αραίωση, η ηλιακή ακτινοβολία, η ανάδευση, η θερμοκρασία του νερού, η καθίζηση. </a:t>
            </a:r>
            <a:endParaRPr lang="en-US" dirty="0" smtClean="0"/>
          </a:p>
          <a:p>
            <a:pPr lvl="1"/>
            <a:r>
              <a:rPr lang="el-GR" u="sng" dirty="0" smtClean="0"/>
              <a:t>Χημικοί παράγοντες</a:t>
            </a:r>
            <a:r>
              <a:rPr lang="el-GR" dirty="0" smtClean="0"/>
              <a:t> είναι το </a:t>
            </a:r>
            <a:r>
              <a:rPr lang="en-US" dirty="0" smtClean="0"/>
              <a:t>pH</a:t>
            </a:r>
            <a:r>
              <a:rPr lang="el-GR" dirty="0" smtClean="0"/>
              <a:t>, η </a:t>
            </a:r>
            <a:r>
              <a:rPr lang="el-GR" dirty="0" err="1" smtClean="0"/>
              <a:t>αλατότητα</a:t>
            </a:r>
            <a:r>
              <a:rPr lang="el-GR" dirty="0" smtClean="0"/>
              <a:t>, η συγκέντρωση οξυγόνου, η έλλειψη θρεπτικών ουσιών.    </a:t>
            </a:r>
            <a:endParaRPr lang="en-US" dirty="0" smtClean="0"/>
          </a:p>
          <a:p>
            <a:pPr lvl="1"/>
            <a:r>
              <a:rPr lang="el-GR" u="sng" dirty="0" smtClean="0"/>
              <a:t>Βιολογικοί παράγοντες</a:t>
            </a:r>
            <a:r>
              <a:rPr lang="el-GR" dirty="0" smtClean="0"/>
              <a:t> είναι ο ανταγωνισμός με τη χλωρίδα και την πανίδα του νερού, το είδος του μικροοργανισμού (βακτήρια, ιοί, μύκητες, παράσιτα). </a:t>
            </a:r>
            <a:endParaRPr lang="en-US" dirty="0" smtClean="0"/>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smtClean="0"/>
              <a:t>ΟΙ ΛΟΙΜΩΞΕΙΣ ΑΠΟ ΝΕΡΑ ΑΝΑΨΥΧΗΣ ΜΠΟΡΕΙ ΝΑ ΠΡΟΚΛΗΘΟΥΝ ΜΕ:</a:t>
            </a:r>
            <a:endParaRPr lang="en-US" sz="3600" dirty="0"/>
          </a:p>
        </p:txBody>
      </p:sp>
      <p:sp>
        <p:nvSpPr>
          <p:cNvPr id="3" name="Content Placeholder 2"/>
          <p:cNvSpPr>
            <a:spLocks noGrp="1"/>
          </p:cNvSpPr>
          <p:nvPr>
            <p:ph idx="1"/>
          </p:nvPr>
        </p:nvSpPr>
        <p:spPr>
          <a:xfrm>
            <a:off x="457200" y="1935480"/>
            <a:ext cx="4618856" cy="4389120"/>
          </a:xfrm>
        </p:spPr>
        <p:txBody>
          <a:bodyPr>
            <a:normAutofit/>
          </a:bodyPr>
          <a:lstStyle/>
          <a:p>
            <a:pPr>
              <a:buNone/>
            </a:pPr>
            <a:r>
              <a:rPr lang="el-GR" dirty="0" smtClean="0"/>
              <a:t>α) κατάποση μολυσμένου νερού</a:t>
            </a:r>
          </a:p>
          <a:p>
            <a:pPr>
              <a:buNone/>
            </a:pPr>
            <a:endParaRPr lang="en-US" dirty="0" smtClean="0"/>
          </a:p>
          <a:p>
            <a:pPr>
              <a:buNone/>
            </a:pPr>
            <a:r>
              <a:rPr lang="el-GR" dirty="0" smtClean="0"/>
              <a:t>β) επαφή δέρματος και βλεννογόνων ή τραυμάτων και αμυχών με μολυσμένο νερό</a:t>
            </a:r>
          </a:p>
          <a:p>
            <a:pPr>
              <a:buNone/>
            </a:pPr>
            <a:endParaRPr lang="en-US" dirty="0" smtClean="0"/>
          </a:p>
          <a:p>
            <a:pPr>
              <a:buNone/>
            </a:pPr>
            <a:r>
              <a:rPr lang="el-GR" dirty="0" smtClean="0"/>
              <a:t>γ) εισπνοή μολυσμένων </a:t>
            </a:r>
            <a:r>
              <a:rPr lang="el-GR" dirty="0" err="1" smtClean="0"/>
              <a:t>υδατοσταγονιδίων</a:t>
            </a:r>
            <a:endParaRPr lang="en-US" dirty="0" smtClean="0"/>
          </a:p>
        </p:txBody>
      </p:sp>
      <p:pic>
        <p:nvPicPr>
          <p:cNvPr id="4" name="Picture 2" descr="https://encrypted-tbn1.gstatic.com/images?q=tbn:ANd9GcQfM1GCPBaYgRAqL7ldQfoROGDHuWFwo-NkYtfkC-8ppa_KTtMDpw"/>
          <p:cNvPicPr>
            <a:picLocks noChangeAspect="1" noChangeArrowheads="1"/>
          </p:cNvPicPr>
          <p:nvPr/>
        </p:nvPicPr>
        <p:blipFill>
          <a:blip r:embed="rId2" cstate="print"/>
          <a:srcRect/>
          <a:stretch>
            <a:fillRect/>
          </a:stretch>
        </p:blipFill>
        <p:spPr bwMode="auto">
          <a:xfrm>
            <a:off x="5004048" y="2204864"/>
            <a:ext cx="3936438" cy="2952328"/>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996720"/>
          </a:xfrm>
        </p:spPr>
        <p:txBody>
          <a:bodyPr>
            <a:noAutofit/>
          </a:bodyPr>
          <a:lstStyle/>
          <a:p>
            <a:r>
              <a:rPr lang="el-GR" sz="3600" dirty="0" smtClean="0"/>
              <a:t>ΣΤΗΝ ΕΚΔΗΛΩΣΗ ΥΔΑΤΟΓΕΝΟΥΣ ΛΟΙΜΩΞΗΣ ΠΑΙΖΟΥΝ ΡΟΛΟ</a:t>
            </a:r>
            <a:endParaRPr lang="en-US" sz="3600" dirty="0"/>
          </a:p>
        </p:txBody>
      </p:sp>
      <p:sp>
        <p:nvSpPr>
          <p:cNvPr id="3" name="Content Placeholder 2"/>
          <p:cNvSpPr>
            <a:spLocks noGrp="1"/>
          </p:cNvSpPr>
          <p:nvPr>
            <p:ph idx="1"/>
          </p:nvPr>
        </p:nvSpPr>
        <p:spPr>
          <a:xfrm>
            <a:off x="457200" y="1916832"/>
            <a:ext cx="8147248" cy="4608512"/>
          </a:xfrm>
        </p:spPr>
        <p:txBody>
          <a:bodyPr>
            <a:normAutofit fontScale="70000" lnSpcReduction="20000"/>
          </a:bodyPr>
          <a:lstStyle/>
          <a:p>
            <a:pPr>
              <a:buNone/>
            </a:pPr>
            <a:r>
              <a:rPr lang="el-GR" b="1" dirty="0" smtClean="0"/>
              <a:t>α)</a:t>
            </a:r>
            <a:r>
              <a:rPr lang="el-GR" dirty="0" smtClean="0"/>
              <a:t> </a:t>
            </a:r>
            <a:r>
              <a:rPr lang="el-GR" b="1" i="1" dirty="0" smtClean="0"/>
              <a:t>η διάρκεια έκθεσης στο νερό</a:t>
            </a:r>
            <a:r>
              <a:rPr lang="el-GR" dirty="0" smtClean="0"/>
              <a:t>. Η παρατεταμένη παραμονή στο νερό </a:t>
            </a:r>
          </a:p>
          <a:p>
            <a:pPr lvl="1"/>
            <a:r>
              <a:rPr lang="el-GR" dirty="0" smtClean="0"/>
              <a:t>ξεπλένει τις προστατευτικές εκκρίσεις των ματιών και της μύτης, </a:t>
            </a:r>
          </a:p>
          <a:p>
            <a:pPr lvl="1"/>
            <a:r>
              <a:rPr lang="el-GR" dirty="0" smtClean="0"/>
              <a:t>απομακρύνει τη φυσική λίπανση του δέρματος και την κυψελίδα των αυτιών. </a:t>
            </a:r>
            <a:endParaRPr lang="en-US" dirty="0" smtClean="0"/>
          </a:p>
          <a:p>
            <a:pPr>
              <a:buNone/>
            </a:pPr>
            <a:r>
              <a:rPr lang="el-GR" b="1" dirty="0" smtClean="0"/>
              <a:t>β)</a:t>
            </a:r>
            <a:r>
              <a:rPr lang="el-GR" dirty="0" smtClean="0"/>
              <a:t> </a:t>
            </a:r>
            <a:r>
              <a:rPr lang="el-GR" b="1" i="1" dirty="0" smtClean="0"/>
              <a:t>η εμβάπτιση της κεφαλής στο νερό</a:t>
            </a:r>
            <a:r>
              <a:rPr lang="el-GR" dirty="0" smtClean="0"/>
              <a:t>. Σύμφωνα με τον Παγκόσμιο Οργανισμό Υγείας, κολυμβητής θεωρείται μόνον αυτός που βυθίζει το κεφάλι του στο νερό. Στην περίπτωση εμβάπτισης της κεφαλής στο νερό, αυξάνονται οι λοιμώξεις των ματιών, των αυτιών και του ρινοφάρυγγα.</a:t>
            </a:r>
            <a:endParaRPr lang="en-US" dirty="0" smtClean="0"/>
          </a:p>
          <a:p>
            <a:pPr>
              <a:buNone/>
            </a:pPr>
            <a:r>
              <a:rPr lang="el-GR" b="1" dirty="0" smtClean="0"/>
              <a:t>γ)</a:t>
            </a:r>
            <a:r>
              <a:rPr lang="el-GR" dirty="0" smtClean="0"/>
              <a:t> </a:t>
            </a:r>
            <a:r>
              <a:rPr lang="el-GR" b="1" i="1" dirty="0" smtClean="0"/>
              <a:t>ο όγκος νερού που καταπίνεται</a:t>
            </a:r>
            <a:r>
              <a:rPr lang="el-GR" dirty="0" smtClean="0"/>
              <a:t>. Η μέση ποσότητα νερού που καταπίνεται από τους κολυμβητές είναι 10-50</a:t>
            </a:r>
            <a:r>
              <a:rPr lang="en-US" dirty="0" smtClean="0"/>
              <a:t>ml</a:t>
            </a:r>
            <a:r>
              <a:rPr lang="el-GR" dirty="0" smtClean="0"/>
              <a:t>. Ο όγκος αυτός θεωρείται μικρός για να περιέχει αριθμό μικροβίων ικανό να προκαλέσει λοίμωξη, εκτός αν η κολύμβηση γίνεται κοντά σε σημείο αποβολής λυμάτων, οπότε το μικροβιακό φορτίο είναι μεγάλο, γιατί δεν επαρκεί ο μηχανισμός </a:t>
            </a:r>
            <a:r>
              <a:rPr lang="el-GR" dirty="0" err="1" smtClean="0"/>
              <a:t>αυτοκαθαρισμού</a:t>
            </a:r>
            <a:r>
              <a:rPr lang="el-GR" dirty="0" smtClean="0"/>
              <a:t>.</a:t>
            </a:r>
            <a:endParaRPr lang="en-US" dirty="0" smtClean="0"/>
          </a:p>
          <a:p>
            <a:pPr>
              <a:buNone/>
            </a:pPr>
            <a:r>
              <a:rPr lang="el-GR" b="1" dirty="0" smtClean="0"/>
              <a:t>δ) </a:t>
            </a:r>
            <a:r>
              <a:rPr lang="el-GR" b="1" i="1" dirty="0" smtClean="0"/>
              <a:t>η ηλικία</a:t>
            </a:r>
            <a:r>
              <a:rPr lang="el-GR" b="1" dirty="0" smtClean="0"/>
              <a:t>.</a:t>
            </a:r>
            <a:r>
              <a:rPr lang="el-GR" dirty="0" smtClean="0"/>
              <a:t> Τα </a:t>
            </a:r>
            <a:r>
              <a:rPr lang="el-GR" i="1" dirty="0" smtClean="0"/>
              <a:t>μικρά παιδιά</a:t>
            </a:r>
            <a:r>
              <a:rPr lang="el-GR" dirty="0" smtClean="0"/>
              <a:t> ηλικίας 0-5 ετών και οι </a:t>
            </a:r>
            <a:r>
              <a:rPr lang="el-GR" i="1" dirty="0" smtClean="0"/>
              <a:t>ηλικιωμένοι</a:t>
            </a:r>
            <a:r>
              <a:rPr lang="el-GR" dirty="0" smtClean="0"/>
              <a:t> είναι οι πιο ευπαθείς ηλικιακές ομάδες. Τα μικρά παιδιά προσβάλλονται συχνότερα από γαστρεντερίτιδες, ενώ οι νέοι ηλικίας 15-25 ετών είναι πιο ευαίσθητοι σε ωτίτιδες και λοιμώξεις του ανώτερου αναπνευστικού.</a:t>
            </a:r>
            <a:endParaRPr lang="en-US" dirty="0" smtClean="0"/>
          </a:p>
          <a:p>
            <a:pPr>
              <a:buNone/>
            </a:pPr>
            <a:r>
              <a:rPr lang="el-GR" b="1" dirty="0" smtClean="0"/>
              <a:t>ε) </a:t>
            </a:r>
            <a:r>
              <a:rPr lang="el-GR" b="1" i="1" dirty="0" smtClean="0"/>
              <a:t>η ανοσολογική κατάσταση του ατόμου</a:t>
            </a:r>
            <a:r>
              <a:rPr lang="el-GR" i="1" dirty="0" smtClean="0"/>
              <a:t>.</a:t>
            </a:r>
            <a:r>
              <a:rPr lang="el-GR" dirty="0" smtClean="0"/>
              <a:t> </a:t>
            </a:r>
            <a:endParaRPr lang="en-US" dirty="0" smtClean="0"/>
          </a:p>
          <a:p>
            <a:pPr>
              <a:buNone/>
            </a:pPr>
            <a:r>
              <a:rPr lang="el-GR" b="1" dirty="0" smtClean="0"/>
              <a:t>στ) </a:t>
            </a:r>
            <a:r>
              <a:rPr lang="el-GR" b="1" i="1" dirty="0" smtClean="0"/>
              <a:t>λύση της συνέχειας του δέρματος και των βλεννογόνων</a:t>
            </a:r>
            <a:r>
              <a:rPr lang="el-GR" dirty="0" smtClean="0"/>
              <a:t> </a:t>
            </a:r>
            <a:endParaRPr lang="en-US" dirty="0" smtClean="0"/>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068728"/>
          </a:xfrm>
        </p:spPr>
        <p:txBody>
          <a:bodyPr>
            <a:noAutofit/>
          </a:bodyPr>
          <a:lstStyle/>
          <a:p>
            <a:pPr lvl="0"/>
            <a:r>
              <a:rPr lang="el-GR" sz="3600" dirty="0" smtClean="0"/>
              <a:t>ΝΟΜΟΘΕΣΙΑ  ΓΙΑ ΤΟΝ ΠΟΙΟΤΙΚΟ ΕΛΕΓΧΟ ΝΕΡΩΝ ΚΟΛΥΜΒΗΣΗΣ </a:t>
            </a:r>
            <a:endParaRPr lang="en-US" sz="3600" dirty="0"/>
          </a:p>
        </p:txBody>
      </p:sp>
      <p:sp>
        <p:nvSpPr>
          <p:cNvPr id="3" name="Content Placeholder 2"/>
          <p:cNvSpPr>
            <a:spLocks noGrp="1"/>
          </p:cNvSpPr>
          <p:nvPr>
            <p:ph idx="1"/>
          </p:nvPr>
        </p:nvSpPr>
        <p:spPr/>
        <p:txBody>
          <a:bodyPr>
            <a:normAutofit fontScale="92500" lnSpcReduction="10000"/>
          </a:bodyPr>
          <a:lstStyle/>
          <a:p>
            <a:r>
              <a:rPr lang="el-GR" dirty="0" smtClean="0"/>
              <a:t>Το 2006 η  Ευρωπαϊκή Ένωση θέσπισε την οδηγία  2006/7/Ε</a:t>
            </a:r>
            <a:r>
              <a:rPr lang="en-US" dirty="0" smtClean="0"/>
              <a:t>C</a:t>
            </a:r>
            <a:r>
              <a:rPr lang="el-GR" dirty="0" smtClean="0"/>
              <a:t>  («Σχετικά με τη διαχείριση της ποιότητας των υδάτων κολύμβησης»). </a:t>
            </a:r>
            <a:r>
              <a:rPr lang="el-GR" dirty="0" err="1" smtClean="0"/>
              <a:t>Ελεγχος</a:t>
            </a:r>
            <a:r>
              <a:rPr lang="el-GR" dirty="0" smtClean="0"/>
              <a:t> στις μικροβιολογικές </a:t>
            </a:r>
            <a:r>
              <a:rPr lang="el-GR" dirty="0" err="1" smtClean="0"/>
              <a:t>παραμετρους</a:t>
            </a:r>
            <a:r>
              <a:rPr lang="el-GR" dirty="0" smtClean="0"/>
              <a:t> </a:t>
            </a:r>
            <a:endParaRPr lang="en-US" dirty="0" smtClean="0"/>
          </a:p>
          <a:p>
            <a:pPr lvl="1"/>
            <a:r>
              <a:rPr lang="el-GR" b="1" dirty="0" smtClean="0"/>
              <a:t>Εντερόκοκκους και  </a:t>
            </a:r>
            <a:endParaRPr lang="en-US" dirty="0" smtClean="0"/>
          </a:p>
          <a:p>
            <a:pPr lvl="1"/>
            <a:r>
              <a:rPr lang="en-US" b="1" i="1" dirty="0" smtClean="0"/>
              <a:t>E</a:t>
            </a:r>
            <a:r>
              <a:rPr lang="el-GR" b="1" i="1" dirty="0" smtClean="0"/>
              <a:t>. </a:t>
            </a:r>
            <a:r>
              <a:rPr lang="en-US" b="1" i="1" dirty="0" smtClean="0"/>
              <a:t>coli</a:t>
            </a:r>
            <a:r>
              <a:rPr lang="el-GR" dirty="0" smtClean="0"/>
              <a:t> </a:t>
            </a:r>
            <a:endParaRPr lang="en-US" dirty="0" smtClean="0"/>
          </a:p>
          <a:p>
            <a:r>
              <a:rPr lang="el-GR" dirty="0" smtClean="0"/>
              <a:t>Επιπλέον, καθιερώνεται η ταξινόμηση των υδάτων σε 4 επίπεδα ποιότητας: </a:t>
            </a:r>
            <a:endParaRPr lang="en-US" dirty="0" smtClean="0"/>
          </a:p>
          <a:p>
            <a:pPr lvl="1"/>
            <a:r>
              <a:rPr lang="el-GR" dirty="0" smtClean="0"/>
              <a:t>ανεπαρκούς, </a:t>
            </a:r>
            <a:endParaRPr lang="en-US" dirty="0" smtClean="0"/>
          </a:p>
          <a:p>
            <a:pPr lvl="1"/>
            <a:r>
              <a:rPr lang="el-GR" dirty="0" smtClean="0"/>
              <a:t>επαρκούς, </a:t>
            </a:r>
            <a:endParaRPr lang="en-US" dirty="0" smtClean="0"/>
          </a:p>
          <a:p>
            <a:pPr lvl="1"/>
            <a:r>
              <a:rPr lang="el-GR" dirty="0" smtClean="0"/>
              <a:t>καλής  και </a:t>
            </a:r>
            <a:endParaRPr lang="en-US" dirty="0" smtClean="0"/>
          </a:p>
          <a:p>
            <a:pPr lvl="1"/>
            <a:r>
              <a:rPr lang="el-GR" dirty="0" smtClean="0"/>
              <a:t>εξαιρετικής ποιότητας νερά  </a:t>
            </a:r>
            <a:endParaRPr lang="en-US" dirty="0" smtClean="0"/>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39552" y="1268760"/>
          <a:ext cx="7488832" cy="4032448"/>
        </p:xfrm>
        <a:graphic>
          <a:graphicData uri="http://schemas.openxmlformats.org/drawingml/2006/table">
            <a:tbl>
              <a:tblPr/>
              <a:tblGrid>
                <a:gridCol w="2337516"/>
                <a:gridCol w="1619562"/>
                <a:gridCol w="1765438"/>
                <a:gridCol w="1766316"/>
              </a:tblGrid>
              <a:tr h="1008112">
                <a:tc>
                  <a:txBody>
                    <a:bodyPr/>
                    <a:lstStyle/>
                    <a:p>
                      <a:pPr algn="just">
                        <a:spcBef>
                          <a:spcPts val="140"/>
                        </a:spcBef>
                        <a:spcAft>
                          <a:spcPts val="0"/>
                        </a:spcAft>
                      </a:pPr>
                      <a:r>
                        <a:rPr lang="el-GR" sz="1800" b="1" kern="50" dirty="0">
                          <a:solidFill>
                            <a:srgbClr val="000000"/>
                          </a:solidFill>
                          <a:latin typeface="Calibri"/>
                          <a:ea typeface="Times New Roman"/>
                        </a:rPr>
                        <a:t>Παράμετρος </a:t>
                      </a:r>
                      <a:endParaRPr lang="en-US" sz="1800" kern="50" dirty="0">
                        <a:solidFill>
                          <a:srgbClr val="000000"/>
                        </a:solidFill>
                        <a:latin typeface="Times New Roman"/>
                        <a:ea typeface="Times New Roman"/>
                      </a:endParaRPr>
                    </a:p>
                  </a:txBody>
                  <a:tcPr marL="32974" marR="32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140"/>
                        </a:spcBef>
                        <a:spcAft>
                          <a:spcPts val="0"/>
                        </a:spcAft>
                      </a:pPr>
                      <a:r>
                        <a:rPr lang="el-GR" sz="1800" b="1" kern="50" dirty="0">
                          <a:solidFill>
                            <a:srgbClr val="000000"/>
                          </a:solidFill>
                          <a:latin typeface="Calibri"/>
                          <a:ea typeface="Times New Roman"/>
                        </a:rPr>
                        <a:t>Εξαιρετικής ποιότητας </a:t>
                      </a:r>
                      <a:endParaRPr lang="en-US" sz="1800" kern="50" dirty="0">
                        <a:solidFill>
                          <a:srgbClr val="000000"/>
                        </a:solidFill>
                        <a:latin typeface="Times New Roman"/>
                        <a:ea typeface="Times New Roman"/>
                      </a:endParaRPr>
                    </a:p>
                  </a:txBody>
                  <a:tcPr marL="32974" marR="32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140"/>
                        </a:spcBef>
                        <a:spcAft>
                          <a:spcPts val="0"/>
                        </a:spcAft>
                      </a:pPr>
                      <a:r>
                        <a:rPr lang="el-GR" sz="1800" b="1" kern="50">
                          <a:solidFill>
                            <a:srgbClr val="000000"/>
                          </a:solidFill>
                          <a:latin typeface="Calibri"/>
                          <a:ea typeface="Times New Roman"/>
                        </a:rPr>
                        <a:t>Καλής ποιότητας</a:t>
                      </a:r>
                      <a:endParaRPr lang="en-US" sz="1800" kern="50">
                        <a:solidFill>
                          <a:srgbClr val="000000"/>
                        </a:solidFill>
                        <a:latin typeface="Times New Roman"/>
                        <a:ea typeface="Times New Roman"/>
                      </a:endParaRPr>
                    </a:p>
                  </a:txBody>
                  <a:tcPr marL="32974" marR="32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140"/>
                        </a:spcBef>
                        <a:spcAft>
                          <a:spcPts val="0"/>
                        </a:spcAft>
                      </a:pPr>
                      <a:r>
                        <a:rPr lang="el-GR" sz="1800" b="1" kern="50">
                          <a:solidFill>
                            <a:srgbClr val="000000"/>
                          </a:solidFill>
                          <a:latin typeface="Calibri"/>
                          <a:ea typeface="Times New Roman"/>
                        </a:rPr>
                        <a:t>Επαρκούς ποιότητας</a:t>
                      </a:r>
                      <a:endParaRPr lang="en-US" sz="1800" kern="50">
                        <a:solidFill>
                          <a:srgbClr val="000000"/>
                        </a:solidFill>
                        <a:latin typeface="Times New Roman"/>
                        <a:ea typeface="Times New Roman"/>
                      </a:endParaRPr>
                    </a:p>
                  </a:txBody>
                  <a:tcPr marL="32974" marR="32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8112">
                <a:tc>
                  <a:txBody>
                    <a:bodyPr/>
                    <a:lstStyle/>
                    <a:p>
                      <a:pPr algn="just">
                        <a:spcBef>
                          <a:spcPts val="140"/>
                        </a:spcBef>
                        <a:spcAft>
                          <a:spcPts val="0"/>
                        </a:spcAft>
                      </a:pPr>
                      <a:r>
                        <a:rPr lang="el-GR" sz="1800" b="1" i="1" kern="50">
                          <a:solidFill>
                            <a:srgbClr val="000000"/>
                          </a:solidFill>
                          <a:latin typeface="Calibri"/>
                          <a:ea typeface="Times New Roman"/>
                        </a:rPr>
                        <a:t>Ε. </a:t>
                      </a:r>
                      <a:r>
                        <a:rPr lang="en-US" sz="1800" b="1" i="1" kern="50">
                          <a:solidFill>
                            <a:srgbClr val="000000"/>
                          </a:solidFill>
                          <a:latin typeface="Calibri"/>
                          <a:ea typeface="Times New Roman"/>
                        </a:rPr>
                        <a:t>coli</a:t>
                      </a:r>
                      <a:r>
                        <a:rPr lang="el-GR" sz="1800" b="1" i="1" kern="50">
                          <a:solidFill>
                            <a:srgbClr val="000000"/>
                          </a:solidFill>
                          <a:latin typeface="Calibri"/>
                          <a:ea typeface="Times New Roman"/>
                        </a:rPr>
                        <a:t>  </a:t>
                      </a:r>
                      <a:r>
                        <a:rPr lang="el-GR" sz="1800" b="1" kern="50">
                          <a:solidFill>
                            <a:srgbClr val="000000"/>
                          </a:solidFill>
                          <a:latin typeface="Calibri"/>
                          <a:ea typeface="Times New Roman"/>
                        </a:rPr>
                        <a:t>(</a:t>
                      </a:r>
                      <a:r>
                        <a:rPr lang="en-US" sz="1800" b="1" kern="50">
                          <a:solidFill>
                            <a:srgbClr val="000000"/>
                          </a:solidFill>
                          <a:latin typeface="Calibri"/>
                          <a:ea typeface="Times New Roman"/>
                        </a:rPr>
                        <a:t>cfu</a:t>
                      </a:r>
                      <a:r>
                        <a:rPr lang="el-GR" sz="1800" b="1" kern="50">
                          <a:solidFill>
                            <a:srgbClr val="000000"/>
                          </a:solidFill>
                          <a:latin typeface="Calibri"/>
                          <a:ea typeface="Times New Roman"/>
                        </a:rPr>
                        <a:t>/100</a:t>
                      </a:r>
                      <a:r>
                        <a:rPr lang="en-US" sz="1800" b="1" kern="50">
                          <a:solidFill>
                            <a:srgbClr val="000000"/>
                          </a:solidFill>
                          <a:latin typeface="Calibri"/>
                          <a:ea typeface="Times New Roman"/>
                        </a:rPr>
                        <a:t>ml</a:t>
                      </a:r>
                      <a:r>
                        <a:rPr lang="el-GR" sz="1800" b="1" kern="50">
                          <a:solidFill>
                            <a:srgbClr val="000000"/>
                          </a:solidFill>
                          <a:latin typeface="Calibri"/>
                          <a:ea typeface="Times New Roman"/>
                        </a:rPr>
                        <a:t>) </a:t>
                      </a:r>
                      <a:r>
                        <a:rPr lang="el-GR" sz="1800" b="1" i="1" kern="50">
                          <a:solidFill>
                            <a:srgbClr val="000000"/>
                          </a:solidFill>
                          <a:latin typeface="Calibri"/>
                          <a:ea typeface="Times New Roman"/>
                        </a:rPr>
                        <a:t> </a:t>
                      </a:r>
                      <a:endParaRPr lang="en-US" sz="1800" kern="50">
                        <a:solidFill>
                          <a:srgbClr val="000000"/>
                        </a:solidFill>
                        <a:latin typeface="Times New Roman"/>
                        <a:ea typeface="Times New Roman"/>
                      </a:endParaRPr>
                    </a:p>
                  </a:txBody>
                  <a:tcPr marL="32974" marR="32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140"/>
                        </a:spcBef>
                        <a:spcAft>
                          <a:spcPts val="0"/>
                        </a:spcAft>
                      </a:pPr>
                      <a:r>
                        <a:rPr lang="el-GR" sz="1800" kern="50">
                          <a:solidFill>
                            <a:srgbClr val="000000"/>
                          </a:solidFill>
                          <a:latin typeface="Calibri"/>
                          <a:ea typeface="Times New Roman"/>
                        </a:rPr>
                        <a:t>250 </a:t>
                      </a:r>
                      <a:endParaRPr lang="en-US" sz="1800" kern="50">
                        <a:solidFill>
                          <a:srgbClr val="000000"/>
                        </a:solidFill>
                        <a:latin typeface="Times New Roman"/>
                        <a:ea typeface="Times New Roman"/>
                      </a:endParaRPr>
                    </a:p>
                  </a:txBody>
                  <a:tcPr marL="32974" marR="32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140"/>
                        </a:spcBef>
                        <a:spcAft>
                          <a:spcPts val="0"/>
                        </a:spcAft>
                      </a:pPr>
                      <a:r>
                        <a:rPr lang="el-GR" sz="1800" kern="50">
                          <a:solidFill>
                            <a:srgbClr val="000000"/>
                          </a:solidFill>
                          <a:latin typeface="Calibri"/>
                          <a:ea typeface="Times New Roman"/>
                        </a:rPr>
                        <a:t>500 </a:t>
                      </a:r>
                      <a:endParaRPr lang="en-US" sz="1800" kern="50">
                        <a:solidFill>
                          <a:srgbClr val="000000"/>
                        </a:solidFill>
                        <a:latin typeface="Times New Roman"/>
                        <a:ea typeface="Times New Roman"/>
                      </a:endParaRPr>
                    </a:p>
                  </a:txBody>
                  <a:tcPr marL="32974" marR="32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140"/>
                        </a:spcBef>
                        <a:spcAft>
                          <a:spcPts val="0"/>
                        </a:spcAft>
                      </a:pPr>
                      <a:r>
                        <a:rPr lang="el-GR" sz="1800" kern="50">
                          <a:solidFill>
                            <a:srgbClr val="000000"/>
                          </a:solidFill>
                          <a:latin typeface="Calibri"/>
                          <a:ea typeface="Times New Roman"/>
                        </a:rPr>
                        <a:t>500</a:t>
                      </a:r>
                      <a:endParaRPr lang="en-US" sz="1800" kern="50">
                        <a:solidFill>
                          <a:srgbClr val="000000"/>
                        </a:solidFill>
                        <a:latin typeface="Times New Roman"/>
                        <a:ea typeface="Times New Roman"/>
                      </a:endParaRPr>
                    </a:p>
                  </a:txBody>
                  <a:tcPr marL="32974" marR="32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8112">
                <a:tc>
                  <a:txBody>
                    <a:bodyPr/>
                    <a:lstStyle/>
                    <a:p>
                      <a:pPr algn="just">
                        <a:spcBef>
                          <a:spcPts val="140"/>
                        </a:spcBef>
                        <a:spcAft>
                          <a:spcPts val="0"/>
                        </a:spcAft>
                      </a:pPr>
                      <a:r>
                        <a:rPr lang="el-GR" sz="1800" b="1" kern="50">
                          <a:solidFill>
                            <a:srgbClr val="000000"/>
                          </a:solidFill>
                          <a:latin typeface="Calibri"/>
                          <a:ea typeface="Times New Roman"/>
                        </a:rPr>
                        <a:t>Εντερόκοκκοι (</a:t>
                      </a:r>
                      <a:r>
                        <a:rPr lang="en-US" sz="1800" b="1" kern="50">
                          <a:solidFill>
                            <a:srgbClr val="000000"/>
                          </a:solidFill>
                          <a:latin typeface="Calibri"/>
                          <a:ea typeface="Times New Roman"/>
                        </a:rPr>
                        <a:t>cfu</a:t>
                      </a:r>
                      <a:r>
                        <a:rPr lang="el-GR" sz="1800" b="1" kern="50">
                          <a:solidFill>
                            <a:srgbClr val="000000"/>
                          </a:solidFill>
                          <a:latin typeface="Calibri"/>
                          <a:ea typeface="Times New Roman"/>
                        </a:rPr>
                        <a:t>/100</a:t>
                      </a:r>
                      <a:r>
                        <a:rPr lang="en-US" sz="1800" b="1" kern="50">
                          <a:solidFill>
                            <a:srgbClr val="000000"/>
                          </a:solidFill>
                          <a:latin typeface="Calibri"/>
                          <a:ea typeface="Times New Roman"/>
                        </a:rPr>
                        <a:t>ml</a:t>
                      </a:r>
                      <a:r>
                        <a:rPr lang="el-GR" sz="1800" b="1" kern="50">
                          <a:solidFill>
                            <a:srgbClr val="000000"/>
                          </a:solidFill>
                          <a:latin typeface="Calibri"/>
                          <a:ea typeface="Times New Roman"/>
                        </a:rPr>
                        <a:t>) </a:t>
                      </a:r>
                      <a:r>
                        <a:rPr lang="el-GR" sz="1800" b="1" i="1" kern="50">
                          <a:solidFill>
                            <a:srgbClr val="000000"/>
                          </a:solidFill>
                          <a:latin typeface="Calibri"/>
                          <a:ea typeface="Times New Roman"/>
                        </a:rPr>
                        <a:t> </a:t>
                      </a:r>
                      <a:endParaRPr lang="en-US" sz="1800" kern="50">
                        <a:solidFill>
                          <a:srgbClr val="000000"/>
                        </a:solidFill>
                        <a:latin typeface="Times New Roman"/>
                        <a:ea typeface="Times New Roman"/>
                      </a:endParaRPr>
                    </a:p>
                  </a:txBody>
                  <a:tcPr marL="32974" marR="32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140"/>
                        </a:spcBef>
                        <a:spcAft>
                          <a:spcPts val="0"/>
                        </a:spcAft>
                      </a:pPr>
                      <a:r>
                        <a:rPr lang="el-GR" sz="1800" kern="50">
                          <a:solidFill>
                            <a:srgbClr val="000000"/>
                          </a:solidFill>
                          <a:latin typeface="Calibri"/>
                          <a:ea typeface="Times New Roman"/>
                        </a:rPr>
                        <a:t>100</a:t>
                      </a:r>
                      <a:endParaRPr lang="en-US" sz="1800" kern="50">
                        <a:solidFill>
                          <a:srgbClr val="000000"/>
                        </a:solidFill>
                        <a:latin typeface="Times New Roman"/>
                        <a:ea typeface="Times New Roman"/>
                      </a:endParaRPr>
                    </a:p>
                  </a:txBody>
                  <a:tcPr marL="32974" marR="32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140"/>
                        </a:spcBef>
                        <a:spcAft>
                          <a:spcPts val="0"/>
                        </a:spcAft>
                      </a:pPr>
                      <a:r>
                        <a:rPr lang="el-GR" sz="1800" kern="50">
                          <a:solidFill>
                            <a:srgbClr val="000000"/>
                          </a:solidFill>
                          <a:latin typeface="Calibri"/>
                          <a:ea typeface="Times New Roman"/>
                        </a:rPr>
                        <a:t>200</a:t>
                      </a:r>
                      <a:endParaRPr lang="en-US" sz="1800" kern="50">
                        <a:solidFill>
                          <a:srgbClr val="000000"/>
                        </a:solidFill>
                        <a:latin typeface="Times New Roman"/>
                        <a:ea typeface="Times New Roman"/>
                      </a:endParaRPr>
                    </a:p>
                  </a:txBody>
                  <a:tcPr marL="32974" marR="32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140"/>
                        </a:spcBef>
                        <a:spcAft>
                          <a:spcPts val="0"/>
                        </a:spcAft>
                      </a:pPr>
                      <a:r>
                        <a:rPr lang="el-GR" sz="1800" kern="50">
                          <a:solidFill>
                            <a:srgbClr val="000000"/>
                          </a:solidFill>
                          <a:latin typeface="Calibri"/>
                          <a:ea typeface="Times New Roman"/>
                        </a:rPr>
                        <a:t>185</a:t>
                      </a:r>
                      <a:endParaRPr lang="en-US" sz="1800" kern="50">
                        <a:solidFill>
                          <a:srgbClr val="000000"/>
                        </a:solidFill>
                        <a:latin typeface="Times New Roman"/>
                        <a:ea typeface="Times New Roman"/>
                      </a:endParaRPr>
                    </a:p>
                  </a:txBody>
                  <a:tcPr marL="32974" marR="32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8112">
                <a:tc>
                  <a:txBody>
                    <a:bodyPr/>
                    <a:lstStyle/>
                    <a:p>
                      <a:pPr algn="just">
                        <a:spcBef>
                          <a:spcPts val="140"/>
                        </a:spcBef>
                        <a:spcAft>
                          <a:spcPts val="0"/>
                        </a:spcAft>
                      </a:pPr>
                      <a:endParaRPr lang="el-GR" sz="1800" kern="50">
                        <a:solidFill>
                          <a:srgbClr val="000000"/>
                        </a:solidFill>
                        <a:latin typeface="Calibri"/>
                        <a:ea typeface="Times New Roman"/>
                      </a:endParaRPr>
                    </a:p>
                  </a:txBody>
                  <a:tcPr marL="32974" marR="32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140"/>
                        </a:spcBef>
                        <a:spcAft>
                          <a:spcPts val="0"/>
                        </a:spcAft>
                      </a:pPr>
                      <a:r>
                        <a:rPr lang="el-GR" sz="1800" kern="50">
                          <a:solidFill>
                            <a:srgbClr val="000000"/>
                          </a:solidFill>
                          <a:latin typeface="Calibri"/>
                          <a:ea typeface="Times New Roman"/>
                        </a:rPr>
                        <a:t>στο </a:t>
                      </a:r>
                      <a:r>
                        <a:rPr lang="el-GR" sz="1800" b="1" kern="50">
                          <a:solidFill>
                            <a:srgbClr val="000000"/>
                          </a:solidFill>
                          <a:latin typeface="Calibri"/>
                          <a:ea typeface="Times New Roman"/>
                        </a:rPr>
                        <a:t>95%</a:t>
                      </a:r>
                      <a:r>
                        <a:rPr lang="el-GR" sz="1800" kern="50">
                          <a:solidFill>
                            <a:srgbClr val="000000"/>
                          </a:solidFill>
                          <a:latin typeface="Calibri"/>
                          <a:ea typeface="Times New Roman"/>
                        </a:rPr>
                        <a:t> των δειγμάτων </a:t>
                      </a:r>
                      <a:endParaRPr lang="en-US" sz="1800" kern="50">
                        <a:solidFill>
                          <a:srgbClr val="000000"/>
                        </a:solidFill>
                        <a:latin typeface="Times New Roman"/>
                        <a:ea typeface="Times New Roman"/>
                      </a:endParaRPr>
                    </a:p>
                  </a:txBody>
                  <a:tcPr marL="32974" marR="32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140"/>
                        </a:spcBef>
                        <a:spcAft>
                          <a:spcPts val="0"/>
                        </a:spcAft>
                      </a:pPr>
                      <a:r>
                        <a:rPr lang="el-GR" sz="1800" kern="50">
                          <a:solidFill>
                            <a:srgbClr val="000000"/>
                          </a:solidFill>
                          <a:latin typeface="Calibri"/>
                          <a:ea typeface="Times New Roman"/>
                        </a:rPr>
                        <a:t>στο </a:t>
                      </a:r>
                      <a:r>
                        <a:rPr lang="el-GR" sz="1800" b="1" kern="50">
                          <a:solidFill>
                            <a:srgbClr val="000000"/>
                          </a:solidFill>
                          <a:latin typeface="Calibri"/>
                          <a:ea typeface="Times New Roman"/>
                        </a:rPr>
                        <a:t>95%</a:t>
                      </a:r>
                      <a:r>
                        <a:rPr lang="el-GR" sz="1800" kern="50">
                          <a:solidFill>
                            <a:srgbClr val="000000"/>
                          </a:solidFill>
                          <a:latin typeface="Calibri"/>
                          <a:ea typeface="Times New Roman"/>
                        </a:rPr>
                        <a:t> των δειγμάτων </a:t>
                      </a:r>
                      <a:endParaRPr lang="en-US" sz="1800" kern="50">
                        <a:solidFill>
                          <a:srgbClr val="000000"/>
                        </a:solidFill>
                        <a:latin typeface="Times New Roman"/>
                        <a:ea typeface="Times New Roman"/>
                      </a:endParaRPr>
                    </a:p>
                  </a:txBody>
                  <a:tcPr marL="32974" marR="32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140"/>
                        </a:spcBef>
                        <a:spcAft>
                          <a:spcPts val="0"/>
                        </a:spcAft>
                      </a:pPr>
                      <a:r>
                        <a:rPr lang="el-GR" sz="1800" kern="50" dirty="0">
                          <a:solidFill>
                            <a:srgbClr val="000000"/>
                          </a:solidFill>
                          <a:latin typeface="Calibri"/>
                          <a:ea typeface="Times New Roman"/>
                        </a:rPr>
                        <a:t>στο </a:t>
                      </a:r>
                      <a:r>
                        <a:rPr lang="el-GR" sz="1800" b="1" kern="50" dirty="0">
                          <a:solidFill>
                            <a:srgbClr val="000000"/>
                          </a:solidFill>
                          <a:latin typeface="Calibri"/>
                          <a:ea typeface="Times New Roman"/>
                        </a:rPr>
                        <a:t>90%</a:t>
                      </a:r>
                      <a:r>
                        <a:rPr lang="el-GR" sz="1800" kern="50" dirty="0">
                          <a:solidFill>
                            <a:srgbClr val="000000"/>
                          </a:solidFill>
                          <a:latin typeface="Calibri"/>
                          <a:ea typeface="Times New Roman"/>
                        </a:rPr>
                        <a:t> των δειγμάτων </a:t>
                      </a:r>
                      <a:endParaRPr lang="en-US" sz="1800" kern="50" dirty="0">
                        <a:solidFill>
                          <a:srgbClr val="000000"/>
                        </a:solidFill>
                        <a:latin typeface="Times New Roman"/>
                        <a:ea typeface="Times New Roman"/>
                      </a:endParaRPr>
                    </a:p>
                  </a:txBody>
                  <a:tcPr marL="32974" marR="32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343872"/>
          </a:xfrm>
        </p:spPr>
        <p:txBody>
          <a:bodyPr>
            <a:normAutofit/>
          </a:bodyPr>
          <a:lstStyle/>
          <a:p>
            <a:r>
              <a:rPr lang="el-GR" dirty="0" smtClean="0"/>
              <a:t>Η αξιολόγηση της ποιότητας των υδάτων κολύμβησης πραγματοποιείται:                              </a:t>
            </a:r>
            <a:endParaRPr lang="en-US" dirty="0" smtClean="0"/>
          </a:p>
          <a:p>
            <a:pPr lvl="0"/>
            <a:r>
              <a:rPr lang="el-GR" dirty="0" smtClean="0"/>
              <a:t>α) σε σχέση με κάθε τοποθεσία υδάτων κολύμβησης,     </a:t>
            </a:r>
            <a:endParaRPr lang="en-US" dirty="0" smtClean="0"/>
          </a:p>
          <a:p>
            <a:pPr lvl="0"/>
            <a:r>
              <a:rPr lang="el-GR" dirty="0" smtClean="0"/>
              <a:t>β) μετά το τέλος κάθε κολυμβητικής περιόδου και      </a:t>
            </a:r>
            <a:endParaRPr lang="en-US" dirty="0" smtClean="0"/>
          </a:p>
          <a:p>
            <a:pPr lvl="0"/>
            <a:r>
              <a:rPr lang="el-GR" dirty="0" smtClean="0"/>
              <a:t>γ) με βάση το σύνολο ποιοτικών δεδομένων για την ποιότητα των υδάτων κολύμβησης για τέσσερις συνεχείς χρονιές. </a:t>
            </a:r>
            <a:endParaRPr lang="en-US" dirty="0" smtClean="0"/>
          </a:p>
          <a:p>
            <a:r>
              <a:rPr lang="el-GR" dirty="0" smtClean="0"/>
              <a:t>Περιλαμβάνει δηλαδή δεδομένα όχι μόνο της τρέχουσας κολυμβητικής περιόδου, αλλά  και των τριών προηγούμενων κολυμβητικών περιόδων. </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normAutofit/>
          </a:bodyPr>
          <a:lstStyle/>
          <a:p>
            <a:r>
              <a:rPr lang="el-GR" sz="4000" dirty="0" smtClean="0"/>
              <a:t>ΚΟΛΥΜΒΗΤΙΚΕΣ ΔΕΞΑΜΕΝΕΣ</a:t>
            </a:r>
            <a:endParaRPr lang="en-US" sz="4000" dirty="0"/>
          </a:p>
        </p:txBody>
      </p:sp>
      <p:sp>
        <p:nvSpPr>
          <p:cNvPr id="3" name="Content Placeholder 2"/>
          <p:cNvSpPr>
            <a:spLocks noGrp="1"/>
          </p:cNvSpPr>
          <p:nvPr>
            <p:ph idx="1"/>
          </p:nvPr>
        </p:nvSpPr>
        <p:spPr/>
        <p:txBody>
          <a:bodyPr>
            <a:normAutofit fontScale="77500" lnSpcReduction="20000"/>
          </a:bodyPr>
          <a:lstStyle/>
          <a:p>
            <a:r>
              <a:rPr lang="el-GR" dirty="0" smtClean="0"/>
              <a:t>Τα </a:t>
            </a:r>
            <a:r>
              <a:rPr lang="el-GR" i="1" dirty="0" smtClean="0"/>
              <a:t>νερά αναψυχής τεχνητού περιβάλλοντος </a:t>
            </a:r>
            <a:r>
              <a:rPr lang="el-GR" dirty="0" smtClean="0"/>
              <a:t>είναι τα νερά που χρησιμοποιούνται σε εγκαταστάσεις, που κατασκευάζει ο άνθρωπος προκειμένου να ψυχαγωγηθεί ή και να αθληθεί. </a:t>
            </a:r>
          </a:p>
          <a:p>
            <a:r>
              <a:rPr lang="el-GR" i="1" dirty="0" smtClean="0"/>
              <a:t>Κολυμβητική δεξαμενή</a:t>
            </a:r>
            <a:r>
              <a:rPr lang="el-GR" dirty="0" smtClean="0"/>
              <a:t> καλείται κάθε τεχνητή δεξαμενή, που τροφοδοτείται με νερό  από ελεγμένη σύμφωνα με τους κανόνες της υγιεινής πηγή και χρησιμοποιείται για ομαδική κολύμβηση και αναψυχή. </a:t>
            </a:r>
            <a:endParaRPr lang="en-US" dirty="0" smtClean="0"/>
          </a:p>
          <a:p>
            <a:endParaRPr lang="el-GR" dirty="0" smtClean="0"/>
          </a:p>
          <a:p>
            <a:pPr>
              <a:buNone/>
            </a:pPr>
            <a:r>
              <a:rPr lang="el-GR" u="sng" dirty="0" smtClean="0"/>
              <a:t>Τεχνητό υδάτινο οικοσύστημα</a:t>
            </a:r>
            <a:endParaRPr lang="el-GR" dirty="0" smtClean="0"/>
          </a:p>
          <a:p>
            <a:pPr lvl="1"/>
            <a:r>
              <a:rPr lang="el-GR" dirty="0" smtClean="0"/>
              <a:t>οι αθλητικές κολυμβητικές δεξαμενές, </a:t>
            </a:r>
          </a:p>
          <a:p>
            <a:pPr lvl="1"/>
            <a:r>
              <a:rPr lang="el-GR" dirty="0" smtClean="0"/>
              <a:t>οι πισίνες </a:t>
            </a:r>
          </a:p>
          <a:p>
            <a:pPr lvl="1"/>
            <a:r>
              <a:rPr lang="el-GR" dirty="0" smtClean="0"/>
              <a:t>Τα πάρκα νερού, </a:t>
            </a:r>
          </a:p>
          <a:p>
            <a:pPr lvl="1"/>
            <a:r>
              <a:rPr lang="el-GR" dirty="0" smtClean="0"/>
              <a:t>τα λουτρά, </a:t>
            </a:r>
          </a:p>
          <a:p>
            <a:pPr lvl="1"/>
            <a:r>
              <a:rPr lang="el-GR" dirty="0" smtClean="0"/>
              <a:t>το τζακούζι, </a:t>
            </a:r>
          </a:p>
          <a:p>
            <a:pPr lvl="1"/>
            <a:r>
              <a:rPr lang="el-GR" dirty="0" smtClean="0"/>
              <a:t>τα σιντριβάνια, </a:t>
            </a:r>
          </a:p>
          <a:p>
            <a:pPr lvl="1"/>
            <a:r>
              <a:rPr lang="el-GR" dirty="0" smtClean="0"/>
              <a:t>τα χαμάμ κ.α. </a:t>
            </a:r>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l-GR" sz="3200" dirty="0" smtClean="0"/>
              <a:t>ΠΑΡΑΓΟΝΤΕΣ ΠΟΥ ΕΠΗΡΕΑΖΟΥΝ ΤΗΝ ΠΟΙΟΤΗΤΑ ΝΕΡΟΥ ΚΟΛΥΜΒΗΤΙΚΩΝ ΔΕΞΑΜΕΝΩΝ </a:t>
            </a:r>
            <a:endParaRPr lang="en-US" sz="3200" dirty="0"/>
          </a:p>
        </p:txBody>
      </p:sp>
      <p:sp>
        <p:nvSpPr>
          <p:cNvPr id="3" name="Content Placeholder 2"/>
          <p:cNvSpPr>
            <a:spLocks noGrp="1"/>
          </p:cNvSpPr>
          <p:nvPr>
            <p:ph idx="1"/>
          </p:nvPr>
        </p:nvSpPr>
        <p:spPr>
          <a:xfrm>
            <a:off x="457200" y="2132856"/>
            <a:ext cx="4762872" cy="4191744"/>
          </a:xfrm>
        </p:spPr>
        <p:txBody>
          <a:bodyPr>
            <a:normAutofit fontScale="92500" lnSpcReduction="20000"/>
          </a:bodyPr>
          <a:lstStyle/>
          <a:p>
            <a:r>
              <a:rPr lang="el-GR" dirty="0" smtClean="0"/>
              <a:t>Η μικροβιολογική, χημική και φυσική ποιότητα του νερού της κολυμβητικής δεξαμενής καθορίζεται από:</a:t>
            </a:r>
            <a:endParaRPr lang="en-US" dirty="0" smtClean="0"/>
          </a:p>
          <a:p>
            <a:pPr lvl="0"/>
            <a:r>
              <a:rPr lang="el-GR" dirty="0" smtClean="0"/>
              <a:t>τα κατασκευαστικά χαρακτηριστικά της</a:t>
            </a:r>
            <a:endParaRPr lang="en-US" dirty="0" smtClean="0"/>
          </a:p>
          <a:p>
            <a:pPr lvl="0"/>
            <a:r>
              <a:rPr lang="el-GR" dirty="0" smtClean="0"/>
              <a:t>τα λειτουργικά της χαρακτηριστικά (τη σκοπιμότητα χρήσης, τους τρόπους χρήσης και το είδος των χρηστών)</a:t>
            </a:r>
            <a:endParaRPr lang="en-US" dirty="0" smtClean="0"/>
          </a:p>
          <a:p>
            <a:pPr lvl="0"/>
            <a:r>
              <a:rPr lang="el-GR" dirty="0" smtClean="0"/>
              <a:t>την πηγή προέλευσης του νερού</a:t>
            </a:r>
            <a:endParaRPr lang="en-US" dirty="0" smtClean="0"/>
          </a:p>
          <a:p>
            <a:pPr lvl="0"/>
            <a:r>
              <a:rPr lang="el-GR" dirty="0" smtClean="0"/>
              <a:t>τα φυσικοχημικά χαρακτηριστικά του</a:t>
            </a:r>
            <a:endParaRPr lang="en-US" dirty="0" smtClean="0"/>
          </a:p>
          <a:p>
            <a:pPr>
              <a:buNone/>
            </a:pPr>
            <a:endParaRPr lang="en-US" dirty="0"/>
          </a:p>
        </p:txBody>
      </p:sp>
      <p:pic>
        <p:nvPicPr>
          <p:cNvPr id="119812" name="Picture 4" descr="http://www.vcwomensconnection.com/wp-content/uploads/2013/05/Baby-in-pool.jpg"/>
          <p:cNvPicPr>
            <a:picLocks noChangeAspect="1" noChangeArrowheads="1"/>
          </p:cNvPicPr>
          <p:nvPr/>
        </p:nvPicPr>
        <p:blipFill>
          <a:blip r:embed="rId2" cstate="print"/>
          <a:srcRect/>
          <a:stretch>
            <a:fillRect/>
          </a:stretch>
        </p:blipFill>
        <p:spPr bwMode="auto">
          <a:xfrm>
            <a:off x="5724128" y="1916832"/>
            <a:ext cx="2520280" cy="2520280"/>
          </a:xfrm>
          <a:prstGeom prst="rect">
            <a:avLst/>
          </a:prstGeom>
          <a:noFill/>
        </p:spPr>
      </p:pic>
      <p:pic>
        <p:nvPicPr>
          <p:cNvPr id="119814" name="Picture 6" descr="http://blogs.babycenter.com/wp-content/uploads/2013/05/file000311378041-300x200.jpg"/>
          <p:cNvPicPr>
            <a:picLocks noChangeAspect="1" noChangeArrowheads="1"/>
          </p:cNvPicPr>
          <p:nvPr/>
        </p:nvPicPr>
        <p:blipFill>
          <a:blip r:embed="rId3" cstate="print"/>
          <a:srcRect/>
          <a:stretch>
            <a:fillRect/>
          </a:stretch>
        </p:blipFill>
        <p:spPr bwMode="auto">
          <a:xfrm>
            <a:off x="5652120" y="4509120"/>
            <a:ext cx="2857500" cy="1905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648072"/>
          </a:xfrm>
        </p:spPr>
        <p:txBody>
          <a:bodyPr>
            <a:noAutofit/>
          </a:bodyPr>
          <a:lstStyle/>
          <a:p>
            <a:r>
              <a:rPr lang="el-GR" sz="3600" dirty="0" smtClean="0"/>
              <a:t>ΣΥΜΦΩΝΑ ΜΕ ΤΟΝ </a:t>
            </a:r>
            <a:r>
              <a:rPr lang="en-GB" sz="3600" dirty="0" smtClean="0"/>
              <a:t>WHO </a:t>
            </a:r>
            <a:r>
              <a:rPr lang="el-GR" sz="3600" dirty="0" smtClean="0"/>
              <a:t>(2010) </a:t>
            </a:r>
            <a:endParaRPr lang="en-US" sz="3600" dirty="0"/>
          </a:p>
        </p:txBody>
      </p:sp>
      <p:sp>
        <p:nvSpPr>
          <p:cNvPr id="3" name="Content Placeholder 2"/>
          <p:cNvSpPr>
            <a:spLocks noGrp="1"/>
          </p:cNvSpPr>
          <p:nvPr>
            <p:ph idx="1"/>
          </p:nvPr>
        </p:nvSpPr>
        <p:spPr/>
        <p:txBody>
          <a:bodyPr>
            <a:normAutofit/>
          </a:bodyPr>
          <a:lstStyle/>
          <a:p>
            <a:pPr lvl="0"/>
            <a:r>
              <a:rPr lang="el-GR" dirty="0" smtClean="0"/>
              <a:t>884 εκατομμύρια ανθρώπων,  δηλαδή περίπου ένας στους οκτώ, ζουν χωρίς ασφαλές πόσιμο νερό </a:t>
            </a:r>
            <a:endParaRPr lang="en-US" dirty="0" smtClean="0"/>
          </a:p>
          <a:p>
            <a:pPr lvl="0"/>
            <a:r>
              <a:rPr lang="el-GR" dirty="0" smtClean="0"/>
              <a:t>2, 6 δισεκατομμύρια ανθρώπων δεν έχει επαρκές νερό. </a:t>
            </a:r>
            <a:endParaRPr lang="en-US" dirty="0" smtClean="0"/>
          </a:p>
          <a:p>
            <a:pPr lvl="0"/>
            <a:r>
              <a:rPr lang="el-GR" dirty="0" smtClean="0"/>
              <a:t>Περισσότερα από 4000 παιδιά πεθαίνουν κάθε μέρα από γαστρεντερίτιδες εξαιτίας της κατανάλωσης μολυσμένου νερού ή της έλλειψης νερού για την τήρηση στοιχειωδών κανόνων ατομικής υγιεινής. </a:t>
            </a:r>
            <a:endParaRPr lang="en-US" dirty="0" smtClean="0"/>
          </a:p>
          <a:p>
            <a:pPr lvl="0"/>
            <a:r>
              <a:rPr lang="el-GR" dirty="0" smtClean="0"/>
              <a:t>Ετησίως παρατηρούνται 4 δισεκατομμύρια κρούσματα γαστρεντερίτιδας  με 2, 2 εκατομμύρια θανάτους.</a:t>
            </a:r>
            <a:endParaRPr lang="en-US" dirty="0" smtClean="0"/>
          </a:p>
          <a:p>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5122912" cy="5343872"/>
          </a:xfrm>
        </p:spPr>
        <p:txBody>
          <a:bodyPr>
            <a:normAutofit fontScale="92500"/>
          </a:bodyPr>
          <a:lstStyle/>
          <a:p>
            <a:r>
              <a:rPr lang="el-GR" dirty="0" smtClean="0"/>
              <a:t>Σχετικά με τους τρόπους χρήσης και το είδος των χρηστών, η ποιότητα του νερού επηρεάζεται  από:</a:t>
            </a:r>
            <a:endParaRPr lang="en-US" dirty="0" smtClean="0"/>
          </a:p>
          <a:p>
            <a:pPr lvl="0"/>
            <a:r>
              <a:rPr lang="el-GR" dirty="0" smtClean="0"/>
              <a:t>το σύνολο των ωρών που χρησιμοποιείται η δεξαμενή καθημερινά </a:t>
            </a:r>
            <a:endParaRPr lang="en-US" dirty="0" smtClean="0"/>
          </a:p>
          <a:p>
            <a:pPr lvl="0"/>
            <a:r>
              <a:rPr lang="el-GR" dirty="0" smtClean="0"/>
              <a:t>την περίοδο κολυμβητικής αιχμής </a:t>
            </a:r>
            <a:endParaRPr lang="en-US" dirty="0" smtClean="0"/>
          </a:p>
          <a:p>
            <a:pPr lvl="0"/>
            <a:r>
              <a:rPr lang="el-GR" dirty="0" smtClean="0"/>
              <a:t>το συνολικό αριθμό των χρηστών </a:t>
            </a:r>
            <a:endParaRPr lang="en-US" dirty="0" smtClean="0"/>
          </a:p>
          <a:p>
            <a:pPr lvl="0"/>
            <a:r>
              <a:rPr lang="el-GR" dirty="0" smtClean="0"/>
              <a:t>την ηλικία των χρηστών (τα παιδιά και τα βρέφη δεν συμμορφώνονται εύκολα στους κανόνες υγιεινής). </a:t>
            </a:r>
            <a:endParaRPr lang="en-US" dirty="0" smtClean="0"/>
          </a:p>
          <a:p>
            <a:endParaRPr lang="en-US" dirty="0"/>
          </a:p>
        </p:txBody>
      </p:sp>
      <p:pic>
        <p:nvPicPr>
          <p:cNvPr id="118786" name="Picture 2" descr="https://encrypted-tbn0.gstatic.com/images?q=tbn:ANd9GcQ9uzONJY6ui9Ts-yHB6-Q1JoUk4WR-eKjGh3XoexxiVu3TTIX5zg"/>
          <p:cNvPicPr>
            <a:picLocks noChangeAspect="1" noChangeArrowheads="1"/>
          </p:cNvPicPr>
          <p:nvPr/>
        </p:nvPicPr>
        <p:blipFill>
          <a:blip r:embed="rId2" cstate="print"/>
          <a:srcRect/>
          <a:stretch>
            <a:fillRect/>
          </a:stretch>
        </p:blipFill>
        <p:spPr bwMode="auto">
          <a:xfrm>
            <a:off x="5364088" y="1268760"/>
            <a:ext cx="3635896" cy="2406862"/>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normAutofit/>
          </a:bodyPr>
          <a:lstStyle/>
          <a:p>
            <a:r>
              <a:rPr lang="el-GR" sz="4000" dirty="0" smtClean="0"/>
              <a:t>ΚΟΛΥΜΒΗΤΙΚΕΣ ΔΕΞΑΜΕΝΕΣ</a:t>
            </a:r>
            <a:endParaRPr lang="en-US" sz="4000" dirty="0"/>
          </a:p>
        </p:txBody>
      </p:sp>
      <p:sp>
        <p:nvSpPr>
          <p:cNvPr id="3" name="Content Placeholder 2"/>
          <p:cNvSpPr>
            <a:spLocks noGrp="1"/>
          </p:cNvSpPr>
          <p:nvPr>
            <p:ph idx="1"/>
          </p:nvPr>
        </p:nvSpPr>
        <p:spPr>
          <a:xfrm>
            <a:off x="457200" y="1772816"/>
            <a:ext cx="8229600" cy="3096344"/>
          </a:xfrm>
        </p:spPr>
        <p:txBody>
          <a:bodyPr>
            <a:normAutofit fontScale="85000" lnSpcReduction="20000"/>
          </a:bodyPr>
          <a:lstStyle/>
          <a:p>
            <a:pPr>
              <a:buNone/>
            </a:pPr>
            <a:r>
              <a:rPr lang="en-GB" dirty="0" smtClean="0"/>
              <a:t>    </a:t>
            </a:r>
            <a:r>
              <a:rPr lang="el-GR" dirty="0" smtClean="0"/>
              <a:t>Η μόλυνση στις κολυμβητικές δεξαμενές μπορεί να προέρχεται</a:t>
            </a:r>
            <a:r>
              <a:rPr lang="en-GB" dirty="0" smtClean="0"/>
              <a:t> </a:t>
            </a:r>
            <a:r>
              <a:rPr lang="el-GR" dirty="0" smtClean="0"/>
              <a:t>από</a:t>
            </a:r>
          </a:p>
          <a:p>
            <a:pPr lvl="1"/>
            <a:r>
              <a:rPr lang="el-GR" dirty="0" smtClean="0"/>
              <a:t>Το περιβάλλον</a:t>
            </a:r>
          </a:p>
          <a:p>
            <a:pPr lvl="1"/>
            <a:r>
              <a:rPr lang="el-GR" dirty="0" smtClean="0"/>
              <a:t>Το νερό παροχής </a:t>
            </a:r>
          </a:p>
          <a:p>
            <a:pPr lvl="1"/>
            <a:r>
              <a:rPr lang="el-GR" dirty="0" smtClean="0"/>
              <a:t>Από τους λουόμενους </a:t>
            </a:r>
          </a:p>
          <a:p>
            <a:pPr>
              <a:buNone/>
            </a:pPr>
            <a:r>
              <a:rPr lang="el-GR" dirty="0" smtClean="0"/>
              <a:t>οι κολυμβητικές δεξαμενές δεν είναι χώροι</a:t>
            </a:r>
          </a:p>
          <a:p>
            <a:pPr>
              <a:buNone/>
            </a:pPr>
            <a:r>
              <a:rPr lang="el-GR" dirty="0" smtClean="0"/>
              <a:t>υψηλού κίνδυνου </a:t>
            </a:r>
            <a:r>
              <a:rPr lang="el-GR" dirty="0" err="1" smtClean="0"/>
              <a:t>μετάδ</a:t>
            </a:r>
            <a:r>
              <a:rPr lang="en-GB" dirty="0" smtClean="0"/>
              <a:t>o</a:t>
            </a:r>
            <a:r>
              <a:rPr lang="el-GR" dirty="0" smtClean="0"/>
              <a:t>σης ασθενειών εάν  </a:t>
            </a:r>
          </a:p>
          <a:p>
            <a:pPr>
              <a:buNone/>
            </a:pPr>
            <a:r>
              <a:rPr lang="el-GR" dirty="0" smtClean="0"/>
              <a:t>συντηρούνται κατάλληλα</a:t>
            </a:r>
            <a:endParaRPr lang="en-GB" dirty="0" smtClean="0"/>
          </a:p>
          <a:p>
            <a:pPr>
              <a:buNone/>
            </a:pPr>
            <a:r>
              <a:rPr lang="el-GR" dirty="0" smtClean="0"/>
              <a:t>ΩΣΤΟΣΟ…</a:t>
            </a:r>
          </a:p>
        </p:txBody>
      </p:sp>
      <p:sp>
        <p:nvSpPr>
          <p:cNvPr id="4" name="Rounded Rectangle 3"/>
          <p:cNvSpPr/>
          <p:nvPr/>
        </p:nvSpPr>
        <p:spPr>
          <a:xfrm>
            <a:off x="2411760" y="4797152"/>
            <a:ext cx="4896544" cy="151216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buNone/>
            </a:pPr>
            <a:r>
              <a:rPr lang="el-GR" sz="2400" dirty="0" smtClean="0">
                <a:effectLst>
                  <a:outerShdw blurRad="38100" dist="38100" dir="2700000" algn="tl">
                    <a:srgbClr val="000000">
                      <a:alpha val="43137"/>
                    </a:srgbClr>
                  </a:outerShdw>
                </a:effectLst>
              </a:rPr>
              <a:t>Ε</a:t>
            </a:r>
            <a:r>
              <a:rPr lang="en-GB" sz="2400" dirty="0" smtClean="0">
                <a:effectLst>
                  <a:outerShdw blurRad="38100" dist="38100" dir="2700000" algn="tl">
                    <a:srgbClr val="000000">
                      <a:alpha val="43137"/>
                    </a:srgbClr>
                  </a:outerShdw>
                </a:effectLst>
              </a:rPr>
              <a:t>A</a:t>
            </a:r>
            <a:r>
              <a:rPr lang="el-GR" sz="2400" dirty="0" smtClean="0">
                <a:effectLst>
                  <a:outerShdw blurRad="38100" dist="38100" dir="2700000" algn="tl">
                    <a:srgbClr val="000000">
                      <a:alpha val="43137"/>
                    </a:srgbClr>
                  </a:outerShdw>
                </a:effectLst>
              </a:rPr>
              <a:t>Ν ΔΕΝ ΣΥΝΤΗΡΟΥΝΤΑΙ ΚΑΤΑΛΛΗΛΑ ΤΟΤΕ Ο </a:t>
            </a:r>
          </a:p>
          <a:p>
            <a:pPr algn="ctr">
              <a:buNone/>
            </a:pPr>
            <a:r>
              <a:rPr lang="el-GR" sz="2400" dirty="0" smtClean="0">
                <a:effectLst>
                  <a:outerShdw blurRad="38100" dist="38100" dir="2700000" algn="tl">
                    <a:srgbClr val="000000">
                      <a:alpha val="43137"/>
                    </a:srgbClr>
                  </a:outerShdw>
                </a:effectLst>
              </a:rPr>
              <a:t>ΚΙΝΔΥΝΟΣ ΕΊΝΑΙ ΜΕΓΑΛΟΣ</a:t>
            </a:r>
            <a:endParaRPr lang="en-US" dirty="0">
              <a:effectLst>
                <a:outerShdw blurRad="38100" dist="38100" dir="2700000" algn="tl">
                  <a:srgbClr val="000000">
                    <a:alpha val="43137"/>
                  </a:srgbClr>
                </a:outerShdw>
              </a:effectLst>
            </a:endParaRPr>
          </a:p>
        </p:txBody>
      </p:sp>
      <p:pic>
        <p:nvPicPr>
          <p:cNvPr id="29698" name="Picture 2" descr="http://jacksonandwilson.com/wp-content/uploads/2010/12/swimming_pool_accidents.jpg"/>
          <p:cNvPicPr>
            <a:picLocks noChangeAspect="1" noChangeArrowheads="1"/>
          </p:cNvPicPr>
          <p:nvPr/>
        </p:nvPicPr>
        <p:blipFill>
          <a:blip r:embed="rId2" cstate="print"/>
          <a:srcRect/>
          <a:stretch>
            <a:fillRect/>
          </a:stretch>
        </p:blipFill>
        <p:spPr bwMode="auto">
          <a:xfrm>
            <a:off x="5868144" y="2276872"/>
            <a:ext cx="2986408" cy="2173441"/>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ΜΟΛΥΝΣΗ ΠΡΟΕΡΧΟΜΕΝΗ ΑΠΟ ΤΟΥΣ </a:t>
            </a:r>
            <a:br>
              <a:rPr lang="el-GR" sz="3200" dirty="0" smtClean="0"/>
            </a:br>
            <a:r>
              <a:rPr lang="el-GR" sz="3200" dirty="0" smtClean="0"/>
              <a:t>ΛΟΥΟΜΕΝΟΥΣ</a:t>
            </a:r>
            <a:endParaRPr lang="en-US" sz="3200" dirty="0"/>
          </a:p>
        </p:txBody>
      </p:sp>
      <p:sp>
        <p:nvSpPr>
          <p:cNvPr id="3" name="Content Placeholder 2"/>
          <p:cNvSpPr>
            <a:spLocks noGrp="1"/>
          </p:cNvSpPr>
          <p:nvPr>
            <p:ph idx="1"/>
          </p:nvPr>
        </p:nvSpPr>
        <p:spPr>
          <a:xfrm>
            <a:off x="457200" y="1935480"/>
            <a:ext cx="5266928" cy="4389120"/>
          </a:xfrm>
        </p:spPr>
        <p:txBody>
          <a:bodyPr/>
          <a:lstStyle/>
          <a:p>
            <a:r>
              <a:rPr lang="el-GR" dirty="0" smtClean="0"/>
              <a:t>Ούρα</a:t>
            </a:r>
          </a:p>
          <a:p>
            <a:r>
              <a:rPr lang="el-GR" dirty="0" smtClean="0"/>
              <a:t>Εκκρίσεις από μύτη</a:t>
            </a:r>
          </a:p>
          <a:p>
            <a:r>
              <a:rPr lang="el-GR" dirty="0" smtClean="0"/>
              <a:t>Σάλιο</a:t>
            </a:r>
          </a:p>
          <a:p>
            <a:r>
              <a:rPr lang="el-GR" dirty="0" smtClean="0"/>
              <a:t>Ιδρώτας </a:t>
            </a:r>
          </a:p>
          <a:p>
            <a:r>
              <a:rPr lang="el-GR" dirty="0" smtClean="0"/>
              <a:t>Δέρμα, τρίχες και νεκρά κύτταρα</a:t>
            </a:r>
          </a:p>
          <a:p>
            <a:r>
              <a:rPr lang="el-GR" dirty="0" smtClean="0"/>
              <a:t>Ίχνη κοπράνων</a:t>
            </a:r>
            <a:endParaRPr lang="en-GB" dirty="0" smtClean="0"/>
          </a:p>
          <a:p>
            <a:r>
              <a:rPr lang="el-GR" dirty="0" err="1" smtClean="0"/>
              <a:t>Αντιηλιακά</a:t>
            </a:r>
            <a:endParaRPr lang="el-GR" dirty="0" smtClean="0"/>
          </a:p>
          <a:p>
            <a:r>
              <a:rPr lang="el-GR" dirty="0" smtClean="0"/>
              <a:t>Αποσμητικά</a:t>
            </a:r>
          </a:p>
          <a:p>
            <a:r>
              <a:rPr lang="el-GR" dirty="0" smtClean="0"/>
              <a:t>Καλλυντικά προσώπου</a:t>
            </a:r>
            <a:endParaRPr lang="en-US" dirty="0" smtClean="0"/>
          </a:p>
          <a:p>
            <a:endParaRPr lang="en-US" dirty="0"/>
          </a:p>
        </p:txBody>
      </p:sp>
      <p:pic>
        <p:nvPicPr>
          <p:cNvPr id="28674" name="Picture 2" descr="http://www.examiner.com/images/blog/wysiwyg/image/1194314_children.jpg"/>
          <p:cNvPicPr>
            <a:picLocks noChangeAspect="1" noChangeArrowheads="1"/>
          </p:cNvPicPr>
          <p:nvPr/>
        </p:nvPicPr>
        <p:blipFill>
          <a:blip r:embed="rId2" cstate="print"/>
          <a:srcRect/>
          <a:stretch>
            <a:fillRect/>
          </a:stretch>
        </p:blipFill>
        <p:spPr bwMode="auto">
          <a:xfrm>
            <a:off x="5436096" y="1484784"/>
            <a:ext cx="3365196" cy="2232248"/>
          </a:xfrm>
          <a:prstGeom prst="rect">
            <a:avLst/>
          </a:prstGeom>
          <a:noFill/>
        </p:spPr>
      </p:pic>
      <p:pic>
        <p:nvPicPr>
          <p:cNvPr id="28676" name="Picture 4" descr="http://publichealth.lacounty.gov/acd/images/GiardiasisProtozoaSmIntestParty.jpg"/>
          <p:cNvPicPr>
            <a:picLocks noChangeAspect="1" noChangeArrowheads="1"/>
          </p:cNvPicPr>
          <p:nvPr/>
        </p:nvPicPr>
        <p:blipFill>
          <a:blip r:embed="rId3" cstate="print"/>
          <a:srcRect/>
          <a:stretch>
            <a:fillRect/>
          </a:stretch>
        </p:blipFill>
        <p:spPr bwMode="auto">
          <a:xfrm>
            <a:off x="5580112" y="4005064"/>
            <a:ext cx="2915816" cy="2251308"/>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smtClean="0"/>
              <a:t>ΠΙΣΙΝΕΣ-ΕΛΕΓΧΟΣ ΜΙΚΡΟΒΙΟΛΟΓΙΚΩΝ </a:t>
            </a:r>
            <a:br>
              <a:rPr lang="el-GR" sz="3600" dirty="0" smtClean="0"/>
            </a:br>
            <a:r>
              <a:rPr lang="el-GR" sz="3600" dirty="0" smtClean="0"/>
              <a:t>ΠΑΡΑΜΕΤΡΩΝ</a:t>
            </a:r>
            <a:endParaRPr lang="en-US" sz="3600" dirty="0"/>
          </a:p>
        </p:txBody>
      </p:sp>
      <p:sp>
        <p:nvSpPr>
          <p:cNvPr id="3" name="Content Placeholder 2"/>
          <p:cNvSpPr>
            <a:spLocks noGrp="1"/>
          </p:cNvSpPr>
          <p:nvPr>
            <p:ph idx="1"/>
          </p:nvPr>
        </p:nvSpPr>
        <p:spPr>
          <a:xfrm>
            <a:off x="467544" y="1916832"/>
            <a:ext cx="4824536" cy="4389120"/>
          </a:xfrm>
        </p:spPr>
        <p:txBody>
          <a:bodyPr/>
          <a:lstStyle/>
          <a:p>
            <a:r>
              <a:rPr lang="el-GR" dirty="0" smtClean="0"/>
              <a:t>Ολικός αριθμός βακτηριδίων (ΟΜΧ) στους 37</a:t>
            </a:r>
            <a:r>
              <a:rPr lang="el-GR" sz="1800" dirty="0" smtClean="0"/>
              <a:t>ο</a:t>
            </a:r>
            <a:r>
              <a:rPr lang="el-GR" dirty="0" smtClean="0"/>
              <a:t>C &lt;100cfu/ml</a:t>
            </a:r>
          </a:p>
          <a:p>
            <a:r>
              <a:rPr lang="el-GR" dirty="0" smtClean="0"/>
              <a:t>Ολικά </a:t>
            </a:r>
            <a:r>
              <a:rPr lang="el-GR" dirty="0" err="1" smtClean="0"/>
              <a:t>κ</a:t>
            </a:r>
            <a:r>
              <a:rPr lang="el-GR" dirty="0" err="1" smtClean="0"/>
              <a:t>ολοβακτηριοειδή</a:t>
            </a:r>
            <a:r>
              <a:rPr lang="el-GR" dirty="0" smtClean="0"/>
              <a:t> </a:t>
            </a:r>
            <a:r>
              <a:rPr lang="el-GR" dirty="0" smtClean="0"/>
              <a:t>&lt;5cfu/100ml</a:t>
            </a:r>
          </a:p>
          <a:p>
            <a:r>
              <a:rPr lang="el-GR" dirty="0" smtClean="0"/>
              <a:t>E. </a:t>
            </a:r>
            <a:r>
              <a:rPr lang="el-GR" dirty="0" err="1" smtClean="0"/>
              <a:t>coli</a:t>
            </a:r>
            <a:r>
              <a:rPr lang="el-GR" dirty="0" smtClean="0"/>
              <a:t> &lt;1cfu/100ml</a:t>
            </a:r>
          </a:p>
          <a:p>
            <a:r>
              <a:rPr lang="el-GR" dirty="0" smtClean="0"/>
              <a:t>Σταφυλόκοκκος ≤10cfu/100ml</a:t>
            </a:r>
            <a:endParaRPr lang="en-US" dirty="0"/>
          </a:p>
        </p:txBody>
      </p:sp>
      <p:pic>
        <p:nvPicPr>
          <p:cNvPr id="26626" name="Picture 2" descr="http://media.theweek.com/img/dir_0097/48719_article_full/you-dont-want-to-know-whats-in-there.jpg?174"/>
          <p:cNvPicPr>
            <a:picLocks noChangeAspect="1" noChangeArrowheads="1"/>
          </p:cNvPicPr>
          <p:nvPr/>
        </p:nvPicPr>
        <p:blipFill>
          <a:blip r:embed="rId2" cstate="print"/>
          <a:srcRect/>
          <a:stretch>
            <a:fillRect/>
          </a:stretch>
        </p:blipFill>
        <p:spPr bwMode="auto">
          <a:xfrm>
            <a:off x="5004048" y="4293096"/>
            <a:ext cx="3978052" cy="2397814"/>
          </a:xfrm>
          <a:prstGeom prst="rect">
            <a:avLst/>
          </a:prstGeom>
          <a:noFill/>
        </p:spPr>
      </p:pic>
      <p:pic>
        <p:nvPicPr>
          <p:cNvPr id="26628" name="Picture 4" descr="http://www.baltimorenewsjournal.com/wp-content/uploads/2013/05/Public-Swimming-Pool.jpg"/>
          <p:cNvPicPr>
            <a:picLocks noChangeAspect="1" noChangeArrowheads="1"/>
          </p:cNvPicPr>
          <p:nvPr/>
        </p:nvPicPr>
        <p:blipFill>
          <a:blip r:embed="rId3" cstate="print"/>
          <a:srcRect/>
          <a:stretch>
            <a:fillRect/>
          </a:stretch>
        </p:blipFill>
        <p:spPr bwMode="auto">
          <a:xfrm>
            <a:off x="5652120" y="1844824"/>
            <a:ext cx="2952750" cy="2171701"/>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effectLst/>
              </a:rPr>
              <a:t>ΔΕΙΓΜΑΤΟΛΗΨΙΕΣ </a:t>
            </a:r>
            <a:endParaRPr lang="en-US" dirty="0">
              <a:effectLst/>
            </a:endParaRPr>
          </a:p>
        </p:txBody>
      </p:sp>
      <p:pic>
        <p:nvPicPr>
          <p:cNvPr id="76802" name="Picture 2" descr="https://encrypted-tbn0.gstatic.com/images?q=tbn:ANd9GcTrHyzRnx27sLGodw3nWKVnEEX_BtfFY4mAphLkm0gR_gRoaopH6A"/>
          <p:cNvPicPr>
            <a:picLocks noChangeAspect="1" noChangeArrowheads="1"/>
          </p:cNvPicPr>
          <p:nvPr/>
        </p:nvPicPr>
        <p:blipFill>
          <a:blip r:embed="rId2" cstate="print"/>
          <a:srcRect/>
          <a:stretch>
            <a:fillRect/>
          </a:stretch>
        </p:blipFill>
        <p:spPr bwMode="auto">
          <a:xfrm>
            <a:off x="6516216" y="980728"/>
            <a:ext cx="2391147" cy="3593254"/>
          </a:xfrm>
          <a:prstGeom prst="rect">
            <a:avLst/>
          </a:prstGeom>
          <a:noFill/>
        </p:spPr>
      </p:pic>
      <p:pic>
        <p:nvPicPr>
          <p:cNvPr id="76804" name="Picture 4" descr="http://www.alamance-nc.com/fileadmin/alamance/Environmental%20Health/images/Chemical%20Water%20Sampling%202.JPG"/>
          <p:cNvPicPr>
            <a:picLocks noChangeAspect="1" noChangeArrowheads="1"/>
          </p:cNvPicPr>
          <p:nvPr/>
        </p:nvPicPr>
        <p:blipFill>
          <a:blip r:embed="rId3" cstate="print"/>
          <a:srcRect/>
          <a:stretch>
            <a:fillRect/>
          </a:stretch>
        </p:blipFill>
        <p:spPr bwMode="auto">
          <a:xfrm>
            <a:off x="611560" y="3429000"/>
            <a:ext cx="3595126" cy="2696345"/>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l-GR" sz="3600" dirty="0" smtClean="0"/>
              <a:t>ΟΙ ΔΕΙΓΜΑΤΟΛΗΠΤΙΚΕΣ ΕΡΕΥΝΕΣ ΣΤΟΧΕΥΟΥΝ ΣΤΗ ΣΥΛΛΟΓΗ</a:t>
            </a:r>
            <a:endParaRPr lang="en-US" sz="3600" dirty="0"/>
          </a:p>
        </p:txBody>
      </p:sp>
      <p:sp>
        <p:nvSpPr>
          <p:cNvPr id="5" name="Content Placeholder 4"/>
          <p:cNvSpPr>
            <a:spLocks noGrp="1"/>
          </p:cNvSpPr>
          <p:nvPr>
            <p:ph idx="1"/>
          </p:nvPr>
        </p:nvSpPr>
        <p:spPr/>
        <p:txBody>
          <a:bodyPr>
            <a:normAutofit fontScale="92500" lnSpcReduction="10000"/>
          </a:bodyPr>
          <a:lstStyle/>
          <a:p>
            <a:pPr lvl="0"/>
            <a:r>
              <a:rPr lang="el-GR" dirty="0" smtClean="0"/>
              <a:t>Πληροφοριών σχετικά με τα χαρακτηριστικά των υπαρχουσών αλλά και δυνητικών πηγών νερού </a:t>
            </a:r>
            <a:endParaRPr lang="en-US" dirty="0" smtClean="0"/>
          </a:p>
          <a:p>
            <a:pPr lvl="0"/>
            <a:r>
              <a:rPr lang="el-GR" dirty="0" smtClean="0"/>
              <a:t>Δεδομένων τα οποία απαιτούνται για τη συμμόρφωση με τις προδιαγραφές ποιότητας, όπως ορίζονται από τη Νομοθεσία </a:t>
            </a:r>
            <a:endParaRPr lang="en-US" dirty="0" smtClean="0"/>
          </a:p>
          <a:p>
            <a:pPr lvl="0"/>
            <a:r>
              <a:rPr lang="el-GR" dirty="0" smtClean="0"/>
              <a:t>Δεδομένων για την αναγνώριση ενδεχόμενων κινδύνων και για την διερεύνηση υδατογενών λοιμώξεων με τη μορφή απομονωμένων κρουσμάτων ή επιδημικών εξάρσεων</a:t>
            </a:r>
            <a:endParaRPr lang="en-US" dirty="0" smtClean="0"/>
          </a:p>
          <a:p>
            <a:pPr lvl="0"/>
            <a:r>
              <a:rPr lang="el-GR" dirty="0" smtClean="0"/>
              <a:t>Δεδομένων τα οποία χρησιμοποιούνται για την τεκμηρίωση της απόδοσης μιας μεθόδου επεξεργασίας </a:t>
            </a:r>
            <a:endParaRPr lang="en-US" dirty="0" smtClean="0"/>
          </a:p>
          <a:p>
            <a:pPr lvl="0"/>
            <a:r>
              <a:rPr lang="el-GR" dirty="0" smtClean="0"/>
              <a:t>Δεδομένων τα οποία χρησιμοποιούνται για την εφαρμογή νέων προτεινόμενων μεθόδων </a:t>
            </a:r>
            <a:endParaRPr lang="en-US" dirty="0" smtClean="0"/>
          </a:p>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24712"/>
          </a:xfrm>
        </p:spPr>
        <p:txBody>
          <a:bodyPr>
            <a:normAutofit/>
          </a:bodyPr>
          <a:lstStyle/>
          <a:p>
            <a:r>
              <a:rPr lang="el-GR" sz="4400" dirty="0" smtClean="0"/>
              <a:t>ΑΝΤΙΠΡΟΣΩΠΕΥΤΙΚΟ ΔΕΙΓΜΑ</a:t>
            </a:r>
            <a:endParaRPr lang="en-US" sz="4400" dirty="0"/>
          </a:p>
        </p:txBody>
      </p:sp>
      <p:sp>
        <p:nvSpPr>
          <p:cNvPr id="3" name="Content Placeholder 2"/>
          <p:cNvSpPr>
            <a:spLocks noGrp="1"/>
          </p:cNvSpPr>
          <p:nvPr>
            <p:ph idx="1"/>
          </p:nvPr>
        </p:nvSpPr>
        <p:spPr/>
        <p:txBody>
          <a:bodyPr>
            <a:normAutofit fontScale="92500" lnSpcReduction="10000"/>
          </a:bodyPr>
          <a:lstStyle/>
          <a:p>
            <a:r>
              <a:rPr lang="el-GR" dirty="0" smtClean="0"/>
              <a:t>Οι τεχνικές δειγματοληψίας πρέπει να διασφαλίζουν ότι τα δείγματα που συλλέγονται είναι </a:t>
            </a:r>
            <a:r>
              <a:rPr lang="el-GR" b="1" dirty="0" smtClean="0"/>
              <a:t>αντιπροσωπευτικά</a:t>
            </a:r>
            <a:r>
              <a:rPr lang="el-GR" dirty="0" smtClean="0"/>
              <a:t> δεδομένου ότι τα δεδομένα που προκύπτουν από την ανάλυσή τους χρησιμοποιούνται ως βάση για την εφαρμογή κατάλληλων μεθόδων επεξεργασίας του νερού.</a:t>
            </a:r>
            <a:endParaRPr lang="en-US" dirty="0" smtClean="0"/>
          </a:p>
          <a:p>
            <a:r>
              <a:rPr lang="el-GR" b="1" dirty="0" smtClean="0"/>
              <a:t>Αντιπροσωπευτικό δείγμα:</a:t>
            </a:r>
            <a:r>
              <a:rPr lang="el-GR" dirty="0" smtClean="0"/>
              <a:t> Ένα δείγμα νερού που απεικονίζει με ακρίβεια τα χαρακτηριστικά της συνολικής ποσότητας του </a:t>
            </a:r>
            <a:r>
              <a:rPr lang="el-GR" dirty="0" err="1" smtClean="0"/>
              <a:t>υδροφορέα</a:t>
            </a:r>
            <a:r>
              <a:rPr lang="el-GR" dirty="0" smtClean="0"/>
              <a:t> στον οποίο ανήκει. </a:t>
            </a:r>
            <a:endParaRPr lang="en-GB" dirty="0" smtClean="0"/>
          </a:p>
          <a:p>
            <a:r>
              <a:rPr lang="el-GR" dirty="0" smtClean="0"/>
              <a:t>Στην πράξη ένα δείγμα θεωρείται ικανοποιητικό αν οι ιδιότητες του αντιστοιχούν στις ιδιότητες του συνόλου του, μέσα στα όρια του σφάλματος που επιτρέπονται από τις μεθόδους εξέτασης του.</a:t>
            </a:r>
            <a:endParaRPr lang="en-US" dirty="0" smtClean="0"/>
          </a:p>
          <a:p>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0696"/>
          </a:xfrm>
        </p:spPr>
        <p:txBody>
          <a:bodyPr>
            <a:noAutofit/>
          </a:bodyPr>
          <a:lstStyle/>
          <a:p>
            <a:pPr lvl="0"/>
            <a:r>
              <a:rPr lang="el-GR" sz="4000" dirty="0" smtClean="0"/>
              <a:t>ΠΡΟΕΛΕΥΣΗ ΤΩΝ ΔΕΙΓΜΑΤΩΝ ΕΛΕΓΧΟΥ</a:t>
            </a:r>
            <a:endParaRPr lang="en-US" sz="4000" dirty="0"/>
          </a:p>
        </p:txBody>
      </p:sp>
      <p:sp>
        <p:nvSpPr>
          <p:cNvPr id="3" name="Content Placeholder 2"/>
          <p:cNvSpPr>
            <a:spLocks noGrp="1"/>
          </p:cNvSpPr>
          <p:nvPr>
            <p:ph idx="1"/>
          </p:nvPr>
        </p:nvSpPr>
        <p:spPr>
          <a:xfrm>
            <a:off x="539552" y="1700808"/>
            <a:ext cx="8229600" cy="4752528"/>
          </a:xfrm>
        </p:spPr>
        <p:txBody>
          <a:bodyPr>
            <a:normAutofit fontScale="62500" lnSpcReduction="20000"/>
          </a:bodyPr>
          <a:lstStyle/>
          <a:p>
            <a:pPr>
              <a:buNone/>
            </a:pPr>
            <a:r>
              <a:rPr lang="en-GB" dirty="0" smtClean="0"/>
              <a:t>      </a:t>
            </a:r>
            <a:r>
              <a:rPr lang="el-GR" dirty="0" smtClean="0"/>
              <a:t>Για την εκτίμηση της  μικροβιολογικής ποιότητας του νερού, τα  δείγματα είναι δυνατόν να λαμβάνονται από τις εξής πηγές :</a:t>
            </a:r>
            <a:endParaRPr lang="en-US" dirty="0" smtClean="0"/>
          </a:p>
          <a:p>
            <a:pPr>
              <a:buNone/>
            </a:pPr>
            <a:r>
              <a:rPr lang="el-GR" dirty="0" smtClean="0"/>
              <a:t>Α) Για το πόσιμο νερό από:</a:t>
            </a:r>
            <a:endParaRPr lang="en-US" dirty="0" smtClean="0"/>
          </a:p>
          <a:p>
            <a:pPr lvl="0"/>
            <a:r>
              <a:rPr lang="el-GR" dirty="0" smtClean="0"/>
              <a:t>το κοινοτικό δίκτυο ύδρευσης  </a:t>
            </a:r>
            <a:endParaRPr lang="en-US" dirty="0" smtClean="0"/>
          </a:p>
          <a:p>
            <a:pPr lvl="0"/>
            <a:r>
              <a:rPr lang="el-GR" dirty="0" smtClean="0"/>
              <a:t>φυσικές πηγές</a:t>
            </a:r>
            <a:endParaRPr lang="en-US" dirty="0" smtClean="0"/>
          </a:p>
          <a:p>
            <a:pPr lvl="0"/>
            <a:r>
              <a:rPr lang="el-GR" dirty="0" smtClean="0"/>
              <a:t>γεωτρήσεις</a:t>
            </a:r>
            <a:endParaRPr lang="en-US" dirty="0" smtClean="0"/>
          </a:p>
          <a:p>
            <a:pPr lvl="0"/>
            <a:r>
              <a:rPr lang="el-GR" dirty="0" smtClean="0"/>
              <a:t>πηγάδια</a:t>
            </a:r>
            <a:endParaRPr lang="en-US" dirty="0" smtClean="0"/>
          </a:p>
          <a:p>
            <a:pPr lvl="0"/>
            <a:r>
              <a:rPr lang="el-GR" dirty="0" smtClean="0"/>
              <a:t>πηγές εμφιάλωσης</a:t>
            </a:r>
            <a:endParaRPr lang="en-US" dirty="0" smtClean="0"/>
          </a:p>
          <a:p>
            <a:pPr lvl="0"/>
            <a:r>
              <a:rPr lang="el-GR" dirty="0" smtClean="0"/>
              <a:t>εργοστάσια εμφιάλωσης </a:t>
            </a:r>
            <a:endParaRPr lang="en-US" dirty="0" smtClean="0"/>
          </a:p>
          <a:p>
            <a:pPr lvl="0"/>
            <a:r>
              <a:rPr lang="el-GR" dirty="0" smtClean="0"/>
              <a:t>εμφιαλωμένο νερό</a:t>
            </a:r>
            <a:endParaRPr lang="en-US" dirty="0" smtClean="0"/>
          </a:p>
          <a:p>
            <a:pPr>
              <a:buNone/>
            </a:pPr>
            <a:r>
              <a:rPr lang="el-GR" dirty="0" smtClean="0"/>
              <a:t>Β) Για τα επιφανειακά νερά από:</a:t>
            </a:r>
            <a:endParaRPr lang="en-US" dirty="0" smtClean="0"/>
          </a:p>
          <a:p>
            <a:pPr lvl="0"/>
            <a:r>
              <a:rPr lang="el-GR" dirty="0" smtClean="0"/>
              <a:t>τις θάλασσες και τις παράκτιες περιοχές</a:t>
            </a:r>
            <a:endParaRPr lang="en-US" dirty="0" smtClean="0"/>
          </a:p>
          <a:p>
            <a:pPr lvl="0"/>
            <a:r>
              <a:rPr lang="el-GR" dirty="0" smtClean="0"/>
              <a:t>από τα ποτάμια  και τις λίμνες</a:t>
            </a:r>
            <a:endParaRPr lang="en-US" dirty="0" smtClean="0"/>
          </a:p>
          <a:p>
            <a:pPr>
              <a:buNone/>
            </a:pPr>
            <a:r>
              <a:rPr lang="el-GR" dirty="0" smtClean="0"/>
              <a:t>Γ) Για τα νερά αναψυχής τεχνητού περιβάλλοντος:</a:t>
            </a:r>
            <a:endParaRPr lang="en-US" dirty="0" smtClean="0"/>
          </a:p>
          <a:p>
            <a:pPr lvl="0"/>
            <a:r>
              <a:rPr lang="el-GR" dirty="0" smtClean="0"/>
              <a:t>από τις κολυμβητικές δεξαμενές </a:t>
            </a:r>
            <a:endParaRPr lang="en-US" dirty="0" smtClean="0"/>
          </a:p>
          <a:p>
            <a:pPr lvl="0"/>
            <a:r>
              <a:rPr lang="el-GR" dirty="0" smtClean="0"/>
              <a:t>από τα δεξαμενές υδρομασάζ (</a:t>
            </a:r>
            <a:r>
              <a:rPr lang="en-US" dirty="0" smtClean="0"/>
              <a:t>spa</a:t>
            </a:r>
            <a:r>
              <a:rPr lang="el-GR" dirty="0" smtClean="0"/>
              <a:t>, τζακούζι), χαμάμ, και</a:t>
            </a:r>
            <a:endParaRPr lang="en-US" dirty="0" smtClean="0"/>
          </a:p>
          <a:p>
            <a:pPr>
              <a:buNone/>
            </a:pPr>
            <a:r>
              <a:rPr lang="el-GR" dirty="0" smtClean="0"/>
              <a:t>Δ) Για τα επεξεργασμένα υγρά  απόβλητα:</a:t>
            </a:r>
            <a:endParaRPr lang="en-US" dirty="0" smtClean="0"/>
          </a:p>
          <a:p>
            <a:r>
              <a:rPr lang="el-GR" dirty="0" smtClean="0"/>
              <a:t>- από το σημείο εκροής των επεξεργασμένων αποβλήτων </a:t>
            </a:r>
            <a:endParaRPr lang="en-US" dirty="0" smtClean="0"/>
          </a:p>
          <a:p>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24712"/>
          </a:xfrm>
        </p:spPr>
        <p:txBody>
          <a:bodyPr>
            <a:normAutofit/>
          </a:bodyPr>
          <a:lstStyle/>
          <a:p>
            <a:r>
              <a:rPr lang="el-GR" sz="4000" dirty="0" smtClean="0"/>
              <a:t>ΣΥΓΧΟΤΗΤΑ ΔΕΙΓΜΑΤΟΛΗΨΙΩΝ</a:t>
            </a:r>
            <a:endParaRPr lang="en-US" sz="4000" dirty="0"/>
          </a:p>
        </p:txBody>
      </p:sp>
      <p:sp>
        <p:nvSpPr>
          <p:cNvPr id="3" name="Content Placeholder 2"/>
          <p:cNvSpPr>
            <a:spLocks noGrp="1"/>
          </p:cNvSpPr>
          <p:nvPr>
            <p:ph idx="1"/>
          </p:nvPr>
        </p:nvSpPr>
        <p:spPr>
          <a:xfrm>
            <a:off x="457200" y="1772816"/>
            <a:ext cx="8229600" cy="4551784"/>
          </a:xfrm>
        </p:spPr>
        <p:txBody>
          <a:bodyPr/>
          <a:lstStyle/>
          <a:p>
            <a:pPr>
              <a:buNone/>
            </a:pPr>
            <a:r>
              <a:rPr lang="el-GR" dirty="0" smtClean="0"/>
              <a:t>   Η συχνότητα των δειγματοληψιών σε ένα δίκτυο ύδρευσης εξαρτάται από πολλούς παράγοντες όπως:</a:t>
            </a:r>
          </a:p>
          <a:p>
            <a:r>
              <a:rPr lang="el-GR" dirty="0" smtClean="0"/>
              <a:t>Αρχική ποιότητα του νερού στην πηγή</a:t>
            </a:r>
          </a:p>
          <a:p>
            <a:r>
              <a:rPr lang="el-GR" dirty="0" smtClean="0"/>
              <a:t>Τρόπος απολύμανσης</a:t>
            </a:r>
          </a:p>
          <a:p>
            <a:r>
              <a:rPr lang="el-GR" dirty="0" smtClean="0"/>
              <a:t>Όγκος του παρεχόμενου νερού</a:t>
            </a:r>
          </a:p>
          <a:p>
            <a:r>
              <a:rPr lang="el-GR" dirty="0" smtClean="0"/>
              <a:t>Ηλικία του δικτύου</a:t>
            </a:r>
          </a:p>
          <a:p>
            <a:r>
              <a:rPr lang="el-GR" dirty="0" smtClean="0"/>
              <a:t>Μέγεθος του πληθυσμού που υδρεύεται</a:t>
            </a:r>
          </a:p>
          <a:p>
            <a:pPr>
              <a:buNone/>
            </a:pPr>
            <a:endParaRPr lang="el-GR" dirty="0" smtClean="0"/>
          </a:p>
          <a:p>
            <a:pPr>
              <a:buNone/>
            </a:pPr>
            <a:r>
              <a:rPr lang="el-GR" dirty="0" smtClean="0"/>
              <a:t>Η δειγματοληψία δεν πρέπει να ξεπερνά τις δύο ώρες</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1" y="548680"/>
            <a:ext cx="9144000" cy="6004429"/>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836712"/>
            <a:ext cx="8229600" cy="996720"/>
          </a:xfrm>
        </p:spPr>
        <p:txBody>
          <a:bodyPr>
            <a:noAutofit/>
          </a:bodyPr>
          <a:lstStyle/>
          <a:p>
            <a:r>
              <a:rPr lang="el-GR" sz="3600" dirty="0" smtClean="0"/>
              <a:t>ΑΥΞΗΣΗ ΤΗΣ ΣΥΧΝΟΤΗΤΑΣ ΕΜΦΑΝΙΣΗΣ ΤΩΝ ΥΔΑΤΟΓΕΝΩΝ ΛΟΙΜΩΞΕΩΝ </a:t>
            </a:r>
            <a:endParaRPr lang="en-US" sz="3600" dirty="0"/>
          </a:p>
        </p:txBody>
      </p:sp>
      <p:sp>
        <p:nvSpPr>
          <p:cNvPr id="3" name="Content Placeholder 2"/>
          <p:cNvSpPr>
            <a:spLocks noGrp="1"/>
          </p:cNvSpPr>
          <p:nvPr>
            <p:ph idx="1"/>
          </p:nvPr>
        </p:nvSpPr>
        <p:spPr/>
        <p:txBody>
          <a:bodyPr>
            <a:normAutofit fontScale="85000" lnSpcReduction="20000"/>
          </a:bodyPr>
          <a:lstStyle/>
          <a:p>
            <a:r>
              <a:rPr lang="el-GR" dirty="0" smtClean="0"/>
              <a:t>Παλαιότητα των συστημάτων ύδρευσης και αποχέτευσης</a:t>
            </a:r>
          </a:p>
          <a:p>
            <a:r>
              <a:rPr lang="el-GR" dirty="0" smtClean="0"/>
              <a:t>Βελτίωση των μεθόδων καταγραφής και εργαστηριακής ανίχνευσης των παθογόνων στο νερό. </a:t>
            </a:r>
          </a:p>
          <a:p>
            <a:r>
              <a:rPr lang="el-GR" dirty="0" smtClean="0"/>
              <a:t>ο υπερπληθυσμός και </a:t>
            </a:r>
          </a:p>
          <a:p>
            <a:r>
              <a:rPr lang="el-GR" dirty="0" smtClean="0"/>
              <a:t>η αστυφιλία, </a:t>
            </a:r>
          </a:p>
          <a:p>
            <a:r>
              <a:rPr lang="el-GR" dirty="0" smtClean="0"/>
              <a:t>η μαζική μετακίνηση πληθυσμών και  </a:t>
            </a:r>
          </a:p>
          <a:p>
            <a:r>
              <a:rPr lang="el-GR" dirty="0" smtClean="0"/>
              <a:t>στενός συγχρωτισμός σε καταυλισμούς επί φυσικών καταστροφών ή πολιτικών κρίσεων,  </a:t>
            </a:r>
          </a:p>
          <a:p>
            <a:r>
              <a:rPr lang="el-GR" dirty="0" smtClean="0"/>
              <a:t>η γήρανση του πληθυσμού, </a:t>
            </a:r>
          </a:p>
          <a:p>
            <a:r>
              <a:rPr lang="el-GR" dirty="0" smtClean="0"/>
              <a:t>η αύξηση των </a:t>
            </a:r>
            <a:r>
              <a:rPr lang="el-GR" dirty="0" err="1" smtClean="0"/>
              <a:t>ανοσοκατεσταλμένων</a:t>
            </a:r>
            <a:r>
              <a:rPr lang="el-GR" dirty="0" smtClean="0"/>
              <a:t> ατόμων,</a:t>
            </a:r>
          </a:p>
          <a:p>
            <a:r>
              <a:rPr lang="el-GR" dirty="0" smtClean="0"/>
              <a:t>οι αλλαγές στον τρόπο ζωής (π.χ. αύξηση των ταξιδιών για τουριστικούς λόγους) και </a:t>
            </a:r>
          </a:p>
          <a:p>
            <a:r>
              <a:rPr lang="el-GR" dirty="0" smtClean="0"/>
              <a:t>οι κλιματικές αλλαγές                   </a:t>
            </a:r>
            <a:endParaRPr lang="en-US" dirty="0" smtClean="0"/>
          </a:p>
          <a:p>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64672"/>
          </a:xfrm>
        </p:spPr>
        <p:txBody>
          <a:bodyPr>
            <a:normAutofit fontScale="90000"/>
          </a:bodyPr>
          <a:lstStyle/>
          <a:p>
            <a:pPr lvl="0"/>
            <a:r>
              <a:rPr lang="el-GR" dirty="0" smtClean="0"/>
              <a:t>ΟΓΚΟΣ ΔΕΙΓΜΑΤΩΝ ΕΛΕΓΧΟΥ</a:t>
            </a:r>
            <a:endParaRPr lang="en-US" dirty="0"/>
          </a:p>
        </p:txBody>
      </p:sp>
      <p:sp>
        <p:nvSpPr>
          <p:cNvPr id="3" name="Content Placeholder 2"/>
          <p:cNvSpPr>
            <a:spLocks noGrp="1"/>
          </p:cNvSpPr>
          <p:nvPr>
            <p:ph idx="1"/>
          </p:nvPr>
        </p:nvSpPr>
        <p:spPr>
          <a:xfrm>
            <a:off x="457200" y="1628800"/>
            <a:ext cx="8229600" cy="4695800"/>
          </a:xfrm>
        </p:spPr>
        <p:txBody>
          <a:bodyPr>
            <a:normAutofit fontScale="85000" lnSpcReduction="10000"/>
          </a:bodyPr>
          <a:lstStyle/>
          <a:p>
            <a:r>
              <a:rPr lang="el-GR" dirty="0" smtClean="0"/>
              <a:t>Οι συνήθεις όγκοι νερού που απαιτούνται για τη διεξαγωγή έλεγχου μικροβιολογικών παραμέτρων εξαρτώνται από το είδος και τον αριθμό των παραμέτρων που θα εξεταστούν. Ειδικότερα:</a:t>
            </a:r>
            <a:endParaRPr lang="en-US" dirty="0" smtClean="0"/>
          </a:p>
          <a:p>
            <a:endParaRPr lang="en-US" dirty="0" smtClean="0"/>
          </a:p>
          <a:p>
            <a:pPr lvl="0"/>
            <a:r>
              <a:rPr lang="el-GR" dirty="0" smtClean="0"/>
              <a:t>&lt;5 Κατηγορίες μικροοργανισμών: 1000</a:t>
            </a:r>
            <a:r>
              <a:rPr lang="en-US" dirty="0" smtClean="0"/>
              <a:t>ml</a:t>
            </a:r>
          </a:p>
          <a:p>
            <a:endParaRPr lang="en-US" dirty="0" smtClean="0"/>
          </a:p>
          <a:p>
            <a:pPr lvl="0"/>
            <a:r>
              <a:rPr lang="el-GR" dirty="0" smtClean="0"/>
              <a:t>Νερό ακτών κολύμβησης: 500</a:t>
            </a:r>
            <a:r>
              <a:rPr lang="en-US" dirty="0" smtClean="0"/>
              <a:t>ml</a:t>
            </a:r>
          </a:p>
          <a:p>
            <a:endParaRPr lang="en-US" dirty="0" smtClean="0"/>
          </a:p>
          <a:p>
            <a:pPr lvl="0"/>
            <a:r>
              <a:rPr lang="el-GR" dirty="0" smtClean="0"/>
              <a:t>Κολυμβητικές δεξαμενές: 500</a:t>
            </a:r>
            <a:r>
              <a:rPr lang="en-US" dirty="0" smtClean="0"/>
              <a:t>ml</a:t>
            </a:r>
            <a:r>
              <a:rPr lang="el-GR" dirty="0" smtClean="0"/>
              <a:t> </a:t>
            </a:r>
            <a:endParaRPr lang="en-US" dirty="0" smtClean="0"/>
          </a:p>
          <a:p>
            <a:endParaRPr lang="en-US" dirty="0" smtClean="0"/>
          </a:p>
          <a:p>
            <a:pPr lvl="0"/>
            <a:r>
              <a:rPr lang="el-GR" dirty="0" smtClean="0"/>
              <a:t>Αναζήτηση </a:t>
            </a:r>
            <a:r>
              <a:rPr lang="el-GR" dirty="0" err="1" smtClean="0"/>
              <a:t>λεγιονελλών</a:t>
            </a:r>
            <a:r>
              <a:rPr lang="el-GR" dirty="0" smtClean="0"/>
              <a:t>: 500-1000</a:t>
            </a:r>
            <a:r>
              <a:rPr lang="en-US" dirty="0" smtClean="0"/>
              <a:t>ml</a:t>
            </a:r>
          </a:p>
          <a:p>
            <a:endParaRPr lang="en-US" dirty="0" smtClean="0"/>
          </a:p>
          <a:p>
            <a:pPr lvl="0"/>
            <a:r>
              <a:rPr lang="el-GR" dirty="0" smtClean="0"/>
              <a:t>Αναζήτηση σαλμονελλών: 1-5 </a:t>
            </a:r>
            <a:r>
              <a:rPr lang="en-US" dirty="0" err="1" smtClean="0"/>
              <a:t>lt</a:t>
            </a:r>
            <a:endParaRPr lang="en-US" dirty="0" smtClean="0"/>
          </a:p>
          <a:p>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792088"/>
          </a:xfrm>
        </p:spPr>
        <p:txBody>
          <a:bodyPr>
            <a:normAutofit/>
          </a:bodyPr>
          <a:lstStyle/>
          <a:p>
            <a:r>
              <a:rPr lang="el-GR" sz="3600" dirty="0" smtClean="0"/>
              <a:t>ΔΕΙΓΜΑΤΟΛΗΨΙΑ ΝΕΡΟΥ</a:t>
            </a:r>
            <a:endParaRPr lang="en-US" sz="3600" dirty="0"/>
          </a:p>
        </p:txBody>
      </p:sp>
      <p:sp>
        <p:nvSpPr>
          <p:cNvPr id="3" name="Content Placeholder 2"/>
          <p:cNvSpPr>
            <a:spLocks noGrp="1"/>
          </p:cNvSpPr>
          <p:nvPr>
            <p:ph idx="1"/>
          </p:nvPr>
        </p:nvSpPr>
        <p:spPr>
          <a:xfrm>
            <a:off x="457200" y="1412776"/>
            <a:ext cx="7211144" cy="4911824"/>
          </a:xfrm>
        </p:spPr>
        <p:txBody>
          <a:bodyPr>
            <a:normAutofit fontScale="85000" lnSpcReduction="20000"/>
          </a:bodyPr>
          <a:lstStyle/>
          <a:p>
            <a:r>
              <a:rPr lang="el-GR" dirty="0" smtClean="0"/>
              <a:t>Τα κοινά βασικά βήματα δειγματοληψίας σε όλες τις κατηγορίες νερών είναι τα εξής:</a:t>
            </a:r>
            <a:endParaRPr lang="en-US" dirty="0" smtClean="0"/>
          </a:p>
          <a:p>
            <a:pPr lvl="0"/>
            <a:r>
              <a:rPr lang="el-GR" dirty="0" smtClean="0"/>
              <a:t>Τοποθετούνται οι σχετικές ετικέτες στις αποστειρωμένες σκουρόχρωμες φιάλες</a:t>
            </a:r>
            <a:endParaRPr lang="en-US" dirty="0" smtClean="0"/>
          </a:p>
          <a:p>
            <a:pPr lvl="0"/>
            <a:r>
              <a:rPr lang="el-GR" dirty="0" smtClean="0"/>
              <a:t>Συμπληρώνεται το Δελτίο Δειγματοληψίας </a:t>
            </a:r>
            <a:endParaRPr lang="en-US" dirty="0" smtClean="0"/>
          </a:p>
          <a:p>
            <a:pPr lvl="0"/>
            <a:r>
              <a:rPr lang="el-GR" dirty="0" smtClean="0"/>
              <a:t>Αφαιρείται με προσοχή το πώμα της φιάλης ώστε να διατηρηθεί στείρο το εσωτερικό της</a:t>
            </a:r>
            <a:endParaRPr lang="en-US" dirty="0" smtClean="0"/>
          </a:p>
          <a:p>
            <a:pPr lvl="0"/>
            <a:r>
              <a:rPr lang="el-GR" dirty="0" smtClean="0"/>
              <a:t>Συλλέγεται το νερό αφήνοντας </a:t>
            </a:r>
            <a:r>
              <a:rPr lang="el-GR" b="1" dirty="0" smtClean="0"/>
              <a:t>οπωσδήποτε</a:t>
            </a:r>
            <a:r>
              <a:rPr lang="el-GR" dirty="0" smtClean="0"/>
              <a:t> ένα κενό στην φιάλη (περίπου 10% του όγκου της), ώστε να διευκολύνεται η καλή ανάμειξη του νερού στο εργαστήριο πριν την μικροβιακή  ανάλυση.</a:t>
            </a:r>
            <a:endParaRPr lang="en-US" dirty="0" smtClean="0"/>
          </a:p>
          <a:p>
            <a:pPr lvl="0"/>
            <a:r>
              <a:rPr lang="el-GR" dirty="0" smtClean="0"/>
              <a:t>Πωματίζεται η φιάλη και καλύπτεται το πώμα με αλουμινόχαρτο</a:t>
            </a:r>
            <a:endParaRPr lang="en-US" dirty="0" smtClean="0"/>
          </a:p>
          <a:p>
            <a:pPr lvl="0"/>
            <a:r>
              <a:rPr lang="el-GR" dirty="0" smtClean="0"/>
              <a:t>Τοποθετείται η φιάλη στο ισόθερμο δοχείο με ψύξη και αποστέλλεται στο εργαστήριο.</a:t>
            </a:r>
            <a:endParaRPr lang="en-US" dirty="0" smtClean="0"/>
          </a:p>
          <a:p>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0696"/>
          </a:xfrm>
        </p:spPr>
        <p:txBody>
          <a:bodyPr>
            <a:normAutofit/>
          </a:bodyPr>
          <a:lstStyle/>
          <a:p>
            <a:r>
              <a:rPr lang="el-GR" sz="4000" dirty="0" smtClean="0"/>
              <a:t>ΔΕΙΓΜΑΤΟΛΗΨΙΑ ΑΠΟ ΒΡΥΣΗ</a:t>
            </a:r>
            <a:endParaRPr lang="en-US" sz="4000" dirty="0"/>
          </a:p>
        </p:txBody>
      </p:sp>
      <p:sp>
        <p:nvSpPr>
          <p:cNvPr id="3" name="Content Placeholder 2"/>
          <p:cNvSpPr>
            <a:spLocks noGrp="1"/>
          </p:cNvSpPr>
          <p:nvPr>
            <p:ph idx="1"/>
          </p:nvPr>
        </p:nvSpPr>
        <p:spPr>
          <a:xfrm>
            <a:off x="457200" y="1935480"/>
            <a:ext cx="4834880" cy="4389120"/>
          </a:xfrm>
        </p:spPr>
        <p:txBody>
          <a:bodyPr>
            <a:normAutofit lnSpcReduction="10000"/>
          </a:bodyPr>
          <a:lstStyle/>
          <a:p>
            <a:r>
              <a:rPr lang="el-GR" dirty="0" smtClean="0"/>
              <a:t>Σε δειγματοληψία από βρύση αφαιρείται προηγουμένως κάθε επιπρόσθετο αντικείμενο (πχ φίλτρα, γάζες), με το φλόγιστρο καίγεται το ρύγχος της βρύσης για λόγους αποστείρωσης,  ανοίγει τελείως η βρύση και αφήνεται το νερό να τρέξει για 2-3 λεπτά και κατόπιν λαμβάνεται το δείγμα. </a:t>
            </a:r>
            <a:endParaRPr lang="en-US" dirty="0" smtClean="0"/>
          </a:p>
          <a:p>
            <a:endParaRPr lang="en-US" dirty="0"/>
          </a:p>
        </p:txBody>
      </p:sp>
      <p:pic>
        <p:nvPicPr>
          <p:cNvPr id="4" name="Picture 2" descr="http://labspace.open.ac.uk/file.php/6724/%21via/oucontent/course/3454/heh_session17_fig4.jpg"/>
          <p:cNvPicPr>
            <a:picLocks noChangeAspect="1" noChangeArrowheads="1"/>
          </p:cNvPicPr>
          <p:nvPr/>
        </p:nvPicPr>
        <p:blipFill>
          <a:blip r:embed="rId2" cstate="print"/>
          <a:srcRect/>
          <a:stretch>
            <a:fillRect/>
          </a:stretch>
        </p:blipFill>
        <p:spPr bwMode="auto">
          <a:xfrm>
            <a:off x="5364088" y="2060848"/>
            <a:ext cx="3434625" cy="3744416"/>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4400" dirty="0" smtClean="0"/>
              <a:t>ΔΕΙΓΜΑΤΟΛΗΨΙΑ ΘΑΛΑΣΣΙΟΥ ΝΕΡΟΥ</a:t>
            </a:r>
            <a:r>
              <a:rPr lang="en-US" dirty="0" smtClean="0"/>
              <a:t/>
            </a:r>
            <a:br>
              <a:rPr lang="en-US" dirty="0" smtClean="0"/>
            </a:br>
            <a:endParaRPr lang="en-US" dirty="0"/>
          </a:p>
        </p:txBody>
      </p:sp>
      <p:sp>
        <p:nvSpPr>
          <p:cNvPr id="3" name="Content Placeholder 2"/>
          <p:cNvSpPr>
            <a:spLocks noGrp="1"/>
          </p:cNvSpPr>
          <p:nvPr>
            <p:ph idx="1"/>
          </p:nvPr>
        </p:nvSpPr>
        <p:spPr>
          <a:xfrm>
            <a:off x="457200" y="1340768"/>
            <a:ext cx="8435280" cy="2808312"/>
          </a:xfrm>
        </p:spPr>
        <p:txBody>
          <a:bodyPr>
            <a:normAutofit fontScale="70000" lnSpcReduction="20000"/>
          </a:bodyPr>
          <a:lstStyle/>
          <a:p>
            <a:r>
              <a:rPr lang="el-GR" dirty="0" smtClean="0"/>
              <a:t>Δειγματοληψία νερού για την αξιολόγηση της ποιότητας των ακτών κολύμβησης πρέπει να γίνεται από σταθερά σημεία της ακτής τα οποία έχουν επιλεγεί</a:t>
            </a:r>
          </a:p>
          <a:p>
            <a:r>
              <a:rPr lang="el-GR" dirty="0" smtClean="0"/>
              <a:t>Απόσταση των σημείων δειγματοληψία στην ίδια ακτή είναι 250m</a:t>
            </a:r>
          </a:p>
          <a:p>
            <a:r>
              <a:rPr lang="el-GR" dirty="0" smtClean="0"/>
              <a:t>Η ποιότητα του νερού σε κάποιο σημείο της ακτής αξιολογείται από το σύνολο των αποτελεσμάτων μια σειρά δειγμάτων που λαμβάνονται ανά δεκαπενθήμερο κατά την καλοκαιρινή περίοδο (Απριλίου - Οκτωβρίου)</a:t>
            </a:r>
          </a:p>
          <a:p>
            <a:r>
              <a:rPr lang="el-GR" dirty="0" smtClean="0"/>
              <a:t>Η δειγματοληψία στις ακτές κολύμβηση πρέπει να γίνεται σε απόσταση από την ακτή όπου το νερό έχει βάθος</a:t>
            </a:r>
            <a:r>
              <a:rPr lang="en-GB" dirty="0" smtClean="0"/>
              <a:t> ~</a:t>
            </a:r>
            <a:r>
              <a:rPr lang="el-GR" dirty="0" smtClean="0"/>
              <a:t> 1</a:t>
            </a:r>
            <a:r>
              <a:rPr lang="en-GB" dirty="0" smtClean="0"/>
              <a:t> m.</a:t>
            </a:r>
            <a:endParaRPr lang="el-GR" dirty="0" smtClean="0"/>
          </a:p>
          <a:p>
            <a:r>
              <a:rPr lang="el-GR" dirty="0" smtClean="0"/>
              <a:t>Η φιάλη βυθίζεται σε βάθος 20-30cm κάτω από την επιφάνεια του νερού</a:t>
            </a:r>
          </a:p>
          <a:p>
            <a:r>
              <a:rPr lang="el-GR" dirty="0" smtClean="0"/>
              <a:t>Το στόμιο της φιάλης πρέπει να βρίσκεται σε αντίθετη φορά από τον βραχίονα του δειγματολήπτη, ώστε τα χέρια να μη ξεπλένονται μέσα στη φιάλη</a:t>
            </a:r>
            <a:endParaRPr lang="en-US" dirty="0"/>
          </a:p>
        </p:txBody>
      </p:sp>
      <p:pic>
        <p:nvPicPr>
          <p:cNvPr id="5" name="irc_mi" descr="https://encrypted-tbn3.gstatic.com/images?q=tbn:ANd9GcQG6TjHBCASMQn3SihmyCbOlyV0J-j6coYtO1-blpcbXAMruSrBaw"/>
          <p:cNvPicPr/>
          <p:nvPr/>
        </p:nvPicPr>
        <p:blipFill>
          <a:blip r:embed="rId2" cstate="print"/>
          <a:srcRect/>
          <a:stretch>
            <a:fillRect/>
          </a:stretch>
        </p:blipFill>
        <p:spPr bwMode="auto">
          <a:xfrm>
            <a:off x="2267744" y="4293096"/>
            <a:ext cx="4896544" cy="2564904"/>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568" y="836712"/>
            <a:ext cx="7772400" cy="1362456"/>
          </a:xfrm>
        </p:spPr>
        <p:style>
          <a:lnRef idx="1">
            <a:schemeClr val="accent3"/>
          </a:lnRef>
          <a:fillRef idx="3">
            <a:schemeClr val="accent3"/>
          </a:fillRef>
          <a:effectRef idx="2">
            <a:schemeClr val="accent3"/>
          </a:effectRef>
          <a:fontRef idx="minor">
            <a:schemeClr val="lt1"/>
          </a:fontRef>
        </p:style>
        <p:txBody>
          <a:bodyPr/>
          <a:lstStyle/>
          <a:p>
            <a:pPr algn="ctr"/>
            <a:r>
              <a:rPr lang="el-GR" sz="4800" dirty="0" smtClean="0"/>
              <a:t>ΕΡΓΑΣΤΗΡΙΑΚΟΣ ΕΛΕΓΧΟΣ ΠΟΙΟΤΗΤΑΣ ΥΔΑΤΩΝ</a:t>
            </a:r>
            <a:endParaRPr lang="en-US" sz="4800" dirty="0"/>
          </a:p>
        </p:txBody>
      </p:sp>
      <p:pic>
        <p:nvPicPr>
          <p:cNvPr id="19458" name="Picture 2" descr="https://encrypted-tbn0.gstatic.com/images?q=tbn:ANd9GcReowQ89hMIlmv7YtHjgKovCEjuIeRRVsJapaMwcxHk07F8oIET"/>
          <p:cNvPicPr>
            <a:picLocks noChangeAspect="1" noChangeArrowheads="1"/>
          </p:cNvPicPr>
          <p:nvPr/>
        </p:nvPicPr>
        <p:blipFill>
          <a:blip r:embed="rId2" cstate="print"/>
          <a:srcRect/>
          <a:stretch>
            <a:fillRect/>
          </a:stretch>
        </p:blipFill>
        <p:spPr bwMode="auto">
          <a:xfrm>
            <a:off x="611560" y="2780928"/>
            <a:ext cx="3384376" cy="2476834"/>
          </a:xfrm>
          <a:prstGeom prst="rect">
            <a:avLst/>
          </a:prstGeom>
          <a:noFill/>
        </p:spPr>
      </p:pic>
      <p:pic>
        <p:nvPicPr>
          <p:cNvPr id="19462" name="Picture 6" descr="https://encrypted-tbn2.gstatic.com/images?q=tbn:ANd9GcRPiJK_S-wn4B2jSAWeJo5Rd0Un4rBUlcBnPToI8n8a5Hd3trtUKA"/>
          <p:cNvPicPr>
            <a:picLocks noChangeAspect="1" noChangeArrowheads="1"/>
          </p:cNvPicPr>
          <p:nvPr/>
        </p:nvPicPr>
        <p:blipFill>
          <a:blip r:embed="rId3" cstate="print"/>
          <a:srcRect/>
          <a:stretch>
            <a:fillRect/>
          </a:stretch>
        </p:blipFill>
        <p:spPr bwMode="auto">
          <a:xfrm>
            <a:off x="5436096" y="2780928"/>
            <a:ext cx="2899048" cy="1889558"/>
          </a:xfrm>
          <a:prstGeom prst="rect">
            <a:avLst/>
          </a:prstGeom>
          <a:noFill/>
        </p:spPr>
      </p:pic>
      <p:pic>
        <p:nvPicPr>
          <p:cNvPr id="19460" name="Picture 4" descr="http://www.cranfield.ac.uk/sas/images/5740_lg_jars.jpg"/>
          <p:cNvPicPr>
            <a:picLocks noChangeAspect="1" noChangeArrowheads="1"/>
          </p:cNvPicPr>
          <p:nvPr/>
        </p:nvPicPr>
        <p:blipFill>
          <a:blip r:embed="rId4" cstate="print"/>
          <a:srcRect/>
          <a:stretch>
            <a:fillRect/>
          </a:stretch>
        </p:blipFill>
        <p:spPr bwMode="auto">
          <a:xfrm>
            <a:off x="2987824" y="4581128"/>
            <a:ext cx="3717686" cy="2088232"/>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229600" cy="780696"/>
          </a:xfrm>
        </p:spPr>
        <p:txBody>
          <a:bodyPr>
            <a:noAutofit/>
          </a:bodyPr>
          <a:lstStyle/>
          <a:p>
            <a:r>
              <a:rPr lang="el-GR" sz="3600" dirty="0" smtClean="0"/>
              <a:t>ΣΥΜΒΑΤΙΚΕΣ ΜΕΘΟΔΟΙ ΕΛΕΓΧΟΥ</a:t>
            </a:r>
            <a:endParaRPr lang="en-US" sz="3600" dirty="0"/>
          </a:p>
        </p:txBody>
      </p:sp>
      <p:sp>
        <p:nvSpPr>
          <p:cNvPr id="5" name="Content Placeholder 4"/>
          <p:cNvSpPr>
            <a:spLocks noGrp="1"/>
          </p:cNvSpPr>
          <p:nvPr>
            <p:ph idx="1"/>
          </p:nvPr>
        </p:nvSpPr>
        <p:spPr/>
        <p:txBody>
          <a:bodyPr/>
          <a:lstStyle/>
          <a:p>
            <a:r>
              <a:rPr lang="el-GR" sz="2800" dirty="0" smtClean="0"/>
              <a:t>Αδρά, τα βήματα που ακολουθούνται για την εργαστηριακή διάγνωση ενός μικροοργανισμού είναι: </a:t>
            </a:r>
            <a:endParaRPr lang="en-US" sz="4400" dirty="0" smtClean="0"/>
          </a:p>
          <a:p>
            <a:pPr lvl="1"/>
            <a:r>
              <a:rPr lang="el-GR" dirty="0" smtClean="0"/>
              <a:t>Καλλιέργεια των μικροβίων σε θρεπτικά μέσα και επώαση</a:t>
            </a:r>
            <a:endParaRPr lang="en-US" sz="4000" dirty="0" smtClean="0"/>
          </a:p>
          <a:p>
            <a:pPr lvl="1"/>
            <a:r>
              <a:rPr lang="el-GR" dirty="0" smtClean="0"/>
              <a:t>Απομόνωση μικροοργανισμού </a:t>
            </a:r>
            <a:endParaRPr lang="en-US" sz="4000" dirty="0" smtClean="0"/>
          </a:p>
          <a:p>
            <a:pPr lvl="1"/>
            <a:r>
              <a:rPr lang="el-GR" dirty="0" smtClean="0"/>
              <a:t>Βιοχημική ταυτοποίηση  και ανίχνευση </a:t>
            </a:r>
            <a:r>
              <a:rPr lang="el-GR" dirty="0" err="1" smtClean="0"/>
              <a:t>οροτύπων</a:t>
            </a:r>
            <a:r>
              <a:rPr lang="el-GR" dirty="0" smtClean="0"/>
              <a:t> (τυποποίηση)</a:t>
            </a:r>
            <a:endParaRPr lang="en-US" sz="4000" dirty="0" smtClean="0"/>
          </a:p>
          <a:p>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24712"/>
          </a:xfrm>
        </p:spPr>
        <p:txBody>
          <a:bodyPr>
            <a:noAutofit/>
          </a:bodyPr>
          <a:lstStyle/>
          <a:p>
            <a:pPr lvl="0"/>
            <a:r>
              <a:rPr lang="el-GR" sz="2800" dirty="0" smtClean="0"/>
              <a:t>ΜΟΡΙΑΚΕΣ ΤΕΧΝΙΚΕΣ ΑΝΙΧΝΕΥΣΗΣ ΜΙΚΡΟΟΡΓΑΝΙΣΜΩΝ ΤΟΥ ΥΔΑΤΙΝΟΥ ΠΕΡΙΒΑΛΛΟΝΤΟΣ</a:t>
            </a:r>
            <a:endParaRPr lang="en-US" sz="2800" dirty="0"/>
          </a:p>
        </p:txBody>
      </p:sp>
      <p:sp>
        <p:nvSpPr>
          <p:cNvPr id="3" name="Content Placeholder 2"/>
          <p:cNvSpPr>
            <a:spLocks noGrp="1"/>
          </p:cNvSpPr>
          <p:nvPr>
            <p:ph idx="1"/>
          </p:nvPr>
        </p:nvSpPr>
        <p:spPr/>
        <p:txBody>
          <a:bodyPr>
            <a:normAutofit fontScale="85000" lnSpcReduction="20000"/>
          </a:bodyPr>
          <a:lstStyle/>
          <a:p>
            <a:pPr>
              <a:buNone/>
            </a:pPr>
            <a:r>
              <a:rPr lang="el-GR" dirty="0" smtClean="0"/>
              <a:t>Οι βασικότερες μοριακές τεχνικές είναι: </a:t>
            </a:r>
            <a:endParaRPr lang="en-US" dirty="0" smtClean="0"/>
          </a:p>
          <a:p>
            <a:pPr>
              <a:buNone/>
            </a:pPr>
            <a:r>
              <a:rPr lang="el-GR" dirty="0" smtClean="0"/>
              <a:t> α)η αλυσιδωτή αντίδραση </a:t>
            </a:r>
            <a:r>
              <a:rPr lang="el-GR" dirty="0" err="1" smtClean="0"/>
              <a:t>πολυμεράσης</a:t>
            </a:r>
            <a:r>
              <a:rPr lang="el-GR" dirty="0" smtClean="0"/>
              <a:t> (</a:t>
            </a:r>
            <a:r>
              <a:rPr lang="en-US" dirty="0" smtClean="0"/>
              <a:t>PCR</a:t>
            </a:r>
            <a:r>
              <a:rPr lang="el-GR" dirty="0" smtClean="0"/>
              <a:t>), Είναι μια γρήγορη, ευαίσθητη και ειδική τεχνική με δυνατότητα ανίχνευσης «μη καλλιεργήσιμων» μικροβίων. </a:t>
            </a:r>
            <a:endParaRPr lang="en-US" dirty="0" smtClean="0"/>
          </a:p>
          <a:p>
            <a:pPr>
              <a:buNone/>
            </a:pPr>
            <a:r>
              <a:rPr lang="el-GR" dirty="0" smtClean="0"/>
              <a:t>β) η </a:t>
            </a:r>
            <a:r>
              <a:rPr lang="el-GR" dirty="0" err="1" smtClean="0"/>
              <a:t>πολυπλεκτική</a:t>
            </a:r>
            <a:r>
              <a:rPr lang="el-GR" dirty="0" smtClean="0"/>
              <a:t> (</a:t>
            </a:r>
            <a:r>
              <a:rPr lang="en-US" dirty="0" smtClean="0"/>
              <a:t>Multiplex</a:t>
            </a:r>
            <a:r>
              <a:rPr lang="el-GR" dirty="0" smtClean="0"/>
              <a:t>) </a:t>
            </a:r>
            <a:r>
              <a:rPr lang="en-US" dirty="0" smtClean="0"/>
              <a:t>PCR</a:t>
            </a:r>
            <a:r>
              <a:rPr lang="el-GR" dirty="0" smtClean="0"/>
              <a:t>, με την οποία  γίνεται η ταυτόχρονη ανίχνευση πολλών μικροοργανισμών και ο διαχωρισμός τους σε </a:t>
            </a:r>
            <a:r>
              <a:rPr lang="el-GR" dirty="0" err="1" smtClean="0"/>
              <a:t>ορότυπους</a:t>
            </a:r>
            <a:r>
              <a:rPr lang="el-GR" dirty="0" smtClean="0"/>
              <a:t>.</a:t>
            </a:r>
            <a:endParaRPr lang="en-US" dirty="0" smtClean="0"/>
          </a:p>
          <a:p>
            <a:pPr>
              <a:buNone/>
            </a:pPr>
            <a:r>
              <a:rPr lang="el-GR" dirty="0" smtClean="0"/>
              <a:t>γ) Η </a:t>
            </a:r>
            <a:r>
              <a:rPr lang="en-US" dirty="0" smtClean="0"/>
              <a:t>Real</a:t>
            </a:r>
            <a:r>
              <a:rPr lang="el-GR" dirty="0" smtClean="0"/>
              <a:t>-</a:t>
            </a:r>
            <a:r>
              <a:rPr lang="en-US" dirty="0" smtClean="0"/>
              <a:t>time PCR</a:t>
            </a:r>
            <a:r>
              <a:rPr lang="el-GR" dirty="0" smtClean="0"/>
              <a:t>, </a:t>
            </a:r>
            <a:endParaRPr lang="en-US" dirty="0" smtClean="0"/>
          </a:p>
          <a:p>
            <a:pPr>
              <a:buNone/>
            </a:pPr>
            <a:r>
              <a:rPr lang="el-GR" dirty="0" smtClean="0"/>
              <a:t>γ)η </a:t>
            </a:r>
            <a:r>
              <a:rPr lang="en-US" dirty="0" smtClean="0"/>
              <a:t>Reverse Transcription PCR</a:t>
            </a:r>
            <a:r>
              <a:rPr lang="el-GR" dirty="0" smtClean="0"/>
              <a:t> (</a:t>
            </a:r>
            <a:r>
              <a:rPr lang="en-US" dirty="0" smtClean="0"/>
              <a:t>RT</a:t>
            </a:r>
            <a:r>
              <a:rPr lang="el-GR" dirty="0" smtClean="0"/>
              <a:t>-</a:t>
            </a:r>
            <a:r>
              <a:rPr lang="en-US" dirty="0" smtClean="0"/>
              <a:t>PCR</a:t>
            </a:r>
            <a:r>
              <a:rPr lang="el-GR" dirty="0" smtClean="0"/>
              <a:t>), </a:t>
            </a:r>
            <a:endParaRPr lang="en-US" dirty="0" smtClean="0"/>
          </a:p>
          <a:p>
            <a:pPr>
              <a:buNone/>
            </a:pPr>
            <a:r>
              <a:rPr lang="el-GR" dirty="0" smtClean="0"/>
              <a:t>δ) η </a:t>
            </a:r>
            <a:r>
              <a:rPr lang="en-US" dirty="0" smtClean="0"/>
              <a:t>T</a:t>
            </a:r>
            <a:r>
              <a:rPr lang="el-GR" dirty="0" smtClean="0"/>
              <a:t>-</a:t>
            </a:r>
            <a:r>
              <a:rPr lang="en-US" dirty="0" smtClean="0"/>
              <a:t>RFLP</a:t>
            </a:r>
            <a:r>
              <a:rPr lang="el-GR" dirty="0" smtClean="0"/>
              <a:t>, </a:t>
            </a:r>
            <a:endParaRPr lang="en-US" dirty="0" smtClean="0"/>
          </a:p>
          <a:p>
            <a:pPr>
              <a:buNone/>
            </a:pPr>
            <a:r>
              <a:rPr lang="el-GR" dirty="0" smtClean="0"/>
              <a:t>ε) η τεχνική </a:t>
            </a:r>
            <a:r>
              <a:rPr lang="en-US" dirty="0" smtClean="0"/>
              <a:t>ELISA </a:t>
            </a:r>
            <a:r>
              <a:rPr lang="el-GR" dirty="0" smtClean="0"/>
              <a:t>(</a:t>
            </a:r>
            <a:r>
              <a:rPr lang="en-US" dirty="0" smtClean="0"/>
              <a:t>Enzyme</a:t>
            </a:r>
            <a:r>
              <a:rPr lang="el-GR" dirty="0" smtClean="0"/>
              <a:t>–</a:t>
            </a:r>
            <a:r>
              <a:rPr lang="en-US" dirty="0" smtClean="0"/>
              <a:t>linked </a:t>
            </a:r>
            <a:r>
              <a:rPr lang="en-US" dirty="0" err="1" smtClean="0"/>
              <a:t>immunosorbent</a:t>
            </a:r>
            <a:r>
              <a:rPr lang="en-US" dirty="0" smtClean="0"/>
              <a:t> assay</a:t>
            </a:r>
            <a:r>
              <a:rPr lang="el-GR" dirty="0" smtClean="0"/>
              <a:t>), με την οποία ανιχνεύεται η παρουσία συγκεκριμένων αντιγόνων</a:t>
            </a:r>
            <a:endParaRPr lang="en-US" dirty="0" smtClean="0"/>
          </a:p>
          <a:p>
            <a:pPr>
              <a:buNone/>
            </a:pPr>
            <a:r>
              <a:rPr lang="el-GR" dirty="0" smtClean="0"/>
              <a:t>στ) οι τεχνικές αποτυπώματος  (</a:t>
            </a:r>
            <a:r>
              <a:rPr lang="en-US" dirty="0" smtClean="0"/>
              <a:t>Southern</a:t>
            </a:r>
            <a:r>
              <a:rPr lang="el-GR" dirty="0" smtClean="0"/>
              <a:t>, </a:t>
            </a:r>
            <a:r>
              <a:rPr lang="en-US" dirty="0" smtClean="0"/>
              <a:t>Northern</a:t>
            </a:r>
            <a:r>
              <a:rPr lang="el-GR" dirty="0" smtClean="0"/>
              <a:t>, </a:t>
            </a:r>
            <a:r>
              <a:rPr lang="en-US" dirty="0" smtClean="0"/>
              <a:t>Western blot</a:t>
            </a:r>
            <a:r>
              <a:rPr lang="el-GR" dirty="0" smtClean="0"/>
              <a:t>), </a:t>
            </a:r>
            <a:endParaRPr lang="en-US" dirty="0" smtClean="0"/>
          </a:p>
          <a:p>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l-GR" sz="3600" dirty="0" smtClean="0"/>
              <a:t>ΕΡΓΑΣΤΗΡΙΑΚΕΣ ΜΕΘΟΔΟΙ ΑΝΙΧΝΕΥΣΗΣ ΚΑΙ ΠΟΣΟΤΙΚΟΥ ΠΡΟΣΔΙΟΡΙΣΜΟΥ  </a:t>
            </a:r>
            <a:endParaRPr lang="en-US" sz="3600" dirty="0"/>
          </a:p>
        </p:txBody>
      </p:sp>
      <p:sp>
        <p:nvSpPr>
          <p:cNvPr id="3" name="Content Placeholder 2"/>
          <p:cNvSpPr>
            <a:spLocks noGrp="1"/>
          </p:cNvSpPr>
          <p:nvPr>
            <p:ph idx="1"/>
          </p:nvPr>
        </p:nvSpPr>
        <p:spPr>
          <a:xfrm>
            <a:off x="457200" y="2132856"/>
            <a:ext cx="8229600" cy="4191744"/>
          </a:xfrm>
        </p:spPr>
        <p:txBody>
          <a:bodyPr/>
          <a:lstStyle/>
          <a:p>
            <a:pPr>
              <a:buNone/>
            </a:pPr>
            <a:r>
              <a:rPr lang="en-US" b="1" i="1" dirty="0" smtClean="0"/>
              <a:t>A</a:t>
            </a:r>
            <a:r>
              <a:rPr lang="el-GR" b="1" i="1" dirty="0" smtClean="0"/>
              <a:t>. Μέθοδος ενσωμάτωσης (</a:t>
            </a:r>
            <a:r>
              <a:rPr lang="en-US" b="1" i="1" dirty="0" smtClean="0"/>
              <a:t>pour plate</a:t>
            </a:r>
            <a:r>
              <a:rPr lang="el-GR" b="1" i="1" dirty="0" smtClean="0"/>
              <a:t>) </a:t>
            </a:r>
            <a:endParaRPr lang="en-US" dirty="0" smtClean="0"/>
          </a:p>
          <a:p>
            <a:pPr>
              <a:buNone/>
            </a:pPr>
            <a:r>
              <a:rPr lang="en-US" b="1" i="1" dirty="0" smtClean="0"/>
              <a:t>B</a:t>
            </a:r>
            <a:r>
              <a:rPr lang="el-GR" b="1" i="1" dirty="0" smtClean="0"/>
              <a:t>. Μέθοδος πολλαπλών σωληναρίων </a:t>
            </a:r>
            <a:endParaRPr lang="en-US" dirty="0" smtClean="0"/>
          </a:p>
          <a:p>
            <a:pPr>
              <a:buNone/>
            </a:pPr>
            <a:r>
              <a:rPr lang="el-GR" b="1" i="1" dirty="0" smtClean="0"/>
              <a:t>Γ. Μέθοδος διήθησης μέσω μεμβρανών</a:t>
            </a:r>
            <a:endParaRPr lang="en-US" dirty="0" smtClean="0"/>
          </a:p>
          <a:p>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Autofit/>
          </a:bodyPr>
          <a:lstStyle/>
          <a:p>
            <a:r>
              <a:rPr lang="el-GR" sz="3600" dirty="0" smtClean="0"/>
              <a:t>ΜΕΘΟΔΟΣ ΕΝΣΩΜΑΤΩΣΗΣ (</a:t>
            </a:r>
            <a:r>
              <a:rPr lang="en-US" sz="3600" dirty="0" smtClean="0"/>
              <a:t>POUR PLATE</a:t>
            </a:r>
            <a:r>
              <a:rPr lang="el-GR" sz="3600" dirty="0" smtClean="0"/>
              <a:t>)</a:t>
            </a:r>
            <a:endParaRPr lang="en-US" sz="3600" dirty="0"/>
          </a:p>
        </p:txBody>
      </p:sp>
      <p:sp>
        <p:nvSpPr>
          <p:cNvPr id="3" name="Content Placeholder 2"/>
          <p:cNvSpPr>
            <a:spLocks noGrp="1"/>
          </p:cNvSpPr>
          <p:nvPr>
            <p:ph idx="1"/>
          </p:nvPr>
        </p:nvSpPr>
        <p:spPr>
          <a:xfrm>
            <a:off x="467544" y="2060848"/>
            <a:ext cx="4042792" cy="4389120"/>
          </a:xfrm>
        </p:spPr>
        <p:txBody>
          <a:bodyPr>
            <a:normAutofit fontScale="70000" lnSpcReduction="20000"/>
          </a:bodyPr>
          <a:lstStyle/>
          <a:p>
            <a:r>
              <a:rPr lang="el-GR" dirty="0" smtClean="0"/>
              <a:t>Μέθοδος μεγάλης ακρίβειας</a:t>
            </a:r>
          </a:p>
          <a:p>
            <a:r>
              <a:rPr lang="el-GR" dirty="0" smtClean="0"/>
              <a:t>Μετά από διαδοχικές αραιώσεις του δείγματος, αυτό απλώνεται  σε αποστειρωμένο </a:t>
            </a:r>
            <a:r>
              <a:rPr lang="el-GR" dirty="0" err="1" smtClean="0"/>
              <a:t>τρυβλίο</a:t>
            </a:r>
            <a:r>
              <a:rPr lang="el-GR" dirty="0" smtClean="0"/>
              <a:t> Ρ</a:t>
            </a:r>
            <a:r>
              <a:rPr lang="en-US" dirty="0" err="1" smtClean="0"/>
              <a:t>etri</a:t>
            </a:r>
            <a:r>
              <a:rPr lang="el-GR" dirty="0" smtClean="0"/>
              <a:t>, όπου προστίθεται  αποστειρωμένο, τηγμένο, ψυχρό </a:t>
            </a:r>
            <a:r>
              <a:rPr lang="el-GR" dirty="0" err="1" smtClean="0"/>
              <a:t>άγαρ</a:t>
            </a:r>
            <a:r>
              <a:rPr lang="el-GR" dirty="0" smtClean="0"/>
              <a:t>.</a:t>
            </a:r>
          </a:p>
          <a:p>
            <a:r>
              <a:rPr lang="el-GR" dirty="0" smtClean="0"/>
              <a:t>Το </a:t>
            </a:r>
            <a:r>
              <a:rPr lang="el-GR" dirty="0" err="1" smtClean="0"/>
              <a:t>άγαρ</a:t>
            </a:r>
            <a:r>
              <a:rPr lang="el-GR" dirty="0" smtClean="0"/>
              <a:t> πρέπει να αναμειχθεί καλά με το εξεταζόμενο υλικό ώστε να κατανεμηθούν τα κύτταρα ομοιόμορφα. </a:t>
            </a:r>
          </a:p>
          <a:p>
            <a:r>
              <a:rPr lang="el-GR" dirty="0" smtClean="0"/>
              <a:t>Ύστερα από την στερεοποίηση, τα τρυβλία  επωάζονται. </a:t>
            </a:r>
          </a:p>
          <a:p>
            <a:r>
              <a:rPr lang="el-GR" dirty="0" smtClean="0"/>
              <a:t>Η θερμοκρασία και ο χρόνος της επώασης ποικίλλουν ανάλογα με το είδος του μικροοργανισμού που </a:t>
            </a:r>
            <a:r>
              <a:rPr lang="el-GR" dirty="0" err="1" smtClean="0"/>
              <a:t>αναζητάται</a:t>
            </a:r>
            <a:r>
              <a:rPr lang="el-GR" dirty="0" smtClean="0"/>
              <a:t>. </a:t>
            </a:r>
            <a:endParaRPr lang="en-US" dirty="0" smtClean="0"/>
          </a:p>
          <a:p>
            <a:endParaRPr lang="en-US" dirty="0"/>
          </a:p>
        </p:txBody>
      </p:sp>
      <p:pic>
        <p:nvPicPr>
          <p:cNvPr id="15362" name="Picture 2" descr="http://classes.midlandstech.com/carterp/Courses/bio225/chap06/06-16_PlateMethods_1.jpg"/>
          <p:cNvPicPr>
            <a:picLocks noChangeAspect="1" noChangeArrowheads="1"/>
          </p:cNvPicPr>
          <p:nvPr/>
        </p:nvPicPr>
        <p:blipFill>
          <a:blip r:embed="rId2" cstate="print"/>
          <a:srcRect/>
          <a:stretch>
            <a:fillRect/>
          </a:stretch>
        </p:blipFill>
        <p:spPr bwMode="auto">
          <a:xfrm>
            <a:off x="5220072" y="1628800"/>
            <a:ext cx="3731045" cy="4346848"/>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cstate="print"/>
          <a:srcRect/>
          <a:stretch>
            <a:fillRect/>
          </a:stretch>
        </p:blipFill>
        <p:spPr bwMode="auto">
          <a:xfrm>
            <a:off x="0" y="0"/>
            <a:ext cx="9128285" cy="652534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836712"/>
            <a:ext cx="8075240" cy="708688"/>
          </a:xfrm>
        </p:spPr>
        <p:txBody>
          <a:bodyPr>
            <a:noAutofit/>
          </a:bodyPr>
          <a:lstStyle/>
          <a:p>
            <a:r>
              <a:rPr lang="el-GR" sz="4000" dirty="0" smtClean="0"/>
              <a:t>ΥΔΑΤΟΓΕΝΕΙΣ ΛΟΙΜΩΞΕΙΣ </a:t>
            </a:r>
            <a:endParaRPr lang="en-US" sz="4000" dirty="0"/>
          </a:p>
        </p:txBody>
      </p:sp>
      <p:sp>
        <p:nvSpPr>
          <p:cNvPr id="3" name="Content Placeholder 2"/>
          <p:cNvSpPr>
            <a:spLocks noGrp="1"/>
          </p:cNvSpPr>
          <p:nvPr>
            <p:ph idx="1"/>
          </p:nvPr>
        </p:nvSpPr>
        <p:spPr>
          <a:xfrm>
            <a:off x="457200" y="1628800"/>
            <a:ext cx="8229600" cy="4695800"/>
          </a:xfrm>
        </p:spPr>
        <p:txBody>
          <a:bodyPr>
            <a:normAutofit/>
          </a:bodyPr>
          <a:lstStyle/>
          <a:p>
            <a:pPr>
              <a:buNone/>
            </a:pPr>
            <a:r>
              <a:rPr lang="el-GR" dirty="0" smtClean="0"/>
              <a:t>    Σύμφωνα με την ταξινόμηση του </a:t>
            </a:r>
            <a:r>
              <a:rPr lang="en-US" dirty="0" smtClean="0"/>
              <a:t>Bradley</a:t>
            </a:r>
            <a:r>
              <a:rPr lang="el-GR" dirty="0" smtClean="0"/>
              <a:t> οι </a:t>
            </a:r>
            <a:r>
              <a:rPr lang="el-GR" dirty="0" err="1" smtClean="0"/>
              <a:t>υδατογενείς</a:t>
            </a:r>
            <a:r>
              <a:rPr lang="el-GR" dirty="0" smtClean="0"/>
              <a:t> λοιμώξεις διακρίνονται σε:</a:t>
            </a:r>
            <a:endParaRPr lang="en-US" dirty="0" smtClean="0"/>
          </a:p>
          <a:p>
            <a:pPr lvl="2"/>
            <a:r>
              <a:rPr lang="el-GR" dirty="0" smtClean="0"/>
              <a:t>Λοιμώξεις που οφείλονται σε κατανάλωση πόσιμου νερού, όπως πχ. χολέρα, τυφοειδής πυρετός, </a:t>
            </a:r>
            <a:r>
              <a:rPr lang="el-GR" dirty="0" err="1" smtClean="0"/>
              <a:t>κρυπτοσποριδίωση</a:t>
            </a:r>
            <a:r>
              <a:rPr lang="el-GR" dirty="0" smtClean="0"/>
              <a:t>.</a:t>
            </a:r>
            <a:endParaRPr lang="en-US" dirty="0" smtClean="0"/>
          </a:p>
          <a:p>
            <a:pPr lvl="2"/>
            <a:r>
              <a:rPr lang="el-GR" dirty="0" smtClean="0"/>
              <a:t>Λοιμώξεις που οφείλονται σε ελλιπή χορήγηση νερού με συνέπεια να μην τηρούνται οι κανόνες ατομικής υγιεινής, πχ. γαστρεντερίτιδες. </a:t>
            </a:r>
            <a:endParaRPr lang="en-US" dirty="0" smtClean="0"/>
          </a:p>
          <a:p>
            <a:pPr lvl="2"/>
            <a:r>
              <a:rPr lang="el-GR" dirty="0" smtClean="0"/>
              <a:t>Λοιμώξεις που οφείλονται σε μικρόβια, για τα οποία το νερό είναι απαραίτητο στον κύκλο ζωής τους όπως πχ </a:t>
            </a:r>
            <a:r>
              <a:rPr lang="el-GR" dirty="0" err="1" smtClean="0"/>
              <a:t>σχιστοσωμίαση</a:t>
            </a:r>
            <a:r>
              <a:rPr lang="el-GR" dirty="0" smtClean="0"/>
              <a:t>.</a:t>
            </a:r>
            <a:endParaRPr lang="en-US" dirty="0" smtClean="0"/>
          </a:p>
          <a:p>
            <a:pPr lvl="2"/>
            <a:r>
              <a:rPr lang="el-GR" dirty="0" smtClean="0"/>
              <a:t>Λοιμώξεις που μεταδίδονται με έντομα που εκκολάπτονται στο νερό, όπως πχ ελονοσία.</a:t>
            </a:r>
            <a:endParaRPr lang="en-US" dirty="0" smtClean="0"/>
          </a:p>
          <a:p>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cstate="print"/>
          <a:srcRect/>
          <a:stretch>
            <a:fillRect/>
          </a:stretch>
        </p:blipFill>
        <p:spPr bwMode="auto">
          <a:xfrm>
            <a:off x="251520" y="476672"/>
            <a:ext cx="8737713" cy="5832648"/>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1259632" y="260648"/>
            <a:ext cx="6048672" cy="6351688"/>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cstate="print"/>
          <a:srcRect/>
          <a:stretch>
            <a:fillRect/>
          </a:stretch>
        </p:blipFill>
        <p:spPr bwMode="auto">
          <a:xfrm>
            <a:off x="467544" y="0"/>
            <a:ext cx="8094968" cy="6669360"/>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0" y="0"/>
            <a:ext cx="9105239" cy="6480720"/>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cstate="print"/>
          <a:srcRect/>
          <a:stretch>
            <a:fillRect/>
          </a:stretch>
        </p:blipFill>
        <p:spPr bwMode="auto">
          <a:xfrm>
            <a:off x="1835696" y="764704"/>
            <a:ext cx="5184576" cy="5783286"/>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cstate="print"/>
          <a:srcRect/>
          <a:stretch>
            <a:fillRect/>
          </a:stretch>
        </p:blipFill>
        <p:spPr bwMode="auto">
          <a:xfrm>
            <a:off x="251520" y="692696"/>
            <a:ext cx="8701269" cy="5616624"/>
          </a:xfrm>
          <a:prstGeom prst="rect">
            <a:avLst/>
          </a:prstGeom>
          <a:noFill/>
          <a:ln w="9525">
            <a:noFill/>
            <a:miter lim="800000"/>
            <a:headEnd/>
            <a:tailEnd/>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cstate="print"/>
          <a:srcRect/>
          <a:stretch>
            <a:fillRect/>
          </a:stretch>
        </p:blipFill>
        <p:spPr bwMode="auto">
          <a:xfrm>
            <a:off x="1691680" y="620688"/>
            <a:ext cx="5507820" cy="5688632"/>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2" cstate="print"/>
          <a:srcRect/>
          <a:stretch>
            <a:fillRect/>
          </a:stretch>
        </p:blipFill>
        <p:spPr bwMode="auto">
          <a:xfrm>
            <a:off x="251520" y="692696"/>
            <a:ext cx="8633251" cy="5256584"/>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cstate="print"/>
          <a:srcRect/>
          <a:stretch>
            <a:fillRect/>
          </a:stretch>
        </p:blipFill>
        <p:spPr bwMode="auto">
          <a:xfrm>
            <a:off x="827584" y="692696"/>
            <a:ext cx="7228448" cy="554461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704088"/>
            <a:ext cx="7859216" cy="708688"/>
          </a:xfrm>
        </p:spPr>
        <p:txBody>
          <a:bodyPr>
            <a:noAutofit/>
          </a:bodyPr>
          <a:lstStyle/>
          <a:p>
            <a:r>
              <a:rPr lang="el-GR" sz="3600" dirty="0" smtClean="0"/>
              <a:t>ΥΔΑΤΟΓΕΝΕΙΣ ΛΟΙΜΩΞΕΙΣ </a:t>
            </a:r>
            <a:endParaRPr lang="en-US" sz="3600" dirty="0"/>
          </a:p>
        </p:txBody>
      </p:sp>
      <p:sp>
        <p:nvSpPr>
          <p:cNvPr id="3" name="Content Placeholder 2"/>
          <p:cNvSpPr>
            <a:spLocks noGrp="1"/>
          </p:cNvSpPr>
          <p:nvPr>
            <p:ph idx="1"/>
          </p:nvPr>
        </p:nvSpPr>
        <p:spPr>
          <a:xfrm>
            <a:off x="457200" y="1628800"/>
            <a:ext cx="8229600" cy="4695800"/>
          </a:xfrm>
        </p:spPr>
        <p:txBody>
          <a:bodyPr>
            <a:normAutofit fontScale="92500" lnSpcReduction="10000"/>
          </a:bodyPr>
          <a:lstStyle/>
          <a:p>
            <a:pPr>
              <a:buNone/>
            </a:pPr>
            <a:r>
              <a:rPr lang="el-GR" b="1" i="1" dirty="0" smtClean="0"/>
              <a:t>    Ανάλογα με τον τρόπο πρόκλησης</a:t>
            </a:r>
            <a:r>
              <a:rPr lang="el-GR" dirty="0" smtClean="0"/>
              <a:t> οι </a:t>
            </a:r>
            <a:r>
              <a:rPr lang="el-GR" dirty="0" err="1" smtClean="0"/>
              <a:t>υδατογενείς</a:t>
            </a:r>
            <a:r>
              <a:rPr lang="el-GR" dirty="0" smtClean="0"/>
              <a:t> λοιμώξεις διακρίνονται σε:                                           </a:t>
            </a:r>
            <a:endParaRPr lang="en-US" dirty="0" smtClean="0"/>
          </a:p>
          <a:p>
            <a:pPr lvl="0"/>
            <a:r>
              <a:rPr lang="el-GR" dirty="0" smtClean="0"/>
              <a:t>Λοιμώξεις από κατάποση νερού </a:t>
            </a:r>
          </a:p>
          <a:p>
            <a:pPr lvl="1"/>
            <a:r>
              <a:rPr lang="el-GR" dirty="0" smtClean="0"/>
              <a:t>Υπολογίζεται ότι κατά την κολύμβηση, ο όγκος νερού που καταπίνουμε είναι 10-50 </a:t>
            </a:r>
            <a:r>
              <a:rPr lang="en-US" dirty="0" smtClean="0"/>
              <a:t>ml</a:t>
            </a:r>
            <a:r>
              <a:rPr lang="el-GR" dirty="0" smtClean="0"/>
              <a:t>. </a:t>
            </a:r>
            <a:r>
              <a:rPr lang="el-GR" i="1" dirty="0" smtClean="0"/>
              <a:t>Πύλη εισόδου: </a:t>
            </a:r>
            <a:r>
              <a:rPr lang="el-GR" dirty="0" smtClean="0"/>
              <a:t>το γαστρεντερικό σύστημα.</a:t>
            </a:r>
            <a:endParaRPr lang="en-US" dirty="0" smtClean="0"/>
          </a:p>
          <a:p>
            <a:pPr lvl="0"/>
            <a:r>
              <a:rPr lang="el-GR" dirty="0" smtClean="0"/>
              <a:t>Λοιμώξεις μετά από επαφή με νερά αναψυχής φυσικού ή τεχνητού περιβάλλοντος. </a:t>
            </a:r>
          </a:p>
          <a:p>
            <a:pPr lvl="1"/>
            <a:r>
              <a:rPr lang="el-GR" i="1" dirty="0" smtClean="0"/>
              <a:t>Πύλη εισόδου: </a:t>
            </a:r>
            <a:r>
              <a:rPr lang="el-GR" dirty="0" smtClean="0"/>
              <a:t>το δέρμα και οι βλεννογόνοι. </a:t>
            </a:r>
            <a:endParaRPr lang="en-US" dirty="0" smtClean="0"/>
          </a:p>
          <a:p>
            <a:pPr lvl="0"/>
            <a:r>
              <a:rPr lang="el-GR" dirty="0" smtClean="0"/>
              <a:t>Λοιμώξεις από εισπνοή </a:t>
            </a:r>
            <a:r>
              <a:rPr lang="el-GR" dirty="0" err="1" smtClean="0"/>
              <a:t>υδατοσταγονιδίων</a:t>
            </a:r>
            <a:r>
              <a:rPr lang="el-GR" dirty="0" smtClean="0"/>
              <a:t> (πχ </a:t>
            </a:r>
            <a:r>
              <a:rPr lang="el-GR" dirty="0" err="1" smtClean="0"/>
              <a:t>λεγιονέλλωση</a:t>
            </a:r>
            <a:r>
              <a:rPr lang="el-GR" dirty="0" smtClean="0"/>
              <a:t>). </a:t>
            </a:r>
          </a:p>
          <a:p>
            <a:pPr lvl="1"/>
            <a:r>
              <a:rPr lang="el-GR" i="1" dirty="0" smtClean="0"/>
              <a:t>Πύλη εισόδου: </a:t>
            </a:r>
            <a:r>
              <a:rPr lang="el-GR" dirty="0" smtClean="0"/>
              <a:t>το αναπνευστικό σύστημα. </a:t>
            </a:r>
            <a:endParaRPr lang="en-US" dirty="0" smtClean="0"/>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305</TotalTime>
  <Words>4987</Words>
  <Application>Microsoft Office PowerPoint</Application>
  <PresentationFormat>On-screen Show (4:3)</PresentationFormat>
  <Paragraphs>543</Paragraphs>
  <Slides>88</Slides>
  <Notes>0</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Flow</vt:lpstr>
      <vt:lpstr>ΜΙΚΡΟΒΙΟΛΟΓΙΑ ΠΕΡΙΒΑΛΛΟΝΤΟΣ: ΜΙΚΡΟΒΙΑΚΗ ΠΟΙΚΙΛΙΑ ΚΑΙ ΟΙΚΟΛΟΓΙΑ, ΣΥΜΒΙΩΣΗ, ΟΙΚΟΣΥΣΤΗΜΑΤΑΠΟΙΟΤΗΤΑ, ΥΓΙΕΙΝΗ ΚΑΙ ΑΣΦΑΛΕΙΑ ΥΔΑΤΙΝΟΥ ΠΕΡΙΒΑΛΛΟΝΤΟΣ</vt:lpstr>
      <vt:lpstr>ΤΟ ΝΕΡΟ-ΠΗΓΗ ΖΩΗΣ</vt:lpstr>
      <vt:lpstr>Η ΣΗΜΑΣΙΑ ΤΟΥ ΓΙΑ ΤΟΝ ΟΡΓΑΝΙΣΜΟ</vt:lpstr>
      <vt:lpstr>ΠΟΙΟΤΗΤΑ ΤΟΥ ΝΕΡΟΥ </vt:lpstr>
      <vt:lpstr>ΓΕΝΙΚΗ ΑΡΧΗ</vt:lpstr>
      <vt:lpstr>ΣΥΜΦΩΝΑ ΜΕ ΤΟΝ WHO (2010) </vt:lpstr>
      <vt:lpstr>ΑΥΞΗΣΗ ΤΗΣ ΣΥΧΝΟΤΗΤΑΣ ΕΜΦΑΝΙΣΗΣ ΤΩΝ ΥΔΑΤΟΓΕΝΩΝ ΛΟΙΜΩΞΕΩΝ </vt:lpstr>
      <vt:lpstr>ΥΔΑΤΟΓΕΝΕΙΣ ΛΟΙΜΩΞΕΙΣ </vt:lpstr>
      <vt:lpstr>ΥΔΑΤΟΓΕΝΕΙΣ ΛΟΙΜΩΞΕΙΣ </vt:lpstr>
      <vt:lpstr>ΥΔΑΤΟΓΕΝΕΙΣ ΛΟΙΜΩΞΕΙΣ </vt:lpstr>
      <vt:lpstr>ΥΔΑΤΟΓΕΝΕΙΣ ΛΟΙΜΩΞΕΙΣ </vt:lpstr>
      <vt:lpstr>Slide 12</vt:lpstr>
      <vt:lpstr>Slide 13</vt:lpstr>
      <vt:lpstr>Slide 14</vt:lpstr>
      <vt:lpstr>ΓΑΣΤΡΕΝΤΕΡΙΤΙΔΕΣ</vt:lpstr>
      <vt:lpstr>ΔΕΡΜΑΤΙΤΙΔΕΣ</vt:lpstr>
      <vt:lpstr>Slide 17</vt:lpstr>
      <vt:lpstr>Slide 18</vt:lpstr>
      <vt:lpstr>ΤΑ ΓΕΝΙΚΑ ΠΡΟΛΗΠΤΙΚΑ ΜΕΤΡΑ ΓΙΑ ΤΗΝ ΠΡΟΣΤΑΣΙΑ ΤΟΥ ΠΛΗΘΥΣΜΟΥ ΑΠΟ ΤΙΣ ΥΔΑΤΟΓΕΝΕΙΣ ΛΟΙΜΩΞΕΙΣ ΣΤΟΧΕΥΟΥΝ ΣΕ:</vt:lpstr>
      <vt:lpstr>Slide 20</vt:lpstr>
      <vt:lpstr>ΝΟΜΟΘΕΣΙΑ ΥΔΑΤΩΝ</vt:lpstr>
      <vt:lpstr>Slide 22</vt:lpstr>
      <vt:lpstr>ΕΠΙΤΟΠΙΑ ΥΓΕΙΟΝΟΜΙΚΗ ΑΝΑΓΝΩΡΙΣΗ</vt:lpstr>
      <vt:lpstr>ΜΙΚΡΟΒΙΟΛΟΓΙΚΗ ΕΞΕΤΑΣΗ</vt:lpstr>
      <vt:lpstr>ΜΙΚΡΟΒΙΟΛΟΓΙΚΟΙ ΠΑΡΑΜΕΤΡΟΙ –ΠΟΣΙΜΟ ΝΕΡΟ </vt:lpstr>
      <vt:lpstr>Slide 26</vt:lpstr>
      <vt:lpstr>ΟΙ ΜΙΚΡΟΟΡΓΑΝΙΣΜΟΙ ΔΕΙΚΤΕΣ ΟΦΕΙΛΟΥΝ ΝΑ ΠΛΗΡΟΥΝ ΟΡΙΣΜΕΝΟΥΣ ΟΡΟΥΣ:</vt:lpstr>
      <vt:lpstr>Slide 28</vt:lpstr>
      <vt:lpstr>ΟΛΙΚΑ ΚΟΛΟΒΑΚΤΗΡΙΟΕΙΔΗ  (TOTAL COLIFORMS-TC)</vt:lpstr>
      <vt:lpstr>Slide 30</vt:lpstr>
      <vt:lpstr>ΑΝΩΤΑΤΑ ΕΠΙΤΡΕΠΤΑ ΟΡΙΑ ΓΙΑ ΤΑ ΟΛΙΚΑ ΚΟΛΟΒΑΚΤΗΡΙΟΕΙΔΗ ΚΟΠΡΑΝΩΝ</vt:lpstr>
      <vt:lpstr>ΜΙΚΡΟΒΙΟΛΟΓΙΚΟΣ ΧΑΡΑΚΤΗΡΙΣΜΟΣ ΝΕΡΩΝ</vt:lpstr>
      <vt:lpstr>ΤΑ ΚΟΠΡΑΝΩΔΗ ΚΟΛΟΒΑΚΤΗΡΙΟΕΙΔΗ (FEACAL COLIFORMS FC)</vt:lpstr>
      <vt:lpstr>ESCHERICHIA COLI </vt:lpstr>
      <vt:lpstr>ΚΟΠΡΑΝΩΔΕΙΣ ΣΤΡΕΠΤΟΚΟΚΚΟΙ</vt:lpstr>
      <vt:lpstr>CLOSTRIDIUM PERFINGENS</vt:lpstr>
      <vt:lpstr>PSEUDOMONAS AERUGINOSA</vt:lpstr>
      <vt:lpstr>ΟΛΙΚΟΣ ΑΡΙΘΜΟΣ ΜΙΚΡΟΒΙΑΚΗΣ ΧΛΩΡΙΔΑΣ ΜΕΣΟΦΙΛΗΣ (ΟΜΧ)</vt:lpstr>
      <vt:lpstr>ΝΕΑ ΠΡΟΣΕΓΓΙΣΗ ΑΠΟ ΤΗΝ WHO ΓΙΑ ΤΗΝ ΑΣΦΑΛΕΙΑ ΤΟΥ ΠΟΣΙΜΟΥ ΝΕΡΟΥ</vt:lpstr>
      <vt:lpstr>ΠΡΟΦΥΛΑΚΤΙΚΑ ΜΕΤΡΑ ΓΙΑ ΑΣΦΑΛΕΣ ΠΟΣΙΜΟ ΝΕΡΟ</vt:lpstr>
      <vt:lpstr>ΕΜΦΙΑΛΩΜΕΝΟ ΝΕΡΟ</vt:lpstr>
      <vt:lpstr>3 ΤΥΠΟΙ ΕΜΦΙΑΛΩΜΕΝΟΥ ΝΕΡΟΥ</vt:lpstr>
      <vt:lpstr>3 ΤΥΠΟΙ ΕΜΦΙΑΛΩΜΕΝΟΥ ΝΕΡΟΥ</vt:lpstr>
      <vt:lpstr>3 ΤΥΠΟΙ ΕΜΦΙΑΛΩΜΕΝΟΥ ΝΕΡΟΥ</vt:lpstr>
      <vt:lpstr>Slide 45</vt:lpstr>
      <vt:lpstr>ΕΜΦΙΑΛΩΜΕΝΟ ΝΕΡΟ, ΜΙΚΡΟΒΙΟΛΟΓΙΚΟΣ ΕΛΕΓΧΟΣ</vt:lpstr>
      <vt:lpstr>ΕΜΦΙΑΛΩΜΕΝΟ ΝΕΡΟ,  ΜΙΚΡΟΒΙΟΛΟΓΙΚΟΣ ΕΛΕΓΧΟΣ</vt:lpstr>
      <vt:lpstr>ΠΡΟΛΗΠΤΙΚΑ ΜΕΤΡΑ ΚΑΤΑ ΤΩΝ ΥΔΑΤΟΓΕΝΩΝ ΛΟΙΜΩΞΕΩΝ ΑΠΟ ΕΜΦΙΑΛΩΜΕΝΑ ΝΕΡΑ </vt:lpstr>
      <vt:lpstr>ΤΟ ΟΙΚΟΣΥΣΤΗΜΑ ΤΩΝ ΥΔΑΤΩΝ ΑΝΑΨΥΧΗΣ ΦΥΣΙΚΟΥ ΠΕΡΙΒΑΛΛΟΝΤΟΣ </vt:lpstr>
      <vt:lpstr>ΤΟ ΟΙΚΟΣΥΣΤΗΜΑ ΤΩΝ  ΕΠΙΦΑΝΕΙΑΚΩΝ ΥΔΑΤΩΝ </vt:lpstr>
      <vt:lpstr>ΜΕΤΑΦΟΡΑ ΠΑΘΟΓΟΝΩΝ  ΜΙΚΡΟΒΙΩΝ ΣΤΑ ΦΥΣΙΚΑ ΥΔΑΤΑ ΑΝΑΨΥΧΗΣ</vt:lpstr>
      <vt:lpstr>ΜΗΧΑΝΙΣΜΟΣ ΑΥΤΟΚΑΘΑΡΙΣΜΟΥ </vt:lpstr>
      <vt:lpstr>ΟΙ ΛΟΙΜΩΞΕΙΣ ΑΠΟ ΝΕΡΑ ΑΝΑΨΥΧΗΣ ΜΠΟΡΕΙ ΝΑ ΠΡΟΚΛΗΘΟΥΝ ΜΕ:</vt:lpstr>
      <vt:lpstr>ΣΤΗΝ ΕΚΔΗΛΩΣΗ ΥΔΑΤΟΓΕΝΟΥΣ ΛΟΙΜΩΞΗΣ ΠΑΙΖΟΥΝ ΡΟΛΟ</vt:lpstr>
      <vt:lpstr>ΝΟΜΟΘΕΣΙΑ  ΓΙΑ ΤΟΝ ΠΟΙΟΤΙΚΟ ΕΛΕΓΧΟ ΝΕΡΩΝ ΚΟΛΥΜΒΗΣΗΣ </vt:lpstr>
      <vt:lpstr>Slide 56</vt:lpstr>
      <vt:lpstr>Slide 57</vt:lpstr>
      <vt:lpstr>ΚΟΛΥΜΒΗΤΙΚΕΣ ΔΕΞΑΜΕΝΕΣ</vt:lpstr>
      <vt:lpstr>ΠΑΡΑΓΟΝΤΕΣ ΠΟΥ ΕΠΗΡΕΑΖΟΥΝ ΤΗΝ ΠΟΙΟΤΗΤΑ ΝΕΡΟΥ ΚΟΛΥΜΒΗΤΙΚΩΝ ΔΕΞΑΜΕΝΩΝ </vt:lpstr>
      <vt:lpstr>Slide 60</vt:lpstr>
      <vt:lpstr>ΚΟΛΥΜΒΗΤΙΚΕΣ ΔΕΞΑΜΕΝΕΣ</vt:lpstr>
      <vt:lpstr>ΜΟΛΥΝΣΗ ΠΡΟΕΡΧΟΜΕΝΗ ΑΠΟ ΤΟΥΣ  ΛΟΥΟΜΕΝΟΥΣ</vt:lpstr>
      <vt:lpstr>ΠΙΣΙΝΕΣ-ΕΛΕΓΧΟΣ ΜΙΚΡΟΒΙΟΛΟΓΙΚΩΝ  ΠΑΡΑΜΕΤΡΩΝ</vt:lpstr>
      <vt:lpstr>ΔΕΙΓΜΑΤΟΛΗΨΙΕΣ </vt:lpstr>
      <vt:lpstr>ΟΙ ΔΕΙΓΜΑΤΟΛΗΠΤΙΚΕΣ ΕΡΕΥΝΕΣ ΣΤΟΧΕΥΟΥΝ ΣΤΗ ΣΥΛΛΟΓΗ</vt:lpstr>
      <vt:lpstr>ΑΝΤΙΠΡΟΣΩΠΕΥΤΙΚΟ ΔΕΙΓΜΑ</vt:lpstr>
      <vt:lpstr>ΠΡΟΕΛΕΥΣΗ ΤΩΝ ΔΕΙΓΜΑΤΩΝ ΕΛΕΓΧΟΥ</vt:lpstr>
      <vt:lpstr>ΣΥΓΧΟΤΗΤΑ ΔΕΙΓΜΑΤΟΛΗΨΙΩΝ</vt:lpstr>
      <vt:lpstr>Slide 69</vt:lpstr>
      <vt:lpstr>ΟΓΚΟΣ ΔΕΙΓΜΑΤΩΝ ΕΛΕΓΧΟΥ</vt:lpstr>
      <vt:lpstr>ΔΕΙΓΜΑΤΟΛΗΨΙΑ ΝΕΡΟΥ</vt:lpstr>
      <vt:lpstr>ΔΕΙΓΜΑΤΟΛΗΨΙΑ ΑΠΟ ΒΡΥΣΗ</vt:lpstr>
      <vt:lpstr>ΔΕΙΓΜΑΤΟΛΗΨΙΑ ΘΑΛΑΣΣΙΟΥ ΝΕΡΟΥ </vt:lpstr>
      <vt:lpstr>ΕΡΓΑΣΤΗΡΙΑΚΟΣ ΕΛΕΓΧΟΣ ΠΟΙΟΤΗΤΑΣ ΥΔΑΤΩΝ</vt:lpstr>
      <vt:lpstr>ΣΥΜΒΑΤΙΚΕΣ ΜΕΘΟΔΟΙ ΕΛΕΓΧΟΥ</vt:lpstr>
      <vt:lpstr>ΜΟΡΙΑΚΕΣ ΤΕΧΝΙΚΕΣ ΑΝΙΧΝΕΥΣΗΣ ΜΙΚΡΟΟΡΓΑΝΙΣΜΩΝ ΤΟΥ ΥΔΑΤΙΝΟΥ ΠΕΡΙΒΑΛΛΟΝΤΟΣ</vt:lpstr>
      <vt:lpstr>ΕΡΓΑΣΤΗΡΙΑΚΕΣ ΜΕΘΟΔΟΙ ΑΝΙΧΝΕΥΣΗΣ ΚΑΙ ΠΟΣΟΤΙΚΟΥ ΠΡΟΣΔΙΟΡΙΣΜΟΥ  </vt:lpstr>
      <vt:lpstr>ΜΕΘΟΔΟΣ ΕΝΣΩΜΑΤΩΣΗΣ (POUR PLATE)</vt:lpstr>
      <vt:lpstr>Slide 79</vt:lpstr>
      <vt:lpstr>Slide 80</vt:lpstr>
      <vt:lpstr>Slide 81</vt:lpstr>
      <vt:lpstr>Slide 82</vt:lpstr>
      <vt:lpstr>Slide 83</vt:lpstr>
      <vt:lpstr>Slide 84</vt:lpstr>
      <vt:lpstr>Slide 85</vt:lpstr>
      <vt:lpstr>Slide 86</vt:lpstr>
      <vt:lpstr>Slide 87</vt:lpstr>
      <vt:lpstr>Slide 88</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ΜΙΚΡΟΒΙΟΛΟΓΙΑ ΥΔΑΤΩΝ  </dc:title>
  <dc:creator>Σίλια Πιτυρίγκα</dc:creator>
  <cp:lastModifiedBy>Σίλια Πιτυρίγκα</cp:lastModifiedBy>
  <cp:revision>74</cp:revision>
  <dcterms:created xsi:type="dcterms:W3CDTF">2013-06-03T17:06:17Z</dcterms:created>
  <dcterms:modified xsi:type="dcterms:W3CDTF">2013-06-08T16:52:47Z</dcterms:modified>
</cp:coreProperties>
</file>